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tmp" ContentType="image/png"/>
  <Default Extension="wav" ContentType="audio/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6.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notesSlides/notesSlide7.xml" ContentType="application/vnd.openxmlformats-officedocument.presentationml.notesSlide+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1.xml" ContentType="application/inkml+xml"/>
  <Override PartName="/ppt/notesSlides/notesSlide17.xml" ContentType="application/vnd.openxmlformats-officedocument.presentationml.notesSlide+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notesSlides/notesSlide18.xml" ContentType="application/vnd.openxmlformats-officedocument.presentationml.notesSlide+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notesSlides/notesSlide19.xml" ContentType="application/vnd.openxmlformats-officedocument.presentationml.notesSlide+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notesSlides/notesSlide22.xml" ContentType="application/vnd.openxmlformats-officedocument.presentationml.notesSlide+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notesSlides/notesSlide23.xml" ContentType="application/vnd.openxmlformats-officedocument.presentationml.notesSlide+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336.xml" ContentType="application/vnd.openxmlformats-officedocument.presentationml.tags+xml"/>
  <Override PartName="/ppt/tags/tag337.xml" ContentType="application/vnd.openxmlformats-officedocument.presentationml.tags+xml"/>
  <Override PartName="/ppt/notesSlides/notesSlide26.xml" ContentType="application/vnd.openxmlformats-officedocument.presentationml.notesSlide+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notesSlides/notesSlide27.xml" ContentType="application/vnd.openxmlformats-officedocument.presentationml.notesSlide+xml"/>
  <Override PartName="/ppt/media/audio2.wav" ContentType="audio/x-wav"/>
  <Override PartName="/ppt/tags/tag454.xml" ContentType="application/vnd.openxmlformats-officedocument.presentationml.tags+xml"/>
  <Override PartName="/ppt/notesSlides/notesSlide28.xml" ContentType="application/vnd.openxmlformats-officedocument.presentationml.notesSlide+xml"/>
  <Override PartName="/ppt/tags/tag455.xml" ContentType="application/vnd.openxmlformats-officedocument.presentationml.tags+xml"/>
  <Override PartName="/ppt/notesSlides/notesSlide29.xml" ContentType="application/vnd.openxmlformats-officedocument.presentationml.notesSlide+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58"/>
  </p:notesMasterIdLst>
  <p:sldIdLst>
    <p:sldId id="1199" r:id="rId3"/>
    <p:sldId id="1200" r:id="rId4"/>
    <p:sldId id="1201" r:id="rId5"/>
    <p:sldId id="1202" r:id="rId6"/>
    <p:sldId id="1203" r:id="rId7"/>
    <p:sldId id="1204" r:id="rId8"/>
    <p:sldId id="1205" r:id="rId9"/>
    <p:sldId id="1206" r:id="rId10"/>
    <p:sldId id="1207" r:id="rId11"/>
    <p:sldId id="1208" r:id="rId12"/>
    <p:sldId id="1209" r:id="rId13"/>
    <p:sldId id="1210" r:id="rId14"/>
    <p:sldId id="1211" r:id="rId15"/>
    <p:sldId id="1212" r:id="rId16"/>
    <p:sldId id="1213" r:id="rId17"/>
    <p:sldId id="1214" r:id="rId18"/>
    <p:sldId id="1215" r:id="rId19"/>
    <p:sldId id="1216" r:id="rId20"/>
    <p:sldId id="1217" r:id="rId21"/>
    <p:sldId id="1218" r:id="rId22"/>
    <p:sldId id="1219" r:id="rId23"/>
    <p:sldId id="1220" r:id="rId24"/>
    <p:sldId id="1221" r:id="rId25"/>
    <p:sldId id="1222" r:id="rId26"/>
    <p:sldId id="1223" r:id="rId27"/>
    <p:sldId id="1224" r:id="rId28"/>
    <p:sldId id="1225" r:id="rId29"/>
    <p:sldId id="1226" r:id="rId30"/>
    <p:sldId id="1227" r:id="rId31"/>
    <p:sldId id="1228" r:id="rId32"/>
    <p:sldId id="1229" r:id="rId33"/>
    <p:sldId id="1230" r:id="rId34"/>
    <p:sldId id="1231" r:id="rId35"/>
    <p:sldId id="1232" r:id="rId36"/>
    <p:sldId id="1233" r:id="rId37"/>
    <p:sldId id="1234" r:id="rId38"/>
    <p:sldId id="1235" r:id="rId39"/>
    <p:sldId id="1237" r:id="rId40"/>
    <p:sldId id="1238" r:id="rId41"/>
    <p:sldId id="1239" r:id="rId42"/>
    <p:sldId id="1240" r:id="rId43"/>
    <p:sldId id="1241" r:id="rId44"/>
    <p:sldId id="1242" r:id="rId45"/>
    <p:sldId id="1243" r:id="rId46"/>
    <p:sldId id="1244" r:id="rId47"/>
    <p:sldId id="1245" r:id="rId48"/>
    <p:sldId id="1246" r:id="rId49"/>
    <p:sldId id="1247" r:id="rId50"/>
    <p:sldId id="1248" r:id="rId51"/>
    <p:sldId id="1249" r:id="rId52"/>
    <p:sldId id="932" r:id="rId53"/>
    <p:sldId id="776" r:id="rId54"/>
    <p:sldId id="1045" r:id="rId55"/>
    <p:sldId id="1046" r:id="rId56"/>
    <p:sldId id="1020" r:id="rId57"/>
    <p:sldId id="1021" r:id="rId58"/>
    <p:sldId id="1023" r:id="rId59"/>
    <p:sldId id="1024" r:id="rId60"/>
    <p:sldId id="779" r:id="rId61"/>
    <p:sldId id="1025" r:id="rId62"/>
    <p:sldId id="782" r:id="rId63"/>
    <p:sldId id="1016" r:id="rId64"/>
    <p:sldId id="1047" r:id="rId65"/>
    <p:sldId id="783" r:id="rId66"/>
    <p:sldId id="1002" r:id="rId67"/>
    <p:sldId id="1003" r:id="rId68"/>
    <p:sldId id="1004" r:id="rId69"/>
    <p:sldId id="1005" r:id="rId70"/>
    <p:sldId id="1006" r:id="rId71"/>
    <p:sldId id="983" r:id="rId72"/>
    <p:sldId id="1008" r:id="rId73"/>
    <p:sldId id="554" r:id="rId74"/>
    <p:sldId id="555" r:id="rId75"/>
    <p:sldId id="556" r:id="rId76"/>
    <p:sldId id="1009" r:id="rId77"/>
    <p:sldId id="784" r:id="rId78"/>
    <p:sldId id="1012" r:id="rId79"/>
    <p:sldId id="991" r:id="rId80"/>
    <p:sldId id="1011" r:id="rId81"/>
    <p:sldId id="989" r:id="rId82"/>
    <p:sldId id="990" r:id="rId83"/>
    <p:sldId id="1050" r:id="rId84"/>
    <p:sldId id="1049" r:id="rId85"/>
    <p:sldId id="1051" r:id="rId86"/>
    <p:sldId id="1250" r:id="rId87"/>
    <p:sldId id="933" r:id="rId88"/>
    <p:sldId id="826" r:id="rId89"/>
    <p:sldId id="827" r:id="rId90"/>
    <p:sldId id="828" r:id="rId91"/>
    <p:sldId id="829" r:id="rId92"/>
    <p:sldId id="830" r:id="rId93"/>
    <p:sldId id="831" r:id="rId94"/>
    <p:sldId id="832" r:id="rId95"/>
    <p:sldId id="833" r:id="rId96"/>
    <p:sldId id="834" r:id="rId97"/>
    <p:sldId id="835" r:id="rId98"/>
    <p:sldId id="836" r:id="rId99"/>
    <p:sldId id="837" r:id="rId100"/>
    <p:sldId id="838" r:id="rId101"/>
    <p:sldId id="839" r:id="rId102"/>
    <p:sldId id="840" r:id="rId103"/>
    <p:sldId id="841" r:id="rId104"/>
    <p:sldId id="842" r:id="rId105"/>
    <p:sldId id="843" r:id="rId106"/>
    <p:sldId id="844" r:id="rId107"/>
    <p:sldId id="845" r:id="rId108"/>
    <p:sldId id="846" r:id="rId109"/>
    <p:sldId id="847" r:id="rId110"/>
    <p:sldId id="1052" r:id="rId111"/>
    <p:sldId id="1053" r:id="rId112"/>
    <p:sldId id="1054" r:id="rId113"/>
    <p:sldId id="1055" r:id="rId114"/>
    <p:sldId id="1056" r:id="rId115"/>
    <p:sldId id="1057" r:id="rId116"/>
    <p:sldId id="1058" r:id="rId117"/>
    <p:sldId id="1059" r:id="rId118"/>
    <p:sldId id="1060" r:id="rId119"/>
    <p:sldId id="1061" r:id="rId120"/>
    <p:sldId id="1062" r:id="rId121"/>
    <p:sldId id="1063" r:id="rId122"/>
    <p:sldId id="1064" r:id="rId123"/>
    <p:sldId id="1065" r:id="rId124"/>
    <p:sldId id="1066" r:id="rId125"/>
    <p:sldId id="1067" r:id="rId126"/>
    <p:sldId id="1068" r:id="rId127"/>
    <p:sldId id="1069" r:id="rId128"/>
    <p:sldId id="1070" r:id="rId129"/>
    <p:sldId id="1071" r:id="rId130"/>
    <p:sldId id="1072" r:id="rId131"/>
    <p:sldId id="1073" r:id="rId132"/>
    <p:sldId id="1074" r:id="rId133"/>
    <p:sldId id="1075" r:id="rId134"/>
    <p:sldId id="1076" r:id="rId135"/>
    <p:sldId id="1077" r:id="rId136"/>
    <p:sldId id="1078" r:id="rId137"/>
    <p:sldId id="1079" r:id="rId138"/>
    <p:sldId id="1080" r:id="rId139"/>
    <p:sldId id="1081" r:id="rId140"/>
    <p:sldId id="1082" r:id="rId141"/>
    <p:sldId id="1083" r:id="rId142"/>
    <p:sldId id="1084" r:id="rId143"/>
    <p:sldId id="1085" r:id="rId144"/>
    <p:sldId id="1086" r:id="rId145"/>
    <p:sldId id="1087" r:id="rId146"/>
    <p:sldId id="1088" r:id="rId147"/>
    <p:sldId id="1089" r:id="rId148"/>
    <p:sldId id="1090" r:id="rId149"/>
    <p:sldId id="1091" r:id="rId150"/>
    <p:sldId id="1092" r:id="rId151"/>
    <p:sldId id="1093" r:id="rId152"/>
    <p:sldId id="1094" r:id="rId153"/>
    <p:sldId id="1095" r:id="rId154"/>
    <p:sldId id="1096" r:id="rId155"/>
    <p:sldId id="1097" r:id="rId156"/>
    <p:sldId id="1098" r:id="rId157"/>
    <p:sldId id="1099" r:id="rId158"/>
    <p:sldId id="1100" r:id="rId159"/>
    <p:sldId id="1101" r:id="rId160"/>
    <p:sldId id="1102" r:id="rId161"/>
    <p:sldId id="1103" r:id="rId162"/>
    <p:sldId id="1104" r:id="rId163"/>
    <p:sldId id="1105" r:id="rId164"/>
    <p:sldId id="1106" r:id="rId165"/>
    <p:sldId id="1107" r:id="rId166"/>
    <p:sldId id="1108" r:id="rId167"/>
    <p:sldId id="1109" r:id="rId168"/>
    <p:sldId id="1110" r:id="rId169"/>
    <p:sldId id="1111" r:id="rId170"/>
    <p:sldId id="1112" r:id="rId171"/>
    <p:sldId id="1113" r:id="rId172"/>
    <p:sldId id="1114" r:id="rId173"/>
    <p:sldId id="1115" r:id="rId174"/>
    <p:sldId id="1116" r:id="rId175"/>
    <p:sldId id="1117" r:id="rId176"/>
    <p:sldId id="1118" r:id="rId177"/>
    <p:sldId id="1119" r:id="rId178"/>
    <p:sldId id="1120" r:id="rId179"/>
    <p:sldId id="1121" r:id="rId180"/>
    <p:sldId id="1122" r:id="rId181"/>
    <p:sldId id="1123" r:id="rId182"/>
    <p:sldId id="1124" r:id="rId183"/>
    <p:sldId id="1125" r:id="rId184"/>
    <p:sldId id="1126" r:id="rId185"/>
    <p:sldId id="1127" r:id="rId186"/>
    <p:sldId id="1128" r:id="rId187"/>
    <p:sldId id="1129" r:id="rId188"/>
    <p:sldId id="677" r:id="rId189"/>
    <p:sldId id="1130" r:id="rId190"/>
    <p:sldId id="1131" r:id="rId191"/>
    <p:sldId id="1132" r:id="rId192"/>
    <p:sldId id="1133" r:id="rId193"/>
    <p:sldId id="1134" r:id="rId194"/>
    <p:sldId id="1135" r:id="rId195"/>
    <p:sldId id="1136" r:id="rId196"/>
    <p:sldId id="1137" r:id="rId197"/>
    <p:sldId id="1138" r:id="rId198"/>
    <p:sldId id="1139" r:id="rId199"/>
    <p:sldId id="1140" r:id="rId200"/>
    <p:sldId id="1141" r:id="rId201"/>
    <p:sldId id="1142" r:id="rId202"/>
    <p:sldId id="1143" r:id="rId203"/>
    <p:sldId id="1144" r:id="rId204"/>
    <p:sldId id="1145" r:id="rId205"/>
    <p:sldId id="1146" r:id="rId206"/>
    <p:sldId id="1147" r:id="rId207"/>
    <p:sldId id="1148" r:id="rId208"/>
    <p:sldId id="1149" r:id="rId209"/>
    <p:sldId id="1150" r:id="rId210"/>
    <p:sldId id="1151" r:id="rId211"/>
    <p:sldId id="1152" r:id="rId212"/>
    <p:sldId id="1153" r:id="rId213"/>
    <p:sldId id="1154" r:id="rId214"/>
    <p:sldId id="1155" r:id="rId215"/>
    <p:sldId id="1156" r:id="rId216"/>
    <p:sldId id="1157" r:id="rId217"/>
    <p:sldId id="1158" r:id="rId218"/>
    <p:sldId id="1159" r:id="rId219"/>
    <p:sldId id="1160" r:id="rId220"/>
    <p:sldId id="1161" r:id="rId221"/>
    <p:sldId id="1162" r:id="rId222"/>
    <p:sldId id="1163" r:id="rId223"/>
    <p:sldId id="1164" r:id="rId224"/>
    <p:sldId id="1165" r:id="rId225"/>
    <p:sldId id="1166" r:id="rId226"/>
    <p:sldId id="1167" r:id="rId227"/>
    <p:sldId id="1168" r:id="rId228"/>
    <p:sldId id="1169" r:id="rId229"/>
    <p:sldId id="1170" r:id="rId230"/>
    <p:sldId id="1171" r:id="rId231"/>
    <p:sldId id="1172" r:id="rId232"/>
    <p:sldId id="1173" r:id="rId233"/>
    <p:sldId id="1174" r:id="rId234"/>
    <p:sldId id="1175" r:id="rId235"/>
    <p:sldId id="1176" r:id="rId236"/>
    <p:sldId id="1177" r:id="rId237"/>
    <p:sldId id="1178" r:id="rId238"/>
    <p:sldId id="1179" r:id="rId239"/>
    <p:sldId id="1180" r:id="rId240"/>
    <p:sldId id="1181" r:id="rId241"/>
    <p:sldId id="1182" r:id="rId242"/>
    <p:sldId id="1183" r:id="rId243"/>
    <p:sldId id="1184" r:id="rId244"/>
    <p:sldId id="1185" r:id="rId245"/>
    <p:sldId id="1186" r:id="rId246"/>
    <p:sldId id="1187" r:id="rId247"/>
    <p:sldId id="1188" r:id="rId248"/>
    <p:sldId id="1189" r:id="rId249"/>
    <p:sldId id="1190" r:id="rId250"/>
    <p:sldId id="1191" r:id="rId251"/>
    <p:sldId id="1192" r:id="rId252"/>
    <p:sldId id="1193" r:id="rId253"/>
    <p:sldId id="1194" r:id="rId254"/>
    <p:sldId id="1195" r:id="rId255"/>
    <p:sldId id="1196" r:id="rId256"/>
    <p:sldId id="1197" r:id="rId25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781" autoAdjust="0"/>
  </p:normalViewPr>
  <p:slideViewPr>
    <p:cSldViewPr snapToGrid="0">
      <p:cViewPr varScale="1">
        <p:scale>
          <a:sx n="95" d="100"/>
          <a:sy n="95" d="100"/>
        </p:scale>
        <p:origin x="145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63" Type="http://schemas.openxmlformats.org/officeDocument/2006/relationships/slide" Target="slides/slide61.xml"/><Relationship Id="rId159" Type="http://schemas.openxmlformats.org/officeDocument/2006/relationships/slide" Target="slides/slide157.xml"/><Relationship Id="rId170" Type="http://schemas.openxmlformats.org/officeDocument/2006/relationships/slide" Target="slides/slide168.xml"/><Relationship Id="rId191" Type="http://schemas.openxmlformats.org/officeDocument/2006/relationships/slide" Target="slides/slide189.xml"/><Relationship Id="rId205" Type="http://schemas.openxmlformats.org/officeDocument/2006/relationships/slide" Target="slides/slide203.xml"/><Relationship Id="rId226" Type="http://schemas.openxmlformats.org/officeDocument/2006/relationships/slide" Target="slides/slide224.xml"/><Relationship Id="rId247" Type="http://schemas.openxmlformats.org/officeDocument/2006/relationships/slide" Target="slides/slide245.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160" Type="http://schemas.openxmlformats.org/officeDocument/2006/relationships/slide" Target="slides/slide158.xml"/><Relationship Id="rId181" Type="http://schemas.openxmlformats.org/officeDocument/2006/relationships/slide" Target="slides/slide179.xml"/><Relationship Id="rId216" Type="http://schemas.openxmlformats.org/officeDocument/2006/relationships/slide" Target="slides/slide214.xml"/><Relationship Id="rId237" Type="http://schemas.openxmlformats.org/officeDocument/2006/relationships/slide" Target="slides/slide235.xml"/><Relationship Id="rId258" Type="http://schemas.openxmlformats.org/officeDocument/2006/relationships/notesMaster" Target="notesMasters/notesMaster1.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85" Type="http://schemas.openxmlformats.org/officeDocument/2006/relationships/slide" Target="slides/slide83.xml"/><Relationship Id="rId150" Type="http://schemas.openxmlformats.org/officeDocument/2006/relationships/slide" Target="slides/slide148.xml"/><Relationship Id="rId171" Type="http://schemas.openxmlformats.org/officeDocument/2006/relationships/slide" Target="slides/slide169.xml"/><Relationship Id="rId192" Type="http://schemas.openxmlformats.org/officeDocument/2006/relationships/slide" Target="slides/slide190.xml"/><Relationship Id="rId206" Type="http://schemas.openxmlformats.org/officeDocument/2006/relationships/slide" Target="slides/slide204.xml"/><Relationship Id="rId227" Type="http://schemas.openxmlformats.org/officeDocument/2006/relationships/slide" Target="slides/slide225.xml"/><Relationship Id="rId248" Type="http://schemas.openxmlformats.org/officeDocument/2006/relationships/slide" Target="slides/slide246.xml"/><Relationship Id="rId12" Type="http://schemas.openxmlformats.org/officeDocument/2006/relationships/slide" Target="slides/slide10.xml"/><Relationship Id="rId33" Type="http://schemas.openxmlformats.org/officeDocument/2006/relationships/slide" Target="slides/slide31.xml"/><Relationship Id="rId108" Type="http://schemas.openxmlformats.org/officeDocument/2006/relationships/slide" Target="slides/slide106.xml"/><Relationship Id="rId129" Type="http://schemas.openxmlformats.org/officeDocument/2006/relationships/slide" Target="slides/slide127.xml"/><Relationship Id="rId54" Type="http://schemas.openxmlformats.org/officeDocument/2006/relationships/slide" Target="slides/slide52.xml"/><Relationship Id="rId75" Type="http://schemas.openxmlformats.org/officeDocument/2006/relationships/slide" Target="slides/slide73.xml"/><Relationship Id="rId96" Type="http://schemas.openxmlformats.org/officeDocument/2006/relationships/slide" Target="slides/slide94.xml"/><Relationship Id="rId140" Type="http://schemas.openxmlformats.org/officeDocument/2006/relationships/slide" Target="slides/slide138.xml"/><Relationship Id="rId161" Type="http://schemas.openxmlformats.org/officeDocument/2006/relationships/slide" Target="slides/slide159.xml"/><Relationship Id="rId182" Type="http://schemas.openxmlformats.org/officeDocument/2006/relationships/slide" Target="slides/slide180.xml"/><Relationship Id="rId217" Type="http://schemas.openxmlformats.org/officeDocument/2006/relationships/slide" Target="slides/slide215.xml"/><Relationship Id="rId6" Type="http://schemas.openxmlformats.org/officeDocument/2006/relationships/slide" Target="slides/slide4.xml"/><Relationship Id="rId238" Type="http://schemas.openxmlformats.org/officeDocument/2006/relationships/slide" Target="slides/slide236.xml"/><Relationship Id="rId259" Type="http://schemas.openxmlformats.org/officeDocument/2006/relationships/presProps" Target="presProps.xml"/><Relationship Id="rId23" Type="http://schemas.openxmlformats.org/officeDocument/2006/relationships/slide" Target="slides/slide21.xml"/><Relationship Id="rId119" Type="http://schemas.openxmlformats.org/officeDocument/2006/relationships/slide" Target="slides/slide117.xml"/><Relationship Id="rId44" Type="http://schemas.openxmlformats.org/officeDocument/2006/relationships/slide" Target="slides/slide42.xml"/><Relationship Id="rId65" Type="http://schemas.openxmlformats.org/officeDocument/2006/relationships/slide" Target="slides/slide63.xml"/><Relationship Id="rId86" Type="http://schemas.openxmlformats.org/officeDocument/2006/relationships/slide" Target="slides/slide84.xml"/><Relationship Id="rId130" Type="http://schemas.openxmlformats.org/officeDocument/2006/relationships/slide" Target="slides/slide128.xml"/><Relationship Id="rId151" Type="http://schemas.openxmlformats.org/officeDocument/2006/relationships/slide" Target="slides/slide149.xml"/><Relationship Id="rId172" Type="http://schemas.openxmlformats.org/officeDocument/2006/relationships/slide" Target="slides/slide170.xml"/><Relationship Id="rId193" Type="http://schemas.openxmlformats.org/officeDocument/2006/relationships/slide" Target="slides/slide191.xml"/><Relationship Id="rId207" Type="http://schemas.openxmlformats.org/officeDocument/2006/relationships/slide" Target="slides/slide205.xml"/><Relationship Id="rId228" Type="http://schemas.openxmlformats.org/officeDocument/2006/relationships/slide" Target="slides/slide226.xml"/><Relationship Id="rId249" Type="http://schemas.openxmlformats.org/officeDocument/2006/relationships/slide" Target="slides/slide247.xml"/><Relationship Id="rId13" Type="http://schemas.openxmlformats.org/officeDocument/2006/relationships/slide" Target="slides/slide11.xml"/><Relationship Id="rId109" Type="http://schemas.openxmlformats.org/officeDocument/2006/relationships/slide" Target="slides/slide107.xml"/><Relationship Id="rId260" Type="http://schemas.openxmlformats.org/officeDocument/2006/relationships/viewProps" Target="viewProps.xml"/><Relationship Id="rId34" Type="http://schemas.openxmlformats.org/officeDocument/2006/relationships/slide" Target="slides/slide32.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20" Type="http://schemas.openxmlformats.org/officeDocument/2006/relationships/slide" Target="slides/slide118.xml"/><Relationship Id="rId141" Type="http://schemas.openxmlformats.org/officeDocument/2006/relationships/slide" Target="slides/slide139.xml"/><Relationship Id="rId7" Type="http://schemas.openxmlformats.org/officeDocument/2006/relationships/slide" Target="slides/slide5.xml"/><Relationship Id="rId162" Type="http://schemas.openxmlformats.org/officeDocument/2006/relationships/slide" Target="slides/slide160.xml"/><Relationship Id="rId183" Type="http://schemas.openxmlformats.org/officeDocument/2006/relationships/slide" Target="slides/slide181.xml"/><Relationship Id="rId218" Type="http://schemas.openxmlformats.org/officeDocument/2006/relationships/slide" Target="slides/slide216.xml"/><Relationship Id="rId239" Type="http://schemas.openxmlformats.org/officeDocument/2006/relationships/slide" Target="slides/slide237.xml"/><Relationship Id="rId250" Type="http://schemas.openxmlformats.org/officeDocument/2006/relationships/slide" Target="slides/slide248.xml"/><Relationship Id="rId24" Type="http://schemas.openxmlformats.org/officeDocument/2006/relationships/slide" Target="slides/slide22.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31" Type="http://schemas.openxmlformats.org/officeDocument/2006/relationships/slide" Target="slides/slide129.xml"/><Relationship Id="rId152" Type="http://schemas.openxmlformats.org/officeDocument/2006/relationships/slide" Target="slides/slide150.xml"/><Relationship Id="rId173" Type="http://schemas.openxmlformats.org/officeDocument/2006/relationships/slide" Target="slides/slide171.xml"/><Relationship Id="rId194" Type="http://schemas.openxmlformats.org/officeDocument/2006/relationships/slide" Target="slides/slide192.xml"/><Relationship Id="rId208" Type="http://schemas.openxmlformats.org/officeDocument/2006/relationships/slide" Target="slides/slide206.xml"/><Relationship Id="rId229" Type="http://schemas.openxmlformats.org/officeDocument/2006/relationships/slide" Target="slides/slide227.xml"/><Relationship Id="rId240" Type="http://schemas.openxmlformats.org/officeDocument/2006/relationships/slide" Target="slides/slide238.xml"/><Relationship Id="rId261" Type="http://schemas.openxmlformats.org/officeDocument/2006/relationships/theme" Target="theme/theme1.xml"/><Relationship Id="rId14" Type="http://schemas.openxmlformats.org/officeDocument/2006/relationships/slide" Target="slides/slide12.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8" Type="http://schemas.openxmlformats.org/officeDocument/2006/relationships/slide" Target="slides/slide6.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184" Type="http://schemas.openxmlformats.org/officeDocument/2006/relationships/slide" Target="slides/slide182.xml"/><Relationship Id="rId219" Type="http://schemas.openxmlformats.org/officeDocument/2006/relationships/slide" Target="slides/slide217.xml"/><Relationship Id="rId230" Type="http://schemas.openxmlformats.org/officeDocument/2006/relationships/slide" Target="slides/slide228.xml"/><Relationship Id="rId251" Type="http://schemas.openxmlformats.org/officeDocument/2006/relationships/slide" Target="slides/slide249.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slide" Target="slides/slide172.xml"/><Relationship Id="rId195" Type="http://schemas.openxmlformats.org/officeDocument/2006/relationships/slide" Target="slides/slide193.xml"/><Relationship Id="rId209" Type="http://schemas.openxmlformats.org/officeDocument/2006/relationships/slide" Target="slides/slide207.xml"/><Relationship Id="rId220" Type="http://schemas.openxmlformats.org/officeDocument/2006/relationships/slide" Target="slides/slide218.xml"/><Relationship Id="rId241" Type="http://schemas.openxmlformats.org/officeDocument/2006/relationships/slide" Target="slides/slide23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262" Type="http://schemas.openxmlformats.org/officeDocument/2006/relationships/tableStyles" Target="tableStyles.xml"/><Relationship Id="rId78" Type="http://schemas.openxmlformats.org/officeDocument/2006/relationships/slide" Target="slides/slide76.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64" Type="http://schemas.openxmlformats.org/officeDocument/2006/relationships/slide" Target="slides/slide162.xml"/><Relationship Id="rId185" Type="http://schemas.openxmlformats.org/officeDocument/2006/relationships/slide" Target="slides/slide183.xml"/><Relationship Id="rId9" Type="http://schemas.openxmlformats.org/officeDocument/2006/relationships/slide" Target="slides/slide7.xml"/><Relationship Id="rId210" Type="http://schemas.openxmlformats.org/officeDocument/2006/relationships/slide" Target="slides/slide208.xml"/><Relationship Id="rId26" Type="http://schemas.openxmlformats.org/officeDocument/2006/relationships/slide" Target="slides/slide24.xml"/><Relationship Id="rId231" Type="http://schemas.openxmlformats.org/officeDocument/2006/relationships/slide" Target="slides/slide229.xml"/><Relationship Id="rId252" Type="http://schemas.openxmlformats.org/officeDocument/2006/relationships/slide" Target="slides/slide250.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75" Type="http://schemas.openxmlformats.org/officeDocument/2006/relationships/slide" Target="slides/slide173.xml"/><Relationship Id="rId196" Type="http://schemas.openxmlformats.org/officeDocument/2006/relationships/slide" Target="slides/slide194.xml"/><Relationship Id="rId200" Type="http://schemas.openxmlformats.org/officeDocument/2006/relationships/slide" Target="slides/slide198.xml"/><Relationship Id="rId16" Type="http://schemas.openxmlformats.org/officeDocument/2006/relationships/slide" Target="slides/slide14.xml"/><Relationship Id="rId221" Type="http://schemas.openxmlformats.org/officeDocument/2006/relationships/slide" Target="slides/slide219.xml"/><Relationship Id="rId242" Type="http://schemas.openxmlformats.org/officeDocument/2006/relationships/slide" Target="slides/slide240.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165" Type="http://schemas.openxmlformats.org/officeDocument/2006/relationships/slide" Target="slides/slide163.xml"/><Relationship Id="rId186" Type="http://schemas.openxmlformats.org/officeDocument/2006/relationships/slide" Target="slides/slide184.xml"/><Relationship Id="rId211" Type="http://schemas.openxmlformats.org/officeDocument/2006/relationships/slide" Target="slides/slide209.xml"/><Relationship Id="rId232" Type="http://schemas.openxmlformats.org/officeDocument/2006/relationships/slide" Target="slides/slide230.xml"/><Relationship Id="rId253" Type="http://schemas.openxmlformats.org/officeDocument/2006/relationships/slide" Target="slides/slide251.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slide" Target="slides/slide153.xml"/><Relationship Id="rId176" Type="http://schemas.openxmlformats.org/officeDocument/2006/relationships/slide" Target="slides/slide174.xml"/><Relationship Id="rId197" Type="http://schemas.openxmlformats.org/officeDocument/2006/relationships/slide" Target="slides/slide195.xml"/><Relationship Id="rId201" Type="http://schemas.openxmlformats.org/officeDocument/2006/relationships/slide" Target="slides/slide199.xml"/><Relationship Id="rId222" Type="http://schemas.openxmlformats.org/officeDocument/2006/relationships/slide" Target="slides/slide220.xml"/><Relationship Id="rId243" Type="http://schemas.openxmlformats.org/officeDocument/2006/relationships/slide" Target="slides/slide241.xml"/><Relationship Id="rId17" Type="http://schemas.openxmlformats.org/officeDocument/2006/relationships/slide" Target="slides/slide15.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24" Type="http://schemas.openxmlformats.org/officeDocument/2006/relationships/slide" Target="slides/slide122.xml"/><Relationship Id="rId70" Type="http://schemas.openxmlformats.org/officeDocument/2006/relationships/slide" Target="slides/slide68.xml"/><Relationship Id="rId91" Type="http://schemas.openxmlformats.org/officeDocument/2006/relationships/slide" Target="slides/slide89.xml"/><Relationship Id="rId145" Type="http://schemas.openxmlformats.org/officeDocument/2006/relationships/slide" Target="slides/slide143.xml"/><Relationship Id="rId166" Type="http://schemas.openxmlformats.org/officeDocument/2006/relationships/slide" Target="slides/slide164.xml"/><Relationship Id="rId187" Type="http://schemas.openxmlformats.org/officeDocument/2006/relationships/slide" Target="slides/slide185.xml"/><Relationship Id="rId1" Type="http://schemas.openxmlformats.org/officeDocument/2006/relationships/slideMaster" Target="slideMasters/slideMaster1.xml"/><Relationship Id="rId212" Type="http://schemas.openxmlformats.org/officeDocument/2006/relationships/slide" Target="slides/slide210.xml"/><Relationship Id="rId233" Type="http://schemas.openxmlformats.org/officeDocument/2006/relationships/slide" Target="slides/slide231.xml"/><Relationship Id="rId254" Type="http://schemas.openxmlformats.org/officeDocument/2006/relationships/slide" Target="slides/slide252.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60" Type="http://schemas.openxmlformats.org/officeDocument/2006/relationships/slide" Target="slides/slide58.xml"/><Relationship Id="rId81" Type="http://schemas.openxmlformats.org/officeDocument/2006/relationships/slide" Target="slides/slide79.xml"/><Relationship Id="rId135" Type="http://schemas.openxmlformats.org/officeDocument/2006/relationships/slide" Target="slides/slide133.xml"/><Relationship Id="rId156" Type="http://schemas.openxmlformats.org/officeDocument/2006/relationships/slide" Target="slides/slide154.xml"/><Relationship Id="rId177" Type="http://schemas.openxmlformats.org/officeDocument/2006/relationships/slide" Target="slides/slide175.xml"/><Relationship Id="rId198" Type="http://schemas.openxmlformats.org/officeDocument/2006/relationships/slide" Target="slides/slide196.xml"/><Relationship Id="rId202" Type="http://schemas.openxmlformats.org/officeDocument/2006/relationships/slide" Target="slides/slide200.xml"/><Relationship Id="rId223" Type="http://schemas.openxmlformats.org/officeDocument/2006/relationships/slide" Target="slides/slide221.xml"/><Relationship Id="rId244" Type="http://schemas.openxmlformats.org/officeDocument/2006/relationships/slide" Target="slides/slide242.xml"/><Relationship Id="rId18" Type="http://schemas.openxmlformats.org/officeDocument/2006/relationships/slide" Target="slides/slide16.xml"/><Relationship Id="rId39" Type="http://schemas.openxmlformats.org/officeDocument/2006/relationships/slide" Target="slides/slide37.xml"/><Relationship Id="rId50" Type="http://schemas.openxmlformats.org/officeDocument/2006/relationships/slide" Target="slides/slide48.xml"/><Relationship Id="rId104" Type="http://schemas.openxmlformats.org/officeDocument/2006/relationships/slide" Target="slides/slide102.xml"/><Relationship Id="rId125" Type="http://schemas.openxmlformats.org/officeDocument/2006/relationships/slide" Target="slides/slide123.xml"/><Relationship Id="rId146" Type="http://schemas.openxmlformats.org/officeDocument/2006/relationships/slide" Target="slides/slide144.xml"/><Relationship Id="rId167" Type="http://schemas.openxmlformats.org/officeDocument/2006/relationships/slide" Target="slides/slide165.xml"/><Relationship Id="rId188" Type="http://schemas.openxmlformats.org/officeDocument/2006/relationships/slide" Target="slides/slide186.xml"/><Relationship Id="rId71" Type="http://schemas.openxmlformats.org/officeDocument/2006/relationships/slide" Target="slides/slide69.xml"/><Relationship Id="rId92" Type="http://schemas.openxmlformats.org/officeDocument/2006/relationships/slide" Target="slides/slide90.xml"/><Relationship Id="rId213" Type="http://schemas.openxmlformats.org/officeDocument/2006/relationships/slide" Target="slides/slide211.xml"/><Relationship Id="rId234" Type="http://schemas.openxmlformats.org/officeDocument/2006/relationships/slide" Target="slides/slide232.xml"/><Relationship Id="rId2" Type="http://schemas.openxmlformats.org/officeDocument/2006/relationships/slideMaster" Target="slideMasters/slideMaster2.xml"/><Relationship Id="rId29" Type="http://schemas.openxmlformats.org/officeDocument/2006/relationships/slide" Target="slides/slide27.xml"/><Relationship Id="rId255" Type="http://schemas.openxmlformats.org/officeDocument/2006/relationships/slide" Target="slides/slide253.xml"/><Relationship Id="rId40" Type="http://schemas.openxmlformats.org/officeDocument/2006/relationships/slide" Target="slides/slide38.xml"/><Relationship Id="rId115" Type="http://schemas.openxmlformats.org/officeDocument/2006/relationships/slide" Target="slides/slide113.xml"/><Relationship Id="rId136" Type="http://schemas.openxmlformats.org/officeDocument/2006/relationships/slide" Target="slides/slide134.xml"/><Relationship Id="rId157" Type="http://schemas.openxmlformats.org/officeDocument/2006/relationships/slide" Target="slides/slide155.xml"/><Relationship Id="rId178" Type="http://schemas.openxmlformats.org/officeDocument/2006/relationships/slide" Target="slides/slide176.xml"/><Relationship Id="rId61" Type="http://schemas.openxmlformats.org/officeDocument/2006/relationships/slide" Target="slides/slide59.xml"/><Relationship Id="rId82" Type="http://schemas.openxmlformats.org/officeDocument/2006/relationships/slide" Target="slides/slide80.xml"/><Relationship Id="rId199" Type="http://schemas.openxmlformats.org/officeDocument/2006/relationships/slide" Target="slides/slide197.xml"/><Relationship Id="rId203" Type="http://schemas.openxmlformats.org/officeDocument/2006/relationships/slide" Target="slides/slide201.xml"/><Relationship Id="rId19" Type="http://schemas.openxmlformats.org/officeDocument/2006/relationships/slide" Target="slides/slide17.xml"/><Relationship Id="rId224" Type="http://schemas.openxmlformats.org/officeDocument/2006/relationships/slide" Target="slides/slide222.xml"/><Relationship Id="rId245" Type="http://schemas.openxmlformats.org/officeDocument/2006/relationships/slide" Target="slides/slide243.xml"/><Relationship Id="rId30" Type="http://schemas.openxmlformats.org/officeDocument/2006/relationships/slide" Target="slides/slide2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189" Type="http://schemas.openxmlformats.org/officeDocument/2006/relationships/slide" Target="slides/slide187.xml"/><Relationship Id="rId3" Type="http://schemas.openxmlformats.org/officeDocument/2006/relationships/slide" Target="slides/slide1.xml"/><Relationship Id="rId214" Type="http://schemas.openxmlformats.org/officeDocument/2006/relationships/slide" Target="slides/slide212.xml"/><Relationship Id="rId235" Type="http://schemas.openxmlformats.org/officeDocument/2006/relationships/slide" Target="slides/slide233.xml"/><Relationship Id="rId256" Type="http://schemas.openxmlformats.org/officeDocument/2006/relationships/slide" Target="slides/slide254.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179" Type="http://schemas.openxmlformats.org/officeDocument/2006/relationships/slide" Target="slides/slide177.xml"/><Relationship Id="rId190" Type="http://schemas.openxmlformats.org/officeDocument/2006/relationships/slide" Target="slides/slide188.xml"/><Relationship Id="rId204" Type="http://schemas.openxmlformats.org/officeDocument/2006/relationships/slide" Target="slides/slide202.xml"/><Relationship Id="rId225" Type="http://schemas.openxmlformats.org/officeDocument/2006/relationships/slide" Target="slides/slide223.xml"/><Relationship Id="rId246" Type="http://schemas.openxmlformats.org/officeDocument/2006/relationships/slide" Target="slides/slide244.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94" Type="http://schemas.openxmlformats.org/officeDocument/2006/relationships/slide" Target="slides/slide92.xml"/><Relationship Id="rId148" Type="http://schemas.openxmlformats.org/officeDocument/2006/relationships/slide" Target="slides/slide146.xml"/><Relationship Id="rId169" Type="http://schemas.openxmlformats.org/officeDocument/2006/relationships/slide" Target="slides/slide167.xml"/><Relationship Id="rId4" Type="http://schemas.openxmlformats.org/officeDocument/2006/relationships/slide" Target="slides/slide2.xml"/><Relationship Id="rId180" Type="http://schemas.openxmlformats.org/officeDocument/2006/relationships/slide" Target="slides/slide178.xml"/><Relationship Id="rId215" Type="http://schemas.openxmlformats.org/officeDocument/2006/relationships/slide" Target="slides/slide213.xml"/><Relationship Id="rId236" Type="http://schemas.openxmlformats.org/officeDocument/2006/relationships/slide" Target="slides/slide234.xml"/><Relationship Id="rId257" Type="http://schemas.openxmlformats.org/officeDocument/2006/relationships/slide" Target="slides/slide255.xml"/><Relationship Id="rId42" Type="http://schemas.openxmlformats.org/officeDocument/2006/relationships/slide" Target="slides/slide40.xml"/><Relationship Id="rId84" Type="http://schemas.openxmlformats.org/officeDocument/2006/relationships/slide" Target="slides/slide82.xml"/><Relationship Id="rId138" Type="http://schemas.openxmlformats.org/officeDocument/2006/relationships/slide" Target="slides/slide136.xml"/></Relationships>
</file>

<file path=ppt/ink/ink1.xml><?xml version="1.0" encoding="utf-8"?>
<inkml:ink xmlns:inkml="http://www.w3.org/2003/InkML">
  <inkml:definitions>
    <inkml:context xml:id="ctx0">
      <inkml:inkSource xml:id="inkSrc0">
        <inkml:traceFormat>
          <inkml:channel name="X" type="integer" max="9600" units="cm"/>
          <inkml:channel name="Y" type="integer" max="7200" units="cm"/>
          <inkml:channel name="T" type="integer" max="2.14748E9" units="dev"/>
        </inkml:traceFormat>
        <inkml:channelProperties>
          <inkml:channelProperty channel="X" name="resolution" value="369.51501" units="1/cm"/>
          <inkml:channelProperty channel="Y" name="resolution" value="415.70438" units="1/cm"/>
          <inkml:channelProperty channel="T" name="resolution" value="1" units="1/dev"/>
        </inkml:channelProperties>
      </inkml:inkSource>
      <inkml:timestamp xml:id="ts0" timeString="2020-12-05T02:52:06.272"/>
    </inkml:context>
    <inkml:brush xml:id="br0">
      <inkml:brushProperty name="width" value="0.05292" units="cm"/>
      <inkml:brushProperty name="height" value="0.05292" units="cm"/>
      <inkml:brushProperty name="color" value="#C00000"/>
    </inkml:brush>
  </inkml:definitions>
  <inkml:trace contextRef="#ctx0" brushRef="#br0">678 12692 0,'12'-14'9,"-12"14"-2,0 0 2,0 0 0,0 0-1,0 0 7,54 14-9,-50-14 6,-4 7-3,-4-42 2</inkml:trace>
  <inkml:trace contextRef="#ctx0" brushRef="#br0" timeOffset="1676">2221 17264 0,'86'-35'5,"-86"35"6,0 0-4,0 0-3,63 42 8,-43-39-2,-13 11 3,5-11-5,-39-13 4,-28-28-2</inkml:trace>
  <inkml:trace contextRef="#ctx0" brushRef="#br0" timeOffset="3855">4094 16532 0,'-32'-27'2,"32"27"6,0 0 1,0 0 2,0 0-3</inkml:trace>
  <inkml:trace contextRef="#ctx0" brushRef="#br0" timeOffset="16624">1688 18037 0,'32'-4'4,"-32"4"6,0 0 0,66 11 1,-34-15-4,-13-3 8,-19 0-9,-23-10 8,-28-18-8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30CAEA-BC77-4840-8B2F-ACD6704F38C3}" type="datetimeFigureOut">
              <a:rPr lang="zh-CN" altLang="en-US" smtClean="0"/>
              <a:t>2021/11/15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903B90-DA72-4F6F-8006-C91B2D9B0025}" type="slidenum">
              <a:rPr lang="zh-CN" altLang="en-US" smtClean="0"/>
              <a:t>‹#›</a:t>
            </a:fld>
            <a:endParaRPr lang="zh-CN" altLang="en-US"/>
          </a:p>
        </p:txBody>
      </p:sp>
    </p:spTree>
    <p:extLst>
      <p:ext uri="{BB962C8B-B14F-4D97-AF65-F5344CB8AC3E}">
        <p14:creationId xmlns:p14="http://schemas.microsoft.com/office/powerpoint/2010/main" val="343033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p:spPr>
      </p:sp>
      <p:sp>
        <p:nvSpPr>
          <p:cNvPr id="102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4" name="灯片编号占位符 3"/>
          <p:cNvSpPr>
            <a:spLocks noGrp="1"/>
          </p:cNvSpPr>
          <p:nvPr>
            <p:ph type="sldNum" sz="quarter" idx="5"/>
          </p:nvPr>
        </p:nvSpPr>
        <p:spPr/>
        <p:txBody>
          <a:bodyPr/>
          <a:lstStyle/>
          <a:p>
            <a:pPr>
              <a:defRPr/>
            </a:pPr>
            <a:fld id="{41E84AF5-2530-48EF-A17D-F4F580DE30BF}" type="slidenum">
              <a:rPr lang="zh-CN" altLang="en-US" smtClean="0"/>
              <a:pPr>
                <a:defRPr/>
              </a:pPr>
              <a:t>1</a:t>
            </a:fld>
            <a:endParaRPr lang="zh-CN" altLang="en-US"/>
          </a:p>
        </p:txBody>
      </p:sp>
    </p:spTree>
    <p:extLst>
      <p:ext uri="{BB962C8B-B14F-4D97-AF65-F5344CB8AC3E}">
        <p14:creationId xmlns:p14="http://schemas.microsoft.com/office/powerpoint/2010/main" val="6061955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pPr>
                <a:defRPr/>
              </a:pPr>
              <a:t>90</a:t>
            </a:fld>
            <a:endParaRPr lang="zh-CN" altLang="en-US"/>
          </a:p>
        </p:txBody>
      </p:sp>
    </p:spTree>
    <p:extLst>
      <p:ext uri="{BB962C8B-B14F-4D97-AF65-F5344CB8AC3E}">
        <p14:creationId xmlns:p14="http://schemas.microsoft.com/office/powerpoint/2010/main" val="21633332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91</a:t>
            </a:fld>
            <a:endParaRPr lang="zh-CN" altLang="en-US"/>
          </a:p>
        </p:txBody>
      </p:sp>
    </p:spTree>
    <p:extLst>
      <p:ext uri="{BB962C8B-B14F-4D97-AF65-F5344CB8AC3E}">
        <p14:creationId xmlns:p14="http://schemas.microsoft.com/office/powerpoint/2010/main" val="29387766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93</a:t>
            </a:fld>
            <a:endParaRPr lang="zh-CN" altLang="en-US"/>
          </a:p>
        </p:txBody>
      </p:sp>
    </p:spTree>
    <p:extLst>
      <p:ext uri="{BB962C8B-B14F-4D97-AF65-F5344CB8AC3E}">
        <p14:creationId xmlns:p14="http://schemas.microsoft.com/office/powerpoint/2010/main" val="27077598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95</a:t>
            </a:fld>
            <a:endParaRPr lang="zh-CN" altLang="en-US"/>
          </a:p>
        </p:txBody>
      </p:sp>
    </p:spTree>
    <p:extLst>
      <p:ext uri="{BB962C8B-B14F-4D97-AF65-F5344CB8AC3E}">
        <p14:creationId xmlns:p14="http://schemas.microsoft.com/office/powerpoint/2010/main" val="42043184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97</a:t>
            </a:fld>
            <a:endParaRPr lang="zh-CN" altLang="en-US"/>
          </a:p>
        </p:txBody>
      </p:sp>
    </p:spTree>
    <p:extLst>
      <p:ext uri="{BB962C8B-B14F-4D97-AF65-F5344CB8AC3E}">
        <p14:creationId xmlns:p14="http://schemas.microsoft.com/office/powerpoint/2010/main" val="5652965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99</a:t>
            </a:fld>
            <a:endParaRPr lang="zh-CN" altLang="en-US"/>
          </a:p>
        </p:txBody>
      </p:sp>
    </p:spTree>
    <p:extLst>
      <p:ext uri="{BB962C8B-B14F-4D97-AF65-F5344CB8AC3E}">
        <p14:creationId xmlns:p14="http://schemas.microsoft.com/office/powerpoint/2010/main" val="6728220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101</a:t>
            </a:fld>
            <a:endParaRPr lang="zh-CN" altLang="en-US"/>
          </a:p>
        </p:txBody>
      </p:sp>
    </p:spTree>
    <p:extLst>
      <p:ext uri="{BB962C8B-B14F-4D97-AF65-F5344CB8AC3E}">
        <p14:creationId xmlns:p14="http://schemas.microsoft.com/office/powerpoint/2010/main" val="31934599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103</a:t>
            </a:fld>
            <a:endParaRPr lang="zh-CN" altLang="en-US"/>
          </a:p>
        </p:txBody>
      </p:sp>
    </p:spTree>
    <p:extLst>
      <p:ext uri="{BB962C8B-B14F-4D97-AF65-F5344CB8AC3E}">
        <p14:creationId xmlns:p14="http://schemas.microsoft.com/office/powerpoint/2010/main" val="11721705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pPr>
                <a:defRPr/>
              </a:pPr>
              <a:t>114</a:t>
            </a:fld>
            <a:endParaRPr lang="zh-CN" altLang="en-US"/>
          </a:p>
        </p:txBody>
      </p:sp>
    </p:spTree>
    <p:extLst>
      <p:ext uri="{BB962C8B-B14F-4D97-AF65-F5344CB8AC3E}">
        <p14:creationId xmlns:p14="http://schemas.microsoft.com/office/powerpoint/2010/main" val="26658903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用</a:t>
            </a:r>
            <a:r>
              <a:rPr lang="en-US" altLang="zh-CN" dirty="0"/>
              <a:t>6 2 7 3 8 9</a:t>
            </a:r>
            <a:r>
              <a:rPr lang="zh-CN" altLang="en-US" dirty="0"/>
              <a:t>再举例</a:t>
            </a:r>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147</a:t>
            </a:fld>
            <a:endParaRPr lang="zh-CN" altLang="en-US"/>
          </a:p>
        </p:txBody>
      </p:sp>
    </p:spTree>
    <p:extLst>
      <p:ext uri="{BB962C8B-B14F-4D97-AF65-F5344CB8AC3E}">
        <p14:creationId xmlns:p14="http://schemas.microsoft.com/office/powerpoint/2010/main" val="712356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2</a:t>
            </a:fld>
            <a:endParaRPr lang="zh-CN" altLang="en-US"/>
          </a:p>
        </p:txBody>
      </p:sp>
    </p:spTree>
    <p:extLst>
      <p:ext uri="{BB962C8B-B14F-4D97-AF65-F5344CB8AC3E}">
        <p14:creationId xmlns:p14="http://schemas.microsoft.com/office/powerpoint/2010/main" val="25013178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159</a:t>
            </a:fld>
            <a:endParaRPr lang="zh-CN" altLang="en-US"/>
          </a:p>
        </p:txBody>
      </p:sp>
    </p:spTree>
    <p:extLst>
      <p:ext uri="{BB962C8B-B14F-4D97-AF65-F5344CB8AC3E}">
        <p14:creationId xmlns:p14="http://schemas.microsoft.com/office/powerpoint/2010/main" val="15282298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pPr>
                <a:defRPr/>
              </a:pPr>
              <a:t>165</a:t>
            </a:fld>
            <a:endParaRPr lang="zh-CN" altLang="en-US"/>
          </a:p>
        </p:txBody>
      </p:sp>
    </p:spTree>
    <p:extLst>
      <p:ext uri="{BB962C8B-B14F-4D97-AF65-F5344CB8AC3E}">
        <p14:creationId xmlns:p14="http://schemas.microsoft.com/office/powerpoint/2010/main" val="20024551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173</a:t>
            </a:fld>
            <a:endParaRPr lang="zh-CN" altLang="en-US"/>
          </a:p>
        </p:txBody>
      </p:sp>
    </p:spTree>
    <p:extLst>
      <p:ext uri="{BB962C8B-B14F-4D97-AF65-F5344CB8AC3E}">
        <p14:creationId xmlns:p14="http://schemas.microsoft.com/office/powerpoint/2010/main" val="8157191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4CD543C-87E0-4037-B871-8E209469E8F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2057865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204</a:t>
            </a:fld>
            <a:endParaRPr lang="zh-CN" altLang="en-US"/>
          </a:p>
        </p:txBody>
      </p:sp>
    </p:spTree>
    <p:extLst>
      <p:ext uri="{BB962C8B-B14F-4D97-AF65-F5344CB8AC3E}">
        <p14:creationId xmlns:p14="http://schemas.microsoft.com/office/powerpoint/2010/main" val="34523512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pPr>
                <a:defRPr/>
              </a:pPr>
              <a:t>208</a:t>
            </a:fld>
            <a:endParaRPr lang="zh-CN" altLang="en-US"/>
          </a:p>
        </p:txBody>
      </p:sp>
    </p:spTree>
    <p:extLst>
      <p:ext uri="{BB962C8B-B14F-4D97-AF65-F5344CB8AC3E}">
        <p14:creationId xmlns:p14="http://schemas.microsoft.com/office/powerpoint/2010/main" val="862051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223</a:t>
            </a:fld>
            <a:endParaRPr lang="zh-CN" altLang="en-US"/>
          </a:p>
        </p:txBody>
      </p:sp>
    </p:spTree>
    <p:extLst>
      <p:ext uri="{BB962C8B-B14F-4D97-AF65-F5344CB8AC3E}">
        <p14:creationId xmlns:p14="http://schemas.microsoft.com/office/powerpoint/2010/main" val="25640605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13A2F4DE-B43D-4F60-99B1-64960EBF0B8F}" type="slidenum">
              <a:rPr lang="zh-CN" altLang="en-US" smtClean="0">
                <a:latin typeface="微软雅黑" panose="020B0503020204020204" pitchFamily="34" charset="-122"/>
                <a:ea typeface="微软雅黑" panose="020B0503020204020204" pitchFamily="34" charset="-122"/>
              </a:rPr>
              <a:t>252</a:t>
            </a:fld>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13570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13A2F4DE-B43D-4F60-99B1-64960EBF0B8F}" type="slidenum">
              <a:rPr lang="zh-CN" altLang="en-US" smtClean="0">
                <a:latin typeface="微软雅黑" panose="020B0503020204020204" pitchFamily="34" charset="-122"/>
                <a:ea typeface="微软雅黑" panose="020B0503020204020204" pitchFamily="34" charset="-122"/>
              </a:rPr>
              <a:t>253</a:t>
            </a:fld>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794667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13A2F4DE-B43D-4F60-99B1-64960EBF0B8F}" type="slidenum">
              <a:rPr lang="zh-CN" altLang="en-US" smtClean="0">
                <a:latin typeface="微软雅黑" panose="020B0503020204020204" pitchFamily="34" charset="-122"/>
                <a:ea typeface="微软雅黑" panose="020B0503020204020204" pitchFamily="34" charset="-122"/>
              </a:rPr>
              <a:t>254</a:t>
            </a:fld>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83450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3</a:t>
            </a:fld>
            <a:endParaRPr lang="zh-CN" altLang="en-US"/>
          </a:p>
        </p:txBody>
      </p:sp>
    </p:spTree>
    <p:extLst>
      <p:ext uri="{BB962C8B-B14F-4D97-AF65-F5344CB8AC3E}">
        <p14:creationId xmlns:p14="http://schemas.microsoft.com/office/powerpoint/2010/main" val="2867909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1FEECBA-06CB-4ED2-B9B8-A5DB6840A686}" type="slidenum">
              <a:rPr lang="zh-CN" altLang="en-US" smtClean="0"/>
              <a:pPr>
                <a:defRPr/>
              </a:pPr>
              <a:t>14</a:t>
            </a:fld>
            <a:endParaRPr lang="zh-CN" altLang="en-US"/>
          </a:p>
        </p:txBody>
      </p:sp>
    </p:spTree>
    <p:extLst>
      <p:ext uri="{BB962C8B-B14F-4D97-AF65-F5344CB8AC3E}">
        <p14:creationId xmlns:p14="http://schemas.microsoft.com/office/powerpoint/2010/main" val="1591510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1FEECBA-06CB-4ED2-B9B8-A5DB6840A686}" type="slidenum">
              <a:rPr lang="zh-CN" altLang="en-US" smtClean="0"/>
              <a:pPr>
                <a:defRPr/>
              </a:pPr>
              <a:t>17</a:t>
            </a:fld>
            <a:endParaRPr lang="zh-CN" altLang="en-US"/>
          </a:p>
        </p:txBody>
      </p:sp>
    </p:spTree>
    <p:extLst>
      <p:ext uri="{BB962C8B-B14F-4D97-AF65-F5344CB8AC3E}">
        <p14:creationId xmlns:p14="http://schemas.microsoft.com/office/powerpoint/2010/main" val="3776806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20</a:t>
            </a:fld>
            <a:endParaRPr lang="zh-CN" altLang="en-US"/>
          </a:p>
        </p:txBody>
      </p:sp>
    </p:spTree>
    <p:extLst>
      <p:ext uri="{BB962C8B-B14F-4D97-AF65-F5344CB8AC3E}">
        <p14:creationId xmlns:p14="http://schemas.microsoft.com/office/powerpoint/2010/main" val="20489203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51</a:t>
            </a:fld>
            <a:endParaRPr lang="zh-CN" altLang="en-US"/>
          </a:p>
        </p:txBody>
      </p:sp>
    </p:spTree>
    <p:extLst>
      <p:ext uri="{BB962C8B-B14F-4D97-AF65-F5344CB8AC3E}">
        <p14:creationId xmlns:p14="http://schemas.microsoft.com/office/powerpoint/2010/main" val="8041838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86</a:t>
            </a:fld>
            <a:endParaRPr lang="zh-CN" altLang="en-US"/>
          </a:p>
        </p:txBody>
      </p:sp>
    </p:spTree>
    <p:extLst>
      <p:ext uri="{BB962C8B-B14F-4D97-AF65-F5344CB8AC3E}">
        <p14:creationId xmlns:p14="http://schemas.microsoft.com/office/powerpoint/2010/main" val="5699697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pPr>
                <a:defRPr/>
              </a:pPr>
              <a:t>87</a:t>
            </a:fld>
            <a:endParaRPr lang="zh-CN" altLang="en-US"/>
          </a:p>
        </p:txBody>
      </p:sp>
    </p:spTree>
    <p:extLst>
      <p:ext uri="{BB962C8B-B14F-4D97-AF65-F5344CB8AC3E}">
        <p14:creationId xmlns:p14="http://schemas.microsoft.com/office/powerpoint/2010/main" val="710663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3F5C0E-1E5F-4AB6-BEDB-A1AE63B8A210}"/>
              </a:ext>
            </a:extLst>
          </p:cNvPr>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F91B910-6A1E-4E9B-8F45-A03957B739CA}"/>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5FC523B-7447-458A-BAD4-4B8D4B583D60}"/>
              </a:ext>
            </a:extLst>
          </p:cNvPr>
          <p:cNvSpPr>
            <a:spLocks noGrp="1"/>
          </p:cNvSpPr>
          <p:nvPr>
            <p:ph type="dt" sz="half" idx="10"/>
          </p:nvPr>
        </p:nvSpPr>
        <p:spPr/>
        <p:txBody>
          <a:bodyPr/>
          <a:lstStyle/>
          <a:p>
            <a:fld id="{D708B717-A9FA-4D47-88D2-CEAABDE58841}" type="datetimeFigureOut">
              <a:rPr lang="zh-CN" altLang="en-US" smtClean="0"/>
              <a:t>2021/11/15</a:t>
            </a:fld>
            <a:endParaRPr lang="zh-CN" altLang="en-US"/>
          </a:p>
        </p:txBody>
      </p:sp>
      <p:sp>
        <p:nvSpPr>
          <p:cNvPr id="5" name="页脚占位符 4">
            <a:extLst>
              <a:ext uri="{FF2B5EF4-FFF2-40B4-BE49-F238E27FC236}">
                <a16:creationId xmlns:a16="http://schemas.microsoft.com/office/drawing/2014/main" id="{FBE13642-D3D8-4F24-96C3-AE463F732CA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30B9419-C011-46B2-BBFE-2D4A56BCB449}"/>
              </a:ext>
            </a:extLst>
          </p:cNvPr>
          <p:cNvSpPr>
            <a:spLocks noGrp="1"/>
          </p:cNvSpPr>
          <p:nvPr>
            <p:ph type="sldNum" sz="quarter" idx="12"/>
          </p:nvPr>
        </p:nvSpPr>
        <p:spPr/>
        <p:txBody>
          <a:bodyPr/>
          <a:lstStyle/>
          <a:p>
            <a:fld id="{E570AA17-8D35-4CC6-B4E4-A2E9031DEF0A}" type="slidenum">
              <a:rPr lang="zh-CN" altLang="en-US" smtClean="0"/>
              <a:t>‹#›</a:t>
            </a:fld>
            <a:endParaRPr lang="zh-CN" altLang="en-US"/>
          </a:p>
        </p:txBody>
      </p:sp>
    </p:spTree>
    <p:extLst>
      <p:ext uri="{BB962C8B-B14F-4D97-AF65-F5344CB8AC3E}">
        <p14:creationId xmlns:p14="http://schemas.microsoft.com/office/powerpoint/2010/main" val="2625564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C30239-B8A7-428C-8A05-F2E02F47945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D6EED6E-5138-4A4C-B42D-3E272BABD96F}"/>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5764F78-553D-49AB-B408-71722CDD7F0A}"/>
              </a:ext>
            </a:extLst>
          </p:cNvPr>
          <p:cNvSpPr>
            <a:spLocks noGrp="1"/>
          </p:cNvSpPr>
          <p:nvPr>
            <p:ph type="dt" sz="half" idx="10"/>
          </p:nvPr>
        </p:nvSpPr>
        <p:spPr/>
        <p:txBody>
          <a:bodyPr/>
          <a:lstStyle/>
          <a:p>
            <a:fld id="{D708B717-A9FA-4D47-88D2-CEAABDE58841}" type="datetimeFigureOut">
              <a:rPr lang="zh-CN" altLang="en-US" smtClean="0"/>
              <a:t>2021/11/15</a:t>
            </a:fld>
            <a:endParaRPr lang="zh-CN" altLang="en-US"/>
          </a:p>
        </p:txBody>
      </p:sp>
      <p:sp>
        <p:nvSpPr>
          <p:cNvPr id="5" name="页脚占位符 4">
            <a:extLst>
              <a:ext uri="{FF2B5EF4-FFF2-40B4-BE49-F238E27FC236}">
                <a16:creationId xmlns:a16="http://schemas.microsoft.com/office/drawing/2014/main" id="{C5F5B808-4A9C-4849-A63D-16720EC9603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7884B1E-F70D-4A24-AC6D-3698D2493366}"/>
              </a:ext>
            </a:extLst>
          </p:cNvPr>
          <p:cNvSpPr>
            <a:spLocks noGrp="1"/>
          </p:cNvSpPr>
          <p:nvPr>
            <p:ph type="sldNum" sz="quarter" idx="12"/>
          </p:nvPr>
        </p:nvSpPr>
        <p:spPr/>
        <p:txBody>
          <a:bodyPr/>
          <a:lstStyle/>
          <a:p>
            <a:fld id="{E570AA17-8D35-4CC6-B4E4-A2E9031DEF0A}" type="slidenum">
              <a:rPr lang="zh-CN" altLang="en-US" smtClean="0"/>
              <a:t>‹#›</a:t>
            </a:fld>
            <a:endParaRPr lang="zh-CN" altLang="en-US"/>
          </a:p>
        </p:txBody>
      </p:sp>
    </p:spTree>
    <p:extLst>
      <p:ext uri="{BB962C8B-B14F-4D97-AF65-F5344CB8AC3E}">
        <p14:creationId xmlns:p14="http://schemas.microsoft.com/office/powerpoint/2010/main" val="3836471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B74D8C8-0BD8-493E-9A4B-35222E49E2A3}"/>
              </a:ext>
            </a:extLst>
          </p:cNvPr>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0F5984F-B3BB-4269-9467-ECA2E86B362E}"/>
              </a:ext>
            </a:extLst>
          </p:cNvPr>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734C0AE-4FEE-4713-B605-9A4D47AA5E5E}"/>
              </a:ext>
            </a:extLst>
          </p:cNvPr>
          <p:cNvSpPr>
            <a:spLocks noGrp="1"/>
          </p:cNvSpPr>
          <p:nvPr>
            <p:ph type="dt" sz="half" idx="10"/>
          </p:nvPr>
        </p:nvSpPr>
        <p:spPr/>
        <p:txBody>
          <a:bodyPr/>
          <a:lstStyle/>
          <a:p>
            <a:fld id="{D708B717-A9FA-4D47-88D2-CEAABDE58841}" type="datetimeFigureOut">
              <a:rPr lang="zh-CN" altLang="en-US" smtClean="0"/>
              <a:t>2021/11/15</a:t>
            </a:fld>
            <a:endParaRPr lang="zh-CN" altLang="en-US"/>
          </a:p>
        </p:txBody>
      </p:sp>
      <p:sp>
        <p:nvSpPr>
          <p:cNvPr id="5" name="页脚占位符 4">
            <a:extLst>
              <a:ext uri="{FF2B5EF4-FFF2-40B4-BE49-F238E27FC236}">
                <a16:creationId xmlns:a16="http://schemas.microsoft.com/office/drawing/2014/main" id="{82B2C286-AC29-4119-999D-9DC69325DD3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30A5909-0725-4EF9-AF38-E501B9138637}"/>
              </a:ext>
            </a:extLst>
          </p:cNvPr>
          <p:cNvSpPr>
            <a:spLocks noGrp="1"/>
          </p:cNvSpPr>
          <p:nvPr>
            <p:ph type="sldNum" sz="quarter" idx="12"/>
          </p:nvPr>
        </p:nvSpPr>
        <p:spPr/>
        <p:txBody>
          <a:bodyPr/>
          <a:lstStyle/>
          <a:p>
            <a:fld id="{E570AA17-8D35-4CC6-B4E4-A2E9031DEF0A}" type="slidenum">
              <a:rPr lang="zh-CN" altLang="en-US" smtClean="0"/>
              <a:t>‹#›</a:t>
            </a:fld>
            <a:endParaRPr lang="zh-CN" altLang="en-US"/>
          </a:p>
        </p:txBody>
      </p:sp>
    </p:spTree>
    <p:extLst>
      <p:ext uri="{BB962C8B-B14F-4D97-AF65-F5344CB8AC3E}">
        <p14:creationId xmlns:p14="http://schemas.microsoft.com/office/powerpoint/2010/main" val="19383546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6572250" y="179388"/>
            <a:ext cx="1447800" cy="646112"/>
          </a:xfrm>
          <a:prstGeom prst="rect">
            <a:avLst/>
          </a:prstGeom>
          <a:effectLst>
            <a:outerShdw blurRad="25400" dist="12700" dir="2700000" algn="tl" rotWithShape="0">
              <a:schemeClr val="bg1">
                <a:alpha val="60000"/>
              </a:schemeClr>
            </a:outerShdw>
          </a:effectLst>
        </p:spPr>
      </p:pic>
      <p:sp>
        <p:nvSpPr>
          <p:cNvPr id="2" name="标题 1"/>
          <p:cNvSpPr>
            <a:spLocks noGrp="1"/>
          </p:cNvSpPr>
          <p:nvPr>
            <p:ph type="ctrTitle"/>
          </p:nvPr>
        </p:nvSpPr>
        <p:spPr>
          <a:xfrm>
            <a:off x="714348" y="2000240"/>
            <a:ext cx="7715304" cy="1928826"/>
          </a:xfrm>
        </p:spPr>
        <p:txBody>
          <a:bodyPr/>
          <a:lstStyle>
            <a:lvl1pPr algn="ctr">
              <a:defRPr sz="4800">
                <a:solidFill>
                  <a:schemeClr val="bg1"/>
                </a:solidFill>
                <a:latin typeface="黑体" pitchFamily="2" charset="-122"/>
                <a:ea typeface="黑体" pitchFamily="2" charset="-122"/>
              </a:defRPr>
            </a:lvl1pPr>
          </a:lstStyle>
          <a:p>
            <a:r>
              <a:rPr lang="zh-CN" altLang="en-US" dirty="0"/>
              <a:t>单击此处编辑母版标题样式</a:t>
            </a:r>
          </a:p>
        </p:txBody>
      </p:sp>
      <p:sp>
        <p:nvSpPr>
          <p:cNvPr id="3" name="副标题 2"/>
          <p:cNvSpPr>
            <a:spLocks noGrp="1"/>
          </p:cNvSpPr>
          <p:nvPr>
            <p:ph type="subTitle" idx="1"/>
          </p:nvPr>
        </p:nvSpPr>
        <p:spPr>
          <a:xfrm>
            <a:off x="714348" y="4000504"/>
            <a:ext cx="7715304" cy="1928826"/>
          </a:xfrm>
        </p:spPr>
        <p:txBody>
          <a:bodyPr/>
          <a:lstStyle>
            <a:lvl1pPr marL="0" indent="0" algn="ctr">
              <a:buNone/>
              <a:defRPr sz="2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Tree>
    <p:extLst>
      <p:ext uri="{BB962C8B-B14F-4D97-AF65-F5344CB8AC3E}">
        <p14:creationId xmlns:p14="http://schemas.microsoft.com/office/powerpoint/2010/main" val="4269982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标题 1"/>
          <p:cNvSpPr>
            <a:spLocks noGrp="1"/>
          </p:cNvSpPr>
          <p:nvPr>
            <p:ph type="title"/>
          </p:nvPr>
        </p:nvSpPr>
        <p:spPr>
          <a:xfrm>
            <a:off x="457200" y="1000125"/>
            <a:ext cx="8229600" cy="857250"/>
          </a:xfrm>
        </p:spPr>
        <p:txBody>
          <a:bodyPr/>
          <a:lstStyle>
            <a:lvl1pPr algn="ctr">
              <a:defRPr sz="4400"/>
            </a:lvl1pPr>
          </a:lstStyle>
          <a:p>
            <a:r>
              <a:rPr lang="zh-CN" altLang="en-US" dirty="0"/>
              <a:t>单击此处编辑母版标题样式</a:t>
            </a:r>
          </a:p>
        </p:txBody>
      </p:sp>
      <p:sp>
        <p:nvSpPr>
          <p:cNvPr id="4" name="页脚占位符 4"/>
          <p:cNvSpPr>
            <a:spLocks noGrp="1"/>
          </p:cNvSpPr>
          <p:nvPr>
            <p:ph type="ftr" sz="quarter" idx="11"/>
          </p:nvPr>
        </p:nvSpPr>
        <p:spPr/>
        <p:txBody>
          <a:bodyPr/>
          <a:lstStyle>
            <a:lvl1pPr>
              <a:defRPr b="1"/>
            </a:lvl1pPr>
          </a:lstStyle>
          <a:p>
            <a:pPr>
              <a:defRPr/>
            </a:pPr>
            <a:r>
              <a:rPr lang="zh-CN" altLang="en-US"/>
              <a:t>高级语言</a:t>
            </a:r>
            <a:r>
              <a:rPr lang="en-US" altLang="zh-CN"/>
              <a:t>C++</a:t>
            </a:r>
            <a:r>
              <a:rPr lang="zh-CN" altLang="en-US"/>
              <a:t>程序设计</a:t>
            </a:r>
          </a:p>
        </p:txBody>
      </p:sp>
    </p:spTree>
    <p:extLst>
      <p:ext uri="{BB962C8B-B14F-4D97-AF65-F5344CB8AC3E}">
        <p14:creationId xmlns:p14="http://schemas.microsoft.com/office/powerpoint/2010/main" val="33037783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标题 6"/>
          <p:cNvSpPr>
            <a:spLocks noGrp="1"/>
          </p:cNvSpPr>
          <p:nvPr>
            <p:ph type="title"/>
          </p:nvPr>
        </p:nvSpPr>
        <p:spPr/>
        <p:txBody>
          <a:bodyPr/>
          <a:lstStyle/>
          <a:p>
            <a:r>
              <a:rPr lang="zh-CN" altLang="en-US"/>
              <a:t>单击此处编辑母版标题样式</a:t>
            </a:r>
          </a:p>
        </p:txBody>
      </p:sp>
      <p:sp>
        <p:nvSpPr>
          <p:cNvPr id="10" name="页脚占位符 9"/>
          <p:cNvSpPr>
            <a:spLocks noGrp="1"/>
          </p:cNvSpPr>
          <p:nvPr>
            <p:ph type="ftr" sz="quarter" idx="12"/>
          </p:nvPr>
        </p:nvSpPr>
        <p:spPr/>
        <p:txBody>
          <a:bodyPr/>
          <a:lstStyle/>
          <a:p>
            <a:pPr>
              <a:defRPr/>
            </a:pPr>
            <a:r>
              <a:rPr lang="zh-CN" altLang="en-US"/>
              <a:t>高级语言</a:t>
            </a:r>
            <a:r>
              <a:rPr lang="en-US" altLang="zh-CN"/>
              <a:t>C++</a:t>
            </a:r>
            <a:r>
              <a:rPr lang="zh-CN" altLang="en-US"/>
              <a:t>程序设计</a:t>
            </a:r>
          </a:p>
        </p:txBody>
      </p:sp>
    </p:spTree>
    <p:extLst>
      <p:ext uri="{BB962C8B-B14F-4D97-AF65-F5344CB8AC3E}">
        <p14:creationId xmlns:p14="http://schemas.microsoft.com/office/powerpoint/2010/main" val="30387531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28802"/>
            <a:ext cx="4038600" cy="450059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928802"/>
            <a:ext cx="4038600" cy="450059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Tree>
    <p:extLst>
      <p:ext uri="{BB962C8B-B14F-4D97-AF65-F5344CB8AC3E}">
        <p14:creationId xmlns:p14="http://schemas.microsoft.com/office/powerpoint/2010/main" val="39861216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10" name="文本占位符 2"/>
          <p:cNvSpPr>
            <a:spLocks noGrp="1"/>
          </p:cNvSpPr>
          <p:nvPr>
            <p:ph type="body" idx="1"/>
          </p:nvPr>
        </p:nvSpPr>
        <p:spPr>
          <a:xfrm>
            <a:off x="457200" y="4286256"/>
            <a:ext cx="2614602" cy="2143140"/>
          </a:xfrm>
        </p:spPr>
        <p:txBody>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1" name="内容占位符 3"/>
          <p:cNvSpPr>
            <a:spLocks noGrp="1"/>
          </p:cNvSpPr>
          <p:nvPr>
            <p:ph sz="half" idx="2"/>
          </p:nvPr>
        </p:nvSpPr>
        <p:spPr>
          <a:xfrm>
            <a:off x="457200" y="1928802"/>
            <a:ext cx="2614602" cy="21431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4" name="文本占位符 2"/>
          <p:cNvSpPr>
            <a:spLocks noGrp="1"/>
          </p:cNvSpPr>
          <p:nvPr>
            <p:ph type="body" idx="13"/>
          </p:nvPr>
        </p:nvSpPr>
        <p:spPr>
          <a:xfrm>
            <a:off x="3243282" y="4286256"/>
            <a:ext cx="2614602" cy="2143140"/>
          </a:xfrm>
        </p:spPr>
        <p:txBody>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5" name="内容占位符 3"/>
          <p:cNvSpPr>
            <a:spLocks noGrp="1"/>
          </p:cNvSpPr>
          <p:nvPr>
            <p:ph sz="half" idx="14"/>
          </p:nvPr>
        </p:nvSpPr>
        <p:spPr>
          <a:xfrm>
            <a:off x="3243282" y="1928802"/>
            <a:ext cx="2614602" cy="21431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6" name="文本占位符 2"/>
          <p:cNvSpPr>
            <a:spLocks noGrp="1"/>
          </p:cNvSpPr>
          <p:nvPr>
            <p:ph type="body" idx="15"/>
          </p:nvPr>
        </p:nvSpPr>
        <p:spPr>
          <a:xfrm>
            <a:off x="6072198" y="4286256"/>
            <a:ext cx="2614602" cy="2143140"/>
          </a:xfrm>
        </p:spPr>
        <p:txBody>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7" name="内容占位符 3"/>
          <p:cNvSpPr>
            <a:spLocks noGrp="1"/>
          </p:cNvSpPr>
          <p:nvPr>
            <p:ph sz="half" idx="16"/>
          </p:nvPr>
        </p:nvSpPr>
        <p:spPr>
          <a:xfrm>
            <a:off x="6072198" y="1928802"/>
            <a:ext cx="2614602" cy="21431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页脚占位符 4"/>
          <p:cNvSpPr>
            <a:spLocks noGrp="1"/>
          </p:cNvSpPr>
          <p:nvPr>
            <p:ph type="ftr" sz="quarter" idx="18"/>
          </p:nvPr>
        </p:nvSpPr>
        <p:spPr/>
        <p:txBody>
          <a:bodyPr/>
          <a:lstStyle>
            <a:lvl1pPr>
              <a:defRPr/>
            </a:lvl1pPr>
          </a:lstStyle>
          <a:p>
            <a:pPr>
              <a:defRPr/>
            </a:pPr>
            <a:endParaRPr lang="zh-CN" altLang="en-US"/>
          </a:p>
        </p:txBody>
      </p:sp>
    </p:spTree>
    <p:extLst>
      <p:ext uri="{BB962C8B-B14F-4D97-AF65-F5344CB8AC3E}">
        <p14:creationId xmlns:p14="http://schemas.microsoft.com/office/powerpoint/2010/main" val="23825822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7" name="页脚占位符 6"/>
          <p:cNvSpPr>
            <a:spLocks noGrp="1"/>
          </p:cNvSpPr>
          <p:nvPr>
            <p:ph type="ftr" sz="quarter" idx="11"/>
          </p:nvPr>
        </p:nvSpPr>
        <p:spPr/>
        <p:txBody>
          <a:bodyPr/>
          <a:lstStyle/>
          <a:p>
            <a:pPr>
              <a:defRPr/>
            </a:pPr>
            <a:r>
              <a:rPr lang="zh-CN" altLang="en-US"/>
              <a:t>高级语言</a:t>
            </a:r>
            <a:r>
              <a:rPr lang="en-US" altLang="zh-CN"/>
              <a:t>C++</a:t>
            </a:r>
            <a:r>
              <a:rPr lang="zh-CN" altLang="en-US"/>
              <a:t>程序设计</a:t>
            </a:r>
          </a:p>
        </p:txBody>
      </p:sp>
    </p:spTree>
    <p:extLst>
      <p:ext uri="{BB962C8B-B14F-4D97-AF65-F5344CB8AC3E}">
        <p14:creationId xmlns:p14="http://schemas.microsoft.com/office/powerpoint/2010/main" val="5593556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6152EE9C-10DC-42F2-B483-B24E2E58C6A3}"/>
              </a:ext>
            </a:extLst>
          </p:cNvPr>
          <p:cNvSpPr>
            <a:spLocks noGrp="1"/>
          </p:cNvSpPr>
          <p:nvPr>
            <p:ph type="ftr" sz="quarter" idx="10"/>
          </p:nvPr>
        </p:nvSpPr>
        <p:spPr/>
        <p:txBody>
          <a:bodyPr/>
          <a:lstStyle/>
          <a:p>
            <a:pPr>
              <a:defRPr/>
            </a:pPr>
            <a:r>
              <a:rPr lang="zh-CN" altLang="en-US"/>
              <a:t>高级语言</a:t>
            </a:r>
            <a:r>
              <a:rPr lang="en-US" altLang="zh-CN"/>
              <a:t>C++</a:t>
            </a:r>
            <a:r>
              <a:rPr lang="zh-CN" altLang="en-US"/>
              <a:t>程序设计</a:t>
            </a:r>
          </a:p>
        </p:txBody>
      </p:sp>
    </p:spTree>
    <p:extLst>
      <p:ext uri="{BB962C8B-B14F-4D97-AF65-F5344CB8AC3E}">
        <p14:creationId xmlns:p14="http://schemas.microsoft.com/office/powerpoint/2010/main" val="6226272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标题幻灯片">
    <p:bg>
      <p:bgPr>
        <a:solidFill>
          <a:schemeClr val="bg2">
            <a:lumMod val="25000"/>
          </a:schemeClr>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srcRect r="36869"/>
          <a:stretch/>
        </p:blipFill>
        <p:spPr>
          <a:xfrm>
            <a:off x="3992743" y="1624994"/>
            <a:ext cx="5151257" cy="5092739"/>
          </a:xfrm>
          <a:prstGeom prst="rect">
            <a:avLst/>
          </a:prstGeom>
        </p:spPr>
      </p:pic>
    </p:spTree>
    <p:extLst>
      <p:ext uri="{BB962C8B-B14F-4D97-AF65-F5344CB8AC3E}">
        <p14:creationId xmlns:p14="http://schemas.microsoft.com/office/powerpoint/2010/main" val="674569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7F48C9-8E18-4942-95B7-F6443E45318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94F6B8D-FFFF-42EA-8E8C-832F0F94CFDF}"/>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F532EB0-3D4A-4D60-8B17-7981C6713319}"/>
              </a:ext>
            </a:extLst>
          </p:cNvPr>
          <p:cNvSpPr>
            <a:spLocks noGrp="1"/>
          </p:cNvSpPr>
          <p:nvPr>
            <p:ph type="dt" sz="half" idx="10"/>
          </p:nvPr>
        </p:nvSpPr>
        <p:spPr/>
        <p:txBody>
          <a:bodyPr/>
          <a:lstStyle/>
          <a:p>
            <a:fld id="{D708B717-A9FA-4D47-88D2-CEAABDE58841}" type="datetimeFigureOut">
              <a:rPr lang="zh-CN" altLang="en-US" smtClean="0"/>
              <a:t>2021/11/15</a:t>
            </a:fld>
            <a:endParaRPr lang="zh-CN" altLang="en-US"/>
          </a:p>
        </p:txBody>
      </p:sp>
      <p:sp>
        <p:nvSpPr>
          <p:cNvPr id="5" name="页脚占位符 4">
            <a:extLst>
              <a:ext uri="{FF2B5EF4-FFF2-40B4-BE49-F238E27FC236}">
                <a16:creationId xmlns:a16="http://schemas.microsoft.com/office/drawing/2014/main" id="{92571092-36B1-4465-A82A-E56B635A3C7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8ABF4C1-9A64-40E6-9C00-25D2F6355FCA}"/>
              </a:ext>
            </a:extLst>
          </p:cNvPr>
          <p:cNvSpPr>
            <a:spLocks noGrp="1"/>
          </p:cNvSpPr>
          <p:nvPr>
            <p:ph type="sldNum" sz="quarter" idx="12"/>
          </p:nvPr>
        </p:nvSpPr>
        <p:spPr/>
        <p:txBody>
          <a:bodyPr/>
          <a:lstStyle/>
          <a:p>
            <a:fld id="{E570AA17-8D35-4CC6-B4E4-A2E9031DEF0A}" type="slidenum">
              <a:rPr lang="zh-CN" altLang="en-US" smtClean="0"/>
              <a:t>‹#›</a:t>
            </a:fld>
            <a:endParaRPr lang="zh-CN" altLang="en-US"/>
          </a:p>
        </p:txBody>
      </p:sp>
    </p:spTree>
    <p:extLst>
      <p:ext uri="{BB962C8B-B14F-4D97-AF65-F5344CB8AC3E}">
        <p14:creationId xmlns:p14="http://schemas.microsoft.com/office/powerpoint/2010/main" val="2396676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66706B-3677-4C49-A4C8-67E49238F413}"/>
              </a:ext>
            </a:extLst>
          </p:cNvPr>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2046A94-DEF0-4DD0-9404-AF60D490C56B}"/>
              </a:ext>
            </a:extLst>
          </p:cNvPr>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7B4D4767-973D-4459-A6B6-091D8B9D1243}"/>
              </a:ext>
            </a:extLst>
          </p:cNvPr>
          <p:cNvSpPr>
            <a:spLocks noGrp="1"/>
          </p:cNvSpPr>
          <p:nvPr>
            <p:ph type="dt" sz="half" idx="10"/>
          </p:nvPr>
        </p:nvSpPr>
        <p:spPr/>
        <p:txBody>
          <a:bodyPr/>
          <a:lstStyle/>
          <a:p>
            <a:fld id="{D708B717-A9FA-4D47-88D2-CEAABDE58841}" type="datetimeFigureOut">
              <a:rPr lang="zh-CN" altLang="en-US" smtClean="0"/>
              <a:t>2021/11/15</a:t>
            </a:fld>
            <a:endParaRPr lang="zh-CN" altLang="en-US"/>
          </a:p>
        </p:txBody>
      </p:sp>
      <p:sp>
        <p:nvSpPr>
          <p:cNvPr id="5" name="页脚占位符 4">
            <a:extLst>
              <a:ext uri="{FF2B5EF4-FFF2-40B4-BE49-F238E27FC236}">
                <a16:creationId xmlns:a16="http://schemas.microsoft.com/office/drawing/2014/main" id="{A6E95281-2148-48C6-A131-DD97D330F2C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19F1709-F4B8-42C8-95E4-D8EC4E75F5FA}"/>
              </a:ext>
            </a:extLst>
          </p:cNvPr>
          <p:cNvSpPr>
            <a:spLocks noGrp="1"/>
          </p:cNvSpPr>
          <p:nvPr>
            <p:ph type="sldNum" sz="quarter" idx="12"/>
          </p:nvPr>
        </p:nvSpPr>
        <p:spPr/>
        <p:txBody>
          <a:bodyPr/>
          <a:lstStyle/>
          <a:p>
            <a:fld id="{E570AA17-8D35-4CC6-B4E4-A2E9031DEF0A}" type="slidenum">
              <a:rPr lang="zh-CN" altLang="en-US" smtClean="0"/>
              <a:t>‹#›</a:t>
            </a:fld>
            <a:endParaRPr lang="zh-CN" altLang="en-US"/>
          </a:p>
        </p:txBody>
      </p:sp>
    </p:spTree>
    <p:extLst>
      <p:ext uri="{BB962C8B-B14F-4D97-AF65-F5344CB8AC3E}">
        <p14:creationId xmlns:p14="http://schemas.microsoft.com/office/powerpoint/2010/main" val="1119173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403E22-7447-4FAA-90FC-D01A76F370D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E276A34-BAEA-40B7-85C3-69577D263B92}"/>
              </a:ext>
            </a:extLst>
          </p:cNvPr>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C4EFFBC9-E24D-46DD-A7AB-8415308F0117}"/>
              </a:ext>
            </a:extLst>
          </p:cNvPr>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7AC39B08-C5CD-49E3-BC69-BC5650E6FA3D}"/>
              </a:ext>
            </a:extLst>
          </p:cNvPr>
          <p:cNvSpPr>
            <a:spLocks noGrp="1"/>
          </p:cNvSpPr>
          <p:nvPr>
            <p:ph type="dt" sz="half" idx="10"/>
          </p:nvPr>
        </p:nvSpPr>
        <p:spPr/>
        <p:txBody>
          <a:bodyPr/>
          <a:lstStyle/>
          <a:p>
            <a:fld id="{D708B717-A9FA-4D47-88D2-CEAABDE58841}" type="datetimeFigureOut">
              <a:rPr lang="zh-CN" altLang="en-US" smtClean="0"/>
              <a:t>2021/11/15</a:t>
            </a:fld>
            <a:endParaRPr lang="zh-CN" altLang="en-US"/>
          </a:p>
        </p:txBody>
      </p:sp>
      <p:sp>
        <p:nvSpPr>
          <p:cNvPr id="6" name="页脚占位符 5">
            <a:extLst>
              <a:ext uri="{FF2B5EF4-FFF2-40B4-BE49-F238E27FC236}">
                <a16:creationId xmlns:a16="http://schemas.microsoft.com/office/drawing/2014/main" id="{6ECEC3DC-0C9B-4A06-BA0C-6527CDA4D94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D778FB7-E1A5-4D09-9AF2-FCB7E386F17E}"/>
              </a:ext>
            </a:extLst>
          </p:cNvPr>
          <p:cNvSpPr>
            <a:spLocks noGrp="1"/>
          </p:cNvSpPr>
          <p:nvPr>
            <p:ph type="sldNum" sz="quarter" idx="12"/>
          </p:nvPr>
        </p:nvSpPr>
        <p:spPr/>
        <p:txBody>
          <a:bodyPr/>
          <a:lstStyle/>
          <a:p>
            <a:fld id="{E570AA17-8D35-4CC6-B4E4-A2E9031DEF0A}" type="slidenum">
              <a:rPr lang="zh-CN" altLang="en-US" smtClean="0"/>
              <a:t>‹#›</a:t>
            </a:fld>
            <a:endParaRPr lang="zh-CN" altLang="en-US"/>
          </a:p>
        </p:txBody>
      </p:sp>
    </p:spTree>
    <p:extLst>
      <p:ext uri="{BB962C8B-B14F-4D97-AF65-F5344CB8AC3E}">
        <p14:creationId xmlns:p14="http://schemas.microsoft.com/office/powerpoint/2010/main" val="2638872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A4EB08-5C42-4FE1-89EE-608CC030A45E}"/>
              </a:ext>
            </a:extLst>
          </p:cNvPr>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C421720-2BB0-4331-8290-BCE7C9EC9928}"/>
              </a:ext>
            </a:extLst>
          </p:cNvPr>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DE43623C-F3F7-4720-9370-709480888BF0}"/>
              </a:ext>
            </a:extLst>
          </p:cNvPr>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21772498-A1C3-4202-95E3-7E5858FBAC3C}"/>
              </a:ext>
            </a:extLst>
          </p:cNvPr>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16E7F23E-066C-4F95-8DEA-5B33A1C83513}"/>
              </a:ext>
            </a:extLst>
          </p:cNvPr>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973CF3C9-3512-4A26-B032-51F623FDCF42}"/>
              </a:ext>
            </a:extLst>
          </p:cNvPr>
          <p:cNvSpPr>
            <a:spLocks noGrp="1"/>
          </p:cNvSpPr>
          <p:nvPr>
            <p:ph type="dt" sz="half" idx="10"/>
          </p:nvPr>
        </p:nvSpPr>
        <p:spPr/>
        <p:txBody>
          <a:bodyPr/>
          <a:lstStyle/>
          <a:p>
            <a:fld id="{D708B717-A9FA-4D47-88D2-CEAABDE58841}" type="datetimeFigureOut">
              <a:rPr lang="zh-CN" altLang="en-US" smtClean="0"/>
              <a:t>2021/11/15</a:t>
            </a:fld>
            <a:endParaRPr lang="zh-CN" altLang="en-US"/>
          </a:p>
        </p:txBody>
      </p:sp>
      <p:sp>
        <p:nvSpPr>
          <p:cNvPr id="8" name="页脚占位符 7">
            <a:extLst>
              <a:ext uri="{FF2B5EF4-FFF2-40B4-BE49-F238E27FC236}">
                <a16:creationId xmlns:a16="http://schemas.microsoft.com/office/drawing/2014/main" id="{50EA238B-AD58-4CA5-814E-70DFB684F69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58F754E-972D-46D9-A2F9-CA36ABC901BC}"/>
              </a:ext>
            </a:extLst>
          </p:cNvPr>
          <p:cNvSpPr>
            <a:spLocks noGrp="1"/>
          </p:cNvSpPr>
          <p:nvPr>
            <p:ph type="sldNum" sz="quarter" idx="12"/>
          </p:nvPr>
        </p:nvSpPr>
        <p:spPr/>
        <p:txBody>
          <a:bodyPr/>
          <a:lstStyle/>
          <a:p>
            <a:fld id="{E570AA17-8D35-4CC6-B4E4-A2E9031DEF0A}" type="slidenum">
              <a:rPr lang="zh-CN" altLang="en-US" smtClean="0"/>
              <a:t>‹#›</a:t>
            </a:fld>
            <a:endParaRPr lang="zh-CN" altLang="en-US"/>
          </a:p>
        </p:txBody>
      </p:sp>
    </p:spTree>
    <p:extLst>
      <p:ext uri="{BB962C8B-B14F-4D97-AF65-F5344CB8AC3E}">
        <p14:creationId xmlns:p14="http://schemas.microsoft.com/office/powerpoint/2010/main" val="1745804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FB87EF-5C61-41E5-9924-41C2F98086B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C8D29FA-3D63-4487-AC0A-3C28ED2310BC}"/>
              </a:ext>
            </a:extLst>
          </p:cNvPr>
          <p:cNvSpPr>
            <a:spLocks noGrp="1"/>
          </p:cNvSpPr>
          <p:nvPr>
            <p:ph type="dt" sz="half" idx="10"/>
          </p:nvPr>
        </p:nvSpPr>
        <p:spPr/>
        <p:txBody>
          <a:bodyPr/>
          <a:lstStyle/>
          <a:p>
            <a:fld id="{D708B717-A9FA-4D47-88D2-CEAABDE58841}" type="datetimeFigureOut">
              <a:rPr lang="zh-CN" altLang="en-US" smtClean="0"/>
              <a:t>2021/11/15</a:t>
            </a:fld>
            <a:endParaRPr lang="zh-CN" altLang="en-US"/>
          </a:p>
        </p:txBody>
      </p:sp>
      <p:sp>
        <p:nvSpPr>
          <p:cNvPr id="4" name="页脚占位符 3">
            <a:extLst>
              <a:ext uri="{FF2B5EF4-FFF2-40B4-BE49-F238E27FC236}">
                <a16:creationId xmlns:a16="http://schemas.microsoft.com/office/drawing/2014/main" id="{8FE8BC50-29C6-4FFA-8AEA-09A6E3F7F28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9884DE1-6F93-41A7-B8DF-A5DA80083112}"/>
              </a:ext>
            </a:extLst>
          </p:cNvPr>
          <p:cNvSpPr>
            <a:spLocks noGrp="1"/>
          </p:cNvSpPr>
          <p:nvPr>
            <p:ph type="sldNum" sz="quarter" idx="12"/>
          </p:nvPr>
        </p:nvSpPr>
        <p:spPr/>
        <p:txBody>
          <a:bodyPr/>
          <a:lstStyle/>
          <a:p>
            <a:fld id="{E570AA17-8D35-4CC6-B4E4-A2E9031DEF0A}" type="slidenum">
              <a:rPr lang="zh-CN" altLang="en-US" smtClean="0"/>
              <a:t>‹#›</a:t>
            </a:fld>
            <a:endParaRPr lang="zh-CN" altLang="en-US"/>
          </a:p>
        </p:txBody>
      </p:sp>
    </p:spTree>
    <p:extLst>
      <p:ext uri="{BB962C8B-B14F-4D97-AF65-F5344CB8AC3E}">
        <p14:creationId xmlns:p14="http://schemas.microsoft.com/office/powerpoint/2010/main" val="2843069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17BAE15-AF93-4059-861C-230799F77116}"/>
              </a:ext>
            </a:extLst>
          </p:cNvPr>
          <p:cNvSpPr>
            <a:spLocks noGrp="1"/>
          </p:cNvSpPr>
          <p:nvPr>
            <p:ph type="dt" sz="half" idx="10"/>
          </p:nvPr>
        </p:nvSpPr>
        <p:spPr/>
        <p:txBody>
          <a:bodyPr/>
          <a:lstStyle/>
          <a:p>
            <a:fld id="{D708B717-A9FA-4D47-88D2-CEAABDE58841}" type="datetimeFigureOut">
              <a:rPr lang="zh-CN" altLang="en-US" smtClean="0"/>
              <a:t>2021/11/15</a:t>
            </a:fld>
            <a:endParaRPr lang="zh-CN" altLang="en-US"/>
          </a:p>
        </p:txBody>
      </p:sp>
      <p:sp>
        <p:nvSpPr>
          <p:cNvPr id="3" name="页脚占位符 2">
            <a:extLst>
              <a:ext uri="{FF2B5EF4-FFF2-40B4-BE49-F238E27FC236}">
                <a16:creationId xmlns:a16="http://schemas.microsoft.com/office/drawing/2014/main" id="{5E12592B-86D9-46E5-9D7D-11E96A38698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55DCDC5-8A96-4048-A1C0-C0F0B0E7F5B8}"/>
              </a:ext>
            </a:extLst>
          </p:cNvPr>
          <p:cNvSpPr>
            <a:spLocks noGrp="1"/>
          </p:cNvSpPr>
          <p:nvPr>
            <p:ph type="sldNum" sz="quarter" idx="12"/>
          </p:nvPr>
        </p:nvSpPr>
        <p:spPr/>
        <p:txBody>
          <a:bodyPr/>
          <a:lstStyle/>
          <a:p>
            <a:fld id="{E570AA17-8D35-4CC6-B4E4-A2E9031DEF0A}" type="slidenum">
              <a:rPr lang="zh-CN" altLang="en-US" smtClean="0"/>
              <a:t>‹#›</a:t>
            </a:fld>
            <a:endParaRPr lang="zh-CN" altLang="en-US"/>
          </a:p>
        </p:txBody>
      </p:sp>
    </p:spTree>
    <p:extLst>
      <p:ext uri="{BB962C8B-B14F-4D97-AF65-F5344CB8AC3E}">
        <p14:creationId xmlns:p14="http://schemas.microsoft.com/office/powerpoint/2010/main" val="949152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FEAA2A-B0DE-4CA1-BAFF-24B36FBC3A41}"/>
              </a:ext>
            </a:extLst>
          </p:cNvPr>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44CDEB8-F10C-4C2D-81B6-5B6378C02871}"/>
              </a:ext>
            </a:extLst>
          </p:cNvPr>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BDDF8B8A-149A-4948-BF94-BD277974D714}"/>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F93138D-5BE0-4F39-9CD1-D61FDC512CA8}"/>
              </a:ext>
            </a:extLst>
          </p:cNvPr>
          <p:cNvSpPr>
            <a:spLocks noGrp="1"/>
          </p:cNvSpPr>
          <p:nvPr>
            <p:ph type="dt" sz="half" idx="10"/>
          </p:nvPr>
        </p:nvSpPr>
        <p:spPr/>
        <p:txBody>
          <a:bodyPr/>
          <a:lstStyle/>
          <a:p>
            <a:fld id="{D708B717-A9FA-4D47-88D2-CEAABDE58841}" type="datetimeFigureOut">
              <a:rPr lang="zh-CN" altLang="en-US" smtClean="0"/>
              <a:t>2021/11/15</a:t>
            </a:fld>
            <a:endParaRPr lang="zh-CN" altLang="en-US"/>
          </a:p>
        </p:txBody>
      </p:sp>
      <p:sp>
        <p:nvSpPr>
          <p:cNvPr id="6" name="页脚占位符 5">
            <a:extLst>
              <a:ext uri="{FF2B5EF4-FFF2-40B4-BE49-F238E27FC236}">
                <a16:creationId xmlns:a16="http://schemas.microsoft.com/office/drawing/2014/main" id="{E0DC0DAB-9266-44E6-836E-7ECB51233E9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C8519E1-33F8-48E9-93F4-5B74BCC94305}"/>
              </a:ext>
            </a:extLst>
          </p:cNvPr>
          <p:cNvSpPr>
            <a:spLocks noGrp="1"/>
          </p:cNvSpPr>
          <p:nvPr>
            <p:ph type="sldNum" sz="quarter" idx="12"/>
          </p:nvPr>
        </p:nvSpPr>
        <p:spPr/>
        <p:txBody>
          <a:bodyPr/>
          <a:lstStyle/>
          <a:p>
            <a:fld id="{E570AA17-8D35-4CC6-B4E4-A2E9031DEF0A}" type="slidenum">
              <a:rPr lang="zh-CN" altLang="en-US" smtClean="0"/>
              <a:t>‹#›</a:t>
            </a:fld>
            <a:endParaRPr lang="zh-CN" altLang="en-US"/>
          </a:p>
        </p:txBody>
      </p:sp>
    </p:spTree>
    <p:extLst>
      <p:ext uri="{BB962C8B-B14F-4D97-AF65-F5344CB8AC3E}">
        <p14:creationId xmlns:p14="http://schemas.microsoft.com/office/powerpoint/2010/main" val="3590822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7D4428-2403-4C92-B9C3-2E9EA8FD3CCB}"/>
              </a:ext>
            </a:extLst>
          </p:cNvPr>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2CC6A73-FBC0-45BD-912B-D06C0F838BB2}"/>
              </a:ext>
            </a:extLst>
          </p:cNvPr>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711D9E3-781E-409E-88CE-B7328E118E90}"/>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A29178F8-9785-4212-A7DF-F576057B251B}"/>
              </a:ext>
            </a:extLst>
          </p:cNvPr>
          <p:cNvSpPr>
            <a:spLocks noGrp="1"/>
          </p:cNvSpPr>
          <p:nvPr>
            <p:ph type="dt" sz="half" idx="10"/>
          </p:nvPr>
        </p:nvSpPr>
        <p:spPr/>
        <p:txBody>
          <a:bodyPr/>
          <a:lstStyle/>
          <a:p>
            <a:fld id="{D708B717-A9FA-4D47-88D2-CEAABDE58841}" type="datetimeFigureOut">
              <a:rPr lang="zh-CN" altLang="en-US" smtClean="0"/>
              <a:t>2021/11/15</a:t>
            </a:fld>
            <a:endParaRPr lang="zh-CN" altLang="en-US"/>
          </a:p>
        </p:txBody>
      </p:sp>
      <p:sp>
        <p:nvSpPr>
          <p:cNvPr id="6" name="页脚占位符 5">
            <a:extLst>
              <a:ext uri="{FF2B5EF4-FFF2-40B4-BE49-F238E27FC236}">
                <a16:creationId xmlns:a16="http://schemas.microsoft.com/office/drawing/2014/main" id="{671FF226-2A79-4335-ADD4-6A9DB02B631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C4749FB-22FF-4063-ACBB-991074E19577}"/>
              </a:ext>
            </a:extLst>
          </p:cNvPr>
          <p:cNvSpPr>
            <a:spLocks noGrp="1"/>
          </p:cNvSpPr>
          <p:nvPr>
            <p:ph type="sldNum" sz="quarter" idx="12"/>
          </p:nvPr>
        </p:nvSpPr>
        <p:spPr/>
        <p:txBody>
          <a:bodyPr/>
          <a:lstStyle/>
          <a:p>
            <a:fld id="{E570AA17-8D35-4CC6-B4E4-A2E9031DEF0A}" type="slidenum">
              <a:rPr lang="zh-CN" altLang="en-US" smtClean="0"/>
              <a:t>‹#›</a:t>
            </a:fld>
            <a:endParaRPr lang="zh-CN" altLang="en-US"/>
          </a:p>
        </p:txBody>
      </p:sp>
    </p:spTree>
    <p:extLst>
      <p:ext uri="{BB962C8B-B14F-4D97-AF65-F5344CB8AC3E}">
        <p14:creationId xmlns:p14="http://schemas.microsoft.com/office/powerpoint/2010/main" val="660518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2.emf"/><Relationship Id="rId5" Type="http://schemas.openxmlformats.org/officeDocument/2006/relationships/slideLayout" Target="../slideLayouts/slideLayout16.xml"/><Relationship Id="rId10" Type="http://schemas.openxmlformats.org/officeDocument/2006/relationships/image" Target="../media/image1.png"/><Relationship Id="rId4" Type="http://schemas.openxmlformats.org/officeDocument/2006/relationships/slideLayout" Target="../slideLayouts/slideLayout1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BF0161D-28C8-4C6F-B0B8-6C9953D4BCF8}"/>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57EC66A-E499-4DCC-8A09-BFCBEA277D6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89F984E-EC60-433E-905B-8FD7E8E183B2}"/>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08B717-A9FA-4D47-88D2-CEAABDE58841}" type="datetimeFigureOut">
              <a:rPr lang="zh-CN" altLang="en-US" smtClean="0"/>
              <a:t>2021/11/15</a:t>
            </a:fld>
            <a:endParaRPr lang="zh-CN" altLang="en-US"/>
          </a:p>
        </p:txBody>
      </p:sp>
      <p:sp>
        <p:nvSpPr>
          <p:cNvPr id="5" name="页脚占位符 4">
            <a:extLst>
              <a:ext uri="{FF2B5EF4-FFF2-40B4-BE49-F238E27FC236}">
                <a16:creationId xmlns:a16="http://schemas.microsoft.com/office/drawing/2014/main" id="{DE4CCB5B-FF38-4889-9C19-178466343FBB}"/>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BAAC7B3-7A90-4ABA-9EAD-AD99C55535C1}"/>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70AA17-8D35-4CC6-B4E4-A2E9031DEF0A}" type="slidenum">
              <a:rPr lang="zh-CN" altLang="en-US" smtClean="0"/>
              <a:t>‹#›</a:t>
            </a:fld>
            <a:endParaRPr lang="zh-CN" altLang="en-US"/>
          </a:p>
        </p:txBody>
      </p:sp>
    </p:spTree>
    <p:extLst>
      <p:ext uri="{BB962C8B-B14F-4D97-AF65-F5344CB8AC3E}">
        <p14:creationId xmlns:p14="http://schemas.microsoft.com/office/powerpoint/2010/main" val="547438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矩形 10"/>
          <p:cNvSpPr/>
          <p:nvPr/>
        </p:nvSpPr>
        <p:spPr>
          <a:xfrm>
            <a:off x="0" y="6572250"/>
            <a:ext cx="9144000" cy="285750"/>
          </a:xfrm>
          <a:prstGeom prst="rect">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54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7" name="矩形 6"/>
          <p:cNvSpPr/>
          <p:nvPr/>
        </p:nvSpPr>
        <p:spPr>
          <a:xfrm>
            <a:off x="0" y="0"/>
            <a:ext cx="2786063" cy="857250"/>
          </a:xfrm>
          <a:prstGeom prst="rect">
            <a:avLst/>
          </a:prstGeom>
          <a:gradFill flip="none" rotWithShape="1">
            <a:gsLst>
              <a:gs pos="0">
                <a:schemeClr val="tx2">
                  <a:lumMod val="50000"/>
                </a:schemeClr>
              </a:gs>
              <a:gs pos="50000">
                <a:schemeClr val="tx2"/>
              </a:gs>
              <a:gs pos="100000">
                <a:schemeClr val="tx2">
                  <a:lumMod val="60000"/>
                  <a:lumOff val="40000"/>
                </a:schemeClr>
              </a:gs>
            </a:gsLst>
            <a:lin ang="10800000" scaled="1"/>
            <a:tileRect/>
          </a:gradFill>
          <a:ln w="127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矩形 7"/>
          <p:cNvSpPr/>
          <p:nvPr/>
        </p:nvSpPr>
        <p:spPr>
          <a:xfrm>
            <a:off x="2786063" y="0"/>
            <a:ext cx="6357937" cy="857250"/>
          </a:xfrm>
          <a:prstGeom prst="rect">
            <a:avLst/>
          </a:prstGeom>
          <a:gradFill flip="none" rotWithShape="1">
            <a:gsLst>
              <a:gs pos="30000">
                <a:schemeClr val="tx2"/>
              </a:gs>
              <a:gs pos="60000">
                <a:schemeClr val="tx2">
                  <a:lumMod val="40000"/>
                  <a:lumOff val="60000"/>
                </a:schemeClr>
              </a:gs>
              <a:gs pos="90000">
                <a:schemeClr val="bg1"/>
              </a:gs>
            </a:gsLst>
            <a:lin ang="10800000" scaled="1"/>
            <a:tileRect/>
          </a:gra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29" name="标题占位符 1"/>
          <p:cNvSpPr>
            <a:spLocks noGrp="1"/>
          </p:cNvSpPr>
          <p:nvPr>
            <p:ph type="title"/>
          </p:nvPr>
        </p:nvSpPr>
        <p:spPr bwMode="auto">
          <a:xfrm>
            <a:off x="457200" y="1000125"/>
            <a:ext cx="8229600" cy="7143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文本占位符 2"/>
          <p:cNvSpPr>
            <a:spLocks noGrp="1"/>
          </p:cNvSpPr>
          <p:nvPr>
            <p:ph type="body" idx="1"/>
          </p:nvPr>
        </p:nvSpPr>
        <p:spPr bwMode="auto">
          <a:xfrm>
            <a:off x="457200" y="1928813"/>
            <a:ext cx="8229600" cy="45005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3"/>
          </p:nvPr>
        </p:nvSpPr>
        <p:spPr>
          <a:xfrm>
            <a:off x="3721026" y="6551613"/>
            <a:ext cx="1715070" cy="306387"/>
          </a:xfrm>
          <a:prstGeom prst="rect">
            <a:avLst/>
          </a:prstGeom>
        </p:spPr>
        <p:txBody>
          <a:bodyPr vert="horz" lIns="91440" tIns="45720" rIns="91440" bIns="45720" rtlCol="0" anchor="ctr"/>
          <a:lstStyle>
            <a:lvl1pPr algn="l" fontAlgn="auto">
              <a:spcBef>
                <a:spcPts val="0"/>
              </a:spcBef>
              <a:spcAft>
                <a:spcPts val="0"/>
              </a:spcAft>
              <a:defRPr sz="1200">
                <a:solidFill>
                  <a:schemeClr val="bg1"/>
                </a:solidFill>
                <a:latin typeface="Courier New" pitchFamily="49" charset="0"/>
                <a:ea typeface="黑体" pitchFamily="2" charset="-122"/>
                <a:cs typeface="Courier New" pitchFamily="49" charset="0"/>
              </a:defRPr>
            </a:lvl1pPr>
          </a:lstStyle>
          <a:p>
            <a:pPr>
              <a:defRPr/>
            </a:pPr>
            <a:r>
              <a:rPr lang="zh-CN" altLang="en-US"/>
              <a:t>高级语言</a:t>
            </a:r>
            <a:r>
              <a:rPr lang="en-US" altLang="zh-CN"/>
              <a:t>C++</a:t>
            </a:r>
            <a:r>
              <a:rPr lang="zh-CN" altLang="en-US"/>
              <a:t>程序设计</a:t>
            </a:r>
          </a:p>
        </p:txBody>
      </p:sp>
      <p:pic>
        <p:nvPicPr>
          <p:cNvPr id="1034" name="图片 12"/>
          <p:cNvPicPr>
            <a:picLocks noChangeAspect="1"/>
          </p:cNvPicPr>
          <p:nvPr/>
        </p:nvPicPr>
        <p:blipFill>
          <a:blip r:embed="rId10" cstate="print"/>
          <a:srcRect/>
          <a:stretch>
            <a:fillRect/>
          </a:stretch>
        </p:blipFill>
        <p:spPr bwMode="auto">
          <a:xfrm>
            <a:off x="214313" y="6594475"/>
            <a:ext cx="1951037" cy="244475"/>
          </a:xfrm>
          <a:prstGeom prst="rect">
            <a:avLst/>
          </a:prstGeom>
          <a:noFill/>
          <a:ln w="9525">
            <a:noFill/>
            <a:miter lim="800000"/>
            <a:headEnd/>
            <a:tailEnd/>
          </a:ln>
        </p:spPr>
      </p:pic>
      <p:pic>
        <p:nvPicPr>
          <p:cNvPr id="1035" name="Picture 12">
            <a:hlinkClick r:id="" action="ppaction://hlinkshowjump?jump=firstslide"/>
          </p:cNvPr>
          <p:cNvPicPr>
            <a:picLocks noChangeAspect="1" noChangeArrowheads="1"/>
          </p:cNvPicPr>
          <p:nvPr/>
        </p:nvPicPr>
        <p:blipFill>
          <a:blip r:embed="rId11" cstate="print"/>
          <a:srcRect/>
          <a:stretch>
            <a:fillRect/>
          </a:stretch>
        </p:blipFill>
        <p:spPr bwMode="auto">
          <a:xfrm>
            <a:off x="8329613" y="50800"/>
            <a:ext cx="781050" cy="776288"/>
          </a:xfrm>
          <a:prstGeom prst="rect">
            <a:avLst/>
          </a:prstGeom>
          <a:noFill/>
          <a:ln w="9525">
            <a:noFill/>
            <a:miter lim="800000"/>
            <a:headEnd/>
            <a:tailEnd/>
          </a:ln>
        </p:spPr>
      </p:pic>
    </p:spTree>
    <p:extLst>
      <p:ext uri="{BB962C8B-B14F-4D97-AF65-F5344CB8AC3E}">
        <p14:creationId xmlns:p14="http://schemas.microsoft.com/office/powerpoint/2010/main" val="29375188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hf hdr="0" ftr="0" dt="0"/>
  <p:txStyles>
    <p:titleStyle>
      <a:lvl1pPr algn="l" rtl="0" eaLnBrk="0" fontAlgn="base" hangingPunct="0">
        <a:spcBef>
          <a:spcPct val="0"/>
        </a:spcBef>
        <a:spcAft>
          <a:spcPct val="0"/>
        </a:spcAft>
        <a:defRPr sz="3600" kern="12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ea typeface="黑体" pitchFamily="2" charset="-122"/>
        </a:defRPr>
      </a:lvl2pPr>
      <a:lvl3pPr algn="l" rtl="0" eaLnBrk="0" fontAlgn="base" hangingPunct="0">
        <a:spcBef>
          <a:spcPct val="0"/>
        </a:spcBef>
        <a:spcAft>
          <a:spcPct val="0"/>
        </a:spcAft>
        <a:defRPr sz="3600">
          <a:solidFill>
            <a:schemeClr val="tx2"/>
          </a:solidFill>
          <a:latin typeface="Arial" charset="0"/>
          <a:ea typeface="黑体" pitchFamily="2" charset="-122"/>
        </a:defRPr>
      </a:lvl3pPr>
      <a:lvl4pPr algn="l" rtl="0" eaLnBrk="0" fontAlgn="base" hangingPunct="0">
        <a:spcBef>
          <a:spcPct val="0"/>
        </a:spcBef>
        <a:spcAft>
          <a:spcPct val="0"/>
        </a:spcAft>
        <a:defRPr sz="3600">
          <a:solidFill>
            <a:schemeClr val="tx2"/>
          </a:solidFill>
          <a:latin typeface="Arial" charset="0"/>
          <a:ea typeface="黑体" pitchFamily="2" charset="-122"/>
        </a:defRPr>
      </a:lvl4pPr>
      <a:lvl5pPr algn="l" rtl="0" eaLnBrk="0" fontAlgn="base" hangingPunct="0">
        <a:spcBef>
          <a:spcPct val="0"/>
        </a:spcBef>
        <a:spcAft>
          <a:spcPct val="0"/>
        </a:spcAft>
        <a:defRPr sz="3600">
          <a:solidFill>
            <a:schemeClr val="tx2"/>
          </a:solidFill>
          <a:latin typeface="Arial" charset="0"/>
          <a:ea typeface="黑体" pitchFamily="2"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4.xml"/></Relationships>
</file>

<file path=ppt/slides/_rels/slide10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4.xml"/><Relationship Id="rId4" Type="http://schemas.openxmlformats.org/officeDocument/2006/relationships/slide" Target="slide89.xml"/></Relationships>
</file>

<file path=ppt/slides/_rels/slide101.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customXml" Target="../ink/ink1.xml"/><Relationship Id="rId2" Type="http://schemas.openxmlformats.org/officeDocument/2006/relationships/notesSlide" Target="../notesSlides/notesSlide16.xml"/><Relationship Id="rId1" Type="http://schemas.openxmlformats.org/officeDocument/2006/relationships/slideLayout" Target="../slideLayouts/slideLayout14.xml"/><Relationship Id="rId6" Type="http://schemas.openxmlformats.org/officeDocument/2006/relationships/slide" Target="slide89.xml"/><Relationship Id="rId5" Type="http://schemas.openxmlformats.org/officeDocument/2006/relationships/image" Target="../media/image33.emf"/><Relationship Id="rId10" Type="http://schemas.openxmlformats.org/officeDocument/2006/relationships/image" Target="../media/image36.png"/><Relationship Id="rId4" Type="http://schemas.openxmlformats.org/officeDocument/2006/relationships/image" Target="../media/image32.emf"/></Relationships>
</file>

<file path=ppt/slides/_rels/slide10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4.xml"/><Relationship Id="rId4" Type="http://schemas.openxmlformats.org/officeDocument/2006/relationships/slide" Target="slide89.xml"/></Relationships>
</file>

<file path=ppt/slides/_rels/slide103.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17.xml"/><Relationship Id="rId1" Type="http://schemas.openxmlformats.org/officeDocument/2006/relationships/slideLayout" Target="../slideLayouts/slideLayout14.xml"/><Relationship Id="rId6" Type="http://schemas.openxmlformats.org/officeDocument/2006/relationships/slide" Target="slide89.xml"/><Relationship Id="rId5" Type="http://schemas.openxmlformats.org/officeDocument/2006/relationships/image" Target="../media/image21.png"/><Relationship Id="rId4" Type="http://schemas.openxmlformats.org/officeDocument/2006/relationships/image" Target="../media/image35.emf"/></Relationships>
</file>

<file path=ppt/slides/_rels/slide104.xml.rels><?xml version="1.0" encoding="UTF-8" standalone="yes"?>
<Relationships xmlns="http://schemas.openxmlformats.org/package/2006/relationships"><Relationship Id="rId2" Type="http://schemas.openxmlformats.org/officeDocument/2006/relationships/slide" Target="slide89.xml"/><Relationship Id="rId1" Type="http://schemas.openxmlformats.org/officeDocument/2006/relationships/slideLayout" Target="../slideLayouts/slideLayout14.xml"/></Relationships>
</file>

<file path=ppt/slides/_rels/slide105.xml.rels><?xml version="1.0" encoding="UTF-8" standalone="yes"?>
<Relationships xmlns="http://schemas.openxmlformats.org/package/2006/relationships"><Relationship Id="rId2" Type="http://schemas.openxmlformats.org/officeDocument/2006/relationships/slide" Target="slide89.xml"/><Relationship Id="rId1" Type="http://schemas.openxmlformats.org/officeDocument/2006/relationships/slideLayout" Target="../slideLayouts/slideLayout14.xml"/></Relationships>
</file>

<file path=ppt/slides/_rels/slide106.xml.rels><?xml version="1.0" encoding="UTF-8" standalone="yes"?>
<Relationships xmlns="http://schemas.openxmlformats.org/package/2006/relationships"><Relationship Id="rId2" Type="http://schemas.openxmlformats.org/officeDocument/2006/relationships/slide" Target="slide89.xml"/><Relationship Id="rId1" Type="http://schemas.openxmlformats.org/officeDocument/2006/relationships/slideLayout" Target="../slideLayouts/slideLayout14.xml"/></Relationships>
</file>

<file path=ppt/slides/_rels/slide107.xml.rels><?xml version="1.0" encoding="UTF-8" standalone="yes"?>
<Relationships xmlns="http://schemas.openxmlformats.org/package/2006/relationships"><Relationship Id="rId2" Type="http://schemas.openxmlformats.org/officeDocument/2006/relationships/slide" Target="slide89.xml"/><Relationship Id="rId1" Type="http://schemas.openxmlformats.org/officeDocument/2006/relationships/slideLayout" Target="../slideLayouts/slideLayout14.xml"/></Relationships>
</file>

<file path=ppt/slides/_rels/slide108.xml.rels><?xml version="1.0" encoding="UTF-8" standalone="yes"?>
<Relationships xmlns="http://schemas.openxmlformats.org/package/2006/relationships"><Relationship Id="rId2" Type="http://schemas.openxmlformats.org/officeDocument/2006/relationships/slide" Target="slide89.xml"/><Relationship Id="rId1" Type="http://schemas.openxmlformats.org/officeDocument/2006/relationships/slideLayout" Target="../slideLayouts/slideLayout14.xml"/></Relationships>
</file>

<file path=ppt/slides/_rels/slide109.xml.rels><?xml version="1.0" encoding="UTF-8" standalone="yes"?>
<Relationships xmlns="http://schemas.openxmlformats.org/package/2006/relationships"><Relationship Id="rId8" Type="http://schemas.openxmlformats.org/officeDocument/2006/relationships/tags" Target="../tags/tag225.xml"/><Relationship Id="rId13" Type="http://schemas.openxmlformats.org/officeDocument/2006/relationships/image" Target="../media/image10.tmp"/><Relationship Id="rId3" Type="http://schemas.openxmlformats.org/officeDocument/2006/relationships/tags" Target="../tags/tag220.xml"/><Relationship Id="rId7" Type="http://schemas.openxmlformats.org/officeDocument/2006/relationships/tags" Target="../tags/tag224.xml"/><Relationship Id="rId12" Type="http://schemas.openxmlformats.org/officeDocument/2006/relationships/image" Target="../media/image37.png"/><Relationship Id="rId2" Type="http://schemas.openxmlformats.org/officeDocument/2006/relationships/tags" Target="../tags/tag219.xml"/><Relationship Id="rId1" Type="http://schemas.openxmlformats.org/officeDocument/2006/relationships/tags" Target="../tags/tag218.xml"/><Relationship Id="rId6" Type="http://schemas.openxmlformats.org/officeDocument/2006/relationships/tags" Target="../tags/tag223.xml"/><Relationship Id="rId11" Type="http://schemas.openxmlformats.org/officeDocument/2006/relationships/slideLayout" Target="../slideLayouts/slideLayout18.xml"/><Relationship Id="rId5" Type="http://schemas.openxmlformats.org/officeDocument/2006/relationships/tags" Target="../tags/tag222.xml"/><Relationship Id="rId10" Type="http://schemas.openxmlformats.org/officeDocument/2006/relationships/tags" Target="../tags/tag227.xml"/><Relationship Id="rId4" Type="http://schemas.openxmlformats.org/officeDocument/2006/relationships/tags" Target="../tags/tag221.xml"/><Relationship Id="rId9" Type="http://schemas.openxmlformats.org/officeDocument/2006/relationships/tags" Target="../tags/tag226.xml"/></Relationships>
</file>

<file path=ppt/slides/_rels/slide1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4.xml"/></Relationships>
</file>

<file path=ppt/slides/_rels/slide110.xml.rels><?xml version="1.0" encoding="UTF-8" standalone="yes"?>
<Relationships xmlns="http://schemas.openxmlformats.org/package/2006/relationships"><Relationship Id="rId2" Type="http://schemas.openxmlformats.org/officeDocument/2006/relationships/slide" Target="slide112.xml"/><Relationship Id="rId1" Type="http://schemas.openxmlformats.org/officeDocument/2006/relationships/slideLayout" Target="../slideLayouts/slideLayout14.xml"/></Relationships>
</file>

<file path=ppt/slides/_rels/slide111.xml.rels><?xml version="1.0" encoding="UTF-8" standalone="yes"?>
<Relationships xmlns="http://schemas.openxmlformats.org/package/2006/relationships"><Relationship Id="rId2" Type="http://schemas.openxmlformats.org/officeDocument/2006/relationships/slide" Target="slide112.xml"/><Relationship Id="rId1" Type="http://schemas.openxmlformats.org/officeDocument/2006/relationships/slideLayout" Target="../slideLayouts/slideLayout14.xml"/></Relationships>
</file>

<file path=ppt/slides/_rels/slide112.xml.rels><?xml version="1.0" encoding="UTF-8" standalone="yes"?>
<Relationships xmlns="http://schemas.openxmlformats.org/package/2006/relationships"><Relationship Id="rId2" Type="http://schemas.openxmlformats.org/officeDocument/2006/relationships/slide" Target="slide112.xml"/><Relationship Id="rId1" Type="http://schemas.openxmlformats.org/officeDocument/2006/relationships/slideLayout" Target="../slideLayouts/slideLayout14.xml"/></Relationships>
</file>

<file path=ppt/slides/_rels/slide113.xml.rels><?xml version="1.0" encoding="UTF-8" standalone="yes"?>
<Relationships xmlns="http://schemas.openxmlformats.org/package/2006/relationships"><Relationship Id="rId2" Type="http://schemas.openxmlformats.org/officeDocument/2006/relationships/slide" Target="slide112.xml"/><Relationship Id="rId1" Type="http://schemas.openxmlformats.org/officeDocument/2006/relationships/slideLayout" Target="../slideLayouts/slideLayout14.xml"/></Relationships>
</file>

<file path=ppt/slides/_rels/slide114.xml.rels><?xml version="1.0" encoding="UTF-8" standalone="yes"?>
<Relationships xmlns="http://schemas.openxmlformats.org/package/2006/relationships"><Relationship Id="rId3" Type="http://schemas.openxmlformats.org/officeDocument/2006/relationships/slide" Target="slide112.xml"/><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15.xml.rels><?xml version="1.0" encoding="UTF-8" standalone="yes"?>
<Relationships xmlns="http://schemas.openxmlformats.org/package/2006/relationships"><Relationship Id="rId3" Type="http://schemas.openxmlformats.org/officeDocument/2006/relationships/slide" Target="slide112.xml"/><Relationship Id="rId2" Type="http://schemas.openxmlformats.org/officeDocument/2006/relationships/image" Target="../media/image38.png"/><Relationship Id="rId1" Type="http://schemas.openxmlformats.org/officeDocument/2006/relationships/slideLayout" Target="../slideLayouts/slideLayout14.xml"/></Relationships>
</file>

<file path=ppt/slides/_rels/slide116.xml.rels><?xml version="1.0" encoding="UTF-8" standalone="yes"?>
<Relationships xmlns="http://schemas.openxmlformats.org/package/2006/relationships"><Relationship Id="rId2" Type="http://schemas.openxmlformats.org/officeDocument/2006/relationships/slide" Target="slide112.xml"/><Relationship Id="rId1" Type="http://schemas.openxmlformats.org/officeDocument/2006/relationships/slideLayout" Target="../slideLayouts/slideLayout14.xml"/></Relationships>
</file>

<file path=ppt/slides/_rels/slide117.xml.rels><?xml version="1.0" encoding="UTF-8" standalone="yes"?>
<Relationships xmlns="http://schemas.openxmlformats.org/package/2006/relationships"><Relationship Id="rId2" Type="http://schemas.openxmlformats.org/officeDocument/2006/relationships/slide" Target="slide112.xml"/><Relationship Id="rId1" Type="http://schemas.openxmlformats.org/officeDocument/2006/relationships/slideLayout" Target="../slideLayouts/slideLayout14.xml"/></Relationships>
</file>

<file path=ppt/slides/_rels/slide118.xml.rels><?xml version="1.0" encoding="UTF-8" standalone="yes"?>
<Relationships xmlns="http://schemas.openxmlformats.org/package/2006/relationships"><Relationship Id="rId2" Type="http://schemas.openxmlformats.org/officeDocument/2006/relationships/slide" Target="slide112.xml"/><Relationship Id="rId1" Type="http://schemas.openxmlformats.org/officeDocument/2006/relationships/slideLayout" Target="../slideLayouts/slideLayout14.xml"/></Relationships>
</file>

<file path=ppt/slides/_rels/slide119.xml.rels><?xml version="1.0" encoding="UTF-8" standalone="yes"?>
<Relationships xmlns="http://schemas.openxmlformats.org/package/2006/relationships"><Relationship Id="rId8" Type="http://schemas.openxmlformats.org/officeDocument/2006/relationships/tags" Target="../tags/tag235.xml"/><Relationship Id="rId3" Type="http://schemas.openxmlformats.org/officeDocument/2006/relationships/tags" Target="../tags/tag230.xml"/><Relationship Id="rId7" Type="http://schemas.openxmlformats.org/officeDocument/2006/relationships/tags" Target="../tags/tag234.xml"/><Relationship Id="rId12" Type="http://schemas.openxmlformats.org/officeDocument/2006/relationships/image" Target="../media/image10.tmp"/><Relationship Id="rId2" Type="http://schemas.openxmlformats.org/officeDocument/2006/relationships/tags" Target="../tags/tag229.xml"/><Relationship Id="rId1" Type="http://schemas.openxmlformats.org/officeDocument/2006/relationships/tags" Target="../tags/tag228.xml"/><Relationship Id="rId6" Type="http://schemas.openxmlformats.org/officeDocument/2006/relationships/tags" Target="../tags/tag233.xml"/><Relationship Id="rId11" Type="http://schemas.openxmlformats.org/officeDocument/2006/relationships/slideLayout" Target="../slideLayouts/slideLayout18.xml"/><Relationship Id="rId5" Type="http://schemas.openxmlformats.org/officeDocument/2006/relationships/tags" Target="../tags/tag232.xml"/><Relationship Id="rId10" Type="http://schemas.openxmlformats.org/officeDocument/2006/relationships/tags" Target="../tags/tag237.xml"/><Relationship Id="rId4" Type="http://schemas.openxmlformats.org/officeDocument/2006/relationships/tags" Target="../tags/tag231.xml"/><Relationship Id="rId9" Type="http://schemas.openxmlformats.org/officeDocument/2006/relationships/tags" Target="../tags/tag236.xml"/></Relationships>
</file>

<file path=ppt/slides/_rels/slide1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4.xml"/></Relationships>
</file>

<file path=ppt/slides/_rels/slide120.xml.rels><?xml version="1.0" encoding="UTF-8" standalone="yes"?>
<Relationships xmlns="http://schemas.openxmlformats.org/package/2006/relationships"><Relationship Id="rId2" Type="http://schemas.openxmlformats.org/officeDocument/2006/relationships/slide" Target="slide112.xml"/><Relationship Id="rId1" Type="http://schemas.openxmlformats.org/officeDocument/2006/relationships/slideLayout" Target="../slideLayouts/slideLayout14.xml"/></Relationships>
</file>

<file path=ppt/slides/_rels/slide121.xml.rels><?xml version="1.0" encoding="UTF-8" standalone="yes"?>
<Relationships xmlns="http://schemas.openxmlformats.org/package/2006/relationships"><Relationship Id="rId3" Type="http://schemas.openxmlformats.org/officeDocument/2006/relationships/slide" Target="slide112.xml"/><Relationship Id="rId2" Type="http://schemas.openxmlformats.org/officeDocument/2006/relationships/image" Target="../media/image39.png"/><Relationship Id="rId1" Type="http://schemas.openxmlformats.org/officeDocument/2006/relationships/slideLayout" Target="../slideLayouts/slideLayout14.xml"/></Relationships>
</file>

<file path=ppt/slides/_rels/slide122.xml.rels><?xml version="1.0" encoding="UTF-8" standalone="yes"?>
<Relationships xmlns="http://schemas.openxmlformats.org/package/2006/relationships"><Relationship Id="rId2" Type="http://schemas.openxmlformats.org/officeDocument/2006/relationships/slide" Target="slide112.xml"/><Relationship Id="rId1" Type="http://schemas.openxmlformats.org/officeDocument/2006/relationships/slideLayout" Target="../slideLayouts/slideLayout14.xml"/></Relationships>
</file>

<file path=ppt/slides/_rels/slide123.xml.rels><?xml version="1.0" encoding="UTF-8" standalone="yes"?>
<Relationships xmlns="http://schemas.openxmlformats.org/package/2006/relationships"><Relationship Id="rId2" Type="http://schemas.openxmlformats.org/officeDocument/2006/relationships/slide" Target="slide112.xml"/><Relationship Id="rId1" Type="http://schemas.openxmlformats.org/officeDocument/2006/relationships/slideLayout" Target="../slideLayouts/slideLayout14.xml"/></Relationships>
</file>

<file path=ppt/slides/_rels/slide124.xml.rels><?xml version="1.0" encoding="UTF-8" standalone="yes"?>
<Relationships xmlns="http://schemas.openxmlformats.org/package/2006/relationships"><Relationship Id="rId2" Type="http://schemas.openxmlformats.org/officeDocument/2006/relationships/slide" Target="slide112.xml"/><Relationship Id="rId1" Type="http://schemas.openxmlformats.org/officeDocument/2006/relationships/slideLayout" Target="../slideLayouts/slideLayout14.xml"/></Relationships>
</file>

<file path=ppt/slides/_rels/slide125.xml.rels><?xml version="1.0" encoding="UTF-8" standalone="yes"?>
<Relationships xmlns="http://schemas.openxmlformats.org/package/2006/relationships"><Relationship Id="rId3" Type="http://schemas.openxmlformats.org/officeDocument/2006/relationships/slide" Target="slide112.xml"/><Relationship Id="rId2" Type="http://schemas.openxmlformats.org/officeDocument/2006/relationships/image" Target="../media/image40.png"/><Relationship Id="rId1" Type="http://schemas.openxmlformats.org/officeDocument/2006/relationships/slideLayout" Target="../slideLayouts/slideLayout14.xml"/></Relationships>
</file>

<file path=ppt/slides/_rels/slide126.xml.rels><?xml version="1.0" encoding="UTF-8" standalone="yes"?>
<Relationships xmlns="http://schemas.openxmlformats.org/package/2006/relationships"><Relationship Id="rId2" Type="http://schemas.openxmlformats.org/officeDocument/2006/relationships/slide" Target="slide112.xml"/><Relationship Id="rId1" Type="http://schemas.openxmlformats.org/officeDocument/2006/relationships/slideLayout" Target="../slideLayouts/slideLayout14.xml"/></Relationships>
</file>

<file path=ppt/slides/_rels/slide127.xml.rels><?xml version="1.0" encoding="UTF-8" standalone="yes"?>
<Relationships xmlns="http://schemas.openxmlformats.org/package/2006/relationships"><Relationship Id="rId2" Type="http://schemas.openxmlformats.org/officeDocument/2006/relationships/slide" Target="slide112.xml"/><Relationship Id="rId1" Type="http://schemas.openxmlformats.org/officeDocument/2006/relationships/slideLayout" Target="../slideLayouts/slideLayout14.xml"/></Relationships>
</file>

<file path=ppt/slides/_rels/slide128.xml.rels><?xml version="1.0" encoding="UTF-8" standalone="yes"?>
<Relationships xmlns="http://schemas.openxmlformats.org/package/2006/relationships"><Relationship Id="rId8" Type="http://schemas.openxmlformats.org/officeDocument/2006/relationships/tags" Target="../tags/tag245.xml"/><Relationship Id="rId3" Type="http://schemas.openxmlformats.org/officeDocument/2006/relationships/tags" Target="../tags/tag240.xml"/><Relationship Id="rId7" Type="http://schemas.openxmlformats.org/officeDocument/2006/relationships/tags" Target="../tags/tag244.xml"/><Relationship Id="rId12" Type="http://schemas.openxmlformats.org/officeDocument/2006/relationships/image" Target="../media/image10.tmp"/><Relationship Id="rId2" Type="http://schemas.openxmlformats.org/officeDocument/2006/relationships/tags" Target="../tags/tag239.xml"/><Relationship Id="rId1" Type="http://schemas.openxmlformats.org/officeDocument/2006/relationships/tags" Target="../tags/tag238.xml"/><Relationship Id="rId6" Type="http://schemas.openxmlformats.org/officeDocument/2006/relationships/tags" Target="../tags/tag243.xml"/><Relationship Id="rId11" Type="http://schemas.openxmlformats.org/officeDocument/2006/relationships/slideLayout" Target="../slideLayouts/slideLayout18.xml"/><Relationship Id="rId5" Type="http://schemas.openxmlformats.org/officeDocument/2006/relationships/tags" Target="../tags/tag242.xml"/><Relationship Id="rId10" Type="http://schemas.openxmlformats.org/officeDocument/2006/relationships/tags" Target="../tags/tag247.xml"/><Relationship Id="rId4" Type="http://schemas.openxmlformats.org/officeDocument/2006/relationships/tags" Target="../tags/tag241.xml"/><Relationship Id="rId9" Type="http://schemas.openxmlformats.org/officeDocument/2006/relationships/tags" Target="../tags/tag246.xml"/></Relationships>
</file>

<file path=ppt/slides/_rels/slide129.xml.rels><?xml version="1.0" encoding="UTF-8" standalone="yes"?>
<Relationships xmlns="http://schemas.openxmlformats.org/package/2006/relationships"><Relationship Id="rId2" Type="http://schemas.openxmlformats.org/officeDocument/2006/relationships/slide" Target="slide1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4.xml"/></Relationships>
</file>

<file path=ppt/slides/_rels/slide130.xml.rels><?xml version="1.0" encoding="UTF-8" standalone="yes"?>
<Relationships xmlns="http://schemas.openxmlformats.org/package/2006/relationships"><Relationship Id="rId2" Type="http://schemas.openxmlformats.org/officeDocument/2006/relationships/slide" Target="slide112.xml"/><Relationship Id="rId1" Type="http://schemas.openxmlformats.org/officeDocument/2006/relationships/slideLayout" Target="../slideLayouts/slideLayout14.xml"/></Relationships>
</file>

<file path=ppt/slides/_rels/slide131.xml.rels><?xml version="1.0" encoding="UTF-8" standalone="yes"?>
<Relationships xmlns="http://schemas.openxmlformats.org/package/2006/relationships"><Relationship Id="rId2" Type="http://schemas.openxmlformats.org/officeDocument/2006/relationships/slide" Target="slide112.xml"/><Relationship Id="rId1" Type="http://schemas.openxmlformats.org/officeDocument/2006/relationships/slideLayout" Target="../slideLayouts/slideLayout14.xml"/></Relationships>
</file>

<file path=ppt/slides/_rels/slide132.xml.rels><?xml version="1.0" encoding="UTF-8" standalone="yes"?>
<Relationships xmlns="http://schemas.openxmlformats.org/package/2006/relationships"><Relationship Id="rId2" Type="http://schemas.openxmlformats.org/officeDocument/2006/relationships/slide" Target="slide112.xml"/><Relationship Id="rId1" Type="http://schemas.openxmlformats.org/officeDocument/2006/relationships/slideLayout" Target="../slideLayouts/slideLayout14.xml"/></Relationships>
</file>

<file path=ppt/slides/_rels/slide133.xml.rels><?xml version="1.0" encoding="UTF-8" standalone="yes"?>
<Relationships xmlns="http://schemas.openxmlformats.org/package/2006/relationships"><Relationship Id="rId2" Type="http://schemas.openxmlformats.org/officeDocument/2006/relationships/slide" Target="slide112.xml"/><Relationship Id="rId1" Type="http://schemas.openxmlformats.org/officeDocument/2006/relationships/slideLayout" Target="../slideLayouts/slideLayout14.xml"/></Relationships>
</file>

<file path=ppt/slides/_rels/slide134.xml.rels><?xml version="1.0" encoding="UTF-8" standalone="yes"?>
<Relationships xmlns="http://schemas.openxmlformats.org/package/2006/relationships"><Relationship Id="rId2" Type="http://schemas.openxmlformats.org/officeDocument/2006/relationships/slide" Target="slide112.xml"/><Relationship Id="rId1" Type="http://schemas.openxmlformats.org/officeDocument/2006/relationships/slideLayout" Target="../slideLayouts/slideLayout14.xml"/></Relationships>
</file>

<file path=ppt/slides/_rels/slide135.xml.rels><?xml version="1.0" encoding="UTF-8" standalone="yes"?>
<Relationships xmlns="http://schemas.openxmlformats.org/package/2006/relationships"><Relationship Id="rId2" Type="http://schemas.openxmlformats.org/officeDocument/2006/relationships/slide" Target="slide112.xml"/><Relationship Id="rId1" Type="http://schemas.openxmlformats.org/officeDocument/2006/relationships/slideLayout" Target="../slideLayouts/slideLayout14.xml"/></Relationships>
</file>

<file path=ppt/slides/_rels/slide136.xml.rels><?xml version="1.0" encoding="UTF-8" standalone="yes"?>
<Relationships xmlns="http://schemas.openxmlformats.org/package/2006/relationships"><Relationship Id="rId3" Type="http://schemas.openxmlformats.org/officeDocument/2006/relationships/slide" Target="slide112.xml"/><Relationship Id="rId2" Type="http://schemas.openxmlformats.org/officeDocument/2006/relationships/slideLayout" Target="../slideLayouts/slideLayout14.xml"/><Relationship Id="rId1" Type="http://schemas.openxmlformats.org/officeDocument/2006/relationships/tags" Target="../tags/tag248.xml"/></Relationships>
</file>

<file path=ppt/slides/_rels/slide137.xml.rels><?xml version="1.0" encoding="UTF-8" standalone="yes"?>
<Relationships xmlns="http://schemas.openxmlformats.org/package/2006/relationships"><Relationship Id="rId2" Type="http://schemas.openxmlformats.org/officeDocument/2006/relationships/slide" Target="slide112.xml"/><Relationship Id="rId1" Type="http://schemas.openxmlformats.org/officeDocument/2006/relationships/slideLayout" Target="../slideLayouts/slideLayout14.xml"/></Relationships>
</file>

<file path=ppt/slides/_rels/slide138.xml.rels><?xml version="1.0" encoding="UTF-8" standalone="yes"?>
<Relationships xmlns="http://schemas.openxmlformats.org/package/2006/relationships"><Relationship Id="rId2" Type="http://schemas.openxmlformats.org/officeDocument/2006/relationships/slide" Target="slide112.xml"/><Relationship Id="rId1" Type="http://schemas.openxmlformats.org/officeDocument/2006/relationships/slideLayout" Target="../slideLayouts/slideLayout14.xml"/></Relationships>
</file>

<file path=ppt/slides/_rels/slide139.xml.rels><?xml version="1.0" encoding="UTF-8" standalone="yes"?>
<Relationships xmlns="http://schemas.openxmlformats.org/package/2006/relationships"><Relationship Id="rId2" Type="http://schemas.openxmlformats.org/officeDocument/2006/relationships/slide" Target="slide11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40.xml.rels><?xml version="1.0" encoding="UTF-8" standalone="yes"?>
<Relationships xmlns="http://schemas.openxmlformats.org/package/2006/relationships"><Relationship Id="rId2" Type="http://schemas.openxmlformats.org/officeDocument/2006/relationships/slide" Target="slide112.xml"/><Relationship Id="rId1" Type="http://schemas.openxmlformats.org/officeDocument/2006/relationships/slideLayout" Target="../slideLayouts/slideLayout14.xml"/></Relationships>
</file>

<file path=ppt/slides/_rels/slide141.xml.rels><?xml version="1.0" encoding="UTF-8" standalone="yes"?>
<Relationships xmlns="http://schemas.openxmlformats.org/package/2006/relationships"><Relationship Id="rId2" Type="http://schemas.openxmlformats.org/officeDocument/2006/relationships/slide" Target="slide112.xml"/><Relationship Id="rId1" Type="http://schemas.openxmlformats.org/officeDocument/2006/relationships/slideLayout" Target="../slideLayouts/slideLayout14.xml"/></Relationships>
</file>

<file path=ppt/slides/_rels/slide142.xml.rels><?xml version="1.0" encoding="UTF-8" standalone="yes"?>
<Relationships xmlns="http://schemas.openxmlformats.org/package/2006/relationships"><Relationship Id="rId2" Type="http://schemas.openxmlformats.org/officeDocument/2006/relationships/slide" Target="slide112.xml"/><Relationship Id="rId1" Type="http://schemas.openxmlformats.org/officeDocument/2006/relationships/slideLayout" Target="../slideLayouts/slideLayout14.xml"/></Relationships>
</file>

<file path=ppt/slides/_rels/slide143.xml.rels><?xml version="1.0" encoding="UTF-8" standalone="yes"?>
<Relationships xmlns="http://schemas.openxmlformats.org/package/2006/relationships"><Relationship Id="rId2" Type="http://schemas.openxmlformats.org/officeDocument/2006/relationships/slide" Target="slide112.xml"/><Relationship Id="rId1" Type="http://schemas.openxmlformats.org/officeDocument/2006/relationships/slideLayout" Target="../slideLayouts/slideLayout14.xml"/></Relationships>
</file>

<file path=ppt/slides/_rels/slide144.xml.rels><?xml version="1.0" encoding="UTF-8" standalone="yes"?>
<Relationships xmlns="http://schemas.openxmlformats.org/package/2006/relationships"><Relationship Id="rId2" Type="http://schemas.openxmlformats.org/officeDocument/2006/relationships/slide" Target="slide112.xml"/><Relationship Id="rId1" Type="http://schemas.openxmlformats.org/officeDocument/2006/relationships/slideLayout" Target="../slideLayouts/slideLayout1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6.xml.rels><?xml version="1.0" encoding="UTF-8" standalone="yes"?>
<Relationships xmlns="http://schemas.openxmlformats.org/package/2006/relationships"><Relationship Id="rId2" Type="http://schemas.openxmlformats.org/officeDocument/2006/relationships/slide" Target="slide112.xml"/><Relationship Id="rId1" Type="http://schemas.openxmlformats.org/officeDocument/2006/relationships/slideLayout" Target="../slideLayouts/slideLayout14.xml"/></Relationships>
</file>

<file path=ppt/slides/_rels/slide14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14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4.xml"/></Relationships>
</file>

<file path=ppt/slides/_rels/slide149.xml.rels><?xml version="1.0" encoding="UTF-8" standalone="yes"?>
<Relationships xmlns="http://schemas.openxmlformats.org/package/2006/relationships"><Relationship Id="rId2" Type="http://schemas.openxmlformats.org/officeDocument/2006/relationships/slide" Target="slide112.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4.xml"/></Relationships>
</file>

<file path=ppt/slides/_rels/slide150.xml.rels><?xml version="1.0" encoding="UTF-8" standalone="yes"?>
<Relationships xmlns="http://schemas.openxmlformats.org/package/2006/relationships"><Relationship Id="rId2" Type="http://schemas.openxmlformats.org/officeDocument/2006/relationships/slide" Target="slide112.xml"/><Relationship Id="rId1" Type="http://schemas.openxmlformats.org/officeDocument/2006/relationships/slideLayout" Target="../slideLayouts/slideLayout14.xml"/></Relationships>
</file>

<file path=ppt/slides/_rels/slide151.xml.rels><?xml version="1.0" encoding="UTF-8" standalone="yes"?>
<Relationships xmlns="http://schemas.openxmlformats.org/package/2006/relationships"><Relationship Id="rId2" Type="http://schemas.openxmlformats.org/officeDocument/2006/relationships/slide" Target="slide112.xml"/><Relationship Id="rId1" Type="http://schemas.openxmlformats.org/officeDocument/2006/relationships/slideLayout" Target="../slideLayouts/slideLayout14.xml"/></Relationships>
</file>

<file path=ppt/slides/_rels/slide152.xml.rels><?xml version="1.0" encoding="UTF-8" standalone="yes"?>
<Relationships xmlns="http://schemas.openxmlformats.org/package/2006/relationships"><Relationship Id="rId2" Type="http://schemas.openxmlformats.org/officeDocument/2006/relationships/slide" Target="slide112.xml"/><Relationship Id="rId1" Type="http://schemas.openxmlformats.org/officeDocument/2006/relationships/slideLayout" Target="../slideLayouts/slideLayout14.xml"/></Relationships>
</file>

<file path=ppt/slides/_rels/slide153.xml.rels><?xml version="1.0" encoding="UTF-8" standalone="yes"?>
<Relationships xmlns="http://schemas.openxmlformats.org/package/2006/relationships"><Relationship Id="rId2" Type="http://schemas.openxmlformats.org/officeDocument/2006/relationships/slide" Target="slide112.xml"/><Relationship Id="rId1" Type="http://schemas.openxmlformats.org/officeDocument/2006/relationships/slideLayout" Target="../slideLayouts/slideLayout14.xml"/></Relationships>
</file>

<file path=ppt/slides/_rels/slide154.xml.rels><?xml version="1.0" encoding="UTF-8" standalone="yes"?>
<Relationships xmlns="http://schemas.openxmlformats.org/package/2006/relationships"><Relationship Id="rId2" Type="http://schemas.openxmlformats.org/officeDocument/2006/relationships/slide" Target="slide112.xml"/><Relationship Id="rId1" Type="http://schemas.openxmlformats.org/officeDocument/2006/relationships/slideLayout" Target="../slideLayouts/slideLayout14.xml"/></Relationships>
</file>

<file path=ppt/slides/_rels/slide155.xml.rels><?xml version="1.0" encoding="UTF-8" standalone="yes"?>
<Relationships xmlns="http://schemas.openxmlformats.org/package/2006/relationships"><Relationship Id="rId2" Type="http://schemas.openxmlformats.org/officeDocument/2006/relationships/slide" Target="slide112.xml"/><Relationship Id="rId1" Type="http://schemas.openxmlformats.org/officeDocument/2006/relationships/slideLayout" Target="../slideLayouts/slideLayout14.xml"/></Relationships>
</file>

<file path=ppt/slides/_rels/slide156.xml.rels><?xml version="1.0" encoding="UTF-8" standalone="yes"?>
<Relationships xmlns="http://schemas.openxmlformats.org/package/2006/relationships"><Relationship Id="rId3" Type="http://schemas.openxmlformats.org/officeDocument/2006/relationships/slide" Target="slide112.xml"/><Relationship Id="rId2" Type="http://schemas.openxmlformats.org/officeDocument/2006/relationships/image" Target="../media/image43.gif"/><Relationship Id="rId1" Type="http://schemas.openxmlformats.org/officeDocument/2006/relationships/slideLayout" Target="../slideLayouts/slideLayout14.xml"/></Relationships>
</file>

<file path=ppt/slides/_rels/slide157.xml.rels><?xml version="1.0" encoding="UTF-8" standalone="yes"?>
<Relationships xmlns="http://schemas.openxmlformats.org/package/2006/relationships"><Relationship Id="rId8" Type="http://schemas.openxmlformats.org/officeDocument/2006/relationships/tags" Target="../tags/tag256.xml"/><Relationship Id="rId3" Type="http://schemas.openxmlformats.org/officeDocument/2006/relationships/tags" Target="../tags/tag251.xml"/><Relationship Id="rId7" Type="http://schemas.openxmlformats.org/officeDocument/2006/relationships/tags" Target="../tags/tag255.xml"/><Relationship Id="rId12" Type="http://schemas.openxmlformats.org/officeDocument/2006/relationships/image" Target="../media/image10.tmp"/><Relationship Id="rId2" Type="http://schemas.openxmlformats.org/officeDocument/2006/relationships/tags" Target="../tags/tag250.xml"/><Relationship Id="rId1" Type="http://schemas.openxmlformats.org/officeDocument/2006/relationships/tags" Target="../tags/tag249.xml"/><Relationship Id="rId6" Type="http://schemas.openxmlformats.org/officeDocument/2006/relationships/tags" Target="../tags/tag254.xml"/><Relationship Id="rId11" Type="http://schemas.openxmlformats.org/officeDocument/2006/relationships/slideLayout" Target="../slideLayouts/slideLayout18.xml"/><Relationship Id="rId5" Type="http://schemas.openxmlformats.org/officeDocument/2006/relationships/tags" Target="../tags/tag253.xml"/><Relationship Id="rId10" Type="http://schemas.openxmlformats.org/officeDocument/2006/relationships/tags" Target="../tags/tag258.xml"/><Relationship Id="rId4" Type="http://schemas.openxmlformats.org/officeDocument/2006/relationships/tags" Target="../tags/tag252.xml"/><Relationship Id="rId9" Type="http://schemas.openxmlformats.org/officeDocument/2006/relationships/tags" Target="../tags/tag257.xml"/></Relationships>
</file>

<file path=ppt/slides/_rels/slide158.xml.rels><?xml version="1.0" encoding="UTF-8" standalone="yes"?>
<Relationships xmlns="http://schemas.openxmlformats.org/package/2006/relationships"><Relationship Id="rId8" Type="http://schemas.openxmlformats.org/officeDocument/2006/relationships/tags" Target="../tags/tag266.xml"/><Relationship Id="rId13" Type="http://schemas.openxmlformats.org/officeDocument/2006/relationships/tags" Target="../tags/tag271.xml"/><Relationship Id="rId18" Type="http://schemas.openxmlformats.org/officeDocument/2006/relationships/tags" Target="../tags/tag276.xml"/><Relationship Id="rId3" Type="http://schemas.openxmlformats.org/officeDocument/2006/relationships/tags" Target="../tags/tag261.xml"/><Relationship Id="rId21" Type="http://schemas.openxmlformats.org/officeDocument/2006/relationships/slideLayout" Target="../slideLayouts/slideLayout18.xml"/><Relationship Id="rId7" Type="http://schemas.openxmlformats.org/officeDocument/2006/relationships/tags" Target="../tags/tag265.xml"/><Relationship Id="rId12" Type="http://schemas.openxmlformats.org/officeDocument/2006/relationships/tags" Target="../tags/tag270.xml"/><Relationship Id="rId17" Type="http://schemas.openxmlformats.org/officeDocument/2006/relationships/tags" Target="../tags/tag275.xml"/><Relationship Id="rId2" Type="http://schemas.openxmlformats.org/officeDocument/2006/relationships/tags" Target="../tags/tag260.xml"/><Relationship Id="rId16" Type="http://schemas.openxmlformats.org/officeDocument/2006/relationships/tags" Target="../tags/tag274.xml"/><Relationship Id="rId20" Type="http://schemas.openxmlformats.org/officeDocument/2006/relationships/tags" Target="../tags/tag278.xml"/><Relationship Id="rId1" Type="http://schemas.openxmlformats.org/officeDocument/2006/relationships/tags" Target="../tags/tag259.xml"/><Relationship Id="rId6" Type="http://schemas.openxmlformats.org/officeDocument/2006/relationships/tags" Target="../tags/tag264.xml"/><Relationship Id="rId11" Type="http://schemas.openxmlformats.org/officeDocument/2006/relationships/tags" Target="../tags/tag269.xml"/><Relationship Id="rId5" Type="http://schemas.openxmlformats.org/officeDocument/2006/relationships/tags" Target="../tags/tag263.xml"/><Relationship Id="rId15" Type="http://schemas.openxmlformats.org/officeDocument/2006/relationships/tags" Target="../tags/tag273.xml"/><Relationship Id="rId23" Type="http://schemas.openxmlformats.org/officeDocument/2006/relationships/image" Target="../media/image10.tmp"/><Relationship Id="rId10" Type="http://schemas.openxmlformats.org/officeDocument/2006/relationships/tags" Target="../tags/tag268.xml"/><Relationship Id="rId19" Type="http://schemas.openxmlformats.org/officeDocument/2006/relationships/tags" Target="../tags/tag277.xml"/><Relationship Id="rId4" Type="http://schemas.openxmlformats.org/officeDocument/2006/relationships/tags" Target="../tags/tag262.xml"/><Relationship Id="rId9" Type="http://schemas.openxmlformats.org/officeDocument/2006/relationships/tags" Target="../tags/tag267.xml"/><Relationship Id="rId14" Type="http://schemas.openxmlformats.org/officeDocument/2006/relationships/tags" Target="../tags/tag272.xml"/><Relationship Id="rId22" Type="http://schemas.openxmlformats.org/officeDocument/2006/relationships/image" Target="../media/image44.png"/></Relationships>
</file>

<file path=ppt/slides/_rels/slide15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3.xml"/><Relationship Id="rId5" Type="http://schemas.openxmlformats.org/officeDocument/2006/relationships/slide" Target="slide16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4.xml"/></Relationships>
</file>

<file path=ppt/slides/_rels/slide160.xml.rels><?xml version="1.0" encoding="UTF-8" standalone="yes"?>
<Relationships xmlns="http://schemas.openxmlformats.org/package/2006/relationships"><Relationship Id="rId2" Type="http://schemas.openxmlformats.org/officeDocument/2006/relationships/slide" Target="slide162.xml"/><Relationship Id="rId1" Type="http://schemas.openxmlformats.org/officeDocument/2006/relationships/slideLayout" Target="../slideLayouts/slideLayout14.xml"/></Relationships>
</file>

<file path=ppt/slides/_rels/slide161.xml.rels><?xml version="1.0" encoding="UTF-8" standalone="yes"?>
<Relationships xmlns="http://schemas.openxmlformats.org/package/2006/relationships"><Relationship Id="rId2" Type="http://schemas.openxmlformats.org/officeDocument/2006/relationships/slide" Target="slide162.xml"/><Relationship Id="rId1" Type="http://schemas.openxmlformats.org/officeDocument/2006/relationships/slideLayout" Target="../slideLayouts/slideLayout14.xml"/></Relationships>
</file>

<file path=ppt/slides/_rels/slide162.xml.rels><?xml version="1.0" encoding="UTF-8" standalone="yes"?>
<Relationships xmlns="http://schemas.openxmlformats.org/package/2006/relationships"><Relationship Id="rId2" Type="http://schemas.openxmlformats.org/officeDocument/2006/relationships/slide" Target="slide162.xml"/><Relationship Id="rId1" Type="http://schemas.openxmlformats.org/officeDocument/2006/relationships/slideLayout" Target="../slideLayouts/slideLayout14.xml"/></Relationships>
</file>

<file path=ppt/slides/_rels/slide163.xml.rels><?xml version="1.0" encoding="UTF-8" standalone="yes"?>
<Relationships xmlns="http://schemas.openxmlformats.org/package/2006/relationships"><Relationship Id="rId2" Type="http://schemas.openxmlformats.org/officeDocument/2006/relationships/slide" Target="slide162.xml"/><Relationship Id="rId1" Type="http://schemas.openxmlformats.org/officeDocument/2006/relationships/slideLayout" Target="../slideLayouts/slideLayout14.xml"/></Relationships>
</file>

<file path=ppt/slides/_rels/slide164.xml.rels><?xml version="1.0" encoding="UTF-8" standalone="yes"?>
<Relationships xmlns="http://schemas.openxmlformats.org/package/2006/relationships"><Relationship Id="rId2" Type="http://schemas.openxmlformats.org/officeDocument/2006/relationships/slide" Target="slide162.xml"/><Relationship Id="rId1" Type="http://schemas.openxmlformats.org/officeDocument/2006/relationships/slideLayout" Target="../slideLayouts/slideLayout14.xml"/></Relationships>
</file>

<file path=ppt/slides/_rels/slide165.xml.rels><?xml version="1.0" encoding="UTF-8" standalone="yes"?>
<Relationships xmlns="http://schemas.openxmlformats.org/package/2006/relationships"><Relationship Id="rId3" Type="http://schemas.openxmlformats.org/officeDocument/2006/relationships/slide" Target="slide162.xml"/><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166.xml.rels><?xml version="1.0" encoding="UTF-8" standalone="yes"?>
<Relationships xmlns="http://schemas.openxmlformats.org/package/2006/relationships"><Relationship Id="rId2" Type="http://schemas.openxmlformats.org/officeDocument/2006/relationships/slide" Target="slide162.xml"/><Relationship Id="rId1" Type="http://schemas.openxmlformats.org/officeDocument/2006/relationships/slideLayout" Target="../slideLayouts/slideLayout14.xml"/></Relationships>
</file>

<file path=ppt/slides/_rels/slide167.xml.rels><?xml version="1.0" encoding="UTF-8" standalone="yes"?>
<Relationships xmlns="http://schemas.openxmlformats.org/package/2006/relationships"><Relationship Id="rId2" Type="http://schemas.openxmlformats.org/officeDocument/2006/relationships/slide" Target="slide162.xml"/><Relationship Id="rId1" Type="http://schemas.openxmlformats.org/officeDocument/2006/relationships/slideLayout" Target="../slideLayouts/slideLayout14.xml"/></Relationships>
</file>

<file path=ppt/slides/_rels/slide168.xml.rels><?xml version="1.0" encoding="UTF-8" standalone="yes"?>
<Relationships xmlns="http://schemas.openxmlformats.org/package/2006/relationships"><Relationship Id="rId2" Type="http://schemas.openxmlformats.org/officeDocument/2006/relationships/slide" Target="slide162.xml"/><Relationship Id="rId1" Type="http://schemas.openxmlformats.org/officeDocument/2006/relationships/slideLayout" Target="../slideLayouts/slideLayout14.xml"/></Relationships>
</file>

<file path=ppt/slides/_rels/slide169.xml.rels><?xml version="1.0" encoding="UTF-8" standalone="yes"?>
<Relationships xmlns="http://schemas.openxmlformats.org/package/2006/relationships"><Relationship Id="rId2" Type="http://schemas.openxmlformats.org/officeDocument/2006/relationships/slide" Target="slide162.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70.xml.rels><?xml version="1.0" encoding="UTF-8" standalone="yes"?>
<Relationships xmlns="http://schemas.openxmlformats.org/package/2006/relationships"><Relationship Id="rId2" Type="http://schemas.openxmlformats.org/officeDocument/2006/relationships/slide" Target="slide162.xml"/><Relationship Id="rId1" Type="http://schemas.openxmlformats.org/officeDocument/2006/relationships/slideLayout" Target="../slideLayouts/slideLayout14.xml"/></Relationships>
</file>

<file path=ppt/slides/_rels/slide171.xml.rels><?xml version="1.0" encoding="UTF-8" standalone="yes"?>
<Relationships xmlns="http://schemas.openxmlformats.org/package/2006/relationships"><Relationship Id="rId8" Type="http://schemas.openxmlformats.org/officeDocument/2006/relationships/tags" Target="../tags/tag286.xml"/><Relationship Id="rId3" Type="http://schemas.openxmlformats.org/officeDocument/2006/relationships/tags" Target="../tags/tag281.xml"/><Relationship Id="rId7" Type="http://schemas.openxmlformats.org/officeDocument/2006/relationships/tags" Target="../tags/tag285.xml"/><Relationship Id="rId12" Type="http://schemas.openxmlformats.org/officeDocument/2006/relationships/image" Target="../media/image10.tmp"/><Relationship Id="rId2" Type="http://schemas.openxmlformats.org/officeDocument/2006/relationships/tags" Target="../tags/tag280.xml"/><Relationship Id="rId1" Type="http://schemas.openxmlformats.org/officeDocument/2006/relationships/tags" Target="../tags/tag279.xml"/><Relationship Id="rId6" Type="http://schemas.openxmlformats.org/officeDocument/2006/relationships/tags" Target="../tags/tag284.xml"/><Relationship Id="rId11" Type="http://schemas.openxmlformats.org/officeDocument/2006/relationships/slideLayout" Target="../slideLayouts/slideLayout18.xml"/><Relationship Id="rId5" Type="http://schemas.openxmlformats.org/officeDocument/2006/relationships/tags" Target="../tags/tag283.xml"/><Relationship Id="rId10" Type="http://schemas.openxmlformats.org/officeDocument/2006/relationships/tags" Target="../tags/tag288.xml"/><Relationship Id="rId4" Type="http://schemas.openxmlformats.org/officeDocument/2006/relationships/tags" Target="../tags/tag282.xml"/><Relationship Id="rId9" Type="http://schemas.openxmlformats.org/officeDocument/2006/relationships/tags" Target="../tags/tag287.xml"/></Relationships>
</file>

<file path=ppt/slides/_rels/slide172.xml.rels><?xml version="1.0" encoding="UTF-8" standalone="yes"?>
<Relationships xmlns="http://schemas.openxmlformats.org/package/2006/relationships"><Relationship Id="rId8" Type="http://schemas.openxmlformats.org/officeDocument/2006/relationships/tags" Target="../tags/tag296.xml"/><Relationship Id="rId3" Type="http://schemas.openxmlformats.org/officeDocument/2006/relationships/tags" Target="../tags/tag291.xml"/><Relationship Id="rId7" Type="http://schemas.openxmlformats.org/officeDocument/2006/relationships/tags" Target="../tags/tag295.xml"/><Relationship Id="rId12" Type="http://schemas.openxmlformats.org/officeDocument/2006/relationships/image" Target="../media/image10.tmp"/><Relationship Id="rId2" Type="http://schemas.openxmlformats.org/officeDocument/2006/relationships/tags" Target="../tags/tag290.xml"/><Relationship Id="rId1" Type="http://schemas.openxmlformats.org/officeDocument/2006/relationships/tags" Target="../tags/tag289.xml"/><Relationship Id="rId6" Type="http://schemas.openxmlformats.org/officeDocument/2006/relationships/tags" Target="../tags/tag294.xml"/><Relationship Id="rId11" Type="http://schemas.openxmlformats.org/officeDocument/2006/relationships/slideLayout" Target="../slideLayouts/slideLayout18.xml"/><Relationship Id="rId5" Type="http://schemas.openxmlformats.org/officeDocument/2006/relationships/tags" Target="../tags/tag293.xml"/><Relationship Id="rId10" Type="http://schemas.openxmlformats.org/officeDocument/2006/relationships/tags" Target="../tags/tag298.xml"/><Relationship Id="rId4" Type="http://schemas.openxmlformats.org/officeDocument/2006/relationships/tags" Target="../tags/tag292.xml"/><Relationship Id="rId9" Type="http://schemas.openxmlformats.org/officeDocument/2006/relationships/tags" Target="../tags/tag297.xml"/></Relationships>
</file>

<file path=ppt/slides/_rels/slide17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13.xml"/><Relationship Id="rId5" Type="http://schemas.openxmlformats.org/officeDocument/2006/relationships/slide" Target="slide176.xml"/><Relationship Id="rId4" Type="http://schemas.openxmlformats.org/officeDocument/2006/relationships/image" Target="../media/image9.png"/></Relationships>
</file>

<file path=ppt/slides/_rels/slide174.xml.rels><?xml version="1.0" encoding="UTF-8" standalone="yes"?>
<Relationships xmlns="http://schemas.openxmlformats.org/package/2006/relationships"><Relationship Id="rId2" Type="http://schemas.openxmlformats.org/officeDocument/2006/relationships/slide" Target="slide176.xml"/><Relationship Id="rId1" Type="http://schemas.openxmlformats.org/officeDocument/2006/relationships/slideLayout" Target="../slideLayouts/slideLayout14.xml"/></Relationships>
</file>

<file path=ppt/slides/_rels/slide175.xml.rels><?xml version="1.0" encoding="UTF-8" standalone="yes"?>
<Relationships xmlns="http://schemas.openxmlformats.org/package/2006/relationships"><Relationship Id="rId2" Type="http://schemas.openxmlformats.org/officeDocument/2006/relationships/slide" Target="slide176.xml"/><Relationship Id="rId1" Type="http://schemas.openxmlformats.org/officeDocument/2006/relationships/slideLayout" Target="../slideLayouts/slideLayout14.xml"/></Relationships>
</file>

<file path=ppt/slides/_rels/slide176.xml.rels><?xml version="1.0" encoding="UTF-8" standalone="yes"?>
<Relationships xmlns="http://schemas.openxmlformats.org/package/2006/relationships"><Relationship Id="rId2" Type="http://schemas.openxmlformats.org/officeDocument/2006/relationships/slide" Target="slide176.xml"/><Relationship Id="rId1" Type="http://schemas.openxmlformats.org/officeDocument/2006/relationships/slideLayout" Target="../slideLayouts/slideLayout14.xml"/></Relationships>
</file>

<file path=ppt/slides/_rels/slide177.xml.rels><?xml version="1.0" encoding="UTF-8" standalone="yes"?>
<Relationships xmlns="http://schemas.openxmlformats.org/package/2006/relationships"><Relationship Id="rId2" Type="http://schemas.openxmlformats.org/officeDocument/2006/relationships/slide" Target="slide176.xml"/><Relationship Id="rId1" Type="http://schemas.openxmlformats.org/officeDocument/2006/relationships/slideLayout" Target="../slideLayouts/slideLayout14.xml"/></Relationships>
</file>

<file path=ppt/slides/_rels/slide178.xml.rels><?xml version="1.0" encoding="UTF-8" standalone="yes"?>
<Relationships xmlns="http://schemas.openxmlformats.org/package/2006/relationships"><Relationship Id="rId2" Type="http://schemas.openxmlformats.org/officeDocument/2006/relationships/slide" Target="slide176.xml"/><Relationship Id="rId1" Type="http://schemas.openxmlformats.org/officeDocument/2006/relationships/slideLayout" Target="../slideLayouts/slideLayout14.xml"/></Relationships>
</file>

<file path=ppt/slides/_rels/slide179.xml.rels><?xml version="1.0" encoding="UTF-8" standalone="yes"?>
<Relationships xmlns="http://schemas.openxmlformats.org/package/2006/relationships"><Relationship Id="rId2" Type="http://schemas.openxmlformats.org/officeDocument/2006/relationships/slide" Target="slide176.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image" Target="../media/image10.tmp"/><Relationship Id="rId2" Type="http://schemas.openxmlformats.org/officeDocument/2006/relationships/tags" Target="../tags/tag2.xml"/><Relationship Id="rId16" Type="http://schemas.openxmlformats.org/officeDocument/2006/relationships/slideLayout" Target="../slideLayouts/slideLayout18.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180.xml.rels><?xml version="1.0" encoding="UTF-8" standalone="yes"?>
<Relationships xmlns="http://schemas.openxmlformats.org/package/2006/relationships"><Relationship Id="rId2" Type="http://schemas.openxmlformats.org/officeDocument/2006/relationships/slide" Target="slide176.xml"/><Relationship Id="rId1" Type="http://schemas.openxmlformats.org/officeDocument/2006/relationships/slideLayout" Target="../slideLayouts/slideLayout14.xml"/></Relationships>
</file>

<file path=ppt/slides/_rels/slide181.xml.rels><?xml version="1.0" encoding="UTF-8" standalone="yes"?>
<Relationships xmlns="http://schemas.openxmlformats.org/package/2006/relationships"><Relationship Id="rId2" Type="http://schemas.openxmlformats.org/officeDocument/2006/relationships/slide" Target="slide176.xml"/><Relationship Id="rId1" Type="http://schemas.openxmlformats.org/officeDocument/2006/relationships/slideLayout" Target="../slideLayouts/slideLayout14.xml"/></Relationships>
</file>

<file path=ppt/slides/_rels/slide182.xml.rels><?xml version="1.0" encoding="UTF-8" standalone="yes"?>
<Relationships xmlns="http://schemas.openxmlformats.org/package/2006/relationships"><Relationship Id="rId2" Type="http://schemas.openxmlformats.org/officeDocument/2006/relationships/slide" Target="slide176.xml"/><Relationship Id="rId1" Type="http://schemas.openxmlformats.org/officeDocument/2006/relationships/slideLayout" Target="../slideLayouts/slideLayout14.xml"/></Relationships>
</file>

<file path=ppt/slides/_rels/slide183.xml.rels><?xml version="1.0" encoding="UTF-8" standalone="yes"?>
<Relationships xmlns="http://schemas.openxmlformats.org/package/2006/relationships"><Relationship Id="rId2" Type="http://schemas.openxmlformats.org/officeDocument/2006/relationships/slide" Target="slide176.xml"/><Relationship Id="rId1" Type="http://schemas.openxmlformats.org/officeDocument/2006/relationships/slideLayout" Target="../slideLayouts/slideLayout14.xml"/></Relationships>
</file>

<file path=ppt/slides/_rels/slide184.xml.rels><?xml version="1.0" encoding="UTF-8" standalone="yes"?>
<Relationships xmlns="http://schemas.openxmlformats.org/package/2006/relationships"><Relationship Id="rId2" Type="http://schemas.openxmlformats.org/officeDocument/2006/relationships/slide" Target="slide176.xml"/><Relationship Id="rId1" Type="http://schemas.openxmlformats.org/officeDocument/2006/relationships/slideLayout" Target="../slideLayouts/slideLayout14.xml"/></Relationships>
</file>

<file path=ppt/slides/_rels/slide185.xml.rels><?xml version="1.0" encoding="UTF-8" standalone="yes"?>
<Relationships xmlns="http://schemas.openxmlformats.org/package/2006/relationships"><Relationship Id="rId2" Type="http://schemas.openxmlformats.org/officeDocument/2006/relationships/slide" Target="slide176.xml"/><Relationship Id="rId1" Type="http://schemas.openxmlformats.org/officeDocument/2006/relationships/slideLayout" Target="../slideLayouts/slideLayout14.xml"/></Relationships>
</file>

<file path=ppt/slides/_rels/slide186.xml.rels><?xml version="1.0" encoding="UTF-8" standalone="yes"?>
<Relationships xmlns="http://schemas.openxmlformats.org/package/2006/relationships"><Relationship Id="rId2" Type="http://schemas.openxmlformats.org/officeDocument/2006/relationships/slide" Target="slide176.xml"/><Relationship Id="rId1" Type="http://schemas.openxmlformats.org/officeDocument/2006/relationships/slideLayout" Target="../slideLayouts/slideLayout14.xml"/></Relationships>
</file>

<file path=ppt/slides/_rels/slide187.xml.rels><?xml version="1.0" encoding="UTF-8" standalone="yes"?>
<Relationships xmlns="http://schemas.openxmlformats.org/package/2006/relationships"><Relationship Id="rId8" Type="http://schemas.openxmlformats.org/officeDocument/2006/relationships/tags" Target="../tags/tag306.xml"/><Relationship Id="rId3" Type="http://schemas.openxmlformats.org/officeDocument/2006/relationships/tags" Target="../tags/tag301.xml"/><Relationship Id="rId7" Type="http://schemas.openxmlformats.org/officeDocument/2006/relationships/tags" Target="../tags/tag305.xml"/><Relationship Id="rId12" Type="http://schemas.openxmlformats.org/officeDocument/2006/relationships/image" Target="../media/image10.tmp"/><Relationship Id="rId2" Type="http://schemas.openxmlformats.org/officeDocument/2006/relationships/tags" Target="../tags/tag300.xml"/><Relationship Id="rId1" Type="http://schemas.openxmlformats.org/officeDocument/2006/relationships/tags" Target="../tags/tag299.xml"/><Relationship Id="rId6" Type="http://schemas.openxmlformats.org/officeDocument/2006/relationships/tags" Target="../tags/tag304.xml"/><Relationship Id="rId11" Type="http://schemas.openxmlformats.org/officeDocument/2006/relationships/slideLayout" Target="../slideLayouts/slideLayout18.xml"/><Relationship Id="rId5" Type="http://schemas.openxmlformats.org/officeDocument/2006/relationships/tags" Target="../tags/tag303.xml"/><Relationship Id="rId10" Type="http://schemas.openxmlformats.org/officeDocument/2006/relationships/tags" Target="../tags/tag308.xml"/><Relationship Id="rId4" Type="http://schemas.openxmlformats.org/officeDocument/2006/relationships/tags" Target="../tags/tag302.xml"/><Relationship Id="rId9" Type="http://schemas.openxmlformats.org/officeDocument/2006/relationships/tags" Target="../tags/tag307.xml"/></Relationships>
</file>

<file path=ppt/slides/_rels/slide18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13.xml"/><Relationship Id="rId5" Type="http://schemas.openxmlformats.org/officeDocument/2006/relationships/slide" Target="slide191.xml"/><Relationship Id="rId4" Type="http://schemas.openxmlformats.org/officeDocument/2006/relationships/image" Target="../media/image9.png"/></Relationships>
</file>

<file path=ppt/slides/_rels/slide189.xml.rels><?xml version="1.0" encoding="UTF-8" standalone="yes"?>
<Relationships xmlns="http://schemas.openxmlformats.org/package/2006/relationships"><Relationship Id="rId2" Type="http://schemas.openxmlformats.org/officeDocument/2006/relationships/slide" Target="slide191.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8" Type="http://schemas.openxmlformats.org/officeDocument/2006/relationships/tags" Target="../tags/tag23.xml"/><Relationship Id="rId13" Type="http://schemas.openxmlformats.org/officeDocument/2006/relationships/tags" Target="../tags/tag28.xml"/><Relationship Id="rId18" Type="http://schemas.openxmlformats.org/officeDocument/2006/relationships/slideLayout" Target="../slideLayouts/slideLayout18.xml"/><Relationship Id="rId3" Type="http://schemas.openxmlformats.org/officeDocument/2006/relationships/tags" Target="../tags/tag18.xml"/><Relationship Id="rId7" Type="http://schemas.openxmlformats.org/officeDocument/2006/relationships/tags" Target="../tags/tag22.xml"/><Relationship Id="rId12" Type="http://schemas.openxmlformats.org/officeDocument/2006/relationships/tags" Target="../tags/tag27.xml"/><Relationship Id="rId17" Type="http://schemas.openxmlformats.org/officeDocument/2006/relationships/tags" Target="../tags/tag32.xml"/><Relationship Id="rId2" Type="http://schemas.openxmlformats.org/officeDocument/2006/relationships/tags" Target="../tags/tag17.xml"/><Relationship Id="rId16" Type="http://schemas.openxmlformats.org/officeDocument/2006/relationships/tags" Target="../tags/tag31.xml"/><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tags" Target="../tags/tag26.xml"/><Relationship Id="rId5" Type="http://schemas.openxmlformats.org/officeDocument/2006/relationships/tags" Target="../tags/tag20.xml"/><Relationship Id="rId15" Type="http://schemas.openxmlformats.org/officeDocument/2006/relationships/tags" Target="../tags/tag30.xml"/><Relationship Id="rId10" Type="http://schemas.openxmlformats.org/officeDocument/2006/relationships/tags" Target="../tags/tag25.xml"/><Relationship Id="rId19" Type="http://schemas.openxmlformats.org/officeDocument/2006/relationships/image" Target="../media/image10.tmp"/><Relationship Id="rId4" Type="http://schemas.openxmlformats.org/officeDocument/2006/relationships/tags" Target="../tags/tag19.xml"/><Relationship Id="rId9" Type="http://schemas.openxmlformats.org/officeDocument/2006/relationships/tags" Target="../tags/tag24.xml"/><Relationship Id="rId14" Type="http://schemas.openxmlformats.org/officeDocument/2006/relationships/tags" Target="../tags/tag29.xml"/></Relationships>
</file>

<file path=ppt/slides/_rels/slide190.xml.rels><?xml version="1.0" encoding="UTF-8" standalone="yes"?>
<Relationships xmlns="http://schemas.openxmlformats.org/package/2006/relationships"><Relationship Id="rId2" Type="http://schemas.openxmlformats.org/officeDocument/2006/relationships/slide" Target="slide191.xml"/><Relationship Id="rId1" Type="http://schemas.openxmlformats.org/officeDocument/2006/relationships/slideLayout" Target="../slideLayouts/slideLayout14.xml"/></Relationships>
</file>

<file path=ppt/slides/_rels/slide191.xml.rels><?xml version="1.0" encoding="UTF-8" standalone="yes"?>
<Relationships xmlns="http://schemas.openxmlformats.org/package/2006/relationships"><Relationship Id="rId2" Type="http://schemas.openxmlformats.org/officeDocument/2006/relationships/slide" Target="slide191.xml"/><Relationship Id="rId1" Type="http://schemas.openxmlformats.org/officeDocument/2006/relationships/slideLayout" Target="../slideLayouts/slideLayout14.xml"/></Relationships>
</file>

<file path=ppt/slides/_rels/slide192.xml.rels><?xml version="1.0" encoding="UTF-8" standalone="yes"?>
<Relationships xmlns="http://schemas.openxmlformats.org/package/2006/relationships"><Relationship Id="rId2" Type="http://schemas.openxmlformats.org/officeDocument/2006/relationships/slide" Target="slide191.xml"/><Relationship Id="rId1" Type="http://schemas.openxmlformats.org/officeDocument/2006/relationships/slideLayout" Target="../slideLayouts/slideLayout14.xml"/></Relationships>
</file>

<file path=ppt/slides/_rels/slide193.xml.rels><?xml version="1.0" encoding="UTF-8" standalone="yes"?>
<Relationships xmlns="http://schemas.openxmlformats.org/package/2006/relationships"><Relationship Id="rId2" Type="http://schemas.openxmlformats.org/officeDocument/2006/relationships/slide" Target="slide191.xml"/><Relationship Id="rId1" Type="http://schemas.openxmlformats.org/officeDocument/2006/relationships/slideLayout" Target="../slideLayouts/slideLayout14.xml"/></Relationships>
</file>

<file path=ppt/slides/_rels/slide194.xml.rels><?xml version="1.0" encoding="UTF-8" standalone="yes"?>
<Relationships xmlns="http://schemas.openxmlformats.org/package/2006/relationships"><Relationship Id="rId2" Type="http://schemas.openxmlformats.org/officeDocument/2006/relationships/slide" Target="slide191.xml"/><Relationship Id="rId1" Type="http://schemas.openxmlformats.org/officeDocument/2006/relationships/slideLayout" Target="../slideLayouts/slideLayout14.xml"/></Relationships>
</file>

<file path=ppt/slides/_rels/slide195.xml.rels><?xml version="1.0" encoding="UTF-8" standalone="yes"?>
<Relationships xmlns="http://schemas.openxmlformats.org/package/2006/relationships"><Relationship Id="rId2" Type="http://schemas.openxmlformats.org/officeDocument/2006/relationships/slide" Target="slide191.xml"/><Relationship Id="rId1" Type="http://schemas.openxmlformats.org/officeDocument/2006/relationships/slideLayout" Target="../slideLayouts/slideLayout14.xml"/></Relationships>
</file>

<file path=ppt/slides/_rels/slide196.xml.rels><?xml version="1.0" encoding="UTF-8" standalone="yes"?>
<Relationships xmlns="http://schemas.openxmlformats.org/package/2006/relationships"><Relationship Id="rId2" Type="http://schemas.openxmlformats.org/officeDocument/2006/relationships/slide" Target="slide191.xml"/><Relationship Id="rId1" Type="http://schemas.openxmlformats.org/officeDocument/2006/relationships/slideLayout" Target="../slideLayouts/slideLayout14.xml"/></Relationships>
</file>

<file path=ppt/slides/_rels/slide197.xml.rels><?xml version="1.0" encoding="UTF-8" standalone="yes"?>
<Relationships xmlns="http://schemas.openxmlformats.org/package/2006/relationships"><Relationship Id="rId2" Type="http://schemas.openxmlformats.org/officeDocument/2006/relationships/slide" Target="slide191.xml"/><Relationship Id="rId1" Type="http://schemas.openxmlformats.org/officeDocument/2006/relationships/slideLayout" Target="../slideLayouts/slideLayout14.xml"/></Relationships>
</file>

<file path=ppt/slides/_rels/slide198.xml.rels><?xml version="1.0" encoding="UTF-8" standalone="yes"?>
<Relationships xmlns="http://schemas.openxmlformats.org/package/2006/relationships"><Relationship Id="rId2" Type="http://schemas.openxmlformats.org/officeDocument/2006/relationships/slide" Target="slide191.xml"/><Relationship Id="rId1" Type="http://schemas.openxmlformats.org/officeDocument/2006/relationships/slideLayout" Target="../slideLayouts/slideLayout14.xml"/></Relationships>
</file>

<file path=ppt/slides/_rels/slide199.xml.rels><?xml version="1.0" encoding="UTF-8" standalone="yes"?>
<Relationships xmlns="http://schemas.openxmlformats.org/package/2006/relationships"><Relationship Id="rId2" Type="http://schemas.openxmlformats.org/officeDocument/2006/relationships/slide" Target="slide19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slide" Target="slide27.xml"/><Relationship Id="rId4" Type="http://schemas.openxmlformats.org/officeDocument/2006/relationships/image" Target="../media/image9.png"/></Relationships>
</file>

<file path=ppt/slides/_rels/slide200.xml.rels><?xml version="1.0" encoding="UTF-8" standalone="yes"?>
<Relationships xmlns="http://schemas.openxmlformats.org/package/2006/relationships"><Relationship Id="rId2" Type="http://schemas.openxmlformats.org/officeDocument/2006/relationships/slide" Target="slide191.xml"/><Relationship Id="rId1" Type="http://schemas.openxmlformats.org/officeDocument/2006/relationships/slideLayout" Target="../slideLayouts/slideLayout14.xml"/></Relationships>
</file>

<file path=ppt/slides/_rels/slide201.xml.rels><?xml version="1.0" encoding="UTF-8" standalone="yes"?>
<Relationships xmlns="http://schemas.openxmlformats.org/package/2006/relationships"><Relationship Id="rId2" Type="http://schemas.openxmlformats.org/officeDocument/2006/relationships/slide" Target="slide191.xml"/><Relationship Id="rId1" Type="http://schemas.openxmlformats.org/officeDocument/2006/relationships/slideLayout" Target="../slideLayouts/slideLayout14.xml"/></Relationships>
</file>

<file path=ppt/slides/_rels/slide202.xml.rels><?xml version="1.0" encoding="UTF-8" standalone="yes"?>
<Relationships xmlns="http://schemas.openxmlformats.org/package/2006/relationships"><Relationship Id="rId8" Type="http://schemas.openxmlformats.org/officeDocument/2006/relationships/tags" Target="../tags/tag316.xml"/><Relationship Id="rId13" Type="http://schemas.openxmlformats.org/officeDocument/2006/relationships/tags" Target="../tags/tag321.xml"/><Relationship Id="rId18" Type="http://schemas.openxmlformats.org/officeDocument/2006/relationships/slideLayout" Target="../slideLayouts/slideLayout18.xml"/><Relationship Id="rId3" Type="http://schemas.openxmlformats.org/officeDocument/2006/relationships/tags" Target="../tags/tag311.xml"/><Relationship Id="rId7" Type="http://schemas.openxmlformats.org/officeDocument/2006/relationships/tags" Target="../tags/tag315.xml"/><Relationship Id="rId12" Type="http://schemas.openxmlformats.org/officeDocument/2006/relationships/tags" Target="../tags/tag320.xml"/><Relationship Id="rId17" Type="http://schemas.openxmlformats.org/officeDocument/2006/relationships/tags" Target="../tags/tag325.xml"/><Relationship Id="rId2" Type="http://schemas.openxmlformats.org/officeDocument/2006/relationships/tags" Target="../tags/tag310.xml"/><Relationship Id="rId16" Type="http://schemas.openxmlformats.org/officeDocument/2006/relationships/tags" Target="../tags/tag324.xml"/><Relationship Id="rId1" Type="http://schemas.openxmlformats.org/officeDocument/2006/relationships/tags" Target="../tags/tag309.xml"/><Relationship Id="rId6" Type="http://schemas.openxmlformats.org/officeDocument/2006/relationships/tags" Target="../tags/tag314.xml"/><Relationship Id="rId11" Type="http://schemas.openxmlformats.org/officeDocument/2006/relationships/tags" Target="../tags/tag319.xml"/><Relationship Id="rId5" Type="http://schemas.openxmlformats.org/officeDocument/2006/relationships/tags" Target="../tags/tag313.xml"/><Relationship Id="rId15" Type="http://schemas.openxmlformats.org/officeDocument/2006/relationships/tags" Target="../tags/tag323.xml"/><Relationship Id="rId10" Type="http://schemas.openxmlformats.org/officeDocument/2006/relationships/tags" Target="../tags/tag318.xml"/><Relationship Id="rId19" Type="http://schemas.openxmlformats.org/officeDocument/2006/relationships/image" Target="../media/image10.tmp"/><Relationship Id="rId4" Type="http://schemas.openxmlformats.org/officeDocument/2006/relationships/tags" Target="../tags/tag312.xml"/><Relationship Id="rId9" Type="http://schemas.openxmlformats.org/officeDocument/2006/relationships/tags" Target="../tags/tag317.xml"/><Relationship Id="rId14" Type="http://schemas.openxmlformats.org/officeDocument/2006/relationships/tags" Target="../tags/tag322.xml"/></Relationships>
</file>

<file path=ppt/slides/_rels/slide203.xml.rels><?xml version="1.0" encoding="UTF-8" standalone="yes"?>
<Relationships xmlns="http://schemas.openxmlformats.org/package/2006/relationships"><Relationship Id="rId8" Type="http://schemas.openxmlformats.org/officeDocument/2006/relationships/tags" Target="../tags/tag333.xml"/><Relationship Id="rId13" Type="http://schemas.openxmlformats.org/officeDocument/2006/relationships/image" Target="../media/image46.png"/><Relationship Id="rId3" Type="http://schemas.openxmlformats.org/officeDocument/2006/relationships/tags" Target="../tags/tag328.xml"/><Relationship Id="rId7" Type="http://schemas.openxmlformats.org/officeDocument/2006/relationships/tags" Target="../tags/tag332.xml"/><Relationship Id="rId12" Type="http://schemas.openxmlformats.org/officeDocument/2006/relationships/image" Target="../media/image45.png"/><Relationship Id="rId2" Type="http://schemas.openxmlformats.org/officeDocument/2006/relationships/tags" Target="../tags/tag327.xml"/><Relationship Id="rId1" Type="http://schemas.openxmlformats.org/officeDocument/2006/relationships/tags" Target="../tags/tag326.xml"/><Relationship Id="rId6" Type="http://schemas.openxmlformats.org/officeDocument/2006/relationships/tags" Target="../tags/tag331.xml"/><Relationship Id="rId11" Type="http://schemas.openxmlformats.org/officeDocument/2006/relationships/slideLayout" Target="../slideLayouts/slideLayout18.xml"/><Relationship Id="rId5" Type="http://schemas.openxmlformats.org/officeDocument/2006/relationships/tags" Target="../tags/tag330.xml"/><Relationship Id="rId10" Type="http://schemas.openxmlformats.org/officeDocument/2006/relationships/tags" Target="../tags/tag335.xml"/><Relationship Id="rId4" Type="http://schemas.openxmlformats.org/officeDocument/2006/relationships/tags" Target="../tags/tag329.xml"/><Relationship Id="rId9" Type="http://schemas.openxmlformats.org/officeDocument/2006/relationships/tags" Target="../tags/tag334.xml"/><Relationship Id="rId14" Type="http://schemas.openxmlformats.org/officeDocument/2006/relationships/image" Target="../media/image10.tmp"/></Relationships>
</file>

<file path=ppt/slides/_rels/slide20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13.xml"/><Relationship Id="rId5" Type="http://schemas.openxmlformats.org/officeDocument/2006/relationships/slide" Target="slide207.xml"/><Relationship Id="rId4" Type="http://schemas.openxmlformats.org/officeDocument/2006/relationships/image" Target="../media/image9.png"/></Relationships>
</file>

<file path=ppt/slides/_rels/slide205.xml.rels><?xml version="1.0" encoding="UTF-8" standalone="yes"?>
<Relationships xmlns="http://schemas.openxmlformats.org/package/2006/relationships"><Relationship Id="rId2" Type="http://schemas.openxmlformats.org/officeDocument/2006/relationships/slide" Target="slide207.xml"/><Relationship Id="rId1" Type="http://schemas.openxmlformats.org/officeDocument/2006/relationships/slideLayout" Target="../slideLayouts/slideLayout14.xml"/></Relationships>
</file>

<file path=ppt/slides/_rels/slide206.xml.rels><?xml version="1.0" encoding="UTF-8" standalone="yes"?>
<Relationships xmlns="http://schemas.openxmlformats.org/package/2006/relationships"><Relationship Id="rId2" Type="http://schemas.openxmlformats.org/officeDocument/2006/relationships/slide" Target="slide207.xml"/><Relationship Id="rId1" Type="http://schemas.openxmlformats.org/officeDocument/2006/relationships/slideLayout" Target="../slideLayouts/slideLayout14.xml"/></Relationships>
</file>

<file path=ppt/slides/_rels/slide207.xml.rels><?xml version="1.0" encoding="UTF-8" standalone="yes"?>
<Relationships xmlns="http://schemas.openxmlformats.org/package/2006/relationships"><Relationship Id="rId2" Type="http://schemas.openxmlformats.org/officeDocument/2006/relationships/slide" Target="slide207.xml"/><Relationship Id="rId1" Type="http://schemas.openxmlformats.org/officeDocument/2006/relationships/slideLayout" Target="../slideLayouts/slideLayout14.xml"/></Relationships>
</file>

<file path=ppt/slides/_rels/slide208.xml.rels><?xml version="1.0" encoding="UTF-8" standalone="yes"?>
<Relationships xmlns="http://schemas.openxmlformats.org/package/2006/relationships"><Relationship Id="rId3" Type="http://schemas.openxmlformats.org/officeDocument/2006/relationships/slide" Target="slide207.xml"/><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09.xml.rels><?xml version="1.0" encoding="UTF-8" standalone="yes"?>
<Relationships xmlns="http://schemas.openxmlformats.org/package/2006/relationships"><Relationship Id="rId2" Type="http://schemas.openxmlformats.org/officeDocument/2006/relationships/slide" Target="slide207.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slide" Target="slide27.xml"/><Relationship Id="rId1" Type="http://schemas.openxmlformats.org/officeDocument/2006/relationships/slideLayout" Target="../slideLayouts/slideLayout14.xml"/></Relationships>
</file>

<file path=ppt/slides/_rels/slide210.xml.rels><?xml version="1.0" encoding="UTF-8" standalone="yes"?>
<Relationships xmlns="http://schemas.openxmlformats.org/package/2006/relationships"><Relationship Id="rId2" Type="http://schemas.openxmlformats.org/officeDocument/2006/relationships/slide" Target="slide207.xml"/><Relationship Id="rId1" Type="http://schemas.openxmlformats.org/officeDocument/2006/relationships/slideLayout" Target="../slideLayouts/slideLayout14.xml"/></Relationships>
</file>

<file path=ppt/slides/_rels/slide211.xml.rels><?xml version="1.0" encoding="UTF-8" standalone="yes"?>
<Relationships xmlns="http://schemas.openxmlformats.org/package/2006/relationships"><Relationship Id="rId2" Type="http://schemas.openxmlformats.org/officeDocument/2006/relationships/slide" Target="slide207.xml"/><Relationship Id="rId1" Type="http://schemas.openxmlformats.org/officeDocument/2006/relationships/slideLayout" Target="../slideLayouts/slideLayout14.xml"/></Relationships>
</file>

<file path=ppt/slides/_rels/slide212.xml.rels><?xml version="1.0" encoding="UTF-8" standalone="yes"?>
<Relationships xmlns="http://schemas.openxmlformats.org/package/2006/relationships"><Relationship Id="rId2" Type="http://schemas.openxmlformats.org/officeDocument/2006/relationships/slide" Target="slide207.xml"/><Relationship Id="rId1" Type="http://schemas.openxmlformats.org/officeDocument/2006/relationships/slideLayout" Target="../slideLayouts/slideLayout14.xml"/></Relationships>
</file>

<file path=ppt/slides/_rels/slide213.xml.rels><?xml version="1.0" encoding="UTF-8" standalone="yes"?>
<Relationships xmlns="http://schemas.openxmlformats.org/package/2006/relationships"><Relationship Id="rId2" Type="http://schemas.openxmlformats.org/officeDocument/2006/relationships/slide" Target="slide207.xml"/><Relationship Id="rId1" Type="http://schemas.openxmlformats.org/officeDocument/2006/relationships/slideLayout" Target="../slideLayouts/slideLayout14.xml"/></Relationships>
</file>

<file path=ppt/slides/_rels/slide214.xml.rels><?xml version="1.0" encoding="UTF-8" standalone="yes"?>
<Relationships xmlns="http://schemas.openxmlformats.org/package/2006/relationships"><Relationship Id="rId2" Type="http://schemas.openxmlformats.org/officeDocument/2006/relationships/slide" Target="slide207.xml"/><Relationship Id="rId1" Type="http://schemas.openxmlformats.org/officeDocument/2006/relationships/slideLayout" Target="../slideLayouts/slideLayout14.xml"/></Relationships>
</file>

<file path=ppt/slides/_rels/slide215.xml.rels><?xml version="1.0" encoding="UTF-8" standalone="yes"?>
<Relationships xmlns="http://schemas.openxmlformats.org/package/2006/relationships"><Relationship Id="rId2" Type="http://schemas.openxmlformats.org/officeDocument/2006/relationships/slide" Target="slide207.xml"/><Relationship Id="rId1" Type="http://schemas.openxmlformats.org/officeDocument/2006/relationships/slideLayout" Target="../slideLayouts/slideLayout14.xml"/></Relationships>
</file>

<file path=ppt/slides/_rels/slide216.xml.rels><?xml version="1.0" encoding="UTF-8" standalone="yes"?>
<Relationships xmlns="http://schemas.openxmlformats.org/package/2006/relationships"><Relationship Id="rId2" Type="http://schemas.openxmlformats.org/officeDocument/2006/relationships/slide" Target="slide207.xml"/><Relationship Id="rId1" Type="http://schemas.openxmlformats.org/officeDocument/2006/relationships/slideLayout" Target="../slideLayouts/slideLayout14.xml"/></Relationships>
</file>

<file path=ppt/slides/_rels/slide217.xml.rels><?xml version="1.0" encoding="UTF-8" standalone="yes"?>
<Relationships xmlns="http://schemas.openxmlformats.org/package/2006/relationships"><Relationship Id="rId3" Type="http://schemas.openxmlformats.org/officeDocument/2006/relationships/slide" Target="slide207.xml"/><Relationship Id="rId2" Type="http://schemas.openxmlformats.org/officeDocument/2006/relationships/slideLayout" Target="../slideLayouts/slideLayout14.xml"/><Relationship Id="rId1" Type="http://schemas.openxmlformats.org/officeDocument/2006/relationships/tags" Target="../tags/tag336.xml"/></Relationships>
</file>

<file path=ppt/slides/_rels/slide218.xml.rels><?xml version="1.0" encoding="UTF-8" standalone="yes"?>
<Relationships xmlns="http://schemas.openxmlformats.org/package/2006/relationships"><Relationship Id="rId2" Type="http://schemas.openxmlformats.org/officeDocument/2006/relationships/slide" Target="slide207.xml"/><Relationship Id="rId1" Type="http://schemas.openxmlformats.org/officeDocument/2006/relationships/slideLayout" Target="../slideLayouts/slideLayout14.xml"/></Relationships>
</file>

<file path=ppt/slides/_rels/slide219.xml.rels><?xml version="1.0" encoding="UTF-8" standalone="yes"?>
<Relationships xmlns="http://schemas.openxmlformats.org/package/2006/relationships"><Relationship Id="rId3" Type="http://schemas.openxmlformats.org/officeDocument/2006/relationships/slide" Target="slide207.xml"/><Relationship Id="rId2" Type="http://schemas.openxmlformats.org/officeDocument/2006/relationships/slideLayout" Target="../slideLayouts/slideLayout14.xml"/><Relationship Id="rId1" Type="http://schemas.openxmlformats.org/officeDocument/2006/relationships/tags" Target="../tags/tag337.xml"/></Relationships>
</file>

<file path=ppt/slides/_rels/slide22.xml.rels><?xml version="1.0" encoding="UTF-8" standalone="yes"?>
<Relationships xmlns="http://schemas.openxmlformats.org/package/2006/relationships"><Relationship Id="rId2" Type="http://schemas.openxmlformats.org/officeDocument/2006/relationships/slide" Target="slide27.xml"/><Relationship Id="rId1" Type="http://schemas.openxmlformats.org/officeDocument/2006/relationships/slideLayout" Target="../slideLayouts/slideLayout14.xml"/></Relationships>
</file>

<file path=ppt/slides/_rels/slide220.xml.rels><?xml version="1.0" encoding="UTF-8" standalone="yes"?>
<Relationships xmlns="http://schemas.openxmlformats.org/package/2006/relationships"><Relationship Id="rId2" Type="http://schemas.openxmlformats.org/officeDocument/2006/relationships/slide" Target="slide207.xml"/><Relationship Id="rId1" Type="http://schemas.openxmlformats.org/officeDocument/2006/relationships/slideLayout" Target="../slideLayouts/slideLayout14.xml"/></Relationships>
</file>

<file path=ppt/slides/_rels/slide221.xml.rels><?xml version="1.0" encoding="UTF-8" standalone="yes"?>
<Relationships xmlns="http://schemas.openxmlformats.org/package/2006/relationships"><Relationship Id="rId2" Type="http://schemas.openxmlformats.org/officeDocument/2006/relationships/slide" Target="slide207.xml"/><Relationship Id="rId1" Type="http://schemas.openxmlformats.org/officeDocument/2006/relationships/slideLayout" Target="../slideLayouts/slideLayout14.xml"/></Relationships>
</file>

<file path=ppt/slides/_rels/slide222.xml.rels><?xml version="1.0" encoding="UTF-8" standalone="yes"?>
<Relationships xmlns="http://schemas.openxmlformats.org/package/2006/relationships"><Relationship Id="rId2" Type="http://schemas.openxmlformats.org/officeDocument/2006/relationships/slide" Target="slide207.xml"/><Relationship Id="rId1" Type="http://schemas.openxmlformats.org/officeDocument/2006/relationships/slideLayout" Target="../slideLayouts/slideLayout14.xml"/></Relationships>
</file>

<file path=ppt/slides/_rels/slide223.xml.rels><?xml version="1.0" encoding="UTF-8" standalone="yes"?>
<Relationships xmlns="http://schemas.openxmlformats.org/package/2006/relationships"><Relationship Id="rId3" Type="http://schemas.openxmlformats.org/officeDocument/2006/relationships/slide" Target="slide207.xml"/><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24.xml.rels><?xml version="1.0" encoding="UTF-8" standalone="yes"?>
<Relationships xmlns="http://schemas.openxmlformats.org/package/2006/relationships"><Relationship Id="rId2" Type="http://schemas.openxmlformats.org/officeDocument/2006/relationships/slide" Target="slide207.xml"/><Relationship Id="rId1" Type="http://schemas.openxmlformats.org/officeDocument/2006/relationships/slideLayout" Target="../slideLayouts/slideLayout14.xml"/></Relationships>
</file>

<file path=ppt/slides/_rels/slide225.xml.rels><?xml version="1.0" encoding="UTF-8" standalone="yes"?>
<Relationships xmlns="http://schemas.openxmlformats.org/package/2006/relationships"><Relationship Id="rId8" Type="http://schemas.openxmlformats.org/officeDocument/2006/relationships/tags" Target="../tags/tag345.xml"/><Relationship Id="rId3" Type="http://schemas.openxmlformats.org/officeDocument/2006/relationships/tags" Target="../tags/tag340.xml"/><Relationship Id="rId7" Type="http://schemas.openxmlformats.org/officeDocument/2006/relationships/tags" Target="../tags/tag344.xml"/><Relationship Id="rId12" Type="http://schemas.openxmlformats.org/officeDocument/2006/relationships/image" Target="../media/image10.tmp"/><Relationship Id="rId2" Type="http://schemas.openxmlformats.org/officeDocument/2006/relationships/tags" Target="../tags/tag339.xml"/><Relationship Id="rId1" Type="http://schemas.openxmlformats.org/officeDocument/2006/relationships/tags" Target="../tags/tag338.xml"/><Relationship Id="rId6" Type="http://schemas.openxmlformats.org/officeDocument/2006/relationships/tags" Target="../tags/tag343.xml"/><Relationship Id="rId11" Type="http://schemas.openxmlformats.org/officeDocument/2006/relationships/slideLayout" Target="../slideLayouts/slideLayout18.xml"/><Relationship Id="rId5" Type="http://schemas.openxmlformats.org/officeDocument/2006/relationships/tags" Target="../tags/tag342.xml"/><Relationship Id="rId10" Type="http://schemas.openxmlformats.org/officeDocument/2006/relationships/tags" Target="../tags/tag347.xml"/><Relationship Id="rId4" Type="http://schemas.openxmlformats.org/officeDocument/2006/relationships/tags" Target="../tags/tag341.xml"/><Relationship Id="rId9" Type="http://schemas.openxmlformats.org/officeDocument/2006/relationships/tags" Target="../tags/tag346.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7.xml.rels><?xml version="1.0" encoding="UTF-8" standalone="yes"?>
<Relationships xmlns="http://schemas.openxmlformats.org/package/2006/relationships"><Relationship Id="rId2" Type="http://schemas.openxmlformats.org/officeDocument/2006/relationships/slide" Target="slide207.xml"/><Relationship Id="rId1" Type="http://schemas.openxmlformats.org/officeDocument/2006/relationships/slideLayout" Target="../slideLayouts/slideLayout14.xml"/></Relationships>
</file>

<file path=ppt/slides/_rels/slide228.xml.rels><?xml version="1.0" encoding="UTF-8" standalone="yes"?>
<Relationships xmlns="http://schemas.openxmlformats.org/package/2006/relationships"><Relationship Id="rId2" Type="http://schemas.openxmlformats.org/officeDocument/2006/relationships/slide" Target="slide207.xml"/><Relationship Id="rId1" Type="http://schemas.openxmlformats.org/officeDocument/2006/relationships/slideLayout" Target="../slideLayouts/slideLayout14.xml"/></Relationships>
</file>

<file path=ppt/slides/_rels/slide229.xml.rels><?xml version="1.0" encoding="UTF-8" standalone="yes"?>
<Relationships xmlns="http://schemas.openxmlformats.org/package/2006/relationships"><Relationship Id="rId8" Type="http://schemas.openxmlformats.org/officeDocument/2006/relationships/tags" Target="../tags/tag355.xml"/><Relationship Id="rId13" Type="http://schemas.openxmlformats.org/officeDocument/2006/relationships/tags" Target="../tags/tag360.xml"/><Relationship Id="rId18" Type="http://schemas.openxmlformats.org/officeDocument/2006/relationships/slideLayout" Target="../slideLayouts/slideLayout18.xml"/><Relationship Id="rId3" Type="http://schemas.openxmlformats.org/officeDocument/2006/relationships/tags" Target="../tags/tag350.xml"/><Relationship Id="rId7" Type="http://schemas.openxmlformats.org/officeDocument/2006/relationships/tags" Target="../tags/tag354.xml"/><Relationship Id="rId12" Type="http://schemas.openxmlformats.org/officeDocument/2006/relationships/tags" Target="../tags/tag359.xml"/><Relationship Id="rId17" Type="http://schemas.openxmlformats.org/officeDocument/2006/relationships/tags" Target="../tags/tag364.xml"/><Relationship Id="rId2" Type="http://schemas.openxmlformats.org/officeDocument/2006/relationships/tags" Target="../tags/tag349.xml"/><Relationship Id="rId16" Type="http://schemas.openxmlformats.org/officeDocument/2006/relationships/tags" Target="../tags/tag363.xml"/><Relationship Id="rId1" Type="http://schemas.openxmlformats.org/officeDocument/2006/relationships/tags" Target="../tags/tag348.xml"/><Relationship Id="rId6" Type="http://schemas.openxmlformats.org/officeDocument/2006/relationships/tags" Target="../tags/tag353.xml"/><Relationship Id="rId11" Type="http://schemas.openxmlformats.org/officeDocument/2006/relationships/tags" Target="../tags/tag358.xml"/><Relationship Id="rId5" Type="http://schemas.openxmlformats.org/officeDocument/2006/relationships/tags" Target="../tags/tag352.xml"/><Relationship Id="rId15" Type="http://schemas.openxmlformats.org/officeDocument/2006/relationships/tags" Target="../tags/tag362.xml"/><Relationship Id="rId10" Type="http://schemas.openxmlformats.org/officeDocument/2006/relationships/tags" Target="../tags/tag357.xml"/><Relationship Id="rId19" Type="http://schemas.openxmlformats.org/officeDocument/2006/relationships/image" Target="../media/image10.tmp"/><Relationship Id="rId4" Type="http://schemas.openxmlformats.org/officeDocument/2006/relationships/tags" Target="../tags/tag351.xml"/><Relationship Id="rId9" Type="http://schemas.openxmlformats.org/officeDocument/2006/relationships/tags" Target="../tags/tag356.xml"/><Relationship Id="rId14" Type="http://schemas.openxmlformats.org/officeDocument/2006/relationships/tags" Target="../tags/tag361.xml"/></Relationships>
</file>

<file path=ppt/slides/_rels/slide23.xml.rels><?xml version="1.0" encoding="UTF-8" standalone="yes"?>
<Relationships xmlns="http://schemas.openxmlformats.org/package/2006/relationships"><Relationship Id="rId2" Type="http://schemas.openxmlformats.org/officeDocument/2006/relationships/slide" Target="slide27.xml"/><Relationship Id="rId1" Type="http://schemas.openxmlformats.org/officeDocument/2006/relationships/slideLayout" Target="../slideLayouts/slideLayout14.xml"/></Relationships>
</file>

<file path=ppt/slides/_rels/slide230.xml.rels><?xml version="1.0" encoding="UTF-8" standalone="yes"?>
<Relationships xmlns="http://schemas.openxmlformats.org/package/2006/relationships"><Relationship Id="rId2" Type="http://schemas.openxmlformats.org/officeDocument/2006/relationships/slide" Target="slide207.xml"/><Relationship Id="rId1" Type="http://schemas.openxmlformats.org/officeDocument/2006/relationships/slideLayout" Target="../slideLayouts/slideLayout14.xml"/></Relationships>
</file>

<file path=ppt/slides/_rels/slide231.xml.rels><?xml version="1.0" encoding="UTF-8" standalone="yes"?>
<Relationships xmlns="http://schemas.openxmlformats.org/package/2006/relationships"><Relationship Id="rId2" Type="http://schemas.openxmlformats.org/officeDocument/2006/relationships/slide" Target="slide207.xml"/><Relationship Id="rId1" Type="http://schemas.openxmlformats.org/officeDocument/2006/relationships/slideLayout" Target="../slideLayouts/slideLayout14.xml"/></Relationships>
</file>

<file path=ppt/slides/_rels/slide232.xml.rels><?xml version="1.0" encoding="UTF-8" standalone="yes"?>
<Relationships xmlns="http://schemas.openxmlformats.org/package/2006/relationships"><Relationship Id="rId2" Type="http://schemas.openxmlformats.org/officeDocument/2006/relationships/slide" Target="slide207.xml"/><Relationship Id="rId1" Type="http://schemas.openxmlformats.org/officeDocument/2006/relationships/slideLayout" Target="../slideLayouts/slideLayout14.xml"/></Relationships>
</file>

<file path=ppt/slides/_rels/slide233.xml.rels><?xml version="1.0" encoding="UTF-8" standalone="yes"?>
<Relationships xmlns="http://schemas.openxmlformats.org/package/2006/relationships"><Relationship Id="rId2" Type="http://schemas.openxmlformats.org/officeDocument/2006/relationships/slide" Target="slide207.xml"/><Relationship Id="rId1" Type="http://schemas.openxmlformats.org/officeDocument/2006/relationships/slideLayout" Target="../slideLayouts/slideLayout14.xml"/></Relationships>
</file>

<file path=ppt/slides/_rels/slide234.xml.rels><?xml version="1.0" encoding="UTF-8" standalone="yes"?>
<Relationships xmlns="http://schemas.openxmlformats.org/package/2006/relationships"><Relationship Id="rId2" Type="http://schemas.openxmlformats.org/officeDocument/2006/relationships/slide" Target="slide207.xml"/><Relationship Id="rId1" Type="http://schemas.openxmlformats.org/officeDocument/2006/relationships/slideLayout" Target="../slideLayouts/slideLayout14.xml"/></Relationships>
</file>

<file path=ppt/slides/_rels/slide235.xml.rels><?xml version="1.0" encoding="UTF-8" standalone="yes"?>
<Relationships xmlns="http://schemas.openxmlformats.org/package/2006/relationships"><Relationship Id="rId2" Type="http://schemas.openxmlformats.org/officeDocument/2006/relationships/slide" Target="slide207.xml"/><Relationship Id="rId1" Type="http://schemas.openxmlformats.org/officeDocument/2006/relationships/slideLayout" Target="../slideLayouts/slideLayout14.xml"/></Relationships>
</file>

<file path=ppt/slides/_rels/slide236.xml.rels><?xml version="1.0" encoding="UTF-8" standalone="yes"?>
<Relationships xmlns="http://schemas.openxmlformats.org/package/2006/relationships"><Relationship Id="rId2" Type="http://schemas.openxmlformats.org/officeDocument/2006/relationships/slide" Target="slide207.xml"/><Relationship Id="rId1" Type="http://schemas.openxmlformats.org/officeDocument/2006/relationships/slideLayout" Target="../slideLayouts/slideLayout14.xml"/></Relationships>
</file>

<file path=ppt/slides/_rels/slide237.xml.rels><?xml version="1.0" encoding="UTF-8" standalone="yes"?>
<Relationships xmlns="http://schemas.openxmlformats.org/package/2006/relationships"><Relationship Id="rId8" Type="http://schemas.openxmlformats.org/officeDocument/2006/relationships/tags" Target="../tags/tag372.xml"/><Relationship Id="rId13" Type="http://schemas.openxmlformats.org/officeDocument/2006/relationships/tags" Target="../tags/tag377.xml"/><Relationship Id="rId18" Type="http://schemas.openxmlformats.org/officeDocument/2006/relationships/slideLayout" Target="../slideLayouts/slideLayout18.xml"/><Relationship Id="rId3" Type="http://schemas.openxmlformats.org/officeDocument/2006/relationships/tags" Target="../tags/tag367.xml"/><Relationship Id="rId7" Type="http://schemas.openxmlformats.org/officeDocument/2006/relationships/tags" Target="../tags/tag371.xml"/><Relationship Id="rId12" Type="http://schemas.openxmlformats.org/officeDocument/2006/relationships/tags" Target="../tags/tag376.xml"/><Relationship Id="rId17" Type="http://schemas.openxmlformats.org/officeDocument/2006/relationships/tags" Target="../tags/tag381.xml"/><Relationship Id="rId2" Type="http://schemas.openxmlformats.org/officeDocument/2006/relationships/tags" Target="../tags/tag366.xml"/><Relationship Id="rId16" Type="http://schemas.openxmlformats.org/officeDocument/2006/relationships/tags" Target="../tags/tag380.xml"/><Relationship Id="rId1" Type="http://schemas.openxmlformats.org/officeDocument/2006/relationships/tags" Target="../tags/tag365.xml"/><Relationship Id="rId6" Type="http://schemas.openxmlformats.org/officeDocument/2006/relationships/tags" Target="../tags/tag370.xml"/><Relationship Id="rId11" Type="http://schemas.openxmlformats.org/officeDocument/2006/relationships/tags" Target="../tags/tag375.xml"/><Relationship Id="rId5" Type="http://schemas.openxmlformats.org/officeDocument/2006/relationships/tags" Target="../tags/tag369.xml"/><Relationship Id="rId15" Type="http://schemas.openxmlformats.org/officeDocument/2006/relationships/tags" Target="../tags/tag379.xml"/><Relationship Id="rId10" Type="http://schemas.openxmlformats.org/officeDocument/2006/relationships/tags" Target="../tags/tag374.xml"/><Relationship Id="rId19" Type="http://schemas.openxmlformats.org/officeDocument/2006/relationships/image" Target="../media/image47.tmp"/><Relationship Id="rId4" Type="http://schemas.openxmlformats.org/officeDocument/2006/relationships/tags" Target="../tags/tag368.xml"/><Relationship Id="rId9" Type="http://schemas.openxmlformats.org/officeDocument/2006/relationships/tags" Target="../tags/tag373.xml"/><Relationship Id="rId14" Type="http://schemas.openxmlformats.org/officeDocument/2006/relationships/tags" Target="../tags/tag378.xml"/></Relationships>
</file>

<file path=ppt/slides/_rels/slide238.xml.rels><?xml version="1.0" encoding="UTF-8" standalone="yes"?>
<Relationships xmlns="http://schemas.openxmlformats.org/package/2006/relationships"><Relationship Id="rId8" Type="http://schemas.openxmlformats.org/officeDocument/2006/relationships/tags" Target="../tags/tag389.xml"/><Relationship Id="rId3" Type="http://schemas.openxmlformats.org/officeDocument/2006/relationships/tags" Target="../tags/tag384.xml"/><Relationship Id="rId7" Type="http://schemas.openxmlformats.org/officeDocument/2006/relationships/tags" Target="../tags/tag388.xml"/><Relationship Id="rId12" Type="http://schemas.openxmlformats.org/officeDocument/2006/relationships/image" Target="../media/image47.tmp"/><Relationship Id="rId2" Type="http://schemas.openxmlformats.org/officeDocument/2006/relationships/tags" Target="../tags/tag383.xml"/><Relationship Id="rId1" Type="http://schemas.openxmlformats.org/officeDocument/2006/relationships/tags" Target="../tags/tag382.xml"/><Relationship Id="rId6" Type="http://schemas.openxmlformats.org/officeDocument/2006/relationships/tags" Target="../tags/tag387.xml"/><Relationship Id="rId11" Type="http://schemas.openxmlformats.org/officeDocument/2006/relationships/slideLayout" Target="../slideLayouts/slideLayout18.xml"/><Relationship Id="rId5" Type="http://schemas.openxmlformats.org/officeDocument/2006/relationships/tags" Target="../tags/tag386.xml"/><Relationship Id="rId10" Type="http://schemas.openxmlformats.org/officeDocument/2006/relationships/tags" Target="../tags/tag391.xml"/><Relationship Id="rId4" Type="http://schemas.openxmlformats.org/officeDocument/2006/relationships/tags" Target="../tags/tag385.xml"/><Relationship Id="rId9" Type="http://schemas.openxmlformats.org/officeDocument/2006/relationships/tags" Target="../tags/tag390.xml"/></Relationships>
</file>

<file path=ppt/slides/_rels/slide239.xml.rels><?xml version="1.0" encoding="UTF-8" standalone="yes"?>
<Relationships xmlns="http://schemas.openxmlformats.org/package/2006/relationships"><Relationship Id="rId2" Type="http://schemas.openxmlformats.org/officeDocument/2006/relationships/slide" Target="slide207.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slide" Target="slide27.xml"/><Relationship Id="rId1" Type="http://schemas.openxmlformats.org/officeDocument/2006/relationships/slideLayout" Target="../slideLayouts/slideLayout14.xml"/></Relationships>
</file>

<file path=ppt/slides/_rels/slide240.xml.rels><?xml version="1.0" encoding="UTF-8" standalone="yes"?>
<Relationships xmlns="http://schemas.openxmlformats.org/package/2006/relationships"><Relationship Id="rId2" Type="http://schemas.openxmlformats.org/officeDocument/2006/relationships/slide" Target="slide207.xml"/><Relationship Id="rId1" Type="http://schemas.openxmlformats.org/officeDocument/2006/relationships/slideLayout" Target="../slideLayouts/slideLayout14.xml"/></Relationships>
</file>

<file path=ppt/slides/_rels/slide24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14.xml"/><Relationship Id="rId1" Type="http://schemas.openxmlformats.org/officeDocument/2006/relationships/tags" Target="../tags/tag392.xml"/><Relationship Id="rId4" Type="http://schemas.openxmlformats.org/officeDocument/2006/relationships/slide" Target="slide207.xml"/></Relationships>
</file>

<file path=ppt/slides/_rels/slide242.xml.rels><?xml version="1.0" encoding="UTF-8" standalone="yes"?>
<Relationships xmlns="http://schemas.openxmlformats.org/package/2006/relationships"><Relationship Id="rId2" Type="http://schemas.openxmlformats.org/officeDocument/2006/relationships/slide" Target="slide207.xml"/><Relationship Id="rId1" Type="http://schemas.openxmlformats.org/officeDocument/2006/relationships/slideLayout" Target="../slideLayouts/slideLayout14.xml"/></Relationships>
</file>

<file path=ppt/slides/_rels/slide243.xml.rels><?xml version="1.0" encoding="UTF-8" standalone="yes"?>
<Relationships xmlns="http://schemas.openxmlformats.org/package/2006/relationships"><Relationship Id="rId2" Type="http://schemas.openxmlformats.org/officeDocument/2006/relationships/slide" Target="slide207.xml"/><Relationship Id="rId1" Type="http://schemas.openxmlformats.org/officeDocument/2006/relationships/slideLayout" Target="../slideLayouts/slideLayout14.xml"/></Relationships>
</file>

<file path=ppt/slides/_rels/slide244.xml.rels><?xml version="1.0" encoding="UTF-8" standalone="yes"?>
<Relationships xmlns="http://schemas.openxmlformats.org/package/2006/relationships"><Relationship Id="rId2" Type="http://schemas.openxmlformats.org/officeDocument/2006/relationships/slide" Target="slide207.xml"/><Relationship Id="rId1" Type="http://schemas.openxmlformats.org/officeDocument/2006/relationships/slideLayout" Target="../slideLayouts/slideLayout14.xml"/></Relationships>
</file>

<file path=ppt/slides/_rels/slide245.xml.rels><?xml version="1.0" encoding="UTF-8" standalone="yes"?>
<Relationships xmlns="http://schemas.openxmlformats.org/package/2006/relationships"><Relationship Id="rId8" Type="http://schemas.openxmlformats.org/officeDocument/2006/relationships/tags" Target="../tags/tag400.xml"/><Relationship Id="rId13" Type="http://schemas.openxmlformats.org/officeDocument/2006/relationships/tags" Target="../tags/tag405.xml"/><Relationship Id="rId18" Type="http://schemas.openxmlformats.org/officeDocument/2006/relationships/slideLayout" Target="../slideLayouts/slideLayout18.xml"/><Relationship Id="rId3" Type="http://schemas.openxmlformats.org/officeDocument/2006/relationships/tags" Target="../tags/tag395.xml"/><Relationship Id="rId7" Type="http://schemas.openxmlformats.org/officeDocument/2006/relationships/tags" Target="../tags/tag399.xml"/><Relationship Id="rId12" Type="http://schemas.openxmlformats.org/officeDocument/2006/relationships/tags" Target="../tags/tag404.xml"/><Relationship Id="rId17" Type="http://schemas.openxmlformats.org/officeDocument/2006/relationships/tags" Target="../tags/tag409.xml"/><Relationship Id="rId2" Type="http://schemas.openxmlformats.org/officeDocument/2006/relationships/tags" Target="../tags/tag394.xml"/><Relationship Id="rId16" Type="http://schemas.openxmlformats.org/officeDocument/2006/relationships/tags" Target="../tags/tag408.xml"/><Relationship Id="rId1" Type="http://schemas.openxmlformats.org/officeDocument/2006/relationships/tags" Target="../tags/tag393.xml"/><Relationship Id="rId6" Type="http://schemas.openxmlformats.org/officeDocument/2006/relationships/tags" Target="../tags/tag398.xml"/><Relationship Id="rId11" Type="http://schemas.openxmlformats.org/officeDocument/2006/relationships/tags" Target="../tags/tag403.xml"/><Relationship Id="rId5" Type="http://schemas.openxmlformats.org/officeDocument/2006/relationships/tags" Target="../tags/tag397.xml"/><Relationship Id="rId15" Type="http://schemas.openxmlformats.org/officeDocument/2006/relationships/tags" Target="../tags/tag407.xml"/><Relationship Id="rId10" Type="http://schemas.openxmlformats.org/officeDocument/2006/relationships/tags" Target="../tags/tag402.xml"/><Relationship Id="rId19" Type="http://schemas.openxmlformats.org/officeDocument/2006/relationships/image" Target="../media/image10.tmp"/><Relationship Id="rId4" Type="http://schemas.openxmlformats.org/officeDocument/2006/relationships/tags" Target="../tags/tag396.xml"/><Relationship Id="rId9" Type="http://schemas.openxmlformats.org/officeDocument/2006/relationships/tags" Target="../tags/tag401.xml"/><Relationship Id="rId14" Type="http://schemas.openxmlformats.org/officeDocument/2006/relationships/tags" Target="../tags/tag406.xml"/></Relationships>
</file>

<file path=ppt/slides/_rels/slide246.xml.rels><?xml version="1.0" encoding="UTF-8" standalone="yes"?>
<Relationships xmlns="http://schemas.openxmlformats.org/package/2006/relationships"><Relationship Id="rId2" Type="http://schemas.openxmlformats.org/officeDocument/2006/relationships/slide" Target="slide207.xml"/><Relationship Id="rId1" Type="http://schemas.openxmlformats.org/officeDocument/2006/relationships/slideLayout" Target="../slideLayouts/slideLayout14.xml"/></Relationships>
</file>

<file path=ppt/slides/_rels/slide247.xml.rels><?xml version="1.0" encoding="UTF-8" standalone="yes"?>
<Relationships xmlns="http://schemas.openxmlformats.org/package/2006/relationships"><Relationship Id="rId2" Type="http://schemas.openxmlformats.org/officeDocument/2006/relationships/slide" Target="slide207.xml"/><Relationship Id="rId1" Type="http://schemas.openxmlformats.org/officeDocument/2006/relationships/slideLayout" Target="../slideLayouts/slideLayout14.xml"/></Relationships>
</file>

<file path=ppt/slides/_rels/slide248.xml.rels><?xml version="1.0" encoding="UTF-8" standalone="yes"?>
<Relationships xmlns="http://schemas.openxmlformats.org/package/2006/relationships"><Relationship Id="rId8" Type="http://schemas.openxmlformats.org/officeDocument/2006/relationships/tags" Target="../tags/tag417.xml"/><Relationship Id="rId13" Type="http://schemas.openxmlformats.org/officeDocument/2006/relationships/tags" Target="../tags/tag422.xml"/><Relationship Id="rId3" Type="http://schemas.openxmlformats.org/officeDocument/2006/relationships/tags" Target="../tags/tag412.xml"/><Relationship Id="rId7" Type="http://schemas.openxmlformats.org/officeDocument/2006/relationships/tags" Target="../tags/tag416.xml"/><Relationship Id="rId12" Type="http://schemas.openxmlformats.org/officeDocument/2006/relationships/tags" Target="../tags/tag421.xml"/><Relationship Id="rId2" Type="http://schemas.openxmlformats.org/officeDocument/2006/relationships/tags" Target="../tags/tag411.xml"/><Relationship Id="rId1" Type="http://schemas.openxmlformats.org/officeDocument/2006/relationships/tags" Target="../tags/tag410.xml"/><Relationship Id="rId6" Type="http://schemas.openxmlformats.org/officeDocument/2006/relationships/tags" Target="../tags/tag415.xml"/><Relationship Id="rId11" Type="http://schemas.openxmlformats.org/officeDocument/2006/relationships/tags" Target="../tags/tag420.xml"/><Relationship Id="rId5" Type="http://schemas.openxmlformats.org/officeDocument/2006/relationships/tags" Target="../tags/tag414.xml"/><Relationship Id="rId15" Type="http://schemas.openxmlformats.org/officeDocument/2006/relationships/image" Target="../media/image47.tmp"/><Relationship Id="rId10" Type="http://schemas.openxmlformats.org/officeDocument/2006/relationships/tags" Target="../tags/tag419.xml"/><Relationship Id="rId4" Type="http://schemas.openxmlformats.org/officeDocument/2006/relationships/tags" Target="../tags/tag413.xml"/><Relationship Id="rId9" Type="http://schemas.openxmlformats.org/officeDocument/2006/relationships/tags" Target="../tags/tag418.xml"/><Relationship Id="rId14" Type="http://schemas.openxmlformats.org/officeDocument/2006/relationships/slideLayout" Target="../slideLayouts/slideLayout18.xml"/></Relationships>
</file>

<file path=ppt/slides/_rels/slide249.xml.rels><?xml version="1.0" encoding="UTF-8" standalone="yes"?>
<Relationships xmlns="http://schemas.openxmlformats.org/package/2006/relationships"><Relationship Id="rId8" Type="http://schemas.openxmlformats.org/officeDocument/2006/relationships/tags" Target="../tags/tag430.xml"/><Relationship Id="rId13" Type="http://schemas.openxmlformats.org/officeDocument/2006/relationships/tags" Target="../tags/tag435.xml"/><Relationship Id="rId3" Type="http://schemas.openxmlformats.org/officeDocument/2006/relationships/tags" Target="../tags/tag425.xml"/><Relationship Id="rId7" Type="http://schemas.openxmlformats.org/officeDocument/2006/relationships/tags" Target="../tags/tag429.xml"/><Relationship Id="rId12" Type="http://schemas.openxmlformats.org/officeDocument/2006/relationships/tags" Target="../tags/tag434.xml"/><Relationship Id="rId2" Type="http://schemas.openxmlformats.org/officeDocument/2006/relationships/tags" Target="../tags/tag424.xml"/><Relationship Id="rId1" Type="http://schemas.openxmlformats.org/officeDocument/2006/relationships/tags" Target="../tags/tag423.xml"/><Relationship Id="rId6" Type="http://schemas.openxmlformats.org/officeDocument/2006/relationships/tags" Target="../tags/tag428.xml"/><Relationship Id="rId11" Type="http://schemas.openxmlformats.org/officeDocument/2006/relationships/tags" Target="../tags/tag433.xml"/><Relationship Id="rId5" Type="http://schemas.openxmlformats.org/officeDocument/2006/relationships/tags" Target="../tags/tag427.xml"/><Relationship Id="rId15" Type="http://schemas.openxmlformats.org/officeDocument/2006/relationships/image" Target="../media/image47.tmp"/><Relationship Id="rId10" Type="http://schemas.openxmlformats.org/officeDocument/2006/relationships/tags" Target="../tags/tag432.xml"/><Relationship Id="rId4" Type="http://schemas.openxmlformats.org/officeDocument/2006/relationships/tags" Target="../tags/tag426.xml"/><Relationship Id="rId9" Type="http://schemas.openxmlformats.org/officeDocument/2006/relationships/tags" Target="../tags/tag431.xml"/><Relationship Id="rId14"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slide" Target="slide27.xml"/><Relationship Id="rId1" Type="http://schemas.openxmlformats.org/officeDocument/2006/relationships/slideLayout" Target="../slideLayouts/slideLayout14.xml"/></Relationships>
</file>

<file path=ppt/slides/_rels/slide250.xml.rels><?xml version="1.0" encoding="UTF-8" standalone="yes"?>
<Relationships xmlns="http://schemas.openxmlformats.org/package/2006/relationships"><Relationship Id="rId8" Type="http://schemas.openxmlformats.org/officeDocument/2006/relationships/tags" Target="../tags/tag443.xml"/><Relationship Id="rId13" Type="http://schemas.openxmlformats.org/officeDocument/2006/relationships/tags" Target="../tags/tag448.xml"/><Relationship Id="rId18" Type="http://schemas.openxmlformats.org/officeDocument/2006/relationships/slideLayout" Target="../slideLayouts/slideLayout18.xml"/><Relationship Id="rId3" Type="http://schemas.openxmlformats.org/officeDocument/2006/relationships/tags" Target="../tags/tag438.xml"/><Relationship Id="rId7" Type="http://schemas.openxmlformats.org/officeDocument/2006/relationships/tags" Target="../tags/tag442.xml"/><Relationship Id="rId12" Type="http://schemas.openxmlformats.org/officeDocument/2006/relationships/tags" Target="../tags/tag447.xml"/><Relationship Id="rId17" Type="http://schemas.openxmlformats.org/officeDocument/2006/relationships/tags" Target="../tags/tag452.xml"/><Relationship Id="rId2" Type="http://schemas.openxmlformats.org/officeDocument/2006/relationships/tags" Target="../tags/tag437.xml"/><Relationship Id="rId16" Type="http://schemas.openxmlformats.org/officeDocument/2006/relationships/tags" Target="../tags/tag451.xml"/><Relationship Id="rId1" Type="http://schemas.openxmlformats.org/officeDocument/2006/relationships/tags" Target="../tags/tag436.xml"/><Relationship Id="rId6" Type="http://schemas.openxmlformats.org/officeDocument/2006/relationships/tags" Target="../tags/tag441.xml"/><Relationship Id="rId11" Type="http://schemas.openxmlformats.org/officeDocument/2006/relationships/tags" Target="../tags/tag446.xml"/><Relationship Id="rId5" Type="http://schemas.openxmlformats.org/officeDocument/2006/relationships/tags" Target="../tags/tag440.xml"/><Relationship Id="rId15" Type="http://schemas.openxmlformats.org/officeDocument/2006/relationships/tags" Target="../tags/tag450.xml"/><Relationship Id="rId10" Type="http://schemas.openxmlformats.org/officeDocument/2006/relationships/tags" Target="../tags/tag445.xml"/><Relationship Id="rId19" Type="http://schemas.openxmlformats.org/officeDocument/2006/relationships/image" Target="../media/image47.tmp"/><Relationship Id="rId4" Type="http://schemas.openxmlformats.org/officeDocument/2006/relationships/tags" Target="../tags/tag439.xml"/><Relationship Id="rId9" Type="http://schemas.openxmlformats.org/officeDocument/2006/relationships/tags" Target="../tags/tag444.xml"/><Relationship Id="rId14" Type="http://schemas.openxmlformats.org/officeDocument/2006/relationships/tags" Target="../tags/tag449.xml"/></Relationships>
</file>

<file path=ppt/slides/_rels/slide25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8.xml"/></Relationships>
</file>

<file path=ppt/slides/_rels/slide252.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9.xml"/><Relationship Id="rId1" Type="http://schemas.openxmlformats.org/officeDocument/2006/relationships/tags" Target="../tags/tag453.xml"/><Relationship Id="rId5" Type="http://schemas.openxmlformats.org/officeDocument/2006/relationships/image" Target="../media/image48.png"/><Relationship Id="rId4" Type="http://schemas.openxmlformats.org/officeDocument/2006/relationships/audio" Target="../media/audio2.wav"/></Relationships>
</file>

<file path=ppt/slides/_rels/slide253.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9.xml"/><Relationship Id="rId1" Type="http://schemas.openxmlformats.org/officeDocument/2006/relationships/tags" Target="../tags/tag454.xml"/><Relationship Id="rId5" Type="http://schemas.openxmlformats.org/officeDocument/2006/relationships/image" Target="../media/image48.png"/><Relationship Id="rId4" Type="http://schemas.openxmlformats.org/officeDocument/2006/relationships/audio" Target="../media/audio2.wav"/></Relationships>
</file>

<file path=ppt/slides/_rels/slide254.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9.xml"/><Relationship Id="rId1" Type="http://schemas.openxmlformats.org/officeDocument/2006/relationships/tags" Target="../tags/tag455.xml"/><Relationship Id="rId5" Type="http://schemas.openxmlformats.org/officeDocument/2006/relationships/image" Target="../media/image48.png"/><Relationship Id="rId4" Type="http://schemas.openxmlformats.org/officeDocument/2006/relationships/audio" Target="../media/audio2.wav"/></Relationships>
</file>

<file path=ppt/slides/_rels/slide255.xml.rels><?xml version="1.0" encoding="UTF-8" standalone="yes"?>
<Relationships xmlns="http://schemas.openxmlformats.org/package/2006/relationships"><Relationship Id="rId8" Type="http://schemas.openxmlformats.org/officeDocument/2006/relationships/tags" Target="../tags/tag463.xml"/><Relationship Id="rId3" Type="http://schemas.openxmlformats.org/officeDocument/2006/relationships/tags" Target="../tags/tag458.xml"/><Relationship Id="rId7" Type="http://schemas.openxmlformats.org/officeDocument/2006/relationships/tags" Target="../tags/tag462.xml"/><Relationship Id="rId12" Type="http://schemas.openxmlformats.org/officeDocument/2006/relationships/image" Target="../media/image10.tmp"/><Relationship Id="rId2" Type="http://schemas.openxmlformats.org/officeDocument/2006/relationships/tags" Target="../tags/tag457.xml"/><Relationship Id="rId1" Type="http://schemas.openxmlformats.org/officeDocument/2006/relationships/tags" Target="../tags/tag456.xml"/><Relationship Id="rId6" Type="http://schemas.openxmlformats.org/officeDocument/2006/relationships/tags" Target="../tags/tag461.xml"/><Relationship Id="rId11" Type="http://schemas.openxmlformats.org/officeDocument/2006/relationships/slideLayout" Target="../slideLayouts/slideLayout18.xml"/><Relationship Id="rId5" Type="http://schemas.openxmlformats.org/officeDocument/2006/relationships/tags" Target="../tags/tag460.xml"/><Relationship Id="rId10" Type="http://schemas.openxmlformats.org/officeDocument/2006/relationships/tags" Target="../tags/tag465.xml"/><Relationship Id="rId4" Type="http://schemas.openxmlformats.org/officeDocument/2006/relationships/tags" Target="../tags/tag459.xml"/><Relationship Id="rId9" Type="http://schemas.openxmlformats.org/officeDocument/2006/relationships/tags" Target="../tags/tag464.xml"/></Relationships>
</file>

<file path=ppt/slides/_rels/slide26.xml.rels><?xml version="1.0" encoding="UTF-8" standalone="yes"?>
<Relationships xmlns="http://schemas.openxmlformats.org/package/2006/relationships"><Relationship Id="rId2" Type="http://schemas.openxmlformats.org/officeDocument/2006/relationships/slide" Target="slide27.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slide" Target="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slide" Target="slide27.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slide" Target="slide27.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slide" Target="slide3.xml"/><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2" Type="http://schemas.openxmlformats.org/officeDocument/2006/relationships/slide" Target="slide27.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slide" Target="slide27.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slide" Target="slide27.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slide" Target="slide27.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slide" Target="slide27.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8" Type="http://schemas.openxmlformats.org/officeDocument/2006/relationships/tags" Target="../tags/tag40.xml"/><Relationship Id="rId13" Type="http://schemas.openxmlformats.org/officeDocument/2006/relationships/tags" Target="../tags/tag45.xml"/><Relationship Id="rId18" Type="http://schemas.openxmlformats.org/officeDocument/2006/relationships/slideLayout" Target="../slideLayouts/slideLayout18.xml"/><Relationship Id="rId3" Type="http://schemas.openxmlformats.org/officeDocument/2006/relationships/tags" Target="../tags/tag35.xml"/><Relationship Id="rId7" Type="http://schemas.openxmlformats.org/officeDocument/2006/relationships/tags" Target="../tags/tag39.xml"/><Relationship Id="rId12" Type="http://schemas.openxmlformats.org/officeDocument/2006/relationships/tags" Target="../tags/tag44.xml"/><Relationship Id="rId17" Type="http://schemas.openxmlformats.org/officeDocument/2006/relationships/tags" Target="../tags/tag49.xml"/><Relationship Id="rId2" Type="http://schemas.openxmlformats.org/officeDocument/2006/relationships/tags" Target="../tags/tag34.xml"/><Relationship Id="rId16" Type="http://schemas.openxmlformats.org/officeDocument/2006/relationships/tags" Target="../tags/tag48.xml"/><Relationship Id="rId1" Type="http://schemas.openxmlformats.org/officeDocument/2006/relationships/tags" Target="../tags/tag33.xml"/><Relationship Id="rId6" Type="http://schemas.openxmlformats.org/officeDocument/2006/relationships/tags" Target="../tags/tag38.xml"/><Relationship Id="rId11" Type="http://schemas.openxmlformats.org/officeDocument/2006/relationships/tags" Target="../tags/tag43.xml"/><Relationship Id="rId5" Type="http://schemas.openxmlformats.org/officeDocument/2006/relationships/tags" Target="../tags/tag37.xml"/><Relationship Id="rId15" Type="http://schemas.openxmlformats.org/officeDocument/2006/relationships/tags" Target="../tags/tag47.xml"/><Relationship Id="rId10" Type="http://schemas.openxmlformats.org/officeDocument/2006/relationships/tags" Target="../tags/tag42.xml"/><Relationship Id="rId19" Type="http://schemas.openxmlformats.org/officeDocument/2006/relationships/image" Target="../media/image10.tmp"/><Relationship Id="rId4" Type="http://schemas.openxmlformats.org/officeDocument/2006/relationships/tags" Target="../tags/tag36.xml"/><Relationship Id="rId9" Type="http://schemas.openxmlformats.org/officeDocument/2006/relationships/tags" Target="../tags/tag41.xml"/><Relationship Id="rId14" Type="http://schemas.openxmlformats.org/officeDocument/2006/relationships/tags" Target="../tags/tag46.xml"/></Relationships>
</file>

<file path=ppt/slides/_rels/slide37.xml.rels><?xml version="1.0" encoding="UTF-8" standalone="yes"?>
<Relationships xmlns="http://schemas.openxmlformats.org/package/2006/relationships"><Relationship Id="rId8" Type="http://schemas.openxmlformats.org/officeDocument/2006/relationships/tags" Target="../tags/tag57.xml"/><Relationship Id="rId13" Type="http://schemas.openxmlformats.org/officeDocument/2006/relationships/tags" Target="../tags/tag62.xml"/><Relationship Id="rId18" Type="http://schemas.openxmlformats.org/officeDocument/2006/relationships/tags" Target="../tags/tag67.xml"/><Relationship Id="rId3" Type="http://schemas.openxmlformats.org/officeDocument/2006/relationships/tags" Target="../tags/tag52.xml"/><Relationship Id="rId21" Type="http://schemas.openxmlformats.org/officeDocument/2006/relationships/slideLayout" Target="../slideLayouts/slideLayout18.xml"/><Relationship Id="rId7" Type="http://schemas.openxmlformats.org/officeDocument/2006/relationships/tags" Target="../tags/tag56.xml"/><Relationship Id="rId12" Type="http://schemas.openxmlformats.org/officeDocument/2006/relationships/tags" Target="../tags/tag61.xml"/><Relationship Id="rId17" Type="http://schemas.openxmlformats.org/officeDocument/2006/relationships/tags" Target="../tags/tag66.xml"/><Relationship Id="rId2" Type="http://schemas.openxmlformats.org/officeDocument/2006/relationships/tags" Target="../tags/tag51.xml"/><Relationship Id="rId16" Type="http://schemas.openxmlformats.org/officeDocument/2006/relationships/tags" Target="../tags/tag65.xml"/><Relationship Id="rId20" Type="http://schemas.openxmlformats.org/officeDocument/2006/relationships/tags" Target="../tags/tag69.xml"/><Relationship Id="rId1" Type="http://schemas.openxmlformats.org/officeDocument/2006/relationships/tags" Target="../tags/tag50.xml"/><Relationship Id="rId6" Type="http://schemas.openxmlformats.org/officeDocument/2006/relationships/tags" Target="../tags/tag55.xml"/><Relationship Id="rId11" Type="http://schemas.openxmlformats.org/officeDocument/2006/relationships/tags" Target="../tags/tag60.xml"/><Relationship Id="rId5" Type="http://schemas.openxmlformats.org/officeDocument/2006/relationships/tags" Target="../tags/tag54.xml"/><Relationship Id="rId15" Type="http://schemas.openxmlformats.org/officeDocument/2006/relationships/tags" Target="../tags/tag64.xml"/><Relationship Id="rId10" Type="http://schemas.openxmlformats.org/officeDocument/2006/relationships/tags" Target="../tags/tag59.xml"/><Relationship Id="rId19" Type="http://schemas.openxmlformats.org/officeDocument/2006/relationships/tags" Target="../tags/tag68.xml"/><Relationship Id="rId4" Type="http://schemas.openxmlformats.org/officeDocument/2006/relationships/tags" Target="../tags/tag53.xml"/><Relationship Id="rId9" Type="http://schemas.openxmlformats.org/officeDocument/2006/relationships/tags" Target="../tags/tag58.xml"/><Relationship Id="rId14" Type="http://schemas.openxmlformats.org/officeDocument/2006/relationships/tags" Target="../tags/tag63.xml"/><Relationship Id="rId22" Type="http://schemas.openxmlformats.org/officeDocument/2006/relationships/image" Target="../media/image10.tmp"/></Relationships>
</file>

<file path=ppt/slides/_rels/slide38.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90.png"/><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slide" Target="slide44.xml"/><Relationship Id="rId1" Type="http://schemas.openxmlformats.org/officeDocument/2006/relationships/slideLayout" Target="../slideLayouts/slideLayout1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46.xml.rels><?xml version="1.0" encoding="UTF-8" standalone="yes"?>
<Relationships xmlns="http://schemas.openxmlformats.org/package/2006/relationships"><Relationship Id="rId2" Type="http://schemas.openxmlformats.org/officeDocument/2006/relationships/slide" Target="slide44.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8" Type="http://schemas.openxmlformats.org/officeDocument/2006/relationships/tags" Target="../tags/tag77.xml"/><Relationship Id="rId13" Type="http://schemas.openxmlformats.org/officeDocument/2006/relationships/tags" Target="../tags/tag82.xml"/><Relationship Id="rId3" Type="http://schemas.openxmlformats.org/officeDocument/2006/relationships/tags" Target="../tags/tag72.xml"/><Relationship Id="rId7" Type="http://schemas.openxmlformats.org/officeDocument/2006/relationships/tags" Target="../tags/tag76.xml"/><Relationship Id="rId12" Type="http://schemas.openxmlformats.org/officeDocument/2006/relationships/tags" Target="../tags/tag81.xml"/><Relationship Id="rId17" Type="http://schemas.openxmlformats.org/officeDocument/2006/relationships/image" Target="../media/image10.tmp"/><Relationship Id="rId2" Type="http://schemas.openxmlformats.org/officeDocument/2006/relationships/tags" Target="../tags/tag71.xml"/><Relationship Id="rId16" Type="http://schemas.openxmlformats.org/officeDocument/2006/relationships/slideLayout" Target="../slideLayouts/slideLayout18.xml"/><Relationship Id="rId1" Type="http://schemas.openxmlformats.org/officeDocument/2006/relationships/tags" Target="../tags/tag70.xml"/><Relationship Id="rId6" Type="http://schemas.openxmlformats.org/officeDocument/2006/relationships/tags" Target="../tags/tag75.xml"/><Relationship Id="rId11" Type="http://schemas.openxmlformats.org/officeDocument/2006/relationships/tags" Target="../tags/tag80.xml"/><Relationship Id="rId5" Type="http://schemas.openxmlformats.org/officeDocument/2006/relationships/tags" Target="../tags/tag74.xml"/><Relationship Id="rId15" Type="http://schemas.openxmlformats.org/officeDocument/2006/relationships/tags" Target="../tags/tag84.xml"/><Relationship Id="rId10" Type="http://schemas.openxmlformats.org/officeDocument/2006/relationships/tags" Target="../tags/tag79.xml"/><Relationship Id="rId4" Type="http://schemas.openxmlformats.org/officeDocument/2006/relationships/tags" Target="../tags/tag73.xml"/><Relationship Id="rId9" Type="http://schemas.openxmlformats.org/officeDocument/2006/relationships/tags" Target="../tags/tag78.xml"/><Relationship Id="rId14" Type="http://schemas.openxmlformats.org/officeDocument/2006/relationships/tags" Target="../tags/tag83.xml"/></Relationships>
</file>

<file path=ppt/slides/_rels/slide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8" Type="http://schemas.openxmlformats.org/officeDocument/2006/relationships/tags" Target="../tags/tag92.xml"/><Relationship Id="rId13" Type="http://schemas.openxmlformats.org/officeDocument/2006/relationships/tags" Target="../tags/tag97.xml"/><Relationship Id="rId18" Type="http://schemas.openxmlformats.org/officeDocument/2006/relationships/tags" Target="../tags/tag102.xml"/><Relationship Id="rId3" Type="http://schemas.openxmlformats.org/officeDocument/2006/relationships/tags" Target="../tags/tag87.xml"/><Relationship Id="rId21" Type="http://schemas.openxmlformats.org/officeDocument/2006/relationships/slideLayout" Target="../slideLayouts/slideLayout18.xml"/><Relationship Id="rId7" Type="http://schemas.openxmlformats.org/officeDocument/2006/relationships/tags" Target="../tags/tag91.xml"/><Relationship Id="rId12" Type="http://schemas.openxmlformats.org/officeDocument/2006/relationships/tags" Target="../tags/tag96.xml"/><Relationship Id="rId17" Type="http://schemas.openxmlformats.org/officeDocument/2006/relationships/tags" Target="../tags/tag101.xml"/><Relationship Id="rId2" Type="http://schemas.openxmlformats.org/officeDocument/2006/relationships/tags" Target="../tags/tag86.xml"/><Relationship Id="rId16" Type="http://schemas.openxmlformats.org/officeDocument/2006/relationships/tags" Target="../tags/tag100.xml"/><Relationship Id="rId20" Type="http://schemas.openxmlformats.org/officeDocument/2006/relationships/tags" Target="../tags/tag104.xml"/><Relationship Id="rId1" Type="http://schemas.openxmlformats.org/officeDocument/2006/relationships/tags" Target="../tags/tag85.xml"/><Relationship Id="rId6" Type="http://schemas.openxmlformats.org/officeDocument/2006/relationships/tags" Target="../tags/tag90.xml"/><Relationship Id="rId11" Type="http://schemas.openxmlformats.org/officeDocument/2006/relationships/tags" Target="../tags/tag95.xml"/><Relationship Id="rId5" Type="http://schemas.openxmlformats.org/officeDocument/2006/relationships/tags" Target="../tags/tag89.xml"/><Relationship Id="rId15" Type="http://schemas.openxmlformats.org/officeDocument/2006/relationships/tags" Target="../tags/tag99.xml"/><Relationship Id="rId10" Type="http://schemas.openxmlformats.org/officeDocument/2006/relationships/tags" Target="../tags/tag94.xml"/><Relationship Id="rId19" Type="http://schemas.openxmlformats.org/officeDocument/2006/relationships/tags" Target="../tags/tag103.xml"/><Relationship Id="rId4" Type="http://schemas.openxmlformats.org/officeDocument/2006/relationships/tags" Target="../tags/tag88.xml"/><Relationship Id="rId9" Type="http://schemas.openxmlformats.org/officeDocument/2006/relationships/tags" Target="../tags/tag93.xml"/><Relationship Id="rId14" Type="http://schemas.openxmlformats.org/officeDocument/2006/relationships/tags" Target="../tags/tag98.xml"/><Relationship Id="rId22" Type="http://schemas.openxmlformats.org/officeDocument/2006/relationships/image" Target="../media/image10.tmp"/></Relationships>
</file>

<file path=ppt/slides/_rels/slide5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slide" Target="slide53.xml"/><Relationship Id="rId4" Type="http://schemas.openxmlformats.org/officeDocument/2006/relationships/image" Target="../media/image9.png"/></Relationships>
</file>

<file path=ppt/slides/_rels/slide52.xml.rels><?xml version="1.0" encoding="UTF-8" standalone="yes"?>
<Relationships xmlns="http://schemas.openxmlformats.org/package/2006/relationships"><Relationship Id="rId2" Type="http://schemas.openxmlformats.org/officeDocument/2006/relationships/slide" Target="slide53.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slide" Target="slide53.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slide" Target="slide53.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slide" Target="slide53.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slide" Target="slide53.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slide" Target="slide53.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slide" Target="slide53.xml"/><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2" Type="http://schemas.openxmlformats.org/officeDocument/2006/relationships/slide" Target="slide53.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slide" Target="slide53.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2" Type="http://schemas.openxmlformats.org/officeDocument/2006/relationships/slide" Target="slide53.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slide" Target="slide53.xml"/><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8" Type="http://schemas.openxmlformats.org/officeDocument/2006/relationships/tags" Target="../tags/tag112.xml"/><Relationship Id="rId13" Type="http://schemas.openxmlformats.org/officeDocument/2006/relationships/slideLayout" Target="../slideLayouts/slideLayout18.xml"/><Relationship Id="rId3" Type="http://schemas.openxmlformats.org/officeDocument/2006/relationships/tags" Target="../tags/tag107.xml"/><Relationship Id="rId7" Type="http://schemas.openxmlformats.org/officeDocument/2006/relationships/tags" Target="../tags/tag111.xml"/><Relationship Id="rId12" Type="http://schemas.openxmlformats.org/officeDocument/2006/relationships/tags" Target="../tags/tag116.xml"/><Relationship Id="rId2" Type="http://schemas.openxmlformats.org/officeDocument/2006/relationships/tags" Target="../tags/tag106.xml"/><Relationship Id="rId1" Type="http://schemas.openxmlformats.org/officeDocument/2006/relationships/tags" Target="../tags/tag105.xml"/><Relationship Id="rId6" Type="http://schemas.openxmlformats.org/officeDocument/2006/relationships/tags" Target="../tags/tag110.xml"/><Relationship Id="rId11" Type="http://schemas.openxmlformats.org/officeDocument/2006/relationships/tags" Target="../tags/tag115.xml"/><Relationship Id="rId5" Type="http://schemas.openxmlformats.org/officeDocument/2006/relationships/tags" Target="../tags/tag109.xml"/><Relationship Id="rId10" Type="http://schemas.openxmlformats.org/officeDocument/2006/relationships/tags" Target="../tags/tag114.xml"/><Relationship Id="rId4" Type="http://schemas.openxmlformats.org/officeDocument/2006/relationships/tags" Target="../tags/tag108.xml"/><Relationship Id="rId9" Type="http://schemas.openxmlformats.org/officeDocument/2006/relationships/tags" Target="../tags/tag113.xml"/><Relationship Id="rId14" Type="http://schemas.openxmlformats.org/officeDocument/2006/relationships/image" Target="../media/image10.tmp"/></Relationships>
</file>

<file path=ppt/slides/_rels/slide64.xml.rels><?xml version="1.0" encoding="UTF-8" standalone="yes"?>
<Relationships xmlns="http://schemas.openxmlformats.org/package/2006/relationships"><Relationship Id="rId2" Type="http://schemas.openxmlformats.org/officeDocument/2006/relationships/slide" Target="slide70.xml"/><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2" Type="http://schemas.openxmlformats.org/officeDocument/2006/relationships/slide" Target="slide70.xml"/><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2" Type="http://schemas.openxmlformats.org/officeDocument/2006/relationships/slide" Target="slide70.xml"/><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2" Type="http://schemas.openxmlformats.org/officeDocument/2006/relationships/slide" Target="slide70.xml"/><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2" Type="http://schemas.openxmlformats.org/officeDocument/2006/relationships/slide" Target="slide70.xml"/><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2" Type="http://schemas.openxmlformats.org/officeDocument/2006/relationships/slide" Target="slide70.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2" Type="http://schemas.openxmlformats.org/officeDocument/2006/relationships/slide" Target="slide70.xml"/><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2" Type="http://schemas.openxmlformats.org/officeDocument/2006/relationships/slide" Target="slide70.xml"/><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8" Type="http://schemas.openxmlformats.org/officeDocument/2006/relationships/tags" Target="../tags/tag124.xml"/><Relationship Id="rId13" Type="http://schemas.openxmlformats.org/officeDocument/2006/relationships/tags" Target="../tags/tag129.xml"/><Relationship Id="rId18" Type="http://schemas.openxmlformats.org/officeDocument/2006/relationships/slideLayout" Target="../slideLayouts/slideLayout18.xml"/><Relationship Id="rId3" Type="http://schemas.openxmlformats.org/officeDocument/2006/relationships/tags" Target="../tags/tag119.xml"/><Relationship Id="rId7" Type="http://schemas.openxmlformats.org/officeDocument/2006/relationships/tags" Target="../tags/tag123.xml"/><Relationship Id="rId12" Type="http://schemas.openxmlformats.org/officeDocument/2006/relationships/tags" Target="../tags/tag128.xml"/><Relationship Id="rId17" Type="http://schemas.openxmlformats.org/officeDocument/2006/relationships/tags" Target="../tags/tag133.xml"/><Relationship Id="rId2" Type="http://schemas.openxmlformats.org/officeDocument/2006/relationships/tags" Target="../tags/tag118.xml"/><Relationship Id="rId16" Type="http://schemas.openxmlformats.org/officeDocument/2006/relationships/tags" Target="../tags/tag132.xml"/><Relationship Id="rId1" Type="http://schemas.openxmlformats.org/officeDocument/2006/relationships/tags" Target="../tags/tag117.xml"/><Relationship Id="rId6" Type="http://schemas.openxmlformats.org/officeDocument/2006/relationships/tags" Target="../tags/tag122.xml"/><Relationship Id="rId11" Type="http://schemas.openxmlformats.org/officeDocument/2006/relationships/tags" Target="../tags/tag127.xml"/><Relationship Id="rId5" Type="http://schemas.openxmlformats.org/officeDocument/2006/relationships/tags" Target="../tags/tag121.xml"/><Relationship Id="rId15" Type="http://schemas.openxmlformats.org/officeDocument/2006/relationships/tags" Target="../tags/tag131.xml"/><Relationship Id="rId10" Type="http://schemas.openxmlformats.org/officeDocument/2006/relationships/tags" Target="../tags/tag126.xml"/><Relationship Id="rId19" Type="http://schemas.openxmlformats.org/officeDocument/2006/relationships/image" Target="../media/image10.tmp"/><Relationship Id="rId4" Type="http://schemas.openxmlformats.org/officeDocument/2006/relationships/tags" Target="../tags/tag120.xml"/><Relationship Id="rId9" Type="http://schemas.openxmlformats.org/officeDocument/2006/relationships/tags" Target="../tags/tag125.xml"/><Relationship Id="rId14" Type="http://schemas.openxmlformats.org/officeDocument/2006/relationships/tags" Target="../tags/tag130.xml"/></Relationships>
</file>

<file path=ppt/slides/_rels/slide73.xml.rels><?xml version="1.0" encoding="UTF-8" standalone="yes"?>
<Relationships xmlns="http://schemas.openxmlformats.org/package/2006/relationships"><Relationship Id="rId8" Type="http://schemas.openxmlformats.org/officeDocument/2006/relationships/tags" Target="../tags/tag141.xml"/><Relationship Id="rId13" Type="http://schemas.openxmlformats.org/officeDocument/2006/relationships/tags" Target="../tags/tag146.xml"/><Relationship Id="rId18" Type="http://schemas.openxmlformats.org/officeDocument/2006/relationships/slideLayout" Target="../slideLayouts/slideLayout18.xml"/><Relationship Id="rId3" Type="http://schemas.openxmlformats.org/officeDocument/2006/relationships/tags" Target="../tags/tag136.xml"/><Relationship Id="rId7" Type="http://schemas.openxmlformats.org/officeDocument/2006/relationships/tags" Target="../tags/tag140.xml"/><Relationship Id="rId12" Type="http://schemas.openxmlformats.org/officeDocument/2006/relationships/tags" Target="../tags/tag145.xml"/><Relationship Id="rId17" Type="http://schemas.openxmlformats.org/officeDocument/2006/relationships/tags" Target="../tags/tag150.xml"/><Relationship Id="rId2" Type="http://schemas.openxmlformats.org/officeDocument/2006/relationships/tags" Target="../tags/tag135.xml"/><Relationship Id="rId16" Type="http://schemas.openxmlformats.org/officeDocument/2006/relationships/tags" Target="../tags/tag149.xml"/><Relationship Id="rId1" Type="http://schemas.openxmlformats.org/officeDocument/2006/relationships/tags" Target="../tags/tag134.xml"/><Relationship Id="rId6" Type="http://schemas.openxmlformats.org/officeDocument/2006/relationships/tags" Target="../tags/tag139.xml"/><Relationship Id="rId11" Type="http://schemas.openxmlformats.org/officeDocument/2006/relationships/tags" Target="../tags/tag144.xml"/><Relationship Id="rId5" Type="http://schemas.openxmlformats.org/officeDocument/2006/relationships/tags" Target="../tags/tag138.xml"/><Relationship Id="rId15" Type="http://schemas.openxmlformats.org/officeDocument/2006/relationships/tags" Target="../tags/tag148.xml"/><Relationship Id="rId10" Type="http://schemas.openxmlformats.org/officeDocument/2006/relationships/tags" Target="../tags/tag143.xml"/><Relationship Id="rId19" Type="http://schemas.openxmlformats.org/officeDocument/2006/relationships/image" Target="../media/image10.tmp"/><Relationship Id="rId4" Type="http://schemas.openxmlformats.org/officeDocument/2006/relationships/tags" Target="../tags/tag137.xml"/><Relationship Id="rId9" Type="http://schemas.openxmlformats.org/officeDocument/2006/relationships/tags" Target="../tags/tag142.xml"/><Relationship Id="rId14" Type="http://schemas.openxmlformats.org/officeDocument/2006/relationships/tags" Target="../tags/tag147.xml"/></Relationships>
</file>

<file path=ppt/slides/_rels/slide74.xml.rels><?xml version="1.0" encoding="UTF-8" standalone="yes"?>
<Relationships xmlns="http://schemas.openxmlformats.org/package/2006/relationships"><Relationship Id="rId8" Type="http://schemas.openxmlformats.org/officeDocument/2006/relationships/tags" Target="../tags/tag158.xml"/><Relationship Id="rId13" Type="http://schemas.openxmlformats.org/officeDocument/2006/relationships/tags" Target="../tags/tag163.xml"/><Relationship Id="rId18" Type="http://schemas.openxmlformats.org/officeDocument/2006/relationships/slideLayout" Target="../slideLayouts/slideLayout18.xml"/><Relationship Id="rId3" Type="http://schemas.openxmlformats.org/officeDocument/2006/relationships/tags" Target="../tags/tag153.xml"/><Relationship Id="rId7" Type="http://schemas.openxmlformats.org/officeDocument/2006/relationships/tags" Target="../tags/tag157.xml"/><Relationship Id="rId12" Type="http://schemas.openxmlformats.org/officeDocument/2006/relationships/tags" Target="../tags/tag162.xml"/><Relationship Id="rId17" Type="http://schemas.openxmlformats.org/officeDocument/2006/relationships/tags" Target="../tags/tag167.xml"/><Relationship Id="rId2" Type="http://schemas.openxmlformats.org/officeDocument/2006/relationships/tags" Target="../tags/tag152.xml"/><Relationship Id="rId16" Type="http://schemas.openxmlformats.org/officeDocument/2006/relationships/tags" Target="../tags/tag166.xml"/><Relationship Id="rId1" Type="http://schemas.openxmlformats.org/officeDocument/2006/relationships/tags" Target="../tags/tag151.xml"/><Relationship Id="rId6" Type="http://schemas.openxmlformats.org/officeDocument/2006/relationships/tags" Target="../tags/tag156.xml"/><Relationship Id="rId11" Type="http://schemas.openxmlformats.org/officeDocument/2006/relationships/tags" Target="../tags/tag161.xml"/><Relationship Id="rId5" Type="http://schemas.openxmlformats.org/officeDocument/2006/relationships/tags" Target="../tags/tag155.xml"/><Relationship Id="rId15" Type="http://schemas.openxmlformats.org/officeDocument/2006/relationships/tags" Target="../tags/tag165.xml"/><Relationship Id="rId10" Type="http://schemas.openxmlformats.org/officeDocument/2006/relationships/tags" Target="../tags/tag160.xml"/><Relationship Id="rId19" Type="http://schemas.openxmlformats.org/officeDocument/2006/relationships/image" Target="../media/image10.tmp"/><Relationship Id="rId4" Type="http://schemas.openxmlformats.org/officeDocument/2006/relationships/tags" Target="../tags/tag154.xml"/><Relationship Id="rId9" Type="http://schemas.openxmlformats.org/officeDocument/2006/relationships/tags" Target="../tags/tag159.xml"/><Relationship Id="rId14" Type="http://schemas.openxmlformats.org/officeDocument/2006/relationships/tags" Target="../tags/tag164.xml"/></Relationships>
</file>

<file path=ppt/slides/_rels/slide75.xml.rels><?xml version="1.0" encoding="UTF-8" standalone="yes"?>
<Relationships xmlns="http://schemas.openxmlformats.org/package/2006/relationships"><Relationship Id="rId2" Type="http://schemas.openxmlformats.org/officeDocument/2006/relationships/slide" Target="slide70.xml"/><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2" Type="http://schemas.openxmlformats.org/officeDocument/2006/relationships/slide" Target="slide70.xml"/><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2" Type="http://schemas.openxmlformats.org/officeDocument/2006/relationships/slide" Target="slide70.xml"/><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2" Type="http://schemas.openxmlformats.org/officeDocument/2006/relationships/slide" Target="slide70.xml"/><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2" Type="http://schemas.openxmlformats.org/officeDocument/2006/relationships/slide" Target="slide70.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2" Type="http://schemas.openxmlformats.org/officeDocument/2006/relationships/slide" Target="slide70.xml"/><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8" Type="http://schemas.openxmlformats.org/officeDocument/2006/relationships/tags" Target="../tags/tag175.xml"/><Relationship Id="rId13" Type="http://schemas.openxmlformats.org/officeDocument/2006/relationships/tags" Target="../tags/tag180.xml"/><Relationship Id="rId18" Type="http://schemas.openxmlformats.org/officeDocument/2006/relationships/tags" Target="../tags/tag185.xml"/><Relationship Id="rId3" Type="http://schemas.openxmlformats.org/officeDocument/2006/relationships/tags" Target="../tags/tag170.xml"/><Relationship Id="rId21" Type="http://schemas.openxmlformats.org/officeDocument/2006/relationships/slideLayout" Target="../slideLayouts/slideLayout18.xml"/><Relationship Id="rId7" Type="http://schemas.openxmlformats.org/officeDocument/2006/relationships/tags" Target="../tags/tag174.xml"/><Relationship Id="rId12" Type="http://schemas.openxmlformats.org/officeDocument/2006/relationships/tags" Target="../tags/tag179.xml"/><Relationship Id="rId17" Type="http://schemas.openxmlformats.org/officeDocument/2006/relationships/tags" Target="../tags/tag184.xml"/><Relationship Id="rId2" Type="http://schemas.openxmlformats.org/officeDocument/2006/relationships/tags" Target="../tags/tag169.xml"/><Relationship Id="rId16" Type="http://schemas.openxmlformats.org/officeDocument/2006/relationships/tags" Target="../tags/tag183.xml"/><Relationship Id="rId20" Type="http://schemas.openxmlformats.org/officeDocument/2006/relationships/tags" Target="../tags/tag187.xml"/><Relationship Id="rId1" Type="http://schemas.openxmlformats.org/officeDocument/2006/relationships/tags" Target="../tags/tag168.xml"/><Relationship Id="rId6" Type="http://schemas.openxmlformats.org/officeDocument/2006/relationships/tags" Target="../tags/tag173.xml"/><Relationship Id="rId11" Type="http://schemas.openxmlformats.org/officeDocument/2006/relationships/tags" Target="../tags/tag178.xml"/><Relationship Id="rId5" Type="http://schemas.openxmlformats.org/officeDocument/2006/relationships/tags" Target="../tags/tag172.xml"/><Relationship Id="rId15" Type="http://schemas.openxmlformats.org/officeDocument/2006/relationships/tags" Target="../tags/tag182.xml"/><Relationship Id="rId10" Type="http://schemas.openxmlformats.org/officeDocument/2006/relationships/tags" Target="../tags/tag177.xml"/><Relationship Id="rId19" Type="http://schemas.openxmlformats.org/officeDocument/2006/relationships/tags" Target="../tags/tag186.xml"/><Relationship Id="rId4" Type="http://schemas.openxmlformats.org/officeDocument/2006/relationships/tags" Target="../tags/tag171.xml"/><Relationship Id="rId9" Type="http://schemas.openxmlformats.org/officeDocument/2006/relationships/tags" Target="../tags/tag176.xml"/><Relationship Id="rId14" Type="http://schemas.openxmlformats.org/officeDocument/2006/relationships/tags" Target="../tags/tag181.xml"/><Relationship Id="rId22" Type="http://schemas.openxmlformats.org/officeDocument/2006/relationships/image" Target="../media/image10.tmp"/></Relationships>
</file>

<file path=ppt/slides/_rels/slide83.xml.rels><?xml version="1.0" encoding="UTF-8" standalone="yes"?>
<Relationships xmlns="http://schemas.openxmlformats.org/package/2006/relationships"><Relationship Id="rId8" Type="http://schemas.openxmlformats.org/officeDocument/2006/relationships/tags" Target="../tags/tag195.xml"/><Relationship Id="rId3" Type="http://schemas.openxmlformats.org/officeDocument/2006/relationships/tags" Target="../tags/tag190.xml"/><Relationship Id="rId7" Type="http://schemas.openxmlformats.org/officeDocument/2006/relationships/tags" Target="../tags/tag194.xml"/><Relationship Id="rId12" Type="http://schemas.openxmlformats.org/officeDocument/2006/relationships/image" Target="../media/image10.tmp"/><Relationship Id="rId2" Type="http://schemas.openxmlformats.org/officeDocument/2006/relationships/tags" Target="../tags/tag189.xml"/><Relationship Id="rId1" Type="http://schemas.openxmlformats.org/officeDocument/2006/relationships/tags" Target="../tags/tag188.xml"/><Relationship Id="rId6" Type="http://schemas.openxmlformats.org/officeDocument/2006/relationships/tags" Target="../tags/tag193.xml"/><Relationship Id="rId11" Type="http://schemas.openxmlformats.org/officeDocument/2006/relationships/slideLayout" Target="../slideLayouts/slideLayout18.xml"/><Relationship Id="rId5" Type="http://schemas.openxmlformats.org/officeDocument/2006/relationships/tags" Target="../tags/tag192.xml"/><Relationship Id="rId10" Type="http://schemas.openxmlformats.org/officeDocument/2006/relationships/tags" Target="../tags/tag197.xml"/><Relationship Id="rId4" Type="http://schemas.openxmlformats.org/officeDocument/2006/relationships/tags" Target="../tags/tag191.xml"/><Relationship Id="rId9" Type="http://schemas.openxmlformats.org/officeDocument/2006/relationships/tags" Target="../tags/tag196.xml"/></Relationships>
</file>

<file path=ppt/slides/_rels/slide84.xml.rels><?xml version="1.0" encoding="UTF-8" standalone="yes"?>
<Relationships xmlns="http://schemas.openxmlformats.org/package/2006/relationships"><Relationship Id="rId8" Type="http://schemas.openxmlformats.org/officeDocument/2006/relationships/tags" Target="../tags/tag205.xml"/><Relationship Id="rId13" Type="http://schemas.openxmlformats.org/officeDocument/2006/relationships/image" Target="../media/image10.tmp"/><Relationship Id="rId3" Type="http://schemas.openxmlformats.org/officeDocument/2006/relationships/tags" Target="../tags/tag200.xml"/><Relationship Id="rId7" Type="http://schemas.openxmlformats.org/officeDocument/2006/relationships/tags" Target="../tags/tag204.xml"/><Relationship Id="rId12" Type="http://schemas.openxmlformats.org/officeDocument/2006/relationships/image" Target="../media/image17.png"/><Relationship Id="rId2" Type="http://schemas.openxmlformats.org/officeDocument/2006/relationships/tags" Target="../tags/tag199.xml"/><Relationship Id="rId1" Type="http://schemas.openxmlformats.org/officeDocument/2006/relationships/tags" Target="../tags/tag198.xml"/><Relationship Id="rId6" Type="http://schemas.openxmlformats.org/officeDocument/2006/relationships/tags" Target="../tags/tag203.xml"/><Relationship Id="rId11" Type="http://schemas.openxmlformats.org/officeDocument/2006/relationships/slideLayout" Target="../slideLayouts/slideLayout18.xml"/><Relationship Id="rId5" Type="http://schemas.openxmlformats.org/officeDocument/2006/relationships/tags" Target="../tags/tag202.xml"/><Relationship Id="rId10" Type="http://schemas.openxmlformats.org/officeDocument/2006/relationships/tags" Target="../tags/tag207.xml"/><Relationship Id="rId4" Type="http://schemas.openxmlformats.org/officeDocument/2006/relationships/tags" Target="../tags/tag201.xml"/><Relationship Id="rId9" Type="http://schemas.openxmlformats.org/officeDocument/2006/relationships/tags" Target="../tags/tag206.xml"/></Relationships>
</file>

<file path=ppt/slides/_rels/slide85.xml.rels><?xml version="1.0" encoding="UTF-8" standalone="yes"?>
<Relationships xmlns="http://schemas.openxmlformats.org/package/2006/relationships"><Relationship Id="rId8" Type="http://schemas.openxmlformats.org/officeDocument/2006/relationships/tags" Target="../tags/tag215.xml"/><Relationship Id="rId3" Type="http://schemas.openxmlformats.org/officeDocument/2006/relationships/tags" Target="../tags/tag210.xml"/><Relationship Id="rId7" Type="http://schemas.openxmlformats.org/officeDocument/2006/relationships/tags" Target="../tags/tag214.xml"/><Relationship Id="rId12" Type="http://schemas.openxmlformats.org/officeDocument/2006/relationships/image" Target="../media/image10.tmp"/><Relationship Id="rId2" Type="http://schemas.openxmlformats.org/officeDocument/2006/relationships/tags" Target="../tags/tag209.xml"/><Relationship Id="rId1" Type="http://schemas.openxmlformats.org/officeDocument/2006/relationships/tags" Target="../tags/tag208.xml"/><Relationship Id="rId6" Type="http://schemas.openxmlformats.org/officeDocument/2006/relationships/tags" Target="../tags/tag213.xml"/><Relationship Id="rId11" Type="http://schemas.openxmlformats.org/officeDocument/2006/relationships/slideLayout" Target="../slideLayouts/slideLayout18.xml"/><Relationship Id="rId5" Type="http://schemas.openxmlformats.org/officeDocument/2006/relationships/tags" Target="../tags/tag212.xml"/><Relationship Id="rId10" Type="http://schemas.openxmlformats.org/officeDocument/2006/relationships/tags" Target="../tags/tag217.xml"/><Relationship Id="rId4" Type="http://schemas.openxmlformats.org/officeDocument/2006/relationships/tags" Target="../tags/tag211.xml"/><Relationship Id="rId9" Type="http://schemas.openxmlformats.org/officeDocument/2006/relationships/tags" Target="../tags/tag216.xml"/></Relationships>
</file>

<file path=ppt/slides/_rels/slide8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slide" Target="slide89.xml"/><Relationship Id="rId4" Type="http://schemas.openxmlformats.org/officeDocument/2006/relationships/image" Target="../media/image9.png"/></Relationships>
</file>

<file path=ppt/slides/_rels/slide87.xml.rels><?xml version="1.0" encoding="UTF-8" standalone="yes"?>
<Relationships xmlns="http://schemas.openxmlformats.org/package/2006/relationships"><Relationship Id="rId3" Type="http://schemas.openxmlformats.org/officeDocument/2006/relationships/slide" Target="slide89.xml"/><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88.xml.rels><?xml version="1.0" encoding="UTF-8" standalone="yes"?>
<Relationships xmlns="http://schemas.openxmlformats.org/package/2006/relationships"><Relationship Id="rId3" Type="http://schemas.openxmlformats.org/officeDocument/2006/relationships/slide" Target="slide89.xml"/><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89.xml.rels><?xml version="1.0" encoding="UTF-8" standalone="yes"?>
<Relationships xmlns="http://schemas.openxmlformats.org/package/2006/relationships"><Relationship Id="rId2" Type="http://schemas.openxmlformats.org/officeDocument/2006/relationships/slide" Target="slide89.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4.xml"/></Relationships>
</file>

<file path=ppt/slides/_rels/slide9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4.xml"/><Relationship Id="rId5" Type="http://schemas.openxmlformats.org/officeDocument/2006/relationships/slide" Target="slide89.xml"/><Relationship Id="rId4" Type="http://schemas.openxmlformats.org/officeDocument/2006/relationships/image" Target="../media/image19.png"/></Relationships>
</file>

<file path=ppt/slides/_rels/slide91.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1.xml"/><Relationship Id="rId1" Type="http://schemas.openxmlformats.org/officeDocument/2006/relationships/slideLayout" Target="../slideLayouts/slideLayout14.xml"/><Relationship Id="rId5" Type="http://schemas.openxmlformats.org/officeDocument/2006/relationships/slide" Target="slide89.xml"/><Relationship Id="rId4" Type="http://schemas.openxmlformats.org/officeDocument/2006/relationships/image" Target="../media/image21.png"/></Relationships>
</file>

<file path=ppt/slides/_rels/slide9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8.png"/><Relationship Id="rId1" Type="http://schemas.openxmlformats.org/officeDocument/2006/relationships/slideLayout" Target="../slideLayouts/slideLayout14.xml"/><Relationship Id="rId5" Type="http://schemas.openxmlformats.org/officeDocument/2006/relationships/slide" Target="slide89.xml"/><Relationship Id="rId4" Type="http://schemas.openxmlformats.org/officeDocument/2006/relationships/image" Target="../media/image19.png"/></Relationships>
</file>

<file path=ppt/slides/_rels/slide93.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2.xml"/><Relationship Id="rId1" Type="http://schemas.openxmlformats.org/officeDocument/2006/relationships/slideLayout" Target="../slideLayouts/slideLayout14.xml"/><Relationship Id="rId5" Type="http://schemas.openxmlformats.org/officeDocument/2006/relationships/slide" Target="slide89.xml"/><Relationship Id="rId4" Type="http://schemas.openxmlformats.org/officeDocument/2006/relationships/image" Target="../media/image24.png"/></Relationships>
</file>

<file path=ppt/slides/_rels/slide9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4.xml"/><Relationship Id="rId4" Type="http://schemas.openxmlformats.org/officeDocument/2006/relationships/slide" Target="slide89.xml"/></Relationships>
</file>

<file path=ppt/slides/_rels/slide95.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3.xml"/><Relationship Id="rId1" Type="http://schemas.openxmlformats.org/officeDocument/2006/relationships/slideLayout" Target="../slideLayouts/slideLayout14.xml"/><Relationship Id="rId5" Type="http://schemas.openxmlformats.org/officeDocument/2006/relationships/slide" Target="slide89.xml"/><Relationship Id="rId4" Type="http://schemas.openxmlformats.org/officeDocument/2006/relationships/image" Target="../media/image26.png"/></Relationships>
</file>

<file path=ppt/slides/_rels/slide9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8.png"/><Relationship Id="rId1" Type="http://schemas.openxmlformats.org/officeDocument/2006/relationships/slideLayout" Target="../slideLayouts/slideLayout14.xml"/><Relationship Id="rId5" Type="http://schemas.openxmlformats.org/officeDocument/2006/relationships/slide" Target="slide89.xml"/><Relationship Id="rId4" Type="http://schemas.openxmlformats.org/officeDocument/2006/relationships/image" Target="../media/image19.png"/></Relationships>
</file>

<file path=ppt/slides/_rels/slide9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14.xml"/><Relationship Id="rId6" Type="http://schemas.openxmlformats.org/officeDocument/2006/relationships/slide" Target="slide89.xml"/><Relationship Id="rId5" Type="http://schemas.openxmlformats.org/officeDocument/2006/relationships/image" Target="../media/image29.emf"/><Relationship Id="rId4" Type="http://schemas.openxmlformats.org/officeDocument/2006/relationships/image" Target="../media/image28.png"/></Relationships>
</file>

<file path=ppt/slides/_rels/slide9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4.xml"/><Relationship Id="rId4" Type="http://schemas.openxmlformats.org/officeDocument/2006/relationships/slide" Target="slide89.xml"/></Relationships>
</file>

<file path=ppt/slides/_rels/slide9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14.xml"/><Relationship Id="rId6" Type="http://schemas.openxmlformats.org/officeDocument/2006/relationships/slide" Target="slide89.xml"/><Relationship Id="rId5" Type="http://schemas.openxmlformats.org/officeDocument/2006/relationships/image" Target="../media/image31.emf"/><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1"/>
          <p:cNvPicPr>
            <a:picLocks noChangeAspect="1"/>
          </p:cNvPicPr>
          <p:nvPr/>
        </p:nvPicPr>
        <p:blipFill>
          <a:blip r:embed="rId3" cstate="print"/>
          <a:srcRect/>
          <a:stretch>
            <a:fillRect/>
          </a:stretch>
        </p:blipFill>
        <p:spPr bwMode="auto">
          <a:xfrm>
            <a:off x="0" y="857250"/>
            <a:ext cx="9144000" cy="5715000"/>
          </a:xfrm>
          <a:prstGeom prst="rect">
            <a:avLst/>
          </a:prstGeom>
          <a:noFill/>
          <a:ln w="9525">
            <a:noFill/>
            <a:miter lim="800000"/>
            <a:headEnd/>
            <a:tailEnd/>
          </a:ln>
        </p:spPr>
      </p:pic>
      <p:sp>
        <p:nvSpPr>
          <p:cNvPr id="3075" name="标题 7"/>
          <p:cNvSpPr>
            <a:spLocks noGrp="1"/>
          </p:cNvSpPr>
          <p:nvPr>
            <p:ph type="ctrTitle"/>
          </p:nvPr>
        </p:nvSpPr>
        <p:spPr>
          <a:xfrm>
            <a:off x="714375" y="2000250"/>
            <a:ext cx="7715250" cy="1928813"/>
          </a:xfrm>
        </p:spPr>
        <p:txBody>
          <a:bodyPr/>
          <a:lstStyle/>
          <a:p>
            <a:r>
              <a:rPr lang="zh-CN" altLang="en-US" dirty="0">
                <a:solidFill>
                  <a:srgbClr val="000000"/>
                </a:solidFill>
              </a:rPr>
              <a:t>第五章 </a:t>
            </a:r>
            <a:r>
              <a:rPr lang="zh-CN" altLang="en-US" b="1" dirty="0">
                <a:solidFill>
                  <a:srgbClr val="000000"/>
                </a:solidFill>
                <a:latin typeface="Courier New" panose="02070309020205020404" pitchFamily="49" charset="0"/>
                <a:cs typeface="Courier New" panose="02070309020205020404" pitchFamily="49" charset="0"/>
              </a:rPr>
              <a:t>函数</a:t>
            </a:r>
            <a:r>
              <a:rPr lang="en-US" altLang="zh-CN" b="1" dirty="0">
                <a:solidFill>
                  <a:srgbClr val="000000"/>
                </a:solidFill>
                <a:latin typeface="Courier New" panose="02070309020205020404" pitchFamily="49" charset="0"/>
                <a:cs typeface="Courier New" panose="02070309020205020404" pitchFamily="49" charset="0"/>
              </a:rPr>
              <a:t>(function)</a:t>
            </a:r>
            <a:endParaRPr lang="zh-CN" altLang="en-US" dirty="0">
              <a:solidFill>
                <a:srgbClr val="000000"/>
              </a:solidFill>
            </a:endParaRPr>
          </a:p>
        </p:txBody>
      </p:sp>
      <p:sp>
        <p:nvSpPr>
          <p:cNvPr id="3078" name="TextBox 8"/>
          <p:cNvSpPr txBox="1">
            <a:spLocks noChangeArrowheads="1"/>
          </p:cNvSpPr>
          <p:nvPr/>
        </p:nvSpPr>
        <p:spPr bwMode="auto">
          <a:xfrm>
            <a:off x="5796136" y="895350"/>
            <a:ext cx="3199915" cy="461665"/>
          </a:xfrm>
          <a:prstGeom prst="rect">
            <a:avLst/>
          </a:prstGeom>
          <a:noFill/>
          <a:ln w="9525">
            <a:noFill/>
            <a:miter lim="800000"/>
            <a:headEnd/>
            <a:tailEnd/>
          </a:ln>
        </p:spPr>
        <p:txBody>
          <a:bodyPr wrap="none">
            <a:spAutoFit/>
          </a:bodyPr>
          <a:lstStyle/>
          <a:p>
            <a:r>
              <a:rPr lang="zh-CN" altLang="en-US" sz="2400" dirty="0">
                <a:solidFill>
                  <a:schemeClr val="bg1"/>
                </a:solidFill>
                <a:latin typeface="华文琥珀" pitchFamily="2" charset="-122"/>
                <a:ea typeface="华文琥珀" pitchFamily="2" charset="-122"/>
              </a:rPr>
              <a:t>高级语言</a:t>
            </a:r>
            <a:r>
              <a:rPr lang="en-US" altLang="zh-CN" sz="2400" b="1" dirty="0">
                <a:solidFill>
                  <a:schemeClr val="bg1"/>
                </a:solidFill>
                <a:latin typeface="Courier New" pitchFamily="49" charset="0"/>
                <a:ea typeface="华文琥珀" pitchFamily="2" charset="-122"/>
                <a:cs typeface="Courier New" pitchFamily="49" charset="0"/>
              </a:rPr>
              <a:t>C++</a:t>
            </a:r>
            <a:r>
              <a:rPr lang="zh-CN" altLang="en-US" sz="2400" dirty="0">
                <a:solidFill>
                  <a:schemeClr val="bg1"/>
                </a:solidFill>
                <a:latin typeface="华文琥珀" pitchFamily="2" charset="-122"/>
                <a:ea typeface="华文琥珀" pitchFamily="2" charset="-122"/>
              </a:rPr>
              <a:t>程序设计</a:t>
            </a:r>
          </a:p>
        </p:txBody>
      </p:sp>
      <p:sp>
        <p:nvSpPr>
          <p:cNvPr id="8" name="TextBox 7"/>
          <p:cNvSpPr txBox="1"/>
          <p:nvPr/>
        </p:nvSpPr>
        <p:spPr>
          <a:xfrm>
            <a:off x="5940152" y="6023538"/>
            <a:ext cx="3050277" cy="387798"/>
          </a:xfrm>
          <a:prstGeom prst="rect">
            <a:avLst/>
          </a:prstGeom>
          <a:noFill/>
        </p:spPr>
        <p:txBody>
          <a:bodyPr wrap="square">
            <a:spAutoFit/>
          </a:bodyPr>
          <a:lstStyle/>
          <a:p>
            <a:pPr algn="r">
              <a:lnSpc>
                <a:spcPct val="120000"/>
              </a:lnSpc>
              <a:defRPr/>
            </a:pPr>
            <a:r>
              <a:rPr lang="zh-CN" altLang="en-US" sz="1600" dirty="0">
                <a:solidFill>
                  <a:schemeClr val="bg1"/>
                </a:solidFill>
                <a:latin typeface="+mn-lt"/>
                <a:ea typeface="方正姚体" pitchFamily="2" charset="-122"/>
              </a:rPr>
              <a:t>计算机学院</a:t>
            </a:r>
            <a:r>
              <a:rPr lang="en-US" altLang="zh-CN" sz="1600" dirty="0">
                <a:solidFill>
                  <a:schemeClr val="bg1"/>
                </a:solidFill>
                <a:latin typeface="+mn-lt"/>
                <a:ea typeface="方正姚体" pitchFamily="2" charset="-122"/>
              </a:rPr>
              <a:t>&amp;</a:t>
            </a:r>
            <a:r>
              <a:rPr lang="zh-CN" altLang="en-US" sz="1600" dirty="0">
                <a:solidFill>
                  <a:schemeClr val="bg1"/>
                </a:solidFill>
                <a:latin typeface="+mn-lt"/>
                <a:ea typeface="方正姚体" pitchFamily="2" charset="-122"/>
              </a:rPr>
              <a:t>网络空间安全学院</a:t>
            </a:r>
          </a:p>
        </p:txBody>
      </p:sp>
      <p:pic>
        <p:nvPicPr>
          <p:cNvPr id="9" name="图片 12"/>
          <p:cNvPicPr>
            <a:picLocks noChangeAspect="1"/>
          </p:cNvPicPr>
          <p:nvPr/>
        </p:nvPicPr>
        <p:blipFill>
          <a:blip r:embed="rId4" cstate="print"/>
          <a:srcRect/>
          <a:stretch>
            <a:fillRect/>
          </a:stretch>
        </p:blipFill>
        <p:spPr bwMode="auto">
          <a:xfrm>
            <a:off x="7598192" y="5666350"/>
            <a:ext cx="1463675" cy="365125"/>
          </a:xfrm>
          <a:prstGeom prst="rect">
            <a:avLst/>
          </a:prstGeom>
          <a:noFill/>
          <a:ln w="9525">
            <a:noFill/>
            <a:miter lim="800000"/>
            <a:headEnd/>
            <a:tailEnd/>
          </a:ln>
        </p:spPr>
      </p:pic>
      <p:pic>
        <p:nvPicPr>
          <p:cNvPr id="10" name="图片 9" descr="Logo2.png"/>
          <p:cNvPicPr>
            <a:picLocks noChangeAspect="1"/>
          </p:cNvPicPr>
          <p:nvPr/>
        </p:nvPicPr>
        <p:blipFill>
          <a:blip r:embed="rId5" cstate="print"/>
          <a:stretch>
            <a:fillRect/>
          </a:stretch>
        </p:blipFill>
        <p:spPr>
          <a:xfrm>
            <a:off x="265740" y="5229200"/>
            <a:ext cx="1785980" cy="1121571"/>
          </a:xfrm>
          <a:prstGeom prst="rect">
            <a:avLst/>
          </a:prstGeom>
        </p:spPr>
      </p:pic>
      <p:sp>
        <p:nvSpPr>
          <p:cNvPr id="11" name="副标题 8">
            <a:extLst>
              <a:ext uri="{FF2B5EF4-FFF2-40B4-BE49-F238E27FC236}">
                <a16:creationId xmlns:a16="http://schemas.microsoft.com/office/drawing/2014/main" id="{F47F855D-D347-446A-9630-E7B8BCB09C91}"/>
              </a:ext>
            </a:extLst>
          </p:cNvPr>
          <p:cNvSpPr txBox="1">
            <a:spLocks/>
          </p:cNvSpPr>
          <p:nvPr/>
        </p:nvSpPr>
        <p:spPr bwMode="auto">
          <a:xfrm>
            <a:off x="755388" y="3804849"/>
            <a:ext cx="7715304" cy="19288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2800" kern="1200">
                <a:solidFill>
                  <a:schemeClr val="bg1"/>
                </a:solidFill>
                <a:latin typeface="+mn-lt"/>
                <a:ea typeface="黑体" pitchFamily="2" charset="-122"/>
                <a:cs typeface="+mn-cs"/>
              </a:defRPr>
            </a:lvl1pPr>
            <a:lvl2pPr marL="4572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黑体" pitchFamily="2" charset="-122"/>
                <a:cs typeface="+mn-cs"/>
              </a:defRPr>
            </a:lvl2pPr>
            <a:lvl3pPr marL="9144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黑体" pitchFamily="2" charset="-122"/>
                <a:cs typeface="+mn-cs"/>
              </a:defRPr>
            </a:lvl3pPr>
            <a:lvl4pPr marL="1371600" indent="0" algn="ctr" rtl="0" eaLnBrk="0" fontAlgn="base" hangingPunct="0">
              <a:spcBef>
                <a:spcPct val="20000"/>
              </a:spcBef>
              <a:spcAft>
                <a:spcPct val="0"/>
              </a:spcAft>
              <a:buFont typeface="Arial" charset="0"/>
              <a:buNone/>
              <a:defRPr kern="1200">
                <a:solidFill>
                  <a:schemeClr val="tx1">
                    <a:tint val="75000"/>
                  </a:schemeClr>
                </a:solidFill>
                <a:latin typeface="+mn-lt"/>
                <a:ea typeface="黑体" pitchFamily="2" charset="-122"/>
                <a:cs typeface="+mn-cs"/>
              </a:defRPr>
            </a:lvl4pPr>
            <a:lvl5pPr marL="1828800" indent="0" algn="ctr" rtl="0" eaLnBrk="0" fontAlgn="base" hangingPunct="0">
              <a:spcBef>
                <a:spcPct val="20000"/>
              </a:spcBef>
              <a:spcAft>
                <a:spcPct val="0"/>
              </a:spcAft>
              <a:buFont typeface="Arial" charset="0"/>
              <a:buNone/>
              <a:defRPr kern="1200">
                <a:solidFill>
                  <a:schemeClr val="tx1">
                    <a:tint val="75000"/>
                  </a:schemeClr>
                </a:solidFill>
                <a:latin typeface="+mn-lt"/>
                <a:ea typeface="黑体" pitchFamily="2" charset="-122"/>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zh-CN" altLang="en-US" sz="2000" dirty="0"/>
              <a:t>主讲：刘晓光</a:t>
            </a:r>
            <a:endParaRPr lang="en-US" altLang="zh-CN" sz="2000" dirty="0"/>
          </a:p>
          <a:p>
            <a:r>
              <a:rPr lang="zh-CN" altLang="en-US" sz="2000" dirty="0"/>
              <a:t>张海威  张莹</a:t>
            </a:r>
            <a:endParaRPr lang="en-US" altLang="zh-CN" sz="2000" dirty="0"/>
          </a:p>
          <a:p>
            <a:r>
              <a:rPr lang="zh-CN" altLang="en-US" sz="2000" dirty="0"/>
              <a:t>殷爱茹 李雨森</a:t>
            </a:r>
            <a:endParaRPr lang="en-US" altLang="zh-CN" sz="2000" dirty="0"/>
          </a:p>
          <a:p>
            <a:r>
              <a:rPr lang="zh-CN" altLang="en-US" sz="2000" dirty="0"/>
              <a:t>宋春瑶 沈玮</a:t>
            </a:r>
            <a:endParaRPr lang="en-US" altLang="zh-CN" sz="2000" dirty="0"/>
          </a:p>
          <a:p>
            <a:r>
              <a:rPr lang="zh-CN" altLang="en-US" sz="2000" dirty="0"/>
              <a:t>卢少平</a:t>
            </a:r>
          </a:p>
          <a:p>
            <a:endParaRPr lang="zh-CN" altLang="en-US" sz="2000" dirty="0"/>
          </a:p>
        </p:txBody>
      </p:sp>
    </p:spTree>
    <p:extLst>
      <p:ext uri="{BB962C8B-B14F-4D97-AF65-F5344CB8AC3E}">
        <p14:creationId xmlns:p14="http://schemas.microsoft.com/office/powerpoint/2010/main" val="101862002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153400" cy="704840"/>
          </a:xfrm>
        </p:spPr>
        <p:txBody>
          <a:bodyPr/>
          <a:lstStyle/>
          <a:p>
            <a:pPr marL="0" indent="0">
              <a:buNone/>
            </a:pPr>
            <a:r>
              <a:rPr lang="zh-CN" altLang="en-US" dirty="0"/>
              <a:t>用函数的思想实现最简单的</a:t>
            </a:r>
            <a:r>
              <a:rPr lang="en-US" altLang="zh-CN" dirty="0"/>
              <a:t>C++</a:t>
            </a:r>
            <a:r>
              <a:rPr lang="zh-CN" altLang="en-US" dirty="0"/>
              <a:t>程序</a:t>
            </a:r>
          </a:p>
        </p:txBody>
      </p:sp>
      <p:sp>
        <p:nvSpPr>
          <p:cNvPr id="6" name="TextBox 5"/>
          <p:cNvSpPr txBox="1"/>
          <p:nvPr/>
        </p:nvSpPr>
        <p:spPr>
          <a:xfrm>
            <a:off x="571472" y="2000240"/>
            <a:ext cx="8001056" cy="3785652"/>
          </a:xfrm>
          <a:prstGeom prst="rect">
            <a:avLst/>
          </a:prstGeom>
          <a:noFill/>
        </p:spPr>
        <p:txBody>
          <a:bodyPr wrap="square" rtlCol="0">
            <a:spAutoFit/>
          </a:bodyPr>
          <a:lstStyle/>
          <a:p>
            <a:r>
              <a:rPr lang="en-US" altLang="zh-CN" sz="2400" b="1" dirty="0">
                <a:solidFill>
                  <a:srgbClr val="0000FF"/>
                </a:solidFill>
                <a:latin typeface="Courier New" pitchFamily="49" charset="0"/>
                <a:cs typeface="Courier New" pitchFamily="49" charset="0"/>
              </a:rPr>
              <a:t>#</a:t>
            </a:r>
            <a:r>
              <a:rPr lang="en-US" altLang="zh-CN" sz="2400" b="1" dirty="0" err="1">
                <a:solidFill>
                  <a:srgbClr val="0000FF"/>
                </a:solidFill>
                <a:latin typeface="Courier New" pitchFamily="49" charset="0"/>
                <a:cs typeface="Courier New" pitchFamily="49" charset="0"/>
              </a:rPr>
              <a:t>inlcude</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iostream</a:t>
            </a:r>
            <a:r>
              <a:rPr lang="en-US" altLang="zh-CN" sz="2400" b="1" dirty="0">
                <a:latin typeface="Courier New" pitchFamily="49" charset="0"/>
                <a:cs typeface="Courier New" pitchFamily="49" charset="0"/>
              </a:rPr>
              <a:t>&gt;</a:t>
            </a:r>
          </a:p>
          <a:p>
            <a:r>
              <a:rPr lang="en-US" altLang="zh-CN" sz="2400" b="1" dirty="0">
                <a:solidFill>
                  <a:srgbClr val="0000FF"/>
                </a:solidFill>
                <a:latin typeface="Courier New" pitchFamily="49" charset="0"/>
                <a:cs typeface="Courier New" pitchFamily="49" charset="0"/>
              </a:rPr>
              <a:t>using namespace</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std;</a:t>
            </a:r>
          </a:p>
          <a:p>
            <a:r>
              <a:rPr lang="en-US" altLang="zh-CN" sz="2400" b="1" dirty="0">
                <a:solidFill>
                  <a:srgbClr val="0000FF"/>
                </a:solidFill>
                <a:latin typeface="Courier New" pitchFamily="49" charset="0"/>
                <a:cs typeface="Courier New" pitchFamily="49" charset="0"/>
              </a:rPr>
              <a:t>void</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printString</a:t>
            </a:r>
            <a:r>
              <a:rPr lang="en-US" altLang="zh-CN" sz="2400" b="1" dirty="0">
                <a:latin typeface="Courier New" pitchFamily="49" charset="0"/>
                <a:cs typeface="Courier New" pitchFamily="49" charset="0"/>
              </a:rPr>
              <a:t>(){</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函数定义</a:t>
            </a:r>
            <a:endParaRPr lang="en-US" altLang="zh-CN" sz="2400" b="1" dirty="0">
              <a:solidFill>
                <a:srgbClr val="00B050"/>
              </a:solidFill>
              <a:latin typeface="Courier New" pitchFamily="49" charset="0"/>
              <a:cs typeface="Courier New" pitchFamily="49" charset="0"/>
            </a:endParaRPr>
          </a:p>
          <a:p>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&lt;&lt;"Hello!"&lt;&lt;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solidFill>
                  <a:schemeClr val="tx2"/>
                </a:solidFill>
                <a:latin typeface="Courier New" pitchFamily="49" charset="0"/>
                <a:cs typeface="Courier New" pitchFamily="49" charset="0"/>
              </a:rPr>
              <a:t>;</a:t>
            </a:r>
            <a:r>
              <a:rPr lang="en-US" altLang="zh-CN" sz="2400" b="1" dirty="0">
                <a:solidFill>
                  <a:srgbClr val="00B050"/>
                </a:solidFill>
                <a:latin typeface="Courier New" pitchFamily="49" charset="0"/>
                <a:cs typeface="Courier New" pitchFamily="49" charset="0"/>
              </a:rPr>
              <a:t> </a:t>
            </a:r>
            <a:endParaRPr lang="en-US" altLang="zh-CN" sz="2400" b="1" dirty="0">
              <a:solidFill>
                <a:schemeClr val="tx2"/>
              </a:solidFill>
              <a:latin typeface="Courier New" pitchFamily="49" charset="0"/>
              <a:cs typeface="Courier New" pitchFamily="49" charset="0"/>
            </a:endParaRPr>
          </a:p>
          <a:p>
            <a:r>
              <a:rPr lang="en-US" altLang="zh-CN" sz="2400" b="1" dirty="0">
                <a:latin typeface="Courier New" pitchFamily="49" charset="0"/>
                <a:cs typeface="Courier New" pitchFamily="49" charset="0"/>
              </a:rPr>
              <a:t>}</a:t>
            </a:r>
          </a:p>
          <a:p>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main(){</a:t>
            </a:r>
          </a:p>
          <a:p>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printString</a:t>
            </a:r>
            <a:r>
              <a:rPr lang="en-US" altLang="zh-CN" sz="2400" b="1" dirty="0">
                <a:latin typeface="Courier New" pitchFamily="49" charset="0"/>
                <a:cs typeface="Courier New" pitchFamily="49" charset="0"/>
              </a:rPr>
              <a:t>();</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函数调用</a:t>
            </a:r>
            <a:endParaRPr lang="en-US" altLang="zh-CN" sz="2400" b="1" dirty="0">
              <a:solidFill>
                <a:srgbClr val="00B050"/>
              </a:solidFill>
              <a:latin typeface="Courier New" pitchFamily="49" charset="0"/>
              <a:cs typeface="Courier New" pitchFamily="49" charset="0"/>
            </a:endParaRPr>
          </a:p>
          <a:p>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0;</a:t>
            </a:r>
          </a:p>
          <a:p>
            <a:r>
              <a:rPr lang="en-US" altLang="zh-CN" sz="2400" b="1" dirty="0">
                <a:latin typeface="Courier New" pitchFamily="49" charset="0"/>
                <a:cs typeface="Courier New" pitchFamily="49" charset="0"/>
              </a:rPr>
              <a:t>}</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7" name="矩形 6">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8" name="矩形 7">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9" name="矩形 8">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函数的引入</a:t>
            </a:r>
          </a:p>
        </p:txBody>
      </p:sp>
      <p:sp>
        <p:nvSpPr>
          <p:cNvPr id="10" name="矩形 9">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函数的说明</a:t>
            </a:r>
          </a:p>
        </p:txBody>
      </p:sp>
      <p:sp>
        <p:nvSpPr>
          <p:cNvPr id="11" name="矩形 10">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函数的分类</a:t>
            </a:r>
          </a:p>
        </p:txBody>
      </p:sp>
      <p:sp>
        <p:nvSpPr>
          <p:cNvPr id="17" name="矩形 16"/>
          <p:cNvSpPr/>
          <p:nvPr/>
        </p:nvSpPr>
        <p:spPr>
          <a:xfrm>
            <a:off x="5436096" y="3573016"/>
            <a:ext cx="3384376" cy="830997"/>
          </a:xfrm>
          <a:prstGeom prst="rect">
            <a:avLst/>
          </a:prstGeom>
        </p:spPr>
        <p:txBody>
          <a:bodyPr wrap="square">
            <a:spAutoFit/>
          </a:bodyPr>
          <a:lstStyle/>
          <a:p>
            <a:pPr marL="0" lvl="2"/>
            <a:r>
              <a:rPr lang="zh-CN" altLang="en-US" sz="2400" b="1" dirty="0">
                <a:solidFill>
                  <a:srgbClr val="FF0000"/>
                </a:solidFill>
              </a:rPr>
              <a:t>函数定义必须出现在调用函数之前</a:t>
            </a:r>
          </a:p>
        </p:txBody>
      </p:sp>
    </p:spTree>
    <p:extLst>
      <p:ext uri="{BB962C8B-B14F-4D97-AF65-F5344CB8AC3E}">
        <p14:creationId xmlns:p14="http://schemas.microsoft.com/office/powerpoint/2010/main" val="1165128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函数嵌套调用过程中的栈结构</a:t>
            </a:r>
          </a:p>
        </p:txBody>
      </p:sp>
      <p:pic>
        <p:nvPicPr>
          <p:cNvPr id="94210" name="Picture 2"/>
          <p:cNvPicPr>
            <a:picLocks noChangeAspect="1" noChangeArrowheads="1"/>
          </p:cNvPicPr>
          <p:nvPr/>
        </p:nvPicPr>
        <p:blipFill>
          <a:blip r:embed="rId2" cstate="print"/>
          <a:srcRect/>
          <a:stretch>
            <a:fillRect/>
          </a:stretch>
        </p:blipFill>
        <p:spPr bwMode="auto">
          <a:xfrm>
            <a:off x="523875" y="2500306"/>
            <a:ext cx="8096250" cy="3476625"/>
          </a:xfrm>
          <a:prstGeom prst="rect">
            <a:avLst/>
          </a:prstGeom>
          <a:noFill/>
          <a:ln w="9525">
            <a:noFill/>
            <a:miter lim="800000"/>
            <a:headEnd/>
            <a:tailEnd/>
          </a:ln>
        </p:spPr>
      </p:pic>
      <p:pic>
        <p:nvPicPr>
          <p:cNvPr id="9" name="图片 8" descr="retangle1.png"/>
          <p:cNvPicPr>
            <a:picLocks noChangeAspect="1"/>
          </p:cNvPicPr>
          <p:nvPr/>
        </p:nvPicPr>
        <p:blipFill>
          <a:blip r:embed="rId3" cstate="print"/>
          <a:stretch>
            <a:fillRect/>
          </a:stretch>
        </p:blipFill>
        <p:spPr>
          <a:xfrm>
            <a:off x="6286512" y="4643446"/>
            <a:ext cx="714380" cy="714380"/>
          </a:xfrm>
          <a:prstGeom prst="rect">
            <a:avLst/>
          </a:prstGeom>
        </p:spPr>
      </p:pic>
      <p:pic>
        <p:nvPicPr>
          <p:cNvPr id="10" name="图片 9" descr="retangle1.png"/>
          <p:cNvPicPr>
            <a:picLocks noChangeAspect="1"/>
          </p:cNvPicPr>
          <p:nvPr/>
        </p:nvPicPr>
        <p:blipFill>
          <a:blip r:embed="rId3" cstate="print"/>
          <a:stretch>
            <a:fillRect/>
          </a:stretch>
        </p:blipFill>
        <p:spPr>
          <a:xfrm>
            <a:off x="4643438" y="4643446"/>
            <a:ext cx="714380" cy="714380"/>
          </a:xfrm>
          <a:prstGeom prst="rect">
            <a:avLst/>
          </a:prstGeom>
        </p:spPr>
      </p:pic>
      <p:sp>
        <p:nvSpPr>
          <p:cNvPr id="6" name="矩形 5">
            <a:hlinkClick r:id="rId4"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11" name="矩形 10">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2" name="矩形 11">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13" name="矩形 12">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4" name="矩形 13">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5" name="矩形 14">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25656019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函数嵌套调用过程中的栈结构</a:t>
            </a:r>
          </a:p>
        </p:txBody>
      </p:sp>
      <p:sp>
        <p:nvSpPr>
          <p:cNvPr id="3" name="内容占位符 2"/>
          <p:cNvSpPr>
            <a:spLocks noGrp="1"/>
          </p:cNvSpPr>
          <p:nvPr>
            <p:ph idx="1"/>
          </p:nvPr>
        </p:nvSpPr>
        <p:spPr>
          <a:xfrm>
            <a:off x="323528" y="1757536"/>
            <a:ext cx="4968552" cy="4407768"/>
          </a:xfrm>
        </p:spPr>
        <p:txBody>
          <a:bodyPr/>
          <a:lstStyle/>
          <a:p>
            <a:pPr>
              <a:lnSpc>
                <a:spcPct val="150000"/>
              </a:lnSpc>
              <a:buFont typeface="Courier New" panose="02070309020205020404" pitchFamily="49" charset="0"/>
              <a:buChar char="o"/>
            </a:pPr>
            <a:r>
              <a:rPr lang="en-US" altLang="zh-CN" sz="2400" dirty="0"/>
              <a:t>b</a:t>
            </a:r>
            <a:r>
              <a:rPr lang="zh-CN" altLang="en-US" sz="2400" dirty="0"/>
              <a:t>函数运行结束并返回</a:t>
            </a:r>
            <a:endParaRPr lang="en-US" altLang="zh-CN" sz="2400" dirty="0"/>
          </a:p>
          <a:p>
            <a:pPr>
              <a:lnSpc>
                <a:spcPct val="150000"/>
              </a:lnSpc>
              <a:buFont typeface="Courier New" panose="02070309020205020404" pitchFamily="49" charset="0"/>
              <a:buChar char="o"/>
            </a:pPr>
            <a:r>
              <a:rPr lang="en-US" altLang="zh-CN" sz="2400" dirty="0"/>
              <a:t>b</a:t>
            </a:r>
            <a:r>
              <a:rPr lang="zh-CN" altLang="en-US" sz="2400" dirty="0"/>
              <a:t>函数的变量和参数失效，变量和参数由栈区“弹出”</a:t>
            </a:r>
            <a:endParaRPr lang="en-US" altLang="zh-CN" sz="2400" dirty="0"/>
          </a:p>
          <a:p>
            <a:pPr>
              <a:lnSpc>
                <a:spcPct val="150000"/>
              </a:lnSpc>
              <a:buFont typeface="Courier New" panose="02070309020205020404" pitchFamily="49" charset="0"/>
              <a:buChar char="o"/>
            </a:pPr>
            <a:r>
              <a:rPr lang="zh-CN" altLang="en-US" sz="2400" dirty="0"/>
              <a:t>根据</a:t>
            </a:r>
            <a:r>
              <a:rPr lang="en-US" altLang="zh-CN" sz="2400" dirty="0"/>
              <a:t>b</a:t>
            </a:r>
            <a:r>
              <a:rPr lang="zh-CN" altLang="en-US" sz="2400" dirty="0"/>
              <a:t>函数的返回地址返回，读取</a:t>
            </a:r>
            <a:r>
              <a:rPr lang="en-US" altLang="zh-CN" sz="2400" dirty="0"/>
              <a:t>a</a:t>
            </a:r>
            <a:r>
              <a:rPr lang="zh-CN" altLang="en-US" sz="2400" dirty="0"/>
              <a:t>函数的运行状态继续运行</a:t>
            </a:r>
            <a:r>
              <a:rPr lang="en-US" altLang="zh-CN" sz="2400" dirty="0"/>
              <a:t>a</a:t>
            </a:r>
            <a:r>
              <a:rPr lang="zh-CN" altLang="en-US" sz="2400" dirty="0"/>
              <a:t>函数</a:t>
            </a:r>
          </a:p>
        </p:txBody>
      </p:sp>
      <p:pic>
        <p:nvPicPr>
          <p:cNvPr id="101379" name="Picture 3"/>
          <p:cNvPicPr>
            <a:picLocks noChangeAspect="1" noChangeArrowheads="1"/>
          </p:cNvPicPr>
          <p:nvPr/>
        </p:nvPicPr>
        <p:blipFill>
          <a:blip r:embed="rId3" cstate="print"/>
          <a:srcRect/>
          <a:stretch>
            <a:fillRect/>
          </a:stretch>
        </p:blipFill>
        <p:spPr bwMode="auto">
          <a:xfrm>
            <a:off x="5500694" y="1071546"/>
            <a:ext cx="2533650" cy="5534025"/>
          </a:xfrm>
          <a:prstGeom prst="rect">
            <a:avLst/>
          </a:prstGeom>
          <a:noFill/>
          <a:ln w="9525">
            <a:noFill/>
            <a:miter lim="800000"/>
            <a:headEnd/>
            <a:tailEnd/>
          </a:ln>
          <a:effectLst/>
        </p:spPr>
      </p:pic>
      <p:pic>
        <p:nvPicPr>
          <p:cNvPr id="12" name="Picture 4"/>
          <p:cNvPicPr>
            <a:picLocks noChangeAspect="1" noChangeArrowheads="1"/>
          </p:cNvPicPr>
          <p:nvPr/>
        </p:nvPicPr>
        <p:blipFill>
          <a:blip r:embed="rId4" cstate="print"/>
          <a:srcRect/>
          <a:stretch>
            <a:fillRect/>
          </a:stretch>
        </p:blipFill>
        <p:spPr bwMode="auto">
          <a:xfrm>
            <a:off x="2714625" y="5489575"/>
            <a:ext cx="1725613" cy="439738"/>
          </a:xfrm>
          <a:prstGeom prst="rect">
            <a:avLst/>
          </a:prstGeom>
          <a:noFill/>
          <a:ln w="9525">
            <a:noFill/>
            <a:miter lim="800000"/>
            <a:headEnd/>
            <a:tailEnd/>
          </a:ln>
          <a:effectLst/>
        </p:spPr>
      </p:pic>
      <p:pic>
        <p:nvPicPr>
          <p:cNvPr id="13" name="Picture 6"/>
          <p:cNvPicPr>
            <a:picLocks noChangeAspect="1" noChangeArrowheads="1"/>
          </p:cNvPicPr>
          <p:nvPr/>
        </p:nvPicPr>
        <p:blipFill>
          <a:blip r:embed="rId5" cstate="print"/>
          <a:srcRect/>
          <a:stretch>
            <a:fillRect/>
          </a:stretch>
        </p:blipFill>
        <p:spPr bwMode="auto">
          <a:xfrm>
            <a:off x="2682875" y="5929313"/>
            <a:ext cx="2317750" cy="439737"/>
          </a:xfrm>
          <a:prstGeom prst="rect">
            <a:avLst/>
          </a:prstGeom>
          <a:noFill/>
          <a:ln w="9525">
            <a:noFill/>
            <a:miter lim="800000"/>
            <a:headEnd/>
            <a:tailEnd/>
          </a:ln>
          <a:effectLst/>
        </p:spPr>
      </p:pic>
      <p:sp>
        <p:nvSpPr>
          <p:cNvPr id="7" name="矩形 6">
            <a:hlinkClick r:id="rId6"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1" name="矩形 1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14" name="矩形 13">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5" name="矩形 14">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6" name="矩形 15">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mc:AlternateContent xmlns:mc="http://schemas.openxmlformats.org/markup-compatibility/2006" xmlns:p14="http://schemas.microsoft.com/office/powerpoint/2010/main">
        <mc:Choice Requires="p14">
          <p:contentPart p14:bwMode="auto" r:id="rId7">
            <p14:nvContentPartPr>
              <p14:cNvPr id="17" name="墨迹 16">
                <a:extLst>
                  <a:ext uri="{FF2B5EF4-FFF2-40B4-BE49-F238E27FC236}">
                    <a16:creationId xmlns:a16="http://schemas.microsoft.com/office/drawing/2014/main" id="{309BE86D-AC4E-473E-B77B-FB7FDE61D296}"/>
                  </a:ext>
                </a:extLst>
              </p14:cNvPr>
              <p14:cNvContentPartPr/>
              <p14:nvPr/>
            </p14:nvContentPartPr>
            <p14:xfrm>
              <a:off x="244080" y="4559040"/>
              <a:ext cx="1230120" cy="1937160"/>
            </p14:xfrm>
          </p:contentPart>
        </mc:Choice>
        <mc:Fallback xmlns="">
          <p:pic>
            <p:nvPicPr>
              <p:cNvPr id="17" name="墨迹 16">
                <a:extLst>
                  <a:ext uri="{FF2B5EF4-FFF2-40B4-BE49-F238E27FC236}">
                    <a16:creationId xmlns:a16="http://schemas.microsoft.com/office/drawing/2014/main" id="{309BE86D-AC4E-473E-B77B-FB7FDE61D296}"/>
                  </a:ext>
                </a:extLst>
              </p:cNvPr>
              <p:cNvPicPr/>
              <p:nvPr/>
            </p:nvPicPr>
            <p:blipFill>
              <a:blip r:embed="rId10"/>
              <a:stretch>
                <a:fillRect/>
              </a:stretch>
            </p:blipFill>
            <p:spPr>
              <a:xfrm>
                <a:off x="234720" y="4549680"/>
                <a:ext cx="1248840" cy="1955880"/>
              </a:xfrm>
              <a:prstGeom prst="rect">
                <a:avLst/>
              </a:prstGeom>
            </p:spPr>
          </p:pic>
        </mc:Fallback>
      </mc:AlternateContent>
    </p:spTree>
    <p:extLst>
      <p:ext uri="{BB962C8B-B14F-4D97-AF65-F5344CB8AC3E}">
        <p14:creationId xmlns:p14="http://schemas.microsoft.com/office/powerpoint/2010/main" val="96225131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函数嵌套调用过程中的栈结构</a:t>
            </a:r>
          </a:p>
        </p:txBody>
      </p:sp>
      <p:pic>
        <p:nvPicPr>
          <p:cNvPr id="94210" name="Picture 2"/>
          <p:cNvPicPr>
            <a:picLocks noChangeAspect="1" noChangeArrowheads="1"/>
          </p:cNvPicPr>
          <p:nvPr/>
        </p:nvPicPr>
        <p:blipFill>
          <a:blip r:embed="rId2" cstate="print"/>
          <a:srcRect/>
          <a:stretch>
            <a:fillRect/>
          </a:stretch>
        </p:blipFill>
        <p:spPr bwMode="auto">
          <a:xfrm>
            <a:off x="523875" y="2500306"/>
            <a:ext cx="8096250" cy="3476625"/>
          </a:xfrm>
          <a:prstGeom prst="rect">
            <a:avLst/>
          </a:prstGeom>
          <a:noFill/>
          <a:ln w="9525">
            <a:noFill/>
            <a:miter lim="800000"/>
            <a:headEnd/>
            <a:tailEnd/>
          </a:ln>
        </p:spPr>
      </p:pic>
      <p:pic>
        <p:nvPicPr>
          <p:cNvPr id="9" name="图片 8" descr="retangle1.png"/>
          <p:cNvPicPr>
            <a:picLocks noChangeAspect="1"/>
          </p:cNvPicPr>
          <p:nvPr/>
        </p:nvPicPr>
        <p:blipFill>
          <a:blip r:embed="rId3" cstate="print"/>
          <a:stretch>
            <a:fillRect/>
          </a:stretch>
        </p:blipFill>
        <p:spPr>
          <a:xfrm>
            <a:off x="2643174" y="4714884"/>
            <a:ext cx="714380" cy="714380"/>
          </a:xfrm>
          <a:prstGeom prst="rect">
            <a:avLst/>
          </a:prstGeom>
        </p:spPr>
      </p:pic>
      <p:pic>
        <p:nvPicPr>
          <p:cNvPr id="10" name="图片 9" descr="retangle1.png"/>
          <p:cNvPicPr>
            <a:picLocks noChangeAspect="1"/>
          </p:cNvPicPr>
          <p:nvPr/>
        </p:nvPicPr>
        <p:blipFill>
          <a:blip r:embed="rId3" cstate="print"/>
          <a:stretch>
            <a:fillRect/>
          </a:stretch>
        </p:blipFill>
        <p:spPr>
          <a:xfrm>
            <a:off x="642910" y="4572008"/>
            <a:ext cx="714380" cy="714380"/>
          </a:xfrm>
          <a:prstGeom prst="rect">
            <a:avLst/>
          </a:prstGeom>
        </p:spPr>
      </p:pic>
      <p:sp>
        <p:nvSpPr>
          <p:cNvPr id="6" name="矩形 5">
            <a:hlinkClick r:id="rId4"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11" name="矩形 10">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2" name="矩形 11">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13" name="矩形 12">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4" name="矩形 13">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5" name="矩形 14">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400791249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函数嵌套调用过程中的栈结构</a:t>
            </a:r>
          </a:p>
        </p:txBody>
      </p:sp>
      <p:sp>
        <p:nvSpPr>
          <p:cNvPr id="3" name="内容占位符 2"/>
          <p:cNvSpPr>
            <a:spLocks noGrp="1"/>
          </p:cNvSpPr>
          <p:nvPr>
            <p:ph idx="1"/>
          </p:nvPr>
        </p:nvSpPr>
        <p:spPr>
          <a:xfrm>
            <a:off x="457200" y="1772816"/>
            <a:ext cx="4690864" cy="4324360"/>
          </a:xfrm>
        </p:spPr>
        <p:txBody>
          <a:bodyPr/>
          <a:lstStyle/>
          <a:p>
            <a:pPr>
              <a:lnSpc>
                <a:spcPct val="150000"/>
              </a:lnSpc>
              <a:buFont typeface="Wingdings" panose="05000000000000000000" pitchFamily="2" charset="2"/>
              <a:buChar char="Ø"/>
            </a:pPr>
            <a:r>
              <a:rPr lang="en-US" altLang="zh-CN" sz="2400" dirty="0"/>
              <a:t>a</a:t>
            </a:r>
            <a:r>
              <a:rPr lang="zh-CN" altLang="en-US" sz="2400" dirty="0"/>
              <a:t>函数运行结束并返回</a:t>
            </a:r>
            <a:endParaRPr lang="en-US" altLang="zh-CN" sz="2400" dirty="0"/>
          </a:p>
          <a:p>
            <a:pPr>
              <a:lnSpc>
                <a:spcPct val="150000"/>
              </a:lnSpc>
              <a:buFont typeface="Wingdings" panose="05000000000000000000" pitchFamily="2" charset="2"/>
              <a:buChar char="Ø"/>
            </a:pPr>
            <a:r>
              <a:rPr lang="en-US" altLang="zh-CN" sz="2400" dirty="0"/>
              <a:t>a</a:t>
            </a:r>
            <a:r>
              <a:rPr lang="zh-CN" altLang="en-US" sz="2400" dirty="0"/>
              <a:t>函数的变量和参数失效，变量和参数由栈区“弹出”</a:t>
            </a:r>
            <a:endParaRPr lang="en-US" altLang="zh-CN" sz="2400" dirty="0"/>
          </a:p>
          <a:p>
            <a:pPr>
              <a:lnSpc>
                <a:spcPct val="150000"/>
              </a:lnSpc>
              <a:buFont typeface="Wingdings" panose="05000000000000000000" pitchFamily="2" charset="2"/>
              <a:buChar char="Ø"/>
            </a:pPr>
            <a:r>
              <a:rPr lang="zh-CN" altLang="en-US" sz="2400" dirty="0"/>
              <a:t>根据</a:t>
            </a:r>
            <a:r>
              <a:rPr lang="en-US" altLang="zh-CN" sz="2400" dirty="0"/>
              <a:t>a</a:t>
            </a:r>
            <a:r>
              <a:rPr lang="zh-CN" altLang="en-US" sz="2400" dirty="0"/>
              <a:t>函数的返回地址返回，读取主函数的运行状态继续运行主函数</a:t>
            </a:r>
          </a:p>
          <a:p>
            <a:pPr lvl="2"/>
            <a:endParaRPr lang="en-US" altLang="zh-CN" dirty="0"/>
          </a:p>
        </p:txBody>
      </p:sp>
      <p:pic>
        <p:nvPicPr>
          <p:cNvPr id="11" name="Picture 3"/>
          <p:cNvPicPr>
            <a:picLocks noChangeAspect="1" noChangeArrowheads="1"/>
          </p:cNvPicPr>
          <p:nvPr/>
        </p:nvPicPr>
        <p:blipFill>
          <a:blip r:embed="rId3" cstate="print"/>
          <a:srcRect/>
          <a:stretch>
            <a:fillRect/>
          </a:stretch>
        </p:blipFill>
        <p:spPr bwMode="auto">
          <a:xfrm>
            <a:off x="2500313" y="5500688"/>
            <a:ext cx="1706562" cy="439737"/>
          </a:xfrm>
          <a:prstGeom prst="rect">
            <a:avLst/>
          </a:prstGeom>
          <a:noFill/>
          <a:ln w="9525">
            <a:noFill/>
            <a:miter lim="800000"/>
            <a:headEnd/>
            <a:tailEnd/>
          </a:ln>
          <a:effectLst/>
        </p:spPr>
      </p:pic>
      <p:pic>
        <p:nvPicPr>
          <p:cNvPr id="12" name="Picture 4"/>
          <p:cNvPicPr>
            <a:picLocks noChangeAspect="1" noChangeArrowheads="1"/>
          </p:cNvPicPr>
          <p:nvPr/>
        </p:nvPicPr>
        <p:blipFill>
          <a:blip r:embed="rId4" cstate="print"/>
          <a:srcRect/>
          <a:stretch>
            <a:fillRect/>
          </a:stretch>
        </p:blipFill>
        <p:spPr bwMode="auto">
          <a:xfrm>
            <a:off x="2459038" y="5918200"/>
            <a:ext cx="2470150" cy="439738"/>
          </a:xfrm>
          <a:prstGeom prst="rect">
            <a:avLst/>
          </a:prstGeom>
          <a:noFill/>
          <a:ln w="9525">
            <a:noFill/>
            <a:miter lim="800000"/>
            <a:headEnd/>
            <a:tailEnd/>
          </a:ln>
          <a:effectLst/>
        </p:spPr>
      </p:pic>
      <p:pic>
        <p:nvPicPr>
          <p:cNvPr id="100357" name="Picture 5"/>
          <p:cNvPicPr>
            <a:picLocks noChangeAspect="1" noChangeArrowheads="1"/>
          </p:cNvPicPr>
          <p:nvPr/>
        </p:nvPicPr>
        <p:blipFill>
          <a:blip r:embed="rId5" cstate="print"/>
          <a:srcRect/>
          <a:stretch>
            <a:fillRect/>
          </a:stretch>
        </p:blipFill>
        <p:spPr bwMode="auto">
          <a:xfrm>
            <a:off x="5715008" y="2000240"/>
            <a:ext cx="2533650" cy="3562350"/>
          </a:xfrm>
          <a:prstGeom prst="rect">
            <a:avLst/>
          </a:prstGeom>
          <a:noFill/>
          <a:ln w="9525">
            <a:noFill/>
            <a:miter lim="800000"/>
            <a:headEnd/>
            <a:tailEnd/>
          </a:ln>
          <a:effectLst/>
        </p:spPr>
      </p:pic>
      <p:sp>
        <p:nvSpPr>
          <p:cNvPr id="7" name="矩形 6">
            <a:hlinkClick r:id="rId6"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3" name="矩形 12">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14" name="矩形 13">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5" name="矩形 14">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6" name="矩形 15">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78300979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12776"/>
            <a:ext cx="8229600" cy="5016599"/>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5.18】</a:t>
            </a:r>
            <a:r>
              <a:rPr lang="zh-CN" altLang="en-US" dirty="0">
                <a:solidFill>
                  <a:srgbClr val="C00000"/>
                </a:solidFill>
              </a:rPr>
              <a:t>编写程序，用冒泡排序的算法对数组中的元素按照由小到大的顺序进行排序</a:t>
            </a:r>
            <a:endParaRPr lang="en-US" altLang="zh-CN" dirty="0">
              <a:solidFill>
                <a:srgbClr val="C00000"/>
              </a:solidFill>
            </a:endParaRPr>
          </a:p>
          <a:p>
            <a:pPr lvl="1"/>
            <a:r>
              <a:rPr lang="zh-CN" altLang="en-US" dirty="0"/>
              <a:t>输入数组</a:t>
            </a:r>
            <a:endParaRPr lang="en-US" altLang="zh-CN" dirty="0"/>
          </a:p>
          <a:p>
            <a:pPr lvl="1"/>
            <a:r>
              <a:rPr lang="zh-CN" altLang="en-US" dirty="0"/>
              <a:t>调用排序函数进行排序</a:t>
            </a:r>
            <a:endParaRPr lang="en-US" altLang="zh-CN" dirty="0"/>
          </a:p>
          <a:p>
            <a:pPr lvl="2"/>
            <a:r>
              <a:rPr lang="zh-CN" altLang="en-US" dirty="0"/>
              <a:t>参数：待排序的数组</a:t>
            </a:r>
            <a:endParaRPr lang="en-US" altLang="zh-CN" dirty="0"/>
          </a:p>
          <a:p>
            <a:pPr lvl="2"/>
            <a:r>
              <a:rPr lang="zh-CN" altLang="en-US" dirty="0"/>
              <a:t>返回：空</a:t>
            </a:r>
            <a:endParaRPr lang="en-US" altLang="zh-CN" dirty="0"/>
          </a:p>
          <a:p>
            <a:pPr lvl="3"/>
            <a:r>
              <a:rPr lang="zh-CN" altLang="en-US" dirty="0"/>
              <a:t>由于参数为数组，即数组的首地址，函数体中处理数组的地址，因此，对数组的修改可以直接反映到主调函数中</a:t>
            </a:r>
            <a:endParaRPr lang="en-US" altLang="zh-CN" dirty="0"/>
          </a:p>
          <a:p>
            <a:pPr lvl="1"/>
            <a:r>
              <a:rPr lang="zh-CN" altLang="en-US" dirty="0"/>
              <a:t>输出排序后的数组</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26815931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5160615"/>
          </a:xfrm>
        </p:spPr>
        <p:txBody>
          <a:bodyPr/>
          <a:lstStyle/>
          <a:p>
            <a:pPr>
              <a:buNone/>
            </a:pPr>
            <a:r>
              <a:rPr lang="en-US" altLang="zh-CN" sz="2800" b="1" dirty="0">
                <a:solidFill>
                  <a:srgbClr val="0000FF"/>
                </a:solidFill>
                <a:latin typeface="Courier New" pitchFamily="49" charset="0"/>
                <a:cs typeface="Courier New" pitchFamily="49" charset="0"/>
              </a:rPr>
              <a:t>void</a:t>
            </a:r>
            <a:r>
              <a:rPr lang="en-US" altLang="zh-CN" sz="2800" b="1" dirty="0">
                <a:solidFill>
                  <a:schemeClr val="tx2"/>
                </a:solidFill>
                <a:latin typeface="Courier New" pitchFamily="49" charset="0"/>
                <a:cs typeface="Courier New" pitchFamily="49" charset="0"/>
              </a:rPr>
              <a:t> </a:t>
            </a:r>
            <a:r>
              <a:rPr lang="en-US" altLang="zh-CN" sz="2800" b="1" dirty="0" err="1">
                <a:latin typeface="Courier New" pitchFamily="49" charset="0"/>
                <a:cs typeface="Courier New" pitchFamily="49" charset="0"/>
              </a:rPr>
              <a:t>bubSort</a:t>
            </a:r>
            <a:r>
              <a:rPr lang="en-US" altLang="zh-CN" sz="2800" b="1" dirty="0">
                <a:latin typeface="Courier New" pitchFamily="49" charset="0"/>
                <a:cs typeface="Courier New" pitchFamily="49" charset="0"/>
              </a:rPr>
              <a:t>(</a:t>
            </a:r>
            <a:r>
              <a:rPr lang="en-US" altLang="zh-CN" sz="2800" b="1" dirty="0" err="1">
                <a:solidFill>
                  <a:srgbClr val="0000FF"/>
                </a:solidFill>
                <a:latin typeface="Courier New" pitchFamily="49" charset="0"/>
                <a:cs typeface="Courier New" pitchFamily="49" charset="0"/>
              </a:rPr>
              <a:t>int</a:t>
            </a:r>
            <a:r>
              <a:rPr lang="en-US" altLang="zh-CN" sz="2800" b="1" dirty="0">
                <a:solidFill>
                  <a:srgbClr val="0000FF"/>
                </a:solidFill>
                <a:latin typeface="Courier New" pitchFamily="49" charset="0"/>
                <a:cs typeface="Courier New" pitchFamily="49" charset="0"/>
              </a:rPr>
              <a:t> </a:t>
            </a:r>
            <a:r>
              <a:rPr lang="en-US" altLang="zh-CN" sz="2800" b="1" dirty="0">
                <a:latin typeface="Courier New" pitchFamily="49" charset="0"/>
                <a:cs typeface="Courier New" pitchFamily="49" charset="0"/>
              </a:rPr>
              <a:t>a[],</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n){</a:t>
            </a:r>
          </a:p>
          <a:p>
            <a:pPr>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for</a:t>
            </a:r>
            <a:r>
              <a:rPr lang="en-US" altLang="zh-CN" sz="2800" b="1" dirty="0">
                <a:latin typeface="Courier New" pitchFamily="49" charset="0"/>
                <a:cs typeface="Courier New" pitchFamily="49" charset="0"/>
              </a:rPr>
              <a:t>(</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err="1">
                <a:latin typeface="Courier New" pitchFamily="49" charset="0"/>
                <a:cs typeface="Courier New" pitchFamily="49" charset="0"/>
              </a:rPr>
              <a:t>i</a:t>
            </a:r>
            <a:r>
              <a:rPr lang="en-US" altLang="zh-CN" sz="2800" b="1" dirty="0">
                <a:latin typeface="Courier New" pitchFamily="49" charset="0"/>
                <a:cs typeface="Courier New" pitchFamily="49" charset="0"/>
              </a:rPr>
              <a:t>=0;i&lt;</a:t>
            </a:r>
            <a:r>
              <a:rPr lang="en-US" altLang="zh-CN" sz="2800" b="1" dirty="0" err="1">
                <a:latin typeface="Courier New" pitchFamily="49" charset="0"/>
                <a:cs typeface="Courier New" pitchFamily="49" charset="0"/>
              </a:rPr>
              <a:t>n;i</a:t>
            </a:r>
            <a:r>
              <a:rPr lang="en-US" altLang="zh-CN" sz="2800" b="1" dirty="0">
                <a:latin typeface="Courier New" pitchFamily="49" charset="0"/>
                <a:cs typeface="Courier New" pitchFamily="49" charset="0"/>
              </a:rPr>
              <a:t>++){</a:t>
            </a:r>
          </a:p>
          <a:p>
            <a:pPr>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for</a:t>
            </a:r>
            <a:r>
              <a:rPr lang="en-US" altLang="zh-CN" sz="2800" b="1" dirty="0">
                <a:latin typeface="Courier New" pitchFamily="49" charset="0"/>
                <a:cs typeface="Courier New" pitchFamily="49" charset="0"/>
              </a:rPr>
              <a:t>(</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j=n-1;j&gt;</a:t>
            </a:r>
            <a:r>
              <a:rPr lang="en-US" altLang="zh-CN" sz="2800" b="1" dirty="0" err="1">
                <a:latin typeface="Courier New" pitchFamily="49" charset="0"/>
                <a:cs typeface="Courier New" pitchFamily="49" charset="0"/>
              </a:rPr>
              <a:t>i;j</a:t>
            </a:r>
            <a:r>
              <a:rPr lang="en-US" altLang="zh-CN" sz="2800" b="1" dirty="0">
                <a:latin typeface="Courier New" pitchFamily="49" charset="0"/>
                <a:cs typeface="Courier New" pitchFamily="49" charset="0"/>
              </a:rPr>
              <a:t>--){</a:t>
            </a:r>
          </a:p>
          <a:p>
            <a:pPr>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if</a:t>
            </a:r>
            <a:r>
              <a:rPr lang="en-US" altLang="zh-CN" sz="2800" b="1" dirty="0">
                <a:latin typeface="Courier New" pitchFamily="49" charset="0"/>
                <a:cs typeface="Courier New" pitchFamily="49" charset="0"/>
              </a:rPr>
              <a:t>(a[j]&lt;a[j-1]){</a:t>
            </a:r>
          </a:p>
          <a:p>
            <a:pPr>
              <a:buNone/>
            </a:pPr>
            <a:r>
              <a:rPr lang="en-US" altLang="zh-CN" sz="2800" b="1" dirty="0">
                <a:latin typeface="Courier New" pitchFamily="49" charset="0"/>
                <a:cs typeface="Courier New" pitchFamily="49" charset="0"/>
              </a:rPr>
              <a:t>				swap(a[j],a[j-1]);</a:t>
            </a:r>
          </a:p>
          <a:p>
            <a:pPr>
              <a:buNone/>
            </a:pPr>
            <a:r>
              <a:rPr lang="en-US" altLang="zh-CN" sz="2800" b="1" dirty="0">
                <a:latin typeface="Courier New" pitchFamily="49" charset="0"/>
                <a:cs typeface="Courier New" pitchFamily="49" charset="0"/>
              </a:rPr>
              <a:t>			}</a:t>
            </a:r>
          </a:p>
          <a:p>
            <a:pPr>
              <a:buNone/>
            </a:pPr>
            <a:r>
              <a:rPr lang="en-US" altLang="zh-CN" sz="2800" b="1" dirty="0">
                <a:latin typeface="Courier New" pitchFamily="49" charset="0"/>
                <a:cs typeface="Courier New" pitchFamily="49" charset="0"/>
              </a:rPr>
              <a:t>		}</a:t>
            </a:r>
          </a:p>
          <a:p>
            <a:pPr>
              <a:buNone/>
            </a:pPr>
            <a:r>
              <a:rPr lang="en-US" altLang="zh-CN" sz="2800" b="1" dirty="0">
                <a:latin typeface="Courier New" pitchFamily="49" charset="0"/>
                <a:cs typeface="Courier New" pitchFamily="49" charset="0"/>
              </a:rPr>
              <a:t>	}</a:t>
            </a:r>
          </a:p>
          <a:p>
            <a:pPr>
              <a:buNone/>
            </a:pPr>
            <a:r>
              <a:rPr lang="en-US" altLang="zh-CN" sz="2800" b="1" dirty="0">
                <a:latin typeface="Courier New" pitchFamily="49" charset="0"/>
                <a:cs typeface="Courier New" pitchFamily="49" charset="0"/>
              </a:rPr>
              <a:t>}</a:t>
            </a:r>
          </a:p>
          <a:p>
            <a:pPr>
              <a:buNone/>
            </a:pPr>
            <a:endParaRPr lang="zh-CN" altLang="en-US" sz="2800" b="1" dirty="0">
              <a:solidFill>
                <a:schemeClr val="tx2"/>
              </a:solidFill>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97091319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412776"/>
            <a:ext cx="8229600" cy="4500562"/>
          </a:xfrm>
        </p:spPr>
        <p:txBody>
          <a:bodyPr/>
          <a:lstStyle/>
          <a:p>
            <a:pPr>
              <a:buNone/>
            </a:pPr>
            <a:r>
              <a:rPr lang="en-US" altLang="zh-CN" b="1" dirty="0">
                <a:solidFill>
                  <a:srgbClr val="0000FF"/>
                </a:solidFill>
                <a:latin typeface="Courier New" pitchFamily="49" charset="0"/>
                <a:cs typeface="Courier New" pitchFamily="49" charset="0"/>
              </a:rPr>
              <a:t>void</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swap (</a:t>
            </a: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&amp;x,</a:t>
            </a:r>
            <a:r>
              <a:rPr lang="en-US" altLang="zh-CN" b="1" dirty="0">
                <a:solidFill>
                  <a:schemeClr val="tx2"/>
                </a:solidFill>
                <a:latin typeface="Courier New" pitchFamily="49" charset="0"/>
                <a:cs typeface="Courier New" pitchFamily="49" charset="0"/>
              </a:rPr>
              <a:t> </a:t>
            </a: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&amp;y){</a:t>
            </a:r>
          </a:p>
          <a:p>
            <a:pPr>
              <a:buNone/>
            </a:pPr>
            <a:r>
              <a:rPr lang="en-US" altLang="zh-CN" b="1" dirty="0">
                <a:solidFill>
                  <a:srgbClr val="0000FF"/>
                </a:solidFill>
                <a:latin typeface="Courier New" pitchFamily="49" charset="0"/>
                <a:cs typeface="Courier New" pitchFamily="49" charset="0"/>
              </a:rPr>
              <a:t>	</a:t>
            </a: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temp = x;</a:t>
            </a:r>
          </a:p>
          <a:p>
            <a:pPr>
              <a:buNone/>
            </a:pPr>
            <a:r>
              <a:rPr lang="en-US" altLang="zh-CN" b="1" dirty="0">
                <a:latin typeface="Courier New" pitchFamily="49" charset="0"/>
                <a:cs typeface="Courier New" pitchFamily="49" charset="0"/>
              </a:rPr>
              <a:t>	x = y;</a:t>
            </a:r>
          </a:p>
          <a:p>
            <a:pPr>
              <a:buNone/>
            </a:pPr>
            <a:r>
              <a:rPr lang="en-US" altLang="zh-CN" b="1" dirty="0">
                <a:latin typeface="Courier New" pitchFamily="49" charset="0"/>
                <a:cs typeface="Courier New" pitchFamily="49" charset="0"/>
              </a:rPr>
              <a:t>	y = temp;</a:t>
            </a:r>
          </a:p>
          <a:p>
            <a:pPr>
              <a:buNone/>
            </a:pPr>
            <a:r>
              <a:rPr lang="en-US" altLang="zh-CN" b="1" dirty="0">
                <a:latin typeface="Courier New" pitchFamily="49" charset="0"/>
                <a:cs typeface="Courier New" pitchFamily="49" charset="0"/>
              </a:rPr>
              <a:t>}</a:t>
            </a:r>
            <a:endParaRPr lang="zh-CN" altLang="en-US" b="1" dirty="0">
              <a:latin typeface="Courier New" pitchFamily="49" charset="0"/>
              <a:cs typeface="Courier New" pitchFamily="49" charset="0"/>
            </a:endParaRPr>
          </a:p>
          <a:p>
            <a:pPr>
              <a:buNone/>
            </a:pPr>
            <a:endParaRPr lang="zh-CN" altLang="en-US" b="1"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404230993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153400" cy="5448098"/>
          </a:xfrm>
        </p:spPr>
        <p:txBody>
          <a:bodyPr/>
          <a:lstStyle/>
          <a:p>
            <a:pPr>
              <a:spcBef>
                <a:spcPts val="0"/>
              </a:spcBef>
              <a:buNone/>
            </a:pPr>
            <a:r>
              <a:rPr lang="en-US" altLang="zh-CN" sz="2800" b="1" dirty="0">
                <a:solidFill>
                  <a:srgbClr val="0000FF"/>
                </a:solidFill>
                <a:latin typeface="Courier New" pitchFamily="49" charset="0"/>
                <a:cs typeface="Courier New" pitchFamily="49" charset="0"/>
              </a:rPr>
              <a:t>#include</a:t>
            </a:r>
            <a:r>
              <a:rPr lang="en-US" altLang="zh-CN" sz="2800" b="1" dirty="0">
                <a:latin typeface="Courier New" pitchFamily="49" charset="0"/>
                <a:cs typeface="Courier New" pitchFamily="49" charset="0"/>
              </a:rPr>
              <a:t>&lt;</a:t>
            </a:r>
            <a:r>
              <a:rPr lang="en-US" altLang="zh-CN" sz="2800" b="1" dirty="0" err="1">
                <a:latin typeface="Courier New" pitchFamily="49" charset="0"/>
                <a:cs typeface="Courier New" pitchFamily="49" charset="0"/>
              </a:rPr>
              <a:t>iostream</a:t>
            </a:r>
            <a:r>
              <a:rPr lang="en-US" altLang="zh-CN" sz="2800" b="1" dirty="0">
                <a:latin typeface="Courier New" pitchFamily="49" charset="0"/>
                <a:cs typeface="Courier New" pitchFamily="49" charset="0"/>
              </a:rPr>
              <a:t>&gt;</a:t>
            </a:r>
          </a:p>
          <a:p>
            <a:pPr>
              <a:spcBef>
                <a:spcPts val="0"/>
              </a:spcBef>
              <a:buNone/>
            </a:pPr>
            <a:r>
              <a:rPr lang="en-US" altLang="zh-CN" sz="2800" b="1" dirty="0">
                <a:solidFill>
                  <a:srgbClr val="0000FF"/>
                </a:solidFill>
                <a:latin typeface="Courier New" pitchFamily="49" charset="0"/>
                <a:cs typeface="Courier New" pitchFamily="49" charset="0"/>
              </a:rPr>
              <a:t>#include</a:t>
            </a:r>
            <a:r>
              <a:rPr lang="en-US" altLang="zh-CN" sz="2800" b="1" dirty="0">
                <a:latin typeface="Courier New" pitchFamily="49" charset="0"/>
                <a:cs typeface="Courier New" pitchFamily="49" charset="0"/>
              </a:rPr>
              <a:t>&lt;</a:t>
            </a:r>
            <a:r>
              <a:rPr lang="en-US" altLang="zh-CN" sz="2800" b="1" dirty="0" err="1">
                <a:latin typeface="Courier New" pitchFamily="49" charset="0"/>
                <a:cs typeface="Courier New" pitchFamily="49" charset="0"/>
              </a:rPr>
              <a:t>cstdlib</a:t>
            </a:r>
            <a:r>
              <a:rPr lang="en-US" altLang="zh-CN" sz="2800" b="1" dirty="0">
                <a:latin typeface="Courier New" pitchFamily="49" charset="0"/>
                <a:cs typeface="Courier New" pitchFamily="49" charset="0"/>
              </a:rPr>
              <a:t>&gt;</a:t>
            </a:r>
          </a:p>
          <a:p>
            <a:pPr>
              <a:spcBef>
                <a:spcPts val="0"/>
              </a:spcBef>
              <a:buNone/>
            </a:pPr>
            <a:r>
              <a:rPr lang="en-US" altLang="zh-CN" sz="2800" b="1" dirty="0">
                <a:solidFill>
                  <a:srgbClr val="0000FF"/>
                </a:solidFill>
                <a:latin typeface="Courier New" pitchFamily="49" charset="0"/>
                <a:cs typeface="Courier New" pitchFamily="49" charset="0"/>
              </a:rPr>
              <a:t>#include</a:t>
            </a:r>
            <a:r>
              <a:rPr lang="en-US" altLang="zh-CN" sz="2800" b="1" dirty="0">
                <a:latin typeface="Courier New" pitchFamily="49" charset="0"/>
                <a:cs typeface="Courier New" pitchFamily="49" charset="0"/>
              </a:rPr>
              <a:t>&lt;</a:t>
            </a:r>
            <a:r>
              <a:rPr lang="en-US" altLang="zh-CN" sz="2800" b="1" dirty="0" err="1">
                <a:latin typeface="Courier New" pitchFamily="49" charset="0"/>
                <a:cs typeface="Courier New" pitchFamily="49" charset="0"/>
              </a:rPr>
              <a:t>ctime</a:t>
            </a:r>
            <a:r>
              <a:rPr lang="en-US" altLang="zh-CN" sz="2800" b="1" dirty="0">
                <a:latin typeface="Courier New" pitchFamily="49" charset="0"/>
                <a:cs typeface="Courier New" pitchFamily="49" charset="0"/>
              </a:rPr>
              <a:t>&gt;</a:t>
            </a:r>
          </a:p>
          <a:p>
            <a:pPr>
              <a:spcBef>
                <a:spcPts val="0"/>
              </a:spcBef>
              <a:buNone/>
            </a:pPr>
            <a:r>
              <a:rPr lang="en-US" altLang="zh-CN" sz="2800" b="1" dirty="0">
                <a:solidFill>
                  <a:srgbClr val="0000FF"/>
                </a:solidFill>
                <a:latin typeface="Courier New" pitchFamily="49" charset="0"/>
                <a:cs typeface="Courier New" pitchFamily="49" charset="0"/>
              </a:rPr>
              <a:t>#include</a:t>
            </a:r>
            <a:r>
              <a:rPr lang="en-US" altLang="zh-CN" sz="2800" b="1" dirty="0">
                <a:latin typeface="Courier New" pitchFamily="49" charset="0"/>
                <a:cs typeface="Courier New" pitchFamily="49" charset="0"/>
              </a:rPr>
              <a:t>&lt;</a:t>
            </a:r>
            <a:r>
              <a:rPr lang="en-US" altLang="zh-CN" sz="2800" b="1" dirty="0" err="1">
                <a:latin typeface="Courier New" pitchFamily="49" charset="0"/>
                <a:cs typeface="Courier New" pitchFamily="49" charset="0"/>
              </a:rPr>
              <a:t>iomanip</a:t>
            </a:r>
            <a:r>
              <a:rPr lang="en-US" altLang="zh-CN" sz="2800" b="1" dirty="0">
                <a:latin typeface="Courier New" pitchFamily="49" charset="0"/>
                <a:cs typeface="Courier New" pitchFamily="49" charset="0"/>
              </a:rPr>
              <a:t>&gt;</a:t>
            </a:r>
          </a:p>
          <a:p>
            <a:pPr>
              <a:spcBef>
                <a:spcPts val="0"/>
              </a:spcBef>
              <a:buNone/>
            </a:pPr>
            <a:r>
              <a:rPr lang="en-US" altLang="zh-CN" sz="2800" b="1" dirty="0">
                <a:solidFill>
                  <a:srgbClr val="0000FF"/>
                </a:solidFill>
                <a:latin typeface="Courier New" pitchFamily="49" charset="0"/>
                <a:cs typeface="Courier New" pitchFamily="49" charset="0"/>
              </a:rPr>
              <a:t>using namespace</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std;</a:t>
            </a:r>
          </a:p>
          <a:p>
            <a:pPr>
              <a:spcBef>
                <a:spcPts val="0"/>
              </a:spcBef>
              <a:buNone/>
            </a:pPr>
            <a:r>
              <a:rPr lang="en-US" altLang="zh-CN" sz="2800" b="1" dirty="0">
                <a:solidFill>
                  <a:srgbClr val="0000FF"/>
                </a:solidFill>
                <a:latin typeface="Courier New" pitchFamily="49" charset="0"/>
                <a:cs typeface="Courier New" pitchFamily="49" charset="0"/>
              </a:rPr>
              <a:t>const </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n = 100;</a:t>
            </a:r>
          </a:p>
          <a:p>
            <a:pPr>
              <a:spcBef>
                <a:spcPts val="0"/>
              </a:spcBef>
              <a:buNone/>
            </a:pP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main(){</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b[n];</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err="1">
                <a:latin typeface="Courier New" pitchFamily="49" charset="0"/>
                <a:cs typeface="Courier New" pitchFamily="49" charset="0"/>
              </a:rPr>
              <a:t>srand</a:t>
            </a:r>
            <a:r>
              <a:rPr lang="en-US" altLang="zh-CN" sz="2800" b="1" dirty="0">
                <a:latin typeface="Courier New" pitchFamily="49" charset="0"/>
                <a:cs typeface="Courier New" pitchFamily="49" charset="0"/>
              </a:rPr>
              <a:t>((</a:t>
            </a:r>
            <a:r>
              <a:rPr lang="en-US" altLang="zh-CN" sz="2800" b="1" dirty="0">
                <a:solidFill>
                  <a:srgbClr val="0000FF"/>
                </a:solidFill>
                <a:latin typeface="Courier New" pitchFamily="49" charset="0"/>
                <a:cs typeface="Courier New" pitchFamily="49" charset="0"/>
              </a:rPr>
              <a:t>unsigned</a:t>
            </a:r>
            <a:r>
              <a:rPr lang="en-US" altLang="zh-CN" sz="2800" b="1" dirty="0">
                <a:latin typeface="Courier New" pitchFamily="49" charset="0"/>
                <a:cs typeface="Courier New" pitchFamily="49" charset="0"/>
              </a:rPr>
              <a:t>)time(NULL));</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for</a:t>
            </a:r>
            <a:r>
              <a:rPr lang="en-US" altLang="zh-CN" sz="2800" b="1" dirty="0">
                <a:latin typeface="Courier New" pitchFamily="49" charset="0"/>
                <a:cs typeface="Courier New" pitchFamily="49" charset="0"/>
              </a:rPr>
              <a:t>(</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err="1">
                <a:latin typeface="Courier New" pitchFamily="49" charset="0"/>
                <a:cs typeface="Courier New" pitchFamily="49" charset="0"/>
              </a:rPr>
              <a:t>i</a:t>
            </a:r>
            <a:r>
              <a:rPr lang="en-US" altLang="zh-CN" sz="2800" b="1" dirty="0">
                <a:latin typeface="Courier New" pitchFamily="49" charset="0"/>
                <a:cs typeface="Courier New" pitchFamily="49" charset="0"/>
              </a:rPr>
              <a:t>=0;i&lt;</a:t>
            </a:r>
            <a:r>
              <a:rPr lang="en-US" altLang="zh-CN" sz="2800" b="1" dirty="0" err="1">
                <a:latin typeface="Courier New" pitchFamily="49" charset="0"/>
                <a:cs typeface="Courier New" pitchFamily="49" charset="0"/>
              </a:rPr>
              <a:t>n;i</a:t>
            </a:r>
            <a:r>
              <a:rPr lang="en-US" altLang="zh-CN" sz="2800" b="1" dirty="0">
                <a:latin typeface="Courier New" pitchFamily="49" charset="0"/>
                <a:cs typeface="Courier New" pitchFamily="49" charset="0"/>
              </a:rPr>
              <a:t>++)			</a:t>
            </a:r>
          </a:p>
          <a:p>
            <a:pPr>
              <a:spcBef>
                <a:spcPts val="0"/>
              </a:spcBef>
              <a:buNone/>
            </a:pPr>
            <a:r>
              <a:rPr lang="en-US" altLang="zh-CN" sz="2800" b="1" dirty="0">
                <a:latin typeface="Courier New" pitchFamily="49" charset="0"/>
                <a:cs typeface="Courier New" pitchFamily="49" charset="0"/>
              </a:rPr>
              <a:t>		b[</a:t>
            </a:r>
            <a:r>
              <a:rPr lang="en-US" altLang="zh-CN" sz="2800" b="1" dirty="0" err="1">
                <a:latin typeface="Courier New" pitchFamily="49" charset="0"/>
                <a:cs typeface="Courier New" pitchFamily="49" charset="0"/>
              </a:rPr>
              <a:t>i</a:t>
            </a:r>
            <a:r>
              <a:rPr lang="en-US" altLang="zh-CN" sz="2800" b="1" dirty="0">
                <a:latin typeface="Courier New" pitchFamily="49" charset="0"/>
                <a:cs typeface="Courier New" pitchFamily="49" charset="0"/>
              </a:rPr>
              <a:t>] = rand()%1000;</a:t>
            </a:r>
            <a:endParaRPr lang="zh-CN" altLang="en-US" sz="28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73862786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340768"/>
            <a:ext cx="8229600" cy="4500562"/>
          </a:xfrm>
        </p:spPr>
        <p:txBody>
          <a:bodyPr/>
          <a:lstStyle/>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err="1">
                <a:latin typeface="Courier New" pitchFamily="49" charset="0"/>
                <a:cs typeface="Courier New" pitchFamily="49" charset="0"/>
              </a:rPr>
              <a:t>bubSort</a:t>
            </a:r>
            <a:r>
              <a:rPr lang="en-US" altLang="zh-CN" sz="2800" b="1" dirty="0">
                <a:latin typeface="Courier New" pitchFamily="49" charset="0"/>
                <a:cs typeface="Courier New" pitchFamily="49" charset="0"/>
              </a:rPr>
              <a:t>(</a:t>
            </a:r>
            <a:r>
              <a:rPr lang="en-US" altLang="zh-CN" sz="2800" b="1" dirty="0" err="1">
                <a:latin typeface="Courier New" pitchFamily="49" charset="0"/>
                <a:cs typeface="Courier New" pitchFamily="49" charset="0"/>
              </a:rPr>
              <a:t>b,n</a:t>
            </a:r>
            <a:r>
              <a:rPr lang="en-US" altLang="zh-CN" sz="2800" b="1" dirty="0">
                <a:latin typeface="Courier New" pitchFamily="49" charset="0"/>
                <a:cs typeface="Courier New" pitchFamily="49" charset="0"/>
              </a:rPr>
              <a:t>);</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for</a:t>
            </a:r>
            <a:r>
              <a:rPr lang="en-US" altLang="zh-CN" sz="2800" b="1" dirty="0">
                <a:latin typeface="Courier New" pitchFamily="49" charset="0"/>
                <a:cs typeface="Courier New" pitchFamily="49" charset="0"/>
              </a:rPr>
              <a:t>(</a:t>
            </a:r>
            <a:r>
              <a:rPr lang="en-US" altLang="zh-CN" sz="2800" b="1" dirty="0" err="1">
                <a:solidFill>
                  <a:srgbClr val="0000FF"/>
                </a:solidFill>
                <a:latin typeface="Courier New" pitchFamily="49" charset="0"/>
                <a:cs typeface="Courier New" pitchFamily="49" charset="0"/>
              </a:rPr>
              <a:t>int</a:t>
            </a:r>
            <a:r>
              <a:rPr lang="en-US" altLang="zh-CN" sz="2800" b="1" dirty="0">
                <a:solidFill>
                  <a:srgbClr val="0000FF"/>
                </a:solidFill>
                <a:latin typeface="Courier New" pitchFamily="49" charset="0"/>
                <a:cs typeface="Courier New" pitchFamily="49" charset="0"/>
              </a:rPr>
              <a:t> </a:t>
            </a:r>
            <a:r>
              <a:rPr lang="en-US" altLang="zh-CN" sz="2800" b="1" dirty="0" err="1">
                <a:latin typeface="Courier New" pitchFamily="49" charset="0"/>
                <a:cs typeface="Courier New" pitchFamily="49" charset="0"/>
              </a:rPr>
              <a:t>i</a:t>
            </a:r>
            <a:r>
              <a:rPr lang="en-US" altLang="zh-CN" sz="2800" b="1" dirty="0">
                <a:latin typeface="Courier New" pitchFamily="49" charset="0"/>
                <a:cs typeface="Courier New" pitchFamily="49" charset="0"/>
              </a:rPr>
              <a:t>=0;i&lt;</a:t>
            </a:r>
            <a:r>
              <a:rPr lang="en-US" altLang="zh-CN" sz="2800" b="1" dirty="0" err="1">
                <a:latin typeface="Courier New" pitchFamily="49" charset="0"/>
                <a:cs typeface="Courier New" pitchFamily="49" charset="0"/>
              </a:rPr>
              <a:t>n;i</a:t>
            </a:r>
            <a:r>
              <a:rPr lang="en-US" altLang="zh-CN" sz="2800" b="1" dirty="0">
                <a:latin typeface="Courier New" pitchFamily="49" charset="0"/>
                <a:cs typeface="Courier New" pitchFamily="49" charset="0"/>
              </a:rPr>
              <a:t>++){</a:t>
            </a:r>
          </a:p>
          <a:p>
            <a:pPr>
              <a:spcBef>
                <a:spcPts val="0"/>
              </a:spcBef>
              <a:buNone/>
            </a:pP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cout</a:t>
            </a:r>
            <a:r>
              <a:rPr lang="en-US" altLang="zh-CN" sz="2800" b="1" dirty="0">
                <a:latin typeface="Courier New" pitchFamily="49" charset="0"/>
                <a:cs typeface="Courier New" pitchFamily="49" charset="0"/>
              </a:rPr>
              <a:t>&lt;&lt;</a:t>
            </a:r>
            <a:r>
              <a:rPr lang="en-US" altLang="zh-CN" sz="2800" b="1" dirty="0" err="1">
                <a:latin typeface="Courier New" pitchFamily="49" charset="0"/>
                <a:cs typeface="Courier New" pitchFamily="49" charset="0"/>
              </a:rPr>
              <a:t>setw</a:t>
            </a:r>
            <a:r>
              <a:rPr lang="en-US" altLang="zh-CN" sz="2800" b="1" dirty="0">
                <a:latin typeface="Courier New" pitchFamily="49" charset="0"/>
                <a:cs typeface="Courier New" pitchFamily="49" charset="0"/>
              </a:rPr>
              <a:t>(5)&lt;&lt;b[</a:t>
            </a:r>
            <a:r>
              <a:rPr lang="en-US" altLang="zh-CN" sz="2800" b="1" dirty="0" err="1">
                <a:latin typeface="Courier New" pitchFamily="49" charset="0"/>
                <a:cs typeface="Courier New" pitchFamily="49" charset="0"/>
              </a:rPr>
              <a:t>i</a:t>
            </a:r>
            <a:r>
              <a:rPr lang="en-US" altLang="zh-CN" sz="2800" b="1" dirty="0">
                <a:latin typeface="Courier New" pitchFamily="49" charset="0"/>
                <a:cs typeface="Courier New" pitchFamily="49" charset="0"/>
              </a:rPr>
              <a:t>];</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if</a:t>
            </a:r>
            <a:r>
              <a:rPr lang="en-US" altLang="zh-CN" sz="2800" b="1" dirty="0">
                <a:latin typeface="Courier New" pitchFamily="49" charset="0"/>
                <a:cs typeface="Courier New" pitchFamily="49" charset="0"/>
              </a:rPr>
              <a:t>((i+1)%10==0)</a:t>
            </a:r>
          </a:p>
          <a:p>
            <a:pPr>
              <a:spcBef>
                <a:spcPts val="0"/>
              </a:spcBef>
              <a:buNone/>
            </a:pP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cout</a:t>
            </a:r>
            <a:r>
              <a:rPr lang="en-US" altLang="zh-CN" sz="2800" b="1" dirty="0">
                <a:latin typeface="Courier New" pitchFamily="49" charset="0"/>
                <a:cs typeface="Courier New" pitchFamily="49" charset="0"/>
              </a:rPr>
              <a:t>&lt;&lt;</a:t>
            </a:r>
            <a:r>
              <a:rPr lang="en-US" altLang="zh-CN" sz="2800" b="1" dirty="0" err="1">
                <a:latin typeface="Courier New" pitchFamily="49" charset="0"/>
                <a:cs typeface="Courier New" pitchFamily="49" charset="0"/>
              </a:rPr>
              <a:t>endl</a:t>
            </a:r>
            <a:r>
              <a:rPr lang="en-US" altLang="zh-CN" sz="2800" b="1" dirty="0">
                <a:latin typeface="Courier New" pitchFamily="49" charset="0"/>
                <a:cs typeface="Courier New" pitchFamily="49" charset="0"/>
              </a:rPr>
              <a:t>;</a:t>
            </a:r>
          </a:p>
          <a:p>
            <a:pPr>
              <a:spcBef>
                <a:spcPts val="0"/>
              </a:spcBef>
              <a:buNone/>
            </a:pPr>
            <a:r>
              <a:rPr lang="en-US" altLang="zh-CN" sz="2800" b="1" dirty="0">
                <a:latin typeface="Courier New" pitchFamily="49" charset="0"/>
                <a:cs typeface="Courier New" pitchFamily="49" charset="0"/>
              </a:rPr>
              <a:t>	}</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return</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0;</a:t>
            </a:r>
          </a:p>
          <a:p>
            <a:pPr>
              <a:spcBef>
                <a:spcPts val="0"/>
              </a:spcBef>
              <a:buNone/>
            </a:pPr>
            <a:r>
              <a:rPr lang="en-US" altLang="zh-CN" sz="2800" b="1" dirty="0">
                <a:latin typeface="Courier New" pitchFamily="49" charset="0"/>
                <a:cs typeface="Courier New" pitchFamily="49" charset="0"/>
              </a:rPr>
              <a:t>}</a:t>
            </a:r>
          </a:p>
          <a:p>
            <a:pPr>
              <a:spcBef>
                <a:spcPts val="0"/>
              </a:spcBef>
              <a:buNone/>
            </a:pPr>
            <a:r>
              <a:rPr lang="en-US" altLang="zh-CN" sz="2800" b="1" dirty="0">
                <a:solidFill>
                  <a:srgbClr val="00B050"/>
                </a:solidFill>
                <a:latin typeface="Courier New" pitchFamily="49" charset="0"/>
                <a:cs typeface="Courier New" pitchFamily="49" charset="0"/>
              </a:rPr>
              <a:t>/*</a:t>
            </a:r>
            <a:r>
              <a:rPr lang="zh-CN" altLang="en-US" sz="2800" b="1" dirty="0">
                <a:solidFill>
                  <a:srgbClr val="00B050"/>
                </a:solidFill>
                <a:latin typeface="Courier New" pitchFamily="49" charset="0"/>
                <a:cs typeface="Courier New" pitchFamily="49" charset="0"/>
              </a:rPr>
              <a:t>设计函数，分别按产生顺序和排序后的顺序输出随机数，输出宽度为</a:t>
            </a:r>
            <a:r>
              <a:rPr lang="en-US" altLang="zh-CN" sz="2800" b="1" dirty="0">
                <a:solidFill>
                  <a:srgbClr val="00B050"/>
                </a:solidFill>
                <a:latin typeface="Courier New" pitchFamily="49" charset="0"/>
                <a:cs typeface="Courier New" pitchFamily="49" charset="0"/>
              </a:rPr>
              <a:t>5</a:t>
            </a:r>
            <a:r>
              <a:rPr lang="zh-CN" altLang="en-US" sz="2800" b="1" dirty="0">
                <a:solidFill>
                  <a:srgbClr val="00B050"/>
                </a:solidFill>
                <a:latin typeface="Courier New" pitchFamily="49" charset="0"/>
                <a:cs typeface="Courier New" pitchFamily="49" charset="0"/>
              </a:rPr>
              <a:t>，每输出</a:t>
            </a:r>
            <a:r>
              <a:rPr lang="en-US" altLang="zh-CN" sz="2800" b="1" dirty="0">
                <a:solidFill>
                  <a:srgbClr val="00B050"/>
                </a:solidFill>
                <a:latin typeface="Courier New" pitchFamily="49" charset="0"/>
                <a:cs typeface="Courier New" pitchFamily="49" charset="0"/>
              </a:rPr>
              <a:t>10</a:t>
            </a:r>
            <a:r>
              <a:rPr lang="zh-CN" altLang="en-US" sz="2800" b="1" dirty="0">
                <a:solidFill>
                  <a:srgbClr val="00B050"/>
                </a:solidFill>
                <a:latin typeface="Courier New" pitchFamily="49" charset="0"/>
                <a:cs typeface="Courier New" pitchFamily="49" charset="0"/>
              </a:rPr>
              <a:t>个数换行</a:t>
            </a:r>
            <a:r>
              <a:rPr lang="en-US" altLang="zh-CN" sz="2800" b="1" dirty="0">
                <a:solidFill>
                  <a:srgbClr val="00B050"/>
                </a:solidFill>
                <a:latin typeface="Courier New" pitchFamily="49" charset="0"/>
                <a:cs typeface="Courier New" pitchFamily="49" charset="0"/>
              </a:rPr>
              <a:t>*/</a:t>
            </a:r>
            <a:endParaRPr lang="zh-CN" altLang="en-US" sz="2800" b="1" dirty="0">
              <a:solidFill>
                <a:srgbClr val="00B050"/>
              </a:solidFill>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62011201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D10D852-0788-4173-93CD-B7C9DB406C0F}"/>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以下程序的输出结果是</a:t>
            </a:r>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a:p>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a:p>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矩形: 圆角 6">
            <a:extLst>
              <a:ext uri="{FF2B5EF4-FFF2-40B4-BE49-F238E27FC236}">
                <a16:creationId xmlns:a16="http://schemas.microsoft.com/office/drawing/2014/main" id="{41F0B578-930C-4FBF-AEDD-F72E56F232DB}"/>
              </a:ext>
            </a:extLst>
          </p:cNvPr>
          <p:cNvSpPr/>
          <p:nvPr>
            <p:custDataLst>
              <p:tags r:id="rId3"/>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3" name="矩形 12">
            <a:extLst>
              <a:ext uri="{FF2B5EF4-FFF2-40B4-BE49-F238E27FC236}">
                <a16:creationId xmlns:a16="http://schemas.microsoft.com/office/drawing/2014/main" id="{77A20BD5-F192-4CF4-8F7B-3B66EDCF004B}"/>
              </a:ext>
            </a:extLst>
          </p:cNvPr>
          <p:cNvSpPr/>
          <p:nvPr>
            <p:custDataLst>
              <p:tags r:id="rId4"/>
            </p:custDataLst>
          </p:nvPr>
        </p:nvSpPr>
        <p:spPr>
          <a:xfrm>
            <a:off x="0" y="5849303"/>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pic>
        <p:nvPicPr>
          <p:cNvPr id="16" name="图片 15">
            <a:extLst>
              <a:ext uri="{FF2B5EF4-FFF2-40B4-BE49-F238E27FC236}">
                <a16:creationId xmlns:a16="http://schemas.microsoft.com/office/drawing/2014/main" id="{13C5044C-537E-4096-8362-ABE0BB3FD2D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70043" y="2264281"/>
            <a:ext cx="2897505" cy="3767902"/>
          </a:xfrm>
          <a:prstGeom prst="rect">
            <a:avLst/>
          </a:prstGeom>
        </p:spPr>
      </p:pic>
      <p:grpSp>
        <p:nvGrpSpPr>
          <p:cNvPr id="12" name="组合 11">
            <a:extLst>
              <a:ext uri="{FF2B5EF4-FFF2-40B4-BE49-F238E27FC236}">
                <a16:creationId xmlns:a16="http://schemas.microsoft.com/office/drawing/2014/main" id="{C71FFD0E-1550-4211-950C-E869029792F9}"/>
              </a:ext>
            </a:extLst>
          </p:cNvPr>
          <p:cNvGrpSpPr/>
          <p:nvPr>
            <p:custDataLst>
              <p:tags r:id="rId5"/>
            </p:custDataLst>
          </p:nvPr>
        </p:nvGrpSpPr>
        <p:grpSpPr>
          <a:xfrm>
            <a:off x="0" y="0"/>
            <a:ext cx="9144000" cy="635000"/>
            <a:chOff x="0" y="0"/>
            <a:chExt cx="9144000" cy="635000"/>
          </a:xfrm>
        </p:grpSpPr>
        <p:sp>
          <p:nvSpPr>
            <p:cNvPr id="8" name="TitleBackground">
              <a:extLst>
                <a:ext uri="{FF2B5EF4-FFF2-40B4-BE49-F238E27FC236}">
                  <a16:creationId xmlns:a16="http://schemas.microsoft.com/office/drawing/2014/main" id="{0F315BCA-B1EA-4A55-82C8-17F66EB83DF2}"/>
                </a:ext>
              </a:extLst>
            </p:cNvPr>
            <p:cNvSpPr/>
            <p:nvPr>
              <p:custDataLst>
                <p:tags r:id="rId7"/>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ColorBlock">
              <a:extLst>
                <a:ext uri="{FF2B5EF4-FFF2-40B4-BE49-F238E27FC236}">
                  <a16:creationId xmlns:a16="http://schemas.microsoft.com/office/drawing/2014/main" id="{37D5C82E-2C81-4B0D-905A-2B803ACCCB36}"/>
                </a:ext>
              </a:extLst>
            </p:cNvPr>
            <p:cNvSpPr/>
            <p:nvPr>
              <p:custDataLst>
                <p:tags r:id="rId8"/>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ypeText">
              <a:extLst>
                <a:ext uri="{FF2B5EF4-FFF2-40B4-BE49-F238E27FC236}">
                  <a16:creationId xmlns:a16="http://schemas.microsoft.com/office/drawing/2014/main" id="{E79FC5BD-507C-4F50-891C-42F01D405FA2}"/>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p>
          </p:txBody>
        </p:sp>
        <p:sp>
          <p:nvSpPr>
            <p:cNvPr id="11" name="TipText">
              <a:extLst>
                <a:ext uri="{FF2B5EF4-FFF2-40B4-BE49-F238E27FC236}">
                  <a16:creationId xmlns:a16="http://schemas.microsoft.com/office/drawing/2014/main" id="{BF8F71D8-87FB-488F-9D5E-93F6C3F13681}"/>
                </a:ext>
              </a:extLst>
            </p:cNvPr>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31AEC55A-9145-4D8E-A420-04E770216806}"/>
              </a:ext>
            </a:extLst>
          </p:cNvPr>
          <p:cNvPicPr>
            <a:picLocks/>
          </p:cNvPicPr>
          <p:nvPr>
            <p:custDataLst>
              <p:tags r:id="rId6"/>
            </p:custDataLst>
          </p:nvPr>
        </p:nvPicPr>
        <p:blipFill>
          <a:blip r:embed="rId13">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418035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153400" cy="704840"/>
          </a:xfrm>
        </p:spPr>
        <p:txBody>
          <a:bodyPr/>
          <a:lstStyle/>
          <a:p>
            <a:pPr marL="0" indent="0">
              <a:buNone/>
            </a:pPr>
            <a:r>
              <a:rPr lang="zh-CN" altLang="en-US" dirty="0"/>
              <a:t>用函数的思想实现最简单的</a:t>
            </a:r>
            <a:r>
              <a:rPr lang="en-US" altLang="zh-CN" dirty="0"/>
              <a:t>C++</a:t>
            </a:r>
            <a:r>
              <a:rPr lang="zh-CN" altLang="en-US" dirty="0"/>
              <a:t>程序</a:t>
            </a:r>
          </a:p>
        </p:txBody>
      </p:sp>
      <p:sp>
        <p:nvSpPr>
          <p:cNvPr id="6" name="TextBox 5"/>
          <p:cNvSpPr txBox="1"/>
          <p:nvPr/>
        </p:nvSpPr>
        <p:spPr>
          <a:xfrm>
            <a:off x="571472" y="2000240"/>
            <a:ext cx="8001056" cy="4493538"/>
          </a:xfrm>
          <a:prstGeom prst="rect">
            <a:avLst/>
          </a:prstGeom>
          <a:noFill/>
        </p:spPr>
        <p:txBody>
          <a:bodyPr wrap="square" rtlCol="0">
            <a:spAutoFit/>
          </a:bodyPr>
          <a:lstStyle/>
          <a:p>
            <a:r>
              <a:rPr lang="en-US" altLang="zh-CN" sz="2400" b="1" dirty="0">
                <a:solidFill>
                  <a:srgbClr val="0000FF"/>
                </a:solidFill>
                <a:latin typeface="Courier New" pitchFamily="49" charset="0"/>
                <a:cs typeface="Courier New" pitchFamily="49" charset="0"/>
              </a:rPr>
              <a:t>#</a:t>
            </a:r>
            <a:r>
              <a:rPr lang="en-US" altLang="zh-CN" sz="2400" b="1" dirty="0" err="1">
                <a:solidFill>
                  <a:srgbClr val="0000FF"/>
                </a:solidFill>
                <a:latin typeface="Courier New" pitchFamily="49" charset="0"/>
                <a:cs typeface="Courier New" pitchFamily="49" charset="0"/>
              </a:rPr>
              <a:t>inlcude</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iostream</a:t>
            </a:r>
            <a:r>
              <a:rPr lang="en-US" altLang="zh-CN" sz="2400" b="1" dirty="0">
                <a:latin typeface="Courier New" pitchFamily="49" charset="0"/>
                <a:cs typeface="Courier New" pitchFamily="49" charset="0"/>
              </a:rPr>
              <a:t>&gt;</a:t>
            </a:r>
          </a:p>
          <a:p>
            <a:r>
              <a:rPr lang="en-US" altLang="zh-CN" sz="2400" b="1" dirty="0">
                <a:solidFill>
                  <a:srgbClr val="0000FF"/>
                </a:solidFill>
                <a:latin typeface="Courier New" pitchFamily="49" charset="0"/>
                <a:cs typeface="Courier New" pitchFamily="49" charset="0"/>
              </a:rPr>
              <a:t>using namespace</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std;</a:t>
            </a:r>
          </a:p>
          <a:p>
            <a:r>
              <a:rPr lang="en-US" altLang="zh-CN" sz="2400" b="1" dirty="0">
                <a:solidFill>
                  <a:srgbClr val="0000FF"/>
                </a:solidFill>
                <a:latin typeface="Courier New" pitchFamily="49" charset="0"/>
                <a:cs typeface="Courier New" pitchFamily="49" charset="0"/>
              </a:rPr>
              <a:t>void</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printString</a:t>
            </a:r>
            <a:r>
              <a:rPr lang="en-US" altLang="zh-CN" sz="2400" b="1" dirty="0">
                <a:latin typeface="Courier New" pitchFamily="49" charset="0"/>
                <a:cs typeface="Courier New" pitchFamily="49" charset="0"/>
              </a:rPr>
              <a:t>();</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函数原型（函数声明）</a:t>
            </a:r>
            <a:endParaRPr lang="en-US" altLang="zh-CN" sz="2400" b="1" dirty="0">
              <a:solidFill>
                <a:srgbClr val="00B050"/>
              </a:solidFill>
              <a:latin typeface="Courier New" pitchFamily="49" charset="0"/>
              <a:cs typeface="Courier New" pitchFamily="49" charset="0"/>
            </a:endParaRPr>
          </a:p>
          <a:p>
            <a:r>
              <a:rPr lang="en-US" altLang="zh-CN" sz="2400" b="1" dirty="0">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main(){</a:t>
            </a:r>
          </a:p>
          <a:p>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printString</a:t>
            </a:r>
            <a:r>
              <a:rPr lang="en-US" altLang="zh-CN" sz="2400" b="1" dirty="0">
                <a:latin typeface="Courier New" pitchFamily="49" charset="0"/>
                <a:cs typeface="Courier New" pitchFamily="49" charset="0"/>
              </a:rPr>
              <a:t>();</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调用函数</a:t>
            </a:r>
            <a:endParaRPr lang="en-US" altLang="zh-CN" sz="2400" b="1" dirty="0">
              <a:solidFill>
                <a:srgbClr val="00B050"/>
              </a:solidFill>
              <a:latin typeface="Courier New" pitchFamily="49" charset="0"/>
              <a:cs typeface="Courier New" pitchFamily="49" charset="0"/>
            </a:endParaRPr>
          </a:p>
          <a:p>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0;</a:t>
            </a:r>
          </a:p>
          <a:p>
            <a:r>
              <a:rPr lang="en-US" altLang="zh-CN" sz="2400" b="1" dirty="0">
                <a:latin typeface="Courier New" pitchFamily="49" charset="0"/>
                <a:cs typeface="Courier New" pitchFamily="49" charset="0"/>
              </a:rPr>
              <a:t>}</a:t>
            </a:r>
          </a:p>
          <a:p>
            <a:r>
              <a:rPr lang="en-US" altLang="zh-CN" sz="2400" b="1" dirty="0">
                <a:solidFill>
                  <a:srgbClr val="0000FF"/>
                </a:solidFill>
                <a:latin typeface="Courier New" pitchFamily="49" charset="0"/>
                <a:cs typeface="Courier New" pitchFamily="49" charset="0"/>
              </a:rPr>
              <a:t>void</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printString</a:t>
            </a:r>
            <a:r>
              <a:rPr lang="en-US" altLang="zh-CN" sz="2400" b="1" dirty="0">
                <a:latin typeface="Courier New" pitchFamily="49" charset="0"/>
                <a:cs typeface="Courier New" pitchFamily="49" charset="0"/>
              </a:rPr>
              <a:t>(){</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函数定义</a:t>
            </a:r>
            <a:endParaRPr lang="en-US" altLang="zh-CN" sz="2400" b="1" dirty="0">
              <a:solidFill>
                <a:srgbClr val="00B050"/>
              </a:solidFill>
              <a:latin typeface="Courier New" pitchFamily="49" charset="0"/>
              <a:cs typeface="Courier New" pitchFamily="49" charset="0"/>
            </a:endParaRPr>
          </a:p>
          <a:p>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&lt;&lt;"Hello!"&lt;&lt;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solidFill>
                  <a:schemeClr val="tx2"/>
                </a:solidFill>
                <a:latin typeface="Courier New" pitchFamily="49" charset="0"/>
                <a:cs typeface="Courier New" pitchFamily="49" charset="0"/>
              </a:rPr>
              <a:t>;</a:t>
            </a:r>
          </a:p>
          <a:p>
            <a:r>
              <a:rPr lang="en-US" altLang="zh-CN" sz="2400" b="1" dirty="0">
                <a:latin typeface="Courier New" pitchFamily="49" charset="0"/>
                <a:cs typeface="Courier New" pitchFamily="49" charset="0"/>
              </a:rPr>
              <a:t>}</a:t>
            </a:r>
          </a:p>
          <a:p>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7" name="矩形 6">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8" name="矩形 7">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9" name="矩形 8">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函数的引入</a:t>
            </a:r>
          </a:p>
        </p:txBody>
      </p:sp>
      <p:sp>
        <p:nvSpPr>
          <p:cNvPr id="10" name="矩形 9">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函数的说明</a:t>
            </a:r>
          </a:p>
        </p:txBody>
      </p:sp>
      <p:sp>
        <p:nvSpPr>
          <p:cNvPr id="11" name="矩形 10">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函数的分类</a:t>
            </a:r>
          </a:p>
        </p:txBody>
      </p:sp>
      <p:sp>
        <p:nvSpPr>
          <p:cNvPr id="13" name="矩形 12"/>
          <p:cNvSpPr/>
          <p:nvPr/>
        </p:nvSpPr>
        <p:spPr>
          <a:xfrm>
            <a:off x="6022504" y="3573016"/>
            <a:ext cx="2664296" cy="830997"/>
          </a:xfrm>
          <a:prstGeom prst="rect">
            <a:avLst/>
          </a:prstGeom>
        </p:spPr>
        <p:txBody>
          <a:bodyPr wrap="square">
            <a:spAutoFit/>
          </a:bodyPr>
          <a:lstStyle/>
          <a:p>
            <a:pPr marL="0" lvl="2"/>
            <a:r>
              <a:rPr lang="zh-CN" altLang="en-US" sz="2400" b="1" dirty="0">
                <a:solidFill>
                  <a:srgbClr val="FF0000"/>
                </a:solidFill>
              </a:rPr>
              <a:t>也可以先声明函数，后定义</a:t>
            </a:r>
          </a:p>
        </p:txBody>
      </p:sp>
    </p:spTree>
    <p:extLst>
      <p:ext uri="{BB962C8B-B14F-4D97-AF65-F5344CB8AC3E}">
        <p14:creationId xmlns:p14="http://schemas.microsoft.com/office/powerpoint/2010/main" val="688124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函数的递归调用</a:t>
            </a:r>
          </a:p>
        </p:txBody>
      </p:sp>
      <p:sp>
        <p:nvSpPr>
          <p:cNvPr id="3" name="内容占位符 2"/>
          <p:cNvSpPr>
            <a:spLocks noGrp="1"/>
          </p:cNvSpPr>
          <p:nvPr>
            <p:ph idx="1"/>
          </p:nvPr>
        </p:nvSpPr>
        <p:spPr>
          <a:xfrm>
            <a:off x="179512" y="1628800"/>
            <a:ext cx="8640960" cy="4584551"/>
          </a:xfrm>
        </p:spPr>
        <p:txBody>
          <a:bodyPr/>
          <a:lstStyle/>
          <a:p>
            <a:pPr>
              <a:lnSpc>
                <a:spcPct val="150000"/>
              </a:lnSpc>
            </a:pPr>
            <a:r>
              <a:rPr lang="zh-CN" altLang="en-US" dirty="0"/>
              <a:t>函数的递归</a:t>
            </a:r>
            <a:endParaRPr lang="en-US" altLang="zh-CN" dirty="0"/>
          </a:p>
          <a:p>
            <a:pPr lvl="1">
              <a:lnSpc>
                <a:spcPct val="150000"/>
              </a:lnSpc>
            </a:pPr>
            <a:r>
              <a:rPr lang="en-US" altLang="zh-CN" sz="2800" dirty="0"/>
              <a:t>C++</a:t>
            </a:r>
            <a:r>
              <a:rPr lang="zh-CN" altLang="en-US" sz="2800" dirty="0"/>
              <a:t>允许函数自己调用自己</a:t>
            </a:r>
            <a:endParaRPr lang="en-US" altLang="zh-CN" sz="2800" dirty="0"/>
          </a:p>
          <a:p>
            <a:pPr lvl="2">
              <a:lnSpc>
                <a:spcPct val="150000"/>
              </a:lnSpc>
            </a:pPr>
            <a:r>
              <a:rPr lang="en-US" altLang="zh-CN" sz="2400" dirty="0"/>
              <a:t>A</a:t>
            </a:r>
            <a:r>
              <a:rPr lang="zh-CN" altLang="en-US" sz="2400" dirty="0"/>
              <a:t>函数调用</a:t>
            </a:r>
            <a:r>
              <a:rPr lang="en-US" altLang="zh-CN" sz="2400" dirty="0"/>
              <a:t>A</a:t>
            </a:r>
            <a:r>
              <a:rPr lang="zh-CN" altLang="en-US" sz="2400" dirty="0"/>
              <a:t>函数本身，称为</a:t>
            </a:r>
            <a:r>
              <a:rPr lang="zh-CN" altLang="en-US" sz="2400" dirty="0">
                <a:solidFill>
                  <a:srgbClr val="C00000"/>
                </a:solidFill>
              </a:rPr>
              <a:t>直接递归</a:t>
            </a:r>
            <a:endParaRPr lang="en-US" altLang="zh-CN" sz="2400" dirty="0"/>
          </a:p>
          <a:p>
            <a:pPr lvl="2">
              <a:lnSpc>
                <a:spcPct val="150000"/>
              </a:lnSpc>
            </a:pPr>
            <a:r>
              <a:rPr lang="en-US" altLang="zh-CN" sz="2400" dirty="0"/>
              <a:t>A</a:t>
            </a:r>
            <a:r>
              <a:rPr lang="zh-CN" altLang="en-US" sz="2400" dirty="0"/>
              <a:t>函数调用</a:t>
            </a:r>
            <a:r>
              <a:rPr lang="en-US" altLang="zh-CN" sz="2400" dirty="0"/>
              <a:t>B</a:t>
            </a:r>
            <a:r>
              <a:rPr lang="zh-CN" altLang="en-US" sz="2400" dirty="0"/>
              <a:t>函数，而后</a:t>
            </a:r>
            <a:r>
              <a:rPr lang="en-US" altLang="zh-CN" sz="2400" dirty="0"/>
              <a:t>B</a:t>
            </a:r>
            <a:r>
              <a:rPr lang="zh-CN" altLang="en-US" sz="2400" dirty="0"/>
              <a:t>函数又调用</a:t>
            </a:r>
            <a:r>
              <a:rPr lang="en-US" altLang="zh-CN" sz="2400" dirty="0"/>
              <a:t>A</a:t>
            </a:r>
            <a:r>
              <a:rPr lang="zh-CN" altLang="en-US" sz="2400" dirty="0"/>
              <a:t>函数，称为</a:t>
            </a:r>
            <a:r>
              <a:rPr lang="zh-CN" altLang="en-US" sz="2400" dirty="0">
                <a:solidFill>
                  <a:srgbClr val="C00000"/>
                </a:solidFill>
              </a:rPr>
              <a:t>间接递归</a:t>
            </a:r>
            <a:endParaRPr lang="en-US" altLang="zh-CN" sz="2400" dirty="0"/>
          </a:p>
          <a:p>
            <a:pPr lvl="2">
              <a:lnSpc>
                <a:spcPct val="150000"/>
              </a:lnSpc>
            </a:pPr>
            <a:r>
              <a:rPr lang="zh-CN" altLang="en-US" sz="2400" dirty="0"/>
              <a:t>不论使用哪种递归，程序员都应保障递归函数在执行若干次后能够“退出”递归 (即</a:t>
            </a:r>
            <a:r>
              <a:rPr lang="zh-CN" altLang="en-US" sz="2400" dirty="0">
                <a:solidFill>
                  <a:srgbClr val="C00000"/>
                </a:solidFill>
              </a:rPr>
              <a:t>能够实现递归出口</a:t>
            </a:r>
            <a:r>
              <a:rPr lang="zh-CN" altLang="en-US" sz="2400" dirty="0"/>
              <a:t>)</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79930678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函数的递归调用</a:t>
            </a:r>
          </a:p>
        </p:txBody>
      </p:sp>
      <p:sp>
        <p:nvSpPr>
          <p:cNvPr id="3" name="内容占位符 2"/>
          <p:cNvSpPr>
            <a:spLocks noGrp="1"/>
          </p:cNvSpPr>
          <p:nvPr>
            <p:ph idx="1"/>
          </p:nvPr>
        </p:nvSpPr>
        <p:spPr>
          <a:xfrm>
            <a:off x="158824" y="1952774"/>
            <a:ext cx="8805664" cy="4500562"/>
          </a:xfrm>
        </p:spPr>
        <p:txBody>
          <a:bodyPr/>
          <a:lstStyle/>
          <a:p>
            <a:pPr lvl="1">
              <a:lnSpc>
                <a:spcPct val="150000"/>
              </a:lnSpc>
            </a:pPr>
            <a:r>
              <a:rPr lang="zh-CN" altLang="en-US" sz="2800" dirty="0"/>
              <a:t>递归函数的执行分为“</a:t>
            </a:r>
            <a:r>
              <a:rPr lang="zh-CN" altLang="en-US" sz="2800" dirty="0">
                <a:solidFill>
                  <a:srgbClr val="CC3300"/>
                </a:solidFill>
              </a:rPr>
              <a:t>递推</a:t>
            </a:r>
            <a:r>
              <a:rPr lang="zh-CN" altLang="en-US" sz="2800" dirty="0"/>
              <a:t>”和“</a:t>
            </a:r>
            <a:r>
              <a:rPr lang="zh-CN" altLang="en-US" sz="2800" dirty="0">
                <a:solidFill>
                  <a:srgbClr val="CC3300"/>
                </a:solidFill>
              </a:rPr>
              <a:t>回归</a:t>
            </a:r>
            <a:r>
              <a:rPr lang="zh-CN" altLang="en-US" sz="2800" dirty="0"/>
              <a:t>”两个过程，这两个过程由递归终止条件控制</a:t>
            </a:r>
            <a:endParaRPr lang="en-US" altLang="zh-CN" sz="2800" dirty="0"/>
          </a:p>
          <a:p>
            <a:pPr lvl="1">
              <a:lnSpc>
                <a:spcPct val="150000"/>
              </a:lnSpc>
            </a:pPr>
            <a:r>
              <a:rPr lang="zh-CN" altLang="en-US" sz="2800" dirty="0"/>
              <a:t>即</a:t>
            </a:r>
            <a:r>
              <a:rPr lang="zh-CN" altLang="en-US" sz="2800" dirty="0">
                <a:solidFill>
                  <a:srgbClr val="CC3300"/>
                </a:solidFill>
              </a:rPr>
              <a:t>逐层递推</a:t>
            </a:r>
            <a:r>
              <a:rPr lang="zh-CN" altLang="en-US" sz="2800" dirty="0"/>
              <a:t>，直至</a:t>
            </a:r>
            <a:r>
              <a:rPr lang="zh-CN" altLang="en-US" sz="2800" dirty="0">
                <a:solidFill>
                  <a:srgbClr val="CC3300"/>
                </a:solidFill>
              </a:rPr>
              <a:t>递归终止条件</a:t>
            </a:r>
            <a:r>
              <a:rPr lang="zh-CN" altLang="en-US" sz="2800" dirty="0"/>
              <a:t>，然后</a:t>
            </a:r>
            <a:r>
              <a:rPr lang="zh-CN" altLang="en-US" sz="2800" dirty="0">
                <a:solidFill>
                  <a:srgbClr val="CC3300"/>
                </a:solidFill>
              </a:rPr>
              <a:t>逐层回归</a:t>
            </a:r>
            <a:r>
              <a:rPr lang="zh-CN" altLang="en-US" sz="2800" dirty="0"/>
              <a:t>。每次调用发生时都首先判断递归终止条件。</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419315710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函数的递归调用</a:t>
            </a:r>
          </a:p>
        </p:txBody>
      </p:sp>
      <p:sp>
        <p:nvSpPr>
          <p:cNvPr id="3" name="内容占位符 2"/>
          <p:cNvSpPr>
            <a:spLocks noGrp="1"/>
          </p:cNvSpPr>
          <p:nvPr>
            <p:ph idx="1"/>
          </p:nvPr>
        </p:nvSpPr>
        <p:spPr>
          <a:xfrm>
            <a:off x="179512" y="1693023"/>
            <a:ext cx="8712968" cy="4500562"/>
          </a:xfrm>
        </p:spPr>
        <p:txBody>
          <a:bodyPr/>
          <a:lstStyle/>
          <a:p>
            <a:pPr lvl="1">
              <a:lnSpc>
                <a:spcPct val="150000"/>
              </a:lnSpc>
            </a:pPr>
            <a:r>
              <a:rPr lang="zh-CN" altLang="en-US" dirty="0"/>
              <a:t>递归调用同普通的函数调用一样，每当调用发生时，在栈中分配单元保存返回地址以及参数和局部变量</a:t>
            </a:r>
            <a:endParaRPr lang="en-US" altLang="zh-CN" dirty="0"/>
          </a:p>
          <a:p>
            <a:pPr lvl="1">
              <a:lnSpc>
                <a:spcPct val="150000"/>
              </a:lnSpc>
            </a:pPr>
            <a:r>
              <a:rPr lang="zh-CN" altLang="en-US" dirty="0"/>
              <a:t>由于递推的过程是一个逐层调用的过程，因此存在一个逐层连续的参数入栈过程，直至</a:t>
            </a:r>
            <a:r>
              <a:rPr lang="zh-CN" altLang="en-US" dirty="0">
                <a:solidFill>
                  <a:srgbClr val="FF0000"/>
                </a:solidFill>
              </a:rPr>
              <a:t>遇到递归终止条件</a:t>
            </a:r>
            <a:r>
              <a:rPr lang="zh-CN" altLang="en-US" dirty="0"/>
              <a:t>时，才开始</a:t>
            </a:r>
            <a:r>
              <a:rPr lang="zh-CN" altLang="en-US" dirty="0">
                <a:solidFill>
                  <a:srgbClr val="FF0000"/>
                </a:solidFill>
              </a:rPr>
              <a:t>回归</a:t>
            </a:r>
            <a:r>
              <a:rPr lang="zh-CN" altLang="en-US" dirty="0"/>
              <a:t>，这时才逐层释放栈空间，返回到上一层，直至最后返回到主调函数</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85951773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函数的递归调用</a:t>
            </a:r>
          </a:p>
        </p:txBody>
      </p:sp>
      <p:sp>
        <p:nvSpPr>
          <p:cNvPr id="3" name="内容占位符 2"/>
          <p:cNvSpPr>
            <a:spLocks noGrp="1"/>
          </p:cNvSpPr>
          <p:nvPr>
            <p:ph idx="1"/>
          </p:nvPr>
        </p:nvSpPr>
        <p:spPr/>
        <p:txBody>
          <a:bodyPr/>
          <a:lstStyle/>
          <a:p>
            <a:r>
              <a:rPr lang="zh-CN" altLang="en-US" dirty="0"/>
              <a:t>函数的递归</a:t>
            </a:r>
            <a:endParaRPr lang="en-US" altLang="zh-CN" dirty="0"/>
          </a:p>
          <a:p>
            <a:pPr lvl="1"/>
            <a:r>
              <a:rPr lang="en-US" altLang="zh-CN" dirty="0"/>
              <a:t>【</a:t>
            </a:r>
            <a:r>
              <a:rPr lang="zh-CN" altLang="en-US" dirty="0"/>
              <a:t>例</a:t>
            </a:r>
            <a:r>
              <a:rPr lang="en-US" altLang="zh-CN" dirty="0"/>
              <a:t>5.19】</a:t>
            </a:r>
            <a:r>
              <a:rPr lang="zh-CN" altLang="en-US" dirty="0"/>
              <a:t>计算年龄</a:t>
            </a:r>
            <a:endParaRPr lang="en-US" altLang="zh-CN" dirty="0"/>
          </a:p>
          <a:p>
            <a:pPr lvl="1"/>
            <a:r>
              <a:rPr lang="en-US" altLang="zh-CN" dirty="0"/>
              <a:t>【</a:t>
            </a:r>
            <a:r>
              <a:rPr lang="zh-CN" altLang="en-US" dirty="0"/>
              <a:t>例</a:t>
            </a:r>
            <a:r>
              <a:rPr lang="en-US" altLang="zh-CN" dirty="0"/>
              <a:t>5.20】</a:t>
            </a:r>
            <a:r>
              <a:rPr lang="zh-CN" altLang="en-US" dirty="0"/>
              <a:t>求阶乘，三色冰淇淋程序</a:t>
            </a:r>
            <a:endParaRPr lang="en-US" altLang="zh-CN" dirty="0"/>
          </a:p>
          <a:p>
            <a:pPr lvl="1"/>
            <a:r>
              <a:rPr lang="en-US" altLang="zh-CN" dirty="0"/>
              <a:t>【</a:t>
            </a:r>
            <a:r>
              <a:rPr lang="zh-CN" altLang="en-US" dirty="0"/>
              <a:t>例</a:t>
            </a:r>
            <a:r>
              <a:rPr lang="en-US" altLang="zh-CN" dirty="0"/>
              <a:t>5.21】</a:t>
            </a:r>
            <a:r>
              <a:rPr lang="zh-CN" altLang="en-US" dirty="0"/>
              <a:t>反序输出问题</a:t>
            </a:r>
            <a:endParaRPr lang="en-US" altLang="zh-CN" dirty="0"/>
          </a:p>
          <a:p>
            <a:pPr lvl="1"/>
            <a:r>
              <a:rPr lang="en-US" altLang="zh-CN" dirty="0"/>
              <a:t>【</a:t>
            </a:r>
            <a:r>
              <a:rPr lang="zh-CN" altLang="en-US" dirty="0"/>
              <a:t>例</a:t>
            </a:r>
            <a:r>
              <a:rPr lang="en-US" altLang="zh-CN" dirty="0"/>
              <a:t>5.22】</a:t>
            </a:r>
            <a:r>
              <a:rPr lang="zh-CN" altLang="en-US" dirty="0"/>
              <a:t>输入一个整数，将数字反序输出</a:t>
            </a:r>
            <a:endParaRPr lang="en-US" altLang="zh-CN" dirty="0"/>
          </a:p>
          <a:p>
            <a:pPr lvl="1"/>
            <a:r>
              <a:rPr lang="en-US" altLang="zh-CN" dirty="0"/>
              <a:t>【</a:t>
            </a:r>
            <a:r>
              <a:rPr lang="zh-CN" altLang="en-US" dirty="0"/>
              <a:t>例</a:t>
            </a:r>
            <a:r>
              <a:rPr lang="en-US" altLang="zh-CN" dirty="0"/>
              <a:t>5.23】</a:t>
            </a:r>
            <a:r>
              <a:rPr lang="zh-CN" altLang="en-US" dirty="0"/>
              <a:t>汉诺塔问题</a:t>
            </a:r>
            <a:endParaRPr lang="en-US" altLang="zh-CN" dirty="0"/>
          </a:p>
          <a:p>
            <a:pPr lvl="1"/>
            <a:r>
              <a:rPr lang="en-US" altLang="zh-CN" dirty="0"/>
              <a:t>【</a:t>
            </a:r>
            <a:r>
              <a:rPr lang="zh-CN" altLang="en-US" dirty="0"/>
              <a:t>例</a:t>
            </a:r>
            <a:r>
              <a:rPr lang="en-US" altLang="zh-CN" dirty="0"/>
              <a:t>5.24】</a:t>
            </a:r>
            <a:r>
              <a:rPr lang="zh-CN" altLang="en-US" dirty="0"/>
              <a:t>快速排序</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65804514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8520" y="932681"/>
            <a:ext cx="9155360" cy="5304631"/>
          </a:xfrm>
        </p:spPr>
        <p:txBody>
          <a:bodyPr/>
          <a:lstStyle/>
          <a:p>
            <a:pPr>
              <a:lnSpc>
                <a:spcPct val="130000"/>
              </a:lnSpc>
            </a:pPr>
            <a:r>
              <a:rPr lang="en-US" altLang="zh-CN" dirty="0">
                <a:solidFill>
                  <a:srgbClr val="C00000"/>
                </a:solidFill>
              </a:rPr>
              <a:t>【</a:t>
            </a:r>
            <a:r>
              <a:rPr lang="zh-CN" altLang="en-US" dirty="0">
                <a:solidFill>
                  <a:srgbClr val="C00000"/>
                </a:solidFill>
              </a:rPr>
              <a:t>例</a:t>
            </a:r>
            <a:r>
              <a:rPr lang="en-US" altLang="zh-CN" dirty="0">
                <a:solidFill>
                  <a:srgbClr val="C00000"/>
                </a:solidFill>
              </a:rPr>
              <a:t>5.19】</a:t>
            </a:r>
            <a:r>
              <a:rPr lang="zh-CN" altLang="en-US" sz="2400" dirty="0">
                <a:solidFill>
                  <a:srgbClr val="C00000"/>
                </a:solidFill>
              </a:rPr>
              <a:t>有</a:t>
            </a:r>
            <a:r>
              <a:rPr lang="en-US" altLang="zh-CN" sz="2400" dirty="0">
                <a:solidFill>
                  <a:srgbClr val="C00000"/>
                </a:solidFill>
              </a:rPr>
              <a:t>5</a:t>
            </a:r>
            <a:r>
              <a:rPr lang="zh-CN" altLang="en-US" sz="2400" dirty="0">
                <a:solidFill>
                  <a:srgbClr val="C00000"/>
                </a:solidFill>
              </a:rPr>
              <a:t>个人坐在一起，问第</a:t>
            </a:r>
            <a:r>
              <a:rPr lang="en-US" altLang="zh-CN" sz="2400" dirty="0">
                <a:solidFill>
                  <a:srgbClr val="C00000"/>
                </a:solidFill>
              </a:rPr>
              <a:t>5</a:t>
            </a:r>
            <a:r>
              <a:rPr lang="zh-CN" altLang="en-US" sz="2400" dirty="0">
                <a:solidFill>
                  <a:srgbClr val="C00000"/>
                </a:solidFill>
              </a:rPr>
              <a:t>个人多少岁？他说，比第</a:t>
            </a:r>
            <a:r>
              <a:rPr lang="en-US" altLang="zh-CN" sz="2400" dirty="0">
                <a:solidFill>
                  <a:srgbClr val="C00000"/>
                </a:solidFill>
              </a:rPr>
              <a:t>4</a:t>
            </a:r>
            <a:r>
              <a:rPr lang="zh-CN" altLang="en-US" sz="2400" dirty="0">
                <a:solidFill>
                  <a:srgbClr val="C00000"/>
                </a:solidFill>
              </a:rPr>
              <a:t>个人大两岁。问第</a:t>
            </a:r>
            <a:r>
              <a:rPr lang="en-US" altLang="zh-CN" sz="2400" dirty="0">
                <a:solidFill>
                  <a:srgbClr val="C00000"/>
                </a:solidFill>
              </a:rPr>
              <a:t>4</a:t>
            </a:r>
            <a:r>
              <a:rPr lang="zh-CN" altLang="en-US" sz="2400" dirty="0">
                <a:solidFill>
                  <a:srgbClr val="C00000"/>
                </a:solidFill>
              </a:rPr>
              <a:t>个人多少岁？他说，比第</a:t>
            </a:r>
            <a:r>
              <a:rPr lang="en-US" altLang="zh-CN" sz="2400" dirty="0">
                <a:solidFill>
                  <a:srgbClr val="C00000"/>
                </a:solidFill>
              </a:rPr>
              <a:t>3</a:t>
            </a:r>
            <a:r>
              <a:rPr lang="zh-CN" altLang="en-US" sz="2400" dirty="0">
                <a:solidFill>
                  <a:srgbClr val="C00000"/>
                </a:solidFill>
              </a:rPr>
              <a:t>个人大两岁。问第</a:t>
            </a:r>
            <a:r>
              <a:rPr lang="en-US" altLang="zh-CN" sz="2400" dirty="0">
                <a:solidFill>
                  <a:srgbClr val="C00000"/>
                </a:solidFill>
              </a:rPr>
              <a:t>3</a:t>
            </a:r>
            <a:r>
              <a:rPr lang="zh-CN" altLang="en-US" sz="2400" dirty="0">
                <a:solidFill>
                  <a:srgbClr val="C00000"/>
                </a:solidFill>
              </a:rPr>
              <a:t>个人多少岁？他说，比第</a:t>
            </a:r>
            <a:r>
              <a:rPr lang="en-US" altLang="zh-CN" sz="2400" dirty="0">
                <a:solidFill>
                  <a:srgbClr val="C00000"/>
                </a:solidFill>
              </a:rPr>
              <a:t>2</a:t>
            </a:r>
            <a:r>
              <a:rPr lang="zh-CN" altLang="en-US" sz="2400" dirty="0">
                <a:solidFill>
                  <a:srgbClr val="C00000"/>
                </a:solidFill>
              </a:rPr>
              <a:t>个人大两岁。问第</a:t>
            </a:r>
            <a:r>
              <a:rPr lang="en-US" altLang="zh-CN" sz="2400" dirty="0">
                <a:solidFill>
                  <a:srgbClr val="C00000"/>
                </a:solidFill>
              </a:rPr>
              <a:t>2</a:t>
            </a:r>
            <a:r>
              <a:rPr lang="zh-CN" altLang="en-US" sz="2400" dirty="0">
                <a:solidFill>
                  <a:srgbClr val="C00000"/>
                </a:solidFill>
              </a:rPr>
              <a:t>个人多少岁？他说，比第</a:t>
            </a:r>
            <a:r>
              <a:rPr lang="en-US" altLang="zh-CN" sz="2400" dirty="0">
                <a:solidFill>
                  <a:srgbClr val="C00000"/>
                </a:solidFill>
              </a:rPr>
              <a:t>1</a:t>
            </a:r>
            <a:r>
              <a:rPr lang="zh-CN" altLang="en-US" sz="2400" dirty="0">
                <a:solidFill>
                  <a:srgbClr val="C00000"/>
                </a:solidFill>
              </a:rPr>
              <a:t>个人大两岁。问第</a:t>
            </a:r>
            <a:r>
              <a:rPr lang="en-US" altLang="zh-CN" sz="2400" dirty="0">
                <a:solidFill>
                  <a:srgbClr val="C00000"/>
                </a:solidFill>
              </a:rPr>
              <a:t>1</a:t>
            </a:r>
            <a:r>
              <a:rPr lang="zh-CN" altLang="en-US" sz="2400" dirty="0">
                <a:solidFill>
                  <a:srgbClr val="C00000"/>
                </a:solidFill>
              </a:rPr>
              <a:t>个人多少岁？他说是十岁。请问，第</a:t>
            </a:r>
            <a:r>
              <a:rPr lang="en-US" altLang="zh-CN" sz="2400" dirty="0">
                <a:solidFill>
                  <a:srgbClr val="C00000"/>
                </a:solidFill>
              </a:rPr>
              <a:t>5</a:t>
            </a:r>
            <a:r>
              <a:rPr lang="zh-CN" altLang="en-US" sz="2400" dirty="0">
                <a:solidFill>
                  <a:srgbClr val="C00000"/>
                </a:solidFill>
              </a:rPr>
              <a:t>个人多大？</a:t>
            </a:r>
            <a:endParaRPr lang="en-US" altLang="zh-CN" sz="2400" dirty="0">
              <a:solidFill>
                <a:srgbClr val="C00000"/>
              </a:solidFill>
            </a:endParaRPr>
          </a:p>
          <a:p>
            <a:pPr lvl="1">
              <a:lnSpc>
                <a:spcPct val="130000"/>
              </a:lnSpc>
            </a:pPr>
            <a:r>
              <a:rPr lang="zh-CN" altLang="en-US" dirty="0"/>
              <a:t>欲求第</a:t>
            </a:r>
            <a:r>
              <a:rPr lang="en-US" altLang="zh-CN" dirty="0"/>
              <a:t>5</a:t>
            </a:r>
            <a:r>
              <a:rPr lang="zh-CN" altLang="en-US" dirty="0"/>
              <a:t>个人的年龄，就必须先知道第</a:t>
            </a:r>
            <a:r>
              <a:rPr lang="en-US" altLang="zh-CN" dirty="0"/>
              <a:t>4</a:t>
            </a:r>
            <a:r>
              <a:rPr lang="zh-CN" altLang="en-US" dirty="0"/>
              <a:t>个人的年龄，欲求第</a:t>
            </a:r>
            <a:r>
              <a:rPr lang="en-US" altLang="zh-CN" dirty="0"/>
              <a:t>4</a:t>
            </a:r>
            <a:r>
              <a:rPr lang="zh-CN" altLang="en-US" dirty="0"/>
              <a:t>个人的年龄，就必须先知道第</a:t>
            </a:r>
            <a:r>
              <a:rPr lang="en-US" altLang="zh-CN" dirty="0"/>
              <a:t>3</a:t>
            </a:r>
            <a:r>
              <a:rPr lang="zh-CN" altLang="en-US" dirty="0"/>
              <a:t>个人的年龄，欲求第</a:t>
            </a:r>
            <a:r>
              <a:rPr lang="en-US" altLang="zh-CN" dirty="0"/>
              <a:t>3</a:t>
            </a:r>
            <a:r>
              <a:rPr lang="zh-CN" altLang="en-US" dirty="0"/>
              <a:t>个人的年龄，就必须先知道第</a:t>
            </a:r>
            <a:r>
              <a:rPr lang="en-US" altLang="zh-CN" dirty="0"/>
              <a:t>2</a:t>
            </a:r>
            <a:r>
              <a:rPr lang="zh-CN" altLang="en-US" dirty="0"/>
              <a:t>个人的年龄，欲求第</a:t>
            </a:r>
            <a:r>
              <a:rPr lang="en-US" altLang="zh-CN" dirty="0"/>
              <a:t>2</a:t>
            </a:r>
            <a:r>
              <a:rPr lang="zh-CN" altLang="en-US" dirty="0"/>
              <a:t>个人的年龄，就必须先知道第</a:t>
            </a:r>
            <a:r>
              <a:rPr lang="en-US" altLang="zh-CN" dirty="0"/>
              <a:t>1</a:t>
            </a:r>
            <a:r>
              <a:rPr lang="zh-CN" altLang="en-US" dirty="0"/>
              <a:t>个人的年龄，而且每个人的年龄都比前一个人大两岁</a:t>
            </a:r>
          </a:p>
        </p:txBody>
      </p:sp>
      <p:sp>
        <p:nvSpPr>
          <p:cNvPr id="4" name="矩形 3">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51983500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412776"/>
            <a:ext cx="8229600" cy="4500562"/>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5.19】</a:t>
            </a:r>
            <a:r>
              <a:rPr lang="zh-CN" altLang="en-US" dirty="0"/>
              <a:t>分析</a:t>
            </a:r>
            <a:endParaRPr lang="en-US" altLang="zh-CN" dirty="0"/>
          </a:p>
          <a:p>
            <a:r>
              <a:rPr lang="en-US" altLang="zh-CN" dirty="0"/>
              <a:t>5</a:t>
            </a:r>
            <a:r>
              <a:rPr lang="zh-CN" altLang="en-US" dirty="0"/>
              <a:t>个人的年龄可以分别表示为</a:t>
            </a:r>
            <a:endParaRPr lang="en-US" altLang="zh-CN" dirty="0"/>
          </a:p>
          <a:p>
            <a:pPr lvl="1"/>
            <a:r>
              <a:rPr lang="en-US" altLang="zh-CN" dirty="0"/>
              <a:t>age(5)=age(4)+2</a:t>
            </a:r>
          </a:p>
          <a:p>
            <a:pPr lvl="1"/>
            <a:r>
              <a:rPr lang="en-US" altLang="zh-CN" dirty="0"/>
              <a:t>age(4)=age(3)+2</a:t>
            </a:r>
            <a:endParaRPr lang="zh-CN" altLang="en-US" dirty="0"/>
          </a:p>
          <a:p>
            <a:pPr lvl="1"/>
            <a:r>
              <a:rPr lang="en-US" altLang="zh-CN" dirty="0"/>
              <a:t>age(3)=age(2)+2</a:t>
            </a:r>
            <a:endParaRPr lang="zh-CN" altLang="en-US" dirty="0"/>
          </a:p>
          <a:p>
            <a:pPr lvl="1"/>
            <a:r>
              <a:rPr lang="en-US" altLang="zh-CN" dirty="0"/>
              <a:t>age(2)=age(1)+2</a:t>
            </a:r>
            <a:endParaRPr lang="zh-CN" altLang="en-US" dirty="0"/>
          </a:p>
          <a:p>
            <a:pPr lvl="1"/>
            <a:r>
              <a:rPr lang="en-US" altLang="zh-CN" dirty="0"/>
              <a:t>age(1)=10</a:t>
            </a:r>
          </a:p>
          <a:p>
            <a:r>
              <a:rPr lang="zh-CN" altLang="en-US" dirty="0"/>
              <a:t>通项式为：</a:t>
            </a:r>
          </a:p>
          <a:p>
            <a:pPr lvl="1"/>
            <a:r>
              <a:rPr lang="en-US" altLang="zh-CN" dirty="0"/>
              <a:t>age(1)=10</a:t>
            </a:r>
          </a:p>
          <a:p>
            <a:pPr lvl="1"/>
            <a:r>
              <a:rPr lang="en-US" altLang="zh-CN" dirty="0"/>
              <a:t>age(n)=age(n-1)+2</a:t>
            </a:r>
            <a:endParaRPr lang="zh-CN" altLang="en-US" dirty="0"/>
          </a:p>
        </p:txBody>
      </p:sp>
      <p:pic>
        <p:nvPicPr>
          <p:cNvPr id="6" name="Picture 2"/>
          <p:cNvPicPr>
            <a:picLocks noChangeAspect="1" noChangeArrowheads="1"/>
          </p:cNvPicPr>
          <p:nvPr/>
        </p:nvPicPr>
        <p:blipFill>
          <a:blip r:embed="rId2" cstate="print"/>
          <a:srcRect/>
          <a:stretch>
            <a:fillRect/>
          </a:stretch>
        </p:blipFill>
        <p:spPr bwMode="auto">
          <a:xfrm>
            <a:off x="3594004" y="2564904"/>
            <a:ext cx="5490124" cy="2808312"/>
          </a:xfrm>
          <a:prstGeom prst="rect">
            <a:avLst/>
          </a:prstGeom>
          <a:noFill/>
          <a:ln w="9525">
            <a:noFill/>
            <a:miter lim="800000"/>
            <a:headEnd/>
            <a:tailEnd/>
          </a:ln>
        </p:spPr>
      </p:pic>
      <p:sp>
        <p:nvSpPr>
          <p:cNvPr id="4" name="矩形 3">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7" name="矩形 6">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8" name="矩形 7">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9" name="矩形 8">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10" name="矩形 9">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1" name="矩形 10">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63885374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5232623"/>
          </a:xfrm>
        </p:spPr>
        <p:txBody>
          <a:bodyPr/>
          <a:lstStyle/>
          <a:p>
            <a:pPr marL="0" indent="0">
              <a:buNone/>
            </a:pPr>
            <a:r>
              <a:rPr lang="zh-CN" altLang="en-US" dirty="0"/>
              <a:t>求年龄的递归函数</a:t>
            </a:r>
            <a:r>
              <a:rPr lang="en-US" altLang="zh-CN" dirty="0"/>
              <a:t>age()</a:t>
            </a:r>
            <a:r>
              <a:rPr lang="zh-CN" altLang="en-US" dirty="0"/>
              <a:t>定义</a:t>
            </a:r>
            <a:endParaRPr lang="en-US" altLang="zh-CN" dirty="0"/>
          </a:p>
          <a:p>
            <a:pPr>
              <a:spcBef>
                <a:spcPts val="0"/>
              </a:spcBef>
              <a:buNone/>
            </a:pP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age(</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n)</a:t>
            </a:r>
          </a:p>
          <a:p>
            <a:pPr>
              <a:spcBef>
                <a:spcPts val="0"/>
              </a:spcBef>
              <a:buNone/>
            </a:pPr>
            <a:r>
              <a:rPr lang="en-US" altLang="zh-CN" sz="2800" b="1" dirty="0">
                <a:latin typeface="Courier New" pitchFamily="49" charset="0"/>
                <a:cs typeface="Courier New" pitchFamily="49" charset="0"/>
              </a:rPr>
              <a:t>{</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err="1">
                <a:latin typeface="Courier New" pitchFamily="49" charset="0"/>
                <a:cs typeface="Courier New" pitchFamily="49" charset="0"/>
              </a:rPr>
              <a:t>person_age</a:t>
            </a:r>
            <a:r>
              <a:rPr lang="en-US" altLang="zh-CN" sz="2800" b="1" dirty="0">
                <a:latin typeface="Courier New" pitchFamily="49" charset="0"/>
                <a:cs typeface="Courier New" pitchFamily="49" charset="0"/>
              </a:rPr>
              <a:t>;</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if</a:t>
            </a:r>
            <a:r>
              <a:rPr lang="en-US" altLang="zh-CN" sz="2800" b="1" dirty="0">
                <a:latin typeface="Courier New" pitchFamily="49" charset="0"/>
                <a:cs typeface="Courier New" pitchFamily="49" charset="0"/>
              </a:rPr>
              <a:t>(n==1)</a:t>
            </a:r>
          </a:p>
          <a:p>
            <a:pPr>
              <a:spcBef>
                <a:spcPts val="0"/>
              </a:spcBef>
              <a:buNone/>
            </a:pP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person_age</a:t>
            </a:r>
            <a:r>
              <a:rPr lang="en-US" altLang="zh-CN" sz="2800" b="1" dirty="0">
                <a:latin typeface="Courier New" pitchFamily="49" charset="0"/>
                <a:cs typeface="Courier New" pitchFamily="49" charset="0"/>
              </a:rPr>
              <a:t> = 10;</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else</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err="1">
                <a:latin typeface="Courier New" pitchFamily="49" charset="0"/>
                <a:cs typeface="Courier New" pitchFamily="49" charset="0"/>
              </a:rPr>
              <a:t>person_age</a:t>
            </a:r>
            <a:r>
              <a:rPr lang="en-US" altLang="zh-CN" sz="2800" b="1" dirty="0">
                <a:latin typeface="Courier New" pitchFamily="49" charset="0"/>
                <a:cs typeface="Courier New" pitchFamily="49" charset="0"/>
              </a:rPr>
              <a:t> = age(n-1)+2;</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return</a:t>
            </a:r>
            <a:r>
              <a:rPr lang="en-US" altLang="zh-CN" sz="2800" b="1" dirty="0">
                <a:solidFill>
                  <a:schemeClr val="tx2"/>
                </a:solidFill>
                <a:latin typeface="Courier New" pitchFamily="49" charset="0"/>
                <a:cs typeface="Courier New" pitchFamily="49" charset="0"/>
              </a:rPr>
              <a:t> </a:t>
            </a:r>
            <a:r>
              <a:rPr lang="en-US" altLang="zh-CN" sz="2800" b="1" dirty="0" err="1">
                <a:latin typeface="Courier New" pitchFamily="49" charset="0"/>
                <a:cs typeface="Courier New" pitchFamily="49" charset="0"/>
              </a:rPr>
              <a:t>person_age</a:t>
            </a:r>
            <a:r>
              <a:rPr lang="en-US" altLang="zh-CN" sz="2800" b="1" dirty="0">
                <a:latin typeface="Courier New" pitchFamily="49" charset="0"/>
                <a:cs typeface="Courier New" pitchFamily="49" charset="0"/>
              </a:rPr>
              <a:t>;</a:t>
            </a:r>
          </a:p>
          <a:p>
            <a:pPr>
              <a:spcBef>
                <a:spcPts val="0"/>
              </a:spcBef>
              <a:buNone/>
            </a:pPr>
            <a:r>
              <a:rPr lang="en-US" altLang="zh-CN" sz="2800" b="1" dirty="0">
                <a:latin typeface="Courier New" pitchFamily="49" charset="0"/>
                <a:cs typeface="Courier New" pitchFamily="49" charset="0"/>
              </a:rPr>
              <a:t>}</a:t>
            </a:r>
            <a:endParaRPr lang="zh-CN" altLang="en-US" sz="28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26180064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686800" cy="5029200"/>
          </a:xfrm>
        </p:spPr>
        <p:txBody>
          <a:bodyPr/>
          <a:lstStyle/>
          <a:p>
            <a:pPr>
              <a:spcBef>
                <a:spcPts val="0"/>
              </a:spcBef>
              <a:buNone/>
            </a:pPr>
            <a:r>
              <a:rPr lang="en-US" altLang="zh-CN" sz="2800" b="1" dirty="0">
                <a:solidFill>
                  <a:srgbClr val="0000FF"/>
                </a:solidFill>
                <a:latin typeface="Courier New" pitchFamily="49" charset="0"/>
                <a:cs typeface="Courier New" pitchFamily="49" charset="0"/>
              </a:rPr>
              <a:t>#include</a:t>
            </a:r>
            <a:r>
              <a:rPr lang="en-US" altLang="zh-CN" sz="2800" b="1" dirty="0">
                <a:latin typeface="Courier New" pitchFamily="49" charset="0"/>
                <a:cs typeface="Courier New" pitchFamily="49" charset="0"/>
              </a:rPr>
              <a:t>&lt;</a:t>
            </a:r>
            <a:r>
              <a:rPr lang="en-US" altLang="zh-CN" sz="2800" b="1" dirty="0" err="1">
                <a:latin typeface="Courier New" pitchFamily="49" charset="0"/>
                <a:cs typeface="Courier New" pitchFamily="49" charset="0"/>
              </a:rPr>
              <a:t>iostream</a:t>
            </a:r>
            <a:r>
              <a:rPr lang="en-US" altLang="zh-CN" sz="2800" b="1" dirty="0">
                <a:latin typeface="Courier New" pitchFamily="49" charset="0"/>
                <a:cs typeface="Courier New" pitchFamily="49" charset="0"/>
              </a:rPr>
              <a:t>&gt;</a:t>
            </a:r>
          </a:p>
          <a:p>
            <a:pPr>
              <a:spcBef>
                <a:spcPts val="0"/>
              </a:spcBef>
              <a:buNone/>
            </a:pPr>
            <a:r>
              <a:rPr lang="en-US" altLang="zh-CN" sz="2800" b="1" dirty="0">
                <a:solidFill>
                  <a:srgbClr val="0000FF"/>
                </a:solidFill>
                <a:latin typeface="Courier New" pitchFamily="49" charset="0"/>
                <a:cs typeface="Courier New" pitchFamily="49" charset="0"/>
              </a:rPr>
              <a:t>using namespace</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std;</a:t>
            </a:r>
          </a:p>
          <a:p>
            <a:pPr>
              <a:spcBef>
                <a:spcPts val="0"/>
              </a:spcBef>
              <a:buNone/>
            </a:pP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main()</a:t>
            </a:r>
          </a:p>
          <a:p>
            <a:pPr>
              <a:spcBef>
                <a:spcPts val="0"/>
              </a:spcBef>
              <a:buNone/>
            </a:pPr>
            <a:r>
              <a:rPr lang="en-US" altLang="zh-CN" sz="2800" b="1" dirty="0">
                <a:latin typeface="Courier New" pitchFamily="49" charset="0"/>
                <a:cs typeface="Courier New" pitchFamily="49" charset="0"/>
              </a:rPr>
              <a:t>{</a:t>
            </a:r>
          </a:p>
          <a:p>
            <a:pPr>
              <a:spcBef>
                <a:spcPts val="0"/>
              </a:spcBef>
              <a:buNone/>
            </a:pP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cout</a:t>
            </a:r>
            <a:r>
              <a:rPr lang="en-US" altLang="zh-CN" sz="2800" b="1" dirty="0">
                <a:latin typeface="Courier New" pitchFamily="49" charset="0"/>
                <a:cs typeface="Courier New" pitchFamily="49" charset="0"/>
              </a:rPr>
              <a:t>&lt;&lt;</a:t>
            </a:r>
            <a:r>
              <a:rPr lang="en-US" altLang="zh-CN" b="1" dirty="0">
                <a:latin typeface="Courier New" pitchFamily="49" charset="0"/>
                <a:cs typeface="Courier New" pitchFamily="49" charset="0"/>
              </a:rPr>
              <a:t>"</a:t>
            </a:r>
            <a:r>
              <a:rPr lang="zh-CN" altLang="en-US" sz="2800" b="1" dirty="0">
                <a:latin typeface="Courier New" pitchFamily="49" charset="0"/>
                <a:cs typeface="Courier New" pitchFamily="49" charset="0"/>
              </a:rPr>
              <a:t>第</a:t>
            </a:r>
            <a:r>
              <a:rPr lang="en-US" altLang="zh-CN" sz="2800" b="1" dirty="0">
                <a:latin typeface="Courier New" pitchFamily="49" charset="0"/>
                <a:cs typeface="Courier New" pitchFamily="49" charset="0"/>
              </a:rPr>
              <a:t>5</a:t>
            </a:r>
            <a:r>
              <a:rPr lang="zh-CN" altLang="en-US" sz="2800" b="1" dirty="0">
                <a:latin typeface="Courier New" pitchFamily="49" charset="0"/>
                <a:cs typeface="Courier New" pitchFamily="49" charset="0"/>
              </a:rPr>
              <a:t>个人的年龄为：</a:t>
            </a:r>
            <a:r>
              <a:rPr lang="en-US" altLang="zh-CN" b="1" dirty="0">
                <a:latin typeface="Courier New" pitchFamily="49" charset="0"/>
                <a:cs typeface="Courier New" pitchFamily="49" charset="0"/>
              </a:rPr>
              <a:t>"</a:t>
            </a:r>
            <a:r>
              <a:rPr lang="en-US" altLang="zh-CN" sz="2800" b="1" dirty="0">
                <a:latin typeface="Courier New" pitchFamily="49" charset="0"/>
                <a:cs typeface="Courier New" pitchFamily="49" charset="0"/>
              </a:rPr>
              <a:t>&lt;&lt;age(5)&lt;&lt;</a:t>
            </a:r>
            <a:r>
              <a:rPr lang="en-US" altLang="zh-CN" b="1" dirty="0">
                <a:latin typeface="Courier New" pitchFamily="49" charset="0"/>
                <a:cs typeface="Courier New" pitchFamily="49" charset="0"/>
              </a:rPr>
              <a:t>"</a:t>
            </a:r>
            <a:r>
              <a:rPr lang="zh-CN" altLang="en-US" sz="2800" b="1" dirty="0">
                <a:latin typeface="Courier New" pitchFamily="49" charset="0"/>
                <a:cs typeface="Courier New" pitchFamily="49" charset="0"/>
              </a:rPr>
              <a:t>岁</a:t>
            </a:r>
            <a:r>
              <a:rPr lang="en-US" altLang="zh-CN" b="1" dirty="0">
                <a:latin typeface="Courier New" pitchFamily="49" charset="0"/>
                <a:cs typeface="Courier New" pitchFamily="49" charset="0"/>
              </a:rPr>
              <a:t>"</a:t>
            </a:r>
            <a:r>
              <a:rPr lang="en-US" altLang="zh-CN" sz="2800" b="1" dirty="0">
                <a:latin typeface="Courier New" pitchFamily="49" charset="0"/>
                <a:cs typeface="Courier New" pitchFamily="49" charset="0"/>
              </a:rPr>
              <a:t>;</a:t>
            </a:r>
          </a:p>
          <a:p>
            <a:pPr>
              <a:spcBef>
                <a:spcPts val="0"/>
              </a:spcBef>
              <a:buNone/>
            </a:pP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cout</a:t>
            </a:r>
            <a:r>
              <a:rPr lang="en-US" altLang="zh-CN" sz="2800" b="1" dirty="0">
                <a:latin typeface="Courier New" pitchFamily="49" charset="0"/>
                <a:cs typeface="Courier New" pitchFamily="49" charset="0"/>
              </a:rPr>
              <a:t>&lt;&lt;</a:t>
            </a:r>
            <a:r>
              <a:rPr lang="en-US" altLang="zh-CN" sz="2800" b="1" dirty="0" err="1">
                <a:latin typeface="Courier New" pitchFamily="49" charset="0"/>
                <a:cs typeface="Courier New" pitchFamily="49" charset="0"/>
              </a:rPr>
              <a:t>endl</a:t>
            </a:r>
            <a:r>
              <a:rPr lang="en-US" altLang="zh-CN" sz="2800" b="1" dirty="0">
                <a:latin typeface="Courier New" pitchFamily="49" charset="0"/>
                <a:cs typeface="Courier New" pitchFamily="49" charset="0"/>
              </a:rPr>
              <a:t>;</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return</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0;</a:t>
            </a:r>
          </a:p>
          <a:p>
            <a:pPr>
              <a:spcBef>
                <a:spcPts val="0"/>
              </a:spcBef>
              <a:buNone/>
            </a:pPr>
            <a:r>
              <a:rPr lang="en-US" altLang="zh-CN" sz="2800" b="1" dirty="0">
                <a:latin typeface="Courier New" pitchFamily="49" charset="0"/>
                <a:cs typeface="Courier New" pitchFamily="49" charset="0"/>
              </a:rPr>
              <a:t>}</a:t>
            </a:r>
            <a:endParaRPr lang="zh-CN" altLang="en-US" sz="28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09586364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5.20】</a:t>
            </a:r>
            <a:r>
              <a:rPr lang="zh-CN" altLang="en-US" dirty="0">
                <a:solidFill>
                  <a:srgbClr val="C00000"/>
                </a:solidFill>
              </a:rPr>
              <a:t>用递归函数求整数</a:t>
            </a:r>
            <a:r>
              <a:rPr lang="en-US" altLang="zh-CN" dirty="0">
                <a:solidFill>
                  <a:srgbClr val="C00000"/>
                </a:solidFill>
              </a:rPr>
              <a:t>n</a:t>
            </a:r>
            <a:r>
              <a:rPr lang="zh-CN" altLang="en-US" dirty="0">
                <a:solidFill>
                  <a:srgbClr val="C00000"/>
                </a:solidFill>
              </a:rPr>
              <a:t>的阶乘</a:t>
            </a:r>
            <a:endParaRPr lang="en-US" altLang="zh-CN" dirty="0">
              <a:solidFill>
                <a:srgbClr val="C00000"/>
              </a:solidFill>
            </a:endParaRPr>
          </a:p>
          <a:p>
            <a:pPr lvl="1"/>
            <a:r>
              <a:rPr lang="en-US" altLang="zh-CN" dirty="0"/>
              <a:t>1!=1</a:t>
            </a:r>
          </a:p>
          <a:p>
            <a:pPr lvl="1"/>
            <a:r>
              <a:rPr lang="en-US" altLang="zh-CN" dirty="0"/>
              <a:t>n! = n*(n-1)!</a:t>
            </a:r>
          </a:p>
          <a:p>
            <a:pPr lvl="1"/>
            <a:r>
              <a:rPr lang="zh-CN" altLang="en-US" dirty="0"/>
              <a:t>递归函数定义</a:t>
            </a:r>
          </a:p>
          <a:p>
            <a:pPr lvl="1">
              <a:spcBef>
                <a:spcPts val="0"/>
              </a:spcBef>
              <a:buNone/>
            </a:pPr>
            <a:r>
              <a:rPr lang="en-US" altLang="zh-CN" sz="3200" dirty="0">
                <a:solidFill>
                  <a:srgbClr val="0000FF"/>
                </a:solidFill>
                <a:latin typeface="Courier New" pitchFamily="49" charset="0"/>
                <a:cs typeface="Courier New" pitchFamily="49" charset="0"/>
              </a:rPr>
              <a:t>long</a:t>
            </a:r>
            <a:r>
              <a:rPr lang="en-US" altLang="zh-CN" sz="3200" dirty="0">
                <a:solidFill>
                  <a:schemeClr val="tx2"/>
                </a:solidFill>
                <a:latin typeface="Courier New" pitchFamily="49" charset="0"/>
                <a:cs typeface="Courier New" pitchFamily="49" charset="0"/>
              </a:rPr>
              <a:t> </a:t>
            </a:r>
            <a:r>
              <a:rPr lang="en-US" altLang="zh-CN" sz="3200" dirty="0" err="1">
                <a:latin typeface="Courier New" pitchFamily="49" charset="0"/>
                <a:cs typeface="Courier New" pitchFamily="49" charset="0"/>
              </a:rPr>
              <a:t>fac</a:t>
            </a:r>
            <a:r>
              <a:rPr lang="en-US" altLang="zh-CN" sz="3200" dirty="0">
                <a:latin typeface="Courier New" pitchFamily="49" charset="0"/>
                <a:cs typeface="Courier New" pitchFamily="49" charset="0"/>
              </a:rPr>
              <a:t>(</a:t>
            </a:r>
            <a:r>
              <a:rPr lang="en-US" altLang="zh-CN" sz="3200" dirty="0" err="1">
                <a:solidFill>
                  <a:srgbClr val="0000FF"/>
                </a:solidFill>
                <a:latin typeface="Courier New" pitchFamily="49" charset="0"/>
                <a:cs typeface="Courier New" pitchFamily="49" charset="0"/>
              </a:rPr>
              <a:t>int</a:t>
            </a:r>
            <a:r>
              <a:rPr lang="en-US" altLang="zh-CN" sz="3200" dirty="0">
                <a:solidFill>
                  <a:srgbClr val="0000FF"/>
                </a:solidFill>
                <a:latin typeface="Courier New" pitchFamily="49" charset="0"/>
                <a:cs typeface="Courier New" pitchFamily="49" charset="0"/>
              </a:rPr>
              <a:t> </a:t>
            </a:r>
            <a:r>
              <a:rPr lang="en-US" altLang="zh-CN" sz="3200" dirty="0">
                <a:latin typeface="Courier New" pitchFamily="49" charset="0"/>
                <a:cs typeface="Courier New" pitchFamily="49" charset="0"/>
              </a:rPr>
              <a:t>n){</a:t>
            </a:r>
          </a:p>
          <a:p>
            <a:pPr lvl="1">
              <a:spcBef>
                <a:spcPts val="0"/>
              </a:spcBef>
              <a:buNone/>
            </a:pPr>
            <a:r>
              <a:rPr lang="en-US" altLang="zh-CN" sz="3200" dirty="0">
                <a:solidFill>
                  <a:schemeClr val="tx2"/>
                </a:solidFill>
                <a:latin typeface="Courier New" pitchFamily="49" charset="0"/>
                <a:cs typeface="Courier New" pitchFamily="49" charset="0"/>
              </a:rPr>
              <a:t>	</a:t>
            </a:r>
            <a:r>
              <a:rPr lang="en-US" altLang="zh-CN" sz="3200" dirty="0">
                <a:solidFill>
                  <a:srgbClr val="0000FF"/>
                </a:solidFill>
                <a:latin typeface="Courier New" pitchFamily="49" charset="0"/>
                <a:cs typeface="Courier New" pitchFamily="49" charset="0"/>
              </a:rPr>
              <a:t>if</a:t>
            </a:r>
            <a:r>
              <a:rPr lang="en-US" altLang="zh-CN" sz="3200" dirty="0">
                <a:latin typeface="Courier New" pitchFamily="49" charset="0"/>
                <a:cs typeface="Courier New" pitchFamily="49" charset="0"/>
              </a:rPr>
              <a:t>((n==1)||(n==0))</a:t>
            </a:r>
          </a:p>
          <a:p>
            <a:pPr lvl="1">
              <a:spcBef>
                <a:spcPts val="0"/>
              </a:spcBef>
              <a:buNone/>
            </a:pPr>
            <a:r>
              <a:rPr lang="en-US" altLang="zh-CN" sz="3200" dirty="0">
                <a:solidFill>
                  <a:schemeClr val="tx2"/>
                </a:solidFill>
                <a:latin typeface="Courier New" pitchFamily="49" charset="0"/>
                <a:cs typeface="Courier New" pitchFamily="49" charset="0"/>
              </a:rPr>
              <a:t>		</a:t>
            </a:r>
            <a:r>
              <a:rPr lang="en-US" altLang="zh-CN" sz="3200" dirty="0">
                <a:solidFill>
                  <a:srgbClr val="0000FF"/>
                </a:solidFill>
                <a:latin typeface="Courier New" pitchFamily="49" charset="0"/>
                <a:cs typeface="Courier New" pitchFamily="49" charset="0"/>
              </a:rPr>
              <a:t>return</a:t>
            </a:r>
            <a:r>
              <a:rPr lang="en-US" altLang="zh-CN" sz="3200" dirty="0">
                <a:solidFill>
                  <a:schemeClr val="tx2"/>
                </a:solidFill>
                <a:latin typeface="Courier New" pitchFamily="49" charset="0"/>
                <a:cs typeface="Courier New" pitchFamily="49" charset="0"/>
              </a:rPr>
              <a:t> </a:t>
            </a:r>
            <a:r>
              <a:rPr lang="en-US" altLang="zh-CN" sz="3200" dirty="0">
                <a:latin typeface="Courier New" pitchFamily="49" charset="0"/>
                <a:cs typeface="Courier New" pitchFamily="49" charset="0"/>
              </a:rPr>
              <a:t>1;</a:t>
            </a:r>
          </a:p>
          <a:p>
            <a:pPr lvl="1">
              <a:spcBef>
                <a:spcPts val="0"/>
              </a:spcBef>
              <a:buNone/>
            </a:pPr>
            <a:r>
              <a:rPr lang="en-US" altLang="zh-CN" sz="3200" dirty="0">
                <a:solidFill>
                  <a:schemeClr val="tx2"/>
                </a:solidFill>
                <a:latin typeface="Courier New" pitchFamily="49" charset="0"/>
                <a:cs typeface="Courier New" pitchFamily="49" charset="0"/>
              </a:rPr>
              <a:t>	</a:t>
            </a:r>
            <a:r>
              <a:rPr lang="en-US" altLang="zh-CN" sz="3200" dirty="0">
                <a:solidFill>
                  <a:srgbClr val="0000FF"/>
                </a:solidFill>
                <a:latin typeface="Courier New" pitchFamily="49" charset="0"/>
                <a:cs typeface="Courier New" pitchFamily="49" charset="0"/>
              </a:rPr>
              <a:t>else</a:t>
            </a:r>
          </a:p>
          <a:p>
            <a:pPr lvl="1">
              <a:spcBef>
                <a:spcPts val="0"/>
              </a:spcBef>
              <a:buNone/>
            </a:pPr>
            <a:r>
              <a:rPr lang="en-US" altLang="zh-CN" sz="3200" dirty="0">
                <a:solidFill>
                  <a:schemeClr val="tx2"/>
                </a:solidFill>
                <a:latin typeface="Courier New" pitchFamily="49" charset="0"/>
                <a:cs typeface="Courier New" pitchFamily="49" charset="0"/>
              </a:rPr>
              <a:t>		</a:t>
            </a:r>
            <a:r>
              <a:rPr lang="en-US" altLang="zh-CN" sz="3200" dirty="0">
                <a:solidFill>
                  <a:srgbClr val="0000FF"/>
                </a:solidFill>
                <a:latin typeface="Courier New" pitchFamily="49" charset="0"/>
                <a:cs typeface="Courier New" pitchFamily="49" charset="0"/>
              </a:rPr>
              <a:t>return</a:t>
            </a:r>
            <a:r>
              <a:rPr lang="en-US" altLang="zh-CN" sz="3200" dirty="0">
                <a:solidFill>
                  <a:schemeClr val="tx2"/>
                </a:solidFill>
                <a:latin typeface="Courier New" pitchFamily="49" charset="0"/>
                <a:cs typeface="Courier New" pitchFamily="49" charset="0"/>
              </a:rPr>
              <a:t> </a:t>
            </a:r>
            <a:r>
              <a:rPr lang="en-US" altLang="zh-CN" sz="3200" dirty="0">
                <a:latin typeface="Courier New" pitchFamily="49" charset="0"/>
                <a:cs typeface="Courier New" pitchFamily="49" charset="0"/>
              </a:rPr>
              <a:t>n*</a:t>
            </a:r>
            <a:r>
              <a:rPr lang="en-US" altLang="zh-CN" sz="3200" dirty="0" err="1">
                <a:latin typeface="Courier New" pitchFamily="49" charset="0"/>
                <a:cs typeface="Courier New" pitchFamily="49" charset="0"/>
              </a:rPr>
              <a:t>fac</a:t>
            </a:r>
            <a:r>
              <a:rPr lang="en-US" altLang="zh-CN" sz="3200" dirty="0">
                <a:latin typeface="Courier New" pitchFamily="49" charset="0"/>
                <a:cs typeface="Courier New" pitchFamily="49" charset="0"/>
              </a:rPr>
              <a:t>(n-1);</a:t>
            </a:r>
          </a:p>
          <a:p>
            <a:pPr lvl="1">
              <a:spcBef>
                <a:spcPts val="0"/>
              </a:spcBef>
              <a:buNone/>
            </a:pPr>
            <a:r>
              <a:rPr lang="en-US" altLang="zh-CN" sz="3200" dirty="0">
                <a:latin typeface="Courier New" pitchFamily="49" charset="0"/>
                <a:cs typeface="Courier New" pitchFamily="49" charset="0"/>
              </a:rPr>
              <a:t>}</a:t>
            </a:r>
          </a:p>
          <a:p>
            <a:pPr lvl="1">
              <a:buNone/>
            </a:pPr>
            <a:endParaRPr lang="en-US" altLang="zh-CN" dirty="0"/>
          </a:p>
          <a:p>
            <a:pPr lvl="1">
              <a:buNone/>
            </a:pPr>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6040580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2"/>
            </p:custDataLst>
          </p:nvPr>
        </p:nvSpPr>
        <p:spPr>
          <a:xfrm>
            <a:off x="1043608" y="2817496"/>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以下程序的运行结果是：</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a:p>
            <a:r>
              <a:rPr lang="en-US" altLang="zh-CN" dirty="0"/>
              <a:t>#include</a:t>
            </a:r>
            <a:r>
              <a:rPr lang="zh-CN" altLang="en-US" dirty="0"/>
              <a:t> </a:t>
            </a:r>
            <a:r>
              <a:rPr lang="en-US" altLang="zh-CN" dirty="0"/>
              <a:t>&lt;</a:t>
            </a:r>
            <a:r>
              <a:rPr lang="en-US" altLang="zh-CN" dirty="0" err="1"/>
              <a:t>iostream</a:t>
            </a:r>
            <a:r>
              <a:rPr lang="en-US" altLang="zh-CN" dirty="0"/>
              <a:t>&gt;</a:t>
            </a:r>
            <a:endParaRPr lang="zh-CN" altLang="en-US" dirty="0"/>
          </a:p>
          <a:p>
            <a:r>
              <a:rPr lang="en-US" altLang="zh-CN" dirty="0"/>
              <a:t>using</a:t>
            </a:r>
            <a:r>
              <a:rPr lang="zh-CN" altLang="en-US" dirty="0"/>
              <a:t> </a:t>
            </a:r>
            <a:r>
              <a:rPr lang="en-US" altLang="zh-CN" dirty="0"/>
              <a:t>namespace</a:t>
            </a:r>
            <a:r>
              <a:rPr lang="zh-CN" altLang="en-US" dirty="0"/>
              <a:t> </a:t>
            </a:r>
            <a:r>
              <a:rPr lang="en-US" altLang="zh-CN" dirty="0" err="1"/>
              <a:t>std</a:t>
            </a:r>
            <a:r>
              <a:rPr lang="en-US" altLang="zh-CN" dirty="0"/>
              <a:t>;</a:t>
            </a:r>
            <a:endParaRPr lang="zh-CN" altLang="en-US" dirty="0"/>
          </a:p>
          <a:p>
            <a:r>
              <a:rPr lang="en-US" altLang="zh-CN" dirty="0" err="1"/>
              <a:t>int</a:t>
            </a:r>
            <a:r>
              <a:rPr lang="zh-CN" altLang="en-US" dirty="0"/>
              <a:t> </a:t>
            </a:r>
            <a:r>
              <a:rPr lang="en-US" altLang="zh-CN" dirty="0"/>
              <a:t>f(</a:t>
            </a:r>
            <a:r>
              <a:rPr lang="en-US" altLang="zh-CN" dirty="0" err="1"/>
              <a:t>int</a:t>
            </a:r>
            <a:r>
              <a:rPr lang="zh-CN" altLang="en-US" dirty="0"/>
              <a:t> </a:t>
            </a:r>
            <a:r>
              <a:rPr lang="en-US" altLang="zh-CN" dirty="0"/>
              <a:t>n)</a:t>
            </a:r>
            <a:endParaRPr lang="zh-CN" altLang="en-US" dirty="0"/>
          </a:p>
          <a:p>
            <a:r>
              <a:rPr lang="en-US" altLang="zh-CN" dirty="0"/>
              <a:t>{</a:t>
            </a:r>
            <a:endParaRPr lang="zh-CN" altLang="en-US" dirty="0"/>
          </a:p>
          <a:p>
            <a:r>
              <a:rPr lang="zh-CN" altLang="en-US" dirty="0"/>
              <a:t>	</a:t>
            </a:r>
            <a:r>
              <a:rPr lang="en-US" altLang="zh-CN" dirty="0"/>
              <a:t>if(n==1) return</a:t>
            </a:r>
            <a:r>
              <a:rPr lang="zh-CN" altLang="en-US" dirty="0"/>
              <a:t> </a:t>
            </a:r>
            <a:r>
              <a:rPr lang="en-US" altLang="zh-CN" dirty="0"/>
              <a:t>1;</a:t>
            </a:r>
            <a:endParaRPr lang="zh-CN" altLang="en-US" dirty="0"/>
          </a:p>
          <a:p>
            <a:r>
              <a:rPr lang="zh-CN" altLang="en-US" dirty="0"/>
              <a:t>	</a:t>
            </a:r>
            <a:r>
              <a:rPr lang="en-US" altLang="zh-CN" dirty="0"/>
              <a:t>else</a:t>
            </a:r>
            <a:r>
              <a:rPr lang="zh-CN" altLang="en-US" dirty="0"/>
              <a:t> </a:t>
            </a:r>
            <a:r>
              <a:rPr lang="en-US" altLang="zh-CN" dirty="0"/>
              <a:t>return</a:t>
            </a:r>
            <a:r>
              <a:rPr lang="zh-CN" altLang="en-US" dirty="0"/>
              <a:t> </a:t>
            </a:r>
            <a:r>
              <a:rPr lang="en-US" altLang="zh-CN" dirty="0"/>
              <a:t>f(n-1)+1;</a:t>
            </a:r>
            <a:endParaRPr lang="zh-CN" altLang="en-US" dirty="0"/>
          </a:p>
          <a:p>
            <a:r>
              <a:rPr lang="en-US" altLang="zh-CN" dirty="0"/>
              <a:t>}</a:t>
            </a:r>
            <a:endParaRPr lang="zh-CN" altLang="en-US" dirty="0"/>
          </a:p>
          <a:p>
            <a:r>
              <a:rPr lang="en-US" altLang="zh-CN" dirty="0" err="1"/>
              <a:t>int</a:t>
            </a:r>
            <a:r>
              <a:rPr lang="zh-CN" altLang="en-US" dirty="0"/>
              <a:t> </a:t>
            </a:r>
            <a:r>
              <a:rPr lang="en-US" altLang="zh-CN" dirty="0"/>
              <a:t>main()</a:t>
            </a:r>
            <a:endParaRPr lang="zh-CN" altLang="en-US" dirty="0"/>
          </a:p>
          <a:p>
            <a:r>
              <a:rPr lang="en-US" altLang="zh-CN" dirty="0"/>
              <a:t>{</a:t>
            </a:r>
            <a:endParaRPr lang="zh-CN" altLang="en-US" dirty="0"/>
          </a:p>
          <a:p>
            <a:r>
              <a:rPr lang="zh-CN" altLang="en-US" dirty="0"/>
              <a:t>	</a:t>
            </a:r>
            <a:r>
              <a:rPr lang="en-US" altLang="zh-CN" dirty="0" err="1"/>
              <a:t>int</a:t>
            </a:r>
            <a:r>
              <a:rPr lang="zh-CN" altLang="en-US" dirty="0"/>
              <a:t> </a:t>
            </a:r>
            <a:r>
              <a:rPr lang="en-US" altLang="zh-CN" dirty="0" err="1"/>
              <a:t>i,j</a:t>
            </a:r>
            <a:r>
              <a:rPr lang="en-US" altLang="zh-CN" dirty="0"/>
              <a:t>=0;</a:t>
            </a:r>
            <a:endParaRPr lang="zh-CN" altLang="en-US" dirty="0"/>
          </a:p>
          <a:p>
            <a:r>
              <a:rPr lang="zh-CN" altLang="en-US" dirty="0"/>
              <a:t>	</a:t>
            </a:r>
            <a:r>
              <a:rPr lang="en-US" altLang="zh-CN" dirty="0"/>
              <a:t>for(</a:t>
            </a:r>
            <a:r>
              <a:rPr lang="en-US" altLang="zh-CN" dirty="0" err="1"/>
              <a:t>i</a:t>
            </a:r>
            <a:r>
              <a:rPr lang="en-US" altLang="zh-CN" dirty="0"/>
              <a:t>=1;i&lt;4;i++)</a:t>
            </a:r>
            <a:endParaRPr lang="zh-CN" altLang="en-US" dirty="0"/>
          </a:p>
          <a:p>
            <a:r>
              <a:rPr lang="zh-CN" altLang="en-US" dirty="0"/>
              <a:t>		</a:t>
            </a:r>
            <a:r>
              <a:rPr lang="en-US" altLang="zh-CN" dirty="0"/>
              <a:t>j+=f(</a:t>
            </a:r>
            <a:r>
              <a:rPr lang="en-US" altLang="zh-CN" dirty="0" err="1"/>
              <a:t>i</a:t>
            </a:r>
            <a:r>
              <a:rPr lang="en-US" altLang="zh-CN" dirty="0"/>
              <a:t>);</a:t>
            </a:r>
            <a:endParaRPr lang="zh-CN" altLang="en-US" dirty="0"/>
          </a:p>
          <a:p>
            <a:r>
              <a:rPr lang="zh-CN" altLang="en-US" dirty="0"/>
              <a:t>	</a:t>
            </a:r>
            <a:r>
              <a:rPr lang="en-US" altLang="zh-CN" dirty="0" err="1"/>
              <a:t>cout</a:t>
            </a:r>
            <a:r>
              <a:rPr lang="en-US" altLang="zh-CN" dirty="0"/>
              <a:t>&lt;&lt;j&lt;&lt;</a:t>
            </a:r>
            <a:r>
              <a:rPr lang="en-US" altLang="zh-CN" dirty="0" err="1"/>
              <a:t>endl</a:t>
            </a:r>
            <a:r>
              <a:rPr lang="en-US" altLang="zh-CN" dirty="0"/>
              <a:t>;</a:t>
            </a:r>
            <a:endParaRPr lang="zh-CN" altLang="en-US" dirty="0"/>
          </a:p>
          <a:p>
            <a:r>
              <a:rPr lang="zh-CN" altLang="en-US" dirty="0"/>
              <a:t>	</a:t>
            </a:r>
            <a:r>
              <a:rPr lang="en-US" altLang="zh-CN" dirty="0"/>
              <a:t>return</a:t>
            </a:r>
            <a:r>
              <a:rPr lang="zh-CN" altLang="en-US" dirty="0"/>
              <a:t> </a:t>
            </a:r>
            <a:r>
              <a:rPr lang="en-US" altLang="zh-CN" dirty="0"/>
              <a:t>0;</a:t>
            </a:r>
            <a:endParaRPr lang="zh-CN" altLang="en-US" dirty="0"/>
          </a:p>
          <a:p>
            <a:r>
              <a:rPr lang="en-US" altLang="zh-CN" dirty="0"/>
              <a:t>}</a:t>
            </a:r>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圆角矩形 4"/>
          <p:cNvSpPr/>
          <p:nvPr>
            <p:custDataLst>
              <p:tags r:id="rId3"/>
            </p:custDataLst>
          </p:nvPr>
        </p:nvSpPr>
        <p:spPr bwMode="auto">
          <a:xfrm>
            <a:off x="6172200" y="6215063"/>
            <a:ext cx="1543050" cy="41148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endParaRPr kumimoji="0" lang="zh-CN" altLang="en-US" sz="16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p:nvPr>
            <p:custDataLst>
              <p:tags r:id="rId4"/>
            </p:custDataLst>
          </p:nvPr>
        </p:nvSpPr>
        <p:spPr bwMode="auto">
          <a:xfrm>
            <a:off x="0" y="5849303"/>
            <a:ext cx="9144000" cy="365760"/>
          </a:xfrm>
          <a:prstGeom prst="rect">
            <a:avLst/>
          </a:prstGeom>
          <a:solidFill>
            <a:srgbClr val="FBFAEF">
              <a:alpha val="26000"/>
            </a:srgbClr>
          </a:solidFill>
          <a:ln w="9525" cap="flat" cmpd="sng" algn="ctr">
            <a:noFill/>
            <a:prstDash val="solid"/>
            <a:round/>
            <a:headEnd type="none" w="med" len="med"/>
            <a:tailEnd type="none" w="med" len="med"/>
          </a:ln>
          <a:effectLst/>
        </p:spPr>
        <p:txBody>
          <a:bodyPr vert="horz" wrap="none" lIns="91440" tIns="45720" rIns="91440" bIns="45720" numCol="1" rtlCol="0" anchor="ctr" anchorCtr="1" compatLnSpc="1">
            <a:prstTxWarp prst="textNoShape">
              <a:avLst/>
            </a:prstTxWarp>
          </a:bodyPr>
          <a:lstStyle/>
          <a:p>
            <a:pPr eaLnBrk="0" hangingPunct="0"/>
            <a:r>
              <a:rPr kumimoji="0" lang="zh-CN" altLang="en-US" sz="1200" b="0"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kumimoji="0" lang="en-US" altLang="zh-CN" sz="1200" b="0"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3.0</a:t>
            </a:r>
            <a:r>
              <a:rPr kumimoji="0" lang="zh-CN" altLang="en-US" sz="1200" b="0"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endParaRPr kumimoji="0" lang="zh-CN" altLang="en-US" sz="1200" b="0" i="0" u="none" strike="noStrike" cap="none" normalizeH="0" baseline="0" dirty="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0" name="组合 9"/>
          <p:cNvGrpSpPr/>
          <p:nvPr>
            <p:custDataLst>
              <p:tags r:id="rId5"/>
            </p:custDataLst>
          </p:nvPr>
        </p:nvGrpSpPr>
        <p:grpSpPr>
          <a:xfrm>
            <a:off x="0" y="0"/>
            <a:ext cx="9144000" cy="635000"/>
            <a:chOff x="0" y="0"/>
            <a:chExt cx="9144000" cy="635000"/>
          </a:xfrm>
        </p:grpSpPr>
        <p:sp>
          <p:nvSpPr>
            <p:cNvPr id="6" name="TitleBackground"/>
            <p:cNvSpPr/>
            <p:nvPr>
              <p:custDataLst>
                <p:tags r:id="rId7"/>
              </p:custDataLst>
            </p:nvPr>
          </p:nvSpPr>
          <p:spPr bwMode="auto">
            <a:xfrm>
              <a:off x="0" y="0"/>
              <a:ext cx="9144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Times New Roman" pitchFamily="18" charset="0"/>
              </a:endParaRPr>
            </a:p>
          </p:txBody>
        </p:sp>
        <p:sp>
          <p:nvSpPr>
            <p:cNvPr id="7" name="ColorBlock"/>
            <p:cNvSpPr/>
            <p:nvPr>
              <p:custDataLst>
                <p:tags r:id="rId8"/>
              </p:custDataLst>
            </p:nvPr>
          </p:nvSpPr>
          <p:spPr bwMode="auto">
            <a:xfrm>
              <a:off x="0" y="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Times New Roman" pitchFamily="18" charset="0"/>
              </a:endParaRPr>
            </a:p>
          </p:txBody>
        </p:sp>
        <p:sp>
          <p:nvSpPr>
            <p:cNvPr id="8"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p>
          </p:txBody>
        </p:sp>
        <p:sp>
          <p:nvSpPr>
            <p:cNvPr id="9"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442399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AutoShape 3"/>
          <p:cNvSpPr>
            <a:spLocks noChangeArrowheads="1"/>
          </p:cNvSpPr>
          <p:nvPr/>
        </p:nvSpPr>
        <p:spPr bwMode="auto">
          <a:xfrm>
            <a:off x="5562600" y="3276600"/>
            <a:ext cx="2286000" cy="2667000"/>
          </a:xfrm>
          <a:prstGeom prst="roundRect">
            <a:avLst>
              <a:gd name="adj" fmla="val 16667"/>
            </a:avLst>
          </a:prstGeom>
          <a:noFill/>
          <a:ln w="38100">
            <a:solidFill>
              <a:schemeClr val="tx1"/>
            </a:solidFill>
            <a:round/>
            <a:headEnd/>
            <a:tailEnd/>
          </a:ln>
          <a:effectLst/>
        </p:spPr>
        <p:txBody>
          <a:bodyPr wrap="none" anchor="ctr"/>
          <a:lstStyle/>
          <a:p>
            <a:pPr algn="ctr" eaLnBrk="0" hangingPunct="0"/>
            <a:endParaRPr lang="zh-CN" altLang="zh-CN">
              <a:latin typeface="Verdana" pitchFamily="34" charset="0"/>
            </a:endParaRPr>
          </a:p>
        </p:txBody>
      </p:sp>
      <p:sp>
        <p:nvSpPr>
          <p:cNvPr id="43012" name="Text Box 4"/>
          <p:cNvSpPr txBox="1">
            <a:spLocks noChangeArrowheads="1"/>
          </p:cNvSpPr>
          <p:nvPr/>
        </p:nvSpPr>
        <p:spPr bwMode="auto">
          <a:xfrm>
            <a:off x="5715000" y="3471863"/>
            <a:ext cx="2057400" cy="1323439"/>
          </a:xfrm>
          <a:prstGeom prst="rect">
            <a:avLst/>
          </a:prstGeom>
          <a:noFill/>
          <a:ln w="9525">
            <a:noFill/>
            <a:miter lim="800000"/>
            <a:headEnd/>
            <a:tailEnd/>
          </a:ln>
          <a:effectLst/>
        </p:spPr>
        <p:txBody>
          <a:bodyPr>
            <a:spAutoFit/>
          </a:bodyPr>
          <a:lstStyle/>
          <a:p>
            <a:pPr eaLnBrk="0" hangingPunct="0"/>
            <a:r>
              <a:rPr lang="zh-CN" altLang="en-US" sz="2000" b="1" dirty="0">
                <a:solidFill>
                  <a:srgbClr val="0000FF"/>
                </a:solidFill>
                <a:latin typeface="楷体_GB2312" pitchFamily="49" charset="-122"/>
                <a:ea typeface="楷体_GB2312" pitchFamily="49" charset="-122"/>
              </a:rPr>
              <a:t>从</a:t>
            </a:r>
            <a:r>
              <a:rPr lang="zh-CN" altLang="en-US" sz="2000" b="1" dirty="0">
                <a:solidFill>
                  <a:schemeClr val="hlink"/>
                </a:solidFill>
                <a:latin typeface="楷体_GB2312" pitchFamily="49" charset="-122"/>
                <a:ea typeface="楷体_GB2312" pitchFamily="49" charset="-122"/>
              </a:rPr>
              <a:t>函数形式</a:t>
            </a:r>
            <a:r>
              <a:rPr lang="zh-CN" altLang="en-US" sz="2000" b="1" dirty="0">
                <a:solidFill>
                  <a:srgbClr val="0000FF"/>
                </a:solidFill>
                <a:latin typeface="楷体_GB2312" pitchFamily="49" charset="-122"/>
                <a:ea typeface="楷体_GB2312" pitchFamily="49" charset="-122"/>
              </a:rPr>
              <a:t>划分，可分为无参函数与有参函数两类</a:t>
            </a:r>
            <a:endParaRPr lang="en-US" altLang="zh-CN" sz="1400" dirty="0">
              <a:solidFill>
                <a:srgbClr val="000000"/>
              </a:solidFill>
              <a:ea typeface="宋体" pitchFamily="2" charset="-122"/>
            </a:endParaRPr>
          </a:p>
        </p:txBody>
      </p:sp>
      <p:sp>
        <p:nvSpPr>
          <p:cNvPr id="43013" name="AutoShape 5"/>
          <p:cNvSpPr>
            <a:spLocks noChangeArrowheads="1"/>
          </p:cNvSpPr>
          <p:nvPr/>
        </p:nvSpPr>
        <p:spPr bwMode="auto">
          <a:xfrm>
            <a:off x="1143000" y="3276600"/>
            <a:ext cx="2286000" cy="2667000"/>
          </a:xfrm>
          <a:prstGeom prst="roundRect">
            <a:avLst>
              <a:gd name="adj" fmla="val 16667"/>
            </a:avLst>
          </a:prstGeom>
          <a:noFill/>
          <a:ln w="38100">
            <a:solidFill>
              <a:schemeClr val="tx1"/>
            </a:solidFill>
            <a:round/>
            <a:headEnd/>
            <a:tailEnd/>
          </a:ln>
          <a:effectLst/>
        </p:spPr>
        <p:txBody>
          <a:bodyPr wrap="none" anchor="ctr"/>
          <a:lstStyle/>
          <a:p>
            <a:pPr algn="ctr" eaLnBrk="0" hangingPunct="0"/>
            <a:endParaRPr lang="zh-CN" altLang="zh-CN">
              <a:latin typeface="Verdana" pitchFamily="34" charset="0"/>
            </a:endParaRPr>
          </a:p>
        </p:txBody>
      </p:sp>
      <p:sp>
        <p:nvSpPr>
          <p:cNvPr id="43014" name="Text Box 6"/>
          <p:cNvSpPr txBox="1">
            <a:spLocks noChangeArrowheads="1"/>
          </p:cNvSpPr>
          <p:nvPr/>
        </p:nvSpPr>
        <p:spPr bwMode="auto">
          <a:xfrm>
            <a:off x="1238250" y="3476625"/>
            <a:ext cx="2038350" cy="2246769"/>
          </a:xfrm>
          <a:prstGeom prst="rect">
            <a:avLst/>
          </a:prstGeom>
          <a:noFill/>
          <a:ln w="9525">
            <a:noFill/>
            <a:miter lim="800000"/>
            <a:headEnd/>
            <a:tailEnd/>
          </a:ln>
          <a:effectLst/>
        </p:spPr>
        <p:txBody>
          <a:bodyPr>
            <a:spAutoFit/>
          </a:bodyPr>
          <a:lstStyle/>
          <a:p>
            <a:pPr eaLnBrk="0" hangingPunct="0"/>
            <a:r>
              <a:rPr lang="zh-CN" altLang="en-US" sz="2000" b="1" dirty="0">
                <a:solidFill>
                  <a:srgbClr val="0000FF"/>
                </a:solidFill>
                <a:latin typeface="楷体_GB2312" pitchFamily="49" charset="-122"/>
                <a:ea typeface="楷体_GB2312" pitchFamily="49" charset="-122"/>
              </a:rPr>
              <a:t>从</a:t>
            </a:r>
            <a:r>
              <a:rPr lang="zh-CN" altLang="en-US" sz="2000" b="1" dirty="0">
                <a:solidFill>
                  <a:schemeClr val="hlink"/>
                </a:solidFill>
                <a:latin typeface="楷体_GB2312" pitchFamily="49" charset="-122"/>
                <a:ea typeface="楷体_GB2312" pitchFamily="49" charset="-122"/>
              </a:rPr>
              <a:t>使用角度</a:t>
            </a:r>
            <a:r>
              <a:rPr lang="zh-CN" altLang="en-US" sz="2000" b="1" dirty="0">
                <a:solidFill>
                  <a:srgbClr val="0000FF"/>
                </a:solidFill>
                <a:latin typeface="楷体_GB2312" pitchFamily="49" charset="-122"/>
                <a:ea typeface="楷体_GB2312" pitchFamily="49" charset="-122"/>
              </a:rPr>
              <a:t>划分，可将函数分为：</a:t>
            </a:r>
            <a:r>
              <a:rPr lang="zh-CN" altLang="en-US" sz="2000" b="1" dirty="0">
                <a:solidFill>
                  <a:schemeClr val="hlink"/>
                </a:solidFill>
                <a:latin typeface="楷体_GB2312" pitchFamily="49" charset="-122"/>
                <a:ea typeface="楷体_GB2312" pitchFamily="49" charset="-122"/>
              </a:rPr>
              <a:t>系统预定义</a:t>
            </a:r>
            <a:r>
              <a:rPr lang="zh-CN" altLang="en-US" sz="2000" b="1" dirty="0">
                <a:solidFill>
                  <a:srgbClr val="0000FF"/>
                </a:solidFill>
                <a:latin typeface="楷体_GB2312" pitchFamily="49" charset="-122"/>
                <a:ea typeface="楷体_GB2312" pitchFamily="49" charset="-122"/>
              </a:rPr>
              <a:t>的标准</a:t>
            </a:r>
            <a:r>
              <a:rPr lang="zh-CN" altLang="en-US" sz="2000" b="1">
                <a:solidFill>
                  <a:srgbClr val="0000FF"/>
                </a:solidFill>
                <a:latin typeface="楷体_GB2312" pitchFamily="49" charset="-122"/>
                <a:ea typeface="楷体_GB2312" pitchFamily="49" charset="-122"/>
              </a:rPr>
              <a:t>库函数（如</a:t>
            </a:r>
            <a:r>
              <a:rPr lang="zh-CN" altLang="en-US" sz="2000" b="1" dirty="0">
                <a:solidFill>
                  <a:srgbClr val="0000FF"/>
                </a:solidFill>
                <a:latin typeface="楷体_GB2312" pitchFamily="49" charset="-122"/>
                <a:ea typeface="楷体_GB2312" pitchFamily="49" charset="-122"/>
              </a:rPr>
              <a:t>，</a:t>
            </a:r>
            <a:r>
              <a:rPr lang="en-US" altLang="zh-CN" sz="2000" b="1" dirty="0" err="1">
                <a:solidFill>
                  <a:srgbClr val="0000FF"/>
                </a:solidFill>
                <a:latin typeface="楷体_GB2312" pitchFamily="49" charset="-122"/>
                <a:ea typeface="楷体_GB2312" pitchFamily="49" charset="-122"/>
              </a:rPr>
              <a:t>sin，abs</a:t>
            </a:r>
            <a:r>
              <a:rPr lang="zh-CN" altLang="en-US" sz="2000" b="1" dirty="0">
                <a:solidFill>
                  <a:srgbClr val="0000FF"/>
                </a:solidFill>
                <a:latin typeface="楷体_GB2312" pitchFamily="49" charset="-122"/>
                <a:ea typeface="楷体_GB2312" pitchFamily="49" charset="-122"/>
              </a:rPr>
              <a:t>等），以及由</a:t>
            </a:r>
            <a:r>
              <a:rPr lang="zh-CN" altLang="en-US" sz="2000" b="1" dirty="0">
                <a:solidFill>
                  <a:schemeClr val="hlink"/>
                </a:solidFill>
                <a:latin typeface="楷体_GB2312" pitchFamily="49" charset="-122"/>
                <a:ea typeface="楷体_GB2312" pitchFamily="49" charset="-122"/>
              </a:rPr>
              <a:t>用户自定义</a:t>
            </a:r>
            <a:r>
              <a:rPr lang="zh-CN" altLang="en-US" sz="2000" b="1" dirty="0">
                <a:solidFill>
                  <a:srgbClr val="0000FF"/>
                </a:solidFill>
                <a:latin typeface="楷体_GB2312" pitchFamily="49" charset="-122"/>
                <a:ea typeface="楷体_GB2312" pitchFamily="49" charset="-122"/>
              </a:rPr>
              <a:t>的函数</a:t>
            </a:r>
            <a:endParaRPr lang="en-US" altLang="zh-CN" sz="1400" dirty="0">
              <a:solidFill>
                <a:srgbClr val="000000"/>
              </a:solidFill>
              <a:ea typeface="宋体" pitchFamily="2" charset="-122"/>
            </a:endParaRPr>
          </a:p>
        </p:txBody>
      </p:sp>
      <p:sp>
        <p:nvSpPr>
          <p:cNvPr id="43016" name="Freeform 8"/>
          <p:cNvSpPr>
            <a:spLocks/>
          </p:cNvSpPr>
          <p:nvPr/>
        </p:nvSpPr>
        <p:spPr bwMode="gray">
          <a:xfrm>
            <a:off x="3222625" y="3179763"/>
            <a:ext cx="903288"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1"/>
              </a:gs>
              <a:gs pos="100000">
                <a:schemeClr val="accent1">
                  <a:gamma/>
                  <a:tint val="31765"/>
                  <a:invGamma/>
                </a:schemeClr>
              </a:gs>
            </a:gsLst>
            <a:lin ang="0" scaled="1"/>
          </a:gradFill>
          <a:ln w="0">
            <a:noFill/>
            <a:prstDash val="solid"/>
            <a:round/>
            <a:headEnd/>
            <a:tailEnd/>
          </a:ln>
        </p:spPr>
        <p:txBody>
          <a:bodyPr/>
          <a:lstStyle/>
          <a:p>
            <a:endParaRPr lang="zh-CN" altLang="en-US"/>
          </a:p>
        </p:txBody>
      </p:sp>
      <p:sp>
        <p:nvSpPr>
          <p:cNvPr id="43017" name="AutoShape 9"/>
          <p:cNvSpPr>
            <a:spLocks noChangeAspect="1" noChangeArrowheads="1" noTextEdit="1"/>
          </p:cNvSpPr>
          <p:nvPr/>
        </p:nvSpPr>
        <p:spPr bwMode="gray">
          <a:xfrm flipH="1">
            <a:off x="4868863" y="3176588"/>
            <a:ext cx="909637" cy="1244600"/>
          </a:xfrm>
          <a:prstGeom prst="rect">
            <a:avLst/>
          </a:prstGeom>
          <a:noFill/>
          <a:ln w="9525">
            <a:noFill/>
            <a:miter lim="800000"/>
            <a:headEnd/>
            <a:tailEnd/>
          </a:ln>
        </p:spPr>
        <p:txBody>
          <a:bodyPr/>
          <a:lstStyle/>
          <a:p>
            <a:endParaRPr lang="zh-CN" altLang="en-US"/>
          </a:p>
        </p:txBody>
      </p:sp>
      <p:sp>
        <p:nvSpPr>
          <p:cNvPr id="43018" name="Freeform 10"/>
          <p:cNvSpPr>
            <a:spLocks/>
          </p:cNvSpPr>
          <p:nvPr/>
        </p:nvSpPr>
        <p:spPr bwMode="gray">
          <a:xfrm flipH="1">
            <a:off x="4875213" y="3179763"/>
            <a:ext cx="903287"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1"/>
              </a:gs>
              <a:gs pos="100000">
                <a:schemeClr val="accent1">
                  <a:gamma/>
                  <a:tint val="31765"/>
                  <a:invGamma/>
                </a:schemeClr>
              </a:gs>
            </a:gsLst>
            <a:lin ang="0" scaled="1"/>
          </a:gradFill>
          <a:ln w="0">
            <a:noFill/>
            <a:prstDash val="solid"/>
            <a:round/>
            <a:headEnd/>
            <a:tailEnd/>
          </a:ln>
        </p:spPr>
        <p:txBody>
          <a:bodyPr/>
          <a:lstStyle/>
          <a:p>
            <a:endParaRPr lang="zh-CN" altLang="en-US"/>
          </a:p>
        </p:txBody>
      </p:sp>
      <p:grpSp>
        <p:nvGrpSpPr>
          <p:cNvPr id="2" name="Group 11"/>
          <p:cNvGrpSpPr>
            <a:grpSpLocks/>
          </p:cNvGrpSpPr>
          <p:nvPr/>
        </p:nvGrpSpPr>
        <p:grpSpPr bwMode="auto">
          <a:xfrm>
            <a:off x="3048000" y="1552575"/>
            <a:ext cx="2998788" cy="1601788"/>
            <a:chOff x="1997" y="1314"/>
            <a:chExt cx="1889" cy="1009"/>
          </a:xfrm>
        </p:grpSpPr>
        <p:grpSp>
          <p:nvGrpSpPr>
            <p:cNvPr id="3" name="Group 12"/>
            <p:cNvGrpSpPr>
              <a:grpSpLocks/>
            </p:cNvGrpSpPr>
            <p:nvPr/>
          </p:nvGrpSpPr>
          <p:grpSpPr bwMode="auto">
            <a:xfrm>
              <a:off x="1997" y="1404"/>
              <a:ext cx="1889" cy="919"/>
              <a:chOff x="1973" y="1027"/>
              <a:chExt cx="1926" cy="937"/>
            </a:xfrm>
          </p:grpSpPr>
          <p:sp>
            <p:nvSpPr>
              <p:cNvPr id="43021" name="Oval 13"/>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w="9525">
                <a:noFill/>
                <a:round/>
                <a:headEnd/>
                <a:tailEnd/>
              </a:ln>
              <a:effectLst/>
            </p:spPr>
            <p:txBody>
              <a:bodyPr wrap="none" anchor="ctr"/>
              <a:lstStyle/>
              <a:p>
                <a:endParaRPr lang="zh-CN" altLang="en-US"/>
              </a:p>
            </p:txBody>
          </p:sp>
          <p:sp>
            <p:nvSpPr>
              <p:cNvPr id="43022" name="Oval 14"/>
              <p:cNvSpPr>
                <a:spLocks noChangeArrowheads="1"/>
              </p:cNvSpPr>
              <p:nvPr/>
            </p:nvSpPr>
            <p:spPr bwMode="gray">
              <a:xfrm>
                <a:off x="1973" y="1027"/>
                <a:ext cx="1905" cy="907"/>
              </a:xfrm>
              <a:prstGeom prst="ellipse">
                <a:avLst/>
              </a:prstGeom>
              <a:gradFill rotWithShape="1">
                <a:gsLst>
                  <a:gs pos="0">
                    <a:schemeClr val="hlink">
                      <a:gamma/>
                      <a:tint val="44314"/>
                      <a:invGamma/>
                    </a:schemeClr>
                  </a:gs>
                  <a:gs pos="100000">
                    <a:schemeClr val="hlink"/>
                  </a:gs>
                </a:gsLst>
                <a:lin ang="2700000" scaled="1"/>
              </a:gradFill>
              <a:ln w="9525">
                <a:noFill/>
                <a:round/>
                <a:headEnd/>
                <a:tailEnd/>
              </a:ln>
              <a:effectLst/>
            </p:spPr>
            <p:txBody>
              <a:bodyPr wrap="none" anchor="ctr"/>
              <a:lstStyle/>
              <a:p>
                <a:endParaRPr lang="zh-CN" altLang="en-US"/>
              </a:p>
            </p:txBody>
          </p:sp>
        </p:grpSp>
        <p:sp>
          <p:nvSpPr>
            <p:cNvPr id="43023" name="Oval 15"/>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w="9525" algn="ctr">
              <a:noFill/>
              <a:round/>
              <a:headEnd/>
              <a:tailEnd/>
            </a:ln>
            <a:effectLst/>
          </p:spPr>
          <p:txBody>
            <a:bodyPr vert="eaVert" wrap="none" anchor="ctr"/>
            <a:lstStyle/>
            <a:p>
              <a:endParaRPr lang="zh-CN" altLang="en-US"/>
            </a:p>
          </p:txBody>
        </p:sp>
        <p:sp>
          <p:nvSpPr>
            <p:cNvPr id="43024" name="Oval 16"/>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w="9525" algn="ctr">
              <a:noFill/>
              <a:round/>
              <a:headEnd/>
              <a:tailEnd/>
            </a:ln>
            <a:effectLst/>
          </p:spPr>
          <p:txBody>
            <a:bodyPr vert="eaVert" wrap="none" anchor="ctr"/>
            <a:lstStyle/>
            <a:p>
              <a:endParaRPr lang="zh-CN" altLang="en-US"/>
            </a:p>
          </p:txBody>
        </p:sp>
        <p:sp>
          <p:nvSpPr>
            <p:cNvPr id="43025" name="Oval 17"/>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w="9525" algn="ctr">
              <a:noFill/>
              <a:round/>
              <a:headEnd/>
              <a:tailEnd/>
            </a:ln>
            <a:effectLst/>
          </p:spPr>
          <p:txBody>
            <a:bodyPr vert="eaVert" wrap="none" anchor="ctr"/>
            <a:lstStyle/>
            <a:p>
              <a:endParaRPr lang="zh-CN" altLang="en-US"/>
            </a:p>
          </p:txBody>
        </p:sp>
        <p:sp>
          <p:nvSpPr>
            <p:cNvPr id="43026" name="Oval 18"/>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w="9525" algn="ctr">
              <a:noFill/>
              <a:round/>
              <a:headEnd/>
              <a:tailEnd/>
            </a:ln>
            <a:effectLst/>
          </p:spPr>
          <p:txBody>
            <a:bodyPr vert="eaVert" wrap="none" anchor="ctr"/>
            <a:lstStyle/>
            <a:p>
              <a:endParaRPr lang="zh-CN" altLang="en-US"/>
            </a:p>
          </p:txBody>
        </p:sp>
      </p:grpSp>
      <p:sp>
        <p:nvSpPr>
          <p:cNvPr id="43027" name="Text Box 19"/>
          <p:cNvSpPr txBox="1">
            <a:spLocks noChangeArrowheads="1"/>
          </p:cNvSpPr>
          <p:nvPr/>
        </p:nvSpPr>
        <p:spPr bwMode="auto">
          <a:xfrm>
            <a:off x="3366236" y="1774756"/>
            <a:ext cx="2220911" cy="584775"/>
          </a:xfrm>
          <a:prstGeom prst="rect">
            <a:avLst/>
          </a:prstGeom>
          <a:noFill/>
          <a:ln w="9525" algn="ctr">
            <a:noFill/>
            <a:miter lim="800000"/>
            <a:headEnd/>
            <a:tailEnd/>
          </a:ln>
          <a:effectLst/>
        </p:spPr>
        <p:txBody>
          <a:bodyPr wrap="square">
            <a:spAutoFit/>
          </a:bodyPr>
          <a:lstStyle/>
          <a:p>
            <a:pPr algn="ctr" eaLnBrk="0" hangingPunct="0"/>
            <a:r>
              <a:rPr lang="zh-CN" altLang="en-US" sz="3200" b="1" dirty="0">
                <a:solidFill>
                  <a:srgbClr val="000000"/>
                </a:solidFill>
                <a:latin typeface="+mj-ea"/>
                <a:ea typeface="+mj-ea"/>
              </a:rPr>
              <a:t>分类方法</a:t>
            </a:r>
            <a:endParaRPr lang="en-US" altLang="zh-CN" sz="3200" dirty="0">
              <a:solidFill>
                <a:srgbClr val="000000"/>
              </a:solidFill>
              <a:latin typeface="+mj-ea"/>
              <a:ea typeface="+mj-ea"/>
            </a:endParaRPr>
          </a:p>
        </p:txBody>
      </p:sp>
      <p:sp>
        <p:nvSpPr>
          <p:cNvPr id="5" name="标题 4">
            <a:extLst>
              <a:ext uri="{FF2B5EF4-FFF2-40B4-BE49-F238E27FC236}">
                <a16:creationId xmlns:a16="http://schemas.microsoft.com/office/drawing/2014/main" id="{219CEC44-FBC3-46D4-A802-9AE3E91418DE}"/>
              </a:ext>
            </a:extLst>
          </p:cNvPr>
          <p:cNvSpPr>
            <a:spLocks noGrp="1"/>
          </p:cNvSpPr>
          <p:nvPr>
            <p:ph type="title"/>
          </p:nvPr>
        </p:nvSpPr>
        <p:spPr/>
        <p:txBody>
          <a:bodyPr/>
          <a:lstStyle/>
          <a:p>
            <a:r>
              <a:rPr lang="zh-CN" altLang="en-US" dirty="0"/>
              <a:t>函数的分类</a:t>
            </a:r>
          </a:p>
        </p:txBody>
      </p:sp>
      <p:sp>
        <p:nvSpPr>
          <p:cNvPr id="19" name="矩形 18">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20" name="矩形 19">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21" name="矩形 20">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22" name="矩形 21">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23" name="矩形 22">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函数的引入</a:t>
            </a:r>
          </a:p>
        </p:txBody>
      </p:sp>
      <p:sp>
        <p:nvSpPr>
          <p:cNvPr id="24" name="矩形 23">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函数的说明</a:t>
            </a:r>
          </a:p>
        </p:txBody>
      </p:sp>
      <p:sp>
        <p:nvSpPr>
          <p:cNvPr id="25" name="矩形 24">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26" name="矩形 25">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函数的分类</a:t>
            </a:r>
          </a:p>
        </p:txBody>
      </p:sp>
    </p:spTree>
    <p:extLst>
      <p:ext uri="{BB962C8B-B14F-4D97-AF65-F5344CB8AC3E}">
        <p14:creationId xmlns:p14="http://schemas.microsoft.com/office/powerpoint/2010/main" val="76217442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052736"/>
            <a:ext cx="8229600" cy="5112568"/>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5.21】</a:t>
            </a:r>
            <a:r>
              <a:rPr lang="zh-CN" altLang="en-US" dirty="0">
                <a:solidFill>
                  <a:srgbClr val="C00000"/>
                </a:solidFill>
              </a:rPr>
              <a:t>反序输出：从键盘输入</a:t>
            </a:r>
            <a:r>
              <a:rPr lang="en-US" altLang="zh-CN" dirty="0">
                <a:solidFill>
                  <a:srgbClr val="C00000"/>
                </a:solidFill>
              </a:rPr>
              <a:t>10 </a:t>
            </a:r>
            <a:r>
              <a:rPr lang="zh-CN" altLang="en-US" dirty="0">
                <a:solidFill>
                  <a:srgbClr val="C00000"/>
                </a:solidFill>
              </a:rPr>
              <a:t>个</a:t>
            </a:r>
            <a:r>
              <a:rPr lang="en-US" altLang="zh-CN" dirty="0" err="1">
                <a:solidFill>
                  <a:srgbClr val="C00000"/>
                </a:solidFill>
              </a:rPr>
              <a:t>int</a:t>
            </a:r>
            <a:r>
              <a:rPr lang="en-US" altLang="zh-CN" dirty="0">
                <a:solidFill>
                  <a:srgbClr val="C00000"/>
                </a:solidFill>
              </a:rPr>
              <a:t> </a:t>
            </a:r>
            <a:r>
              <a:rPr lang="zh-CN" altLang="en-US" dirty="0">
                <a:solidFill>
                  <a:srgbClr val="C00000"/>
                </a:solidFill>
              </a:rPr>
              <a:t>型数，而后按输入的相反顺序输出它们。</a:t>
            </a:r>
            <a:endParaRPr lang="en-US" altLang="zh-CN" dirty="0">
              <a:solidFill>
                <a:srgbClr val="C00000"/>
              </a:solidFill>
            </a:endParaRPr>
          </a:p>
          <a:p>
            <a:r>
              <a:rPr lang="zh-CN" altLang="en-US" dirty="0"/>
              <a:t>例如：输入：</a:t>
            </a:r>
            <a:r>
              <a:rPr lang="en-US" altLang="zh-CN" dirty="0"/>
              <a:t>1 2 3 4 5 6 7 8 9 10 </a:t>
            </a:r>
          </a:p>
          <a:p>
            <a:pPr lvl="1">
              <a:buNone/>
            </a:pPr>
            <a:r>
              <a:rPr lang="en-US" altLang="zh-CN" dirty="0"/>
              <a:t>	        </a:t>
            </a:r>
            <a:r>
              <a:rPr lang="zh-CN" altLang="en-US" sz="2800" dirty="0"/>
              <a:t>输出：</a:t>
            </a:r>
            <a:r>
              <a:rPr lang="en-US" altLang="zh-CN" sz="2800" dirty="0"/>
              <a:t>10 9 8 7 6 5 4 3 2 1</a:t>
            </a:r>
          </a:p>
          <a:p>
            <a:r>
              <a:rPr lang="zh-CN" altLang="en-US" dirty="0"/>
              <a:t>分析</a:t>
            </a:r>
            <a:endParaRPr lang="en-US" altLang="zh-CN" dirty="0"/>
          </a:p>
          <a:p>
            <a:pPr lvl="1"/>
            <a:r>
              <a:rPr lang="zh-CN" altLang="en-US" dirty="0"/>
              <a:t>递推过程</a:t>
            </a:r>
            <a:endParaRPr lang="en-US" altLang="zh-CN" dirty="0"/>
          </a:p>
          <a:p>
            <a:pPr lvl="2"/>
            <a:r>
              <a:rPr lang="zh-CN" altLang="en-US" dirty="0"/>
              <a:t>将输入的</a:t>
            </a:r>
            <a:r>
              <a:rPr lang="en-US" altLang="zh-CN" dirty="0"/>
              <a:t>10</a:t>
            </a:r>
            <a:r>
              <a:rPr lang="zh-CN" altLang="en-US" dirty="0"/>
              <a:t>个数，由第</a:t>
            </a:r>
            <a:r>
              <a:rPr lang="en-US" altLang="zh-CN" dirty="0"/>
              <a:t>10</a:t>
            </a:r>
            <a:r>
              <a:rPr lang="zh-CN" altLang="en-US" dirty="0"/>
              <a:t>个推到第</a:t>
            </a:r>
            <a:r>
              <a:rPr lang="en-US" altLang="zh-CN" dirty="0"/>
              <a:t>1</a:t>
            </a:r>
            <a:r>
              <a:rPr lang="zh-CN" altLang="en-US" dirty="0"/>
              <a:t>个</a:t>
            </a:r>
            <a:endParaRPr lang="en-US" altLang="zh-CN" dirty="0"/>
          </a:p>
          <a:p>
            <a:pPr lvl="1"/>
            <a:r>
              <a:rPr lang="zh-CN" altLang="en-US" dirty="0"/>
              <a:t>回归过程</a:t>
            </a:r>
            <a:endParaRPr lang="en-US" altLang="zh-CN" dirty="0"/>
          </a:p>
          <a:p>
            <a:pPr lvl="2"/>
            <a:r>
              <a:rPr lang="zh-CN" altLang="en-US" dirty="0"/>
              <a:t>由第</a:t>
            </a:r>
            <a:r>
              <a:rPr lang="en-US" altLang="zh-CN" dirty="0"/>
              <a:t>1</a:t>
            </a:r>
            <a:r>
              <a:rPr lang="zh-CN" altLang="en-US" dirty="0"/>
              <a:t>个数开始输出</a:t>
            </a:r>
            <a:endParaRPr lang="en-US" altLang="zh-CN" dirty="0"/>
          </a:p>
          <a:p>
            <a:pPr lvl="1"/>
            <a:r>
              <a:rPr lang="zh-CN" altLang="en-US" dirty="0"/>
              <a:t>后项依赖于前项的“输出”，而不是像以前程序那样依赖前一项的值</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75531876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5.13】</a:t>
            </a:r>
            <a:r>
              <a:rPr lang="zh-CN" altLang="en-US" dirty="0"/>
              <a:t>递归过程图示</a:t>
            </a:r>
          </a:p>
        </p:txBody>
      </p:sp>
      <p:pic>
        <p:nvPicPr>
          <p:cNvPr id="94210" name="Picture 2"/>
          <p:cNvPicPr>
            <a:picLocks noChangeAspect="1" noChangeArrowheads="1"/>
          </p:cNvPicPr>
          <p:nvPr/>
        </p:nvPicPr>
        <p:blipFill>
          <a:blip r:embed="rId2" cstate="print"/>
          <a:srcRect/>
          <a:stretch>
            <a:fillRect/>
          </a:stretch>
        </p:blipFill>
        <p:spPr bwMode="auto">
          <a:xfrm>
            <a:off x="251520" y="1340768"/>
            <a:ext cx="8711703" cy="4452946"/>
          </a:xfrm>
          <a:prstGeom prst="rect">
            <a:avLst/>
          </a:prstGeom>
          <a:noFill/>
          <a:ln w="9525">
            <a:noFill/>
            <a:miter lim="800000"/>
            <a:headEnd/>
            <a:tailEnd/>
          </a:ln>
        </p:spPr>
      </p:pic>
      <p:sp>
        <p:nvSpPr>
          <p:cNvPr id="4" name="矩形 3">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17636150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5232623"/>
          </a:xfrm>
        </p:spPr>
        <p:txBody>
          <a:bodyPr/>
          <a:lstStyle/>
          <a:p>
            <a:pPr marL="0" indent="0">
              <a:buNone/>
            </a:pPr>
            <a:r>
              <a:rPr lang="zh-CN" altLang="en-US" dirty="0"/>
              <a:t>递归函数定义</a:t>
            </a:r>
            <a:endParaRPr lang="en-US" altLang="zh-CN" dirty="0"/>
          </a:p>
          <a:p>
            <a:pPr>
              <a:spcBef>
                <a:spcPts val="0"/>
              </a:spcBef>
              <a:buNone/>
            </a:pPr>
            <a:r>
              <a:rPr lang="en-US" altLang="zh-CN" sz="2800" b="1" dirty="0">
                <a:solidFill>
                  <a:srgbClr val="0000FF"/>
                </a:solidFill>
                <a:latin typeface="Courier New" pitchFamily="49" charset="0"/>
                <a:cs typeface="Courier New" pitchFamily="49" charset="0"/>
              </a:rPr>
              <a:t>void</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inv(</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n){</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err="1">
                <a:latin typeface="Courier New" pitchFamily="49" charset="0"/>
                <a:cs typeface="Courier New" pitchFamily="49" charset="0"/>
              </a:rPr>
              <a:t>i</a:t>
            </a:r>
            <a:r>
              <a:rPr lang="en-US" altLang="zh-CN" sz="2800" b="1" dirty="0">
                <a:latin typeface="Courier New" pitchFamily="49" charset="0"/>
                <a:cs typeface="Courier New" pitchFamily="49" charset="0"/>
              </a:rPr>
              <a:t>;</a:t>
            </a:r>
          </a:p>
          <a:p>
            <a:pPr>
              <a:spcBef>
                <a:spcPts val="0"/>
              </a:spcBef>
              <a:buNone/>
            </a:pP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cin</a:t>
            </a:r>
            <a:r>
              <a:rPr lang="en-US" altLang="zh-CN" sz="2800" b="1" dirty="0">
                <a:latin typeface="Courier New" pitchFamily="49" charset="0"/>
                <a:cs typeface="Courier New" pitchFamily="49" charset="0"/>
              </a:rPr>
              <a:t>&gt;&gt;</a:t>
            </a:r>
            <a:r>
              <a:rPr lang="en-US" altLang="zh-CN" sz="2800" b="1" dirty="0" err="1">
                <a:latin typeface="Courier New" pitchFamily="49" charset="0"/>
                <a:cs typeface="Courier New" pitchFamily="49" charset="0"/>
              </a:rPr>
              <a:t>i</a:t>
            </a:r>
            <a:r>
              <a:rPr lang="en-US" altLang="zh-CN" sz="2800" b="1" dirty="0">
                <a:latin typeface="Courier New" pitchFamily="49" charset="0"/>
                <a:cs typeface="Courier New" pitchFamily="49" charset="0"/>
              </a:rPr>
              <a:t>;</a:t>
            </a:r>
            <a:r>
              <a:rPr lang="en-US" altLang="zh-CN" sz="2800" b="1" dirty="0">
                <a:solidFill>
                  <a:srgbClr val="00B050"/>
                </a:solidFill>
                <a:latin typeface="Courier New" pitchFamily="49" charset="0"/>
                <a:cs typeface="Courier New" pitchFamily="49" charset="0"/>
              </a:rPr>
              <a:t>//</a:t>
            </a:r>
            <a:r>
              <a:rPr lang="zh-CN" altLang="en-US" sz="2800" b="1" dirty="0">
                <a:solidFill>
                  <a:srgbClr val="00B050"/>
                </a:solidFill>
                <a:latin typeface="Courier New" pitchFamily="49" charset="0"/>
                <a:cs typeface="Courier New" pitchFamily="49" charset="0"/>
              </a:rPr>
              <a:t>输入整数</a:t>
            </a:r>
            <a:endParaRPr lang="en-US" altLang="zh-CN" sz="2800" b="1" dirty="0">
              <a:solidFill>
                <a:srgbClr val="00B050"/>
              </a:solidFill>
              <a:latin typeface="Courier New" pitchFamily="49" charset="0"/>
              <a:cs typeface="Courier New" pitchFamily="49" charset="0"/>
            </a:endParaRP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if</a:t>
            </a:r>
            <a:r>
              <a:rPr lang="en-US" altLang="zh-CN" sz="2800" b="1" dirty="0">
                <a:latin typeface="Courier New" pitchFamily="49" charset="0"/>
                <a:cs typeface="Courier New" pitchFamily="49" charset="0"/>
              </a:rPr>
              <a:t>(n==1)</a:t>
            </a:r>
          </a:p>
          <a:p>
            <a:pPr>
              <a:spcBef>
                <a:spcPts val="0"/>
              </a:spcBef>
              <a:buNone/>
            </a:pP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cout</a:t>
            </a:r>
            <a:r>
              <a:rPr lang="en-US" altLang="zh-CN" sz="2800" b="1" dirty="0">
                <a:latin typeface="Courier New" pitchFamily="49" charset="0"/>
                <a:cs typeface="Courier New" pitchFamily="49" charset="0"/>
              </a:rPr>
              <a:t>&lt;&lt;</a:t>
            </a:r>
            <a:r>
              <a:rPr lang="en-US" altLang="zh-CN" b="1" dirty="0">
                <a:latin typeface="Courier New" pitchFamily="49" charset="0"/>
                <a:cs typeface="Courier New" pitchFamily="49" charset="0"/>
              </a:rPr>
              <a:t>"</a:t>
            </a:r>
            <a:r>
              <a:rPr lang="en-US" altLang="zh-CN" sz="2800" b="1" dirty="0">
                <a:latin typeface="Courier New" pitchFamily="49" charset="0"/>
                <a:cs typeface="Courier New" pitchFamily="49" charset="0"/>
              </a:rPr>
              <a:t>The result:</a:t>
            </a:r>
            <a:r>
              <a:rPr lang="en-US" altLang="zh-CN" b="1" dirty="0">
                <a:latin typeface="Courier New" pitchFamily="49" charset="0"/>
                <a:cs typeface="Courier New" pitchFamily="49" charset="0"/>
              </a:rPr>
              <a:t>"</a:t>
            </a:r>
            <a:r>
              <a:rPr lang="en-US" altLang="zh-CN" sz="2800" b="1" dirty="0">
                <a:latin typeface="Courier New" pitchFamily="49" charset="0"/>
                <a:cs typeface="Courier New" pitchFamily="49" charset="0"/>
              </a:rPr>
              <a:t>&lt;&lt;</a:t>
            </a:r>
            <a:r>
              <a:rPr lang="en-US" altLang="zh-CN" sz="2800" b="1" dirty="0" err="1">
                <a:latin typeface="Courier New" pitchFamily="49" charset="0"/>
                <a:cs typeface="Courier New" pitchFamily="49" charset="0"/>
              </a:rPr>
              <a:t>endl</a:t>
            </a:r>
            <a:r>
              <a:rPr lang="en-US" altLang="zh-CN" sz="2800" b="1" dirty="0">
                <a:latin typeface="Courier New" pitchFamily="49" charset="0"/>
                <a:cs typeface="Courier New" pitchFamily="49" charset="0"/>
              </a:rPr>
              <a:t>;</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else</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inv(n-1);</a:t>
            </a:r>
          </a:p>
          <a:p>
            <a:pPr>
              <a:spcBef>
                <a:spcPts val="0"/>
              </a:spcBef>
              <a:buNone/>
            </a:pP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cout</a:t>
            </a:r>
            <a:r>
              <a:rPr lang="en-US" altLang="zh-CN" sz="2800" b="1" dirty="0">
                <a:latin typeface="Courier New" pitchFamily="49" charset="0"/>
                <a:cs typeface="Courier New" pitchFamily="49" charset="0"/>
              </a:rPr>
              <a:t>&lt;&lt;</a:t>
            </a:r>
            <a:r>
              <a:rPr lang="en-US" altLang="zh-CN" sz="2800" b="1" dirty="0" err="1">
                <a:latin typeface="Courier New" pitchFamily="49" charset="0"/>
                <a:cs typeface="Courier New" pitchFamily="49" charset="0"/>
              </a:rPr>
              <a:t>i</a:t>
            </a:r>
            <a:r>
              <a:rPr lang="en-US" altLang="zh-CN" sz="2800" b="1" dirty="0">
                <a:latin typeface="Courier New" pitchFamily="49" charset="0"/>
                <a:cs typeface="Courier New" pitchFamily="49" charset="0"/>
              </a:rPr>
              <a:t>&lt;&lt;</a:t>
            </a:r>
            <a:r>
              <a:rPr lang="en-US" altLang="zh-CN" b="1" dirty="0">
                <a:latin typeface="Courier New" pitchFamily="49" charset="0"/>
                <a:cs typeface="Courier New" pitchFamily="49" charset="0"/>
              </a:rPr>
              <a:t>"</a:t>
            </a:r>
            <a:r>
              <a:rPr lang="en-US" altLang="zh-CN" sz="2800" b="1" dirty="0">
                <a:latin typeface="Courier New" pitchFamily="49" charset="0"/>
                <a:cs typeface="Courier New" pitchFamily="49" charset="0"/>
              </a:rPr>
              <a:t> </a:t>
            </a:r>
            <a:r>
              <a:rPr lang="en-US" altLang="zh-CN" b="1" dirty="0">
                <a:latin typeface="Courier New" pitchFamily="49" charset="0"/>
                <a:cs typeface="Courier New" pitchFamily="49" charset="0"/>
              </a:rPr>
              <a:t>"</a:t>
            </a:r>
            <a:r>
              <a:rPr lang="en-US" altLang="zh-CN" sz="2800" b="1" dirty="0">
                <a:latin typeface="Courier New" pitchFamily="49" charset="0"/>
                <a:cs typeface="Courier New" pitchFamily="49" charset="0"/>
              </a:rPr>
              <a:t>;</a:t>
            </a:r>
            <a:r>
              <a:rPr lang="en-US" altLang="zh-CN" sz="2800" b="1" dirty="0">
                <a:solidFill>
                  <a:srgbClr val="00B050"/>
                </a:solidFill>
                <a:latin typeface="Courier New" pitchFamily="49" charset="0"/>
                <a:cs typeface="Courier New" pitchFamily="49" charset="0"/>
              </a:rPr>
              <a:t>//</a:t>
            </a:r>
            <a:r>
              <a:rPr lang="zh-CN" altLang="en-US" sz="2800" b="1" dirty="0">
                <a:solidFill>
                  <a:srgbClr val="00B050"/>
                </a:solidFill>
                <a:latin typeface="Courier New" pitchFamily="49" charset="0"/>
                <a:cs typeface="Courier New" pitchFamily="49" charset="0"/>
              </a:rPr>
              <a:t>输出整数，每次递归调用返</a:t>
            </a:r>
            <a:r>
              <a:rPr lang="en-US" altLang="zh-CN" sz="2800" b="1" dirty="0">
                <a:solidFill>
                  <a:srgbClr val="00B050"/>
                </a:solidFill>
                <a:latin typeface="Courier New" pitchFamily="49" charset="0"/>
                <a:cs typeface="Courier New" pitchFamily="49" charset="0"/>
              </a:rPr>
              <a:t>			  //</a:t>
            </a:r>
            <a:r>
              <a:rPr lang="zh-CN" altLang="en-US" sz="2800" b="1" dirty="0">
                <a:solidFill>
                  <a:srgbClr val="00B050"/>
                </a:solidFill>
                <a:latin typeface="Courier New" pitchFamily="49" charset="0"/>
                <a:cs typeface="Courier New" pitchFamily="49" charset="0"/>
              </a:rPr>
              <a:t>回之后都要执行</a:t>
            </a:r>
            <a:endParaRPr lang="en-US" altLang="zh-CN" sz="2800" b="1" dirty="0">
              <a:solidFill>
                <a:schemeClr val="tx2"/>
              </a:solidFill>
              <a:latin typeface="Courier New" pitchFamily="49" charset="0"/>
              <a:cs typeface="Courier New" pitchFamily="49" charset="0"/>
            </a:endParaRPr>
          </a:p>
          <a:p>
            <a:pPr>
              <a:spcBef>
                <a:spcPts val="0"/>
              </a:spcBef>
              <a:buNone/>
            </a:pPr>
            <a:r>
              <a:rPr lang="en-US" altLang="zh-CN" sz="2800" b="1" dirty="0">
                <a:latin typeface="Courier New" pitchFamily="49" charset="0"/>
                <a:cs typeface="Courier New" pitchFamily="49" charset="0"/>
              </a:rPr>
              <a:t>}</a:t>
            </a:r>
            <a:endParaRPr lang="zh-CN" altLang="en-US" sz="28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86099030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5232623"/>
          </a:xfrm>
        </p:spPr>
        <p:txBody>
          <a:bodyPr/>
          <a:lstStyle/>
          <a:p>
            <a:pPr>
              <a:spcBef>
                <a:spcPts val="0"/>
              </a:spcBef>
              <a:buNone/>
            </a:pPr>
            <a:r>
              <a:rPr lang="en-US" altLang="zh-CN" sz="2800" b="1" dirty="0">
                <a:solidFill>
                  <a:srgbClr val="0000FF"/>
                </a:solidFill>
                <a:latin typeface="Courier New" pitchFamily="49" charset="0"/>
                <a:cs typeface="Courier New" pitchFamily="49" charset="0"/>
              </a:rPr>
              <a:t>#include</a:t>
            </a:r>
            <a:r>
              <a:rPr lang="en-US" altLang="zh-CN" sz="2800" b="1" dirty="0">
                <a:latin typeface="Courier New" pitchFamily="49" charset="0"/>
                <a:cs typeface="Courier New" pitchFamily="49" charset="0"/>
              </a:rPr>
              <a:t>&lt;</a:t>
            </a:r>
            <a:r>
              <a:rPr lang="en-US" altLang="zh-CN" sz="2800" b="1" dirty="0" err="1">
                <a:latin typeface="Courier New" pitchFamily="49" charset="0"/>
                <a:cs typeface="Courier New" pitchFamily="49" charset="0"/>
              </a:rPr>
              <a:t>iostream</a:t>
            </a:r>
            <a:r>
              <a:rPr lang="en-US" altLang="zh-CN" sz="2800" b="1" dirty="0">
                <a:latin typeface="Courier New" pitchFamily="49" charset="0"/>
                <a:cs typeface="Courier New" pitchFamily="49" charset="0"/>
              </a:rPr>
              <a:t>&gt;</a:t>
            </a:r>
          </a:p>
          <a:p>
            <a:pPr>
              <a:spcBef>
                <a:spcPts val="0"/>
              </a:spcBef>
              <a:buNone/>
            </a:pPr>
            <a:r>
              <a:rPr lang="en-US" altLang="zh-CN" sz="2800" b="1" dirty="0">
                <a:solidFill>
                  <a:srgbClr val="0000FF"/>
                </a:solidFill>
                <a:latin typeface="Courier New" pitchFamily="49" charset="0"/>
                <a:cs typeface="Courier New" pitchFamily="49" charset="0"/>
              </a:rPr>
              <a:t>using namespace </a:t>
            </a:r>
            <a:r>
              <a:rPr lang="en-US" altLang="zh-CN" sz="2800" b="1" dirty="0">
                <a:latin typeface="Courier New" pitchFamily="49" charset="0"/>
                <a:cs typeface="Courier New" pitchFamily="49" charset="0"/>
              </a:rPr>
              <a:t>std;</a:t>
            </a:r>
          </a:p>
          <a:p>
            <a:pPr>
              <a:spcBef>
                <a:spcPts val="0"/>
              </a:spcBef>
              <a:buNone/>
            </a:pPr>
            <a:r>
              <a:rPr lang="en-US" altLang="zh-CN" sz="2800" b="1" dirty="0" err="1">
                <a:solidFill>
                  <a:srgbClr val="0000FF"/>
                </a:solidFill>
                <a:latin typeface="Courier New" pitchFamily="49" charset="0"/>
                <a:cs typeface="Courier New" pitchFamily="49" charset="0"/>
              </a:rPr>
              <a:t>int</a:t>
            </a:r>
            <a:r>
              <a:rPr lang="en-US" altLang="zh-CN" sz="2800" b="1" dirty="0">
                <a:solidFill>
                  <a:srgbClr val="0000FF"/>
                </a:solidFill>
                <a:latin typeface="Courier New" pitchFamily="49" charset="0"/>
                <a:cs typeface="Courier New" pitchFamily="49" charset="0"/>
              </a:rPr>
              <a:t> </a:t>
            </a:r>
            <a:r>
              <a:rPr lang="en-US" altLang="zh-CN" sz="2800" b="1" dirty="0">
                <a:latin typeface="Courier New" pitchFamily="49" charset="0"/>
                <a:cs typeface="Courier New" pitchFamily="49" charset="0"/>
              </a:rPr>
              <a:t>main(){</a:t>
            </a:r>
          </a:p>
          <a:p>
            <a:pPr>
              <a:spcBef>
                <a:spcPts val="0"/>
              </a:spcBef>
              <a:buNone/>
            </a:pP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cout</a:t>
            </a:r>
            <a:r>
              <a:rPr lang="en-US" altLang="zh-CN" sz="2800" b="1" dirty="0">
                <a:latin typeface="Courier New" pitchFamily="49" charset="0"/>
                <a:cs typeface="Courier New" pitchFamily="49" charset="0"/>
              </a:rPr>
              <a:t>&lt;&lt;</a:t>
            </a:r>
            <a:r>
              <a:rPr lang="en-US" altLang="zh-CN" b="1" dirty="0">
                <a:latin typeface="Courier New" pitchFamily="49" charset="0"/>
                <a:cs typeface="Courier New" pitchFamily="49" charset="0"/>
              </a:rPr>
              <a:t>"</a:t>
            </a:r>
            <a:r>
              <a:rPr lang="en-US" altLang="zh-CN" sz="2800" b="1" dirty="0">
                <a:latin typeface="Courier New" pitchFamily="49" charset="0"/>
                <a:cs typeface="Courier New" pitchFamily="49" charset="0"/>
              </a:rPr>
              <a:t>Input 10 integers:</a:t>
            </a:r>
            <a:r>
              <a:rPr lang="en-US" altLang="zh-CN" b="1" dirty="0">
                <a:latin typeface="Courier New" pitchFamily="49" charset="0"/>
                <a:cs typeface="Courier New" pitchFamily="49" charset="0"/>
              </a:rPr>
              <a:t>"</a:t>
            </a:r>
            <a:r>
              <a:rPr lang="en-US" altLang="zh-CN" sz="2800" b="1" dirty="0">
                <a:latin typeface="Courier New" pitchFamily="49" charset="0"/>
                <a:cs typeface="Courier New" pitchFamily="49" charset="0"/>
              </a:rPr>
              <a:t>&lt;&lt;</a:t>
            </a:r>
            <a:r>
              <a:rPr lang="en-US" altLang="zh-CN" sz="2800" b="1" dirty="0" err="1">
                <a:latin typeface="Courier New" pitchFamily="49" charset="0"/>
                <a:cs typeface="Courier New" pitchFamily="49" charset="0"/>
              </a:rPr>
              <a:t>endl</a:t>
            </a:r>
            <a:r>
              <a:rPr lang="en-US" altLang="zh-CN" sz="2800" b="1" dirty="0">
                <a:latin typeface="Courier New" pitchFamily="49" charset="0"/>
                <a:cs typeface="Courier New" pitchFamily="49" charset="0"/>
              </a:rPr>
              <a:t>;</a:t>
            </a:r>
          </a:p>
          <a:p>
            <a:pPr>
              <a:spcBef>
                <a:spcPts val="0"/>
              </a:spcBef>
              <a:buNone/>
            </a:pPr>
            <a:r>
              <a:rPr lang="en-US" altLang="zh-CN" sz="2800" b="1" dirty="0">
                <a:latin typeface="Courier New" pitchFamily="49" charset="0"/>
                <a:cs typeface="Courier New" pitchFamily="49" charset="0"/>
              </a:rPr>
              <a:t>	inv(10);</a:t>
            </a:r>
          </a:p>
          <a:p>
            <a:pPr>
              <a:spcBef>
                <a:spcPts val="0"/>
              </a:spcBef>
              <a:buNone/>
            </a:pP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cout</a:t>
            </a:r>
            <a:r>
              <a:rPr lang="en-US" altLang="zh-CN" sz="2800" b="1" dirty="0">
                <a:latin typeface="Courier New" pitchFamily="49" charset="0"/>
                <a:cs typeface="Courier New" pitchFamily="49" charset="0"/>
              </a:rPr>
              <a:t>&lt;&lt;</a:t>
            </a:r>
            <a:r>
              <a:rPr lang="en-US" altLang="zh-CN" sz="2800" b="1" dirty="0" err="1">
                <a:latin typeface="Courier New" pitchFamily="49" charset="0"/>
                <a:cs typeface="Courier New" pitchFamily="49" charset="0"/>
              </a:rPr>
              <a:t>endl</a:t>
            </a:r>
            <a:r>
              <a:rPr lang="en-US" altLang="zh-CN" sz="2800" b="1" dirty="0">
                <a:latin typeface="Courier New" pitchFamily="49" charset="0"/>
                <a:cs typeface="Courier New" pitchFamily="49" charset="0"/>
              </a:rPr>
              <a:t>;</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return</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0;</a:t>
            </a:r>
          </a:p>
          <a:p>
            <a:pPr>
              <a:spcBef>
                <a:spcPts val="0"/>
              </a:spcBef>
              <a:buNone/>
            </a:pPr>
            <a:r>
              <a:rPr lang="en-US" altLang="zh-CN" sz="2800" b="1" dirty="0">
                <a:latin typeface="Courier New" pitchFamily="49" charset="0"/>
                <a:cs typeface="Courier New" pitchFamily="49" charset="0"/>
              </a:rPr>
              <a:t>}</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82906724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5232623"/>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5.22】</a:t>
            </a:r>
            <a:r>
              <a:rPr lang="zh-CN" altLang="en-US" dirty="0">
                <a:solidFill>
                  <a:srgbClr val="C00000"/>
                </a:solidFill>
              </a:rPr>
              <a:t>反序输出一个正整数的各位数值，  如输入</a:t>
            </a:r>
            <a:r>
              <a:rPr lang="en-US" altLang="zh-CN" dirty="0">
                <a:solidFill>
                  <a:srgbClr val="C00000"/>
                </a:solidFill>
              </a:rPr>
              <a:t>231</a:t>
            </a:r>
            <a:r>
              <a:rPr lang="zh-CN" altLang="en-US" dirty="0">
                <a:solidFill>
                  <a:srgbClr val="C00000"/>
                </a:solidFill>
              </a:rPr>
              <a:t>，应输出</a:t>
            </a:r>
            <a:r>
              <a:rPr lang="en-US" altLang="zh-CN" dirty="0"/>
              <a:t>132</a:t>
            </a:r>
          </a:p>
          <a:p>
            <a:r>
              <a:rPr lang="zh-CN" altLang="en-US" dirty="0"/>
              <a:t>递归函数定义如下：</a:t>
            </a:r>
            <a:endParaRPr lang="en-US" altLang="zh-CN" dirty="0"/>
          </a:p>
          <a:p>
            <a:pPr>
              <a:spcBef>
                <a:spcPts val="0"/>
              </a:spcBef>
              <a:buNone/>
            </a:pPr>
            <a:r>
              <a:rPr lang="en-US" altLang="zh-CN" sz="2400" dirty="0">
                <a:solidFill>
                  <a:srgbClr val="0000FF"/>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void</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conv</a:t>
            </a:r>
            <a:r>
              <a:rPr lang="en-US" altLang="zh-CN" sz="2400" b="1" dirty="0">
                <a:latin typeface="Courier New" pitchFamily="49" charset="0"/>
                <a:cs typeface="Courier New" pitchFamily="49" charset="0"/>
              </a:rPr>
              <a:t>(</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n){</a:t>
            </a:r>
          </a:p>
          <a:p>
            <a:pPr>
              <a:spcBef>
                <a:spcPts val="0"/>
              </a:spcBef>
              <a:buNone/>
            </a:pPr>
            <a:r>
              <a:rPr lang="en-US" altLang="zh-CN" sz="2400" b="1" dirty="0">
                <a:solidFill>
                  <a:schemeClr val="tx2"/>
                </a:solidFill>
                <a:latin typeface="Courier New" pitchFamily="49" charset="0"/>
                <a:cs typeface="Courier New" pitchFamily="49" charset="0"/>
              </a:rPr>
              <a:t> </a:t>
            </a:r>
            <a:r>
              <a:rPr lang="zh-CN" altLang="en-US" sz="2400" b="1" dirty="0">
                <a:solidFill>
                  <a:schemeClr val="tx2"/>
                </a:solidFill>
                <a:latin typeface="Courier New" pitchFamily="49" charset="0"/>
                <a:cs typeface="Courier New" pitchFamily="49" charset="0"/>
              </a:rPr>
              <a:t> </a:t>
            </a: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if</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(n&lt;10) {</a:t>
            </a:r>
          </a:p>
          <a:p>
            <a:pPr>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&lt;&lt;n;</a:t>
            </a:r>
            <a:r>
              <a:rPr lang="en-US" altLang="zh-CN" sz="2400" b="1" dirty="0">
                <a:solidFill>
                  <a:schemeClr val="tx2"/>
                </a:solidFill>
                <a:latin typeface="Courier New" pitchFamily="49" charset="0"/>
                <a:cs typeface="Courier New" pitchFamily="49" charset="0"/>
              </a:rPr>
              <a:t> </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solidFill>
                  <a:schemeClr val="tx2"/>
                </a:solidFill>
                <a:latin typeface="Courier New" pitchFamily="49" charset="0"/>
                <a:cs typeface="Courier New" pitchFamily="49" charset="0"/>
              </a:rPr>
              <a:t>;</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t>
            </a:r>
            <a:r>
              <a:rPr lang="en-US" altLang="zh-CN" sz="2400" b="1" dirty="0">
                <a:solidFill>
                  <a:schemeClr val="tx2"/>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递归出口</a:t>
            </a:r>
            <a:endParaRPr lang="en-US" altLang="zh-CN" sz="2400" b="1" dirty="0">
              <a:solidFill>
                <a:srgbClr val="00B050"/>
              </a:solidFill>
              <a:latin typeface="Courier New" pitchFamily="49" charset="0"/>
              <a:cs typeface="Courier New" pitchFamily="49" charset="0"/>
            </a:endParaRP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 &lt;&lt; n%10;</a:t>
            </a:r>
          </a:p>
          <a:p>
            <a:pPr>
              <a:spcBef>
                <a:spcPts val="0"/>
              </a:spcBef>
              <a:buNone/>
            </a:pPr>
            <a:r>
              <a:rPr lang="en-US" altLang="zh-CN" sz="2400" b="1" dirty="0">
                <a:latin typeface="Courier New" pitchFamily="49" charset="0"/>
                <a:cs typeface="Courier New" pitchFamily="49" charset="0"/>
              </a:rPr>
              <a:t> 		</a:t>
            </a:r>
            <a:r>
              <a:rPr lang="en-US" altLang="zh-CN" sz="2400" b="1">
                <a:latin typeface="Courier New" pitchFamily="49" charset="0"/>
                <a:cs typeface="Courier New" pitchFamily="49" charset="0"/>
              </a:rPr>
              <a:t>	conv(</a:t>
            </a:r>
            <a:r>
              <a:rPr lang="en-US" altLang="zh-CN" sz="2400" b="1" dirty="0">
                <a:latin typeface="Courier New" pitchFamily="49" charset="0"/>
                <a:cs typeface="Courier New" pitchFamily="49" charset="0"/>
              </a:rPr>
              <a:t>n/10);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递归</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t>
            </a:r>
            <a:endParaRPr lang="zh-CN" altLang="en-US" b="1"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52986929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5.14】</a:t>
            </a:r>
            <a:r>
              <a:rPr lang="zh-CN" altLang="en-US" dirty="0"/>
              <a:t>递归过程图示</a:t>
            </a:r>
          </a:p>
        </p:txBody>
      </p:sp>
      <p:pic>
        <p:nvPicPr>
          <p:cNvPr id="95234" name="Picture 2"/>
          <p:cNvPicPr>
            <a:picLocks noChangeAspect="1" noChangeArrowheads="1"/>
          </p:cNvPicPr>
          <p:nvPr/>
        </p:nvPicPr>
        <p:blipFill>
          <a:blip r:embed="rId2" cstate="print"/>
          <a:srcRect/>
          <a:stretch>
            <a:fillRect/>
          </a:stretch>
        </p:blipFill>
        <p:spPr bwMode="auto">
          <a:xfrm>
            <a:off x="108870" y="1556792"/>
            <a:ext cx="8892286" cy="4524384"/>
          </a:xfrm>
          <a:prstGeom prst="rect">
            <a:avLst/>
          </a:prstGeom>
          <a:noFill/>
          <a:ln w="9525">
            <a:noFill/>
            <a:miter lim="800000"/>
            <a:headEnd/>
            <a:tailEnd/>
          </a:ln>
        </p:spPr>
      </p:pic>
      <p:sp>
        <p:nvSpPr>
          <p:cNvPr id="4" name="矩形 3">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91746497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153400" cy="5276872"/>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5.22】</a:t>
            </a:r>
            <a:r>
              <a:rPr lang="zh-CN" altLang="en-US" dirty="0"/>
              <a:t>用非递归函数实现</a:t>
            </a:r>
            <a:endParaRPr lang="en-US" altLang="zh-CN" dirty="0"/>
          </a:p>
          <a:p>
            <a:pPr>
              <a:spcBef>
                <a:spcPts val="0"/>
              </a:spcBef>
              <a:buSzPct val="75000"/>
              <a:buNone/>
            </a:pP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err="1">
                <a:latin typeface="Courier New" pitchFamily="49" charset="0"/>
                <a:cs typeface="Courier New" pitchFamily="49" charset="0"/>
              </a:rPr>
              <a:t>conv</a:t>
            </a:r>
            <a:r>
              <a:rPr lang="en-US" altLang="zh-CN" sz="2800" b="1" dirty="0">
                <a:latin typeface="Courier New" pitchFamily="49" charset="0"/>
                <a:cs typeface="Courier New" pitchFamily="49" charset="0"/>
              </a:rPr>
              <a:t>(</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n){ </a:t>
            </a:r>
          </a:p>
          <a:p>
            <a:pPr>
              <a:spcBef>
                <a:spcPts val="0"/>
              </a:spcBef>
              <a:buSzPct val="75000"/>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if</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(n&lt;0) </a:t>
            </a:r>
          </a:p>
          <a:p>
            <a:pPr>
              <a:spcBef>
                <a:spcPts val="0"/>
              </a:spcBef>
              <a:buSzPct val="75000"/>
              <a:buNone/>
            </a:pP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cout</a:t>
            </a:r>
            <a:r>
              <a:rPr lang="en-US" altLang="zh-CN" sz="2800" b="1" dirty="0">
                <a:latin typeface="Courier New" pitchFamily="49" charset="0"/>
                <a:cs typeface="Courier New" pitchFamily="49" charset="0"/>
              </a:rPr>
              <a:t> &lt;&lt; </a:t>
            </a:r>
            <a:r>
              <a:rPr lang="en-US" altLang="zh-CN" b="1" dirty="0">
                <a:latin typeface="Courier New" pitchFamily="49" charset="0"/>
                <a:cs typeface="Courier New" pitchFamily="49" charset="0"/>
              </a:rPr>
              <a:t>"</a:t>
            </a:r>
            <a:r>
              <a:rPr lang="en-US" altLang="zh-CN" sz="2800" b="1" dirty="0">
                <a:latin typeface="Courier New" pitchFamily="49" charset="0"/>
                <a:cs typeface="Courier New" pitchFamily="49" charset="0"/>
              </a:rPr>
              <a:t>Please input a positive number!</a:t>
            </a:r>
            <a:r>
              <a:rPr lang="en-US" altLang="zh-CN" b="1" dirty="0">
                <a:latin typeface="Courier New" pitchFamily="49" charset="0"/>
                <a:cs typeface="Courier New" pitchFamily="49" charset="0"/>
              </a:rPr>
              <a:t> "</a:t>
            </a:r>
            <a:r>
              <a:rPr lang="en-US" altLang="zh-CN" sz="2800" b="1" dirty="0">
                <a:latin typeface="Courier New" pitchFamily="49" charset="0"/>
                <a:cs typeface="Courier New" pitchFamily="49" charset="0"/>
              </a:rPr>
              <a:t>;</a:t>
            </a:r>
          </a:p>
          <a:p>
            <a:pPr>
              <a:spcBef>
                <a:spcPts val="0"/>
              </a:spcBef>
              <a:buSzPct val="75000"/>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else</a:t>
            </a:r>
            <a:r>
              <a:rPr lang="en-US" altLang="zh-CN" sz="2800" b="1" dirty="0">
                <a:latin typeface="Courier New" pitchFamily="49" charset="0"/>
                <a:cs typeface="Courier New" pitchFamily="49" charset="0"/>
              </a:rPr>
              <a:t>{</a:t>
            </a:r>
          </a:p>
          <a:p>
            <a:pPr>
              <a:spcBef>
                <a:spcPts val="0"/>
              </a:spcBef>
              <a:buSzPct val="75000"/>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do</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a:t>
            </a:r>
          </a:p>
          <a:p>
            <a:pPr>
              <a:spcBef>
                <a:spcPts val="0"/>
              </a:spcBef>
              <a:buSzPct val="75000"/>
              <a:buNone/>
            </a:pP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cout</a:t>
            </a:r>
            <a:r>
              <a:rPr lang="en-US" altLang="zh-CN" sz="2800" b="1" dirty="0">
                <a:latin typeface="Courier New" pitchFamily="49" charset="0"/>
                <a:cs typeface="Courier New" pitchFamily="49" charset="0"/>
              </a:rPr>
              <a:t> &lt;&lt; n%10;</a:t>
            </a:r>
            <a:br>
              <a:rPr lang="en-US" altLang="zh-CN" sz="2800" b="1" dirty="0">
                <a:latin typeface="Courier New" pitchFamily="49" charset="0"/>
                <a:cs typeface="Courier New" pitchFamily="49" charset="0"/>
              </a:rPr>
            </a:br>
            <a:r>
              <a:rPr lang="en-US" altLang="zh-CN" sz="2800" b="1" dirty="0">
                <a:latin typeface="Courier New" pitchFamily="49" charset="0"/>
                <a:cs typeface="Courier New" pitchFamily="49" charset="0"/>
              </a:rPr>
              <a:t>		n=/10;</a:t>
            </a:r>
            <a:br>
              <a:rPr lang="en-US" altLang="zh-CN" sz="2800" b="1" dirty="0">
                <a:latin typeface="Courier New" pitchFamily="49" charset="0"/>
                <a:cs typeface="Courier New" pitchFamily="49" charset="0"/>
              </a:rPr>
            </a:b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a:t>
            </a: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while</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(n!=0);</a:t>
            </a:r>
          </a:p>
          <a:p>
            <a:pPr>
              <a:spcBef>
                <a:spcPts val="0"/>
              </a:spcBef>
              <a:buSzPct val="75000"/>
              <a:buNone/>
            </a:pPr>
            <a:r>
              <a:rPr lang="en-US" altLang="zh-CN" sz="2800" b="1" dirty="0">
                <a:latin typeface="Courier New" pitchFamily="49" charset="0"/>
                <a:cs typeface="Courier New" pitchFamily="49" charset="0"/>
              </a:rPr>
              <a:t>	}</a:t>
            </a:r>
          </a:p>
          <a:p>
            <a:pPr>
              <a:spcBef>
                <a:spcPts val="0"/>
              </a:spcBef>
              <a:buSzPct val="75000"/>
              <a:buNone/>
            </a:pPr>
            <a:r>
              <a:rPr lang="en-US" altLang="zh-CN" sz="2800" b="1" dirty="0">
                <a:latin typeface="Courier New" pitchFamily="49" charset="0"/>
                <a:cs typeface="Courier New" pitchFamily="49" charset="0"/>
              </a:rPr>
              <a:t>}</a:t>
            </a:r>
            <a:endParaRPr lang="zh-CN" altLang="en-US" sz="28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63129750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5160615"/>
          </a:xfrm>
        </p:spPr>
        <p:txBody>
          <a:bodyPr/>
          <a:lstStyle/>
          <a:p>
            <a:pPr>
              <a:spcBef>
                <a:spcPts val="0"/>
              </a:spcBef>
              <a:buNone/>
            </a:pPr>
            <a:r>
              <a:rPr lang="en-US" altLang="zh-CN" sz="2800" b="1" dirty="0">
                <a:solidFill>
                  <a:srgbClr val="0000FF"/>
                </a:solidFill>
                <a:latin typeface="Courier New" pitchFamily="49" charset="0"/>
                <a:cs typeface="Courier New" pitchFamily="49" charset="0"/>
              </a:rPr>
              <a:t>#include</a:t>
            </a:r>
            <a:r>
              <a:rPr lang="en-US" altLang="zh-CN" sz="2800" b="1" dirty="0">
                <a:latin typeface="Courier New" pitchFamily="49" charset="0"/>
                <a:cs typeface="Courier New" pitchFamily="49" charset="0"/>
              </a:rPr>
              <a:t>&lt;</a:t>
            </a:r>
            <a:r>
              <a:rPr lang="en-US" altLang="zh-CN" sz="2800" b="1" dirty="0" err="1">
                <a:latin typeface="Courier New" pitchFamily="49" charset="0"/>
                <a:cs typeface="Courier New" pitchFamily="49" charset="0"/>
              </a:rPr>
              <a:t>iostream</a:t>
            </a:r>
            <a:r>
              <a:rPr lang="en-US" altLang="zh-CN" sz="2800" b="1" dirty="0">
                <a:latin typeface="Courier New" pitchFamily="49" charset="0"/>
                <a:cs typeface="Courier New" pitchFamily="49" charset="0"/>
              </a:rPr>
              <a:t>&gt;</a:t>
            </a:r>
          </a:p>
          <a:p>
            <a:pPr>
              <a:spcBef>
                <a:spcPts val="0"/>
              </a:spcBef>
              <a:buNone/>
            </a:pPr>
            <a:r>
              <a:rPr lang="en-US" altLang="zh-CN" sz="2800" b="1" dirty="0">
                <a:solidFill>
                  <a:srgbClr val="0000FF"/>
                </a:solidFill>
                <a:latin typeface="Courier New" pitchFamily="49" charset="0"/>
                <a:cs typeface="Courier New" pitchFamily="49" charset="0"/>
              </a:rPr>
              <a:t>using namespace</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std;</a:t>
            </a:r>
          </a:p>
          <a:p>
            <a:pPr>
              <a:spcBef>
                <a:spcPts val="0"/>
              </a:spcBef>
              <a:buSzPct val="75000"/>
              <a:buNone/>
            </a:pPr>
            <a:r>
              <a:rPr lang="en-US" altLang="zh-CN" sz="2800" b="1" dirty="0">
                <a:solidFill>
                  <a:srgbClr val="0000FF"/>
                </a:solidFill>
                <a:latin typeface="Courier New" pitchFamily="49" charset="0"/>
                <a:cs typeface="Courier New" pitchFamily="49" charset="0"/>
              </a:rPr>
              <a:t>void </a:t>
            </a:r>
            <a:r>
              <a:rPr lang="en-US" altLang="zh-CN" sz="2800" b="1" dirty="0">
                <a:latin typeface="Courier New" pitchFamily="49" charset="0"/>
                <a:cs typeface="Courier New" pitchFamily="49" charset="0"/>
              </a:rPr>
              <a:t>main()</a:t>
            </a:r>
          </a:p>
          <a:p>
            <a:pPr>
              <a:spcBef>
                <a:spcPts val="0"/>
              </a:spcBef>
              <a:buSzPct val="75000"/>
              <a:buNone/>
            </a:pPr>
            <a:r>
              <a:rPr lang="en-US" altLang="zh-CN" sz="2800" b="1" dirty="0">
                <a:latin typeface="Courier New" pitchFamily="49" charset="0"/>
                <a:cs typeface="Courier New" pitchFamily="49" charset="0"/>
              </a:rPr>
              <a:t>{</a:t>
            </a:r>
            <a:br>
              <a:rPr lang="en-US" altLang="zh-CN" sz="2800" b="1" dirty="0">
                <a:solidFill>
                  <a:srgbClr val="0000FF"/>
                </a:solidFill>
                <a:latin typeface="Courier New" pitchFamily="49" charset="0"/>
                <a:cs typeface="Courier New" pitchFamily="49" charset="0"/>
              </a:rPr>
            </a:br>
            <a:r>
              <a:rPr lang="en-US" altLang="zh-CN" sz="2800" b="1" dirty="0" err="1">
                <a:solidFill>
                  <a:srgbClr val="0000FF"/>
                </a:solidFill>
                <a:latin typeface="Courier New" pitchFamily="49" charset="0"/>
                <a:cs typeface="Courier New" pitchFamily="49" charset="0"/>
              </a:rPr>
              <a:t>int</a:t>
            </a:r>
            <a:r>
              <a:rPr lang="en-US" altLang="zh-CN" sz="2800" b="1" dirty="0">
                <a:solidFill>
                  <a:srgbClr val="0000FF"/>
                </a:solidFill>
                <a:latin typeface="Courier New" pitchFamily="49" charset="0"/>
                <a:cs typeface="Courier New" pitchFamily="49" charset="0"/>
              </a:rPr>
              <a:t> </a:t>
            </a:r>
            <a:r>
              <a:rPr lang="en-US" altLang="zh-CN" sz="2800" b="1" dirty="0">
                <a:latin typeface="Courier New" pitchFamily="49" charset="0"/>
                <a:cs typeface="Courier New" pitchFamily="49" charset="0"/>
              </a:rPr>
              <a:t>t;</a:t>
            </a:r>
            <a:br>
              <a:rPr lang="en-US" altLang="zh-CN" sz="2800" b="1" dirty="0">
                <a:latin typeface="Courier New" pitchFamily="49" charset="0"/>
                <a:cs typeface="Courier New" pitchFamily="49" charset="0"/>
              </a:rPr>
            </a:br>
            <a:r>
              <a:rPr lang="en-US" altLang="zh-CN" sz="2800" b="1" dirty="0" err="1">
                <a:latin typeface="Courier New" pitchFamily="49" charset="0"/>
                <a:cs typeface="Courier New" pitchFamily="49" charset="0"/>
              </a:rPr>
              <a:t>cout</a:t>
            </a:r>
            <a:r>
              <a:rPr lang="en-US" altLang="zh-CN" sz="2800" b="1" dirty="0">
                <a:latin typeface="Courier New" pitchFamily="49" charset="0"/>
                <a:cs typeface="Courier New" pitchFamily="49" charset="0"/>
              </a:rPr>
              <a:t> &lt;&lt;</a:t>
            </a:r>
            <a:r>
              <a:rPr lang="en-US" altLang="zh-CN" b="1" dirty="0">
                <a:latin typeface="Courier New" pitchFamily="49" charset="0"/>
                <a:cs typeface="Courier New" pitchFamily="49" charset="0"/>
              </a:rPr>
              <a:t>"</a:t>
            </a:r>
            <a:r>
              <a:rPr lang="en-US" altLang="zh-CN" sz="2800" b="1" dirty="0">
                <a:latin typeface="Courier New" pitchFamily="49" charset="0"/>
                <a:cs typeface="Courier New" pitchFamily="49" charset="0"/>
              </a:rPr>
              <a:t>Input a positive number:</a:t>
            </a:r>
            <a:r>
              <a:rPr lang="en-US" altLang="zh-CN" b="1" dirty="0">
                <a:latin typeface="Courier New" pitchFamily="49" charset="0"/>
                <a:cs typeface="Courier New" pitchFamily="49" charset="0"/>
              </a:rPr>
              <a:t>"</a:t>
            </a:r>
            <a:r>
              <a:rPr lang="en-US" altLang="zh-CN" sz="2800" b="1" dirty="0">
                <a:latin typeface="Courier New" pitchFamily="49" charset="0"/>
                <a:cs typeface="Courier New" pitchFamily="49" charset="0"/>
              </a:rPr>
              <a:t>;</a:t>
            </a:r>
            <a:br>
              <a:rPr lang="en-US" altLang="zh-CN" sz="2800" b="1" dirty="0">
                <a:latin typeface="Courier New" pitchFamily="49" charset="0"/>
                <a:cs typeface="Courier New" pitchFamily="49" charset="0"/>
              </a:rPr>
            </a:br>
            <a:r>
              <a:rPr lang="en-US" altLang="zh-CN" sz="2800" b="1" dirty="0" err="1">
                <a:latin typeface="Courier New" pitchFamily="49" charset="0"/>
                <a:cs typeface="Courier New" pitchFamily="49" charset="0"/>
              </a:rPr>
              <a:t>cin</a:t>
            </a:r>
            <a:r>
              <a:rPr lang="en-US" altLang="zh-CN" sz="2800" b="1" dirty="0">
                <a:latin typeface="Courier New" pitchFamily="49" charset="0"/>
                <a:cs typeface="Courier New" pitchFamily="49" charset="0"/>
              </a:rPr>
              <a:t> &gt;&gt; t;</a:t>
            </a:r>
            <a:br>
              <a:rPr lang="en-US" altLang="zh-CN" sz="2800" b="1" dirty="0">
                <a:latin typeface="Courier New" pitchFamily="49" charset="0"/>
                <a:cs typeface="Courier New" pitchFamily="49" charset="0"/>
              </a:rPr>
            </a:br>
            <a:r>
              <a:rPr lang="en-US" altLang="zh-CN" sz="2800" b="1" dirty="0" err="1">
                <a:latin typeface="Courier New" pitchFamily="49" charset="0"/>
                <a:cs typeface="Courier New" pitchFamily="49" charset="0"/>
              </a:rPr>
              <a:t>cout</a:t>
            </a:r>
            <a:r>
              <a:rPr lang="en-US" altLang="zh-CN" sz="2800" b="1" dirty="0">
                <a:latin typeface="Courier New" pitchFamily="49" charset="0"/>
                <a:cs typeface="Courier New" pitchFamily="49" charset="0"/>
              </a:rPr>
              <a:t> &lt;&lt; </a:t>
            </a:r>
            <a:r>
              <a:rPr lang="en-US" altLang="zh-CN" sz="2800" b="1" dirty="0" err="1">
                <a:latin typeface="Courier New" pitchFamily="49" charset="0"/>
                <a:cs typeface="Courier New" pitchFamily="49" charset="0"/>
              </a:rPr>
              <a:t>endl</a:t>
            </a:r>
            <a:r>
              <a:rPr lang="en-US" altLang="zh-CN" sz="2800" b="1" dirty="0">
                <a:latin typeface="Courier New" pitchFamily="49" charset="0"/>
                <a:cs typeface="Courier New" pitchFamily="49" charset="0"/>
              </a:rPr>
              <a:t>;</a:t>
            </a:r>
            <a:br>
              <a:rPr lang="en-US" altLang="zh-CN" sz="2800" b="1" dirty="0">
                <a:latin typeface="Courier New" pitchFamily="49" charset="0"/>
                <a:cs typeface="Courier New" pitchFamily="49" charset="0"/>
              </a:rPr>
            </a:br>
            <a:r>
              <a:rPr lang="en-US" altLang="zh-CN" sz="2800" b="1" dirty="0">
                <a:latin typeface="Courier New" pitchFamily="49" charset="0"/>
                <a:cs typeface="Courier New" pitchFamily="49" charset="0"/>
              </a:rPr>
              <a:t>conv(t);</a:t>
            </a:r>
          </a:p>
          <a:p>
            <a:pPr>
              <a:spcBef>
                <a:spcPts val="0"/>
              </a:spcBef>
              <a:buSzPct val="75000"/>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return </a:t>
            </a:r>
            <a:r>
              <a:rPr lang="en-US" altLang="zh-CN" sz="2800" b="1" dirty="0">
                <a:latin typeface="Courier New" pitchFamily="49" charset="0"/>
                <a:cs typeface="Courier New" pitchFamily="49" charset="0"/>
              </a:rPr>
              <a:t>0;</a:t>
            </a:r>
          </a:p>
          <a:p>
            <a:pPr>
              <a:spcBef>
                <a:spcPts val="0"/>
              </a:spcBef>
              <a:buSzPct val="75000"/>
              <a:buNone/>
            </a:pPr>
            <a:r>
              <a:rPr lang="en-US" altLang="zh-CN" sz="2800" b="1" dirty="0">
                <a:latin typeface="Courier New" pitchFamily="49" charset="0"/>
                <a:cs typeface="Courier New" pitchFamily="49" charset="0"/>
              </a:rPr>
              <a:t>}</a:t>
            </a:r>
            <a:endParaRPr lang="zh-CN" altLang="en-US" sz="28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14739196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2DAC127C-0FBB-410E-89EF-5DE0A76C436D}"/>
              </a:ext>
            </a:extLst>
          </p:cNvPr>
          <p:cNvSpPr txBox="1"/>
          <p:nvPr>
            <p:custDataLst>
              <p:tags r:id="rId2"/>
            </p:custDataLst>
          </p:nvPr>
        </p:nvSpPr>
        <p:spPr>
          <a:xfrm>
            <a:off x="755576" y="2276872"/>
            <a:ext cx="7315200" cy="2143125"/>
          </a:xfrm>
          <a:prstGeom prst="rect">
            <a:avLst/>
          </a:prstGeom>
          <a:noFill/>
        </p:spPr>
        <p:txBody>
          <a:bodyPr vert="horz" wrap="square"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以下程序的输出结果是</a:t>
            </a:r>
            <a:r>
              <a:rPr lang="zh-CN" altLang="en-US" sz="20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0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0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0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#include &lt;iostream&gt;</a:t>
            </a:r>
          </a:p>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using namespace std;</a:t>
            </a:r>
          </a:p>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long fib(int n)</a:t>
            </a:r>
          </a:p>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if (n &gt; 2)</a:t>
            </a:r>
          </a:p>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return (fib(n - 1) + fib(n - 2));</a:t>
            </a:r>
          </a:p>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else</a:t>
            </a:r>
          </a:p>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return 2;</a:t>
            </a:r>
          </a:p>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 main()</a:t>
            </a:r>
          </a:p>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0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cout</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&lt;&lt; fib(5);</a:t>
            </a:r>
          </a:p>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return 0;</a:t>
            </a:r>
          </a:p>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矩形: 圆角 6">
            <a:extLst>
              <a:ext uri="{FF2B5EF4-FFF2-40B4-BE49-F238E27FC236}">
                <a16:creationId xmlns:a16="http://schemas.microsoft.com/office/drawing/2014/main" id="{54F20CF1-6013-40DB-B567-DB97584443F0}"/>
              </a:ext>
            </a:extLst>
          </p:cNvPr>
          <p:cNvSpPr/>
          <p:nvPr>
            <p:custDataLst>
              <p:tags r:id="rId3"/>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3" name="矩形 12">
            <a:extLst>
              <a:ext uri="{FF2B5EF4-FFF2-40B4-BE49-F238E27FC236}">
                <a16:creationId xmlns:a16="http://schemas.microsoft.com/office/drawing/2014/main" id="{C6758780-2F99-4AA6-950C-D556255991C0}"/>
              </a:ext>
            </a:extLst>
          </p:cNvPr>
          <p:cNvSpPr/>
          <p:nvPr>
            <p:custDataLst>
              <p:tags r:id="rId4"/>
            </p:custDataLst>
          </p:nvPr>
        </p:nvSpPr>
        <p:spPr>
          <a:xfrm>
            <a:off x="0" y="5849303"/>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pSp>
        <p:nvGrpSpPr>
          <p:cNvPr id="12" name="组合 11">
            <a:extLst>
              <a:ext uri="{FF2B5EF4-FFF2-40B4-BE49-F238E27FC236}">
                <a16:creationId xmlns:a16="http://schemas.microsoft.com/office/drawing/2014/main" id="{398E4005-156A-402C-AD80-513CC51D3778}"/>
              </a:ext>
            </a:extLst>
          </p:cNvPr>
          <p:cNvGrpSpPr/>
          <p:nvPr>
            <p:custDataLst>
              <p:tags r:id="rId5"/>
            </p:custDataLst>
          </p:nvPr>
        </p:nvGrpSpPr>
        <p:grpSpPr>
          <a:xfrm>
            <a:off x="0" y="0"/>
            <a:ext cx="9144000" cy="635000"/>
            <a:chOff x="0" y="0"/>
            <a:chExt cx="9144000" cy="635000"/>
          </a:xfrm>
        </p:grpSpPr>
        <p:sp>
          <p:nvSpPr>
            <p:cNvPr id="8" name="TitleBackground">
              <a:extLst>
                <a:ext uri="{FF2B5EF4-FFF2-40B4-BE49-F238E27FC236}">
                  <a16:creationId xmlns:a16="http://schemas.microsoft.com/office/drawing/2014/main" id="{3CB3521B-BC4C-47DF-866F-27BE8A6562E6}"/>
                </a:ext>
              </a:extLst>
            </p:cNvPr>
            <p:cNvSpPr/>
            <p:nvPr>
              <p:custDataLst>
                <p:tags r:id="rId7"/>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ColorBlock">
              <a:extLst>
                <a:ext uri="{FF2B5EF4-FFF2-40B4-BE49-F238E27FC236}">
                  <a16:creationId xmlns:a16="http://schemas.microsoft.com/office/drawing/2014/main" id="{A4ED4E08-D2FA-4E71-96D9-CC009181DF87}"/>
                </a:ext>
              </a:extLst>
            </p:cNvPr>
            <p:cNvSpPr/>
            <p:nvPr>
              <p:custDataLst>
                <p:tags r:id="rId8"/>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ypeText">
              <a:extLst>
                <a:ext uri="{FF2B5EF4-FFF2-40B4-BE49-F238E27FC236}">
                  <a16:creationId xmlns:a16="http://schemas.microsoft.com/office/drawing/2014/main" id="{3351FBD2-1492-4045-8F1E-54F12FA247CA}"/>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p>
          </p:txBody>
        </p:sp>
        <p:sp>
          <p:nvSpPr>
            <p:cNvPr id="11" name="TipText">
              <a:extLst>
                <a:ext uri="{FF2B5EF4-FFF2-40B4-BE49-F238E27FC236}">
                  <a16:creationId xmlns:a16="http://schemas.microsoft.com/office/drawing/2014/main" id="{949C856D-A993-4DC4-9D63-31DACF9F0AF3}"/>
                </a:ext>
              </a:extLst>
            </p:cNvPr>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8CC81000-AC2A-4A9E-9A76-30E68F229883}"/>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12480690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marL="0" indent="0">
              <a:lnSpc>
                <a:spcPct val="130000"/>
              </a:lnSpc>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5.23】</a:t>
            </a:r>
            <a:r>
              <a:rPr lang="zh-CN" altLang="en-US" dirty="0">
                <a:solidFill>
                  <a:srgbClr val="C00000"/>
                </a:solidFill>
              </a:rPr>
              <a:t>古印度的著名智力测验问题：有三个立柱</a:t>
            </a:r>
            <a:r>
              <a:rPr lang="en-US" altLang="zh-CN" dirty="0">
                <a:solidFill>
                  <a:srgbClr val="C00000"/>
                </a:solidFill>
              </a:rPr>
              <a:t>A、B、C，</a:t>
            </a:r>
            <a:r>
              <a:rPr lang="zh-CN" altLang="en-US" dirty="0">
                <a:solidFill>
                  <a:srgbClr val="C00000"/>
                </a:solidFill>
              </a:rPr>
              <a:t>在</a:t>
            </a:r>
            <a:r>
              <a:rPr lang="en-US" altLang="zh-CN" dirty="0">
                <a:solidFill>
                  <a:srgbClr val="C00000"/>
                </a:solidFill>
              </a:rPr>
              <a:t>A</a:t>
            </a:r>
            <a:r>
              <a:rPr lang="zh-CN" altLang="en-US" dirty="0">
                <a:solidFill>
                  <a:srgbClr val="C00000"/>
                </a:solidFill>
              </a:rPr>
              <a:t>柱上穿有大小不等的圆盘64个，较大的圆盘在下，较小者在上。要求借助于</a:t>
            </a:r>
            <a:r>
              <a:rPr lang="en-US" altLang="zh-CN" dirty="0">
                <a:solidFill>
                  <a:srgbClr val="C00000"/>
                </a:solidFill>
              </a:rPr>
              <a:t>B</a:t>
            </a:r>
            <a:r>
              <a:rPr lang="zh-CN" altLang="en-US" dirty="0">
                <a:solidFill>
                  <a:srgbClr val="C00000"/>
                </a:solidFill>
              </a:rPr>
              <a:t>柱将</a:t>
            </a:r>
            <a:r>
              <a:rPr lang="en-US" altLang="zh-CN" dirty="0">
                <a:solidFill>
                  <a:srgbClr val="C00000"/>
                </a:solidFill>
              </a:rPr>
              <a:t>A</a:t>
            </a:r>
            <a:r>
              <a:rPr lang="zh-CN" altLang="en-US" dirty="0">
                <a:solidFill>
                  <a:srgbClr val="C00000"/>
                </a:solidFill>
              </a:rPr>
              <a:t>柱上的64个圆盘移到</a:t>
            </a:r>
            <a:r>
              <a:rPr lang="en-US" altLang="zh-CN" dirty="0">
                <a:solidFill>
                  <a:srgbClr val="C00000"/>
                </a:solidFill>
              </a:rPr>
              <a:t>C</a:t>
            </a:r>
            <a:r>
              <a:rPr lang="zh-CN" altLang="en-US" dirty="0">
                <a:solidFill>
                  <a:srgbClr val="C00000"/>
                </a:solidFill>
              </a:rPr>
              <a:t>柱，规则为：</a:t>
            </a:r>
            <a:endParaRPr lang="en-US" altLang="zh-CN" dirty="0">
              <a:solidFill>
                <a:srgbClr val="C00000"/>
              </a:solidFill>
            </a:endParaRPr>
          </a:p>
          <a:p>
            <a:pPr lvl="1">
              <a:lnSpc>
                <a:spcPct val="130000"/>
              </a:lnSpc>
            </a:pPr>
            <a:r>
              <a:rPr lang="zh-CN" altLang="en-US" dirty="0"/>
              <a:t>(1) 每次只能把一个柱上最上面的圆盘移至另一个柱的最上面;</a:t>
            </a:r>
            <a:endParaRPr lang="en-US" altLang="zh-CN" dirty="0"/>
          </a:p>
          <a:p>
            <a:pPr lvl="1">
              <a:lnSpc>
                <a:spcPct val="130000"/>
              </a:lnSpc>
            </a:pPr>
            <a:r>
              <a:rPr lang="zh-CN" altLang="en-US" dirty="0"/>
              <a:t>(2) 每个柱上总保持较大的圆盘在下，较小者在上。</a:t>
            </a:r>
            <a:endParaRPr lang="en-US" altLang="zh-CN" dirty="0"/>
          </a:p>
          <a:p>
            <a:pPr lvl="1">
              <a:lnSpc>
                <a:spcPct val="130000"/>
              </a:lnSpc>
            </a:pPr>
            <a:r>
              <a:rPr lang="zh-CN" altLang="en-US" dirty="0">
                <a:solidFill>
                  <a:srgbClr val="C00000"/>
                </a:solidFill>
              </a:rPr>
              <a:t>编制程序, 实现将任意</a:t>
            </a:r>
            <a:r>
              <a:rPr lang="en-US" altLang="zh-CN" dirty="0">
                <a:solidFill>
                  <a:srgbClr val="C00000"/>
                </a:solidFill>
              </a:rPr>
              <a:t>n</a:t>
            </a:r>
            <a:r>
              <a:rPr lang="zh-CN" altLang="en-US" dirty="0">
                <a:solidFill>
                  <a:srgbClr val="C00000"/>
                </a:solidFill>
              </a:rPr>
              <a:t>个圆盘从</a:t>
            </a:r>
            <a:r>
              <a:rPr lang="en-US" altLang="zh-CN" dirty="0">
                <a:solidFill>
                  <a:srgbClr val="C00000"/>
                </a:solidFill>
              </a:rPr>
              <a:t>A</a:t>
            </a:r>
            <a:r>
              <a:rPr lang="zh-CN" altLang="en-US" dirty="0">
                <a:solidFill>
                  <a:srgbClr val="C00000"/>
                </a:solidFill>
              </a:rPr>
              <a:t>柱借助于</a:t>
            </a:r>
            <a:r>
              <a:rPr lang="en-US" altLang="zh-CN" dirty="0">
                <a:solidFill>
                  <a:srgbClr val="C00000"/>
                </a:solidFill>
              </a:rPr>
              <a:t>B</a:t>
            </a:r>
            <a:r>
              <a:rPr lang="zh-CN" altLang="en-US" dirty="0">
                <a:solidFill>
                  <a:srgbClr val="C00000"/>
                </a:solidFill>
              </a:rPr>
              <a:t>柱移到</a:t>
            </a:r>
            <a:r>
              <a:rPr lang="en-US" altLang="zh-CN" dirty="0">
                <a:solidFill>
                  <a:srgbClr val="C00000"/>
                </a:solidFill>
              </a:rPr>
              <a:t>C</a:t>
            </a:r>
            <a:r>
              <a:rPr lang="zh-CN" altLang="en-US" dirty="0">
                <a:solidFill>
                  <a:srgbClr val="C00000"/>
                </a:solidFill>
              </a:rPr>
              <a:t>柱, 并显示出全部移动过程</a:t>
            </a:r>
            <a:endParaRPr lang="zh-CN" altLang="en-US" dirty="0"/>
          </a:p>
          <a:p>
            <a:pPr lvl="1"/>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255352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函数的分类</a:t>
            </a:r>
          </a:p>
        </p:txBody>
      </p:sp>
      <p:sp>
        <p:nvSpPr>
          <p:cNvPr id="3" name="内容占位符 2"/>
          <p:cNvSpPr>
            <a:spLocks noGrp="1"/>
          </p:cNvSpPr>
          <p:nvPr>
            <p:ph idx="1"/>
          </p:nvPr>
        </p:nvSpPr>
        <p:spPr/>
        <p:txBody>
          <a:bodyPr/>
          <a:lstStyle/>
          <a:p>
            <a:r>
              <a:rPr lang="zh-CN" altLang="en-US" dirty="0"/>
              <a:t>标准库函数</a:t>
            </a:r>
            <a:endParaRPr lang="en-US" altLang="zh-CN" dirty="0"/>
          </a:p>
          <a:p>
            <a:pPr lvl="1"/>
            <a:r>
              <a:rPr lang="zh-CN" altLang="en-US" dirty="0"/>
              <a:t>程序中可直接使用（调用）系统预定义的标准库函数，但要求在调用前使用编译预处理指令</a:t>
            </a:r>
            <a:r>
              <a:rPr lang="en-US" altLang="zh-CN" dirty="0"/>
              <a:t>include</a:t>
            </a:r>
            <a:r>
              <a:rPr lang="zh-CN" altLang="en-US" dirty="0"/>
              <a:t>将对应的头文件包含进来</a:t>
            </a:r>
            <a:endParaRPr lang="en-US" altLang="zh-CN" dirty="0"/>
          </a:p>
          <a:p>
            <a:r>
              <a:rPr lang="zh-CN" altLang="en-US" dirty="0"/>
              <a:t>用户自定义函数</a:t>
            </a:r>
            <a:endParaRPr lang="en-US" altLang="zh-CN" dirty="0"/>
          </a:p>
          <a:p>
            <a:pPr lvl="1"/>
            <a:r>
              <a:rPr lang="zh-CN" altLang="en-US" dirty="0"/>
              <a:t>由用户自定义的函数与系统预定义的标准库函数的不同点在于，自定义函数的函数名、参数个数、函数返回值类型以及函数所实现的功能等都完全由用户程序来规定（指定）</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函数的引入</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函数的说明</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函数的分类</a:t>
            </a:r>
          </a:p>
        </p:txBody>
      </p:sp>
    </p:spTree>
    <p:extLst>
      <p:ext uri="{BB962C8B-B14F-4D97-AF65-F5344CB8AC3E}">
        <p14:creationId xmlns:p14="http://schemas.microsoft.com/office/powerpoint/2010/main" val="967115573"/>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512" y="788665"/>
            <a:ext cx="8640960" cy="5304631"/>
          </a:xfrm>
        </p:spPr>
        <p:txBody>
          <a:bodyPr/>
          <a:lstStyle/>
          <a:p>
            <a:pPr>
              <a:lnSpc>
                <a:spcPct val="130000"/>
              </a:lnSpc>
            </a:pPr>
            <a:r>
              <a:rPr lang="en-US" altLang="zh-CN" dirty="0">
                <a:solidFill>
                  <a:srgbClr val="C00000"/>
                </a:solidFill>
              </a:rPr>
              <a:t>【</a:t>
            </a:r>
            <a:r>
              <a:rPr lang="zh-CN" altLang="en-US" dirty="0">
                <a:solidFill>
                  <a:srgbClr val="C00000"/>
                </a:solidFill>
              </a:rPr>
              <a:t>例</a:t>
            </a:r>
            <a:r>
              <a:rPr lang="en-US" altLang="zh-CN" dirty="0">
                <a:solidFill>
                  <a:srgbClr val="C00000"/>
                </a:solidFill>
              </a:rPr>
              <a:t>5.23】</a:t>
            </a:r>
            <a:r>
              <a:rPr lang="zh-CN" altLang="en-US" dirty="0"/>
              <a:t>分析</a:t>
            </a:r>
            <a:endParaRPr lang="en-US" altLang="zh-CN" dirty="0"/>
          </a:p>
          <a:p>
            <a:pPr lvl="1">
              <a:lnSpc>
                <a:spcPct val="130000"/>
              </a:lnSpc>
            </a:pPr>
            <a:r>
              <a:rPr lang="zh-CN" altLang="en-US" dirty="0"/>
              <a:t>总任务(圆盘数为</a:t>
            </a:r>
            <a:r>
              <a:rPr lang="en-US" altLang="zh-CN" dirty="0"/>
              <a:t>n</a:t>
            </a:r>
            <a:r>
              <a:rPr lang="zh-CN" altLang="en-US" dirty="0"/>
              <a:t>的任务)：</a:t>
            </a:r>
            <a:endParaRPr lang="en-US" altLang="zh-CN" dirty="0"/>
          </a:p>
          <a:p>
            <a:pPr lvl="2">
              <a:lnSpc>
                <a:spcPct val="130000"/>
              </a:lnSpc>
            </a:pPr>
            <a:r>
              <a:rPr lang="zh-CN" altLang="en-US" dirty="0"/>
              <a:t>把</a:t>
            </a:r>
            <a:r>
              <a:rPr lang="en-US" altLang="zh-CN" dirty="0"/>
              <a:t>A</a:t>
            </a:r>
            <a:r>
              <a:rPr lang="zh-CN" altLang="en-US" dirty="0"/>
              <a:t>柱上的</a:t>
            </a:r>
            <a:r>
              <a:rPr lang="en-US" altLang="zh-CN" dirty="0"/>
              <a:t>n</a:t>
            </a:r>
            <a:r>
              <a:rPr lang="zh-CN" altLang="en-US" dirty="0"/>
              <a:t>个圆盘，借助于</a:t>
            </a:r>
            <a:r>
              <a:rPr lang="en-US" altLang="zh-CN" dirty="0"/>
              <a:t>B</a:t>
            </a:r>
            <a:r>
              <a:rPr lang="zh-CN" altLang="en-US" dirty="0"/>
              <a:t>柱，按规则移到</a:t>
            </a:r>
            <a:r>
              <a:rPr lang="en-US" altLang="zh-CN" dirty="0"/>
              <a:t>C</a:t>
            </a:r>
            <a:r>
              <a:rPr lang="zh-CN" altLang="en-US" dirty="0"/>
              <a:t>柱上</a:t>
            </a:r>
            <a:br>
              <a:rPr lang="en-US" altLang="zh-CN" dirty="0"/>
            </a:br>
            <a:r>
              <a:rPr lang="zh-CN" altLang="en-US" dirty="0"/>
              <a:t>(移动规则：一次移一片，大片不可压小片) 。</a:t>
            </a:r>
            <a:endParaRPr lang="en-US" altLang="zh-CN" dirty="0"/>
          </a:p>
          <a:p>
            <a:pPr lvl="2">
              <a:lnSpc>
                <a:spcPct val="130000"/>
              </a:lnSpc>
            </a:pPr>
            <a:r>
              <a:rPr lang="zh-CN" altLang="en-US" dirty="0"/>
              <a:t>靠调用自定义函数</a:t>
            </a:r>
            <a:r>
              <a:rPr lang="en-US" altLang="zh-CN" dirty="0" err="1"/>
              <a:t>hanoi</a:t>
            </a:r>
            <a:r>
              <a:rPr lang="zh-CN" altLang="en-US" dirty="0"/>
              <a:t>来完成：</a:t>
            </a:r>
            <a:r>
              <a:rPr lang="en-US" altLang="zh-CN" dirty="0" err="1"/>
              <a:t>hanoi</a:t>
            </a:r>
            <a:r>
              <a:rPr lang="en-US" altLang="zh-CN" dirty="0"/>
              <a:t>(</a:t>
            </a:r>
            <a:r>
              <a:rPr lang="en-US" altLang="zh-CN" dirty="0" err="1"/>
              <a:t>n,'A','B','C</a:t>
            </a:r>
            <a:r>
              <a:rPr lang="en-US" altLang="zh-CN" dirty="0"/>
              <a:t>');</a:t>
            </a:r>
            <a:endParaRPr lang="zh-CN" altLang="en-US" dirty="0"/>
          </a:p>
        </p:txBody>
      </p:sp>
      <p:grpSp>
        <p:nvGrpSpPr>
          <p:cNvPr id="6" name="Group 4"/>
          <p:cNvGrpSpPr>
            <a:grpSpLocks/>
          </p:cNvGrpSpPr>
          <p:nvPr/>
        </p:nvGrpSpPr>
        <p:grpSpPr bwMode="auto">
          <a:xfrm>
            <a:off x="1214414" y="3462283"/>
            <a:ext cx="6896100" cy="2352675"/>
            <a:chOff x="1980" y="8460"/>
            <a:chExt cx="7920" cy="1747"/>
          </a:xfrm>
        </p:grpSpPr>
        <p:sp>
          <p:nvSpPr>
            <p:cNvPr id="7" name="Text Box 5"/>
            <p:cNvSpPr txBox="1">
              <a:spLocks noChangeArrowheads="1"/>
            </p:cNvSpPr>
            <p:nvPr/>
          </p:nvSpPr>
          <p:spPr bwMode="auto">
            <a:xfrm>
              <a:off x="1980" y="8460"/>
              <a:ext cx="7920" cy="1560"/>
            </a:xfrm>
            <a:prstGeom prst="rect">
              <a:avLst/>
            </a:prstGeom>
            <a:solidFill>
              <a:srgbClr val="FFFF99"/>
            </a:solidFill>
            <a:ln w="31750">
              <a:solidFill>
                <a:srgbClr val="000000"/>
              </a:solidFill>
              <a:miter lim="800000"/>
              <a:headEnd/>
              <a:tailEnd/>
            </a:ln>
            <a:effectLst/>
          </p:spPr>
          <p:txBody>
            <a:bodyPr lIns="0" tIns="0" rIns="0" bIns="0"/>
            <a:lstStyle/>
            <a:p>
              <a:pPr algn="just"/>
              <a:endParaRPr lang="zh-CN" altLang="zh-CN" sz="1800">
                <a:solidFill>
                  <a:schemeClr val="tx1"/>
                </a:solidFill>
                <a:ea typeface="宋体" charset="-122"/>
              </a:endParaRPr>
            </a:p>
          </p:txBody>
        </p:sp>
        <p:grpSp>
          <p:nvGrpSpPr>
            <p:cNvPr id="8" name="Group 6"/>
            <p:cNvGrpSpPr>
              <a:grpSpLocks/>
            </p:cNvGrpSpPr>
            <p:nvPr/>
          </p:nvGrpSpPr>
          <p:grpSpPr bwMode="auto">
            <a:xfrm>
              <a:off x="2700" y="8616"/>
              <a:ext cx="6392" cy="1591"/>
              <a:chOff x="2651" y="2660"/>
              <a:chExt cx="6392" cy="1591"/>
            </a:xfrm>
          </p:grpSpPr>
          <p:grpSp>
            <p:nvGrpSpPr>
              <p:cNvPr id="9" name="Group 7"/>
              <p:cNvGrpSpPr>
                <a:grpSpLocks/>
              </p:cNvGrpSpPr>
              <p:nvPr/>
            </p:nvGrpSpPr>
            <p:grpSpPr bwMode="auto">
              <a:xfrm>
                <a:off x="2651" y="2688"/>
                <a:ext cx="1800" cy="1520"/>
                <a:chOff x="2651" y="2688"/>
                <a:chExt cx="1800" cy="1520"/>
              </a:xfrm>
            </p:grpSpPr>
            <p:sp>
              <p:nvSpPr>
                <p:cNvPr id="20" name="Rectangle 8"/>
                <p:cNvSpPr>
                  <a:spLocks noChangeArrowheads="1"/>
                </p:cNvSpPr>
                <p:nvPr/>
              </p:nvSpPr>
              <p:spPr bwMode="auto">
                <a:xfrm>
                  <a:off x="3019" y="3783"/>
                  <a:ext cx="1080" cy="425"/>
                </a:xfrm>
                <a:prstGeom prst="rect">
                  <a:avLst/>
                </a:prstGeom>
                <a:solidFill>
                  <a:srgbClr val="00FF00"/>
                </a:solidFill>
                <a:ln w="31750">
                  <a:solidFill>
                    <a:srgbClr val="000000"/>
                  </a:solidFill>
                  <a:miter lim="800000"/>
                  <a:headEnd/>
                  <a:tailEnd/>
                </a:ln>
              </p:spPr>
              <p:txBody>
                <a:bodyPr/>
                <a:lstStyle/>
                <a:p>
                  <a:r>
                    <a:rPr lang="en-US" altLang="zh-CN" sz="1800">
                      <a:ea typeface="宋体" charset="-122"/>
                    </a:rPr>
                    <a:t>A</a:t>
                  </a:r>
                  <a:r>
                    <a:rPr lang="zh-CN" altLang="en-US" sz="1800">
                      <a:ea typeface="宋体" charset="-122"/>
                    </a:rPr>
                    <a:t>柱</a:t>
                  </a:r>
                </a:p>
              </p:txBody>
            </p:sp>
            <p:grpSp>
              <p:nvGrpSpPr>
                <p:cNvPr id="21" name="Group 9"/>
                <p:cNvGrpSpPr>
                  <a:grpSpLocks/>
                </p:cNvGrpSpPr>
                <p:nvPr/>
              </p:nvGrpSpPr>
              <p:grpSpPr bwMode="auto">
                <a:xfrm>
                  <a:off x="2651" y="2688"/>
                  <a:ext cx="1800" cy="1092"/>
                  <a:chOff x="2880" y="2688"/>
                  <a:chExt cx="1800" cy="1092"/>
                </a:xfrm>
              </p:grpSpPr>
              <p:sp>
                <p:nvSpPr>
                  <p:cNvPr id="22" name="Line 10"/>
                  <p:cNvSpPr>
                    <a:spLocks noChangeShapeType="1"/>
                  </p:cNvSpPr>
                  <p:nvPr/>
                </p:nvSpPr>
                <p:spPr bwMode="auto">
                  <a:xfrm>
                    <a:off x="3780" y="2688"/>
                    <a:ext cx="0" cy="1020"/>
                  </a:xfrm>
                  <a:prstGeom prst="line">
                    <a:avLst/>
                  </a:prstGeom>
                  <a:noFill/>
                  <a:ln w="31750">
                    <a:solidFill>
                      <a:srgbClr val="000000"/>
                    </a:solidFill>
                    <a:round/>
                    <a:headEnd/>
                    <a:tailEnd/>
                  </a:ln>
                </p:spPr>
                <p:txBody>
                  <a:bodyPr/>
                  <a:lstStyle/>
                  <a:p>
                    <a:endParaRPr lang="zh-CN" altLang="en-US"/>
                  </a:p>
                </p:txBody>
              </p:sp>
              <p:sp>
                <p:nvSpPr>
                  <p:cNvPr id="23" name="Line 11"/>
                  <p:cNvSpPr>
                    <a:spLocks noChangeShapeType="1"/>
                  </p:cNvSpPr>
                  <p:nvPr/>
                </p:nvSpPr>
                <p:spPr bwMode="auto">
                  <a:xfrm>
                    <a:off x="2880" y="3780"/>
                    <a:ext cx="1800" cy="0"/>
                  </a:xfrm>
                  <a:prstGeom prst="line">
                    <a:avLst/>
                  </a:prstGeom>
                  <a:noFill/>
                  <a:ln w="31750">
                    <a:solidFill>
                      <a:srgbClr val="000000"/>
                    </a:solidFill>
                    <a:round/>
                    <a:headEnd/>
                    <a:tailEnd/>
                  </a:ln>
                </p:spPr>
                <p:txBody>
                  <a:bodyPr/>
                  <a:lstStyle/>
                  <a:p>
                    <a:endParaRPr lang="zh-CN" altLang="en-US"/>
                  </a:p>
                </p:txBody>
              </p:sp>
              <p:sp>
                <p:nvSpPr>
                  <p:cNvPr id="24" name="Rectangle 12"/>
                  <p:cNvSpPr>
                    <a:spLocks noChangeArrowheads="1"/>
                  </p:cNvSpPr>
                  <p:nvPr/>
                </p:nvSpPr>
                <p:spPr bwMode="auto">
                  <a:xfrm>
                    <a:off x="3060" y="3624"/>
                    <a:ext cx="1440" cy="156"/>
                  </a:xfrm>
                  <a:prstGeom prst="rect">
                    <a:avLst/>
                  </a:prstGeom>
                  <a:solidFill>
                    <a:srgbClr val="FF9900"/>
                  </a:solidFill>
                  <a:ln w="31750">
                    <a:solidFill>
                      <a:srgbClr val="000000"/>
                    </a:solidFill>
                    <a:miter lim="800000"/>
                    <a:headEnd/>
                    <a:tailEnd/>
                  </a:ln>
                </p:spPr>
                <p:txBody>
                  <a:bodyPr/>
                  <a:lstStyle/>
                  <a:p>
                    <a:endParaRPr lang="zh-CN" altLang="en-US"/>
                  </a:p>
                </p:txBody>
              </p:sp>
              <p:sp>
                <p:nvSpPr>
                  <p:cNvPr id="25" name="Rectangle 13"/>
                  <p:cNvSpPr>
                    <a:spLocks noChangeArrowheads="1"/>
                  </p:cNvSpPr>
                  <p:nvPr/>
                </p:nvSpPr>
                <p:spPr bwMode="auto">
                  <a:xfrm>
                    <a:off x="3240" y="3468"/>
                    <a:ext cx="1080" cy="156"/>
                  </a:xfrm>
                  <a:prstGeom prst="rect">
                    <a:avLst/>
                  </a:prstGeom>
                  <a:solidFill>
                    <a:srgbClr val="FF9900"/>
                  </a:solidFill>
                  <a:ln w="31750">
                    <a:solidFill>
                      <a:srgbClr val="000000"/>
                    </a:solidFill>
                    <a:miter lim="800000"/>
                    <a:headEnd/>
                    <a:tailEnd/>
                  </a:ln>
                </p:spPr>
                <p:txBody>
                  <a:bodyPr/>
                  <a:lstStyle/>
                  <a:p>
                    <a:endParaRPr lang="zh-CN" altLang="en-US"/>
                  </a:p>
                </p:txBody>
              </p:sp>
              <p:sp>
                <p:nvSpPr>
                  <p:cNvPr id="26" name="Rectangle 14"/>
                  <p:cNvSpPr>
                    <a:spLocks noChangeArrowheads="1"/>
                  </p:cNvSpPr>
                  <p:nvPr/>
                </p:nvSpPr>
                <p:spPr bwMode="auto">
                  <a:xfrm>
                    <a:off x="3420" y="3312"/>
                    <a:ext cx="720" cy="156"/>
                  </a:xfrm>
                  <a:prstGeom prst="rect">
                    <a:avLst/>
                  </a:prstGeom>
                  <a:solidFill>
                    <a:srgbClr val="FF9900"/>
                  </a:solidFill>
                  <a:ln w="31750">
                    <a:solidFill>
                      <a:srgbClr val="000000"/>
                    </a:solidFill>
                    <a:miter lim="800000"/>
                    <a:headEnd/>
                    <a:tailEnd/>
                  </a:ln>
                </p:spPr>
                <p:txBody>
                  <a:bodyPr/>
                  <a:lstStyle/>
                  <a:p>
                    <a:endParaRPr lang="zh-CN" altLang="en-US"/>
                  </a:p>
                </p:txBody>
              </p:sp>
            </p:grpSp>
          </p:grpSp>
          <p:grpSp>
            <p:nvGrpSpPr>
              <p:cNvPr id="10" name="Group 15"/>
              <p:cNvGrpSpPr>
                <a:grpSpLocks/>
              </p:cNvGrpSpPr>
              <p:nvPr/>
            </p:nvGrpSpPr>
            <p:grpSpPr bwMode="auto">
              <a:xfrm>
                <a:off x="4919" y="2660"/>
                <a:ext cx="1800" cy="1591"/>
                <a:chOff x="4919" y="2660"/>
                <a:chExt cx="1800" cy="1591"/>
              </a:xfrm>
            </p:grpSpPr>
            <p:sp>
              <p:nvSpPr>
                <p:cNvPr id="16" name="Rectangle 16"/>
                <p:cNvSpPr>
                  <a:spLocks noChangeArrowheads="1"/>
                </p:cNvSpPr>
                <p:nvPr/>
              </p:nvSpPr>
              <p:spPr bwMode="auto">
                <a:xfrm>
                  <a:off x="5315" y="3783"/>
                  <a:ext cx="1080" cy="468"/>
                </a:xfrm>
                <a:prstGeom prst="rect">
                  <a:avLst/>
                </a:prstGeom>
                <a:solidFill>
                  <a:srgbClr val="00FF00"/>
                </a:solidFill>
                <a:ln w="31750">
                  <a:solidFill>
                    <a:srgbClr val="000000"/>
                  </a:solidFill>
                  <a:miter lim="800000"/>
                  <a:headEnd/>
                  <a:tailEnd/>
                </a:ln>
              </p:spPr>
              <p:txBody>
                <a:bodyPr/>
                <a:lstStyle/>
                <a:p>
                  <a:r>
                    <a:rPr lang="en-US" altLang="zh-CN" sz="1800">
                      <a:ea typeface="宋体" charset="-122"/>
                    </a:rPr>
                    <a:t>B</a:t>
                  </a:r>
                  <a:r>
                    <a:rPr lang="zh-CN" altLang="en-US" sz="1800">
                      <a:ea typeface="宋体" charset="-122"/>
                    </a:rPr>
                    <a:t>柱</a:t>
                  </a:r>
                </a:p>
              </p:txBody>
            </p:sp>
            <p:grpSp>
              <p:nvGrpSpPr>
                <p:cNvPr id="17" name="Group 17"/>
                <p:cNvGrpSpPr>
                  <a:grpSpLocks/>
                </p:cNvGrpSpPr>
                <p:nvPr/>
              </p:nvGrpSpPr>
              <p:grpSpPr bwMode="auto">
                <a:xfrm>
                  <a:off x="4919" y="2660"/>
                  <a:ext cx="1800" cy="1134"/>
                  <a:chOff x="5040" y="2660"/>
                  <a:chExt cx="1800" cy="1134"/>
                </a:xfrm>
              </p:grpSpPr>
              <p:sp>
                <p:nvSpPr>
                  <p:cNvPr id="18" name="Line 18"/>
                  <p:cNvSpPr>
                    <a:spLocks noChangeShapeType="1"/>
                  </p:cNvSpPr>
                  <p:nvPr/>
                </p:nvSpPr>
                <p:spPr bwMode="auto">
                  <a:xfrm>
                    <a:off x="5940" y="2660"/>
                    <a:ext cx="0" cy="1134"/>
                  </a:xfrm>
                  <a:prstGeom prst="line">
                    <a:avLst/>
                  </a:prstGeom>
                  <a:noFill/>
                  <a:ln w="31750">
                    <a:solidFill>
                      <a:srgbClr val="000000"/>
                    </a:solidFill>
                    <a:round/>
                    <a:headEnd/>
                    <a:tailEnd/>
                  </a:ln>
                </p:spPr>
                <p:txBody>
                  <a:bodyPr/>
                  <a:lstStyle/>
                  <a:p>
                    <a:endParaRPr lang="zh-CN" altLang="en-US"/>
                  </a:p>
                </p:txBody>
              </p:sp>
              <p:sp>
                <p:nvSpPr>
                  <p:cNvPr id="19" name="Line 19"/>
                  <p:cNvSpPr>
                    <a:spLocks noChangeShapeType="1"/>
                  </p:cNvSpPr>
                  <p:nvPr/>
                </p:nvSpPr>
                <p:spPr bwMode="auto">
                  <a:xfrm>
                    <a:off x="5040" y="3780"/>
                    <a:ext cx="1800" cy="0"/>
                  </a:xfrm>
                  <a:prstGeom prst="line">
                    <a:avLst/>
                  </a:prstGeom>
                  <a:noFill/>
                  <a:ln w="31750">
                    <a:solidFill>
                      <a:srgbClr val="000000"/>
                    </a:solidFill>
                    <a:round/>
                    <a:headEnd/>
                    <a:tailEnd/>
                  </a:ln>
                </p:spPr>
                <p:txBody>
                  <a:bodyPr/>
                  <a:lstStyle/>
                  <a:p>
                    <a:endParaRPr lang="zh-CN" altLang="en-US"/>
                  </a:p>
                </p:txBody>
              </p:sp>
            </p:grpSp>
          </p:grpSp>
          <p:grpSp>
            <p:nvGrpSpPr>
              <p:cNvPr id="11" name="Group 20"/>
              <p:cNvGrpSpPr>
                <a:grpSpLocks/>
              </p:cNvGrpSpPr>
              <p:nvPr/>
            </p:nvGrpSpPr>
            <p:grpSpPr bwMode="auto">
              <a:xfrm>
                <a:off x="7243" y="2660"/>
                <a:ext cx="1800" cy="1591"/>
                <a:chOff x="7243" y="2660"/>
                <a:chExt cx="1800" cy="1591"/>
              </a:xfrm>
            </p:grpSpPr>
            <p:sp>
              <p:nvSpPr>
                <p:cNvPr id="12" name="Rectangle 21"/>
                <p:cNvSpPr>
                  <a:spLocks noChangeArrowheads="1"/>
                </p:cNvSpPr>
                <p:nvPr/>
              </p:nvSpPr>
              <p:spPr bwMode="auto">
                <a:xfrm>
                  <a:off x="7640" y="3783"/>
                  <a:ext cx="1080" cy="468"/>
                </a:xfrm>
                <a:prstGeom prst="rect">
                  <a:avLst/>
                </a:prstGeom>
                <a:solidFill>
                  <a:srgbClr val="00FF00"/>
                </a:solidFill>
                <a:ln w="31750">
                  <a:solidFill>
                    <a:srgbClr val="000000"/>
                  </a:solidFill>
                  <a:miter lim="800000"/>
                  <a:headEnd/>
                  <a:tailEnd/>
                </a:ln>
              </p:spPr>
              <p:txBody>
                <a:bodyPr/>
                <a:lstStyle/>
                <a:p>
                  <a:r>
                    <a:rPr lang="en-US" altLang="zh-CN" sz="1800">
                      <a:ea typeface="宋体" charset="-122"/>
                    </a:rPr>
                    <a:t>C</a:t>
                  </a:r>
                  <a:r>
                    <a:rPr lang="zh-CN" altLang="en-US" sz="1800">
                      <a:ea typeface="宋体" charset="-122"/>
                    </a:rPr>
                    <a:t>柱</a:t>
                  </a:r>
                </a:p>
              </p:txBody>
            </p:sp>
            <p:grpSp>
              <p:nvGrpSpPr>
                <p:cNvPr id="13" name="Group 22"/>
                <p:cNvGrpSpPr>
                  <a:grpSpLocks/>
                </p:cNvGrpSpPr>
                <p:nvPr/>
              </p:nvGrpSpPr>
              <p:grpSpPr bwMode="auto">
                <a:xfrm>
                  <a:off x="7243" y="2660"/>
                  <a:ext cx="1800" cy="1134"/>
                  <a:chOff x="7200" y="2660"/>
                  <a:chExt cx="1800" cy="1134"/>
                </a:xfrm>
              </p:grpSpPr>
              <p:sp>
                <p:nvSpPr>
                  <p:cNvPr id="14" name="Line 23"/>
                  <p:cNvSpPr>
                    <a:spLocks noChangeShapeType="1"/>
                  </p:cNvSpPr>
                  <p:nvPr/>
                </p:nvSpPr>
                <p:spPr bwMode="auto">
                  <a:xfrm>
                    <a:off x="8100" y="2660"/>
                    <a:ext cx="0" cy="1134"/>
                  </a:xfrm>
                  <a:prstGeom prst="line">
                    <a:avLst/>
                  </a:prstGeom>
                  <a:noFill/>
                  <a:ln w="31750">
                    <a:solidFill>
                      <a:srgbClr val="000000"/>
                    </a:solidFill>
                    <a:round/>
                    <a:headEnd/>
                    <a:tailEnd/>
                  </a:ln>
                </p:spPr>
                <p:txBody>
                  <a:bodyPr/>
                  <a:lstStyle/>
                  <a:p>
                    <a:endParaRPr lang="zh-CN" altLang="en-US"/>
                  </a:p>
                </p:txBody>
              </p:sp>
              <p:sp>
                <p:nvSpPr>
                  <p:cNvPr id="15" name="Line 24"/>
                  <p:cNvSpPr>
                    <a:spLocks noChangeShapeType="1"/>
                  </p:cNvSpPr>
                  <p:nvPr/>
                </p:nvSpPr>
                <p:spPr bwMode="auto">
                  <a:xfrm>
                    <a:off x="7200" y="3780"/>
                    <a:ext cx="1800" cy="0"/>
                  </a:xfrm>
                  <a:prstGeom prst="line">
                    <a:avLst/>
                  </a:prstGeom>
                  <a:noFill/>
                  <a:ln w="31750">
                    <a:solidFill>
                      <a:srgbClr val="000000"/>
                    </a:solidFill>
                    <a:round/>
                    <a:headEnd/>
                    <a:tailEnd/>
                  </a:ln>
                </p:spPr>
                <p:txBody>
                  <a:bodyPr/>
                  <a:lstStyle/>
                  <a:p>
                    <a:endParaRPr lang="zh-CN" altLang="en-US"/>
                  </a:p>
                </p:txBody>
              </p:sp>
            </p:grpSp>
          </p:grpSp>
        </p:grpSp>
      </p:grpSp>
      <p:sp>
        <p:nvSpPr>
          <p:cNvPr id="27" name="矩形 26">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28" name="矩形 2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29" name="矩形 2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30" name="矩形 2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31" name="矩形 3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32" name="矩形 3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33" name="矩形 3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34" name="矩形 3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00268688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0528" y="1024281"/>
            <a:ext cx="9001000" cy="5501063"/>
          </a:xfrm>
        </p:spPr>
        <p:txBody>
          <a:bodyPr/>
          <a:lstStyle/>
          <a:p>
            <a:pPr algn="just">
              <a:lnSpc>
                <a:spcPct val="130000"/>
              </a:lnSpc>
            </a:pPr>
            <a:r>
              <a:rPr lang="en-US" altLang="zh-CN" dirty="0">
                <a:solidFill>
                  <a:srgbClr val="C00000"/>
                </a:solidFill>
              </a:rPr>
              <a:t>【</a:t>
            </a:r>
            <a:r>
              <a:rPr lang="zh-CN" altLang="en-US" dirty="0">
                <a:solidFill>
                  <a:srgbClr val="C00000"/>
                </a:solidFill>
              </a:rPr>
              <a:t>例</a:t>
            </a:r>
            <a:r>
              <a:rPr lang="en-US" altLang="zh-CN" dirty="0">
                <a:solidFill>
                  <a:srgbClr val="C00000"/>
                </a:solidFill>
              </a:rPr>
              <a:t>5.23】</a:t>
            </a:r>
            <a:r>
              <a:rPr lang="zh-CN" altLang="en-US" dirty="0"/>
              <a:t>分析</a:t>
            </a:r>
            <a:endParaRPr lang="en-US" altLang="zh-CN" dirty="0"/>
          </a:p>
          <a:p>
            <a:pPr lvl="1" algn="just">
              <a:lnSpc>
                <a:spcPct val="130000"/>
              </a:lnSpc>
              <a:spcBef>
                <a:spcPts val="0"/>
              </a:spcBef>
            </a:pPr>
            <a:r>
              <a:rPr lang="en-US" altLang="zh-CN" dirty="0"/>
              <a:t>A</a:t>
            </a:r>
            <a:r>
              <a:rPr lang="zh-CN" altLang="en-US" dirty="0"/>
              <a:t>柱只有一个盘子的情况： </a:t>
            </a:r>
            <a:r>
              <a:rPr lang="en-US" altLang="zh-CN" dirty="0"/>
              <a:t>A</a:t>
            </a:r>
            <a:r>
              <a:rPr lang="zh-CN" altLang="en-US" dirty="0"/>
              <a:t>柱</a:t>
            </a:r>
            <a:r>
              <a:rPr lang="zh-CN" altLang="en-US" dirty="0">
                <a:sym typeface="Symbol" pitchFamily="18" charset="2"/>
              </a:rPr>
              <a:t></a:t>
            </a:r>
            <a:r>
              <a:rPr lang="en-US" altLang="zh-CN" dirty="0"/>
              <a:t>C</a:t>
            </a:r>
            <a:r>
              <a:rPr lang="zh-CN" altLang="en-US" dirty="0"/>
              <a:t>柱；</a:t>
            </a:r>
          </a:p>
          <a:p>
            <a:pPr lvl="1" algn="just">
              <a:lnSpc>
                <a:spcPct val="130000"/>
              </a:lnSpc>
              <a:spcBef>
                <a:spcPts val="0"/>
              </a:spcBef>
            </a:pPr>
            <a:r>
              <a:rPr lang="en-US" altLang="zh-CN" dirty="0"/>
              <a:t>A</a:t>
            </a:r>
            <a:r>
              <a:rPr lang="zh-CN" altLang="en-US" dirty="0"/>
              <a:t>柱有两个盘子的情况：</a:t>
            </a:r>
            <a:endParaRPr lang="en-US" altLang="zh-CN" dirty="0"/>
          </a:p>
          <a:p>
            <a:pPr lvl="2" algn="just">
              <a:lnSpc>
                <a:spcPct val="130000"/>
              </a:lnSpc>
              <a:spcBef>
                <a:spcPts val="0"/>
              </a:spcBef>
            </a:pPr>
            <a:r>
              <a:rPr lang="zh-CN" altLang="en-US" dirty="0"/>
              <a:t>小盘</a:t>
            </a:r>
            <a:r>
              <a:rPr lang="en-US" altLang="zh-CN" dirty="0"/>
              <a:t>A</a:t>
            </a:r>
            <a:r>
              <a:rPr lang="zh-CN" altLang="en-US" dirty="0"/>
              <a:t>柱</a:t>
            </a:r>
            <a:r>
              <a:rPr lang="zh-CN" altLang="en-US" dirty="0">
                <a:sym typeface="Symbol" pitchFamily="18" charset="2"/>
              </a:rPr>
              <a:t></a:t>
            </a:r>
            <a:r>
              <a:rPr lang="en-US" altLang="zh-CN" dirty="0"/>
              <a:t>B</a:t>
            </a:r>
            <a:r>
              <a:rPr lang="zh-CN" altLang="en-US" dirty="0"/>
              <a:t>柱，大盘</a:t>
            </a:r>
            <a:r>
              <a:rPr lang="en-US" altLang="zh-CN" dirty="0"/>
              <a:t>A</a:t>
            </a:r>
            <a:r>
              <a:rPr lang="zh-CN" altLang="en-US" dirty="0"/>
              <a:t>柱</a:t>
            </a:r>
            <a:r>
              <a:rPr lang="zh-CN" altLang="en-US" dirty="0">
                <a:sym typeface="Symbol" pitchFamily="18" charset="2"/>
              </a:rPr>
              <a:t></a:t>
            </a:r>
            <a:r>
              <a:rPr lang="en-US" altLang="zh-CN" dirty="0"/>
              <a:t>C</a:t>
            </a:r>
            <a:r>
              <a:rPr lang="zh-CN" altLang="en-US" dirty="0"/>
              <a:t>柱，小盘</a:t>
            </a:r>
            <a:r>
              <a:rPr lang="en-US" altLang="zh-CN" dirty="0"/>
              <a:t>B</a:t>
            </a:r>
            <a:r>
              <a:rPr lang="zh-CN" altLang="en-US" dirty="0"/>
              <a:t>柱</a:t>
            </a:r>
            <a:r>
              <a:rPr lang="zh-CN" altLang="en-US" dirty="0">
                <a:sym typeface="Symbol" pitchFamily="18" charset="2"/>
              </a:rPr>
              <a:t></a:t>
            </a:r>
            <a:r>
              <a:rPr lang="en-US" altLang="zh-CN" dirty="0"/>
              <a:t>C</a:t>
            </a:r>
            <a:r>
              <a:rPr lang="zh-CN" altLang="en-US" dirty="0"/>
              <a:t>柱。</a:t>
            </a:r>
          </a:p>
          <a:p>
            <a:pPr lvl="1" algn="just">
              <a:lnSpc>
                <a:spcPct val="130000"/>
              </a:lnSpc>
              <a:spcBef>
                <a:spcPts val="0"/>
              </a:spcBef>
            </a:pPr>
            <a:r>
              <a:rPr lang="en-US" altLang="zh-CN" dirty="0"/>
              <a:t>A</a:t>
            </a:r>
            <a:r>
              <a:rPr lang="zh-CN" altLang="en-US" dirty="0"/>
              <a:t>柱有</a:t>
            </a:r>
            <a:r>
              <a:rPr lang="en-US" altLang="zh-CN" dirty="0"/>
              <a:t>n</a:t>
            </a:r>
            <a:r>
              <a:rPr lang="zh-CN" altLang="en-US" dirty="0"/>
              <a:t>个盘子的情况：</a:t>
            </a:r>
            <a:endParaRPr lang="en-US" altLang="zh-CN" dirty="0"/>
          </a:p>
          <a:p>
            <a:pPr lvl="2" algn="just">
              <a:lnSpc>
                <a:spcPct val="130000"/>
              </a:lnSpc>
              <a:spcBef>
                <a:spcPts val="0"/>
              </a:spcBef>
            </a:pPr>
            <a:r>
              <a:rPr lang="zh-CN" altLang="en-US" dirty="0"/>
              <a:t>将此问题看成上面</a:t>
            </a:r>
            <a:r>
              <a:rPr lang="en-US" altLang="zh-CN" dirty="0"/>
              <a:t>n-1</a:t>
            </a:r>
            <a:r>
              <a:rPr lang="zh-CN" altLang="en-US" dirty="0"/>
              <a:t>个盘子和最下面第</a:t>
            </a:r>
            <a:r>
              <a:rPr lang="en-US" altLang="zh-CN" dirty="0"/>
              <a:t>n</a:t>
            </a:r>
            <a:r>
              <a:rPr lang="zh-CN" altLang="en-US" dirty="0"/>
              <a:t>个盘子的情况。</a:t>
            </a:r>
            <a:br>
              <a:rPr lang="en-US" altLang="zh-CN" dirty="0"/>
            </a:br>
            <a:r>
              <a:rPr lang="en-US" altLang="zh-CN" dirty="0"/>
              <a:t>n-1</a:t>
            </a:r>
            <a:r>
              <a:rPr lang="zh-CN" altLang="en-US" dirty="0"/>
              <a:t>个盘子</a:t>
            </a:r>
            <a:r>
              <a:rPr lang="en-US" altLang="zh-CN" dirty="0"/>
              <a:t>A</a:t>
            </a:r>
            <a:r>
              <a:rPr lang="zh-CN" altLang="en-US" dirty="0"/>
              <a:t>柱</a:t>
            </a:r>
            <a:r>
              <a:rPr lang="zh-CN" altLang="en-US" dirty="0">
                <a:sym typeface="Symbol" pitchFamily="18" charset="2"/>
              </a:rPr>
              <a:t></a:t>
            </a:r>
            <a:r>
              <a:rPr lang="en-US" altLang="zh-CN" dirty="0"/>
              <a:t>B</a:t>
            </a:r>
            <a:r>
              <a:rPr lang="zh-CN" altLang="en-US" dirty="0"/>
              <a:t>柱，第</a:t>
            </a:r>
            <a:r>
              <a:rPr lang="en-US" altLang="zh-CN" dirty="0"/>
              <a:t>n</a:t>
            </a:r>
            <a:r>
              <a:rPr lang="zh-CN" altLang="en-US" dirty="0"/>
              <a:t>个盘子</a:t>
            </a:r>
            <a:r>
              <a:rPr lang="en-US" altLang="zh-CN" dirty="0"/>
              <a:t>A</a:t>
            </a:r>
            <a:r>
              <a:rPr lang="zh-CN" altLang="en-US" dirty="0"/>
              <a:t>柱</a:t>
            </a:r>
            <a:r>
              <a:rPr lang="zh-CN" altLang="en-US" dirty="0">
                <a:sym typeface="Symbol" pitchFamily="18" charset="2"/>
              </a:rPr>
              <a:t></a:t>
            </a:r>
            <a:r>
              <a:rPr lang="en-US" altLang="zh-CN" dirty="0"/>
              <a:t>C</a:t>
            </a:r>
            <a:r>
              <a:rPr lang="zh-CN" altLang="en-US" dirty="0"/>
              <a:t>柱，</a:t>
            </a:r>
            <a:r>
              <a:rPr lang="en-US" altLang="zh-CN" dirty="0"/>
              <a:t>n-1</a:t>
            </a:r>
            <a:r>
              <a:rPr lang="zh-CN" altLang="en-US" dirty="0"/>
              <a:t>个盘子</a:t>
            </a:r>
            <a:r>
              <a:rPr lang="en-US" altLang="zh-CN" dirty="0"/>
              <a:t>B</a:t>
            </a:r>
            <a:r>
              <a:rPr lang="zh-CN" altLang="en-US" dirty="0"/>
              <a:t>柱</a:t>
            </a:r>
            <a:r>
              <a:rPr lang="zh-CN" altLang="en-US" dirty="0">
                <a:sym typeface="Symbol" pitchFamily="18" charset="2"/>
              </a:rPr>
              <a:t></a:t>
            </a:r>
            <a:r>
              <a:rPr lang="en-US" altLang="zh-CN" dirty="0"/>
              <a:t>C</a:t>
            </a:r>
            <a:r>
              <a:rPr lang="zh-CN" altLang="en-US" dirty="0"/>
              <a:t>柱。问题转化成搬动</a:t>
            </a:r>
            <a:r>
              <a:rPr lang="en-US" altLang="zh-CN" dirty="0"/>
              <a:t>n-1</a:t>
            </a:r>
            <a:r>
              <a:rPr lang="zh-CN" altLang="en-US" dirty="0"/>
              <a:t>个盘子的问题。</a:t>
            </a:r>
            <a:endParaRPr lang="en-US" altLang="zh-CN" dirty="0"/>
          </a:p>
          <a:p>
            <a:pPr lvl="2" algn="just">
              <a:lnSpc>
                <a:spcPct val="130000"/>
              </a:lnSpc>
              <a:spcBef>
                <a:spcPts val="0"/>
              </a:spcBef>
            </a:pPr>
            <a:r>
              <a:rPr lang="zh-CN" altLang="en-US" dirty="0"/>
              <a:t>同样，将</a:t>
            </a:r>
            <a:r>
              <a:rPr lang="en-US" altLang="zh-CN" dirty="0"/>
              <a:t>n-1</a:t>
            </a:r>
            <a:r>
              <a:rPr lang="zh-CN" altLang="en-US" dirty="0"/>
              <a:t>个盘子看成上面</a:t>
            </a:r>
            <a:r>
              <a:rPr lang="en-US" altLang="zh-CN" dirty="0"/>
              <a:t>n-2</a:t>
            </a:r>
            <a:r>
              <a:rPr lang="zh-CN" altLang="en-US" dirty="0"/>
              <a:t>个盘子和下面第</a:t>
            </a:r>
            <a:r>
              <a:rPr lang="en-US" altLang="zh-CN" dirty="0"/>
              <a:t>n-1</a:t>
            </a:r>
            <a:r>
              <a:rPr lang="zh-CN" altLang="en-US" dirty="0"/>
              <a:t>个盘子的情况，进一步转化为搬动</a:t>
            </a:r>
            <a:r>
              <a:rPr lang="en-US" altLang="zh-CN" dirty="0"/>
              <a:t>n-2</a:t>
            </a:r>
            <a:r>
              <a:rPr lang="zh-CN" altLang="en-US" dirty="0"/>
              <a:t>个盘子的问题，</a:t>
            </a:r>
            <a:r>
              <a:rPr lang="en-US" altLang="zh-CN" dirty="0"/>
              <a:t>……</a:t>
            </a:r>
            <a:r>
              <a:rPr lang="zh-CN" altLang="en-US" dirty="0"/>
              <a:t>，类推下去，一直到最后成为搬动一个盘子的问题。</a:t>
            </a:r>
            <a:endParaRPr lang="en-US" altLang="zh-CN"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09123793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0528" y="908720"/>
            <a:ext cx="9217024" cy="5534942"/>
          </a:xfrm>
        </p:spPr>
        <p:txBody>
          <a:bodyPr/>
          <a:lstStyle/>
          <a:p>
            <a:pPr>
              <a:lnSpc>
                <a:spcPct val="130000"/>
              </a:lnSpc>
            </a:pPr>
            <a:r>
              <a:rPr lang="en-US" altLang="zh-CN" dirty="0">
                <a:solidFill>
                  <a:srgbClr val="C00000"/>
                </a:solidFill>
              </a:rPr>
              <a:t>【</a:t>
            </a:r>
            <a:r>
              <a:rPr lang="zh-CN" altLang="en-US" dirty="0">
                <a:solidFill>
                  <a:srgbClr val="C00000"/>
                </a:solidFill>
              </a:rPr>
              <a:t>例</a:t>
            </a:r>
            <a:r>
              <a:rPr lang="en-US" altLang="zh-CN" dirty="0">
                <a:solidFill>
                  <a:srgbClr val="C00000"/>
                </a:solidFill>
              </a:rPr>
              <a:t>5.23】</a:t>
            </a:r>
            <a:r>
              <a:rPr lang="zh-CN" altLang="en-US" dirty="0"/>
              <a:t>分析</a:t>
            </a:r>
            <a:endParaRPr lang="en-US" altLang="zh-CN" dirty="0"/>
          </a:p>
          <a:p>
            <a:pPr marL="457200" lvl="1" indent="0">
              <a:lnSpc>
                <a:spcPct val="130000"/>
              </a:lnSpc>
              <a:buNone/>
            </a:pPr>
            <a:r>
              <a:rPr lang="en-US" altLang="zh-CN" dirty="0"/>
              <a:t>1.n-1</a:t>
            </a:r>
            <a:r>
              <a:rPr lang="zh-CN" altLang="en-US" dirty="0"/>
              <a:t>个盘子</a:t>
            </a:r>
            <a:r>
              <a:rPr lang="en-US" altLang="zh-CN" dirty="0"/>
              <a:t>A</a:t>
            </a:r>
            <a:r>
              <a:rPr lang="zh-CN" altLang="en-US" dirty="0"/>
              <a:t>柱</a:t>
            </a:r>
            <a:r>
              <a:rPr lang="zh-CN" altLang="en-US" dirty="0">
                <a:sym typeface="Symbol" pitchFamily="18" charset="2"/>
              </a:rPr>
              <a:t></a:t>
            </a:r>
            <a:r>
              <a:rPr lang="en-US" altLang="zh-CN" dirty="0"/>
              <a:t>B</a:t>
            </a:r>
            <a:r>
              <a:rPr lang="zh-CN" altLang="en-US" dirty="0"/>
              <a:t>柱，借助于</a:t>
            </a:r>
            <a:r>
              <a:rPr lang="en-US" altLang="zh-CN" dirty="0"/>
              <a:t>C</a:t>
            </a:r>
            <a:r>
              <a:rPr lang="zh-CN" altLang="en-US" dirty="0"/>
              <a:t>柱</a:t>
            </a:r>
          </a:p>
          <a:p>
            <a:pPr marL="457200" lvl="1" indent="0">
              <a:lnSpc>
                <a:spcPct val="130000"/>
              </a:lnSpc>
              <a:buNone/>
            </a:pPr>
            <a:r>
              <a:rPr lang="en-US" altLang="zh-CN" dirty="0"/>
              <a:t>2.</a:t>
            </a:r>
            <a:r>
              <a:rPr lang="zh-CN" altLang="en-US" dirty="0"/>
              <a:t>第</a:t>
            </a:r>
            <a:r>
              <a:rPr lang="en-US" altLang="zh-CN" dirty="0"/>
              <a:t>n</a:t>
            </a:r>
            <a:r>
              <a:rPr lang="zh-CN" altLang="en-US" dirty="0"/>
              <a:t>个盘子</a:t>
            </a:r>
            <a:r>
              <a:rPr lang="en-US" altLang="zh-CN" dirty="0"/>
              <a:t>A</a:t>
            </a:r>
            <a:r>
              <a:rPr lang="zh-CN" altLang="en-US" dirty="0"/>
              <a:t>柱</a:t>
            </a:r>
            <a:r>
              <a:rPr lang="zh-CN" altLang="en-US" dirty="0">
                <a:sym typeface="Symbol" pitchFamily="18" charset="2"/>
              </a:rPr>
              <a:t></a:t>
            </a:r>
            <a:r>
              <a:rPr lang="en-US" altLang="zh-CN" dirty="0"/>
              <a:t>C</a:t>
            </a:r>
            <a:r>
              <a:rPr lang="zh-CN" altLang="en-US" dirty="0"/>
              <a:t>柱</a:t>
            </a:r>
          </a:p>
          <a:p>
            <a:pPr marL="457200" lvl="1" indent="0">
              <a:lnSpc>
                <a:spcPct val="130000"/>
              </a:lnSpc>
              <a:buNone/>
            </a:pPr>
            <a:r>
              <a:rPr lang="en-US" altLang="zh-CN" dirty="0"/>
              <a:t>3.n-1</a:t>
            </a:r>
            <a:r>
              <a:rPr lang="zh-CN" altLang="en-US" dirty="0"/>
              <a:t>个盘子</a:t>
            </a:r>
            <a:r>
              <a:rPr lang="en-US" altLang="zh-CN" dirty="0"/>
              <a:t>B</a:t>
            </a:r>
            <a:r>
              <a:rPr lang="zh-CN" altLang="en-US" dirty="0"/>
              <a:t>柱</a:t>
            </a:r>
            <a:r>
              <a:rPr lang="zh-CN" altLang="en-US" dirty="0">
                <a:sym typeface="Symbol" pitchFamily="18" charset="2"/>
              </a:rPr>
              <a:t></a:t>
            </a:r>
            <a:r>
              <a:rPr lang="en-US" altLang="zh-CN" dirty="0"/>
              <a:t>C</a:t>
            </a:r>
            <a:r>
              <a:rPr lang="zh-CN" altLang="en-US" dirty="0"/>
              <a:t>柱，借助于</a:t>
            </a:r>
            <a:r>
              <a:rPr lang="en-US" altLang="zh-CN" dirty="0"/>
              <a:t>A</a:t>
            </a:r>
            <a:r>
              <a:rPr lang="zh-CN" altLang="en-US" dirty="0"/>
              <a:t>柱</a:t>
            </a:r>
          </a:p>
          <a:p>
            <a:pPr marL="457200" lvl="1" indent="0">
              <a:lnSpc>
                <a:spcPct val="130000"/>
              </a:lnSpc>
              <a:buNone/>
            </a:pPr>
            <a:r>
              <a:rPr lang="zh-CN" altLang="en-US" dirty="0"/>
              <a:t>其中步骤</a:t>
            </a:r>
            <a:r>
              <a:rPr lang="en-US" altLang="zh-CN" dirty="0"/>
              <a:t>1</a:t>
            </a:r>
            <a:r>
              <a:rPr lang="zh-CN" altLang="en-US" dirty="0"/>
              <a:t>和步骤</a:t>
            </a:r>
            <a:r>
              <a:rPr lang="en-US" altLang="zh-CN" dirty="0"/>
              <a:t>3</a:t>
            </a:r>
            <a:r>
              <a:rPr lang="zh-CN" altLang="en-US" dirty="0"/>
              <a:t>继续递归下去，直至搬动一个盘子为止</a:t>
            </a:r>
            <a:endParaRPr lang="en-US" altLang="zh-CN" dirty="0"/>
          </a:p>
          <a:p>
            <a:pPr marL="457200" lvl="1" indent="0">
              <a:lnSpc>
                <a:spcPct val="130000"/>
              </a:lnSpc>
              <a:buNone/>
            </a:pPr>
            <a:r>
              <a:rPr lang="zh-CN" altLang="en-US" dirty="0"/>
              <a:t>定义两个函数：</a:t>
            </a:r>
            <a:endParaRPr lang="en-US" altLang="zh-CN" dirty="0"/>
          </a:p>
          <a:p>
            <a:pPr lvl="1">
              <a:lnSpc>
                <a:spcPct val="130000"/>
              </a:lnSpc>
              <a:buFont typeface="Courier New" panose="02070309020205020404" pitchFamily="49" charset="0"/>
              <a:buChar char="o"/>
            </a:pPr>
            <a:r>
              <a:rPr lang="zh-CN" altLang="en-US" dirty="0"/>
              <a:t>递归函数</a:t>
            </a:r>
            <a:r>
              <a:rPr lang="en-US" altLang="zh-CN" dirty="0" err="1">
                <a:solidFill>
                  <a:srgbClr val="00B050"/>
                </a:solidFill>
              </a:rPr>
              <a:t>hanoi</a:t>
            </a:r>
            <a:r>
              <a:rPr lang="en-US" altLang="zh-CN" dirty="0">
                <a:solidFill>
                  <a:srgbClr val="00B050"/>
                </a:solidFill>
              </a:rPr>
              <a:t>(int n, char source, char temp, char target)</a:t>
            </a:r>
            <a:r>
              <a:rPr lang="zh-CN" altLang="en-US" dirty="0"/>
              <a:t>，实现将</a:t>
            </a:r>
            <a:r>
              <a:rPr lang="en-US" altLang="zh-CN" dirty="0"/>
              <a:t>n</a:t>
            </a:r>
            <a:r>
              <a:rPr lang="zh-CN" altLang="en-US" dirty="0"/>
              <a:t>个盘子从源柱</a:t>
            </a:r>
            <a:r>
              <a:rPr lang="en-US" altLang="zh-CN" dirty="0"/>
              <a:t>source</a:t>
            </a:r>
            <a:r>
              <a:rPr lang="zh-CN" altLang="en-US" dirty="0"/>
              <a:t>借助中间柱</a:t>
            </a:r>
            <a:r>
              <a:rPr lang="en-US" altLang="zh-CN" dirty="0"/>
              <a:t>temp</a:t>
            </a:r>
            <a:r>
              <a:rPr lang="zh-CN" altLang="en-US" dirty="0"/>
              <a:t>搬到目标柱</a:t>
            </a:r>
            <a:r>
              <a:rPr lang="en-US" altLang="zh-CN" dirty="0"/>
              <a:t>target</a:t>
            </a:r>
          </a:p>
          <a:p>
            <a:pPr lvl="1">
              <a:lnSpc>
                <a:spcPct val="130000"/>
              </a:lnSpc>
              <a:buFont typeface="Courier New" panose="02070309020205020404" pitchFamily="49" charset="0"/>
              <a:buChar char="o"/>
            </a:pPr>
            <a:r>
              <a:rPr lang="en-US" altLang="zh-CN" dirty="0">
                <a:solidFill>
                  <a:srgbClr val="00B050"/>
                </a:solidFill>
              </a:rPr>
              <a:t>move(char source, char target)</a:t>
            </a:r>
            <a:r>
              <a:rPr lang="zh-CN" altLang="en-US" dirty="0"/>
              <a:t>，用来输出搬动一个盘子的提示信息。</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12484635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484784"/>
            <a:ext cx="8229600" cy="4500562"/>
          </a:xfrm>
        </p:spPr>
        <p:txBody>
          <a:bodyPr/>
          <a:lstStyle/>
          <a:p>
            <a:pPr marL="0" indent="0">
              <a:buNone/>
            </a:pPr>
            <a:r>
              <a:rPr lang="zh-CN" altLang="en-US" dirty="0"/>
              <a:t>函数</a:t>
            </a:r>
            <a:r>
              <a:rPr lang="en-US" altLang="zh-CN" dirty="0"/>
              <a:t>move</a:t>
            </a:r>
            <a:r>
              <a:rPr lang="zh-CN" altLang="en-US" dirty="0"/>
              <a:t>的定义</a:t>
            </a:r>
            <a:endParaRPr lang="en-US" altLang="zh-CN" dirty="0"/>
          </a:p>
          <a:p>
            <a:pPr>
              <a:buNone/>
            </a:pPr>
            <a:r>
              <a:rPr kumimoji="1" lang="en-US" altLang="zh-CN" sz="2800" b="1" dirty="0">
                <a:solidFill>
                  <a:srgbClr val="0000FF"/>
                </a:solidFill>
                <a:latin typeface="Courier New" pitchFamily="49" charset="0"/>
                <a:ea typeface="宋体" charset="-122"/>
                <a:cs typeface="Courier New" pitchFamily="49" charset="0"/>
              </a:rPr>
              <a:t>void</a:t>
            </a:r>
            <a:r>
              <a:rPr kumimoji="1" lang="en-US" altLang="zh-CN" sz="2800" b="1" dirty="0">
                <a:solidFill>
                  <a:srgbClr val="000000"/>
                </a:solidFill>
                <a:latin typeface="Courier New" pitchFamily="49" charset="0"/>
                <a:ea typeface="幼圆" pitchFamily="49" charset="-122"/>
                <a:cs typeface="Courier New" pitchFamily="49" charset="0"/>
              </a:rPr>
              <a:t> move(</a:t>
            </a:r>
            <a:r>
              <a:rPr kumimoji="1" lang="en-US" altLang="zh-CN" sz="2800" b="1" dirty="0">
                <a:solidFill>
                  <a:srgbClr val="0000FF"/>
                </a:solidFill>
                <a:latin typeface="Courier New" pitchFamily="49" charset="0"/>
                <a:ea typeface="宋体" charset="-122"/>
                <a:cs typeface="Courier New" pitchFamily="49" charset="0"/>
              </a:rPr>
              <a:t>char</a:t>
            </a:r>
            <a:r>
              <a:rPr kumimoji="1" lang="en-US" altLang="zh-CN" sz="2800" b="1" dirty="0">
                <a:latin typeface="Courier New" pitchFamily="49" charset="0"/>
                <a:ea typeface="宋体" charset="-122"/>
                <a:cs typeface="Courier New" pitchFamily="49" charset="0"/>
              </a:rPr>
              <a:t> </a:t>
            </a:r>
            <a:r>
              <a:rPr kumimoji="1" lang="en-US" altLang="zh-CN" sz="2800" b="1" dirty="0" err="1">
                <a:latin typeface="Courier New" pitchFamily="49" charset="0"/>
                <a:ea typeface="宋体" charset="-122"/>
                <a:cs typeface="Courier New" pitchFamily="49" charset="0"/>
              </a:rPr>
              <a:t>source,</a:t>
            </a:r>
            <a:r>
              <a:rPr kumimoji="1" lang="en-US" altLang="zh-CN" sz="2800" b="1" dirty="0" err="1">
                <a:solidFill>
                  <a:srgbClr val="0000FF"/>
                </a:solidFill>
                <a:latin typeface="Courier New" pitchFamily="49" charset="0"/>
                <a:ea typeface="宋体" charset="-122"/>
                <a:cs typeface="Courier New" pitchFamily="49" charset="0"/>
              </a:rPr>
              <a:t>char</a:t>
            </a:r>
            <a:r>
              <a:rPr kumimoji="1" lang="en-US" altLang="zh-CN" sz="2800" b="1" dirty="0">
                <a:solidFill>
                  <a:srgbClr val="000000"/>
                </a:solidFill>
                <a:latin typeface="Courier New" pitchFamily="49" charset="0"/>
                <a:ea typeface="幼圆" pitchFamily="49" charset="-122"/>
                <a:cs typeface="Courier New" pitchFamily="49" charset="0"/>
              </a:rPr>
              <a:t> target)</a:t>
            </a:r>
          </a:p>
          <a:p>
            <a:pPr>
              <a:buNone/>
            </a:pPr>
            <a:r>
              <a:rPr kumimoji="1" lang="en-US" altLang="zh-CN" sz="2800" b="1" dirty="0">
                <a:solidFill>
                  <a:srgbClr val="000000"/>
                </a:solidFill>
                <a:latin typeface="Courier New" pitchFamily="49" charset="0"/>
                <a:ea typeface="幼圆" pitchFamily="49" charset="-122"/>
                <a:cs typeface="Courier New" pitchFamily="49" charset="0"/>
              </a:rPr>
              <a:t>{</a:t>
            </a:r>
          </a:p>
          <a:p>
            <a:pPr>
              <a:buNone/>
            </a:pPr>
            <a:r>
              <a:rPr kumimoji="1" lang="en-US" altLang="zh-CN" sz="2800" b="1" dirty="0">
                <a:solidFill>
                  <a:srgbClr val="000000"/>
                </a:solidFill>
                <a:latin typeface="Courier New" pitchFamily="49" charset="0"/>
                <a:ea typeface="幼圆" pitchFamily="49" charset="-122"/>
                <a:cs typeface="Courier New" pitchFamily="49" charset="0"/>
              </a:rPr>
              <a:t>  </a:t>
            </a:r>
            <a:r>
              <a:rPr kumimoji="1" lang="en-US" altLang="zh-CN" sz="2800" b="1" dirty="0" err="1">
                <a:solidFill>
                  <a:srgbClr val="000000"/>
                </a:solidFill>
                <a:latin typeface="Courier New" pitchFamily="49" charset="0"/>
                <a:ea typeface="幼圆" pitchFamily="49" charset="-122"/>
                <a:cs typeface="Courier New" pitchFamily="49" charset="0"/>
              </a:rPr>
              <a:t>cout</a:t>
            </a:r>
            <a:r>
              <a:rPr kumimoji="1" lang="en-US" altLang="zh-CN" sz="2800" b="1" dirty="0">
                <a:solidFill>
                  <a:srgbClr val="000000"/>
                </a:solidFill>
                <a:latin typeface="Courier New" pitchFamily="49" charset="0"/>
                <a:ea typeface="幼圆" pitchFamily="49" charset="-122"/>
                <a:cs typeface="Courier New" pitchFamily="49" charset="0"/>
              </a:rPr>
              <a:t>&lt;&lt;source&lt;&lt;</a:t>
            </a:r>
            <a:r>
              <a:rPr lang="en-US" altLang="zh-CN" b="1" dirty="0">
                <a:latin typeface="Courier New" pitchFamily="49" charset="0"/>
                <a:cs typeface="Courier New" pitchFamily="49" charset="0"/>
              </a:rPr>
              <a:t>"</a:t>
            </a:r>
            <a:r>
              <a:rPr kumimoji="1" lang="en-US" altLang="zh-CN" sz="2800" b="1" dirty="0">
                <a:solidFill>
                  <a:srgbClr val="000000"/>
                </a:solidFill>
                <a:latin typeface="Courier New" pitchFamily="49" charset="0"/>
                <a:ea typeface="幼圆" pitchFamily="49" charset="-122"/>
                <a:cs typeface="Courier New" pitchFamily="49" charset="0"/>
              </a:rPr>
              <a:t>=&gt;"&lt;&lt;target&lt;&lt;</a:t>
            </a:r>
            <a:r>
              <a:rPr kumimoji="1" lang="en-US" altLang="zh-CN" sz="2800" b="1" dirty="0" err="1">
                <a:solidFill>
                  <a:srgbClr val="000000"/>
                </a:solidFill>
                <a:latin typeface="Courier New" pitchFamily="49" charset="0"/>
                <a:ea typeface="幼圆" pitchFamily="49" charset="-122"/>
                <a:cs typeface="Courier New" pitchFamily="49" charset="0"/>
              </a:rPr>
              <a:t>endl</a:t>
            </a:r>
            <a:r>
              <a:rPr kumimoji="1" lang="en-US" altLang="zh-CN" sz="2800" b="1" dirty="0">
                <a:solidFill>
                  <a:srgbClr val="000000"/>
                </a:solidFill>
                <a:latin typeface="Courier New" pitchFamily="49" charset="0"/>
                <a:ea typeface="幼圆" pitchFamily="49" charset="-122"/>
                <a:cs typeface="Courier New" pitchFamily="49" charset="0"/>
              </a:rPr>
              <a:t>;</a:t>
            </a:r>
          </a:p>
          <a:p>
            <a:pPr>
              <a:buNone/>
            </a:pPr>
            <a:r>
              <a:rPr kumimoji="1" lang="en-US" altLang="zh-CN" sz="2800" b="1" dirty="0">
                <a:solidFill>
                  <a:srgbClr val="000000"/>
                </a:solidFill>
                <a:latin typeface="Courier New" pitchFamily="49" charset="0"/>
                <a:ea typeface="幼圆" pitchFamily="49" charset="-122"/>
                <a:cs typeface="Courier New" pitchFamily="49" charset="0"/>
              </a:rPr>
              <a:t>}</a:t>
            </a:r>
            <a:endParaRPr lang="en-US" altLang="zh-CN" sz="28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90892660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507288" cy="5276872"/>
          </a:xfrm>
        </p:spPr>
        <p:txBody>
          <a:bodyPr/>
          <a:lstStyle/>
          <a:p>
            <a:pPr marL="0" indent="0">
              <a:buNone/>
            </a:pPr>
            <a:r>
              <a:rPr lang="zh-CN" altLang="en-US" dirty="0"/>
              <a:t>递归函数</a:t>
            </a:r>
            <a:r>
              <a:rPr lang="en-US" altLang="zh-CN" dirty="0" err="1"/>
              <a:t>hanoi</a:t>
            </a:r>
            <a:r>
              <a:rPr lang="zh-CN" altLang="en-US" dirty="0"/>
              <a:t>的定义</a:t>
            </a:r>
            <a:endParaRPr lang="en-US" altLang="zh-CN" dirty="0"/>
          </a:p>
          <a:p>
            <a:pPr>
              <a:spcBef>
                <a:spcPts val="0"/>
              </a:spcBef>
              <a:buNone/>
            </a:pPr>
            <a:r>
              <a:rPr kumimoji="1" lang="en-US" altLang="zh-CN" sz="2000" b="1" dirty="0">
                <a:solidFill>
                  <a:srgbClr val="0000FF"/>
                </a:solidFill>
                <a:latin typeface="Courier New" pitchFamily="49" charset="0"/>
                <a:ea typeface="宋体" charset="-122"/>
                <a:cs typeface="Courier New" pitchFamily="49" charset="0"/>
              </a:rPr>
              <a:t>void</a:t>
            </a:r>
            <a:r>
              <a:rPr kumimoji="1" lang="en-US" altLang="zh-CN" sz="2000" b="1" dirty="0">
                <a:solidFill>
                  <a:schemeClr val="tx2"/>
                </a:solidFill>
                <a:latin typeface="Courier New" pitchFamily="49" charset="0"/>
                <a:ea typeface="宋体" charset="-122"/>
                <a:cs typeface="Courier New" pitchFamily="49" charset="0"/>
              </a:rPr>
              <a:t> </a:t>
            </a:r>
            <a:r>
              <a:rPr kumimoji="1" lang="en-US" altLang="zh-CN" sz="2000" b="1" dirty="0" err="1">
                <a:latin typeface="Courier New" pitchFamily="49" charset="0"/>
                <a:ea typeface="宋体" charset="-122"/>
                <a:cs typeface="Courier New" pitchFamily="49" charset="0"/>
              </a:rPr>
              <a:t>hanoi</a:t>
            </a:r>
            <a:r>
              <a:rPr kumimoji="1" lang="en-US" altLang="zh-CN" sz="2000" b="1" dirty="0">
                <a:latin typeface="Courier New" pitchFamily="49" charset="0"/>
                <a:ea typeface="宋体" charset="-122"/>
                <a:cs typeface="Courier New" pitchFamily="49" charset="0"/>
              </a:rPr>
              <a:t>(</a:t>
            </a:r>
            <a:r>
              <a:rPr kumimoji="1" lang="en-US" altLang="zh-CN" sz="2000" b="1" dirty="0" err="1">
                <a:solidFill>
                  <a:srgbClr val="0000FF"/>
                </a:solidFill>
                <a:latin typeface="Courier New" pitchFamily="49" charset="0"/>
                <a:ea typeface="宋体" charset="-122"/>
                <a:cs typeface="Courier New" pitchFamily="49" charset="0"/>
              </a:rPr>
              <a:t>int</a:t>
            </a:r>
            <a:r>
              <a:rPr kumimoji="1" lang="en-US" altLang="zh-CN" sz="2000" b="1" dirty="0">
                <a:solidFill>
                  <a:schemeClr val="tx2"/>
                </a:solidFill>
                <a:latin typeface="Courier New" pitchFamily="49" charset="0"/>
                <a:ea typeface="宋体" charset="-122"/>
                <a:cs typeface="Courier New" pitchFamily="49" charset="0"/>
              </a:rPr>
              <a:t> </a:t>
            </a:r>
            <a:r>
              <a:rPr kumimoji="1" lang="en-US" altLang="zh-CN" sz="2000" b="1" dirty="0" err="1">
                <a:latin typeface="Courier New" pitchFamily="49" charset="0"/>
                <a:ea typeface="宋体" charset="-122"/>
                <a:cs typeface="Courier New" pitchFamily="49" charset="0"/>
              </a:rPr>
              <a:t>n,</a:t>
            </a:r>
            <a:r>
              <a:rPr kumimoji="1" lang="en-US" altLang="zh-CN" sz="2000" b="1" dirty="0" err="1">
                <a:solidFill>
                  <a:srgbClr val="0000FF"/>
                </a:solidFill>
                <a:latin typeface="Courier New" pitchFamily="49" charset="0"/>
                <a:ea typeface="宋体" charset="-122"/>
                <a:cs typeface="Courier New" pitchFamily="49" charset="0"/>
              </a:rPr>
              <a:t>char</a:t>
            </a:r>
            <a:r>
              <a:rPr kumimoji="1" lang="en-US" altLang="zh-CN" sz="2000" b="1" dirty="0">
                <a:solidFill>
                  <a:srgbClr val="0000FF"/>
                </a:solidFill>
                <a:latin typeface="Courier New" pitchFamily="49" charset="0"/>
                <a:ea typeface="宋体" charset="-122"/>
                <a:cs typeface="Courier New" pitchFamily="49" charset="0"/>
              </a:rPr>
              <a:t> </a:t>
            </a:r>
            <a:r>
              <a:rPr kumimoji="1" lang="en-US" altLang="zh-CN" sz="2000" b="1" dirty="0" err="1">
                <a:latin typeface="Courier New" pitchFamily="49" charset="0"/>
                <a:ea typeface="宋体" charset="-122"/>
                <a:cs typeface="Courier New" pitchFamily="49" charset="0"/>
              </a:rPr>
              <a:t>source,</a:t>
            </a:r>
            <a:r>
              <a:rPr kumimoji="1" lang="en-US" altLang="zh-CN" sz="2000" b="1" dirty="0" err="1">
                <a:solidFill>
                  <a:srgbClr val="0000FF"/>
                </a:solidFill>
                <a:latin typeface="Courier New" pitchFamily="49" charset="0"/>
                <a:ea typeface="宋体" charset="-122"/>
                <a:cs typeface="Courier New" pitchFamily="49" charset="0"/>
              </a:rPr>
              <a:t>char</a:t>
            </a:r>
            <a:r>
              <a:rPr kumimoji="1" lang="en-US" altLang="zh-CN" sz="2000" b="1" dirty="0">
                <a:solidFill>
                  <a:schemeClr val="tx2"/>
                </a:solidFill>
                <a:latin typeface="Courier New" pitchFamily="49" charset="0"/>
                <a:ea typeface="宋体" charset="-122"/>
                <a:cs typeface="Courier New" pitchFamily="49" charset="0"/>
              </a:rPr>
              <a:t> </a:t>
            </a:r>
            <a:r>
              <a:rPr kumimoji="1" lang="en-US" altLang="zh-CN" sz="2000" b="1" dirty="0" err="1">
                <a:latin typeface="Courier New" pitchFamily="49" charset="0"/>
                <a:ea typeface="宋体" charset="-122"/>
                <a:cs typeface="Courier New" pitchFamily="49" charset="0"/>
              </a:rPr>
              <a:t>temp,</a:t>
            </a:r>
            <a:r>
              <a:rPr kumimoji="1" lang="en-US" altLang="zh-CN" sz="2000" b="1" dirty="0" err="1">
                <a:solidFill>
                  <a:srgbClr val="0000FF"/>
                </a:solidFill>
                <a:latin typeface="Courier New" pitchFamily="49" charset="0"/>
                <a:ea typeface="宋体" charset="-122"/>
                <a:cs typeface="Courier New" pitchFamily="49" charset="0"/>
              </a:rPr>
              <a:t>char</a:t>
            </a:r>
            <a:r>
              <a:rPr kumimoji="1" lang="en-US" altLang="zh-CN" sz="2000" b="1" dirty="0">
                <a:solidFill>
                  <a:schemeClr val="tx2"/>
                </a:solidFill>
                <a:latin typeface="Courier New" pitchFamily="49" charset="0"/>
                <a:ea typeface="宋体" charset="-122"/>
                <a:cs typeface="Courier New" pitchFamily="49" charset="0"/>
              </a:rPr>
              <a:t> </a:t>
            </a:r>
            <a:r>
              <a:rPr kumimoji="1" lang="en-US" altLang="zh-CN" sz="2000" b="1" dirty="0">
                <a:latin typeface="Courier New" pitchFamily="49" charset="0"/>
                <a:ea typeface="宋体" charset="-122"/>
                <a:cs typeface="Courier New" pitchFamily="49" charset="0"/>
              </a:rPr>
              <a:t>target){</a:t>
            </a:r>
          </a:p>
          <a:p>
            <a:pPr>
              <a:spcBef>
                <a:spcPts val="0"/>
              </a:spcBef>
              <a:buNone/>
            </a:pPr>
            <a:r>
              <a:rPr kumimoji="1" lang="en-US" altLang="zh-CN" sz="2400" b="1" dirty="0">
                <a:solidFill>
                  <a:schemeClr val="tx2"/>
                </a:solidFill>
                <a:latin typeface="Courier New" pitchFamily="49" charset="0"/>
                <a:ea typeface="宋体" charset="-122"/>
                <a:cs typeface="Courier New" pitchFamily="49" charset="0"/>
              </a:rPr>
              <a:t>  </a:t>
            </a:r>
            <a:r>
              <a:rPr kumimoji="1" lang="en-US" altLang="zh-CN" sz="2400" b="1" dirty="0">
                <a:solidFill>
                  <a:srgbClr val="0000FF"/>
                </a:solidFill>
                <a:latin typeface="Courier New" pitchFamily="49" charset="0"/>
                <a:ea typeface="宋体" charset="-122"/>
                <a:cs typeface="Courier New" pitchFamily="49" charset="0"/>
              </a:rPr>
              <a:t>if</a:t>
            </a:r>
            <a:r>
              <a:rPr kumimoji="1" lang="en-US" altLang="zh-CN" sz="2400" b="1" dirty="0">
                <a:latin typeface="Courier New" pitchFamily="49" charset="0"/>
                <a:ea typeface="宋体" charset="-122"/>
                <a:cs typeface="Courier New" pitchFamily="49" charset="0"/>
              </a:rPr>
              <a:t>(n==1)</a:t>
            </a:r>
          </a:p>
          <a:p>
            <a:pPr>
              <a:spcBef>
                <a:spcPts val="0"/>
              </a:spcBef>
              <a:buNone/>
            </a:pPr>
            <a:r>
              <a:rPr kumimoji="1" lang="en-US" altLang="zh-CN" sz="2400" b="1" dirty="0">
                <a:latin typeface="Courier New" pitchFamily="49" charset="0"/>
                <a:ea typeface="宋体" charset="-122"/>
                <a:cs typeface="Courier New" pitchFamily="49" charset="0"/>
              </a:rPr>
              <a:t>		move(</a:t>
            </a:r>
            <a:r>
              <a:rPr kumimoji="1" lang="en-US" altLang="zh-CN" sz="2400" b="1" dirty="0" err="1">
                <a:latin typeface="Courier New" pitchFamily="49" charset="0"/>
                <a:ea typeface="宋体" charset="-122"/>
                <a:cs typeface="Courier New" pitchFamily="49" charset="0"/>
              </a:rPr>
              <a:t>source,target</a:t>
            </a:r>
            <a:r>
              <a:rPr kumimoji="1" lang="en-US" altLang="zh-CN" sz="2400" b="1" dirty="0">
                <a:latin typeface="Courier New" pitchFamily="49" charset="0"/>
                <a:ea typeface="宋体" charset="-122"/>
                <a:cs typeface="Courier New" pitchFamily="49" charset="0"/>
              </a:rPr>
              <a:t>);</a:t>
            </a:r>
          </a:p>
          <a:p>
            <a:pPr>
              <a:spcBef>
                <a:spcPts val="0"/>
              </a:spcBef>
              <a:buNone/>
            </a:pPr>
            <a:r>
              <a:rPr kumimoji="1" lang="en-US" altLang="zh-CN" sz="2400" b="1" dirty="0">
                <a:solidFill>
                  <a:schemeClr val="tx2"/>
                </a:solidFill>
                <a:latin typeface="Courier New" pitchFamily="49" charset="0"/>
                <a:ea typeface="宋体" charset="-122"/>
                <a:cs typeface="Courier New" pitchFamily="49" charset="0"/>
              </a:rPr>
              <a:t>  </a:t>
            </a:r>
            <a:r>
              <a:rPr kumimoji="1" lang="en-US" altLang="zh-CN" sz="2400" b="1" dirty="0">
                <a:solidFill>
                  <a:srgbClr val="0000FF"/>
                </a:solidFill>
                <a:latin typeface="Courier New" pitchFamily="49" charset="0"/>
                <a:ea typeface="宋体" charset="-122"/>
                <a:cs typeface="Courier New" pitchFamily="49" charset="0"/>
              </a:rPr>
              <a:t>else</a:t>
            </a:r>
            <a:r>
              <a:rPr kumimoji="1" lang="en-US" altLang="zh-CN" sz="2400" b="1" dirty="0">
                <a:latin typeface="Courier New" pitchFamily="49" charset="0"/>
                <a:ea typeface="宋体" charset="-122"/>
                <a:cs typeface="Courier New" pitchFamily="49" charset="0"/>
              </a:rPr>
              <a:t>{</a:t>
            </a:r>
          </a:p>
          <a:p>
            <a:pPr>
              <a:spcBef>
                <a:spcPts val="0"/>
              </a:spcBef>
              <a:buNone/>
            </a:pPr>
            <a:r>
              <a:rPr kumimoji="1" lang="en-US" altLang="zh-CN" sz="2400" b="1" dirty="0">
                <a:solidFill>
                  <a:schemeClr val="tx2"/>
                </a:solidFill>
                <a:latin typeface="Courier New" pitchFamily="49" charset="0"/>
                <a:ea typeface="宋体" charset="-122"/>
                <a:cs typeface="Courier New" pitchFamily="49" charset="0"/>
              </a:rPr>
              <a:t>		</a:t>
            </a:r>
            <a:r>
              <a:rPr kumimoji="1" lang="en-US" altLang="zh-CN" sz="2400" b="1" dirty="0">
                <a:solidFill>
                  <a:srgbClr val="00B050"/>
                </a:solidFill>
                <a:latin typeface="Courier New" pitchFamily="49" charset="0"/>
                <a:ea typeface="宋体" charset="-122"/>
                <a:cs typeface="Courier New" pitchFamily="49" charset="0"/>
              </a:rPr>
              <a:t>//</a:t>
            </a:r>
            <a:r>
              <a:rPr kumimoji="1" lang="zh-CN" altLang="en-US" sz="2400" b="1" dirty="0">
                <a:solidFill>
                  <a:srgbClr val="00B050"/>
                </a:solidFill>
                <a:latin typeface="Courier New" pitchFamily="49" charset="0"/>
                <a:ea typeface="宋体" charset="-122"/>
                <a:cs typeface="Courier New" pitchFamily="49" charset="0"/>
              </a:rPr>
              <a:t>将</a:t>
            </a:r>
            <a:r>
              <a:rPr kumimoji="1" lang="en-US" altLang="zh-CN" sz="2400" b="1" dirty="0">
                <a:solidFill>
                  <a:srgbClr val="00B050"/>
                </a:solidFill>
                <a:latin typeface="Courier New" pitchFamily="49" charset="0"/>
                <a:ea typeface="宋体" charset="-122"/>
                <a:cs typeface="Courier New" pitchFamily="49" charset="0"/>
              </a:rPr>
              <a:t>n-1</a:t>
            </a:r>
            <a:r>
              <a:rPr kumimoji="1" lang="zh-CN" altLang="en-US" sz="2400" b="1" dirty="0">
                <a:solidFill>
                  <a:srgbClr val="00B050"/>
                </a:solidFill>
                <a:latin typeface="Courier New" pitchFamily="49" charset="0"/>
                <a:ea typeface="宋体" charset="-122"/>
                <a:cs typeface="Courier New" pitchFamily="49" charset="0"/>
              </a:rPr>
              <a:t>个盘子搬到中间柱</a:t>
            </a:r>
            <a:endParaRPr kumimoji="1" lang="en-US" altLang="zh-CN" sz="2400" b="1" dirty="0">
              <a:solidFill>
                <a:schemeClr val="tx2"/>
              </a:solidFill>
              <a:latin typeface="Courier New" pitchFamily="49" charset="0"/>
              <a:ea typeface="宋体" charset="-122"/>
              <a:cs typeface="Courier New" pitchFamily="49" charset="0"/>
            </a:endParaRPr>
          </a:p>
          <a:p>
            <a:pPr>
              <a:spcBef>
                <a:spcPts val="0"/>
              </a:spcBef>
              <a:buNone/>
            </a:pPr>
            <a:r>
              <a:rPr kumimoji="1" lang="en-US" altLang="zh-CN" sz="2400" b="1" dirty="0">
                <a:solidFill>
                  <a:schemeClr val="tx2"/>
                </a:solidFill>
                <a:latin typeface="Courier New" pitchFamily="49" charset="0"/>
                <a:ea typeface="宋体" charset="-122"/>
                <a:cs typeface="Courier New" pitchFamily="49" charset="0"/>
              </a:rPr>
              <a:t>		</a:t>
            </a:r>
            <a:r>
              <a:rPr kumimoji="1" lang="en-US" altLang="zh-CN" sz="2400" b="1" dirty="0" err="1">
                <a:latin typeface="Courier New" pitchFamily="49" charset="0"/>
                <a:ea typeface="宋体" charset="-122"/>
                <a:cs typeface="Courier New" pitchFamily="49" charset="0"/>
              </a:rPr>
              <a:t>hanoi</a:t>
            </a:r>
            <a:r>
              <a:rPr kumimoji="1" lang="en-US" altLang="zh-CN" sz="2400" b="1" dirty="0">
                <a:latin typeface="Courier New" pitchFamily="49" charset="0"/>
                <a:ea typeface="宋体" charset="-122"/>
                <a:cs typeface="Courier New" pitchFamily="49" charset="0"/>
              </a:rPr>
              <a:t>(n-1,source,target,temp);</a:t>
            </a:r>
          </a:p>
          <a:p>
            <a:pPr>
              <a:spcBef>
                <a:spcPts val="0"/>
              </a:spcBef>
              <a:buNone/>
            </a:pPr>
            <a:r>
              <a:rPr kumimoji="1" lang="en-US" altLang="zh-CN" sz="2400" b="1" dirty="0">
                <a:solidFill>
                  <a:schemeClr val="tx2"/>
                </a:solidFill>
                <a:latin typeface="Courier New" pitchFamily="49" charset="0"/>
                <a:ea typeface="宋体" charset="-122"/>
                <a:cs typeface="Courier New" pitchFamily="49" charset="0"/>
              </a:rPr>
              <a:t>     </a:t>
            </a:r>
            <a:r>
              <a:rPr kumimoji="1" lang="en-US" altLang="zh-CN" sz="2400" b="1" dirty="0">
                <a:solidFill>
                  <a:srgbClr val="00B050"/>
                </a:solidFill>
                <a:latin typeface="Courier New" pitchFamily="49" charset="0"/>
                <a:ea typeface="宋体" charset="-122"/>
                <a:cs typeface="Courier New" pitchFamily="49" charset="0"/>
              </a:rPr>
              <a:t>//</a:t>
            </a:r>
            <a:r>
              <a:rPr kumimoji="1" lang="zh-CN" altLang="en-US" sz="2400" b="1" dirty="0">
                <a:solidFill>
                  <a:srgbClr val="00B050"/>
                </a:solidFill>
                <a:latin typeface="Courier New" pitchFamily="49" charset="0"/>
                <a:ea typeface="宋体" charset="-122"/>
                <a:cs typeface="Courier New" pitchFamily="49" charset="0"/>
              </a:rPr>
              <a:t>将最后一个盘子搬到目标柱</a:t>
            </a:r>
          </a:p>
          <a:p>
            <a:pPr>
              <a:spcBef>
                <a:spcPts val="0"/>
              </a:spcBef>
              <a:buNone/>
            </a:pPr>
            <a:r>
              <a:rPr kumimoji="1" lang="zh-CN" altLang="en-US" sz="2400" b="1" dirty="0">
                <a:solidFill>
                  <a:schemeClr val="tx2"/>
                </a:solidFill>
                <a:latin typeface="Courier New" pitchFamily="49" charset="0"/>
                <a:ea typeface="宋体" charset="-122"/>
                <a:cs typeface="Courier New" pitchFamily="49" charset="0"/>
              </a:rPr>
              <a:t>    </a:t>
            </a:r>
            <a:r>
              <a:rPr kumimoji="1" lang="zh-CN" altLang="en-US" sz="2400" b="1" dirty="0">
                <a:latin typeface="Courier New" pitchFamily="49" charset="0"/>
                <a:ea typeface="宋体" charset="-122"/>
                <a:cs typeface="Courier New" pitchFamily="49" charset="0"/>
              </a:rPr>
              <a:t>	</a:t>
            </a:r>
            <a:r>
              <a:rPr kumimoji="1" lang="en-US" altLang="zh-CN" sz="2400" b="1" dirty="0">
                <a:latin typeface="Courier New" pitchFamily="49" charset="0"/>
                <a:ea typeface="宋体" charset="-122"/>
                <a:cs typeface="Courier New" pitchFamily="49" charset="0"/>
              </a:rPr>
              <a:t>move(</a:t>
            </a:r>
            <a:r>
              <a:rPr kumimoji="1" lang="en-US" altLang="zh-CN" sz="2400" b="1" dirty="0" err="1">
                <a:latin typeface="Courier New" pitchFamily="49" charset="0"/>
                <a:ea typeface="宋体" charset="-122"/>
                <a:cs typeface="Courier New" pitchFamily="49" charset="0"/>
              </a:rPr>
              <a:t>source,target</a:t>
            </a:r>
            <a:r>
              <a:rPr kumimoji="1" lang="en-US" altLang="zh-CN" sz="2400" b="1" dirty="0">
                <a:latin typeface="Courier New" pitchFamily="49" charset="0"/>
                <a:ea typeface="宋体" charset="-122"/>
                <a:cs typeface="Courier New" pitchFamily="49" charset="0"/>
              </a:rPr>
              <a:t>); </a:t>
            </a:r>
          </a:p>
          <a:p>
            <a:pPr>
              <a:spcBef>
                <a:spcPts val="0"/>
              </a:spcBef>
              <a:buNone/>
            </a:pPr>
            <a:r>
              <a:rPr kumimoji="1" lang="en-US" altLang="zh-CN" sz="2400" b="1" dirty="0">
                <a:solidFill>
                  <a:schemeClr val="tx2"/>
                </a:solidFill>
                <a:latin typeface="Courier New" pitchFamily="49" charset="0"/>
                <a:ea typeface="宋体" charset="-122"/>
                <a:cs typeface="Courier New" pitchFamily="49" charset="0"/>
              </a:rPr>
              <a:t>		</a:t>
            </a:r>
            <a:r>
              <a:rPr kumimoji="1" lang="en-US" altLang="zh-CN" sz="2400" b="1" dirty="0">
                <a:solidFill>
                  <a:srgbClr val="00B050"/>
                </a:solidFill>
                <a:latin typeface="Courier New" pitchFamily="49" charset="0"/>
                <a:ea typeface="宋体" charset="-122"/>
                <a:cs typeface="Courier New" pitchFamily="49" charset="0"/>
              </a:rPr>
              <a:t>//</a:t>
            </a:r>
            <a:r>
              <a:rPr kumimoji="1" lang="zh-CN" altLang="en-US" sz="2400" b="1" dirty="0">
                <a:solidFill>
                  <a:srgbClr val="00B050"/>
                </a:solidFill>
                <a:latin typeface="Courier New" pitchFamily="49" charset="0"/>
                <a:ea typeface="宋体" charset="-122"/>
                <a:cs typeface="Courier New" pitchFamily="49" charset="0"/>
              </a:rPr>
              <a:t>将</a:t>
            </a:r>
            <a:r>
              <a:rPr kumimoji="1" lang="en-US" altLang="zh-CN" sz="2400" b="1" dirty="0">
                <a:solidFill>
                  <a:srgbClr val="00B050"/>
                </a:solidFill>
                <a:latin typeface="Courier New" pitchFamily="49" charset="0"/>
                <a:ea typeface="宋体" charset="-122"/>
                <a:cs typeface="Courier New" pitchFamily="49" charset="0"/>
              </a:rPr>
              <a:t>n-1</a:t>
            </a:r>
            <a:r>
              <a:rPr kumimoji="1" lang="zh-CN" altLang="en-US" sz="2400" b="1" dirty="0">
                <a:solidFill>
                  <a:srgbClr val="00B050"/>
                </a:solidFill>
                <a:latin typeface="Courier New" pitchFamily="49" charset="0"/>
                <a:ea typeface="宋体" charset="-122"/>
                <a:cs typeface="Courier New" pitchFamily="49" charset="0"/>
              </a:rPr>
              <a:t>个盘子搬到目标柱</a:t>
            </a:r>
          </a:p>
          <a:p>
            <a:pPr>
              <a:spcBef>
                <a:spcPts val="0"/>
              </a:spcBef>
              <a:buNone/>
            </a:pPr>
            <a:r>
              <a:rPr kumimoji="1" lang="en-US" altLang="zh-CN" sz="2400" b="1" dirty="0">
                <a:solidFill>
                  <a:schemeClr val="tx2"/>
                </a:solidFill>
                <a:latin typeface="Courier New" pitchFamily="49" charset="0"/>
                <a:ea typeface="宋体" charset="-122"/>
                <a:cs typeface="Courier New" pitchFamily="49" charset="0"/>
              </a:rPr>
              <a:t>	</a:t>
            </a:r>
            <a:r>
              <a:rPr kumimoji="1" lang="zh-CN" altLang="en-US" sz="2400" b="1" dirty="0">
                <a:solidFill>
                  <a:schemeClr val="tx2"/>
                </a:solidFill>
                <a:latin typeface="Courier New" pitchFamily="49" charset="0"/>
                <a:ea typeface="宋体" charset="-122"/>
                <a:cs typeface="Courier New" pitchFamily="49" charset="0"/>
              </a:rPr>
              <a:t>	</a:t>
            </a:r>
            <a:r>
              <a:rPr kumimoji="1" lang="en-US" altLang="zh-CN" sz="2400" b="1" dirty="0" err="1">
                <a:latin typeface="Courier New" pitchFamily="49" charset="0"/>
                <a:ea typeface="宋体" charset="-122"/>
                <a:cs typeface="Courier New" pitchFamily="49" charset="0"/>
              </a:rPr>
              <a:t>hanoi</a:t>
            </a:r>
            <a:r>
              <a:rPr kumimoji="1" lang="en-US" altLang="zh-CN" sz="2400" b="1" dirty="0">
                <a:latin typeface="Courier New" pitchFamily="49" charset="0"/>
                <a:ea typeface="宋体" charset="-122"/>
                <a:cs typeface="Courier New" pitchFamily="49" charset="0"/>
              </a:rPr>
              <a:t>(n-1,temp,source,target);</a:t>
            </a:r>
          </a:p>
          <a:p>
            <a:pPr>
              <a:spcBef>
                <a:spcPts val="0"/>
              </a:spcBef>
              <a:buNone/>
            </a:pPr>
            <a:r>
              <a:rPr kumimoji="1" lang="en-US" altLang="zh-CN" sz="2400" b="1" dirty="0">
                <a:latin typeface="Courier New" pitchFamily="49" charset="0"/>
                <a:ea typeface="宋体" charset="-122"/>
                <a:cs typeface="Courier New" pitchFamily="49" charset="0"/>
              </a:rPr>
              <a:t>	}		</a:t>
            </a:r>
          </a:p>
          <a:p>
            <a:pPr>
              <a:spcBef>
                <a:spcPts val="0"/>
              </a:spcBef>
              <a:buNone/>
            </a:pPr>
            <a:r>
              <a:rPr kumimoji="1" lang="en-US" altLang="zh-CN" sz="2400" b="1" dirty="0">
                <a:latin typeface="Courier New" pitchFamily="49" charset="0"/>
                <a:ea typeface="宋体" charset="-122"/>
                <a:cs typeface="Courier New" pitchFamily="49" charset="0"/>
              </a:rPr>
              <a:t>}</a:t>
            </a:r>
          </a:p>
          <a:p>
            <a:pPr>
              <a:buNone/>
            </a:pPr>
            <a:r>
              <a:rPr kumimoji="1" lang="en-US" altLang="zh-CN" sz="2400" dirty="0">
                <a:solidFill>
                  <a:schemeClr val="tx2"/>
                </a:solidFill>
                <a:latin typeface="Courier New" pitchFamily="49" charset="0"/>
                <a:ea typeface="宋体" charset="-122"/>
                <a:cs typeface="Courier New" pitchFamily="49" charset="0"/>
              </a:rPr>
              <a:t>          </a:t>
            </a:r>
            <a:endParaRPr lang="zh-CN" altLang="en-US" sz="2400" dirty="0">
              <a:solidFill>
                <a:schemeClr val="tx2"/>
              </a:solidFill>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57149083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153400" cy="5448098"/>
          </a:xfrm>
        </p:spPr>
        <p:txBody>
          <a:bodyPr/>
          <a:lstStyle/>
          <a:p>
            <a:pPr>
              <a:spcBef>
                <a:spcPts val="0"/>
              </a:spcBef>
              <a:buNone/>
            </a:pPr>
            <a:r>
              <a:rPr kumimoji="1" lang="en-US" altLang="zh-CN" sz="2800" b="1" dirty="0">
                <a:solidFill>
                  <a:srgbClr val="0000FF"/>
                </a:solidFill>
                <a:latin typeface="Courier New" pitchFamily="49" charset="0"/>
                <a:ea typeface="宋体" charset="-122"/>
                <a:cs typeface="Courier New" pitchFamily="49" charset="0"/>
              </a:rPr>
              <a:t>#include</a:t>
            </a:r>
            <a:r>
              <a:rPr kumimoji="1" lang="en-US" altLang="zh-CN" sz="2800" b="1" dirty="0">
                <a:latin typeface="Courier New" pitchFamily="49" charset="0"/>
                <a:ea typeface="宋体" charset="-122"/>
                <a:cs typeface="Courier New" pitchFamily="49" charset="0"/>
              </a:rPr>
              <a:t>&lt;</a:t>
            </a:r>
            <a:r>
              <a:rPr kumimoji="1" lang="en-US" altLang="zh-CN" sz="2800" b="1" dirty="0" err="1">
                <a:latin typeface="Courier New" pitchFamily="49" charset="0"/>
                <a:ea typeface="宋体" charset="-122"/>
                <a:cs typeface="Courier New" pitchFamily="49" charset="0"/>
              </a:rPr>
              <a:t>iostream</a:t>
            </a:r>
            <a:r>
              <a:rPr kumimoji="1" lang="en-US" altLang="zh-CN" sz="2800" b="1" dirty="0">
                <a:latin typeface="Courier New" pitchFamily="49" charset="0"/>
                <a:ea typeface="宋体" charset="-122"/>
                <a:cs typeface="Courier New" pitchFamily="49" charset="0"/>
              </a:rPr>
              <a:t>&gt;</a:t>
            </a:r>
          </a:p>
          <a:p>
            <a:pPr>
              <a:spcBef>
                <a:spcPts val="0"/>
              </a:spcBef>
              <a:buNone/>
            </a:pPr>
            <a:r>
              <a:rPr kumimoji="1" lang="en-US" altLang="zh-CN" sz="2800" b="1" dirty="0">
                <a:solidFill>
                  <a:srgbClr val="0000FF"/>
                </a:solidFill>
                <a:latin typeface="Courier New" pitchFamily="49" charset="0"/>
                <a:ea typeface="宋体" charset="-122"/>
                <a:cs typeface="Courier New" pitchFamily="49" charset="0"/>
              </a:rPr>
              <a:t>using namespace </a:t>
            </a:r>
            <a:r>
              <a:rPr kumimoji="1" lang="en-US" altLang="zh-CN" sz="2800" b="1" dirty="0">
                <a:latin typeface="Courier New" pitchFamily="49" charset="0"/>
                <a:ea typeface="宋体" charset="-122"/>
                <a:cs typeface="Courier New" pitchFamily="49" charset="0"/>
              </a:rPr>
              <a:t>std;</a:t>
            </a:r>
          </a:p>
          <a:p>
            <a:pPr>
              <a:spcBef>
                <a:spcPts val="0"/>
              </a:spcBef>
              <a:buNone/>
            </a:pPr>
            <a:r>
              <a:rPr kumimoji="1" lang="en-US" altLang="zh-CN" sz="2800" b="1" dirty="0">
                <a:solidFill>
                  <a:srgbClr val="0000FF"/>
                </a:solidFill>
                <a:latin typeface="Courier New" pitchFamily="49" charset="0"/>
                <a:ea typeface="宋体" charset="-122"/>
                <a:cs typeface="Courier New" pitchFamily="49" charset="0"/>
              </a:rPr>
              <a:t>void</a:t>
            </a:r>
            <a:r>
              <a:rPr kumimoji="1" lang="en-US" altLang="zh-CN" sz="2800" b="1" dirty="0">
                <a:solidFill>
                  <a:schemeClr val="tx2"/>
                </a:solidFill>
                <a:latin typeface="Courier New" pitchFamily="49" charset="0"/>
                <a:ea typeface="宋体" charset="-122"/>
                <a:cs typeface="Courier New" pitchFamily="49" charset="0"/>
              </a:rPr>
              <a:t> </a:t>
            </a:r>
            <a:r>
              <a:rPr kumimoji="1" lang="en-US" altLang="zh-CN" sz="2800" b="1" dirty="0">
                <a:latin typeface="Courier New" pitchFamily="49" charset="0"/>
                <a:ea typeface="宋体" charset="-122"/>
                <a:cs typeface="Courier New" pitchFamily="49" charset="0"/>
              </a:rPr>
              <a:t>move(</a:t>
            </a:r>
            <a:r>
              <a:rPr kumimoji="1" lang="en-US" altLang="zh-CN" sz="2800" b="1" dirty="0" err="1">
                <a:solidFill>
                  <a:srgbClr val="0000FF"/>
                </a:solidFill>
                <a:latin typeface="Courier New" pitchFamily="49" charset="0"/>
                <a:ea typeface="宋体" charset="-122"/>
                <a:cs typeface="Courier New" pitchFamily="49" charset="0"/>
              </a:rPr>
              <a:t>char</a:t>
            </a:r>
            <a:r>
              <a:rPr kumimoji="1" lang="en-US" altLang="zh-CN" sz="2800" b="1" dirty="0" err="1">
                <a:latin typeface="Courier New" pitchFamily="49" charset="0"/>
                <a:ea typeface="宋体" charset="-122"/>
                <a:cs typeface="Courier New" pitchFamily="49" charset="0"/>
              </a:rPr>
              <a:t>,</a:t>
            </a:r>
            <a:r>
              <a:rPr kumimoji="1" lang="en-US" altLang="zh-CN" sz="2800" b="1" dirty="0" err="1">
                <a:solidFill>
                  <a:srgbClr val="0000FF"/>
                </a:solidFill>
                <a:latin typeface="Courier New" pitchFamily="49" charset="0"/>
                <a:ea typeface="宋体" charset="-122"/>
                <a:cs typeface="Courier New" pitchFamily="49" charset="0"/>
              </a:rPr>
              <a:t>char</a:t>
            </a:r>
            <a:r>
              <a:rPr kumimoji="1" lang="en-US" altLang="zh-CN" sz="2800" b="1" dirty="0">
                <a:latin typeface="Courier New" pitchFamily="49" charset="0"/>
                <a:ea typeface="宋体" charset="-122"/>
                <a:cs typeface="Courier New" pitchFamily="49" charset="0"/>
              </a:rPr>
              <a:t>);</a:t>
            </a:r>
          </a:p>
          <a:p>
            <a:pPr>
              <a:spcBef>
                <a:spcPts val="0"/>
              </a:spcBef>
              <a:buNone/>
            </a:pPr>
            <a:r>
              <a:rPr kumimoji="1" lang="en-US" altLang="zh-CN" sz="2800" b="1" dirty="0">
                <a:solidFill>
                  <a:srgbClr val="0000FF"/>
                </a:solidFill>
                <a:latin typeface="Courier New" pitchFamily="49" charset="0"/>
                <a:ea typeface="宋体" charset="-122"/>
                <a:cs typeface="Courier New" pitchFamily="49" charset="0"/>
              </a:rPr>
              <a:t>void</a:t>
            </a:r>
            <a:r>
              <a:rPr kumimoji="1" lang="en-US" altLang="zh-CN" sz="2800" b="1" dirty="0">
                <a:latin typeface="Courier New" pitchFamily="49" charset="0"/>
                <a:ea typeface="宋体" charset="-122"/>
                <a:cs typeface="Courier New" pitchFamily="49" charset="0"/>
              </a:rPr>
              <a:t> </a:t>
            </a:r>
            <a:r>
              <a:rPr kumimoji="1" lang="en-US" altLang="zh-CN" sz="2800" b="1" dirty="0" err="1">
                <a:latin typeface="Courier New" pitchFamily="49" charset="0"/>
                <a:ea typeface="宋体" charset="-122"/>
                <a:cs typeface="Courier New" pitchFamily="49" charset="0"/>
              </a:rPr>
              <a:t>hanoi</a:t>
            </a:r>
            <a:r>
              <a:rPr kumimoji="1" lang="en-US" altLang="zh-CN" sz="2800" b="1" dirty="0">
                <a:latin typeface="Courier New" pitchFamily="49" charset="0"/>
                <a:ea typeface="宋体" charset="-122"/>
                <a:cs typeface="Courier New" pitchFamily="49" charset="0"/>
              </a:rPr>
              <a:t>(</a:t>
            </a:r>
            <a:r>
              <a:rPr kumimoji="1" lang="en-US" altLang="zh-CN" sz="2800" b="1" dirty="0" err="1">
                <a:solidFill>
                  <a:srgbClr val="0000FF"/>
                </a:solidFill>
                <a:latin typeface="Courier New" pitchFamily="49" charset="0"/>
                <a:ea typeface="宋体" charset="-122"/>
                <a:cs typeface="Courier New" pitchFamily="49" charset="0"/>
              </a:rPr>
              <a:t>int</a:t>
            </a:r>
            <a:r>
              <a:rPr kumimoji="1" lang="en-US" altLang="zh-CN" sz="2800" b="1" dirty="0" err="1">
                <a:latin typeface="Courier New" pitchFamily="49" charset="0"/>
                <a:ea typeface="宋体" charset="-122"/>
                <a:cs typeface="Courier New" pitchFamily="49" charset="0"/>
              </a:rPr>
              <a:t>,</a:t>
            </a:r>
            <a:r>
              <a:rPr kumimoji="1" lang="en-US" altLang="zh-CN" sz="2800" b="1" dirty="0" err="1">
                <a:solidFill>
                  <a:srgbClr val="0000FF"/>
                </a:solidFill>
                <a:latin typeface="Courier New" pitchFamily="49" charset="0"/>
                <a:ea typeface="宋体" charset="-122"/>
                <a:cs typeface="Courier New" pitchFamily="49" charset="0"/>
              </a:rPr>
              <a:t>char</a:t>
            </a:r>
            <a:r>
              <a:rPr kumimoji="1" lang="en-US" altLang="zh-CN" sz="2800" b="1" dirty="0" err="1">
                <a:latin typeface="Courier New" pitchFamily="49" charset="0"/>
                <a:ea typeface="宋体" charset="-122"/>
                <a:cs typeface="Courier New" pitchFamily="49" charset="0"/>
              </a:rPr>
              <a:t>,</a:t>
            </a:r>
            <a:r>
              <a:rPr kumimoji="1" lang="en-US" altLang="zh-CN" sz="2800" b="1" dirty="0" err="1">
                <a:solidFill>
                  <a:srgbClr val="0000FF"/>
                </a:solidFill>
                <a:latin typeface="Courier New" pitchFamily="49" charset="0"/>
                <a:ea typeface="宋体" charset="-122"/>
                <a:cs typeface="Courier New" pitchFamily="49" charset="0"/>
              </a:rPr>
              <a:t>char</a:t>
            </a:r>
            <a:r>
              <a:rPr kumimoji="1" lang="en-US" altLang="zh-CN" sz="2800" b="1" dirty="0" err="1">
                <a:latin typeface="Courier New" pitchFamily="49" charset="0"/>
                <a:ea typeface="宋体" charset="-122"/>
                <a:cs typeface="Courier New" pitchFamily="49" charset="0"/>
              </a:rPr>
              <a:t>,</a:t>
            </a:r>
            <a:r>
              <a:rPr kumimoji="1" lang="en-US" altLang="zh-CN" sz="2800" b="1" dirty="0" err="1">
                <a:solidFill>
                  <a:srgbClr val="0000FF"/>
                </a:solidFill>
                <a:latin typeface="Courier New" pitchFamily="49" charset="0"/>
                <a:ea typeface="宋体" charset="-122"/>
                <a:cs typeface="Courier New" pitchFamily="49" charset="0"/>
              </a:rPr>
              <a:t>char</a:t>
            </a:r>
            <a:r>
              <a:rPr kumimoji="1" lang="en-US" altLang="zh-CN" sz="2800" b="1" dirty="0">
                <a:latin typeface="Courier New" pitchFamily="49" charset="0"/>
                <a:ea typeface="宋体" charset="-122"/>
                <a:cs typeface="Courier New" pitchFamily="49" charset="0"/>
              </a:rPr>
              <a:t>);</a:t>
            </a:r>
          </a:p>
          <a:p>
            <a:pPr>
              <a:spcBef>
                <a:spcPts val="0"/>
              </a:spcBef>
              <a:buNone/>
            </a:pPr>
            <a:r>
              <a:rPr kumimoji="1" lang="en-US" altLang="zh-CN" sz="2800" b="1" dirty="0" err="1">
                <a:solidFill>
                  <a:srgbClr val="0000FF"/>
                </a:solidFill>
                <a:latin typeface="Courier New" pitchFamily="49" charset="0"/>
                <a:ea typeface="宋体" charset="-122"/>
                <a:cs typeface="Courier New" pitchFamily="49" charset="0"/>
              </a:rPr>
              <a:t>int</a:t>
            </a:r>
            <a:r>
              <a:rPr kumimoji="1" lang="en-US" altLang="zh-CN" sz="2800" b="1" dirty="0">
                <a:solidFill>
                  <a:schemeClr val="tx2"/>
                </a:solidFill>
                <a:latin typeface="Courier New" pitchFamily="49" charset="0"/>
                <a:ea typeface="宋体" charset="-122"/>
                <a:cs typeface="Courier New" pitchFamily="49" charset="0"/>
              </a:rPr>
              <a:t> </a:t>
            </a:r>
            <a:r>
              <a:rPr kumimoji="1" lang="en-US" altLang="zh-CN" sz="2800" b="1" dirty="0">
                <a:latin typeface="Courier New" pitchFamily="49" charset="0"/>
                <a:ea typeface="宋体" charset="-122"/>
                <a:cs typeface="Courier New" pitchFamily="49" charset="0"/>
              </a:rPr>
              <a:t>main(){</a:t>
            </a:r>
          </a:p>
          <a:p>
            <a:pPr>
              <a:spcBef>
                <a:spcPts val="0"/>
              </a:spcBef>
              <a:buNone/>
            </a:pPr>
            <a:r>
              <a:rPr kumimoji="1" lang="en-US" altLang="zh-CN" sz="2800" b="1" dirty="0">
                <a:solidFill>
                  <a:srgbClr val="0000FF"/>
                </a:solidFill>
                <a:latin typeface="Courier New" pitchFamily="49" charset="0"/>
                <a:ea typeface="宋体" charset="-122"/>
                <a:cs typeface="Courier New" pitchFamily="49" charset="0"/>
              </a:rPr>
              <a:t>	</a:t>
            </a:r>
            <a:r>
              <a:rPr kumimoji="1" lang="en-US" altLang="zh-CN" sz="2800" b="1" dirty="0" err="1">
                <a:solidFill>
                  <a:srgbClr val="0000FF"/>
                </a:solidFill>
                <a:latin typeface="Courier New" pitchFamily="49" charset="0"/>
                <a:ea typeface="宋体" charset="-122"/>
                <a:cs typeface="Courier New" pitchFamily="49" charset="0"/>
              </a:rPr>
              <a:t>int</a:t>
            </a:r>
            <a:r>
              <a:rPr kumimoji="1" lang="en-US" altLang="zh-CN" sz="2800" b="1" dirty="0">
                <a:solidFill>
                  <a:srgbClr val="0000FF"/>
                </a:solidFill>
                <a:latin typeface="Courier New" pitchFamily="49" charset="0"/>
                <a:ea typeface="宋体" charset="-122"/>
                <a:cs typeface="Courier New" pitchFamily="49" charset="0"/>
              </a:rPr>
              <a:t> </a:t>
            </a:r>
            <a:r>
              <a:rPr kumimoji="1" lang="en-US" altLang="zh-CN" sz="2800" b="1" dirty="0">
                <a:latin typeface="Courier New" pitchFamily="49" charset="0"/>
                <a:ea typeface="宋体" charset="-122"/>
                <a:cs typeface="Courier New" pitchFamily="49" charset="0"/>
              </a:rPr>
              <a:t>n;</a:t>
            </a:r>
          </a:p>
          <a:p>
            <a:pPr>
              <a:spcBef>
                <a:spcPts val="0"/>
              </a:spcBef>
              <a:buNone/>
            </a:pPr>
            <a:r>
              <a:rPr kumimoji="1" lang="en-US" altLang="zh-CN" sz="2800" b="1" dirty="0">
                <a:latin typeface="Courier New" pitchFamily="49" charset="0"/>
                <a:ea typeface="宋体" charset="-122"/>
                <a:cs typeface="Courier New" pitchFamily="49" charset="0"/>
              </a:rPr>
              <a:t>	</a:t>
            </a:r>
            <a:r>
              <a:rPr kumimoji="1" lang="en-US" altLang="zh-CN" sz="2800" b="1" dirty="0" err="1">
                <a:latin typeface="Courier New" pitchFamily="49" charset="0"/>
                <a:ea typeface="宋体" charset="-122"/>
                <a:cs typeface="Courier New" pitchFamily="49" charset="0"/>
              </a:rPr>
              <a:t>cout</a:t>
            </a:r>
            <a:r>
              <a:rPr kumimoji="1" lang="en-US" altLang="zh-CN" sz="2800" b="1" dirty="0">
                <a:latin typeface="Courier New" pitchFamily="49" charset="0"/>
                <a:ea typeface="宋体" charset="-122"/>
                <a:cs typeface="Courier New" pitchFamily="49" charset="0"/>
              </a:rPr>
              <a:t>&lt;&lt;"</a:t>
            </a:r>
            <a:r>
              <a:rPr kumimoji="1" lang="zh-CN" altLang="en-US" sz="2800" b="1" dirty="0">
                <a:latin typeface="Courier New" pitchFamily="49" charset="0"/>
                <a:ea typeface="宋体" charset="-122"/>
                <a:cs typeface="Courier New" pitchFamily="49" charset="0"/>
              </a:rPr>
              <a:t>输入盘子数：</a:t>
            </a:r>
            <a:r>
              <a:rPr kumimoji="1" lang="en-US" altLang="zh-CN" sz="2800" b="1" dirty="0">
                <a:latin typeface="Courier New" pitchFamily="49" charset="0"/>
                <a:ea typeface="宋体" charset="-122"/>
                <a:cs typeface="Courier New" pitchFamily="49" charset="0"/>
              </a:rPr>
              <a:t>"&lt;&lt;</a:t>
            </a:r>
            <a:r>
              <a:rPr kumimoji="1" lang="en-US" altLang="zh-CN" sz="2800" b="1" dirty="0" err="1">
                <a:latin typeface="Courier New" pitchFamily="49" charset="0"/>
                <a:ea typeface="宋体" charset="-122"/>
                <a:cs typeface="Courier New" pitchFamily="49" charset="0"/>
              </a:rPr>
              <a:t>endl</a:t>
            </a:r>
            <a:r>
              <a:rPr kumimoji="1" lang="en-US" altLang="zh-CN" sz="2800" b="1" dirty="0">
                <a:latin typeface="Courier New" pitchFamily="49" charset="0"/>
                <a:ea typeface="宋体" charset="-122"/>
                <a:cs typeface="Courier New" pitchFamily="49" charset="0"/>
              </a:rPr>
              <a:t>;</a:t>
            </a:r>
          </a:p>
          <a:p>
            <a:pPr>
              <a:spcBef>
                <a:spcPts val="0"/>
              </a:spcBef>
              <a:buNone/>
            </a:pPr>
            <a:r>
              <a:rPr kumimoji="1" lang="en-US" altLang="zh-CN" sz="2800" b="1" dirty="0">
                <a:latin typeface="Courier New" pitchFamily="49" charset="0"/>
                <a:ea typeface="宋体" charset="-122"/>
                <a:cs typeface="Courier New" pitchFamily="49" charset="0"/>
              </a:rPr>
              <a:t>	</a:t>
            </a:r>
            <a:r>
              <a:rPr kumimoji="1" lang="en-US" altLang="zh-CN" sz="2800" b="1" dirty="0" err="1">
                <a:latin typeface="Courier New" pitchFamily="49" charset="0"/>
                <a:ea typeface="宋体" charset="-122"/>
                <a:cs typeface="Courier New" pitchFamily="49" charset="0"/>
              </a:rPr>
              <a:t>cin</a:t>
            </a:r>
            <a:r>
              <a:rPr kumimoji="1" lang="en-US" altLang="zh-CN" sz="2800" b="1" dirty="0">
                <a:latin typeface="Courier New" pitchFamily="49" charset="0"/>
                <a:ea typeface="宋体" charset="-122"/>
                <a:cs typeface="Courier New" pitchFamily="49" charset="0"/>
              </a:rPr>
              <a:t>&gt;&gt;n;</a:t>
            </a:r>
          </a:p>
          <a:p>
            <a:pPr>
              <a:spcBef>
                <a:spcPts val="0"/>
              </a:spcBef>
              <a:buNone/>
            </a:pPr>
            <a:r>
              <a:rPr kumimoji="1" lang="en-US" altLang="zh-CN" sz="2800" b="1" dirty="0">
                <a:latin typeface="Courier New" pitchFamily="49" charset="0"/>
                <a:ea typeface="宋体" charset="-122"/>
                <a:cs typeface="Courier New" pitchFamily="49" charset="0"/>
              </a:rPr>
              <a:t>	</a:t>
            </a:r>
            <a:r>
              <a:rPr kumimoji="1" lang="en-US" altLang="zh-CN" sz="2800" b="1" dirty="0" err="1">
                <a:latin typeface="Courier New" pitchFamily="49" charset="0"/>
                <a:ea typeface="宋体" charset="-122"/>
                <a:cs typeface="Courier New" pitchFamily="49" charset="0"/>
              </a:rPr>
              <a:t>hanoi</a:t>
            </a:r>
            <a:r>
              <a:rPr kumimoji="1" lang="en-US" altLang="zh-CN" sz="2800" b="1" dirty="0">
                <a:latin typeface="Courier New" pitchFamily="49" charset="0"/>
                <a:ea typeface="宋体" charset="-122"/>
                <a:cs typeface="Courier New" pitchFamily="49" charset="0"/>
              </a:rPr>
              <a:t>(</a:t>
            </a:r>
            <a:r>
              <a:rPr kumimoji="1" lang="en-US" altLang="zh-CN" sz="2800" b="1" dirty="0" err="1">
                <a:latin typeface="Courier New" pitchFamily="49" charset="0"/>
                <a:ea typeface="宋体" charset="-122"/>
                <a:cs typeface="Courier New" pitchFamily="49" charset="0"/>
              </a:rPr>
              <a:t>n,'A','B','C</a:t>
            </a:r>
            <a:r>
              <a:rPr kumimoji="1" lang="en-US" altLang="zh-CN" sz="2800" b="1" dirty="0">
                <a:latin typeface="Courier New" pitchFamily="49" charset="0"/>
                <a:ea typeface="宋体" charset="-122"/>
                <a:cs typeface="Courier New" pitchFamily="49" charset="0"/>
              </a:rPr>
              <a:t>');</a:t>
            </a:r>
          </a:p>
          <a:p>
            <a:pPr>
              <a:spcBef>
                <a:spcPts val="0"/>
              </a:spcBef>
              <a:buNone/>
            </a:pPr>
            <a:r>
              <a:rPr kumimoji="1" lang="en-US" altLang="zh-CN" sz="2800" b="1" dirty="0">
                <a:solidFill>
                  <a:srgbClr val="0000FF"/>
                </a:solidFill>
                <a:latin typeface="Courier New" pitchFamily="49" charset="0"/>
                <a:ea typeface="宋体" charset="-122"/>
                <a:cs typeface="Courier New" pitchFamily="49" charset="0"/>
              </a:rPr>
              <a:t>	return </a:t>
            </a:r>
            <a:r>
              <a:rPr kumimoji="1" lang="en-US" altLang="zh-CN" sz="2800" b="1" dirty="0">
                <a:latin typeface="Courier New" pitchFamily="49" charset="0"/>
                <a:ea typeface="宋体" charset="-122"/>
                <a:cs typeface="Courier New" pitchFamily="49" charset="0"/>
              </a:rPr>
              <a:t>0;</a:t>
            </a:r>
          </a:p>
          <a:p>
            <a:pPr>
              <a:spcBef>
                <a:spcPts val="0"/>
              </a:spcBef>
              <a:buNone/>
            </a:pPr>
            <a:r>
              <a:rPr kumimoji="1" lang="en-US" altLang="zh-CN" sz="2800" b="1" dirty="0">
                <a:latin typeface="Courier New" pitchFamily="49" charset="0"/>
                <a:ea typeface="宋体" charset="-122"/>
                <a:cs typeface="Courier New" pitchFamily="49" charset="0"/>
              </a:rPr>
              <a:t>}</a:t>
            </a:r>
            <a:endParaRPr lang="zh-CN" altLang="en-US" b="1"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22545305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ChangeArrowheads="1"/>
          </p:cNvSpPr>
          <p:nvPr/>
        </p:nvSpPr>
        <p:spPr bwMode="auto">
          <a:xfrm>
            <a:off x="2362227" y="2724169"/>
            <a:ext cx="1800225" cy="2609850"/>
          </a:xfrm>
          <a:prstGeom prst="rect">
            <a:avLst/>
          </a:prstGeom>
          <a:solidFill>
            <a:srgbClr val="EDFAD2"/>
          </a:solidFill>
          <a:ln w="9525">
            <a:solidFill>
              <a:schemeClr val="tx1"/>
            </a:solidFill>
            <a:miter lim="800000"/>
            <a:headEnd/>
            <a:tailEnd/>
          </a:ln>
        </p:spPr>
        <p:txBody>
          <a:bodyPr lIns="0" tIns="0" rIns="0" bIns="0"/>
          <a:lstStyle/>
          <a:p>
            <a:pPr algn="ctr"/>
            <a:r>
              <a:rPr lang="en-US" altLang="zh-CN" sz="1800" b="1" dirty="0" err="1">
                <a:solidFill>
                  <a:srgbClr val="000000"/>
                </a:solidFill>
                <a:latin typeface="Tahoma" pitchFamily="34" charset="0"/>
                <a:ea typeface="幼圆" pitchFamily="49" charset="-122"/>
              </a:rPr>
              <a:t>hanoi</a:t>
            </a:r>
            <a:r>
              <a:rPr lang="en-US" altLang="zh-CN" sz="1800" b="1" dirty="0">
                <a:solidFill>
                  <a:srgbClr val="000000"/>
                </a:solidFill>
                <a:latin typeface="Tahoma" pitchFamily="34" charset="0"/>
                <a:ea typeface="幼圆" pitchFamily="49" charset="-122"/>
              </a:rPr>
              <a:t>(2,’A’,</a:t>
            </a:r>
          </a:p>
          <a:p>
            <a:pPr algn="ctr"/>
            <a:r>
              <a:rPr lang="en-US" altLang="zh-CN" sz="1800" b="1" dirty="0">
                <a:solidFill>
                  <a:srgbClr val="000000"/>
                </a:solidFill>
                <a:latin typeface="Tahoma" pitchFamily="34" charset="0"/>
                <a:ea typeface="幼圆" pitchFamily="49" charset="-122"/>
              </a:rPr>
              <a:t>’C’,’B’)</a:t>
            </a:r>
          </a:p>
          <a:p>
            <a:pPr algn="ctr"/>
            <a:endParaRPr lang="en-US" altLang="zh-CN" sz="1800" b="1" dirty="0">
              <a:solidFill>
                <a:srgbClr val="000000"/>
              </a:solidFill>
              <a:latin typeface="Tahoma" pitchFamily="34" charset="0"/>
              <a:ea typeface="幼圆" pitchFamily="49" charset="-122"/>
            </a:endParaRPr>
          </a:p>
          <a:p>
            <a:pPr algn="ctr"/>
            <a:endParaRPr lang="en-US" altLang="zh-CN" sz="1800" b="1" dirty="0">
              <a:solidFill>
                <a:srgbClr val="000000"/>
              </a:solidFill>
              <a:latin typeface="Tahoma" pitchFamily="34" charset="0"/>
              <a:ea typeface="幼圆" pitchFamily="49" charset="-122"/>
            </a:endParaRPr>
          </a:p>
          <a:p>
            <a:pPr algn="ctr"/>
            <a:endParaRPr lang="en-US" altLang="zh-CN" sz="1800" b="1" dirty="0">
              <a:solidFill>
                <a:srgbClr val="000000"/>
              </a:solidFill>
              <a:latin typeface="Tahoma" pitchFamily="34" charset="0"/>
              <a:ea typeface="幼圆" pitchFamily="49" charset="-122"/>
            </a:endParaRPr>
          </a:p>
          <a:p>
            <a:pPr algn="ctr"/>
            <a:endParaRPr lang="en-US" altLang="zh-CN" sz="1800" b="1" dirty="0">
              <a:solidFill>
                <a:srgbClr val="000000"/>
              </a:solidFill>
              <a:latin typeface="Tahoma" pitchFamily="34" charset="0"/>
              <a:ea typeface="幼圆" pitchFamily="49" charset="-122"/>
            </a:endParaRPr>
          </a:p>
          <a:p>
            <a:pPr algn="ctr"/>
            <a:endParaRPr lang="en-US" altLang="zh-CN" sz="1800" b="1" dirty="0">
              <a:solidFill>
                <a:srgbClr val="000000"/>
              </a:solidFill>
              <a:latin typeface="Tahoma" pitchFamily="34" charset="0"/>
              <a:ea typeface="幼圆" pitchFamily="49" charset="-122"/>
            </a:endParaRPr>
          </a:p>
        </p:txBody>
      </p:sp>
      <p:sp>
        <p:nvSpPr>
          <p:cNvPr id="7" name="Rectangle 8"/>
          <p:cNvSpPr>
            <a:spLocks noChangeArrowheads="1"/>
          </p:cNvSpPr>
          <p:nvPr/>
        </p:nvSpPr>
        <p:spPr bwMode="auto">
          <a:xfrm>
            <a:off x="7132664" y="2317769"/>
            <a:ext cx="1225550" cy="287337"/>
          </a:xfrm>
          <a:prstGeom prst="rect">
            <a:avLst/>
          </a:prstGeom>
          <a:solidFill>
            <a:srgbClr val="EDFAD2"/>
          </a:solidFill>
          <a:ln w="9525">
            <a:solidFill>
              <a:schemeClr val="tx1"/>
            </a:solidFill>
            <a:miter lim="800000"/>
            <a:headEnd/>
            <a:tailEnd/>
          </a:ln>
        </p:spPr>
        <p:txBody>
          <a:bodyPr lIns="0" tIns="0" rIns="0" bIns="0"/>
          <a:lstStyle/>
          <a:p>
            <a:pPr algn="ctr"/>
            <a:r>
              <a:rPr lang="en-US" altLang="zh-CN" sz="1800" b="1">
                <a:solidFill>
                  <a:srgbClr val="CC3300"/>
                </a:solidFill>
                <a:latin typeface="Tahoma" pitchFamily="34" charset="0"/>
                <a:ea typeface="幼圆" pitchFamily="49" charset="-122"/>
              </a:rPr>
              <a:t>A </a:t>
            </a:r>
            <a:r>
              <a:rPr lang="en-US" altLang="zh-CN" sz="1800" b="1">
                <a:solidFill>
                  <a:srgbClr val="CC3300"/>
                </a:solidFill>
                <a:sym typeface="Symbol" pitchFamily="18" charset="2"/>
              </a:rPr>
              <a:t>→</a:t>
            </a:r>
            <a:r>
              <a:rPr lang="en-US" altLang="zh-CN" sz="1800" b="1">
                <a:solidFill>
                  <a:srgbClr val="CC3300"/>
                </a:solidFill>
                <a:latin typeface="Tahoma" pitchFamily="34" charset="0"/>
                <a:ea typeface="幼圆" pitchFamily="49" charset="-122"/>
              </a:rPr>
              <a:t> C</a:t>
            </a:r>
          </a:p>
        </p:txBody>
      </p:sp>
      <p:sp>
        <p:nvSpPr>
          <p:cNvPr id="8" name="Rectangle 12"/>
          <p:cNvSpPr>
            <a:spLocks noChangeArrowheads="1"/>
          </p:cNvSpPr>
          <p:nvPr/>
        </p:nvSpPr>
        <p:spPr bwMode="auto">
          <a:xfrm>
            <a:off x="382614" y="3624281"/>
            <a:ext cx="1530350" cy="547688"/>
          </a:xfrm>
          <a:prstGeom prst="rect">
            <a:avLst/>
          </a:prstGeom>
          <a:solidFill>
            <a:srgbClr val="EDFAD2"/>
          </a:solidFill>
          <a:ln w="9525">
            <a:solidFill>
              <a:schemeClr val="tx1"/>
            </a:solidFill>
            <a:miter lim="800000"/>
            <a:headEnd/>
            <a:tailEnd/>
          </a:ln>
        </p:spPr>
        <p:txBody>
          <a:bodyPr lIns="0" tIns="0" rIns="0" bIns="0"/>
          <a:lstStyle/>
          <a:p>
            <a:pPr algn="ctr"/>
            <a:r>
              <a:rPr lang="en-US" altLang="zh-CN" b="1" dirty="0" err="1">
                <a:solidFill>
                  <a:srgbClr val="000000"/>
                </a:solidFill>
                <a:latin typeface="Tahoma" pitchFamily="34" charset="0"/>
                <a:ea typeface="幼圆" pitchFamily="49" charset="-122"/>
              </a:rPr>
              <a:t>h</a:t>
            </a:r>
            <a:r>
              <a:rPr lang="en-US" altLang="zh-CN" sz="1800" b="1" dirty="0" err="1">
                <a:solidFill>
                  <a:srgbClr val="000000"/>
                </a:solidFill>
                <a:latin typeface="Tahoma" pitchFamily="34" charset="0"/>
                <a:ea typeface="幼圆" pitchFamily="49" charset="-122"/>
              </a:rPr>
              <a:t>anoi</a:t>
            </a:r>
            <a:r>
              <a:rPr lang="en-US" altLang="zh-CN" sz="1800" b="1" dirty="0">
                <a:solidFill>
                  <a:srgbClr val="000000"/>
                </a:solidFill>
                <a:latin typeface="Tahoma" pitchFamily="34" charset="0"/>
                <a:ea typeface="幼圆" pitchFamily="49" charset="-122"/>
              </a:rPr>
              <a:t>(3,’A’,</a:t>
            </a:r>
          </a:p>
          <a:p>
            <a:pPr algn="ctr"/>
            <a:r>
              <a:rPr lang="en-US" altLang="zh-CN" sz="1800" b="1" dirty="0">
                <a:solidFill>
                  <a:srgbClr val="000000"/>
                </a:solidFill>
                <a:latin typeface="Tahoma" pitchFamily="34" charset="0"/>
                <a:ea typeface="幼圆" pitchFamily="49" charset="-122"/>
              </a:rPr>
              <a:t>’B’,’C’)</a:t>
            </a:r>
            <a:r>
              <a:rPr lang="en-US" altLang="zh-CN" sz="1600" b="1" dirty="0">
                <a:solidFill>
                  <a:schemeClr val="tx1"/>
                </a:solidFill>
                <a:ea typeface="宋体" charset="-122"/>
              </a:rPr>
              <a:t>  </a:t>
            </a:r>
          </a:p>
        </p:txBody>
      </p:sp>
      <p:sp>
        <p:nvSpPr>
          <p:cNvPr id="9" name="Line 13"/>
          <p:cNvSpPr>
            <a:spLocks noChangeShapeType="1"/>
          </p:cNvSpPr>
          <p:nvPr/>
        </p:nvSpPr>
        <p:spPr bwMode="auto">
          <a:xfrm flipV="1">
            <a:off x="4162452" y="4478356"/>
            <a:ext cx="404812" cy="158750"/>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10" name="Line 14"/>
          <p:cNvSpPr>
            <a:spLocks noChangeShapeType="1"/>
          </p:cNvSpPr>
          <p:nvPr/>
        </p:nvSpPr>
        <p:spPr bwMode="auto">
          <a:xfrm flipH="1">
            <a:off x="6457977" y="2543194"/>
            <a:ext cx="674687" cy="0"/>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11" name="Line 15"/>
          <p:cNvSpPr>
            <a:spLocks noChangeShapeType="1"/>
          </p:cNvSpPr>
          <p:nvPr/>
        </p:nvSpPr>
        <p:spPr bwMode="auto">
          <a:xfrm flipV="1">
            <a:off x="4162452" y="2273319"/>
            <a:ext cx="450850" cy="585787"/>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12" name="Line 16"/>
          <p:cNvSpPr>
            <a:spLocks noChangeShapeType="1"/>
          </p:cNvSpPr>
          <p:nvPr/>
        </p:nvSpPr>
        <p:spPr bwMode="auto">
          <a:xfrm flipH="1" flipV="1">
            <a:off x="4162452" y="3308369"/>
            <a:ext cx="450850" cy="495300"/>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13" name="Line 17"/>
          <p:cNvSpPr>
            <a:spLocks noChangeShapeType="1"/>
          </p:cNvSpPr>
          <p:nvPr/>
        </p:nvSpPr>
        <p:spPr bwMode="auto">
          <a:xfrm flipV="1">
            <a:off x="1912964" y="2859106"/>
            <a:ext cx="449263" cy="900113"/>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14" name="Line 18"/>
          <p:cNvSpPr>
            <a:spLocks noChangeShapeType="1"/>
          </p:cNvSpPr>
          <p:nvPr/>
        </p:nvSpPr>
        <p:spPr bwMode="auto">
          <a:xfrm flipH="1" flipV="1">
            <a:off x="1912964" y="3983056"/>
            <a:ext cx="449263" cy="944563"/>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15" name="Rectangle 23"/>
          <p:cNvSpPr>
            <a:spLocks noChangeArrowheads="1"/>
          </p:cNvSpPr>
          <p:nvPr/>
        </p:nvSpPr>
        <p:spPr bwMode="auto">
          <a:xfrm>
            <a:off x="4613302" y="2182831"/>
            <a:ext cx="1844675" cy="1709738"/>
          </a:xfrm>
          <a:prstGeom prst="rect">
            <a:avLst/>
          </a:prstGeom>
          <a:solidFill>
            <a:srgbClr val="EDFAD2"/>
          </a:solidFill>
          <a:ln w="9525">
            <a:solidFill>
              <a:schemeClr val="tx1"/>
            </a:solidFill>
            <a:miter lim="800000"/>
            <a:headEnd/>
            <a:tailEnd/>
          </a:ln>
        </p:spPr>
        <p:txBody>
          <a:bodyPr lIns="0" tIns="0" rIns="0" bIns="0"/>
          <a:lstStyle/>
          <a:p>
            <a:pPr algn="ctr"/>
            <a:r>
              <a:rPr lang="en-US" altLang="zh-CN" sz="1800" b="1" dirty="0" err="1">
                <a:solidFill>
                  <a:srgbClr val="000000"/>
                </a:solidFill>
                <a:latin typeface="Tahoma" pitchFamily="34" charset="0"/>
                <a:ea typeface="幼圆" pitchFamily="49" charset="-122"/>
              </a:rPr>
              <a:t>hanoi</a:t>
            </a:r>
            <a:r>
              <a:rPr lang="en-US" altLang="zh-CN" sz="1800" b="1" dirty="0">
                <a:solidFill>
                  <a:srgbClr val="000000"/>
                </a:solidFill>
                <a:latin typeface="Tahoma" pitchFamily="34" charset="0"/>
                <a:ea typeface="幼圆" pitchFamily="49" charset="-122"/>
              </a:rPr>
              <a:t>(1,’A’,</a:t>
            </a:r>
          </a:p>
          <a:p>
            <a:pPr algn="ctr"/>
            <a:r>
              <a:rPr lang="en-US" altLang="zh-CN" sz="1800" b="1" dirty="0">
                <a:solidFill>
                  <a:srgbClr val="000000"/>
                </a:solidFill>
                <a:latin typeface="Tahoma" pitchFamily="34" charset="0"/>
                <a:ea typeface="幼圆" pitchFamily="49" charset="-122"/>
              </a:rPr>
              <a:t>’B’,’C’)</a:t>
            </a:r>
          </a:p>
          <a:p>
            <a:pPr algn="ctr"/>
            <a:endParaRPr lang="en-US" altLang="zh-CN" sz="1800" b="1" dirty="0">
              <a:solidFill>
                <a:srgbClr val="000000"/>
              </a:solidFill>
              <a:latin typeface="Tahoma" pitchFamily="34" charset="0"/>
              <a:ea typeface="幼圆" pitchFamily="49" charset="-122"/>
            </a:endParaRPr>
          </a:p>
        </p:txBody>
      </p:sp>
      <p:sp>
        <p:nvSpPr>
          <p:cNvPr id="16" name="Rectangle 24"/>
          <p:cNvSpPr>
            <a:spLocks noChangeArrowheads="1"/>
          </p:cNvSpPr>
          <p:nvPr/>
        </p:nvSpPr>
        <p:spPr bwMode="auto">
          <a:xfrm>
            <a:off x="4567264" y="4387869"/>
            <a:ext cx="1844675" cy="1755775"/>
          </a:xfrm>
          <a:prstGeom prst="rect">
            <a:avLst/>
          </a:prstGeom>
          <a:solidFill>
            <a:srgbClr val="EDFAD2"/>
          </a:solidFill>
          <a:ln w="9525">
            <a:solidFill>
              <a:schemeClr val="tx1"/>
            </a:solidFill>
            <a:miter lim="800000"/>
            <a:headEnd/>
            <a:tailEnd/>
          </a:ln>
        </p:spPr>
        <p:txBody>
          <a:bodyPr lIns="0" tIns="0" rIns="0" bIns="0"/>
          <a:lstStyle/>
          <a:p>
            <a:pPr algn="ctr"/>
            <a:r>
              <a:rPr lang="en-US" altLang="zh-CN" sz="1800" b="1" dirty="0" err="1">
                <a:solidFill>
                  <a:srgbClr val="000000"/>
                </a:solidFill>
                <a:latin typeface="Tahoma" pitchFamily="34" charset="0"/>
                <a:ea typeface="幼圆" pitchFamily="49" charset="-122"/>
              </a:rPr>
              <a:t>hanoi</a:t>
            </a:r>
            <a:r>
              <a:rPr lang="en-US" altLang="zh-CN" sz="1800" b="1" dirty="0">
                <a:solidFill>
                  <a:srgbClr val="000000"/>
                </a:solidFill>
                <a:latin typeface="Tahoma" pitchFamily="34" charset="0"/>
                <a:ea typeface="幼圆" pitchFamily="49" charset="-122"/>
              </a:rPr>
              <a:t>(1,’B’,</a:t>
            </a:r>
          </a:p>
          <a:p>
            <a:pPr algn="ctr"/>
            <a:r>
              <a:rPr lang="en-US" altLang="zh-CN" sz="1800" b="1" dirty="0">
                <a:solidFill>
                  <a:srgbClr val="000000"/>
                </a:solidFill>
                <a:latin typeface="Tahoma" pitchFamily="34" charset="0"/>
                <a:ea typeface="幼圆" pitchFamily="49" charset="-122"/>
              </a:rPr>
              <a:t>’C’,’A’)</a:t>
            </a:r>
          </a:p>
          <a:p>
            <a:pPr algn="ctr"/>
            <a:endParaRPr lang="en-US" altLang="zh-CN" sz="1800" b="1" dirty="0">
              <a:solidFill>
                <a:srgbClr val="000000"/>
              </a:solidFill>
              <a:latin typeface="Tahoma" pitchFamily="34" charset="0"/>
              <a:ea typeface="幼圆" pitchFamily="49" charset="-122"/>
            </a:endParaRPr>
          </a:p>
        </p:txBody>
      </p:sp>
      <p:sp>
        <p:nvSpPr>
          <p:cNvPr id="17" name="Line 27"/>
          <p:cNvSpPr>
            <a:spLocks noChangeShapeType="1"/>
          </p:cNvSpPr>
          <p:nvPr/>
        </p:nvSpPr>
        <p:spPr bwMode="auto">
          <a:xfrm flipH="1" flipV="1">
            <a:off x="4162452" y="5243531"/>
            <a:ext cx="404812" cy="765175"/>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18" name="Rectangle 28"/>
          <p:cNvSpPr>
            <a:spLocks noChangeArrowheads="1"/>
          </p:cNvSpPr>
          <p:nvPr/>
        </p:nvSpPr>
        <p:spPr bwMode="auto">
          <a:xfrm>
            <a:off x="7132664" y="3352819"/>
            <a:ext cx="1225550" cy="287337"/>
          </a:xfrm>
          <a:prstGeom prst="rect">
            <a:avLst/>
          </a:prstGeom>
          <a:solidFill>
            <a:srgbClr val="EDFAD2"/>
          </a:solidFill>
          <a:ln w="9525">
            <a:solidFill>
              <a:schemeClr val="tx1"/>
            </a:solidFill>
            <a:miter lim="800000"/>
            <a:headEnd/>
            <a:tailEnd/>
          </a:ln>
        </p:spPr>
        <p:txBody>
          <a:bodyPr lIns="0" tIns="0" rIns="0" bIns="0"/>
          <a:lstStyle/>
          <a:p>
            <a:pPr algn="ctr"/>
            <a:r>
              <a:rPr lang="en-US" altLang="zh-CN" sz="1800" b="1">
                <a:solidFill>
                  <a:srgbClr val="CC3300"/>
                </a:solidFill>
                <a:latin typeface="Tahoma" pitchFamily="34" charset="0"/>
                <a:ea typeface="幼圆" pitchFamily="49" charset="-122"/>
              </a:rPr>
              <a:t>C </a:t>
            </a:r>
            <a:r>
              <a:rPr lang="en-US" altLang="zh-CN" sz="1800" b="1">
                <a:solidFill>
                  <a:srgbClr val="CC3300"/>
                </a:solidFill>
              </a:rPr>
              <a:t>→ </a:t>
            </a:r>
            <a:r>
              <a:rPr lang="en-US" altLang="zh-CN" sz="1800" b="1">
                <a:solidFill>
                  <a:srgbClr val="CC3300"/>
                </a:solidFill>
                <a:latin typeface="Tahoma" pitchFamily="34" charset="0"/>
                <a:ea typeface="幼圆" pitchFamily="49" charset="-122"/>
              </a:rPr>
              <a:t>B</a:t>
            </a:r>
          </a:p>
        </p:txBody>
      </p:sp>
      <p:sp>
        <p:nvSpPr>
          <p:cNvPr id="19" name="Rectangle 29"/>
          <p:cNvSpPr>
            <a:spLocks noChangeArrowheads="1"/>
          </p:cNvSpPr>
          <p:nvPr/>
        </p:nvSpPr>
        <p:spPr bwMode="auto">
          <a:xfrm>
            <a:off x="7132664" y="4568844"/>
            <a:ext cx="1225550" cy="287337"/>
          </a:xfrm>
          <a:prstGeom prst="rect">
            <a:avLst/>
          </a:prstGeom>
          <a:solidFill>
            <a:srgbClr val="EDFAD2"/>
          </a:solidFill>
          <a:ln w="9525">
            <a:solidFill>
              <a:schemeClr val="tx1"/>
            </a:solidFill>
            <a:miter lim="800000"/>
            <a:headEnd/>
            <a:tailEnd/>
          </a:ln>
        </p:spPr>
        <p:txBody>
          <a:bodyPr lIns="0" tIns="0" rIns="0" bIns="0"/>
          <a:lstStyle/>
          <a:p>
            <a:pPr algn="ctr"/>
            <a:r>
              <a:rPr lang="en-US" altLang="zh-CN" sz="1800" b="1">
                <a:solidFill>
                  <a:srgbClr val="CC3300"/>
                </a:solidFill>
                <a:latin typeface="Tahoma" pitchFamily="34" charset="0"/>
                <a:ea typeface="幼圆" pitchFamily="49" charset="-122"/>
              </a:rPr>
              <a:t>B </a:t>
            </a:r>
            <a:r>
              <a:rPr lang="en-US" altLang="zh-CN" sz="1800" b="1">
                <a:solidFill>
                  <a:srgbClr val="CC3300"/>
                </a:solidFill>
                <a:sym typeface="Symbol" pitchFamily="18" charset="2"/>
              </a:rPr>
              <a:t>→</a:t>
            </a:r>
            <a:r>
              <a:rPr lang="en-US" altLang="zh-CN" sz="1800" b="1">
                <a:solidFill>
                  <a:srgbClr val="CC3300"/>
                </a:solidFill>
                <a:latin typeface="Tahoma" pitchFamily="34" charset="0"/>
                <a:ea typeface="幼圆" pitchFamily="49" charset="-122"/>
              </a:rPr>
              <a:t> A</a:t>
            </a:r>
          </a:p>
        </p:txBody>
      </p:sp>
      <p:sp>
        <p:nvSpPr>
          <p:cNvPr id="20" name="Rectangle 30"/>
          <p:cNvSpPr>
            <a:spLocks noChangeArrowheads="1"/>
          </p:cNvSpPr>
          <p:nvPr/>
        </p:nvSpPr>
        <p:spPr bwMode="auto">
          <a:xfrm>
            <a:off x="7132664" y="5783281"/>
            <a:ext cx="1225550" cy="287338"/>
          </a:xfrm>
          <a:prstGeom prst="rect">
            <a:avLst/>
          </a:prstGeom>
          <a:solidFill>
            <a:srgbClr val="EDFAD2"/>
          </a:solidFill>
          <a:ln w="9525">
            <a:solidFill>
              <a:schemeClr val="tx1"/>
            </a:solidFill>
            <a:miter lim="800000"/>
            <a:headEnd/>
            <a:tailEnd/>
          </a:ln>
        </p:spPr>
        <p:txBody>
          <a:bodyPr lIns="0" tIns="0" rIns="0" bIns="0"/>
          <a:lstStyle/>
          <a:p>
            <a:pPr algn="ctr"/>
            <a:r>
              <a:rPr lang="en-US" altLang="zh-CN" sz="1800" b="1">
                <a:solidFill>
                  <a:srgbClr val="CC3300"/>
                </a:solidFill>
                <a:latin typeface="Tahoma" pitchFamily="34" charset="0"/>
                <a:ea typeface="幼圆" pitchFamily="49" charset="-122"/>
              </a:rPr>
              <a:t>A </a:t>
            </a:r>
            <a:r>
              <a:rPr lang="en-US" altLang="zh-CN" sz="1800" b="1">
                <a:solidFill>
                  <a:srgbClr val="CC3300"/>
                </a:solidFill>
                <a:sym typeface="Symbol" pitchFamily="18" charset="2"/>
              </a:rPr>
              <a:t>→</a:t>
            </a:r>
            <a:r>
              <a:rPr lang="en-US" altLang="zh-CN" sz="1800" b="1">
                <a:solidFill>
                  <a:srgbClr val="CC3300"/>
                </a:solidFill>
                <a:latin typeface="Tahoma" pitchFamily="34" charset="0"/>
                <a:ea typeface="幼圆" pitchFamily="49" charset="-122"/>
              </a:rPr>
              <a:t> C</a:t>
            </a:r>
          </a:p>
        </p:txBody>
      </p:sp>
      <p:sp>
        <p:nvSpPr>
          <p:cNvPr id="21" name="Line 31"/>
          <p:cNvSpPr>
            <a:spLocks noChangeShapeType="1"/>
          </p:cNvSpPr>
          <p:nvPr/>
        </p:nvSpPr>
        <p:spPr bwMode="auto">
          <a:xfrm flipH="1">
            <a:off x="6457977" y="3578244"/>
            <a:ext cx="674687" cy="0"/>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22" name="Line 32"/>
          <p:cNvSpPr>
            <a:spLocks noChangeShapeType="1"/>
          </p:cNvSpPr>
          <p:nvPr/>
        </p:nvSpPr>
        <p:spPr bwMode="auto">
          <a:xfrm>
            <a:off x="6457977" y="2363806"/>
            <a:ext cx="676275" cy="1588"/>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23" name="Line 33"/>
          <p:cNvSpPr>
            <a:spLocks noChangeShapeType="1"/>
          </p:cNvSpPr>
          <p:nvPr/>
        </p:nvSpPr>
        <p:spPr bwMode="auto">
          <a:xfrm flipH="1">
            <a:off x="6413527" y="4792681"/>
            <a:ext cx="674687" cy="0"/>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24" name="Line 34"/>
          <p:cNvSpPr>
            <a:spLocks noChangeShapeType="1"/>
          </p:cNvSpPr>
          <p:nvPr/>
        </p:nvSpPr>
        <p:spPr bwMode="auto">
          <a:xfrm flipH="1">
            <a:off x="6413527" y="6008706"/>
            <a:ext cx="719137" cy="0"/>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25" name="Line 35"/>
          <p:cNvSpPr>
            <a:spLocks noChangeShapeType="1"/>
          </p:cNvSpPr>
          <p:nvPr/>
        </p:nvSpPr>
        <p:spPr bwMode="auto">
          <a:xfrm>
            <a:off x="6457977" y="3398856"/>
            <a:ext cx="676275" cy="1588"/>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26" name="Line 36"/>
          <p:cNvSpPr>
            <a:spLocks noChangeShapeType="1"/>
          </p:cNvSpPr>
          <p:nvPr/>
        </p:nvSpPr>
        <p:spPr bwMode="auto">
          <a:xfrm>
            <a:off x="6457977" y="4657744"/>
            <a:ext cx="676275" cy="1587"/>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27" name="Line 37"/>
          <p:cNvSpPr>
            <a:spLocks noChangeShapeType="1"/>
          </p:cNvSpPr>
          <p:nvPr/>
        </p:nvSpPr>
        <p:spPr bwMode="auto">
          <a:xfrm>
            <a:off x="6413527" y="5827731"/>
            <a:ext cx="720725" cy="1588"/>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28" name="Rectangle 42"/>
          <p:cNvSpPr>
            <a:spLocks noChangeArrowheads="1"/>
          </p:cNvSpPr>
          <p:nvPr/>
        </p:nvSpPr>
        <p:spPr bwMode="auto">
          <a:xfrm>
            <a:off x="4746652" y="5199081"/>
            <a:ext cx="1530350" cy="854075"/>
          </a:xfrm>
          <a:prstGeom prst="rect">
            <a:avLst/>
          </a:prstGeom>
          <a:solidFill>
            <a:srgbClr val="EDFAD2"/>
          </a:solidFill>
          <a:ln w="9525">
            <a:solidFill>
              <a:schemeClr val="tx1"/>
            </a:solidFill>
            <a:miter lim="800000"/>
            <a:headEnd/>
            <a:tailEnd/>
          </a:ln>
        </p:spPr>
        <p:txBody>
          <a:bodyPr lIns="0" tIns="0" rIns="0" bIns="0"/>
          <a:lstStyle/>
          <a:p>
            <a:pPr algn="ctr"/>
            <a:r>
              <a:rPr lang="en-US" altLang="zh-CN" sz="1800" b="1" dirty="0">
                <a:solidFill>
                  <a:srgbClr val="CC3300"/>
                </a:solidFill>
                <a:latin typeface="Tahoma" pitchFamily="34" charset="0"/>
                <a:ea typeface="幼圆" pitchFamily="49" charset="-122"/>
              </a:rPr>
              <a:t>B </a:t>
            </a:r>
            <a:r>
              <a:rPr lang="en-US" altLang="zh-CN" sz="1800" b="1" dirty="0">
                <a:solidFill>
                  <a:srgbClr val="CC3300"/>
                </a:solidFill>
                <a:sym typeface="Symbol" pitchFamily="18" charset="2"/>
              </a:rPr>
              <a:t>→</a:t>
            </a:r>
            <a:r>
              <a:rPr lang="en-US" altLang="zh-CN" sz="1800" b="1" dirty="0">
                <a:solidFill>
                  <a:srgbClr val="CC3300"/>
                </a:solidFill>
                <a:latin typeface="Tahoma" pitchFamily="34" charset="0"/>
                <a:ea typeface="幼圆" pitchFamily="49" charset="-122"/>
              </a:rPr>
              <a:t> C</a:t>
            </a:r>
          </a:p>
          <a:p>
            <a:pPr algn="ctr"/>
            <a:r>
              <a:rPr lang="en-US" altLang="zh-CN" sz="1800" b="1" dirty="0" err="1">
                <a:solidFill>
                  <a:srgbClr val="000000"/>
                </a:solidFill>
                <a:latin typeface="Tahoma" pitchFamily="34" charset="0"/>
                <a:ea typeface="幼圆" pitchFamily="49" charset="-122"/>
              </a:rPr>
              <a:t>hanoi</a:t>
            </a:r>
            <a:r>
              <a:rPr lang="en-US" altLang="zh-CN" sz="1800" b="1" dirty="0">
                <a:solidFill>
                  <a:srgbClr val="000000"/>
                </a:solidFill>
                <a:latin typeface="Tahoma" pitchFamily="34" charset="0"/>
                <a:ea typeface="幼圆" pitchFamily="49" charset="-122"/>
              </a:rPr>
              <a:t>(1,’A’,</a:t>
            </a:r>
          </a:p>
          <a:p>
            <a:pPr algn="ctr"/>
            <a:r>
              <a:rPr lang="en-US" altLang="zh-CN" sz="1800" b="1" dirty="0">
                <a:solidFill>
                  <a:srgbClr val="000000"/>
                </a:solidFill>
                <a:latin typeface="Tahoma" pitchFamily="34" charset="0"/>
                <a:ea typeface="幼圆" pitchFamily="49" charset="-122"/>
              </a:rPr>
              <a:t>’B’,’C’)</a:t>
            </a:r>
          </a:p>
        </p:txBody>
      </p:sp>
      <p:sp>
        <p:nvSpPr>
          <p:cNvPr id="29" name="Rectangle 44"/>
          <p:cNvSpPr>
            <a:spLocks noChangeArrowheads="1"/>
          </p:cNvSpPr>
          <p:nvPr/>
        </p:nvSpPr>
        <p:spPr bwMode="auto">
          <a:xfrm>
            <a:off x="4792689" y="2903556"/>
            <a:ext cx="1530350" cy="900113"/>
          </a:xfrm>
          <a:prstGeom prst="rect">
            <a:avLst/>
          </a:prstGeom>
          <a:solidFill>
            <a:srgbClr val="EDFAD2"/>
          </a:solidFill>
          <a:ln w="9525">
            <a:solidFill>
              <a:schemeClr val="tx1"/>
            </a:solidFill>
            <a:miter lim="800000"/>
            <a:headEnd/>
            <a:tailEnd/>
          </a:ln>
        </p:spPr>
        <p:txBody>
          <a:bodyPr lIns="0" tIns="0" rIns="0" bIns="0"/>
          <a:lstStyle/>
          <a:p>
            <a:pPr algn="ctr"/>
            <a:r>
              <a:rPr lang="en-US" altLang="zh-CN" sz="1800" b="1" dirty="0">
                <a:solidFill>
                  <a:srgbClr val="CC3300"/>
                </a:solidFill>
                <a:latin typeface="Tahoma" pitchFamily="34" charset="0"/>
                <a:ea typeface="幼圆" pitchFamily="49" charset="-122"/>
              </a:rPr>
              <a:t>A </a:t>
            </a:r>
            <a:r>
              <a:rPr lang="en-US" altLang="zh-CN" sz="1800" b="1" dirty="0">
                <a:solidFill>
                  <a:srgbClr val="CC3300"/>
                </a:solidFill>
                <a:sym typeface="Symbol" pitchFamily="18" charset="2"/>
              </a:rPr>
              <a:t>→ </a:t>
            </a:r>
            <a:r>
              <a:rPr lang="en-US" altLang="zh-CN" sz="1800" b="1" dirty="0">
                <a:solidFill>
                  <a:srgbClr val="CC3300"/>
                </a:solidFill>
                <a:latin typeface="Tahoma" pitchFamily="34" charset="0"/>
                <a:ea typeface="幼圆" pitchFamily="49" charset="-122"/>
              </a:rPr>
              <a:t> B</a:t>
            </a:r>
          </a:p>
          <a:p>
            <a:pPr algn="ctr"/>
            <a:r>
              <a:rPr lang="en-US" altLang="zh-CN" sz="1800" b="1" dirty="0" err="1">
                <a:solidFill>
                  <a:srgbClr val="000000"/>
                </a:solidFill>
                <a:latin typeface="Tahoma" pitchFamily="34" charset="0"/>
                <a:ea typeface="幼圆" pitchFamily="49" charset="-122"/>
              </a:rPr>
              <a:t>hanoi</a:t>
            </a:r>
            <a:r>
              <a:rPr lang="en-US" altLang="zh-CN" sz="1800" b="1" dirty="0">
                <a:solidFill>
                  <a:srgbClr val="000000"/>
                </a:solidFill>
                <a:latin typeface="Tahoma" pitchFamily="34" charset="0"/>
                <a:ea typeface="幼圆" pitchFamily="49" charset="-122"/>
              </a:rPr>
              <a:t>(1,’C’,</a:t>
            </a:r>
          </a:p>
          <a:p>
            <a:pPr algn="ctr"/>
            <a:r>
              <a:rPr lang="en-US" altLang="zh-CN" sz="1800" b="1" dirty="0">
                <a:solidFill>
                  <a:srgbClr val="000000"/>
                </a:solidFill>
                <a:latin typeface="Tahoma" pitchFamily="34" charset="0"/>
                <a:ea typeface="幼圆" pitchFamily="49" charset="-122"/>
              </a:rPr>
              <a:t>’A’,’B’)</a:t>
            </a:r>
          </a:p>
        </p:txBody>
      </p:sp>
      <p:sp>
        <p:nvSpPr>
          <p:cNvPr id="30" name="Rectangle 46"/>
          <p:cNvSpPr>
            <a:spLocks noChangeArrowheads="1"/>
          </p:cNvSpPr>
          <p:nvPr/>
        </p:nvSpPr>
        <p:spPr bwMode="auto">
          <a:xfrm>
            <a:off x="2452714" y="4210069"/>
            <a:ext cx="1574800" cy="944562"/>
          </a:xfrm>
          <a:prstGeom prst="rect">
            <a:avLst/>
          </a:prstGeom>
          <a:solidFill>
            <a:srgbClr val="EDFAD2"/>
          </a:solidFill>
          <a:ln w="9525">
            <a:solidFill>
              <a:schemeClr val="tx1"/>
            </a:solidFill>
            <a:miter lim="800000"/>
            <a:headEnd/>
            <a:tailEnd/>
          </a:ln>
        </p:spPr>
        <p:txBody>
          <a:bodyPr lIns="0" tIns="0" rIns="0" bIns="0"/>
          <a:lstStyle/>
          <a:p>
            <a:pPr algn="ctr"/>
            <a:r>
              <a:rPr lang="en-US" altLang="zh-CN" sz="1800" b="1" dirty="0">
                <a:solidFill>
                  <a:srgbClr val="CC3300"/>
                </a:solidFill>
                <a:latin typeface="Tahoma" pitchFamily="34" charset="0"/>
                <a:ea typeface="幼圆" pitchFamily="49" charset="-122"/>
              </a:rPr>
              <a:t>A </a:t>
            </a:r>
            <a:r>
              <a:rPr lang="en-US" altLang="zh-CN" sz="1800" b="1" dirty="0">
                <a:solidFill>
                  <a:srgbClr val="CC3300"/>
                </a:solidFill>
                <a:sym typeface="Symbol" pitchFamily="18" charset="2"/>
              </a:rPr>
              <a:t>→</a:t>
            </a:r>
            <a:r>
              <a:rPr lang="en-US" altLang="zh-CN" sz="1800" b="1" dirty="0">
                <a:solidFill>
                  <a:srgbClr val="CC3300"/>
                </a:solidFill>
                <a:latin typeface="Tahoma" pitchFamily="34" charset="0"/>
                <a:ea typeface="幼圆" pitchFamily="49" charset="-122"/>
              </a:rPr>
              <a:t> C</a:t>
            </a:r>
          </a:p>
          <a:p>
            <a:pPr algn="ctr"/>
            <a:r>
              <a:rPr lang="en-US" altLang="zh-CN" sz="1800" b="1" dirty="0" err="1">
                <a:solidFill>
                  <a:srgbClr val="000000"/>
                </a:solidFill>
                <a:latin typeface="Tahoma" pitchFamily="34" charset="0"/>
                <a:ea typeface="幼圆" pitchFamily="49" charset="-122"/>
              </a:rPr>
              <a:t>hanoi</a:t>
            </a:r>
            <a:r>
              <a:rPr lang="en-US" altLang="zh-CN" sz="1800" b="1" dirty="0">
                <a:solidFill>
                  <a:srgbClr val="000000"/>
                </a:solidFill>
                <a:latin typeface="Tahoma" pitchFamily="34" charset="0"/>
                <a:ea typeface="幼圆" pitchFamily="49" charset="-122"/>
              </a:rPr>
              <a:t>(2,’B’,</a:t>
            </a:r>
          </a:p>
          <a:p>
            <a:pPr algn="ctr"/>
            <a:r>
              <a:rPr lang="en-US" altLang="zh-CN" sz="1800" b="1" dirty="0">
                <a:solidFill>
                  <a:srgbClr val="000000"/>
                </a:solidFill>
                <a:latin typeface="Tahoma" pitchFamily="34" charset="0"/>
                <a:ea typeface="幼圆" pitchFamily="49" charset="-122"/>
              </a:rPr>
              <a:t>’A’,’C’)</a:t>
            </a:r>
          </a:p>
        </p:txBody>
      </p:sp>
      <p:sp>
        <p:nvSpPr>
          <p:cNvPr id="31" name="Text Box 48"/>
          <p:cNvSpPr txBox="1">
            <a:spLocks noChangeArrowheads="1"/>
          </p:cNvSpPr>
          <p:nvPr/>
        </p:nvSpPr>
        <p:spPr bwMode="auto">
          <a:xfrm>
            <a:off x="285720" y="1285860"/>
            <a:ext cx="3419475" cy="1077218"/>
          </a:xfrm>
          <a:prstGeom prst="rect">
            <a:avLst/>
          </a:prstGeom>
          <a:noFill/>
          <a:ln w="9525" algn="ctr">
            <a:noFill/>
            <a:miter lim="800000"/>
            <a:headEnd/>
            <a:tailEnd/>
          </a:ln>
          <a:effectLst/>
        </p:spPr>
        <p:txBody>
          <a:bodyPr>
            <a:spAutoFit/>
          </a:bodyPr>
          <a:lstStyle/>
          <a:p>
            <a:pPr>
              <a:spcBef>
                <a:spcPct val="50000"/>
              </a:spcBef>
            </a:pPr>
            <a:r>
              <a:rPr lang="zh-CN" altLang="en-US" sz="2800" b="1" dirty="0">
                <a:latin typeface="+mn-ea"/>
                <a:ea typeface="+mn-ea"/>
              </a:rPr>
              <a:t>汉诺塔程序执行框图</a:t>
            </a:r>
          </a:p>
          <a:p>
            <a:pPr>
              <a:spcBef>
                <a:spcPct val="50000"/>
              </a:spcBef>
            </a:pPr>
            <a:r>
              <a:rPr lang="zh-CN" altLang="en-US" sz="2400" b="1" dirty="0">
                <a:solidFill>
                  <a:srgbClr val="C00000"/>
                </a:solidFill>
                <a:latin typeface="+mn-ea"/>
                <a:ea typeface="+mn-ea"/>
              </a:rPr>
              <a:t>输入盘子数：</a:t>
            </a:r>
            <a:r>
              <a:rPr lang="en-US" altLang="zh-CN" sz="2400" b="1" dirty="0">
                <a:solidFill>
                  <a:srgbClr val="C00000"/>
                </a:solidFill>
                <a:latin typeface="+mn-ea"/>
                <a:ea typeface="+mn-ea"/>
              </a:rPr>
              <a:t>3</a:t>
            </a:r>
          </a:p>
        </p:txBody>
      </p:sp>
      <p:sp>
        <p:nvSpPr>
          <p:cNvPr id="32" name="矩形 31">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33" name="矩形 32">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34" name="矩形 33">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35" name="矩形 34">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36" name="矩形 35">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37" name="矩形 36">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38" name="矩形 37">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39" name="矩形 38">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custDataLst>
      <p:tags r:id="rId1"/>
    </p:custDataLst>
    <p:extLst>
      <p:ext uri="{BB962C8B-B14F-4D97-AF65-F5344CB8AC3E}">
        <p14:creationId xmlns:p14="http://schemas.microsoft.com/office/powerpoint/2010/main" val="3233835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slide(fromBottom)">
                                      <p:cBhvr>
                                        <p:cTn id="12" dur="500"/>
                                        <p:tgtEl>
                                          <p:spTgt spid="13"/>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slide(fromBottom)">
                                      <p:cBhvr>
                                        <p:cTn id="21" dur="500"/>
                                        <p:tgtEl>
                                          <p:spTgt spid="11"/>
                                        </p:tgtEl>
                                      </p:cBhvr>
                                    </p:animEffect>
                                  </p:childTnLst>
                                </p:cTn>
                              </p:par>
                            </p:childTnLst>
                          </p:cTn>
                        </p:par>
                        <p:par>
                          <p:cTn id="22" fill="hold">
                            <p:stCondLst>
                              <p:cond delay="500"/>
                            </p:stCondLst>
                            <p:childTnLst>
                              <p:par>
                                <p:cTn id="23" presetID="3" presetClass="entr" presetSubtype="10"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blinds(horizontal)">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grpId="0" nodeType="click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slide(fromBottom)">
                                      <p:cBhvr>
                                        <p:cTn id="30" dur="500"/>
                                        <p:tgtEl>
                                          <p:spTgt spid="22"/>
                                        </p:tgtEl>
                                      </p:cBhvr>
                                    </p:animEffect>
                                  </p:childTnLst>
                                </p:cTn>
                              </p:par>
                            </p:childTnLst>
                          </p:cTn>
                        </p:par>
                        <p:par>
                          <p:cTn id="31" fill="hold">
                            <p:stCondLst>
                              <p:cond delay="500"/>
                            </p:stCondLst>
                            <p:childTnLst>
                              <p:par>
                                <p:cTn id="32" presetID="12" presetClass="entr" presetSubtype="4" fill="hold" grpId="0" nodeType="after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slide(fromBottom)">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4"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slide(fromBottom)">
                                      <p:cBhvr>
                                        <p:cTn id="39" dur="5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blinds(horizontal)">
                                      <p:cBhvr>
                                        <p:cTn id="44" dur="500"/>
                                        <p:tgtEl>
                                          <p:spTgt spid="29"/>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grpId="0" nodeType="click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slide(fromBottom)">
                                      <p:cBhvr>
                                        <p:cTn id="49" dur="500"/>
                                        <p:tgtEl>
                                          <p:spTgt spid="25"/>
                                        </p:tgtEl>
                                      </p:cBhvr>
                                    </p:animEffect>
                                  </p:childTnLst>
                                </p:cTn>
                              </p:par>
                            </p:childTnLst>
                          </p:cTn>
                        </p:par>
                        <p:par>
                          <p:cTn id="50" fill="hold">
                            <p:stCondLst>
                              <p:cond delay="500"/>
                            </p:stCondLst>
                            <p:childTnLst>
                              <p:par>
                                <p:cTn id="51" presetID="12" presetClass="entr" presetSubtype="4" fill="hold" grpId="0" nodeType="after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slide(fromBottom)">
                                      <p:cBhvr>
                                        <p:cTn id="53" dur="500"/>
                                        <p:tgtEl>
                                          <p:spTgt spid="18"/>
                                        </p:tgtEl>
                                      </p:cBhvr>
                                    </p:animEffect>
                                  </p:childTnLst>
                                </p:cTn>
                              </p:par>
                            </p:childTnLst>
                          </p:cTn>
                        </p:par>
                      </p:childTnLst>
                    </p:cTn>
                  </p:par>
                  <p:par>
                    <p:cTn id="54" fill="hold">
                      <p:stCondLst>
                        <p:cond delay="indefinite"/>
                      </p:stCondLst>
                      <p:childTnLst>
                        <p:par>
                          <p:cTn id="55" fill="hold">
                            <p:stCondLst>
                              <p:cond delay="0"/>
                            </p:stCondLst>
                            <p:childTnLst>
                              <p:par>
                                <p:cTn id="56" presetID="12" presetClass="entr" presetSubtype="4" fill="hold" grpId="0" nodeType="click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slide(fromBottom)">
                                      <p:cBhvr>
                                        <p:cTn id="58" dur="500"/>
                                        <p:tgtEl>
                                          <p:spTgt spid="21"/>
                                        </p:tgtEl>
                                      </p:cBhvr>
                                    </p:animEffect>
                                  </p:childTnLst>
                                </p:cTn>
                              </p:par>
                            </p:childTnLst>
                          </p:cTn>
                        </p:par>
                      </p:childTnLst>
                    </p:cTn>
                  </p:par>
                  <p:par>
                    <p:cTn id="59" fill="hold">
                      <p:stCondLst>
                        <p:cond delay="indefinite"/>
                      </p:stCondLst>
                      <p:childTnLst>
                        <p:par>
                          <p:cTn id="60" fill="hold">
                            <p:stCondLst>
                              <p:cond delay="0"/>
                            </p:stCondLst>
                            <p:childTnLst>
                              <p:par>
                                <p:cTn id="61" presetID="12" presetClass="entr" presetSubtype="4" fill="hold" grpId="0" nodeType="clickEffect">
                                  <p:stCondLst>
                                    <p:cond delay="0"/>
                                  </p:stCondLst>
                                  <p:childTnLst>
                                    <p:set>
                                      <p:cBhvr>
                                        <p:cTn id="62" dur="1" fill="hold">
                                          <p:stCondLst>
                                            <p:cond delay="0"/>
                                          </p:stCondLst>
                                        </p:cTn>
                                        <p:tgtEl>
                                          <p:spTgt spid="12"/>
                                        </p:tgtEl>
                                        <p:attrNameLst>
                                          <p:attrName>style.visibility</p:attrName>
                                        </p:attrNameLst>
                                      </p:cBhvr>
                                      <p:to>
                                        <p:strVal val="visible"/>
                                      </p:to>
                                    </p:set>
                                    <p:animEffect transition="in" filter="slide(fromBottom)">
                                      <p:cBhvr>
                                        <p:cTn id="63" dur="500"/>
                                        <p:tgtEl>
                                          <p:spTgt spid="12"/>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blinds(horizontal)">
                                      <p:cBhvr>
                                        <p:cTn id="68" dur="500"/>
                                        <p:tgtEl>
                                          <p:spTgt spid="30"/>
                                        </p:tgtEl>
                                      </p:cBhvr>
                                    </p:animEffect>
                                  </p:childTnLst>
                                </p:cTn>
                              </p:par>
                            </p:childTnLst>
                          </p:cTn>
                        </p:par>
                      </p:childTnLst>
                    </p:cTn>
                  </p:par>
                  <p:par>
                    <p:cTn id="69" fill="hold">
                      <p:stCondLst>
                        <p:cond delay="indefinite"/>
                      </p:stCondLst>
                      <p:childTnLst>
                        <p:par>
                          <p:cTn id="70" fill="hold">
                            <p:stCondLst>
                              <p:cond delay="0"/>
                            </p:stCondLst>
                            <p:childTnLst>
                              <p:par>
                                <p:cTn id="71" presetID="12" presetClass="entr" presetSubtype="4" fill="hold" grpId="0" nodeType="clickEffect">
                                  <p:stCondLst>
                                    <p:cond delay="0"/>
                                  </p:stCondLst>
                                  <p:childTnLst>
                                    <p:set>
                                      <p:cBhvr>
                                        <p:cTn id="72" dur="1" fill="hold">
                                          <p:stCondLst>
                                            <p:cond delay="0"/>
                                          </p:stCondLst>
                                        </p:cTn>
                                        <p:tgtEl>
                                          <p:spTgt spid="9"/>
                                        </p:tgtEl>
                                        <p:attrNameLst>
                                          <p:attrName>style.visibility</p:attrName>
                                        </p:attrNameLst>
                                      </p:cBhvr>
                                      <p:to>
                                        <p:strVal val="visible"/>
                                      </p:to>
                                    </p:set>
                                    <p:animEffect transition="in" filter="slide(fromBottom)">
                                      <p:cBhvr>
                                        <p:cTn id="73" dur="500"/>
                                        <p:tgtEl>
                                          <p:spTgt spid="9"/>
                                        </p:tgtEl>
                                      </p:cBhvr>
                                    </p:animEffect>
                                  </p:childTnLst>
                                </p:cTn>
                              </p:par>
                            </p:childTnLst>
                          </p:cTn>
                        </p:par>
                        <p:par>
                          <p:cTn id="74" fill="hold">
                            <p:stCondLst>
                              <p:cond delay="500"/>
                            </p:stCondLst>
                            <p:childTnLst>
                              <p:par>
                                <p:cTn id="75" presetID="3" presetClass="entr" presetSubtype="10" fill="hold" grpId="0" nodeType="afterEffect">
                                  <p:stCondLst>
                                    <p:cond delay="0"/>
                                  </p:stCondLst>
                                  <p:childTnLst>
                                    <p:set>
                                      <p:cBhvr>
                                        <p:cTn id="76" dur="1" fill="hold">
                                          <p:stCondLst>
                                            <p:cond delay="0"/>
                                          </p:stCondLst>
                                        </p:cTn>
                                        <p:tgtEl>
                                          <p:spTgt spid="16"/>
                                        </p:tgtEl>
                                        <p:attrNameLst>
                                          <p:attrName>style.visibility</p:attrName>
                                        </p:attrNameLst>
                                      </p:cBhvr>
                                      <p:to>
                                        <p:strVal val="visible"/>
                                      </p:to>
                                    </p:set>
                                    <p:animEffect transition="in" filter="blinds(horizontal)">
                                      <p:cBhvr>
                                        <p:cTn id="77" dur="500"/>
                                        <p:tgtEl>
                                          <p:spTgt spid="16"/>
                                        </p:tgtEl>
                                      </p:cBhvr>
                                    </p:animEffect>
                                  </p:childTnLst>
                                </p:cTn>
                              </p:par>
                            </p:childTnLst>
                          </p:cTn>
                        </p:par>
                      </p:childTnLst>
                    </p:cTn>
                  </p:par>
                  <p:par>
                    <p:cTn id="78" fill="hold">
                      <p:stCondLst>
                        <p:cond delay="indefinite"/>
                      </p:stCondLst>
                      <p:childTnLst>
                        <p:par>
                          <p:cTn id="79" fill="hold">
                            <p:stCondLst>
                              <p:cond delay="0"/>
                            </p:stCondLst>
                            <p:childTnLst>
                              <p:par>
                                <p:cTn id="80" presetID="12" presetClass="entr" presetSubtype="4" fill="hold" grpId="0" nodeType="clickEffect">
                                  <p:stCondLst>
                                    <p:cond delay="0"/>
                                  </p:stCondLst>
                                  <p:childTnLst>
                                    <p:set>
                                      <p:cBhvr>
                                        <p:cTn id="81" dur="1" fill="hold">
                                          <p:stCondLst>
                                            <p:cond delay="0"/>
                                          </p:stCondLst>
                                        </p:cTn>
                                        <p:tgtEl>
                                          <p:spTgt spid="26"/>
                                        </p:tgtEl>
                                        <p:attrNameLst>
                                          <p:attrName>style.visibility</p:attrName>
                                        </p:attrNameLst>
                                      </p:cBhvr>
                                      <p:to>
                                        <p:strVal val="visible"/>
                                      </p:to>
                                    </p:set>
                                    <p:animEffect transition="in" filter="slide(fromBottom)">
                                      <p:cBhvr>
                                        <p:cTn id="82" dur="500"/>
                                        <p:tgtEl>
                                          <p:spTgt spid="26"/>
                                        </p:tgtEl>
                                      </p:cBhvr>
                                    </p:animEffect>
                                  </p:childTnLst>
                                </p:cTn>
                              </p:par>
                            </p:childTnLst>
                          </p:cTn>
                        </p:par>
                        <p:par>
                          <p:cTn id="83" fill="hold">
                            <p:stCondLst>
                              <p:cond delay="500"/>
                            </p:stCondLst>
                            <p:childTnLst>
                              <p:par>
                                <p:cTn id="84" presetID="12" presetClass="entr" presetSubtype="4" fill="hold" grpId="0" nodeType="afterEffect">
                                  <p:stCondLst>
                                    <p:cond delay="0"/>
                                  </p:stCondLst>
                                  <p:childTnLst>
                                    <p:set>
                                      <p:cBhvr>
                                        <p:cTn id="85" dur="1" fill="hold">
                                          <p:stCondLst>
                                            <p:cond delay="0"/>
                                          </p:stCondLst>
                                        </p:cTn>
                                        <p:tgtEl>
                                          <p:spTgt spid="19"/>
                                        </p:tgtEl>
                                        <p:attrNameLst>
                                          <p:attrName>style.visibility</p:attrName>
                                        </p:attrNameLst>
                                      </p:cBhvr>
                                      <p:to>
                                        <p:strVal val="visible"/>
                                      </p:to>
                                    </p:set>
                                    <p:animEffect transition="in" filter="slide(fromBottom)">
                                      <p:cBhvr>
                                        <p:cTn id="86" dur="500"/>
                                        <p:tgtEl>
                                          <p:spTgt spid="19"/>
                                        </p:tgtEl>
                                      </p:cBhvr>
                                    </p:animEffect>
                                  </p:childTnLst>
                                </p:cTn>
                              </p:par>
                            </p:childTnLst>
                          </p:cTn>
                        </p:par>
                      </p:childTnLst>
                    </p:cTn>
                  </p:par>
                  <p:par>
                    <p:cTn id="87" fill="hold">
                      <p:stCondLst>
                        <p:cond delay="indefinite"/>
                      </p:stCondLst>
                      <p:childTnLst>
                        <p:par>
                          <p:cTn id="88" fill="hold">
                            <p:stCondLst>
                              <p:cond delay="0"/>
                            </p:stCondLst>
                            <p:childTnLst>
                              <p:par>
                                <p:cTn id="89" presetID="12" presetClass="entr" presetSubtype="4" fill="hold" grpId="0" nodeType="clickEffect">
                                  <p:stCondLst>
                                    <p:cond delay="0"/>
                                  </p:stCondLst>
                                  <p:childTnLst>
                                    <p:set>
                                      <p:cBhvr>
                                        <p:cTn id="90" dur="1" fill="hold">
                                          <p:stCondLst>
                                            <p:cond delay="0"/>
                                          </p:stCondLst>
                                        </p:cTn>
                                        <p:tgtEl>
                                          <p:spTgt spid="23"/>
                                        </p:tgtEl>
                                        <p:attrNameLst>
                                          <p:attrName>style.visibility</p:attrName>
                                        </p:attrNameLst>
                                      </p:cBhvr>
                                      <p:to>
                                        <p:strVal val="visible"/>
                                      </p:to>
                                    </p:set>
                                    <p:animEffect transition="in" filter="slide(fromBottom)">
                                      <p:cBhvr>
                                        <p:cTn id="91" dur="500"/>
                                        <p:tgtEl>
                                          <p:spTgt spid="23"/>
                                        </p:tgtEl>
                                      </p:cBhvr>
                                    </p:animEffect>
                                  </p:childTnLst>
                                </p:cTn>
                              </p:par>
                            </p:childTnLst>
                          </p:cTn>
                        </p:par>
                      </p:childTnLst>
                    </p:cTn>
                  </p:par>
                  <p:par>
                    <p:cTn id="92" fill="hold">
                      <p:stCondLst>
                        <p:cond delay="indefinite"/>
                      </p:stCondLst>
                      <p:childTnLst>
                        <p:par>
                          <p:cTn id="93" fill="hold">
                            <p:stCondLst>
                              <p:cond delay="0"/>
                            </p:stCondLst>
                            <p:childTnLst>
                              <p:par>
                                <p:cTn id="94" presetID="3" presetClass="entr" presetSubtype="10" fill="hold" grpId="0" nodeType="clickEffect">
                                  <p:stCondLst>
                                    <p:cond delay="0"/>
                                  </p:stCondLst>
                                  <p:childTnLst>
                                    <p:set>
                                      <p:cBhvr>
                                        <p:cTn id="95" dur="1" fill="hold">
                                          <p:stCondLst>
                                            <p:cond delay="0"/>
                                          </p:stCondLst>
                                        </p:cTn>
                                        <p:tgtEl>
                                          <p:spTgt spid="28"/>
                                        </p:tgtEl>
                                        <p:attrNameLst>
                                          <p:attrName>style.visibility</p:attrName>
                                        </p:attrNameLst>
                                      </p:cBhvr>
                                      <p:to>
                                        <p:strVal val="visible"/>
                                      </p:to>
                                    </p:set>
                                    <p:animEffect transition="in" filter="blinds(horizontal)">
                                      <p:cBhvr>
                                        <p:cTn id="96" dur="500"/>
                                        <p:tgtEl>
                                          <p:spTgt spid="28"/>
                                        </p:tgtEl>
                                      </p:cBhvr>
                                    </p:animEffect>
                                  </p:childTnLst>
                                </p:cTn>
                              </p:par>
                            </p:childTnLst>
                          </p:cTn>
                        </p:par>
                      </p:childTnLst>
                    </p:cTn>
                  </p:par>
                  <p:par>
                    <p:cTn id="97" fill="hold">
                      <p:stCondLst>
                        <p:cond delay="indefinite"/>
                      </p:stCondLst>
                      <p:childTnLst>
                        <p:par>
                          <p:cTn id="98" fill="hold">
                            <p:stCondLst>
                              <p:cond delay="0"/>
                            </p:stCondLst>
                            <p:childTnLst>
                              <p:par>
                                <p:cTn id="99" presetID="12" presetClass="entr" presetSubtype="4" fill="hold" grpId="0" nodeType="clickEffect">
                                  <p:stCondLst>
                                    <p:cond delay="0"/>
                                  </p:stCondLst>
                                  <p:childTnLst>
                                    <p:set>
                                      <p:cBhvr>
                                        <p:cTn id="100" dur="1" fill="hold">
                                          <p:stCondLst>
                                            <p:cond delay="0"/>
                                          </p:stCondLst>
                                        </p:cTn>
                                        <p:tgtEl>
                                          <p:spTgt spid="27"/>
                                        </p:tgtEl>
                                        <p:attrNameLst>
                                          <p:attrName>style.visibility</p:attrName>
                                        </p:attrNameLst>
                                      </p:cBhvr>
                                      <p:to>
                                        <p:strVal val="visible"/>
                                      </p:to>
                                    </p:set>
                                    <p:animEffect transition="in" filter="slide(fromBottom)">
                                      <p:cBhvr>
                                        <p:cTn id="101" dur="500"/>
                                        <p:tgtEl>
                                          <p:spTgt spid="27"/>
                                        </p:tgtEl>
                                      </p:cBhvr>
                                    </p:animEffect>
                                  </p:childTnLst>
                                </p:cTn>
                              </p:par>
                            </p:childTnLst>
                          </p:cTn>
                        </p:par>
                        <p:par>
                          <p:cTn id="102" fill="hold">
                            <p:stCondLst>
                              <p:cond delay="500"/>
                            </p:stCondLst>
                            <p:childTnLst>
                              <p:par>
                                <p:cTn id="103" presetID="12" presetClass="entr" presetSubtype="4" fill="hold" grpId="0" nodeType="afterEffect">
                                  <p:stCondLst>
                                    <p:cond delay="0"/>
                                  </p:stCondLst>
                                  <p:childTnLst>
                                    <p:set>
                                      <p:cBhvr>
                                        <p:cTn id="104" dur="1" fill="hold">
                                          <p:stCondLst>
                                            <p:cond delay="0"/>
                                          </p:stCondLst>
                                        </p:cTn>
                                        <p:tgtEl>
                                          <p:spTgt spid="20"/>
                                        </p:tgtEl>
                                        <p:attrNameLst>
                                          <p:attrName>style.visibility</p:attrName>
                                        </p:attrNameLst>
                                      </p:cBhvr>
                                      <p:to>
                                        <p:strVal val="visible"/>
                                      </p:to>
                                    </p:set>
                                    <p:animEffect transition="in" filter="slide(fromBottom)">
                                      <p:cBhvr>
                                        <p:cTn id="105" dur="500"/>
                                        <p:tgtEl>
                                          <p:spTgt spid="20"/>
                                        </p:tgtEl>
                                      </p:cBhvr>
                                    </p:animEffect>
                                  </p:childTnLst>
                                </p:cTn>
                              </p:par>
                            </p:childTnLst>
                          </p:cTn>
                        </p:par>
                      </p:childTnLst>
                    </p:cTn>
                  </p:par>
                  <p:par>
                    <p:cTn id="106" fill="hold">
                      <p:stCondLst>
                        <p:cond delay="indefinite"/>
                      </p:stCondLst>
                      <p:childTnLst>
                        <p:par>
                          <p:cTn id="107" fill="hold">
                            <p:stCondLst>
                              <p:cond delay="0"/>
                            </p:stCondLst>
                            <p:childTnLst>
                              <p:par>
                                <p:cTn id="108" presetID="12" presetClass="entr" presetSubtype="4" fill="hold" grpId="0" nodeType="clickEffect">
                                  <p:stCondLst>
                                    <p:cond delay="0"/>
                                  </p:stCondLst>
                                  <p:childTnLst>
                                    <p:set>
                                      <p:cBhvr>
                                        <p:cTn id="109" dur="1" fill="hold">
                                          <p:stCondLst>
                                            <p:cond delay="0"/>
                                          </p:stCondLst>
                                        </p:cTn>
                                        <p:tgtEl>
                                          <p:spTgt spid="24"/>
                                        </p:tgtEl>
                                        <p:attrNameLst>
                                          <p:attrName>style.visibility</p:attrName>
                                        </p:attrNameLst>
                                      </p:cBhvr>
                                      <p:to>
                                        <p:strVal val="visible"/>
                                      </p:to>
                                    </p:set>
                                    <p:animEffect transition="in" filter="slide(fromBottom)">
                                      <p:cBhvr>
                                        <p:cTn id="110" dur="500"/>
                                        <p:tgtEl>
                                          <p:spTgt spid="24"/>
                                        </p:tgtEl>
                                      </p:cBhvr>
                                    </p:animEffect>
                                  </p:childTnLst>
                                </p:cTn>
                              </p:par>
                            </p:childTnLst>
                          </p:cTn>
                        </p:par>
                      </p:childTnLst>
                    </p:cTn>
                  </p:par>
                  <p:par>
                    <p:cTn id="111" fill="hold">
                      <p:stCondLst>
                        <p:cond delay="indefinite"/>
                      </p:stCondLst>
                      <p:childTnLst>
                        <p:par>
                          <p:cTn id="112" fill="hold">
                            <p:stCondLst>
                              <p:cond delay="0"/>
                            </p:stCondLst>
                            <p:childTnLst>
                              <p:par>
                                <p:cTn id="113" presetID="12" presetClass="entr" presetSubtype="4" fill="hold" grpId="0" nodeType="clickEffect">
                                  <p:stCondLst>
                                    <p:cond delay="0"/>
                                  </p:stCondLst>
                                  <p:childTnLst>
                                    <p:set>
                                      <p:cBhvr>
                                        <p:cTn id="114" dur="1" fill="hold">
                                          <p:stCondLst>
                                            <p:cond delay="0"/>
                                          </p:stCondLst>
                                        </p:cTn>
                                        <p:tgtEl>
                                          <p:spTgt spid="17"/>
                                        </p:tgtEl>
                                        <p:attrNameLst>
                                          <p:attrName>style.visibility</p:attrName>
                                        </p:attrNameLst>
                                      </p:cBhvr>
                                      <p:to>
                                        <p:strVal val="visible"/>
                                      </p:to>
                                    </p:set>
                                    <p:animEffect transition="in" filter="slide(fromBottom)">
                                      <p:cBhvr>
                                        <p:cTn id="115" dur="500"/>
                                        <p:tgtEl>
                                          <p:spTgt spid="17"/>
                                        </p:tgtEl>
                                      </p:cBhvr>
                                    </p:animEffect>
                                  </p:childTnLst>
                                </p:cTn>
                              </p:par>
                            </p:childTnLst>
                          </p:cTn>
                        </p:par>
                      </p:childTnLst>
                    </p:cTn>
                  </p:par>
                  <p:par>
                    <p:cTn id="116" fill="hold">
                      <p:stCondLst>
                        <p:cond delay="indefinite"/>
                      </p:stCondLst>
                      <p:childTnLst>
                        <p:par>
                          <p:cTn id="117" fill="hold">
                            <p:stCondLst>
                              <p:cond delay="0"/>
                            </p:stCondLst>
                            <p:childTnLst>
                              <p:par>
                                <p:cTn id="118" presetID="12" presetClass="entr" presetSubtype="4" fill="hold" grpId="0" nodeType="clickEffect">
                                  <p:stCondLst>
                                    <p:cond delay="0"/>
                                  </p:stCondLst>
                                  <p:childTnLst>
                                    <p:set>
                                      <p:cBhvr>
                                        <p:cTn id="119" dur="1" fill="hold">
                                          <p:stCondLst>
                                            <p:cond delay="0"/>
                                          </p:stCondLst>
                                        </p:cTn>
                                        <p:tgtEl>
                                          <p:spTgt spid="14"/>
                                        </p:tgtEl>
                                        <p:attrNameLst>
                                          <p:attrName>style.visibility</p:attrName>
                                        </p:attrNameLst>
                                      </p:cBhvr>
                                      <p:to>
                                        <p:strVal val="visible"/>
                                      </p:to>
                                    </p:set>
                                    <p:animEffect transition="in" filter="slide(fromBottom)">
                                      <p:cBhvr>
                                        <p:cTn id="1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153400" cy="561964"/>
          </a:xfrm>
        </p:spPr>
        <p:txBody>
          <a:bodyPr/>
          <a:lstStyle/>
          <a:p>
            <a:r>
              <a:rPr lang="zh-CN" altLang="en-US" dirty="0"/>
              <a:t>移动次序</a:t>
            </a:r>
            <a:r>
              <a:rPr lang="en-US" altLang="zh-CN" dirty="0"/>
              <a:t>1</a:t>
            </a:r>
            <a:endParaRPr lang="zh-CN" altLang="en-US" dirty="0"/>
          </a:p>
        </p:txBody>
      </p:sp>
      <p:sp>
        <p:nvSpPr>
          <p:cNvPr id="6" name="AutoShape 4"/>
          <p:cNvSpPr>
            <a:spLocks noChangeArrowheads="1"/>
          </p:cNvSpPr>
          <p:nvPr/>
        </p:nvSpPr>
        <p:spPr bwMode="auto">
          <a:xfrm>
            <a:off x="1938358" y="26479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 name="AutoShape 5"/>
          <p:cNvSpPr>
            <a:spLocks noChangeArrowheads="1"/>
          </p:cNvSpPr>
          <p:nvPr/>
        </p:nvSpPr>
        <p:spPr bwMode="auto">
          <a:xfrm>
            <a:off x="4148158" y="25717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 name="AutoShape 6"/>
          <p:cNvSpPr>
            <a:spLocks noChangeArrowheads="1"/>
          </p:cNvSpPr>
          <p:nvPr/>
        </p:nvSpPr>
        <p:spPr bwMode="auto">
          <a:xfrm>
            <a:off x="6434158" y="25717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 name="AutoShape 7"/>
          <p:cNvSpPr>
            <a:spLocks noChangeArrowheads="1"/>
          </p:cNvSpPr>
          <p:nvPr/>
        </p:nvSpPr>
        <p:spPr bwMode="auto">
          <a:xfrm>
            <a:off x="1633558" y="3562344"/>
            <a:ext cx="1439863" cy="2159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0" name="AutoShape 8"/>
          <p:cNvSpPr>
            <a:spLocks noChangeArrowheads="1"/>
          </p:cNvSpPr>
          <p:nvPr/>
        </p:nvSpPr>
        <p:spPr bwMode="auto">
          <a:xfrm>
            <a:off x="1303358" y="4019544"/>
            <a:ext cx="2159000" cy="252413"/>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1" name="AutoShape 9"/>
          <p:cNvSpPr>
            <a:spLocks noChangeArrowheads="1"/>
          </p:cNvSpPr>
          <p:nvPr/>
        </p:nvSpPr>
        <p:spPr bwMode="auto">
          <a:xfrm>
            <a:off x="947758" y="4489444"/>
            <a:ext cx="2879725" cy="287338"/>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2" name="Text Box 10"/>
          <p:cNvSpPr txBox="1">
            <a:spLocks noChangeArrowheads="1"/>
          </p:cNvSpPr>
          <p:nvPr/>
        </p:nvSpPr>
        <p:spPr bwMode="auto">
          <a:xfrm>
            <a:off x="2014558" y="5314944"/>
            <a:ext cx="5486400" cy="369332"/>
          </a:xfrm>
          <a:prstGeom prst="rect">
            <a:avLst/>
          </a:prstGeom>
          <a:noFill/>
          <a:ln w="12700">
            <a:noFill/>
            <a:miter lim="800000"/>
            <a:headEnd/>
            <a:tailEnd/>
          </a:ln>
          <a:effectLst/>
        </p:spPr>
        <p:txBody>
          <a:bodyPr>
            <a:spAutoFit/>
          </a:bodyPr>
          <a:lstStyle/>
          <a:p>
            <a:pPr>
              <a:spcBef>
                <a:spcPct val="50000"/>
              </a:spcBef>
            </a:pPr>
            <a:r>
              <a:rPr lang="en-US" altLang="zh-CN" dirty="0"/>
              <a:t>   A                                 B                                 C</a:t>
            </a:r>
          </a:p>
        </p:txBody>
      </p:sp>
      <p:sp>
        <p:nvSpPr>
          <p:cNvPr id="13" name="矩形 12">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14" name="矩形 13">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15" name="矩形 14">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16" name="矩形 15">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7" name="矩形 16">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18" name="矩形 17">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9" name="矩形 18">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0" name="矩形 19">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77765491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153400" cy="561964"/>
          </a:xfrm>
        </p:spPr>
        <p:txBody>
          <a:bodyPr/>
          <a:lstStyle/>
          <a:p>
            <a:r>
              <a:rPr lang="zh-CN" altLang="en-US" dirty="0"/>
              <a:t>移动次序</a:t>
            </a:r>
            <a:r>
              <a:rPr lang="en-US" altLang="zh-CN" dirty="0"/>
              <a:t>2</a:t>
            </a:r>
            <a:endParaRPr lang="zh-CN" altLang="en-US" dirty="0"/>
          </a:p>
        </p:txBody>
      </p:sp>
      <p:sp>
        <p:nvSpPr>
          <p:cNvPr id="13" name="AutoShape 4"/>
          <p:cNvSpPr>
            <a:spLocks noChangeArrowheads="1"/>
          </p:cNvSpPr>
          <p:nvPr/>
        </p:nvSpPr>
        <p:spPr bwMode="auto">
          <a:xfrm>
            <a:off x="1933596" y="266225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4" name="AutoShape 5"/>
          <p:cNvSpPr>
            <a:spLocks noChangeArrowheads="1"/>
          </p:cNvSpPr>
          <p:nvPr/>
        </p:nvSpPr>
        <p:spPr bwMode="auto">
          <a:xfrm>
            <a:off x="4143396" y="258605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5" name="AutoShape 6"/>
          <p:cNvSpPr>
            <a:spLocks noChangeArrowheads="1"/>
          </p:cNvSpPr>
          <p:nvPr/>
        </p:nvSpPr>
        <p:spPr bwMode="auto">
          <a:xfrm>
            <a:off x="6429396" y="258605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6" name="AutoShape 7"/>
          <p:cNvSpPr>
            <a:spLocks noChangeArrowheads="1"/>
          </p:cNvSpPr>
          <p:nvPr/>
        </p:nvSpPr>
        <p:spPr bwMode="auto">
          <a:xfrm>
            <a:off x="6132534" y="3589354"/>
            <a:ext cx="1439862" cy="2159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7" name="AutoShape 8"/>
          <p:cNvSpPr>
            <a:spLocks noChangeArrowheads="1"/>
          </p:cNvSpPr>
          <p:nvPr/>
        </p:nvSpPr>
        <p:spPr bwMode="auto">
          <a:xfrm>
            <a:off x="1222396" y="4033854"/>
            <a:ext cx="2159000" cy="252413"/>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8" name="AutoShape 9"/>
          <p:cNvSpPr>
            <a:spLocks noChangeArrowheads="1"/>
          </p:cNvSpPr>
          <p:nvPr/>
        </p:nvSpPr>
        <p:spPr bwMode="auto">
          <a:xfrm>
            <a:off x="942996" y="4503754"/>
            <a:ext cx="2879725" cy="287338"/>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20" name="Text Box 10"/>
          <p:cNvSpPr txBox="1">
            <a:spLocks noChangeArrowheads="1"/>
          </p:cNvSpPr>
          <p:nvPr/>
        </p:nvSpPr>
        <p:spPr bwMode="auto">
          <a:xfrm>
            <a:off x="2014558" y="5314944"/>
            <a:ext cx="5486400" cy="369332"/>
          </a:xfrm>
          <a:prstGeom prst="rect">
            <a:avLst/>
          </a:prstGeom>
          <a:noFill/>
          <a:ln w="12700">
            <a:noFill/>
            <a:miter lim="800000"/>
            <a:headEnd/>
            <a:tailEnd/>
          </a:ln>
          <a:effectLst/>
        </p:spPr>
        <p:txBody>
          <a:bodyPr>
            <a:spAutoFit/>
          </a:bodyPr>
          <a:lstStyle/>
          <a:p>
            <a:pPr>
              <a:spcBef>
                <a:spcPct val="50000"/>
              </a:spcBef>
            </a:pPr>
            <a:r>
              <a:rPr lang="en-US" altLang="zh-CN" dirty="0"/>
              <a:t>   A                                 B                                 C</a:t>
            </a:r>
          </a:p>
        </p:txBody>
      </p:sp>
      <p:sp>
        <p:nvSpPr>
          <p:cNvPr id="10" name="矩形 9">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11" name="矩形 10">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12" name="矩形 11">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19" name="矩形 1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21" name="矩形 2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22" name="矩形 2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23" name="矩形 2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4" name="矩形 2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57989199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153400" cy="561964"/>
          </a:xfrm>
        </p:spPr>
        <p:txBody>
          <a:bodyPr/>
          <a:lstStyle/>
          <a:p>
            <a:r>
              <a:rPr lang="zh-CN" altLang="en-US" dirty="0"/>
              <a:t>移动次序</a:t>
            </a:r>
            <a:r>
              <a:rPr lang="en-US" altLang="zh-CN" dirty="0"/>
              <a:t>3</a:t>
            </a:r>
            <a:endParaRPr lang="zh-CN" altLang="en-US" dirty="0"/>
          </a:p>
        </p:txBody>
      </p:sp>
      <p:sp>
        <p:nvSpPr>
          <p:cNvPr id="6" name="AutoShape 4"/>
          <p:cNvSpPr>
            <a:spLocks noChangeArrowheads="1"/>
          </p:cNvSpPr>
          <p:nvPr/>
        </p:nvSpPr>
        <p:spPr bwMode="auto">
          <a:xfrm>
            <a:off x="1933596" y="26479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 name="AutoShape 5"/>
          <p:cNvSpPr>
            <a:spLocks noChangeArrowheads="1"/>
          </p:cNvSpPr>
          <p:nvPr/>
        </p:nvSpPr>
        <p:spPr bwMode="auto">
          <a:xfrm>
            <a:off x="4143396" y="25717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 name="AutoShape 6"/>
          <p:cNvSpPr>
            <a:spLocks noChangeArrowheads="1"/>
          </p:cNvSpPr>
          <p:nvPr/>
        </p:nvSpPr>
        <p:spPr bwMode="auto">
          <a:xfrm>
            <a:off x="6429396" y="25717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 name="AutoShape 7"/>
          <p:cNvSpPr>
            <a:spLocks noChangeArrowheads="1"/>
          </p:cNvSpPr>
          <p:nvPr/>
        </p:nvSpPr>
        <p:spPr bwMode="auto">
          <a:xfrm>
            <a:off x="6132534" y="3575044"/>
            <a:ext cx="1439862" cy="2159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0" name="AutoShape 8"/>
          <p:cNvSpPr>
            <a:spLocks noChangeArrowheads="1"/>
          </p:cNvSpPr>
          <p:nvPr/>
        </p:nvSpPr>
        <p:spPr bwMode="auto">
          <a:xfrm>
            <a:off x="3584596" y="4019544"/>
            <a:ext cx="2159000" cy="252413"/>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1" name="AutoShape 9"/>
          <p:cNvSpPr>
            <a:spLocks noChangeArrowheads="1"/>
          </p:cNvSpPr>
          <p:nvPr/>
        </p:nvSpPr>
        <p:spPr bwMode="auto">
          <a:xfrm>
            <a:off x="942996" y="4489444"/>
            <a:ext cx="2879725" cy="287338"/>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3" name="Text Box 10"/>
          <p:cNvSpPr txBox="1">
            <a:spLocks noChangeArrowheads="1"/>
          </p:cNvSpPr>
          <p:nvPr/>
        </p:nvSpPr>
        <p:spPr bwMode="auto">
          <a:xfrm>
            <a:off x="2014558" y="5314944"/>
            <a:ext cx="5486400" cy="369332"/>
          </a:xfrm>
          <a:prstGeom prst="rect">
            <a:avLst/>
          </a:prstGeom>
          <a:noFill/>
          <a:ln w="12700">
            <a:noFill/>
            <a:miter lim="800000"/>
            <a:headEnd/>
            <a:tailEnd/>
          </a:ln>
          <a:effectLst/>
        </p:spPr>
        <p:txBody>
          <a:bodyPr>
            <a:spAutoFit/>
          </a:bodyPr>
          <a:lstStyle/>
          <a:p>
            <a:pPr>
              <a:spcBef>
                <a:spcPct val="50000"/>
              </a:spcBef>
            </a:pPr>
            <a:r>
              <a:rPr lang="en-US" altLang="zh-CN" dirty="0"/>
              <a:t>   A                                 B                                 C</a:t>
            </a:r>
          </a:p>
        </p:txBody>
      </p:sp>
      <p:sp>
        <p:nvSpPr>
          <p:cNvPr id="12" name="矩形 11">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14" name="矩形 13">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15" name="矩形 14">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16" name="矩形 15">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7" name="矩形 16">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18" name="矩形 17">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9" name="矩形 18">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0" name="矩形 19">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91091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函数的分类</a:t>
            </a:r>
          </a:p>
        </p:txBody>
      </p:sp>
      <p:sp>
        <p:nvSpPr>
          <p:cNvPr id="4" name="矩形 3">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函数的引入</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函数的说明</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函数的分类</a:t>
            </a:r>
          </a:p>
        </p:txBody>
      </p:sp>
      <p:sp>
        <p:nvSpPr>
          <p:cNvPr id="17" name="矩形 16"/>
          <p:cNvSpPr/>
          <p:nvPr/>
        </p:nvSpPr>
        <p:spPr>
          <a:xfrm>
            <a:off x="1115616" y="1875596"/>
            <a:ext cx="5472608" cy="4093428"/>
          </a:xfrm>
          <a:prstGeom prst="rect">
            <a:avLst/>
          </a:prstGeom>
        </p:spPr>
        <p:txBody>
          <a:bodyPr wrap="square">
            <a:spAutoFit/>
          </a:bodyPr>
          <a:lstStyle/>
          <a:p>
            <a:pPr>
              <a:buFont typeface="Wingdings" pitchFamily="2" charset="2"/>
              <a:buNone/>
            </a:pPr>
            <a:r>
              <a:rPr lang="en-US" altLang="zh-CN" sz="2000" b="1" dirty="0">
                <a:solidFill>
                  <a:srgbClr val="0000FF"/>
                </a:solidFill>
                <a:latin typeface="Courier New" pitchFamily="49" charset="0"/>
                <a:ea typeface="楷体_GB2312" pitchFamily="49" charset="-122"/>
                <a:cs typeface="Courier New" pitchFamily="49" charset="0"/>
              </a:rPr>
              <a:t>#include&lt;</a:t>
            </a:r>
            <a:r>
              <a:rPr lang="en-US" altLang="zh-CN" sz="2000" b="1" dirty="0" err="1">
                <a:solidFill>
                  <a:srgbClr val="0000FF"/>
                </a:solidFill>
                <a:latin typeface="Courier New" pitchFamily="49" charset="0"/>
                <a:ea typeface="楷体_GB2312" pitchFamily="49" charset="-122"/>
                <a:cs typeface="Courier New" pitchFamily="49" charset="0"/>
              </a:rPr>
              <a:t>cmath</a:t>
            </a:r>
            <a:r>
              <a:rPr lang="en-US" altLang="zh-CN" sz="2000" b="1" dirty="0">
                <a:solidFill>
                  <a:srgbClr val="0000FF"/>
                </a:solidFill>
                <a:latin typeface="Courier New" pitchFamily="49" charset="0"/>
                <a:ea typeface="楷体_GB2312" pitchFamily="49" charset="-122"/>
                <a:cs typeface="Courier New" pitchFamily="49" charset="0"/>
              </a:rPr>
              <a:t>&gt;</a:t>
            </a:r>
          </a:p>
          <a:p>
            <a:pPr>
              <a:buFont typeface="Wingdings" pitchFamily="2" charset="2"/>
              <a:buNone/>
            </a:pPr>
            <a:r>
              <a:rPr lang="en-US" altLang="zh-CN" sz="2000" b="1" dirty="0">
                <a:solidFill>
                  <a:srgbClr val="0000FF"/>
                </a:solidFill>
                <a:latin typeface="Courier New" pitchFamily="49" charset="0"/>
                <a:ea typeface="楷体_GB2312" pitchFamily="49" charset="-122"/>
                <a:cs typeface="Courier New" pitchFamily="49" charset="0"/>
              </a:rPr>
              <a:t>using namespace </a:t>
            </a:r>
            <a:r>
              <a:rPr lang="en-US" altLang="zh-CN" sz="2000" b="1" dirty="0" err="1">
                <a:latin typeface="Courier New" pitchFamily="49" charset="0"/>
                <a:ea typeface="楷体_GB2312" pitchFamily="49" charset="-122"/>
                <a:cs typeface="Courier New" pitchFamily="49" charset="0"/>
              </a:rPr>
              <a:t>std</a:t>
            </a:r>
            <a:r>
              <a:rPr lang="en-US" altLang="zh-CN" sz="2000" b="1" dirty="0">
                <a:solidFill>
                  <a:srgbClr val="0000FF"/>
                </a:solidFill>
                <a:latin typeface="Courier New" pitchFamily="49" charset="0"/>
                <a:ea typeface="楷体_GB2312" pitchFamily="49" charset="-122"/>
                <a:cs typeface="Courier New" pitchFamily="49" charset="0"/>
              </a:rPr>
              <a:t>;</a:t>
            </a:r>
          </a:p>
          <a:p>
            <a:pPr>
              <a:buFont typeface="Wingdings" pitchFamily="2" charset="2"/>
              <a:buNone/>
            </a:pPr>
            <a:endParaRPr lang="en-US" altLang="zh-CN" sz="2000" b="1" dirty="0">
              <a:solidFill>
                <a:srgbClr val="0000FF"/>
              </a:solidFill>
              <a:latin typeface="Courier New" pitchFamily="49" charset="0"/>
              <a:ea typeface="楷体_GB2312" pitchFamily="49" charset="-122"/>
              <a:cs typeface="Courier New" pitchFamily="49" charset="0"/>
            </a:endParaRPr>
          </a:p>
          <a:p>
            <a:pPr>
              <a:buFont typeface="Wingdings" pitchFamily="2" charset="2"/>
              <a:buNone/>
            </a:pPr>
            <a:r>
              <a:rPr lang="en-US" altLang="zh-CN" sz="2000" b="1" dirty="0">
                <a:solidFill>
                  <a:srgbClr val="0000FF"/>
                </a:solidFill>
                <a:latin typeface="Courier New" pitchFamily="49" charset="0"/>
                <a:ea typeface="楷体_GB2312" pitchFamily="49" charset="-122"/>
                <a:cs typeface="Courier New" pitchFamily="49" charset="0"/>
              </a:rPr>
              <a:t>float</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err="1">
                <a:latin typeface="Courier New" pitchFamily="49" charset="0"/>
                <a:ea typeface="楷体_GB2312" pitchFamily="49" charset="-122"/>
                <a:cs typeface="Courier New" pitchFamily="49" charset="0"/>
              </a:rPr>
              <a:t>cuberoot</a:t>
            </a:r>
            <a:r>
              <a:rPr lang="en-US" altLang="zh-CN" sz="2000" b="1" dirty="0">
                <a:latin typeface="Courier New" pitchFamily="49" charset="0"/>
                <a:ea typeface="楷体_GB2312" pitchFamily="49" charset="-122"/>
                <a:cs typeface="Courier New" pitchFamily="49" charset="0"/>
              </a:rPr>
              <a:t>(</a:t>
            </a:r>
            <a:r>
              <a:rPr lang="en-US" altLang="zh-CN" sz="2000" b="1" dirty="0">
                <a:solidFill>
                  <a:srgbClr val="0000FF"/>
                </a:solidFill>
                <a:latin typeface="Courier New" pitchFamily="49" charset="0"/>
                <a:ea typeface="楷体_GB2312" pitchFamily="49" charset="-122"/>
                <a:cs typeface="Courier New" pitchFamily="49" charset="0"/>
              </a:rPr>
              <a:t>float</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x){</a:t>
            </a:r>
            <a:endParaRPr lang="zh-CN" altLang="en-US" sz="2000" b="1" dirty="0">
              <a:solidFill>
                <a:srgbClr val="00B050"/>
              </a:solidFill>
              <a:latin typeface="Courier New" pitchFamily="49" charset="0"/>
              <a:ea typeface="楷体_GB2312" pitchFamily="49" charset="-122"/>
              <a:cs typeface="Courier New" pitchFamily="49" charset="0"/>
            </a:endParaRPr>
          </a:p>
          <a:p>
            <a:pPr>
              <a:buFont typeface="Wingdings" pitchFamily="2" charset="2"/>
              <a:buNone/>
            </a:pP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a:solidFill>
                  <a:srgbClr val="0000FF"/>
                </a:solidFill>
                <a:latin typeface="Courier New" pitchFamily="49" charset="0"/>
                <a:ea typeface="楷体_GB2312" pitchFamily="49" charset="-122"/>
                <a:cs typeface="Courier New" pitchFamily="49" charset="0"/>
              </a:rPr>
              <a:t>float</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root , </a:t>
            </a:r>
            <a:r>
              <a:rPr lang="en-US" altLang="zh-CN" sz="2000" b="1" dirty="0" err="1">
                <a:latin typeface="Courier New" pitchFamily="49" charset="0"/>
                <a:ea typeface="楷体_GB2312" pitchFamily="49" charset="-122"/>
                <a:cs typeface="Courier New" pitchFamily="49" charset="0"/>
              </a:rPr>
              <a:t>croot</a:t>
            </a:r>
            <a:r>
              <a:rPr lang="en-US" altLang="zh-CN" sz="2000" b="1" dirty="0">
                <a:latin typeface="Courier New" pitchFamily="49" charset="0"/>
                <a:ea typeface="楷体_GB2312" pitchFamily="49" charset="-122"/>
                <a:cs typeface="Courier New" pitchFamily="49" charset="0"/>
              </a:rPr>
              <a:t>;</a:t>
            </a:r>
          </a:p>
          <a:p>
            <a:pPr>
              <a:buFont typeface="Wingdings" pitchFamily="2" charset="2"/>
              <a:buNone/>
            </a:pPr>
            <a:r>
              <a:rPr lang="en-US" altLang="zh-CN" sz="2000" b="1" dirty="0">
                <a:solidFill>
                  <a:srgbClr val="0000FF"/>
                </a:solidFill>
                <a:latin typeface="Courier New" pitchFamily="49" charset="0"/>
                <a:ea typeface="楷体_GB2312" pitchFamily="49" charset="-122"/>
                <a:cs typeface="Courier New" pitchFamily="49" charset="0"/>
              </a:rPr>
              <a:t>  </a:t>
            </a:r>
            <a:r>
              <a:rPr lang="en-US" altLang="zh-CN" sz="2000" b="1" dirty="0" err="1">
                <a:solidFill>
                  <a:srgbClr val="0000FF"/>
                </a:solidFill>
                <a:latin typeface="Courier New" pitchFamily="49" charset="0"/>
                <a:ea typeface="楷体_GB2312" pitchFamily="49" charset="-122"/>
                <a:cs typeface="Courier New" pitchFamily="49" charset="0"/>
              </a:rPr>
              <a:t>const</a:t>
            </a:r>
            <a:r>
              <a:rPr lang="en-US" altLang="zh-CN" sz="2000" b="1" dirty="0">
                <a:solidFill>
                  <a:srgbClr val="0000FF"/>
                </a:solidFill>
                <a:latin typeface="Courier New" pitchFamily="49" charset="0"/>
                <a:ea typeface="楷体_GB2312" pitchFamily="49" charset="-122"/>
                <a:cs typeface="Courier New" pitchFamily="49" charset="0"/>
              </a:rPr>
              <a:t> float </a:t>
            </a:r>
            <a:r>
              <a:rPr lang="en-US" altLang="zh-CN" sz="2000" b="1" dirty="0">
                <a:latin typeface="Courier New" pitchFamily="49" charset="0"/>
                <a:ea typeface="楷体_GB2312" pitchFamily="49" charset="-122"/>
                <a:cs typeface="Courier New" pitchFamily="49" charset="0"/>
              </a:rPr>
              <a:t>eps=1e-6;</a:t>
            </a:r>
          </a:p>
          <a:p>
            <a:pPr>
              <a:buFont typeface="Wingdings" pitchFamily="2" charset="2"/>
              <a:buNone/>
            </a:pPr>
            <a:r>
              <a:rPr lang="en-US" altLang="zh-CN" sz="2000" b="1" dirty="0">
                <a:latin typeface="Courier New" pitchFamily="49" charset="0"/>
                <a:ea typeface="楷体_GB2312" pitchFamily="49" charset="-122"/>
                <a:cs typeface="Courier New" pitchFamily="49" charset="0"/>
              </a:rPr>
              <a:t>  </a:t>
            </a:r>
            <a:r>
              <a:rPr lang="en-US" altLang="zh-CN" sz="2000" b="1" dirty="0" err="1">
                <a:latin typeface="Courier New" pitchFamily="49" charset="0"/>
                <a:ea typeface="楷体_GB2312" pitchFamily="49" charset="-122"/>
                <a:cs typeface="Courier New" pitchFamily="49" charset="0"/>
              </a:rPr>
              <a:t>croot</a:t>
            </a:r>
            <a:r>
              <a:rPr lang="en-US" altLang="zh-CN" sz="2000" b="1" dirty="0">
                <a:latin typeface="Courier New" pitchFamily="49" charset="0"/>
                <a:ea typeface="楷体_GB2312" pitchFamily="49" charset="-122"/>
                <a:cs typeface="Courier New" pitchFamily="49" charset="0"/>
              </a:rPr>
              <a:t>=x;</a:t>
            </a:r>
          </a:p>
          <a:p>
            <a:pPr>
              <a:buFont typeface="Wingdings" pitchFamily="2" charset="2"/>
              <a:buNone/>
            </a:pPr>
            <a:r>
              <a:rPr lang="en-US" altLang="zh-CN" sz="2000" b="1" dirty="0">
                <a:solidFill>
                  <a:srgbClr val="0000FF"/>
                </a:solidFill>
                <a:latin typeface="Courier New" pitchFamily="49" charset="0"/>
                <a:ea typeface="楷体_GB2312" pitchFamily="49" charset="-122"/>
                <a:cs typeface="Courier New" pitchFamily="49" charset="0"/>
              </a:rPr>
              <a:t>  do</a:t>
            </a:r>
            <a:r>
              <a:rPr lang="en-US" altLang="zh-CN" sz="2000" b="1" dirty="0">
                <a:latin typeface="Courier New" pitchFamily="49" charset="0"/>
                <a:ea typeface="楷体_GB2312" pitchFamily="49" charset="-122"/>
                <a:cs typeface="Courier New" pitchFamily="49" charset="0"/>
              </a:rPr>
              <a:t>{</a:t>
            </a:r>
            <a:endParaRPr lang="zh-CN" altLang="en-US" sz="2000" b="1" dirty="0">
              <a:latin typeface="Courier New" pitchFamily="49" charset="0"/>
              <a:ea typeface="楷体_GB2312" pitchFamily="49" charset="-122"/>
              <a:cs typeface="Courier New" pitchFamily="49" charset="0"/>
            </a:endParaRPr>
          </a:p>
          <a:p>
            <a:pPr>
              <a:buFont typeface="Wingdings" pitchFamily="2" charset="2"/>
              <a:buNone/>
            </a:pPr>
            <a:r>
              <a:rPr lang="zh-CN" altLang="en-US" sz="2000" b="1" dirty="0">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root=</a:t>
            </a:r>
            <a:r>
              <a:rPr lang="en-US" altLang="zh-CN" sz="2000" b="1" dirty="0" err="1">
                <a:latin typeface="Courier New" pitchFamily="49" charset="0"/>
                <a:ea typeface="楷体_GB2312" pitchFamily="49" charset="-122"/>
                <a:cs typeface="Courier New" pitchFamily="49" charset="0"/>
              </a:rPr>
              <a:t>croot</a:t>
            </a:r>
            <a:r>
              <a:rPr lang="en-US" altLang="zh-CN" sz="2000" b="1" dirty="0">
                <a:latin typeface="Courier New" pitchFamily="49" charset="0"/>
                <a:ea typeface="楷体_GB2312" pitchFamily="49" charset="-122"/>
                <a:cs typeface="Courier New" pitchFamily="49" charset="0"/>
              </a:rPr>
              <a:t>;</a:t>
            </a:r>
            <a:endParaRPr lang="zh-CN" altLang="en-US" sz="2000" b="1" dirty="0">
              <a:latin typeface="Courier New" pitchFamily="49" charset="0"/>
              <a:ea typeface="楷体_GB2312" pitchFamily="49" charset="-122"/>
              <a:cs typeface="Courier New" pitchFamily="49" charset="0"/>
            </a:endParaRPr>
          </a:p>
          <a:p>
            <a:pPr>
              <a:buFont typeface="Wingdings" pitchFamily="2" charset="2"/>
              <a:buNone/>
            </a:pPr>
            <a:r>
              <a:rPr lang="zh-CN" altLang="en-US" sz="2000" b="1" dirty="0">
                <a:latin typeface="Courier New" pitchFamily="49" charset="0"/>
                <a:ea typeface="楷体_GB2312" pitchFamily="49" charset="-122"/>
                <a:cs typeface="Courier New" pitchFamily="49" charset="0"/>
              </a:rPr>
              <a:t>    </a:t>
            </a:r>
            <a:r>
              <a:rPr lang="en-US" altLang="zh-CN" sz="2000" b="1" dirty="0" err="1">
                <a:latin typeface="Courier New" pitchFamily="49" charset="0"/>
                <a:ea typeface="楷体_GB2312" pitchFamily="49" charset="-122"/>
                <a:cs typeface="Courier New" pitchFamily="49" charset="0"/>
              </a:rPr>
              <a:t>croot</a:t>
            </a:r>
            <a:r>
              <a:rPr lang="en-US" altLang="zh-CN" sz="2000" b="1" dirty="0">
                <a:latin typeface="Courier New" pitchFamily="49" charset="0"/>
                <a:ea typeface="楷体_GB2312" pitchFamily="49" charset="-122"/>
                <a:cs typeface="Courier New" pitchFamily="49" charset="0"/>
              </a:rPr>
              <a:t>=(2*</a:t>
            </a:r>
            <a:r>
              <a:rPr lang="en-US" altLang="zh-CN" sz="2000" b="1" dirty="0" err="1">
                <a:latin typeface="Courier New" pitchFamily="49" charset="0"/>
                <a:ea typeface="楷体_GB2312" pitchFamily="49" charset="-122"/>
                <a:cs typeface="Courier New" pitchFamily="49" charset="0"/>
              </a:rPr>
              <a:t>root+x</a:t>
            </a:r>
            <a:r>
              <a:rPr lang="en-US" altLang="zh-CN" sz="2000" b="1" dirty="0">
                <a:latin typeface="Courier New" pitchFamily="49" charset="0"/>
                <a:ea typeface="楷体_GB2312" pitchFamily="49" charset="-122"/>
                <a:cs typeface="Courier New" pitchFamily="49" charset="0"/>
              </a:rPr>
              <a:t>/(root*root))/3;</a:t>
            </a:r>
            <a:endParaRPr lang="zh-CN" altLang="en-US" sz="2000" b="1" dirty="0">
              <a:latin typeface="Courier New" pitchFamily="49" charset="0"/>
              <a:ea typeface="楷体_GB2312" pitchFamily="49" charset="-122"/>
              <a:cs typeface="Courier New" pitchFamily="49" charset="0"/>
            </a:endParaRPr>
          </a:p>
          <a:p>
            <a:pPr>
              <a:buFont typeface="Wingdings" pitchFamily="2" charset="2"/>
              <a:buNone/>
            </a:pPr>
            <a:r>
              <a:rPr lang="zh-CN" altLang="en-US" sz="2000" b="1" dirty="0">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a:t>
            </a:r>
            <a:r>
              <a:rPr lang="en-US" altLang="zh-CN" sz="2000" b="1" dirty="0">
                <a:solidFill>
                  <a:srgbClr val="0000FF"/>
                </a:solidFill>
                <a:latin typeface="Courier New" pitchFamily="49" charset="0"/>
                <a:ea typeface="楷体_GB2312" pitchFamily="49" charset="-122"/>
                <a:cs typeface="Courier New" pitchFamily="49" charset="0"/>
              </a:rPr>
              <a:t>while</a:t>
            </a:r>
            <a:r>
              <a:rPr lang="en-US" altLang="zh-CN" sz="2000" b="1" dirty="0">
                <a:latin typeface="Courier New" pitchFamily="49" charset="0"/>
                <a:ea typeface="楷体_GB2312" pitchFamily="49" charset="-122"/>
                <a:cs typeface="Courier New" pitchFamily="49" charset="0"/>
              </a:rPr>
              <a:t>(fabs(</a:t>
            </a:r>
            <a:r>
              <a:rPr lang="en-US" altLang="zh-CN" sz="2000" b="1" dirty="0" err="1">
                <a:latin typeface="Courier New" pitchFamily="49" charset="0"/>
                <a:ea typeface="楷体_GB2312" pitchFamily="49" charset="-122"/>
                <a:cs typeface="Courier New" pitchFamily="49" charset="0"/>
              </a:rPr>
              <a:t>croot</a:t>
            </a:r>
            <a:r>
              <a:rPr lang="zh-CN" altLang="en-US" sz="2000" b="1" dirty="0">
                <a:latin typeface="Courier New" pitchFamily="49" charset="0"/>
                <a:ea typeface="楷体_GB2312" pitchFamily="49" charset="-122"/>
                <a:cs typeface="Courier New" pitchFamily="49" charset="0"/>
              </a:rPr>
              <a:t>－</a:t>
            </a:r>
            <a:r>
              <a:rPr lang="en-US" altLang="zh-CN" sz="2000" b="1" dirty="0">
                <a:latin typeface="Courier New" pitchFamily="49" charset="0"/>
                <a:ea typeface="楷体_GB2312" pitchFamily="49" charset="-122"/>
                <a:cs typeface="Courier New" pitchFamily="49" charset="0"/>
              </a:rPr>
              <a:t>root)&gt;</a:t>
            </a:r>
            <a:r>
              <a:rPr lang="en-US" altLang="zh-CN" sz="2000" b="1" dirty="0" err="1">
                <a:latin typeface="Courier New" pitchFamily="49" charset="0"/>
                <a:ea typeface="楷体_GB2312" pitchFamily="49" charset="-122"/>
                <a:cs typeface="Courier New" pitchFamily="49" charset="0"/>
              </a:rPr>
              <a:t>eps</a:t>
            </a:r>
            <a:r>
              <a:rPr lang="en-US" altLang="zh-CN" sz="2000" b="1" dirty="0">
                <a:latin typeface="Courier New" pitchFamily="49" charset="0"/>
                <a:ea typeface="楷体_GB2312" pitchFamily="49" charset="-122"/>
                <a:cs typeface="Courier New" pitchFamily="49" charset="0"/>
              </a:rPr>
              <a:t>);</a:t>
            </a:r>
            <a:br>
              <a:rPr lang="zh-CN" altLang="en-US" sz="2000" b="1" dirty="0">
                <a:solidFill>
                  <a:schemeClr val="tx2"/>
                </a:solidFill>
                <a:latin typeface="Courier New" pitchFamily="49" charset="0"/>
                <a:ea typeface="楷体_GB2312" pitchFamily="49" charset="-122"/>
                <a:cs typeface="Courier New" pitchFamily="49" charset="0"/>
              </a:rPr>
            </a:br>
            <a:r>
              <a:rPr lang="zh-CN" altLang="en-US" sz="2000" b="1" dirty="0">
                <a:solidFill>
                  <a:schemeClr val="tx2"/>
                </a:solidFill>
                <a:latin typeface="Courier New" pitchFamily="49" charset="0"/>
                <a:ea typeface="楷体_GB2312" pitchFamily="49" charset="-122"/>
                <a:cs typeface="Courier New" pitchFamily="49" charset="0"/>
              </a:rPr>
              <a:t>  </a:t>
            </a:r>
            <a:r>
              <a:rPr lang="en-US" altLang="zh-CN" sz="2000" b="1" dirty="0">
                <a:solidFill>
                  <a:srgbClr val="0000FF"/>
                </a:solidFill>
                <a:latin typeface="Courier New" pitchFamily="49" charset="0"/>
                <a:ea typeface="楷体_GB2312" pitchFamily="49" charset="-122"/>
                <a:cs typeface="Courier New" pitchFamily="49" charset="0"/>
              </a:rPr>
              <a:t>return</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err="1">
                <a:latin typeface="Courier New" pitchFamily="49" charset="0"/>
                <a:ea typeface="楷体_GB2312" pitchFamily="49" charset="-122"/>
                <a:cs typeface="Courier New" pitchFamily="49" charset="0"/>
              </a:rPr>
              <a:t>croot</a:t>
            </a:r>
            <a:r>
              <a:rPr lang="en-US" altLang="zh-CN" sz="2000" b="1" dirty="0">
                <a:latin typeface="Courier New" pitchFamily="49" charset="0"/>
                <a:ea typeface="楷体_GB2312" pitchFamily="49" charset="-122"/>
                <a:cs typeface="Courier New" pitchFamily="49" charset="0"/>
              </a:rPr>
              <a:t>;</a:t>
            </a:r>
            <a:endParaRPr lang="zh-CN" altLang="en-US" sz="2000" b="1" dirty="0">
              <a:latin typeface="Courier New" pitchFamily="49" charset="0"/>
              <a:ea typeface="楷体_GB2312" pitchFamily="49" charset="-122"/>
              <a:cs typeface="Courier New" pitchFamily="49" charset="0"/>
            </a:endParaRPr>
          </a:p>
          <a:p>
            <a:pPr>
              <a:buFont typeface="Wingdings" pitchFamily="2" charset="2"/>
              <a:buNone/>
            </a:pPr>
            <a:r>
              <a:rPr lang="en-US" altLang="zh-CN" sz="2000" b="1" dirty="0">
                <a:latin typeface="Courier New" pitchFamily="49" charset="0"/>
                <a:ea typeface="楷体_GB2312" pitchFamily="49" charset="-122"/>
                <a:cs typeface="Courier New" pitchFamily="49" charset="0"/>
              </a:rPr>
              <a:t>}</a:t>
            </a:r>
            <a:endParaRPr lang="zh-CN" altLang="en-US" sz="2000" dirty="0">
              <a:latin typeface="Courier New" pitchFamily="49" charset="0"/>
              <a:cs typeface="Courier New" pitchFamily="49" charset="0"/>
            </a:endParaRPr>
          </a:p>
        </p:txBody>
      </p:sp>
      <p:sp>
        <p:nvSpPr>
          <p:cNvPr id="18" name="矩形 17"/>
          <p:cNvSpPr/>
          <p:nvPr/>
        </p:nvSpPr>
        <p:spPr>
          <a:xfrm>
            <a:off x="4932040" y="1465504"/>
            <a:ext cx="2664296" cy="461665"/>
          </a:xfrm>
          <a:prstGeom prst="rect">
            <a:avLst/>
          </a:prstGeom>
        </p:spPr>
        <p:txBody>
          <a:bodyPr wrap="square">
            <a:spAutoFit/>
          </a:bodyPr>
          <a:lstStyle/>
          <a:p>
            <a:pPr marL="0" lvl="2"/>
            <a:r>
              <a:rPr lang="zh-CN" altLang="en-US" sz="2400" b="1" dirty="0">
                <a:solidFill>
                  <a:srgbClr val="FF0000"/>
                </a:solidFill>
              </a:rPr>
              <a:t>用户自定义函数</a:t>
            </a:r>
          </a:p>
        </p:txBody>
      </p:sp>
      <p:cxnSp>
        <p:nvCxnSpPr>
          <p:cNvPr id="20" name="直接箭头连接符 19"/>
          <p:cNvCxnSpPr/>
          <p:nvPr/>
        </p:nvCxnSpPr>
        <p:spPr>
          <a:xfrm flipH="1">
            <a:off x="4578846" y="1927169"/>
            <a:ext cx="569218" cy="853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4033267" y="5631631"/>
            <a:ext cx="2196244" cy="461665"/>
          </a:xfrm>
          <a:prstGeom prst="rect">
            <a:avLst/>
          </a:prstGeom>
        </p:spPr>
        <p:txBody>
          <a:bodyPr wrap="square">
            <a:spAutoFit/>
          </a:bodyPr>
          <a:lstStyle/>
          <a:p>
            <a:pPr marL="0" lvl="2"/>
            <a:r>
              <a:rPr lang="zh-CN" altLang="en-US" sz="2400" b="1" dirty="0">
                <a:solidFill>
                  <a:srgbClr val="FF0000"/>
                </a:solidFill>
              </a:rPr>
              <a:t>标准库函数</a:t>
            </a:r>
          </a:p>
        </p:txBody>
      </p:sp>
      <p:cxnSp>
        <p:nvCxnSpPr>
          <p:cNvPr id="23" name="直接箭头连接符 22"/>
          <p:cNvCxnSpPr/>
          <p:nvPr/>
        </p:nvCxnSpPr>
        <p:spPr>
          <a:xfrm flipH="1" flipV="1">
            <a:off x="3131840" y="5212120"/>
            <a:ext cx="1008112" cy="419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7990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2" grpId="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153400" cy="561964"/>
          </a:xfrm>
        </p:spPr>
        <p:txBody>
          <a:bodyPr/>
          <a:lstStyle/>
          <a:p>
            <a:r>
              <a:rPr lang="zh-CN" altLang="en-US" dirty="0"/>
              <a:t>移动次序</a:t>
            </a:r>
            <a:r>
              <a:rPr lang="en-US" altLang="zh-CN" dirty="0"/>
              <a:t>4</a:t>
            </a:r>
            <a:endParaRPr lang="zh-CN" altLang="en-US" dirty="0"/>
          </a:p>
        </p:txBody>
      </p:sp>
      <p:sp>
        <p:nvSpPr>
          <p:cNvPr id="6" name="AutoShape 4"/>
          <p:cNvSpPr>
            <a:spLocks noChangeArrowheads="1"/>
          </p:cNvSpPr>
          <p:nvPr/>
        </p:nvSpPr>
        <p:spPr bwMode="auto">
          <a:xfrm>
            <a:off x="1938358" y="26479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 name="AutoShape 5"/>
          <p:cNvSpPr>
            <a:spLocks noChangeArrowheads="1"/>
          </p:cNvSpPr>
          <p:nvPr/>
        </p:nvSpPr>
        <p:spPr bwMode="auto">
          <a:xfrm>
            <a:off x="4148158" y="25717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 name="AutoShape 6"/>
          <p:cNvSpPr>
            <a:spLocks noChangeArrowheads="1"/>
          </p:cNvSpPr>
          <p:nvPr/>
        </p:nvSpPr>
        <p:spPr bwMode="auto">
          <a:xfrm>
            <a:off x="6434158" y="25717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 name="AutoShape 7"/>
          <p:cNvSpPr>
            <a:spLocks noChangeArrowheads="1"/>
          </p:cNvSpPr>
          <p:nvPr/>
        </p:nvSpPr>
        <p:spPr bwMode="auto">
          <a:xfrm>
            <a:off x="3851296" y="3575044"/>
            <a:ext cx="1439862" cy="2159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0" name="AutoShape 8"/>
          <p:cNvSpPr>
            <a:spLocks noChangeArrowheads="1"/>
          </p:cNvSpPr>
          <p:nvPr/>
        </p:nvSpPr>
        <p:spPr bwMode="auto">
          <a:xfrm>
            <a:off x="3589358" y="4019544"/>
            <a:ext cx="2159000" cy="252413"/>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1" name="AutoShape 9"/>
          <p:cNvSpPr>
            <a:spLocks noChangeArrowheads="1"/>
          </p:cNvSpPr>
          <p:nvPr/>
        </p:nvSpPr>
        <p:spPr bwMode="auto">
          <a:xfrm>
            <a:off x="947758" y="4489444"/>
            <a:ext cx="2879725" cy="287338"/>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4" name="Text Box 10"/>
          <p:cNvSpPr txBox="1">
            <a:spLocks noChangeArrowheads="1"/>
          </p:cNvSpPr>
          <p:nvPr/>
        </p:nvSpPr>
        <p:spPr bwMode="auto">
          <a:xfrm>
            <a:off x="2014558" y="5314944"/>
            <a:ext cx="5486400" cy="369332"/>
          </a:xfrm>
          <a:prstGeom prst="rect">
            <a:avLst/>
          </a:prstGeom>
          <a:noFill/>
          <a:ln w="12700">
            <a:noFill/>
            <a:miter lim="800000"/>
            <a:headEnd/>
            <a:tailEnd/>
          </a:ln>
          <a:effectLst/>
        </p:spPr>
        <p:txBody>
          <a:bodyPr>
            <a:spAutoFit/>
          </a:bodyPr>
          <a:lstStyle/>
          <a:p>
            <a:pPr>
              <a:spcBef>
                <a:spcPct val="50000"/>
              </a:spcBef>
            </a:pPr>
            <a:r>
              <a:rPr lang="en-US" altLang="zh-CN" dirty="0"/>
              <a:t>   A                                 B                                 C</a:t>
            </a:r>
          </a:p>
        </p:txBody>
      </p:sp>
      <p:sp>
        <p:nvSpPr>
          <p:cNvPr id="12" name="矩形 11">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13" name="矩形 12">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15" name="矩形 14">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16" name="矩形 15">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7" name="矩形 16">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18" name="矩形 17">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9" name="矩形 18">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0" name="矩形 19">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67328290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153400" cy="561964"/>
          </a:xfrm>
        </p:spPr>
        <p:txBody>
          <a:bodyPr/>
          <a:lstStyle/>
          <a:p>
            <a:r>
              <a:rPr lang="zh-CN" altLang="en-US" dirty="0"/>
              <a:t>移动次序</a:t>
            </a:r>
            <a:r>
              <a:rPr lang="en-US" altLang="zh-CN" dirty="0"/>
              <a:t>5</a:t>
            </a:r>
            <a:endParaRPr lang="zh-CN" altLang="en-US" dirty="0"/>
          </a:p>
        </p:txBody>
      </p:sp>
      <p:sp>
        <p:nvSpPr>
          <p:cNvPr id="6" name="AutoShape 4"/>
          <p:cNvSpPr>
            <a:spLocks noChangeArrowheads="1"/>
          </p:cNvSpPr>
          <p:nvPr/>
        </p:nvSpPr>
        <p:spPr bwMode="auto">
          <a:xfrm>
            <a:off x="1928794" y="26479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 name="AutoShape 5"/>
          <p:cNvSpPr>
            <a:spLocks noChangeArrowheads="1"/>
          </p:cNvSpPr>
          <p:nvPr/>
        </p:nvSpPr>
        <p:spPr bwMode="auto">
          <a:xfrm>
            <a:off x="4138594" y="25717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 name="AutoShape 6"/>
          <p:cNvSpPr>
            <a:spLocks noChangeArrowheads="1"/>
          </p:cNvSpPr>
          <p:nvPr/>
        </p:nvSpPr>
        <p:spPr bwMode="auto">
          <a:xfrm>
            <a:off x="6424594" y="25717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 name="AutoShape 7"/>
          <p:cNvSpPr>
            <a:spLocks noChangeArrowheads="1"/>
          </p:cNvSpPr>
          <p:nvPr/>
        </p:nvSpPr>
        <p:spPr bwMode="auto">
          <a:xfrm>
            <a:off x="3841732" y="3575044"/>
            <a:ext cx="1439862" cy="2159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0" name="AutoShape 8"/>
          <p:cNvSpPr>
            <a:spLocks noChangeArrowheads="1"/>
          </p:cNvSpPr>
          <p:nvPr/>
        </p:nvSpPr>
        <p:spPr bwMode="auto">
          <a:xfrm>
            <a:off x="3579794" y="4019544"/>
            <a:ext cx="2159000" cy="252413"/>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1" name="AutoShape 9"/>
          <p:cNvSpPr>
            <a:spLocks noChangeArrowheads="1"/>
          </p:cNvSpPr>
          <p:nvPr/>
        </p:nvSpPr>
        <p:spPr bwMode="auto">
          <a:xfrm>
            <a:off x="5526069" y="4489444"/>
            <a:ext cx="2879725" cy="287338"/>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3" name="Text Box 10"/>
          <p:cNvSpPr txBox="1">
            <a:spLocks noChangeArrowheads="1"/>
          </p:cNvSpPr>
          <p:nvPr/>
        </p:nvSpPr>
        <p:spPr bwMode="auto">
          <a:xfrm>
            <a:off x="2014558" y="5314944"/>
            <a:ext cx="5486400" cy="369332"/>
          </a:xfrm>
          <a:prstGeom prst="rect">
            <a:avLst/>
          </a:prstGeom>
          <a:noFill/>
          <a:ln w="12700">
            <a:noFill/>
            <a:miter lim="800000"/>
            <a:headEnd/>
            <a:tailEnd/>
          </a:ln>
          <a:effectLst/>
        </p:spPr>
        <p:txBody>
          <a:bodyPr>
            <a:spAutoFit/>
          </a:bodyPr>
          <a:lstStyle/>
          <a:p>
            <a:pPr>
              <a:spcBef>
                <a:spcPct val="50000"/>
              </a:spcBef>
            </a:pPr>
            <a:r>
              <a:rPr lang="en-US" altLang="zh-CN" dirty="0"/>
              <a:t>   A                                 B                                 C</a:t>
            </a:r>
          </a:p>
        </p:txBody>
      </p:sp>
      <p:sp>
        <p:nvSpPr>
          <p:cNvPr id="12" name="矩形 11">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14" name="矩形 13">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15" name="矩形 14">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16" name="矩形 15">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7" name="矩形 16">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18" name="矩形 17">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9" name="矩形 18">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0" name="矩形 19">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669055288"/>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153400" cy="561964"/>
          </a:xfrm>
        </p:spPr>
        <p:txBody>
          <a:bodyPr/>
          <a:lstStyle/>
          <a:p>
            <a:r>
              <a:rPr lang="zh-CN" altLang="en-US" dirty="0"/>
              <a:t>移动次序</a:t>
            </a:r>
            <a:r>
              <a:rPr lang="en-US" altLang="zh-CN" dirty="0"/>
              <a:t>6</a:t>
            </a:r>
            <a:endParaRPr lang="zh-CN" altLang="en-US" dirty="0"/>
          </a:p>
        </p:txBody>
      </p:sp>
      <p:sp>
        <p:nvSpPr>
          <p:cNvPr id="6" name="AutoShape 4"/>
          <p:cNvSpPr>
            <a:spLocks noChangeArrowheads="1"/>
          </p:cNvSpPr>
          <p:nvPr/>
        </p:nvSpPr>
        <p:spPr bwMode="auto">
          <a:xfrm>
            <a:off x="1944666" y="26479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 name="AutoShape 5"/>
          <p:cNvSpPr>
            <a:spLocks noChangeArrowheads="1"/>
          </p:cNvSpPr>
          <p:nvPr/>
        </p:nvSpPr>
        <p:spPr bwMode="auto">
          <a:xfrm>
            <a:off x="4154466" y="25717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 name="AutoShape 6"/>
          <p:cNvSpPr>
            <a:spLocks noChangeArrowheads="1"/>
          </p:cNvSpPr>
          <p:nvPr/>
        </p:nvSpPr>
        <p:spPr bwMode="auto">
          <a:xfrm>
            <a:off x="6440466" y="25717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 name="AutoShape 7"/>
          <p:cNvSpPr>
            <a:spLocks noChangeArrowheads="1"/>
          </p:cNvSpPr>
          <p:nvPr/>
        </p:nvSpPr>
        <p:spPr bwMode="auto">
          <a:xfrm>
            <a:off x="1571604" y="3575044"/>
            <a:ext cx="1439862" cy="2159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0" name="AutoShape 8"/>
          <p:cNvSpPr>
            <a:spLocks noChangeArrowheads="1"/>
          </p:cNvSpPr>
          <p:nvPr/>
        </p:nvSpPr>
        <p:spPr bwMode="auto">
          <a:xfrm>
            <a:off x="3595666" y="4019544"/>
            <a:ext cx="2159000" cy="252413"/>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1" name="AutoShape 9"/>
          <p:cNvSpPr>
            <a:spLocks noChangeArrowheads="1"/>
          </p:cNvSpPr>
          <p:nvPr/>
        </p:nvSpPr>
        <p:spPr bwMode="auto">
          <a:xfrm>
            <a:off x="5541941" y="4489444"/>
            <a:ext cx="2879725" cy="287338"/>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3" name="Text Box 10"/>
          <p:cNvSpPr txBox="1">
            <a:spLocks noChangeArrowheads="1"/>
          </p:cNvSpPr>
          <p:nvPr/>
        </p:nvSpPr>
        <p:spPr bwMode="auto">
          <a:xfrm>
            <a:off x="2014558" y="5314944"/>
            <a:ext cx="5486400" cy="369332"/>
          </a:xfrm>
          <a:prstGeom prst="rect">
            <a:avLst/>
          </a:prstGeom>
          <a:noFill/>
          <a:ln w="12700">
            <a:noFill/>
            <a:miter lim="800000"/>
            <a:headEnd/>
            <a:tailEnd/>
          </a:ln>
          <a:effectLst/>
        </p:spPr>
        <p:txBody>
          <a:bodyPr>
            <a:spAutoFit/>
          </a:bodyPr>
          <a:lstStyle/>
          <a:p>
            <a:pPr>
              <a:spcBef>
                <a:spcPct val="50000"/>
              </a:spcBef>
            </a:pPr>
            <a:r>
              <a:rPr lang="en-US" altLang="zh-CN" dirty="0"/>
              <a:t>   A                                 B                                 C</a:t>
            </a:r>
          </a:p>
        </p:txBody>
      </p:sp>
      <p:sp>
        <p:nvSpPr>
          <p:cNvPr id="12" name="矩形 11">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14" name="矩形 13">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15" name="矩形 14">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16" name="矩形 15">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7" name="矩形 16">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18" name="矩形 17">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9" name="矩形 18">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0" name="矩形 19">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97061033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153400" cy="561964"/>
          </a:xfrm>
        </p:spPr>
        <p:txBody>
          <a:bodyPr/>
          <a:lstStyle/>
          <a:p>
            <a:r>
              <a:rPr lang="zh-CN" altLang="en-US" dirty="0"/>
              <a:t>移动次序</a:t>
            </a:r>
            <a:r>
              <a:rPr lang="en-US" altLang="zh-CN" dirty="0"/>
              <a:t>7</a:t>
            </a:r>
            <a:endParaRPr lang="zh-CN" altLang="en-US" dirty="0"/>
          </a:p>
        </p:txBody>
      </p:sp>
      <p:sp>
        <p:nvSpPr>
          <p:cNvPr id="6" name="AutoShape 4"/>
          <p:cNvSpPr>
            <a:spLocks noChangeArrowheads="1"/>
          </p:cNvSpPr>
          <p:nvPr/>
        </p:nvSpPr>
        <p:spPr bwMode="auto">
          <a:xfrm>
            <a:off x="1944666" y="26479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 name="AutoShape 5"/>
          <p:cNvSpPr>
            <a:spLocks noChangeArrowheads="1"/>
          </p:cNvSpPr>
          <p:nvPr/>
        </p:nvSpPr>
        <p:spPr bwMode="auto">
          <a:xfrm>
            <a:off x="4154466" y="25717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 name="AutoShape 6"/>
          <p:cNvSpPr>
            <a:spLocks noChangeArrowheads="1"/>
          </p:cNvSpPr>
          <p:nvPr/>
        </p:nvSpPr>
        <p:spPr bwMode="auto">
          <a:xfrm>
            <a:off x="6440466" y="25717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 name="AutoShape 7"/>
          <p:cNvSpPr>
            <a:spLocks noChangeArrowheads="1"/>
          </p:cNvSpPr>
          <p:nvPr/>
        </p:nvSpPr>
        <p:spPr bwMode="auto">
          <a:xfrm>
            <a:off x="1571604" y="3575044"/>
            <a:ext cx="1439862" cy="2159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0" name="AutoShape 8"/>
          <p:cNvSpPr>
            <a:spLocks noChangeArrowheads="1"/>
          </p:cNvSpPr>
          <p:nvPr/>
        </p:nvSpPr>
        <p:spPr bwMode="auto">
          <a:xfrm>
            <a:off x="5881666" y="4019544"/>
            <a:ext cx="2159000" cy="252413"/>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1" name="AutoShape 9"/>
          <p:cNvSpPr>
            <a:spLocks noChangeArrowheads="1"/>
          </p:cNvSpPr>
          <p:nvPr/>
        </p:nvSpPr>
        <p:spPr bwMode="auto">
          <a:xfrm>
            <a:off x="5541941" y="4489444"/>
            <a:ext cx="2879725" cy="287338"/>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3" name="Text Box 10"/>
          <p:cNvSpPr txBox="1">
            <a:spLocks noChangeArrowheads="1"/>
          </p:cNvSpPr>
          <p:nvPr/>
        </p:nvSpPr>
        <p:spPr bwMode="auto">
          <a:xfrm>
            <a:off x="2014558" y="5314944"/>
            <a:ext cx="5486400" cy="369332"/>
          </a:xfrm>
          <a:prstGeom prst="rect">
            <a:avLst/>
          </a:prstGeom>
          <a:noFill/>
          <a:ln w="12700">
            <a:noFill/>
            <a:miter lim="800000"/>
            <a:headEnd/>
            <a:tailEnd/>
          </a:ln>
          <a:effectLst/>
        </p:spPr>
        <p:txBody>
          <a:bodyPr>
            <a:spAutoFit/>
          </a:bodyPr>
          <a:lstStyle/>
          <a:p>
            <a:pPr>
              <a:spcBef>
                <a:spcPct val="50000"/>
              </a:spcBef>
            </a:pPr>
            <a:r>
              <a:rPr lang="en-US" altLang="zh-CN" dirty="0"/>
              <a:t>   A                                 B                                 C</a:t>
            </a:r>
          </a:p>
        </p:txBody>
      </p:sp>
      <p:sp>
        <p:nvSpPr>
          <p:cNvPr id="12" name="矩形 11">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14" name="矩形 13">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15" name="矩形 14">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16" name="矩形 15">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7" name="矩形 16">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18" name="矩形 17">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9" name="矩形 18">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0" name="矩形 19">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60004491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153400" cy="561964"/>
          </a:xfrm>
        </p:spPr>
        <p:txBody>
          <a:bodyPr/>
          <a:lstStyle/>
          <a:p>
            <a:r>
              <a:rPr lang="zh-CN" altLang="en-US" dirty="0"/>
              <a:t>移动次序</a:t>
            </a:r>
            <a:r>
              <a:rPr lang="en-US" altLang="zh-CN" dirty="0"/>
              <a:t>8</a:t>
            </a:r>
            <a:endParaRPr lang="zh-CN" altLang="en-US" dirty="0"/>
          </a:p>
        </p:txBody>
      </p:sp>
      <p:sp>
        <p:nvSpPr>
          <p:cNvPr id="6" name="AutoShape 4"/>
          <p:cNvSpPr>
            <a:spLocks noChangeArrowheads="1"/>
          </p:cNvSpPr>
          <p:nvPr/>
        </p:nvSpPr>
        <p:spPr bwMode="auto">
          <a:xfrm>
            <a:off x="1928794" y="266225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 name="AutoShape 5"/>
          <p:cNvSpPr>
            <a:spLocks noChangeArrowheads="1"/>
          </p:cNvSpPr>
          <p:nvPr/>
        </p:nvSpPr>
        <p:spPr bwMode="auto">
          <a:xfrm>
            <a:off x="4138594" y="258605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 name="AutoShape 6"/>
          <p:cNvSpPr>
            <a:spLocks noChangeArrowheads="1"/>
          </p:cNvSpPr>
          <p:nvPr/>
        </p:nvSpPr>
        <p:spPr bwMode="auto">
          <a:xfrm>
            <a:off x="6424594" y="258605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 name="AutoShape 7"/>
          <p:cNvSpPr>
            <a:spLocks noChangeArrowheads="1"/>
          </p:cNvSpPr>
          <p:nvPr/>
        </p:nvSpPr>
        <p:spPr bwMode="auto">
          <a:xfrm>
            <a:off x="6203932" y="3589354"/>
            <a:ext cx="1439862" cy="2159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0" name="AutoShape 8"/>
          <p:cNvSpPr>
            <a:spLocks noChangeArrowheads="1"/>
          </p:cNvSpPr>
          <p:nvPr/>
        </p:nvSpPr>
        <p:spPr bwMode="auto">
          <a:xfrm>
            <a:off x="5865794" y="4033854"/>
            <a:ext cx="2159000" cy="252413"/>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1" name="AutoShape 9"/>
          <p:cNvSpPr>
            <a:spLocks noChangeArrowheads="1"/>
          </p:cNvSpPr>
          <p:nvPr/>
        </p:nvSpPr>
        <p:spPr bwMode="auto">
          <a:xfrm>
            <a:off x="5526069" y="4503754"/>
            <a:ext cx="2879725" cy="287338"/>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3" name="Text Box 10"/>
          <p:cNvSpPr txBox="1">
            <a:spLocks noChangeArrowheads="1"/>
          </p:cNvSpPr>
          <p:nvPr/>
        </p:nvSpPr>
        <p:spPr bwMode="auto">
          <a:xfrm>
            <a:off x="2014558" y="5314944"/>
            <a:ext cx="5486400" cy="369332"/>
          </a:xfrm>
          <a:prstGeom prst="rect">
            <a:avLst/>
          </a:prstGeom>
          <a:noFill/>
          <a:ln w="12700">
            <a:noFill/>
            <a:miter lim="800000"/>
            <a:headEnd/>
            <a:tailEnd/>
          </a:ln>
          <a:effectLst/>
        </p:spPr>
        <p:txBody>
          <a:bodyPr>
            <a:spAutoFit/>
          </a:bodyPr>
          <a:lstStyle/>
          <a:p>
            <a:pPr>
              <a:spcBef>
                <a:spcPct val="50000"/>
              </a:spcBef>
            </a:pPr>
            <a:r>
              <a:rPr lang="en-US" altLang="zh-CN" dirty="0"/>
              <a:t>   A                                 B                                 C</a:t>
            </a:r>
          </a:p>
        </p:txBody>
      </p:sp>
      <p:sp>
        <p:nvSpPr>
          <p:cNvPr id="12" name="矩形 11">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14" name="矩形 13">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15" name="矩形 14">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16" name="矩形 15">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7" name="矩形 16">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18" name="矩形 17">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9" name="矩形 18">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0" name="矩形 19">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57946230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142852"/>
            <a:ext cx="7239000" cy="677246"/>
          </a:xfrm>
        </p:spPr>
        <p:txBody>
          <a:bodyPr/>
          <a:lstStyle/>
          <a:p>
            <a:r>
              <a:rPr lang="zh-CN" altLang="en-US" dirty="0"/>
              <a:t>快速排序算法</a:t>
            </a:r>
          </a:p>
        </p:txBody>
      </p:sp>
      <p:sp>
        <p:nvSpPr>
          <p:cNvPr id="3" name="内容占位符 2"/>
          <p:cNvSpPr>
            <a:spLocks noGrp="1"/>
          </p:cNvSpPr>
          <p:nvPr>
            <p:ph idx="1"/>
          </p:nvPr>
        </p:nvSpPr>
        <p:spPr>
          <a:xfrm>
            <a:off x="428596" y="857232"/>
            <a:ext cx="8429684" cy="4846320"/>
          </a:xfrm>
        </p:spPr>
        <p:txBody>
          <a:bodyPr/>
          <a:lstStyle/>
          <a:p>
            <a:pPr>
              <a:lnSpc>
                <a:spcPct val="130000"/>
              </a:lnSpc>
            </a:pPr>
            <a:r>
              <a:rPr lang="zh-CN" altLang="en-US" b="1" dirty="0">
                <a:latin typeface="+mj-ea"/>
                <a:ea typeface="+mj-ea"/>
              </a:rPr>
              <a:t>对冒泡排序的一种改进</a:t>
            </a:r>
            <a:endParaRPr lang="en-US" altLang="zh-CN" b="1" dirty="0">
              <a:latin typeface="+mj-ea"/>
              <a:ea typeface="+mj-ea"/>
            </a:endParaRPr>
          </a:p>
          <a:p>
            <a:pPr>
              <a:lnSpc>
                <a:spcPct val="130000"/>
              </a:lnSpc>
            </a:pPr>
            <a:r>
              <a:rPr lang="en-US" altLang="zh-CN" b="1" dirty="0">
                <a:latin typeface="+mj-ea"/>
                <a:ea typeface="+mj-ea"/>
              </a:rPr>
              <a:t>C. A. R. Hoare</a:t>
            </a:r>
            <a:r>
              <a:rPr lang="zh-CN" altLang="en-US" b="1" dirty="0">
                <a:latin typeface="+mj-ea"/>
                <a:ea typeface="+mj-ea"/>
              </a:rPr>
              <a:t>在</a:t>
            </a:r>
            <a:r>
              <a:rPr lang="en-US" altLang="zh-CN" b="1" dirty="0">
                <a:latin typeface="+mj-ea"/>
                <a:ea typeface="+mj-ea"/>
              </a:rPr>
              <a:t>1962</a:t>
            </a:r>
            <a:r>
              <a:rPr lang="zh-CN" altLang="en-US" b="1" dirty="0">
                <a:latin typeface="+mj-ea"/>
                <a:ea typeface="+mj-ea"/>
              </a:rPr>
              <a:t>年提出。</a:t>
            </a:r>
            <a:endParaRPr lang="en-US" altLang="zh-CN" b="1" dirty="0">
              <a:latin typeface="+mj-ea"/>
              <a:ea typeface="+mj-ea"/>
            </a:endParaRPr>
          </a:p>
          <a:p>
            <a:pPr>
              <a:lnSpc>
                <a:spcPct val="130000"/>
              </a:lnSpc>
            </a:pPr>
            <a:r>
              <a:rPr lang="zh-CN" altLang="en-US" b="1" dirty="0">
                <a:latin typeface="+mj-ea"/>
                <a:ea typeface="+mj-ea"/>
              </a:rPr>
              <a:t>基本思想</a:t>
            </a:r>
            <a:endParaRPr lang="en-US" altLang="zh-CN" b="1" dirty="0">
              <a:latin typeface="+mj-ea"/>
              <a:ea typeface="+mj-ea"/>
            </a:endParaRPr>
          </a:p>
          <a:p>
            <a:pPr lvl="1">
              <a:lnSpc>
                <a:spcPct val="130000"/>
              </a:lnSpc>
            </a:pPr>
            <a:r>
              <a:rPr lang="zh-CN" altLang="en-US" b="1" dirty="0">
                <a:solidFill>
                  <a:srgbClr val="002060"/>
                </a:solidFill>
                <a:latin typeface="+mj-ea"/>
                <a:ea typeface="+mj-ea"/>
              </a:rPr>
              <a:t>通过一趟排序将要排序的数据分割成独立的两部分，其中一部分的所有数据都比另外一部分的所有数据都要小，然后再按此方法对这两部分数据分别进行快速排序，整个排序过程可以递归进行，以此达到整个数据变成有序序列。</a:t>
            </a:r>
          </a:p>
        </p:txBody>
      </p:sp>
    </p:spTree>
    <p:extLst>
      <p:ext uri="{BB962C8B-B14F-4D97-AF65-F5344CB8AC3E}">
        <p14:creationId xmlns:p14="http://schemas.microsoft.com/office/powerpoint/2010/main" val="280761098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980728"/>
            <a:ext cx="8568952" cy="5133996"/>
          </a:xfrm>
        </p:spPr>
        <p:txBody>
          <a:bodyPr/>
          <a:lstStyle/>
          <a:p>
            <a:pPr marL="0" indent="0">
              <a:lnSpc>
                <a:spcPct val="130000"/>
              </a:lnSpc>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5.24】</a:t>
            </a:r>
            <a:r>
              <a:rPr lang="zh-CN" altLang="en-US" dirty="0">
                <a:solidFill>
                  <a:srgbClr val="C00000"/>
                </a:solidFill>
              </a:rPr>
              <a:t>递归程序实现排序。</a:t>
            </a:r>
            <a:endParaRPr lang="en-US" altLang="zh-CN" sz="2800" dirty="0">
              <a:solidFill>
                <a:schemeClr val="tx2"/>
              </a:solidFill>
              <a:latin typeface="Courier New" pitchFamily="49" charset="0"/>
              <a:cs typeface="Courier New" pitchFamily="49" charset="0"/>
            </a:endParaRPr>
          </a:p>
          <a:p>
            <a:pPr>
              <a:lnSpc>
                <a:spcPct val="130000"/>
              </a:lnSpc>
            </a:pPr>
            <a:r>
              <a:rPr lang="zh-CN" altLang="en-US" sz="2800" dirty="0">
                <a:latin typeface="Courier New" pitchFamily="49" charset="0"/>
                <a:cs typeface="Courier New" pitchFamily="49" charset="0"/>
              </a:rPr>
              <a:t>基本思想：</a:t>
            </a:r>
            <a:endParaRPr lang="en-US" altLang="zh-CN" sz="2800" dirty="0">
              <a:latin typeface="Courier New" pitchFamily="49" charset="0"/>
              <a:cs typeface="Courier New" pitchFamily="49" charset="0"/>
            </a:endParaRPr>
          </a:p>
          <a:p>
            <a:pPr lvl="1">
              <a:lnSpc>
                <a:spcPct val="130000"/>
              </a:lnSpc>
            </a:pPr>
            <a:r>
              <a:rPr lang="zh-CN" altLang="en-US" dirty="0">
                <a:latin typeface="Courier New" pitchFamily="49" charset="0"/>
                <a:cs typeface="Courier New" pitchFamily="49" charset="0"/>
              </a:rPr>
              <a:t>枢值归位</a:t>
            </a:r>
            <a:endParaRPr lang="en-US" altLang="zh-CN" dirty="0">
              <a:latin typeface="Courier New" pitchFamily="49" charset="0"/>
              <a:cs typeface="Courier New" pitchFamily="49" charset="0"/>
            </a:endParaRPr>
          </a:p>
          <a:p>
            <a:pPr lvl="2">
              <a:lnSpc>
                <a:spcPct val="130000"/>
              </a:lnSpc>
            </a:pPr>
            <a:r>
              <a:rPr lang="zh-CN" altLang="en-US" dirty="0">
                <a:latin typeface="Courier New" pitchFamily="49" charset="0"/>
                <a:cs typeface="Courier New" pitchFamily="49" charset="0"/>
              </a:rPr>
              <a:t>枢值是指在排序序列中指定的某个值，一般是排序序列的中间元素的值</a:t>
            </a:r>
            <a:endParaRPr lang="en-US" altLang="zh-CN" dirty="0">
              <a:latin typeface="Courier New" pitchFamily="49" charset="0"/>
              <a:cs typeface="Courier New" pitchFamily="49" charset="0"/>
            </a:endParaRPr>
          </a:p>
          <a:p>
            <a:pPr lvl="2">
              <a:lnSpc>
                <a:spcPct val="130000"/>
              </a:lnSpc>
            </a:pPr>
            <a:r>
              <a:rPr lang="zh-CN" altLang="en-US" dirty="0">
                <a:latin typeface="Courier New" pitchFamily="49" charset="0"/>
                <a:cs typeface="Courier New" pitchFamily="49" charset="0"/>
              </a:rPr>
              <a:t>在排序过程中，可以多次指定枢值，并放到排序序列（或者子序列）的末尾位置（亦可以放在首位置）</a:t>
            </a:r>
            <a:endParaRPr lang="en-US" altLang="zh-CN" dirty="0">
              <a:latin typeface="Courier New" pitchFamily="49" charset="0"/>
              <a:cs typeface="Courier New" pitchFamily="49" charset="0"/>
            </a:endParaRPr>
          </a:p>
          <a:p>
            <a:pPr lvl="1">
              <a:lnSpc>
                <a:spcPct val="130000"/>
              </a:lnSpc>
            </a:pPr>
            <a:r>
              <a:rPr lang="zh-CN" altLang="en-US" dirty="0">
                <a:latin typeface="Courier New" pitchFamily="49" charset="0"/>
                <a:cs typeface="Courier New" pitchFamily="49" charset="0"/>
              </a:rPr>
              <a:t>二分有序</a:t>
            </a:r>
            <a:endParaRPr lang="en-US" altLang="zh-CN" dirty="0">
              <a:latin typeface="Courier New" pitchFamily="49" charset="0"/>
              <a:cs typeface="Courier New" pitchFamily="49" charset="0"/>
            </a:endParaRPr>
          </a:p>
          <a:p>
            <a:pPr lvl="2">
              <a:lnSpc>
                <a:spcPct val="130000"/>
              </a:lnSpc>
            </a:pPr>
            <a:r>
              <a:rPr lang="zh-CN" altLang="en-US" dirty="0">
                <a:latin typeface="Courier New" pitchFamily="49" charset="0"/>
                <a:cs typeface="Courier New" pitchFamily="49" charset="0"/>
              </a:rPr>
              <a:t>将元素序列以枢值为界，分为左右两个部分，左边的值都小于枢值，而右边的值都大于枢值</a:t>
            </a:r>
            <a:endParaRPr lang="en-US" altLang="zh-CN"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420093587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588" y="188640"/>
            <a:ext cx="8124825" cy="6276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529097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76238"/>
            <a:ext cx="8003232" cy="59375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40715300"/>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153400" cy="5133996"/>
          </a:xfrm>
        </p:spPr>
        <p:txBody>
          <a:bodyPr/>
          <a:lstStyle/>
          <a:p>
            <a:pPr lvl="1">
              <a:spcBef>
                <a:spcPts val="0"/>
              </a:spcBef>
              <a:buNone/>
            </a:pPr>
            <a:r>
              <a:rPr lang="en-US" altLang="zh-CN" sz="2400" b="1" dirty="0">
                <a:solidFill>
                  <a:srgbClr val="0000FF"/>
                </a:solidFill>
                <a:latin typeface="Courier New" pitchFamily="49" charset="0"/>
                <a:cs typeface="Courier New" pitchFamily="49" charset="0"/>
              </a:rPr>
              <a:t>#include</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iostream</a:t>
            </a:r>
            <a:r>
              <a:rPr lang="en-US" altLang="zh-CN" sz="2400" b="1" dirty="0">
                <a:latin typeface="Courier New" pitchFamily="49" charset="0"/>
                <a:cs typeface="Courier New" pitchFamily="49" charset="0"/>
              </a:rPr>
              <a:t>&gt;</a:t>
            </a:r>
          </a:p>
          <a:p>
            <a:pPr lvl="1">
              <a:spcBef>
                <a:spcPts val="0"/>
              </a:spcBef>
              <a:buNone/>
            </a:pPr>
            <a:r>
              <a:rPr lang="en-US" altLang="zh-CN" sz="2400" b="1" dirty="0">
                <a:solidFill>
                  <a:srgbClr val="0000FF"/>
                </a:solidFill>
                <a:latin typeface="Courier New" pitchFamily="49" charset="0"/>
                <a:cs typeface="Courier New" pitchFamily="49" charset="0"/>
              </a:rPr>
              <a:t>#include</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cstdlib</a:t>
            </a:r>
            <a:r>
              <a:rPr lang="en-US" altLang="zh-CN" sz="2400" b="1" dirty="0">
                <a:latin typeface="Courier New" pitchFamily="49" charset="0"/>
                <a:cs typeface="Courier New" pitchFamily="49" charset="0"/>
              </a:rPr>
              <a:t>&gt;</a:t>
            </a:r>
          </a:p>
          <a:p>
            <a:pPr lvl="1">
              <a:spcBef>
                <a:spcPts val="0"/>
              </a:spcBef>
              <a:buNone/>
            </a:pPr>
            <a:r>
              <a:rPr lang="en-US" altLang="zh-CN" sz="2400" b="1" dirty="0">
                <a:solidFill>
                  <a:srgbClr val="0000FF"/>
                </a:solidFill>
                <a:latin typeface="Courier New" pitchFamily="49" charset="0"/>
                <a:cs typeface="Courier New" pitchFamily="49" charset="0"/>
              </a:rPr>
              <a:t>#include</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ctime</a:t>
            </a:r>
            <a:r>
              <a:rPr lang="en-US" altLang="zh-CN" sz="2400" b="1" dirty="0">
                <a:latin typeface="Courier New" pitchFamily="49" charset="0"/>
                <a:cs typeface="Courier New" pitchFamily="49" charset="0"/>
              </a:rPr>
              <a:t>&gt;</a:t>
            </a:r>
          </a:p>
          <a:p>
            <a:pPr lvl="1">
              <a:spcBef>
                <a:spcPts val="0"/>
              </a:spcBef>
              <a:buNone/>
            </a:pPr>
            <a:r>
              <a:rPr lang="en-US" altLang="zh-CN" sz="2400" b="1" dirty="0">
                <a:solidFill>
                  <a:srgbClr val="0000FF"/>
                </a:solidFill>
                <a:latin typeface="Courier New" pitchFamily="49" charset="0"/>
                <a:cs typeface="Courier New" pitchFamily="49" charset="0"/>
              </a:rPr>
              <a:t>#include</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iomanip</a:t>
            </a:r>
            <a:r>
              <a:rPr lang="en-US" altLang="zh-CN" sz="2400" b="1" dirty="0">
                <a:latin typeface="Courier New" pitchFamily="49" charset="0"/>
                <a:cs typeface="Courier New" pitchFamily="49" charset="0"/>
              </a:rPr>
              <a:t>&gt;</a:t>
            </a:r>
          </a:p>
          <a:p>
            <a:pPr lvl="1">
              <a:spcBef>
                <a:spcPts val="0"/>
              </a:spcBef>
              <a:buNone/>
            </a:pPr>
            <a:r>
              <a:rPr lang="en-US" altLang="zh-CN" sz="2400" b="1" dirty="0">
                <a:solidFill>
                  <a:srgbClr val="0000FF"/>
                </a:solidFill>
                <a:latin typeface="Courier New" pitchFamily="49" charset="0"/>
                <a:cs typeface="Courier New" pitchFamily="49" charset="0"/>
              </a:rPr>
              <a:t>using namespace</a:t>
            </a: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std</a:t>
            </a:r>
            <a:r>
              <a:rPr lang="en-US" altLang="zh-CN" sz="2400" b="1" dirty="0">
                <a:latin typeface="Courier New" pitchFamily="49" charset="0"/>
                <a:cs typeface="Courier New" pitchFamily="49" charset="0"/>
              </a:rPr>
              <a:t>;</a:t>
            </a:r>
          </a:p>
          <a:p>
            <a:pPr lvl="1">
              <a:spcBef>
                <a:spcPts val="0"/>
              </a:spcBef>
              <a:buNone/>
            </a:pPr>
            <a:r>
              <a:rPr lang="en-US" altLang="zh-CN" sz="2400" b="1" dirty="0" err="1">
                <a:solidFill>
                  <a:srgbClr val="0000FF"/>
                </a:solidFill>
                <a:latin typeface="Courier New" pitchFamily="49" charset="0"/>
                <a:cs typeface="Courier New" pitchFamily="49" charset="0"/>
              </a:rPr>
              <a:t>const</a:t>
            </a:r>
            <a:r>
              <a:rPr lang="en-US" altLang="zh-CN" sz="2400" b="1" dirty="0">
                <a:solidFill>
                  <a:srgbClr val="0000FF"/>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n = 10;</a:t>
            </a:r>
          </a:p>
          <a:p>
            <a:pPr lvl="1">
              <a:spcBef>
                <a:spcPts val="0"/>
              </a:spcBef>
              <a:buNone/>
            </a:pPr>
            <a:r>
              <a:rPr lang="en-US" altLang="zh-CN" sz="2400" b="1" dirty="0">
                <a:solidFill>
                  <a:srgbClr val="0000FF"/>
                </a:solidFill>
                <a:latin typeface="Courier New" pitchFamily="49" charset="0"/>
                <a:cs typeface="Courier New" pitchFamily="49" charset="0"/>
              </a:rPr>
              <a:t>void</a:t>
            </a:r>
            <a:r>
              <a:rPr lang="en-US" altLang="zh-CN" sz="2400" b="1" dirty="0">
                <a:latin typeface="Courier New" pitchFamily="49" charset="0"/>
                <a:cs typeface="Courier New" pitchFamily="49" charset="0"/>
              </a:rPr>
              <a:t> swap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&amp;, </a:t>
            </a:r>
            <a:r>
              <a:rPr lang="en-US" altLang="zh-CN" sz="2400" b="1" dirty="0" err="1">
                <a:solidFill>
                  <a:srgbClr val="0000FF"/>
                </a:solidFill>
                <a:latin typeface="Courier New" pitchFamily="49" charset="0"/>
                <a:cs typeface="Courier New" pitchFamily="49" charset="0"/>
              </a:rPr>
              <a:t>int</a:t>
            </a:r>
            <a:r>
              <a:rPr lang="en-US" altLang="zh-CN" sz="2400" b="1" dirty="0">
                <a:latin typeface="Courier New" pitchFamily="49" charset="0"/>
                <a:cs typeface="Courier New" pitchFamily="49" charset="0"/>
              </a:rPr>
              <a:t> &amp;);</a:t>
            </a:r>
          </a:p>
          <a:p>
            <a:pPr lvl="1">
              <a:spcBef>
                <a:spcPts val="0"/>
              </a:spcBef>
              <a:buNone/>
            </a:pPr>
            <a:r>
              <a:rPr lang="sv-SE" altLang="zh-CN" sz="2400" b="1" dirty="0">
                <a:solidFill>
                  <a:srgbClr val="0000FF"/>
                </a:solidFill>
                <a:latin typeface="Courier New" pitchFamily="49" charset="0"/>
                <a:cs typeface="Courier New" pitchFamily="49" charset="0"/>
              </a:rPr>
              <a:t>int</a:t>
            </a:r>
            <a:r>
              <a:rPr lang="sv-SE" altLang="zh-CN" sz="2400" b="1" dirty="0">
                <a:latin typeface="Courier New" pitchFamily="49" charset="0"/>
                <a:cs typeface="Courier New" pitchFamily="49" charset="0"/>
              </a:rPr>
              <a:t> findpivot(</a:t>
            </a:r>
            <a:r>
              <a:rPr lang="sv-SE" altLang="zh-CN" sz="2400" b="1" dirty="0">
                <a:solidFill>
                  <a:srgbClr val="0000FF"/>
                </a:solidFill>
                <a:latin typeface="Courier New" pitchFamily="49" charset="0"/>
                <a:cs typeface="Courier New" pitchFamily="49" charset="0"/>
              </a:rPr>
              <a:t>int</a:t>
            </a:r>
            <a:r>
              <a:rPr lang="sv-SE" altLang="zh-CN" sz="2400" b="1" dirty="0">
                <a:latin typeface="Courier New" pitchFamily="49" charset="0"/>
                <a:cs typeface="Courier New" pitchFamily="49" charset="0"/>
              </a:rPr>
              <a:t> [],</a:t>
            </a:r>
            <a:r>
              <a:rPr lang="sv-SE" altLang="zh-CN" sz="2400" b="1" dirty="0">
                <a:solidFill>
                  <a:srgbClr val="0000FF"/>
                </a:solidFill>
                <a:latin typeface="Courier New" pitchFamily="49" charset="0"/>
                <a:cs typeface="Courier New" pitchFamily="49" charset="0"/>
              </a:rPr>
              <a:t>int</a:t>
            </a:r>
            <a:r>
              <a:rPr lang="sv-SE" altLang="zh-CN" sz="2400" b="1" dirty="0">
                <a:latin typeface="Courier New" pitchFamily="49" charset="0"/>
                <a:cs typeface="Courier New" pitchFamily="49" charset="0"/>
              </a:rPr>
              <a:t>,</a:t>
            </a:r>
            <a:r>
              <a:rPr lang="sv-SE" altLang="zh-CN" sz="2400" b="1" dirty="0">
                <a:solidFill>
                  <a:srgbClr val="0000FF"/>
                </a:solidFill>
                <a:latin typeface="Courier New" pitchFamily="49" charset="0"/>
                <a:cs typeface="Courier New" pitchFamily="49" charset="0"/>
              </a:rPr>
              <a:t>int</a:t>
            </a:r>
            <a:r>
              <a:rPr lang="sv-SE" altLang="zh-CN" sz="2400" b="1" dirty="0">
                <a:latin typeface="Courier New" pitchFamily="49" charset="0"/>
                <a:cs typeface="Courier New" pitchFamily="49" charset="0"/>
              </a:rPr>
              <a:t>);</a:t>
            </a:r>
          </a:p>
          <a:p>
            <a:pPr lvl="1">
              <a:spcBef>
                <a:spcPts val="0"/>
              </a:spcBef>
              <a:buNone/>
            </a:pPr>
            <a:r>
              <a:rPr lang="fr-FR" altLang="zh-CN" sz="2400" b="1" dirty="0">
                <a:solidFill>
                  <a:srgbClr val="0000FF"/>
                </a:solidFill>
                <a:latin typeface="Courier New" pitchFamily="49" charset="0"/>
                <a:cs typeface="Courier New" pitchFamily="49" charset="0"/>
              </a:rPr>
              <a:t>int</a:t>
            </a:r>
            <a:r>
              <a:rPr lang="fr-FR" altLang="zh-CN" sz="2400" b="1" dirty="0">
                <a:latin typeface="Courier New" pitchFamily="49" charset="0"/>
                <a:cs typeface="Courier New" pitchFamily="49" charset="0"/>
              </a:rPr>
              <a:t> partition(</a:t>
            </a:r>
            <a:r>
              <a:rPr lang="fr-FR" altLang="zh-CN" sz="2400" b="1" dirty="0">
                <a:solidFill>
                  <a:srgbClr val="0000FF"/>
                </a:solidFill>
                <a:latin typeface="Courier New" pitchFamily="49" charset="0"/>
                <a:cs typeface="Courier New" pitchFamily="49" charset="0"/>
              </a:rPr>
              <a:t>int</a:t>
            </a:r>
            <a:r>
              <a:rPr lang="fr-FR" altLang="zh-CN" sz="2400" b="1" dirty="0">
                <a:latin typeface="Courier New" pitchFamily="49" charset="0"/>
                <a:cs typeface="Courier New" pitchFamily="49" charset="0"/>
              </a:rPr>
              <a:t> [],</a:t>
            </a:r>
            <a:r>
              <a:rPr lang="fr-FR" altLang="zh-CN" sz="2400" b="1" dirty="0">
                <a:solidFill>
                  <a:srgbClr val="0000FF"/>
                </a:solidFill>
                <a:latin typeface="Courier New" pitchFamily="49" charset="0"/>
                <a:cs typeface="Courier New" pitchFamily="49" charset="0"/>
              </a:rPr>
              <a:t>int</a:t>
            </a:r>
            <a:r>
              <a:rPr lang="fr-FR" altLang="zh-CN" sz="2400" b="1" dirty="0">
                <a:latin typeface="Courier New" pitchFamily="49" charset="0"/>
                <a:cs typeface="Courier New" pitchFamily="49" charset="0"/>
              </a:rPr>
              <a:t>,</a:t>
            </a:r>
            <a:r>
              <a:rPr lang="fr-FR" altLang="zh-CN" sz="2400" b="1" dirty="0">
                <a:solidFill>
                  <a:srgbClr val="0000FF"/>
                </a:solidFill>
                <a:latin typeface="Courier New" pitchFamily="49" charset="0"/>
                <a:cs typeface="Courier New" pitchFamily="49" charset="0"/>
              </a:rPr>
              <a:t>int</a:t>
            </a:r>
            <a:r>
              <a:rPr lang="fr-FR" altLang="zh-CN" sz="2400" b="1" dirty="0">
                <a:latin typeface="Courier New" pitchFamily="49" charset="0"/>
                <a:cs typeface="Courier New" pitchFamily="49" charset="0"/>
              </a:rPr>
              <a:t>,</a:t>
            </a:r>
            <a:r>
              <a:rPr lang="fr-FR" altLang="zh-CN" sz="2400" b="1" dirty="0">
                <a:solidFill>
                  <a:srgbClr val="0000FF"/>
                </a:solidFill>
                <a:latin typeface="Courier New" pitchFamily="49" charset="0"/>
                <a:cs typeface="Courier New" pitchFamily="49" charset="0"/>
              </a:rPr>
              <a:t>int</a:t>
            </a:r>
            <a:r>
              <a:rPr lang="fr-FR" altLang="zh-CN" sz="2400" b="1" dirty="0">
                <a:latin typeface="Courier New" pitchFamily="49" charset="0"/>
                <a:cs typeface="Courier New" pitchFamily="49" charset="0"/>
              </a:rPr>
              <a:t>);</a:t>
            </a:r>
          </a:p>
          <a:p>
            <a:pPr lvl="1">
              <a:spcBef>
                <a:spcPts val="0"/>
              </a:spcBef>
              <a:buNone/>
            </a:pPr>
            <a:r>
              <a:rPr lang="en-US" altLang="zh-CN" sz="2400" b="1" dirty="0">
                <a:solidFill>
                  <a:srgbClr val="0000FF"/>
                </a:solidFill>
                <a:latin typeface="Courier New" pitchFamily="49" charset="0"/>
                <a:cs typeface="Courier New" pitchFamily="49" charset="0"/>
              </a:rPr>
              <a:t>void</a:t>
            </a: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quickSort</a:t>
            </a:r>
            <a:r>
              <a:rPr lang="en-US" altLang="zh-CN" sz="2400" b="1" dirty="0">
                <a:latin typeface="Courier New" pitchFamily="49" charset="0"/>
                <a:cs typeface="Courier New" pitchFamily="49" charset="0"/>
              </a:rPr>
              <a:t>(</a:t>
            </a:r>
            <a:r>
              <a:rPr lang="en-US" altLang="zh-CN" sz="2400" b="1" dirty="0" err="1">
                <a:solidFill>
                  <a:srgbClr val="0000FF"/>
                </a:solidFill>
                <a:latin typeface="Courier New" pitchFamily="49" charset="0"/>
                <a:cs typeface="Courier New" pitchFamily="49" charset="0"/>
              </a:rPr>
              <a:t>int</a:t>
            </a:r>
            <a:r>
              <a:rPr lang="en-US" altLang="zh-CN" sz="2400" b="1" dirty="0">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err="1">
                <a:latin typeface="Courier New" pitchFamily="49" charset="0"/>
                <a:cs typeface="Courier New" pitchFamily="49" charset="0"/>
              </a:rPr>
              <a:t>,</a:t>
            </a:r>
            <a:r>
              <a:rPr lang="en-US" altLang="zh-CN" sz="2400" b="1" dirty="0" err="1">
                <a:solidFill>
                  <a:srgbClr val="0000FF"/>
                </a:solidFill>
                <a:latin typeface="Courier New" pitchFamily="49" charset="0"/>
                <a:cs typeface="Courier New" pitchFamily="49" charset="0"/>
              </a:rPr>
              <a:t>int</a:t>
            </a:r>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3331839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函数的分类</a:t>
            </a:r>
          </a:p>
        </p:txBody>
      </p:sp>
      <p:sp>
        <p:nvSpPr>
          <p:cNvPr id="3" name="内容占位符 2"/>
          <p:cNvSpPr>
            <a:spLocks noGrp="1"/>
          </p:cNvSpPr>
          <p:nvPr>
            <p:ph idx="1"/>
          </p:nvPr>
        </p:nvSpPr>
        <p:spPr/>
        <p:txBody>
          <a:bodyPr/>
          <a:lstStyle/>
          <a:p>
            <a:r>
              <a:rPr lang="zh-CN" altLang="en-US" dirty="0"/>
              <a:t>无参函数</a:t>
            </a:r>
            <a:endParaRPr lang="en-US" altLang="zh-CN" dirty="0"/>
          </a:p>
          <a:p>
            <a:pPr lvl="1"/>
            <a:r>
              <a:rPr lang="zh-CN" altLang="en-US" dirty="0"/>
              <a:t>调用它们时不需要提供实际参数</a:t>
            </a:r>
            <a:endParaRPr lang="en-US" altLang="zh-CN" dirty="0"/>
          </a:p>
          <a:p>
            <a:pPr lvl="1"/>
            <a:r>
              <a:rPr lang="zh-CN" altLang="en-US" dirty="0"/>
              <a:t>函数定义的一般形式 </a:t>
            </a:r>
            <a:r>
              <a:rPr lang="en-US" altLang="zh-CN" sz="2000" dirty="0">
                <a:solidFill>
                  <a:schemeClr val="tx2"/>
                </a:solidFill>
              </a:rPr>
              <a:t>&lt;</a:t>
            </a:r>
            <a:r>
              <a:rPr lang="zh-CN" altLang="en-US" sz="2000" dirty="0">
                <a:solidFill>
                  <a:schemeClr val="tx2"/>
                </a:solidFill>
              </a:rPr>
              <a:t>返回值类型</a:t>
            </a:r>
            <a:r>
              <a:rPr lang="en-US" altLang="zh-CN" sz="2000" dirty="0">
                <a:solidFill>
                  <a:schemeClr val="tx2"/>
                </a:solidFill>
              </a:rPr>
              <a:t>&gt;&lt;</a:t>
            </a:r>
            <a:r>
              <a:rPr lang="zh-CN" altLang="en-US" sz="2000" dirty="0">
                <a:solidFill>
                  <a:schemeClr val="tx2"/>
                </a:solidFill>
              </a:rPr>
              <a:t>函数名</a:t>
            </a:r>
            <a:r>
              <a:rPr lang="en-US" altLang="zh-CN" sz="2000" dirty="0">
                <a:solidFill>
                  <a:schemeClr val="tx2"/>
                </a:solidFill>
              </a:rPr>
              <a:t>&gt;( ){&lt;</a:t>
            </a:r>
            <a:r>
              <a:rPr lang="zh-CN" altLang="en-US" sz="2000" dirty="0">
                <a:solidFill>
                  <a:schemeClr val="tx2"/>
                </a:solidFill>
              </a:rPr>
              <a:t>函数体</a:t>
            </a:r>
            <a:r>
              <a:rPr lang="en-US" altLang="zh-CN" sz="2000" dirty="0">
                <a:solidFill>
                  <a:schemeClr val="tx2"/>
                </a:solidFill>
              </a:rPr>
              <a:t>&gt;}</a:t>
            </a:r>
          </a:p>
          <a:p>
            <a:pPr lvl="1"/>
            <a:r>
              <a:rPr lang="zh-CN" altLang="en-US" dirty="0"/>
              <a:t>通常用来实现某种特定的功能</a:t>
            </a:r>
            <a:endParaRPr lang="en-US" altLang="zh-CN" dirty="0"/>
          </a:p>
          <a:p>
            <a:pPr lvl="2"/>
            <a:r>
              <a:rPr lang="zh-CN" altLang="en-US" dirty="0"/>
              <a:t>不需要进行数据的传递</a:t>
            </a:r>
            <a:endParaRPr lang="en-US" altLang="zh-CN" dirty="0"/>
          </a:p>
          <a:p>
            <a:pPr lvl="2"/>
            <a:r>
              <a:rPr lang="zh-CN" altLang="en-US" dirty="0"/>
              <a:t>处理的数据通常与主调函数无关</a:t>
            </a:r>
            <a:endParaRPr lang="en-US" altLang="zh-CN"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函数的引入</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函数的说明</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函数的分类</a:t>
            </a:r>
          </a:p>
        </p:txBody>
      </p:sp>
      <p:sp>
        <p:nvSpPr>
          <p:cNvPr id="12" name="矩形 11"/>
          <p:cNvSpPr/>
          <p:nvPr/>
        </p:nvSpPr>
        <p:spPr>
          <a:xfrm>
            <a:off x="1115616" y="4549676"/>
            <a:ext cx="5263528" cy="2308324"/>
          </a:xfrm>
          <a:prstGeom prst="rect">
            <a:avLst/>
          </a:prstGeom>
        </p:spPr>
        <p:txBody>
          <a:bodyPr wrap="square">
            <a:spAutoFit/>
          </a:bodyPr>
          <a:lstStyle/>
          <a:p>
            <a:pPr>
              <a:buFont typeface="Wingdings" pitchFamily="2" charset="2"/>
              <a:buNone/>
            </a:pPr>
            <a:r>
              <a:rPr lang="en-US" altLang="zh-CN" sz="2400" b="1" dirty="0">
                <a:solidFill>
                  <a:srgbClr val="0000FF"/>
                </a:solidFill>
                <a:latin typeface="Courier New" pitchFamily="49" charset="0"/>
                <a:ea typeface="楷体_GB2312" pitchFamily="49" charset="-122"/>
                <a:cs typeface="Courier New" pitchFamily="49" charset="0"/>
              </a:rPr>
              <a:t>void</a:t>
            </a:r>
            <a:r>
              <a:rPr lang="en-US" altLang="zh-CN" sz="2400" b="1" dirty="0">
                <a:solidFill>
                  <a:schemeClr val="tx2"/>
                </a:solidFill>
                <a:latin typeface="Courier New" pitchFamily="49" charset="0"/>
                <a:ea typeface="楷体_GB2312" pitchFamily="49" charset="-122"/>
                <a:cs typeface="Courier New" pitchFamily="49" charset="0"/>
              </a:rPr>
              <a:t> </a:t>
            </a:r>
            <a:r>
              <a:rPr lang="en-US" altLang="zh-CN" sz="2400" b="1" dirty="0" err="1">
                <a:latin typeface="Courier New" pitchFamily="49" charset="0"/>
                <a:ea typeface="楷体_GB2312" pitchFamily="49" charset="-122"/>
                <a:cs typeface="Courier New" pitchFamily="49" charset="0"/>
              </a:rPr>
              <a:t>printStar</a:t>
            </a:r>
            <a:r>
              <a:rPr lang="en-US" altLang="zh-CN" sz="2400" b="1" dirty="0">
                <a:latin typeface="Courier New" pitchFamily="49" charset="0"/>
                <a:ea typeface="楷体_GB2312" pitchFamily="49" charset="-122"/>
                <a:cs typeface="Courier New" pitchFamily="49" charset="0"/>
              </a:rPr>
              <a:t>(){</a:t>
            </a:r>
          </a:p>
          <a:p>
            <a:pPr>
              <a:buFont typeface="Wingdings" pitchFamily="2" charset="2"/>
              <a:buNone/>
            </a:pPr>
            <a:r>
              <a:rPr lang="en-US" altLang="zh-CN" sz="2400" b="1" dirty="0">
                <a:solidFill>
                  <a:schemeClr val="tx2"/>
                </a:solidFill>
                <a:latin typeface="Courier New" pitchFamily="49" charset="0"/>
                <a:ea typeface="楷体_GB2312" pitchFamily="49" charset="-122"/>
                <a:cs typeface="Courier New" pitchFamily="49" charset="0"/>
              </a:rPr>
              <a:t>    </a:t>
            </a:r>
            <a:r>
              <a:rPr lang="en-US" altLang="zh-CN" sz="2400" b="1" dirty="0">
                <a:solidFill>
                  <a:srgbClr val="0000FF"/>
                </a:solidFill>
                <a:latin typeface="Courier New" pitchFamily="49" charset="0"/>
                <a:ea typeface="楷体_GB2312" pitchFamily="49" charset="-122"/>
                <a:cs typeface="Courier New" pitchFamily="49" charset="0"/>
              </a:rPr>
              <a:t>for</a:t>
            </a:r>
            <a:r>
              <a:rPr lang="en-US" altLang="zh-CN" sz="2400" b="1" dirty="0">
                <a:latin typeface="Courier New" pitchFamily="49" charset="0"/>
                <a:ea typeface="楷体_GB2312" pitchFamily="49" charset="-122"/>
                <a:cs typeface="Courier New" pitchFamily="49" charset="0"/>
              </a:rPr>
              <a:t>(</a:t>
            </a:r>
            <a:r>
              <a:rPr lang="en-US" altLang="zh-CN" sz="2400" b="1" dirty="0" err="1">
                <a:solidFill>
                  <a:srgbClr val="0000FF"/>
                </a:solidFill>
                <a:latin typeface="Courier New" pitchFamily="49" charset="0"/>
                <a:ea typeface="楷体_GB2312" pitchFamily="49" charset="-122"/>
                <a:cs typeface="Courier New" pitchFamily="49" charset="0"/>
              </a:rPr>
              <a:t>int</a:t>
            </a:r>
            <a:r>
              <a:rPr lang="en-US" altLang="zh-CN" sz="2400" b="1" dirty="0">
                <a:solidFill>
                  <a:srgbClr val="0000FF"/>
                </a:solidFill>
                <a:latin typeface="Courier New" pitchFamily="49" charset="0"/>
                <a:ea typeface="楷体_GB2312" pitchFamily="49" charset="-122"/>
                <a:cs typeface="Courier New" pitchFamily="49" charset="0"/>
              </a:rPr>
              <a:t> </a:t>
            </a:r>
            <a:r>
              <a:rPr lang="en-US" altLang="zh-CN" sz="2400" b="1" dirty="0" err="1">
                <a:latin typeface="Courier New" pitchFamily="49" charset="0"/>
                <a:ea typeface="楷体_GB2312" pitchFamily="49" charset="-122"/>
                <a:cs typeface="Courier New" pitchFamily="49" charset="0"/>
              </a:rPr>
              <a:t>i</a:t>
            </a:r>
            <a:r>
              <a:rPr lang="en-US" altLang="zh-CN" sz="2400" b="1" dirty="0">
                <a:latin typeface="Courier New" pitchFamily="49" charset="0"/>
                <a:ea typeface="楷体_GB2312" pitchFamily="49" charset="-122"/>
                <a:cs typeface="Courier New" pitchFamily="49" charset="0"/>
              </a:rPr>
              <a:t>=0;i&lt;10;i++)</a:t>
            </a:r>
          </a:p>
          <a:p>
            <a:pPr>
              <a:buFont typeface="Wingdings" pitchFamily="2" charset="2"/>
              <a:buNone/>
            </a:pPr>
            <a:r>
              <a:rPr lang="en-US" altLang="zh-CN" sz="2400" b="1" dirty="0">
                <a:latin typeface="Courier New" pitchFamily="49" charset="0"/>
                <a:ea typeface="楷体_GB2312" pitchFamily="49" charset="-122"/>
                <a:cs typeface="Courier New" pitchFamily="49" charset="0"/>
              </a:rPr>
              <a:t>	   </a:t>
            </a:r>
            <a:r>
              <a:rPr lang="en-US" altLang="zh-CN" sz="2400" b="1" dirty="0" err="1">
                <a:latin typeface="Courier New" pitchFamily="49" charset="0"/>
                <a:ea typeface="楷体_GB2312" pitchFamily="49" charset="-122"/>
                <a:cs typeface="Courier New" pitchFamily="49" charset="0"/>
              </a:rPr>
              <a:t>cout</a:t>
            </a:r>
            <a:r>
              <a:rPr lang="en-US" altLang="zh-CN" sz="2400" b="1" dirty="0">
                <a:latin typeface="Courier New" pitchFamily="49" charset="0"/>
                <a:ea typeface="楷体_GB2312" pitchFamily="49" charset="-122"/>
                <a:cs typeface="Courier New" pitchFamily="49" charset="0"/>
              </a:rPr>
              <a:t>&lt;&lt;</a:t>
            </a:r>
            <a:r>
              <a:rPr lang="en-US" altLang="zh-CN" sz="2400" b="1" dirty="0">
                <a:latin typeface="Courier New" panose="02070309020205020404" pitchFamily="49" charset="0"/>
                <a:cs typeface="Courier New" panose="02070309020205020404" pitchFamily="49" charset="0"/>
              </a:rPr>
              <a:t>"</a:t>
            </a:r>
            <a:r>
              <a:rPr lang="en-US" altLang="zh-CN" sz="2400" b="1" dirty="0">
                <a:latin typeface="Courier New" pitchFamily="49" charset="0"/>
                <a:ea typeface="楷体_GB2312" pitchFamily="49" charset="-122"/>
                <a:cs typeface="Courier New" pitchFamily="49" charset="0"/>
              </a:rPr>
              <a:t>*</a:t>
            </a:r>
            <a:r>
              <a:rPr lang="en-US" altLang="zh-CN" sz="2400" b="1" dirty="0">
                <a:latin typeface="Courier New" panose="02070309020205020404" pitchFamily="49" charset="0"/>
                <a:cs typeface="Courier New" panose="02070309020205020404" pitchFamily="49" charset="0"/>
              </a:rPr>
              <a:t>"</a:t>
            </a:r>
            <a:r>
              <a:rPr lang="en-US" altLang="zh-CN" sz="2400" b="1" dirty="0">
                <a:latin typeface="Courier New" pitchFamily="49" charset="0"/>
                <a:ea typeface="楷体_GB2312" pitchFamily="49" charset="-122"/>
                <a:cs typeface="Courier New" pitchFamily="49" charset="0"/>
              </a:rPr>
              <a:t>;</a:t>
            </a:r>
          </a:p>
          <a:p>
            <a:pPr>
              <a:buFont typeface="Wingdings" pitchFamily="2" charset="2"/>
              <a:buNone/>
            </a:pPr>
            <a:r>
              <a:rPr lang="en-US" altLang="zh-CN" sz="2400" b="1" dirty="0">
                <a:latin typeface="Courier New" pitchFamily="49" charset="0"/>
                <a:ea typeface="楷体_GB2312" pitchFamily="49" charset="-122"/>
                <a:cs typeface="Courier New" pitchFamily="49" charset="0"/>
              </a:rPr>
              <a:t>    </a:t>
            </a:r>
            <a:r>
              <a:rPr lang="en-US" altLang="zh-CN" sz="2400" b="1" dirty="0" err="1">
                <a:latin typeface="Courier New" pitchFamily="49" charset="0"/>
                <a:ea typeface="楷体_GB2312" pitchFamily="49" charset="-122"/>
                <a:cs typeface="Courier New" pitchFamily="49" charset="0"/>
              </a:rPr>
              <a:t>cout</a:t>
            </a:r>
            <a:r>
              <a:rPr lang="en-US" altLang="zh-CN" sz="2400" b="1" dirty="0">
                <a:latin typeface="Courier New" pitchFamily="49" charset="0"/>
                <a:ea typeface="楷体_GB2312" pitchFamily="49" charset="-122"/>
                <a:cs typeface="Courier New" pitchFamily="49" charset="0"/>
              </a:rPr>
              <a:t>&lt;&lt;</a:t>
            </a:r>
            <a:r>
              <a:rPr lang="en-US" altLang="zh-CN" sz="2400" b="1" dirty="0" err="1">
                <a:latin typeface="Courier New" pitchFamily="49" charset="0"/>
                <a:ea typeface="楷体_GB2312" pitchFamily="49" charset="-122"/>
                <a:cs typeface="Courier New" pitchFamily="49" charset="0"/>
              </a:rPr>
              <a:t>endl</a:t>
            </a:r>
            <a:r>
              <a:rPr lang="en-US" altLang="zh-CN" sz="2400" b="1" dirty="0">
                <a:latin typeface="Courier New" pitchFamily="49" charset="0"/>
                <a:ea typeface="楷体_GB2312" pitchFamily="49" charset="-122"/>
                <a:cs typeface="Courier New" pitchFamily="49" charset="0"/>
              </a:rPr>
              <a:t>;</a:t>
            </a:r>
          </a:p>
          <a:p>
            <a:pPr>
              <a:buFont typeface="Wingdings" pitchFamily="2" charset="2"/>
              <a:buNone/>
            </a:pPr>
            <a:r>
              <a:rPr lang="en-US" altLang="zh-CN" sz="2400" b="1" dirty="0">
                <a:latin typeface="Courier New" pitchFamily="49" charset="0"/>
                <a:ea typeface="楷体_GB2312" pitchFamily="49" charset="-122"/>
                <a:cs typeface="Courier New" pitchFamily="49" charset="0"/>
              </a:rPr>
              <a:t>}</a:t>
            </a:r>
          </a:p>
          <a:p>
            <a:pPr>
              <a:buFont typeface="Wingdings" pitchFamily="2" charset="2"/>
              <a:buNone/>
            </a:pPr>
            <a:r>
              <a:rPr lang="en-US" altLang="zh-CN" sz="2400" b="1" dirty="0">
                <a:latin typeface="Courier New" pitchFamily="49" charset="0"/>
                <a:ea typeface="楷体_GB2312" pitchFamily="49" charset="-122"/>
                <a:cs typeface="Courier New" pitchFamily="49" charset="0"/>
              </a:rPr>
              <a:t>	</a:t>
            </a:r>
            <a:endParaRPr lang="zh-CN" altLang="en-US" sz="2400" dirty="0"/>
          </a:p>
        </p:txBody>
      </p:sp>
      <p:sp>
        <p:nvSpPr>
          <p:cNvPr id="13" name="矩形 12"/>
          <p:cNvSpPr/>
          <p:nvPr/>
        </p:nvSpPr>
        <p:spPr>
          <a:xfrm>
            <a:off x="3995936" y="4581128"/>
            <a:ext cx="3445174" cy="369332"/>
          </a:xfrm>
          <a:prstGeom prst="rect">
            <a:avLst/>
          </a:prstGeom>
        </p:spPr>
        <p:txBody>
          <a:bodyPr wrap="none">
            <a:spAutoFit/>
          </a:bodyPr>
          <a:lstStyle/>
          <a:p>
            <a:pPr lvl="1"/>
            <a:r>
              <a:rPr lang="en-US" altLang="zh-CN" b="1" dirty="0">
                <a:solidFill>
                  <a:srgbClr val="C00000"/>
                </a:solidFill>
              </a:rPr>
              <a:t>//</a:t>
            </a:r>
            <a:r>
              <a:rPr lang="zh-CN" altLang="en-US" b="1" dirty="0">
                <a:solidFill>
                  <a:srgbClr val="C00000"/>
                </a:solidFill>
              </a:rPr>
              <a:t>打印</a:t>
            </a:r>
            <a:r>
              <a:rPr lang="en-US" altLang="zh-CN" b="1" dirty="0">
                <a:solidFill>
                  <a:srgbClr val="C00000"/>
                </a:solidFill>
              </a:rPr>
              <a:t>10</a:t>
            </a:r>
            <a:r>
              <a:rPr lang="zh-CN" altLang="en-US" b="1" dirty="0">
                <a:solidFill>
                  <a:srgbClr val="C00000"/>
                </a:solidFill>
              </a:rPr>
              <a:t>个“</a:t>
            </a:r>
            <a:r>
              <a:rPr lang="en-US" altLang="zh-CN" b="1" dirty="0">
                <a:solidFill>
                  <a:srgbClr val="C00000"/>
                </a:solidFill>
              </a:rPr>
              <a:t>*</a:t>
            </a:r>
            <a:r>
              <a:rPr lang="zh-CN" altLang="en-US" b="1" dirty="0">
                <a:solidFill>
                  <a:srgbClr val="C00000"/>
                </a:solidFill>
              </a:rPr>
              <a:t>”的无参函数</a:t>
            </a:r>
            <a:endParaRPr lang="en-US" altLang="zh-CN" b="1" dirty="0">
              <a:solidFill>
                <a:srgbClr val="C00000"/>
              </a:solidFill>
            </a:endParaRPr>
          </a:p>
        </p:txBody>
      </p:sp>
    </p:spTree>
    <p:extLst>
      <p:ext uri="{BB962C8B-B14F-4D97-AF65-F5344CB8AC3E}">
        <p14:creationId xmlns:p14="http://schemas.microsoft.com/office/powerpoint/2010/main" val="263083523"/>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153400" cy="5448098"/>
          </a:xfrm>
        </p:spPr>
        <p:txBody>
          <a:bodyPr/>
          <a:lstStyle/>
          <a:p>
            <a:pPr>
              <a:spcBef>
                <a:spcPts val="0"/>
              </a:spcBef>
              <a:buNone/>
            </a:pP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main(){</a:t>
            </a:r>
          </a:p>
          <a:p>
            <a:pPr>
              <a:spcBef>
                <a:spcPts val="0"/>
              </a:spcBef>
              <a:buNone/>
            </a:pP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int</a:t>
            </a:r>
            <a:r>
              <a:rPr lang="en-US" altLang="zh-CN" sz="2800" b="1" dirty="0">
                <a:latin typeface="Courier New" pitchFamily="49" charset="0"/>
                <a:cs typeface="Courier New" pitchFamily="49" charset="0"/>
              </a:rPr>
              <a:t> b[n];</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err="1">
                <a:latin typeface="Courier New" pitchFamily="49" charset="0"/>
                <a:cs typeface="Courier New" pitchFamily="49" charset="0"/>
              </a:rPr>
              <a:t>srand</a:t>
            </a:r>
            <a:r>
              <a:rPr lang="en-US" altLang="zh-CN" sz="2800" b="1" dirty="0">
                <a:latin typeface="Courier New" pitchFamily="49" charset="0"/>
                <a:cs typeface="Courier New" pitchFamily="49" charset="0"/>
              </a:rPr>
              <a:t>((</a:t>
            </a:r>
            <a:r>
              <a:rPr lang="en-US" altLang="zh-CN" sz="2800" b="1" dirty="0">
                <a:solidFill>
                  <a:srgbClr val="0000FF"/>
                </a:solidFill>
                <a:latin typeface="Courier New" pitchFamily="49" charset="0"/>
                <a:cs typeface="Courier New" pitchFamily="49" charset="0"/>
              </a:rPr>
              <a:t>unsigned</a:t>
            </a:r>
            <a:r>
              <a:rPr lang="en-US" altLang="zh-CN" sz="2800" b="1" dirty="0">
                <a:latin typeface="Courier New" pitchFamily="49" charset="0"/>
                <a:cs typeface="Courier New" pitchFamily="49" charset="0"/>
              </a:rPr>
              <a:t>)time(NULL));</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err="1">
                <a:latin typeface="Courier New" pitchFamily="49" charset="0"/>
                <a:cs typeface="Courier New" pitchFamily="49" charset="0"/>
              </a:rPr>
              <a:t>cout</a:t>
            </a:r>
            <a:r>
              <a:rPr lang="en-US" altLang="zh-CN" sz="2800" b="1" dirty="0">
                <a:latin typeface="Courier New" pitchFamily="49" charset="0"/>
                <a:cs typeface="Courier New" pitchFamily="49" charset="0"/>
              </a:rPr>
              <a:t>&lt;&lt;"</a:t>
            </a:r>
            <a:r>
              <a:rPr lang="zh-CN" altLang="en-US" sz="2800" b="1" dirty="0">
                <a:latin typeface="Courier New" pitchFamily="49" charset="0"/>
                <a:cs typeface="Courier New" pitchFamily="49" charset="0"/>
              </a:rPr>
              <a:t>随机数：</a:t>
            </a:r>
            <a:r>
              <a:rPr lang="en-US" altLang="zh-CN" sz="2800" b="1" dirty="0">
                <a:latin typeface="Courier New" pitchFamily="49" charset="0"/>
                <a:cs typeface="Courier New" pitchFamily="49" charset="0"/>
              </a:rPr>
              <a:t>"&lt;&lt;</a:t>
            </a:r>
            <a:r>
              <a:rPr lang="en-US" altLang="zh-CN" sz="2800" b="1" dirty="0" err="1">
                <a:latin typeface="Courier New" pitchFamily="49" charset="0"/>
                <a:cs typeface="Courier New" pitchFamily="49" charset="0"/>
              </a:rPr>
              <a:t>endl</a:t>
            </a:r>
            <a:r>
              <a:rPr lang="en-US" altLang="zh-CN" sz="2800" b="1" dirty="0">
                <a:latin typeface="Courier New" pitchFamily="49" charset="0"/>
                <a:cs typeface="Courier New" pitchFamily="49" charset="0"/>
              </a:rPr>
              <a:t>;</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for</a:t>
            </a:r>
            <a:r>
              <a:rPr lang="en-US" altLang="zh-CN" sz="2800" b="1" dirty="0">
                <a:latin typeface="Courier New" pitchFamily="49" charset="0"/>
                <a:cs typeface="Courier New" pitchFamily="49" charset="0"/>
              </a:rPr>
              <a:t>(</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err="1">
                <a:latin typeface="Courier New" pitchFamily="49" charset="0"/>
                <a:cs typeface="Courier New" pitchFamily="49" charset="0"/>
              </a:rPr>
              <a:t>i</a:t>
            </a:r>
            <a:r>
              <a:rPr lang="en-US" altLang="zh-CN" sz="2800" b="1" dirty="0">
                <a:latin typeface="Courier New" pitchFamily="49" charset="0"/>
                <a:cs typeface="Courier New" pitchFamily="49" charset="0"/>
              </a:rPr>
              <a:t>=0;i&lt;</a:t>
            </a:r>
            <a:r>
              <a:rPr lang="en-US" altLang="zh-CN" sz="2800" b="1" dirty="0" err="1">
                <a:latin typeface="Courier New" pitchFamily="49" charset="0"/>
                <a:cs typeface="Courier New" pitchFamily="49" charset="0"/>
              </a:rPr>
              <a:t>n;i</a:t>
            </a:r>
            <a:r>
              <a:rPr lang="en-US" altLang="zh-CN" sz="2800" b="1" dirty="0">
                <a:latin typeface="Courier New" pitchFamily="49" charset="0"/>
                <a:cs typeface="Courier New" pitchFamily="49" charset="0"/>
              </a:rPr>
              <a:t>++){			</a:t>
            </a:r>
          </a:p>
          <a:p>
            <a:pPr>
              <a:spcBef>
                <a:spcPts val="0"/>
              </a:spcBef>
              <a:buNone/>
            </a:pPr>
            <a:r>
              <a:rPr lang="en-US" altLang="zh-CN" sz="2800" b="1" dirty="0">
                <a:latin typeface="Courier New" pitchFamily="49" charset="0"/>
                <a:cs typeface="Courier New" pitchFamily="49" charset="0"/>
              </a:rPr>
              <a:t>			b[</a:t>
            </a:r>
            <a:r>
              <a:rPr lang="en-US" altLang="zh-CN" sz="2800" b="1" dirty="0" err="1">
                <a:latin typeface="Courier New" pitchFamily="49" charset="0"/>
                <a:cs typeface="Courier New" pitchFamily="49" charset="0"/>
              </a:rPr>
              <a:t>i</a:t>
            </a:r>
            <a:r>
              <a:rPr lang="en-US" altLang="zh-CN" sz="2800" b="1" dirty="0">
                <a:latin typeface="Courier New" pitchFamily="49" charset="0"/>
                <a:cs typeface="Courier New" pitchFamily="49" charset="0"/>
              </a:rPr>
              <a:t>] = rand()%100;</a:t>
            </a:r>
          </a:p>
          <a:p>
            <a:pPr>
              <a:spcBef>
                <a:spcPts val="0"/>
              </a:spcBef>
              <a:buNone/>
            </a:pP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cout</a:t>
            </a:r>
            <a:r>
              <a:rPr lang="en-US" altLang="zh-CN" sz="2800" b="1" dirty="0">
                <a:latin typeface="Courier New" pitchFamily="49" charset="0"/>
                <a:cs typeface="Courier New" pitchFamily="49" charset="0"/>
              </a:rPr>
              <a:t>&lt;&lt;</a:t>
            </a:r>
            <a:r>
              <a:rPr lang="en-US" altLang="zh-CN" sz="2800" b="1" dirty="0" err="1">
                <a:latin typeface="Courier New" pitchFamily="49" charset="0"/>
                <a:cs typeface="Courier New" pitchFamily="49" charset="0"/>
              </a:rPr>
              <a:t>setw</a:t>
            </a:r>
            <a:r>
              <a:rPr lang="en-US" altLang="zh-CN" sz="2800" b="1" dirty="0">
                <a:latin typeface="Courier New" pitchFamily="49" charset="0"/>
                <a:cs typeface="Courier New" pitchFamily="49" charset="0"/>
              </a:rPr>
              <a:t>(5)&lt;&lt;b[</a:t>
            </a:r>
            <a:r>
              <a:rPr lang="en-US" altLang="zh-CN" sz="2800" b="1" dirty="0" err="1">
                <a:latin typeface="Courier New" pitchFamily="49" charset="0"/>
                <a:cs typeface="Courier New" pitchFamily="49" charset="0"/>
              </a:rPr>
              <a:t>i</a:t>
            </a:r>
            <a:r>
              <a:rPr lang="en-US" altLang="zh-CN" sz="2800" b="1" dirty="0">
                <a:latin typeface="Courier New" pitchFamily="49" charset="0"/>
                <a:cs typeface="Courier New" pitchFamily="49" charset="0"/>
              </a:rPr>
              <a:t>];</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if</a:t>
            </a:r>
            <a:r>
              <a:rPr lang="en-US" altLang="zh-CN" sz="2800" b="1" dirty="0">
                <a:latin typeface="Courier New" pitchFamily="49" charset="0"/>
                <a:cs typeface="Courier New" pitchFamily="49" charset="0"/>
              </a:rPr>
              <a:t>((i+1)%10==0)</a:t>
            </a:r>
          </a:p>
          <a:p>
            <a:pPr>
              <a:spcBef>
                <a:spcPts val="0"/>
              </a:spcBef>
              <a:buNone/>
            </a:pP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cout</a:t>
            </a:r>
            <a:r>
              <a:rPr lang="en-US" altLang="zh-CN" sz="2800" b="1" dirty="0">
                <a:latin typeface="Courier New" pitchFamily="49" charset="0"/>
                <a:cs typeface="Courier New" pitchFamily="49" charset="0"/>
              </a:rPr>
              <a:t>&lt;&lt;</a:t>
            </a:r>
            <a:r>
              <a:rPr lang="en-US" altLang="zh-CN" sz="2800" b="1" dirty="0" err="1">
                <a:latin typeface="Courier New" pitchFamily="49" charset="0"/>
                <a:cs typeface="Courier New" pitchFamily="49" charset="0"/>
              </a:rPr>
              <a:t>endl</a:t>
            </a:r>
            <a:r>
              <a:rPr lang="en-US" altLang="zh-CN" sz="2800" b="1" dirty="0">
                <a:latin typeface="Courier New" pitchFamily="49" charset="0"/>
                <a:cs typeface="Courier New" pitchFamily="49" charset="0"/>
              </a:rPr>
              <a:t>;</a:t>
            </a:r>
          </a:p>
          <a:p>
            <a:pPr>
              <a:spcBef>
                <a:spcPts val="0"/>
              </a:spcBef>
              <a:buNone/>
            </a:pPr>
            <a:r>
              <a:rPr lang="en-US" altLang="zh-CN" sz="2800" b="1" dirty="0">
                <a:latin typeface="Courier New" pitchFamily="49" charset="0"/>
                <a:cs typeface="Courier New" pitchFamily="49" charset="0"/>
              </a:rPr>
              <a:t>		}</a:t>
            </a:r>
          </a:p>
          <a:p>
            <a:pPr>
              <a:spcBef>
                <a:spcPts val="0"/>
              </a:spcBef>
              <a:buNone/>
            </a:pP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quickSort</a:t>
            </a:r>
            <a:r>
              <a:rPr lang="en-US" altLang="zh-CN" sz="2800" b="1" dirty="0">
                <a:latin typeface="Courier New" pitchFamily="49" charset="0"/>
                <a:cs typeface="Courier New" pitchFamily="49" charset="0"/>
              </a:rPr>
              <a:t>(b,0,n-1);</a:t>
            </a:r>
            <a:endParaRPr lang="zh-CN" altLang="en-US" sz="28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06272155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spcBef>
                <a:spcPts val="0"/>
              </a:spcBef>
              <a:buNone/>
            </a:pPr>
            <a:r>
              <a:rPr lang="en-US" altLang="zh-CN" b="1" dirty="0">
                <a:latin typeface="Courier New" pitchFamily="49" charset="0"/>
                <a:cs typeface="Courier New" pitchFamily="49" charset="0"/>
              </a:rPr>
              <a:t>	</a:t>
            </a:r>
            <a:r>
              <a:rPr lang="en-US" altLang="zh-CN" sz="2800" b="1" dirty="0">
                <a:solidFill>
                  <a:schemeClr val="tx2"/>
                </a:solidFill>
                <a:latin typeface="Courier New" pitchFamily="49" charset="0"/>
                <a:cs typeface="Courier New" pitchFamily="49" charset="0"/>
              </a:rPr>
              <a:t>	</a:t>
            </a:r>
            <a:r>
              <a:rPr lang="en-US" altLang="zh-CN" sz="2800" b="1" dirty="0" err="1">
                <a:latin typeface="Courier New" pitchFamily="49" charset="0"/>
                <a:cs typeface="Courier New" pitchFamily="49" charset="0"/>
              </a:rPr>
              <a:t>cout</a:t>
            </a:r>
            <a:r>
              <a:rPr lang="en-US" altLang="zh-CN" sz="2800" b="1" dirty="0">
                <a:latin typeface="Courier New" pitchFamily="49" charset="0"/>
                <a:cs typeface="Courier New" pitchFamily="49" charset="0"/>
              </a:rPr>
              <a:t>&lt;&lt;</a:t>
            </a:r>
            <a:r>
              <a:rPr lang="en-US" altLang="zh-CN" sz="2800" b="1" dirty="0" err="1">
                <a:latin typeface="Courier New" pitchFamily="49" charset="0"/>
                <a:cs typeface="Courier New" pitchFamily="49" charset="0"/>
              </a:rPr>
              <a:t>endl</a:t>
            </a:r>
            <a:r>
              <a:rPr lang="en-US" altLang="zh-CN" sz="2800" b="1" dirty="0">
                <a:latin typeface="Courier New" pitchFamily="49" charset="0"/>
                <a:cs typeface="Courier New" pitchFamily="49" charset="0"/>
              </a:rPr>
              <a:t>&lt;&lt;"</a:t>
            </a:r>
            <a:r>
              <a:rPr lang="zh-CN" altLang="en-US" sz="2800" b="1" dirty="0">
                <a:latin typeface="Courier New" pitchFamily="49" charset="0"/>
                <a:cs typeface="Courier New" pitchFamily="49" charset="0"/>
              </a:rPr>
              <a:t>排序后：</a:t>
            </a:r>
            <a:r>
              <a:rPr lang="en-US" altLang="zh-CN" sz="2800" b="1" dirty="0">
                <a:latin typeface="Courier New" pitchFamily="49" charset="0"/>
                <a:cs typeface="Courier New" pitchFamily="49" charset="0"/>
              </a:rPr>
              <a:t>"&lt;&lt;</a:t>
            </a:r>
            <a:r>
              <a:rPr lang="en-US" altLang="zh-CN" sz="2800" b="1" dirty="0" err="1">
                <a:latin typeface="Courier New" pitchFamily="49" charset="0"/>
                <a:cs typeface="Courier New" pitchFamily="49" charset="0"/>
              </a:rPr>
              <a:t>endl</a:t>
            </a:r>
            <a:r>
              <a:rPr lang="en-US" altLang="zh-CN" sz="2800" b="1" dirty="0">
                <a:latin typeface="Courier New" pitchFamily="49" charset="0"/>
                <a:cs typeface="Courier New" pitchFamily="49" charset="0"/>
              </a:rPr>
              <a:t>;</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for</a:t>
            </a:r>
            <a:r>
              <a:rPr lang="en-US" altLang="zh-CN" sz="2800" b="1" dirty="0">
                <a:latin typeface="Courier New" pitchFamily="49" charset="0"/>
                <a:cs typeface="Courier New" pitchFamily="49" charset="0"/>
              </a:rPr>
              <a:t>(</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err="1">
                <a:latin typeface="Courier New" pitchFamily="49" charset="0"/>
                <a:cs typeface="Courier New" pitchFamily="49" charset="0"/>
              </a:rPr>
              <a:t>i</a:t>
            </a:r>
            <a:r>
              <a:rPr lang="en-US" altLang="zh-CN" sz="2800" b="1" dirty="0">
                <a:latin typeface="Courier New" pitchFamily="49" charset="0"/>
                <a:cs typeface="Courier New" pitchFamily="49" charset="0"/>
              </a:rPr>
              <a:t>=0;i&lt;</a:t>
            </a:r>
            <a:r>
              <a:rPr lang="en-US" altLang="zh-CN" sz="2800" b="1" dirty="0" err="1">
                <a:latin typeface="Courier New" pitchFamily="49" charset="0"/>
                <a:cs typeface="Courier New" pitchFamily="49" charset="0"/>
              </a:rPr>
              <a:t>n;i</a:t>
            </a:r>
            <a:r>
              <a:rPr lang="en-US" altLang="zh-CN" sz="2800" b="1" dirty="0">
                <a:latin typeface="Courier New" pitchFamily="49" charset="0"/>
                <a:cs typeface="Courier New" pitchFamily="49" charset="0"/>
              </a:rPr>
              <a:t>++){</a:t>
            </a:r>
          </a:p>
          <a:p>
            <a:pPr>
              <a:spcBef>
                <a:spcPts val="0"/>
              </a:spcBef>
              <a:buNone/>
            </a:pP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cout</a:t>
            </a:r>
            <a:r>
              <a:rPr lang="en-US" altLang="zh-CN" sz="2800" b="1" dirty="0">
                <a:latin typeface="Courier New" pitchFamily="49" charset="0"/>
                <a:cs typeface="Courier New" pitchFamily="49" charset="0"/>
              </a:rPr>
              <a:t>&lt;&lt;</a:t>
            </a:r>
            <a:r>
              <a:rPr lang="en-US" altLang="zh-CN" sz="2800" b="1" dirty="0" err="1">
                <a:latin typeface="Courier New" pitchFamily="49" charset="0"/>
                <a:cs typeface="Courier New" pitchFamily="49" charset="0"/>
              </a:rPr>
              <a:t>setw</a:t>
            </a:r>
            <a:r>
              <a:rPr lang="en-US" altLang="zh-CN" sz="2800" b="1" dirty="0">
                <a:latin typeface="Courier New" pitchFamily="49" charset="0"/>
                <a:cs typeface="Courier New" pitchFamily="49" charset="0"/>
              </a:rPr>
              <a:t>(5)&lt;&lt;b[</a:t>
            </a:r>
            <a:r>
              <a:rPr lang="en-US" altLang="zh-CN" sz="2800" b="1" dirty="0" err="1">
                <a:latin typeface="Courier New" pitchFamily="49" charset="0"/>
                <a:cs typeface="Courier New" pitchFamily="49" charset="0"/>
              </a:rPr>
              <a:t>i</a:t>
            </a:r>
            <a:r>
              <a:rPr lang="en-US" altLang="zh-CN" sz="2800" b="1" dirty="0">
                <a:latin typeface="Courier New" pitchFamily="49" charset="0"/>
                <a:cs typeface="Courier New" pitchFamily="49" charset="0"/>
              </a:rPr>
              <a:t>];</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if</a:t>
            </a:r>
            <a:r>
              <a:rPr lang="en-US" altLang="zh-CN" sz="2800" b="1" dirty="0">
                <a:latin typeface="Courier New" pitchFamily="49" charset="0"/>
                <a:cs typeface="Courier New" pitchFamily="49" charset="0"/>
              </a:rPr>
              <a:t>((i+1)%10==0)</a:t>
            </a:r>
          </a:p>
          <a:p>
            <a:pPr>
              <a:spcBef>
                <a:spcPts val="0"/>
              </a:spcBef>
              <a:buNone/>
            </a:pP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cout</a:t>
            </a:r>
            <a:r>
              <a:rPr lang="en-US" altLang="zh-CN" sz="2800" b="1" dirty="0">
                <a:latin typeface="Courier New" pitchFamily="49" charset="0"/>
                <a:cs typeface="Courier New" pitchFamily="49" charset="0"/>
              </a:rPr>
              <a:t>&lt;&lt;</a:t>
            </a:r>
            <a:r>
              <a:rPr lang="en-US" altLang="zh-CN" sz="2800" b="1" dirty="0" err="1">
                <a:latin typeface="Courier New" pitchFamily="49" charset="0"/>
                <a:cs typeface="Courier New" pitchFamily="49" charset="0"/>
              </a:rPr>
              <a:t>endl</a:t>
            </a:r>
            <a:r>
              <a:rPr lang="en-US" altLang="zh-CN" sz="2800" b="1" dirty="0">
                <a:latin typeface="Courier New" pitchFamily="49" charset="0"/>
                <a:cs typeface="Courier New" pitchFamily="49" charset="0"/>
              </a:rPr>
              <a:t>;</a:t>
            </a:r>
          </a:p>
          <a:p>
            <a:pPr>
              <a:spcBef>
                <a:spcPts val="0"/>
              </a:spcBef>
              <a:buNone/>
            </a:pPr>
            <a:r>
              <a:rPr lang="en-US" altLang="zh-CN" sz="2800" b="1" dirty="0">
                <a:latin typeface="Courier New" pitchFamily="49" charset="0"/>
                <a:cs typeface="Courier New" pitchFamily="49" charset="0"/>
              </a:rPr>
              <a:t>		}</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return</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0;</a:t>
            </a:r>
          </a:p>
          <a:p>
            <a:pPr>
              <a:spcBef>
                <a:spcPts val="0"/>
              </a:spcBef>
              <a:buNone/>
            </a:pPr>
            <a:r>
              <a:rPr lang="en-US" altLang="zh-CN" sz="2800" b="1" dirty="0">
                <a:latin typeface="Courier New" pitchFamily="49" charset="0"/>
                <a:cs typeface="Courier New" pitchFamily="49" charset="0"/>
              </a:rPr>
              <a:t>}</a:t>
            </a:r>
            <a:endParaRPr lang="zh-CN" altLang="en-US" sz="2800" b="1" dirty="0">
              <a:latin typeface="Courier New" pitchFamily="49" charset="0"/>
              <a:cs typeface="Courier New" pitchFamily="49" charset="0"/>
            </a:endParaRPr>
          </a:p>
          <a:p>
            <a:endParaRPr lang="zh-CN" altLang="en-US" b="1"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09401257"/>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412776"/>
            <a:ext cx="8229600" cy="4500562"/>
          </a:xfrm>
        </p:spPr>
        <p:txBody>
          <a:bodyPr/>
          <a:lstStyle/>
          <a:p>
            <a:pPr marL="0" indent="0">
              <a:buNone/>
            </a:pPr>
            <a:r>
              <a:rPr lang="zh-CN" altLang="en-US" dirty="0"/>
              <a:t>函数</a:t>
            </a:r>
            <a:r>
              <a:rPr lang="en-US" altLang="zh-CN" dirty="0"/>
              <a:t>swap</a:t>
            </a:r>
            <a:r>
              <a:rPr lang="zh-CN" altLang="en-US" dirty="0"/>
              <a:t>定义</a:t>
            </a:r>
            <a:endParaRPr lang="en-US" altLang="zh-CN" dirty="0"/>
          </a:p>
          <a:p>
            <a:pPr marL="0" indent="0">
              <a:buNone/>
            </a:pPr>
            <a:endParaRPr lang="en-US" altLang="zh-CN" dirty="0"/>
          </a:p>
          <a:p>
            <a:pPr>
              <a:spcBef>
                <a:spcPts val="0"/>
              </a:spcBef>
              <a:buNone/>
            </a:pPr>
            <a:r>
              <a:rPr lang="en-US" altLang="zh-CN" sz="2800" b="1" dirty="0">
                <a:solidFill>
                  <a:srgbClr val="0000FF"/>
                </a:solidFill>
                <a:latin typeface="Courier New" pitchFamily="49" charset="0"/>
                <a:cs typeface="Courier New" pitchFamily="49" charset="0"/>
              </a:rPr>
              <a:t>void</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swap (</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&amp;x, </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&amp;y){</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temp = x;</a:t>
            </a:r>
          </a:p>
          <a:p>
            <a:pPr>
              <a:spcBef>
                <a:spcPts val="0"/>
              </a:spcBef>
              <a:buNone/>
            </a:pPr>
            <a:r>
              <a:rPr lang="en-US" altLang="zh-CN" sz="2800" b="1" dirty="0">
                <a:latin typeface="Courier New" pitchFamily="49" charset="0"/>
                <a:cs typeface="Courier New" pitchFamily="49" charset="0"/>
              </a:rPr>
              <a:t>    x = y;</a:t>
            </a:r>
          </a:p>
          <a:p>
            <a:pPr>
              <a:spcBef>
                <a:spcPts val="0"/>
              </a:spcBef>
              <a:buNone/>
            </a:pPr>
            <a:r>
              <a:rPr lang="en-US" altLang="zh-CN" sz="2800" b="1" dirty="0">
                <a:latin typeface="Courier New" pitchFamily="49" charset="0"/>
                <a:cs typeface="Courier New" pitchFamily="49" charset="0"/>
              </a:rPr>
              <a:t>    y = temp;</a:t>
            </a:r>
          </a:p>
          <a:p>
            <a:pPr>
              <a:spcBef>
                <a:spcPts val="0"/>
              </a:spcBef>
              <a:buNone/>
            </a:pPr>
            <a:r>
              <a:rPr lang="en-US" altLang="zh-CN" sz="2800" b="1" dirty="0">
                <a:latin typeface="Courier New" pitchFamily="49" charset="0"/>
                <a:cs typeface="Courier New" pitchFamily="49" charset="0"/>
              </a:rPr>
              <a:t>}</a:t>
            </a:r>
            <a:endParaRPr lang="zh-CN" altLang="en-US" sz="28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05024662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484784"/>
            <a:ext cx="8229600" cy="4500562"/>
          </a:xfrm>
        </p:spPr>
        <p:txBody>
          <a:bodyPr/>
          <a:lstStyle/>
          <a:p>
            <a:pPr marL="0" indent="0">
              <a:buNone/>
            </a:pPr>
            <a:r>
              <a:rPr lang="zh-CN" altLang="en-US" dirty="0"/>
              <a:t>函数</a:t>
            </a:r>
            <a:r>
              <a:rPr lang="en-US" altLang="zh-CN" dirty="0" err="1"/>
              <a:t>findpivot</a:t>
            </a:r>
            <a:r>
              <a:rPr lang="zh-CN" altLang="en-US" dirty="0"/>
              <a:t>定义</a:t>
            </a:r>
            <a:endParaRPr lang="en-US" altLang="zh-CN" dirty="0"/>
          </a:p>
          <a:p>
            <a:pPr marL="0" indent="0">
              <a:buNone/>
            </a:pPr>
            <a:endParaRPr lang="en-US" altLang="zh-CN" dirty="0"/>
          </a:p>
          <a:p>
            <a:pPr>
              <a:spcBef>
                <a:spcPts val="0"/>
              </a:spcBef>
              <a:buNone/>
            </a:pP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err="1">
                <a:latin typeface="Courier New" pitchFamily="49" charset="0"/>
                <a:cs typeface="Courier New" pitchFamily="49" charset="0"/>
              </a:rPr>
              <a:t>findpivot</a:t>
            </a:r>
            <a:r>
              <a:rPr lang="en-US" altLang="zh-CN" sz="2800" b="1" dirty="0">
                <a:latin typeface="Courier New" pitchFamily="49" charset="0"/>
                <a:cs typeface="Courier New" pitchFamily="49" charset="0"/>
              </a:rPr>
              <a:t>(</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a[],</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err="1">
                <a:latin typeface="Courier New" pitchFamily="49" charset="0"/>
                <a:cs typeface="Courier New" pitchFamily="49" charset="0"/>
              </a:rPr>
              <a:t>i,</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j)</a:t>
            </a:r>
          </a:p>
          <a:p>
            <a:pPr>
              <a:spcBef>
                <a:spcPts val="0"/>
              </a:spcBef>
              <a:buNone/>
            </a:pPr>
            <a:r>
              <a:rPr lang="en-US" altLang="zh-CN" sz="2800" b="1" dirty="0">
                <a:latin typeface="Courier New" pitchFamily="49" charset="0"/>
                <a:cs typeface="Courier New" pitchFamily="49" charset="0"/>
              </a:rPr>
              <a:t>{</a:t>
            </a:r>
            <a:r>
              <a:rPr lang="en-US" altLang="zh-CN" sz="2800" b="1" dirty="0">
                <a:solidFill>
                  <a:srgbClr val="008000"/>
                </a:solidFill>
                <a:latin typeface="Courier New" pitchFamily="49" charset="0"/>
                <a:cs typeface="Courier New" pitchFamily="49" charset="0"/>
              </a:rPr>
              <a:t>//</a:t>
            </a:r>
            <a:r>
              <a:rPr lang="zh-CN" altLang="en-US" sz="2800" b="1" dirty="0">
                <a:solidFill>
                  <a:srgbClr val="008000"/>
                </a:solidFill>
                <a:latin typeface="Courier New" pitchFamily="49" charset="0"/>
                <a:cs typeface="Courier New" pitchFamily="49" charset="0"/>
              </a:rPr>
              <a:t>将中间元素设置为枢值</a:t>
            </a:r>
            <a:endParaRPr lang="en-US" altLang="zh-CN" sz="2800" b="1" dirty="0">
              <a:solidFill>
                <a:srgbClr val="008000"/>
              </a:solidFill>
              <a:latin typeface="Courier New" pitchFamily="49" charset="0"/>
              <a:cs typeface="Courier New" pitchFamily="49" charset="0"/>
            </a:endParaRP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err="1">
                <a:solidFill>
                  <a:srgbClr val="0000FF"/>
                </a:solidFill>
                <a:latin typeface="Courier New" pitchFamily="49" charset="0"/>
                <a:cs typeface="Courier New" pitchFamily="49" charset="0"/>
              </a:rPr>
              <a:t>return</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a:t>
            </a:r>
            <a:r>
              <a:rPr lang="en-US" altLang="zh-CN" sz="2800" b="1" dirty="0" err="1">
                <a:latin typeface="Courier New" pitchFamily="49" charset="0"/>
                <a:cs typeface="Courier New" pitchFamily="49" charset="0"/>
              </a:rPr>
              <a:t>i+j</a:t>
            </a:r>
            <a:r>
              <a:rPr lang="en-US" altLang="zh-CN" sz="2800" b="1" dirty="0">
                <a:latin typeface="Courier New" pitchFamily="49" charset="0"/>
                <a:cs typeface="Courier New" pitchFamily="49" charset="0"/>
              </a:rPr>
              <a:t>)/2;</a:t>
            </a:r>
          </a:p>
          <a:p>
            <a:pPr>
              <a:spcBef>
                <a:spcPts val="0"/>
              </a:spcBef>
              <a:buNone/>
            </a:pPr>
            <a:r>
              <a:rPr lang="en-US" altLang="zh-CN" sz="2800" b="1" dirty="0">
                <a:latin typeface="Courier New" pitchFamily="49" charset="0"/>
                <a:cs typeface="Courier New" pitchFamily="49" charset="0"/>
              </a:rPr>
              <a:t>}</a:t>
            </a:r>
            <a:endParaRPr lang="zh-CN" altLang="en-US" sz="28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05898480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579296" cy="5520106"/>
          </a:xfrm>
        </p:spPr>
        <p:txBody>
          <a:bodyPr/>
          <a:lstStyle/>
          <a:p>
            <a:pPr marL="0" indent="0">
              <a:buNone/>
            </a:pPr>
            <a:r>
              <a:rPr lang="zh-CN" altLang="en-US" dirty="0"/>
              <a:t>函数</a:t>
            </a:r>
            <a:r>
              <a:rPr lang="en-US" altLang="zh-CN" dirty="0"/>
              <a:t>partition</a:t>
            </a:r>
            <a:r>
              <a:rPr lang="zh-CN" altLang="en-US" dirty="0"/>
              <a:t>定义</a:t>
            </a:r>
            <a:endParaRPr lang="en-US" altLang="zh-CN" dirty="0"/>
          </a:p>
          <a:p>
            <a:pPr>
              <a:spcBef>
                <a:spcPts val="0"/>
              </a:spcBef>
              <a:buNone/>
            </a:pPr>
            <a:r>
              <a:rPr lang="en-US" altLang="zh-CN" sz="2400" b="1" dirty="0">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partition(</a:t>
            </a:r>
            <a:r>
              <a:rPr lang="en-US" altLang="zh-CN" sz="2400" b="1" dirty="0">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a:t>
            </a:r>
            <a:r>
              <a:rPr lang="en-US" altLang="zh-CN" sz="2400" b="1" dirty="0">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l,</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r,</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pivot</a:t>
            </a:r>
            <a:r>
              <a:rPr lang="en-US" altLang="zh-CN" sz="2400" b="1" dirty="0">
                <a:latin typeface="Courier New" pitchFamily="49" charset="0"/>
                <a:cs typeface="Courier New" pitchFamily="49" charset="0"/>
              </a:rPr>
              <a:t>)</a:t>
            </a:r>
            <a:br>
              <a:rPr lang="en-US" altLang="zh-CN" sz="2400" b="1" dirty="0">
                <a:latin typeface="Courier New" pitchFamily="49" charset="0"/>
                <a:cs typeface="Courier New" pitchFamily="49" charset="0"/>
              </a:rPr>
            </a:br>
            <a:r>
              <a:rPr lang="en-US" altLang="zh-CN" sz="2400" b="1" dirty="0">
                <a:solidFill>
                  <a:srgbClr val="008000"/>
                </a:solidFill>
                <a:latin typeface="Courier New" pitchFamily="49" charset="0"/>
                <a:cs typeface="Courier New" pitchFamily="49" charset="0"/>
              </a:rPr>
              <a:t>//</a:t>
            </a:r>
            <a:r>
              <a:rPr lang="zh-CN" altLang="en-US" sz="2400" b="1" dirty="0">
                <a:solidFill>
                  <a:srgbClr val="008000"/>
                </a:solidFill>
                <a:latin typeface="Courier New" pitchFamily="49" charset="0"/>
                <a:cs typeface="Courier New" pitchFamily="49" charset="0"/>
              </a:rPr>
              <a:t>返回枢值的下标</a:t>
            </a:r>
            <a:endParaRPr lang="en-US" altLang="zh-CN" sz="2800" b="1" dirty="0">
              <a:solidFill>
                <a:srgbClr val="008000"/>
              </a:solidFill>
              <a:latin typeface="Courier New" pitchFamily="49" charset="0"/>
              <a:cs typeface="Courier New" pitchFamily="49" charset="0"/>
            </a:endParaRPr>
          </a:p>
          <a:p>
            <a:pPr>
              <a:spcBef>
                <a:spcPts val="0"/>
              </a:spcBef>
              <a:buNone/>
            </a:pPr>
            <a:r>
              <a:rPr lang="en-US" altLang="zh-CN" sz="2800" b="1" dirty="0">
                <a:latin typeface="Courier New" pitchFamily="49" charset="0"/>
                <a:cs typeface="Courier New" pitchFamily="49" charset="0"/>
              </a:rPr>
              <a:t>{</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err="1">
                <a:solidFill>
                  <a:srgbClr val="0000FF"/>
                </a:solidFill>
                <a:latin typeface="Courier New" pitchFamily="49" charset="0"/>
                <a:cs typeface="Courier New" pitchFamily="49" charset="0"/>
              </a:rPr>
              <a:t>do</a:t>
            </a:r>
            <a:r>
              <a:rPr lang="en-US" altLang="zh-CN" sz="2800" b="1" dirty="0">
                <a:latin typeface="Courier New" pitchFamily="49" charset="0"/>
                <a:cs typeface="Courier New" pitchFamily="49" charset="0"/>
              </a:rPr>
              <a:t>{</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err="1">
                <a:solidFill>
                  <a:srgbClr val="0000FF"/>
                </a:solidFill>
                <a:latin typeface="Courier New" pitchFamily="49" charset="0"/>
                <a:cs typeface="Courier New" pitchFamily="49" charset="0"/>
              </a:rPr>
              <a:t>while</a:t>
            </a:r>
            <a:r>
              <a:rPr lang="en-US" altLang="zh-CN" sz="2800" b="1" dirty="0">
                <a:latin typeface="Courier New" pitchFamily="49" charset="0"/>
                <a:cs typeface="Courier New" pitchFamily="49" charset="0"/>
              </a:rPr>
              <a:t>(a[++l]&lt;pivot);</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err="1">
                <a:solidFill>
                  <a:srgbClr val="0000FF"/>
                </a:solidFill>
                <a:latin typeface="Courier New" pitchFamily="49" charset="0"/>
                <a:cs typeface="Courier New" pitchFamily="49" charset="0"/>
              </a:rPr>
              <a:t>while</a:t>
            </a:r>
            <a:r>
              <a:rPr lang="en-US" altLang="zh-CN" sz="2800" b="1" dirty="0">
                <a:latin typeface="Courier New" pitchFamily="49" charset="0"/>
                <a:cs typeface="Courier New" pitchFamily="49" charset="0"/>
              </a:rPr>
              <a:t>(r&amp;&amp;a[--r]&gt;pivot);</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swap(a[l],a[r]);</a:t>
            </a:r>
          </a:p>
          <a:p>
            <a:pPr>
              <a:spcBef>
                <a:spcPts val="0"/>
              </a:spcBef>
              <a:buNone/>
            </a:pPr>
            <a:r>
              <a:rPr lang="en-US" altLang="zh-CN" sz="2800" b="1" dirty="0">
                <a:latin typeface="Courier New" pitchFamily="49" charset="0"/>
                <a:cs typeface="Courier New" pitchFamily="49" charset="0"/>
              </a:rPr>
              <a:t>	}</a:t>
            </a:r>
            <a:r>
              <a:rPr lang="en-US" altLang="zh-CN" sz="2800" b="1" dirty="0" err="1">
                <a:solidFill>
                  <a:srgbClr val="0000FF"/>
                </a:solidFill>
                <a:latin typeface="Courier New" pitchFamily="49" charset="0"/>
                <a:cs typeface="Courier New" pitchFamily="49" charset="0"/>
              </a:rPr>
              <a:t>while</a:t>
            </a:r>
            <a:r>
              <a:rPr lang="en-US" altLang="zh-CN" sz="2800" b="1" dirty="0">
                <a:latin typeface="Courier New" pitchFamily="49" charset="0"/>
                <a:cs typeface="Courier New" pitchFamily="49" charset="0"/>
              </a:rPr>
              <a:t>(l&lt;r);</a:t>
            </a:r>
          </a:p>
          <a:p>
            <a:pPr>
              <a:spcBef>
                <a:spcPts val="0"/>
              </a:spcBef>
              <a:buNone/>
            </a:pPr>
            <a:r>
              <a:rPr lang="en-US" altLang="zh-CN" sz="2800" b="1" dirty="0">
                <a:latin typeface="Courier New" pitchFamily="49" charset="0"/>
                <a:cs typeface="Courier New" pitchFamily="49" charset="0"/>
              </a:rPr>
              <a:t>	swap(a[l],a[r]);</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err="1">
                <a:solidFill>
                  <a:srgbClr val="0000FF"/>
                </a:solidFill>
                <a:latin typeface="Courier New" pitchFamily="49" charset="0"/>
                <a:cs typeface="Courier New" pitchFamily="49" charset="0"/>
              </a:rPr>
              <a:t>return</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l;</a:t>
            </a:r>
          </a:p>
          <a:p>
            <a:pPr>
              <a:spcBef>
                <a:spcPts val="0"/>
              </a:spcBef>
              <a:buNone/>
            </a:pPr>
            <a:r>
              <a:rPr lang="en-US" altLang="zh-CN" sz="2800" b="1" dirty="0">
                <a:latin typeface="Courier New" pitchFamily="49" charset="0"/>
                <a:cs typeface="Courier New" pitchFamily="49" charset="0"/>
              </a:rPr>
              <a:t>}</a:t>
            </a:r>
            <a:endParaRPr lang="zh-CN" altLang="en-US" sz="2800" b="1" dirty="0">
              <a:latin typeface="Courier New" pitchFamily="49" charset="0"/>
              <a:cs typeface="Courier New" pitchFamily="49" charset="0"/>
            </a:endParaRPr>
          </a:p>
        </p:txBody>
      </p:sp>
      <p:sp>
        <p:nvSpPr>
          <p:cNvPr id="6" name="矩形 5">
            <a:extLst>
              <a:ext uri="{FF2B5EF4-FFF2-40B4-BE49-F238E27FC236}">
                <a16:creationId xmlns:a16="http://schemas.microsoft.com/office/drawing/2014/main" id="{098EEC95-1617-4433-9108-951EF8F55218}"/>
              </a:ext>
            </a:extLst>
          </p:cNvPr>
          <p:cNvSpPr/>
          <p:nvPr/>
        </p:nvSpPr>
        <p:spPr>
          <a:xfrm>
            <a:off x="3131840" y="2996952"/>
            <a:ext cx="662608"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F204B04C-CC90-413E-808A-14855B032DBF}"/>
              </a:ext>
            </a:extLst>
          </p:cNvPr>
          <p:cNvSpPr/>
          <p:nvPr/>
        </p:nvSpPr>
        <p:spPr>
          <a:xfrm>
            <a:off x="3812264" y="3429000"/>
            <a:ext cx="662607" cy="50405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1" name="矩形 1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12" name="矩形 1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3" name="矩形 1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4" name="矩形 1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70454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marL="0" indent="0">
              <a:buNone/>
            </a:pPr>
            <a:r>
              <a:rPr lang="zh-CN" altLang="en-US" dirty="0"/>
              <a:t>函数</a:t>
            </a:r>
            <a:r>
              <a:rPr lang="en-US" altLang="zh-CN" dirty="0" err="1"/>
              <a:t>quickSort</a:t>
            </a:r>
            <a:r>
              <a:rPr lang="zh-CN" altLang="en-US" dirty="0"/>
              <a:t>定义</a:t>
            </a:r>
            <a:endParaRPr lang="en-US" altLang="zh-CN" dirty="0"/>
          </a:p>
          <a:p>
            <a:pPr>
              <a:spcBef>
                <a:spcPts val="0"/>
              </a:spcBef>
              <a:buNone/>
            </a:pPr>
            <a:r>
              <a:rPr lang="en-US" altLang="zh-CN" sz="2800" b="1" dirty="0">
                <a:solidFill>
                  <a:srgbClr val="0000FF"/>
                </a:solidFill>
                <a:latin typeface="Courier New" pitchFamily="49" charset="0"/>
                <a:cs typeface="Courier New" pitchFamily="49" charset="0"/>
              </a:rPr>
              <a:t>void</a:t>
            </a:r>
            <a:r>
              <a:rPr lang="en-US" altLang="zh-CN" sz="2800" b="1" dirty="0">
                <a:solidFill>
                  <a:schemeClr val="tx2"/>
                </a:solidFill>
                <a:latin typeface="Courier New" pitchFamily="49" charset="0"/>
                <a:cs typeface="Courier New" pitchFamily="49" charset="0"/>
              </a:rPr>
              <a:t> </a:t>
            </a:r>
            <a:r>
              <a:rPr lang="en-US" altLang="zh-CN" sz="2800" b="1" dirty="0" err="1">
                <a:latin typeface="Courier New" pitchFamily="49" charset="0"/>
                <a:cs typeface="Courier New" pitchFamily="49" charset="0"/>
              </a:rPr>
              <a:t>quickSort</a:t>
            </a:r>
            <a:r>
              <a:rPr lang="en-US" altLang="zh-CN" sz="2800" b="1" dirty="0">
                <a:latin typeface="Courier New" pitchFamily="49" charset="0"/>
                <a:cs typeface="Courier New" pitchFamily="49" charset="0"/>
              </a:rPr>
              <a:t>(</a:t>
            </a:r>
            <a:r>
              <a:rPr lang="en-US" altLang="zh-CN" sz="2800" b="1" dirty="0" err="1">
                <a:solidFill>
                  <a:srgbClr val="0000FF"/>
                </a:solidFill>
                <a:latin typeface="Courier New" pitchFamily="49" charset="0"/>
                <a:cs typeface="Courier New" pitchFamily="49" charset="0"/>
              </a:rPr>
              <a:t>int</a:t>
            </a:r>
            <a:r>
              <a:rPr lang="en-US" altLang="zh-CN" sz="2800" b="1" dirty="0">
                <a:solidFill>
                  <a:srgbClr val="0000FF"/>
                </a:solidFill>
                <a:latin typeface="Courier New" pitchFamily="49" charset="0"/>
                <a:cs typeface="Courier New" pitchFamily="49" charset="0"/>
              </a:rPr>
              <a:t> </a:t>
            </a:r>
            <a:r>
              <a:rPr lang="en-US" altLang="zh-CN" sz="2800" b="1" dirty="0">
                <a:latin typeface="Courier New" pitchFamily="49" charset="0"/>
                <a:cs typeface="Courier New" pitchFamily="49" charset="0"/>
              </a:rPr>
              <a:t>a[],</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err="1">
                <a:latin typeface="Courier New" pitchFamily="49" charset="0"/>
                <a:cs typeface="Courier New" pitchFamily="49" charset="0"/>
              </a:rPr>
              <a:t>i,</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j)</a:t>
            </a:r>
          </a:p>
          <a:p>
            <a:pPr>
              <a:spcBef>
                <a:spcPts val="0"/>
              </a:spcBef>
              <a:buNone/>
            </a:pPr>
            <a:r>
              <a:rPr lang="en-US" altLang="zh-CN" sz="2800" b="1" dirty="0">
                <a:latin typeface="Courier New" pitchFamily="49" charset="0"/>
                <a:cs typeface="Courier New" pitchFamily="49" charset="0"/>
              </a:rPr>
              <a:t>{</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err="1">
                <a:latin typeface="Courier New" pitchFamily="49" charset="0"/>
                <a:cs typeface="Courier New" pitchFamily="49" charset="0"/>
              </a:rPr>
              <a:t>pivotindex</a:t>
            </a:r>
            <a:r>
              <a:rPr lang="en-US" altLang="zh-CN" sz="2800" b="1" dirty="0">
                <a:latin typeface="Courier New" pitchFamily="49" charset="0"/>
                <a:cs typeface="Courier New" pitchFamily="49" charset="0"/>
              </a:rPr>
              <a:t> = </a:t>
            </a:r>
            <a:r>
              <a:rPr lang="en-US" altLang="zh-CN" sz="2800" b="1" dirty="0" err="1">
                <a:latin typeface="Courier New" pitchFamily="49" charset="0"/>
                <a:cs typeface="Courier New" pitchFamily="49" charset="0"/>
              </a:rPr>
              <a:t>findpivot</a:t>
            </a:r>
            <a:r>
              <a:rPr lang="en-US" altLang="zh-CN" sz="2800" b="1" dirty="0">
                <a:latin typeface="Courier New" pitchFamily="49" charset="0"/>
                <a:cs typeface="Courier New" pitchFamily="49" charset="0"/>
              </a:rPr>
              <a:t>(</a:t>
            </a:r>
            <a:r>
              <a:rPr lang="en-US" altLang="zh-CN" sz="2800" b="1" dirty="0" err="1">
                <a:latin typeface="Courier New" pitchFamily="49" charset="0"/>
                <a:cs typeface="Courier New" pitchFamily="49" charset="0"/>
              </a:rPr>
              <a:t>a,i,j</a:t>
            </a:r>
            <a:r>
              <a:rPr lang="en-US" altLang="zh-CN" sz="2800" b="1" dirty="0">
                <a:latin typeface="Courier New" pitchFamily="49" charset="0"/>
                <a:cs typeface="Courier New" pitchFamily="49" charset="0"/>
              </a:rPr>
              <a:t>);</a:t>
            </a:r>
          </a:p>
          <a:p>
            <a:pPr>
              <a:spcBef>
                <a:spcPts val="0"/>
              </a:spcBef>
              <a:buNone/>
            </a:pPr>
            <a:r>
              <a:rPr lang="en-US" altLang="zh-CN" sz="2800" b="1" dirty="0">
                <a:latin typeface="Courier New" pitchFamily="49" charset="0"/>
                <a:cs typeface="Courier New" pitchFamily="49" charset="0"/>
              </a:rPr>
              <a:t>	swap(a[</a:t>
            </a:r>
            <a:r>
              <a:rPr lang="en-US" altLang="zh-CN" sz="2800" b="1" dirty="0" err="1">
                <a:latin typeface="Courier New" pitchFamily="49" charset="0"/>
                <a:cs typeface="Courier New" pitchFamily="49" charset="0"/>
              </a:rPr>
              <a:t>pivotindex</a:t>
            </a:r>
            <a:r>
              <a:rPr lang="en-US" altLang="zh-CN" sz="2800" b="1" dirty="0">
                <a:latin typeface="Courier New" pitchFamily="49" charset="0"/>
                <a:cs typeface="Courier New" pitchFamily="49" charset="0"/>
              </a:rPr>
              <a:t>],a[j]);</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err="1">
                <a:solidFill>
                  <a:srgbClr val="0000FF"/>
                </a:solidFill>
                <a:latin typeface="Courier New" pitchFamily="49" charset="0"/>
                <a:cs typeface="Courier New" pitchFamily="49" charset="0"/>
              </a:rPr>
              <a:t>int </a:t>
            </a:r>
            <a:r>
              <a:rPr lang="en-US" altLang="zh-CN" sz="2800" b="1" dirty="0">
                <a:latin typeface="Courier New" pitchFamily="49" charset="0"/>
                <a:cs typeface="Courier New" pitchFamily="49" charset="0"/>
              </a:rPr>
              <a:t>k = partition(a,i-1,j,a[j]);</a:t>
            </a:r>
          </a:p>
          <a:p>
            <a:pPr>
              <a:spcBef>
                <a:spcPts val="0"/>
              </a:spcBef>
              <a:buNone/>
            </a:pPr>
            <a:r>
              <a:rPr lang="en-US" altLang="zh-CN" sz="2800" b="1" dirty="0">
                <a:latin typeface="Courier New" pitchFamily="49" charset="0"/>
                <a:cs typeface="Courier New" pitchFamily="49" charset="0"/>
              </a:rPr>
              <a:t>	swap(a[k],a[j]);</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if</a:t>
            </a:r>
            <a:r>
              <a:rPr lang="en-US" altLang="zh-CN" sz="2800" b="1" dirty="0">
                <a:latin typeface="Courier New" pitchFamily="49" charset="0"/>
                <a:cs typeface="Courier New" pitchFamily="49" charset="0"/>
              </a:rPr>
              <a:t>((k-</a:t>
            </a:r>
            <a:r>
              <a:rPr lang="en-US" altLang="zh-CN" sz="2800" b="1" dirty="0" err="1">
                <a:latin typeface="Courier New" pitchFamily="49" charset="0"/>
                <a:cs typeface="Courier New" pitchFamily="49" charset="0"/>
              </a:rPr>
              <a:t>i</a:t>
            </a:r>
            <a:r>
              <a:rPr lang="en-US" altLang="zh-CN" sz="2800" b="1" dirty="0">
                <a:latin typeface="Courier New" pitchFamily="49" charset="0"/>
                <a:cs typeface="Courier New" pitchFamily="49" charset="0"/>
              </a:rPr>
              <a:t>)&gt;1)</a:t>
            </a:r>
          </a:p>
          <a:p>
            <a:pPr>
              <a:spcBef>
                <a:spcPts val="0"/>
              </a:spcBef>
              <a:buNone/>
            </a:pP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quickSort</a:t>
            </a:r>
            <a:r>
              <a:rPr lang="en-US" altLang="zh-CN" sz="2800" b="1" dirty="0">
                <a:latin typeface="Courier New" pitchFamily="49" charset="0"/>
                <a:cs typeface="Courier New" pitchFamily="49" charset="0"/>
              </a:rPr>
              <a:t>(a,i,k-1);</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if</a:t>
            </a:r>
            <a:r>
              <a:rPr lang="en-US" altLang="zh-CN" sz="2800" b="1" dirty="0">
                <a:latin typeface="Courier New" pitchFamily="49" charset="0"/>
                <a:cs typeface="Courier New" pitchFamily="49" charset="0"/>
              </a:rPr>
              <a:t>((j-k)&gt;1)</a:t>
            </a:r>
          </a:p>
          <a:p>
            <a:pPr>
              <a:spcBef>
                <a:spcPts val="0"/>
              </a:spcBef>
              <a:buNone/>
            </a:pP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quickSort</a:t>
            </a:r>
            <a:r>
              <a:rPr lang="en-US" altLang="zh-CN" sz="2800" b="1" dirty="0">
                <a:latin typeface="Courier New" pitchFamily="49" charset="0"/>
                <a:cs typeface="Courier New" pitchFamily="49" charset="0"/>
              </a:rPr>
              <a:t>(a,k+1,j);</a:t>
            </a:r>
          </a:p>
          <a:p>
            <a:pPr>
              <a:spcBef>
                <a:spcPts val="0"/>
              </a:spcBef>
              <a:buNone/>
            </a:pPr>
            <a:r>
              <a:rPr lang="en-US" altLang="zh-CN" sz="2800" b="1" dirty="0">
                <a:latin typeface="Courier New" pitchFamily="49" charset="0"/>
                <a:cs typeface="Courier New" pitchFamily="49" charset="0"/>
              </a:rPr>
              <a:t>}</a:t>
            </a:r>
            <a:endParaRPr lang="zh-CN" altLang="en-US" sz="2800" b="1" dirty="0">
              <a:latin typeface="Courier New" pitchFamily="49" charset="0"/>
              <a:cs typeface="Courier New" pitchFamily="49" charset="0"/>
            </a:endParaRPr>
          </a:p>
        </p:txBody>
      </p:sp>
      <p:sp>
        <p:nvSpPr>
          <p:cNvPr id="6" name="矩形 5">
            <a:extLst>
              <a:ext uri="{FF2B5EF4-FFF2-40B4-BE49-F238E27FC236}">
                <a16:creationId xmlns:a16="http://schemas.microsoft.com/office/drawing/2014/main" id="{17A51958-D642-4A61-8CC8-AFAEFDDB1C44}"/>
              </a:ext>
            </a:extLst>
          </p:cNvPr>
          <p:cNvSpPr/>
          <p:nvPr/>
        </p:nvSpPr>
        <p:spPr>
          <a:xfrm>
            <a:off x="5148064" y="3212976"/>
            <a:ext cx="662608"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A864D33B-630A-4B0A-A43E-780918374530}"/>
              </a:ext>
            </a:extLst>
          </p:cNvPr>
          <p:cNvSpPr/>
          <p:nvPr/>
        </p:nvSpPr>
        <p:spPr>
          <a:xfrm>
            <a:off x="5940152" y="3212976"/>
            <a:ext cx="288032" cy="50405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1" name="矩形 1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12" name="矩形 1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3" name="矩形 1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4" name="矩形 1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063654215"/>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Picture 2" descr="https://gss1.bdstatic.com/-vo3dSag_xI4khGkpoWK1HF6hhy/baike/c0%3Dbaike72%2C5%2C5%2C72%2C24/sign=e15a5286fbedab64607f4592965fc4a6/b7003af33a87e950707fdf2110385343fbf2b416.jpg"/>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412776"/>
            <a:ext cx="6048672" cy="4622914"/>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4" name="矩形 3">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5" name="矩形 4">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6" name="矩形 5">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7" name="矩形 6">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8" name="矩形 7">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9" name="矩形 8">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0" name="矩形 9">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26689334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171DE107-FDC2-4AE5-873C-48100F0D5AE1}"/>
              </a:ext>
            </a:extLst>
          </p:cNvPr>
          <p:cNvSpPr txBox="1"/>
          <p:nvPr>
            <p:custDataLst>
              <p:tags r:id="rId2"/>
            </p:custDataLst>
          </p:nvPr>
        </p:nvSpPr>
        <p:spPr>
          <a:xfrm>
            <a:off x="990600" y="2376701"/>
            <a:ext cx="7315200" cy="2143125"/>
          </a:xfrm>
          <a:prstGeom prst="rect">
            <a:avLst/>
          </a:prstGeom>
          <a:noFill/>
        </p:spPr>
        <p:txBody>
          <a:bodyPr vert="horz" wrap="square"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以下程序的执行结果是</a:t>
            </a:r>
            <a:r>
              <a:rPr lang="zh-CN" altLang="en-US" sz="20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0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0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0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#include &lt;iostream&gt;</a:t>
            </a:r>
          </a:p>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using namespace std;</a:t>
            </a:r>
          </a:p>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 foo(int x, int y)</a:t>
            </a:r>
          </a:p>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if (x &lt;= 0 || y &lt;= 0)</a:t>
            </a:r>
          </a:p>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return 1;</a:t>
            </a:r>
          </a:p>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return 3 * foo(x - 1, y / 2);</a:t>
            </a:r>
          </a:p>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 main()</a:t>
            </a:r>
          </a:p>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0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cout</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&lt;&lt; foo(3, 5) &lt;&lt; </a:t>
            </a:r>
            <a:r>
              <a:rPr lang="en-US" altLang="zh-CN" sz="20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endl</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return 0;</a:t>
            </a:r>
          </a:p>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矩形: 圆角 6">
            <a:extLst>
              <a:ext uri="{FF2B5EF4-FFF2-40B4-BE49-F238E27FC236}">
                <a16:creationId xmlns:a16="http://schemas.microsoft.com/office/drawing/2014/main" id="{DAE393A9-58F4-47BD-95A7-1B3628721AC1}"/>
              </a:ext>
            </a:extLst>
          </p:cNvPr>
          <p:cNvSpPr/>
          <p:nvPr>
            <p:custDataLst>
              <p:tags r:id="rId3"/>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3" name="矩形 12">
            <a:extLst>
              <a:ext uri="{FF2B5EF4-FFF2-40B4-BE49-F238E27FC236}">
                <a16:creationId xmlns:a16="http://schemas.microsoft.com/office/drawing/2014/main" id="{3863584C-677C-44C6-911A-B1C90EE15C52}"/>
              </a:ext>
            </a:extLst>
          </p:cNvPr>
          <p:cNvSpPr/>
          <p:nvPr>
            <p:custDataLst>
              <p:tags r:id="rId4"/>
            </p:custDataLst>
          </p:nvPr>
        </p:nvSpPr>
        <p:spPr>
          <a:xfrm>
            <a:off x="0" y="5849303"/>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pSp>
        <p:nvGrpSpPr>
          <p:cNvPr id="12" name="组合 11">
            <a:extLst>
              <a:ext uri="{FF2B5EF4-FFF2-40B4-BE49-F238E27FC236}">
                <a16:creationId xmlns:a16="http://schemas.microsoft.com/office/drawing/2014/main" id="{6241D693-99FA-4693-94DF-F69E910979E9}"/>
              </a:ext>
            </a:extLst>
          </p:cNvPr>
          <p:cNvGrpSpPr/>
          <p:nvPr>
            <p:custDataLst>
              <p:tags r:id="rId5"/>
            </p:custDataLst>
          </p:nvPr>
        </p:nvGrpSpPr>
        <p:grpSpPr>
          <a:xfrm>
            <a:off x="0" y="0"/>
            <a:ext cx="9144000" cy="635000"/>
            <a:chOff x="0" y="0"/>
            <a:chExt cx="9144000" cy="635000"/>
          </a:xfrm>
        </p:grpSpPr>
        <p:sp>
          <p:nvSpPr>
            <p:cNvPr id="8" name="TitleBackground">
              <a:extLst>
                <a:ext uri="{FF2B5EF4-FFF2-40B4-BE49-F238E27FC236}">
                  <a16:creationId xmlns:a16="http://schemas.microsoft.com/office/drawing/2014/main" id="{A5842B6C-54C4-4D5D-85A2-988A3AFFF9A9}"/>
                </a:ext>
              </a:extLst>
            </p:cNvPr>
            <p:cNvSpPr/>
            <p:nvPr>
              <p:custDataLst>
                <p:tags r:id="rId7"/>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ColorBlock">
              <a:extLst>
                <a:ext uri="{FF2B5EF4-FFF2-40B4-BE49-F238E27FC236}">
                  <a16:creationId xmlns:a16="http://schemas.microsoft.com/office/drawing/2014/main" id="{82646608-20E0-48CA-859F-C80A53E5E4C6}"/>
                </a:ext>
              </a:extLst>
            </p:cNvPr>
            <p:cNvSpPr/>
            <p:nvPr>
              <p:custDataLst>
                <p:tags r:id="rId8"/>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ypeText">
              <a:extLst>
                <a:ext uri="{FF2B5EF4-FFF2-40B4-BE49-F238E27FC236}">
                  <a16:creationId xmlns:a16="http://schemas.microsoft.com/office/drawing/2014/main" id="{53A9D5BA-05ED-41E6-B678-97FC81DD55AD}"/>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p>
          </p:txBody>
        </p:sp>
        <p:sp>
          <p:nvSpPr>
            <p:cNvPr id="11" name="TipText">
              <a:extLst>
                <a:ext uri="{FF2B5EF4-FFF2-40B4-BE49-F238E27FC236}">
                  <a16:creationId xmlns:a16="http://schemas.microsoft.com/office/drawing/2014/main" id="{13F7339A-2C3B-4582-8C1A-9B78B407F9AB}"/>
                </a:ext>
              </a:extLst>
            </p:cNvPr>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4B906789-DC85-4A03-B953-65719E5E9366}"/>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129636326"/>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8F20F7AF-0162-4276-A5D1-BDA11DE0B259}"/>
              </a:ext>
            </a:extLst>
          </p:cNvPr>
          <p:cNvSpPr/>
          <p:nvPr>
            <p:custDataLst>
              <p:tags r:id="rId2"/>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rgbClr val="FFFFFF"/>
              </a:solidFill>
            </a:endParaRPr>
          </a:p>
        </p:txBody>
      </p:sp>
      <p:sp>
        <p:nvSpPr>
          <p:cNvPr id="2" name="灯片编号占位符 1">
            <a:extLst>
              <a:ext uri="{FF2B5EF4-FFF2-40B4-BE49-F238E27FC236}">
                <a16:creationId xmlns:a16="http://schemas.microsoft.com/office/drawing/2014/main" id="{5ED265C2-ECC9-41C2-AA47-63CFF7E6330F}"/>
              </a:ext>
            </a:extLst>
          </p:cNvPr>
          <p:cNvSpPr>
            <a:spLocks noGrp="1"/>
          </p:cNvSpPr>
          <p:nvPr>
            <p:ph type="sldNum" sz="quarter" idx="10"/>
          </p:nvPr>
        </p:nvSpPr>
        <p:spPr/>
        <p:txBody>
          <a:bodyPr/>
          <a:lstStyle/>
          <a:p>
            <a:pPr>
              <a:defRPr/>
            </a:pPr>
            <a:fld id="{AE0236F8-D03A-44C4-BBAF-EC129E3188FA}" type="slidenum">
              <a:rPr lang="ko-KR" altLang="en-US" smtClean="0"/>
              <a:pPr>
                <a:defRPr/>
              </a:pPr>
              <a:t>158</a:t>
            </a:fld>
            <a:endParaRPr lang="en-US" altLang="ko-KR"/>
          </a:p>
        </p:txBody>
      </p:sp>
      <p:sp>
        <p:nvSpPr>
          <p:cNvPr id="5" name="文本框 4">
            <a:extLst>
              <a:ext uri="{FF2B5EF4-FFF2-40B4-BE49-F238E27FC236}">
                <a16:creationId xmlns:a16="http://schemas.microsoft.com/office/drawing/2014/main" id="{AA4F83F0-04D5-45E3-BFBC-07BB4BD6EF86}"/>
              </a:ext>
            </a:extLst>
          </p:cNvPr>
          <p:cNvSpPr txBox="1"/>
          <p:nvPr>
            <p:custDataLst>
              <p:tags r:id="rId3"/>
            </p:custDataLst>
          </p:nvPr>
        </p:nvSpPr>
        <p:spPr>
          <a:xfrm>
            <a:off x="914400" y="1916832"/>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请编程解决如下问题：一只猴子摘下若干桃子，第</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天吃了一半，还不够，又多吃了一个；第</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天将剩下的桃子吃了一半，又多吃了一个。以后每天都这样吃，到第</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天就只剩下一个桃子了，问猴子共摘下多少个桃子。</a:t>
            </a:r>
          </a:p>
        </p:txBody>
      </p:sp>
      <p:sp>
        <p:nvSpPr>
          <p:cNvPr id="6" name="矩形: 圆角 5">
            <a:extLst>
              <a:ext uri="{FF2B5EF4-FFF2-40B4-BE49-F238E27FC236}">
                <a16:creationId xmlns:a16="http://schemas.microsoft.com/office/drawing/2014/main" id="{227C434D-3E7E-4B6B-A17B-6F14416C6399}"/>
              </a:ext>
            </a:extLst>
          </p:cNvPr>
          <p:cNvSpPr/>
          <p:nvPr>
            <p:custDataLst>
              <p:tags r:id="rId4"/>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2" name="矩形 11">
            <a:extLst>
              <a:ext uri="{FF2B5EF4-FFF2-40B4-BE49-F238E27FC236}">
                <a16:creationId xmlns:a16="http://schemas.microsoft.com/office/drawing/2014/main" id="{3997A714-3F34-4BDF-888C-A99683667CD6}"/>
              </a:ext>
            </a:extLst>
          </p:cNvPr>
          <p:cNvSpPr/>
          <p:nvPr>
            <p:custDataLst>
              <p:tags r:id="rId5"/>
            </p:custDataLst>
          </p:nvPr>
        </p:nvSpPr>
        <p:spPr>
          <a:xfrm>
            <a:off x="0" y="5849303"/>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2.0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sp>
        <p:nvSpPr>
          <p:cNvPr id="18" name="文本框 17">
            <a:extLst>
              <a:ext uri="{FF2B5EF4-FFF2-40B4-BE49-F238E27FC236}">
                <a16:creationId xmlns:a16="http://schemas.microsoft.com/office/drawing/2014/main" id="{5E866725-BF3B-4E15-ADA9-CA35B9A4DF5B}"/>
              </a:ext>
            </a:extLst>
          </p:cNvPr>
          <p:cNvSpPr txBox="1"/>
          <p:nvPr>
            <p:custDataLst>
              <p:tags r:id="rId6"/>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19" name="文本框 18">
            <a:extLst>
              <a:ext uri="{FF2B5EF4-FFF2-40B4-BE49-F238E27FC236}">
                <a16:creationId xmlns:a16="http://schemas.microsoft.com/office/drawing/2014/main" id="{2DCEB461-DD3D-4BE5-AE81-4604D7D6DD1A}"/>
              </a:ext>
            </a:extLst>
          </p:cNvPr>
          <p:cNvSpPr txBox="1"/>
          <p:nvPr>
            <p:custDataLst>
              <p:tags r:id="rId7"/>
            </p:custDataLst>
          </p:nvPr>
        </p:nvSpPr>
        <p:spPr>
          <a:xfrm>
            <a:off x="9779000" y="1270000"/>
            <a:ext cx="3332480" cy="400110"/>
          </a:xfrm>
          <a:prstGeom prst="rect">
            <a:avLst/>
          </a:prstGeom>
          <a:noFill/>
        </p:spPr>
        <p:txBody>
          <a:bodyPr vert="horz" rtlCol="0" anchor="t" anchorCtr="0">
            <a:spAutoFit/>
          </a:bodyPr>
          <a:lstStyle/>
          <a:p>
            <a:pPr lvl="0"/>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此处添加答案解析</a:t>
            </a:r>
          </a:p>
        </p:txBody>
      </p:sp>
      <p:pic>
        <p:nvPicPr>
          <p:cNvPr id="21" name="图片 20">
            <a:extLst>
              <a:ext uri="{FF2B5EF4-FFF2-40B4-BE49-F238E27FC236}">
                <a16:creationId xmlns:a16="http://schemas.microsoft.com/office/drawing/2014/main" id="{9AE970D3-045A-4447-8A08-A09AD1C38FAB}"/>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9613900" y="1484784"/>
            <a:ext cx="3587079" cy="2701380"/>
          </a:xfrm>
          <a:prstGeom prst="rect">
            <a:avLst/>
          </a:prstGeom>
        </p:spPr>
      </p:pic>
      <p:grpSp>
        <p:nvGrpSpPr>
          <p:cNvPr id="17" name="组合 16">
            <a:extLst>
              <a:ext uri="{FF2B5EF4-FFF2-40B4-BE49-F238E27FC236}">
                <a16:creationId xmlns:a16="http://schemas.microsoft.com/office/drawing/2014/main" id="{1C1CC082-2E7B-41A2-BB33-A1A2CA720161}"/>
              </a:ext>
            </a:extLst>
          </p:cNvPr>
          <p:cNvGrpSpPr/>
          <p:nvPr>
            <p:custDataLst>
              <p:tags r:id="rId8"/>
            </p:custDataLst>
          </p:nvPr>
        </p:nvGrpSpPr>
        <p:grpSpPr>
          <a:xfrm>
            <a:off x="9537700" y="0"/>
            <a:ext cx="3815080" cy="647700"/>
            <a:chOff x="9537700" y="0"/>
            <a:chExt cx="3815080" cy="647700"/>
          </a:xfrm>
        </p:grpSpPr>
        <p:sp>
          <p:nvSpPr>
            <p:cNvPr id="14" name="RemarkBack">
              <a:extLst>
                <a:ext uri="{FF2B5EF4-FFF2-40B4-BE49-F238E27FC236}">
                  <a16:creationId xmlns:a16="http://schemas.microsoft.com/office/drawing/2014/main" id="{3237C5A1-58D2-4592-A0A9-F9CB3D7406AF}"/>
                </a:ext>
              </a:extLst>
            </p:cNvPr>
            <p:cNvSpPr/>
            <p:nvPr>
              <p:custDataLst>
                <p:tags r:id="rId18"/>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RemarkBlock">
              <a:extLst>
                <a:ext uri="{FF2B5EF4-FFF2-40B4-BE49-F238E27FC236}">
                  <a16:creationId xmlns:a16="http://schemas.microsoft.com/office/drawing/2014/main" id="{21625E1A-30FE-4837-83F5-87FBD7A63DBA}"/>
                </a:ext>
              </a:extLst>
            </p:cNvPr>
            <p:cNvSpPr/>
            <p:nvPr>
              <p:custDataLst>
                <p:tags r:id="rId19"/>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RemarkTitleText">
              <a:extLst>
                <a:ext uri="{FF2B5EF4-FFF2-40B4-BE49-F238E27FC236}">
                  <a16:creationId xmlns:a16="http://schemas.microsoft.com/office/drawing/2014/main" id="{8D69E995-D54C-4FF8-8FD1-508AE0496F9E}"/>
                </a:ext>
              </a:extLst>
            </p:cNvPr>
            <p:cNvSpPr txBox="1"/>
            <p:nvPr>
              <p:custDataLst>
                <p:tags r:id="rId20"/>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grpSp>
        <p:nvGrpSpPr>
          <p:cNvPr id="11" name="组合 10">
            <a:extLst>
              <a:ext uri="{FF2B5EF4-FFF2-40B4-BE49-F238E27FC236}">
                <a16:creationId xmlns:a16="http://schemas.microsoft.com/office/drawing/2014/main" id="{8BDFBAC1-6C53-4264-9A99-810136C156C5}"/>
              </a:ext>
            </a:extLst>
          </p:cNvPr>
          <p:cNvGrpSpPr/>
          <p:nvPr>
            <p:custDataLst>
              <p:tags r:id="rId9"/>
            </p:custDataLst>
          </p:nvPr>
        </p:nvGrpSpPr>
        <p:grpSpPr>
          <a:xfrm>
            <a:off x="0" y="0"/>
            <a:ext cx="9144000" cy="635000"/>
            <a:chOff x="0" y="0"/>
            <a:chExt cx="9144000" cy="635000"/>
          </a:xfrm>
        </p:grpSpPr>
        <p:sp>
          <p:nvSpPr>
            <p:cNvPr id="7" name="TitleBackground">
              <a:extLst>
                <a:ext uri="{FF2B5EF4-FFF2-40B4-BE49-F238E27FC236}">
                  <a16:creationId xmlns:a16="http://schemas.microsoft.com/office/drawing/2014/main" id="{3B539225-453B-40AB-8500-1042414BD6B0}"/>
                </a:ext>
              </a:extLst>
            </p:cNvPr>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ColorBlock">
              <a:extLst>
                <a:ext uri="{FF2B5EF4-FFF2-40B4-BE49-F238E27FC236}">
                  <a16:creationId xmlns:a16="http://schemas.microsoft.com/office/drawing/2014/main" id="{EE3CBE0A-EF6F-4340-B024-2608AA94AFC7}"/>
                </a:ext>
              </a:extLst>
            </p:cNvPr>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ypeText">
              <a:extLst>
                <a:ext uri="{FF2B5EF4-FFF2-40B4-BE49-F238E27FC236}">
                  <a16:creationId xmlns:a16="http://schemas.microsoft.com/office/drawing/2014/main" id="{9D1A09B7-2B6F-4C17-A6E1-CE82BA739703}"/>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10" name="TipText">
              <a:extLst>
                <a:ext uri="{FF2B5EF4-FFF2-40B4-BE49-F238E27FC236}">
                  <a16:creationId xmlns:a16="http://schemas.microsoft.com/office/drawing/2014/main" id="{A8CAE379-0588-4578-8CB2-5C91B4089487}"/>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4" name="图片 3">
            <a:extLst>
              <a:ext uri="{FF2B5EF4-FFF2-40B4-BE49-F238E27FC236}">
                <a16:creationId xmlns:a16="http://schemas.microsoft.com/office/drawing/2014/main" id="{57ABF697-BCCA-480D-9B16-4FDBF6F03FED}"/>
              </a:ext>
            </a:extLst>
          </p:cNvPr>
          <p:cNvPicPr>
            <a:picLocks/>
          </p:cNvPicPr>
          <p:nvPr>
            <p:custDataLst>
              <p:tags r:id="rId10"/>
            </p:custDataLst>
          </p:nvPr>
        </p:nvPicPr>
        <p:blipFill>
          <a:blip r:embed="rId23">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3" name="RemarkBack">
            <a:extLst>
              <a:ext uri="{FF2B5EF4-FFF2-40B4-BE49-F238E27FC236}">
                <a16:creationId xmlns:a16="http://schemas.microsoft.com/office/drawing/2014/main" id="{985828A4-1965-42B9-BAE3-3C0E1C766EFD}"/>
              </a:ext>
            </a:extLst>
          </p:cNvPr>
          <p:cNvSpPr/>
          <p:nvPr>
            <p:custDataLst>
              <p:tags r:id="rId11"/>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RemarkBlock">
            <a:extLst>
              <a:ext uri="{FF2B5EF4-FFF2-40B4-BE49-F238E27FC236}">
                <a16:creationId xmlns:a16="http://schemas.microsoft.com/office/drawing/2014/main" id="{6DA4A110-80DC-4CC0-B7A3-F3AD2E4B7A6D}"/>
              </a:ext>
            </a:extLst>
          </p:cNvPr>
          <p:cNvSpPr/>
          <p:nvPr>
            <p:custDataLst>
              <p:tags r:id="rId12"/>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RemarkTitleText">
            <a:extLst>
              <a:ext uri="{FF2B5EF4-FFF2-40B4-BE49-F238E27FC236}">
                <a16:creationId xmlns:a16="http://schemas.microsoft.com/office/drawing/2014/main" id="{337EEF4E-8D66-428C-8651-5D59E6E31416}"/>
              </a:ext>
            </a:extLst>
          </p:cNvPr>
          <p:cNvSpPr txBox="1"/>
          <p:nvPr>
            <p:custDataLst>
              <p:tags r:id="rId13"/>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spTree>
    <p:custDataLst>
      <p:tags r:id="rId1"/>
    </p:custDataLst>
    <p:extLst>
      <p:ext uri="{BB962C8B-B14F-4D97-AF65-F5344CB8AC3E}">
        <p14:creationId xmlns:p14="http://schemas.microsoft.com/office/powerpoint/2010/main" val="3499883947"/>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2852939"/>
            <a:ext cx="5356225" cy="1729852"/>
            <a:chOff x="1643042" y="2275996"/>
            <a:chExt cx="5356246" cy="1729860"/>
          </a:xfrm>
        </p:grpSpPr>
        <p:sp>
          <p:nvSpPr>
            <p:cNvPr id="14" name="五边形 13"/>
            <p:cNvSpPr/>
            <p:nvPr/>
          </p:nvSpPr>
          <p:spPr bwMode="auto">
            <a:xfrm flipH="1">
              <a:off x="2041506" y="2275996"/>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3212103"/>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2275996"/>
              <a:ext cx="792165" cy="792091"/>
              <a:chOff x="854055" y="1633054"/>
              <a:chExt cx="792165" cy="792091"/>
            </a:xfrm>
          </p:grpSpPr>
          <p:sp>
            <p:nvSpPr>
              <p:cNvPr id="27" name="椭圆 26"/>
              <p:cNvSpPr>
                <a:spLocks noChangeAspect="1"/>
              </p:cNvSpPr>
              <p:nvPr/>
            </p:nvSpPr>
            <p:spPr bwMode="auto">
              <a:xfrm>
                <a:off x="857230" y="1633054"/>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1636157"/>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3212104"/>
              <a:ext cx="792165" cy="788991"/>
              <a:chOff x="854055" y="711774"/>
              <a:chExt cx="792165" cy="788991"/>
            </a:xfrm>
          </p:grpSpPr>
          <p:sp>
            <p:nvSpPr>
              <p:cNvPr id="30" name="椭圆 29"/>
              <p:cNvSpPr>
                <a:spLocks noChangeAspect="1"/>
              </p:cNvSpPr>
              <p:nvPr/>
            </p:nvSpPr>
            <p:spPr bwMode="auto">
              <a:xfrm>
                <a:off x="857230" y="711774"/>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711774"/>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980728"/>
            <a:ext cx="5356225" cy="1728264"/>
            <a:chOff x="1643042" y="3212102"/>
            <a:chExt cx="5356246" cy="1728272"/>
          </a:xfrm>
        </p:grpSpPr>
        <p:sp>
          <p:nvSpPr>
            <p:cNvPr id="25" name="五边形 24"/>
            <p:cNvSpPr/>
            <p:nvPr/>
          </p:nvSpPr>
          <p:spPr bwMode="auto">
            <a:xfrm flipH="1">
              <a:off x="2041506" y="3212102"/>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4148209"/>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3042" y="3212102"/>
              <a:ext cx="792165" cy="788991"/>
              <a:chOff x="854055" y="711772"/>
              <a:chExt cx="792165" cy="788991"/>
            </a:xfrm>
          </p:grpSpPr>
          <p:sp>
            <p:nvSpPr>
              <p:cNvPr id="37" name="椭圆 36"/>
              <p:cNvSpPr>
                <a:spLocks noChangeAspect="1"/>
              </p:cNvSpPr>
              <p:nvPr/>
            </p:nvSpPr>
            <p:spPr bwMode="auto">
              <a:xfrm>
                <a:off x="857230" y="711772"/>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711772"/>
                <a:ext cx="788987" cy="788988"/>
              </a:xfrm>
              <a:prstGeom prst="rect">
                <a:avLst/>
              </a:prstGeom>
              <a:noFill/>
              <a:ln w="9525">
                <a:noFill/>
                <a:miter lim="800000"/>
                <a:headEnd/>
                <a:tailEnd/>
              </a:ln>
            </p:spPr>
          </p:pic>
        </p:grpSp>
        <p:grpSp>
          <p:nvGrpSpPr>
            <p:cNvPr id="34" name="组合 31"/>
            <p:cNvGrpSpPr>
              <a:grpSpLocks/>
            </p:cNvGrpSpPr>
            <p:nvPr/>
          </p:nvGrpSpPr>
          <p:grpSpPr bwMode="auto">
            <a:xfrm>
              <a:off x="1643042" y="4148209"/>
              <a:ext cx="792165" cy="788993"/>
              <a:chOff x="854055" y="719185"/>
              <a:chExt cx="792165" cy="788993"/>
            </a:xfrm>
          </p:grpSpPr>
          <p:sp>
            <p:nvSpPr>
              <p:cNvPr id="35" name="椭圆 34"/>
              <p:cNvSpPr>
                <a:spLocks noChangeAspect="1"/>
              </p:cNvSpPr>
              <p:nvPr/>
            </p:nvSpPr>
            <p:spPr bwMode="auto">
              <a:xfrm>
                <a:off x="857230" y="71918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4055" y="719185"/>
                <a:ext cx="788987" cy="788988"/>
              </a:xfrm>
              <a:prstGeom prst="rect">
                <a:avLst/>
              </a:prstGeom>
              <a:noFill/>
              <a:ln w="9525">
                <a:noFill/>
                <a:miter lim="800000"/>
                <a:headEnd/>
                <a:tailEnd/>
              </a:ln>
            </p:spPr>
          </p:pic>
        </p:grpSp>
      </p:grpSp>
      <p:sp>
        <p:nvSpPr>
          <p:cNvPr id="31" name="五边形 30"/>
          <p:cNvSpPr/>
          <p:nvPr/>
        </p:nvSpPr>
        <p:spPr bwMode="auto">
          <a:xfrm flipH="1">
            <a:off x="2036613" y="4725147"/>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88260" y="4703403"/>
            <a:ext cx="885840" cy="885840"/>
          </a:xfrm>
          <a:prstGeom prst="rect">
            <a:avLst/>
          </a:prstGeom>
        </p:spPr>
      </p:pic>
      <p:sp>
        <p:nvSpPr>
          <p:cNvPr id="39" name="TextBox 42"/>
          <p:cNvSpPr txBox="1"/>
          <p:nvPr/>
        </p:nvSpPr>
        <p:spPr>
          <a:xfrm>
            <a:off x="2642275" y="1078084"/>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函数的基本概念</a:t>
            </a:r>
            <a:endParaRPr lang="zh-CN" altLang="en-US" b="1" dirty="0">
              <a:solidFill>
                <a:schemeClr val="bg1"/>
              </a:solidFill>
              <a:latin typeface="Courier New" pitchFamily="49" charset="0"/>
              <a:cs typeface="Courier New" pitchFamily="49" charset="0"/>
            </a:endParaRPr>
          </a:p>
        </p:txBody>
      </p:sp>
      <p:sp>
        <p:nvSpPr>
          <p:cNvPr id="40" name="矩形 39">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48" name="矩形 4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49" name="矩形 4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50" name="矩形 4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51" name="矩形 5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函数重载</a:t>
            </a:r>
          </a:p>
        </p:txBody>
      </p:sp>
      <p:sp>
        <p:nvSpPr>
          <p:cNvPr id="52" name="矩形 5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运算符重载</a:t>
            </a:r>
          </a:p>
        </p:txBody>
      </p:sp>
      <p:sp>
        <p:nvSpPr>
          <p:cNvPr id="53" name="矩形 5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54" name="矩形 5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41" name="TextBox 43"/>
          <p:cNvSpPr txBox="1"/>
          <p:nvPr/>
        </p:nvSpPr>
        <p:spPr>
          <a:xfrm>
            <a:off x="2627784" y="203678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函数的说明与使用</a:t>
            </a:r>
            <a:endParaRPr lang="zh-CN" altLang="en-US" b="1" dirty="0">
              <a:solidFill>
                <a:schemeClr val="bg1"/>
              </a:solidFill>
              <a:latin typeface="Courier New" pitchFamily="49" charset="0"/>
              <a:cs typeface="Courier New" pitchFamily="49" charset="0"/>
            </a:endParaRPr>
          </a:p>
        </p:txBody>
      </p:sp>
      <p:sp>
        <p:nvSpPr>
          <p:cNvPr id="42" name="TextBox 44"/>
          <p:cNvSpPr txBox="1"/>
          <p:nvPr/>
        </p:nvSpPr>
        <p:spPr>
          <a:xfrm>
            <a:off x="2627784" y="2972889"/>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函数的参数传递</a:t>
            </a:r>
            <a:endParaRPr lang="zh-CN" altLang="en-US" b="1" dirty="0">
              <a:solidFill>
                <a:schemeClr val="bg1"/>
              </a:solidFill>
              <a:latin typeface="Courier New" pitchFamily="49" charset="0"/>
              <a:cs typeface="Courier New" pitchFamily="49" charset="0"/>
            </a:endParaRPr>
          </a:p>
        </p:txBody>
      </p:sp>
      <p:sp>
        <p:nvSpPr>
          <p:cNvPr id="43" name="TextBox 45"/>
          <p:cNvSpPr txBox="1"/>
          <p:nvPr/>
        </p:nvSpPr>
        <p:spPr>
          <a:xfrm>
            <a:off x="2627784" y="390899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函数的嵌套与递归</a:t>
            </a:r>
            <a:endParaRPr lang="zh-CN" altLang="en-US" b="1" dirty="0">
              <a:solidFill>
                <a:schemeClr val="bg1"/>
              </a:solidFill>
              <a:latin typeface="Courier New" pitchFamily="49" charset="0"/>
              <a:cs typeface="Courier New" pitchFamily="49" charset="0"/>
            </a:endParaRPr>
          </a:p>
        </p:txBody>
      </p:sp>
      <p:sp>
        <p:nvSpPr>
          <p:cNvPr id="44" name="TextBox 46"/>
          <p:cNvSpPr txBox="1"/>
          <p:nvPr/>
        </p:nvSpPr>
        <p:spPr>
          <a:xfrm>
            <a:off x="2627784" y="4845097"/>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函数与运算符重载</a:t>
            </a:r>
            <a:endParaRPr lang="zh-CN" altLang="en-US" b="1" dirty="0">
              <a:solidFill>
                <a:schemeClr val="bg1"/>
              </a:solidFill>
              <a:latin typeface="Courier New" pitchFamily="49" charset="0"/>
              <a:cs typeface="Courier New" pitchFamily="49" charset="0"/>
            </a:endParaRPr>
          </a:p>
        </p:txBody>
      </p:sp>
      <p:sp>
        <p:nvSpPr>
          <p:cNvPr id="45" name="五边形 15">
            <a:extLst>
              <a:ext uri="{FF2B5EF4-FFF2-40B4-BE49-F238E27FC236}">
                <a16:creationId xmlns:a16="http://schemas.microsoft.com/office/drawing/2014/main" id="{776402A3-5D36-4E62-B789-B295E8BF5587}"/>
              </a:ext>
            </a:extLst>
          </p:cNvPr>
          <p:cNvSpPr/>
          <p:nvPr/>
        </p:nvSpPr>
        <p:spPr bwMode="auto">
          <a:xfrm flipH="1">
            <a:off x="2051720" y="5660839"/>
            <a:ext cx="4957763" cy="793749"/>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46" name="椭圆 45">
            <a:extLst>
              <a:ext uri="{FF2B5EF4-FFF2-40B4-BE49-F238E27FC236}">
                <a16:creationId xmlns:a16="http://schemas.microsoft.com/office/drawing/2014/main" id="{25954AD6-BF4D-4C9B-A00F-973EF3918FBB}"/>
              </a:ext>
            </a:extLst>
          </p:cNvPr>
          <p:cNvSpPr>
            <a:spLocks noChangeAspect="1"/>
          </p:cNvSpPr>
          <p:nvPr/>
        </p:nvSpPr>
        <p:spPr bwMode="auto">
          <a:xfrm>
            <a:off x="1622847" y="5663939"/>
            <a:ext cx="788987" cy="78898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7" name="图片 22" descr="NANKAI.png">
            <a:extLst>
              <a:ext uri="{FF2B5EF4-FFF2-40B4-BE49-F238E27FC236}">
                <a16:creationId xmlns:a16="http://schemas.microsoft.com/office/drawing/2014/main" id="{A368421C-DC70-4D13-8A68-8AD9B1E5ADC7}"/>
              </a:ext>
            </a:extLst>
          </p:cNvPr>
          <p:cNvPicPr>
            <a:picLocks noChangeAspect="1"/>
          </p:cNvPicPr>
          <p:nvPr/>
        </p:nvPicPr>
        <p:blipFill>
          <a:blip r:embed="rId3" cstate="print"/>
          <a:srcRect/>
          <a:stretch>
            <a:fillRect/>
          </a:stretch>
        </p:blipFill>
        <p:spPr bwMode="auto">
          <a:xfrm>
            <a:off x="1622847" y="5663942"/>
            <a:ext cx="788984" cy="788985"/>
          </a:xfrm>
          <a:prstGeom prst="rect">
            <a:avLst/>
          </a:prstGeom>
          <a:noFill/>
          <a:ln w="9525">
            <a:noFill/>
            <a:miter lim="800000"/>
            <a:headEnd/>
            <a:tailEnd/>
          </a:ln>
        </p:spPr>
      </p:pic>
      <p:sp>
        <p:nvSpPr>
          <p:cNvPr id="55" name="TextBox 46">
            <a:extLst>
              <a:ext uri="{FF2B5EF4-FFF2-40B4-BE49-F238E27FC236}">
                <a16:creationId xmlns:a16="http://schemas.microsoft.com/office/drawing/2014/main" id="{B1217068-DFE7-49DB-9C84-8B2F418CE685}"/>
              </a:ext>
            </a:extLst>
          </p:cNvPr>
          <p:cNvSpPr txBox="1"/>
          <p:nvPr/>
        </p:nvSpPr>
        <p:spPr>
          <a:xfrm>
            <a:off x="2627784" y="579655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函数与结构化程序设计</a:t>
            </a:r>
            <a:endParaRPr lang="zh-CN" altLang="en-US"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36883401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函数的分类</a:t>
            </a:r>
          </a:p>
        </p:txBody>
      </p:sp>
      <p:sp>
        <p:nvSpPr>
          <p:cNvPr id="3" name="内容占位符 2"/>
          <p:cNvSpPr>
            <a:spLocks noGrp="1"/>
          </p:cNvSpPr>
          <p:nvPr>
            <p:ph idx="1"/>
          </p:nvPr>
        </p:nvSpPr>
        <p:spPr>
          <a:xfrm>
            <a:off x="323528" y="1772816"/>
            <a:ext cx="8712968" cy="4551784"/>
          </a:xfrm>
        </p:spPr>
        <p:txBody>
          <a:bodyPr/>
          <a:lstStyle/>
          <a:p>
            <a:r>
              <a:rPr lang="zh-CN" altLang="en-US" dirty="0"/>
              <a:t>有参函数（</a:t>
            </a:r>
            <a:r>
              <a:rPr lang="zh-CN" altLang="en-US" dirty="0">
                <a:solidFill>
                  <a:srgbClr val="FF0000"/>
                </a:solidFill>
              </a:rPr>
              <a:t>带有参数的用户自定义函数</a:t>
            </a:r>
            <a:r>
              <a:rPr lang="zh-CN" altLang="en-US" dirty="0"/>
              <a:t>）</a:t>
            </a:r>
            <a:endParaRPr lang="en-US" altLang="zh-CN" dirty="0"/>
          </a:p>
          <a:p>
            <a:pPr lvl="1"/>
            <a:r>
              <a:rPr lang="zh-CN" altLang="en-US" dirty="0"/>
              <a:t>进行调用时，必须提供所需个数的且具有相匹配数据类型的实际参数</a:t>
            </a:r>
            <a:endParaRPr lang="en-US" altLang="zh-CN" dirty="0"/>
          </a:p>
          <a:p>
            <a:pPr lvl="1"/>
            <a:r>
              <a:rPr lang="zh-CN" altLang="en-US" dirty="0"/>
              <a:t>定义的一般形式</a:t>
            </a:r>
            <a:endParaRPr lang="en-US" altLang="zh-CN" dirty="0"/>
          </a:p>
          <a:p>
            <a:pPr algn="just" eaLnBrk="0" hangingPunct="0">
              <a:spcBef>
                <a:spcPct val="0"/>
              </a:spcBef>
              <a:buClrTx/>
              <a:buSzTx/>
              <a:buFontTx/>
              <a:buNone/>
            </a:pPr>
            <a:r>
              <a:rPr lang="zh-CN" altLang="en-US" sz="2400" dirty="0">
                <a:solidFill>
                  <a:schemeClr val="tx2"/>
                </a:solidFill>
                <a:latin typeface="Courier New" pitchFamily="49" charset="0"/>
                <a:cs typeface="Courier New" pitchFamily="49" charset="0"/>
              </a:rPr>
              <a:t>&lt;返回值类型&gt; &lt;函数名&gt;(&lt;以逗号分割的形参类型及名字表&gt;)</a:t>
            </a:r>
            <a:endParaRPr lang="en-US" altLang="zh-CN" sz="2400" dirty="0">
              <a:solidFill>
                <a:schemeClr val="tx2"/>
              </a:solidFill>
              <a:latin typeface="Courier New" pitchFamily="49" charset="0"/>
              <a:cs typeface="Courier New" pitchFamily="49" charset="0"/>
            </a:endParaRPr>
          </a:p>
          <a:p>
            <a:pPr algn="just" eaLnBrk="0" hangingPunct="0">
              <a:spcBef>
                <a:spcPct val="0"/>
              </a:spcBef>
              <a:buClrTx/>
              <a:buSzTx/>
              <a:buFontTx/>
              <a:buNone/>
            </a:pPr>
            <a:r>
              <a:rPr lang="zh-CN" altLang="en-US" sz="2400" dirty="0">
                <a:solidFill>
                  <a:schemeClr val="tx2"/>
                </a:solidFill>
                <a:latin typeface="Courier New" pitchFamily="49" charset="0"/>
                <a:cs typeface="Courier New" pitchFamily="49" charset="0"/>
              </a:rPr>
              <a:t>{</a:t>
            </a:r>
            <a:r>
              <a:rPr lang="en-US" altLang="zh-CN" sz="2400" dirty="0">
                <a:solidFill>
                  <a:schemeClr val="tx2"/>
                </a:solidFill>
                <a:latin typeface="Courier New" pitchFamily="49" charset="0"/>
                <a:cs typeface="Courier New" pitchFamily="49" charset="0"/>
              </a:rPr>
              <a:t>&lt;</a:t>
            </a:r>
            <a:r>
              <a:rPr lang="zh-CN" altLang="en-US" sz="2400" dirty="0">
                <a:solidFill>
                  <a:schemeClr val="tx2"/>
                </a:solidFill>
                <a:latin typeface="Courier New" pitchFamily="49" charset="0"/>
                <a:cs typeface="Courier New" pitchFamily="49" charset="0"/>
              </a:rPr>
              <a:t>函数体</a:t>
            </a:r>
            <a:r>
              <a:rPr lang="en-US" altLang="zh-CN" sz="2400" dirty="0">
                <a:solidFill>
                  <a:schemeClr val="tx2"/>
                </a:solidFill>
                <a:latin typeface="Courier New" pitchFamily="49" charset="0"/>
                <a:cs typeface="Courier New" pitchFamily="49" charset="0"/>
              </a:rPr>
              <a:t>&gt;}</a:t>
            </a:r>
          </a:p>
          <a:p>
            <a:pPr lvl="1"/>
            <a:r>
              <a:rPr lang="zh-CN" altLang="en-US" dirty="0"/>
              <a:t>通过调用处提供的</a:t>
            </a:r>
            <a:r>
              <a:rPr lang="zh-CN" altLang="en-US" dirty="0">
                <a:solidFill>
                  <a:srgbClr val="FF0000"/>
                </a:solidFill>
              </a:rPr>
              <a:t>不同实参值</a:t>
            </a:r>
            <a:r>
              <a:rPr lang="zh-CN" altLang="en-US" dirty="0"/>
              <a:t>来</a:t>
            </a:r>
            <a:r>
              <a:rPr lang="zh-CN" altLang="en-US" dirty="0">
                <a:solidFill>
                  <a:srgbClr val="00B050"/>
                </a:solidFill>
              </a:rPr>
              <a:t>计算</a:t>
            </a:r>
            <a:r>
              <a:rPr lang="zh-CN" altLang="en-US" dirty="0"/>
              <a:t>出其</a:t>
            </a:r>
            <a:r>
              <a:rPr lang="zh-CN" altLang="en-US" dirty="0">
                <a:solidFill>
                  <a:srgbClr val="FF0000"/>
                </a:solidFill>
              </a:rPr>
              <a:t>对应的函数值</a:t>
            </a:r>
            <a:r>
              <a:rPr lang="zh-CN" altLang="en-US" dirty="0"/>
              <a:t>、或实现某种与传递过来的那些不同值有关的某种功能</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函数的引入</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函数的说明</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函数的分类</a:t>
            </a:r>
          </a:p>
        </p:txBody>
      </p:sp>
    </p:spTree>
    <p:extLst>
      <p:ext uri="{BB962C8B-B14F-4D97-AF65-F5344CB8AC3E}">
        <p14:creationId xmlns:p14="http://schemas.microsoft.com/office/powerpoint/2010/main" val="764081614"/>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908720"/>
            <a:ext cx="8229600" cy="714375"/>
          </a:xfrm>
        </p:spPr>
        <p:txBody>
          <a:bodyPr/>
          <a:lstStyle/>
          <a:p>
            <a:r>
              <a:rPr lang="zh-CN" altLang="en-US" dirty="0"/>
              <a:t>函数重载</a:t>
            </a:r>
          </a:p>
        </p:txBody>
      </p:sp>
      <p:sp>
        <p:nvSpPr>
          <p:cNvPr id="3" name="内容占位符 2"/>
          <p:cNvSpPr>
            <a:spLocks noGrp="1"/>
          </p:cNvSpPr>
          <p:nvPr>
            <p:ph idx="1"/>
          </p:nvPr>
        </p:nvSpPr>
        <p:spPr>
          <a:xfrm>
            <a:off x="457200" y="1556792"/>
            <a:ext cx="8229600" cy="4500562"/>
          </a:xfrm>
        </p:spPr>
        <p:txBody>
          <a:bodyPr/>
          <a:lstStyle/>
          <a:p>
            <a:pPr>
              <a:lnSpc>
                <a:spcPct val="130000"/>
              </a:lnSpc>
            </a:pPr>
            <a:r>
              <a:rPr lang="zh-CN" altLang="en-US" dirty="0"/>
              <a:t>多个函数使用相同的函数名</a:t>
            </a:r>
            <a:endParaRPr lang="en-US" altLang="zh-CN" dirty="0"/>
          </a:p>
          <a:p>
            <a:pPr>
              <a:lnSpc>
                <a:spcPct val="130000"/>
              </a:lnSpc>
            </a:pPr>
            <a:r>
              <a:rPr lang="zh-CN" altLang="en-US" dirty="0"/>
              <a:t>函数重载必须满足下列条件之一</a:t>
            </a:r>
            <a:endParaRPr lang="en-US" altLang="zh-CN" dirty="0"/>
          </a:p>
          <a:p>
            <a:pPr lvl="1">
              <a:lnSpc>
                <a:spcPct val="130000"/>
              </a:lnSpc>
            </a:pPr>
            <a:r>
              <a:rPr lang="zh-CN" altLang="en-US" dirty="0"/>
              <a:t>参数表中至少有一个参数类型不同；</a:t>
            </a:r>
          </a:p>
          <a:p>
            <a:pPr lvl="1">
              <a:lnSpc>
                <a:spcPct val="130000"/>
              </a:lnSpc>
            </a:pPr>
            <a:r>
              <a:rPr lang="zh-CN" altLang="en-US" dirty="0"/>
              <a:t>参数表中参数个数不同</a:t>
            </a:r>
            <a:endParaRPr lang="en-US" altLang="zh-CN" dirty="0"/>
          </a:p>
          <a:p>
            <a:pPr marL="457200" lvl="1" indent="0">
              <a:lnSpc>
                <a:spcPct val="130000"/>
              </a:lnSpc>
              <a:buNone/>
            </a:pPr>
            <a:r>
              <a:rPr lang="zh-CN" altLang="en-US" dirty="0">
                <a:solidFill>
                  <a:srgbClr val="C00000"/>
                </a:solidFill>
              </a:rPr>
              <a:t>例如，</a:t>
            </a:r>
            <a:r>
              <a:rPr lang="zh-CN" altLang="en-US" dirty="0"/>
              <a:t>三个同名函数可以声明为：</a:t>
            </a:r>
            <a:endParaRPr lang="en-US" altLang="zh-CN" dirty="0"/>
          </a:p>
          <a:p>
            <a:pPr marL="914400" lvl="2" indent="0">
              <a:lnSpc>
                <a:spcPct val="130000"/>
              </a:lnSpc>
              <a:buNone/>
            </a:pPr>
            <a:r>
              <a:rPr lang="en-US" altLang="zh-CN" b="1" dirty="0" err="1">
                <a:latin typeface="Courier New" pitchFamily="49" charset="0"/>
                <a:cs typeface="Courier New" pitchFamily="49" charset="0"/>
              </a:rPr>
              <a:t>printStar</a:t>
            </a:r>
            <a:r>
              <a:rPr lang="en-US" altLang="zh-CN" b="1" dirty="0">
                <a:latin typeface="Courier New" pitchFamily="49" charset="0"/>
                <a:cs typeface="Courier New" pitchFamily="49" charset="0"/>
              </a:rPr>
              <a:t>();</a:t>
            </a:r>
          </a:p>
          <a:p>
            <a:pPr marL="914400" lvl="2" indent="0">
              <a:lnSpc>
                <a:spcPct val="130000"/>
              </a:lnSpc>
              <a:buNone/>
            </a:pPr>
            <a:r>
              <a:rPr lang="en-US" altLang="zh-CN" b="1" dirty="0" err="1">
                <a:latin typeface="Courier New" pitchFamily="49" charset="0"/>
                <a:cs typeface="Courier New" pitchFamily="49" charset="0"/>
              </a:rPr>
              <a:t>printStar</a:t>
            </a:r>
            <a:r>
              <a:rPr lang="en-US" altLang="zh-CN" b="1" dirty="0">
                <a:latin typeface="Courier New" pitchFamily="49" charset="0"/>
                <a:cs typeface="Courier New" pitchFamily="49" charset="0"/>
              </a:rPr>
              <a:t>(</a:t>
            </a: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a:t>
            </a:r>
          </a:p>
          <a:p>
            <a:pPr marL="914400" lvl="2" indent="0">
              <a:lnSpc>
                <a:spcPct val="130000"/>
              </a:lnSpc>
              <a:buNone/>
            </a:pPr>
            <a:r>
              <a:rPr lang="en-US" altLang="zh-CN" b="1" dirty="0" err="1">
                <a:latin typeface="Courier New" pitchFamily="49" charset="0"/>
                <a:cs typeface="Courier New" pitchFamily="49" charset="0"/>
              </a:rPr>
              <a:t>printStar</a:t>
            </a:r>
            <a:r>
              <a:rPr lang="en-US" altLang="zh-CN" b="1" dirty="0">
                <a:latin typeface="Courier New" pitchFamily="49" charset="0"/>
                <a:cs typeface="Courier New" pitchFamily="49" charset="0"/>
              </a:rPr>
              <a:t>(</a:t>
            </a:r>
            <a:r>
              <a:rPr lang="en-US" altLang="zh-CN" b="1" dirty="0" err="1">
                <a:solidFill>
                  <a:srgbClr val="0000FF"/>
                </a:solidFill>
                <a:latin typeface="Courier New" pitchFamily="49" charset="0"/>
                <a:cs typeface="Courier New" pitchFamily="49" charset="0"/>
              </a:rPr>
              <a:t>int</a:t>
            </a:r>
            <a:r>
              <a:rPr lang="en-US" altLang="zh-CN" b="1" dirty="0" err="1">
                <a:latin typeface="Courier New" pitchFamily="49" charset="0"/>
                <a:cs typeface="Courier New" pitchFamily="49" charset="0"/>
              </a:rPr>
              <a:t>,</a:t>
            </a: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a:t>
            </a:r>
            <a:endParaRPr lang="zh-CN" altLang="en-US"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函数重载</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运算符重载</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11656578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函数重载</a:t>
            </a:r>
          </a:p>
        </p:txBody>
      </p:sp>
      <p:sp>
        <p:nvSpPr>
          <p:cNvPr id="3" name="内容占位符 2"/>
          <p:cNvSpPr>
            <a:spLocks noGrp="1"/>
          </p:cNvSpPr>
          <p:nvPr>
            <p:ph idx="1"/>
          </p:nvPr>
        </p:nvSpPr>
        <p:spPr>
          <a:xfrm>
            <a:off x="179512" y="1772816"/>
            <a:ext cx="8229600" cy="4500562"/>
          </a:xfrm>
        </p:spPr>
        <p:txBody>
          <a:bodyPr/>
          <a:lstStyle/>
          <a:p>
            <a:pPr>
              <a:lnSpc>
                <a:spcPct val="130000"/>
              </a:lnSpc>
            </a:pPr>
            <a:r>
              <a:rPr lang="zh-CN" altLang="en-US" dirty="0"/>
              <a:t>函数重载实际上是函数名重载，即支持多个不同的函数采用同一名字</a:t>
            </a:r>
            <a:endParaRPr lang="en-US" altLang="zh-CN" dirty="0"/>
          </a:p>
          <a:p>
            <a:pPr lvl="1"/>
            <a:r>
              <a:rPr lang="zh-CN" altLang="en-US" dirty="0">
                <a:solidFill>
                  <a:srgbClr val="C00000"/>
                </a:solidFill>
              </a:rPr>
              <a:t>例如：</a:t>
            </a:r>
          </a:p>
          <a:p>
            <a:pPr lvl="1">
              <a:lnSpc>
                <a:spcPct val="80000"/>
              </a:lnSpc>
            </a:pPr>
            <a:endParaRPr lang="en-US" altLang="zh-CN" dirty="0">
              <a:solidFill>
                <a:srgbClr val="C00000"/>
              </a:solidFill>
            </a:endParaRPr>
          </a:p>
          <a:p>
            <a:pPr lvl="1">
              <a:lnSpc>
                <a:spcPct val="80000"/>
              </a:lnSpc>
            </a:pPr>
            <a:endParaRPr lang="en-US" altLang="zh-CN" dirty="0">
              <a:solidFill>
                <a:srgbClr val="C00000"/>
              </a:solidFill>
            </a:endParaRPr>
          </a:p>
          <a:p>
            <a:pPr lvl="1">
              <a:lnSpc>
                <a:spcPct val="80000"/>
              </a:lnSpc>
            </a:pPr>
            <a:endParaRPr lang="en-US" altLang="zh-CN" dirty="0">
              <a:solidFill>
                <a:srgbClr val="C00000"/>
              </a:solidFill>
            </a:endParaRPr>
          </a:p>
          <a:p>
            <a:pPr lvl="1">
              <a:lnSpc>
                <a:spcPct val="80000"/>
              </a:lnSpc>
            </a:pPr>
            <a:endParaRPr lang="en-US" altLang="zh-CN" dirty="0">
              <a:solidFill>
                <a:srgbClr val="C00000"/>
              </a:solidFill>
            </a:endParaRPr>
          </a:p>
          <a:p>
            <a:pPr lvl="1"/>
            <a:endParaRPr lang="zh-CN" altLang="en-US" dirty="0"/>
          </a:p>
        </p:txBody>
      </p:sp>
      <p:sp>
        <p:nvSpPr>
          <p:cNvPr id="6" name="矩形 5"/>
          <p:cNvSpPr/>
          <p:nvPr/>
        </p:nvSpPr>
        <p:spPr>
          <a:xfrm>
            <a:off x="827584" y="3442067"/>
            <a:ext cx="3384376" cy="1200329"/>
          </a:xfrm>
          <a:prstGeom prst="rect">
            <a:avLst/>
          </a:prstGeom>
        </p:spPr>
        <p:txBody>
          <a:bodyPr wrap="square">
            <a:spAutoFit/>
          </a:bodyPr>
          <a:lstStyle/>
          <a:p>
            <a:pPr marL="0" lvl="2"/>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abs(</a:t>
            </a:r>
            <a:r>
              <a:rPr lang="en-US" altLang="zh-CN" b="1" dirty="0" err="1">
                <a:solidFill>
                  <a:srgbClr val="0000FF"/>
                </a:solidFill>
                <a:latin typeface="Courier New" pitchFamily="49" charset="0"/>
                <a:cs typeface="Courier New" pitchFamily="49" charset="0"/>
              </a:rPr>
              <a:t>int</a:t>
            </a:r>
            <a:r>
              <a:rPr lang="en-US" altLang="zh-CN" b="1" dirty="0">
                <a:solidFill>
                  <a:srgbClr val="0000FF"/>
                </a:solidFill>
                <a:latin typeface="Courier New" pitchFamily="49" charset="0"/>
                <a:cs typeface="Courier New" pitchFamily="49" charset="0"/>
              </a:rPr>
              <a:t> </a:t>
            </a:r>
            <a:r>
              <a:rPr lang="en-US" altLang="zh-CN" b="1" dirty="0">
                <a:latin typeface="Courier New" pitchFamily="49" charset="0"/>
                <a:cs typeface="Courier New" pitchFamily="49" charset="0"/>
              </a:rPr>
              <a:t>n)</a:t>
            </a:r>
          </a:p>
          <a:p>
            <a:pPr marL="0" lvl="2"/>
            <a:r>
              <a:rPr lang="en-US" altLang="zh-CN" b="1" dirty="0">
                <a:latin typeface="Courier New" pitchFamily="49" charset="0"/>
                <a:cs typeface="Courier New" pitchFamily="49" charset="0"/>
              </a:rPr>
              <a:t>{</a:t>
            </a:r>
          </a:p>
          <a:p>
            <a:pPr marL="0" lvl="2"/>
            <a:r>
              <a:rPr lang="en-US" altLang="zh-CN" b="1" dirty="0">
                <a:solidFill>
                  <a:srgbClr val="0000FF"/>
                </a:solidFill>
                <a:latin typeface="Courier New" pitchFamily="49" charset="0"/>
                <a:cs typeface="Courier New" pitchFamily="49" charset="0"/>
              </a:rPr>
              <a:t>    return</a:t>
            </a:r>
            <a:r>
              <a:rPr lang="en-US" altLang="zh-CN" b="1" dirty="0">
                <a:latin typeface="Courier New" pitchFamily="49" charset="0"/>
                <a:cs typeface="Courier New" pitchFamily="49" charset="0"/>
              </a:rPr>
              <a:t>(n&lt;0?-</a:t>
            </a:r>
            <a:r>
              <a:rPr lang="en-US" altLang="zh-CN" b="1" dirty="0" err="1">
                <a:latin typeface="Courier New" pitchFamily="49" charset="0"/>
                <a:cs typeface="Courier New" pitchFamily="49" charset="0"/>
              </a:rPr>
              <a:t>n:n</a:t>
            </a:r>
            <a:r>
              <a:rPr lang="en-US" altLang="zh-CN" b="1" dirty="0">
                <a:latin typeface="Courier New" pitchFamily="49" charset="0"/>
                <a:cs typeface="Courier New" pitchFamily="49" charset="0"/>
              </a:rPr>
              <a:t>);</a:t>
            </a:r>
          </a:p>
          <a:p>
            <a:pPr marL="0" lvl="2"/>
            <a:r>
              <a:rPr lang="en-US" altLang="zh-CN" b="1" dirty="0">
                <a:latin typeface="Courier New" pitchFamily="49" charset="0"/>
                <a:cs typeface="Courier New" pitchFamily="49" charset="0"/>
              </a:rPr>
              <a:t>}</a:t>
            </a:r>
            <a:endParaRPr lang="zh-CN" altLang="en-US" b="1" dirty="0">
              <a:latin typeface="Courier New" pitchFamily="49" charset="0"/>
              <a:cs typeface="Courier New" pitchFamily="49" charset="0"/>
            </a:endParaRPr>
          </a:p>
        </p:txBody>
      </p:sp>
      <p:sp>
        <p:nvSpPr>
          <p:cNvPr id="7" name="矩形 6"/>
          <p:cNvSpPr/>
          <p:nvPr/>
        </p:nvSpPr>
        <p:spPr>
          <a:xfrm>
            <a:off x="4459626" y="2393013"/>
            <a:ext cx="2776670" cy="1754326"/>
          </a:xfrm>
          <a:prstGeom prst="rect">
            <a:avLst/>
          </a:prstGeom>
        </p:spPr>
        <p:txBody>
          <a:bodyPr wrap="square">
            <a:spAutoFit/>
          </a:bodyPr>
          <a:lstStyle/>
          <a:p>
            <a:pPr marL="0" lvl="2"/>
            <a:r>
              <a:rPr lang="en-US" altLang="zh-CN" b="1" dirty="0">
                <a:solidFill>
                  <a:srgbClr val="0000FF"/>
                </a:solidFill>
                <a:latin typeface="Courier New" pitchFamily="49" charset="0"/>
                <a:cs typeface="Courier New" pitchFamily="49" charset="0"/>
              </a:rPr>
              <a:t>float </a:t>
            </a:r>
            <a:r>
              <a:rPr lang="en-US" altLang="zh-CN" b="1" dirty="0">
                <a:latin typeface="Courier New" pitchFamily="49" charset="0"/>
                <a:cs typeface="Courier New" pitchFamily="49" charset="0"/>
              </a:rPr>
              <a:t>abs(</a:t>
            </a:r>
            <a:r>
              <a:rPr lang="en-US" altLang="zh-CN" b="1" dirty="0">
                <a:solidFill>
                  <a:srgbClr val="0000FF"/>
                </a:solidFill>
                <a:latin typeface="Courier New" pitchFamily="49" charset="0"/>
                <a:cs typeface="Courier New" pitchFamily="49" charset="0"/>
              </a:rPr>
              <a:t>float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f)</a:t>
            </a:r>
          </a:p>
          <a:p>
            <a:pPr marL="0" lvl="2"/>
            <a:r>
              <a:rPr lang="en-US" altLang="zh-CN" b="1" dirty="0">
                <a:latin typeface="Courier New" pitchFamily="49" charset="0"/>
                <a:cs typeface="Courier New" pitchFamily="49" charset="0"/>
              </a:rPr>
              <a:t>{</a:t>
            </a:r>
          </a:p>
          <a:p>
            <a:pPr marL="0" lvl="2"/>
            <a:r>
              <a:rPr lang="en-US" altLang="zh-CN" b="1" dirty="0">
                <a:solidFill>
                  <a:srgbClr val="0000FF"/>
                </a:solidFill>
                <a:latin typeface="Courier New" pitchFamily="49" charset="0"/>
                <a:cs typeface="Courier New" pitchFamily="49" charset="0"/>
              </a:rPr>
              <a:t>    if</a:t>
            </a:r>
            <a:r>
              <a:rPr lang="en-US" altLang="zh-CN" b="1" dirty="0">
                <a:latin typeface="Courier New" pitchFamily="49" charset="0"/>
                <a:cs typeface="Courier New" pitchFamily="49" charset="0"/>
              </a:rPr>
              <a:t>(f&lt;0)</a:t>
            </a:r>
          </a:p>
          <a:p>
            <a:pPr marL="0" lvl="2"/>
            <a:r>
              <a:rPr lang="en-US" altLang="zh-CN" b="1" dirty="0">
                <a:latin typeface="Courier New" pitchFamily="49" charset="0"/>
                <a:cs typeface="Courier New" pitchFamily="49" charset="0"/>
              </a:rPr>
              <a:t>        f=-f;</a:t>
            </a:r>
            <a:r>
              <a:rPr lang="zh-CN" altLang="en-US" b="1" dirty="0">
                <a:latin typeface="Courier New" pitchFamily="49" charset="0"/>
                <a:cs typeface="Courier New" pitchFamily="49" charset="0"/>
              </a:rPr>
              <a:t> </a:t>
            </a:r>
            <a:endParaRPr lang="en-US" altLang="zh-CN" b="1" dirty="0">
              <a:latin typeface="Courier New" pitchFamily="49" charset="0"/>
              <a:cs typeface="Courier New" pitchFamily="49" charset="0"/>
            </a:endParaRPr>
          </a:p>
          <a:p>
            <a:pPr marL="0" lvl="2"/>
            <a:r>
              <a:rPr lang="en-US" altLang="zh-CN" b="1" dirty="0">
                <a:solidFill>
                  <a:srgbClr val="0000FF"/>
                </a:solidFill>
                <a:latin typeface="Courier New" pitchFamily="49" charset="0"/>
                <a:cs typeface="Courier New" pitchFamily="49" charset="0"/>
              </a:rPr>
              <a:t>    return</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f;</a:t>
            </a:r>
          </a:p>
          <a:p>
            <a:pPr marL="0" lvl="2"/>
            <a:r>
              <a:rPr lang="en-US" altLang="zh-CN" b="1" dirty="0">
                <a:latin typeface="Courier New" pitchFamily="49" charset="0"/>
                <a:cs typeface="Courier New" pitchFamily="49" charset="0"/>
              </a:rPr>
              <a:t>}</a:t>
            </a:r>
            <a:endParaRPr lang="zh-CN" altLang="en-US" b="1" dirty="0">
              <a:latin typeface="Courier New" pitchFamily="49" charset="0"/>
              <a:cs typeface="Courier New" pitchFamily="49" charset="0"/>
            </a:endParaRPr>
          </a:p>
        </p:txBody>
      </p:sp>
      <p:sp>
        <p:nvSpPr>
          <p:cNvPr id="8" name="矩形 7"/>
          <p:cNvSpPr/>
          <p:nvPr/>
        </p:nvSpPr>
        <p:spPr>
          <a:xfrm>
            <a:off x="4446240" y="4482986"/>
            <a:ext cx="3078088" cy="1754326"/>
          </a:xfrm>
          <a:prstGeom prst="rect">
            <a:avLst/>
          </a:prstGeom>
        </p:spPr>
        <p:txBody>
          <a:bodyPr wrap="square">
            <a:spAutoFit/>
          </a:bodyPr>
          <a:lstStyle/>
          <a:p>
            <a:pPr marL="0" lvl="2"/>
            <a:r>
              <a:rPr lang="en-US" altLang="zh-CN" b="1" dirty="0">
                <a:solidFill>
                  <a:srgbClr val="0000FF"/>
                </a:solidFill>
                <a:latin typeface="Courier New" pitchFamily="49" charset="0"/>
                <a:cs typeface="Courier New" pitchFamily="49" charset="0"/>
              </a:rPr>
              <a:t>double</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abs(</a:t>
            </a:r>
            <a:r>
              <a:rPr lang="en-US" altLang="zh-CN" b="1" dirty="0">
                <a:solidFill>
                  <a:srgbClr val="0000FF"/>
                </a:solidFill>
                <a:latin typeface="Courier New" pitchFamily="49" charset="0"/>
                <a:cs typeface="Courier New" pitchFamily="49" charset="0"/>
              </a:rPr>
              <a:t>double</a:t>
            </a:r>
            <a:r>
              <a:rPr lang="en-US" altLang="zh-CN" b="1" dirty="0">
                <a:latin typeface="Courier New" pitchFamily="49" charset="0"/>
                <a:cs typeface="Courier New" pitchFamily="49" charset="0"/>
              </a:rPr>
              <a:t> d)</a:t>
            </a:r>
          </a:p>
          <a:p>
            <a:pPr marL="0" lvl="2"/>
            <a:r>
              <a:rPr lang="en-US" altLang="zh-CN" b="1" dirty="0">
                <a:latin typeface="Courier New" pitchFamily="49" charset="0"/>
                <a:cs typeface="Courier New" pitchFamily="49" charset="0"/>
              </a:rPr>
              <a:t>{</a:t>
            </a:r>
          </a:p>
          <a:p>
            <a:pPr marL="0" lvl="2"/>
            <a:r>
              <a:rPr lang="en-US" altLang="zh-CN" b="1" dirty="0">
                <a:solidFill>
                  <a:srgbClr val="0000FF"/>
                </a:solidFill>
                <a:latin typeface="Courier New" pitchFamily="49" charset="0"/>
                <a:cs typeface="Courier New" pitchFamily="49" charset="0"/>
              </a:rPr>
              <a:t>    if</a:t>
            </a:r>
            <a:r>
              <a:rPr lang="en-US" altLang="zh-CN" b="1" dirty="0">
                <a:latin typeface="Courier New" pitchFamily="49" charset="0"/>
                <a:cs typeface="Courier New" pitchFamily="49" charset="0"/>
              </a:rPr>
              <a:t>(d&lt;0</a:t>
            </a:r>
            <a:r>
              <a:rPr lang="zh-CN" altLang="en-US" b="1" dirty="0">
                <a:latin typeface="Courier New" pitchFamily="49" charset="0"/>
                <a:cs typeface="Courier New" pitchFamily="49" charset="0"/>
              </a:rPr>
              <a:t>）</a:t>
            </a:r>
            <a:endParaRPr lang="en-US" altLang="zh-CN" b="1" dirty="0">
              <a:latin typeface="Courier New" pitchFamily="49" charset="0"/>
              <a:cs typeface="Courier New" pitchFamily="49" charset="0"/>
            </a:endParaRPr>
          </a:p>
          <a:p>
            <a:pPr marL="0" lvl="2"/>
            <a:r>
              <a:rPr lang="en-US" altLang="zh-CN" b="1" dirty="0">
                <a:solidFill>
                  <a:srgbClr val="0000FF"/>
                </a:solidFill>
                <a:latin typeface="Courier New" pitchFamily="49" charset="0"/>
                <a:cs typeface="Courier New" pitchFamily="49" charset="0"/>
              </a:rPr>
              <a:t>        return </a:t>
            </a:r>
            <a:r>
              <a:rPr lang="en-US" altLang="zh-CN" b="1" dirty="0">
                <a:latin typeface="Courier New" pitchFamily="49" charset="0"/>
                <a:cs typeface="Courier New" pitchFamily="49" charset="0"/>
              </a:rPr>
              <a:t>-d;</a:t>
            </a:r>
            <a:r>
              <a:rPr lang="en-US" altLang="zh-CN" b="1" dirty="0">
                <a:solidFill>
                  <a:schemeClr val="tx2"/>
                </a:solidFill>
                <a:latin typeface="Courier New" pitchFamily="49" charset="0"/>
                <a:cs typeface="Courier New" pitchFamily="49" charset="0"/>
              </a:rPr>
              <a:t> </a:t>
            </a:r>
          </a:p>
          <a:p>
            <a:pPr marL="0" lvl="2"/>
            <a:r>
              <a:rPr lang="en-US" altLang="zh-CN" b="1" dirty="0">
                <a:solidFill>
                  <a:schemeClr val="tx2"/>
                </a:solidFill>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return</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d;</a:t>
            </a:r>
          </a:p>
          <a:p>
            <a:pPr marL="0" lvl="2"/>
            <a:r>
              <a:rPr lang="en-US" altLang="zh-CN" b="1" dirty="0">
                <a:latin typeface="Courier New" pitchFamily="49" charset="0"/>
                <a:cs typeface="Courier New" pitchFamily="49" charset="0"/>
              </a:rPr>
              <a:t>}</a:t>
            </a:r>
          </a:p>
        </p:txBody>
      </p:sp>
      <p:sp>
        <p:nvSpPr>
          <p:cNvPr id="9" name="矩形 8"/>
          <p:cNvSpPr/>
          <p:nvPr/>
        </p:nvSpPr>
        <p:spPr>
          <a:xfrm>
            <a:off x="395536" y="4797151"/>
            <a:ext cx="4248472" cy="1464632"/>
          </a:xfrm>
          <a:prstGeom prst="rect">
            <a:avLst/>
          </a:prstGeom>
        </p:spPr>
        <p:txBody>
          <a:bodyPr wrap="square">
            <a:spAutoFit/>
          </a:bodyPr>
          <a:lstStyle/>
          <a:p>
            <a:pPr marL="0" lvl="1">
              <a:lnSpc>
                <a:spcPct val="130000"/>
              </a:lnSpc>
            </a:pPr>
            <a:r>
              <a:rPr lang="zh-CN" altLang="en-US" sz="2400" dirty="0">
                <a:solidFill>
                  <a:srgbClr val="C00000"/>
                </a:solidFill>
                <a:latin typeface="+mn-ea"/>
                <a:ea typeface="+mn-ea"/>
              </a:rPr>
              <a:t>三个函数都是求绝对值，采用同一个函数名，更符合人们的习惯</a:t>
            </a:r>
            <a:endParaRPr lang="en-US" altLang="zh-CN" sz="2400" dirty="0">
              <a:solidFill>
                <a:srgbClr val="C00000"/>
              </a:solidFill>
              <a:latin typeface="+mn-ea"/>
              <a:ea typeface="+mn-ea"/>
            </a:endParaRPr>
          </a:p>
        </p:txBody>
      </p:sp>
      <p:sp>
        <p:nvSpPr>
          <p:cNvPr id="10" name="矩形 9">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11" name="矩形 10">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12" name="矩形 11">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4" name="矩形 1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函数重载</a:t>
            </a:r>
          </a:p>
        </p:txBody>
      </p:sp>
      <p:sp>
        <p:nvSpPr>
          <p:cNvPr id="15" name="矩形 1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运算符重载</a:t>
            </a:r>
          </a:p>
        </p:txBody>
      </p:sp>
      <p:sp>
        <p:nvSpPr>
          <p:cNvPr id="16" name="矩形 1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7" name="矩形 16">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37198576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函数重载</a:t>
            </a:r>
          </a:p>
        </p:txBody>
      </p:sp>
      <p:sp>
        <p:nvSpPr>
          <p:cNvPr id="3" name="内容占位符 2"/>
          <p:cNvSpPr>
            <a:spLocks noGrp="1"/>
          </p:cNvSpPr>
          <p:nvPr>
            <p:ph idx="1"/>
          </p:nvPr>
        </p:nvSpPr>
        <p:spPr>
          <a:xfrm>
            <a:off x="457200" y="1808758"/>
            <a:ext cx="8229600" cy="4500562"/>
          </a:xfrm>
        </p:spPr>
        <p:txBody>
          <a:bodyPr/>
          <a:lstStyle/>
          <a:p>
            <a:pPr>
              <a:lnSpc>
                <a:spcPct val="130000"/>
              </a:lnSpc>
            </a:pPr>
            <a:r>
              <a:rPr lang="zh-CN" altLang="en-US" dirty="0"/>
              <a:t>在程序中经常出现这样的情况：对若干种不同的数据类型求和，虽然数据本身差别很大（例如整数求和，向量求和，矩阵求和），具体的求和操作差别也很大，但完成不同求和操作的函数却可以取相同的名字（例如</a:t>
            </a:r>
            <a:r>
              <a:rPr lang="en-US" altLang="zh-CN" dirty="0"/>
              <a:t>sum</a:t>
            </a:r>
            <a:r>
              <a:rPr lang="zh-CN" altLang="en-US" dirty="0"/>
              <a:t>，</a:t>
            </a:r>
            <a:r>
              <a:rPr lang="en-US" altLang="zh-CN" dirty="0"/>
              <a:t>add </a:t>
            </a:r>
            <a:r>
              <a:rPr lang="zh-CN" altLang="en-US" dirty="0"/>
              <a:t>等）。打印函数</a:t>
            </a:r>
            <a:r>
              <a:rPr lang="en-US" altLang="zh-CN" dirty="0"/>
              <a:t>print</a:t>
            </a:r>
            <a:r>
              <a:rPr lang="zh-CN" altLang="en-US" dirty="0"/>
              <a:t>，显示函数</a:t>
            </a:r>
            <a:r>
              <a:rPr lang="en-US" altLang="zh-CN" dirty="0"/>
              <a:t>display</a:t>
            </a:r>
            <a:r>
              <a:rPr lang="zh-CN" altLang="en-US" dirty="0"/>
              <a:t>等也是同样。</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函数重载</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运算符重载</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579295161"/>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函数重载</a:t>
            </a:r>
          </a:p>
        </p:txBody>
      </p:sp>
      <p:sp>
        <p:nvSpPr>
          <p:cNvPr id="3" name="内容占位符 2"/>
          <p:cNvSpPr>
            <a:spLocks noGrp="1"/>
          </p:cNvSpPr>
          <p:nvPr>
            <p:ph idx="1"/>
          </p:nvPr>
        </p:nvSpPr>
        <p:spPr>
          <a:xfrm>
            <a:off x="446856" y="1700808"/>
            <a:ext cx="8301608" cy="4500562"/>
          </a:xfrm>
        </p:spPr>
        <p:txBody>
          <a:bodyPr/>
          <a:lstStyle/>
          <a:p>
            <a:pPr>
              <a:lnSpc>
                <a:spcPct val="130000"/>
              </a:lnSpc>
            </a:pPr>
            <a:r>
              <a:rPr lang="zh-CN" altLang="en-US" dirty="0"/>
              <a:t>函数名的重载并不是为了节省标识符（标识符的数量是足够的），而是为了方便程序员的使用。</a:t>
            </a:r>
            <a:endParaRPr lang="en-US" altLang="zh-CN" dirty="0"/>
          </a:p>
          <a:p>
            <a:pPr>
              <a:lnSpc>
                <a:spcPct val="130000"/>
              </a:lnSpc>
            </a:pPr>
            <a:r>
              <a:rPr lang="zh-CN" altLang="en-US" dirty="0"/>
              <a:t>实现函数的重载必须满足下列条件之一：</a:t>
            </a:r>
          </a:p>
          <a:p>
            <a:pPr lvl="1">
              <a:lnSpc>
                <a:spcPct val="130000"/>
              </a:lnSpc>
            </a:pPr>
            <a:r>
              <a:rPr lang="zh-CN" altLang="en-US" dirty="0"/>
              <a:t>参数表中至少有一对参数类型不同；</a:t>
            </a:r>
          </a:p>
          <a:p>
            <a:pPr lvl="1">
              <a:lnSpc>
                <a:spcPct val="130000"/>
              </a:lnSpc>
            </a:pPr>
            <a:r>
              <a:rPr lang="zh-CN" altLang="en-US" dirty="0"/>
              <a:t>参数表中参数个数不同</a:t>
            </a:r>
            <a:endParaRPr lang="en-US" altLang="zh-CN" dirty="0"/>
          </a:p>
          <a:p>
            <a:pPr lvl="1"/>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函数重载</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运算符重载</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807662279"/>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函数重载</a:t>
            </a:r>
          </a:p>
        </p:txBody>
      </p:sp>
      <p:sp>
        <p:nvSpPr>
          <p:cNvPr id="3" name="内容占位符 2"/>
          <p:cNvSpPr>
            <a:spLocks noGrp="1"/>
          </p:cNvSpPr>
          <p:nvPr>
            <p:ph idx="1"/>
          </p:nvPr>
        </p:nvSpPr>
        <p:spPr/>
        <p:txBody>
          <a:bodyPr/>
          <a:lstStyle/>
          <a:p>
            <a:r>
              <a:rPr lang="zh-CN" altLang="en-US" dirty="0"/>
              <a:t>函数重载举例</a:t>
            </a:r>
            <a:endParaRPr lang="en-US" altLang="zh-CN" dirty="0"/>
          </a:p>
          <a:p>
            <a:pPr lvl="1">
              <a:buNone/>
            </a:pPr>
            <a:r>
              <a:rPr lang="en-US" altLang="zh-CN" b="1" dirty="0">
                <a:solidFill>
                  <a:srgbClr val="0000FF"/>
                </a:solidFill>
                <a:latin typeface="Courier New" pitchFamily="49" charset="0"/>
                <a:cs typeface="Courier New" pitchFamily="49" charset="0"/>
              </a:rPr>
              <a:t>void</a:t>
            </a:r>
            <a:r>
              <a:rPr lang="en-US" altLang="zh-CN" b="1" dirty="0">
                <a:latin typeface="Courier New" pitchFamily="49" charset="0"/>
                <a:cs typeface="Courier New" pitchFamily="49" charset="0"/>
              </a:rPr>
              <a:t> print(</a:t>
            </a: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a:t>
            </a:r>
            <a:r>
              <a:rPr lang="zh-CN" altLang="en-US" b="1" dirty="0">
                <a:latin typeface="Courier New" pitchFamily="49" charset="0"/>
                <a:cs typeface="Courier New" pitchFamily="49" charset="0"/>
              </a:rPr>
              <a:t> </a:t>
            </a:r>
            <a:r>
              <a:rPr lang="en-US" altLang="zh-CN" b="1" dirty="0">
                <a:solidFill>
                  <a:srgbClr val="00B050"/>
                </a:solidFill>
                <a:latin typeface="Courier New" pitchFamily="49" charset="0"/>
                <a:cs typeface="Courier New" pitchFamily="49" charset="0"/>
              </a:rPr>
              <a:t>//</a:t>
            </a:r>
            <a:r>
              <a:rPr lang="zh-CN" altLang="en-US" b="1" dirty="0">
                <a:solidFill>
                  <a:srgbClr val="00B050"/>
                </a:solidFill>
                <a:latin typeface="Courier New" pitchFamily="49" charset="0"/>
                <a:cs typeface="Courier New" pitchFamily="49" charset="0"/>
              </a:rPr>
              <a:t>整型</a:t>
            </a:r>
            <a:endParaRPr lang="en-US" altLang="zh-CN" b="1" dirty="0">
              <a:solidFill>
                <a:srgbClr val="00B050"/>
              </a:solidFill>
              <a:latin typeface="Courier New" pitchFamily="49" charset="0"/>
              <a:cs typeface="Courier New" pitchFamily="49" charset="0"/>
            </a:endParaRPr>
          </a:p>
          <a:p>
            <a:pPr lvl="1">
              <a:buNone/>
            </a:pPr>
            <a:r>
              <a:rPr lang="en-US" altLang="zh-CN" b="1" dirty="0">
                <a:solidFill>
                  <a:srgbClr val="0000FF"/>
                </a:solidFill>
                <a:latin typeface="Courier New" pitchFamily="49" charset="0"/>
                <a:cs typeface="Courier New" pitchFamily="49" charset="0"/>
              </a:rPr>
              <a:t>void</a:t>
            </a:r>
            <a:r>
              <a:rPr lang="en-US" altLang="zh-CN" sz="2800" b="1" dirty="0">
                <a:latin typeface="Courier New" pitchFamily="49" charset="0"/>
                <a:cs typeface="Courier New" pitchFamily="49" charset="0"/>
              </a:rPr>
              <a:t> print(point);</a:t>
            </a:r>
            <a:r>
              <a:rPr lang="zh-CN" altLang="en-US" sz="2800" b="1" dirty="0">
                <a:latin typeface="Courier New" pitchFamily="49" charset="0"/>
                <a:cs typeface="Courier New" pitchFamily="49" charset="0"/>
              </a:rPr>
              <a:t> </a:t>
            </a:r>
            <a:r>
              <a:rPr lang="en-US" altLang="zh-CN" sz="2800" b="1" dirty="0">
                <a:solidFill>
                  <a:srgbClr val="00B050"/>
                </a:solidFill>
                <a:latin typeface="Courier New" pitchFamily="49" charset="0"/>
                <a:cs typeface="Courier New" pitchFamily="49" charset="0"/>
              </a:rPr>
              <a:t>//</a:t>
            </a:r>
            <a:r>
              <a:rPr lang="zh-CN" altLang="en-US" sz="2800" b="1" dirty="0">
                <a:solidFill>
                  <a:srgbClr val="00B050"/>
                </a:solidFill>
                <a:latin typeface="Courier New" pitchFamily="49" charset="0"/>
                <a:cs typeface="Courier New" pitchFamily="49" charset="0"/>
              </a:rPr>
              <a:t>类</a:t>
            </a:r>
            <a:r>
              <a:rPr lang="en-US" altLang="zh-CN" sz="2800" b="1" dirty="0">
                <a:solidFill>
                  <a:srgbClr val="00B050"/>
                </a:solidFill>
                <a:latin typeface="Courier New" pitchFamily="49" charset="0"/>
                <a:cs typeface="Courier New" pitchFamily="49" charset="0"/>
              </a:rPr>
              <a:t>point</a:t>
            </a:r>
            <a:r>
              <a:rPr lang="zh-CN" altLang="en-US" sz="2800" b="1" dirty="0">
                <a:solidFill>
                  <a:srgbClr val="00B050"/>
                </a:solidFill>
                <a:latin typeface="Courier New" pitchFamily="49" charset="0"/>
                <a:cs typeface="Courier New" pitchFamily="49" charset="0"/>
              </a:rPr>
              <a:t>的对象</a:t>
            </a:r>
            <a:endParaRPr lang="en-US" altLang="zh-CN" b="1" dirty="0">
              <a:solidFill>
                <a:srgbClr val="00B050"/>
              </a:solidFill>
              <a:latin typeface="Courier New" pitchFamily="49" charset="0"/>
              <a:cs typeface="Courier New" pitchFamily="49" charset="0"/>
            </a:endParaRPr>
          </a:p>
          <a:p>
            <a:pPr lvl="1">
              <a:buNone/>
            </a:pPr>
            <a:r>
              <a:rPr lang="en-US" altLang="zh-CN" b="1" dirty="0" err="1">
                <a:solidFill>
                  <a:srgbClr val="0000FF"/>
                </a:solidFill>
                <a:latin typeface="Courier New" pitchFamily="49" charset="0"/>
                <a:cs typeface="Courier New" pitchFamily="49" charset="0"/>
              </a:rPr>
              <a:t>int</a:t>
            </a:r>
            <a:r>
              <a:rPr lang="en-US" altLang="zh-CN" sz="2800" b="1" dirty="0">
                <a:latin typeface="Courier New" pitchFamily="49" charset="0"/>
                <a:cs typeface="Courier New" pitchFamily="49" charset="0"/>
              </a:rPr>
              <a:t> sum(</a:t>
            </a:r>
            <a:r>
              <a:rPr lang="en-US" altLang="zh-CN" b="1" dirty="0" err="1">
                <a:solidFill>
                  <a:srgbClr val="0000FF"/>
                </a:solidFill>
                <a:latin typeface="Courier New" pitchFamily="49" charset="0"/>
                <a:cs typeface="Courier New" pitchFamily="49" charset="0"/>
              </a:rPr>
              <a:t>int</a:t>
            </a:r>
            <a:r>
              <a:rPr lang="en-US" altLang="zh-CN" sz="2800" b="1" dirty="0">
                <a:latin typeface="Courier New" pitchFamily="49" charset="0"/>
                <a:cs typeface="Courier New" pitchFamily="49" charset="0"/>
              </a:rPr>
              <a:t> ,</a:t>
            </a:r>
            <a:r>
              <a:rPr lang="en-US" altLang="zh-CN" b="1" dirty="0" err="1">
                <a:solidFill>
                  <a:srgbClr val="0000FF"/>
                </a:solidFill>
                <a:latin typeface="Courier New" pitchFamily="49" charset="0"/>
                <a:cs typeface="Courier New" pitchFamily="49" charset="0"/>
              </a:rPr>
              <a:t>int</a:t>
            </a:r>
            <a:r>
              <a:rPr lang="en-US" altLang="zh-CN" sz="2800" b="1" dirty="0">
                <a:latin typeface="Courier New" pitchFamily="49" charset="0"/>
                <a:cs typeface="Courier New" pitchFamily="49" charset="0"/>
              </a:rPr>
              <a:t>);</a:t>
            </a:r>
          </a:p>
          <a:p>
            <a:pPr lvl="1">
              <a:buNone/>
            </a:pPr>
            <a:r>
              <a:rPr lang="en-US" altLang="zh-CN" b="1" dirty="0" err="1">
                <a:solidFill>
                  <a:srgbClr val="0000FF"/>
                </a:solidFill>
                <a:latin typeface="Courier New" pitchFamily="49" charset="0"/>
                <a:cs typeface="Courier New" pitchFamily="49" charset="0"/>
              </a:rPr>
              <a:t>int</a:t>
            </a:r>
            <a:r>
              <a:rPr lang="en-US" altLang="zh-CN" sz="2800" b="1" dirty="0">
                <a:latin typeface="Courier New" pitchFamily="49" charset="0"/>
                <a:cs typeface="Courier New" pitchFamily="49" charset="0"/>
              </a:rPr>
              <a:t> sum(</a:t>
            </a:r>
            <a:r>
              <a:rPr lang="en-US" altLang="zh-CN" b="1" dirty="0" err="1">
                <a:solidFill>
                  <a:srgbClr val="0000FF"/>
                </a:solidFill>
                <a:latin typeface="Courier New" pitchFamily="49" charset="0"/>
                <a:cs typeface="Courier New" pitchFamily="49" charset="0"/>
              </a:rPr>
              <a:t>int</a:t>
            </a:r>
            <a:r>
              <a:rPr lang="en-US" altLang="zh-CN" sz="2800" b="1" dirty="0">
                <a:latin typeface="Courier New" pitchFamily="49" charset="0"/>
                <a:cs typeface="Courier New" pitchFamily="49" charset="0"/>
              </a:rPr>
              <a:t> ,</a:t>
            </a:r>
            <a:r>
              <a:rPr lang="en-US" altLang="zh-CN" b="1" dirty="0" err="1">
                <a:solidFill>
                  <a:srgbClr val="0000FF"/>
                </a:solidFill>
                <a:latin typeface="Courier New" pitchFamily="49" charset="0"/>
                <a:cs typeface="Courier New" pitchFamily="49" charset="0"/>
              </a:rPr>
              <a:t>int</a:t>
            </a:r>
            <a:r>
              <a:rPr lang="en-US" altLang="zh-CN" sz="2800" b="1" dirty="0">
                <a:latin typeface="Courier New" pitchFamily="49" charset="0"/>
                <a:cs typeface="Courier New" pitchFamily="49" charset="0"/>
              </a:rPr>
              <a:t> ,</a:t>
            </a:r>
            <a:r>
              <a:rPr lang="en-US" altLang="zh-CN" b="1" dirty="0" err="1">
                <a:solidFill>
                  <a:srgbClr val="0000FF"/>
                </a:solidFill>
                <a:latin typeface="Courier New" pitchFamily="49" charset="0"/>
                <a:cs typeface="Courier New" pitchFamily="49" charset="0"/>
              </a:rPr>
              <a:t>int</a:t>
            </a:r>
            <a:r>
              <a:rPr lang="en-US" altLang="zh-CN" sz="2800" b="1" dirty="0">
                <a:latin typeface="Courier New" pitchFamily="49" charset="0"/>
                <a:cs typeface="Courier New" pitchFamily="49" charset="0"/>
              </a:rPr>
              <a:t>);</a:t>
            </a:r>
            <a:r>
              <a:rPr lang="zh-CN" altLang="en-US" sz="2800" b="1" dirty="0">
                <a:latin typeface="Courier New" pitchFamily="49" charset="0"/>
                <a:cs typeface="Courier New" pitchFamily="49" charset="0"/>
              </a:rPr>
              <a:t> </a:t>
            </a:r>
            <a:endParaRPr lang="en-US" altLang="zh-CN" sz="2800" b="1" dirty="0">
              <a:latin typeface="Courier New" pitchFamily="49" charset="0"/>
              <a:cs typeface="Courier New" pitchFamily="49" charset="0"/>
            </a:endParaRPr>
          </a:p>
          <a:p>
            <a:pPr lvl="1">
              <a:buNone/>
            </a:pPr>
            <a:r>
              <a:rPr lang="en-US" altLang="zh-CN" b="1" dirty="0" err="1">
                <a:solidFill>
                  <a:srgbClr val="0000FF"/>
                </a:solidFill>
                <a:latin typeface="Courier New" pitchFamily="49" charset="0"/>
                <a:cs typeface="Courier New" pitchFamily="49" charset="0"/>
              </a:rPr>
              <a:t>int</a:t>
            </a:r>
            <a:r>
              <a:rPr lang="en-US" altLang="zh-CN" sz="2800" b="1" dirty="0">
                <a:latin typeface="Courier New" pitchFamily="49" charset="0"/>
                <a:cs typeface="Courier New" pitchFamily="49" charset="0"/>
              </a:rPr>
              <a:t> get(</a:t>
            </a:r>
            <a:r>
              <a:rPr lang="en-US" altLang="zh-CN" b="1" dirty="0" err="1">
                <a:solidFill>
                  <a:srgbClr val="0000FF"/>
                </a:solidFill>
                <a:latin typeface="Courier New" pitchFamily="49" charset="0"/>
                <a:cs typeface="Courier New" pitchFamily="49" charset="0"/>
              </a:rPr>
              <a:t>int</a:t>
            </a: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n,</a:t>
            </a:r>
            <a:r>
              <a:rPr lang="en-US" altLang="zh-CN" b="1" dirty="0" err="1">
                <a:solidFill>
                  <a:srgbClr val="0000FF"/>
                </a:solidFill>
                <a:latin typeface="Courier New" pitchFamily="49" charset="0"/>
                <a:cs typeface="Courier New" pitchFamily="49" charset="0"/>
              </a:rPr>
              <a:t>float</a:t>
            </a:r>
            <a:r>
              <a:rPr lang="en-US" altLang="zh-CN" sz="2800" b="1" dirty="0">
                <a:latin typeface="Courier New" pitchFamily="49" charset="0"/>
                <a:cs typeface="Courier New" pitchFamily="49" charset="0"/>
              </a:rPr>
              <a:t> a[ ]);</a:t>
            </a:r>
            <a:r>
              <a:rPr lang="zh-CN" altLang="en-US" sz="2800" b="1" dirty="0">
                <a:latin typeface="Courier New" pitchFamily="49" charset="0"/>
                <a:cs typeface="Courier New" pitchFamily="49" charset="0"/>
              </a:rPr>
              <a:t> </a:t>
            </a:r>
            <a:endParaRPr lang="en-US" altLang="zh-CN" sz="2800" b="1" dirty="0">
              <a:latin typeface="Courier New" pitchFamily="49" charset="0"/>
              <a:cs typeface="Courier New" pitchFamily="49" charset="0"/>
            </a:endParaRPr>
          </a:p>
          <a:p>
            <a:pPr lvl="1">
              <a:buNone/>
            </a:pPr>
            <a:r>
              <a:rPr lang="en-US" altLang="zh-CN" b="1" dirty="0" err="1">
                <a:solidFill>
                  <a:srgbClr val="0000FF"/>
                </a:solidFill>
                <a:latin typeface="Courier New" pitchFamily="49" charset="0"/>
                <a:cs typeface="Courier New" pitchFamily="49" charset="0"/>
              </a:rPr>
              <a:t>int</a:t>
            </a:r>
            <a:r>
              <a:rPr lang="en-US" altLang="zh-CN" sz="2800" b="1" dirty="0">
                <a:latin typeface="Courier New" pitchFamily="49" charset="0"/>
                <a:cs typeface="Courier New" pitchFamily="49" charset="0"/>
              </a:rPr>
              <a:t> get(</a:t>
            </a:r>
            <a:r>
              <a:rPr lang="en-US" altLang="zh-CN" b="1" dirty="0" err="1">
                <a:solidFill>
                  <a:srgbClr val="0000FF"/>
                </a:solidFill>
                <a:latin typeface="Courier New" pitchFamily="49" charset="0"/>
                <a:cs typeface="Courier New" pitchFamily="49" charset="0"/>
              </a:rPr>
              <a:t>int</a:t>
            </a: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n,</a:t>
            </a:r>
            <a:r>
              <a:rPr lang="en-US" altLang="zh-CN" b="1" dirty="0" err="1">
                <a:solidFill>
                  <a:srgbClr val="0000FF"/>
                </a:solidFill>
                <a:latin typeface="Courier New" pitchFamily="49" charset="0"/>
                <a:cs typeface="Courier New" pitchFamily="49" charset="0"/>
              </a:rPr>
              <a:t>float</a:t>
            </a:r>
            <a:r>
              <a:rPr lang="en-US" altLang="zh-CN" sz="2800" b="1" dirty="0">
                <a:latin typeface="Courier New" pitchFamily="49" charset="0"/>
                <a:cs typeface="Courier New" pitchFamily="49" charset="0"/>
              </a:rPr>
              <a:t> a[ ],</a:t>
            </a:r>
            <a:r>
              <a:rPr lang="en-US" altLang="zh-CN" b="1" dirty="0" err="1">
                <a:solidFill>
                  <a:srgbClr val="0000FF"/>
                </a:solidFill>
                <a:latin typeface="Courier New" pitchFamily="49" charset="0"/>
                <a:cs typeface="Courier New" pitchFamily="49" charset="0"/>
              </a:rPr>
              <a:t>int</a:t>
            </a:r>
            <a:r>
              <a:rPr lang="en-US" altLang="zh-CN" sz="2800" b="1" dirty="0">
                <a:latin typeface="Courier New" pitchFamily="49" charset="0"/>
                <a:cs typeface="Courier New" pitchFamily="49" charset="0"/>
              </a:rPr>
              <a:t> n);</a:t>
            </a:r>
            <a:endParaRPr lang="zh-CN" altLang="en-US" sz="28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函数重载</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运算符重载</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901304520"/>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函数重载</a:t>
            </a:r>
          </a:p>
        </p:txBody>
      </p:sp>
      <p:sp>
        <p:nvSpPr>
          <p:cNvPr id="3" name="内容占位符 2"/>
          <p:cNvSpPr>
            <a:spLocks noGrp="1"/>
          </p:cNvSpPr>
          <p:nvPr>
            <p:ph idx="1"/>
          </p:nvPr>
        </p:nvSpPr>
        <p:spPr/>
        <p:txBody>
          <a:bodyPr/>
          <a:lstStyle/>
          <a:p>
            <a:r>
              <a:rPr lang="zh-CN" altLang="en-US" dirty="0"/>
              <a:t>函数重载，在定义同名函数时应注意：</a:t>
            </a:r>
          </a:p>
          <a:p>
            <a:pPr lvl="1"/>
            <a:r>
              <a:rPr lang="zh-CN" altLang="en-US" dirty="0">
                <a:solidFill>
                  <a:srgbClr val="C00000"/>
                </a:solidFill>
              </a:rPr>
              <a:t>返回类型不能区分函数</a:t>
            </a:r>
            <a:r>
              <a:rPr lang="zh-CN" altLang="en-US" dirty="0"/>
              <a:t> </a:t>
            </a:r>
          </a:p>
          <a:p>
            <a:pPr lvl="1">
              <a:buNone/>
            </a:pPr>
            <a:r>
              <a:rPr lang="en-US" altLang="zh-CN" b="1" dirty="0">
                <a:solidFill>
                  <a:srgbClr val="0000FF"/>
                </a:solidFill>
                <a:latin typeface="Courier New" pitchFamily="49" charset="0"/>
                <a:cs typeface="Courier New" pitchFamily="49" charset="0"/>
              </a:rPr>
              <a:t>float</a:t>
            </a:r>
            <a:r>
              <a:rPr lang="en-US" altLang="zh-CN" b="1" dirty="0">
                <a:latin typeface="Courier New" pitchFamily="49" charset="0"/>
                <a:cs typeface="Courier New" pitchFamily="49" charset="0"/>
              </a:rPr>
              <a:t> add(</a:t>
            </a: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float</a:t>
            </a:r>
            <a:r>
              <a:rPr lang="en-US" altLang="zh-CN" b="1" dirty="0">
                <a:latin typeface="Courier New" pitchFamily="49" charset="0"/>
                <a:cs typeface="Courier New" pitchFamily="49" charset="0"/>
              </a:rPr>
              <a:t>);</a:t>
            </a:r>
          </a:p>
          <a:p>
            <a:pPr lvl="1">
              <a:buNone/>
            </a:pP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add(</a:t>
            </a: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float</a:t>
            </a:r>
            <a:r>
              <a:rPr lang="en-US" altLang="zh-CN" b="1" dirty="0">
                <a:latin typeface="Courier New" pitchFamily="49" charset="0"/>
                <a:cs typeface="Courier New" pitchFamily="49" charset="0"/>
              </a:rPr>
              <a:t>);</a:t>
            </a:r>
            <a:r>
              <a:rPr lang="en-US" altLang="zh-CN" dirty="0">
                <a:solidFill>
                  <a:srgbClr val="00B050"/>
                </a:solidFill>
                <a:latin typeface="Courier New" pitchFamily="49" charset="0"/>
                <a:cs typeface="Courier New" pitchFamily="49" charset="0"/>
              </a:rPr>
              <a:t>//</a:t>
            </a:r>
            <a:r>
              <a:rPr lang="zh-CN" altLang="en-US" dirty="0">
                <a:solidFill>
                  <a:srgbClr val="00B050"/>
                </a:solidFill>
                <a:latin typeface="Courier New" pitchFamily="49" charset="0"/>
                <a:cs typeface="Courier New" pitchFamily="49" charset="0"/>
              </a:rPr>
              <a:t>错误</a:t>
            </a:r>
            <a:r>
              <a:rPr lang="zh-CN" altLang="en-US" dirty="0">
                <a:solidFill>
                  <a:schemeClr val="tx2"/>
                </a:solidFill>
                <a:latin typeface="Courier New" pitchFamily="49" charset="0"/>
                <a:cs typeface="Courier New" pitchFamily="49" charset="0"/>
              </a:rPr>
              <a:t> </a:t>
            </a:r>
          </a:p>
          <a:p>
            <a:pPr lvl="1"/>
            <a:r>
              <a:rPr lang="zh-CN" altLang="en-US" dirty="0">
                <a:solidFill>
                  <a:srgbClr val="C00000"/>
                </a:solidFill>
              </a:rPr>
              <a:t>采用引用参数不能区分函数</a:t>
            </a:r>
            <a:endParaRPr lang="zh-CN" altLang="en-US" dirty="0"/>
          </a:p>
          <a:p>
            <a:pPr lvl="1">
              <a:buNone/>
            </a:pPr>
            <a:r>
              <a:rPr lang="en-US" altLang="zh-CN" b="1" dirty="0">
                <a:solidFill>
                  <a:srgbClr val="0000FF"/>
                </a:solidFill>
                <a:latin typeface="Courier New" pitchFamily="49" charset="0"/>
                <a:cs typeface="Courier New" pitchFamily="49" charset="0"/>
              </a:rPr>
              <a:t>void</a:t>
            </a:r>
            <a:r>
              <a:rPr lang="en-US" altLang="zh-CN" b="1" dirty="0">
                <a:latin typeface="Courier New" pitchFamily="49" charset="0"/>
                <a:cs typeface="Courier New" pitchFamily="49" charset="0"/>
              </a:rPr>
              <a:t> print(</a:t>
            </a:r>
            <a:r>
              <a:rPr lang="en-US" altLang="zh-CN" b="1" dirty="0">
                <a:solidFill>
                  <a:srgbClr val="0000FF"/>
                </a:solidFill>
                <a:latin typeface="Courier New" pitchFamily="49" charset="0"/>
                <a:cs typeface="Courier New" pitchFamily="49" charset="0"/>
              </a:rPr>
              <a:t>double</a:t>
            </a:r>
            <a:r>
              <a:rPr lang="en-US" altLang="zh-CN" b="1" dirty="0">
                <a:latin typeface="Courier New" pitchFamily="49" charset="0"/>
                <a:cs typeface="Courier New" pitchFamily="49" charset="0"/>
              </a:rPr>
              <a:t>);</a:t>
            </a:r>
          </a:p>
          <a:p>
            <a:pPr lvl="1">
              <a:buNone/>
            </a:pPr>
            <a:r>
              <a:rPr lang="en-US" altLang="zh-CN" b="1" dirty="0">
                <a:solidFill>
                  <a:srgbClr val="0000FF"/>
                </a:solidFill>
                <a:latin typeface="Courier New" pitchFamily="49" charset="0"/>
                <a:cs typeface="Courier New" pitchFamily="49" charset="0"/>
              </a:rPr>
              <a:t>void</a:t>
            </a:r>
            <a:r>
              <a:rPr lang="en-US" altLang="zh-CN" b="1" dirty="0">
                <a:latin typeface="Courier New" pitchFamily="49" charset="0"/>
                <a:cs typeface="Courier New" pitchFamily="49" charset="0"/>
              </a:rPr>
              <a:t> print(</a:t>
            </a:r>
            <a:r>
              <a:rPr lang="en-US" altLang="zh-CN" b="1" dirty="0">
                <a:solidFill>
                  <a:srgbClr val="0000FF"/>
                </a:solidFill>
                <a:latin typeface="Courier New" pitchFamily="49" charset="0"/>
                <a:cs typeface="Courier New" pitchFamily="49" charset="0"/>
              </a:rPr>
              <a:t>double</a:t>
            </a:r>
            <a:r>
              <a:rPr lang="zh-CN" altLang="en-US" b="1" dirty="0">
                <a:latin typeface="Courier New" pitchFamily="49" charset="0"/>
                <a:cs typeface="Courier New" pitchFamily="49" charset="0"/>
              </a:rPr>
              <a:t>＆</a:t>
            </a:r>
            <a:r>
              <a:rPr lang="en-US" altLang="zh-CN" b="1" dirty="0">
                <a:latin typeface="Courier New" pitchFamily="49" charset="0"/>
                <a:cs typeface="Courier New" pitchFamily="49" charset="0"/>
              </a:rPr>
              <a:t>);</a:t>
            </a:r>
            <a:r>
              <a:rPr lang="en-US" altLang="zh-CN" dirty="0">
                <a:latin typeface="Courier New" pitchFamily="49" charset="0"/>
                <a:cs typeface="Courier New" pitchFamily="49" charset="0"/>
              </a:rPr>
              <a:t> </a:t>
            </a:r>
            <a:r>
              <a:rPr lang="en-US" altLang="zh-CN" dirty="0">
                <a:solidFill>
                  <a:srgbClr val="00B050"/>
                </a:solidFill>
                <a:latin typeface="Courier New" pitchFamily="49" charset="0"/>
                <a:cs typeface="Courier New" pitchFamily="49" charset="0"/>
              </a:rPr>
              <a:t>//</a:t>
            </a:r>
            <a:r>
              <a:rPr lang="zh-CN" altLang="en-US" dirty="0">
                <a:solidFill>
                  <a:srgbClr val="00B050"/>
                </a:solidFill>
                <a:latin typeface="Courier New" pitchFamily="49" charset="0"/>
                <a:cs typeface="Courier New" pitchFamily="49" charset="0"/>
              </a:rPr>
              <a:t>错误</a:t>
            </a:r>
            <a:r>
              <a:rPr lang="zh-CN" altLang="en-US" dirty="0">
                <a:solidFill>
                  <a:schemeClr val="tx2"/>
                </a:solidFill>
                <a:latin typeface="Courier New" pitchFamily="49" charset="0"/>
                <a:cs typeface="Courier New" pitchFamily="49" charset="0"/>
              </a:rPr>
              <a:t>  </a:t>
            </a:r>
          </a:p>
          <a:p>
            <a:pPr lvl="1"/>
            <a:r>
              <a:rPr lang="zh-CN" altLang="en-US" dirty="0">
                <a:solidFill>
                  <a:srgbClr val="C00000"/>
                </a:solidFill>
              </a:rPr>
              <a:t>有些派生基本类型的参数虽然可以区分同名函数，但在使用中必须注意</a:t>
            </a:r>
            <a:r>
              <a:rPr lang="zh-CN" altLang="en-US" dirty="0"/>
              <a:t> </a:t>
            </a:r>
          </a:p>
          <a:p>
            <a:pPr lvl="1"/>
            <a:r>
              <a:rPr lang="zh-CN" altLang="en-US" dirty="0">
                <a:solidFill>
                  <a:srgbClr val="C00000"/>
                </a:solidFill>
              </a:rPr>
              <a:t>包含可缺省参数时，可能造成二义性</a:t>
            </a:r>
          </a:p>
        </p:txBody>
      </p:sp>
      <p:sp>
        <p:nvSpPr>
          <p:cNvPr id="4" name="矩形 3">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函数重载</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运算符重载</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58265132"/>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函数重载处理过程</a:t>
            </a:r>
          </a:p>
        </p:txBody>
      </p:sp>
      <p:sp>
        <p:nvSpPr>
          <p:cNvPr id="3" name="内容占位符 2"/>
          <p:cNvSpPr>
            <a:spLocks noGrp="1"/>
          </p:cNvSpPr>
          <p:nvPr>
            <p:ph idx="1"/>
          </p:nvPr>
        </p:nvSpPr>
        <p:spPr>
          <a:xfrm>
            <a:off x="-180528" y="1700808"/>
            <a:ext cx="9001000" cy="4500562"/>
          </a:xfrm>
        </p:spPr>
        <p:txBody>
          <a:bodyPr/>
          <a:lstStyle/>
          <a:p>
            <a:pPr lvl="1">
              <a:lnSpc>
                <a:spcPct val="130000"/>
              </a:lnSpc>
            </a:pPr>
            <a:r>
              <a:rPr lang="zh-CN" altLang="en-US" dirty="0"/>
              <a:t>通过数组名与指针变量、函数名与函数指针、某类型变量与</a:t>
            </a:r>
            <a:r>
              <a:rPr lang="en-US" altLang="zh-CN" dirty="0"/>
              <a:t>const </a:t>
            </a:r>
            <a:r>
              <a:rPr lang="zh-CN" altLang="en-US" dirty="0"/>
              <a:t>常量之间的转换，再查是否可实现匹配</a:t>
            </a:r>
            <a:endParaRPr lang="en-US" altLang="zh-CN" dirty="0"/>
          </a:p>
          <a:p>
            <a:pPr lvl="1">
              <a:lnSpc>
                <a:spcPct val="130000"/>
              </a:lnSpc>
            </a:pPr>
            <a:r>
              <a:rPr lang="zh-CN" altLang="en-US" dirty="0"/>
              <a:t>把实参类型按字长由短到长，进行基本类型及其派生类型的转换，再检查是否可匹配</a:t>
            </a:r>
            <a:endParaRPr lang="en-US" altLang="zh-CN" dirty="0"/>
          </a:p>
          <a:p>
            <a:pPr lvl="1">
              <a:lnSpc>
                <a:spcPct val="130000"/>
              </a:lnSpc>
            </a:pPr>
            <a:r>
              <a:rPr lang="zh-CN" altLang="en-US" dirty="0"/>
              <a:t>查有无已定义的可变个数参数的函数，如有把它归为该函数</a:t>
            </a:r>
            <a:endParaRPr lang="en-US" altLang="zh-CN" dirty="0"/>
          </a:p>
          <a:p>
            <a:pPr marL="457200" lvl="1" indent="0">
              <a:lnSpc>
                <a:spcPct val="130000"/>
              </a:lnSpc>
              <a:buNone/>
            </a:pPr>
            <a:r>
              <a:rPr lang="zh-CN" altLang="en-US" dirty="0"/>
              <a:t>在进行上述尝试性的处理之后可能出现仍</a:t>
            </a:r>
            <a:r>
              <a:rPr lang="zh-CN" altLang="en-US" dirty="0">
                <a:solidFill>
                  <a:srgbClr val="FF0000"/>
                </a:solidFill>
              </a:rPr>
              <a:t>无匹配</a:t>
            </a:r>
            <a:r>
              <a:rPr lang="zh-CN" altLang="en-US" dirty="0"/>
              <a:t>或</a:t>
            </a:r>
            <a:r>
              <a:rPr lang="zh-CN" altLang="en-US" dirty="0">
                <a:solidFill>
                  <a:srgbClr val="FF0000"/>
                </a:solidFill>
              </a:rPr>
              <a:t>匹配不唯一</a:t>
            </a:r>
            <a:r>
              <a:rPr lang="zh-CN" altLang="en-US" dirty="0"/>
              <a:t>的情况，这时可能输出出错信息或错误地运行</a:t>
            </a:r>
            <a:endParaRPr lang="zh-CN" altLang="en-US" sz="3200" dirty="0">
              <a:solidFill>
                <a:srgbClr val="692AA2"/>
              </a:solidFill>
              <a:cs typeface="+mn-cs"/>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函数重载</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运算符重载</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584095198"/>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5160615"/>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5.25】</a:t>
            </a:r>
            <a:r>
              <a:rPr lang="zh-CN" altLang="en-US" dirty="0">
                <a:solidFill>
                  <a:srgbClr val="C00000"/>
                </a:solidFill>
              </a:rPr>
              <a:t>编写三个函数</a:t>
            </a:r>
            <a:endParaRPr lang="en-US" altLang="zh-CN" dirty="0">
              <a:solidFill>
                <a:srgbClr val="C00000"/>
              </a:solidFill>
            </a:endParaRPr>
          </a:p>
          <a:p>
            <a:pPr lvl="1"/>
            <a:r>
              <a:rPr lang="en-US" altLang="zh-CN" dirty="0" err="1">
                <a:solidFill>
                  <a:srgbClr val="C00000"/>
                </a:solidFill>
              </a:rPr>
              <a:t>printStar</a:t>
            </a:r>
            <a:r>
              <a:rPr lang="en-US" altLang="zh-CN" dirty="0">
                <a:solidFill>
                  <a:srgbClr val="C00000"/>
                </a:solidFill>
              </a:rPr>
              <a:t>(),</a:t>
            </a:r>
            <a:r>
              <a:rPr lang="zh-CN" altLang="en-US" dirty="0">
                <a:solidFill>
                  <a:srgbClr val="C00000"/>
                </a:solidFill>
              </a:rPr>
              <a:t> 在同一行连续输出</a:t>
            </a:r>
            <a:r>
              <a:rPr lang="en-US" altLang="zh-CN" dirty="0">
                <a:solidFill>
                  <a:srgbClr val="C00000"/>
                </a:solidFill>
              </a:rPr>
              <a:t>60</a:t>
            </a:r>
            <a:r>
              <a:rPr lang="zh-CN" altLang="en-US" dirty="0">
                <a:solidFill>
                  <a:srgbClr val="C00000"/>
                </a:solidFill>
              </a:rPr>
              <a:t>个“</a:t>
            </a:r>
            <a:r>
              <a:rPr lang="en-US" altLang="zh-CN" dirty="0">
                <a:solidFill>
                  <a:srgbClr val="C00000"/>
                </a:solidFill>
              </a:rPr>
              <a:t>*</a:t>
            </a:r>
            <a:r>
              <a:rPr lang="zh-CN" altLang="en-US" dirty="0">
                <a:solidFill>
                  <a:srgbClr val="C00000"/>
                </a:solidFill>
              </a:rPr>
              <a:t>”</a:t>
            </a:r>
            <a:endParaRPr lang="en-US" altLang="zh-CN" dirty="0">
              <a:solidFill>
                <a:srgbClr val="C00000"/>
              </a:solidFill>
            </a:endParaRPr>
          </a:p>
          <a:p>
            <a:pPr lvl="1"/>
            <a:r>
              <a:rPr lang="en-US" altLang="zh-CN" dirty="0" err="1">
                <a:solidFill>
                  <a:srgbClr val="C00000"/>
                </a:solidFill>
              </a:rPr>
              <a:t>printStar</a:t>
            </a:r>
            <a:r>
              <a:rPr lang="en-US" altLang="zh-CN" dirty="0">
                <a:solidFill>
                  <a:srgbClr val="C00000"/>
                </a:solidFill>
              </a:rPr>
              <a:t>(</a:t>
            </a:r>
            <a:r>
              <a:rPr lang="en-US" altLang="zh-CN" dirty="0" err="1">
                <a:solidFill>
                  <a:srgbClr val="C00000"/>
                </a:solidFill>
              </a:rPr>
              <a:t>int</a:t>
            </a:r>
            <a:r>
              <a:rPr lang="en-US" altLang="zh-CN" dirty="0">
                <a:solidFill>
                  <a:srgbClr val="C00000"/>
                </a:solidFill>
              </a:rPr>
              <a:t> k),</a:t>
            </a:r>
            <a:r>
              <a:rPr lang="zh-CN" altLang="en-US" dirty="0">
                <a:solidFill>
                  <a:srgbClr val="C00000"/>
                </a:solidFill>
              </a:rPr>
              <a:t>在同一行输出</a:t>
            </a:r>
            <a:r>
              <a:rPr lang="en-US" altLang="zh-CN" dirty="0">
                <a:solidFill>
                  <a:srgbClr val="C00000"/>
                </a:solidFill>
              </a:rPr>
              <a:t>k</a:t>
            </a:r>
            <a:r>
              <a:rPr lang="zh-CN" altLang="en-US" dirty="0">
                <a:solidFill>
                  <a:srgbClr val="C00000"/>
                </a:solidFill>
              </a:rPr>
              <a:t>个“</a:t>
            </a:r>
            <a:r>
              <a:rPr lang="en-US" altLang="zh-CN" dirty="0">
                <a:solidFill>
                  <a:srgbClr val="C00000"/>
                </a:solidFill>
              </a:rPr>
              <a:t>*</a:t>
            </a:r>
            <a:r>
              <a:rPr lang="zh-CN" altLang="en-US" dirty="0">
                <a:solidFill>
                  <a:srgbClr val="C00000"/>
                </a:solidFill>
              </a:rPr>
              <a:t>”</a:t>
            </a:r>
            <a:endParaRPr lang="en-US" altLang="zh-CN" dirty="0">
              <a:solidFill>
                <a:srgbClr val="C00000"/>
              </a:solidFill>
            </a:endParaRPr>
          </a:p>
          <a:p>
            <a:pPr lvl="1"/>
            <a:r>
              <a:rPr lang="en-US" altLang="zh-CN" dirty="0" err="1">
                <a:solidFill>
                  <a:srgbClr val="C00000"/>
                </a:solidFill>
              </a:rPr>
              <a:t>printStar</a:t>
            </a:r>
            <a:r>
              <a:rPr lang="en-US" altLang="zh-CN" dirty="0">
                <a:solidFill>
                  <a:srgbClr val="C00000"/>
                </a:solidFill>
              </a:rPr>
              <a:t>(</a:t>
            </a:r>
            <a:r>
              <a:rPr lang="en-US" altLang="zh-CN" dirty="0" err="1">
                <a:solidFill>
                  <a:srgbClr val="C00000"/>
                </a:solidFill>
              </a:rPr>
              <a:t>int</a:t>
            </a:r>
            <a:r>
              <a:rPr lang="en-US" altLang="zh-CN" dirty="0">
                <a:solidFill>
                  <a:srgbClr val="C00000"/>
                </a:solidFill>
              </a:rPr>
              <a:t> </a:t>
            </a:r>
            <a:r>
              <a:rPr lang="en-US" altLang="zh-CN" dirty="0" err="1">
                <a:solidFill>
                  <a:srgbClr val="C00000"/>
                </a:solidFill>
              </a:rPr>
              <a:t>k,int</a:t>
            </a:r>
            <a:r>
              <a:rPr lang="en-US" altLang="zh-CN" dirty="0">
                <a:solidFill>
                  <a:srgbClr val="C00000"/>
                </a:solidFill>
              </a:rPr>
              <a:t> n)</a:t>
            </a:r>
            <a:r>
              <a:rPr lang="zh-CN" altLang="en-US" dirty="0">
                <a:solidFill>
                  <a:srgbClr val="C00000"/>
                </a:solidFill>
              </a:rPr>
              <a:t>，输出</a:t>
            </a:r>
            <a:r>
              <a:rPr lang="en-US" altLang="zh-CN" dirty="0">
                <a:solidFill>
                  <a:srgbClr val="C00000"/>
                </a:solidFill>
              </a:rPr>
              <a:t>k</a:t>
            </a:r>
            <a:r>
              <a:rPr lang="zh-CN" altLang="en-US" dirty="0">
                <a:solidFill>
                  <a:srgbClr val="C00000"/>
                </a:solidFill>
              </a:rPr>
              <a:t>行，每行</a:t>
            </a:r>
            <a:r>
              <a:rPr lang="en-US" altLang="zh-CN" dirty="0">
                <a:solidFill>
                  <a:srgbClr val="C00000"/>
                </a:solidFill>
              </a:rPr>
              <a:t>n</a:t>
            </a:r>
            <a:r>
              <a:rPr lang="zh-CN" altLang="en-US" dirty="0">
                <a:solidFill>
                  <a:srgbClr val="C00000"/>
                </a:solidFill>
              </a:rPr>
              <a:t>个“</a:t>
            </a:r>
            <a:r>
              <a:rPr lang="en-US" altLang="zh-CN" dirty="0">
                <a:solidFill>
                  <a:srgbClr val="C00000"/>
                </a:solidFill>
              </a:rPr>
              <a:t>*</a:t>
            </a:r>
            <a:r>
              <a:rPr lang="zh-CN" altLang="en-US" dirty="0">
                <a:solidFill>
                  <a:srgbClr val="C00000"/>
                </a:solidFill>
              </a:rPr>
              <a:t>”</a:t>
            </a:r>
            <a:endParaRPr lang="en-US" altLang="zh-CN" dirty="0">
              <a:solidFill>
                <a:srgbClr val="C00000"/>
              </a:solidFill>
            </a:endParaRPr>
          </a:p>
          <a:p>
            <a:pPr>
              <a:buNone/>
            </a:pPr>
            <a:r>
              <a:rPr lang="en-US" altLang="zh-CN" sz="2400" b="1" dirty="0">
                <a:solidFill>
                  <a:srgbClr val="0000FF"/>
                </a:solidFill>
                <a:latin typeface="Courier New" pitchFamily="49" charset="0"/>
                <a:cs typeface="Courier New" pitchFamily="49" charset="0"/>
              </a:rPr>
              <a:t>void</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printStar</a:t>
            </a:r>
            <a:r>
              <a:rPr lang="en-US" altLang="zh-CN" sz="2400" b="1" dirty="0">
                <a:latin typeface="Courier New" pitchFamily="49" charset="0"/>
                <a:cs typeface="Courier New" pitchFamily="49" charset="0"/>
              </a:rPr>
              <a:t>(){ </a:t>
            </a:r>
            <a:r>
              <a:rPr lang="en-US" altLang="zh-CN" sz="2400" b="1" dirty="0">
                <a:solidFill>
                  <a:schemeClr val="tx2"/>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自定义无参函数</a:t>
            </a:r>
            <a:r>
              <a:rPr lang="en-US" altLang="zh-CN" sz="2400" b="1" dirty="0" err="1">
                <a:solidFill>
                  <a:srgbClr val="00B050"/>
                </a:solidFill>
                <a:latin typeface="Courier New" pitchFamily="49" charset="0"/>
                <a:cs typeface="Courier New" pitchFamily="49" charset="0"/>
              </a:rPr>
              <a:t>printStar</a:t>
            </a:r>
            <a:endParaRPr lang="en-US" altLang="zh-CN" sz="2400" b="1" dirty="0">
              <a:solidFill>
                <a:srgbClr val="00B050"/>
              </a:solidFill>
              <a:latin typeface="Courier New" pitchFamily="49" charset="0"/>
              <a:cs typeface="Courier New" pitchFamily="49" charset="0"/>
            </a:endParaRPr>
          </a:p>
          <a:p>
            <a:pPr>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for</a:t>
            </a:r>
            <a:r>
              <a:rPr lang="en-US" altLang="zh-CN" sz="2400" b="1" dirty="0">
                <a:latin typeface="Courier New" pitchFamily="49" charset="0"/>
                <a:cs typeface="Courier New" pitchFamily="49" charset="0"/>
              </a:rPr>
              <a:t>(</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=1;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&lt;=60;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 </a:t>
            </a:r>
            <a:r>
              <a:rPr lang="en-US" altLang="zh-CN" sz="2400" b="1" dirty="0">
                <a:solidFill>
                  <a:schemeClr val="tx2"/>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显示60个“*”</a:t>
            </a:r>
          </a:p>
          <a:p>
            <a:pPr>
              <a:buNone/>
            </a:pPr>
            <a:r>
              <a:rPr lang="zh-CN" altLang="en-US"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p>
          <a:p>
            <a:pPr>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latin typeface="Courier New" pitchFamily="49" charset="0"/>
                <a:cs typeface="Courier New" pitchFamily="49" charset="0"/>
              </a:rPr>
              <a:t>; </a:t>
            </a:r>
          </a:p>
          <a:p>
            <a:pPr>
              <a:buNone/>
            </a:pPr>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函数重载</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运算符重载</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23776988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052736"/>
            <a:ext cx="8229600" cy="2808312"/>
          </a:xfrm>
        </p:spPr>
        <p:txBody>
          <a:bodyPr/>
          <a:lstStyle/>
          <a:p>
            <a:pPr>
              <a:lnSpc>
                <a:spcPct val="90000"/>
              </a:lnSpc>
              <a:buNone/>
            </a:pPr>
            <a:endParaRPr lang="en-US" altLang="zh-CN" sz="2400" dirty="0">
              <a:solidFill>
                <a:srgbClr val="0000FF"/>
              </a:solidFill>
              <a:latin typeface="Courier New" pitchFamily="49" charset="0"/>
              <a:cs typeface="Courier New" pitchFamily="49" charset="0"/>
            </a:endParaRPr>
          </a:p>
          <a:p>
            <a:pPr>
              <a:lnSpc>
                <a:spcPct val="90000"/>
              </a:lnSpc>
              <a:buNone/>
            </a:pPr>
            <a:r>
              <a:rPr lang="en-US" altLang="zh-CN" sz="2400" b="1" dirty="0">
                <a:solidFill>
                  <a:srgbClr val="0000FF"/>
                </a:solidFill>
                <a:latin typeface="Courier New" pitchFamily="49" charset="0"/>
                <a:cs typeface="Courier New" pitchFamily="49" charset="0"/>
              </a:rPr>
              <a:t>void</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printStar</a:t>
            </a:r>
            <a:r>
              <a:rPr lang="en-US" altLang="zh-CN" sz="2400" b="1" dirty="0">
                <a:latin typeface="Courier New" pitchFamily="49" charset="0"/>
                <a:cs typeface="Courier New" pitchFamily="49" charset="0"/>
              </a:rPr>
              <a:t>(</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k){</a:t>
            </a:r>
          </a:p>
          <a:p>
            <a:pPr>
              <a:lnSpc>
                <a:spcPct val="90000"/>
              </a:lnSpc>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//k</a:t>
            </a:r>
            <a:r>
              <a:rPr lang="zh-CN" altLang="en-US" sz="2400" b="1" dirty="0">
                <a:solidFill>
                  <a:srgbClr val="00B050"/>
                </a:solidFill>
                <a:latin typeface="Courier New" pitchFamily="49" charset="0"/>
                <a:cs typeface="Courier New" pitchFamily="49" charset="0"/>
              </a:rPr>
              <a:t>为形参，由调用处的实参提供实际值</a:t>
            </a:r>
          </a:p>
          <a:p>
            <a:pPr>
              <a:lnSpc>
                <a:spcPct val="90000"/>
              </a:lnSpc>
              <a:buNone/>
            </a:pPr>
            <a:r>
              <a:rPr lang="zh-CN" altLang="en-US"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for</a:t>
            </a:r>
            <a:r>
              <a:rPr lang="en-US" altLang="zh-CN" sz="2400" b="1" dirty="0">
                <a:latin typeface="Courier New" pitchFamily="49" charset="0"/>
                <a:cs typeface="Courier New" pitchFamily="49" charset="0"/>
              </a:rPr>
              <a:t>(</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=1;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&lt;=k;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显示出</a:t>
            </a:r>
            <a:r>
              <a:rPr lang="en-US" altLang="zh-CN" sz="2400" b="1" dirty="0">
                <a:solidFill>
                  <a:srgbClr val="00B050"/>
                </a:solidFill>
                <a:latin typeface="Courier New" pitchFamily="49" charset="0"/>
                <a:cs typeface="Courier New" pitchFamily="49" charset="0"/>
              </a:rPr>
              <a:t>k</a:t>
            </a:r>
            <a:r>
              <a:rPr lang="zh-CN" altLang="en-US" sz="2400" b="1" dirty="0">
                <a:solidFill>
                  <a:srgbClr val="00B050"/>
                </a:solidFill>
                <a:latin typeface="Courier New" pitchFamily="49" charset="0"/>
                <a:cs typeface="Courier New" pitchFamily="49" charset="0"/>
              </a:rPr>
              <a:t>行</a:t>
            </a:r>
          </a:p>
          <a:p>
            <a:pPr>
              <a:lnSpc>
                <a:spcPct val="90000"/>
              </a:lnSpc>
              <a:buNone/>
            </a:pPr>
            <a:r>
              <a:rPr lang="zh-CN" altLang="en-US"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nSpc>
                <a:spcPct val="90000"/>
              </a:lnSpc>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latin typeface="Courier New" pitchFamily="49" charset="0"/>
                <a:cs typeface="Courier New" pitchFamily="49" charset="0"/>
              </a:rPr>
              <a:t>;</a:t>
            </a:r>
            <a:r>
              <a:rPr lang="en-US" altLang="zh-CN" sz="2400" b="1" dirty="0">
                <a:solidFill>
                  <a:schemeClr val="tx2"/>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该</a:t>
            </a:r>
            <a:r>
              <a:rPr lang="en-US" altLang="zh-CN" sz="2400" b="1" dirty="0">
                <a:solidFill>
                  <a:srgbClr val="00B050"/>
                </a:solidFill>
                <a:latin typeface="Courier New" pitchFamily="49" charset="0"/>
                <a:cs typeface="Courier New" pitchFamily="49" charset="0"/>
              </a:rPr>
              <a:t>return</a:t>
            </a:r>
            <a:r>
              <a:rPr lang="zh-CN" altLang="en-US" sz="2400" b="1" dirty="0">
                <a:solidFill>
                  <a:srgbClr val="00B050"/>
                </a:solidFill>
                <a:latin typeface="Courier New" pitchFamily="49" charset="0"/>
                <a:cs typeface="Courier New" pitchFamily="49" charset="0"/>
              </a:rPr>
              <a:t>语句可以缺省</a:t>
            </a:r>
          </a:p>
          <a:p>
            <a:pPr>
              <a:lnSpc>
                <a:spcPct val="90000"/>
              </a:lnSpc>
              <a:buNone/>
            </a:pPr>
            <a:r>
              <a:rPr lang="zh-CN" altLang="en-US" sz="2400" b="1" dirty="0">
                <a:latin typeface="Courier New" pitchFamily="49" charset="0"/>
                <a:cs typeface="Courier New" pitchFamily="49" charset="0"/>
              </a:rPr>
              <a:t>}</a:t>
            </a:r>
          </a:p>
          <a:p>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函数重载</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运算符重载</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959141613"/>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196752"/>
            <a:ext cx="8579296" cy="5133996"/>
          </a:xfrm>
        </p:spPr>
        <p:txBody>
          <a:bodyPr/>
          <a:lstStyle/>
          <a:p>
            <a:pPr>
              <a:lnSpc>
                <a:spcPct val="90000"/>
              </a:lnSpc>
              <a:buNone/>
            </a:pPr>
            <a:endParaRPr lang="en-US" altLang="zh-CN" sz="2400" b="1" dirty="0">
              <a:solidFill>
                <a:srgbClr val="0000FF"/>
              </a:solidFill>
              <a:latin typeface="Courier New" pitchFamily="49" charset="0"/>
              <a:cs typeface="Courier New" pitchFamily="49" charset="0"/>
            </a:endParaRPr>
          </a:p>
          <a:p>
            <a:pPr>
              <a:lnSpc>
                <a:spcPct val="90000"/>
              </a:lnSpc>
              <a:buNone/>
            </a:pPr>
            <a:r>
              <a:rPr lang="en-US" altLang="zh-CN" sz="2400" b="1" dirty="0">
                <a:solidFill>
                  <a:srgbClr val="0000FF"/>
                </a:solidFill>
                <a:latin typeface="Courier New" pitchFamily="49" charset="0"/>
                <a:cs typeface="Courier New" pitchFamily="49" charset="0"/>
              </a:rPr>
              <a:t>void</a:t>
            </a: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printStar</a:t>
            </a:r>
            <a:r>
              <a:rPr lang="en-US" altLang="zh-CN" sz="2400" b="1" dirty="0">
                <a:latin typeface="Courier New" pitchFamily="49" charset="0"/>
                <a:cs typeface="Courier New" pitchFamily="49" charset="0"/>
              </a:rPr>
              <a:t>(</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k,</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n){</a:t>
            </a:r>
          </a:p>
          <a:p>
            <a:pPr>
              <a:lnSpc>
                <a:spcPct val="90000"/>
              </a:lnSpc>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负责显示出</a:t>
            </a:r>
            <a:r>
              <a:rPr lang="en-US" altLang="zh-CN" sz="2400" b="1" dirty="0">
                <a:solidFill>
                  <a:srgbClr val="00B050"/>
                </a:solidFill>
                <a:latin typeface="Courier New" pitchFamily="49" charset="0"/>
                <a:cs typeface="Courier New" pitchFamily="49" charset="0"/>
              </a:rPr>
              <a:t>k</a:t>
            </a:r>
            <a:r>
              <a:rPr lang="zh-CN" altLang="en-US" sz="2400" b="1" dirty="0">
                <a:solidFill>
                  <a:srgbClr val="00B050"/>
                </a:solidFill>
                <a:latin typeface="Courier New" pitchFamily="49" charset="0"/>
                <a:cs typeface="Courier New" pitchFamily="49" charset="0"/>
              </a:rPr>
              <a:t>行'*'来，且每行均显示连续的</a:t>
            </a:r>
            <a:r>
              <a:rPr lang="en-US" altLang="zh-CN" sz="2400" b="1" dirty="0">
                <a:solidFill>
                  <a:srgbClr val="00B050"/>
                </a:solidFill>
                <a:latin typeface="Courier New" pitchFamily="49" charset="0"/>
                <a:cs typeface="Courier New" pitchFamily="49" charset="0"/>
              </a:rPr>
              <a:t>n</a:t>
            </a:r>
            <a:r>
              <a:rPr lang="zh-CN" altLang="en-US" sz="2400" b="1" dirty="0">
                <a:solidFill>
                  <a:srgbClr val="00B050"/>
                </a:solidFill>
                <a:latin typeface="Courier New" pitchFamily="49" charset="0"/>
                <a:cs typeface="Courier New" pitchFamily="49" charset="0"/>
              </a:rPr>
              <a:t>个'*'</a:t>
            </a:r>
          </a:p>
          <a:p>
            <a:pPr>
              <a:lnSpc>
                <a:spcPct val="90000"/>
              </a:lnSpc>
              <a:buNone/>
            </a:pPr>
            <a:r>
              <a:rPr lang="zh-CN" altLang="en-US"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for</a:t>
            </a:r>
            <a:r>
              <a:rPr lang="en-US" altLang="zh-CN" sz="2400" b="1" dirty="0">
                <a:latin typeface="Courier New" pitchFamily="49" charset="0"/>
                <a:cs typeface="Courier New" pitchFamily="49" charset="0"/>
              </a:rPr>
              <a:t>(</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=1;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&lt;=k;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显示出</a:t>
            </a:r>
            <a:r>
              <a:rPr lang="en-US" altLang="zh-CN" sz="2400" b="1" dirty="0">
                <a:solidFill>
                  <a:srgbClr val="00B050"/>
                </a:solidFill>
                <a:latin typeface="Courier New" pitchFamily="49" charset="0"/>
                <a:cs typeface="Courier New" pitchFamily="49" charset="0"/>
              </a:rPr>
              <a:t>k</a:t>
            </a:r>
            <a:r>
              <a:rPr lang="zh-CN" altLang="en-US" sz="2400" b="1" dirty="0">
                <a:solidFill>
                  <a:srgbClr val="00B050"/>
                </a:solidFill>
                <a:latin typeface="Courier New" pitchFamily="49" charset="0"/>
                <a:cs typeface="Courier New" pitchFamily="49" charset="0"/>
              </a:rPr>
              <a:t>行</a:t>
            </a:r>
          </a:p>
          <a:p>
            <a:pPr>
              <a:lnSpc>
                <a:spcPct val="90000"/>
              </a:lnSpc>
              <a:buNone/>
            </a:pPr>
            <a:r>
              <a:rPr lang="zh-CN" altLang="en-US"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for</a:t>
            </a:r>
            <a:r>
              <a:rPr lang="en-US" altLang="zh-CN" sz="2400" b="1" dirty="0">
                <a:latin typeface="Courier New" pitchFamily="49" charset="0"/>
                <a:cs typeface="Courier New" pitchFamily="49" charset="0"/>
              </a:rPr>
              <a:t>(</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j=1;j&lt;=</a:t>
            </a:r>
            <a:r>
              <a:rPr lang="en-US" altLang="zh-CN" sz="2400" b="1" dirty="0" err="1">
                <a:latin typeface="Courier New" pitchFamily="49" charset="0"/>
                <a:cs typeface="Courier New" pitchFamily="49" charset="0"/>
              </a:rPr>
              <a:t>n;j</a:t>
            </a:r>
            <a:r>
              <a:rPr lang="en-US" altLang="zh-CN" sz="2400" b="1" dirty="0">
                <a:latin typeface="Courier New" pitchFamily="49" charset="0"/>
                <a:cs typeface="Courier New" pitchFamily="49" charset="0"/>
              </a:rPr>
              <a:t>++)</a:t>
            </a:r>
            <a:r>
              <a:rPr lang="en-US" altLang="zh-CN" sz="2400" b="1" dirty="0">
                <a:latin typeface="Times New Roman" pitchFamily="18"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循环</a:t>
            </a:r>
            <a:r>
              <a:rPr lang="en-US" altLang="zh-CN" sz="2400" b="1" dirty="0">
                <a:solidFill>
                  <a:srgbClr val="00B050"/>
                </a:solidFill>
                <a:latin typeface="Courier New" pitchFamily="49" charset="0"/>
                <a:cs typeface="Courier New" pitchFamily="49" charset="0"/>
              </a:rPr>
              <a:t>n</a:t>
            </a:r>
            <a:r>
              <a:rPr lang="zh-CN" altLang="en-US" sz="2400" b="1" dirty="0">
                <a:solidFill>
                  <a:srgbClr val="00B050"/>
                </a:solidFill>
                <a:latin typeface="Courier New" pitchFamily="49" charset="0"/>
                <a:cs typeface="Courier New" pitchFamily="49" charset="0"/>
              </a:rPr>
              <a:t>次显示</a:t>
            </a:r>
            <a:r>
              <a:rPr lang="en-US" altLang="zh-CN" sz="2400" b="1" dirty="0">
                <a:solidFill>
                  <a:srgbClr val="00B050"/>
                </a:solidFill>
                <a:latin typeface="Courier New" pitchFamily="49" charset="0"/>
                <a:cs typeface="Courier New" pitchFamily="49" charset="0"/>
              </a:rPr>
              <a:t>n</a:t>
            </a:r>
            <a:r>
              <a:rPr lang="zh-CN" altLang="en-US" sz="2400" b="1" dirty="0">
                <a:solidFill>
                  <a:srgbClr val="00B050"/>
                </a:solidFill>
                <a:latin typeface="Courier New" pitchFamily="49" charset="0"/>
                <a:cs typeface="Courier New" pitchFamily="49" charset="0"/>
              </a:rPr>
              <a:t>个“*”</a:t>
            </a:r>
            <a:endParaRPr lang="en-US" altLang="zh-CN" sz="2400" b="1" dirty="0">
              <a:solidFill>
                <a:srgbClr val="00B050"/>
              </a:solidFill>
              <a:latin typeface="Courier New" pitchFamily="49" charset="0"/>
              <a:cs typeface="Courier New" pitchFamily="49" charset="0"/>
            </a:endParaRPr>
          </a:p>
          <a:p>
            <a:pPr>
              <a:lnSpc>
                <a:spcPct val="90000"/>
              </a:lnSpc>
              <a:buNone/>
            </a:pP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nSpc>
                <a:spcPct val="90000"/>
              </a:lnSpc>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nSpc>
                <a:spcPct val="90000"/>
              </a:lnSpc>
              <a:buNone/>
            </a:pPr>
            <a:r>
              <a:rPr lang="en-US" altLang="zh-CN" sz="2400" b="1" dirty="0">
                <a:latin typeface="Courier New" pitchFamily="49" charset="0"/>
                <a:cs typeface="Courier New" pitchFamily="49" charset="0"/>
              </a:rPr>
              <a:t>	}</a:t>
            </a:r>
          </a:p>
          <a:p>
            <a:pPr>
              <a:lnSpc>
                <a:spcPct val="90000"/>
              </a:lnSpc>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latin typeface="Courier New" pitchFamily="49" charset="0"/>
                <a:cs typeface="Courier New" pitchFamily="49" charset="0"/>
              </a:rPr>
              <a:t>;</a:t>
            </a:r>
            <a:r>
              <a:rPr lang="en-US" altLang="zh-CN" sz="2400" b="1" dirty="0">
                <a:solidFill>
                  <a:schemeClr val="tx2"/>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该</a:t>
            </a:r>
            <a:r>
              <a:rPr lang="en-US" altLang="zh-CN" sz="2400" b="1" dirty="0">
                <a:solidFill>
                  <a:srgbClr val="00B050"/>
                </a:solidFill>
                <a:latin typeface="Courier New" pitchFamily="49" charset="0"/>
                <a:cs typeface="Courier New" pitchFamily="49" charset="0"/>
              </a:rPr>
              <a:t>return</a:t>
            </a:r>
            <a:r>
              <a:rPr lang="zh-CN" altLang="en-US" sz="2400" b="1" dirty="0">
                <a:solidFill>
                  <a:srgbClr val="00B050"/>
                </a:solidFill>
                <a:latin typeface="Courier New" pitchFamily="49" charset="0"/>
                <a:cs typeface="Courier New" pitchFamily="49" charset="0"/>
              </a:rPr>
              <a:t>语句可以缺省</a:t>
            </a:r>
          </a:p>
          <a:p>
            <a:pPr>
              <a:lnSpc>
                <a:spcPct val="90000"/>
              </a:lnSpc>
              <a:buNone/>
            </a:pPr>
            <a:r>
              <a:rPr lang="zh-CN" altLang="en-US" sz="2400" b="1" dirty="0">
                <a:latin typeface="Courier New" pitchFamily="49" charset="0"/>
                <a:cs typeface="Courier New" pitchFamily="49" charset="0"/>
              </a:rPr>
              <a:t>}</a:t>
            </a:r>
            <a:endParaRPr lang="zh-CN" altLang="en-US" b="1"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函数重载</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运算符重载</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089151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函数的分类</a:t>
            </a:r>
          </a:p>
        </p:txBody>
      </p:sp>
      <p:sp>
        <p:nvSpPr>
          <p:cNvPr id="3" name="内容占位符 2"/>
          <p:cNvSpPr>
            <a:spLocks noGrp="1"/>
          </p:cNvSpPr>
          <p:nvPr>
            <p:ph idx="1"/>
          </p:nvPr>
        </p:nvSpPr>
        <p:spPr/>
        <p:txBody>
          <a:bodyPr/>
          <a:lstStyle/>
          <a:p>
            <a:r>
              <a:rPr lang="zh-CN" altLang="en-US" dirty="0"/>
              <a:t>有参函数</a:t>
            </a:r>
            <a:endParaRPr lang="en-US" altLang="zh-CN" dirty="0"/>
          </a:p>
          <a:p>
            <a:pPr lvl="1"/>
            <a:r>
              <a:rPr lang="zh-CN" altLang="en-US" dirty="0">
                <a:solidFill>
                  <a:srgbClr val="C00000"/>
                </a:solidFill>
              </a:rPr>
              <a:t>定义一个函数，控制输出“</a:t>
            </a:r>
            <a:r>
              <a:rPr lang="en-US" altLang="zh-CN" dirty="0">
                <a:solidFill>
                  <a:srgbClr val="C00000"/>
                </a:solidFill>
              </a:rPr>
              <a:t>*</a:t>
            </a:r>
            <a:r>
              <a:rPr lang="zh-CN" altLang="en-US" dirty="0">
                <a:solidFill>
                  <a:srgbClr val="C00000"/>
                </a:solidFill>
              </a:rPr>
              <a:t>”的个数</a:t>
            </a:r>
            <a:endParaRPr lang="en-US" altLang="zh-CN" dirty="0">
              <a:solidFill>
                <a:srgbClr val="C00000"/>
              </a:solidFill>
            </a:endParaRPr>
          </a:p>
          <a:p>
            <a:pPr lvl="1"/>
            <a:endParaRPr lang="zh-CN" altLang="en-US" dirty="0"/>
          </a:p>
        </p:txBody>
      </p:sp>
      <p:sp>
        <p:nvSpPr>
          <p:cNvPr id="6" name="矩形 5"/>
          <p:cNvSpPr/>
          <p:nvPr/>
        </p:nvSpPr>
        <p:spPr>
          <a:xfrm>
            <a:off x="1214414" y="3000372"/>
            <a:ext cx="6858048" cy="2677656"/>
          </a:xfrm>
          <a:prstGeom prst="rect">
            <a:avLst/>
          </a:prstGeom>
        </p:spPr>
        <p:txBody>
          <a:bodyPr wrap="square">
            <a:spAutoFit/>
          </a:bodyPr>
          <a:lstStyle/>
          <a:p>
            <a:pPr>
              <a:buFont typeface="Wingdings" pitchFamily="2" charset="2"/>
              <a:buNone/>
            </a:pPr>
            <a:r>
              <a:rPr lang="en-US" altLang="zh-CN" sz="2800" b="1" dirty="0">
                <a:solidFill>
                  <a:srgbClr val="0000FF"/>
                </a:solidFill>
                <a:latin typeface="Courier New" pitchFamily="49" charset="0"/>
                <a:ea typeface="楷体_GB2312" pitchFamily="49" charset="-122"/>
                <a:cs typeface="Courier New" pitchFamily="49" charset="0"/>
              </a:rPr>
              <a:t>void</a:t>
            </a:r>
            <a:r>
              <a:rPr lang="en-US" altLang="zh-CN" sz="2800" b="1" dirty="0">
                <a:solidFill>
                  <a:schemeClr val="tx2"/>
                </a:solidFill>
                <a:latin typeface="Courier New" pitchFamily="49" charset="0"/>
                <a:ea typeface="楷体_GB2312" pitchFamily="49" charset="-122"/>
                <a:cs typeface="Courier New" pitchFamily="49" charset="0"/>
              </a:rPr>
              <a:t> </a:t>
            </a:r>
            <a:r>
              <a:rPr lang="en-US" altLang="zh-CN" sz="2800" b="1" dirty="0" err="1">
                <a:latin typeface="Courier New" pitchFamily="49" charset="0"/>
                <a:ea typeface="楷体_GB2312" pitchFamily="49" charset="-122"/>
                <a:cs typeface="Courier New" pitchFamily="49" charset="0"/>
              </a:rPr>
              <a:t>printStar</a:t>
            </a:r>
            <a:r>
              <a:rPr lang="en-US" altLang="zh-CN" sz="2800" b="1" dirty="0">
                <a:latin typeface="Courier New" pitchFamily="49" charset="0"/>
                <a:ea typeface="楷体_GB2312" pitchFamily="49" charset="-122"/>
                <a:cs typeface="Courier New" pitchFamily="49" charset="0"/>
              </a:rPr>
              <a:t>(</a:t>
            </a:r>
            <a:r>
              <a:rPr lang="en-US" altLang="zh-CN" sz="2800" b="1" dirty="0" err="1">
                <a:solidFill>
                  <a:srgbClr val="0000FF"/>
                </a:solidFill>
                <a:latin typeface="Courier New" pitchFamily="49" charset="0"/>
                <a:ea typeface="楷体_GB2312" pitchFamily="49" charset="-122"/>
                <a:cs typeface="Courier New" pitchFamily="49" charset="0"/>
              </a:rPr>
              <a:t>int</a:t>
            </a:r>
            <a:r>
              <a:rPr lang="en-US" altLang="zh-CN" sz="2800" b="1" dirty="0">
                <a:solidFill>
                  <a:schemeClr val="tx2"/>
                </a:solidFill>
                <a:latin typeface="Courier New" pitchFamily="49" charset="0"/>
                <a:ea typeface="楷体_GB2312" pitchFamily="49" charset="-122"/>
                <a:cs typeface="Courier New" pitchFamily="49" charset="0"/>
              </a:rPr>
              <a:t> </a:t>
            </a:r>
            <a:r>
              <a:rPr lang="en-US" altLang="zh-CN" sz="2800" b="1" dirty="0">
                <a:latin typeface="Courier New" pitchFamily="49" charset="0"/>
                <a:ea typeface="楷体_GB2312" pitchFamily="49" charset="-122"/>
                <a:cs typeface="Courier New" pitchFamily="49" charset="0"/>
              </a:rPr>
              <a:t>k){</a:t>
            </a:r>
          </a:p>
          <a:p>
            <a:pPr>
              <a:buFont typeface="Wingdings" pitchFamily="2" charset="2"/>
              <a:buNone/>
            </a:pPr>
            <a:r>
              <a:rPr lang="en-US" altLang="zh-CN" sz="2800" b="1" dirty="0">
                <a:solidFill>
                  <a:schemeClr val="tx2"/>
                </a:solidFill>
                <a:latin typeface="Courier New" pitchFamily="49" charset="0"/>
                <a:ea typeface="楷体_GB2312" pitchFamily="49" charset="-122"/>
                <a:cs typeface="Courier New" pitchFamily="49" charset="0"/>
              </a:rPr>
              <a:t>    </a:t>
            </a:r>
            <a:r>
              <a:rPr lang="en-US" altLang="zh-CN" sz="2800" b="1" dirty="0">
                <a:solidFill>
                  <a:srgbClr val="0000FF"/>
                </a:solidFill>
                <a:latin typeface="Courier New" pitchFamily="49" charset="0"/>
                <a:ea typeface="楷体_GB2312" pitchFamily="49" charset="-122"/>
                <a:cs typeface="Courier New" pitchFamily="49" charset="0"/>
              </a:rPr>
              <a:t>for</a:t>
            </a:r>
            <a:r>
              <a:rPr lang="en-US" altLang="zh-CN" sz="2800" b="1" dirty="0">
                <a:latin typeface="Courier New" pitchFamily="49" charset="0"/>
                <a:ea typeface="楷体_GB2312" pitchFamily="49" charset="-122"/>
                <a:cs typeface="Courier New" pitchFamily="49" charset="0"/>
              </a:rPr>
              <a:t>(</a:t>
            </a:r>
            <a:r>
              <a:rPr lang="en-US" altLang="zh-CN" sz="2800" b="1" dirty="0" err="1">
                <a:solidFill>
                  <a:srgbClr val="0000FF"/>
                </a:solidFill>
                <a:latin typeface="Courier New" pitchFamily="49" charset="0"/>
                <a:ea typeface="楷体_GB2312" pitchFamily="49" charset="-122"/>
                <a:cs typeface="Courier New" pitchFamily="49" charset="0"/>
              </a:rPr>
              <a:t>int</a:t>
            </a:r>
            <a:r>
              <a:rPr lang="en-US" altLang="zh-CN" sz="2800" b="1" dirty="0">
                <a:solidFill>
                  <a:srgbClr val="0000FF"/>
                </a:solidFill>
                <a:latin typeface="Courier New" pitchFamily="49" charset="0"/>
                <a:ea typeface="楷体_GB2312" pitchFamily="49" charset="-122"/>
                <a:cs typeface="Courier New" pitchFamily="49" charset="0"/>
              </a:rPr>
              <a:t> </a:t>
            </a:r>
            <a:r>
              <a:rPr lang="en-US" altLang="zh-CN" sz="2800" b="1" dirty="0" err="1">
                <a:latin typeface="Courier New" pitchFamily="49" charset="0"/>
                <a:ea typeface="楷体_GB2312" pitchFamily="49" charset="-122"/>
                <a:cs typeface="Courier New" pitchFamily="49" charset="0"/>
              </a:rPr>
              <a:t>i</a:t>
            </a:r>
            <a:r>
              <a:rPr lang="en-US" altLang="zh-CN" sz="2800" b="1" dirty="0">
                <a:latin typeface="Courier New" pitchFamily="49" charset="0"/>
                <a:ea typeface="楷体_GB2312" pitchFamily="49" charset="-122"/>
                <a:cs typeface="Courier New" pitchFamily="49" charset="0"/>
              </a:rPr>
              <a:t>=0;i&lt;</a:t>
            </a:r>
            <a:r>
              <a:rPr lang="en-US" altLang="zh-CN" sz="2800" b="1" dirty="0" err="1">
                <a:latin typeface="Courier New" pitchFamily="49" charset="0"/>
                <a:ea typeface="楷体_GB2312" pitchFamily="49" charset="-122"/>
                <a:cs typeface="Courier New" pitchFamily="49" charset="0"/>
              </a:rPr>
              <a:t>k;i</a:t>
            </a:r>
            <a:r>
              <a:rPr lang="en-US" altLang="zh-CN" sz="2800" b="1" dirty="0">
                <a:latin typeface="Courier New" pitchFamily="49" charset="0"/>
                <a:ea typeface="楷体_GB2312" pitchFamily="49" charset="-122"/>
                <a:cs typeface="Courier New" pitchFamily="49" charset="0"/>
              </a:rPr>
              <a:t>++)</a:t>
            </a:r>
          </a:p>
          <a:p>
            <a:pPr>
              <a:buFont typeface="Wingdings" pitchFamily="2" charset="2"/>
              <a:buNone/>
            </a:pPr>
            <a:r>
              <a:rPr lang="en-US" altLang="zh-CN" sz="2800" b="1" dirty="0">
                <a:latin typeface="Courier New" pitchFamily="49" charset="0"/>
                <a:ea typeface="楷体_GB2312" pitchFamily="49" charset="-122"/>
                <a:cs typeface="Courier New" pitchFamily="49" charset="0"/>
              </a:rPr>
              <a:t>	   </a:t>
            </a:r>
            <a:r>
              <a:rPr lang="en-US" altLang="zh-CN" sz="2800" b="1" dirty="0" err="1">
                <a:latin typeface="Courier New" pitchFamily="49" charset="0"/>
                <a:ea typeface="楷体_GB2312" pitchFamily="49" charset="-122"/>
                <a:cs typeface="Courier New" pitchFamily="49" charset="0"/>
              </a:rPr>
              <a:t>cout</a:t>
            </a:r>
            <a:r>
              <a:rPr lang="en-US" altLang="zh-CN" sz="2800" b="1" dirty="0">
                <a:latin typeface="Courier New" pitchFamily="49" charset="0"/>
                <a:ea typeface="楷体_GB2312" pitchFamily="49" charset="-122"/>
                <a:cs typeface="Courier New" pitchFamily="49" charset="0"/>
              </a:rPr>
              <a:t>&lt;&lt;</a:t>
            </a:r>
            <a:r>
              <a:rPr lang="en-US" altLang="zh-CN" sz="2800" b="1" dirty="0">
                <a:latin typeface="Courier New" panose="02070309020205020404" pitchFamily="49" charset="0"/>
                <a:cs typeface="Courier New" panose="02070309020205020404" pitchFamily="49" charset="0"/>
              </a:rPr>
              <a:t>"</a:t>
            </a:r>
            <a:r>
              <a:rPr lang="en-US" altLang="zh-CN" sz="2800" b="1" dirty="0">
                <a:latin typeface="Courier New" pitchFamily="49" charset="0"/>
                <a:ea typeface="楷体_GB2312" pitchFamily="49" charset="-122"/>
                <a:cs typeface="Courier New" pitchFamily="49" charset="0"/>
              </a:rPr>
              <a:t>*</a:t>
            </a:r>
            <a:r>
              <a:rPr lang="en-US" altLang="zh-CN" sz="2800" b="1" dirty="0">
                <a:latin typeface="Courier New" panose="02070309020205020404" pitchFamily="49" charset="0"/>
                <a:cs typeface="Courier New" panose="02070309020205020404" pitchFamily="49" charset="0"/>
              </a:rPr>
              <a:t>"</a:t>
            </a:r>
            <a:r>
              <a:rPr lang="en-US" altLang="zh-CN" sz="2800" b="1" dirty="0">
                <a:latin typeface="Courier New" pitchFamily="49" charset="0"/>
                <a:ea typeface="楷体_GB2312" pitchFamily="49" charset="-122"/>
                <a:cs typeface="Courier New" pitchFamily="49" charset="0"/>
              </a:rPr>
              <a:t>;</a:t>
            </a:r>
          </a:p>
          <a:p>
            <a:pPr>
              <a:buFont typeface="Wingdings" pitchFamily="2" charset="2"/>
              <a:buNone/>
            </a:pPr>
            <a:r>
              <a:rPr lang="en-US" altLang="zh-CN" sz="2800" b="1" dirty="0">
                <a:latin typeface="Courier New" pitchFamily="49" charset="0"/>
                <a:ea typeface="楷体_GB2312" pitchFamily="49" charset="-122"/>
                <a:cs typeface="Courier New" pitchFamily="49" charset="0"/>
              </a:rPr>
              <a:t>    </a:t>
            </a:r>
            <a:r>
              <a:rPr lang="en-US" altLang="zh-CN" sz="2800" b="1" dirty="0" err="1">
                <a:latin typeface="Courier New" pitchFamily="49" charset="0"/>
                <a:ea typeface="楷体_GB2312" pitchFamily="49" charset="-122"/>
                <a:cs typeface="Courier New" pitchFamily="49" charset="0"/>
              </a:rPr>
              <a:t>cout</a:t>
            </a:r>
            <a:r>
              <a:rPr lang="en-US" altLang="zh-CN" sz="2800" b="1" dirty="0">
                <a:latin typeface="Courier New" pitchFamily="49" charset="0"/>
                <a:ea typeface="楷体_GB2312" pitchFamily="49" charset="-122"/>
                <a:cs typeface="Courier New" pitchFamily="49" charset="0"/>
              </a:rPr>
              <a:t>&lt;&lt;</a:t>
            </a:r>
            <a:r>
              <a:rPr lang="en-US" altLang="zh-CN" sz="2800" b="1" dirty="0" err="1">
                <a:latin typeface="Courier New" pitchFamily="49" charset="0"/>
                <a:ea typeface="楷体_GB2312" pitchFamily="49" charset="-122"/>
                <a:cs typeface="Courier New" pitchFamily="49" charset="0"/>
              </a:rPr>
              <a:t>endl</a:t>
            </a:r>
            <a:r>
              <a:rPr lang="en-US" altLang="zh-CN" sz="2800" b="1" dirty="0">
                <a:latin typeface="Courier New" pitchFamily="49" charset="0"/>
                <a:ea typeface="楷体_GB2312" pitchFamily="49" charset="-122"/>
                <a:cs typeface="Courier New" pitchFamily="49" charset="0"/>
              </a:rPr>
              <a:t>;</a:t>
            </a:r>
          </a:p>
          <a:p>
            <a:pPr>
              <a:buFont typeface="Wingdings" pitchFamily="2" charset="2"/>
              <a:buNone/>
            </a:pPr>
            <a:r>
              <a:rPr lang="en-US" altLang="zh-CN" sz="2800" b="1" dirty="0">
                <a:latin typeface="Courier New" pitchFamily="49" charset="0"/>
                <a:ea typeface="楷体_GB2312" pitchFamily="49" charset="-122"/>
                <a:cs typeface="Courier New" pitchFamily="49" charset="0"/>
              </a:rPr>
              <a:t>}</a:t>
            </a:r>
          </a:p>
          <a:p>
            <a:pPr>
              <a:buFont typeface="Wingdings" pitchFamily="2" charset="2"/>
              <a:buNone/>
            </a:pPr>
            <a:r>
              <a:rPr lang="en-US" altLang="zh-CN" sz="2800" b="1" dirty="0">
                <a:solidFill>
                  <a:schemeClr val="tx2"/>
                </a:solidFill>
                <a:latin typeface="Courier New" pitchFamily="49" charset="0"/>
                <a:ea typeface="楷体_GB2312" pitchFamily="49" charset="-122"/>
                <a:cs typeface="Courier New" pitchFamily="49" charset="0"/>
              </a:rPr>
              <a:t>	</a:t>
            </a:r>
            <a:endParaRPr lang="zh-CN" altLang="en-US" sz="2800" dirty="0"/>
          </a:p>
        </p:txBody>
      </p:sp>
      <p:sp>
        <p:nvSpPr>
          <p:cNvPr id="5" name="矩形 4">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函数的引入</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函数的说明</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函数的分类</a:t>
            </a:r>
          </a:p>
        </p:txBody>
      </p:sp>
    </p:spTree>
    <p:extLst>
      <p:ext uri="{BB962C8B-B14F-4D97-AF65-F5344CB8AC3E}">
        <p14:creationId xmlns:p14="http://schemas.microsoft.com/office/powerpoint/2010/main" val="339520926"/>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153400" cy="5276872"/>
          </a:xfrm>
        </p:spPr>
        <p:txBody>
          <a:bodyPr/>
          <a:lstStyle/>
          <a:p>
            <a:pPr>
              <a:spcBef>
                <a:spcPts val="0"/>
              </a:spcBef>
              <a:buNone/>
            </a:pP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main(){</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err="1">
                <a:latin typeface="Courier New" pitchFamily="49" charset="0"/>
                <a:cs typeface="Courier New" pitchFamily="49" charset="0"/>
              </a:rPr>
              <a:t>k,n</a:t>
            </a:r>
            <a:r>
              <a:rPr lang="en-US" altLang="zh-CN" sz="2800" b="1" dirty="0">
                <a:latin typeface="Courier New" pitchFamily="49" charset="0"/>
                <a:cs typeface="Courier New" pitchFamily="49" charset="0"/>
              </a:rPr>
              <a:t>;</a:t>
            </a:r>
            <a:r>
              <a:rPr lang="en-US" altLang="zh-CN" sz="2800" b="1" dirty="0">
                <a:solidFill>
                  <a:schemeClr val="tx2"/>
                </a:solidFill>
                <a:latin typeface="Courier New" pitchFamily="49" charset="0"/>
                <a:cs typeface="Courier New" pitchFamily="49" charset="0"/>
              </a:rPr>
              <a:t>  </a:t>
            </a:r>
            <a:r>
              <a:rPr lang="en-US" altLang="zh-CN" sz="2800" b="1" dirty="0">
                <a:solidFill>
                  <a:srgbClr val="00B050"/>
                </a:solidFill>
                <a:latin typeface="Courier New" pitchFamily="49" charset="0"/>
                <a:cs typeface="Courier New" pitchFamily="49" charset="0"/>
              </a:rPr>
              <a:t>//</a:t>
            </a:r>
            <a:r>
              <a:rPr lang="zh-CN" altLang="en-US" sz="2800" b="1" dirty="0">
                <a:solidFill>
                  <a:srgbClr val="00B050"/>
                </a:solidFill>
                <a:latin typeface="Courier New" pitchFamily="49" charset="0"/>
                <a:cs typeface="Courier New" pitchFamily="49" charset="0"/>
              </a:rPr>
              <a:t>显示出</a:t>
            </a:r>
            <a:r>
              <a:rPr lang="en-US" altLang="zh-CN" sz="2800" b="1" dirty="0">
                <a:solidFill>
                  <a:srgbClr val="00B050"/>
                </a:solidFill>
                <a:latin typeface="Courier New" pitchFamily="49" charset="0"/>
                <a:cs typeface="Courier New" pitchFamily="49" charset="0"/>
              </a:rPr>
              <a:t>k</a:t>
            </a:r>
            <a:r>
              <a:rPr lang="zh-CN" altLang="en-US" sz="2800" b="1" dirty="0">
                <a:solidFill>
                  <a:srgbClr val="00B050"/>
                </a:solidFill>
                <a:latin typeface="Courier New" pitchFamily="49" charset="0"/>
                <a:cs typeface="Courier New" pitchFamily="49" charset="0"/>
              </a:rPr>
              <a:t>行，每行显示</a:t>
            </a:r>
            <a:r>
              <a:rPr lang="en-US" altLang="zh-CN" sz="2800" b="1" dirty="0">
                <a:solidFill>
                  <a:srgbClr val="00B050"/>
                </a:solidFill>
                <a:latin typeface="Courier New" pitchFamily="49" charset="0"/>
                <a:cs typeface="Courier New" pitchFamily="49" charset="0"/>
              </a:rPr>
              <a:t>n</a:t>
            </a:r>
            <a:r>
              <a:rPr lang="zh-CN" altLang="en-US" sz="2800" b="1" dirty="0">
                <a:solidFill>
                  <a:srgbClr val="00B050"/>
                </a:solidFill>
                <a:latin typeface="Courier New" pitchFamily="49" charset="0"/>
                <a:cs typeface="Courier New" pitchFamily="49" charset="0"/>
              </a:rPr>
              <a:t>个“*”</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err="1">
                <a:latin typeface="Courier New" pitchFamily="49" charset="0"/>
                <a:cs typeface="Courier New" pitchFamily="49" charset="0"/>
              </a:rPr>
              <a:t>cout</a:t>
            </a:r>
            <a:r>
              <a:rPr lang="en-US" altLang="zh-CN" sz="2800" b="1" dirty="0">
                <a:latin typeface="Courier New" pitchFamily="49" charset="0"/>
                <a:cs typeface="Courier New" pitchFamily="49" charset="0"/>
              </a:rPr>
              <a:t>&lt;&lt;"</a:t>
            </a:r>
            <a:r>
              <a:rPr lang="en-US" altLang="zh-CN" sz="2800" b="1" dirty="0" err="1">
                <a:latin typeface="Courier New" pitchFamily="49" charset="0"/>
                <a:cs typeface="Courier New" pitchFamily="49" charset="0"/>
              </a:rPr>
              <a:t>k,n</a:t>
            </a:r>
            <a:r>
              <a:rPr lang="en-US" altLang="zh-CN" sz="2800" b="1" dirty="0">
                <a:latin typeface="Courier New" pitchFamily="49" charset="0"/>
                <a:cs typeface="Courier New" pitchFamily="49" charset="0"/>
              </a:rPr>
              <a:t>=? ";</a:t>
            </a:r>
          </a:p>
          <a:p>
            <a:pPr>
              <a:spcBef>
                <a:spcPts val="0"/>
              </a:spcBef>
              <a:buNone/>
            </a:pP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cin</a:t>
            </a:r>
            <a:r>
              <a:rPr lang="en-US" altLang="zh-CN" sz="2800" b="1" dirty="0">
                <a:latin typeface="Courier New" pitchFamily="49" charset="0"/>
                <a:cs typeface="Courier New" pitchFamily="49" charset="0"/>
              </a:rPr>
              <a:t>&gt;&gt;k&gt;&gt;n; </a:t>
            </a:r>
          </a:p>
          <a:p>
            <a:pPr>
              <a:spcBef>
                <a:spcPts val="0"/>
              </a:spcBef>
              <a:buNone/>
            </a:pP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printStar</a:t>
            </a:r>
            <a:r>
              <a:rPr lang="en-US" altLang="zh-CN" sz="2800" b="1" dirty="0">
                <a:latin typeface="Courier New" pitchFamily="49" charset="0"/>
                <a:cs typeface="Courier New" pitchFamily="49" charset="0"/>
              </a:rPr>
              <a:t>();</a:t>
            </a:r>
            <a:r>
              <a:rPr lang="en-US" altLang="zh-CN" sz="2800" b="1" dirty="0">
                <a:solidFill>
                  <a:srgbClr val="00B050"/>
                </a:solidFill>
                <a:latin typeface="Courier New" pitchFamily="49" charset="0"/>
                <a:cs typeface="Courier New" pitchFamily="49" charset="0"/>
              </a:rPr>
              <a:t>//</a:t>
            </a:r>
            <a:r>
              <a:rPr lang="zh-CN" altLang="en-US" sz="2800" b="1" dirty="0">
                <a:solidFill>
                  <a:srgbClr val="00B050"/>
                </a:solidFill>
                <a:latin typeface="Courier New" pitchFamily="49" charset="0"/>
                <a:cs typeface="Courier New" pitchFamily="49" charset="0"/>
              </a:rPr>
              <a:t>调用无参函数</a:t>
            </a:r>
            <a:endParaRPr lang="en-US" altLang="zh-CN" sz="2800" b="1" dirty="0">
              <a:solidFill>
                <a:srgbClr val="00B050"/>
              </a:solidFill>
              <a:latin typeface="Courier New" pitchFamily="49" charset="0"/>
              <a:cs typeface="Courier New" pitchFamily="49" charset="0"/>
            </a:endParaRP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B050"/>
                </a:solidFill>
                <a:latin typeface="Courier New" pitchFamily="49" charset="0"/>
                <a:cs typeface="Courier New" pitchFamily="49" charset="0"/>
              </a:rPr>
              <a:t>//</a:t>
            </a:r>
            <a:r>
              <a:rPr lang="zh-CN" altLang="en-US" sz="2800" b="1" dirty="0">
                <a:solidFill>
                  <a:srgbClr val="00B050"/>
                </a:solidFill>
                <a:latin typeface="Courier New" pitchFamily="49" charset="0"/>
                <a:cs typeface="Courier New" pitchFamily="49" charset="0"/>
              </a:rPr>
              <a:t>以输入的</a:t>
            </a:r>
            <a:r>
              <a:rPr lang="en-US" altLang="zh-CN" sz="2800" b="1" dirty="0">
                <a:solidFill>
                  <a:srgbClr val="00B050"/>
                </a:solidFill>
                <a:latin typeface="Courier New" pitchFamily="49" charset="0"/>
                <a:cs typeface="Courier New" pitchFamily="49" charset="0"/>
              </a:rPr>
              <a:t>k</a:t>
            </a:r>
            <a:r>
              <a:rPr lang="zh-CN" altLang="en-US" sz="2800" b="1" dirty="0">
                <a:solidFill>
                  <a:srgbClr val="00B050"/>
                </a:solidFill>
                <a:latin typeface="Courier New" pitchFamily="49" charset="0"/>
                <a:cs typeface="Courier New" pitchFamily="49" charset="0"/>
              </a:rPr>
              <a:t>为实参调用</a:t>
            </a:r>
            <a:endParaRPr lang="en-US" altLang="zh-CN" sz="2800" b="1" dirty="0">
              <a:solidFill>
                <a:srgbClr val="00B050"/>
              </a:solidFill>
              <a:latin typeface="Courier New" pitchFamily="49" charset="0"/>
              <a:cs typeface="Courier New" pitchFamily="49" charset="0"/>
            </a:endParaRPr>
          </a:p>
          <a:p>
            <a:pPr>
              <a:spcBef>
                <a:spcPts val="0"/>
              </a:spcBef>
              <a:buNone/>
            </a:pPr>
            <a:r>
              <a:rPr lang="en-US" altLang="zh-CN" sz="2800" b="1" dirty="0">
                <a:solidFill>
                  <a:srgbClr val="00B050"/>
                </a:solidFill>
                <a:latin typeface="Courier New" pitchFamily="49" charset="0"/>
                <a:cs typeface="Courier New" pitchFamily="49" charset="0"/>
              </a:rPr>
              <a:t>	</a:t>
            </a:r>
            <a:r>
              <a:rPr lang="en-US" altLang="zh-CN" sz="2800" b="1" dirty="0" err="1">
                <a:latin typeface="Courier New" pitchFamily="49" charset="0"/>
                <a:cs typeface="Courier New" pitchFamily="49" charset="0"/>
              </a:rPr>
              <a:t>printStar</a:t>
            </a:r>
            <a:r>
              <a:rPr lang="en-US" altLang="zh-CN" sz="2800" b="1" dirty="0">
                <a:latin typeface="Courier New" pitchFamily="49" charset="0"/>
                <a:cs typeface="Courier New" pitchFamily="49" charset="0"/>
              </a:rPr>
              <a:t>(k);</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B050"/>
                </a:solidFill>
                <a:latin typeface="Courier New" pitchFamily="49" charset="0"/>
                <a:cs typeface="Courier New" pitchFamily="49" charset="0"/>
              </a:rPr>
              <a:t>//</a:t>
            </a:r>
            <a:r>
              <a:rPr lang="zh-CN" altLang="en-US" sz="2800" b="1" dirty="0">
                <a:solidFill>
                  <a:srgbClr val="00B050"/>
                </a:solidFill>
                <a:latin typeface="Courier New" pitchFamily="49" charset="0"/>
                <a:cs typeface="Courier New" pitchFamily="49" charset="0"/>
              </a:rPr>
              <a:t>以输入的</a:t>
            </a:r>
            <a:r>
              <a:rPr lang="en-US" altLang="zh-CN" sz="2800" b="1" dirty="0">
                <a:solidFill>
                  <a:srgbClr val="00B050"/>
                </a:solidFill>
                <a:latin typeface="Courier New" pitchFamily="49" charset="0"/>
                <a:cs typeface="Courier New" pitchFamily="49" charset="0"/>
              </a:rPr>
              <a:t>k</a:t>
            </a:r>
            <a:r>
              <a:rPr lang="zh-CN" altLang="en-US" sz="2800" b="1" dirty="0">
                <a:solidFill>
                  <a:srgbClr val="00B050"/>
                </a:solidFill>
                <a:latin typeface="Courier New" pitchFamily="49" charset="0"/>
                <a:cs typeface="Courier New" pitchFamily="49" charset="0"/>
              </a:rPr>
              <a:t>与</a:t>
            </a:r>
            <a:r>
              <a:rPr lang="en-US" altLang="zh-CN" sz="2800" b="1" dirty="0">
                <a:solidFill>
                  <a:srgbClr val="00B050"/>
                </a:solidFill>
                <a:latin typeface="Courier New" pitchFamily="49" charset="0"/>
                <a:cs typeface="Courier New" pitchFamily="49" charset="0"/>
              </a:rPr>
              <a:t>n</a:t>
            </a:r>
            <a:r>
              <a:rPr lang="zh-CN" altLang="en-US" sz="2800" b="1" dirty="0">
                <a:solidFill>
                  <a:srgbClr val="00B050"/>
                </a:solidFill>
                <a:latin typeface="Courier New" pitchFamily="49" charset="0"/>
                <a:cs typeface="Courier New" pitchFamily="49" charset="0"/>
              </a:rPr>
              <a:t>为实参去调用</a:t>
            </a:r>
            <a:r>
              <a:rPr lang="en-US" altLang="zh-CN" sz="2800" b="1" dirty="0">
                <a:solidFill>
                  <a:srgbClr val="00B050"/>
                </a:solidFill>
                <a:latin typeface="Courier New" pitchFamily="49" charset="0"/>
                <a:cs typeface="Courier New" pitchFamily="49" charset="0"/>
              </a:rPr>
              <a:t>printStar3</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err="1">
                <a:latin typeface="Courier New" pitchFamily="49" charset="0"/>
                <a:cs typeface="Courier New" pitchFamily="49" charset="0"/>
              </a:rPr>
              <a:t>printStar</a:t>
            </a:r>
            <a:r>
              <a:rPr lang="en-US" altLang="zh-CN" sz="2800" b="1" dirty="0">
                <a:latin typeface="Courier New" pitchFamily="49" charset="0"/>
                <a:cs typeface="Courier New" pitchFamily="49" charset="0"/>
              </a:rPr>
              <a:t>(</a:t>
            </a:r>
            <a:r>
              <a:rPr lang="en-US" altLang="zh-CN" sz="2800" b="1" dirty="0" err="1">
                <a:latin typeface="Courier New" pitchFamily="49" charset="0"/>
                <a:cs typeface="Courier New" pitchFamily="49" charset="0"/>
              </a:rPr>
              <a:t>k,n</a:t>
            </a:r>
            <a:r>
              <a:rPr lang="en-US" altLang="zh-CN" sz="2800" b="1" dirty="0">
                <a:latin typeface="Courier New" pitchFamily="49" charset="0"/>
                <a:cs typeface="Courier New" pitchFamily="49" charset="0"/>
              </a:rPr>
              <a:t>); </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return</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0; 	</a:t>
            </a:r>
          </a:p>
          <a:p>
            <a:pPr>
              <a:spcBef>
                <a:spcPts val="0"/>
              </a:spcBef>
              <a:buNone/>
            </a:pPr>
            <a:r>
              <a:rPr lang="en-US" altLang="zh-CN" sz="2800" b="1" dirty="0">
                <a:latin typeface="Courier New" pitchFamily="49" charset="0"/>
                <a:cs typeface="Courier New" pitchFamily="49" charset="0"/>
              </a:rPr>
              <a:t>}	</a:t>
            </a:r>
            <a:endParaRPr lang="en-US" altLang="zh-CN"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函数重载</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运算符重载</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094352501"/>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2"/>
            </p:custDataLst>
          </p:nvPr>
        </p:nvSpPr>
        <p:spPr>
          <a:xfrm>
            <a:off x="990600" y="2708920"/>
            <a:ext cx="7315200" cy="2143125"/>
          </a:xfrm>
          <a:prstGeom prst="rect">
            <a:avLst/>
          </a:prstGeom>
          <a:noFill/>
        </p:spPr>
        <p:txBody>
          <a:bodyPr vert="horz" wrap="square"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下列程序段的输出内容是</a:t>
            </a:r>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zh-CN" altLang="en-US" sz="20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0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0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0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a:p>
            <a:r>
              <a:rPr lang="zh-CN" altLang="en-US" sz="20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0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0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0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a:p>
            <a:r>
              <a:rPr lang="en-US" altLang="zh-CN" dirty="0"/>
              <a:t>#include</a:t>
            </a:r>
            <a:r>
              <a:rPr lang="zh-CN" altLang="en-US" dirty="0"/>
              <a:t> </a:t>
            </a:r>
            <a:r>
              <a:rPr lang="en-US" altLang="zh-CN" dirty="0"/>
              <a:t>&lt;</a:t>
            </a:r>
            <a:r>
              <a:rPr lang="en-US" altLang="zh-CN" dirty="0" err="1"/>
              <a:t>iostream</a:t>
            </a:r>
            <a:r>
              <a:rPr lang="en-US" altLang="zh-CN" dirty="0"/>
              <a:t>&gt;</a:t>
            </a:r>
            <a:endParaRPr lang="zh-CN" altLang="en-US" dirty="0"/>
          </a:p>
          <a:p>
            <a:r>
              <a:rPr lang="en-US" altLang="zh-CN" dirty="0"/>
              <a:t>using</a:t>
            </a:r>
            <a:r>
              <a:rPr lang="zh-CN" altLang="en-US" dirty="0"/>
              <a:t> </a:t>
            </a:r>
            <a:r>
              <a:rPr lang="en-US" altLang="zh-CN" dirty="0"/>
              <a:t>namespace</a:t>
            </a:r>
            <a:r>
              <a:rPr lang="zh-CN" altLang="en-US" dirty="0"/>
              <a:t> </a:t>
            </a:r>
            <a:r>
              <a:rPr lang="en-US" altLang="zh-CN" dirty="0" err="1"/>
              <a:t>std</a:t>
            </a:r>
            <a:r>
              <a:rPr lang="en-US" altLang="zh-CN" dirty="0"/>
              <a:t>;</a:t>
            </a:r>
            <a:endParaRPr lang="zh-CN" altLang="en-US" dirty="0"/>
          </a:p>
          <a:p>
            <a:r>
              <a:rPr lang="en-US" altLang="zh-CN" dirty="0"/>
              <a:t>float</a:t>
            </a:r>
            <a:r>
              <a:rPr lang="zh-CN" altLang="en-US" dirty="0"/>
              <a:t> </a:t>
            </a:r>
            <a:r>
              <a:rPr lang="en-US" altLang="zh-CN" dirty="0"/>
              <a:t>s(float</a:t>
            </a:r>
            <a:r>
              <a:rPr lang="zh-CN" altLang="en-US" dirty="0"/>
              <a:t> </a:t>
            </a:r>
            <a:r>
              <a:rPr lang="en-US" altLang="zh-CN" dirty="0"/>
              <a:t>a, float</a:t>
            </a:r>
            <a:r>
              <a:rPr lang="zh-CN" altLang="en-US" dirty="0"/>
              <a:t> </a:t>
            </a:r>
            <a:r>
              <a:rPr lang="en-US" altLang="zh-CN" dirty="0"/>
              <a:t>b)</a:t>
            </a:r>
            <a:endParaRPr lang="zh-CN" altLang="en-US" dirty="0"/>
          </a:p>
          <a:p>
            <a:r>
              <a:rPr lang="en-US" altLang="zh-CN" dirty="0"/>
              <a:t>{</a:t>
            </a:r>
            <a:endParaRPr lang="zh-CN" altLang="en-US" dirty="0"/>
          </a:p>
          <a:p>
            <a:r>
              <a:rPr lang="zh-CN" altLang="en-US" dirty="0"/>
              <a:t>	</a:t>
            </a:r>
            <a:r>
              <a:rPr lang="en-US" altLang="zh-CN" dirty="0"/>
              <a:t>return</a:t>
            </a:r>
            <a:r>
              <a:rPr lang="zh-CN" altLang="en-US" dirty="0"/>
              <a:t> </a:t>
            </a:r>
            <a:r>
              <a:rPr lang="en-US" altLang="zh-CN" dirty="0"/>
              <a:t>(</a:t>
            </a:r>
            <a:r>
              <a:rPr lang="en-US" altLang="zh-CN" dirty="0" err="1"/>
              <a:t>a+b</a:t>
            </a:r>
            <a:r>
              <a:rPr lang="en-US" altLang="zh-CN" dirty="0"/>
              <a:t>)/5;</a:t>
            </a:r>
          </a:p>
          <a:p>
            <a:r>
              <a:rPr lang="en-US" altLang="zh-CN" dirty="0"/>
              <a:t>}</a:t>
            </a:r>
            <a:endParaRPr lang="zh-CN" altLang="en-US" dirty="0"/>
          </a:p>
          <a:p>
            <a:r>
              <a:rPr lang="en-US" altLang="zh-CN" dirty="0" err="1"/>
              <a:t>int</a:t>
            </a:r>
            <a:r>
              <a:rPr lang="zh-CN" altLang="en-US" dirty="0"/>
              <a:t> </a:t>
            </a:r>
            <a:r>
              <a:rPr lang="en-US" altLang="zh-CN" dirty="0"/>
              <a:t>s(</a:t>
            </a:r>
            <a:r>
              <a:rPr lang="en-US" altLang="zh-CN" dirty="0" err="1"/>
              <a:t>int</a:t>
            </a:r>
            <a:r>
              <a:rPr lang="zh-CN" altLang="en-US" dirty="0"/>
              <a:t> </a:t>
            </a:r>
            <a:r>
              <a:rPr lang="en-US" altLang="zh-CN" dirty="0"/>
              <a:t>a, </a:t>
            </a:r>
            <a:r>
              <a:rPr lang="en-US" altLang="zh-CN" dirty="0" err="1"/>
              <a:t>int</a:t>
            </a:r>
            <a:r>
              <a:rPr lang="zh-CN" altLang="en-US" dirty="0"/>
              <a:t> </a:t>
            </a:r>
            <a:r>
              <a:rPr lang="en-US" altLang="zh-CN" dirty="0"/>
              <a:t>b)</a:t>
            </a:r>
            <a:endParaRPr lang="zh-CN" altLang="en-US" dirty="0"/>
          </a:p>
          <a:p>
            <a:r>
              <a:rPr lang="en-US" altLang="zh-CN" dirty="0"/>
              <a:t>{</a:t>
            </a:r>
            <a:endParaRPr lang="zh-CN" altLang="en-US" dirty="0"/>
          </a:p>
          <a:p>
            <a:r>
              <a:rPr lang="zh-CN" altLang="en-US" dirty="0"/>
              <a:t>	</a:t>
            </a:r>
            <a:r>
              <a:rPr lang="en-US" altLang="zh-CN" dirty="0"/>
              <a:t>return</a:t>
            </a:r>
            <a:r>
              <a:rPr lang="zh-CN" altLang="en-US" dirty="0"/>
              <a:t> </a:t>
            </a:r>
            <a:r>
              <a:rPr lang="en-US" altLang="zh-CN" dirty="0"/>
              <a:t>(</a:t>
            </a:r>
            <a:r>
              <a:rPr lang="en-US" altLang="zh-CN" dirty="0" err="1"/>
              <a:t>a+b</a:t>
            </a:r>
            <a:r>
              <a:rPr lang="en-US" altLang="zh-CN" dirty="0"/>
              <a:t>)/5;</a:t>
            </a:r>
            <a:endParaRPr lang="zh-CN" altLang="en-US" dirty="0"/>
          </a:p>
          <a:p>
            <a:r>
              <a:rPr lang="en-US" altLang="zh-CN" dirty="0"/>
              <a:t>}</a:t>
            </a:r>
            <a:endParaRPr lang="zh-CN" altLang="en-US" dirty="0"/>
          </a:p>
          <a:p>
            <a:endParaRPr lang="zh-CN" altLang="en-US" dirty="0"/>
          </a:p>
          <a:p>
            <a:r>
              <a:rPr lang="en-US" altLang="zh-CN" dirty="0" err="1"/>
              <a:t>int</a:t>
            </a:r>
            <a:r>
              <a:rPr lang="zh-CN" altLang="en-US" dirty="0"/>
              <a:t> </a:t>
            </a:r>
            <a:r>
              <a:rPr lang="en-US" altLang="zh-CN" dirty="0"/>
              <a:t>main()</a:t>
            </a:r>
            <a:endParaRPr lang="zh-CN" altLang="en-US" dirty="0"/>
          </a:p>
          <a:p>
            <a:r>
              <a:rPr lang="en-US" altLang="zh-CN" dirty="0"/>
              <a:t>{</a:t>
            </a:r>
            <a:endParaRPr lang="zh-CN" altLang="en-US" dirty="0"/>
          </a:p>
          <a:p>
            <a:r>
              <a:rPr lang="zh-CN" altLang="en-US" dirty="0"/>
              <a:t>	</a:t>
            </a:r>
            <a:r>
              <a:rPr lang="en-US" altLang="zh-CN" dirty="0" err="1"/>
              <a:t>cout</a:t>
            </a:r>
            <a:r>
              <a:rPr lang="en-US" altLang="zh-CN" dirty="0"/>
              <a:t>&lt;&lt;s(4.5f,5.6f)&lt;&lt;</a:t>
            </a:r>
            <a:r>
              <a:rPr lang="en-US" altLang="zh-CN" dirty="0" err="1"/>
              <a:t>endl</a:t>
            </a:r>
            <a:r>
              <a:rPr lang="en-US" altLang="zh-CN" dirty="0"/>
              <a:t>;</a:t>
            </a:r>
            <a:endParaRPr lang="zh-CN" altLang="en-US" dirty="0"/>
          </a:p>
          <a:p>
            <a:r>
              <a:rPr lang="zh-CN" altLang="en-US" dirty="0"/>
              <a:t>	</a:t>
            </a:r>
            <a:r>
              <a:rPr lang="en-US" altLang="zh-CN" dirty="0" err="1"/>
              <a:t>cout</a:t>
            </a:r>
            <a:r>
              <a:rPr lang="en-US" altLang="zh-CN" dirty="0"/>
              <a:t>&lt;&lt;s(4,5)&lt;&lt;</a:t>
            </a:r>
            <a:r>
              <a:rPr lang="en-US" altLang="zh-CN" dirty="0" err="1"/>
              <a:t>endl</a:t>
            </a:r>
            <a:r>
              <a:rPr lang="en-US" altLang="zh-CN" dirty="0"/>
              <a:t>;</a:t>
            </a:r>
            <a:endParaRPr lang="zh-CN" altLang="en-US" dirty="0"/>
          </a:p>
          <a:p>
            <a:r>
              <a:rPr lang="en-US" altLang="zh-CN" dirty="0"/>
              <a:t>}</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圆角矩形 4"/>
          <p:cNvSpPr/>
          <p:nvPr>
            <p:custDataLst>
              <p:tags r:id="rId3"/>
            </p:custDataLst>
          </p:nvPr>
        </p:nvSpPr>
        <p:spPr bwMode="auto">
          <a:xfrm>
            <a:off x="6172200" y="6215063"/>
            <a:ext cx="1543050" cy="41148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endParaRPr kumimoji="0" lang="zh-CN" altLang="en-US" sz="16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p:nvPr>
            <p:custDataLst>
              <p:tags r:id="rId4"/>
            </p:custDataLst>
          </p:nvPr>
        </p:nvSpPr>
        <p:spPr bwMode="auto">
          <a:xfrm>
            <a:off x="0" y="6089544"/>
            <a:ext cx="9144000" cy="365760"/>
          </a:xfrm>
          <a:prstGeom prst="rect">
            <a:avLst/>
          </a:prstGeom>
          <a:solidFill>
            <a:srgbClr val="FBFAEF">
              <a:alpha val="26000"/>
            </a:srgbClr>
          </a:solidFill>
          <a:ln w="9525" cap="flat" cmpd="sng" algn="ctr">
            <a:noFill/>
            <a:prstDash val="solid"/>
            <a:round/>
            <a:headEnd type="none" w="med" len="med"/>
            <a:tailEnd type="none" w="med" len="med"/>
          </a:ln>
          <a:effectLst/>
        </p:spPr>
        <p:txBody>
          <a:bodyPr vert="horz" wrap="none" lIns="91440" tIns="45720" rIns="91440" bIns="45720" numCol="1" rtlCol="0" anchor="ctr" anchorCtr="1" compatLnSpc="1">
            <a:prstTxWarp prst="textNoShape">
              <a:avLst/>
            </a:prstTxWarp>
          </a:bodyPr>
          <a:lstStyle/>
          <a:p>
            <a:pPr eaLnBrk="0" hangingPunct="0"/>
            <a:r>
              <a:rPr kumimoji="0" lang="zh-CN" altLang="en-US" sz="1200" b="0"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kumimoji="0" lang="en-US" altLang="zh-CN" sz="1200" b="0"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3.0</a:t>
            </a:r>
            <a:r>
              <a:rPr kumimoji="0" lang="zh-CN" altLang="en-US" sz="1200" b="0"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endParaRPr kumimoji="0" lang="zh-CN" altLang="en-US" sz="1200" b="0" i="0" u="none" strike="noStrike" cap="none" normalizeH="0" baseline="0" dirty="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0" name="组合 9"/>
          <p:cNvGrpSpPr/>
          <p:nvPr>
            <p:custDataLst>
              <p:tags r:id="rId5"/>
            </p:custDataLst>
          </p:nvPr>
        </p:nvGrpSpPr>
        <p:grpSpPr>
          <a:xfrm>
            <a:off x="0" y="0"/>
            <a:ext cx="9144000" cy="635000"/>
            <a:chOff x="0" y="0"/>
            <a:chExt cx="9144000" cy="635000"/>
          </a:xfrm>
        </p:grpSpPr>
        <p:sp>
          <p:nvSpPr>
            <p:cNvPr id="6" name="TitleBackground"/>
            <p:cNvSpPr/>
            <p:nvPr>
              <p:custDataLst>
                <p:tags r:id="rId7"/>
              </p:custDataLst>
            </p:nvPr>
          </p:nvSpPr>
          <p:spPr bwMode="auto">
            <a:xfrm>
              <a:off x="0" y="0"/>
              <a:ext cx="9144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Times New Roman" pitchFamily="18" charset="0"/>
              </a:endParaRPr>
            </a:p>
          </p:txBody>
        </p:sp>
        <p:sp>
          <p:nvSpPr>
            <p:cNvPr id="7" name="ColorBlock"/>
            <p:cNvSpPr/>
            <p:nvPr>
              <p:custDataLst>
                <p:tags r:id="rId8"/>
              </p:custDataLst>
            </p:nvPr>
          </p:nvSpPr>
          <p:spPr bwMode="auto">
            <a:xfrm>
              <a:off x="0" y="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Times New Roman" pitchFamily="18" charset="0"/>
              </a:endParaRPr>
            </a:p>
          </p:txBody>
        </p:sp>
        <p:sp>
          <p:nvSpPr>
            <p:cNvPr id="8"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p>
          </p:txBody>
        </p:sp>
        <p:sp>
          <p:nvSpPr>
            <p:cNvPr id="9"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33112552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9739B32-55BB-4FBC-A99A-D4720816C55D}"/>
              </a:ext>
            </a:extLst>
          </p:cNvPr>
          <p:cNvSpPr>
            <a:spLocks noGrp="1"/>
          </p:cNvSpPr>
          <p:nvPr>
            <p:ph type="sldNum" sz="quarter" idx="10"/>
          </p:nvPr>
        </p:nvSpPr>
        <p:spPr/>
        <p:txBody>
          <a:bodyPr/>
          <a:lstStyle/>
          <a:p>
            <a:pPr>
              <a:defRPr/>
            </a:pPr>
            <a:fld id="{AE0236F8-D03A-44C4-BBAF-EC129E3188FA}" type="slidenum">
              <a:rPr lang="ko-KR" altLang="en-US" smtClean="0"/>
              <a:pPr>
                <a:defRPr/>
              </a:pPr>
              <a:t>172</a:t>
            </a:fld>
            <a:endParaRPr lang="en-US" altLang="ko-KR"/>
          </a:p>
        </p:txBody>
      </p:sp>
      <p:sp>
        <p:nvSpPr>
          <p:cNvPr id="5" name="文本框 4">
            <a:extLst>
              <a:ext uri="{FF2B5EF4-FFF2-40B4-BE49-F238E27FC236}">
                <a16:creationId xmlns:a16="http://schemas.microsoft.com/office/drawing/2014/main" id="{8C339A04-2BA4-40EF-A580-CC7E007E0CD1}"/>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你期望的期末复习方式是？</a:t>
            </a:r>
          </a:p>
        </p:txBody>
      </p:sp>
      <p:sp>
        <p:nvSpPr>
          <p:cNvPr id="6" name="矩形: 圆角 5">
            <a:extLst>
              <a:ext uri="{FF2B5EF4-FFF2-40B4-BE49-F238E27FC236}">
                <a16:creationId xmlns:a16="http://schemas.microsoft.com/office/drawing/2014/main" id="{32879790-F42A-4392-AD75-351EDEC8EBCC}"/>
              </a:ext>
            </a:extLst>
          </p:cNvPr>
          <p:cNvSpPr/>
          <p:nvPr>
            <p:custDataLst>
              <p:tags r:id="rId3"/>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2" name="矩形 11">
            <a:extLst>
              <a:ext uri="{FF2B5EF4-FFF2-40B4-BE49-F238E27FC236}">
                <a16:creationId xmlns:a16="http://schemas.microsoft.com/office/drawing/2014/main" id="{DD7801FB-7869-44CF-893C-08C19860D730}"/>
              </a:ext>
            </a:extLst>
          </p:cNvPr>
          <p:cNvSpPr/>
          <p:nvPr>
            <p:custDataLst>
              <p:tags r:id="rId4"/>
            </p:custDataLst>
          </p:nvPr>
        </p:nvSpPr>
        <p:spPr>
          <a:xfrm>
            <a:off x="0" y="5849303"/>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2.0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pSp>
        <p:nvGrpSpPr>
          <p:cNvPr id="11" name="组合 10">
            <a:extLst>
              <a:ext uri="{FF2B5EF4-FFF2-40B4-BE49-F238E27FC236}">
                <a16:creationId xmlns:a16="http://schemas.microsoft.com/office/drawing/2014/main" id="{F0CDB586-074B-4C3B-9660-23B18DA2C98B}"/>
              </a:ext>
            </a:extLst>
          </p:cNvPr>
          <p:cNvGrpSpPr/>
          <p:nvPr>
            <p:custDataLst>
              <p:tags r:id="rId5"/>
            </p:custDataLst>
          </p:nvPr>
        </p:nvGrpSpPr>
        <p:grpSpPr>
          <a:xfrm>
            <a:off x="0" y="0"/>
            <a:ext cx="9144000" cy="635000"/>
            <a:chOff x="0" y="0"/>
            <a:chExt cx="9144000" cy="635000"/>
          </a:xfrm>
        </p:grpSpPr>
        <p:sp>
          <p:nvSpPr>
            <p:cNvPr id="7" name="TitleBackground">
              <a:extLst>
                <a:ext uri="{FF2B5EF4-FFF2-40B4-BE49-F238E27FC236}">
                  <a16:creationId xmlns:a16="http://schemas.microsoft.com/office/drawing/2014/main" id="{86287832-959B-4E54-9623-2B970F7DF311}"/>
                </a:ext>
              </a:extLst>
            </p:cNvPr>
            <p:cNvSpPr/>
            <p:nvPr>
              <p:custDataLst>
                <p:tags r:id="rId7"/>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ColorBlock">
              <a:extLst>
                <a:ext uri="{FF2B5EF4-FFF2-40B4-BE49-F238E27FC236}">
                  <a16:creationId xmlns:a16="http://schemas.microsoft.com/office/drawing/2014/main" id="{8C0053A0-08E6-4C7D-BE2E-04ECB666F4A3}"/>
                </a:ext>
              </a:extLst>
            </p:cNvPr>
            <p:cNvSpPr/>
            <p:nvPr>
              <p:custDataLst>
                <p:tags r:id="rId8"/>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ypeText">
              <a:extLst>
                <a:ext uri="{FF2B5EF4-FFF2-40B4-BE49-F238E27FC236}">
                  <a16:creationId xmlns:a16="http://schemas.microsoft.com/office/drawing/2014/main" id="{2DAF4528-4493-4B4E-B27D-616AC6779DD0}"/>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10" name="TipText">
              <a:extLst>
                <a:ext uri="{FF2B5EF4-FFF2-40B4-BE49-F238E27FC236}">
                  <a16:creationId xmlns:a16="http://schemas.microsoft.com/office/drawing/2014/main" id="{A6B8C612-A3B5-4351-BD20-CF49121CDEA9}"/>
                </a:ext>
              </a:extLst>
            </p:cNvPr>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4" name="图片 3">
            <a:extLst>
              <a:ext uri="{FF2B5EF4-FFF2-40B4-BE49-F238E27FC236}">
                <a16:creationId xmlns:a16="http://schemas.microsoft.com/office/drawing/2014/main" id="{3402D871-2697-4719-9CE5-313D8AC407D3}"/>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116993700"/>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2852939"/>
            <a:ext cx="5356225" cy="1729852"/>
            <a:chOff x="1643042" y="2275996"/>
            <a:chExt cx="5356246" cy="1729860"/>
          </a:xfrm>
        </p:grpSpPr>
        <p:sp>
          <p:nvSpPr>
            <p:cNvPr id="14" name="五边形 13"/>
            <p:cNvSpPr/>
            <p:nvPr/>
          </p:nvSpPr>
          <p:spPr bwMode="auto">
            <a:xfrm flipH="1">
              <a:off x="2041506" y="2275996"/>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3212103"/>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2275996"/>
              <a:ext cx="792165" cy="792091"/>
              <a:chOff x="854055" y="1633054"/>
              <a:chExt cx="792165" cy="792091"/>
            </a:xfrm>
          </p:grpSpPr>
          <p:sp>
            <p:nvSpPr>
              <p:cNvPr id="27" name="椭圆 26"/>
              <p:cNvSpPr>
                <a:spLocks noChangeAspect="1"/>
              </p:cNvSpPr>
              <p:nvPr/>
            </p:nvSpPr>
            <p:spPr bwMode="auto">
              <a:xfrm>
                <a:off x="857230" y="1633054"/>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1636157"/>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3212104"/>
              <a:ext cx="792165" cy="788991"/>
              <a:chOff x="854055" y="711774"/>
              <a:chExt cx="792165" cy="788991"/>
            </a:xfrm>
          </p:grpSpPr>
          <p:sp>
            <p:nvSpPr>
              <p:cNvPr id="30" name="椭圆 29"/>
              <p:cNvSpPr>
                <a:spLocks noChangeAspect="1"/>
              </p:cNvSpPr>
              <p:nvPr/>
            </p:nvSpPr>
            <p:spPr bwMode="auto">
              <a:xfrm>
                <a:off x="857230" y="711774"/>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711774"/>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980728"/>
            <a:ext cx="5356225" cy="1728264"/>
            <a:chOff x="1643042" y="3212102"/>
            <a:chExt cx="5356246" cy="1728272"/>
          </a:xfrm>
        </p:grpSpPr>
        <p:sp>
          <p:nvSpPr>
            <p:cNvPr id="25" name="五边形 24"/>
            <p:cNvSpPr/>
            <p:nvPr/>
          </p:nvSpPr>
          <p:spPr bwMode="auto">
            <a:xfrm flipH="1">
              <a:off x="2041506" y="3212102"/>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4148209"/>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3042" y="3212102"/>
              <a:ext cx="792165" cy="788991"/>
              <a:chOff x="854055" y="711772"/>
              <a:chExt cx="792165" cy="788991"/>
            </a:xfrm>
          </p:grpSpPr>
          <p:sp>
            <p:nvSpPr>
              <p:cNvPr id="37" name="椭圆 36"/>
              <p:cNvSpPr>
                <a:spLocks noChangeAspect="1"/>
              </p:cNvSpPr>
              <p:nvPr/>
            </p:nvSpPr>
            <p:spPr bwMode="auto">
              <a:xfrm>
                <a:off x="857230" y="711772"/>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711772"/>
                <a:ext cx="788987" cy="788988"/>
              </a:xfrm>
              <a:prstGeom prst="rect">
                <a:avLst/>
              </a:prstGeom>
              <a:noFill/>
              <a:ln w="9525">
                <a:noFill/>
                <a:miter lim="800000"/>
                <a:headEnd/>
                <a:tailEnd/>
              </a:ln>
            </p:spPr>
          </p:pic>
        </p:grpSp>
        <p:grpSp>
          <p:nvGrpSpPr>
            <p:cNvPr id="34" name="组合 31"/>
            <p:cNvGrpSpPr>
              <a:grpSpLocks/>
            </p:cNvGrpSpPr>
            <p:nvPr/>
          </p:nvGrpSpPr>
          <p:grpSpPr bwMode="auto">
            <a:xfrm>
              <a:off x="1643042" y="4148209"/>
              <a:ext cx="792165" cy="788993"/>
              <a:chOff x="854055" y="719185"/>
              <a:chExt cx="792165" cy="788993"/>
            </a:xfrm>
          </p:grpSpPr>
          <p:sp>
            <p:nvSpPr>
              <p:cNvPr id="35" name="椭圆 34"/>
              <p:cNvSpPr>
                <a:spLocks noChangeAspect="1"/>
              </p:cNvSpPr>
              <p:nvPr/>
            </p:nvSpPr>
            <p:spPr bwMode="auto">
              <a:xfrm>
                <a:off x="857230" y="71918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4055" y="719185"/>
                <a:ext cx="788987" cy="788988"/>
              </a:xfrm>
              <a:prstGeom prst="rect">
                <a:avLst/>
              </a:prstGeom>
              <a:noFill/>
              <a:ln w="9525">
                <a:noFill/>
                <a:miter lim="800000"/>
                <a:headEnd/>
                <a:tailEnd/>
              </a:ln>
            </p:spPr>
          </p:pic>
        </p:grpSp>
      </p:grpSp>
      <p:sp>
        <p:nvSpPr>
          <p:cNvPr id="31" name="五边形 30"/>
          <p:cNvSpPr/>
          <p:nvPr/>
        </p:nvSpPr>
        <p:spPr bwMode="auto">
          <a:xfrm flipH="1">
            <a:off x="2036613" y="4725147"/>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88260" y="4703403"/>
            <a:ext cx="885840" cy="885840"/>
          </a:xfrm>
          <a:prstGeom prst="rect">
            <a:avLst/>
          </a:prstGeom>
        </p:spPr>
      </p:pic>
      <p:sp>
        <p:nvSpPr>
          <p:cNvPr id="39" name="TextBox 42"/>
          <p:cNvSpPr txBox="1"/>
          <p:nvPr/>
        </p:nvSpPr>
        <p:spPr>
          <a:xfrm>
            <a:off x="2642275" y="1078084"/>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函数的基本概念</a:t>
            </a:r>
            <a:endParaRPr lang="zh-CN" altLang="en-US" b="1" dirty="0">
              <a:solidFill>
                <a:schemeClr val="bg1"/>
              </a:solidFill>
              <a:latin typeface="Courier New" pitchFamily="49" charset="0"/>
              <a:cs typeface="Courier New" pitchFamily="49" charset="0"/>
            </a:endParaRPr>
          </a:p>
        </p:txBody>
      </p:sp>
      <p:sp>
        <p:nvSpPr>
          <p:cNvPr id="40" name="矩形 39">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48" name="矩形 4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49" name="矩形 4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50" name="矩形 4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51" name="矩形 5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函数重载</a:t>
            </a:r>
          </a:p>
        </p:txBody>
      </p:sp>
      <p:sp>
        <p:nvSpPr>
          <p:cNvPr id="52" name="矩形 5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运算符重载</a:t>
            </a:r>
          </a:p>
        </p:txBody>
      </p:sp>
      <p:sp>
        <p:nvSpPr>
          <p:cNvPr id="53" name="矩形 5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54" name="矩形 5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41" name="TextBox 43"/>
          <p:cNvSpPr txBox="1"/>
          <p:nvPr/>
        </p:nvSpPr>
        <p:spPr>
          <a:xfrm>
            <a:off x="2627784" y="203678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函数的说明与使用</a:t>
            </a:r>
            <a:endParaRPr lang="zh-CN" altLang="en-US" b="1" dirty="0">
              <a:solidFill>
                <a:schemeClr val="bg1"/>
              </a:solidFill>
              <a:latin typeface="Courier New" pitchFamily="49" charset="0"/>
              <a:cs typeface="Courier New" pitchFamily="49" charset="0"/>
            </a:endParaRPr>
          </a:p>
        </p:txBody>
      </p:sp>
      <p:sp>
        <p:nvSpPr>
          <p:cNvPr id="42" name="TextBox 44"/>
          <p:cNvSpPr txBox="1"/>
          <p:nvPr/>
        </p:nvSpPr>
        <p:spPr>
          <a:xfrm>
            <a:off x="2627784" y="2972889"/>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函数的参数传递</a:t>
            </a:r>
            <a:endParaRPr lang="zh-CN" altLang="en-US" b="1" dirty="0">
              <a:solidFill>
                <a:schemeClr val="bg1"/>
              </a:solidFill>
              <a:latin typeface="Courier New" pitchFamily="49" charset="0"/>
              <a:cs typeface="Courier New" pitchFamily="49" charset="0"/>
            </a:endParaRPr>
          </a:p>
        </p:txBody>
      </p:sp>
      <p:sp>
        <p:nvSpPr>
          <p:cNvPr id="43" name="TextBox 45"/>
          <p:cNvSpPr txBox="1"/>
          <p:nvPr/>
        </p:nvSpPr>
        <p:spPr>
          <a:xfrm>
            <a:off x="2627784" y="390899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函数的嵌套与递归</a:t>
            </a:r>
            <a:endParaRPr lang="zh-CN" altLang="en-US" b="1" dirty="0">
              <a:solidFill>
                <a:schemeClr val="bg1"/>
              </a:solidFill>
              <a:latin typeface="Courier New" pitchFamily="49" charset="0"/>
              <a:cs typeface="Courier New" pitchFamily="49" charset="0"/>
            </a:endParaRPr>
          </a:p>
        </p:txBody>
      </p:sp>
      <p:sp>
        <p:nvSpPr>
          <p:cNvPr id="44" name="TextBox 46"/>
          <p:cNvSpPr txBox="1"/>
          <p:nvPr/>
        </p:nvSpPr>
        <p:spPr>
          <a:xfrm>
            <a:off x="2627784" y="4845097"/>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函数与运算符重载</a:t>
            </a:r>
            <a:endParaRPr lang="zh-CN" altLang="en-US" b="1" dirty="0">
              <a:solidFill>
                <a:schemeClr val="bg1"/>
              </a:solidFill>
              <a:latin typeface="Courier New" pitchFamily="49" charset="0"/>
              <a:cs typeface="Courier New" pitchFamily="49" charset="0"/>
            </a:endParaRPr>
          </a:p>
        </p:txBody>
      </p:sp>
      <p:sp>
        <p:nvSpPr>
          <p:cNvPr id="45" name="五边形 15">
            <a:extLst>
              <a:ext uri="{FF2B5EF4-FFF2-40B4-BE49-F238E27FC236}">
                <a16:creationId xmlns:a16="http://schemas.microsoft.com/office/drawing/2014/main" id="{776402A3-5D36-4E62-B789-B295E8BF5587}"/>
              </a:ext>
            </a:extLst>
          </p:cNvPr>
          <p:cNvSpPr/>
          <p:nvPr/>
        </p:nvSpPr>
        <p:spPr bwMode="auto">
          <a:xfrm flipH="1">
            <a:off x="2051720" y="5660839"/>
            <a:ext cx="4957763" cy="793749"/>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46" name="椭圆 45">
            <a:extLst>
              <a:ext uri="{FF2B5EF4-FFF2-40B4-BE49-F238E27FC236}">
                <a16:creationId xmlns:a16="http://schemas.microsoft.com/office/drawing/2014/main" id="{25954AD6-BF4D-4C9B-A00F-973EF3918FBB}"/>
              </a:ext>
            </a:extLst>
          </p:cNvPr>
          <p:cNvSpPr>
            <a:spLocks noChangeAspect="1"/>
          </p:cNvSpPr>
          <p:nvPr/>
        </p:nvSpPr>
        <p:spPr bwMode="auto">
          <a:xfrm>
            <a:off x="1622847" y="5663939"/>
            <a:ext cx="788987" cy="78898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7" name="图片 22" descr="NANKAI.png">
            <a:extLst>
              <a:ext uri="{FF2B5EF4-FFF2-40B4-BE49-F238E27FC236}">
                <a16:creationId xmlns:a16="http://schemas.microsoft.com/office/drawing/2014/main" id="{A368421C-DC70-4D13-8A68-8AD9B1E5ADC7}"/>
              </a:ext>
            </a:extLst>
          </p:cNvPr>
          <p:cNvPicPr>
            <a:picLocks noChangeAspect="1"/>
          </p:cNvPicPr>
          <p:nvPr/>
        </p:nvPicPr>
        <p:blipFill>
          <a:blip r:embed="rId3" cstate="print"/>
          <a:srcRect/>
          <a:stretch>
            <a:fillRect/>
          </a:stretch>
        </p:blipFill>
        <p:spPr bwMode="auto">
          <a:xfrm>
            <a:off x="1622847" y="5663942"/>
            <a:ext cx="788984" cy="788985"/>
          </a:xfrm>
          <a:prstGeom prst="rect">
            <a:avLst/>
          </a:prstGeom>
          <a:noFill/>
          <a:ln w="9525">
            <a:noFill/>
            <a:miter lim="800000"/>
            <a:headEnd/>
            <a:tailEnd/>
          </a:ln>
        </p:spPr>
      </p:pic>
      <p:sp>
        <p:nvSpPr>
          <p:cNvPr id="55" name="TextBox 46">
            <a:extLst>
              <a:ext uri="{FF2B5EF4-FFF2-40B4-BE49-F238E27FC236}">
                <a16:creationId xmlns:a16="http://schemas.microsoft.com/office/drawing/2014/main" id="{B1217068-DFE7-49DB-9C84-8B2F418CE685}"/>
              </a:ext>
            </a:extLst>
          </p:cNvPr>
          <p:cNvSpPr txBox="1"/>
          <p:nvPr/>
        </p:nvSpPr>
        <p:spPr>
          <a:xfrm>
            <a:off x="2627784" y="579655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函数与结构化程序设计</a:t>
            </a:r>
            <a:endParaRPr lang="zh-CN" altLang="en-US"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16811101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运算符重载</a:t>
            </a:r>
          </a:p>
        </p:txBody>
      </p:sp>
      <p:sp>
        <p:nvSpPr>
          <p:cNvPr id="3" name="内容占位符 2"/>
          <p:cNvSpPr>
            <a:spLocks noGrp="1"/>
          </p:cNvSpPr>
          <p:nvPr>
            <p:ph idx="1"/>
          </p:nvPr>
        </p:nvSpPr>
        <p:spPr/>
        <p:txBody>
          <a:bodyPr/>
          <a:lstStyle/>
          <a:p>
            <a:r>
              <a:rPr lang="zh-CN" altLang="en-US" dirty="0"/>
              <a:t>为运算符赋予与原运算含义不同的运算方式</a:t>
            </a:r>
            <a:endParaRPr lang="en-US" altLang="zh-CN" dirty="0"/>
          </a:p>
          <a:p>
            <a:pPr lvl="1"/>
            <a:r>
              <a:rPr lang="zh-CN" altLang="en-US" dirty="0"/>
              <a:t>运算含义不同</a:t>
            </a:r>
            <a:endParaRPr lang="en-US" altLang="zh-CN" dirty="0"/>
          </a:p>
          <a:p>
            <a:pPr lvl="1"/>
            <a:r>
              <a:rPr lang="zh-CN" altLang="en-US" dirty="0"/>
              <a:t>运算分量类型</a:t>
            </a:r>
            <a:endParaRPr lang="en-US" altLang="zh-CN" dirty="0"/>
          </a:p>
          <a:p>
            <a:pPr lvl="1"/>
            <a:r>
              <a:rPr lang="zh-CN" altLang="en-US" dirty="0"/>
              <a:t>例如，位运算符</a:t>
            </a:r>
            <a:r>
              <a:rPr lang="en-US" altLang="zh-CN" dirty="0">
                <a:solidFill>
                  <a:srgbClr val="C00000"/>
                </a:solidFill>
              </a:rPr>
              <a:t>&lt;&lt;</a:t>
            </a:r>
            <a:r>
              <a:rPr lang="zh-CN" altLang="en-US" dirty="0"/>
              <a:t>重载为插入运算符</a:t>
            </a:r>
            <a:endParaRPr lang="en-US" altLang="zh-CN" dirty="0"/>
          </a:p>
          <a:p>
            <a:pPr marL="914400" lvl="2" indent="0">
              <a:buNone/>
            </a:pPr>
            <a:r>
              <a:rPr lang="en-US" altLang="zh-CN" b="1" dirty="0">
                <a:solidFill>
                  <a:schemeClr val="tx2"/>
                </a:solidFill>
                <a:latin typeface="Courier New" pitchFamily="49" charset="0"/>
                <a:cs typeface="Courier New" pitchFamily="49" charset="0"/>
              </a:rPr>
              <a:t>b = a&lt;&lt;5;</a:t>
            </a:r>
          </a:p>
          <a:p>
            <a:pPr marL="914400" lvl="2" indent="0">
              <a:buNone/>
            </a:pPr>
            <a:r>
              <a:rPr lang="en-US" altLang="zh-CN" b="1" dirty="0" err="1">
                <a:solidFill>
                  <a:schemeClr val="tx2"/>
                </a:solidFill>
                <a:latin typeface="Courier New" pitchFamily="49" charset="0"/>
                <a:cs typeface="Courier New" pitchFamily="49" charset="0"/>
              </a:rPr>
              <a:t>cout</a:t>
            </a:r>
            <a:r>
              <a:rPr lang="en-US" altLang="zh-CN" b="1" dirty="0">
                <a:solidFill>
                  <a:schemeClr val="tx2"/>
                </a:solidFill>
                <a:latin typeface="Courier New" pitchFamily="49" charset="0"/>
                <a:cs typeface="Courier New" pitchFamily="49" charset="0"/>
              </a:rPr>
              <a:t>&lt;&lt;a;</a:t>
            </a:r>
          </a:p>
          <a:p>
            <a:r>
              <a:rPr lang="zh-CN" altLang="en-US" dirty="0"/>
              <a:t>运算符的重载通过定义</a:t>
            </a:r>
            <a:r>
              <a:rPr lang="zh-CN" altLang="en-US" dirty="0">
                <a:solidFill>
                  <a:srgbClr val="FF0000"/>
                </a:solidFill>
              </a:rPr>
              <a:t>运算符重载函数</a:t>
            </a:r>
            <a:r>
              <a:rPr lang="zh-CN" altLang="en-US" dirty="0"/>
              <a:t>实现，因此运算符的重载是一个特殊函数定义过程</a:t>
            </a:r>
          </a:p>
        </p:txBody>
      </p:sp>
      <p:sp>
        <p:nvSpPr>
          <p:cNvPr id="12" name="矩形 11">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13" name="矩形 12">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14" name="矩形 13">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5" name="矩形 14">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6" name="矩形 15">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函数重载</a:t>
            </a:r>
          </a:p>
        </p:txBody>
      </p:sp>
      <p:sp>
        <p:nvSpPr>
          <p:cNvPr id="17" name="矩形 16">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运算符重载</a:t>
            </a:r>
          </a:p>
        </p:txBody>
      </p:sp>
      <p:sp>
        <p:nvSpPr>
          <p:cNvPr id="18" name="矩形 17">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9" name="矩形 18">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500567311"/>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运算符重载</a:t>
            </a:r>
          </a:p>
        </p:txBody>
      </p:sp>
      <p:sp>
        <p:nvSpPr>
          <p:cNvPr id="3" name="内容占位符 2"/>
          <p:cNvSpPr>
            <a:spLocks noGrp="1"/>
          </p:cNvSpPr>
          <p:nvPr>
            <p:ph idx="1"/>
          </p:nvPr>
        </p:nvSpPr>
        <p:spPr>
          <a:xfrm>
            <a:off x="86816" y="1556792"/>
            <a:ext cx="8877672" cy="4500562"/>
          </a:xfrm>
        </p:spPr>
        <p:txBody>
          <a:bodyPr/>
          <a:lstStyle/>
          <a:p>
            <a:pPr>
              <a:lnSpc>
                <a:spcPct val="120000"/>
              </a:lnSpc>
            </a:pPr>
            <a:r>
              <a:rPr lang="zh-CN" altLang="en-US" dirty="0"/>
              <a:t>可以重载的运算符几乎包含了</a:t>
            </a:r>
            <a:r>
              <a:rPr lang="en-US" altLang="zh-CN" dirty="0"/>
              <a:t>C++</a:t>
            </a:r>
            <a:r>
              <a:rPr lang="zh-CN" altLang="en-US" dirty="0"/>
              <a:t>的全部运算符集，</a:t>
            </a:r>
            <a:r>
              <a:rPr lang="en-US" altLang="zh-CN" dirty="0"/>
              <a:t>C++</a:t>
            </a:r>
            <a:r>
              <a:rPr lang="zh-CN" altLang="en-US" dirty="0"/>
              <a:t>语言规定，大多数运算符都可以重载，</a:t>
            </a:r>
          </a:p>
          <a:p>
            <a:pPr lvl="1">
              <a:lnSpc>
                <a:spcPct val="120000"/>
              </a:lnSpc>
            </a:pPr>
            <a:r>
              <a:rPr lang="zh-CN" altLang="en-US" dirty="0"/>
              <a:t>单目运算符：</a:t>
            </a:r>
          </a:p>
          <a:p>
            <a:pPr lvl="2">
              <a:lnSpc>
                <a:spcPct val="120000"/>
              </a:lnSpc>
            </a:pPr>
            <a:r>
              <a:rPr lang="en-US" altLang="zh-CN" dirty="0"/>
              <a:t>-</a:t>
            </a:r>
            <a:r>
              <a:rPr lang="zh-CN" altLang="en-US" dirty="0"/>
              <a:t>，</a:t>
            </a:r>
            <a:r>
              <a:rPr lang="en-US" altLang="zh-CN" dirty="0">
                <a:latin typeface="华文楷体" pitchFamily="2" charset="-122"/>
                <a:ea typeface="华文楷体" pitchFamily="2" charset="-122"/>
              </a:rPr>
              <a:t>~</a:t>
            </a:r>
            <a:r>
              <a:rPr lang="zh-CN" altLang="en-US" dirty="0"/>
              <a:t>，！，</a:t>
            </a:r>
            <a:r>
              <a:rPr lang="en-US" altLang="zh-CN" dirty="0"/>
              <a:t>++</a:t>
            </a:r>
            <a:r>
              <a:rPr lang="zh-CN" altLang="en-US" dirty="0"/>
              <a:t>，</a:t>
            </a:r>
            <a:r>
              <a:rPr lang="en-US" altLang="zh-CN" dirty="0"/>
              <a:t>--</a:t>
            </a:r>
            <a:r>
              <a:rPr lang="zh-CN" altLang="en-US" dirty="0"/>
              <a:t>，</a:t>
            </a:r>
            <a:r>
              <a:rPr lang="en-US" altLang="zh-CN" dirty="0"/>
              <a:t>new</a:t>
            </a:r>
            <a:r>
              <a:rPr lang="zh-CN" altLang="en-US" dirty="0"/>
              <a:t>，</a:t>
            </a:r>
            <a:r>
              <a:rPr lang="en-US" altLang="zh-CN" dirty="0"/>
              <a:t>delete</a:t>
            </a:r>
          </a:p>
          <a:p>
            <a:pPr lvl="1">
              <a:lnSpc>
                <a:spcPct val="120000"/>
              </a:lnSpc>
            </a:pPr>
            <a:r>
              <a:rPr lang="zh-CN" altLang="en-US" dirty="0"/>
              <a:t>双目运算符</a:t>
            </a:r>
            <a:endParaRPr lang="en-US" altLang="zh-CN" dirty="0"/>
          </a:p>
          <a:p>
            <a:pPr lvl="2">
              <a:lnSpc>
                <a:spcPct val="120000"/>
              </a:lnSpc>
            </a:pPr>
            <a:r>
              <a:rPr lang="en-US" altLang="zh-CN" dirty="0"/>
              <a:t>+</a:t>
            </a:r>
            <a:r>
              <a:rPr lang="zh-CN" altLang="en-US" dirty="0"/>
              <a:t>，</a:t>
            </a:r>
            <a:r>
              <a:rPr lang="en-US" altLang="zh-CN" dirty="0"/>
              <a:t>-</a:t>
            </a:r>
            <a:r>
              <a:rPr lang="zh-CN" altLang="en-US" dirty="0"/>
              <a:t>，*，／，％ ，＆，｜，</a:t>
            </a:r>
            <a:r>
              <a:rPr lang="en-US" altLang="zh-CN" dirty="0"/>
              <a:t>^</a:t>
            </a:r>
            <a:r>
              <a:rPr lang="zh-CN" altLang="en-US" dirty="0"/>
              <a:t>，＜＜，＞＞ ，</a:t>
            </a:r>
            <a:r>
              <a:rPr lang="en-US" altLang="zh-CN" dirty="0"/>
              <a:t> ==</a:t>
            </a:r>
            <a:r>
              <a:rPr lang="zh-CN" altLang="en-US" dirty="0"/>
              <a:t>，</a:t>
            </a:r>
            <a:r>
              <a:rPr lang="en-US" altLang="zh-CN" dirty="0"/>
              <a:t>!=</a:t>
            </a:r>
            <a:r>
              <a:rPr lang="zh-CN" altLang="en-US" dirty="0"/>
              <a:t>，</a:t>
            </a:r>
            <a:r>
              <a:rPr lang="en-US" altLang="zh-CN" dirty="0"/>
              <a:t>&lt;</a:t>
            </a:r>
            <a:r>
              <a:rPr lang="zh-CN" altLang="en-US" dirty="0"/>
              <a:t>，</a:t>
            </a:r>
            <a:r>
              <a:rPr lang="en-US" altLang="zh-CN" dirty="0"/>
              <a:t>&lt;=-</a:t>
            </a:r>
            <a:r>
              <a:rPr lang="zh-CN" altLang="en-US" dirty="0"/>
              <a:t>，</a:t>
            </a:r>
            <a:r>
              <a:rPr lang="en-US" altLang="zh-CN" dirty="0"/>
              <a:t>&gt;</a:t>
            </a:r>
            <a:r>
              <a:rPr lang="zh-CN" altLang="en-US" dirty="0"/>
              <a:t>，</a:t>
            </a:r>
            <a:r>
              <a:rPr lang="en-US" altLang="zh-CN" dirty="0"/>
              <a:t>&gt;= </a:t>
            </a:r>
            <a:r>
              <a:rPr lang="zh-CN" altLang="en-US" dirty="0"/>
              <a:t>， </a:t>
            </a:r>
            <a:r>
              <a:rPr lang="en-US" altLang="zh-CN" dirty="0"/>
              <a:t>^</a:t>
            </a:r>
            <a:r>
              <a:rPr lang="zh-CN" altLang="en-US" dirty="0"/>
              <a:t>＝，＆＝，｜＝，＞＞＝，＜＜＝ 等</a:t>
            </a:r>
            <a:endParaRPr lang="en-US" altLang="zh-CN" dirty="0"/>
          </a:p>
          <a:p>
            <a:pPr lvl="1">
              <a:lnSpc>
                <a:spcPct val="120000"/>
              </a:lnSpc>
            </a:pPr>
            <a:r>
              <a:rPr lang="zh-CN" altLang="en-US" dirty="0"/>
              <a:t>例外：限定符</a:t>
            </a:r>
            <a:r>
              <a:rPr lang="en-US" altLang="zh-CN" dirty="0">
                <a:solidFill>
                  <a:srgbClr val="C00000"/>
                </a:solidFill>
              </a:rPr>
              <a:t>.</a:t>
            </a:r>
            <a:r>
              <a:rPr lang="zh-CN" altLang="en-US" dirty="0"/>
              <a:t>，</a:t>
            </a:r>
            <a:r>
              <a:rPr lang="en-US" altLang="zh-CN" dirty="0">
                <a:solidFill>
                  <a:srgbClr val="C00000"/>
                </a:solidFill>
              </a:rPr>
              <a:t>::</a:t>
            </a:r>
            <a:r>
              <a:rPr lang="zh-CN" altLang="en-US" dirty="0"/>
              <a:t>，条件运算符</a:t>
            </a:r>
            <a:r>
              <a:rPr lang="zh-CN" altLang="en-US" dirty="0">
                <a:solidFill>
                  <a:srgbClr val="C00000"/>
                </a:solidFill>
              </a:rPr>
              <a:t>？：</a:t>
            </a:r>
            <a:r>
              <a:rPr lang="zh-CN" altLang="en-US" dirty="0"/>
              <a:t>，取长度运算符</a:t>
            </a:r>
            <a:r>
              <a:rPr lang="en-US" altLang="zh-CN" dirty="0" err="1">
                <a:solidFill>
                  <a:srgbClr val="C00000"/>
                </a:solidFill>
              </a:rPr>
              <a:t>sizeof</a:t>
            </a:r>
            <a:endParaRPr lang="en-US" altLang="zh-CN" dirty="0">
              <a:solidFill>
                <a:srgbClr val="C00000"/>
              </a:solidFill>
            </a:endParaRPr>
          </a:p>
          <a:p>
            <a:pPr>
              <a:lnSpc>
                <a:spcPct val="120000"/>
              </a:lnSpc>
            </a:pPr>
            <a:r>
              <a:rPr lang="zh-CN" altLang="en-US" dirty="0">
                <a:solidFill>
                  <a:srgbClr val="64004F"/>
                </a:solidFill>
              </a:rPr>
              <a:t>不能创建新的运算符</a:t>
            </a:r>
          </a:p>
        </p:txBody>
      </p:sp>
      <p:sp>
        <p:nvSpPr>
          <p:cNvPr id="12" name="矩形 11">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13" name="矩形 12">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14" name="矩形 13">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5" name="矩形 14">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6" name="矩形 15">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函数重载</a:t>
            </a:r>
          </a:p>
        </p:txBody>
      </p:sp>
      <p:sp>
        <p:nvSpPr>
          <p:cNvPr id="17" name="矩形 16">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运算符重载</a:t>
            </a:r>
          </a:p>
        </p:txBody>
      </p:sp>
      <p:sp>
        <p:nvSpPr>
          <p:cNvPr id="18" name="矩形 17">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9" name="矩形 18">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66094080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运算符重载</a:t>
            </a:r>
          </a:p>
        </p:txBody>
      </p:sp>
      <p:sp>
        <p:nvSpPr>
          <p:cNvPr id="3" name="内容占位符 2"/>
          <p:cNvSpPr>
            <a:spLocks noGrp="1"/>
          </p:cNvSpPr>
          <p:nvPr>
            <p:ph idx="1"/>
          </p:nvPr>
        </p:nvSpPr>
        <p:spPr>
          <a:xfrm>
            <a:off x="457200" y="1844824"/>
            <a:ext cx="8435280" cy="4479776"/>
          </a:xfrm>
        </p:spPr>
        <p:txBody>
          <a:bodyPr/>
          <a:lstStyle/>
          <a:p>
            <a:pPr>
              <a:lnSpc>
                <a:spcPct val="130000"/>
              </a:lnSpc>
            </a:pPr>
            <a:r>
              <a:rPr lang="zh-CN" altLang="en-US" dirty="0"/>
              <a:t>运算符重载函数的原型</a:t>
            </a:r>
            <a:endParaRPr lang="en-US" altLang="zh-CN" dirty="0"/>
          </a:p>
          <a:p>
            <a:pPr lvl="1">
              <a:lnSpc>
                <a:spcPct val="130000"/>
              </a:lnSpc>
              <a:buNone/>
            </a:pPr>
            <a:r>
              <a:rPr lang="en-US" altLang="zh-CN" sz="2400" dirty="0">
                <a:solidFill>
                  <a:schemeClr val="tx2"/>
                </a:solidFill>
                <a:latin typeface="Courier New" pitchFamily="49" charset="0"/>
                <a:cs typeface="Courier New" pitchFamily="49" charset="0"/>
              </a:rPr>
              <a:t>&lt;</a:t>
            </a:r>
            <a:r>
              <a:rPr lang="zh-CN" altLang="en-US" sz="2400" dirty="0">
                <a:solidFill>
                  <a:schemeClr val="tx2"/>
                </a:solidFill>
                <a:latin typeface="Courier New" pitchFamily="49" charset="0"/>
                <a:cs typeface="Courier New" pitchFamily="49" charset="0"/>
              </a:rPr>
              <a:t>返回值类型</a:t>
            </a:r>
            <a:r>
              <a:rPr lang="en-US" altLang="zh-CN" sz="2400" dirty="0">
                <a:solidFill>
                  <a:schemeClr val="tx2"/>
                </a:solidFill>
                <a:latin typeface="Courier New" pitchFamily="49" charset="0"/>
                <a:cs typeface="Courier New" pitchFamily="49" charset="0"/>
              </a:rPr>
              <a:t>&gt; </a:t>
            </a:r>
            <a:r>
              <a:rPr lang="en-US" altLang="zh-CN" sz="2400" b="1" dirty="0">
                <a:solidFill>
                  <a:srgbClr val="0000FF"/>
                </a:solidFill>
                <a:latin typeface="Courier New" pitchFamily="49" charset="0"/>
                <a:cs typeface="Courier New" pitchFamily="49" charset="0"/>
              </a:rPr>
              <a:t>operator </a:t>
            </a:r>
            <a:r>
              <a:rPr lang="en-US" altLang="zh-CN" sz="2400" dirty="0">
                <a:solidFill>
                  <a:schemeClr val="tx2"/>
                </a:solidFill>
                <a:latin typeface="Courier New" pitchFamily="49" charset="0"/>
                <a:cs typeface="Courier New" pitchFamily="49" charset="0"/>
              </a:rPr>
              <a:t>&lt;</a:t>
            </a:r>
            <a:r>
              <a:rPr lang="zh-CN" altLang="en-US" sz="2400" dirty="0">
                <a:solidFill>
                  <a:schemeClr val="tx2"/>
                </a:solidFill>
                <a:latin typeface="Courier New" pitchFamily="49" charset="0"/>
                <a:cs typeface="Courier New" pitchFamily="49" charset="0"/>
              </a:rPr>
              <a:t>重载的运算符</a:t>
            </a:r>
            <a:r>
              <a:rPr lang="en-US" altLang="zh-CN" sz="2400" dirty="0">
                <a:solidFill>
                  <a:schemeClr val="tx2"/>
                </a:solidFill>
                <a:latin typeface="Courier New" pitchFamily="49" charset="0"/>
                <a:cs typeface="Courier New" pitchFamily="49" charset="0"/>
              </a:rPr>
              <a:t>&gt;(&lt;</a:t>
            </a:r>
            <a:r>
              <a:rPr lang="zh-CN" altLang="en-US" sz="2400" dirty="0">
                <a:solidFill>
                  <a:schemeClr val="tx2"/>
                </a:solidFill>
                <a:latin typeface="Courier New" pitchFamily="49" charset="0"/>
                <a:cs typeface="Courier New" pitchFamily="49" charset="0"/>
              </a:rPr>
              <a:t>参数表</a:t>
            </a:r>
            <a:r>
              <a:rPr lang="en-US" altLang="zh-CN" sz="2400" dirty="0">
                <a:solidFill>
                  <a:schemeClr val="tx2"/>
                </a:solidFill>
                <a:latin typeface="Courier New" pitchFamily="49" charset="0"/>
                <a:cs typeface="Courier New" pitchFamily="49" charset="0"/>
              </a:rPr>
              <a:t>&gt;);</a:t>
            </a:r>
          </a:p>
          <a:p>
            <a:pPr lvl="2">
              <a:lnSpc>
                <a:spcPct val="130000"/>
              </a:lnSpc>
            </a:pPr>
            <a:r>
              <a:rPr lang="zh-CN" altLang="en-US" dirty="0">
                <a:latin typeface="Courier New" pitchFamily="49" charset="0"/>
                <a:cs typeface="Courier New" pitchFamily="49" charset="0"/>
              </a:rPr>
              <a:t>函数名相当于：</a:t>
            </a:r>
            <a:r>
              <a:rPr lang="en-US" altLang="zh-CN" b="1" dirty="0">
                <a:solidFill>
                  <a:srgbClr val="0000FF"/>
                </a:solidFill>
                <a:latin typeface="Courier New" pitchFamily="49" charset="0"/>
                <a:cs typeface="Courier New" pitchFamily="49" charset="0"/>
              </a:rPr>
              <a:t>operator</a:t>
            </a:r>
            <a:r>
              <a:rPr lang="en-US" altLang="zh-CN" dirty="0">
                <a:solidFill>
                  <a:srgbClr val="0000FF"/>
                </a:solidFill>
                <a:latin typeface="Courier New" pitchFamily="49" charset="0"/>
                <a:cs typeface="Courier New" pitchFamily="49" charset="0"/>
              </a:rPr>
              <a:t> </a:t>
            </a:r>
            <a:r>
              <a:rPr lang="en-US" altLang="zh-CN" dirty="0">
                <a:solidFill>
                  <a:schemeClr val="tx2"/>
                </a:solidFill>
                <a:latin typeface="Courier New" pitchFamily="49" charset="0"/>
                <a:cs typeface="Courier New" pitchFamily="49" charset="0"/>
              </a:rPr>
              <a:t>&lt;</a:t>
            </a:r>
            <a:r>
              <a:rPr lang="zh-CN" altLang="en-US" dirty="0">
                <a:solidFill>
                  <a:schemeClr val="tx2"/>
                </a:solidFill>
                <a:latin typeface="Courier New" pitchFamily="49" charset="0"/>
                <a:cs typeface="Courier New" pitchFamily="49" charset="0"/>
              </a:rPr>
              <a:t>重载的运算符</a:t>
            </a:r>
            <a:r>
              <a:rPr lang="en-US" altLang="zh-CN" dirty="0">
                <a:solidFill>
                  <a:schemeClr val="tx2"/>
                </a:solidFill>
                <a:latin typeface="Courier New" pitchFamily="49" charset="0"/>
                <a:cs typeface="Courier New" pitchFamily="49" charset="0"/>
              </a:rPr>
              <a:t>&gt;</a:t>
            </a:r>
          </a:p>
          <a:p>
            <a:pPr lvl="2">
              <a:lnSpc>
                <a:spcPct val="130000"/>
              </a:lnSpc>
            </a:pPr>
            <a:r>
              <a:rPr lang="en-US" altLang="zh-CN" b="1" dirty="0">
                <a:solidFill>
                  <a:srgbClr val="0000FF"/>
                </a:solidFill>
                <a:latin typeface="Courier New" pitchFamily="49" charset="0"/>
                <a:cs typeface="Courier New" pitchFamily="49" charset="0"/>
              </a:rPr>
              <a:t>operator</a:t>
            </a:r>
            <a:r>
              <a:rPr lang="zh-CN" altLang="en-US" dirty="0">
                <a:latin typeface="Courier New" pitchFamily="49" charset="0"/>
                <a:cs typeface="Courier New" pitchFamily="49" charset="0"/>
              </a:rPr>
              <a:t>是关键字</a:t>
            </a:r>
            <a:endParaRPr lang="en-US" altLang="zh-CN" dirty="0">
              <a:latin typeface="Courier New" pitchFamily="49" charset="0"/>
              <a:cs typeface="Courier New" pitchFamily="49" charset="0"/>
            </a:endParaRPr>
          </a:p>
          <a:p>
            <a:pPr lvl="2">
              <a:lnSpc>
                <a:spcPct val="130000"/>
              </a:lnSpc>
            </a:pPr>
            <a:r>
              <a:rPr lang="zh-CN" altLang="en-US" dirty="0">
                <a:latin typeface="Courier New" pitchFamily="49" charset="0"/>
                <a:cs typeface="Courier New" pitchFamily="49" charset="0"/>
              </a:rPr>
              <a:t>返回值类型表示使用重载运算符进行运算得到结果的数据类型</a:t>
            </a:r>
            <a:endParaRPr lang="en-US" altLang="zh-CN" dirty="0">
              <a:latin typeface="Courier New" pitchFamily="49" charset="0"/>
              <a:cs typeface="Courier New" pitchFamily="49" charset="0"/>
            </a:endParaRPr>
          </a:p>
          <a:p>
            <a:pPr lvl="1">
              <a:lnSpc>
                <a:spcPct val="130000"/>
              </a:lnSpc>
            </a:pPr>
            <a:r>
              <a:rPr lang="zh-CN" altLang="en-US" dirty="0">
                <a:latin typeface="Courier New" pitchFamily="49" charset="0"/>
                <a:cs typeface="Courier New" pitchFamily="49" charset="0"/>
              </a:rPr>
              <a:t>例如，重载运算符</a:t>
            </a:r>
            <a:r>
              <a:rPr lang="en-US" altLang="zh-CN" dirty="0">
                <a:latin typeface="Courier New" pitchFamily="49" charset="0"/>
                <a:cs typeface="Courier New" pitchFamily="49" charset="0"/>
              </a:rPr>
              <a:t>-</a:t>
            </a:r>
            <a:r>
              <a:rPr lang="zh-CN" altLang="en-US" dirty="0">
                <a:latin typeface="Courier New" pitchFamily="49" charset="0"/>
                <a:cs typeface="Courier New" pitchFamily="49" charset="0"/>
              </a:rPr>
              <a:t>，表示字符串类型的减法，其运算符重载函数函数原型为：</a:t>
            </a:r>
            <a:endParaRPr lang="en-US" altLang="zh-CN" dirty="0">
              <a:latin typeface="Courier New" pitchFamily="49" charset="0"/>
              <a:cs typeface="Courier New" pitchFamily="49" charset="0"/>
            </a:endParaRPr>
          </a:p>
          <a:p>
            <a:pPr lvl="1">
              <a:lnSpc>
                <a:spcPct val="130000"/>
              </a:lnSpc>
              <a:buNone/>
            </a:pPr>
            <a:r>
              <a:rPr lang="en-US" altLang="zh-CN" b="1" dirty="0">
                <a:latin typeface="Courier New" pitchFamily="49" charset="0"/>
                <a:cs typeface="Courier New" pitchFamily="49" charset="0"/>
              </a:rPr>
              <a:t>string</a:t>
            </a:r>
            <a:r>
              <a:rPr lang="en-US" altLang="zh-CN" b="1" dirty="0">
                <a:solidFill>
                  <a:schemeClr val="tx2"/>
                </a:solidFill>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operator</a:t>
            </a:r>
            <a:r>
              <a:rPr lang="en-US" altLang="zh-CN" b="1" dirty="0">
                <a:latin typeface="Courier New" pitchFamily="49" charset="0"/>
                <a:cs typeface="Courier New" pitchFamily="49" charset="0"/>
              </a:rPr>
              <a:t>-(</a:t>
            </a:r>
            <a:r>
              <a:rPr lang="en-US" altLang="zh-CN" b="1" dirty="0" err="1">
                <a:latin typeface="Courier New" pitchFamily="49" charset="0"/>
                <a:cs typeface="Courier New" pitchFamily="49" charset="0"/>
              </a:rPr>
              <a:t>string,string</a:t>
            </a:r>
            <a:r>
              <a:rPr lang="en-US" altLang="zh-CN" b="1" dirty="0">
                <a:latin typeface="Courier New" pitchFamily="49" charset="0"/>
                <a:cs typeface="Courier New" pitchFamily="49" charset="0"/>
              </a:rPr>
              <a:t>);</a:t>
            </a:r>
            <a:endParaRPr lang="zh-CN" altLang="en-US"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函数重载</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运算符重载</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841694503"/>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运算符重载</a:t>
            </a:r>
          </a:p>
        </p:txBody>
      </p:sp>
      <p:sp>
        <p:nvSpPr>
          <p:cNvPr id="3" name="内容占位符 2"/>
          <p:cNvSpPr>
            <a:spLocks noGrp="1"/>
          </p:cNvSpPr>
          <p:nvPr>
            <p:ph idx="1"/>
          </p:nvPr>
        </p:nvSpPr>
        <p:spPr>
          <a:xfrm>
            <a:off x="457200" y="1700808"/>
            <a:ext cx="8507288" cy="4500562"/>
          </a:xfrm>
        </p:spPr>
        <p:txBody>
          <a:bodyPr/>
          <a:lstStyle/>
          <a:p>
            <a:pPr>
              <a:lnSpc>
                <a:spcPct val="130000"/>
              </a:lnSpc>
            </a:pPr>
            <a:r>
              <a:rPr lang="zh-CN" altLang="en-US" dirty="0"/>
              <a:t>在可重载的运算符中有几种不同情况： </a:t>
            </a:r>
            <a:endParaRPr lang="en-US" altLang="zh-CN" dirty="0"/>
          </a:p>
          <a:p>
            <a:pPr lvl="1">
              <a:lnSpc>
                <a:spcPct val="130000"/>
              </a:lnSpc>
            </a:pPr>
            <a:r>
              <a:rPr lang="zh-CN" altLang="en-US" dirty="0"/>
              <a:t>算术运算符、逻辑运算符、位运算符等与基本数据类型有关，通过运算苻重载函数的定义，使它们可以</a:t>
            </a:r>
            <a:r>
              <a:rPr lang="zh-CN" altLang="en-US" dirty="0">
                <a:solidFill>
                  <a:srgbClr val="C00000"/>
                </a:solidFill>
              </a:rPr>
              <a:t>用于某些用户定义的数据类型</a:t>
            </a:r>
            <a:r>
              <a:rPr lang="zh-CN" altLang="en-US" dirty="0"/>
              <a:t>，这是重载的主要目的。</a:t>
            </a:r>
            <a:endParaRPr lang="en-US" altLang="zh-CN" dirty="0"/>
          </a:p>
          <a:p>
            <a:pPr lvl="1">
              <a:lnSpc>
                <a:spcPct val="130000"/>
              </a:lnSpc>
            </a:pPr>
            <a:r>
              <a:rPr lang="zh-CN" altLang="en-US" dirty="0"/>
              <a:t>赋值运算符＝，关系运算符</a:t>
            </a:r>
            <a:r>
              <a:rPr lang="en-US" altLang="zh-CN" dirty="0"/>
              <a:t>==</a:t>
            </a:r>
            <a:r>
              <a:rPr lang="zh-CN" altLang="en-US" dirty="0"/>
              <a:t>，</a:t>
            </a:r>
            <a:r>
              <a:rPr lang="en-US" altLang="zh-CN" dirty="0"/>
              <a:t>!=</a:t>
            </a:r>
            <a:r>
              <a:rPr lang="zh-CN" altLang="en-US" dirty="0"/>
              <a:t>等所涉及的数据类型按</a:t>
            </a:r>
            <a:r>
              <a:rPr lang="en-US" altLang="zh-CN" dirty="0"/>
              <a:t>C++</a:t>
            </a:r>
            <a:r>
              <a:rPr lang="zh-CN" altLang="en-US" dirty="0"/>
              <a:t>程序规定，并非只限于基本数值类型。因此，这些运算符可以自动地扩展到任何用户定义的数据类型，一般不需作重载定义就可“自动”地实现重载。</a:t>
            </a:r>
            <a:endParaRPr lang="zh-CN" altLang="en-US" sz="3600" dirty="0">
              <a:solidFill>
                <a:srgbClr val="692AA2"/>
              </a:solidFill>
              <a:cs typeface="+mn-cs"/>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函数重载</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运算符重载</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27557329"/>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700808"/>
            <a:ext cx="8712968" cy="4563192"/>
          </a:xfrm>
        </p:spPr>
        <p:txBody>
          <a:bodyPr/>
          <a:lstStyle/>
          <a:p>
            <a:pPr lvl="1">
              <a:lnSpc>
                <a:spcPct val="130000"/>
              </a:lnSpc>
            </a:pPr>
            <a:r>
              <a:rPr lang="zh-CN" altLang="en-US" dirty="0"/>
              <a:t>单目运算符</a:t>
            </a:r>
            <a:r>
              <a:rPr lang="en-US" altLang="zh-CN" dirty="0"/>
              <a:t>++</a:t>
            </a:r>
            <a:r>
              <a:rPr lang="zh-CN" altLang="en-US" dirty="0"/>
              <a:t>和</a:t>
            </a:r>
            <a:r>
              <a:rPr lang="en-US" altLang="zh-CN" dirty="0"/>
              <a:t>--</a:t>
            </a:r>
            <a:r>
              <a:rPr lang="zh-CN" altLang="en-US" dirty="0"/>
              <a:t>实际上各有两种用法，前缀增（减）量和后缀增（减）量。</a:t>
            </a:r>
            <a:endParaRPr lang="en-US" altLang="zh-CN" dirty="0"/>
          </a:p>
          <a:p>
            <a:pPr lvl="1">
              <a:lnSpc>
                <a:spcPct val="130000"/>
              </a:lnSpc>
            </a:pPr>
            <a:r>
              <a:rPr lang="zh-CN" altLang="en-US" dirty="0"/>
              <a:t>其运算符重载函数的定义当然是不同的</a:t>
            </a:r>
            <a:endParaRPr lang="en-US" altLang="zh-CN" dirty="0"/>
          </a:p>
          <a:p>
            <a:pPr lvl="1">
              <a:lnSpc>
                <a:spcPct val="130000"/>
              </a:lnSpc>
            </a:pPr>
            <a:r>
              <a:rPr lang="zh-CN" altLang="en-US" dirty="0"/>
              <a:t>对两种不同的运算无法从重载函数的原型上予以区分：函数名（</a:t>
            </a:r>
            <a:r>
              <a:rPr lang="en-US" altLang="zh-CN" dirty="0"/>
              <a:t>operator ++</a:t>
            </a:r>
            <a:r>
              <a:rPr lang="zh-CN" altLang="en-US" dirty="0"/>
              <a:t>）和参数表完全一样。为了区别前缀</a:t>
            </a:r>
            <a:r>
              <a:rPr lang="en-US" altLang="zh-CN" dirty="0"/>
              <a:t>++</a:t>
            </a:r>
            <a:r>
              <a:rPr lang="zh-CN" altLang="en-US" dirty="0"/>
              <a:t>和后缀</a:t>
            </a:r>
            <a:r>
              <a:rPr lang="en-US" altLang="zh-CN" dirty="0"/>
              <a:t>++</a:t>
            </a:r>
            <a:r>
              <a:rPr lang="zh-CN" altLang="en-US" dirty="0"/>
              <a:t>，</a:t>
            </a:r>
            <a:r>
              <a:rPr lang="en-US" altLang="zh-CN" dirty="0"/>
              <a:t>C++</a:t>
            </a:r>
            <a:r>
              <a:rPr lang="zh-CN" altLang="en-US" dirty="0"/>
              <a:t>语言规定，在后缀</a:t>
            </a:r>
            <a:r>
              <a:rPr lang="en-US" altLang="zh-CN" dirty="0"/>
              <a:t>++</a:t>
            </a:r>
            <a:r>
              <a:rPr lang="zh-CN" altLang="en-US" dirty="0"/>
              <a:t>的重载函数的原型参数表中增加一个</a:t>
            </a:r>
            <a:r>
              <a:rPr lang="en-US" altLang="zh-CN" dirty="0" err="1"/>
              <a:t>int</a:t>
            </a:r>
            <a:r>
              <a:rPr lang="en-US" altLang="zh-CN" dirty="0"/>
              <a:t> </a:t>
            </a:r>
            <a:r>
              <a:rPr lang="zh-CN" altLang="en-US" dirty="0"/>
              <a:t>型的无名参数，其原型为：</a:t>
            </a:r>
            <a:endParaRPr lang="en-US" altLang="zh-CN" dirty="0"/>
          </a:p>
          <a:p>
            <a:pPr lvl="2">
              <a:lnSpc>
                <a:spcPct val="130000"/>
              </a:lnSpc>
            </a:pPr>
            <a:r>
              <a:rPr lang="en-US" altLang="zh-CN" dirty="0"/>
              <a:t>&lt;</a:t>
            </a:r>
            <a:r>
              <a:rPr lang="zh-CN" altLang="en-US" dirty="0"/>
              <a:t>类型</a:t>
            </a:r>
            <a:r>
              <a:rPr lang="en-US" altLang="zh-CN" dirty="0"/>
              <a:t>&gt; operator ++ (</a:t>
            </a:r>
            <a:r>
              <a:rPr lang="en-US" altLang="zh-CN" dirty="0" err="1"/>
              <a:t>int</a:t>
            </a:r>
            <a:r>
              <a:rPr lang="en-US" altLang="zh-CN" dirty="0"/>
              <a:t>)</a:t>
            </a:r>
          </a:p>
          <a:p>
            <a:pPr lvl="2">
              <a:lnSpc>
                <a:spcPct val="130000"/>
              </a:lnSpc>
            </a:pPr>
            <a:r>
              <a:rPr lang="en-US" altLang="zh-CN" dirty="0"/>
              <a:t>&lt;</a:t>
            </a:r>
            <a:r>
              <a:rPr lang="zh-CN" altLang="en-US" dirty="0"/>
              <a:t>类型</a:t>
            </a:r>
            <a:r>
              <a:rPr lang="en-US" altLang="zh-CN" dirty="0"/>
              <a:t>&gt; operator ++ (&lt;</a:t>
            </a:r>
            <a:r>
              <a:rPr lang="zh-CN" altLang="en-US" dirty="0"/>
              <a:t>类型</a:t>
            </a:r>
            <a:r>
              <a:rPr lang="en-US" altLang="zh-CN" dirty="0"/>
              <a:t>&gt;,</a:t>
            </a:r>
            <a:r>
              <a:rPr lang="en-US" altLang="zh-CN" dirty="0" err="1"/>
              <a:t>int</a:t>
            </a:r>
            <a:r>
              <a:rPr lang="en-US" altLang="zh-CN" dirty="0"/>
              <a:t>)</a:t>
            </a:r>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函数重载</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运算符重载</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3" name="标题 12">
            <a:extLst>
              <a:ext uri="{FF2B5EF4-FFF2-40B4-BE49-F238E27FC236}">
                <a16:creationId xmlns:a16="http://schemas.microsoft.com/office/drawing/2014/main" id="{6BA02230-7C83-40F2-BB66-293941F13549}"/>
              </a:ext>
            </a:extLst>
          </p:cNvPr>
          <p:cNvSpPr>
            <a:spLocks noGrp="1"/>
          </p:cNvSpPr>
          <p:nvPr>
            <p:ph type="title"/>
          </p:nvPr>
        </p:nvSpPr>
        <p:spPr/>
        <p:txBody>
          <a:bodyPr/>
          <a:lstStyle/>
          <a:p>
            <a:r>
              <a:rPr lang="en-US" dirty="0"/>
              <a:t>++</a:t>
            </a:r>
            <a:r>
              <a:rPr lang="zh-CN" altLang="en-US" dirty="0"/>
              <a:t>的重载</a:t>
            </a:r>
            <a:endParaRPr lang="en-US" dirty="0"/>
          </a:p>
        </p:txBody>
      </p:sp>
    </p:spTree>
    <p:extLst>
      <p:ext uri="{BB962C8B-B14F-4D97-AF65-F5344CB8AC3E}">
        <p14:creationId xmlns:p14="http://schemas.microsoft.com/office/powerpoint/2010/main" val="790986843"/>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a:lnSpc>
                <a:spcPct val="130000"/>
              </a:lnSpc>
            </a:pPr>
            <a:r>
              <a:rPr lang="en-US" altLang="zh-CN" dirty="0">
                <a:solidFill>
                  <a:srgbClr val="C00000"/>
                </a:solidFill>
              </a:rPr>
              <a:t>【</a:t>
            </a:r>
            <a:r>
              <a:rPr lang="zh-CN" altLang="en-US" dirty="0">
                <a:solidFill>
                  <a:srgbClr val="C00000"/>
                </a:solidFill>
              </a:rPr>
              <a:t>例</a:t>
            </a:r>
            <a:r>
              <a:rPr lang="en-US" altLang="zh-CN" dirty="0">
                <a:solidFill>
                  <a:srgbClr val="C00000"/>
                </a:solidFill>
              </a:rPr>
              <a:t>5.26】</a:t>
            </a:r>
            <a:r>
              <a:rPr lang="zh-CN" altLang="en-US" dirty="0">
                <a:solidFill>
                  <a:srgbClr val="C00000"/>
                </a:solidFill>
              </a:rPr>
              <a:t>假设程序中定义了一个枚举类型的</a:t>
            </a:r>
            <a:r>
              <a:rPr lang="en-US" altLang="zh-CN" dirty="0" err="1">
                <a:solidFill>
                  <a:srgbClr val="C00000"/>
                </a:solidFill>
              </a:rPr>
              <a:t>boolean</a:t>
            </a:r>
            <a:r>
              <a:rPr lang="zh-CN" altLang="en-US" dirty="0">
                <a:solidFill>
                  <a:srgbClr val="C00000"/>
                </a:solidFill>
              </a:rPr>
              <a:t>类型： </a:t>
            </a:r>
            <a:endParaRPr lang="en-US" altLang="zh-CN" dirty="0">
              <a:solidFill>
                <a:srgbClr val="C00000"/>
              </a:solidFill>
            </a:endParaRPr>
          </a:p>
          <a:p>
            <a:pPr lvl="1" algn="ctr">
              <a:lnSpc>
                <a:spcPct val="130000"/>
              </a:lnSpc>
              <a:buNone/>
            </a:pPr>
            <a:r>
              <a:rPr lang="en-US" altLang="zh-CN" b="1" dirty="0" err="1">
                <a:solidFill>
                  <a:srgbClr val="0000FF"/>
                </a:solidFill>
                <a:latin typeface="Courier New" pitchFamily="49" charset="0"/>
                <a:cs typeface="Courier New" pitchFamily="49" charset="0"/>
              </a:rPr>
              <a:t>enum</a:t>
            </a:r>
            <a:r>
              <a:rPr lang="en-US" altLang="zh-CN" b="1" dirty="0">
                <a:solidFill>
                  <a:srgbClr val="0000FF"/>
                </a:solidFill>
                <a:latin typeface="Courier New" pitchFamily="49" charset="0"/>
                <a:cs typeface="Courier New" pitchFamily="49" charset="0"/>
              </a:rPr>
              <a:t> </a:t>
            </a:r>
            <a:r>
              <a:rPr lang="en-US" altLang="zh-CN" b="1" dirty="0" err="1">
                <a:latin typeface="Courier New" pitchFamily="49" charset="0"/>
                <a:cs typeface="Courier New" pitchFamily="49" charset="0"/>
              </a:rPr>
              <a:t>boolean</a:t>
            </a:r>
            <a:r>
              <a:rPr lang="en-US" altLang="zh-CN" b="1" dirty="0">
                <a:latin typeface="Courier New" pitchFamily="49" charset="0"/>
                <a:cs typeface="Courier New" pitchFamily="49" charset="0"/>
              </a:rPr>
              <a:t>{FALSE, TRUE};</a:t>
            </a:r>
          </a:p>
          <a:p>
            <a:pPr marL="446088" lvl="1" indent="11113">
              <a:lnSpc>
                <a:spcPct val="130000"/>
              </a:lnSpc>
              <a:buNone/>
            </a:pPr>
            <a:r>
              <a:rPr lang="zh-CN" altLang="en-US" dirty="0">
                <a:solidFill>
                  <a:srgbClr val="C00000"/>
                </a:solidFill>
              </a:rPr>
              <a:t>重载运算符＋（双目），*（双目），－（单目）来表示</a:t>
            </a:r>
            <a:r>
              <a:rPr lang="en-US" altLang="zh-CN" dirty="0" err="1">
                <a:solidFill>
                  <a:srgbClr val="C00000"/>
                </a:solidFill>
              </a:rPr>
              <a:t>boolean</a:t>
            </a:r>
            <a:r>
              <a:rPr lang="zh-CN" altLang="en-US" dirty="0">
                <a:solidFill>
                  <a:srgbClr val="C00000"/>
                </a:solidFill>
              </a:rPr>
              <a:t>类型的或、与、非运算</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函数重载</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运算符重载</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309219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B36CB13F-3D17-4B96-A74C-4449B3EA2DB1}"/>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800" dirty="0"/>
              <a:t>函数的作用包括</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4757CE6B-21DE-43BE-B950-D780A29257A5}"/>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800" dirty="0"/>
              <a:t>实现程序结构的简化</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CCEA3972-370D-4E4B-8D16-D410C5504991}"/>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800" dirty="0"/>
              <a:t>实现程序代码的重用</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a:extLst>
              <a:ext uri="{FF2B5EF4-FFF2-40B4-BE49-F238E27FC236}">
                <a16:creationId xmlns:a16="http://schemas.microsoft.com/office/drawing/2014/main" id="{4E06B112-0B3C-437A-9219-88200F0DF655}"/>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800" dirty="0"/>
              <a:t>加快程序执行速度</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7E7F9DF0-94E2-4FFC-BB74-BCF2CBB16B1F}"/>
              </a:ext>
            </a:extLst>
          </p:cNvPr>
          <p:cNvSpPr>
            <a:spLocks noChangeAspect="1"/>
          </p:cNvSpPr>
          <p:nvPr>
            <p:custDataLst>
              <p:tags r:id="rId6"/>
            </p:custDataLst>
          </p:nvPr>
        </p:nvSpPr>
        <p:spPr>
          <a:xfrm>
            <a:off x="1114425" y="285035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CF283BA2-B659-46F6-8BB1-A17F95B4093A}"/>
              </a:ext>
            </a:extLst>
          </p:cNvPr>
          <p:cNvSpPr>
            <a:spLocks noChangeAspect="1"/>
          </p:cNvSpPr>
          <p:nvPr>
            <p:custDataLst>
              <p:tags r:id="rId7"/>
            </p:custDataLst>
          </p:nvPr>
        </p:nvSpPr>
        <p:spPr>
          <a:xfrm>
            <a:off x="1114425" y="370760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a16="http://schemas.microsoft.com/office/drawing/2014/main" id="{37EE773D-6997-4716-8E56-6F1F002DB8A9}"/>
              </a:ext>
            </a:extLst>
          </p:cNvPr>
          <p:cNvSpPr>
            <a:spLocks noChangeAspect="1"/>
          </p:cNvSpPr>
          <p:nvPr>
            <p:custDataLst>
              <p:tags r:id="rId8"/>
            </p:custDataLst>
          </p:nvPr>
        </p:nvSpPr>
        <p:spPr>
          <a:xfrm>
            <a:off x="1114425" y="4564856"/>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0AB6B52E-66F4-412C-9B08-13E22CBE01FB}"/>
              </a:ext>
            </a:extLst>
          </p:cNvPr>
          <p:cNvSpPr/>
          <p:nvPr>
            <p:custDataLst>
              <p:tags r:id="rId9"/>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0" name="组合 19">
            <a:extLst>
              <a:ext uri="{FF2B5EF4-FFF2-40B4-BE49-F238E27FC236}">
                <a16:creationId xmlns:a16="http://schemas.microsoft.com/office/drawing/2014/main" id="{FF848C94-E415-4E22-8DE8-8210AD320788}"/>
              </a:ext>
            </a:extLst>
          </p:cNvPr>
          <p:cNvGrpSpPr/>
          <p:nvPr>
            <p:custDataLst>
              <p:tags r:id="rId10"/>
            </p:custDataLst>
          </p:nvPr>
        </p:nvGrpSpPr>
        <p:grpSpPr>
          <a:xfrm>
            <a:off x="0" y="0"/>
            <a:ext cx="9144000" cy="635000"/>
            <a:chOff x="0" y="0"/>
            <a:chExt cx="9144000" cy="635000"/>
          </a:xfrm>
        </p:grpSpPr>
        <p:sp>
          <p:nvSpPr>
            <p:cNvPr id="16" name="TitleBackground">
              <a:extLst>
                <a:ext uri="{FF2B5EF4-FFF2-40B4-BE49-F238E27FC236}">
                  <a16:creationId xmlns:a16="http://schemas.microsoft.com/office/drawing/2014/main" id="{F0B281CF-88AA-43BB-A65F-194BE1B317F3}"/>
                </a:ext>
              </a:extLst>
            </p:cNvPr>
            <p:cNvSpPr/>
            <p:nvPr>
              <p:custDataLst>
                <p:tags r:id="rId12"/>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lorBlock">
              <a:extLst>
                <a:ext uri="{FF2B5EF4-FFF2-40B4-BE49-F238E27FC236}">
                  <a16:creationId xmlns:a16="http://schemas.microsoft.com/office/drawing/2014/main" id="{EA78BB9F-7C7B-4952-B6BF-02D524C35A20}"/>
                </a:ext>
              </a:extLst>
            </p:cNvPr>
            <p:cNvSpPr/>
            <p:nvPr>
              <p:custDataLst>
                <p:tags r:id="rId13"/>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ypeText">
              <a:extLst>
                <a:ext uri="{FF2B5EF4-FFF2-40B4-BE49-F238E27FC236}">
                  <a16:creationId xmlns:a16="http://schemas.microsoft.com/office/drawing/2014/main" id="{97152BF4-D941-4E21-A1CE-2EAE243B6EDC}"/>
                </a:ext>
              </a:extLst>
            </p:cNvPr>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9" name="TipText">
              <a:extLst>
                <a:ext uri="{FF2B5EF4-FFF2-40B4-BE49-F238E27FC236}">
                  <a16:creationId xmlns:a16="http://schemas.microsoft.com/office/drawing/2014/main" id="{5D8FE770-1CD5-4189-95DF-EB6C171CF4C1}"/>
                </a:ext>
              </a:extLst>
            </p:cNvPr>
            <p:cNvSpPr txBox="1"/>
            <p:nvPr>
              <p:custDataLst>
                <p:tags r:id="rId1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07EFD8C5-C8E7-40C5-B7E9-9DEB768E9FDC}"/>
              </a:ext>
            </a:extLst>
          </p:cNvPr>
          <p:cNvPicPr>
            <a:picLocks/>
          </p:cNvPicPr>
          <p:nvPr>
            <p:custDataLst>
              <p:tags r:id="rId11"/>
            </p:custDataLst>
          </p:nvPr>
        </p:nvPicPr>
        <p:blipFill>
          <a:blip r:embed="rId17">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4150400054"/>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448647"/>
          </a:xfrm>
        </p:spPr>
        <p:txBody>
          <a:bodyPr/>
          <a:lstStyle/>
          <a:p>
            <a:pPr marL="609600" indent="-609600">
              <a:spcBef>
                <a:spcPts val="0"/>
              </a:spcBef>
              <a:buNone/>
            </a:pPr>
            <a:r>
              <a:rPr lang="en-US" altLang="zh-CN" sz="2400" b="1" dirty="0" err="1">
                <a:latin typeface="Courier New" pitchFamily="49" charset="0"/>
                <a:cs typeface="Courier New" pitchFamily="49" charset="0"/>
              </a:rPr>
              <a:t>boolean</a:t>
            </a: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operator</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boolean</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boolean</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b){</a:t>
            </a:r>
          </a:p>
          <a:p>
            <a:pPr marL="609600" indent="-609600">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if</a:t>
            </a:r>
            <a:r>
              <a:rPr lang="en-US" altLang="zh-CN" sz="2400" b="1" dirty="0">
                <a:latin typeface="Courier New" pitchFamily="49" charset="0"/>
                <a:cs typeface="Courier New" pitchFamily="49" charset="0"/>
              </a:rPr>
              <a:t>((a==FALSE)&amp;&amp;</a:t>
            </a:r>
            <a:r>
              <a:rPr lang="zh-CN" altLang="en-US" sz="2400" b="1" dirty="0">
                <a:latin typeface="Courier New" pitchFamily="49" charset="0"/>
                <a:cs typeface="Courier New" pitchFamily="49" charset="0"/>
              </a:rPr>
              <a:t>（</a:t>
            </a:r>
            <a:r>
              <a:rPr lang="en-US" altLang="zh-CN" sz="2400" b="1" dirty="0">
                <a:latin typeface="Courier New" pitchFamily="49" charset="0"/>
                <a:cs typeface="Courier New" pitchFamily="49" charset="0"/>
              </a:rPr>
              <a:t>b==FALSE))</a:t>
            </a:r>
            <a:endParaRPr lang="zh-CN" altLang="en-US" sz="2400" b="1" dirty="0">
              <a:latin typeface="Courier New" pitchFamily="49" charset="0"/>
              <a:cs typeface="Courier New" pitchFamily="49" charset="0"/>
            </a:endParaRPr>
          </a:p>
          <a:p>
            <a:pPr marL="609600" indent="-609600">
              <a:spcBef>
                <a:spcPts val="0"/>
              </a:spcBef>
              <a:buNone/>
            </a:pPr>
            <a:r>
              <a:rPr lang="zh-CN" altLang="en-US" sz="2400" b="1" dirty="0">
                <a:solidFill>
                  <a:schemeClr val="tx2"/>
                </a:solidFill>
                <a:latin typeface="Courier New" pitchFamily="49" charset="0"/>
                <a:cs typeface="Courier New" pitchFamily="49" charset="0"/>
              </a:rPr>
              <a:t> </a:t>
            </a: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FALSE;</a:t>
            </a:r>
            <a:endParaRPr lang="zh-CN" altLang="en-US" sz="2400" b="1" dirty="0">
              <a:latin typeface="Courier New" pitchFamily="49" charset="0"/>
              <a:cs typeface="Courier New" pitchFamily="49" charset="0"/>
            </a:endParaRPr>
          </a:p>
          <a:p>
            <a:pPr marL="609600" indent="-609600">
              <a:spcBef>
                <a:spcPts val="0"/>
              </a:spcBef>
              <a:buNone/>
            </a:pPr>
            <a:r>
              <a:rPr lang="zh-CN" altLang="en-US" sz="2400" b="1" dirty="0">
                <a:solidFill>
                  <a:schemeClr val="tx2"/>
                </a:solidFill>
                <a:latin typeface="Courier New" pitchFamily="49" charset="0"/>
                <a:cs typeface="Courier New" pitchFamily="49" charset="0"/>
              </a:rPr>
              <a:t> </a:t>
            </a: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TRUE;</a:t>
            </a:r>
            <a:endParaRPr lang="zh-CN" altLang="en-US" sz="2400" b="1" dirty="0">
              <a:latin typeface="Courier New" pitchFamily="49" charset="0"/>
              <a:cs typeface="Courier New" pitchFamily="49" charset="0"/>
            </a:endParaRPr>
          </a:p>
          <a:p>
            <a:pPr marL="609600" indent="-609600">
              <a:spcBef>
                <a:spcPts val="0"/>
              </a:spcBef>
              <a:buNone/>
            </a:pPr>
            <a:r>
              <a:rPr lang="en-US" altLang="zh-CN" sz="2400" b="1" dirty="0">
                <a:latin typeface="Courier New" pitchFamily="49" charset="0"/>
                <a:cs typeface="Courier New" pitchFamily="49" charset="0"/>
              </a:rPr>
              <a:t>}</a:t>
            </a:r>
          </a:p>
          <a:p>
            <a:pPr marL="609600" indent="-609600">
              <a:spcBef>
                <a:spcPts val="0"/>
              </a:spcBef>
              <a:buNone/>
            </a:pPr>
            <a:r>
              <a:rPr lang="en-US" altLang="zh-CN" sz="2400" b="1" dirty="0" err="1">
                <a:latin typeface="Courier New" pitchFamily="49" charset="0"/>
                <a:cs typeface="Courier New" pitchFamily="49" charset="0"/>
              </a:rPr>
              <a:t>boolean</a:t>
            </a: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operator</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boolean</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boolean</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b){</a:t>
            </a:r>
            <a:endParaRPr lang="zh-CN" altLang="en-US" sz="2400" b="1" dirty="0">
              <a:latin typeface="Courier New" pitchFamily="49" charset="0"/>
              <a:cs typeface="Courier New" pitchFamily="49" charset="0"/>
            </a:endParaRPr>
          </a:p>
          <a:p>
            <a:pPr marL="609600" indent="-609600">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if</a:t>
            </a:r>
            <a:r>
              <a:rPr lang="en-US" altLang="zh-CN" sz="2400" b="1" dirty="0">
                <a:latin typeface="Courier New" pitchFamily="49" charset="0"/>
                <a:cs typeface="Courier New" pitchFamily="49" charset="0"/>
              </a:rPr>
              <a:t>((a==TRUE)&amp;&amp;(b==TRUE))</a:t>
            </a:r>
            <a:endParaRPr lang="zh-CN" altLang="en-US" sz="2400" b="1" dirty="0">
              <a:latin typeface="Courier New" pitchFamily="49" charset="0"/>
              <a:cs typeface="Courier New" pitchFamily="49" charset="0"/>
            </a:endParaRPr>
          </a:p>
          <a:p>
            <a:pPr marL="609600" indent="-609600">
              <a:spcBef>
                <a:spcPts val="0"/>
              </a:spcBef>
              <a:buNone/>
            </a:pPr>
            <a:r>
              <a:rPr lang="zh-CN" altLang="en-US" sz="2400" b="1" dirty="0">
                <a:solidFill>
                  <a:schemeClr val="tx2"/>
                </a:solidFill>
                <a:latin typeface="Courier New" pitchFamily="49" charset="0"/>
                <a:cs typeface="Courier New" pitchFamily="49" charset="0"/>
              </a:rPr>
              <a:t> </a:t>
            </a: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TRUE;</a:t>
            </a:r>
            <a:r>
              <a:rPr lang="zh-CN" altLang="en-US" sz="2400" b="1" dirty="0">
                <a:latin typeface="Courier New" pitchFamily="49" charset="0"/>
                <a:cs typeface="Courier New" pitchFamily="49" charset="0"/>
              </a:rPr>
              <a:t> </a:t>
            </a:r>
          </a:p>
          <a:p>
            <a:pPr marL="609600" indent="-609600">
              <a:spcBef>
                <a:spcPts val="0"/>
              </a:spcBef>
              <a:buNone/>
            </a:pPr>
            <a:r>
              <a:rPr lang="zh-CN" altLang="en-US" sz="2400" b="1" dirty="0">
                <a:solidFill>
                  <a:schemeClr val="tx2"/>
                </a:solidFill>
                <a:latin typeface="Courier New" pitchFamily="49" charset="0"/>
                <a:cs typeface="Courier New" pitchFamily="49" charset="0"/>
              </a:rPr>
              <a:t> </a:t>
            </a: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FALSE;</a:t>
            </a:r>
            <a:endParaRPr lang="zh-CN" altLang="en-US" sz="2400" b="1" dirty="0">
              <a:latin typeface="Courier New" pitchFamily="49" charset="0"/>
              <a:cs typeface="Courier New" pitchFamily="49" charset="0"/>
            </a:endParaRPr>
          </a:p>
          <a:p>
            <a:pPr marL="609600" indent="-609600">
              <a:spcBef>
                <a:spcPts val="0"/>
              </a:spcBef>
              <a:buNone/>
            </a:pPr>
            <a:r>
              <a:rPr lang="en-US" altLang="zh-CN" sz="2400" b="1" dirty="0">
                <a:latin typeface="Courier New" pitchFamily="49" charset="0"/>
                <a:cs typeface="Courier New" pitchFamily="49" charset="0"/>
              </a:rPr>
              <a:t>}</a:t>
            </a:r>
          </a:p>
          <a:p>
            <a:pPr marL="609600" indent="-609600">
              <a:spcBef>
                <a:spcPts val="0"/>
              </a:spcBef>
              <a:buNone/>
            </a:pPr>
            <a:r>
              <a:rPr lang="en-US" altLang="zh-CN" sz="2400" b="1" dirty="0" err="1">
                <a:latin typeface="Courier New" pitchFamily="49" charset="0"/>
                <a:cs typeface="Courier New" pitchFamily="49" charset="0"/>
              </a:rPr>
              <a:t>boolean</a:t>
            </a: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operator</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boolean</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a:t>
            </a:r>
          </a:p>
          <a:p>
            <a:pPr marL="609600" indent="-609600">
              <a:spcBef>
                <a:spcPts val="0"/>
              </a:spcBef>
              <a:buNone/>
            </a:pPr>
            <a:r>
              <a:rPr lang="zh-CN" altLang="en-US" sz="2400" b="1" dirty="0">
                <a:solidFill>
                  <a:schemeClr val="tx2"/>
                </a:solidFill>
                <a:latin typeface="Courier New" pitchFamily="49" charset="0"/>
                <a:cs typeface="Courier New" pitchFamily="49" charset="0"/>
              </a:rPr>
              <a:t> </a:t>
            </a: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if</a:t>
            </a:r>
            <a:r>
              <a:rPr lang="en-US" altLang="zh-CN" sz="2400" b="1" dirty="0">
                <a:latin typeface="Courier New" pitchFamily="49" charset="0"/>
                <a:cs typeface="Courier New" pitchFamily="49" charset="0"/>
              </a:rPr>
              <a:t>(a==FALSE)</a:t>
            </a:r>
            <a:r>
              <a:rPr lang="zh-CN" altLang="en-US"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TRUE</a:t>
            </a:r>
            <a:r>
              <a:rPr lang="zh-CN" altLang="en-US" sz="2400" b="1" dirty="0">
                <a:latin typeface="Courier New" pitchFamily="49" charset="0"/>
                <a:cs typeface="Courier New" pitchFamily="49" charset="0"/>
              </a:rPr>
              <a:t>；</a:t>
            </a:r>
          </a:p>
          <a:p>
            <a:pPr marL="609600" indent="-609600">
              <a:spcBef>
                <a:spcPts val="0"/>
              </a:spcBef>
              <a:buNone/>
            </a:pPr>
            <a:r>
              <a:rPr lang="zh-CN" altLang="en-US" sz="2400" b="1" dirty="0">
                <a:solidFill>
                  <a:schemeClr val="tx2"/>
                </a:solidFill>
                <a:latin typeface="Courier New" pitchFamily="49" charset="0"/>
                <a:cs typeface="Courier New" pitchFamily="49" charset="0"/>
              </a:rPr>
              <a:t> </a:t>
            </a: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FALSE;</a:t>
            </a:r>
            <a:endParaRPr lang="zh-CN" altLang="en-US" sz="2400" b="1" dirty="0">
              <a:latin typeface="Courier New" pitchFamily="49" charset="0"/>
              <a:cs typeface="Courier New" pitchFamily="49" charset="0"/>
            </a:endParaRPr>
          </a:p>
          <a:p>
            <a:pPr marL="609600" indent="-609600">
              <a:spcBef>
                <a:spcPts val="0"/>
              </a:spcBef>
              <a:buNone/>
            </a:pPr>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函数重载</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运算符重载</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618597166"/>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5720" y="1124744"/>
            <a:ext cx="8686800" cy="5199856"/>
          </a:xfrm>
        </p:spPr>
        <p:txBody>
          <a:bodyPr/>
          <a:lstStyle/>
          <a:p>
            <a:r>
              <a:rPr lang="en-US" altLang="zh-CN" sz="2400" b="1" dirty="0">
                <a:solidFill>
                  <a:srgbClr val="0000FF"/>
                </a:solidFill>
                <a:latin typeface="Courier New" panose="02070309020205020404" pitchFamily="49" charset="0"/>
                <a:cs typeface="Courier New" panose="02070309020205020404" pitchFamily="49" charset="0"/>
              </a:rPr>
              <a:t>#include</a:t>
            </a:r>
            <a:r>
              <a:rPr lang="en-US" altLang="zh-CN" sz="2400" b="1" dirty="0">
                <a:latin typeface="Courier New" panose="02070309020205020404" pitchFamily="49" charset="0"/>
                <a:cs typeface="Courier New" panose="02070309020205020404" pitchFamily="49" charset="0"/>
              </a:rPr>
              <a:t>&lt;</a:t>
            </a:r>
            <a:r>
              <a:rPr lang="en-US" altLang="zh-CN" sz="2400" b="1" dirty="0" err="1">
                <a:latin typeface="Courier New" panose="02070309020205020404" pitchFamily="49" charset="0"/>
                <a:cs typeface="Courier New" panose="02070309020205020404" pitchFamily="49" charset="0"/>
              </a:rPr>
              <a:t>iostream</a:t>
            </a:r>
            <a:r>
              <a:rPr lang="en-US" altLang="zh-CN" sz="2400" b="1" dirty="0">
                <a:latin typeface="Courier New" panose="02070309020205020404" pitchFamily="49" charset="0"/>
                <a:cs typeface="Courier New" panose="02070309020205020404" pitchFamily="49" charset="0"/>
              </a:rPr>
              <a:t>&gt;</a:t>
            </a:r>
          </a:p>
          <a:p>
            <a:r>
              <a:rPr lang="en-US" altLang="zh-CN" sz="2400" b="1" dirty="0">
                <a:solidFill>
                  <a:srgbClr val="0000FF"/>
                </a:solidFill>
                <a:latin typeface="Courier New" panose="02070309020205020404" pitchFamily="49" charset="0"/>
                <a:cs typeface="Courier New" panose="02070309020205020404" pitchFamily="49" charset="0"/>
              </a:rPr>
              <a:t>using namespace</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std</a:t>
            </a:r>
            <a:r>
              <a:rPr lang="en-US" altLang="zh-CN" sz="2400" b="1" dirty="0">
                <a:latin typeface="Courier New" panose="02070309020205020404" pitchFamily="49" charset="0"/>
                <a:cs typeface="Courier New" panose="02070309020205020404" pitchFamily="49" charset="0"/>
              </a:rPr>
              <a:t>;</a:t>
            </a:r>
          </a:p>
          <a:p>
            <a:r>
              <a:rPr lang="en-US" altLang="zh-CN" sz="2400" b="1" dirty="0" err="1">
                <a:solidFill>
                  <a:srgbClr val="0000FF"/>
                </a:solidFill>
                <a:latin typeface="Courier New" panose="02070309020205020404" pitchFamily="49" charset="0"/>
                <a:cs typeface="Courier New" panose="02070309020205020404" pitchFamily="49" charset="0"/>
              </a:rPr>
              <a:t>enum</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boolean</a:t>
            </a:r>
            <a:r>
              <a:rPr lang="en-US" altLang="zh-CN" sz="2400" b="1" dirty="0">
                <a:latin typeface="Courier New" panose="02070309020205020404" pitchFamily="49" charset="0"/>
                <a:cs typeface="Courier New" panose="02070309020205020404" pitchFamily="49" charset="0"/>
              </a:rPr>
              <a:t>{ FALSE,TRUE };</a:t>
            </a:r>
          </a:p>
          <a:p>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latin typeface="Courier New" panose="02070309020205020404" pitchFamily="49" charset="0"/>
                <a:cs typeface="Courier New" panose="02070309020205020404" pitchFamily="49" charset="0"/>
              </a:rPr>
              <a:t> main() {</a:t>
            </a:r>
          </a:p>
          <a:p>
            <a:r>
              <a:rPr lang="en-US" altLang="zh-CN" sz="2400" b="1" dirty="0" err="1">
                <a:latin typeface="Courier New" panose="02070309020205020404" pitchFamily="49" charset="0"/>
                <a:cs typeface="Courier New" panose="02070309020205020404" pitchFamily="49" charset="0"/>
              </a:rPr>
              <a:t>boolean</a:t>
            </a:r>
            <a:r>
              <a:rPr lang="en-US" altLang="zh-CN" sz="2400" b="1" dirty="0">
                <a:latin typeface="Courier New" panose="02070309020205020404" pitchFamily="49" charset="0"/>
                <a:cs typeface="Courier New" panose="02070309020205020404" pitchFamily="49" charset="0"/>
              </a:rPr>
              <a:t> b1 = FALSE, b2 = TRUE;</a:t>
            </a:r>
          </a:p>
          <a:p>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 &lt;&lt; "b1 + b2 =" &lt;&lt; (b1 + b2) &lt;&lt; </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 &lt;&lt; "b1*b2 = " &lt;&lt; (b1*b2) &lt;&lt; </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 &lt;&lt; “-b1 = "&lt;&lt; (-b1) &lt;&lt; </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 &lt;&lt; "b1 + b2*FALSE" &lt;&lt; (b1 + b2*FALSE) &lt;&lt; </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 &lt;&lt;"operator + (b1, b2) = " &lt;&lt; operator+(b1, b2) &lt;&lt; </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r>
              <a:rPr lang="en-US" altLang="zh-CN" sz="2400" b="1" dirty="0">
                <a:latin typeface="Courier New" panose="02070309020205020404" pitchFamily="49" charset="0"/>
                <a:cs typeface="Courier New" panose="02070309020205020404" pitchFamily="49" charset="0"/>
              </a:rPr>
              <a:t>}</a:t>
            </a:r>
            <a:endParaRPr lang="en-US" altLang="zh-CN" sz="20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函数重载</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运算符重载</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837741667"/>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196752"/>
            <a:ext cx="8784976" cy="4798886"/>
          </a:xfrm>
        </p:spPr>
        <p:txBody>
          <a:bodyPr/>
          <a:lstStyle/>
          <a:p>
            <a:pPr>
              <a:lnSpc>
                <a:spcPct val="130000"/>
              </a:lnSpc>
            </a:pPr>
            <a:r>
              <a:rPr lang="zh-CN" altLang="en-US" sz="3200" dirty="0"/>
              <a:t>运算符重载函数的使用</a:t>
            </a:r>
            <a:endParaRPr lang="en-US" altLang="zh-CN" sz="3200" dirty="0"/>
          </a:p>
          <a:p>
            <a:pPr lvl="1">
              <a:lnSpc>
                <a:spcPct val="130000"/>
              </a:lnSpc>
            </a:pPr>
            <a:r>
              <a:rPr lang="zh-CN" altLang="en-US" sz="2800" dirty="0"/>
              <a:t>运算符重载函数的调用可有两种方式</a:t>
            </a:r>
            <a:endParaRPr lang="en-US" altLang="zh-CN" sz="2800" dirty="0"/>
          </a:p>
          <a:p>
            <a:pPr lvl="2">
              <a:lnSpc>
                <a:spcPct val="130000"/>
              </a:lnSpc>
            </a:pPr>
            <a:r>
              <a:rPr lang="zh-CN" altLang="en-US" sz="2400" dirty="0"/>
              <a:t>与原运算符相同的调用方式，如上例中的</a:t>
            </a:r>
            <a:r>
              <a:rPr lang="en-US" altLang="zh-CN" sz="2400" dirty="0"/>
              <a:t>b1+b2</a:t>
            </a:r>
            <a:r>
              <a:rPr lang="zh-CN" altLang="en-US" sz="2400" dirty="0"/>
              <a:t>，</a:t>
            </a:r>
            <a:r>
              <a:rPr lang="en-US" altLang="zh-CN" sz="2400" dirty="0"/>
              <a:t>b1*b2</a:t>
            </a:r>
          </a:p>
          <a:p>
            <a:pPr lvl="2">
              <a:lnSpc>
                <a:spcPct val="130000"/>
              </a:lnSpc>
            </a:pPr>
            <a:r>
              <a:rPr lang="zh-CN" altLang="en-US" sz="2400" dirty="0"/>
              <a:t>一般函数调用方式，如：</a:t>
            </a:r>
            <a:br>
              <a:rPr lang="en-US" altLang="zh-CN" sz="2400" dirty="0"/>
            </a:br>
            <a:r>
              <a:rPr lang="en-US" altLang="zh-CN" sz="2400" dirty="0">
                <a:solidFill>
                  <a:srgbClr val="64004F"/>
                </a:solidFill>
              </a:rPr>
              <a:t>b1+b2</a:t>
            </a:r>
            <a:r>
              <a:rPr lang="zh-CN" altLang="en-US" sz="2400" dirty="0"/>
              <a:t>，也可以写为</a:t>
            </a:r>
            <a:r>
              <a:rPr lang="en-US" altLang="zh-CN" sz="2400" dirty="0">
                <a:solidFill>
                  <a:srgbClr val="64004F"/>
                </a:solidFill>
              </a:rPr>
              <a:t>operator+(b1,b2)</a:t>
            </a:r>
          </a:p>
          <a:p>
            <a:pPr lvl="1">
              <a:lnSpc>
                <a:spcPct val="130000"/>
              </a:lnSpc>
            </a:pPr>
            <a:r>
              <a:rPr lang="zh-CN" altLang="en-US" sz="2800" dirty="0"/>
              <a:t>被重载的运算符的调用方式，优先级和运算顺序都与原运算符一致，其运算分量的个数也不可改变。</a:t>
            </a:r>
            <a:endParaRPr lang="en-US" altLang="zh-CN" sz="2800"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函数重载</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运算符重载</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72251327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运算符重载</a:t>
            </a:r>
          </a:p>
        </p:txBody>
      </p:sp>
      <p:sp>
        <p:nvSpPr>
          <p:cNvPr id="3" name="内容占位符 2"/>
          <p:cNvSpPr>
            <a:spLocks noGrp="1"/>
          </p:cNvSpPr>
          <p:nvPr>
            <p:ph idx="1"/>
          </p:nvPr>
        </p:nvSpPr>
        <p:spPr>
          <a:xfrm>
            <a:off x="323528" y="1772816"/>
            <a:ext cx="8568952" cy="4656559"/>
          </a:xfrm>
        </p:spPr>
        <p:txBody>
          <a:bodyPr/>
          <a:lstStyle/>
          <a:p>
            <a:pPr>
              <a:lnSpc>
                <a:spcPct val="130000"/>
              </a:lnSpc>
            </a:pPr>
            <a:r>
              <a:rPr lang="zh-CN" altLang="en-US" dirty="0"/>
              <a:t>运算符重载主要用于用类的形式定义的用户定义类型，例如：复数类型、集合类型、向量类型等等，通过运算符重载把人们习惯的运算符引入到计算操作之中，会收到很好的效果。这样的实例将在第七章介绍。</a:t>
            </a:r>
            <a:endParaRPr lang="zh-CN" altLang="en-US" sz="3600" dirty="0">
              <a:solidFill>
                <a:srgbClr val="692AA2"/>
              </a:solidFill>
              <a:cs typeface="+mn-cs"/>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函数重载</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运算符重载</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860958672"/>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5.27】</a:t>
            </a:r>
            <a:r>
              <a:rPr lang="zh-CN" altLang="en-US" dirty="0">
                <a:solidFill>
                  <a:srgbClr val="C00000"/>
                </a:solidFill>
              </a:rPr>
              <a:t>重载“</a:t>
            </a:r>
            <a:r>
              <a:rPr lang="en-US" altLang="zh-CN" dirty="0">
                <a:solidFill>
                  <a:srgbClr val="C00000"/>
                </a:solidFill>
              </a:rPr>
              <a:t>-</a:t>
            </a:r>
            <a:r>
              <a:rPr lang="zh-CN" altLang="en-US" dirty="0">
                <a:solidFill>
                  <a:srgbClr val="C00000"/>
                </a:solidFill>
              </a:rPr>
              <a:t>”，实现字符串类型的减法操作</a:t>
            </a:r>
            <a:endParaRPr lang="en-US" altLang="zh-CN" dirty="0">
              <a:solidFill>
                <a:srgbClr val="C00000"/>
              </a:solidFill>
            </a:endParaRPr>
          </a:p>
          <a:p>
            <a:pPr lvl="1"/>
            <a:r>
              <a:rPr lang="zh-CN" altLang="en-US" dirty="0">
                <a:solidFill>
                  <a:srgbClr val="C00000"/>
                </a:solidFill>
              </a:rPr>
              <a:t>如果字符串</a:t>
            </a:r>
            <a:r>
              <a:rPr lang="en-US" altLang="zh-CN" dirty="0">
                <a:solidFill>
                  <a:srgbClr val="C00000"/>
                </a:solidFill>
              </a:rPr>
              <a:t>str2</a:t>
            </a:r>
            <a:r>
              <a:rPr lang="zh-CN" altLang="en-US" dirty="0">
                <a:solidFill>
                  <a:srgbClr val="C00000"/>
                </a:solidFill>
              </a:rPr>
              <a:t>是字符串</a:t>
            </a:r>
            <a:r>
              <a:rPr lang="en-US" altLang="zh-CN" dirty="0">
                <a:solidFill>
                  <a:srgbClr val="C00000"/>
                </a:solidFill>
              </a:rPr>
              <a:t>str1</a:t>
            </a:r>
            <a:r>
              <a:rPr lang="zh-CN" altLang="en-US" dirty="0">
                <a:solidFill>
                  <a:srgbClr val="C00000"/>
                </a:solidFill>
              </a:rPr>
              <a:t>的子串，则减法有效</a:t>
            </a:r>
            <a:r>
              <a:rPr lang="en-US" altLang="zh-CN" dirty="0">
                <a:solidFill>
                  <a:srgbClr val="C00000"/>
                </a:solidFill>
              </a:rPr>
              <a:t>,</a:t>
            </a:r>
            <a:r>
              <a:rPr lang="zh-CN" altLang="en-US" dirty="0">
                <a:solidFill>
                  <a:srgbClr val="C00000"/>
                </a:solidFill>
              </a:rPr>
              <a:t>输出</a:t>
            </a:r>
            <a:r>
              <a:rPr lang="en-US" altLang="zh-CN" dirty="0">
                <a:solidFill>
                  <a:srgbClr val="C00000"/>
                </a:solidFill>
              </a:rPr>
              <a:t>str1</a:t>
            </a:r>
            <a:r>
              <a:rPr lang="zh-CN" altLang="en-US" dirty="0">
                <a:solidFill>
                  <a:srgbClr val="C00000"/>
                </a:solidFill>
              </a:rPr>
              <a:t>减去字串</a:t>
            </a:r>
            <a:r>
              <a:rPr lang="en-US" altLang="zh-CN" dirty="0">
                <a:solidFill>
                  <a:srgbClr val="C00000"/>
                </a:solidFill>
              </a:rPr>
              <a:t>str2</a:t>
            </a:r>
            <a:r>
              <a:rPr lang="zh-CN" altLang="en-US" dirty="0">
                <a:solidFill>
                  <a:srgbClr val="C00000"/>
                </a:solidFill>
              </a:rPr>
              <a:t>之后的剩余部分</a:t>
            </a:r>
            <a:endParaRPr lang="en-US" altLang="zh-CN" dirty="0">
              <a:solidFill>
                <a:srgbClr val="C00000"/>
              </a:solidFill>
            </a:endParaRPr>
          </a:p>
          <a:p>
            <a:pPr lvl="1"/>
            <a:r>
              <a:rPr lang="zh-CN" altLang="en-US" dirty="0">
                <a:solidFill>
                  <a:srgbClr val="C00000"/>
                </a:solidFill>
              </a:rPr>
              <a:t>如果字符串</a:t>
            </a:r>
            <a:r>
              <a:rPr lang="en-US" altLang="zh-CN" dirty="0">
                <a:solidFill>
                  <a:srgbClr val="C00000"/>
                </a:solidFill>
              </a:rPr>
              <a:t>str2</a:t>
            </a:r>
            <a:r>
              <a:rPr lang="zh-CN" altLang="en-US" dirty="0">
                <a:solidFill>
                  <a:srgbClr val="C00000"/>
                </a:solidFill>
              </a:rPr>
              <a:t>不是</a:t>
            </a:r>
            <a:r>
              <a:rPr lang="en-US" altLang="zh-CN" dirty="0">
                <a:solidFill>
                  <a:srgbClr val="C00000"/>
                </a:solidFill>
              </a:rPr>
              <a:t>str1</a:t>
            </a:r>
            <a:r>
              <a:rPr lang="zh-CN" altLang="en-US" dirty="0">
                <a:solidFill>
                  <a:srgbClr val="C00000"/>
                </a:solidFill>
              </a:rPr>
              <a:t>的字串，则输出</a:t>
            </a:r>
            <a:r>
              <a:rPr lang="en-US" altLang="zh-CN" dirty="0">
                <a:solidFill>
                  <a:srgbClr val="C00000"/>
                </a:solidFill>
              </a:rPr>
              <a:t>str1</a:t>
            </a:r>
            <a:r>
              <a:rPr lang="zh-CN" altLang="en-US" dirty="0">
                <a:solidFill>
                  <a:srgbClr val="C00000"/>
                </a:solidFill>
              </a:rPr>
              <a:t>本身</a:t>
            </a:r>
            <a:endParaRPr lang="en-US" altLang="zh-CN" dirty="0">
              <a:solidFill>
                <a:srgbClr val="C00000"/>
              </a:solidFill>
            </a:endParaRPr>
          </a:p>
          <a:p>
            <a:pPr lvl="1"/>
            <a:r>
              <a:rPr lang="zh-CN" altLang="en-US" dirty="0">
                <a:solidFill>
                  <a:srgbClr val="C00000"/>
                </a:solidFill>
              </a:rPr>
              <a:t>例如：</a:t>
            </a:r>
            <a:endParaRPr lang="en-US" altLang="zh-CN" dirty="0">
              <a:solidFill>
                <a:srgbClr val="C00000"/>
              </a:solidFill>
            </a:endParaRPr>
          </a:p>
          <a:p>
            <a:pPr lvl="1">
              <a:buNone/>
            </a:pPr>
            <a:r>
              <a:rPr lang="en-US" altLang="zh-CN" b="1" dirty="0">
                <a:latin typeface="Courier New" pitchFamily="49" charset="0"/>
                <a:cs typeface="Courier New" pitchFamily="49" charset="0"/>
              </a:rPr>
              <a:t>str2="</a:t>
            </a:r>
            <a:r>
              <a:rPr lang="en-US" altLang="zh-CN" b="1" dirty="0" err="1">
                <a:latin typeface="Courier New" pitchFamily="49" charset="0"/>
                <a:cs typeface="Courier New" pitchFamily="49" charset="0"/>
              </a:rPr>
              <a:t>abc</a:t>
            </a:r>
            <a:r>
              <a:rPr lang="en-US" altLang="zh-CN" b="1" dirty="0">
                <a:latin typeface="Courier New" panose="02070309020205020404" pitchFamily="49" charset="0"/>
                <a:cs typeface="Courier New" panose="02070309020205020404" pitchFamily="49" charset="0"/>
              </a:rPr>
              <a:t>";</a:t>
            </a:r>
          </a:p>
          <a:p>
            <a:pPr lvl="1">
              <a:buNone/>
            </a:pPr>
            <a:r>
              <a:rPr lang="en-US" altLang="zh-CN" b="1" dirty="0">
                <a:latin typeface="Courier New" panose="02070309020205020404" pitchFamily="49" charset="0"/>
                <a:cs typeface="Courier New" panose="02070309020205020404" pitchFamily="49" charset="0"/>
              </a:rPr>
              <a:t>str1="</a:t>
            </a:r>
            <a:r>
              <a:rPr lang="en-US" altLang="zh-CN" b="1" dirty="0" err="1">
                <a:latin typeface="Courier New" pitchFamily="49" charset="0"/>
                <a:cs typeface="Courier New" pitchFamily="49" charset="0"/>
              </a:rPr>
              <a:t>abcde</a:t>
            </a:r>
            <a:r>
              <a:rPr lang="en-US" altLang="zh-CN" b="1" dirty="0">
                <a:latin typeface="Courier New" panose="02070309020205020404" pitchFamily="49" charset="0"/>
                <a:cs typeface="Courier New" panose="02070309020205020404" pitchFamily="49" charset="0"/>
              </a:rPr>
              <a:t>";</a:t>
            </a:r>
          </a:p>
          <a:p>
            <a:pPr lvl="1">
              <a:buNone/>
            </a:pPr>
            <a:r>
              <a:rPr lang="en-US" altLang="zh-CN" b="1" dirty="0">
                <a:solidFill>
                  <a:srgbClr val="00B050"/>
                </a:solidFill>
                <a:latin typeface="Courier New" pitchFamily="49" charset="0"/>
                <a:cs typeface="Courier New" pitchFamily="49" charset="0"/>
              </a:rPr>
              <a:t>//str1 – str2</a:t>
            </a:r>
            <a:r>
              <a:rPr lang="zh-CN" altLang="en-US" b="1" dirty="0">
                <a:solidFill>
                  <a:srgbClr val="00B050"/>
                </a:solidFill>
                <a:latin typeface="Courier New" pitchFamily="49" charset="0"/>
                <a:cs typeface="Courier New" pitchFamily="49" charset="0"/>
              </a:rPr>
              <a:t>的结果为</a:t>
            </a:r>
            <a:r>
              <a:rPr lang="en-US" altLang="zh-CN" b="1" dirty="0">
                <a:solidFill>
                  <a:srgbClr val="00B050"/>
                </a:solidFill>
                <a:latin typeface="Courier New" pitchFamily="49" charset="0"/>
                <a:cs typeface="Courier New" pitchFamily="49" charset="0"/>
              </a:rPr>
              <a:t>”de”</a:t>
            </a:r>
          </a:p>
          <a:p>
            <a:pPr lvl="1">
              <a:buNone/>
            </a:pPr>
            <a:r>
              <a:rPr lang="zh-CN" altLang="en-US" dirty="0">
                <a:latin typeface="Courier New" pitchFamily="49" charset="0"/>
                <a:cs typeface="Courier New" pitchFamily="49" charset="0"/>
              </a:rPr>
              <a:t>分析：</a:t>
            </a:r>
            <a:r>
              <a:rPr lang="en-US" altLang="zh-CN" b="1" dirty="0">
                <a:latin typeface="Courier New" pitchFamily="49" charset="0"/>
                <a:cs typeface="Courier New" pitchFamily="49" charset="0"/>
              </a:rPr>
              <a:t>find</a:t>
            </a:r>
            <a:r>
              <a:rPr lang="zh-CN" altLang="en-US" dirty="0">
                <a:latin typeface="Courier New" pitchFamily="49" charset="0"/>
                <a:cs typeface="Courier New" pitchFamily="49" charset="0"/>
              </a:rPr>
              <a:t>函数：搜索子串并返回下标</a:t>
            </a:r>
            <a:endParaRPr lang="en-US" altLang="zh-CN" dirty="0">
              <a:latin typeface="Courier New" pitchFamily="49" charset="0"/>
              <a:cs typeface="Courier New" pitchFamily="49" charset="0"/>
            </a:endParaRPr>
          </a:p>
          <a:p>
            <a:pPr lvl="1">
              <a:buNone/>
            </a:pPr>
            <a:r>
              <a:rPr lang="en-US" altLang="zh-CN" dirty="0">
                <a:latin typeface="Courier New" pitchFamily="49" charset="0"/>
                <a:cs typeface="Courier New" pitchFamily="49" charset="0"/>
              </a:rPr>
              <a:t>     </a:t>
            </a:r>
            <a:r>
              <a:rPr lang="en-US" altLang="zh-CN" b="1" dirty="0">
                <a:latin typeface="Courier New" pitchFamily="49" charset="0"/>
                <a:cs typeface="Courier New" pitchFamily="49" charset="0"/>
              </a:rPr>
              <a:t>erase</a:t>
            </a:r>
            <a:r>
              <a:rPr lang="zh-CN" altLang="en-US" dirty="0">
                <a:latin typeface="Courier New" pitchFamily="49" charset="0"/>
                <a:cs typeface="Courier New" pitchFamily="49" charset="0"/>
              </a:rPr>
              <a:t>函数：删除子串</a:t>
            </a:r>
            <a:endParaRPr lang="en-US" altLang="zh-CN"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函数重载</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运算符重载</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346903322"/>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980729"/>
            <a:ext cx="8229600" cy="5184576"/>
          </a:xfrm>
        </p:spPr>
        <p:txBody>
          <a:bodyPr/>
          <a:lstStyle/>
          <a:p>
            <a:pPr marL="0" indent="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#include</a:t>
            </a:r>
            <a:r>
              <a:rPr lang="en-US" altLang="zh-CN" sz="2000" b="1" dirty="0">
                <a:latin typeface="Courier New" panose="02070309020205020404" pitchFamily="49" charset="0"/>
                <a:cs typeface="Courier New" panose="02070309020205020404" pitchFamily="49" charset="0"/>
              </a:rPr>
              <a:t>&lt;</a:t>
            </a:r>
            <a:r>
              <a:rPr lang="en-US" altLang="zh-CN" sz="2000" b="1" dirty="0" err="1">
                <a:latin typeface="Courier New" panose="02070309020205020404" pitchFamily="49" charset="0"/>
                <a:cs typeface="Courier New" panose="02070309020205020404" pitchFamily="49" charset="0"/>
              </a:rPr>
              <a:t>iostream</a:t>
            </a:r>
            <a:r>
              <a:rPr lang="en-US" altLang="zh-CN" sz="2000" b="1" dirty="0">
                <a:latin typeface="Courier New" panose="02070309020205020404" pitchFamily="49" charset="0"/>
                <a:cs typeface="Courier New" panose="02070309020205020404" pitchFamily="49" charset="0"/>
              </a:rPr>
              <a:t>&gt;</a:t>
            </a:r>
          </a:p>
          <a:p>
            <a:pPr marL="0" indent="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#include</a:t>
            </a:r>
            <a:r>
              <a:rPr lang="en-US" altLang="zh-CN" sz="2000" b="1" dirty="0">
                <a:latin typeface="Courier New" panose="02070309020205020404" pitchFamily="49" charset="0"/>
                <a:cs typeface="Courier New" panose="02070309020205020404" pitchFamily="49" charset="0"/>
              </a:rPr>
              <a:t>&lt;string&gt;</a:t>
            </a:r>
          </a:p>
          <a:p>
            <a:pPr marL="0" indent="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using namespace </a:t>
            </a:r>
            <a:r>
              <a:rPr lang="en-US" altLang="zh-CN" sz="2000" b="1" dirty="0" err="1">
                <a:latin typeface="Courier New" panose="02070309020205020404" pitchFamily="49" charset="0"/>
                <a:cs typeface="Courier New" panose="02070309020205020404" pitchFamily="49" charset="0"/>
              </a:rPr>
              <a:t>std</a:t>
            </a:r>
            <a:r>
              <a:rPr lang="en-US" altLang="zh-CN" sz="2000" b="1" dirty="0">
                <a:latin typeface="Courier New" panose="02070309020205020404" pitchFamily="49" charset="0"/>
                <a:cs typeface="Courier New" panose="02070309020205020404" pitchFamily="49" charset="0"/>
              </a:rPr>
              <a:t>;</a:t>
            </a:r>
          </a:p>
          <a:p>
            <a:pPr marL="0" indent="0">
              <a:spcBef>
                <a:spcPts val="0"/>
              </a:spcBef>
              <a:buNone/>
            </a:pPr>
            <a:r>
              <a:rPr lang="en-US" altLang="zh-CN" sz="2000" b="1" dirty="0">
                <a:solidFill>
                  <a:srgbClr val="00B0F0"/>
                </a:solidFill>
                <a:latin typeface="Courier New" panose="02070309020205020404" pitchFamily="49" charset="0"/>
                <a:cs typeface="Courier New" panose="02070309020205020404" pitchFamily="49" charset="0"/>
              </a:rPr>
              <a:t>string</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operator</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B0F0"/>
                </a:solidFill>
                <a:latin typeface="Courier New" panose="02070309020205020404" pitchFamily="49" charset="0"/>
                <a:cs typeface="Courier New" panose="02070309020205020404" pitchFamily="49" charset="0"/>
              </a:rPr>
              <a:t>string</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B0F0"/>
                </a:solidFill>
                <a:latin typeface="Courier New" panose="02070309020205020404" pitchFamily="49" charset="0"/>
                <a:cs typeface="Courier New" panose="02070309020205020404" pitchFamily="49" charset="0"/>
              </a:rPr>
              <a:t>string</a:t>
            </a:r>
            <a:r>
              <a:rPr lang="en-US" altLang="zh-CN" sz="2000" b="1" dirty="0">
                <a:latin typeface="Courier New" panose="02070309020205020404" pitchFamily="49" charset="0"/>
                <a:cs typeface="Courier New" panose="02070309020205020404" pitchFamily="49" charset="0"/>
              </a:rPr>
              <a:t>);</a:t>
            </a:r>
          </a:p>
          <a:p>
            <a:pPr marL="0" indent="0">
              <a:spcBef>
                <a:spcPts val="0"/>
              </a:spcBef>
              <a:buNone/>
            </a:pP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main()</a:t>
            </a:r>
          </a:p>
          <a:p>
            <a:pPr marL="0" indent="0">
              <a:spcBef>
                <a:spcPts val="0"/>
              </a:spcBef>
              <a:buNone/>
            </a:pPr>
            <a:r>
              <a:rPr lang="en-US" altLang="zh-CN" sz="2000" b="1" dirty="0">
                <a:latin typeface="Courier New" panose="02070309020205020404" pitchFamily="49" charset="0"/>
                <a:cs typeface="Courier New" panose="02070309020205020404" pitchFamily="49" charset="0"/>
              </a:rPr>
              <a:t>{</a:t>
            </a:r>
          </a:p>
          <a:p>
            <a:pPr marL="0">
              <a:spcBef>
                <a:spcPts val="0"/>
              </a:spcBef>
            </a:pPr>
            <a:r>
              <a:rPr lang="en-US" altLang="zh-CN" sz="2000" b="1" dirty="0">
                <a:solidFill>
                  <a:srgbClr val="00B0F0"/>
                </a:solidFill>
                <a:latin typeface="Courier New" panose="02070309020205020404" pitchFamily="49" charset="0"/>
                <a:cs typeface="Courier New" panose="02070309020205020404" pitchFamily="49" charset="0"/>
              </a:rPr>
              <a:t>string</a:t>
            </a:r>
            <a:r>
              <a:rPr lang="en-US" altLang="zh-CN" sz="2000" b="1" dirty="0">
                <a:latin typeface="Courier New" panose="02070309020205020404" pitchFamily="49" charset="0"/>
                <a:cs typeface="Courier New" panose="02070309020205020404" pitchFamily="49" charset="0"/>
              </a:rPr>
              <a:t> a, b;</a:t>
            </a:r>
          </a:p>
          <a:p>
            <a:pPr marL="0">
              <a:spcBef>
                <a:spcPts val="0"/>
              </a:spcBef>
            </a:pP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 &lt;&lt; "string a=";</a:t>
            </a:r>
          </a:p>
          <a:p>
            <a:pPr marL="0">
              <a:spcBef>
                <a:spcPts val="0"/>
              </a:spcBef>
            </a:pPr>
            <a:r>
              <a:rPr lang="en-US" altLang="zh-CN" sz="2000" b="1" dirty="0" err="1">
                <a:latin typeface="Courier New" panose="02070309020205020404" pitchFamily="49" charset="0"/>
                <a:cs typeface="Courier New" panose="02070309020205020404" pitchFamily="49" charset="0"/>
              </a:rPr>
              <a:t>cin</a:t>
            </a:r>
            <a:r>
              <a:rPr lang="en-US" altLang="zh-CN" sz="2000" b="1" dirty="0">
                <a:latin typeface="Courier New" panose="02070309020205020404" pitchFamily="49" charset="0"/>
                <a:cs typeface="Courier New" panose="02070309020205020404" pitchFamily="49" charset="0"/>
              </a:rPr>
              <a:t> &gt;&gt; a;</a:t>
            </a:r>
          </a:p>
          <a:p>
            <a:pPr marL="0">
              <a:spcBef>
                <a:spcPts val="0"/>
              </a:spcBef>
            </a:pP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 &lt;&lt; "string b=";</a:t>
            </a:r>
          </a:p>
          <a:p>
            <a:pPr marL="0">
              <a:spcBef>
                <a:spcPts val="0"/>
              </a:spcBef>
            </a:pPr>
            <a:r>
              <a:rPr lang="en-US" altLang="zh-CN" sz="2000" b="1" dirty="0" err="1">
                <a:latin typeface="Courier New" panose="02070309020205020404" pitchFamily="49" charset="0"/>
                <a:cs typeface="Courier New" panose="02070309020205020404" pitchFamily="49" charset="0"/>
              </a:rPr>
              <a:t>cin</a:t>
            </a:r>
            <a:r>
              <a:rPr lang="en-US" altLang="zh-CN" sz="2000" b="1" dirty="0">
                <a:latin typeface="Courier New" panose="02070309020205020404" pitchFamily="49" charset="0"/>
                <a:cs typeface="Courier New" panose="02070309020205020404" pitchFamily="49" charset="0"/>
              </a:rPr>
              <a:t> &gt;&gt; b;</a:t>
            </a:r>
          </a:p>
          <a:p>
            <a:pPr marL="0">
              <a:spcBef>
                <a:spcPts val="0"/>
              </a:spcBef>
            </a:pPr>
            <a:r>
              <a:rPr lang="en-US" altLang="zh-CN" sz="2000" b="1" dirty="0">
                <a:solidFill>
                  <a:srgbClr val="00B0F0"/>
                </a:solidFill>
                <a:latin typeface="Courier New" panose="02070309020205020404" pitchFamily="49" charset="0"/>
                <a:cs typeface="Courier New" panose="02070309020205020404" pitchFamily="49" charset="0"/>
              </a:rPr>
              <a:t>string</a:t>
            </a:r>
            <a:r>
              <a:rPr lang="en-US" altLang="zh-CN" sz="2000" b="1" dirty="0">
                <a:latin typeface="Courier New" panose="02070309020205020404" pitchFamily="49" charset="0"/>
                <a:cs typeface="Courier New" panose="02070309020205020404" pitchFamily="49" charset="0"/>
              </a:rPr>
              <a:t> s = a - b;</a:t>
            </a:r>
          </a:p>
          <a:p>
            <a:pPr marL="0">
              <a:spcBef>
                <a:spcPts val="0"/>
              </a:spcBef>
            </a:pP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 &lt;&lt; "s=" &lt;&lt; s &lt;&lt; </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a:t>
            </a:r>
          </a:p>
          <a:p>
            <a:pPr marL="0">
              <a:spcBef>
                <a:spcPts val="0"/>
              </a:spcBef>
            </a:pPr>
            <a:r>
              <a:rPr lang="en-US" altLang="zh-CN" sz="2000" b="1" dirty="0">
                <a:solidFill>
                  <a:srgbClr val="0000FF"/>
                </a:solidFill>
                <a:latin typeface="Courier New" panose="02070309020205020404" pitchFamily="49" charset="0"/>
                <a:cs typeface="Courier New" panose="02070309020205020404" pitchFamily="49" charset="0"/>
              </a:rPr>
              <a:t>return</a:t>
            </a:r>
            <a:r>
              <a:rPr lang="en-US" altLang="zh-CN" sz="2000" b="1" dirty="0">
                <a:latin typeface="Courier New" panose="02070309020205020404" pitchFamily="49" charset="0"/>
                <a:cs typeface="Courier New" panose="02070309020205020404" pitchFamily="49" charset="0"/>
              </a:rPr>
              <a:t> 0;</a:t>
            </a:r>
          </a:p>
          <a:p>
            <a:pPr marL="0" indent="0">
              <a:spcBef>
                <a:spcPts val="0"/>
              </a:spcBef>
              <a:buNone/>
            </a:pPr>
            <a:r>
              <a:rPr lang="en-US" altLang="zh-CN" sz="2000" b="1" dirty="0">
                <a:latin typeface="Courier New" panose="02070309020205020404" pitchFamily="49" charset="0"/>
                <a:cs typeface="Courier New" panose="02070309020205020404" pitchFamily="49" charset="0"/>
              </a:rPr>
              <a:t>}</a:t>
            </a:r>
            <a:endParaRPr lang="en-US" altLang="zh-CN" sz="1600" b="1" dirty="0">
              <a:solidFill>
                <a:schemeClr val="tx2"/>
              </a:solidFill>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函数重载</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运算符重载</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673600979"/>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268760"/>
            <a:ext cx="9001000" cy="4988840"/>
          </a:xfrm>
        </p:spPr>
        <p:txBody>
          <a:bodyPr/>
          <a:lstStyle/>
          <a:p>
            <a:pPr marL="0" indent="0">
              <a:buNone/>
            </a:pPr>
            <a:r>
              <a:rPr lang="en-US" altLang="zh-CN" sz="2000" b="1" dirty="0">
                <a:solidFill>
                  <a:srgbClr val="00B0F0"/>
                </a:solidFill>
                <a:latin typeface="Courier New" panose="02070309020205020404" pitchFamily="49" charset="0"/>
                <a:cs typeface="Courier New" panose="02070309020205020404" pitchFamily="49" charset="0"/>
              </a:rPr>
              <a:t>string</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operator</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B0F0"/>
                </a:solidFill>
                <a:latin typeface="Courier New" panose="02070309020205020404" pitchFamily="49" charset="0"/>
                <a:cs typeface="Courier New" panose="02070309020205020404" pitchFamily="49" charset="0"/>
              </a:rPr>
              <a:t>string</a:t>
            </a:r>
            <a:r>
              <a:rPr lang="en-US" altLang="zh-CN" sz="2000" b="1" dirty="0">
                <a:latin typeface="Courier New" panose="02070309020205020404" pitchFamily="49" charset="0"/>
                <a:cs typeface="Courier New" panose="02070309020205020404" pitchFamily="49" charset="0"/>
              </a:rPr>
              <a:t> str1, </a:t>
            </a:r>
            <a:r>
              <a:rPr lang="en-US" altLang="zh-CN" sz="2000" b="1" dirty="0">
                <a:solidFill>
                  <a:srgbClr val="00B0F0"/>
                </a:solidFill>
                <a:latin typeface="Courier New" panose="02070309020205020404" pitchFamily="49" charset="0"/>
                <a:cs typeface="Courier New" panose="02070309020205020404" pitchFamily="49" charset="0"/>
              </a:rPr>
              <a:t>string</a:t>
            </a:r>
            <a:r>
              <a:rPr lang="en-US" altLang="zh-CN" sz="2000" b="1" dirty="0">
                <a:latin typeface="Courier New" panose="02070309020205020404" pitchFamily="49" charset="0"/>
                <a:cs typeface="Courier New" panose="02070309020205020404" pitchFamily="49" charset="0"/>
              </a:rPr>
              <a:t> str2) </a:t>
            </a:r>
          </a:p>
          <a:p>
            <a:pPr marL="0" indent="0">
              <a:buNone/>
            </a:pPr>
            <a:r>
              <a:rPr lang="en-US" altLang="zh-CN" sz="2000" b="1" dirty="0">
                <a:latin typeface="Courier New" panose="02070309020205020404" pitchFamily="49" charset="0"/>
                <a:cs typeface="Courier New" panose="02070309020205020404" pitchFamily="49" charset="0"/>
              </a:rPr>
              <a:t>{</a:t>
            </a:r>
          </a:p>
          <a:p>
            <a:pPr marL="0" indent="0">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count = 0;</a:t>
            </a:r>
          </a:p>
          <a:p>
            <a:pPr marL="0" indent="0">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index = -1;</a:t>
            </a:r>
            <a:r>
              <a:rPr lang="en-US" altLang="zh-CN" sz="2000" b="1" dirty="0">
                <a:solidFill>
                  <a:srgbClr val="0000FF"/>
                </a:solidFill>
                <a:latin typeface="Courier New" panose="02070309020205020404" pitchFamily="49" charset="0"/>
                <a:cs typeface="Courier New" panose="02070309020205020404" pitchFamily="49" charset="0"/>
              </a:rPr>
              <a:t>      </a:t>
            </a:r>
          </a:p>
          <a:p>
            <a:pPr marL="0" indent="0">
              <a:buNone/>
            </a:pPr>
            <a:r>
              <a:rPr lang="en-US" altLang="zh-CN" sz="2000" b="1" dirty="0">
                <a:solidFill>
                  <a:srgbClr val="0000FF"/>
                </a:solidFill>
                <a:latin typeface="Courier New" panose="02070309020205020404" pitchFamily="49" charset="0"/>
                <a:cs typeface="Courier New" panose="02070309020205020404" pitchFamily="49" charset="0"/>
              </a:rPr>
              <a:t>    while</a:t>
            </a:r>
            <a:r>
              <a:rPr lang="en-US" altLang="zh-CN" sz="2000" b="1" dirty="0">
                <a:latin typeface="Courier New" panose="02070309020205020404" pitchFamily="49" charset="0"/>
                <a:cs typeface="Courier New" panose="02070309020205020404" pitchFamily="49" charset="0"/>
              </a:rPr>
              <a:t>((index=str1.find(str2,index+1))!=string::</a:t>
            </a:r>
            <a:r>
              <a:rPr lang="en-US" altLang="zh-CN" sz="2000" b="1" dirty="0" err="1">
                <a:latin typeface="Courier New" panose="02070309020205020404" pitchFamily="49" charset="0"/>
                <a:cs typeface="Courier New" panose="02070309020205020404" pitchFamily="49" charset="0"/>
              </a:rPr>
              <a:t>npos</a:t>
            </a:r>
            <a:r>
              <a:rPr lang="en-US" altLang="zh-CN" sz="2000" b="1" dirty="0">
                <a:latin typeface="Courier New" panose="02070309020205020404" pitchFamily="49" charset="0"/>
                <a:cs typeface="Courier New" panose="02070309020205020404" pitchFamily="49" charset="0"/>
              </a:rPr>
              <a:t>){</a:t>
            </a:r>
          </a:p>
          <a:p>
            <a:pPr marL="0" indent="0">
              <a:buNone/>
            </a:pPr>
            <a:r>
              <a:rPr lang="en-US" altLang="zh-CN" sz="2000" b="1" dirty="0">
                <a:latin typeface="Courier New" panose="02070309020205020404" pitchFamily="49" charset="0"/>
                <a:cs typeface="Courier New" panose="02070309020205020404" pitchFamily="49" charset="0"/>
              </a:rPr>
              <a:t>        count++;</a:t>
            </a:r>
          </a:p>
          <a:p>
            <a:pPr marL="0" indent="0">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 &lt;&lt; index &lt;&lt; "  " &lt;&lt; count &lt;&lt; </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a:t>
            </a:r>
          </a:p>
          <a:p>
            <a:pPr marL="0" indent="0">
              <a:buNone/>
            </a:pPr>
            <a:r>
              <a:rPr lang="en-US" altLang="zh-CN" sz="2000" b="1" dirty="0">
                <a:latin typeface="Courier New" panose="02070309020205020404" pitchFamily="49" charset="0"/>
                <a:cs typeface="Courier New" panose="02070309020205020404" pitchFamily="49" charset="0"/>
              </a:rPr>
              <a:t>        str1.erase(index,str2.length());</a:t>
            </a:r>
          </a:p>
          <a:p>
            <a:pPr marL="0" indent="0">
              <a:buNone/>
            </a:pPr>
            <a:r>
              <a:rPr lang="en-US" altLang="zh-CN" sz="2000" b="1" dirty="0">
                <a:latin typeface="Courier New" panose="02070309020205020404" pitchFamily="49" charset="0"/>
                <a:cs typeface="Courier New" panose="02070309020205020404" pitchFamily="49" charset="0"/>
              </a:rPr>
              <a:t>	</a:t>
            </a:r>
            <a:r>
              <a:rPr lang="en-US" altLang="zh-CN" sz="2000" b="1">
                <a:latin typeface="Courier New" panose="02070309020205020404" pitchFamily="49" charset="0"/>
                <a:cs typeface="Courier New" panose="02070309020205020404" pitchFamily="49" charset="0"/>
              </a:rPr>
              <a:t>  index --;</a:t>
            </a:r>
            <a:endParaRPr lang="en-US" altLang="zh-CN" sz="2000" b="1" dirty="0">
              <a:latin typeface="Courier New" panose="02070309020205020404" pitchFamily="49" charset="0"/>
              <a:cs typeface="Courier New" panose="02070309020205020404" pitchFamily="49" charset="0"/>
            </a:endParaRPr>
          </a:p>
          <a:p>
            <a:pPr marL="0" indent="0">
              <a:buNone/>
            </a:pPr>
            <a:r>
              <a:rPr lang="en-US" altLang="zh-CN" sz="2000" b="1" dirty="0">
                <a:latin typeface="Courier New" panose="02070309020205020404" pitchFamily="49" charset="0"/>
                <a:cs typeface="Courier New" panose="02070309020205020404" pitchFamily="49" charset="0"/>
              </a:rPr>
              <a:t>    }</a:t>
            </a:r>
          </a:p>
          <a:p>
            <a:pPr marL="0" indent="0">
              <a:buNone/>
            </a:pPr>
            <a:r>
              <a:rPr lang="en-US" altLang="zh-CN" sz="2000" b="1" dirty="0">
                <a:solidFill>
                  <a:srgbClr val="0000FF"/>
                </a:solidFill>
                <a:latin typeface="Courier New" panose="02070309020205020404" pitchFamily="49" charset="0"/>
                <a:cs typeface="Courier New" panose="02070309020205020404" pitchFamily="49" charset="0"/>
              </a:rPr>
              <a:t>    return</a:t>
            </a:r>
            <a:r>
              <a:rPr lang="en-US" altLang="zh-CN" sz="2000" b="1" dirty="0">
                <a:latin typeface="Courier New" panose="02070309020205020404" pitchFamily="49" charset="0"/>
                <a:cs typeface="Courier New" panose="02070309020205020404" pitchFamily="49" charset="0"/>
              </a:rPr>
              <a:t> str1;</a:t>
            </a:r>
          </a:p>
          <a:p>
            <a:pPr marL="0" indent="0">
              <a:buNone/>
            </a:pPr>
            <a:r>
              <a:rPr lang="en-US" altLang="zh-CN" sz="2000" b="1" dirty="0">
                <a:latin typeface="Courier New" panose="02070309020205020404" pitchFamily="49" charset="0"/>
                <a:cs typeface="Courier New" panose="02070309020205020404" pitchFamily="49" charset="0"/>
              </a:rPr>
              <a:t>}</a:t>
            </a:r>
            <a:endParaRPr lang="zh-CN" altLang="en-US" sz="18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函数重载</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运算符重载</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250474494"/>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AE0236F8-D03A-44C4-BBAF-EC129E3188FA}" type="slidenum">
              <a:rPr lang="ko-KR" altLang="en-US" smtClean="0"/>
              <a:pPr>
                <a:defRPr/>
              </a:pPr>
              <a:t>187</a:t>
            </a:fld>
            <a:endParaRPr lang="en-US" altLang="ko-KR"/>
          </a:p>
        </p:txBody>
      </p:sp>
      <p:sp>
        <p:nvSpPr>
          <p:cNvPr id="4" name="文本框 3"/>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你在本节课中的收获，评价和建议是？</a:t>
            </a:r>
          </a:p>
        </p:txBody>
      </p:sp>
      <p:sp>
        <p:nvSpPr>
          <p:cNvPr id="5" name="圆角矩形 4"/>
          <p:cNvSpPr/>
          <p:nvPr>
            <p:custDataLst>
              <p:tags r:id="rId3"/>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1" name="矩形 10"/>
          <p:cNvSpPr/>
          <p:nvPr>
            <p:custDataLst>
              <p:tags r:id="rId4"/>
            </p:custDataLst>
          </p:nvPr>
        </p:nvSpPr>
        <p:spPr>
          <a:xfrm>
            <a:off x="0" y="5849303"/>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2.0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pSp>
        <p:nvGrpSpPr>
          <p:cNvPr id="10" name="组合 9"/>
          <p:cNvGrpSpPr/>
          <p:nvPr>
            <p:custDataLst>
              <p:tags r:id="rId5"/>
            </p:custDataLst>
          </p:nvPr>
        </p:nvGrpSpPr>
        <p:grpSpPr>
          <a:xfrm>
            <a:off x="0" y="0"/>
            <a:ext cx="9144000" cy="635000"/>
            <a:chOff x="0" y="0"/>
            <a:chExt cx="9144000" cy="635000"/>
          </a:xfrm>
        </p:grpSpPr>
        <p:sp>
          <p:nvSpPr>
            <p:cNvPr id="6" name="TitleBackground"/>
            <p:cNvSpPr/>
            <p:nvPr>
              <p:custDataLst>
                <p:tags r:id="rId7"/>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lorBlock"/>
            <p:cNvSpPr/>
            <p:nvPr>
              <p:custDataLst>
                <p:tags r:id="rId8"/>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9"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206933483"/>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2852939"/>
            <a:ext cx="5356225" cy="1729852"/>
            <a:chOff x="1643042" y="2275996"/>
            <a:chExt cx="5356246" cy="1729860"/>
          </a:xfrm>
        </p:grpSpPr>
        <p:sp>
          <p:nvSpPr>
            <p:cNvPr id="14" name="五边形 13"/>
            <p:cNvSpPr/>
            <p:nvPr/>
          </p:nvSpPr>
          <p:spPr bwMode="auto">
            <a:xfrm flipH="1">
              <a:off x="2041506" y="2275996"/>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dirty="0">
                <a:ln>
                  <a:noFill/>
                </a:ln>
                <a:solidFill>
                  <a:sysClr val="window" lastClr="FFFFFF"/>
                </a:solidFill>
                <a:effectLst/>
                <a:uLnTx/>
                <a:uFillTx/>
                <a:latin typeface="Arial"/>
                <a:ea typeface="黑体"/>
                <a:cs typeface="+mn-cs"/>
              </a:endParaRPr>
            </a:p>
          </p:txBody>
        </p:sp>
        <p:sp>
          <p:nvSpPr>
            <p:cNvPr id="16" name="五边形 15"/>
            <p:cNvSpPr/>
            <p:nvPr/>
          </p:nvSpPr>
          <p:spPr bwMode="auto">
            <a:xfrm flipH="1">
              <a:off x="2041506" y="3212103"/>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dirty="0">
                <a:ln>
                  <a:noFill/>
                </a:ln>
                <a:solidFill>
                  <a:sysClr val="window" lastClr="FFFFFF"/>
                </a:solidFill>
                <a:effectLst/>
                <a:uLnTx/>
                <a:uFillTx/>
                <a:latin typeface="Arial"/>
                <a:ea typeface="黑体"/>
                <a:cs typeface="+mn-cs"/>
              </a:endParaRPr>
            </a:p>
          </p:txBody>
        </p:sp>
        <p:grpSp>
          <p:nvGrpSpPr>
            <p:cNvPr id="3" name="组合 19"/>
            <p:cNvGrpSpPr>
              <a:grpSpLocks/>
            </p:cNvGrpSpPr>
            <p:nvPr/>
          </p:nvGrpSpPr>
          <p:grpSpPr bwMode="auto">
            <a:xfrm>
              <a:off x="1643042" y="2275996"/>
              <a:ext cx="792165" cy="792091"/>
              <a:chOff x="854055" y="1633054"/>
              <a:chExt cx="792165" cy="792091"/>
            </a:xfrm>
          </p:grpSpPr>
          <p:sp>
            <p:nvSpPr>
              <p:cNvPr id="27" name="椭圆 26"/>
              <p:cNvSpPr>
                <a:spLocks noChangeAspect="1"/>
              </p:cNvSpPr>
              <p:nvPr/>
            </p:nvSpPr>
            <p:spPr bwMode="auto">
              <a:xfrm>
                <a:off x="857230" y="1633054"/>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黑体" panose="02010609060101010101" pitchFamily="49" charset="-122"/>
                  <a:cs typeface="+mn-cs"/>
                </a:endParaRPr>
              </a:p>
            </p:txBody>
          </p:sp>
          <p:pic>
            <p:nvPicPr>
              <p:cNvPr id="4116" name="图片 22" descr="NANKAI.png"/>
              <p:cNvPicPr>
                <a:picLocks noChangeAspect="1"/>
              </p:cNvPicPr>
              <p:nvPr/>
            </p:nvPicPr>
            <p:blipFill>
              <a:blip r:embed="rId3" cstate="print"/>
              <a:srcRect/>
              <a:stretch>
                <a:fillRect/>
              </a:stretch>
            </p:blipFill>
            <p:spPr bwMode="auto">
              <a:xfrm>
                <a:off x="854055" y="1636157"/>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3212104"/>
              <a:ext cx="792165" cy="788991"/>
              <a:chOff x="854055" y="711774"/>
              <a:chExt cx="792165" cy="788991"/>
            </a:xfrm>
          </p:grpSpPr>
          <p:sp>
            <p:nvSpPr>
              <p:cNvPr id="30" name="椭圆 29"/>
              <p:cNvSpPr>
                <a:spLocks noChangeAspect="1"/>
              </p:cNvSpPr>
              <p:nvPr/>
            </p:nvSpPr>
            <p:spPr bwMode="auto">
              <a:xfrm>
                <a:off x="857230" y="711774"/>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黑体" panose="02010609060101010101" pitchFamily="49" charset="-122"/>
                  <a:cs typeface="+mn-cs"/>
                </a:endParaRPr>
              </a:p>
            </p:txBody>
          </p:sp>
          <p:pic>
            <p:nvPicPr>
              <p:cNvPr id="4112" name="图片 22" descr="NANKAI.png"/>
              <p:cNvPicPr>
                <a:picLocks noChangeAspect="1"/>
              </p:cNvPicPr>
              <p:nvPr/>
            </p:nvPicPr>
            <p:blipFill>
              <a:blip r:embed="rId3" cstate="print"/>
              <a:srcRect/>
              <a:stretch>
                <a:fillRect/>
              </a:stretch>
            </p:blipFill>
            <p:spPr bwMode="auto">
              <a:xfrm>
                <a:off x="854055" y="711774"/>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980728"/>
            <a:ext cx="5356225" cy="1728264"/>
            <a:chOff x="1643042" y="3212102"/>
            <a:chExt cx="5356246" cy="1728272"/>
          </a:xfrm>
        </p:grpSpPr>
        <p:sp>
          <p:nvSpPr>
            <p:cNvPr id="25" name="五边形 24"/>
            <p:cNvSpPr/>
            <p:nvPr/>
          </p:nvSpPr>
          <p:spPr bwMode="auto">
            <a:xfrm flipH="1">
              <a:off x="2041506" y="3212102"/>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dirty="0">
                <a:ln>
                  <a:noFill/>
                </a:ln>
                <a:solidFill>
                  <a:sysClr val="window" lastClr="FFFFFF"/>
                </a:solidFill>
                <a:effectLst/>
                <a:uLnTx/>
                <a:uFillTx/>
                <a:latin typeface="Arial"/>
                <a:ea typeface="黑体"/>
                <a:cs typeface="+mn-cs"/>
              </a:endParaRPr>
            </a:p>
          </p:txBody>
        </p:sp>
        <p:sp>
          <p:nvSpPr>
            <p:cNvPr id="28" name="五边形 27"/>
            <p:cNvSpPr/>
            <p:nvPr/>
          </p:nvSpPr>
          <p:spPr bwMode="auto">
            <a:xfrm flipH="1">
              <a:off x="2041506" y="4148209"/>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dirty="0">
                <a:ln>
                  <a:noFill/>
                </a:ln>
                <a:solidFill>
                  <a:sysClr val="window" lastClr="FFFFFF"/>
                </a:solidFill>
                <a:effectLst/>
                <a:uLnTx/>
                <a:uFillTx/>
                <a:latin typeface="Arial"/>
                <a:ea typeface="黑体"/>
                <a:cs typeface="+mn-cs"/>
              </a:endParaRPr>
            </a:p>
          </p:txBody>
        </p:sp>
        <p:grpSp>
          <p:nvGrpSpPr>
            <p:cNvPr id="32" name="组合 28"/>
            <p:cNvGrpSpPr>
              <a:grpSpLocks/>
            </p:cNvGrpSpPr>
            <p:nvPr/>
          </p:nvGrpSpPr>
          <p:grpSpPr bwMode="auto">
            <a:xfrm>
              <a:off x="1643042" y="3212102"/>
              <a:ext cx="792165" cy="788991"/>
              <a:chOff x="854055" y="711772"/>
              <a:chExt cx="792165" cy="788991"/>
            </a:xfrm>
          </p:grpSpPr>
          <p:sp>
            <p:nvSpPr>
              <p:cNvPr id="37" name="椭圆 36"/>
              <p:cNvSpPr>
                <a:spLocks noChangeAspect="1"/>
              </p:cNvSpPr>
              <p:nvPr/>
            </p:nvSpPr>
            <p:spPr bwMode="auto">
              <a:xfrm>
                <a:off x="857230" y="711772"/>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黑体" panose="02010609060101010101" pitchFamily="49" charset="-122"/>
                  <a:cs typeface="+mn-cs"/>
                </a:endParaRPr>
              </a:p>
            </p:txBody>
          </p:sp>
          <p:pic>
            <p:nvPicPr>
              <p:cNvPr id="38" name="图片 22" descr="NANKAI.png"/>
              <p:cNvPicPr>
                <a:picLocks noChangeAspect="1"/>
              </p:cNvPicPr>
              <p:nvPr/>
            </p:nvPicPr>
            <p:blipFill>
              <a:blip r:embed="rId3" cstate="print"/>
              <a:srcRect/>
              <a:stretch>
                <a:fillRect/>
              </a:stretch>
            </p:blipFill>
            <p:spPr bwMode="auto">
              <a:xfrm>
                <a:off x="854055" y="711772"/>
                <a:ext cx="788987" cy="788988"/>
              </a:xfrm>
              <a:prstGeom prst="rect">
                <a:avLst/>
              </a:prstGeom>
              <a:noFill/>
              <a:ln w="9525">
                <a:noFill/>
                <a:miter lim="800000"/>
                <a:headEnd/>
                <a:tailEnd/>
              </a:ln>
            </p:spPr>
          </p:pic>
        </p:grpSp>
        <p:grpSp>
          <p:nvGrpSpPr>
            <p:cNvPr id="34" name="组合 31"/>
            <p:cNvGrpSpPr>
              <a:grpSpLocks/>
            </p:cNvGrpSpPr>
            <p:nvPr/>
          </p:nvGrpSpPr>
          <p:grpSpPr bwMode="auto">
            <a:xfrm>
              <a:off x="1643042" y="4148209"/>
              <a:ext cx="792165" cy="788993"/>
              <a:chOff x="854055" y="719185"/>
              <a:chExt cx="792165" cy="788993"/>
            </a:xfrm>
          </p:grpSpPr>
          <p:sp>
            <p:nvSpPr>
              <p:cNvPr id="35" name="椭圆 34"/>
              <p:cNvSpPr>
                <a:spLocks noChangeAspect="1"/>
              </p:cNvSpPr>
              <p:nvPr/>
            </p:nvSpPr>
            <p:spPr bwMode="auto">
              <a:xfrm>
                <a:off x="857230" y="71918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黑体" panose="02010609060101010101" pitchFamily="49" charset="-122"/>
                  <a:cs typeface="+mn-cs"/>
                </a:endParaRPr>
              </a:p>
            </p:txBody>
          </p:sp>
          <p:pic>
            <p:nvPicPr>
              <p:cNvPr id="36" name="图片 22" descr="NANKAI.png"/>
              <p:cNvPicPr>
                <a:picLocks noChangeAspect="1"/>
              </p:cNvPicPr>
              <p:nvPr/>
            </p:nvPicPr>
            <p:blipFill>
              <a:blip r:embed="rId3" cstate="print"/>
              <a:srcRect/>
              <a:stretch>
                <a:fillRect/>
              </a:stretch>
            </p:blipFill>
            <p:spPr bwMode="auto">
              <a:xfrm>
                <a:off x="854055" y="719185"/>
                <a:ext cx="788987" cy="788988"/>
              </a:xfrm>
              <a:prstGeom prst="rect">
                <a:avLst/>
              </a:prstGeom>
              <a:noFill/>
              <a:ln w="9525">
                <a:noFill/>
                <a:miter lim="800000"/>
                <a:headEnd/>
                <a:tailEnd/>
              </a:ln>
            </p:spPr>
          </p:pic>
        </p:grpSp>
      </p:grpSp>
      <p:sp>
        <p:nvSpPr>
          <p:cNvPr id="31" name="五边形 30"/>
          <p:cNvSpPr/>
          <p:nvPr/>
        </p:nvSpPr>
        <p:spPr bwMode="auto">
          <a:xfrm flipH="1">
            <a:off x="2036613" y="4725147"/>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dirty="0">
              <a:ln>
                <a:noFill/>
              </a:ln>
              <a:solidFill>
                <a:sysClr val="window" lastClr="FFFFFF"/>
              </a:solidFill>
              <a:effectLst/>
              <a:uLnTx/>
              <a:uFillTx/>
              <a:latin typeface="Arial"/>
              <a:ea typeface="黑体"/>
              <a:cs typeface="+mn-cs"/>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88260" y="4703403"/>
            <a:ext cx="885840" cy="885840"/>
          </a:xfrm>
          <a:prstGeom prst="rect">
            <a:avLst/>
          </a:prstGeom>
        </p:spPr>
      </p:pic>
      <p:sp>
        <p:nvSpPr>
          <p:cNvPr id="39" name="TextBox 42"/>
          <p:cNvSpPr txBox="1"/>
          <p:nvPr/>
        </p:nvSpPr>
        <p:spPr>
          <a:xfrm>
            <a:off x="2642275" y="1078084"/>
            <a:ext cx="4032448" cy="58477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dirty="0">
                <a:ln>
                  <a:noFill/>
                </a:ln>
                <a:solidFill>
                  <a:prstClr val="white"/>
                </a:solidFill>
                <a:effectLst/>
                <a:uLnTx/>
                <a:uFillTx/>
                <a:latin typeface="Courier New" pitchFamily="49" charset="0"/>
                <a:ea typeface="宋体" charset="-122"/>
                <a:cs typeface="Courier New" pitchFamily="49" charset="0"/>
              </a:rPr>
              <a:t>函数的基本概念</a:t>
            </a:r>
            <a:endParaRPr kumimoji="0" lang="zh-CN" altLang="en-US" sz="1800" b="1" i="0" u="none" strike="noStrike" kern="1200" cap="none" spc="0" normalizeH="0" baseline="0" noProof="0" dirty="0">
              <a:ln>
                <a:noFill/>
              </a:ln>
              <a:solidFill>
                <a:prstClr val="white"/>
              </a:solidFill>
              <a:effectLst/>
              <a:uLnTx/>
              <a:uFillTx/>
              <a:latin typeface="Courier New" pitchFamily="49" charset="0"/>
              <a:ea typeface="宋体" charset="-122"/>
              <a:cs typeface="Courier New" pitchFamily="49" charset="0"/>
            </a:endParaRPr>
          </a:p>
        </p:txBody>
      </p:sp>
      <p:sp>
        <p:nvSpPr>
          <p:cNvPr id="40" name="矩形 39">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函数与运算符重载 ■</a:t>
            </a:r>
          </a:p>
        </p:txBody>
      </p:sp>
      <p:sp>
        <p:nvSpPr>
          <p:cNvPr id="48" name="矩形 4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函数与结构化程序设计 □</a:t>
            </a:r>
          </a:p>
        </p:txBody>
      </p:sp>
      <p:sp>
        <p:nvSpPr>
          <p:cNvPr id="49" name="矩形 4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50" name="矩形 4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51" name="矩形 5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函数重载</a:t>
            </a:r>
          </a:p>
        </p:txBody>
      </p:sp>
      <p:sp>
        <p:nvSpPr>
          <p:cNvPr id="52" name="矩形 5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运算符重载</a:t>
            </a:r>
          </a:p>
        </p:txBody>
      </p:sp>
      <p:sp>
        <p:nvSpPr>
          <p:cNvPr id="53" name="矩形 5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54" name="矩形 5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41" name="TextBox 43"/>
          <p:cNvSpPr txBox="1"/>
          <p:nvPr/>
        </p:nvSpPr>
        <p:spPr>
          <a:xfrm>
            <a:off x="2627784" y="2036785"/>
            <a:ext cx="4320480" cy="58477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dirty="0">
                <a:ln>
                  <a:noFill/>
                </a:ln>
                <a:solidFill>
                  <a:prstClr val="white"/>
                </a:solidFill>
                <a:effectLst/>
                <a:uLnTx/>
                <a:uFillTx/>
                <a:latin typeface="Courier New" pitchFamily="49" charset="0"/>
                <a:ea typeface="宋体" charset="-122"/>
                <a:cs typeface="Courier New" pitchFamily="49" charset="0"/>
              </a:rPr>
              <a:t>函数的说明与使用</a:t>
            </a:r>
            <a:endParaRPr kumimoji="0" lang="zh-CN" altLang="en-US" sz="1800" b="1" i="0" u="none" strike="noStrike" kern="1200" cap="none" spc="0" normalizeH="0" baseline="0" noProof="0" dirty="0">
              <a:ln>
                <a:noFill/>
              </a:ln>
              <a:solidFill>
                <a:prstClr val="white"/>
              </a:solidFill>
              <a:effectLst/>
              <a:uLnTx/>
              <a:uFillTx/>
              <a:latin typeface="Courier New" pitchFamily="49" charset="0"/>
              <a:ea typeface="宋体" charset="-122"/>
              <a:cs typeface="Courier New" pitchFamily="49" charset="0"/>
            </a:endParaRPr>
          </a:p>
        </p:txBody>
      </p:sp>
      <p:sp>
        <p:nvSpPr>
          <p:cNvPr id="42" name="TextBox 44"/>
          <p:cNvSpPr txBox="1"/>
          <p:nvPr/>
        </p:nvSpPr>
        <p:spPr>
          <a:xfrm>
            <a:off x="2627784" y="2972889"/>
            <a:ext cx="4320480" cy="58477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dirty="0">
                <a:ln>
                  <a:noFill/>
                </a:ln>
                <a:solidFill>
                  <a:prstClr val="white"/>
                </a:solidFill>
                <a:effectLst/>
                <a:uLnTx/>
                <a:uFillTx/>
                <a:latin typeface="Courier New" pitchFamily="49" charset="0"/>
                <a:ea typeface="宋体" charset="-122"/>
                <a:cs typeface="Courier New" pitchFamily="49" charset="0"/>
              </a:rPr>
              <a:t>函数的参数传递</a:t>
            </a:r>
            <a:endParaRPr kumimoji="0" lang="zh-CN" altLang="en-US" sz="1800" b="1" i="0" u="none" strike="noStrike" kern="1200" cap="none" spc="0" normalizeH="0" baseline="0" noProof="0" dirty="0">
              <a:ln>
                <a:noFill/>
              </a:ln>
              <a:solidFill>
                <a:prstClr val="white"/>
              </a:solidFill>
              <a:effectLst/>
              <a:uLnTx/>
              <a:uFillTx/>
              <a:latin typeface="Courier New" pitchFamily="49" charset="0"/>
              <a:ea typeface="宋体" charset="-122"/>
              <a:cs typeface="Courier New" pitchFamily="49" charset="0"/>
            </a:endParaRPr>
          </a:p>
        </p:txBody>
      </p:sp>
      <p:sp>
        <p:nvSpPr>
          <p:cNvPr id="43" name="TextBox 45"/>
          <p:cNvSpPr txBox="1"/>
          <p:nvPr/>
        </p:nvSpPr>
        <p:spPr>
          <a:xfrm>
            <a:off x="2627784" y="3908993"/>
            <a:ext cx="4320480" cy="58477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dirty="0">
                <a:ln>
                  <a:noFill/>
                </a:ln>
                <a:solidFill>
                  <a:prstClr val="white"/>
                </a:solidFill>
                <a:effectLst/>
                <a:uLnTx/>
                <a:uFillTx/>
                <a:latin typeface="Courier New" pitchFamily="49" charset="0"/>
                <a:ea typeface="宋体" charset="-122"/>
                <a:cs typeface="Courier New" pitchFamily="49" charset="0"/>
              </a:rPr>
              <a:t>函数的嵌套与递归</a:t>
            </a:r>
            <a:endParaRPr kumimoji="0" lang="zh-CN" altLang="en-US" sz="1800" b="1" i="0" u="none" strike="noStrike" kern="1200" cap="none" spc="0" normalizeH="0" baseline="0" noProof="0" dirty="0">
              <a:ln>
                <a:noFill/>
              </a:ln>
              <a:solidFill>
                <a:prstClr val="white"/>
              </a:solidFill>
              <a:effectLst/>
              <a:uLnTx/>
              <a:uFillTx/>
              <a:latin typeface="Courier New" pitchFamily="49" charset="0"/>
              <a:ea typeface="宋体" charset="-122"/>
              <a:cs typeface="Courier New" pitchFamily="49" charset="0"/>
            </a:endParaRPr>
          </a:p>
        </p:txBody>
      </p:sp>
      <p:sp>
        <p:nvSpPr>
          <p:cNvPr id="44" name="TextBox 46"/>
          <p:cNvSpPr txBox="1"/>
          <p:nvPr/>
        </p:nvSpPr>
        <p:spPr>
          <a:xfrm>
            <a:off x="2627784" y="4845097"/>
            <a:ext cx="4320480" cy="58477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dirty="0">
                <a:ln>
                  <a:noFill/>
                </a:ln>
                <a:solidFill>
                  <a:prstClr val="white"/>
                </a:solidFill>
                <a:effectLst/>
                <a:uLnTx/>
                <a:uFillTx/>
                <a:latin typeface="Courier New" pitchFamily="49" charset="0"/>
                <a:ea typeface="宋体" charset="-122"/>
                <a:cs typeface="Courier New" pitchFamily="49" charset="0"/>
              </a:rPr>
              <a:t>函数与运算符重载</a:t>
            </a:r>
            <a:endParaRPr kumimoji="0" lang="zh-CN" altLang="en-US" sz="1800" b="1" i="0" u="none" strike="noStrike" kern="1200" cap="none" spc="0" normalizeH="0" baseline="0" noProof="0" dirty="0">
              <a:ln>
                <a:noFill/>
              </a:ln>
              <a:solidFill>
                <a:prstClr val="white"/>
              </a:solidFill>
              <a:effectLst/>
              <a:uLnTx/>
              <a:uFillTx/>
              <a:latin typeface="Courier New" pitchFamily="49" charset="0"/>
              <a:ea typeface="宋体" charset="-122"/>
              <a:cs typeface="Courier New" pitchFamily="49" charset="0"/>
            </a:endParaRPr>
          </a:p>
        </p:txBody>
      </p:sp>
      <p:sp>
        <p:nvSpPr>
          <p:cNvPr id="45" name="五边形 15">
            <a:extLst>
              <a:ext uri="{FF2B5EF4-FFF2-40B4-BE49-F238E27FC236}">
                <a16:creationId xmlns:a16="http://schemas.microsoft.com/office/drawing/2014/main" id="{776402A3-5D36-4E62-B789-B295E8BF5587}"/>
              </a:ext>
            </a:extLst>
          </p:cNvPr>
          <p:cNvSpPr/>
          <p:nvPr/>
        </p:nvSpPr>
        <p:spPr bwMode="auto">
          <a:xfrm flipH="1">
            <a:off x="2051720" y="5660839"/>
            <a:ext cx="4957763" cy="793749"/>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dirty="0">
              <a:ln>
                <a:noFill/>
              </a:ln>
              <a:solidFill>
                <a:sysClr val="window" lastClr="FFFFFF"/>
              </a:solidFill>
              <a:effectLst/>
              <a:uLnTx/>
              <a:uFillTx/>
              <a:latin typeface="Arial"/>
              <a:ea typeface="黑体"/>
              <a:cs typeface="+mn-cs"/>
            </a:endParaRPr>
          </a:p>
        </p:txBody>
      </p:sp>
      <p:sp>
        <p:nvSpPr>
          <p:cNvPr id="46" name="椭圆 45">
            <a:extLst>
              <a:ext uri="{FF2B5EF4-FFF2-40B4-BE49-F238E27FC236}">
                <a16:creationId xmlns:a16="http://schemas.microsoft.com/office/drawing/2014/main" id="{25954AD6-BF4D-4C9B-A00F-973EF3918FBB}"/>
              </a:ext>
            </a:extLst>
          </p:cNvPr>
          <p:cNvSpPr>
            <a:spLocks noChangeAspect="1"/>
          </p:cNvSpPr>
          <p:nvPr/>
        </p:nvSpPr>
        <p:spPr bwMode="auto">
          <a:xfrm>
            <a:off x="1622847" y="5663939"/>
            <a:ext cx="788987" cy="78898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黑体" panose="02010609060101010101" pitchFamily="49" charset="-122"/>
              <a:cs typeface="+mn-cs"/>
            </a:endParaRPr>
          </a:p>
        </p:txBody>
      </p:sp>
      <p:pic>
        <p:nvPicPr>
          <p:cNvPr id="47" name="图片 22" descr="NANKAI.png">
            <a:extLst>
              <a:ext uri="{FF2B5EF4-FFF2-40B4-BE49-F238E27FC236}">
                <a16:creationId xmlns:a16="http://schemas.microsoft.com/office/drawing/2014/main" id="{A368421C-DC70-4D13-8A68-8AD9B1E5ADC7}"/>
              </a:ext>
            </a:extLst>
          </p:cNvPr>
          <p:cNvPicPr>
            <a:picLocks noChangeAspect="1"/>
          </p:cNvPicPr>
          <p:nvPr/>
        </p:nvPicPr>
        <p:blipFill>
          <a:blip r:embed="rId3" cstate="print"/>
          <a:srcRect/>
          <a:stretch>
            <a:fillRect/>
          </a:stretch>
        </p:blipFill>
        <p:spPr bwMode="auto">
          <a:xfrm>
            <a:off x="1622847" y="5663942"/>
            <a:ext cx="788984" cy="788985"/>
          </a:xfrm>
          <a:prstGeom prst="rect">
            <a:avLst/>
          </a:prstGeom>
          <a:noFill/>
          <a:ln w="9525">
            <a:noFill/>
            <a:miter lim="800000"/>
            <a:headEnd/>
            <a:tailEnd/>
          </a:ln>
        </p:spPr>
      </p:pic>
      <p:sp>
        <p:nvSpPr>
          <p:cNvPr id="55" name="TextBox 46">
            <a:extLst>
              <a:ext uri="{FF2B5EF4-FFF2-40B4-BE49-F238E27FC236}">
                <a16:creationId xmlns:a16="http://schemas.microsoft.com/office/drawing/2014/main" id="{B1217068-DFE7-49DB-9C84-8B2F418CE685}"/>
              </a:ext>
            </a:extLst>
          </p:cNvPr>
          <p:cNvSpPr txBox="1"/>
          <p:nvPr/>
        </p:nvSpPr>
        <p:spPr>
          <a:xfrm>
            <a:off x="2627784" y="5796553"/>
            <a:ext cx="4320480" cy="58477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dirty="0">
                <a:ln>
                  <a:noFill/>
                </a:ln>
                <a:solidFill>
                  <a:prstClr val="white"/>
                </a:solidFill>
                <a:effectLst/>
                <a:uLnTx/>
                <a:uFillTx/>
                <a:latin typeface="Courier New" pitchFamily="49" charset="0"/>
                <a:ea typeface="宋体" charset="-122"/>
                <a:cs typeface="Courier New" pitchFamily="49" charset="0"/>
              </a:rPr>
              <a:t>函数与结构化程序设计</a:t>
            </a:r>
            <a:endParaRPr kumimoji="0" lang="zh-CN" altLang="en-US" sz="1800" b="1" i="0" u="none" strike="noStrike" kern="1200" cap="none" spc="0" normalizeH="0" baseline="0" noProof="0" dirty="0">
              <a:ln>
                <a:noFill/>
              </a:ln>
              <a:solidFill>
                <a:prstClr val="white"/>
              </a:solidFill>
              <a:effectLst/>
              <a:uLnTx/>
              <a:uFillTx/>
              <a:latin typeface="Courier New" pitchFamily="49" charset="0"/>
              <a:ea typeface="宋体" charset="-122"/>
              <a:cs typeface="Courier New" pitchFamily="49" charset="0"/>
            </a:endParaRPr>
          </a:p>
        </p:txBody>
      </p:sp>
    </p:spTree>
    <p:extLst>
      <p:ext uri="{BB962C8B-B14F-4D97-AF65-F5344CB8AC3E}">
        <p14:creationId xmlns:p14="http://schemas.microsoft.com/office/powerpoint/2010/main" val="50830404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运算符重载</a:t>
            </a:r>
          </a:p>
        </p:txBody>
      </p:sp>
      <p:sp>
        <p:nvSpPr>
          <p:cNvPr id="3" name="内容占位符 2"/>
          <p:cNvSpPr>
            <a:spLocks noGrp="1"/>
          </p:cNvSpPr>
          <p:nvPr>
            <p:ph idx="1"/>
          </p:nvPr>
        </p:nvSpPr>
        <p:spPr/>
        <p:txBody>
          <a:bodyPr/>
          <a:lstStyle/>
          <a:p>
            <a:r>
              <a:rPr lang="zh-CN" altLang="en-US" dirty="0"/>
              <a:t>为运算符赋予与原运算含义不同的运算方式</a:t>
            </a:r>
            <a:endParaRPr lang="en-US" altLang="zh-CN" dirty="0"/>
          </a:p>
          <a:p>
            <a:pPr lvl="1"/>
            <a:r>
              <a:rPr lang="zh-CN" altLang="en-US" dirty="0"/>
              <a:t>运算含义不同</a:t>
            </a:r>
            <a:endParaRPr lang="en-US" altLang="zh-CN" dirty="0"/>
          </a:p>
          <a:p>
            <a:pPr lvl="1"/>
            <a:r>
              <a:rPr lang="zh-CN" altLang="en-US" dirty="0"/>
              <a:t>运算分量类型</a:t>
            </a:r>
            <a:endParaRPr lang="en-US" altLang="zh-CN" dirty="0"/>
          </a:p>
          <a:p>
            <a:pPr lvl="1"/>
            <a:r>
              <a:rPr lang="zh-CN" altLang="en-US" dirty="0"/>
              <a:t>例如，位运算符</a:t>
            </a:r>
            <a:r>
              <a:rPr lang="en-US" altLang="zh-CN" dirty="0">
                <a:solidFill>
                  <a:srgbClr val="C00000"/>
                </a:solidFill>
              </a:rPr>
              <a:t>&lt;&lt;</a:t>
            </a:r>
            <a:r>
              <a:rPr lang="zh-CN" altLang="en-US" dirty="0"/>
              <a:t>重载为插入运算符</a:t>
            </a:r>
            <a:endParaRPr lang="en-US" altLang="zh-CN" dirty="0"/>
          </a:p>
          <a:p>
            <a:pPr marL="914400" lvl="2" indent="0">
              <a:buNone/>
            </a:pPr>
            <a:r>
              <a:rPr lang="en-US" altLang="zh-CN" b="1" dirty="0">
                <a:solidFill>
                  <a:schemeClr val="tx2"/>
                </a:solidFill>
                <a:latin typeface="Courier New" pitchFamily="49" charset="0"/>
                <a:cs typeface="Courier New" pitchFamily="49" charset="0"/>
              </a:rPr>
              <a:t>b = a&lt;&lt;5;</a:t>
            </a:r>
          </a:p>
          <a:p>
            <a:pPr marL="914400" lvl="2" indent="0">
              <a:buNone/>
            </a:pPr>
            <a:r>
              <a:rPr lang="en-US" altLang="zh-CN" b="1" dirty="0" err="1">
                <a:solidFill>
                  <a:schemeClr val="tx2"/>
                </a:solidFill>
                <a:latin typeface="Courier New" pitchFamily="49" charset="0"/>
                <a:cs typeface="Courier New" pitchFamily="49" charset="0"/>
              </a:rPr>
              <a:t>cout</a:t>
            </a:r>
            <a:r>
              <a:rPr lang="en-US" altLang="zh-CN" b="1" dirty="0">
                <a:solidFill>
                  <a:schemeClr val="tx2"/>
                </a:solidFill>
                <a:latin typeface="Courier New" pitchFamily="49" charset="0"/>
                <a:cs typeface="Courier New" pitchFamily="49" charset="0"/>
              </a:rPr>
              <a:t>&lt;&lt;a;</a:t>
            </a:r>
          </a:p>
          <a:p>
            <a:r>
              <a:rPr lang="zh-CN" altLang="en-US" dirty="0"/>
              <a:t>运算符的重载通过定义</a:t>
            </a:r>
            <a:r>
              <a:rPr lang="zh-CN" altLang="en-US" dirty="0">
                <a:solidFill>
                  <a:srgbClr val="FF0000"/>
                </a:solidFill>
              </a:rPr>
              <a:t>运算符重载函数</a:t>
            </a:r>
            <a:r>
              <a:rPr lang="zh-CN" altLang="en-US" dirty="0"/>
              <a:t>实现，因此运算符的重载是一个特殊函数定义过程</a:t>
            </a:r>
          </a:p>
        </p:txBody>
      </p:sp>
      <p:sp>
        <p:nvSpPr>
          <p:cNvPr id="12" name="矩形 11">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函数与运算符重载 ■</a:t>
            </a:r>
          </a:p>
        </p:txBody>
      </p:sp>
      <p:sp>
        <p:nvSpPr>
          <p:cNvPr id="13" name="矩形 12">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函数与结构化程序设计 □</a:t>
            </a:r>
          </a:p>
        </p:txBody>
      </p:sp>
      <p:sp>
        <p:nvSpPr>
          <p:cNvPr id="14" name="矩形 13">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5" name="矩形 14">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6" name="矩形 15">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函数重载</a:t>
            </a:r>
          </a:p>
        </p:txBody>
      </p:sp>
      <p:sp>
        <p:nvSpPr>
          <p:cNvPr id="17" name="矩形 16">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运算符重载</a:t>
            </a:r>
          </a:p>
        </p:txBody>
      </p:sp>
      <p:sp>
        <p:nvSpPr>
          <p:cNvPr id="18" name="矩形 17">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9" name="矩形 18">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Tree>
    <p:extLst>
      <p:ext uri="{BB962C8B-B14F-4D97-AF65-F5344CB8AC3E}">
        <p14:creationId xmlns:p14="http://schemas.microsoft.com/office/powerpoint/2010/main" val="32797247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414804B-984B-4082-861C-417C77379A2B}"/>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800" dirty="0"/>
              <a:t>关于函数调用说法正确的是</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a:extLst>
              <a:ext uri="{FF2B5EF4-FFF2-40B4-BE49-F238E27FC236}">
                <a16:creationId xmlns:a16="http://schemas.microsoft.com/office/drawing/2014/main" id="{0E4D52B0-E0C6-418D-8EB9-F4028B0CE602}"/>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800" dirty="0"/>
              <a:t>函数定义必须放在调用函数前面</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2D46B377-DCF3-4415-A6E3-BB765D2EFDAC}"/>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800" dirty="0"/>
              <a:t>函数声明和定义必须同时放在调用函数前面</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36891E6C-4268-4B53-A9A9-079C105AE7CD}"/>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800" dirty="0"/>
              <a:t>函数声明可以省略</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79DB2330-8DEF-4245-A593-F7D3389A7632}"/>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800" dirty="0"/>
              <a:t>函数定义可以放在调用函数后面</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a:extLst>
              <a:ext uri="{FF2B5EF4-FFF2-40B4-BE49-F238E27FC236}">
                <a16:creationId xmlns:a16="http://schemas.microsoft.com/office/drawing/2014/main" id="{92F8BFAC-5347-464A-BB8E-ABF670BCA7CE}"/>
              </a:ext>
            </a:extLst>
          </p:cNvPr>
          <p:cNvSpPr>
            <a:spLocks noChangeAspect="1"/>
          </p:cNvSpPr>
          <p:nvPr>
            <p:custDataLst>
              <p:tags r:id="rId7"/>
            </p:custDataLst>
          </p:nvPr>
        </p:nvSpPr>
        <p:spPr>
          <a:xfrm>
            <a:off x="1114425" y="2850356"/>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a:extLst>
              <a:ext uri="{FF2B5EF4-FFF2-40B4-BE49-F238E27FC236}">
                <a16:creationId xmlns:a16="http://schemas.microsoft.com/office/drawing/2014/main" id="{B484668E-2006-4E86-8046-76D078B27DE6}"/>
              </a:ext>
            </a:extLst>
          </p:cNvPr>
          <p:cNvSpPr>
            <a:spLocks noChangeAspect="1"/>
          </p:cNvSpPr>
          <p:nvPr>
            <p:custDataLst>
              <p:tags r:id="rId8"/>
            </p:custDataLst>
          </p:nvPr>
        </p:nvSpPr>
        <p:spPr>
          <a:xfrm>
            <a:off x="1114425" y="3707606"/>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F6AB0022-09D4-4325-9057-1F7C62BD0BE3}"/>
              </a:ext>
            </a:extLst>
          </p:cNvPr>
          <p:cNvSpPr>
            <a:spLocks noChangeAspect="1"/>
          </p:cNvSpPr>
          <p:nvPr>
            <p:custDataLst>
              <p:tags r:id="rId9"/>
            </p:custDataLst>
          </p:nvPr>
        </p:nvSpPr>
        <p:spPr>
          <a:xfrm>
            <a:off x="1114425" y="456485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8FD20B55-0E0C-4362-992B-DFC00572B6F1}"/>
              </a:ext>
            </a:extLst>
          </p:cNvPr>
          <p:cNvSpPr>
            <a:spLocks noChangeAspect="1"/>
          </p:cNvSpPr>
          <p:nvPr>
            <p:custDataLst>
              <p:tags r:id="rId10"/>
            </p:custDataLst>
          </p:nvPr>
        </p:nvSpPr>
        <p:spPr>
          <a:xfrm>
            <a:off x="1114425" y="542210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B77E9F13-294E-4A06-B708-F736EDEFDD9C}"/>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DB69E0E1-AC56-4EB6-9DB1-22183850F2C4}"/>
              </a:ext>
            </a:extLst>
          </p:cNvPr>
          <p:cNvGrpSpPr/>
          <p:nvPr>
            <p:custDataLst>
              <p:tags r:id="rId1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1A8CDC80-5C8D-431B-8DB3-F3C32BEA3990}"/>
                </a:ext>
              </a:extLst>
            </p:cNvPr>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D509D1B2-425E-4F2A-8672-EE0995341576}"/>
                </a:ext>
              </a:extLst>
            </p:cNvPr>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503414BF-065F-4CE9-AF9D-3766F44146F0}"/>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7" name="TipText">
              <a:extLst>
                <a:ext uri="{FF2B5EF4-FFF2-40B4-BE49-F238E27FC236}">
                  <a16:creationId xmlns:a16="http://schemas.microsoft.com/office/drawing/2014/main" id="{0E1208A7-5C59-489E-9FD8-170169F64204}"/>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4113DC38-D9C1-4CD9-967D-EA4A281F64CB}"/>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54508690"/>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运算符重载</a:t>
            </a:r>
          </a:p>
        </p:txBody>
      </p:sp>
      <p:sp>
        <p:nvSpPr>
          <p:cNvPr id="3" name="内容占位符 2"/>
          <p:cNvSpPr>
            <a:spLocks noGrp="1"/>
          </p:cNvSpPr>
          <p:nvPr>
            <p:ph idx="1"/>
          </p:nvPr>
        </p:nvSpPr>
        <p:spPr>
          <a:xfrm>
            <a:off x="86816" y="1556792"/>
            <a:ext cx="8877672" cy="4500562"/>
          </a:xfrm>
        </p:spPr>
        <p:txBody>
          <a:bodyPr/>
          <a:lstStyle/>
          <a:p>
            <a:pPr>
              <a:lnSpc>
                <a:spcPct val="120000"/>
              </a:lnSpc>
            </a:pPr>
            <a:r>
              <a:rPr lang="zh-CN" altLang="en-US" dirty="0"/>
              <a:t>可以重载的运算符几乎包含了</a:t>
            </a:r>
            <a:r>
              <a:rPr lang="en-US" altLang="zh-CN" dirty="0"/>
              <a:t>C++</a:t>
            </a:r>
            <a:r>
              <a:rPr lang="zh-CN" altLang="en-US" dirty="0"/>
              <a:t>的全部运算符集，</a:t>
            </a:r>
            <a:r>
              <a:rPr lang="en-US" altLang="zh-CN" dirty="0"/>
              <a:t>C++</a:t>
            </a:r>
            <a:r>
              <a:rPr lang="zh-CN" altLang="en-US" dirty="0"/>
              <a:t>语言规定，大多数运算符都可以重载，</a:t>
            </a:r>
          </a:p>
          <a:p>
            <a:pPr lvl="1">
              <a:lnSpc>
                <a:spcPct val="120000"/>
              </a:lnSpc>
            </a:pPr>
            <a:r>
              <a:rPr lang="zh-CN" altLang="en-US" dirty="0"/>
              <a:t>单目运算符：</a:t>
            </a:r>
          </a:p>
          <a:p>
            <a:pPr lvl="2">
              <a:lnSpc>
                <a:spcPct val="120000"/>
              </a:lnSpc>
            </a:pPr>
            <a:r>
              <a:rPr lang="en-US" altLang="zh-CN" dirty="0"/>
              <a:t>-</a:t>
            </a:r>
            <a:r>
              <a:rPr lang="zh-CN" altLang="en-US" dirty="0"/>
              <a:t>，</a:t>
            </a:r>
            <a:r>
              <a:rPr lang="en-US" altLang="zh-CN" dirty="0">
                <a:latin typeface="华文楷体" pitchFamily="2" charset="-122"/>
                <a:ea typeface="华文楷体" pitchFamily="2" charset="-122"/>
              </a:rPr>
              <a:t>~</a:t>
            </a:r>
            <a:r>
              <a:rPr lang="zh-CN" altLang="en-US" dirty="0"/>
              <a:t>，！，</a:t>
            </a:r>
            <a:r>
              <a:rPr lang="en-US" altLang="zh-CN" dirty="0"/>
              <a:t>++</a:t>
            </a:r>
            <a:r>
              <a:rPr lang="zh-CN" altLang="en-US" dirty="0"/>
              <a:t>，</a:t>
            </a:r>
            <a:r>
              <a:rPr lang="en-US" altLang="zh-CN" dirty="0"/>
              <a:t>--</a:t>
            </a:r>
            <a:r>
              <a:rPr lang="zh-CN" altLang="en-US" dirty="0"/>
              <a:t>，</a:t>
            </a:r>
            <a:r>
              <a:rPr lang="en-US" altLang="zh-CN" dirty="0"/>
              <a:t>new</a:t>
            </a:r>
            <a:r>
              <a:rPr lang="zh-CN" altLang="en-US" dirty="0"/>
              <a:t>，</a:t>
            </a:r>
            <a:r>
              <a:rPr lang="en-US" altLang="zh-CN" dirty="0"/>
              <a:t>delete</a:t>
            </a:r>
          </a:p>
          <a:p>
            <a:pPr lvl="1">
              <a:lnSpc>
                <a:spcPct val="120000"/>
              </a:lnSpc>
            </a:pPr>
            <a:r>
              <a:rPr lang="zh-CN" altLang="en-US" dirty="0"/>
              <a:t>双目运算符</a:t>
            </a:r>
            <a:endParaRPr lang="en-US" altLang="zh-CN" dirty="0"/>
          </a:p>
          <a:p>
            <a:pPr lvl="2">
              <a:lnSpc>
                <a:spcPct val="120000"/>
              </a:lnSpc>
            </a:pPr>
            <a:r>
              <a:rPr lang="en-US" altLang="zh-CN" dirty="0"/>
              <a:t>+</a:t>
            </a:r>
            <a:r>
              <a:rPr lang="zh-CN" altLang="en-US" dirty="0"/>
              <a:t>，</a:t>
            </a:r>
            <a:r>
              <a:rPr lang="en-US" altLang="zh-CN" dirty="0"/>
              <a:t>-</a:t>
            </a:r>
            <a:r>
              <a:rPr lang="zh-CN" altLang="en-US" dirty="0"/>
              <a:t>，*，／，％ ，＆，｜，</a:t>
            </a:r>
            <a:r>
              <a:rPr lang="en-US" altLang="zh-CN" dirty="0"/>
              <a:t>^</a:t>
            </a:r>
            <a:r>
              <a:rPr lang="zh-CN" altLang="en-US" dirty="0"/>
              <a:t>，＜＜，＞＞ ，</a:t>
            </a:r>
            <a:r>
              <a:rPr lang="en-US" altLang="zh-CN" dirty="0"/>
              <a:t> ==</a:t>
            </a:r>
            <a:r>
              <a:rPr lang="zh-CN" altLang="en-US" dirty="0"/>
              <a:t>，</a:t>
            </a:r>
            <a:r>
              <a:rPr lang="en-US" altLang="zh-CN" dirty="0"/>
              <a:t>!=</a:t>
            </a:r>
            <a:r>
              <a:rPr lang="zh-CN" altLang="en-US" dirty="0"/>
              <a:t>，</a:t>
            </a:r>
            <a:r>
              <a:rPr lang="en-US" altLang="zh-CN" dirty="0"/>
              <a:t>&lt;</a:t>
            </a:r>
            <a:r>
              <a:rPr lang="zh-CN" altLang="en-US" dirty="0"/>
              <a:t>，</a:t>
            </a:r>
            <a:r>
              <a:rPr lang="en-US" altLang="zh-CN" dirty="0"/>
              <a:t>&lt;=-</a:t>
            </a:r>
            <a:r>
              <a:rPr lang="zh-CN" altLang="en-US" dirty="0"/>
              <a:t>，</a:t>
            </a:r>
            <a:r>
              <a:rPr lang="en-US" altLang="zh-CN" dirty="0"/>
              <a:t>&gt;</a:t>
            </a:r>
            <a:r>
              <a:rPr lang="zh-CN" altLang="en-US" dirty="0"/>
              <a:t>，</a:t>
            </a:r>
            <a:r>
              <a:rPr lang="en-US" altLang="zh-CN" dirty="0"/>
              <a:t>&gt;= </a:t>
            </a:r>
            <a:r>
              <a:rPr lang="zh-CN" altLang="en-US" dirty="0"/>
              <a:t>， </a:t>
            </a:r>
            <a:r>
              <a:rPr lang="en-US" altLang="zh-CN" dirty="0"/>
              <a:t>^</a:t>
            </a:r>
            <a:r>
              <a:rPr lang="zh-CN" altLang="en-US" dirty="0"/>
              <a:t>＝，＆＝，｜＝，＞＞＝，＜＜＝ 等</a:t>
            </a:r>
            <a:endParaRPr lang="en-US" altLang="zh-CN" dirty="0"/>
          </a:p>
          <a:p>
            <a:pPr lvl="1">
              <a:lnSpc>
                <a:spcPct val="120000"/>
              </a:lnSpc>
            </a:pPr>
            <a:r>
              <a:rPr lang="zh-CN" altLang="en-US" dirty="0"/>
              <a:t>例外：限定符</a:t>
            </a:r>
            <a:r>
              <a:rPr lang="en-US" altLang="zh-CN" dirty="0">
                <a:solidFill>
                  <a:srgbClr val="C00000"/>
                </a:solidFill>
              </a:rPr>
              <a:t>.</a:t>
            </a:r>
            <a:r>
              <a:rPr lang="zh-CN" altLang="en-US" dirty="0"/>
              <a:t>，</a:t>
            </a:r>
            <a:r>
              <a:rPr lang="en-US" altLang="zh-CN" dirty="0">
                <a:solidFill>
                  <a:srgbClr val="C00000"/>
                </a:solidFill>
              </a:rPr>
              <a:t>::</a:t>
            </a:r>
            <a:r>
              <a:rPr lang="zh-CN" altLang="en-US" dirty="0"/>
              <a:t>，条件运算符</a:t>
            </a:r>
            <a:r>
              <a:rPr lang="zh-CN" altLang="en-US" dirty="0">
                <a:solidFill>
                  <a:srgbClr val="C00000"/>
                </a:solidFill>
              </a:rPr>
              <a:t>？：</a:t>
            </a:r>
            <a:r>
              <a:rPr lang="zh-CN" altLang="en-US" dirty="0"/>
              <a:t>，取长度运算符</a:t>
            </a:r>
            <a:r>
              <a:rPr lang="en-US" altLang="zh-CN" dirty="0" err="1">
                <a:solidFill>
                  <a:srgbClr val="C00000"/>
                </a:solidFill>
              </a:rPr>
              <a:t>sizeof</a:t>
            </a:r>
            <a:endParaRPr lang="en-US" altLang="zh-CN" dirty="0">
              <a:solidFill>
                <a:srgbClr val="C00000"/>
              </a:solidFill>
            </a:endParaRPr>
          </a:p>
          <a:p>
            <a:pPr>
              <a:lnSpc>
                <a:spcPct val="120000"/>
              </a:lnSpc>
            </a:pPr>
            <a:r>
              <a:rPr lang="zh-CN" altLang="en-US" dirty="0">
                <a:solidFill>
                  <a:srgbClr val="64004F"/>
                </a:solidFill>
              </a:rPr>
              <a:t>不能创建新的运算符</a:t>
            </a:r>
          </a:p>
        </p:txBody>
      </p:sp>
      <p:sp>
        <p:nvSpPr>
          <p:cNvPr id="12" name="矩形 11">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函数与运算符重载 ■</a:t>
            </a:r>
          </a:p>
        </p:txBody>
      </p:sp>
      <p:sp>
        <p:nvSpPr>
          <p:cNvPr id="13" name="矩形 12">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函数与结构化程序设计 □</a:t>
            </a:r>
          </a:p>
        </p:txBody>
      </p:sp>
      <p:sp>
        <p:nvSpPr>
          <p:cNvPr id="14" name="矩形 13">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5" name="矩形 14">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6" name="矩形 15">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函数重载</a:t>
            </a:r>
          </a:p>
        </p:txBody>
      </p:sp>
      <p:sp>
        <p:nvSpPr>
          <p:cNvPr id="17" name="矩形 16">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运算符重载</a:t>
            </a:r>
          </a:p>
        </p:txBody>
      </p:sp>
      <p:sp>
        <p:nvSpPr>
          <p:cNvPr id="18" name="矩形 17">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9" name="矩形 18">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Tree>
    <p:extLst>
      <p:ext uri="{BB962C8B-B14F-4D97-AF65-F5344CB8AC3E}">
        <p14:creationId xmlns:p14="http://schemas.microsoft.com/office/powerpoint/2010/main" val="75287201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运算符重载</a:t>
            </a:r>
          </a:p>
        </p:txBody>
      </p:sp>
      <p:sp>
        <p:nvSpPr>
          <p:cNvPr id="3" name="内容占位符 2"/>
          <p:cNvSpPr>
            <a:spLocks noGrp="1"/>
          </p:cNvSpPr>
          <p:nvPr>
            <p:ph idx="1"/>
          </p:nvPr>
        </p:nvSpPr>
        <p:spPr>
          <a:xfrm>
            <a:off x="457200" y="1844824"/>
            <a:ext cx="8435280" cy="4479776"/>
          </a:xfrm>
        </p:spPr>
        <p:txBody>
          <a:bodyPr/>
          <a:lstStyle/>
          <a:p>
            <a:pPr>
              <a:lnSpc>
                <a:spcPct val="130000"/>
              </a:lnSpc>
            </a:pPr>
            <a:r>
              <a:rPr lang="zh-CN" altLang="en-US" dirty="0"/>
              <a:t>运算符重载函数的原型</a:t>
            </a:r>
            <a:endParaRPr lang="en-US" altLang="zh-CN" dirty="0"/>
          </a:p>
          <a:p>
            <a:pPr lvl="1">
              <a:lnSpc>
                <a:spcPct val="130000"/>
              </a:lnSpc>
              <a:buNone/>
            </a:pPr>
            <a:r>
              <a:rPr lang="en-US" altLang="zh-CN" sz="2400" dirty="0">
                <a:solidFill>
                  <a:schemeClr val="tx2"/>
                </a:solidFill>
                <a:latin typeface="Courier New" pitchFamily="49" charset="0"/>
                <a:cs typeface="Courier New" pitchFamily="49" charset="0"/>
              </a:rPr>
              <a:t>&lt;</a:t>
            </a:r>
            <a:r>
              <a:rPr lang="zh-CN" altLang="en-US" sz="2400" dirty="0">
                <a:solidFill>
                  <a:schemeClr val="tx2"/>
                </a:solidFill>
                <a:latin typeface="Courier New" pitchFamily="49" charset="0"/>
                <a:cs typeface="Courier New" pitchFamily="49" charset="0"/>
              </a:rPr>
              <a:t>返回值类型</a:t>
            </a:r>
            <a:r>
              <a:rPr lang="en-US" altLang="zh-CN" sz="2400" dirty="0">
                <a:solidFill>
                  <a:schemeClr val="tx2"/>
                </a:solidFill>
                <a:latin typeface="Courier New" pitchFamily="49" charset="0"/>
                <a:cs typeface="Courier New" pitchFamily="49" charset="0"/>
              </a:rPr>
              <a:t>&gt; </a:t>
            </a:r>
            <a:r>
              <a:rPr lang="en-US" altLang="zh-CN" sz="2400" b="1" dirty="0">
                <a:solidFill>
                  <a:srgbClr val="0000FF"/>
                </a:solidFill>
                <a:latin typeface="Courier New" pitchFamily="49" charset="0"/>
                <a:cs typeface="Courier New" pitchFamily="49" charset="0"/>
              </a:rPr>
              <a:t>operator </a:t>
            </a:r>
            <a:r>
              <a:rPr lang="en-US" altLang="zh-CN" sz="2400" dirty="0">
                <a:solidFill>
                  <a:schemeClr val="tx2"/>
                </a:solidFill>
                <a:latin typeface="Courier New" pitchFamily="49" charset="0"/>
                <a:cs typeface="Courier New" pitchFamily="49" charset="0"/>
              </a:rPr>
              <a:t>&lt;</a:t>
            </a:r>
            <a:r>
              <a:rPr lang="zh-CN" altLang="en-US" sz="2400" dirty="0">
                <a:solidFill>
                  <a:schemeClr val="tx2"/>
                </a:solidFill>
                <a:latin typeface="Courier New" pitchFamily="49" charset="0"/>
                <a:cs typeface="Courier New" pitchFamily="49" charset="0"/>
              </a:rPr>
              <a:t>重载的运算符</a:t>
            </a:r>
            <a:r>
              <a:rPr lang="en-US" altLang="zh-CN" sz="2400" dirty="0">
                <a:solidFill>
                  <a:schemeClr val="tx2"/>
                </a:solidFill>
                <a:latin typeface="Courier New" pitchFamily="49" charset="0"/>
                <a:cs typeface="Courier New" pitchFamily="49" charset="0"/>
              </a:rPr>
              <a:t>&gt;(&lt;</a:t>
            </a:r>
            <a:r>
              <a:rPr lang="zh-CN" altLang="en-US" sz="2400" dirty="0">
                <a:solidFill>
                  <a:schemeClr val="tx2"/>
                </a:solidFill>
                <a:latin typeface="Courier New" pitchFamily="49" charset="0"/>
                <a:cs typeface="Courier New" pitchFamily="49" charset="0"/>
              </a:rPr>
              <a:t>参数表</a:t>
            </a:r>
            <a:r>
              <a:rPr lang="en-US" altLang="zh-CN" sz="2400" dirty="0">
                <a:solidFill>
                  <a:schemeClr val="tx2"/>
                </a:solidFill>
                <a:latin typeface="Courier New" pitchFamily="49" charset="0"/>
                <a:cs typeface="Courier New" pitchFamily="49" charset="0"/>
              </a:rPr>
              <a:t>&gt;);</a:t>
            </a:r>
          </a:p>
          <a:p>
            <a:pPr lvl="2">
              <a:lnSpc>
                <a:spcPct val="130000"/>
              </a:lnSpc>
            </a:pPr>
            <a:r>
              <a:rPr lang="zh-CN" altLang="en-US" dirty="0">
                <a:latin typeface="Courier New" pitchFamily="49" charset="0"/>
                <a:cs typeface="Courier New" pitchFamily="49" charset="0"/>
              </a:rPr>
              <a:t>函数名相当于：</a:t>
            </a:r>
            <a:r>
              <a:rPr lang="en-US" altLang="zh-CN" b="1" dirty="0">
                <a:solidFill>
                  <a:srgbClr val="0000FF"/>
                </a:solidFill>
                <a:latin typeface="Courier New" pitchFamily="49" charset="0"/>
                <a:cs typeface="Courier New" pitchFamily="49" charset="0"/>
              </a:rPr>
              <a:t>operator</a:t>
            </a:r>
            <a:r>
              <a:rPr lang="en-US" altLang="zh-CN" dirty="0">
                <a:solidFill>
                  <a:srgbClr val="0000FF"/>
                </a:solidFill>
                <a:latin typeface="Courier New" pitchFamily="49" charset="0"/>
                <a:cs typeface="Courier New" pitchFamily="49" charset="0"/>
              </a:rPr>
              <a:t> </a:t>
            </a:r>
            <a:r>
              <a:rPr lang="en-US" altLang="zh-CN" dirty="0">
                <a:solidFill>
                  <a:schemeClr val="tx2"/>
                </a:solidFill>
                <a:latin typeface="Courier New" pitchFamily="49" charset="0"/>
                <a:cs typeface="Courier New" pitchFamily="49" charset="0"/>
              </a:rPr>
              <a:t>&lt;</a:t>
            </a:r>
            <a:r>
              <a:rPr lang="zh-CN" altLang="en-US" dirty="0">
                <a:solidFill>
                  <a:schemeClr val="tx2"/>
                </a:solidFill>
                <a:latin typeface="Courier New" pitchFamily="49" charset="0"/>
                <a:cs typeface="Courier New" pitchFamily="49" charset="0"/>
              </a:rPr>
              <a:t>重载的运算符</a:t>
            </a:r>
            <a:r>
              <a:rPr lang="en-US" altLang="zh-CN" dirty="0">
                <a:solidFill>
                  <a:schemeClr val="tx2"/>
                </a:solidFill>
                <a:latin typeface="Courier New" pitchFamily="49" charset="0"/>
                <a:cs typeface="Courier New" pitchFamily="49" charset="0"/>
              </a:rPr>
              <a:t>&gt;</a:t>
            </a:r>
          </a:p>
          <a:p>
            <a:pPr lvl="2">
              <a:lnSpc>
                <a:spcPct val="130000"/>
              </a:lnSpc>
            </a:pPr>
            <a:r>
              <a:rPr lang="en-US" altLang="zh-CN" b="1" dirty="0">
                <a:solidFill>
                  <a:srgbClr val="0000FF"/>
                </a:solidFill>
                <a:latin typeface="Courier New" pitchFamily="49" charset="0"/>
                <a:cs typeface="Courier New" pitchFamily="49" charset="0"/>
              </a:rPr>
              <a:t>operator</a:t>
            </a:r>
            <a:r>
              <a:rPr lang="zh-CN" altLang="en-US" dirty="0">
                <a:latin typeface="Courier New" pitchFamily="49" charset="0"/>
                <a:cs typeface="Courier New" pitchFamily="49" charset="0"/>
              </a:rPr>
              <a:t>是关键字</a:t>
            </a:r>
            <a:endParaRPr lang="en-US" altLang="zh-CN" dirty="0">
              <a:latin typeface="Courier New" pitchFamily="49" charset="0"/>
              <a:cs typeface="Courier New" pitchFamily="49" charset="0"/>
            </a:endParaRPr>
          </a:p>
          <a:p>
            <a:pPr lvl="2">
              <a:lnSpc>
                <a:spcPct val="130000"/>
              </a:lnSpc>
            </a:pPr>
            <a:r>
              <a:rPr lang="zh-CN" altLang="en-US" dirty="0">
                <a:latin typeface="Courier New" pitchFamily="49" charset="0"/>
                <a:cs typeface="Courier New" pitchFamily="49" charset="0"/>
              </a:rPr>
              <a:t>返回值类型表示使用重载运算符进行运算得到结果的数据类型</a:t>
            </a:r>
            <a:endParaRPr lang="en-US" altLang="zh-CN" dirty="0">
              <a:latin typeface="Courier New" pitchFamily="49" charset="0"/>
              <a:cs typeface="Courier New" pitchFamily="49" charset="0"/>
            </a:endParaRPr>
          </a:p>
          <a:p>
            <a:pPr lvl="1">
              <a:lnSpc>
                <a:spcPct val="130000"/>
              </a:lnSpc>
            </a:pPr>
            <a:r>
              <a:rPr lang="zh-CN" altLang="en-US" dirty="0">
                <a:latin typeface="Courier New" pitchFamily="49" charset="0"/>
                <a:cs typeface="Courier New" pitchFamily="49" charset="0"/>
              </a:rPr>
              <a:t>例如，重载运算符</a:t>
            </a:r>
            <a:r>
              <a:rPr lang="en-US" altLang="zh-CN" dirty="0">
                <a:latin typeface="Courier New" pitchFamily="49" charset="0"/>
                <a:cs typeface="Courier New" pitchFamily="49" charset="0"/>
              </a:rPr>
              <a:t>-</a:t>
            </a:r>
            <a:r>
              <a:rPr lang="zh-CN" altLang="en-US" dirty="0">
                <a:latin typeface="Courier New" pitchFamily="49" charset="0"/>
                <a:cs typeface="Courier New" pitchFamily="49" charset="0"/>
              </a:rPr>
              <a:t>，表示字符串类型的减法，其运算符重载函数函数原型为：</a:t>
            </a:r>
            <a:endParaRPr lang="en-US" altLang="zh-CN" dirty="0">
              <a:latin typeface="Courier New" pitchFamily="49" charset="0"/>
              <a:cs typeface="Courier New" pitchFamily="49" charset="0"/>
            </a:endParaRPr>
          </a:p>
          <a:p>
            <a:pPr lvl="1">
              <a:lnSpc>
                <a:spcPct val="130000"/>
              </a:lnSpc>
              <a:buNone/>
            </a:pPr>
            <a:r>
              <a:rPr lang="en-US" altLang="zh-CN" b="1" dirty="0">
                <a:latin typeface="Courier New" pitchFamily="49" charset="0"/>
                <a:cs typeface="Courier New" pitchFamily="49" charset="0"/>
              </a:rPr>
              <a:t>string</a:t>
            </a:r>
            <a:r>
              <a:rPr lang="en-US" altLang="zh-CN" b="1" dirty="0">
                <a:solidFill>
                  <a:schemeClr val="tx2"/>
                </a:solidFill>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operator</a:t>
            </a:r>
            <a:r>
              <a:rPr lang="en-US" altLang="zh-CN" b="1" dirty="0">
                <a:latin typeface="Courier New" pitchFamily="49" charset="0"/>
                <a:cs typeface="Courier New" pitchFamily="49" charset="0"/>
              </a:rPr>
              <a:t>-(</a:t>
            </a:r>
            <a:r>
              <a:rPr lang="en-US" altLang="zh-CN" b="1" dirty="0" err="1">
                <a:latin typeface="Courier New" pitchFamily="49" charset="0"/>
                <a:cs typeface="Courier New" pitchFamily="49" charset="0"/>
              </a:rPr>
              <a:t>string,string</a:t>
            </a:r>
            <a:r>
              <a:rPr lang="en-US" altLang="zh-CN" b="1" dirty="0">
                <a:latin typeface="Courier New" pitchFamily="49" charset="0"/>
                <a:cs typeface="Courier New" pitchFamily="49" charset="0"/>
              </a:rPr>
              <a:t>);</a:t>
            </a:r>
            <a:endParaRPr lang="zh-CN" altLang="en-US"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函数重载</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运算符重载</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Tree>
    <p:extLst>
      <p:ext uri="{BB962C8B-B14F-4D97-AF65-F5344CB8AC3E}">
        <p14:creationId xmlns:p14="http://schemas.microsoft.com/office/powerpoint/2010/main" val="1616900286"/>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运算符重载</a:t>
            </a:r>
          </a:p>
        </p:txBody>
      </p:sp>
      <p:sp>
        <p:nvSpPr>
          <p:cNvPr id="3" name="内容占位符 2"/>
          <p:cNvSpPr>
            <a:spLocks noGrp="1"/>
          </p:cNvSpPr>
          <p:nvPr>
            <p:ph idx="1"/>
          </p:nvPr>
        </p:nvSpPr>
        <p:spPr>
          <a:xfrm>
            <a:off x="457200" y="1700808"/>
            <a:ext cx="8507288" cy="4500562"/>
          </a:xfrm>
        </p:spPr>
        <p:txBody>
          <a:bodyPr/>
          <a:lstStyle/>
          <a:p>
            <a:pPr>
              <a:lnSpc>
                <a:spcPct val="130000"/>
              </a:lnSpc>
            </a:pPr>
            <a:r>
              <a:rPr lang="zh-CN" altLang="en-US" dirty="0"/>
              <a:t>在可重载的运算符中有几种不同情况： </a:t>
            </a:r>
            <a:endParaRPr lang="en-US" altLang="zh-CN" dirty="0"/>
          </a:p>
          <a:p>
            <a:pPr lvl="1">
              <a:lnSpc>
                <a:spcPct val="130000"/>
              </a:lnSpc>
            </a:pPr>
            <a:r>
              <a:rPr lang="zh-CN" altLang="en-US" dirty="0"/>
              <a:t>算术运算符、逻辑运算符、位运算符等与基本数据类型有关，通过运算苻重载函数的定义，使它们可以</a:t>
            </a:r>
            <a:r>
              <a:rPr lang="zh-CN" altLang="en-US" dirty="0">
                <a:solidFill>
                  <a:srgbClr val="C00000"/>
                </a:solidFill>
              </a:rPr>
              <a:t>用于某些用户定义的数据类型</a:t>
            </a:r>
            <a:r>
              <a:rPr lang="zh-CN" altLang="en-US" dirty="0"/>
              <a:t>，这是重载的主要目的。</a:t>
            </a:r>
            <a:endParaRPr lang="en-US" altLang="zh-CN" dirty="0"/>
          </a:p>
          <a:p>
            <a:pPr lvl="1">
              <a:lnSpc>
                <a:spcPct val="130000"/>
              </a:lnSpc>
            </a:pPr>
            <a:r>
              <a:rPr lang="zh-CN" altLang="en-US" dirty="0"/>
              <a:t>赋值运算符＝，关系运算符</a:t>
            </a:r>
            <a:r>
              <a:rPr lang="en-US" altLang="zh-CN" dirty="0"/>
              <a:t>==</a:t>
            </a:r>
            <a:r>
              <a:rPr lang="zh-CN" altLang="en-US" dirty="0"/>
              <a:t>，</a:t>
            </a:r>
            <a:r>
              <a:rPr lang="en-US" altLang="zh-CN" dirty="0"/>
              <a:t>!=</a:t>
            </a:r>
            <a:r>
              <a:rPr lang="zh-CN" altLang="en-US" dirty="0"/>
              <a:t>等所涉及的数据类型按</a:t>
            </a:r>
            <a:r>
              <a:rPr lang="en-US" altLang="zh-CN" dirty="0"/>
              <a:t>C++</a:t>
            </a:r>
            <a:r>
              <a:rPr lang="zh-CN" altLang="en-US" dirty="0"/>
              <a:t>程序规定，并非只限于基本数值类型。因此，这些运算符可以自动地扩展到任何用户定义的数据类型，一般不需作重载定义就可“自动”地实现重载。</a:t>
            </a:r>
            <a:endParaRPr lang="zh-CN" altLang="en-US" sz="3600" dirty="0">
              <a:solidFill>
                <a:srgbClr val="692AA2"/>
              </a:solidFill>
              <a:cs typeface="+mn-cs"/>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函数重载</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运算符重载</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Tree>
    <p:extLst>
      <p:ext uri="{BB962C8B-B14F-4D97-AF65-F5344CB8AC3E}">
        <p14:creationId xmlns:p14="http://schemas.microsoft.com/office/powerpoint/2010/main" val="123037557"/>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700808"/>
            <a:ext cx="8712968" cy="4563192"/>
          </a:xfrm>
        </p:spPr>
        <p:txBody>
          <a:bodyPr/>
          <a:lstStyle/>
          <a:p>
            <a:pPr lvl="1">
              <a:lnSpc>
                <a:spcPct val="130000"/>
              </a:lnSpc>
            </a:pPr>
            <a:r>
              <a:rPr lang="zh-CN" altLang="en-US" dirty="0"/>
              <a:t>单目运算符</a:t>
            </a:r>
            <a:r>
              <a:rPr lang="en-US" altLang="zh-CN" dirty="0"/>
              <a:t>++</a:t>
            </a:r>
            <a:r>
              <a:rPr lang="zh-CN" altLang="en-US" dirty="0"/>
              <a:t>和</a:t>
            </a:r>
            <a:r>
              <a:rPr lang="en-US" altLang="zh-CN" dirty="0"/>
              <a:t>--</a:t>
            </a:r>
            <a:r>
              <a:rPr lang="zh-CN" altLang="en-US" dirty="0"/>
              <a:t>实际上各有两种用法，前缀增（减）量和后缀增（减）量。</a:t>
            </a:r>
            <a:endParaRPr lang="en-US" altLang="zh-CN" dirty="0"/>
          </a:p>
          <a:p>
            <a:pPr lvl="1">
              <a:lnSpc>
                <a:spcPct val="130000"/>
              </a:lnSpc>
            </a:pPr>
            <a:r>
              <a:rPr lang="zh-CN" altLang="en-US" dirty="0"/>
              <a:t>其运算符重载函数的定义当然是不同的</a:t>
            </a:r>
            <a:endParaRPr lang="en-US" altLang="zh-CN" dirty="0"/>
          </a:p>
          <a:p>
            <a:pPr lvl="1">
              <a:lnSpc>
                <a:spcPct val="130000"/>
              </a:lnSpc>
            </a:pPr>
            <a:r>
              <a:rPr lang="zh-CN" altLang="en-US" dirty="0"/>
              <a:t>对两种不同的运算无法从重载函数的原型上予以区分：函数名（</a:t>
            </a:r>
            <a:r>
              <a:rPr lang="en-US" altLang="zh-CN" dirty="0"/>
              <a:t>operator ++</a:t>
            </a:r>
            <a:r>
              <a:rPr lang="zh-CN" altLang="en-US" dirty="0"/>
              <a:t>）和参数表完全一样。为了区别前缀</a:t>
            </a:r>
            <a:r>
              <a:rPr lang="en-US" altLang="zh-CN" dirty="0"/>
              <a:t>++</a:t>
            </a:r>
            <a:r>
              <a:rPr lang="zh-CN" altLang="en-US" dirty="0"/>
              <a:t>和后缀</a:t>
            </a:r>
            <a:r>
              <a:rPr lang="en-US" altLang="zh-CN" dirty="0"/>
              <a:t>++</a:t>
            </a:r>
            <a:r>
              <a:rPr lang="zh-CN" altLang="en-US" dirty="0"/>
              <a:t>，</a:t>
            </a:r>
            <a:r>
              <a:rPr lang="en-US" altLang="zh-CN" dirty="0"/>
              <a:t>C++</a:t>
            </a:r>
            <a:r>
              <a:rPr lang="zh-CN" altLang="en-US" dirty="0"/>
              <a:t>语言规定，在后缀</a:t>
            </a:r>
            <a:r>
              <a:rPr lang="en-US" altLang="zh-CN" dirty="0"/>
              <a:t>++</a:t>
            </a:r>
            <a:r>
              <a:rPr lang="zh-CN" altLang="en-US" dirty="0"/>
              <a:t>的重载函数的原型参数表中增加一个</a:t>
            </a:r>
            <a:r>
              <a:rPr lang="en-US" altLang="zh-CN" dirty="0" err="1"/>
              <a:t>int</a:t>
            </a:r>
            <a:r>
              <a:rPr lang="en-US" altLang="zh-CN" dirty="0"/>
              <a:t> </a:t>
            </a:r>
            <a:r>
              <a:rPr lang="zh-CN" altLang="en-US" dirty="0"/>
              <a:t>型的无名参数，其原型为：</a:t>
            </a:r>
            <a:endParaRPr lang="en-US" altLang="zh-CN" dirty="0"/>
          </a:p>
          <a:p>
            <a:pPr lvl="2">
              <a:lnSpc>
                <a:spcPct val="130000"/>
              </a:lnSpc>
            </a:pPr>
            <a:r>
              <a:rPr lang="en-US" altLang="zh-CN" dirty="0"/>
              <a:t>&lt;</a:t>
            </a:r>
            <a:r>
              <a:rPr lang="zh-CN" altLang="en-US" dirty="0"/>
              <a:t>类型</a:t>
            </a:r>
            <a:r>
              <a:rPr lang="en-US" altLang="zh-CN" dirty="0"/>
              <a:t>&gt; operator ++ (</a:t>
            </a:r>
            <a:r>
              <a:rPr lang="en-US" altLang="zh-CN" dirty="0" err="1"/>
              <a:t>int</a:t>
            </a:r>
            <a:r>
              <a:rPr lang="en-US" altLang="zh-CN" dirty="0"/>
              <a:t>)</a:t>
            </a:r>
          </a:p>
          <a:p>
            <a:pPr lvl="2">
              <a:lnSpc>
                <a:spcPct val="130000"/>
              </a:lnSpc>
            </a:pPr>
            <a:r>
              <a:rPr lang="en-US" altLang="zh-CN" dirty="0"/>
              <a:t>&lt;</a:t>
            </a:r>
            <a:r>
              <a:rPr lang="zh-CN" altLang="en-US" dirty="0"/>
              <a:t>类型</a:t>
            </a:r>
            <a:r>
              <a:rPr lang="en-US" altLang="zh-CN" dirty="0"/>
              <a:t>&gt; operator ++ (&lt;</a:t>
            </a:r>
            <a:r>
              <a:rPr lang="zh-CN" altLang="en-US" dirty="0"/>
              <a:t>类型</a:t>
            </a:r>
            <a:r>
              <a:rPr lang="en-US" altLang="zh-CN" dirty="0"/>
              <a:t>&gt;,</a:t>
            </a:r>
            <a:r>
              <a:rPr lang="en-US" altLang="zh-CN" dirty="0" err="1"/>
              <a:t>int</a:t>
            </a:r>
            <a:r>
              <a:rPr lang="en-US" altLang="zh-CN" dirty="0"/>
              <a:t>)</a:t>
            </a:r>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函数重载</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运算符重载</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3" name="标题 12">
            <a:extLst>
              <a:ext uri="{FF2B5EF4-FFF2-40B4-BE49-F238E27FC236}">
                <a16:creationId xmlns:a16="http://schemas.microsoft.com/office/drawing/2014/main" id="{6BA02230-7C83-40F2-BB66-293941F13549}"/>
              </a:ext>
            </a:extLst>
          </p:cNvPr>
          <p:cNvSpPr>
            <a:spLocks noGrp="1"/>
          </p:cNvSpPr>
          <p:nvPr>
            <p:ph type="title"/>
          </p:nvPr>
        </p:nvSpPr>
        <p:spPr/>
        <p:txBody>
          <a:bodyPr/>
          <a:lstStyle/>
          <a:p>
            <a:r>
              <a:rPr lang="en-US" dirty="0"/>
              <a:t>++</a:t>
            </a:r>
            <a:r>
              <a:rPr lang="zh-CN" altLang="en-US" dirty="0"/>
              <a:t>的重载</a:t>
            </a:r>
            <a:endParaRPr lang="en-US" dirty="0"/>
          </a:p>
        </p:txBody>
      </p:sp>
    </p:spTree>
    <p:extLst>
      <p:ext uri="{BB962C8B-B14F-4D97-AF65-F5344CB8AC3E}">
        <p14:creationId xmlns:p14="http://schemas.microsoft.com/office/powerpoint/2010/main" val="2635064687"/>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a:lnSpc>
                <a:spcPct val="130000"/>
              </a:lnSpc>
            </a:pPr>
            <a:r>
              <a:rPr lang="en-US" altLang="zh-CN" dirty="0">
                <a:solidFill>
                  <a:srgbClr val="C00000"/>
                </a:solidFill>
              </a:rPr>
              <a:t>【</a:t>
            </a:r>
            <a:r>
              <a:rPr lang="zh-CN" altLang="en-US" dirty="0">
                <a:solidFill>
                  <a:srgbClr val="C00000"/>
                </a:solidFill>
              </a:rPr>
              <a:t>例</a:t>
            </a:r>
            <a:r>
              <a:rPr lang="en-US" altLang="zh-CN" dirty="0">
                <a:solidFill>
                  <a:srgbClr val="C00000"/>
                </a:solidFill>
              </a:rPr>
              <a:t>5.26】</a:t>
            </a:r>
            <a:r>
              <a:rPr lang="zh-CN" altLang="en-US" dirty="0">
                <a:solidFill>
                  <a:srgbClr val="C00000"/>
                </a:solidFill>
              </a:rPr>
              <a:t>假设程序中定义了一个枚举类型的</a:t>
            </a:r>
            <a:r>
              <a:rPr lang="en-US" altLang="zh-CN" dirty="0" err="1">
                <a:solidFill>
                  <a:srgbClr val="C00000"/>
                </a:solidFill>
              </a:rPr>
              <a:t>boolean</a:t>
            </a:r>
            <a:r>
              <a:rPr lang="zh-CN" altLang="en-US" dirty="0">
                <a:solidFill>
                  <a:srgbClr val="C00000"/>
                </a:solidFill>
              </a:rPr>
              <a:t>类型： </a:t>
            </a:r>
            <a:endParaRPr lang="en-US" altLang="zh-CN" dirty="0">
              <a:solidFill>
                <a:srgbClr val="C00000"/>
              </a:solidFill>
            </a:endParaRPr>
          </a:p>
          <a:p>
            <a:pPr lvl="1" algn="ctr">
              <a:lnSpc>
                <a:spcPct val="130000"/>
              </a:lnSpc>
              <a:buNone/>
            </a:pPr>
            <a:r>
              <a:rPr lang="en-US" altLang="zh-CN" b="1" dirty="0" err="1">
                <a:solidFill>
                  <a:srgbClr val="0000FF"/>
                </a:solidFill>
                <a:latin typeface="Courier New" pitchFamily="49" charset="0"/>
                <a:cs typeface="Courier New" pitchFamily="49" charset="0"/>
              </a:rPr>
              <a:t>enum</a:t>
            </a:r>
            <a:r>
              <a:rPr lang="en-US" altLang="zh-CN" b="1" dirty="0">
                <a:solidFill>
                  <a:srgbClr val="0000FF"/>
                </a:solidFill>
                <a:latin typeface="Courier New" pitchFamily="49" charset="0"/>
                <a:cs typeface="Courier New" pitchFamily="49" charset="0"/>
              </a:rPr>
              <a:t> </a:t>
            </a:r>
            <a:r>
              <a:rPr lang="en-US" altLang="zh-CN" b="1" dirty="0" err="1">
                <a:latin typeface="Courier New" pitchFamily="49" charset="0"/>
                <a:cs typeface="Courier New" pitchFamily="49" charset="0"/>
              </a:rPr>
              <a:t>boolean</a:t>
            </a:r>
            <a:r>
              <a:rPr lang="en-US" altLang="zh-CN" b="1" dirty="0">
                <a:latin typeface="Courier New" pitchFamily="49" charset="0"/>
                <a:cs typeface="Courier New" pitchFamily="49" charset="0"/>
              </a:rPr>
              <a:t>{FALSE, TRUE};</a:t>
            </a:r>
          </a:p>
          <a:p>
            <a:pPr marL="446088" lvl="1" indent="11113">
              <a:lnSpc>
                <a:spcPct val="130000"/>
              </a:lnSpc>
              <a:buNone/>
            </a:pPr>
            <a:r>
              <a:rPr lang="zh-CN" altLang="en-US" dirty="0">
                <a:solidFill>
                  <a:srgbClr val="C00000"/>
                </a:solidFill>
              </a:rPr>
              <a:t>重载运算符＋（双目），*（双目），－（单目）来表示</a:t>
            </a:r>
            <a:r>
              <a:rPr lang="en-US" altLang="zh-CN" dirty="0" err="1">
                <a:solidFill>
                  <a:srgbClr val="C00000"/>
                </a:solidFill>
              </a:rPr>
              <a:t>boolean</a:t>
            </a:r>
            <a:r>
              <a:rPr lang="zh-CN" altLang="en-US" dirty="0">
                <a:solidFill>
                  <a:srgbClr val="C00000"/>
                </a:solidFill>
              </a:rPr>
              <a:t>类型的或、与、非运算</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函数重载</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运算符重载</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Tree>
    <p:extLst>
      <p:ext uri="{BB962C8B-B14F-4D97-AF65-F5344CB8AC3E}">
        <p14:creationId xmlns:p14="http://schemas.microsoft.com/office/powerpoint/2010/main" val="2155053159"/>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448647"/>
          </a:xfrm>
        </p:spPr>
        <p:txBody>
          <a:bodyPr/>
          <a:lstStyle/>
          <a:p>
            <a:pPr marL="609600" indent="-609600">
              <a:spcBef>
                <a:spcPts val="0"/>
              </a:spcBef>
              <a:buNone/>
            </a:pPr>
            <a:r>
              <a:rPr lang="en-US" altLang="zh-CN" sz="2400" b="1" dirty="0" err="1">
                <a:latin typeface="Courier New" pitchFamily="49" charset="0"/>
                <a:cs typeface="Courier New" pitchFamily="49" charset="0"/>
              </a:rPr>
              <a:t>boolean</a:t>
            </a:r>
            <a:r>
              <a:rPr lang="en-US" altLang="zh-CN" sz="2400" b="1" dirty="0">
                <a:latin typeface="Courier New" pitchFamily="49" charset="0"/>
                <a:cs typeface="Courier New" pitchFamily="49" charset="0"/>
              </a:rPr>
              <a:t> operator + (</a:t>
            </a:r>
            <a:r>
              <a:rPr lang="en-US" altLang="zh-CN" sz="2400" b="1" dirty="0" err="1">
                <a:latin typeface="Courier New" pitchFamily="49" charset="0"/>
                <a:cs typeface="Courier New" pitchFamily="49" charset="0"/>
              </a:rPr>
              <a:t>boolean</a:t>
            </a:r>
            <a:r>
              <a:rPr lang="en-US" altLang="zh-CN" sz="2400" b="1" dirty="0">
                <a:latin typeface="Courier New" pitchFamily="49" charset="0"/>
                <a:cs typeface="Courier New" pitchFamily="49" charset="0"/>
              </a:rPr>
              <a:t> a, </a:t>
            </a:r>
            <a:r>
              <a:rPr lang="en-US" altLang="zh-CN" sz="2400" b="1" dirty="0" err="1">
                <a:latin typeface="Courier New" pitchFamily="49" charset="0"/>
                <a:cs typeface="Courier New" pitchFamily="49" charset="0"/>
              </a:rPr>
              <a:t>boolean</a:t>
            </a:r>
            <a:r>
              <a:rPr lang="en-US" altLang="zh-CN" sz="2400" b="1" dirty="0">
                <a:latin typeface="Courier New" pitchFamily="49" charset="0"/>
                <a:cs typeface="Courier New" pitchFamily="49" charset="0"/>
              </a:rPr>
              <a:t> b) {</a:t>
            </a:r>
          </a:p>
          <a:p>
            <a:pPr marL="609600" indent="-609600">
              <a:spcBef>
                <a:spcPts val="0"/>
              </a:spcBef>
              <a:buNone/>
            </a:pPr>
            <a:r>
              <a:rPr lang="en-US" altLang="zh-CN" sz="2400" b="1" dirty="0">
                <a:latin typeface="Courier New" pitchFamily="49" charset="0"/>
                <a:cs typeface="Courier New" pitchFamily="49" charset="0"/>
              </a:rPr>
              <a:t>	if ((a == FALSE) &amp;&amp; (b == FALSE))</a:t>
            </a:r>
          </a:p>
          <a:p>
            <a:pPr marL="609600" indent="-609600">
              <a:spcBef>
                <a:spcPts val="0"/>
              </a:spcBef>
              <a:buNone/>
            </a:pPr>
            <a:r>
              <a:rPr lang="en-US" altLang="zh-CN" sz="2400" b="1" dirty="0">
                <a:latin typeface="Courier New" pitchFamily="49" charset="0"/>
                <a:cs typeface="Courier New" pitchFamily="49" charset="0"/>
              </a:rPr>
              <a:t>		return FALSE;</a:t>
            </a:r>
          </a:p>
          <a:p>
            <a:pPr marL="609600" indent="-609600">
              <a:spcBef>
                <a:spcPts val="0"/>
              </a:spcBef>
              <a:buNone/>
            </a:pPr>
            <a:r>
              <a:rPr lang="en-US" altLang="zh-CN" sz="2400" b="1" dirty="0">
                <a:latin typeface="Courier New" pitchFamily="49" charset="0"/>
                <a:cs typeface="Courier New" pitchFamily="49" charset="0"/>
              </a:rPr>
              <a:t>	return TRUE;</a:t>
            </a:r>
          </a:p>
          <a:p>
            <a:pPr marL="609600" indent="-609600">
              <a:spcBef>
                <a:spcPts val="0"/>
              </a:spcBef>
              <a:buNone/>
            </a:pPr>
            <a:r>
              <a:rPr lang="en-US" altLang="zh-CN" sz="2400" b="1" dirty="0">
                <a:latin typeface="Courier New" pitchFamily="49" charset="0"/>
                <a:cs typeface="Courier New" pitchFamily="49" charset="0"/>
              </a:rPr>
              <a:t>}</a:t>
            </a:r>
          </a:p>
          <a:p>
            <a:pPr marL="609600" indent="-609600">
              <a:spcBef>
                <a:spcPts val="0"/>
              </a:spcBef>
              <a:buNone/>
            </a:pPr>
            <a:r>
              <a:rPr lang="en-US" altLang="zh-CN" sz="2400" b="1" dirty="0" err="1">
                <a:latin typeface="Courier New" pitchFamily="49" charset="0"/>
                <a:cs typeface="Courier New" pitchFamily="49" charset="0"/>
              </a:rPr>
              <a:t>boolean</a:t>
            </a:r>
            <a:r>
              <a:rPr lang="en-US" altLang="zh-CN" sz="2400" b="1" dirty="0">
                <a:latin typeface="Courier New" pitchFamily="49" charset="0"/>
                <a:cs typeface="Courier New" pitchFamily="49" charset="0"/>
              </a:rPr>
              <a:t> operator*(</a:t>
            </a:r>
            <a:r>
              <a:rPr lang="en-US" altLang="zh-CN" sz="2400" b="1" dirty="0" err="1">
                <a:latin typeface="Courier New" pitchFamily="49" charset="0"/>
                <a:cs typeface="Courier New" pitchFamily="49" charset="0"/>
              </a:rPr>
              <a:t>boolean</a:t>
            </a:r>
            <a:r>
              <a:rPr lang="en-US" altLang="zh-CN" sz="2400" b="1" dirty="0">
                <a:latin typeface="Courier New" pitchFamily="49" charset="0"/>
                <a:cs typeface="Courier New" pitchFamily="49" charset="0"/>
              </a:rPr>
              <a:t> a, </a:t>
            </a:r>
            <a:r>
              <a:rPr lang="en-US" altLang="zh-CN" sz="2400" b="1" dirty="0" err="1">
                <a:latin typeface="Courier New" pitchFamily="49" charset="0"/>
                <a:cs typeface="Courier New" pitchFamily="49" charset="0"/>
              </a:rPr>
              <a:t>boolean</a:t>
            </a:r>
            <a:r>
              <a:rPr lang="en-US" altLang="zh-CN" sz="2400" b="1" dirty="0">
                <a:latin typeface="Courier New" pitchFamily="49" charset="0"/>
                <a:cs typeface="Courier New" pitchFamily="49" charset="0"/>
              </a:rPr>
              <a:t> b) {</a:t>
            </a:r>
          </a:p>
          <a:p>
            <a:pPr marL="609600" indent="-609600">
              <a:spcBef>
                <a:spcPts val="0"/>
              </a:spcBef>
              <a:buNone/>
            </a:pPr>
            <a:r>
              <a:rPr lang="en-US" altLang="zh-CN" sz="2400" b="1" dirty="0">
                <a:latin typeface="Courier New" pitchFamily="49" charset="0"/>
                <a:cs typeface="Courier New" pitchFamily="49" charset="0"/>
              </a:rPr>
              <a:t>	if ((a == TRUE) &amp;&amp; (b == TRUE))</a:t>
            </a:r>
          </a:p>
          <a:p>
            <a:pPr marL="609600" indent="-609600">
              <a:spcBef>
                <a:spcPts val="0"/>
              </a:spcBef>
              <a:buNone/>
            </a:pPr>
            <a:r>
              <a:rPr lang="en-US" altLang="zh-CN" sz="2400" b="1" dirty="0">
                <a:latin typeface="Courier New" pitchFamily="49" charset="0"/>
                <a:cs typeface="Courier New" pitchFamily="49" charset="0"/>
              </a:rPr>
              <a:t>		return TRUE;</a:t>
            </a:r>
          </a:p>
          <a:p>
            <a:pPr marL="609600" indent="-609600">
              <a:spcBef>
                <a:spcPts val="0"/>
              </a:spcBef>
              <a:buNone/>
            </a:pPr>
            <a:r>
              <a:rPr lang="en-US" altLang="zh-CN" sz="2400" b="1" dirty="0">
                <a:latin typeface="Courier New" pitchFamily="49" charset="0"/>
                <a:cs typeface="Courier New" pitchFamily="49" charset="0"/>
              </a:rPr>
              <a:t>	return FALSE;</a:t>
            </a:r>
          </a:p>
          <a:p>
            <a:pPr marL="609600" indent="-609600">
              <a:spcBef>
                <a:spcPts val="0"/>
              </a:spcBef>
              <a:buNone/>
            </a:pPr>
            <a:r>
              <a:rPr lang="en-US" altLang="zh-CN" sz="2400" b="1" dirty="0">
                <a:latin typeface="Courier New" pitchFamily="49" charset="0"/>
                <a:cs typeface="Courier New" pitchFamily="49" charset="0"/>
              </a:rPr>
              <a:t>}</a:t>
            </a:r>
          </a:p>
          <a:p>
            <a:pPr marL="609600" indent="-609600">
              <a:spcBef>
                <a:spcPts val="0"/>
              </a:spcBef>
              <a:buNone/>
            </a:pPr>
            <a:r>
              <a:rPr lang="en-US" altLang="zh-CN" sz="2400" b="1" dirty="0" err="1">
                <a:latin typeface="Courier New" pitchFamily="49" charset="0"/>
                <a:cs typeface="Courier New" pitchFamily="49" charset="0"/>
              </a:rPr>
              <a:t>boolean</a:t>
            </a:r>
            <a:r>
              <a:rPr lang="en-US" altLang="zh-CN" sz="2400" b="1" dirty="0">
                <a:latin typeface="Courier New" pitchFamily="49" charset="0"/>
                <a:cs typeface="Courier New" pitchFamily="49" charset="0"/>
              </a:rPr>
              <a:t> operator-(</a:t>
            </a:r>
            <a:r>
              <a:rPr lang="en-US" altLang="zh-CN" sz="2400" b="1" dirty="0" err="1">
                <a:latin typeface="Courier New" pitchFamily="49" charset="0"/>
                <a:cs typeface="Courier New" pitchFamily="49" charset="0"/>
              </a:rPr>
              <a:t>boolean</a:t>
            </a:r>
            <a:r>
              <a:rPr lang="en-US" altLang="zh-CN" sz="2400" b="1" dirty="0">
                <a:latin typeface="Courier New" pitchFamily="49" charset="0"/>
                <a:cs typeface="Courier New" pitchFamily="49" charset="0"/>
              </a:rPr>
              <a:t> a) {</a:t>
            </a:r>
          </a:p>
          <a:p>
            <a:pPr marL="609600" indent="-609600">
              <a:spcBef>
                <a:spcPts val="0"/>
              </a:spcBef>
              <a:buNone/>
            </a:pPr>
            <a:r>
              <a:rPr lang="en-US" altLang="zh-CN" sz="2400" b="1" dirty="0">
                <a:latin typeface="Courier New" pitchFamily="49" charset="0"/>
                <a:cs typeface="Courier New" pitchFamily="49" charset="0"/>
              </a:rPr>
              <a:t>	if (a == FALSE) return TRUE;</a:t>
            </a:r>
          </a:p>
          <a:p>
            <a:pPr marL="609600" indent="-609600">
              <a:spcBef>
                <a:spcPts val="0"/>
              </a:spcBef>
              <a:buNone/>
            </a:pPr>
            <a:r>
              <a:rPr lang="en-US" altLang="zh-CN" sz="2400" b="1" dirty="0">
                <a:latin typeface="Courier New" pitchFamily="49" charset="0"/>
                <a:cs typeface="Courier New" pitchFamily="49" charset="0"/>
              </a:rPr>
              <a:t>	return FALSE;</a:t>
            </a:r>
          </a:p>
          <a:p>
            <a:pPr marL="609600" indent="-609600">
              <a:spcBef>
                <a:spcPts val="0"/>
              </a:spcBef>
              <a:buNone/>
            </a:pPr>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函数重载</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运算符重载</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Tree>
    <p:extLst>
      <p:ext uri="{BB962C8B-B14F-4D97-AF65-F5344CB8AC3E}">
        <p14:creationId xmlns:p14="http://schemas.microsoft.com/office/powerpoint/2010/main" val="2988409249"/>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41300" y="905024"/>
            <a:ext cx="8686800" cy="5199856"/>
          </a:xfrm>
        </p:spPr>
        <p:txBody>
          <a:bodyPr/>
          <a:lstStyle/>
          <a:p>
            <a:r>
              <a:rPr lang="en-US" altLang="zh-CN" sz="2400" b="1" dirty="0">
                <a:latin typeface="Courier New" panose="02070309020205020404" pitchFamily="49" charset="0"/>
                <a:cs typeface="Courier New" panose="02070309020205020404" pitchFamily="49" charset="0"/>
              </a:rPr>
              <a:t>#include&lt;iostream&gt;</a:t>
            </a:r>
          </a:p>
          <a:p>
            <a:r>
              <a:rPr lang="en-US" altLang="zh-CN" sz="2400" b="1" dirty="0">
                <a:latin typeface="Courier New" panose="02070309020205020404" pitchFamily="49" charset="0"/>
                <a:cs typeface="Courier New" panose="02070309020205020404" pitchFamily="49" charset="0"/>
              </a:rPr>
              <a:t>using namespace std;</a:t>
            </a:r>
          </a:p>
          <a:p>
            <a:r>
              <a:rPr lang="en-US" altLang="zh-CN" sz="2400" b="1" dirty="0" err="1">
                <a:latin typeface="Courier New" panose="02070309020205020404" pitchFamily="49" charset="0"/>
                <a:cs typeface="Courier New" panose="02070309020205020404" pitchFamily="49" charset="0"/>
              </a:rPr>
              <a:t>enum</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boolean</a:t>
            </a:r>
            <a:r>
              <a:rPr lang="en-US" altLang="zh-CN" sz="2400" b="1" dirty="0">
                <a:latin typeface="Courier New" panose="02070309020205020404" pitchFamily="49" charset="0"/>
                <a:cs typeface="Courier New" panose="02070309020205020404" pitchFamily="49" charset="0"/>
              </a:rPr>
              <a:t> { FALSE, TRUE };</a:t>
            </a:r>
          </a:p>
          <a:p>
            <a:r>
              <a:rPr lang="en-US" altLang="zh-CN" sz="2400" b="1" dirty="0">
                <a:latin typeface="Courier New" panose="02070309020205020404" pitchFamily="49" charset="0"/>
                <a:cs typeface="Courier New" panose="02070309020205020404" pitchFamily="49" charset="0"/>
              </a:rPr>
              <a:t>int main() {</a:t>
            </a:r>
          </a:p>
          <a:p>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boolean</a:t>
            </a:r>
            <a:r>
              <a:rPr lang="en-US" altLang="zh-CN" sz="2400" b="1" dirty="0">
                <a:latin typeface="Courier New" panose="02070309020205020404" pitchFamily="49" charset="0"/>
                <a:cs typeface="Courier New" panose="02070309020205020404" pitchFamily="49" charset="0"/>
              </a:rPr>
              <a:t> b1 = FALSE, b2 = TRUE;</a:t>
            </a:r>
          </a:p>
          <a:p>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 &lt;&lt; "b1 + b2 =" &lt;&lt; (b1 + b2) &lt;&lt; </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 &lt;&lt; "b1*b2 = " &lt;&lt; (b1*b2) &lt;&lt; </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 &lt;&lt; "- b1 = "&lt;&lt; (-b1) &lt;&lt; </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 &lt;&lt; "b1 + b2*FALSE=" &lt;&lt; (b1 + b2*FALSE) &lt;&lt; </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 </a:t>
            </a:r>
          </a:p>
          <a:p>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 &lt;&lt; "operator + (b1, b2) = " &lt;&lt; operator+(b1, b2) &lt;&lt; </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r>
              <a:rPr lang="en-US" altLang="zh-CN" sz="2400" b="1" dirty="0">
                <a:latin typeface="Courier New" panose="02070309020205020404" pitchFamily="49" charset="0"/>
                <a:cs typeface="Courier New" panose="02070309020205020404" pitchFamily="49" charset="0"/>
              </a:rPr>
              <a:t>}</a:t>
            </a:r>
            <a:endParaRPr lang="en-US" altLang="zh-CN" sz="20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函数重载</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运算符重载</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Tree>
    <p:extLst>
      <p:ext uri="{BB962C8B-B14F-4D97-AF65-F5344CB8AC3E}">
        <p14:creationId xmlns:p14="http://schemas.microsoft.com/office/powerpoint/2010/main" val="3392960267"/>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196752"/>
            <a:ext cx="8784976" cy="4798886"/>
          </a:xfrm>
        </p:spPr>
        <p:txBody>
          <a:bodyPr/>
          <a:lstStyle/>
          <a:p>
            <a:pPr>
              <a:lnSpc>
                <a:spcPct val="130000"/>
              </a:lnSpc>
            </a:pPr>
            <a:r>
              <a:rPr lang="zh-CN" altLang="en-US" sz="3200" dirty="0"/>
              <a:t>运算符重载函数的使用</a:t>
            </a:r>
            <a:endParaRPr lang="en-US" altLang="zh-CN" sz="3200" dirty="0"/>
          </a:p>
          <a:p>
            <a:pPr lvl="1">
              <a:lnSpc>
                <a:spcPct val="130000"/>
              </a:lnSpc>
            </a:pPr>
            <a:r>
              <a:rPr lang="zh-CN" altLang="en-US" sz="2800" dirty="0"/>
              <a:t>运算符重载函数的调用可有两种方式</a:t>
            </a:r>
            <a:endParaRPr lang="en-US" altLang="zh-CN" sz="2800" dirty="0"/>
          </a:p>
          <a:p>
            <a:pPr lvl="2">
              <a:lnSpc>
                <a:spcPct val="130000"/>
              </a:lnSpc>
            </a:pPr>
            <a:r>
              <a:rPr lang="zh-CN" altLang="en-US" sz="2400" dirty="0"/>
              <a:t>与原运算符相同的调用方式，如上例中的</a:t>
            </a:r>
            <a:r>
              <a:rPr lang="en-US" altLang="zh-CN" sz="2400" dirty="0"/>
              <a:t>b1+b2</a:t>
            </a:r>
            <a:r>
              <a:rPr lang="zh-CN" altLang="en-US" sz="2400" dirty="0"/>
              <a:t>，</a:t>
            </a:r>
            <a:r>
              <a:rPr lang="en-US" altLang="zh-CN" sz="2400" dirty="0"/>
              <a:t>b1*b2</a:t>
            </a:r>
          </a:p>
          <a:p>
            <a:pPr lvl="2">
              <a:lnSpc>
                <a:spcPct val="130000"/>
              </a:lnSpc>
            </a:pPr>
            <a:r>
              <a:rPr lang="zh-CN" altLang="en-US" sz="2400" dirty="0"/>
              <a:t>一般函数调用方式，如：</a:t>
            </a:r>
            <a:br>
              <a:rPr lang="en-US" altLang="zh-CN" sz="2400" dirty="0"/>
            </a:br>
            <a:r>
              <a:rPr lang="en-US" altLang="zh-CN" sz="2400" dirty="0">
                <a:solidFill>
                  <a:srgbClr val="64004F"/>
                </a:solidFill>
              </a:rPr>
              <a:t>b1+b2</a:t>
            </a:r>
            <a:r>
              <a:rPr lang="zh-CN" altLang="en-US" sz="2400" dirty="0"/>
              <a:t>，也可以写为</a:t>
            </a:r>
            <a:r>
              <a:rPr lang="en-US" altLang="zh-CN" sz="2400" dirty="0">
                <a:solidFill>
                  <a:srgbClr val="64004F"/>
                </a:solidFill>
              </a:rPr>
              <a:t>operator+(b1,b2)</a:t>
            </a:r>
          </a:p>
          <a:p>
            <a:pPr lvl="1">
              <a:lnSpc>
                <a:spcPct val="130000"/>
              </a:lnSpc>
            </a:pPr>
            <a:r>
              <a:rPr lang="zh-CN" altLang="en-US" sz="2800" dirty="0"/>
              <a:t>被重载的运算符的调用方式，优先级和运算顺序都与原运算符一致，其运算分量的个数也不可改变。</a:t>
            </a:r>
            <a:endParaRPr lang="en-US" altLang="zh-CN" sz="2800"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函数重载</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运算符重载</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Tree>
    <p:extLst>
      <p:ext uri="{BB962C8B-B14F-4D97-AF65-F5344CB8AC3E}">
        <p14:creationId xmlns:p14="http://schemas.microsoft.com/office/powerpoint/2010/main" val="2013016731"/>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运算符重载</a:t>
            </a:r>
          </a:p>
        </p:txBody>
      </p:sp>
      <p:sp>
        <p:nvSpPr>
          <p:cNvPr id="3" name="内容占位符 2"/>
          <p:cNvSpPr>
            <a:spLocks noGrp="1"/>
          </p:cNvSpPr>
          <p:nvPr>
            <p:ph idx="1"/>
          </p:nvPr>
        </p:nvSpPr>
        <p:spPr>
          <a:xfrm>
            <a:off x="323528" y="1772816"/>
            <a:ext cx="8568952" cy="4656559"/>
          </a:xfrm>
        </p:spPr>
        <p:txBody>
          <a:bodyPr/>
          <a:lstStyle/>
          <a:p>
            <a:pPr>
              <a:lnSpc>
                <a:spcPct val="130000"/>
              </a:lnSpc>
            </a:pPr>
            <a:r>
              <a:rPr lang="zh-CN" altLang="en-US" dirty="0"/>
              <a:t>运算符重载主要用于用类的形式定义的用户定义类型，例如：复数类型、集合类型、向量类型等等，通过运算符重载把人们习惯的运算符引入到计算操作之中，会收到很好的效果。这样的实例将在第七章介绍。</a:t>
            </a:r>
            <a:endParaRPr lang="zh-CN" altLang="en-US" sz="3600" dirty="0">
              <a:solidFill>
                <a:srgbClr val="692AA2"/>
              </a:solidFill>
              <a:cs typeface="+mn-cs"/>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函数重载</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运算符重载</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Tree>
    <p:extLst>
      <p:ext uri="{BB962C8B-B14F-4D97-AF65-F5344CB8AC3E}">
        <p14:creationId xmlns:p14="http://schemas.microsoft.com/office/powerpoint/2010/main" val="3862007941"/>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5.27】</a:t>
            </a:r>
            <a:r>
              <a:rPr lang="zh-CN" altLang="en-US" dirty="0">
                <a:solidFill>
                  <a:srgbClr val="C00000"/>
                </a:solidFill>
              </a:rPr>
              <a:t>重载“</a:t>
            </a:r>
            <a:r>
              <a:rPr lang="en-US" altLang="zh-CN" dirty="0">
                <a:solidFill>
                  <a:srgbClr val="C00000"/>
                </a:solidFill>
              </a:rPr>
              <a:t>-</a:t>
            </a:r>
            <a:r>
              <a:rPr lang="zh-CN" altLang="en-US" dirty="0">
                <a:solidFill>
                  <a:srgbClr val="C00000"/>
                </a:solidFill>
              </a:rPr>
              <a:t>”，实现字符串类型的减法操作</a:t>
            </a:r>
            <a:endParaRPr lang="en-US" altLang="zh-CN" dirty="0">
              <a:solidFill>
                <a:srgbClr val="C00000"/>
              </a:solidFill>
            </a:endParaRPr>
          </a:p>
          <a:p>
            <a:pPr lvl="1"/>
            <a:r>
              <a:rPr lang="zh-CN" altLang="en-US" dirty="0">
                <a:solidFill>
                  <a:srgbClr val="C00000"/>
                </a:solidFill>
              </a:rPr>
              <a:t>如果字符串</a:t>
            </a:r>
            <a:r>
              <a:rPr lang="en-US" altLang="zh-CN" dirty="0">
                <a:solidFill>
                  <a:srgbClr val="C00000"/>
                </a:solidFill>
              </a:rPr>
              <a:t>str2</a:t>
            </a:r>
            <a:r>
              <a:rPr lang="zh-CN" altLang="en-US" dirty="0">
                <a:solidFill>
                  <a:srgbClr val="C00000"/>
                </a:solidFill>
              </a:rPr>
              <a:t>是字符串</a:t>
            </a:r>
            <a:r>
              <a:rPr lang="en-US" altLang="zh-CN" dirty="0">
                <a:solidFill>
                  <a:srgbClr val="C00000"/>
                </a:solidFill>
              </a:rPr>
              <a:t>str1</a:t>
            </a:r>
            <a:r>
              <a:rPr lang="zh-CN" altLang="en-US" dirty="0">
                <a:solidFill>
                  <a:srgbClr val="C00000"/>
                </a:solidFill>
              </a:rPr>
              <a:t>的子串，则减法有效</a:t>
            </a:r>
            <a:r>
              <a:rPr lang="en-US" altLang="zh-CN" dirty="0">
                <a:solidFill>
                  <a:srgbClr val="C00000"/>
                </a:solidFill>
              </a:rPr>
              <a:t>,</a:t>
            </a:r>
            <a:r>
              <a:rPr lang="zh-CN" altLang="en-US" dirty="0">
                <a:solidFill>
                  <a:srgbClr val="C00000"/>
                </a:solidFill>
              </a:rPr>
              <a:t>输出</a:t>
            </a:r>
            <a:r>
              <a:rPr lang="en-US" altLang="zh-CN" dirty="0">
                <a:solidFill>
                  <a:srgbClr val="C00000"/>
                </a:solidFill>
              </a:rPr>
              <a:t>str1</a:t>
            </a:r>
            <a:r>
              <a:rPr lang="zh-CN" altLang="en-US" dirty="0">
                <a:solidFill>
                  <a:srgbClr val="C00000"/>
                </a:solidFill>
              </a:rPr>
              <a:t>减去字串</a:t>
            </a:r>
            <a:r>
              <a:rPr lang="en-US" altLang="zh-CN" dirty="0">
                <a:solidFill>
                  <a:srgbClr val="C00000"/>
                </a:solidFill>
              </a:rPr>
              <a:t>str2</a:t>
            </a:r>
            <a:r>
              <a:rPr lang="zh-CN" altLang="en-US" dirty="0">
                <a:solidFill>
                  <a:srgbClr val="C00000"/>
                </a:solidFill>
              </a:rPr>
              <a:t>之后的剩余部分</a:t>
            </a:r>
            <a:endParaRPr lang="en-US" altLang="zh-CN" dirty="0">
              <a:solidFill>
                <a:srgbClr val="C00000"/>
              </a:solidFill>
            </a:endParaRPr>
          </a:p>
          <a:p>
            <a:pPr lvl="1"/>
            <a:r>
              <a:rPr lang="zh-CN" altLang="en-US" dirty="0">
                <a:solidFill>
                  <a:srgbClr val="C00000"/>
                </a:solidFill>
              </a:rPr>
              <a:t>如果字符串</a:t>
            </a:r>
            <a:r>
              <a:rPr lang="en-US" altLang="zh-CN" dirty="0">
                <a:solidFill>
                  <a:srgbClr val="C00000"/>
                </a:solidFill>
              </a:rPr>
              <a:t>str2</a:t>
            </a:r>
            <a:r>
              <a:rPr lang="zh-CN" altLang="en-US" dirty="0">
                <a:solidFill>
                  <a:srgbClr val="C00000"/>
                </a:solidFill>
              </a:rPr>
              <a:t>不是</a:t>
            </a:r>
            <a:r>
              <a:rPr lang="en-US" altLang="zh-CN" dirty="0">
                <a:solidFill>
                  <a:srgbClr val="C00000"/>
                </a:solidFill>
              </a:rPr>
              <a:t>str1</a:t>
            </a:r>
            <a:r>
              <a:rPr lang="zh-CN" altLang="en-US" dirty="0">
                <a:solidFill>
                  <a:srgbClr val="C00000"/>
                </a:solidFill>
              </a:rPr>
              <a:t>的字串，则输出</a:t>
            </a:r>
            <a:r>
              <a:rPr lang="en-US" altLang="zh-CN" dirty="0">
                <a:solidFill>
                  <a:srgbClr val="C00000"/>
                </a:solidFill>
              </a:rPr>
              <a:t>str1</a:t>
            </a:r>
            <a:r>
              <a:rPr lang="zh-CN" altLang="en-US" dirty="0">
                <a:solidFill>
                  <a:srgbClr val="C00000"/>
                </a:solidFill>
              </a:rPr>
              <a:t>本身</a:t>
            </a:r>
            <a:endParaRPr lang="en-US" altLang="zh-CN" dirty="0">
              <a:solidFill>
                <a:srgbClr val="C00000"/>
              </a:solidFill>
            </a:endParaRPr>
          </a:p>
          <a:p>
            <a:pPr lvl="1"/>
            <a:r>
              <a:rPr lang="zh-CN" altLang="en-US" dirty="0">
                <a:solidFill>
                  <a:srgbClr val="C00000"/>
                </a:solidFill>
              </a:rPr>
              <a:t>例如：</a:t>
            </a:r>
            <a:endParaRPr lang="en-US" altLang="zh-CN" dirty="0">
              <a:solidFill>
                <a:srgbClr val="C00000"/>
              </a:solidFill>
            </a:endParaRPr>
          </a:p>
          <a:p>
            <a:pPr lvl="1">
              <a:buNone/>
            </a:pPr>
            <a:r>
              <a:rPr lang="en-US" altLang="zh-CN" b="1" dirty="0">
                <a:latin typeface="Courier New" pitchFamily="49" charset="0"/>
                <a:cs typeface="Courier New" pitchFamily="49" charset="0"/>
              </a:rPr>
              <a:t>str2="</a:t>
            </a:r>
            <a:r>
              <a:rPr lang="en-US" altLang="zh-CN" b="1" dirty="0" err="1">
                <a:latin typeface="Courier New" pitchFamily="49" charset="0"/>
                <a:cs typeface="Courier New" pitchFamily="49" charset="0"/>
              </a:rPr>
              <a:t>abc</a:t>
            </a:r>
            <a:r>
              <a:rPr lang="en-US" altLang="zh-CN" b="1" dirty="0">
                <a:latin typeface="Courier New" panose="02070309020205020404" pitchFamily="49" charset="0"/>
                <a:cs typeface="Courier New" panose="02070309020205020404" pitchFamily="49" charset="0"/>
              </a:rPr>
              <a:t>";</a:t>
            </a:r>
          </a:p>
          <a:p>
            <a:pPr lvl="1">
              <a:buNone/>
            </a:pPr>
            <a:r>
              <a:rPr lang="en-US" altLang="zh-CN" b="1" dirty="0">
                <a:latin typeface="Courier New" panose="02070309020205020404" pitchFamily="49" charset="0"/>
                <a:cs typeface="Courier New" panose="02070309020205020404" pitchFamily="49" charset="0"/>
              </a:rPr>
              <a:t>str1="</a:t>
            </a:r>
            <a:r>
              <a:rPr lang="en-US" altLang="zh-CN" b="1" dirty="0" err="1">
                <a:latin typeface="Courier New" pitchFamily="49" charset="0"/>
                <a:cs typeface="Courier New" pitchFamily="49" charset="0"/>
              </a:rPr>
              <a:t>abcde</a:t>
            </a:r>
            <a:r>
              <a:rPr lang="en-US" altLang="zh-CN" b="1" dirty="0">
                <a:latin typeface="Courier New" panose="02070309020205020404" pitchFamily="49" charset="0"/>
                <a:cs typeface="Courier New" panose="02070309020205020404" pitchFamily="49" charset="0"/>
              </a:rPr>
              <a:t>";</a:t>
            </a:r>
          </a:p>
          <a:p>
            <a:pPr lvl="1">
              <a:buNone/>
            </a:pPr>
            <a:r>
              <a:rPr lang="en-US" altLang="zh-CN" b="1" dirty="0">
                <a:solidFill>
                  <a:srgbClr val="00B050"/>
                </a:solidFill>
                <a:latin typeface="Courier New" pitchFamily="49" charset="0"/>
                <a:cs typeface="Courier New" pitchFamily="49" charset="0"/>
              </a:rPr>
              <a:t>//str1 – str2</a:t>
            </a:r>
            <a:r>
              <a:rPr lang="zh-CN" altLang="en-US" b="1" dirty="0">
                <a:solidFill>
                  <a:srgbClr val="00B050"/>
                </a:solidFill>
                <a:latin typeface="Courier New" pitchFamily="49" charset="0"/>
                <a:cs typeface="Courier New" pitchFamily="49" charset="0"/>
              </a:rPr>
              <a:t>的结果为</a:t>
            </a:r>
            <a:r>
              <a:rPr lang="en-US" altLang="zh-CN" b="1" dirty="0">
                <a:solidFill>
                  <a:srgbClr val="00B050"/>
                </a:solidFill>
                <a:latin typeface="Courier New" pitchFamily="49" charset="0"/>
                <a:cs typeface="Courier New" pitchFamily="49" charset="0"/>
              </a:rPr>
              <a:t>”de”</a:t>
            </a:r>
          </a:p>
          <a:p>
            <a:pPr lvl="1">
              <a:buNone/>
            </a:pPr>
            <a:r>
              <a:rPr lang="zh-CN" altLang="en-US" dirty="0">
                <a:latin typeface="Courier New" pitchFamily="49" charset="0"/>
                <a:cs typeface="Courier New" pitchFamily="49" charset="0"/>
              </a:rPr>
              <a:t>分析：</a:t>
            </a:r>
            <a:r>
              <a:rPr lang="en-US" altLang="zh-CN" b="1" dirty="0">
                <a:latin typeface="Courier New" pitchFamily="49" charset="0"/>
                <a:cs typeface="Courier New" pitchFamily="49" charset="0"/>
              </a:rPr>
              <a:t>find</a:t>
            </a:r>
            <a:r>
              <a:rPr lang="zh-CN" altLang="en-US" dirty="0">
                <a:latin typeface="Courier New" pitchFamily="49" charset="0"/>
                <a:cs typeface="Courier New" pitchFamily="49" charset="0"/>
              </a:rPr>
              <a:t>函数：搜索子串并返回下标</a:t>
            </a:r>
            <a:endParaRPr lang="en-US" altLang="zh-CN" dirty="0">
              <a:latin typeface="Courier New" pitchFamily="49" charset="0"/>
              <a:cs typeface="Courier New" pitchFamily="49" charset="0"/>
            </a:endParaRPr>
          </a:p>
          <a:p>
            <a:pPr lvl="1">
              <a:buNone/>
            </a:pPr>
            <a:r>
              <a:rPr lang="en-US" altLang="zh-CN" dirty="0">
                <a:latin typeface="Courier New" pitchFamily="49" charset="0"/>
                <a:cs typeface="Courier New" pitchFamily="49" charset="0"/>
              </a:rPr>
              <a:t>     </a:t>
            </a:r>
            <a:r>
              <a:rPr lang="en-US" altLang="zh-CN" b="1" dirty="0">
                <a:latin typeface="Courier New" pitchFamily="49" charset="0"/>
                <a:cs typeface="Courier New" pitchFamily="49" charset="0"/>
              </a:rPr>
              <a:t>erase</a:t>
            </a:r>
            <a:r>
              <a:rPr lang="zh-CN" altLang="en-US" dirty="0">
                <a:latin typeface="Courier New" pitchFamily="49" charset="0"/>
                <a:cs typeface="Courier New" pitchFamily="49" charset="0"/>
              </a:rPr>
              <a:t>函数：删除子串</a:t>
            </a:r>
            <a:endParaRPr lang="en-US" altLang="zh-CN"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函数重载</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运算符重载</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Tree>
    <p:extLst>
      <p:ext uri="{BB962C8B-B14F-4D97-AF65-F5344CB8AC3E}">
        <p14:creationId xmlns:p14="http://schemas.microsoft.com/office/powerpoint/2010/main" val="1826634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1600" y="3786262"/>
            <a:ext cx="5357688" cy="1730561"/>
            <a:chOff x="1641579" y="3209740"/>
            <a:chExt cx="5357709" cy="1730569"/>
          </a:xfrm>
        </p:grpSpPr>
        <p:sp>
          <p:nvSpPr>
            <p:cNvPr id="14" name="五边形 13"/>
            <p:cNvSpPr/>
            <p:nvPr/>
          </p:nvSpPr>
          <p:spPr bwMode="auto">
            <a:xfrm flipH="1">
              <a:off x="2041506" y="3209740"/>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1579" y="4141720"/>
              <a:ext cx="793628" cy="790652"/>
              <a:chOff x="852592" y="1641390"/>
              <a:chExt cx="793628" cy="790652"/>
            </a:xfrm>
          </p:grpSpPr>
          <p:sp>
            <p:nvSpPr>
              <p:cNvPr id="30" name="椭圆 29"/>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2592" y="1641390"/>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980728"/>
            <a:ext cx="5356225" cy="2648532"/>
            <a:chOff x="1643042" y="3212518"/>
            <a:chExt cx="5356246" cy="2648544"/>
          </a:xfrm>
        </p:grpSpPr>
        <p:sp>
          <p:nvSpPr>
            <p:cNvPr id="23" name="五边形 22"/>
            <p:cNvSpPr/>
            <p:nvPr/>
          </p:nvSpPr>
          <p:spPr bwMode="auto">
            <a:xfrm flipH="1">
              <a:off x="2041506" y="3212518"/>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5" name="五边形 24"/>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5065722"/>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29" name="组合 19"/>
            <p:cNvGrpSpPr>
              <a:grpSpLocks/>
            </p:cNvGrpSpPr>
            <p:nvPr/>
          </p:nvGrpSpPr>
          <p:grpSpPr bwMode="auto">
            <a:xfrm>
              <a:off x="1643042" y="3218860"/>
              <a:ext cx="792165" cy="788993"/>
              <a:chOff x="854055" y="2575918"/>
              <a:chExt cx="792165" cy="788993"/>
            </a:xfrm>
          </p:grpSpPr>
          <p:sp>
            <p:nvSpPr>
              <p:cNvPr id="41" name="椭圆 40"/>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2"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nvGrpSpPr>
            <p:cNvPr id="32" name="组合 28"/>
            <p:cNvGrpSpPr>
              <a:grpSpLocks/>
            </p:cNvGrpSpPr>
            <p:nvPr/>
          </p:nvGrpSpPr>
          <p:grpSpPr bwMode="auto">
            <a:xfrm>
              <a:off x="1643042" y="4143380"/>
              <a:ext cx="792156" cy="788988"/>
              <a:chOff x="854055" y="1643050"/>
              <a:chExt cx="792156" cy="788988"/>
            </a:xfrm>
          </p:grpSpPr>
          <p:sp>
            <p:nvSpPr>
              <p:cNvPr id="37" name="椭圆 36"/>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nvGrpSpPr>
            <p:cNvPr id="34" name="组合 31"/>
            <p:cNvGrpSpPr>
              <a:grpSpLocks/>
            </p:cNvGrpSpPr>
            <p:nvPr/>
          </p:nvGrpSpPr>
          <p:grpSpPr bwMode="auto">
            <a:xfrm>
              <a:off x="1643042" y="5072074"/>
              <a:ext cx="792156" cy="788988"/>
              <a:chOff x="854055" y="1643050"/>
              <a:chExt cx="792156" cy="788988"/>
            </a:xfrm>
          </p:grpSpPr>
          <p:sp>
            <p:nvSpPr>
              <p:cNvPr id="35" name="椭圆 34"/>
              <p:cNvSpPr>
                <a:spLocks noChangeAspect="1"/>
              </p:cNvSpPr>
              <p:nvPr/>
            </p:nvSpPr>
            <p:spPr bwMode="auto">
              <a:xfrm>
                <a:off x="857230" y="164304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43" name="TextBox 42"/>
          <p:cNvSpPr txBox="1"/>
          <p:nvPr/>
        </p:nvSpPr>
        <p:spPr>
          <a:xfrm>
            <a:off x="2627784" y="1100269"/>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函数的基本概念</a:t>
            </a:r>
            <a:endParaRPr lang="zh-CN" altLang="en-US" b="1" dirty="0">
              <a:solidFill>
                <a:schemeClr val="bg1"/>
              </a:solidFill>
              <a:latin typeface="Courier New" pitchFamily="49" charset="0"/>
              <a:cs typeface="Courier New" pitchFamily="49" charset="0"/>
            </a:endParaRPr>
          </a:p>
        </p:txBody>
      </p:sp>
      <p:sp>
        <p:nvSpPr>
          <p:cNvPr id="44" name="TextBox 43"/>
          <p:cNvSpPr txBox="1"/>
          <p:nvPr/>
        </p:nvSpPr>
        <p:spPr>
          <a:xfrm>
            <a:off x="2627784" y="203637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函数的说明与使用</a:t>
            </a:r>
            <a:endParaRPr lang="zh-CN" altLang="en-US" b="1" dirty="0">
              <a:solidFill>
                <a:schemeClr val="bg1"/>
              </a:solidFill>
              <a:latin typeface="Courier New" pitchFamily="49" charset="0"/>
              <a:cs typeface="Courier New" pitchFamily="49" charset="0"/>
            </a:endParaRPr>
          </a:p>
        </p:txBody>
      </p:sp>
      <p:sp>
        <p:nvSpPr>
          <p:cNvPr id="45" name="TextBox 44"/>
          <p:cNvSpPr txBox="1"/>
          <p:nvPr/>
        </p:nvSpPr>
        <p:spPr>
          <a:xfrm>
            <a:off x="2627784" y="2972477"/>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函数的参数传递</a:t>
            </a:r>
            <a:endParaRPr lang="zh-CN" altLang="en-US" b="1" dirty="0">
              <a:solidFill>
                <a:schemeClr val="bg1"/>
              </a:solidFill>
              <a:latin typeface="Courier New" pitchFamily="49" charset="0"/>
              <a:cs typeface="Courier New" pitchFamily="49" charset="0"/>
            </a:endParaRPr>
          </a:p>
        </p:txBody>
      </p:sp>
      <p:sp>
        <p:nvSpPr>
          <p:cNvPr id="46" name="TextBox 45"/>
          <p:cNvSpPr txBox="1"/>
          <p:nvPr/>
        </p:nvSpPr>
        <p:spPr>
          <a:xfrm>
            <a:off x="2627784" y="388995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函数的嵌套与递归</a:t>
            </a:r>
            <a:endParaRPr lang="zh-CN" altLang="en-US" b="1" dirty="0">
              <a:solidFill>
                <a:schemeClr val="bg1"/>
              </a:solidFill>
              <a:latin typeface="Courier New" pitchFamily="49" charset="0"/>
              <a:cs typeface="Courier New" pitchFamily="49" charset="0"/>
            </a:endParaRPr>
          </a:p>
        </p:txBody>
      </p:sp>
      <p:sp>
        <p:nvSpPr>
          <p:cNvPr id="47" name="TextBox 46"/>
          <p:cNvSpPr txBox="1"/>
          <p:nvPr/>
        </p:nvSpPr>
        <p:spPr>
          <a:xfrm>
            <a:off x="2627784" y="4827560"/>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函数与运算符重载</a:t>
            </a:r>
            <a:endParaRPr lang="zh-CN" altLang="en-US" b="1" dirty="0">
              <a:solidFill>
                <a:schemeClr val="bg1"/>
              </a:solidFill>
              <a:latin typeface="Courier New" pitchFamily="49" charset="0"/>
              <a:cs typeface="Courier New" pitchFamily="49" charset="0"/>
            </a:endParaRPr>
          </a:p>
        </p:txBody>
      </p:sp>
      <p:sp>
        <p:nvSpPr>
          <p:cNvPr id="31" name="五边形 15">
            <a:extLst>
              <a:ext uri="{FF2B5EF4-FFF2-40B4-BE49-F238E27FC236}">
                <a16:creationId xmlns:a16="http://schemas.microsoft.com/office/drawing/2014/main" id="{E632FC30-4E89-49E6-ABD0-BD7198C9AE7F}"/>
              </a:ext>
            </a:extLst>
          </p:cNvPr>
          <p:cNvSpPr/>
          <p:nvPr/>
        </p:nvSpPr>
        <p:spPr bwMode="auto">
          <a:xfrm flipH="1">
            <a:off x="2051720" y="5660839"/>
            <a:ext cx="4957763" cy="793749"/>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33" name="椭圆 32">
            <a:extLst>
              <a:ext uri="{FF2B5EF4-FFF2-40B4-BE49-F238E27FC236}">
                <a16:creationId xmlns:a16="http://schemas.microsoft.com/office/drawing/2014/main" id="{3A31393B-F3A3-420F-9432-D9E7DAFF0889}"/>
              </a:ext>
            </a:extLst>
          </p:cNvPr>
          <p:cNvSpPr>
            <a:spLocks noChangeAspect="1"/>
          </p:cNvSpPr>
          <p:nvPr/>
        </p:nvSpPr>
        <p:spPr bwMode="auto">
          <a:xfrm>
            <a:off x="1622847" y="5663939"/>
            <a:ext cx="788987" cy="78898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9" name="图片 22" descr="NANKAI.png">
            <a:extLst>
              <a:ext uri="{FF2B5EF4-FFF2-40B4-BE49-F238E27FC236}">
                <a16:creationId xmlns:a16="http://schemas.microsoft.com/office/drawing/2014/main" id="{DAA3A698-A956-4914-9E4D-159219150A32}"/>
              </a:ext>
            </a:extLst>
          </p:cNvPr>
          <p:cNvPicPr>
            <a:picLocks noChangeAspect="1"/>
          </p:cNvPicPr>
          <p:nvPr/>
        </p:nvPicPr>
        <p:blipFill>
          <a:blip r:embed="rId3" cstate="print"/>
          <a:srcRect/>
          <a:stretch>
            <a:fillRect/>
          </a:stretch>
        </p:blipFill>
        <p:spPr bwMode="auto">
          <a:xfrm>
            <a:off x="1622847" y="5663942"/>
            <a:ext cx="788984" cy="788985"/>
          </a:xfrm>
          <a:prstGeom prst="rect">
            <a:avLst/>
          </a:prstGeom>
          <a:noFill/>
          <a:ln w="9525">
            <a:noFill/>
            <a:miter lim="800000"/>
            <a:headEnd/>
            <a:tailEnd/>
          </a:ln>
        </p:spPr>
      </p:pic>
      <p:sp>
        <p:nvSpPr>
          <p:cNvPr id="40" name="TextBox 46">
            <a:extLst>
              <a:ext uri="{FF2B5EF4-FFF2-40B4-BE49-F238E27FC236}">
                <a16:creationId xmlns:a16="http://schemas.microsoft.com/office/drawing/2014/main" id="{10E47C04-0312-40B1-A53E-EFD60CFB8B8E}"/>
              </a:ext>
            </a:extLst>
          </p:cNvPr>
          <p:cNvSpPr txBox="1"/>
          <p:nvPr/>
        </p:nvSpPr>
        <p:spPr>
          <a:xfrm>
            <a:off x="2627784" y="579655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函数与结构化程序设计</a:t>
            </a:r>
            <a:endParaRPr lang="zh-CN" altLang="en-US"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58277829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3786671"/>
            <a:ext cx="5356225" cy="1730561"/>
            <a:chOff x="1643042" y="3209740"/>
            <a:chExt cx="5356246" cy="1730569"/>
          </a:xfrm>
        </p:grpSpPr>
        <p:sp>
          <p:nvSpPr>
            <p:cNvPr id="14" name="五边形 13"/>
            <p:cNvSpPr/>
            <p:nvPr/>
          </p:nvSpPr>
          <p:spPr bwMode="auto">
            <a:xfrm flipH="1">
              <a:off x="2041506" y="3209740"/>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4143380"/>
              <a:ext cx="792156" cy="788988"/>
              <a:chOff x="854055" y="1643050"/>
              <a:chExt cx="792156" cy="788988"/>
            </a:xfrm>
          </p:grpSpPr>
          <p:sp>
            <p:nvSpPr>
              <p:cNvPr id="30" name="椭圆 29"/>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980728"/>
            <a:ext cx="5356225" cy="2648952"/>
            <a:chOff x="1643042" y="3212102"/>
            <a:chExt cx="5356246" cy="2648960"/>
          </a:xfrm>
        </p:grpSpPr>
        <p:sp>
          <p:nvSpPr>
            <p:cNvPr id="25" name="五边形 24"/>
            <p:cNvSpPr/>
            <p:nvPr/>
          </p:nvSpPr>
          <p:spPr bwMode="auto">
            <a:xfrm flipH="1">
              <a:off x="2041506" y="3212102"/>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5065722"/>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3042" y="3212102"/>
              <a:ext cx="792165" cy="788991"/>
              <a:chOff x="854055" y="711772"/>
              <a:chExt cx="792165" cy="788991"/>
            </a:xfrm>
          </p:grpSpPr>
          <p:sp>
            <p:nvSpPr>
              <p:cNvPr id="37" name="椭圆 36"/>
              <p:cNvSpPr>
                <a:spLocks noChangeAspect="1"/>
              </p:cNvSpPr>
              <p:nvPr/>
            </p:nvSpPr>
            <p:spPr bwMode="auto">
              <a:xfrm>
                <a:off x="857230" y="711772"/>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711772"/>
                <a:ext cx="788987" cy="788988"/>
              </a:xfrm>
              <a:prstGeom prst="rect">
                <a:avLst/>
              </a:prstGeom>
              <a:noFill/>
              <a:ln w="9525">
                <a:noFill/>
                <a:miter lim="800000"/>
                <a:headEnd/>
                <a:tailEnd/>
              </a:ln>
            </p:spPr>
          </p:pic>
        </p:grpSp>
        <p:grpSp>
          <p:nvGrpSpPr>
            <p:cNvPr id="34" name="组合 31"/>
            <p:cNvGrpSpPr>
              <a:grpSpLocks/>
            </p:cNvGrpSpPr>
            <p:nvPr/>
          </p:nvGrpSpPr>
          <p:grpSpPr bwMode="auto">
            <a:xfrm>
              <a:off x="1643042" y="5072074"/>
              <a:ext cx="792156" cy="788988"/>
              <a:chOff x="854055" y="1643050"/>
              <a:chExt cx="792156" cy="788988"/>
            </a:xfrm>
          </p:grpSpPr>
          <p:sp>
            <p:nvSpPr>
              <p:cNvPr id="35" name="椭圆 34"/>
              <p:cNvSpPr>
                <a:spLocks noChangeAspect="1"/>
              </p:cNvSpPr>
              <p:nvPr/>
            </p:nvSpPr>
            <p:spPr bwMode="auto">
              <a:xfrm>
                <a:off x="857230" y="164304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45" name="TextBox 44"/>
          <p:cNvSpPr txBox="1"/>
          <p:nvPr/>
        </p:nvSpPr>
        <p:spPr>
          <a:xfrm>
            <a:off x="2627784" y="2972886"/>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函数的参数传递</a:t>
            </a:r>
            <a:endParaRPr lang="zh-CN" altLang="en-US" b="1" dirty="0">
              <a:solidFill>
                <a:schemeClr val="bg1"/>
              </a:solidFill>
              <a:latin typeface="Courier New" pitchFamily="49" charset="0"/>
              <a:cs typeface="Courier New" pitchFamily="49" charset="0"/>
            </a:endParaRPr>
          </a:p>
        </p:txBody>
      </p:sp>
      <p:sp>
        <p:nvSpPr>
          <p:cNvPr id="46" name="TextBox 45"/>
          <p:cNvSpPr txBox="1"/>
          <p:nvPr/>
        </p:nvSpPr>
        <p:spPr>
          <a:xfrm>
            <a:off x="2627784" y="3908990"/>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函数的嵌套与递归</a:t>
            </a:r>
            <a:endParaRPr lang="zh-CN" altLang="en-US" b="1" dirty="0">
              <a:solidFill>
                <a:schemeClr val="bg1"/>
              </a:solidFill>
              <a:latin typeface="Courier New" pitchFamily="49" charset="0"/>
              <a:cs typeface="Courier New" pitchFamily="49" charset="0"/>
            </a:endParaRPr>
          </a:p>
        </p:txBody>
      </p:sp>
      <p:sp>
        <p:nvSpPr>
          <p:cNvPr id="47" name="TextBox 46"/>
          <p:cNvSpPr txBox="1"/>
          <p:nvPr/>
        </p:nvSpPr>
        <p:spPr>
          <a:xfrm>
            <a:off x="2627784" y="4845094"/>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函数与运算符重载</a:t>
            </a:r>
            <a:endParaRPr lang="zh-CN" altLang="en-US" b="1" dirty="0">
              <a:solidFill>
                <a:schemeClr val="bg1"/>
              </a:solidFill>
              <a:latin typeface="Courier New" pitchFamily="49" charset="0"/>
              <a:cs typeface="Courier New" pitchFamily="49" charset="0"/>
            </a:endParaRPr>
          </a:p>
        </p:txBody>
      </p:sp>
      <p:sp>
        <p:nvSpPr>
          <p:cNvPr id="31" name="五边形 30"/>
          <p:cNvSpPr/>
          <p:nvPr/>
        </p:nvSpPr>
        <p:spPr bwMode="auto">
          <a:xfrm flipH="1">
            <a:off x="2036613" y="1916832"/>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88260" y="1895088"/>
            <a:ext cx="885840" cy="885840"/>
          </a:xfrm>
          <a:prstGeom prst="rect">
            <a:avLst/>
          </a:prstGeom>
        </p:spPr>
      </p:pic>
      <p:sp>
        <p:nvSpPr>
          <p:cNvPr id="39" name="TextBox 42"/>
          <p:cNvSpPr txBox="1"/>
          <p:nvPr/>
        </p:nvSpPr>
        <p:spPr>
          <a:xfrm>
            <a:off x="2642275" y="1078081"/>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函数的基本概念</a:t>
            </a:r>
            <a:endParaRPr lang="zh-CN" altLang="en-US" b="1" dirty="0">
              <a:solidFill>
                <a:schemeClr val="bg1"/>
              </a:solidFill>
              <a:latin typeface="Courier New" pitchFamily="49" charset="0"/>
              <a:cs typeface="Courier New" pitchFamily="49" charset="0"/>
            </a:endParaRPr>
          </a:p>
        </p:txBody>
      </p:sp>
      <p:sp>
        <p:nvSpPr>
          <p:cNvPr id="40" name="矩形 39">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48" name="矩形 4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49" name="矩形 4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50" name="矩形 4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51" name="矩形 5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函数说明与函数定义</a:t>
            </a:r>
          </a:p>
        </p:txBody>
      </p:sp>
      <p:sp>
        <p:nvSpPr>
          <p:cNvPr id="52" name="矩形 5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53" name="矩形 5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54" name="矩形 5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
        <p:nvSpPr>
          <p:cNvPr id="41" name="TextBox 43"/>
          <p:cNvSpPr txBox="1"/>
          <p:nvPr/>
        </p:nvSpPr>
        <p:spPr>
          <a:xfrm>
            <a:off x="2627784" y="2036782"/>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函数的说明与使用</a:t>
            </a:r>
            <a:endParaRPr lang="zh-CN" altLang="en-US" b="1" dirty="0">
              <a:solidFill>
                <a:schemeClr val="bg1"/>
              </a:solidFill>
              <a:latin typeface="Courier New" pitchFamily="49" charset="0"/>
              <a:cs typeface="Courier New" pitchFamily="49" charset="0"/>
            </a:endParaRPr>
          </a:p>
        </p:txBody>
      </p:sp>
      <p:sp>
        <p:nvSpPr>
          <p:cNvPr id="42" name="五边形 15">
            <a:extLst>
              <a:ext uri="{FF2B5EF4-FFF2-40B4-BE49-F238E27FC236}">
                <a16:creationId xmlns:a16="http://schemas.microsoft.com/office/drawing/2014/main" id="{AAD92AC6-E3AF-459B-A295-92C2F9ECC114}"/>
              </a:ext>
            </a:extLst>
          </p:cNvPr>
          <p:cNvSpPr/>
          <p:nvPr/>
        </p:nvSpPr>
        <p:spPr bwMode="auto">
          <a:xfrm flipH="1">
            <a:off x="2051720" y="5660839"/>
            <a:ext cx="4957763" cy="793749"/>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43" name="椭圆 42">
            <a:extLst>
              <a:ext uri="{FF2B5EF4-FFF2-40B4-BE49-F238E27FC236}">
                <a16:creationId xmlns:a16="http://schemas.microsoft.com/office/drawing/2014/main" id="{E68D96DA-0FF2-4249-9414-1D8FBB9E1B52}"/>
              </a:ext>
            </a:extLst>
          </p:cNvPr>
          <p:cNvSpPr>
            <a:spLocks noChangeAspect="1"/>
          </p:cNvSpPr>
          <p:nvPr/>
        </p:nvSpPr>
        <p:spPr bwMode="auto">
          <a:xfrm>
            <a:off x="1622847" y="5663939"/>
            <a:ext cx="788987" cy="78898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4" name="图片 22" descr="NANKAI.png">
            <a:extLst>
              <a:ext uri="{FF2B5EF4-FFF2-40B4-BE49-F238E27FC236}">
                <a16:creationId xmlns:a16="http://schemas.microsoft.com/office/drawing/2014/main" id="{25CD2E7D-C985-417E-98AA-7E8BB6698A3A}"/>
              </a:ext>
            </a:extLst>
          </p:cNvPr>
          <p:cNvPicPr>
            <a:picLocks noChangeAspect="1"/>
          </p:cNvPicPr>
          <p:nvPr/>
        </p:nvPicPr>
        <p:blipFill>
          <a:blip r:embed="rId3" cstate="print"/>
          <a:srcRect/>
          <a:stretch>
            <a:fillRect/>
          </a:stretch>
        </p:blipFill>
        <p:spPr bwMode="auto">
          <a:xfrm>
            <a:off x="1622847" y="5663942"/>
            <a:ext cx="788984" cy="788985"/>
          </a:xfrm>
          <a:prstGeom prst="rect">
            <a:avLst/>
          </a:prstGeom>
          <a:noFill/>
          <a:ln w="9525">
            <a:noFill/>
            <a:miter lim="800000"/>
            <a:headEnd/>
            <a:tailEnd/>
          </a:ln>
        </p:spPr>
      </p:pic>
      <p:sp>
        <p:nvSpPr>
          <p:cNvPr id="55" name="TextBox 46">
            <a:extLst>
              <a:ext uri="{FF2B5EF4-FFF2-40B4-BE49-F238E27FC236}">
                <a16:creationId xmlns:a16="http://schemas.microsoft.com/office/drawing/2014/main" id="{C8431B4B-C5B3-4D1A-B88D-8D3C7EC75E14}"/>
              </a:ext>
            </a:extLst>
          </p:cNvPr>
          <p:cNvSpPr txBox="1"/>
          <p:nvPr/>
        </p:nvSpPr>
        <p:spPr>
          <a:xfrm>
            <a:off x="2627784" y="579655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函数与结构化程序设计</a:t>
            </a:r>
            <a:endParaRPr lang="zh-CN" altLang="en-US"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4184386582"/>
      </p:ext>
    </p:extLst>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980729"/>
            <a:ext cx="8229600" cy="5184576"/>
          </a:xfrm>
        </p:spPr>
        <p:txBody>
          <a:bodyPr/>
          <a:lstStyle/>
          <a:p>
            <a:pPr marL="0" indent="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#include</a:t>
            </a:r>
            <a:r>
              <a:rPr lang="en-US" altLang="zh-CN" sz="2000" b="1" dirty="0">
                <a:latin typeface="Courier New" panose="02070309020205020404" pitchFamily="49" charset="0"/>
                <a:cs typeface="Courier New" panose="02070309020205020404" pitchFamily="49" charset="0"/>
              </a:rPr>
              <a:t>&lt;</a:t>
            </a:r>
            <a:r>
              <a:rPr lang="en-US" altLang="zh-CN" sz="2000" b="1" dirty="0" err="1">
                <a:latin typeface="Courier New" panose="02070309020205020404" pitchFamily="49" charset="0"/>
                <a:cs typeface="Courier New" panose="02070309020205020404" pitchFamily="49" charset="0"/>
              </a:rPr>
              <a:t>iostream</a:t>
            </a:r>
            <a:r>
              <a:rPr lang="en-US" altLang="zh-CN" sz="2000" b="1" dirty="0">
                <a:latin typeface="Courier New" panose="02070309020205020404" pitchFamily="49" charset="0"/>
                <a:cs typeface="Courier New" panose="02070309020205020404" pitchFamily="49" charset="0"/>
              </a:rPr>
              <a:t>&gt;</a:t>
            </a:r>
          </a:p>
          <a:p>
            <a:pPr marL="0" indent="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#include</a:t>
            </a:r>
            <a:r>
              <a:rPr lang="en-US" altLang="zh-CN" sz="2000" b="1" dirty="0">
                <a:latin typeface="Courier New" panose="02070309020205020404" pitchFamily="49" charset="0"/>
                <a:cs typeface="Courier New" panose="02070309020205020404" pitchFamily="49" charset="0"/>
              </a:rPr>
              <a:t>&lt;string&gt;</a:t>
            </a:r>
          </a:p>
          <a:p>
            <a:pPr marL="0" indent="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using namespace </a:t>
            </a:r>
            <a:r>
              <a:rPr lang="en-US" altLang="zh-CN" sz="2000" b="1" dirty="0" err="1">
                <a:latin typeface="Courier New" panose="02070309020205020404" pitchFamily="49" charset="0"/>
                <a:cs typeface="Courier New" panose="02070309020205020404" pitchFamily="49" charset="0"/>
              </a:rPr>
              <a:t>std</a:t>
            </a:r>
            <a:r>
              <a:rPr lang="en-US" altLang="zh-CN" sz="2000" b="1" dirty="0">
                <a:latin typeface="Courier New" panose="02070309020205020404" pitchFamily="49" charset="0"/>
                <a:cs typeface="Courier New" panose="02070309020205020404" pitchFamily="49" charset="0"/>
              </a:rPr>
              <a:t>;</a:t>
            </a:r>
          </a:p>
          <a:p>
            <a:pPr marL="0" indent="0">
              <a:spcBef>
                <a:spcPts val="0"/>
              </a:spcBef>
              <a:buNone/>
            </a:pPr>
            <a:r>
              <a:rPr lang="en-US" altLang="zh-CN" sz="2000" b="1" dirty="0">
                <a:solidFill>
                  <a:srgbClr val="00B0F0"/>
                </a:solidFill>
                <a:latin typeface="Courier New" panose="02070309020205020404" pitchFamily="49" charset="0"/>
                <a:cs typeface="Courier New" panose="02070309020205020404" pitchFamily="49" charset="0"/>
              </a:rPr>
              <a:t>string</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operator</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B0F0"/>
                </a:solidFill>
                <a:latin typeface="Courier New" panose="02070309020205020404" pitchFamily="49" charset="0"/>
                <a:cs typeface="Courier New" panose="02070309020205020404" pitchFamily="49" charset="0"/>
              </a:rPr>
              <a:t>string</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B0F0"/>
                </a:solidFill>
                <a:latin typeface="Courier New" panose="02070309020205020404" pitchFamily="49" charset="0"/>
                <a:cs typeface="Courier New" panose="02070309020205020404" pitchFamily="49" charset="0"/>
              </a:rPr>
              <a:t>string</a:t>
            </a:r>
            <a:r>
              <a:rPr lang="en-US" altLang="zh-CN" sz="2000" b="1" dirty="0">
                <a:latin typeface="Courier New" panose="02070309020205020404" pitchFamily="49" charset="0"/>
                <a:cs typeface="Courier New" panose="02070309020205020404" pitchFamily="49" charset="0"/>
              </a:rPr>
              <a:t>);</a:t>
            </a:r>
          </a:p>
          <a:p>
            <a:pPr marL="0" indent="0">
              <a:spcBef>
                <a:spcPts val="0"/>
              </a:spcBef>
              <a:buNone/>
            </a:pP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main()</a:t>
            </a:r>
          </a:p>
          <a:p>
            <a:pPr marL="0" indent="0">
              <a:spcBef>
                <a:spcPts val="0"/>
              </a:spcBef>
              <a:buNone/>
            </a:pPr>
            <a:r>
              <a:rPr lang="en-US" altLang="zh-CN" sz="2000" b="1" dirty="0">
                <a:latin typeface="Courier New" panose="02070309020205020404" pitchFamily="49" charset="0"/>
                <a:cs typeface="Courier New" panose="02070309020205020404" pitchFamily="49" charset="0"/>
              </a:rPr>
              <a:t>{</a:t>
            </a:r>
          </a:p>
          <a:p>
            <a:pPr marL="0">
              <a:spcBef>
                <a:spcPts val="0"/>
              </a:spcBef>
            </a:pPr>
            <a:r>
              <a:rPr lang="en-US" altLang="zh-CN" sz="2000" b="1" dirty="0">
                <a:solidFill>
                  <a:srgbClr val="00B0F0"/>
                </a:solidFill>
                <a:latin typeface="Courier New" panose="02070309020205020404" pitchFamily="49" charset="0"/>
                <a:cs typeface="Courier New" panose="02070309020205020404" pitchFamily="49" charset="0"/>
              </a:rPr>
              <a:t>string</a:t>
            </a:r>
            <a:r>
              <a:rPr lang="en-US" altLang="zh-CN" sz="2000" b="1" dirty="0">
                <a:latin typeface="Courier New" panose="02070309020205020404" pitchFamily="49" charset="0"/>
                <a:cs typeface="Courier New" panose="02070309020205020404" pitchFamily="49" charset="0"/>
              </a:rPr>
              <a:t> a, b;</a:t>
            </a:r>
          </a:p>
          <a:p>
            <a:pPr marL="0">
              <a:spcBef>
                <a:spcPts val="0"/>
              </a:spcBef>
            </a:pP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 &lt;&lt; "string a=";</a:t>
            </a:r>
          </a:p>
          <a:p>
            <a:pPr marL="0">
              <a:spcBef>
                <a:spcPts val="0"/>
              </a:spcBef>
            </a:pPr>
            <a:r>
              <a:rPr lang="en-US" altLang="zh-CN" sz="2000" b="1" dirty="0" err="1">
                <a:latin typeface="Courier New" panose="02070309020205020404" pitchFamily="49" charset="0"/>
                <a:cs typeface="Courier New" panose="02070309020205020404" pitchFamily="49" charset="0"/>
              </a:rPr>
              <a:t>cin</a:t>
            </a:r>
            <a:r>
              <a:rPr lang="en-US" altLang="zh-CN" sz="2000" b="1" dirty="0">
                <a:latin typeface="Courier New" panose="02070309020205020404" pitchFamily="49" charset="0"/>
                <a:cs typeface="Courier New" panose="02070309020205020404" pitchFamily="49" charset="0"/>
              </a:rPr>
              <a:t> &gt;&gt; a;</a:t>
            </a:r>
          </a:p>
          <a:p>
            <a:pPr marL="0">
              <a:spcBef>
                <a:spcPts val="0"/>
              </a:spcBef>
            </a:pP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 &lt;&lt; "string b=";</a:t>
            </a:r>
          </a:p>
          <a:p>
            <a:pPr marL="0">
              <a:spcBef>
                <a:spcPts val="0"/>
              </a:spcBef>
            </a:pPr>
            <a:r>
              <a:rPr lang="en-US" altLang="zh-CN" sz="2000" b="1" dirty="0" err="1">
                <a:latin typeface="Courier New" panose="02070309020205020404" pitchFamily="49" charset="0"/>
                <a:cs typeface="Courier New" panose="02070309020205020404" pitchFamily="49" charset="0"/>
              </a:rPr>
              <a:t>cin</a:t>
            </a:r>
            <a:r>
              <a:rPr lang="en-US" altLang="zh-CN" sz="2000" b="1" dirty="0">
                <a:latin typeface="Courier New" panose="02070309020205020404" pitchFamily="49" charset="0"/>
                <a:cs typeface="Courier New" panose="02070309020205020404" pitchFamily="49" charset="0"/>
              </a:rPr>
              <a:t> &gt;&gt; b;</a:t>
            </a:r>
          </a:p>
          <a:p>
            <a:pPr marL="0">
              <a:spcBef>
                <a:spcPts val="0"/>
              </a:spcBef>
            </a:pPr>
            <a:r>
              <a:rPr lang="en-US" altLang="zh-CN" sz="2000" b="1" dirty="0">
                <a:solidFill>
                  <a:srgbClr val="00B0F0"/>
                </a:solidFill>
                <a:latin typeface="Courier New" panose="02070309020205020404" pitchFamily="49" charset="0"/>
                <a:cs typeface="Courier New" panose="02070309020205020404" pitchFamily="49" charset="0"/>
              </a:rPr>
              <a:t>string</a:t>
            </a:r>
            <a:r>
              <a:rPr lang="en-US" altLang="zh-CN" sz="2000" b="1" dirty="0">
                <a:latin typeface="Courier New" panose="02070309020205020404" pitchFamily="49" charset="0"/>
                <a:cs typeface="Courier New" panose="02070309020205020404" pitchFamily="49" charset="0"/>
              </a:rPr>
              <a:t> s = a - b;</a:t>
            </a:r>
          </a:p>
          <a:p>
            <a:pPr marL="0">
              <a:spcBef>
                <a:spcPts val="0"/>
              </a:spcBef>
            </a:pP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 &lt;&lt; "s=" &lt;&lt; s &lt;&lt; </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a:t>
            </a:r>
          </a:p>
          <a:p>
            <a:pPr marL="0">
              <a:spcBef>
                <a:spcPts val="0"/>
              </a:spcBef>
            </a:pPr>
            <a:r>
              <a:rPr lang="en-US" altLang="zh-CN" sz="2000" b="1" dirty="0">
                <a:solidFill>
                  <a:srgbClr val="0000FF"/>
                </a:solidFill>
                <a:latin typeface="Courier New" panose="02070309020205020404" pitchFamily="49" charset="0"/>
                <a:cs typeface="Courier New" panose="02070309020205020404" pitchFamily="49" charset="0"/>
              </a:rPr>
              <a:t>return</a:t>
            </a:r>
            <a:r>
              <a:rPr lang="en-US" altLang="zh-CN" sz="2000" b="1" dirty="0">
                <a:latin typeface="Courier New" panose="02070309020205020404" pitchFamily="49" charset="0"/>
                <a:cs typeface="Courier New" panose="02070309020205020404" pitchFamily="49" charset="0"/>
              </a:rPr>
              <a:t> 0;</a:t>
            </a:r>
          </a:p>
          <a:p>
            <a:pPr marL="0" indent="0">
              <a:spcBef>
                <a:spcPts val="0"/>
              </a:spcBef>
              <a:buNone/>
            </a:pPr>
            <a:r>
              <a:rPr lang="en-US" altLang="zh-CN" sz="2000" b="1" dirty="0">
                <a:latin typeface="Courier New" panose="02070309020205020404" pitchFamily="49" charset="0"/>
                <a:cs typeface="Courier New" panose="02070309020205020404" pitchFamily="49" charset="0"/>
              </a:rPr>
              <a:t>}</a:t>
            </a:r>
            <a:endParaRPr lang="en-US" altLang="zh-CN" sz="1600" b="1" dirty="0">
              <a:solidFill>
                <a:schemeClr val="tx2"/>
              </a:solidFill>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函数重载</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运算符重载</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Tree>
    <p:extLst>
      <p:ext uri="{BB962C8B-B14F-4D97-AF65-F5344CB8AC3E}">
        <p14:creationId xmlns:p14="http://schemas.microsoft.com/office/powerpoint/2010/main" val="932024430"/>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268760"/>
            <a:ext cx="9001000" cy="4988840"/>
          </a:xfrm>
        </p:spPr>
        <p:txBody>
          <a:bodyPr/>
          <a:lstStyle/>
          <a:p>
            <a:pPr marL="0" indent="0">
              <a:buNone/>
            </a:pPr>
            <a:r>
              <a:rPr lang="en-US" altLang="zh-CN" sz="2000" b="1" dirty="0">
                <a:solidFill>
                  <a:srgbClr val="00B0F0"/>
                </a:solidFill>
                <a:latin typeface="Courier New" panose="02070309020205020404" pitchFamily="49" charset="0"/>
                <a:cs typeface="Courier New" panose="02070309020205020404" pitchFamily="49" charset="0"/>
              </a:rPr>
              <a:t>string</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operator</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B0F0"/>
                </a:solidFill>
                <a:latin typeface="Courier New" panose="02070309020205020404" pitchFamily="49" charset="0"/>
                <a:cs typeface="Courier New" panose="02070309020205020404" pitchFamily="49" charset="0"/>
              </a:rPr>
              <a:t>string</a:t>
            </a:r>
            <a:r>
              <a:rPr lang="en-US" altLang="zh-CN" sz="2000" b="1" dirty="0">
                <a:latin typeface="Courier New" panose="02070309020205020404" pitchFamily="49" charset="0"/>
                <a:cs typeface="Courier New" panose="02070309020205020404" pitchFamily="49" charset="0"/>
              </a:rPr>
              <a:t> str1, </a:t>
            </a:r>
            <a:r>
              <a:rPr lang="en-US" altLang="zh-CN" sz="2000" b="1" dirty="0">
                <a:solidFill>
                  <a:srgbClr val="00B0F0"/>
                </a:solidFill>
                <a:latin typeface="Courier New" panose="02070309020205020404" pitchFamily="49" charset="0"/>
                <a:cs typeface="Courier New" panose="02070309020205020404" pitchFamily="49" charset="0"/>
              </a:rPr>
              <a:t>string</a:t>
            </a:r>
            <a:r>
              <a:rPr lang="en-US" altLang="zh-CN" sz="2000" b="1" dirty="0">
                <a:latin typeface="Courier New" panose="02070309020205020404" pitchFamily="49" charset="0"/>
                <a:cs typeface="Courier New" panose="02070309020205020404" pitchFamily="49" charset="0"/>
              </a:rPr>
              <a:t> str2) </a:t>
            </a:r>
          </a:p>
          <a:p>
            <a:pPr marL="0" indent="0">
              <a:buNone/>
            </a:pPr>
            <a:r>
              <a:rPr lang="en-US" altLang="zh-CN" sz="2000" b="1" dirty="0">
                <a:latin typeface="Courier New" panose="02070309020205020404" pitchFamily="49" charset="0"/>
                <a:cs typeface="Courier New" panose="02070309020205020404" pitchFamily="49" charset="0"/>
              </a:rPr>
              <a:t>{</a:t>
            </a:r>
          </a:p>
          <a:p>
            <a:pPr marL="0" indent="0">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count = 0;</a:t>
            </a:r>
          </a:p>
          <a:p>
            <a:pPr marL="0" indent="0">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index = -1;</a:t>
            </a:r>
            <a:r>
              <a:rPr lang="en-US" altLang="zh-CN" sz="2000" b="1" dirty="0">
                <a:solidFill>
                  <a:srgbClr val="0000FF"/>
                </a:solidFill>
                <a:latin typeface="Courier New" panose="02070309020205020404" pitchFamily="49" charset="0"/>
                <a:cs typeface="Courier New" panose="02070309020205020404" pitchFamily="49" charset="0"/>
              </a:rPr>
              <a:t>      </a:t>
            </a:r>
          </a:p>
          <a:p>
            <a:pPr marL="0" indent="0">
              <a:buNone/>
            </a:pPr>
            <a:r>
              <a:rPr lang="en-US" altLang="zh-CN" sz="2000" b="1" dirty="0">
                <a:solidFill>
                  <a:srgbClr val="0000FF"/>
                </a:solidFill>
                <a:latin typeface="Courier New" panose="02070309020205020404" pitchFamily="49" charset="0"/>
                <a:cs typeface="Courier New" panose="02070309020205020404" pitchFamily="49" charset="0"/>
              </a:rPr>
              <a:t>    while</a:t>
            </a:r>
            <a:r>
              <a:rPr lang="en-US" altLang="zh-CN" sz="2000" b="1" dirty="0">
                <a:latin typeface="Courier New" panose="02070309020205020404" pitchFamily="49" charset="0"/>
                <a:cs typeface="Courier New" panose="02070309020205020404" pitchFamily="49" charset="0"/>
              </a:rPr>
              <a:t>((index=str1.find(str2,index+1))!=string::</a:t>
            </a:r>
            <a:r>
              <a:rPr lang="en-US" altLang="zh-CN" sz="2000" b="1" dirty="0" err="1">
                <a:latin typeface="Courier New" panose="02070309020205020404" pitchFamily="49" charset="0"/>
                <a:cs typeface="Courier New" panose="02070309020205020404" pitchFamily="49" charset="0"/>
              </a:rPr>
              <a:t>npos</a:t>
            </a:r>
            <a:r>
              <a:rPr lang="en-US" altLang="zh-CN" sz="2000" b="1" dirty="0">
                <a:latin typeface="Courier New" panose="02070309020205020404" pitchFamily="49" charset="0"/>
                <a:cs typeface="Courier New" panose="02070309020205020404" pitchFamily="49" charset="0"/>
              </a:rPr>
              <a:t>){</a:t>
            </a:r>
          </a:p>
          <a:p>
            <a:pPr marL="0" indent="0">
              <a:buNone/>
            </a:pPr>
            <a:r>
              <a:rPr lang="en-US" altLang="zh-CN" sz="2000" b="1" dirty="0">
                <a:latin typeface="Courier New" panose="02070309020205020404" pitchFamily="49" charset="0"/>
                <a:cs typeface="Courier New" panose="02070309020205020404" pitchFamily="49" charset="0"/>
              </a:rPr>
              <a:t>        count++;</a:t>
            </a:r>
          </a:p>
          <a:p>
            <a:pPr marL="0" indent="0">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 &lt;&lt; index &lt;&lt; "  " &lt;&lt; count &lt;&lt; </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a:t>
            </a:r>
          </a:p>
          <a:p>
            <a:pPr marL="0" indent="0">
              <a:buNone/>
            </a:pPr>
            <a:r>
              <a:rPr lang="en-US" altLang="zh-CN" sz="2000" b="1" dirty="0">
                <a:latin typeface="Courier New" panose="02070309020205020404" pitchFamily="49" charset="0"/>
                <a:cs typeface="Courier New" panose="02070309020205020404" pitchFamily="49" charset="0"/>
              </a:rPr>
              <a:t>        str1.erase(index,str2.length());</a:t>
            </a:r>
          </a:p>
          <a:p>
            <a:pPr marL="0" indent="0">
              <a:buNone/>
            </a:pPr>
            <a:r>
              <a:rPr lang="en-US" altLang="zh-CN" sz="2000" b="1" dirty="0">
                <a:latin typeface="Courier New" panose="02070309020205020404" pitchFamily="49" charset="0"/>
                <a:cs typeface="Courier New" panose="02070309020205020404" pitchFamily="49" charset="0"/>
              </a:rPr>
              <a:t>	  index --;</a:t>
            </a:r>
          </a:p>
          <a:p>
            <a:pPr marL="0" indent="0">
              <a:buNone/>
            </a:pPr>
            <a:r>
              <a:rPr lang="en-US" altLang="zh-CN" sz="2000" b="1" dirty="0">
                <a:latin typeface="Courier New" panose="02070309020205020404" pitchFamily="49" charset="0"/>
                <a:cs typeface="Courier New" panose="02070309020205020404" pitchFamily="49" charset="0"/>
              </a:rPr>
              <a:t>    }</a:t>
            </a:r>
          </a:p>
          <a:p>
            <a:pPr marL="0" indent="0">
              <a:buNone/>
            </a:pPr>
            <a:r>
              <a:rPr lang="en-US" altLang="zh-CN" sz="2000" b="1" dirty="0">
                <a:solidFill>
                  <a:srgbClr val="0000FF"/>
                </a:solidFill>
                <a:latin typeface="Courier New" panose="02070309020205020404" pitchFamily="49" charset="0"/>
                <a:cs typeface="Courier New" panose="02070309020205020404" pitchFamily="49" charset="0"/>
              </a:rPr>
              <a:t>    return</a:t>
            </a:r>
            <a:r>
              <a:rPr lang="en-US" altLang="zh-CN" sz="2000" b="1" dirty="0">
                <a:latin typeface="Courier New" panose="02070309020205020404" pitchFamily="49" charset="0"/>
                <a:cs typeface="Courier New" panose="02070309020205020404" pitchFamily="49" charset="0"/>
              </a:rPr>
              <a:t> str1;</a:t>
            </a:r>
          </a:p>
          <a:p>
            <a:pPr marL="0" indent="0">
              <a:buNone/>
            </a:pPr>
            <a:r>
              <a:rPr lang="en-US" altLang="zh-CN" sz="2000" b="1" dirty="0">
                <a:latin typeface="Courier New" panose="02070309020205020404" pitchFamily="49" charset="0"/>
                <a:cs typeface="Courier New" panose="02070309020205020404" pitchFamily="49" charset="0"/>
              </a:rPr>
              <a:t>}</a:t>
            </a:r>
            <a:endParaRPr lang="zh-CN" altLang="en-US" sz="18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函数重载</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运算符重载</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Tree>
    <p:extLst>
      <p:ext uri="{BB962C8B-B14F-4D97-AF65-F5344CB8AC3E}">
        <p14:creationId xmlns:p14="http://schemas.microsoft.com/office/powerpoint/2010/main" val="869948655"/>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2"/>
            </p:custDataLst>
          </p:nvPr>
        </p:nvSpPr>
        <p:spPr>
          <a:xfrm>
            <a:off x="1828800" y="1741289"/>
            <a:ext cx="5486400" cy="1205508"/>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63" dirty="0">
                <a:solidFill>
                  <a:srgbClr val="000000"/>
                </a:solidFill>
              </a:rPr>
              <a:t>下列关于运算符重载的描述中，哪项是正确的？</a:t>
            </a:r>
          </a:p>
        </p:txBody>
      </p:sp>
      <p:sp>
        <p:nvSpPr>
          <p:cNvPr id="4" name="矩形 3"/>
          <p:cNvSpPr/>
          <p:nvPr>
            <p:custDataLst>
              <p:tags r:id="rId3"/>
            </p:custDataLst>
          </p:nvPr>
        </p:nvSpPr>
        <p:spPr>
          <a:xfrm>
            <a:off x="2514600" y="3067350"/>
            <a:ext cx="4800600" cy="361652"/>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63" dirty="0">
                <a:solidFill>
                  <a:srgbClr val="000000"/>
                </a:solidFill>
              </a:rPr>
              <a:t>运算符重载可以改变操作数的个数</a:t>
            </a:r>
          </a:p>
        </p:txBody>
      </p:sp>
      <p:sp>
        <p:nvSpPr>
          <p:cNvPr id="5" name="矩形 4"/>
          <p:cNvSpPr/>
          <p:nvPr>
            <p:custDataLst>
              <p:tags r:id="rId4"/>
            </p:custDataLst>
          </p:nvPr>
        </p:nvSpPr>
        <p:spPr>
          <a:xfrm>
            <a:off x="2514600" y="3549553"/>
            <a:ext cx="4800600" cy="361652"/>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63" dirty="0">
                <a:solidFill>
                  <a:srgbClr val="000000"/>
                </a:solidFill>
              </a:rPr>
              <a:t>运算符重载可以改变优先级</a:t>
            </a:r>
          </a:p>
        </p:txBody>
      </p:sp>
      <p:sp>
        <p:nvSpPr>
          <p:cNvPr id="6" name="矩形 5"/>
          <p:cNvSpPr/>
          <p:nvPr>
            <p:custDataLst>
              <p:tags r:id="rId5"/>
            </p:custDataLst>
          </p:nvPr>
        </p:nvSpPr>
        <p:spPr>
          <a:xfrm>
            <a:off x="2514600" y="4031756"/>
            <a:ext cx="4800600" cy="361652"/>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63" dirty="0">
                <a:solidFill>
                  <a:srgbClr val="000000"/>
                </a:solidFill>
              </a:rPr>
              <a:t>运算符重载可以改变结合性</a:t>
            </a:r>
          </a:p>
        </p:txBody>
      </p:sp>
      <p:sp>
        <p:nvSpPr>
          <p:cNvPr id="7" name="矩形 6"/>
          <p:cNvSpPr/>
          <p:nvPr>
            <p:custDataLst>
              <p:tags r:id="rId6"/>
            </p:custDataLst>
          </p:nvPr>
        </p:nvSpPr>
        <p:spPr>
          <a:xfrm>
            <a:off x="2514600" y="4513959"/>
            <a:ext cx="4800600" cy="361652"/>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63" dirty="0">
                <a:solidFill>
                  <a:srgbClr val="000000"/>
                </a:solidFill>
              </a:rPr>
              <a:t>运算符重载不可以改变语法结构</a:t>
            </a:r>
          </a:p>
        </p:txBody>
      </p:sp>
      <p:sp>
        <p:nvSpPr>
          <p:cNvPr id="8" name="矩形 7"/>
          <p:cNvSpPr>
            <a:spLocks noChangeAspect="1"/>
          </p:cNvSpPr>
          <p:nvPr>
            <p:custDataLst>
              <p:tags r:id="rId7"/>
            </p:custDataLst>
          </p:nvPr>
        </p:nvSpPr>
        <p:spPr>
          <a:xfrm>
            <a:off x="2027041" y="3103514"/>
            <a:ext cx="289322" cy="289322"/>
          </a:xfrm>
          <a:prstGeom prst="rect">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900">
                <a:solidFill>
                  <a:srgbClr val="FFFFFF"/>
                </a:solidFill>
              </a:rPr>
              <a:t>A</a:t>
            </a:r>
            <a:endParaRPr lang="zh-CN" altLang="en-US" sz="900">
              <a:solidFill>
                <a:srgbClr val="FFFFFF"/>
              </a:solidFill>
            </a:endParaRPr>
          </a:p>
        </p:txBody>
      </p:sp>
      <p:sp>
        <p:nvSpPr>
          <p:cNvPr id="9" name="矩形 8"/>
          <p:cNvSpPr>
            <a:spLocks noChangeAspect="1"/>
          </p:cNvSpPr>
          <p:nvPr>
            <p:custDataLst>
              <p:tags r:id="rId8"/>
            </p:custDataLst>
          </p:nvPr>
        </p:nvSpPr>
        <p:spPr>
          <a:xfrm>
            <a:off x="2027041" y="3585717"/>
            <a:ext cx="289322" cy="289322"/>
          </a:xfrm>
          <a:prstGeom prst="rect">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900">
                <a:solidFill>
                  <a:srgbClr val="FFFFFF"/>
                </a:solidFill>
              </a:rPr>
              <a:t>B</a:t>
            </a:r>
            <a:endParaRPr lang="zh-CN" altLang="en-US" sz="900">
              <a:solidFill>
                <a:srgbClr val="FFFFFF"/>
              </a:solidFill>
            </a:endParaRPr>
          </a:p>
        </p:txBody>
      </p:sp>
      <p:sp>
        <p:nvSpPr>
          <p:cNvPr id="10" name="矩形 9"/>
          <p:cNvSpPr>
            <a:spLocks noChangeAspect="1"/>
          </p:cNvSpPr>
          <p:nvPr>
            <p:custDataLst>
              <p:tags r:id="rId9"/>
            </p:custDataLst>
          </p:nvPr>
        </p:nvSpPr>
        <p:spPr>
          <a:xfrm>
            <a:off x="2027041" y="4067920"/>
            <a:ext cx="289322" cy="289322"/>
          </a:xfrm>
          <a:prstGeom prst="rect">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900">
                <a:solidFill>
                  <a:srgbClr val="FFFFFF"/>
                </a:solidFill>
              </a:rPr>
              <a:t>C</a:t>
            </a:r>
            <a:endParaRPr lang="zh-CN" altLang="en-US" sz="900">
              <a:solidFill>
                <a:srgbClr val="FFFFFF"/>
              </a:solidFill>
            </a:endParaRPr>
          </a:p>
        </p:txBody>
      </p:sp>
      <p:sp>
        <p:nvSpPr>
          <p:cNvPr id="11" name="矩形 10"/>
          <p:cNvSpPr>
            <a:spLocks noChangeAspect="1"/>
          </p:cNvSpPr>
          <p:nvPr>
            <p:custDataLst>
              <p:tags r:id="rId10"/>
            </p:custDataLst>
          </p:nvPr>
        </p:nvSpPr>
        <p:spPr>
          <a:xfrm>
            <a:off x="2027041" y="4550123"/>
            <a:ext cx="289322" cy="289322"/>
          </a:xfrm>
          <a:prstGeom prst="rect">
            <a:avLst/>
          </a:prstGeom>
          <a:solidFill>
            <a:srgbClr val="00FF00"/>
          </a:solidFill>
          <a:ln w="254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900">
                <a:solidFill>
                  <a:srgbClr val="FFFFFF"/>
                </a:solidFill>
              </a:rPr>
              <a:t>D</a:t>
            </a:r>
            <a:endParaRPr lang="zh-CN" altLang="en-US" sz="900">
              <a:solidFill>
                <a:srgbClr val="FFFFFF"/>
              </a:solidFill>
            </a:endParaRPr>
          </a:p>
        </p:txBody>
      </p:sp>
      <p:sp>
        <p:nvSpPr>
          <p:cNvPr id="12" name="圆角矩形 11"/>
          <p:cNvSpPr/>
          <p:nvPr>
            <p:custDataLst>
              <p:tags r:id="rId11"/>
            </p:custDataLst>
          </p:nvPr>
        </p:nvSpPr>
        <p:spPr>
          <a:xfrm>
            <a:off x="6157913" y="4996160"/>
            <a:ext cx="867966" cy="231458"/>
          </a:xfrm>
          <a:prstGeom prst="roundRect">
            <a:avLst/>
          </a:prstGeom>
          <a:solidFill>
            <a:srgbClr val="808080"/>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900">
                <a:solidFill>
                  <a:srgbClr val="FFFFFF"/>
                </a:solidFill>
              </a:rPr>
              <a:t>提交</a:t>
            </a:r>
          </a:p>
        </p:txBody>
      </p:sp>
      <p:sp>
        <p:nvSpPr>
          <p:cNvPr id="22" name="文本框 21">
            <a:extLst>
              <a:ext uri="{FF2B5EF4-FFF2-40B4-BE49-F238E27FC236}">
                <a16:creationId xmlns:a16="http://schemas.microsoft.com/office/drawing/2014/main" id="{726EA32F-D66F-4E21-81F8-957EBE1DF495}"/>
              </a:ext>
            </a:extLst>
          </p:cNvPr>
          <p:cNvSpPr txBox="1"/>
          <p:nvPr/>
        </p:nvSpPr>
        <p:spPr>
          <a:xfrm>
            <a:off x="3429000" y="1234217"/>
            <a:ext cx="2787242" cy="369332"/>
          </a:xfrm>
          <a:prstGeom prst="rect">
            <a:avLst/>
          </a:prstGeom>
          <a:noFill/>
        </p:spPr>
        <p:txBody>
          <a:bodyPr wrap="square" rtlCol="0">
            <a:spAutoFit/>
          </a:bodyPr>
          <a:lstStyle/>
          <a:p>
            <a:r>
              <a:rPr lang="zh-CN" altLang="en-US" dirty="0"/>
              <a:t>不定项选择</a:t>
            </a:r>
          </a:p>
        </p:txBody>
      </p:sp>
      <p:grpSp>
        <p:nvGrpSpPr>
          <p:cNvPr id="21" name="组合 20">
            <a:extLst>
              <a:ext uri="{FF2B5EF4-FFF2-40B4-BE49-F238E27FC236}">
                <a16:creationId xmlns:a16="http://schemas.microsoft.com/office/drawing/2014/main" id="{61632E7B-654E-4653-AAD9-EA970B5ED9DC}"/>
              </a:ext>
            </a:extLst>
          </p:cNvPr>
          <p:cNvGrpSpPr/>
          <p:nvPr>
            <p:custDataLst>
              <p:tags r:id="rId12"/>
            </p:custDataLst>
          </p:nvPr>
        </p:nvGrpSpPr>
        <p:grpSpPr>
          <a:xfrm>
            <a:off x="0" y="0"/>
            <a:ext cx="6858000" cy="617220"/>
            <a:chOff x="0" y="0"/>
            <a:chExt cx="6858000" cy="617220"/>
          </a:xfrm>
        </p:grpSpPr>
        <p:sp>
          <p:nvSpPr>
            <p:cNvPr id="17" name="TitleBackground"/>
            <p:cNvSpPr/>
            <p:nvPr>
              <p:custDataLst>
                <p:tags r:id="rId14"/>
              </p:custDataLst>
            </p:nvPr>
          </p:nvSpPr>
          <p:spPr bwMode="auto">
            <a:xfrm>
              <a:off x="0" y="0"/>
              <a:ext cx="6858000" cy="47625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hangingPunct="0"/>
              <a:endParaRPr lang="zh-CN" altLang="en-US" sz="1350" dirty="0"/>
            </a:p>
          </p:txBody>
        </p:sp>
        <p:sp>
          <p:nvSpPr>
            <p:cNvPr id="13" name="ColorBlock"/>
            <p:cNvSpPr/>
            <p:nvPr>
              <p:custDataLst>
                <p:tags r:id="rId15"/>
              </p:custDataLst>
            </p:nvPr>
          </p:nvSpPr>
          <p:spPr>
            <a:xfrm>
              <a:off x="0" y="0"/>
              <a:ext cx="142875" cy="357188"/>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TypeText"/>
            <p:cNvSpPr/>
            <p:nvPr>
              <p:custDataLst>
                <p:tags r:id="rId16"/>
              </p:custDataLst>
            </p:nvPr>
          </p:nvSpPr>
          <p:spPr>
            <a:xfrm>
              <a:off x="254000" y="0"/>
              <a:ext cx="904875" cy="357188"/>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63" dirty="0">
                  <a:solidFill>
                    <a:srgbClr val="000000"/>
                  </a:solidFill>
                </a:rPr>
                <a:t>多选题</a:t>
              </a:r>
            </a:p>
          </p:txBody>
        </p:sp>
        <p:sp>
          <p:nvSpPr>
            <p:cNvPr id="20" name="TipText">
              <a:extLst>
                <a:ext uri="{FF2B5EF4-FFF2-40B4-BE49-F238E27FC236}">
                  <a16:creationId xmlns:a16="http://schemas.microsoft.com/office/drawing/2014/main" id="{0F7FC9F0-2709-43C8-86D7-5CD619A59C1C}"/>
                </a:ext>
              </a:extLst>
            </p:cNvPr>
            <p:cNvSpPr txBox="1"/>
            <p:nvPr>
              <p:custDataLst>
                <p:tags r:id="rId17"/>
              </p:custDataLst>
            </p:nvPr>
          </p:nvSpPr>
          <p:spPr>
            <a:xfrm>
              <a:off x="1143000"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5" name="图片 14">
            <a:extLst>
              <a:ext uri="{FF2B5EF4-FFF2-40B4-BE49-F238E27FC236}">
                <a16:creationId xmlns:a16="http://schemas.microsoft.com/office/drawing/2014/main" id="{F6267AB7-821B-4F87-A486-BD62CCCDEF9B}"/>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460041436"/>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9A59E099-2C2D-4A00-AF32-744CC6F65928}"/>
              </a:ext>
            </a:extLst>
          </p:cNvPr>
          <p:cNvSpPr>
            <a:spLocks noGrp="1"/>
          </p:cNvSpPr>
          <p:nvPr>
            <p:ph type="sldNum" sz="quarter" idx="10"/>
          </p:nvPr>
        </p:nvSpPr>
        <p:spPr/>
        <p:txBody>
          <a:bodyPr/>
          <a:lstStyle/>
          <a:p>
            <a:pPr>
              <a:defRPr/>
            </a:pPr>
            <a:fld id="{AE0236F8-D03A-44C4-BBAF-EC129E3188FA}" type="slidenum">
              <a:rPr lang="ko-KR" altLang="en-US" smtClean="0"/>
              <a:pPr>
                <a:defRPr/>
              </a:pPr>
              <a:t>203</a:t>
            </a:fld>
            <a:endParaRPr lang="en-US" altLang="ko-KR"/>
          </a:p>
        </p:txBody>
      </p:sp>
      <p:sp>
        <p:nvSpPr>
          <p:cNvPr id="5" name="文本框 4">
            <a:extLst>
              <a:ext uri="{FF2B5EF4-FFF2-40B4-BE49-F238E27FC236}">
                <a16:creationId xmlns:a16="http://schemas.microsoft.com/office/drawing/2014/main" id="{6D7C3F35-10AD-4FC9-B430-ACADEB4B6DF1}"/>
              </a:ext>
            </a:extLst>
          </p:cNvPr>
          <p:cNvSpPr txBox="1"/>
          <p:nvPr>
            <p:custDataLst>
              <p:tags r:id="rId2"/>
            </p:custDataLst>
          </p:nvPr>
        </p:nvSpPr>
        <p:spPr>
          <a:xfrm>
            <a:off x="889000" y="10922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以下程序的输出结果是</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矩形: 圆角 5">
            <a:extLst>
              <a:ext uri="{FF2B5EF4-FFF2-40B4-BE49-F238E27FC236}">
                <a16:creationId xmlns:a16="http://schemas.microsoft.com/office/drawing/2014/main" id="{D1F6F8E8-DCC9-4052-B651-EF8CF14411D4}"/>
              </a:ext>
            </a:extLst>
          </p:cNvPr>
          <p:cNvSpPr/>
          <p:nvPr>
            <p:custDataLst>
              <p:tags r:id="rId3"/>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2" name="矩形 11">
            <a:extLst>
              <a:ext uri="{FF2B5EF4-FFF2-40B4-BE49-F238E27FC236}">
                <a16:creationId xmlns:a16="http://schemas.microsoft.com/office/drawing/2014/main" id="{6F38A533-92DD-4D45-B5C3-2DFFE7F44F97}"/>
              </a:ext>
            </a:extLst>
          </p:cNvPr>
          <p:cNvSpPr/>
          <p:nvPr>
            <p:custDataLst>
              <p:tags r:id="rId4"/>
            </p:custDataLst>
          </p:nvPr>
        </p:nvSpPr>
        <p:spPr>
          <a:xfrm>
            <a:off x="0" y="5849303"/>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pic>
        <p:nvPicPr>
          <p:cNvPr id="15" name="图片 14">
            <a:extLst>
              <a:ext uri="{FF2B5EF4-FFF2-40B4-BE49-F238E27FC236}">
                <a16:creationId xmlns:a16="http://schemas.microsoft.com/office/drawing/2014/main" id="{75FEE953-8F3B-4865-9C9E-CBEC55923C7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39800" y="1524349"/>
            <a:ext cx="3153215" cy="4324954"/>
          </a:xfrm>
          <a:prstGeom prst="rect">
            <a:avLst/>
          </a:prstGeom>
        </p:spPr>
      </p:pic>
      <p:pic>
        <p:nvPicPr>
          <p:cNvPr id="17" name="图片 16">
            <a:extLst>
              <a:ext uri="{FF2B5EF4-FFF2-40B4-BE49-F238E27FC236}">
                <a16:creationId xmlns:a16="http://schemas.microsoft.com/office/drawing/2014/main" id="{D8E275C0-F651-4829-8E24-19F4322F4D93}"/>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410052" y="1434515"/>
            <a:ext cx="3477110" cy="1933845"/>
          </a:xfrm>
          <a:prstGeom prst="rect">
            <a:avLst/>
          </a:prstGeom>
        </p:spPr>
      </p:pic>
      <p:grpSp>
        <p:nvGrpSpPr>
          <p:cNvPr id="11" name="组合 10">
            <a:extLst>
              <a:ext uri="{FF2B5EF4-FFF2-40B4-BE49-F238E27FC236}">
                <a16:creationId xmlns:a16="http://schemas.microsoft.com/office/drawing/2014/main" id="{F8D15FED-BEBE-46E1-8E8D-F8408ABB8ACF}"/>
              </a:ext>
            </a:extLst>
          </p:cNvPr>
          <p:cNvGrpSpPr/>
          <p:nvPr>
            <p:custDataLst>
              <p:tags r:id="rId5"/>
            </p:custDataLst>
          </p:nvPr>
        </p:nvGrpSpPr>
        <p:grpSpPr>
          <a:xfrm>
            <a:off x="0" y="0"/>
            <a:ext cx="9144000" cy="635000"/>
            <a:chOff x="0" y="0"/>
            <a:chExt cx="9144000" cy="635000"/>
          </a:xfrm>
        </p:grpSpPr>
        <p:sp>
          <p:nvSpPr>
            <p:cNvPr id="7" name="TitleBackground">
              <a:extLst>
                <a:ext uri="{FF2B5EF4-FFF2-40B4-BE49-F238E27FC236}">
                  <a16:creationId xmlns:a16="http://schemas.microsoft.com/office/drawing/2014/main" id="{3EE64D9C-C561-48F7-87DB-6C4EC8A79F82}"/>
                </a:ext>
              </a:extLst>
            </p:cNvPr>
            <p:cNvSpPr/>
            <p:nvPr>
              <p:custDataLst>
                <p:tags r:id="rId7"/>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ColorBlock">
              <a:extLst>
                <a:ext uri="{FF2B5EF4-FFF2-40B4-BE49-F238E27FC236}">
                  <a16:creationId xmlns:a16="http://schemas.microsoft.com/office/drawing/2014/main" id="{530FF04C-82FE-4DA8-8E2E-0A0AE9EADCD6}"/>
                </a:ext>
              </a:extLst>
            </p:cNvPr>
            <p:cNvSpPr/>
            <p:nvPr>
              <p:custDataLst>
                <p:tags r:id="rId8"/>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ypeText">
              <a:extLst>
                <a:ext uri="{FF2B5EF4-FFF2-40B4-BE49-F238E27FC236}">
                  <a16:creationId xmlns:a16="http://schemas.microsoft.com/office/drawing/2014/main" id="{A91664DA-1AB5-43C7-8F53-4275A284FE1F}"/>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p>
          </p:txBody>
        </p:sp>
        <p:sp>
          <p:nvSpPr>
            <p:cNvPr id="10" name="TipText">
              <a:extLst>
                <a:ext uri="{FF2B5EF4-FFF2-40B4-BE49-F238E27FC236}">
                  <a16:creationId xmlns:a16="http://schemas.microsoft.com/office/drawing/2014/main" id="{5A77A0A4-0080-4C52-AC8F-519BBFAFC777}"/>
                </a:ext>
              </a:extLst>
            </p:cNvPr>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4" name="图片 3">
            <a:extLst>
              <a:ext uri="{FF2B5EF4-FFF2-40B4-BE49-F238E27FC236}">
                <a16:creationId xmlns:a16="http://schemas.microsoft.com/office/drawing/2014/main" id="{52E35944-4F45-4B52-AFC1-7B549F2AC5FB}"/>
              </a:ext>
            </a:extLst>
          </p:cNvPr>
          <p:cNvPicPr>
            <a:picLocks/>
          </p:cNvPicPr>
          <p:nvPr>
            <p:custDataLst>
              <p:tags r:id="rId6"/>
            </p:custDataLst>
          </p:nvPr>
        </p:nvPicPr>
        <p:blipFill>
          <a:blip r:embed="rId14">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332945247"/>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2852939"/>
            <a:ext cx="5356225" cy="1729852"/>
            <a:chOff x="1643042" y="2275996"/>
            <a:chExt cx="5356246" cy="1729860"/>
          </a:xfrm>
        </p:grpSpPr>
        <p:sp>
          <p:nvSpPr>
            <p:cNvPr id="14" name="五边形 13"/>
            <p:cNvSpPr/>
            <p:nvPr/>
          </p:nvSpPr>
          <p:spPr bwMode="auto">
            <a:xfrm flipH="1">
              <a:off x="2041506" y="2275996"/>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3212103"/>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2275996"/>
              <a:ext cx="792165" cy="792091"/>
              <a:chOff x="854055" y="1633054"/>
              <a:chExt cx="792165" cy="792091"/>
            </a:xfrm>
          </p:grpSpPr>
          <p:sp>
            <p:nvSpPr>
              <p:cNvPr id="27" name="椭圆 26"/>
              <p:cNvSpPr>
                <a:spLocks noChangeAspect="1"/>
              </p:cNvSpPr>
              <p:nvPr/>
            </p:nvSpPr>
            <p:spPr bwMode="auto">
              <a:xfrm>
                <a:off x="857230" y="1633054"/>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1636157"/>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3212104"/>
              <a:ext cx="792165" cy="788991"/>
              <a:chOff x="854055" y="711774"/>
              <a:chExt cx="792165" cy="788991"/>
            </a:xfrm>
          </p:grpSpPr>
          <p:sp>
            <p:nvSpPr>
              <p:cNvPr id="30" name="椭圆 29"/>
              <p:cNvSpPr>
                <a:spLocks noChangeAspect="1"/>
              </p:cNvSpPr>
              <p:nvPr/>
            </p:nvSpPr>
            <p:spPr bwMode="auto">
              <a:xfrm>
                <a:off x="857230" y="711774"/>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711774"/>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980728"/>
            <a:ext cx="5356225" cy="1728264"/>
            <a:chOff x="1643042" y="3212102"/>
            <a:chExt cx="5356246" cy="1728272"/>
          </a:xfrm>
        </p:grpSpPr>
        <p:sp>
          <p:nvSpPr>
            <p:cNvPr id="25" name="五边形 24"/>
            <p:cNvSpPr/>
            <p:nvPr/>
          </p:nvSpPr>
          <p:spPr bwMode="auto">
            <a:xfrm flipH="1">
              <a:off x="2041506" y="3212102"/>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4148209"/>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3042" y="3212102"/>
              <a:ext cx="792165" cy="788991"/>
              <a:chOff x="854055" y="711772"/>
              <a:chExt cx="792165" cy="788991"/>
            </a:xfrm>
          </p:grpSpPr>
          <p:sp>
            <p:nvSpPr>
              <p:cNvPr id="37" name="椭圆 36"/>
              <p:cNvSpPr>
                <a:spLocks noChangeAspect="1"/>
              </p:cNvSpPr>
              <p:nvPr/>
            </p:nvSpPr>
            <p:spPr bwMode="auto">
              <a:xfrm>
                <a:off x="857230" y="711772"/>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711772"/>
                <a:ext cx="788987" cy="788988"/>
              </a:xfrm>
              <a:prstGeom prst="rect">
                <a:avLst/>
              </a:prstGeom>
              <a:noFill/>
              <a:ln w="9525">
                <a:noFill/>
                <a:miter lim="800000"/>
                <a:headEnd/>
                <a:tailEnd/>
              </a:ln>
            </p:spPr>
          </p:pic>
        </p:grpSp>
        <p:grpSp>
          <p:nvGrpSpPr>
            <p:cNvPr id="34" name="组合 31"/>
            <p:cNvGrpSpPr>
              <a:grpSpLocks/>
            </p:cNvGrpSpPr>
            <p:nvPr/>
          </p:nvGrpSpPr>
          <p:grpSpPr bwMode="auto">
            <a:xfrm>
              <a:off x="1643042" y="4148209"/>
              <a:ext cx="792165" cy="788993"/>
              <a:chOff x="854055" y="719185"/>
              <a:chExt cx="792165" cy="788993"/>
            </a:xfrm>
          </p:grpSpPr>
          <p:sp>
            <p:nvSpPr>
              <p:cNvPr id="35" name="椭圆 34"/>
              <p:cNvSpPr>
                <a:spLocks noChangeAspect="1"/>
              </p:cNvSpPr>
              <p:nvPr/>
            </p:nvSpPr>
            <p:spPr bwMode="auto">
              <a:xfrm>
                <a:off x="857230" y="71918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4055" y="719185"/>
                <a:ext cx="788987" cy="788988"/>
              </a:xfrm>
              <a:prstGeom prst="rect">
                <a:avLst/>
              </a:prstGeom>
              <a:noFill/>
              <a:ln w="9525">
                <a:noFill/>
                <a:miter lim="800000"/>
                <a:headEnd/>
                <a:tailEnd/>
              </a:ln>
            </p:spPr>
          </p:pic>
        </p:grpSp>
      </p:grpSp>
      <p:sp>
        <p:nvSpPr>
          <p:cNvPr id="31" name="五边形 30"/>
          <p:cNvSpPr/>
          <p:nvPr/>
        </p:nvSpPr>
        <p:spPr bwMode="auto">
          <a:xfrm flipH="1">
            <a:off x="2036613" y="5661248"/>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88260" y="5589240"/>
            <a:ext cx="885840" cy="885840"/>
          </a:xfrm>
          <a:prstGeom prst="rect">
            <a:avLst/>
          </a:prstGeom>
        </p:spPr>
      </p:pic>
      <p:sp>
        <p:nvSpPr>
          <p:cNvPr id="39" name="TextBox 42"/>
          <p:cNvSpPr txBox="1"/>
          <p:nvPr/>
        </p:nvSpPr>
        <p:spPr>
          <a:xfrm>
            <a:off x="2642275" y="1078084"/>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函数的基本概念</a:t>
            </a:r>
            <a:endParaRPr lang="zh-CN" altLang="en-US" b="1" dirty="0">
              <a:solidFill>
                <a:schemeClr val="bg1"/>
              </a:solidFill>
              <a:latin typeface="Courier New" pitchFamily="49" charset="0"/>
              <a:cs typeface="Courier New" pitchFamily="49" charset="0"/>
            </a:endParaRPr>
          </a:p>
        </p:txBody>
      </p:sp>
      <p:sp>
        <p:nvSpPr>
          <p:cNvPr id="41" name="TextBox 43"/>
          <p:cNvSpPr txBox="1"/>
          <p:nvPr/>
        </p:nvSpPr>
        <p:spPr>
          <a:xfrm>
            <a:off x="2627784" y="203678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函数的说明与使用</a:t>
            </a:r>
            <a:endParaRPr lang="zh-CN" altLang="en-US" b="1" dirty="0">
              <a:solidFill>
                <a:schemeClr val="bg1"/>
              </a:solidFill>
              <a:latin typeface="Courier New" pitchFamily="49" charset="0"/>
              <a:cs typeface="Courier New" pitchFamily="49" charset="0"/>
            </a:endParaRPr>
          </a:p>
        </p:txBody>
      </p:sp>
      <p:sp>
        <p:nvSpPr>
          <p:cNvPr id="42" name="TextBox 44"/>
          <p:cNvSpPr txBox="1"/>
          <p:nvPr/>
        </p:nvSpPr>
        <p:spPr>
          <a:xfrm>
            <a:off x="2627784" y="2972889"/>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函数的参数传递</a:t>
            </a:r>
            <a:endParaRPr lang="zh-CN" altLang="en-US" b="1" dirty="0">
              <a:solidFill>
                <a:schemeClr val="bg1"/>
              </a:solidFill>
              <a:latin typeface="Courier New" pitchFamily="49" charset="0"/>
              <a:cs typeface="Courier New" pitchFamily="49" charset="0"/>
            </a:endParaRPr>
          </a:p>
        </p:txBody>
      </p:sp>
      <p:sp>
        <p:nvSpPr>
          <p:cNvPr id="43" name="TextBox 45"/>
          <p:cNvSpPr txBox="1"/>
          <p:nvPr/>
        </p:nvSpPr>
        <p:spPr>
          <a:xfrm>
            <a:off x="2627784" y="390899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函数的嵌套与递归</a:t>
            </a:r>
            <a:endParaRPr lang="zh-CN" altLang="en-US" b="1" dirty="0">
              <a:solidFill>
                <a:schemeClr val="bg1"/>
              </a:solidFill>
              <a:latin typeface="Courier New" pitchFamily="49" charset="0"/>
              <a:cs typeface="Courier New" pitchFamily="49" charset="0"/>
            </a:endParaRPr>
          </a:p>
        </p:txBody>
      </p:sp>
      <p:sp>
        <p:nvSpPr>
          <p:cNvPr id="45" name="五边形 15">
            <a:extLst>
              <a:ext uri="{FF2B5EF4-FFF2-40B4-BE49-F238E27FC236}">
                <a16:creationId xmlns:a16="http://schemas.microsoft.com/office/drawing/2014/main" id="{776402A3-5D36-4E62-B789-B295E8BF5587}"/>
              </a:ext>
            </a:extLst>
          </p:cNvPr>
          <p:cNvSpPr/>
          <p:nvPr/>
        </p:nvSpPr>
        <p:spPr bwMode="auto">
          <a:xfrm flipH="1">
            <a:off x="2051720" y="4725144"/>
            <a:ext cx="4957763" cy="793749"/>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46" name="椭圆 45">
            <a:extLst>
              <a:ext uri="{FF2B5EF4-FFF2-40B4-BE49-F238E27FC236}">
                <a16:creationId xmlns:a16="http://schemas.microsoft.com/office/drawing/2014/main" id="{25954AD6-BF4D-4C9B-A00F-973EF3918FBB}"/>
              </a:ext>
            </a:extLst>
          </p:cNvPr>
          <p:cNvSpPr>
            <a:spLocks noChangeAspect="1"/>
          </p:cNvSpPr>
          <p:nvPr/>
        </p:nvSpPr>
        <p:spPr bwMode="auto">
          <a:xfrm>
            <a:off x="1622847" y="4725144"/>
            <a:ext cx="788987" cy="78898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7" name="图片 22" descr="NANKAI.png">
            <a:extLst>
              <a:ext uri="{FF2B5EF4-FFF2-40B4-BE49-F238E27FC236}">
                <a16:creationId xmlns:a16="http://schemas.microsoft.com/office/drawing/2014/main" id="{A368421C-DC70-4D13-8A68-8AD9B1E5ADC7}"/>
              </a:ext>
            </a:extLst>
          </p:cNvPr>
          <p:cNvPicPr>
            <a:picLocks noChangeAspect="1"/>
          </p:cNvPicPr>
          <p:nvPr/>
        </p:nvPicPr>
        <p:blipFill>
          <a:blip r:embed="rId3" cstate="print"/>
          <a:srcRect/>
          <a:stretch>
            <a:fillRect/>
          </a:stretch>
        </p:blipFill>
        <p:spPr bwMode="auto">
          <a:xfrm>
            <a:off x="1622847" y="4725144"/>
            <a:ext cx="788984" cy="788985"/>
          </a:xfrm>
          <a:prstGeom prst="rect">
            <a:avLst/>
          </a:prstGeom>
          <a:noFill/>
          <a:ln w="9525">
            <a:noFill/>
            <a:miter lim="800000"/>
            <a:headEnd/>
            <a:tailEnd/>
          </a:ln>
        </p:spPr>
      </p:pic>
      <p:sp>
        <p:nvSpPr>
          <p:cNvPr id="55" name="TextBox 46">
            <a:extLst>
              <a:ext uri="{FF2B5EF4-FFF2-40B4-BE49-F238E27FC236}">
                <a16:creationId xmlns:a16="http://schemas.microsoft.com/office/drawing/2014/main" id="{B1217068-DFE7-49DB-9C84-8B2F418CE685}"/>
              </a:ext>
            </a:extLst>
          </p:cNvPr>
          <p:cNvSpPr txBox="1"/>
          <p:nvPr/>
        </p:nvSpPr>
        <p:spPr>
          <a:xfrm>
            <a:off x="2627784" y="579655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函数与结构化程序设计</a:t>
            </a:r>
            <a:endParaRPr lang="zh-CN" altLang="en-US" b="1" dirty="0">
              <a:solidFill>
                <a:schemeClr val="bg1"/>
              </a:solidFill>
              <a:latin typeface="Courier New" pitchFamily="49" charset="0"/>
              <a:cs typeface="Courier New" pitchFamily="49" charset="0"/>
            </a:endParaRPr>
          </a:p>
        </p:txBody>
      </p:sp>
      <p:sp>
        <p:nvSpPr>
          <p:cNvPr id="56" name="TextBox 46">
            <a:extLst>
              <a:ext uri="{FF2B5EF4-FFF2-40B4-BE49-F238E27FC236}">
                <a16:creationId xmlns:a16="http://schemas.microsoft.com/office/drawing/2014/main" id="{AB881423-2C12-4B23-A7DA-4BB0FAFC62B7}"/>
              </a:ext>
            </a:extLst>
          </p:cNvPr>
          <p:cNvSpPr txBox="1"/>
          <p:nvPr/>
        </p:nvSpPr>
        <p:spPr>
          <a:xfrm>
            <a:off x="2627784" y="4845097"/>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函数与运算符重载</a:t>
            </a:r>
            <a:endParaRPr lang="zh-CN" altLang="en-US" b="1" dirty="0">
              <a:solidFill>
                <a:schemeClr val="bg1"/>
              </a:solidFill>
              <a:latin typeface="Courier New" pitchFamily="49" charset="0"/>
              <a:cs typeface="Courier New" pitchFamily="49" charset="0"/>
            </a:endParaRPr>
          </a:p>
        </p:txBody>
      </p:sp>
      <p:sp>
        <p:nvSpPr>
          <p:cNvPr id="64" name="矩形 63">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65" name="矩形 6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6" name="矩形 6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7" name="矩形 6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8" name="矩形 6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69" name="矩形 6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生存期与作用域</a:t>
            </a:r>
          </a:p>
        </p:txBody>
      </p:sp>
      <p:sp>
        <p:nvSpPr>
          <p:cNvPr id="70" name="矩形 6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71" name="矩形 7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4217400141"/>
      </p:ext>
    </p:extLst>
  </p:cSld>
  <p:clrMapOvr>
    <a:masterClrMapping/>
  </p:clrMapOvr>
  <p:transition/>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a:t>
            </a:r>
            <a:r>
              <a:rPr lang="zh-CN" altLang="en-US" dirty="0"/>
              <a:t>框架结构</a:t>
            </a:r>
          </a:p>
        </p:txBody>
      </p:sp>
      <p:sp>
        <p:nvSpPr>
          <p:cNvPr id="3" name="内容占位符 2"/>
          <p:cNvSpPr>
            <a:spLocks noGrp="1"/>
          </p:cNvSpPr>
          <p:nvPr>
            <p:ph idx="1"/>
          </p:nvPr>
        </p:nvSpPr>
        <p:spPr>
          <a:xfrm>
            <a:off x="374848" y="1700808"/>
            <a:ext cx="8229600" cy="4500562"/>
          </a:xfrm>
        </p:spPr>
        <p:txBody>
          <a:bodyPr/>
          <a:lstStyle/>
          <a:p>
            <a:r>
              <a:rPr lang="zh-CN" altLang="en-US" dirty="0"/>
              <a:t>按结构程序设计（</a:t>
            </a:r>
            <a:r>
              <a:rPr lang="en-US" altLang="zh-CN" dirty="0"/>
              <a:t>SP</a:t>
            </a:r>
            <a:r>
              <a:rPr lang="zh-CN" altLang="en-US" dirty="0"/>
              <a:t>）思想设计的程序结构称为</a:t>
            </a:r>
            <a:r>
              <a:rPr lang="en-US" altLang="zh-CN" dirty="0"/>
              <a:t>SP</a:t>
            </a:r>
            <a:r>
              <a:rPr lang="zh-CN" altLang="en-US" dirty="0"/>
              <a:t>框架。函数是</a:t>
            </a:r>
            <a:r>
              <a:rPr lang="en-US" altLang="zh-CN" dirty="0"/>
              <a:t>SP</a:t>
            </a:r>
            <a:r>
              <a:rPr lang="zh-CN" altLang="en-US" dirty="0"/>
              <a:t>框架的核心。</a:t>
            </a:r>
            <a:endParaRPr lang="en-US" altLang="zh-CN" dirty="0"/>
          </a:p>
          <a:p>
            <a:r>
              <a:rPr lang="zh-CN" altLang="en-US" dirty="0"/>
              <a:t>一个完整的</a:t>
            </a:r>
            <a:r>
              <a:rPr lang="en-US" altLang="zh-CN" dirty="0"/>
              <a:t>SP</a:t>
            </a:r>
            <a:r>
              <a:rPr lang="zh-CN" altLang="en-US" dirty="0"/>
              <a:t>框架</a:t>
            </a:r>
            <a:r>
              <a:rPr lang="en-US" altLang="zh-CN" dirty="0"/>
              <a:t>C++</a:t>
            </a:r>
            <a:r>
              <a:rPr lang="zh-CN" altLang="en-US" dirty="0"/>
              <a:t>程序的组成</a:t>
            </a:r>
            <a:endParaRPr lang="en-US" altLang="zh-CN" dirty="0"/>
          </a:p>
          <a:p>
            <a:pPr lvl="1"/>
            <a:r>
              <a:rPr lang="zh-CN" altLang="en-US" dirty="0"/>
              <a:t>一个主函数，可调用其它函数，但不能被调用。</a:t>
            </a:r>
            <a:endParaRPr lang="en-US" altLang="zh-CN" dirty="0"/>
          </a:p>
          <a:p>
            <a:pPr lvl="1"/>
            <a:r>
              <a:rPr lang="zh-CN" altLang="en-US" dirty="0"/>
              <a:t>任意多个用户定义函数。都处于同一“等级”，可以互相调用。</a:t>
            </a:r>
            <a:endParaRPr lang="en-US" altLang="zh-CN" dirty="0"/>
          </a:p>
          <a:p>
            <a:pPr lvl="1"/>
            <a:r>
              <a:rPr lang="zh-CN" altLang="en-US" dirty="0"/>
              <a:t>全局说明。在所有函数定义之外的变量说明和函数原型。</a:t>
            </a:r>
            <a:endParaRPr lang="en-US" altLang="zh-CN" dirty="0"/>
          </a:p>
          <a:p>
            <a:pPr lvl="1"/>
            <a:r>
              <a:rPr lang="zh-CN" altLang="en-US" dirty="0"/>
              <a:t>预处理命令。在进行预处理后，这部分被取代。</a:t>
            </a:r>
            <a:endParaRPr lang="en-US" altLang="zh-CN" dirty="0"/>
          </a:p>
          <a:p>
            <a:pPr lvl="1"/>
            <a:r>
              <a:rPr lang="zh-CN" altLang="en-US" dirty="0"/>
              <a:t>注释。只起方便阅读的作用，编译后被删除</a:t>
            </a:r>
          </a:p>
        </p:txBody>
      </p:sp>
      <p:sp>
        <p:nvSpPr>
          <p:cNvPr id="6" name="矩形 5">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69168287"/>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a:t>
            </a:r>
            <a:r>
              <a:rPr lang="zh-CN" altLang="en-US" dirty="0"/>
              <a:t>框架结构</a:t>
            </a:r>
          </a:p>
        </p:txBody>
      </p:sp>
      <p:sp>
        <p:nvSpPr>
          <p:cNvPr id="3" name="内容占位符 2"/>
          <p:cNvSpPr>
            <a:spLocks noGrp="1"/>
          </p:cNvSpPr>
          <p:nvPr>
            <p:ph idx="1"/>
          </p:nvPr>
        </p:nvSpPr>
        <p:spPr>
          <a:xfrm>
            <a:off x="353194" y="1844824"/>
            <a:ext cx="8395270" cy="4500562"/>
          </a:xfrm>
        </p:spPr>
        <p:txBody>
          <a:bodyPr/>
          <a:lstStyle/>
          <a:p>
            <a:pPr>
              <a:lnSpc>
                <a:spcPct val="130000"/>
              </a:lnSpc>
            </a:pPr>
            <a:r>
              <a:rPr lang="zh-CN" altLang="en-US" dirty="0"/>
              <a:t>对于比较大的程序，可以把它们划分为几个程序文件，这些程序模块可能由一个或多个程序员编写</a:t>
            </a:r>
            <a:endParaRPr lang="en-US" altLang="zh-CN" dirty="0"/>
          </a:p>
          <a:p>
            <a:pPr lvl="1">
              <a:lnSpc>
                <a:spcPct val="130000"/>
              </a:lnSpc>
            </a:pPr>
            <a:r>
              <a:rPr lang="zh-CN" altLang="en-US" dirty="0"/>
              <a:t>根据主函数和各用户定义的函数的功能及相互关系，把它们划分成若干个</a:t>
            </a:r>
            <a:r>
              <a:rPr lang="en-US" altLang="zh-CN" dirty="0"/>
              <a:t>.</a:t>
            </a:r>
            <a:r>
              <a:rPr lang="en-US" altLang="zh-CN" dirty="0" err="1"/>
              <a:t>cpp</a:t>
            </a:r>
            <a:r>
              <a:rPr lang="zh-CN" altLang="en-US" dirty="0"/>
              <a:t>文件。</a:t>
            </a:r>
            <a:endParaRPr lang="en-US" altLang="zh-CN" dirty="0"/>
          </a:p>
          <a:p>
            <a:pPr lvl="1">
              <a:lnSpc>
                <a:spcPct val="130000"/>
              </a:lnSpc>
            </a:pPr>
            <a:r>
              <a:rPr lang="zh-CN" altLang="en-US" dirty="0"/>
              <a:t>按与每个</a:t>
            </a:r>
            <a:r>
              <a:rPr lang="en-US" altLang="zh-CN" dirty="0"/>
              <a:t>.</a:t>
            </a:r>
            <a:r>
              <a:rPr lang="en-US" altLang="zh-CN" dirty="0" err="1"/>
              <a:t>cpp</a:t>
            </a:r>
            <a:r>
              <a:rPr lang="zh-CN" altLang="en-US" dirty="0"/>
              <a:t>程序文件中的函数有关的全局说明组成一个或多个</a:t>
            </a:r>
            <a:r>
              <a:rPr lang="en-US" altLang="zh-CN" dirty="0"/>
              <a:t>.h</a:t>
            </a:r>
            <a:r>
              <a:rPr lang="zh-CN" altLang="en-US" dirty="0"/>
              <a:t>文件（头文件）。</a:t>
            </a:r>
            <a:endParaRPr lang="en-US" altLang="zh-CN" dirty="0"/>
          </a:p>
          <a:p>
            <a:endParaRPr lang="zh-CN" altLang="en-US" dirty="0"/>
          </a:p>
        </p:txBody>
      </p:sp>
      <p:sp>
        <p:nvSpPr>
          <p:cNvPr id="6" name="矩形 5">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3016498224"/>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0528" y="1016670"/>
            <a:ext cx="9217024" cy="4500562"/>
          </a:xfrm>
        </p:spPr>
        <p:txBody>
          <a:bodyPr/>
          <a:lstStyle/>
          <a:p>
            <a:pPr lvl="1">
              <a:lnSpc>
                <a:spcPct val="130000"/>
              </a:lnSpc>
            </a:pPr>
            <a:r>
              <a:rPr lang="zh-CN" altLang="en-US" dirty="0"/>
              <a:t>程序中使用的库函数组成的若干</a:t>
            </a:r>
            <a:r>
              <a:rPr lang="en-US" altLang="zh-CN" dirty="0"/>
              <a:t>.</a:t>
            </a:r>
            <a:r>
              <a:rPr lang="en-US" altLang="zh-CN" dirty="0" err="1"/>
              <a:t>cpp</a:t>
            </a:r>
            <a:r>
              <a:rPr lang="en-US" altLang="zh-CN" dirty="0"/>
              <a:t> </a:t>
            </a:r>
            <a:r>
              <a:rPr lang="zh-CN" altLang="en-US" dirty="0"/>
              <a:t>文件和对应的</a:t>
            </a:r>
            <a:r>
              <a:rPr lang="en-US" altLang="zh-CN" dirty="0"/>
              <a:t>.h </a:t>
            </a:r>
            <a:r>
              <a:rPr lang="zh-CN" altLang="en-US" dirty="0"/>
              <a:t>文件。在预处理命令的帮助下，一个</a:t>
            </a:r>
            <a:r>
              <a:rPr lang="en-US" altLang="zh-CN" dirty="0"/>
              <a:t>C++</a:t>
            </a:r>
            <a:r>
              <a:rPr lang="zh-CN" altLang="en-US" dirty="0"/>
              <a:t>程序被划分为若干</a:t>
            </a:r>
            <a:r>
              <a:rPr lang="en-US" altLang="zh-CN" dirty="0"/>
              <a:t>.</a:t>
            </a:r>
            <a:r>
              <a:rPr lang="en-US" altLang="zh-CN" dirty="0" err="1"/>
              <a:t>cpp</a:t>
            </a:r>
            <a:r>
              <a:rPr lang="zh-CN" altLang="en-US" dirty="0"/>
              <a:t>和</a:t>
            </a:r>
            <a:r>
              <a:rPr lang="en-US" altLang="zh-CN" dirty="0"/>
              <a:t>.h</a:t>
            </a:r>
            <a:r>
              <a:rPr lang="zh-CN" altLang="en-US" dirty="0"/>
              <a:t>程序文件。在包含命令的帮助下，这些文件形成了一个有机的整体。</a:t>
            </a:r>
            <a:endParaRPr lang="en-US" altLang="zh-CN" dirty="0"/>
          </a:p>
          <a:p>
            <a:pPr lvl="1">
              <a:lnSpc>
                <a:spcPct val="130000"/>
              </a:lnSpc>
            </a:pPr>
            <a:r>
              <a:rPr lang="zh-CN" altLang="en-US" dirty="0"/>
              <a:t>在这样的模块结构中，各个</a:t>
            </a:r>
            <a:r>
              <a:rPr lang="en-US" altLang="zh-CN" dirty="0"/>
              <a:t>.</a:t>
            </a:r>
            <a:r>
              <a:rPr lang="en-US" altLang="zh-CN" dirty="0" err="1"/>
              <a:t>cpp</a:t>
            </a:r>
            <a:r>
              <a:rPr lang="zh-CN" altLang="en-US" dirty="0"/>
              <a:t>文件是全部函数的划分，它们组成了程序代码的主体。</a:t>
            </a:r>
            <a:endParaRPr lang="en-US" altLang="zh-CN" dirty="0"/>
          </a:p>
          <a:p>
            <a:pPr lvl="1">
              <a:lnSpc>
                <a:spcPct val="130000"/>
              </a:lnSpc>
            </a:pPr>
            <a:r>
              <a:rPr lang="zh-CN" altLang="en-US" dirty="0"/>
              <a:t>所有</a:t>
            </a:r>
            <a:r>
              <a:rPr lang="en-US" altLang="zh-CN" dirty="0"/>
              <a:t>.</a:t>
            </a:r>
            <a:r>
              <a:rPr lang="en-US" altLang="zh-CN" dirty="0" err="1"/>
              <a:t>cpp</a:t>
            </a:r>
            <a:r>
              <a:rPr lang="zh-CN" altLang="en-US" dirty="0"/>
              <a:t>文件只能包含一个</a:t>
            </a:r>
            <a:r>
              <a:rPr lang="en-US" altLang="zh-CN" dirty="0"/>
              <a:t>main</a:t>
            </a:r>
            <a:r>
              <a:rPr lang="zh-CN" altLang="en-US" dirty="0"/>
              <a:t>函数</a:t>
            </a:r>
          </a:p>
          <a:p>
            <a:pPr>
              <a:lnSpc>
                <a:spcPct val="130000"/>
              </a:lnSpc>
            </a:pPr>
            <a:r>
              <a:rPr lang="zh-CN" altLang="en-US" dirty="0"/>
              <a:t>一个头文件在多个程序文件中被包含</a:t>
            </a:r>
            <a:endParaRPr lang="en-US" altLang="zh-CN" dirty="0"/>
          </a:p>
          <a:p>
            <a:pPr lvl="1">
              <a:lnSpc>
                <a:spcPct val="130000"/>
              </a:lnSpc>
            </a:pPr>
            <a:r>
              <a:rPr lang="zh-CN" altLang="en-US" dirty="0"/>
              <a:t>产生</a:t>
            </a:r>
            <a:r>
              <a:rPr lang="zh-CN" altLang="en-US" dirty="0">
                <a:solidFill>
                  <a:srgbClr val="C00000"/>
                </a:solidFill>
              </a:rPr>
              <a:t>重复定义</a:t>
            </a:r>
            <a:r>
              <a:rPr lang="zh-CN" altLang="en-US" dirty="0"/>
              <a:t>错误</a:t>
            </a:r>
            <a:endParaRPr lang="en-US" altLang="zh-CN" dirty="0"/>
          </a:p>
          <a:p>
            <a:pPr lvl="1">
              <a:lnSpc>
                <a:spcPct val="130000"/>
              </a:lnSpc>
            </a:pPr>
            <a:r>
              <a:rPr lang="zh-CN" altLang="en-US" dirty="0"/>
              <a:t>用宏定义和条件编译的方法解决，见教材</a:t>
            </a:r>
            <a:r>
              <a:rPr lang="en-US" altLang="zh-CN" dirty="0"/>
              <a:t>P148</a:t>
            </a:r>
            <a:endParaRPr lang="zh-CN" altLang="en-US" dirty="0"/>
          </a:p>
        </p:txBody>
      </p:sp>
      <p:sp>
        <p:nvSpPr>
          <p:cNvPr id="6" name="矩形 5">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567089863"/>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772816"/>
            <a:ext cx="8712968" cy="4500562"/>
          </a:xfrm>
        </p:spPr>
        <p:txBody>
          <a:bodyPr/>
          <a:lstStyle/>
          <a:p>
            <a:pPr>
              <a:lnSpc>
                <a:spcPct val="130000"/>
              </a:lnSpc>
            </a:pPr>
            <a:r>
              <a:rPr lang="zh-CN" altLang="en-US" dirty="0"/>
              <a:t>变量名和函数名的生存期与其对应的语法实体被分配的存储空间相关</a:t>
            </a:r>
            <a:endParaRPr lang="en-US" altLang="zh-CN" dirty="0"/>
          </a:p>
          <a:p>
            <a:pPr lvl="1">
              <a:lnSpc>
                <a:spcPct val="130000"/>
              </a:lnSpc>
            </a:pPr>
            <a:r>
              <a:rPr lang="zh-CN" altLang="en-US" dirty="0"/>
              <a:t>全局的、静态的、外部的语法实体被分配到全局数据区，</a:t>
            </a:r>
            <a:r>
              <a:rPr lang="zh-CN" altLang="en-US" dirty="0">
                <a:solidFill>
                  <a:srgbClr val="FF3300"/>
                </a:solidFill>
              </a:rPr>
              <a:t>生存期为整个程序</a:t>
            </a:r>
            <a:endParaRPr lang="en-US" altLang="zh-CN" dirty="0">
              <a:solidFill>
                <a:srgbClr val="FF3300"/>
              </a:solidFill>
            </a:endParaRPr>
          </a:p>
          <a:p>
            <a:pPr lvl="1">
              <a:lnSpc>
                <a:spcPct val="130000"/>
              </a:lnSpc>
            </a:pPr>
            <a:r>
              <a:rPr lang="zh-CN" altLang="en-US" dirty="0"/>
              <a:t>局部的（在函数内，语句块内说明的）语法实体被分配到局部数据区（栈区等），这种分配是临时的，一旦该函数体或程序块这些结束，所分配的空间被撤销。</a:t>
            </a:r>
            <a:br>
              <a:rPr lang="en-US" altLang="zh-CN" dirty="0"/>
            </a:br>
            <a:r>
              <a:rPr lang="zh-CN" altLang="en-US" dirty="0">
                <a:solidFill>
                  <a:srgbClr val="FF3300"/>
                </a:solidFill>
              </a:rPr>
              <a:t>局部名字的生存期从被说明开始，到所在的语句块结束</a:t>
            </a:r>
            <a:endParaRPr lang="zh-CN" altLang="en-US" dirty="0"/>
          </a:p>
        </p:txBody>
      </p:sp>
      <p:sp>
        <p:nvSpPr>
          <p:cNvPr id="8" name="标题 7"/>
          <p:cNvSpPr>
            <a:spLocks noGrp="1"/>
          </p:cNvSpPr>
          <p:nvPr>
            <p:ph type="title"/>
          </p:nvPr>
        </p:nvSpPr>
        <p:spPr/>
        <p:txBody>
          <a:bodyPr/>
          <a:lstStyle/>
          <a:p>
            <a:r>
              <a:rPr lang="zh-CN" altLang="en-US" dirty="0"/>
              <a:t>变量与函数的生存期</a:t>
            </a:r>
          </a:p>
        </p:txBody>
      </p:sp>
      <p:sp>
        <p:nvSpPr>
          <p:cNvPr id="9" name="矩形 8">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10" name="矩形 9">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11" name="矩形 10">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14" name="矩形 13">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15" name="矩形 14">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16" name="矩形 15">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1292192454"/>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AutoShape 3"/>
          <p:cNvSpPr>
            <a:spLocks noChangeArrowheads="1"/>
          </p:cNvSpPr>
          <p:nvPr/>
        </p:nvSpPr>
        <p:spPr bwMode="auto">
          <a:xfrm>
            <a:off x="457200" y="1643050"/>
            <a:ext cx="5715000" cy="4495800"/>
          </a:xfrm>
          <a:prstGeom prst="rightArrow">
            <a:avLst>
              <a:gd name="adj1" fmla="val 79306"/>
              <a:gd name="adj2" fmla="val 31485"/>
            </a:avLst>
          </a:prstGeom>
          <a:gradFill rotWithShape="1">
            <a:gsLst>
              <a:gs pos="0">
                <a:schemeClr val="bg2">
                  <a:alpha val="14999"/>
                </a:schemeClr>
              </a:gs>
              <a:gs pos="100000">
                <a:schemeClr val="bg2">
                  <a:gamma/>
                  <a:tint val="57647"/>
                  <a:invGamma/>
                </a:schemeClr>
              </a:gs>
            </a:gsLst>
            <a:lin ang="0" scaled="1"/>
          </a:gradFill>
          <a:ln w="9525">
            <a:noFill/>
            <a:miter lim="800000"/>
            <a:headEnd/>
            <a:tailEnd/>
          </a:ln>
          <a:effectLst/>
        </p:spPr>
        <p:txBody>
          <a:bodyPr wrap="none" anchor="ctr"/>
          <a:lstStyle/>
          <a:p>
            <a:endParaRPr lang="zh-CN" altLang="en-US"/>
          </a:p>
        </p:txBody>
      </p:sp>
      <p:sp>
        <p:nvSpPr>
          <p:cNvPr id="48132" name="AutoShape 4"/>
          <p:cNvSpPr>
            <a:spLocks noChangeArrowheads="1"/>
          </p:cNvSpPr>
          <p:nvPr/>
        </p:nvSpPr>
        <p:spPr bwMode="gray">
          <a:xfrm>
            <a:off x="838200" y="2252650"/>
            <a:ext cx="4038600" cy="990600"/>
          </a:xfrm>
          <a:prstGeom prst="roundRect">
            <a:avLst>
              <a:gd name="adj" fmla="val 9106"/>
            </a:avLst>
          </a:prstGeom>
          <a:gradFill rotWithShape="1">
            <a:gsLst>
              <a:gs pos="0">
                <a:schemeClr val="accent1"/>
              </a:gs>
              <a:gs pos="100000">
                <a:schemeClr val="accent1">
                  <a:gamma/>
                  <a:shade val="46275"/>
                  <a:invGamma/>
                </a:schemeClr>
              </a:gs>
            </a:gsLst>
            <a:lin ang="5400000" scaled="1"/>
          </a:gradFill>
          <a:ln w="25400">
            <a:solidFill>
              <a:schemeClr val="tx1"/>
            </a:solidFill>
            <a:round/>
            <a:headEnd/>
            <a:tailEnd/>
          </a:ln>
          <a:effectLst/>
        </p:spPr>
        <p:txBody>
          <a:bodyPr wrap="none" anchor="ctr"/>
          <a:lstStyle/>
          <a:p>
            <a:pPr lvl="1"/>
            <a:r>
              <a:rPr lang="zh-CN" altLang="en-US" sz="3200" b="1" dirty="0">
                <a:solidFill>
                  <a:srgbClr val="FFFF00"/>
                </a:solidFill>
                <a:latin typeface="楷体_GB2312" pitchFamily="49" charset="-122"/>
                <a:ea typeface="楷体_GB2312" pitchFamily="49" charset="-122"/>
              </a:rPr>
              <a:t>静态生存期</a:t>
            </a:r>
            <a:endParaRPr lang="en-US" altLang="zh-CN" sz="3200" b="1" dirty="0">
              <a:solidFill>
                <a:srgbClr val="FFFF00"/>
              </a:solidFill>
              <a:latin typeface="楷体_GB2312" pitchFamily="49" charset="-122"/>
              <a:ea typeface="楷体_GB2312" pitchFamily="49" charset="-122"/>
            </a:endParaRPr>
          </a:p>
        </p:txBody>
      </p:sp>
      <p:sp>
        <p:nvSpPr>
          <p:cNvPr id="48133" name="AutoShape 5"/>
          <p:cNvSpPr>
            <a:spLocks noChangeArrowheads="1"/>
          </p:cNvSpPr>
          <p:nvPr/>
        </p:nvSpPr>
        <p:spPr bwMode="gray">
          <a:xfrm>
            <a:off x="838200" y="3395650"/>
            <a:ext cx="4038600" cy="990600"/>
          </a:xfrm>
          <a:prstGeom prst="roundRect">
            <a:avLst>
              <a:gd name="adj" fmla="val 9106"/>
            </a:avLst>
          </a:prstGeom>
          <a:gradFill rotWithShape="1">
            <a:gsLst>
              <a:gs pos="0">
                <a:srgbClr val="699D5F"/>
              </a:gs>
              <a:gs pos="100000">
                <a:srgbClr val="699D5F">
                  <a:gamma/>
                  <a:shade val="46275"/>
                  <a:invGamma/>
                </a:srgbClr>
              </a:gs>
            </a:gsLst>
            <a:lin ang="5400000" scaled="1"/>
          </a:gradFill>
          <a:ln w="25400">
            <a:solidFill>
              <a:schemeClr val="tx1"/>
            </a:solidFill>
            <a:round/>
            <a:headEnd/>
            <a:tailEnd/>
          </a:ln>
          <a:effectLst/>
        </p:spPr>
        <p:txBody>
          <a:bodyPr wrap="none" anchor="ctr"/>
          <a:lstStyle/>
          <a:p>
            <a:pPr lvl="1"/>
            <a:r>
              <a:rPr lang="zh-CN" altLang="en-US" sz="3200" b="1" dirty="0">
                <a:solidFill>
                  <a:srgbClr val="FFFF00"/>
                </a:solidFill>
                <a:latin typeface="楷体_GB2312" pitchFamily="49" charset="-122"/>
                <a:ea typeface="楷体_GB2312" pitchFamily="49" charset="-122"/>
              </a:rPr>
              <a:t>局部生存期</a:t>
            </a:r>
            <a:endParaRPr lang="en-US" altLang="zh-CN" sz="3200" b="1" dirty="0">
              <a:solidFill>
                <a:srgbClr val="FFFF00"/>
              </a:solidFill>
              <a:latin typeface="楷体_GB2312" pitchFamily="49" charset="-122"/>
              <a:ea typeface="楷体_GB2312" pitchFamily="49" charset="-122"/>
            </a:endParaRPr>
          </a:p>
        </p:txBody>
      </p:sp>
      <p:sp>
        <p:nvSpPr>
          <p:cNvPr id="48134" name="AutoShape 6"/>
          <p:cNvSpPr>
            <a:spLocks noChangeArrowheads="1"/>
          </p:cNvSpPr>
          <p:nvPr/>
        </p:nvSpPr>
        <p:spPr bwMode="gray">
          <a:xfrm>
            <a:off x="838200" y="4538650"/>
            <a:ext cx="4038600" cy="990600"/>
          </a:xfrm>
          <a:prstGeom prst="roundRect">
            <a:avLst>
              <a:gd name="adj" fmla="val 9106"/>
            </a:avLst>
          </a:prstGeom>
          <a:gradFill rotWithShape="1">
            <a:gsLst>
              <a:gs pos="0">
                <a:schemeClr val="accent2"/>
              </a:gs>
              <a:gs pos="100000">
                <a:schemeClr val="accent2">
                  <a:gamma/>
                  <a:shade val="46275"/>
                  <a:invGamma/>
                </a:schemeClr>
              </a:gs>
            </a:gsLst>
            <a:lin ang="5400000" scaled="1"/>
          </a:gradFill>
          <a:ln w="25400">
            <a:solidFill>
              <a:schemeClr val="tx1"/>
            </a:solidFill>
            <a:round/>
            <a:headEnd/>
            <a:tailEnd/>
          </a:ln>
          <a:effectLst/>
        </p:spPr>
        <p:txBody>
          <a:bodyPr wrap="none" anchor="ctr"/>
          <a:lstStyle/>
          <a:p>
            <a:pPr lvl="1"/>
            <a:r>
              <a:rPr lang="zh-CN" altLang="en-US" sz="3200" b="1" dirty="0">
                <a:solidFill>
                  <a:srgbClr val="FFFF00"/>
                </a:solidFill>
                <a:latin typeface="楷体_GB2312" pitchFamily="49" charset="-122"/>
                <a:ea typeface="楷体_GB2312" pitchFamily="49" charset="-122"/>
              </a:rPr>
              <a:t>动态生存期</a:t>
            </a:r>
          </a:p>
        </p:txBody>
      </p:sp>
      <p:sp>
        <p:nvSpPr>
          <p:cNvPr id="48135" name="AutoShape 7"/>
          <p:cNvSpPr>
            <a:spLocks noChangeArrowheads="1"/>
          </p:cNvSpPr>
          <p:nvPr/>
        </p:nvSpPr>
        <p:spPr bwMode="auto">
          <a:xfrm>
            <a:off x="5943600" y="3167050"/>
            <a:ext cx="2843242" cy="1295400"/>
          </a:xfrm>
          <a:prstGeom prst="roundRect">
            <a:avLst>
              <a:gd name="adj" fmla="val 9106"/>
            </a:avLst>
          </a:prstGeom>
          <a:noFill/>
          <a:ln w="25400">
            <a:noFill/>
            <a:round/>
            <a:headEnd/>
            <a:tailEnd/>
          </a:ln>
          <a:effectLst/>
        </p:spPr>
        <p:txBody>
          <a:bodyPr anchor="ctr"/>
          <a:lstStyle/>
          <a:p>
            <a:pPr algn="ctr"/>
            <a:r>
              <a:rPr lang="zh-CN" altLang="en-US" sz="2800" b="1" dirty="0">
                <a:solidFill>
                  <a:srgbClr val="7030A0"/>
                </a:solidFill>
                <a:latin typeface="楷体_GB2312" pitchFamily="49" charset="-122"/>
                <a:ea typeface="楷体_GB2312" pitchFamily="49" charset="-122"/>
              </a:rPr>
              <a:t>变量名与函数名的生存期</a:t>
            </a:r>
            <a:endParaRPr lang="en-US" altLang="zh-CN" sz="2800" b="1" dirty="0">
              <a:solidFill>
                <a:srgbClr val="7030A0"/>
              </a:solidFill>
              <a:effectLst>
                <a:outerShdw blurRad="38100" dist="38100" dir="2700000" algn="tl">
                  <a:srgbClr val="C0C0C0"/>
                </a:outerShdw>
              </a:effectLst>
              <a:latin typeface="楷体_GB2312" pitchFamily="49" charset="-122"/>
              <a:ea typeface="楷体_GB2312" pitchFamily="49" charset="-122"/>
            </a:endParaRPr>
          </a:p>
        </p:txBody>
      </p:sp>
      <p:sp>
        <p:nvSpPr>
          <p:cNvPr id="3" name="标题 2"/>
          <p:cNvSpPr>
            <a:spLocks noGrp="1"/>
          </p:cNvSpPr>
          <p:nvPr>
            <p:ph type="title"/>
          </p:nvPr>
        </p:nvSpPr>
        <p:spPr/>
        <p:txBody>
          <a:bodyPr/>
          <a:lstStyle/>
          <a:p>
            <a:r>
              <a:rPr lang="zh-CN" altLang="en-US" dirty="0"/>
              <a:t>变量与函数的生存期</a:t>
            </a:r>
          </a:p>
        </p:txBody>
      </p:sp>
      <p:sp>
        <p:nvSpPr>
          <p:cNvPr id="11" name="矩形 10">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12" name="矩形 11">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13" name="矩形 12">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4" name="矩形 13">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5" name="矩形 14">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16" name="矩形 15">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17" name="矩形 16">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18" name="矩形 17">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32180998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11" name="矩形 10">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2" name="矩形 11">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函数说明与函数定义</a:t>
            </a:r>
          </a:p>
        </p:txBody>
      </p:sp>
      <p:sp>
        <p:nvSpPr>
          <p:cNvPr id="13" name="矩形 12">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4" name="矩形 13">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7" name="矩形 16">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
        <p:nvSpPr>
          <p:cNvPr id="20" name="矩形 19"/>
          <p:cNvSpPr/>
          <p:nvPr/>
        </p:nvSpPr>
        <p:spPr>
          <a:xfrm>
            <a:off x="1187624" y="2152952"/>
            <a:ext cx="7416824" cy="3785652"/>
          </a:xfrm>
          <a:prstGeom prst="rect">
            <a:avLst/>
          </a:prstGeom>
        </p:spPr>
        <p:txBody>
          <a:bodyPr wrap="square">
            <a:spAutoFit/>
          </a:bodyPr>
          <a:lstStyle/>
          <a:p>
            <a:pPr>
              <a:buFont typeface="Wingdings" pitchFamily="2" charset="2"/>
              <a:buNone/>
            </a:pPr>
            <a:r>
              <a:rPr lang="en-US" altLang="zh-CN" sz="2400" b="1" dirty="0">
                <a:solidFill>
                  <a:srgbClr val="0000FF"/>
                </a:solidFill>
                <a:latin typeface="Courier New" pitchFamily="49" charset="0"/>
                <a:ea typeface="楷体_GB2312" pitchFamily="49" charset="-122"/>
                <a:cs typeface="Courier New" pitchFamily="49" charset="0"/>
              </a:rPr>
              <a:t>float</a:t>
            </a:r>
            <a:r>
              <a:rPr lang="en-US" altLang="zh-CN" sz="2400" b="1" dirty="0">
                <a:solidFill>
                  <a:schemeClr val="tx2"/>
                </a:solidFill>
                <a:latin typeface="Courier New" pitchFamily="49" charset="0"/>
                <a:ea typeface="楷体_GB2312" pitchFamily="49" charset="-122"/>
                <a:cs typeface="Courier New" pitchFamily="49" charset="0"/>
              </a:rPr>
              <a:t> </a:t>
            </a:r>
            <a:r>
              <a:rPr lang="en-US" altLang="zh-CN" sz="2400" b="1" dirty="0" err="1">
                <a:latin typeface="Courier New" pitchFamily="49" charset="0"/>
                <a:ea typeface="楷体_GB2312" pitchFamily="49" charset="-122"/>
                <a:cs typeface="Courier New" pitchFamily="49" charset="0"/>
              </a:rPr>
              <a:t>cuberoot</a:t>
            </a:r>
            <a:r>
              <a:rPr lang="en-US" altLang="zh-CN" sz="2400" b="1" dirty="0">
                <a:latin typeface="Courier New" pitchFamily="49" charset="0"/>
                <a:ea typeface="楷体_GB2312" pitchFamily="49" charset="-122"/>
                <a:cs typeface="Courier New" pitchFamily="49" charset="0"/>
              </a:rPr>
              <a:t>(</a:t>
            </a:r>
            <a:r>
              <a:rPr lang="en-US" altLang="zh-CN" sz="2400" b="1" dirty="0">
                <a:solidFill>
                  <a:srgbClr val="0000FF"/>
                </a:solidFill>
                <a:latin typeface="Courier New" pitchFamily="49" charset="0"/>
                <a:ea typeface="楷体_GB2312" pitchFamily="49" charset="-122"/>
                <a:cs typeface="Courier New" pitchFamily="49" charset="0"/>
              </a:rPr>
              <a:t>float</a:t>
            </a:r>
            <a:r>
              <a:rPr lang="en-US" altLang="zh-CN" sz="2400" b="1" dirty="0">
                <a:solidFill>
                  <a:schemeClr val="tx2"/>
                </a:solidFill>
                <a:latin typeface="Courier New" pitchFamily="49" charset="0"/>
                <a:ea typeface="楷体_GB2312" pitchFamily="49" charset="-122"/>
                <a:cs typeface="Courier New" pitchFamily="49" charset="0"/>
              </a:rPr>
              <a:t> </a:t>
            </a:r>
            <a:r>
              <a:rPr lang="en-US" altLang="zh-CN" sz="2400" b="1" dirty="0">
                <a:latin typeface="Courier New" pitchFamily="49" charset="0"/>
                <a:ea typeface="楷体_GB2312" pitchFamily="49" charset="-122"/>
                <a:cs typeface="Courier New" pitchFamily="49" charset="0"/>
              </a:rPr>
              <a:t>x){</a:t>
            </a:r>
            <a:endParaRPr lang="zh-CN" altLang="en-US" sz="2400" b="1" dirty="0">
              <a:solidFill>
                <a:srgbClr val="00B050"/>
              </a:solidFill>
              <a:latin typeface="Courier New" pitchFamily="49" charset="0"/>
              <a:ea typeface="楷体_GB2312" pitchFamily="49" charset="-122"/>
              <a:cs typeface="Courier New" pitchFamily="49" charset="0"/>
            </a:endParaRPr>
          </a:p>
          <a:p>
            <a:pPr>
              <a:buFont typeface="Wingdings" pitchFamily="2" charset="2"/>
              <a:buNone/>
            </a:pPr>
            <a:r>
              <a:rPr lang="en-US" altLang="zh-CN" sz="2400" b="1" dirty="0">
                <a:solidFill>
                  <a:schemeClr val="tx2"/>
                </a:solidFill>
                <a:latin typeface="Courier New" pitchFamily="49" charset="0"/>
                <a:ea typeface="楷体_GB2312" pitchFamily="49" charset="-122"/>
                <a:cs typeface="Courier New" pitchFamily="49" charset="0"/>
              </a:rPr>
              <a:t>  </a:t>
            </a:r>
            <a:r>
              <a:rPr lang="en-US" altLang="zh-CN" sz="2400" b="1" dirty="0">
                <a:solidFill>
                  <a:srgbClr val="0000FF"/>
                </a:solidFill>
                <a:latin typeface="Courier New" pitchFamily="49" charset="0"/>
                <a:ea typeface="楷体_GB2312" pitchFamily="49" charset="-122"/>
                <a:cs typeface="Courier New" pitchFamily="49" charset="0"/>
              </a:rPr>
              <a:t>float</a:t>
            </a:r>
            <a:r>
              <a:rPr lang="en-US" altLang="zh-CN" sz="2400" b="1" dirty="0">
                <a:solidFill>
                  <a:schemeClr val="tx2"/>
                </a:solidFill>
                <a:latin typeface="Courier New" pitchFamily="49" charset="0"/>
                <a:ea typeface="楷体_GB2312" pitchFamily="49" charset="-122"/>
                <a:cs typeface="Courier New" pitchFamily="49" charset="0"/>
              </a:rPr>
              <a:t> </a:t>
            </a:r>
            <a:r>
              <a:rPr lang="en-US" altLang="zh-CN" sz="2400" b="1" dirty="0">
                <a:latin typeface="Courier New" pitchFamily="49" charset="0"/>
                <a:ea typeface="楷体_GB2312" pitchFamily="49" charset="-122"/>
                <a:cs typeface="Courier New" pitchFamily="49" charset="0"/>
              </a:rPr>
              <a:t>root , </a:t>
            </a:r>
            <a:r>
              <a:rPr lang="en-US" altLang="zh-CN" sz="2400" b="1" dirty="0" err="1">
                <a:latin typeface="Courier New" pitchFamily="49" charset="0"/>
                <a:ea typeface="楷体_GB2312" pitchFamily="49" charset="-122"/>
                <a:cs typeface="Courier New" pitchFamily="49" charset="0"/>
              </a:rPr>
              <a:t>croot</a:t>
            </a:r>
            <a:r>
              <a:rPr lang="en-US" altLang="zh-CN" sz="2400" b="1" dirty="0">
                <a:latin typeface="Courier New" pitchFamily="49" charset="0"/>
                <a:ea typeface="楷体_GB2312" pitchFamily="49" charset="-122"/>
                <a:cs typeface="Courier New" pitchFamily="49" charset="0"/>
              </a:rPr>
              <a:t>;</a:t>
            </a:r>
          </a:p>
          <a:p>
            <a:pPr>
              <a:buFont typeface="Wingdings" pitchFamily="2" charset="2"/>
              <a:buNone/>
            </a:pPr>
            <a:r>
              <a:rPr lang="en-US" altLang="zh-CN" sz="2400" b="1" dirty="0">
                <a:solidFill>
                  <a:srgbClr val="0000FF"/>
                </a:solidFill>
                <a:latin typeface="Courier New" pitchFamily="49" charset="0"/>
                <a:ea typeface="楷体_GB2312" pitchFamily="49" charset="-122"/>
                <a:cs typeface="Courier New" pitchFamily="49" charset="0"/>
              </a:rPr>
              <a:t>  </a:t>
            </a:r>
            <a:r>
              <a:rPr lang="en-US" altLang="zh-CN" sz="2400" b="1" dirty="0" err="1">
                <a:solidFill>
                  <a:srgbClr val="0000FF"/>
                </a:solidFill>
                <a:latin typeface="Courier New" pitchFamily="49" charset="0"/>
                <a:ea typeface="楷体_GB2312" pitchFamily="49" charset="-122"/>
                <a:cs typeface="Courier New" pitchFamily="49" charset="0"/>
              </a:rPr>
              <a:t>const</a:t>
            </a:r>
            <a:r>
              <a:rPr lang="en-US" altLang="zh-CN" sz="2400" b="1" dirty="0">
                <a:solidFill>
                  <a:srgbClr val="0000FF"/>
                </a:solidFill>
                <a:latin typeface="Courier New" pitchFamily="49" charset="0"/>
                <a:ea typeface="楷体_GB2312" pitchFamily="49" charset="-122"/>
                <a:cs typeface="Courier New" pitchFamily="49" charset="0"/>
              </a:rPr>
              <a:t> float </a:t>
            </a:r>
            <a:r>
              <a:rPr lang="en-US" altLang="zh-CN" sz="2400" b="1" dirty="0">
                <a:latin typeface="Courier New" pitchFamily="49" charset="0"/>
                <a:ea typeface="楷体_GB2312" pitchFamily="49" charset="-122"/>
                <a:cs typeface="Courier New" pitchFamily="49" charset="0"/>
              </a:rPr>
              <a:t>eps=1e-6;</a:t>
            </a:r>
          </a:p>
          <a:p>
            <a:pPr>
              <a:buFont typeface="Wingdings" pitchFamily="2" charset="2"/>
              <a:buNone/>
            </a:pPr>
            <a:r>
              <a:rPr lang="en-US" altLang="zh-CN" sz="2400" b="1" dirty="0">
                <a:latin typeface="Courier New" pitchFamily="49" charset="0"/>
                <a:ea typeface="楷体_GB2312" pitchFamily="49" charset="-122"/>
                <a:cs typeface="Courier New" pitchFamily="49" charset="0"/>
              </a:rPr>
              <a:t>  </a:t>
            </a:r>
            <a:r>
              <a:rPr lang="en-US" altLang="zh-CN" sz="2400" b="1" dirty="0" err="1">
                <a:latin typeface="Courier New" pitchFamily="49" charset="0"/>
                <a:ea typeface="楷体_GB2312" pitchFamily="49" charset="-122"/>
                <a:cs typeface="Courier New" pitchFamily="49" charset="0"/>
              </a:rPr>
              <a:t>croot</a:t>
            </a:r>
            <a:r>
              <a:rPr lang="en-US" altLang="zh-CN" sz="2400" b="1" dirty="0">
                <a:latin typeface="Courier New" pitchFamily="49" charset="0"/>
                <a:ea typeface="楷体_GB2312" pitchFamily="49" charset="-122"/>
                <a:cs typeface="Courier New" pitchFamily="49" charset="0"/>
              </a:rPr>
              <a:t>=x;</a:t>
            </a:r>
          </a:p>
          <a:p>
            <a:pPr>
              <a:buFont typeface="Wingdings" pitchFamily="2" charset="2"/>
              <a:buNone/>
            </a:pPr>
            <a:r>
              <a:rPr lang="en-US" altLang="zh-CN" sz="2400" b="1" dirty="0">
                <a:solidFill>
                  <a:srgbClr val="0000FF"/>
                </a:solidFill>
                <a:latin typeface="Courier New" pitchFamily="49" charset="0"/>
                <a:ea typeface="楷体_GB2312" pitchFamily="49" charset="-122"/>
                <a:cs typeface="Courier New" pitchFamily="49" charset="0"/>
              </a:rPr>
              <a:t>  do</a:t>
            </a:r>
            <a:r>
              <a:rPr lang="en-US" altLang="zh-CN" sz="2400" b="1" dirty="0">
                <a:latin typeface="Courier New" pitchFamily="49" charset="0"/>
                <a:ea typeface="楷体_GB2312" pitchFamily="49" charset="-122"/>
                <a:cs typeface="Courier New" pitchFamily="49" charset="0"/>
              </a:rPr>
              <a:t>{</a:t>
            </a:r>
            <a:endParaRPr lang="zh-CN" altLang="en-US" sz="2400" b="1" dirty="0">
              <a:latin typeface="Courier New" pitchFamily="49" charset="0"/>
              <a:ea typeface="楷体_GB2312" pitchFamily="49" charset="-122"/>
              <a:cs typeface="Courier New" pitchFamily="49" charset="0"/>
            </a:endParaRPr>
          </a:p>
          <a:p>
            <a:pPr>
              <a:buFont typeface="Wingdings" pitchFamily="2" charset="2"/>
              <a:buNone/>
            </a:pPr>
            <a:r>
              <a:rPr lang="zh-CN" altLang="en-US" sz="2400" b="1" dirty="0">
                <a:latin typeface="Courier New" pitchFamily="49" charset="0"/>
                <a:ea typeface="楷体_GB2312" pitchFamily="49" charset="-122"/>
                <a:cs typeface="Courier New" pitchFamily="49" charset="0"/>
              </a:rPr>
              <a:t>    </a:t>
            </a:r>
            <a:r>
              <a:rPr lang="en-US" altLang="zh-CN" sz="2400" b="1" dirty="0">
                <a:latin typeface="Courier New" pitchFamily="49" charset="0"/>
                <a:ea typeface="楷体_GB2312" pitchFamily="49" charset="-122"/>
                <a:cs typeface="Courier New" pitchFamily="49" charset="0"/>
              </a:rPr>
              <a:t>root=</a:t>
            </a:r>
            <a:r>
              <a:rPr lang="en-US" altLang="zh-CN" sz="2400" b="1" dirty="0" err="1">
                <a:latin typeface="Courier New" pitchFamily="49" charset="0"/>
                <a:ea typeface="楷体_GB2312" pitchFamily="49" charset="-122"/>
                <a:cs typeface="Courier New" pitchFamily="49" charset="0"/>
              </a:rPr>
              <a:t>croot</a:t>
            </a:r>
            <a:r>
              <a:rPr lang="en-US" altLang="zh-CN" sz="2400" b="1" dirty="0">
                <a:latin typeface="Courier New" pitchFamily="49" charset="0"/>
                <a:ea typeface="楷体_GB2312" pitchFamily="49" charset="-122"/>
                <a:cs typeface="Courier New" pitchFamily="49" charset="0"/>
              </a:rPr>
              <a:t>;</a:t>
            </a:r>
            <a:endParaRPr lang="zh-CN" altLang="en-US" sz="2400" b="1" dirty="0">
              <a:latin typeface="Courier New" pitchFamily="49" charset="0"/>
              <a:ea typeface="楷体_GB2312" pitchFamily="49" charset="-122"/>
              <a:cs typeface="Courier New" pitchFamily="49" charset="0"/>
            </a:endParaRPr>
          </a:p>
          <a:p>
            <a:pPr>
              <a:buFont typeface="Wingdings" pitchFamily="2" charset="2"/>
              <a:buNone/>
            </a:pPr>
            <a:r>
              <a:rPr lang="zh-CN" altLang="en-US" sz="2400" b="1" dirty="0">
                <a:latin typeface="Courier New" pitchFamily="49" charset="0"/>
                <a:ea typeface="楷体_GB2312" pitchFamily="49" charset="-122"/>
                <a:cs typeface="Courier New" pitchFamily="49" charset="0"/>
              </a:rPr>
              <a:t>    </a:t>
            </a:r>
            <a:r>
              <a:rPr lang="en-US" altLang="zh-CN" sz="2400" b="1" dirty="0" err="1">
                <a:latin typeface="Courier New" pitchFamily="49" charset="0"/>
                <a:ea typeface="楷体_GB2312" pitchFamily="49" charset="-122"/>
                <a:cs typeface="Courier New" pitchFamily="49" charset="0"/>
              </a:rPr>
              <a:t>croot</a:t>
            </a:r>
            <a:r>
              <a:rPr lang="en-US" altLang="zh-CN" sz="2400" b="1" dirty="0">
                <a:latin typeface="Courier New" pitchFamily="49" charset="0"/>
                <a:ea typeface="楷体_GB2312" pitchFamily="49" charset="-122"/>
                <a:cs typeface="Courier New" pitchFamily="49" charset="0"/>
              </a:rPr>
              <a:t>=(2*</a:t>
            </a:r>
            <a:r>
              <a:rPr lang="en-US" altLang="zh-CN" sz="2400" b="1" dirty="0" err="1">
                <a:latin typeface="Courier New" pitchFamily="49" charset="0"/>
                <a:ea typeface="楷体_GB2312" pitchFamily="49" charset="-122"/>
                <a:cs typeface="Courier New" pitchFamily="49" charset="0"/>
              </a:rPr>
              <a:t>root+x</a:t>
            </a:r>
            <a:r>
              <a:rPr lang="en-US" altLang="zh-CN" sz="2400" b="1" dirty="0">
                <a:latin typeface="Courier New" pitchFamily="49" charset="0"/>
                <a:ea typeface="楷体_GB2312" pitchFamily="49" charset="-122"/>
                <a:cs typeface="Courier New" pitchFamily="49" charset="0"/>
              </a:rPr>
              <a:t>/(root*root))/3;</a:t>
            </a:r>
            <a:endParaRPr lang="zh-CN" altLang="en-US" sz="2400" b="1" dirty="0">
              <a:latin typeface="Courier New" pitchFamily="49" charset="0"/>
              <a:ea typeface="楷体_GB2312" pitchFamily="49" charset="-122"/>
              <a:cs typeface="Courier New" pitchFamily="49" charset="0"/>
            </a:endParaRPr>
          </a:p>
          <a:p>
            <a:pPr>
              <a:buFont typeface="Wingdings" pitchFamily="2" charset="2"/>
              <a:buNone/>
            </a:pPr>
            <a:r>
              <a:rPr lang="zh-CN" altLang="en-US" sz="2400" b="1" dirty="0">
                <a:latin typeface="Courier New" pitchFamily="49" charset="0"/>
                <a:ea typeface="楷体_GB2312" pitchFamily="49" charset="-122"/>
                <a:cs typeface="Courier New" pitchFamily="49" charset="0"/>
              </a:rPr>
              <a:t>  </a:t>
            </a:r>
            <a:r>
              <a:rPr lang="en-US" altLang="zh-CN" sz="2400" b="1" dirty="0">
                <a:latin typeface="Courier New" pitchFamily="49" charset="0"/>
                <a:ea typeface="楷体_GB2312" pitchFamily="49" charset="-122"/>
                <a:cs typeface="Courier New" pitchFamily="49" charset="0"/>
              </a:rPr>
              <a:t>}</a:t>
            </a:r>
            <a:r>
              <a:rPr lang="en-US" altLang="zh-CN" sz="2400" b="1" dirty="0">
                <a:solidFill>
                  <a:srgbClr val="0000FF"/>
                </a:solidFill>
                <a:latin typeface="Courier New" pitchFamily="49" charset="0"/>
                <a:ea typeface="楷体_GB2312" pitchFamily="49" charset="-122"/>
                <a:cs typeface="Courier New" pitchFamily="49" charset="0"/>
              </a:rPr>
              <a:t>while</a:t>
            </a:r>
            <a:r>
              <a:rPr lang="en-US" altLang="zh-CN" sz="2400" b="1" dirty="0">
                <a:latin typeface="Courier New" pitchFamily="49" charset="0"/>
                <a:ea typeface="楷体_GB2312" pitchFamily="49" charset="-122"/>
                <a:cs typeface="Courier New" pitchFamily="49" charset="0"/>
              </a:rPr>
              <a:t>(fabs(</a:t>
            </a:r>
            <a:r>
              <a:rPr lang="en-US" altLang="zh-CN" sz="2400" b="1" dirty="0" err="1">
                <a:latin typeface="Courier New" pitchFamily="49" charset="0"/>
                <a:ea typeface="楷体_GB2312" pitchFamily="49" charset="-122"/>
                <a:cs typeface="Courier New" pitchFamily="49" charset="0"/>
              </a:rPr>
              <a:t>croot</a:t>
            </a:r>
            <a:r>
              <a:rPr lang="zh-CN" altLang="en-US" sz="2400" b="1" dirty="0">
                <a:latin typeface="Courier New" pitchFamily="49" charset="0"/>
                <a:ea typeface="楷体_GB2312" pitchFamily="49" charset="-122"/>
                <a:cs typeface="Courier New" pitchFamily="49" charset="0"/>
              </a:rPr>
              <a:t>－</a:t>
            </a:r>
            <a:r>
              <a:rPr lang="en-US" altLang="zh-CN" sz="2400" b="1" dirty="0">
                <a:latin typeface="Courier New" pitchFamily="49" charset="0"/>
                <a:ea typeface="楷体_GB2312" pitchFamily="49" charset="-122"/>
                <a:cs typeface="Courier New" pitchFamily="49" charset="0"/>
              </a:rPr>
              <a:t>root)&gt;</a:t>
            </a:r>
            <a:r>
              <a:rPr lang="en-US" altLang="zh-CN" sz="2400" b="1" dirty="0" err="1">
                <a:latin typeface="Courier New" pitchFamily="49" charset="0"/>
                <a:ea typeface="楷体_GB2312" pitchFamily="49" charset="-122"/>
                <a:cs typeface="Courier New" pitchFamily="49" charset="0"/>
              </a:rPr>
              <a:t>eps</a:t>
            </a:r>
            <a:r>
              <a:rPr lang="en-US" altLang="zh-CN" sz="2400" b="1" dirty="0">
                <a:latin typeface="Courier New" pitchFamily="49" charset="0"/>
                <a:ea typeface="楷体_GB2312" pitchFamily="49" charset="-122"/>
                <a:cs typeface="Courier New" pitchFamily="49" charset="0"/>
              </a:rPr>
              <a:t>);</a:t>
            </a:r>
            <a:br>
              <a:rPr lang="zh-CN" altLang="en-US" sz="2400" b="1" dirty="0">
                <a:solidFill>
                  <a:schemeClr val="tx2"/>
                </a:solidFill>
                <a:latin typeface="Courier New" pitchFamily="49" charset="0"/>
                <a:ea typeface="楷体_GB2312" pitchFamily="49" charset="-122"/>
                <a:cs typeface="Courier New" pitchFamily="49" charset="0"/>
              </a:rPr>
            </a:br>
            <a:r>
              <a:rPr lang="zh-CN" altLang="en-US" sz="2400" b="1" dirty="0">
                <a:solidFill>
                  <a:schemeClr val="tx2"/>
                </a:solidFill>
                <a:latin typeface="Courier New" pitchFamily="49" charset="0"/>
                <a:ea typeface="楷体_GB2312" pitchFamily="49" charset="-122"/>
                <a:cs typeface="Courier New" pitchFamily="49" charset="0"/>
              </a:rPr>
              <a:t>  </a:t>
            </a:r>
            <a:r>
              <a:rPr lang="en-US" altLang="zh-CN" sz="2400" b="1" dirty="0">
                <a:solidFill>
                  <a:srgbClr val="0000FF"/>
                </a:solidFill>
                <a:latin typeface="Courier New" pitchFamily="49" charset="0"/>
                <a:ea typeface="楷体_GB2312" pitchFamily="49" charset="-122"/>
                <a:cs typeface="Courier New" pitchFamily="49" charset="0"/>
              </a:rPr>
              <a:t>return</a:t>
            </a:r>
            <a:r>
              <a:rPr lang="en-US" altLang="zh-CN" sz="2400" b="1" dirty="0">
                <a:solidFill>
                  <a:schemeClr val="tx2"/>
                </a:solidFill>
                <a:latin typeface="Courier New" pitchFamily="49" charset="0"/>
                <a:ea typeface="楷体_GB2312" pitchFamily="49" charset="-122"/>
                <a:cs typeface="Courier New" pitchFamily="49" charset="0"/>
              </a:rPr>
              <a:t> </a:t>
            </a:r>
            <a:r>
              <a:rPr lang="en-US" altLang="zh-CN" sz="2400" b="1" dirty="0" err="1">
                <a:latin typeface="Courier New" pitchFamily="49" charset="0"/>
                <a:ea typeface="楷体_GB2312" pitchFamily="49" charset="-122"/>
                <a:cs typeface="Courier New" pitchFamily="49" charset="0"/>
              </a:rPr>
              <a:t>croot</a:t>
            </a:r>
            <a:r>
              <a:rPr lang="en-US" altLang="zh-CN" sz="2400" b="1" dirty="0">
                <a:latin typeface="Courier New" pitchFamily="49" charset="0"/>
                <a:ea typeface="楷体_GB2312" pitchFamily="49" charset="-122"/>
                <a:cs typeface="Courier New" pitchFamily="49" charset="0"/>
              </a:rPr>
              <a:t>;</a:t>
            </a:r>
            <a:endParaRPr lang="zh-CN" altLang="en-US" sz="2400" b="1" dirty="0">
              <a:latin typeface="Courier New" pitchFamily="49" charset="0"/>
              <a:ea typeface="楷体_GB2312" pitchFamily="49" charset="-122"/>
              <a:cs typeface="Courier New" pitchFamily="49" charset="0"/>
            </a:endParaRPr>
          </a:p>
          <a:p>
            <a:pPr>
              <a:buFont typeface="Wingdings" pitchFamily="2" charset="2"/>
              <a:buNone/>
            </a:pPr>
            <a:r>
              <a:rPr lang="en-US" altLang="zh-CN" sz="2400" b="1" dirty="0">
                <a:latin typeface="Courier New" pitchFamily="49" charset="0"/>
                <a:ea typeface="楷体_GB2312" pitchFamily="49" charset="-122"/>
                <a:cs typeface="Courier New" pitchFamily="49" charset="0"/>
              </a:rPr>
              <a:t>}</a:t>
            </a:r>
            <a:endParaRPr lang="zh-CN" altLang="en-US" sz="2400" dirty="0">
              <a:latin typeface="Courier New" pitchFamily="49" charset="0"/>
              <a:cs typeface="Courier New" pitchFamily="49" charset="0"/>
            </a:endParaRPr>
          </a:p>
        </p:txBody>
      </p:sp>
      <p:sp>
        <p:nvSpPr>
          <p:cNvPr id="21" name="标题 1"/>
          <p:cNvSpPr>
            <a:spLocks noGrp="1"/>
          </p:cNvSpPr>
          <p:nvPr>
            <p:ph type="title"/>
          </p:nvPr>
        </p:nvSpPr>
        <p:spPr>
          <a:xfrm>
            <a:off x="457200" y="1000125"/>
            <a:ext cx="3394720" cy="714375"/>
          </a:xfrm>
        </p:spPr>
        <p:txBody>
          <a:bodyPr/>
          <a:lstStyle/>
          <a:p>
            <a:r>
              <a:rPr lang="zh-CN" altLang="en-US" dirty="0"/>
              <a:t>函数定义</a:t>
            </a:r>
          </a:p>
        </p:txBody>
      </p:sp>
      <p:sp>
        <p:nvSpPr>
          <p:cNvPr id="22" name="矩形 21"/>
          <p:cNvSpPr/>
          <p:nvPr/>
        </p:nvSpPr>
        <p:spPr>
          <a:xfrm>
            <a:off x="2307936" y="2123505"/>
            <a:ext cx="1584176" cy="47548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4312270" y="1296868"/>
            <a:ext cx="2448272" cy="523220"/>
          </a:xfrm>
          <a:prstGeom prst="rect">
            <a:avLst/>
          </a:prstGeom>
        </p:spPr>
        <p:txBody>
          <a:bodyPr wrap="square">
            <a:spAutoFit/>
          </a:bodyPr>
          <a:lstStyle/>
          <a:p>
            <a:r>
              <a:rPr lang="zh-CN" altLang="en-US" sz="2800" b="1" dirty="0">
                <a:solidFill>
                  <a:srgbClr val="FF0000"/>
                </a:solidFill>
              </a:rPr>
              <a:t>函数名</a:t>
            </a:r>
            <a:r>
              <a:rPr lang="en-US" altLang="zh-CN" sz="2800" b="1" dirty="0">
                <a:solidFill>
                  <a:srgbClr val="FF0000"/>
                </a:solidFill>
              </a:rPr>
              <a:t>(</a:t>
            </a:r>
            <a:r>
              <a:rPr lang="zh-CN" altLang="en-US" sz="2800" b="1" dirty="0">
                <a:solidFill>
                  <a:srgbClr val="FF0000"/>
                </a:solidFill>
              </a:rPr>
              <a:t>标识符</a:t>
            </a:r>
            <a:r>
              <a:rPr lang="en-US" altLang="zh-CN" sz="2800" b="1" dirty="0">
                <a:solidFill>
                  <a:srgbClr val="FF0000"/>
                </a:solidFill>
              </a:rPr>
              <a:t>)</a:t>
            </a:r>
          </a:p>
        </p:txBody>
      </p:sp>
      <p:cxnSp>
        <p:nvCxnSpPr>
          <p:cNvPr id="4" name="直接箭头连接符 3"/>
          <p:cNvCxnSpPr/>
          <p:nvPr/>
        </p:nvCxnSpPr>
        <p:spPr>
          <a:xfrm flipH="1">
            <a:off x="3892112" y="1628800"/>
            <a:ext cx="463864" cy="49470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2057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 grpId="0"/>
    </p:bld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1484784"/>
            <a:ext cx="9001000" cy="4500562"/>
          </a:xfrm>
        </p:spPr>
        <p:txBody>
          <a:bodyPr/>
          <a:lstStyle/>
          <a:p>
            <a:pPr>
              <a:lnSpc>
                <a:spcPct val="130000"/>
              </a:lnSpc>
            </a:pPr>
            <a:r>
              <a:rPr lang="zh-CN" altLang="en-US" dirty="0"/>
              <a:t>静态生存期（</a:t>
            </a:r>
            <a:r>
              <a:rPr lang="en-US" altLang="zh-CN" dirty="0"/>
              <a:t>Static extent</a:t>
            </a:r>
            <a:r>
              <a:rPr lang="zh-CN" altLang="en-US" dirty="0"/>
              <a:t>或</a:t>
            </a:r>
            <a:r>
              <a:rPr lang="en-US" altLang="zh-CN" dirty="0"/>
              <a:t>Static storage duration</a:t>
            </a:r>
            <a:r>
              <a:rPr lang="zh-CN" altLang="en-US" dirty="0"/>
              <a:t>）指的是标识符从程序开始运行时就存在，具有存储空间，到程序运行结束时消亡，释放存储空间。</a:t>
            </a:r>
            <a:br>
              <a:rPr lang="en-US" altLang="zh-CN" dirty="0"/>
            </a:br>
            <a:r>
              <a:rPr lang="zh-CN" altLang="en-US" dirty="0"/>
              <a:t>具有静态生存期的标识符存放在全局数据区，如全局变量、静态全局变量、静态局部变量。具有静态生命期的标识符在未被用户初始化的情况下，系统会自动将其初始化为</a:t>
            </a:r>
            <a:r>
              <a:rPr lang="en-US" altLang="zh-CN" dirty="0"/>
              <a:t>0</a:t>
            </a:r>
            <a:r>
              <a:rPr lang="zh-CN" altLang="en-US" dirty="0"/>
              <a:t>。</a:t>
            </a:r>
            <a:endParaRPr lang="en-US" altLang="zh-CN" dirty="0"/>
          </a:p>
          <a:p>
            <a:pPr lvl="1">
              <a:lnSpc>
                <a:spcPct val="130000"/>
              </a:lnSpc>
            </a:pPr>
            <a:r>
              <a:rPr lang="zh-CN" altLang="en-US" dirty="0"/>
              <a:t>函数驻留在代码区，也具有静态生存期。所有具有文件级作用域的标识符都具有静态生存期</a:t>
            </a:r>
          </a:p>
        </p:txBody>
      </p:sp>
      <p:sp>
        <p:nvSpPr>
          <p:cNvPr id="4" name="标题 3"/>
          <p:cNvSpPr>
            <a:spLocks noGrp="1"/>
          </p:cNvSpPr>
          <p:nvPr>
            <p:ph type="title"/>
          </p:nvPr>
        </p:nvSpPr>
        <p:spPr>
          <a:xfrm>
            <a:off x="251520" y="908720"/>
            <a:ext cx="8229600" cy="714375"/>
          </a:xfrm>
        </p:spPr>
        <p:txBody>
          <a:bodyPr/>
          <a:lstStyle/>
          <a:p>
            <a:r>
              <a:rPr lang="zh-CN" altLang="en-US" dirty="0"/>
              <a:t>静态生存期</a:t>
            </a:r>
          </a:p>
        </p:txBody>
      </p:sp>
      <p:sp>
        <p:nvSpPr>
          <p:cNvPr id="6" name="矩形 5">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664113598"/>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74848" y="1700808"/>
            <a:ext cx="8445624" cy="4742854"/>
          </a:xfrm>
        </p:spPr>
        <p:txBody>
          <a:bodyPr/>
          <a:lstStyle/>
          <a:p>
            <a:r>
              <a:rPr lang="zh-CN" altLang="en-US" dirty="0"/>
              <a:t>在函数内部或块中定义的标识符具有局部生存期（</a:t>
            </a:r>
            <a:r>
              <a:rPr lang="en-US" altLang="zh-CN" dirty="0"/>
              <a:t>Automatic extent</a:t>
            </a:r>
            <a:r>
              <a:rPr lang="zh-CN" altLang="en-US" dirty="0"/>
              <a:t>或</a:t>
            </a:r>
            <a:r>
              <a:rPr lang="en-US" altLang="zh-CN" dirty="0"/>
              <a:t>Automatic storage duration</a:t>
            </a:r>
            <a:r>
              <a:rPr lang="zh-CN" altLang="en-US" dirty="0"/>
              <a:t>），其生存期开始于执行到该函数或块的标识符定义处，结束于该函数或块的结束处。具有局部生存期的标识符存放在栈区。</a:t>
            </a:r>
            <a:br>
              <a:rPr lang="en-US" altLang="zh-CN" dirty="0"/>
            </a:br>
            <a:r>
              <a:rPr lang="zh-CN" altLang="en-US" dirty="0"/>
              <a:t>具有局部生存期的标识符如果未被初始化，其内容是随机的，不可引用。</a:t>
            </a:r>
            <a:endParaRPr lang="en-US" altLang="zh-CN" dirty="0"/>
          </a:p>
          <a:p>
            <a:pPr lvl="1"/>
            <a:r>
              <a:rPr lang="zh-CN" altLang="en-US" dirty="0"/>
              <a:t>具有局部生存期的标识符必定具有局部作用域；但反之不然，静态局部变量具有局部作用域，但却具有静态生存期</a:t>
            </a:r>
          </a:p>
        </p:txBody>
      </p:sp>
      <p:sp>
        <p:nvSpPr>
          <p:cNvPr id="4" name="标题 3"/>
          <p:cNvSpPr>
            <a:spLocks noGrp="1"/>
          </p:cNvSpPr>
          <p:nvPr>
            <p:ph type="title"/>
          </p:nvPr>
        </p:nvSpPr>
        <p:spPr/>
        <p:txBody>
          <a:bodyPr/>
          <a:lstStyle/>
          <a:p>
            <a:r>
              <a:rPr lang="zh-CN" altLang="en-US" dirty="0"/>
              <a:t>局部生存期</a:t>
            </a:r>
          </a:p>
        </p:txBody>
      </p:sp>
      <p:sp>
        <p:nvSpPr>
          <p:cNvPr id="6" name="矩形 5">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2208709287"/>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6816" y="1928813"/>
            <a:ext cx="8805664" cy="4500562"/>
          </a:xfrm>
        </p:spPr>
        <p:txBody>
          <a:bodyPr/>
          <a:lstStyle/>
          <a:p>
            <a:pPr>
              <a:lnSpc>
                <a:spcPct val="130000"/>
              </a:lnSpc>
            </a:pPr>
            <a:r>
              <a:rPr lang="zh-CN" altLang="en-US" dirty="0"/>
              <a:t>具有动态生存期（</a:t>
            </a:r>
            <a:r>
              <a:rPr lang="en-US" altLang="zh-CN" dirty="0"/>
              <a:t>dynamic extent</a:t>
            </a:r>
            <a:r>
              <a:rPr lang="zh-CN" altLang="en-US" dirty="0"/>
              <a:t>或</a:t>
            </a:r>
            <a:r>
              <a:rPr lang="en-US" altLang="zh-CN" dirty="0"/>
              <a:t>dynamic storage duration</a:t>
            </a:r>
            <a:r>
              <a:rPr lang="zh-CN" altLang="en-US" dirty="0"/>
              <a:t>）的标识符存放在自由存储区，由特定的函数调用或运算来创建和释放，如用</a:t>
            </a:r>
            <a:r>
              <a:rPr lang="en-US" altLang="zh-CN" dirty="0"/>
              <a:t>new</a:t>
            </a:r>
            <a:r>
              <a:rPr lang="zh-CN" altLang="en-US" dirty="0"/>
              <a:t>运算符（或调用</a:t>
            </a:r>
            <a:r>
              <a:rPr lang="en-US" altLang="zh-CN" dirty="0" err="1"/>
              <a:t>malloc</a:t>
            </a:r>
            <a:r>
              <a:rPr lang="en-US" altLang="zh-CN" dirty="0"/>
              <a:t>()</a:t>
            </a:r>
            <a:r>
              <a:rPr lang="zh-CN" altLang="en-US" dirty="0"/>
              <a:t>函数）为变量分配存储空间时，变量的生存期开始，而用</a:t>
            </a:r>
            <a:r>
              <a:rPr lang="en-US" altLang="zh-CN" dirty="0"/>
              <a:t>delete</a:t>
            </a:r>
            <a:r>
              <a:rPr lang="zh-CN" altLang="en-US" dirty="0"/>
              <a:t>运算符（或调用</a:t>
            </a:r>
            <a:r>
              <a:rPr lang="en-US" altLang="zh-CN" dirty="0"/>
              <a:t>free()</a:t>
            </a:r>
            <a:r>
              <a:rPr lang="zh-CN" altLang="en-US" dirty="0"/>
              <a:t>函数）释放空间或程序结束时，变量生存期结束。</a:t>
            </a:r>
            <a:endParaRPr lang="en-US" altLang="zh-CN" dirty="0"/>
          </a:p>
        </p:txBody>
      </p:sp>
      <p:sp>
        <p:nvSpPr>
          <p:cNvPr id="4" name="标题 3"/>
          <p:cNvSpPr>
            <a:spLocks noGrp="1"/>
          </p:cNvSpPr>
          <p:nvPr>
            <p:ph type="title"/>
          </p:nvPr>
        </p:nvSpPr>
        <p:spPr/>
        <p:txBody>
          <a:bodyPr/>
          <a:lstStyle/>
          <a:p>
            <a:r>
              <a:rPr lang="zh-CN" altLang="en-US" dirty="0"/>
              <a:t>动态生存期</a:t>
            </a:r>
          </a:p>
        </p:txBody>
      </p:sp>
      <p:sp>
        <p:nvSpPr>
          <p:cNvPr id="6" name="矩形 5">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2479321307"/>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448718"/>
            <a:ext cx="8640960" cy="4500562"/>
          </a:xfrm>
        </p:spPr>
        <p:txBody>
          <a:bodyPr/>
          <a:lstStyle/>
          <a:p>
            <a:pPr>
              <a:lnSpc>
                <a:spcPct val="130000"/>
              </a:lnSpc>
            </a:pPr>
            <a:r>
              <a:rPr lang="zh-CN" altLang="en-US" dirty="0"/>
              <a:t>程序中出现的所有</a:t>
            </a:r>
            <a:r>
              <a:rPr lang="zh-CN" altLang="en-US" dirty="0">
                <a:solidFill>
                  <a:srgbClr val="C00000"/>
                </a:solidFill>
              </a:rPr>
              <a:t>标识符</a:t>
            </a:r>
            <a:r>
              <a:rPr lang="zh-CN" altLang="en-US" dirty="0"/>
              <a:t>都必须说明，每个标识符（如变量名、常量名、参数名、函数名、类名、对象名等）都在程序的一定范围内有意义，就是该名字的作用域</a:t>
            </a:r>
            <a:endParaRPr lang="en-US" altLang="zh-CN" dirty="0"/>
          </a:p>
          <a:p>
            <a:pPr lvl="1">
              <a:lnSpc>
                <a:spcPct val="130000"/>
              </a:lnSpc>
            </a:pPr>
            <a:r>
              <a:rPr lang="zh-CN" altLang="en-US" dirty="0"/>
              <a:t>只有在作用域内标识符才可以被访问</a:t>
            </a:r>
            <a:r>
              <a:rPr lang="en-US" altLang="zh-CN" dirty="0"/>
              <a:t>,</a:t>
            </a:r>
            <a:r>
              <a:rPr lang="zh-CN" altLang="en-US" dirty="0"/>
              <a:t>不同作用域内的同名标识符互不冲突</a:t>
            </a:r>
            <a:endParaRPr lang="en-US" altLang="zh-CN" dirty="0"/>
          </a:p>
          <a:p>
            <a:pPr lvl="2">
              <a:lnSpc>
                <a:spcPct val="130000"/>
              </a:lnSpc>
            </a:pPr>
            <a:r>
              <a:rPr lang="zh-CN" altLang="en-US" dirty="0"/>
              <a:t>全局域</a:t>
            </a:r>
            <a:endParaRPr lang="en-US" altLang="zh-CN" dirty="0"/>
          </a:p>
          <a:p>
            <a:pPr lvl="3">
              <a:lnSpc>
                <a:spcPct val="130000"/>
              </a:lnSpc>
            </a:pPr>
            <a:r>
              <a:rPr lang="zh-CN" altLang="en-US" dirty="0"/>
              <a:t>程序域、文件域</a:t>
            </a:r>
          </a:p>
          <a:p>
            <a:pPr lvl="2">
              <a:lnSpc>
                <a:spcPct val="130000"/>
              </a:lnSpc>
            </a:pPr>
            <a:r>
              <a:rPr lang="zh-CN" altLang="en-US" dirty="0"/>
              <a:t>局部域</a:t>
            </a:r>
            <a:endParaRPr lang="en-US" altLang="zh-CN" dirty="0"/>
          </a:p>
          <a:p>
            <a:pPr lvl="3">
              <a:lnSpc>
                <a:spcPct val="130000"/>
              </a:lnSpc>
            </a:pPr>
            <a:r>
              <a:rPr lang="zh-CN" altLang="en-US" dirty="0"/>
              <a:t>块域、函数原型域、函数域、类域</a:t>
            </a:r>
            <a:endParaRPr lang="en-US" altLang="zh-CN" dirty="0"/>
          </a:p>
        </p:txBody>
      </p:sp>
      <p:sp>
        <p:nvSpPr>
          <p:cNvPr id="4" name="标题 3"/>
          <p:cNvSpPr>
            <a:spLocks noGrp="1"/>
          </p:cNvSpPr>
          <p:nvPr>
            <p:ph type="title"/>
          </p:nvPr>
        </p:nvSpPr>
        <p:spPr>
          <a:xfrm>
            <a:off x="457200" y="836712"/>
            <a:ext cx="8229600" cy="714375"/>
          </a:xfrm>
        </p:spPr>
        <p:txBody>
          <a:bodyPr/>
          <a:lstStyle/>
          <a:p>
            <a:r>
              <a:rPr lang="zh-CN" altLang="en-US" dirty="0"/>
              <a:t>变量与函数的作用域</a:t>
            </a:r>
          </a:p>
        </p:txBody>
      </p:sp>
      <p:sp>
        <p:nvSpPr>
          <p:cNvPr id="6" name="矩形 5">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1407698317"/>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zh-CN" altLang="en-US" dirty="0"/>
              <a:t>程序级作用域也称</a:t>
            </a:r>
            <a:r>
              <a:rPr lang="zh-CN" altLang="en-US" dirty="0">
                <a:solidFill>
                  <a:srgbClr val="C00000"/>
                </a:solidFill>
              </a:rPr>
              <a:t>多文件级</a:t>
            </a:r>
            <a:r>
              <a:rPr lang="zh-CN" altLang="en-US" dirty="0"/>
              <a:t>作用域</a:t>
            </a:r>
            <a:endParaRPr lang="en-US" altLang="zh-CN" dirty="0"/>
          </a:p>
          <a:p>
            <a:pPr>
              <a:lnSpc>
                <a:spcPct val="150000"/>
              </a:lnSpc>
            </a:pPr>
            <a:r>
              <a:rPr lang="zh-CN" altLang="en-US" dirty="0"/>
              <a:t>属于程序级作用域的有通过</a:t>
            </a:r>
            <a:r>
              <a:rPr lang="en-US" altLang="zh-CN" dirty="0"/>
              <a:t>extern</a:t>
            </a:r>
            <a:r>
              <a:rPr lang="zh-CN" altLang="en-US" dirty="0"/>
              <a:t>存储类别进行说明的外部变量以及外部函数等。</a:t>
            </a:r>
          </a:p>
        </p:txBody>
      </p:sp>
      <p:sp>
        <p:nvSpPr>
          <p:cNvPr id="4" name="标题 3"/>
          <p:cNvSpPr>
            <a:spLocks noGrp="1"/>
          </p:cNvSpPr>
          <p:nvPr>
            <p:ph type="title"/>
          </p:nvPr>
        </p:nvSpPr>
        <p:spPr/>
        <p:txBody>
          <a:bodyPr/>
          <a:lstStyle/>
          <a:p>
            <a:r>
              <a:rPr lang="zh-CN" altLang="en-US" dirty="0"/>
              <a:t>程序级作用域</a:t>
            </a:r>
          </a:p>
        </p:txBody>
      </p:sp>
      <p:sp>
        <p:nvSpPr>
          <p:cNvPr id="6" name="矩形 5">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1110803920"/>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772816"/>
            <a:ext cx="8784976" cy="4727448"/>
          </a:xfrm>
        </p:spPr>
        <p:txBody>
          <a:bodyPr/>
          <a:lstStyle/>
          <a:p>
            <a:pPr algn="just">
              <a:lnSpc>
                <a:spcPct val="120000"/>
              </a:lnSpc>
              <a:spcBef>
                <a:spcPct val="50000"/>
              </a:spcBef>
            </a:pPr>
            <a:r>
              <a:rPr lang="zh-CN" altLang="en-US" dirty="0"/>
              <a:t>也称</a:t>
            </a:r>
            <a:r>
              <a:rPr kumimoji="1" lang="zh-CN" altLang="en-US" dirty="0">
                <a:solidFill>
                  <a:srgbClr val="FF0000"/>
                </a:solidFill>
                <a:latin typeface="+mn-ea"/>
                <a:ea typeface="+mn-ea"/>
              </a:rPr>
              <a:t>单文件级作用域</a:t>
            </a:r>
            <a:r>
              <a:rPr lang="zh-CN" altLang="en-US" dirty="0"/>
              <a:t>。定义在所有函数之外的标识符，具有文件级作用域，作用域为从定义处到整个源文件结束。</a:t>
            </a:r>
            <a:endParaRPr lang="en-US" altLang="zh-CN" dirty="0"/>
          </a:p>
          <a:p>
            <a:pPr algn="just">
              <a:lnSpc>
                <a:spcPct val="120000"/>
              </a:lnSpc>
              <a:spcBef>
                <a:spcPct val="50000"/>
              </a:spcBef>
            </a:pPr>
            <a:r>
              <a:rPr lang="zh-CN" altLang="en-US" dirty="0"/>
              <a:t>文件中定义的全局变量和函数都具有文件级作用域。</a:t>
            </a:r>
          </a:p>
          <a:p>
            <a:pPr lvl="1" algn="just">
              <a:lnSpc>
                <a:spcPct val="120000"/>
              </a:lnSpc>
              <a:spcBef>
                <a:spcPct val="50000"/>
              </a:spcBef>
            </a:pPr>
            <a:r>
              <a:rPr lang="zh-CN" altLang="en-US" dirty="0"/>
              <a:t>如果某个文件中说明了具有文件作用域的标识符，该文件又被另一个文件包含，则该标识符的作用域延伸到新的文件中。如</a:t>
            </a:r>
            <a:r>
              <a:rPr lang="en-US" altLang="zh-CN" dirty="0" err="1"/>
              <a:t>cin</a:t>
            </a:r>
            <a:r>
              <a:rPr lang="zh-CN" altLang="en-US" dirty="0"/>
              <a:t>和</a:t>
            </a:r>
            <a:r>
              <a:rPr lang="en-US" altLang="zh-CN" dirty="0" err="1"/>
              <a:t>cout</a:t>
            </a:r>
            <a:r>
              <a:rPr lang="zh-CN" altLang="en-US" dirty="0"/>
              <a:t>是在头文件</a:t>
            </a:r>
            <a:r>
              <a:rPr lang="en-US" altLang="zh-CN" dirty="0" err="1"/>
              <a:t>iostream</a:t>
            </a:r>
            <a:r>
              <a:rPr lang="zh-CN" altLang="en-US" dirty="0"/>
              <a:t>中说明的具有文件作用域的标识符，它们的作用域也延伸到嵌入</a:t>
            </a:r>
            <a:r>
              <a:rPr lang="en-US" altLang="zh-CN" dirty="0" err="1"/>
              <a:t>iostream</a:t>
            </a:r>
            <a:r>
              <a:rPr lang="zh-CN" altLang="en-US" dirty="0"/>
              <a:t>的文件中。</a:t>
            </a:r>
          </a:p>
        </p:txBody>
      </p:sp>
      <p:sp>
        <p:nvSpPr>
          <p:cNvPr id="4" name="标题 3"/>
          <p:cNvSpPr>
            <a:spLocks noGrp="1"/>
          </p:cNvSpPr>
          <p:nvPr>
            <p:ph type="title"/>
          </p:nvPr>
        </p:nvSpPr>
        <p:spPr/>
        <p:txBody>
          <a:bodyPr/>
          <a:lstStyle/>
          <a:p>
            <a:r>
              <a:rPr lang="zh-CN" altLang="en-US" dirty="0"/>
              <a:t>文件级作用域</a:t>
            </a:r>
          </a:p>
        </p:txBody>
      </p:sp>
      <p:sp>
        <p:nvSpPr>
          <p:cNvPr id="6" name="矩形 5">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3926457144"/>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30000"/>
              </a:lnSpc>
            </a:pPr>
            <a:r>
              <a:rPr lang="zh-CN" altLang="en-US" dirty="0"/>
              <a:t>有效范围为所定义的那一个类的类体内。类中的私有成员的作用域仅在其类体内，公有成员以及保护成员的作用域有所不同。</a:t>
            </a:r>
            <a:endParaRPr lang="en-US" altLang="zh-CN" dirty="0"/>
          </a:p>
          <a:p>
            <a:pPr>
              <a:lnSpc>
                <a:spcPct val="130000"/>
              </a:lnSpc>
            </a:pPr>
            <a:r>
              <a:rPr lang="zh-CN" altLang="en-US" dirty="0"/>
              <a:t>关于类级作用域将在后面的章节再进一步讨论</a:t>
            </a:r>
          </a:p>
        </p:txBody>
      </p:sp>
      <p:sp>
        <p:nvSpPr>
          <p:cNvPr id="4" name="标题 3"/>
          <p:cNvSpPr>
            <a:spLocks noGrp="1"/>
          </p:cNvSpPr>
          <p:nvPr>
            <p:ph type="title"/>
          </p:nvPr>
        </p:nvSpPr>
        <p:spPr/>
        <p:txBody>
          <a:bodyPr/>
          <a:lstStyle/>
          <a:p>
            <a:r>
              <a:rPr lang="zh-CN" altLang="en-US" dirty="0"/>
              <a:t>类级作用域</a:t>
            </a:r>
          </a:p>
        </p:txBody>
      </p:sp>
      <p:sp>
        <p:nvSpPr>
          <p:cNvPr id="6" name="矩形 5">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977692058"/>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有效范围为所处的那一个函数的</a:t>
            </a:r>
            <a:r>
              <a:rPr lang="zh-CN" altLang="en-US" dirty="0">
                <a:solidFill>
                  <a:srgbClr val="C00000"/>
                </a:solidFill>
              </a:rPr>
              <a:t>函数体内</a:t>
            </a:r>
            <a:r>
              <a:rPr lang="zh-CN" altLang="en-US" dirty="0"/>
              <a:t>。属于此种作用域的有函数的形参、在函数体内说明的变量、以及语句标号等</a:t>
            </a:r>
          </a:p>
        </p:txBody>
      </p:sp>
      <p:grpSp>
        <p:nvGrpSpPr>
          <p:cNvPr id="6" name="Group 1064"/>
          <p:cNvGrpSpPr>
            <a:grpSpLocks/>
          </p:cNvGrpSpPr>
          <p:nvPr/>
        </p:nvGrpSpPr>
        <p:grpSpPr bwMode="auto">
          <a:xfrm>
            <a:off x="3721019" y="1027385"/>
            <a:ext cx="4703762" cy="5444776"/>
            <a:chOff x="0" y="492"/>
            <a:chExt cx="2484" cy="3120"/>
          </a:xfrm>
        </p:grpSpPr>
        <p:sp>
          <p:nvSpPr>
            <p:cNvPr id="7" name="Rectangle 1065"/>
            <p:cNvSpPr>
              <a:spLocks noChangeArrowheads="1"/>
            </p:cNvSpPr>
            <p:nvPr/>
          </p:nvSpPr>
          <p:spPr bwMode="auto">
            <a:xfrm>
              <a:off x="0" y="492"/>
              <a:ext cx="2484" cy="3120"/>
            </a:xfrm>
            <a:prstGeom prst="rect">
              <a:avLst/>
            </a:prstGeom>
            <a:solidFill>
              <a:srgbClr val="FFFFFF"/>
            </a:solidFill>
            <a:ln w="38100">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Text Box 1066"/>
            <p:cNvSpPr txBox="1">
              <a:spLocks noChangeArrowheads="1"/>
            </p:cNvSpPr>
            <p:nvPr/>
          </p:nvSpPr>
          <p:spPr bwMode="auto">
            <a:xfrm>
              <a:off x="154" y="595"/>
              <a:ext cx="878" cy="28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kumimoji="1" sz="2000">
                  <a:solidFill>
                    <a:srgbClr val="0000FF"/>
                  </a:solidFill>
                  <a:latin typeface="Times New Roman" pitchFamily="18" charset="0"/>
                  <a:ea typeface="宋体" charset="-122"/>
                </a:defRPr>
              </a:lvl1pPr>
              <a:lvl2pPr marL="742950" indent="-285750">
                <a:defRPr kumimoji="1" sz="2000">
                  <a:solidFill>
                    <a:srgbClr val="0000FF"/>
                  </a:solidFill>
                  <a:latin typeface="Times New Roman" pitchFamily="18" charset="0"/>
                  <a:ea typeface="宋体" charset="-122"/>
                </a:defRPr>
              </a:lvl2pPr>
              <a:lvl3pPr marL="1143000" indent="-228600">
                <a:defRPr kumimoji="1" sz="2000">
                  <a:solidFill>
                    <a:srgbClr val="0000FF"/>
                  </a:solidFill>
                  <a:latin typeface="Times New Roman" pitchFamily="18" charset="0"/>
                  <a:ea typeface="宋体" charset="-122"/>
                </a:defRPr>
              </a:lvl3pPr>
              <a:lvl4pPr marL="1600200" indent="-228600">
                <a:defRPr kumimoji="1" sz="2000">
                  <a:solidFill>
                    <a:srgbClr val="0000FF"/>
                  </a:solidFill>
                  <a:latin typeface="Times New Roman" pitchFamily="18" charset="0"/>
                  <a:ea typeface="宋体" charset="-122"/>
                </a:defRPr>
              </a:lvl4pPr>
              <a:lvl5pPr marL="2057400" indent="-228600">
                <a:defRPr kumimoji="1" sz="2000">
                  <a:solidFill>
                    <a:srgbClr val="0000FF"/>
                  </a:solidFill>
                  <a:latin typeface="Times New Roman" pitchFamily="18" charset="0"/>
                  <a:ea typeface="宋体" charset="-122"/>
                </a:defRPr>
              </a:lvl5pPr>
              <a:lvl6pPr marL="25146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6pPr>
              <a:lvl7pPr marL="29718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7pPr>
              <a:lvl8pPr marL="34290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8pPr>
              <a:lvl9pPr marL="38862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9pPr>
            </a:lstStyle>
            <a:p>
              <a:pPr algn="l" eaLnBrk="1" hangingPunct="1"/>
              <a:r>
                <a:rPr lang="en-US" altLang="zh-CN" sz="2400" b="1" dirty="0">
                  <a:solidFill>
                    <a:schemeClr val="tx1"/>
                  </a:solidFill>
                </a:rPr>
                <a:t>float  f1(</a:t>
              </a:r>
              <a:r>
                <a:rPr lang="en-US" altLang="zh-CN" sz="2400" b="1" dirty="0" err="1">
                  <a:solidFill>
                    <a:schemeClr val="tx1"/>
                  </a:solidFill>
                </a:rPr>
                <a:t>int</a:t>
              </a:r>
              <a:r>
                <a:rPr lang="en-US" altLang="zh-CN" sz="2400" b="1" dirty="0">
                  <a:solidFill>
                    <a:schemeClr val="tx1"/>
                  </a:solidFill>
                </a:rPr>
                <a:t> a)  </a:t>
              </a:r>
            </a:p>
            <a:p>
              <a:pPr algn="l" eaLnBrk="1" hangingPunct="1"/>
              <a:r>
                <a:rPr lang="en-US" altLang="zh-CN" sz="2400" b="1" dirty="0">
                  <a:solidFill>
                    <a:schemeClr val="tx1"/>
                  </a:solidFill>
                </a:rPr>
                <a:t>{  </a:t>
              </a:r>
              <a:r>
                <a:rPr lang="en-US" altLang="zh-CN" sz="2400" b="1" dirty="0" err="1">
                  <a:solidFill>
                    <a:schemeClr val="tx1"/>
                  </a:solidFill>
                </a:rPr>
                <a:t>int</a:t>
              </a:r>
              <a:r>
                <a:rPr lang="en-US" altLang="zh-CN" sz="2400" b="1" dirty="0">
                  <a:solidFill>
                    <a:schemeClr val="tx1"/>
                  </a:solidFill>
                </a:rPr>
                <a:t> </a:t>
              </a:r>
              <a:r>
                <a:rPr lang="en-US" altLang="zh-CN" sz="2400" b="1" dirty="0" err="1">
                  <a:solidFill>
                    <a:schemeClr val="tx1"/>
                  </a:solidFill>
                </a:rPr>
                <a:t>b,c</a:t>
              </a:r>
              <a:r>
                <a:rPr lang="en-US" altLang="zh-CN" sz="2400" b="1" dirty="0">
                  <a:solidFill>
                    <a:schemeClr val="tx1"/>
                  </a:solidFill>
                </a:rPr>
                <a:t>;</a:t>
              </a:r>
            </a:p>
            <a:p>
              <a:pPr algn="l" eaLnBrk="1" hangingPunct="1"/>
              <a:r>
                <a:rPr lang="en-US" altLang="zh-CN" sz="2400" b="1" dirty="0">
                  <a:solidFill>
                    <a:schemeClr val="tx1"/>
                  </a:solidFill>
                </a:rPr>
                <a:t>    …….</a:t>
              </a:r>
            </a:p>
            <a:p>
              <a:pPr algn="l" eaLnBrk="1" hangingPunct="1"/>
              <a:r>
                <a:rPr lang="en-US" altLang="zh-CN" sz="2400" b="1" dirty="0">
                  <a:solidFill>
                    <a:schemeClr val="tx1"/>
                  </a:solidFill>
                </a:rPr>
                <a:t>}</a:t>
              </a:r>
            </a:p>
            <a:p>
              <a:pPr algn="l" eaLnBrk="1" hangingPunct="1"/>
              <a:r>
                <a:rPr lang="en-US" altLang="zh-CN" sz="2400" b="1" dirty="0">
                  <a:solidFill>
                    <a:schemeClr val="tx1"/>
                  </a:solidFill>
                </a:rPr>
                <a:t>char f2(</a:t>
              </a:r>
              <a:r>
                <a:rPr lang="en-US" altLang="zh-CN" sz="2400" b="1" dirty="0" err="1">
                  <a:solidFill>
                    <a:schemeClr val="tx1"/>
                  </a:solidFill>
                </a:rPr>
                <a:t>int</a:t>
              </a:r>
              <a:r>
                <a:rPr lang="en-US" altLang="zh-CN" sz="2400" b="1" dirty="0">
                  <a:solidFill>
                    <a:schemeClr val="tx1"/>
                  </a:solidFill>
                </a:rPr>
                <a:t> </a:t>
              </a:r>
              <a:r>
                <a:rPr lang="en-US" altLang="zh-CN" sz="2400" b="1" dirty="0" err="1">
                  <a:solidFill>
                    <a:schemeClr val="tx1"/>
                  </a:solidFill>
                </a:rPr>
                <a:t>x,int</a:t>
              </a:r>
              <a:r>
                <a:rPr lang="en-US" altLang="zh-CN" sz="2400" b="1" dirty="0">
                  <a:solidFill>
                    <a:schemeClr val="tx1"/>
                  </a:solidFill>
                </a:rPr>
                <a:t> y)</a:t>
              </a:r>
            </a:p>
            <a:p>
              <a:pPr algn="l" eaLnBrk="1" hangingPunct="1"/>
              <a:r>
                <a:rPr lang="en-US" altLang="zh-CN" sz="2400" b="1" dirty="0">
                  <a:solidFill>
                    <a:schemeClr val="tx1"/>
                  </a:solidFill>
                </a:rPr>
                <a:t>{   </a:t>
              </a:r>
              <a:r>
                <a:rPr lang="en-US" altLang="zh-CN" sz="2400" b="1" dirty="0" err="1">
                  <a:solidFill>
                    <a:schemeClr val="tx1"/>
                  </a:solidFill>
                </a:rPr>
                <a:t>int</a:t>
              </a:r>
              <a:r>
                <a:rPr lang="en-US" altLang="zh-CN" sz="2400" b="1" dirty="0">
                  <a:solidFill>
                    <a:schemeClr val="tx1"/>
                  </a:solidFill>
                </a:rPr>
                <a:t> </a:t>
              </a:r>
              <a:r>
                <a:rPr lang="en-US" altLang="zh-CN" sz="2400" b="1" dirty="0" err="1">
                  <a:solidFill>
                    <a:schemeClr val="tx1"/>
                  </a:solidFill>
                </a:rPr>
                <a:t>i,j</a:t>
              </a:r>
              <a:r>
                <a:rPr lang="en-US" altLang="zh-CN" sz="2400" b="1" dirty="0">
                  <a:solidFill>
                    <a:schemeClr val="tx1"/>
                  </a:solidFill>
                </a:rPr>
                <a:t>;</a:t>
              </a:r>
            </a:p>
            <a:p>
              <a:pPr algn="l" eaLnBrk="1" hangingPunct="1"/>
              <a:r>
                <a:rPr lang="en-US" altLang="zh-CN" sz="2400" b="1" dirty="0">
                  <a:solidFill>
                    <a:schemeClr val="tx1"/>
                  </a:solidFill>
                </a:rPr>
                <a:t>    ……</a:t>
              </a:r>
            </a:p>
            <a:p>
              <a:pPr algn="l" eaLnBrk="1" hangingPunct="1"/>
              <a:r>
                <a:rPr lang="en-US" altLang="zh-CN" sz="2400" b="1" dirty="0">
                  <a:solidFill>
                    <a:schemeClr val="tx1"/>
                  </a:solidFill>
                </a:rPr>
                <a:t>}</a:t>
              </a:r>
            </a:p>
            <a:p>
              <a:pPr algn="l" eaLnBrk="1" hangingPunct="1"/>
              <a:endParaRPr lang="en-US" altLang="zh-CN" sz="2400" b="1" dirty="0">
                <a:solidFill>
                  <a:schemeClr val="tx1"/>
                </a:solidFill>
              </a:endParaRPr>
            </a:p>
            <a:p>
              <a:pPr algn="l" eaLnBrk="1" hangingPunct="1"/>
              <a:r>
                <a:rPr lang="en-US" altLang="zh-CN" sz="2400" b="1" dirty="0">
                  <a:solidFill>
                    <a:schemeClr val="tx1"/>
                  </a:solidFill>
                </a:rPr>
                <a:t>main()</a:t>
              </a:r>
            </a:p>
            <a:p>
              <a:pPr algn="l" eaLnBrk="1" hangingPunct="1"/>
              <a:r>
                <a:rPr lang="en-US" altLang="zh-CN" sz="2400" b="1" dirty="0">
                  <a:solidFill>
                    <a:schemeClr val="tx1"/>
                  </a:solidFill>
                </a:rPr>
                <a:t>{  </a:t>
              </a:r>
              <a:r>
                <a:rPr lang="en-US" altLang="zh-CN" sz="2400" b="1" dirty="0" err="1">
                  <a:solidFill>
                    <a:schemeClr val="tx1"/>
                  </a:solidFill>
                </a:rPr>
                <a:t>int</a:t>
              </a:r>
              <a:r>
                <a:rPr lang="en-US" altLang="zh-CN" sz="2400" b="1" dirty="0">
                  <a:solidFill>
                    <a:schemeClr val="tx1"/>
                  </a:solidFill>
                </a:rPr>
                <a:t> </a:t>
              </a:r>
              <a:r>
                <a:rPr lang="en-US" altLang="zh-CN" sz="2400" b="1" dirty="0" err="1">
                  <a:solidFill>
                    <a:schemeClr val="tx1"/>
                  </a:solidFill>
                </a:rPr>
                <a:t>m,n</a:t>
              </a:r>
              <a:r>
                <a:rPr lang="en-US" altLang="zh-CN" sz="2400" b="1" dirty="0">
                  <a:solidFill>
                    <a:schemeClr val="tx1"/>
                  </a:solidFill>
                </a:rPr>
                <a:t>;</a:t>
              </a:r>
            </a:p>
            <a:p>
              <a:pPr algn="l" eaLnBrk="1" hangingPunct="1"/>
              <a:r>
                <a:rPr lang="en-US" altLang="zh-CN" sz="2400" b="1" dirty="0">
                  <a:solidFill>
                    <a:schemeClr val="tx1"/>
                  </a:solidFill>
                </a:rPr>
                <a:t>   …….</a:t>
              </a:r>
            </a:p>
            <a:p>
              <a:pPr algn="l" eaLnBrk="1" hangingPunct="1"/>
              <a:r>
                <a:rPr lang="en-US" altLang="zh-CN" sz="2400" b="1" dirty="0">
                  <a:solidFill>
                    <a:schemeClr val="tx1"/>
                  </a:solidFill>
                </a:rPr>
                <a:t>}</a:t>
              </a:r>
            </a:p>
          </p:txBody>
        </p:sp>
        <p:sp>
          <p:nvSpPr>
            <p:cNvPr id="9" name="AutoShape 1067"/>
            <p:cNvSpPr>
              <a:spLocks/>
            </p:cNvSpPr>
            <p:nvPr/>
          </p:nvSpPr>
          <p:spPr bwMode="auto">
            <a:xfrm>
              <a:off x="1446" y="700"/>
              <a:ext cx="47" cy="688"/>
            </a:xfrm>
            <a:prstGeom prst="rightBrace">
              <a:avLst>
                <a:gd name="adj1" fmla="val 121986"/>
                <a:gd name="adj2" fmla="val 50000"/>
              </a:avLst>
            </a:prstGeom>
            <a:noFill/>
            <a:ln w="1270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zh-CN" sz="2400" b="1">
                <a:solidFill>
                  <a:schemeClr val="tx1"/>
                </a:solidFill>
              </a:endParaRPr>
            </a:p>
          </p:txBody>
        </p:sp>
        <p:sp>
          <p:nvSpPr>
            <p:cNvPr id="10" name="Text Box 1068"/>
            <p:cNvSpPr txBox="1">
              <a:spLocks noChangeArrowheads="1"/>
            </p:cNvSpPr>
            <p:nvPr/>
          </p:nvSpPr>
          <p:spPr bwMode="auto">
            <a:xfrm>
              <a:off x="1522" y="973"/>
              <a:ext cx="73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kumimoji="1" sz="2000">
                  <a:solidFill>
                    <a:srgbClr val="0000FF"/>
                  </a:solidFill>
                  <a:latin typeface="Times New Roman" pitchFamily="18" charset="0"/>
                  <a:ea typeface="宋体" charset="-122"/>
                </a:defRPr>
              </a:lvl1pPr>
              <a:lvl2pPr marL="742950" indent="-285750">
                <a:defRPr kumimoji="1" sz="2000">
                  <a:solidFill>
                    <a:srgbClr val="0000FF"/>
                  </a:solidFill>
                  <a:latin typeface="Times New Roman" pitchFamily="18" charset="0"/>
                  <a:ea typeface="宋体" charset="-122"/>
                </a:defRPr>
              </a:lvl2pPr>
              <a:lvl3pPr marL="1143000" indent="-228600">
                <a:defRPr kumimoji="1" sz="2000">
                  <a:solidFill>
                    <a:srgbClr val="0000FF"/>
                  </a:solidFill>
                  <a:latin typeface="Times New Roman" pitchFamily="18" charset="0"/>
                  <a:ea typeface="宋体" charset="-122"/>
                </a:defRPr>
              </a:lvl3pPr>
              <a:lvl4pPr marL="1600200" indent="-228600">
                <a:defRPr kumimoji="1" sz="2000">
                  <a:solidFill>
                    <a:srgbClr val="0000FF"/>
                  </a:solidFill>
                  <a:latin typeface="Times New Roman" pitchFamily="18" charset="0"/>
                  <a:ea typeface="宋体" charset="-122"/>
                </a:defRPr>
              </a:lvl4pPr>
              <a:lvl5pPr marL="2057400" indent="-228600">
                <a:defRPr kumimoji="1" sz="2000">
                  <a:solidFill>
                    <a:srgbClr val="0000FF"/>
                  </a:solidFill>
                  <a:latin typeface="Times New Roman" pitchFamily="18" charset="0"/>
                  <a:ea typeface="宋体" charset="-122"/>
                </a:defRPr>
              </a:lvl5pPr>
              <a:lvl6pPr marL="25146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6pPr>
              <a:lvl7pPr marL="29718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7pPr>
              <a:lvl8pPr marL="34290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8pPr>
              <a:lvl9pPr marL="38862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9pPr>
            </a:lstStyle>
            <a:p>
              <a:pPr algn="l" eaLnBrk="1" hangingPunct="1"/>
              <a:r>
                <a:rPr lang="en-US" altLang="zh-CN" sz="2400" b="1"/>
                <a:t>a,b,c</a:t>
              </a:r>
              <a:r>
                <a:rPr lang="zh-CN" altLang="zh-CN" sz="2400" b="1"/>
                <a:t>有效</a:t>
              </a:r>
              <a:endParaRPr lang="zh-CN" altLang="en-US" sz="2400" b="1"/>
            </a:p>
          </p:txBody>
        </p:sp>
        <p:sp>
          <p:nvSpPr>
            <p:cNvPr id="11" name="AutoShape 1069"/>
            <p:cNvSpPr>
              <a:spLocks/>
            </p:cNvSpPr>
            <p:nvPr/>
          </p:nvSpPr>
          <p:spPr bwMode="auto">
            <a:xfrm>
              <a:off x="1442" y="1663"/>
              <a:ext cx="47" cy="655"/>
            </a:xfrm>
            <a:prstGeom prst="rightBrace">
              <a:avLst>
                <a:gd name="adj1" fmla="val 116135"/>
                <a:gd name="adj2" fmla="val 50000"/>
              </a:avLst>
            </a:prstGeom>
            <a:noFill/>
            <a:ln w="12700">
              <a:solidFill>
                <a:srgbClr val="9933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zh-CN" sz="2400" b="1">
                <a:solidFill>
                  <a:schemeClr val="tx1"/>
                </a:solidFill>
              </a:endParaRPr>
            </a:p>
          </p:txBody>
        </p:sp>
        <p:sp>
          <p:nvSpPr>
            <p:cNvPr id="12" name="Text Box 1070"/>
            <p:cNvSpPr txBox="1">
              <a:spLocks noChangeArrowheads="1"/>
            </p:cNvSpPr>
            <p:nvPr/>
          </p:nvSpPr>
          <p:spPr bwMode="auto">
            <a:xfrm>
              <a:off x="1518" y="1878"/>
              <a:ext cx="738" cy="1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kumimoji="1" sz="2000">
                  <a:solidFill>
                    <a:srgbClr val="0000FF"/>
                  </a:solidFill>
                  <a:latin typeface="Times New Roman" pitchFamily="18" charset="0"/>
                  <a:ea typeface="宋体" charset="-122"/>
                </a:defRPr>
              </a:lvl1pPr>
              <a:lvl2pPr marL="742950" indent="-285750">
                <a:defRPr kumimoji="1" sz="2000">
                  <a:solidFill>
                    <a:srgbClr val="0000FF"/>
                  </a:solidFill>
                  <a:latin typeface="Times New Roman" pitchFamily="18" charset="0"/>
                  <a:ea typeface="宋体" charset="-122"/>
                </a:defRPr>
              </a:lvl2pPr>
              <a:lvl3pPr marL="1143000" indent="-228600">
                <a:defRPr kumimoji="1" sz="2000">
                  <a:solidFill>
                    <a:srgbClr val="0000FF"/>
                  </a:solidFill>
                  <a:latin typeface="Times New Roman" pitchFamily="18" charset="0"/>
                  <a:ea typeface="宋体" charset="-122"/>
                </a:defRPr>
              </a:lvl3pPr>
              <a:lvl4pPr marL="1600200" indent="-228600">
                <a:defRPr kumimoji="1" sz="2000">
                  <a:solidFill>
                    <a:srgbClr val="0000FF"/>
                  </a:solidFill>
                  <a:latin typeface="Times New Roman" pitchFamily="18" charset="0"/>
                  <a:ea typeface="宋体" charset="-122"/>
                </a:defRPr>
              </a:lvl4pPr>
              <a:lvl5pPr marL="2057400" indent="-228600">
                <a:defRPr kumimoji="1" sz="2000">
                  <a:solidFill>
                    <a:srgbClr val="0000FF"/>
                  </a:solidFill>
                  <a:latin typeface="Times New Roman" pitchFamily="18" charset="0"/>
                  <a:ea typeface="宋体" charset="-122"/>
                </a:defRPr>
              </a:lvl5pPr>
              <a:lvl6pPr marL="25146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6pPr>
              <a:lvl7pPr marL="29718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7pPr>
              <a:lvl8pPr marL="34290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8pPr>
              <a:lvl9pPr marL="38862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9pPr>
            </a:lstStyle>
            <a:p>
              <a:pPr algn="l" eaLnBrk="1" hangingPunct="1"/>
              <a:r>
                <a:rPr lang="en-US" altLang="zh-CN" sz="2400" b="1">
                  <a:solidFill>
                    <a:srgbClr val="CC3300"/>
                  </a:solidFill>
                </a:rPr>
                <a:t>x,y,i,j</a:t>
              </a:r>
              <a:r>
                <a:rPr lang="zh-CN" altLang="zh-CN" sz="2400" b="1">
                  <a:solidFill>
                    <a:srgbClr val="CC3300"/>
                  </a:solidFill>
                </a:rPr>
                <a:t>有效</a:t>
              </a:r>
              <a:endParaRPr lang="zh-CN" altLang="en-US" sz="2400" b="1">
                <a:solidFill>
                  <a:srgbClr val="CC3300"/>
                </a:solidFill>
              </a:endParaRPr>
            </a:p>
          </p:txBody>
        </p:sp>
        <p:sp>
          <p:nvSpPr>
            <p:cNvPr id="13" name="AutoShape 1071"/>
            <p:cNvSpPr>
              <a:spLocks/>
            </p:cNvSpPr>
            <p:nvPr/>
          </p:nvSpPr>
          <p:spPr bwMode="auto">
            <a:xfrm>
              <a:off x="1426" y="2581"/>
              <a:ext cx="47" cy="833"/>
            </a:xfrm>
            <a:prstGeom prst="rightBrace">
              <a:avLst>
                <a:gd name="adj1" fmla="val 147695"/>
                <a:gd name="adj2" fmla="val 50000"/>
              </a:avLst>
            </a:prstGeom>
            <a:noFill/>
            <a:ln w="12700">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zh-CN" sz="2400" b="1">
                <a:solidFill>
                  <a:schemeClr val="tx1"/>
                </a:solidFill>
              </a:endParaRPr>
            </a:p>
          </p:txBody>
        </p:sp>
        <p:sp>
          <p:nvSpPr>
            <p:cNvPr id="14" name="Text Box 1072"/>
            <p:cNvSpPr txBox="1">
              <a:spLocks noChangeArrowheads="1"/>
            </p:cNvSpPr>
            <p:nvPr/>
          </p:nvSpPr>
          <p:spPr bwMode="auto">
            <a:xfrm>
              <a:off x="1502" y="2854"/>
              <a:ext cx="73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kumimoji="1" sz="2000">
                  <a:solidFill>
                    <a:srgbClr val="0000FF"/>
                  </a:solidFill>
                  <a:latin typeface="Times New Roman" pitchFamily="18" charset="0"/>
                  <a:ea typeface="宋体" charset="-122"/>
                </a:defRPr>
              </a:lvl1pPr>
              <a:lvl2pPr marL="742950" indent="-285750">
                <a:defRPr kumimoji="1" sz="2000">
                  <a:solidFill>
                    <a:srgbClr val="0000FF"/>
                  </a:solidFill>
                  <a:latin typeface="Times New Roman" pitchFamily="18" charset="0"/>
                  <a:ea typeface="宋体" charset="-122"/>
                </a:defRPr>
              </a:lvl2pPr>
              <a:lvl3pPr marL="1143000" indent="-228600">
                <a:defRPr kumimoji="1" sz="2000">
                  <a:solidFill>
                    <a:srgbClr val="0000FF"/>
                  </a:solidFill>
                  <a:latin typeface="Times New Roman" pitchFamily="18" charset="0"/>
                  <a:ea typeface="宋体" charset="-122"/>
                </a:defRPr>
              </a:lvl3pPr>
              <a:lvl4pPr marL="1600200" indent="-228600">
                <a:defRPr kumimoji="1" sz="2000">
                  <a:solidFill>
                    <a:srgbClr val="0000FF"/>
                  </a:solidFill>
                  <a:latin typeface="Times New Roman" pitchFamily="18" charset="0"/>
                  <a:ea typeface="宋体" charset="-122"/>
                </a:defRPr>
              </a:lvl4pPr>
              <a:lvl5pPr marL="2057400" indent="-228600">
                <a:defRPr kumimoji="1" sz="2000">
                  <a:solidFill>
                    <a:srgbClr val="0000FF"/>
                  </a:solidFill>
                  <a:latin typeface="Times New Roman" pitchFamily="18" charset="0"/>
                  <a:ea typeface="宋体" charset="-122"/>
                </a:defRPr>
              </a:lvl5pPr>
              <a:lvl6pPr marL="25146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6pPr>
              <a:lvl7pPr marL="29718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7pPr>
              <a:lvl8pPr marL="34290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8pPr>
              <a:lvl9pPr marL="38862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9pPr>
            </a:lstStyle>
            <a:p>
              <a:pPr algn="l" eaLnBrk="1" hangingPunct="1"/>
              <a:r>
                <a:rPr lang="en-US" altLang="zh-CN" sz="2400" b="1">
                  <a:solidFill>
                    <a:srgbClr val="FF0000"/>
                  </a:solidFill>
                </a:rPr>
                <a:t>m,n</a:t>
              </a:r>
              <a:r>
                <a:rPr lang="zh-CN" altLang="zh-CN" sz="2400" b="1">
                  <a:solidFill>
                    <a:srgbClr val="FF0000"/>
                  </a:solidFill>
                </a:rPr>
                <a:t>有效</a:t>
              </a:r>
              <a:endParaRPr lang="zh-CN" altLang="en-US" sz="2400" b="1">
                <a:solidFill>
                  <a:srgbClr val="FF0000"/>
                </a:solidFill>
              </a:endParaRPr>
            </a:p>
          </p:txBody>
        </p:sp>
      </p:grpSp>
      <p:sp>
        <p:nvSpPr>
          <p:cNvPr id="4" name="标题 3"/>
          <p:cNvSpPr>
            <a:spLocks noGrp="1"/>
          </p:cNvSpPr>
          <p:nvPr>
            <p:ph type="title"/>
          </p:nvPr>
        </p:nvSpPr>
        <p:spPr/>
        <p:txBody>
          <a:bodyPr/>
          <a:lstStyle/>
          <a:p>
            <a:r>
              <a:rPr lang="zh-CN" altLang="en-US" dirty="0"/>
              <a:t>函数级作用域</a:t>
            </a:r>
          </a:p>
        </p:txBody>
      </p:sp>
      <p:sp>
        <p:nvSpPr>
          <p:cNvPr id="15" name="矩形 14">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16" name="矩形 15">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17" name="矩形 16">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8" name="矩形 17">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9" name="矩形 18">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20" name="矩形 19">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21" name="矩形 20">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22" name="矩形 2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custDataLst>
      <p:tags r:id="rId1"/>
    </p:custDataLst>
    <p:extLst>
      <p:ext uri="{BB962C8B-B14F-4D97-AF65-F5344CB8AC3E}">
        <p14:creationId xmlns:p14="http://schemas.microsoft.com/office/powerpoint/2010/main" val="601908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solidFill>
                  <a:srgbClr val="C00000"/>
                </a:solidFill>
              </a:rPr>
              <a:t>块</a:t>
            </a:r>
            <a:r>
              <a:rPr lang="zh-CN" altLang="en-US" dirty="0"/>
              <a:t>指一对大括号括起来的程序段。块中定义的标识符，作用域在块内</a:t>
            </a:r>
            <a:endParaRPr lang="en-US" altLang="zh-CN" dirty="0"/>
          </a:p>
          <a:p>
            <a:pPr lvl="1"/>
            <a:r>
              <a:rPr lang="zh-CN" altLang="en-US" dirty="0"/>
              <a:t>复合语句是一个块。复合语句中定义的标识符，作用域仅在该复合语句中</a:t>
            </a:r>
            <a:endParaRPr lang="en-US" altLang="zh-CN" dirty="0"/>
          </a:p>
          <a:p>
            <a:pPr lvl="1"/>
            <a:r>
              <a:rPr lang="zh-CN" altLang="en-US" dirty="0"/>
              <a:t>函数也可以看作是一个块</a:t>
            </a:r>
            <a:endParaRPr lang="en-US" altLang="zh-CN" dirty="0"/>
          </a:p>
          <a:p>
            <a:pPr lvl="1"/>
            <a:r>
              <a:rPr lang="zh-CN" altLang="en-US" dirty="0"/>
              <a:t>局部变量具有局部作用域使得程序在不同块中可以使用同名变量。这些同名变量各自在自己的作用域中可见，在其它地方不可访问</a:t>
            </a:r>
            <a:endParaRPr lang="en-US" altLang="zh-CN" dirty="0"/>
          </a:p>
        </p:txBody>
      </p:sp>
      <p:sp>
        <p:nvSpPr>
          <p:cNvPr id="4" name="标题 3"/>
          <p:cNvSpPr>
            <a:spLocks noGrp="1"/>
          </p:cNvSpPr>
          <p:nvPr>
            <p:ph type="title"/>
          </p:nvPr>
        </p:nvSpPr>
        <p:spPr/>
        <p:txBody>
          <a:bodyPr/>
          <a:lstStyle/>
          <a:p>
            <a:r>
              <a:rPr lang="zh-CN" altLang="en-US" dirty="0"/>
              <a:t>块级作用域</a:t>
            </a:r>
          </a:p>
        </p:txBody>
      </p:sp>
      <p:sp>
        <p:nvSpPr>
          <p:cNvPr id="6" name="矩形 5">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158236443"/>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对于块中</a:t>
            </a:r>
            <a:r>
              <a:rPr lang="zh-CN" altLang="en-US" dirty="0">
                <a:solidFill>
                  <a:srgbClr val="C00000"/>
                </a:solidFill>
              </a:rPr>
              <a:t>嵌套</a:t>
            </a:r>
            <a:r>
              <a:rPr lang="zh-CN" altLang="en-US" dirty="0"/>
              <a:t>其它块的情况，如果嵌套块中有同名局部变量，服从局部优先原则，即在内层块中</a:t>
            </a:r>
            <a:r>
              <a:rPr lang="zh-CN" altLang="en-US" dirty="0">
                <a:solidFill>
                  <a:srgbClr val="C00000"/>
                </a:solidFill>
              </a:rPr>
              <a:t>屏蔽</a:t>
            </a:r>
            <a:r>
              <a:rPr lang="zh-CN" altLang="en-US" dirty="0"/>
              <a:t>外层块中的同名变量，换句话说，内层块中局部变量的作用域为内层块；外层块中局部变量的作用域为外层除去包含同名变量的内层块部分</a:t>
            </a:r>
            <a:endParaRPr lang="en-US" altLang="zh-CN" dirty="0"/>
          </a:p>
          <a:p>
            <a:r>
              <a:rPr lang="zh-CN" altLang="en-US" dirty="0"/>
              <a:t>如果块内定义的局部变量与全局变量同名，块内仍然局部变量优先，但与块作用域不同的是，在块内可以通过域运算符“</a:t>
            </a:r>
            <a:r>
              <a:rPr lang="en-US" altLang="zh-CN" dirty="0"/>
              <a:t>::”</a:t>
            </a:r>
            <a:r>
              <a:rPr lang="zh-CN" altLang="en-US" dirty="0"/>
              <a:t>访问同名的全局变量</a:t>
            </a:r>
            <a:endParaRPr lang="en-US" altLang="zh-CN" dirty="0"/>
          </a:p>
        </p:txBody>
      </p:sp>
      <p:grpSp>
        <p:nvGrpSpPr>
          <p:cNvPr id="6" name="Group 18"/>
          <p:cNvGrpSpPr>
            <a:grpSpLocks/>
          </p:cNvGrpSpPr>
          <p:nvPr/>
        </p:nvGrpSpPr>
        <p:grpSpPr bwMode="auto">
          <a:xfrm>
            <a:off x="3491880" y="927803"/>
            <a:ext cx="5256658" cy="5445125"/>
            <a:chOff x="1906" y="760"/>
            <a:chExt cx="4050" cy="3430"/>
          </a:xfrm>
        </p:grpSpPr>
        <p:sp>
          <p:nvSpPr>
            <p:cNvPr id="7" name="Rectangle 5"/>
            <p:cNvSpPr>
              <a:spLocks noChangeArrowheads="1"/>
            </p:cNvSpPr>
            <p:nvPr/>
          </p:nvSpPr>
          <p:spPr bwMode="auto">
            <a:xfrm>
              <a:off x="1906" y="760"/>
              <a:ext cx="4050" cy="3430"/>
            </a:xfrm>
            <a:prstGeom prst="rect">
              <a:avLst/>
            </a:prstGeom>
            <a:solidFill>
              <a:srgbClr val="FFFFFF"/>
            </a:solidFill>
            <a:ln w="38100">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 name="Group 16"/>
            <p:cNvGrpSpPr>
              <a:grpSpLocks/>
            </p:cNvGrpSpPr>
            <p:nvPr/>
          </p:nvGrpSpPr>
          <p:grpSpPr bwMode="auto">
            <a:xfrm>
              <a:off x="2094" y="873"/>
              <a:ext cx="3751" cy="3176"/>
              <a:chOff x="315" y="541"/>
              <a:chExt cx="3751" cy="3176"/>
            </a:xfrm>
          </p:grpSpPr>
          <p:sp>
            <p:nvSpPr>
              <p:cNvPr id="9" name="Text Box 6"/>
              <p:cNvSpPr txBox="1">
                <a:spLocks noChangeArrowheads="1"/>
              </p:cNvSpPr>
              <p:nvPr/>
            </p:nvSpPr>
            <p:spPr bwMode="auto">
              <a:xfrm>
                <a:off x="315" y="541"/>
                <a:ext cx="1722" cy="3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kumimoji="1" sz="2000">
                    <a:solidFill>
                      <a:srgbClr val="0000FF"/>
                    </a:solidFill>
                    <a:latin typeface="Times New Roman" pitchFamily="18" charset="0"/>
                    <a:ea typeface="宋体" charset="-122"/>
                  </a:defRPr>
                </a:lvl1pPr>
                <a:lvl2pPr marL="742950" indent="-285750">
                  <a:defRPr kumimoji="1" sz="2000">
                    <a:solidFill>
                      <a:srgbClr val="0000FF"/>
                    </a:solidFill>
                    <a:latin typeface="Times New Roman" pitchFamily="18" charset="0"/>
                    <a:ea typeface="宋体" charset="-122"/>
                  </a:defRPr>
                </a:lvl2pPr>
                <a:lvl3pPr marL="1143000" indent="-228600">
                  <a:defRPr kumimoji="1" sz="2000">
                    <a:solidFill>
                      <a:srgbClr val="0000FF"/>
                    </a:solidFill>
                    <a:latin typeface="Times New Roman" pitchFamily="18" charset="0"/>
                    <a:ea typeface="宋体" charset="-122"/>
                  </a:defRPr>
                </a:lvl3pPr>
                <a:lvl4pPr marL="1600200" indent="-228600">
                  <a:defRPr kumimoji="1" sz="2000">
                    <a:solidFill>
                      <a:srgbClr val="0000FF"/>
                    </a:solidFill>
                    <a:latin typeface="Times New Roman" pitchFamily="18" charset="0"/>
                    <a:ea typeface="宋体" charset="-122"/>
                  </a:defRPr>
                </a:lvl4pPr>
                <a:lvl5pPr marL="2057400" indent="-228600">
                  <a:defRPr kumimoji="1" sz="2000">
                    <a:solidFill>
                      <a:srgbClr val="0000FF"/>
                    </a:solidFill>
                    <a:latin typeface="Times New Roman" pitchFamily="18" charset="0"/>
                    <a:ea typeface="宋体" charset="-122"/>
                  </a:defRPr>
                </a:lvl5pPr>
                <a:lvl6pPr marL="25146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6pPr>
                <a:lvl7pPr marL="29718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7pPr>
                <a:lvl8pPr marL="34290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8pPr>
                <a:lvl9pPr marL="38862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9pPr>
              </a:lstStyle>
              <a:p>
                <a:pPr algn="l" eaLnBrk="1" hangingPunct="1"/>
                <a:r>
                  <a:rPr lang="en-US" altLang="zh-CN" b="1" dirty="0">
                    <a:solidFill>
                      <a:schemeClr val="tx1"/>
                    </a:solidFill>
                  </a:rPr>
                  <a:t>#include &lt;</a:t>
                </a:r>
                <a:r>
                  <a:rPr lang="en-US" altLang="zh-CN" b="1" dirty="0" err="1">
                    <a:solidFill>
                      <a:schemeClr val="tx1"/>
                    </a:solidFill>
                  </a:rPr>
                  <a:t>stdio.h</a:t>
                </a:r>
                <a:r>
                  <a:rPr lang="en-US" altLang="zh-CN" b="1" dirty="0">
                    <a:solidFill>
                      <a:schemeClr val="tx1"/>
                    </a:solidFill>
                  </a:rPr>
                  <a:t>&gt;</a:t>
                </a:r>
              </a:p>
              <a:p>
                <a:pPr algn="l" eaLnBrk="1" hangingPunct="1"/>
                <a:r>
                  <a:rPr lang="en-US" altLang="zh-CN" b="1" dirty="0">
                    <a:solidFill>
                      <a:schemeClr val="tx1"/>
                    </a:solidFill>
                  </a:rPr>
                  <a:t>main()</a:t>
                </a:r>
              </a:p>
              <a:p>
                <a:pPr algn="l" eaLnBrk="1" hangingPunct="1"/>
                <a:r>
                  <a:rPr lang="en-US" altLang="zh-CN" b="1" dirty="0">
                    <a:solidFill>
                      <a:schemeClr val="tx1"/>
                    </a:solidFill>
                  </a:rPr>
                  <a:t>{  auto </a:t>
                </a:r>
                <a:r>
                  <a:rPr lang="en-US" altLang="zh-CN" b="1" dirty="0" err="1">
                    <a:solidFill>
                      <a:schemeClr val="tx1"/>
                    </a:solidFill>
                  </a:rPr>
                  <a:t>int</a:t>
                </a:r>
                <a:r>
                  <a:rPr lang="en-US" altLang="zh-CN" b="1" dirty="0">
                    <a:solidFill>
                      <a:schemeClr val="tx1"/>
                    </a:solidFill>
                  </a:rPr>
                  <a:t> </a:t>
                </a:r>
                <a:r>
                  <a:rPr lang="en-US" altLang="zh-CN" b="1" dirty="0" err="1">
                    <a:solidFill>
                      <a:schemeClr val="tx1"/>
                    </a:solidFill>
                  </a:rPr>
                  <a:t>a,b,c</a:t>
                </a:r>
                <a:r>
                  <a:rPr lang="en-US" altLang="zh-CN" b="1" dirty="0">
                    <a:solidFill>
                      <a:schemeClr val="tx1"/>
                    </a:solidFill>
                  </a:rPr>
                  <a:t>; </a:t>
                </a:r>
              </a:p>
              <a:p>
                <a:pPr algn="l" eaLnBrk="1" hangingPunct="1"/>
                <a:r>
                  <a:rPr lang="en-US" altLang="zh-CN" b="1" dirty="0">
                    <a:solidFill>
                      <a:schemeClr val="tx1"/>
                    </a:solidFill>
                  </a:rPr>
                  <a:t>    a=1,b=2;</a:t>
                </a:r>
              </a:p>
              <a:p>
                <a:pPr algn="l" eaLnBrk="1" hangingPunct="1"/>
                <a:r>
                  <a:rPr lang="en-US" altLang="zh-CN" b="1" dirty="0">
                    <a:solidFill>
                      <a:schemeClr val="tx1"/>
                    </a:solidFill>
                  </a:rPr>
                  <a:t>    c = add(</a:t>
                </a:r>
                <a:r>
                  <a:rPr lang="en-US" altLang="zh-CN" b="1" dirty="0" err="1">
                    <a:solidFill>
                      <a:schemeClr val="tx1"/>
                    </a:solidFill>
                  </a:rPr>
                  <a:t>a,b</a:t>
                </a:r>
                <a:r>
                  <a:rPr lang="en-US" altLang="zh-CN" b="1" dirty="0">
                    <a:solidFill>
                      <a:schemeClr val="tx1"/>
                    </a:solidFill>
                  </a:rPr>
                  <a:t>);/*</a:t>
                </a:r>
                <a:r>
                  <a:rPr lang="zh-CN" altLang="en-US" sz="1800" b="1" dirty="0">
                    <a:solidFill>
                      <a:schemeClr val="tx1"/>
                    </a:solidFill>
                  </a:rPr>
                  <a:t>创建</a:t>
                </a:r>
                <a:r>
                  <a:rPr lang="en-US" altLang="zh-CN" sz="1800" b="1" dirty="0">
                    <a:solidFill>
                      <a:schemeClr val="tx1"/>
                    </a:solidFill>
                  </a:rPr>
                  <a:t>add</a:t>
                </a:r>
                <a:r>
                  <a:rPr lang="zh-CN" altLang="en-US" sz="1800" b="1" dirty="0">
                    <a:solidFill>
                      <a:schemeClr val="tx1"/>
                    </a:solidFill>
                  </a:rPr>
                  <a:t>形参和局部变量</a:t>
                </a:r>
                <a:r>
                  <a:rPr lang="zh-CN" altLang="en-US" b="1" dirty="0">
                    <a:solidFill>
                      <a:schemeClr val="tx1"/>
                    </a:solidFill>
                  </a:rPr>
                  <a:t>*</a:t>
                </a:r>
                <a:r>
                  <a:rPr lang="en-US" altLang="zh-CN" b="1" dirty="0">
                    <a:solidFill>
                      <a:schemeClr val="tx1"/>
                    </a:solidFill>
                  </a:rPr>
                  <a:t>/ </a:t>
                </a:r>
              </a:p>
              <a:p>
                <a:pPr algn="l" eaLnBrk="1" hangingPunct="1"/>
                <a:r>
                  <a:rPr lang="en-US" altLang="zh-CN" b="1" dirty="0">
                    <a:solidFill>
                      <a:schemeClr val="tx1"/>
                    </a:solidFill>
                  </a:rPr>
                  <a:t>    {</a:t>
                </a:r>
              </a:p>
              <a:p>
                <a:pPr algn="l" eaLnBrk="1" hangingPunct="1"/>
                <a:r>
                  <a:rPr lang="en-US" altLang="zh-CN" b="1" dirty="0">
                    <a:solidFill>
                      <a:schemeClr val="tx1"/>
                    </a:solidFill>
                  </a:rPr>
                  <a:t>       float x = c;</a:t>
                </a:r>
              </a:p>
              <a:p>
                <a:pPr algn="l" eaLnBrk="1" hangingPunct="1"/>
                <a:r>
                  <a:rPr lang="en-US" altLang="zh-CN" b="1" dirty="0">
                    <a:solidFill>
                      <a:schemeClr val="tx1"/>
                    </a:solidFill>
                  </a:rPr>
                  <a:t>       </a:t>
                </a:r>
                <a:r>
                  <a:rPr lang="en-US" altLang="zh-CN" b="1" dirty="0" err="1">
                    <a:solidFill>
                      <a:schemeClr val="tx1"/>
                    </a:solidFill>
                  </a:rPr>
                  <a:t>printf</a:t>
                </a:r>
                <a:r>
                  <a:rPr lang="en-US" altLang="zh-CN" b="1" dirty="0">
                    <a:solidFill>
                      <a:schemeClr val="tx1"/>
                    </a:solidFill>
                  </a:rPr>
                  <a:t>("x=%</a:t>
                </a:r>
                <a:r>
                  <a:rPr lang="en-US" altLang="zh-CN" b="1" dirty="0" err="1">
                    <a:solidFill>
                      <a:schemeClr val="tx1"/>
                    </a:solidFill>
                  </a:rPr>
                  <a:t>f",x</a:t>
                </a:r>
                <a:r>
                  <a:rPr lang="en-US" altLang="zh-CN" b="1" dirty="0">
                    <a:solidFill>
                      <a:schemeClr val="tx1"/>
                    </a:solidFill>
                  </a:rPr>
                  <a:t>);</a:t>
                </a:r>
              </a:p>
              <a:p>
                <a:pPr algn="l" eaLnBrk="1" hangingPunct="1"/>
                <a:r>
                  <a:rPr lang="en-US" altLang="zh-CN" b="1" dirty="0">
                    <a:solidFill>
                      <a:schemeClr val="tx1"/>
                    </a:solidFill>
                  </a:rPr>
                  <a:t>    }</a:t>
                </a:r>
              </a:p>
              <a:p>
                <a:pPr algn="l" eaLnBrk="1" hangingPunct="1"/>
                <a:r>
                  <a:rPr lang="en-US" altLang="zh-CN" b="1" dirty="0">
                    <a:solidFill>
                      <a:schemeClr val="tx1"/>
                    </a:solidFill>
                  </a:rPr>
                  <a:t>    </a:t>
                </a:r>
                <a:r>
                  <a:rPr lang="en-US" altLang="zh-CN" b="1" dirty="0" err="1">
                    <a:solidFill>
                      <a:schemeClr val="tx1"/>
                    </a:solidFill>
                  </a:rPr>
                  <a:t>printf</a:t>
                </a:r>
                <a:r>
                  <a:rPr lang="en-US" altLang="zh-CN" b="1" dirty="0">
                    <a:solidFill>
                      <a:schemeClr val="tx1"/>
                    </a:solidFill>
                  </a:rPr>
                  <a:t>("c=%</a:t>
                </a:r>
                <a:r>
                  <a:rPr lang="en-US" altLang="zh-CN" b="1" dirty="0" err="1">
                    <a:solidFill>
                      <a:schemeClr val="tx1"/>
                    </a:solidFill>
                  </a:rPr>
                  <a:t>d",c</a:t>
                </a:r>
                <a:r>
                  <a:rPr lang="en-US" altLang="zh-CN" b="1" dirty="0">
                    <a:solidFill>
                      <a:schemeClr val="tx1"/>
                    </a:solidFill>
                  </a:rPr>
                  <a:t>);</a:t>
                </a:r>
              </a:p>
              <a:p>
                <a:pPr algn="l" eaLnBrk="1" hangingPunct="1"/>
                <a:r>
                  <a:rPr lang="en-US" altLang="zh-CN" b="1" dirty="0">
                    <a:solidFill>
                      <a:schemeClr val="tx1"/>
                    </a:solidFill>
                  </a:rPr>
                  <a:t>}</a:t>
                </a:r>
              </a:p>
              <a:p>
                <a:pPr algn="l" eaLnBrk="1" hangingPunct="1"/>
                <a:r>
                  <a:rPr lang="en-US" altLang="zh-CN" b="1" dirty="0" err="1">
                    <a:solidFill>
                      <a:schemeClr val="tx1"/>
                    </a:solidFill>
                  </a:rPr>
                  <a:t>int</a:t>
                </a:r>
                <a:r>
                  <a:rPr lang="en-US" altLang="zh-CN" b="1" dirty="0">
                    <a:solidFill>
                      <a:schemeClr val="tx1"/>
                    </a:solidFill>
                  </a:rPr>
                  <a:t> add(</a:t>
                </a:r>
                <a:r>
                  <a:rPr lang="en-US" altLang="zh-CN" b="1" dirty="0" err="1">
                    <a:solidFill>
                      <a:schemeClr val="tx1"/>
                    </a:solidFill>
                  </a:rPr>
                  <a:t>int</a:t>
                </a:r>
                <a:r>
                  <a:rPr lang="en-US" altLang="zh-CN" b="1" dirty="0">
                    <a:solidFill>
                      <a:schemeClr val="tx1"/>
                    </a:solidFill>
                  </a:rPr>
                  <a:t> </a:t>
                </a:r>
                <a:r>
                  <a:rPr lang="en-US" altLang="zh-CN" b="1" dirty="0" err="1">
                    <a:solidFill>
                      <a:schemeClr val="tx1"/>
                    </a:solidFill>
                  </a:rPr>
                  <a:t>x,int</a:t>
                </a:r>
                <a:r>
                  <a:rPr lang="en-US" altLang="zh-CN" b="1" dirty="0">
                    <a:solidFill>
                      <a:schemeClr val="tx1"/>
                    </a:solidFill>
                  </a:rPr>
                  <a:t> y)</a:t>
                </a:r>
              </a:p>
              <a:p>
                <a:pPr algn="l" eaLnBrk="1" hangingPunct="1"/>
                <a:r>
                  <a:rPr lang="en-US" altLang="zh-CN" b="1" dirty="0">
                    <a:solidFill>
                      <a:schemeClr val="tx1"/>
                    </a:solidFill>
                  </a:rPr>
                  <a:t>{   </a:t>
                </a:r>
                <a:r>
                  <a:rPr lang="en-US" altLang="zh-CN" b="1" dirty="0" err="1">
                    <a:solidFill>
                      <a:schemeClr val="tx1"/>
                    </a:solidFill>
                  </a:rPr>
                  <a:t>int</a:t>
                </a:r>
                <a:r>
                  <a:rPr lang="en-US" altLang="zh-CN" b="1" dirty="0">
                    <a:solidFill>
                      <a:schemeClr val="tx1"/>
                    </a:solidFill>
                  </a:rPr>
                  <a:t> z;</a:t>
                </a:r>
              </a:p>
              <a:p>
                <a:pPr algn="l" eaLnBrk="1" hangingPunct="1"/>
                <a:r>
                  <a:rPr lang="en-US" altLang="zh-CN" b="1" dirty="0">
                    <a:solidFill>
                      <a:schemeClr val="tx1"/>
                    </a:solidFill>
                  </a:rPr>
                  <a:t>     z=</a:t>
                </a:r>
                <a:r>
                  <a:rPr lang="en-US" altLang="zh-CN" b="1" dirty="0" err="1">
                    <a:solidFill>
                      <a:schemeClr val="tx1"/>
                    </a:solidFill>
                  </a:rPr>
                  <a:t>x+y</a:t>
                </a:r>
                <a:r>
                  <a:rPr lang="en-US" altLang="zh-CN" b="1" dirty="0">
                    <a:solidFill>
                      <a:schemeClr val="tx1"/>
                    </a:solidFill>
                  </a:rPr>
                  <a:t>;</a:t>
                </a:r>
              </a:p>
              <a:p>
                <a:pPr algn="l" eaLnBrk="1" hangingPunct="1"/>
                <a:r>
                  <a:rPr lang="en-US" altLang="zh-CN" b="1" dirty="0">
                    <a:solidFill>
                      <a:schemeClr val="tx1"/>
                    </a:solidFill>
                  </a:rPr>
                  <a:t>     return (z);    </a:t>
                </a:r>
              </a:p>
              <a:p>
                <a:pPr algn="l" eaLnBrk="1" hangingPunct="1"/>
                <a:r>
                  <a:rPr lang="en-US" altLang="zh-CN" b="1" dirty="0">
                    <a:solidFill>
                      <a:schemeClr val="tx1"/>
                    </a:solidFill>
                  </a:rPr>
                  <a:t>}</a:t>
                </a:r>
              </a:p>
            </p:txBody>
          </p:sp>
          <p:sp>
            <p:nvSpPr>
              <p:cNvPr id="10" name="AutoShape 7"/>
              <p:cNvSpPr>
                <a:spLocks/>
              </p:cNvSpPr>
              <p:nvPr/>
            </p:nvSpPr>
            <p:spPr bwMode="auto">
              <a:xfrm>
                <a:off x="3004" y="1080"/>
                <a:ext cx="63" cy="1459"/>
              </a:xfrm>
              <a:prstGeom prst="rightBrace">
                <a:avLst>
                  <a:gd name="adj1" fmla="val 192989"/>
                  <a:gd name="adj2" fmla="val 50000"/>
                </a:avLst>
              </a:prstGeom>
              <a:noFill/>
              <a:ln w="28575">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zh-CN" sz="2400" b="1">
                  <a:solidFill>
                    <a:schemeClr val="tx1"/>
                  </a:solidFill>
                </a:endParaRPr>
              </a:p>
            </p:txBody>
          </p:sp>
          <p:sp>
            <p:nvSpPr>
              <p:cNvPr id="11" name="Text Box 8"/>
              <p:cNvSpPr txBox="1">
                <a:spLocks noChangeArrowheads="1"/>
              </p:cNvSpPr>
              <p:nvPr/>
            </p:nvSpPr>
            <p:spPr bwMode="auto">
              <a:xfrm>
                <a:off x="3166" y="1686"/>
                <a:ext cx="900" cy="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kumimoji="1" sz="2000">
                    <a:solidFill>
                      <a:srgbClr val="0000FF"/>
                    </a:solidFill>
                    <a:latin typeface="Times New Roman" pitchFamily="18" charset="0"/>
                    <a:ea typeface="宋体" charset="-122"/>
                  </a:defRPr>
                </a:lvl1pPr>
                <a:lvl2pPr marL="742950" indent="-285750">
                  <a:defRPr kumimoji="1" sz="2000">
                    <a:solidFill>
                      <a:srgbClr val="0000FF"/>
                    </a:solidFill>
                    <a:latin typeface="Times New Roman" pitchFamily="18" charset="0"/>
                    <a:ea typeface="宋体" charset="-122"/>
                  </a:defRPr>
                </a:lvl2pPr>
                <a:lvl3pPr marL="1143000" indent="-228600">
                  <a:defRPr kumimoji="1" sz="2000">
                    <a:solidFill>
                      <a:srgbClr val="0000FF"/>
                    </a:solidFill>
                    <a:latin typeface="Times New Roman" pitchFamily="18" charset="0"/>
                    <a:ea typeface="宋体" charset="-122"/>
                  </a:defRPr>
                </a:lvl3pPr>
                <a:lvl4pPr marL="1600200" indent="-228600">
                  <a:defRPr kumimoji="1" sz="2000">
                    <a:solidFill>
                      <a:srgbClr val="0000FF"/>
                    </a:solidFill>
                    <a:latin typeface="Times New Roman" pitchFamily="18" charset="0"/>
                    <a:ea typeface="宋体" charset="-122"/>
                  </a:defRPr>
                </a:lvl4pPr>
                <a:lvl5pPr marL="2057400" indent="-228600">
                  <a:defRPr kumimoji="1" sz="2000">
                    <a:solidFill>
                      <a:srgbClr val="0000FF"/>
                    </a:solidFill>
                    <a:latin typeface="Times New Roman" pitchFamily="18" charset="0"/>
                    <a:ea typeface="宋体" charset="-122"/>
                  </a:defRPr>
                </a:lvl5pPr>
                <a:lvl6pPr marL="25146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6pPr>
                <a:lvl7pPr marL="29718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7pPr>
                <a:lvl8pPr marL="34290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8pPr>
                <a:lvl9pPr marL="38862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9pPr>
              </a:lstStyle>
              <a:p>
                <a:pPr algn="l" eaLnBrk="1" hangingPunct="1"/>
                <a:r>
                  <a:rPr lang="en-US" altLang="zh-CN" b="1" dirty="0" err="1"/>
                  <a:t>a,b,c</a:t>
                </a:r>
                <a:r>
                  <a:rPr lang="zh-CN" altLang="zh-CN" b="1" dirty="0"/>
                  <a:t>有效</a:t>
                </a:r>
                <a:endParaRPr lang="zh-CN" altLang="en-US" b="1" dirty="0"/>
              </a:p>
            </p:txBody>
          </p:sp>
          <p:sp>
            <p:nvSpPr>
              <p:cNvPr id="12" name="AutoShape 9"/>
              <p:cNvSpPr>
                <a:spLocks/>
              </p:cNvSpPr>
              <p:nvPr/>
            </p:nvSpPr>
            <p:spPr bwMode="auto">
              <a:xfrm>
                <a:off x="1916" y="2790"/>
                <a:ext cx="121" cy="720"/>
              </a:xfrm>
              <a:prstGeom prst="rightBrace">
                <a:avLst>
                  <a:gd name="adj1" fmla="val 103448"/>
                  <a:gd name="adj2" fmla="val 50000"/>
                </a:avLst>
              </a:prstGeom>
              <a:noFill/>
              <a:ln w="28575">
                <a:solidFill>
                  <a:srgbClr val="9933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zh-CN" sz="2400" b="1">
                  <a:solidFill>
                    <a:schemeClr val="tx1"/>
                  </a:solidFill>
                </a:endParaRPr>
              </a:p>
            </p:txBody>
          </p:sp>
          <p:sp>
            <p:nvSpPr>
              <p:cNvPr id="13" name="Text Box 10"/>
              <p:cNvSpPr txBox="1">
                <a:spLocks noChangeArrowheads="1"/>
              </p:cNvSpPr>
              <p:nvPr/>
            </p:nvSpPr>
            <p:spPr bwMode="auto">
              <a:xfrm>
                <a:off x="2074" y="3022"/>
                <a:ext cx="900"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kumimoji="1" sz="2000">
                    <a:solidFill>
                      <a:srgbClr val="0000FF"/>
                    </a:solidFill>
                    <a:latin typeface="Times New Roman" pitchFamily="18" charset="0"/>
                    <a:ea typeface="宋体" charset="-122"/>
                  </a:defRPr>
                </a:lvl1pPr>
                <a:lvl2pPr marL="742950" indent="-285750">
                  <a:defRPr kumimoji="1" sz="2000">
                    <a:solidFill>
                      <a:srgbClr val="0000FF"/>
                    </a:solidFill>
                    <a:latin typeface="Times New Roman" pitchFamily="18" charset="0"/>
                    <a:ea typeface="宋体" charset="-122"/>
                  </a:defRPr>
                </a:lvl2pPr>
                <a:lvl3pPr marL="1143000" indent="-228600">
                  <a:defRPr kumimoji="1" sz="2000">
                    <a:solidFill>
                      <a:srgbClr val="0000FF"/>
                    </a:solidFill>
                    <a:latin typeface="Times New Roman" pitchFamily="18" charset="0"/>
                    <a:ea typeface="宋体" charset="-122"/>
                  </a:defRPr>
                </a:lvl3pPr>
                <a:lvl4pPr marL="1600200" indent="-228600">
                  <a:defRPr kumimoji="1" sz="2000">
                    <a:solidFill>
                      <a:srgbClr val="0000FF"/>
                    </a:solidFill>
                    <a:latin typeface="Times New Roman" pitchFamily="18" charset="0"/>
                    <a:ea typeface="宋体" charset="-122"/>
                  </a:defRPr>
                </a:lvl4pPr>
                <a:lvl5pPr marL="2057400" indent="-228600">
                  <a:defRPr kumimoji="1" sz="2000">
                    <a:solidFill>
                      <a:srgbClr val="0000FF"/>
                    </a:solidFill>
                    <a:latin typeface="Times New Roman" pitchFamily="18" charset="0"/>
                    <a:ea typeface="宋体" charset="-122"/>
                  </a:defRPr>
                </a:lvl5pPr>
                <a:lvl6pPr marL="25146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6pPr>
                <a:lvl7pPr marL="29718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7pPr>
                <a:lvl8pPr marL="34290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8pPr>
                <a:lvl9pPr marL="38862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9pPr>
              </a:lstStyle>
              <a:p>
                <a:pPr algn="l" eaLnBrk="1" hangingPunct="1"/>
                <a:r>
                  <a:rPr lang="en-US" altLang="zh-CN" b="1">
                    <a:solidFill>
                      <a:srgbClr val="CC3300"/>
                    </a:solidFill>
                  </a:rPr>
                  <a:t>x,y,z</a:t>
                </a:r>
                <a:r>
                  <a:rPr lang="zh-CN" altLang="zh-CN" b="1">
                    <a:solidFill>
                      <a:srgbClr val="CC3300"/>
                    </a:solidFill>
                  </a:rPr>
                  <a:t>有效</a:t>
                </a:r>
                <a:endParaRPr lang="zh-CN" altLang="en-US" b="1">
                  <a:solidFill>
                    <a:srgbClr val="CC3300"/>
                  </a:solidFill>
                </a:endParaRPr>
              </a:p>
            </p:txBody>
          </p:sp>
          <p:sp>
            <p:nvSpPr>
              <p:cNvPr id="14" name="AutoShape 13"/>
              <p:cNvSpPr>
                <a:spLocks/>
              </p:cNvSpPr>
              <p:nvPr/>
            </p:nvSpPr>
            <p:spPr bwMode="auto">
              <a:xfrm>
                <a:off x="2308" y="1691"/>
                <a:ext cx="94" cy="403"/>
              </a:xfrm>
              <a:prstGeom prst="rightBrace">
                <a:avLst>
                  <a:gd name="adj1" fmla="val 35727"/>
                  <a:gd name="adj2" fmla="val 50000"/>
                </a:avLst>
              </a:prstGeom>
              <a:noFill/>
              <a:ln w="28575">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zh-CN" sz="2400" b="1">
                  <a:solidFill>
                    <a:srgbClr val="FF0000"/>
                  </a:solidFill>
                </a:endParaRPr>
              </a:p>
            </p:txBody>
          </p:sp>
          <p:sp>
            <p:nvSpPr>
              <p:cNvPr id="15" name="Text Box 15"/>
              <p:cNvSpPr txBox="1">
                <a:spLocks noChangeArrowheads="1"/>
              </p:cNvSpPr>
              <p:nvPr/>
            </p:nvSpPr>
            <p:spPr bwMode="auto">
              <a:xfrm>
                <a:off x="2381" y="1769"/>
                <a:ext cx="63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a:solidFill>
                      <a:srgbClr val="0000FF"/>
                    </a:solidFill>
                    <a:latin typeface="Times New Roman" pitchFamily="18" charset="0"/>
                    <a:ea typeface="宋体" charset="-122"/>
                  </a:defRPr>
                </a:lvl1pPr>
                <a:lvl2pPr marL="742950" indent="-285750">
                  <a:defRPr kumimoji="1" sz="2000">
                    <a:solidFill>
                      <a:srgbClr val="0000FF"/>
                    </a:solidFill>
                    <a:latin typeface="Times New Roman" pitchFamily="18" charset="0"/>
                    <a:ea typeface="宋体" charset="-122"/>
                  </a:defRPr>
                </a:lvl2pPr>
                <a:lvl3pPr marL="1143000" indent="-228600">
                  <a:defRPr kumimoji="1" sz="2000">
                    <a:solidFill>
                      <a:srgbClr val="0000FF"/>
                    </a:solidFill>
                    <a:latin typeface="Times New Roman" pitchFamily="18" charset="0"/>
                    <a:ea typeface="宋体" charset="-122"/>
                  </a:defRPr>
                </a:lvl3pPr>
                <a:lvl4pPr marL="1600200" indent="-228600">
                  <a:defRPr kumimoji="1" sz="2000">
                    <a:solidFill>
                      <a:srgbClr val="0000FF"/>
                    </a:solidFill>
                    <a:latin typeface="Times New Roman" pitchFamily="18" charset="0"/>
                    <a:ea typeface="宋体" charset="-122"/>
                  </a:defRPr>
                </a:lvl4pPr>
                <a:lvl5pPr marL="2057400" indent="-228600">
                  <a:defRPr kumimoji="1" sz="2000">
                    <a:solidFill>
                      <a:srgbClr val="0000FF"/>
                    </a:solidFill>
                    <a:latin typeface="Times New Roman" pitchFamily="18" charset="0"/>
                    <a:ea typeface="宋体" charset="-122"/>
                  </a:defRPr>
                </a:lvl5pPr>
                <a:lvl6pPr marL="25146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6pPr>
                <a:lvl7pPr marL="29718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7pPr>
                <a:lvl8pPr marL="34290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8pPr>
                <a:lvl9pPr marL="38862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9pPr>
              </a:lstStyle>
              <a:p>
                <a:r>
                  <a:rPr lang="en-US" altLang="zh-CN" b="1" dirty="0">
                    <a:solidFill>
                      <a:srgbClr val="FF0000"/>
                    </a:solidFill>
                  </a:rPr>
                  <a:t>x</a:t>
                </a:r>
                <a:r>
                  <a:rPr lang="zh-CN" altLang="en-US" b="1" dirty="0">
                    <a:solidFill>
                      <a:srgbClr val="FF0000"/>
                    </a:solidFill>
                  </a:rPr>
                  <a:t>有效</a:t>
                </a:r>
              </a:p>
            </p:txBody>
          </p:sp>
        </p:grpSp>
      </p:grpSp>
      <p:sp>
        <p:nvSpPr>
          <p:cNvPr id="4" name="标题 3"/>
          <p:cNvSpPr>
            <a:spLocks noGrp="1"/>
          </p:cNvSpPr>
          <p:nvPr>
            <p:ph type="title"/>
          </p:nvPr>
        </p:nvSpPr>
        <p:spPr/>
        <p:txBody>
          <a:bodyPr/>
          <a:lstStyle/>
          <a:p>
            <a:r>
              <a:rPr lang="zh-CN" altLang="en-US" dirty="0"/>
              <a:t>块级作用域</a:t>
            </a:r>
          </a:p>
        </p:txBody>
      </p:sp>
      <p:sp>
        <p:nvSpPr>
          <p:cNvPr id="16" name="矩形 15">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17" name="矩形 1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18" name="矩形 1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9" name="矩形 1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20" name="矩形 1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21" name="矩形 2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22" name="矩形 2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23" name="矩形 2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custDataLst>
      <p:tags r:id="rId1"/>
    </p:custDataLst>
    <p:extLst>
      <p:ext uri="{BB962C8B-B14F-4D97-AF65-F5344CB8AC3E}">
        <p14:creationId xmlns:p14="http://schemas.microsoft.com/office/powerpoint/2010/main" val="50053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11" name="矩形 10">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2" name="矩形 11">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函数说明与函数定义</a:t>
            </a:r>
          </a:p>
        </p:txBody>
      </p:sp>
      <p:sp>
        <p:nvSpPr>
          <p:cNvPr id="13" name="矩形 12">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4" name="矩形 13">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7" name="矩形 16">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
        <p:nvSpPr>
          <p:cNvPr id="20" name="矩形 19"/>
          <p:cNvSpPr/>
          <p:nvPr/>
        </p:nvSpPr>
        <p:spPr>
          <a:xfrm>
            <a:off x="35496" y="2093263"/>
            <a:ext cx="6480720" cy="3785652"/>
          </a:xfrm>
          <a:prstGeom prst="rect">
            <a:avLst/>
          </a:prstGeom>
        </p:spPr>
        <p:txBody>
          <a:bodyPr wrap="square">
            <a:spAutoFit/>
          </a:bodyPr>
          <a:lstStyle/>
          <a:p>
            <a:pPr>
              <a:buFont typeface="Wingdings" pitchFamily="2" charset="2"/>
              <a:buNone/>
            </a:pPr>
            <a:r>
              <a:rPr lang="en-US" altLang="zh-CN" sz="2400" b="1" dirty="0">
                <a:solidFill>
                  <a:srgbClr val="0000FF"/>
                </a:solidFill>
                <a:latin typeface="Courier New" pitchFamily="49" charset="0"/>
                <a:ea typeface="楷体_GB2312" pitchFamily="49" charset="-122"/>
                <a:cs typeface="Courier New" pitchFamily="49" charset="0"/>
              </a:rPr>
              <a:t>float</a:t>
            </a:r>
            <a:r>
              <a:rPr lang="en-US" altLang="zh-CN" sz="2400" b="1" dirty="0">
                <a:solidFill>
                  <a:schemeClr val="tx2"/>
                </a:solidFill>
                <a:latin typeface="Courier New" pitchFamily="49" charset="0"/>
                <a:ea typeface="楷体_GB2312" pitchFamily="49" charset="-122"/>
                <a:cs typeface="Courier New" pitchFamily="49" charset="0"/>
              </a:rPr>
              <a:t> </a:t>
            </a:r>
            <a:r>
              <a:rPr lang="en-US" altLang="zh-CN" sz="2400" b="1" dirty="0" err="1">
                <a:latin typeface="Courier New" pitchFamily="49" charset="0"/>
                <a:ea typeface="楷体_GB2312" pitchFamily="49" charset="-122"/>
                <a:cs typeface="Courier New" pitchFamily="49" charset="0"/>
              </a:rPr>
              <a:t>cuberoot</a:t>
            </a:r>
            <a:r>
              <a:rPr lang="en-US" altLang="zh-CN" sz="2400" b="1" dirty="0">
                <a:latin typeface="Courier New" pitchFamily="49" charset="0"/>
                <a:ea typeface="楷体_GB2312" pitchFamily="49" charset="-122"/>
                <a:cs typeface="Courier New" pitchFamily="49" charset="0"/>
              </a:rPr>
              <a:t>(</a:t>
            </a:r>
            <a:r>
              <a:rPr lang="en-US" altLang="zh-CN" sz="2400" b="1" dirty="0">
                <a:solidFill>
                  <a:srgbClr val="0000FF"/>
                </a:solidFill>
                <a:latin typeface="Courier New" pitchFamily="49" charset="0"/>
                <a:ea typeface="楷体_GB2312" pitchFamily="49" charset="-122"/>
                <a:cs typeface="Courier New" pitchFamily="49" charset="0"/>
              </a:rPr>
              <a:t>float</a:t>
            </a:r>
            <a:r>
              <a:rPr lang="en-US" altLang="zh-CN" sz="2400" b="1" dirty="0">
                <a:solidFill>
                  <a:schemeClr val="tx2"/>
                </a:solidFill>
                <a:latin typeface="Courier New" pitchFamily="49" charset="0"/>
                <a:ea typeface="楷体_GB2312" pitchFamily="49" charset="-122"/>
                <a:cs typeface="Courier New" pitchFamily="49" charset="0"/>
              </a:rPr>
              <a:t> </a:t>
            </a:r>
            <a:r>
              <a:rPr lang="en-US" altLang="zh-CN" sz="2400" b="1" dirty="0">
                <a:latin typeface="Courier New" pitchFamily="49" charset="0"/>
                <a:ea typeface="楷体_GB2312" pitchFamily="49" charset="-122"/>
                <a:cs typeface="Courier New" pitchFamily="49" charset="0"/>
              </a:rPr>
              <a:t>x){</a:t>
            </a:r>
            <a:endParaRPr lang="zh-CN" altLang="en-US" sz="2400" b="1" dirty="0">
              <a:solidFill>
                <a:srgbClr val="00B050"/>
              </a:solidFill>
              <a:latin typeface="Courier New" pitchFamily="49" charset="0"/>
              <a:ea typeface="楷体_GB2312" pitchFamily="49" charset="-122"/>
              <a:cs typeface="Courier New" pitchFamily="49" charset="0"/>
            </a:endParaRPr>
          </a:p>
          <a:p>
            <a:pPr>
              <a:buFont typeface="Wingdings" pitchFamily="2" charset="2"/>
              <a:buNone/>
            </a:pPr>
            <a:r>
              <a:rPr lang="en-US" altLang="zh-CN" sz="2400" b="1" dirty="0">
                <a:solidFill>
                  <a:schemeClr val="tx2"/>
                </a:solidFill>
                <a:latin typeface="Courier New" pitchFamily="49" charset="0"/>
                <a:ea typeface="楷体_GB2312" pitchFamily="49" charset="-122"/>
                <a:cs typeface="Courier New" pitchFamily="49" charset="0"/>
              </a:rPr>
              <a:t>  </a:t>
            </a:r>
            <a:r>
              <a:rPr lang="en-US" altLang="zh-CN" sz="2400" b="1" dirty="0">
                <a:solidFill>
                  <a:srgbClr val="0000FF"/>
                </a:solidFill>
                <a:latin typeface="Courier New" pitchFamily="49" charset="0"/>
                <a:ea typeface="楷体_GB2312" pitchFamily="49" charset="-122"/>
                <a:cs typeface="Courier New" pitchFamily="49" charset="0"/>
              </a:rPr>
              <a:t>float</a:t>
            </a:r>
            <a:r>
              <a:rPr lang="en-US" altLang="zh-CN" sz="2400" b="1" dirty="0">
                <a:solidFill>
                  <a:schemeClr val="tx2"/>
                </a:solidFill>
                <a:latin typeface="Courier New" pitchFamily="49" charset="0"/>
                <a:ea typeface="楷体_GB2312" pitchFamily="49" charset="-122"/>
                <a:cs typeface="Courier New" pitchFamily="49" charset="0"/>
              </a:rPr>
              <a:t> </a:t>
            </a:r>
            <a:r>
              <a:rPr lang="en-US" altLang="zh-CN" sz="2400" b="1" dirty="0">
                <a:latin typeface="Courier New" pitchFamily="49" charset="0"/>
                <a:ea typeface="楷体_GB2312" pitchFamily="49" charset="-122"/>
                <a:cs typeface="Courier New" pitchFamily="49" charset="0"/>
              </a:rPr>
              <a:t>root , </a:t>
            </a:r>
            <a:r>
              <a:rPr lang="en-US" altLang="zh-CN" sz="2400" b="1" dirty="0" err="1">
                <a:latin typeface="Courier New" pitchFamily="49" charset="0"/>
                <a:ea typeface="楷体_GB2312" pitchFamily="49" charset="-122"/>
                <a:cs typeface="Courier New" pitchFamily="49" charset="0"/>
              </a:rPr>
              <a:t>croot</a:t>
            </a:r>
            <a:r>
              <a:rPr lang="en-US" altLang="zh-CN" sz="2400" b="1" dirty="0">
                <a:latin typeface="Courier New" pitchFamily="49" charset="0"/>
                <a:ea typeface="楷体_GB2312" pitchFamily="49" charset="-122"/>
                <a:cs typeface="Courier New" pitchFamily="49" charset="0"/>
              </a:rPr>
              <a:t>;</a:t>
            </a:r>
          </a:p>
          <a:p>
            <a:pPr>
              <a:buFont typeface="Wingdings" pitchFamily="2" charset="2"/>
              <a:buNone/>
            </a:pPr>
            <a:r>
              <a:rPr lang="en-US" altLang="zh-CN" sz="2400" b="1" dirty="0">
                <a:solidFill>
                  <a:srgbClr val="0000FF"/>
                </a:solidFill>
                <a:latin typeface="Courier New" pitchFamily="49" charset="0"/>
                <a:ea typeface="楷体_GB2312" pitchFamily="49" charset="-122"/>
                <a:cs typeface="Courier New" pitchFamily="49" charset="0"/>
              </a:rPr>
              <a:t>  </a:t>
            </a:r>
            <a:r>
              <a:rPr lang="en-US" altLang="zh-CN" sz="2400" b="1" dirty="0" err="1">
                <a:solidFill>
                  <a:srgbClr val="0000FF"/>
                </a:solidFill>
                <a:latin typeface="Courier New" pitchFamily="49" charset="0"/>
                <a:ea typeface="楷体_GB2312" pitchFamily="49" charset="-122"/>
                <a:cs typeface="Courier New" pitchFamily="49" charset="0"/>
              </a:rPr>
              <a:t>const</a:t>
            </a:r>
            <a:r>
              <a:rPr lang="en-US" altLang="zh-CN" sz="2400" b="1" dirty="0">
                <a:solidFill>
                  <a:srgbClr val="0000FF"/>
                </a:solidFill>
                <a:latin typeface="Courier New" pitchFamily="49" charset="0"/>
                <a:ea typeface="楷体_GB2312" pitchFamily="49" charset="-122"/>
                <a:cs typeface="Courier New" pitchFamily="49" charset="0"/>
              </a:rPr>
              <a:t> float </a:t>
            </a:r>
            <a:r>
              <a:rPr lang="en-US" altLang="zh-CN" sz="2400" b="1" dirty="0">
                <a:latin typeface="Courier New" pitchFamily="49" charset="0"/>
                <a:ea typeface="楷体_GB2312" pitchFamily="49" charset="-122"/>
                <a:cs typeface="Courier New" pitchFamily="49" charset="0"/>
              </a:rPr>
              <a:t>eps=1e-6;</a:t>
            </a:r>
          </a:p>
          <a:p>
            <a:pPr>
              <a:buFont typeface="Wingdings" pitchFamily="2" charset="2"/>
              <a:buNone/>
            </a:pPr>
            <a:r>
              <a:rPr lang="en-US" altLang="zh-CN" sz="2400" b="1" dirty="0">
                <a:latin typeface="Courier New" pitchFamily="49" charset="0"/>
                <a:ea typeface="楷体_GB2312" pitchFamily="49" charset="-122"/>
                <a:cs typeface="Courier New" pitchFamily="49" charset="0"/>
              </a:rPr>
              <a:t>  </a:t>
            </a:r>
            <a:r>
              <a:rPr lang="en-US" altLang="zh-CN" sz="2400" b="1" dirty="0" err="1">
                <a:latin typeface="Courier New" pitchFamily="49" charset="0"/>
                <a:ea typeface="楷体_GB2312" pitchFamily="49" charset="-122"/>
                <a:cs typeface="Courier New" pitchFamily="49" charset="0"/>
              </a:rPr>
              <a:t>croot</a:t>
            </a:r>
            <a:r>
              <a:rPr lang="en-US" altLang="zh-CN" sz="2400" b="1" dirty="0">
                <a:latin typeface="Courier New" pitchFamily="49" charset="0"/>
                <a:ea typeface="楷体_GB2312" pitchFamily="49" charset="-122"/>
                <a:cs typeface="Courier New" pitchFamily="49" charset="0"/>
              </a:rPr>
              <a:t>=x;</a:t>
            </a:r>
          </a:p>
          <a:p>
            <a:pPr>
              <a:buFont typeface="Wingdings" pitchFamily="2" charset="2"/>
              <a:buNone/>
            </a:pPr>
            <a:r>
              <a:rPr lang="en-US" altLang="zh-CN" sz="2400" b="1" dirty="0">
                <a:solidFill>
                  <a:srgbClr val="0000FF"/>
                </a:solidFill>
                <a:latin typeface="Courier New" pitchFamily="49" charset="0"/>
                <a:ea typeface="楷体_GB2312" pitchFamily="49" charset="-122"/>
                <a:cs typeface="Courier New" pitchFamily="49" charset="0"/>
              </a:rPr>
              <a:t>  do</a:t>
            </a:r>
            <a:r>
              <a:rPr lang="en-US" altLang="zh-CN" sz="2400" b="1" dirty="0">
                <a:latin typeface="Courier New" pitchFamily="49" charset="0"/>
                <a:ea typeface="楷体_GB2312" pitchFamily="49" charset="-122"/>
                <a:cs typeface="Courier New" pitchFamily="49" charset="0"/>
              </a:rPr>
              <a:t>{</a:t>
            </a:r>
            <a:endParaRPr lang="zh-CN" altLang="en-US" sz="2400" b="1" dirty="0">
              <a:latin typeface="Courier New" pitchFamily="49" charset="0"/>
              <a:ea typeface="楷体_GB2312" pitchFamily="49" charset="-122"/>
              <a:cs typeface="Courier New" pitchFamily="49" charset="0"/>
            </a:endParaRPr>
          </a:p>
          <a:p>
            <a:pPr>
              <a:buFont typeface="Wingdings" pitchFamily="2" charset="2"/>
              <a:buNone/>
            </a:pPr>
            <a:r>
              <a:rPr lang="zh-CN" altLang="en-US" sz="2400" b="1" dirty="0">
                <a:latin typeface="Courier New" pitchFamily="49" charset="0"/>
                <a:ea typeface="楷体_GB2312" pitchFamily="49" charset="-122"/>
                <a:cs typeface="Courier New" pitchFamily="49" charset="0"/>
              </a:rPr>
              <a:t>    </a:t>
            </a:r>
            <a:r>
              <a:rPr lang="en-US" altLang="zh-CN" sz="2400" b="1" dirty="0">
                <a:latin typeface="Courier New" pitchFamily="49" charset="0"/>
                <a:ea typeface="楷体_GB2312" pitchFamily="49" charset="-122"/>
                <a:cs typeface="Courier New" pitchFamily="49" charset="0"/>
              </a:rPr>
              <a:t>root=</a:t>
            </a:r>
            <a:r>
              <a:rPr lang="en-US" altLang="zh-CN" sz="2400" b="1" dirty="0" err="1">
                <a:latin typeface="Courier New" pitchFamily="49" charset="0"/>
                <a:ea typeface="楷体_GB2312" pitchFamily="49" charset="-122"/>
                <a:cs typeface="Courier New" pitchFamily="49" charset="0"/>
              </a:rPr>
              <a:t>croot</a:t>
            </a:r>
            <a:r>
              <a:rPr lang="en-US" altLang="zh-CN" sz="2400" b="1" dirty="0">
                <a:latin typeface="Courier New" pitchFamily="49" charset="0"/>
                <a:ea typeface="楷体_GB2312" pitchFamily="49" charset="-122"/>
                <a:cs typeface="Courier New" pitchFamily="49" charset="0"/>
              </a:rPr>
              <a:t>;</a:t>
            </a:r>
            <a:endParaRPr lang="zh-CN" altLang="en-US" sz="2400" b="1" dirty="0">
              <a:latin typeface="Courier New" pitchFamily="49" charset="0"/>
              <a:ea typeface="楷体_GB2312" pitchFamily="49" charset="-122"/>
              <a:cs typeface="Courier New" pitchFamily="49" charset="0"/>
            </a:endParaRPr>
          </a:p>
          <a:p>
            <a:pPr>
              <a:buFont typeface="Wingdings" pitchFamily="2" charset="2"/>
              <a:buNone/>
            </a:pPr>
            <a:r>
              <a:rPr lang="zh-CN" altLang="en-US" sz="2400" b="1" dirty="0">
                <a:latin typeface="Courier New" pitchFamily="49" charset="0"/>
                <a:ea typeface="楷体_GB2312" pitchFamily="49" charset="-122"/>
                <a:cs typeface="Courier New" pitchFamily="49" charset="0"/>
              </a:rPr>
              <a:t>    </a:t>
            </a:r>
            <a:r>
              <a:rPr lang="en-US" altLang="zh-CN" sz="2400" b="1" dirty="0" err="1">
                <a:latin typeface="Courier New" pitchFamily="49" charset="0"/>
                <a:ea typeface="楷体_GB2312" pitchFamily="49" charset="-122"/>
                <a:cs typeface="Courier New" pitchFamily="49" charset="0"/>
              </a:rPr>
              <a:t>croot</a:t>
            </a:r>
            <a:r>
              <a:rPr lang="en-US" altLang="zh-CN" sz="2400" b="1" dirty="0">
                <a:latin typeface="Courier New" pitchFamily="49" charset="0"/>
                <a:ea typeface="楷体_GB2312" pitchFamily="49" charset="-122"/>
                <a:cs typeface="Courier New" pitchFamily="49" charset="0"/>
              </a:rPr>
              <a:t>=(2*</a:t>
            </a:r>
            <a:r>
              <a:rPr lang="en-US" altLang="zh-CN" sz="2400" b="1" dirty="0" err="1">
                <a:latin typeface="Courier New" pitchFamily="49" charset="0"/>
                <a:ea typeface="楷体_GB2312" pitchFamily="49" charset="-122"/>
                <a:cs typeface="Courier New" pitchFamily="49" charset="0"/>
              </a:rPr>
              <a:t>root+x</a:t>
            </a:r>
            <a:r>
              <a:rPr lang="en-US" altLang="zh-CN" sz="2400" b="1" dirty="0">
                <a:latin typeface="Courier New" pitchFamily="49" charset="0"/>
                <a:ea typeface="楷体_GB2312" pitchFamily="49" charset="-122"/>
                <a:cs typeface="Courier New" pitchFamily="49" charset="0"/>
              </a:rPr>
              <a:t>/(root*root))/3;</a:t>
            </a:r>
            <a:endParaRPr lang="zh-CN" altLang="en-US" sz="2400" b="1" dirty="0">
              <a:latin typeface="Courier New" pitchFamily="49" charset="0"/>
              <a:ea typeface="楷体_GB2312" pitchFamily="49" charset="-122"/>
              <a:cs typeface="Courier New" pitchFamily="49" charset="0"/>
            </a:endParaRPr>
          </a:p>
          <a:p>
            <a:pPr>
              <a:buFont typeface="Wingdings" pitchFamily="2" charset="2"/>
              <a:buNone/>
            </a:pPr>
            <a:r>
              <a:rPr lang="zh-CN" altLang="en-US" sz="2400" b="1" dirty="0">
                <a:latin typeface="Courier New" pitchFamily="49" charset="0"/>
                <a:ea typeface="楷体_GB2312" pitchFamily="49" charset="-122"/>
                <a:cs typeface="Courier New" pitchFamily="49" charset="0"/>
              </a:rPr>
              <a:t>  </a:t>
            </a:r>
            <a:r>
              <a:rPr lang="en-US" altLang="zh-CN" sz="2400" b="1" dirty="0">
                <a:latin typeface="Courier New" pitchFamily="49" charset="0"/>
                <a:ea typeface="楷体_GB2312" pitchFamily="49" charset="-122"/>
                <a:cs typeface="Courier New" pitchFamily="49" charset="0"/>
              </a:rPr>
              <a:t>}</a:t>
            </a:r>
            <a:r>
              <a:rPr lang="en-US" altLang="zh-CN" sz="2400" b="1" dirty="0">
                <a:solidFill>
                  <a:srgbClr val="0000FF"/>
                </a:solidFill>
                <a:latin typeface="Courier New" pitchFamily="49" charset="0"/>
                <a:ea typeface="楷体_GB2312" pitchFamily="49" charset="-122"/>
                <a:cs typeface="Courier New" pitchFamily="49" charset="0"/>
              </a:rPr>
              <a:t>while</a:t>
            </a:r>
            <a:r>
              <a:rPr lang="en-US" altLang="zh-CN" sz="2400" b="1" dirty="0">
                <a:latin typeface="Courier New" pitchFamily="49" charset="0"/>
                <a:ea typeface="楷体_GB2312" pitchFamily="49" charset="-122"/>
                <a:cs typeface="Courier New" pitchFamily="49" charset="0"/>
              </a:rPr>
              <a:t>(fabs(</a:t>
            </a:r>
            <a:r>
              <a:rPr lang="en-US" altLang="zh-CN" sz="2400" b="1" dirty="0" err="1">
                <a:latin typeface="Courier New" pitchFamily="49" charset="0"/>
                <a:ea typeface="楷体_GB2312" pitchFamily="49" charset="-122"/>
                <a:cs typeface="Courier New" pitchFamily="49" charset="0"/>
              </a:rPr>
              <a:t>croot</a:t>
            </a:r>
            <a:r>
              <a:rPr lang="zh-CN" altLang="en-US" sz="2400" b="1" dirty="0">
                <a:latin typeface="Courier New" pitchFamily="49" charset="0"/>
                <a:ea typeface="楷体_GB2312" pitchFamily="49" charset="-122"/>
                <a:cs typeface="Courier New" pitchFamily="49" charset="0"/>
              </a:rPr>
              <a:t>－</a:t>
            </a:r>
            <a:r>
              <a:rPr lang="en-US" altLang="zh-CN" sz="2400" b="1" dirty="0">
                <a:latin typeface="Courier New" pitchFamily="49" charset="0"/>
                <a:ea typeface="楷体_GB2312" pitchFamily="49" charset="-122"/>
                <a:cs typeface="Courier New" pitchFamily="49" charset="0"/>
              </a:rPr>
              <a:t>root)&gt;</a:t>
            </a:r>
            <a:r>
              <a:rPr lang="en-US" altLang="zh-CN" sz="2400" b="1" dirty="0" err="1">
                <a:latin typeface="Courier New" pitchFamily="49" charset="0"/>
                <a:ea typeface="楷体_GB2312" pitchFamily="49" charset="-122"/>
                <a:cs typeface="Courier New" pitchFamily="49" charset="0"/>
              </a:rPr>
              <a:t>eps</a:t>
            </a:r>
            <a:r>
              <a:rPr lang="en-US" altLang="zh-CN" sz="2400" b="1" dirty="0">
                <a:latin typeface="Courier New" pitchFamily="49" charset="0"/>
                <a:ea typeface="楷体_GB2312" pitchFamily="49" charset="-122"/>
                <a:cs typeface="Courier New" pitchFamily="49" charset="0"/>
              </a:rPr>
              <a:t>);</a:t>
            </a:r>
            <a:br>
              <a:rPr lang="zh-CN" altLang="en-US" sz="2400" b="1" dirty="0">
                <a:solidFill>
                  <a:schemeClr val="tx2"/>
                </a:solidFill>
                <a:latin typeface="Courier New" pitchFamily="49" charset="0"/>
                <a:ea typeface="楷体_GB2312" pitchFamily="49" charset="-122"/>
                <a:cs typeface="Courier New" pitchFamily="49" charset="0"/>
              </a:rPr>
            </a:br>
            <a:r>
              <a:rPr lang="zh-CN" altLang="en-US" sz="2400" b="1" dirty="0">
                <a:solidFill>
                  <a:schemeClr val="tx2"/>
                </a:solidFill>
                <a:latin typeface="Courier New" pitchFamily="49" charset="0"/>
                <a:ea typeface="楷体_GB2312" pitchFamily="49" charset="-122"/>
                <a:cs typeface="Courier New" pitchFamily="49" charset="0"/>
              </a:rPr>
              <a:t>  </a:t>
            </a:r>
            <a:r>
              <a:rPr lang="en-US" altLang="zh-CN" sz="2400" b="1" dirty="0">
                <a:solidFill>
                  <a:srgbClr val="0000FF"/>
                </a:solidFill>
                <a:latin typeface="Courier New" pitchFamily="49" charset="0"/>
                <a:ea typeface="楷体_GB2312" pitchFamily="49" charset="-122"/>
                <a:cs typeface="Courier New" pitchFamily="49" charset="0"/>
              </a:rPr>
              <a:t>return</a:t>
            </a:r>
            <a:r>
              <a:rPr lang="en-US" altLang="zh-CN" sz="2400" b="1" dirty="0">
                <a:solidFill>
                  <a:schemeClr val="tx2"/>
                </a:solidFill>
                <a:latin typeface="Courier New" pitchFamily="49" charset="0"/>
                <a:ea typeface="楷体_GB2312" pitchFamily="49" charset="-122"/>
                <a:cs typeface="Courier New" pitchFamily="49" charset="0"/>
              </a:rPr>
              <a:t> </a:t>
            </a:r>
            <a:r>
              <a:rPr lang="en-US" altLang="zh-CN" sz="2400" b="1" dirty="0" err="1">
                <a:latin typeface="Courier New" pitchFamily="49" charset="0"/>
                <a:ea typeface="楷体_GB2312" pitchFamily="49" charset="-122"/>
                <a:cs typeface="Courier New" pitchFamily="49" charset="0"/>
              </a:rPr>
              <a:t>croot</a:t>
            </a:r>
            <a:r>
              <a:rPr lang="en-US" altLang="zh-CN" sz="2400" b="1" dirty="0">
                <a:latin typeface="Courier New" pitchFamily="49" charset="0"/>
                <a:ea typeface="楷体_GB2312" pitchFamily="49" charset="-122"/>
                <a:cs typeface="Courier New" pitchFamily="49" charset="0"/>
              </a:rPr>
              <a:t>;</a:t>
            </a:r>
            <a:endParaRPr lang="zh-CN" altLang="en-US" sz="2400" b="1" dirty="0">
              <a:latin typeface="Courier New" pitchFamily="49" charset="0"/>
              <a:ea typeface="楷体_GB2312" pitchFamily="49" charset="-122"/>
              <a:cs typeface="Courier New" pitchFamily="49" charset="0"/>
            </a:endParaRPr>
          </a:p>
          <a:p>
            <a:pPr>
              <a:buFont typeface="Wingdings" pitchFamily="2" charset="2"/>
              <a:buNone/>
            </a:pPr>
            <a:r>
              <a:rPr lang="en-US" altLang="zh-CN" sz="2400" b="1" dirty="0">
                <a:latin typeface="Courier New" pitchFamily="49" charset="0"/>
                <a:ea typeface="楷体_GB2312" pitchFamily="49" charset="-122"/>
                <a:cs typeface="Courier New" pitchFamily="49" charset="0"/>
              </a:rPr>
              <a:t>}</a:t>
            </a:r>
            <a:endParaRPr lang="zh-CN" altLang="en-US" sz="2400" dirty="0">
              <a:latin typeface="Courier New" pitchFamily="49" charset="0"/>
              <a:cs typeface="Courier New" pitchFamily="49" charset="0"/>
            </a:endParaRPr>
          </a:p>
        </p:txBody>
      </p:sp>
      <p:sp>
        <p:nvSpPr>
          <p:cNvPr id="21" name="标题 1"/>
          <p:cNvSpPr>
            <a:spLocks noGrp="1"/>
          </p:cNvSpPr>
          <p:nvPr>
            <p:ph type="title"/>
          </p:nvPr>
        </p:nvSpPr>
        <p:spPr>
          <a:xfrm>
            <a:off x="457200" y="1000125"/>
            <a:ext cx="3394720" cy="714375"/>
          </a:xfrm>
        </p:spPr>
        <p:txBody>
          <a:bodyPr/>
          <a:lstStyle/>
          <a:p>
            <a:r>
              <a:rPr lang="zh-CN" altLang="en-US" dirty="0"/>
              <a:t>函数定义</a:t>
            </a:r>
          </a:p>
        </p:txBody>
      </p:sp>
      <p:sp>
        <p:nvSpPr>
          <p:cNvPr id="22" name="矩形 21"/>
          <p:cNvSpPr/>
          <p:nvPr/>
        </p:nvSpPr>
        <p:spPr>
          <a:xfrm>
            <a:off x="2699792" y="2093263"/>
            <a:ext cx="1600077" cy="4440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4538880" y="1401411"/>
            <a:ext cx="2015108" cy="523220"/>
          </a:xfrm>
          <a:prstGeom prst="rect">
            <a:avLst/>
          </a:prstGeom>
        </p:spPr>
        <p:txBody>
          <a:bodyPr wrap="square">
            <a:spAutoFit/>
          </a:bodyPr>
          <a:lstStyle/>
          <a:p>
            <a:pPr marL="0" lvl="1"/>
            <a:r>
              <a:rPr lang="zh-CN" altLang="en-US" sz="2800" b="1" dirty="0">
                <a:solidFill>
                  <a:srgbClr val="FF0000"/>
                </a:solidFill>
              </a:rPr>
              <a:t>参数列表</a:t>
            </a:r>
            <a:endParaRPr lang="en-US" altLang="zh-CN" sz="2800" b="1" dirty="0">
              <a:solidFill>
                <a:srgbClr val="FF0000"/>
              </a:solidFill>
            </a:endParaRPr>
          </a:p>
        </p:txBody>
      </p:sp>
      <p:cxnSp>
        <p:nvCxnSpPr>
          <p:cNvPr id="4" name="直接箭头连接符 3"/>
          <p:cNvCxnSpPr/>
          <p:nvPr/>
        </p:nvCxnSpPr>
        <p:spPr>
          <a:xfrm flipH="1">
            <a:off x="4299870" y="1807223"/>
            <a:ext cx="344138" cy="29838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矩形标注 17"/>
          <p:cNvSpPr/>
          <p:nvPr/>
        </p:nvSpPr>
        <p:spPr>
          <a:xfrm>
            <a:off x="4644008" y="2199237"/>
            <a:ext cx="4293193" cy="1683434"/>
          </a:xfrm>
          <a:prstGeom prst="wedgeRectCallou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1" indent="-342900">
              <a:buFont typeface="Wingdings" panose="05000000000000000000" pitchFamily="2" charset="2"/>
              <a:buChar char="n"/>
            </a:pPr>
            <a:r>
              <a:rPr lang="zh-CN" altLang="en-US" sz="2000" dirty="0">
                <a:solidFill>
                  <a:schemeClr val="tx1"/>
                </a:solidFill>
              </a:rPr>
              <a:t>空参数表</a:t>
            </a:r>
            <a:endParaRPr lang="en-US" altLang="zh-CN" sz="2000" dirty="0">
              <a:solidFill>
                <a:schemeClr val="tx1"/>
              </a:solidFill>
            </a:endParaRPr>
          </a:p>
          <a:p>
            <a:pPr marL="720000" lvl="2">
              <a:buNone/>
            </a:pPr>
            <a:r>
              <a:rPr lang="en-US" altLang="zh-CN" b="1" dirty="0">
                <a:solidFill>
                  <a:srgbClr val="0000FF"/>
                </a:solidFill>
                <a:latin typeface="Courier New" pitchFamily="49" charset="0"/>
                <a:cs typeface="Courier New" pitchFamily="49" charset="0"/>
              </a:rPr>
              <a:t>void</a:t>
            </a:r>
            <a:r>
              <a:rPr lang="en-US" altLang="zh-CN" b="1" dirty="0">
                <a:solidFill>
                  <a:schemeClr val="tx1"/>
                </a:solidFill>
                <a:latin typeface="Courier New" pitchFamily="49" charset="0"/>
                <a:cs typeface="Courier New" pitchFamily="49" charset="0"/>
              </a:rPr>
              <a:t> </a:t>
            </a:r>
            <a:r>
              <a:rPr lang="en-US" altLang="zh-CN" b="1" dirty="0" err="1">
                <a:solidFill>
                  <a:schemeClr val="tx1"/>
                </a:solidFill>
                <a:latin typeface="Courier New" pitchFamily="49" charset="0"/>
                <a:cs typeface="Courier New" pitchFamily="49" charset="0"/>
              </a:rPr>
              <a:t>printroot</a:t>
            </a:r>
            <a:r>
              <a:rPr lang="en-US" altLang="zh-CN" b="1" dirty="0">
                <a:solidFill>
                  <a:schemeClr val="tx1"/>
                </a:solidFill>
                <a:latin typeface="Courier New" pitchFamily="49" charset="0"/>
                <a:cs typeface="Courier New" pitchFamily="49" charset="0"/>
              </a:rPr>
              <a:t>(){}</a:t>
            </a:r>
          </a:p>
          <a:p>
            <a:pPr marL="720000" lvl="2">
              <a:buNone/>
            </a:pPr>
            <a:r>
              <a:rPr lang="en-US" altLang="zh-CN" b="1" dirty="0">
                <a:solidFill>
                  <a:srgbClr val="0000FF"/>
                </a:solidFill>
                <a:latin typeface="Courier New" pitchFamily="49" charset="0"/>
                <a:cs typeface="Courier New" pitchFamily="49" charset="0"/>
              </a:rPr>
              <a:t>void</a:t>
            </a:r>
            <a:r>
              <a:rPr lang="en-US" altLang="zh-CN" b="1" dirty="0">
                <a:solidFill>
                  <a:schemeClr val="tx1"/>
                </a:solidFill>
                <a:latin typeface="Courier New" pitchFamily="49" charset="0"/>
                <a:cs typeface="Courier New" pitchFamily="49" charset="0"/>
              </a:rPr>
              <a:t> </a:t>
            </a:r>
            <a:r>
              <a:rPr lang="en-US" altLang="zh-CN" b="1" dirty="0" err="1">
                <a:solidFill>
                  <a:schemeClr val="tx1"/>
                </a:solidFill>
                <a:latin typeface="Courier New" pitchFamily="49" charset="0"/>
                <a:cs typeface="Courier New" pitchFamily="49" charset="0"/>
              </a:rPr>
              <a:t>printroot</a:t>
            </a:r>
            <a:r>
              <a:rPr lang="en-US" altLang="zh-CN" b="1" dirty="0">
                <a:solidFill>
                  <a:schemeClr val="tx1"/>
                </a:solidFill>
                <a:latin typeface="Courier New" pitchFamily="49" charset="0"/>
                <a:cs typeface="Courier New" pitchFamily="49" charset="0"/>
              </a:rPr>
              <a:t>(</a:t>
            </a:r>
            <a:r>
              <a:rPr lang="en-US" altLang="zh-CN" b="1" dirty="0">
                <a:solidFill>
                  <a:srgbClr val="0000FF"/>
                </a:solidFill>
                <a:latin typeface="Courier New" pitchFamily="49" charset="0"/>
                <a:cs typeface="Courier New" pitchFamily="49" charset="0"/>
              </a:rPr>
              <a:t>void</a:t>
            </a:r>
            <a:r>
              <a:rPr lang="en-US" altLang="zh-CN" b="1" dirty="0">
                <a:solidFill>
                  <a:schemeClr val="tx1"/>
                </a:solidFill>
                <a:latin typeface="Courier New" pitchFamily="49" charset="0"/>
                <a:cs typeface="Courier New" pitchFamily="49" charset="0"/>
              </a:rPr>
              <a:t>){}</a:t>
            </a:r>
          </a:p>
          <a:p>
            <a:pPr marL="342900" lvl="1" indent="-342900">
              <a:buFont typeface="Wingdings" panose="05000000000000000000" pitchFamily="2" charset="2"/>
              <a:buChar char="n"/>
            </a:pPr>
            <a:r>
              <a:rPr lang="zh-CN" altLang="en-US" sz="2000" dirty="0">
                <a:solidFill>
                  <a:schemeClr val="tx1"/>
                </a:solidFill>
              </a:rPr>
              <a:t>多个参数（逗号隔开）</a:t>
            </a:r>
            <a:r>
              <a:rPr lang="en-US" altLang="zh-CN" sz="2000" dirty="0">
                <a:solidFill>
                  <a:schemeClr val="tx1"/>
                </a:solidFill>
                <a:latin typeface="Courier New" pitchFamily="49" charset="0"/>
                <a:cs typeface="Courier New" pitchFamily="49" charset="0"/>
              </a:rPr>
              <a:t>   </a:t>
            </a:r>
            <a:endParaRPr lang="zh-CN" altLang="en-US" sz="2000" dirty="0">
              <a:solidFill>
                <a:schemeClr val="tx1"/>
              </a:solidFill>
              <a:latin typeface="Courier New" pitchFamily="49" charset="0"/>
              <a:cs typeface="Courier New" pitchFamily="49" charset="0"/>
            </a:endParaRPr>
          </a:p>
          <a:p>
            <a:pPr marL="720000" lvl="2">
              <a:buNone/>
            </a:pPr>
            <a:r>
              <a:rPr lang="en-US" altLang="zh-CN" b="1" dirty="0" err="1">
                <a:solidFill>
                  <a:srgbClr val="0000FF"/>
                </a:solidFill>
                <a:latin typeface="Courier New" pitchFamily="49" charset="0"/>
                <a:cs typeface="Courier New" pitchFamily="49" charset="0"/>
              </a:rPr>
              <a:t>int</a:t>
            </a:r>
            <a:r>
              <a:rPr lang="en-US" altLang="zh-CN" b="1" dirty="0">
                <a:solidFill>
                  <a:schemeClr val="tx1"/>
                </a:solidFill>
                <a:latin typeface="Courier New" pitchFamily="49" charset="0"/>
                <a:cs typeface="Courier New" pitchFamily="49" charset="0"/>
              </a:rPr>
              <a:t> sum(</a:t>
            </a:r>
            <a:r>
              <a:rPr lang="en-US" altLang="zh-CN" b="1" dirty="0" err="1">
                <a:solidFill>
                  <a:srgbClr val="0000FF"/>
                </a:solidFill>
                <a:latin typeface="Courier New" pitchFamily="49" charset="0"/>
                <a:cs typeface="Courier New" pitchFamily="49" charset="0"/>
              </a:rPr>
              <a:t>int</a:t>
            </a:r>
            <a:r>
              <a:rPr lang="en-US" altLang="zh-CN" b="1" dirty="0">
                <a:solidFill>
                  <a:schemeClr val="tx1"/>
                </a:solidFill>
                <a:latin typeface="Courier New" pitchFamily="49" charset="0"/>
                <a:cs typeface="Courier New" pitchFamily="49" charset="0"/>
              </a:rPr>
              <a:t> a, </a:t>
            </a:r>
            <a:r>
              <a:rPr lang="en-US" altLang="zh-CN" b="1" dirty="0" err="1">
                <a:solidFill>
                  <a:srgbClr val="0000FF"/>
                </a:solidFill>
                <a:latin typeface="Courier New" pitchFamily="49" charset="0"/>
                <a:cs typeface="Courier New" pitchFamily="49" charset="0"/>
              </a:rPr>
              <a:t>int</a:t>
            </a:r>
            <a:r>
              <a:rPr lang="en-US" altLang="zh-CN" b="1" dirty="0">
                <a:solidFill>
                  <a:schemeClr val="tx1"/>
                </a:solidFill>
                <a:latin typeface="Courier New" pitchFamily="49" charset="0"/>
                <a:cs typeface="Courier New" pitchFamily="49" charset="0"/>
              </a:rPr>
              <a:t> b){…}</a:t>
            </a:r>
            <a:endParaRPr lang="zh-CN" altLang="en-US" b="1" dirty="0" err="1">
              <a:solidFill>
                <a:schemeClr val="tx1"/>
              </a:solidFill>
              <a:latin typeface="Courier New" pitchFamily="49" charset="0"/>
              <a:cs typeface="Courier New" pitchFamily="49" charset="0"/>
            </a:endParaRPr>
          </a:p>
        </p:txBody>
      </p:sp>
    </p:spTree>
    <p:extLst>
      <p:ext uri="{BB962C8B-B14F-4D97-AF65-F5344CB8AC3E}">
        <p14:creationId xmlns:p14="http://schemas.microsoft.com/office/powerpoint/2010/main" val="1275434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 grpId="0"/>
      <p:bldP spid="18" grpId="0" animBg="1"/>
    </p:bld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函数原型不是定义函数，在作函数声明时，其中的形参作用域只在声明中，即</a:t>
            </a:r>
            <a:r>
              <a:rPr kumimoji="1" lang="zh-CN" altLang="en-US" dirty="0">
                <a:solidFill>
                  <a:srgbClr val="CC3300"/>
                </a:solidFill>
              </a:rPr>
              <a:t>作用域结束于右括号</a:t>
            </a:r>
            <a:r>
              <a:rPr lang="zh-CN" altLang="en-US" dirty="0"/>
              <a:t>。正是由于形参不能被程序的其他地方引用，所以通常只要声明形参个数和类型，</a:t>
            </a:r>
            <a:r>
              <a:rPr kumimoji="1" lang="zh-CN" altLang="en-US" dirty="0">
                <a:solidFill>
                  <a:srgbClr val="CC3300"/>
                </a:solidFill>
              </a:rPr>
              <a:t>形参名可省略</a:t>
            </a:r>
            <a:endParaRPr lang="zh-CN" altLang="en-US" dirty="0"/>
          </a:p>
        </p:txBody>
      </p:sp>
      <p:sp>
        <p:nvSpPr>
          <p:cNvPr id="4" name="标题 3"/>
          <p:cNvSpPr>
            <a:spLocks noGrp="1"/>
          </p:cNvSpPr>
          <p:nvPr>
            <p:ph type="title"/>
          </p:nvPr>
        </p:nvSpPr>
        <p:spPr/>
        <p:txBody>
          <a:bodyPr/>
          <a:lstStyle/>
          <a:p>
            <a:r>
              <a:rPr lang="zh-CN" altLang="en-US" dirty="0"/>
              <a:t>函数原型级作用域</a:t>
            </a:r>
          </a:p>
        </p:txBody>
      </p:sp>
      <p:sp>
        <p:nvSpPr>
          <p:cNvPr id="6" name="矩形 5">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2818898750"/>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重名标识符指的是在</a:t>
            </a:r>
            <a:r>
              <a:rPr lang="zh-CN" altLang="en-US" dirty="0">
                <a:solidFill>
                  <a:srgbClr val="C00000"/>
                </a:solidFill>
              </a:rPr>
              <a:t>程序中被重复定义的同名标识符</a:t>
            </a:r>
            <a:r>
              <a:rPr lang="zh-CN" altLang="en-US" dirty="0"/>
              <a:t>。在相同的作用域内，标识符不能被重复定义。但在不同的作用域内，允许对标识符进行重复定义。重名标识符的作用域遵循如下的规则</a:t>
            </a:r>
            <a:endParaRPr lang="en-US" altLang="zh-CN" dirty="0"/>
          </a:p>
          <a:p>
            <a:pPr lvl="1"/>
            <a:r>
              <a:rPr lang="zh-CN" altLang="en-US" dirty="0"/>
              <a:t>没有包含关系的两个不同作用域</a:t>
            </a:r>
            <a:endParaRPr lang="en-US" altLang="zh-CN" dirty="0"/>
          </a:p>
          <a:p>
            <a:pPr lvl="2"/>
            <a:r>
              <a:rPr lang="zh-CN" altLang="en-US" dirty="0"/>
              <a:t>在其中说明的标识符尽管名字相同，但二者毫不相干</a:t>
            </a:r>
            <a:endParaRPr lang="en-US" altLang="zh-CN" dirty="0"/>
          </a:p>
          <a:p>
            <a:pPr lvl="1"/>
            <a:r>
              <a:rPr lang="zh-CN" altLang="en-US" dirty="0"/>
              <a:t>具有包含关系的两个不同作用域</a:t>
            </a:r>
            <a:endParaRPr lang="en-US" altLang="zh-CN" dirty="0"/>
          </a:p>
          <a:p>
            <a:pPr lvl="2"/>
            <a:r>
              <a:rPr lang="zh-CN" altLang="en-US" dirty="0"/>
              <a:t>将它们看成是互不相同的名字；进入子范围后, 将屏蔽其父范围的名字。即是说，进入子范围后, 原父范围处定义的那一同名标识符将是不可访问的，但它仍然存在；当退出了子范围后，原父范围处定义的那一同名标识符将又成为可访问的了</a:t>
            </a:r>
          </a:p>
          <a:p>
            <a:endParaRPr lang="zh-CN" altLang="en-US" dirty="0"/>
          </a:p>
        </p:txBody>
      </p:sp>
      <p:sp>
        <p:nvSpPr>
          <p:cNvPr id="4" name="标题 3"/>
          <p:cNvSpPr>
            <a:spLocks noGrp="1"/>
          </p:cNvSpPr>
          <p:nvPr>
            <p:ph type="title"/>
          </p:nvPr>
        </p:nvSpPr>
        <p:spPr/>
        <p:txBody>
          <a:bodyPr/>
          <a:lstStyle/>
          <a:p>
            <a:r>
              <a:rPr lang="zh-CN" altLang="en-US" dirty="0"/>
              <a:t>关于重名标识符的作用域</a:t>
            </a:r>
          </a:p>
        </p:txBody>
      </p:sp>
      <p:sp>
        <p:nvSpPr>
          <p:cNvPr id="6" name="矩形 5">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2837988629"/>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5.28】</a:t>
            </a:r>
            <a:r>
              <a:rPr lang="zh-CN" altLang="en-US" dirty="0">
                <a:solidFill>
                  <a:srgbClr val="C00000"/>
                </a:solidFill>
              </a:rPr>
              <a:t>作用域实例</a:t>
            </a:r>
            <a:r>
              <a:rPr lang="en-US" altLang="zh-CN" dirty="0">
                <a:solidFill>
                  <a:srgbClr val="C00000"/>
                </a:solidFill>
              </a:rPr>
              <a:t>1</a:t>
            </a:r>
          </a:p>
          <a:p>
            <a:pPr lvl="1"/>
            <a:r>
              <a:rPr lang="zh-CN" altLang="en-US" dirty="0"/>
              <a:t>本实例出现了三个不同的作用域：</a:t>
            </a:r>
            <a:r>
              <a:rPr lang="zh-CN" altLang="en-US" dirty="0">
                <a:solidFill>
                  <a:srgbClr val="C00000"/>
                </a:solidFill>
              </a:rPr>
              <a:t>函数级</a:t>
            </a:r>
            <a:r>
              <a:rPr lang="zh-CN" altLang="en-US" dirty="0"/>
              <a:t>作用域，被函数级作用域所包含的</a:t>
            </a:r>
            <a:r>
              <a:rPr lang="zh-CN" altLang="en-US" dirty="0">
                <a:solidFill>
                  <a:srgbClr val="C00000"/>
                </a:solidFill>
              </a:rPr>
              <a:t>外层块级</a:t>
            </a:r>
            <a:r>
              <a:rPr lang="zh-CN" altLang="en-US" dirty="0"/>
              <a:t>作用域，被外层块级作用域所包含的</a:t>
            </a:r>
            <a:r>
              <a:rPr lang="zh-CN" altLang="en-US" dirty="0">
                <a:solidFill>
                  <a:srgbClr val="C00000"/>
                </a:solidFill>
              </a:rPr>
              <a:t>内嵌块级</a:t>
            </a:r>
            <a:r>
              <a:rPr lang="zh-CN" altLang="en-US" dirty="0"/>
              <a:t>作用域</a:t>
            </a:r>
            <a:endParaRPr lang="en-US" altLang="zh-CN" dirty="0"/>
          </a:p>
          <a:p>
            <a:pPr lvl="1"/>
            <a:endParaRPr lang="zh-CN" altLang="en-US" dirty="0"/>
          </a:p>
        </p:txBody>
      </p:sp>
      <p:sp>
        <p:nvSpPr>
          <p:cNvPr id="7" name="矩形 6">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12" name="矩形 1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13" name="矩形 1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14" name="矩形 1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924042273"/>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3886" y="908720"/>
            <a:ext cx="9036496" cy="5616624"/>
          </a:xfrm>
        </p:spPr>
        <p:txBody>
          <a:bodyPr/>
          <a:lstStyle/>
          <a:p>
            <a:pPr algn="just">
              <a:spcBef>
                <a:spcPts val="0"/>
              </a:spcBef>
              <a:buNone/>
            </a:pPr>
            <a:r>
              <a:rPr lang="zh-CN" altLang="en-US" sz="2000" b="1" dirty="0">
                <a:solidFill>
                  <a:srgbClr val="0000FF"/>
                </a:solidFill>
                <a:latin typeface="Courier New" pitchFamily="49" charset="0"/>
                <a:cs typeface="Courier New" pitchFamily="49" charset="0"/>
              </a:rPr>
              <a:t>#</a:t>
            </a:r>
            <a:r>
              <a:rPr lang="en-US" altLang="zh-CN" sz="2000" b="1" dirty="0">
                <a:solidFill>
                  <a:srgbClr val="0000FF"/>
                </a:solidFill>
                <a:latin typeface="Courier New" pitchFamily="49" charset="0"/>
                <a:cs typeface="Courier New" pitchFamily="49" charset="0"/>
              </a:rPr>
              <a:t>include</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&lt;</a:t>
            </a:r>
            <a:r>
              <a:rPr lang="en-US" altLang="zh-CN" sz="2000" b="1" dirty="0" err="1">
                <a:latin typeface="Courier New" pitchFamily="49" charset="0"/>
                <a:cs typeface="Courier New" pitchFamily="49" charset="0"/>
              </a:rPr>
              <a:t>iostream</a:t>
            </a:r>
            <a:r>
              <a:rPr lang="en-US" altLang="zh-CN" sz="2000" b="1" dirty="0">
                <a:latin typeface="Courier New" pitchFamily="49" charset="0"/>
                <a:cs typeface="Courier New" pitchFamily="49" charset="0"/>
              </a:rPr>
              <a:t>&gt;</a:t>
            </a:r>
          </a:p>
          <a:p>
            <a:pPr algn="just">
              <a:spcBef>
                <a:spcPts val="0"/>
              </a:spcBef>
              <a:buNone/>
            </a:pPr>
            <a:r>
              <a:rPr lang="en-US" altLang="zh-CN" sz="2000" b="1" dirty="0">
                <a:solidFill>
                  <a:srgbClr val="0000FF"/>
                </a:solidFill>
                <a:latin typeface="Courier New" pitchFamily="49" charset="0"/>
                <a:cs typeface="Courier New" pitchFamily="49" charset="0"/>
              </a:rPr>
              <a:t>using namespace</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std</a:t>
            </a:r>
            <a:r>
              <a:rPr lang="en-US" altLang="zh-CN" sz="2000" b="1" dirty="0">
                <a:latin typeface="Courier New" pitchFamily="49" charset="0"/>
                <a:cs typeface="Courier New" pitchFamily="49" charset="0"/>
              </a:rPr>
              <a:t>;</a:t>
            </a:r>
          </a:p>
          <a:p>
            <a:pPr algn="just">
              <a:spcBef>
                <a:spcPts val="0"/>
              </a:spcBef>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main()</a:t>
            </a:r>
            <a:r>
              <a:rPr lang="en-US" altLang="zh-CN" sz="2000" b="1" dirty="0">
                <a:solidFill>
                  <a:srgbClr val="86006A"/>
                </a:solidFill>
                <a:latin typeface="Courier New" pitchFamily="49" charset="0"/>
                <a:cs typeface="Courier New" pitchFamily="49" charset="0"/>
              </a:rPr>
              <a:t>{</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=10;</a:t>
            </a:r>
            <a:r>
              <a:rPr lang="en-US" altLang="zh-CN" sz="2000" b="1" dirty="0">
                <a:solidFill>
                  <a:schemeClr val="tx2"/>
                </a:solidFill>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整型变量</a:t>
            </a:r>
            <a:r>
              <a:rPr lang="en-US" altLang="zh-CN" sz="2000" b="1" dirty="0" err="1">
                <a:solidFill>
                  <a:srgbClr val="00B050"/>
                </a:solidFill>
                <a:latin typeface="Courier New" pitchFamily="49" charset="0"/>
                <a:cs typeface="Courier New" pitchFamily="49" charset="0"/>
              </a:rPr>
              <a:t>i</a:t>
            </a:r>
            <a:r>
              <a:rPr lang="en-US" altLang="zh-CN" sz="2000" b="1" dirty="0">
                <a:solidFill>
                  <a:srgbClr val="00B050"/>
                </a:solidFill>
                <a:latin typeface="Courier New" pitchFamily="49" charset="0"/>
                <a:cs typeface="Courier New" pitchFamily="49" charset="0"/>
              </a:rPr>
              <a:t>, </a:t>
            </a:r>
            <a:r>
              <a:rPr lang="zh-CN" altLang="en-US" sz="2000" b="1" dirty="0">
                <a:solidFill>
                  <a:srgbClr val="00B050"/>
                </a:solidFill>
                <a:latin typeface="Courier New" pitchFamily="49" charset="0"/>
                <a:cs typeface="Courier New" pitchFamily="49" charset="0"/>
              </a:rPr>
              <a:t>具有函数级作用域</a:t>
            </a:r>
          </a:p>
          <a:p>
            <a:pPr algn="just">
              <a:spcBef>
                <a:spcPts val="0"/>
              </a:spcBef>
              <a:buNone/>
            </a:pPr>
            <a:r>
              <a:rPr lang="zh-CN" altLang="en-US"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char</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ch</a:t>
            </a:r>
            <a:r>
              <a:rPr lang="en-US" altLang="zh-CN" sz="2000" b="1" dirty="0">
                <a:latin typeface="Courier New" pitchFamily="49" charset="0"/>
                <a:cs typeface="Courier New" pitchFamily="49" charset="0"/>
              </a:rPr>
              <a:t>='1';</a:t>
            </a:r>
          </a:p>
          <a:p>
            <a:pPr algn="just">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&lt;&lt;"in main -- </a:t>
            </a:r>
            <a:r>
              <a:rPr lang="en-US" altLang="zh-CN" sz="2000" b="1" dirty="0" err="1">
                <a:latin typeface="Courier New" pitchFamily="49" charset="0"/>
                <a:cs typeface="Courier New" pitchFamily="49" charset="0"/>
              </a:rPr>
              <a:t>i,ch</a:t>
            </a:r>
            <a:r>
              <a:rPr lang="en-US" altLang="zh-CN" sz="2000" b="1" dirty="0">
                <a:latin typeface="Courier New" pitchFamily="49" charset="0"/>
                <a:cs typeface="Courier New" pitchFamily="49" charset="0"/>
              </a:rPr>
              <a:t>="&lt;&lt;</a:t>
            </a:r>
            <a:r>
              <a:rPr lang="en-US" altLang="zh-CN" sz="2000" b="1" dirty="0" err="1">
                <a:solidFill>
                  <a:srgbClr val="86006A"/>
                </a:solidFill>
                <a:latin typeface="Courier New" pitchFamily="49" charset="0"/>
                <a:cs typeface="Courier New" pitchFamily="49" charset="0"/>
              </a:rPr>
              <a:t>i</a:t>
            </a:r>
            <a:r>
              <a:rPr lang="en-US" altLang="zh-CN" sz="2000" b="1" dirty="0">
                <a:latin typeface="Courier New" pitchFamily="49" charset="0"/>
                <a:cs typeface="Courier New" pitchFamily="49" charset="0"/>
              </a:rPr>
              <a:t>&lt;&lt;", "&lt;&lt;</a:t>
            </a:r>
            <a:r>
              <a:rPr lang="en-US" altLang="zh-CN" sz="2000" b="1" dirty="0" err="1">
                <a:solidFill>
                  <a:srgbClr val="86006A"/>
                </a:solidFill>
                <a:latin typeface="Courier New" pitchFamily="49" charset="0"/>
                <a:cs typeface="Courier New" pitchFamily="49" charset="0"/>
              </a:rPr>
              <a:t>ch</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chemeClr val="accent6">
                    <a:lumMod val="75000"/>
                  </a:schemeClr>
                </a:solidFill>
                <a:latin typeface="Courier New" pitchFamily="49" charset="0"/>
                <a:cs typeface="Courier New" pitchFamily="49" charset="0"/>
              </a:rPr>
              <a:t>{</a:t>
            </a:r>
            <a:r>
              <a:rPr lang="en-US" altLang="zh-CN" sz="2000" b="1" dirty="0">
                <a:solidFill>
                  <a:schemeClr val="tx2"/>
                </a:solidFill>
                <a:latin typeface="Courier New" pitchFamily="49" charset="0"/>
                <a:cs typeface="Courier New" pitchFamily="49" charset="0"/>
              </a:rPr>
              <a:t> </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err="1">
                <a:solidFill>
                  <a:schemeClr val="accent6">
                    <a:lumMod val="75000"/>
                  </a:schemeClr>
                </a:solidFill>
                <a:latin typeface="Courier New" pitchFamily="49" charset="0"/>
                <a:cs typeface="Courier New" pitchFamily="49" charset="0"/>
              </a:rPr>
              <a:t>i</a:t>
            </a:r>
            <a:r>
              <a:rPr lang="en-US" altLang="zh-CN" sz="2000" b="1" dirty="0">
                <a:latin typeface="Courier New" pitchFamily="49" charset="0"/>
                <a:cs typeface="Courier New" pitchFamily="49" charset="0"/>
              </a:rPr>
              <a:t>=20;</a:t>
            </a:r>
            <a:r>
              <a:rPr lang="en-US" altLang="zh-CN" sz="2000" b="1" dirty="0">
                <a:solidFill>
                  <a:schemeClr val="tx2"/>
                </a:solidFill>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另一整型变量</a:t>
            </a:r>
            <a:r>
              <a:rPr lang="en-US" altLang="zh-CN" sz="2000" b="1" dirty="0" err="1">
                <a:solidFill>
                  <a:srgbClr val="00B050"/>
                </a:solidFill>
                <a:latin typeface="Courier New" pitchFamily="49" charset="0"/>
                <a:cs typeface="Courier New" pitchFamily="49" charset="0"/>
              </a:rPr>
              <a:t>i</a:t>
            </a:r>
            <a:r>
              <a:rPr lang="en-US" altLang="zh-CN" sz="2000" b="1" dirty="0">
                <a:solidFill>
                  <a:srgbClr val="00B050"/>
                </a:solidFill>
                <a:latin typeface="Courier New" pitchFamily="49" charset="0"/>
                <a:cs typeface="Courier New" pitchFamily="49" charset="0"/>
              </a:rPr>
              <a:t>, </a:t>
            </a:r>
            <a:r>
              <a:rPr lang="zh-CN" altLang="en-US" sz="2000" b="1" dirty="0">
                <a:solidFill>
                  <a:srgbClr val="00B050"/>
                </a:solidFill>
                <a:latin typeface="Courier New" pitchFamily="49" charset="0"/>
                <a:cs typeface="Courier New" pitchFamily="49" charset="0"/>
              </a:rPr>
              <a:t>外层块级作用域</a:t>
            </a:r>
          </a:p>
          <a:p>
            <a:pPr algn="just">
              <a:spcBef>
                <a:spcPts val="0"/>
              </a:spcBef>
              <a:buNone/>
            </a:pPr>
            <a:r>
              <a:rPr lang="zh-CN" altLang="en-US"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char</a:t>
            </a:r>
            <a:r>
              <a:rPr lang="en-US" altLang="zh-CN" sz="2000" b="1" dirty="0">
                <a:solidFill>
                  <a:schemeClr val="tx2"/>
                </a:solidFill>
                <a:latin typeface="Courier New" pitchFamily="49" charset="0"/>
                <a:cs typeface="Courier New" pitchFamily="49" charset="0"/>
              </a:rPr>
              <a:t> </a:t>
            </a:r>
            <a:r>
              <a:rPr lang="en-US" altLang="zh-CN" sz="2000" b="1" dirty="0" err="1">
                <a:solidFill>
                  <a:schemeClr val="accent6">
                    <a:lumMod val="75000"/>
                  </a:schemeClr>
                </a:solidFill>
                <a:latin typeface="Courier New" pitchFamily="49" charset="0"/>
                <a:cs typeface="Courier New" pitchFamily="49" charset="0"/>
              </a:rPr>
              <a:t>ch</a:t>
            </a:r>
            <a:r>
              <a:rPr lang="en-US" altLang="zh-CN" sz="2000" b="1" dirty="0">
                <a:latin typeface="Courier New" pitchFamily="49" charset="0"/>
                <a:cs typeface="Courier New" pitchFamily="49" charset="0"/>
              </a:rPr>
              <a:t>='2';</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&lt;&lt;"in local1 -- </a:t>
            </a:r>
            <a:r>
              <a:rPr lang="en-US" altLang="zh-CN" sz="2000" b="1" dirty="0" err="1">
                <a:latin typeface="Courier New" pitchFamily="49" charset="0"/>
                <a:cs typeface="Courier New" pitchFamily="49" charset="0"/>
              </a:rPr>
              <a:t>i,ch</a:t>
            </a:r>
            <a:r>
              <a:rPr lang="en-US" altLang="zh-CN" sz="2000" b="1" dirty="0">
                <a:latin typeface="Courier New" pitchFamily="49" charset="0"/>
                <a:cs typeface="Courier New" pitchFamily="49" charset="0"/>
              </a:rPr>
              <a:t>="&lt;&lt;</a:t>
            </a:r>
            <a:r>
              <a:rPr lang="en-US" altLang="zh-CN" sz="2000" b="1" dirty="0" err="1">
                <a:solidFill>
                  <a:schemeClr val="accent6">
                    <a:lumMod val="75000"/>
                  </a:schemeClr>
                </a:solidFill>
                <a:latin typeface="Courier New" pitchFamily="49" charset="0"/>
                <a:cs typeface="Courier New" pitchFamily="49" charset="0"/>
              </a:rPr>
              <a:t>i</a:t>
            </a:r>
            <a:r>
              <a:rPr lang="en-US" altLang="zh-CN" sz="2000" b="1" dirty="0">
                <a:latin typeface="Courier New" pitchFamily="49" charset="0"/>
                <a:cs typeface="Courier New" pitchFamily="49" charset="0"/>
              </a:rPr>
              <a:t>&lt;&lt;", "&lt;&lt;</a:t>
            </a:r>
            <a:r>
              <a:rPr lang="en-US" altLang="zh-CN" sz="2000" b="1" dirty="0" err="1">
                <a:solidFill>
                  <a:schemeClr val="accent6">
                    <a:lumMod val="75000"/>
                  </a:schemeClr>
                </a:solidFill>
                <a:latin typeface="Courier New" pitchFamily="49" charset="0"/>
                <a:cs typeface="Courier New" pitchFamily="49" charset="0"/>
              </a:rPr>
              <a:t>ch</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lgn="just">
              <a:lnSpc>
                <a:spcPct val="90000"/>
              </a:lnSpc>
              <a:spcBef>
                <a:spcPts val="0"/>
              </a:spcBef>
              <a:buNone/>
            </a:pPr>
            <a:r>
              <a:rPr lang="en-US" altLang="zh-CN" sz="2000" b="1" dirty="0">
                <a:solidFill>
                  <a:srgbClr val="0000FF"/>
                </a:solidFill>
                <a:latin typeface="Courier New" pitchFamily="49" charset="0"/>
                <a:cs typeface="Courier New" pitchFamily="49" charset="0"/>
              </a:rPr>
              <a:t>		if</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&gt;0)</a:t>
            </a:r>
            <a:r>
              <a:rPr lang="en-US" altLang="zh-CN" sz="2000" b="1" dirty="0">
                <a:solidFill>
                  <a:srgbClr val="FF0000"/>
                </a:solidFill>
                <a:latin typeface="Courier New" pitchFamily="49" charset="0"/>
                <a:cs typeface="Courier New" pitchFamily="49" charset="0"/>
              </a:rPr>
              <a:t>{</a:t>
            </a:r>
            <a:r>
              <a:rPr lang="en-US" altLang="zh-CN" sz="2000" b="1" dirty="0">
                <a:solidFill>
                  <a:schemeClr val="tx2"/>
                </a:solidFill>
                <a:latin typeface="Courier New" pitchFamily="49" charset="0"/>
                <a:cs typeface="Courier New" pitchFamily="49" charset="0"/>
              </a:rPr>
              <a:t> </a:t>
            </a:r>
          </a:p>
          <a:p>
            <a:pPr algn="just">
              <a:lnSpc>
                <a:spcPct val="90000"/>
              </a:lnSpc>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double</a:t>
            </a:r>
            <a:r>
              <a:rPr lang="en-US" altLang="zh-CN" sz="2000" b="1" dirty="0">
                <a:solidFill>
                  <a:schemeClr val="tx2"/>
                </a:solidFill>
                <a:latin typeface="Courier New" pitchFamily="49" charset="0"/>
                <a:cs typeface="Courier New" pitchFamily="49" charset="0"/>
              </a:rPr>
              <a:t> </a:t>
            </a:r>
            <a:r>
              <a:rPr lang="en-US" altLang="zh-CN" sz="2000" b="1" dirty="0" err="1">
                <a:solidFill>
                  <a:srgbClr val="FF0000"/>
                </a:solidFill>
                <a:latin typeface="Courier New" pitchFamily="49" charset="0"/>
                <a:cs typeface="Courier New" pitchFamily="49" charset="0"/>
              </a:rPr>
              <a:t>i</a:t>
            </a:r>
            <a:r>
              <a:rPr lang="en-US" altLang="zh-CN" sz="2000" b="1" dirty="0">
                <a:latin typeface="Courier New" pitchFamily="49" charset="0"/>
                <a:cs typeface="Courier New" pitchFamily="49" charset="0"/>
              </a:rPr>
              <a:t>=30.3;</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双精度变量</a:t>
            </a:r>
            <a:r>
              <a:rPr lang="en-US" altLang="zh-CN" sz="2000" b="1" dirty="0" err="1">
                <a:solidFill>
                  <a:srgbClr val="00B050"/>
                </a:solidFill>
                <a:latin typeface="Courier New" pitchFamily="49" charset="0"/>
                <a:cs typeface="Courier New" pitchFamily="49" charset="0"/>
              </a:rPr>
              <a:t>i</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内嵌块级作用域</a:t>
            </a:r>
          </a:p>
          <a:p>
            <a:pPr algn="just">
              <a:lnSpc>
                <a:spcPct val="90000"/>
              </a:lnSpc>
              <a:spcBef>
                <a:spcPts val="0"/>
              </a:spcBef>
              <a:buNone/>
            </a:pPr>
            <a:r>
              <a:rPr lang="zh-CN" altLang="en-US"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err="1">
                <a:solidFill>
                  <a:srgbClr val="FF0000"/>
                </a:solidFill>
                <a:latin typeface="Courier New" pitchFamily="49" charset="0"/>
                <a:cs typeface="Courier New" pitchFamily="49" charset="0"/>
              </a:rPr>
              <a:t>ch</a:t>
            </a:r>
            <a:r>
              <a:rPr lang="en-US" altLang="zh-CN" sz="2000" b="1" dirty="0">
                <a:latin typeface="Courier New" pitchFamily="49" charset="0"/>
                <a:cs typeface="Courier New" pitchFamily="49" charset="0"/>
              </a:rPr>
              <a:t>=33;</a:t>
            </a:r>
          </a:p>
          <a:p>
            <a:pPr algn="just">
              <a:lnSpc>
                <a:spcPct val="90000"/>
              </a:lnSpc>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&lt;&lt;"in local2 -- </a:t>
            </a:r>
            <a:r>
              <a:rPr lang="en-US" altLang="zh-CN" sz="2000" b="1" dirty="0" err="1">
                <a:latin typeface="Courier New" pitchFamily="49" charset="0"/>
                <a:cs typeface="Courier New" pitchFamily="49" charset="0"/>
              </a:rPr>
              <a:t>i,ch</a:t>
            </a:r>
            <a:r>
              <a:rPr lang="en-US" altLang="zh-CN" sz="2000" b="1" dirty="0">
                <a:latin typeface="Courier New" pitchFamily="49" charset="0"/>
                <a:cs typeface="Courier New" pitchFamily="49" charset="0"/>
              </a:rPr>
              <a:t>="&lt;&lt;</a:t>
            </a:r>
            <a:r>
              <a:rPr lang="en-US" altLang="zh-CN" sz="2000" b="1" dirty="0" err="1">
                <a:solidFill>
                  <a:srgbClr val="FF0000"/>
                </a:solidFill>
                <a:latin typeface="Courier New" pitchFamily="49" charset="0"/>
                <a:cs typeface="Courier New" pitchFamily="49" charset="0"/>
              </a:rPr>
              <a:t>i</a:t>
            </a:r>
            <a:r>
              <a:rPr lang="en-US" altLang="zh-CN" sz="2000" b="1" dirty="0">
                <a:latin typeface="Courier New" pitchFamily="49" charset="0"/>
                <a:cs typeface="Courier New" pitchFamily="49" charset="0"/>
              </a:rPr>
              <a:t>&lt;&lt;", "&lt;&lt;</a:t>
            </a:r>
            <a:r>
              <a:rPr lang="en-US" altLang="zh-CN" sz="2000" b="1" dirty="0" err="1">
                <a:solidFill>
                  <a:srgbClr val="FF0000"/>
                </a:solidFill>
                <a:latin typeface="Courier New" pitchFamily="49" charset="0"/>
                <a:cs typeface="Courier New" pitchFamily="49" charset="0"/>
              </a:rPr>
              <a:t>ch</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r>
              <a:rPr lang="en-US" altLang="zh-CN" sz="2000" b="1" dirty="0">
                <a:solidFill>
                  <a:schemeClr val="tx2"/>
                </a:solidFill>
                <a:latin typeface="Courier New" pitchFamily="49" charset="0"/>
                <a:cs typeface="Courier New" pitchFamily="49" charset="0"/>
              </a:rPr>
              <a:t>  </a:t>
            </a:r>
          </a:p>
          <a:p>
            <a:pPr algn="just">
              <a:lnSpc>
                <a:spcPct val="90000"/>
              </a:lnSpc>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FF0000"/>
                </a:solidFill>
                <a:latin typeface="Courier New" pitchFamily="49" charset="0"/>
                <a:cs typeface="Courier New" pitchFamily="49" charset="0"/>
              </a:rPr>
              <a:t>}</a:t>
            </a:r>
          </a:p>
          <a:p>
            <a:pPr algn="just">
              <a:lnSpc>
                <a:spcPct val="90000"/>
              </a:lnSpc>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&lt;&lt;"in local1 -- </a:t>
            </a:r>
            <a:r>
              <a:rPr lang="en-US" altLang="zh-CN" sz="2000" b="1" dirty="0" err="1">
                <a:latin typeface="Courier New" pitchFamily="49" charset="0"/>
                <a:cs typeface="Courier New" pitchFamily="49" charset="0"/>
              </a:rPr>
              <a:t>i,ch</a:t>
            </a:r>
            <a:r>
              <a:rPr lang="en-US" altLang="zh-CN" sz="2000" b="1" dirty="0">
                <a:latin typeface="Courier New" pitchFamily="49" charset="0"/>
                <a:cs typeface="Courier New" pitchFamily="49" charset="0"/>
              </a:rPr>
              <a:t>="&lt;&lt;</a:t>
            </a:r>
            <a:r>
              <a:rPr lang="en-US" altLang="zh-CN" sz="2000" b="1" dirty="0" err="1">
                <a:solidFill>
                  <a:schemeClr val="accent6">
                    <a:lumMod val="75000"/>
                  </a:schemeClr>
                </a:solidFill>
                <a:latin typeface="Courier New" pitchFamily="49" charset="0"/>
                <a:cs typeface="Courier New" pitchFamily="49" charset="0"/>
              </a:rPr>
              <a:t>i</a:t>
            </a:r>
            <a:r>
              <a:rPr lang="en-US" altLang="zh-CN" sz="2000" b="1" dirty="0">
                <a:latin typeface="Courier New" pitchFamily="49" charset="0"/>
                <a:cs typeface="Courier New" pitchFamily="49" charset="0"/>
              </a:rPr>
              <a:t>&lt;&lt;", "&lt;&lt;</a:t>
            </a:r>
            <a:r>
              <a:rPr lang="en-US" altLang="zh-CN" sz="2000" b="1" dirty="0" err="1">
                <a:solidFill>
                  <a:schemeClr val="accent6">
                    <a:lumMod val="75000"/>
                  </a:schemeClr>
                </a:solidFill>
                <a:latin typeface="Courier New" pitchFamily="49" charset="0"/>
                <a:cs typeface="Courier New" pitchFamily="49" charset="0"/>
              </a:rPr>
              <a:t>ch</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 </a:t>
            </a:r>
            <a:r>
              <a:rPr lang="en-US" altLang="zh-CN" sz="2000" b="1" dirty="0">
                <a:solidFill>
                  <a:schemeClr val="tx2"/>
                </a:solidFill>
                <a:latin typeface="Courier New" pitchFamily="49" charset="0"/>
                <a:cs typeface="Courier New" pitchFamily="49" charset="0"/>
              </a:rPr>
              <a:t> </a:t>
            </a:r>
          </a:p>
          <a:p>
            <a:pPr algn="just">
              <a:lnSpc>
                <a:spcPct val="90000"/>
              </a:lnSpc>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chemeClr val="accent6">
                    <a:lumMod val="75000"/>
                  </a:schemeClr>
                </a:solidFill>
                <a:latin typeface="Courier New" pitchFamily="49" charset="0"/>
                <a:cs typeface="Courier New" pitchFamily="49" charset="0"/>
              </a:rPr>
              <a:t>}</a:t>
            </a:r>
          </a:p>
          <a:p>
            <a:pPr algn="just">
              <a:lnSpc>
                <a:spcPct val="90000"/>
              </a:lnSpc>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&lt;&lt;"in main -- </a:t>
            </a:r>
            <a:r>
              <a:rPr lang="en-US" altLang="zh-CN" sz="2000" b="1" dirty="0" err="1">
                <a:latin typeface="Courier New" pitchFamily="49" charset="0"/>
                <a:cs typeface="Courier New" pitchFamily="49" charset="0"/>
              </a:rPr>
              <a:t>i,ch</a:t>
            </a:r>
            <a:r>
              <a:rPr lang="en-US" altLang="zh-CN" sz="2000" b="1" dirty="0">
                <a:latin typeface="Courier New" pitchFamily="49" charset="0"/>
                <a:cs typeface="Courier New" pitchFamily="49" charset="0"/>
              </a:rPr>
              <a:t>="&lt;&lt;</a:t>
            </a:r>
            <a:r>
              <a:rPr lang="en-US" altLang="zh-CN" sz="2000" b="1" dirty="0" err="1">
                <a:solidFill>
                  <a:srgbClr val="86006A"/>
                </a:solidFill>
                <a:latin typeface="Courier New" pitchFamily="49" charset="0"/>
                <a:cs typeface="Courier New" pitchFamily="49" charset="0"/>
              </a:rPr>
              <a:t>i</a:t>
            </a:r>
            <a:r>
              <a:rPr lang="en-US" altLang="zh-CN" sz="2000" b="1" dirty="0">
                <a:latin typeface="Courier New" pitchFamily="49" charset="0"/>
                <a:cs typeface="Courier New" pitchFamily="49" charset="0"/>
              </a:rPr>
              <a:t>&lt;&lt;", "&lt;&lt;</a:t>
            </a:r>
            <a:r>
              <a:rPr lang="en-US" altLang="zh-CN" sz="2000" b="1" dirty="0" err="1">
                <a:solidFill>
                  <a:srgbClr val="86006A"/>
                </a:solidFill>
                <a:latin typeface="Courier New" pitchFamily="49" charset="0"/>
                <a:cs typeface="Courier New" pitchFamily="49" charset="0"/>
              </a:rPr>
              <a:t>ch</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lgn="just">
              <a:lnSpc>
                <a:spcPct val="90000"/>
              </a:lnSpc>
              <a:spcBef>
                <a:spcPts val="0"/>
              </a:spcBef>
              <a:buNone/>
            </a:pPr>
            <a:r>
              <a:rPr lang="en-US" altLang="zh-CN" sz="2000" b="1" dirty="0">
                <a:solidFill>
                  <a:srgbClr val="86006A"/>
                </a:solidFill>
                <a:latin typeface="Courier New" pitchFamily="49" charset="0"/>
                <a:cs typeface="Courier New" pitchFamily="49" charset="0"/>
              </a:rPr>
              <a:t>}</a:t>
            </a:r>
            <a:r>
              <a:rPr lang="en-US" altLang="zh-CN" sz="2000" b="1" dirty="0">
                <a:solidFill>
                  <a:schemeClr val="tx2"/>
                </a:solidFill>
                <a:latin typeface="Courier New" pitchFamily="49" charset="0"/>
                <a:cs typeface="Courier New" pitchFamily="49" charset="0"/>
              </a:rPr>
              <a:t> </a:t>
            </a:r>
            <a:endParaRPr lang="zh-CN" altLang="en-US" sz="2000" b="1" dirty="0">
              <a:solidFill>
                <a:schemeClr val="tx2"/>
              </a:solidFill>
              <a:latin typeface="Courier New" pitchFamily="49" charset="0"/>
              <a:cs typeface="Courier New" pitchFamily="49" charset="0"/>
            </a:endParaRPr>
          </a:p>
          <a:p>
            <a:pPr algn="just">
              <a:spcBef>
                <a:spcPts val="0"/>
              </a:spcBef>
              <a:buNone/>
            </a:pPr>
            <a:endParaRPr lang="en-US" altLang="zh-CN" sz="2000" b="1" dirty="0">
              <a:solidFill>
                <a:schemeClr val="tx2"/>
              </a:solidFill>
              <a:latin typeface="Courier New" pitchFamily="49" charset="0"/>
              <a:cs typeface="Courier New" pitchFamily="49" charset="0"/>
            </a:endParaRPr>
          </a:p>
          <a:p>
            <a:pPr>
              <a:spcBef>
                <a:spcPts val="0"/>
              </a:spcBef>
            </a:pPr>
            <a:endParaRPr lang="zh-CN" altLang="en-US" sz="2000" b="1" dirty="0">
              <a:solidFill>
                <a:schemeClr val="tx2"/>
              </a:solidFill>
              <a:latin typeface="Courier New" pitchFamily="49" charset="0"/>
              <a:cs typeface="Courier New" pitchFamily="49" charset="0"/>
            </a:endParaRPr>
          </a:p>
        </p:txBody>
      </p:sp>
      <p:sp>
        <p:nvSpPr>
          <p:cNvPr id="6" name="矩形 5">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3983686113"/>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gn="just">
              <a:lnSpc>
                <a:spcPct val="120000"/>
              </a:lnSpc>
              <a:buNone/>
            </a:pPr>
            <a:r>
              <a:rPr lang="zh-CN" altLang="en-US" dirty="0">
                <a:solidFill>
                  <a:schemeClr val="accent6">
                    <a:lumMod val="75000"/>
                  </a:schemeClr>
                </a:solidFill>
                <a:latin typeface="Courier New" pitchFamily="49" charset="0"/>
                <a:cs typeface="Courier New" pitchFamily="49" charset="0"/>
              </a:rPr>
              <a:t>程序执行后的显示结果如下：</a:t>
            </a:r>
          </a:p>
          <a:p>
            <a:pPr algn="just">
              <a:lnSpc>
                <a:spcPct val="120000"/>
              </a:lnSpc>
              <a:buNone/>
            </a:pPr>
            <a:r>
              <a:rPr lang="en-US" altLang="zh-CN" b="1" dirty="0">
                <a:latin typeface="Courier New" pitchFamily="49" charset="0"/>
                <a:cs typeface="Courier New" pitchFamily="49" charset="0"/>
              </a:rPr>
              <a:t>in main -- </a:t>
            </a:r>
            <a:r>
              <a:rPr lang="en-US" altLang="zh-CN" b="1" dirty="0" err="1">
                <a:latin typeface="Courier New" pitchFamily="49" charset="0"/>
                <a:cs typeface="Courier New" pitchFamily="49" charset="0"/>
              </a:rPr>
              <a:t>i,ch</a:t>
            </a:r>
            <a:r>
              <a:rPr lang="en-US" altLang="zh-CN" b="1" dirty="0">
                <a:latin typeface="Courier New" pitchFamily="49" charset="0"/>
                <a:cs typeface="Courier New" pitchFamily="49" charset="0"/>
              </a:rPr>
              <a:t>=10, 1</a:t>
            </a:r>
          </a:p>
          <a:p>
            <a:pPr algn="just">
              <a:lnSpc>
                <a:spcPct val="120000"/>
              </a:lnSpc>
              <a:buNone/>
            </a:pPr>
            <a:r>
              <a:rPr lang="en-US" altLang="zh-CN" b="1" dirty="0">
                <a:latin typeface="Courier New" pitchFamily="49" charset="0"/>
                <a:cs typeface="Courier New" pitchFamily="49" charset="0"/>
              </a:rPr>
              <a:t>in local1 -- </a:t>
            </a:r>
            <a:r>
              <a:rPr lang="en-US" altLang="zh-CN" b="1" dirty="0" err="1">
                <a:latin typeface="Courier New" pitchFamily="49" charset="0"/>
                <a:cs typeface="Courier New" pitchFamily="49" charset="0"/>
              </a:rPr>
              <a:t>i,ch</a:t>
            </a:r>
            <a:r>
              <a:rPr lang="en-US" altLang="zh-CN" b="1" dirty="0">
                <a:latin typeface="Courier New" pitchFamily="49" charset="0"/>
                <a:cs typeface="Courier New" pitchFamily="49" charset="0"/>
              </a:rPr>
              <a:t>=20, 2</a:t>
            </a:r>
          </a:p>
          <a:p>
            <a:pPr algn="just">
              <a:lnSpc>
                <a:spcPct val="120000"/>
              </a:lnSpc>
              <a:buNone/>
            </a:pPr>
            <a:r>
              <a:rPr lang="en-US" altLang="zh-CN" b="1" dirty="0">
                <a:latin typeface="Courier New" pitchFamily="49" charset="0"/>
                <a:cs typeface="Courier New" pitchFamily="49" charset="0"/>
              </a:rPr>
              <a:t>in local2 -- </a:t>
            </a:r>
            <a:r>
              <a:rPr lang="en-US" altLang="zh-CN" b="1" dirty="0" err="1">
                <a:latin typeface="Courier New" pitchFamily="49" charset="0"/>
                <a:cs typeface="Courier New" pitchFamily="49" charset="0"/>
              </a:rPr>
              <a:t>i,ch</a:t>
            </a:r>
            <a:r>
              <a:rPr lang="en-US" altLang="zh-CN" b="1" dirty="0">
                <a:latin typeface="Courier New" pitchFamily="49" charset="0"/>
                <a:cs typeface="Courier New" pitchFamily="49" charset="0"/>
              </a:rPr>
              <a:t>=30.3, 33</a:t>
            </a:r>
          </a:p>
          <a:p>
            <a:pPr algn="just">
              <a:lnSpc>
                <a:spcPct val="120000"/>
              </a:lnSpc>
              <a:buNone/>
            </a:pPr>
            <a:r>
              <a:rPr lang="en-US" altLang="zh-CN" b="1" dirty="0">
                <a:latin typeface="Courier New" pitchFamily="49" charset="0"/>
                <a:cs typeface="Courier New" pitchFamily="49" charset="0"/>
              </a:rPr>
              <a:t>in local1 -- </a:t>
            </a:r>
            <a:r>
              <a:rPr lang="en-US" altLang="zh-CN" b="1" dirty="0" err="1">
                <a:latin typeface="Courier New" pitchFamily="49" charset="0"/>
                <a:cs typeface="Courier New" pitchFamily="49" charset="0"/>
              </a:rPr>
              <a:t>i,ch</a:t>
            </a:r>
            <a:r>
              <a:rPr lang="en-US" altLang="zh-CN" b="1" dirty="0">
                <a:latin typeface="Courier New" pitchFamily="49" charset="0"/>
                <a:cs typeface="Courier New" pitchFamily="49" charset="0"/>
              </a:rPr>
              <a:t>=20, 2</a:t>
            </a:r>
          </a:p>
          <a:p>
            <a:pPr algn="just">
              <a:lnSpc>
                <a:spcPct val="120000"/>
              </a:lnSpc>
              <a:buNone/>
            </a:pPr>
            <a:r>
              <a:rPr lang="en-US" altLang="zh-CN" b="1" dirty="0">
                <a:latin typeface="Courier New" pitchFamily="49" charset="0"/>
                <a:cs typeface="Courier New" pitchFamily="49" charset="0"/>
              </a:rPr>
              <a:t>in main -- </a:t>
            </a:r>
            <a:r>
              <a:rPr lang="en-US" altLang="zh-CN" b="1" dirty="0" err="1">
                <a:latin typeface="Courier New" pitchFamily="49" charset="0"/>
                <a:cs typeface="Courier New" pitchFamily="49" charset="0"/>
              </a:rPr>
              <a:t>i,ch</a:t>
            </a:r>
            <a:r>
              <a:rPr lang="en-US" altLang="zh-CN" b="1" dirty="0">
                <a:latin typeface="Courier New" pitchFamily="49" charset="0"/>
                <a:cs typeface="Courier New" pitchFamily="49" charset="0"/>
              </a:rPr>
              <a:t>=10, 1</a:t>
            </a:r>
            <a:endParaRPr lang="zh-CN" altLang="en-US" b="1" dirty="0"/>
          </a:p>
        </p:txBody>
      </p:sp>
      <p:sp>
        <p:nvSpPr>
          <p:cNvPr id="6" name="矩形 5">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595035301"/>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D421DEDB-4CDC-4F10-AD9D-235AE9930722}"/>
              </a:ext>
            </a:extLst>
          </p:cNvPr>
          <p:cNvSpPr txBox="1"/>
          <p:nvPr>
            <p:custDataLst>
              <p:tags r:id="rId2"/>
            </p:custDataLst>
          </p:nvPr>
        </p:nvSpPr>
        <p:spPr>
          <a:xfrm>
            <a:off x="914400" y="2357437"/>
            <a:ext cx="7315200" cy="2143125"/>
          </a:xfrm>
          <a:prstGeom prst="rect">
            <a:avLst/>
          </a:prstGeom>
          <a:noFill/>
        </p:spPr>
        <p:txBody>
          <a:bodyPr vert="horz" wrap="square"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以下程序输出有错，说明错误原因</a:t>
            </a:r>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sz="2000" dirty="0">
                <a:solidFill>
                  <a:srgbClr val="808080"/>
                </a:solidFill>
                <a:highlight>
                  <a:srgbClr val="FFFFFF"/>
                </a:highlight>
                <a:latin typeface="新宋体" panose="02010609030101010101" pitchFamily="49" charset="-122"/>
                <a:ea typeface="新宋体" panose="02010609030101010101" pitchFamily="49" charset="-122"/>
              </a:rPr>
              <a:t>#include</a:t>
            </a:r>
            <a:r>
              <a:rPr lang="en-US" altLang="zh-CN" sz="2000"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2000" dirty="0">
                <a:solidFill>
                  <a:srgbClr val="A31515"/>
                </a:solidFill>
                <a:highlight>
                  <a:srgbClr val="FFFFFF"/>
                </a:highlight>
                <a:latin typeface="新宋体" panose="02010609030101010101" pitchFamily="49" charset="-122"/>
                <a:ea typeface="新宋体" panose="02010609030101010101" pitchFamily="49" charset="-122"/>
              </a:rPr>
              <a:t>&lt;iostream&gt;</a:t>
            </a:r>
            <a:endParaRPr lang="en-US" altLang="zh-CN" sz="2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2000" dirty="0">
                <a:solidFill>
                  <a:srgbClr val="0000FF"/>
                </a:solidFill>
                <a:highlight>
                  <a:srgbClr val="FFFFFF"/>
                </a:highlight>
                <a:latin typeface="新宋体" panose="02010609030101010101" pitchFamily="49" charset="-122"/>
                <a:ea typeface="新宋体" panose="02010609030101010101" pitchFamily="49" charset="-122"/>
              </a:rPr>
              <a:t>using</a:t>
            </a:r>
            <a:r>
              <a:rPr lang="en-US" altLang="zh-CN" sz="2000"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2000" dirty="0">
                <a:solidFill>
                  <a:srgbClr val="0000FF"/>
                </a:solidFill>
                <a:highlight>
                  <a:srgbClr val="FFFFFF"/>
                </a:highlight>
                <a:latin typeface="新宋体" panose="02010609030101010101" pitchFamily="49" charset="-122"/>
                <a:ea typeface="新宋体" panose="02010609030101010101" pitchFamily="49" charset="-122"/>
              </a:rPr>
              <a:t>namespace</a:t>
            </a:r>
            <a:r>
              <a:rPr lang="en-US" altLang="zh-CN" sz="2000" dirty="0">
                <a:solidFill>
                  <a:srgbClr val="000000"/>
                </a:solidFill>
                <a:highlight>
                  <a:srgbClr val="FFFFFF"/>
                </a:highlight>
                <a:latin typeface="新宋体" panose="02010609030101010101" pitchFamily="49" charset="-122"/>
                <a:ea typeface="新宋体" panose="02010609030101010101" pitchFamily="49" charset="-122"/>
              </a:rPr>
              <a:t> std;</a:t>
            </a:r>
          </a:p>
          <a:p>
            <a:r>
              <a:rPr lang="en-US" altLang="zh-CN" sz="2000" dirty="0">
                <a:solidFill>
                  <a:srgbClr val="0000FF"/>
                </a:solidFill>
                <a:highlight>
                  <a:srgbClr val="FFFFFF"/>
                </a:highlight>
                <a:latin typeface="新宋体" panose="02010609030101010101" pitchFamily="49" charset="-122"/>
                <a:ea typeface="新宋体" panose="02010609030101010101" pitchFamily="49" charset="-122"/>
              </a:rPr>
              <a:t>char</a:t>
            </a:r>
            <a:r>
              <a:rPr lang="en-US" altLang="zh-CN" sz="2000" dirty="0">
                <a:solidFill>
                  <a:srgbClr val="000000"/>
                </a:solidFill>
                <a:highlight>
                  <a:srgbClr val="FFFFFF"/>
                </a:highlight>
                <a:latin typeface="新宋体" panose="02010609030101010101" pitchFamily="49" charset="-122"/>
                <a:ea typeface="新宋体" panose="02010609030101010101" pitchFamily="49" charset="-122"/>
              </a:rPr>
              <a:t> *fun()</a:t>
            </a:r>
          </a:p>
          <a:p>
            <a:r>
              <a:rPr lang="en-US" altLang="zh-CN" sz="2000"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sz="2000" dirty="0">
                <a:solidFill>
                  <a:srgbClr val="0000FF"/>
                </a:solidFill>
                <a:highlight>
                  <a:srgbClr val="FFFFFF"/>
                </a:highlight>
                <a:latin typeface="新宋体" panose="02010609030101010101" pitchFamily="49" charset="-122"/>
                <a:ea typeface="新宋体" panose="02010609030101010101" pitchFamily="49" charset="-122"/>
              </a:rPr>
              <a:t>	char</a:t>
            </a:r>
            <a:r>
              <a:rPr lang="en-US" altLang="zh-CN" sz="2000" dirty="0">
                <a:solidFill>
                  <a:srgbClr val="000000"/>
                </a:solidFill>
                <a:highlight>
                  <a:srgbClr val="FFFFFF"/>
                </a:highlight>
                <a:latin typeface="新宋体" panose="02010609030101010101" pitchFamily="49" charset="-122"/>
                <a:ea typeface="新宋体" panose="02010609030101010101" pitchFamily="49" charset="-122"/>
              </a:rPr>
              <a:t> str[]=</a:t>
            </a:r>
            <a:r>
              <a:rPr lang="en-US" altLang="zh-CN" sz="2000" dirty="0">
                <a:solidFill>
                  <a:srgbClr val="A31515"/>
                </a:solidFill>
                <a:highlight>
                  <a:srgbClr val="FFFFFF"/>
                </a:highlight>
                <a:latin typeface="新宋体" panose="02010609030101010101" pitchFamily="49" charset="-122"/>
                <a:ea typeface="新宋体" panose="02010609030101010101" pitchFamily="49" charset="-122"/>
              </a:rPr>
              <a:t>"ABCD"</a:t>
            </a:r>
            <a:r>
              <a:rPr lang="en-US" altLang="zh-CN" sz="2000"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sz="2000" dirty="0">
                <a:solidFill>
                  <a:srgbClr val="0000FF"/>
                </a:solidFill>
                <a:highlight>
                  <a:srgbClr val="FFFFFF"/>
                </a:highlight>
                <a:latin typeface="新宋体" panose="02010609030101010101" pitchFamily="49" charset="-122"/>
                <a:ea typeface="新宋体" panose="02010609030101010101" pitchFamily="49" charset="-122"/>
              </a:rPr>
              <a:t>	return</a:t>
            </a:r>
            <a:r>
              <a:rPr lang="en-US" altLang="zh-CN" sz="2000" dirty="0">
                <a:solidFill>
                  <a:srgbClr val="000000"/>
                </a:solidFill>
                <a:highlight>
                  <a:srgbClr val="FFFFFF"/>
                </a:highlight>
                <a:latin typeface="新宋体" panose="02010609030101010101" pitchFamily="49" charset="-122"/>
                <a:ea typeface="新宋体" panose="02010609030101010101" pitchFamily="49" charset="-122"/>
              </a:rPr>
              <a:t> str;</a:t>
            </a:r>
          </a:p>
          <a:p>
            <a:r>
              <a:rPr lang="en-US" altLang="zh-CN" sz="2000"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sz="2000" dirty="0">
                <a:solidFill>
                  <a:srgbClr val="0000FF"/>
                </a:solidFill>
                <a:highlight>
                  <a:srgbClr val="FFFFFF"/>
                </a:highlight>
                <a:latin typeface="新宋体" panose="02010609030101010101" pitchFamily="49" charset="-122"/>
                <a:ea typeface="新宋体" panose="02010609030101010101" pitchFamily="49" charset="-122"/>
              </a:rPr>
              <a:t>int</a:t>
            </a:r>
            <a:r>
              <a:rPr lang="en-US" altLang="zh-CN" sz="2000" dirty="0">
                <a:solidFill>
                  <a:srgbClr val="000000"/>
                </a:solidFill>
                <a:highlight>
                  <a:srgbClr val="FFFFFF"/>
                </a:highlight>
                <a:latin typeface="新宋体" panose="02010609030101010101" pitchFamily="49" charset="-122"/>
                <a:ea typeface="新宋体" panose="02010609030101010101" pitchFamily="49" charset="-122"/>
              </a:rPr>
              <a:t> main()</a:t>
            </a:r>
          </a:p>
          <a:p>
            <a:r>
              <a:rPr lang="en-US" altLang="zh-CN" sz="2000"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sz="2000"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2000" dirty="0" err="1">
                <a:solidFill>
                  <a:srgbClr val="000000"/>
                </a:solidFill>
                <a:highlight>
                  <a:srgbClr val="FFFFFF"/>
                </a:highlight>
                <a:latin typeface="新宋体" panose="02010609030101010101" pitchFamily="49" charset="-122"/>
                <a:ea typeface="新宋体" panose="02010609030101010101" pitchFamily="49" charset="-122"/>
              </a:rPr>
              <a:t>cout</a:t>
            </a:r>
            <a:r>
              <a:rPr lang="en-US" altLang="zh-CN" sz="2000"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2000" dirty="0">
                <a:solidFill>
                  <a:srgbClr val="008080"/>
                </a:solidFill>
                <a:highlight>
                  <a:srgbClr val="FFFFFF"/>
                </a:highlight>
                <a:latin typeface="新宋体" panose="02010609030101010101" pitchFamily="49" charset="-122"/>
                <a:ea typeface="新宋体" panose="02010609030101010101" pitchFamily="49" charset="-122"/>
              </a:rPr>
              <a:t>&lt;&lt;</a:t>
            </a:r>
            <a:r>
              <a:rPr lang="en-US" altLang="zh-CN" sz="2000" dirty="0">
                <a:solidFill>
                  <a:srgbClr val="000000"/>
                </a:solidFill>
                <a:highlight>
                  <a:srgbClr val="FFFFFF"/>
                </a:highlight>
                <a:latin typeface="新宋体" panose="02010609030101010101" pitchFamily="49" charset="-122"/>
                <a:ea typeface="新宋体" panose="02010609030101010101" pitchFamily="49" charset="-122"/>
              </a:rPr>
              <a:t> fun();</a:t>
            </a:r>
          </a:p>
          <a:p>
            <a:r>
              <a:rPr lang="en-US" altLang="zh-CN" sz="2000" dirty="0">
                <a:solidFill>
                  <a:srgbClr val="0000FF"/>
                </a:solidFill>
                <a:highlight>
                  <a:srgbClr val="FFFFFF"/>
                </a:highlight>
                <a:latin typeface="新宋体" panose="02010609030101010101" pitchFamily="49" charset="-122"/>
                <a:ea typeface="新宋体" panose="02010609030101010101" pitchFamily="49" charset="-122"/>
              </a:rPr>
              <a:t>	return</a:t>
            </a:r>
            <a:r>
              <a:rPr lang="en-US" altLang="zh-CN" sz="2000" dirty="0">
                <a:solidFill>
                  <a:srgbClr val="000000"/>
                </a:solidFill>
                <a:highlight>
                  <a:srgbClr val="FFFFFF"/>
                </a:highlight>
                <a:latin typeface="新宋体" panose="02010609030101010101" pitchFamily="49" charset="-122"/>
                <a:ea typeface="新宋体" panose="02010609030101010101" pitchFamily="49" charset="-122"/>
              </a:rPr>
              <a:t> 0;</a:t>
            </a:r>
          </a:p>
          <a:p>
            <a:r>
              <a:rPr lang="en-US" altLang="zh-CN" sz="2000" dirty="0">
                <a:solidFill>
                  <a:srgbClr val="000000"/>
                </a:solidFill>
                <a:highlight>
                  <a:srgbClr val="FFFFFF"/>
                </a:highlight>
                <a:latin typeface="新宋体" panose="02010609030101010101" pitchFamily="49" charset="-122"/>
                <a:ea typeface="新宋体" panose="02010609030101010101" pitchFamily="49" charset="-122"/>
              </a:rPr>
              <a:t>}</a:t>
            </a:r>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矩形: 圆角 6">
            <a:extLst>
              <a:ext uri="{FF2B5EF4-FFF2-40B4-BE49-F238E27FC236}">
                <a16:creationId xmlns:a16="http://schemas.microsoft.com/office/drawing/2014/main" id="{BA371BD8-37F3-40F0-BAE5-5FB4077DA430}"/>
              </a:ext>
            </a:extLst>
          </p:cNvPr>
          <p:cNvSpPr/>
          <p:nvPr>
            <p:custDataLst>
              <p:tags r:id="rId3"/>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3" name="矩形 12">
            <a:extLst>
              <a:ext uri="{FF2B5EF4-FFF2-40B4-BE49-F238E27FC236}">
                <a16:creationId xmlns:a16="http://schemas.microsoft.com/office/drawing/2014/main" id="{2D5BC9C3-E9D8-45CD-9E1F-F0EC25652815}"/>
              </a:ext>
            </a:extLst>
          </p:cNvPr>
          <p:cNvSpPr/>
          <p:nvPr>
            <p:custDataLst>
              <p:tags r:id="rId4"/>
            </p:custDataLst>
          </p:nvPr>
        </p:nvSpPr>
        <p:spPr>
          <a:xfrm>
            <a:off x="0" y="5849303"/>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2.0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pSp>
        <p:nvGrpSpPr>
          <p:cNvPr id="12" name="组合 11">
            <a:extLst>
              <a:ext uri="{FF2B5EF4-FFF2-40B4-BE49-F238E27FC236}">
                <a16:creationId xmlns:a16="http://schemas.microsoft.com/office/drawing/2014/main" id="{8F7E1B6E-E2DF-4915-9FF3-57C5E6225124}"/>
              </a:ext>
            </a:extLst>
          </p:cNvPr>
          <p:cNvGrpSpPr/>
          <p:nvPr>
            <p:custDataLst>
              <p:tags r:id="rId5"/>
            </p:custDataLst>
          </p:nvPr>
        </p:nvGrpSpPr>
        <p:grpSpPr>
          <a:xfrm>
            <a:off x="0" y="0"/>
            <a:ext cx="9144000" cy="635000"/>
            <a:chOff x="0" y="0"/>
            <a:chExt cx="9144000" cy="635000"/>
          </a:xfrm>
        </p:grpSpPr>
        <p:sp>
          <p:nvSpPr>
            <p:cNvPr id="8" name="TitleBackground">
              <a:extLst>
                <a:ext uri="{FF2B5EF4-FFF2-40B4-BE49-F238E27FC236}">
                  <a16:creationId xmlns:a16="http://schemas.microsoft.com/office/drawing/2014/main" id="{9C2825D7-9E88-4506-B13D-0BA6E348F6F2}"/>
                </a:ext>
              </a:extLst>
            </p:cNvPr>
            <p:cNvSpPr/>
            <p:nvPr>
              <p:custDataLst>
                <p:tags r:id="rId7"/>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ColorBlock">
              <a:extLst>
                <a:ext uri="{FF2B5EF4-FFF2-40B4-BE49-F238E27FC236}">
                  <a16:creationId xmlns:a16="http://schemas.microsoft.com/office/drawing/2014/main" id="{AC560591-3394-4950-974F-0225027063FD}"/>
                </a:ext>
              </a:extLst>
            </p:cNvPr>
            <p:cNvSpPr/>
            <p:nvPr>
              <p:custDataLst>
                <p:tags r:id="rId8"/>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ypeText">
              <a:extLst>
                <a:ext uri="{FF2B5EF4-FFF2-40B4-BE49-F238E27FC236}">
                  <a16:creationId xmlns:a16="http://schemas.microsoft.com/office/drawing/2014/main" id="{D63B9868-674C-4AA6-B2FD-E3DA7CD46444}"/>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11" name="TipText">
              <a:extLst>
                <a:ext uri="{FF2B5EF4-FFF2-40B4-BE49-F238E27FC236}">
                  <a16:creationId xmlns:a16="http://schemas.microsoft.com/office/drawing/2014/main" id="{B61AE3C7-5920-4E80-906D-E4B0427D8B3A}"/>
                </a:ext>
              </a:extLst>
            </p:cNvPr>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226649BC-B991-4431-8524-B9C921AE2F47}"/>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4226828162"/>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229600" cy="5520655"/>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5.29】</a:t>
            </a:r>
            <a:r>
              <a:rPr lang="zh-CN" altLang="en-US" dirty="0">
                <a:solidFill>
                  <a:srgbClr val="C00000"/>
                </a:solidFill>
              </a:rPr>
              <a:t>作用域实例</a:t>
            </a:r>
            <a:r>
              <a:rPr lang="en-US" altLang="zh-CN" dirty="0">
                <a:solidFill>
                  <a:srgbClr val="C00000"/>
                </a:solidFill>
              </a:rPr>
              <a:t>2</a:t>
            </a:r>
          </a:p>
          <a:p>
            <a:pPr lvl="1"/>
            <a:r>
              <a:rPr lang="zh-CN" altLang="en-US" dirty="0"/>
              <a:t>本实例主要用于说明</a:t>
            </a:r>
            <a:r>
              <a:rPr lang="zh-CN" altLang="en-US" dirty="0">
                <a:solidFill>
                  <a:srgbClr val="C00000"/>
                </a:solidFill>
              </a:rPr>
              <a:t>文件级</a:t>
            </a:r>
            <a:r>
              <a:rPr lang="zh-CN" altLang="en-US" dirty="0"/>
              <a:t>作用域（全局变量），</a:t>
            </a:r>
            <a:r>
              <a:rPr lang="zh-CN" altLang="en-US" dirty="0">
                <a:solidFill>
                  <a:srgbClr val="C00000"/>
                </a:solidFill>
              </a:rPr>
              <a:t>函数级</a:t>
            </a:r>
            <a:r>
              <a:rPr lang="zh-CN" altLang="en-US" dirty="0"/>
              <a:t>作用域（局部变量），以及</a:t>
            </a:r>
            <a:r>
              <a:rPr lang="zh-CN" altLang="en-US" dirty="0">
                <a:solidFill>
                  <a:srgbClr val="C00000"/>
                </a:solidFill>
              </a:rPr>
              <a:t>函数原型级</a:t>
            </a:r>
            <a:r>
              <a:rPr lang="zh-CN" altLang="en-US" dirty="0"/>
              <a:t>作用域的相互关系及其使用。其中还出现了两个具有</a:t>
            </a:r>
            <a:r>
              <a:rPr lang="zh-CN" altLang="en-US" dirty="0">
                <a:latin typeface="Times New Roman"/>
              </a:rPr>
              <a:t>“</a:t>
            </a:r>
            <a:r>
              <a:rPr lang="zh-CN" altLang="en-US" dirty="0"/>
              <a:t>平行</a:t>
            </a:r>
            <a:r>
              <a:rPr lang="zh-CN" altLang="en-US" dirty="0">
                <a:latin typeface="Times New Roman"/>
              </a:rPr>
              <a:t>”</a:t>
            </a:r>
            <a:r>
              <a:rPr lang="zh-CN" altLang="en-US" dirty="0"/>
              <a:t>关系的函数作用域</a:t>
            </a:r>
          </a:p>
        </p:txBody>
      </p:sp>
      <p:sp>
        <p:nvSpPr>
          <p:cNvPr id="6" name="内容占位符 2"/>
          <p:cNvSpPr txBox="1">
            <a:spLocks/>
          </p:cNvSpPr>
          <p:nvPr/>
        </p:nvSpPr>
        <p:spPr bwMode="auto">
          <a:xfrm>
            <a:off x="0" y="2996952"/>
            <a:ext cx="9036496" cy="33276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90000"/>
              </a:lnSpc>
              <a:spcBef>
                <a:spcPts val="0"/>
              </a:spcBef>
              <a:buFont typeface="Arial" charset="0"/>
              <a:buNone/>
            </a:pPr>
            <a:r>
              <a:rPr lang="zh-CN" altLang="en-US" sz="2000" b="1" dirty="0">
                <a:solidFill>
                  <a:srgbClr val="0000FF"/>
                </a:solidFill>
                <a:latin typeface="Courier New" pitchFamily="49" charset="0"/>
                <a:cs typeface="Courier New" pitchFamily="49" charset="0"/>
              </a:rPr>
              <a:t>#</a:t>
            </a:r>
            <a:r>
              <a:rPr lang="en-US" altLang="zh-CN" sz="2000" b="1" dirty="0">
                <a:solidFill>
                  <a:srgbClr val="0000FF"/>
                </a:solidFill>
                <a:latin typeface="Courier New" pitchFamily="49" charset="0"/>
                <a:cs typeface="Courier New" pitchFamily="49" charset="0"/>
              </a:rPr>
              <a:t>include</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&lt;</a:t>
            </a:r>
            <a:r>
              <a:rPr lang="en-US" altLang="zh-CN" sz="2000" b="1" dirty="0" err="1">
                <a:latin typeface="Courier New" pitchFamily="49" charset="0"/>
                <a:cs typeface="Courier New" pitchFamily="49" charset="0"/>
              </a:rPr>
              <a:t>iostream</a:t>
            </a:r>
            <a:r>
              <a:rPr lang="en-US" altLang="zh-CN" sz="2000" b="1" dirty="0">
                <a:latin typeface="Courier New" pitchFamily="49" charset="0"/>
                <a:cs typeface="Courier New" pitchFamily="49" charset="0"/>
              </a:rPr>
              <a:t>&gt;</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程序文件</a:t>
            </a:r>
            <a:r>
              <a:rPr lang="en-US" altLang="zh-CN" sz="2000" b="1" dirty="0">
                <a:solidFill>
                  <a:srgbClr val="00B050"/>
                </a:solidFill>
                <a:latin typeface="Courier New" pitchFamily="49" charset="0"/>
                <a:cs typeface="Courier New" pitchFamily="49" charset="0"/>
              </a:rPr>
              <a:t>1</a:t>
            </a:r>
          </a:p>
          <a:p>
            <a:pPr algn="just">
              <a:lnSpc>
                <a:spcPct val="90000"/>
              </a:lnSpc>
              <a:spcBef>
                <a:spcPts val="0"/>
              </a:spcBef>
              <a:buFont typeface="Arial" charset="0"/>
              <a:buNone/>
            </a:pPr>
            <a:r>
              <a:rPr lang="en-US" altLang="zh-CN" sz="2000" b="1" dirty="0">
                <a:solidFill>
                  <a:srgbClr val="0000FF"/>
                </a:solidFill>
                <a:latin typeface="Courier New" pitchFamily="49" charset="0"/>
                <a:cs typeface="Courier New" pitchFamily="49" charset="0"/>
              </a:rPr>
              <a:t>using namespace</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std</a:t>
            </a:r>
            <a:r>
              <a:rPr lang="en-US" altLang="zh-CN" sz="2000" b="1" dirty="0">
                <a:latin typeface="Courier New" pitchFamily="49" charset="0"/>
                <a:cs typeface="Courier New" pitchFamily="49" charset="0"/>
              </a:rPr>
              <a:t>;</a:t>
            </a:r>
          </a:p>
          <a:p>
            <a:pPr algn="just">
              <a:lnSpc>
                <a:spcPct val="90000"/>
              </a:lnSpc>
              <a:spcBef>
                <a:spcPts val="0"/>
              </a:spcBef>
              <a:buFont typeface="Arial" charset="0"/>
              <a:buNone/>
            </a:pP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x </a:t>
            </a:r>
            <a:r>
              <a:rPr lang="en-US" altLang="zh-CN" sz="2000" b="1" dirty="0">
                <a:latin typeface="Courier New" pitchFamily="49" charset="0"/>
                <a:cs typeface="Courier New" pitchFamily="49" charset="0"/>
              </a:rPr>
              <a:t>= 11;</a:t>
            </a:r>
            <a:r>
              <a:rPr lang="en-US" altLang="zh-CN" sz="2000" b="1" dirty="0">
                <a:solidFill>
                  <a:schemeClr val="tx2"/>
                </a:solidFill>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 x</a:t>
            </a:r>
            <a:r>
              <a:rPr lang="zh-CN" altLang="en-US" sz="2000" b="1" dirty="0">
                <a:solidFill>
                  <a:srgbClr val="00B050"/>
                </a:solidFill>
                <a:latin typeface="Courier New" pitchFamily="49" charset="0"/>
                <a:cs typeface="Courier New" pitchFamily="49" charset="0"/>
              </a:rPr>
              <a:t>具有文件级作用域</a:t>
            </a:r>
          </a:p>
          <a:p>
            <a:pPr algn="just">
              <a:lnSpc>
                <a:spcPct val="90000"/>
              </a:lnSpc>
              <a:spcBef>
                <a:spcPts val="0"/>
              </a:spcBef>
              <a:buFont typeface="Arial" charset="0"/>
              <a:buNone/>
            </a:pPr>
            <a:r>
              <a:rPr lang="en-US" altLang="zh-CN" sz="2000" b="1" dirty="0">
                <a:solidFill>
                  <a:srgbClr val="0000FF"/>
                </a:solidFill>
                <a:latin typeface="Courier New" pitchFamily="49" charset="0"/>
                <a:cs typeface="Courier New" pitchFamily="49" charset="0"/>
              </a:rPr>
              <a:t>char</a:t>
            </a:r>
            <a:r>
              <a:rPr lang="en-US" altLang="zh-CN" sz="2000" b="1" dirty="0">
                <a:solidFill>
                  <a:schemeClr val="tx2"/>
                </a:solidFill>
                <a:latin typeface="Courier New" pitchFamily="49" charset="0"/>
                <a:cs typeface="Courier New" pitchFamily="49" charset="0"/>
              </a:rPr>
              <a:t> </a:t>
            </a:r>
            <a:r>
              <a:rPr lang="en-US" altLang="zh-CN" sz="2000" b="1" dirty="0" err="1">
                <a:solidFill>
                  <a:schemeClr val="tx2"/>
                </a:solidFill>
                <a:latin typeface="Courier New" pitchFamily="49" charset="0"/>
                <a:cs typeface="Courier New" pitchFamily="49" charset="0"/>
              </a:rPr>
              <a:t>ch</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 '1'; </a:t>
            </a:r>
          </a:p>
          <a:p>
            <a:pPr algn="just">
              <a:lnSpc>
                <a:spcPct val="90000"/>
              </a:lnSpc>
              <a:spcBef>
                <a:spcPts val="0"/>
              </a:spcBef>
              <a:buFont typeface="Arial" charset="0"/>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func1(</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ipara1);</a:t>
            </a:r>
            <a:r>
              <a:rPr lang="en-US" altLang="zh-CN" sz="2000" b="1" dirty="0">
                <a:solidFill>
                  <a:schemeClr val="tx2"/>
                </a:solidFill>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//ipara1</a:t>
            </a:r>
            <a:r>
              <a:rPr lang="zh-CN" altLang="en-US" sz="2000" b="1" dirty="0">
                <a:solidFill>
                  <a:srgbClr val="00B050"/>
                </a:solidFill>
                <a:latin typeface="Courier New" pitchFamily="49" charset="0"/>
                <a:cs typeface="Courier New" pitchFamily="49" charset="0"/>
              </a:rPr>
              <a:t>仅具有函数原型级</a:t>
            </a:r>
            <a:endParaRPr lang="en-US" altLang="zh-CN" sz="2000" b="1" dirty="0">
              <a:solidFill>
                <a:srgbClr val="00B050"/>
              </a:solidFill>
              <a:latin typeface="Courier New" pitchFamily="49" charset="0"/>
              <a:cs typeface="Courier New" pitchFamily="49" charset="0"/>
            </a:endParaRPr>
          </a:p>
          <a:p>
            <a:pPr algn="just">
              <a:lnSpc>
                <a:spcPct val="90000"/>
              </a:lnSpc>
              <a:spcBef>
                <a:spcPts val="0"/>
              </a:spcBef>
              <a:buFont typeface="Arial" charset="0"/>
              <a:buNone/>
            </a:pP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作用域</a:t>
            </a:r>
          </a:p>
          <a:p>
            <a:pPr algn="just">
              <a:lnSpc>
                <a:spcPct val="90000"/>
              </a:lnSpc>
              <a:spcBef>
                <a:spcPts val="0"/>
              </a:spcBef>
              <a:buFont typeface="Arial" charset="0"/>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func2()</a:t>
            </a:r>
            <a:r>
              <a:rPr lang="en-US" altLang="zh-CN" sz="2000" b="1" dirty="0">
                <a:solidFill>
                  <a:srgbClr val="FF0000"/>
                </a:solidFill>
                <a:latin typeface="Courier New" pitchFamily="49" charset="0"/>
                <a:cs typeface="Courier New" pitchFamily="49" charset="0"/>
              </a:rPr>
              <a:t>{</a:t>
            </a:r>
          </a:p>
          <a:p>
            <a:pPr algn="just">
              <a:lnSpc>
                <a:spcPct val="90000"/>
              </a:lnSpc>
              <a:spcBef>
                <a:spcPts val="0"/>
              </a:spcBef>
              <a:buFont typeface="Arial" charset="0"/>
              <a:buNone/>
            </a:pP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err="1">
                <a:solidFill>
                  <a:srgbClr val="FF0000"/>
                </a:solidFill>
                <a:latin typeface="Courier New" pitchFamily="49" charset="0"/>
                <a:cs typeface="Courier New" pitchFamily="49" charset="0"/>
              </a:rPr>
              <a:t>i</a:t>
            </a:r>
            <a:r>
              <a:rPr lang="en-US" altLang="zh-CN" sz="2000" b="1" dirty="0">
                <a:solidFill>
                  <a:srgbClr val="FF0000"/>
                </a:solidFill>
                <a:latin typeface="Courier New" pitchFamily="49" charset="0"/>
                <a:cs typeface="Courier New" pitchFamily="49" charset="0"/>
              </a:rPr>
              <a:t> </a:t>
            </a:r>
            <a:r>
              <a:rPr lang="en-US" altLang="zh-CN" sz="2000" b="1" dirty="0">
                <a:latin typeface="Courier New" pitchFamily="49" charset="0"/>
                <a:cs typeface="Courier New" pitchFamily="49" charset="0"/>
              </a:rPr>
              <a:t>= 22222;</a:t>
            </a:r>
            <a:r>
              <a:rPr lang="en-US" altLang="zh-CN" sz="2000" b="1" dirty="0">
                <a:solidFill>
                  <a:schemeClr val="tx2"/>
                </a:solidFill>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函数级</a:t>
            </a:r>
            <a:r>
              <a:rPr lang="en-US" altLang="zh-CN" sz="2000" b="1" dirty="0" err="1">
                <a:solidFill>
                  <a:srgbClr val="00B050"/>
                </a:solidFill>
                <a:latin typeface="Courier New" pitchFamily="49" charset="0"/>
                <a:cs typeface="Courier New" pitchFamily="49" charset="0"/>
              </a:rPr>
              <a:t>i</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与</a:t>
            </a:r>
            <a:r>
              <a:rPr lang="en-US" altLang="zh-CN" sz="2000" b="1" dirty="0">
                <a:solidFill>
                  <a:srgbClr val="00B050"/>
                </a:solidFill>
                <a:latin typeface="Courier New" pitchFamily="49" charset="0"/>
                <a:cs typeface="Courier New" pitchFamily="49" charset="0"/>
              </a:rPr>
              <a:t>func1</a:t>
            </a:r>
            <a:r>
              <a:rPr lang="zh-CN" altLang="en-US" sz="2000" b="1" dirty="0">
                <a:solidFill>
                  <a:srgbClr val="00B050"/>
                </a:solidFill>
                <a:latin typeface="Courier New" pitchFamily="49" charset="0"/>
                <a:cs typeface="Courier New" pitchFamily="49" charset="0"/>
              </a:rPr>
              <a:t>中</a:t>
            </a:r>
            <a:r>
              <a:rPr lang="en-US" altLang="zh-CN" sz="2000" b="1" dirty="0" err="1">
                <a:solidFill>
                  <a:srgbClr val="00B050"/>
                </a:solidFill>
                <a:latin typeface="Courier New" pitchFamily="49" charset="0"/>
                <a:cs typeface="Courier New" pitchFamily="49" charset="0"/>
              </a:rPr>
              <a:t>i</a:t>
            </a:r>
            <a:r>
              <a:rPr lang="zh-CN" altLang="en-US" sz="2000" b="1" dirty="0">
                <a:solidFill>
                  <a:srgbClr val="00B050"/>
                </a:solidFill>
                <a:latin typeface="Courier New" pitchFamily="49" charset="0"/>
                <a:cs typeface="Courier New" pitchFamily="49" charset="0"/>
              </a:rPr>
              <a:t>重名但不相干</a:t>
            </a:r>
          </a:p>
          <a:p>
            <a:pPr algn="just">
              <a:lnSpc>
                <a:spcPct val="90000"/>
              </a:lnSpc>
              <a:spcBef>
                <a:spcPts val="0"/>
              </a:spcBef>
              <a:buFont typeface="Arial" charset="0"/>
              <a:buNone/>
            </a:pPr>
            <a:r>
              <a:rPr lang="zh-CN" altLang="en-US"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double</a:t>
            </a:r>
            <a:r>
              <a:rPr lang="en-US" altLang="zh-CN" sz="2000" b="1" dirty="0">
                <a:solidFill>
                  <a:schemeClr val="tx2"/>
                </a:solidFill>
                <a:latin typeface="Courier New" pitchFamily="49" charset="0"/>
                <a:cs typeface="Courier New" pitchFamily="49" charset="0"/>
              </a:rPr>
              <a:t> </a:t>
            </a:r>
            <a:r>
              <a:rPr lang="en-US" altLang="zh-CN" sz="2000" b="1" dirty="0" err="1">
                <a:solidFill>
                  <a:srgbClr val="FF0000"/>
                </a:solidFill>
                <a:latin typeface="Courier New" pitchFamily="49" charset="0"/>
                <a:cs typeface="Courier New" pitchFamily="49" charset="0"/>
              </a:rPr>
              <a:t>ch</a:t>
            </a:r>
            <a:r>
              <a:rPr lang="en-US" altLang="zh-CN" sz="2000" b="1" dirty="0">
                <a:solidFill>
                  <a:srgbClr val="FF0000"/>
                </a:solidFill>
                <a:latin typeface="Courier New" pitchFamily="49" charset="0"/>
                <a:cs typeface="Courier New" pitchFamily="49" charset="0"/>
              </a:rPr>
              <a:t> </a:t>
            </a:r>
            <a:r>
              <a:rPr lang="en-US" altLang="zh-CN" sz="2000" b="1" dirty="0">
                <a:latin typeface="Courier New" pitchFamily="49" charset="0"/>
                <a:cs typeface="Courier New" pitchFamily="49" charset="0"/>
              </a:rPr>
              <a:t>= 202.2; </a:t>
            </a:r>
            <a:r>
              <a:rPr lang="en-US" altLang="zh-CN" sz="2000" b="1" dirty="0">
                <a:solidFill>
                  <a:schemeClr val="tx2"/>
                </a:solidFill>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函数级</a:t>
            </a:r>
            <a:r>
              <a:rPr lang="en-US" altLang="zh-CN" sz="2000" b="1" dirty="0" err="1">
                <a:solidFill>
                  <a:srgbClr val="00B050"/>
                </a:solidFill>
                <a:latin typeface="Courier New" pitchFamily="49" charset="0"/>
                <a:cs typeface="Courier New" pitchFamily="49" charset="0"/>
              </a:rPr>
              <a:t>ch</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与文件级</a:t>
            </a:r>
            <a:r>
              <a:rPr lang="en-US" altLang="zh-CN" sz="2000" b="1" dirty="0" err="1">
                <a:solidFill>
                  <a:srgbClr val="00B050"/>
                </a:solidFill>
                <a:latin typeface="Courier New" pitchFamily="49" charset="0"/>
                <a:cs typeface="Courier New" pitchFamily="49" charset="0"/>
              </a:rPr>
              <a:t>ch</a:t>
            </a:r>
            <a:r>
              <a:rPr lang="zh-CN" altLang="en-US" sz="2000" b="1" dirty="0">
                <a:solidFill>
                  <a:srgbClr val="00B050"/>
                </a:solidFill>
                <a:latin typeface="Courier New" pitchFamily="49" charset="0"/>
                <a:cs typeface="Courier New" pitchFamily="49" charset="0"/>
              </a:rPr>
              <a:t>同名</a:t>
            </a:r>
            <a:endParaRPr lang="en-US" altLang="zh-CN" sz="2000" b="1" dirty="0">
              <a:solidFill>
                <a:srgbClr val="00B050"/>
              </a:solidFill>
              <a:latin typeface="Courier New" pitchFamily="49" charset="0"/>
              <a:cs typeface="Courier New" pitchFamily="49" charset="0"/>
            </a:endParaRPr>
          </a:p>
          <a:p>
            <a:pPr algn="just">
              <a:lnSpc>
                <a:spcPct val="90000"/>
              </a:lnSpc>
              <a:spcBef>
                <a:spcPts val="0"/>
              </a:spcBef>
              <a:buFont typeface="Arial" charset="0"/>
              <a:buNone/>
            </a:pP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&lt;&lt;"in func2 -- </a:t>
            </a:r>
            <a:r>
              <a:rPr lang="en-US" altLang="zh-CN" sz="2000" b="1" dirty="0" err="1">
                <a:latin typeface="Courier New" pitchFamily="49" charset="0"/>
                <a:cs typeface="Courier New" pitchFamily="49" charset="0"/>
              </a:rPr>
              <a:t>x,ch</a:t>
            </a:r>
            <a:r>
              <a:rPr lang="en-US" altLang="zh-CN" sz="2000" b="1" dirty="0">
                <a:latin typeface="Courier New" pitchFamily="49" charset="0"/>
                <a:cs typeface="Courier New" pitchFamily="49" charset="0"/>
              </a:rPr>
              <a:t>="&lt;&lt;</a:t>
            </a:r>
            <a:r>
              <a:rPr lang="en-US" altLang="zh-CN" sz="2000" b="1" dirty="0">
                <a:solidFill>
                  <a:schemeClr val="tx2"/>
                </a:solidFill>
                <a:latin typeface="Courier New" pitchFamily="49" charset="0"/>
                <a:cs typeface="Courier New" pitchFamily="49" charset="0"/>
              </a:rPr>
              <a:t>x</a:t>
            </a:r>
            <a:r>
              <a:rPr lang="en-US" altLang="zh-CN" sz="2000" b="1" dirty="0">
                <a:latin typeface="Courier New" pitchFamily="49" charset="0"/>
                <a:cs typeface="Courier New" pitchFamily="49" charset="0"/>
              </a:rPr>
              <a:t>&lt;&lt;","&lt;&lt; </a:t>
            </a:r>
            <a:r>
              <a:rPr lang="en-US" altLang="zh-CN" sz="2000" b="1" dirty="0" err="1">
                <a:solidFill>
                  <a:srgbClr val="FF0000"/>
                </a:solidFill>
                <a:latin typeface="Courier New" pitchFamily="49" charset="0"/>
                <a:cs typeface="Courier New" pitchFamily="49" charset="0"/>
              </a:rPr>
              <a:t>ch</a:t>
            </a:r>
            <a:r>
              <a:rPr lang="en-US" altLang="zh-CN" sz="2000" b="1" dirty="0">
                <a:solidFill>
                  <a:srgbClr val="7030A0"/>
                </a:solidFill>
                <a:latin typeface="Courier New" pitchFamily="49" charset="0"/>
                <a:cs typeface="Courier New" pitchFamily="49" charset="0"/>
              </a:rPr>
              <a:t> </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  </a:t>
            </a:r>
          </a:p>
          <a:p>
            <a:pPr algn="just">
              <a:lnSpc>
                <a:spcPct val="90000"/>
              </a:lnSpc>
              <a:spcBef>
                <a:spcPts val="0"/>
              </a:spcBef>
              <a:buFont typeface="Arial" charset="0"/>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&lt;&lt;"in func2 -- </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="&lt;&lt;</a:t>
            </a:r>
            <a:r>
              <a:rPr lang="en-US" altLang="zh-CN" sz="2000" b="1" dirty="0" err="1">
                <a:solidFill>
                  <a:srgbClr val="FF0000"/>
                </a:solidFill>
                <a:latin typeface="Courier New" pitchFamily="49" charset="0"/>
                <a:cs typeface="Courier New" pitchFamily="49" charset="0"/>
              </a:rPr>
              <a:t>i</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lgn="just">
              <a:lnSpc>
                <a:spcPct val="90000"/>
              </a:lnSpc>
              <a:spcBef>
                <a:spcPts val="0"/>
              </a:spcBef>
              <a:buFont typeface="Arial" charset="0"/>
              <a:buNone/>
            </a:pPr>
            <a:r>
              <a:rPr lang="en-US" altLang="zh-CN" sz="2000" b="1" dirty="0">
                <a:solidFill>
                  <a:srgbClr val="FF0000"/>
                </a:solidFill>
                <a:latin typeface="Courier New" pitchFamily="49" charset="0"/>
                <a:cs typeface="Courier New" pitchFamily="49" charset="0"/>
              </a:rPr>
              <a:t>}</a:t>
            </a:r>
            <a:r>
              <a:rPr lang="en-US" altLang="zh-CN" sz="2000" b="1" dirty="0">
                <a:solidFill>
                  <a:schemeClr val="tx2"/>
                </a:solidFill>
                <a:latin typeface="Courier New" pitchFamily="49" charset="0"/>
                <a:cs typeface="Courier New" pitchFamily="49" charset="0"/>
              </a:rPr>
              <a:t>  </a:t>
            </a:r>
          </a:p>
          <a:p>
            <a:pPr algn="just">
              <a:lnSpc>
                <a:spcPct val="90000"/>
              </a:lnSpc>
              <a:spcBef>
                <a:spcPts val="0"/>
              </a:spcBef>
              <a:buFont typeface="Arial" charset="0"/>
              <a:buNone/>
            </a:pPr>
            <a:endParaRPr lang="zh-CN" altLang="en-US" sz="2000" b="1" dirty="0">
              <a:solidFill>
                <a:schemeClr val="tx2"/>
              </a:solidFill>
              <a:latin typeface="Courier New" pitchFamily="49" charset="0"/>
              <a:cs typeface="Courier New" pitchFamily="49" charset="0"/>
            </a:endParaRPr>
          </a:p>
        </p:txBody>
      </p:sp>
    </p:spTree>
    <p:extLst>
      <p:ext uri="{BB962C8B-B14F-4D97-AF65-F5344CB8AC3E}">
        <p14:creationId xmlns:p14="http://schemas.microsoft.com/office/powerpoint/2010/main" val="892262614"/>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011725"/>
            <a:ext cx="8892480" cy="5245224"/>
          </a:xfrm>
        </p:spPr>
        <p:txBody>
          <a:bodyPr/>
          <a:lstStyle/>
          <a:p>
            <a:pPr algn="just">
              <a:lnSpc>
                <a:spcPct val="90000"/>
              </a:lnSpc>
              <a:spcBef>
                <a:spcPts val="0"/>
              </a:spcBef>
              <a:buNone/>
            </a:pPr>
            <a:r>
              <a:rPr lang="en-US" altLang="zh-CN" sz="2200" b="1" dirty="0">
                <a:solidFill>
                  <a:srgbClr val="0000FF"/>
                </a:solidFill>
                <a:latin typeface="Courier New" pitchFamily="49" charset="0"/>
                <a:cs typeface="Courier New" pitchFamily="49" charset="0"/>
              </a:rPr>
              <a:t>#include</a:t>
            </a:r>
            <a:r>
              <a:rPr lang="en-US" altLang="zh-CN" sz="2200" b="1" dirty="0">
                <a:latin typeface="Courier New" pitchFamily="49" charset="0"/>
                <a:cs typeface="Courier New" pitchFamily="49" charset="0"/>
              </a:rPr>
              <a:t>&lt;</a:t>
            </a:r>
            <a:r>
              <a:rPr lang="en-US" altLang="zh-CN" sz="2200" b="1" dirty="0" err="1">
                <a:latin typeface="Courier New" pitchFamily="49" charset="0"/>
                <a:cs typeface="Courier New" pitchFamily="49" charset="0"/>
              </a:rPr>
              <a:t>iostream</a:t>
            </a:r>
            <a:r>
              <a:rPr lang="en-US" altLang="zh-CN" sz="2200" b="1" dirty="0">
                <a:latin typeface="Courier New" pitchFamily="49" charset="0"/>
                <a:cs typeface="Courier New" pitchFamily="49" charset="0"/>
              </a:rPr>
              <a:t>&gt;</a:t>
            </a:r>
            <a:r>
              <a:rPr lang="en-US" altLang="zh-CN" sz="2200" b="1" dirty="0">
                <a:solidFill>
                  <a:srgbClr val="00B050"/>
                </a:solidFill>
                <a:latin typeface="Courier New" pitchFamily="49" charset="0"/>
                <a:cs typeface="Courier New" pitchFamily="49" charset="0"/>
              </a:rPr>
              <a:t>//</a:t>
            </a:r>
            <a:r>
              <a:rPr lang="zh-CN" altLang="en-US" sz="2200" b="1" dirty="0">
                <a:solidFill>
                  <a:srgbClr val="00B050"/>
                </a:solidFill>
                <a:latin typeface="Courier New" pitchFamily="49" charset="0"/>
                <a:cs typeface="Courier New" pitchFamily="49" charset="0"/>
              </a:rPr>
              <a:t>程序文件</a:t>
            </a:r>
            <a:r>
              <a:rPr lang="en-US" altLang="zh-CN" sz="2200" b="1" dirty="0">
                <a:solidFill>
                  <a:srgbClr val="00B050"/>
                </a:solidFill>
                <a:latin typeface="Courier New" pitchFamily="49" charset="0"/>
                <a:cs typeface="Courier New" pitchFamily="49" charset="0"/>
              </a:rPr>
              <a:t>2</a:t>
            </a:r>
            <a:endParaRPr lang="en-US" altLang="zh-CN" sz="2200" b="1" dirty="0">
              <a:latin typeface="Courier New" pitchFamily="49" charset="0"/>
              <a:cs typeface="Courier New" pitchFamily="49" charset="0"/>
            </a:endParaRPr>
          </a:p>
          <a:p>
            <a:pPr algn="just">
              <a:lnSpc>
                <a:spcPct val="90000"/>
              </a:lnSpc>
              <a:spcBef>
                <a:spcPts val="0"/>
              </a:spcBef>
              <a:buNone/>
            </a:pPr>
            <a:r>
              <a:rPr lang="en-US" altLang="zh-CN" sz="2200" b="1" dirty="0">
                <a:solidFill>
                  <a:srgbClr val="0000FF"/>
                </a:solidFill>
                <a:latin typeface="Courier New" pitchFamily="49" charset="0"/>
                <a:cs typeface="Courier New" pitchFamily="49" charset="0"/>
              </a:rPr>
              <a:t>using namespace </a:t>
            </a:r>
            <a:r>
              <a:rPr lang="en-US" altLang="zh-CN" sz="2200" b="1" dirty="0" err="1">
                <a:latin typeface="Courier New" pitchFamily="49" charset="0"/>
                <a:cs typeface="Courier New" pitchFamily="49" charset="0"/>
              </a:rPr>
              <a:t>std</a:t>
            </a:r>
            <a:r>
              <a:rPr lang="en-US" altLang="zh-CN" sz="2200" b="1" dirty="0">
                <a:latin typeface="Courier New" pitchFamily="49" charset="0"/>
                <a:cs typeface="Courier New" pitchFamily="49" charset="0"/>
              </a:rPr>
              <a:t>;</a:t>
            </a:r>
          </a:p>
          <a:p>
            <a:pPr algn="just">
              <a:lnSpc>
                <a:spcPct val="90000"/>
              </a:lnSpc>
              <a:spcBef>
                <a:spcPts val="0"/>
              </a:spcBef>
              <a:buNone/>
            </a:pPr>
            <a:r>
              <a:rPr lang="en-US" altLang="zh-CN" sz="2200" b="1" dirty="0">
                <a:solidFill>
                  <a:srgbClr val="0000FF"/>
                </a:solidFill>
                <a:latin typeface="Courier New" pitchFamily="49" charset="0"/>
                <a:cs typeface="Courier New" pitchFamily="49" charset="0"/>
              </a:rPr>
              <a:t>extern </a:t>
            </a:r>
            <a:r>
              <a:rPr lang="en-US" altLang="zh-CN" sz="2200" b="1" dirty="0" err="1">
                <a:solidFill>
                  <a:srgbClr val="0000FF"/>
                </a:solidFill>
                <a:latin typeface="Courier New" pitchFamily="49" charset="0"/>
                <a:cs typeface="Courier New" pitchFamily="49" charset="0"/>
              </a:rPr>
              <a:t>int</a:t>
            </a:r>
            <a:r>
              <a:rPr lang="en-US" altLang="zh-CN" sz="2200" b="1" dirty="0">
                <a:latin typeface="Courier New" pitchFamily="49" charset="0"/>
                <a:cs typeface="Courier New" pitchFamily="49" charset="0"/>
              </a:rPr>
              <a:t> </a:t>
            </a:r>
            <a:r>
              <a:rPr lang="en-US" altLang="zh-CN" sz="2200" b="1" dirty="0">
                <a:solidFill>
                  <a:schemeClr val="tx2"/>
                </a:solidFill>
                <a:latin typeface="Courier New" pitchFamily="49" charset="0"/>
                <a:cs typeface="Courier New" pitchFamily="49" charset="0"/>
              </a:rPr>
              <a:t>x</a:t>
            </a:r>
            <a:r>
              <a:rPr lang="en-US" altLang="zh-CN" sz="2200" b="1" dirty="0">
                <a:latin typeface="Courier New" pitchFamily="49" charset="0"/>
                <a:cs typeface="Courier New" pitchFamily="49" charset="0"/>
              </a:rPr>
              <a:t>;</a:t>
            </a:r>
          </a:p>
          <a:p>
            <a:pPr algn="just">
              <a:lnSpc>
                <a:spcPct val="90000"/>
              </a:lnSpc>
              <a:spcBef>
                <a:spcPts val="0"/>
              </a:spcBef>
              <a:buNone/>
            </a:pPr>
            <a:r>
              <a:rPr lang="en-US" altLang="zh-CN" sz="2200" b="1" dirty="0">
                <a:solidFill>
                  <a:srgbClr val="0000FF"/>
                </a:solidFill>
                <a:latin typeface="Courier New" pitchFamily="49" charset="0"/>
                <a:cs typeface="Courier New" pitchFamily="49" charset="0"/>
              </a:rPr>
              <a:t>extern char</a:t>
            </a:r>
            <a:r>
              <a:rPr lang="en-US" altLang="zh-CN" sz="2200" b="1" dirty="0">
                <a:latin typeface="Courier New" pitchFamily="49" charset="0"/>
                <a:cs typeface="Courier New" pitchFamily="49" charset="0"/>
              </a:rPr>
              <a:t> </a:t>
            </a:r>
            <a:r>
              <a:rPr lang="en-US" altLang="zh-CN" sz="2200" b="1" dirty="0" err="1">
                <a:solidFill>
                  <a:schemeClr val="tx2"/>
                </a:solidFill>
                <a:latin typeface="Courier New" pitchFamily="49" charset="0"/>
                <a:cs typeface="Courier New" pitchFamily="49" charset="0"/>
              </a:rPr>
              <a:t>ch</a:t>
            </a:r>
            <a:r>
              <a:rPr lang="en-US" altLang="zh-CN" sz="2200" b="1" dirty="0">
                <a:latin typeface="Courier New" pitchFamily="49" charset="0"/>
                <a:cs typeface="Courier New" pitchFamily="49" charset="0"/>
              </a:rPr>
              <a:t>;</a:t>
            </a:r>
          </a:p>
          <a:p>
            <a:pPr algn="just">
              <a:lnSpc>
                <a:spcPct val="90000"/>
              </a:lnSpc>
              <a:spcBef>
                <a:spcPts val="0"/>
              </a:spcBef>
              <a:buNone/>
            </a:pPr>
            <a:r>
              <a:rPr lang="en-US" altLang="zh-CN" sz="2200" b="1" dirty="0">
                <a:solidFill>
                  <a:srgbClr val="0000FF"/>
                </a:solidFill>
                <a:latin typeface="Courier New" pitchFamily="49" charset="0"/>
                <a:cs typeface="Courier New" pitchFamily="49" charset="0"/>
              </a:rPr>
              <a:t>void</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func1(</a:t>
            </a:r>
            <a:r>
              <a:rPr lang="en-US" altLang="zh-CN" sz="2200" b="1" dirty="0" err="1">
                <a:solidFill>
                  <a:srgbClr val="0000FF"/>
                </a:solidFill>
                <a:latin typeface="Courier New" pitchFamily="49" charset="0"/>
                <a:cs typeface="Courier New" pitchFamily="49" charset="0"/>
              </a:rPr>
              <a:t>int</a:t>
            </a:r>
            <a:r>
              <a:rPr lang="en-US" altLang="zh-CN" sz="2200" b="1" dirty="0">
                <a:solidFill>
                  <a:schemeClr val="tx2"/>
                </a:solidFill>
                <a:latin typeface="Courier New" pitchFamily="49" charset="0"/>
                <a:cs typeface="Courier New" pitchFamily="49" charset="0"/>
              </a:rPr>
              <a:t> </a:t>
            </a:r>
            <a:r>
              <a:rPr lang="en-US" altLang="zh-CN" sz="2200" b="1" dirty="0">
                <a:solidFill>
                  <a:schemeClr val="accent6">
                    <a:lumMod val="75000"/>
                  </a:schemeClr>
                </a:solidFill>
                <a:latin typeface="Courier New" pitchFamily="49" charset="0"/>
                <a:cs typeface="Courier New" pitchFamily="49" charset="0"/>
              </a:rPr>
              <a:t>ii</a:t>
            </a:r>
            <a:r>
              <a:rPr lang="en-US" altLang="zh-CN" sz="2200" b="1" dirty="0">
                <a:latin typeface="Courier New" pitchFamily="49" charset="0"/>
                <a:cs typeface="Courier New" pitchFamily="49" charset="0"/>
              </a:rPr>
              <a:t>)</a:t>
            </a:r>
            <a:r>
              <a:rPr lang="en-US" altLang="zh-CN" sz="2200" b="1" dirty="0">
                <a:solidFill>
                  <a:schemeClr val="tx2"/>
                </a:solidFill>
                <a:latin typeface="Courier New" pitchFamily="49" charset="0"/>
                <a:cs typeface="Courier New" pitchFamily="49" charset="0"/>
              </a:rPr>
              <a:t> </a:t>
            </a:r>
            <a:r>
              <a:rPr lang="en-US" altLang="zh-CN" sz="2200" b="1" dirty="0">
                <a:solidFill>
                  <a:schemeClr val="accent6">
                    <a:lumMod val="75000"/>
                  </a:schemeClr>
                </a:solidFill>
                <a:latin typeface="Courier New" pitchFamily="49" charset="0"/>
                <a:cs typeface="Courier New" pitchFamily="49" charset="0"/>
              </a:rPr>
              <a:t>{</a:t>
            </a:r>
          </a:p>
          <a:p>
            <a:pPr algn="just">
              <a:lnSpc>
                <a:spcPct val="90000"/>
              </a:lnSpc>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err="1">
                <a:solidFill>
                  <a:srgbClr val="0000FF"/>
                </a:solidFill>
                <a:latin typeface="Courier New" pitchFamily="49" charset="0"/>
                <a:cs typeface="Courier New" pitchFamily="49" charset="0"/>
              </a:rPr>
              <a:t>int</a:t>
            </a:r>
            <a:r>
              <a:rPr lang="en-US" altLang="zh-CN" sz="2200" b="1" dirty="0">
                <a:solidFill>
                  <a:schemeClr val="tx2"/>
                </a:solidFill>
                <a:latin typeface="Courier New" pitchFamily="49" charset="0"/>
                <a:cs typeface="Courier New" pitchFamily="49" charset="0"/>
              </a:rPr>
              <a:t> </a:t>
            </a:r>
            <a:r>
              <a:rPr lang="en-US" altLang="zh-CN" sz="2200" b="1" dirty="0" err="1">
                <a:solidFill>
                  <a:schemeClr val="accent6">
                    <a:lumMod val="75000"/>
                  </a:schemeClr>
                </a:solidFill>
                <a:latin typeface="Courier New" pitchFamily="49" charset="0"/>
                <a:cs typeface="Courier New" pitchFamily="49" charset="0"/>
              </a:rPr>
              <a:t>i</a:t>
            </a:r>
            <a:r>
              <a:rPr lang="en-US" altLang="zh-CN" sz="2200" b="1" dirty="0">
                <a:solidFill>
                  <a:schemeClr val="accent6">
                    <a:lumMod val="75000"/>
                  </a:schemeClr>
                </a:solidFill>
                <a:latin typeface="Courier New" pitchFamily="49" charset="0"/>
                <a:cs typeface="Courier New" pitchFamily="49" charset="0"/>
              </a:rPr>
              <a:t> </a:t>
            </a:r>
            <a:r>
              <a:rPr lang="en-US" altLang="zh-CN" sz="2200" b="1" dirty="0">
                <a:latin typeface="Courier New" pitchFamily="49" charset="0"/>
                <a:cs typeface="Courier New" pitchFamily="49" charset="0"/>
              </a:rPr>
              <a:t>= 21111;</a:t>
            </a:r>
            <a:r>
              <a:rPr lang="en-US" altLang="zh-CN" sz="2200" b="1" dirty="0">
                <a:solidFill>
                  <a:srgbClr val="00B050"/>
                </a:solidFill>
                <a:latin typeface="Courier New" pitchFamily="49" charset="0"/>
                <a:cs typeface="Courier New" pitchFamily="49" charset="0"/>
              </a:rPr>
              <a:t>//</a:t>
            </a:r>
            <a:r>
              <a:rPr lang="zh-CN" altLang="en-US" sz="2200" b="1" dirty="0">
                <a:solidFill>
                  <a:srgbClr val="00B050"/>
                </a:solidFill>
                <a:latin typeface="Courier New" pitchFamily="49" charset="0"/>
                <a:cs typeface="Courier New" pitchFamily="49" charset="0"/>
              </a:rPr>
              <a:t>函数级</a:t>
            </a:r>
            <a:r>
              <a:rPr lang="en-US" altLang="zh-CN" sz="2200" b="1" dirty="0" err="1">
                <a:solidFill>
                  <a:srgbClr val="00B050"/>
                </a:solidFill>
                <a:latin typeface="Courier New" pitchFamily="49" charset="0"/>
                <a:cs typeface="Courier New" pitchFamily="49" charset="0"/>
              </a:rPr>
              <a:t>i</a:t>
            </a:r>
            <a:r>
              <a:rPr lang="en-US" altLang="zh-CN" sz="2200" b="1" dirty="0">
                <a:solidFill>
                  <a:srgbClr val="00B050"/>
                </a:solidFill>
                <a:latin typeface="Courier New" pitchFamily="49" charset="0"/>
                <a:cs typeface="Courier New" pitchFamily="49" charset="0"/>
              </a:rPr>
              <a:t>，</a:t>
            </a:r>
            <a:r>
              <a:rPr lang="zh-CN" altLang="en-US" sz="2200" b="1" dirty="0">
                <a:solidFill>
                  <a:srgbClr val="00B050"/>
                </a:solidFill>
                <a:latin typeface="Courier New" pitchFamily="49" charset="0"/>
                <a:cs typeface="Courier New" pitchFamily="49" charset="0"/>
              </a:rPr>
              <a:t>与</a:t>
            </a:r>
            <a:r>
              <a:rPr lang="en-US" altLang="zh-CN" sz="2200" b="1" dirty="0">
                <a:solidFill>
                  <a:srgbClr val="00B050"/>
                </a:solidFill>
                <a:latin typeface="Courier New" pitchFamily="49" charset="0"/>
                <a:cs typeface="Courier New" pitchFamily="49" charset="0"/>
              </a:rPr>
              <a:t>func2</a:t>
            </a:r>
            <a:r>
              <a:rPr lang="zh-CN" altLang="en-US" sz="2200" b="1" dirty="0">
                <a:solidFill>
                  <a:srgbClr val="00B050"/>
                </a:solidFill>
                <a:latin typeface="Courier New" pitchFamily="49" charset="0"/>
                <a:cs typeface="Courier New" pitchFamily="49" charset="0"/>
              </a:rPr>
              <a:t>中</a:t>
            </a:r>
            <a:r>
              <a:rPr lang="en-US" altLang="zh-CN" sz="2200" b="1" dirty="0" err="1">
                <a:solidFill>
                  <a:srgbClr val="00B050"/>
                </a:solidFill>
                <a:latin typeface="Courier New" pitchFamily="49" charset="0"/>
                <a:cs typeface="Courier New" pitchFamily="49" charset="0"/>
              </a:rPr>
              <a:t>i</a:t>
            </a:r>
            <a:r>
              <a:rPr lang="zh-CN" altLang="en-US" sz="2200" b="1" dirty="0">
                <a:solidFill>
                  <a:srgbClr val="00B050"/>
                </a:solidFill>
                <a:latin typeface="Courier New" pitchFamily="49" charset="0"/>
                <a:cs typeface="Courier New" pitchFamily="49" charset="0"/>
              </a:rPr>
              <a:t>重名但不相干</a:t>
            </a:r>
          </a:p>
          <a:p>
            <a:pPr algn="just">
              <a:lnSpc>
                <a:spcPct val="90000"/>
              </a:lnSpc>
              <a:spcBef>
                <a:spcPts val="0"/>
              </a:spcBef>
              <a:buNone/>
            </a:pPr>
            <a:r>
              <a:rPr lang="zh-CN" altLang="en-US" sz="2200" b="1" dirty="0">
                <a:solidFill>
                  <a:schemeClr val="tx2"/>
                </a:solidFill>
                <a:latin typeface="Courier New" pitchFamily="49" charset="0"/>
                <a:cs typeface="Courier New" pitchFamily="49" charset="0"/>
              </a:rPr>
              <a:t>  </a:t>
            </a:r>
            <a:r>
              <a:rPr lang="en-US" altLang="zh-CN" sz="2200" b="1" dirty="0" err="1">
                <a:solidFill>
                  <a:srgbClr val="0000FF"/>
                </a:solidFill>
                <a:latin typeface="Courier New" pitchFamily="49" charset="0"/>
                <a:cs typeface="Courier New" pitchFamily="49" charset="0"/>
              </a:rPr>
              <a:t>int</a:t>
            </a:r>
            <a:r>
              <a:rPr lang="en-US" altLang="zh-CN" sz="2200" b="1" dirty="0">
                <a:solidFill>
                  <a:schemeClr val="tx2"/>
                </a:solidFill>
                <a:latin typeface="Courier New" pitchFamily="49" charset="0"/>
                <a:cs typeface="Courier New" pitchFamily="49" charset="0"/>
              </a:rPr>
              <a:t> </a:t>
            </a:r>
            <a:r>
              <a:rPr lang="en-US" altLang="zh-CN" sz="2200" b="1" dirty="0">
                <a:solidFill>
                  <a:schemeClr val="accent6">
                    <a:lumMod val="75000"/>
                  </a:schemeClr>
                </a:solidFill>
                <a:latin typeface="Courier New" pitchFamily="49" charset="0"/>
                <a:cs typeface="Courier New" pitchFamily="49" charset="0"/>
              </a:rPr>
              <a:t>x</a:t>
            </a:r>
            <a:r>
              <a:rPr lang="en-US" altLang="zh-CN" sz="2200" b="1" dirty="0">
                <a:latin typeface="Courier New" pitchFamily="49" charset="0"/>
                <a:cs typeface="Courier New" pitchFamily="49" charset="0"/>
              </a:rPr>
              <a:t> = 201;</a:t>
            </a:r>
            <a:r>
              <a:rPr lang="en-US" altLang="zh-CN" sz="2200" b="1" dirty="0">
                <a:solidFill>
                  <a:schemeClr val="tx2"/>
                </a:solidFill>
                <a:latin typeface="Courier New" pitchFamily="49" charset="0"/>
                <a:cs typeface="Courier New" pitchFamily="49" charset="0"/>
              </a:rPr>
              <a:t>   </a:t>
            </a:r>
          </a:p>
          <a:p>
            <a:pPr algn="just">
              <a:lnSpc>
                <a:spcPct val="90000"/>
              </a:lnSpc>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&lt;&lt;"in func1 -- ii="&lt;&lt;</a:t>
            </a:r>
            <a:r>
              <a:rPr lang="en-US" altLang="zh-CN" sz="2200" b="1" dirty="0">
                <a:solidFill>
                  <a:schemeClr val="accent6">
                    <a:lumMod val="75000"/>
                  </a:schemeClr>
                </a:solidFill>
                <a:latin typeface="Courier New" pitchFamily="49" charset="0"/>
                <a:cs typeface="Courier New" pitchFamily="49" charset="0"/>
              </a:rPr>
              <a:t>ii</a:t>
            </a:r>
            <a:r>
              <a:rPr lang="en-US" altLang="zh-CN" sz="2200" b="1" dirty="0">
                <a:latin typeface="Courier New" pitchFamily="49" charset="0"/>
                <a:cs typeface="Courier New" pitchFamily="49" charset="0"/>
              </a:rPr>
              <a:t>&lt;&lt;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a:t>
            </a:r>
          </a:p>
          <a:p>
            <a:pPr algn="just">
              <a:lnSpc>
                <a:spcPct val="90000"/>
              </a:lnSpc>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&lt;&lt;"in func1 -- </a:t>
            </a:r>
            <a:r>
              <a:rPr lang="en-US" altLang="zh-CN" sz="2200" b="1" dirty="0" err="1">
                <a:latin typeface="Courier New" pitchFamily="49" charset="0"/>
                <a:cs typeface="Courier New" pitchFamily="49" charset="0"/>
              </a:rPr>
              <a:t>x,ch</a:t>
            </a:r>
            <a:r>
              <a:rPr lang="en-US" altLang="zh-CN" sz="2200" b="1" dirty="0">
                <a:latin typeface="Courier New" pitchFamily="49" charset="0"/>
                <a:cs typeface="Courier New" pitchFamily="49" charset="0"/>
              </a:rPr>
              <a:t>="&lt;&lt;</a:t>
            </a:r>
            <a:r>
              <a:rPr lang="en-US" altLang="zh-CN" sz="2200" b="1" dirty="0">
                <a:solidFill>
                  <a:schemeClr val="accent6">
                    <a:lumMod val="75000"/>
                  </a:schemeClr>
                </a:solidFill>
                <a:latin typeface="Courier New" pitchFamily="49" charset="0"/>
                <a:cs typeface="Courier New" pitchFamily="49" charset="0"/>
              </a:rPr>
              <a:t>x</a:t>
            </a:r>
            <a:r>
              <a:rPr lang="en-US" altLang="zh-CN" sz="2200" b="1" dirty="0">
                <a:latin typeface="Courier New" pitchFamily="49" charset="0"/>
                <a:cs typeface="Courier New" pitchFamily="49" charset="0"/>
              </a:rPr>
              <a:t>&lt;&lt;", "&lt;&lt;</a:t>
            </a:r>
            <a:r>
              <a:rPr lang="en-US" altLang="zh-CN" sz="2200" b="1" dirty="0" err="1">
                <a:solidFill>
                  <a:srgbClr val="86006A"/>
                </a:solidFill>
                <a:latin typeface="Courier New" pitchFamily="49" charset="0"/>
                <a:cs typeface="Courier New" pitchFamily="49" charset="0"/>
              </a:rPr>
              <a:t>ch</a:t>
            </a:r>
            <a:r>
              <a:rPr lang="en-US" altLang="zh-CN" sz="2200" b="1" dirty="0">
                <a:latin typeface="Courier New" pitchFamily="49" charset="0"/>
                <a:cs typeface="Courier New" pitchFamily="49" charset="0"/>
              </a:rPr>
              <a:t>&lt;&lt;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 </a:t>
            </a:r>
          </a:p>
          <a:p>
            <a:pPr algn="just">
              <a:lnSpc>
                <a:spcPct val="90000"/>
              </a:lnSpc>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&lt;&lt;"in func1 -- </a:t>
            </a:r>
            <a:r>
              <a:rPr lang="en-US" altLang="zh-CN" sz="2200" b="1" dirty="0" err="1">
                <a:latin typeface="Courier New" pitchFamily="49" charset="0"/>
                <a:cs typeface="Courier New" pitchFamily="49" charset="0"/>
              </a:rPr>
              <a:t>i</a:t>
            </a:r>
            <a:r>
              <a:rPr lang="en-US" altLang="zh-CN" sz="2200" b="1" dirty="0">
                <a:latin typeface="Courier New" pitchFamily="49" charset="0"/>
                <a:cs typeface="Courier New" pitchFamily="49" charset="0"/>
              </a:rPr>
              <a:t>="&lt;&lt;</a:t>
            </a:r>
            <a:r>
              <a:rPr lang="en-US" altLang="zh-CN" sz="2200" b="1" dirty="0" err="1">
                <a:solidFill>
                  <a:schemeClr val="accent6">
                    <a:lumMod val="75000"/>
                  </a:schemeClr>
                </a:solidFill>
                <a:latin typeface="Courier New" pitchFamily="49" charset="0"/>
                <a:cs typeface="Courier New" pitchFamily="49" charset="0"/>
              </a:rPr>
              <a:t>i</a:t>
            </a:r>
            <a:r>
              <a:rPr lang="en-US" altLang="zh-CN" sz="2200" b="1" dirty="0">
                <a:latin typeface="Courier New" pitchFamily="49" charset="0"/>
                <a:cs typeface="Courier New" pitchFamily="49" charset="0"/>
              </a:rPr>
              <a:t>&lt;&lt;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 </a:t>
            </a:r>
          </a:p>
          <a:p>
            <a:pPr algn="just">
              <a:lnSpc>
                <a:spcPct val="90000"/>
              </a:lnSpc>
              <a:spcBef>
                <a:spcPts val="0"/>
              </a:spcBef>
              <a:buNone/>
            </a:pPr>
            <a:r>
              <a:rPr lang="en-US" altLang="zh-CN" sz="2200" b="1" dirty="0">
                <a:solidFill>
                  <a:schemeClr val="accent6">
                    <a:lumMod val="75000"/>
                  </a:schemeClr>
                </a:solidFill>
                <a:latin typeface="Courier New" pitchFamily="49" charset="0"/>
                <a:cs typeface="Courier New" pitchFamily="49" charset="0"/>
              </a:rPr>
              <a:t>}</a:t>
            </a:r>
          </a:p>
          <a:p>
            <a:pPr algn="just">
              <a:lnSpc>
                <a:spcPct val="90000"/>
              </a:lnSpc>
              <a:spcBef>
                <a:spcPts val="0"/>
              </a:spcBef>
              <a:buNone/>
            </a:pPr>
            <a:r>
              <a:rPr lang="en-US" altLang="zh-CN" sz="2200" b="1" dirty="0">
                <a:solidFill>
                  <a:schemeClr val="accent6">
                    <a:lumMod val="75000"/>
                  </a:schemeClr>
                </a:solidFill>
                <a:latin typeface="Courier New" pitchFamily="49" charset="0"/>
                <a:cs typeface="Courier New" pitchFamily="49" charset="0"/>
              </a:rPr>
              <a:t>void func2();</a:t>
            </a:r>
          </a:p>
          <a:p>
            <a:pPr algn="just">
              <a:lnSpc>
                <a:spcPct val="90000"/>
              </a:lnSpc>
              <a:spcBef>
                <a:spcPts val="0"/>
              </a:spcBef>
              <a:buNone/>
            </a:pPr>
            <a:r>
              <a:rPr lang="en-US" altLang="zh-CN" sz="2200" b="1" dirty="0">
                <a:solidFill>
                  <a:srgbClr val="0000FF"/>
                </a:solidFill>
                <a:latin typeface="Courier New" pitchFamily="49" charset="0"/>
                <a:cs typeface="Courier New" pitchFamily="49" charset="0"/>
              </a:rPr>
              <a:t>void</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main()</a:t>
            </a:r>
            <a:endParaRPr lang="en-US" altLang="zh-CN" sz="2200" b="1" dirty="0">
              <a:solidFill>
                <a:srgbClr val="00B050"/>
              </a:solidFill>
              <a:latin typeface="Courier New" pitchFamily="49" charset="0"/>
              <a:cs typeface="Courier New" pitchFamily="49" charset="0"/>
            </a:endParaRPr>
          </a:p>
          <a:p>
            <a:pPr algn="just">
              <a:lnSpc>
                <a:spcPct val="90000"/>
              </a:lnSpc>
              <a:spcBef>
                <a:spcPts val="0"/>
              </a:spcBef>
              <a:buNone/>
            </a:pPr>
            <a:r>
              <a:rPr lang="en-US" altLang="zh-CN" sz="2200" b="1" dirty="0">
                <a:latin typeface="Courier New" pitchFamily="49" charset="0"/>
                <a:cs typeface="Courier New" pitchFamily="49" charset="0"/>
              </a:rPr>
              <a:t>{</a:t>
            </a:r>
          </a:p>
          <a:p>
            <a:pPr algn="just">
              <a:lnSpc>
                <a:spcPct val="90000"/>
              </a:lnSpc>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&lt;&lt;"in main -- </a:t>
            </a:r>
            <a:r>
              <a:rPr lang="en-US" altLang="zh-CN" sz="2200" b="1" dirty="0" err="1">
                <a:latin typeface="Courier New" pitchFamily="49" charset="0"/>
                <a:cs typeface="Courier New" pitchFamily="49" charset="0"/>
              </a:rPr>
              <a:t>x,ch</a:t>
            </a:r>
            <a:r>
              <a:rPr lang="en-US" altLang="zh-CN" sz="2200" b="1" dirty="0">
                <a:latin typeface="Courier New" pitchFamily="49" charset="0"/>
                <a:cs typeface="Courier New" pitchFamily="49" charset="0"/>
              </a:rPr>
              <a:t>="&lt;&lt;</a:t>
            </a:r>
            <a:r>
              <a:rPr lang="en-US" altLang="zh-CN" sz="2200" b="1" dirty="0">
                <a:solidFill>
                  <a:schemeClr val="tx2"/>
                </a:solidFill>
                <a:latin typeface="Courier New" pitchFamily="49" charset="0"/>
                <a:cs typeface="Courier New" pitchFamily="49" charset="0"/>
              </a:rPr>
              <a:t>x</a:t>
            </a:r>
            <a:r>
              <a:rPr lang="en-US" altLang="zh-CN" sz="2200" b="1" dirty="0">
                <a:latin typeface="Courier New" pitchFamily="49" charset="0"/>
                <a:cs typeface="Courier New" pitchFamily="49" charset="0"/>
              </a:rPr>
              <a:t>&lt;&lt;", "&lt;&lt;</a:t>
            </a:r>
            <a:r>
              <a:rPr lang="en-US" altLang="zh-CN" sz="2200" b="1" dirty="0" err="1">
                <a:solidFill>
                  <a:schemeClr val="tx2"/>
                </a:solidFill>
                <a:latin typeface="Courier New" pitchFamily="49" charset="0"/>
                <a:cs typeface="Courier New" pitchFamily="49" charset="0"/>
              </a:rPr>
              <a:t>ch</a:t>
            </a:r>
            <a:r>
              <a:rPr lang="en-US" altLang="zh-CN" sz="2200" b="1" dirty="0">
                <a:latin typeface="Courier New" pitchFamily="49" charset="0"/>
                <a:cs typeface="Courier New" pitchFamily="49" charset="0"/>
              </a:rPr>
              <a:t>&lt;&lt;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  </a:t>
            </a:r>
          </a:p>
          <a:p>
            <a:pPr algn="just">
              <a:lnSpc>
                <a:spcPct val="90000"/>
              </a:lnSpc>
              <a:spcBef>
                <a:spcPts val="0"/>
              </a:spcBef>
              <a:buNone/>
            </a:pPr>
            <a:r>
              <a:rPr lang="en-US" altLang="zh-CN" sz="2200" b="1" dirty="0">
                <a:latin typeface="Courier New" pitchFamily="49" charset="0"/>
                <a:cs typeface="Courier New" pitchFamily="49" charset="0"/>
              </a:rPr>
              <a:t>	func1(x);</a:t>
            </a:r>
          </a:p>
          <a:p>
            <a:pPr algn="just">
              <a:lnSpc>
                <a:spcPct val="90000"/>
              </a:lnSpc>
              <a:spcBef>
                <a:spcPts val="0"/>
              </a:spcBef>
              <a:buNone/>
            </a:pPr>
            <a:r>
              <a:rPr lang="en-US" altLang="zh-CN" sz="2200" b="1" dirty="0">
                <a:latin typeface="Courier New" pitchFamily="49" charset="0"/>
                <a:cs typeface="Courier New" pitchFamily="49" charset="0"/>
              </a:rPr>
              <a:t>	func2();</a:t>
            </a:r>
          </a:p>
          <a:p>
            <a:pPr algn="just">
              <a:lnSpc>
                <a:spcPct val="90000"/>
              </a:lnSpc>
              <a:spcBef>
                <a:spcPts val="0"/>
              </a:spcBef>
              <a:buNone/>
            </a:pPr>
            <a:r>
              <a:rPr lang="en-US" altLang="zh-CN" sz="2200" b="1" dirty="0">
                <a:latin typeface="Courier New" pitchFamily="49" charset="0"/>
                <a:cs typeface="Courier New" pitchFamily="49" charset="0"/>
              </a:rPr>
              <a:t>}</a:t>
            </a:r>
          </a:p>
          <a:p>
            <a:pPr algn="just">
              <a:lnSpc>
                <a:spcPct val="90000"/>
              </a:lnSpc>
              <a:spcBef>
                <a:spcPts val="0"/>
              </a:spcBef>
              <a:buNone/>
            </a:pPr>
            <a:endParaRPr lang="zh-CN" altLang="en-US" sz="2200" b="1" dirty="0">
              <a:solidFill>
                <a:schemeClr val="accent6">
                  <a:lumMod val="75000"/>
                </a:schemeClr>
              </a:solidFill>
              <a:latin typeface="Courier New" pitchFamily="49" charset="0"/>
              <a:cs typeface="Courier New" pitchFamily="49" charset="0"/>
            </a:endParaRPr>
          </a:p>
        </p:txBody>
      </p:sp>
      <p:sp>
        <p:nvSpPr>
          <p:cNvPr id="6" name="矩形 5">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813962139"/>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3859" y="1340768"/>
            <a:ext cx="8229600" cy="4500562"/>
          </a:xfrm>
        </p:spPr>
        <p:txBody>
          <a:bodyPr/>
          <a:lstStyle/>
          <a:p>
            <a:pPr algn="just">
              <a:buNone/>
            </a:pPr>
            <a:r>
              <a:rPr lang="zh-CN" altLang="en-US" dirty="0">
                <a:solidFill>
                  <a:schemeClr val="accent6">
                    <a:lumMod val="75000"/>
                  </a:schemeClr>
                </a:solidFill>
                <a:latin typeface="Courier New" pitchFamily="49" charset="0"/>
                <a:cs typeface="Courier New" pitchFamily="49" charset="0"/>
              </a:rPr>
              <a:t>程序执行后的显示结果如下：</a:t>
            </a:r>
          </a:p>
          <a:p>
            <a:pPr algn="just">
              <a:buNone/>
            </a:pPr>
            <a:r>
              <a:rPr lang="en-US" altLang="zh-CN" b="1" dirty="0">
                <a:latin typeface="Courier New" pitchFamily="49" charset="0"/>
                <a:cs typeface="Courier New" pitchFamily="49" charset="0"/>
              </a:rPr>
              <a:t>in main -- </a:t>
            </a:r>
            <a:r>
              <a:rPr lang="en-US" altLang="zh-CN" b="1" dirty="0" err="1">
                <a:latin typeface="Courier New" pitchFamily="49" charset="0"/>
                <a:cs typeface="Courier New" pitchFamily="49" charset="0"/>
              </a:rPr>
              <a:t>x,ch</a:t>
            </a:r>
            <a:r>
              <a:rPr lang="en-US" altLang="zh-CN" b="1" dirty="0">
                <a:latin typeface="Courier New" pitchFamily="49" charset="0"/>
                <a:cs typeface="Courier New" pitchFamily="49" charset="0"/>
              </a:rPr>
              <a:t>=11, 1</a:t>
            </a:r>
          </a:p>
          <a:p>
            <a:pPr algn="just">
              <a:buNone/>
            </a:pPr>
            <a:r>
              <a:rPr lang="en-US" altLang="zh-CN" b="1" dirty="0">
                <a:latin typeface="Courier New" pitchFamily="49" charset="0"/>
                <a:cs typeface="Courier New" pitchFamily="49" charset="0"/>
              </a:rPr>
              <a:t>in func1 -- ii=11</a:t>
            </a:r>
          </a:p>
          <a:p>
            <a:pPr algn="just">
              <a:buNone/>
            </a:pPr>
            <a:r>
              <a:rPr lang="en-US" altLang="zh-CN" b="1" dirty="0">
                <a:latin typeface="Courier New" pitchFamily="49" charset="0"/>
                <a:cs typeface="Courier New" pitchFamily="49" charset="0"/>
              </a:rPr>
              <a:t>in func1 -- </a:t>
            </a:r>
            <a:r>
              <a:rPr lang="en-US" altLang="zh-CN" b="1" dirty="0" err="1">
                <a:latin typeface="Courier New" pitchFamily="49" charset="0"/>
                <a:cs typeface="Courier New" pitchFamily="49" charset="0"/>
              </a:rPr>
              <a:t>x,ch</a:t>
            </a:r>
            <a:r>
              <a:rPr lang="en-US" altLang="zh-CN" b="1" dirty="0">
                <a:latin typeface="Courier New" pitchFamily="49" charset="0"/>
                <a:cs typeface="Courier New" pitchFamily="49" charset="0"/>
              </a:rPr>
              <a:t>=201, 1</a:t>
            </a:r>
          </a:p>
          <a:p>
            <a:pPr algn="just">
              <a:buNone/>
            </a:pPr>
            <a:r>
              <a:rPr lang="en-US" altLang="zh-CN" b="1" dirty="0">
                <a:latin typeface="Courier New" pitchFamily="49" charset="0"/>
                <a:cs typeface="Courier New" pitchFamily="49" charset="0"/>
              </a:rPr>
              <a:t>in func1 -- </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=21111</a:t>
            </a:r>
          </a:p>
          <a:p>
            <a:pPr algn="just">
              <a:buNone/>
            </a:pPr>
            <a:r>
              <a:rPr lang="en-US" altLang="zh-CN" b="1" dirty="0">
                <a:latin typeface="Courier New" pitchFamily="49" charset="0"/>
                <a:cs typeface="Courier New" pitchFamily="49" charset="0"/>
              </a:rPr>
              <a:t>in func2 -- </a:t>
            </a:r>
            <a:r>
              <a:rPr lang="en-US" altLang="zh-CN" b="1" dirty="0" err="1">
                <a:latin typeface="Courier New" pitchFamily="49" charset="0"/>
                <a:cs typeface="Courier New" pitchFamily="49" charset="0"/>
              </a:rPr>
              <a:t>x,ch</a:t>
            </a:r>
            <a:r>
              <a:rPr lang="en-US" altLang="zh-CN" b="1" dirty="0">
                <a:latin typeface="Courier New" pitchFamily="49" charset="0"/>
                <a:cs typeface="Courier New" pitchFamily="49" charset="0"/>
              </a:rPr>
              <a:t>=11, 202.2</a:t>
            </a:r>
          </a:p>
          <a:p>
            <a:pPr algn="just">
              <a:buNone/>
            </a:pPr>
            <a:r>
              <a:rPr lang="en-US" altLang="zh-CN" b="1" dirty="0">
                <a:latin typeface="Courier New" pitchFamily="49" charset="0"/>
                <a:cs typeface="Courier New" pitchFamily="49" charset="0"/>
              </a:rPr>
              <a:t>in func2 -- </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=22222</a:t>
            </a:r>
            <a:endParaRPr lang="zh-CN" altLang="en-US" b="1" dirty="0"/>
          </a:p>
        </p:txBody>
      </p:sp>
      <p:sp>
        <p:nvSpPr>
          <p:cNvPr id="6" name="矩形 5">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1337836356"/>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1C2A0C10-2FDD-4DFA-AC0E-9EC13027C70E}"/>
              </a:ext>
            </a:extLst>
          </p:cNvPr>
          <p:cNvSpPr txBox="1"/>
          <p:nvPr>
            <p:custDataLst>
              <p:tags r:id="rId2"/>
            </p:custDataLst>
          </p:nvPr>
        </p:nvSpPr>
        <p:spPr>
          <a:xfrm>
            <a:off x="990600" y="96012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以下叙述中正确的是</a:t>
            </a:r>
          </a:p>
        </p:txBody>
      </p:sp>
      <p:sp>
        <p:nvSpPr>
          <p:cNvPr id="7" name="文本框 6">
            <a:extLst>
              <a:ext uri="{FF2B5EF4-FFF2-40B4-BE49-F238E27FC236}">
                <a16:creationId xmlns:a16="http://schemas.microsoft.com/office/drawing/2014/main" id="{B6F916DC-0CD4-41FB-BC92-5CF43F6AAD09}"/>
              </a:ext>
            </a:extLst>
          </p:cNvPr>
          <p:cNvSpPr txBox="1"/>
          <p:nvPr>
            <p:custDataLst>
              <p:tags r:id="rId3"/>
            </p:custDataLst>
          </p:nvPr>
        </p:nvSpPr>
        <p:spPr>
          <a:xfrm>
            <a:off x="1828800" y="2786063"/>
            <a:ext cx="668655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全局变量在定义它的文件中的任何地方都是有效的</a:t>
            </a:r>
          </a:p>
        </p:txBody>
      </p:sp>
      <p:sp>
        <p:nvSpPr>
          <p:cNvPr id="8" name="文本框 7">
            <a:extLst>
              <a:ext uri="{FF2B5EF4-FFF2-40B4-BE49-F238E27FC236}">
                <a16:creationId xmlns:a16="http://schemas.microsoft.com/office/drawing/2014/main" id="{8A5977E3-DDCD-4665-851B-A86F12855761}"/>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全局变量在程序的全部执行过程中一直占用内存单元</a:t>
            </a:r>
          </a:p>
        </p:txBody>
      </p:sp>
      <p:sp>
        <p:nvSpPr>
          <p:cNvPr id="9" name="文本框 8">
            <a:extLst>
              <a:ext uri="{FF2B5EF4-FFF2-40B4-BE49-F238E27FC236}">
                <a16:creationId xmlns:a16="http://schemas.microsoft.com/office/drawing/2014/main" id="{ADCC9EEB-974D-4DB9-AF64-1875DECE4C58}"/>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同一文件中的变量不能重名</a:t>
            </a:r>
          </a:p>
        </p:txBody>
      </p:sp>
      <p:sp>
        <p:nvSpPr>
          <p:cNvPr id="10" name="文本框 9">
            <a:extLst>
              <a:ext uri="{FF2B5EF4-FFF2-40B4-BE49-F238E27FC236}">
                <a16:creationId xmlns:a16="http://schemas.microsoft.com/office/drawing/2014/main" id="{482E8443-26AD-4BB4-BB73-0242060D7BCB}"/>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使用全局变量有利于程序的模块化和可读性的提高</a:t>
            </a:r>
          </a:p>
        </p:txBody>
      </p:sp>
      <p:sp>
        <p:nvSpPr>
          <p:cNvPr id="11" name="矩形 10">
            <a:extLst>
              <a:ext uri="{FF2B5EF4-FFF2-40B4-BE49-F238E27FC236}">
                <a16:creationId xmlns:a16="http://schemas.microsoft.com/office/drawing/2014/main" id="{142AFCB2-D128-4DD0-885D-714F0225CCC1}"/>
              </a:ext>
            </a:extLst>
          </p:cNvPr>
          <p:cNvSpPr>
            <a:spLocks noChangeAspect="1"/>
          </p:cNvSpPr>
          <p:nvPr>
            <p:custDataLst>
              <p:tags r:id="rId7"/>
            </p:custDataLst>
          </p:nvPr>
        </p:nvSpPr>
        <p:spPr>
          <a:xfrm>
            <a:off x="1114425" y="2850356"/>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61C207F3-BF07-4A90-A637-9819B887BADD}"/>
              </a:ext>
            </a:extLst>
          </p:cNvPr>
          <p:cNvSpPr>
            <a:spLocks noChangeAspect="1"/>
          </p:cNvSpPr>
          <p:nvPr>
            <p:custDataLst>
              <p:tags r:id="rId8"/>
            </p:custDataLst>
          </p:nvPr>
        </p:nvSpPr>
        <p:spPr>
          <a:xfrm>
            <a:off x="1114425" y="370760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a16="http://schemas.microsoft.com/office/drawing/2014/main" id="{F08142C2-6C7E-49E8-A459-B28DB9D01279}"/>
              </a:ext>
            </a:extLst>
          </p:cNvPr>
          <p:cNvSpPr>
            <a:spLocks noChangeAspect="1"/>
          </p:cNvSpPr>
          <p:nvPr>
            <p:custDataLst>
              <p:tags r:id="rId9"/>
            </p:custDataLst>
          </p:nvPr>
        </p:nvSpPr>
        <p:spPr>
          <a:xfrm>
            <a:off x="1114425" y="4564856"/>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矩形 13">
            <a:extLst>
              <a:ext uri="{FF2B5EF4-FFF2-40B4-BE49-F238E27FC236}">
                <a16:creationId xmlns:a16="http://schemas.microsoft.com/office/drawing/2014/main" id="{22A85172-E4F6-4121-AF70-377B909A3608}"/>
              </a:ext>
            </a:extLst>
          </p:cNvPr>
          <p:cNvSpPr>
            <a:spLocks noChangeAspect="1"/>
          </p:cNvSpPr>
          <p:nvPr>
            <p:custDataLst>
              <p:tags r:id="rId10"/>
            </p:custDataLst>
          </p:nvPr>
        </p:nvSpPr>
        <p:spPr>
          <a:xfrm>
            <a:off x="1114425" y="5422106"/>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7483C8AF-5C98-4383-96A2-95CC9D121F9C}"/>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2" name="文本框 21">
            <a:extLst>
              <a:ext uri="{FF2B5EF4-FFF2-40B4-BE49-F238E27FC236}">
                <a16:creationId xmlns:a16="http://schemas.microsoft.com/office/drawing/2014/main" id="{BFAFFF46-C98A-492D-9644-2FD8FA728F1B}"/>
              </a:ext>
            </a:extLst>
          </p:cNvPr>
          <p:cNvSpPr txBox="1"/>
          <p:nvPr/>
        </p:nvSpPr>
        <p:spPr>
          <a:xfrm>
            <a:off x="3581400" y="925046"/>
            <a:ext cx="2590800" cy="461665"/>
          </a:xfrm>
          <a:prstGeom prst="rect">
            <a:avLst/>
          </a:prstGeom>
          <a:noFill/>
        </p:spPr>
        <p:txBody>
          <a:bodyPr wrap="square" rtlCol="0">
            <a:spAutoFit/>
          </a:bodyPr>
          <a:lstStyle/>
          <a:p>
            <a:r>
              <a:rPr lang="zh-CN" altLang="en-US" sz="2400" dirty="0"/>
              <a:t>不定项选择</a:t>
            </a:r>
          </a:p>
        </p:txBody>
      </p:sp>
      <p:grpSp>
        <p:nvGrpSpPr>
          <p:cNvPr id="20" name="组合 19">
            <a:extLst>
              <a:ext uri="{FF2B5EF4-FFF2-40B4-BE49-F238E27FC236}">
                <a16:creationId xmlns:a16="http://schemas.microsoft.com/office/drawing/2014/main" id="{896224C9-BA24-441F-9C88-A083907AF1D1}"/>
              </a:ext>
            </a:extLst>
          </p:cNvPr>
          <p:cNvGrpSpPr/>
          <p:nvPr>
            <p:custDataLst>
              <p:tags r:id="rId12"/>
            </p:custDataLst>
          </p:nvPr>
        </p:nvGrpSpPr>
        <p:grpSpPr>
          <a:xfrm>
            <a:off x="0" y="0"/>
            <a:ext cx="9144000" cy="635000"/>
            <a:chOff x="0" y="0"/>
            <a:chExt cx="9144000" cy="635000"/>
          </a:xfrm>
        </p:grpSpPr>
        <p:sp>
          <p:nvSpPr>
            <p:cNvPr id="16" name="TitleBackground">
              <a:extLst>
                <a:ext uri="{FF2B5EF4-FFF2-40B4-BE49-F238E27FC236}">
                  <a16:creationId xmlns:a16="http://schemas.microsoft.com/office/drawing/2014/main" id="{FB03E77E-A529-4D19-876E-EE186D20219D}"/>
                </a:ext>
              </a:extLst>
            </p:cNvPr>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lorBlock">
              <a:extLst>
                <a:ext uri="{FF2B5EF4-FFF2-40B4-BE49-F238E27FC236}">
                  <a16:creationId xmlns:a16="http://schemas.microsoft.com/office/drawing/2014/main" id="{3C2F36DF-74A4-43F5-A583-9E68619898F3}"/>
                </a:ext>
              </a:extLst>
            </p:cNvPr>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ypeText">
              <a:extLst>
                <a:ext uri="{FF2B5EF4-FFF2-40B4-BE49-F238E27FC236}">
                  <a16:creationId xmlns:a16="http://schemas.microsoft.com/office/drawing/2014/main" id="{14D412BA-06AE-4EE2-BE2A-77DDB49C19E6}"/>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9" name="TipText">
              <a:extLst>
                <a:ext uri="{FF2B5EF4-FFF2-40B4-BE49-F238E27FC236}">
                  <a16:creationId xmlns:a16="http://schemas.microsoft.com/office/drawing/2014/main" id="{9ED0361C-B38A-4B92-8022-197470ED2AE6}"/>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148F02DD-2363-4351-9239-8386CC84BE57}"/>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0178528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11" name="矩形 10">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2" name="矩形 11">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函数说明与函数定义</a:t>
            </a:r>
          </a:p>
        </p:txBody>
      </p:sp>
      <p:sp>
        <p:nvSpPr>
          <p:cNvPr id="13" name="矩形 12">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4" name="矩形 13">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7" name="矩形 16">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
        <p:nvSpPr>
          <p:cNvPr id="20" name="矩形 19"/>
          <p:cNvSpPr/>
          <p:nvPr/>
        </p:nvSpPr>
        <p:spPr>
          <a:xfrm>
            <a:off x="179512" y="2060848"/>
            <a:ext cx="5472608" cy="3816429"/>
          </a:xfrm>
          <a:prstGeom prst="rect">
            <a:avLst/>
          </a:prstGeom>
        </p:spPr>
        <p:txBody>
          <a:bodyPr wrap="square">
            <a:spAutoFit/>
          </a:bodyPr>
          <a:lstStyle/>
          <a:p>
            <a:pPr>
              <a:buFont typeface="Wingdings" pitchFamily="2" charset="2"/>
              <a:buNone/>
            </a:pPr>
            <a:r>
              <a:rPr lang="en-US" altLang="zh-CN" sz="2200" b="1" dirty="0">
                <a:solidFill>
                  <a:srgbClr val="0000FF"/>
                </a:solidFill>
                <a:latin typeface="Courier New" pitchFamily="49" charset="0"/>
                <a:ea typeface="楷体_GB2312" pitchFamily="49" charset="-122"/>
                <a:cs typeface="Courier New" pitchFamily="49" charset="0"/>
              </a:rPr>
              <a:t>float</a:t>
            </a:r>
            <a:r>
              <a:rPr lang="en-US" altLang="zh-CN" sz="2200" b="1" dirty="0">
                <a:solidFill>
                  <a:schemeClr val="tx2"/>
                </a:solidFill>
                <a:latin typeface="Courier New" pitchFamily="49" charset="0"/>
                <a:ea typeface="楷体_GB2312" pitchFamily="49" charset="-122"/>
                <a:cs typeface="Courier New" pitchFamily="49" charset="0"/>
              </a:rPr>
              <a:t> </a:t>
            </a:r>
            <a:r>
              <a:rPr lang="en-US" altLang="zh-CN" sz="2200" b="1" dirty="0" err="1">
                <a:latin typeface="Courier New" pitchFamily="49" charset="0"/>
                <a:ea typeface="楷体_GB2312" pitchFamily="49" charset="-122"/>
                <a:cs typeface="Courier New" pitchFamily="49" charset="0"/>
              </a:rPr>
              <a:t>cuberoot</a:t>
            </a:r>
            <a:r>
              <a:rPr lang="en-US" altLang="zh-CN" sz="2200" b="1" dirty="0">
                <a:latin typeface="Courier New" pitchFamily="49" charset="0"/>
                <a:ea typeface="楷体_GB2312" pitchFamily="49" charset="-122"/>
                <a:cs typeface="Courier New" pitchFamily="49" charset="0"/>
              </a:rPr>
              <a:t>(</a:t>
            </a:r>
            <a:r>
              <a:rPr lang="en-US" altLang="zh-CN" sz="2200" b="1" dirty="0">
                <a:solidFill>
                  <a:srgbClr val="0000FF"/>
                </a:solidFill>
                <a:latin typeface="Courier New" pitchFamily="49" charset="0"/>
                <a:ea typeface="楷体_GB2312" pitchFamily="49" charset="-122"/>
                <a:cs typeface="Courier New" pitchFamily="49" charset="0"/>
              </a:rPr>
              <a:t>float</a:t>
            </a:r>
            <a:r>
              <a:rPr lang="en-US" altLang="zh-CN" sz="2200" b="1" dirty="0">
                <a:solidFill>
                  <a:schemeClr val="tx2"/>
                </a:solidFill>
                <a:latin typeface="Courier New" pitchFamily="49" charset="0"/>
                <a:ea typeface="楷体_GB2312" pitchFamily="49" charset="-122"/>
                <a:cs typeface="Courier New" pitchFamily="49" charset="0"/>
              </a:rPr>
              <a:t> </a:t>
            </a:r>
            <a:r>
              <a:rPr lang="en-US" altLang="zh-CN" sz="2200" b="1" dirty="0">
                <a:latin typeface="Courier New" pitchFamily="49" charset="0"/>
                <a:ea typeface="楷体_GB2312" pitchFamily="49" charset="-122"/>
                <a:cs typeface="Courier New" pitchFamily="49" charset="0"/>
              </a:rPr>
              <a:t>x)</a:t>
            </a:r>
            <a:r>
              <a:rPr lang="en-US" altLang="zh-CN" sz="2200" b="1" dirty="0">
                <a:solidFill>
                  <a:srgbClr val="FF0000"/>
                </a:solidFill>
                <a:latin typeface="Courier New" pitchFamily="49" charset="0"/>
                <a:ea typeface="楷体_GB2312" pitchFamily="49" charset="-122"/>
                <a:cs typeface="Courier New" pitchFamily="49" charset="0"/>
              </a:rPr>
              <a:t>{</a:t>
            </a:r>
            <a:endParaRPr lang="zh-CN" altLang="en-US" sz="2200" b="1" dirty="0">
              <a:solidFill>
                <a:srgbClr val="FF0000"/>
              </a:solidFill>
              <a:latin typeface="Courier New" pitchFamily="49" charset="0"/>
              <a:ea typeface="楷体_GB2312" pitchFamily="49" charset="-122"/>
              <a:cs typeface="Courier New" pitchFamily="49" charset="0"/>
            </a:endParaRPr>
          </a:p>
          <a:p>
            <a:pPr>
              <a:buFont typeface="Wingdings" pitchFamily="2" charset="2"/>
              <a:buNone/>
            </a:pPr>
            <a:r>
              <a:rPr lang="en-US" altLang="zh-CN" sz="2200" b="1" dirty="0">
                <a:solidFill>
                  <a:schemeClr val="tx2"/>
                </a:solidFill>
                <a:latin typeface="Courier New" pitchFamily="49" charset="0"/>
                <a:ea typeface="楷体_GB2312" pitchFamily="49" charset="-122"/>
                <a:cs typeface="Courier New" pitchFamily="49" charset="0"/>
              </a:rPr>
              <a:t>  </a:t>
            </a:r>
            <a:r>
              <a:rPr lang="en-US" altLang="zh-CN" sz="2200" b="1" dirty="0">
                <a:solidFill>
                  <a:srgbClr val="0000FF"/>
                </a:solidFill>
                <a:latin typeface="Courier New" pitchFamily="49" charset="0"/>
                <a:ea typeface="楷体_GB2312" pitchFamily="49" charset="-122"/>
                <a:cs typeface="Courier New" pitchFamily="49" charset="0"/>
              </a:rPr>
              <a:t>float</a:t>
            </a:r>
            <a:r>
              <a:rPr lang="en-US" altLang="zh-CN" sz="2200" b="1" dirty="0">
                <a:solidFill>
                  <a:schemeClr val="tx2"/>
                </a:solidFill>
                <a:latin typeface="Courier New" pitchFamily="49" charset="0"/>
                <a:ea typeface="楷体_GB2312" pitchFamily="49" charset="-122"/>
                <a:cs typeface="Courier New" pitchFamily="49" charset="0"/>
              </a:rPr>
              <a:t> </a:t>
            </a:r>
            <a:r>
              <a:rPr lang="en-US" altLang="zh-CN" sz="2200" b="1" dirty="0">
                <a:latin typeface="Courier New" pitchFamily="49" charset="0"/>
                <a:ea typeface="楷体_GB2312" pitchFamily="49" charset="-122"/>
                <a:cs typeface="Courier New" pitchFamily="49" charset="0"/>
              </a:rPr>
              <a:t>root , </a:t>
            </a:r>
            <a:r>
              <a:rPr lang="en-US" altLang="zh-CN" sz="2200" b="1" dirty="0" err="1">
                <a:latin typeface="Courier New" pitchFamily="49" charset="0"/>
                <a:ea typeface="楷体_GB2312" pitchFamily="49" charset="-122"/>
                <a:cs typeface="Courier New" pitchFamily="49" charset="0"/>
              </a:rPr>
              <a:t>croot</a:t>
            </a:r>
            <a:r>
              <a:rPr lang="en-US" altLang="zh-CN" sz="2200" b="1" dirty="0">
                <a:latin typeface="Courier New" pitchFamily="49" charset="0"/>
                <a:ea typeface="楷体_GB2312" pitchFamily="49" charset="-122"/>
                <a:cs typeface="Courier New" pitchFamily="49" charset="0"/>
              </a:rPr>
              <a:t>;</a:t>
            </a:r>
          </a:p>
          <a:p>
            <a:pPr>
              <a:buFont typeface="Wingdings" pitchFamily="2" charset="2"/>
              <a:buNone/>
            </a:pPr>
            <a:r>
              <a:rPr lang="en-US" altLang="zh-CN" sz="2200" b="1" dirty="0">
                <a:solidFill>
                  <a:srgbClr val="0000FF"/>
                </a:solidFill>
                <a:latin typeface="Courier New" pitchFamily="49" charset="0"/>
                <a:ea typeface="楷体_GB2312" pitchFamily="49" charset="-122"/>
                <a:cs typeface="Courier New" pitchFamily="49" charset="0"/>
              </a:rPr>
              <a:t>  </a:t>
            </a:r>
            <a:r>
              <a:rPr lang="en-US" altLang="zh-CN" sz="2200" b="1" dirty="0" err="1">
                <a:solidFill>
                  <a:srgbClr val="0000FF"/>
                </a:solidFill>
                <a:latin typeface="Courier New" pitchFamily="49" charset="0"/>
                <a:ea typeface="楷体_GB2312" pitchFamily="49" charset="-122"/>
                <a:cs typeface="Courier New" pitchFamily="49" charset="0"/>
              </a:rPr>
              <a:t>const</a:t>
            </a:r>
            <a:r>
              <a:rPr lang="en-US" altLang="zh-CN" sz="2200" b="1" dirty="0">
                <a:solidFill>
                  <a:srgbClr val="0000FF"/>
                </a:solidFill>
                <a:latin typeface="Courier New" pitchFamily="49" charset="0"/>
                <a:ea typeface="楷体_GB2312" pitchFamily="49" charset="-122"/>
                <a:cs typeface="Courier New" pitchFamily="49" charset="0"/>
              </a:rPr>
              <a:t> float </a:t>
            </a:r>
            <a:r>
              <a:rPr lang="en-US" altLang="zh-CN" sz="2200" b="1" dirty="0">
                <a:latin typeface="Courier New" pitchFamily="49" charset="0"/>
                <a:ea typeface="楷体_GB2312" pitchFamily="49" charset="-122"/>
                <a:cs typeface="Courier New" pitchFamily="49" charset="0"/>
              </a:rPr>
              <a:t>eps=1e-6;</a:t>
            </a:r>
          </a:p>
          <a:p>
            <a:pPr>
              <a:buFont typeface="Wingdings" pitchFamily="2" charset="2"/>
              <a:buNone/>
            </a:pPr>
            <a:r>
              <a:rPr lang="en-US" altLang="zh-CN" sz="2200" b="1" dirty="0">
                <a:latin typeface="Courier New" pitchFamily="49" charset="0"/>
                <a:ea typeface="楷体_GB2312" pitchFamily="49" charset="-122"/>
                <a:cs typeface="Courier New" pitchFamily="49" charset="0"/>
              </a:rPr>
              <a:t>  </a:t>
            </a:r>
            <a:r>
              <a:rPr lang="en-US" altLang="zh-CN" sz="2200" b="1" dirty="0" err="1">
                <a:latin typeface="Courier New" pitchFamily="49" charset="0"/>
                <a:ea typeface="楷体_GB2312" pitchFamily="49" charset="-122"/>
                <a:cs typeface="Courier New" pitchFamily="49" charset="0"/>
              </a:rPr>
              <a:t>croot</a:t>
            </a:r>
            <a:r>
              <a:rPr lang="en-US" altLang="zh-CN" sz="2200" b="1" dirty="0">
                <a:latin typeface="Courier New" pitchFamily="49" charset="0"/>
                <a:ea typeface="楷体_GB2312" pitchFamily="49" charset="-122"/>
                <a:cs typeface="Courier New" pitchFamily="49" charset="0"/>
              </a:rPr>
              <a:t>=x;</a:t>
            </a:r>
          </a:p>
          <a:p>
            <a:pPr>
              <a:buFont typeface="Wingdings" pitchFamily="2" charset="2"/>
              <a:buNone/>
            </a:pPr>
            <a:r>
              <a:rPr lang="en-US" altLang="zh-CN" sz="2200" b="1" dirty="0">
                <a:solidFill>
                  <a:srgbClr val="0000FF"/>
                </a:solidFill>
                <a:latin typeface="Courier New" pitchFamily="49" charset="0"/>
                <a:ea typeface="楷体_GB2312" pitchFamily="49" charset="-122"/>
                <a:cs typeface="Courier New" pitchFamily="49" charset="0"/>
              </a:rPr>
              <a:t>  do</a:t>
            </a:r>
            <a:r>
              <a:rPr lang="en-US" altLang="zh-CN" sz="2200" b="1" dirty="0">
                <a:latin typeface="Courier New" pitchFamily="49" charset="0"/>
                <a:ea typeface="楷体_GB2312" pitchFamily="49" charset="-122"/>
                <a:cs typeface="Courier New" pitchFamily="49" charset="0"/>
              </a:rPr>
              <a:t>{</a:t>
            </a:r>
            <a:endParaRPr lang="zh-CN" altLang="en-US" sz="2200" b="1" dirty="0">
              <a:latin typeface="Courier New" pitchFamily="49" charset="0"/>
              <a:ea typeface="楷体_GB2312" pitchFamily="49" charset="-122"/>
              <a:cs typeface="Courier New" pitchFamily="49" charset="0"/>
            </a:endParaRPr>
          </a:p>
          <a:p>
            <a:pPr>
              <a:buFont typeface="Wingdings" pitchFamily="2" charset="2"/>
              <a:buNone/>
            </a:pPr>
            <a:r>
              <a:rPr lang="zh-CN" altLang="en-US" sz="2200" b="1" dirty="0">
                <a:latin typeface="Courier New" pitchFamily="49" charset="0"/>
                <a:ea typeface="楷体_GB2312" pitchFamily="49" charset="-122"/>
                <a:cs typeface="Courier New" pitchFamily="49" charset="0"/>
              </a:rPr>
              <a:t>    </a:t>
            </a:r>
            <a:r>
              <a:rPr lang="en-US" altLang="zh-CN" sz="2200" b="1" dirty="0">
                <a:latin typeface="Courier New" pitchFamily="49" charset="0"/>
                <a:ea typeface="楷体_GB2312" pitchFamily="49" charset="-122"/>
                <a:cs typeface="Courier New" pitchFamily="49" charset="0"/>
              </a:rPr>
              <a:t>root=</a:t>
            </a:r>
            <a:r>
              <a:rPr lang="en-US" altLang="zh-CN" sz="2200" b="1" dirty="0" err="1">
                <a:latin typeface="Courier New" pitchFamily="49" charset="0"/>
                <a:ea typeface="楷体_GB2312" pitchFamily="49" charset="-122"/>
                <a:cs typeface="Courier New" pitchFamily="49" charset="0"/>
              </a:rPr>
              <a:t>croot</a:t>
            </a:r>
            <a:r>
              <a:rPr lang="en-US" altLang="zh-CN" sz="2200" b="1" dirty="0">
                <a:latin typeface="Courier New" pitchFamily="49" charset="0"/>
                <a:ea typeface="楷体_GB2312" pitchFamily="49" charset="-122"/>
                <a:cs typeface="Courier New" pitchFamily="49" charset="0"/>
              </a:rPr>
              <a:t>;</a:t>
            </a:r>
            <a:endParaRPr lang="zh-CN" altLang="en-US" sz="2200" b="1" dirty="0">
              <a:latin typeface="Courier New" pitchFamily="49" charset="0"/>
              <a:ea typeface="楷体_GB2312" pitchFamily="49" charset="-122"/>
              <a:cs typeface="Courier New" pitchFamily="49" charset="0"/>
            </a:endParaRPr>
          </a:p>
          <a:p>
            <a:pPr>
              <a:buFont typeface="Wingdings" pitchFamily="2" charset="2"/>
              <a:buNone/>
            </a:pPr>
            <a:r>
              <a:rPr lang="zh-CN" altLang="en-US" sz="2200" b="1" dirty="0">
                <a:latin typeface="Courier New" pitchFamily="49" charset="0"/>
                <a:ea typeface="楷体_GB2312" pitchFamily="49" charset="-122"/>
                <a:cs typeface="Courier New" pitchFamily="49" charset="0"/>
              </a:rPr>
              <a:t>    </a:t>
            </a:r>
            <a:r>
              <a:rPr lang="en-US" altLang="zh-CN" sz="2200" b="1" dirty="0" err="1">
                <a:latin typeface="Courier New" pitchFamily="49" charset="0"/>
                <a:ea typeface="楷体_GB2312" pitchFamily="49" charset="-122"/>
                <a:cs typeface="Courier New" pitchFamily="49" charset="0"/>
              </a:rPr>
              <a:t>croot</a:t>
            </a:r>
            <a:r>
              <a:rPr lang="en-US" altLang="zh-CN" sz="2200" b="1" dirty="0">
                <a:latin typeface="Courier New" pitchFamily="49" charset="0"/>
                <a:ea typeface="楷体_GB2312" pitchFamily="49" charset="-122"/>
                <a:cs typeface="Courier New" pitchFamily="49" charset="0"/>
              </a:rPr>
              <a:t>=(2*</a:t>
            </a:r>
            <a:r>
              <a:rPr lang="en-US" altLang="zh-CN" sz="2200" b="1" dirty="0" err="1">
                <a:latin typeface="Courier New" pitchFamily="49" charset="0"/>
                <a:ea typeface="楷体_GB2312" pitchFamily="49" charset="-122"/>
                <a:cs typeface="Courier New" pitchFamily="49" charset="0"/>
              </a:rPr>
              <a:t>root+x</a:t>
            </a:r>
            <a:r>
              <a:rPr lang="en-US" altLang="zh-CN" sz="2200" b="1" dirty="0">
                <a:latin typeface="Courier New" pitchFamily="49" charset="0"/>
                <a:ea typeface="楷体_GB2312" pitchFamily="49" charset="-122"/>
                <a:cs typeface="Courier New" pitchFamily="49" charset="0"/>
              </a:rPr>
              <a:t>/(root*root))/3;</a:t>
            </a:r>
            <a:endParaRPr lang="zh-CN" altLang="en-US" sz="2200" b="1" dirty="0">
              <a:latin typeface="Courier New" pitchFamily="49" charset="0"/>
              <a:ea typeface="楷体_GB2312" pitchFamily="49" charset="-122"/>
              <a:cs typeface="Courier New" pitchFamily="49" charset="0"/>
            </a:endParaRPr>
          </a:p>
          <a:p>
            <a:pPr>
              <a:buFont typeface="Wingdings" pitchFamily="2" charset="2"/>
              <a:buNone/>
            </a:pPr>
            <a:r>
              <a:rPr lang="zh-CN" altLang="en-US" sz="2200" b="1" dirty="0">
                <a:latin typeface="Courier New" pitchFamily="49" charset="0"/>
                <a:ea typeface="楷体_GB2312" pitchFamily="49" charset="-122"/>
                <a:cs typeface="Courier New" pitchFamily="49" charset="0"/>
              </a:rPr>
              <a:t>  </a:t>
            </a:r>
            <a:r>
              <a:rPr lang="en-US" altLang="zh-CN" sz="2200" b="1" dirty="0">
                <a:latin typeface="Courier New" pitchFamily="49" charset="0"/>
                <a:ea typeface="楷体_GB2312" pitchFamily="49" charset="-122"/>
                <a:cs typeface="Courier New" pitchFamily="49" charset="0"/>
              </a:rPr>
              <a:t>}</a:t>
            </a:r>
            <a:r>
              <a:rPr lang="en-US" altLang="zh-CN" sz="2200" b="1" dirty="0">
                <a:solidFill>
                  <a:srgbClr val="0000FF"/>
                </a:solidFill>
                <a:latin typeface="Courier New" pitchFamily="49" charset="0"/>
                <a:ea typeface="楷体_GB2312" pitchFamily="49" charset="-122"/>
                <a:cs typeface="Courier New" pitchFamily="49" charset="0"/>
              </a:rPr>
              <a:t>while</a:t>
            </a:r>
            <a:r>
              <a:rPr lang="en-US" altLang="zh-CN" sz="2200" b="1" dirty="0">
                <a:latin typeface="Courier New" pitchFamily="49" charset="0"/>
                <a:ea typeface="楷体_GB2312" pitchFamily="49" charset="-122"/>
                <a:cs typeface="Courier New" pitchFamily="49" charset="0"/>
              </a:rPr>
              <a:t>(fabs(</a:t>
            </a:r>
            <a:r>
              <a:rPr lang="en-US" altLang="zh-CN" sz="2200" b="1" dirty="0" err="1">
                <a:latin typeface="Courier New" pitchFamily="49" charset="0"/>
                <a:ea typeface="楷体_GB2312" pitchFamily="49" charset="-122"/>
                <a:cs typeface="Courier New" pitchFamily="49" charset="0"/>
              </a:rPr>
              <a:t>croot</a:t>
            </a:r>
            <a:r>
              <a:rPr lang="zh-CN" altLang="en-US" sz="2200" b="1" dirty="0">
                <a:latin typeface="Courier New" pitchFamily="49" charset="0"/>
                <a:ea typeface="楷体_GB2312" pitchFamily="49" charset="-122"/>
                <a:cs typeface="Courier New" pitchFamily="49" charset="0"/>
              </a:rPr>
              <a:t>－</a:t>
            </a:r>
            <a:r>
              <a:rPr lang="en-US" altLang="zh-CN" sz="2200" b="1" dirty="0">
                <a:latin typeface="Courier New" pitchFamily="49" charset="0"/>
                <a:ea typeface="楷体_GB2312" pitchFamily="49" charset="-122"/>
                <a:cs typeface="Courier New" pitchFamily="49" charset="0"/>
              </a:rPr>
              <a:t>root)&gt;</a:t>
            </a:r>
            <a:r>
              <a:rPr lang="en-US" altLang="zh-CN" sz="2200" b="1" dirty="0" err="1">
                <a:latin typeface="Courier New" pitchFamily="49" charset="0"/>
                <a:ea typeface="楷体_GB2312" pitchFamily="49" charset="-122"/>
                <a:cs typeface="Courier New" pitchFamily="49" charset="0"/>
              </a:rPr>
              <a:t>eps</a:t>
            </a:r>
            <a:r>
              <a:rPr lang="en-US" altLang="zh-CN" sz="2200" b="1" dirty="0">
                <a:latin typeface="Courier New" pitchFamily="49" charset="0"/>
                <a:ea typeface="楷体_GB2312" pitchFamily="49" charset="-122"/>
                <a:cs typeface="Courier New" pitchFamily="49" charset="0"/>
              </a:rPr>
              <a:t>);</a:t>
            </a:r>
            <a:br>
              <a:rPr lang="zh-CN" altLang="en-US" sz="2200" b="1" dirty="0">
                <a:solidFill>
                  <a:schemeClr val="tx2"/>
                </a:solidFill>
                <a:latin typeface="Courier New" pitchFamily="49" charset="0"/>
                <a:ea typeface="楷体_GB2312" pitchFamily="49" charset="-122"/>
                <a:cs typeface="Courier New" pitchFamily="49" charset="0"/>
              </a:rPr>
            </a:br>
            <a:r>
              <a:rPr lang="zh-CN" altLang="en-US" sz="2200" b="1" dirty="0">
                <a:solidFill>
                  <a:schemeClr val="tx2"/>
                </a:solidFill>
                <a:latin typeface="Courier New" pitchFamily="49" charset="0"/>
                <a:ea typeface="楷体_GB2312" pitchFamily="49" charset="-122"/>
                <a:cs typeface="Courier New" pitchFamily="49" charset="0"/>
              </a:rPr>
              <a:t>  </a:t>
            </a:r>
            <a:r>
              <a:rPr lang="en-US" altLang="zh-CN" sz="2200" b="1" dirty="0">
                <a:solidFill>
                  <a:srgbClr val="0000FF"/>
                </a:solidFill>
                <a:latin typeface="Courier New" pitchFamily="49" charset="0"/>
                <a:ea typeface="楷体_GB2312" pitchFamily="49" charset="-122"/>
                <a:cs typeface="Courier New" pitchFamily="49" charset="0"/>
              </a:rPr>
              <a:t>return</a:t>
            </a:r>
            <a:r>
              <a:rPr lang="en-US" altLang="zh-CN" sz="2200" b="1" dirty="0">
                <a:solidFill>
                  <a:schemeClr val="tx2"/>
                </a:solidFill>
                <a:latin typeface="Courier New" pitchFamily="49" charset="0"/>
                <a:ea typeface="楷体_GB2312" pitchFamily="49" charset="-122"/>
                <a:cs typeface="Courier New" pitchFamily="49" charset="0"/>
              </a:rPr>
              <a:t> </a:t>
            </a:r>
            <a:r>
              <a:rPr lang="en-US" altLang="zh-CN" sz="2200" b="1" dirty="0" err="1">
                <a:latin typeface="Courier New" pitchFamily="49" charset="0"/>
                <a:ea typeface="楷体_GB2312" pitchFamily="49" charset="-122"/>
                <a:cs typeface="Courier New" pitchFamily="49" charset="0"/>
              </a:rPr>
              <a:t>croot</a:t>
            </a:r>
            <a:r>
              <a:rPr lang="en-US" altLang="zh-CN" sz="2200" b="1" dirty="0">
                <a:latin typeface="Courier New" pitchFamily="49" charset="0"/>
                <a:ea typeface="楷体_GB2312" pitchFamily="49" charset="-122"/>
                <a:cs typeface="Courier New" pitchFamily="49" charset="0"/>
              </a:rPr>
              <a:t>;</a:t>
            </a:r>
            <a:endParaRPr lang="zh-CN" altLang="en-US" sz="2200" b="1" dirty="0">
              <a:latin typeface="Courier New" pitchFamily="49" charset="0"/>
              <a:ea typeface="楷体_GB2312" pitchFamily="49" charset="-122"/>
              <a:cs typeface="Courier New" pitchFamily="49" charset="0"/>
            </a:endParaRPr>
          </a:p>
          <a:p>
            <a:pPr>
              <a:buFont typeface="Wingdings" pitchFamily="2" charset="2"/>
              <a:buNone/>
            </a:pPr>
            <a:r>
              <a:rPr lang="en-US" altLang="zh-CN" sz="2200" b="1" dirty="0">
                <a:solidFill>
                  <a:srgbClr val="FF0000"/>
                </a:solidFill>
                <a:latin typeface="Courier New" pitchFamily="49" charset="0"/>
                <a:ea typeface="楷体_GB2312" pitchFamily="49" charset="-122"/>
                <a:cs typeface="Courier New" pitchFamily="49" charset="0"/>
              </a:rPr>
              <a:t>}</a:t>
            </a:r>
            <a:endParaRPr lang="zh-CN" altLang="en-US" sz="2200" dirty="0">
              <a:solidFill>
                <a:srgbClr val="FF0000"/>
              </a:solidFill>
              <a:latin typeface="Courier New" pitchFamily="49" charset="0"/>
              <a:cs typeface="Courier New" pitchFamily="49" charset="0"/>
            </a:endParaRPr>
          </a:p>
        </p:txBody>
      </p:sp>
      <p:sp>
        <p:nvSpPr>
          <p:cNvPr id="21" name="标题 1"/>
          <p:cNvSpPr>
            <a:spLocks noGrp="1"/>
          </p:cNvSpPr>
          <p:nvPr>
            <p:ph type="title"/>
          </p:nvPr>
        </p:nvSpPr>
        <p:spPr>
          <a:xfrm>
            <a:off x="457200" y="1000125"/>
            <a:ext cx="3394720" cy="714375"/>
          </a:xfrm>
        </p:spPr>
        <p:txBody>
          <a:bodyPr/>
          <a:lstStyle/>
          <a:p>
            <a:r>
              <a:rPr lang="zh-CN" altLang="en-US" dirty="0"/>
              <a:t>函数定义</a:t>
            </a:r>
          </a:p>
        </p:txBody>
      </p:sp>
      <p:sp>
        <p:nvSpPr>
          <p:cNvPr id="2" name="矩形 1"/>
          <p:cNvSpPr/>
          <p:nvPr/>
        </p:nvSpPr>
        <p:spPr>
          <a:xfrm>
            <a:off x="5796136" y="3789040"/>
            <a:ext cx="3168352" cy="523220"/>
          </a:xfrm>
          <a:prstGeom prst="rect">
            <a:avLst/>
          </a:prstGeom>
        </p:spPr>
        <p:txBody>
          <a:bodyPr wrap="square">
            <a:spAutoFit/>
          </a:bodyPr>
          <a:lstStyle/>
          <a:p>
            <a:r>
              <a:rPr lang="zh-CN" altLang="en-US" sz="2800" b="1" dirty="0">
                <a:solidFill>
                  <a:srgbClr val="FF0000"/>
                </a:solidFill>
              </a:rPr>
              <a:t>函数体</a:t>
            </a:r>
            <a:r>
              <a:rPr lang="en-US" altLang="zh-CN" sz="2800" b="1" dirty="0">
                <a:solidFill>
                  <a:srgbClr val="FF0000"/>
                </a:solidFill>
              </a:rPr>
              <a:t>(</a:t>
            </a:r>
            <a:r>
              <a:rPr lang="zh-CN" altLang="en-US" sz="2800" b="1" dirty="0">
                <a:solidFill>
                  <a:srgbClr val="FF0000"/>
                </a:solidFill>
              </a:rPr>
              <a:t>花括号部分</a:t>
            </a:r>
            <a:r>
              <a:rPr lang="en-US" altLang="zh-CN" sz="2800" b="1" dirty="0">
                <a:solidFill>
                  <a:srgbClr val="FF0000"/>
                </a:solidFill>
              </a:rPr>
              <a:t>)</a:t>
            </a:r>
          </a:p>
        </p:txBody>
      </p:sp>
      <p:sp>
        <p:nvSpPr>
          <p:cNvPr id="41" name="右大括号 40"/>
          <p:cNvSpPr/>
          <p:nvPr/>
        </p:nvSpPr>
        <p:spPr>
          <a:xfrm>
            <a:off x="5292080" y="2276872"/>
            <a:ext cx="504056" cy="3456384"/>
          </a:xfrm>
          <a:prstGeom prst="rightBrace">
            <a:avLst>
              <a:gd name="adj1" fmla="val 8333"/>
              <a:gd name="adj2" fmla="val 50320"/>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矩形标注 42"/>
          <p:cNvSpPr/>
          <p:nvPr/>
        </p:nvSpPr>
        <p:spPr>
          <a:xfrm>
            <a:off x="4823520" y="1808856"/>
            <a:ext cx="4320480" cy="1683434"/>
          </a:xfrm>
          <a:prstGeom prst="wedgeRectCallou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n"/>
            </a:pPr>
            <a:r>
              <a:rPr lang="zh-CN" altLang="en-US" sz="2000" dirty="0">
                <a:solidFill>
                  <a:schemeClr val="tx1"/>
                </a:solidFill>
              </a:rPr>
              <a:t>是复合语句，即程序块，由完成函数功能所需的全部语句构成</a:t>
            </a:r>
            <a:endParaRPr lang="en-US" altLang="zh-CN" sz="2000" dirty="0">
              <a:solidFill>
                <a:schemeClr val="tx1"/>
              </a:solidFill>
            </a:endParaRPr>
          </a:p>
          <a:p>
            <a:pPr marL="342900" indent="-342900">
              <a:buFont typeface="Wingdings" panose="05000000000000000000" pitchFamily="2" charset="2"/>
              <a:buChar char="n"/>
            </a:pPr>
            <a:r>
              <a:rPr lang="zh-CN" altLang="en-US" sz="2000" dirty="0">
                <a:solidFill>
                  <a:schemeClr val="tx1"/>
                </a:solidFill>
              </a:rPr>
              <a:t>可以是空语句</a:t>
            </a:r>
            <a:r>
              <a:rPr lang="en-US" altLang="zh-CN" sz="2000" dirty="0">
                <a:solidFill>
                  <a:schemeClr val="tx1"/>
                </a:solidFill>
              </a:rPr>
              <a:t> { ; }</a:t>
            </a:r>
          </a:p>
          <a:p>
            <a:pPr marL="342900" indent="-342900">
              <a:buFont typeface="Wingdings" panose="05000000000000000000" pitchFamily="2" charset="2"/>
              <a:buChar char="n"/>
            </a:pPr>
            <a:r>
              <a:rPr lang="zh-CN" altLang="en-US" sz="2000" dirty="0">
                <a:solidFill>
                  <a:schemeClr val="tx1"/>
                </a:solidFill>
              </a:rPr>
              <a:t>可以没有任何语句 </a:t>
            </a:r>
            <a:r>
              <a:rPr lang="en-US" altLang="zh-CN" sz="2000" dirty="0">
                <a:solidFill>
                  <a:schemeClr val="tx1"/>
                </a:solidFill>
              </a:rPr>
              <a:t>{ }</a:t>
            </a:r>
          </a:p>
        </p:txBody>
      </p:sp>
    </p:spTree>
    <p:extLst>
      <p:ext uri="{BB962C8B-B14F-4D97-AF65-F5344CB8AC3E}">
        <p14:creationId xmlns:p14="http://schemas.microsoft.com/office/powerpoint/2010/main" val="1364647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1" grpId="0" animBg="1"/>
      <p:bldP spid="43" grpId="0" animBg="1"/>
    </p:bld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的内存布局</a:t>
            </a:r>
            <a:endParaRPr lang="en-US" altLang="zh-CN" dirty="0"/>
          </a:p>
        </p:txBody>
      </p:sp>
      <p:sp>
        <p:nvSpPr>
          <p:cNvPr id="3" name="内容占位符 2"/>
          <p:cNvSpPr>
            <a:spLocks noGrp="1"/>
          </p:cNvSpPr>
          <p:nvPr>
            <p:ph idx="1"/>
          </p:nvPr>
        </p:nvSpPr>
        <p:spPr/>
        <p:txBody>
          <a:bodyPr/>
          <a:lstStyle/>
          <a:p>
            <a:r>
              <a:rPr kumimoji="1" lang="zh-CN" altLang="en-US" dirty="0">
                <a:latin typeface="隶书" pitchFamily="49" charset="-122"/>
              </a:rPr>
              <a:t>操作系统为一个</a:t>
            </a:r>
            <a:r>
              <a:rPr kumimoji="1" lang="en-US" altLang="zh-CN" dirty="0">
                <a:latin typeface="隶书" pitchFamily="49" charset="-122"/>
              </a:rPr>
              <a:t>C++</a:t>
            </a:r>
            <a:r>
              <a:rPr kumimoji="1" lang="zh-CN" altLang="en-US" dirty="0">
                <a:latin typeface="隶书" pitchFamily="49" charset="-122"/>
              </a:rPr>
              <a:t>程序的运行所分配的内存分为四个区域</a:t>
            </a:r>
            <a:endParaRPr kumimoji="1" lang="zh-CN" altLang="en-US" b="1" dirty="0">
              <a:solidFill>
                <a:srgbClr val="006600"/>
              </a:solidFill>
              <a:latin typeface="隶书" pitchFamily="49" charset="-122"/>
              <a:ea typeface="宋体" charset="-122"/>
            </a:endParaRPr>
          </a:p>
        </p:txBody>
      </p:sp>
      <p:grpSp>
        <p:nvGrpSpPr>
          <p:cNvPr id="6" name="Group 37"/>
          <p:cNvGrpSpPr>
            <a:grpSpLocks/>
          </p:cNvGrpSpPr>
          <p:nvPr/>
        </p:nvGrpSpPr>
        <p:grpSpPr bwMode="auto">
          <a:xfrm>
            <a:off x="2468576" y="2996952"/>
            <a:ext cx="3759608" cy="3218130"/>
            <a:chOff x="1548" y="1733"/>
            <a:chExt cx="2540" cy="2112"/>
          </a:xfrm>
        </p:grpSpPr>
        <p:sp>
          <p:nvSpPr>
            <p:cNvPr id="7" name="Rectangle 9"/>
            <p:cNvSpPr>
              <a:spLocks noChangeArrowheads="1"/>
            </p:cNvSpPr>
            <p:nvPr/>
          </p:nvSpPr>
          <p:spPr bwMode="auto">
            <a:xfrm>
              <a:off x="1644" y="2167"/>
              <a:ext cx="2334" cy="465"/>
            </a:xfrm>
            <a:prstGeom prst="rect">
              <a:avLst/>
            </a:prstGeom>
            <a:noFill/>
            <a:ln w="9525">
              <a:noFill/>
              <a:miter lim="800000"/>
              <a:headEnd/>
              <a:tailEnd/>
            </a:ln>
            <a:effectLst/>
          </p:spPr>
          <p:txBody>
            <a:bodyPr anchor="ctr"/>
            <a:lstStyle/>
            <a:p>
              <a:pPr eaLnBrk="1" hangingPunct="1"/>
              <a:r>
                <a:rPr kumimoji="1" lang="zh-CN" altLang="en-US" sz="2400" b="1" dirty="0">
                  <a:solidFill>
                    <a:srgbClr val="006600"/>
                  </a:solidFill>
                  <a:latin typeface="+mn-ea"/>
                  <a:ea typeface="+mn-ea"/>
                </a:rPr>
                <a:t>栈区（函数局部数据）</a:t>
              </a:r>
            </a:p>
          </p:txBody>
        </p:sp>
        <p:sp>
          <p:nvSpPr>
            <p:cNvPr id="8" name="Rectangle 15"/>
            <p:cNvSpPr>
              <a:spLocks noChangeArrowheads="1"/>
            </p:cNvSpPr>
            <p:nvPr/>
          </p:nvSpPr>
          <p:spPr bwMode="auto">
            <a:xfrm>
              <a:off x="1644" y="2978"/>
              <a:ext cx="2334" cy="431"/>
            </a:xfrm>
            <a:prstGeom prst="rect">
              <a:avLst/>
            </a:prstGeom>
            <a:noFill/>
            <a:ln w="9525">
              <a:noFill/>
              <a:miter lim="800000"/>
              <a:headEnd/>
              <a:tailEnd/>
            </a:ln>
            <a:effectLst/>
          </p:spPr>
          <p:txBody>
            <a:bodyPr anchor="ctr"/>
            <a:lstStyle/>
            <a:p>
              <a:pPr eaLnBrk="1" hangingPunct="1"/>
              <a:r>
                <a:rPr kumimoji="1" lang="zh-CN" altLang="en-US" sz="2400" b="1" dirty="0">
                  <a:solidFill>
                    <a:srgbClr val="006600"/>
                  </a:solidFill>
                  <a:latin typeface="+mn-ea"/>
                  <a:ea typeface="+mn-ea"/>
                </a:rPr>
                <a:t>全局数据区</a:t>
              </a:r>
              <a:r>
                <a:rPr kumimoji="1" lang="en-US" altLang="zh-CN" sz="2400" b="1" dirty="0">
                  <a:solidFill>
                    <a:srgbClr val="006600"/>
                  </a:solidFill>
                  <a:latin typeface="+mn-ea"/>
                  <a:ea typeface="+mn-ea"/>
                </a:rPr>
                <a:t>(</a:t>
              </a:r>
              <a:r>
                <a:rPr kumimoji="1" lang="zh-CN" altLang="en-US" sz="2400" b="1" dirty="0">
                  <a:solidFill>
                    <a:srgbClr val="006600"/>
                  </a:solidFill>
                  <a:latin typeface="+mn-ea"/>
                  <a:ea typeface="+mn-ea"/>
                </a:rPr>
                <a:t>全局、静态</a:t>
              </a:r>
              <a:r>
                <a:rPr kumimoji="1" lang="en-US" altLang="zh-CN" sz="2400" b="1" dirty="0">
                  <a:solidFill>
                    <a:srgbClr val="006600"/>
                  </a:solidFill>
                  <a:latin typeface="+mn-ea"/>
                  <a:ea typeface="+mn-ea"/>
                </a:rPr>
                <a:t>)</a:t>
              </a:r>
            </a:p>
          </p:txBody>
        </p:sp>
        <p:sp>
          <p:nvSpPr>
            <p:cNvPr id="9" name="Rectangle 18"/>
            <p:cNvSpPr>
              <a:spLocks noChangeArrowheads="1"/>
            </p:cNvSpPr>
            <p:nvPr/>
          </p:nvSpPr>
          <p:spPr bwMode="auto">
            <a:xfrm>
              <a:off x="1644" y="3409"/>
              <a:ext cx="2334" cy="432"/>
            </a:xfrm>
            <a:prstGeom prst="rect">
              <a:avLst/>
            </a:prstGeom>
            <a:noFill/>
            <a:ln w="9525">
              <a:noFill/>
              <a:miter lim="800000"/>
              <a:headEnd/>
              <a:tailEnd/>
            </a:ln>
            <a:effectLst/>
          </p:spPr>
          <p:txBody>
            <a:bodyPr anchor="ctr"/>
            <a:lstStyle/>
            <a:p>
              <a:r>
                <a:rPr kumimoji="1" lang="zh-CN" altLang="en-US" sz="2400" b="1" dirty="0">
                  <a:solidFill>
                    <a:srgbClr val="006600"/>
                  </a:solidFill>
                  <a:latin typeface="+mn-ea"/>
                  <a:ea typeface="+mn-ea"/>
                </a:rPr>
                <a:t>代码区（程序代码）</a:t>
              </a:r>
            </a:p>
          </p:txBody>
        </p:sp>
        <p:sp>
          <p:nvSpPr>
            <p:cNvPr id="10" name="Rectangle 25"/>
            <p:cNvSpPr>
              <a:spLocks noChangeArrowheads="1"/>
            </p:cNvSpPr>
            <p:nvPr/>
          </p:nvSpPr>
          <p:spPr bwMode="auto">
            <a:xfrm>
              <a:off x="1661" y="2614"/>
              <a:ext cx="2006" cy="303"/>
            </a:xfrm>
            <a:prstGeom prst="rect">
              <a:avLst/>
            </a:prstGeom>
            <a:noFill/>
            <a:ln w="9525" algn="ctr">
              <a:noFill/>
              <a:miter lim="800000"/>
              <a:headEnd/>
              <a:tailEnd/>
            </a:ln>
            <a:effectLst/>
          </p:spPr>
          <p:txBody>
            <a:bodyPr wrap="none">
              <a:spAutoFit/>
            </a:bodyPr>
            <a:lstStyle/>
            <a:p>
              <a:r>
                <a:rPr kumimoji="1" lang="zh-CN" altLang="en-US" sz="2400" b="1" dirty="0">
                  <a:solidFill>
                    <a:srgbClr val="006600"/>
                  </a:solidFill>
                  <a:latin typeface="+mn-ea"/>
                  <a:ea typeface="+mn-ea"/>
                </a:rPr>
                <a:t>（主函数局部数据）</a:t>
              </a:r>
            </a:p>
          </p:txBody>
        </p:sp>
        <p:sp>
          <p:nvSpPr>
            <p:cNvPr id="11" name="Rectangle 26"/>
            <p:cNvSpPr>
              <a:spLocks noChangeArrowheads="1"/>
            </p:cNvSpPr>
            <p:nvPr/>
          </p:nvSpPr>
          <p:spPr bwMode="auto">
            <a:xfrm>
              <a:off x="1644" y="1735"/>
              <a:ext cx="2334" cy="432"/>
            </a:xfrm>
            <a:prstGeom prst="rect">
              <a:avLst/>
            </a:prstGeom>
            <a:noFill/>
            <a:ln w="9525">
              <a:noFill/>
              <a:miter lim="800000"/>
              <a:headEnd/>
              <a:tailEnd/>
            </a:ln>
            <a:effectLst/>
          </p:spPr>
          <p:txBody>
            <a:bodyPr anchor="ctr"/>
            <a:lstStyle/>
            <a:p>
              <a:pPr eaLnBrk="1" hangingPunct="1"/>
              <a:r>
                <a:rPr kumimoji="1" lang="zh-CN" altLang="en-US" sz="2400" b="1" dirty="0">
                  <a:solidFill>
                    <a:srgbClr val="006600"/>
                  </a:solidFill>
                  <a:latin typeface="+mn-ea"/>
                  <a:ea typeface="+mn-ea"/>
                </a:rPr>
                <a:t>自由存储区 </a:t>
              </a:r>
              <a:r>
                <a:rPr kumimoji="1" lang="en-US" altLang="zh-CN" sz="2400" b="1" dirty="0">
                  <a:solidFill>
                    <a:srgbClr val="006600"/>
                  </a:solidFill>
                  <a:latin typeface="+mn-ea"/>
                  <a:ea typeface="+mn-ea"/>
                </a:rPr>
                <a:t>(</a:t>
              </a:r>
              <a:r>
                <a:rPr kumimoji="1" lang="zh-CN" altLang="en-US" sz="2400" b="1" dirty="0">
                  <a:solidFill>
                    <a:srgbClr val="006600"/>
                  </a:solidFill>
                  <a:latin typeface="+mn-ea"/>
                  <a:ea typeface="+mn-ea"/>
                </a:rPr>
                <a:t>动态数据</a:t>
              </a:r>
              <a:r>
                <a:rPr kumimoji="1" lang="en-US" altLang="zh-CN" sz="2400" b="1" dirty="0">
                  <a:solidFill>
                    <a:srgbClr val="006600"/>
                  </a:solidFill>
                  <a:latin typeface="+mn-ea"/>
                  <a:ea typeface="+mn-ea"/>
                </a:rPr>
                <a:t>)</a:t>
              </a:r>
            </a:p>
          </p:txBody>
        </p:sp>
        <p:grpSp>
          <p:nvGrpSpPr>
            <p:cNvPr id="12" name="Group 36"/>
            <p:cNvGrpSpPr>
              <a:grpSpLocks/>
            </p:cNvGrpSpPr>
            <p:nvPr/>
          </p:nvGrpSpPr>
          <p:grpSpPr bwMode="auto">
            <a:xfrm>
              <a:off x="1548" y="1733"/>
              <a:ext cx="2540" cy="2112"/>
              <a:chOff x="1548" y="1733"/>
              <a:chExt cx="2540" cy="2112"/>
            </a:xfrm>
          </p:grpSpPr>
          <p:sp>
            <p:nvSpPr>
              <p:cNvPr id="13" name="Rectangle 16"/>
              <p:cNvSpPr>
                <a:spLocks noChangeArrowheads="1"/>
              </p:cNvSpPr>
              <p:nvPr/>
            </p:nvSpPr>
            <p:spPr bwMode="auto">
              <a:xfrm>
                <a:off x="1548" y="2978"/>
                <a:ext cx="2526" cy="431"/>
              </a:xfrm>
              <a:prstGeom prst="rect">
                <a:avLst/>
              </a:prstGeom>
              <a:noFill/>
              <a:ln w="7">
                <a:solidFill>
                  <a:srgbClr val="A0A0A0"/>
                </a:solidFill>
                <a:miter lim="800000"/>
                <a:headEnd/>
                <a:tailEnd/>
              </a:ln>
              <a:effectLst/>
            </p:spPr>
            <p:txBody>
              <a:bodyPr wrap="none"/>
              <a:lstStyle/>
              <a:p>
                <a:endParaRPr lang="zh-CN" altLang="en-US" b="1">
                  <a:latin typeface="+mn-ea"/>
                  <a:ea typeface="+mn-ea"/>
                </a:endParaRPr>
              </a:p>
            </p:txBody>
          </p:sp>
          <p:sp>
            <p:nvSpPr>
              <p:cNvPr id="14" name="Rectangle 33"/>
              <p:cNvSpPr>
                <a:spLocks noChangeArrowheads="1"/>
              </p:cNvSpPr>
              <p:nvPr/>
            </p:nvSpPr>
            <p:spPr bwMode="auto">
              <a:xfrm>
                <a:off x="1548" y="3407"/>
                <a:ext cx="2526" cy="432"/>
              </a:xfrm>
              <a:prstGeom prst="rect">
                <a:avLst/>
              </a:prstGeom>
              <a:noFill/>
              <a:ln w="7">
                <a:solidFill>
                  <a:srgbClr val="A0A0A0"/>
                </a:solidFill>
                <a:miter lim="800000"/>
                <a:headEnd/>
                <a:tailEnd/>
              </a:ln>
              <a:effectLst/>
            </p:spPr>
            <p:txBody>
              <a:bodyPr wrap="none"/>
              <a:lstStyle/>
              <a:p>
                <a:endParaRPr lang="zh-CN" altLang="en-US" b="1">
                  <a:latin typeface="+mn-ea"/>
                  <a:ea typeface="+mn-ea"/>
                </a:endParaRPr>
              </a:p>
            </p:txBody>
          </p:sp>
          <p:sp>
            <p:nvSpPr>
              <p:cNvPr id="15" name="Rectangle 34"/>
              <p:cNvSpPr>
                <a:spLocks noChangeArrowheads="1"/>
              </p:cNvSpPr>
              <p:nvPr/>
            </p:nvSpPr>
            <p:spPr bwMode="auto">
              <a:xfrm>
                <a:off x="1548" y="1733"/>
                <a:ext cx="2526" cy="432"/>
              </a:xfrm>
              <a:prstGeom prst="rect">
                <a:avLst/>
              </a:prstGeom>
              <a:noFill/>
              <a:ln w="7">
                <a:solidFill>
                  <a:srgbClr val="A0A0A0"/>
                </a:solidFill>
                <a:miter lim="800000"/>
                <a:headEnd/>
                <a:tailEnd/>
              </a:ln>
              <a:effectLst/>
            </p:spPr>
            <p:txBody>
              <a:bodyPr wrap="none"/>
              <a:lstStyle/>
              <a:p>
                <a:endParaRPr lang="zh-CN" altLang="en-US" b="1">
                  <a:latin typeface="+mn-ea"/>
                  <a:ea typeface="+mn-ea"/>
                </a:endParaRPr>
              </a:p>
            </p:txBody>
          </p:sp>
          <p:sp>
            <p:nvSpPr>
              <p:cNvPr id="16" name="Rectangle 35"/>
              <p:cNvSpPr>
                <a:spLocks noChangeArrowheads="1"/>
              </p:cNvSpPr>
              <p:nvPr/>
            </p:nvSpPr>
            <p:spPr bwMode="auto">
              <a:xfrm>
                <a:off x="1548" y="1733"/>
                <a:ext cx="2540" cy="2112"/>
              </a:xfrm>
              <a:prstGeom prst="rect">
                <a:avLst/>
              </a:prstGeom>
              <a:noFill/>
              <a:ln w="9525">
                <a:solidFill>
                  <a:srgbClr val="A0A0A0"/>
                </a:solidFill>
                <a:miter lim="800000"/>
                <a:headEnd/>
                <a:tailEnd/>
              </a:ln>
              <a:effectLst/>
            </p:spPr>
            <p:txBody>
              <a:bodyPr wrap="none"/>
              <a:lstStyle/>
              <a:p>
                <a:endParaRPr lang="zh-CN" altLang="en-US" b="1">
                  <a:latin typeface="+mn-ea"/>
                  <a:ea typeface="+mn-ea"/>
                </a:endParaRPr>
              </a:p>
            </p:txBody>
          </p:sp>
        </p:grpSp>
      </p:grpSp>
      <p:sp>
        <p:nvSpPr>
          <p:cNvPr id="17" name="矩形 16">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18" name="矩形 1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19" name="矩形 1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20" name="矩形 1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21" name="矩形 2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22" name="矩形 2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23" name="矩形 2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24" name="矩形 2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4292834949"/>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的内存布局</a:t>
            </a:r>
          </a:p>
        </p:txBody>
      </p:sp>
      <p:sp>
        <p:nvSpPr>
          <p:cNvPr id="3" name="内容占位符 2"/>
          <p:cNvSpPr>
            <a:spLocks noGrp="1"/>
          </p:cNvSpPr>
          <p:nvPr>
            <p:ph idx="1"/>
          </p:nvPr>
        </p:nvSpPr>
        <p:spPr>
          <a:xfrm>
            <a:off x="457200" y="1928813"/>
            <a:ext cx="8363272" cy="4500562"/>
          </a:xfrm>
        </p:spPr>
        <p:txBody>
          <a:bodyPr/>
          <a:lstStyle/>
          <a:p>
            <a:r>
              <a:rPr lang="zh-CN" altLang="en-US" dirty="0"/>
              <a:t>存储区域说明：</a:t>
            </a:r>
          </a:p>
          <a:p>
            <a:pPr lvl="1"/>
            <a:r>
              <a:rPr lang="zh-CN" altLang="en-US" dirty="0"/>
              <a:t>代码区（</a:t>
            </a:r>
            <a:r>
              <a:rPr lang="en-US" altLang="zh-CN" dirty="0"/>
              <a:t>Code area</a:t>
            </a:r>
            <a:r>
              <a:rPr lang="zh-CN" altLang="en-US" dirty="0"/>
              <a:t>）：存放程序代码，即程序中各个函数的代码块；</a:t>
            </a:r>
          </a:p>
          <a:p>
            <a:pPr lvl="1"/>
            <a:r>
              <a:rPr lang="zh-CN" altLang="en-US" dirty="0"/>
              <a:t>全局数据区（</a:t>
            </a:r>
            <a:r>
              <a:rPr lang="en-US" altLang="zh-CN" dirty="0"/>
              <a:t>Data area</a:t>
            </a:r>
            <a:r>
              <a:rPr lang="zh-CN" altLang="en-US" dirty="0"/>
              <a:t>）：存放全局数据和静态数据；分配该区时内存全部清零，结果变量的所有字节自动初始化为零。</a:t>
            </a:r>
            <a:endParaRPr lang="en-US" altLang="zh-CN" dirty="0"/>
          </a:p>
          <a:p>
            <a:pPr lvl="1"/>
            <a:r>
              <a:rPr lang="zh-CN" altLang="en-US" dirty="0"/>
              <a:t>栈区（</a:t>
            </a:r>
            <a:r>
              <a:rPr lang="en-US" altLang="zh-CN" dirty="0"/>
              <a:t>Stack area</a:t>
            </a:r>
            <a:r>
              <a:rPr lang="zh-CN" altLang="en-US" dirty="0"/>
              <a:t>）：存放局部变量，如函数中的变量等；分配栈区时不处理内存，即变量取随机值。</a:t>
            </a:r>
          </a:p>
          <a:p>
            <a:pPr lvl="1"/>
            <a:r>
              <a:rPr lang="zh-CN" altLang="en-US" dirty="0"/>
              <a:t>自由存储区（</a:t>
            </a:r>
            <a:r>
              <a:rPr lang="en-US" altLang="zh-CN" dirty="0"/>
              <a:t>Free store area</a:t>
            </a:r>
            <a:r>
              <a:rPr lang="zh-CN" altLang="en-US" dirty="0"/>
              <a:t>）：存放与指针相关的动态数据。分配自由存储区时不处理内存。</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2731629764"/>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全局变量</a:t>
            </a:r>
          </a:p>
        </p:txBody>
      </p:sp>
      <p:sp>
        <p:nvSpPr>
          <p:cNvPr id="3" name="内容占位符 2"/>
          <p:cNvSpPr>
            <a:spLocks noGrp="1"/>
          </p:cNvSpPr>
          <p:nvPr>
            <p:ph idx="1"/>
          </p:nvPr>
        </p:nvSpPr>
        <p:spPr/>
        <p:txBody>
          <a:bodyPr/>
          <a:lstStyle/>
          <a:p>
            <a:pPr>
              <a:spcBef>
                <a:spcPts val="1200"/>
              </a:spcBef>
            </a:pPr>
            <a:r>
              <a:rPr lang="zh-CN" altLang="en-US" dirty="0"/>
              <a:t>在所有函数（包括主函数）之外定义的变量称为</a:t>
            </a:r>
            <a:r>
              <a:rPr lang="zh-CN" altLang="en-US" dirty="0">
                <a:solidFill>
                  <a:srgbClr val="C00000"/>
                </a:solidFill>
              </a:rPr>
              <a:t>全局变量</a:t>
            </a:r>
            <a:endParaRPr lang="en-US" altLang="zh-CN" dirty="0">
              <a:solidFill>
                <a:srgbClr val="C00000"/>
              </a:solidFill>
            </a:endParaRPr>
          </a:p>
          <a:p>
            <a:pPr>
              <a:spcBef>
                <a:spcPts val="1200"/>
              </a:spcBef>
            </a:pPr>
            <a:r>
              <a:rPr lang="zh-CN" altLang="en-US" dirty="0"/>
              <a:t>全局变量存放在全局数据区，因编译器自动将该区清为全</a:t>
            </a:r>
            <a:r>
              <a:rPr lang="en-US" altLang="zh-CN" dirty="0"/>
              <a:t>0</a:t>
            </a:r>
            <a:r>
              <a:rPr lang="zh-CN" altLang="en-US" dirty="0"/>
              <a:t>，如果用户在定义时不显式给出初始化值，则</a:t>
            </a:r>
            <a:r>
              <a:rPr lang="zh-CN" altLang="en-US" dirty="0">
                <a:solidFill>
                  <a:srgbClr val="C00000"/>
                </a:solidFill>
              </a:rPr>
              <a:t>等效初始化为全</a:t>
            </a:r>
            <a:r>
              <a:rPr lang="en-US" altLang="zh-CN" dirty="0">
                <a:solidFill>
                  <a:srgbClr val="C00000"/>
                </a:solidFill>
              </a:rPr>
              <a:t>0 </a:t>
            </a:r>
            <a:endParaRPr lang="zh-CN" altLang="en-US" dirty="0"/>
          </a:p>
          <a:p>
            <a:pPr>
              <a:spcBef>
                <a:spcPts val="1200"/>
              </a:spcBef>
            </a:pPr>
            <a:r>
              <a:rPr lang="zh-CN" altLang="en-US" dirty="0"/>
              <a:t>全局变量可定义在程序开头，也可定义在中间位置，该全局变量在</a:t>
            </a:r>
            <a:r>
              <a:rPr lang="zh-CN" altLang="en-US" dirty="0">
                <a:solidFill>
                  <a:srgbClr val="C00000"/>
                </a:solidFill>
              </a:rPr>
              <a:t>定义处之后</a:t>
            </a:r>
            <a:r>
              <a:rPr lang="zh-CN" altLang="en-US" dirty="0"/>
              <a:t>的任何位置都是可以访问的</a:t>
            </a:r>
            <a:endParaRPr lang="en-US" altLang="zh-CN" dirty="0"/>
          </a:p>
          <a:p>
            <a:pPr>
              <a:spcBef>
                <a:spcPts val="1200"/>
              </a:spcBef>
            </a:pPr>
            <a:r>
              <a:rPr lang="zh-CN" altLang="en-US" dirty="0"/>
              <a:t>可用于在函数间传递数据</a:t>
            </a:r>
          </a:p>
          <a:p>
            <a:pPr lvl="1">
              <a:spcBef>
                <a:spcPts val="1200"/>
              </a:spcBef>
            </a:pPr>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4236147376"/>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局部变量</a:t>
            </a:r>
          </a:p>
        </p:txBody>
      </p:sp>
      <p:sp>
        <p:nvSpPr>
          <p:cNvPr id="3" name="内容占位符 2"/>
          <p:cNvSpPr>
            <a:spLocks noGrp="1"/>
          </p:cNvSpPr>
          <p:nvPr>
            <p:ph idx="1"/>
          </p:nvPr>
        </p:nvSpPr>
        <p:spPr/>
        <p:txBody>
          <a:bodyPr/>
          <a:lstStyle/>
          <a:p>
            <a:pPr>
              <a:spcBef>
                <a:spcPts val="1200"/>
              </a:spcBef>
            </a:pPr>
            <a:r>
              <a:rPr lang="zh-CN" altLang="en-US" dirty="0"/>
              <a:t>定义在函数内或块内的变量称为</a:t>
            </a:r>
            <a:r>
              <a:rPr lang="zh-CN" altLang="en-US" dirty="0">
                <a:solidFill>
                  <a:srgbClr val="C00000"/>
                </a:solidFill>
              </a:rPr>
              <a:t>局部变量</a:t>
            </a:r>
            <a:endParaRPr lang="en-US" altLang="zh-CN" dirty="0">
              <a:solidFill>
                <a:srgbClr val="C00000"/>
              </a:solidFill>
            </a:endParaRPr>
          </a:p>
          <a:p>
            <a:pPr>
              <a:spcBef>
                <a:spcPts val="1200"/>
              </a:spcBef>
            </a:pPr>
            <a:r>
              <a:rPr lang="zh-CN" altLang="en-US" dirty="0"/>
              <a:t>局部变量在程序运行到它所在的块时建立在</a:t>
            </a:r>
            <a:r>
              <a:rPr lang="zh-CN" altLang="en-US" dirty="0">
                <a:solidFill>
                  <a:srgbClr val="FF0000"/>
                </a:solidFill>
              </a:rPr>
              <a:t>栈</a:t>
            </a:r>
            <a:r>
              <a:rPr lang="zh-CN" altLang="en-US" dirty="0"/>
              <a:t>中，该块执行完毕局部变量占有的空间即被释放。</a:t>
            </a:r>
            <a:endParaRPr lang="en-US" altLang="zh-CN" dirty="0"/>
          </a:p>
          <a:p>
            <a:pPr>
              <a:spcBef>
                <a:spcPts val="1200"/>
              </a:spcBef>
            </a:pPr>
            <a:r>
              <a:rPr lang="zh-CN" altLang="en-US" dirty="0"/>
              <a:t>局部变量在定义时若未初始化，其值为</a:t>
            </a:r>
            <a:r>
              <a:rPr lang="zh-CN" altLang="en-US" dirty="0">
                <a:solidFill>
                  <a:srgbClr val="C00000"/>
                </a:solidFill>
              </a:rPr>
              <a:t>随机数</a:t>
            </a:r>
            <a:endParaRPr lang="en-US" altLang="zh-CN" dirty="0">
              <a:solidFill>
                <a:srgbClr val="C00000"/>
              </a:solidFill>
            </a:endParaRPr>
          </a:p>
          <a:p>
            <a:pPr>
              <a:spcBef>
                <a:spcPts val="1200"/>
              </a:spcBef>
            </a:pPr>
            <a:r>
              <a:rPr lang="zh-CN" altLang="en-US" dirty="0"/>
              <a:t>程序中使用的绝大多数变量都是局部变量。</a:t>
            </a:r>
          </a:p>
          <a:p>
            <a:pPr>
              <a:spcBef>
                <a:spcPts val="1200"/>
              </a:spcBef>
            </a:pPr>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616850586"/>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静态变量</a:t>
            </a:r>
          </a:p>
        </p:txBody>
      </p:sp>
      <p:sp>
        <p:nvSpPr>
          <p:cNvPr id="3" name="内容占位符 2"/>
          <p:cNvSpPr>
            <a:spLocks noGrp="1"/>
          </p:cNvSpPr>
          <p:nvPr>
            <p:ph idx="1"/>
          </p:nvPr>
        </p:nvSpPr>
        <p:spPr/>
        <p:txBody>
          <a:bodyPr/>
          <a:lstStyle/>
          <a:p>
            <a:r>
              <a:rPr lang="en-US" altLang="zh-CN" dirty="0">
                <a:solidFill>
                  <a:srgbClr val="0000FF"/>
                </a:solidFill>
              </a:rPr>
              <a:t>static</a:t>
            </a:r>
            <a:r>
              <a:rPr lang="zh-CN" altLang="en-US" dirty="0"/>
              <a:t>说明的变量称为静态变量</a:t>
            </a:r>
            <a:endParaRPr lang="en-US" altLang="zh-CN" dirty="0"/>
          </a:p>
          <a:p>
            <a:pPr lvl="1"/>
            <a:r>
              <a:rPr lang="zh-CN" altLang="en-US" dirty="0"/>
              <a:t>根据定义的位置不同，还分为局部静态变量和全局静态变量，也称内部静态变量和外部静态变量</a:t>
            </a:r>
            <a:endParaRPr lang="en-US" altLang="zh-CN" dirty="0"/>
          </a:p>
          <a:p>
            <a:pPr lvl="1"/>
            <a:r>
              <a:rPr lang="zh-CN" altLang="en-US" dirty="0"/>
              <a:t>静态变量均存储在全局数据区，如果程序未显式给出初始化值，则</a:t>
            </a:r>
            <a:r>
              <a:rPr lang="zh-CN" altLang="en-US" dirty="0">
                <a:solidFill>
                  <a:srgbClr val="C00000"/>
                </a:solidFill>
              </a:rPr>
              <a:t>等效初始化为全</a:t>
            </a:r>
            <a:r>
              <a:rPr lang="en-US" altLang="zh-CN" dirty="0">
                <a:solidFill>
                  <a:srgbClr val="C00000"/>
                </a:solidFill>
              </a:rPr>
              <a:t>0</a:t>
            </a:r>
            <a:r>
              <a:rPr lang="zh-CN" altLang="en-US" dirty="0"/>
              <a:t>；如果显式给出初始化值，则</a:t>
            </a:r>
            <a:r>
              <a:rPr kumimoji="1" lang="zh-CN" altLang="en-US" dirty="0">
                <a:solidFill>
                  <a:srgbClr val="CC3300"/>
                </a:solidFill>
              </a:rPr>
              <a:t>在该块第一次执行时完成初始化</a:t>
            </a:r>
            <a:endParaRPr lang="en-US" altLang="zh-CN" dirty="0">
              <a:solidFill>
                <a:srgbClr val="C00000"/>
              </a:solidFill>
            </a:endParaRPr>
          </a:p>
          <a:p>
            <a:pPr lvl="1"/>
            <a:r>
              <a:rPr lang="zh-CN" altLang="en-US" dirty="0"/>
              <a:t>局部静态变量是定义在块中的静态变量，编译系统在全局数据区为其开辟空间并保存数据，该空间一直到整个程序结束才释放。局部静态变量具有局部作用域，但却具有全局生存期。静态变量有</a:t>
            </a:r>
            <a:r>
              <a:rPr lang="zh-CN" altLang="en-US" dirty="0">
                <a:solidFill>
                  <a:srgbClr val="FF0000"/>
                </a:solidFill>
              </a:rPr>
              <a:t>记忆性</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1116267542"/>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052736"/>
            <a:ext cx="8153400" cy="5500726"/>
          </a:xfrm>
        </p:spPr>
        <p:txBody>
          <a:bodyPr/>
          <a:lstStyle/>
          <a:p>
            <a:pPr algn="just">
              <a:spcBef>
                <a:spcPts val="0"/>
              </a:spcBef>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5.30】</a:t>
            </a:r>
            <a:r>
              <a:rPr lang="zh-CN" altLang="en-US" dirty="0">
                <a:solidFill>
                  <a:srgbClr val="C00000"/>
                </a:solidFill>
              </a:rPr>
              <a:t>局部静态变量与局部自动变量的区别</a:t>
            </a:r>
            <a:endParaRPr lang="en-US" altLang="zh-CN" dirty="0">
              <a:solidFill>
                <a:srgbClr val="0000FF"/>
              </a:solidFill>
              <a:latin typeface="Courier New" pitchFamily="49" charset="0"/>
              <a:cs typeface="Courier New" pitchFamily="49" charset="0"/>
            </a:endParaRPr>
          </a:p>
          <a:p>
            <a:pPr algn="just">
              <a:spcBef>
                <a:spcPts val="0"/>
              </a:spcBef>
              <a:buNone/>
            </a:pPr>
            <a:r>
              <a:rPr lang="en-US" altLang="zh-CN" sz="2000" b="1" dirty="0">
                <a:solidFill>
                  <a:srgbClr val="0000FF"/>
                </a:solidFill>
                <a:latin typeface="Courier New" pitchFamily="49" charset="0"/>
                <a:cs typeface="Courier New" pitchFamily="49" charset="0"/>
              </a:rPr>
              <a:t>#include</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&lt;</a:t>
            </a:r>
            <a:r>
              <a:rPr lang="en-US" altLang="zh-CN" sz="2000" b="1" dirty="0" err="1">
                <a:latin typeface="Courier New" pitchFamily="49" charset="0"/>
                <a:cs typeface="Courier New" pitchFamily="49" charset="0"/>
              </a:rPr>
              <a:t>iostream</a:t>
            </a:r>
            <a:r>
              <a:rPr lang="en-US" altLang="zh-CN" sz="2000" b="1" dirty="0">
                <a:latin typeface="Courier New" pitchFamily="49" charset="0"/>
                <a:cs typeface="Courier New" pitchFamily="49" charset="0"/>
              </a:rPr>
              <a:t>&gt;</a:t>
            </a:r>
          </a:p>
          <a:p>
            <a:pPr algn="just">
              <a:spcBef>
                <a:spcPts val="0"/>
              </a:spcBef>
              <a:buNone/>
            </a:pPr>
            <a:r>
              <a:rPr lang="en-US" altLang="zh-CN" sz="2000" b="1" dirty="0">
                <a:solidFill>
                  <a:srgbClr val="0000FF"/>
                </a:solidFill>
                <a:latin typeface="Courier New" pitchFamily="49" charset="0"/>
                <a:cs typeface="Courier New" pitchFamily="49" charset="0"/>
              </a:rPr>
              <a:t>using namespace</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std</a:t>
            </a:r>
            <a:r>
              <a:rPr lang="en-US" altLang="zh-CN" sz="2000" b="1" dirty="0">
                <a:latin typeface="Courier New" pitchFamily="49" charset="0"/>
                <a:cs typeface="Courier New" pitchFamily="49" charset="0"/>
              </a:rPr>
              <a:t>;</a:t>
            </a:r>
          </a:p>
          <a:p>
            <a:pPr algn="just">
              <a:spcBef>
                <a:spcPts val="0"/>
              </a:spcBef>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f1(){</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a=1;</a:t>
            </a:r>
            <a:r>
              <a:rPr lang="en-US" altLang="zh-CN" sz="2000" b="1" dirty="0">
                <a:solidFill>
                  <a:schemeClr val="tx2"/>
                </a:solidFill>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局部自动变量</a:t>
            </a:r>
            <a:r>
              <a:rPr lang="en-US" altLang="zh-CN" sz="2000" b="1" dirty="0">
                <a:solidFill>
                  <a:srgbClr val="00B050"/>
                </a:solidFill>
                <a:latin typeface="Courier New" pitchFamily="49" charset="0"/>
                <a:cs typeface="Courier New" pitchFamily="49" charset="0"/>
              </a:rPr>
              <a:t>a</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static </a:t>
            </a:r>
            <a:r>
              <a:rPr lang="en-US" altLang="zh-CN" sz="2000" b="1" dirty="0" err="1">
                <a:solidFill>
                  <a:srgbClr val="0000FF"/>
                </a:solidFill>
                <a:latin typeface="Courier New" pitchFamily="49" charset="0"/>
                <a:cs typeface="Courier New" pitchFamily="49" charset="0"/>
              </a:rPr>
              <a:t>int</a:t>
            </a:r>
            <a:r>
              <a:rPr lang="en-US" altLang="zh-CN" sz="2000" b="1" dirty="0">
                <a:solidFill>
                  <a:srgbClr val="0000FF"/>
                </a:solidFill>
                <a:latin typeface="Courier New" pitchFamily="49" charset="0"/>
                <a:cs typeface="Courier New" pitchFamily="49" charset="0"/>
              </a:rPr>
              <a:t> </a:t>
            </a:r>
            <a:r>
              <a:rPr lang="en-US" altLang="zh-CN" sz="2000" b="1" dirty="0">
                <a:latin typeface="Courier New" pitchFamily="49" charset="0"/>
                <a:cs typeface="Courier New" pitchFamily="49" charset="0"/>
              </a:rPr>
              <a:t>s=1;</a:t>
            </a:r>
            <a:r>
              <a:rPr lang="en-US" altLang="zh-CN" sz="2000" b="1" dirty="0">
                <a:solidFill>
                  <a:schemeClr val="tx2"/>
                </a:solidFill>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局部静态变量</a:t>
            </a:r>
            <a:r>
              <a:rPr lang="en-US" altLang="zh-CN" sz="2000" b="1" dirty="0">
                <a:solidFill>
                  <a:srgbClr val="00B050"/>
                </a:solidFill>
                <a:latin typeface="Courier New" pitchFamily="49" charset="0"/>
                <a:cs typeface="Courier New" pitchFamily="49" charset="0"/>
              </a:rPr>
              <a:t>s</a:t>
            </a:r>
            <a:r>
              <a:rPr lang="zh-CN" altLang="en-US" sz="2000" b="1" dirty="0">
                <a:solidFill>
                  <a:srgbClr val="00B050"/>
                </a:solidFill>
                <a:latin typeface="Courier New" pitchFamily="49" charset="0"/>
                <a:cs typeface="Courier New" pitchFamily="49" charset="0"/>
              </a:rPr>
              <a:t>，完成初始化</a:t>
            </a:r>
            <a:endParaRPr lang="en-US" altLang="zh-CN" sz="2000" b="1" dirty="0">
              <a:solidFill>
                <a:srgbClr val="00B050"/>
              </a:solidFill>
              <a:latin typeface="Courier New" pitchFamily="49" charset="0"/>
              <a:cs typeface="Courier New" pitchFamily="49" charset="0"/>
            </a:endParaRP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&lt;&lt;"In f1 -- pos1: a(auto)="&lt;&lt;a&lt;&lt;"  s(static)="&lt;&lt;s&lt;&lt;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lgn="just">
              <a:spcBef>
                <a:spcPts val="0"/>
              </a:spcBef>
              <a:buNone/>
            </a:pPr>
            <a:r>
              <a:rPr lang="en-US" altLang="zh-CN" sz="2000" b="1" dirty="0">
                <a:latin typeface="Courier New" pitchFamily="49" charset="0"/>
                <a:cs typeface="Courier New" pitchFamily="49" charset="0"/>
              </a:rPr>
              <a:t>  a+=2;	s+=2;</a:t>
            </a:r>
          </a:p>
          <a:p>
            <a:pPr algn="just">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&lt;&lt;"In f1 -- pos2: a(auto)="&lt;&lt;a&lt;&lt;"  s(static)="&lt;&lt;s&lt;&lt;"\n\n";</a:t>
            </a:r>
          </a:p>
          <a:p>
            <a:pPr algn="just">
              <a:spcBef>
                <a:spcPts val="0"/>
              </a:spcBef>
              <a:buNone/>
            </a:pPr>
            <a:r>
              <a:rPr lang="en-US" altLang="zh-CN" sz="2000" b="1" dirty="0">
                <a:latin typeface="Courier New" pitchFamily="49" charset="0"/>
                <a:cs typeface="Courier New" pitchFamily="49" charset="0"/>
              </a:rPr>
              <a:t>}</a:t>
            </a:r>
          </a:p>
          <a:p>
            <a:pPr algn="just">
              <a:spcBef>
                <a:spcPts val="0"/>
              </a:spcBef>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main(){</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for</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=1; </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&lt;=3; </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a:t>
            </a:r>
          </a:p>
          <a:p>
            <a:pPr algn="just">
              <a:spcBef>
                <a:spcPts val="0"/>
              </a:spcBef>
              <a:buNone/>
            </a:pPr>
            <a:r>
              <a:rPr lang="en-US" altLang="zh-CN" sz="2000" b="1" dirty="0">
                <a:latin typeface="Courier New" pitchFamily="49" charset="0"/>
                <a:cs typeface="Courier New" pitchFamily="49" charset="0"/>
              </a:rPr>
              <a:t>		f1(); </a:t>
            </a:r>
          </a:p>
          <a:p>
            <a:pPr algn="just">
              <a:spcBef>
                <a:spcPts val="0"/>
              </a:spcBef>
              <a:buNone/>
            </a:pPr>
            <a:r>
              <a:rPr lang="en-US" altLang="zh-CN" sz="2000" b="1" dirty="0">
                <a:latin typeface="Courier New" pitchFamily="49" charset="0"/>
                <a:cs typeface="Courier New" pitchFamily="49" charset="0"/>
              </a:rPr>
              <a:t>}</a:t>
            </a:r>
            <a:endParaRPr lang="zh-CN" altLang="en-US" sz="2800" b="1"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1500246384"/>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196752"/>
            <a:ext cx="8229600" cy="4500562"/>
          </a:xfrm>
        </p:spPr>
        <p:txBody>
          <a:bodyPr/>
          <a:lstStyle/>
          <a:p>
            <a:pPr marL="0" indent="0">
              <a:buNone/>
            </a:pPr>
            <a:r>
              <a:rPr lang="zh-CN" altLang="en-US" dirty="0">
                <a:solidFill>
                  <a:schemeClr val="accent6">
                    <a:lumMod val="75000"/>
                  </a:schemeClr>
                </a:solidFill>
              </a:rPr>
              <a:t>运行结果为</a:t>
            </a:r>
            <a:r>
              <a:rPr lang="zh-CN" altLang="en-US" dirty="0"/>
              <a:t>：</a:t>
            </a:r>
            <a:endParaRPr lang="en-US" altLang="zh-CN" dirty="0"/>
          </a:p>
          <a:p>
            <a:pPr algn="just">
              <a:buNone/>
            </a:pPr>
            <a:r>
              <a:rPr lang="en-US" altLang="zh-CN" sz="2800" b="1" dirty="0">
                <a:latin typeface="Courier New" pitchFamily="49" charset="0"/>
                <a:cs typeface="Courier New" pitchFamily="49" charset="0"/>
              </a:rPr>
              <a:t>In f1 -- pos1: a(auto)=1  s(static)=1</a:t>
            </a:r>
          </a:p>
          <a:p>
            <a:pPr algn="just">
              <a:buNone/>
            </a:pPr>
            <a:r>
              <a:rPr lang="en-US" altLang="zh-CN" sz="2800" b="1" dirty="0">
                <a:latin typeface="Courier New" pitchFamily="49" charset="0"/>
                <a:cs typeface="Courier New" pitchFamily="49" charset="0"/>
              </a:rPr>
              <a:t>In f1 -- pos2: a(auto)=3  s(static)=3</a:t>
            </a:r>
          </a:p>
          <a:p>
            <a:pPr algn="just">
              <a:buNone/>
            </a:pPr>
            <a:r>
              <a:rPr lang="en-US" altLang="zh-CN" sz="2800" b="1" dirty="0">
                <a:latin typeface="Courier New" pitchFamily="49" charset="0"/>
                <a:cs typeface="Courier New" pitchFamily="49" charset="0"/>
              </a:rPr>
              <a:t> </a:t>
            </a:r>
          </a:p>
          <a:p>
            <a:pPr algn="just">
              <a:buNone/>
            </a:pPr>
            <a:r>
              <a:rPr lang="en-US" altLang="zh-CN" sz="2800" b="1" dirty="0">
                <a:latin typeface="Courier New" pitchFamily="49" charset="0"/>
                <a:cs typeface="Courier New" pitchFamily="49" charset="0"/>
              </a:rPr>
              <a:t>In f1 -- pos1: a(auto)=1  s(static)=3</a:t>
            </a:r>
          </a:p>
          <a:p>
            <a:pPr algn="just">
              <a:buNone/>
            </a:pPr>
            <a:r>
              <a:rPr lang="en-US" altLang="zh-CN" sz="2800" b="1" dirty="0">
                <a:latin typeface="Courier New" pitchFamily="49" charset="0"/>
                <a:cs typeface="Courier New" pitchFamily="49" charset="0"/>
              </a:rPr>
              <a:t>In f1 -- pos2: a(auto)=3  s(static)=5</a:t>
            </a:r>
          </a:p>
          <a:p>
            <a:pPr algn="just">
              <a:buNone/>
            </a:pPr>
            <a:r>
              <a:rPr lang="en-US" altLang="zh-CN" sz="2800" b="1" dirty="0">
                <a:latin typeface="Courier New" pitchFamily="49" charset="0"/>
                <a:cs typeface="Courier New" pitchFamily="49" charset="0"/>
              </a:rPr>
              <a:t> </a:t>
            </a:r>
          </a:p>
          <a:p>
            <a:pPr algn="just">
              <a:buNone/>
            </a:pPr>
            <a:r>
              <a:rPr lang="en-US" altLang="zh-CN" sz="2800" b="1" dirty="0">
                <a:latin typeface="Courier New" pitchFamily="49" charset="0"/>
                <a:cs typeface="Courier New" pitchFamily="49" charset="0"/>
              </a:rPr>
              <a:t>In f1 -- pos1: a(auto)=1  s(static)=5</a:t>
            </a:r>
          </a:p>
          <a:p>
            <a:pPr algn="just">
              <a:buNone/>
            </a:pPr>
            <a:r>
              <a:rPr lang="en-US" altLang="zh-CN" sz="2800" b="1" dirty="0">
                <a:latin typeface="Courier New" pitchFamily="49" charset="0"/>
                <a:cs typeface="Courier New" pitchFamily="49" charset="0"/>
              </a:rPr>
              <a:t>In f1 -- pos2: a(auto)=3  s(static)=7</a:t>
            </a:r>
            <a:endParaRPr lang="zh-CN" altLang="en-US" b="1"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4093609402"/>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2"/>
            </p:custDataLst>
          </p:nvPr>
        </p:nvSpPr>
        <p:spPr bwMode="auto">
          <a:xfrm>
            <a:off x="1200059" y="1993139"/>
            <a:ext cx="7315200" cy="2143125"/>
          </a:xfrm>
          <a:prstGeom prst="rect">
            <a:avLst/>
          </a:prstGeom>
          <a:noFill/>
          <a:ln w="127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alpha val="26000"/>
                  </a:srgbClr>
                </a:solidFill>
              </a14:hiddenFill>
            </a:ex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ctr" anchorCtr="0" compatLnSpc="1">
            <a:prstTxWarp prst="textNoShape">
              <a:avLst/>
            </a:prstTxWarp>
          </a:bodyPr>
          <a:lstStyle/>
          <a:p>
            <a:pPr eaLnBrk="0" hangingPunct="0"/>
            <a:r>
              <a:rPr lang="zh-CN" altLang="en-US" sz="1400" dirty="0">
                <a:solidFill>
                  <a:srgbClr val="000000"/>
                </a:solidFill>
              </a:rPr>
              <a:t>请问下段程序的输出结果是什么：</a:t>
            </a:r>
            <a:endParaRPr lang="en-US" altLang="zh-CN" sz="1400" dirty="0">
              <a:solidFill>
                <a:srgbClr val="000000"/>
              </a:solidFill>
            </a:endParaRPr>
          </a:p>
          <a:p>
            <a:r>
              <a:rPr lang="en-US" altLang="zh-CN" sz="1400" dirty="0"/>
              <a:t>#include&lt;</a:t>
            </a:r>
            <a:r>
              <a:rPr lang="en-US" altLang="zh-CN" sz="1400" dirty="0" err="1"/>
              <a:t>iostream</a:t>
            </a:r>
            <a:r>
              <a:rPr lang="en-US" altLang="zh-CN" sz="1400" dirty="0"/>
              <a:t>&gt;</a:t>
            </a:r>
          </a:p>
          <a:p>
            <a:r>
              <a:rPr lang="en-US" altLang="zh-CN" sz="1400" dirty="0"/>
              <a:t>using namespace </a:t>
            </a:r>
            <a:r>
              <a:rPr lang="en-US" altLang="zh-CN" sz="1400" dirty="0" err="1"/>
              <a:t>std</a:t>
            </a:r>
            <a:r>
              <a:rPr lang="en-US" altLang="zh-CN" sz="1400" dirty="0"/>
              <a:t>;</a:t>
            </a:r>
          </a:p>
          <a:p>
            <a:r>
              <a:rPr lang="en-US" altLang="zh-CN" sz="1400" dirty="0"/>
              <a:t>void Count()</a:t>
            </a:r>
          </a:p>
          <a:p>
            <a:r>
              <a:rPr lang="en-US" altLang="zh-CN" sz="1400" dirty="0"/>
              <a:t>{</a:t>
            </a:r>
          </a:p>
          <a:p>
            <a:r>
              <a:rPr lang="en-US" altLang="zh-CN" sz="1400" dirty="0"/>
              <a:t>	static </a:t>
            </a:r>
            <a:r>
              <a:rPr lang="en-US" altLang="zh-CN" sz="1400" dirty="0" err="1"/>
              <a:t>int</a:t>
            </a:r>
            <a:r>
              <a:rPr lang="en-US" altLang="zh-CN" sz="1400" dirty="0"/>
              <a:t> x=3;</a:t>
            </a:r>
          </a:p>
          <a:p>
            <a:r>
              <a:rPr lang="en-US" altLang="zh-CN" sz="1400" dirty="0"/>
              <a:t>	</a:t>
            </a:r>
            <a:r>
              <a:rPr lang="en-US" altLang="zh-CN" sz="1400" dirty="0" err="1"/>
              <a:t>int</a:t>
            </a:r>
            <a:r>
              <a:rPr lang="en-US" altLang="zh-CN" sz="1400" dirty="0"/>
              <a:t> y=6;</a:t>
            </a:r>
          </a:p>
          <a:p>
            <a:r>
              <a:rPr lang="en-US" altLang="zh-CN" sz="1400" dirty="0"/>
              <a:t>	x++;</a:t>
            </a:r>
          </a:p>
          <a:p>
            <a:r>
              <a:rPr lang="en-US" altLang="zh-CN" sz="1400" dirty="0"/>
              <a:t>	y++;</a:t>
            </a:r>
          </a:p>
          <a:p>
            <a:r>
              <a:rPr lang="en-US" altLang="zh-CN" sz="1400" dirty="0"/>
              <a:t>	</a:t>
            </a:r>
            <a:r>
              <a:rPr lang="en-US" altLang="zh-CN" sz="1400" dirty="0" err="1"/>
              <a:t>cout</a:t>
            </a:r>
            <a:r>
              <a:rPr lang="en-US" altLang="zh-CN" sz="1400" dirty="0"/>
              <a:t>&lt;&lt;x&lt;&lt;","&lt;&lt;y&lt;&lt;</a:t>
            </a:r>
            <a:r>
              <a:rPr lang="en-US" altLang="zh-CN" sz="1400" dirty="0" err="1"/>
              <a:t>endl</a:t>
            </a:r>
            <a:r>
              <a:rPr lang="en-US" altLang="zh-CN" sz="1400" dirty="0"/>
              <a:t>;</a:t>
            </a:r>
          </a:p>
          <a:p>
            <a:r>
              <a:rPr lang="en-US" altLang="zh-CN" sz="1400" dirty="0"/>
              <a:t>	return;</a:t>
            </a:r>
          </a:p>
          <a:p>
            <a:r>
              <a:rPr lang="en-US" altLang="zh-CN" sz="1400" dirty="0"/>
              <a:t>}</a:t>
            </a:r>
          </a:p>
          <a:p>
            <a:r>
              <a:rPr lang="en-US" altLang="zh-CN" sz="1400" dirty="0" err="1"/>
              <a:t>int</a:t>
            </a:r>
            <a:r>
              <a:rPr lang="en-US" altLang="zh-CN" sz="1400" dirty="0"/>
              <a:t> main()</a:t>
            </a:r>
          </a:p>
          <a:p>
            <a:r>
              <a:rPr lang="en-US" altLang="zh-CN" sz="1400" dirty="0"/>
              <a:t>{</a:t>
            </a:r>
          </a:p>
          <a:p>
            <a:r>
              <a:rPr lang="en-US" altLang="zh-CN" sz="1400" dirty="0"/>
              <a:t>	for(</a:t>
            </a:r>
            <a:r>
              <a:rPr lang="en-US" altLang="zh-CN" sz="1400" dirty="0" err="1"/>
              <a:t>int</a:t>
            </a:r>
            <a:r>
              <a:rPr lang="en-US" altLang="zh-CN" sz="1400" dirty="0"/>
              <a:t> </a:t>
            </a:r>
            <a:r>
              <a:rPr lang="en-US" altLang="zh-CN" sz="1400" dirty="0" err="1"/>
              <a:t>i</a:t>
            </a:r>
            <a:r>
              <a:rPr lang="en-US" altLang="zh-CN" sz="1400" dirty="0"/>
              <a:t>=0;i&lt;3;x++)</a:t>
            </a:r>
          </a:p>
          <a:p>
            <a:r>
              <a:rPr lang="zh-CN" altLang="en-US" sz="1400" dirty="0"/>
              <a:t>	</a:t>
            </a:r>
            <a:r>
              <a:rPr lang="en-US" altLang="zh-CN" sz="1400" dirty="0"/>
              <a:t>{</a:t>
            </a:r>
          </a:p>
          <a:p>
            <a:r>
              <a:rPr lang="en-US" altLang="zh-CN" sz="1400" dirty="0"/>
              <a:t>		Count();</a:t>
            </a:r>
          </a:p>
          <a:p>
            <a:r>
              <a:rPr lang="zh-CN" altLang="en-US" sz="1400" dirty="0"/>
              <a:t>	</a:t>
            </a:r>
            <a:r>
              <a:rPr lang="en-US" altLang="zh-CN" sz="1400" dirty="0"/>
              <a:t>}</a:t>
            </a:r>
          </a:p>
          <a:p>
            <a:r>
              <a:rPr lang="en-US" altLang="zh-CN" sz="1400" dirty="0"/>
              <a:t>}</a:t>
            </a:r>
            <a:endParaRPr kumimoji="0" lang="zh-CN" altLang="en-US" sz="1400" b="0" i="0" u="none" strike="noStrike" cap="none" normalizeH="0" baseline="0" dirty="0">
              <a:ln>
                <a:noFill/>
              </a:ln>
              <a:solidFill>
                <a:srgbClr val="000000"/>
              </a:solidFill>
              <a:effectLst/>
            </a:endParaRPr>
          </a:p>
        </p:txBody>
      </p:sp>
      <p:sp>
        <p:nvSpPr>
          <p:cNvPr id="5" name="矩形 4"/>
          <p:cNvSpPr/>
          <p:nvPr>
            <p:custDataLst>
              <p:tags r:id="rId3"/>
            </p:custDataLst>
          </p:nvPr>
        </p:nvSpPr>
        <p:spPr bwMode="auto">
          <a:xfrm>
            <a:off x="1651575" y="5114021"/>
            <a:ext cx="1253867" cy="642937"/>
          </a:xfrm>
          <a:prstGeom prst="rect">
            <a:avLst/>
          </a:prstGeom>
          <a:noFill/>
          <a:ln w="127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alpha val="26000"/>
                  </a:srgbClr>
                </a:solidFill>
              </a14:hiddenFill>
            </a:ex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ctr" anchorCtr="0" compatLnSpc="1">
            <a:prstTxWarp prst="textNoShape">
              <a:avLst/>
            </a:prstTxWarp>
          </a:bodyPr>
          <a:lstStyle/>
          <a:p>
            <a:pPr eaLnBrk="0" hangingPunct="0"/>
            <a:r>
              <a:rPr lang="en-US" altLang="zh-CN" sz="1400" dirty="0">
                <a:solidFill>
                  <a:srgbClr val="000000"/>
                </a:solidFill>
              </a:rPr>
              <a:t>4,7</a:t>
            </a:r>
            <a:endParaRPr kumimoji="0" lang="en-US" altLang="zh-CN" sz="1400" b="0" i="0" u="none" strike="noStrike" cap="none" normalizeH="0" baseline="0" dirty="0">
              <a:ln>
                <a:noFill/>
              </a:ln>
              <a:solidFill>
                <a:srgbClr val="000000"/>
              </a:solidFill>
              <a:effectLst/>
            </a:endParaRPr>
          </a:p>
          <a:p>
            <a:pPr eaLnBrk="0" hangingPunct="0"/>
            <a:r>
              <a:rPr lang="en-US" altLang="zh-CN" sz="1400" dirty="0">
                <a:solidFill>
                  <a:srgbClr val="000000"/>
                </a:solidFill>
              </a:rPr>
              <a:t>5,7</a:t>
            </a:r>
            <a:endParaRPr kumimoji="0" lang="en-US" altLang="zh-CN" sz="1400" b="0" i="0" u="none" strike="noStrike" cap="none" normalizeH="0" baseline="0" dirty="0">
              <a:ln>
                <a:noFill/>
              </a:ln>
              <a:solidFill>
                <a:srgbClr val="000000"/>
              </a:solidFill>
              <a:effectLst/>
            </a:endParaRPr>
          </a:p>
          <a:p>
            <a:pPr eaLnBrk="0" hangingPunct="0"/>
            <a:r>
              <a:rPr lang="en-US" altLang="zh-CN" sz="1400" dirty="0">
                <a:solidFill>
                  <a:srgbClr val="000000"/>
                </a:solidFill>
              </a:rPr>
              <a:t>6,7</a:t>
            </a:r>
          </a:p>
        </p:txBody>
      </p:sp>
      <p:sp>
        <p:nvSpPr>
          <p:cNvPr id="6" name="矩形 5"/>
          <p:cNvSpPr/>
          <p:nvPr>
            <p:custDataLst>
              <p:tags r:id="rId4"/>
            </p:custDataLst>
          </p:nvPr>
        </p:nvSpPr>
        <p:spPr bwMode="auto">
          <a:xfrm>
            <a:off x="3545671" y="5104073"/>
            <a:ext cx="866316" cy="642937"/>
          </a:xfrm>
          <a:prstGeom prst="rect">
            <a:avLst/>
          </a:prstGeom>
          <a:noFill/>
          <a:ln w="127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alpha val="26000"/>
                  </a:srgbClr>
                </a:solidFill>
              </a14:hiddenFill>
            </a:ex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ctr" anchorCtr="0" compatLnSpc="1">
            <a:prstTxWarp prst="textNoShape">
              <a:avLst/>
            </a:prstTxWarp>
          </a:bodyPr>
          <a:lstStyle/>
          <a:p>
            <a:pPr eaLnBrk="0" hangingPunct="0"/>
            <a:r>
              <a:rPr lang="en-US" altLang="zh-CN" sz="1400" dirty="0">
                <a:solidFill>
                  <a:srgbClr val="000000"/>
                </a:solidFill>
              </a:rPr>
              <a:t>4,7</a:t>
            </a:r>
            <a:endParaRPr kumimoji="0" lang="en-US" altLang="zh-CN" sz="1400" b="0" i="0" u="none" strike="noStrike" cap="none" normalizeH="0" baseline="0" dirty="0">
              <a:ln>
                <a:noFill/>
              </a:ln>
              <a:solidFill>
                <a:srgbClr val="000000"/>
              </a:solidFill>
              <a:effectLst/>
            </a:endParaRPr>
          </a:p>
          <a:p>
            <a:pPr eaLnBrk="0" hangingPunct="0"/>
            <a:r>
              <a:rPr lang="en-US" altLang="zh-CN" sz="1400" dirty="0">
                <a:solidFill>
                  <a:srgbClr val="000000"/>
                </a:solidFill>
              </a:rPr>
              <a:t>4,7</a:t>
            </a:r>
            <a:endParaRPr kumimoji="0" lang="en-US" altLang="zh-CN" sz="1400" b="0" i="0" u="none" strike="noStrike" cap="none" normalizeH="0" baseline="0" dirty="0">
              <a:ln>
                <a:noFill/>
              </a:ln>
              <a:solidFill>
                <a:srgbClr val="000000"/>
              </a:solidFill>
              <a:effectLst/>
            </a:endParaRPr>
          </a:p>
          <a:p>
            <a:pPr eaLnBrk="0" hangingPunct="0"/>
            <a:r>
              <a:rPr lang="en-US" altLang="zh-CN" sz="1400" dirty="0">
                <a:solidFill>
                  <a:srgbClr val="000000"/>
                </a:solidFill>
              </a:rPr>
              <a:t>4,7</a:t>
            </a:r>
          </a:p>
        </p:txBody>
      </p:sp>
      <p:sp>
        <p:nvSpPr>
          <p:cNvPr id="7" name="矩形 6"/>
          <p:cNvSpPr/>
          <p:nvPr>
            <p:custDataLst>
              <p:tags r:id="rId5"/>
            </p:custDataLst>
          </p:nvPr>
        </p:nvSpPr>
        <p:spPr bwMode="auto">
          <a:xfrm>
            <a:off x="5267077" y="4758171"/>
            <a:ext cx="1375048" cy="642937"/>
          </a:xfrm>
          <a:prstGeom prst="rect">
            <a:avLst/>
          </a:prstGeom>
          <a:noFill/>
          <a:ln w="127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alpha val="26000"/>
                  </a:srgbClr>
                </a:solidFill>
              </a14:hiddenFill>
            </a:ex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ctr" anchorCtr="0" compatLnSpc="1">
            <a:prstTxWarp prst="textNoShape">
              <a:avLst/>
            </a:prstTxWarp>
          </a:bodyPr>
          <a:lstStyle/>
          <a:p>
            <a:pPr eaLnBrk="0" hangingPunct="0"/>
            <a:endParaRPr kumimoji="0" lang="zh-CN" altLang="en-US" sz="2600" b="0" i="0" u="none" strike="noStrike" cap="none" normalizeH="0" baseline="0" dirty="0">
              <a:ln>
                <a:noFill/>
              </a:ln>
              <a:solidFill>
                <a:srgbClr val="000000"/>
              </a:solidFill>
              <a:effectLst/>
              <a:latin typeface="Times New Roman" pitchFamily="18" charset="0"/>
            </a:endParaRPr>
          </a:p>
        </p:txBody>
      </p:sp>
      <p:sp>
        <p:nvSpPr>
          <p:cNvPr id="8" name="矩形 7"/>
          <p:cNvSpPr/>
          <p:nvPr>
            <p:custDataLst>
              <p:tags r:id="rId6"/>
            </p:custDataLst>
          </p:nvPr>
        </p:nvSpPr>
        <p:spPr bwMode="auto">
          <a:xfrm>
            <a:off x="7510131" y="5089911"/>
            <a:ext cx="788764" cy="642937"/>
          </a:xfrm>
          <a:prstGeom prst="rect">
            <a:avLst/>
          </a:prstGeom>
          <a:noFill/>
          <a:ln w="127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alpha val="26000"/>
                  </a:srgbClr>
                </a:solidFill>
              </a14:hiddenFill>
            </a:ex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ctr" anchorCtr="0" compatLnSpc="1">
            <a:prstTxWarp prst="textNoShape">
              <a:avLst/>
            </a:prstTxWarp>
          </a:bodyPr>
          <a:lstStyle/>
          <a:p>
            <a:pPr eaLnBrk="0" hangingPunct="0"/>
            <a:r>
              <a:rPr lang="en-US" altLang="zh-CN" sz="1400" dirty="0">
                <a:solidFill>
                  <a:srgbClr val="000000"/>
                </a:solidFill>
              </a:rPr>
              <a:t>4,7</a:t>
            </a:r>
          </a:p>
          <a:p>
            <a:pPr eaLnBrk="0" hangingPunct="0"/>
            <a:r>
              <a:rPr kumimoji="0" lang="en-US" altLang="zh-CN" sz="1400" b="0" i="0" u="none" strike="noStrike" cap="none" normalizeH="0" baseline="0" dirty="0">
                <a:ln>
                  <a:noFill/>
                </a:ln>
                <a:solidFill>
                  <a:srgbClr val="000000"/>
                </a:solidFill>
                <a:effectLst/>
                <a:latin typeface="Times New Roman" pitchFamily="18" charset="0"/>
              </a:rPr>
              <a:t>4,8</a:t>
            </a:r>
          </a:p>
          <a:p>
            <a:pPr eaLnBrk="0" hangingPunct="0"/>
            <a:r>
              <a:rPr lang="en-US" altLang="zh-CN" sz="1400" dirty="0">
                <a:solidFill>
                  <a:srgbClr val="000000"/>
                </a:solidFill>
              </a:rPr>
              <a:t>4,9</a:t>
            </a:r>
            <a:endParaRPr kumimoji="0" lang="zh-CN" altLang="en-US" sz="1400" b="0" i="0" u="none" strike="noStrike" cap="none" normalizeH="0" baseline="0" dirty="0">
              <a:ln>
                <a:noFill/>
              </a:ln>
              <a:solidFill>
                <a:srgbClr val="000000"/>
              </a:solidFill>
              <a:effectLst/>
              <a:latin typeface="Times New Roman" pitchFamily="18" charset="0"/>
            </a:endParaRPr>
          </a:p>
        </p:txBody>
      </p:sp>
      <p:sp>
        <p:nvSpPr>
          <p:cNvPr id="9" name="椭圆 8"/>
          <p:cNvSpPr>
            <a:spLocks noChangeAspect="1"/>
          </p:cNvSpPr>
          <p:nvPr>
            <p:custDataLst>
              <p:tags r:id="rId7"/>
            </p:custDataLst>
          </p:nvPr>
        </p:nvSpPr>
        <p:spPr bwMode="auto">
          <a:xfrm>
            <a:off x="951121" y="5214538"/>
            <a:ext cx="514350" cy="514350"/>
          </a:xfrm>
          <a:prstGeom prst="ellipse">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Times New Roman" pitchFamily="18" charset="0"/>
              </a:rPr>
              <a:t>A</a:t>
            </a:r>
            <a:endParaRPr kumimoji="0" lang="zh-CN" altLang="en-US" sz="1600" b="0" i="0" u="none" strike="noStrike" cap="none" normalizeH="0" baseline="0" dirty="0">
              <a:ln>
                <a:noFill/>
              </a:ln>
              <a:solidFill>
                <a:srgbClr val="FFFFFF"/>
              </a:solidFill>
              <a:effectLst/>
              <a:latin typeface="Times New Roman" pitchFamily="18" charset="0"/>
            </a:endParaRPr>
          </a:p>
        </p:txBody>
      </p:sp>
      <p:sp>
        <p:nvSpPr>
          <p:cNvPr id="10" name="椭圆 9"/>
          <p:cNvSpPr>
            <a:spLocks noChangeAspect="1"/>
          </p:cNvSpPr>
          <p:nvPr>
            <p:custDataLst>
              <p:tags r:id="rId8"/>
            </p:custDataLst>
          </p:nvPr>
        </p:nvSpPr>
        <p:spPr bwMode="auto">
          <a:xfrm>
            <a:off x="2754947" y="5178314"/>
            <a:ext cx="514350" cy="514350"/>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Times New Roman" pitchFamily="18" charset="0"/>
              </a:rPr>
              <a:t>B</a:t>
            </a:r>
            <a:endParaRPr kumimoji="0" lang="zh-CN" altLang="en-US" sz="1600" b="0" i="0" u="none" strike="noStrike" cap="none" normalizeH="0" baseline="0" dirty="0">
              <a:ln>
                <a:noFill/>
              </a:ln>
              <a:solidFill>
                <a:srgbClr val="FFFFFF"/>
              </a:solidFill>
              <a:effectLst/>
              <a:latin typeface="Times New Roman" pitchFamily="18" charset="0"/>
            </a:endParaRPr>
          </a:p>
        </p:txBody>
      </p:sp>
      <p:sp>
        <p:nvSpPr>
          <p:cNvPr id="11" name="椭圆 10"/>
          <p:cNvSpPr>
            <a:spLocks noChangeAspect="1"/>
          </p:cNvSpPr>
          <p:nvPr>
            <p:custDataLst>
              <p:tags r:id="rId9"/>
            </p:custDataLst>
          </p:nvPr>
        </p:nvSpPr>
        <p:spPr bwMode="auto">
          <a:xfrm>
            <a:off x="4671613" y="5188242"/>
            <a:ext cx="514350" cy="514350"/>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Times New Roman" pitchFamily="18" charset="0"/>
              </a:rPr>
              <a:t>C</a:t>
            </a:r>
            <a:endParaRPr kumimoji="0" lang="zh-CN" altLang="en-US" sz="1600" b="0" i="0" u="none" strike="noStrike" cap="none" normalizeH="0" baseline="0" dirty="0">
              <a:ln>
                <a:noFill/>
              </a:ln>
              <a:solidFill>
                <a:srgbClr val="FFFFFF"/>
              </a:solidFill>
              <a:effectLst/>
              <a:latin typeface="Times New Roman" pitchFamily="18" charset="0"/>
            </a:endParaRPr>
          </a:p>
        </p:txBody>
      </p:sp>
      <p:sp>
        <p:nvSpPr>
          <p:cNvPr id="12" name="椭圆 11"/>
          <p:cNvSpPr>
            <a:spLocks noChangeAspect="1"/>
          </p:cNvSpPr>
          <p:nvPr>
            <p:custDataLst>
              <p:tags r:id="rId10"/>
            </p:custDataLst>
          </p:nvPr>
        </p:nvSpPr>
        <p:spPr bwMode="auto">
          <a:xfrm>
            <a:off x="6528267" y="5188242"/>
            <a:ext cx="514350" cy="514350"/>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Times New Roman" pitchFamily="18" charset="0"/>
              </a:rPr>
              <a:t>D</a:t>
            </a:r>
            <a:endParaRPr kumimoji="0" lang="zh-CN" altLang="en-US" sz="1600" b="0" i="0" u="none" strike="noStrike" cap="none" normalizeH="0" baseline="0" dirty="0">
              <a:ln>
                <a:noFill/>
              </a:ln>
              <a:solidFill>
                <a:srgbClr val="FFFFFF"/>
              </a:solidFill>
              <a:effectLst/>
              <a:latin typeface="Times New Roman" pitchFamily="18" charset="0"/>
            </a:endParaRPr>
          </a:p>
        </p:txBody>
      </p:sp>
      <p:sp>
        <p:nvSpPr>
          <p:cNvPr id="13" name="圆角矩形 12"/>
          <p:cNvSpPr/>
          <p:nvPr>
            <p:custDataLst>
              <p:tags r:id="rId11"/>
            </p:custDataLst>
          </p:nvPr>
        </p:nvSpPr>
        <p:spPr bwMode="auto">
          <a:xfrm>
            <a:off x="7352851" y="6309320"/>
            <a:ext cx="1543050" cy="41148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FFFFFF"/>
                </a:solidFill>
                <a:effectLst/>
                <a:latin typeface="Times New Roman" pitchFamily="18" charset="0"/>
              </a:rPr>
              <a:t>提交</a:t>
            </a:r>
            <a:endParaRPr kumimoji="0" lang="zh-CN" altLang="en-US" sz="1600" b="0" i="0" u="none" strike="noStrike" cap="none" normalizeH="0" baseline="0" dirty="0">
              <a:ln>
                <a:noFill/>
              </a:ln>
              <a:solidFill>
                <a:srgbClr val="FFFFFF"/>
              </a:solidFill>
              <a:effectLst/>
              <a:latin typeface="Times New Roman" pitchFamily="18" charset="0"/>
            </a:endParaRPr>
          </a:p>
        </p:txBody>
      </p:sp>
      <p:sp>
        <p:nvSpPr>
          <p:cNvPr id="17" name="文本框 16"/>
          <p:cNvSpPr txBox="1"/>
          <p:nvPr/>
        </p:nvSpPr>
        <p:spPr>
          <a:xfrm>
            <a:off x="5445589" y="5060194"/>
            <a:ext cx="936104" cy="954107"/>
          </a:xfrm>
          <a:prstGeom prst="rect">
            <a:avLst/>
          </a:prstGeom>
          <a:noFill/>
        </p:spPr>
        <p:txBody>
          <a:bodyPr wrap="square" rtlCol="0">
            <a:spAutoFit/>
          </a:bodyPr>
          <a:lstStyle/>
          <a:p>
            <a:r>
              <a:rPr lang="en-US" altLang="zh-CN" sz="1400" dirty="0">
                <a:solidFill>
                  <a:schemeClr val="tx2"/>
                </a:solidFill>
              </a:rPr>
              <a:t>4,7</a:t>
            </a:r>
          </a:p>
          <a:p>
            <a:r>
              <a:rPr lang="en-US" altLang="zh-CN" sz="1400" dirty="0">
                <a:solidFill>
                  <a:schemeClr val="tx2"/>
                </a:solidFill>
              </a:rPr>
              <a:t>5,8</a:t>
            </a:r>
          </a:p>
          <a:p>
            <a:r>
              <a:rPr lang="en-US" altLang="zh-CN" sz="1400" dirty="0">
                <a:solidFill>
                  <a:schemeClr val="tx2"/>
                </a:solidFill>
              </a:rPr>
              <a:t>6,9</a:t>
            </a:r>
          </a:p>
          <a:p>
            <a:endParaRPr lang="zh-CN" altLang="en-US" sz="1400" dirty="0">
              <a:solidFill>
                <a:schemeClr val="tx2"/>
              </a:solidFill>
            </a:endParaRPr>
          </a:p>
        </p:txBody>
      </p:sp>
      <p:grpSp>
        <p:nvGrpSpPr>
          <p:cNvPr id="20" name="组合 19"/>
          <p:cNvGrpSpPr/>
          <p:nvPr>
            <p:custDataLst>
              <p:tags r:id="rId12"/>
            </p:custDataLst>
          </p:nvPr>
        </p:nvGrpSpPr>
        <p:grpSpPr>
          <a:xfrm>
            <a:off x="0" y="0"/>
            <a:ext cx="9144000" cy="635000"/>
            <a:chOff x="0" y="0"/>
            <a:chExt cx="9144000" cy="635000"/>
          </a:xfrm>
        </p:grpSpPr>
        <p:sp>
          <p:nvSpPr>
            <p:cNvPr id="18" name="TitleBackground"/>
            <p:cNvSpPr/>
            <p:nvPr>
              <p:custDataLst>
                <p:tags r:id="rId14"/>
              </p:custDataLst>
            </p:nvPr>
          </p:nvSpPr>
          <p:spPr bwMode="auto">
            <a:xfrm>
              <a:off x="0" y="0"/>
              <a:ext cx="9144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Times New Roman" pitchFamily="18" charset="0"/>
              </a:endParaRPr>
            </a:p>
          </p:txBody>
        </p:sp>
        <p:sp>
          <p:nvSpPr>
            <p:cNvPr id="14" name="ColorBlock"/>
            <p:cNvSpPr/>
            <p:nvPr>
              <p:custDataLst>
                <p:tags r:id="rId15"/>
              </p:custDataLst>
            </p:nvPr>
          </p:nvSpPr>
          <p:spPr bwMode="auto">
            <a:xfrm>
              <a:off x="0" y="0"/>
              <a:ext cx="2540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Times New Roman" pitchFamily="18" charset="0"/>
              </a:endParaRPr>
            </a:p>
          </p:txBody>
        </p:sp>
        <p:sp>
          <p:nvSpPr>
            <p:cNvPr id="15" name="TypeText"/>
            <p:cNvSpPr/>
            <p:nvPr>
              <p:custDataLst>
                <p:tags r:id="rId16"/>
              </p:custDataLst>
            </p:nvPr>
          </p:nvSpPr>
          <p:spPr bwMode="auto">
            <a:xfrm>
              <a:off x="254000" y="0"/>
              <a:ext cx="1270000" cy="635000"/>
            </a:xfrm>
            <a:prstGeom prst="rect">
              <a:avLst/>
            </a:prstGeom>
            <a:noFill/>
            <a:ln w="127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alpha val="26000"/>
                    </a:srgbClr>
                  </a:solidFill>
                </a14:hiddenFill>
              </a:ex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ctr" anchorCtr="0" compatLnSpc="1">
              <a:prstTxWarp prst="textNoShape">
                <a:avLst/>
              </a:prstTxWarp>
            </a:bodyPr>
            <a:lstStyle/>
            <a:p>
              <a:pPr eaLnBrk="0" hangingPunct="0"/>
              <a:r>
                <a:rPr kumimoji="0" lang="zh-CN" altLang="en-US" sz="2600" b="0" i="0" u="none" strike="noStrike" cap="none" normalizeH="0" baseline="0">
                  <a:ln>
                    <a:noFill/>
                  </a:ln>
                  <a:solidFill>
                    <a:srgbClr val="000000"/>
                  </a:solidFill>
                  <a:effectLst/>
                  <a:latin typeface="Times New Roman" pitchFamily="18" charset="0"/>
                </a:rPr>
                <a:t>单选题</a:t>
              </a:r>
              <a:endParaRPr kumimoji="0" lang="zh-CN" altLang="en-US" sz="2600" b="0" i="0" u="none" strike="noStrike" cap="none" normalizeH="0" baseline="0" dirty="0">
                <a:ln>
                  <a:noFill/>
                </a:ln>
                <a:solidFill>
                  <a:srgbClr val="000000"/>
                </a:solidFill>
                <a:effectLst/>
                <a:latin typeface="Times New Roman" pitchFamily="18" charset="0"/>
              </a:endParaRPr>
            </a:p>
          </p:txBody>
        </p:sp>
        <p:sp>
          <p:nvSpPr>
            <p:cNvPr id="19" name="TipText"/>
            <p:cNvSpPr txBox="1"/>
            <p:nvPr>
              <p:custDataLst>
                <p:tags r:id="rId17"/>
              </p:custDataLst>
            </p:nvPr>
          </p:nvSpPr>
          <p:spPr>
            <a:xfrm>
              <a:off x="1510030"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525800514"/>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827584" y="2852936"/>
            <a:ext cx="7315200" cy="2143125"/>
          </a:xfrm>
          <a:prstGeom prst="rect">
            <a:avLst/>
          </a:prstGeom>
          <a:noFill/>
        </p:spPr>
        <p:txBody>
          <a:bodyPr vert="horz" wrap="square" rtlCol="0" anchor="ctr" anchorCtr="0">
            <a:noAutofit/>
          </a:bodyPr>
          <a:lstStyle/>
          <a:p>
            <a:r>
              <a:rPr lang="zh-CN" altLang="en-US" sz="1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运行以下程序段的输出结果是</a:t>
            </a:r>
            <a:endParaRPr lang="en-US" altLang="zh-CN" sz="1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zh-CN" altLang="en-US" sz="14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14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14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14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en-US" altLang="zh-CN" sz="1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a:p>
            <a:r>
              <a:rPr lang="zh-CN" altLang="en-US" sz="14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14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14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14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en-US" altLang="zh-CN" sz="1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a:p>
            <a:r>
              <a:rPr lang="zh-CN" altLang="en-US" sz="14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14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14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14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3]</a:t>
            </a:r>
            <a:r>
              <a:rPr lang="en-US" altLang="zh-CN" sz="1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a:p>
            <a:r>
              <a:rPr lang="en-US" altLang="zh-CN" sz="1400" dirty="0"/>
              <a:t>#include &lt;</a:t>
            </a:r>
            <a:r>
              <a:rPr lang="en-US" altLang="zh-CN" sz="1400" dirty="0" err="1"/>
              <a:t>iostream</a:t>
            </a:r>
            <a:r>
              <a:rPr lang="en-US" altLang="zh-CN" sz="1400" dirty="0"/>
              <a:t>&gt;</a:t>
            </a:r>
          </a:p>
          <a:p>
            <a:r>
              <a:rPr lang="en-US" altLang="zh-CN" sz="1400" dirty="0"/>
              <a:t>using namespace </a:t>
            </a:r>
            <a:r>
              <a:rPr lang="en-US" altLang="zh-CN" sz="1400" dirty="0" err="1"/>
              <a:t>std</a:t>
            </a:r>
            <a:r>
              <a:rPr lang="en-US" altLang="zh-CN" sz="1400" dirty="0"/>
              <a:t>;</a:t>
            </a:r>
          </a:p>
          <a:p>
            <a:r>
              <a:rPr lang="en-US" altLang="zh-CN" sz="1400" dirty="0" err="1"/>
              <a:t>int</a:t>
            </a:r>
            <a:r>
              <a:rPr lang="en-US" altLang="zh-CN" sz="1400" dirty="0"/>
              <a:t> x=1;</a:t>
            </a:r>
          </a:p>
          <a:p>
            <a:r>
              <a:rPr lang="en-US" altLang="zh-CN" sz="1400" dirty="0" err="1"/>
              <a:t>int</a:t>
            </a:r>
            <a:r>
              <a:rPr lang="en-US" altLang="zh-CN" sz="1400" dirty="0"/>
              <a:t> fun(</a:t>
            </a:r>
            <a:r>
              <a:rPr lang="en-US" altLang="zh-CN" sz="1400" dirty="0" err="1"/>
              <a:t>int</a:t>
            </a:r>
            <a:r>
              <a:rPr lang="en-US" altLang="zh-CN" sz="1400" dirty="0"/>
              <a:t> x=3,int y=5)</a:t>
            </a:r>
          </a:p>
          <a:p>
            <a:r>
              <a:rPr lang="en-US" altLang="zh-CN" sz="1400" dirty="0"/>
              <a:t>{</a:t>
            </a:r>
          </a:p>
          <a:p>
            <a:r>
              <a:rPr lang="en-US" altLang="zh-CN" sz="1400" dirty="0"/>
              <a:t>	static </a:t>
            </a:r>
            <a:r>
              <a:rPr lang="en-US" altLang="zh-CN" sz="1400" dirty="0" err="1"/>
              <a:t>int</a:t>
            </a:r>
            <a:r>
              <a:rPr lang="en-US" altLang="zh-CN" sz="1400" dirty="0"/>
              <a:t> a=1;</a:t>
            </a:r>
          </a:p>
          <a:p>
            <a:r>
              <a:rPr lang="en-US" altLang="zh-CN" sz="1400" dirty="0"/>
              <a:t>	</a:t>
            </a:r>
            <a:r>
              <a:rPr lang="en-US" altLang="zh-CN" sz="1400" dirty="0" err="1"/>
              <a:t>int</a:t>
            </a:r>
            <a:r>
              <a:rPr lang="en-US" altLang="zh-CN" sz="1400" dirty="0"/>
              <a:t> b=3;</a:t>
            </a:r>
          </a:p>
          <a:p>
            <a:r>
              <a:rPr lang="en-US" altLang="zh-CN" sz="1400" dirty="0"/>
              <a:t>	x+=a;	y+=b;</a:t>
            </a:r>
          </a:p>
          <a:p>
            <a:r>
              <a:rPr lang="en-US" altLang="zh-CN" sz="1400" dirty="0"/>
              <a:t>	a++;	b++;</a:t>
            </a:r>
          </a:p>
          <a:p>
            <a:r>
              <a:rPr lang="en-US" altLang="zh-CN" sz="1400" dirty="0"/>
              <a:t>	return </a:t>
            </a:r>
            <a:r>
              <a:rPr lang="en-US" altLang="zh-CN" sz="1400" dirty="0" err="1"/>
              <a:t>x+y</a:t>
            </a:r>
            <a:r>
              <a:rPr lang="en-US" altLang="zh-CN" sz="1400" dirty="0"/>
              <a:t>;</a:t>
            </a:r>
          </a:p>
          <a:p>
            <a:r>
              <a:rPr lang="en-US" altLang="zh-CN" sz="1400" dirty="0"/>
              <a:t>}</a:t>
            </a:r>
          </a:p>
          <a:p>
            <a:r>
              <a:rPr lang="en-US" altLang="zh-CN" sz="1400" dirty="0" err="1"/>
              <a:t>int</a:t>
            </a:r>
            <a:r>
              <a:rPr lang="en-US" altLang="zh-CN" sz="1400" dirty="0"/>
              <a:t> main()</a:t>
            </a:r>
          </a:p>
          <a:p>
            <a:r>
              <a:rPr lang="en-US" altLang="zh-CN" sz="1400" dirty="0"/>
              <a:t>{</a:t>
            </a:r>
          </a:p>
          <a:p>
            <a:r>
              <a:rPr lang="en-US" altLang="zh-CN" sz="1400" dirty="0"/>
              <a:t>	</a:t>
            </a:r>
            <a:r>
              <a:rPr lang="en-US" altLang="zh-CN" sz="1400" dirty="0" err="1"/>
              <a:t>int</a:t>
            </a:r>
            <a:r>
              <a:rPr lang="en-US" altLang="zh-CN" sz="1400" dirty="0"/>
              <a:t> y=0;</a:t>
            </a:r>
          </a:p>
          <a:p>
            <a:r>
              <a:rPr lang="en-US" altLang="zh-CN" sz="1400" dirty="0"/>
              <a:t>	for(</a:t>
            </a:r>
            <a:r>
              <a:rPr lang="en-US" altLang="zh-CN" sz="1400" dirty="0" err="1"/>
              <a:t>int</a:t>
            </a:r>
            <a:r>
              <a:rPr lang="en-US" altLang="zh-CN" sz="1400" dirty="0"/>
              <a:t> </a:t>
            </a:r>
            <a:r>
              <a:rPr lang="en-US" altLang="zh-CN" sz="1400" dirty="0" err="1"/>
              <a:t>i</a:t>
            </a:r>
            <a:r>
              <a:rPr lang="en-US" altLang="zh-CN" sz="1400" dirty="0"/>
              <a:t>=0;i&lt;3;i++)</a:t>
            </a:r>
          </a:p>
          <a:p>
            <a:r>
              <a:rPr lang="zh-CN" altLang="en-US" sz="1400" dirty="0"/>
              <a:t>	</a:t>
            </a:r>
            <a:r>
              <a:rPr lang="en-US" altLang="zh-CN" sz="1400" dirty="0"/>
              <a:t>{</a:t>
            </a:r>
          </a:p>
          <a:p>
            <a:r>
              <a:rPr lang="en-US" altLang="zh-CN" sz="1400" dirty="0"/>
              <a:t>		x++;	y++;</a:t>
            </a:r>
          </a:p>
          <a:p>
            <a:r>
              <a:rPr lang="en-US" altLang="zh-CN" sz="1400" dirty="0"/>
              <a:t>		</a:t>
            </a:r>
            <a:r>
              <a:rPr lang="en-US" altLang="zh-CN" sz="1400" dirty="0" err="1"/>
              <a:t>cout</a:t>
            </a:r>
            <a:r>
              <a:rPr lang="en-US" altLang="zh-CN" sz="1400" dirty="0"/>
              <a:t>&lt;&lt;fun(</a:t>
            </a:r>
            <a:r>
              <a:rPr lang="en-US" altLang="zh-CN" sz="1400" dirty="0" err="1"/>
              <a:t>x,y</a:t>
            </a:r>
            <a:r>
              <a:rPr lang="en-US" altLang="zh-CN" sz="1400" dirty="0"/>
              <a:t>)&lt;&lt;</a:t>
            </a:r>
            <a:r>
              <a:rPr lang="en-US" altLang="zh-CN" sz="1400" dirty="0" err="1"/>
              <a:t>endl</a:t>
            </a:r>
            <a:r>
              <a:rPr lang="en-US" altLang="zh-CN" sz="1400" dirty="0"/>
              <a:t>;</a:t>
            </a:r>
          </a:p>
          <a:p>
            <a:r>
              <a:rPr lang="zh-CN" altLang="en-US" sz="1400" dirty="0"/>
              <a:t>	</a:t>
            </a:r>
            <a:r>
              <a:rPr lang="en-US" altLang="zh-CN" sz="1400" dirty="0"/>
              <a:t>}</a:t>
            </a:r>
          </a:p>
          <a:p>
            <a:r>
              <a:rPr lang="en-US" altLang="zh-CN" sz="1400" dirty="0"/>
              <a:t>	return 0;</a:t>
            </a:r>
          </a:p>
          <a:p>
            <a:r>
              <a:rPr lang="en-US" altLang="zh-CN" sz="1400" dirty="0"/>
              <a:t>}</a:t>
            </a:r>
          </a:p>
          <a:p>
            <a:endParaRPr lang="zh-CN" altLang="en-US" sz="1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 name="圆角矩形 3"/>
          <p:cNvSpPr/>
          <p:nvPr>
            <p:custDataLst>
              <p:tags r:id="rId3"/>
            </p:custDataLst>
          </p:nvPr>
        </p:nvSpPr>
        <p:spPr bwMode="auto">
          <a:xfrm>
            <a:off x="6172200" y="6215063"/>
            <a:ext cx="1543050" cy="41148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endParaRPr kumimoji="0" lang="zh-CN" altLang="en-US" sz="16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p:nvPr>
            <p:custDataLst>
              <p:tags r:id="rId4"/>
            </p:custDataLst>
          </p:nvPr>
        </p:nvSpPr>
        <p:spPr bwMode="auto">
          <a:xfrm>
            <a:off x="-33784" y="6377325"/>
            <a:ext cx="9144000" cy="365760"/>
          </a:xfrm>
          <a:prstGeom prst="rect">
            <a:avLst/>
          </a:prstGeom>
          <a:solidFill>
            <a:srgbClr val="FBFAEF">
              <a:alpha val="26000"/>
            </a:srgbClr>
          </a:solidFill>
          <a:ln w="9525" cap="flat" cmpd="sng" algn="ctr">
            <a:noFill/>
            <a:prstDash val="solid"/>
            <a:round/>
            <a:headEnd type="none" w="med" len="med"/>
            <a:tailEnd type="none" w="med" len="med"/>
          </a:ln>
          <a:effectLst/>
        </p:spPr>
        <p:txBody>
          <a:bodyPr vert="horz" wrap="none" lIns="91440" tIns="45720" rIns="91440" bIns="45720" numCol="1" rtlCol="0" anchor="ctr" anchorCtr="1" compatLnSpc="1">
            <a:prstTxWarp prst="textNoShape">
              <a:avLst/>
            </a:prstTxWarp>
          </a:bodyPr>
          <a:lstStyle/>
          <a:p>
            <a:pPr eaLnBrk="0" hangingPunct="0"/>
            <a:r>
              <a:rPr kumimoji="0" lang="zh-CN" altLang="en-US" sz="1200" b="0" i="0" u="none" strike="noStrike" cap="none" normalizeH="0" baseline="0" dirty="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kumimoji="0" lang="en-US" altLang="zh-CN" sz="1200" b="0" i="0" u="none" strike="noStrike" cap="none" normalizeH="0" baseline="0" dirty="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3.0</a:t>
            </a:r>
            <a:r>
              <a:rPr kumimoji="0" lang="zh-CN" altLang="en-US" sz="1200" b="0" i="0" u="none" strike="noStrike" cap="none" normalizeH="0" baseline="0" dirty="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pSp>
        <p:nvGrpSpPr>
          <p:cNvPr id="9" name="组合 8"/>
          <p:cNvGrpSpPr/>
          <p:nvPr>
            <p:custDataLst>
              <p:tags r:id="rId5"/>
            </p:custDataLst>
          </p:nvPr>
        </p:nvGrpSpPr>
        <p:grpSpPr>
          <a:xfrm>
            <a:off x="0" y="0"/>
            <a:ext cx="9144000" cy="635000"/>
            <a:chOff x="0" y="0"/>
            <a:chExt cx="9144000" cy="635000"/>
          </a:xfrm>
        </p:grpSpPr>
        <p:sp>
          <p:nvSpPr>
            <p:cNvPr id="5" name="TitleBackground"/>
            <p:cNvSpPr/>
            <p:nvPr>
              <p:custDataLst>
                <p:tags r:id="rId7"/>
              </p:custDataLst>
            </p:nvPr>
          </p:nvSpPr>
          <p:spPr bwMode="auto">
            <a:xfrm>
              <a:off x="0" y="0"/>
              <a:ext cx="9144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Times New Roman" pitchFamily="18" charset="0"/>
              </a:endParaRPr>
            </a:p>
          </p:txBody>
        </p:sp>
        <p:sp>
          <p:nvSpPr>
            <p:cNvPr id="6" name="ColorBlock"/>
            <p:cNvSpPr/>
            <p:nvPr>
              <p:custDataLst>
                <p:tags r:id="rId8"/>
              </p:custDataLst>
            </p:nvPr>
          </p:nvSpPr>
          <p:spPr bwMode="auto">
            <a:xfrm>
              <a:off x="0" y="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Times New Roman" pitchFamily="18" charset="0"/>
              </a:endParaRPr>
            </a:p>
          </p:txBody>
        </p:sp>
        <p:sp>
          <p:nvSpPr>
            <p:cNvPr id="7"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p>
          </p:txBody>
        </p:sp>
        <p:sp>
          <p:nvSpPr>
            <p:cNvPr id="8"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3</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022372304"/>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外部变量</a:t>
            </a:r>
          </a:p>
        </p:txBody>
      </p:sp>
      <p:sp>
        <p:nvSpPr>
          <p:cNvPr id="3" name="内容占位符 2"/>
          <p:cNvSpPr>
            <a:spLocks noGrp="1"/>
          </p:cNvSpPr>
          <p:nvPr>
            <p:ph idx="1"/>
          </p:nvPr>
        </p:nvSpPr>
        <p:spPr/>
        <p:txBody>
          <a:bodyPr/>
          <a:lstStyle/>
          <a:p>
            <a:r>
              <a:rPr lang="zh-CN" altLang="en-US" dirty="0"/>
              <a:t>一个</a:t>
            </a:r>
            <a:r>
              <a:rPr lang="en-US" altLang="zh-CN" dirty="0"/>
              <a:t>C++</a:t>
            </a:r>
            <a:r>
              <a:rPr lang="zh-CN" altLang="en-US" dirty="0"/>
              <a:t>程序可以由多个源程序文件组成。多文件程序系统可以通过</a:t>
            </a:r>
            <a:r>
              <a:rPr lang="zh-CN" altLang="en-US" dirty="0">
                <a:solidFill>
                  <a:srgbClr val="C00000"/>
                </a:solidFill>
              </a:rPr>
              <a:t>外部存储类型</a:t>
            </a:r>
            <a:r>
              <a:rPr lang="zh-CN" altLang="en-US" dirty="0"/>
              <a:t>的变量和函数来</a:t>
            </a:r>
            <a:r>
              <a:rPr lang="zh-CN" altLang="en-US" dirty="0">
                <a:solidFill>
                  <a:srgbClr val="C00000"/>
                </a:solidFill>
              </a:rPr>
              <a:t>共享某些数据和操作</a:t>
            </a:r>
            <a:endParaRPr lang="en-US" altLang="zh-CN" dirty="0">
              <a:solidFill>
                <a:srgbClr val="C00000"/>
              </a:solidFill>
            </a:endParaRPr>
          </a:p>
          <a:p>
            <a:r>
              <a:rPr lang="zh-CN" altLang="en-US" dirty="0"/>
              <a:t>在一个程序文件中定义的全局变量和函数缺省为外部的，即其作用域可以延伸到程序的其他文件中。其他文件如果要使用这个文件中定义的全局变量和函数，应该在使用前用</a:t>
            </a:r>
            <a:r>
              <a:rPr lang="en-US" altLang="zh-CN" dirty="0">
                <a:solidFill>
                  <a:srgbClr val="0000FF"/>
                </a:solidFill>
              </a:rPr>
              <a:t>extern</a:t>
            </a:r>
            <a:r>
              <a:rPr lang="zh-CN" altLang="en-US" dirty="0"/>
              <a:t>作外部声明。外部说明通常放在文件的开头（</a:t>
            </a:r>
            <a:r>
              <a:rPr lang="zh-CN" altLang="en-US" dirty="0">
                <a:solidFill>
                  <a:srgbClr val="C00000"/>
                </a:solidFill>
              </a:rPr>
              <a:t>函数</a:t>
            </a:r>
            <a:r>
              <a:rPr lang="zh-CN" altLang="en-US" dirty="0"/>
              <a:t>总是</a:t>
            </a:r>
            <a:r>
              <a:rPr lang="zh-CN" altLang="en-US" dirty="0">
                <a:solidFill>
                  <a:srgbClr val="C00000"/>
                </a:solidFill>
              </a:rPr>
              <a:t>省略</a:t>
            </a:r>
            <a:r>
              <a:rPr lang="en-US" altLang="zh-CN" dirty="0"/>
              <a:t>extern</a:t>
            </a:r>
            <a:r>
              <a:rPr lang="zh-CN" altLang="en-US" dirty="0"/>
              <a:t>）</a:t>
            </a:r>
            <a:endParaRPr lang="en-US" altLang="zh-CN" dirty="0"/>
          </a:p>
          <a:p>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2663559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11" name="矩形 10">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2" name="矩形 11">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函数说明与函数定义</a:t>
            </a:r>
          </a:p>
        </p:txBody>
      </p:sp>
      <p:sp>
        <p:nvSpPr>
          <p:cNvPr id="13" name="矩形 12">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4" name="矩形 13">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7" name="矩形 16">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
        <p:nvSpPr>
          <p:cNvPr id="20" name="矩形 19"/>
          <p:cNvSpPr/>
          <p:nvPr/>
        </p:nvSpPr>
        <p:spPr>
          <a:xfrm>
            <a:off x="1187624" y="2152952"/>
            <a:ext cx="7416824" cy="3785652"/>
          </a:xfrm>
          <a:prstGeom prst="rect">
            <a:avLst/>
          </a:prstGeom>
        </p:spPr>
        <p:txBody>
          <a:bodyPr wrap="square">
            <a:spAutoFit/>
          </a:bodyPr>
          <a:lstStyle/>
          <a:p>
            <a:pPr>
              <a:buFont typeface="Wingdings" pitchFamily="2" charset="2"/>
              <a:buNone/>
            </a:pPr>
            <a:r>
              <a:rPr lang="en-US" altLang="zh-CN" sz="2400" b="1" dirty="0">
                <a:solidFill>
                  <a:srgbClr val="0000FF"/>
                </a:solidFill>
                <a:latin typeface="Courier New" pitchFamily="49" charset="0"/>
                <a:ea typeface="楷体_GB2312" pitchFamily="49" charset="-122"/>
                <a:cs typeface="Courier New" pitchFamily="49" charset="0"/>
              </a:rPr>
              <a:t>float</a:t>
            </a:r>
            <a:r>
              <a:rPr lang="en-US" altLang="zh-CN" sz="2400" b="1" dirty="0">
                <a:solidFill>
                  <a:schemeClr val="tx2"/>
                </a:solidFill>
                <a:latin typeface="Courier New" pitchFamily="49" charset="0"/>
                <a:ea typeface="楷体_GB2312" pitchFamily="49" charset="-122"/>
                <a:cs typeface="Courier New" pitchFamily="49" charset="0"/>
              </a:rPr>
              <a:t> </a:t>
            </a:r>
            <a:r>
              <a:rPr lang="en-US" altLang="zh-CN" sz="2400" b="1" dirty="0" err="1">
                <a:latin typeface="Courier New" pitchFamily="49" charset="0"/>
                <a:ea typeface="楷体_GB2312" pitchFamily="49" charset="-122"/>
                <a:cs typeface="Courier New" pitchFamily="49" charset="0"/>
              </a:rPr>
              <a:t>cuberoot</a:t>
            </a:r>
            <a:r>
              <a:rPr lang="en-US" altLang="zh-CN" sz="2400" b="1" dirty="0">
                <a:latin typeface="Courier New" pitchFamily="49" charset="0"/>
                <a:ea typeface="楷体_GB2312" pitchFamily="49" charset="-122"/>
                <a:cs typeface="Courier New" pitchFamily="49" charset="0"/>
              </a:rPr>
              <a:t>(</a:t>
            </a:r>
            <a:r>
              <a:rPr lang="en-US" altLang="zh-CN" sz="2400" b="1" dirty="0">
                <a:solidFill>
                  <a:srgbClr val="0000FF"/>
                </a:solidFill>
                <a:latin typeface="Courier New" pitchFamily="49" charset="0"/>
                <a:ea typeface="楷体_GB2312" pitchFamily="49" charset="-122"/>
                <a:cs typeface="Courier New" pitchFamily="49" charset="0"/>
              </a:rPr>
              <a:t>float</a:t>
            </a:r>
            <a:r>
              <a:rPr lang="en-US" altLang="zh-CN" sz="2400" b="1" dirty="0">
                <a:solidFill>
                  <a:schemeClr val="tx2"/>
                </a:solidFill>
                <a:latin typeface="Courier New" pitchFamily="49" charset="0"/>
                <a:ea typeface="楷体_GB2312" pitchFamily="49" charset="-122"/>
                <a:cs typeface="Courier New" pitchFamily="49" charset="0"/>
              </a:rPr>
              <a:t> </a:t>
            </a:r>
            <a:r>
              <a:rPr lang="en-US" altLang="zh-CN" sz="2400" b="1" dirty="0">
                <a:latin typeface="Courier New" pitchFamily="49" charset="0"/>
                <a:ea typeface="楷体_GB2312" pitchFamily="49" charset="-122"/>
                <a:cs typeface="Courier New" pitchFamily="49" charset="0"/>
              </a:rPr>
              <a:t>x){</a:t>
            </a:r>
            <a:endParaRPr lang="zh-CN" altLang="en-US" sz="2400" b="1" dirty="0">
              <a:solidFill>
                <a:srgbClr val="00B050"/>
              </a:solidFill>
              <a:latin typeface="Courier New" pitchFamily="49" charset="0"/>
              <a:ea typeface="楷体_GB2312" pitchFamily="49" charset="-122"/>
              <a:cs typeface="Courier New" pitchFamily="49" charset="0"/>
            </a:endParaRPr>
          </a:p>
          <a:p>
            <a:pPr>
              <a:buFont typeface="Wingdings" pitchFamily="2" charset="2"/>
              <a:buNone/>
            </a:pPr>
            <a:r>
              <a:rPr lang="en-US" altLang="zh-CN" sz="2400" b="1" dirty="0">
                <a:solidFill>
                  <a:schemeClr val="tx2"/>
                </a:solidFill>
                <a:latin typeface="Courier New" pitchFamily="49" charset="0"/>
                <a:ea typeface="楷体_GB2312" pitchFamily="49" charset="-122"/>
                <a:cs typeface="Courier New" pitchFamily="49" charset="0"/>
              </a:rPr>
              <a:t>  </a:t>
            </a:r>
            <a:r>
              <a:rPr lang="en-US" altLang="zh-CN" sz="2400" b="1" dirty="0">
                <a:solidFill>
                  <a:srgbClr val="0000FF"/>
                </a:solidFill>
                <a:latin typeface="Courier New" pitchFamily="49" charset="0"/>
                <a:ea typeface="楷体_GB2312" pitchFamily="49" charset="-122"/>
                <a:cs typeface="Courier New" pitchFamily="49" charset="0"/>
              </a:rPr>
              <a:t>float</a:t>
            </a:r>
            <a:r>
              <a:rPr lang="en-US" altLang="zh-CN" sz="2400" b="1" dirty="0">
                <a:solidFill>
                  <a:schemeClr val="tx2"/>
                </a:solidFill>
                <a:latin typeface="Courier New" pitchFamily="49" charset="0"/>
                <a:ea typeface="楷体_GB2312" pitchFamily="49" charset="-122"/>
                <a:cs typeface="Courier New" pitchFamily="49" charset="0"/>
              </a:rPr>
              <a:t> </a:t>
            </a:r>
            <a:r>
              <a:rPr lang="en-US" altLang="zh-CN" sz="2400" b="1" dirty="0">
                <a:latin typeface="Courier New" pitchFamily="49" charset="0"/>
                <a:ea typeface="楷体_GB2312" pitchFamily="49" charset="-122"/>
                <a:cs typeface="Courier New" pitchFamily="49" charset="0"/>
              </a:rPr>
              <a:t>root, </a:t>
            </a:r>
            <a:r>
              <a:rPr lang="en-US" altLang="zh-CN" sz="2400" b="1" dirty="0" err="1">
                <a:latin typeface="Courier New" pitchFamily="49" charset="0"/>
                <a:ea typeface="楷体_GB2312" pitchFamily="49" charset="-122"/>
                <a:cs typeface="Courier New" pitchFamily="49" charset="0"/>
              </a:rPr>
              <a:t>croot</a:t>
            </a:r>
            <a:r>
              <a:rPr lang="en-US" altLang="zh-CN" sz="2400" b="1" dirty="0">
                <a:latin typeface="Courier New" pitchFamily="49" charset="0"/>
                <a:ea typeface="楷体_GB2312" pitchFamily="49" charset="-122"/>
                <a:cs typeface="Courier New" pitchFamily="49" charset="0"/>
              </a:rPr>
              <a:t>;</a:t>
            </a:r>
          </a:p>
          <a:p>
            <a:pPr>
              <a:buFont typeface="Wingdings" pitchFamily="2" charset="2"/>
              <a:buNone/>
            </a:pPr>
            <a:r>
              <a:rPr lang="en-US" altLang="zh-CN" sz="2400" b="1" dirty="0">
                <a:solidFill>
                  <a:srgbClr val="0000FF"/>
                </a:solidFill>
                <a:latin typeface="Courier New" pitchFamily="49" charset="0"/>
                <a:ea typeface="楷体_GB2312" pitchFamily="49" charset="-122"/>
                <a:cs typeface="Courier New" pitchFamily="49" charset="0"/>
              </a:rPr>
              <a:t>  </a:t>
            </a:r>
            <a:r>
              <a:rPr lang="en-US" altLang="zh-CN" sz="2400" b="1" dirty="0" err="1">
                <a:solidFill>
                  <a:srgbClr val="0000FF"/>
                </a:solidFill>
                <a:latin typeface="Courier New" pitchFamily="49" charset="0"/>
                <a:ea typeface="楷体_GB2312" pitchFamily="49" charset="-122"/>
                <a:cs typeface="Courier New" pitchFamily="49" charset="0"/>
              </a:rPr>
              <a:t>const</a:t>
            </a:r>
            <a:r>
              <a:rPr lang="en-US" altLang="zh-CN" sz="2400" b="1" dirty="0">
                <a:solidFill>
                  <a:srgbClr val="0000FF"/>
                </a:solidFill>
                <a:latin typeface="Courier New" pitchFamily="49" charset="0"/>
                <a:ea typeface="楷体_GB2312" pitchFamily="49" charset="-122"/>
                <a:cs typeface="Courier New" pitchFamily="49" charset="0"/>
              </a:rPr>
              <a:t> float </a:t>
            </a:r>
            <a:r>
              <a:rPr lang="en-US" altLang="zh-CN" sz="2400" b="1" dirty="0">
                <a:latin typeface="Courier New" pitchFamily="49" charset="0"/>
                <a:ea typeface="楷体_GB2312" pitchFamily="49" charset="-122"/>
                <a:cs typeface="Courier New" pitchFamily="49" charset="0"/>
              </a:rPr>
              <a:t>eps=1e-6;</a:t>
            </a:r>
          </a:p>
          <a:p>
            <a:pPr>
              <a:buFont typeface="Wingdings" pitchFamily="2" charset="2"/>
              <a:buNone/>
            </a:pPr>
            <a:r>
              <a:rPr lang="en-US" altLang="zh-CN" sz="2400" b="1" dirty="0">
                <a:latin typeface="Courier New" pitchFamily="49" charset="0"/>
                <a:ea typeface="楷体_GB2312" pitchFamily="49" charset="-122"/>
                <a:cs typeface="Courier New" pitchFamily="49" charset="0"/>
              </a:rPr>
              <a:t>  </a:t>
            </a:r>
            <a:r>
              <a:rPr lang="en-US" altLang="zh-CN" sz="2400" b="1" dirty="0" err="1">
                <a:latin typeface="Courier New" pitchFamily="49" charset="0"/>
                <a:ea typeface="楷体_GB2312" pitchFamily="49" charset="-122"/>
                <a:cs typeface="Courier New" pitchFamily="49" charset="0"/>
              </a:rPr>
              <a:t>croot</a:t>
            </a:r>
            <a:r>
              <a:rPr lang="en-US" altLang="zh-CN" sz="2400" b="1" dirty="0">
                <a:latin typeface="Courier New" pitchFamily="49" charset="0"/>
                <a:ea typeface="楷体_GB2312" pitchFamily="49" charset="-122"/>
                <a:cs typeface="Courier New" pitchFamily="49" charset="0"/>
              </a:rPr>
              <a:t>=x;</a:t>
            </a:r>
          </a:p>
          <a:p>
            <a:pPr>
              <a:buFont typeface="Wingdings" pitchFamily="2" charset="2"/>
              <a:buNone/>
            </a:pPr>
            <a:r>
              <a:rPr lang="en-US" altLang="zh-CN" sz="2400" b="1" dirty="0">
                <a:solidFill>
                  <a:srgbClr val="0000FF"/>
                </a:solidFill>
                <a:latin typeface="Courier New" pitchFamily="49" charset="0"/>
                <a:ea typeface="楷体_GB2312" pitchFamily="49" charset="-122"/>
                <a:cs typeface="Courier New" pitchFamily="49" charset="0"/>
              </a:rPr>
              <a:t>  do</a:t>
            </a:r>
            <a:r>
              <a:rPr lang="en-US" altLang="zh-CN" sz="2400" b="1" dirty="0">
                <a:latin typeface="Courier New" pitchFamily="49" charset="0"/>
                <a:ea typeface="楷体_GB2312" pitchFamily="49" charset="-122"/>
                <a:cs typeface="Courier New" pitchFamily="49" charset="0"/>
              </a:rPr>
              <a:t>{</a:t>
            </a:r>
            <a:endParaRPr lang="zh-CN" altLang="en-US" sz="2400" b="1" dirty="0">
              <a:latin typeface="Courier New" pitchFamily="49" charset="0"/>
              <a:ea typeface="楷体_GB2312" pitchFamily="49" charset="-122"/>
              <a:cs typeface="Courier New" pitchFamily="49" charset="0"/>
            </a:endParaRPr>
          </a:p>
          <a:p>
            <a:pPr>
              <a:buFont typeface="Wingdings" pitchFamily="2" charset="2"/>
              <a:buNone/>
            </a:pPr>
            <a:r>
              <a:rPr lang="zh-CN" altLang="en-US" sz="2400" b="1" dirty="0">
                <a:latin typeface="Courier New" pitchFamily="49" charset="0"/>
                <a:ea typeface="楷体_GB2312" pitchFamily="49" charset="-122"/>
                <a:cs typeface="Courier New" pitchFamily="49" charset="0"/>
              </a:rPr>
              <a:t>    </a:t>
            </a:r>
            <a:r>
              <a:rPr lang="en-US" altLang="zh-CN" sz="2400" b="1" dirty="0">
                <a:latin typeface="Courier New" pitchFamily="49" charset="0"/>
                <a:ea typeface="楷体_GB2312" pitchFamily="49" charset="-122"/>
                <a:cs typeface="Courier New" pitchFamily="49" charset="0"/>
              </a:rPr>
              <a:t>root=</a:t>
            </a:r>
            <a:r>
              <a:rPr lang="en-US" altLang="zh-CN" sz="2400" b="1" dirty="0" err="1">
                <a:latin typeface="Courier New" pitchFamily="49" charset="0"/>
                <a:ea typeface="楷体_GB2312" pitchFamily="49" charset="-122"/>
                <a:cs typeface="Courier New" pitchFamily="49" charset="0"/>
              </a:rPr>
              <a:t>croot</a:t>
            </a:r>
            <a:r>
              <a:rPr lang="en-US" altLang="zh-CN" sz="2400" b="1" dirty="0">
                <a:latin typeface="Courier New" pitchFamily="49" charset="0"/>
                <a:ea typeface="楷体_GB2312" pitchFamily="49" charset="-122"/>
                <a:cs typeface="Courier New" pitchFamily="49" charset="0"/>
              </a:rPr>
              <a:t>;</a:t>
            </a:r>
            <a:endParaRPr lang="zh-CN" altLang="en-US" sz="2400" b="1" dirty="0">
              <a:latin typeface="Courier New" pitchFamily="49" charset="0"/>
              <a:ea typeface="楷体_GB2312" pitchFamily="49" charset="-122"/>
              <a:cs typeface="Courier New" pitchFamily="49" charset="0"/>
            </a:endParaRPr>
          </a:p>
          <a:p>
            <a:pPr>
              <a:buFont typeface="Wingdings" pitchFamily="2" charset="2"/>
              <a:buNone/>
            </a:pPr>
            <a:r>
              <a:rPr lang="zh-CN" altLang="en-US" sz="2400" b="1" dirty="0">
                <a:latin typeface="Courier New" pitchFamily="49" charset="0"/>
                <a:ea typeface="楷体_GB2312" pitchFamily="49" charset="-122"/>
                <a:cs typeface="Courier New" pitchFamily="49" charset="0"/>
              </a:rPr>
              <a:t>    </a:t>
            </a:r>
            <a:r>
              <a:rPr lang="en-US" altLang="zh-CN" sz="2400" b="1" dirty="0" err="1">
                <a:latin typeface="Courier New" pitchFamily="49" charset="0"/>
                <a:ea typeface="楷体_GB2312" pitchFamily="49" charset="-122"/>
                <a:cs typeface="Courier New" pitchFamily="49" charset="0"/>
              </a:rPr>
              <a:t>croot</a:t>
            </a:r>
            <a:r>
              <a:rPr lang="en-US" altLang="zh-CN" sz="2400" b="1" dirty="0">
                <a:latin typeface="Courier New" pitchFamily="49" charset="0"/>
                <a:ea typeface="楷体_GB2312" pitchFamily="49" charset="-122"/>
                <a:cs typeface="Courier New" pitchFamily="49" charset="0"/>
              </a:rPr>
              <a:t>=(2*</a:t>
            </a:r>
            <a:r>
              <a:rPr lang="en-US" altLang="zh-CN" sz="2400" b="1" dirty="0" err="1">
                <a:latin typeface="Courier New" pitchFamily="49" charset="0"/>
                <a:ea typeface="楷体_GB2312" pitchFamily="49" charset="-122"/>
                <a:cs typeface="Courier New" pitchFamily="49" charset="0"/>
              </a:rPr>
              <a:t>root+x</a:t>
            </a:r>
            <a:r>
              <a:rPr lang="en-US" altLang="zh-CN" sz="2400" b="1" dirty="0">
                <a:latin typeface="Courier New" pitchFamily="49" charset="0"/>
                <a:ea typeface="楷体_GB2312" pitchFamily="49" charset="-122"/>
                <a:cs typeface="Courier New" pitchFamily="49" charset="0"/>
              </a:rPr>
              <a:t>/(root*root))/3;</a:t>
            </a:r>
            <a:endParaRPr lang="zh-CN" altLang="en-US" sz="2400" b="1" dirty="0">
              <a:latin typeface="Courier New" pitchFamily="49" charset="0"/>
              <a:ea typeface="楷体_GB2312" pitchFamily="49" charset="-122"/>
              <a:cs typeface="Courier New" pitchFamily="49" charset="0"/>
            </a:endParaRPr>
          </a:p>
          <a:p>
            <a:pPr>
              <a:buFont typeface="Wingdings" pitchFamily="2" charset="2"/>
              <a:buNone/>
            </a:pPr>
            <a:r>
              <a:rPr lang="zh-CN" altLang="en-US" sz="2400" b="1" dirty="0">
                <a:latin typeface="Courier New" pitchFamily="49" charset="0"/>
                <a:ea typeface="楷体_GB2312" pitchFamily="49" charset="-122"/>
                <a:cs typeface="Courier New" pitchFamily="49" charset="0"/>
              </a:rPr>
              <a:t>  </a:t>
            </a:r>
            <a:r>
              <a:rPr lang="en-US" altLang="zh-CN" sz="2400" b="1" dirty="0">
                <a:latin typeface="Courier New" pitchFamily="49" charset="0"/>
                <a:ea typeface="楷体_GB2312" pitchFamily="49" charset="-122"/>
                <a:cs typeface="Courier New" pitchFamily="49" charset="0"/>
              </a:rPr>
              <a:t>}</a:t>
            </a:r>
            <a:r>
              <a:rPr lang="en-US" altLang="zh-CN" sz="2400" b="1" dirty="0">
                <a:solidFill>
                  <a:srgbClr val="0000FF"/>
                </a:solidFill>
                <a:latin typeface="Courier New" pitchFamily="49" charset="0"/>
                <a:ea typeface="楷体_GB2312" pitchFamily="49" charset="-122"/>
                <a:cs typeface="Courier New" pitchFamily="49" charset="0"/>
              </a:rPr>
              <a:t>while</a:t>
            </a:r>
            <a:r>
              <a:rPr lang="en-US" altLang="zh-CN" sz="2400" b="1" dirty="0">
                <a:latin typeface="Courier New" pitchFamily="49" charset="0"/>
                <a:ea typeface="楷体_GB2312" pitchFamily="49" charset="-122"/>
                <a:cs typeface="Courier New" pitchFamily="49" charset="0"/>
              </a:rPr>
              <a:t>(fabs(</a:t>
            </a:r>
            <a:r>
              <a:rPr lang="en-US" altLang="zh-CN" sz="2400" b="1" dirty="0" err="1">
                <a:latin typeface="Courier New" pitchFamily="49" charset="0"/>
                <a:ea typeface="楷体_GB2312" pitchFamily="49" charset="-122"/>
                <a:cs typeface="Courier New" pitchFamily="49" charset="0"/>
              </a:rPr>
              <a:t>croot</a:t>
            </a:r>
            <a:r>
              <a:rPr lang="zh-CN" altLang="en-US" sz="2400" b="1" dirty="0">
                <a:latin typeface="Courier New" pitchFamily="49" charset="0"/>
                <a:ea typeface="楷体_GB2312" pitchFamily="49" charset="-122"/>
                <a:cs typeface="Courier New" pitchFamily="49" charset="0"/>
              </a:rPr>
              <a:t>－</a:t>
            </a:r>
            <a:r>
              <a:rPr lang="en-US" altLang="zh-CN" sz="2400" b="1" dirty="0">
                <a:latin typeface="Courier New" pitchFamily="49" charset="0"/>
                <a:ea typeface="楷体_GB2312" pitchFamily="49" charset="-122"/>
                <a:cs typeface="Courier New" pitchFamily="49" charset="0"/>
              </a:rPr>
              <a:t>root)&gt;</a:t>
            </a:r>
            <a:r>
              <a:rPr lang="en-US" altLang="zh-CN" sz="2400" b="1" dirty="0" err="1">
                <a:latin typeface="Courier New" pitchFamily="49" charset="0"/>
                <a:ea typeface="楷体_GB2312" pitchFamily="49" charset="-122"/>
                <a:cs typeface="Courier New" pitchFamily="49" charset="0"/>
              </a:rPr>
              <a:t>eps</a:t>
            </a:r>
            <a:r>
              <a:rPr lang="en-US" altLang="zh-CN" sz="2400" b="1" dirty="0">
                <a:latin typeface="Courier New" pitchFamily="49" charset="0"/>
                <a:ea typeface="楷体_GB2312" pitchFamily="49" charset="-122"/>
                <a:cs typeface="Courier New" pitchFamily="49" charset="0"/>
              </a:rPr>
              <a:t>);</a:t>
            </a:r>
            <a:br>
              <a:rPr lang="zh-CN" altLang="en-US" sz="2400" b="1" dirty="0">
                <a:solidFill>
                  <a:schemeClr val="tx2"/>
                </a:solidFill>
                <a:latin typeface="Courier New" pitchFamily="49" charset="0"/>
                <a:ea typeface="楷体_GB2312" pitchFamily="49" charset="-122"/>
                <a:cs typeface="Courier New" pitchFamily="49" charset="0"/>
              </a:rPr>
            </a:br>
            <a:r>
              <a:rPr lang="zh-CN" altLang="en-US" sz="2400" b="1" dirty="0">
                <a:solidFill>
                  <a:schemeClr val="tx2"/>
                </a:solidFill>
                <a:latin typeface="Courier New" pitchFamily="49" charset="0"/>
                <a:ea typeface="楷体_GB2312" pitchFamily="49" charset="-122"/>
                <a:cs typeface="Courier New" pitchFamily="49" charset="0"/>
              </a:rPr>
              <a:t>  </a:t>
            </a:r>
            <a:r>
              <a:rPr lang="en-US" altLang="zh-CN" sz="2400" b="1" dirty="0">
                <a:solidFill>
                  <a:srgbClr val="0000FF"/>
                </a:solidFill>
                <a:latin typeface="Courier New" pitchFamily="49" charset="0"/>
                <a:ea typeface="楷体_GB2312" pitchFamily="49" charset="-122"/>
                <a:cs typeface="Courier New" pitchFamily="49" charset="0"/>
              </a:rPr>
              <a:t>return</a:t>
            </a:r>
            <a:r>
              <a:rPr lang="en-US" altLang="zh-CN" sz="2400" b="1" dirty="0">
                <a:solidFill>
                  <a:schemeClr val="tx2"/>
                </a:solidFill>
                <a:latin typeface="Courier New" pitchFamily="49" charset="0"/>
                <a:ea typeface="楷体_GB2312" pitchFamily="49" charset="-122"/>
                <a:cs typeface="Courier New" pitchFamily="49" charset="0"/>
              </a:rPr>
              <a:t> </a:t>
            </a:r>
            <a:r>
              <a:rPr lang="en-US" altLang="zh-CN" sz="2400" b="1" dirty="0" err="1">
                <a:latin typeface="Courier New" pitchFamily="49" charset="0"/>
                <a:ea typeface="楷体_GB2312" pitchFamily="49" charset="-122"/>
                <a:cs typeface="Courier New" pitchFamily="49" charset="0"/>
              </a:rPr>
              <a:t>croot</a:t>
            </a:r>
            <a:r>
              <a:rPr lang="en-US" altLang="zh-CN" sz="2400" b="1" dirty="0">
                <a:latin typeface="Courier New" pitchFamily="49" charset="0"/>
                <a:ea typeface="楷体_GB2312" pitchFamily="49" charset="-122"/>
                <a:cs typeface="Courier New" pitchFamily="49" charset="0"/>
              </a:rPr>
              <a:t>;</a:t>
            </a:r>
            <a:endParaRPr lang="zh-CN" altLang="en-US" sz="2400" b="1" dirty="0">
              <a:latin typeface="Courier New" pitchFamily="49" charset="0"/>
              <a:ea typeface="楷体_GB2312" pitchFamily="49" charset="-122"/>
              <a:cs typeface="Courier New" pitchFamily="49" charset="0"/>
            </a:endParaRPr>
          </a:p>
          <a:p>
            <a:pPr>
              <a:buFont typeface="Wingdings" pitchFamily="2" charset="2"/>
              <a:buNone/>
            </a:pPr>
            <a:r>
              <a:rPr lang="en-US" altLang="zh-CN" sz="2400" b="1" dirty="0">
                <a:latin typeface="Courier New" pitchFamily="49" charset="0"/>
                <a:ea typeface="楷体_GB2312" pitchFamily="49" charset="-122"/>
                <a:cs typeface="Courier New" pitchFamily="49" charset="0"/>
              </a:rPr>
              <a:t>}</a:t>
            </a:r>
            <a:endParaRPr lang="zh-CN" altLang="en-US" sz="2400" dirty="0">
              <a:latin typeface="Courier New" pitchFamily="49" charset="0"/>
              <a:cs typeface="Courier New" pitchFamily="49" charset="0"/>
            </a:endParaRPr>
          </a:p>
        </p:txBody>
      </p:sp>
      <p:sp>
        <p:nvSpPr>
          <p:cNvPr id="21" name="标题 1"/>
          <p:cNvSpPr>
            <a:spLocks noGrp="1"/>
          </p:cNvSpPr>
          <p:nvPr>
            <p:ph type="title"/>
          </p:nvPr>
        </p:nvSpPr>
        <p:spPr>
          <a:xfrm>
            <a:off x="457200" y="1000125"/>
            <a:ext cx="3394720" cy="714375"/>
          </a:xfrm>
        </p:spPr>
        <p:txBody>
          <a:bodyPr/>
          <a:lstStyle/>
          <a:p>
            <a:r>
              <a:rPr lang="zh-CN" altLang="en-US" dirty="0"/>
              <a:t>函数定义</a:t>
            </a:r>
          </a:p>
        </p:txBody>
      </p:sp>
      <p:sp>
        <p:nvSpPr>
          <p:cNvPr id="22" name="矩形 21"/>
          <p:cNvSpPr/>
          <p:nvPr/>
        </p:nvSpPr>
        <p:spPr>
          <a:xfrm>
            <a:off x="1547664" y="5085184"/>
            <a:ext cx="2520280" cy="47548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4896036" y="5523615"/>
            <a:ext cx="1908212" cy="523220"/>
          </a:xfrm>
          <a:prstGeom prst="rect">
            <a:avLst/>
          </a:prstGeom>
        </p:spPr>
        <p:txBody>
          <a:bodyPr wrap="square">
            <a:spAutoFit/>
          </a:bodyPr>
          <a:lstStyle/>
          <a:p>
            <a:r>
              <a:rPr lang="zh-CN" altLang="en-US" sz="2800" b="1">
                <a:solidFill>
                  <a:srgbClr val="FF0000"/>
                </a:solidFill>
              </a:rPr>
              <a:t>函数返回</a:t>
            </a:r>
            <a:endParaRPr lang="en-US" altLang="zh-CN" sz="2800" b="1" dirty="0">
              <a:solidFill>
                <a:srgbClr val="FF0000"/>
              </a:solidFill>
            </a:endParaRPr>
          </a:p>
        </p:txBody>
      </p:sp>
      <p:cxnSp>
        <p:nvCxnSpPr>
          <p:cNvPr id="4" name="直接箭头连接符 3"/>
          <p:cNvCxnSpPr>
            <a:stCxn id="2" idx="1"/>
          </p:cNvCxnSpPr>
          <p:nvPr/>
        </p:nvCxnSpPr>
        <p:spPr>
          <a:xfrm flipH="1" flipV="1">
            <a:off x="4067944" y="5585837"/>
            <a:ext cx="828092" cy="19938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043608" y="2152952"/>
            <a:ext cx="1296144" cy="47548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2786063" y="1452890"/>
            <a:ext cx="3010073" cy="523220"/>
          </a:xfrm>
          <a:prstGeom prst="rect">
            <a:avLst/>
          </a:prstGeom>
        </p:spPr>
        <p:txBody>
          <a:bodyPr wrap="square">
            <a:spAutoFit/>
          </a:bodyPr>
          <a:lstStyle/>
          <a:p>
            <a:r>
              <a:rPr lang="zh-CN" altLang="en-US" sz="2800" b="1" dirty="0">
                <a:solidFill>
                  <a:srgbClr val="FF0000"/>
                </a:solidFill>
              </a:rPr>
              <a:t>函数返回值类型</a:t>
            </a:r>
            <a:endParaRPr lang="en-US" altLang="zh-CN" sz="2800" b="1" dirty="0">
              <a:solidFill>
                <a:srgbClr val="FF0000"/>
              </a:solidFill>
            </a:endParaRPr>
          </a:p>
        </p:txBody>
      </p:sp>
      <p:cxnSp>
        <p:nvCxnSpPr>
          <p:cNvPr id="23" name="直接箭头连接符 22"/>
          <p:cNvCxnSpPr/>
          <p:nvPr/>
        </p:nvCxnSpPr>
        <p:spPr>
          <a:xfrm flipH="1">
            <a:off x="2339752" y="1775014"/>
            <a:ext cx="493576" cy="39225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3089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 grpId="0"/>
      <p:bldP spid="18" grpId="0" animBg="1"/>
      <p:bldP spid="19" grpId="0"/>
    </p:bld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外部变量</a:t>
            </a:r>
          </a:p>
        </p:txBody>
      </p:sp>
      <p:sp>
        <p:nvSpPr>
          <p:cNvPr id="3" name="内容占位符 2"/>
          <p:cNvSpPr>
            <a:spLocks noGrp="1"/>
          </p:cNvSpPr>
          <p:nvPr>
            <p:ph idx="1"/>
          </p:nvPr>
        </p:nvSpPr>
        <p:spPr/>
        <p:txBody>
          <a:bodyPr/>
          <a:lstStyle/>
          <a:p>
            <a:r>
              <a:rPr lang="zh-CN" altLang="en-US" dirty="0"/>
              <a:t>外部变量说明不同于全局变量说明，全局变量说明时编译器为其分配存储空间，而外部变量说明则表示</a:t>
            </a:r>
            <a:r>
              <a:rPr lang="zh-CN" altLang="en-US" dirty="0">
                <a:solidFill>
                  <a:srgbClr val="C00000"/>
                </a:solidFill>
              </a:rPr>
              <a:t>该全局变量已在其它地方定义过</a:t>
            </a:r>
            <a:r>
              <a:rPr lang="zh-CN" altLang="en-US" dirty="0"/>
              <a:t>，编译系统不再分配存储空间</a:t>
            </a:r>
            <a:endParaRPr lang="en-US" altLang="zh-CN" dirty="0"/>
          </a:p>
          <a:p>
            <a:r>
              <a:rPr lang="zh-CN" altLang="en-US" dirty="0"/>
              <a:t>外部的全局变量或函数加上</a:t>
            </a:r>
            <a:r>
              <a:rPr lang="en-US" altLang="zh-CN" dirty="0">
                <a:solidFill>
                  <a:srgbClr val="0000FF"/>
                </a:solidFill>
              </a:rPr>
              <a:t>static</a:t>
            </a:r>
            <a:r>
              <a:rPr lang="zh-CN" altLang="en-US" dirty="0"/>
              <a:t>修饰，就成为静态全局变量或静态函数。静态的全局变量和函数作用域限制在本文件，其他文件即使使用外部说明也无法使用该全局变量或函数</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1518948189"/>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外部变量</a:t>
            </a:r>
          </a:p>
        </p:txBody>
      </p:sp>
      <p:sp>
        <p:nvSpPr>
          <p:cNvPr id="3" name="内容占位符 2"/>
          <p:cNvSpPr>
            <a:spLocks noGrp="1"/>
          </p:cNvSpPr>
          <p:nvPr>
            <p:ph idx="1"/>
          </p:nvPr>
        </p:nvSpPr>
        <p:spPr/>
        <p:txBody>
          <a:bodyPr/>
          <a:lstStyle/>
          <a:p>
            <a:r>
              <a:rPr lang="zh-CN" altLang="en-US" dirty="0"/>
              <a:t>外部存储类型</a:t>
            </a:r>
            <a:endParaRPr lang="en-US" altLang="zh-CN" dirty="0"/>
          </a:p>
          <a:p>
            <a:pPr lvl="1">
              <a:lnSpc>
                <a:spcPct val="90000"/>
              </a:lnSpc>
            </a:pPr>
            <a:r>
              <a:rPr lang="zh-CN" altLang="en-US" dirty="0"/>
              <a:t>定义：在函数外定义，可为本文件所有函数共用</a:t>
            </a:r>
          </a:p>
          <a:p>
            <a:pPr lvl="1">
              <a:lnSpc>
                <a:spcPct val="90000"/>
              </a:lnSpc>
            </a:pPr>
            <a:r>
              <a:rPr lang="zh-CN" altLang="en-US" dirty="0"/>
              <a:t>作用域：从定义变量的位置开始到所在的</a:t>
            </a:r>
            <a:r>
              <a:rPr lang="en-US" altLang="zh-CN" dirty="0"/>
              <a:t>.</a:t>
            </a:r>
            <a:r>
              <a:rPr lang="en-US" altLang="zh-CN" dirty="0" err="1"/>
              <a:t>cpp</a:t>
            </a:r>
            <a:r>
              <a:rPr lang="zh-CN" altLang="en-US" dirty="0"/>
              <a:t>源文件结束，及有</a:t>
            </a:r>
            <a:r>
              <a:rPr lang="en-US" altLang="zh-CN" dirty="0"/>
              <a:t>extern</a:t>
            </a:r>
            <a:r>
              <a:rPr lang="zh-CN" altLang="zh-CN" dirty="0"/>
              <a:t>说明的其它源文件</a:t>
            </a:r>
            <a:endParaRPr lang="zh-CN" altLang="en-US" dirty="0"/>
          </a:p>
          <a:p>
            <a:pPr lvl="1">
              <a:lnSpc>
                <a:spcPct val="90000"/>
              </a:lnSpc>
            </a:pPr>
            <a:r>
              <a:rPr lang="zh-CN" altLang="en-US" dirty="0"/>
              <a:t>生存期：整个程序运行期间</a:t>
            </a:r>
            <a:endParaRPr lang="en-US" altLang="zh-CN" dirty="0"/>
          </a:p>
          <a:p>
            <a:pPr lvl="1">
              <a:lnSpc>
                <a:spcPct val="90000"/>
              </a:lnSpc>
            </a:pPr>
            <a:r>
              <a:rPr lang="zh-CN" altLang="en-US" dirty="0"/>
              <a:t>若外部变量与局部变量同名，则外部变量被屏蔽</a:t>
            </a:r>
          </a:p>
          <a:p>
            <a:pPr lvl="1">
              <a:lnSpc>
                <a:spcPct val="90000"/>
              </a:lnSpc>
            </a:pPr>
            <a:endParaRPr lang="zh-CN" altLang="zh-CN" dirty="0"/>
          </a:p>
          <a:p>
            <a:endParaRPr lang="zh-CN" altLang="en-US" dirty="0"/>
          </a:p>
        </p:txBody>
      </p:sp>
      <p:sp>
        <p:nvSpPr>
          <p:cNvPr id="6" name="Text Box 6"/>
          <p:cNvSpPr txBox="1">
            <a:spLocks noChangeArrowheads="1"/>
          </p:cNvSpPr>
          <p:nvPr/>
        </p:nvSpPr>
        <p:spPr bwMode="auto">
          <a:xfrm>
            <a:off x="206061" y="4509120"/>
            <a:ext cx="8754320" cy="1569660"/>
          </a:xfrm>
          <a:prstGeom prst="rect">
            <a:avLst/>
          </a:prstGeom>
          <a:solidFill>
            <a:srgbClr val="FFFFFF"/>
          </a:solidFill>
          <a:ln w="38100">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000">
                <a:solidFill>
                  <a:srgbClr val="0000FF"/>
                </a:solidFill>
                <a:latin typeface="Times New Roman" pitchFamily="18" charset="0"/>
                <a:ea typeface="宋体" charset="-122"/>
              </a:defRPr>
            </a:lvl1pPr>
            <a:lvl2pPr marL="742950" indent="-285750">
              <a:defRPr kumimoji="1" sz="2000">
                <a:solidFill>
                  <a:srgbClr val="0000FF"/>
                </a:solidFill>
                <a:latin typeface="Times New Roman" pitchFamily="18" charset="0"/>
                <a:ea typeface="宋体" charset="-122"/>
              </a:defRPr>
            </a:lvl2pPr>
            <a:lvl3pPr marL="1143000" indent="-228600">
              <a:defRPr kumimoji="1" sz="2000">
                <a:solidFill>
                  <a:srgbClr val="0000FF"/>
                </a:solidFill>
                <a:latin typeface="Times New Roman" pitchFamily="18" charset="0"/>
                <a:ea typeface="宋体" charset="-122"/>
              </a:defRPr>
            </a:lvl3pPr>
            <a:lvl4pPr marL="1600200" indent="-228600">
              <a:defRPr kumimoji="1" sz="2000">
                <a:solidFill>
                  <a:srgbClr val="0000FF"/>
                </a:solidFill>
                <a:latin typeface="Times New Roman" pitchFamily="18" charset="0"/>
                <a:ea typeface="宋体" charset="-122"/>
              </a:defRPr>
            </a:lvl4pPr>
            <a:lvl5pPr marL="2057400" indent="-228600">
              <a:defRPr kumimoji="1" sz="2000">
                <a:solidFill>
                  <a:srgbClr val="0000FF"/>
                </a:solidFill>
                <a:latin typeface="Times New Roman" pitchFamily="18" charset="0"/>
                <a:ea typeface="宋体" charset="-122"/>
              </a:defRPr>
            </a:lvl5pPr>
            <a:lvl6pPr marL="25146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6pPr>
            <a:lvl7pPr marL="29718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7pPr>
            <a:lvl8pPr marL="34290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8pPr>
            <a:lvl9pPr marL="38862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9pPr>
          </a:lstStyle>
          <a:p>
            <a:pPr algn="l"/>
            <a:r>
              <a:rPr lang="en-US" altLang="zh-CN" sz="2400" dirty="0">
                <a:solidFill>
                  <a:schemeClr val="accent2"/>
                </a:solidFill>
                <a:ea typeface="隶书" pitchFamily="49" charset="-122"/>
              </a:rPr>
              <a:t>                         </a:t>
            </a:r>
            <a:r>
              <a:rPr lang="zh-CN" altLang="en-US" sz="2400" dirty="0">
                <a:ea typeface="隶书" pitchFamily="49" charset="-122"/>
              </a:rPr>
              <a:t>全局变量说明</a:t>
            </a:r>
            <a:r>
              <a:rPr lang="en-US" altLang="zh-CN" sz="2400" dirty="0">
                <a:ea typeface="隶书" pitchFamily="49" charset="-122"/>
              </a:rPr>
              <a:t>(</a:t>
            </a:r>
            <a:r>
              <a:rPr lang="en-US" altLang="zh-CN" sz="2400" dirty="0" err="1">
                <a:ea typeface="隶书" pitchFamily="49" charset="-122"/>
              </a:rPr>
              <a:t>int</a:t>
            </a:r>
            <a:r>
              <a:rPr lang="en-US" altLang="zh-CN" sz="2400" dirty="0">
                <a:ea typeface="隶书" pitchFamily="49" charset="-122"/>
              </a:rPr>
              <a:t> a)</a:t>
            </a:r>
            <a:r>
              <a:rPr lang="zh-CN" altLang="en-US" sz="2400" dirty="0">
                <a:ea typeface="隶书" pitchFamily="49" charset="-122"/>
              </a:rPr>
              <a:t>    外部属性说明</a:t>
            </a:r>
            <a:r>
              <a:rPr lang="en-US" altLang="zh-CN" sz="2400" dirty="0">
                <a:ea typeface="隶书" pitchFamily="49" charset="-122"/>
              </a:rPr>
              <a:t>(extern </a:t>
            </a:r>
            <a:r>
              <a:rPr lang="en-US" altLang="zh-CN" sz="2400" dirty="0" err="1">
                <a:ea typeface="隶书" pitchFamily="49" charset="-122"/>
              </a:rPr>
              <a:t>int</a:t>
            </a:r>
            <a:r>
              <a:rPr lang="en-US" altLang="zh-CN" sz="2400" dirty="0">
                <a:ea typeface="隶书" pitchFamily="49" charset="-122"/>
              </a:rPr>
              <a:t> a;)</a:t>
            </a:r>
            <a:endParaRPr lang="zh-CN" altLang="en-US" sz="2400" dirty="0">
              <a:ea typeface="隶书" pitchFamily="49" charset="-122"/>
            </a:endParaRPr>
          </a:p>
          <a:p>
            <a:pPr algn="l">
              <a:buClr>
                <a:srgbClr val="008000"/>
              </a:buClr>
              <a:buFont typeface="Wingdings" pitchFamily="2" charset="2"/>
              <a:buChar char="u"/>
            </a:pPr>
            <a:r>
              <a:rPr lang="zh-CN" altLang="en-US" sz="2400" dirty="0">
                <a:solidFill>
                  <a:schemeClr val="tx1"/>
                </a:solidFill>
                <a:ea typeface="隶书" pitchFamily="49" charset="-122"/>
              </a:rPr>
              <a:t>次数：         只能说明</a:t>
            </a:r>
            <a:r>
              <a:rPr lang="en-US" altLang="zh-CN" sz="2400" dirty="0">
                <a:solidFill>
                  <a:schemeClr val="tx1"/>
                </a:solidFill>
                <a:ea typeface="隶书" pitchFamily="49" charset="-122"/>
              </a:rPr>
              <a:t>1</a:t>
            </a:r>
            <a:r>
              <a:rPr lang="zh-CN" altLang="en-US" sz="2400" dirty="0">
                <a:solidFill>
                  <a:schemeClr val="tx1"/>
                </a:solidFill>
                <a:ea typeface="隶书" pitchFamily="49" charset="-122"/>
              </a:rPr>
              <a:t>次                可说明多次</a:t>
            </a:r>
          </a:p>
          <a:p>
            <a:pPr algn="l">
              <a:buClr>
                <a:srgbClr val="008000"/>
              </a:buClr>
              <a:buFont typeface="Wingdings" pitchFamily="2" charset="2"/>
              <a:buChar char="u"/>
            </a:pPr>
            <a:r>
              <a:rPr lang="zh-CN" altLang="en-US" sz="2400" dirty="0">
                <a:solidFill>
                  <a:schemeClr val="tx1"/>
                </a:solidFill>
                <a:ea typeface="隶书" pitchFamily="49" charset="-122"/>
              </a:rPr>
              <a:t>位置：         所有函数之外              函数内或函数外</a:t>
            </a:r>
          </a:p>
          <a:p>
            <a:pPr algn="l">
              <a:buClr>
                <a:srgbClr val="008000"/>
              </a:buClr>
              <a:buFont typeface="Wingdings" pitchFamily="2" charset="2"/>
              <a:buChar char="u"/>
            </a:pPr>
            <a:r>
              <a:rPr lang="zh-CN" altLang="en-US" sz="2400" dirty="0">
                <a:solidFill>
                  <a:schemeClr val="tx1"/>
                </a:solidFill>
                <a:ea typeface="隶书" pitchFamily="49" charset="-122"/>
              </a:rPr>
              <a:t>分配内存： 分配内存</a:t>
            </a:r>
            <a:r>
              <a:rPr lang="en-US" altLang="zh-CN" sz="2400" dirty="0">
                <a:solidFill>
                  <a:schemeClr val="tx1"/>
                </a:solidFill>
                <a:ea typeface="隶书" pitchFamily="49" charset="-122"/>
              </a:rPr>
              <a:t>,</a:t>
            </a:r>
            <a:r>
              <a:rPr lang="zh-CN" altLang="en-US" sz="2400" dirty="0">
                <a:solidFill>
                  <a:schemeClr val="tx1"/>
                </a:solidFill>
                <a:ea typeface="隶书" pitchFamily="49" charset="-122"/>
              </a:rPr>
              <a:t>可初始化     不分配内存</a:t>
            </a:r>
            <a:r>
              <a:rPr lang="en-US" altLang="zh-CN" sz="2400" dirty="0">
                <a:solidFill>
                  <a:schemeClr val="tx1"/>
                </a:solidFill>
                <a:ea typeface="隶书" pitchFamily="49" charset="-122"/>
              </a:rPr>
              <a:t>,</a:t>
            </a:r>
            <a:r>
              <a:rPr lang="zh-CN" altLang="en-US" sz="2400" dirty="0">
                <a:solidFill>
                  <a:schemeClr val="tx1"/>
                </a:solidFill>
                <a:ea typeface="隶书" pitchFamily="49" charset="-122"/>
              </a:rPr>
              <a:t>不可初始化</a:t>
            </a:r>
          </a:p>
        </p:txBody>
      </p:sp>
      <p:sp>
        <p:nvSpPr>
          <p:cNvPr id="5" name="矩形 4">
            <a:hlinkClick r:id="rId4"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custDataLst>
      <p:tags r:id="rId1"/>
    </p:custDataLst>
    <p:extLst>
      <p:ext uri="{BB962C8B-B14F-4D97-AF65-F5344CB8AC3E}">
        <p14:creationId xmlns:p14="http://schemas.microsoft.com/office/powerpoint/2010/main" val="174131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5.31】</a:t>
            </a:r>
            <a:r>
              <a:rPr lang="zh-CN" altLang="en-US" sz="3200" dirty="0">
                <a:solidFill>
                  <a:srgbClr val="C00000"/>
                </a:solidFill>
              </a:rPr>
              <a:t>实例程序由两个文件构成</a:t>
            </a:r>
            <a:endParaRPr lang="en-US" altLang="zh-CN" sz="3200" dirty="0">
              <a:solidFill>
                <a:srgbClr val="0000FF"/>
              </a:solidFill>
            </a:endParaRPr>
          </a:p>
          <a:p>
            <a:pPr lvl="1"/>
            <a:r>
              <a:rPr lang="zh-CN" altLang="en-US" dirty="0">
                <a:solidFill>
                  <a:srgbClr val="C00000"/>
                </a:solidFill>
              </a:rPr>
              <a:t>程序文件1</a:t>
            </a:r>
            <a:endParaRPr lang="en-US" altLang="zh-CN" dirty="0">
              <a:solidFill>
                <a:srgbClr val="C00000"/>
              </a:solidFill>
            </a:endParaRPr>
          </a:p>
          <a:p>
            <a:pPr lvl="2"/>
            <a:r>
              <a:rPr lang="zh-CN" altLang="en-US" dirty="0"/>
              <a:t>对外部变量</a:t>
            </a:r>
            <a:r>
              <a:rPr lang="en-US" altLang="zh-CN" dirty="0"/>
              <a:t>x</a:t>
            </a:r>
            <a:r>
              <a:rPr lang="zh-CN" altLang="en-US" dirty="0"/>
              <a:t>及</a:t>
            </a:r>
            <a:r>
              <a:rPr lang="en-US" altLang="zh-CN" dirty="0" err="1"/>
              <a:t>ch</a:t>
            </a:r>
            <a:r>
              <a:rPr lang="zh-CN" altLang="en-US" dirty="0"/>
              <a:t>进行定义，并通过调用处于另一文件中的函数来“传递”与使用这些外部变量的具体值 </a:t>
            </a:r>
            <a:endParaRPr lang="en-US" altLang="zh-CN" dirty="0"/>
          </a:p>
          <a:p>
            <a:pPr lvl="1"/>
            <a:r>
              <a:rPr lang="zh-CN" altLang="en-US" dirty="0">
                <a:solidFill>
                  <a:srgbClr val="C00000"/>
                </a:solidFill>
              </a:rPr>
              <a:t>程序文件2</a:t>
            </a:r>
            <a:r>
              <a:rPr lang="zh-CN" altLang="en-US" dirty="0">
                <a:solidFill>
                  <a:srgbClr val="C00000"/>
                </a:solidFill>
                <a:latin typeface="Times New Roman"/>
              </a:rPr>
              <a:t> </a:t>
            </a:r>
            <a:endParaRPr lang="en-US" altLang="zh-CN" dirty="0">
              <a:solidFill>
                <a:srgbClr val="C00000"/>
              </a:solidFill>
              <a:latin typeface="Times New Roman"/>
            </a:endParaRPr>
          </a:p>
          <a:p>
            <a:pPr lvl="2"/>
            <a:r>
              <a:rPr lang="zh-CN" altLang="en-US" dirty="0"/>
              <a:t>通过</a:t>
            </a:r>
            <a:r>
              <a:rPr lang="en-US" altLang="zh-CN" dirty="0"/>
              <a:t>extern</a:t>
            </a:r>
            <a:r>
              <a:rPr lang="zh-CN" altLang="en-US" dirty="0"/>
              <a:t>关键字来对外部变量</a:t>
            </a:r>
            <a:r>
              <a:rPr lang="en-US" altLang="zh-CN" dirty="0"/>
              <a:t>x</a:t>
            </a:r>
            <a:r>
              <a:rPr lang="zh-CN" altLang="en-US" dirty="0"/>
              <a:t>及</a:t>
            </a:r>
            <a:r>
              <a:rPr lang="en-US" altLang="zh-CN" dirty="0" err="1"/>
              <a:t>ch</a:t>
            </a:r>
            <a:r>
              <a:rPr lang="zh-CN" altLang="en-US" dirty="0"/>
              <a:t>进行说明（不再分配存储空间，与另一文件定义处的那一同名变量共享同一存储空间），并通过使用与修改这些外部变量的值来达到文件间相互通讯的目的</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3026502979"/>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908720"/>
            <a:ext cx="8153400" cy="5904656"/>
          </a:xfrm>
        </p:spPr>
        <p:txBody>
          <a:bodyPr/>
          <a:lstStyle/>
          <a:p>
            <a:pPr algn="just">
              <a:spcBef>
                <a:spcPts val="0"/>
              </a:spcBef>
              <a:buNone/>
            </a:pP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程序文件</a:t>
            </a:r>
            <a:r>
              <a:rPr lang="en-US" altLang="zh-CN" sz="2000" b="1" dirty="0">
                <a:solidFill>
                  <a:srgbClr val="00B050"/>
                </a:solidFill>
                <a:latin typeface="Courier New" pitchFamily="49" charset="0"/>
                <a:cs typeface="Courier New" pitchFamily="49" charset="0"/>
              </a:rPr>
              <a:t>1</a:t>
            </a:r>
          </a:p>
          <a:p>
            <a:pPr algn="just">
              <a:spcBef>
                <a:spcPts val="0"/>
              </a:spcBef>
              <a:buNone/>
            </a:pPr>
            <a:r>
              <a:rPr lang="zh-CN" altLang="en-US" sz="2000" b="1" dirty="0">
                <a:solidFill>
                  <a:srgbClr val="0000FF"/>
                </a:solidFill>
                <a:latin typeface="Courier New" pitchFamily="49" charset="0"/>
                <a:cs typeface="Courier New" pitchFamily="49" charset="0"/>
              </a:rPr>
              <a:t>#</a:t>
            </a:r>
            <a:r>
              <a:rPr lang="en-US" altLang="zh-CN" sz="2000" b="1" dirty="0">
                <a:solidFill>
                  <a:srgbClr val="0000FF"/>
                </a:solidFill>
                <a:latin typeface="Courier New" pitchFamily="49" charset="0"/>
                <a:cs typeface="Courier New" pitchFamily="49" charset="0"/>
              </a:rPr>
              <a:t>include </a:t>
            </a:r>
            <a:r>
              <a:rPr lang="en-US" altLang="zh-CN" sz="2000" b="1" dirty="0">
                <a:latin typeface="Courier New" pitchFamily="49" charset="0"/>
                <a:cs typeface="Courier New" pitchFamily="49" charset="0"/>
              </a:rPr>
              <a:t>&lt;</a:t>
            </a:r>
            <a:r>
              <a:rPr lang="en-US" altLang="zh-CN" sz="2000" b="1" dirty="0" err="1">
                <a:latin typeface="Courier New" pitchFamily="49" charset="0"/>
                <a:cs typeface="Courier New" pitchFamily="49" charset="0"/>
              </a:rPr>
              <a:t>iostream</a:t>
            </a:r>
            <a:r>
              <a:rPr lang="en-US" altLang="zh-CN" sz="2000" b="1" dirty="0">
                <a:latin typeface="Courier New" pitchFamily="49" charset="0"/>
                <a:cs typeface="Courier New" pitchFamily="49" charset="0"/>
              </a:rPr>
              <a:t>&gt;</a:t>
            </a:r>
          </a:p>
          <a:p>
            <a:pPr algn="just">
              <a:spcBef>
                <a:spcPts val="0"/>
              </a:spcBef>
              <a:buNone/>
            </a:pPr>
            <a:r>
              <a:rPr lang="en-US" altLang="zh-CN" sz="2000" b="1" dirty="0">
                <a:solidFill>
                  <a:srgbClr val="0000FF"/>
                </a:solidFill>
                <a:latin typeface="Courier New" pitchFamily="49" charset="0"/>
                <a:cs typeface="Courier New" pitchFamily="49" charset="0"/>
              </a:rPr>
              <a:t>using namespace</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std</a:t>
            </a:r>
            <a:r>
              <a:rPr lang="en-US" altLang="zh-CN" sz="2000" b="1" dirty="0">
                <a:latin typeface="Courier New" pitchFamily="49" charset="0"/>
                <a:cs typeface="Courier New" pitchFamily="49" charset="0"/>
              </a:rPr>
              <a:t>;</a:t>
            </a:r>
          </a:p>
          <a:p>
            <a:pPr algn="just">
              <a:spcBef>
                <a:spcPts val="0"/>
              </a:spcBef>
              <a:buNone/>
            </a:pP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x=11;</a:t>
            </a:r>
          </a:p>
          <a:p>
            <a:pPr algn="just">
              <a:spcBef>
                <a:spcPts val="0"/>
              </a:spcBef>
              <a:buNone/>
            </a:pPr>
            <a:r>
              <a:rPr lang="en-US" altLang="zh-CN" sz="2000" b="1" dirty="0">
                <a:solidFill>
                  <a:srgbClr val="0000FF"/>
                </a:solidFill>
                <a:latin typeface="Courier New" pitchFamily="49" charset="0"/>
                <a:cs typeface="Courier New" pitchFamily="49" charset="0"/>
              </a:rPr>
              <a:t>char</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ch</a:t>
            </a:r>
            <a:r>
              <a:rPr lang="en-US" altLang="zh-CN" sz="2000" b="1" dirty="0">
                <a:latin typeface="Courier New" pitchFamily="49" charset="0"/>
                <a:cs typeface="Courier New" pitchFamily="49" charset="0"/>
              </a:rPr>
              <a:t>='A'; </a:t>
            </a:r>
          </a:p>
          <a:p>
            <a:pPr algn="just">
              <a:spcBef>
                <a:spcPts val="0"/>
              </a:spcBef>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func1();</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函数原型</a:t>
            </a:r>
          </a:p>
          <a:p>
            <a:pPr algn="just">
              <a:spcBef>
                <a:spcPts val="0"/>
              </a:spcBef>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main(){</a:t>
            </a:r>
          </a:p>
          <a:p>
            <a:pPr algn="just">
              <a:spcBef>
                <a:spcPts val="0"/>
              </a:spcBef>
              <a:buNone/>
            </a:pPr>
            <a:r>
              <a:rPr lang="en-US" altLang="zh-CN" sz="2000" b="1" dirty="0">
                <a:latin typeface="Courier New" pitchFamily="49" charset="0"/>
                <a:cs typeface="Courier New" pitchFamily="49" charset="0"/>
              </a:rPr>
              <a:t>	 func1();</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func2();</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*函数原型，具体定义在另一个文件中，如果不进行说明，则无法调用*</a:t>
            </a:r>
            <a:r>
              <a:rPr lang="en-US" altLang="zh-CN" sz="2000" b="1" dirty="0">
                <a:solidFill>
                  <a:srgbClr val="00B050"/>
                </a:solidFill>
                <a:latin typeface="Courier New" pitchFamily="49" charset="0"/>
                <a:cs typeface="Courier New" pitchFamily="49" charset="0"/>
              </a:rPr>
              <a:t>/</a:t>
            </a:r>
          </a:p>
          <a:p>
            <a:pPr algn="just">
              <a:spcBef>
                <a:spcPts val="0"/>
              </a:spcBef>
              <a:buNone/>
            </a:pPr>
            <a:r>
              <a:rPr lang="en-US" altLang="zh-CN" sz="2000" b="1" dirty="0">
                <a:solidFill>
                  <a:srgbClr val="00B050"/>
                </a:solidFill>
                <a:latin typeface="Courier New" pitchFamily="49" charset="0"/>
                <a:cs typeface="Courier New" pitchFamily="49" charset="0"/>
              </a:rPr>
              <a:t>	 </a:t>
            </a:r>
            <a:r>
              <a:rPr lang="en-US" altLang="zh-CN" sz="2000" b="1" dirty="0">
                <a:latin typeface="Courier New" pitchFamily="49" charset="0"/>
                <a:cs typeface="Courier New" pitchFamily="49" charset="0"/>
              </a:rPr>
              <a:t>func2();</a:t>
            </a:r>
          </a:p>
          <a:p>
            <a:pPr algn="just">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&lt;&lt;"In file1_main: x, </a:t>
            </a:r>
            <a:r>
              <a:rPr lang="en-US" altLang="zh-CN" sz="2000" b="1" dirty="0" err="1">
                <a:latin typeface="Courier New" pitchFamily="49" charset="0"/>
                <a:cs typeface="Courier New" pitchFamily="49" charset="0"/>
              </a:rPr>
              <a:t>ch</a:t>
            </a:r>
            <a:r>
              <a:rPr lang="en-US" altLang="zh-CN" sz="2000" b="1" dirty="0">
                <a:latin typeface="Courier New" pitchFamily="49" charset="0"/>
                <a:cs typeface="Courier New" pitchFamily="49" charset="0"/>
              </a:rPr>
              <a:t>="&lt;&lt;x&lt;&lt;", "&lt;&lt;</a:t>
            </a:r>
            <a:r>
              <a:rPr lang="en-US" altLang="zh-CN" sz="2000" b="1" dirty="0" err="1">
                <a:latin typeface="Courier New" pitchFamily="49" charset="0"/>
                <a:cs typeface="Courier New" pitchFamily="49" charset="0"/>
              </a:rPr>
              <a:t>ch</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  </a:t>
            </a:r>
          </a:p>
          <a:p>
            <a:pPr algn="just">
              <a:spcBef>
                <a:spcPts val="0"/>
              </a:spcBef>
              <a:buNone/>
            </a:pPr>
            <a:r>
              <a:rPr lang="en-US" altLang="zh-CN" sz="2000" b="1" dirty="0">
                <a:latin typeface="Courier New" pitchFamily="49" charset="0"/>
                <a:cs typeface="Courier New" pitchFamily="49" charset="0"/>
              </a:rPr>
              <a:t>}</a:t>
            </a:r>
          </a:p>
          <a:p>
            <a:pPr algn="just">
              <a:spcBef>
                <a:spcPts val="0"/>
              </a:spcBef>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func1(){</a:t>
            </a:r>
          </a:p>
          <a:p>
            <a:pPr algn="just">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&lt;&lt;"In file1_func1:x,ch="&lt;&lt;x&lt;&lt;", "&lt;&lt;</a:t>
            </a:r>
            <a:r>
              <a:rPr lang="en-US" altLang="zh-CN" sz="2000" b="1" dirty="0" err="1">
                <a:latin typeface="Courier New" pitchFamily="49" charset="0"/>
                <a:cs typeface="Courier New" pitchFamily="49" charset="0"/>
              </a:rPr>
              <a:t>ch</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lgn="just">
              <a:spcBef>
                <a:spcPts val="0"/>
              </a:spcBef>
              <a:buNone/>
            </a:pPr>
            <a:r>
              <a:rPr lang="en-US" altLang="zh-CN" sz="2000" b="1" dirty="0">
                <a:latin typeface="Courier New" pitchFamily="49" charset="0"/>
                <a:cs typeface="Courier New" pitchFamily="49" charset="0"/>
              </a:rPr>
              <a:t>}</a:t>
            </a:r>
            <a:endParaRPr lang="zh-CN" altLang="en-US" sz="20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1445994012"/>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507288" cy="5304631"/>
          </a:xfrm>
        </p:spPr>
        <p:txBody>
          <a:bodyPr/>
          <a:lstStyle/>
          <a:p>
            <a:pPr algn="just">
              <a:spcBef>
                <a:spcPts val="0"/>
              </a:spcBef>
              <a:buNone/>
            </a:pP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程序文件</a:t>
            </a:r>
            <a:r>
              <a:rPr lang="en-US" altLang="zh-CN" sz="2000" b="1" dirty="0">
                <a:solidFill>
                  <a:srgbClr val="00B050"/>
                </a:solidFill>
                <a:latin typeface="Courier New" pitchFamily="49" charset="0"/>
                <a:cs typeface="Courier New" pitchFamily="49" charset="0"/>
              </a:rPr>
              <a:t>2</a:t>
            </a:r>
          </a:p>
          <a:p>
            <a:pPr algn="just">
              <a:spcBef>
                <a:spcPts val="0"/>
              </a:spcBef>
              <a:buNone/>
            </a:pPr>
            <a:r>
              <a:rPr lang="zh-CN" altLang="en-US" sz="2000" b="1" dirty="0">
                <a:solidFill>
                  <a:srgbClr val="0000FF"/>
                </a:solidFill>
                <a:latin typeface="Courier New" pitchFamily="49" charset="0"/>
                <a:cs typeface="Courier New" pitchFamily="49" charset="0"/>
              </a:rPr>
              <a:t>#</a:t>
            </a:r>
            <a:r>
              <a:rPr lang="en-US" altLang="zh-CN" sz="2000" b="1" dirty="0">
                <a:solidFill>
                  <a:srgbClr val="0000FF"/>
                </a:solidFill>
                <a:latin typeface="Courier New" pitchFamily="49" charset="0"/>
                <a:cs typeface="Courier New" pitchFamily="49" charset="0"/>
              </a:rPr>
              <a:t>include </a:t>
            </a:r>
            <a:r>
              <a:rPr lang="en-US" altLang="zh-CN" sz="2000" b="1" dirty="0">
                <a:latin typeface="Courier New" pitchFamily="49" charset="0"/>
                <a:cs typeface="Courier New" pitchFamily="49" charset="0"/>
              </a:rPr>
              <a:t>&lt;</a:t>
            </a:r>
            <a:r>
              <a:rPr lang="en-US" altLang="zh-CN" sz="2000" b="1" dirty="0" err="1">
                <a:latin typeface="Courier New" pitchFamily="49" charset="0"/>
                <a:cs typeface="Courier New" pitchFamily="49" charset="0"/>
              </a:rPr>
              <a:t>iostream</a:t>
            </a:r>
            <a:r>
              <a:rPr lang="en-US" altLang="zh-CN" sz="2000" b="1" dirty="0">
                <a:latin typeface="Courier New" pitchFamily="49" charset="0"/>
                <a:cs typeface="Courier New" pitchFamily="49" charset="0"/>
              </a:rPr>
              <a:t>&gt;</a:t>
            </a:r>
          </a:p>
          <a:p>
            <a:pPr algn="just">
              <a:spcBef>
                <a:spcPts val="0"/>
              </a:spcBef>
              <a:buNone/>
            </a:pPr>
            <a:r>
              <a:rPr lang="en-US" altLang="zh-CN" sz="2000" b="1" dirty="0">
                <a:solidFill>
                  <a:srgbClr val="0000FF"/>
                </a:solidFill>
                <a:latin typeface="Courier New" pitchFamily="49" charset="0"/>
                <a:cs typeface="Courier New" pitchFamily="49" charset="0"/>
              </a:rPr>
              <a:t>using namespace</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std</a:t>
            </a:r>
            <a:r>
              <a:rPr lang="en-US" altLang="zh-CN" sz="2000" b="1" dirty="0">
                <a:latin typeface="Courier New" pitchFamily="49" charset="0"/>
                <a:cs typeface="Courier New" pitchFamily="49" charset="0"/>
              </a:rPr>
              <a:t>;</a:t>
            </a:r>
          </a:p>
          <a:p>
            <a:pPr algn="just">
              <a:spcBef>
                <a:spcPts val="0"/>
              </a:spcBef>
              <a:buNone/>
            </a:pPr>
            <a:r>
              <a:rPr lang="en-US" altLang="zh-CN" sz="2000" b="1" dirty="0">
                <a:solidFill>
                  <a:srgbClr val="0000FF"/>
                </a:solidFill>
                <a:latin typeface="Courier New" pitchFamily="49" charset="0"/>
                <a:cs typeface="Courier New" pitchFamily="49" charset="0"/>
              </a:rPr>
              <a:t>extern</a:t>
            </a: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x;</a:t>
            </a:r>
          </a:p>
          <a:p>
            <a:pPr algn="just">
              <a:spcBef>
                <a:spcPts val="0"/>
              </a:spcBef>
              <a:buNone/>
            </a:pPr>
            <a:r>
              <a:rPr lang="en-US" altLang="zh-CN" sz="2000" b="1" dirty="0">
                <a:solidFill>
                  <a:srgbClr val="0000FF"/>
                </a:solidFill>
                <a:latin typeface="Courier New" pitchFamily="49" charset="0"/>
                <a:cs typeface="Courier New" pitchFamily="49" charset="0"/>
              </a:rPr>
              <a:t>extern</a:t>
            </a: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char</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ch</a:t>
            </a:r>
            <a:r>
              <a:rPr lang="en-US" altLang="zh-CN" sz="2000" b="1" dirty="0">
                <a:latin typeface="Courier New" pitchFamily="49" charset="0"/>
                <a:cs typeface="Courier New" pitchFamily="49" charset="0"/>
              </a:rPr>
              <a:t>; </a:t>
            </a:r>
          </a:p>
          <a:p>
            <a:pPr algn="just">
              <a:spcBef>
                <a:spcPts val="0"/>
              </a:spcBef>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func2(){</a:t>
            </a:r>
          </a:p>
          <a:p>
            <a:pPr algn="just">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&lt;&lt;"In file2_func2: </a:t>
            </a:r>
            <a:r>
              <a:rPr lang="en-US" altLang="zh-CN" sz="2000" b="1" dirty="0" err="1">
                <a:latin typeface="Courier New" pitchFamily="49" charset="0"/>
                <a:cs typeface="Courier New" pitchFamily="49" charset="0"/>
              </a:rPr>
              <a:t>x,ch</a:t>
            </a:r>
            <a:r>
              <a:rPr lang="en-US" altLang="zh-CN" sz="2000" b="1" dirty="0">
                <a:latin typeface="Courier New" pitchFamily="49" charset="0"/>
                <a:cs typeface="Courier New" pitchFamily="49" charset="0"/>
              </a:rPr>
              <a:t>="&lt;&lt;x&lt;&lt;", "&lt;&lt;</a:t>
            </a:r>
            <a:r>
              <a:rPr lang="en-US" altLang="zh-CN" sz="2000" b="1" dirty="0" err="1">
                <a:latin typeface="Courier New" pitchFamily="49" charset="0"/>
                <a:cs typeface="Courier New" pitchFamily="49" charset="0"/>
              </a:rPr>
              <a:t>ch</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 </a:t>
            </a:r>
          </a:p>
          <a:p>
            <a:pPr algn="just">
              <a:spcBef>
                <a:spcPts val="0"/>
              </a:spcBef>
              <a:buNone/>
            </a:pPr>
            <a:r>
              <a:rPr lang="en-US" altLang="zh-CN" sz="2000" b="1" dirty="0">
                <a:latin typeface="Courier New" pitchFamily="49" charset="0"/>
                <a:cs typeface="Courier New" pitchFamily="49" charset="0"/>
              </a:rPr>
              <a:t>	  x=22;</a:t>
            </a:r>
          </a:p>
          <a:p>
            <a:pPr algn="just">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ch</a:t>
            </a:r>
            <a:r>
              <a:rPr lang="en-US" altLang="zh-CN" sz="2000" b="1" dirty="0">
                <a:latin typeface="Courier New" pitchFamily="49" charset="0"/>
                <a:cs typeface="Courier New" pitchFamily="49" charset="0"/>
              </a:rPr>
              <a:t>='B';  </a:t>
            </a:r>
          </a:p>
          <a:p>
            <a:pPr algn="just">
              <a:spcBef>
                <a:spcPts val="0"/>
              </a:spcBef>
              <a:buNone/>
            </a:pPr>
            <a:r>
              <a:rPr lang="en-US" altLang="zh-CN" sz="2000" b="1" dirty="0">
                <a:latin typeface="Courier New" pitchFamily="49" charset="0"/>
                <a:cs typeface="Courier New" pitchFamily="49" charset="0"/>
              </a:rPr>
              <a:t>}</a:t>
            </a:r>
          </a:p>
          <a:p>
            <a:pPr algn="just">
              <a:spcBef>
                <a:spcPts val="0"/>
              </a:spcBef>
              <a:buNone/>
            </a:pPr>
            <a:endParaRPr lang="en-US" altLang="zh-CN" sz="2000" b="1" dirty="0">
              <a:latin typeface="Courier New" pitchFamily="49" charset="0"/>
              <a:cs typeface="Courier New" pitchFamily="49" charset="0"/>
            </a:endParaRPr>
          </a:p>
          <a:p>
            <a:pPr algn="just">
              <a:lnSpc>
                <a:spcPct val="90000"/>
              </a:lnSpc>
              <a:buNone/>
            </a:pPr>
            <a:r>
              <a:rPr lang="zh-CN" altLang="en-US" sz="2000" dirty="0">
                <a:solidFill>
                  <a:schemeClr val="accent6">
                    <a:lumMod val="75000"/>
                  </a:schemeClr>
                </a:solidFill>
              </a:rPr>
              <a:t>程序执行后的显示结果如下：</a:t>
            </a:r>
          </a:p>
          <a:p>
            <a:pPr algn="just">
              <a:lnSpc>
                <a:spcPct val="90000"/>
              </a:lnSpc>
              <a:buNone/>
            </a:pPr>
            <a:r>
              <a:rPr lang="en-US" altLang="zh-CN" sz="2000" b="1" dirty="0">
                <a:latin typeface="Courier New" pitchFamily="49" charset="0"/>
                <a:cs typeface="Courier New" pitchFamily="49" charset="0"/>
              </a:rPr>
              <a:t>In file1_func1: x, </a:t>
            </a:r>
            <a:r>
              <a:rPr lang="en-US" altLang="zh-CN" sz="2000" b="1" dirty="0" err="1">
                <a:latin typeface="Courier New" pitchFamily="49" charset="0"/>
                <a:cs typeface="Courier New" pitchFamily="49" charset="0"/>
              </a:rPr>
              <a:t>ch</a:t>
            </a:r>
            <a:r>
              <a:rPr lang="en-US" altLang="zh-CN" sz="2000" b="1" dirty="0">
                <a:latin typeface="Courier New" pitchFamily="49" charset="0"/>
                <a:cs typeface="Courier New" pitchFamily="49" charset="0"/>
              </a:rPr>
              <a:t>=11, A</a:t>
            </a:r>
          </a:p>
          <a:p>
            <a:pPr algn="just">
              <a:lnSpc>
                <a:spcPct val="90000"/>
              </a:lnSpc>
              <a:buNone/>
            </a:pPr>
            <a:r>
              <a:rPr lang="en-US" altLang="zh-CN" sz="2000" b="1" dirty="0">
                <a:latin typeface="Courier New" pitchFamily="49" charset="0"/>
                <a:cs typeface="Courier New" pitchFamily="49" charset="0"/>
              </a:rPr>
              <a:t>In file2_func2: x, </a:t>
            </a:r>
            <a:r>
              <a:rPr lang="en-US" altLang="zh-CN" sz="2000" b="1" dirty="0" err="1">
                <a:latin typeface="Courier New" pitchFamily="49" charset="0"/>
                <a:cs typeface="Courier New" pitchFamily="49" charset="0"/>
              </a:rPr>
              <a:t>ch</a:t>
            </a:r>
            <a:r>
              <a:rPr lang="en-US" altLang="zh-CN" sz="2000" b="1" dirty="0">
                <a:latin typeface="Courier New" pitchFamily="49" charset="0"/>
                <a:cs typeface="Courier New" pitchFamily="49" charset="0"/>
              </a:rPr>
              <a:t>=11, A</a:t>
            </a:r>
          </a:p>
          <a:p>
            <a:pPr algn="just">
              <a:lnSpc>
                <a:spcPct val="90000"/>
              </a:lnSpc>
              <a:buNone/>
            </a:pPr>
            <a:r>
              <a:rPr lang="en-US" altLang="zh-CN" sz="2000" b="1" dirty="0">
                <a:latin typeface="Courier New" pitchFamily="49" charset="0"/>
                <a:cs typeface="Courier New" pitchFamily="49" charset="0"/>
              </a:rPr>
              <a:t>In file1_main: x, </a:t>
            </a:r>
            <a:r>
              <a:rPr lang="en-US" altLang="zh-CN" sz="2000" b="1" dirty="0" err="1">
                <a:latin typeface="Courier New" pitchFamily="49" charset="0"/>
                <a:cs typeface="Courier New" pitchFamily="49" charset="0"/>
              </a:rPr>
              <a:t>ch</a:t>
            </a:r>
            <a:r>
              <a:rPr lang="en-US" altLang="zh-CN" sz="2000" b="1" dirty="0">
                <a:latin typeface="Courier New" pitchFamily="49" charset="0"/>
                <a:cs typeface="Courier New" pitchFamily="49" charset="0"/>
              </a:rPr>
              <a:t>=22, B</a:t>
            </a:r>
          </a:p>
          <a:p>
            <a:pPr algn="just">
              <a:spcBef>
                <a:spcPts val="0"/>
              </a:spcBef>
              <a:buNone/>
            </a:pPr>
            <a:endParaRPr lang="en-US" altLang="zh-CN" sz="2200" dirty="0">
              <a:solidFill>
                <a:srgbClr val="0000FF"/>
              </a:solidFill>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474632380"/>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554FDA64-9314-43D9-BB1E-B2382EFA7B48}"/>
              </a:ext>
            </a:extLst>
          </p:cNvPr>
          <p:cNvSpPr txBox="1"/>
          <p:nvPr>
            <p:custDataLst>
              <p:tags r:id="rId2"/>
            </p:custDataLst>
          </p:nvPr>
        </p:nvSpPr>
        <p:spPr>
          <a:xfrm>
            <a:off x="990600" y="1012032"/>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以下叙述正确的是</a:t>
            </a:r>
          </a:p>
        </p:txBody>
      </p:sp>
      <p:sp>
        <p:nvSpPr>
          <p:cNvPr id="7" name="文本框 6">
            <a:extLst>
              <a:ext uri="{FF2B5EF4-FFF2-40B4-BE49-F238E27FC236}">
                <a16:creationId xmlns:a16="http://schemas.microsoft.com/office/drawing/2014/main" id="{41F69555-63EB-47F4-8529-F63F2216E172}"/>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全局变量的作用域一定比局部变量的作用域范围大</a:t>
            </a:r>
          </a:p>
        </p:txBody>
      </p:sp>
      <p:sp>
        <p:nvSpPr>
          <p:cNvPr id="8" name="文本框 7">
            <a:extLst>
              <a:ext uri="{FF2B5EF4-FFF2-40B4-BE49-F238E27FC236}">
                <a16:creationId xmlns:a16="http://schemas.microsoft.com/office/drawing/2014/main" id="{42A29170-FCB5-4885-AD99-416ACE763BEA}"/>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静态类别变量的生存期贯穿于整个程序的运行期间</a:t>
            </a:r>
          </a:p>
        </p:txBody>
      </p:sp>
      <p:sp>
        <p:nvSpPr>
          <p:cNvPr id="9" name="文本框 8">
            <a:extLst>
              <a:ext uri="{FF2B5EF4-FFF2-40B4-BE49-F238E27FC236}">
                <a16:creationId xmlns:a16="http://schemas.microsoft.com/office/drawing/2014/main" id="{455D6526-D353-414B-8DB5-16CAE06D81F2}"/>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函数的形参都属于全局变量</a:t>
            </a:r>
          </a:p>
        </p:txBody>
      </p:sp>
      <p:sp>
        <p:nvSpPr>
          <p:cNvPr id="10" name="文本框 9">
            <a:extLst>
              <a:ext uri="{FF2B5EF4-FFF2-40B4-BE49-F238E27FC236}">
                <a16:creationId xmlns:a16="http://schemas.microsoft.com/office/drawing/2014/main" id="{187937F9-84C2-4BF2-8746-1C1C3186DD6F}"/>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未在定义语句中赋初值的局部变量和</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static</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变量的初值都是随机值</a:t>
            </a:r>
          </a:p>
        </p:txBody>
      </p:sp>
      <p:sp>
        <p:nvSpPr>
          <p:cNvPr id="11" name="矩形 10">
            <a:extLst>
              <a:ext uri="{FF2B5EF4-FFF2-40B4-BE49-F238E27FC236}">
                <a16:creationId xmlns:a16="http://schemas.microsoft.com/office/drawing/2014/main" id="{69E43458-0580-40AF-A5CF-AF78062FE9C8}"/>
              </a:ext>
            </a:extLst>
          </p:cNvPr>
          <p:cNvSpPr>
            <a:spLocks noChangeAspect="1"/>
          </p:cNvSpPr>
          <p:nvPr>
            <p:custDataLst>
              <p:tags r:id="rId7"/>
            </p:custDataLst>
          </p:nvPr>
        </p:nvSpPr>
        <p:spPr>
          <a:xfrm>
            <a:off x="1114425" y="2850356"/>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CC0B9336-E7C7-4CD1-A989-AF4D5D72709E}"/>
              </a:ext>
            </a:extLst>
          </p:cNvPr>
          <p:cNvSpPr>
            <a:spLocks noChangeAspect="1"/>
          </p:cNvSpPr>
          <p:nvPr>
            <p:custDataLst>
              <p:tags r:id="rId8"/>
            </p:custDataLst>
          </p:nvPr>
        </p:nvSpPr>
        <p:spPr>
          <a:xfrm>
            <a:off x="1114425" y="370760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a16="http://schemas.microsoft.com/office/drawing/2014/main" id="{169FB101-064A-4DC2-9CEF-5DF3DB47880C}"/>
              </a:ext>
            </a:extLst>
          </p:cNvPr>
          <p:cNvSpPr>
            <a:spLocks noChangeAspect="1"/>
          </p:cNvSpPr>
          <p:nvPr>
            <p:custDataLst>
              <p:tags r:id="rId9"/>
            </p:custDataLst>
          </p:nvPr>
        </p:nvSpPr>
        <p:spPr>
          <a:xfrm>
            <a:off x="1114425" y="4564856"/>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矩形 13">
            <a:extLst>
              <a:ext uri="{FF2B5EF4-FFF2-40B4-BE49-F238E27FC236}">
                <a16:creationId xmlns:a16="http://schemas.microsoft.com/office/drawing/2014/main" id="{D81D9628-CB96-429D-BA6F-DD224EC3DE8C}"/>
              </a:ext>
            </a:extLst>
          </p:cNvPr>
          <p:cNvSpPr>
            <a:spLocks noChangeAspect="1"/>
          </p:cNvSpPr>
          <p:nvPr>
            <p:custDataLst>
              <p:tags r:id="rId10"/>
            </p:custDataLst>
          </p:nvPr>
        </p:nvSpPr>
        <p:spPr>
          <a:xfrm>
            <a:off x="1114425" y="5422106"/>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5905DB71-45C6-4011-B59C-9E632476E518}"/>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2" name="文本框 21">
            <a:extLst>
              <a:ext uri="{FF2B5EF4-FFF2-40B4-BE49-F238E27FC236}">
                <a16:creationId xmlns:a16="http://schemas.microsoft.com/office/drawing/2014/main" id="{B362CDE3-033D-4753-A7EB-62E74A86FF35}"/>
              </a:ext>
            </a:extLst>
          </p:cNvPr>
          <p:cNvSpPr txBox="1"/>
          <p:nvPr/>
        </p:nvSpPr>
        <p:spPr>
          <a:xfrm>
            <a:off x="3209925" y="1028313"/>
            <a:ext cx="2876550" cy="523220"/>
          </a:xfrm>
          <a:prstGeom prst="rect">
            <a:avLst/>
          </a:prstGeom>
          <a:noFill/>
        </p:spPr>
        <p:txBody>
          <a:bodyPr wrap="square" rtlCol="0">
            <a:spAutoFit/>
          </a:bodyPr>
          <a:lstStyle/>
          <a:p>
            <a:r>
              <a:rPr lang="zh-CN" altLang="en-US" sz="2800" dirty="0"/>
              <a:t>不定项选择</a:t>
            </a:r>
          </a:p>
        </p:txBody>
      </p:sp>
      <p:grpSp>
        <p:nvGrpSpPr>
          <p:cNvPr id="20" name="组合 19">
            <a:extLst>
              <a:ext uri="{FF2B5EF4-FFF2-40B4-BE49-F238E27FC236}">
                <a16:creationId xmlns:a16="http://schemas.microsoft.com/office/drawing/2014/main" id="{B05C1405-23A7-4DA9-BF4D-769955A4CF94}"/>
              </a:ext>
            </a:extLst>
          </p:cNvPr>
          <p:cNvGrpSpPr/>
          <p:nvPr>
            <p:custDataLst>
              <p:tags r:id="rId12"/>
            </p:custDataLst>
          </p:nvPr>
        </p:nvGrpSpPr>
        <p:grpSpPr>
          <a:xfrm>
            <a:off x="0" y="0"/>
            <a:ext cx="9144000" cy="635000"/>
            <a:chOff x="0" y="0"/>
            <a:chExt cx="9144000" cy="635000"/>
          </a:xfrm>
        </p:grpSpPr>
        <p:sp>
          <p:nvSpPr>
            <p:cNvPr id="16" name="TitleBackground">
              <a:extLst>
                <a:ext uri="{FF2B5EF4-FFF2-40B4-BE49-F238E27FC236}">
                  <a16:creationId xmlns:a16="http://schemas.microsoft.com/office/drawing/2014/main" id="{0942DC63-F448-435C-B1C0-7C5CB9489FC1}"/>
                </a:ext>
              </a:extLst>
            </p:cNvPr>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lorBlock">
              <a:extLst>
                <a:ext uri="{FF2B5EF4-FFF2-40B4-BE49-F238E27FC236}">
                  <a16:creationId xmlns:a16="http://schemas.microsoft.com/office/drawing/2014/main" id="{A7B2EAF7-76D7-466F-9CD1-AA1F0968D157}"/>
                </a:ext>
              </a:extLst>
            </p:cNvPr>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ypeText">
              <a:extLst>
                <a:ext uri="{FF2B5EF4-FFF2-40B4-BE49-F238E27FC236}">
                  <a16:creationId xmlns:a16="http://schemas.microsoft.com/office/drawing/2014/main" id="{2ED1D86F-49EC-4778-BD34-99D81936A64F}"/>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9" name="TipText">
              <a:extLst>
                <a:ext uri="{FF2B5EF4-FFF2-40B4-BE49-F238E27FC236}">
                  <a16:creationId xmlns:a16="http://schemas.microsoft.com/office/drawing/2014/main" id="{62E6C0BB-B3FB-485F-9213-3FB4B99F335A}"/>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178A7624-0129-4A34-9314-8915858E62AF}"/>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346479702"/>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外部函数</a:t>
            </a:r>
          </a:p>
        </p:txBody>
      </p:sp>
      <p:sp>
        <p:nvSpPr>
          <p:cNvPr id="3" name="内容占位符 2"/>
          <p:cNvSpPr>
            <a:spLocks noGrp="1"/>
          </p:cNvSpPr>
          <p:nvPr>
            <p:ph idx="1"/>
          </p:nvPr>
        </p:nvSpPr>
        <p:spPr/>
        <p:txBody>
          <a:bodyPr/>
          <a:lstStyle/>
          <a:p>
            <a:r>
              <a:rPr lang="zh-CN" altLang="en-US" dirty="0"/>
              <a:t>具有外部（</a:t>
            </a:r>
            <a:r>
              <a:rPr lang="en-US" altLang="zh-CN" dirty="0"/>
              <a:t>extern）</a:t>
            </a:r>
            <a:r>
              <a:rPr lang="zh-CN" altLang="en-US" dirty="0"/>
              <a:t>存储类别的函数称为外部（</a:t>
            </a:r>
            <a:r>
              <a:rPr lang="en-US" altLang="zh-CN" dirty="0"/>
              <a:t>extern）</a:t>
            </a:r>
            <a:r>
              <a:rPr lang="zh-CN" altLang="en-US" dirty="0"/>
              <a:t>函数。这种函数具有程序级作用域。当函数定义时没给出存储类别时，系统默认它为外部（</a:t>
            </a:r>
            <a:r>
              <a:rPr lang="en-US" altLang="zh-CN" dirty="0"/>
              <a:t>extern）</a:t>
            </a:r>
            <a:r>
              <a:rPr lang="zh-CN" altLang="en-US" dirty="0"/>
              <a:t>存储类别，所以实用程序中几乎从不使用</a:t>
            </a:r>
            <a:r>
              <a:rPr lang="en-US" altLang="zh-CN" dirty="0"/>
              <a:t>extern</a:t>
            </a:r>
            <a:r>
              <a:rPr lang="zh-CN" altLang="en-US" dirty="0"/>
              <a:t>来说明外部函数。 </a:t>
            </a:r>
            <a:endParaRPr lang="en-US" altLang="zh-CN" dirty="0"/>
          </a:p>
          <a:p>
            <a:pPr lvl="1"/>
            <a:r>
              <a:rPr lang="zh-CN" altLang="en-US" dirty="0">
                <a:solidFill>
                  <a:srgbClr val="C00000"/>
                </a:solidFill>
              </a:rPr>
              <a:t>例如，如下的两个函数说明是完全等价的。</a:t>
            </a:r>
          </a:p>
          <a:p>
            <a:pPr algn="just">
              <a:buNone/>
            </a:pPr>
            <a:r>
              <a:rPr lang="zh-CN" altLang="en-US" sz="2800" dirty="0">
                <a:solidFill>
                  <a:srgbClr val="0000FF"/>
                </a:solidFill>
              </a:rPr>
              <a:t>	</a:t>
            </a: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err="1">
                <a:latin typeface="Courier New" pitchFamily="49" charset="0"/>
                <a:cs typeface="Courier New" pitchFamily="49" charset="0"/>
              </a:rPr>
              <a:t>func</a:t>
            </a:r>
            <a:r>
              <a:rPr lang="en-US" altLang="zh-CN" b="1" dirty="0">
                <a:latin typeface="Courier New" pitchFamily="49" charset="0"/>
                <a:cs typeface="Courier New" pitchFamily="49" charset="0"/>
              </a:rPr>
              <a:t>(){…}</a:t>
            </a:r>
          </a:p>
          <a:p>
            <a:pPr algn="just">
              <a:buNone/>
            </a:pPr>
            <a:r>
              <a:rPr lang="en-US" altLang="zh-CN" b="1" dirty="0">
                <a:solidFill>
                  <a:schemeClr val="tx2"/>
                </a:solidFill>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extern </a:t>
            </a: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err="1">
                <a:latin typeface="Courier New" pitchFamily="49" charset="0"/>
                <a:cs typeface="Courier New" pitchFamily="49" charset="0"/>
              </a:rPr>
              <a:t>func</a:t>
            </a:r>
            <a:r>
              <a:rPr lang="en-US" altLang="zh-CN" b="1" dirty="0">
                <a:latin typeface="Courier New" pitchFamily="49" charset="0"/>
                <a:cs typeface="Courier New" pitchFamily="49" charset="0"/>
              </a:rPr>
              <a:t>(){…}</a:t>
            </a:r>
            <a:endParaRPr lang="zh-CN" altLang="en-US" b="1"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2086522561"/>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静态函数</a:t>
            </a:r>
          </a:p>
        </p:txBody>
      </p:sp>
      <p:sp>
        <p:nvSpPr>
          <p:cNvPr id="3" name="内容占位符 2"/>
          <p:cNvSpPr>
            <a:spLocks noGrp="1"/>
          </p:cNvSpPr>
          <p:nvPr>
            <p:ph idx="1"/>
          </p:nvPr>
        </p:nvSpPr>
        <p:spPr/>
        <p:txBody>
          <a:bodyPr/>
          <a:lstStyle/>
          <a:p>
            <a:r>
              <a:rPr lang="zh-CN" altLang="en-US" dirty="0"/>
              <a:t>具有静态（</a:t>
            </a:r>
            <a:r>
              <a:rPr lang="en-US" altLang="zh-CN" dirty="0"/>
              <a:t>static）</a:t>
            </a:r>
            <a:r>
              <a:rPr lang="zh-CN" altLang="en-US" dirty="0"/>
              <a:t>存储类别的函数称为静态（</a:t>
            </a:r>
            <a:r>
              <a:rPr lang="en-US" altLang="zh-CN" dirty="0"/>
              <a:t>static）</a:t>
            </a:r>
            <a:r>
              <a:rPr lang="zh-CN" altLang="en-US" dirty="0"/>
              <a:t>函数（有时也称为</a:t>
            </a:r>
            <a:r>
              <a:rPr lang="zh-CN" altLang="en-US" dirty="0">
                <a:solidFill>
                  <a:schemeClr val="hlink"/>
                </a:solidFill>
              </a:rPr>
              <a:t>内部函数</a:t>
            </a:r>
            <a:r>
              <a:rPr lang="zh-CN" altLang="en-US" dirty="0"/>
              <a:t>）。这种函数只具有</a:t>
            </a:r>
            <a:r>
              <a:rPr lang="zh-CN" altLang="en-US" dirty="0">
                <a:solidFill>
                  <a:schemeClr val="hlink"/>
                </a:solidFill>
              </a:rPr>
              <a:t>文件级作用域</a:t>
            </a:r>
            <a:r>
              <a:rPr lang="zh-CN" altLang="en-US" dirty="0"/>
              <a:t>，即是说, 这样的函数只能在本文件的内部被调用，在其它文件中均不可见。</a:t>
            </a:r>
            <a:endParaRPr lang="en-US" altLang="zh-CN" dirty="0"/>
          </a:p>
          <a:p>
            <a:r>
              <a:rPr lang="en-US" altLang="zh-CN" dirty="0">
                <a:solidFill>
                  <a:srgbClr val="C00000"/>
                </a:solidFill>
              </a:rPr>
              <a:t>【</a:t>
            </a:r>
            <a:r>
              <a:rPr lang="zh-CN" altLang="en-US" dirty="0">
                <a:solidFill>
                  <a:srgbClr val="C00000"/>
                </a:solidFill>
              </a:rPr>
              <a:t>例</a:t>
            </a:r>
            <a:r>
              <a:rPr lang="en-US" altLang="zh-CN" dirty="0">
                <a:solidFill>
                  <a:srgbClr val="C00000"/>
                </a:solidFill>
              </a:rPr>
              <a:t>5.31】</a:t>
            </a:r>
            <a:r>
              <a:rPr lang="zh-CN" altLang="en-US" dirty="0">
                <a:solidFill>
                  <a:srgbClr val="C00000"/>
                </a:solidFill>
              </a:rPr>
              <a:t>程序文件2</a:t>
            </a:r>
            <a:r>
              <a:rPr lang="zh-CN" altLang="en-US" dirty="0">
                <a:solidFill>
                  <a:srgbClr val="0000FF"/>
                </a:solidFill>
                <a:latin typeface="Times New Roman"/>
              </a:rPr>
              <a:t> </a:t>
            </a:r>
            <a:endParaRPr lang="en-US" altLang="zh-CN" dirty="0">
              <a:solidFill>
                <a:srgbClr val="0000FF"/>
              </a:solidFill>
              <a:latin typeface="Times New Roman"/>
            </a:endParaRPr>
          </a:p>
          <a:p>
            <a:pPr algn="just">
              <a:spcBef>
                <a:spcPts val="0"/>
              </a:spcBef>
              <a:buNone/>
            </a:pPr>
            <a:r>
              <a:rPr lang="zh-CN" altLang="en-US" sz="2200" b="1" dirty="0">
                <a:solidFill>
                  <a:srgbClr val="0000FF"/>
                </a:solidFill>
                <a:latin typeface="Courier New" pitchFamily="49" charset="0"/>
                <a:cs typeface="Courier New" pitchFamily="49" charset="0"/>
              </a:rPr>
              <a:t>#</a:t>
            </a:r>
            <a:r>
              <a:rPr lang="en-US" altLang="zh-CN" sz="2200" b="1" dirty="0">
                <a:solidFill>
                  <a:srgbClr val="0000FF"/>
                </a:solidFill>
                <a:latin typeface="Courier New" pitchFamily="49" charset="0"/>
                <a:cs typeface="Courier New" pitchFamily="49" charset="0"/>
              </a:rPr>
              <a:t>include </a:t>
            </a:r>
            <a:r>
              <a:rPr lang="en-US" altLang="zh-CN" sz="2200" b="1" dirty="0">
                <a:latin typeface="Courier New" pitchFamily="49" charset="0"/>
                <a:cs typeface="Courier New" pitchFamily="49" charset="0"/>
              </a:rPr>
              <a:t>&lt;</a:t>
            </a:r>
            <a:r>
              <a:rPr lang="en-US" altLang="zh-CN" sz="2200" b="1" dirty="0" err="1">
                <a:latin typeface="Courier New" pitchFamily="49" charset="0"/>
                <a:cs typeface="Courier New" pitchFamily="49" charset="0"/>
              </a:rPr>
              <a:t>iostream</a:t>
            </a:r>
            <a:r>
              <a:rPr lang="en-US" altLang="zh-CN" sz="2200" b="1" dirty="0">
                <a:latin typeface="Courier New" pitchFamily="49" charset="0"/>
                <a:cs typeface="Courier New" pitchFamily="49" charset="0"/>
              </a:rPr>
              <a:t>&gt;</a:t>
            </a:r>
          </a:p>
          <a:p>
            <a:pPr algn="just">
              <a:spcBef>
                <a:spcPts val="0"/>
              </a:spcBef>
              <a:buNone/>
            </a:pPr>
            <a:r>
              <a:rPr lang="en-US" altLang="zh-CN" sz="2200" b="1" dirty="0">
                <a:solidFill>
                  <a:srgbClr val="0000FF"/>
                </a:solidFill>
                <a:latin typeface="Courier New" pitchFamily="49" charset="0"/>
                <a:cs typeface="Courier New" pitchFamily="49" charset="0"/>
              </a:rPr>
              <a:t>using namespace</a:t>
            </a:r>
            <a:r>
              <a:rPr lang="en-US" altLang="zh-CN" sz="2200" b="1" dirty="0">
                <a:solidFill>
                  <a:schemeClr val="tx2"/>
                </a:solidFill>
                <a:latin typeface="Courier New" pitchFamily="49" charset="0"/>
                <a:cs typeface="Courier New" pitchFamily="49" charset="0"/>
              </a:rPr>
              <a:t> </a:t>
            </a:r>
            <a:r>
              <a:rPr lang="en-US" altLang="zh-CN" sz="2200" b="1" dirty="0" err="1">
                <a:latin typeface="Courier New" pitchFamily="49" charset="0"/>
                <a:cs typeface="Courier New" pitchFamily="49" charset="0"/>
              </a:rPr>
              <a:t>std</a:t>
            </a:r>
            <a:r>
              <a:rPr lang="en-US" altLang="zh-CN" sz="2200" b="1" dirty="0">
                <a:latin typeface="Courier New" pitchFamily="49" charset="0"/>
                <a:cs typeface="Courier New" pitchFamily="49" charset="0"/>
              </a:rPr>
              <a:t>;</a:t>
            </a:r>
          </a:p>
          <a:p>
            <a:pPr algn="just">
              <a:spcBef>
                <a:spcPts val="0"/>
              </a:spcBef>
              <a:buNone/>
            </a:pPr>
            <a:r>
              <a:rPr lang="en-US" altLang="zh-CN" sz="2200" b="1" dirty="0">
                <a:solidFill>
                  <a:srgbClr val="0000FF"/>
                </a:solidFill>
                <a:latin typeface="Courier New" pitchFamily="49" charset="0"/>
                <a:cs typeface="Courier New" pitchFamily="49" charset="0"/>
              </a:rPr>
              <a:t>extern</a:t>
            </a:r>
            <a:r>
              <a:rPr lang="en-US" altLang="zh-CN" sz="2200" b="1" dirty="0">
                <a:solidFill>
                  <a:schemeClr val="tx2"/>
                </a:solidFill>
                <a:latin typeface="Courier New" pitchFamily="49" charset="0"/>
                <a:cs typeface="Courier New" pitchFamily="49" charset="0"/>
              </a:rPr>
              <a:t> </a:t>
            </a:r>
            <a:r>
              <a:rPr lang="en-US" altLang="zh-CN" sz="2200" b="1" dirty="0" err="1">
                <a:solidFill>
                  <a:srgbClr val="0000FF"/>
                </a:solidFill>
                <a:latin typeface="Courier New" pitchFamily="49" charset="0"/>
                <a:cs typeface="Courier New" pitchFamily="49" charset="0"/>
              </a:rPr>
              <a:t>int</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x;</a:t>
            </a:r>
          </a:p>
          <a:p>
            <a:pPr algn="just">
              <a:spcBef>
                <a:spcPts val="0"/>
              </a:spcBef>
              <a:buNone/>
            </a:pPr>
            <a:r>
              <a:rPr lang="en-US" altLang="zh-CN" sz="2200" b="1" dirty="0">
                <a:solidFill>
                  <a:srgbClr val="0000FF"/>
                </a:solidFill>
                <a:latin typeface="Courier New" pitchFamily="49" charset="0"/>
                <a:cs typeface="Courier New" pitchFamily="49" charset="0"/>
              </a:rPr>
              <a:t>extern</a:t>
            </a: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char</a:t>
            </a:r>
            <a:r>
              <a:rPr lang="en-US" altLang="zh-CN" sz="2200" b="1" dirty="0">
                <a:solidFill>
                  <a:schemeClr val="tx2"/>
                </a:solidFill>
                <a:latin typeface="Courier New" pitchFamily="49" charset="0"/>
                <a:cs typeface="Courier New" pitchFamily="49" charset="0"/>
              </a:rPr>
              <a:t> </a:t>
            </a:r>
            <a:r>
              <a:rPr lang="en-US" altLang="zh-CN" sz="2200" b="1" dirty="0" err="1">
                <a:latin typeface="Courier New" pitchFamily="49" charset="0"/>
                <a:cs typeface="Courier New" pitchFamily="49" charset="0"/>
              </a:rPr>
              <a:t>ch</a:t>
            </a:r>
            <a:r>
              <a:rPr lang="en-US" altLang="zh-CN" sz="2200" b="1" dirty="0">
                <a:latin typeface="Courier New" pitchFamily="49" charset="0"/>
                <a:cs typeface="Courier New" pitchFamily="49" charset="0"/>
              </a:rPr>
              <a:t>; </a:t>
            </a:r>
          </a:p>
          <a:p>
            <a:pPr algn="just">
              <a:spcBef>
                <a:spcPts val="0"/>
              </a:spcBef>
              <a:buNone/>
            </a:pPr>
            <a:r>
              <a:rPr lang="en-US" altLang="zh-CN" sz="2200" b="1" dirty="0">
                <a:solidFill>
                  <a:srgbClr val="FF0000"/>
                </a:solidFill>
                <a:latin typeface="Courier New" pitchFamily="49" charset="0"/>
                <a:cs typeface="Courier New" pitchFamily="49" charset="0"/>
              </a:rPr>
              <a:t>static</a:t>
            </a:r>
            <a:r>
              <a:rPr lang="en-US" altLang="zh-CN" sz="2200" b="1" dirty="0">
                <a:solidFill>
                  <a:srgbClr val="0000FF"/>
                </a:solidFill>
                <a:latin typeface="Courier New" pitchFamily="49" charset="0"/>
                <a:cs typeface="Courier New" pitchFamily="49" charset="0"/>
              </a:rPr>
              <a:t> void</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func2(){………}</a:t>
            </a:r>
            <a:r>
              <a:rPr lang="en-US" altLang="zh-CN" sz="2200" b="1" dirty="0">
                <a:solidFill>
                  <a:srgbClr val="00B050"/>
                </a:solidFill>
                <a:latin typeface="Courier New" pitchFamily="49" charset="0"/>
                <a:cs typeface="Courier New" pitchFamily="49" charset="0"/>
              </a:rPr>
              <a:t>//</a:t>
            </a:r>
            <a:r>
              <a:rPr lang="zh-CN" altLang="en-US" sz="2200" b="1" dirty="0">
                <a:solidFill>
                  <a:srgbClr val="00B050"/>
                </a:solidFill>
                <a:latin typeface="Courier New" pitchFamily="49" charset="0"/>
                <a:cs typeface="Courier New" pitchFamily="49" charset="0"/>
              </a:rPr>
              <a:t>无法在程序文件</a:t>
            </a:r>
            <a:r>
              <a:rPr lang="en-US" altLang="zh-CN" sz="2200" b="1" dirty="0">
                <a:solidFill>
                  <a:srgbClr val="00B050"/>
                </a:solidFill>
                <a:latin typeface="Courier New" pitchFamily="49" charset="0"/>
                <a:cs typeface="Courier New" pitchFamily="49" charset="0"/>
              </a:rPr>
              <a:t>1</a:t>
            </a:r>
            <a:r>
              <a:rPr lang="zh-CN" altLang="en-US" sz="2200" b="1" dirty="0">
                <a:solidFill>
                  <a:srgbClr val="00B050"/>
                </a:solidFill>
                <a:latin typeface="Courier New" pitchFamily="49" charset="0"/>
                <a:cs typeface="Courier New" pitchFamily="49" charset="0"/>
              </a:rPr>
              <a:t>中调用</a:t>
            </a:r>
            <a:endParaRPr lang="en-US" altLang="zh-CN" sz="2200" b="1" dirty="0">
              <a:solidFill>
                <a:srgbClr val="00B050"/>
              </a:solidFill>
              <a:latin typeface="Courier New" pitchFamily="49" charset="0"/>
              <a:cs typeface="Courier New" pitchFamily="49" charset="0"/>
            </a:endParaRPr>
          </a:p>
          <a:p>
            <a:pPr lvl="2"/>
            <a:endParaRPr lang="en-US" altLang="zh-CN" dirty="0">
              <a:solidFill>
                <a:srgbClr val="0000FF"/>
              </a:solidFill>
              <a:latin typeface="Times New Roman"/>
            </a:endParaRPr>
          </a:p>
          <a:p>
            <a:pPr lvl="2"/>
            <a:endParaRPr lang="zh-CN" altLang="en-US" dirty="0"/>
          </a:p>
          <a:p>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941918400"/>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静态全局变量既可以在定义它的源文件中访问，又可以在其他源文件访问。</a:t>
            </a:r>
          </a:p>
        </p:txBody>
      </p:sp>
      <p:sp>
        <p:nvSpPr>
          <p:cNvPr id="5" name="文本框 4"/>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正确</a:t>
            </a:r>
          </a:p>
        </p:txBody>
      </p:sp>
      <p:sp>
        <p:nvSpPr>
          <p:cNvPr id="6" name="文本框 5"/>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错误</a:t>
            </a:r>
          </a:p>
        </p:txBody>
      </p:sp>
      <p:sp>
        <p:nvSpPr>
          <p:cNvPr id="9" name="椭圆 8"/>
          <p:cNvSpPr>
            <a:spLocks noChangeAspect="1"/>
          </p:cNvSpPr>
          <p:nvPr>
            <p:custDataLst>
              <p:tags r:id="rId5"/>
            </p:custDataLst>
          </p:nvPr>
        </p:nvSpPr>
        <p:spPr bwMode="auto">
          <a:xfrm>
            <a:off x="1114425" y="2850356"/>
            <a:ext cx="514350" cy="514350"/>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16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6"/>
            </p:custDataLst>
          </p:nvPr>
        </p:nvSpPr>
        <p:spPr bwMode="auto">
          <a:xfrm>
            <a:off x="1114425" y="3707606"/>
            <a:ext cx="514350" cy="514350"/>
          </a:xfrm>
          <a:prstGeom prst="ellipse">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16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圆角矩形 12"/>
          <p:cNvSpPr/>
          <p:nvPr>
            <p:custDataLst>
              <p:tags r:id="rId7"/>
            </p:custDataLst>
          </p:nvPr>
        </p:nvSpPr>
        <p:spPr bwMode="auto">
          <a:xfrm>
            <a:off x="6172200" y="6215063"/>
            <a:ext cx="1543050" cy="41148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endParaRPr kumimoji="0" lang="zh-CN" altLang="en-US" sz="16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p:cNvGrpSpPr/>
          <p:nvPr>
            <p:custDataLst>
              <p:tags r:id="rId8"/>
            </p:custDataLst>
          </p:nvPr>
        </p:nvGrpSpPr>
        <p:grpSpPr>
          <a:xfrm>
            <a:off x="0" y="0"/>
            <a:ext cx="9144000" cy="635000"/>
            <a:chOff x="0" y="0"/>
            <a:chExt cx="9144000" cy="635000"/>
          </a:xfrm>
        </p:grpSpPr>
        <p:sp>
          <p:nvSpPr>
            <p:cNvPr id="14" name="TitleBackground"/>
            <p:cNvSpPr/>
            <p:nvPr>
              <p:custDataLst>
                <p:tags r:id="rId10"/>
              </p:custDataLst>
            </p:nvPr>
          </p:nvSpPr>
          <p:spPr bwMode="auto">
            <a:xfrm>
              <a:off x="0" y="0"/>
              <a:ext cx="9144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Times New Roman" pitchFamily="18" charset="0"/>
              </a:endParaRPr>
            </a:p>
          </p:txBody>
        </p:sp>
        <p:sp>
          <p:nvSpPr>
            <p:cNvPr id="15" name="ColorBlock"/>
            <p:cNvSpPr/>
            <p:nvPr>
              <p:custDataLst>
                <p:tags r:id="rId11"/>
              </p:custDataLst>
            </p:nvPr>
          </p:nvSpPr>
          <p:spPr bwMode="auto">
            <a:xfrm>
              <a:off x="0" y="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Times New Roman" pitchFamily="18" charset="0"/>
              </a:endParaRPr>
            </a:p>
          </p:txBody>
        </p:sp>
        <p:sp>
          <p:nvSpPr>
            <p:cNvPr id="16" name="TypeText"/>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p:cNvPicPr>
            <a:picLocks/>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917858185"/>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在全局变量定义前加一个</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static</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关键字，该变量就成为静态全局变量。</a:t>
            </a:r>
          </a:p>
        </p:txBody>
      </p:sp>
      <p:sp>
        <p:nvSpPr>
          <p:cNvPr id="4" name="文本框 3"/>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正确</a:t>
            </a:r>
          </a:p>
        </p:txBody>
      </p:sp>
      <p:sp>
        <p:nvSpPr>
          <p:cNvPr id="5" name="文本框 4"/>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错误</a:t>
            </a:r>
          </a:p>
        </p:txBody>
      </p:sp>
      <p:sp>
        <p:nvSpPr>
          <p:cNvPr id="8" name="椭圆 7"/>
          <p:cNvSpPr>
            <a:spLocks noChangeAspect="1"/>
          </p:cNvSpPr>
          <p:nvPr>
            <p:custDataLst>
              <p:tags r:id="rId5"/>
            </p:custDataLst>
          </p:nvPr>
        </p:nvSpPr>
        <p:spPr bwMode="auto">
          <a:xfrm>
            <a:off x="1114425" y="2850356"/>
            <a:ext cx="514350" cy="514350"/>
          </a:xfrm>
          <a:prstGeom prst="ellipse">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16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6"/>
            </p:custDataLst>
          </p:nvPr>
        </p:nvSpPr>
        <p:spPr bwMode="auto">
          <a:xfrm>
            <a:off x="1114425" y="3707606"/>
            <a:ext cx="514350" cy="514350"/>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16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7"/>
            </p:custDataLst>
          </p:nvPr>
        </p:nvSpPr>
        <p:spPr bwMode="auto">
          <a:xfrm>
            <a:off x="6172200" y="6215063"/>
            <a:ext cx="1543050" cy="41148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endParaRPr kumimoji="0" lang="zh-CN" altLang="en-US" sz="16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7" name="组合 16"/>
          <p:cNvGrpSpPr/>
          <p:nvPr>
            <p:custDataLst>
              <p:tags r:id="rId8"/>
            </p:custDataLst>
          </p:nvPr>
        </p:nvGrpSpPr>
        <p:grpSpPr>
          <a:xfrm>
            <a:off x="0" y="0"/>
            <a:ext cx="9144000" cy="635000"/>
            <a:chOff x="0" y="0"/>
            <a:chExt cx="9144000" cy="635000"/>
          </a:xfrm>
        </p:grpSpPr>
        <p:sp>
          <p:nvSpPr>
            <p:cNvPr id="13" name="TitleBackground"/>
            <p:cNvSpPr/>
            <p:nvPr>
              <p:custDataLst>
                <p:tags r:id="rId10"/>
              </p:custDataLst>
            </p:nvPr>
          </p:nvSpPr>
          <p:spPr bwMode="auto">
            <a:xfrm>
              <a:off x="0" y="0"/>
              <a:ext cx="9144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Times New Roman" pitchFamily="18" charset="0"/>
              </a:endParaRPr>
            </a:p>
          </p:txBody>
        </p:sp>
        <p:sp>
          <p:nvSpPr>
            <p:cNvPr id="14" name="ColorBlock"/>
            <p:cNvSpPr/>
            <p:nvPr>
              <p:custDataLst>
                <p:tags r:id="rId11"/>
              </p:custDataLst>
            </p:nvPr>
          </p:nvSpPr>
          <p:spPr bwMode="auto">
            <a:xfrm>
              <a:off x="0" y="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Times New Roman" pitchFamily="18" charset="0"/>
              </a:endParaRPr>
            </a:p>
          </p:txBody>
        </p:sp>
        <p:sp>
          <p:nvSpPr>
            <p:cNvPr id="15" name="TypeText"/>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6" name="TipText"/>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3337083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函数定义</a:t>
            </a:r>
          </a:p>
        </p:txBody>
      </p:sp>
      <p:sp>
        <p:nvSpPr>
          <p:cNvPr id="3" name="内容占位符 2"/>
          <p:cNvSpPr>
            <a:spLocks noGrp="1"/>
          </p:cNvSpPr>
          <p:nvPr>
            <p:ph idx="1"/>
          </p:nvPr>
        </p:nvSpPr>
        <p:spPr>
          <a:xfrm>
            <a:off x="457200" y="1928813"/>
            <a:ext cx="8229600" cy="4164483"/>
          </a:xfrm>
        </p:spPr>
        <p:txBody>
          <a:bodyPr/>
          <a:lstStyle/>
          <a:p>
            <a:r>
              <a:rPr lang="zh-CN" altLang="en-US" dirty="0"/>
              <a:t>函数定义的格式为</a:t>
            </a:r>
            <a:endParaRPr lang="en-US" altLang="zh-CN" dirty="0"/>
          </a:p>
          <a:p>
            <a:pPr lvl="1">
              <a:buNone/>
            </a:pPr>
            <a:r>
              <a:rPr lang="en-US" altLang="zh-CN" sz="2400" dirty="0">
                <a:solidFill>
                  <a:schemeClr val="tx2"/>
                </a:solidFill>
                <a:latin typeface="Courier New" pitchFamily="49" charset="0"/>
                <a:cs typeface="Courier New" pitchFamily="49" charset="0"/>
              </a:rPr>
              <a:t>[&lt;</a:t>
            </a:r>
            <a:r>
              <a:rPr lang="zh-CN" altLang="en-US" sz="2400" dirty="0">
                <a:solidFill>
                  <a:schemeClr val="tx2"/>
                </a:solidFill>
                <a:latin typeface="Courier New" pitchFamily="49" charset="0"/>
                <a:cs typeface="Courier New" pitchFamily="49" charset="0"/>
              </a:rPr>
              <a:t>属性说明</a:t>
            </a:r>
            <a:r>
              <a:rPr lang="en-US" altLang="zh-CN" sz="2400" dirty="0">
                <a:solidFill>
                  <a:schemeClr val="tx2"/>
                </a:solidFill>
                <a:latin typeface="Courier New" pitchFamily="49" charset="0"/>
                <a:cs typeface="Courier New" pitchFamily="49" charset="0"/>
              </a:rPr>
              <a:t>&gt;]&lt;</a:t>
            </a:r>
            <a:r>
              <a:rPr lang="zh-CN" altLang="en-US" sz="2400" dirty="0">
                <a:solidFill>
                  <a:schemeClr val="tx2"/>
                </a:solidFill>
                <a:latin typeface="Courier New" pitchFamily="49" charset="0"/>
                <a:cs typeface="Courier New" pitchFamily="49" charset="0"/>
              </a:rPr>
              <a:t>返回值类型</a:t>
            </a:r>
            <a:r>
              <a:rPr lang="en-US" altLang="zh-CN" sz="2400" dirty="0">
                <a:solidFill>
                  <a:schemeClr val="tx2"/>
                </a:solidFill>
                <a:latin typeface="Courier New" pitchFamily="49" charset="0"/>
                <a:cs typeface="Courier New" pitchFamily="49" charset="0"/>
              </a:rPr>
              <a:t>&gt;&lt;</a:t>
            </a:r>
            <a:r>
              <a:rPr lang="zh-CN" altLang="en-US" sz="2400" dirty="0">
                <a:solidFill>
                  <a:schemeClr val="tx2"/>
                </a:solidFill>
                <a:latin typeface="Courier New" pitchFamily="49" charset="0"/>
                <a:cs typeface="Courier New" pitchFamily="49" charset="0"/>
              </a:rPr>
              <a:t>函数名</a:t>
            </a:r>
            <a:r>
              <a:rPr lang="en-US" altLang="zh-CN" sz="2400" dirty="0">
                <a:solidFill>
                  <a:schemeClr val="tx2"/>
                </a:solidFill>
                <a:latin typeface="Courier New" pitchFamily="49" charset="0"/>
                <a:cs typeface="Courier New" pitchFamily="49" charset="0"/>
              </a:rPr>
              <a:t>&gt;([&lt;</a:t>
            </a:r>
            <a:r>
              <a:rPr lang="zh-CN" altLang="en-US" sz="2400" dirty="0">
                <a:solidFill>
                  <a:schemeClr val="tx2"/>
                </a:solidFill>
                <a:latin typeface="Courier New" pitchFamily="49" charset="0"/>
                <a:cs typeface="Courier New" pitchFamily="49" charset="0"/>
              </a:rPr>
              <a:t>参数表</a:t>
            </a:r>
            <a:r>
              <a:rPr lang="en-US" altLang="zh-CN" sz="2400" dirty="0">
                <a:solidFill>
                  <a:schemeClr val="tx2"/>
                </a:solidFill>
                <a:latin typeface="Courier New" pitchFamily="49" charset="0"/>
                <a:cs typeface="Courier New" pitchFamily="49" charset="0"/>
              </a:rPr>
              <a:t>&gt;])</a:t>
            </a:r>
          </a:p>
          <a:p>
            <a:pPr lvl="1">
              <a:buNone/>
            </a:pPr>
            <a:r>
              <a:rPr lang="en-US" altLang="zh-CN" sz="2400" dirty="0">
                <a:solidFill>
                  <a:schemeClr val="tx2"/>
                </a:solidFill>
                <a:latin typeface="Courier New" pitchFamily="49" charset="0"/>
                <a:cs typeface="Courier New" pitchFamily="49" charset="0"/>
              </a:rPr>
              <a:t>{&lt;</a:t>
            </a:r>
            <a:r>
              <a:rPr lang="zh-CN" altLang="en-US" sz="2400" dirty="0">
                <a:solidFill>
                  <a:schemeClr val="tx2"/>
                </a:solidFill>
                <a:latin typeface="Courier New" pitchFamily="49" charset="0"/>
                <a:cs typeface="Courier New" pitchFamily="49" charset="0"/>
              </a:rPr>
              <a:t>函数体</a:t>
            </a:r>
            <a:r>
              <a:rPr lang="en-US" altLang="zh-CN" sz="2400" dirty="0">
                <a:solidFill>
                  <a:schemeClr val="tx2"/>
                </a:solidFill>
                <a:latin typeface="Courier New" pitchFamily="49" charset="0"/>
                <a:cs typeface="Courier New" pitchFamily="49" charset="0"/>
              </a:rPr>
              <a:t>&gt;}</a:t>
            </a:r>
            <a:endParaRPr lang="en-US" altLang="zh-CN" dirty="0"/>
          </a:p>
          <a:p>
            <a:r>
              <a:rPr lang="zh-CN" altLang="en-US" dirty="0"/>
              <a:t>属性说明：可缺省，一般可以是下面的关键字之一</a:t>
            </a:r>
            <a:endParaRPr lang="en-US" altLang="zh-CN" dirty="0"/>
          </a:p>
          <a:p>
            <a:pPr lvl="1"/>
            <a:r>
              <a:rPr lang="en-US" altLang="zh-CN" dirty="0">
                <a:solidFill>
                  <a:srgbClr val="0000FF"/>
                </a:solidFill>
              </a:rPr>
              <a:t>inline</a:t>
            </a:r>
            <a:r>
              <a:rPr lang="zh-CN" altLang="en-US" dirty="0"/>
              <a:t>：表示该函数为内联函数</a:t>
            </a:r>
            <a:endParaRPr lang="en-US" altLang="zh-CN" dirty="0"/>
          </a:p>
          <a:p>
            <a:pPr lvl="1"/>
            <a:r>
              <a:rPr lang="en-US" altLang="zh-CN" dirty="0">
                <a:solidFill>
                  <a:srgbClr val="0000FF"/>
                </a:solidFill>
              </a:rPr>
              <a:t>static</a:t>
            </a:r>
            <a:r>
              <a:rPr lang="zh-CN" altLang="en-US" dirty="0"/>
              <a:t>：表示该函数为静态函数</a:t>
            </a:r>
            <a:endParaRPr lang="en-US" altLang="zh-CN" dirty="0"/>
          </a:p>
          <a:p>
            <a:pPr lvl="1"/>
            <a:r>
              <a:rPr lang="en-US" altLang="zh-CN" dirty="0">
                <a:solidFill>
                  <a:srgbClr val="0000FF"/>
                </a:solidFill>
              </a:rPr>
              <a:t>virtual</a:t>
            </a:r>
            <a:r>
              <a:rPr lang="zh-CN" altLang="en-US" dirty="0"/>
              <a:t>：表示该函数为虚函数</a:t>
            </a:r>
            <a:endParaRPr lang="en-US" altLang="zh-CN" dirty="0"/>
          </a:p>
          <a:p>
            <a:pPr lvl="1"/>
            <a:r>
              <a:rPr lang="en-US" altLang="zh-CN" dirty="0">
                <a:solidFill>
                  <a:srgbClr val="0000FF"/>
                </a:solidFill>
              </a:rPr>
              <a:t>friend</a:t>
            </a:r>
            <a:r>
              <a:rPr lang="zh-CN" altLang="en-US" dirty="0"/>
              <a:t>：表示该函数为某类</a:t>
            </a:r>
            <a:r>
              <a:rPr lang="en-US" altLang="zh-CN" dirty="0"/>
              <a:t>(class)</a:t>
            </a:r>
            <a:r>
              <a:rPr lang="zh-CN" altLang="en-US" dirty="0"/>
              <a:t>的友元函数</a:t>
            </a:r>
            <a:endParaRPr lang="en-US" altLang="zh-CN" sz="2400" dirty="0">
              <a:solidFill>
                <a:schemeClr val="tx2"/>
              </a:solidFill>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函数说明与函数定义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Tree>
    <p:extLst>
      <p:ext uri="{BB962C8B-B14F-4D97-AF65-F5344CB8AC3E}">
        <p14:creationId xmlns:p14="http://schemas.microsoft.com/office/powerpoint/2010/main" val="871956736"/>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下列关于函数的描述中，错误的是</a:t>
            </a:r>
          </a:p>
        </p:txBody>
      </p:sp>
      <p:sp>
        <p:nvSpPr>
          <p:cNvPr id="5" name="文本框 4"/>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在一个源文件定义的外部函数可以在其他源文件中调用，静态函数不可以。</a:t>
            </a:r>
          </a:p>
        </p:txBody>
      </p:sp>
      <p:sp>
        <p:nvSpPr>
          <p:cNvPr id="6" name="文本框 5"/>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使用</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static</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关键字可以将一个函数定义为静态函数。</a:t>
            </a:r>
          </a:p>
        </p:txBody>
      </p:sp>
      <p:sp>
        <p:nvSpPr>
          <p:cNvPr id="7" name="文本框 6"/>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在一个源文件定义的内联函数不能在其他源文件中调用。</a:t>
            </a:r>
          </a:p>
        </p:txBody>
      </p:sp>
      <p:sp>
        <p:nvSpPr>
          <p:cNvPr id="8" name="文本框 7"/>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函数的外部声明中可以省略</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extern</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关键字。</a:t>
            </a:r>
          </a:p>
        </p:txBody>
      </p:sp>
      <p:sp>
        <p:nvSpPr>
          <p:cNvPr id="9" name="椭圆 8"/>
          <p:cNvSpPr>
            <a:spLocks noChangeAspect="1"/>
          </p:cNvSpPr>
          <p:nvPr>
            <p:custDataLst>
              <p:tags r:id="rId7"/>
            </p:custDataLst>
          </p:nvPr>
        </p:nvSpPr>
        <p:spPr bwMode="auto">
          <a:xfrm>
            <a:off x="1114425" y="2850356"/>
            <a:ext cx="514350" cy="514350"/>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16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8"/>
            </p:custDataLst>
          </p:nvPr>
        </p:nvSpPr>
        <p:spPr bwMode="auto">
          <a:xfrm>
            <a:off x="1114425" y="3707606"/>
            <a:ext cx="514350" cy="514350"/>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16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9"/>
            </p:custDataLst>
          </p:nvPr>
        </p:nvSpPr>
        <p:spPr bwMode="auto">
          <a:xfrm>
            <a:off x="1114425" y="4564856"/>
            <a:ext cx="514350" cy="514350"/>
          </a:xfrm>
          <a:prstGeom prst="ellipse">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0" lang="zh-CN" altLang="en-US" sz="16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p:cNvSpPr>
            <a:spLocks noChangeAspect="1"/>
          </p:cNvSpPr>
          <p:nvPr>
            <p:custDataLst>
              <p:tags r:id="rId10"/>
            </p:custDataLst>
          </p:nvPr>
        </p:nvSpPr>
        <p:spPr bwMode="auto">
          <a:xfrm>
            <a:off x="1114425" y="5422106"/>
            <a:ext cx="514350" cy="514350"/>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kumimoji="0" lang="zh-CN" altLang="en-US" sz="16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圆角矩形 12"/>
          <p:cNvSpPr/>
          <p:nvPr>
            <p:custDataLst>
              <p:tags r:id="rId11"/>
            </p:custDataLst>
          </p:nvPr>
        </p:nvSpPr>
        <p:spPr bwMode="auto">
          <a:xfrm>
            <a:off x="6172200" y="6215063"/>
            <a:ext cx="1543050" cy="41148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endParaRPr kumimoji="0" lang="zh-CN" altLang="en-US" sz="16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p:cNvGrpSpPr/>
          <p:nvPr>
            <p:custDataLst>
              <p:tags r:id="rId12"/>
            </p:custDataLst>
          </p:nvPr>
        </p:nvGrpSpPr>
        <p:grpSpPr>
          <a:xfrm>
            <a:off x="0" y="0"/>
            <a:ext cx="9144000" cy="635000"/>
            <a:chOff x="0" y="0"/>
            <a:chExt cx="9144000" cy="635000"/>
          </a:xfrm>
        </p:grpSpPr>
        <p:sp>
          <p:nvSpPr>
            <p:cNvPr id="14" name="TitleBackground"/>
            <p:cNvSpPr/>
            <p:nvPr>
              <p:custDataLst>
                <p:tags r:id="rId14"/>
              </p:custDataLst>
            </p:nvPr>
          </p:nvSpPr>
          <p:spPr bwMode="auto">
            <a:xfrm>
              <a:off x="0" y="0"/>
              <a:ext cx="9144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Times New Roman" pitchFamily="18" charset="0"/>
              </a:endParaRPr>
            </a:p>
          </p:txBody>
        </p:sp>
        <p:sp>
          <p:nvSpPr>
            <p:cNvPr id="15" name="ColorBlock"/>
            <p:cNvSpPr/>
            <p:nvPr>
              <p:custDataLst>
                <p:tags r:id="rId15"/>
              </p:custDataLst>
            </p:nvPr>
          </p:nvSpPr>
          <p:spPr bwMode="auto">
            <a:xfrm>
              <a:off x="0" y="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Times New Roman" pitchFamily="18" charset="0"/>
              </a:endParaRPr>
            </a:p>
          </p:txBody>
        </p:sp>
        <p:sp>
          <p:nvSpPr>
            <p:cNvPr id="16"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774452225"/>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325CD8E-7D73-44F2-8E3A-03B615E1380E}"/>
              </a:ext>
            </a:extLst>
          </p:cNvPr>
          <p:cNvSpPr>
            <a:spLocks noGrp="1"/>
          </p:cNvSpPr>
          <p:nvPr>
            <p:ph type="sldNum" sz="quarter" idx="10"/>
          </p:nvPr>
        </p:nvSpPr>
        <p:spPr/>
        <p:txBody>
          <a:bodyPr/>
          <a:lstStyle/>
          <a:p>
            <a:pPr>
              <a:defRPr/>
            </a:pPr>
            <a:fld id="{AE0236F8-D03A-44C4-BBAF-EC129E3188FA}" type="slidenum">
              <a:rPr lang="ko-KR" altLang="en-US" smtClean="0"/>
              <a:pPr>
                <a:defRPr/>
              </a:pPr>
              <a:t>251</a:t>
            </a:fld>
            <a:endParaRPr lang="en-US" altLang="ko-KR"/>
          </a:p>
        </p:txBody>
      </p:sp>
      <p:sp>
        <p:nvSpPr>
          <p:cNvPr id="3" name="文本框 2">
            <a:extLst>
              <a:ext uri="{FF2B5EF4-FFF2-40B4-BE49-F238E27FC236}">
                <a16:creationId xmlns:a16="http://schemas.microsoft.com/office/drawing/2014/main" id="{B4173293-CD35-4622-B531-FF869B3A69B6}"/>
              </a:ext>
            </a:extLst>
          </p:cNvPr>
          <p:cNvSpPr txBox="1"/>
          <p:nvPr/>
        </p:nvSpPr>
        <p:spPr>
          <a:xfrm>
            <a:off x="3429000" y="95250"/>
            <a:ext cx="3276600" cy="707886"/>
          </a:xfrm>
          <a:prstGeom prst="rect">
            <a:avLst/>
          </a:prstGeom>
          <a:noFill/>
        </p:spPr>
        <p:txBody>
          <a:bodyPr wrap="square" rtlCol="0">
            <a:spAutoFit/>
          </a:bodyPr>
          <a:lstStyle/>
          <a:p>
            <a:r>
              <a:rPr lang="zh-CN" altLang="en-US" sz="4000" dirty="0"/>
              <a:t>头脑风暴</a:t>
            </a:r>
          </a:p>
        </p:txBody>
      </p:sp>
      <p:pic>
        <p:nvPicPr>
          <p:cNvPr id="5" name="图片 4">
            <a:extLst>
              <a:ext uri="{FF2B5EF4-FFF2-40B4-BE49-F238E27FC236}">
                <a16:creationId xmlns:a16="http://schemas.microsoft.com/office/drawing/2014/main" id="{BFF639B1-ECA3-48BA-BFFD-7100B8C3D2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144" y="1256988"/>
            <a:ext cx="7927842" cy="4762811"/>
          </a:xfrm>
          <a:prstGeom prst="rect">
            <a:avLst/>
          </a:prstGeom>
        </p:spPr>
      </p:pic>
    </p:spTree>
    <p:extLst>
      <p:ext uri="{BB962C8B-B14F-4D97-AF65-F5344CB8AC3E}">
        <p14:creationId xmlns:p14="http://schemas.microsoft.com/office/powerpoint/2010/main" val="2386109392"/>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自选图形 3"/>
          <p:cNvSpPr>
            <a:spLocks noChangeAspect="1" noChangeArrowheads="1" noTextEdit="1"/>
          </p:cNvSpPr>
          <p:nvPr/>
        </p:nvSpPr>
        <p:spPr bwMode="auto">
          <a:xfrm>
            <a:off x="992982" y="1943100"/>
            <a:ext cx="2264569" cy="371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bodyPr>
          <a:lstStyle/>
          <a:p>
            <a:pPr rtl="0"/>
            <a:endParaRPr lang="zh-CN" altLang="en-GB" sz="1350" dirty="0">
              <a:latin typeface="微软雅黑" panose="020B0503020204020204" pitchFamily="34" charset="-122"/>
              <a:ea typeface="微软雅黑" panose="020B0503020204020204" pitchFamily="34" charset="-122"/>
            </a:endParaRPr>
          </a:p>
        </p:txBody>
      </p:sp>
      <p:sp>
        <p:nvSpPr>
          <p:cNvPr id="4" name="任意多边形 3"/>
          <p:cNvSpPr>
            <a:spLocks/>
          </p:cNvSpPr>
          <p:nvPr/>
        </p:nvSpPr>
        <p:spPr bwMode="auto">
          <a:xfrm>
            <a:off x="1140619" y="2158604"/>
            <a:ext cx="1971675" cy="3286125"/>
          </a:xfrm>
          <a:custGeom>
            <a:avLst/>
            <a:gdLst>
              <a:gd name="T0" fmla="*/ 1131 w 1131"/>
              <a:gd name="T1" fmla="*/ 0 h 1887"/>
              <a:gd name="T2" fmla="*/ 0 w 1131"/>
              <a:gd name="T3" fmla="*/ 0 h 1887"/>
              <a:gd name="T4" fmla="*/ 0 w 1131"/>
              <a:gd name="T5" fmla="*/ 194 h 1887"/>
              <a:gd name="T6" fmla="*/ 460 w 1131"/>
              <a:gd name="T7" fmla="*/ 934 h 1887"/>
              <a:gd name="T8" fmla="*/ 460 w 1131"/>
              <a:gd name="T9" fmla="*/ 954 h 1887"/>
              <a:gd name="T10" fmla="*/ 0 w 1131"/>
              <a:gd name="T11" fmla="*/ 1694 h 1887"/>
              <a:gd name="T12" fmla="*/ 0 w 1131"/>
              <a:gd name="T13" fmla="*/ 1887 h 1887"/>
              <a:gd name="T14" fmla="*/ 1131 w 1131"/>
              <a:gd name="T15" fmla="*/ 1887 h 1887"/>
              <a:gd name="T16" fmla="*/ 1131 w 1131"/>
              <a:gd name="T17" fmla="*/ 1694 h 1887"/>
              <a:gd name="T18" fmla="*/ 671 w 1131"/>
              <a:gd name="T19" fmla="*/ 954 h 1887"/>
              <a:gd name="T20" fmla="*/ 671 w 1131"/>
              <a:gd name="T21" fmla="*/ 934 h 1887"/>
              <a:gd name="T22" fmla="*/ 1131 w 1131"/>
              <a:gd name="T23" fmla="*/ 194 h 1887"/>
              <a:gd name="T24" fmla="*/ 1131 w 1131"/>
              <a:gd name="T25" fmla="*/ 0 h 1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31" h="1887">
                <a:moveTo>
                  <a:pt x="1131" y="0"/>
                </a:moveTo>
                <a:cubicBezTo>
                  <a:pt x="0" y="0"/>
                  <a:pt x="0" y="0"/>
                  <a:pt x="0" y="0"/>
                </a:cubicBezTo>
                <a:cubicBezTo>
                  <a:pt x="0" y="194"/>
                  <a:pt x="0" y="194"/>
                  <a:pt x="0" y="194"/>
                </a:cubicBezTo>
                <a:cubicBezTo>
                  <a:pt x="0" y="675"/>
                  <a:pt x="297" y="865"/>
                  <a:pt x="460" y="934"/>
                </a:cubicBezTo>
                <a:cubicBezTo>
                  <a:pt x="469" y="937"/>
                  <a:pt x="469" y="950"/>
                  <a:pt x="460" y="954"/>
                </a:cubicBezTo>
                <a:cubicBezTo>
                  <a:pt x="297" y="1022"/>
                  <a:pt x="0" y="1212"/>
                  <a:pt x="0" y="1694"/>
                </a:cubicBezTo>
                <a:cubicBezTo>
                  <a:pt x="0" y="1887"/>
                  <a:pt x="0" y="1887"/>
                  <a:pt x="0" y="1887"/>
                </a:cubicBezTo>
                <a:cubicBezTo>
                  <a:pt x="1131" y="1887"/>
                  <a:pt x="1131" y="1887"/>
                  <a:pt x="1131" y="1887"/>
                </a:cubicBezTo>
                <a:cubicBezTo>
                  <a:pt x="1131" y="1694"/>
                  <a:pt x="1131" y="1694"/>
                  <a:pt x="1131" y="1694"/>
                </a:cubicBezTo>
                <a:cubicBezTo>
                  <a:pt x="1131" y="1212"/>
                  <a:pt x="834" y="1022"/>
                  <a:pt x="671" y="954"/>
                </a:cubicBezTo>
                <a:cubicBezTo>
                  <a:pt x="661" y="950"/>
                  <a:pt x="661" y="937"/>
                  <a:pt x="671" y="934"/>
                </a:cubicBezTo>
                <a:cubicBezTo>
                  <a:pt x="834" y="865"/>
                  <a:pt x="1131" y="675"/>
                  <a:pt x="1131" y="194"/>
                </a:cubicBezTo>
                <a:cubicBezTo>
                  <a:pt x="1131" y="0"/>
                  <a:pt x="1131" y="0"/>
                  <a:pt x="1131" y="0"/>
                </a:cubicBezTo>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rtlCol="0" anchor="t" anchorCtr="0" compatLnSpc="1">
            <a:prstTxWarp prst="textNoShape">
              <a:avLst/>
            </a:prstTxWarp>
          </a:bodyPr>
          <a:lstStyle/>
          <a:p>
            <a:pPr rtl="0"/>
            <a:endParaRPr lang="en-GB" sz="1350" dirty="0">
              <a:latin typeface="微软雅黑" panose="020B0503020204020204" pitchFamily="34" charset="-122"/>
            </a:endParaRPr>
          </a:p>
        </p:txBody>
      </p:sp>
      <p:sp>
        <p:nvSpPr>
          <p:cNvPr id="5" name="任意多边形 4"/>
          <p:cNvSpPr>
            <a:spLocks/>
          </p:cNvSpPr>
          <p:nvPr/>
        </p:nvSpPr>
        <p:spPr bwMode="auto">
          <a:xfrm>
            <a:off x="994173" y="1944291"/>
            <a:ext cx="2264569" cy="214313"/>
          </a:xfrm>
          <a:custGeom>
            <a:avLst/>
            <a:gdLst>
              <a:gd name="T0" fmla="*/ 1262 w 1299"/>
              <a:gd name="T1" fmla="*/ 0 h 123"/>
              <a:gd name="T2" fmla="*/ 36 w 1299"/>
              <a:gd name="T3" fmla="*/ 0 h 123"/>
              <a:gd name="T4" fmla="*/ 0 w 1299"/>
              <a:gd name="T5" fmla="*/ 36 h 123"/>
              <a:gd name="T6" fmla="*/ 0 w 1299"/>
              <a:gd name="T7" fmla="*/ 86 h 123"/>
              <a:gd name="T8" fmla="*/ 36 w 1299"/>
              <a:gd name="T9" fmla="*/ 123 h 123"/>
              <a:gd name="T10" fmla="*/ 1262 w 1299"/>
              <a:gd name="T11" fmla="*/ 123 h 123"/>
              <a:gd name="T12" fmla="*/ 1299 w 1299"/>
              <a:gd name="T13" fmla="*/ 86 h 123"/>
              <a:gd name="T14" fmla="*/ 1299 w 1299"/>
              <a:gd name="T15" fmla="*/ 36 h 123"/>
              <a:gd name="T16" fmla="*/ 1262 w 1299"/>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9" h="123">
                <a:moveTo>
                  <a:pt x="1262" y="0"/>
                </a:moveTo>
                <a:cubicBezTo>
                  <a:pt x="36" y="0"/>
                  <a:pt x="36" y="0"/>
                  <a:pt x="36" y="0"/>
                </a:cubicBezTo>
                <a:cubicBezTo>
                  <a:pt x="16" y="0"/>
                  <a:pt x="0" y="16"/>
                  <a:pt x="0" y="36"/>
                </a:cubicBezTo>
                <a:cubicBezTo>
                  <a:pt x="0" y="86"/>
                  <a:pt x="0" y="86"/>
                  <a:pt x="0" y="86"/>
                </a:cubicBezTo>
                <a:cubicBezTo>
                  <a:pt x="0" y="107"/>
                  <a:pt x="16" y="123"/>
                  <a:pt x="36" y="123"/>
                </a:cubicBezTo>
                <a:cubicBezTo>
                  <a:pt x="1262" y="123"/>
                  <a:pt x="1262" y="123"/>
                  <a:pt x="1262" y="123"/>
                </a:cubicBezTo>
                <a:cubicBezTo>
                  <a:pt x="1283" y="123"/>
                  <a:pt x="1299" y="107"/>
                  <a:pt x="1299" y="86"/>
                </a:cubicBezTo>
                <a:cubicBezTo>
                  <a:pt x="1299" y="36"/>
                  <a:pt x="1299" y="36"/>
                  <a:pt x="1299" y="36"/>
                </a:cubicBezTo>
                <a:cubicBezTo>
                  <a:pt x="1299" y="16"/>
                  <a:pt x="1283" y="0"/>
                  <a:pt x="1262" y="0"/>
                </a:cubicBezTo>
                <a:close/>
              </a:path>
            </a:pathLst>
          </a:custGeom>
          <a:solidFill>
            <a:srgbClr val="8C62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rtlCol="0" anchor="t" anchorCtr="0" compatLnSpc="1">
            <a:prstTxWarp prst="textNoShape">
              <a:avLst/>
            </a:prstTxWarp>
          </a:bodyPr>
          <a:lstStyle/>
          <a:p>
            <a:pPr rtl="0"/>
            <a:endParaRPr lang="en-GB" sz="2100" dirty="0">
              <a:latin typeface="微软雅黑" panose="020B0503020204020204" pitchFamily="34" charset="-122"/>
              <a:cs typeface="Arial" panose="020B0604020202020204" pitchFamily="34" charset="0"/>
            </a:endParaRPr>
          </a:p>
        </p:txBody>
      </p:sp>
      <p:sp>
        <p:nvSpPr>
          <p:cNvPr id="6" name="任意多边形 5"/>
          <p:cNvSpPr>
            <a:spLocks/>
          </p:cNvSpPr>
          <p:nvPr/>
        </p:nvSpPr>
        <p:spPr bwMode="auto">
          <a:xfrm>
            <a:off x="994173" y="5444729"/>
            <a:ext cx="2264569" cy="216694"/>
          </a:xfrm>
          <a:custGeom>
            <a:avLst/>
            <a:gdLst>
              <a:gd name="T0" fmla="*/ 1262 w 1299"/>
              <a:gd name="T1" fmla="*/ 0 h 124"/>
              <a:gd name="T2" fmla="*/ 36 w 1299"/>
              <a:gd name="T3" fmla="*/ 0 h 124"/>
              <a:gd name="T4" fmla="*/ 0 w 1299"/>
              <a:gd name="T5" fmla="*/ 37 h 124"/>
              <a:gd name="T6" fmla="*/ 0 w 1299"/>
              <a:gd name="T7" fmla="*/ 87 h 124"/>
              <a:gd name="T8" fmla="*/ 36 w 1299"/>
              <a:gd name="T9" fmla="*/ 124 h 124"/>
              <a:gd name="T10" fmla="*/ 1262 w 1299"/>
              <a:gd name="T11" fmla="*/ 124 h 124"/>
              <a:gd name="T12" fmla="*/ 1299 w 1299"/>
              <a:gd name="T13" fmla="*/ 87 h 124"/>
              <a:gd name="T14" fmla="*/ 1299 w 1299"/>
              <a:gd name="T15" fmla="*/ 37 h 124"/>
              <a:gd name="T16" fmla="*/ 1262 w 1299"/>
              <a:gd name="T17"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9" h="124">
                <a:moveTo>
                  <a:pt x="1262" y="0"/>
                </a:moveTo>
                <a:cubicBezTo>
                  <a:pt x="36" y="0"/>
                  <a:pt x="36" y="0"/>
                  <a:pt x="36" y="0"/>
                </a:cubicBezTo>
                <a:cubicBezTo>
                  <a:pt x="16" y="0"/>
                  <a:pt x="0" y="17"/>
                  <a:pt x="0" y="37"/>
                </a:cubicBezTo>
                <a:cubicBezTo>
                  <a:pt x="0" y="87"/>
                  <a:pt x="0" y="87"/>
                  <a:pt x="0" y="87"/>
                </a:cubicBezTo>
                <a:cubicBezTo>
                  <a:pt x="0" y="107"/>
                  <a:pt x="16" y="124"/>
                  <a:pt x="36" y="124"/>
                </a:cubicBezTo>
                <a:cubicBezTo>
                  <a:pt x="1262" y="124"/>
                  <a:pt x="1262" y="124"/>
                  <a:pt x="1262" y="124"/>
                </a:cubicBezTo>
                <a:cubicBezTo>
                  <a:pt x="1283" y="124"/>
                  <a:pt x="1299" y="107"/>
                  <a:pt x="1299" y="87"/>
                </a:cubicBezTo>
                <a:cubicBezTo>
                  <a:pt x="1299" y="37"/>
                  <a:pt x="1299" y="37"/>
                  <a:pt x="1299" y="37"/>
                </a:cubicBezTo>
                <a:cubicBezTo>
                  <a:pt x="1299" y="17"/>
                  <a:pt x="1283" y="0"/>
                  <a:pt x="1262" y="0"/>
                </a:cubicBezTo>
                <a:close/>
              </a:path>
            </a:pathLst>
          </a:custGeom>
          <a:solidFill>
            <a:srgbClr val="8C62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rtlCol="0" anchor="t" anchorCtr="0" compatLnSpc="1">
            <a:prstTxWarp prst="textNoShape">
              <a:avLst/>
            </a:prstTxWarp>
          </a:bodyPr>
          <a:lstStyle/>
          <a:p>
            <a:pPr rtl="0"/>
            <a:endParaRPr lang="en-GB" sz="1350" dirty="0">
              <a:latin typeface="微软雅黑" panose="020B0503020204020204" pitchFamily="34" charset="-122"/>
            </a:endParaRPr>
          </a:p>
        </p:txBody>
      </p:sp>
      <p:sp>
        <p:nvSpPr>
          <p:cNvPr id="7" name="任意多边形 6"/>
          <p:cNvSpPr>
            <a:spLocks/>
          </p:cNvSpPr>
          <p:nvPr/>
        </p:nvSpPr>
        <p:spPr bwMode="auto">
          <a:xfrm>
            <a:off x="994173" y="5531644"/>
            <a:ext cx="2264569" cy="129779"/>
          </a:xfrm>
          <a:custGeom>
            <a:avLst/>
            <a:gdLst>
              <a:gd name="T0" fmla="*/ 1262 w 1299"/>
              <a:gd name="T1" fmla="*/ 36 h 74"/>
              <a:gd name="T2" fmla="*/ 36 w 1299"/>
              <a:gd name="T3" fmla="*/ 36 h 74"/>
              <a:gd name="T4" fmla="*/ 0 w 1299"/>
              <a:gd name="T5" fmla="*/ 0 h 74"/>
              <a:gd name="T6" fmla="*/ 0 w 1299"/>
              <a:gd name="T7" fmla="*/ 37 h 74"/>
              <a:gd name="T8" fmla="*/ 36 w 1299"/>
              <a:gd name="T9" fmla="*/ 74 h 74"/>
              <a:gd name="T10" fmla="*/ 1262 w 1299"/>
              <a:gd name="T11" fmla="*/ 74 h 74"/>
              <a:gd name="T12" fmla="*/ 1299 w 1299"/>
              <a:gd name="T13" fmla="*/ 37 h 74"/>
              <a:gd name="T14" fmla="*/ 1299 w 1299"/>
              <a:gd name="T15" fmla="*/ 0 h 74"/>
              <a:gd name="T16" fmla="*/ 1262 w 1299"/>
              <a:gd name="T17" fmla="*/ 3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9" h="74">
                <a:moveTo>
                  <a:pt x="1262" y="36"/>
                </a:moveTo>
                <a:cubicBezTo>
                  <a:pt x="36" y="36"/>
                  <a:pt x="36" y="36"/>
                  <a:pt x="36" y="36"/>
                </a:cubicBezTo>
                <a:cubicBezTo>
                  <a:pt x="16" y="36"/>
                  <a:pt x="0" y="20"/>
                  <a:pt x="0" y="0"/>
                </a:cubicBezTo>
                <a:cubicBezTo>
                  <a:pt x="0" y="37"/>
                  <a:pt x="0" y="37"/>
                  <a:pt x="0" y="37"/>
                </a:cubicBezTo>
                <a:cubicBezTo>
                  <a:pt x="0" y="57"/>
                  <a:pt x="16" y="74"/>
                  <a:pt x="36" y="74"/>
                </a:cubicBezTo>
                <a:cubicBezTo>
                  <a:pt x="1262" y="74"/>
                  <a:pt x="1262" y="74"/>
                  <a:pt x="1262" y="74"/>
                </a:cubicBezTo>
                <a:cubicBezTo>
                  <a:pt x="1283" y="74"/>
                  <a:pt x="1299" y="57"/>
                  <a:pt x="1299" y="37"/>
                </a:cubicBezTo>
                <a:cubicBezTo>
                  <a:pt x="1299" y="0"/>
                  <a:pt x="1299" y="0"/>
                  <a:pt x="1299" y="0"/>
                </a:cubicBezTo>
                <a:cubicBezTo>
                  <a:pt x="1299" y="20"/>
                  <a:pt x="1283" y="36"/>
                  <a:pt x="1262" y="36"/>
                </a:cubicBezTo>
                <a:close/>
              </a:path>
            </a:pathLst>
          </a:custGeom>
          <a:solidFill>
            <a:srgbClr val="855C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rtlCol="0" anchor="t" anchorCtr="0" compatLnSpc="1">
            <a:prstTxWarp prst="textNoShape">
              <a:avLst/>
            </a:prstTxWarp>
          </a:bodyPr>
          <a:lstStyle/>
          <a:p>
            <a:pPr rtl="0"/>
            <a:endParaRPr lang="en-GB" sz="1350" dirty="0">
              <a:latin typeface="微软雅黑" panose="020B0503020204020204" pitchFamily="34" charset="-122"/>
            </a:endParaRPr>
          </a:p>
        </p:txBody>
      </p:sp>
      <p:sp>
        <p:nvSpPr>
          <p:cNvPr id="8" name="顶部的沙"/>
          <p:cNvSpPr>
            <a:spLocks/>
          </p:cNvSpPr>
          <p:nvPr/>
        </p:nvSpPr>
        <p:spPr bwMode="auto">
          <a:xfrm>
            <a:off x="1228725" y="2644379"/>
            <a:ext cx="1796654" cy="1121569"/>
          </a:xfrm>
          <a:custGeom>
            <a:avLst/>
            <a:gdLst>
              <a:gd name="T0" fmla="*/ 22 w 1031"/>
              <a:gd name="T1" fmla="*/ 4 h 644"/>
              <a:gd name="T2" fmla="*/ 1 w 1031"/>
              <a:gd name="T3" fmla="*/ 21 h 644"/>
              <a:gd name="T4" fmla="*/ 78 w 1031"/>
              <a:gd name="T5" fmla="*/ 295 h 644"/>
              <a:gd name="T6" fmla="*/ 259 w 1031"/>
              <a:gd name="T7" fmla="*/ 515 h 644"/>
              <a:gd name="T8" fmla="*/ 516 w 1031"/>
              <a:gd name="T9" fmla="*/ 644 h 644"/>
              <a:gd name="T10" fmla="*/ 769 w 1031"/>
              <a:gd name="T11" fmla="*/ 518 h 644"/>
              <a:gd name="T12" fmla="*/ 952 w 1031"/>
              <a:gd name="T13" fmla="*/ 297 h 644"/>
              <a:gd name="T14" fmla="*/ 1030 w 1031"/>
              <a:gd name="T15" fmla="*/ 21 h 644"/>
              <a:gd name="T16" fmla="*/ 1009 w 1031"/>
              <a:gd name="T17" fmla="*/ 4 h 644"/>
              <a:gd name="T18" fmla="*/ 661 w 1031"/>
              <a:gd name="T19" fmla="*/ 118 h 644"/>
              <a:gd name="T20" fmla="*/ 370 w 1031"/>
              <a:gd name="T21" fmla="*/ 118 h 644"/>
              <a:gd name="T22" fmla="*/ 22 w 1031"/>
              <a:gd name="T23" fmla="*/ 4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31" h="644">
                <a:moveTo>
                  <a:pt x="22" y="4"/>
                </a:moveTo>
                <a:cubicBezTo>
                  <a:pt x="11" y="0"/>
                  <a:pt x="0" y="10"/>
                  <a:pt x="1" y="21"/>
                </a:cubicBezTo>
                <a:cubicBezTo>
                  <a:pt x="11" y="122"/>
                  <a:pt x="37" y="214"/>
                  <a:pt x="78" y="295"/>
                </a:cubicBezTo>
                <a:cubicBezTo>
                  <a:pt x="122" y="381"/>
                  <a:pt x="182" y="455"/>
                  <a:pt x="259" y="515"/>
                </a:cubicBezTo>
                <a:cubicBezTo>
                  <a:pt x="370" y="603"/>
                  <a:pt x="483" y="636"/>
                  <a:pt x="516" y="644"/>
                </a:cubicBezTo>
                <a:cubicBezTo>
                  <a:pt x="548" y="636"/>
                  <a:pt x="658" y="604"/>
                  <a:pt x="769" y="518"/>
                </a:cubicBezTo>
                <a:cubicBezTo>
                  <a:pt x="846" y="458"/>
                  <a:pt x="908" y="384"/>
                  <a:pt x="952" y="297"/>
                </a:cubicBezTo>
                <a:cubicBezTo>
                  <a:pt x="993" y="216"/>
                  <a:pt x="1019" y="123"/>
                  <a:pt x="1030" y="21"/>
                </a:cubicBezTo>
                <a:cubicBezTo>
                  <a:pt x="1031" y="10"/>
                  <a:pt x="1020" y="0"/>
                  <a:pt x="1009" y="4"/>
                </a:cubicBezTo>
                <a:cubicBezTo>
                  <a:pt x="661" y="118"/>
                  <a:pt x="661" y="118"/>
                  <a:pt x="661" y="118"/>
                </a:cubicBezTo>
                <a:cubicBezTo>
                  <a:pt x="566" y="149"/>
                  <a:pt x="465" y="149"/>
                  <a:pt x="370" y="118"/>
                </a:cubicBezTo>
                <a:lnTo>
                  <a:pt x="22" y="4"/>
                </a:lnTo>
                <a:close/>
              </a:path>
            </a:pathLst>
          </a:custGeom>
          <a:solidFill>
            <a:srgbClr val="EDCD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rtlCol="0" anchor="t" anchorCtr="0" compatLnSpc="1">
            <a:prstTxWarp prst="textNoShape">
              <a:avLst/>
            </a:prstTxWarp>
          </a:bodyPr>
          <a:lstStyle/>
          <a:p>
            <a:pPr rtl="0"/>
            <a:endParaRPr lang="en-GB" sz="1350" dirty="0">
              <a:latin typeface="微软雅黑" panose="020B0503020204020204" pitchFamily="34" charset="-122"/>
            </a:endParaRPr>
          </a:p>
        </p:txBody>
      </p:sp>
      <p:sp>
        <p:nvSpPr>
          <p:cNvPr id="9" name="底部的沙"/>
          <p:cNvSpPr>
            <a:spLocks/>
          </p:cNvSpPr>
          <p:nvPr/>
        </p:nvSpPr>
        <p:spPr bwMode="auto">
          <a:xfrm>
            <a:off x="1219201" y="4650582"/>
            <a:ext cx="1813322" cy="794147"/>
          </a:xfrm>
          <a:custGeom>
            <a:avLst/>
            <a:gdLst>
              <a:gd name="T0" fmla="*/ 0 w 1523"/>
              <a:gd name="T1" fmla="*/ 667 h 667"/>
              <a:gd name="T2" fmla="*/ 763 w 1523"/>
              <a:gd name="T3" fmla="*/ 0 h 667"/>
              <a:gd name="T4" fmla="*/ 1523 w 1523"/>
              <a:gd name="T5" fmla="*/ 667 h 667"/>
              <a:gd name="T6" fmla="*/ 0 w 1523"/>
              <a:gd name="T7" fmla="*/ 667 h 667"/>
            </a:gdLst>
            <a:ahLst/>
            <a:cxnLst>
              <a:cxn ang="0">
                <a:pos x="T0" y="T1"/>
              </a:cxn>
              <a:cxn ang="0">
                <a:pos x="T2" y="T3"/>
              </a:cxn>
              <a:cxn ang="0">
                <a:pos x="T4" y="T5"/>
              </a:cxn>
              <a:cxn ang="0">
                <a:pos x="T6" y="T7"/>
              </a:cxn>
            </a:cxnLst>
            <a:rect l="0" t="0" r="r" b="b"/>
            <a:pathLst>
              <a:path w="1523" h="667">
                <a:moveTo>
                  <a:pt x="0" y="667"/>
                </a:moveTo>
                <a:lnTo>
                  <a:pt x="763" y="0"/>
                </a:lnTo>
                <a:lnTo>
                  <a:pt x="1523" y="667"/>
                </a:lnTo>
                <a:lnTo>
                  <a:pt x="0" y="667"/>
                </a:lnTo>
                <a:close/>
              </a:path>
            </a:pathLst>
          </a:custGeom>
          <a:solidFill>
            <a:srgbClr val="EDCD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rtlCol="0" anchor="t" anchorCtr="0" compatLnSpc="1">
            <a:prstTxWarp prst="textNoShape">
              <a:avLst/>
            </a:prstTxWarp>
          </a:bodyPr>
          <a:lstStyle/>
          <a:p>
            <a:pPr rtl="0"/>
            <a:endParaRPr lang="en-GB" sz="1350" dirty="0">
              <a:latin typeface="微软雅黑" panose="020B0503020204020204" pitchFamily="34" charset="-122"/>
            </a:endParaRPr>
          </a:p>
        </p:txBody>
      </p:sp>
      <p:sp>
        <p:nvSpPr>
          <p:cNvPr id="10" name="直接连接符"/>
          <p:cNvSpPr>
            <a:spLocks noChangeArrowheads="1"/>
          </p:cNvSpPr>
          <p:nvPr/>
        </p:nvSpPr>
        <p:spPr bwMode="auto">
          <a:xfrm>
            <a:off x="2094310" y="3748684"/>
            <a:ext cx="65485" cy="1694855"/>
          </a:xfrm>
          <a:prstGeom prst="rect">
            <a:avLst/>
          </a:prstGeom>
          <a:solidFill>
            <a:srgbClr val="EDCD7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bodyPr>
          <a:lstStyle/>
          <a:p>
            <a:pPr rtl="0"/>
            <a:endParaRPr lang="en-GB" sz="1350" dirty="0">
              <a:latin typeface="微软雅黑" panose="020B0503020204020204" pitchFamily="34" charset="-122"/>
            </a:endParaRPr>
          </a:p>
        </p:txBody>
      </p:sp>
      <p:grpSp>
        <p:nvGrpSpPr>
          <p:cNvPr id="12" name="按钮：启动计时器"/>
          <p:cNvGrpSpPr/>
          <p:nvPr/>
        </p:nvGrpSpPr>
        <p:grpSpPr>
          <a:xfrm>
            <a:off x="1134000" y="996644"/>
            <a:ext cx="1977629" cy="599972"/>
            <a:chOff x="1332706" y="185859"/>
            <a:chExt cx="2636838" cy="799962"/>
          </a:xfrm>
        </p:grpSpPr>
        <p:sp>
          <p:nvSpPr>
            <p:cNvPr id="13" name="圆角矩形 12"/>
            <p:cNvSpPr/>
            <p:nvPr/>
          </p:nvSpPr>
          <p:spPr>
            <a:xfrm>
              <a:off x="1332706" y="288262"/>
              <a:ext cx="2636838" cy="697559"/>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sz="2100" dirty="0">
                <a:latin typeface="微软雅黑" panose="020B0503020204020204" pitchFamily="34" charset="-122"/>
                <a:cs typeface="Arial" panose="020B0604020202020204" pitchFamily="34" charset="0"/>
              </a:endParaRPr>
            </a:p>
          </p:txBody>
        </p:sp>
        <p:sp>
          <p:nvSpPr>
            <p:cNvPr id="14" name="圆角矩形 13"/>
            <p:cNvSpPr/>
            <p:nvPr/>
          </p:nvSpPr>
          <p:spPr>
            <a:xfrm>
              <a:off x="1332706" y="185859"/>
              <a:ext cx="2636838" cy="69755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zh-cn" altLang="en-US" sz="2100" dirty="0">
                  <a:latin typeface="微软雅黑" panose="020B0503020204020204" pitchFamily="34" charset="-122"/>
                  <a:ea typeface="微软雅黑" panose="020B0503020204020204" pitchFamily="34" charset="-122"/>
                  <a:cs typeface="Arial" panose="020B0604020202020204" pitchFamily="34" charset="0"/>
                </a:rPr>
                <a:t>启动计时器</a:t>
              </a:r>
            </a:p>
          </p:txBody>
        </p:sp>
      </p:grpSp>
      <p:grpSp>
        <p:nvGrpSpPr>
          <p:cNvPr id="15" name="时间到"/>
          <p:cNvGrpSpPr/>
          <p:nvPr/>
        </p:nvGrpSpPr>
        <p:grpSpPr>
          <a:xfrm>
            <a:off x="1134000" y="996644"/>
            <a:ext cx="1977629" cy="599972"/>
            <a:chOff x="4321176" y="185859"/>
            <a:chExt cx="2636838" cy="799962"/>
          </a:xfrm>
        </p:grpSpPr>
        <p:sp>
          <p:nvSpPr>
            <p:cNvPr id="16" name="圆角矩形 15"/>
            <p:cNvSpPr/>
            <p:nvPr/>
          </p:nvSpPr>
          <p:spPr>
            <a:xfrm>
              <a:off x="4321176" y="288262"/>
              <a:ext cx="2636838" cy="697559"/>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sz="2100" dirty="0">
                <a:latin typeface="微软雅黑" panose="020B0503020204020204" pitchFamily="34" charset="-122"/>
                <a:cs typeface="Arial" panose="020B0604020202020204" pitchFamily="34" charset="0"/>
              </a:endParaRPr>
            </a:p>
          </p:txBody>
        </p:sp>
        <p:sp>
          <p:nvSpPr>
            <p:cNvPr id="17" name="圆角矩形 16"/>
            <p:cNvSpPr/>
            <p:nvPr/>
          </p:nvSpPr>
          <p:spPr>
            <a:xfrm>
              <a:off x="4321176" y="185859"/>
              <a:ext cx="2636838" cy="69755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zh-cn" altLang="en-US" sz="2100" dirty="0">
                  <a:latin typeface="微软雅黑" panose="020B0503020204020204" pitchFamily="34" charset="-122"/>
                  <a:ea typeface="微软雅黑" panose="020B0503020204020204" pitchFamily="34" charset="-122"/>
                  <a:cs typeface="Arial" panose="020B0604020202020204" pitchFamily="34" charset="0"/>
                </a:rPr>
                <a:t>时间到！</a:t>
              </a:r>
            </a:p>
          </p:txBody>
        </p:sp>
      </p:grpSp>
      <p:sp>
        <p:nvSpPr>
          <p:cNvPr id="27" name="文本框 26">
            <a:extLst>
              <a:ext uri="{FF2B5EF4-FFF2-40B4-BE49-F238E27FC236}">
                <a16:creationId xmlns:a16="http://schemas.microsoft.com/office/drawing/2014/main" id="{64F00925-F877-46BA-AA80-B12B939C79F4}"/>
              </a:ext>
            </a:extLst>
          </p:cNvPr>
          <p:cNvSpPr txBox="1"/>
          <p:nvPr/>
        </p:nvSpPr>
        <p:spPr>
          <a:xfrm>
            <a:off x="6216638" y="996644"/>
            <a:ext cx="1611339" cy="969496"/>
          </a:xfrm>
          <a:prstGeom prst="rect">
            <a:avLst/>
          </a:prstGeom>
          <a:noFill/>
        </p:spPr>
        <p:txBody>
          <a:bodyPr wrap="none" rtlCol="0">
            <a:spAutoFit/>
          </a:bodyPr>
          <a:lstStyle/>
          <a:p>
            <a:pPr algn="ctr" rtl="0"/>
            <a:r>
              <a:rPr lang="zh-cn" altLang="en-US" sz="21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时间限制： </a:t>
            </a:r>
          </a:p>
          <a:p>
            <a:pPr algn="ctr" rtl="0"/>
            <a:r>
              <a:rPr lang="en-US" altLang="zh-CN" sz="36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5 </a:t>
            </a:r>
            <a:r>
              <a:rPr lang="zh-cn" altLang="en-US" sz="36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分钟</a:t>
            </a:r>
          </a:p>
        </p:txBody>
      </p:sp>
      <p:pic>
        <p:nvPicPr>
          <p:cNvPr id="18" name="图片 17">
            <a:extLst>
              <a:ext uri="{FF2B5EF4-FFF2-40B4-BE49-F238E27FC236}">
                <a16:creationId xmlns:a16="http://schemas.microsoft.com/office/drawing/2014/main" id="{45B7D325-17B4-49C7-AF04-F113131F857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01034" y="2348837"/>
            <a:ext cx="5431208" cy="3262908"/>
          </a:xfrm>
          <a:prstGeom prst="rect">
            <a:avLst/>
          </a:prstGeom>
        </p:spPr>
      </p:pic>
      <p:sp>
        <p:nvSpPr>
          <p:cNvPr id="2" name="文本框 1">
            <a:extLst>
              <a:ext uri="{FF2B5EF4-FFF2-40B4-BE49-F238E27FC236}">
                <a16:creationId xmlns:a16="http://schemas.microsoft.com/office/drawing/2014/main" id="{E981C724-F963-4FFD-A40B-EC874E738A30}"/>
              </a:ext>
            </a:extLst>
          </p:cNvPr>
          <p:cNvSpPr txBox="1"/>
          <p:nvPr/>
        </p:nvSpPr>
        <p:spPr>
          <a:xfrm>
            <a:off x="2842023" y="112010"/>
            <a:ext cx="3985021" cy="523220"/>
          </a:xfrm>
          <a:prstGeom prst="rect">
            <a:avLst/>
          </a:prstGeom>
          <a:noFill/>
        </p:spPr>
        <p:txBody>
          <a:bodyPr wrap="square" rtlCol="0">
            <a:spAutoFit/>
          </a:bodyPr>
          <a:lstStyle/>
          <a:p>
            <a:r>
              <a:rPr lang="zh-CN" altLang="en-US" sz="2800" dirty="0"/>
              <a:t>第一阶段：提出想法</a:t>
            </a:r>
          </a:p>
        </p:txBody>
      </p:sp>
    </p:spTree>
    <p:custDataLst>
      <p:tags r:id="rId1"/>
    </p:custDataLst>
    <p:extLst>
      <p:ext uri="{BB962C8B-B14F-4D97-AF65-F5344CB8AC3E}">
        <p14:creationId xmlns:p14="http://schemas.microsoft.com/office/powerpoint/2010/main" val="290659115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22" presetClass="exit" presetSubtype="1" fill="hold" grpId="0" nodeType="withEffect">
                                  <p:stCondLst>
                                    <p:cond delay="0"/>
                                  </p:stCondLst>
                                  <p:childTnLst>
                                    <p:animEffect transition="out" filter="wipe(up)">
                                      <p:cBhvr>
                                        <p:cTn id="9" dur="300000"/>
                                        <p:tgtEl>
                                          <p:spTgt spid="8"/>
                                        </p:tgtEl>
                                      </p:cBhvr>
                                    </p:animEffect>
                                    <p:set>
                                      <p:cBhvr>
                                        <p:cTn id="10" dur="1" fill="hold">
                                          <p:stCondLst>
                                            <p:cond delay="299999"/>
                                          </p:stCondLst>
                                        </p:cTn>
                                        <p:tgtEl>
                                          <p:spTgt spid="8"/>
                                        </p:tgtEl>
                                        <p:attrNameLst>
                                          <p:attrName>style.visibility</p:attrName>
                                        </p:attrNameLst>
                                      </p:cBhvr>
                                      <p:to>
                                        <p:strVal val="hidden"/>
                                      </p:to>
                                    </p:set>
                                  </p:childTnLst>
                                </p:cTn>
                              </p:par>
                              <p:par>
                                <p:cTn id="11" presetID="22" presetClass="entr" presetSubtype="4"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down)">
                                      <p:cBhvr>
                                        <p:cTn id="13" dur="300000"/>
                                        <p:tgtEl>
                                          <p:spTgt spid="9"/>
                                        </p:tgtEl>
                                      </p:cBhvr>
                                    </p:animEffect>
                                  </p:childTnLst>
                                </p:cTn>
                              </p:par>
                            </p:childTnLst>
                          </p:cTn>
                        </p:par>
                        <p:par>
                          <p:cTn id="14" fill="hold">
                            <p:stCondLst>
                              <p:cond delay="300000"/>
                            </p:stCondLst>
                            <p:childTnLst>
                              <p:par>
                                <p:cTn id="15" presetID="22" presetClass="exit" presetSubtype="1" fill="hold" grpId="1" nodeType="afterEffect">
                                  <p:stCondLst>
                                    <p:cond delay="0"/>
                                  </p:stCondLst>
                                  <p:childTnLst>
                                    <p:animEffect transition="out" filter="wipe(up)">
                                      <p:cBhvr>
                                        <p:cTn id="16" dur="500"/>
                                        <p:tgtEl>
                                          <p:spTgt spid="10"/>
                                        </p:tgtEl>
                                      </p:cBhvr>
                                    </p:animEffect>
                                    <p:set>
                                      <p:cBhvr>
                                        <p:cTn id="17" dur="1" fill="hold">
                                          <p:stCondLst>
                                            <p:cond delay="499"/>
                                          </p:stCondLst>
                                        </p:cTn>
                                        <p:tgtEl>
                                          <p:spTgt spid="10"/>
                                        </p:tgtEl>
                                        <p:attrNameLst>
                                          <p:attrName>style.visibility</p:attrName>
                                        </p:attrNameLst>
                                      </p:cBhvr>
                                      <p:to>
                                        <p:strVal val="hidden"/>
                                      </p:to>
                                    </p:set>
                                  </p:childTnLst>
                                </p:cTn>
                              </p:par>
                              <p:par>
                                <p:cTn id="18" presetID="53" presetClass="entr" presetSubtype="16"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p:cTn id="20" dur="500" fill="hold"/>
                                        <p:tgtEl>
                                          <p:spTgt spid="15"/>
                                        </p:tgtEl>
                                        <p:attrNameLst>
                                          <p:attrName>ppt_w</p:attrName>
                                        </p:attrNameLst>
                                      </p:cBhvr>
                                      <p:tavLst>
                                        <p:tav tm="0">
                                          <p:val>
                                            <p:fltVal val="0"/>
                                          </p:val>
                                        </p:tav>
                                        <p:tav tm="100000">
                                          <p:val>
                                            <p:strVal val="#ppt_w"/>
                                          </p:val>
                                        </p:tav>
                                      </p:tavLst>
                                    </p:anim>
                                    <p:anim calcmode="lin" valueType="num">
                                      <p:cBhvr>
                                        <p:cTn id="21" dur="500" fill="hold"/>
                                        <p:tgtEl>
                                          <p:spTgt spid="15"/>
                                        </p:tgtEl>
                                        <p:attrNameLst>
                                          <p:attrName>ppt_h</p:attrName>
                                        </p:attrNameLst>
                                      </p:cBhvr>
                                      <p:tavLst>
                                        <p:tav tm="0">
                                          <p:val>
                                            <p:fltVal val="0"/>
                                          </p:val>
                                        </p:tav>
                                        <p:tav tm="100000">
                                          <p:val>
                                            <p:strVal val="#ppt_h"/>
                                          </p:val>
                                        </p:tav>
                                      </p:tavLst>
                                    </p:anim>
                                    <p:animEffect transition="in" filter="fade">
                                      <p:cBhvr>
                                        <p:cTn id="22" dur="500"/>
                                        <p:tgtEl>
                                          <p:spTgt spid="15"/>
                                        </p:tgtEl>
                                      </p:cBhvr>
                                    </p:animEffect>
                                  </p:childTnLst>
                                  <p:subTnLst>
                                    <p:audio>
                                      <p:cMediaNode>
                                        <p:cTn display="0" masterRel="sameClick">
                                          <p:stCondLst>
                                            <p:cond evt="begin" delay="0">
                                              <p:tn val="18"/>
                                            </p:cond>
                                          </p:stCondLst>
                                          <p:endCondLst>
                                            <p:cond evt="onStopAudio" delay="0">
                                              <p:tgtEl>
                                                <p:sldTgt/>
                                              </p:tgtEl>
                                            </p:cond>
                                          </p:endCondLst>
                                        </p:cTn>
                                        <p:tgtEl>
                                          <p:sndTgt r:embed="rId4" name="chimes.wav"/>
                                        </p:tgtEl>
                                      </p:cMediaNode>
                                    </p:audio>
                                  </p:subTnLst>
                                </p:cTn>
                              </p:par>
                            </p:childTnLst>
                          </p:cTn>
                        </p:par>
                        <p:par>
                          <p:cTn id="23" fill="hold">
                            <p:stCondLst>
                              <p:cond delay="300500"/>
                            </p:stCondLst>
                            <p:childTnLst>
                              <p:par>
                                <p:cTn id="24" presetID="1" presetClass="entr" presetSubtype="0" fill="hold" nodeType="afterEffect">
                                  <p:stCondLst>
                                    <p:cond delay="0"/>
                                  </p:stCondLst>
                                  <p:childTnLst>
                                    <p:set>
                                      <p:cBhvr>
                                        <p:cTn id="25" dur="1" fill="hold">
                                          <p:stCondLst>
                                            <p:cond delay="0"/>
                                          </p:stCondLst>
                                        </p:cTn>
                                        <p:tgtEl>
                                          <p:spTgt spid="15"/>
                                        </p:tgtEl>
                                        <p:attrNameLst>
                                          <p:attrName>style.visibility</p:attrName>
                                        </p:attrNameLst>
                                      </p:cBhvr>
                                      <p:to>
                                        <p:strVal val="visible"/>
                                      </p:to>
                                    </p:set>
                                  </p:childTnLst>
                                </p:cTn>
                              </p:par>
                            </p:childTnLst>
                          </p:cTn>
                        </p:par>
                      </p:childTnLst>
                    </p:cTn>
                  </p:par>
                </p:childTnLst>
              </p:cTn>
              <p:nextCondLst>
                <p:cond evt="onClick" delay="0">
                  <p:tgtEl>
                    <p:spTgt spid="12"/>
                  </p:tgtEl>
                </p:cond>
              </p:nextCondLst>
            </p:seq>
          </p:childTnLst>
        </p:cTn>
      </p:par>
    </p:tnLst>
    <p:bldLst>
      <p:bldP spid="8" grpId="0" animBg="1"/>
      <p:bldP spid="9" grpId="0" animBg="1"/>
      <p:bldP spid="10" grpId="0" animBg="1"/>
      <p:bldP spid="10" grpId="1" animBg="1"/>
    </p:bld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自选图形 3"/>
          <p:cNvSpPr>
            <a:spLocks noChangeAspect="1" noChangeArrowheads="1" noTextEdit="1"/>
          </p:cNvSpPr>
          <p:nvPr/>
        </p:nvSpPr>
        <p:spPr bwMode="auto">
          <a:xfrm>
            <a:off x="992982" y="1943100"/>
            <a:ext cx="2264569" cy="371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bodyPr>
          <a:lstStyle/>
          <a:p>
            <a:pPr rtl="0"/>
            <a:endParaRPr lang="zh-CN" altLang="en-GB" sz="1350" dirty="0">
              <a:latin typeface="微软雅黑" panose="020B0503020204020204" pitchFamily="34" charset="-122"/>
              <a:ea typeface="微软雅黑" panose="020B0503020204020204" pitchFamily="34" charset="-122"/>
            </a:endParaRPr>
          </a:p>
        </p:txBody>
      </p:sp>
      <p:sp>
        <p:nvSpPr>
          <p:cNvPr id="4" name="任意多边形 3"/>
          <p:cNvSpPr>
            <a:spLocks/>
          </p:cNvSpPr>
          <p:nvPr/>
        </p:nvSpPr>
        <p:spPr bwMode="auto">
          <a:xfrm>
            <a:off x="1140619" y="2158604"/>
            <a:ext cx="1971675" cy="3286125"/>
          </a:xfrm>
          <a:custGeom>
            <a:avLst/>
            <a:gdLst>
              <a:gd name="T0" fmla="*/ 1131 w 1131"/>
              <a:gd name="T1" fmla="*/ 0 h 1887"/>
              <a:gd name="T2" fmla="*/ 0 w 1131"/>
              <a:gd name="T3" fmla="*/ 0 h 1887"/>
              <a:gd name="T4" fmla="*/ 0 w 1131"/>
              <a:gd name="T5" fmla="*/ 194 h 1887"/>
              <a:gd name="T6" fmla="*/ 460 w 1131"/>
              <a:gd name="T7" fmla="*/ 934 h 1887"/>
              <a:gd name="T8" fmla="*/ 460 w 1131"/>
              <a:gd name="T9" fmla="*/ 954 h 1887"/>
              <a:gd name="T10" fmla="*/ 0 w 1131"/>
              <a:gd name="T11" fmla="*/ 1694 h 1887"/>
              <a:gd name="T12" fmla="*/ 0 w 1131"/>
              <a:gd name="T13" fmla="*/ 1887 h 1887"/>
              <a:gd name="T14" fmla="*/ 1131 w 1131"/>
              <a:gd name="T15" fmla="*/ 1887 h 1887"/>
              <a:gd name="T16" fmla="*/ 1131 w 1131"/>
              <a:gd name="T17" fmla="*/ 1694 h 1887"/>
              <a:gd name="T18" fmla="*/ 671 w 1131"/>
              <a:gd name="T19" fmla="*/ 954 h 1887"/>
              <a:gd name="T20" fmla="*/ 671 w 1131"/>
              <a:gd name="T21" fmla="*/ 934 h 1887"/>
              <a:gd name="T22" fmla="*/ 1131 w 1131"/>
              <a:gd name="T23" fmla="*/ 194 h 1887"/>
              <a:gd name="T24" fmla="*/ 1131 w 1131"/>
              <a:gd name="T25" fmla="*/ 0 h 1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31" h="1887">
                <a:moveTo>
                  <a:pt x="1131" y="0"/>
                </a:moveTo>
                <a:cubicBezTo>
                  <a:pt x="0" y="0"/>
                  <a:pt x="0" y="0"/>
                  <a:pt x="0" y="0"/>
                </a:cubicBezTo>
                <a:cubicBezTo>
                  <a:pt x="0" y="194"/>
                  <a:pt x="0" y="194"/>
                  <a:pt x="0" y="194"/>
                </a:cubicBezTo>
                <a:cubicBezTo>
                  <a:pt x="0" y="675"/>
                  <a:pt x="297" y="865"/>
                  <a:pt x="460" y="934"/>
                </a:cubicBezTo>
                <a:cubicBezTo>
                  <a:pt x="469" y="937"/>
                  <a:pt x="469" y="950"/>
                  <a:pt x="460" y="954"/>
                </a:cubicBezTo>
                <a:cubicBezTo>
                  <a:pt x="297" y="1022"/>
                  <a:pt x="0" y="1212"/>
                  <a:pt x="0" y="1694"/>
                </a:cubicBezTo>
                <a:cubicBezTo>
                  <a:pt x="0" y="1887"/>
                  <a:pt x="0" y="1887"/>
                  <a:pt x="0" y="1887"/>
                </a:cubicBezTo>
                <a:cubicBezTo>
                  <a:pt x="1131" y="1887"/>
                  <a:pt x="1131" y="1887"/>
                  <a:pt x="1131" y="1887"/>
                </a:cubicBezTo>
                <a:cubicBezTo>
                  <a:pt x="1131" y="1694"/>
                  <a:pt x="1131" y="1694"/>
                  <a:pt x="1131" y="1694"/>
                </a:cubicBezTo>
                <a:cubicBezTo>
                  <a:pt x="1131" y="1212"/>
                  <a:pt x="834" y="1022"/>
                  <a:pt x="671" y="954"/>
                </a:cubicBezTo>
                <a:cubicBezTo>
                  <a:pt x="661" y="950"/>
                  <a:pt x="661" y="937"/>
                  <a:pt x="671" y="934"/>
                </a:cubicBezTo>
                <a:cubicBezTo>
                  <a:pt x="834" y="865"/>
                  <a:pt x="1131" y="675"/>
                  <a:pt x="1131" y="194"/>
                </a:cubicBezTo>
                <a:cubicBezTo>
                  <a:pt x="1131" y="0"/>
                  <a:pt x="1131" y="0"/>
                  <a:pt x="1131" y="0"/>
                </a:cubicBezTo>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rtlCol="0" anchor="t" anchorCtr="0" compatLnSpc="1">
            <a:prstTxWarp prst="textNoShape">
              <a:avLst/>
            </a:prstTxWarp>
          </a:bodyPr>
          <a:lstStyle/>
          <a:p>
            <a:pPr rtl="0"/>
            <a:endParaRPr lang="en-GB" sz="1350" dirty="0">
              <a:latin typeface="微软雅黑" panose="020B0503020204020204" pitchFamily="34" charset="-122"/>
            </a:endParaRPr>
          </a:p>
        </p:txBody>
      </p:sp>
      <p:sp>
        <p:nvSpPr>
          <p:cNvPr id="5" name="任意多边形 4"/>
          <p:cNvSpPr>
            <a:spLocks/>
          </p:cNvSpPr>
          <p:nvPr/>
        </p:nvSpPr>
        <p:spPr bwMode="auto">
          <a:xfrm>
            <a:off x="994173" y="1944291"/>
            <a:ext cx="2264569" cy="214313"/>
          </a:xfrm>
          <a:custGeom>
            <a:avLst/>
            <a:gdLst>
              <a:gd name="T0" fmla="*/ 1262 w 1299"/>
              <a:gd name="T1" fmla="*/ 0 h 123"/>
              <a:gd name="T2" fmla="*/ 36 w 1299"/>
              <a:gd name="T3" fmla="*/ 0 h 123"/>
              <a:gd name="T4" fmla="*/ 0 w 1299"/>
              <a:gd name="T5" fmla="*/ 36 h 123"/>
              <a:gd name="T6" fmla="*/ 0 w 1299"/>
              <a:gd name="T7" fmla="*/ 86 h 123"/>
              <a:gd name="T8" fmla="*/ 36 w 1299"/>
              <a:gd name="T9" fmla="*/ 123 h 123"/>
              <a:gd name="T10" fmla="*/ 1262 w 1299"/>
              <a:gd name="T11" fmla="*/ 123 h 123"/>
              <a:gd name="T12" fmla="*/ 1299 w 1299"/>
              <a:gd name="T13" fmla="*/ 86 h 123"/>
              <a:gd name="T14" fmla="*/ 1299 w 1299"/>
              <a:gd name="T15" fmla="*/ 36 h 123"/>
              <a:gd name="T16" fmla="*/ 1262 w 1299"/>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9" h="123">
                <a:moveTo>
                  <a:pt x="1262" y="0"/>
                </a:moveTo>
                <a:cubicBezTo>
                  <a:pt x="36" y="0"/>
                  <a:pt x="36" y="0"/>
                  <a:pt x="36" y="0"/>
                </a:cubicBezTo>
                <a:cubicBezTo>
                  <a:pt x="16" y="0"/>
                  <a:pt x="0" y="16"/>
                  <a:pt x="0" y="36"/>
                </a:cubicBezTo>
                <a:cubicBezTo>
                  <a:pt x="0" y="86"/>
                  <a:pt x="0" y="86"/>
                  <a:pt x="0" y="86"/>
                </a:cubicBezTo>
                <a:cubicBezTo>
                  <a:pt x="0" y="107"/>
                  <a:pt x="16" y="123"/>
                  <a:pt x="36" y="123"/>
                </a:cubicBezTo>
                <a:cubicBezTo>
                  <a:pt x="1262" y="123"/>
                  <a:pt x="1262" y="123"/>
                  <a:pt x="1262" y="123"/>
                </a:cubicBezTo>
                <a:cubicBezTo>
                  <a:pt x="1283" y="123"/>
                  <a:pt x="1299" y="107"/>
                  <a:pt x="1299" y="86"/>
                </a:cubicBezTo>
                <a:cubicBezTo>
                  <a:pt x="1299" y="36"/>
                  <a:pt x="1299" y="36"/>
                  <a:pt x="1299" y="36"/>
                </a:cubicBezTo>
                <a:cubicBezTo>
                  <a:pt x="1299" y="16"/>
                  <a:pt x="1283" y="0"/>
                  <a:pt x="1262" y="0"/>
                </a:cubicBezTo>
                <a:close/>
              </a:path>
            </a:pathLst>
          </a:custGeom>
          <a:solidFill>
            <a:srgbClr val="8C62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rtlCol="0" anchor="t" anchorCtr="0" compatLnSpc="1">
            <a:prstTxWarp prst="textNoShape">
              <a:avLst/>
            </a:prstTxWarp>
          </a:bodyPr>
          <a:lstStyle/>
          <a:p>
            <a:pPr rtl="0"/>
            <a:endParaRPr lang="en-GB" sz="2100" dirty="0">
              <a:latin typeface="微软雅黑" panose="020B0503020204020204" pitchFamily="34" charset="-122"/>
              <a:cs typeface="Arial" panose="020B0604020202020204" pitchFamily="34" charset="0"/>
            </a:endParaRPr>
          </a:p>
        </p:txBody>
      </p:sp>
      <p:sp>
        <p:nvSpPr>
          <p:cNvPr id="6" name="任意多边形 5"/>
          <p:cNvSpPr>
            <a:spLocks/>
          </p:cNvSpPr>
          <p:nvPr/>
        </p:nvSpPr>
        <p:spPr bwMode="auto">
          <a:xfrm>
            <a:off x="994173" y="5444729"/>
            <a:ext cx="2264569" cy="216694"/>
          </a:xfrm>
          <a:custGeom>
            <a:avLst/>
            <a:gdLst>
              <a:gd name="T0" fmla="*/ 1262 w 1299"/>
              <a:gd name="T1" fmla="*/ 0 h 124"/>
              <a:gd name="T2" fmla="*/ 36 w 1299"/>
              <a:gd name="T3" fmla="*/ 0 h 124"/>
              <a:gd name="T4" fmla="*/ 0 w 1299"/>
              <a:gd name="T5" fmla="*/ 37 h 124"/>
              <a:gd name="T6" fmla="*/ 0 w 1299"/>
              <a:gd name="T7" fmla="*/ 87 h 124"/>
              <a:gd name="T8" fmla="*/ 36 w 1299"/>
              <a:gd name="T9" fmla="*/ 124 h 124"/>
              <a:gd name="T10" fmla="*/ 1262 w 1299"/>
              <a:gd name="T11" fmla="*/ 124 h 124"/>
              <a:gd name="T12" fmla="*/ 1299 w 1299"/>
              <a:gd name="T13" fmla="*/ 87 h 124"/>
              <a:gd name="T14" fmla="*/ 1299 w 1299"/>
              <a:gd name="T15" fmla="*/ 37 h 124"/>
              <a:gd name="T16" fmla="*/ 1262 w 1299"/>
              <a:gd name="T17"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9" h="124">
                <a:moveTo>
                  <a:pt x="1262" y="0"/>
                </a:moveTo>
                <a:cubicBezTo>
                  <a:pt x="36" y="0"/>
                  <a:pt x="36" y="0"/>
                  <a:pt x="36" y="0"/>
                </a:cubicBezTo>
                <a:cubicBezTo>
                  <a:pt x="16" y="0"/>
                  <a:pt x="0" y="17"/>
                  <a:pt x="0" y="37"/>
                </a:cubicBezTo>
                <a:cubicBezTo>
                  <a:pt x="0" y="87"/>
                  <a:pt x="0" y="87"/>
                  <a:pt x="0" y="87"/>
                </a:cubicBezTo>
                <a:cubicBezTo>
                  <a:pt x="0" y="107"/>
                  <a:pt x="16" y="124"/>
                  <a:pt x="36" y="124"/>
                </a:cubicBezTo>
                <a:cubicBezTo>
                  <a:pt x="1262" y="124"/>
                  <a:pt x="1262" y="124"/>
                  <a:pt x="1262" y="124"/>
                </a:cubicBezTo>
                <a:cubicBezTo>
                  <a:pt x="1283" y="124"/>
                  <a:pt x="1299" y="107"/>
                  <a:pt x="1299" y="87"/>
                </a:cubicBezTo>
                <a:cubicBezTo>
                  <a:pt x="1299" y="37"/>
                  <a:pt x="1299" y="37"/>
                  <a:pt x="1299" y="37"/>
                </a:cubicBezTo>
                <a:cubicBezTo>
                  <a:pt x="1299" y="17"/>
                  <a:pt x="1283" y="0"/>
                  <a:pt x="1262" y="0"/>
                </a:cubicBezTo>
                <a:close/>
              </a:path>
            </a:pathLst>
          </a:custGeom>
          <a:solidFill>
            <a:srgbClr val="8C62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rtlCol="0" anchor="t" anchorCtr="0" compatLnSpc="1">
            <a:prstTxWarp prst="textNoShape">
              <a:avLst/>
            </a:prstTxWarp>
          </a:bodyPr>
          <a:lstStyle/>
          <a:p>
            <a:pPr rtl="0"/>
            <a:endParaRPr lang="en-GB" sz="1350" dirty="0">
              <a:latin typeface="微软雅黑" panose="020B0503020204020204" pitchFamily="34" charset="-122"/>
            </a:endParaRPr>
          </a:p>
        </p:txBody>
      </p:sp>
      <p:sp>
        <p:nvSpPr>
          <p:cNvPr id="7" name="任意多边形 6"/>
          <p:cNvSpPr>
            <a:spLocks/>
          </p:cNvSpPr>
          <p:nvPr/>
        </p:nvSpPr>
        <p:spPr bwMode="auto">
          <a:xfrm>
            <a:off x="994173" y="5531644"/>
            <a:ext cx="2264569" cy="129779"/>
          </a:xfrm>
          <a:custGeom>
            <a:avLst/>
            <a:gdLst>
              <a:gd name="T0" fmla="*/ 1262 w 1299"/>
              <a:gd name="T1" fmla="*/ 36 h 74"/>
              <a:gd name="T2" fmla="*/ 36 w 1299"/>
              <a:gd name="T3" fmla="*/ 36 h 74"/>
              <a:gd name="T4" fmla="*/ 0 w 1299"/>
              <a:gd name="T5" fmla="*/ 0 h 74"/>
              <a:gd name="T6" fmla="*/ 0 w 1299"/>
              <a:gd name="T7" fmla="*/ 37 h 74"/>
              <a:gd name="T8" fmla="*/ 36 w 1299"/>
              <a:gd name="T9" fmla="*/ 74 h 74"/>
              <a:gd name="T10" fmla="*/ 1262 w 1299"/>
              <a:gd name="T11" fmla="*/ 74 h 74"/>
              <a:gd name="T12" fmla="*/ 1299 w 1299"/>
              <a:gd name="T13" fmla="*/ 37 h 74"/>
              <a:gd name="T14" fmla="*/ 1299 w 1299"/>
              <a:gd name="T15" fmla="*/ 0 h 74"/>
              <a:gd name="T16" fmla="*/ 1262 w 1299"/>
              <a:gd name="T17" fmla="*/ 3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9" h="74">
                <a:moveTo>
                  <a:pt x="1262" y="36"/>
                </a:moveTo>
                <a:cubicBezTo>
                  <a:pt x="36" y="36"/>
                  <a:pt x="36" y="36"/>
                  <a:pt x="36" y="36"/>
                </a:cubicBezTo>
                <a:cubicBezTo>
                  <a:pt x="16" y="36"/>
                  <a:pt x="0" y="20"/>
                  <a:pt x="0" y="0"/>
                </a:cubicBezTo>
                <a:cubicBezTo>
                  <a:pt x="0" y="37"/>
                  <a:pt x="0" y="37"/>
                  <a:pt x="0" y="37"/>
                </a:cubicBezTo>
                <a:cubicBezTo>
                  <a:pt x="0" y="57"/>
                  <a:pt x="16" y="74"/>
                  <a:pt x="36" y="74"/>
                </a:cubicBezTo>
                <a:cubicBezTo>
                  <a:pt x="1262" y="74"/>
                  <a:pt x="1262" y="74"/>
                  <a:pt x="1262" y="74"/>
                </a:cubicBezTo>
                <a:cubicBezTo>
                  <a:pt x="1283" y="74"/>
                  <a:pt x="1299" y="57"/>
                  <a:pt x="1299" y="37"/>
                </a:cubicBezTo>
                <a:cubicBezTo>
                  <a:pt x="1299" y="0"/>
                  <a:pt x="1299" y="0"/>
                  <a:pt x="1299" y="0"/>
                </a:cubicBezTo>
                <a:cubicBezTo>
                  <a:pt x="1299" y="20"/>
                  <a:pt x="1283" y="36"/>
                  <a:pt x="1262" y="36"/>
                </a:cubicBezTo>
                <a:close/>
              </a:path>
            </a:pathLst>
          </a:custGeom>
          <a:solidFill>
            <a:srgbClr val="855C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rtlCol="0" anchor="t" anchorCtr="0" compatLnSpc="1">
            <a:prstTxWarp prst="textNoShape">
              <a:avLst/>
            </a:prstTxWarp>
          </a:bodyPr>
          <a:lstStyle/>
          <a:p>
            <a:pPr rtl="0"/>
            <a:endParaRPr lang="en-GB" sz="1350" dirty="0">
              <a:latin typeface="微软雅黑" panose="020B0503020204020204" pitchFamily="34" charset="-122"/>
            </a:endParaRPr>
          </a:p>
        </p:txBody>
      </p:sp>
      <p:sp>
        <p:nvSpPr>
          <p:cNvPr id="8" name="顶部的沙"/>
          <p:cNvSpPr>
            <a:spLocks/>
          </p:cNvSpPr>
          <p:nvPr/>
        </p:nvSpPr>
        <p:spPr bwMode="auto">
          <a:xfrm>
            <a:off x="1228725" y="2644379"/>
            <a:ext cx="1796654" cy="1121569"/>
          </a:xfrm>
          <a:custGeom>
            <a:avLst/>
            <a:gdLst>
              <a:gd name="T0" fmla="*/ 22 w 1031"/>
              <a:gd name="T1" fmla="*/ 4 h 644"/>
              <a:gd name="T2" fmla="*/ 1 w 1031"/>
              <a:gd name="T3" fmla="*/ 21 h 644"/>
              <a:gd name="T4" fmla="*/ 78 w 1031"/>
              <a:gd name="T5" fmla="*/ 295 h 644"/>
              <a:gd name="T6" fmla="*/ 259 w 1031"/>
              <a:gd name="T7" fmla="*/ 515 h 644"/>
              <a:gd name="T8" fmla="*/ 516 w 1031"/>
              <a:gd name="T9" fmla="*/ 644 h 644"/>
              <a:gd name="T10" fmla="*/ 769 w 1031"/>
              <a:gd name="T11" fmla="*/ 518 h 644"/>
              <a:gd name="T12" fmla="*/ 952 w 1031"/>
              <a:gd name="T13" fmla="*/ 297 h 644"/>
              <a:gd name="T14" fmla="*/ 1030 w 1031"/>
              <a:gd name="T15" fmla="*/ 21 h 644"/>
              <a:gd name="T16" fmla="*/ 1009 w 1031"/>
              <a:gd name="T17" fmla="*/ 4 h 644"/>
              <a:gd name="T18" fmla="*/ 661 w 1031"/>
              <a:gd name="T19" fmla="*/ 118 h 644"/>
              <a:gd name="T20" fmla="*/ 370 w 1031"/>
              <a:gd name="T21" fmla="*/ 118 h 644"/>
              <a:gd name="T22" fmla="*/ 22 w 1031"/>
              <a:gd name="T23" fmla="*/ 4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31" h="644">
                <a:moveTo>
                  <a:pt x="22" y="4"/>
                </a:moveTo>
                <a:cubicBezTo>
                  <a:pt x="11" y="0"/>
                  <a:pt x="0" y="10"/>
                  <a:pt x="1" y="21"/>
                </a:cubicBezTo>
                <a:cubicBezTo>
                  <a:pt x="11" y="122"/>
                  <a:pt x="37" y="214"/>
                  <a:pt x="78" y="295"/>
                </a:cubicBezTo>
                <a:cubicBezTo>
                  <a:pt x="122" y="381"/>
                  <a:pt x="182" y="455"/>
                  <a:pt x="259" y="515"/>
                </a:cubicBezTo>
                <a:cubicBezTo>
                  <a:pt x="370" y="603"/>
                  <a:pt x="483" y="636"/>
                  <a:pt x="516" y="644"/>
                </a:cubicBezTo>
                <a:cubicBezTo>
                  <a:pt x="548" y="636"/>
                  <a:pt x="658" y="604"/>
                  <a:pt x="769" y="518"/>
                </a:cubicBezTo>
                <a:cubicBezTo>
                  <a:pt x="846" y="458"/>
                  <a:pt x="908" y="384"/>
                  <a:pt x="952" y="297"/>
                </a:cubicBezTo>
                <a:cubicBezTo>
                  <a:pt x="993" y="216"/>
                  <a:pt x="1019" y="123"/>
                  <a:pt x="1030" y="21"/>
                </a:cubicBezTo>
                <a:cubicBezTo>
                  <a:pt x="1031" y="10"/>
                  <a:pt x="1020" y="0"/>
                  <a:pt x="1009" y="4"/>
                </a:cubicBezTo>
                <a:cubicBezTo>
                  <a:pt x="661" y="118"/>
                  <a:pt x="661" y="118"/>
                  <a:pt x="661" y="118"/>
                </a:cubicBezTo>
                <a:cubicBezTo>
                  <a:pt x="566" y="149"/>
                  <a:pt x="465" y="149"/>
                  <a:pt x="370" y="118"/>
                </a:cubicBezTo>
                <a:lnTo>
                  <a:pt x="22" y="4"/>
                </a:lnTo>
                <a:close/>
              </a:path>
            </a:pathLst>
          </a:custGeom>
          <a:solidFill>
            <a:srgbClr val="EDCD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rtlCol="0" anchor="t" anchorCtr="0" compatLnSpc="1">
            <a:prstTxWarp prst="textNoShape">
              <a:avLst/>
            </a:prstTxWarp>
          </a:bodyPr>
          <a:lstStyle/>
          <a:p>
            <a:pPr rtl="0"/>
            <a:endParaRPr lang="en-GB" sz="1350" dirty="0">
              <a:latin typeface="微软雅黑" panose="020B0503020204020204" pitchFamily="34" charset="-122"/>
            </a:endParaRPr>
          </a:p>
        </p:txBody>
      </p:sp>
      <p:sp>
        <p:nvSpPr>
          <p:cNvPr id="9" name="底部的沙"/>
          <p:cNvSpPr>
            <a:spLocks/>
          </p:cNvSpPr>
          <p:nvPr/>
        </p:nvSpPr>
        <p:spPr bwMode="auto">
          <a:xfrm>
            <a:off x="1219201" y="4650582"/>
            <a:ext cx="1813322" cy="794147"/>
          </a:xfrm>
          <a:custGeom>
            <a:avLst/>
            <a:gdLst>
              <a:gd name="T0" fmla="*/ 0 w 1523"/>
              <a:gd name="T1" fmla="*/ 667 h 667"/>
              <a:gd name="T2" fmla="*/ 763 w 1523"/>
              <a:gd name="T3" fmla="*/ 0 h 667"/>
              <a:gd name="T4" fmla="*/ 1523 w 1523"/>
              <a:gd name="T5" fmla="*/ 667 h 667"/>
              <a:gd name="T6" fmla="*/ 0 w 1523"/>
              <a:gd name="T7" fmla="*/ 667 h 667"/>
            </a:gdLst>
            <a:ahLst/>
            <a:cxnLst>
              <a:cxn ang="0">
                <a:pos x="T0" y="T1"/>
              </a:cxn>
              <a:cxn ang="0">
                <a:pos x="T2" y="T3"/>
              </a:cxn>
              <a:cxn ang="0">
                <a:pos x="T4" y="T5"/>
              </a:cxn>
              <a:cxn ang="0">
                <a:pos x="T6" y="T7"/>
              </a:cxn>
            </a:cxnLst>
            <a:rect l="0" t="0" r="r" b="b"/>
            <a:pathLst>
              <a:path w="1523" h="667">
                <a:moveTo>
                  <a:pt x="0" y="667"/>
                </a:moveTo>
                <a:lnTo>
                  <a:pt x="763" y="0"/>
                </a:lnTo>
                <a:lnTo>
                  <a:pt x="1523" y="667"/>
                </a:lnTo>
                <a:lnTo>
                  <a:pt x="0" y="667"/>
                </a:lnTo>
                <a:close/>
              </a:path>
            </a:pathLst>
          </a:custGeom>
          <a:solidFill>
            <a:srgbClr val="EDCD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rtlCol="0" anchor="t" anchorCtr="0" compatLnSpc="1">
            <a:prstTxWarp prst="textNoShape">
              <a:avLst/>
            </a:prstTxWarp>
          </a:bodyPr>
          <a:lstStyle/>
          <a:p>
            <a:pPr rtl="0"/>
            <a:endParaRPr lang="en-GB" sz="1350" dirty="0">
              <a:latin typeface="微软雅黑" panose="020B0503020204020204" pitchFamily="34" charset="-122"/>
            </a:endParaRPr>
          </a:p>
        </p:txBody>
      </p:sp>
      <p:sp>
        <p:nvSpPr>
          <p:cNvPr id="10" name="直接连接符"/>
          <p:cNvSpPr>
            <a:spLocks noChangeArrowheads="1"/>
          </p:cNvSpPr>
          <p:nvPr/>
        </p:nvSpPr>
        <p:spPr bwMode="auto">
          <a:xfrm>
            <a:off x="2094310" y="3748684"/>
            <a:ext cx="65485" cy="1694855"/>
          </a:xfrm>
          <a:prstGeom prst="rect">
            <a:avLst/>
          </a:prstGeom>
          <a:solidFill>
            <a:srgbClr val="EDCD7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bodyPr>
          <a:lstStyle/>
          <a:p>
            <a:pPr rtl="0"/>
            <a:endParaRPr lang="en-GB" sz="1350" dirty="0">
              <a:latin typeface="微软雅黑" panose="020B0503020204020204" pitchFamily="34" charset="-122"/>
            </a:endParaRPr>
          </a:p>
        </p:txBody>
      </p:sp>
      <p:grpSp>
        <p:nvGrpSpPr>
          <p:cNvPr id="12" name="按钮：启动计时器"/>
          <p:cNvGrpSpPr/>
          <p:nvPr/>
        </p:nvGrpSpPr>
        <p:grpSpPr>
          <a:xfrm>
            <a:off x="1134000" y="996644"/>
            <a:ext cx="1977629" cy="599972"/>
            <a:chOff x="1332706" y="185859"/>
            <a:chExt cx="2636838" cy="799962"/>
          </a:xfrm>
        </p:grpSpPr>
        <p:sp>
          <p:nvSpPr>
            <p:cNvPr id="13" name="圆角矩形 12"/>
            <p:cNvSpPr/>
            <p:nvPr/>
          </p:nvSpPr>
          <p:spPr>
            <a:xfrm>
              <a:off x="1332706" y="288262"/>
              <a:ext cx="2636838" cy="697559"/>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sz="2100" dirty="0">
                <a:latin typeface="微软雅黑" panose="020B0503020204020204" pitchFamily="34" charset="-122"/>
                <a:cs typeface="Arial" panose="020B0604020202020204" pitchFamily="34" charset="0"/>
              </a:endParaRPr>
            </a:p>
          </p:txBody>
        </p:sp>
        <p:sp>
          <p:nvSpPr>
            <p:cNvPr id="14" name="圆角矩形 13"/>
            <p:cNvSpPr/>
            <p:nvPr/>
          </p:nvSpPr>
          <p:spPr>
            <a:xfrm>
              <a:off x="1332706" y="185859"/>
              <a:ext cx="2636838" cy="69755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zh-cn" altLang="en-US" sz="2100" dirty="0">
                  <a:latin typeface="微软雅黑" panose="020B0503020204020204" pitchFamily="34" charset="-122"/>
                  <a:ea typeface="微软雅黑" panose="020B0503020204020204" pitchFamily="34" charset="-122"/>
                  <a:cs typeface="Arial" panose="020B0604020202020204" pitchFamily="34" charset="0"/>
                </a:rPr>
                <a:t>启动计时器</a:t>
              </a:r>
            </a:p>
          </p:txBody>
        </p:sp>
      </p:grpSp>
      <p:grpSp>
        <p:nvGrpSpPr>
          <p:cNvPr id="15" name="时间到"/>
          <p:cNvGrpSpPr/>
          <p:nvPr/>
        </p:nvGrpSpPr>
        <p:grpSpPr>
          <a:xfrm>
            <a:off x="1134000" y="996644"/>
            <a:ext cx="1977629" cy="599972"/>
            <a:chOff x="4321176" y="185859"/>
            <a:chExt cx="2636838" cy="799962"/>
          </a:xfrm>
        </p:grpSpPr>
        <p:sp>
          <p:nvSpPr>
            <p:cNvPr id="16" name="圆角矩形 15"/>
            <p:cNvSpPr/>
            <p:nvPr/>
          </p:nvSpPr>
          <p:spPr>
            <a:xfrm>
              <a:off x="4321176" y="288262"/>
              <a:ext cx="2636838" cy="697559"/>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sz="2100" dirty="0">
                <a:latin typeface="微软雅黑" panose="020B0503020204020204" pitchFamily="34" charset="-122"/>
                <a:cs typeface="Arial" panose="020B0604020202020204" pitchFamily="34" charset="0"/>
              </a:endParaRPr>
            </a:p>
          </p:txBody>
        </p:sp>
        <p:sp>
          <p:nvSpPr>
            <p:cNvPr id="17" name="圆角矩形 16"/>
            <p:cNvSpPr/>
            <p:nvPr/>
          </p:nvSpPr>
          <p:spPr>
            <a:xfrm>
              <a:off x="4321176" y="185859"/>
              <a:ext cx="2636838" cy="69755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zh-cn" altLang="en-US" sz="2100" dirty="0">
                  <a:latin typeface="微软雅黑" panose="020B0503020204020204" pitchFamily="34" charset="-122"/>
                  <a:ea typeface="微软雅黑" panose="020B0503020204020204" pitchFamily="34" charset="-122"/>
                  <a:cs typeface="Arial" panose="020B0604020202020204" pitchFamily="34" charset="0"/>
                </a:rPr>
                <a:t>时间到！</a:t>
              </a:r>
            </a:p>
          </p:txBody>
        </p:sp>
      </p:grpSp>
      <p:sp>
        <p:nvSpPr>
          <p:cNvPr id="27" name="文本框 26">
            <a:extLst>
              <a:ext uri="{FF2B5EF4-FFF2-40B4-BE49-F238E27FC236}">
                <a16:creationId xmlns:a16="http://schemas.microsoft.com/office/drawing/2014/main" id="{64F00925-F877-46BA-AA80-B12B939C79F4}"/>
              </a:ext>
            </a:extLst>
          </p:cNvPr>
          <p:cNvSpPr txBox="1"/>
          <p:nvPr/>
        </p:nvSpPr>
        <p:spPr>
          <a:xfrm>
            <a:off x="6216638" y="996644"/>
            <a:ext cx="1611339" cy="969496"/>
          </a:xfrm>
          <a:prstGeom prst="rect">
            <a:avLst/>
          </a:prstGeom>
          <a:noFill/>
        </p:spPr>
        <p:txBody>
          <a:bodyPr wrap="none" rtlCol="0">
            <a:spAutoFit/>
          </a:bodyPr>
          <a:lstStyle/>
          <a:p>
            <a:pPr algn="ctr" rtl="0"/>
            <a:r>
              <a:rPr lang="zh-cn" altLang="en-US" sz="21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时间限制： </a:t>
            </a:r>
          </a:p>
          <a:p>
            <a:pPr algn="ctr" rtl="0"/>
            <a:r>
              <a:rPr lang="en-US" altLang="zh-CN" sz="36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5 </a:t>
            </a:r>
            <a:r>
              <a:rPr lang="zh-cn" altLang="en-US" sz="36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分钟</a:t>
            </a:r>
          </a:p>
        </p:txBody>
      </p:sp>
      <p:pic>
        <p:nvPicPr>
          <p:cNvPr id="18" name="图片 17">
            <a:extLst>
              <a:ext uri="{FF2B5EF4-FFF2-40B4-BE49-F238E27FC236}">
                <a16:creationId xmlns:a16="http://schemas.microsoft.com/office/drawing/2014/main" id="{45B7D325-17B4-49C7-AF04-F113131F857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01034" y="2348837"/>
            <a:ext cx="5431208" cy="3262908"/>
          </a:xfrm>
          <a:prstGeom prst="rect">
            <a:avLst/>
          </a:prstGeom>
        </p:spPr>
      </p:pic>
      <p:sp>
        <p:nvSpPr>
          <p:cNvPr id="2" name="文本框 1">
            <a:extLst>
              <a:ext uri="{FF2B5EF4-FFF2-40B4-BE49-F238E27FC236}">
                <a16:creationId xmlns:a16="http://schemas.microsoft.com/office/drawing/2014/main" id="{E981C724-F963-4FFD-A40B-EC874E738A30}"/>
              </a:ext>
            </a:extLst>
          </p:cNvPr>
          <p:cNvSpPr txBox="1"/>
          <p:nvPr/>
        </p:nvSpPr>
        <p:spPr>
          <a:xfrm>
            <a:off x="2769395" y="213837"/>
            <a:ext cx="6374605" cy="400110"/>
          </a:xfrm>
          <a:prstGeom prst="rect">
            <a:avLst/>
          </a:prstGeom>
          <a:noFill/>
        </p:spPr>
        <p:txBody>
          <a:bodyPr wrap="square" rtlCol="0">
            <a:spAutoFit/>
          </a:bodyPr>
          <a:lstStyle/>
          <a:p>
            <a:r>
              <a:rPr lang="zh-CN" altLang="en-US" sz="2000" dirty="0">
                <a:solidFill>
                  <a:schemeClr val="bg2">
                    <a:lumMod val="10000"/>
                  </a:schemeClr>
                </a:solidFill>
              </a:rPr>
              <a:t>第二阶段：结构化分类解决方案清单</a:t>
            </a:r>
          </a:p>
        </p:txBody>
      </p:sp>
    </p:spTree>
    <p:custDataLst>
      <p:tags r:id="rId1"/>
    </p:custDataLst>
    <p:extLst>
      <p:ext uri="{BB962C8B-B14F-4D97-AF65-F5344CB8AC3E}">
        <p14:creationId xmlns:p14="http://schemas.microsoft.com/office/powerpoint/2010/main" val="34651253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22" presetClass="exit" presetSubtype="1" fill="hold" grpId="0" nodeType="withEffect">
                                  <p:stCondLst>
                                    <p:cond delay="0"/>
                                  </p:stCondLst>
                                  <p:childTnLst>
                                    <p:animEffect transition="out" filter="wipe(up)">
                                      <p:cBhvr>
                                        <p:cTn id="9" dur="300000"/>
                                        <p:tgtEl>
                                          <p:spTgt spid="8"/>
                                        </p:tgtEl>
                                      </p:cBhvr>
                                    </p:animEffect>
                                    <p:set>
                                      <p:cBhvr>
                                        <p:cTn id="10" dur="1" fill="hold">
                                          <p:stCondLst>
                                            <p:cond delay="299999"/>
                                          </p:stCondLst>
                                        </p:cTn>
                                        <p:tgtEl>
                                          <p:spTgt spid="8"/>
                                        </p:tgtEl>
                                        <p:attrNameLst>
                                          <p:attrName>style.visibility</p:attrName>
                                        </p:attrNameLst>
                                      </p:cBhvr>
                                      <p:to>
                                        <p:strVal val="hidden"/>
                                      </p:to>
                                    </p:set>
                                  </p:childTnLst>
                                </p:cTn>
                              </p:par>
                              <p:par>
                                <p:cTn id="11" presetID="22" presetClass="entr" presetSubtype="4"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down)">
                                      <p:cBhvr>
                                        <p:cTn id="13" dur="300000"/>
                                        <p:tgtEl>
                                          <p:spTgt spid="9"/>
                                        </p:tgtEl>
                                      </p:cBhvr>
                                    </p:animEffect>
                                  </p:childTnLst>
                                </p:cTn>
                              </p:par>
                            </p:childTnLst>
                          </p:cTn>
                        </p:par>
                        <p:par>
                          <p:cTn id="14" fill="hold">
                            <p:stCondLst>
                              <p:cond delay="300000"/>
                            </p:stCondLst>
                            <p:childTnLst>
                              <p:par>
                                <p:cTn id="15" presetID="22" presetClass="exit" presetSubtype="1" fill="hold" grpId="1" nodeType="afterEffect">
                                  <p:stCondLst>
                                    <p:cond delay="0"/>
                                  </p:stCondLst>
                                  <p:childTnLst>
                                    <p:animEffect transition="out" filter="wipe(up)">
                                      <p:cBhvr>
                                        <p:cTn id="16" dur="500"/>
                                        <p:tgtEl>
                                          <p:spTgt spid="10"/>
                                        </p:tgtEl>
                                      </p:cBhvr>
                                    </p:animEffect>
                                    <p:set>
                                      <p:cBhvr>
                                        <p:cTn id="17" dur="1" fill="hold">
                                          <p:stCondLst>
                                            <p:cond delay="499"/>
                                          </p:stCondLst>
                                        </p:cTn>
                                        <p:tgtEl>
                                          <p:spTgt spid="10"/>
                                        </p:tgtEl>
                                        <p:attrNameLst>
                                          <p:attrName>style.visibility</p:attrName>
                                        </p:attrNameLst>
                                      </p:cBhvr>
                                      <p:to>
                                        <p:strVal val="hidden"/>
                                      </p:to>
                                    </p:set>
                                  </p:childTnLst>
                                </p:cTn>
                              </p:par>
                              <p:par>
                                <p:cTn id="18" presetID="53" presetClass="entr" presetSubtype="16"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p:cTn id="20" dur="500" fill="hold"/>
                                        <p:tgtEl>
                                          <p:spTgt spid="15"/>
                                        </p:tgtEl>
                                        <p:attrNameLst>
                                          <p:attrName>ppt_w</p:attrName>
                                        </p:attrNameLst>
                                      </p:cBhvr>
                                      <p:tavLst>
                                        <p:tav tm="0">
                                          <p:val>
                                            <p:fltVal val="0"/>
                                          </p:val>
                                        </p:tav>
                                        <p:tav tm="100000">
                                          <p:val>
                                            <p:strVal val="#ppt_w"/>
                                          </p:val>
                                        </p:tav>
                                      </p:tavLst>
                                    </p:anim>
                                    <p:anim calcmode="lin" valueType="num">
                                      <p:cBhvr>
                                        <p:cTn id="21" dur="500" fill="hold"/>
                                        <p:tgtEl>
                                          <p:spTgt spid="15"/>
                                        </p:tgtEl>
                                        <p:attrNameLst>
                                          <p:attrName>ppt_h</p:attrName>
                                        </p:attrNameLst>
                                      </p:cBhvr>
                                      <p:tavLst>
                                        <p:tav tm="0">
                                          <p:val>
                                            <p:fltVal val="0"/>
                                          </p:val>
                                        </p:tav>
                                        <p:tav tm="100000">
                                          <p:val>
                                            <p:strVal val="#ppt_h"/>
                                          </p:val>
                                        </p:tav>
                                      </p:tavLst>
                                    </p:anim>
                                    <p:animEffect transition="in" filter="fade">
                                      <p:cBhvr>
                                        <p:cTn id="22" dur="500"/>
                                        <p:tgtEl>
                                          <p:spTgt spid="15"/>
                                        </p:tgtEl>
                                      </p:cBhvr>
                                    </p:animEffect>
                                  </p:childTnLst>
                                  <p:subTnLst>
                                    <p:audio>
                                      <p:cMediaNode>
                                        <p:cTn display="0" masterRel="sameClick">
                                          <p:stCondLst>
                                            <p:cond evt="begin" delay="0">
                                              <p:tn val="18"/>
                                            </p:cond>
                                          </p:stCondLst>
                                          <p:endCondLst>
                                            <p:cond evt="onStopAudio" delay="0">
                                              <p:tgtEl>
                                                <p:sldTgt/>
                                              </p:tgtEl>
                                            </p:cond>
                                          </p:endCondLst>
                                        </p:cTn>
                                        <p:tgtEl>
                                          <p:sndTgt r:embed="rId4" name="chimes.wav"/>
                                        </p:tgtEl>
                                      </p:cMediaNode>
                                    </p:audio>
                                  </p:subTnLst>
                                </p:cTn>
                              </p:par>
                            </p:childTnLst>
                          </p:cTn>
                        </p:par>
                        <p:par>
                          <p:cTn id="23" fill="hold">
                            <p:stCondLst>
                              <p:cond delay="300500"/>
                            </p:stCondLst>
                            <p:childTnLst>
                              <p:par>
                                <p:cTn id="24" presetID="1" presetClass="entr" presetSubtype="0" fill="hold" nodeType="afterEffect">
                                  <p:stCondLst>
                                    <p:cond delay="0"/>
                                  </p:stCondLst>
                                  <p:childTnLst>
                                    <p:set>
                                      <p:cBhvr>
                                        <p:cTn id="25" dur="1" fill="hold">
                                          <p:stCondLst>
                                            <p:cond delay="0"/>
                                          </p:stCondLst>
                                        </p:cTn>
                                        <p:tgtEl>
                                          <p:spTgt spid="15"/>
                                        </p:tgtEl>
                                        <p:attrNameLst>
                                          <p:attrName>style.visibility</p:attrName>
                                        </p:attrNameLst>
                                      </p:cBhvr>
                                      <p:to>
                                        <p:strVal val="visible"/>
                                      </p:to>
                                    </p:set>
                                  </p:childTnLst>
                                </p:cTn>
                              </p:par>
                            </p:childTnLst>
                          </p:cTn>
                        </p:par>
                      </p:childTnLst>
                    </p:cTn>
                  </p:par>
                </p:childTnLst>
              </p:cTn>
              <p:nextCondLst>
                <p:cond evt="onClick" delay="0">
                  <p:tgtEl>
                    <p:spTgt spid="12"/>
                  </p:tgtEl>
                </p:cond>
              </p:nextCondLst>
            </p:seq>
          </p:childTnLst>
        </p:cTn>
      </p:par>
    </p:tnLst>
    <p:bldLst>
      <p:bldP spid="8" grpId="0" animBg="1"/>
      <p:bldP spid="9" grpId="0" animBg="1"/>
      <p:bldP spid="10" grpId="0" animBg="1"/>
      <p:bldP spid="10" grpId="1" animBg="1"/>
    </p:bld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自选图形 3"/>
          <p:cNvSpPr>
            <a:spLocks noChangeAspect="1" noChangeArrowheads="1" noTextEdit="1"/>
          </p:cNvSpPr>
          <p:nvPr/>
        </p:nvSpPr>
        <p:spPr bwMode="auto">
          <a:xfrm>
            <a:off x="992982" y="1943100"/>
            <a:ext cx="2264569" cy="371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bodyPr>
          <a:lstStyle/>
          <a:p>
            <a:pPr rtl="0"/>
            <a:endParaRPr lang="zh-CN" altLang="en-GB" sz="1350" dirty="0">
              <a:latin typeface="微软雅黑" panose="020B0503020204020204" pitchFamily="34" charset="-122"/>
              <a:ea typeface="微软雅黑" panose="020B0503020204020204" pitchFamily="34" charset="-122"/>
            </a:endParaRPr>
          </a:p>
        </p:txBody>
      </p:sp>
      <p:sp>
        <p:nvSpPr>
          <p:cNvPr id="4" name="任意多边形 3"/>
          <p:cNvSpPr>
            <a:spLocks/>
          </p:cNvSpPr>
          <p:nvPr/>
        </p:nvSpPr>
        <p:spPr bwMode="auto">
          <a:xfrm>
            <a:off x="1140619" y="2158604"/>
            <a:ext cx="1971675" cy="3286125"/>
          </a:xfrm>
          <a:custGeom>
            <a:avLst/>
            <a:gdLst>
              <a:gd name="T0" fmla="*/ 1131 w 1131"/>
              <a:gd name="T1" fmla="*/ 0 h 1887"/>
              <a:gd name="T2" fmla="*/ 0 w 1131"/>
              <a:gd name="T3" fmla="*/ 0 h 1887"/>
              <a:gd name="T4" fmla="*/ 0 w 1131"/>
              <a:gd name="T5" fmla="*/ 194 h 1887"/>
              <a:gd name="T6" fmla="*/ 460 w 1131"/>
              <a:gd name="T7" fmla="*/ 934 h 1887"/>
              <a:gd name="T8" fmla="*/ 460 w 1131"/>
              <a:gd name="T9" fmla="*/ 954 h 1887"/>
              <a:gd name="T10" fmla="*/ 0 w 1131"/>
              <a:gd name="T11" fmla="*/ 1694 h 1887"/>
              <a:gd name="T12" fmla="*/ 0 w 1131"/>
              <a:gd name="T13" fmla="*/ 1887 h 1887"/>
              <a:gd name="T14" fmla="*/ 1131 w 1131"/>
              <a:gd name="T15" fmla="*/ 1887 h 1887"/>
              <a:gd name="T16" fmla="*/ 1131 w 1131"/>
              <a:gd name="T17" fmla="*/ 1694 h 1887"/>
              <a:gd name="T18" fmla="*/ 671 w 1131"/>
              <a:gd name="T19" fmla="*/ 954 h 1887"/>
              <a:gd name="T20" fmla="*/ 671 w 1131"/>
              <a:gd name="T21" fmla="*/ 934 h 1887"/>
              <a:gd name="T22" fmla="*/ 1131 w 1131"/>
              <a:gd name="T23" fmla="*/ 194 h 1887"/>
              <a:gd name="T24" fmla="*/ 1131 w 1131"/>
              <a:gd name="T25" fmla="*/ 0 h 1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31" h="1887">
                <a:moveTo>
                  <a:pt x="1131" y="0"/>
                </a:moveTo>
                <a:cubicBezTo>
                  <a:pt x="0" y="0"/>
                  <a:pt x="0" y="0"/>
                  <a:pt x="0" y="0"/>
                </a:cubicBezTo>
                <a:cubicBezTo>
                  <a:pt x="0" y="194"/>
                  <a:pt x="0" y="194"/>
                  <a:pt x="0" y="194"/>
                </a:cubicBezTo>
                <a:cubicBezTo>
                  <a:pt x="0" y="675"/>
                  <a:pt x="297" y="865"/>
                  <a:pt x="460" y="934"/>
                </a:cubicBezTo>
                <a:cubicBezTo>
                  <a:pt x="469" y="937"/>
                  <a:pt x="469" y="950"/>
                  <a:pt x="460" y="954"/>
                </a:cubicBezTo>
                <a:cubicBezTo>
                  <a:pt x="297" y="1022"/>
                  <a:pt x="0" y="1212"/>
                  <a:pt x="0" y="1694"/>
                </a:cubicBezTo>
                <a:cubicBezTo>
                  <a:pt x="0" y="1887"/>
                  <a:pt x="0" y="1887"/>
                  <a:pt x="0" y="1887"/>
                </a:cubicBezTo>
                <a:cubicBezTo>
                  <a:pt x="1131" y="1887"/>
                  <a:pt x="1131" y="1887"/>
                  <a:pt x="1131" y="1887"/>
                </a:cubicBezTo>
                <a:cubicBezTo>
                  <a:pt x="1131" y="1694"/>
                  <a:pt x="1131" y="1694"/>
                  <a:pt x="1131" y="1694"/>
                </a:cubicBezTo>
                <a:cubicBezTo>
                  <a:pt x="1131" y="1212"/>
                  <a:pt x="834" y="1022"/>
                  <a:pt x="671" y="954"/>
                </a:cubicBezTo>
                <a:cubicBezTo>
                  <a:pt x="661" y="950"/>
                  <a:pt x="661" y="937"/>
                  <a:pt x="671" y="934"/>
                </a:cubicBezTo>
                <a:cubicBezTo>
                  <a:pt x="834" y="865"/>
                  <a:pt x="1131" y="675"/>
                  <a:pt x="1131" y="194"/>
                </a:cubicBezTo>
                <a:cubicBezTo>
                  <a:pt x="1131" y="0"/>
                  <a:pt x="1131" y="0"/>
                  <a:pt x="1131" y="0"/>
                </a:cubicBezTo>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rtlCol="0" anchor="t" anchorCtr="0" compatLnSpc="1">
            <a:prstTxWarp prst="textNoShape">
              <a:avLst/>
            </a:prstTxWarp>
          </a:bodyPr>
          <a:lstStyle/>
          <a:p>
            <a:pPr rtl="0"/>
            <a:endParaRPr lang="en-GB" sz="1350" dirty="0">
              <a:latin typeface="微软雅黑" panose="020B0503020204020204" pitchFamily="34" charset="-122"/>
            </a:endParaRPr>
          </a:p>
        </p:txBody>
      </p:sp>
      <p:sp>
        <p:nvSpPr>
          <p:cNvPr id="5" name="任意多边形 4"/>
          <p:cNvSpPr>
            <a:spLocks/>
          </p:cNvSpPr>
          <p:nvPr/>
        </p:nvSpPr>
        <p:spPr bwMode="auto">
          <a:xfrm>
            <a:off x="994173" y="1944291"/>
            <a:ext cx="2264569" cy="214313"/>
          </a:xfrm>
          <a:custGeom>
            <a:avLst/>
            <a:gdLst>
              <a:gd name="T0" fmla="*/ 1262 w 1299"/>
              <a:gd name="T1" fmla="*/ 0 h 123"/>
              <a:gd name="T2" fmla="*/ 36 w 1299"/>
              <a:gd name="T3" fmla="*/ 0 h 123"/>
              <a:gd name="T4" fmla="*/ 0 w 1299"/>
              <a:gd name="T5" fmla="*/ 36 h 123"/>
              <a:gd name="T6" fmla="*/ 0 w 1299"/>
              <a:gd name="T7" fmla="*/ 86 h 123"/>
              <a:gd name="T8" fmla="*/ 36 w 1299"/>
              <a:gd name="T9" fmla="*/ 123 h 123"/>
              <a:gd name="T10" fmla="*/ 1262 w 1299"/>
              <a:gd name="T11" fmla="*/ 123 h 123"/>
              <a:gd name="T12" fmla="*/ 1299 w 1299"/>
              <a:gd name="T13" fmla="*/ 86 h 123"/>
              <a:gd name="T14" fmla="*/ 1299 w 1299"/>
              <a:gd name="T15" fmla="*/ 36 h 123"/>
              <a:gd name="T16" fmla="*/ 1262 w 1299"/>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9" h="123">
                <a:moveTo>
                  <a:pt x="1262" y="0"/>
                </a:moveTo>
                <a:cubicBezTo>
                  <a:pt x="36" y="0"/>
                  <a:pt x="36" y="0"/>
                  <a:pt x="36" y="0"/>
                </a:cubicBezTo>
                <a:cubicBezTo>
                  <a:pt x="16" y="0"/>
                  <a:pt x="0" y="16"/>
                  <a:pt x="0" y="36"/>
                </a:cubicBezTo>
                <a:cubicBezTo>
                  <a:pt x="0" y="86"/>
                  <a:pt x="0" y="86"/>
                  <a:pt x="0" y="86"/>
                </a:cubicBezTo>
                <a:cubicBezTo>
                  <a:pt x="0" y="107"/>
                  <a:pt x="16" y="123"/>
                  <a:pt x="36" y="123"/>
                </a:cubicBezTo>
                <a:cubicBezTo>
                  <a:pt x="1262" y="123"/>
                  <a:pt x="1262" y="123"/>
                  <a:pt x="1262" y="123"/>
                </a:cubicBezTo>
                <a:cubicBezTo>
                  <a:pt x="1283" y="123"/>
                  <a:pt x="1299" y="107"/>
                  <a:pt x="1299" y="86"/>
                </a:cubicBezTo>
                <a:cubicBezTo>
                  <a:pt x="1299" y="36"/>
                  <a:pt x="1299" y="36"/>
                  <a:pt x="1299" y="36"/>
                </a:cubicBezTo>
                <a:cubicBezTo>
                  <a:pt x="1299" y="16"/>
                  <a:pt x="1283" y="0"/>
                  <a:pt x="1262" y="0"/>
                </a:cubicBezTo>
                <a:close/>
              </a:path>
            </a:pathLst>
          </a:custGeom>
          <a:solidFill>
            <a:srgbClr val="8C62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rtlCol="0" anchor="t" anchorCtr="0" compatLnSpc="1">
            <a:prstTxWarp prst="textNoShape">
              <a:avLst/>
            </a:prstTxWarp>
          </a:bodyPr>
          <a:lstStyle/>
          <a:p>
            <a:pPr rtl="0"/>
            <a:endParaRPr lang="en-GB" sz="2100" dirty="0">
              <a:latin typeface="微软雅黑" panose="020B0503020204020204" pitchFamily="34" charset="-122"/>
              <a:cs typeface="Arial" panose="020B0604020202020204" pitchFamily="34" charset="0"/>
            </a:endParaRPr>
          </a:p>
        </p:txBody>
      </p:sp>
      <p:sp>
        <p:nvSpPr>
          <p:cNvPr id="6" name="任意多边形 5"/>
          <p:cNvSpPr>
            <a:spLocks/>
          </p:cNvSpPr>
          <p:nvPr/>
        </p:nvSpPr>
        <p:spPr bwMode="auto">
          <a:xfrm>
            <a:off x="994173" y="5444729"/>
            <a:ext cx="2264569" cy="216694"/>
          </a:xfrm>
          <a:custGeom>
            <a:avLst/>
            <a:gdLst>
              <a:gd name="T0" fmla="*/ 1262 w 1299"/>
              <a:gd name="T1" fmla="*/ 0 h 124"/>
              <a:gd name="T2" fmla="*/ 36 w 1299"/>
              <a:gd name="T3" fmla="*/ 0 h 124"/>
              <a:gd name="T4" fmla="*/ 0 w 1299"/>
              <a:gd name="T5" fmla="*/ 37 h 124"/>
              <a:gd name="T6" fmla="*/ 0 w 1299"/>
              <a:gd name="T7" fmla="*/ 87 h 124"/>
              <a:gd name="T8" fmla="*/ 36 w 1299"/>
              <a:gd name="T9" fmla="*/ 124 h 124"/>
              <a:gd name="T10" fmla="*/ 1262 w 1299"/>
              <a:gd name="T11" fmla="*/ 124 h 124"/>
              <a:gd name="T12" fmla="*/ 1299 w 1299"/>
              <a:gd name="T13" fmla="*/ 87 h 124"/>
              <a:gd name="T14" fmla="*/ 1299 w 1299"/>
              <a:gd name="T15" fmla="*/ 37 h 124"/>
              <a:gd name="T16" fmla="*/ 1262 w 1299"/>
              <a:gd name="T17"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9" h="124">
                <a:moveTo>
                  <a:pt x="1262" y="0"/>
                </a:moveTo>
                <a:cubicBezTo>
                  <a:pt x="36" y="0"/>
                  <a:pt x="36" y="0"/>
                  <a:pt x="36" y="0"/>
                </a:cubicBezTo>
                <a:cubicBezTo>
                  <a:pt x="16" y="0"/>
                  <a:pt x="0" y="17"/>
                  <a:pt x="0" y="37"/>
                </a:cubicBezTo>
                <a:cubicBezTo>
                  <a:pt x="0" y="87"/>
                  <a:pt x="0" y="87"/>
                  <a:pt x="0" y="87"/>
                </a:cubicBezTo>
                <a:cubicBezTo>
                  <a:pt x="0" y="107"/>
                  <a:pt x="16" y="124"/>
                  <a:pt x="36" y="124"/>
                </a:cubicBezTo>
                <a:cubicBezTo>
                  <a:pt x="1262" y="124"/>
                  <a:pt x="1262" y="124"/>
                  <a:pt x="1262" y="124"/>
                </a:cubicBezTo>
                <a:cubicBezTo>
                  <a:pt x="1283" y="124"/>
                  <a:pt x="1299" y="107"/>
                  <a:pt x="1299" y="87"/>
                </a:cubicBezTo>
                <a:cubicBezTo>
                  <a:pt x="1299" y="37"/>
                  <a:pt x="1299" y="37"/>
                  <a:pt x="1299" y="37"/>
                </a:cubicBezTo>
                <a:cubicBezTo>
                  <a:pt x="1299" y="17"/>
                  <a:pt x="1283" y="0"/>
                  <a:pt x="1262" y="0"/>
                </a:cubicBezTo>
                <a:close/>
              </a:path>
            </a:pathLst>
          </a:custGeom>
          <a:solidFill>
            <a:srgbClr val="8C62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rtlCol="0" anchor="t" anchorCtr="0" compatLnSpc="1">
            <a:prstTxWarp prst="textNoShape">
              <a:avLst/>
            </a:prstTxWarp>
          </a:bodyPr>
          <a:lstStyle/>
          <a:p>
            <a:pPr rtl="0"/>
            <a:endParaRPr lang="en-GB" sz="1350" dirty="0">
              <a:latin typeface="微软雅黑" panose="020B0503020204020204" pitchFamily="34" charset="-122"/>
            </a:endParaRPr>
          </a:p>
        </p:txBody>
      </p:sp>
      <p:sp>
        <p:nvSpPr>
          <p:cNvPr id="7" name="任意多边形 6"/>
          <p:cNvSpPr>
            <a:spLocks/>
          </p:cNvSpPr>
          <p:nvPr/>
        </p:nvSpPr>
        <p:spPr bwMode="auto">
          <a:xfrm>
            <a:off x="994173" y="5531644"/>
            <a:ext cx="2264569" cy="129779"/>
          </a:xfrm>
          <a:custGeom>
            <a:avLst/>
            <a:gdLst>
              <a:gd name="T0" fmla="*/ 1262 w 1299"/>
              <a:gd name="T1" fmla="*/ 36 h 74"/>
              <a:gd name="T2" fmla="*/ 36 w 1299"/>
              <a:gd name="T3" fmla="*/ 36 h 74"/>
              <a:gd name="T4" fmla="*/ 0 w 1299"/>
              <a:gd name="T5" fmla="*/ 0 h 74"/>
              <a:gd name="T6" fmla="*/ 0 w 1299"/>
              <a:gd name="T7" fmla="*/ 37 h 74"/>
              <a:gd name="T8" fmla="*/ 36 w 1299"/>
              <a:gd name="T9" fmla="*/ 74 h 74"/>
              <a:gd name="T10" fmla="*/ 1262 w 1299"/>
              <a:gd name="T11" fmla="*/ 74 h 74"/>
              <a:gd name="T12" fmla="*/ 1299 w 1299"/>
              <a:gd name="T13" fmla="*/ 37 h 74"/>
              <a:gd name="T14" fmla="*/ 1299 w 1299"/>
              <a:gd name="T15" fmla="*/ 0 h 74"/>
              <a:gd name="T16" fmla="*/ 1262 w 1299"/>
              <a:gd name="T17" fmla="*/ 3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9" h="74">
                <a:moveTo>
                  <a:pt x="1262" y="36"/>
                </a:moveTo>
                <a:cubicBezTo>
                  <a:pt x="36" y="36"/>
                  <a:pt x="36" y="36"/>
                  <a:pt x="36" y="36"/>
                </a:cubicBezTo>
                <a:cubicBezTo>
                  <a:pt x="16" y="36"/>
                  <a:pt x="0" y="20"/>
                  <a:pt x="0" y="0"/>
                </a:cubicBezTo>
                <a:cubicBezTo>
                  <a:pt x="0" y="37"/>
                  <a:pt x="0" y="37"/>
                  <a:pt x="0" y="37"/>
                </a:cubicBezTo>
                <a:cubicBezTo>
                  <a:pt x="0" y="57"/>
                  <a:pt x="16" y="74"/>
                  <a:pt x="36" y="74"/>
                </a:cubicBezTo>
                <a:cubicBezTo>
                  <a:pt x="1262" y="74"/>
                  <a:pt x="1262" y="74"/>
                  <a:pt x="1262" y="74"/>
                </a:cubicBezTo>
                <a:cubicBezTo>
                  <a:pt x="1283" y="74"/>
                  <a:pt x="1299" y="57"/>
                  <a:pt x="1299" y="37"/>
                </a:cubicBezTo>
                <a:cubicBezTo>
                  <a:pt x="1299" y="0"/>
                  <a:pt x="1299" y="0"/>
                  <a:pt x="1299" y="0"/>
                </a:cubicBezTo>
                <a:cubicBezTo>
                  <a:pt x="1299" y="20"/>
                  <a:pt x="1283" y="36"/>
                  <a:pt x="1262" y="36"/>
                </a:cubicBezTo>
                <a:close/>
              </a:path>
            </a:pathLst>
          </a:custGeom>
          <a:solidFill>
            <a:srgbClr val="855C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rtlCol="0" anchor="t" anchorCtr="0" compatLnSpc="1">
            <a:prstTxWarp prst="textNoShape">
              <a:avLst/>
            </a:prstTxWarp>
          </a:bodyPr>
          <a:lstStyle/>
          <a:p>
            <a:pPr rtl="0"/>
            <a:endParaRPr lang="en-GB" sz="1350" dirty="0">
              <a:latin typeface="微软雅黑" panose="020B0503020204020204" pitchFamily="34" charset="-122"/>
            </a:endParaRPr>
          </a:p>
        </p:txBody>
      </p:sp>
      <p:sp>
        <p:nvSpPr>
          <p:cNvPr id="8" name="顶部的沙"/>
          <p:cNvSpPr>
            <a:spLocks/>
          </p:cNvSpPr>
          <p:nvPr/>
        </p:nvSpPr>
        <p:spPr bwMode="auto">
          <a:xfrm>
            <a:off x="1228725" y="2644379"/>
            <a:ext cx="1796654" cy="1121569"/>
          </a:xfrm>
          <a:custGeom>
            <a:avLst/>
            <a:gdLst>
              <a:gd name="T0" fmla="*/ 22 w 1031"/>
              <a:gd name="T1" fmla="*/ 4 h 644"/>
              <a:gd name="T2" fmla="*/ 1 w 1031"/>
              <a:gd name="T3" fmla="*/ 21 h 644"/>
              <a:gd name="T4" fmla="*/ 78 w 1031"/>
              <a:gd name="T5" fmla="*/ 295 h 644"/>
              <a:gd name="T6" fmla="*/ 259 w 1031"/>
              <a:gd name="T7" fmla="*/ 515 h 644"/>
              <a:gd name="T8" fmla="*/ 516 w 1031"/>
              <a:gd name="T9" fmla="*/ 644 h 644"/>
              <a:gd name="T10" fmla="*/ 769 w 1031"/>
              <a:gd name="T11" fmla="*/ 518 h 644"/>
              <a:gd name="T12" fmla="*/ 952 w 1031"/>
              <a:gd name="T13" fmla="*/ 297 h 644"/>
              <a:gd name="T14" fmla="*/ 1030 w 1031"/>
              <a:gd name="T15" fmla="*/ 21 h 644"/>
              <a:gd name="T16" fmla="*/ 1009 w 1031"/>
              <a:gd name="T17" fmla="*/ 4 h 644"/>
              <a:gd name="T18" fmla="*/ 661 w 1031"/>
              <a:gd name="T19" fmla="*/ 118 h 644"/>
              <a:gd name="T20" fmla="*/ 370 w 1031"/>
              <a:gd name="T21" fmla="*/ 118 h 644"/>
              <a:gd name="T22" fmla="*/ 22 w 1031"/>
              <a:gd name="T23" fmla="*/ 4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31" h="644">
                <a:moveTo>
                  <a:pt x="22" y="4"/>
                </a:moveTo>
                <a:cubicBezTo>
                  <a:pt x="11" y="0"/>
                  <a:pt x="0" y="10"/>
                  <a:pt x="1" y="21"/>
                </a:cubicBezTo>
                <a:cubicBezTo>
                  <a:pt x="11" y="122"/>
                  <a:pt x="37" y="214"/>
                  <a:pt x="78" y="295"/>
                </a:cubicBezTo>
                <a:cubicBezTo>
                  <a:pt x="122" y="381"/>
                  <a:pt x="182" y="455"/>
                  <a:pt x="259" y="515"/>
                </a:cubicBezTo>
                <a:cubicBezTo>
                  <a:pt x="370" y="603"/>
                  <a:pt x="483" y="636"/>
                  <a:pt x="516" y="644"/>
                </a:cubicBezTo>
                <a:cubicBezTo>
                  <a:pt x="548" y="636"/>
                  <a:pt x="658" y="604"/>
                  <a:pt x="769" y="518"/>
                </a:cubicBezTo>
                <a:cubicBezTo>
                  <a:pt x="846" y="458"/>
                  <a:pt x="908" y="384"/>
                  <a:pt x="952" y="297"/>
                </a:cubicBezTo>
                <a:cubicBezTo>
                  <a:pt x="993" y="216"/>
                  <a:pt x="1019" y="123"/>
                  <a:pt x="1030" y="21"/>
                </a:cubicBezTo>
                <a:cubicBezTo>
                  <a:pt x="1031" y="10"/>
                  <a:pt x="1020" y="0"/>
                  <a:pt x="1009" y="4"/>
                </a:cubicBezTo>
                <a:cubicBezTo>
                  <a:pt x="661" y="118"/>
                  <a:pt x="661" y="118"/>
                  <a:pt x="661" y="118"/>
                </a:cubicBezTo>
                <a:cubicBezTo>
                  <a:pt x="566" y="149"/>
                  <a:pt x="465" y="149"/>
                  <a:pt x="370" y="118"/>
                </a:cubicBezTo>
                <a:lnTo>
                  <a:pt x="22" y="4"/>
                </a:lnTo>
                <a:close/>
              </a:path>
            </a:pathLst>
          </a:custGeom>
          <a:solidFill>
            <a:srgbClr val="EDCD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rtlCol="0" anchor="t" anchorCtr="0" compatLnSpc="1">
            <a:prstTxWarp prst="textNoShape">
              <a:avLst/>
            </a:prstTxWarp>
          </a:bodyPr>
          <a:lstStyle/>
          <a:p>
            <a:pPr rtl="0"/>
            <a:endParaRPr lang="en-GB" sz="1350" dirty="0">
              <a:latin typeface="微软雅黑" panose="020B0503020204020204" pitchFamily="34" charset="-122"/>
            </a:endParaRPr>
          </a:p>
        </p:txBody>
      </p:sp>
      <p:sp>
        <p:nvSpPr>
          <p:cNvPr id="9" name="底部的沙"/>
          <p:cNvSpPr>
            <a:spLocks/>
          </p:cNvSpPr>
          <p:nvPr/>
        </p:nvSpPr>
        <p:spPr bwMode="auto">
          <a:xfrm>
            <a:off x="1219201" y="4650582"/>
            <a:ext cx="1813322" cy="794147"/>
          </a:xfrm>
          <a:custGeom>
            <a:avLst/>
            <a:gdLst>
              <a:gd name="T0" fmla="*/ 0 w 1523"/>
              <a:gd name="T1" fmla="*/ 667 h 667"/>
              <a:gd name="T2" fmla="*/ 763 w 1523"/>
              <a:gd name="T3" fmla="*/ 0 h 667"/>
              <a:gd name="T4" fmla="*/ 1523 w 1523"/>
              <a:gd name="T5" fmla="*/ 667 h 667"/>
              <a:gd name="T6" fmla="*/ 0 w 1523"/>
              <a:gd name="T7" fmla="*/ 667 h 667"/>
            </a:gdLst>
            <a:ahLst/>
            <a:cxnLst>
              <a:cxn ang="0">
                <a:pos x="T0" y="T1"/>
              </a:cxn>
              <a:cxn ang="0">
                <a:pos x="T2" y="T3"/>
              </a:cxn>
              <a:cxn ang="0">
                <a:pos x="T4" y="T5"/>
              </a:cxn>
              <a:cxn ang="0">
                <a:pos x="T6" y="T7"/>
              </a:cxn>
            </a:cxnLst>
            <a:rect l="0" t="0" r="r" b="b"/>
            <a:pathLst>
              <a:path w="1523" h="667">
                <a:moveTo>
                  <a:pt x="0" y="667"/>
                </a:moveTo>
                <a:lnTo>
                  <a:pt x="763" y="0"/>
                </a:lnTo>
                <a:lnTo>
                  <a:pt x="1523" y="667"/>
                </a:lnTo>
                <a:lnTo>
                  <a:pt x="0" y="667"/>
                </a:lnTo>
                <a:close/>
              </a:path>
            </a:pathLst>
          </a:custGeom>
          <a:solidFill>
            <a:srgbClr val="EDCD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rtlCol="0" anchor="t" anchorCtr="0" compatLnSpc="1">
            <a:prstTxWarp prst="textNoShape">
              <a:avLst/>
            </a:prstTxWarp>
          </a:bodyPr>
          <a:lstStyle/>
          <a:p>
            <a:pPr rtl="0"/>
            <a:endParaRPr lang="en-GB" sz="1350" dirty="0">
              <a:latin typeface="微软雅黑" panose="020B0503020204020204" pitchFamily="34" charset="-122"/>
            </a:endParaRPr>
          </a:p>
        </p:txBody>
      </p:sp>
      <p:sp>
        <p:nvSpPr>
          <p:cNvPr id="10" name="直接连接符"/>
          <p:cNvSpPr>
            <a:spLocks noChangeArrowheads="1"/>
          </p:cNvSpPr>
          <p:nvPr/>
        </p:nvSpPr>
        <p:spPr bwMode="auto">
          <a:xfrm>
            <a:off x="2094310" y="3748684"/>
            <a:ext cx="65485" cy="1694855"/>
          </a:xfrm>
          <a:prstGeom prst="rect">
            <a:avLst/>
          </a:prstGeom>
          <a:solidFill>
            <a:srgbClr val="EDCD7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bodyPr>
          <a:lstStyle/>
          <a:p>
            <a:pPr rtl="0"/>
            <a:endParaRPr lang="en-GB" sz="1350" dirty="0">
              <a:latin typeface="微软雅黑" panose="020B0503020204020204" pitchFamily="34" charset="-122"/>
            </a:endParaRPr>
          </a:p>
        </p:txBody>
      </p:sp>
      <p:grpSp>
        <p:nvGrpSpPr>
          <p:cNvPr id="12" name="按钮：启动计时器"/>
          <p:cNvGrpSpPr/>
          <p:nvPr/>
        </p:nvGrpSpPr>
        <p:grpSpPr>
          <a:xfrm>
            <a:off x="1134000" y="996644"/>
            <a:ext cx="1977629" cy="599972"/>
            <a:chOff x="1332706" y="185859"/>
            <a:chExt cx="2636838" cy="799962"/>
          </a:xfrm>
        </p:grpSpPr>
        <p:sp>
          <p:nvSpPr>
            <p:cNvPr id="13" name="圆角矩形 12"/>
            <p:cNvSpPr/>
            <p:nvPr/>
          </p:nvSpPr>
          <p:spPr>
            <a:xfrm>
              <a:off x="1332706" y="288262"/>
              <a:ext cx="2636838" cy="697559"/>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sz="2100" dirty="0">
                <a:latin typeface="微软雅黑" panose="020B0503020204020204" pitchFamily="34" charset="-122"/>
                <a:cs typeface="Arial" panose="020B0604020202020204" pitchFamily="34" charset="0"/>
              </a:endParaRPr>
            </a:p>
          </p:txBody>
        </p:sp>
        <p:sp>
          <p:nvSpPr>
            <p:cNvPr id="14" name="圆角矩形 13"/>
            <p:cNvSpPr/>
            <p:nvPr/>
          </p:nvSpPr>
          <p:spPr>
            <a:xfrm>
              <a:off x="1332706" y="185859"/>
              <a:ext cx="2636838" cy="69755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zh-cn" altLang="en-US" sz="2100" dirty="0">
                  <a:latin typeface="微软雅黑" panose="020B0503020204020204" pitchFamily="34" charset="-122"/>
                  <a:ea typeface="微软雅黑" panose="020B0503020204020204" pitchFamily="34" charset="-122"/>
                  <a:cs typeface="Arial" panose="020B0604020202020204" pitchFamily="34" charset="0"/>
                </a:rPr>
                <a:t>启动计时器</a:t>
              </a:r>
            </a:p>
          </p:txBody>
        </p:sp>
      </p:grpSp>
      <p:grpSp>
        <p:nvGrpSpPr>
          <p:cNvPr id="15" name="时间到"/>
          <p:cNvGrpSpPr/>
          <p:nvPr/>
        </p:nvGrpSpPr>
        <p:grpSpPr>
          <a:xfrm>
            <a:off x="1134000" y="996644"/>
            <a:ext cx="1977629" cy="599972"/>
            <a:chOff x="4321176" y="185859"/>
            <a:chExt cx="2636838" cy="799962"/>
          </a:xfrm>
        </p:grpSpPr>
        <p:sp>
          <p:nvSpPr>
            <p:cNvPr id="16" name="圆角矩形 15"/>
            <p:cNvSpPr/>
            <p:nvPr/>
          </p:nvSpPr>
          <p:spPr>
            <a:xfrm>
              <a:off x="4321176" y="288262"/>
              <a:ext cx="2636838" cy="697559"/>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sz="2100" dirty="0">
                <a:latin typeface="微软雅黑" panose="020B0503020204020204" pitchFamily="34" charset="-122"/>
                <a:cs typeface="Arial" panose="020B0604020202020204" pitchFamily="34" charset="0"/>
              </a:endParaRPr>
            </a:p>
          </p:txBody>
        </p:sp>
        <p:sp>
          <p:nvSpPr>
            <p:cNvPr id="17" name="圆角矩形 16"/>
            <p:cNvSpPr/>
            <p:nvPr/>
          </p:nvSpPr>
          <p:spPr>
            <a:xfrm>
              <a:off x="4321176" y="185859"/>
              <a:ext cx="2636838" cy="69755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zh-cn" altLang="en-US" sz="2100" dirty="0">
                  <a:latin typeface="微软雅黑" panose="020B0503020204020204" pitchFamily="34" charset="-122"/>
                  <a:ea typeface="微软雅黑" panose="020B0503020204020204" pitchFamily="34" charset="-122"/>
                  <a:cs typeface="Arial" panose="020B0604020202020204" pitchFamily="34" charset="0"/>
                </a:rPr>
                <a:t>时间到！</a:t>
              </a:r>
            </a:p>
          </p:txBody>
        </p:sp>
      </p:grpSp>
      <p:sp>
        <p:nvSpPr>
          <p:cNvPr id="27" name="文本框 26">
            <a:extLst>
              <a:ext uri="{FF2B5EF4-FFF2-40B4-BE49-F238E27FC236}">
                <a16:creationId xmlns:a16="http://schemas.microsoft.com/office/drawing/2014/main" id="{64F00925-F877-46BA-AA80-B12B939C79F4}"/>
              </a:ext>
            </a:extLst>
          </p:cNvPr>
          <p:cNvSpPr txBox="1"/>
          <p:nvPr/>
        </p:nvSpPr>
        <p:spPr>
          <a:xfrm>
            <a:off x="6216638" y="996644"/>
            <a:ext cx="1611339" cy="969496"/>
          </a:xfrm>
          <a:prstGeom prst="rect">
            <a:avLst/>
          </a:prstGeom>
          <a:noFill/>
        </p:spPr>
        <p:txBody>
          <a:bodyPr wrap="none" rtlCol="0">
            <a:spAutoFit/>
          </a:bodyPr>
          <a:lstStyle/>
          <a:p>
            <a:pPr algn="ctr" rtl="0"/>
            <a:r>
              <a:rPr lang="zh-cn" altLang="en-US" sz="21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时间限制： </a:t>
            </a:r>
          </a:p>
          <a:p>
            <a:pPr algn="ctr" rtl="0"/>
            <a:r>
              <a:rPr lang="en-US" altLang="zh-CN" sz="36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5 </a:t>
            </a:r>
            <a:r>
              <a:rPr lang="zh-cn" altLang="en-US" sz="36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分钟</a:t>
            </a:r>
          </a:p>
        </p:txBody>
      </p:sp>
      <p:pic>
        <p:nvPicPr>
          <p:cNvPr id="18" name="图片 17">
            <a:extLst>
              <a:ext uri="{FF2B5EF4-FFF2-40B4-BE49-F238E27FC236}">
                <a16:creationId xmlns:a16="http://schemas.microsoft.com/office/drawing/2014/main" id="{45B7D325-17B4-49C7-AF04-F113131F857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01034" y="2348837"/>
            <a:ext cx="5431208" cy="3262908"/>
          </a:xfrm>
          <a:prstGeom prst="rect">
            <a:avLst/>
          </a:prstGeom>
        </p:spPr>
      </p:pic>
      <p:sp>
        <p:nvSpPr>
          <p:cNvPr id="2" name="文本框 1">
            <a:extLst>
              <a:ext uri="{FF2B5EF4-FFF2-40B4-BE49-F238E27FC236}">
                <a16:creationId xmlns:a16="http://schemas.microsoft.com/office/drawing/2014/main" id="{E981C724-F963-4FFD-A40B-EC874E738A30}"/>
              </a:ext>
            </a:extLst>
          </p:cNvPr>
          <p:cNvSpPr txBox="1"/>
          <p:nvPr/>
        </p:nvSpPr>
        <p:spPr>
          <a:xfrm>
            <a:off x="2769395" y="213837"/>
            <a:ext cx="6374605" cy="400110"/>
          </a:xfrm>
          <a:prstGeom prst="rect">
            <a:avLst/>
          </a:prstGeom>
          <a:noFill/>
        </p:spPr>
        <p:txBody>
          <a:bodyPr wrap="square" rtlCol="0">
            <a:spAutoFit/>
          </a:bodyPr>
          <a:lstStyle/>
          <a:p>
            <a:r>
              <a:rPr lang="zh-CN" altLang="en-US" sz="2000" dirty="0">
                <a:solidFill>
                  <a:schemeClr val="bg2">
                    <a:lumMod val="10000"/>
                  </a:schemeClr>
                </a:solidFill>
              </a:rPr>
              <a:t>第三阶段：投票获得票数最高的解决方案</a:t>
            </a:r>
          </a:p>
        </p:txBody>
      </p:sp>
    </p:spTree>
    <p:custDataLst>
      <p:tags r:id="rId1"/>
    </p:custDataLst>
    <p:extLst>
      <p:ext uri="{BB962C8B-B14F-4D97-AF65-F5344CB8AC3E}">
        <p14:creationId xmlns:p14="http://schemas.microsoft.com/office/powerpoint/2010/main" val="265419684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22" presetClass="exit" presetSubtype="1" fill="hold" grpId="0" nodeType="withEffect">
                                  <p:stCondLst>
                                    <p:cond delay="0"/>
                                  </p:stCondLst>
                                  <p:childTnLst>
                                    <p:animEffect transition="out" filter="wipe(up)">
                                      <p:cBhvr>
                                        <p:cTn id="9" dur="300000"/>
                                        <p:tgtEl>
                                          <p:spTgt spid="8"/>
                                        </p:tgtEl>
                                      </p:cBhvr>
                                    </p:animEffect>
                                    <p:set>
                                      <p:cBhvr>
                                        <p:cTn id="10" dur="1" fill="hold">
                                          <p:stCondLst>
                                            <p:cond delay="299999"/>
                                          </p:stCondLst>
                                        </p:cTn>
                                        <p:tgtEl>
                                          <p:spTgt spid="8"/>
                                        </p:tgtEl>
                                        <p:attrNameLst>
                                          <p:attrName>style.visibility</p:attrName>
                                        </p:attrNameLst>
                                      </p:cBhvr>
                                      <p:to>
                                        <p:strVal val="hidden"/>
                                      </p:to>
                                    </p:set>
                                  </p:childTnLst>
                                </p:cTn>
                              </p:par>
                              <p:par>
                                <p:cTn id="11" presetID="22" presetClass="entr" presetSubtype="4"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down)">
                                      <p:cBhvr>
                                        <p:cTn id="13" dur="300000"/>
                                        <p:tgtEl>
                                          <p:spTgt spid="9"/>
                                        </p:tgtEl>
                                      </p:cBhvr>
                                    </p:animEffect>
                                  </p:childTnLst>
                                </p:cTn>
                              </p:par>
                            </p:childTnLst>
                          </p:cTn>
                        </p:par>
                        <p:par>
                          <p:cTn id="14" fill="hold">
                            <p:stCondLst>
                              <p:cond delay="300000"/>
                            </p:stCondLst>
                            <p:childTnLst>
                              <p:par>
                                <p:cTn id="15" presetID="22" presetClass="exit" presetSubtype="1" fill="hold" grpId="1" nodeType="afterEffect">
                                  <p:stCondLst>
                                    <p:cond delay="0"/>
                                  </p:stCondLst>
                                  <p:childTnLst>
                                    <p:animEffect transition="out" filter="wipe(up)">
                                      <p:cBhvr>
                                        <p:cTn id="16" dur="500"/>
                                        <p:tgtEl>
                                          <p:spTgt spid="10"/>
                                        </p:tgtEl>
                                      </p:cBhvr>
                                    </p:animEffect>
                                    <p:set>
                                      <p:cBhvr>
                                        <p:cTn id="17" dur="1" fill="hold">
                                          <p:stCondLst>
                                            <p:cond delay="499"/>
                                          </p:stCondLst>
                                        </p:cTn>
                                        <p:tgtEl>
                                          <p:spTgt spid="10"/>
                                        </p:tgtEl>
                                        <p:attrNameLst>
                                          <p:attrName>style.visibility</p:attrName>
                                        </p:attrNameLst>
                                      </p:cBhvr>
                                      <p:to>
                                        <p:strVal val="hidden"/>
                                      </p:to>
                                    </p:set>
                                  </p:childTnLst>
                                </p:cTn>
                              </p:par>
                              <p:par>
                                <p:cTn id="18" presetID="53" presetClass="entr" presetSubtype="16"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p:cTn id="20" dur="500" fill="hold"/>
                                        <p:tgtEl>
                                          <p:spTgt spid="15"/>
                                        </p:tgtEl>
                                        <p:attrNameLst>
                                          <p:attrName>ppt_w</p:attrName>
                                        </p:attrNameLst>
                                      </p:cBhvr>
                                      <p:tavLst>
                                        <p:tav tm="0">
                                          <p:val>
                                            <p:fltVal val="0"/>
                                          </p:val>
                                        </p:tav>
                                        <p:tav tm="100000">
                                          <p:val>
                                            <p:strVal val="#ppt_w"/>
                                          </p:val>
                                        </p:tav>
                                      </p:tavLst>
                                    </p:anim>
                                    <p:anim calcmode="lin" valueType="num">
                                      <p:cBhvr>
                                        <p:cTn id="21" dur="500" fill="hold"/>
                                        <p:tgtEl>
                                          <p:spTgt spid="15"/>
                                        </p:tgtEl>
                                        <p:attrNameLst>
                                          <p:attrName>ppt_h</p:attrName>
                                        </p:attrNameLst>
                                      </p:cBhvr>
                                      <p:tavLst>
                                        <p:tav tm="0">
                                          <p:val>
                                            <p:fltVal val="0"/>
                                          </p:val>
                                        </p:tav>
                                        <p:tav tm="100000">
                                          <p:val>
                                            <p:strVal val="#ppt_h"/>
                                          </p:val>
                                        </p:tav>
                                      </p:tavLst>
                                    </p:anim>
                                    <p:animEffect transition="in" filter="fade">
                                      <p:cBhvr>
                                        <p:cTn id="22" dur="500"/>
                                        <p:tgtEl>
                                          <p:spTgt spid="15"/>
                                        </p:tgtEl>
                                      </p:cBhvr>
                                    </p:animEffect>
                                  </p:childTnLst>
                                  <p:subTnLst>
                                    <p:audio>
                                      <p:cMediaNode>
                                        <p:cTn display="0" masterRel="sameClick">
                                          <p:stCondLst>
                                            <p:cond evt="begin" delay="0">
                                              <p:tn val="18"/>
                                            </p:cond>
                                          </p:stCondLst>
                                          <p:endCondLst>
                                            <p:cond evt="onStopAudio" delay="0">
                                              <p:tgtEl>
                                                <p:sldTgt/>
                                              </p:tgtEl>
                                            </p:cond>
                                          </p:endCondLst>
                                        </p:cTn>
                                        <p:tgtEl>
                                          <p:sndTgt r:embed="rId4" name="chimes.wav"/>
                                        </p:tgtEl>
                                      </p:cMediaNode>
                                    </p:audio>
                                  </p:subTnLst>
                                </p:cTn>
                              </p:par>
                            </p:childTnLst>
                          </p:cTn>
                        </p:par>
                        <p:par>
                          <p:cTn id="23" fill="hold">
                            <p:stCondLst>
                              <p:cond delay="300500"/>
                            </p:stCondLst>
                            <p:childTnLst>
                              <p:par>
                                <p:cTn id="24" presetID="1" presetClass="entr" presetSubtype="0" fill="hold" nodeType="afterEffect">
                                  <p:stCondLst>
                                    <p:cond delay="0"/>
                                  </p:stCondLst>
                                  <p:childTnLst>
                                    <p:set>
                                      <p:cBhvr>
                                        <p:cTn id="25" dur="1" fill="hold">
                                          <p:stCondLst>
                                            <p:cond delay="0"/>
                                          </p:stCondLst>
                                        </p:cTn>
                                        <p:tgtEl>
                                          <p:spTgt spid="15"/>
                                        </p:tgtEl>
                                        <p:attrNameLst>
                                          <p:attrName>style.visibility</p:attrName>
                                        </p:attrNameLst>
                                      </p:cBhvr>
                                      <p:to>
                                        <p:strVal val="visible"/>
                                      </p:to>
                                    </p:set>
                                  </p:childTnLst>
                                </p:cTn>
                              </p:par>
                            </p:childTnLst>
                          </p:cTn>
                        </p:par>
                      </p:childTnLst>
                    </p:cTn>
                  </p:par>
                </p:childTnLst>
              </p:cTn>
              <p:nextCondLst>
                <p:cond evt="onClick" delay="0">
                  <p:tgtEl>
                    <p:spTgt spid="12"/>
                  </p:tgtEl>
                </p:cond>
              </p:nextCondLst>
            </p:seq>
          </p:childTnLst>
        </p:cTn>
      </p:par>
    </p:tnLst>
    <p:bldLst>
      <p:bldP spid="8" grpId="0" animBg="1"/>
      <p:bldP spid="9" grpId="0" animBg="1"/>
      <p:bldP spid="10" grpId="0" animBg="1"/>
      <p:bldP spid="10" grpId="1" animBg="1"/>
    </p:bld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39401A5-82F2-40AA-8B38-9E46A7E83CB7}"/>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你在本节课中的收获，评价和建议是？</a:t>
            </a:r>
          </a:p>
        </p:txBody>
      </p:sp>
      <p:sp>
        <p:nvSpPr>
          <p:cNvPr id="5" name="矩形: 圆角 4">
            <a:extLst>
              <a:ext uri="{FF2B5EF4-FFF2-40B4-BE49-F238E27FC236}">
                <a16:creationId xmlns:a16="http://schemas.microsoft.com/office/drawing/2014/main" id="{FB22D39A-10EA-4C63-8939-66BBDA6370AE}"/>
              </a:ext>
            </a:extLst>
          </p:cNvPr>
          <p:cNvSpPr/>
          <p:nvPr>
            <p:custDataLst>
              <p:tags r:id="rId3"/>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1" name="矩形 10">
            <a:extLst>
              <a:ext uri="{FF2B5EF4-FFF2-40B4-BE49-F238E27FC236}">
                <a16:creationId xmlns:a16="http://schemas.microsoft.com/office/drawing/2014/main" id="{AB374C57-5D0D-4A5F-930D-0818DC14CA74}"/>
              </a:ext>
            </a:extLst>
          </p:cNvPr>
          <p:cNvSpPr/>
          <p:nvPr>
            <p:custDataLst>
              <p:tags r:id="rId4"/>
            </p:custDataLst>
          </p:nvPr>
        </p:nvSpPr>
        <p:spPr>
          <a:xfrm>
            <a:off x="0" y="5849303"/>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2.0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pSp>
        <p:nvGrpSpPr>
          <p:cNvPr id="10" name="组合 9">
            <a:extLst>
              <a:ext uri="{FF2B5EF4-FFF2-40B4-BE49-F238E27FC236}">
                <a16:creationId xmlns:a16="http://schemas.microsoft.com/office/drawing/2014/main" id="{2F923FEF-921A-4228-A27B-F89275FAF0BD}"/>
              </a:ext>
            </a:extLst>
          </p:cNvPr>
          <p:cNvGrpSpPr/>
          <p:nvPr>
            <p:custDataLst>
              <p:tags r:id="rId5"/>
            </p:custDataLst>
          </p:nvPr>
        </p:nvGrpSpPr>
        <p:grpSpPr>
          <a:xfrm>
            <a:off x="0" y="0"/>
            <a:ext cx="9144000" cy="635000"/>
            <a:chOff x="0" y="0"/>
            <a:chExt cx="9144000" cy="635000"/>
          </a:xfrm>
        </p:grpSpPr>
        <p:sp>
          <p:nvSpPr>
            <p:cNvPr id="6" name="TitleBackground">
              <a:extLst>
                <a:ext uri="{FF2B5EF4-FFF2-40B4-BE49-F238E27FC236}">
                  <a16:creationId xmlns:a16="http://schemas.microsoft.com/office/drawing/2014/main" id="{6B7A61B6-ED05-472F-8A12-34EFE3553233}"/>
                </a:ext>
              </a:extLst>
            </p:cNvPr>
            <p:cNvSpPr/>
            <p:nvPr>
              <p:custDataLst>
                <p:tags r:id="rId7"/>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lorBlock">
              <a:extLst>
                <a:ext uri="{FF2B5EF4-FFF2-40B4-BE49-F238E27FC236}">
                  <a16:creationId xmlns:a16="http://schemas.microsoft.com/office/drawing/2014/main" id="{120139B7-7D93-4E5D-B1B7-658A885E0839}"/>
                </a:ext>
              </a:extLst>
            </p:cNvPr>
            <p:cNvSpPr/>
            <p:nvPr>
              <p:custDataLst>
                <p:tags r:id="rId8"/>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ypeText">
              <a:extLst>
                <a:ext uri="{FF2B5EF4-FFF2-40B4-BE49-F238E27FC236}">
                  <a16:creationId xmlns:a16="http://schemas.microsoft.com/office/drawing/2014/main" id="{76FA8C70-8A90-4828-961A-983F10134A0C}"/>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9" name="TipText">
              <a:extLst>
                <a:ext uri="{FF2B5EF4-FFF2-40B4-BE49-F238E27FC236}">
                  <a16:creationId xmlns:a16="http://schemas.microsoft.com/office/drawing/2014/main" id="{E3195E6A-D4D7-431A-BC12-0802D08A7BF0}"/>
                </a:ext>
              </a:extLst>
            </p:cNvPr>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46EAE2B1-F8F4-4F85-A57F-2A5AF4F8AB60}"/>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791794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函数定义</a:t>
            </a:r>
          </a:p>
        </p:txBody>
      </p:sp>
      <p:sp>
        <p:nvSpPr>
          <p:cNvPr id="3" name="内容占位符 2"/>
          <p:cNvSpPr>
            <a:spLocks noGrp="1"/>
          </p:cNvSpPr>
          <p:nvPr>
            <p:ph idx="1"/>
          </p:nvPr>
        </p:nvSpPr>
        <p:spPr>
          <a:xfrm>
            <a:off x="457200" y="1928813"/>
            <a:ext cx="8229600" cy="4164483"/>
          </a:xfrm>
        </p:spPr>
        <p:txBody>
          <a:bodyPr/>
          <a:lstStyle/>
          <a:p>
            <a:r>
              <a:rPr lang="zh-CN" altLang="en-US" dirty="0"/>
              <a:t>例子</a:t>
            </a:r>
            <a:endParaRPr lang="en-US" altLang="zh-CN" dirty="0"/>
          </a:p>
          <a:p>
            <a:pPr marL="342900" lvl="2" indent="-342900">
              <a:buFont typeface="Arial" charset="0"/>
              <a:buChar char=" "/>
            </a:pPr>
            <a:r>
              <a:rPr lang="en-US" altLang="zh-CN" b="1" dirty="0">
                <a:solidFill>
                  <a:srgbClr val="0000FF"/>
                </a:solidFill>
                <a:latin typeface="Courier New" pitchFamily="49" charset="0"/>
                <a:cs typeface="Courier New" pitchFamily="49" charset="0"/>
              </a:rPr>
              <a:t>void</a:t>
            </a: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printroot</a:t>
            </a:r>
            <a:r>
              <a:rPr lang="en-US" altLang="zh-CN" b="1" dirty="0">
                <a:latin typeface="Courier New" pitchFamily="49" charset="0"/>
                <a:cs typeface="Courier New" pitchFamily="49" charset="0"/>
              </a:rPr>
              <a:t>(){}</a:t>
            </a:r>
          </a:p>
          <a:p>
            <a:pPr marL="342900" lvl="2" indent="-342900">
              <a:buFont typeface="Arial" charset="0"/>
              <a:buChar char=" "/>
            </a:pPr>
            <a:r>
              <a:rPr lang="en-US" altLang="zh-CN" b="1" dirty="0">
                <a:solidFill>
                  <a:srgbClr val="0000FF"/>
                </a:solidFill>
                <a:latin typeface="Courier New" pitchFamily="49" charset="0"/>
                <a:cs typeface="Courier New" pitchFamily="49" charset="0"/>
              </a:rPr>
              <a:t>static void</a:t>
            </a: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printroot</a:t>
            </a:r>
            <a:r>
              <a:rPr lang="en-US" altLang="zh-CN" b="1" dirty="0">
                <a:latin typeface="Courier New" pitchFamily="49" charset="0"/>
                <a:cs typeface="Courier New" pitchFamily="49" charset="0"/>
              </a:rPr>
              <a:t>(</a:t>
            </a: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a){a++; </a:t>
            </a:r>
            <a:r>
              <a:rPr lang="en-US" altLang="zh-CN" b="1" dirty="0">
                <a:solidFill>
                  <a:srgbClr val="0000FF"/>
                </a:solidFill>
                <a:latin typeface="Courier New" pitchFamily="49" charset="0"/>
                <a:cs typeface="Courier New" pitchFamily="49" charset="0"/>
              </a:rPr>
              <a:t>return</a:t>
            </a:r>
            <a:r>
              <a:rPr lang="en-US" altLang="zh-CN" b="1" dirty="0">
                <a:latin typeface="Courier New" pitchFamily="49" charset="0"/>
                <a:cs typeface="Courier New" pitchFamily="49" charset="0"/>
              </a:rPr>
              <a:t>;}</a:t>
            </a:r>
          </a:p>
          <a:p>
            <a:pPr marL="342900" lvl="2" indent="-342900">
              <a:buFont typeface="Arial" charset="0"/>
              <a:buChar char=" "/>
            </a:pPr>
            <a:r>
              <a:rPr lang="en-US" altLang="zh-CN" b="1" dirty="0">
                <a:solidFill>
                  <a:srgbClr val="0000FF"/>
                </a:solidFill>
                <a:latin typeface="Courier New" pitchFamily="49" charset="0"/>
                <a:cs typeface="Courier New" pitchFamily="49" charset="0"/>
              </a:rPr>
              <a:t>void</a:t>
            </a: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printroot</a:t>
            </a:r>
            <a:r>
              <a:rPr lang="en-US" altLang="zh-CN" b="1" dirty="0">
                <a:latin typeface="Courier New" pitchFamily="49" charset="0"/>
                <a:cs typeface="Courier New" pitchFamily="49" charset="0"/>
              </a:rPr>
              <a:t>(</a:t>
            </a: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a, </a:t>
            </a:r>
            <a:r>
              <a:rPr lang="en-US" altLang="zh-CN" b="1" dirty="0">
                <a:solidFill>
                  <a:srgbClr val="0000FF"/>
                </a:solidFill>
                <a:latin typeface="Courier New" pitchFamily="49" charset="0"/>
                <a:cs typeface="Courier New" pitchFamily="49" charset="0"/>
              </a:rPr>
              <a:t>char</a:t>
            </a:r>
            <a:r>
              <a:rPr lang="en-US" altLang="zh-CN" b="1" dirty="0">
                <a:latin typeface="Courier New" pitchFamily="49" charset="0"/>
                <a:cs typeface="Courier New" pitchFamily="49" charset="0"/>
              </a:rPr>
              <a:t> b){</a:t>
            </a:r>
            <a:r>
              <a:rPr lang="en-US" altLang="zh-CN" b="1" dirty="0" err="1">
                <a:latin typeface="Courier New" pitchFamily="49" charset="0"/>
                <a:cs typeface="Courier New" pitchFamily="49" charset="0"/>
              </a:rPr>
              <a:t>a+b</a:t>
            </a:r>
            <a:r>
              <a:rPr lang="en-US" altLang="zh-CN" b="1" dirty="0">
                <a:latin typeface="Courier New" pitchFamily="49" charset="0"/>
                <a:cs typeface="Courier New" pitchFamily="49" charset="0"/>
              </a:rPr>
              <a:t>;}</a:t>
            </a:r>
          </a:p>
          <a:p>
            <a:pPr marL="342900" lvl="2" indent="-342900">
              <a:buFont typeface="Arial" charset="0"/>
              <a:buChar char=" "/>
            </a:pP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printroot</a:t>
            </a:r>
            <a:r>
              <a:rPr lang="en-US" altLang="zh-CN" b="1" dirty="0">
                <a:latin typeface="Courier New" pitchFamily="49" charset="0"/>
                <a:cs typeface="Courier New" pitchFamily="49" charset="0"/>
              </a:rPr>
              <a:t>(</a:t>
            </a: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a, </a:t>
            </a: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b){</a:t>
            </a:r>
            <a:r>
              <a:rPr lang="en-US" altLang="zh-CN" b="1" dirty="0">
                <a:solidFill>
                  <a:srgbClr val="0000FF"/>
                </a:solidFill>
                <a:latin typeface="Courier New" pitchFamily="49" charset="0"/>
                <a:cs typeface="Courier New" pitchFamily="49" charset="0"/>
              </a:rPr>
              <a:t>return</a:t>
            </a: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a+b</a:t>
            </a:r>
            <a:r>
              <a:rPr lang="en-US" altLang="zh-CN" b="1" dirty="0">
                <a:latin typeface="Courier New" pitchFamily="49" charset="0"/>
                <a:cs typeface="Courier New" pitchFamily="49" charset="0"/>
              </a:rPr>
              <a:t>;}</a:t>
            </a:r>
          </a:p>
          <a:p>
            <a:pPr marL="342900" lvl="2" indent="-342900">
              <a:buFont typeface="Arial" charset="0"/>
              <a:buChar char=" "/>
            </a:pPr>
            <a:r>
              <a:rPr lang="en-US" altLang="zh-CN" b="1" dirty="0">
                <a:solidFill>
                  <a:srgbClr val="0000FF"/>
                </a:solidFill>
                <a:latin typeface="Courier New" pitchFamily="49" charset="0"/>
                <a:cs typeface="Courier New" pitchFamily="49" charset="0"/>
              </a:rPr>
              <a:t>void</a:t>
            </a: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printroot</a:t>
            </a:r>
            <a:r>
              <a:rPr lang="en-US" altLang="zh-CN" b="1" dirty="0">
                <a:latin typeface="Courier New" pitchFamily="49" charset="0"/>
                <a:cs typeface="Courier New" pitchFamily="49" charset="0"/>
              </a:rPr>
              <a:t>(</a:t>
            </a:r>
            <a:r>
              <a:rPr lang="en-US" altLang="zh-CN" b="1" dirty="0">
                <a:solidFill>
                  <a:srgbClr val="0000FF"/>
                </a:solidFill>
                <a:latin typeface="Courier New" pitchFamily="49" charset="0"/>
                <a:cs typeface="Courier New" pitchFamily="49" charset="0"/>
              </a:rPr>
              <a:t>char</a:t>
            </a:r>
            <a:r>
              <a:rPr lang="en-US" altLang="zh-CN" b="1" dirty="0">
                <a:latin typeface="Courier New" pitchFamily="49" charset="0"/>
                <a:cs typeface="Courier New" pitchFamily="49" charset="0"/>
              </a:rPr>
              <a:t> c[8]){c[0]=c[1];}</a:t>
            </a:r>
          </a:p>
          <a:p>
            <a:pPr marL="342900" lvl="2" indent="-342900">
              <a:buFont typeface="Arial" charset="0"/>
              <a:buChar char=" "/>
            </a:pPr>
            <a:endParaRPr lang="en-US" altLang="zh-CN" b="1" dirty="0">
              <a:latin typeface="Courier New" pitchFamily="49" charset="0"/>
              <a:cs typeface="Courier New" pitchFamily="49" charset="0"/>
            </a:endParaRPr>
          </a:p>
          <a:p>
            <a:pPr marL="342900" lvl="2" indent="-342900">
              <a:buFont typeface="Arial" charset="0"/>
              <a:buChar char=" "/>
            </a:pPr>
            <a:endParaRPr lang="en-US" altLang="zh-CN" b="1" dirty="0">
              <a:latin typeface="Courier New" pitchFamily="49" charset="0"/>
              <a:cs typeface="Courier New" pitchFamily="49" charset="0"/>
            </a:endParaRPr>
          </a:p>
          <a:p>
            <a:pPr marL="342900" lvl="2" indent="-342900">
              <a:buFont typeface="Arial" charset="0"/>
              <a:buChar char=" "/>
            </a:pPr>
            <a:endParaRPr lang="en-US" altLang="zh-CN" b="1" dirty="0">
              <a:latin typeface="Courier New" pitchFamily="49" charset="0"/>
              <a:cs typeface="Courier New" pitchFamily="49" charset="0"/>
            </a:endParaRPr>
          </a:p>
          <a:p>
            <a:pPr marL="342900" lvl="2" indent="-342900">
              <a:buFont typeface="Arial" charset="0"/>
              <a:buChar char=" "/>
            </a:pPr>
            <a:endParaRPr lang="en-US" altLang="zh-CN" b="1" dirty="0">
              <a:latin typeface="Courier New" pitchFamily="49" charset="0"/>
              <a:cs typeface="Courier New" pitchFamily="49" charset="0"/>
            </a:endParaRPr>
          </a:p>
          <a:p>
            <a:endParaRPr lang="en-US" altLang="zh-CN"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函数说明与函数定义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Tree>
    <p:extLst>
      <p:ext uri="{BB962C8B-B14F-4D97-AF65-F5344CB8AC3E}">
        <p14:creationId xmlns:p14="http://schemas.microsoft.com/office/powerpoint/2010/main" val="32370812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函数声明（函数原型）</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函数说明与函数定义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
        <p:nvSpPr>
          <p:cNvPr id="13" name="TextBox 5"/>
          <p:cNvSpPr txBox="1"/>
          <p:nvPr/>
        </p:nvSpPr>
        <p:spPr>
          <a:xfrm>
            <a:off x="571472" y="2000240"/>
            <a:ext cx="8001056" cy="4493538"/>
          </a:xfrm>
          <a:prstGeom prst="rect">
            <a:avLst/>
          </a:prstGeom>
          <a:noFill/>
        </p:spPr>
        <p:txBody>
          <a:bodyPr wrap="square" rtlCol="0">
            <a:spAutoFit/>
          </a:bodyPr>
          <a:lstStyle/>
          <a:p>
            <a:r>
              <a:rPr lang="en-US" altLang="zh-CN" sz="2400" b="1" dirty="0">
                <a:solidFill>
                  <a:srgbClr val="0000FF"/>
                </a:solidFill>
                <a:latin typeface="Courier New" pitchFamily="49" charset="0"/>
                <a:cs typeface="Courier New" pitchFamily="49" charset="0"/>
              </a:rPr>
              <a:t>#</a:t>
            </a:r>
            <a:r>
              <a:rPr lang="en-US" altLang="zh-CN" sz="2400" b="1" dirty="0" err="1">
                <a:solidFill>
                  <a:srgbClr val="0000FF"/>
                </a:solidFill>
                <a:latin typeface="Courier New" pitchFamily="49" charset="0"/>
                <a:cs typeface="Courier New" pitchFamily="49" charset="0"/>
              </a:rPr>
              <a:t>inlcude</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iostream</a:t>
            </a:r>
            <a:r>
              <a:rPr lang="en-US" altLang="zh-CN" sz="2400" b="1" dirty="0">
                <a:latin typeface="Courier New" pitchFamily="49" charset="0"/>
                <a:cs typeface="Courier New" pitchFamily="49" charset="0"/>
              </a:rPr>
              <a:t>&gt;</a:t>
            </a:r>
          </a:p>
          <a:p>
            <a:r>
              <a:rPr lang="en-US" altLang="zh-CN" sz="2400" b="1" dirty="0">
                <a:solidFill>
                  <a:srgbClr val="0000FF"/>
                </a:solidFill>
                <a:latin typeface="Courier New" pitchFamily="49" charset="0"/>
                <a:cs typeface="Courier New" pitchFamily="49" charset="0"/>
              </a:rPr>
              <a:t>using namespace</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std;</a:t>
            </a:r>
          </a:p>
          <a:p>
            <a:r>
              <a:rPr lang="en-US" altLang="zh-CN" sz="2400" b="1" dirty="0">
                <a:solidFill>
                  <a:srgbClr val="0000FF"/>
                </a:solidFill>
                <a:latin typeface="Courier New" pitchFamily="49" charset="0"/>
                <a:cs typeface="Courier New" pitchFamily="49" charset="0"/>
              </a:rPr>
              <a:t>void</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printString</a:t>
            </a:r>
            <a:r>
              <a:rPr lang="en-US" altLang="zh-CN" sz="2400" b="1" dirty="0">
                <a:latin typeface="Courier New" pitchFamily="49" charset="0"/>
                <a:cs typeface="Courier New" pitchFamily="49" charset="0"/>
              </a:rPr>
              <a:t>();</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函数原型（函数声明）</a:t>
            </a:r>
            <a:endParaRPr lang="en-US" altLang="zh-CN" sz="2400" b="1" dirty="0">
              <a:solidFill>
                <a:srgbClr val="00B050"/>
              </a:solidFill>
              <a:latin typeface="Courier New" pitchFamily="49" charset="0"/>
              <a:cs typeface="Courier New" pitchFamily="49" charset="0"/>
            </a:endParaRPr>
          </a:p>
          <a:p>
            <a:r>
              <a:rPr lang="en-US" altLang="zh-CN" sz="2400" b="1" dirty="0">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main(){</a:t>
            </a:r>
          </a:p>
          <a:p>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printString</a:t>
            </a:r>
            <a:r>
              <a:rPr lang="en-US" altLang="zh-CN" sz="2400" b="1" dirty="0">
                <a:latin typeface="Courier New" pitchFamily="49" charset="0"/>
                <a:cs typeface="Courier New" pitchFamily="49" charset="0"/>
              </a:rPr>
              <a:t>();</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调用函数</a:t>
            </a:r>
            <a:endParaRPr lang="en-US" altLang="zh-CN" sz="2400" b="1" dirty="0">
              <a:solidFill>
                <a:srgbClr val="00B050"/>
              </a:solidFill>
              <a:latin typeface="Courier New" pitchFamily="49" charset="0"/>
              <a:cs typeface="Courier New" pitchFamily="49" charset="0"/>
            </a:endParaRPr>
          </a:p>
          <a:p>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0;</a:t>
            </a:r>
          </a:p>
          <a:p>
            <a:r>
              <a:rPr lang="en-US" altLang="zh-CN" sz="2400" b="1" dirty="0">
                <a:latin typeface="Courier New" pitchFamily="49" charset="0"/>
                <a:cs typeface="Courier New" pitchFamily="49" charset="0"/>
              </a:rPr>
              <a:t>}</a:t>
            </a:r>
          </a:p>
          <a:p>
            <a:r>
              <a:rPr lang="en-US" altLang="zh-CN" sz="2400" b="1" dirty="0">
                <a:solidFill>
                  <a:srgbClr val="0000FF"/>
                </a:solidFill>
                <a:latin typeface="Courier New" pitchFamily="49" charset="0"/>
                <a:cs typeface="Courier New" pitchFamily="49" charset="0"/>
              </a:rPr>
              <a:t>void</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printString</a:t>
            </a:r>
            <a:r>
              <a:rPr lang="en-US" altLang="zh-CN" sz="2400" b="1" dirty="0">
                <a:latin typeface="Courier New" pitchFamily="49" charset="0"/>
                <a:cs typeface="Courier New" pitchFamily="49" charset="0"/>
              </a:rPr>
              <a:t>(){</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函数定义</a:t>
            </a:r>
            <a:endParaRPr lang="en-US" altLang="zh-CN" sz="2400" b="1" dirty="0">
              <a:solidFill>
                <a:srgbClr val="00B050"/>
              </a:solidFill>
              <a:latin typeface="Courier New" pitchFamily="49" charset="0"/>
              <a:cs typeface="Courier New" pitchFamily="49" charset="0"/>
            </a:endParaRPr>
          </a:p>
          <a:p>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&lt;&lt;"Hello!"&lt;&lt;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solidFill>
                  <a:schemeClr val="tx2"/>
                </a:solidFill>
                <a:latin typeface="Courier New" pitchFamily="49" charset="0"/>
                <a:cs typeface="Courier New" pitchFamily="49" charset="0"/>
              </a:rPr>
              <a:t>;</a:t>
            </a:r>
          </a:p>
          <a:p>
            <a:r>
              <a:rPr lang="en-US" altLang="zh-CN" sz="2400" b="1" dirty="0">
                <a:latin typeface="Courier New" pitchFamily="49" charset="0"/>
                <a:cs typeface="Courier New" pitchFamily="49" charset="0"/>
              </a:rPr>
              <a:t>}</a:t>
            </a:r>
          </a:p>
          <a:p>
            <a:endParaRPr lang="zh-CN" altLang="en-US" dirty="0"/>
          </a:p>
        </p:txBody>
      </p:sp>
    </p:spTree>
    <p:extLst>
      <p:ext uri="{BB962C8B-B14F-4D97-AF65-F5344CB8AC3E}">
        <p14:creationId xmlns:p14="http://schemas.microsoft.com/office/powerpoint/2010/main" val="24479761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1844824"/>
            <a:ext cx="8501122" cy="4479776"/>
          </a:xfrm>
        </p:spPr>
        <p:txBody>
          <a:bodyPr/>
          <a:lstStyle/>
          <a:p>
            <a:r>
              <a:rPr lang="zh-CN" altLang="en-US" dirty="0"/>
              <a:t>用来指明函数的名称、参数以及返回值类型</a:t>
            </a:r>
            <a:endParaRPr lang="en-US" altLang="zh-CN" dirty="0"/>
          </a:p>
          <a:p>
            <a:r>
              <a:rPr lang="zh-CN" altLang="en-US" dirty="0"/>
              <a:t>函数原型格式为：</a:t>
            </a:r>
            <a:endParaRPr lang="en-US" altLang="zh-CN" dirty="0"/>
          </a:p>
          <a:p>
            <a:pPr lvl="1">
              <a:buNone/>
            </a:pPr>
            <a:r>
              <a:rPr lang="en-US" altLang="zh-CN" sz="2400" dirty="0">
                <a:solidFill>
                  <a:schemeClr val="tx2"/>
                </a:solidFill>
                <a:latin typeface="Courier New" pitchFamily="49" charset="0"/>
                <a:cs typeface="Courier New" pitchFamily="49" charset="0"/>
              </a:rPr>
              <a:t>[&lt;</a:t>
            </a:r>
            <a:r>
              <a:rPr lang="zh-CN" altLang="en-US" sz="2400" dirty="0">
                <a:solidFill>
                  <a:schemeClr val="tx2"/>
                </a:solidFill>
                <a:latin typeface="Courier New" pitchFamily="49" charset="0"/>
                <a:cs typeface="Courier New" pitchFamily="49" charset="0"/>
              </a:rPr>
              <a:t>属性说明</a:t>
            </a:r>
            <a:r>
              <a:rPr lang="en-US" altLang="zh-CN" sz="2400" dirty="0">
                <a:solidFill>
                  <a:schemeClr val="tx2"/>
                </a:solidFill>
                <a:latin typeface="Courier New" pitchFamily="49" charset="0"/>
                <a:cs typeface="Courier New" pitchFamily="49" charset="0"/>
              </a:rPr>
              <a:t>&gt;]&lt;</a:t>
            </a:r>
            <a:r>
              <a:rPr lang="zh-CN" altLang="en-US" sz="2400" dirty="0">
                <a:solidFill>
                  <a:schemeClr val="tx2"/>
                </a:solidFill>
                <a:latin typeface="Courier New" pitchFamily="49" charset="0"/>
                <a:cs typeface="Courier New" pitchFamily="49" charset="0"/>
              </a:rPr>
              <a:t>返回值类型</a:t>
            </a:r>
            <a:r>
              <a:rPr lang="en-US" altLang="zh-CN" sz="2400" dirty="0">
                <a:solidFill>
                  <a:schemeClr val="tx2"/>
                </a:solidFill>
                <a:latin typeface="Courier New" pitchFamily="49" charset="0"/>
                <a:cs typeface="Courier New" pitchFamily="49" charset="0"/>
              </a:rPr>
              <a:t>&gt;&lt;</a:t>
            </a:r>
            <a:r>
              <a:rPr lang="zh-CN" altLang="en-US" sz="2400" dirty="0">
                <a:solidFill>
                  <a:schemeClr val="tx2"/>
                </a:solidFill>
                <a:latin typeface="Courier New" pitchFamily="49" charset="0"/>
                <a:cs typeface="Courier New" pitchFamily="49" charset="0"/>
              </a:rPr>
              <a:t>函数名</a:t>
            </a:r>
            <a:r>
              <a:rPr lang="en-US" altLang="zh-CN" sz="2400" dirty="0">
                <a:solidFill>
                  <a:schemeClr val="tx2"/>
                </a:solidFill>
                <a:latin typeface="Courier New" pitchFamily="49" charset="0"/>
                <a:cs typeface="Courier New" pitchFamily="49" charset="0"/>
              </a:rPr>
              <a:t>&gt;([&lt;</a:t>
            </a:r>
            <a:r>
              <a:rPr lang="zh-CN" altLang="en-US" sz="2400" dirty="0">
                <a:solidFill>
                  <a:schemeClr val="tx2"/>
                </a:solidFill>
                <a:latin typeface="Courier New" pitchFamily="49" charset="0"/>
                <a:cs typeface="Courier New" pitchFamily="49" charset="0"/>
              </a:rPr>
              <a:t>参数表</a:t>
            </a:r>
            <a:r>
              <a:rPr lang="en-US" altLang="zh-CN" sz="2400" dirty="0">
                <a:solidFill>
                  <a:schemeClr val="tx2"/>
                </a:solidFill>
                <a:latin typeface="Courier New" pitchFamily="49" charset="0"/>
                <a:cs typeface="Courier New" pitchFamily="49" charset="0"/>
              </a:rPr>
              <a:t>&gt;]);</a:t>
            </a:r>
          </a:p>
          <a:p>
            <a:r>
              <a:rPr lang="zh-CN" altLang="en-US" dirty="0"/>
              <a:t>例如</a:t>
            </a:r>
            <a:endParaRPr lang="en-US" altLang="zh-CN" dirty="0"/>
          </a:p>
          <a:p>
            <a:pPr lvl="1">
              <a:buNone/>
            </a:pP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add(</a:t>
            </a: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a, </a:t>
            </a: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b); </a:t>
            </a:r>
          </a:p>
          <a:p>
            <a:pPr lvl="1">
              <a:buNone/>
            </a:pPr>
            <a:r>
              <a:rPr lang="en-US" altLang="zh-CN" b="1" dirty="0">
                <a:solidFill>
                  <a:srgbClr val="0000FF"/>
                </a:solidFill>
                <a:latin typeface="Courier New" pitchFamily="49" charset="0"/>
                <a:cs typeface="Courier New" pitchFamily="49" charset="0"/>
              </a:rPr>
              <a:t>inline void </a:t>
            </a:r>
            <a:r>
              <a:rPr lang="en-US" altLang="zh-CN" b="1" dirty="0">
                <a:latin typeface="Courier New" pitchFamily="49" charset="0"/>
                <a:cs typeface="Courier New" pitchFamily="49" charset="0"/>
              </a:rPr>
              <a:t>swap(</a:t>
            </a:r>
            <a:r>
              <a:rPr lang="en-US" altLang="zh-CN" b="1" dirty="0">
                <a:solidFill>
                  <a:srgbClr val="0000FF"/>
                </a:solidFill>
                <a:latin typeface="Courier New" pitchFamily="49" charset="0"/>
                <a:cs typeface="Courier New" pitchFamily="49" charset="0"/>
              </a:rPr>
              <a:t>float</a:t>
            </a:r>
            <a:r>
              <a:rPr lang="en-US" altLang="zh-CN" b="1" dirty="0">
                <a:latin typeface="Courier New" pitchFamily="49" charset="0"/>
                <a:cs typeface="Courier New" pitchFamily="49" charset="0"/>
              </a:rPr>
              <a:t> &amp;s, </a:t>
            </a:r>
            <a:r>
              <a:rPr lang="en-US" altLang="zh-CN" b="1" dirty="0">
                <a:solidFill>
                  <a:srgbClr val="0000FF"/>
                </a:solidFill>
                <a:latin typeface="Courier New" pitchFamily="49" charset="0"/>
                <a:cs typeface="Courier New" pitchFamily="49" charset="0"/>
              </a:rPr>
              <a:t>float</a:t>
            </a:r>
            <a:r>
              <a:rPr lang="en-US" altLang="zh-CN" b="1" dirty="0">
                <a:latin typeface="Courier New" pitchFamily="49" charset="0"/>
                <a:cs typeface="Courier New" pitchFamily="49" charset="0"/>
              </a:rPr>
              <a:t> &amp;t);</a:t>
            </a:r>
          </a:p>
          <a:p>
            <a:pPr lvl="1">
              <a:buNone/>
            </a:pPr>
            <a:r>
              <a:rPr lang="en-US" altLang="zh-CN" b="1" dirty="0">
                <a:solidFill>
                  <a:srgbClr val="0000FF"/>
                </a:solidFill>
                <a:latin typeface="Courier New" pitchFamily="49" charset="0"/>
                <a:cs typeface="Courier New" pitchFamily="49" charset="0"/>
              </a:rPr>
              <a:t>void</a:t>
            </a:r>
            <a:r>
              <a:rPr lang="en-US" altLang="zh-CN" b="1" dirty="0">
                <a:latin typeface="Courier New" pitchFamily="49" charset="0"/>
                <a:cs typeface="Courier New" pitchFamily="49" charset="0"/>
              </a:rPr>
              <a:t> print (</a:t>
            </a:r>
            <a:r>
              <a:rPr lang="en-US" altLang="zh-CN" b="1" dirty="0">
                <a:solidFill>
                  <a:srgbClr val="0000FF"/>
                </a:solidFill>
                <a:latin typeface="Courier New" pitchFamily="49" charset="0"/>
                <a:cs typeface="Courier New" pitchFamily="49" charset="0"/>
              </a:rPr>
              <a:t>char</a:t>
            </a:r>
            <a:r>
              <a:rPr lang="en-US" altLang="zh-CN" b="1" dirty="0">
                <a:latin typeface="Courier New" pitchFamily="49" charset="0"/>
                <a:cs typeface="Courier New" pitchFamily="49" charset="0"/>
              </a:rPr>
              <a:t> [8]);</a:t>
            </a:r>
            <a:endParaRPr lang="zh-CN" altLang="en-US"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函数说明与函数定义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
        <p:nvSpPr>
          <p:cNvPr id="14" name="标题 1"/>
          <p:cNvSpPr>
            <a:spLocks noGrp="1"/>
          </p:cNvSpPr>
          <p:nvPr>
            <p:ph type="title"/>
          </p:nvPr>
        </p:nvSpPr>
        <p:spPr>
          <a:xfrm>
            <a:off x="457200" y="1000125"/>
            <a:ext cx="8229600" cy="714375"/>
          </a:xfrm>
        </p:spPr>
        <p:txBody>
          <a:bodyPr/>
          <a:lstStyle/>
          <a:p>
            <a:r>
              <a:rPr lang="zh-CN" altLang="en-US" dirty="0"/>
              <a:t>函数声明（函数原型）</a:t>
            </a:r>
          </a:p>
        </p:txBody>
      </p:sp>
    </p:spTree>
    <p:extLst>
      <p:ext uri="{BB962C8B-B14F-4D97-AF65-F5344CB8AC3E}">
        <p14:creationId xmlns:p14="http://schemas.microsoft.com/office/powerpoint/2010/main" val="38362432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函数声明与函数定义</a:t>
            </a:r>
          </a:p>
        </p:txBody>
      </p:sp>
      <p:sp>
        <p:nvSpPr>
          <p:cNvPr id="3" name="内容占位符 2"/>
          <p:cNvSpPr>
            <a:spLocks noGrp="1"/>
          </p:cNvSpPr>
          <p:nvPr>
            <p:ph idx="1"/>
          </p:nvPr>
        </p:nvSpPr>
        <p:spPr>
          <a:xfrm>
            <a:off x="457200" y="1714500"/>
            <a:ext cx="8435280" cy="4500562"/>
          </a:xfrm>
        </p:spPr>
        <p:txBody>
          <a:bodyPr/>
          <a:lstStyle/>
          <a:p>
            <a:pPr lvl="1"/>
            <a:r>
              <a:rPr lang="zh-CN" altLang="en-US" dirty="0"/>
              <a:t>如果同时存在函数声明和函数定义，函数定义可以出现在函数调用之后；如果只有函数定义，必须出现在调用之前</a:t>
            </a:r>
            <a:endParaRPr lang="en-US" altLang="zh-CN" dirty="0"/>
          </a:p>
          <a:p>
            <a:pPr lvl="1"/>
            <a:endParaRPr lang="en-US" altLang="zh-CN" dirty="0">
              <a:solidFill>
                <a:srgbClr val="C00000"/>
              </a:solidFill>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函数说明与函数定义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
        <p:nvSpPr>
          <p:cNvPr id="13" name="TextBox 5"/>
          <p:cNvSpPr txBox="1"/>
          <p:nvPr/>
        </p:nvSpPr>
        <p:spPr>
          <a:xfrm>
            <a:off x="426368" y="3080503"/>
            <a:ext cx="4248472" cy="3416320"/>
          </a:xfrm>
          <a:prstGeom prst="rect">
            <a:avLst/>
          </a:prstGeom>
          <a:noFill/>
        </p:spPr>
        <p:txBody>
          <a:bodyPr wrap="square" rtlCol="0">
            <a:spAutoFit/>
          </a:bodyPr>
          <a:lstStyle/>
          <a:p>
            <a:r>
              <a:rPr lang="en-US" altLang="zh-CN" b="1" dirty="0">
                <a:solidFill>
                  <a:srgbClr val="0000FF"/>
                </a:solidFill>
                <a:latin typeface="Courier New" pitchFamily="49" charset="0"/>
                <a:cs typeface="Courier New" pitchFamily="49" charset="0"/>
              </a:rPr>
              <a:t>#</a:t>
            </a:r>
            <a:r>
              <a:rPr lang="en-US" altLang="zh-CN" b="1" dirty="0" err="1">
                <a:solidFill>
                  <a:srgbClr val="0000FF"/>
                </a:solidFill>
                <a:latin typeface="Courier New" pitchFamily="49" charset="0"/>
                <a:cs typeface="Courier New" pitchFamily="49" charset="0"/>
              </a:rPr>
              <a:t>inlcude</a:t>
            </a:r>
            <a:r>
              <a:rPr lang="en-US" altLang="zh-CN" b="1" dirty="0">
                <a:latin typeface="Courier New" pitchFamily="49" charset="0"/>
                <a:cs typeface="Courier New" pitchFamily="49" charset="0"/>
              </a:rPr>
              <a:t>&lt;</a:t>
            </a:r>
            <a:r>
              <a:rPr lang="en-US" altLang="zh-CN" b="1" dirty="0" err="1">
                <a:latin typeface="Courier New" pitchFamily="49" charset="0"/>
                <a:cs typeface="Courier New" pitchFamily="49" charset="0"/>
              </a:rPr>
              <a:t>iostream</a:t>
            </a:r>
            <a:r>
              <a:rPr lang="en-US" altLang="zh-CN" b="1" dirty="0">
                <a:latin typeface="Courier New" pitchFamily="49" charset="0"/>
                <a:cs typeface="Courier New" pitchFamily="49" charset="0"/>
              </a:rPr>
              <a:t>&gt;</a:t>
            </a:r>
          </a:p>
          <a:p>
            <a:r>
              <a:rPr lang="en-US" altLang="zh-CN" b="1" dirty="0">
                <a:solidFill>
                  <a:srgbClr val="0000FF"/>
                </a:solidFill>
                <a:latin typeface="Courier New" pitchFamily="49" charset="0"/>
                <a:cs typeface="Courier New" pitchFamily="49" charset="0"/>
              </a:rPr>
              <a:t>using namespace</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std;</a:t>
            </a:r>
          </a:p>
          <a:p>
            <a:r>
              <a:rPr lang="en-US" altLang="zh-CN" b="1" dirty="0">
                <a:solidFill>
                  <a:srgbClr val="0000FF"/>
                </a:solidFill>
                <a:latin typeface="Courier New" pitchFamily="49" charset="0"/>
                <a:cs typeface="Courier New" pitchFamily="49" charset="0"/>
              </a:rPr>
              <a:t>void</a:t>
            </a:r>
            <a:r>
              <a:rPr lang="en-US" altLang="zh-CN" b="1" dirty="0">
                <a:solidFill>
                  <a:schemeClr val="tx2"/>
                </a:solidFill>
                <a:latin typeface="Courier New" pitchFamily="49" charset="0"/>
                <a:cs typeface="Courier New" pitchFamily="49" charset="0"/>
              </a:rPr>
              <a:t> </a:t>
            </a:r>
            <a:r>
              <a:rPr lang="en-US" altLang="zh-CN" b="1" dirty="0" err="1">
                <a:latin typeface="Courier New" pitchFamily="49" charset="0"/>
                <a:cs typeface="Courier New" pitchFamily="49" charset="0"/>
              </a:rPr>
              <a:t>printString</a:t>
            </a:r>
            <a:r>
              <a:rPr lang="en-US" altLang="zh-CN" b="1" dirty="0">
                <a:latin typeface="Courier New" pitchFamily="49" charset="0"/>
                <a:cs typeface="Courier New" pitchFamily="49" charset="0"/>
              </a:rPr>
              <a:t>();</a:t>
            </a:r>
            <a:r>
              <a:rPr lang="en-US" altLang="zh-CN" b="1" dirty="0">
                <a:solidFill>
                  <a:srgbClr val="00B050"/>
                </a:solidFill>
                <a:latin typeface="Courier New" pitchFamily="49" charset="0"/>
                <a:cs typeface="Courier New" pitchFamily="49" charset="0"/>
              </a:rPr>
              <a:t>//</a:t>
            </a:r>
            <a:r>
              <a:rPr lang="zh-CN" altLang="en-US" b="1" dirty="0">
                <a:solidFill>
                  <a:srgbClr val="00B050"/>
                </a:solidFill>
                <a:latin typeface="Courier New" pitchFamily="49" charset="0"/>
                <a:cs typeface="Courier New" pitchFamily="49" charset="0"/>
              </a:rPr>
              <a:t>函数声明</a:t>
            </a:r>
            <a:endParaRPr lang="en-US" altLang="zh-CN" b="1" dirty="0">
              <a:solidFill>
                <a:srgbClr val="00B050"/>
              </a:solidFill>
              <a:latin typeface="Courier New" pitchFamily="49" charset="0"/>
              <a:cs typeface="Courier New" pitchFamily="49" charset="0"/>
            </a:endParaRPr>
          </a:p>
          <a:p>
            <a:r>
              <a:rPr lang="en-US" altLang="zh-CN" b="1" dirty="0">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main(){</a:t>
            </a:r>
          </a:p>
          <a:p>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printString</a:t>
            </a:r>
            <a:r>
              <a:rPr lang="en-US" altLang="zh-CN" b="1" dirty="0">
                <a:latin typeface="Courier New" pitchFamily="49" charset="0"/>
                <a:cs typeface="Courier New" pitchFamily="49" charset="0"/>
              </a:rPr>
              <a:t>();</a:t>
            </a:r>
            <a:r>
              <a:rPr lang="en-US" altLang="zh-CN" b="1" dirty="0">
                <a:solidFill>
                  <a:srgbClr val="00B050"/>
                </a:solidFill>
                <a:latin typeface="Courier New" pitchFamily="49" charset="0"/>
                <a:cs typeface="Courier New" pitchFamily="49" charset="0"/>
              </a:rPr>
              <a:t>//</a:t>
            </a:r>
            <a:r>
              <a:rPr lang="zh-CN" altLang="en-US" b="1" dirty="0">
                <a:solidFill>
                  <a:srgbClr val="00B050"/>
                </a:solidFill>
                <a:latin typeface="Courier New" pitchFamily="49" charset="0"/>
                <a:cs typeface="Courier New" pitchFamily="49" charset="0"/>
              </a:rPr>
              <a:t>调用函数</a:t>
            </a:r>
            <a:endParaRPr lang="en-US" altLang="zh-CN" b="1" dirty="0">
              <a:solidFill>
                <a:srgbClr val="00B050"/>
              </a:solidFill>
              <a:latin typeface="Courier New" pitchFamily="49" charset="0"/>
              <a:cs typeface="Courier New" pitchFamily="49" charset="0"/>
            </a:endParaRPr>
          </a:p>
          <a:p>
            <a:r>
              <a:rPr lang="en-US" altLang="zh-CN" b="1" dirty="0">
                <a:solidFill>
                  <a:schemeClr val="tx2"/>
                </a:solidFill>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return</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0;</a:t>
            </a:r>
          </a:p>
          <a:p>
            <a:r>
              <a:rPr lang="en-US" altLang="zh-CN" b="1" dirty="0">
                <a:latin typeface="Courier New" pitchFamily="49" charset="0"/>
                <a:cs typeface="Courier New" pitchFamily="49" charset="0"/>
              </a:rPr>
              <a:t>}</a:t>
            </a:r>
          </a:p>
          <a:p>
            <a:r>
              <a:rPr lang="en-US" altLang="zh-CN" b="1" dirty="0">
                <a:solidFill>
                  <a:srgbClr val="0000FF"/>
                </a:solidFill>
                <a:latin typeface="Courier New" pitchFamily="49" charset="0"/>
                <a:cs typeface="Courier New" pitchFamily="49" charset="0"/>
              </a:rPr>
              <a:t>void</a:t>
            </a:r>
            <a:r>
              <a:rPr lang="en-US" altLang="zh-CN" b="1" dirty="0">
                <a:solidFill>
                  <a:schemeClr val="tx2"/>
                </a:solidFill>
                <a:latin typeface="Courier New" pitchFamily="49" charset="0"/>
                <a:cs typeface="Courier New" pitchFamily="49" charset="0"/>
              </a:rPr>
              <a:t> </a:t>
            </a:r>
            <a:r>
              <a:rPr lang="en-US" altLang="zh-CN" b="1" dirty="0" err="1">
                <a:latin typeface="Courier New" pitchFamily="49" charset="0"/>
                <a:cs typeface="Courier New" pitchFamily="49" charset="0"/>
              </a:rPr>
              <a:t>printString</a:t>
            </a:r>
            <a:r>
              <a:rPr lang="en-US" altLang="zh-CN" b="1" dirty="0">
                <a:latin typeface="Courier New" pitchFamily="49" charset="0"/>
                <a:cs typeface="Courier New" pitchFamily="49" charset="0"/>
              </a:rPr>
              <a:t>(){</a:t>
            </a:r>
            <a:r>
              <a:rPr lang="en-US" altLang="zh-CN" b="1" dirty="0">
                <a:solidFill>
                  <a:srgbClr val="00B050"/>
                </a:solidFill>
                <a:latin typeface="Courier New" pitchFamily="49" charset="0"/>
                <a:cs typeface="Courier New" pitchFamily="49" charset="0"/>
              </a:rPr>
              <a:t>//</a:t>
            </a:r>
            <a:r>
              <a:rPr lang="zh-CN" altLang="en-US" b="1" dirty="0">
                <a:solidFill>
                  <a:srgbClr val="00B050"/>
                </a:solidFill>
                <a:latin typeface="Courier New" pitchFamily="49" charset="0"/>
                <a:cs typeface="Courier New" pitchFamily="49" charset="0"/>
              </a:rPr>
              <a:t>函数定义</a:t>
            </a:r>
            <a:endParaRPr lang="en-US" altLang="zh-CN" b="1" dirty="0">
              <a:solidFill>
                <a:srgbClr val="00B050"/>
              </a:solidFill>
              <a:latin typeface="Courier New" pitchFamily="49" charset="0"/>
              <a:cs typeface="Courier New" pitchFamily="49" charset="0"/>
            </a:endParaRPr>
          </a:p>
          <a:p>
            <a:r>
              <a:rPr lang="en-US" altLang="zh-CN" b="1" dirty="0">
                <a:solidFill>
                  <a:schemeClr val="tx2"/>
                </a:solidFill>
                <a:latin typeface="Courier New" pitchFamily="49" charset="0"/>
                <a:cs typeface="Courier New" pitchFamily="49" charset="0"/>
              </a:rPr>
              <a:t>    </a:t>
            </a:r>
            <a:r>
              <a:rPr lang="en-US" altLang="zh-CN" b="1" dirty="0" err="1">
                <a:latin typeface="Courier New" pitchFamily="49" charset="0"/>
                <a:cs typeface="Courier New" pitchFamily="49" charset="0"/>
              </a:rPr>
              <a:t>cout</a:t>
            </a:r>
            <a:r>
              <a:rPr lang="en-US" altLang="zh-CN" b="1" dirty="0">
                <a:latin typeface="Courier New" pitchFamily="49" charset="0"/>
                <a:cs typeface="Courier New" pitchFamily="49" charset="0"/>
              </a:rPr>
              <a:t>&lt;&lt;"Hello!"&lt;&lt;</a:t>
            </a:r>
            <a:r>
              <a:rPr lang="en-US" altLang="zh-CN" b="1" dirty="0" err="1">
                <a:latin typeface="Courier New" pitchFamily="49" charset="0"/>
                <a:cs typeface="Courier New" pitchFamily="49" charset="0"/>
              </a:rPr>
              <a:t>endl</a:t>
            </a:r>
            <a:r>
              <a:rPr lang="en-US" altLang="zh-CN" b="1" dirty="0">
                <a:latin typeface="Courier New" pitchFamily="49" charset="0"/>
                <a:cs typeface="Courier New" pitchFamily="49" charset="0"/>
              </a:rPr>
              <a:t>;</a:t>
            </a:r>
          </a:p>
          <a:p>
            <a:r>
              <a:rPr lang="en-US" altLang="zh-CN" b="1" dirty="0">
                <a:solidFill>
                  <a:schemeClr val="tx2"/>
                </a:solidFill>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return</a:t>
            </a:r>
            <a:r>
              <a:rPr lang="en-US" altLang="zh-CN" b="1" dirty="0">
                <a:solidFill>
                  <a:schemeClr val="tx2"/>
                </a:solidFill>
                <a:latin typeface="Courier New" pitchFamily="49" charset="0"/>
                <a:cs typeface="Courier New" pitchFamily="49" charset="0"/>
              </a:rPr>
              <a:t>;</a:t>
            </a:r>
          </a:p>
          <a:p>
            <a:r>
              <a:rPr lang="en-US" altLang="zh-CN" b="1" dirty="0">
                <a:latin typeface="Courier New" pitchFamily="49" charset="0"/>
                <a:cs typeface="Courier New" pitchFamily="49" charset="0"/>
              </a:rPr>
              <a:t>}</a:t>
            </a:r>
          </a:p>
          <a:p>
            <a:endParaRPr lang="zh-CN" altLang="en-US" dirty="0"/>
          </a:p>
        </p:txBody>
      </p:sp>
      <p:sp>
        <p:nvSpPr>
          <p:cNvPr id="14" name="TextBox 5"/>
          <p:cNvSpPr txBox="1"/>
          <p:nvPr/>
        </p:nvSpPr>
        <p:spPr>
          <a:xfrm>
            <a:off x="4895528" y="3080503"/>
            <a:ext cx="4248472" cy="3139321"/>
          </a:xfrm>
          <a:prstGeom prst="rect">
            <a:avLst/>
          </a:prstGeom>
          <a:noFill/>
        </p:spPr>
        <p:txBody>
          <a:bodyPr wrap="square" rtlCol="0">
            <a:spAutoFit/>
          </a:bodyPr>
          <a:lstStyle/>
          <a:p>
            <a:r>
              <a:rPr lang="en-US" altLang="zh-CN" b="1" dirty="0">
                <a:solidFill>
                  <a:srgbClr val="0000FF"/>
                </a:solidFill>
                <a:latin typeface="Courier New" pitchFamily="49" charset="0"/>
                <a:cs typeface="Courier New" pitchFamily="49" charset="0"/>
              </a:rPr>
              <a:t>#</a:t>
            </a:r>
            <a:r>
              <a:rPr lang="en-US" altLang="zh-CN" b="1" dirty="0" err="1">
                <a:solidFill>
                  <a:srgbClr val="0000FF"/>
                </a:solidFill>
                <a:latin typeface="Courier New" pitchFamily="49" charset="0"/>
                <a:cs typeface="Courier New" pitchFamily="49" charset="0"/>
              </a:rPr>
              <a:t>inlcude</a:t>
            </a:r>
            <a:r>
              <a:rPr lang="en-US" altLang="zh-CN" b="1" dirty="0">
                <a:latin typeface="Courier New" pitchFamily="49" charset="0"/>
                <a:cs typeface="Courier New" pitchFamily="49" charset="0"/>
              </a:rPr>
              <a:t>&lt;</a:t>
            </a:r>
            <a:r>
              <a:rPr lang="en-US" altLang="zh-CN" b="1" dirty="0" err="1">
                <a:latin typeface="Courier New" pitchFamily="49" charset="0"/>
                <a:cs typeface="Courier New" pitchFamily="49" charset="0"/>
              </a:rPr>
              <a:t>iostream</a:t>
            </a:r>
            <a:r>
              <a:rPr lang="en-US" altLang="zh-CN" b="1" dirty="0">
                <a:latin typeface="Courier New" pitchFamily="49" charset="0"/>
                <a:cs typeface="Courier New" pitchFamily="49" charset="0"/>
              </a:rPr>
              <a:t>&gt;</a:t>
            </a:r>
          </a:p>
          <a:p>
            <a:r>
              <a:rPr lang="en-US" altLang="zh-CN" b="1" dirty="0">
                <a:solidFill>
                  <a:srgbClr val="0000FF"/>
                </a:solidFill>
                <a:latin typeface="Courier New" pitchFamily="49" charset="0"/>
                <a:cs typeface="Courier New" pitchFamily="49" charset="0"/>
              </a:rPr>
              <a:t>using namespace</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std;</a:t>
            </a:r>
          </a:p>
          <a:p>
            <a:r>
              <a:rPr lang="en-US" altLang="zh-CN" b="1" dirty="0">
                <a:solidFill>
                  <a:srgbClr val="0000FF"/>
                </a:solidFill>
                <a:latin typeface="Courier New" pitchFamily="49" charset="0"/>
                <a:cs typeface="Courier New" pitchFamily="49" charset="0"/>
              </a:rPr>
              <a:t>void</a:t>
            </a:r>
            <a:r>
              <a:rPr lang="en-US" altLang="zh-CN" b="1" dirty="0">
                <a:solidFill>
                  <a:schemeClr val="tx2"/>
                </a:solidFill>
                <a:latin typeface="Courier New" pitchFamily="49" charset="0"/>
                <a:cs typeface="Courier New" pitchFamily="49" charset="0"/>
              </a:rPr>
              <a:t> </a:t>
            </a:r>
            <a:r>
              <a:rPr lang="en-US" altLang="zh-CN" b="1" dirty="0" err="1">
                <a:latin typeface="Courier New" pitchFamily="49" charset="0"/>
                <a:cs typeface="Courier New" pitchFamily="49" charset="0"/>
              </a:rPr>
              <a:t>printString</a:t>
            </a:r>
            <a:r>
              <a:rPr lang="en-US" altLang="zh-CN" b="1" dirty="0">
                <a:latin typeface="Courier New" pitchFamily="49" charset="0"/>
                <a:cs typeface="Courier New" pitchFamily="49" charset="0"/>
              </a:rPr>
              <a:t>(){</a:t>
            </a:r>
            <a:r>
              <a:rPr lang="en-US" altLang="zh-CN" b="1" dirty="0">
                <a:solidFill>
                  <a:srgbClr val="00B050"/>
                </a:solidFill>
                <a:latin typeface="Courier New" pitchFamily="49" charset="0"/>
                <a:cs typeface="Courier New" pitchFamily="49" charset="0"/>
              </a:rPr>
              <a:t>//</a:t>
            </a:r>
            <a:r>
              <a:rPr lang="zh-CN" altLang="en-US" b="1" dirty="0">
                <a:solidFill>
                  <a:srgbClr val="00B050"/>
                </a:solidFill>
                <a:latin typeface="Courier New" pitchFamily="49" charset="0"/>
                <a:cs typeface="Courier New" pitchFamily="49" charset="0"/>
              </a:rPr>
              <a:t>函数定义</a:t>
            </a:r>
            <a:endParaRPr lang="en-US" altLang="zh-CN" b="1" dirty="0">
              <a:solidFill>
                <a:srgbClr val="00B050"/>
              </a:solidFill>
              <a:latin typeface="Courier New" pitchFamily="49" charset="0"/>
              <a:cs typeface="Courier New" pitchFamily="49" charset="0"/>
            </a:endParaRPr>
          </a:p>
          <a:p>
            <a:r>
              <a:rPr lang="en-US" altLang="zh-CN" b="1" dirty="0">
                <a:solidFill>
                  <a:schemeClr val="tx2"/>
                </a:solidFill>
                <a:latin typeface="Courier New" pitchFamily="49" charset="0"/>
                <a:cs typeface="Courier New" pitchFamily="49" charset="0"/>
              </a:rPr>
              <a:t>    </a:t>
            </a:r>
            <a:r>
              <a:rPr lang="en-US" altLang="zh-CN" b="1" dirty="0" err="1">
                <a:latin typeface="Courier New" pitchFamily="49" charset="0"/>
                <a:cs typeface="Courier New" pitchFamily="49" charset="0"/>
              </a:rPr>
              <a:t>cout</a:t>
            </a:r>
            <a:r>
              <a:rPr lang="en-US" altLang="zh-CN" b="1" dirty="0">
                <a:latin typeface="Courier New" pitchFamily="49" charset="0"/>
                <a:cs typeface="Courier New" pitchFamily="49" charset="0"/>
              </a:rPr>
              <a:t>&lt;&lt;"Hello!"&lt;&lt;</a:t>
            </a:r>
            <a:r>
              <a:rPr lang="en-US" altLang="zh-CN" b="1" dirty="0" err="1">
                <a:latin typeface="Courier New" pitchFamily="49" charset="0"/>
                <a:cs typeface="Courier New" pitchFamily="49" charset="0"/>
              </a:rPr>
              <a:t>endl</a:t>
            </a:r>
            <a:r>
              <a:rPr lang="en-US" altLang="zh-CN" b="1" dirty="0">
                <a:latin typeface="Courier New" pitchFamily="49" charset="0"/>
                <a:cs typeface="Courier New" pitchFamily="49" charset="0"/>
              </a:rPr>
              <a:t>;</a:t>
            </a:r>
          </a:p>
          <a:p>
            <a:r>
              <a:rPr lang="en-US" altLang="zh-CN" b="1" dirty="0">
                <a:solidFill>
                  <a:schemeClr val="tx2"/>
                </a:solidFill>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return</a:t>
            </a:r>
            <a:r>
              <a:rPr lang="en-US" altLang="zh-CN" b="1" dirty="0">
                <a:solidFill>
                  <a:schemeClr val="tx2"/>
                </a:solidFill>
                <a:latin typeface="Courier New" pitchFamily="49" charset="0"/>
                <a:cs typeface="Courier New" pitchFamily="49" charset="0"/>
              </a:rPr>
              <a:t>;</a:t>
            </a:r>
          </a:p>
          <a:p>
            <a:r>
              <a:rPr lang="en-US" altLang="zh-CN" b="1" dirty="0">
                <a:latin typeface="Courier New" pitchFamily="49" charset="0"/>
                <a:cs typeface="Courier New" pitchFamily="49" charset="0"/>
              </a:rPr>
              <a:t>}</a:t>
            </a:r>
          </a:p>
          <a:p>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main(){</a:t>
            </a:r>
          </a:p>
          <a:p>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printString</a:t>
            </a:r>
            <a:r>
              <a:rPr lang="en-US" altLang="zh-CN" b="1" dirty="0">
                <a:latin typeface="Courier New" pitchFamily="49" charset="0"/>
                <a:cs typeface="Courier New" pitchFamily="49" charset="0"/>
              </a:rPr>
              <a:t>();</a:t>
            </a:r>
            <a:r>
              <a:rPr lang="en-US" altLang="zh-CN" b="1" dirty="0">
                <a:solidFill>
                  <a:srgbClr val="00B050"/>
                </a:solidFill>
                <a:latin typeface="Courier New" pitchFamily="49" charset="0"/>
                <a:cs typeface="Courier New" pitchFamily="49" charset="0"/>
              </a:rPr>
              <a:t>//</a:t>
            </a:r>
            <a:r>
              <a:rPr lang="zh-CN" altLang="en-US" b="1" dirty="0">
                <a:solidFill>
                  <a:srgbClr val="00B050"/>
                </a:solidFill>
                <a:latin typeface="Courier New" pitchFamily="49" charset="0"/>
                <a:cs typeface="Courier New" pitchFamily="49" charset="0"/>
              </a:rPr>
              <a:t>调用函数</a:t>
            </a:r>
            <a:endParaRPr lang="en-US" altLang="zh-CN" b="1" dirty="0">
              <a:solidFill>
                <a:srgbClr val="00B050"/>
              </a:solidFill>
              <a:latin typeface="Courier New" pitchFamily="49" charset="0"/>
              <a:cs typeface="Courier New" pitchFamily="49" charset="0"/>
            </a:endParaRPr>
          </a:p>
          <a:p>
            <a:r>
              <a:rPr lang="en-US" altLang="zh-CN" b="1" dirty="0">
                <a:solidFill>
                  <a:schemeClr val="tx2"/>
                </a:solidFill>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return</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0;</a:t>
            </a:r>
          </a:p>
          <a:p>
            <a:r>
              <a:rPr lang="en-US" altLang="zh-CN" b="1" dirty="0">
                <a:latin typeface="Courier New" pitchFamily="49" charset="0"/>
                <a:cs typeface="Courier New" pitchFamily="49" charset="0"/>
              </a:rPr>
              <a:t>}</a:t>
            </a:r>
          </a:p>
          <a:p>
            <a:endParaRPr lang="zh-CN" altLang="en-US" dirty="0"/>
          </a:p>
        </p:txBody>
      </p:sp>
    </p:spTree>
    <p:extLst>
      <p:ext uri="{BB962C8B-B14F-4D97-AF65-F5344CB8AC3E}">
        <p14:creationId xmlns:p14="http://schemas.microsoft.com/office/powerpoint/2010/main" val="633443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3786671"/>
            <a:ext cx="5356225" cy="1730561"/>
            <a:chOff x="1643042" y="3209740"/>
            <a:chExt cx="5356246" cy="1730569"/>
          </a:xfrm>
        </p:grpSpPr>
        <p:sp>
          <p:nvSpPr>
            <p:cNvPr id="14" name="五边形 13"/>
            <p:cNvSpPr/>
            <p:nvPr/>
          </p:nvSpPr>
          <p:spPr bwMode="auto">
            <a:xfrm flipH="1">
              <a:off x="2041506" y="3209740"/>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4143380"/>
              <a:ext cx="792156" cy="788988"/>
              <a:chOff x="854055" y="1643050"/>
              <a:chExt cx="792156" cy="788988"/>
            </a:xfrm>
          </p:grpSpPr>
          <p:sp>
            <p:nvSpPr>
              <p:cNvPr id="30" name="椭圆 29"/>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1911994"/>
            <a:ext cx="5356225" cy="1717674"/>
            <a:chOff x="1643042" y="4143380"/>
            <a:chExt cx="5356246" cy="1717682"/>
          </a:xfrm>
        </p:grpSpPr>
        <p:sp>
          <p:nvSpPr>
            <p:cNvPr id="25" name="五边形 24"/>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5065722"/>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3042" y="4143380"/>
              <a:ext cx="792156" cy="788988"/>
              <a:chOff x="854055" y="1643050"/>
              <a:chExt cx="792156" cy="788988"/>
            </a:xfrm>
          </p:grpSpPr>
          <p:sp>
            <p:nvSpPr>
              <p:cNvPr id="37" name="椭圆 36"/>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nvGrpSpPr>
            <p:cNvPr id="34" name="组合 31"/>
            <p:cNvGrpSpPr>
              <a:grpSpLocks/>
            </p:cNvGrpSpPr>
            <p:nvPr/>
          </p:nvGrpSpPr>
          <p:grpSpPr bwMode="auto">
            <a:xfrm>
              <a:off x="1643042" y="5072074"/>
              <a:ext cx="792156" cy="788988"/>
              <a:chOff x="854055" y="1643050"/>
              <a:chExt cx="792156" cy="788988"/>
            </a:xfrm>
          </p:grpSpPr>
          <p:sp>
            <p:nvSpPr>
              <p:cNvPr id="35" name="椭圆 34"/>
              <p:cNvSpPr>
                <a:spLocks noChangeAspect="1"/>
              </p:cNvSpPr>
              <p:nvPr/>
            </p:nvSpPr>
            <p:spPr bwMode="auto">
              <a:xfrm>
                <a:off x="857230" y="164304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44" name="TextBox 43"/>
          <p:cNvSpPr txBox="1"/>
          <p:nvPr/>
        </p:nvSpPr>
        <p:spPr>
          <a:xfrm>
            <a:off x="2627784" y="2036782"/>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函数的说明与使用</a:t>
            </a:r>
            <a:endParaRPr lang="zh-CN" altLang="en-US" b="1" dirty="0">
              <a:solidFill>
                <a:schemeClr val="bg1"/>
              </a:solidFill>
              <a:latin typeface="Courier New" pitchFamily="49" charset="0"/>
              <a:cs typeface="Courier New" pitchFamily="49" charset="0"/>
            </a:endParaRPr>
          </a:p>
        </p:txBody>
      </p:sp>
      <p:sp>
        <p:nvSpPr>
          <p:cNvPr id="45" name="TextBox 44"/>
          <p:cNvSpPr txBox="1"/>
          <p:nvPr/>
        </p:nvSpPr>
        <p:spPr>
          <a:xfrm>
            <a:off x="2627784" y="2972886"/>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函数的参数传递</a:t>
            </a:r>
            <a:endParaRPr lang="zh-CN" altLang="en-US" b="1" dirty="0">
              <a:solidFill>
                <a:schemeClr val="bg1"/>
              </a:solidFill>
              <a:latin typeface="Courier New" pitchFamily="49" charset="0"/>
              <a:cs typeface="Courier New" pitchFamily="49" charset="0"/>
            </a:endParaRPr>
          </a:p>
        </p:txBody>
      </p:sp>
      <p:sp>
        <p:nvSpPr>
          <p:cNvPr id="46" name="TextBox 45"/>
          <p:cNvSpPr txBox="1"/>
          <p:nvPr/>
        </p:nvSpPr>
        <p:spPr>
          <a:xfrm>
            <a:off x="2627784" y="3908990"/>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函数的嵌套与递归</a:t>
            </a:r>
            <a:endParaRPr lang="zh-CN" altLang="en-US" b="1" dirty="0">
              <a:solidFill>
                <a:schemeClr val="bg1"/>
              </a:solidFill>
              <a:latin typeface="Courier New" pitchFamily="49" charset="0"/>
              <a:cs typeface="Courier New" pitchFamily="49" charset="0"/>
            </a:endParaRPr>
          </a:p>
        </p:txBody>
      </p:sp>
      <p:sp>
        <p:nvSpPr>
          <p:cNvPr id="47" name="TextBox 46"/>
          <p:cNvSpPr txBox="1"/>
          <p:nvPr/>
        </p:nvSpPr>
        <p:spPr>
          <a:xfrm>
            <a:off x="2627784" y="4845094"/>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函数与运算符重载</a:t>
            </a:r>
            <a:endParaRPr lang="zh-CN" altLang="en-US" b="1" dirty="0">
              <a:solidFill>
                <a:schemeClr val="bg1"/>
              </a:solidFill>
              <a:latin typeface="Courier New" pitchFamily="49" charset="0"/>
              <a:cs typeface="Courier New" pitchFamily="49" charset="0"/>
            </a:endParaRPr>
          </a:p>
        </p:txBody>
      </p:sp>
      <p:sp>
        <p:nvSpPr>
          <p:cNvPr id="31" name="五边形 30"/>
          <p:cNvSpPr/>
          <p:nvPr/>
        </p:nvSpPr>
        <p:spPr bwMode="auto">
          <a:xfrm flipH="1">
            <a:off x="2036613" y="973594"/>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88260" y="927549"/>
            <a:ext cx="885840" cy="885840"/>
          </a:xfrm>
          <a:prstGeom prst="rect">
            <a:avLst/>
          </a:prstGeom>
        </p:spPr>
      </p:pic>
      <p:sp>
        <p:nvSpPr>
          <p:cNvPr id="39" name="TextBox 42"/>
          <p:cNvSpPr txBox="1"/>
          <p:nvPr/>
        </p:nvSpPr>
        <p:spPr>
          <a:xfrm>
            <a:off x="2627784" y="1078080"/>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函数的基本概念</a:t>
            </a:r>
            <a:endParaRPr lang="zh-CN" altLang="en-US" b="1" dirty="0">
              <a:solidFill>
                <a:schemeClr val="bg1"/>
              </a:solidFill>
              <a:latin typeface="Courier New" pitchFamily="49" charset="0"/>
              <a:cs typeface="Courier New" pitchFamily="49" charset="0"/>
            </a:endParaRPr>
          </a:p>
        </p:txBody>
      </p:sp>
      <p:sp>
        <p:nvSpPr>
          <p:cNvPr id="40" name="矩形 39">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48" name="矩形 4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49" name="矩形 4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50" name="矩形 4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51" name="矩形 5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函数的引入</a:t>
            </a:r>
          </a:p>
        </p:txBody>
      </p:sp>
      <p:sp>
        <p:nvSpPr>
          <p:cNvPr id="52" name="矩形 5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函数的说明</a:t>
            </a:r>
          </a:p>
        </p:txBody>
      </p:sp>
      <p:sp>
        <p:nvSpPr>
          <p:cNvPr id="53" name="矩形 5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54" name="矩形 5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函数的分类</a:t>
            </a:r>
          </a:p>
        </p:txBody>
      </p:sp>
      <p:sp>
        <p:nvSpPr>
          <p:cNvPr id="41" name="五边形 15">
            <a:extLst>
              <a:ext uri="{FF2B5EF4-FFF2-40B4-BE49-F238E27FC236}">
                <a16:creationId xmlns:a16="http://schemas.microsoft.com/office/drawing/2014/main" id="{CA027B72-EA26-4E1B-B294-46FA7B5508B9}"/>
              </a:ext>
            </a:extLst>
          </p:cNvPr>
          <p:cNvSpPr/>
          <p:nvPr/>
        </p:nvSpPr>
        <p:spPr bwMode="auto">
          <a:xfrm flipH="1">
            <a:off x="2051720" y="5660839"/>
            <a:ext cx="4957763" cy="793749"/>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42" name="椭圆 41">
            <a:extLst>
              <a:ext uri="{FF2B5EF4-FFF2-40B4-BE49-F238E27FC236}">
                <a16:creationId xmlns:a16="http://schemas.microsoft.com/office/drawing/2014/main" id="{241EA19F-78DC-4E67-B806-11CCA6C76A35}"/>
              </a:ext>
            </a:extLst>
          </p:cNvPr>
          <p:cNvSpPr>
            <a:spLocks noChangeAspect="1"/>
          </p:cNvSpPr>
          <p:nvPr/>
        </p:nvSpPr>
        <p:spPr bwMode="auto">
          <a:xfrm>
            <a:off x="1622847" y="5663939"/>
            <a:ext cx="788987" cy="78898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3" name="图片 22" descr="NANKAI.png">
            <a:extLst>
              <a:ext uri="{FF2B5EF4-FFF2-40B4-BE49-F238E27FC236}">
                <a16:creationId xmlns:a16="http://schemas.microsoft.com/office/drawing/2014/main" id="{30A89369-F077-462D-97AA-3D8D99860774}"/>
              </a:ext>
            </a:extLst>
          </p:cNvPr>
          <p:cNvPicPr>
            <a:picLocks noChangeAspect="1"/>
          </p:cNvPicPr>
          <p:nvPr/>
        </p:nvPicPr>
        <p:blipFill>
          <a:blip r:embed="rId3" cstate="print"/>
          <a:srcRect/>
          <a:stretch>
            <a:fillRect/>
          </a:stretch>
        </p:blipFill>
        <p:spPr bwMode="auto">
          <a:xfrm>
            <a:off x="1622847" y="5663942"/>
            <a:ext cx="788984" cy="788985"/>
          </a:xfrm>
          <a:prstGeom prst="rect">
            <a:avLst/>
          </a:prstGeom>
          <a:noFill/>
          <a:ln w="9525">
            <a:noFill/>
            <a:miter lim="800000"/>
            <a:headEnd/>
            <a:tailEnd/>
          </a:ln>
        </p:spPr>
      </p:pic>
      <p:sp>
        <p:nvSpPr>
          <p:cNvPr id="55" name="TextBox 46">
            <a:extLst>
              <a:ext uri="{FF2B5EF4-FFF2-40B4-BE49-F238E27FC236}">
                <a16:creationId xmlns:a16="http://schemas.microsoft.com/office/drawing/2014/main" id="{A7825832-C9F7-4C5D-B768-5655F140CBAD}"/>
              </a:ext>
            </a:extLst>
          </p:cNvPr>
          <p:cNvSpPr txBox="1"/>
          <p:nvPr/>
        </p:nvSpPr>
        <p:spPr>
          <a:xfrm>
            <a:off x="2627784" y="579655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函数与结构化程序设计</a:t>
            </a:r>
            <a:endParaRPr lang="zh-CN" altLang="en-US"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89387127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函数声明与函数定义</a:t>
            </a:r>
          </a:p>
        </p:txBody>
      </p:sp>
      <p:sp>
        <p:nvSpPr>
          <p:cNvPr id="3" name="内容占位符 2"/>
          <p:cNvSpPr>
            <a:spLocks noGrp="1"/>
          </p:cNvSpPr>
          <p:nvPr>
            <p:ph idx="1"/>
          </p:nvPr>
        </p:nvSpPr>
        <p:spPr>
          <a:xfrm>
            <a:off x="457200" y="1714500"/>
            <a:ext cx="8435280" cy="4500562"/>
          </a:xfrm>
        </p:spPr>
        <p:txBody>
          <a:bodyPr/>
          <a:lstStyle/>
          <a:p>
            <a:pPr lvl="1"/>
            <a:r>
              <a:rPr lang="zh-CN" altLang="en-US" dirty="0"/>
              <a:t>函数声明的参数表中，</a:t>
            </a:r>
            <a:r>
              <a:rPr lang="zh-CN" altLang="en-US" dirty="0">
                <a:solidFill>
                  <a:srgbClr val="C00000"/>
                </a:solidFill>
              </a:rPr>
              <a:t>参数名可以省略</a:t>
            </a:r>
            <a:r>
              <a:rPr lang="zh-CN" altLang="en-US" dirty="0"/>
              <a:t>；函数定义的参数表中，</a:t>
            </a:r>
            <a:r>
              <a:rPr lang="zh-CN" altLang="en-US" dirty="0">
                <a:solidFill>
                  <a:srgbClr val="C00000"/>
                </a:solidFill>
              </a:rPr>
              <a:t>必须给出参数名</a:t>
            </a:r>
            <a:endParaRPr lang="en-US" altLang="zh-CN" dirty="0">
              <a:solidFill>
                <a:srgbClr val="C00000"/>
              </a:solidFill>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函数说明与函数定义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
        <p:nvSpPr>
          <p:cNvPr id="12" name="内容占位符 2"/>
          <p:cNvSpPr txBox="1">
            <a:spLocks/>
          </p:cNvSpPr>
          <p:nvPr/>
        </p:nvSpPr>
        <p:spPr bwMode="auto">
          <a:xfrm>
            <a:off x="755576" y="2924944"/>
            <a:ext cx="7169482" cy="230098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buFont typeface="Arial" charset="0"/>
              <a:buNone/>
            </a:pP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add(</a:t>
            </a: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a:t>
            </a: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a:t>
            </a:r>
            <a:r>
              <a:rPr lang="en-US" altLang="zh-CN" b="1" dirty="0">
                <a:solidFill>
                  <a:srgbClr val="00B050"/>
                </a:solidFill>
                <a:latin typeface="Courier New" pitchFamily="49" charset="0"/>
                <a:cs typeface="Courier New" pitchFamily="49" charset="0"/>
              </a:rPr>
              <a:t>//</a:t>
            </a:r>
            <a:r>
              <a:rPr lang="zh-CN" altLang="en-US" dirty="0">
                <a:solidFill>
                  <a:srgbClr val="00B050"/>
                </a:solidFill>
              </a:rPr>
              <a:t>函数声明</a:t>
            </a:r>
            <a:r>
              <a:rPr lang="en-US" altLang="zh-CN" dirty="0">
                <a:solidFill>
                  <a:srgbClr val="00B050"/>
                </a:solidFill>
              </a:rPr>
              <a:t> </a:t>
            </a:r>
          </a:p>
          <a:p>
            <a:pPr lvl="1">
              <a:buFont typeface="Arial" charset="0"/>
              <a:buNone/>
            </a:pPr>
            <a:endParaRPr lang="en-US" altLang="zh-CN" b="1" dirty="0">
              <a:solidFill>
                <a:srgbClr val="0000FF"/>
              </a:solidFill>
              <a:latin typeface="Courier New" pitchFamily="49" charset="0"/>
              <a:cs typeface="Courier New" pitchFamily="49" charset="0"/>
            </a:endParaRPr>
          </a:p>
          <a:p>
            <a:pPr lvl="1">
              <a:buNone/>
            </a:pP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add(</a:t>
            </a:r>
            <a:r>
              <a:rPr lang="en-US" altLang="zh-CN" b="1" dirty="0" err="1">
                <a:solidFill>
                  <a:srgbClr val="0000FF"/>
                </a:solidFill>
                <a:latin typeface="Courier New" pitchFamily="49" charset="0"/>
                <a:cs typeface="Courier New" pitchFamily="49" charset="0"/>
              </a:rPr>
              <a:t>int</a:t>
            </a:r>
            <a:r>
              <a:rPr lang="en-US" altLang="zh-CN" b="1" dirty="0">
                <a:solidFill>
                  <a:srgbClr val="0000FF"/>
                </a:solidFill>
                <a:latin typeface="Courier New" pitchFamily="49" charset="0"/>
                <a:cs typeface="Courier New" pitchFamily="49" charset="0"/>
              </a:rPr>
              <a:t> </a:t>
            </a:r>
            <a:r>
              <a:rPr lang="en-US" altLang="zh-CN" b="1" dirty="0">
                <a:latin typeface="Courier New" pitchFamily="49" charset="0"/>
                <a:cs typeface="Courier New" pitchFamily="49" charset="0"/>
              </a:rPr>
              <a:t>a, </a:t>
            </a:r>
            <a:r>
              <a:rPr lang="en-US" altLang="zh-CN" b="1" dirty="0" err="1">
                <a:solidFill>
                  <a:srgbClr val="0000FF"/>
                </a:solidFill>
                <a:latin typeface="Courier New" pitchFamily="49" charset="0"/>
                <a:cs typeface="Courier New" pitchFamily="49" charset="0"/>
              </a:rPr>
              <a:t>int</a:t>
            </a:r>
            <a:r>
              <a:rPr lang="en-US" altLang="zh-CN" b="1" dirty="0">
                <a:solidFill>
                  <a:srgbClr val="0000FF"/>
                </a:solidFill>
                <a:latin typeface="Courier New" pitchFamily="49" charset="0"/>
                <a:cs typeface="Courier New" pitchFamily="49" charset="0"/>
              </a:rPr>
              <a:t> </a:t>
            </a:r>
            <a:r>
              <a:rPr lang="en-US" altLang="zh-CN" b="1" dirty="0">
                <a:latin typeface="Courier New" pitchFamily="49" charset="0"/>
                <a:cs typeface="Courier New" pitchFamily="49" charset="0"/>
              </a:rPr>
              <a:t>b){</a:t>
            </a:r>
            <a:r>
              <a:rPr lang="en-US" altLang="zh-CN" b="1" dirty="0">
                <a:solidFill>
                  <a:srgbClr val="00B050"/>
                </a:solidFill>
                <a:latin typeface="Courier New" pitchFamily="49" charset="0"/>
                <a:cs typeface="Courier New" pitchFamily="49" charset="0"/>
              </a:rPr>
              <a:t>//</a:t>
            </a:r>
            <a:r>
              <a:rPr lang="zh-CN" altLang="en-US" dirty="0">
                <a:solidFill>
                  <a:srgbClr val="00B050"/>
                </a:solidFill>
              </a:rPr>
              <a:t>函数定义</a:t>
            </a:r>
            <a:endParaRPr lang="en-US" altLang="zh-CN" dirty="0">
              <a:solidFill>
                <a:srgbClr val="00B050"/>
              </a:solidFill>
            </a:endParaRPr>
          </a:p>
          <a:p>
            <a:pPr lvl="1">
              <a:buNone/>
            </a:pPr>
            <a:r>
              <a:rPr lang="en-US" altLang="zh-CN" b="1" dirty="0">
                <a:latin typeface="Courier New" pitchFamily="49" charset="0"/>
                <a:cs typeface="Courier New" pitchFamily="49" charset="0"/>
              </a:rPr>
              <a:t>    return </a:t>
            </a:r>
            <a:r>
              <a:rPr lang="en-US" altLang="zh-CN" b="1" dirty="0" err="1">
                <a:latin typeface="Courier New" pitchFamily="49" charset="0"/>
                <a:cs typeface="Courier New" pitchFamily="49" charset="0"/>
              </a:rPr>
              <a:t>a+b</a:t>
            </a:r>
            <a:r>
              <a:rPr lang="en-US" altLang="zh-CN" b="1" dirty="0">
                <a:latin typeface="Courier New" pitchFamily="49" charset="0"/>
                <a:cs typeface="Courier New" pitchFamily="49" charset="0"/>
              </a:rPr>
              <a:t>;</a:t>
            </a:r>
          </a:p>
          <a:p>
            <a:pPr lvl="1">
              <a:buNone/>
            </a:pPr>
            <a:r>
              <a:rPr lang="en-US" altLang="zh-CN" b="1" dirty="0">
                <a:latin typeface="Courier New" pitchFamily="49" charset="0"/>
                <a:cs typeface="Courier New" pitchFamily="49" charset="0"/>
              </a:rPr>
              <a:t>}    </a:t>
            </a:r>
          </a:p>
          <a:p>
            <a:pPr lvl="1">
              <a:buFont typeface="Arial" charset="0"/>
              <a:buNone/>
            </a:pPr>
            <a:endParaRPr lang="en-US" altLang="zh-CN" b="1" dirty="0">
              <a:solidFill>
                <a:srgbClr val="0000FF"/>
              </a:solidFill>
              <a:latin typeface="Courier New" pitchFamily="49" charset="0"/>
              <a:cs typeface="Courier New" pitchFamily="49" charset="0"/>
            </a:endParaRPr>
          </a:p>
        </p:txBody>
      </p:sp>
    </p:spTree>
    <p:extLst>
      <p:ext uri="{BB962C8B-B14F-4D97-AF65-F5344CB8AC3E}">
        <p14:creationId xmlns:p14="http://schemas.microsoft.com/office/powerpoint/2010/main" val="944663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函数声明与函数定义</a:t>
            </a:r>
          </a:p>
        </p:txBody>
      </p:sp>
      <p:sp>
        <p:nvSpPr>
          <p:cNvPr id="3" name="内容占位符 2"/>
          <p:cNvSpPr>
            <a:spLocks noGrp="1"/>
          </p:cNvSpPr>
          <p:nvPr>
            <p:ph idx="1"/>
          </p:nvPr>
        </p:nvSpPr>
        <p:spPr>
          <a:xfrm>
            <a:off x="457200" y="1714500"/>
            <a:ext cx="8435280" cy="4500562"/>
          </a:xfrm>
        </p:spPr>
        <p:txBody>
          <a:bodyPr/>
          <a:lstStyle/>
          <a:p>
            <a:pPr lvl="1"/>
            <a:r>
              <a:rPr lang="zh-CN" altLang="en-US" dirty="0"/>
              <a:t>函数原型的参数表后面加分号“</a:t>
            </a:r>
            <a:r>
              <a:rPr lang="en-US" altLang="zh-CN" dirty="0"/>
              <a:t>;</a:t>
            </a:r>
            <a:r>
              <a:rPr lang="zh-CN" altLang="en-US" dirty="0"/>
              <a:t>”</a:t>
            </a:r>
            <a:r>
              <a:rPr lang="en-US" altLang="zh-CN" dirty="0"/>
              <a:t>,</a:t>
            </a:r>
            <a:r>
              <a:rPr lang="zh-CN" altLang="en-US" dirty="0"/>
              <a:t>函数定义的参数表后面是函数体，即花括号“</a:t>
            </a:r>
            <a:r>
              <a:rPr lang="en-US" altLang="zh-CN" dirty="0"/>
              <a:t>{</a:t>
            </a:r>
            <a:r>
              <a:rPr lang="zh-CN" altLang="en-US" dirty="0"/>
              <a:t>”“</a:t>
            </a:r>
            <a:r>
              <a:rPr lang="en-US" altLang="zh-CN" dirty="0"/>
              <a:t>}</a:t>
            </a:r>
            <a:r>
              <a:rPr lang="zh-CN" altLang="en-US" dirty="0"/>
              <a:t>”</a:t>
            </a:r>
            <a:endParaRPr lang="en-US" altLang="zh-CN" dirty="0"/>
          </a:p>
          <a:p>
            <a:pPr lvl="1"/>
            <a:endParaRPr lang="en-US" altLang="zh-CN" dirty="0"/>
          </a:p>
          <a:p>
            <a:pPr marL="457200" lvl="1" indent="0">
              <a:buNone/>
            </a:pPr>
            <a:endParaRPr lang="en-US" altLang="zh-CN" dirty="0">
              <a:solidFill>
                <a:srgbClr val="C00000"/>
              </a:solidFill>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函数说明与函数定义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
        <p:nvSpPr>
          <p:cNvPr id="13" name="TextBox 5"/>
          <p:cNvSpPr txBox="1"/>
          <p:nvPr/>
        </p:nvSpPr>
        <p:spPr>
          <a:xfrm>
            <a:off x="1187624" y="2780928"/>
            <a:ext cx="6336704" cy="3785652"/>
          </a:xfrm>
          <a:prstGeom prst="rect">
            <a:avLst/>
          </a:prstGeom>
          <a:noFill/>
        </p:spPr>
        <p:txBody>
          <a:bodyPr wrap="square" rtlCol="0">
            <a:spAutoFit/>
          </a:bodyPr>
          <a:lstStyle/>
          <a:p>
            <a:r>
              <a:rPr lang="en-US" altLang="zh-CN" sz="2000" b="1" dirty="0">
                <a:solidFill>
                  <a:srgbClr val="0000FF"/>
                </a:solidFill>
                <a:latin typeface="Courier New" pitchFamily="49" charset="0"/>
                <a:cs typeface="Courier New" pitchFamily="49" charset="0"/>
              </a:rPr>
              <a:t>#</a:t>
            </a:r>
            <a:r>
              <a:rPr lang="en-US" altLang="zh-CN" sz="2000" b="1" dirty="0" err="1">
                <a:solidFill>
                  <a:srgbClr val="0000FF"/>
                </a:solidFill>
                <a:latin typeface="Courier New" pitchFamily="49" charset="0"/>
                <a:cs typeface="Courier New" pitchFamily="49" charset="0"/>
              </a:rPr>
              <a:t>inlcude</a:t>
            </a:r>
            <a:r>
              <a:rPr lang="en-US" altLang="zh-CN" sz="2000" b="1" dirty="0">
                <a:latin typeface="Courier New" pitchFamily="49" charset="0"/>
                <a:cs typeface="Courier New" pitchFamily="49" charset="0"/>
              </a:rPr>
              <a:t>&lt;</a:t>
            </a:r>
            <a:r>
              <a:rPr lang="en-US" altLang="zh-CN" sz="2000" b="1" dirty="0" err="1">
                <a:latin typeface="Courier New" pitchFamily="49" charset="0"/>
                <a:cs typeface="Courier New" pitchFamily="49" charset="0"/>
              </a:rPr>
              <a:t>iostream</a:t>
            </a:r>
            <a:r>
              <a:rPr lang="en-US" altLang="zh-CN" sz="2000" b="1" dirty="0">
                <a:latin typeface="Courier New" pitchFamily="49" charset="0"/>
                <a:cs typeface="Courier New" pitchFamily="49" charset="0"/>
              </a:rPr>
              <a:t>&gt;</a:t>
            </a:r>
          </a:p>
          <a:p>
            <a:r>
              <a:rPr lang="en-US" altLang="zh-CN" sz="2000" b="1" dirty="0">
                <a:solidFill>
                  <a:srgbClr val="0000FF"/>
                </a:solidFill>
                <a:latin typeface="Courier New" pitchFamily="49" charset="0"/>
                <a:cs typeface="Courier New" pitchFamily="49" charset="0"/>
              </a:rPr>
              <a:t>using namespace</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std;</a:t>
            </a:r>
          </a:p>
          <a:p>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printString</a:t>
            </a:r>
            <a:r>
              <a:rPr lang="en-US" altLang="zh-CN" sz="2000" b="1" dirty="0">
                <a:latin typeface="Courier New" pitchFamily="49" charset="0"/>
                <a:cs typeface="Courier New" pitchFamily="49" charset="0"/>
              </a:rPr>
              <a:t>();</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函数声明</a:t>
            </a:r>
            <a:endParaRPr lang="en-US" altLang="zh-CN" sz="2000" b="1" dirty="0">
              <a:solidFill>
                <a:srgbClr val="00B050"/>
              </a:solidFill>
              <a:latin typeface="Courier New" pitchFamily="49" charset="0"/>
              <a:cs typeface="Courier New" pitchFamily="49" charset="0"/>
            </a:endParaRPr>
          </a:p>
          <a:p>
            <a:r>
              <a:rPr lang="en-US" altLang="zh-CN" sz="2000" b="1" dirty="0">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main(){</a:t>
            </a:r>
          </a:p>
          <a:p>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printString</a:t>
            </a:r>
            <a:r>
              <a:rPr lang="en-US" altLang="zh-CN" sz="2000" b="1" dirty="0">
                <a:latin typeface="Courier New" pitchFamily="49" charset="0"/>
                <a:cs typeface="Courier New" pitchFamily="49" charset="0"/>
              </a:rPr>
              <a:t>();</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调用函数</a:t>
            </a:r>
            <a:endParaRPr lang="en-US" altLang="zh-CN" sz="2000" b="1" dirty="0">
              <a:solidFill>
                <a:srgbClr val="00B050"/>
              </a:solidFill>
              <a:latin typeface="Courier New" pitchFamily="49" charset="0"/>
              <a:cs typeface="Courier New" pitchFamily="49" charset="0"/>
            </a:endParaRPr>
          </a:p>
          <a:p>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return</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0;</a:t>
            </a:r>
          </a:p>
          <a:p>
            <a:r>
              <a:rPr lang="en-US" altLang="zh-CN" sz="2000" b="1" dirty="0">
                <a:latin typeface="Courier New" pitchFamily="49" charset="0"/>
                <a:cs typeface="Courier New" pitchFamily="49" charset="0"/>
              </a:rPr>
              <a:t>}</a:t>
            </a:r>
          </a:p>
          <a:p>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printString</a:t>
            </a:r>
            <a:r>
              <a:rPr lang="en-US" altLang="zh-CN" sz="2000" b="1" dirty="0">
                <a:latin typeface="Courier New" pitchFamily="49" charset="0"/>
                <a:cs typeface="Courier New" pitchFamily="49" charset="0"/>
              </a:rPr>
              <a:t>(){</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函数定义</a:t>
            </a:r>
            <a:endParaRPr lang="en-US" altLang="zh-CN" sz="2000" b="1" dirty="0">
              <a:solidFill>
                <a:srgbClr val="00B050"/>
              </a:solidFill>
              <a:latin typeface="Courier New" pitchFamily="49" charset="0"/>
              <a:cs typeface="Courier New" pitchFamily="49" charset="0"/>
            </a:endParaRPr>
          </a:p>
          <a:p>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&lt;&lt;"Hello!"&lt;&lt;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return</a:t>
            </a:r>
            <a:r>
              <a:rPr lang="en-US" altLang="zh-CN" sz="2000" b="1" dirty="0">
                <a:solidFill>
                  <a:schemeClr val="tx2"/>
                </a:solidFill>
                <a:latin typeface="Courier New" pitchFamily="49" charset="0"/>
                <a:cs typeface="Courier New" pitchFamily="49" charset="0"/>
              </a:rPr>
              <a:t>;</a:t>
            </a:r>
          </a:p>
          <a:p>
            <a:r>
              <a:rPr lang="en-US" altLang="zh-CN" sz="2000" b="1" dirty="0">
                <a:latin typeface="Courier New" pitchFamily="49" charset="0"/>
                <a:cs typeface="Courier New" pitchFamily="49" charset="0"/>
              </a:rPr>
              <a:t>}</a:t>
            </a:r>
          </a:p>
          <a:p>
            <a:endParaRPr lang="zh-CN" altLang="en-US" sz="2000" dirty="0"/>
          </a:p>
        </p:txBody>
      </p:sp>
    </p:spTree>
    <p:extLst>
      <p:ext uri="{BB962C8B-B14F-4D97-AF65-F5344CB8AC3E}">
        <p14:creationId xmlns:p14="http://schemas.microsoft.com/office/powerpoint/2010/main" val="2137160708"/>
      </p:ext>
    </p:ext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函数声明与函数定义</a:t>
            </a:r>
          </a:p>
        </p:txBody>
      </p:sp>
      <p:sp>
        <p:nvSpPr>
          <p:cNvPr id="3" name="内容占位符 2"/>
          <p:cNvSpPr>
            <a:spLocks noGrp="1"/>
          </p:cNvSpPr>
          <p:nvPr>
            <p:ph idx="1"/>
          </p:nvPr>
        </p:nvSpPr>
        <p:spPr>
          <a:xfrm>
            <a:off x="457200" y="1714500"/>
            <a:ext cx="8435280" cy="4500562"/>
          </a:xfrm>
        </p:spPr>
        <p:txBody>
          <a:bodyPr/>
          <a:lstStyle/>
          <a:p>
            <a:pPr lvl="1"/>
            <a:r>
              <a:rPr lang="zh-CN" altLang="en-US" dirty="0"/>
              <a:t>函数定义不能出现在任何函数体中，函数原型可以出现在其它函数体中</a:t>
            </a:r>
          </a:p>
          <a:p>
            <a:pPr marL="457200" lvl="1" indent="0">
              <a:buNone/>
            </a:pPr>
            <a:endParaRPr lang="en-US" altLang="zh-CN" dirty="0">
              <a:solidFill>
                <a:srgbClr val="C00000"/>
              </a:solidFill>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函数说明与函数定义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
        <p:nvSpPr>
          <p:cNvPr id="13" name="TextBox 5"/>
          <p:cNvSpPr txBox="1"/>
          <p:nvPr/>
        </p:nvSpPr>
        <p:spPr>
          <a:xfrm>
            <a:off x="1187624" y="2780928"/>
            <a:ext cx="6336704" cy="3170099"/>
          </a:xfrm>
          <a:prstGeom prst="rect">
            <a:avLst/>
          </a:prstGeom>
          <a:noFill/>
        </p:spPr>
        <p:txBody>
          <a:bodyPr wrap="square" rtlCol="0">
            <a:spAutoFit/>
          </a:bodyPr>
          <a:lstStyle/>
          <a:p>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main(){</a:t>
            </a:r>
          </a:p>
          <a:p>
            <a:r>
              <a:rPr lang="en-US" altLang="zh-CN" sz="2000" b="1" dirty="0">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void</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printString</a:t>
            </a:r>
            <a:r>
              <a:rPr lang="en-US" altLang="zh-CN" sz="2000" b="1" dirty="0">
                <a:latin typeface="Courier New" pitchFamily="49" charset="0"/>
                <a:cs typeface="Courier New" pitchFamily="49" charset="0"/>
              </a:rPr>
              <a:t>();</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调用声明</a:t>
            </a:r>
            <a:endParaRPr lang="en-US" altLang="zh-CN" sz="2000" b="1" dirty="0">
              <a:solidFill>
                <a:srgbClr val="00B050"/>
              </a:solidFill>
              <a:latin typeface="Courier New" pitchFamily="49" charset="0"/>
              <a:cs typeface="Courier New" pitchFamily="49" charset="0"/>
            </a:endParaRPr>
          </a:p>
          <a:p>
            <a:r>
              <a:rPr lang="en-US" altLang="zh-CN" sz="2000" b="1" dirty="0">
                <a:solidFill>
                  <a:srgbClr val="00B050"/>
                </a:solidFill>
                <a:latin typeface="Courier New" pitchFamily="49" charset="0"/>
                <a:cs typeface="Courier New" pitchFamily="49" charset="0"/>
              </a:rPr>
              <a:t>    </a:t>
            </a:r>
            <a:r>
              <a:rPr lang="en-US" altLang="zh-CN" sz="2000" b="1" dirty="0" err="1">
                <a:latin typeface="Courier New" pitchFamily="49" charset="0"/>
                <a:cs typeface="Courier New" pitchFamily="49" charset="0"/>
              </a:rPr>
              <a:t>printString</a:t>
            </a:r>
            <a:r>
              <a:rPr lang="en-US" altLang="zh-CN" sz="2000" b="1" dirty="0">
                <a:latin typeface="Courier New" pitchFamily="49" charset="0"/>
                <a:cs typeface="Courier New" pitchFamily="49" charset="0"/>
              </a:rPr>
              <a:t>();</a:t>
            </a:r>
          </a:p>
          <a:p>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return</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0;</a:t>
            </a:r>
          </a:p>
          <a:p>
            <a:r>
              <a:rPr lang="en-US" altLang="zh-CN" sz="2000" b="1" dirty="0">
                <a:latin typeface="Courier New" pitchFamily="49" charset="0"/>
                <a:cs typeface="Courier New" pitchFamily="49" charset="0"/>
              </a:rPr>
              <a:t>}</a:t>
            </a:r>
          </a:p>
          <a:p>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printString</a:t>
            </a:r>
            <a:r>
              <a:rPr lang="en-US" altLang="zh-CN" sz="2000" b="1" dirty="0">
                <a:latin typeface="Courier New" pitchFamily="49" charset="0"/>
                <a:cs typeface="Courier New" pitchFamily="49" charset="0"/>
              </a:rPr>
              <a:t>(){</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函数定义</a:t>
            </a:r>
            <a:endParaRPr lang="en-US" altLang="zh-CN" sz="2000" b="1" dirty="0">
              <a:solidFill>
                <a:srgbClr val="00B050"/>
              </a:solidFill>
              <a:latin typeface="Courier New" pitchFamily="49" charset="0"/>
              <a:cs typeface="Courier New" pitchFamily="49" charset="0"/>
            </a:endParaRPr>
          </a:p>
          <a:p>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&lt;&lt;"Hello!"&lt;&lt;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return</a:t>
            </a:r>
            <a:r>
              <a:rPr lang="en-US" altLang="zh-CN" sz="2000" b="1" dirty="0">
                <a:solidFill>
                  <a:schemeClr val="tx2"/>
                </a:solidFill>
                <a:latin typeface="Courier New" pitchFamily="49" charset="0"/>
                <a:cs typeface="Courier New" pitchFamily="49" charset="0"/>
              </a:rPr>
              <a:t>;</a:t>
            </a:r>
          </a:p>
          <a:p>
            <a:r>
              <a:rPr lang="en-US" altLang="zh-CN" sz="2000" b="1" dirty="0">
                <a:latin typeface="Courier New" pitchFamily="49" charset="0"/>
                <a:cs typeface="Courier New" pitchFamily="49" charset="0"/>
              </a:rPr>
              <a:t>}</a:t>
            </a:r>
          </a:p>
          <a:p>
            <a:endParaRPr lang="zh-CN" altLang="en-US" sz="2000" dirty="0"/>
          </a:p>
        </p:txBody>
      </p:sp>
    </p:spTree>
    <p:extLst>
      <p:ext uri="{BB962C8B-B14F-4D97-AF65-F5344CB8AC3E}">
        <p14:creationId xmlns:p14="http://schemas.microsoft.com/office/powerpoint/2010/main" val="6187262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函数的调用</a:t>
            </a:r>
          </a:p>
        </p:txBody>
      </p:sp>
      <p:sp>
        <p:nvSpPr>
          <p:cNvPr id="3" name="内容占位符 2"/>
          <p:cNvSpPr>
            <a:spLocks noGrp="1"/>
          </p:cNvSpPr>
          <p:nvPr>
            <p:ph idx="1"/>
          </p:nvPr>
        </p:nvSpPr>
        <p:spPr>
          <a:xfrm>
            <a:off x="457200" y="1772816"/>
            <a:ext cx="8229600" cy="4500562"/>
          </a:xfrm>
        </p:spPr>
        <p:txBody>
          <a:bodyPr/>
          <a:lstStyle/>
          <a:p>
            <a:r>
              <a:rPr lang="zh-CN" altLang="en-US" dirty="0"/>
              <a:t>函数调用是已定义函数的一次实际运行，调用一个函数就是</a:t>
            </a:r>
            <a:r>
              <a:rPr lang="zh-CN" altLang="en-US" dirty="0">
                <a:solidFill>
                  <a:srgbClr val="00B050"/>
                </a:solidFill>
              </a:rPr>
              <a:t>去执行该函数之函数体</a:t>
            </a:r>
            <a:r>
              <a:rPr lang="zh-CN" altLang="en-US" dirty="0"/>
              <a:t>的过程</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函数说明与函数定义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
        <p:nvSpPr>
          <p:cNvPr id="12" name="TextBox 5"/>
          <p:cNvSpPr txBox="1"/>
          <p:nvPr/>
        </p:nvSpPr>
        <p:spPr>
          <a:xfrm>
            <a:off x="827584" y="2929463"/>
            <a:ext cx="6336704" cy="3416320"/>
          </a:xfrm>
          <a:prstGeom prst="rect">
            <a:avLst/>
          </a:prstGeom>
          <a:noFill/>
        </p:spPr>
        <p:txBody>
          <a:bodyPr wrap="square" rtlCol="0">
            <a:spAutoFit/>
          </a:bodyPr>
          <a:lstStyle/>
          <a:p>
            <a:r>
              <a:rPr lang="en-US" altLang="zh-CN" b="1" dirty="0">
                <a:solidFill>
                  <a:srgbClr val="0000FF"/>
                </a:solidFill>
                <a:latin typeface="Courier New" pitchFamily="49" charset="0"/>
                <a:cs typeface="Courier New" pitchFamily="49" charset="0"/>
              </a:rPr>
              <a:t>#</a:t>
            </a:r>
            <a:r>
              <a:rPr lang="en-US" altLang="zh-CN" b="1" dirty="0" err="1">
                <a:solidFill>
                  <a:srgbClr val="0000FF"/>
                </a:solidFill>
                <a:latin typeface="Courier New" pitchFamily="49" charset="0"/>
                <a:cs typeface="Courier New" pitchFamily="49" charset="0"/>
              </a:rPr>
              <a:t>inlcude</a:t>
            </a:r>
            <a:r>
              <a:rPr lang="en-US" altLang="zh-CN" b="1" dirty="0">
                <a:latin typeface="Courier New" pitchFamily="49" charset="0"/>
                <a:cs typeface="Courier New" pitchFamily="49" charset="0"/>
              </a:rPr>
              <a:t>&lt;</a:t>
            </a:r>
            <a:r>
              <a:rPr lang="en-US" altLang="zh-CN" b="1" dirty="0" err="1">
                <a:latin typeface="Courier New" pitchFamily="49" charset="0"/>
                <a:cs typeface="Courier New" pitchFamily="49" charset="0"/>
              </a:rPr>
              <a:t>iostream</a:t>
            </a:r>
            <a:r>
              <a:rPr lang="en-US" altLang="zh-CN" b="1" dirty="0">
                <a:latin typeface="Courier New" pitchFamily="49" charset="0"/>
                <a:cs typeface="Courier New" pitchFamily="49" charset="0"/>
              </a:rPr>
              <a:t>&gt;</a:t>
            </a:r>
          </a:p>
          <a:p>
            <a:r>
              <a:rPr lang="en-US" altLang="zh-CN" b="1" dirty="0">
                <a:solidFill>
                  <a:srgbClr val="0000FF"/>
                </a:solidFill>
                <a:latin typeface="Courier New" pitchFamily="49" charset="0"/>
                <a:cs typeface="Courier New" pitchFamily="49" charset="0"/>
              </a:rPr>
              <a:t>using namespace</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std;</a:t>
            </a:r>
          </a:p>
          <a:p>
            <a:r>
              <a:rPr lang="en-US" altLang="zh-CN" b="1" dirty="0">
                <a:solidFill>
                  <a:srgbClr val="0000FF"/>
                </a:solidFill>
                <a:latin typeface="Courier New" pitchFamily="49" charset="0"/>
                <a:cs typeface="Courier New" pitchFamily="49" charset="0"/>
              </a:rPr>
              <a:t>void</a:t>
            </a:r>
            <a:r>
              <a:rPr lang="en-US" altLang="zh-CN" b="1" dirty="0">
                <a:solidFill>
                  <a:schemeClr val="tx2"/>
                </a:solidFill>
                <a:latin typeface="Courier New" pitchFamily="49" charset="0"/>
                <a:cs typeface="Courier New" pitchFamily="49" charset="0"/>
              </a:rPr>
              <a:t> </a:t>
            </a:r>
            <a:r>
              <a:rPr lang="en-US" altLang="zh-CN" b="1" dirty="0" err="1">
                <a:latin typeface="Courier New" pitchFamily="49" charset="0"/>
                <a:cs typeface="Courier New" pitchFamily="49" charset="0"/>
              </a:rPr>
              <a:t>printString</a:t>
            </a:r>
            <a:r>
              <a:rPr lang="en-US" altLang="zh-CN" b="1" dirty="0">
                <a:latin typeface="Courier New" pitchFamily="49" charset="0"/>
                <a:cs typeface="Courier New" pitchFamily="49" charset="0"/>
              </a:rPr>
              <a:t>();</a:t>
            </a:r>
            <a:r>
              <a:rPr lang="en-US" altLang="zh-CN" b="1" dirty="0">
                <a:solidFill>
                  <a:srgbClr val="00B050"/>
                </a:solidFill>
                <a:latin typeface="Courier New" pitchFamily="49" charset="0"/>
                <a:cs typeface="Courier New" pitchFamily="49" charset="0"/>
              </a:rPr>
              <a:t>//</a:t>
            </a:r>
            <a:r>
              <a:rPr lang="zh-CN" altLang="en-US" b="1" dirty="0">
                <a:solidFill>
                  <a:srgbClr val="00B050"/>
                </a:solidFill>
                <a:latin typeface="Courier New" pitchFamily="49" charset="0"/>
                <a:cs typeface="Courier New" pitchFamily="49" charset="0"/>
              </a:rPr>
              <a:t>函数声明</a:t>
            </a:r>
            <a:endParaRPr lang="en-US" altLang="zh-CN" b="1" dirty="0">
              <a:solidFill>
                <a:srgbClr val="00B050"/>
              </a:solidFill>
              <a:latin typeface="Courier New" pitchFamily="49" charset="0"/>
              <a:cs typeface="Courier New" pitchFamily="49" charset="0"/>
            </a:endParaRPr>
          </a:p>
          <a:p>
            <a:r>
              <a:rPr lang="en-US" altLang="zh-CN" b="1" dirty="0">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main(){</a:t>
            </a:r>
          </a:p>
          <a:p>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printString</a:t>
            </a:r>
            <a:r>
              <a:rPr lang="en-US" altLang="zh-CN" b="1" dirty="0">
                <a:latin typeface="Courier New" pitchFamily="49" charset="0"/>
                <a:cs typeface="Courier New" pitchFamily="49" charset="0"/>
              </a:rPr>
              <a:t>();</a:t>
            </a:r>
            <a:r>
              <a:rPr lang="en-US" altLang="zh-CN" b="1" dirty="0">
                <a:solidFill>
                  <a:srgbClr val="00B050"/>
                </a:solidFill>
                <a:latin typeface="Courier New" pitchFamily="49" charset="0"/>
                <a:cs typeface="Courier New" pitchFamily="49" charset="0"/>
              </a:rPr>
              <a:t>//</a:t>
            </a:r>
            <a:r>
              <a:rPr lang="zh-CN" altLang="en-US" b="1" dirty="0">
                <a:solidFill>
                  <a:srgbClr val="00B050"/>
                </a:solidFill>
                <a:latin typeface="Courier New" pitchFamily="49" charset="0"/>
                <a:cs typeface="Courier New" pitchFamily="49" charset="0"/>
              </a:rPr>
              <a:t>调用函数</a:t>
            </a:r>
            <a:endParaRPr lang="en-US" altLang="zh-CN" b="1" dirty="0">
              <a:solidFill>
                <a:srgbClr val="00B050"/>
              </a:solidFill>
              <a:latin typeface="Courier New" pitchFamily="49" charset="0"/>
              <a:cs typeface="Courier New" pitchFamily="49" charset="0"/>
            </a:endParaRPr>
          </a:p>
          <a:p>
            <a:r>
              <a:rPr lang="en-US" altLang="zh-CN" b="1" dirty="0">
                <a:solidFill>
                  <a:schemeClr val="tx2"/>
                </a:solidFill>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return</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0;</a:t>
            </a:r>
          </a:p>
          <a:p>
            <a:r>
              <a:rPr lang="en-US" altLang="zh-CN" b="1" dirty="0">
                <a:latin typeface="Courier New" pitchFamily="49" charset="0"/>
                <a:cs typeface="Courier New" pitchFamily="49" charset="0"/>
              </a:rPr>
              <a:t>}</a:t>
            </a:r>
          </a:p>
          <a:p>
            <a:r>
              <a:rPr lang="en-US" altLang="zh-CN" b="1" dirty="0">
                <a:solidFill>
                  <a:srgbClr val="0000FF"/>
                </a:solidFill>
                <a:latin typeface="Courier New" pitchFamily="49" charset="0"/>
                <a:cs typeface="Courier New" pitchFamily="49" charset="0"/>
              </a:rPr>
              <a:t>void</a:t>
            </a:r>
            <a:r>
              <a:rPr lang="en-US" altLang="zh-CN" b="1" dirty="0">
                <a:solidFill>
                  <a:schemeClr val="tx2"/>
                </a:solidFill>
                <a:latin typeface="Courier New" pitchFamily="49" charset="0"/>
                <a:cs typeface="Courier New" pitchFamily="49" charset="0"/>
              </a:rPr>
              <a:t> </a:t>
            </a:r>
            <a:r>
              <a:rPr lang="en-US" altLang="zh-CN" b="1" dirty="0" err="1">
                <a:latin typeface="Courier New" pitchFamily="49" charset="0"/>
                <a:cs typeface="Courier New" pitchFamily="49" charset="0"/>
              </a:rPr>
              <a:t>printString</a:t>
            </a:r>
            <a:r>
              <a:rPr lang="en-US" altLang="zh-CN" b="1" dirty="0">
                <a:latin typeface="Courier New" pitchFamily="49" charset="0"/>
                <a:cs typeface="Courier New" pitchFamily="49" charset="0"/>
              </a:rPr>
              <a:t>(){</a:t>
            </a:r>
            <a:r>
              <a:rPr lang="en-US" altLang="zh-CN" b="1" dirty="0">
                <a:solidFill>
                  <a:srgbClr val="00B050"/>
                </a:solidFill>
                <a:latin typeface="Courier New" pitchFamily="49" charset="0"/>
                <a:cs typeface="Courier New" pitchFamily="49" charset="0"/>
              </a:rPr>
              <a:t>//</a:t>
            </a:r>
            <a:r>
              <a:rPr lang="zh-CN" altLang="en-US" b="1" dirty="0">
                <a:solidFill>
                  <a:srgbClr val="00B050"/>
                </a:solidFill>
                <a:latin typeface="Courier New" pitchFamily="49" charset="0"/>
                <a:cs typeface="Courier New" pitchFamily="49" charset="0"/>
              </a:rPr>
              <a:t>函数定义</a:t>
            </a:r>
            <a:endParaRPr lang="en-US" altLang="zh-CN" b="1" dirty="0">
              <a:solidFill>
                <a:srgbClr val="00B050"/>
              </a:solidFill>
              <a:latin typeface="Courier New" pitchFamily="49" charset="0"/>
              <a:cs typeface="Courier New" pitchFamily="49" charset="0"/>
            </a:endParaRPr>
          </a:p>
          <a:p>
            <a:r>
              <a:rPr lang="en-US" altLang="zh-CN" b="1" dirty="0">
                <a:solidFill>
                  <a:schemeClr val="tx2"/>
                </a:solidFill>
                <a:latin typeface="Courier New" pitchFamily="49" charset="0"/>
                <a:cs typeface="Courier New" pitchFamily="49" charset="0"/>
              </a:rPr>
              <a:t>    </a:t>
            </a:r>
            <a:r>
              <a:rPr lang="en-US" altLang="zh-CN" b="1" dirty="0" err="1">
                <a:latin typeface="Courier New" pitchFamily="49" charset="0"/>
                <a:cs typeface="Courier New" pitchFamily="49" charset="0"/>
              </a:rPr>
              <a:t>cout</a:t>
            </a:r>
            <a:r>
              <a:rPr lang="en-US" altLang="zh-CN" b="1" dirty="0">
                <a:latin typeface="Courier New" pitchFamily="49" charset="0"/>
                <a:cs typeface="Courier New" pitchFamily="49" charset="0"/>
              </a:rPr>
              <a:t>&lt;&lt;"Hello!"&lt;&lt;</a:t>
            </a:r>
            <a:r>
              <a:rPr lang="en-US" altLang="zh-CN" b="1" dirty="0" err="1">
                <a:latin typeface="Courier New" pitchFamily="49" charset="0"/>
                <a:cs typeface="Courier New" pitchFamily="49" charset="0"/>
              </a:rPr>
              <a:t>endl</a:t>
            </a:r>
            <a:r>
              <a:rPr lang="en-US" altLang="zh-CN" b="1" dirty="0">
                <a:latin typeface="Courier New" pitchFamily="49" charset="0"/>
                <a:cs typeface="Courier New" pitchFamily="49" charset="0"/>
              </a:rPr>
              <a:t>;</a:t>
            </a:r>
          </a:p>
          <a:p>
            <a:r>
              <a:rPr lang="en-US" altLang="zh-CN" b="1" dirty="0">
                <a:solidFill>
                  <a:schemeClr val="tx2"/>
                </a:solidFill>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return</a:t>
            </a:r>
            <a:r>
              <a:rPr lang="en-US" altLang="zh-CN" b="1" dirty="0">
                <a:solidFill>
                  <a:schemeClr val="tx2"/>
                </a:solidFill>
                <a:latin typeface="Courier New" pitchFamily="49" charset="0"/>
                <a:cs typeface="Courier New" pitchFamily="49" charset="0"/>
              </a:rPr>
              <a:t>;</a:t>
            </a:r>
          </a:p>
          <a:p>
            <a:r>
              <a:rPr lang="en-US" altLang="zh-CN" b="1" dirty="0">
                <a:latin typeface="Courier New" pitchFamily="49" charset="0"/>
                <a:cs typeface="Courier New" pitchFamily="49" charset="0"/>
              </a:rPr>
              <a:t>}</a:t>
            </a:r>
          </a:p>
          <a:p>
            <a:endParaRPr lang="zh-CN" altLang="en-US" dirty="0"/>
          </a:p>
        </p:txBody>
      </p:sp>
      <p:sp>
        <p:nvSpPr>
          <p:cNvPr id="13" name="内容占位符 2"/>
          <p:cNvSpPr txBox="1">
            <a:spLocks/>
          </p:cNvSpPr>
          <p:nvPr/>
        </p:nvSpPr>
        <p:spPr bwMode="auto">
          <a:xfrm>
            <a:off x="4788024" y="3356992"/>
            <a:ext cx="4464496" cy="18157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400" dirty="0"/>
              <a:t>在</a:t>
            </a:r>
            <a:r>
              <a:rPr lang="en-US" altLang="zh-CN" sz="2400" dirty="0"/>
              <a:t>C++</a:t>
            </a:r>
            <a:r>
              <a:rPr lang="zh-CN" altLang="en-US" sz="2400" dirty="0"/>
              <a:t>程序中，除</a:t>
            </a:r>
            <a:r>
              <a:rPr lang="en-US" altLang="zh-CN" sz="2400" dirty="0"/>
              <a:t>main</a:t>
            </a:r>
            <a:r>
              <a:rPr lang="zh-CN" altLang="en-US" sz="2400" dirty="0"/>
              <a:t>函数外，其它任一函数的执行都是</a:t>
            </a:r>
            <a:r>
              <a:rPr lang="zh-CN" altLang="en-US" sz="2400" dirty="0">
                <a:solidFill>
                  <a:srgbClr val="FF0000"/>
                </a:solidFill>
              </a:rPr>
              <a:t>通过在</a:t>
            </a:r>
            <a:r>
              <a:rPr lang="en-US" altLang="zh-CN" sz="2400" dirty="0">
                <a:solidFill>
                  <a:srgbClr val="FF0000"/>
                </a:solidFill>
              </a:rPr>
              <a:t>main</a:t>
            </a:r>
            <a:r>
              <a:rPr lang="zh-CN" altLang="en-US" sz="2400" dirty="0">
                <a:solidFill>
                  <a:srgbClr val="FF0000"/>
                </a:solidFill>
              </a:rPr>
              <a:t>函数中直接或间接地调用该函数而引发</a:t>
            </a:r>
            <a:r>
              <a:rPr lang="zh-CN" altLang="en-US" sz="2400" dirty="0"/>
              <a:t>的</a:t>
            </a:r>
          </a:p>
        </p:txBody>
      </p:sp>
    </p:spTree>
    <p:extLst>
      <p:ext uri="{BB962C8B-B14F-4D97-AF65-F5344CB8AC3E}">
        <p14:creationId xmlns:p14="http://schemas.microsoft.com/office/powerpoint/2010/main" val="2227362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函数的调用</a:t>
            </a:r>
          </a:p>
        </p:txBody>
      </p:sp>
      <p:sp>
        <p:nvSpPr>
          <p:cNvPr id="3" name="内容占位符 2"/>
          <p:cNvSpPr>
            <a:spLocks noGrp="1"/>
          </p:cNvSpPr>
          <p:nvPr>
            <p:ph idx="1"/>
          </p:nvPr>
        </p:nvSpPr>
        <p:spPr/>
        <p:txBody>
          <a:bodyPr/>
          <a:lstStyle/>
          <a:p>
            <a:r>
              <a:rPr lang="zh-CN" altLang="en-US" dirty="0"/>
              <a:t>函数调用过程</a:t>
            </a:r>
          </a:p>
        </p:txBody>
      </p:sp>
      <p:pic>
        <p:nvPicPr>
          <p:cNvPr id="94210" name="Picture 2"/>
          <p:cNvPicPr>
            <a:picLocks noChangeAspect="1" noChangeArrowheads="1"/>
          </p:cNvPicPr>
          <p:nvPr/>
        </p:nvPicPr>
        <p:blipFill>
          <a:blip r:embed="rId2" cstate="print"/>
          <a:srcRect/>
          <a:stretch>
            <a:fillRect/>
          </a:stretch>
        </p:blipFill>
        <p:spPr bwMode="auto">
          <a:xfrm>
            <a:off x="2143108" y="2500306"/>
            <a:ext cx="4733925" cy="3476625"/>
          </a:xfrm>
          <a:prstGeom prst="rect">
            <a:avLst/>
          </a:prstGeom>
          <a:noFill/>
          <a:ln w="9525">
            <a:noFill/>
            <a:miter lim="800000"/>
            <a:headEnd/>
            <a:tailEnd/>
          </a:ln>
        </p:spPr>
      </p:pic>
      <p:sp>
        <p:nvSpPr>
          <p:cNvPr id="5" name="矩形 4">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6" name="矩形 5">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7" name="矩形 6">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8" name="矩形 7">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9" name="矩形 8">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函数说明与函数定义</a:t>
            </a:r>
          </a:p>
        </p:txBody>
      </p:sp>
      <p:sp>
        <p:nvSpPr>
          <p:cNvPr id="10" name="矩形 9">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1" name="矩形 10">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Tree>
    <p:extLst>
      <p:ext uri="{BB962C8B-B14F-4D97-AF65-F5344CB8AC3E}">
        <p14:creationId xmlns:p14="http://schemas.microsoft.com/office/powerpoint/2010/main" val="34758276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函数的调用</a:t>
            </a:r>
            <a:endParaRPr lang="en-US" altLang="zh-CN" dirty="0"/>
          </a:p>
        </p:txBody>
      </p:sp>
      <p:sp>
        <p:nvSpPr>
          <p:cNvPr id="3" name="内容占位符 2"/>
          <p:cNvSpPr>
            <a:spLocks noGrp="1"/>
          </p:cNvSpPr>
          <p:nvPr>
            <p:ph idx="1"/>
          </p:nvPr>
        </p:nvSpPr>
        <p:spPr/>
        <p:txBody>
          <a:bodyPr/>
          <a:lstStyle/>
          <a:p>
            <a:r>
              <a:rPr lang="zh-CN" altLang="en-US" dirty="0"/>
              <a:t>函数调用的执行顺序</a:t>
            </a:r>
            <a:endParaRPr lang="en-US" altLang="zh-CN" dirty="0"/>
          </a:p>
          <a:p>
            <a:pPr lvl="1"/>
            <a:r>
              <a:rPr lang="zh-CN" altLang="en-US" dirty="0"/>
              <a:t>根据调用语句中的函数名在整个程序中搜索同名函数定义；</a:t>
            </a:r>
            <a:endParaRPr lang="en-US" altLang="zh-CN" dirty="0"/>
          </a:p>
          <a:p>
            <a:pPr lvl="1"/>
            <a:r>
              <a:rPr lang="zh-CN" altLang="en-US" dirty="0"/>
              <a:t>对实参数的参数个数，类型，顺序进行核对，判定是否与函数定义中的形参表对应一致</a:t>
            </a:r>
            <a:endParaRPr lang="en-US" altLang="zh-CN" dirty="0"/>
          </a:p>
          <a:p>
            <a:pPr lvl="1"/>
            <a:r>
              <a:rPr lang="zh-CN" altLang="en-US" sz="2800" dirty="0">
                <a:solidFill>
                  <a:schemeClr val="tx1"/>
                </a:solidFill>
              </a:rPr>
              <a:t>根据参数的类型（值参数或引用参数）进行值参数的值传递或引用参数的换名</a:t>
            </a:r>
            <a:endParaRPr lang="en-US" altLang="zh-CN" sz="2800" dirty="0">
              <a:solidFill>
                <a:schemeClr val="tx1"/>
              </a:solidFill>
            </a:endParaRPr>
          </a:p>
          <a:p>
            <a:pPr lvl="1"/>
            <a:r>
              <a:rPr lang="zh-CN" altLang="en-US" sz="2800" dirty="0">
                <a:solidFill>
                  <a:schemeClr val="tx1"/>
                </a:solidFill>
              </a:rPr>
              <a:t>运行函数体代码</a:t>
            </a:r>
            <a:endParaRPr lang="en-US" altLang="zh-CN" sz="2800" dirty="0">
              <a:solidFill>
                <a:schemeClr val="tx1"/>
              </a:solidFill>
            </a:endParaRPr>
          </a:p>
          <a:p>
            <a:pPr lvl="1"/>
            <a:r>
              <a:rPr lang="zh-CN" altLang="en-US" sz="2800" dirty="0">
                <a:solidFill>
                  <a:schemeClr val="tx1"/>
                </a:solidFill>
              </a:rPr>
              <a:t>返回调用点，并返回所要求的函数值</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函数说明与函数定义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Tree>
    <p:extLst>
      <p:ext uri="{BB962C8B-B14F-4D97-AF65-F5344CB8AC3E}">
        <p14:creationId xmlns:p14="http://schemas.microsoft.com/office/powerpoint/2010/main" val="1394025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228EF092-6792-4A49-885F-DFA2B39AD09C}"/>
              </a:ext>
            </a:extLst>
          </p:cNvPr>
          <p:cNvSpPr txBox="1"/>
          <p:nvPr>
            <p:custDataLst>
              <p:tags r:id="rId2"/>
            </p:custDataLst>
          </p:nvPr>
        </p:nvSpPr>
        <p:spPr>
          <a:xfrm>
            <a:off x="944488" y="1059339"/>
            <a:ext cx="7315200" cy="2143125"/>
          </a:xfrm>
          <a:prstGeom prst="rect">
            <a:avLst/>
          </a:prstGeom>
          <a:noFill/>
        </p:spPr>
        <p:txBody>
          <a:bodyPr vert="horz" wrap="square" rtlCol="0" anchor="ctr" anchorCtr="0">
            <a:noAutofit/>
          </a:bodyPr>
          <a:lstStyle/>
          <a:p>
            <a:r>
              <a:rPr lang="zh-CN" altLang="en-US" sz="2800" dirty="0"/>
              <a:t>以下</a:t>
            </a:r>
            <a:r>
              <a:rPr lang="zh-CN" altLang="en-US" sz="2800" dirty="0">
                <a:solidFill>
                  <a:srgbClr val="FF0000"/>
                </a:solidFill>
              </a:rPr>
              <a:t>函数定义</a:t>
            </a:r>
            <a:r>
              <a:rPr lang="zh-CN" altLang="en-US" sz="2800" dirty="0"/>
              <a:t>正确的是：</a:t>
            </a:r>
            <a:endParaRPr lang="en-US" altLang="zh-CN" sz="2800" dirty="0"/>
          </a:p>
        </p:txBody>
      </p:sp>
      <p:sp>
        <p:nvSpPr>
          <p:cNvPr id="7" name="文本框 6">
            <a:extLst>
              <a:ext uri="{FF2B5EF4-FFF2-40B4-BE49-F238E27FC236}">
                <a16:creationId xmlns:a16="http://schemas.microsoft.com/office/drawing/2014/main" id="{98C72EEF-0166-4B60-B704-274ED43FF57A}"/>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en-US" altLang="zh-CN" sz="2800" b="1" dirty="0">
                <a:solidFill>
                  <a:srgbClr val="0000FF"/>
                </a:solidFill>
                <a:latin typeface="Courier New" panose="02070309020205020404" pitchFamily="49" charset="0"/>
                <a:cs typeface="Courier New" panose="02070309020205020404" pitchFamily="49" charset="0"/>
              </a:rPr>
              <a:t>void</a:t>
            </a:r>
            <a:r>
              <a:rPr lang="en-US" altLang="zh-CN" sz="2800" b="1" dirty="0">
                <a:latin typeface="Courier New" panose="02070309020205020404" pitchFamily="49" charset="0"/>
                <a:cs typeface="Courier New" panose="02070309020205020404" pitchFamily="49" charset="0"/>
              </a:rPr>
              <a:t> _</a:t>
            </a:r>
            <a:r>
              <a:rPr lang="en-US" altLang="zh-CN" sz="2800" b="1" dirty="0" err="1">
                <a:latin typeface="Courier New" panose="02070309020205020404" pitchFamily="49" charset="0"/>
                <a:cs typeface="Courier New" panose="02070309020205020404" pitchFamily="49" charset="0"/>
              </a:rPr>
              <a:t>func</a:t>
            </a:r>
            <a:r>
              <a:rPr lang="en-US" altLang="zh-CN" sz="2800" b="1" dirty="0">
                <a:latin typeface="Courier New" panose="02070309020205020404" pitchFamily="49" charset="0"/>
                <a:cs typeface="Courier New" panose="02070309020205020404" pitchFamily="49" charset="0"/>
              </a:rPr>
              <a:t>(){}</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EF49523F-6F9F-4C1D-9024-5F1253FECCF0}"/>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en-US" altLang="zh-CN" sz="2800" b="1" dirty="0">
                <a:solidFill>
                  <a:srgbClr val="0000FF"/>
                </a:solidFill>
                <a:latin typeface="Courier New" panose="02070309020205020404" pitchFamily="49" charset="0"/>
                <a:cs typeface="Courier New" panose="02070309020205020404" pitchFamily="49" charset="0"/>
              </a:rPr>
              <a:t>void</a:t>
            </a:r>
            <a:r>
              <a:rPr lang="en-US" altLang="zh-CN" sz="2800" b="1" dirty="0">
                <a:latin typeface="Courier New" panose="02070309020205020404" pitchFamily="49" charset="0"/>
                <a:cs typeface="Courier New" panose="02070309020205020404" pitchFamily="49" charset="0"/>
              </a:rPr>
              <a:t> sum(</a:t>
            </a:r>
            <a:r>
              <a:rPr lang="en-US" altLang="zh-CN" sz="2800" b="1" dirty="0">
                <a:solidFill>
                  <a:srgbClr val="0000FF"/>
                </a:solidFill>
                <a:latin typeface="Courier New" panose="02070309020205020404" pitchFamily="49" charset="0"/>
                <a:cs typeface="Courier New" panose="02070309020205020404" pitchFamily="49" charset="0"/>
              </a:rPr>
              <a:t>int</a:t>
            </a:r>
            <a:r>
              <a:rPr lang="en-US" altLang="zh-CN" sz="2800" b="1" dirty="0">
                <a:latin typeface="Courier New" panose="02070309020205020404" pitchFamily="49" charset="0"/>
                <a:cs typeface="Courier New" panose="02070309020205020404" pitchFamily="49" charset="0"/>
              </a:rPr>
              <a:t> a, </a:t>
            </a:r>
            <a:r>
              <a:rPr lang="en-US" altLang="zh-CN" sz="2800" b="1" dirty="0">
                <a:solidFill>
                  <a:srgbClr val="0000FF"/>
                </a:solidFill>
                <a:latin typeface="Courier New" panose="02070309020205020404" pitchFamily="49" charset="0"/>
                <a:cs typeface="Courier New" panose="02070309020205020404" pitchFamily="49" charset="0"/>
              </a:rPr>
              <a:t>int</a:t>
            </a:r>
            <a:r>
              <a:rPr lang="en-US" altLang="zh-CN" sz="2800" b="1" dirty="0">
                <a:latin typeface="Courier New" panose="02070309020205020404" pitchFamily="49" charset="0"/>
                <a:cs typeface="Courier New" panose="02070309020205020404" pitchFamily="49" charset="0"/>
              </a:rPr>
              <a:t> b){</a:t>
            </a:r>
            <a:r>
              <a:rPr lang="en-US" altLang="zh-CN" sz="2800" b="1" dirty="0">
                <a:solidFill>
                  <a:srgbClr val="0000FF"/>
                </a:solidFill>
                <a:latin typeface="Courier New" panose="02070309020205020404" pitchFamily="49" charset="0"/>
                <a:cs typeface="Courier New" panose="02070309020205020404" pitchFamily="49" charset="0"/>
              </a:rPr>
              <a:t>return</a:t>
            </a:r>
            <a:r>
              <a:rPr lang="en-US" altLang="zh-CN" sz="2800" b="1" dirty="0">
                <a:latin typeface="Courier New" panose="02070309020205020404" pitchFamily="49" charset="0"/>
                <a:cs typeface="Courier New" panose="02070309020205020404" pitchFamily="49" charset="0"/>
              </a:rPr>
              <a:t> </a:t>
            </a:r>
            <a:r>
              <a:rPr lang="en-US" altLang="zh-CN" sz="2800" b="1" dirty="0" err="1">
                <a:latin typeface="Courier New" panose="02070309020205020404" pitchFamily="49" charset="0"/>
                <a:cs typeface="Courier New" panose="02070309020205020404" pitchFamily="49" charset="0"/>
              </a:rPr>
              <a:t>a+b</a:t>
            </a:r>
            <a:r>
              <a:rPr lang="en-US" altLang="zh-CN" sz="2800" b="1" dirty="0">
                <a:latin typeface="Courier New" panose="02070309020205020404" pitchFamily="49" charset="0"/>
                <a:cs typeface="Courier New" panose="02070309020205020404" pitchFamily="49" charset="0"/>
              </a:rPr>
              <a:t>;}</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a:extLst>
              <a:ext uri="{FF2B5EF4-FFF2-40B4-BE49-F238E27FC236}">
                <a16:creationId xmlns:a16="http://schemas.microsoft.com/office/drawing/2014/main" id="{CF32C2B8-07D0-4327-BA2E-E6E47668C5CB}"/>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en-US" altLang="zh-CN" sz="2400" b="1" dirty="0">
                <a:solidFill>
                  <a:srgbClr val="0000FF"/>
                </a:solidFill>
                <a:latin typeface="Courier New" panose="02070309020205020404" pitchFamily="49" charset="0"/>
                <a:cs typeface="Courier New" panose="02070309020205020404" pitchFamily="49" charset="0"/>
              </a:rPr>
              <a:t>int</a:t>
            </a:r>
            <a:r>
              <a:rPr lang="en-US" altLang="zh-CN" sz="2400" b="1" dirty="0">
                <a:latin typeface="Courier New" panose="02070309020205020404" pitchFamily="49" charset="0"/>
                <a:cs typeface="Courier New" panose="02070309020205020404" pitchFamily="49" charset="0"/>
              </a:rPr>
              <a:t> sum(</a:t>
            </a:r>
            <a:r>
              <a:rPr lang="en-US" altLang="zh-CN" sz="2400" b="1" dirty="0">
                <a:solidFill>
                  <a:srgbClr val="0000FF"/>
                </a:solidFill>
                <a:latin typeface="Courier New" panose="02070309020205020404" pitchFamily="49" charset="0"/>
                <a:cs typeface="Courier New" panose="02070309020205020404" pitchFamily="49" charset="0"/>
              </a:rPr>
              <a:t>int</a:t>
            </a:r>
            <a:r>
              <a:rPr lang="en-US" altLang="zh-CN" sz="2400" b="1" dirty="0">
                <a:latin typeface="Courier New" panose="02070309020205020404" pitchFamily="49" charset="0"/>
                <a:cs typeface="Courier New" panose="02070309020205020404" pitchFamily="49" charset="0"/>
              </a:rPr>
              <a:t> a, </a:t>
            </a:r>
            <a:r>
              <a:rPr lang="en-US" altLang="zh-CN" sz="2400" b="1" dirty="0">
                <a:solidFill>
                  <a:srgbClr val="0000FF"/>
                </a:solidFill>
                <a:latin typeface="Courier New" panose="02070309020205020404" pitchFamily="49" charset="0"/>
                <a:cs typeface="Courier New" panose="02070309020205020404" pitchFamily="49" charset="0"/>
              </a:rPr>
              <a:t>int</a:t>
            </a:r>
            <a:r>
              <a:rPr lang="en-US" altLang="zh-CN" sz="2400" b="1" dirty="0">
                <a:latin typeface="Courier New" panose="02070309020205020404" pitchFamily="49" charset="0"/>
                <a:cs typeface="Courier New" panose="02070309020205020404" pitchFamily="49" charset="0"/>
              </a:rPr>
              <a:t> b){</a:t>
            </a:r>
            <a:r>
              <a:rPr lang="en-US" altLang="zh-CN" sz="2400" b="1" dirty="0" err="1">
                <a:latin typeface="Courier New" panose="02070309020205020404" pitchFamily="49" charset="0"/>
                <a:cs typeface="Courier New" panose="02070309020205020404" pitchFamily="49" charset="0"/>
              </a:rPr>
              <a:t>a+b</a:t>
            </a:r>
            <a:r>
              <a:rPr lang="en-US" altLang="zh-CN" sz="2400" b="1" dirty="0">
                <a:latin typeface="Courier New" panose="02070309020205020404" pitchFamily="49" charset="0"/>
                <a:cs typeface="Courier New" panose="02070309020205020404" pitchFamily="49" charset="0"/>
              </a:rPr>
              <a:t>;}</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a:extLst>
              <a:ext uri="{FF2B5EF4-FFF2-40B4-BE49-F238E27FC236}">
                <a16:creationId xmlns:a16="http://schemas.microsoft.com/office/drawing/2014/main" id="{45CE17B8-6994-4722-9108-2249F7702D3F}"/>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en-US" altLang="zh-CN" sz="2800" b="1" dirty="0">
                <a:solidFill>
                  <a:srgbClr val="0000FF"/>
                </a:solidFill>
                <a:latin typeface="Courier New" panose="02070309020205020404" pitchFamily="49" charset="0"/>
                <a:cs typeface="Courier New" panose="02070309020205020404" pitchFamily="49" charset="0"/>
              </a:rPr>
              <a:t>int</a:t>
            </a:r>
            <a:r>
              <a:rPr lang="en-US" altLang="zh-CN" sz="2800" b="1" dirty="0">
                <a:latin typeface="Courier New" panose="02070309020205020404" pitchFamily="49" charset="0"/>
                <a:cs typeface="Courier New" panose="02070309020205020404" pitchFamily="49" charset="0"/>
              </a:rPr>
              <a:t> sum(</a:t>
            </a:r>
            <a:r>
              <a:rPr lang="en-US" altLang="zh-CN" sz="2800" b="1" dirty="0">
                <a:solidFill>
                  <a:srgbClr val="0000FF"/>
                </a:solidFill>
                <a:latin typeface="Courier New" panose="02070309020205020404" pitchFamily="49" charset="0"/>
                <a:cs typeface="Courier New" panose="02070309020205020404" pitchFamily="49" charset="0"/>
              </a:rPr>
              <a:t>int</a:t>
            </a:r>
            <a:r>
              <a:rPr lang="en-US" altLang="zh-CN" sz="2800" b="1" dirty="0">
                <a:latin typeface="Courier New" panose="02070309020205020404" pitchFamily="49" charset="0"/>
                <a:cs typeface="Courier New" panose="02070309020205020404" pitchFamily="49" charset="0"/>
              </a:rPr>
              <a:t>, </a:t>
            </a:r>
            <a:r>
              <a:rPr lang="en-US" altLang="zh-CN" sz="2800" b="1" dirty="0">
                <a:solidFill>
                  <a:srgbClr val="0000FF"/>
                </a:solidFill>
                <a:latin typeface="Courier New" panose="02070309020205020404" pitchFamily="49" charset="0"/>
                <a:cs typeface="Courier New" panose="02070309020205020404" pitchFamily="49" charset="0"/>
              </a:rPr>
              <a:t>int</a:t>
            </a:r>
            <a:r>
              <a:rPr lang="en-US" altLang="zh-CN" sz="2800" b="1" dirty="0">
                <a:latin typeface="Courier New" panose="02070309020205020404" pitchFamily="49" charset="0"/>
                <a:cs typeface="Courier New" panose="02070309020205020404" pitchFamily="49" charset="0"/>
              </a:rPr>
              <a:t>);</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85B36500-F922-4976-8F81-19520C873508}"/>
              </a:ext>
            </a:extLst>
          </p:cNvPr>
          <p:cNvSpPr>
            <a:spLocks noChangeAspect="1"/>
          </p:cNvSpPr>
          <p:nvPr>
            <p:custDataLst>
              <p:tags r:id="rId7"/>
            </p:custDataLst>
          </p:nvPr>
        </p:nvSpPr>
        <p:spPr>
          <a:xfrm>
            <a:off x="1114425" y="285035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B3003BA0-061C-4349-B194-77B43319B5EE}"/>
              </a:ext>
            </a:extLst>
          </p:cNvPr>
          <p:cNvSpPr>
            <a:spLocks noChangeAspect="1"/>
          </p:cNvSpPr>
          <p:nvPr>
            <p:custDataLst>
              <p:tags r:id="rId8"/>
            </p:custDataLst>
          </p:nvPr>
        </p:nvSpPr>
        <p:spPr>
          <a:xfrm>
            <a:off x="1114425" y="3707606"/>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a16="http://schemas.microsoft.com/office/drawing/2014/main" id="{42B826E5-B64B-49A8-886B-2EBDB8C31A4E}"/>
              </a:ext>
            </a:extLst>
          </p:cNvPr>
          <p:cNvSpPr>
            <a:spLocks noChangeAspect="1"/>
          </p:cNvSpPr>
          <p:nvPr>
            <p:custDataLst>
              <p:tags r:id="rId9"/>
            </p:custDataLst>
          </p:nvPr>
        </p:nvSpPr>
        <p:spPr>
          <a:xfrm>
            <a:off x="1114425" y="4564856"/>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矩形 13">
            <a:extLst>
              <a:ext uri="{FF2B5EF4-FFF2-40B4-BE49-F238E27FC236}">
                <a16:creationId xmlns:a16="http://schemas.microsoft.com/office/drawing/2014/main" id="{6B8CDB62-99C6-4453-AABE-EF0E079416F1}"/>
              </a:ext>
            </a:extLst>
          </p:cNvPr>
          <p:cNvSpPr>
            <a:spLocks noChangeAspect="1"/>
          </p:cNvSpPr>
          <p:nvPr>
            <p:custDataLst>
              <p:tags r:id="rId10"/>
            </p:custDataLst>
          </p:nvPr>
        </p:nvSpPr>
        <p:spPr>
          <a:xfrm>
            <a:off x="1114425" y="5422106"/>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9DA0059C-C49C-4B03-9EED-CEE6EFDBEBBE}"/>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2" name="文本框 21">
            <a:extLst>
              <a:ext uri="{FF2B5EF4-FFF2-40B4-BE49-F238E27FC236}">
                <a16:creationId xmlns:a16="http://schemas.microsoft.com/office/drawing/2014/main" id="{98FCEF17-C97E-4C6C-BB8F-7BE3ED339636}"/>
              </a:ext>
            </a:extLst>
          </p:cNvPr>
          <p:cNvSpPr txBox="1"/>
          <p:nvPr/>
        </p:nvSpPr>
        <p:spPr>
          <a:xfrm>
            <a:off x="3275856" y="1074510"/>
            <a:ext cx="3184376" cy="523220"/>
          </a:xfrm>
          <a:prstGeom prst="rect">
            <a:avLst/>
          </a:prstGeom>
          <a:noFill/>
        </p:spPr>
        <p:txBody>
          <a:bodyPr wrap="square" rtlCol="0">
            <a:spAutoFit/>
          </a:bodyPr>
          <a:lstStyle/>
          <a:p>
            <a:r>
              <a:rPr lang="zh-CN" altLang="en-US" sz="2800" dirty="0"/>
              <a:t>不定项选择</a:t>
            </a:r>
          </a:p>
        </p:txBody>
      </p:sp>
      <p:grpSp>
        <p:nvGrpSpPr>
          <p:cNvPr id="20" name="组合 19">
            <a:extLst>
              <a:ext uri="{FF2B5EF4-FFF2-40B4-BE49-F238E27FC236}">
                <a16:creationId xmlns:a16="http://schemas.microsoft.com/office/drawing/2014/main" id="{FD0C2C5B-D48A-45FE-A877-AE7977586EDA}"/>
              </a:ext>
            </a:extLst>
          </p:cNvPr>
          <p:cNvGrpSpPr/>
          <p:nvPr>
            <p:custDataLst>
              <p:tags r:id="rId12"/>
            </p:custDataLst>
          </p:nvPr>
        </p:nvGrpSpPr>
        <p:grpSpPr>
          <a:xfrm>
            <a:off x="0" y="0"/>
            <a:ext cx="9144000" cy="635000"/>
            <a:chOff x="0" y="0"/>
            <a:chExt cx="9144000" cy="635000"/>
          </a:xfrm>
        </p:grpSpPr>
        <p:sp>
          <p:nvSpPr>
            <p:cNvPr id="16" name="TitleBackground">
              <a:extLst>
                <a:ext uri="{FF2B5EF4-FFF2-40B4-BE49-F238E27FC236}">
                  <a16:creationId xmlns:a16="http://schemas.microsoft.com/office/drawing/2014/main" id="{92F4E514-39FC-423B-A3CE-1EB1D1BD1F63}"/>
                </a:ext>
              </a:extLst>
            </p:cNvPr>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lorBlock">
              <a:extLst>
                <a:ext uri="{FF2B5EF4-FFF2-40B4-BE49-F238E27FC236}">
                  <a16:creationId xmlns:a16="http://schemas.microsoft.com/office/drawing/2014/main" id="{3B8C9947-6751-4BA7-BADB-64185975813F}"/>
                </a:ext>
              </a:extLst>
            </p:cNvPr>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ypeText">
              <a:extLst>
                <a:ext uri="{FF2B5EF4-FFF2-40B4-BE49-F238E27FC236}">
                  <a16:creationId xmlns:a16="http://schemas.microsoft.com/office/drawing/2014/main" id="{57D10A78-AF57-413C-9667-9E779C8F0CBA}"/>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9" name="TipText">
              <a:extLst>
                <a:ext uri="{FF2B5EF4-FFF2-40B4-BE49-F238E27FC236}">
                  <a16:creationId xmlns:a16="http://schemas.microsoft.com/office/drawing/2014/main" id="{BCB02D67-F571-4B31-93DE-9B967619A51C}"/>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FB2AC961-C9D2-438E-B855-450E468D4905}"/>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219668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685A9433-454E-458D-99E3-43D593173EC6}"/>
              </a:ext>
            </a:extLst>
          </p:cNvPr>
          <p:cNvSpPr/>
          <p:nvPr>
            <p:custDataLst>
              <p:tags r:id="rId2"/>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rgbClr val="FFFFFF"/>
              </a:solidFill>
            </a:endParaRPr>
          </a:p>
        </p:txBody>
      </p:sp>
      <p:sp>
        <p:nvSpPr>
          <p:cNvPr id="4" name="文本框 3">
            <a:extLst>
              <a:ext uri="{FF2B5EF4-FFF2-40B4-BE49-F238E27FC236}">
                <a16:creationId xmlns:a16="http://schemas.microsoft.com/office/drawing/2014/main" id="{696E798B-3C6E-4D8E-9110-66BE80A3CFD3}"/>
              </a:ext>
            </a:extLst>
          </p:cNvPr>
          <p:cNvSpPr txBox="1"/>
          <p:nvPr>
            <p:custDataLst>
              <p:tags r:id="rId3"/>
            </p:custDataLst>
          </p:nvPr>
        </p:nvSpPr>
        <p:spPr>
          <a:xfrm>
            <a:off x="995432" y="2636912"/>
            <a:ext cx="7315200" cy="2143125"/>
          </a:xfrm>
          <a:prstGeom prst="rect">
            <a:avLst/>
          </a:prstGeom>
          <a:noFill/>
        </p:spPr>
        <p:txBody>
          <a:bodyPr vert="horz" wrap="square" rtlCol="0" anchor="ctr" anchorCtr="0">
            <a:noAutofit/>
          </a:bodyPr>
          <a:lstStyle/>
          <a:p>
            <a:r>
              <a:rPr lang="zh-CN" altLang="en-US" sz="2800" dirty="0"/>
              <a:t>以下程序有什么错误？</a:t>
            </a:r>
            <a:endParaRPr lang="en-US" altLang="zh-CN" sz="2800" dirty="0"/>
          </a:p>
          <a:p>
            <a:r>
              <a:rPr lang="en-US" altLang="zh-CN" sz="2800" b="1" dirty="0">
                <a:solidFill>
                  <a:srgbClr val="0000FF"/>
                </a:solidFill>
                <a:latin typeface="Courier New" pitchFamily="49" charset="0"/>
                <a:cs typeface="Courier New" pitchFamily="49" charset="0"/>
              </a:rPr>
              <a:t>#</a:t>
            </a:r>
            <a:r>
              <a:rPr lang="en-US" altLang="zh-CN" sz="2800" b="1" dirty="0" err="1">
                <a:solidFill>
                  <a:srgbClr val="0000FF"/>
                </a:solidFill>
                <a:latin typeface="Courier New" pitchFamily="49" charset="0"/>
                <a:cs typeface="Courier New" pitchFamily="49" charset="0"/>
              </a:rPr>
              <a:t>inlcude</a:t>
            </a:r>
            <a:r>
              <a:rPr lang="en-US" altLang="zh-CN" sz="2800" b="1" dirty="0">
                <a:latin typeface="Courier New" pitchFamily="49" charset="0"/>
                <a:cs typeface="Courier New" pitchFamily="49" charset="0"/>
              </a:rPr>
              <a:t>&lt;iostream&gt;</a:t>
            </a:r>
          </a:p>
          <a:p>
            <a:r>
              <a:rPr lang="en-US" altLang="zh-CN" sz="2800" b="1" dirty="0">
                <a:solidFill>
                  <a:srgbClr val="0000FF"/>
                </a:solidFill>
                <a:latin typeface="Courier New" pitchFamily="49" charset="0"/>
                <a:cs typeface="Courier New" pitchFamily="49" charset="0"/>
              </a:rPr>
              <a:t>using namespace</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std;</a:t>
            </a:r>
          </a:p>
          <a:p>
            <a:endParaRPr lang="en-US" altLang="zh-CN" sz="2800" b="1" dirty="0">
              <a:solidFill>
                <a:srgbClr val="0000FF"/>
              </a:solidFill>
              <a:latin typeface="Courier New" pitchFamily="49" charset="0"/>
              <a:cs typeface="Courier New" pitchFamily="49" charset="0"/>
            </a:endParaRPr>
          </a:p>
          <a:p>
            <a:r>
              <a:rPr lang="en-US" altLang="zh-CN" sz="2800" b="1" dirty="0">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main(){</a:t>
            </a:r>
          </a:p>
          <a:p>
            <a:r>
              <a:rPr lang="en-US" altLang="zh-CN" sz="2800" b="1" dirty="0">
                <a:latin typeface="Courier New" pitchFamily="49" charset="0"/>
                <a:cs typeface="Courier New" pitchFamily="49" charset="0"/>
              </a:rPr>
              <a:t>    _sum(1, 2, 3);</a:t>
            </a:r>
            <a:endParaRPr lang="en-US" altLang="zh-CN" sz="2800" b="1" dirty="0">
              <a:solidFill>
                <a:srgbClr val="00B050"/>
              </a:solidFill>
              <a:latin typeface="Courier New" pitchFamily="49" charset="0"/>
              <a:cs typeface="Courier New" pitchFamily="49" charset="0"/>
            </a:endParaRPr>
          </a:p>
          <a:p>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return</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0;</a:t>
            </a:r>
          </a:p>
          <a:p>
            <a:r>
              <a:rPr lang="en-US" altLang="zh-CN" sz="2800" b="1" dirty="0">
                <a:latin typeface="Courier New" pitchFamily="49" charset="0"/>
                <a:cs typeface="Courier New" pitchFamily="49" charset="0"/>
              </a:rPr>
              <a:t>}</a:t>
            </a:r>
          </a:p>
          <a:p>
            <a:r>
              <a:rPr lang="en-US" altLang="zh-CN" sz="2800" b="1" dirty="0">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_sum(int a, int b){</a:t>
            </a:r>
            <a:endParaRPr lang="en-US" altLang="zh-CN" sz="2800" b="1" dirty="0">
              <a:solidFill>
                <a:srgbClr val="00B050"/>
              </a:solidFill>
              <a:latin typeface="Courier New" pitchFamily="49" charset="0"/>
              <a:cs typeface="Courier New" pitchFamily="49" charset="0"/>
            </a:endParaRPr>
          </a:p>
          <a:p>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return </a:t>
            </a:r>
            <a:r>
              <a:rPr lang="en-US" altLang="zh-CN" sz="2800" b="1" dirty="0">
                <a:latin typeface="Courier New" pitchFamily="49" charset="0"/>
                <a:cs typeface="Courier New" pitchFamily="49" charset="0"/>
              </a:rPr>
              <a:t>a + b</a:t>
            </a:r>
            <a:r>
              <a:rPr lang="en-US" altLang="zh-CN" sz="2800" b="1" dirty="0">
                <a:solidFill>
                  <a:schemeClr val="tx2"/>
                </a:solidFill>
                <a:latin typeface="Courier New" pitchFamily="49" charset="0"/>
                <a:cs typeface="Courier New" pitchFamily="49" charset="0"/>
              </a:rPr>
              <a:t>;</a:t>
            </a:r>
          </a:p>
          <a:p>
            <a:r>
              <a:rPr lang="en-US" altLang="zh-CN" sz="2800" b="1" dirty="0">
                <a:latin typeface="Courier New" pitchFamily="49" charset="0"/>
                <a:cs typeface="Courier New" pitchFamily="49" charset="0"/>
              </a:rPr>
              <a:t>}</a:t>
            </a:r>
            <a:endParaRPr lang="zh-CN" altLang="en-US" sz="2800" dirty="0"/>
          </a:p>
          <a:p>
            <a:endParaRPr lang="en-US" altLang="zh-CN" sz="2800" dirty="0"/>
          </a:p>
          <a:p>
            <a:endParaRPr lang="en-US" altLang="zh-CN" sz="2800" dirty="0"/>
          </a:p>
        </p:txBody>
      </p:sp>
      <p:sp>
        <p:nvSpPr>
          <p:cNvPr id="5" name="矩形: 圆角 4">
            <a:extLst>
              <a:ext uri="{FF2B5EF4-FFF2-40B4-BE49-F238E27FC236}">
                <a16:creationId xmlns:a16="http://schemas.microsoft.com/office/drawing/2014/main" id="{08C4CB26-C062-4B78-99BE-871AB08333A5}"/>
              </a:ext>
            </a:extLst>
          </p:cNvPr>
          <p:cNvSpPr/>
          <p:nvPr>
            <p:custDataLst>
              <p:tags r:id="rId4"/>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1" name="矩形 10">
            <a:extLst>
              <a:ext uri="{FF2B5EF4-FFF2-40B4-BE49-F238E27FC236}">
                <a16:creationId xmlns:a16="http://schemas.microsoft.com/office/drawing/2014/main" id="{C244256E-093F-4233-8562-4397FED27159}"/>
              </a:ext>
            </a:extLst>
          </p:cNvPr>
          <p:cNvSpPr/>
          <p:nvPr>
            <p:custDataLst>
              <p:tags r:id="rId5"/>
            </p:custDataLst>
          </p:nvPr>
        </p:nvSpPr>
        <p:spPr>
          <a:xfrm>
            <a:off x="0" y="5849303"/>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2.0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sp>
        <p:nvSpPr>
          <p:cNvPr id="17" name="文本框 16">
            <a:extLst>
              <a:ext uri="{FF2B5EF4-FFF2-40B4-BE49-F238E27FC236}">
                <a16:creationId xmlns:a16="http://schemas.microsoft.com/office/drawing/2014/main" id="{E76706D0-1D05-409B-8E8E-B94CABA7AE39}"/>
              </a:ext>
            </a:extLst>
          </p:cNvPr>
          <p:cNvSpPr txBox="1"/>
          <p:nvPr>
            <p:custDataLst>
              <p:tags r:id="rId6"/>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18" name="文本框 17">
            <a:extLst>
              <a:ext uri="{FF2B5EF4-FFF2-40B4-BE49-F238E27FC236}">
                <a16:creationId xmlns:a16="http://schemas.microsoft.com/office/drawing/2014/main" id="{5A75682D-B3C2-4D68-ABB1-475FBD118C19}"/>
              </a:ext>
            </a:extLst>
          </p:cNvPr>
          <p:cNvSpPr txBox="1"/>
          <p:nvPr>
            <p:custDataLst>
              <p:tags r:id="rId7"/>
            </p:custDataLst>
          </p:nvPr>
        </p:nvSpPr>
        <p:spPr>
          <a:xfrm>
            <a:off x="9779000" y="1270000"/>
            <a:ext cx="3332480" cy="1015663"/>
          </a:xfrm>
          <a:prstGeom prst="rect">
            <a:avLst/>
          </a:prstGeom>
          <a:noFill/>
        </p:spPr>
        <p:txBody>
          <a:bodyPr vert="horz" rtlCol="0" anchor="t" anchorCtr="0">
            <a:spAutoFit/>
          </a:bodyPr>
          <a:lstStyle/>
          <a:p>
            <a:pPr lvl="0"/>
            <a:r>
              <a:rPr lang="zh-CN" altLang="en-US" sz="2000" b="1">
                <a:solidFill>
                  <a:srgbClr val="FF0000"/>
                </a:solidFill>
              </a:rPr>
              <a:t>（</a:t>
            </a:r>
            <a:r>
              <a:rPr lang="en-US" altLang="zh-CN" sz="2000" b="1">
                <a:solidFill>
                  <a:srgbClr val="FF0000"/>
                </a:solidFill>
              </a:rPr>
              <a:t>1</a:t>
            </a:r>
            <a:r>
              <a:rPr lang="zh-CN" altLang="en-US" sz="2000" b="1">
                <a:solidFill>
                  <a:srgbClr val="FF0000"/>
                </a:solidFill>
              </a:rPr>
              <a:t>）无函数声明</a:t>
            </a:r>
            <a:endParaRPr lang="en-US" altLang="zh-CN" sz="2000" b="1">
              <a:solidFill>
                <a:srgbClr val="FF0000"/>
              </a:solidFill>
            </a:endParaRPr>
          </a:p>
          <a:p>
            <a:pPr lvl="0"/>
            <a:r>
              <a:rPr lang="zh-CN" altLang="en-US" sz="2000" b="1">
                <a:solidFill>
                  <a:srgbClr val="FF0000"/>
                </a:solidFill>
              </a:rPr>
              <a:t>（</a:t>
            </a:r>
            <a:r>
              <a:rPr lang="en-US" altLang="zh-CN" sz="2000" b="1">
                <a:solidFill>
                  <a:srgbClr val="FF0000"/>
                </a:solidFill>
              </a:rPr>
              <a:t>2</a:t>
            </a:r>
            <a:r>
              <a:rPr lang="zh-CN" altLang="en-US" sz="2000" b="1">
                <a:solidFill>
                  <a:srgbClr val="FF0000"/>
                </a:solidFill>
              </a:rPr>
              <a:t>）参数个数错误</a:t>
            </a:r>
          </a:p>
          <a:p>
            <a:pPr lvl="0"/>
            <a:endParaRPr lang="zh-CN" altLang="en-US" sz="2000" b="1" dirty="0">
              <a:solidFill>
                <a:srgbClr val="FF0000"/>
              </a:solidFill>
            </a:endParaRPr>
          </a:p>
        </p:txBody>
      </p:sp>
      <p:grpSp>
        <p:nvGrpSpPr>
          <p:cNvPr id="16" name="组合 15">
            <a:extLst>
              <a:ext uri="{FF2B5EF4-FFF2-40B4-BE49-F238E27FC236}">
                <a16:creationId xmlns:a16="http://schemas.microsoft.com/office/drawing/2014/main" id="{BBB9BF2A-E1D2-4054-B7FB-C15F83F28734}"/>
              </a:ext>
            </a:extLst>
          </p:cNvPr>
          <p:cNvGrpSpPr/>
          <p:nvPr>
            <p:custDataLst>
              <p:tags r:id="rId8"/>
            </p:custDataLst>
          </p:nvPr>
        </p:nvGrpSpPr>
        <p:grpSpPr>
          <a:xfrm>
            <a:off x="9537700" y="0"/>
            <a:ext cx="3815080" cy="647700"/>
            <a:chOff x="9537700" y="0"/>
            <a:chExt cx="3815080" cy="647700"/>
          </a:xfrm>
        </p:grpSpPr>
        <p:sp>
          <p:nvSpPr>
            <p:cNvPr id="13" name="RemarkBack">
              <a:extLst>
                <a:ext uri="{FF2B5EF4-FFF2-40B4-BE49-F238E27FC236}">
                  <a16:creationId xmlns:a16="http://schemas.microsoft.com/office/drawing/2014/main" id="{22EEC975-71C8-4C63-967A-072EFCC477DB}"/>
                </a:ext>
              </a:extLst>
            </p:cNvPr>
            <p:cNvSpPr/>
            <p:nvPr>
              <p:custDataLst>
                <p:tags r:id="rId18"/>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RemarkBlock">
              <a:extLst>
                <a:ext uri="{FF2B5EF4-FFF2-40B4-BE49-F238E27FC236}">
                  <a16:creationId xmlns:a16="http://schemas.microsoft.com/office/drawing/2014/main" id="{0121683C-1920-4DB7-B79D-0410A2BD4F7A}"/>
                </a:ext>
              </a:extLst>
            </p:cNvPr>
            <p:cNvSpPr/>
            <p:nvPr>
              <p:custDataLst>
                <p:tags r:id="rId19"/>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RemarkTitleText">
              <a:extLst>
                <a:ext uri="{FF2B5EF4-FFF2-40B4-BE49-F238E27FC236}">
                  <a16:creationId xmlns:a16="http://schemas.microsoft.com/office/drawing/2014/main" id="{FCF214F9-988B-4991-99A6-05343427C73C}"/>
                </a:ext>
              </a:extLst>
            </p:cNvPr>
            <p:cNvSpPr txBox="1"/>
            <p:nvPr>
              <p:custDataLst>
                <p:tags r:id="rId20"/>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5FC50DC2-05E1-4904-9F55-7319E9DFB191}"/>
              </a:ext>
            </a:extLst>
          </p:cNvPr>
          <p:cNvSpPr/>
          <p:nvPr>
            <p:custDataLst>
              <p:tags r:id="rId9"/>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RemarkBlock">
            <a:extLst>
              <a:ext uri="{FF2B5EF4-FFF2-40B4-BE49-F238E27FC236}">
                <a16:creationId xmlns:a16="http://schemas.microsoft.com/office/drawing/2014/main" id="{0F37FBA6-309A-4D83-9D19-590A9E5D4724}"/>
              </a:ext>
            </a:extLst>
          </p:cNvPr>
          <p:cNvSpPr/>
          <p:nvPr>
            <p:custDataLst>
              <p:tags r:id="rId10"/>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RemarkTitleText">
            <a:extLst>
              <a:ext uri="{FF2B5EF4-FFF2-40B4-BE49-F238E27FC236}">
                <a16:creationId xmlns:a16="http://schemas.microsoft.com/office/drawing/2014/main" id="{BC4F35CD-A75B-42DB-A7B7-DB09C977AF5F}"/>
              </a:ext>
            </a:extLst>
          </p:cNvPr>
          <p:cNvSpPr txBox="1"/>
          <p:nvPr>
            <p:custDataLst>
              <p:tags r:id="rId11"/>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nvGrpSpPr>
          <p:cNvPr id="10" name="组合 9">
            <a:extLst>
              <a:ext uri="{FF2B5EF4-FFF2-40B4-BE49-F238E27FC236}">
                <a16:creationId xmlns:a16="http://schemas.microsoft.com/office/drawing/2014/main" id="{53B92186-651F-4A42-917D-105DF0414AB6}"/>
              </a:ext>
            </a:extLst>
          </p:cNvPr>
          <p:cNvGrpSpPr/>
          <p:nvPr>
            <p:custDataLst>
              <p:tags r:id="rId12"/>
            </p:custDataLst>
          </p:nvPr>
        </p:nvGrpSpPr>
        <p:grpSpPr>
          <a:xfrm>
            <a:off x="0" y="0"/>
            <a:ext cx="9144000" cy="635000"/>
            <a:chOff x="0" y="0"/>
            <a:chExt cx="9144000" cy="635000"/>
          </a:xfrm>
        </p:grpSpPr>
        <p:sp>
          <p:nvSpPr>
            <p:cNvPr id="6" name="TitleBackground">
              <a:extLst>
                <a:ext uri="{FF2B5EF4-FFF2-40B4-BE49-F238E27FC236}">
                  <a16:creationId xmlns:a16="http://schemas.microsoft.com/office/drawing/2014/main" id="{6C4A8A00-0589-4EBE-A6D2-35C50B456BCD}"/>
                </a:ext>
              </a:extLst>
            </p:cNvPr>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lorBlock">
              <a:extLst>
                <a:ext uri="{FF2B5EF4-FFF2-40B4-BE49-F238E27FC236}">
                  <a16:creationId xmlns:a16="http://schemas.microsoft.com/office/drawing/2014/main" id="{73957DC9-377B-48C7-8C7C-2CA86D7A5CDA}"/>
                </a:ext>
              </a:extLst>
            </p:cNvPr>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ypeText">
              <a:extLst>
                <a:ext uri="{FF2B5EF4-FFF2-40B4-BE49-F238E27FC236}">
                  <a16:creationId xmlns:a16="http://schemas.microsoft.com/office/drawing/2014/main" id="{3782EC96-5965-45BB-8A45-2270FF60ADB1}"/>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9" name="TipText">
              <a:extLst>
                <a:ext uri="{FF2B5EF4-FFF2-40B4-BE49-F238E27FC236}">
                  <a16:creationId xmlns:a16="http://schemas.microsoft.com/office/drawing/2014/main" id="{1763F034-0FEB-4D14-B60E-01B5AEAEDD48}"/>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38E926BF-E6F6-4B47-852E-8AC4F67BF05A}"/>
              </a:ext>
            </a:extLst>
          </p:cNvPr>
          <p:cNvPicPr>
            <a:picLocks/>
          </p:cNvPicPr>
          <p:nvPr>
            <p:custDataLst>
              <p:tags r:id="rId13"/>
            </p:custDataLst>
          </p:nvPr>
        </p:nvPicPr>
        <p:blipFill>
          <a:blip r:embed="rId2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0007139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函数的返回</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函数说明与函数定义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
        <p:nvSpPr>
          <p:cNvPr id="14" name="内容占位符 2"/>
          <p:cNvSpPr>
            <a:spLocks noGrp="1"/>
          </p:cNvSpPr>
          <p:nvPr>
            <p:ph idx="1"/>
          </p:nvPr>
        </p:nvSpPr>
        <p:spPr>
          <a:xfrm>
            <a:off x="107504" y="1844824"/>
            <a:ext cx="7848872" cy="2433581"/>
          </a:xfrm>
        </p:spPr>
        <p:txBody>
          <a:bodyPr/>
          <a:lstStyle/>
          <a:p>
            <a:pPr>
              <a:buNone/>
            </a:pPr>
            <a:r>
              <a:rPr lang="en-US" altLang="zh-CN" sz="2400" dirty="0">
                <a:solidFill>
                  <a:srgbClr val="0000FF"/>
                </a:solidFill>
              </a:rPr>
              <a:t>	</a:t>
            </a:r>
            <a:r>
              <a:rPr lang="en-US" altLang="zh-CN" sz="2400" b="1" dirty="0">
                <a:solidFill>
                  <a:srgbClr val="0000FF"/>
                </a:solidFill>
                <a:latin typeface="Courier New" pitchFamily="49" charset="0"/>
                <a:cs typeface="Courier New" pitchFamily="49" charset="0"/>
              </a:rPr>
              <a:t>double</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f (</a:t>
            </a:r>
            <a:r>
              <a:rPr lang="en-US" altLang="zh-CN" sz="2400" b="1" dirty="0">
                <a:solidFill>
                  <a:srgbClr val="0000FF"/>
                </a:solidFill>
                <a:latin typeface="Courier New" pitchFamily="49" charset="0"/>
                <a:cs typeface="Courier New" pitchFamily="49" charset="0"/>
              </a:rPr>
              <a:t>double</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x){</a:t>
            </a:r>
          </a:p>
          <a:p>
            <a:pPr>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double</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y;</a:t>
            </a:r>
          </a:p>
          <a:p>
            <a:pPr>
              <a:buNone/>
            </a:pPr>
            <a:r>
              <a:rPr lang="en-US" altLang="zh-CN" sz="2400" b="1" dirty="0">
                <a:latin typeface="Courier New" pitchFamily="49" charset="0"/>
                <a:cs typeface="Courier New" pitchFamily="49" charset="0"/>
              </a:rPr>
              <a:t>		y=(x*x+x+1)/2-5.5;</a:t>
            </a:r>
          </a:p>
          <a:p>
            <a:pPr>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y;  </a:t>
            </a:r>
          </a:p>
          <a:p>
            <a:pPr>
              <a:buNone/>
            </a:pPr>
            <a:r>
              <a:rPr lang="en-US" altLang="zh-CN" sz="2400" b="1" dirty="0">
                <a:solidFill>
                  <a:srgbClr val="0000FF"/>
                </a:solidFill>
                <a:latin typeface="Courier New" pitchFamily="49" charset="0"/>
                <a:cs typeface="Courier New" pitchFamily="49" charset="0"/>
              </a:rPr>
              <a:t>	</a:t>
            </a:r>
            <a:r>
              <a:rPr lang="zh-CN" altLang="en-US" sz="2400" b="1" dirty="0">
                <a:latin typeface="Courier New" pitchFamily="49" charset="0"/>
                <a:cs typeface="Courier New" pitchFamily="49" charset="0"/>
              </a:rPr>
              <a:t>} </a:t>
            </a:r>
            <a:endParaRPr lang="en-US" altLang="zh-CN" sz="2400" b="1" dirty="0">
              <a:latin typeface="Courier New" pitchFamily="49" charset="0"/>
              <a:cs typeface="Courier New" pitchFamily="49" charset="0"/>
            </a:endParaRPr>
          </a:p>
          <a:p>
            <a:pPr lvl="1"/>
            <a:endParaRPr lang="zh-CN" altLang="en-US" dirty="0"/>
          </a:p>
        </p:txBody>
      </p:sp>
      <p:sp>
        <p:nvSpPr>
          <p:cNvPr id="15" name="矩形 14"/>
          <p:cNvSpPr/>
          <p:nvPr/>
        </p:nvSpPr>
        <p:spPr>
          <a:xfrm>
            <a:off x="827584" y="3144371"/>
            <a:ext cx="2232248" cy="47548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923928" y="3114301"/>
            <a:ext cx="1690131" cy="523220"/>
          </a:xfrm>
          <a:prstGeom prst="rect">
            <a:avLst/>
          </a:prstGeom>
        </p:spPr>
        <p:txBody>
          <a:bodyPr wrap="square">
            <a:spAutoFit/>
          </a:bodyPr>
          <a:lstStyle/>
          <a:p>
            <a:r>
              <a:rPr lang="zh-CN" altLang="en-US" sz="2800" b="1" dirty="0">
                <a:solidFill>
                  <a:srgbClr val="FF0000"/>
                </a:solidFill>
              </a:rPr>
              <a:t>函数返回</a:t>
            </a:r>
            <a:endParaRPr lang="en-US" altLang="zh-CN" sz="2800" b="1" dirty="0">
              <a:solidFill>
                <a:srgbClr val="FF0000"/>
              </a:solidFill>
            </a:endParaRPr>
          </a:p>
        </p:txBody>
      </p:sp>
      <p:cxnSp>
        <p:nvCxnSpPr>
          <p:cNvPr id="17" name="直接箭头连接符 16"/>
          <p:cNvCxnSpPr/>
          <p:nvPr/>
        </p:nvCxnSpPr>
        <p:spPr>
          <a:xfrm flipH="1">
            <a:off x="3059894" y="3375911"/>
            <a:ext cx="720018" cy="534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内容占位符 2"/>
          <p:cNvSpPr txBox="1">
            <a:spLocks/>
          </p:cNvSpPr>
          <p:nvPr/>
        </p:nvSpPr>
        <p:spPr bwMode="auto">
          <a:xfrm>
            <a:off x="410562" y="4187925"/>
            <a:ext cx="8409910" cy="190537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n"/>
            </a:pPr>
            <a:r>
              <a:rPr lang="zh-CN" altLang="en-US" dirty="0"/>
              <a:t>函数的返回表示函数执行结束，将执行结果（无论是否有具体的数据）返回到调用函数的地方</a:t>
            </a:r>
            <a:endParaRPr lang="en-US" altLang="zh-CN" dirty="0"/>
          </a:p>
          <a:p>
            <a:pPr>
              <a:buFont typeface="Wingdings" panose="05000000000000000000" pitchFamily="2" charset="2"/>
              <a:buChar char="n"/>
            </a:pPr>
            <a:r>
              <a:rPr lang="zh-CN" altLang="en-US" dirty="0"/>
              <a:t>函数返回用</a:t>
            </a:r>
            <a:r>
              <a:rPr lang="en-US" altLang="zh-CN" dirty="0"/>
              <a:t>return</a:t>
            </a:r>
            <a:r>
              <a:rPr lang="zh-CN" altLang="en-US" dirty="0"/>
              <a:t>语句表示，返回值（如果有）则为</a:t>
            </a:r>
            <a:r>
              <a:rPr lang="en-US" altLang="zh-CN" dirty="0"/>
              <a:t>return</a:t>
            </a:r>
            <a:r>
              <a:rPr lang="zh-CN" altLang="en-US" dirty="0"/>
              <a:t>后面的表达式的值</a:t>
            </a:r>
            <a:endParaRPr lang="zh-CN" altLang="en-US" b="1" dirty="0">
              <a:solidFill>
                <a:srgbClr val="00B050"/>
              </a:solidFill>
              <a:latin typeface="Courier New" pitchFamily="49" charset="0"/>
              <a:cs typeface="Courier New" pitchFamily="49" charset="0"/>
            </a:endParaRPr>
          </a:p>
          <a:p>
            <a:pPr>
              <a:buFont typeface="Wingdings" panose="05000000000000000000" pitchFamily="2" charset="2"/>
              <a:buChar char="n"/>
            </a:pPr>
            <a:endParaRPr lang="zh-CN" altLang="en-US" dirty="0"/>
          </a:p>
        </p:txBody>
      </p:sp>
      <p:sp>
        <p:nvSpPr>
          <p:cNvPr id="21" name="内容占位符 2"/>
          <p:cNvSpPr txBox="1">
            <a:spLocks/>
          </p:cNvSpPr>
          <p:nvPr/>
        </p:nvSpPr>
        <p:spPr bwMode="auto">
          <a:xfrm>
            <a:off x="122530" y="5306030"/>
            <a:ext cx="8229600" cy="1006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zh-CN" altLang="en-US" b="1" dirty="0">
              <a:solidFill>
                <a:srgbClr val="00B050"/>
              </a:solidFill>
              <a:latin typeface="Courier New" pitchFamily="49" charset="0"/>
              <a:cs typeface="Courier New" pitchFamily="49" charset="0"/>
            </a:endParaRPr>
          </a:p>
        </p:txBody>
      </p:sp>
    </p:spTree>
    <p:extLst>
      <p:ext uri="{BB962C8B-B14F-4D97-AF65-F5344CB8AC3E}">
        <p14:creationId xmlns:p14="http://schemas.microsoft.com/office/powerpoint/2010/main" val="4131688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函数说明与函数定义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
        <p:nvSpPr>
          <p:cNvPr id="12" name="标题 1"/>
          <p:cNvSpPr>
            <a:spLocks noGrp="1"/>
          </p:cNvSpPr>
          <p:nvPr>
            <p:ph type="title"/>
          </p:nvPr>
        </p:nvSpPr>
        <p:spPr>
          <a:xfrm>
            <a:off x="457200" y="1000125"/>
            <a:ext cx="8229600" cy="714375"/>
          </a:xfrm>
        </p:spPr>
        <p:txBody>
          <a:bodyPr/>
          <a:lstStyle/>
          <a:p>
            <a:r>
              <a:rPr lang="zh-CN" altLang="en-US" dirty="0"/>
              <a:t>返回值类型</a:t>
            </a:r>
          </a:p>
        </p:txBody>
      </p:sp>
      <p:sp>
        <p:nvSpPr>
          <p:cNvPr id="13" name="TextBox 5"/>
          <p:cNvSpPr txBox="1"/>
          <p:nvPr/>
        </p:nvSpPr>
        <p:spPr>
          <a:xfrm>
            <a:off x="571472" y="2000240"/>
            <a:ext cx="8001056" cy="1846659"/>
          </a:xfrm>
          <a:prstGeom prst="rect">
            <a:avLst/>
          </a:prstGeom>
          <a:noFill/>
        </p:spPr>
        <p:txBody>
          <a:bodyPr wrap="square" rtlCol="0">
            <a:spAutoFit/>
          </a:bodyPr>
          <a:lstStyle/>
          <a:p>
            <a:r>
              <a:rPr lang="en-US" altLang="zh-CN" sz="2400" b="1" dirty="0">
                <a:solidFill>
                  <a:srgbClr val="0000FF"/>
                </a:solidFill>
                <a:latin typeface="Courier New" pitchFamily="49" charset="0"/>
                <a:cs typeface="Courier New" pitchFamily="49" charset="0"/>
              </a:rPr>
              <a:t>void</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printString</a:t>
            </a:r>
            <a:r>
              <a:rPr lang="en-US" altLang="zh-CN" sz="2400" b="1" dirty="0">
                <a:latin typeface="Courier New" pitchFamily="49" charset="0"/>
                <a:cs typeface="Courier New" pitchFamily="49" charset="0"/>
              </a:rPr>
              <a:t>(){</a:t>
            </a:r>
            <a:endParaRPr lang="en-US" altLang="zh-CN" sz="2400" b="1" dirty="0">
              <a:solidFill>
                <a:srgbClr val="00B050"/>
              </a:solidFill>
              <a:latin typeface="Courier New" pitchFamily="49" charset="0"/>
              <a:cs typeface="Courier New" pitchFamily="49" charset="0"/>
            </a:endParaRPr>
          </a:p>
          <a:p>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&lt;&lt;"Hello!"&lt;&lt;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solidFill>
                  <a:schemeClr val="tx2"/>
                </a:solidFill>
                <a:latin typeface="Courier New" pitchFamily="49" charset="0"/>
                <a:cs typeface="Courier New" pitchFamily="49" charset="0"/>
              </a:rPr>
              <a:t>;</a:t>
            </a:r>
          </a:p>
          <a:p>
            <a:r>
              <a:rPr lang="en-US" altLang="zh-CN" sz="2400" b="1" dirty="0">
                <a:latin typeface="Courier New" pitchFamily="49" charset="0"/>
                <a:cs typeface="Courier New" pitchFamily="49" charset="0"/>
              </a:rPr>
              <a:t>}</a:t>
            </a:r>
          </a:p>
          <a:p>
            <a:endParaRPr lang="zh-CN" altLang="en-US" dirty="0"/>
          </a:p>
        </p:txBody>
      </p:sp>
      <p:sp>
        <p:nvSpPr>
          <p:cNvPr id="15" name="矩形 14"/>
          <p:cNvSpPr/>
          <p:nvPr/>
        </p:nvSpPr>
        <p:spPr>
          <a:xfrm>
            <a:off x="0" y="3852719"/>
            <a:ext cx="8928992" cy="954107"/>
          </a:xfrm>
          <a:prstGeom prst="rect">
            <a:avLst/>
          </a:prstGeom>
        </p:spPr>
        <p:txBody>
          <a:bodyPr wrap="square">
            <a:spAutoFit/>
          </a:bodyPr>
          <a:lstStyle/>
          <a:p>
            <a:pPr lvl="1"/>
            <a:r>
              <a:rPr lang="zh-CN" altLang="en-US" sz="2800" dirty="0">
                <a:latin typeface="+mn-ea"/>
                <a:ea typeface="+mn-ea"/>
              </a:rPr>
              <a:t>空型（</a:t>
            </a:r>
            <a:r>
              <a:rPr lang="en-US" altLang="zh-CN" sz="2800" b="1" dirty="0">
                <a:solidFill>
                  <a:srgbClr val="0000FF"/>
                </a:solidFill>
                <a:latin typeface="Courier New" pitchFamily="49" charset="0"/>
                <a:cs typeface="Courier New" pitchFamily="49" charset="0"/>
              </a:rPr>
              <a:t>void</a:t>
            </a:r>
            <a:r>
              <a:rPr lang="zh-CN" altLang="en-US" sz="2800" dirty="0">
                <a:latin typeface="+mn-ea"/>
                <a:ea typeface="+mn-ea"/>
              </a:rPr>
              <a:t>）：如果函数无值返回，应说明为</a:t>
            </a:r>
            <a:r>
              <a:rPr lang="en-US" altLang="zh-CN" sz="2800" b="1" dirty="0">
                <a:solidFill>
                  <a:srgbClr val="0000FF"/>
                </a:solidFill>
                <a:latin typeface="Courier New" pitchFamily="49" charset="0"/>
                <a:cs typeface="Courier New" pitchFamily="49" charset="0"/>
              </a:rPr>
              <a:t>void</a:t>
            </a:r>
            <a:r>
              <a:rPr lang="en-US" altLang="zh-CN" sz="2800" dirty="0">
                <a:latin typeface="+mn-ea"/>
                <a:ea typeface="+mn-ea"/>
              </a:rPr>
              <a:t> </a:t>
            </a:r>
            <a:r>
              <a:rPr lang="zh-CN" altLang="en-US" sz="2800" dirty="0">
                <a:latin typeface="+mn-ea"/>
                <a:ea typeface="+mn-ea"/>
              </a:rPr>
              <a:t>类型，</a:t>
            </a:r>
            <a:r>
              <a:rPr lang="en-US" altLang="zh-CN" sz="2800" b="1" dirty="0">
                <a:solidFill>
                  <a:srgbClr val="0000FF"/>
                </a:solidFill>
                <a:latin typeface="Courier New" pitchFamily="49" charset="0"/>
                <a:cs typeface="Courier New" pitchFamily="49" charset="0"/>
              </a:rPr>
              <a:t>return</a:t>
            </a:r>
            <a:r>
              <a:rPr lang="zh-CN" altLang="en-US" sz="2800" dirty="0">
                <a:latin typeface="+mn-ea"/>
                <a:ea typeface="+mn-ea"/>
              </a:rPr>
              <a:t>可省略</a:t>
            </a:r>
            <a:endParaRPr lang="en-US" altLang="zh-CN" sz="2800" b="1" dirty="0"/>
          </a:p>
        </p:txBody>
      </p:sp>
    </p:spTree>
    <p:extLst>
      <p:ext uri="{BB962C8B-B14F-4D97-AF65-F5344CB8AC3E}">
        <p14:creationId xmlns:p14="http://schemas.microsoft.com/office/powerpoint/2010/main" val="3234388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196752"/>
                <a:ext cx="8507288" cy="5232623"/>
              </a:xfrm>
            </p:spPr>
            <p:txBody>
              <a:bodyPr/>
              <a:lstStyle/>
              <a:p>
                <a:pPr marL="0" indent="0">
                  <a:buNone/>
                </a:pPr>
                <a:r>
                  <a:rPr lang="zh-CN" altLang="en-US" b="1" dirty="0"/>
                  <a:t>问题</a:t>
                </a:r>
                <a:r>
                  <a:rPr lang="zh-CN" altLang="en-US" dirty="0"/>
                  <a:t>：已知</a:t>
                </a:r>
                <a14:m>
                  <m:oMath xmlns:m="http://schemas.openxmlformats.org/officeDocument/2006/math">
                    <m:r>
                      <a:rPr lang="el-GR" altLang="zh-CN" dirty="0">
                        <a:latin typeface="Cambria Math" panose="02040503050406030204" pitchFamily="18" charset="0"/>
                      </a:rPr>
                      <m:t>𝑎</m:t>
                    </m:r>
                  </m:oMath>
                </a14:m>
                <a:r>
                  <a:rPr lang="zh-CN" altLang="en-US" dirty="0"/>
                  <a:t>，用迭代法求 </a:t>
                </a:r>
                <a14:m>
                  <m:oMath xmlns:m="http://schemas.openxmlformats.org/officeDocument/2006/math">
                    <m:r>
                      <a:rPr lang="el-GR" altLang="zh-CN" i="0" dirty="0" smtClean="0">
                        <a:latin typeface="Cambria Math" panose="02040503050406030204" pitchFamily="18" charset="0"/>
                      </a:rPr>
                      <m:t>𝑥</m:t>
                    </m:r>
                    <m:r>
                      <a:rPr lang="el-GR" altLang="zh-CN" i="0" dirty="0" smtClean="0">
                        <a:latin typeface="Cambria Math" panose="02040503050406030204" pitchFamily="18" charset="0"/>
                      </a:rPr>
                      <m:t>=</m:t>
                    </m:r>
                    <m:rad>
                      <m:radPr>
                        <m:ctrlPr>
                          <a:rPr lang="el-GR" altLang="zh-CN" i="1" dirty="0" smtClean="0">
                            <a:latin typeface="Cambria Math" panose="02040503050406030204" pitchFamily="18" charset="0"/>
                          </a:rPr>
                        </m:ctrlPr>
                      </m:radPr>
                      <m:deg>
                        <m:r>
                          <a:rPr lang="el-GR" altLang="zh-CN" i="0" dirty="0" smtClean="0">
                            <a:latin typeface="Cambria Math" panose="02040503050406030204" pitchFamily="18" charset="0"/>
                          </a:rPr>
                          <m:t>3</m:t>
                        </m:r>
                      </m:deg>
                      <m:e>
                        <m:r>
                          <a:rPr lang="el-GR" altLang="zh-CN" i="0" dirty="0" smtClean="0">
                            <a:latin typeface="Cambria Math" panose="02040503050406030204" pitchFamily="18" charset="0"/>
                          </a:rPr>
                          <m:t>𝑎</m:t>
                        </m:r>
                      </m:e>
                    </m:rad>
                  </m:oMath>
                </a14:m>
                <a:r>
                  <a:rPr lang="en-US" altLang="zh-CN" dirty="0"/>
                  <a:t> </a:t>
                </a:r>
              </a:p>
              <a:p>
                <a:pPr marL="0" indent="0">
                  <a:buNone/>
                </a:pPr>
                <a:r>
                  <a:rPr lang="zh-CN" altLang="en-US" b="1" dirty="0"/>
                  <a:t>解析</a:t>
                </a:r>
                <a:r>
                  <a:rPr lang="zh-CN" altLang="en-US" dirty="0"/>
                  <a:t>：求立方根的迭代公式为</a:t>
                </a:r>
                <a:endParaRPr lang="en-US" altLang="zh-CN" b="0" i="1" dirty="0">
                  <a:latin typeface="Cambria Math" panose="02040503050406030204" pitchFamily="18" charset="0"/>
                </a:endParaRPr>
              </a:p>
              <a:p>
                <a:pPr marL="0" indent="0">
                  <a:buNone/>
                </a:pPr>
                <a14:m>
                  <m:oMathPara xmlns:m="http://schemas.openxmlformats.org/officeDocument/2006/math">
                    <m:oMathParaPr>
                      <m:jc m:val="center"/>
                    </m:oMathParaPr>
                    <m:oMath xmlns:m="http://schemas.openxmlformats.org/officeDocument/2006/math">
                      <m:sSub>
                        <m:sSubPr>
                          <m:ctrlPr>
                            <a:rPr lang="el-GR" altLang="zh-CN"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+1</m:t>
                          </m:r>
                        </m:sub>
                      </m:sSub>
                      <m:r>
                        <a:rPr lang="en-US" altLang="zh-CN" b="0" i="1" dirty="0" smtClean="0">
                          <a:latin typeface="Cambria Math" panose="02040503050406030204" pitchFamily="18" charset="0"/>
                        </a:rPr>
                        <m:t>=</m:t>
                      </m:r>
                      <m:f>
                        <m:fPr>
                          <m:ctrlPr>
                            <a:rPr lang="en-US" altLang="zh-CN" b="0" i="1" dirty="0" smtClean="0">
                              <a:latin typeface="Cambria Math" panose="02040503050406030204" pitchFamily="18" charset="0"/>
                            </a:rPr>
                          </m:ctrlPr>
                        </m:fPr>
                        <m:num>
                          <m:r>
                            <a:rPr lang="en-US" altLang="zh-CN" b="0" i="1" dirty="0" smtClean="0">
                              <a:latin typeface="Cambria Math" panose="02040503050406030204" pitchFamily="18" charset="0"/>
                            </a:rPr>
                            <m:t>2</m:t>
                          </m:r>
                        </m:num>
                        <m:den>
                          <m:r>
                            <a:rPr lang="en-US" altLang="zh-CN" b="0" i="1" dirty="0" smtClean="0">
                              <a:latin typeface="Cambria Math" panose="02040503050406030204" pitchFamily="18" charset="0"/>
                            </a:rPr>
                            <m:t>3</m:t>
                          </m:r>
                        </m:den>
                      </m:f>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𝑖</m:t>
                          </m:r>
                        </m:sub>
                      </m:sSub>
                      <m:r>
                        <a:rPr lang="en-US" altLang="zh-CN" b="0" i="0" dirty="0" smtClean="0">
                          <a:latin typeface="Cambria Math" panose="02040503050406030204" pitchFamily="18" charset="0"/>
                        </a:rPr>
                        <m:t>+</m:t>
                      </m:r>
                      <m:f>
                        <m:fPr>
                          <m:ctrlPr>
                            <a:rPr lang="en-US" altLang="zh-CN" b="0" i="1" dirty="0" smtClean="0">
                              <a:latin typeface="Cambria Math" panose="02040503050406030204" pitchFamily="18" charset="0"/>
                            </a:rPr>
                          </m:ctrlPr>
                        </m:fPr>
                        <m:num>
                          <m:r>
                            <a:rPr lang="en-US" altLang="zh-CN" b="0" i="1" dirty="0" smtClean="0">
                              <a:latin typeface="Cambria Math" panose="02040503050406030204" pitchFamily="18" charset="0"/>
                            </a:rPr>
                            <m:t>𝑎</m:t>
                          </m:r>
                        </m:num>
                        <m:den>
                          <m:r>
                            <a:rPr lang="en-US" altLang="zh-CN" b="0" i="1" dirty="0" smtClean="0">
                              <a:latin typeface="Cambria Math" panose="02040503050406030204" pitchFamily="18" charset="0"/>
                            </a:rPr>
                            <m:t>3</m:t>
                          </m:r>
                          <m:sSubSup>
                            <m:sSubSupPr>
                              <m:ctrlPr>
                                <a:rPr lang="en-US" altLang="zh-CN" b="0" i="1" dirty="0" smtClean="0">
                                  <a:latin typeface="Cambria Math" panose="02040503050406030204" pitchFamily="18" charset="0"/>
                                </a:rPr>
                              </m:ctrlPr>
                            </m:sSubSup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𝑖</m:t>
                              </m:r>
                            </m:sub>
                            <m:sup>
                              <m:r>
                                <a:rPr lang="en-US" altLang="zh-CN" b="0" i="1" dirty="0" smtClean="0">
                                  <a:latin typeface="Cambria Math" panose="02040503050406030204" pitchFamily="18" charset="0"/>
                                </a:rPr>
                                <m:t>2</m:t>
                              </m:r>
                            </m:sup>
                          </m:sSubSup>
                        </m:den>
                      </m:f>
                    </m:oMath>
                  </m:oMathPara>
                </a14:m>
                <a:endParaRPr lang="en-US" altLang="zh-CN" dirty="0"/>
              </a:p>
              <a:p>
                <a:pPr marL="0" indent="0">
                  <a:buNone/>
                </a:pPr>
                <a:r>
                  <a:rPr lang="zh-CN" altLang="en-US" dirty="0"/>
                  <a:t>设</a:t>
                </a:r>
                <a14:m>
                  <m:oMath xmlns:m="http://schemas.openxmlformats.org/officeDocument/2006/math">
                    <m:r>
                      <a:rPr lang="el-GR" altLang="zh-CN" dirty="0">
                        <a:latin typeface="Cambria Math" panose="02040503050406030204" pitchFamily="18" charset="0"/>
                      </a:rPr>
                      <m:t>𝑥</m:t>
                    </m:r>
                  </m:oMath>
                </a14:m>
                <a:r>
                  <a:rPr lang="zh-CN" altLang="en-US" dirty="0"/>
                  <a:t>的初始值为</a:t>
                </a:r>
                <a14:m>
                  <m:oMath xmlns:m="http://schemas.openxmlformats.org/officeDocument/2006/math">
                    <m:r>
                      <a:rPr lang="el-GR" altLang="zh-CN" dirty="0">
                        <a:latin typeface="Cambria Math" panose="02040503050406030204" pitchFamily="18" charset="0"/>
                      </a:rPr>
                      <m:t>𝑎</m:t>
                    </m:r>
                  </m:oMath>
                </a14:m>
                <a:r>
                  <a:rPr lang="zh-CN" altLang="en-US" dirty="0"/>
                  <a:t>，迭代到</a:t>
                </a:r>
                <a14:m>
                  <m:oMath xmlns:m="http://schemas.openxmlformats.org/officeDocument/2006/math">
                    <m:d>
                      <m:dPr>
                        <m:begChr m:val="|"/>
                        <m:endChr m:val="|"/>
                        <m:ctrlPr>
                          <a:rPr lang="en-US" altLang="zh-CN" sz="2000" b="0" i="1" dirty="0" smtClean="0">
                            <a:latin typeface="Cambria Math" panose="02040503050406030204" pitchFamily="18" charset="0"/>
                          </a:rPr>
                        </m:ctrlPr>
                      </m:dPr>
                      <m:e>
                        <m:sSub>
                          <m:sSubPr>
                            <m:ctrlPr>
                              <a:rPr lang="el-GR" altLang="zh-CN" sz="2000" i="1" dirty="0">
                                <a:latin typeface="Cambria Math" panose="02040503050406030204" pitchFamily="18" charset="0"/>
                              </a:rPr>
                            </m:ctrlPr>
                          </m:sSubPr>
                          <m:e>
                            <m:r>
                              <a:rPr lang="en-US" altLang="zh-CN" sz="2000" i="1" dirty="0">
                                <a:latin typeface="Cambria Math" panose="02040503050406030204" pitchFamily="18" charset="0"/>
                              </a:rPr>
                              <m:t>𝑥</m:t>
                            </m:r>
                          </m:e>
                          <m:sub>
                            <m:r>
                              <a:rPr lang="en-US" altLang="zh-CN" sz="2000" i="1" dirty="0">
                                <a:latin typeface="Cambria Math" panose="02040503050406030204" pitchFamily="18" charset="0"/>
                              </a:rPr>
                              <m:t>𝑖</m:t>
                            </m:r>
                            <m:r>
                              <a:rPr lang="en-US" altLang="zh-CN" sz="2000" i="1" dirty="0">
                                <a:latin typeface="Cambria Math" panose="02040503050406030204" pitchFamily="18" charset="0"/>
                              </a:rPr>
                              <m:t>+1</m:t>
                            </m:r>
                          </m:sub>
                        </m:sSub>
                        <m:r>
                          <a:rPr lang="en-US" altLang="zh-CN" sz="2000" b="0" i="1" dirty="0" smtClean="0">
                            <a:latin typeface="Cambria Math" panose="02040503050406030204" pitchFamily="18" charset="0"/>
                          </a:rPr>
                          <m:t>−</m:t>
                        </m:r>
                        <m:sSub>
                          <m:sSubPr>
                            <m:ctrlPr>
                              <a:rPr lang="el-GR" altLang="zh-CN" sz="2000" i="1" dirty="0">
                                <a:latin typeface="Cambria Math" panose="02040503050406030204" pitchFamily="18" charset="0"/>
                              </a:rPr>
                            </m:ctrlPr>
                          </m:sSubPr>
                          <m:e>
                            <m:r>
                              <a:rPr lang="en-US" altLang="zh-CN" sz="2000" i="1" dirty="0">
                                <a:latin typeface="Cambria Math" panose="02040503050406030204" pitchFamily="18" charset="0"/>
                              </a:rPr>
                              <m:t>𝑥</m:t>
                            </m:r>
                          </m:e>
                          <m:sub>
                            <m:r>
                              <a:rPr lang="en-US" altLang="zh-CN" sz="2000" i="1" dirty="0">
                                <a:latin typeface="Cambria Math" panose="02040503050406030204" pitchFamily="18" charset="0"/>
                              </a:rPr>
                              <m:t>𝑖</m:t>
                            </m:r>
                          </m:sub>
                        </m:sSub>
                      </m:e>
                    </m:d>
                    <m:r>
                      <a:rPr lang="en-US" altLang="zh-CN" sz="2000" b="0" i="1" dirty="0" smtClean="0">
                        <a:latin typeface="Cambria Math" panose="02040503050406030204" pitchFamily="18" charset="0"/>
                      </a:rPr>
                      <m:t>&lt;</m:t>
                    </m:r>
                    <m:r>
                      <a:rPr lang="zh-CN" altLang="en-US" sz="2000" b="0" i="1" dirty="0" smtClean="0">
                        <a:latin typeface="Cambria Math" panose="02040503050406030204" pitchFamily="18" charset="0"/>
                      </a:rPr>
                      <m:t>𝜀</m:t>
                    </m:r>
                    <m:r>
                      <a:rPr lang="en-US" altLang="zh-CN" sz="2000" b="0" i="1" dirty="0" smtClean="0">
                        <a:latin typeface="Cambria Math" panose="02040503050406030204" pitchFamily="18" charset="0"/>
                      </a:rPr>
                      <m:t>=</m:t>
                    </m:r>
                    <m:sSup>
                      <m:sSupPr>
                        <m:ctrlPr>
                          <a:rPr lang="en-US" altLang="zh-CN" sz="2000" b="0" i="1" dirty="0" smtClean="0">
                            <a:latin typeface="Cambria Math" panose="02040503050406030204" pitchFamily="18" charset="0"/>
                          </a:rPr>
                        </m:ctrlPr>
                      </m:sSupPr>
                      <m:e>
                        <m:r>
                          <a:rPr lang="en-US" altLang="zh-CN" sz="2000" b="0" i="1" dirty="0" smtClean="0">
                            <a:latin typeface="Cambria Math" panose="02040503050406030204" pitchFamily="18" charset="0"/>
                          </a:rPr>
                          <m:t>10</m:t>
                        </m:r>
                      </m:e>
                      <m:sup>
                        <m:r>
                          <a:rPr lang="en-US" altLang="zh-CN" sz="2000" b="0" i="1" dirty="0" smtClean="0">
                            <a:latin typeface="Cambria Math" panose="02040503050406030204" pitchFamily="18" charset="0"/>
                          </a:rPr>
                          <m:t>−5</m:t>
                        </m:r>
                      </m:sup>
                    </m:sSup>
                  </m:oMath>
                </a14:m>
                <a:r>
                  <a:rPr lang="zh-CN" altLang="en-US" dirty="0"/>
                  <a:t>为止</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196752"/>
                <a:ext cx="8507288" cy="5232623"/>
              </a:xfrm>
              <a:blipFill>
                <a:blip r:embed="rId2"/>
                <a:stretch>
                  <a:fillRect l="-1433" t="-1397"/>
                </a:stretch>
              </a:blipFill>
            </p:spPr>
            <p:txBody>
              <a:bodyPr/>
              <a:lstStyle/>
              <a:p>
                <a:r>
                  <a:rPr lang="zh-CN" altLang="en-US">
                    <a:noFill/>
                  </a:rPr>
                  <a:t> </a:t>
                </a:r>
              </a:p>
            </p:txBody>
          </p:sp>
        </mc:Fallback>
      </mc:AlternateContent>
      <p:sp>
        <p:nvSpPr>
          <p:cNvPr id="8" name="矩形 7">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10" name="矩形 9">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11" name="矩形 10">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12" name="矩形 11">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3" name="矩形 12">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函数的引入</a:t>
            </a:r>
          </a:p>
        </p:txBody>
      </p:sp>
      <p:sp>
        <p:nvSpPr>
          <p:cNvPr id="14" name="矩形 13">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函数的说明</a:t>
            </a:r>
          </a:p>
        </p:txBody>
      </p:sp>
      <p:sp>
        <p:nvSpPr>
          <p:cNvPr id="15" name="矩形 14">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6" name="矩形 15">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函数的分类</a:t>
            </a:r>
          </a:p>
        </p:txBody>
      </p:sp>
      <p:sp>
        <p:nvSpPr>
          <p:cNvPr id="17" name="矩形 16"/>
          <p:cNvSpPr/>
          <p:nvPr/>
        </p:nvSpPr>
        <p:spPr>
          <a:xfrm>
            <a:off x="674597" y="4077072"/>
            <a:ext cx="8072494" cy="1754326"/>
          </a:xfrm>
          <a:prstGeom prst="rect">
            <a:avLst/>
          </a:prstGeom>
        </p:spPr>
        <p:txBody>
          <a:bodyPr wrap="square">
            <a:spAutoFit/>
          </a:bodyPr>
          <a:lstStyle/>
          <a:p>
            <a:r>
              <a:rPr lang="en-US" altLang="zh-CN" b="1" dirty="0">
                <a:solidFill>
                  <a:srgbClr val="0000FF"/>
                </a:solidFill>
                <a:latin typeface="Courier New" pitchFamily="49" charset="0"/>
                <a:cs typeface="Courier New" pitchFamily="49" charset="0"/>
              </a:rPr>
              <a:t>float</a:t>
            </a:r>
            <a:r>
              <a:rPr lang="zh-CN" altLang="en-US"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x,</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root, </a:t>
            </a:r>
            <a:r>
              <a:rPr lang="en-US" altLang="zh-CN" b="1" dirty="0" err="1">
                <a:latin typeface="Courier New" pitchFamily="49" charset="0"/>
                <a:cs typeface="Courier New" pitchFamily="49" charset="0"/>
              </a:rPr>
              <a:t>croot</a:t>
            </a:r>
            <a:r>
              <a:rPr lang="en-US" altLang="zh-CN" b="1" dirty="0">
                <a:latin typeface="Courier New" pitchFamily="49" charset="0"/>
                <a:cs typeface="Courier New" pitchFamily="49" charset="0"/>
              </a:rPr>
              <a:t> =</a:t>
            </a:r>
            <a:r>
              <a:rPr lang="en-US" altLang="zh-CN" b="1" dirty="0">
                <a:solidFill>
                  <a:schemeClr val="tx2"/>
                </a:solidFill>
                <a:latin typeface="Courier New" pitchFamily="49" charset="0"/>
                <a:cs typeface="Courier New" pitchFamily="49" charset="0"/>
              </a:rPr>
              <a:t> </a:t>
            </a:r>
            <a:r>
              <a:rPr lang="en-US" altLang="zh-CN" b="1" dirty="0">
                <a:solidFill>
                  <a:srgbClr val="FF0000"/>
                </a:solidFill>
                <a:latin typeface="Courier New" pitchFamily="49" charset="0"/>
                <a:cs typeface="Courier New" pitchFamily="49" charset="0"/>
              </a:rPr>
              <a:t>a</a:t>
            </a:r>
            <a:r>
              <a:rPr lang="en-US" altLang="zh-CN" b="1" dirty="0">
                <a:solidFill>
                  <a:schemeClr val="tx2"/>
                </a:solidFill>
                <a:latin typeface="Courier New" pitchFamily="49" charset="0"/>
                <a:cs typeface="Courier New" pitchFamily="49" charset="0"/>
              </a:rPr>
              <a:t>;</a:t>
            </a:r>
            <a:endParaRPr lang="zh-CN" altLang="en-US" b="1" dirty="0">
              <a:solidFill>
                <a:schemeClr val="tx2"/>
              </a:solidFill>
              <a:latin typeface="Courier New" pitchFamily="49" charset="0"/>
              <a:cs typeface="Courier New" pitchFamily="49" charset="0"/>
            </a:endParaRPr>
          </a:p>
          <a:p>
            <a:r>
              <a:rPr lang="en-US" altLang="zh-CN" b="1" dirty="0">
                <a:solidFill>
                  <a:srgbClr val="0000FF"/>
                </a:solidFill>
                <a:latin typeface="Courier New" pitchFamily="49" charset="0"/>
                <a:cs typeface="Courier New" pitchFamily="49" charset="0"/>
              </a:rPr>
              <a:t>do</a:t>
            </a:r>
            <a:r>
              <a:rPr lang="en-US" altLang="zh-CN" b="1" dirty="0">
                <a:latin typeface="Courier New" pitchFamily="49" charset="0"/>
                <a:cs typeface="Courier New" pitchFamily="49" charset="0"/>
              </a:rPr>
              <a:t>{</a:t>
            </a:r>
            <a:endParaRPr lang="zh-CN" altLang="en-US" b="1" dirty="0">
              <a:latin typeface="Courier New" pitchFamily="49" charset="0"/>
              <a:cs typeface="Courier New" pitchFamily="49" charset="0"/>
            </a:endParaRPr>
          </a:p>
          <a:p>
            <a:r>
              <a:rPr lang="en-US" altLang="zh-CN" b="1" dirty="0">
                <a:latin typeface="Courier New" pitchFamily="49" charset="0"/>
                <a:cs typeface="Courier New" pitchFamily="49" charset="0"/>
              </a:rPr>
              <a:t>	root = </a:t>
            </a:r>
            <a:r>
              <a:rPr lang="en-US" altLang="zh-CN" b="1" dirty="0" err="1">
                <a:latin typeface="Courier New" pitchFamily="49" charset="0"/>
                <a:cs typeface="Courier New" pitchFamily="49" charset="0"/>
              </a:rPr>
              <a:t>croot</a:t>
            </a:r>
            <a:r>
              <a:rPr lang="en-US" altLang="zh-CN" b="1" dirty="0">
                <a:latin typeface="Courier New" pitchFamily="49" charset="0"/>
                <a:cs typeface="Courier New" pitchFamily="49" charset="0"/>
              </a:rPr>
              <a:t>;</a:t>
            </a:r>
            <a:endParaRPr lang="zh-CN" altLang="en-US" b="1" dirty="0">
              <a:latin typeface="Courier New" pitchFamily="49" charset="0"/>
              <a:cs typeface="Courier New" pitchFamily="49" charset="0"/>
            </a:endParaRPr>
          </a:p>
          <a:p>
            <a:r>
              <a:rPr lang="zh-CN" altLang="en-US" b="1" dirty="0">
                <a:latin typeface="Courier New" pitchFamily="49" charset="0"/>
                <a:cs typeface="Courier New" pitchFamily="49" charset="0"/>
              </a:rPr>
              <a:t>	</a:t>
            </a:r>
            <a:r>
              <a:rPr lang="nl-NL" altLang="zh-CN" b="1" dirty="0">
                <a:latin typeface="Courier New" pitchFamily="49" charset="0"/>
                <a:cs typeface="Courier New" pitchFamily="49" charset="0"/>
              </a:rPr>
              <a:t>croot = (2*root + </a:t>
            </a:r>
            <a:r>
              <a:rPr lang="nl-NL" altLang="zh-CN" b="1" dirty="0">
                <a:solidFill>
                  <a:srgbClr val="FF0000"/>
                </a:solidFill>
                <a:latin typeface="Courier New" pitchFamily="49" charset="0"/>
                <a:cs typeface="Courier New" pitchFamily="49" charset="0"/>
              </a:rPr>
              <a:t>a</a:t>
            </a:r>
            <a:r>
              <a:rPr lang="nl-NL" altLang="zh-CN" b="1" dirty="0">
                <a:latin typeface="Courier New" pitchFamily="49" charset="0"/>
                <a:cs typeface="Courier New" pitchFamily="49" charset="0"/>
              </a:rPr>
              <a:t>/(root*root))/3;</a:t>
            </a:r>
            <a:endParaRPr lang="zh-CN" altLang="en-US" b="1" dirty="0">
              <a:latin typeface="Courier New" pitchFamily="49" charset="0"/>
              <a:cs typeface="Courier New" pitchFamily="49" charset="0"/>
            </a:endParaRPr>
          </a:p>
          <a:p>
            <a:r>
              <a:rPr lang="en-US" altLang="zh-CN" b="1" dirty="0">
                <a:latin typeface="Courier New" pitchFamily="49" charset="0"/>
                <a:cs typeface="Courier New" pitchFamily="49" charset="0"/>
              </a:rPr>
              <a:t>}</a:t>
            </a:r>
            <a:r>
              <a:rPr lang="en-US" altLang="zh-CN" b="1" dirty="0">
                <a:solidFill>
                  <a:srgbClr val="0000FF"/>
                </a:solidFill>
                <a:latin typeface="Courier New" pitchFamily="49" charset="0"/>
                <a:cs typeface="Courier New" pitchFamily="49" charset="0"/>
              </a:rPr>
              <a:t>while</a:t>
            </a:r>
            <a:r>
              <a:rPr lang="en-US" altLang="zh-CN" b="1" dirty="0">
                <a:latin typeface="Courier New" pitchFamily="49" charset="0"/>
                <a:cs typeface="Courier New" pitchFamily="49" charset="0"/>
              </a:rPr>
              <a:t>(</a:t>
            </a:r>
            <a:r>
              <a:rPr lang="en-US" altLang="zh-CN" b="1" dirty="0" err="1">
                <a:latin typeface="Courier New" pitchFamily="49" charset="0"/>
                <a:cs typeface="Courier New" pitchFamily="49" charset="0"/>
              </a:rPr>
              <a:t>fabs</a:t>
            </a:r>
            <a:r>
              <a:rPr lang="en-US" altLang="zh-CN" b="1" dirty="0">
                <a:latin typeface="Courier New" pitchFamily="49" charset="0"/>
                <a:cs typeface="Courier New" pitchFamily="49" charset="0"/>
              </a:rPr>
              <a:t>(</a:t>
            </a:r>
            <a:r>
              <a:rPr lang="en-US" altLang="zh-CN" b="1" dirty="0" err="1">
                <a:latin typeface="Courier New" pitchFamily="49" charset="0"/>
                <a:cs typeface="Courier New" pitchFamily="49" charset="0"/>
              </a:rPr>
              <a:t>croot</a:t>
            </a:r>
            <a:r>
              <a:rPr lang="en-US" altLang="zh-CN" b="1" dirty="0">
                <a:latin typeface="Courier New" pitchFamily="49" charset="0"/>
                <a:cs typeface="Courier New" pitchFamily="49" charset="0"/>
              </a:rPr>
              <a:t>-root) &gt; eps);</a:t>
            </a:r>
          </a:p>
          <a:p>
            <a:r>
              <a:rPr lang="en-US" altLang="zh-CN" b="1" dirty="0">
                <a:latin typeface="Courier New" pitchFamily="49" charset="0"/>
                <a:cs typeface="Courier New" pitchFamily="49" charset="0"/>
              </a:rPr>
              <a:t>x = </a:t>
            </a:r>
            <a:r>
              <a:rPr lang="en-US" altLang="zh-CN" b="1" dirty="0" err="1">
                <a:latin typeface="Courier New" pitchFamily="49" charset="0"/>
                <a:cs typeface="Courier New" pitchFamily="49" charset="0"/>
              </a:rPr>
              <a:t>croot</a:t>
            </a:r>
            <a:r>
              <a:rPr lang="en-US" altLang="zh-CN" b="1" dirty="0">
                <a:latin typeface="Courier New" pitchFamily="49" charset="0"/>
                <a:cs typeface="Courier New" pitchFamily="49" charset="0"/>
              </a:rPr>
              <a:t>;</a:t>
            </a:r>
            <a:endParaRPr lang="zh-CN" altLang="en-US" b="1" dirty="0">
              <a:latin typeface="Courier New" pitchFamily="49" charset="0"/>
              <a:cs typeface="Courier New" pitchFamily="49" charset="0"/>
            </a:endParaRPr>
          </a:p>
        </p:txBody>
      </p:sp>
    </p:spTree>
    <p:extLst>
      <p:ext uri="{BB962C8B-B14F-4D97-AF65-F5344CB8AC3E}">
        <p14:creationId xmlns:p14="http://schemas.microsoft.com/office/powerpoint/2010/main" val="1212151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函数说明与函数定义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
        <p:nvSpPr>
          <p:cNvPr id="12" name="标题 1"/>
          <p:cNvSpPr>
            <a:spLocks noGrp="1"/>
          </p:cNvSpPr>
          <p:nvPr>
            <p:ph type="title"/>
          </p:nvPr>
        </p:nvSpPr>
        <p:spPr>
          <a:xfrm>
            <a:off x="457200" y="1000125"/>
            <a:ext cx="8229600" cy="714375"/>
          </a:xfrm>
        </p:spPr>
        <p:txBody>
          <a:bodyPr/>
          <a:lstStyle/>
          <a:p>
            <a:r>
              <a:rPr lang="zh-CN" altLang="en-US" dirty="0"/>
              <a:t>返回值类型</a:t>
            </a:r>
          </a:p>
        </p:txBody>
      </p:sp>
      <p:sp>
        <p:nvSpPr>
          <p:cNvPr id="15" name="内容占位符 2"/>
          <p:cNvSpPr>
            <a:spLocks noGrp="1"/>
          </p:cNvSpPr>
          <p:nvPr>
            <p:ph idx="1"/>
          </p:nvPr>
        </p:nvSpPr>
        <p:spPr>
          <a:xfrm>
            <a:off x="179512" y="1844824"/>
            <a:ext cx="7848872" cy="2433581"/>
          </a:xfrm>
        </p:spPr>
        <p:txBody>
          <a:bodyPr/>
          <a:lstStyle/>
          <a:p>
            <a:pPr>
              <a:buNone/>
            </a:pPr>
            <a:r>
              <a:rPr lang="en-US" altLang="zh-CN" sz="2400" dirty="0">
                <a:solidFill>
                  <a:srgbClr val="0000FF"/>
                </a:solidFill>
              </a:rPr>
              <a:t>	</a:t>
            </a:r>
            <a:r>
              <a:rPr lang="en-US" altLang="zh-CN" sz="2400" b="1" dirty="0">
                <a:solidFill>
                  <a:srgbClr val="0000FF"/>
                </a:solidFill>
                <a:latin typeface="Courier New" pitchFamily="49" charset="0"/>
                <a:cs typeface="Courier New" pitchFamily="49" charset="0"/>
              </a:rPr>
              <a:t>double</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f (</a:t>
            </a:r>
            <a:r>
              <a:rPr lang="en-US" altLang="zh-CN" sz="2400" b="1" dirty="0">
                <a:solidFill>
                  <a:srgbClr val="0000FF"/>
                </a:solidFill>
                <a:latin typeface="Courier New" pitchFamily="49" charset="0"/>
                <a:cs typeface="Courier New" pitchFamily="49" charset="0"/>
              </a:rPr>
              <a:t>double</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x){</a:t>
            </a:r>
          </a:p>
          <a:p>
            <a:pPr>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double</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y;</a:t>
            </a:r>
          </a:p>
          <a:p>
            <a:pPr>
              <a:buNone/>
            </a:pPr>
            <a:r>
              <a:rPr lang="en-US" altLang="zh-CN" sz="2400" b="1" dirty="0">
                <a:latin typeface="Courier New" pitchFamily="49" charset="0"/>
                <a:cs typeface="Courier New" pitchFamily="49" charset="0"/>
              </a:rPr>
              <a:t>		y=(x*x+x+1)/2-5.5;</a:t>
            </a:r>
          </a:p>
          <a:p>
            <a:pPr>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y;  </a:t>
            </a:r>
          </a:p>
          <a:p>
            <a:pPr>
              <a:buNone/>
            </a:pPr>
            <a:r>
              <a:rPr lang="en-US" altLang="zh-CN" sz="2400" b="1" dirty="0">
                <a:solidFill>
                  <a:srgbClr val="0000FF"/>
                </a:solidFill>
                <a:latin typeface="Courier New" pitchFamily="49" charset="0"/>
                <a:cs typeface="Courier New" pitchFamily="49" charset="0"/>
              </a:rPr>
              <a:t>	</a:t>
            </a:r>
            <a:r>
              <a:rPr lang="zh-CN" altLang="en-US" sz="2400" b="1" dirty="0">
                <a:latin typeface="Courier New" pitchFamily="49" charset="0"/>
                <a:cs typeface="Courier New" pitchFamily="49" charset="0"/>
              </a:rPr>
              <a:t>} </a:t>
            </a:r>
            <a:endParaRPr lang="en-US" altLang="zh-CN" sz="2400" b="1" dirty="0">
              <a:latin typeface="Courier New" pitchFamily="49" charset="0"/>
              <a:cs typeface="Courier New" pitchFamily="49" charset="0"/>
            </a:endParaRPr>
          </a:p>
          <a:p>
            <a:pPr lvl="1"/>
            <a:endParaRPr lang="zh-CN" altLang="en-US" dirty="0"/>
          </a:p>
        </p:txBody>
      </p:sp>
      <p:sp>
        <p:nvSpPr>
          <p:cNvPr id="2" name="矩形 1"/>
          <p:cNvSpPr/>
          <p:nvPr/>
        </p:nvSpPr>
        <p:spPr>
          <a:xfrm>
            <a:off x="107504" y="4149080"/>
            <a:ext cx="8686800" cy="954107"/>
          </a:xfrm>
          <a:prstGeom prst="rect">
            <a:avLst/>
          </a:prstGeom>
        </p:spPr>
        <p:txBody>
          <a:bodyPr wrap="square">
            <a:spAutoFit/>
          </a:bodyPr>
          <a:lstStyle/>
          <a:p>
            <a:pPr lvl="1"/>
            <a:r>
              <a:rPr lang="zh-CN" altLang="en-US" sz="2800" dirty="0">
                <a:latin typeface="+mn-ea"/>
                <a:ea typeface="+mn-ea"/>
              </a:rPr>
              <a:t>值型：返回一个具有类型的值，包括</a:t>
            </a:r>
            <a:r>
              <a:rPr lang="en-US" altLang="zh-CN" sz="2800" dirty="0" err="1">
                <a:latin typeface="+mn-ea"/>
                <a:ea typeface="+mn-ea"/>
              </a:rPr>
              <a:t>int</a:t>
            </a:r>
            <a:r>
              <a:rPr lang="zh-CN" altLang="en-US" sz="2800" dirty="0">
                <a:latin typeface="+mn-ea"/>
                <a:ea typeface="+mn-ea"/>
              </a:rPr>
              <a:t>、</a:t>
            </a:r>
            <a:r>
              <a:rPr lang="en-US" altLang="zh-CN" sz="2800" dirty="0">
                <a:latin typeface="+mn-ea"/>
                <a:ea typeface="+mn-ea"/>
              </a:rPr>
              <a:t>float</a:t>
            </a:r>
            <a:r>
              <a:rPr lang="zh-CN" altLang="en-US" sz="2800" dirty="0">
                <a:latin typeface="+mn-ea"/>
                <a:ea typeface="+mn-ea"/>
              </a:rPr>
              <a:t>、</a:t>
            </a:r>
            <a:r>
              <a:rPr lang="en-US" altLang="zh-CN" sz="2800" dirty="0">
                <a:latin typeface="+mn-ea"/>
                <a:ea typeface="+mn-ea"/>
              </a:rPr>
              <a:t>char</a:t>
            </a:r>
            <a:r>
              <a:rPr lang="zh-CN" altLang="en-US" sz="2800" dirty="0">
                <a:latin typeface="+mn-ea"/>
                <a:ea typeface="+mn-ea"/>
              </a:rPr>
              <a:t>、</a:t>
            </a:r>
            <a:r>
              <a:rPr lang="en-US" altLang="zh-CN" sz="2800" dirty="0">
                <a:latin typeface="+mn-ea"/>
                <a:ea typeface="+mn-ea"/>
              </a:rPr>
              <a:t>bool</a:t>
            </a:r>
            <a:r>
              <a:rPr lang="zh-CN" altLang="en-US" sz="2800" dirty="0">
                <a:latin typeface="+mn-ea"/>
                <a:ea typeface="+mn-ea"/>
              </a:rPr>
              <a:t>等，函数只能返回一个值</a:t>
            </a:r>
            <a:endParaRPr lang="en-US" altLang="zh-CN" sz="2800" dirty="0">
              <a:latin typeface="+mn-ea"/>
              <a:ea typeface="+mn-ea"/>
            </a:endParaRPr>
          </a:p>
        </p:txBody>
      </p:sp>
    </p:spTree>
    <p:extLst>
      <p:ext uri="{BB962C8B-B14F-4D97-AF65-F5344CB8AC3E}">
        <p14:creationId xmlns:p14="http://schemas.microsoft.com/office/powerpoint/2010/main" val="27210012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函数说明与函数定义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
        <p:nvSpPr>
          <p:cNvPr id="12" name="标题 1"/>
          <p:cNvSpPr>
            <a:spLocks noGrp="1"/>
          </p:cNvSpPr>
          <p:nvPr>
            <p:ph type="title"/>
          </p:nvPr>
        </p:nvSpPr>
        <p:spPr>
          <a:xfrm>
            <a:off x="457200" y="1000125"/>
            <a:ext cx="8229600" cy="714375"/>
          </a:xfrm>
        </p:spPr>
        <p:txBody>
          <a:bodyPr/>
          <a:lstStyle/>
          <a:p>
            <a:r>
              <a:rPr lang="zh-CN" altLang="en-US" dirty="0"/>
              <a:t>返回值类型</a:t>
            </a:r>
          </a:p>
        </p:txBody>
      </p:sp>
      <p:sp>
        <p:nvSpPr>
          <p:cNvPr id="15" name="内容占位符 2"/>
          <p:cNvSpPr>
            <a:spLocks noGrp="1"/>
          </p:cNvSpPr>
          <p:nvPr>
            <p:ph idx="1"/>
          </p:nvPr>
        </p:nvSpPr>
        <p:spPr>
          <a:xfrm>
            <a:off x="179512" y="1844824"/>
            <a:ext cx="7848872" cy="2433581"/>
          </a:xfrm>
        </p:spPr>
        <p:txBody>
          <a:bodyPr/>
          <a:lstStyle/>
          <a:p>
            <a:pPr>
              <a:buNone/>
            </a:pPr>
            <a:r>
              <a:rPr lang="en-US" altLang="zh-CN" sz="2400" dirty="0">
                <a:solidFill>
                  <a:srgbClr val="0000FF"/>
                </a:solidFill>
              </a:rPr>
              <a:t>	</a:t>
            </a:r>
            <a:r>
              <a:rPr lang="en-US" altLang="zh-CN" sz="2400" b="1" dirty="0">
                <a:solidFill>
                  <a:srgbClr val="0000FF"/>
                </a:solidFill>
                <a:latin typeface="Courier New" pitchFamily="49" charset="0"/>
                <a:cs typeface="Courier New" pitchFamily="49" charset="0"/>
              </a:rPr>
              <a:t>double</a:t>
            </a:r>
            <a:r>
              <a:rPr lang="en-US" altLang="zh-CN" sz="2400" b="1" dirty="0">
                <a:solidFill>
                  <a:schemeClr val="tx2"/>
                </a:solidFill>
                <a:latin typeface="Courier New" pitchFamily="49" charset="0"/>
                <a:cs typeface="Courier New" pitchFamily="49" charset="0"/>
              </a:rPr>
              <a:t> &amp; </a:t>
            </a:r>
            <a:r>
              <a:rPr lang="en-US" altLang="zh-CN" sz="2400" b="1" dirty="0">
                <a:latin typeface="Courier New" pitchFamily="49" charset="0"/>
                <a:cs typeface="Courier New" pitchFamily="49" charset="0"/>
              </a:rPr>
              <a:t>f (</a:t>
            </a:r>
            <a:r>
              <a:rPr lang="en-US" altLang="zh-CN" sz="2400" b="1" dirty="0">
                <a:solidFill>
                  <a:srgbClr val="0000FF"/>
                </a:solidFill>
                <a:latin typeface="Courier New" pitchFamily="49" charset="0"/>
                <a:cs typeface="Courier New" pitchFamily="49" charset="0"/>
              </a:rPr>
              <a:t>double</a:t>
            </a:r>
            <a:r>
              <a:rPr lang="en-US" altLang="zh-CN" sz="2400" b="1" dirty="0">
                <a:solidFill>
                  <a:schemeClr val="tx2"/>
                </a:solidFill>
                <a:latin typeface="Courier New" pitchFamily="49" charset="0"/>
                <a:cs typeface="Courier New" pitchFamily="49" charset="0"/>
              </a:rPr>
              <a:t> &amp;</a:t>
            </a:r>
            <a:r>
              <a:rPr lang="en-US" altLang="zh-CN" sz="2400" b="1" dirty="0">
                <a:latin typeface="Courier New" pitchFamily="49" charset="0"/>
                <a:cs typeface="Courier New" pitchFamily="49" charset="0"/>
              </a:rPr>
              <a:t>x){</a:t>
            </a:r>
          </a:p>
          <a:p>
            <a:pPr>
              <a:buNone/>
            </a:pP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x++;</a:t>
            </a:r>
          </a:p>
          <a:p>
            <a:pPr>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x;  </a:t>
            </a:r>
          </a:p>
          <a:p>
            <a:pPr>
              <a:buNone/>
            </a:pPr>
            <a:r>
              <a:rPr lang="en-US" altLang="zh-CN" sz="2400" b="1" dirty="0">
                <a:solidFill>
                  <a:srgbClr val="0000FF"/>
                </a:solidFill>
                <a:latin typeface="Courier New" pitchFamily="49" charset="0"/>
                <a:cs typeface="Courier New" pitchFamily="49" charset="0"/>
              </a:rPr>
              <a:t>	</a:t>
            </a:r>
            <a:r>
              <a:rPr lang="zh-CN" altLang="en-US" sz="2400" b="1" dirty="0">
                <a:latin typeface="Courier New" pitchFamily="49" charset="0"/>
                <a:cs typeface="Courier New" pitchFamily="49" charset="0"/>
              </a:rPr>
              <a:t>} </a:t>
            </a:r>
            <a:endParaRPr lang="en-US" altLang="zh-CN" sz="2400" b="1" dirty="0">
              <a:latin typeface="Courier New" pitchFamily="49" charset="0"/>
              <a:cs typeface="Courier New" pitchFamily="49" charset="0"/>
            </a:endParaRPr>
          </a:p>
          <a:p>
            <a:pPr lvl="1"/>
            <a:endParaRPr lang="zh-CN" altLang="en-US" dirty="0"/>
          </a:p>
        </p:txBody>
      </p:sp>
      <p:sp>
        <p:nvSpPr>
          <p:cNvPr id="2" name="矩形 1"/>
          <p:cNvSpPr/>
          <p:nvPr/>
        </p:nvSpPr>
        <p:spPr>
          <a:xfrm>
            <a:off x="82617" y="3738445"/>
            <a:ext cx="8686800" cy="523220"/>
          </a:xfrm>
          <a:prstGeom prst="rect">
            <a:avLst/>
          </a:prstGeom>
        </p:spPr>
        <p:txBody>
          <a:bodyPr wrap="square">
            <a:spAutoFit/>
          </a:bodyPr>
          <a:lstStyle/>
          <a:p>
            <a:pPr lvl="1"/>
            <a:r>
              <a:rPr lang="zh-CN" altLang="en-US" sz="2800" dirty="0">
                <a:latin typeface="+mn-ea"/>
                <a:ea typeface="+mn-ea"/>
              </a:rPr>
              <a:t>复合类型：指针、引用、类类型等</a:t>
            </a:r>
            <a:endParaRPr lang="en-US" altLang="zh-CN" sz="2800" dirty="0">
              <a:latin typeface="+mn-ea"/>
              <a:ea typeface="+mn-ea"/>
            </a:endParaRPr>
          </a:p>
        </p:txBody>
      </p:sp>
    </p:spTree>
    <p:extLst>
      <p:ext uri="{BB962C8B-B14F-4D97-AF65-F5344CB8AC3E}">
        <p14:creationId xmlns:p14="http://schemas.microsoft.com/office/powerpoint/2010/main" val="13779141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772816"/>
            <a:ext cx="8579296" cy="4680520"/>
          </a:xfrm>
        </p:spPr>
        <p:txBody>
          <a:bodyPr/>
          <a:lstStyle/>
          <a:p>
            <a:pPr lvl="1"/>
            <a:r>
              <a:rPr lang="zh-CN" altLang="en-US" dirty="0"/>
              <a:t>空型（</a:t>
            </a:r>
            <a:r>
              <a:rPr lang="en-US" altLang="zh-CN" dirty="0"/>
              <a:t>void</a:t>
            </a:r>
            <a:r>
              <a:rPr lang="zh-CN" altLang="en-US" dirty="0"/>
              <a:t>）</a:t>
            </a:r>
            <a:endParaRPr lang="en-US" altLang="zh-CN" dirty="0"/>
          </a:p>
          <a:p>
            <a:pPr lvl="2"/>
            <a:r>
              <a:rPr lang="zh-CN" altLang="en-US" dirty="0"/>
              <a:t>如果函数无值返回，应说明为</a:t>
            </a:r>
            <a:r>
              <a:rPr lang="en-US" altLang="zh-CN" dirty="0"/>
              <a:t>void </a:t>
            </a:r>
            <a:r>
              <a:rPr lang="zh-CN" altLang="en-US" dirty="0"/>
              <a:t>类型。</a:t>
            </a:r>
            <a:r>
              <a:rPr lang="zh-CN" altLang="en-US" dirty="0">
                <a:solidFill>
                  <a:srgbClr val="00B050"/>
                </a:solidFill>
              </a:rPr>
              <a:t>未作类型说明的函数，系统认为是</a:t>
            </a:r>
            <a:r>
              <a:rPr lang="en-US" altLang="zh-CN" dirty="0" err="1">
                <a:solidFill>
                  <a:srgbClr val="00B050"/>
                </a:solidFill>
              </a:rPr>
              <a:t>int</a:t>
            </a:r>
            <a:r>
              <a:rPr lang="en-US" altLang="zh-CN" dirty="0">
                <a:solidFill>
                  <a:srgbClr val="00B050"/>
                </a:solidFill>
              </a:rPr>
              <a:t> </a:t>
            </a:r>
            <a:r>
              <a:rPr lang="zh-CN" altLang="en-US" dirty="0">
                <a:solidFill>
                  <a:srgbClr val="00B050"/>
                </a:solidFill>
              </a:rPr>
              <a:t>类型函数，应返回一整型值</a:t>
            </a:r>
            <a:endParaRPr lang="en-US" altLang="zh-CN" dirty="0">
              <a:solidFill>
                <a:srgbClr val="00B050"/>
              </a:solidFill>
            </a:endParaRPr>
          </a:p>
          <a:p>
            <a:pPr lvl="1"/>
            <a:r>
              <a:rPr lang="zh-CN" altLang="en-US" dirty="0"/>
              <a:t>值型：返回一个具有类型的值，包括</a:t>
            </a:r>
            <a:r>
              <a:rPr lang="en-US" altLang="zh-CN" dirty="0" err="1"/>
              <a:t>int</a:t>
            </a:r>
            <a:r>
              <a:rPr lang="zh-CN" altLang="en-US" dirty="0"/>
              <a:t>、</a:t>
            </a:r>
            <a:r>
              <a:rPr lang="en-US" altLang="zh-CN" dirty="0"/>
              <a:t>float</a:t>
            </a:r>
            <a:r>
              <a:rPr lang="zh-CN" altLang="en-US" dirty="0"/>
              <a:t>、</a:t>
            </a:r>
            <a:r>
              <a:rPr lang="en-US" altLang="zh-CN" dirty="0"/>
              <a:t>char</a:t>
            </a:r>
            <a:r>
              <a:rPr lang="zh-CN" altLang="en-US" dirty="0"/>
              <a:t>、</a:t>
            </a:r>
            <a:r>
              <a:rPr lang="en-US" altLang="zh-CN" dirty="0" err="1"/>
              <a:t>bool</a:t>
            </a:r>
            <a:r>
              <a:rPr lang="zh-CN" altLang="en-US" dirty="0"/>
              <a:t>等</a:t>
            </a:r>
            <a:endParaRPr lang="en-US" altLang="zh-CN" dirty="0"/>
          </a:p>
          <a:p>
            <a:pPr lvl="2"/>
            <a:r>
              <a:rPr lang="zh-CN" altLang="en-US" dirty="0">
                <a:solidFill>
                  <a:srgbClr val="C00000"/>
                </a:solidFill>
              </a:rPr>
              <a:t>当函数要返回的值不止一个时</a:t>
            </a:r>
            <a:r>
              <a:rPr lang="zh-CN" altLang="en-US" dirty="0"/>
              <a:t>，情况比较复杂，一般它可以以</a:t>
            </a:r>
            <a:r>
              <a:rPr lang="zh-CN" altLang="en-US" dirty="0">
                <a:solidFill>
                  <a:srgbClr val="C00000"/>
                </a:solidFill>
              </a:rPr>
              <a:t>结构或类</a:t>
            </a:r>
            <a:r>
              <a:rPr lang="zh-CN" altLang="en-US" dirty="0"/>
              <a:t>的形式，也可以以</a:t>
            </a:r>
            <a:r>
              <a:rPr lang="zh-CN" altLang="en-US" dirty="0">
                <a:solidFill>
                  <a:srgbClr val="C00000"/>
                </a:solidFill>
              </a:rPr>
              <a:t>指针类型</a:t>
            </a:r>
            <a:r>
              <a:rPr lang="zh-CN" altLang="en-US" dirty="0"/>
              <a:t>方式实现</a:t>
            </a:r>
            <a:endParaRPr lang="en-US" altLang="zh-CN" dirty="0"/>
          </a:p>
          <a:p>
            <a:pPr lvl="1"/>
            <a:r>
              <a:rPr lang="zh-CN" altLang="en-US" dirty="0"/>
              <a:t>复合类型</a:t>
            </a:r>
            <a:endParaRPr lang="en-US" altLang="zh-CN" dirty="0"/>
          </a:p>
          <a:p>
            <a:pPr lvl="2"/>
            <a:r>
              <a:rPr lang="zh-CN" altLang="en-US" dirty="0"/>
              <a:t>指针、引用、类类型等</a:t>
            </a:r>
            <a:endParaRPr lang="en-US" altLang="zh-CN" dirty="0"/>
          </a:p>
          <a:p>
            <a:pPr lvl="1"/>
            <a:r>
              <a:rPr lang="zh-CN" altLang="en-US"/>
              <a:t>如果</a:t>
            </a:r>
            <a:r>
              <a:rPr lang="zh-CN" altLang="en-US" dirty="0"/>
              <a:t>函数中包含多个分支，则需要保证</a:t>
            </a:r>
            <a:r>
              <a:rPr lang="zh-CN" altLang="en-US" dirty="0">
                <a:solidFill>
                  <a:srgbClr val="FF0000"/>
                </a:solidFill>
              </a:rPr>
              <a:t>每一条路径</a:t>
            </a:r>
            <a:r>
              <a:rPr lang="zh-CN" altLang="en-US" dirty="0"/>
              <a:t>都能够带有一个</a:t>
            </a:r>
            <a:r>
              <a:rPr lang="en-US" altLang="zh-CN" dirty="0"/>
              <a:t>return</a:t>
            </a:r>
            <a:r>
              <a:rPr lang="zh-CN" altLang="en-US" dirty="0"/>
              <a:t>语句</a:t>
            </a:r>
          </a:p>
          <a:p>
            <a:pPr lvl="1"/>
            <a:endParaRPr lang="en-US" altLang="zh-CN" dirty="0">
              <a:solidFill>
                <a:srgbClr val="FF0000"/>
              </a:solidFill>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函数说明与函数定义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
        <p:nvSpPr>
          <p:cNvPr id="13" name="标题 1"/>
          <p:cNvSpPr>
            <a:spLocks noGrp="1"/>
          </p:cNvSpPr>
          <p:nvPr>
            <p:ph type="title"/>
          </p:nvPr>
        </p:nvSpPr>
        <p:spPr>
          <a:xfrm>
            <a:off x="457200" y="1000125"/>
            <a:ext cx="8229600" cy="714375"/>
          </a:xfrm>
        </p:spPr>
        <p:txBody>
          <a:bodyPr/>
          <a:lstStyle/>
          <a:p>
            <a:r>
              <a:rPr lang="zh-CN" altLang="en-US" dirty="0"/>
              <a:t>返回值类型</a:t>
            </a:r>
          </a:p>
        </p:txBody>
      </p:sp>
    </p:spTree>
    <p:extLst>
      <p:ext uri="{BB962C8B-B14F-4D97-AF65-F5344CB8AC3E}">
        <p14:creationId xmlns:p14="http://schemas.microsoft.com/office/powerpoint/2010/main" val="14559420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2844" y="980728"/>
            <a:ext cx="8786874" cy="5377230"/>
          </a:xfrm>
        </p:spPr>
        <p:txBody>
          <a:bodyPr/>
          <a:lstStyle/>
          <a:p>
            <a:pPr marL="0" indent="0">
              <a:buNone/>
            </a:pPr>
            <a:r>
              <a:rPr lang="zh-CN" altLang="en-US" dirty="0"/>
              <a:t>例子</a:t>
            </a:r>
            <a:endParaRPr lang="en-US" altLang="zh-CN" dirty="0"/>
          </a:p>
          <a:p>
            <a:pPr>
              <a:spcBef>
                <a:spcPts val="0"/>
              </a:spcBef>
              <a:buNone/>
            </a:pPr>
            <a:endParaRPr lang="en-US" altLang="zh-CN" sz="2200" b="1" dirty="0">
              <a:solidFill>
                <a:srgbClr val="0000FF"/>
              </a:solidFill>
              <a:latin typeface="Courier New" pitchFamily="49" charset="0"/>
              <a:cs typeface="Courier New" pitchFamily="49" charset="0"/>
            </a:endParaRPr>
          </a:p>
          <a:p>
            <a:pPr>
              <a:spcBef>
                <a:spcPts val="0"/>
              </a:spcBef>
              <a:buNone/>
            </a:pPr>
            <a:r>
              <a:rPr lang="en-US" altLang="zh-CN" sz="2200" b="1" dirty="0">
                <a:solidFill>
                  <a:srgbClr val="0000FF"/>
                </a:solidFill>
                <a:latin typeface="Courier New" pitchFamily="49" charset="0"/>
                <a:cs typeface="Courier New" pitchFamily="49" charset="0"/>
              </a:rPr>
              <a:t>#include</a:t>
            </a:r>
            <a:r>
              <a:rPr lang="en-US" altLang="zh-CN" sz="2200" b="1" dirty="0">
                <a:latin typeface="Courier New" pitchFamily="49" charset="0"/>
                <a:cs typeface="Courier New" pitchFamily="49" charset="0"/>
              </a:rPr>
              <a:t>&lt;</a:t>
            </a:r>
            <a:r>
              <a:rPr lang="en-US" altLang="zh-CN" sz="2200" b="1" dirty="0" err="1">
                <a:latin typeface="Courier New" pitchFamily="49" charset="0"/>
                <a:cs typeface="Courier New" pitchFamily="49" charset="0"/>
              </a:rPr>
              <a:t>iostream</a:t>
            </a:r>
            <a:r>
              <a:rPr lang="en-US" altLang="zh-CN" sz="2200" b="1" dirty="0">
                <a:latin typeface="Courier New" pitchFamily="49" charset="0"/>
                <a:cs typeface="Courier New" pitchFamily="49" charset="0"/>
              </a:rPr>
              <a:t>&gt;</a:t>
            </a:r>
          </a:p>
          <a:p>
            <a:pPr>
              <a:spcBef>
                <a:spcPts val="0"/>
              </a:spcBef>
              <a:buNone/>
            </a:pPr>
            <a:r>
              <a:rPr lang="en-US" altLang="zh-CN" sz="2200" b="1" dirty="0">
                <a:solidFill>
                  <a:srgbClr val="0000FF"/>
                </a:solidFill>
                <a:latin typeface="Courier New" pitchFamily="49" charset="0"/>
                <a:cs typeface="Courier New" pitchFamily="49" charset="0"/>
              </a:rPr>
              <a:t>using namespace</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std;</a:t>
            </a:r>
          </a:p>
          <a:p>
            <a:pPr>
              <a:spcBef>
                <a:spcPts val="0"/>
              </a:spcBef>
              <a:buNone/>
            </a:pPr>
            <a:r>
              <a:rPr lang="en-US" altLang="zh-CN" sz="2200" b="1" dirty="0">
                <a:solidFill>
                  <a:srgbClr val="0000FF"/>
                </a:solidFill>
                <a:latin typeface="Courier New" pitchFamily="49" charset="0"/>
                <a:cs typeface="Courier New" pitchFamily="49" charset="0"/>
              </a:rPr>
              <a:t>double </a:t>
            </a:r>
            <a:r>
              <a:rPr lang="en-US" altLang="zh-CN" sz="2200" b="1" dirty="0">
                <a:latin typeface="Courier New" pitchFamily="49" charset="0"/>
                <a:cs typeface="Courier New" pitchFamily="49" charset="0"/>
              </a:rPr>
              <a:t>f (</a:t>
            </a:r>
            <a:r>
              <a:rPr lang="en-US" altLang="zh-CN" sz="2200" b="1" dirty="0">
                <a:solidFill>
                  <a:srgbClr val="0000FF"/>
                </a:solidFill>
                <a:latin typeface="Courier New" pitchFamily="49" charset="0"/>
                <a:cs typeface="Courier New" pitchFamily="49" charset="0"/>
              </a:rPr>
              <a:t>double</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x){return x*x;}</a:t>
            </a:r>
            <a:r>
              <a:rPr lang="en-US" altLang="zh-CN" sz="2200" b="1" dirty="0">
                <a:solidFill>
                  <a:srgbClr val="00B050"/>
                </a:solidFill>
                <a:latin typeface="Courier New" pitchFamily="49" charset="0"/>
                <a:cs typeface="Courier New" pitchFamily="49" charset="0"/>
              </a:rPr>
              <a:t>//</a:t>
            </a:r>
            <a:r>
              <a:rPr lang="zh-CN" altLang="en-US" sz="2200" b="1" dirty="0">
                <a:solidFill>
                  <a:srgbClr val="00B050"/>
                </a:solidFill>
                <a:latin typeface="Courier New" pitchFamily="49" charset="0"/>
                <a:cs typeface="Courier New" pitchFamily="49" charset="0"/>
              </a:rPr>
              <a:t>函数</a:t>
            </a:r>
            <a:r>
              <a:rPr lang="en-US" altLang="zh-CN" sz="2200" b="1" dirty="0">
                <a:solidFill>
                  <a:srgbClr val="00B050"/>
                </a:solidFill>
                <a:latin typeface="Courier New" pitchFamily="49" charset="0"/>
                <a:cs typeface="Courier New" pitchFamily="49" charset="0"/>
              </a:rPr>
              <a:t>f</a:t>
            </a:r>
            <a:r>
              <a:rPr lang="zh-CN" altLang="en-US" sz="2200" b="1" dirty="0">
                <a:solidFill>
                  <a:srgbClr val="00B050"/>
                </a:solidFill>
                <a:latin typeface="Courier New" pitchFamily="49" charset="0"/>
                <a:cs typeface="Courier New" pitchFamily="49" charset="0"/>
              </a:rPr>
              <a:t>的定义</a:t>
            </a:r>
          </a:p>
          <a:p>
            <a:pPr>
              <a:spcBef>
                <a:spcPts val="0"/>
              </a:spcBef>
              <a:buNone/>
            </a:pPr>
            <a:r>
              <a:rPr lang="en-US" altLang="zh-CN" sz="2200" b="1" dirty="0" err="1">
                <a:solidFill>
                  <a:srgbClr val="0000FF"/>
                </a:solidFill>
                <a:latin typeface="Courier New" pitchFamily="49" charset="0"/>
                <a:cs typeface="Courier New" pitchFamily="49" charset="0"/>
              </a:rPr>
              <a:t>int</a:t>
            </a:r>
            <a:r>
              <a:rPr lang="en-US" altLang="zh-CN" sz="2200" b="1" dirty="0">
                <a:solidFill>
                  <a:srgbClr val="0000FF"/>
                </a:solidFill>
                <a:latin typeface="Courier New" pitchFamily="49" charset="0"/>
                <a:cs typeface="Courier New" pitchFamily="49" charset="0"/>
              </a:rPr>
              <a:t> </a:t>
            </a:r>
            <a:r>
              <a:rPr lang="en-US" altLang="zh-CN" sz="2200" b="1" dirty="0">
                <a:latin typeface="Courier New" pitchFamily="49" charset="0"/>
                <a:cs typeface="Courier New" pitchFamily="49" charset="0"/>
              </a:rPr>
              <a:t>main(){</a:t>
            </a:r>
          </a:p>
          <a:p>
            <a:pPr>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double</a:t>
            </a:r>
            <a:r>
              <a:rPr lang="en-US" altLang="zh-CN" sz="2200" b="1" dirty="0">
                <a:solidFill>
                  <a:schemeClr val="tx2"/>
                </a:solidFill>
                <a:latin typeface="Courier New" pitchFamily="49" charset="0"/>
                <a:cs typeface="Courier New" pitchFamily="49" charset="0"/>
              </a:rPr>
              <a:t> </a:t>
            </a:r>
            <a:r>
              <a:rPr lang="en-US" altLang="zh-CN" sz="2200" b="1" dirty="0" err="1">
                <a:latin typeface="Courier New" pitchFamily="49" charset="0"/>
                <a:cs typeface="Courier New" pitchFamily="49" charset="0"/>
              </a:rPr>
              <a:t>z,a</a:t>
            </a:r>
            <a:r>
              <a:rPr lang="en-US" altLang="zh-CN" sz="2200" b="1" dirty="0">
                <a:latin typeface="Courier New" pitchFamily="49" charset="0"/>
                <a:cs typeface="Courier New" pitchFamily="49" charset="0"/>
              </a:rPr>
              <a:t>;</a:t>
            </a:r>
          </a:p>
          <a:p>
            <a:pPr>
              <a:spcBef>
                <a:spcPts val="0"/>
              </a:spcBef>
              <a:buNone/>
            </a:pPr>
            <a:r>
              <a:rPr lang="en-US" altLang="zh-CN" sz="2200" b="1" dirty="0">
                <a:latin typeface="Courier New" pitchFamily="49" charset="0"/>
                <a:cs typeface="Courier New" pitchFamily="49" charset="0"/>
              </a:rPr>
              <a:t>	z=(f(2.5)+2*f(6))/f(4.3);</a:t>
            </a:r>
            <a:r>
              <a:rPr lang="en-US" altLang="zh-CN" sz="2200" b="1" dirty="0">
                <a:solidFill>
                  <a:srgbClr val="00B050"/>
                </a:solidFill>
                <a:latin typeface="Courier New" pitchFamily="49" charset="0"/>
                <a:cs typeface="Courier New" pitchFamily="49" charset="0"/>
              </a:rPr>
              <a:t> //</a:t>
            </a:r>
            <a:r>
              <a:rPr lang="zh-CN" altLang="en-US" sz="2200" b="1" dirty="0">
                <a:solidFill>
                  <a:srgbClr val="00B050"/>
                </a:solidFill>
                <a:latin typeface="Courier New" pitchFamily="49" charset="0"/>
                <a:cs typeface="Courier New" pitchFamily="49" charset="0"/>
              </a:rPr>
              <a:t>调用自定义函数</a:t>
            </a:r>
            <a:r>
              <a:rPr lang="en-US" altLang="zh-CN" sz="2200" b="1" dirty="0">
                <a:solidFill>
                  <a:srgbClr val="00B050"/>
                </a:solidFill>
                <a:latin typeface="Courier New" pitchFamily="49" charset="0"/>
                <a:cs typeface="Courier New" pitchFamily="49" charset="0"/>
              </a:rPr>
              <a:t>f</a:t>
            </a:r>
            <a:endParaRPr lang="en-US" altLang="zh-CN" sz="2200" b="1" dirty="0">
              <a:solidFill>
                <a:schemeClr val="tx2"/>
              </a:solidFill>
              <a:latin typeface="Courier New" pitchFamily="49" charset="0"/>
              <a:cs typeface="Courier New" pitchFamily="49" charset="0"/>
            </a:endParaRPr>
          </a:p>
          <a:p>
            <a:pPr>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&lt;&lt;"z="&lt;&lt;z&lt;&lt;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a:t>
            </a:r>
          </a:p>
          <a:p>
            <a:pPr>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&lt;&lt;"Input a=";</a:t>
            </a:r>
            <a:r>
              <a:rPr lang="en-US" altLang="zh-CN" sz="2200" b="1" dirty="0">
                <a:solidFill>
                  <a:schemeClr val="tx2"/>
                </a:solidFill>
                <a:latin typeface="Courier New" pitchFamily="49" charset="0"/>
                <a:cs typeface="Courier New" pitchFamily="49" charset="0"/>
              </a:rPr>
              <a:t>  	   </a:t>
            </a:r>
            <a:r>
              <a:rPr lang="en-US" altLang="zh-CN" sz="2200" b="1" dirty="0">
                <a:solidFill>
                  <a:srgbClr val="00B050"/>
                </a:solidFill>
                <a:latin typeface="Courier New" pitchFamily="49" charset="0"/>
                <a:cs typeface="Courier New" pitchFamily="49" charset="0"/>
              </a:rPr>
              <a:t>//</a:t>
            </a:r>
            <a:r>
              <a:rPr lang="zh-CN" altLang="en-US" sz="2200" b="1" dirty="0">
                <a:solidFill>
                  <a:srgbClr val="00B050"/>
                </a:solidFill>
                <a:latin typeface="Courier New" pitchFamily="49" charset="0"/>
                <a:cs typeface="Courier New" pitchFamily="49" charset="0"/>
              </a:rPr>
              <a:t>提示用户输入</a:t>
            </a:r>
          </a:p>
          <a:p>
            <a:pPr>
              <a:spcBef>
                <a:spcPts val="0"/>
              </a:spcBef>
              <a:buNone/>
            </a:pPr>
            <a:r>
              <a:rPr lang="zh-CN" altLang="en-US" sz="2200" b="1" dirty="0">
                <a:solidFill>
                  <a:schemeClr val="tx2"/>
                </a:solidFill>
                <a:latin typeface="Courier New" pitchFamily="49" charset="0"/>
                <a:cs typeface="Courier New" pitchFamily="49" charset="0"/>
              </a:rPr>
              <a:t>	</a:t>
            </a:r>
            <a:r>
              <a:rPr lang="en-US" altLang="zh-CN" sz="2200" b="1" dirty="0" err="1">
                <a:latin typeface="Courier New" pitchFamily="49" charset="0"/>
                <a:cs typeface="Courier New" pitchFamily="49" charset="0"/>
              </a:rPr>
              <a:t>cin</a:t>
            </a:r>
            <a:r>
              <a:rPr lang="en-US" altLang="zh-CN" sz="2200" b="1" dirty="0">
                <a:latin typeface="Courier New" pitchFamily="49" charset="0"/>
                <a:cs typeface="Courier New" pitchFamily="49" charset="0"/>
              </a:rPr>
              <a:t>&gt;&gt;a;	</a:t>
            </a:r>
          </a:p>
          <a:p>
            <a:pPr>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&lt;&lt;"f(a)="&lt;&lt;f(a)&lt;&lt;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a:t>
            </a:r>
            <a:r>
              <a:rPr lang="en-US" altLang="zh-CN" sz="2200" b="1" dirty="0">
                <a:solidFill>
                  <a:schemeClr val="tx2"/>
                </a:solidFill>
                <a:latin typeface="Courier New" pitchFamily="49" charset="0"/>
                <a:cs typeface="Courier New" pitchFamily="49" charset="0"/>
              </a:rPr>
              <a:t> </a:t>
            </a:r>
            <a:r>
              <a:rPr lang="en-US" altLang="zh-CN" sz="2200" b="1" dirty="0">
                <a:solidFill>
                  <a:srgbClr val="00B050"/>
                </a:solidFill>
                <a:latin typeface="Courier New" pitchFamily="49" charset="0"/>
                <a:cs typeface="Courier New" pitchFamily="49" charset="0"/>
              </a:rPr>
              <a:t>//</a:t>
            </a:r>
            <a:r>
              <a:rPr lang="zh-CN" altLang="en-US" sz="2200" b="1" dirty="0">
                <a:solidFill>
                  <a:srgbClr val="00B050"/>
                </a:solidFill>
                <a:latin typeface="Courier New" pitchFamily="49" charset="0"/>
                <a:cs typeface="Courier New" pitchFamily="49" charset="0"/>
              </a:rPr>
              <a:t>算出</a:t>
            </a:r>
            <a:r>
              <a:rPr lang="en-US" altLang="zh-CN" sz="2200" b="1" dirty="0">
                <a:solidFill>
                  <a:srgbClr val="00B050"/>
                </a:solidFill>
                <a:latin typeface="Courier New" pitchFamily="49" charset="0"/>
                <a:cs typeface="Courier New" pitchFamily="49" charset="0"/>
              </a:rPr>
              <a:t>f(a)</a:t>
            </a:r>
            <a:r>
              <a:rPr lang="zh-CN" altLang="en-US" sz="2200" b="1" dirty="0">
                <a:solidFill>
                  <a:srgbClr val="00B050"/>
                </a:solidFill>
                <a:latin typeface="Courier New" pitchFamily="49" charset="0"/>
                <a:cs typeface="Courier New" pitchFamily="49" charset="0"/>
              </a:rPr>
              <a:t>并输出</a:t>
            </a:r>
            <a:endParaRPr lang="en-US" altLang="zh-CN" sz="2200" b="1" dirty="0">
              <a:solidFill>
                <a:srgbClr val="00B050"/>
              </a:solidFill>
              <a:latin typeface="Courier New" pitchFamily="49" charset="0"/>
              <a:cs typeface="Courier New" pitchFamily="49" charset="0"/>
            </a:endParaRPr>
          </a:p>
          <a:p>
            <a:pPr>
              <a:spcBef>
                <a:spcPts val="0"/>
              </a:spcBef>
              <a:buNone/>
            </a:pPr>
            <a:r>
              <a:rPr lang="en-US" altLang="zh-CN" sz="2200" b="1" dirty="0">
                <a:solidFill>
                  <a:srgbClr val="00B050"/>
                </a:solidFill>
                <a:latin typeface="Courier New" pitchFamily="49" charset="0"/>
                <a:cs typeface="Courier New" pitchFamily="49" charset="0"/>
              </a:rPr>
              <a:t>  </a:t>
            </a:r>
            <a:r>
              <a:rPr lang="en-US" altLang="zh-CN" sz="2200" b="1" dirty="0">
                <a:solidFill>
                  <a:srgbClr val="FF0000"/>
                </a:solidFill>
                <a:latin typeface="Courier New" pitchFamily="49" charset="0"/>
                <a:cs typeface="Courier New" pitchFamily="49" charset="0"/>
              </a:rPr>
              <a:t>f(a) = 1; //Error! f(a)</a:t>
            </a:r>
            <a:r>
              <a:rPr lang="zh-CN" altLang="en-US" sz="2200" b="1" dirty="0">
                <a:solidFill>
                  <a:srgbClr val="FF0000"/>
                </a:solidFill>
                <a:latin typeface="Courier New" pitchFamily="49" charset="0"/>
                <a:cs typeface="Courier New" pitchFamily="49" charset="0"/>
              </a:rPr>
              <a:t>非左值</a:t>
            </a:r>
          </a:p>
          <a:p>
            <a:pPr>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return</a:t>
            </a:r>
            <a:r>
              <a:rPr lang="en-US" altLang="zh-CN" sz="2200" b="1" dirty="0">
                <a:latin typeface="Courier New" pitchFamily="49" charset="0"/>
                <a:cs typeface="Courier New" pitchFamily="49" charset="0"/>
              </a:rPr>
              <a:t> 0;</a:t>
            </a:r>
          </a:p>
          <a:p>
            <a:pPr>
              <a:spcBef>
                <a:spcPts val="0"/>
              </a:spcBef>
              <a:buNone/>
            </a:pPr>
            <a:r>
              <a:rPr lang="zh-CN" altLang="en-US" sz="2200" b="1" dirty="0">
                <a:latin typeface="Courier New" pitchFamily="49" charset="0"/>
                <a:cs typeface="Courier New" pitchFamily="49" charset="0"/>
              </a:rPr>
              <a:t>}	</a:t>
            </a:r>
            <a:endParaRPr lang="en-US" altLang="zh-CN" sz="22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函数说明与函数定义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Tree>
    <p:extLst>
      <p:ext uri="{BB962C8B-B14F-4D97-AF65-F5344CB8AC3E}">
        <p14:creationId xmlns:p14="http://schemas.microsoft.com/office/powerpoint/2010/main" val="34183622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内联函数</a:t>
            </a:r>
            <a:endParaRPr lang="en-US" altLang="zh-CN" dirty="0"/>
          </a:p>
        </p:txBody>
      </p:sp>
      <p:sp>
        <p:nvSpPr>
          <p:cNvPr id="3" name="内容占位符 2"/>
          <p:cNvSpPr>
            <a:spLocks noGrp="1"/>
          </p:cNvSpPr>
          <p:nvPr>
            <p:ph idx="1"/>
          </p:nvPr>
        </p:nvSpPr>
        <p:spPr/>
        <p:txBody>
          <a:bodyPr/>
          <a:lstStyle/>
          <a:p>
            <a:r>
              <a:rPr lang="zh-CN" altLang="en-US" dirty="0"/>
              <a:t>可在一般的函数说明前冠以关键字</a:t>
            </a:r>
            <a:r>
              <a:rPr lang="en-US" altLang="zh-CN" dirty="0">
                <a:solidFill>
                  <a:srgbClr val="0000FF"/>
                </a:solidFill>
              </a:rPr>
              <a:t>inline</a:t>
            </a:r>
            <a:r>
              <a:rPr lang="en-US" altLang="zh-CN" dirty="0"/>
              <a:t>，</a:t>
            </a:r>
            <a:r>
              <a:rPr lang="zh-CN" altLang="en-US" dirty="0"/>
              <a:t>称这样的函数为</a:t>
            </a:r>
            <a:r>
              <a:rPr lang="zh-CN" altLang="en-US" dirty="0">
                <a:solidFill>
                  <a:srgbClr val="FF0000"/>
                </a:solidFill>
              </a:rPr>
              <a:t>内联函数</a:t>
            </a:r>
            <a:r>
              <a:rPr lang="zh-CN" altLang="en-US" dirty="0"/>
              <a:t>。</a:t>
            </a:r>
            <a:endParaRPr lang="en-US" altLang="zh-CN" dirty="0"/>
          </a:p>
          <a:p>
            <a:endParaRPr lang="en-US" altLang="zh-CN" dirty="0"/>
          </a:p>
          <a:p>
            <a:pPr lvl="1"/>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函数说明与函数定义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
        <p:nvSpPr>
          <p:cNvPr id="12" name="内容占位符 2"/>
          <p:cNvSpPr txBox="1">
            <a:spLocks/>
          </p:cNvSpPr>
          <p:nvPr/>
        </p:nvSpPr>
        <p:spPr bwMode="auto">
          <a:xfrm>
            <a:off x="647564" y="3284984"/>
            <a:ext cx="7848872" cy="23762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charset="0"/>
              <a:buNone/>
            </a:pPr>
            <a:r>
              <a:rPr lang="en-US" altLang="zh-CN" sz="2400" b="1" dirty="0">
                <a:solidFill>
                  <a:srgbClr val="0000FF"/>
                </a:solidFill>
                <a:latin typeface="Courier New" pitchFamily="49" charset="0"/>
                <a:cs typeface="Courier New" pitchFamily="49" charset="0"/>
              </a:rPr>
              <a:t>	inline double </a:t>
            </a:r>
            <a:r>
              <a:rPr lang="en-US" altLang="zh-CN" sz="2400" b="1" dirty="0">
                <a:latin typeface="Courier New" pitchFamily="49" charset="0"/>
                <a:cs typeface="Courier New" pitchFamily="49" charset="0"/>
              </a:rPr>
              <a:t>f (</a:t>
            </a:r>
            <a:r>
              <a:rPr lang="en-US" altLang="zh-CN" sz="2400" b="1" dirty="0">
                <a:solidFill>
                  <a:srgbClr val="0000FF"/>
                </a:solidFill>
                <a:latin typeface="Courier New" pitchFamily="49" charset="0"/>
                <a:cs typeface="Courier New" pitchFamily="49" charset="0"/>
              </a:rPr>
              <a:t>double</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x){</a:t>
            </a:r>
          </a:p>
          <a:p>
            <a:pPr>
              <a:buFont typeface="Arial" charset="0"/>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double</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y;</a:t>
            </a:r>
          </a:p>
          <a:p>
            <a:pPr>
              <a:buFont typeface="Arial" charset="0"/>
              <a:buNone/>
            </a:pPr>
            <a:r>
              <a:rPr lang="en-US" altLang="zh-CN" sz="2400" b="1" dirty="0">
                <a:latin typeface="Courier New" pitchFamily="49" charset="0"/>
                <a:cs typeface="Courier New" pitchFamily="49" charset="0"/>
              </a:rPr>
              <a:t>		y=(x*x+x+1)/2-5.5;</a:t>
            </a:r>
          </a:p>
          <a:p>
            <a:pPr>
              <a:buFont typeface="Arial" charset="0"/>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y;  </a:t>
            </a:r>
          </a:p>
          <a:p>
            <a:pPr>
              <a:buFont typeface="Arial" charset="0"/>
              <a:buNone/>
            </a:pPr>
            <a:r>
              <a:rPr lang="en-US" altLang="zh-CN" sz="2400" b="1" dirty="0">
                <a:solidFill>
                  <a:srgbClr val="0000FF"/>
                </a:solidFill>
                <a:latin typeface="Courier New" pitchFamily="49" charset="0"/>
                <a:cs typeface="Courier New" pitchFamily="49" charset="0"/>
              </a:rPr>
              <a:t>	</a:t>
            </a:r>
            <a:r>
              <a:rPr lang="zh-CN" altLang="en-US" sz="2400" b="1" dirty="0">
                <a:latin typeface="Courier New" pitchFamily="49" charset="0"/>
                <a:cs typeface="Courier New" pitchFamily="49" charset="0"/>
              </a:rPr>
              <a:t>} </a:t>
            </a:r>
            <a:endParaRPr lang="en-US" altLang="zh-CN" sz="2400" b="1" dirty="0">
              <a:latin typeface="Courier New" pitchFamily="49" charset="0"/>
              <a:cs typeface="Courier New" pitchFamily="49" charset="0"/>
            </a:endParaRPr>
          </a:p>
          <a:p>
            <a:pPr lvl="1"/>
            <a:endParaRPr lang="zh-CN" altLang="en-US" dirty="0"/>
          </a:p>
        </p:txBody>
      </p:sp>
    </p:spTree>
    <p:extLst>
      <p:ext uri="{BB962C8B-B14F-4D97-AF65-F5344CB8AC3E}">
        <p14:creationId xmlns:p14="http://schemas.microsoft.com/office/powerpoint/2010/main" val="29506739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内联函数</a:t>
            </a:r>
          </a:p>
        </p:txBody>
      </p:sp>
      <p:sp>
        <p:nvSpPr>
          <p:cNvPr id="3" name="内容占位符 2"/>
          <p:cNvSpPr>
            <a:spLocks noGrp="1"/>
          </p:cNvSpPr>
          <p:nvPr>
            <p:ph idx="1"/>
          </p:nvPr>
        </p:nvSpPr>
        <p:spPr/>
        <p:txBody>
          <a:bodyPr/>
          <a:lstStyle/>
          <a:p>
            <a:r>
              <a:rPr lang="zh-CN" altLang="en-US" dirty="0"/>
              <a:t>普通函数调用过程</a:t>
            </a:r>
          </a:p>
        </p:txBody>
      </p:sp>
      <p:sp>
        <p:nvSpPr>
          <p:cNvPr id="5" name="矩形 4">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6" name="矩形 5">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7" name="矩形 6">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8" name="矩形 7">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9" name="矩形 8">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函数说明与函数定义</a:t>
            </a:r>
          </a:p>
        </p:txBody>
      </p:sp>
      <p:sp>
        <p:nvSpPr>
          <p:cNvPr id="10" name="矩形 9">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1" name="矩形 10">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
        <p:nvSpPr>
          <p:cNvPr id="13" name="矩形 12"/>
          <p:cNvSpPr/>
          <p:nvPr/>
        </p:nvSpPr>
        <p:spPr>
          <a:xfrm>
            <a:off x="4645819" y="3766183"/>
            <a:ext cx="4805114" cy="523220"/>
          </a:xfrm>
          <a:prstGeom prst="rect">
            <a:avLst/>
          </a:prstGeom>
        </p:spPr>
        <p:txBody>
          <a:bodyPr wrap="square">
            <a:spAutoFit/>
          </a:bodyPr>
          <a:lstStyle/>
          <a:p>
            <a:r>
              <a:rPr lang="zh-CN" altLang="en-US" sz="2800" dirty="0">
                <a:solidFill>
                  <a:srgbClr val="FF0000"/>
                </a:solidFill>
                <a:latin typeface="+mn-ea"/>
                <a:ea typeface="+mn-ea"/>
              </a:rPr>
              <a:t>“控制转移”带来额外开销</a:t>
            </a:r>
            <a:endParaRPr lang="en-US" altLang="zh-CN" sz="2800" dirty="0">
              <a:solidFill>
                <a:srgbClr val="FF0000"/>
              </a:solidFill>
              <a:latin typeface="+mn-ea"/>
              <a:ea typeface="+mn-ea"/>
            </a:endParaRPr>
          </a:p>
        </p:txBody>
      </p:sp>
      <p:grpSp>
        <p:nvGrpSpPr>
          <p:cNvPr id="41" name="组合 40"/>
          <p:cNvGrpSpPr/>
          <p:nvPr/>
        </p:nvGrpSpPr>
        <p:grpSpPr>
          <a:xfrm>
            <a:off x="841847" y="2708920"/>
            <a:ext cx="3888432" cy="3027577"/>
            <a:chOff x="3851920" y="2923829"/>
            <a:chExt cx="3888432" cy="3027577"/>
          </a:xfrm>
        </p:grpSpPr>
        <p:sp>
          <p:nvSpPr>
            <p:cNvPr id="4" name="文本框 3"/>
            <p:cNvSpPr txBox="1"/>
            <p:nvPr/>
          </p:nvSpPr>
          <p:spPr>
            <a:xfrm>
              <a:off x="3851920" y="2923829"/>
              <a:ext cx="1728192" cy="461665"/>
            </a:xfrm>
            <a:prstGeom prst="rect">
              <a:avLst/>
            </a:prstGeom>
            <a:noFill/>
          </p:spPr>
          <p:txBody>
            <a:bodyPr wrap="square" rtlCol="0">
              <a:spAutoFit/>
            </a:bodyPr>
            <a:lstStyle/>
            <a:p>
              <a:pPr algn="ctr"/>
              <a:r>
                <a:rPr lang="en-US" altLang="zh-CN" sz="2400" dirty="0"/>
                <a:t>main</a:t>
              </a:r>
              <a:r>
                <a:rPr lang="zh-CN" altLang="en-US" sz="2400" dirty="0"/>
                <a:t>函数</a:t>
              </a:r>
            </a:p>
          </p:txBody>
        </p:sp>
        <p:cxnSp>
          <p:nvCxnSpPr>
            <p:cNvPr id="15" name="直接箭头连接符 14"/>
            <p:cNvCxnSpPr>
              <a:stCxn id="4" idx="2"/>
            </p:cNvCxnSpPr>
            <p:nvPr/>
          </p:nvCxnSpPr>
          <p:spPr>
            <a:xfrm>
              <a:off x="4716016" y="3385494"/>
              <a:ext cx="0" cy="793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3858567" y="4218173"/>
              <a:ext cx="1728192" cy="461665"/>
            </a:xfrm>
            <a:prstGeom prst="rect">
              <a:avLst/>
            </a:prstGeom>
            <a:noFill/>
          </p:spPr>
          <p:txBody>
            <a:bodyPr wrap="square" rtlCol="0">
              <a:spAutoFit/>
            </a:bodyPr>
            <a:lstStyle/>
            <a:p>
              <a:pPr algn="ctr"/>
              <a:r>
                <a:rPr lang="zh-CN" altLang="en-US" sz="2400" dirty="0"/>
                <a:t>调用函数</a:t>
              </a:r>
              <a:r>
                <a:rPr lang="en-US" altLang="zh-CN" sz="2400" dirty="0"/>
                <a:t>a</a:t>
              </a:r>
              <a:endParaRPr lang="zh-CN" altLang="en-US" sz="2400" dirty="0"/>
            </a:p>
          </p:txBody>
        </p:sp>
        <p:sp>
          <p:nvSpPr>
            <p:cNvPr id="18" name="文本框 17"/>
            <p:cNvSpPr txBox="1"/>
            <p:nvPr/>
          </p:nvSpPr>
          <p:spPr>
            <a:xfrm>
              <a:off x="3873629" y="5489741"/>
              <a:ext cx="1728192" cy="461665"/>
            </a:xfrm>
            <a:prstGeom prst="rect">
              <a:avLst/>
            </a:prstGeom>
            <a:noFill/>
          </p:spPr>
          <p:txBody>
            <a:bodyPr wrap="square" rtlCol="0">
              <a:spAutoFit/>
            </a:bodyPr>
            <a:lstStyle/>
            <a:p>
              <a:pPr algn="ctr"/>
              <a:r>
                <a:rPr lang="zh-CN" altLang="en-US" sz="2400" dirty="0"/>
                <a:t>结束</a:t>
              </a:r>
            </a:p>
          </p:txBody>
        </p:sp>
        <p:cxnSp>
          <p:nvCxnSpPr>
            <p:cNvPr id="19" name="直接箭头连接符 18"/>
            <p:cNvCxnSpPr/>
            <p:nvPr/>
          </p:nvCxnSpPr>
          <p:spPr>
            <a:xfrm>
              <a:off x="4737725" y="4679838"/>
              <a:ext cx="0" cy="793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V="1">
              <a:off x="5536406" y="3541425"/>
              <a:ext cx="858440" cy="701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6374402" y="3233588"/>
              <a:ext cx="1365950" cy="461665"/>
            </a:xfrm>
            <a:prstGeom prst="rect">
              <a:avLst/>
            </a:prstGeom>
            <a:noFill/>
          </p:spPr>
          <p:txBody>
            <a:bodyPr wrap="square" rtlCol="0">
              <a:spAutoFit/>
            </a:bodyPr>
            <a:lstStyle/>
            <a:p>
              <a:pPr algn="ctr"/>
              <a:r>
                <a:rPr lang="zh-CN" altLang="en-US" sz="2400" dirty="0"/>
                <a:t>函数</a:t>
              </a:r>
              <a:r>
                <a:rPr lang="en-US" altLang="zh-CN" sz="2400" dirty="0"/>
                <a:t>a</a:t>
              </a:r>
              <a:endParaRPr lang="zh-CN" altLang="en-US" sz="2400" dirty="0"/>
            </a:p>
          </p:txBody>
        </p:sp>
        <p:cxnSp>
          <p:nvCxnSpPr>
            <p:cNvPr id="26" name="直接箭头连接符 25"/>
            <p:cNvCxnSpPr/>
            <p:nvPr/>
          </p:nvCxnSpPr>
          <p:spPr>
            <a:xfrm flipH="1">
              <a:off x="7057377" y="3736726"/>
              <a:ext cx="5014" cy="1852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H="1" flipV="1">
              <a:off x="5601821" y="4679838"/>
              <a:ext cx="1202427" cy="1040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4" name="图片 33"/>
            <p:cNvPicPr>
              <a:picLocks noChangeAspect="1"/>
            </p:cNvPicPr>
            <p:nvPr/>
          </p:nvPicPr>
          <p:blipFill>
            <a:blip r:embed="rId3"/>
            <a:stretch>
              <a:fillRect/>
            </a:stretch>
          </p:blipFill>
          <p:spPr>
            <a:xfrm>
              <a:off x="4179903" y="3510580"/>
              <a:ext cx="377553" cy="369345"/>
            </a:xfrm>
            <a:prstGeom prst="rect">
              <a:avLst/>
            </a:prstGeom>
          </p:spPr>
        </p:pic>
        <p:pic>
          <p:nvPicPr>
            <p:cNvPr id="36" name="图片 35"/>
            <p:cNvPicPr>
              <a:picLocks noChangeAspect="1"/>
            </p:cNvPicPr>
            <p:nvPr/>
          </p:nvPicPr>
          <p:blipFill>
            <a:blip r:embed="rId4"/>
            <a:stretch>
              <a:fillRect/>
            </a:stretch>
          </p:blipFill>
          <p:spPr>
            <a:xfrm>
              <a:off x="5580112" y="3484834"/>
              <a:ext cx="321485" cy="339683"/>
            </a:xfrm>
            <a:prstGeom prst="rect">
              <a:avLst/>
            </a:prstGeom>
          </p:spPr>
        </p:pic>
        <p:pic>
          <p:nvPicPr>
            <p:cNvPr id="37" name="图片 36"/>
            <p:cNvPicPr>
              <a:picLocks noChangeAspect="1"/>
            </p:cNvPicPr>
            <p:nvPr/>
          </p:nvPicPr>
          <p:blipFill>
            <a:blip r:embed="rId5"/>
            <a:stretch>
              <a:fillRect/>
            </a:stretch>
          </p:blipFill>
          <p:spPr>
            <a:xfrm>
              <a:off x="7210933" y="4346925"/>
              <a:ext cx="347646" cy="354741"/>
            </a:xfrm>
            <a:prstGeom prst="rect">
              <a:avLst/>
            </a:prstGeom>
          </p:spPr>
        </p:pic>
        <p:pic>
          <p:nvPicPr>
            <p:cNvPr id="38" name="图片 37"/>
            <p:cNvPicPr>
              <a:picLocks noChangeAspect="1"/>
            </p:cNvPicPr>
            <p:nvPr/>
          </p:nvPicPr>
          <p:blipFill>
            <a:blip r:embed="rId6"/>
            <a:stretch>
              <a:fillRect/>
            </a:stretch>
          </p:blipFill>
          <p:spPr>
            <a:xfrm>
              <a:off x="5854950" y="5291602"/>
              <a:ext cx="377157" cy="362925"/>
            </a:xfrm>
            <a:prstGeom prst="rect">
              <a:avLst/>
            </a:prstGeom>
          </p:spPr>
        </p:pic>
        <p:pic>
          <p:nvPicPr>
            <p:cNvPr id="40" name="图片 39"/>
            <p:cNvPicPr>
              <a:picLocks noChangeAspect="1"/>
            </p:cNvPicPr>
            <p:nvPr/>
          </p:nvPicPr>
          <p:blipFill>
            <a:blip r:embed="rId7"/>
            <a:stretch>
              <a:fillRect/>
            </a:stretch>
          </p:blipFill>
          <p:spPr>
            <a:xfrm>
              <a:off x="4207846" y="4883366"/>
              <a:ext cx="373213" cy="380255"/>
            </a:xfrm>
            <a:prstGeom prst="rect">
              <a:avLst/>
            </a:prstGeom>
          </p:spPr>
        </p:pic>
      </p:grpSp>
    </p:spTree>
    <p:extLst>
      <p:ext uri="{BB962C8B-B14F-4D97-AF65-F5344CB8AC3E}">
        <p14:creationId xmlns:p14="http://schemas.microsoft.com/office/powerpoint/2010/main" val="17535795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内联函数</a:t>
            </a:r>
          </a:p>
        </p:txBody>
      </p:sp>
      <p:sp>
        <p:nvSpPr>
          <p:cNvPr id="3" name="内容占位符 2"/>
          <p:cNvSpPr>
            <a:spLocks noGrp="1"/>
          </p:cNvSpPr>
          <p:nvPr>
            <p:ph idx="1"/>
          </p:nvPr>
        </p:nvSpPr>
        <p:spPr/>
        <p:txBody>
          <a:bodyPr/>
          <a:lstStyle/>
          <a:p>
            <a:r>
              <a:rPr lang="zh-CN" altLang="en-US" dirty="0"/>
              <a:t>内联函数调用过程</a:t>
            </a:r>
          </a:p>
        </p:txBody>
      </p:sp>
      <p:sp>
        <p:nvSpPr>
          <p:cNvPr id="5" name="矩形 4">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6" name="矩形 5">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7" name="矩形 6">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8" name="矩形 7">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9" name="矩形 8">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函数说明与函数定义</a:t>
            </a:r>
          </a:p>
        </p:txBody>
      </p:sp>
      <p:sp>
        <p:nvSpPr>
          <p:cNvPr id="10" name="矩形 9">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1" name="矩形 10">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grpSp>
        <p:nvGrpSpPr>
          <p:cNvPr id="41" name="组合 40"/>
          <p:cNvGrpSpPr/>
          <p:nvPr/>
        </p:nvGrpSpPr>
        <p:grpSpPr>
          <a:xfrm>
            <a:off x="755576" y="2708920"/>
            <a:ext cx="1944216" cy="3027577"/>
            <a:chOff x="3765649" y="2923829"/>
            <a:chExt cx="1944216" cy="3027577"/>
          </a:xfrm>
        </p:grpSpPr>
        <p:sp>
          <p:nvSpPr>
            <p:cNvPr id="4" name="文本框 3"/>
            <p:cNvSpPr txBox="1"/>
            <p:nvPr/>
          </p:nvSpPr>
          <p:spPr>
            <a:xfrm>
              <a:off x="3851920" y="2923829"/>
              <a:ext cx="1728192" cy="461665"/>
            </a:xfrm>
            <a:prstGeom prst="rect">
              <a:avLst/>
            </a:prstGeom>
            <a:noFill/>
          </p:spPr>
          <p:txBody>
            <a:bodyPr wrap="square" rtlCol="0">
              <a:spAutoFit/>
            </a:bodyPr>
            <a:lstStyle/>
            <a:p>
              <a:pPr algn="ctr"/>
              <a:r>
                <a:rPr lang="en-US" altLang="zh-CN" sz="2400" dirty="0"/>
                <a:t>main</a:t>
              </a:r>
              <a:r>
                <a:rPr lang="zh-CN" altLang="en-US" sz="2400" dirty="0"/>
                <a:t>函数</a:t>
              </a:r>
            </a:p>
          </p:txBody>
        </p:sp>
        <p:cxnSp>
          <p:nvCxnSpPr>
            <p:cNvPr id="15" name="直接箭头连接符 14"/>
            <p:cNvCxnSpPr>
              <a:stCxn id="4" idx="2"/>
              <a:endCxn id="18" idx="0"/>
            </p:cNvCxnSpPr>
            <p:nvPr/>
          </p:nvCxnSpPr>
          <p:spPr>
            <a:xfrm>
              <a:off x="4716016" y="3385494"/>
              <a:ext cx="21709" cy="2104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3765649" y="4003949"/>
              <a:ext cx="1944216" cy="830997"/>
            </a:xfrm>
            <a:prstGeom prst="rect">
              <a:avLst/>
            </a:prstGeom>
            <a:solidFill>
              <a:srgbClr val="92D050"/>
            </a:solidFill>
          </p:spPr>
          <p:txBody>
            <a:bodyPr wrap="square" rtlCol="0">
              <a:spAutoFit/>
            </a:bodyPr>
            <a:lstStyle/>
            <a:p>
              <a:pPr algn="ctr"/>
              <a:r>
                <a:rPr lang="zh-CN" altLang="en-US" sz="2400" dirty="0"/>
                <a:t>函数</a:t>
              </a:r>
              <a:r>
                <a:rPr lang="en-US" altLang="zh-CN" sz="2400" dirty="0"/>
                <a:t>a</a:t>
              </a:r>
              <a:r>
                <a:rPr lang="zh-CN" altLang="en-US" sz="2400" dirty="0"/>
                <a:t>的执行代码</a:t>
              </a:r>
            </a:p>
          </p:txBody>
        </p:sp>
        <p:sp>
          <p:nvSpPr>
            <p:cNvPr id="18" name="文本框 17"/>
            <p:cNvSpPr txBox="1"/>
            <p:nvPr/>
          </p:nvSpPr>
          <p:spPr>
            <a:xfrm>
              <a:off x="3873629" y="5489741"/>
              <a:ext cx="1728192" cy="461665"/>
            </a:xfrm>
            <a:prstGeom prst="rect">
              <a:avLst/>
            </a:prstGeom>
            <a:noFill/>
          </p:spPr>
          <p:txBody>
            <a:bodyPr wrap="square" rtlCol="0">
              <a:spAutoFit/>
            </a:bodyPr>
            <a:lstStyle/>
            <a:p>
              <a:pPr algn="ctr"/>
              <a:r>
                <a:rPr lang="zh-CN" altLang="en-US" sz="2400" dirty="0"/>
                <a:t>结束</a:t>
              </a:r>
            </a:p>
          </p:txBody>
        </p:sp>
      </p:grpSp>
      <p:sp>
        <p:nvSpPr>
          <p:cNvPr id="29" name="内容占位符 2"/>
          <p:cNvSpPr txBox="1">
            <a:spLocks/>
          </p:cNvSpPr>
          <p:nvPr/>
        </p:nvSpPr>
        <p:spPr bwMode="auto">
          <a:xfrm>
            <a:off x="3096622" y="2905100"/>
            <a:ext cx="5651842" cy="23697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a:t>在编译过程中，</a:t>
            </a:r>
            <a:r>
              <a:rPr lang="zh-CN" altLang="en-US" dirty="0">
                <a:solidFill>
                  <a:srgbClr val="FF0000"/>
                </a:solidFill>
              </a:rPr>
              <a:t>系统把内联函数的执行代码插入到每个调用点处(取代函数调用)</a:t>
            </a:r>
            <a:r>
              <a:rPr lang="zh-CN" altLang="en-US" dirty="0"/>
              <a:t>，从而使程序执行过程中，每次对该函数调用时不需控制转移，可</a:t>
            </a:r>
            <a:r>
              <a:rPr lang="zh-CN" altLang="en-US" dirty="0">
                <a:solidFill>
                  <a:srgbClr val="FF0000"/>
                </a:solidFill>
              </a:rPr>
              <a:t>节省执行时间</a:t>
            </a:r>
            <a:endParaRPr lang="en-US" altLang="zh-CN" dirty="0">
              <a:solidFill>
                <a:srgbClr val="FF0000"/>
              </a:solidFill>
            </a:endParaRPr>
          </a:p>
        </p:txBody>
      </p:sp>
    </p:spTree>
    <p:extLst>
      <p:ext uri="{BB962C8B-B14F-4D97-AF65-F5344CB8AC3E}">
        <p14:creationId xmlns:p14="http://schemas.microsoft.com/office/powerpoint/2010/main" val="32622892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内联函数</a:t>
            </a:r>
            <a:endParaRPr lang="en-US" altLang="zh-CN" dirty="0"/>
          </a:p>
        </p:txBody>
      </p:sp>
      <p:sp>
        <p:nvSpPr>
          <p:cNvPr id="3" name="内容占位符 2"/>
          <p:cNvSpPr>
            <a:spLocks noGrp="1"/>
          </p:cNvSpPr>
          <p:nvPr>
            <p:ph idx="1"/>
          </p:nvPr>
        </p:nvSpPr>
        <p:spPr>
          <a:xfrm>
            <a:off x="4782652" y="2017086"/>
            <a:ext cx="4399720" cy="3577005"/>
          </a:xfrm>
        </p:spPr>
        <p:txBody>
          <a:bodyPr/>
          <a:lstStyle/>
          <a:p>
            <a:r>
              <a:rPr lang="zh-CN" altLang="en-US" dirty="0"/>
              <a:t>由于每个调用点处均出现那一函数的执行代码拷贝，相对来说使用内联函数后</a:t>
            </a:r>
            <a:r>
              <a:rPr lang="zh-CN" altLang="en-US" dirty="0">
                <a:solidFill>
                  <a:srgbClr val="FF0000"/>
                </a:solidFill>
              </a:rPr>
              <a:t>会扩大其代码空间</a:t>
            </a:r>
            <a:endParaRPr lang="en-US" altLang="zh-CN" dirty="0">
              <a:solidFill>
                <a:srgbClr val="FF0000"/>
              </a:solidFill>
            </a:endParaRPr>
          </a:p>
          <a:p>
            <a:pPr lvl="1"/>
            <a:r>
              <a:rPr lang="zh-CN" altLang="en-US" dirty="0"/>
              <a:t>内联函数的函数体一般讲不宜过大, 以</a:t>
            </a:r>
            <a:r>
              <a:rPr lang="zh-CN" altLang="en-US" dirty="0">
                <a:solidFill>
                  <a:srgbClr val="FF0000"/>
                </a:solidFill>
              </a:rPr>
              <a:t>1--5</a:t>
            </a:r>
            <a:r>
              <a:rPr lang="zh-CN" altLang="en-US" dirty="0"/>
              <a:t>行为宜</a:t>
            </a:r>
            <a:endParaRPr lang="en-US" altLang="zh-CN"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函数说明与函数定义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
        <p:nvSpPr>
          <p:cNvPr id="13" name="矩形 12"/>
          <p:cNvSpPr/>
          <p:nvPr/>
        </p:nvSpPr>
        <p:spPr>
          <a:xfrm>
            <a:off x="107504" y="2270882"/>
            <a:ext cx="2099245" cy="216623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375656" y="2541811"/>
            <a:ext cx="1584176" cy="830997"/>
          </a:xfrm>
          <a:prstGeom prst="rect">
            <a:avLst/>
          </a:prstGeom>
          <a:noFill/>
        </p:spPr>
        <p:txBody>
          <a:bodyPr wrap="square" rtlCol="0">
            <a:spAutoFit/>
          </a:bodyPr>
          <a:lstStyle/>
          <a:p>
            <a:pPr algn="ctr"/>
            <a:r>
              <a:rPr lang="en-US" altLang="zh-CN" sz="2400" dirty="0"/>
              <a:t>main</a:t>
            </a:r>
            <a:r>
              <a:rPr lang="zh-CN" altLang="en-US" sz="2400" dirty="0"/>
              <a:t>函数执行代码</a:t>
            </a:r>
          </a:p>
        </p:txBody>
      </p:sp>
      <p:sp>
        <p:nvSpPr>
          <p:cNvPr id="15" name="矩形 14"/>
          <p:cNvSpPr/>
          <p:nvPr/>
        </p:nvSpPr>
        <p:spPr>
          <a:xfrm>
            <a:off x="2699792" y="1916832"/>
            <a:ext cx="2074440" cy="302433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2699792" y="1994830"/>
            <a:ext cx="2074440" cy="1200329"/>
          </a:xfrm>
          <a:prstGeom prst="rect">
            <a:avLst/>
          </a:prstGeom>
          <a:noFill/>
        </p:spPr>
        <p:txBody>
          <a:bodyPr wrap="square" rtlCol="0">
            <a:spAutoFit/>
          </a:bodyPr>
          <a:lstStyle/>
          <a:p>
            <a:pPr algn="ctr"/>
            <a:r>
              <a:rPr lang="zh-CN" altLang="en-US" sz="2400" dirty="0"/>
              <a:t>嵌入</a:t>
            </a:r>
            <a:r>
              <a:rPr lang="en-US" altLang="zh-CN" sz="2400" dirty="0"/>
              <a:t>a</a:t>
            </a:r>
            <a:r>
              <a:rPr lang="zh-CN" altLang="en-US" sz="2400" dirty="0"/>
              <a:t>函数之后的</a:t>
            </a:r>
            <a:r>
              <a:rPr lang="en-US" altLang="zh-CN" sz="2400" dirty="0"/>
              <a:t>main</a:t>
            </a:r>
            <a:r>
              <a:rPr lang="zh-CN" altLang="en-US" sz="2400" dirty="0"/>
              <a:t>函数执行代码</a:t>
            </a:r>
          </a:p>
        </p:txBody>
      </p:sp>
      <p:sp>
        <p:nvSpPr>
          <p:cNvPr id="17" name="文本框 16"/>
          <p:cNvSpPr txBox="1"/>
          <p:nvPr/>
        </p:nvSpPr>
        <p:spPr>
          <a:xfrm>
            <a:off x="2708212" y="3390091"/>
            <a:ext cx="2066020" cy="830997"/>
          </a:xfrm>
          <a:prstGeom prst="rect">
            <a:avLst/>
          </a:prstGeom>
          <a:solidFill>
            <a:srgbClr val="92D050"/>
          </a:solidFill>
        </p:spPr>
        <p:txBody>
          <a:bodyPr wrap="square" rtlCol="0">
            <a:spAutoFit/>
          </a:bodyPr>
          <a:lstStyle/>
          <a:p>
            <a:pPr algn="ctr"/>
            <a:r>
              <a:rPr lang="zh-CN" altLang="en-US" sz="2400" dirty="0"/>
              <a:t>函数</a:t>
            </a:r>
            <a:r>
              <a:rPr lang="en-US" altLang="zh-CN" sz="2400" dirty="0"/>
              <a:t>a</a:t>
            </a:r>
            <a:r>
              <a:rPr lang="zh-CN" altLang="en-US" sz="2400" dirty="0"/>
              <a:t>的执行代码</a:t>
            </a:r>
          </a:p>
        </p:txBody>
      </p:sp>
      <p:cxnSp>
        <p:nvCxnSpPr>
          <p:cNvPr id="19" name="直接箭头连接符 18"/>
          <p:cNvCxnSpPr>
            <a:stCxn id="13" idx="3"/>
            <a:endCxn id="16" idx="1"/>
          </p:cNvCxnSpPr>
          <p:nvPr/>
        </p:nvCxnSpPr>
        <p:spPr>
          <a:xfrm flipV="1">
            <a:off x="2206749" y="2594995"/>
            <a:ext cx="493043" cy="7590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46059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内联函数</a:t>
            </a:r>
            <a:endParaRPr lang="en-US" altLang="zh-CN" dirty="0"/>
          </a:p>
        </p:txBody>
      </p:sp>
      <p:sp>
        <p:nvSpPr>
          <p:cNvPr id="3" name="内容占位符 2"/>
          <p:cNvSpPr>
            <a:spLocks noGrp="1"/>
          </p:cNvSpPr>
          <p:nvPr>
            <p:ph idx="1"/>
          </p:nvPr>
        </p:nvSpPr>
        <p:spPr>
          <a:xfrm>
            <a:off x="467544" y="1700808"/>
            <a:ext cx="8229600" cy="4896544"/>
          </a:xfrm>
        </p:spPr>
        <p:txBody>
          <a:bodyPr/>
          <a:lstStyle/>
          <a:p>
            <a:pPr>
              <a:buNone/>
            </a:pPr>
            <a:r>
              <a:rPr lang="zh-CN" altLang="en-US" sz="2400" b="1" dirty="0">
                <a:solidFill>
                  <a:srgbClr val="0000FF"/>
                </a:solidFill>
                <a:latin typeface="Courier New" pitchFamily="49" charset="0"/>
                <a:cs typeface="Courier New" pitchFamily="49" charset="0"/>
              </a:rPr>
              <a:t>#</a:t>
            </a:r>
            <a:r>
              <a:rPr lang="en-US" altLang="zh-CN" sz="2400" b="1" dirty="0">
                <a:solidFill>
                  <a:srgbClr val="0000FF"/>
                </a:solidFill>
                <a:latin typeface="Courier New" pitchFamily="49" charset="0"/>
                <a:cs typeface="Courier New" pitchFamily="49" charset="0"/>
              </a:rPr>
              <a:t>include </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iostream</a:t>
            </a:r>
            <a:r>
              <a:rPr lang="en-US" altLang="zh-CN" sz="2400" b="1" dirty="0">
                <a:latin typeface="Courier New" pitchFamily="49" charset="0"/>
                <a:cs typeface="Courier New" pitchFamily="49" charset="0"/>
              </a:rPr>
              <a:t>&gt;</a:t>
            </a:r>
          </a:p>
          <a:p>
            <a:pPr>
              <a:buNone/>
            </a:pPr>
            <a:r>
              <a:rPr lang="en-US" altLang="zh-CN" sz="2400" b="1" dirty="0">
                <a:solidFill>
                  <a:srgbClr val="0000FF"/>
                </a:solidFill>
                <a:latin typeface="Courier New" pitchFamily="49" charset="0"/>
                <a:cs typeface="Courier New" pitchFamily="49" charset="0"/>
              </a:rPr>
              <a:t>using namespace</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std</a:t>
            </a:r>
            <a:r>
              <a:rPr lang="en-US" altLang="zh-CN" sz="2400" b="1" dirty="0">
                <a:latin typeface="Courier New" pitchFamily="49" charset="0"/>
                <a:cs typeface="Courier New" pitchFamily="49" charset="0"/>
              </a:rPr>
              <a:t>;</a:t>
            </a:r>
          </a:p>
          <a:p>
            <a:pPr>
              <a:spcBef>
                <a:spcPts val="0"/>
              </a:spcBef>
              <a:buNone/>
            </a:pPr>
            <a:r>
              <a:rPr lang="en-US" altLang="zh-CN" sz="2400" b="1" dirty="0">
                <a:solidFill>
                  <a:srgbClr val="0000FF"/>
                </a:solidFill>
                <a:latin typeface="Courier New" pitchFamily="49" charset="0"/>
                <a:cs typeface="Courier New" pitchFamily="49" charset="0"/>
              </a:rPr>
              <a:t>inline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max(</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x,</a:t>
            </a:r>
            <a:r>
              <a:rPr lang="en-US" altLang="zh-CN" sz="2400" b="1" dirty="0">
                <a:solidFill>
                  <a:schemeClr val="tx2"/>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y){</a:t>
            </a:r>
            <a:r>
              <a:rPr lang="en-US" altLang="zh-CN" sz="2400" b="1" dirty="0">
                <a:solidFill>
                  <a:schemeClr val="tx2"/>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内联函数</a:t>
            </a:r>
            <a:r>
              <a:rPr lang="en-US" altLang="zh-CN" sz="2400" b="1" dirty="0">
                <a:solidFill>
                  <a:srgbClr val="00B050"/>
                </a:solidFill>
                <a:latin typeface="Courier New" pitchFamily="49" charset="0"/>
                <a:cs typeface="Courier New" pitchFamily="49" charset="0"/>
              </a:rPr>
              <a:t>max</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latin typeface="Courier New" pitchFamily="49" charset="0"/>
                <a:cs typeface="Courier New" pitchFamily="49" charset="0"/>
              </a:rPr>
              <a:t>(x&gt;</a:t>
            </a:r>
            <a:r>
              <a:rPr lang="en-US" altLang="zh-CN" sz="2400" b="1" dirty="0" err="1">
                <a:latin typeface="Courier New" pitchFamily="49" charset="0"/>
                <a:cs typeface="Courier New" pitchFamily="49" charset="0"/>
              </a:rPr>
              <a:t>y?x:y</a:t>
            </a:r>
            <a:r>
              <a:rPr lang="en-US" altLang="zh-CN" sz="2400" b="1" dirty="0">
                <a:latin typeface="Courier New" pitchFamily="49" charset="0"/>
                <a:cs typeface="Courier New" pitchFamily="49" charset="0"/>
              </a:rPr>
              <a:t>);</a:t>
            </a:r>
          </a:p>
          <a:p>
            <a:pPr>
              <a:spcBef>
                <a:spcPts val="0"/>
              </a:spcBef>
              <a:buNone/>
            </a:pPr>
            <a:r>
              <a:rPr lang="en-US" altLang="zh-CN" sz="2400" b="1" dirty="0">
                <a:solidFill>
                  <a:schemeClr val="tx2"/>
                </a:solidFill>
                <a:latin typeface="Courier New" pitchFamily="49" charset="0"/>
                <a:cs typeface="Courier New" pitchFamily="49" charset="0"/>
              </a:rPr>
              <a:t>}</a:t>
            </a:r>
          </a:p>
          <a:p>
            <a:pPr>
              <a:spcBef>
                <a:spcPts val="0"/>
              </a:spcBef>
              <a:buNone/>
            </a:pPr>
            <a:r>
              <a:rPr lang="en-US" altLang="zh-CN" sz="2400" b="1" dirty="0">
                <a:solidFill>
                  <a:srgbClr val="0000FF"/>
                </a:solidFill>
                <a:latin typeface="Courier New" pitchFamily="49" charset="0"/>
                <a:cs typeface="Courier New" pitchFamily="49" charset="0"/>
              </a:rPr>
              <a:t>void</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main()</a:t>
            </a:r>
          </a:p>
          <a:p>
            <a:pPr>
              <a:spcBef>
                <a:spcPts val="0"/>
              </a:spcBef>
              <a:buNone/>
            </a:pPr>
            <a:r>
              <a:rPr lang="en-US" altLang="zh-CN" sz="2400" b="1" dirty="0">
                <a:latin typeface="Courier New" pitchFamily="49" charset="0"/>
                <a:cs typeface="Courier New" pitchFamily="49" charset="0"/>
              </a:rPr>
              <a:t>{</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a,b</a:t>
            </a:r>
            <a:r>
              <a:rPr lang="en-US" altLang="zh-CN" sz="2400" b="1" dirty="0">
                <a:latin typeface="Courier New" pitchFamily="49" charset="0"/>
                <a:cs typeface="Courier New" pitchFamily="49" charset="0"/>
              </a:rPr>
              <a:t>;  </a:t>
            </a:r>
          </a:p>
          <a:p>
            <a:pPr>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&lt;&lt;"Input </a:t>
            </a:r>
            <a:r>
              <a:rPr lang="en-US" altLang="zh-CN" sz="2400" b="1" dirty="0" err="1">
                <a:latin typeface="Courier New" pitchFamily="49" charset="0"/>
                <a:cs typeface="Courier New" pitchFamily="49" charset="0"/>
              </a:rPr>
              <a:t>a,b</a:t>
            </a:r>
            <a:r>
              <a:rPr lang="en-US" altLang="zh-CN" sz="2400" b="1" dirty="0">
                <a:latin typeface="Courier New" pitchFamily="49" charset="0"/>
                <a:cs typeface="Courier New" pitchFamily="49" charset="0"/>
              </a:rPr>
              <a:t>:";</a:t>
            </a:r>
          </a:p>
          <a:p>
            <a:pPr>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cin</a:t>
            </a:r>
            <a:r>
              <a:rPr lang="en-US" altLang="zh-CN" sz="2400" b="1" dirty="0">
                <a:latin typeface="Courier New" pitchFamily="49" charset="0"/>
                <a:cs typeface="Courier New" pitchFamily="49" charset="0"/>
              </a:rPr>
              <a:t>&gt;&gt;a&gt;&gt;b;</a:t>
            </a:r>
          </a:p>
          <a:p>
            <a:pPr>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&lt;&lt;"max(</a:t>
            </a:r>
            <a:r>
              <a:rPr lang="en-US" altLang="zh-CN" sz="2400" b="1" dirty="0" err="1">
                <a:latin typeface="Courier New" pitchFamily="49" charset="0"/>
                <a:cs typeface="Courier New" pitchFamily="49" charset="0"/>
              </a:rPr>
              <a:t>a,b</a:t>
            </a:r>
            <a:r>
              <a:rPr lang="en-US" altLang="zh-CN" sz="2400" b="1" dirty="0">
                <a:latin typeface="Courier New" pitchFamily="49" charset="0"/>
                <a:cs typeface="Courier New" pitchFamily="49" charset="0"/>
              </a:rPr>
              <a:t>)="&lt;&lt;max(</a:t>
            </a:r>
            <a:r>
              <a:rPr lang="en-US" altLang="zh-CN" sz="2400" b="1" dirty="0" err="1">
                <a:latin typeface="Courier New" pitchFamily="49" charset="0"/>
                <a:cs typeface="Courier New" pitchFamily="49" charset="0"/>
              </a:rPr>
              <a:t>a,b</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 </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对内联函数</a:t>
            </a:r>
            <a:r>
              <a:rPr lang="en-US" altLang="zh-CN" sz="2400" b="1" dirty="0">
                <a:solidFill>
                  <a:srgbClr val="00B050"/>
                </a:solidFill>
                <a:latin typeface="Courier New" pitchFamily="49" charset="0"/>
                <a:cs typeface="Courier New" pitchFamily="49" charset="0"/>
              </a:rPr>
              <a:t>max</a:t>
            </a:r>
            <a:r>
              <a:rPr lang="zh-CN" altLang="en-US" sz="2400" b="1" dirty="0">
                <a:solidFill>
                  <a:srgbClr val="00B050"/>
                </a:solidFill>
                <a:latin typeface="Courier New" pitchFamily="49" charset="0"/>
                <a:cs typeface="Courier New" pitchFamily="49" charset="0"/>
              </a:rPr>
              <a:t>的调用</a:t>
            </a:r>
          </a:p>
          <a:p>
            <a:pPr>
              <a:spcBef>
                <a:spcPts val="0"/>
              </a:spcBef>
              <a:buNone/>
            </a:pPr>
            <a:r>
              <a:rPr lang="zh-CN" altLang="en-US" sz="2400" b="1" dirty="0">
                <a:latin typeface="Courier New" pitchFamily="49" charset="0"/>
                <a:cs typeface="Courier New" pitchFamily="49" charset="0"/>
              </a:rPr>
              <a:t>}</a:t>
            </a:r>
          </a:p>
          <a:p>
            <a:pPr>
              <a:spcBef>
                <a:spcPts val="0"/>
              </a:spcBef>
              <a:buNone/>
            </a:pPr>
            <a:endParaRPr lang="en-US" altLang="zh-CN" sz="2800" b="1" dirty="0">
              <a:solidFill>
                <a:srgbClr val="0000FF"/>
              </a:solidFill>
              <a:latin typeface="Courier New" pitchFamily="49" charset="0"/>
              <a:cs typeface="Courier New" pitchFamily="49" charset="0"/>
            </a:endParaRPr>
          </a:p>
          <a:p>
            <a:pPr lvl="1">
              <a:buNone/>
            </a:pPr>
            <a:endParaRPr lang="zh-CN" altLang="en-US" b="1"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函数说明与函数定义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Tree>
    <p:extLst>
      <p:ext uri="{BB962C8B-B14F-4D97-AF65-F5344CB8AC3E}">
        <p14:creationId xmlns:p14="http://schemas.microsoft.com/office/powerpoint/2010/main" val="25232154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7D332F2-1211-4E8C-BB38-AA8B92D0A3A9}"/>
              </a:ext>
            </a:extLst>
          </p:cNvPr>
          <p:cNvSpPr txBox="1"/>
          <p:nvPr>
            <p:custDataLst>
              <p:tags r:id="rId2"/>
            </p:custDataLst>
          </p:nvPr>
        </p:nvSpPr>
        <p:spPr>
          <a:xfrm>
            <a:off x="923020" y="1083508"/>
            <a:ext cx="7315200" cy="2143125"/>
          </a:xfrm>
          <a:prstGeom prst="rect">
            <a:avLst/>
          </a:prstGeom>
          <a:noFill/>
        </p:spPr>
        <p:txBody>
          <a:bodyPr vert="horz" wrap="square" rtlCol="0" anchor="ctr" anchorCtr="0">
            <a:noAutofit/>
          </a:bodyPr>
          <a:lstStyle/>
          <a:p>
            <a:r>
              <a:rPr lang="zh-CN" altLang="en-US" sz="2800" dirty="0"/>
              <a:t>已知函数 </a:t>
            </a:r>
            <a:r>
              <a:rPr lang="en-US" altLang="zh-CN" sz="2800" dirty="0"/>
              <a:t>f,</a:t>
            </a:r>
            <a:r>
              <a:rPr lang="zh-CN" altLang="en-US" sz="2800" dirty="0"/>
              <a:t>下面赋值正确的是：</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64854888-A0FD-4AFD-B6AB-E6267A04346E}"/>
              </a:ext>
            </a:extLst>
          </p:cNvPr>
          <p:cNvSpPr txBox="1"/>
          <p:nvPr>
            <p:custDataLst>
              <p:tags r:id="rId3"/>
            </p:custDataLst>
          </p:nvPr>
        </p:nvSpPr>
        <p:spPr>
          <a:xfrm>
            <a:off x="5652120" y="2723198"/>
            <a:ext cx="3168352" cy="642938"/>
          </a:xfrm>
          <a:prstGeom prst="rect">
            <a:avLst/>
          </a:prstGeom>
          <a:noFill/>
        </p:spPr>
        <p:txBody>
          <a:bodyPr vert="horz" rtlCol="0" anchor="ctr" anchorCtr="0">
            <a:noAutofit/>
          </a:bodyPr>
          <a:lstStyle/>
          <a:p>
            <a:r>
              <a:rPr lang="en-US" altLang="zh-CN" sz="2800" dirty="0">
                <a:solidFill>
                  <a:srgbClr val="0000FF"/>
                </a:solidFill>
              </a:rPr>
              <a:t>double</a:t>
            </a:r>
            <a:r>
              <a:rPr lang="en-US" altLang="zh-CN" sz="2800" dirty="0"/>
              <a:t> a = f(10);</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AE275F03-649B-4827-A3C2-2CBDE0C259EB}"/>
              </a:ext>
            </a:extLst>
          </p:cNvPr>
          <p:cNvSpPr txBox="1"/>
          <p:nvPr>
            <p:custDataLst>
              <p:tags r:id="rId4"/>
            </p:custDataLst>
          </p:nvPr>
        </p:nvSpPr>
        <p:spPr>
          <a:xfrm>
            <a:off x="5652120" y="3580448"/>
            <a:ext cx="2736304" cy="642938"/>
          </a:xfrm>
          <a:prstGeom prst="rect">
            <a:avLst/>
          </a:prstGeom>
          <a:noFill/>
        </p:spPr>
        <p:txBody>
          <a:bodyPr vert="horz" rtlCol="0" anchor="ctr" anchorCtr="0">
            <a:noAutofit/>
          </a:bodyPr>
          <a:lstStyle/>
          <a:p>
            <a:r>
              <a:rPr lang="en-US" altLang="zh-CN" sz="2800" dirty="0">
                <a:solidFill>
                  <a:srgbClr val="0000FF"/>
                </a:solidFill>
              </a:rPr>
              <a:t>int</a:t>
            </a:r>
            <a:r>
              <a:rPr lang="en-US" altLang="zh-CN" sz="2800" dirty="0"/>
              <a:t> a = f(10);</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a:extLst>
              <a:ext uri="{FF2B5EF4-FFF2-40B4-BE49-F238E27FC236}">
                <a16:creationId xmlns:a16="http://schemas.microsoft.com/office/drawing/2014/main" id="{51F1D509-3586-4179-8980-712D607ED779}"/>
              </a:ext>
            </a:extLst>
          </p:cNvPr>
          <p:cNvSpPr txBox="1"/>
          <p:nvPr>
            <p:custDataLst>
              <p:tags r:id="rId5"/>
            </p:custDataLst>
          </p:nvPr>
        </p:nvSpPr>
        <p:spPr>
          <a:xfrm>
            <a:off x="5652120" y="4437698"/>
            <a:ext cx="3024336" cy="642938"/>
          </a:xfrm>
          <a:prstGeom prst="rect">
            <a:avLst/>
          </a:prstGeom>
          <a:noFill/>
        </p:spPr>
        <p:txBody>
          <a:bodyPr vert="horz" rtlCol="0" anchor="ctr" anchorCtr="0">
            <a:noAutofit/>
          </a:bodyPr>
          <a:lstStyle/>
          <a:p>
            <a:r>
              <a:rPr lang="en-US" altLang="zh-CN" sz="2800" dirty="0"/>
              <a:t>f(10) = 2;</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CCC68602-7014-4D5D-8D6E-2C162898C4D1}"/>
              </a:ext>
            </a:extLst>
          </p:cNvPr>
          <p:cNvSpPr>
            <a:spLocks noChangeAspect="1"/>
          </p:cNvSpPr>
          <p:nvPr>
            <p:custDataLst>
              <p:tags r:id="rId6"/>
            </p:custDataLst>
          </p:nvPr>
        </p:nvSpPr>
        <p:spPr>
          <a:xfrm>
            <a:off x="4937745" y="2787491"/>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FEF3E803-F7CF-4066-93AF-CA8C85DE1824}"/>
              </a:ext>
            </a:extLst>
          </p:cNvPr>
          <p:cNvSpPr>
            <a:spLocks noChangeAspect="1"/>
          </p:cNvSpPr>
          <p:nvPr>
            <p:custDataLst>
              <p:tags r:id="rId7"/>
            </p:custDataLst>
          </p:nvPr>
        </p:nvSpPr>
        <p:spPr>
          <a:xfrm>
            <a:off x="4937745" y="3644741"/>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a16="http://schemas.microsoft.com/office/drawing/2014/main" id="{7F13BBB5-4784-424E-A761-3539FCB3ACD4}"/>
              </a:ext>
            </a:extLst>
          </p:cNvPr>
          <p:cNvSpPr>
            <a:spLocks noChangeAspect="1"/>
          </p:cNvSpPr>
          <p:nvPr>
            <p:custDataLst>
              <p:tags r:id="rId8"/>
            </p:custDataLst>
          </p:nvPr>
        </p:nvSpPr>
        <p:spPr>
          <a:xfrm>
            <a:off x="4937745" y="4501991"/>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427D72BA-80DA-4D09-9B0F-E6A49911EC39}"/>
              </a:ext>
            </a:extLst>
          </p:cNvPr>
          <p:cNvSpPr/>
          <p:nvPr>
            <p:custDataLst>
              <p:tags r:id="rId9"/>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2" name="内容占位符 2">
            <a:extLst>
              <a:ext uri="{FF2B5EF4-FFF2-40B4-BE49-F238E27FC236}">
                <a16:creationId xmlns:a16="http://schemas.microsoft.com/office/drawing/2014/main" id="{E2FCDE87-A9F3-4129-AF5B-98B30F4B57CC}"/>
              </a:ext>
            </a:extLst>
          </p:cNvPr>
          <p:cNvSpPr txBox="1">
            <a:spLocks/>
          </p:cNvSpPr>
          <p:nvPr/>
        </p:nvSpPr>
        <p:spPr bwMode="auto">
          <a:xfrm>
            <a:off x="44116" y="2800706"/>
            <a:ext cx="4536504" cy="23762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charset="0"/>
              <a:buNone/>
            </a:pPr>
            <a:r>
              <a:rPr lang="en-US" altLang="zh-CN" sz="2400" b="1" dirty="0">
                <a:solidFill>
                  <a:srgbClr val="0000FF"/>
                </a:solidFill>
                <a:latin typeface="Courier New" pitchFamily="49" charset="0"/>
                <a:cs typeface="Courier New" pitchFamily="49" charset="0"/>
              </a:rPr>
              <a:t>double </a:t>
            </a:r>
            <a:r>
              <a:rPr lang="en-US" altLang="zh-CN" sz="2400" b="1" dirty="0">
                <a:latin typeface="Courier New" pitchFamily="49" charset="0"/>
                <a:cs typeface="Courier New" pitchFamily="49" charset="0"/>
              </a:rPr>
              <a:t>f (</a:t>
            </a:r>
            <a:r>
              <a:rPr lang="en-US" altLang="zh-CN" sz="2400" b="1" dirty="0">
                <a:solidFill>
                  <a:srgbClr val="0000FF"/>
                </a:solidFill>
                <a:latin typeface="Courier New" pitchFamily="49" charset="0"/>
                <a:cs typeface="Courier New" pitchFamily="49" charset="0"/>
              </a:rPr>
              <a:t>double</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x){</a:t>
            </a:r>
          </a:p>
          <a:p>
            <a:pPr>
              <a:buFont typeface="Arial" charset="0"/>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double</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y;</a:t>
            </a:r>
          </a:p>
          <a:p>
            <a:pPr>
              <a:buFont typeface="Arial" charset="0"/>
              <a:buNone/>
            </a:pPr>
            <a:r>
              <a:rPr lang="en-US" altLang="zh-CN" sz="2400" b="1" dirty="0">
                <a:latin typeface="Courier New" pitchFamily="49" charset="0"/>
                <a:cs typeface="Courier New" pitchFamily="49" charset="0"/>
              </a:rPr>
              <a:t>		y=(x*x+x+1)/2-5.5;</a:t>
            </a:r>
          </a:p>
          <a:p>
            <a:pPr>
              <a:buFont typeface="Arial" charset="0"/>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y;  </a:t>
            </a:r>
          </a:p>
          <a:p>
            <a:pPr>
              <a:buFont typeface="Arial" charset="0"/>
              <a:buNone/>
            </a:pPr>
            <a:r>
              <a:rPr lang="en-US" altLang="zh-CN" sz="2400" b="1" dirty="0">
                <a:solidFill>
                  <a:srgbClr val="0000FF"/>
                </a:solidFill>
                <a:latin typeface="Courier New" pitchFamily="49" charset="0"/>
                <a:cs typeface="Courier New" pitchFamily="49" charset="0"/>
              </a:rPr>
              <a:t>	</a:t>
            </a:r>
            <a:r>
              <a:rPr lang="zh-CN" altLang="en-US" sz="2400" b="1" dirty="0">
                <a:latin typeface="Courier New" pitchFamily="49" charset="0"/>
                <a:cs typeface="Courier New" pitchFamily="49" charset="0"/>
              </a:rPr>
              <a:t>} </a:t>
            </a:r>
            <a:endParaRPr lang="en-US" altLang="zh-CN" sz="2400" b="1" dirty="0">
              <a:latin typeface="Courier New" pitchFamily="49" charset="0"/>
              <a:cs typeface="Courier New" pitchFamily="49" charset="0"/>
            </a:endParaRPr>
          </a:p>
          <a:p>
            <a:pPr lvl="1"/>
            <a:endParaRPr lang="zh-CN" altLang="en-US" dirty="0"/>
          </a:p>
        </p:txBody>
      </p:sp>
      <p:sp>
        <p:nvSpPr>
          <p:cNvPr id="23" name="文本框 22">
            <a:extLst>
              <a:ext uri="{FF2B5EF4-FFF2-40B4-BE49-F238E27FC236}">
                <a16:creationId xmlns:a16="http://schemas.microsoft.com/office/drawing/2014/main" id="{86CFED8A-DE7C-4A73-B0D0-712ADB8CC765}"/>
              </a:ext>
            </a:extLst>
          </p:cNvPr>
          <p:cNvSpPr txBox="1"/>
          <p:nvPr/>
        </p:nvSpPr>
        <p:spPr>
          <a:xfrm>
            <a:off x="3275856" y="1074510"/>
            <a:ext cx="3184376" cy="523220"/>
          </a:xfrm>
          <a:prstGeom prst="rect">
            <a:avLst/>
          </a:prstGeom>
          <a:noFill/>
        </p:spPr>
        <p:txBody>
          <a:bodyPr wrap="square" rtlCol="0">
            <a:spAutoFit/>
          </a:bodyPr>
          <a:lstStyle/>
          <a:p>
            <a:r>
              <a:rPr lang="zh-CN" altLang="en-US" sz="2800" dirty="0"/>
              <a:t>不定项选择</a:t>
            </a:r>
          </a:p>
        </p:txBody>
      </p:sp>
      <p:grpSp>
        <p:nvGrpSpPr>
          <p:cNvPr id="20" name="组合 19">
            <a:extLst>
              <a:ext uri="{FF2B5EF4-FFF2-40B4-BE49-F238E27FC236}">
                <a16:creationId xmlns:a16="http://schemas.microsoft.com/office/drawing/2014/main" id="{4E7DE84F-EEF6-4051-B545-2F6F8811C860}"/>
              </a:ext>
            </a:extLst>
          </p:cNvPr>
          <p:cNvGrpSpPr/>
          <p:nvPr>
            <p:custDataLst>
              <p:tags r:id="rId10"/>
            </p:custDataLst>
          </p:nvPr>
        </p:nvGrpSpPr>
        <p:grpSpPr>
          <a:xfrm>
            <a:off x="0" y="0"/>
            <a:ext cx="9144000" cy="635000"/>
            <a:chOff x="0" y="0"/>
            <a:chExt cx="9144000" cy="635000"/>
          </a:xfrm>
        </p:grpSpPr>
        <p:sp>
          <p:nvSpPr>
            <p:cNvPr id="16" name="TitleBackground">
              <a:extLst>
                <a:ext uri="{FF2B5EF4-FFF2-40B4-BE49-F238E27FC236}">
                  <a16:creationId xmlns:a16="http://schemas.microsoft.com/office/drawing/2014/main" id="{465B7515-F2CA-456F-89B8-CAEA7B3E7347}"/>
                </a:ext>
              </a:extLst>
            </p:cNvPr>
            <p:cNvSpPr/>
            <p:nvPr>
              <p:custDataLst>
                <p:tags r:id="rId12"/>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lorBlock">
              <a:extLst>
                <a:ext uri="{FF2B5EF4-FFF2-40B4-BE49-F238E27FC236}">
                  <a16:creationId xmlns:a16="http://schemas.microsoft.com/office/drawing/2014/main" id="{03AA848B-014A-449A-9EC2-6BDAD990909D}"/>
                </a:ext>
              </a:extLst>
            </p:cNvPr>
            <p:cNvSpPr/>
            <p:nvPr>
              <p:custDataLst>
                <p:tags r:id="rId13"/>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ypeText">
              <a:extLst>
                <a:ext uri="{FF2B5EF4-FFF2-40B4-BE49-F238E27FC236}">
                  <a16:creationId xmlns:a16="http://schemas.microsoft.com/office/drawing/2014/main" id="{9271F945-33E0-4702-8B47-FB2AA5C66FC5}"/>
                </a:ext>
              </a:extLst>
            </p:cNvPr>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9" name="TipText">
              <a:extLst>
                <a:ext uri="{FF2B5EF4-FFF2-40B4-BE49-F238E27FC236}">
                  <a16:creationId xmlns:a16="http://schemas.microsoft.com/office/drawing/2014/main" id="{B6035177-5FFF-4F5A-AE0B-64FE9D954CF6}"/>
                </a:ext>
              </a:extLst>
            </p:cNvPr>
            <p:cNvSpPr txBox="1"/>
            <p:nvPr>
              <p:custDataLst>
                <p:tags r:id="rId1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77AF3442-65A9-4664-BC94-8F746C2396E7}"/>
              </a:ext>
            </a:extLst>
          </p:cNvPr>
          <p:cNvPicPr>
            <a:picLocks/>
          </p:cNvPicPr>
          <p:nvPr>
            <p:custDataLst>
              <p:tags r:id="rId11"/>
            </p:custDataLst>
          </p:nvPr>
        </p:nvPicPr>
        <p:blipFill>
          <a:blip r:embed="rId17">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53761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507288" cy="5232623"/>
          </a:xfrm>
        </p:spPr>
        <p:txBody>
          <a:bodyPr/>
          <a:lstStyle/>
          <a:p>
            <a:pPr marL="0" indent="0">
              <a:buNone/>
            </a:pPr>
            <a:r>
              <a:rPr lang="zh-CN" altLang="en-US" b="1" dirty="0"/>
              <a:t>问题</a:t>
            </a:r>
            <a:r>
              <a:rPr lang="zh-CN" altLang="en-US" dirty="0"/>
              <a:t>：分别求</a:t>
            </a:r>
            <a:r>
              <a:rPr lang="en-US" altLang="zh-CN" dirty="0"/>
              <a:t>a, b</a:t>
            </a:r>
            <a:r>
              <a:rPr lang="zh-CN" altLang="en-US" dirty="0"/>
              <a:t>的立方根</a:t>
            </a:r>
            <a:endParaRPr lang="en-US" altLang="zh-CN" dirty="0"/>
          </a:p>
        </p:txBody>
      </p:sp>
      <p:sp>
        <p:nvSpPr>
          <p:cNvPr id="8" name="矩形 7">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10" name="矩形 9">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11" name="矩形 10">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12" name="矩形 11">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3" name="矩形 12">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函数的引入</a:t>
            </a:r>
          </a:p>
        </p:txBody>
      </p:sp>
      <p:sp>
        <p:nvSpPr>
          <p:cNvPr id="14" name="矩形 13">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函数的说明</a:t>
            </a:r>
          </a:p>
        </p:txBody>
      </p:sp>
      <p:sp>
        <p:nvSpPr>
          <p:cNvPr id="15" name="矩形 14">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6" name="矩形 15">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函数的分类</a:t>
            </a:r>
          </a:p>
        </p:txBody>
      </p:sp>
      <p:sp>
        <p:nvSpPr>
          <p:cNvPr id="17" name="矩形 16"/>
          <p:cNvSpPr/>
          <p:nvPr/>
        </p:nvSpPr>
        <p:spPr>
          <a:xfrm>
            <a:off x="539552" y="1840756"/>
            <a:ext cx="8072494" cy="2031325"/>
          </a:xfrm>
          <a:prstGeom prst="rect">
            <a:avLst/>
          </a:prstGeom>
        </p:spPr>
        <p:txBody>
          <a:bodyPr wrap="square">
            <a:spAutoFit/>
          </a:bodyPr>
          <a:lstStyle/>
          <a:p>
            <a:r>
              <a:rPr lang="en-US" altLang="zh-CN" b="1" dirty="0">
                <a:solidFill>
                  <a:srgbClr val="0000FF"/>
                </a:solidFill>
                <a:latin typeface="Courier New" pitchFamily="49" charset="0"/>
                <a:cs typeface="Courier New" pitchFamily="49" charset="0"/>
              </a:rPr>
              <a:t>float </a:t>
            </a:r>
            <a:r>
              <a:rPr lang="en-US" altLang="zh-CN" b="1" dirty="0">
                <a:latin typeface="Courier New" pitchFamily="49" charset="0"/>
                <a:cs typeface="Courier New" pitchFamily="49" charset="0"/>
              </a:rPr>
              <a:t>x1, x2, root, </a:t>
            </a:r>
            <a:r>
              <a:rPr lang="en-US" altLang="zh-CN" b="1" dirty="0" err="1">
                <a:latin typeface="Courier New" pitchFamily="49" charset="0"/>
                <a:cs typeface="Courier New" pitchFamily="49" charset="0"/>
              </a:rPr>
              <a:t>croot</a:t>
            </a:r>
            <a:r>
              <a:rPr lang="en-US" altLang="zh-CN" b="1" dirty="0">
                <a:latin typeface="Courier New" pitchFamily="49" charset="0"/>
                <a:cs typeface="Courier New" pitchFamily="49" charset="0"/>
              </a:rPr>
              <a:t>;</a:t>
            </a:r>
            <a:endParaRPr lang="en-US" altLang="zh-CN" b="1" dirty="0">
              <a:solidFill>
                <a:srgbClr val="0000FF"/>
              </a:solidFill>
              <a:latin typeface="Courier New" pitchFamily="49" charset="0"/>
              <a:cs typeface="Courier New" pitchFamily="49" charset="0"/>
            </a:endParaRPr>
          </a:p>
          <a:p>
            <a:r>
              <a:rPr lang="en-US" altLang="zh-CN" b="1" dirty="0" err="1">
                <a:latin typeface="Courier New" pitchFamily="49" charset="0"/>
                <a:cs typeface="Courier New" pitchFamily="49" charset="0"/>
              </a:rPr>
              <a:t>croot</a:t>
            </a:r>
            <a:r>
              <a:rPr lang="en-US" altLang="zh-CN" b="1" dirty="0">
                <a:latin typeface="Courier New" pitchFamily="49" charset="0"/>
                <a:cs typeface="Courier New" pitchFamily="49" charset="0"/>
              </a:rPr>
              <a:t> =</a:t>
            </a:r>
            <a:r>
              <a:rPr lang="en-US" altLang="zh-CN" b="1" dirty="0">
                <a:solidFill>
                  <a:schemeClr val="tx2"/>
                </a:solidFill>
                <a:latin typeface="Courier New" pitchFamily="49" charset="0"/>
                <a:cs typeface="Courier New" pitchFamily="49" charset="0"/>
              </a:rPr>
              <a:t> </a:t>
            </a:r>
            <a:r>
              <a:rPr lang="en-US" altLang="zh-CN" b="1" dirty="0">
                <a:solidFill>
                  <a:srgbClr val="FF0000"/>
                </a:solidFill>
                <a:latin typeface="Courier New" pitchFamily="49" charset="0"/>
                <a:cs typeface="Courier New" pitchFamily="49" charset="0"/>
              </a:rPr>
              <a:t>a</a:t>
            </a:r>
            <a:r>
              <a:rPr lang="en-US" altLang="zh-CN" b="1" dirty="0">
                <a:solidFill>
                  <a:schemeClr val="tx2"/>
                </a:solidFill>
                <a:latin typeface="Courier New" pitchFamily="49" charset="0"/>
                <a:cs typeface="Courier New" pitchFamily="49" charset="0"/>
              </a:rPr>
              <a:t>;</a:t>
            </a:r>
            <a:endParaRPr lang="zh-CN" altLang="en-US" b="1" dirty="0">
              <a:solidFill>
                <a:schemeClr val="tx2"/>
              </a:solidFill>
              <a:latin typeface="Courier New" pitchFamily="49" charset="0"/>
              <a:cs typeface="Courier New" pitchFamily="49" charset="0"/>
            </a:endParaRPr>
          </a:p>
          <a:p>
            <a:r>
              <a:rPr lang="en-US" altLang="zh-CN" b="1" dirty="0">
                <a:solidFill>
                  <a:srgbClr val="0000FF"/>
                </a:solidFill>
                <a:latin typeface="Courier New" pitchFamily="49" charset="0"/>
                <a:cs typeface="Courier New" pitchFamily="49" charset="0"/>
              </a:rPr>
              <a:t>do</a:t>
            </a:r>
            <a:r>
              <a:rPr lang="en-US" altLang="zh-CN" b="1" dirty="0">
                <a:latin typeface="Courier New" pitchFamily="49" charset="0"/>
                <a:cs typeface="Courier New" pitchFamily="49" charset="0"/>
              </a:rPr>
              <a:t>{</a:t>
            </a:r>
            <a:endParaRPr lang="zh-CN" altLang="en-US" b="1" dirty="0">
              <a:latin typeface="Courier New" pitchFamily="49" charset="0"/>
              <a:cs typeface="Courier New" pitchFamily="49" charset="0"/>
            </a:endParaRPr>
          </a:p>
          <a:p>
            <a:r>
              <a:rPr lang="en-US" altLang="zh-CN" b="1" dirty="0">
                <a:latin typeface="Courier New" pitchFamily="49" charset="0"/>
                <a:cs typeface="Courier New" pitchFamily="49" charset="0"/>
              </a:rPr>
              <a:t>	root = </a:t>
            </a:r>
            <a:r>
              <a:rPr lang="en-US" altLang="zh-CN" b="1" dirty="0" err="1">
                <a:latin typeface="Courier New" pitchFamily="49" charset="0"/>
                <a:cs typeface="Courier New" pitchFamily="49" charset="0"/>
              </a:rPr>
              <a:t>croot</a:t>
            </a:r>
            <a:r>
              <a:rPr lang="en-US" altLang="zh-CN" b="1" dirty="0">
                <a:latin typeface="Courier New" pitchFamily="49" charset="0"/>
                <a:cs typeface="Courier New" pitchFamily="49" charset="0"/>
              </a:rPr>
              <a:t>;</a:t>
            </a:r>
            <a:endParaRPr lang="zh-CN" altLang="en-US" b="1" dirty="0">
              <a:latin typeface="Courier New" pitchFamily="49" charset="0"/>
              <a:cs typeface="Courier New" pitchFamily="49" charset="0"/>
            </a:endParaRPr>
          </a:p>
          <a:p>
            <a:r>
              <a:rPr lang="zh-CN" altLang="en-US" b="1" dirty="0">
                <a:latin typeface="Courier New" pitchFamily="49" charset="0"/>
                <a:cs typeface="Courier New" pitchFamily="49" charset="0"/>
              </a:rPr>
              <a:t>	</a:t>
            </a:r>
            <a:r>
              <a:rPr lang="nl-NL" altLang="zh-CN" b="1" dirty="0">
                <a:latin typeface="Courier New" pitchFamily="49" charset="0"/>
                <a:cs typeface="Courier New" pitchFamily="49" charset="0"/>
              </a:rPr>
              <a:t>croot = (2*root + </a:t>
            </a:r>
            <a:r>
              <a:rPr lang="nl-NL" altLang="zh-CN" b="1" dirty="0">
                <a:solidFill>
                  <a:srgbClr val="FF0000"/>
                </a:solidFill>
                <a:latin typeface="Courier New" pitchFamily="49" charset="0"/>
                <a:cs typeface="Courier New" pitchFamily="49" charset="0"/>
              </a:rPr>
              <a:t>a</a:t>
            </a:r>
            <a:r>
              <a:rPr lang="nl-NL" altLang="zh-CN" b="1" dirty="0">
                <a:latin typeface="Courier New" pitchFamily="49" charset="0"/>
                <a:cs typeface="Courier New" pitchFamily="49" charset="0"/>
              </a:rPr>
              <a:t>/(root*root))/3;</a:t>
            </a:r>
            <a:endParaRPr lang="zh-CN" altLang="en-US" b="1" dirty="0">
              <a:latin typeface="Courier New" pitchFamily="49" charset="0"/>
              <a:cs typeface="Courier New" pitchFamily="49" charset="0"/>
            </a:endParaRPr>
          </a:p>
          <a:p>
            <a:r>
              <a:rPr lang="en-US" altLang="zh-CN" b="1" dirty="0">
                <a:latin typeface="Courier New" pitchFamily="49" charset="0"/>
                <a:cs typeface="Courier New" pitchFamily="49" charset="0"/>
              </a:rPr>
              <a:t>}</a:t>
            </a:r>
            <a:r>
              <a:rPr lang="en-US" altLang="zh-CN" b="1" dirty="0">
                <a:solidFill>
                  <a:srgbClr val="0000FF"/>
                </a:solidFill>
                <a:latin typeface="Courier New" pitchFamily="49" charset="0"/>
                <a:cs typeface="Courier New" pitchFamily="49" charset="0"/>
              </a:rPr>
              <a:t>while</a:t>
            </a:r>
            <a:r>
              <a:rPr lang="en-US" altLang="zh-CN" b="1" dirty="0">
                <a:latin typeface="Courier New" pitchFamily="49" charset="0"/>
                <a:cs typeface="Courier New" pitchFamily="49" charset="0"/>
              </a:rPr>
              <a:t>(</a:t>
            </a:r>
            <a:r>
              <a:rPr lang="en-US" altLang="zh-CN" b="1" dirty="0" err="1">
                <a:latin typeface="Courier New" pitchFamily="49" charset="0"/>
                <a:cs typeface="Courier New" pitchFamily="49" charset="0"/>
              </a:rPr>
              <a:t>fabs</a:t>
            </a:r>
            <a:r>
              <a:rPr lang="en-US" altLang="zh-CN" b="1" dirty="0">
                <a:latin typeface="Courier New" pitchFamily="49" charset="0"/>
                <a:cs typeface="Courier New" pitchFamily="49" charset="0"/>
              </a:rPr>
              <a:t>(</a:t>
            </a:r>
            <a:r>
              <a:rPr lang="en-US" altLang="zh-CN" b="1" dirty="0" err="1">
                <a:latin typeface="Courier New" pitchFamily="49" charset="0"/>
                <a:cs typeface="Courier New" pitchFamily="49" charset="0"/>
              </a:rPr>
              <a:t>croot</a:t>
            </a:r>
            <a:r>
              <a:rPr lang="en-US" altLang="zh-CN" b="1" dirty="0">
                <a:latin typeface="Courier New" pitchFamily="49" charset="0"/>
                <a:cs typeface="Courier New" pitchFamily="49" charset="0"/>
              </a:rPr>
              <a:t>-root) &gt; eps);</a:t>
            </a:r>
          </a:p>
          <a:p>
            <a:r>
              <a:rPr lang="en-US" altLang="zh-CN" b="1" dirty="0">
                <a:latin typeface="Courier New" pitchFamily="49" charset="0"/>
                <a:cs typeface="Courier New" pitchFamily="49" charset="0"/>
              </a:rPr>
              <a:t>x1 = </a:t>
            </a:r>
            <a:r>
              <a:rPr lang="en-US" altLang="zh-CN" b="1" dirty="0" err="1">
                <a:latin typeface="Courier New" pitchFamily="49" charset="0"/>
                <a:cs typeface="Courier New" pitchFamily="49" charset="0"/>
              </a:rPr>
              <a:t>croot</a:t>
            </a:r>
            <a:r>
              <a:rPr lang="en-US" altLang="zh-CN" b="1" dirty="0">
                <a:latin typeface="Courier New" pitchFamily="49" charset="0"/>
                <a:cs typeface="Courier New" pitchFamily="49" charset="0"/>
              </a:rPr>
              <a:t>;</a:t>
            </a:r>
            <a:endParaRPr lang="zh-CN" altLang="en-US" b="1" dirty="0">
              <a:latin typeface="Courier New" pitchFamily="49" charset="0"/>
              <a:cs typeface="Courier New" pitchFamily="49" charset="0"/>
            </a:endParaRPr>
          </a:p>
        </p:txBody>
      </p:sp>
      <p:sp>
        <p:nvSpPr>
          <p:cNvPr id="18" name="矩形 17"/>
          <p:cNvSpPr/>
          <p:nvPr/>
        </p:nvSpPr>
        <p:spPr>
          <a:xfrm>
            <a:off x="539552" y="4149080"/>
            <a:ext cx="8072494" cy="1754326"/>
          </a:xfrm>
          <a:prstGeom prst="rect">
            <a:avLst/>
          </a:prstGeom>
        </p:spPr>
        <p:txBody>
          <a:bodyPr wrap="square">
            <a:spAutoFit/>
          </a:bodyPr>
          <a:lstStyle/>
          <a:p>
            <a:r>
              <a:rPr lang="en-US" altLang="zh-CN" b="1" dirty="0" err="1">
                <a:latin typeface="Courier New" pitchFamily="49" charset="0"/>
                <a:cs typeface="Courier New" pitchFamily="49" charset="0"/>
              </a:rPr>
              <a:t>croot</a:t>
            </a:r>
            <a:r>
              <a:rPr lang="en-US" altLang="zh-CN" b="1" dirty="0">
                <a:latin typeface="Courier New" pitchFamily="49" charset="0"/>
                <a:cs typeface="Courier New" pitchFamily="49" charset="0"/>
              </a:rPr>
              <a:t> =</a:t>
            </a:r>
            <a:r>
              <a:rPr lang="en-US" altLang="zh-CN" b="1" dirty="0">
                <a:solidFill>
                  <a:schemeClr val="tx2"/>
                </a:solidFill>
                <a:latin typeface="Courier New" pitchFamily="49" charset="0"/>
                <a:cs typeface="Courier New" pitchFamily="49" charset="0"/>
              </a:rPr>
              <a:t> </a:t>
            </a:r>
            <a:r>
              <a:rPr lang="en-US" altLang="zh-CN" b="1" dirty="0">
                <a:solidFill>
                  <a:srgbClr val="FF0000"/>
                </a:solidFill>
                <a:latin typeface="Courier New" pitchFamily="49" charset="0"/>
                <a:cs typeface="Courier New" pitchFamily="49" charset="0"/>
              </a:rPr>
              <a:t>b</a:t>
            </a:r>
            <a:r>
              <a:rPr lang="en-US" altLang="zh-CN" b="1" dirty="0">
                <a:solidFill>
                  <a:schemeClr val="tx2"/>
                </a:solidFill>
                <a:latin typeface="Courier New" pitchFamily="49" charset="0"/>
                <a:cs typeface="Courier New" pitchFamily="49" charset="0"/>
              </a:rPr>
              <a:t>;</a:t>
            </a:r>
            <a:endParaRPr lang="zh-CN" altLang="en-US" b="1" dirty="0">
              <a:solidFill>
                <a:schemeClr val="tx2"/>
              </a:solidFill>
              <a:latin typeface="Courier New" pitchFamily="49" charset="0"/>
              <a:cs typeface="Courier New" pitchFamily="49" charset="0"/>
            </a:endParaRPr>
          </a:p>
          <a:p>
            <a:r>
              <a:rPr lang="en-US" altLang="zh-CN" b="1" dirty="0">
                <a:solidFill>
                  <a:srgbClr val="0000FF"/>
                </a:solidFill>
                <a:latin typeface="Courier New" pitchFamily="49" charset="0"/>
                <a:cs typeface="Courier New" pitchFamily="49" charset="0"/>
              </a:rPr>
              <a:t>do</a:t>
            </a:r>
            <a:r>
              <a:rPr lang="en-US" altLang="zh-CN" b="1" dirty="0">
                <a:latin typeface="Courier New" pitchFamily="49" charset="0"/>
                <a:cs typeface="Courier New" pitchFamily="49" charset="0"/>
              </a:rPr>
              <a:t>{</a:t>
            </a:r>
            <a:endParaRPr lang="zh-CN" altLang="en-US" b="1" dirty="0">
              <a:latin typeface="Courier New" pitchFamily="49" charset="0"/>
              <a:cs typeface="Courier New" pitchFamily="49" charset="0"/>
            </a:endParaRPr>
          </a:p>
          <a:p>
            <a:r>
              <a:rPr lang="en-US" altLang="zh-CN" b="1" dirty="0">
                <a:latin typeface="Courier New" pitchFamily="49" charset="0"/>
                <a:cs typeface="Courier New" pitchFamily="49" charset="0"/>
              </a:rPr>
              <a:t>	root = </a:t>
            </a:r>
            <a:r>
              <a:rPr lang="en-US" altLang="zh-CN" b="1" dirty="0" err="1">
                <a:latin typeface="Courier New" pitchFamily="49" charset="0"/>
                <a:cs typeface="Courier New" pitchFamily="49" charset="0"/>
              </a:rPr>
              <a:t>croot</a:t>
            </a:r>
            <a:r>
              <a:rPr lang="en-US" altLang="zh-CN" b="1" dirty="0">
                <a:latin typeface="Courier New" pitchFamily="49" charset="0"/>
                <a:cs typeface="Courier New" pitchFamily="49" charset="0"/>
              </a:rPr>
              <a:t>;</a:t>
            </a:r>
            <a:endParaRPr lang="zh-CN" altLang="en-US" b="1" dirty="0">
              <a:latin typeface="Courier New" pitchFamily="49" charset="0"/>
              <a:cs typeface="Courier New" pitchFamily="49" charset="0"/>
            </a:endParaRPr>
          </a:p>
          <a:p>
            <a:r>
              <a:rPr lang="zh-CN" altLang="en-US" b="1" dirty="0">
                <a:latin typeface="Courier New" pitchFamily="49" charset="0"/>
                <a:cs typeface="Courier New" pitchFamily="49" charset="0"/>
              </a:rPr>
              <a:t>	</a:t>
            </a:r>
            <a:r>
              <a:rPr lang="nl-NL" altLang="zh-CN" b="1" dirty="0">
                <a:latin typeface="Courier New" pitchFamily="49" charset="0"/>
                <a:cs typeface="Courier New" pitchFamily="49" charset="0"/>
              </a:rPr>
              <a:t>croot = (2*root + </a:t>
            </a:r>
            <a:r>
              <a:rPr lang="nl-NL" altLang="zh-CN" b="1" dirty="0">
                <a:solidFill>
                  <a:srgbClr val="FF0000"/>
                </a:solidFill>
                <a:latin typeface="Courier New" pitchFamily="49" charset="0"/>
                <a:cs typeface="Courier New" pitchFamily="49" charset="0"/>
              </a:rPr>
              <a:t>b</a:t>
            </a:r>
            <a:r>
              <a:rPr lang="nl-NL" altLang="zh-CN" b="1" dirty="0">
                <a:latin typeface="Courier New" pitchFamily="49" charset="0"/>
                <a:cs typeface="Courier New" pitchFamily="49" charset="0"/>
              </a:rPr>
              <a:t>/(root*root))/3;</a:t>
            </a:r>
            <a:endParaRPr lang="zh-CN" altLang="en-US" b="1" dirty="0">
              <a:latin typeface="Courier New" pitchFamily="49" charset="0"/>
              <a:cs typeface="Courier New" pitchFamily="49" charset="0"/>
            </a:endParaRPr>
          </a:p>
          <a:p>
            <a:r>
              <a:rPr lang="en-US" altLang="zh-CN" b="1" dirty="0">
                <a:latin typeface="Courier New" pitchFamily="49" charset="0"/>
                <a:cs typeface="Courier New" pitchFamily="49" charset="0"/>
              </a:rPr>
              <a:t>}</a:t>
            </a:r>
            <a:r>
              <a:rPr lang="en-US" altLang="zh-CN" b="1" dirty="0">
                <a:solidFill>
                  <a:srgbClr val="0000FF"/>
                </a:solidFill>
                <a:latin typeface="Courier New" pitchFamily="49" charset="0"/>
                <a:cs typeface="Courier New" pitchFamily="49" charset="0"/>
              </a:rPr>
              <a:t>while</a:t>
            </a:r>
            <a:r>
              <a:rPr lang="en-US" altLang="zh-CN" b="1" dirty="0">
                <a:latin typeface="Courier New" pitchFamily="49" charset="0"/>
                <a:cs typeface="Courier New" pitchFamily="49" charset="0"/>
              </a:rPr>
              <a:t>(</a:t>
            </a:r>
            <a:r>
              <a:rPr lang="en-US" altLang="zh-CN" b="1" dirty="0" err="1">
                <a:latin typeface="Courier New" pitchFamily="49" charset="0"/>
                <a:cs typeface="Courier New" pitchFamily="49" charset="0"/>
              </a:rPr>
              <a:t>fabs</a:t>
            </a:r>
            <a:r>
              <a:rPr lang="en-US" altLang="zh-CN" b="1" dirty="0">
                <a:latin typeface="Courier New" pitchFamily="49" charset="0"/>
                <a:cs typeface="Courier New" pitchFamily="49" charset="0"/>
              </a:rPr>
              <a:t>(</a:t>
            </a:r>
            <a:r>
              <a:rPr lang="en-US" altLang="zh-CN" b="1" dirty="0" err="1">
                <a:latin typeface="Courier New" pitchFamily="49" charset="0"/>
                <a:cs typeface="Courier New" pitchFamily="49" charset="0"/>
              </a:rPr>
              <a:t>croot</a:t>
            </a:r>
            <a:r>
              <a:rPr lang="en-US" altLang="zh-CN" b="1" dirty="0">
                <a:latin typeface="Courier New" pitchFamily="49" charset="0"/>
                <a:cs typeface="Courier New" pitchFamily="49" charset="0"/>
              </a:rPr>
              <a:t>-root) &gt; eps);</a:t>
            </a:r>
          </a:p>
          <a:p>
            <a:r>
              <a:rPr lang="en-US" altLang="zh-CN" b="1" dirty="0">
                <a:latin typeface="Courier New" pitchFamily="49" charset="0"/>
                <a:cs typeface="Courier New" pitchFamily="49" charset="0"/>
              </a:rPr>
              <a:t>x2 = </a:t>
            </a:r>
            <a:r>
              <a:rPr lang="en-US" altLang="zh-CN" b="1" dirty="0" err="1">
                <a:latin typeface="Courier New" pitchFamily="49" charset="0"/>
                <a:cs typeface="Courier New" pitchFamily="49" charset="0"/>
              </a:rPr>
              <a:t>croot</a:t>
            </a:r>
            <a:r>
              <a:rPr lang="en-US" altLang="zh-CN" b="1" dirty="0">
                <a:latin typeface="Courier New" pitchFamily="49" charset="0"/>
                <a:cs typeface="Courier New" pitchFamily="49" charset="0"/>
              </a:rPr>
              <a:t>;</a:t>
            </a:r>
            <a:endParaRPr lang="zh-CN" altLang="en-US" b="1" dirty="0">
              <a:latin typeface="Courier New" pitchFamily="49" charset="0"/>
              <a:cs typeface="Courier New" pitchFamily="49" charset="0"/>
            </a:endParaRPr>
          </a:p>
        </p:txBody>
      </p:sp>
      <p:sp>
        <p:nvSpPr>
          <p:cNvPr id="2" name="矩形 1"/>
          <p:cNvSpPr/>
          <p:nvPr/>
        </p:nvSpPr>
        <p:spPr>
          <a:xfrm>
            <a:off x="6466706" y="3616091"/>
            <a:ext cx="2592288" cy="1200329"/>
          </a:xfrm>
          <a:prstGeom prst="rect">
            <a:avLst/>
          </a:prstGeom>
        </p:spPr>
        <p:txBody>
          <a:bodyPr wrap="square">
            <a:spAutoFit/>
          </a:bodyPr>
          <a:lstStyle/>
          <a:p>
            <a:r>
              <a:rPr lang="zh-CN" altLang="en-US" sz="2400" b="1" dirty="0"/>
              <a:t>程序中包含两段类似的代码，</a:t>
            </a:r>
            <a:endParaRPr lang="en-US" altLang="zh-CN" sz="2400" b="1" dirty="0"/>
          </a:p>
          <a:p>
            <a:r>
              <a:rPr lang="zh-CN" altLang="en-US" sz="2400" b="1" dirty="0"/>
              <a:t>完成相同的功能</a:t>
            </a:r>
          </a:p>
        </p:txBody>
      </p:sp>
      <p:sp>
        <p:nvSpPr>
          <p:cNvPr id="23" name="矩形 22"/>
          <p:cNvSpPr/>
          <p:nvPr/>
        </p:nvSpPr>
        <p:spPr>
          <a:xfrm>
            <a:off x="457200" y="2161431"/>
            <a:ext cx="5915000" cy="13681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67891" y="4221088"/>
            <a:ext cx="5915000" cy="13625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7442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 grpId="0" animBg="1"/>
      <p:bldP spid="2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66B186D8-8ED9-4DB6-B346-9CA9343D13D0}"/>
              </a:ext>
            </a:extLst>
          </p:cNvPr>
          <p:cNvSpPr/>
          <p:nvPr>
            <p:custDataLst>
              <p:tags r:id="rId2"/>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rgbClr val="FFFFFF"/>
              </a:solidFill>
            </a:endParaRPr>
          </a:p>
        </p:txBody>
      </p:sp>
      <p:sp>
        <p:nvSpPr>
          <p:cNvPr id="4" name="文本框 3">
            <a:extLst>
              <a:ext uri="{FF2B5EF4-FFF2-40B4-BE49-F238E27FC236}">
                <a16:creationId xmlns:a16="http://schemas.microsoft.com/office/drawing/2014/main" id="{8010F736-6723-43BF-8A09-EB507619D5C6}"/>
              </a:ext>
            </a:extLst>
          </p:cNvPr>
          <p:cNvSpPr txBox="1"/>
          <p:nvPr>
            <p:custDataLst>
              <p:tags r:id="rId3"/>
            </p:custDataLst>
          </p:nvPr>
        </p:nvSpPr>
        <p:spPr>
          <a:xfrm>
            <a:off x="914400" y="635000"/>
            <a:ext cx="7315200" cy="2143125"/>
          </a:xfrm>
          <a:prstGeom prst="rect">
            <a:avLst/>
          </a:prstGeom>
          <a:noFill/>
        </p:spPr>
        <p:txBody>
          <a:bodyPr vert="horz" wrap="square" rtlCol="0" anchor="ctr" anchorCtr="0">
            <a:noAutofit/>
          </a:bodyPr>
          <a:lstStyle/>
          <a:p>
            <a:r>
              <a:rPr lang="zh-CN" altLang="en-US" sz="2800" dirty="0"/>
              <a:t>指出下面程序中的错误</a:t>
            </a:r>
            <a:endParaRPr lang="en-US" altLang="zh-CN" sz="2800" dirty="0"/>
          </a:p>
        </p:txBody>
      </p:sp>
      <p:sp>
        <p:nvSpPr>
          <p:cNvPr id="5" name="矩形: 圆角 4">
            <a:extLst>
              <a:ext uri="{FF2B5EF4-FFF2-40B4-BE49-F238E27FC236}">
                <a16:creationId xmlns:a16="http://schemas.microsoft.com/office/drawing/2014/main" id="{C883FCC3-B7B2-4595-9A9F-BAE0CDE9689C}"/>
              </a:ext>
            </a:extLst>
          </p:cNvPr>
          <p:cNvSpPr/>
          <p:nvPr>
            <p:custDataLst>
              <p:tags r:id="rId4"/>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1" name="矩形 10">
            <a:extLst>
              <a:ext uri="{FF2B5EF4-FFF2-40B4-BE49-F238E27FC236}">
                <a16:creationId xmlns:a16="http://schemas.microsoft.com/office/drawing/2014/main" id="{B45E85A4-7048-4E7B-9B54-7387937DAAD5}"/>
              </a:ext>
            </a:extLst>
          </p:cNvPr>
          <p:cNvSpPr/>
          <p:nvPr>
            <p:custDataLst>
              <p:tags r:id="rId5"/>
            </p:custDataLst>
          </p:nvPr>
        </p:nvSpPr>
        <p:spPr>
          <a:xfrm>
            <a:off x="0" y="5849303"/>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2.0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sp>
        <p:nvSpPr>
          <p:cNvPr id="12" name="内容占位符 2">
            <a:extLst>
              <a:ext uri="{FF2B5EF4-FFF2-40B4-BE49-F238E27FC236}">
                <a16:creationId xmlns:a16="http://schemas.microsoft.com/office/drawing/2014/main" id="{21BE85C1-70A8-4483-93E4-C96D3153D0D5}"/>
              </a:ext>
            </a:extLst>
          </p:cNvPr>
          <p:cNvSpPr txBox="1">
            <a:spLocks/>
          </p:cNvSpPr>
          <p:nvPr/>
        </p:nvSpPr>
        <p:spPr bwMode="auto">
          <a:xfrm>
            <a:off x="888752" y="2066023"/>
            <a:ext cx="7848872" cy="3600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charset="0"/>
              <a:buNone/>
            </a:pPr>
            <a:r>
              <a:rPr lang="en-US" altLang="zh-CN" sz="2400" b="1" dirty="0">
                <a:solidFill>
                  <a:srgbClr val="0000FF"/>
                </a:solidFill>
                <a:latin typeface="Courier New" pitchFamily="49" charset="0"/>
                <a:cs typeface="Courier New" pitchFamily="49" charset="0"/>
              </a:rPr>
              <a:t>double </a:t>
            </a:r>
            <a:r>
              <a:rPr lang="en-US" altLang="zh-CN" sz="2400" b="1" dirty="0">
                <a:latin typeface="Courier New" pitchFamily="49" charset="0"/>
                <a:cs typeface="Courier New" pitchFamily="49" charset="0"/>
              </a:rPr>
              <a:t>f (</a:t>
            </a:r>
            <a:r>
              <a:rPr lang="en-US" altLang="zh-CN" sz="2400" b="1" dirty="0">
                <a:solidFill>
                  <a:srgbClr val="0000FF"/>
                </a:solidFill>
                <a:latin typeface="Courier New" pitchFamily="49" charset="0"/>
                <a:cs typeface="Courier New" pitchFamily="49" charset="0"/>
              </a:rPr>
              <a:t>double</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x, </a:t>
            </a:r>
            <a:r>
              <a:rPr lang="en-US" altLang="zh-CN" sz="2400" b="1" dirty="0">
                <a:solidFill>
                  <a:srgbClr val="0000FF"/>
                </a:solidFill>
                <a:latin typeface="Courier New" pitchFamily="49" charset="0"/>
                <a:cs typeface="Courier New" pitchFamily="49" charset="0"/>
              </a:rPr>
              <a:t>double</a:t>
            </a:r>
            <a:r>
              <a:rPr lang="en-US" altLang="zh-CN" sz="2400" b="1" dirty="0">
                <a:latin typeface="Courier New" pitchFamily="49" charset="0"/>
                <a:cs typeface="Courier New" pitchFamily="49" charset="0"/>
              </a:rPr>
              <a:t> y){</a:t>
            </a:r>
          </a:p>
          <a:p>
            <a:pPr>
              <a:buFont typeface="Arial" charset="0"/>
              <a:buNone/>
            </a:pPr>
            <a:r>
              <a:rPr lang="en-US" altLang="zh-CN" sz="2400" b="1" dirty="0">
                <a:latin typeface="Courier New" pitchFamily="49" charset="0"/>
                <a:cs typeface="Courier New" pitchFamily="49" charset="0"/>
              </a:rPr>
              <a:t>		if(x &gt; 0) {</a:t>
            </a:r>
          </a:p>
          <a:p>
            <a:pPr>
              <a:buFont typeface="Arial" charset="0"/>
              <a:buNone/>
            </a:pPr>
            <a:r>
              <a:rPr lang="en-US" altLang="zh-CN" sz="2400" b="1" dirty="0">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latin typeface="Courier New" pitchFamily="49" charset="0"/>
                <a:cs typeface="Courier New" pitchFamily="49" charset="0"/>
              </a:rPr>
              <a:t> -1;</a:t>
            </a:r>
          </a:p>
          <a:p>
            <a:pPr>
              <a:buFont typeface="Arial" charset="0"/>
              <a:buNone/>
            </a:pPr>
            <a:r>
              <a:rPr lang="en-US" altLang="zh-CN" sz="2400" b="1" dirty="0">
                <a:latin typeface="Courier New" pitchFamily="49" charset="0"/>
                <a:cs typeface="Courier New" pitchFamily="49" charset="0"/>
              </a:rPr>
              <a:t>		} else if(y &gt; 0){</a:t>
            </a:r>
          </a:p>
          <a:p>
            <a:pPr>
              <a:buFont typeface="Arial" charset="0"/>
              <a:buNone/>
            </a:pPr>
            <a:r>
              <a:rPr lang="en-US" altLang="zh-CN" sz="2400" b="1" dirty="0">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latin typeface="Courier New" pitchFamily="49" charset="0"/>
                <a:cs typeface="Courier New" pitchFamily="49" charset="0"/>
              </a:rPr>
              <a:t> 1;</a:t>
            </a:r>
          </a:p>
          <a:p>
            <a:pPr>
              <a:buFont typeface="Arial" charset="0"/>
              <a:buNone/>
            </a:pPr>
            <a:r>
              <a:rPr lang="en-US" altLang="zh-CN" sz="2400" b="1" dirty="0">
                <a:latin typeface="Courier New" pitchFamily="49" charset="0"/>
                <a:cs typeface="Courier New" pitchFamily="49" charset="0"/>
              </a:rPr>
              <a:t>		}</a:t>
            </a:r>
          </a:p>
          <a:p>
            <a:pPr>
              <a:buFont typeface="Arial" charset="0"/>
              <a:buNone/>
            </a:pPr>
            <a:r>
              <a:rPr lang="zh-CN" altLang="en-US" sz="2400" b="1" dirty="0">
                <a:latin typeface="Courier New" pitchFamily="49" charset="0"/>
                <a:cs typeface="Courier New" pitchFamily="49" charset="0"/>
              </a:rPr>
              <a:t>} </a:t>
            </a:r>
            <a:endParaRPr lang="en-US" altLang="zh-CN" sz="2400" b="1" dirty="0">
              <a:latin typeface="Courier New" pitchFamily="49" charset="0"/>
              <a:cs typeface="Courier New" pitchFamily="49" charset="0"/>
            </a:endParaRPr>
          </a:p>
          <a:p>
            <a:pPr lvl="1"/>
            <a:endParaRPr lang="zh-CN" altLang="en-US" dirty="0"/>
          </a:p>
        </p:txBody>
      </p:sp>
      <p:sp>
        <p:nvSpPr>
          <p:cNvPr id="18" name="文本框 17">
            <a:extLst>
              <a:ext uri="{FF2B5EF4-FFF2-40B4-BE49-F238E27FC236}">
                <a16:creationId xmlns:a16="http://schemas.microsoft.com/office/drawing/2014/main" id="{7EA45056-75A2-4577-A983-39D3BDFF81FF}"/>
              </a:ext>
            </a:extLst>
          </p:cNvPr>
          <p:cNvSpPr txBox="1"/>
          <p:nvPr>
            <p:custDataLst>
              <p:tags r:id="rId6"/>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19" name="文本框 18">
            <a:extLst>
              <a:ext uri="{FF2B5EF4-FFF2-40B4-BE49-F238E27FC236}">
                <a16:creationId xmlns:a16="http://schemas.microsoft.com/office/drawing/2014/main" id="{7B34B942-3ED0-40B7-A07F-9884E10150E3}"/>
              </a:ext>
            </a:extLst>
          </p:cNvPr>
          <p:cNvSpPr txBox="1"/>
          <p:nvPr>
            <p:custDataLst>
              <p:tags r:id="rId7"/>
            </p:custDataLst>
          </p:nvPr>
        </p:nvSpPr>
        <p:spPr>
          <a:xfrm>
            <a:off x="9779000" y="1513408"/>
            <a:ext cx="3332480" cy="707886"/>
          </a:xfrm>
          <a:prstGeom prst="rect">
            <a:avLst/>
          </a:prstGeom>
          <a:noFill/>
        </p:spPr>
        <p:txBody>
          <a:bodyPr vert="horz" rtlCol="0" anchor="t" anchorCtr="0">
            <a:spAutoFit/>
          </a:bodyPr>
          <a:lstStyle/>
          <a:p>
            <a:pPr lvl="0"/>
            <a:r>
              <a:rPr lang="zh-CN" altLang="en-US" sz="2000" b="1">
                <a:solidFill>
                  <a:srgbClr val="FF0000"/>
                </a:solidFill>
              </a:rPr>
              <a:t>不能保证每条分支都带</a:t>
            </a:r>
            <a:r>
              <a:rPr lang="en-US" altLang="zh-CN" sz="2000" b="1">
                <a:solidFill>
                  <a:srgbClr val="FF0000"/>
                </a:solidFill>
              </a:rPr>
              <a:t>return</a:t>
            </a:r>
            <a:endParaRPr lang="zh-CN" altLang="en-US" sz="2000" b="1" dirty="0">
              <a:solidFill>
                <a:srgbClr val="FF0000"/>
              </a:solidFill>
            </a:endParaRPr>
          </a:p>
        </p:txBody>
      </p:sp>
      <p:grpSp>
        <p:nvGrpSpPr>
          <p:cNvPr id="17" name="组合 16">
            <a:extLst>
              <a:ext uri="{FF2B5EF4-FFF2-40B4-BE49-F238E27FC236}">
                <a16:creationId xmlns:a16="http://schemas.microsoft.com/office/drawing/2014/main" id="{6C39B9A0-A02C-49D7-A35B-1BBCE5771846}"/>
              </a:ext>
            </a:extLst>
          </p:cNvPr>
          <p:cNvGrpSpPr/>
          <p:nvPr>
            <p:custDataLst>
              <p:tags r:id="rId8"/>
            </p:custDataLst>
          </p:nvPr>
        </p:nvGrpSpPr>
        <p:grpSpPr>
          <a:xfrm>
            <a:off x="9537700" y="0"/>
            <a:ext cx="3815080" cy="647700"/>
            <a:chOff x="9537700" y="0"/>
            <a:chExt cx="3815080" cy="647700"/>
          </a:xfrm>
        </p:grpSpPr>
        <p:sp>
          <p:nvSpPr>
            <p:cNvPr id="14" name="RemarkBack">
              <a:extLst>
                <a:ext uri="{FF2B5EF4-FFF2-40B4-BE49-F238E27FC236}">
                  <a16:creationId xmlns:a16="http://schemas.microsoft.com/office/drawing/2014/main" id="{6F012006-D047-43BE-94C8-B4B847A21B05}"/>
                </a:ext>
              </a:extLst>
            </p:cNvPr>
            <p:cNvSpPr/>
            <p:nvPr>
              <p:custDataLst>
                <p:tags r:id="rId18"/>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RemarkBlock">
              <a:extLst>
                <a:ext uri="{FF2B5EF4-FFF2-40B4-BE49-F238E27FC236}">
                  <a16:creationId xmlns:a16="http://schemas.microsoft.com/office/drawing/2014/main" id="{8EC06F50-5CBD-4F56-B7D4-E8E6834A2B17}"/>
                </a:ext>
              </a:extLst>
            </p:cNvPr>
            <p:cNvSpPr/>
            <p:nvPr>
              <p:custDataLst>
                <p:tags r:id="rId19"/>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RemarkTitleText">
              <a:extLst>
                <a:ext uri="{FF2B5EF4-FFF2-40B4-BE49-F238E27FC236}">
                  <a16:creationId xmlns:a16="http://schemas.microsoft.com/office/drawing/2014/main" id="{544F6A3C-416C-4EEC-954E-9D91F8033A0C}"/>
                </a:ext>
              </a:extLst>
            </p:cNvPr>
            <p:cNvSpPr txBox="1"/>
            <p:nvPr>
              <p:custDataLst>
                <p:tags r:id="rId20"/>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36BF213D-02AE-4709-BD6C-C0FFEE0BF093}"/>
              </a:ext>
            </a:extLst>
          </p:cNvPr>
          <p:cNvSpPr/>
          <p:nvPr>
            <p:custDataLst>
              <p:tags r:id="rId9"/>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RemarkBlock">
            <a:extLst>
              <a:ext uri="{FF2B5EF4-FFF2-40B4-BE49-F238E27FC236}">
                <a16:creationId xmlns:a16="http://schemas.microsoft.com/office/drawing/2014/main" id="{831BC3B7-A8BC-401E-BC14-069501C3ED79}"/>
              </a:ext>
            </a:extLst>
          </p:cNvPr>
          <p:cNvSpPr/>
          <p:nvPr>
            <p:custDataLst>
              <p:tags r:id="rId10"/>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RemarkTitleText">
            <a:extLst>
              <a:ext uri="{FF2B5EF4-FFF2-40B4-BE49-F238E27FC236}">
                <a16:creationId xmlns:a16="http://schemas.microsoft.com/office/drawing/2014/main" id="{EC58265E-9010-402A-9543-BE9D9CDC3CDB}"/>
              </a:ext>
            </a:extLst>
          </p:cNvPr>
          <p:cNvSpPr txBox="1"/>
          <p:nvPr>
            <p:custDataLst>
              <p:tags r:id="rId11"/>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nvGrpSpPr>
          <p:cNvPr id="10" name="组合 9">
            <a:extLst>
              <a:ext uri="{FF2B5EF4-FFF2-40B4-BE49-F238E27FC236}">
                <a16:creationId xmlns:a16="http://schemas.microsoft.com/office/drawing/2014/main" id="{B160706F-197C-46CE-9BC3-ECF9834A3DE6}"/>
              </a:ext>
            </a:extLst>
          </p:cNvPr>
          <p:cNvGrpSpPr/>
          <p:nvPr>
            <p:custDataLst>
              <p:tags r:id="rId12"/>
            </p:custDataLst>
          </p:nvPr>
        </p:nvGrpSpPr>
        <p:grpSpPr>
          <a:xfrm>
            <a:off x="0" y="0"/>
            <a:ext cx="9144000" cy="635000"/>
            <a:chOff x="0" y="0"/>
            <a:chExt cx="9144000" cy="635000"/>
          </a:xfrm>
        </p:grpSpPr>
        <p:sp>
          <p:nvSpPr>
            <p:cNvPr id="6" name="TitleBackground">
              <a:extLst>
                <a:ext uri="{FF2B5EF4-FFF2-40B4-BE49-F238E27FC236}">
                  <a16:creationId xmlns:a16="http://schemas.microsoft.com/office/drawing/2014/main" id="{143E9330-4421-4C85-8E7A-51FEED44BFC9}"/>
                </a:ext>
              </a:extLst>
            </p:cNvPr>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lorBlock">
              <a:extLst>
                <a:ext uri="{FF2B5EF4-FFF2-40B4-BE49-F238E27FC236}">
                  <a16:creationId xmlns:a16="http://schemas.microsoft.com/office/drawing/2014/main" id="{91C94C2D-66E0-4B69-B644-30CBC149DF6E}"/>
                </a:ext>
              </a:extLst>
            </p:cNvPr>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ypeText">
              <a:extLst>
                <a:ext uri="{FF2B5EF4-FFF2-40B4-BE49-F238E27FC236}">
                  <a16:creationId xmlns:a16="http://schemas.microsoft.com/office/drawing/2014/main" id="{821D5E41-1A64-405C-9C3F-2537774BFBDF}"/>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9" name="TipText">
              <a:extLst>
                <a:ext uri="{FF2B5EF4-FFF2-40B4-BE49-F238E27FC236}">
                  <a16:creationId xmlns:a16="http://schemas.microsoft.com/office/drawing/2014/main" id="{2662F8D7-5FFE-439F-96F5-9581B0931D1C}"/>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29B15149-14E0-43BC-AD65-12FB66D849F3}"/>
              </a:ext>
            </a:extLst>
          </p:cNvPr>
          <p:cNvPicPr>
            <a:picLocks/>
          </p:cNvPicPr>
          <p:nvPr>
            <p:custDataLst>
              <p:tags r:id="rId13"/>
            </p:custDataLst>
          </p:nvPr>
        </p:nvPicPr>
        <p:blipFill>
          <a:blip r:embed="rId2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9094436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3786674"/>
            <a:ext cx="5356225" cy="1730561"/>
            <a:chOff x="1643042" y="3209740"/>
            <a:chExt cx="5356246" cy="1730569"/>
          </a:xfrm>
        </p:grpSpPr>
        <p:sp>
          <p:nvSpPr>
            <p:cNvPr id="14" name="五边形 13"/>
            <p:cNvSpPr/>
            <p:nvPr/>
          </p:nvSpPr>
          <p:spPr bwMode="auto">
            <a:xfrm flipH="1">
              <a:off x="2041506" y="3209740"/>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4143380"/>
              <a:ext cx="792156" cy="788988"/>
              <a:chOff x="854055" y="1643050"/>
              <a:chExt cx="792156" cy="788988"/>
            </a:xfrm>
          </p:grpSpPr>
          <p:sp>
            <p:nvSpPr>
              <p:cNvPr id="30" name="椭圆 29"/>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980728"/>
            <a:ext cx="5356225" cy="1728264"/>
            <a:chOff x="1643042" y="3212102"/>
            <a:chExt cx="5356246" cy="1728272"/>
          </a:xfrm>
        </p:grpSpPr>
        <p:sp>
          <p:nvSpPr>
            <p:cNvPr id="25" name="五边形 24"/>
            <p:cNvSpPr/>
            <p:nvPr/>
          </p:nvSpPr>
          <p:spPr bwMode="auto">
            <a:xfrm flipH="1">
              <a:off x="2041506" y="3212102"/>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4148209"/>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3042" y="3212102"/>
              <a:ext cx="792165" cy="788991"/>
              <a:chOff x="854055" y="711772"/>
              <a:chExt cx="792165" cy="788991"/>
            </a:xfrm>
          </p:grpSpPr>
          <p:sp>
            <p:nvSpPr>
              <p:cNvPr id="37" name="椭圆 36"/>
              <p:cNvSpPr>
                <a:spLocks noChangeAspect="1"/>
              </p:cNvSpPr>
              <p:nvPr/>
            </p:nvSpPr>
            <p:spPr bwMode="auto">
              <a:xfrm>
                <a:off x="857230" y="711772"/>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711772"/>
                <a:ext cx="788987" cy="788988"/>
              </a:xfrm>
              <a:prstGeom prst="rect">
                <a:avLst/>
              </a:prstGeom>
              <a:noFill/>
              <a:ln w="9525">
                <a:noFill/>
                <a:miter lim="800000"/>
                <a:headEnd/>
                <a:tailEnd/>
              </a:ln>
            </p:spPr>
          </p:pic>
        </p:grpSp>
        <p:grpSp>
          <p:nvGrpSpPr>
            <p:cNvPr id="34" name="组合 31"/>
            <p:cNvGrpSpPr>
              <a:grpSpLocks/>
            </p:cNvGrpSpPr>
            <p:nvPr/>
          </p:nvGrpSpPr>
          <p:grpSpPr bwMode="auto">
            <a:xfrm>
              <a:off x="1643042" y="4148209"/>
              <a:ext cx="792165" cy="788993"/>
              <a:chOff x="854055" y="719185"/>
              <a:chExt cx="792165" cy="788993"/>
            </a:xfrm>
          </p:grpSpPr>
          <p:sp>
            <p:nvSpPr>
              <p:cNvPr id="35" name="椭圆 34"/>
              <p:cNvSpPr>
                <a:spLocks noChangeAspect="1"/>
              </p:cNvSpPr>
              <p:nvPr/>
            </p:nvSpPr>
            <p:spPr bwMode="auto">
              <a:xfrm>
                <a:off x="857230" y="71918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4055" y="719185"/>
                <a:ext cx="788987" cy="788988"/>
              </a:xfrm>
              <a:prstGeom prst="rect">
                <a:avLst/>
              </a:prstGeom>
              <a:noFill/>
              <a:ln w="9525">
                <a:noFill/>
                <a:miter lim="800000"/>
                <a:headEnd/>
                <a:tailEnd/>
              </a:ln>
            </p:spPr>
          </p:pic>
        </p:grpSp>
      </p:grpSp>
      <p:sp>
        <p:nvSpPr>
          <p:cNvPr id="46" name="TextBox 45"/>
          <p:cNvSpPr txBox="1"/>
          <p:nvPr/>
        </p:nvSpPr>
        <p:spPr>
          <a:xfrm>
            <a:off x="2627784" y="390899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函数的嵌套与递归</a:t>
            </a:r>
            <a:endParaRPr lang="zh-CN" altLang="en-US" b="1" dirty="0">
              <a:solidFill>
                <a:schemeClr val="bg1"/>
              </a:solidFill>
              <a:latin typeface="Courier New" pitchFamily="49" charset="0"/>
              <a:cs typeface="Courier New" pitchFamily="49" charset="0"/>
            </a:endParaRPr>
          </a:p>
        </p:txBody>
      </p:sp>
      <p:sp>
        <p:nvSpPr>
          <p:cNvPr id="47" name="TextBox 46"/>
          <p:cNvSpPr txBox="1"/>
          <p:nvPr/>
        </p:nvSpPr>
        <p:spPr>
          <a:xfrm>
            <a:off x="2627784" y="4845097"/>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函数与运算符重载</a:t>
            </a:r>
            <a:endParaRPr lang="zh-CN" altLang="en-US" b="1" dirty="0">
              <a:solidFill>
                <a:schemeClr val="bg1"/>
              </a:solidFill>
              <a:latin typeface="Courier New" pitchFamily="49" charset="0"/>
              <a:cs typeface="Courier New" pitchFamily="49" charset="0"/>
            </a:endParaRPr>
          </a:p>
        </p:txBody>
      </p:sp>
      <p:sp>
        <p:nvSpPr>
          <p:cNvPr id="31" name="五边形 30"/>
          <p:cNvSpPr/>
          <p:nvPr/>
        </p:nvSpPr>
        <p:spPr bwMode="auto">
          <a:xfrm flipH="1">
            <a:off x="2036613" y="2852939"/>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88260" y="2831195"/>
            <a:ext cx="885840" cy="885840"/>
          </a:xfrm>
          <a:prstGeom prst="rect">
            <a:avLst/>
          </a:prstGeom>
        </p:spPr>
      </p:pic>
      <p:sp>
        <p:nvSpPr>
          <p:cNvPr id="39" name="TextBox 42"/>
          <p:cNvSpPr txBox="1"/>
          <p:nvPr/>
        </p:nvSpPr>
        <p:spPr>
          <a:xfrm>
            <a:off x="2642275" y="1078084"/>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函数的基本概念</a:t>
            </a:r>
            <a:endParaRPr lang="zh-CN" altLang="en-US" b="1" dirty="0">
              <a:solidFill>
                <a:schemeClr val="bg1"/>
              </a:solidFill>
              <a:latin typeface="Courier New" pitchFamily="49" charset="0"/>
              <a:cs typeface="Courier New" pitchFamily="49" charset="0"/>
            </a:endParaRPr>
          </a:p>
        </p:txBody>
      </p:sp>
      <p:sp>
        <p:nvSpPr>
          <p:cNvPr id="40" name="矩形 39">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48" name="矩形 4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49" name="矩形 4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50" name="矩形 4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51" name="矩形 5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52" name="矩形 5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53" name="矩形 5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54" name="矩形 5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
        <p:nvSpPr>
          <p:cNvPr id="41" name="TextBox 43"/>
          <p:cNvSpPr txBox="1"/>
          <p:nvPr/>
        </p:nvSpPr>
        <p:spPr>
          <a:xfrm>
            <a:off x="2627784" y="203678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函数的说明与使用</a:t>
            </a:r>
            <a:endParaRPr lang="zh-CN" altLang="en-US" b="1" dirty="0">
              <a:solidFill>
                <a:schemeClr val="bg1"/>
              </a:solidFill>
              <a:latin typeface="Courier New" pitchFamily="49" charset="0"/>
              <a:cs typeface="Courier New" pitchFamily="49" charset="0"/>
            </a:endParaRPr>
          </a:p>
        </p:txBody>
      </p:sp>
      <p:sp>
        <p:nvSpPr>
          <p:cNvPr id="42" name="TextBox 44"/>
          <p:cNvSpPr txBox="1"/>
          <p:nvPr/>
        </p:nvSpPr>
        <p:spPr>
          <a:xfrm>
            <a:off x="2627784" y="2972889"/>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函数的参数传递</a:t>
            </a:r>
            <a:endParaRPr lang="zh-CN" altLang="en-US" b="1" dirty="0">
              <a:solidFill>
                <a:schemeClr val="bg1"/>
              </a:solidFill>
              <a:latin typeface="Courier New" pitchFamily="49" charset="0"/>
              <a:cs typeface="Courier New" pitchFamily="49" charset="0"/>
            </a:endParaRPr>
          </a:p>
        </p:txBody>
      </p:sp>
      <p:sp>
        <p:nvSpPr>
          <p:cNvPr id="43" name="五边形 15">
            <a:extLst>
              <a:ext uri="{FF2B5EF4-FFF2-40B4-BE49-F238E27FC236}">
                <a16:creationId xmlns:a16="http://schemas.microsoft.com/office/drawing/2014/main" id="{2A2D7B68-AEEB-4BCA-AA89-FEECA2E36B91}"/>
              </a:ext>
            </a:extLst>
          </p:cNvPr>
          <p:cNvSpPr/>
          <p:nvPr/>
        </p:nvSpPr>
        <p:spPr bwMode="auto">
          <a:xfrm flipH="1">
            <a:off x="2051720" y="5660839"/>
            <a:ext cx="4957763" cy="793749"/>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44" name="椭圆 43">
            <a:extLst>
              <a:ext uri="{FF2B5EF4-FFF2-40B4-BE49-F238E27FC236}">
                <a16:creationId xmlns:a16="http://schemas.microsoft.com/office/drawing/2014/main" id="{A0158C62-1B02-4A5E-A1D3-8BC6C21274DD}"/>
              </a:ext>
            </a:extLst>
          </p:cNvPr>
          <p:cNvSpPr>
            <a:spLocks noChangeAspect="1"/>
          </p:cNvSpPr>
          <p:nvPr/>
        </p:nvSpPr>
        <p:spPr bwMode="auto">
          <a:xfrm>
            <a:off x="1622847" y="5663939"/>
            <a:ext cx="788987" cy="78898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5" name="图片 22" descr="NANKAI.png">
            <a:extLst>
              <a:ext uri="{FF2B5EF4-FFF2-40B4-BE49-F238E27FC236}">
                <a16:creationId xmlns:a16="http://schemas.microsoft.com/office/drawing/2014/main" id="{FAC46826-528C-4921-8C84-74C871328541}"/>
              </a:ext>
            </a:extLst>
          </p:cNvPr>
          <p:cNvPicPr>
            <a:picLocks noChangeAspect="1"/>
          </p:cNvPicPr>
          <p:nvPr/>
        </p:nvPicPr>
        <p:blipFill>
          <a:blip r:embed="rId3" cstate="print"/>
          <a:srcRect/>
          <a:stretch>
            <a:fillRect/>
          </a:stretch>
        </p:blipFill>
        <p:spPr bwMode="auto">
          <a:xfrm>
            <a:off x="1622847" y="5663942"/>
            <a:ext cx="788984" cy="788985"/>
          </a:xfrm>
          <a:prstGeom prst="rect">
            <a:avLst/>
          </a:prstGeom>
          <a:noFill/>
          <a:ln w="9525">
            <a:noFill/>
            <a:miter lim="800000"/>
            <a:headEnd/>
            <a:tailEnd/>
          </a:ln>
        </p:spPr>
      </p:pic>
      <p:sp>
        <p:nvSpPr>
          <p:cNvPr id="55" name="TextBox 46">
            <a:extLst>
              <a:ext uri="{FF2B5EF4-FFF2-40B4-BE49-F238E27FC236}">
                <a16:creationId xmlns:a16="http://schemas.microsoft.com/office/drawing/2014/main" id="{53D8C532-CA6A-4AB4-AAF9-284A49FACCE8}"/>
              </a:ext>
            </a:extLst>
          </p:cNvPr>
          <p:cNvSpPr txBox="1"/>
          <p:nvPr/>
        </p:nvSpPr>
        <p:spPr>
          <a:xfrm>
            <a:off x="2627784" y="579655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函数与结构化程序设计</a:t>
            </a:r>
            <a:endParaRPr lang="zh-CN" altLang="en-US"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051702549"/>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函数的参数</a:t>
            </a:r>
            <a:endParaRPr lang="en-US" altLang="zh-CN" dirty="0"/>
          </a:p>
        </p:txBody>
      </p:sp>
      <p:sp>
        <p:nvSpPr>
          <p:cNvPr id="3" name="内容占位符 2"/>
          <p:cNvSpPr>
            <a:spLocks noGrp="1"/>
          </p:cNvSpPr>
          <p:nvPr>
            <p:ph idx="1"/>
          </p:nvPr>
        </p:nvSpPr>
        <p:spPr/>
        <p:txBody>
          <a:bodyPr/>
          <a:lstStyle/>
          <a:p>
            <a:r>
              <a:rPr lang="zh-CN" altLang="en-US" dirty="0"/>
              <a:t>无参函数</a:t>
            </a:r>
            <a:endParaRPr lang="en-US" altLang="zh-CN"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
        <p:nvSpPr>
          <p:cNvPr id="12" name="TextBox 5"/>
          <p:cNvSpPr txBox="1"/>
          <p:nvPr/>
        </p:nvSpPr>
        <p:spPr>
          <a:xfrm>
            <a:off x="827584" y="2780928"/>
            <a:ext cx="5832648" cy="1569660"/>
          </a:xfrm>
          <a:prstGeom prst="rect">
            <a:avLst/>
          </a:prstGeom>
          <a:noFill/>
        </p:spPr>
        <p:txBody>
          <a:bodyPr wrap="square" rtlCol="0">
            <a:spAutoFit/>
          </a:bodyPr>
          <a:lstStyle/>
          <a:p>
            <a:r>
              <a:rPr lang="en-US" altLang="zh-CN" sz="2400" b="1" dirty="0">
                <a:solidFill>
                  <a:srgbClr val="0000FF"/>
                </a:solidFill>
                <a:latin typeface="Courier New" pitchFamily="49" charset="0"/>
                <a:cs typeface="Courier New" pitchFamily="49" charset="0"/>
              </a:rPr>
              <a:t>void</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printString</a:t>
            </a:r>
            <a:r>
              <a:rPr lang="en-US" altLang="zh-CN" sz="2400" b="1" dirty="0">
                <a:latin typeface="Courier New" pitchFamily="49" charset="0"/>
                <a:cs typeface="Courier New" pitchFamily="49" charset="0"/>
              </a:rPr>
              <a:t>(){</a:t>
            </a:r>
            <a:endParaRPr lang="en-US" altLang="zh-CN" sz="2400" b="1" dirty="0">
              <a:solidFill>
                <a:srgbClr val="00B050"/>
              </a:solidFill>
              <a:latin typeface="Courier New" pitchFamily="49" charset="0"/>
              <a:cs typeface="Courier New" pitchFamily="49" charset="0"/>
            </a:endParaRPr>
          </a:p>
          <a:p>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&lt;&lt;"Hello!"&lt;&lt;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solidFill>
                  <a:schemeClr val="tx2"/>
                </a:solidFill>
                <a:latin typeface="Courier New" pitchFamily="49" charset="0"/>
                <a:cs typeface="Courier New" pitchFamily="49" charset="0"/>
              </a:rPr>
              <a:t>;</a:t>
            </a:r>
          </a:p>
          <a:p>
            <a:r>
              <a:rPr lang="en-US" altLang="zh-CN" sz="2400" b="1" dirty="0">
                <a:latin typeface="Courier New" pitchFamily="49" charset="0"/>
                <a:cs typeface="Courier New" pitchFamily="49" charset="0"/>
              </a:rPr>
              <a:t>}</a:t>
            </a:r>
            <a:endParaRPr lang="zh-CN" altLang="en-US" dirty="0"/>
          </a:p>
        </p:txBody>
      </p:sp>
    </p:spTree>
    <p:extLst>
      <p:ext uri="{BB962C8B-B14F-4D97-AF65-F5344CB8AC3E}">
        <p14:creationId xmlns:p14="http://schemas.microsoft.com/office/powerpoint/2010/main" val="34978630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函数的参数</a:t>
            </a:r>
            <a:endParaRPr lang="en-US" altLang="zh-CN" dirty="0"/>
          </a:p>
        </p:txBody>
      </p:sp>
      <p:sp>
        <p:nvSpPr>
          <p:cNvPr id="3" name="内容占位符 2"/>
          <p:cNvSpPr>
            <a:spLocks noGrp="1"/>
          </p:cNvSpPr>
          <p:nvPr>
            <p:ph idx="1"/>
          </p:nvPr>
        </p:nvSpPr>
        <p:spPr/>
        <p:txBody>
          <a:bodyPr/>
          <a:lstStyle/>
          <a:p>
            <a:r>
              <a:rPr lang="zh-CN" altLang="en-US" dirty="0"/>
              <a:t>一个参数</a:t>
            </a:r>
            <a:endParaRPr lang="en-US" altLang="zh-CN"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
        <p:nvSpPr>
          <p:cNvPr id="13" name="内容占位符 2"/>
          <p:cNvSpPr txBox="1">
            <a:spLocks/>
          </p:cNvSpPr>
          <p:nvPr/>
        </p:nvSpPr>
        <p:spPr bwMode="auto">
          <a:xfrm>
            <a:off x="457200" y="2780929"/>
            <a:ext cx="7848872" cy="22322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charset="0"/>
              <a:buNone/>
            </a:pPr>
            <a:r>
              <a:rPr lang="en-US" altLang="zh-CN" sz="2400" dirty="0">
                <a:solidFill>
                  <a:srgbClr val="0000FF"/>
                </a:solidFill>
              </a:rPr>
              <a:t>	</a:t>
            </a:r>
            <a:r>
              <a:rPr lang="en-US" altLang="zh-CN" sz="2400" b="1" dirty="0">
                <a:solidFill>
                  <a:srgbClr val="0000FF"/>
                </a:solidFill>
                <a:latin typeface="Courier New" pitchFamily="49" charset="0"/>
                <a:cs typeface="Courier New" pitchFamily="49" charset="0"/>
              </a:rPr>
              <a:t>double</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f (</a:t>
            </a:r>
            <a:r>
              <a:rPr lang="en-US" altLang="zh-CN" sz="2400" b="1" dirty="0">
                <a:solidFill>
                  <a:srgbClr val="0000FF"/>
                </a:solidFill>
                <a:latin typeface="Courier New" pitchFamily="49" charset="0"/>
                <a:cs typeface="Courier New" pitchFamily="49" charset="0"/>
              </a:rPr>
              <a:t>double</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x){</a:t>
            </a:r>
          </a:p>
          <a:p>
            <a:pPr>
              <a:buFont typeface="Arial" charset="0"/>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double</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y;</a:t>
            </a:r>
          </a:p>
          <a:p>
            <a:pPr>
              <a:buFont typeface="Arial" charset="0"/>
              <a:buNone/>
            </a:pPr>
            <a:r>
              <a:rPr lang="en-US" altLang="zh-CN" sz="2400" b="1" dirty="0">
                <a:latin typeface="Courier New" pitchFamily="49" charset="0"/>
                <a:cs typeface="Courier New" pitchFamily="49" charset="0"/>
              </a:rPr>
              <a:t>		y=(x*x+x+1)/2-5.5;</a:t>
            </a:r>
          </a:p>
          <a:p>
            <a:pPr>
              <a:buFont typeface="Arial" charset="0"/>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y;  </a:t>
            </a:r>
          </a:p>
          <a:p>
            <a:pPr>
              <a:buFont typeface="Arial" charset="0"/>
              <a:buNone/>
            </a:pPr>
            <a:r>
              <a:rPr lang="en-US" altLang="zh-CN" sz="2400" b="1" dirty="0">
                <a:solidFill>
                  <a:srgbClr val="0000FF"/>
                </a:solidFill>
                <a:latin typeface="Courier New" pitchFamily="49" charset="0"/>
                <a:cs typeface="Courier New" pitchFamily="49" charset="0"/>
              </a:rPr>
              <a:t>	</a:t>
            </a:r>
            <a:r>
              <a:rPr lang="zh-CN" altLang="en-US" sz="2400" b="1" dirty="0">
                <a:latin typeface="Courier New" pitchFamily="49" charset="0"/>
                <a:cs typeface="Courier New" pitchFamily="49" charset="0"/>
              </a:rPr>
              <a:t>} </a:t>
            </a:r>
            <a:endParaRPr lang="zh-CN" altLang="en-US" dirty="0"/>
          </a:p>
        </p:txBody>
      </p:sp>
    </p:spTree>
    <p:extLst>
      <p:ext uri="{BB962C8B-B14F-4D97-AF65-F5344CB8AC3E}">
        <p14:creationId xmlns:p14="http://schemas.microsoft.com/office/powerpoint/2010/main" val="22331903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函数的参数</a:t>
            </a:r>
            <a:endParaRPr lang="en-US" altLang="zh-CN" dirty="0"/>
          </a:p>
        </p:txBody>
      </p:sp>
      <p:sp>
        <p:nvSpPr>
          <p:cNvPr id="3" name="内容占位符 2"/>
          <p:cNvSpPr>
            <a:spLocks noGrp="1"/>
          </p:cNvSpPr>
          <p:nvPr>
            <p:ph idx="1"/>
          </p:nvPr>
        </p:nvSpPr>
        <p:spPr/>
        <p:txBody>
          <a:bodyPr/>
          <a:lstStyle/>
          <a:p>
            <a:r>
              <a:rPr lang="zh-CN" altLang="en-US" dirty="0"/>
              <a:t>多个参数</a:t>
            </a:r>
            <a:endParaRPr lang="en-US" altLang="zh-CN"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
        <p:nvSpPr>
          <p:cNvPr id="14" name="内容占位符 2"/>
          <p:cNvSpPr txBox="1">
            <a:spLocks/>
          </p:cNvSpPr>
          <p:nvPr/>
        </p:nvSpPr>
        <p:spPr bwMode="auto">
          <a:xfrm>
            <a:off x="827584" y="2924944"/>
            <a:ext cx="8229600" cy="1368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buFont typeface="Arial" charset="0"/>
              <a:buNone/>
            </a:pPr>
            <a:r>
              <a:rPr lang="en-US" altLang="zh-CN" sz="2400" b="1" dirty="0">
                <a:solidFill>
                  <a:srgbClr val="0000FF"/>
                </a:solidFill>
                <a:latin typeface="Courier New" pitchFamily="49" charset="0"/>
                <a:cs typeface="Courier New" pitchFamily="49" charset="0"/>
              </a:rPr>
              <a:t>inline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max(</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x,</a:t>
            </a:r>
            <a:r>
              <a:rPr lang="en-US" altLang="zh-CN" sz="2400" b="1" dirty="0">
                <a:solidFill>
                  <a:schemeClr val="tx2"/>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y){</a:t>
            </a: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latin typeface="Courier New" pitchFamily="49" charset="0"/>
                <a:cs typeface="Courier New" pitchFamily="49" charset="0"/>
              </a:rPr>
              <a:t>(x&gt;</a:t>
            </a:r>
            <a:r>
              <a:rPr lang="en-US" altLang="zh-CN" sz="2400" b="1" dirty="0" err="1">
                <a:latin typeface="Courier New" pitchFamily="49" charset="0"/>
                <a:cs typeface="Courier New" pitchFamily="49" charset="0"/>
              </a:rPr>
              <a:t>y?x:y</a:t>
            </a:r>
            <a:r>
              <a:rPr lang="en-US" altLang="zh-CN" sz="2400" b="1" dirty="0">
                <a:latin typeface="Courier New" pitchFamily="49" charset="0"/>
                <a:cs typeface="Courier New" pitchFamily="49" charset="0"/>
              </a:rPr>
              <a:t>);</a:t>
            </a:r>
          </a:p>
          <a:p>
            <a:pPr>
              <a:spcBef>
                <a:spcPts val="0"/>
              </a:spcBef>
              <a:buFont typeface="Arial" charset="0"/>
              <a:buNone/>
            </a:pPr>
            <a:r>
              <a:rPr lang="en-US" altLang="zh-CN" sz="2400" b="1" dirty="0">
                <a:latin typeface="Courier New" pitchFamily="49" charset="0"/>
                <a:cs typeface="Courier New" pitchFamily="49" charset="0"/>
              </a:rPr>
              <a:t>}</a:t>
            </a:r>
          </a:p>
          <a:p>
            <a:pPr>
              <a:spcBef>
                <a:spcPts val="0"/>
              </a:spcBef>
              <a:buFont typeface="Arial" charset="0"/>
              <a:buNone/>
            </a:pPr>
            <a:endParaRPr lang="en-US" altLang="zh-CN" b="1" dirty="0">
              <a:solidFill>
                <a:srgbClr val="0000FF"/>
              </a:solidFill>
              <a:latin typeface="Courier New" pitchFamily="49" charset="0"/>
              <a:cs typeface="Courier New" pitchFamily="49" charset="0"/>
            </a:endParaRPr>
          </a:p>
          <a:p>
            <a:pPr lvl="1">
              <a:buFont typeface="Arial" charset="0"/>
              <a:buNone/>
            </a:pPr>
            <a:endParaRPr lang="zh-CN" altLang="en-US" b="1" dirty="0"/>
          </a:p>
        </p:txBody>
      </p:sp>
    </p:spTree>
    <p:extLst>
      <p:ext uri="{BB962C8B-B14F-4D97-AF65-F5344CB8AC3E}">
        <p14:creationId xmlns:p14="http://schemas.microsoft.com/office/powerpoint/2010/main" val="40524234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函数的参数</a:t>
            </a:r>
            <a:endParaRPr lang="en-US" altLang="zh-CN"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
        <p:nvSpPr>
          <p:cNvPr id="15" name="内容占位符 2"/>
          <p:cNvSpPr>
            <a:spLocks noGrp="1"/>
          </p:cNvSpPr>
          <p:nvPr>
            <p:ph idx="1"/>
          </p:nvPr>
        </p:nvSpPr>
        <p:spPr>
          <a:xfrm>
            <a:off x="467544" y="1700808"/>
            <a:ext cx="8229600" cy="3960440"/>
          </a:xfrm>
        </p:spPr>
        <p:txBody>
          <a:bodyPr/>
          <a:lstStyle/>
          <a:p>
            <a:pPr>
              <a:buNone/>
            </a:pPr>
            <a:r>
              <a:rPr lang="zh-CN" altLang="en-US" sz="2000" b="1" dirty="0">
                <a:solidFill>
                  <a:srgbClr val="0000FF"/>
                </a:solidFill>
                <a:latin typeface="Courier New" pitchFamily="49" charset="0"/>
                <a:cs typeface="Courier New" pitchFamily="49" charset="0"/>
              </a:rPr>
              <a:t>#</a:t>
            </a:r>
            <a:r>
              <a:rPr lang="en-US" altLang="zh-CN" sz="2000" b="1" dirty="0">
                <a:solidFill>
                  <a:srgbClr val="0000FF"/>
                </a:solidFill>
                <a:latin typeface="Courier New" pitchFamily="49" charset="0"/>
                <a:cs typeface="Courier New" pitchFamily="49" charset="0"/>
              </a:rPr>
              <a:t>include </a:t>
            </a:r>
            <a:r>
              <a:rPr lang="en-US" altLang="zh-CN" sz="2000" b="1" dirty="0">
                <a:latin typeface="Courier New" pitchFamily="49" charset="0"/>
                <a:cs typeface="Courier New" pitchFamily="49" charset="0"/>
              </a:rPr>
              <a:t>&lt;</a:t>
            </a:r>
            <a:r>
              <a:rPr lang="en-US" altLang="zh-CN" sz="2000" b="1" dirty="0" err="1">
                <a:latin typeface="Courier New" pitchFamily="49" charset="0"/>
                <a:cs typeface="Courier New" pitchFamily="49" charset="0"/>
              </a:rPr>
              <a:t>iostream</a:t>
            </a:r>
            <a:r>
              <a:rPr lang="en-US" altLang="zh-CN" sz="2000" b="1" dirty="0">
                <a:latin typeface="Courier New" pitchFamily="49" charset="0"/>
                <a:cs typeface="Courier New" pitchFamily="49" charset="0"/>
              </a:rPr>
              <a:t>&gt;</a:t>
            </a:r>
          </a:p>
          <a:p>
            <a:pPr>
              <a:buNone/>
            </a:pPr>
            <a:r>
              <a:rPr lang="en-US" altLang="zh-CN" sz="2000" b="1" dirty="0">
                <a:solidFill>
                  <a:srgbClr val="0000FF"/>
                </a:solidFill>
                <a:latin typeface="Courier New" pitchFamily="49" charset="0"/>
                <a:cs typeface="Courier New" pitchFamily="49" charset="0"/>
              </a:rPr>
              <a:t>using namespace</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std</a:t>
            </a:r>
            <a:r>
              <a:rPr lang="en-US" altLang="zh-CN" sz="2000" b="1" dirty="0">
                <a:latin typeface="Courier New" pitchFamily="49" charset="0"/>
                <a:cs typeface="Courier New" pitchFamily="49" charset="0"/>
              </a:rPr>
              <a:t>;</a:t>
            </a:r>
          </a:p>
          <a:p>
            <a:pPr>
              <a:buNone/>
            </a:pPr>
            <a:endParaRPr lang="en-US" altLang="zh-CN" sz="2000" b="1" dirty="0">
              <a:latin typeface="Courier New" pitchFamily="49" charset="0"/>
              <a:cs typeface="Courier New" pitchFamily="49" charset="0"/>
            </a:endParaRPr>
          </a:p>
          <a:p>
            <a:pPr>
              <a:spcBef>
                <a:spcPts val="0"/>
              </a:spcBef>
              <a:buNone/>
            </a:pPr>
            <a:r>
              <a:rPr lang="en-US" altLang="zh-CN" sz="2000" b="1" dirty="0" err="1">
                <a:solidFill>
                  <a:srgbClr val="0000FF"/>
                </a:solidFill>
                <a:latin typeface="Courier New" pitchFamily="49" charset="0"/>
                <a:cs typeface="Courier New" pitchFamily="49" charset="0"/>
              </a:rPr>
              <a:t>int</a:t>
            </a:r>
            <a:r>
              <a:rPr lang="en-US" altLang="zh-CN" sz="2000" b="1" dirty="0">
                <a:solidFill>
                  <a:srgbClr val="0000FF"/>
                </a:solidFill>
                <a:latin typeface="Courier New" pitchFamily="49" charset="0"/>
                <a:cs typeface="Courier New" pitchFamily="49" charset="0"/>
              </a:rPr>
              <a:t> </a:t>
            </a:r>
            <a:r>
              <a:rPr lang="en-US" altLang="zh-CN" sz="2000" b="1" dirty="0">
                <a:latin typeface="Courier New" pitchFamily="49" charset="0"/>
                <a:cs typeface="Courier New" pitchFamily="49" charset="0"/>
              </a:rPr>
              <a:t>max(</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x,</a:t>
            </a: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y){</a:t>
            </a:r>
            <a:r>
              <a:rPr lang="en-US" altLang="zh-CN" sz="2000" b="1" dirty="0">
                <a:solidFill>
                  <a:schemeClr val="tx2"/>
                </a:solidFill>
                <a:latin typeface="Courier New" pitchFamily="49" charset="0"/>
                <a:cs typeface="Courier New" pitchFamily="49" charset="0"/>
              </a:rPr>
              <a:t> </a:t>
            </a:r>
            <a:endParaRPr lang="en-US" altLang="zh-CN" sz="2000" b="1" dirty="0">
              <a:solidFill>
                <a:srgbClr val="00B050"/>
              </a:solidFill>
              <a:latin typeface="Courier New" pitchFamily="49" charset="0"/>
              <a:cs typeface="Courier New" pitchFamily="49" charset="0"/>
            </a:endParaRPr>
          </a:p>
          <a:p>
            <a:pPr>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return</a:t>
            </a:r>
            <a:r>
              <a:rPr lang="en-US" altLang="zh-CN" sz="2000" b="1" dirty="0">
                <a:latin typeface="Courier New" pitchFamily="49" charset="0"/>
                <a:cs typeface="Courier New" pitchFamily="49" charset="0"/>
              </a:rPr>
              <a:t>(x&gt;</a:t>
            </a:r>
            <a:r>
              <a:rPr lang="en-US" altLang="zh-CN" sz="2000" b="1" dirty="0" err="1">
                <a:latin typeface="Courier New" pitchFamily="49" charset="0"/>
                <a:cs typeface="Courier New" pitchFamily="49" charset="0"/>
              </a:rPr>
              <a:t>y?x:y</a:t>
            </a:r>
            <a:r>
              <a:rPr lang="en-US" altLang="zh-CN" sz="2000" b="1" dirty="0">
                <a:latin typeface="Courier New" pitchFamily="49" charset="0"/>
                <a:cs typeface="Courier New" pitchFamily="49" charset="0"/>
              </a:rPr>
              <a:t>);</a:t>
            </a:r>
          </a:p>
          <a:p>
            <a:pPr>
              <a:spcBef>
                <a:spcPts val="0"/>
              </a:spcBef>
              <a:buNone/>
            </a:pPr>
            <a:r>
              <a:rPr lang="en-US" altLang="zh-CN" sz="2000" b="1" dirty="0">
                <a:latin typeface="Courier New" pitchFamily="49" charset="0"/>
                <a:cs typeface="Courier New" pitchFamily="49" charset="0"/>
              </a:rPr>
              <a:t>}</a:t>
            </a:r>
          </a:p>
          <a:p>
            <a:pPr>
              <a:spcBef>
                <a:spcPts val="0"/>
              </a:spcBef>
              <a:buNone/>
            </a:pPr>
            <a:endParaRPr lang="en-US" altLang="zh-CN" sz="2000" b="1" dirty="0">
              <a:latin typeface="Courier New" pitchFamily="49" charset="0"/>
              <a:cs typeface="Courier New" pitchFamily="49" charset="0"/>
            </a:endParaRPr>
          </a:p>
          <a:p>
            <a:pPr>
              <a:spcBef>
                <a:spcPts val="0"/>
              </a:spcBef>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main()</a:t>
            </a:r>
          </a:p>
          <a:p>
            <a:pPr>
              <a:spcBef>
                <a:spcPts val="0"/>
              </a:spcBef>
              <a:buNone/>
            </a:pPr>
            <a:r>
              <a:rPr lang="en-US" altLang="zh-CN" sz="2000" b="1" dirty="0">
                <a:latin typeface="Courier New" pitchFamily="49" charset="0"/>
                <a:cs typeface="Courier New" pitchFamily="49" charset="0"/>
              </a:rPr>
              <a:t>{</a:t>
            </a:r>
          </a:p>
          <a:p>
            <a:pPr>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a,b</a:t>
            </a:r>
            <a:r>
              <a:rPr lang="en-US" altLang="zh-CN" sz="2000" b="1" dirty="0">
                <a:latin typeface="Courier New" pitchFamily="49" charset="0"/>
                <a:cs typeface="Courier New" pitchFamily="49" charset="0"/>
              </a:rPr>
              <a:t>;  </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&lt;&lt;"Input </a:t>
            </a:r>
            <a:r>
              <a:rPr lang="en-US" altLang="zh-CN" sz="2000" b="1" dirty="0" err="1">
                <a:latin typeface="Courier New" pitchFamily="49" charset="0"/>
                <a:cs typeface="Courier New" pitchFamily="49" charset="0"/>
              </a:rPr>
              <a:t>a,b</a:t>
            </a:r>
            <a:r>
              <a:rPr lang="en-US" altLang="zh-CN" sz="2000" b="1" dirty="0">
                <a:latin typeface="Courier New" pitchFamily="49" charset="0"/>
                <a:cs typeface="Courier New" pitchFamily="49" charset="0"/>
              </a:rPr>
              <a:t>:";</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cin</a:t>
            </a:r>
            <a:r>
              <a:rPr lang="en-US" altLang="zh-CN" sz="2000" b="1" dirty="0">
                <a:latin typeface="Courier New" pitchFamily="49" charset="0"/>
                <a:cs typeface="Courier New" pitchFamily="49" charset="0"/>
              </a:rPr>
              <a:t>&gt;&gt;a&gt;&gt;b;</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&lt;&lt;"max(</a:t>
            </a:r>
            <a:r>
              <a:rPr lang="en-US" altLang="zh-CN" sz="2000" b="1" dirty="0" err="1">
                <a:latin typeface="Courier New" pitchFamily="49" charset="0"/>
                <a:cs typeface="Courier New" pitchFamily="49" charset="0"/>
              </a:rPr>
              <a:t>a,b</a:t>
            </a:r>
            <a:r>
              <a:rPr lang="en-US" altLang="zh-CN" sz="2000" b="1" dirty="0">
                <a:latin typeface="Courier New" pitchFamily="49" charset="0"/>
                <a:cs typeface="Courier New" pitchFamily="49" charset="0"/>
              </a:rPr>
              <a:t>)="&lt;&lt;max(</a:t>
            </a:r>
            <a:r>
              <a:rPr lang="en-US" altLang="zh-CN" sz="2000" b="1" dirty="0" err="1">
                <a:latin typeface="Courier New" pitchFamily="49" charset="0"/>
                <a:cs typeface="Courier New" pitchFamily="49" charset="0"/>
              </a:rPr>
              <a:t>a,b</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 </a:t>
            </a:r>
          </a:p>
          <a:p>
            <a:pPr>
              <a:spcBef>
                <a:spcPts val="0"/>
              </a:spcBef>
              <a:buNone/>
            </a:pPr>
            <a:r>
              <a:rPr lang="zh-CN" altLang="en-US" sz="2000" b="1" dirty="0">
                <a:latin typeface="Courier New" pitchFamily="49" charset="0"/>
                <a:cs typeface="Courier New" pitchFamily="49" charset="0"/>
              </a:rPr>
              <a:t>}</a:t>
            </a:r>
          </a:p>
          <a:p>
            <a:pPr>
              <a:spcBef>
                <a:spcPts val="0"/>
              </a:spcBef>
              <a:buNone/>
            </a:pPr>
            <a:endParaRPr lang="en-US" altLang="zh-CN" sz="2000" b="1" dirty="0">
              <a:solidFill>
                <a:srgbClr val="0000FF"/>
              </a:solidFill>
              <a:latin typeface="Courier New" pitchFamily="49" charset="0"/>
              <a:cs typeface="Courier New" pitchFamily="49" charset="0"/>
            </a:endParaRPr>
          </a:p>
          <a:p>
            <a:pPr lvl="1">
              <a:buNone/>
            </a:pPr>
            <a:endParaRPr lang="zh-CN" altLang="en-US" sz="2000" b="1" dirty="0"/>
          </a:p>
        </p:txBody>
      </p:sp>
      <p:sp>
        <p:nvSpPr>
          <p:cNvPr id="16" name="矩形 15"/>
          <p:cNvSpPr/>
          <p:nvPr/>
        </p:nvSpPr>
        <p:spPr>
          <a:xfrm>
            <a:off x="1733483" y="2708921"/>
            <a:ext cx="1902413"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箭头连接符 17"/>
          <p:cNvCxnSpPr/>
          <p:nvPr/>
        </p:nvCxnSpPr>
        <p:spPr>
          <a:xfrm flipH="1">
            <a:off x="3635896" y="2415183"/>
            <a:ext cx="648072" cy="2732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4355977" y="5445224"/>
            <a:ext cx="504056" cy="432048"/>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箭头连接符 19"/>
          <p:cNvCxnSpPr/>
          <p:nvPr/>
        </p:nvCxnSpPr>
        <p:spPr>
          <a:xfrm flipH="1">
            <a:off x="4860034" y="4741952"/>
            <a:ext cx="576062" cy="703272"/>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4" name="内容占位符 2"/>
          <p:cNvSpPr txBox="1">
            <a:spLocks/>
          </p:cNvSpPr>
          <p:nvPr/>
        </p:nvSpPr>
        <p:spPr bwMode="auto">
          <a:xfrm>
            <a:off x="4211960" y="1941670"/>
            <a:ext cx="4932040" cy="87275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 indent="0">
              <a:buNone/>
            </a:pPr>
            <a:r>
              <a:rPr lang="zh-CN" altLang="en-US" sz="2400" dirty="0"/>
              <a:t>函数原型或定义中的参数称为</a:t>
            </a:r>
            <a:r>
              <a:rPr lang="zh-CN" altLang="en-US" sz="2400" dirty="0">
                <a:solidFill>
                  <a:srgbClr val="FF3300"/>
                </a:solidFill>
              </a:rPr>
              <a:t>形式参数</a:t>
            </a:r>
            <a:r>
              <a:rPr lang="en-US" altLang="zh-CN" sz="2400" dirty="0">
                <a:solidFill>
                  <a:srgbClr val="FF3300"/>
                </a:solidFill>
              </a:rPr>
              <a:t>(</a:t>
            </a:r>
            <a:r>
              <a:rPr lang="zh-CN" altLang="en-US" sz="2400" dirty="0">
                <a:solidFill>
                  <a:srgbClr val="FF3300"/>
                </a:solidFill>
              </a:rPr>
              <a:t>形参</a:t>
            </a:r>
            <a:r>
              <a:rPr lang="en-US" altLang="zh-CN" sz="2400" dirty="0">
                <a:solidFill>
                  <a:srgbClr val="FF3300"/>
                </a:solidFill>
              </a:rPr>
              <a:t>)</a:t>
            </a:r>
          </a:p>
        </p:txBody>
      </p:sp>
      <p:sp>
        <p:nvSpPr>
          <p:cNvPr id="21" name="内容占位符 2"/>
          <p:cNvSpPr txBox="1">
            <a:spLocks/>
          </p:cNvSpPr>
          <p:nvPr/>
        </p:nvSpPr>
        <p:spPr bwMode="auto">
          <a:xfrm>
            <a:off x="5292080" y="3915821"/>
            <a:ext cx="3774082" cy="9515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 indent="0">
              <a:buNone/>
            </a:pPr>
            <a:r>
              <a:rPr lang="zh-CN" altLang="en-US" sz="2400" dirty="0"/>
              <a:t>函数调用表达式中的参数称为</a:t>
            </a:r>
            <a:r>
              <a:rPr lang="zh-CN" altLang="en-US" sz="2400" dirty="0">
                <a:solidFill>
                  <a:srgbClr val="00B0F0"/>
                </a:solidFill>
              </a:rPr>
              <a:t>实际参数</a:t>
            </a:r>
            <a:r>
              <a:rPr lang="en-US" altLang="zh-CN" sz="2400" dirty="0">
                <a:solidFill>
                  <a:srgbClr val="00B0F0"/>
                </a:solidFill>
              </a:rPr>
              <a:t>(</a:t>
            </a:r>
            <a:r>
              <a:rPr lang="zh-CN" altLang="en-US" sz="2400" dirty="0">
                <a:solidFill>
                  <a:srgbClr val="00B0F0"/>
                </a:solidFill>
              </a:rPr>
              <a:t>实参</a:t>
            </a:r>
            <a:r>
              <a:rPr lang="en-US" altLang="zh-CN" sz="2400" dirty="0">
                <a:solidFill>
                  <a:srgbClr val="00B0F0"/>
                </a:solidFill>
              </a:rPr>
              <a:t>)</a:t>
            </a:r>
          </a:p>
        </p:txBody>
      </p:sp>
    </p:spTree>
    <p:extLst>
      <p:ext uri="{BB962C8B-B14F-4D97-AF65-F5344CB8AC3E}">
        <p14:creationId xmlns:p14="http://schemas.microsoft.com/office/powerpoint/2010/main" val="378931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animBg="1"/>
      <p:bldP spid="24" grpId="0"/>
      <p:bldP spid="21"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函数的参数</a:t>
            </a:r>
            <a:endParaRPr lang="en-US" altLang="zh-CN"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
        <p:nvSpPr>
          <p:cNvPr id="15" name="内容占位符 2"/>
          <p:cNvSpPr>
            <a:spLocks noGrp="1"/>
          </p:cNvSpPr>
          <p:nvPr>
            <p:ph idx="1"/>
          </p:nvPr>
        </p:nvSpPr>
        <p:spPr>
          <a:xfrm>
            <a:off x="467544" y="1700808"/>
            <a:ext cx="8229600" cy="4464496"/>
          </a:xfrm>
        </p:spPr>
        <p:txBody>
          <a:bodyPr/>
          <a:lstStyle/>
          <a:p>
            <a:pPr>
              <a:buNone/>
            </a:pPr>
            <a:r>
              <a:rPr lang="zh-CN" altLang="en-US" sz="2000" b="1" dirty="0">
                <a:solidFill>
                  <a:srgbClr val="0000FF"/>
                </a:solidFill>
                <a:latin typeface="Courier New" pitchFamily="49" charset="0"/>
                <a:cs typeface="Courier New" pitchFamily="49" charset="0"/>
              </a:rPr>
              <a:t>#</a:t>
            </a:r>
            <a:r>
              <a:rPr lang="en-US" altLang="zh-CN" sz="2000" b="1" dirty="0">
                <a:solidFill>
                  <a:srgbClr val="0000FF"/>
                </a:solidFill>
                <a:latin typeface="Courier New" pitchFamily="49" charset="0"/>
                <a:cs typeface="Courier New" pitchFamily="49" charset="0"/>
              </a:rPr>
              <a:t>include </a:t>
            </a:r>
            <a:r>
              <a:rPr lang="en-US" altLang="zh-CN" sz="2000" b="1" dirty="0">
                <a:latin typeface="Courier New" pitchFamily="49" charset="0"/>
                <a:cs typeface="Courier New" pitchFamily="49" charset="0"/>
              </a:rPr>
              <a:t>&lt;</a:t>
            </a:r>
            <a:r>
              <a:rPr lang="en-US" altLang="zh-CN" sz="2000" b="1" dirty="0" err="1">
                <a:latin typeface="Courier New" pitchFamily="49" charset="0"/>
                <a:cs typeface="Courier New" pitchFamily="49" charset="0"/>
              </a:rPr>
              <a:t>iostream</a:t>
            </a:r>
            <a:r>
              <a:rPr lang="en-US" altLang="zh-CN" sz="2000" b="1" dirty="0">
                <a:latin typeface="Courier New" pitchFamily="49" charset="0"/>
                <a:cs typeface="Courier New" pitchFamily="49" charset="0"/>
              </a:rPr>
              <a:t>&gt;</a:t>
            </a:r>
          </a:p>
          <a:p>
            <a:pPr>
              <a:buNone/>
            </a:pPr>
            <a:r>
              <a:rPr lang="en-US" altLang="zh-CN" sz="2000" b="1" dirty="0">
                <a:solidFill>
                  <a:srgbClr val="0000FF"/>
                </a:solidFill>
                <a:latin typeface="Courier New" pitchFamily="49" charset="0"/>
                <a:cs typeface="Courier New" pitchFamily="49" charset="0"/>
              </a:rPr>
              <a:t>using namespace</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std</a:t>
            </a:r>
            <a:r>
              <a:rPr lang="en-US" altLang="zh-CN" sz="2000" b="1" dirty="0">
                <a:latin typeface="Courier New" pitchFamily="49" charset="0"/>
                <a:cs typeface="Courier New" pitchFamily="49" charset="0"/>
              </a:rPr>
              <a:t>;</a:t>
            </a:r>
          </a:p>
          <a:p>
            <a:pPr>
              <a:buNone/>
            </a:pPr>
            <a:endParaRPr lang="en-US" altLang="zh-CN" sz="2000" b="1" dirty="0">
              <a:latin typeface="Courier New" pitchFamily="49" charset="0"/>
              <a:cs typeface="Courier New" pitchFamily="49" charset="0"/>
            </a:endParaRPr>
          </a:p>
          <a:p>
            <a:pPr>
              <a:spcBef>
                <a:spcPts val="0"/>
              </a:spcBef>
              <a:buNone/>
            </a:pPr>
            <a:r>
              <a:rPr lang="en-US" altLang="zh-CN" sz="2000" b="1" dirty="0" err="1">
                <a:solidFill>
                  <a:srgbClr val="0000FF"/>
                </a:solidFill>
                <a:latin typeface="Courier New" pitchFamily="49" charset="0"/>
                <a:cs typeface="Courier New" pitchFamily="49" charset="0"/>
              </a:rPr>
              <a:t>int</a:t>
            </a:r>
            <a:r>
              <a:rPr lang="en-US" altLang="zh-CN" sz="2000" b="1" dirty="0">
                <a:solidFill>
                  <a:srgbClr val="0000FF"/>
                </a:solidFill>
                <a:latin typeface="Courier New" pitchFamily="49" charset="0"/>
                <a:cs typeface="Courier New" pitchFamily="49" charset="0"/>
              </a:rPr>
              <a:t> </a:t>
            </a:r>
            <a:r>
              <a:rPr lang="en-US" altLang="zh-CN" sz="2000" b="1" dirty="0">
                <a:latin typeface="Courier New" pitchFamily="49" charset="0"/>
                <a:cs typeface="Courier New" pitchFamily="49" charset="0"/>
              </a:rPr>
              <a:t>max(</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x,</a:t>
            </a: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y){</a:t>
            </a:r>
            <a:r>
              <a:rPr lang="en-US" altLang="zh-CN" sz="2000" b="1" dirty="0">
                <a:solidFill>
                  <a:schemeClr val="tx2"/>
                </a:solidFill>
                <a:latin typeface="Courier New" pitchFamily="49" charset="0"/>
                <a:cs typeface="Courier New" pitchFamily="49" charset="0"/>
              </a:rPr>
              <a:t> </a:t>
            </a:r>
            <a:endParaRPr lang="en-US" altLang="zh-CN" sz="2000" b="1" dirty="0">
              <a:solidFill>
                <a:srgbClr val="00B050"/>
              </a:solidFill>
              <a:latin typeface="Courier New" pitchFamily="49" charset="0"/>
              <a:cs typeface="Courier New" pitchFamily="49" charset="0"/>
            </a:endParaRPr>
          </a:p>
          <a:p>
            <a:pPr>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return</a:t>
            </a:r>
            <a:r>
              <a:rPr lang="en-US" altLang="zh-CN" sz="2000" b="1" dirty="0">
                <a:latin typeface="Courier New" pitchFamily="49" charset="0"/>
                <a:cs typeface="Courier New" pitchFamily="49" charset="0"/>
              </a:rPr>
              <a:t>(x&gt;</a:t>
            </a:r>
            <a:r>
              <a:rPr lang="en-US" altLang="zh-CN" sz="2000" b="1" dirty="0" err="1">
                <a:latin typeface="Courier New" pitchFamily="49" charset="0"/>
                <a:cs typeface="Courier New" pitchFamily="49" charset="0"/>
              </a:rPr>
              <a:t>y?x:y</a:t>
            </a:r>
            <a:r>
              <a:rPr lang="en-US" altLang="zh-CN" sz="2000" b="1" dirty="0">
                <a:latin typeface="Courier New" pitchFamily="49" charset="0"/>
                <a:cs typeface="Courier New" pitchFamily="49" charset="0"/>
              </a:rPr>
              <a:t>);</a:t>
            </a:r>
          </a:p>
          <a:p>
            <a:pPr>
              <a:spcBef>
                <a:spcPts val="0"/>
              </a:spcBef>
              <a:buNone/>
            </a:pPr>
            <a:r>
              <a:rPr lang="en-US" altLang="zh-CN" sz="2000" b="1" dirty="0">
                <a:latin typeface="Courier New" pitchFamily="49" charset="0"/>
                <a:cs typeface="Courier New" pitchFamily="49" charset="0"/>
              </a:rPr>
              <a:t>}</a:t>
            </a:r>
          </a:p>
          <a:p>
            <a:pPr>
              <a:spcBef>
                <a:spcPts val="0"/>
              </a:spcBef>
              <a:buNone/>
            </a:pPr>
            <a:endParaRPr lang="en-US" altLang="zh-CN" sz="2000" b="1" dirty="0">
              <a:latin typeface="Courier New" pitchFamily="49" charset="0"/>
              <a:cs typeface="Courier New" pitchFamily="49" charset="0"/>
            </a:endParaRPr>
          </a:p>
          <a:p>
            <a:pPr>
              <a:spcBef>
                <a:spcPts val="0"/>
              </a:spcBef>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main()</a:t>
            </a:r>
          </a:p>
          <a:p>
            <a:pPr>
              <a:spcBef>
                <a:spcPts val="0"/>
              </a:spcBef>
              <a:buNone/>
            </a:pPr>
            <a:r>
              <a:rPr lang="en-US" altLang="zh-CN" sz="2000" b="1" dirty="0">
                <a:latin typeface="Courier New" pitchFamily="49" charset="0"/>
                <a:cs typeface="Courier New" pitchFamily="49" charset="0"/>
              </a:rPr>
              <a:t>{</a:t>
            </a:r>
          </a:p>
          <a:p>
            <a:pPr>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a,b</a:t>
            </a:r>
            <a:r>
              <a:rPr lang="en-US" altLang="zh-CN" sz="2000" b="1" dirty="0">
                <a:latin typeface="Courier New" pitchFamily="49" charset="0"/>
                <a:cs typeface="Courier New" pitchFamily="49" charset="0"/>
              </a:rPr>
              <a:t>;  </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&lt;&lt;"Input </a:t>
            </a:r>
            <a:r>
              <a:rPr lang="en-US" altLang="zh-CN" sz="2000" b="1" dirty="0" err="1">
                <a:latin typeface="Courier New" pitchFamily="49" charset="0"/>
                <a:cs typeface="Courier New" pitchFamily="49" charset="0"/>
              </a:rPr>
              <a:t>a,b</a:t>
            </a:r>
            <a:r>
              <a:rPr lang="en-US" altLang="zh-CN" sz="2000" b="1" dirty="0">
                <a:latin typeface="Courier New" pitchFamily="49" charset="0"/>
                <a:cs typeface="Courier New" pitchFamily="49" charset="0"/>
              </a:rPr>
              <a:t>:";</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cin</a:t>
            </a:r>
            <a:r>
              <a:rPr lang="en-US" altLang="zh-CN" sz="2000" b="1" dirty="0">
                <a:latin typeface="Courier New" pitchFamily="49" charset="0"/>
                <a:cs typeface="Courier New" pitchFamily="49" charset="0"/>
              </a:rPr>
              <a:t>&gt;&gt;a&gt;&gt;b;</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&lt;&lt;"max(</a:t>
            </a:r>
            <a:r>
              <a:rPr lang="en-US" altLang="zh-CN" sz="2000" b="1" dirty="0" err="1">
                <a:latin typeface="Courier New" pitchFamily="49" charset="0"/>
                <a:cs typeface="Courier New" pitchFamily="49" charset="0"/>
              </a:rPr>
              <a:t>a,b</a:t>
            </a:r>
            <a:r>
              <a:rPr lang="en-US" altLang="zh-CN" sz="2000" b="1" dirty="0">
                <a:latin typeface="Courier New" pitchFamily="49" charset="0"/>
                <a:cs typeface="Courier New" pitchFamily="49" charset="0"/>
              </a:rPr>
              <a:t>)="&lt;&lt;max(</a:t>
            </a:r>
            <a:r>
              <a:rPr lang="en-US" altLang="zh-CN" sz="2000" b="1" dirty="0" err="1">
                <a:latin typeface="Courier New" pitchFamily="49" charset="0"/>
                <a:cs typeface="Courier New" pitchFamily="49" charset="0"/>
              </a:rPr>
              <a:t>a,b</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 </a:t>
            </a:r>
          </a:p>
          <a:p>
            <a:pPr>
              <a:spcBef>
                <a:spcPts val="0"/>
              </a:spcBef>
              <a:buNone/>
            </a:pPr>
            <a:r>
              <a:rPr lang="zh-CN" altLang="en-US" sz="2000" b="1" dirty="0">
                <a:latin typeface="Courier New" pitchFamily="49" charset="0"/>
                <a:cs typeface="Courier New" pitchFamily="49" charset="0"/>
              </a:rPr>
              <a:t>}</a:t>
            </a:r>
          </a:p>
          <a:p>
            <a:pPr>
              <a:spcBef>
                <a:spcPts val="0"/>
              </a:spcBef>
              <a:buNone/>
            </a:pPr>
            <a:endParaRPr lang="en-US" altLang="zh-CN" sz="2000" b="1" dirty="0">
              <a:solidFill>
                <a:srgbClr val="0000FF"/>
              </a:solidFill>
              <a:latin typeface="Courier New" pitchFamily="49" charset="0"/>
              <a:cs typeface="Courier New" pitchFamily="49" charset="0"/>
            </a:endParaRPr>
          </a:p>
          <a:p>
            <a:pPr lvl="1">
              <a:buNone/>
            </a:pPr>
            <a:endParaRPr lang="zh-CN" altLang="en-US" sz="2000" b="1" dirty="0"/>
          </a:p>
        </p:txBody>
      </p:sp>
      <p:sp>
        <p:nvSpPr>
          <p:cNvPr id="16" name="矩形 15"/>
          <p:cNvSpPr/>
          <p:nvPr/>
        </p:nvSpPr>
        <p:spPr>
          <a:xfrm>
            <a:off x="1733483" y="2708921"/>
            <a:ext cx="894301"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箭头连接符 17"/>
          <p:cNvCxnSpPr/>
          <p:nvPr/>
        </p:nvCxnSpPr>
        <p:spPr>
          <a:xfrm flipH="1" flipV="1">
            <a:off x="2304296" y="3140970"/>
            <a:ext cx="2051681" cy="2304254"/>
          </a:xfrm>
          <a:prstGeom prst="straightConnector1">
            <a:avLst/>
          </a:prstGeom>
          <a:ln>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4355977" y="5445224"/>
            <a:ext cx="216023"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cxnSp>
        <p:nvCxnSpPr>
          <p:cNvPr id="20" name="直接箭头连接符 19"/>
          <p:cNvCxnSpPr>
            <a:stCxn id="25" idx="2"/>
            <a:endCxn id="26" idx="0"/>
          </p:cNvCxnSpPr>
          <p:nvPr/>
        </p:nvCxnSpPr>
        <p:spPr>
          <a:xfrm>
            <a:off x="3188746" y="3140968"/>
            <a:ext cx="1568447" cy="2304256"/>
          </a:xfrm>
          <a:prstGeom prst="straightConnector1">
            <a:avLst/>
          </a:prstGeom>
          <a:ln>
            <a:solidFill>
              <a:srgbClr val="00B0F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4427984" y="3165516"/>
            <a:ext cx="4392488" cy="923330"/>
          </a:xfrm>
          <a:prstGeom prst="rect">
            <a:avLst/>
          </a:prstGeom>
          <a:solidFill>
            <a:schemeClr val="bg1">
              <a:lumMod val="85000"/>
            </a:schemeClr>
          </a:solidFill>
        </p:spPr>
        <p:txBody>
          <a:bodyPr wrap="square">
            <a:spAutoFit/>
          </a:bodyPr>
          <a:lstStyle/>
          <a:p>
            <a:r>
              <a:rPr lang="zh-CN" altLang="en-US" b="1" dirty="0"/>
              <a:t>实参表在参数个数、参数顺序、以及参数类型等方面要与被调函数的形参表之间有一个一一对应的相互匹配关系</a:t>
            </a:r>
            <a:endParaRPr lang="en-US" altLang="zh-CN" b="1" dirty="0"/>
          </a:p>
        </p:txBody>
      </p:sp>
      <p:sp>
        <p:nvSpPr>
          <p:cNvPr id="25" name="矩形 24"/>
          <p:cNvSpPr/>
          <p:nvPr/>
        </p:nvSpPr>
        <p:spPr>
          <a:xfrm>
            <a:off x="2741595" y="2708920"/>
            <a:ext cx="894301" cy="432048"/>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4644007" y="5445224"/>
            <a:ext cx="226371" cy="432048"/>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84772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animBg="1"/>
      <p:bldP spid="25" grpId="0" animBg="1"/>
      <p:bldP spid="2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函数参数的写法</a:t>
            </a:r>
            <a:endParaRPr lang="en-US" altLang="zh-CN" dirty="0"/>
          </a:p>
        </p:txBody>
      </p:sp>
      <p:sp>
        <p:nvSpPr>
          <p:cNvPr id="3" name="内容占位符 2"/>
          <p:cNvSpPr>
            <a:spLocks noGrp="1"/>
          </p:cNvSpPr>
          <p:nvPr>
            <p:ph idx="1"/>
          </p:nvPr>
        </p:nvSpPr>
        <p:spPr/>
        <p:txBody>
          <a:bodyPr/>
          <a:lstStyle/>
          <a:p>
            <a:r>
              <a:rPr lang="zh-CN" altLang="en-US" dirty="0"/>
              <a:t>一般写法</a:t>
            </a:r>
            <a:endParaRPr lang="en-US" altLang="zh-CN"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
        <p:nvSpPr>
          <p:cNvPr id="13" name="内容占位符 2"/>
          <p:cNvSpPr txBox="1">
            <a:spLocks/>
          </p:cNvSpPr>
          <p:nvPr/>
        </p:nvSpPr>
        <p:spPr bwMode="auto">
          <a:xfrm>
            <a:off x="827584" y="2924944"/>
            <a:ext cx="4896544" cy="1368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buFont typeface="Arial" charset="0"/>
              <a:buNone/>
            </a:pP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max(</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x,</a:t>
            </a:r>
            <a:r>
              <a:rPr lang="en-US" altLang="zh-CN" sz="2400" b="1" dirty="0">
                <a:solidFill>
                  <a:schemeClr val="tx2"/>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y){</a:t>
            </a:r>
            <a:r>
              <a:rPr lang="en-US" altLang="zh-CN" sz="2400" b="1" dirty="0">
                <a:solidFill>
                  <a:schemeClr val="tx2"/>
                </a:solidFill>
                <a:latin typeface="Courier New" pitchFamily="49" charset="0"/>
                <a:cs typeface="Courier New" pitchFamily="49" charset="0"/>
              </a:rPr>
              <a:t>	</a:t>
            </a:r>
          </a:p>
          <a:p>
            <a:pPr>
              <a:spcBef>
                <a:spcPts val="0"/>
              </a:spcBef>
              <a:buFont typeface="Arial" charset="0"/>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latin typeface="Courier New" pitchFamily="49" charset="0"/>
                <a:cs typeface="Courier New" pitchFamily="49" charset="0"/>
              </a:rPr>
              <a:t>(x&gt;</a:t>
            </a:r>
            <a:r>
              <a:rPr lang="en-US" altLang="zh-CN" sz="2400" b="1" dirty="0" err="1">
                <a:latin typeface="Courier New" pitchFamily="49" charset="0"/>
                <a:cs typeface="Courier New" pitchFamily="49" charset="0"/>
              </a:rPr>
              <a:t>y?x:y</a:t>
            </a:r>
            <a:r>
              <a:rPr lang="en-US" altLang="zh-CN" sz="2400" b="1" dirty="0">
                <a:latin typeface="Courier New" pitchFamily="49" charset="0"/>
                <a:cs typeface="Courier New" pitchFamily="49" charset="0"/>
              </a:rPr>
              <a:t>);</a:t>
            </a:r>
          </a:p>
          <a:p>
            <a:pPr>
              <a:spcBef>
                <a:spcPts val="0"/>
              </a:spcBef>
              <a:buFont typeface="Arial" charset="0"/>
              <a:buNone/>
            </a:pPr>
            <a:r>
              <a:rPr lang="en-US" altLang="zh-CN" sz="2400" b="1" dirty="0">
                <a:latin typeface="Courier New" pitchFamily="49" charset="0"/>
                <a:cs typeface="Courier New" pitchFamily="49" charset="0"/>
              </a:rPr>
              <a:t>}</a:t>
            </a:r>
          </a:p>
          <a:p>
            <a:pPr>
              <a:spcBef>
                <a:spcPts val="0"/>
              </a:spcBef>
              <a:buFont typeface="Arial" charset="0"/>
              <a:buNone/>
            </a:pPr>
            <a:endParaRPr lang="en-US" altLang="zh-CN" b="1" dirty="0">
              <a:solidFill>
                <a:srgbClr val="0000FF"/>
              </a:solidFill>
              <a:latin typeface="Courier New" pitchFamily="49" charset="0"/>
              <a:cs typeface="Courier New" pitchFamily="49" charset="0"/>
            </a:endParaRPr>
          </a:p>
          <a:p>
            <a:pPr lvl="1">
              <a:buFont typeface="Arial" charset="0"/>
              <a:buNone/>
            </a:pPr>
            <a:endParaRPr lang="zh-CN" altLang="en-US" b="1" dirty="0"/>
          </a:p>
        </p:txBody>
      </p:sp>
    </p:spTree>
    <p:extLst>
      <p:ext uri="{BB962C8B-B14F-4D97-AF65-F5344CB8AC3E}">
        <p14:creationId xmlns:p14="http://schemas.microsoft.com/office/powerpoint/2010/main" val="35805348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函数参数的写法</a:t>
            </a:r>
            <a:endParaRPr lang="en-US" altLang="zh-CN" dirty="0"/>
          </a:p>
        </p:txBody>
      </p:sp>
      <p:sp>
        <p:nvSpPr>
          <p:cNvPr id="3" name="内容占位符 2"/>
          <p:cNvSpPr>
            <a:spLocks noGrp="1"/>
          </p:cNvSpPr>
          <p:nvPr>
            <p:ph idx="1"/>
          </p:nvPr>
        </p:nvSpPr>
        <p:spPr/>
        <p:txBody>
          <a:bodyPr/>
          <a:lstStyle/>
          <a:p>
            <a:r>
              <a:rPr lang="zh-CN" altLang="en-US" dirty="0"/>
              <a:t>省略参数名</a:t>
            </a:r>
            <a:r>
              <a:rPr lang="en-US" altLang="zh-CN" dirty="0"/>
              <a:t>(</a:t>
            </a:r>
            <a:r>
              <a:rPr lang="zh-CN" altLang="en-US" dirty="0"/>
              <a:t>无名参数</a:t>
            </a:r>
            <a:r>
              <a:rPr lang="en-US" altLang="zh-CN" dirty="0"/>
              <a:t>)</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
        <p:nvSpPr>
          <p:cNvPr id="15" name="内容占位符 2"/>
          <p:cNvSpPr txBox="1">
            <a:spLocks/>
          </p:cNvSpPr>
          <p:nvPr/>
        </p:nvSpPr>
        <p:spPr bwMode="auto">
          <a:xfrm>
            <a:off x="472460" y="2708920"/>
            <a:ext cx="8229600" cy="45005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zh-CN" altLang="en-US" dirty="0">
                <a:solidFill>
                  <a:srgbClr val="FF0000"/>
                </a:solidFill>
              </a:rPr>
              <a:t>函数定义</a:t>
            </a:r>
            <a:r>
              <a:rPr lang="zh-CN" altLang="en-US" dirty="0"/>
              <a:t>中，只有类型，没有名称的参数</a:t>
            </a:r>
            <a:endParaRPr lang="en-US" altLang="zh-CN" dirty="0"/>
          </a:p>
          <a:p>
            <a:pPr>
              <a:lnSpc>
                <a:spcPct val="80000"/>
              </a:lnSpc>
              <a:buFont typeface="Arial" charset="0"/>
              <a:buNone/>
            </a:pPr>
            <a:r>
              <a:rPr lang="en-US" altLang="zh-CN" sz="2400" dirty="0">
                <a:solidFill>
                  <a:srgbClr val="0000FF"/>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f(</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a,</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b){</a:t>
            </a:r>
            <a:r>
              <a:rPr lang="en-US" altLang="zh-CN" sz="2400" b="1" dirty="0">
                <a:solidFill>
                  <a:srgbClr val="0000FF"/>
                </a:solidFill>
                <a:latin typeface="Courier New" pitchFamily="49" charset="0"/>
                <a:cs typeface="Courier New" pitchFamily="49" charset="0"/>
              </a:rPr>
              <a:t>return</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a+b</a:t>
            </a:r>
            <a:r>
              <a:rPr lang="en-US" altLang="zh-CN" sz="2400" b="1" dirty="0">
                <a:latin typeface="Courier New" pitchFamily="49" charset="0"/>
                <a:cs typeface="Courier New" pitchFamily="49" charset="0"/>
              </a:rPr>
              <a:t>*b;}</a:t>
            </a:r>
          </a:p>
          <a:p>
            <a:pPr>
              <a:lnSpc>
                <a:spcPct val="80000"/>
              </a:lnSpc>
              <a:buFont typeface="Arial" charset="0"/>
              <a:buNone/>
            </a:pPr>
            <a:r>
              <a:rPr lang="en-US" altLang="zh-CN" sz="2400" b="1" dirty="0">
                <a:solidFill>
                  <a:srgbClr val="0000FF"/>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f(</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a,</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b,</a:t>
            </a:r>
            <a:r>
              <a:rPr lang="en-US" altLang="zh-CN" sz="2400" b="1" dirty="0" err="1">
                <a:solidFill>
                  <a:srgbClr val="0000FF"/>
                </a:solidFill>
                <a:latin typeface="Courier New" pitchFamily="49" charset="0"/>
                <a:cs typeface="Courier New" pitchFamily="49" charset="0"/>
              </a:rPr>
              <a:t>int</a:t>
            </a:r>
            <a:r>
              <a:rPr lang="en-US" altLang="zh-CN" sz="2400" b="1" dirty="0">
                <a:latin typeface="Courier New" pitchFamily="49" charset="0"/>
                <a:cs typeface="Courier New" pitchFamily="49" charset="0"/>
              </a:rPr>
              <a:t>){</a:t>
            </a:r>
            <a:r>
              <a:rPr lang="en-US" altLang="zh-CN" sz="2400" b="1" dirty="0">
                <a:solidFill>
                  <a:srgbClr val="0000FF"/>
                </a:solidFill>
                <a:latin typeface="Courier New" pitchFamily="49" charset="0"/>
                <a:cs typeface="Courier New" pitchFamily="49" charset="0"/>
              </a:rPr>
              <a:t>return</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a:t>
            </a:r>
            <a:r>
              <a:rPr lang="en-US" altLang="zh-CN" sz="2400" b="1" dirty="0" err="1">
                <a:latin typeface="Courier New" pitchFamily="49" charset="0"/>
                <a:cs typeface="Courier New" pitchFamily="49" charset="0"/>
              </a:rPr>
              <a:t>a+b</a:t>
            </a:r>
            <a:r>
              <a:rPr lang="en-US" altLang="zh-CN" sz="2400" b="1" dirty="0">
                <a:latin typeface="Courier New" pitchFamily="49" charset="0"/>
                <a:cs typeface="Courier New" pitchFamily="49" charset="0"/>
              </a:rPr>
              <a:t>;}</a:t>
            </a:r>
            <a:r>
              <a:rPr lang="en-US" altLang="zh-CN" sz="2400" dirty="0">
                <a:latin typeface="Courier New" pitchFamily="49" charset="0"/>
                <a:cs typeface="Courier New" pitchFamily="49" charset="0"/>
              </a:rPr>
              <a:t> </a:t>
            </a:r>
          </a:p>
          <a:p>
            <a:pPr>
              <a:lnSpc>
                <a:spcPct val="80000"/>
              </a:lnSpc>
              <a:buFont typeface="Arial" charset="0"/>
              <a:buNone/>
            </a:pPr>
            <a:endParaRPr lang="en-US" altLang="zh-CN" sz="2400" dirty="0">
              <a:solidFill>
                <a:schemeClr val="tx2"/>
              </a:solidFill>
              <a:latin typeface="Courier New" pitchFamily="49" charset="0"/>
              <a:cs typeface="Courier New" pitchFamily="49" charset="0"/>
            </a:endParaRPr>
          </a:p>
          <a:p>
            <a:pPr lvl="1"/>
            <a:r>
              <a:rPr lang="zh-CN" altLang="en-US" dirty="0"/>
              <a:t>两个不同的函数同名，但由于第二个函数包含一无名参数，使得在调用时能够被区分，</a:t>
            </a:r>
            <a:r>
              <a:rPr lang="en-US" altLang="zh-CN" dirty="0">
                <a:solidFill>
                  <a:srgbClr val="C00000"/>
                </a:solidFill>
              </a:rPr>
              <a:t>f</a:t>
            </a:r>
            <a:r>
              <a:rPr lang="zh-CN" altLang="en-US" dirty="0">
                <a:solidFill>
                  <a:srgbClr val="C00000"/>
                </a:solidFill>
              </a:rPr>
              <a:t>（</a:t>
            </a:r>
            <a:r>
              <a:rPr lang="en-US" altLang="zh-CN" dirty="0">
                <a:solidFill>
                  <a:srgbClr val="C00000"/>
                </a:solidFill>
              </a:rPr>
              <a:t>x</a:t>
            </a:r>
            <a:r>
              <a:rPr lang="zh-CN" altLang="en-US" dirty="0">
                <a:solidFill>
                  <a:srgbClr val="C00000"/>
                </a:solidFill>
              </a:rPr>
              <a:t>，</a:t>
            </a:r>
            <a:r>
              <a:rPr lang="en-US" altLang="zh-CN" dirty="0">
                <a:solidFill>
                  <a:srgbClr val="C00000"/>
                </a:solidFill>
              </a:rPr>
              <a:t>y</a:t>
            </a:r>
            <a:r>
              <a:rPr lang="zh-CN" altLang="en-US" dirty="0">
                <a:solidFill>
                  <a:srgbClr val="C00000"/>
                </a:solidFill>
              </a:rPr>
              <a:t>）</a:t>
            </a:r>
            <a:r>
              <a:rPr lang="zh-CN" altLang="en-US" dirty="0"/>
              <a:t>是第一个函数的调用，</a:t>
            </a:r>
            <a:r>
              <a:rPr lang="en-US" altLang="zh-CN" dirty="0">
                <a:solidFill>
                  <a:srgbClr val="C00000"/>
                </a:solidFill>
              </a:rPr>
              <a:t>f</a:t>
            </a:r>
            <a:r>
              <a:rPr lang="zh-CN" altLang="en-US" dirty="0">
                <a:solidFill>
                  <a:srgbClr val="C00000"/>
                </a:solidFill>
              </a:rPr>
              <a:t>（</a:t>
            </a:r>
            <a:r>
              <a:rPr lang="en-US" altLang="zh-CN" dirty="0">
                <a:solidFill>
                  <a:srgbClr val="C00000"/>
                </a:solidFill>
              </a:rPr>
              <a:t>x</a:t>
            </a:r>
            <a:r>
              <a:rPr lang="zh-CN" altLang="en-US" dirty="0">
                <a:solidFill>
                  <a:srgbClr val="C00000"/>
                </a:solidFill>
              </a:rPr>
              <a:t>，</a:t>
            </a:r>
            <a:r>
              <a:rPr lang="en-US" altLang="zh-CN" dirty="0">
                <a:solidFill>
                  <a:srgbClr val="C00000"/>
                </a:solidFill>
              </a:rPr>
              <a:t>y</a:t>
            </a:r>
            <a:r>
              <a:rPr lang="zh-CN" altLang="en-US" dirty="0">
                <a:solidFill>
                  <a:srgbClr val="C00000"/>
                </a:solidFill>
              </a:rPr>
              <a:t>，</a:t>
            </a:r>
            <a:r>
              <a:rPr lang="en-US" altLang="zh-CN" dirty="0">
                <a:solidFill>
                  <a:srgbClr val="C00000"/>
                </a:solidFill>
              </a:rPr>
              <a:t>0</a:t>
            </a:r>
            <a:r>
              <a:rPr lang="zh-CN" altLang="en-US" dirty="0">
                <a:solidFill>
                  <a:srgbClr val="C00000"/>
                </a:solidFill>
              </a:rPr>
              <a:t>）</a:t>
            </a:r>
            <a:r>
              <a:rPr lang="zh-CN" altLang="en-US" dirty="0"/>
              <a:t>是第二个函数的调用</a:t>
            </a:r>
            <a:endParaRPr lang="en-US" altLang="zh-CN" dirty="0"/>
          </a:p>
          <a:p>
            <a:endParaRPr lang="zh-CN" altLang="en-US" dirty="0"/>
          </a:p>
        </p:txBody>
      </p:sp>
    </p:spTree>
    <p:extLst>
      <p:ext uri="{BB962C8B-B14F-4D97-AF65-F5344CB8AC3E}">
        <p14:creationId xmlns:p14="http://schemas.microsoft.com/office/powerpoint/2010/main" val="25099414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函数的可缺省参数</a:t>
            </a:r>
          </a:p>
        </p:txBody>
      </p:sp>
      <p:sp>
        <p:nvSpPr>
          <p:cNvPr id="3" name="内容占位符 2"/>
          <p:cNvSpPr>
            <a:spLocks noGrp="1"/>
          </p:cNvSpPr>
          <p:nvPr>
            <p:ph idx="1"/>
          </p:nvPr>
        </p:nvSpPr>
        <p:spPr/>
        <p:txBody>
          <a:bodyPr/>
          <a:lstStyle/>
          <a:p>
            <a:r>
              <a:rPr lang="zh-CN" altLang="en-US" dirty="0"/>
              <a:t>可缺省参数（参数的默认值）</a:t>
            </a:r>
            <a:endParaRPr lang="en-US" altLang="zh-CN" dirty="0"/>
          </a:p>
          <a:p>
            <a:pPr lvl="1"/>
            <a:r>
              <a:rPr lang="zh-CN" altLang="en-US" dirty="0"/>
              <a:t>允许在</a:t>
            </a:r>
            <a:r>
              <a:rPr lang="zh-CN" altLang="en-US" dirty="0">
                <a:solidFill>
                  <a:srgbClr val="FF0000"/>
                </a:solidFill>
              </a:rPr>
              <a:t>函数定义</a:t>
            </a:r>
            <a:r>
              <a:rPr lang="zh-CN" altLang="en-US" dirty="0"/>
              <a:t>处为其中最后面的连续若干个参数设置默认值（也称缺省值）</a:t>
            </a:r>
            <a:endParaRPr lang="en-US" altLang="zh-CN" dirty="0"/>
          </a:p>
        </p:txBody>
      </p:sp>
      <p:sp>
        <p:nvSpPr>
          <p:cNvPr id="6" name="矩形 5"/>
          <p:cNvSpPr/>
          <p:nvPr/>
        </p:nvSpPr>
        <p:spPr>
          <a:xfrm>
            <a:off x="971600" y="3501008"/>
            <a:ext cx="8286808" cy="1938992"/>
          </a:xfrm>
          <a:prstGeom prst="rect">
            <a:avLst/>
          </a:prstGeom>
        </p:spPr>
        <p:txBody>
          <a:bodyPr wrap="square">
            <a:spAutoFit/>
          </a:bodyPr>
          <a:lstStyle/>
          <a:p>
            <a:pPr eaLnBrk="1" hangingPunct="1">
              <a:buFont typeface="Wingdings" pitchFamily="2" charset="2"/>
              <a:buNone/>
            </a:pPr>
            <a:r>
              <a:rPr lang="en-US" altLang="zh-CN" sz="2000" b="1" dirty="0">
                <a:solidFill>
                  <a:srgbClr val="0000FF"/>
                </a:solidFill>
                <a:latin typeface="Courier New" pitchFamily="49" charset="0"/>
                <a:ea typeface="楷体_GB2312" pitchFamily="49" charset="-122"/>
                <a:cs typeface="Courier New" pitchFamily="49" charset="0"/>
              </a:rPr>
              <a:t>#include</a:t>
            </a:r>
            <a:r>
              <a:rPr lang="en-US" altLang="zh-CN" sz="2000" b="1" dirty="0">
                <a:latin typeface="Courier New" pitchFamily="49" charset="0"/>
                <a:ea typeface="楷体_GB2312" pitchFamily="49" charset="-122"/>
                <a:cs typeface="Courier New" pitchFamily="49" charset="0"/>
              </a:rPr>
              <a:t>&lt;</a:t>
            </a:r>
            <a:r>
              <a:rPr lang="en-US" altLang="zh-CN" sz="2000" b="1" dirty="0" err="1">
                <a:latin typeface="Courier New" pitchFamily="49" charset="0"/>
                <a:ea typeface="楷体_GB2312" pitchFamily="49" charset="-122"/>
                <a:cs typeface="Courier New" pitchFamily="49" charset="0"/>
              </a:rPr>
              <a:t>iostream</a:t>
            </a:r>
            <a:r>
              <a:rPr lang="en-US" altLang="zh-CN" sz="2000" b="1" dirty="0">
                <a:latin typeface="Courier New" pitchFamily="49" charset="0"/>
                <a:ea typeface="楷体_GB2312" pitchFamily="49" charset="-122"/>
                <a:cs typeface="Courier New" pitchFamily="49" charset="0"/>
              </a:rPr>
              <a:t>&gt;</a:t>
            </a:r>
          </a:p>
          <a:p>
            <a:pPr eaLnBrk="1" hangingPunct="1">
              <a:buFont typeface="Wingdings" pitchFamily="2" charset="2"/>
              <a:buNone/>
            </a:pPr>
            <a:r>
              <a:rPr lang="en-US" altLang="zh-CN" sz="2000" b="1" dirty="0">
                <a:solidFill>
                  <a:srgbClr val="0000FF"/>
                </a:solidFill>
                <a:latin typeface="Courier New" pitchFamily="49" charset="0"/>
                <a:ea typeface="楷体_GB2312" pitchFamily="49" charset="-122"/>
                <a:cs typeface="Courier New" pitchFamily="49" charset="0"/>
              </a:rPr>
              <a:t>using namespace</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std;</a:t>
            </a:r>
          </a:p>
          <a:p>
            <a:pPr eaLnBrk="1" hangingPunct="1">
              <a:buFont typeface="Wingdings" pitchFamily="2" charset="2"/>
              <a:buNone/>
            </a:pPr>
            <a:r>
              <a:rPr lang="en-US" altLang="zh-CN" sz="2000" b="1" dirty="0">
                <a:solidFill>
                  <a:srgbClr val="0000FF"/>
                </a:solidFill>
                <a:latin typeface="Courier New" pitchFamily="49" charset="0"/>
                <a:ea typeface="楷体_GB2312" pitchFamily="49" charset="-122"/>
                <a:cs typeface="Courier New" pitchFamily="49" charset="0"/>
              </a:rPr>
              <a:t>void </a:t>
            </a:r>
            <a:r>
              <a:rPr lang="en-US" altLang="zh-CN" sz="2000" b="1" dirty="0" err="1">
                <a:latin typeface="Courier New" pitchFamily="49" charset="0"/>
                <a:ea typeface="楷体_GB2312" pitchFamily="49" charset="-122"/>
                <a:cs typeface="Courier New" pitchFamily="49" charset="0"/>
              </a:rPr>
              <a:t>func</a:t>
            </a:r>
            <a:r>
              <a:rPr lang="en-US" altLang="zh-CN" sz="2000" b="1" dirty="0">
                <a:latin typeface="Courier New" pitchFamily="49" charset="0"/>
                <a:ea typeface="楷体_GB2312" pitchFamily="49" charset="-122"/>
                <a:cs typeface="Courier New" pitchFamily="49" charset="0"/>
              </a:rPr>
              <a:t>(</a:t>
            </a: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a=11,</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b=22,</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c=33) {</a:t>
            </a:r>
          </a:p>
          <a:p>
            <a:pPr eaLnBrk="1" hangingPunct="1">
              <a:buFont typeface="Wingdings" pitchFamily="2" charset="2"/>
              <a:buNone/>
            </a:pPr>
            <a:r>
              <a:rPr lang="zh-CN" altLang="en-US" sz="2000" b="1" dirty="0">
                <a:solidFill>
                  <a:schemeClr val="hlink"/>
                </a:solidFill>
                <a:latin typeface="Courier New" pitchFamily="49" charset="0"/>
                <a:ea typeface="楷体_GB2312" pitchFamily="49" charset="-122"/>
                <a:cs typeface="Courier New" pitchFamily="49" charset="0"/>
              </a:rPr>
              <a:t>	    </a:t>
            </a:r>
            <a:r>
              <a:rPr lang="zh-CN" altLang="en-US" sz="2000" b="1" dirty="0">
                <a:solidFill>
                  <a:srgbClr val="00B050"/>
                </a:solidFill>
                <a:latin typeface="Courier New" pitchFamily="49" charset="0"/>
                <a:ea typeface="楷体_GB2312" pitchFamily="49" charset="-122"/>
                <a:cs typeface="Courier New" pitchFamily="49" charset="0"/>
              </a:rPr>
              <a:t>//为参数</a:t>
            </a:r>
            <a:r>
              <a:rPr lang="en-US" altLang="zh-CN" sz="2000" b="1" dirty="0" err="1">
                <a:solidFill>
                  <a:srgbClr val="00B050"/>
                </a:solidFill>
                <a:latin typeface="Courier New" pitchFamily="49" charset="0"/>
                <a:ea typeface="楷体_GB2312" pitchFamily="49" charset="-122"/>
                <a:cs typeface="Courier New" pitchFamily="49" charset="0"/>
              </a:rPr>
              <a:t>a、b、c</a:t>
            </a:r>
            <a:r>
              <a:rPr lang="zh-CN" altLang="en-US" sz="2000" b="1" dirty="0">
                <a:solidFill>
                  <a:srgbClr val="00B050"/>
                </a:solidFill>
                <a:latin typeface="Courier New" pitchFamily="49" charset="0"/>
                <a:ea typeface="楷体_GB2312" pitchFamily="49" charset="-122"/>
                <a:cs typeface="Courier New" pitchFamily="49" charset="0"/>
              </a:rPr>
              <a:t>设置了默认值11、</a:t>
            </a:r>
            <a:r>
              <a:rPr lang="en-US" altLang="zh-CN" sz="2000" b="1" dirty="0">
                <a:solidFill>
                  <a:srgbClr val="00B050"/>
                </a:solidFill>
                <a:latin typeface="Courier New" pitchFamily="49" charset="0"/>
                <a:ea typeface="楷体_GB2312" pitchFamily="49" charset="-122"/>
                <a:cs typeface="Courier New" pitchFamily="49" charset="0"/>
              </a:rPr>
              <a:t>22</a:t>
            </a:r>
            <a:r>
              <a:rPr lang="zh-CN" altLang="en-US" sz="2000" b="1" dirty="0">
                <a:solidFill>
                  <a:srgbClr val="00B050"/>
                </a:solidFill>
                <a:latin typeface="Courier New" pitchFamily="49" charset="0"/>
                <a:ea typeface="楷体_GB2312" pitchFamily="49" charset="-122"/>
                <a:cs typeface="Courier New" pitchFamily="49" charset="0"/>
              </a:rPr>
              <a:t>与33</a:t>
            </a:r>
            <a:endParaRPr lang="en-US" altLang="zh-CN" sz="2000" b="1" dirty="0">
              <a:solidFill>
                <a:srgbClr val="00B050"/>
              </a:solidFill>
              <a:latin typeface="Courier New" pitchFamily="49" charset="0"/>
              <a:ea typeface="楷体_GB2312" pitchFamily="49" charset="-122"/>
              <a:cs typeface="Courier New" pitchFamily="49" charset="0"/>
            </a:endParaRPr>
          </a:p>
          <a:p>
            <a:pPr eaLnBrk="1" hangingPunct="1">
              <a:buFont typeface="Wingdings" pitchFamily="2" charset="2"/>
              <a:buNone/>
            </a:pPr>
            <a:r>
              <a:rPr lang="en-US" altLang="zh-CN" sz="2000" b="1" dirty="0">
                <a:solidFill>
                  <a:srgbClr val="0000FF"/>
                </a:solidFill>
                <a:latin typeface="Courier New" pitchFamily="49" charset="0"/>
                <a:ea typeface="楷体_GB2312" pitchFamily="49" charset="-122"/>
                <a:cs typeface="Courier New" pitchFamily="49" charset="0"/>
              </a:rPr>
              <a:t>	</a:t>
            </a:r>
            <a:r>
              <a:rPr lang="en-US" altLang="zh-CN" sz="2000" b="1" dirty="0" err="1">
                <a:latin typeface="Courier New" pitchFamily="49" charset="0"/>
                <a:ea typeface="楷体_GB2312" pitchFamily="49" charset="-122"/>
                <a:cs typeface="Courier New" pitchFamily="49" charset="0"/>
              </a:rPr>
              <a:t>cout</a:t>
            </a:r>
            <a:r>
              <a:rPr lang="en-US" altLang="zh-CN" sz="2000" b="1" dirty="0">
                <a:latin typeface="Courier New" pitchFamily="49" charset="0"/>
                <a:ea typeface="楷体_GB2312" pitchFamily="49" charset="-122"/>
                <a:cs typeface="Courier New" pitchFamily="49" charset="0"/>
              </a:rPr>
              <a:t>&lt;&lt;"a="&lt;&lt;a&lt;&lt;", b="&lt;&lt;b&lt;&lt;", c="&lt;&lt;c&lt;&lt;</a:t>
            </a:r>
            <a:r>
              <a:rPr lang="en-US" altLang="zh-CN" sz="2000" b="1" dirty="0" err="1">
                <a:latin typeface="Courier New" pitchFamily="49" charset="0"/>
                <a:ea typeface="楷体_GB2312" pitchFamily="49" charset="-122"/>
                <a:cs typeface="Courier New" pitchFamily="49" charset="0"/>
              </a:rPr>
              <a:t>endl</a:t>
            </a:r>
            <a:r>
              <a:rPr lang="en-US" altLang="zh-CN" sz="2000" b="1" dirty="0">
                <a:latin typeface="Courier New" pitchFamily="49" charset="0"/>
                <a:ea typeface="楷体_GB2312" pitchFamily="49" charset="-122"/>
                <a:cs typeface="Courier New" pitchFamily="49" charset="0"/>
              </a:rPr>
              <a:t>;</a:t>
            </a:r>
          </a:p>
          <a:p>
            <a:pPr eaLnBrk="1" hangingPunct="1">
              <a:buFont typeface="Wingdings" pitchFamily="2" charset="2"/>
              <a:buNone/>
            </a:pPr>
            <a:r>
              <a:rPr lang="en-US" altLang="zh-CN" sz="2000" b="1" dirty="0">
                <a:latin typeface="Courier New" pitchFamily="49" charset="0"/>
                <a:ea typeface="楷体_GB2312" pitchFamily="49" charset="-122"/>
                <a:cs typeface="Courier New" pitchFamily="49" charset="0"/>
              </a:rPr>
              <a:t>} </a:t>
            </a:r>
            <a:endParaRPr lang="zh-CN" altLang="en-US" sz="2000" b="1" dirty="0">
              <a:latin typeface="Courier New" pitchFamily="49" charset="0"/>
              <a:ea typeface="楷体_GB2312" pitchFamily="49" charset="-122"/>
              <a:cs typeface="Courier New" pitchFamily="49" charset="0"/>
            </a:endParaRPr>
          </a:p>
        </p:txBody>
      </p:sp>
      <p:sp>
        <p:nvSpPr>
          <p:cNvPr id="5" name="矩形 4">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546314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507288" cy="5232623"/>
          </a:xfrm>
        </p:spPr>
        <p:txBody>
          <a:bodyPr/>
          <a:lstStyle/>
          <a:p>
            <a:pPr marL="0" indent="0">
              <a:buNone/>
            </a:pPr>
            <a:r>
              <a:rPr lang="zh-CN" altLang="en-US" b="1" dirty="0"/>
              <a:t>问题</a:t>
            </a:r>
            <a:r>
              <a:rPr lang="zh-CN" altLang="en-US" dirty="0"/>
              <a:t>：分别求</a:t>
            </a:r>
            <a:r>
              <a:rPr lang="en-US" altLang="zh-CN" dirty="0"/>
              <a:t>a, b</a:t>
            </a:r>
            <a:r>
              <a:rPr lang="zh-CN" altLang="en-US" dirty="0"/>
              <a:t>的立方根</a:t>
            </a:r>
            <a:endParaRPr lang="en-US" altLang="zh-CN" dirty="0"/>
          </a:p>
        </p:txBody>
      </p:sp>
      <p:sp>
        <p:nvSpPr>
          <p:cNvPr id="8" name="矩形 7">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10" name="矩形 9">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11" name="矩形 10">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12" name="矩形 11">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3" name="矩形 12">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函数的引入</a:t>
            </a:r>
          </a:p>
        </p:txBody>
      </p:sp>
      <p:sp>
        <p:nvSpPr>
          <p:cNvPr id="14" name="矩形 13">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函数的说明</a:t>
            </a:r>
          </a:p>
        </p:txBody>
      </p:sp>
      <p:sp>
        <p:nvSpPr>
          <p:cNvPr id="15" name="矩形 14">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6" name="矩形 15">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函数的分类</a:t>
            </a:r>
          </a:p>
        </p:txBody>
      </p:sp>
      <p:sp>
        <p:nvSpPr>
          <p:cNvPr id="17" name="矩形 16"/>
          <p:cNvSpPr/>
          <p:nvPr/>
        </p:nvSpPr>
        <p:spPr>
          <a:xfrm>
            <a:off x="73356" y="2825641"/>
            <a:ext cx="3096344" cy="1323439"/>
          </a:xfrm>
          <a:prstGeom prst="rect">
            <a:avLst/>
          </a:prstGeom>
        </p:spPr>
        <p:txBody>
          <a:bodyPr wrap="square">
            <a:spAutoFit/>
          </a:bodyPr>
          <a:lstStyle/>
          <a:p>
            <a:r>
              <a:rPr lang="en-US" altLang="zh-CN" sz="2000" b="1" dirty="0">
                <a:solidFill>
                  <a:srgbClr val="0000FF"/>
                </a:solidFill>
                <a:latin typeface="Courier New" pitchFamily="49" charset="0"/>
                <a:cs typeface="Courier New" pitchFamily="49" charset="0"/>
              </a:rPr>
              <a:t>float </a:t>
            </a:r>
            <a:r>
              <a:rPr lang="en-US" altLang="zh-CN" sz="2000" b="1" dirty="0">
                <a:latin typeface="Courier New" pitchFamily="49" charset="0"/>
                <a:cs typeface="Courier New" pitchFamily="49" charset="0"/>
              </a:rPr>
              <a:t>x1, x2;</a:t>
            </a:r>
          </a:p>
          <a:p>
            <a:r>
              <a:rPr lang="en-US" altLang="zh-CN" sz="2000" b="1" dirty="0">
                <a:latin typeface="Courier New" pitchFamily="49" charset="0"/>
                <a:cs typeface="Courier New" pitchFamily="49" charset="0"/>
              </a:rPr>
              <a:t>x1 = </a:t>
            </a:r>
            <a:r>
              <a:rPr lang="en-US" altLang="zh-CN" sz="2000" b="1" dirty="0" err="1">
                <a:latin typeface="Courier New" pitchFamily="49" charset="0"/>
                <a:cs typeface="Courier New" pitchFamily="49" charset="0"/>
              </a:rPr>
              <a:t>cuberoot</a:t>
            </a:r>
            <a:r>
              <a:rPr lang="en-US" altLang="zh-CN" sz="2000" b="1" dirty="0">
                <a:latin typeface="Courier New" pitchFamily="49" charset="0"/>
                <a:cs typeface="Courier New" pitchFamily="49" charset="0"/>
              </a:rPr>
              <a:t>(a);</a:t>
            </a:r>
          </a:p>
          <a:p>
            <a:endParaRPr lang="en-US" altLang="zh-CN" sz="2000" b="1" dirty="0">
              <a:latin typeface="Courier New" pitchFamily="49" charset="0"/>
              <a:cs typeface="Courier New" pitchFamily="49" charset="0"/>
            </a:endParaRPr>
          </a:p>
          <a:p>
            <a:r>
              <a:rPr lang="en-US" altLang="zh-CN" sz="2000" b="1" dirty="0">
                <a:latin typeface="Courier New" pitchFamily="49" charset="0"/>
                <a:cs typeface="Courier New" pitchFamily="49" charset="0"/>
              </a:rPr>
              <a:t>x2 = </a:t>
            </a:r>
            <a:r>
              <a:rPr lang="en-US" altLang="zh-CN" sz="2000" b="1" dirty="0" err="1">
                <a:latin typeface="Courier New" pitchFamily="49" charset="0"/>
                <a:cs typeface="Courier New" pitchFamily="49" charset="0"/>
              </a:rPr>
              <a:t>cuberoot</a:t>
            </a:r>
            <a:r>
              <a:rPr lang="en-US" altLang="zh-CN" sz="2000" b="1" dirty="0">
                <a:latin typeface="Courier New" pitchFamily="49" charset="0"/>
                <a:cs typeface="Courier New" pitchFamily="49" charset="0"/>
              </a:rPr>
              <a:t>(b);</a:t>
            </a:r>
          </a:p>
        </p:txBody>
      </p:sp>
      <p:sp>
        <p:nvSpPr>
          <p:cNvPr id="2" name="矩形 1"/>
          <p:cNvSpPr/>
          <p:nvPr/>
        </p:nvSpPr>
        <p:spPr>
          <a:xfrm>
            <a:off x="930424" y="5418038"/>
            <a:ext cx="7560840" cy="461665"/>
          </a:xfrm>
          <a:prstGeom prst="rect">
            <a:avLst/>
          </a:prstGeom>
        </p:spPr>
        <p:txBody>
          <a:bodyPr wrap="square">
            <a:spAutoFit/>
          </a:bodyPr>
          <a:lstStyle/>
          <a:p>
            <a:r>
              <a:rPr lang="zh-CN" altLang="en-US" sz="2400" b="1" dirty="0"/>
              <a:t>将功能相同的模块抽象成</a:t>
            </a:r>
            <a:r>
              <a:rPr lang="zh-CN" altLang="en-US" sz="2400" b="1" dirty="0">
                <a:solidFill>
                  <a:srgbClr val="FF0000"/>
                </a:solidFill>
              </a:rPr>
              <a:t>函数（</a:t>
            </a:r>
            <a:r>
              <a:rPr lang="en-US" altLang="zh-CN" sz="2400" b="1" dirty="0">
                <a:solidFill>
                  <a:srgbClr val="FF0000"/>
                </a:solidFill>
              </a:rPr>
              <a:t>function</a:t>
            </a:r>
            <a:r>
              <a:rPr lang="zh-CN" altLang="en-US" sz="2400" b="1" dirty="0">
                <a:solidFill>
                  <a:srgbClr val="FF0000"/>
                </a:solidFill>
              </a:rPr>
              <a:t>），</a:t>
            </a:r>
            <a:r>
              <a:rPr lang="zh-CN" altLang="en-US" sz="2400" b="1" dirty="0"/>
              <a:t>简化程序</a:t>
            </a:r>
          </a:p>
        </p:txBody>
      </p:sp>
      <p:sp>
        <p:nvSpPr>
          <p:cNvPr id="19" name="矩形 18"/>
          <p:cNvSpPr/>
          <p:nvPr/>
        </p:nvSpPr>
        <p:spPr>
          <a:xfrm>
            <a:off x="3553544" y="2040399"/>
            <a:ext cx="5482952" cy="31236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箭头连接符 4"/>
          <p:cNvCxnSpPr/>
          <p:nvPr/>
        </p:nvCxnSpPr>
        <p:spPr>
          <a:xfrm flipV="1">
            <a:off x="2786063" y="2780928"/>
            <a:ext cx="705817"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V="1">
            <a:off x="2786063" y="2780928"/>
            <a:ext cx="695473" cy="1152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3563888" y="2076068"/>
            <a:ext cx="5472608" cy="3170099"/>
          </a:xfrm>
          <a:prstGeom prst="rect">
            <a:avLst/>
          </a:prstGeom>
        </p:spPr>
        <p:txBody>
          <a:bodyPr wrap="square">
            <a:spAutoFit/>
          </a:bodyPr>
          <a:lstStyle/>
          <a:p>
            <a:pPr>
              <a:buFont typeface="Wingdings" pitchFamily="2" charset="2"/>
              <a:buNone/>
            </a:pPr>
            <a:r>
              <a:rPr lang="en-US" altLang="zh-CN" sz="2000" b="1" dirty="0">
                <a:solidFill>
                  <a:srgbClr val="0000FF"/>
                </a:solidFill>
                <a:latin typeface="Courier New" pitchFamily="49" charset="0"/>
                <a:ea typeface="楷体_GB2312" pitchFamily="49" charset="-122"/>
                <a:cs typeface="Courier New" pitchFamily="49" charset="0"/>
              </a:rPr>
              <a:t>float</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err="1">
                <a:latin typeface="Courier New" pitchFamily="49" charset="0"/>
                <a:ea typeface="楷体_GB2312" pitchFamily="49" charset="-122"/>
                <a:cs typeface="Courier New" pitchFamily="49" charset="0"/>
              </a:rPr>
              <a:t>cuberoot</a:t>
            </a:r>
            <a:r>
              <a:rPr lang="en-US" altLang="zh-CN" sz="2000" b="1" dirty="0">
                <a:latin typeface="Courier New" pitchFamily="49" charset="0"/>
                <a:ea typeface="楷体_GB2312" pitchFamily="49" charset="-122"/>
                <a:cs typeface="Courier New" pitchFamily="49" charset="0"/>
              </a:rPr>
              <a:t>(</a:t>
            </a:r>
            <a:r>
              <a:rPr lang="en-US" altLang="zh-CN" sz="2000" b="1" dirty="0">
                <a:solidFill>
                  <a:srgbClr val="0000FF"/>
                </a:solidFill>
                <a:latin typeface="Courier New" pitchFamily="49" charset="0"/>
                <a:ea typeface="楷体_GB2312" pitchFamily="49" charset="-122"/>
                <a:cs typeface="Courier New" pitchFamily="49" charset="0"/>
              </a:rPr>
              <a:t>float</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x){</a:t>
            </a:r>
            <a:endParaRPr lang="zh-CN" altLang="en-US" sz="2000" b="1" dirty="0">
              <a:solidFill>
                <a:srgbClr val="00B050"/>
              </a:solidFill>
              <a:latin typeface="Courier New" pitchFamily="49" charset="0"/>
              <a:ea typeface="楷体_GB2312" pitchFamily="49" charset="-122"/>
              <a:cs typeface="Courier New" pitchFamily="49" charset="0"/>
            </a:endParaRPr>
          </a:p>
          <a:p>
            <a:pPr>
              <a:buFont typeface="Wingdings" pitchFamily="2" charset="2"/>
              <a:buNone/>
            </a:pP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a:solidFill>
                  <a:srgbClr val="0000FF"/>
                </a:solidFill>
                <a:latin typeface="Courier New" pitchFamily="49" charset="0"/>
                <a:ea typeface="楷体_GB2312" pitchFamily="49" charset="-122"/>
                <a:cs typeface="Courier New" pitchFamily="49" charset="0"/>
              </a:rPr>
              <a:t>float</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root , </a:t>
            </a:r>
            <a:r>
              <a:rPr lang="en-US" altLang="zh-CN" sz="2000" b="1" dirty="0" err="1">
                <a:latin typeface="Courier New" pitchFamily="49" charset="0"/>
                <a:ea typeface="楷体_GB2312" pitchFamily="49" charset="-122"/>
                <a:cs typeface="Courier New" pitchFamily="49" charset="0"/>
              </a:rPr>
              <a:t>croot</a:t>
            </a:r>
            <a:r>
              <a:rPr lang="en-US" altLang="zh-CN" sz="2000" b="1" dirty="0">
                <a:latin typeface="Courier New" pitchFamily="49" charset="0"/>
                <a:ea typeface="楷体_GB2312" pitchFamily="49" charset="-122"/>
                <a:cs typeface="Courier New" pitchFamily="49" charset="0"/>
              </a:rPr>
              <a:t>;</a:t>
            </a:r>
          </a:p>
          <a:p>
            <a:pPr>
              <a:buFont typeface="Wingdings" pitchFamily="2" charset="2"/>
              <a:buNone/>
            </a:pPr>
            <a:r>
              <a:rPr lang="en-US" altLang="zh-CN" sz="2000" b="1" dirty="0">
                <a:solidFill>
                  <a:srgbClr val="0000FF"/>
                </a:solidFill>
                <a:latin typeface="Courier New" pitchFamily="49" charset="0"/>
                <a:ea typeface="楷体_GB2312" pitchFamily="49" charset="-122"/>
                <a:cs typeface="Courier New" pitchFamily="49" charset="0"/>
              </a:rPr>
              <a:t>  </a:t>
            </a:r>
            <a:r>
              <a:rPr lang="en-US" altLang="zh-CN" sz="2000" b="1" dirty="0" err="1">
                <a:solidFill>
                  <a:srgbClr val="0000FF"/>
                </a:solidFill>
                <a:latin typeface="Courier New" pitchFamily="49" charset="0"/>
                <a:ea typeface="楷体_GB2312" pitchFamily="49" charset="-122"/>
                <a:cs typeface="Courier New" pitchFamily="49" charset="0"/>
              </a:rPr>
              <a:t>const</a:t>
            </a:r>
            <a:r>
              <a:rPr lang="en-US" altLang="zh-CN" sz="2000" b="1" dirty="0">
                <a:solidFill>
                  <a:srgbClr val="0000FF"/>
                </a:solidFill>
                <a:latin typeface="Courier New" pitchFamily="49" charset="0"/>
                <a:ea typeface="楷体_GB2312" pitchFamily="49" charset="-122"/>
                <a:cs typeface="Courier New" pitchFamily="49" charset="0"/>
              </a:rPr>
              <a:t> float </a:t>
            </a:r>
            <a:r>
              <a:rPr lang="en-US" altLang="zh-CN" sz="2000" b="1" dirty="0">
                <a:latin typeface="Courier New" pitchFamily="49" charset="0"/>
                <a:ea typeface="楷体_GB2312" pitchFamily="49" charset="-122"/>
                <a:cs typeface="Courier New" pitchFamily="49" charset="0"/>
              </a:rPr>
              <a:t>eps=1e-6;</a:t>
            </a:r>
          </a:p>
          <a:p>
            <a:pPr>
              <a:buFont typeface="Wingdings" pitchFamily="2" charset="2"/>
              <a:buNone/>
            </a:pPr>
            <a:r>
              <a:rPr lang="en-US" altLang="zh-CN" sz="2000" b="1" dirty="0">
                <a:latin typeface="Courier New" pitchFamily="49" charset="0"/>
                <a:ea typeface="楷体_GB2312" pitchFamily="49" charset="-122"/>
                <a:cs typeface="Courier New" pitchFamily="49" charset="0"/>
              </a:rPr>
              <a:t>  </a:t>
            </a:r>
            <a:r>
              <a:rPr lang="en-US" altLang="zh-CN" sz="2000" b="1" dirty="0" err="1">
                <a:latin typeface="Courier New" pitchFamily="49" charset="0"/>
                <a:ea typeface="楷体_GB2312" pitchFamily="49" charset="-122"/>
                <a:cs typeface="Courier New" pitchFamily="49" charset="0"/>
              </a:rPr>
              <a:t>croot</a:t>
            </a:r>
            <a:r>
              <a:rPr lang="en-US" altLang="zh-CN" sz="2000" b="1" dirty="0">
                <a:latin typeface="Courier New" pitchFamily="49" charset="0"/>
                <a:ea typeface="楷体_GB2312" pitchFamily="49" charset="-122"/>
                <a:cs typeface="Courier New" pitchFamily="49" charset="0"/>
              </a:rPr>
              <a:t>=x;</a:t>
            </a:r>
          </a:p>
          <a:p>
            <a:pPr>
              <a:buFont typeface="Wingdings" pitchFamily="2" charset="2"/>
              <a:buNone/>
            </a:pPr>
            <a:r>
              <a:rPr lang="en-US" altLang="zh-CN" sz="2000" b="1" dirty="0">
                <a:solidFill>
                  <a:srgbClr val="0000FF"/>
                </a:solidFill>
                <a:latin typeface="Courier New" pitchFamily="49" charset="0"/>
                <a:ea typeface="楷体_GB2312" pitchFamily="49" charset="-122"/>
                <a:cs typeface="Courier New" pitchFamily="49" charset="0"/>
              </a:rPr>
              <a:t>  do</a:t>
            </a:r>
            <a:r>
              <a:rPr lang="en-US" altLang="zh-CN" sz="2000" b="1" dirty="0">
                <a:latin typeface="Courier New" pitchFamily="49" charset="0"/>
                <a:ea typeface="楷体_GB2312" pitchFamily="49" charset="-122"/>
                <a:cs typeface="Courier New" pitchFamily="49" charset="0"/>
              </a:rPr>
              <a:t>{</a:t>
            </a:r>
            <a:endParaRPr lang="zh-CN" altLang="en-US" sz="2000" b="1" dirty="0">
              <a:latin typeface="Courier New" pitchFamily="49" charset="0"/>
              <a:ea typeface="楷体_GB2312" pitchFamily="49" charset="-122"/>
              <a:cs typeface="Courier New" pitchFamily="49" charset="0"/>
            </a:endParaRPr>
          </a:p>
          <a:p>
            <a:pPr>
              <a:buFont typeface="Wingdings" pitchFamily="2" charset="2"/>
              <a:buNone/>
            </a:pPr>
            <a:r>
              <a:rPr lang="zh-CN" altLang="en-US" sz="2000" b="1" dirty="0">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root=</a:t>
            </a:r>
            <a:r>
              <a:rPr lang="en-US" altLang="zh-CN" sz="2000" b="1" dirty="0" err="1">
                <a:latin typeface="Courier New" pitchFamily="49" charset="0"/>
                <a:ea typeface="楷体_GB2312" pitchFamily="49" charset="-122"/>
                <a:cs typeface="Courier New" pitchFamily="49" charset="0"/>
              </a:rPr>
              <a:t>croot</a:t>
            </a:r>
            <a:r>
              <a:rPr lang="en-US" altLang="zh-CN" sz="2000" b="1" dirty="0">
                <a:latin typeface="Courier New" pitchFamily="49" charset="0"/>
                <a:ea typeface="楷体_GB2312" pitchFamily="49" charset="-122"/>
                <a:cs typeface="Courier New" pitchFamily="49" charset="0"/>
              </a:rPr>
              <a:t>;</a:t>
            </a:r>
            <a:endParaRPr lang="zh-CN" altLang="en-US" sz="2000" b="1" dirty="0">
              <a:latin typeface="Courier New" pitchFamily="49" charset="0"/>
              <a:ea typeface="楷体_GB2312" pitchFamily="49" charset="-122"/>
              <a:cs typeface="Courier New" pitchFamily="49" charset="0"/>
            </a:endParaRPr>
          </a:p>
          <a:p>
            <a:pPr>
              <a:buFont typeface="Wingdings" pitchFamily="2" charset="2"/>
              <a:buNone/>
            </a:pPr>
            <a:r>
              <a:rPr lang="zh-CN" altLang="en-US" sz="2000" b="1" dirty="0">
                <a:latin typeface="Courier New" pitchFamily="49" charset="0"/>
                <a:ea typeface="楷体_GB2312" pitchFamily="49" charset="-122"/>
                <a:cs typeface="Courier New" pitchFamily="49" charset="0"/>
              </a:rPr>
              <a:t>    </a:t>
            </a:r>
            <a:r>
              <a:rPr lang="en-US" altLang="zh-CN" sz="2000" b="1" dirty="0" err="1">
                <a:latin typeface="Courier New" pitchFamily="49" charset="0"/>
                <a:ea typeface="楷体_GB2312" pitchFamily="49" charset="-122"/>
                <a:cs typeface="Courier New" pitchFamily="49" charset="0"/>
              </a:rPr>
              <a:t>croot</a:t>
            </a:r>
            <a:r>
              <a:rPr lang="en-US" altLang="zh-CN" sz="2000" b="1" dirty="0">
                <a:latin typeface="Courier New" pitchFamily="49" charset="0"/>
                <a:ea typeface="楷体_GB2312" pitchFamily="49" charset="-122"/>
                <a:cs typeface="Courier New" pitchFamily="49" charset="0"/>
              </a:rPr>
              <a:t>=(2*</a:t>
            </a:r>
            <a:r>
              <a:rPr lang="en-US" altLang="zh-CN" sz="2000" b="1" dirty="0" err="1">
                <a:latin typeface="Courier New" pitchFamily="49" charset="0"/>
                <a:ea typeface="楷体_GB2312" pitchFamily="49" charset="-122"/>
                <a:cs typeface="Courier New" pitchFamily="49" charset="0"/>
              </a:rPr>
              <a:t>root+x</a:t>
            </a:r>
            <a:r>
              <a:rPr lang="en-US" altLang="zh-CN" sz="2000" b="1" dirty="0">
                <a:latin typeface="Courier New" pitchFamily="49" charset="0"/>
                <a:ea typeface="楷体_GB2312" pitchFamily="49" charset="-122"/>
                <a:cs typeface="Courier New" pitchFamily="49" charset="0"/>
              </a:rPr>
              <a:t>/(root*root))/3;</a:t>
            </a:r>
            <a:endParaRPr lang="zh-CN" altLang="en-US" sz="2000" b="1" dirty="0">
              <a:latin typeface="Courier New" pitchFamily="49" charset="0"/>
              <a:ea typeface="楷体_GB2312" pitchFamily="49" charset="-122"/>
              <a:cs typeface="Courier New" pitchFamily="49" charset="0"/>
            </a:endParaRPr>
          </a:p>
          <a:p>
            <a:pPr>
              <a:buFont typeface="Wingdings" pitchFamily="2" charset="2"/>
              <a:buNone/>
            </a:pPr>
            <a:r>
              <a:rPr lang="zh-CN" altLang="en-US" sz="2000" b="1" dirty="0">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a:t>
            </a:r>
            <a:r>
              <a:rPr lang="en-US" altLang="zh-CN" sz="2000" b="1" dirty="0">
                <a:solidFill>
                  <a:srgbClr val="0000FF"/>
                </a:solidFill>
                <a:latin typeface="Courier New" pitchFamily="49" charset="0"/>
                <a:ea typeface="楷体_GB2312" pitchFamily="49" charset="-122"/>
                <a:cs typeface="Courier New" pitchFamily="49" charset="0"/>
              </a:rPr>
              <a:t>while</a:t>
            </a:r>
            <a:r>
              <a:rPr lang="en-US" altLang="zh-CN" sz="2000" b="1" dirty="0">
                <a:latin typeface="Courier New" pitchFamily="49" charset="0"/>
                <a:ea typeface="楷体_GB2312" pitchFamily="49" charset="-122"/>
                <a:cs typeface="Courier New" pitchFamily="49" charset="0"/>
              </a:rPr>
              <a:t>(fabs(</a:t>
            </a:r>
            <a:r>
              <a:rPr lang="en-US" altLang="zh-CN" sz="2000" b="1" dirty="0" err="1">
                <a:latin typeface="Courier New" pitchFamily="49" charset="0"/>
                <a:ea typeface="楷体_GB2312" pitchFamily="49" charset="-122"/>
                <a:cs typeface="Courier New" pitchFamily="49" charset="0"/>
              </a:rPr>
              <a:t>croot</a:t>
            </a:r>
            <a:r>
              <a:rPr lang="zh-CN" altLang="en-US" sz="2000" b="1" dirty="0">
                <a:latin typeface="Courier New" pitchFamily="49" charset="0"/>
                <a:ea typeface="楷体_GB2312" pitchFamily="49" charset="-122"/>
                <a:cs typeface="Courier New" pitchFamily="49" charset="0"/>
              </a:rPr>
              <a:t>－</a:t>
            </a:r>
            <a:r>
              <a:rPr lang="en-US" altLang="zh-CN" sz="2000" b="1" dirty="0">
                <a:latin typeface="Courier New" pitchFamily="49" charset="0"/>
                <a:ea typeface="楷体_GB2312" pitchFamily="49" charset="-122"/>
                <a:cs typeface="Courier New" pitchFamily="49" charset="0"/>
              </a:rPr>
              <a:t>root)&gt;</a:t>
            </a:r>
            <a:r>
              <a:rPr lang="en-US" altLang="zh-CN" sz="2000" b="1" dirty="0" err="1">
                <a:latin typeface="Courier New" pitchFamily="49" charset="0"/>
                <a:ea typeface="楷体_GB2312" pitchFamily="49" charset="-122"/>
                <a:cs typeface="Courier New" pitchFamily="49" charset="0"/>
              </a:rPr>
              <a:t>eps</a:t>
            </a:r>
            <a:r>
              <a:rPr lang="en-US" altLang="zh-CN" sz="2000" b="1" dirty="0">
                <a:latin typeface="Courier New" pitchFamily="49" charset="0"/>
                <a:ea typeface="楷体_GB2312" pitchFamily="49" charset="-122"/>
                <a:cs typeface="Courier New" pitchFamily="49" charset="0"/>
              </a:rPr>
              <a:t>);</a:t>
            </a:r>
            <a:br>
              <a:rPr lang="zh-CN" altLang="en-US" sz="2000" b="1" dirty="0">
                <a:solidFill>
                  <a:schemeClr val="tx2"/>
                </a:solidFill>
                <a:latin typeface="Courier New" pitchFamily="49" charset="0"/>
                <a:ea typeface="楷体_GB2312" pitchFamily="49" charset="-122"/>
                <a:cs typeface="Courier New" pitchFamily="49" charset="0"/>
              </a:rPr>
            </a:br>
            <a:r>
              <a:rPr lang="zh-CN" altLang="en-US" sz="2000" b="1" dirty="0">
                <a:solidFill>
                  <a:schemeClr val="tx2"/>
                </a:solidFill>
                <a:latin typeface="Courier New" pitchFamily="49" charset="0"/>
                <a:ea typeface="楷体_GB2312" pitchFamily="49" charset="-122"/>
                <a:cs typeface="Courier New" pitchFamily="49" charset="0"/>
              </a:rPr>
              <a:t>  </a:t>
            </a:r>
            <a:r>
              <a:rPr lang="en-US" altLang="zh-CN" sz="2000" b="1" dirty="0">
                <a:solidFill>
                  <a:srgbClr val="0000FF"/>
                </a:solidFill>
                <a:latin typeface="Courier New" pitchFamily="49" charset="0"/>
                <a:ea typeface="楷体_GB2312" pitchFamily="49" charset="-122"/>
                <a:cs typeface="Courier New" pitchFamily="49" charset="0"/>
              </a:rPr>
              <a:t>return</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err="1">
                <a:latin typeface="Courier New" pitchFamily="49" charset="0"/>
                <a:ea typeface="楷体_GB2312" pitchFamily="49" charset="-122"/>
                <a:cs typeface="Courier New" pitchFamily="49" charset="0"/>
              </a:rPr>
              <a:t>croot</a:t>
            </a:r>
            <a:r>
              <a:rPr lang="en-US" altLang="zh-CN" sz="2000" b="1" dirty="0">
                <a:latin typeface="Courier New" pitchFamily="49" charset="0"/>
                <a:ea typeface="楷体_GB2312" pitchFamily="49" charset="-122"/>
                <a:cs typeface="Courier New" pitchFamily="49" charset="0"/>
              </a:rPr>
              <a:t>;</a:t>
            </a:r>
            <a:endParaRPr lang="zh-CN" altLang="en-US" sz="2000" b="1" dirty="0">
              <a:latin typeface="Courier New" pitchFamily="49" charset="0"/>
              <a:ea typeface="楷体_GB2312" pitchFamily="49" charset="-122"/>
              <a:cs typeface="Courier New" pitchFamily="49" charset="0"/>
            </a:endParaRPr>
          </a:p>
          <a:p>
            <a:pPr>
              <a:buFont typeface="Wingdings" pitchFamily="2" charset="2"/>
              <a:buNone/>
            </a:pPr>
            <a:r>
              <a:rPr lang="en-US" altLang="zh-CN" sz="2000" b="1" dirty="0">
                <a:latin typeface="Courier New" pitchFamily="49" charset="0"/>
                <a:ea typeface="楷体_GB2312" pitchFamily="49" charset="-122"/>
                <a:cs typeface="Courier New" pitchFamily="49" charset="0"/>
              </a:rPr>
              <a:t>}</a:t>
            </a:r>
            <a:endParaRPr lang="zh-CN" altLang="en-US" sz="2000" dirty="0">
              <a:latin typeface="Courier New" pitchFamily="49" charset="0"/>
              <a:cs typeface="Courier New" pitchFamily="49" charset="0"/>
            </a:endParaRPr>
          </a:p>
        </p:txBody>
      </p:sp>
    </p:spTree>
    <p:extLst>
      <p:ext uri="{BB962C8B-B14F-4D97-AF65-F5344CB8AC3E}">
        <p14:creationId xmlns:p14="http://schemas.microsoft.com/office/powerpoint/2010/main" val="30475500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函数的可缺省参数</a:t>
            </a:r>
          </a:p>
        </p:txBody>
      </p:sp>
      <p:sp>
        <p:nvSpPr>
          <p:cNvPr id="3" name="内容占位符 2"/>
          <p:cNvSpPr>
            <a:spLocks noGrp="1"/>
          </p:cNvSpPr>
          <p:nvPr>
            <p:ph idx="1"/>
          </p:nvPr>
        </p:nvSpPr>
        <p:spPr/>
        <p:txBody>
          <a:bodyPr/>
          <a:lstStyle/>
          <a:p>
            <a:r>
              <a:rPr lang="zh-CN" altLang="en-US" dirty="0"/>
              <a:t>可缺省参数（参数的默认值）</a:t>
            </a:r>
            <a:endParaRPr lang="en-US" altLang="zh-CN" dirty="0"/>
          </a:p>
          <a:p>
            <a:pPr lvl="1"/>
            <a:r>
              <a:rPr lang="zh-CN" altLang="en-US" dirty="0"/>
              <a:t>若调用处缺省了某个或某些实参的情况下，系统将自动使用那些在函数定义处给定的参数默认值</a:t>
            </a:r>
            <a:endParaRPr lang="en-US" altLang="zh-CN" dirty="0"/>
          </a:p>
        </p:txBody>
      </p:sp>
      <p:sp>
        <p:nvSpPr>
          <p:cNvPr id="5" name="矩形 4">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
        <p:nvSpPr>
          <p:cNvPr id="14" name="内容占位符 5"/>
          <p:cNvSpPr txBox="1">
            <a:spLocks/>
          </p:cNvSpPr>
          <p:nvPr/>
        </p:nvSpPr>
        <p:spPr bwMode="auto">
          <a:xfrm>
            <a:off x="1115616" y="3501008"/>
            <a:ext cx="8329642" cy="23669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90000"/>
              </a:lnSpc>
              <a:buFont typeface="Arial" charset="0"/>
              <a:buNone/>
            </a:pPr>
            <a:r>
              <a:rPr lang="en-US" altLang="zh-CN" sz="1800" b="1" dirty="0" err="1">
                <a:solidFill>
                  <a:srgbClr val="0000FF"/>
                </a:solidFill>
                <a:latin typeface="Courier New" pitchFamily="49" charset="0"/>
                <a:cs typeface="Courier New" pitchFamily="49" charset="0"/>
              </a:rPr>
              <a:t>int</a:t>
            </a:r>
            <a:r>
              <a:rPr lang="en-US" altLang="zh-CN" sz="1800" b="1" dirty="0">
                <a:solidFill>
                  <a:schemeClr val="tx2"/>
                </a:solidFill>
                <a:latin typeface="Courier New" pitchFamily="49" charset="0"/>
                <a:cs typeface="Courier New" pitchFamily="49" charset="0"/>
              </a:rPr>
              <a:t> </a:t>
            </a:r>
            <a:r>
              <a:rPr lang="en-US" altLang="zh-CN" sz="1800" b="1" dirty="0">
                <a:latin typeface="Courier New" pitchFamily="49" charset="0"/>
                <a:cs typeface="Courier New" pitchFamily="49" charset="0"/>
              </a:rPr>
              <a:t>main(){</a:t>
            </a:r>
          </a:p>
          <a:p>
            <a:pPr algn="just">
              <a:lnSpc>
                <a:spcPct val="90000"/>
              </a:lnSpc>
              <a:buFont typeface="Arial" charset="0"/>
              <a:buNone/>
            </a:pPr>
            <a:r>
              <a:rPr lang="en-US" altLang="zh-CN" sz="1800" b="1" dirty="0">
                <a:latin typeface="Courier New" pitchFamily="49" charset="0"/>
                <a:cs typeface="Courier New" pitchFamily="49" charset="0"/>
              </a:rPr>
              <a:t>	</a:t>
            </a:r>
            <a:r>
              <a:rPr lang="en-US" altLang="zh-CN" sz="1800" b="1" dirty="0" err="1">
                <a:latin typeface="Courier New" pitchFamily="49" charset="0"/>
                <a:cs typeface="Courier New" pitchFamily="49" charset="0"/>
              </a:rPr>
              <a:t>func</a:t>
            </a:r>
            <a:r>
              <a:rPr lang="en-US" altLang="zh-CN" sz="1800" b="1" dirty="0">
                <a:latin typeface="Courier New" pitchFamily="49" charset="0"/>
                <a:cs typeface="Courier New" pitchFamily="49" charset="0"/>
              </a:rPr>
              <a:t>();</a:t>
            </a:r>
            <a:r>
              <a:rPr lang="en-US" altLang="zh-CN" sz="1800" b="1" dirty="0">
                <a:solidFill>
                  <a:schemeClr val="tx2"/>
                </a:solidFill>
                <a:latin typeface="Courier New" pitchFamily="49" charset="0"/>
                <a:cs typeface="Courier New" pitchFamily="49" charset="0"/>
              </a:rPr>
              <a:t> </a:t>
            </a:r>
            <a:r>
              <a:rPr lang="en-US" altLang="zh-CN" sz="1800" b="1" dirty="0">
                <a:solidFill>
                  <a:srgbClr val="00B050"/>
                </a:solidFill>
                <a:latin typeface="Courier New" pitchFamily="49" charset="0"/>
                <a:cs typeface="Courier New" pitchFamily="49" charset="0"/>
              </a:rPr>
              <a:t> //</a:t>
            </a:r>
            <a:r>
              <a:rPr lang="zh-CN" altLang="en-US" sz="1800" b="1" dirty="0">
                <a:solidFill>
                  <a:srgbClr val="00B050"/>
                </a:solidFill>
                <a:latin typeface="Courier New" pitchFamily="49" charset="0"/>
                <a:cs typeface="Courier New" pitchFamily="49" charset="0"/>
              </a:rPr>
              <a:t>调用时缺省了3个实参，将使用</a:t>
            </a:r>
          </a:p>
          <a:p>
            <a:pPr algn="just">
              <a:lnSpc>
                <a:spcPct val="90000"/>
              </a:lnSpc>
              <a:buFont typeface="Arial" charset="0"/>
              <a:buNone/>
            </a:pPr>
            <a:r>
              <a:rPr lang="zh-CN" altLang="en-US" sz="1800" b="1" dirty="0">
                <a:solidFill>
                  <a:srgbClr val="00B050"/>
                </a:solidFill>
                <a:latin typeface="Courier New" pitchFamily="49" charset="0"/>
                <a:cs typeface="Courier New" pitchFamily="49" charset="0"/>
              </a:rPr>
              <a:t>	</a:t>
            </a:r>
            <a:r>
              <a:rPr lang="en-US" altLang="zh-CN" sz="1800" b="1" dirty="0" err="1">
                <a:latin typeface="Courier New" pitchFamily="49" charset="0"/>
                <a:cs typeface="Courier New" pitchFamily="49" charset="0"/>
              </a:rPr>
              <a:t>func</a:t>
            </a:r>
            <a:r>
              <a:rPr lang="en-US" altLang="zh-CN" sz="1800" b="1" dirty="0">
                <a:latin typeface="Courier New" pitchFamily="49" charset="0"/>
                <a:cs typeface="Courier New" pitchFamily="49" charset="0"/>
              </a:rPr>
              <a:t>(55); </a:t>
            </a:r>
            <a:r>
              <a:rPr lang="en-US" altLang="zh-CN" sz="1800" b="1" dirty="0">
                <a:solidFill>
                  <a:srgbClr val="00B050"/>
                </a:solidFill>
                <a:latin typeface="Courier New" pitchFamily="49" charset="0"/>
                <a:cs typeface="Courier New" pitchFamily="49" charset="0"/>
              </a:rPr>
              <a:t>//</a:t>
            </a:r>
            <a:r>
              <a:rPr lang="zh-CN" altLang="en-US" sz="1800" b="1" dirty="0">
                <a:solidFill>
                  <a:srgbClr val="00B050"/>
                </a:solidFill>
                <a:latin typeface="Courier New" pitchFamily="49" charset="0"/>
                <a:cs typeface="Courier New" pitchFamily="49" charset="0"/>
              </a:rPr>
              <a:t>调用时缺省了后2个实参，将使用</a:t>
            </a:r>
          </a:p>
          <a:p>
            <a:pPr algn="just">
              <a:lnSpc>
                <a:spcPct val="90000"/>
              </a:lnSpc>
              <a:buFont typeface="Arial" charset="0"/>
              <a:buNone/>
            </a:pPr>
            <a:r>
              <a:rPr lang="zh-CN" altLang="en-US" sz="1800" b="1" dirty="0">
                <a:solidFill>
                  <a:srgbClr val="00B050"/>
                </a:solidFill>
                <a:latin typeface="Courier New" pitchFamily="49" charset="0"/>
                <a:cs typeface="Courier New" pitchFamily="49" charset="0"/>
              </a:rPr>
              <a:t>	</a:t>
            </a:r>
            <a:r>
              <a:rPr lang="en-US" altLang="zh-CN" sz="1800" b="1" dirty="0" err="1">
                <a:latin typeface="Courier New" pitchFamily="49" charset="0"/>
                <a:cs typeface="Courier New" pitchFamily="49" charset="0"/>
              </a:rPr>
              <a:t>func</a:t>
            </a:r>
            <a:r>
              <a:rPr lang="en-US" altLang="zh-CN" sz="1800" b="1" dirty="0">
                <a:latin typeface="Courier New" pitchFamily="49" charset="0"/>
                <a:cs typeface="Courier New" pitchFamily="49" charset="0"/>
              </a:rPr>
              <a:t>(77,99);</a:t>
            </a:r>
            <a:r>
              <a:rPr lang="en-US" altLang="zh-CN" sz="1800" b="1" dirty="0">
                <a:solidFill>
                  <a:srgbClr val="00B050"/>
                </a:solidFill>
                <a:latin typeface="Courier New" pitchFamily="49" charset="0"/>
                <a:cs typeface="Courier New" pitchFamily="49" charset="0"/>
              </a:rPr>
              <a:t>//</a:t>
            </a:r>
            <a:r>
              <a:rPr lang="zh-CN" altLang="en-US" sz="1800" b="1" dirty="0">
                <a:solidFill>
                  <a:srgbClr val="00B050"/>
                </a:solidFill>
                <a:latin typeface="Courier New" pitchFamily="49" charset="0"/>
                <a:cs typeface="Courier New" pitchFamily="49" charset="0"/>
              </a:rPr>
              <a:t>调用时缺省了最后1个实参，将使用</a:t>
            </a:r>
          </a:p>
          <a:p>
            <a:pPr algn="just">
              <a:lnSpc>
                <a:spcPct val="90000"/>
              </a:lnSpc>
              <a:buFont typeface="Arial" charset="0"/>
              <a:buNone/>
            </a:pPr>
            <a:r>
              <a:rPr lang="zh-CN" altLang="en-US" sz="1800" b="1" dirty="0">
                <a:solidFill>
                  <a:srgbClr val="00B050"/>
                </a:solidFill>
                <a:latin typeface="Courier New" pitchFamily="49" charset="0"/>
                <a:cs typeface="Courier New" pitchFamily="49" charset="0"/>
              </a:rPr>
              <a:t>	</a:t>
            </a:r>
            <a:r>
              <a:rPr lang="en-US" altLang="zh-CN" sz="1800" b="1" dirty="0" err="1">
                <a:latin typeface="Courier New" pitchFamily="49" charset="0"/>
                <a:cs typeface="Courier New" pitchFamily="49" charset="0"/>
              </a:rPr>
              <a:t>func</a:t>
            </a:r>
            <a:r>
              <a:rPr lang="en-US" altLang="zh-CN" sz="1800" b="1" dirty="0">
                <a:latin typeface="Courier New" pitchFamily="49" charset="0"/>
                <a:cs typeface="Courier New" pitchFamily="49" charset="0"/>
              </a:rPr>
              <a:t>(8,88,888);</a:t>
            </a:r>
            <a:r>
              <a:rPr lang="en-US" altLang="zh-CN" sz="1800" b="1" dirty="0">
                <a:solidFill>
                  <a:schemeClr val="tx2"/>
                </a:solidFill>
                <a:latin typeface="Courier New" pitchFamily="49" charset="0"/>
                <a:cs typeface="Courier New" pitchFamily="49" charset="0"/>
              </a:rPr>
              <a:t> </a:t>
            </a:r>
            <a:r>
              <a:rPr lang="en-US" altLang="zh-CN" sz="1800" b="1" dirty="0">
                <a:solidFill>
                  <a:srgbClr val="00B050"/>
                </a:solidFill>
                <a:latin typeface="Courier New" pitchFamily="49" charset="0"/>
                <a:cs typeface="Courier New" pitchFamily="49" charset="0"/>
              </a:rPr>
              <a:t>//</a:t>
            </a:r>
            <a:r>
              <a:rPr lang="zh-CN" altLang="en-US" sz="1800" b="1" dirty="0">
                <a:solidFill>
                  <a:srgbClr val="00B050"/>
                </a:solidFill>
                <a:latin typeface="Courier New" pitchFamily="49" charset="0"/>
                <a:cs typeface="Courier New" pitchFamily="49" charset="0"/>
              </a:rPr>
              <a:t>调用时没缺省任一个实参，</a:t>
            </a:r>
            <a:r>
              <a:rPr lang="en-US" altLang="zh-CN" sz="1800" b="1" dirty="0">
                <a:solidFill>
                  <a:srgbClr val="0000FF"/>
                </a:solidFill>
                <a:latin typeface="Courier New" pitchFamily="49" charset="0"/>
                <a:cs typeface="Courier New" pitchFamily="49" charset="0"/>
              </a:rPr>
              <a:t>	  </a:t>
            </a:r>
          </a:p>
          <a:p>
            <a:pPr algn="just">
              <a:lnSpc>
                <a:spcPct val="90000"/>
              </a:lnSpc>
              <a:buFont typeface="Arial" charset="0"/>
              <a:buNone/>
            </a:pPr>
            <a:r>
              <a:rPr lang="en-US" altLang="zh-CN" sz="1800" b="1" dirty="0">
                <a:solidFill>
                  <a:srgbClr val="0000FF"/>
                </a:solidFill>
                <a:latin typeface="Courier New" pitchFamily="49" charset="0"/>
                <a:cs typeface="Courier New" pitchFamily="49" charset="0"/>
              </a:rPr>
              <a:t>	return </a:t>
            </a:r>
            <a:r>
              <a:rPr lang="en-US" altLang="zh-CN" sz="1800" b="1" dirty="0">
                <a:latin typeface="Courier New" pitchFamily="49" charset="0"/>
                <a:cs typeface="Courier New" pitchFamily="49" charset="0"/>
              </a:rPr>
              <a:t>0;</a:t>
            </a:r>
            <a:endParaRPr lang="zh-CN" altLang="en-US" sz="1800" b="1" dirty="0">
              <a:latin typeface="Courier New" pitchFamily="49" charset="0"/>
              <a:cs typeface="Courier New" pitchFamily="49" charset="0"/>
            </a:endParaRPr>
          </a:p>
          <a:p>
            <a:pPr algn="just">
              <a:lnSpc>
                <a:spcPct val="90000"/>
              </a:lnSpc>
              <a:buFont typeface="Arial" charset="0"/>
              <a:buNone/>
            </a:pPr>
            <a:r>
              <a:rPr lang="zh-CN" altLang="en-US" sz="1800" b="1" dirty="0">
                <a:latin typeface="Courier New" pitchFamily="49" charset="0"/>
                <a:cs typeface="Courier New" pitchFamily="49" charset="0"/>
              </a:rPr>
              <a:t>} </a:t>
            </a:r>
          </a:p>
          <a:p>
            <a:endParaRPr lang="zh-CN" altLang="en-US" sz="1800" dirty="0">
              <a:latin typeface="Courier New" pitchFamily="49" charset="0"/>
              <a:cs typeface="Courier New" pitchFamily="49" charset="0"/>
            </a:endParaRPr>
          </a:p>
        </p:txBody>
      </p:sp>
    </p:spTree>
    <p:extLst>
      <p:ext uri="{BB962C8B-B14F-4D97-AF65-F5344CB8AC3E}">
        <p14:creationId xmlns:p14="http://schemas.microsoft.com/office/powerpoint/2010/main" val="34300331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函数的可缺省参数</a:t>
            </a:r>
          </a:p>
        </p:txBody>
      </p:sp>
      <p:sp>
        <p:nvSpPr>
          <p:cNvPr id="3" name="内容占位符 2"/>
          <p:cNvSpPr>
            <a:spLocks noGrp="1"/>
          </p:cNvSpPr>
          <p:nvPr>
            <p:ph idx="1"/>
          </p:nvPr>
        </p:nvSpPr>
        <p:spPr/>
        <p:txBody>
          <a:bodyPr/>
          <a:lstStyle/>
          <a:p>
            <a:r>
              <a:rPr lang="zh-CN" altLang="en-US" dirty="0"/>
              <a:t>只能为函数最后面的</a:t>
            </a:r>
            <a:r>
              <a:rPr lang="zh-CN" altLang="en-US" dirty="0">
                <a:solidFill>
                  <a:srgbClr val="FF0000"/>
                </a:solidFill>
              </a:rPr>
              <a:t>连续</a:t>
            </a:r>
            <a:r>
              <a:rPr lang="zh-CN" altLang="en-US" dirty="0"/>
              <a:t>若干个参数设置默认值，且在调用处也只能缺省后面的</a:t>
            </a:r>
            <a:r>
              <a:rPr lang="zh-CN" altLang="en-US" dirty="0">
                <a:solidFill>
                  <a:srgbClr val="FF0000"/>
                </a:solidFill>
              </a:rPr>
              <a:t>连续</a:t>
            </a:r>
            <a:r>
              <a:rPr lang="zh-CN" altLang="en-US" dirty="0"/>
              <a:t>若干个实参</a:t>
            </a:r>
            <a:endParaRPr lang="en-US" altLang="zh-CN" dirty="0"/>
          </a:p>
          <a:p>
            <a:pPr lvl="1"/>
            <a:r>
              <a:rPr lang="zh-CN" altLang="en-US" dirty="0"/>
              <a:t>例如：</a:t>
            </a:r>
            <a:endParaRPr lang="en-US" altLang="zh-CN" dirty="0"/>
          </a:p>
        </p:txBody>
      </p:sp>
      <p:sp>
        <p:nvSpPr>
          <p:cNvPr id="7" name="矩形 6"/>
          <p:cNvSpPr/>
          <p:nvPr/>
        </p:nvSpPr>
        <p:spPr>
          <a:xfrm>
            <a:off x="295253" y="3356992"/>
            <a:ext cx="8572560" cy="2554545"/>
          </a:xfrm>
          <a:prstGeom prst="rect">
            <a:avLst/>
          </a:prstGeom>
        </p:spPr>
        <p:txBody>
          <a:bodyPr wrap="square">
            <a:spAutoFit/>
          </a:bodyPr>
          <a:lstStyle/>
          <a:p>
            <a:pPr algn="just" eaLnBrk="1" hangingPunct="1">
              <a:buFont typeface="Wingdings" pitchFamily="2" charset="2"/>
              <a:buNone/>
            </a:pPr>
            <a:r>
              <a:rPr lang="en-US" altLang="zh-CN" sz="2000" b="1" dirty="0">
                <a:solidFill>
                  <a:srgbClr val="0000FF"/>
                </a:solidFill>
                <a:latin typeface="Courier New" pitchFamily="49" charset="0"/>
                <a:ea typeface="楷体_GB2312" pitchFamily="49" charset="-122"/>
                <a:cs typeface="Courier New" pitchFamily="49" charset="0"/>
              </a:rPr>
              <a:t>   void </a:t>
            </a:r>
            <a:r>
              <a:rPr lang="en-US" altLang="zh-CN" sz="2000" b="1" dirty="0" err="1">
                <a:latin typeface="Courier New" pitchFamily="49" charset="0"/>
                <a:ea typeface="楷体_GB2312" pitchFamily="49" charset="-122"/>
                <a:cs typeface="Courier New" pitchFamily="49" charset="0"/>
              </a:rPr>
              <a:t>func</a:t>
            </a:r>
            <a:r>
              <a:rPr lang="en-US" altLang="zh-CN" sz="2000" b="1" dirty="0">
                <a:latin typeface="Courier New" pitchFamily="49" charset="0"/>
                <a:ea typeface="楷体_GB2312" pitchFamily="49" charset="-122"/>
                <a:cs typeface="Courier New" pitchFamily="49" charset="0"/>
              </a:rPr>
              <a:t>(</a:t>
            </a: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a,</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b=2,</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solidFill>
                  <a:srgbClr val="0000FF"/>
                </a:solidFill>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c=3);  </a:t>
            </a:r>
            <a:r>
              <a:rPr lang="en-US" altLang="zh-CN" sz="2000" b="1" dirty="0">
                <a:solidFill>
                  <a:srgbClr val="0000FF"/>
                </a:solidFill>
                <a:latin typeface="Courier New" pitchFamily="49" charset="0"/>
                <a:ea typeface="楷体_GB2312" pitchFamily="49" charset="-122"/>
                <a:cs typeface="Courier New" pitchFamily="49" charset="0"/>
              </a:rPr>
              <a:t>	</a:t>
            </a:r>
            <a:r>
              <a:rPr lang="en-US" altLang="zh-CN" sz="2000" b="1" dirty="0">
                <a:solidFill>
                  <a:srgbClr val="00B050"/>
                </a:solidFill>
                <a:latin typeface="Courier New" pitchFamily="49" charset="0"/>
                <a:ea typeface="楷体_GB2312" pitchFamily="49" charset="-122"/>
                <a:cs typeface="Courier New" pitchFamily="49" charset="0"/>
              </a:rPr>
              <a:t>//OK!</a:t>
            </a:r>
          </a:p>
          <a:p>
            <a:pPr algn="just" eaLnBrk="1" hangingPunct="1">
              <a:buFont typeface="Wingdings" pitchFamily="2" charset="2"/>
              <a:buNone/>
            </a:pPr>
            <a:r>
              <a:rPr lang="en-US" altLang="zh-CN" sz="2000" b="1" dirty="0">
                <a:solidFill>
                  <a:srgbClr val="0000FF"/>
                </a:solidFill>
                <a:latin typeface="Courier New" pitchFamily="49" charset="0"/>
                <a:ea typeface="楷体_GB2312" pitchFamily="49" charset="-122"/>
                <a:cs typeface="Courier New" pitchFamily="49" charset="0"/>
              </a:rPr>
              <a:t>   void </a:t>
            </a:r>
            <a:r>
              <a:rPr lang="en-US" altLang="zh-CN" sz="2000" b="1" dirty="0" err="1">
                <a:latin typeface="Courier New" pitchFamily="49" charset="0"/>
                <a:ea typeface="楷体_GB2312" pitchFamily="49" charset="-122"/>
                <a:cs typeface="Courier New" pitchFamily="49" charset="0"/>
              </a:rPr>
              <a:t>func</a:t>
            </a:r>
            <a:r>
              <a:rPr lang="en-US" altLang="zh-CN" sz="2000" b="1" dirty="0">
                <a:latin typeface="Courier New" pitchFamily="49" charset="0"/>
                <a:ea typeface="楷体_GB2312" pitchFamily="49" charset="-122"/>
                <a:cs typeface="Courier New" pitchFamily="49" charset="0"/>
              </a:rPr>
              <a:t>(</a:t>
            </a: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a=1, </a:t>
            </a: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b,</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c=3);  </a:t>
            </a:r>
            <a:r>
              <a:rPr lang="en-US" altLang="zh-CN" sz="2000" b="1" dirty="0">
                <a:solidFill>
                  <a:srgbClr val="0000FF"/>
                </a:solidFill>
                <a:latin typeface="Courier New" pitchFamily="49" charset="0"/>
                <a:ea typeface="楷体_GB2312" pitchFamily="49" charset="-122"/>
                <a:cs typeface="Courier New" pitchFamily="49" charset="0"/>
              </a:rPr>
              <a:t>	</a:t>
            </a:r>
            <a:r>
              <a:rPr lang="en-US" altLang="zh-CN" sz="2000" b="1" dirty="0">
                <a:solidFill>
                  <a:srgbClr val="00B050"/>
                </a:solidFill>
                <a:latin typeface="Courier New" pitchFamily="49" charset="0"/>
                <a:ea typeface="楷体_GB2312" pitchFamily="49" charset="-122"/>
                <a:cs typeface="Courier New" pitchFamily="49" charset="0"/>
              </a:rPr>
              <a:t>//ERROR!</a:t>
            </a:r>
          </a:p>
          <a:p>
            <a:pPr algn="just" eaLnBrk="1" hangingPunct="1">
              <a:buFont typeface="Wingdings" pitchFamily="2" charset="2"/>
              <a:buNone/>
            </a:pPr>
            <a:r>
              <a:rPr lang="en-US" altLang="zh-CN" sz="2000" b="1" dirty="0">
                <a:solidFill>
                  <a:srgbClr val="0000FF"/>
                </a:solidFill>
                <a:latin typeface="Courier New" pitchFamily="49" charset="0"/>
                <a:ea typeface="楷体_GB2312" pitchFamily="49" charset="-122"/>
                <a:cs typeface="Courier New" pitchFamily="49" charset="0"/>
              </a:rPr>
              <a:t>   void </a:t>
            </a:r>
            <a:r>
              <a:rPr lang="en-US" altLang="zh-CN" sz="2000" b="1" dirty="0" err="1">
                <a:latin typeface="Courier New" pitchFamily="49" charset="0"/>
                <a:ea typeface="楷体_GB2312" pitchFamily="49" charset="-122"/>
                <a:cs typeface="Courier New" pitchFamily="49" charset="0"/>
              </a:rPr>
              <a:t>func</a:t>
            </a:r>
            <a:r>
              <a:rPr lang="en-US" altLang="zh-CN" sz="2000" b="1" dirty="0">
                <a:latin typeface="Courier New" pitchFamily="49" charset="0"/>
                <a:ea typeface="楷体_GB2312" pitchFamily="49" charset="-122"/>
                <a:cs typeface="Courier New" pitchFamily="49" charset="0"/>
              </a:rPr>
              <a:t>(</a:t>
            </a: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a=1,</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b=2,</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c);  </a:t>
            </a:r>
            <a:r>
              <a:rPr lang="en-US" altLang="zh-CN" sz="2000" b="1" dirty="0">
                <a:solidFill>
                  <a:srgbClr val="0000FF"/>
                </a:solidFill>
                <a:latin typeface="Courier New" pitchFamily="49" charset="0"/>
                <a:ea typeface="楷体_GB2312" pitchFamily="49" charset="-122"/>
                <a:cs typeface="Courier New" pitchFamily="49" charset="0"/>
              </a:rPr>
              <a:t>	</a:t>
            </a:r>
            <a:r>
              <a:rPr lang="en-US" altLang="zh-CN" sz="2000" b="1" dirty="0">
                <a:solidFill>
                  <a:srgbClr val="00B050"/>
                </a:solidFill>
                <a:latin typeface="Courier New" pitchFamily="49" charset="0"/>
                <a:ea typeface="楷体_GB2312" pitchFamily="49" charset="-122"/>
                <a:cs typeface="Courier New" pitchFamily="49" charset="0"/>
              </a:rPr>
              <a:t>//ERROR!</a:t>
            </a:r>
            <a:endParaRPr lang="en-US" altLang="zh-CN" sz="2000" b="1" dirty="0">
              <a:solidFill>
                <a:srgbClr val="0000FF"/>
              </a:solidFill>
              <a:latin typeface="Courier New" pitchFamily="49" charset="0"/>
              <a:ea typeface="楷体_GB2312" pitchFamily="49" charset="-122"/>
              <a:cs typeface="Courier New" pitchFamily="49" charset="0"/>
            </a:endParaRPr>
          </a:p>
          <a:p>
            <a:pPr algn="just" eaLnBrk="1" hangingPunct="1">
              <a:buFont typeface="Wingdings" pitchFamily="2" charset="2"/>
              <a:buNone/>
            </a:pPr>
            <a:r>
              <a:rPr lang="en-US" altLang="zh-CN" sz="2000" b="1" dirty="0">
                <a:solidFill>
                  <a:srgbClr val="0000FF"/>
                </a:solidFill>
                <a:latin typeface="Courier New" pitchFamily="49" charset="0"/>
                <a:ea typeface="楷体_GB2312" pitchFamily="49" charset="-122"/>
                <a:cs typeface="Courier New" pitchFamily="49" charset="0"/>
              </a:rPr>
              <a:t>   </a:t>
            </a:r>
            <a:r>
              <a:rPr lang="zh-CN" altLang="en-US" sz="2000" b="1" dirty="0">
                <a:solidFill>
                  <a:srgbClr val="C00000"/>
                </a:solidFill>
                <a:latin typeface="Courier New" pitchFamily="49" charset="0"/>
                <a:ea typeface="楷体_GB2312" pitchFamily="49" charset="-122"/>
                <a:cs typeface="Courier New" pitchFamily="49" charset="0"/>
              </a:rPr>
              <a:t>对第一个函数说明，采用如下的调用语句：</a:t>
            </a:r>
          </a:p>
          <a:p>
            <a:pPr algn="just" eaLnBrk="1" hangingPunct="1">
              <a:buFont typeface="Wingdings" pitchFamily="2" charset="2"/>
              <a:buNone/>
            </a:pPr>
            <a:r>
              <a:rPr lang="zh-CN" altLang="en-US" sz="2000" b="1" dirty="0">
                <a:solidFill>
                  <a:schemeClr val="tx2"/>
                </a:solidFill>
                <a:latin typeface="Courier New" pitchFamily="49" charset="0"/>
                <a:ea typeface="楷体_GB2312" pitchFamily="49" charset="-122"/>
                <a:cs typeface="Courier New" pitchFamily="49" charset="0"/>
              </a:rPr>
              <a:t>   </a:t>
            </a:r>
            <a:r>
              <a:rPr lang="en-US" altLang="zh-CN" sz="2000" b="1" dirty="0" err="1">
                <a:latin typeface="Courier New" pitchFamily="49" charset="0"/>
                <a:ea typeface="楷体_GB2312" pitchFamily="49" charset="-122"/>
                <a:cs typeface="Courier New" pitchFamily="49" charset="0"/>
              </a:rPr>
              <a:t>func</a:t>
            </a:r>
            <a:r>
              <a:rPr lang="en-US" altLang="zh-CN" sz="2000" b="1" dirty="0">
                <a:latin typeface="Courier New" pitchFamily="49" charset="0"/>
                <a:ea typeface="楷体_GB2312" pitchFamily="49" charset="-122"/>
                <a:cs typeface="Courier New" pitchFamily="49" charset="0"/>
              </a:rPr>
              <a:t>(1, 22, 333);  </a:t>
            </a:r>
            <a:r>
              <a:rPr lang="en-US" altLang="zh-CN" sz="2000" b="1" dirty="0">
                <a:solidFill>
                  <a:srgbClr val="0000FF"/>
                </a:solidFill>
                <a:latin typeface="Courier New" pitchFamily="49" charset="0"/>
                <a:ea typeface="楷体_GB2312" pitchFamily="49" charset="-122"/>
                <a:cs typeface="Courier New" pitchFamily="49" charset="0"/>
              </a:rPr>
              <a:t>	</a:t>
            </a:r>
            <a:r>
              <a:rPr lang="en-US" altLang="zh-CN" sz="2000" b="1" dirty="0">
                <a:solidFill>
                  <a:srgbClr val="00B050"/>
                </a:solidFill>
                <a:latin typeface="Courier New" pitchFamily="49" charset="0"/>
                <a:ea typeface="楷体_GB2312" pitchFamily="49" charset="-122"/>
                <a:cs typeface="Courier New" pitchFamily="49" charset="0"/>
              </a:rPr>
              <a:t>//OK!  </a:t>
            </a:r>
            <a:r>
              <a:rPr lang="zh-CN" altLang="en-US" sz="2000" b="1" dirty="0">
                <a:solidFill>
                  <a:srgbClr val="00B050"/>
                </a:solidFill>
                <a:latin typeface="Courier New" pitchFamily="49" charset="0"/>
                <a:ea typeface="楷体_GB2312" pitchFamily="49" charset="-122"/>
                <a:cs typeface="Courier New" pitchFamily="49" charset="0"/>
              </a:rPr>
              <a:t>调用时给出所有实参</a:t>
            </a:r>
          </a:p>
          <a:p>
            <a:pPr algn="just" eaLnBrk="1" hangingPunct="1">
              <a:buFont typeface="Wingdings" pitchFamily="2" charset="2"/>
              <a:buNone/>
            </a:pPr>
            <a:r>
              <a:rPr lang="zh-CN" altLang="en-US" sz="2000" b="1" dirty="0">
                <a:solidFill>
                  <a:srgbClr val="0000FF"/>
                </a:solidFill>
                <a:latin typeface="Courier New" pitchFamily="49" charset="0"/>
                <a:ea typeface="楷体_GB2312" pitchFamily="49" charset="-122"/>
                <a:cs typeface="Courier New" pitchFamily="49" charset="0"/>
              </a:rPr>
              <a:t>   </a:t>
            </a:r>
            <a:r>
              <a:rPr lang="en-US" altLang="zh-CN" sz="2000" b="1" dirty="0" err="1">
                <a:latin typeface="Courier New" pitchFamily="49" charset="0"/>
                <a:ea typeface="楷体_GB2312" pitchFamily="49" charset="-122"/>
                <a:cs typeface="Courier New" pitchFamily="49" charset="0"/>
              </a:rPr>
              <a:t>func</a:t>
            </a:r>
            <a:r>
              <a:rPr lang="en-US" altLang="zh-CN" sz="2000" b="1" dirty="0">
                <a:latin typeface="Courier New" pitchFamily="49" charset="0"/>
                <a:ea typeface="楷体_GB2312" pitchFamily="49" charset="-122"/>
                <a:cs typeface="Courier New" pitchFamily="49" charset="0"/>
              </a:rPr>
              <a:t>();  </a:t>
            </a:r>
            <a:r>
              <a:rPr lang="en-US" altLang="zh-CN" sz="2000" b="1" dirty="0">
                <a:solidFill>
                  <a:srgbClr val="0000FF"/>
                </a:solidFill>
                <a:latin typeface="Courier New" pitchFamily="49" charset="0"/>
                <a:ea typeface="楷体_GB2312" pitchFamily="49" charset="-122"/>
                <a:cs typeface="Courier New" pitchFamily="49" charset="0"/>
              </a:rPr>
              <a:t>		</a:t>
            </a:r>
            <a:r>
              <a:rPr lang="en-US" altLang="zh-CN" sz="2000" b="1" dirty="0">
                <a:solidFill>
                  <a:srgbClr val="00B050"/>
                </a:solidFill>
                <a:latin typeface="Courier New" pitchFamily="49" charset="0"/>
                <a:ea typeface="楷体_GB2312" pitchFamily="49" charset="-122"/>
                <a:cs typeface="Courier New" pitchFamily="49" charset="0"/>
              </a:rPr>
              <a:t>// ERROR!  </a:t>
            </a:r>
            <a:r>
              <a:rPr lang="zh-CN" altLang="en-US" sz="2000" b="1" dirty="0">
                <a:solidFill>
                  <a:srgbClr val="00B050"/>
                </a:solidFill>
                <a:latin typeface="Courier New" pitchFamily="49" charset="0"/>
                <a:ea typeface="楷体_GB2312" pitchFamily="49" charset="-122"/>
                <a:cs typeface="Courier New" pitchFamily="49" charset="0"/>
              </a:rPr>
              <a:t>参数</a:t>
            </a:r>
            <a:r>
              <a:rPr lang="en-US" altLang="zh-CN" sz="2000" b="1" dirty="0">
                <a:solidFill>
                  <a:srgbClr val="00B050"/>
                </a:solidFill>
                <a:latin typeface="Courier New" pitchFamily="49" charset="0"/>
                <a:ea typeface="楷体_GB2312" pitchFamily="49" charset="-122"/>
                <a:cs typeface="Courier New" pitchFamily="49" charset="0"/>
              </a:rPr>
              <a:t>a</a:t>
            </a:r>
            <a:r>
              <a:rPr lang="zh-CN" altLang="en-US" sz="2000" b="1" dirty="0">
                <a:solidFill>
                  <a:srgbClr val="00B050"/>
                </a:solidFill>
                <a:latin typeface="Courier New" pitchFamily="49" charset="0"/>
                <a:ea typeface="楷体_GB2312" pitchFamily="49" charset="-122"/>
                <a:cs typeface="Courier New" pitchFamily="49" charset="0"/>
              </a:rPr>
              <a:t>没有默认值</a:t>
            </a:r>
          </a:p>
          <a:p>
            <a:pPr algn="just" eaLnBrk="1" hangingPunct="1">
              <a:buFont typeface="Wingdings" pitchFamily="2" charset="2"/>
              <a:buNone/>
            </a:pPr>
            <a:r>
              <a:rPr lang="zh-CN" altLang="en-US" sz="2000" b="1" dirty="0">
                <a:solidFill>
                  <a:srgbClr val="0000FF"/>
                </a:solidFill>
                <a:latin typeface="Courier New" pitchFamily="49" charset="0"/>
                <a:ea typeface="楷体_GB2312" pitchFamily="49" charset="-122"/>
                <a:cs typeface="Courier New" pitchFamily="49" charset="0"/>
              </a:rPr>
              <a:t>   </a:t>
            </a:r>
            <a:r>
              <a:rPr lang="en-US" altLang="zh-CN" sz="2000" b="1" dirty="0" err="1">
                <a:latin typeface="Courier New" pitchFamily="49" charset="0"/>
                <a:ea typeface="楷体_GB2312" pitchFamily="49" charset="-122"/>
                <a:cs typeface="Courier New" pitchFamily="49" charset="0"/>
              </a:rPr>
              <a:t>func</a:t>
            </a:r>
            <a:r>
              <a:rPr lang="en-US" altLang="zh-CN" sz="2000" b="1" dirty="0">
                <a:latin typeface="Courier New" pitchFamily="49" charset="0"/>
                <a:ea typeface="楷体_GB2312" pitchFamily="49" charset="-122"/>
                <a:cs typeface="Courier New" pitchFamily="49" charset="0"/>
              </a:rPr>
              <a:t>(10,20);  </a:t>
            </a:r>
            <a:r>
              <a:rPr lang="en-US" altLang="zh-CN" sz="2000" b="1" dirty="0">
                <a:solidFill>
                  <a:srgbClr val="0000FF"/>
                </a:solidFill>
                <a:latin typeface="Courier New" pitchFamily="49" charset="0"/>
                <a:ea typeface="楷体_GB2312" pitchFamily="49" charset="-122"/>
                <a:cs typeface="Courier New" pitchFamily="49" charset="0"/>
              </a:rPr>
              <a:t>	</a:t>
            </a:r>
            <a:r>
              <a:rPr lang="en-US" altLang="zh-CN" sz="2000" b="1" dirty="0">
                <a:solidFill>
                  <a:srgbClr val="00B050"/>
                </a:solidFill>
                <a:latin typeface="Courier New" pitchFamily="49" charset="0"/>
                <a:ea typeface="楷体_GB2312" pitchFamily="49" charset="-122"/>
                <a:cs typeface="Courier New" pitchFamily="49" charset="0"/>
              </a:rPr>
              <a:t>//OK!  </a:t>
            </a:r>
            <a:r>
              <a:rPr lang="zh-CN" altLang="en-US" sz="2000" b="1" dirty="0">
                <a:solidFill>
                  <a:srgbClr val="00B050"/>
                </a:solidFill>
                <a:latin typeface="Courier New" pitchFamily="49" charset="0"/>
                <a:ea typeface="楷体_GB2312" pitchFamily="49" charset="-122"/>
                <a:cs typeface="Courier New" pitchFamily="49" charset="0"/>
              </a:rPr>
              <a:t>参数</a:t>
            </a:r>
            <a:r>
              <a:rPr lang="en-US" altLang="zh-CN" sz="2000" b="1" dirty="0">
                <a:solidFill>
                  <a:srgbClr val="00B050"/>
                </a:solidFill>
                <a:latin typeface="Courier New" pitchFamily="49" charset="0"/>
                <a:ea typeface="楷体_GB2312" pitchFamily="49" charset="-122"/>
                <a:cs typeface="Courier New" pitchFamily="49" charset="0"/>
              </a:rPr>
              <a:t>c</a:t>
            </a:r>
            <a:r>
              <a:rPr lang="zh-CN" altLang="en-US" sz="2000" b="1" dirty="0">
                <a:solidFill>
                  <a:srgbClr val="00B050"/>
                </a:solidFill>
                <a:latin typeface="Courier New" pitchFamily="49" charset="0"/>
                <a:ea typeface="楷体_GB2312" pitchFamily="49" charset="-122"/>
                <a:cs typeface="Courier New" pitchFamily="49" charset="0"/>
              </a:rPr>
              <a:t>默认为3</a:t>
            </a:r>
          </a:p>
          <a:p>
            <a:pPr algn="just" eaLnBrk="1" hangingPunct="1">
              <a:buFont typeface="Wingdings" pitchFamily="2" charset="2"/>
              <a:buNone/>
            </a:pPr>
            <a:r>
              <a:rPr lang="zh-CN" altLang="en-US" sz="2000" b="1" dirty="0">
                <a:solidFill>
                  <a:srgbClr val="0000FF"/>
                </a:solidFill>
                <a:latin typeface="Courier New" pitchFamily="49" charset="0"/>
                <a:ea typeface="楷体_GB2312" pitchFamily="49" charset="-122"/>
                <a:cs typeface="Courier New" pitchFamily="49" charset="0"/>
              </a:rPr>
              <a:t>   </a:t>
            </a:r>
            <a:r>
              <a:rPr lang="en-US" altLang="zh-CN" sz="2000" b="1" dirty="0" err="1">
                <a:latin typeface="Courier New" pitchFamily="49" charset="0"/>
                <a:ea typeface="楷体_GB2312" pitchFamily="49" charset="-122"/>
                <a:cs typeface="Courier New" pitchFamily="49" charset="0"/>
              </a:rPr>
              <a:t>func</a:t>
            </a:r>
            <a:r>
              <a:rPr lang="en-US" altLang="zh-CN" sz="2000" b="1" dirty="0">
                <a:latin typeface="Courier New" pitchFamily="49" charset="0"/>
                <a:ea typeface="楷体_GB2312" pitchFamily="49" charset="-122"/>
                <a:cs typeface="Courier New" pitchFamily="49" charset="0"/>
              </a:rPr>
              <a:t>(5, ,9);</a:t>
            </a:r>
            <a:r>
              <a:rPr lang="en-US" altLang="zh-CN" sz="2000" b="1" dirty="0">
                <a:solidFill>
                  <a:srgbClr val="00B050"/>
                </a:solidFill>
                <a:latin typeface="Courier New" pitchFamily="49" charset="0"/>
                <a:ea typeface="楷体_GB2312" pitchFamily="49" charset="-122"/>
                <a:cs typeface="Courier New" pitchFamily="49" charset="0"/>
              </a:rPr>
              <a:t>//ERROR!</a:t>
            </a:r>
            <a:r>
              <a:rPr lang="zh-CN" altLang="en-US" sz="2000" b="1" dirty="0">
                <a:solidFill>
                  <a:srgbClr val="00B050"/>
                </a:solidFill>
                <a:latin typeface="Courier New" pitchFamily="49" charset="0"/>
                <a:ea typeface="楷体_GB2312" pitchFamily="49" charset="-122"/>
                <a:cs typeface="Courier New" pitchFamily="49" charset="0"/>
              </a:rPr>
              <a:t>调用处也只能缺省后面的连续若干个实参</a:t>
            </a:r>
            <a:r>
              <a:rPr lang="zh-CN" altLang="en-US" sz="2000" b="1" dirty="0">
                <a:solidFill>
                  <a:srgbClr val="0000FF"/>
                </a:solidFill>
                <a:latin typeface="Courier New" pitchFamily="49" charset="0"/>
                <a:ea typeface="楷体_GB2312" pitchFamily="49" charset="-122"/>
                <a:cs typeface="Courier New" pitchFamily="49" charset="0"/>
              </a:rPr>
              <a:t> </a:t>
            </a:r>
            <a:endParaRPr lang="zh-CN" altLang="en-US" sz="2000" b="1" dirty="0">
              <a:solidFill>
                <a:schemeClr val="accent2"/>
              </a:solidFill>
              <a:latin typeface="Courier New" pitchFamily="49" charset="0"/>
              <a:ea typeface="楷体_GB2312" pitchFamily="49" charset="-122"/>
              <a:cs typeface="Courier New" pitchFamily="49" charset="0"/>
            </a:endParaRPr>
          </a:p>
        </p:txBody>
      </p:sp>
      <p:sp>
        <p:nvSpPr>
          <p:cNvPr id="5" name="矩形 4">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6" name="矩形 5">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369394800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函数的参数</a:t>
            </a:r>
            <a:endParaRPr lang="en-US" altLang="zh-CN" dirty="0"/>
          </a:p>
        </p:txBody>
      </p:sp>
      <p:sp>
        <p:nvSpPr>
          <p:cNvPr id="3" name="内容占位符 2"/>
          <p:cNvSpPr>
            <a:spLocks noGrp="1"/>
          </p:cNvSpPr>
          <p:nvPr>
            <p:ph idx="1"/>
          </p:nvPr>
        </p:nvSpPr>
        <p:spPr/>
        <p:txBody>
          <a:bodyPr/>
          <a:lstStyle/>
          <a:p>
            <a:r>
              <a:rPr lang="en-US" altLang="zh-CN" dirty="0"/>
              <a:t>C++</a:t>
            </a:r>
            <a:r>
              <a:rPr lang="zh-CN" altLang="en-US" dirty="0"/>
              <a:t>语言的函数分为无参函数和有参函数</a:t>
            </a:r>
            <a:endParaRPr lang="en-US" altLang="zh-CN" dirty="0"/>
          </a:p>
          <a:p>
            <a:r>
              <a:rPr lang="zh-CN" altLang="en-US" dirty="0"/>
              <a:t>函数的参数</a:t>
            </a:r>
            <a:endParaRPr lang="en-US" altLang="zh-CN" dirty="0"/>
          </a:p>
          <a:p>
            <a:pPr lvl="1"/>
            <a:r>
              <a:rPr lang="zh-CN" altLang="en-US" dirty="0"/>
              <a:t>无参数</a:t>
            </a:r>
            <a:endParaRPr lang="en-US" altLang="zh-CN" dirty="0"/>
          </a:p>
          <a:p>
            <a:pPr lvl="1"/>
            <a:r>
              <a:rPr lang="zh-CN" altLang="en-US" dirty="0"/>
              <a:t>一个参数</a:t>
            </a:r>
            <a:endParaRPr lang="en-US" altLang="zh-CN" dirty="0"/>
          </a:p>
          <a:p>
            <a:pPr lvl="1"/>
            <a:r>
              <a:rPr lang="zh-CN" altLang="en-US" dirty="0"/>
              <a:t>多个参数</a:t>
            </a:r>
            <a:endParaRPr lang="en-US" altLang="zh-CN" dirty="0"/>
          </a:p>
          <a:p>
            <a:r>
              <a:rPr lang="zh-CN" altLang="en-US" dirty="0"/>
              <a:t>函数参数表的写法</a:t>
            </a:r>
            <a:endParaRPr lang="en-US" altLang="zh-CN" dirty="0"/>
          </a:p>
          <a:p>
            <a:pPr lvl="1"/>
            <a:r>
              <a:rPr lang="zh-CN" altLang="en-US" dirty="0"/>
              <a:t>一般写法</a:t>
            </a:r>
            <a:endParaRPr lang="en-US" altLang="zh-CN" dirty="0"/>
          </a:p>
          <a:p>
            <a:pPr lvl="1"/>
            <a:r>
              <a:rPr lang="zh-CN" altLang="en-US" dirty="0"/>
              <a:t>省略参数名（无名参数）</a:t>
            </a:r>
            <a:endParaRPr lang="en-US" altLang="zh-CN" dirty="0"/>
          </a:p>
          <a:p>
            <a:pPr lvl="1"/>
            <a:r>
              <a:rPr lang="zh-CN" altLang="en-US" dirty="0"/>
              <a:t>参数赋初值</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7221167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87C68A2A-2BB8-4C56-9EF8-87D701C05DE7}"/>
              </a:ext>
            </a:extLst>
          </p:cNvPr>
          <p:cNvSpPr txBox="1"/>
          <p:nvPr>
            <p:custDataLst>
              <p:tags r:id="rId2"/>
            </p:custDataLst>
          </p:nvPr>
        </p:nvSpPr>
        <p:spPr>
          <a:xfrm>
            <a:off x="925401" y="944879"/>
            <a:ext cx="7315200" cy="2143125"/>
          </a:xfrm>
          <a:prstGeom prst="rect">
            <a:avLst/>
          </a:prstGeom>
          <a:noFill/>
        </p:spPr>
        <p:txBody>
          <a:bodyPr vert="horz" wrap="square" rtlCol="0" anchor="ctr" anchorCtr="0">
            <a:noAutofit/>
          </a:bodyPr>
          <a:lstStyle/>
          <a:p>
            <a:r>
              <a:rPr lang="zh-CN" altLang="en-US" sz="2800" dirty="0"/>
              <a:t>下面程序段中，两个函数定义可以共存的是？</a:t>
            </a:r>
            <a:endParaRPr lang="en-US" altLang="zh-CN" sz="2800" dirty="0"/>
          </a:p>
        </p:txBody>
      </p:sp>
      <p:sp>
        <p:nvSpPr>
          <p:cNvPr id="11" name="矩形 10">
            <a:extLst>
              <a:ext uri="{FF2B5EF4-FFF2-40B4-BE49-F238E27FC236}">
                <a16:creationId xmlns:a16="http://schemas.microsoft.com/office/drawing/2014/main" id="{02C159EC-7DCC-4EAC-B4B1-7962107A6B5B}"/>
              </a:ext>
            </a:extLst>
          </p:cNvPr>
          <p:cNvSpPr>
            <a:spLocks noChangeAspect="1"/>
          </p:cNvSpPr>
          <p:nvPr>
            <p:custDataLst>
              <p:tags r:id="rId3"/>
            </p:custDataLst>
          </p:nvPr>
        </p:nvSpPr>
        <p:spPr>
          <a:xfrm>
            <a:off x="1114425" y="2850356"/>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BD645FD0-6950-48EA-9CF0-A7F461ADCFF1}"/>
              </a:ext>
            </a:extLst>
          </p:cNvPr>
          <p:cNvSpPr>
            <a:spLocks noChangeAspect="1"/>
          </p:cNvSpPr>
          <p:nvPr>
            <p:custDataLst>
              <p:tags r:id="rId4"/>
            </p:custDataLst>
          </p:nvPr>
        </p:nvSpPr>
        <p:spPr>
          <a:xfrm>
            <a:off x="1114425" y="3969763"/>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a16="http://schemas.microsoft.com/office/drawing/2014/main" id="{B15075EA-40F7-4411-80BD-25AB6C8209F9}"/>
              </a:ext>
            </a:extLst>
          </p:cNvPr>
          <p:cNvSpPr>
            <a:spLocks noChangeAspect="1"/>
          </p:cNvSpPr>
          <p:nvPr>
            <p:custDataLst>
              <p:tags r:id="rId5"/>
            </p:custDataLst>
          </p:nvPr>
        </p:nvSpPr>
        <p:spPr>
          <a:xfrm>
            <a:off x="1114425" y="5070694"/>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19BAC0BE-D61D-4B8A-884D-3A9807034982}"/>
              </a:ext>
            </a:extLst>
          </p:cNvPr>
          <p:cNvSpPr/>
          <p:nvPr>
            <p:custDataLst>
              <p:tags r:id="rId6"/>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2" name="矩形 21">
            <a:extLst>
              <a:ext uri="{FF2B5EF4-FFF2-40B4-BE49-F238E27FC236}">
                <a16:creationId xmlns:a16="http://schemas.microsoft.com/office/drawing/2014/main" id="{CF98E4CC-F7AD-4403-9C66-BD7A135D1021}"/>
              </a:ext>
            </a:extLst>
          </p:cNvPr>
          <p:cNvSpPr/>
          <p:nvPr/>
        </p:nvSpPr>
        <p:spPr>
          <a:xfrm>
            <a:off x="1855088" y="2778125"/>
            <a:ext cx="6374512" cy="707886"/>
          </a:xfrm>
          <a:prstGeom prst="rect">
            <a:avLst/>
          </a:prstGeom>
          <a:solidFill>
            <a:schemeClr val="bg1">
              <a:lumMod val="85000"/>
            </a:schemeClr>
          </a:solidFill>
        </p:spPr>
        <p:txBody>
          <a:bodyPr wrap="square">
            <a:spAutoFit/>
          </a:bodyPr>
          <a:lstStyle/>
          <a:p>
            <a:pPr algn="just" eaLnBrk="1" hangingPunct="1">
              <a:buFont typeface="Wingdings" pitchFamily="2" charset="2"/>
              <a:buNone/>
            </a:pPr>
            <a:r>
              <a:rPr lang="en-US" altLang="zh-CN" sz="2000" b="1" dirty="0">
                <a:solidFill>
                  <a:srgbClr val="0000FF"/>
                </a:solidFill>
                <a:latin typeface="Courier New" pitchFamily="49" charset="0"/>
                <a:ea typeface="楷体_GB2312" pitchFamily="49" charset="-122"/>
                <a:cs typeface="Courier New" pitchFamily="49" charset="0"/>
              </a:rPr>
              <a:t>   void </a:t>
            </a:r>
            <a:r>
              <a:rPr lang="en-US" altLang="zh-CN" sz="2000" b="1" dirty="0" err="1">
                <a:latin typeface="Courier New" pitchFamily="49" charset="0"/>
                <a:ea typeface="楷体_GB2312" pitchFamily="49" charset="-122"/>
                <a:cs typeface="Courier New" pitchFamily="49" charset="0"/>
              </a:rPr>
              <a:t>func</a:t>
            </a:r>
            <a:r>
              <a:rPr lang="en-US" altLang="zh-CN" sz="2000" b="1" dirty="0">
                <a:latin typeface="Courier New" pitchFamily="49" charset="0"/>
                <a:ea typeface="楷体_GB2312" pitchFamily="49" charset="-122"/>
                <a:cs typeface="Courier New" pitchFamily="49" charset="0"/>
              </a:rPr>
              <a:t>(</a:t>
            </a: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a,</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b,</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solidFill>
                  <a:srgbClr val="0000FF"/>
                </a:solidFill>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c=3){}  </a:t>
            </a:r>
            <a:endParaRPr lang="en-US" altLang="zh-CN" sz="2000" b="1" dirty="0">
              <a:solidFill>
                <a:srgbClr val="00B050"/>
              </a:solidFill>
              <a:latin typeface="Courier New" pitchFamily="49" charset="0"/>
              <a:ea typeface="楷体_GB2312" pitchFamily="49" charset="-122"/>
              <a:cs typeface="Courier New" pitchFamily="49" charset="0"/>
            </a:endParaRPr>
          </a:p>
          <a:p>
            <a:pPr algn="just" eaLnBrk="1" hangingPunct="1">
              <a:buFont typeface="Wingdings" pitchFamily="2" charset="2"/>
              <a:buNone/>
            </a:pPr>
            <a:r>
              <a:rPr lang="en-US" altLang="zh-CN" sz="2000" b="1" dirty="0">
                <a:solidFill>
                  <a:srgbClr val="0000FF"/>
                </a:solidFill>
                <a:latin typeface="Courier New" pitchFamily="49" charset="0"/>
                <a:ea typeface="楷体_GB2312" pitchFamily="49" charset="-122"/>
                <a:cs typeface="Courier New" pitchFamily="49" charset="0"/>
              </a:rPr>
              <a:t>   void </a:t>
            </a:r>
            <a:r>
              <a:rPr lang="en-US" altLang="zh-CN" sz="2000" b="1" dirty="0" err="1">
                <a:latin typeface="Courier New" pitchFamily="49" charset="0"/>
                <a:ea typeface="楷体_GB2312" pitchFamily="49" charset="-122"/>
                <a:cs typeface="Courier New" pitchFamily="49" charset="0"/>
              </a:rPr>
              <a:t>func</a:t>
            </a:r>
            <a:r>
              <a:rPr lang="en-US" altLang="zh-CN" sz="2000" b="1" dirty="0">
                <a:latin typeface="Courier New" pitchFamily="49" charset="0"/>
                <a:ea typeface="楷体_GB2312" pitchFamily="49" charset="-122"/>
                <a:cs typeface="Courier New" pitchFamily="49" charset="0"/>
              </a:rPr>
              <a:t>(</a:t>
            </a: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a, </a:t>
            </a: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b,</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latin typeface="Courier New" pitchFamily="49" charset="0"/>
                <a:ea typeface="楷体_GB2312" pitchFamily="49" charset="-122"/>
                <a:cs typeface="Courier New" pitchFamily="49" charset="0"/>
              </a:rPr>
              <a:t>){}</a:t>
            </a:r>
            <a:endParaRPr lang="en-US" altLang="zh-CN" sz="2000" b="1" dirty="0">
              <a:solidFill>
                <a:srgbClr val="00B050"/>
              </a:solidFill>
              <a:latin typeface="Courier New" pitchFamily="49" charset="0"/>
              <a:ea typeface="楷体_GB2312" pitchFamily="49" charset="-122"/>
              <a:cs typeface="Courier New" pitchFamily="49" charset="0"/>
            </a:endParaRPr>
          </a:p>
        </p:txBody>
      </p:sp>
      <p:sp>
        <p:nvSpPr>
          <p:cNvPr id="23" name="矩形 22">
            <a:extLst>
              <a:ext uri="{FF2B5EF4-FFF2-40B4-BE49-F238E27FC236}">
                <a16:creationId xmlns:a16="http://schemas.microsoft.com/office/drawing/2014/main" id="{9FE821DD-3313-4259-B8C2-C031DFD0FA90}"/>
              </a:ext>
            </a:extLst>
          </p:cNvPr>
          <p:cNvSpPr/>
          <p:nvPr/>
        </p:nvSpPr>
        <p:spPr>
          <a:xfrm>
            <a:off x="1855088" y="3847604"/>
            <a:ext cx="6374512" cy="707886"/>
          </a:xfrm>
          <a:prstGeom prst="rect">
            <a:avLst/>
          </a:prstGeom>
          <a:solidFill>
            <a:schemeClr val="bg1">
              <a:lumMod val="85000"/>
            </a:schemeClr>
          </a:solidFill>
        </p:spPr>
        <p:txBody>
          <a:bodyPr wrap="square">
            <a:spAutoFit/>
          </a:bodyPr>
          <a:lstStyle/>
          <a:p>
            <a:pPr algn="just" eaLnBrk="1" hangingPunct="1">
              <a:buFont typeface="Wingdings" pitchFamily="2" charset="2"/>
              <a:buNone/>
            </a:pPr>
            <a:r>
              <a:rPr lang="en-US" altLang="zh-CN" sz="2000" b="1" dirty="0">
                <a:solidFill>
                  <a:srgbClr val="0000FF"/>
                </a:solidFill>
                <a:latin typeface="Courier New" pitchFamily="49" charset="0"/>
                <a:ea typeface="楷体_GB2312" pitchFamily="49" charset="-122"/>
                <a:cs typeface="Courier New" pitchFamily="49" charset="0"/>
              </a:rPr>
              <a:t>   void </a:t>
            </a:r>
            <a:r>
              <a:rPr lang="en-US" altLang="zh-CN" sz="2000" b="1" dirty="0" err="1">
                <a:latin typeface="Courier New" pitchFamily="49" charset="0"/>
                <a:ea typeface="楷体_GB2312" pitchFamily="49" charset="-122"/>
                <a:cs typeface="Courier New" pitchFamily="49" charset="0"/>
              </a:rPr>
              <a:t>func</a:t>
            </a:r>
            <a:r>
              <a:rPr lang="en-US" altLang="zh-CN" sz="2000" b="1" dirty="0">
                <a:latin typeface="Courier New" pitchFamily="49" charset="0"/>
                <a:ea typeface="楷体_GB2312" pitchFamily="49" charset="-122"/>
                <a:cs typeface="Courier New" pitchFamily="49" charset="0"/>
              </a:rPr>
              <a:t>(</a:t>
            </a: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a,</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b,</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solidFill>
                  <a:srgbClr val="0000FF"/>
                </a:solidFill>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c=3){}  </a:t>
            </a:r>
            <a:endParaRPr lang="en-US" altLang="zh-CN" sz="2000" b="1" dirty="0">
              <a:solidFill>
                <a:srgbClr val="00B050"/>
              </a:solidFill>
              <a:latin typeface="Courier New" pitchFamily="49" charset="0"/>
              <a:ea typeface="楷体_GB2312" pitchFamily="49" charset="-122"/>
              <a:cs typeface="Courier New" pitchFamily="49" charset="0"/>
            </a:endParaRPr>
          </a:p>
          <a:p>
            <a:pPr algn="just" eaLnBrk="1" hangingPunct="1">
              <a:buFont typeface="Wingdings" pitchFamily="2" charset="2"/>
              <a:buNone/>
            </a:pPr>
            <a:r>
              <a:rPr lang="en-US" altLang="zh-CN" sz="2000" b="1" dirty="0">
                <a:solidFill>
                  <a:srgbClr val="0000FF"/>
                </a:solidFill>
                <a:latin typeface="Courier New" pitchFamily="49" charset="0"/>
                <a:ea typeface="楷体_GB2312" pitchFamily="49" charset="-122"/>
                <a:cs typeface="Courier New" pitchFamily="49" charset="0"/>
              </a:rPr>
              <a:t>   void </a:t>
            </a:r>
            <a:r>
              <a:rPr lang="en-US" altLang="zh-CN" sz="2000" b="1" dirty="0" err="1">
                <a:latin typeface="Courier New" pitchFamily="49" charset="0"/>
                <a:ea typeface="楷体_GB2312" pitchFamily="49" charset="-122"/>
                <a:cs typeface="Courier New" pitchFamily="49" charset="0"/>
              </a:rPr>
              <a:t>func</a:t>
            </a:r>
            <a:r>
              <a:rPr lang="en-US" altLang="zh-CN" sz="2000" b="1" dirty="0">
                <a:latin typeface="Courier New" pitchFamily="49" charset="0"/>
                <a:ea typeface="楷体_GB2312" pitchFamily="49" charset="-122"/>
                <a:cs typeface="Courier New" pitchFamily="49" charset="0"/>
              </a:rPr>
              <a:t>(</a:t>
            </a: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a, </a:t>
            </a: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b){}</a:t>
            </a:r>
            <a:endParaRPr lang="en-US" altLang="zh-CN" sz="2000" b="1" dirty="0">
              <a:solidFill>
                <a:srgbClr val="00B050"/>
              </a:solidFill>
              <a:latin typeface="Courier New" pitchFamily="49" charset="0"/>
              <a:ea typeface="楷体_GB2312" pitchFamily="49" charset="-122"/>
              <a:cs typeface="Courier New" pitchFamily="49" charset="0"/>
            </a:endParaRPr>
          </a:p>
        </p:txBody>
      </p:sp>
      <p:sp>
        <p:nvSpPr>
          <p:cNvPr id="24" name="矩形 23">
            <a:extLst>
              <a:ext uri="{FF2B5EF4-FFF2-40B4-BE49-F238E27FC236}">
                <a16:creationId xmlns:a16="http://schemas.microsoft.com/office/drawing/2014/main" id="{4C09C9D9-8E23-47FC-9AF8-F8A2BA6FF706}"/>
              </a:ext>
            </a:extLst>
          </p:cNvPr>
          <p:cNvSpPr/>
          <p:nvPr/>
        </p:nvSpPr>
        <p:spPr>
          <a:xfrm>
            <a:off x="1855088" y="4973926"/>
            <a:ext cx="6374512" cy="707886"/>
          </a:xfrm>
          <a:prstGeom prst="rect">
            <a:avLst/>
          </a:prstGeom>
          <a:solidFill>
            <a:schemeClr val="bg1">
              <a:lumMod val="85000"/>
            </a:schemeClr>
          </a:solidFill>
        </p:spPr>
        <p:txBody>
          <a:bodyPr wrap="square">
            <a:spAutoFit/>
          </a:bodyPr>
          <a:lstStyle/>
          <a:p>
            <a:pPr algn="just" eaLnBrk="1" hangingPunct="1">
              <a:buFont typeface="Wingdings" pitchFamily="2" charset="2"/>
              <a:buNone/>
            </a:pPr>
            <a:r>
              <a:rPr lang="en-US" altLang="zh-CN" sz="2000" b="1" dirty="0">
                <a:solidFill>
                  <a:srgbClr val="0000FF"/>
                </a:solidFill>
                <a:latin typeface="Courier New" pitchFamily="49" charset="0"/>
                <a:ea typeface="楷体_GB2312" pitchFamily="49" charset="-122"/>
                <a:cs typeface="Courier New" pitchFamily="49" charset="0"/>
              </a:rPr>
              <a:t>   void </a:t>
            </a:r>
            <a:r>
              <a:rPr lang="en-US" altLang="zh-CN" sz="2000" b="1" dirty="0" err="1">
                <a:latin typeface="Courier New" pitchFamily="49" charset="0"/>
                <a:ea typeface="楷体_GB2312" pitchFamily="49" charset="-122"/>
                <a:cs typeface="Courier New" pitchFamily="49" charset="0"/>
              </a:rPr>
              <a:t>func</a:t>
            </a:r>
            <a:r>
              <a:rPr lang="en-US" altLang="zh-CN" sz="2000" b="1" dirty="0">
                <a:latin typeface="Courier New" pitchFamily="49" charset="0"/>
                <a:ea typeface="楷体_GB2312" pitchFamily="49" charset="-122"/>
                <a:cs typeface="Courier New" pitchFamily="49" charset="0"/>
              </a:rPr>
              <a:t>(</a:t>
            </a: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a,</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b,</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latin typeface="Courier New" pitchFamily="49" charset="0"/>
                <a:ea typeface="楷体_GB2312" pitchFamily="49" charset="-122"/>
                <a:cs typeface="Courier New" pitchFamily="49" charset="0"/>
              </a:rPr>
              <a:t>){}  </a:t>
            </a:r>
            <a:endParaRPr lang="en-US" altLang="zh-CN" sz="2000" b="1" dirty="0">
              <a:solidFill>
                <a:srgbClr val="00B050"/>
              </a:solidFill>
              <a:latin typeface="Courier New" pitchFamily="49" charset="0"/>
              <a:ea typeface="楷体_GB2312" pitchFamily="49" charset="-122"/>
              <a:cs typeface="Courier New" pitchFamily="49" charset="0"/>
            </a:endParaRPr>
          </a:p>
          <a:p>
            <a:pPr algn="just" eaLnBrk="1" hangingPunct="1">
              <a:buFont typeface="Wingdings" pitchFamily="2" charset="2"/>
              <a:buNone/>
            </a:pPr>
            <a:r>
              <a:rPr lang="en-US" altLang="zh-CN" sz="2000" b="1" dirty="0">
                <a:solidFill>
                  <a:srgbClr val="0000FF"/>
                </a:solidFill>
                <a:latin typeface="Courier New" pitchFamily="49" charset="0"/>
                <a:ea typeface="楷体_GB2312" pitchFamily="49" charset="-122"/>
                <a:cs typeface="Courier New" pitchFamily="49" charset="0"/>
              </a:rPr>
              <a:t>   void </a:t>
            </a:r>
            <a:r>
              <a:rPr lang="en-US" altLang="zh-CN" sz="2000" b="1" dirty="0" err="1">
                <a:latin typeface="Courier New" pitchFamily="49" charset="0"/>
                <a:ea typeface="楷体_GB2312" pitchFamily="49" charset="-122"/>
                <a:cs typeface="Courier New" pitchFamily="49" charset="0"/>
              </a:rPr>
              <a:t>func</a:t>
            </a:r>
            <a:r>
              <a:rPr lang="en-US" altLang="zh-CN" sz="2000" b="1" dirty="0">
                <a:latin typeface="Courier New" pitchFamily="49" charset="0"/>
                <a:ea typeface="楷体_GB2312" pitchFamily="49" charset="-122"/>
                <a:cs typeface="Courier New" pitchFamily="49" charset="0"/>
              </a:rPr>
              <a:t>(</a:t>
            </a: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a, </a:t>
            </a: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b){}</a:t>
            </a:r>
            <a:endParaRPr lang="en-US" altLang="zh-CN" sz="2000" b="1" dirty="0">
              <a:solidFill>
                <a:srgbClr val="00B050"/>
              </a:solidFill>
              <a:latin typeface="Courier New" pitchFamily="49" charset="0"/>
              <a:ea typeface="楷体_GB2312" pitchFamily="49" charset="-122"/>
              <a:cs typeface="Courier New" pitchFamily="49" charset="0"/>
            </a:endParaRPr>
          </a:p>
        </p:txBody>
      </p:sp>
      <p:sp>
        <p:nvSpPr>
          <p:cNvPr id="25" name="文本框 24">
            <a:extLst>
              <a:ext uri="{FF2B5EF4-FFF2-40B4-BE49-F238E27FC236}">
                <a16:creationId xmlns:a16="http://schemas.microsoft.com/office/drawing/2014/main" id="{F748680A-4780-4238-AB91-694F88253341}"/>
              </a:ext>
            </a:extLst>
          </p:cNvPr>
          <p:cNvSpPr txBox="1"/>
          <p:nvPr/>
        </p:nvSpPr>
        <p:spPr>
          <a:xfrm>
            <a:off x="3583305" y="906641"/>
            <a:ext cx="4315555" cy="523220"/>
          </a:xfrm>
          <a:prstGeom prst="rect">
            <a:avLst/>
          </a:prstGeom>
          <a:noFill/>
        </p:spPr>
        <p:txBody>
          <a:bodyPr wrap="square" rtlCol="0">
            <a:spAutoFit/>
          </a:bodyPr>
          <a:lstStyle/>
          <a:p>
            <a:r>
              <a:rPr lang="zh-CN" altLang="en-US" sz="2800" dirty="0"/>
              <a:t>不定项选择</a:t>
            </a:r>
          </a:p>
        </p:txBody>
      </p:sp>
      <p:grpSp>
        <p:nvGrpSpPr>
          <p:cNvPr id="20" name="组合 19">
            <a:extLst>
              <a:ext uri="{FF2B5EF4-FFF2-40B4-BE49-F238E27FC236}">
                <a16:creationId xmlns:a16="http://schemas.microsoft.com/office/drawing/2014/main" id="{4B9B5317-DE66-4F15-AFAE-0FA4A93D5771}"/>
              </a:ext>
            </a:extLst>
          </p:cNvPr>
          <p:cNvGrpSpPr/>
          <p:nvPr>
            <p:custDataLst>
              <p:tags r:id="rId7"/>
            </p:custDataLst>
          </p:nvPr>
        </p:nvGrpSpPr>
        <p:grpSpPr>
          <a:xfrm>
            <a:off x="0" y="0"/>
            <a:ext cx="9144000" cy="635000"/>
            <a:chOff x="0" y="0"/>
            <a:chExt cx="9144000" cy="635000"/>
          </a:xfrm>
        </p:grpSpPr>
        <p:sp>
          <p:nvSpPr>
            <p:cNvPr id="16" name="TitleBackground">
              <a:extLst>
                <a:ext uri="{FF2B5EF4-FFF2-40B4-BE49-F238E27FC236}">
                  <a16:creationId xmlns:a16="http://schemas.microsoft.com/office/drawing/2014/main" id="{E98EE4A8-D1CE-45C3-862F-C047156B2B24}"/>
                </a:ext>
              </a:extLst>
            </p:cNvPr>
            <p:cNvSpPr/>
            <p:nvPr>
              <p:custDataLst>
                <p:tags r:id="rId9"/>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lorBlock">
              <a:extLst>
                <a:ext uri="{FF2B5EF4-FFF2-40B4-BE49-F238E27FC236}">
                  <a16:creationId xmlns:a16="http://schemas.microsoft.com/office/drawing/2014/main" id="{5E381DDC-F800-4724-B79A-D3DEBDA40569}"/>
                </a:ext>
              </a:extLst>
            </p:cNvPr>
            <p:cNvSpPr/>
            <p:nvPr>
              <p:custDataLst>
                <p:tags r:id="rId10"/>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ypeText">
              <a:extLst>
                <a:ext uri="{FF2B5EF4-FFF2-40B4-BE49-F238E27FC236}">
                  <a16:creationId xmlns:a16="http://schemas.microsoft.com/office/drawing/2014/main" id="{60620920-9886-4C75-8ACF-6B5C0E7CFA5E}"/>
                </a:ext>
              </a:extLst>
            </p:cNvPr>
            <p:cNvSpPr txBox="1"/>
            <p:nvPr>
              <p:custDataLst>
                <p:tags r:id="rId11"/>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9" name="TipText">
              <a:extLst>
                <a:ext uri="{FF2B5EF4-FFF2-40B4-BE49-F238E27FC236}">
                  <a16:creationId xmlns:a16="http://schemas.microsoft.com/office/drawing/2014/main" id="{91123584-526E-454B-B9DD-D3EBD7E03777}"/>
                </a:ext>
              </a:extLst>
            </p:cNvPr>
            <p:cNvSpPr txBox="1"/>
            <p:nvPr>
              <p:custDataLst>
                <p:tags r:id="rId12"/>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A55ADD9A-2F2E-49EA-AB71-C64E00A2460A}"/>
              </a:ext>
            </a:extLst>
          </p:cNvPr>
          <p:cNvPicPr>
            <a:picLocks/>
          </p:cNvPicPr>
          <p:nvPr>
            <p:custDataLst>
              <p:tags r:id="rId8"/>
            </p:custDataLst>
          </p:nvPr>
        </p:nvPicPr>
        <p:blipFill>
          <a:blip r:embed="rId14">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49925370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函数调用过程中的参数传递</a:t>
            </a:r>
          </a:p>
        </p:txBody>
      </p:sp>
      <p:sp>
        <p:nvSpPr>
          <p:cNvPr id="3" name="内容占位符 2"/>
          <p:cNvSpPr>
            <a:spLocks noGrp="1"/>
          </p:cNvSpPr>
          <p:nvPr>
            <p:ph idx="1"/>
          </p:nvPr>
        </p:nvSpPr>
        <p:spPr>
          <a:xfrm>
            <a:off x="457200" y="1928813"/>
            <a:ext cx="8229600" cy="709611"/>
          </a:xfrm>
        </p:spPr>
        <p:txBody>
          <a:bodyPr/>
          <a:lstStyle/>
          <a:p>
            <a:r>
              <a:rPr lang="zh-CN" altLang="en-US" dirty="0"/>
              <a:t>一般传递过程（赋值形参传递）</a:t>
            </a:r>
            <a:endParaRPr lang="en-US" altLang="zh-CN"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
        <p:nvSpPr>
          <p:cNvPr id="12" name="内容占位符 2"/>
          <p:cNvSpPr txBox="1">
            <a:spLocks/>
          </p:cNvSpPr>
          <p:nvPr/>
        </p:nvSpPr>
        <p:spPr bwMode="auto">
          <a:xfrm>
            <a:off x="5011976" y="3826691"/>
            <a:ext cx="3853527" cy="13447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buFont typeface="Arial" charset="0"/>
              <a:buNone/>
            </a:pPr>
            <a:r>
              <a:rPr lang="en-US" altLang="zh-CN" sz="2000" b="1" dirty="0" err="1">
                <a:solidFill>
                  <a:srgbClr val="0000FF"/>
                </a:solidFill>
                <a:latin typeface="Courier New" pitchFamily="49" charset="0"/>
                <a:cs typeface="Courier New" pitchFamily="49" charset="0"/>
              </a:rPr>
              <a:t>int</a:t>
            </a:r>
            <a:r>
              <a:rPr lang="en-US" altLang="zh-CN" sz="2000" b="1" dirty="0">
                <a:solidFill>
                  <a:srgbClr val="0000FF"/>
                </a:solidFill>
                <a:latin typeface="Courier New" pitchFamily="49" charset="0"/>
                <a:cs typeface="Courier New" pitchFamily="49" charset="0"/>
              </a:rPr>
              <a:t> </a:t>
            </a:r>
            <a:r>
              <a:rPr lang="en-US" altLang="zh-CN" sz="2000" b="1" dirty="0">
                <a:latin typeface="Courier New" pitchFamily="49" charset="0"/>
                <a:cs typeface="Courier New" pitchFamily="49" charset="0"/>
              </a:rPr>
              <a:t>max(</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x,</a:t>
            </a: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y){</a:t>
            </a:r>
            <a:r>
              <a:rPr lang="en-US" altLang="zh-CN" sz="2000" b="1" dirty="0">
                <a:solidFill>
                  <a:schemeClr val="tx2"/>
                </a:solidFill>
                <a:latin typeface="Courier New" pitchFamily="49" charset="0"/>
                <a:cs typeface="Courier New" pitchFamily="49" charset="0"/>
              </a:rPr>
              <a:t> </a:t>
            </a:r>
            <a:endParaRPr lang="en-US" altLang="zh-CN" sz="2000" b="1" dirty="0">
              <a:solidFill>
                <a:srgbClr val="00B050"/>
              </a:solidFill>
              <a:latin typeface="Courier New" pitchFamily="49" charset="0"/>
              <a:cs typeface="Courier New" pitchFamily="49" charset="0"/>
            </a:endParaRPr>
          </a:p>
          <a:p>
            <a:pPr>
              <a:spcBef>
                <a:spcPts val="0"/>
              </a:spcBef>
              <a:buFont typeface="Arial" charset="0"/>
              <a:buNone/>
            </a:pP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rm</a:t>
            </a:r>
            <a:r>
              <a:rPr lang="en-US" altLang="zh-CN" sz="2000" b="1" dirty="0">
                <a:latin typeface="Courier New" pitchFamily="49" charset="0"/>
                <a:cs typeface="Courier New" pitchFamily="49" charset="0"/>
              </a:rPr>
              <a:t> = (x&gt;</a:t>
            </a:r>
            <a:r>
              <a:rPr lang="en-US" altLang="zh-CN" sz="2000" b="1" dirty="0" err="1">
                <a:latin typeface="Courier New" pitchFamily="49" charset="0"/>
                <a:cs typeface="Courier New" pitchFamily="49" charset="0"/>
              </a:rPr>
              <a:t>y?x:y</a:t>
            </a:r>
            <a:r>
              <a:rPr lang="en-US" altLang="zh-CN" sz="2000" b="1" dirty="0">
                <a:latin typeface="Courier New" pitchFamily="49" charset="0"/>
                <a:cs typeface="Courier New" pitchFamily="49" charset="0"/>
              </a:rPr>
              <a:t>);</a:t>
            </a:r>
          </a:p>
          <a:p>
            <a:pPr>
              <a:spcBef>
                <a:spcPts val="0"/>
              </a:spcBef>
              <a:buFont typeface="Arial" charset="0"/>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return</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rm</a:t>
            </a:r>
            <a:r>
              <a:rPr lang="en-US" altLang="zh-CN" sz="2000" b="1" dirty="0">
                <a:latin typeface="Courier New" pitchFamily="49" charset="0"/>
                <a:cs typeface="Courier New" pitchFamily="49" charset="0"/>
              </a:rPr>
              <a:t>;</a:t>
            </a:r>
          </a:p>
          <a:p>
            <a:pPr>
              <a:spcBef>
                <a:spcPts val="0"/>
              </a:spcBef>
              <a:buFont typeface="Arial" charset="0"/>
              <a:buNone/>
            </a:pPr>
            <a:r>
              <a:rPr lang="en-US" altLang="zh-CN" sz="2000" b="1" dirty="0">
                <a:latin typeface="Courier New" pitchFamily="49" charset="0"/>
                <a:cs typeface="Courier New" pitchFamily="49" charset="0"/>
              </a:rPr>
              <a:t>}</a:t>
            </a:r>
          </a:p>
          <a:p>
            <a:pPr>
              <a:spcBef>
                <a:spcPts val="0"/>
              </a:spcBef>
              <a:buFont typeface="Arial" charset="0"/>
              <a:buNone/>
            </a:pPr>
            <a:endParaRPr lang="en-US" altLang="zh-CN" sz="2000" b="1" dirty="0">
              <a:latin typeface="Courier New" pitchFamily="49" charset="0"/>
              <a:cs typeface="Courier New" pitchFamily="49" charset="0"/>
            </a:endParaRPr>
          </a:p>
          <a:p>
            <a:pPr>
              <a:spcBef>
                <a:spcPts val="0"/>
              </a:spcBef>
              <a:buFont typeface="Arial" charset="0"/>
              <a:buNone/>
            </a:pPr>
            <a:endParaRPr lang="en-US" altLang="zh-CN" sz="2000" b="1" dirty="0">
              <a:solidFill>
                <a:srgbClr val="0000FF"/>
              </a:solidFill>
              <a:latin typeface="Courier New" pitchFamily="49" charset="0"/>
              <a:cs typeface="Courier New" pitchFamily="49" charset="0"/>
            </a:endParaRPr>
          </a:p>
          <a:p>
            <a:pPr lvl="1">
              <a:buFont typeface="Arial" charset="0"/>
              <a:buNone/>
            </a:pPr>
            <a:endParaRPr lang="zh-CN" altLang="en-US" sz="2000" b="1" dirty="0"/>
          </a:p>
        </p:txBody>
      </p:sp>
      <p:sp>
        <p:nvSpPr>
          <p:cNvPr id="13" name="内容占位符 2"/>
          <p:cNvSpPr txBox="1">
            <a:spLocks/>
          </p:cNvSpPr>
          <p:nvPr/>
        </p:nvSpPr>
        <p:spPr bwMode="auto">
          <a:xfrm>
            <a:off x="308611" y="3000374"/>
            <a:ext cx="4536504" cy="23574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buFont typeface="Arial" charset="0"/>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main()</a:t>
            </a:r>
          </a:p>
          <a:p>
            <a:pPr>
              <a:spcBef>
                <a:spcPts val="0"/>
              </a:spcBef>
              <a:buFont typeface="Arial" charset="0"/>
              <a:buNone/>
            </a:pPr>
            <a:r>
              <a:rPr lang="en-US" altLang="zh-CN" sz="2000" b="1" dirty="0">
                <a:latin typeface="Courier New" pitchFamily="49" charset="0"/>
                <a:cs typeface="Courier New" pitchFamily="49" charset="0"/>
              </a:rPr>
              <a:t>{</a:t>
            </a:r>
          </a:p>
          <a:p>
            <a:pPr>
              <a:spcBef>
                <a:spcPts val="0"/>
              </a:spcBef>
              <a:buFont typeface="Arial" charset="0"/>
              <a:buNone/>
            </a:pP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a,b</a:t>
            </a:r>
            <a:r>
              <a:rPr lang="en-US" altLang="zh-CN" sz="2000" b="1" dirty="0">
                <a:latin typeface="Courier New" pitchFamily="49" charset="0"/>
                <a:cs typeface="Courier New" pitchFamily="49" charset="0"/>
              </a:rPr>
              <a:t>;  </a:t>
            </a:r>
          </a:p>
          <a:p>
            <a:pPr>
              <a:spcBef>
                <a:spcPts val="0"/>
              </a:spcBef>
              <a:buFont typeface="Arial" charset="0"/>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&lt;&lt;"Input </a:t>
            </a:r>
            <a:r>
              <a:rPr lang="en-US" altLang="zh-CN" sz="2000" b="1" dirty="0" err="1">
                <a:latin typeface="Courier New" pitchFamily="49" charset="0"/>
                <a:cs typeface="Courier New" pitchFamily="49" charset="0"/>
              </a:rPr>
              <a:t>a,b</a:t>
            </a:r>
            <a:r>
              <a:rPr lang="en-US" altLang="zh-CN" sz="2000" b="1" dirty="0">
                <a:latin typeface="Courier New" pitchFamily="49" charset="0"/>
                <a:cs typeface="Courier New" pitchFamily="49" charset="0"/>
              </a:rPr>
              <a:t>:";</a:t>
            </a:r>
          </a:p>
          <a:p>
            <a:pPr>
              <a:spcBef>
                <a:spcPts val="0"/>
              </a:spcBef>
              <a:buFont typeface="Arial" charset="0"/>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cin</a:t>
            </a:r>
            <a:r>
              <a:rPr lang="en-US" altLang="zh-CN" sz="2000" b="1" dirty="0">
                <a:latin typeface="Courier New" pitchFamily="49" charset="0"/>
                <a:cs typeface="Courier New" pitchFamily="49" charset="0"/>
              </a:rPr>
              <a:t>&gt;&gt;a&gt;&gt;b;</a:t>
            </a:r>
          </a:p>
          <a:p>
            <a:pPr>
              <a:spcBef>
                <a:spcPts val="0"/>
              </a:spcBef>
              <a:buFont typeface="Arial" charset="0"/>
              <a:buNone/>
            </a:pPr>
            <a:endParaRPr lang="en-US" altLang="zh-CN" sz="2000" b="1" dirty="0">
              <a:latin typeface="Courier New" pitchFamily="49" charset="0"/>
              <a:cs typeface="Courier New" pitchFamily="49" charset="0"/>
            </a:endParaRPr>
          </a:p>
          <a:p>
            <a:pPr>
              <a:spcBef>
                <a:spcPts val="0"/>
              </a:spcBef>
              <a:buFont typeface="Arial" charset="0"/>
              <a:buNone/>
            </a:pPr>
            <a:r>
              <a:rPr lang="en-US" altLang="zh-CN" sz="2000" b="1" dirty="0">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 c = max(a, b); </a:t>
            </a:r>
          </a:p>
          <a:p>
            <a:pPr>
              <a:spcBef>
                <a:spcPts val="0"/>
              </a:spcBef>
              <a:buFont typeface="Arial" charset="0"/>
              <a:buNone/>
            </a:pPr>
            <a:r>
              <a:rPr lang="zh-CN" altLang="en-US" sz="2000" b="1" dirty="0">
                <a:latin typeface="Courier New" pitchFamily="49" charset="0"/>
                <a:cs typeface="Courier New" pitchFamily="49" charset="0"/>
              </a:rPr>
              <a:t>}</a:t>
            </a:r>
          </a:p>
          <a:p>
            <a:pPr>
              <a:spcBef>
                <a:spcPts val="0"/>
              </a:spcBef>
              <a:buFont typeface="Arial" charset="0"/>
              <a:buNone/>
            </a:pPr>
            <a:endParaRPr lang="en-US" altLang="zh-CN" sz="2000" b="1" dirty="0">
              <a:solidFill>
                <a:srgbClr val="0000FF"/>
              </a:solidFill>
              <a:latin typeface="Courier New" pitchFamily="49" charset="0"/>
              <a:cs typeface="Courier New" pitchFamily="49" charset="0"/>
            </a:endParaRPr>
          </a:p>
          <a:p>
            <a:pPr lvl="1">
              <a:buFont typeface="Arial" charset="0"/>
              <a:buNone/>
            </a:pPr>
            <a:endParaRPr lang="zh-CN" altLang="en-US" sz="2000" b="1" dirty="0"/>
          </a:p>
        </p:txBody>
      </p:sp>
      <p:sp>
        <p:nvSpPr>
          <p:cNvPr id="25" name="矩形 24"/>
          <p:cNvSpPr/>
          <p:nvPr/>
        </p:nvSpPr>
        <p:spPr>
          <a:xfrm>
            <a:off x="2267744" y="3338854"/>
            <a:ext cx="3821880" cy="461665"/>
          </a:xfrm>
          <a:prstGeom prst="rect">
            <a:avLst/>
          </a:prstGeom>
        </p:spPr>
        <p:txBody>
          <a:bodyPr wrap="none">
            <a:spAutoFit/>
          </a:bodyPr>
          <a:lstStyle/>
          <a:p>
            <a:r>
              <a:rPr lang="zh-CN" altLang="en-US" sz="2400" b="1" dirty="0">
                <a:solidFill>
                  <a:srgbClr val="00B050"/>
                </a:solidFill>
              </a:rPr>
              <a:t>生成</a:t>
            </a:r>
            <a:r>
              <a:rPr lang="en-US" altLang="zh-CN" sz="2400" b="1" dirty="0">
                <a:solidFill>
                  <a:srgbClr val="00B050"/>
                </a:solidFill>
              </a:rPr>
              <a:t>main</a:t>
            </a:r>
            <a:r>
              <a:rPr lang="zh-CN" altLang="en-US" sz="2400" b="1" dirty="0">
                <a:solidFill>
                  <a:srgbClr val="00B050"/>
                </a:solidFill>
              </a:rPr>
              <a:t>函数局部变量</a:t>
            </a:r>
            <a:r>
              <a:rPr lang="en-US" altLang="zh-CN" sz="2400" b="1" dirty="0" err="1">
                <a:solidFill>
                  <a:srgbClr val="00B050"/>
                </a:solidFill>
              </a:rPr>
              <a:t>a,b</a:t>
            </a:r>
            <a:endParaRPr lang="zh-CN" altLang="en-US" sz="2400" b="1" dirty="0">
              <a:solidFill>
                <a:srgbClr val="00B050"/>
              </a:solidFill>
            </a:endParaRPr>
          </a:p>
        </p:txBody>
      </p:sp>
      <p:sp>
        <p:nvSpPr>
          <p:cNvPr id="26" name="椭圆 25"/>
          <p:cNvSpPr/>
          <p:nvPr/>
        </p:nvSpPr>
        <p:spPr>
          <a:xfrm>
            <a:off x="1979712" y="3435782"/>
            <a:ext cx="288032" cy="267807"/>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0B050"/>
                </a:solidFill>
              </a:rPr>
              <a:t>1</a:t>
            </a:r>
            <a:endParaRPr lang="zh-CN" altLang="en-US" sz="2400" dirty="0">
              <a:solidFill>
                <a:srgbClr val="00B050"/>
              </a:solidFill>
            </a:endParaRPr>
          </a:p>
        </p:txBody>
      </p:sp>
      <p:graphicFrame>
        <p:nvGraphicFramePr>
          <p:cNvPr id="16" name="表格 15"/>
          <p:cNvGraphicFramePr>
            <a:graphicFrameLocks noGrp="1"/>
          </p:cNvGraphicFramePr>
          <p:nvPr/>
        </p:nvGraphicFramePr>
        <p:xfrm>
          <a:off x="2339752" y="2884988"/>
          <a:ext cx="770119" cy="370840"/>
        </p:xfrm>
        <a:graphic>
          <a:graphicData uri="http://schemas.openxmlformats.org/drawingml/2006/table">
            <a:tbl>
              <a:tblPr firstRow="1" bandRow="1">
                <a:tableStyleId>{5C22544A-7EE6-4342-B048-85BDC9FD1C3A}</a:tableStyleId>
              </a:tblPr>
              <a:tblGrid>
                <a:gridCol w="770119">
                  <a:extLst>
                    <a:ext uri="{9D8B030D-6E8A-4147-A177-3AD203B41FA5}">
                      <a16:colId xmlns:a16="http://schemas.microsoft.com/office/drawing/2014/main" val="1000950685"/>
                    </a:ext>
                  </a:extLst>
                </a:gridCol>
              </a:tblGrid>
              <a:tr h="370840">
                <a:tc>
                  <a:txBody>
                    <a:bodyPr/>
                    <a:lstStyle/>
                    <a:p>
                      <a:endParaRPr lang="zh-CN" altLang="en-US" dirty="0"/>
                    </a:p>
                  </a:txBody>
                  <a:tcPr>
                    <a:solidFill>
                      <a:srgbClr val="FFC000"/>
                    </a:solidFill>
                  </a:tcPr>
                </a:tc>
                <a:extLst>
                  <a:ext uri="{0D108BD9-81ED-4DB2-BD59-A6C34878D82A}">
                    <a16:rowId xmlns:a16="http://schemas.microsoft.com/office/drawing/2014/main" val="2399910659"/>
                  </a:ext>
                </a:extLst>
              </a:tr>
            </a:tbl>
          </a:graphicData>
        </a:graphic>
      </p:graphicFrame>
      <p:graphicFrame>
        <p:nvGraphicFramePr>
          <p:cNvPr id="17" name="表格 16"/>
          <p:cNvGraphicFramePr>
            <a:graphicFrameLocks noGrp="1"/>
          </p:cNvGraphicFramePr>
          <p:nvPr/>
        </p:nvGraphicFramePr>
        <p:xfrm>
          <a:off x="3430143" y="2884988"/>
          <a:ext cx="718153" cy="370840"/>
        </p:xfrm>
        <a:graphic>
          <a:graphicData uri="http://schemas.openxmlformats.org/drawingml/2006/table">
            <a:tbl>
              <a:tblPr firstRow="1" bandRow="1">
                <a:tableStyleId>{5C22544A-7EE6-4342-B048-85BDC9FD1C3A}</a:tableStyleId>
              </a:tblPr>
              <a:tblGrid>
                <a:gridCol w="718153">
                  <a:extLst>
                    <a:ext uri="{9D8B030D-6E8A-4147-A177-3AD203B41FA5}">
                      <a16:colId xmlns:a16="http://schemas.microsoft.com/office/drawing/2014/main" val="1000950685"/>
                    </a:ext>
                  </a:extLst>
                </a:gridCol>
              </a:tblGrid>
              <a:tr h="370840">
                <a:tc>
                  <a:txBody>
                    <a:bodyPr/>
                    <a:lstStyle/>
                    <a:p>
                      <a:endParaRPr lang="zh-CN" altLang="en-US" dirty="0"/>
                    </a:p>
                  </a:txBody>
                  <a:tcPr>
                    <a:solidFill>
                      <a:srgbClr val="FFC000"/>
                    </a:solidFill>
                  </a:tcPr>
                </a:tc>
                <a:extLst>
                  <a:ext uri="{0D108BD9-81ED-4DB2-BD59-A6C34878D82A}">
                    <a16:rowId xmlns:a16="http://schemas.microsoft.com/office/drawing/2014/main" val="2399910659"/>
                  </a:ext>
                </a:extLst>
              </a:tr>
            </a:tbl>
          </a:graphicData>
        </a:graphic>
      </p:graphicFrame>
      <p:sp>
        <p:nvSpPr>
          <p:cNvPr id="18" name="矩形 17"/>
          <p:cNvSpPr/>
          <p:nvPr/>
        </p:nvSpPr>
        <p:spPr>
          <a:xfrm>
            <a:off x="2569899" y="2492896"/>
            <a:ext cx="356188" cy="461665"/>
          </a:xfrm>
          <a:prstGeom prst="rect">
            <a:avLst/>
          </a:prstGeom>
        </p:spPr>
        <p:txBody>
          <a:bodyPr wrap="none">
            <a:spAutoFit/>
          </a:bodyPr>
          <a:lstStyle/>
          <a:p>
            <a:r>
              <a:rPr lang="en-US" altLang="zh-CN" sz="2400" b="1" dirty="0"/>
              <a:t>a</a:t>
            </a:r>
            <a:endParaRPr lang="zh-CN" altLang="en-US" sz="2400" b="1" dirty="0"/>
          </a:p>
        </p:txBody>
      </p:sp>
      <p:sp>
        <p:nvSpPr>
          <p:cNvPr id="19" name="矩形 18"/>
          <p:cNvSpPr/>
          <p:nvPr/>
        </p:nvSpPr>
        <p:spPr>
          <a:xfrm>
            <a:off x="3615724" y="2492896"/>
            <a:ext cx="372218" cy="461665"/>
          </a:xfrm>
          <a:prstGeom prst="rect">
            <a:avLst/>
          </a:prstGeom>
        </p:spPr>
        <p:txBody>
          <a:bodyPr wrap="none">
            <a:spAutoFit/>
          </a:bodyPr>
          <a:lstStyle/>
          <a:p>
            <a:r>
              <a:rPr lang="en-US" altLang="zh-CN" sz="2400" b="1" dirty="0"/>
              <a:t>b</a:t>
            </a:r>
            <a:endParaRPr lang="zh-CN" altLang="en-US" sz="2400" b="1" dirty="0"/>
          </a:p>
        </p:txBody>
      </p:sp>
    </p:spTree>
    <p:extLst>
      <p:ext uri="{BB962C8B-B14F-4D97-AF65-F5344CB8AC3E}">
        <p14:creationId xmlns:p14="http://schemas.microsoft.com/office/powerpoint/2010/main" val="645416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animBg="1"/>
      <p:bldP spid="18" grpId="0"/>
      <p:bldP spid="19"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函数调用过程中的参数传递</a:t>
            </a:r>
          </a:p>
        </p:txBody>
      </p:sp>
      <p:sp>
        <p:nvSpPr>
          <p:cNvPr id="3" name="内容占位符 2"/>
          <p:cNvSpPr>
            <a:spLocks noGrp="1"/>
          </p:cNvSpPr>
          <p:nvPr>
            <p:ph idx="1"/>
          </p:nvPr>
        </p:nvSpPr>
        <p:spPr>
          <a:xfrm>
            <a:off x="457200" y="1928813"/>
            <a:ext cx="8229600" cy="709611"/>
          </a:xfrm>
        </p:spPr>
        <p:txBody>
          <a:bodyPr/>
          <a:lstStyle/>
          <a:p>
            <a:r>
              <a:rPr lang="zh-CN" altLang="en-US" dirty="0"/>
              <a:t>一般传递过程（赋值形参传递）</a:t>
            </a:r>
            <a:endParaRPr lang="en-US" altLang="zh-CN"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
        <p:nvSpPr>
          <p:cNvPr id="12" name="内容占位符 2"/>
          <p:cNvSpPr txBox="1">
            <a:spLocks/>
          </p:cNvSpPr>
          <p:nvPr/>
        </p:nvSpPr>
        <p:spPr bwMode="auto">
          <a:xfrm>
            <a:off x="5011976" y="3826691"/>
            <a:ext cx="3853527" cy="13447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buFont typeface="Arial" charset="0"/>
              <a:buNone/>
            </a:pPr>
            <a:r>
              <a:rPr lang="en-US" altLang="zh-CN" sz="2000" b="1" dirty="0" err="1">
                <a:solidFill>
                  <a:srgbClr val="0000FF"/>
                </a:solidFill>
                <a:latin typeface="Courier New" pitchFamily="49" charset="0"/>
                <a:cs typeface="Courier New" pitchFamily="49" charset="0"/>
              </a:rPr>
              <a:t>int</a:t>
            </a:r>
            <a:r>
              <a:rPr lang="en-US" altLang="zh-CN" sz="2000" b="1" dirty="0">
                <a:solidFill>
                  <a:srgbClr val="0000FF"/>
                </a:solidFill>
                <a:latin typeface="Courier New" pitchFamily="49" charset="0"/>
                <a:cs typeface="Courier New" pitchFamily="49" charset="0"/>
              </a:rPr>
              <a:t> </a:t>
            </a:r>
            <a:r>
              <a:rPr lang="en-US" altLang="zh-CN" sz="2000" b="1" dirty="0">
                <a:latin typeface="Courier New" pitchFamily="49" charset="0"/>
                <a:cs typeface="Courier New" pitchFamily="49" charset="0"/>
              </a:rPr>
              <a:t>max(</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x,</a:t>
            </a: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y){</a:t>
            </a:r>
            <a:r>
              <a:rPr lang="en-US" altLang="zh-CN" sz="2000" b="1" dirty="0">
                <a:solidFill>
                  <a:schemeClr val="tx2"/>
                </a:solidFill>
                <a:latin typeface="Courier New" pitchFamily="49" charset="0"/>
                <a:cs typeface="Courier New" pitchFamily="49" charset="0"/>
              </a:rPr>
              <a:t> </a:t>
            </a:r>
            <a:endParaRPr lang="en-US" altLang="zh-CN" sz="2000" b="1" dirty="0">
              <a:solidFill>
                <a:srgbClr val="00B050"/>
              </a:solidFill>
              <a:latin typeface="Courier New" pitchFamily="49" charset="0"/>
              <a:cs typeface="Courier New" pitchFamily="49" charset="0"/>
            </a:endParaRPr>
          </a:p>
          <a:p>
            <a:pPr>
              <a:spcBef>
                <a:spcPts val="0"/>
              </a:spcBef>
              <a:buFont typeface="Arial" charset="0"/>
              <a:buNone/>
            </a:pP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rm</a:t>
            </a:r>
            <a:r>
              <a:rPr lang="en-US" altLang="zh-CN" sz="2000" b="1" dirty="0">
                <a:latin typeface="Courier New" pitchFamily="49" charset="0"/>
                <a:cs typeface="Courier New" pitchFamily="49" charset="0"/>
              </a:rPr>
              <a:t> = (x&gt;</a:t>
            </a:r>
            <a:r>
              <a:rPr lang="en-US" altLang="zh-CN" sz="2000" b="1" dirty="0" err="1">
                <a:latin typeface="Courier New" pitchFamily="49" charset="0"/>
                <a:cs typeface="Courier New" pitchFamily="49" charset="0"/>
              </a:rPr>
              <a:t>y?x:y</a:t>
            </a:r>
            <a:r>
              <a:rPr lang="en-US" altLang="zh-CN" sz="2000" b="1" dirty="0">
                <a:latin typeface="Courier New" pitchFamily="49" charset="0"/>
                <a:cs typeface="Courier New" pitchFamily="49" charset="0"/>
              </a:rPr>
              <a:t>);</a:t>
            </a:r>
          </a:p>
          <a:p>
            <a:pPr>
              <a:spcBef>
                <a:spcPts val="0"/>
              </a:spcBef>
              <a:buFont typeface="Arial" charset="0"/>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return</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rm</a:t>
            </a:r>
            <a:r>
              <a:rPr lang="en-US" altLang="zh-CN" sz="2000" b="1" dirty="0">
                <a:latin typeface="Courier New" pitchFamily="49" charset="0"/>
                <a:cs typeface="Courier New" pitchFamily="49" charset="0"/>
              </a:rPr>
              <a:t>;</a:t>
            </a:r>
          </a:p>
          <a:p>
            <a:pPr>
              <a:spcBef>
                <a:spcPts val="0"/>
              </a:spcBef>
              <a:buFont typeface="Arial" charset="0"/>
              <a:buNone/>
            </a:pPr>
            <a:r>
              <a:rPr lang="en-US" altLang="zh-CN" sz="2000" b="1" dirty="0">
                <a:latin typeface="Courier New" pitchFamily="49" charset="0"/>
                <a:cs typeface="Courier New" pitchFamily="49" charset="0"/>
              </a:rPr>
              <a:t>}</a:t>
            </a:r>
          </a:p>
          <a:p>
            <a:pPr>
              <a:spcBef>
                <a:spcPts val="0"/>
              </a:spcBef>
              <a:buFont typeface="Arial" charset="0"/>
              <a:buNone/>
            </a:pPr>
            <a:endParaRPr lang="en-US" altLang="zh-CN" sz="2000" b="1" dirty="0">
              <a:latin typeface="Courier New" pitchFamily="49" charset="0"/>
              <a:cs typeface="Courier New" pitchFamily="49" charset="0"/>
            </a:endParaRPr>
          </a:p>
          <a:p>
            <a:pPr>
              <a:spcBef>
                <a:spcPts val="0"/>
              </a:spcBef>
              <a:buFont typeface="Arial" charset="0"/>
              <a:buNone/>
            </a:pPr>
            <a:endParaRPr lang="en-US" altLang="zh-CN" sz="2000" b="1" dirty="0">
              <a:solidFill>
                <a:srgbClr val="0000FF"/>
              </a:solidFill>
              <a:latin typeface="Courier New" pitchFamily="49" charset="0"/>
              <a:cs typeface="Courier New" pitchFamily="49" charset="0"/>
            </a:endParaRPr>
          </a:p>
          <a:p>
            <a:pPr lvl="1">
              <a:buFont typeface="Arial" charset="0"/>
              <a:buNone/>
            </a:pPr>
            <a:endParaRPr lang="zh-CN" altLang="en-US" sz="2000" b="1" dirty="0"/>
          </a:p>
        </p:txBody>
      </p:sp>
      <p:sp>
        <p:nvSpPr>
          <p:cNvPr id="13" name="内容占位符 2"/>
          <p:cNvSpPr txBox="1">
            <a:spLocks/>
          </p:cNvSpPr>
          <p:nvPr/>
        </p:nvSpPr>
        <p:spPr bwMode="auto">
          <a:xfrm>
            <a:off x="308611" y="3000374"/>
            <a:ext cx="4536504" cy="23574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buFont typeface="Arial" charset="0"/>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main()</a:t>
            </a:r>
          </a:p>
          <a:p>
            <a:pPr>
              <a:spcBef>
                <a:spcPts val="0"/>
              </a:spcBef>
              <a:buFont typeface="Arial" charset="0"/>
              <a:buNone/>
            </a:pPr>
            <a:r>
              <a:rPr lang="en-US" altLang="zh-CN" sz="2000" b="1" dirty="0">
                <a:latin typeface="Courier New" pitchFamily="49" charset="0"/>
                <a:cs typeface="Courier New" pitchFamily="49" charset="0"/>
              </a:rPr>
              <a:t>{</a:t>
            </a:r>
          </a:p>
          <a:p>
            <a:pPr>
              <a:spcBef>
                <a:spcPts val="0"/>
              </a:spcBef>
              <a:buFont typeface="Arial" charset="0"/>
              <a:buNone/>
            </a:pP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a,b</a:t>
            </a:r>
            <a:r>
              <a:rPr lang="en-US" altLang="zh-CN" sz="2000" b="1" dirty="0">
                <a:latin typeface="Courier New" pitchFamily="49" charset="0"/>
                <a:cs typeface="Courier New" pitchFamily="49" charset="0"/>
              </a:rPr>
              <a:t>;  </a:t>
            </a:r>
          </a:p>
          <a:p>
            <a:pPr>
              <a:spcBef>
                <a:spcPts val="0"/>
              </a:spcBef>
              <a:buFont typeface="Arial" charset="0"/>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&lt;&lt;"Input </a:t>
            </a:r>
            <a:r>
              <a:rPr lang="en-US" altLang="zh-CN" sz="2000" b="1" dirty="0" err="1">
                <a:latin typeface="Courier New" pitchFamily="49" charset="0"/>
                <a:cs typeface="Courier New" pitchFamily="49" charset="0"/>
              </a:rPr>
              <a:t>a,b</a:t>
            </a:r>
            <a:r>
              <a:rPr lang="en-US" altLang="zh-CN" sz="2000" b="1" dirty="0">
                <a:latin typeface="Courier New" pitchFamily="49" charset="0"/>
                <a:cs typeface="Courier New" pitchFamily="49" charset="0"/>
              </a:rPr>
              <a:t>:";</a:t>
            </a:r>
          </a:p>
          <a:p>
            <a:pPr>
              <a:spcBef>
                <a:spcPts val="0"/>
              </a:spcBef>
              <a:buFont typeface="Arial" charset="0"/>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cin</a:t>
            </a:r>
            <a:r>
              <a:rPr lang="en-US" altLang="zh-CN" sz="2000" b="1" dirty="0">
                <a:latin typeface="Courier New" pitchFamily="49" charset="0"/>
                <a:cs typeface="Courier New" pitchFamily="49" charset="0"/>
              </a:rPr>
              <a:t>&gt;&gt;a&gt;&gt;b;</a:t>
            </a:r>
          </a:p>
          <a:p>
            <a:pPr>
              <a:spcBef>
                <a:spcPts val="0"/>
              </a:spcBef>
              <a:buFont typeface="Arial" charset="0"/>
              <a:buNone/>
            </a:pPr>
            <a:endParaRPr lang="en-US" altLang="zh-CN" sz="2000" b="1" dirty="0">
              <a:latin typeface="Courier New" pitchFamily="49" charset="0"/>
              <a:cs typeface="Courier New" pitchFamily="49" charset="0"/>
            </a:endParaRPr>
          </a:p>
          <a:p>
            <a:pPr>
              <a:spcBef>
                <a:spcPts val="0"/>
              </a:spcBef>
              <a:buFont typeface="Arial" charset="0"/>
              <a:buNone/>
            </a:pPr>
            <a:r>
              <a:rPr lang="en-US" altLang="zh-CN" sz="2000" b="1" dirty="0">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 c = max(a, b); </a:t>
            </a:r>
          </a:p>
          <a:p>
            <a:pPr>
              <a:spcBef>
                <a:spcPts val="0"/>
              </a:spcBef>
              <a:buFont typeface="Arial" charset="0"/>
              <a:buNone/>
            </a:pPr>
            <a:r>
              <a:rPr lang="zh-CN" altLang="en-US" sz="2000" b="1" dirty="0">
                <a:latin typeface="Courier New" pitchFamily="49" charset="0"/>
                <a:cs typeface="Courier New" pitchFamily="49" charset="0"/>
              </a:rPr>
              <a:t>}</a:t>
            </a:r>
          </a:p>
          <a:p>
            <a:pPr>
              <a:spcBef>
                <a:spcPts val="0"/>
              </a:spcBef>
              <a:buFont typeface="Arial" charset="0"/>
              <a:buNone/>
            </a:pPr>
            <a:endParaRPr lang="en-US" altLang="zh-CN" sz="2000" b="1" dirty="0">
              <a:solidFill>
                <a:srgbClr val="0000FF"/>
              </a:solidFill>
              <a:latin typeface="Courier New" pitchFamily="49" charset="0"/>
              <a:cs typeface="Courier New" pitchFamily="49" charset="0"/>
            </a:endParaRPr>
          </a:p>
          <a:p>
            <a:pPr lvl="1">
              <a:buFont typeface="Arial" charset="0"/>
              <a:buNone/>
            </a:pPr>
            <a:endParaRPr lang="zh-CN" altLang="en-US" sz="2000" b="1" dirty="0"/>
          </a:p>
        </p:txBody>
      </p:sp>
      <p:sp>
        <p:nvSpPr>
          <p:cNvPr id="27" name="矩形 26"/>
          <p:cNvSpPr/>
          <p:nvPr/>
        </p:nvSpPr>
        <p:spPr>
          <a:xfrm>
            <a:off x="5011976" y="3336183"/>
            <a:ext cx="2969083" cy="461665"/>
          </a:xfrm>
          <a:prstGeom prst="rect">
            <a:avLst/>
          </a:prstGeom>
        </p:spPr>
        <p:txBody>
          <a:bodyPr wrap="none">
            <a:spAutoFit/>
          </a:bodyPr>
          <a:lstStyle/>
          <a:p>
            <a:r>
              <a:rPr lang="zh-CN" altLang="en-US" sz="2400" b="1" dirty="0">
                <a:solidFill>
                  <a:srgbClr val="00B050"/>
                </a:solidFill>
              </a:rPr>
              <a:t>函数调用，控制转移</a:t>
            </a:r>
          </a:p>
        </p:txBody>
      </p:sp>
      <p:sp>
        <p:nvSpPr>
          <p:cNvPr id="28" name="椭圆 27"/>
          <p:cNvSpPr/>
          <p:nvPr/>
        </p:nvSpPr>
        <p:spPr>
          <a:xfrm>
            <a:off x="4727315" y="3468429"/>
            <a:ext cx="288032" cy="267807"/>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0B050"/>
                </a:solidFill>
              </a:rPr>
              <a:t>2</a:t>
            </a:r>
            <a:endParaRPr lang="zh-CN" altLang="en-US" sz="2400" dirty="0">
              <a:solidFill>
                <a:srgbClr val="00B050"/>
              </a:solidFill>
            </a:endParaRPr>
          </a:p>
        </p:txBody>
      </p:sp>
      <p:sp>
        <p:nvSpPr>
          <p:cNvPr id="18" name="任意多边形 17"/>
          <p:cNvSpPr/>
          <p:nvPr/>
        </p:nvSpPr>
        <p:spPr>
          <a:xfrm>
            <a:off x="2341267" y="3212975"/>
            <a:ext cx="3598885" cy="1720765"/>
          </a:xfrm>
          <a:custGeom>
            <a:avLst/>
            <a:gdLst>
              <a:gd name="connsiteX0" fmla="*/ 0 w 4602145"/>
              <a:gd name="connsiteY0" fmla="*/ 2183060 h 2183060"/>
              <a:gd name="connsiteX1" fmla="*/ 2260879 w 4602145"/>
              <a:gd name="connsiteY1" fmla="*/ 32712 h 2183060"/>
              <a:gd name="connsiteX2" fmla="*/ 4602145 w 4602145"/>
              <a:gd name="connsiteY2" fmla="*/ 826532 h 2183060"/>
              <a:gd name="connsiteX3" fmla="*/ 4602145 w 4602145"/>
              <a:gd name="connsiteY3" fmla="*/ 826532 h 2183060"/>
            </a:gdLst>
            <a:ahLst/>
            <a:cxnLst>
              <a:cxn ang="0">
                <a:pos x="connsiteX0" y="connsiteY0"/>
              </a:cxn>
              <a:cxn ang="0">
                <a:pos x="connsiteX1" y="connsiteY1"/>
              </a:cxn>
              <a:cxn ang="0">
                <a:pos x="connsiteX2" y="connsiteY2"/>
              </a:cxn>
              <a:cxn ang="0">
                <a:pos x="connsiteX3" y="connsiteY3"/>
              </a:cxn>
            </a:cxnLst>
            <a:rect l="l" t="t" r="r" b="b"/>
            <a:pathLst>
              <a:path w="4602145" h="2183060">
                <a:moveTo>
                  <a:pt x="0" y="2183060"/>
                </a:moveTo>
                <a:cubicBezTo>
                  <a:pt x="746927" y="1220930"/>
                  <a:pt x="1493855" y="258800"/>
                  <a:pt x="2260879" y="32712"/>
                </a:cubicBezTo>
                <a:cubicBezTo>
                  <a:pt x="3027903" y="-193376"/>
                  <a:pt x="4602145" y="826532"/>
                  <a:pt x="4602145" y="826532"/>
                </a:cubicBezTo>
                <a:lnTo>
                  <a:pt x="4602145" y="826532"/>
                </a:lnTo>
              </a:path>
            </a:pathLst>
          </a:custGeom>
          <a:noFill/>
          <a:ln>
            <a:prstDash val="sys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2" name="表格 21"/>
          <p:cNvGraphicFramePr>
            <a:graphicFrameLocks noGrp="1"/>
          </p:cNvGraphicFramePr>
          <p:nvPr/>
        </p:nvGraphicFramePr>
        <p:xfrm>
          <a:off x="2339752" y="2884988"/>
          <a:ext cx="770119" cy="370840"/>
        </p:xfrm>
        <a:graphic>
          <a:graphicData uri="http://schemas.openxmlformats.org/drawingml/2006/table">
            <a:tbl>
              <a:tblPr firstRow="1" bandRow="1">
                <a:tableStyleId>{5C22544A-7EE6-4342-B048-85BDC9FD1C3A}</a:tableStyleId>
              </a:tblPr>
              <a:tblGrid>
                <a:gridCol w="770119">
                  <a:extLst>
                    <a:ext uri="{9D8B030D-6E8A-4147-A177-3AD203B41FA5}">
                      <a16:colId xmlns:a16="http://schemas.microsoft.com/office/drawing/2014/main" val="1000950685"/>
                    </a:ext>
                  </a:extLst>
                </a:gridCol>
              </a:tblGrid>
              <a:tr h="370840">
                <a:tc>
                  <a:txBody>
                    <a:bodyPr/>
                    <a:lstStyle/>
                    <a:p>
                      <a:endParaRPr lang="zh-CN" altLang="en-US" dirty="0"/>
                    </a:p>
                  </a:txBody>
                  <a:tcPr>
                    <a:solidFill>
                      <a:srgbClr val="FFC000"/>
                    </a:solidFill>
                  </a:tcPr>
                </a:tc>
                <a:extLst>
                  <a:ext uri="{0D108BD9-81ED-4DB2-BD59-A6C34878D82A}">
                    <a16:rowId xmlns:a16="http://schemas.microsoft.com/office/drawing/2014/main" val="2399910659"/>
                  </a:ext>
                </a:extLst>
              </a:tr>
            </a:tbl>
          </a:graphicData>
        </a:graphic>
      </p:graphicFrame>
      <p:graphicFrame>
        <p:nvGraphicFramePr>
          <p:cNvPr id="23" name="表格 22"/>
          <p:cNvGraphicFramePr>
            <a:graphicFrameLocks noGrp="1"/>
          </p:cNvGraphicFramePr>
          <p:nvPr/>
        </p:nvGraphicFramePr>
        <p:xfrm>
          <a:off x="3430143" y="2884988"/>
          <a:ext cx="718153" cy="370840"/>
        </p:xfrm>
        <a:graphic>
          <a:graphicData uri="http://schemas.openxmlformats.org/drawingml/2006/table">
            <a:tbl>
              <a:tblPr firstRow="1" bandRow="1">
                <a:tableStyleId>{5C22544A-7EE6-4342-B048-85BDC9FD1C3A}</a:tableStyleId>
              </a:tblPr>
              <a:tblGrid>
                <a:gridCol w="718153">
                  <a:extLst>
                    <a:ext uri="{9D8B030D-6E8A-4147-A177-3AD203B41FA5}">
                      <a16:colId xmlns:a16="http://schemas.microsoft.com/office/drawing/2014/main" val="1000950685"/>
                    </a:ext>
                  </a:extLst>
                </a:gridCol>
              </a:tblGrid>
              <a:tr h="370840">
                <a:tc>
                  <a:txBody>
                    <a:bodyPr/>
                    <a:lstStyle/>
                    <a:p>
                      <a:endParaRPr lang="zh-CN" altLang="en-US" dirty="0"/>
                    </a:p>
                  </a:txBody>
                  <a:tcPr>
                    <a:solidFill>
                      <a:srgbClr val="FFC000"/>
                    </a:solidFill>
                  </a:tcPr>
                </a:tc>
                <a:extLst>
                  <a:ext uri="{0D108BD9-81ED-4DB2-BD59-A6C34878D82A}">
                    <a16:rowId xmlns:a16="http://schemas.microsoft.com/office/drawing/2014/main" val="2399910659"/>
                  </a:ext>
                </a:extLst>
              </a:tr>
            </a:tbl>
          </a:graphicData>
        </a:graphic>
      </p:graphicFrame>
      <p:sp>
        <p:nvSpPr>
          <p:cNvPr id="24" name="矩形 23"/>
          <p:cNvSpPr/>
          <p:nvPr/>
        </p:nvSpPr>
        <p:spPr>
          <a:xfrm>
            <a:off x="2569899" y="2492896"/>
            <a:ext cx="356188" cy="461665"/>
          </a:xfrm>
          <a:prstGeom prst="rect">
            <a:avLst/>
          </a:prstGeom>
        </p:spPr>
        <p:txBody>
          <a:bodyPr wrap="none">
            <a:spAutoFit/>
          </a:bodyPr>
          <a:lstStyle/>
          <a:p>
            <a:r>
              <a:rPr lang="en-US" altLang="zh-CN" sz="2400" b="1" dirty="0"/>
              <a:t>a</a:t>
            </a:r>
            <a:endParaRPr lang="zh-CN" altLang="en-US" sz="2400" b="1" dirty="0"/>
          </a:p>
        </p:txBody>
      </p:sp>
      <p:sp>
        <p:nvSpPr>
          <p:cNvPr id="25" name="矩形 24"/>
          <p:cNvSpPr/>
          <p:nvPr/>
        </p:nvSpPr>
        <p:spPr>
          <a:xfrm>
            <a:off x="3615724" y="2492896"/>
            <a:ext cx="372218" cy="461665"/>
          </a:xfrm>
          <a:prstGeom prst="rect">
            <a:avLst/>
          </a:prstGeom>
        </p:spPr>
        <p:txBody>
          <a:bodyPr wrap="none">
            <a:spAutoFit/>
          </a:bodyPr>
          <a:lstStyle/>
          <a:p>
            <a:r>
              <a:rPr lang="en-US" altLang="zh-CN" sz="2400" b="1" dirty="0"/>
              <a:t>b</a:t>
            </a:r>
            <a:endParaRPr lang="zh-CN" altLang="en-US" sz="2400" b="1" dirty="0"/>
          </a:p>
        </p:txBody>
      </p:sp>
    </p:spTree>
    <p:extLst>
      <p:ext uri="{BB962C8B-B14F-4D97-AF65-F5344CB8AC3E}">
        <p14:creationId xmlns:p14="http://schemas.microsoft.com/office/powerpoint/2010/main" val="177634179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函数调用过程中的参数传递</a:t>
            </a:r>
          </a:p>
        </p:txBody>
      </p:sp>
      <p:sp>
        <p:nvSpPr>
          <p:cNvPr id="3" name="内容占位符 2"/>
          <p:cNvSpPr>
            <a:spLocks noGrp="1"/>
          </p:cNvSpPr>
          <p:nvPr>
            <p:ph idx="1"/>
          </p:nvPr>
        </p:nvSpPr>
        <p:spPr>
          <a:xfrm>
            <a:off x="457200" y="1928813"/>
            <a:ext cx="8229600" cy="709611"/>
          </a:xfrm>
        </p:spPr>
        <p:txBody>
          <a:bodyPr/>
          <a:lstStyle/>
          <a:p>
            <a:r>
              <a:rPr lang="zh-CN" altLang="en-US" dirty="0"/>
              <a:t>一般传递过程（赋值形参传递）</a:t>
            </a:r>
            <a:endParaRPr lang="en-US" altLang="zh-CN"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
        <p:nvSpPr>
          <p:cNvPr id="12" name="内容占位符 2"/>
          <p:cNvSpPr txBox="1">
            <a:spLocks/>
          </p:cNvSpPr>
          <p:nvPr/>
        </p:nvSpPr>
        <p:spPr bwMode="auto">
          <a:xfrm>
            <a:off x="5011976" y="3826691"/>
            <a:ext cx="3853527" cy="13447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buFont typeface="Arial" charset="0"/>
              <a:buNone/>
            </a:pPr>
            <a:r>
              <a:rPr lang="en-US" altLang="zh-CN" sz="2000" b="1" dirty="0" err="1">
                <a:solidFill>
                  <a:srgbClr val="0000FF"/>
                </a:solidFill>
                <a:latin typeface="Courier New" pitchFamily="49" charset="0"/>
                <a:cs typeface="Courier New" pitchFamily="49" charset="0"/>
              </a:rPr>
              <a:t>int</a:t>
            </a:r>
            <a:r>
              <a:rPr lang="en-US" altLang="zh-CN" sz="2000" b="1" dirty="0">
                <a:solidFill>
                  <a:srgbClr val="0000FF"/>
                </a:solidFill>
                <a:latin typeface="Courier New" pitchFamily="49" charset="0"/>
                <a:cs typeface="Courier New" pitchFamily="49" charset="0"/>
              </a:rPr>
              <a:t> </a:t>
            </a:r>
            <a:r>
              <a:rPr lang="en-US" altLang="zh-CN" sz="2000" b="1" dirty="0">
                <a:latin typeface="Courier New" pitchFamily="49" charset="0"/>
                <a:cs typeface="Courier New" pitchFamily="49" charset="0"/>
              </a:rPr>
              <a:t>max(</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x,</a:t>
            </a: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y){</a:t>
            </a:r>
            <a:r>
              <a:rPr lang="en-US" altLang="zh-CN" sz="2000" b="1" dirty="0">
                <a:solidFill>
                  <a:schemeClr val="tx2"/>
                </a:solidFill>
                <a:latin typeface="Courier New" pitchFamily="49" charset="0"/>
                <a:cs typeface="Courier New" pitchFamily="49" charset="0"/>
              </a:rPr>
              <a:t> </a:t>
            </a:r>
            <a:endParaRPr lang="en-US" altLang="zh-CN" sz="2000" b="1" dirty="0">
              <a:solidFill>
                <a:srgbClr val="00B050"/>
              </a:solidFill>
              <a:latin typeface="Courier New" pitchFamily="49" charset="0"/>
              <a:cs typeface="Courier New" pitchFamily="49" charset="0"/>
            </a:endParaRPr>
          </a:p>
          <a:p>
            <a:pPr>
              <a:spcBef>
                <a:spcPts val="0"/>
              </a:spcBef>
              <a:buFont typeface="Arial" charset="0"/>
              <a:buNone/>
            </a:pP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rm</a:t>
            </a:r>
            <a:r>
              <a:rPr lang="en-US" altLang="zh-CN" sz="2000" b="1" dirty="0">
                <a:latin typeface="Courier New" pitchFamily="49" charset="0"/>
                <a:cs typeface="Courier New" pitchFamily="49" charset="0"/>
              </a:rPr>
              <a:t> = (x&gt;</a:t>
            </a:r>
            <a:r>
              <a:rPr lang="en-US" altLang="zh-CN" sz="2000" b="1" dirty="0" err="1">
                <a:latin typeface="Courier New" pitchFamily="49" charset="0"/>
                <a:cs typeface="Courier New" pitchFamily="49" charset="0"/>
              </a:rPr>
              <a:t>y?x:y</a:t>
            </a:r>
            <a:r>
              <a:rPr lang="en-US" altLang="zh-CN" sz="2000" b="1" dirty="0">
                <a:latin typeface="Courier New" pitchFamily="49" charset="0"/>
                <a:cs typeface="Courier New" pitchFamily="49" charset="0"/>
              </a:rPr>
              <a:t>);</a:t>
            </a:r>
          </a:p>
          <a:p>
            <a:pPr>
              <a:spcBef>
                <a:spcPts val="0"/>
              </a:spcBef>
              <a:buFont typeface="Arial" charset="0"/>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return</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rm</a:t>
            </a:r>
            <a:r>
              <a:rPr lang="en-US" altLang="zh-CN" sz="2000" b="1" dirty="0">
                <a:latin typeface="Courier New" pitchFamily="49" charset="0"/>
                <a:cs typeface="Courier New" pitchFamily="49" charset="0"/>
              </a:rPr>
              <a:t>;</a:t>
            </a:r>
          </a:p>
          <a:p>
            <a:pPr>
              <a:spcBef>
                <a:spcPts val="0"/>
              </a:spcBef>
              <a:buFont typeface="Arial" charset="0"/>
              <a:buNone/>
            </a:pPr>
            <a:r>
              <a:rPr lang="en-US" altLang="zh-CN" sz="2000" b="1" dirty="0">
                <a:latin typeface="Courier New" pitchFamily="49" charset="0"/>
                <a:cs typeface="Courier New" pitchFamily="49" charset="0"/>
              </a:rPr>
              <a:t>}</a:t>
            </a:r>
          </a:p>
          <a:p>
            <a:pPr>
              <a:spcBef>
                <a:spcPts val="0"/>
              </a:spcBef>
              <a:buFont typeface="Arial" charset="0"/>
              <a:buNone/>
            </a:pPr>
            <a:endParaRPr lang="en-US" altLang="zh-CN" sz="2000" b="1" dirty="0">
              <a:latin typeface="Courier New" pitchFamily="49" charset="0"/>
              <a:cs typeface="Courier New" pitchFamily="49" charset="0"/>
            </a:endParaRPr>
          </a:p>
          <a:p>
            <a:pPr>
              <a:spcBef>
                <a:spcPts val="0"/>
              </a:spcBef>
              <a:buFont typeface="Arial" charset="0"/>
              <a:buNone/>
            </a:pPr>
            <a:endParaRPr lang="en-US" altLang="zh-CN" sz="2000" b="1" dirty="0">
              <a:solidFill>
                <a:srgbClr val="0000FF"/>
              </a:solidFill>
              <a:latin typeface="Courier New" pitchFamily="49" charset="0"/>
              <a:cs typeface="Courier New" pitchFamily="49" charset="0"/>
            </a:endParaRPr>
          </a:p>
          <a:p>
            <a:pPr lvl="1">
              <a:buFont typeface="Arial" charset="0"/>
              <a:buNone/>
            </a:pPr>
            <a:endParaRPr lang="zh-CN" altLang="en-US" sz="2000" b="1" dirty="0"/>
          </a:p>
        </p:txBody>
      </p:sp>
      <p:sp>
        <p:nvSpPr>
          <p:cNvPr id="13" name="内容占位符 2"/>
          <p:cNvSpPr txBox="1">
            <a:spLocks/>
          </p:cNvSpPr>
          <p:nvPr/>
        </p:nvSpPr>
        <p:spPr bwMode="auto">
          <a:xfrm>
            <a:off x="308611" y="3000374"/>
            <a:ext cx="4536504" cy="23574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buFont typeface="Arial" charset="0"/>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main()</a:t>
            </a:r>
          </a:p>
          <a:p>
            <a:pPr>
              <a:spcBef>
                <a:spcPts val="0"/>
              </a:spcBef>
              <a:buFont typeface="Arial" charset="0"/>
              <a:buNone/>
            </a:pPr>
            <a:r>
              <a:rPr lang="en-US" altLang="zh-CN" sz="2000" b="1" dirty="0">
                <a:latin typeface="Courier New" pitchFamily="49" charset="0"/>
                <a:cs typeface="Courier New" pitchFamily="49" charset="0"/>
              </a:rPr>
              <a:t>{</a:t>
            </a:r>
          </a:p>
          <a:p>
            <a:pPr>
              <a:spcBef>
                <a:spcPts val="0"/>
              </a:spcBef>
              <a:buFont typeface="Arial" charset="0"/>
              <a:buNone/>
            </a:pP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a,b</a:t>
            </a:r>
            <a:r>
              <a:rPr lang="en-US" altLang="zh-CN" sz="2000" b="1" dirty="0">
                <a:latin typeface="Courier New" pitchFamily="49" charset="0"/>
                <a:cs typeface="Courier New" pitchFamily="49" charset="0"/>
              </a:rPr>
              <a:t>;  </a:t>
            </a:r>
          </a:p>
          <a:p>
            <a:pPr>
              <a:spcBef>
                <a:spcPts val="0"/>
              </a:spcBef>
              <a:buFont typeface="Arial" charset="0"/>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&lt;&lt;"Input </a:t>
            </a:r>
            <a:r>
              <a:rPr lang="en-US" altLang="zh-CN" sz="2000" b="1" dirty="0" err="1">
                <a:latin typeface="Courier New" pitchFamily="49" charset="0"/>
                <a:cs typeface="Courier New" pitchFamily="49" charset="0"/>
              </a:rPr>
              <a:t>a,b</a:t>
            </a:r>
            <a:r>
              <a:rPr lang="en-US" altLang="zh-CN" sz="2000" b="1" dirty="0">
                <a:latin typeface="Courier New" pitchFamily="49" charset="0"/>
                <a:cs typeface="Courier New" pitchFamily="49" charset="0"/>
              </a:rPr>
              <a:t>:";</a:t>
            </a:r>
          </a:p>
          <a:p>
            <a:pPr>
              <a:spcBef>
                <a:spcPts val="0"/>
              </a:spcBef>
              <a:buFont typeface="Arial" charset="0"/>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cin</a:t>
            </a:r>
            <a:r>
              <a:rPr lang="en-US" altLang="zh-CN" sz="2000" b="1" dirty="0">
                <a:latin typeface="Courier New" pitchFamily="49" charset="0"/>
                <a:cs typeface="Courier New" pitchFamily="49" charset="0"/>
              </a:rPr>
              <a:t>&gt;&gt;a&gt;&gt;b;</a:t>
            </a:r>
          </a:p>
          <a:p>
            <a:pPr>
              <a:spcBef>
                <a:spcPts val="0"/>
              </a:spcBef>
              <a:buFont typeface="Arial" charset="0"/>
              <a:buNone/>
            </a:pPr>
            <a:endParaRPr lang="en-US" altLang="zh-CN" sz="2000" b="1" dirty="0">
              <a:latin typeface="Courier New" pitchFamily="49" charset="0"/>
              <a:cs typeface="Courier New" pitchFamily="49" charset="0"/>
            </a:endParaRPr>
          </a:p>
          <a:p>
            <a:pPr>
              <a:spcBef>
                <a:spcPts val="0"/>
              </a:spcBef>
              <a:buFont typeface="Arial" charset="0"/>
              <a:buNone/>
            </a:pPr>
            <a:r>
              <a:rPr lang="en-US" altLang="zh-CN" sz="2000" b="1" dirty="0">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 c = max(a, b); </a:t>
            </a:r>
          </a:p>
          <a:p>
            <a:pPr>
              <a:spcBef>
                <a:spcPts val="0"/>
              </a:spcBef>
              <a:buFont typeface="Arial" charset="0"/>
              <a:buNone/>
            </a:pPr>
            <a:r>
              <a:rPr lang="zh-CN" altLang="en-US" sz="2000" b="1" dirty="0">
                <a:latin typeface="Courier New" pitchFamily="49" charset="0"/>
                <a:cs typeface="Courier New" pitchFamily="49" charset="0"/>
              </a:rPr>
              <a:t>}</a:t>
            </a:r>
          </a:p>
          <a:p>
            <a:pPr>
              <a:spcBef>
                <a:spcPts val="0"/>
              </a:spcBef>
              <a:buFont typeface="Arial" charset="0"/>
              <a:buNone/>
            </a:pPr>
            <a:endParaRPr lang="en-US" altLang="zh-CN" sz="2000" b="1" dirty="0">
              <a:solidFill>
                <a:srgbClr val="0000FF"/>
              </a:solidFill>
              <a:latin typeface="Courier New" pitchFamily="49" charset="0"/>
              <a:cs typeface="Courier New" pitchFamily="49" charset="0"/>
            </a:endParaRPr>
          </a:p>
          <a:p>
            <a:pPr lvl="1">
              <a:buFont typeface="Arial" charset="0"/>
              <a:buNone/>
            </a:pPr>
            <a:endParaRPr lang="zh-CN" altLang="en-US" sz="2000" b="1" dirty="0"/>
          </a:p>
        </p:txBody>
      </p:sp>
      <p:sp>
        <p:nvSpPr>
          <p:cNvPr id="27" name="矩形 26"/>
          <p:cNvSpPr/>
          <p:nvPr/>
        </p:nvSpPr>
        <p:spPr>
          <a:xfrm>
            <a:off x="6073824" y="2924944"/>
            <a:ext cx="2890664" cy="830997"/>
          </a:xfrm>
          <a:prstGeom prst="rect">
            <a:avLst/>
          </a:prstGeom>
        </p:spPr>
        <p:txBody>
          <a:bodyPr wrap="square">
            <a:spAutoFit/>
          </a:bodyPr>
          <a:lstStyle/>
          <a:p>
            <a:r>
              <a:rPr lang="zh-CN" altLang="en-US" sz="2400" b="1" dirty="0">
                <a:solidFill>
                  <a:srgbClr val="00B050"/>
                </a:solidFill>
              </a:rPr>
              <a:t>生成</a:t>
            </a:r>
            <a:r>
              <a:rPr lang="en-US" altLang="zh-CN" sz="2400" b="1" dirty="0">
                <a:solidFill>
                  <a:srgbClr val="00B050"/>
                </a:solidFill>
              </a:rPr>
              <a:t>max</a:t>
            </a:r>
            <a:r>
              <a:rPr lang="zh-CN" altLang="en-US" sz="2400" b="1" dirty="0">
                <a:solidFill>
                  <a:srgbClr val="00B050"/>
                </a:solidFill>
              </a:rPr>
              <a:t>函数局部变量</a:t>
            </a:r>
            <a:r>
              <a:rPr lang="en-US" altLang="zh-CN" sz="2400" b="1" dirty="0" err="1">
                <a:solidFill>
                  <a:srgbClr val="00B050"/>
                </a:solidFill>
              </a:rPr>
              <a:t>x,y</a:t>
            </a:r>
            <a:endParaRPr lang="zh-CN" altLang="en-US" sz="2400" b="1" dirty="0">
              <a:solidFill>
                <a:srgbClr val="00B050"/>
              </a:solidFill>
            </a:endParaRPr>
          </a:p>
        </p:txBody>
      </p:sp>
      <p:sp>
        <p:nvSpPr>
          <p:cNvPr id="28" name="椭圆 27"/>
          <p:cNvSpPr/>
          <p:nvPr/>
        </p:nvSpPr>
        <p:spPr>
          <a:xfrm>
            <a:off x="5785792" y="3049776"/>
            <a:ext cx="288032" cy="267807"/>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0B050"/>
                </a:solidFill>
              </a:rPr>
              <a:t>3</a:t>
            </a:r>
            <a:endParaRPr lang="zh-CN" altLang="en-US" sz="2400" dirty="0">
              <a:solidFill>
                <a:srgbClr val="00B050"/>
              </a:solidFill>
            </a:endParaRPr>
          </a:p>
        </p:txBody>
      </p:sp>
      <p:sp>
        <p:nvSpPr>
          <p:cNvPr id="18" name="任意多边形 17"/>
          <p:cNvSpPr/>
          <p:nvPr/>
        </p:nvSpPr>
        <p:spPr>
          <a:xfrm>
            <a:off x="2341267" y="3212975"/>
            <a:ext cx="3598885" cy="1720765"/>
          </a:xfrm>
          <a:custGeom>
            <a:avLst/>
            <a:gdLst>
              <a:gd name="connsiteX0" fmla="*/ 0 w 4602145"/>
              <a:gd name="connsiteY0" fmla="*/ 2183060 h 2183060"/>
              <a:gd name="connsiteX1" fmla="*/ 2260879 w 4602145"/>
              <a:gd name="connsiteY1" fmla="*/ 32712 h 2183060"/>
              <a:gd name="connsiteX2" fmla="*/ 4602145 w 4602145"/>
              <a:gd name="connsiteY2" fmla="*/ 826532 h 2183060"/>
              <a:gd name="connsiteX3" fmla="*/ 4602145 w 4602145"/>
              <a:gd name="connsiteY3" fmla="*/ 826532 h 2183060"/>
            </a:gdLst>
            <a:ahLst/>
            <a:cxnLst>
              <a:cxn ang="0">
                <a:pos x="connsiteX0" y="connsiteY0"/>
              </a:cxn>
              <a:cxn ang="0">
                <a:pos x="connsiteX1" y="connsiteY1"/>
              </a:cxn>
              <a:cxn ang="0">
                <a:pos x="connsiteX2" y="connsiteY2"/>
              </a:cxn>
              <a:cxn ang="0">
                <a:pos x="connsiteX3" y="connsiteY3"/>
              </a:cxn>
            </a:cxnLst>
            <a:rect l="l" t="t" r="r" b="b"/>
            <a:pathLst>
              <a:path w="4602145" h="2183060">
                <a:moveTo>
                  <a:pt x="0" y="2183060"/>
                </a:moveTo>
                <a:cubicBezTo>
                  <a:pt x="746927" y="1220930"/>
                  <a:pt x="1493855" y="258800"/>
                  <a:pt x="2260879" y="32712"/>
                </a:cubicBezTo>
                <a:cubicBezTo>
                  <a:pt x="3027903" y="-193376"/>
                  <a:pt x="4602145" y="826532"/>
                  <a:pt x="4602145" y="826532"/>
                </a:cubicBezTo>
                <a:lnTo>
                  <a:pt x="4602145" y="826532"/>
                </a:lnTo>
              </a:path>
            </a:pathLst>
          </a:custGeom>
          <a:noFill/>
          <a:ln>
            <a:prstDash val="sys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4380972" y="5120902"/>
            <a:ext cx="4782078" cy="400110"/>
          </a:xfrm>
          <a:prstGeom prst="rect">
            <a:avLst/>
          </a:prstGeom>
        </p:spPr>
        <p:txBody>
          <a:bodyPr wrap="none">
            <a:spAutoFit/>
          </a:bodyPr>
          <a:lstStyle/>
          <a:p>
            <a:r>
              <a:rPr lang="en-US" altLang="zh-CN" sz="2000" b="1" dirty="0" err="1">
                <a:solidFill>
                  <a:srgbClr val="FF0000"/>
                </a:solidFill>
              </a:rPr>
              <a:t>a,b</a:t>
            </a:r>
            <a:r>
              <a:rPr lang="zh-CN" altLang="en-US" sz="2000" b="1" dirty="0">
                <a:solidFill>
                  <a:srgbClr val="FF0000"/>
                </a:solidFill>
              </a:rPr>
              <a:t>和</a:t>
            </a:r>
            <a:r>
              <a:rPr lang="en-US" altLang="zh-CN" sz="2000" b="1" dirty="0" err="1">
                <a:solidFill>
                  <a:srgbClr val="FF0000"/>
                </a:solidFill>
              </a:rPr>
              <a:t>x,y</a:t>
            </a:r>
            <a:r>
              <a:rPr lang="zh-CN" altLang="en-US" sz="2000" b="1" dirty="0">
                <a:solidFill>
                  <a:srgbClr val="FF0000"/>
                </a:solidFill>
              </a:rPr>
              <a:t>是不同的变量，存在不同的地址</a:t>
            </a:r>
          </a:p>
        </p:txBody>
      </p:sp>
      <p:graphicFrame>
        <p:nvGraphicFramePr>
          <p:cNvPr id="29" name="表格 28"/>
          <p:cNvGraphicFramePr>
            <a:graphicFrameLocks noGrp="1"/>
          </p:cNvGraphicFramePr>
          <p:nvPr/>
        </p:nvGraphicFramePr>
        <p:xfrm>
          <a:off x="2339752" y="2884988"/>
          <a:ext cx="770119" cy="370840"/>
        </p:xfrm>
        <a:graphic>
          <a:graphicData uri="http://schemas.openxmlformats.org/drawingml/2006/table">
            <a:tbl>
              <a:tblPr firstRow="1" bandRow="1">
                <a:tableStyleId>{5C22544A-7EE6-4342-B048-85BDC9FD1C3A}</a:tableStyleId>
              </a:tblPr>
              <a:tblGrid>
                <a:gridCol w="770119">
                  <a:extLst>
                    <a:ext uri="{9D8B030D-6E8A-4147-A177-3AD203B41FA5}">
                      <a16:colId xmlns:a16="http://schemas.microsoft.com/office/drawing/2014/main" val="1000950685"/>
                    </a:ext>
                  </a:extLst>
                </a:gridCol>
              </a:tblGrid>
              <a:tr h="370840">
                <a:tc>
                  <a:txBody>
                    <a:bodyPr/>
                    <a:lstStyle/>
                    <a:p>
                      <a:endParaRPr lang="zh-CN" altLang="en-US" dirty="0"/>
                    </a:p>
                  </a:txBody>
                  <a:tcPr>
                    <a:solidFill>
                      <a:srgbClr val="FFC000"/>
                    </a:solidFill>
                  </a:tcPr>
                </a:tc>
                <a:extLst>
                  <a:ext uri="{0D108BD9-81ED-4DB2-BD59-A6C34878D82A}">
                    <a16:rowId xmlns:a16="http://schemas.microsoft.com/office/drawing/2014/main" val="2399910659"/>
                  </a:ext>
                </a:extLst>
              </a:tr>
            </a:tbl>
          </a:graphicData>
        </a:graphic>
      </p:graphicFrame>
      <p:graphicFrame>
        <p:nvGraphicFramePr>
          <p:cNvPr id="30" name="表格 29"/>
          <p:cNvGraphicFramePr>
            <a:graphicFrameLocks noGrp="1"/>
          </p:cNvGraphicFramePr>
          <p:nvPr/>
        </p:nvGraphicFramePr>
        <p:xfrm>
          <a:off x="3430143" y="2884988"/>
          <a:ext cx="718153" cy="370840"/>
        </p:xfrm>
        <a:graphic>
          <a:graphicData uri="http://schemas.openxmlformats.org/drawingml/2006/table">
            <a:tbl>
              <a:tblPr firstRow="1" bandRow="1">
                <a:tableStyleId>{5C22544A-7EE6-4342-B048-85BDC9FD1C3A}</a:tableStyleId>
              </a:tblPr>
              <a:tblGrid>
                <a:gridCol w="718153">
                  <a:extLst>
                    <a:ext uri="{9D8B030D-6E8A-4147-A177-3AD203B41FA5}">
                      <a16:colId xmlns:a16="http://schemas.microsoft.com/office/drawing/2014/main" val="1000950685"/>
                    </a:ext>
                  </a:extLst>
                </a:gridCol>
              </a:tblGrid>
              <a:tr h="370840">
                <a:tc>
                  <a:txBody>
                    <a:bodyPr/>
                    <a:lstStyle/>
                    <a:p>
                      <a:endParaRPr lang="zh-CN" altLang="en-US" dirty="0"/>
                    </a:p>
                  </a:txBody>
                  <a:tcPr>
                    <a:solidFill>
                      <a:srgbClr val="FFC000"/>
                    </a:solidFill>
                  </a:tcPr>
                </a:tc>
                <a:extLst>
                  <a:ext uri="{0D108BD9-81ED-4DB2-BD59-A6C34878D82A}">
                    <a16:rowId xmlns:a16="http://schemas.microsoft.com/office/drawing/2014/main" val="2399910659"/>
                  </a:ext>
                </a:extLst>
              </a:tr>
            </a:tbl>
          </a:graphicData>
        </a:graphic>
      </p:graphicFrame>
      <p:sp>
        <p:nvSpPr>
          <p:cNvPr id="31" name="矩形 30"/>
          <p:cNvSpPr/>
          <p:nvPr/>
        </p:nvSpPr>
        <p:spPr>
          <a:xfrm>
            <a:off x="2569899" y="2492896"/>
            <a:ext cx="356188" cy="461665"/>
          </a:xfrm>
          <a:prstGeom prst="rect">
            <a:avLst/>
          </a:prstGeom>
        </p:spPr>
        <p:txBody>
          <a:bodyPr wrap="none">
            <a:spAutoFit/>
          </a:bodyPr>
          <a:lstStyle/>
          <a:p>
            <a:r>
              <a:rPr lang="en-US" altLang="zh-CN" sz="2400" b="1" dirty="0"/>
              <a:t>a</a:t>
            </a:r>
            <a:endParaRPr lang="zh-CN" altLang="en-US" sz="2400" b="1" dirty="0"/>
          </a:p>
        </p:txBody>
      </p:sp>
      <p:sp>
        <p:nvSpPr>
          <p:cNvPr id="32" name="矩形 31"/>
          <p:cNvSpPr/>
          <p:nvPr/>
        </p:nvSpPr>
        <p:spPr>
          <a:xfrm>
            <a:off x="3615724" y="2492896"/>
            <a:ext cx="372218" cy="461665"/>
          </a:xfrm>
          <a:prstGeom prst="rect">
            <a:avLst/>
          </a:prstGeom>
        </p:spPr>
        <p:txBody>
          <a:bodyPr wrap="none">
            <a:spAutoFit/>
          </a:bodyPr>
          <a:lstStyle/>
          <a:p>
            <a:r>
              <a:rPr lang="en-US" altLang="zh-CN" sz="2400" b="1" dirty="0"/>
              <a:t>b</a:t>
            </a:r>
            <a:endParaRPr lang="zh-CN" altLang="en-US" sz="2400" b="1" dirty="0"/>
          </a:p>
        </p:txBody>
      </p:sp>
      <p:graphicFrame>
        <p:nvGraphicFramePr>
          <p:cNvPr id="33" name="表格 32"/>
          <p:cNvGraphicFramePr>
            <a:graphicFrameLocks noGrp="1"/>
          </p:cNvGraphicFramePr>
          <p:nvPr/>
        </p:nvGraphicFramePr>
        <p:xfrm>
          <a:off x="6434475" y="2375923"/>
          <a:ext cx="770119" cy="370840"/>
        </p:xfrm>
        <a:graphic>
          <a:graphicData uri="http://schemas.openxmlformats.org/drawingml/2006/table">
            <a:tbl>
              <a:tblPr firstRow="1" bandRow="1">
                <a:tableStyleId>{5C22544A-7EE6-4342-B048-85BDC9FD1C3A}</a:tableStyleId>
              </a:tblPr>
              <a:tblGrid>
                <a:gridCol w="770119">
                  <a:extLst>
                    <a:ext uri="{9D8B030D-6E8A-4147-A177-3AD203B41FA5}">
                      <a16:colId xmlns:a16="http://schemas.microsoft.com/office/drawing/2014/main" val="1000950685"/>
                    </a:ext>
                  </a:extLst>
                </a:gridCol>
              </a:tblGrid>
              <a:tr h="370840">
                <a:tc>
                  <a:txBody>
                    <a:bodyPr/>
                    <a:lstStyle/>
                    <a:p>
                      <a:endParaRPr lang="zh-CN" altLang="en-US" dirty="0">
                        <a:solidFill>
                          <a:srgbClr val="00B0F0"/>
                        </a:solidFill>
                      </a:endParaRPr>
                    </a:p>
                  </a:txBody>
                  <a:tcPr>
                    <a:solidFill>
                      <a:srgbClr val="00B0F0"/>
                    </a:solidFill>
                  </a:tcPr>
                </a:tc>
                <a:extLst>
                  <a:ext uri="{0D108BD9-81ED-4DB2-BD59-A6C34878D82A}">
                    <a16:rowId xmlns:a16="http://schemas.microsoft.com/office/drawing/2014/main" val="2399910659"/>
                  </a:ext>
                </a:extLst>
              </a:tr>
            </a:tbl>
          </a:graphicData>
        </a:graphic>
      </p:graphicFrame>
      <p:graphicFrame>
        <p:nvGraphicFramePr>
          <p:cNvPr id="34" name="表格 33"/>
          <p:cNvGraphicFramePr>
            <a:graphicFrameLocks noGrp="1"/>
          </p:cNvGraphicFramePr>
          <p:nvPr/>
        </p:nvGraphicFramePr>
        <p:xfrm>
          <a:off x="7524866" y="2375923"/>
          <a:ext cx="718153" cy="370840"/>
        </p:xfrm>
        <a:graphic>
          <a:graphicData uri="http://schemas.openxmlformats.org/drawingml/2006/table">
            <a:tbl>
              <a:tblPr firstRow="1" bandRow="1">
                <a:tableStyleId>{5C22544A-7EE6-4342-B048-85BDC9FD1C3A}</a:tableStyleId>
              </a:tblPr>
              <a:tblGrid>
                <a:gridCol w="718153">
                  <a:extLst>
                    <a:ext uri="{9D8B030D-6E8A-4147-A177-3AD203B41FA5}">
                      <a16:colId xmlns:a16="http://schemas.microsoft.com/office/drawing/2014/main" val="1000950685"/>
                    </a:ext>
                  </a:extLst>
                </a:gridCol>
              </a:tblGrid>
              <a:tr h="370840">
                <a:tc>
                  <a:txBody>
                    <a:bodyPr/>
                    <a:lstStyle/>
                    <a:p>
                      <a:endParaRPr lang="zh-CN" altLang="en-US" dirty="0"/>
                    </a:p>
                  </a:txBody>
                  <a:tcPr>
                    <a:solidFill>
                      <a:srgbClr val="00B0F0"/>
                    </a:solidFill>
                  </a:tcPr>
                </a:tc>
                <a:extLst>
                  <a:ext uri="{0D108BD9-81ED-4DB2-BD59-A6C34878D82A}">
                    <a16:rowId xmlns:a16="http://schemas.microsoft.com/office/drawing/2014/main" val="2399910659"/>
                  </a:ext>
                </a:extLst>
              </a:tr>
            </a:tbl>
          </a:graphicData>
        </a:graphic>
      </p:graphicFrame>
      <p:sp>
        <p:nvSpPr>
          <p:cNvPr id="35" name="矩形 34"/>
          <p:cNvSpPr/>
          <p:nvPr/>
        </p:nvSpPr>
        <p:spPr>
          <a:xfrm>
            <a:off x="6664622" y="1983831"/>
            <a:ext cx="356188" cy="461665"/>
          </a:xfrm>
          <a:prstGeom prst="rect">
            <a:avLst/>
          </a:prstGeom>
        </p:spPr>
        <p:txBody>
          <a:bodyPr wrap="none">
            <a:spAutoFit/>
          </a:bodyPr>
          <a:lstStyle/>
          <a:p>
            <a:r>
              <a:rPr lang="en-US" altLang="zh-CN" sz="2400" b="1" dirty="0"/>
              <a:t>x</a:t>
            </a:r>
            <a:endParaRPr lang="zh-CN" altLang="en-US" sz="2400" b="1" dirty="0"/>
          </a:p>
        </p:txBody>
      </p:sp>
      <p:sp>
        <p:nvSpPr>
          <p:cNvPr id="36" name="矩形 35"/>
          <p:cNvSpPr/>
          <p:nvPr/>
        </p:nvSpPr>
        <p:spPr>
          <a:xfrm>
            <a:off x="7710447" y="1967205"/>
            <a:ext cx="356188" cy="461665"/>
          </a:xfrm>
          <a:prstGeom prst="rect">
            <a:avLst/>
          </a:prstGeom>
        </p:spPr>
        <p:txBody>
          <a:bodyPr wrap="none">
            <a:spAutoFit/>
          </a:bodyPr>
          <a:lstStyle/>
          <a:p>
            <a:r>
              <a:rPr lang="en-US" altLang="zh-CN" sz="2400" b="1" dirty="0"/>
              <a:t>y</a:t>
            </a:r>
            <a:endParaRPr lang="zh-CN" altLang="en-US" sz="2400" b="1" dirty="0"/>
          </a:p>
        </p:txBody>
      </p:sp>
    </p:spTree>
    <p:extLst>
      <p:ext uri="{BB962C8B-B14F-4D97-AF65-F5344CB8AC3E}">
        <p14:creationId xmlns:p14="http://schemas.microsoft.com/office/powerpoint/2010/main" val="3140743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5" grpId="0"/>
      <p:bldP spid="36"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函数调用过程中的参数传递</a:t>
            </a:r>
          </a:p>
        </p:txBody>
      </p:sp>
      <p:sp>
        <p:nvSpPr>
          <p:cNvPr id="3" name="内容占位符 2"/>
          <p:cNvSpPr>
            <a:spLocks noGrp="1"/>
          </p:cNvSpPr>
          <p:nvPr>
            <p:ph idx="1"/>
          </p:nvPr>
        </p:nvSpPr>
        <p:spPr>
          <a:xfrm>
            <a:off x="457200" y="1928813"/>
            <a:ext cx="8229600" cy="709611"/>
          </a:xfrm>
        </p:spPr>
        <p:txBody>
          <a:bodyPr/>
          <a:lstStyle/>
          <a:p>
            <a:r>
              <a:rPr lang="zh-CN" altLang="en-US" dirty="0"/>
              <a:t>一般传递过程（赋值形参传递）</a:t>
            </a:r>
            <a:endParaRPr lang="en-US" altLang="zh-CN"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
        <p:nvSpPr>
          <p:cNvPr id="12" name="内容占位符 2"/>
          <p:cNvSpPr txBox="1">
            <a:spLocks/>
          </p:cNvSpPr>
          <p:nvPr/>
        </p:nvSpPr>
        <p:spPr bwMode="auto">
          <a:xfrm>
            <a:off x="5011976" y="3826691"/>
            <a:ext cx="3853527" cy="13447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buFont typeface="Arial" charset="0"/>
              <a:buNone/>
            </a:pPr>
            <a:r>
              <a:rPr lang="en-US" altLang="zh-CN" sz="2000" b="1" dirty="0" err="1">
                <a:solidFill>
                  <a:srgbClr val="0000FF"/>
                </a:solidFill>
                <a:latin typeface="Courier New" pitchFamily="49" charset="0"/>
                <a:cs typeface="Courier New" pitchFamily="49" charset="0"/>
              </a:rPr>
              <a:t>int</a:t>
            </a:r>
            <a:r>
              <a:rPr lang="en-US" altLang="zh-CN" sz="2000" b="1" dirty="0">
                <a:solidFill>
                  <a:srgbClr val="0000FF"/>
                </a:solidFill>
                <a:latin typeface="Courier New" pitchFamily="49" charset="0"/>
                <a:cs typeface="Courier New" pitchFamily="49" charset="0"/>
              </a:rPr>
              <a:t> </a:t>
            </a:r>
            <a:r>
              <a:rPr lang="en-US" altLang="zh-CN" sz="2000" b="1" dirty="0">
                <a:latin typeface="Courier New" pitchFamily="49" charset="0"/>
                <a:cs typeface="Courier New" pitchFamily="49" charset="0"/>
              </a:rPr>
              <a:t>max(</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x,</a:t>
            </a: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y){</a:t>
            </a:r>
            <a:r>
              <a:rPr lang="en-US" altLang="zh-CN" sz="2000" b="1" dirty="0">
                <a:solidFill>
                  <a:schemeClr val="tx2"/>
                </a:solidFill>
                <a:latin typeface="Courier New" pitchFamily="49" charset="0"/>
                <a:cs typeface="Courier New" pitchFamily="49" charset="0"/>
              </a:rPr>
              <a:t> </a:t>
            </a:r>
            <a:endParaRPr lang="en-US" altLang="zh-CN" sz="2000" b="1" dirty="0">
              <a:solidFill>
                <a:srgbClr val="00B050"/>
              </a:solidFill>
              <a:latin typeface="Courier New" pitchFamily="49" charset="0"/>
              <a:cs typeface="Courier New" pitchFamily="49" charset="0"/>
            </a:endParaRPr>
          </a:p>
          <a:p>
            <a:pPr>
              <a:spcBef>
                <a:spcPts val="0"/>
              </a:spcBef>
              <a:buFont typeface="Arial" charset="0"/>
              <a:buNone/>
            </a:pP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rm</a:t>
            </a:r>
            <a:r>
              <a:rPr lang="en-US" altLang="zh-CN" sz="2000" b="1" dirty="0">
                <a:latin typeface="Courier New" pitchFamily="49" charset="0"/>
                <a:cs typeface="Courier New" pitchFamily="49" charset="0"/>
              </a:rPr>
              <a:t> = (x&gt;</a:t>
            </a:r>
            <a:r>
              <a:rPr lang="en-US" altLang="zh-CN" sz="2000" b="1" dirty="0" err="1">
                <a:latin typeface="Courier New" pitchFamily="49" charset="0"/>
                <a:cs typeface="Courier New" pitchFamily="49" charset="0"/>
              </a:rPr>
              <a:t>y?x:y</a:t>
            </a:r>
            <a:r>
              <a:rPr lang="en-US" altLang="zh-CN" sz="2000" b="1" dirty="0">
                <a:latin typeface="Courier New" pitchFamily="49" charset="0"/>
                <a:cs typeface="Courier New" pitchFamily="49" charset="0"/>
              </a:rPr>
              <a:t>);</a:t>
            </a:r>
          </a:p>
          <a:p>
            <a:pPr>
              <a:spcBef>
                <a:spcPts val="0"/>
              </a:spcBef>
              <a:buFont typeface="Arial" charset="0"/>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return</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rm</a:t>
            </a:r>
            <a:r>
              <a:rPr lang="en-US" altLang="zh-CN" sz="2000" b="1" dirty="0">
                <a:latin typeface="Courier New" pitchFamily="49" charset="0"/>
                <a:cs typeface="Courier New" pitchFamily="49" charset="0"/>
              </a:rPr>
              <a:t>;</a:t>
            </a:r>
          </a:p>
          <a:p>
            <a:pPr>
              <a:spcBef>
                <a:spcPts val="0"/>
              </a:spcBef>
              <a:buFont typeface="Arial" charset="0"/>
              <a:buNone/>
            </a:pPr>
            <a:r>
              <a:rPr lang="en-US" altLang="zh-CN" sz="2000" b="1" dirty="0">
                <a:latin typeface="Courier New" pitchFamily="49" charset="0"/>
                <a:cs typeface="Courier New" pitchFamily="49" charset="0"/>
              </a:rPr>
              <a:t>}</a:t>
            </a:r>
          </a:p>
          <a:p>
            <a:pPr>
              <a:spcBef>
                <a:spcPts val="0"/>
              </a:spcBef>
              <a:buFont typeface="Arial" charset="0"/>
              <a:buNone/>
            </a:pPr>
            <a:endParaRPr lang="en-US" altLang="zh-CN" sz="2000" b="1" dirty="0">
              <a:latin typeface="Courier New" pitchFamily="49" charset="0"/>
              <a:cs typeface="Courier New" pitchFamily="49" charset="0"/>
            </a:endParaRPr>
          </a:p>
          <a:p>
            <a:pPr>
              <a:spcBef>
                <a:spcPts val="0"/>
              </a:spcBef>
              <a:buFont typeface="Arial" charset="0"/>
              <a:buNone/>
            </a:pPr>
            <a:endParaRPr lang="en-US" altLang="zh-CN" sz="2000" b="1" dirty="0">
              <a:solidFill>
                <a:srgbClr val="0000FF"/>
              </a:solidFill>
              <a:latin typeface="Courier New" pitchFamily="49" charset="0"/>
              <a:cs typeface="Courier New" pitchFamily="49" charset="0"/>
            </a:endParaRPr>
          </a:p>
          <a:p>
            <a:pPr lvl="1">
              <a:buFont typeface="Arial" charset="0"/>
              <a:buNone/>
            </a:pPr>
            <a:endParaRPr lang="zh-CN" altLang="en-US" sz="2000" b="1" dirty="0"/>
          </a:p>
        </p:txBody>
      </p:sp>
      <p:sp>
        <p:nvSpPr>
          <p:cNvPr id="13" name="内容占位符 2"/>
          <p:cNvSpPr txBox="1">
            <a:spLocks/>
          </p:cNvSpPr>
          <p:nvPr/>
        </p:nvSpPr>
        <p:spPr bwMode="auto">
          <a:xfrm>
            <a:off x="308611" y="3000374"/>
            <a:ext cx="4536504" cy="23574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buFont typeface="Arial" charset="0"/>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main()</a:t>
            </a:r>
          </a:p>
          <a:p>
            <a:pPr>
              <a:spcBef>
                <a:spcPts val="0"/>
              </a:spcBef>
              <a:buFont typeface="Arial" charset="0"/>
              <a:buNone/>
            </a:pPr>
            <a:r>
              <a:rPr lang="en-US" altLang="zh-CN" sz="2000" b="1" dirty="0">
                <a:latin typeface="Courier New" pitchFamily="49" charset="0"/>
                <a:cs typeface="Courier New" pitchFamily="49" charset="0"/>
              </a:rPr>
              <a:t>{</a:t>
            </a:r>
          </a:p>
          <a:p>
            <a:pPr>
              <a:spcBef>
                <a:spcPts val="0"/>
              </a:spcBef>
              <a:buFont typeface="Arial" charset="0"/>
              <a:buNone/>
            </a:pP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a,b</a:t>
            </a:r>
            <a:r>
              <a:rPr lang="en-US" altLang="zh-CN" sz="2000" b="1" dirty="0">
                <a:latin typeface="Courier New" pitchFamily="49" charset="0"/>
                <a:cs typeface="Courier New" pitchFamily="49" charset="0"/>
              </a:rPr>
              <a:t>;  </a:t>
            </a:r>
          </a:p>
          <a:p>
            <a:pPr>
              <a:spcBef>
                <a:spcPts val="0"/>
              </a:spcBef>
              <a:buFont typeface="Arial" charset="0"/>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&lt;&lt;"Input </a:t>
            </a:r>
            <a:r>
              <a:rPr lang="en-US" altLang="zh-CN" sz="2000" b="1" dirty="0" err="1">
                <a:latin typeface="Courier New" pitchFamily="49" charset="0"/>
                <a:cs typeface="Courier New" pitchFamily="49" charset="0"/>
              </a:rPr>
              <a:t>a,b</a:t>
            </a:r>
            <a:r>
              <a:rPr lang="en-US" altLang="zh-CN" sz="2000" b="1" dirty="0">
                <a:latin typeface="Courier New" pitchFamily="49" charset="0"/>
                <a:cs typeface="Courier New" pitchFamily="49" charset="0"/>
              </a:rPr>
              <a:t>:";</a:t>
            </a:r>
          </a:p>
          <a:p>
            <a:pPr>
              <a:spcBef>
                <a:spcPts val="0"/>
              </a:spcBef>
              <a:buFont typeface="Arial" charset="0"/>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cin</a:t>
            </a:r>
            <a:r>
              <a:rPr lang="en-US" altLang="zh-CN" sz="2000" b="1" dirty="0">
                <a:latin typeface="Courier New" pitchFamily="49" charset="0"/>
                <a:cs typeface="Courier New" pitchFamily="49" charset="0"/>
              </a:rPr>
              <a:t>&gt;&gt;a&gt;&gt;b;</a:t>
            </a:r>
          </a:p>
          <a:p>
            <a:pPr>
              <a:spcBef>
                <a:spcPts val="0"/>
              </a:spcBef>
              <a:buFont typeface="Arial" charset="0"/>
              <a:buNone/>
            </a:pPr>
            <a:endParaRPr lang="en-US" altLang="zh-CN" sz="2000" b="1" dirty="0">
              <a:latin typeface="Courier New" pitchFamily="49" charset="0"/>
              <a:cs typeface="Courier New" pitchFamily="49" charset="0"/>
            </a:endParaRPr>
          </a:p>
          <a:p>
            <a:pPr>
              <a:spcBef>
                <a:spcPts val="0"/>
              </a:spcBef>
              <a:buFont typeface="Arial" charset="0"/>
              <a:buNone/>
            </a:pPr>
            <a:r>
              <a:rPr lang="en-US" altLang="zh-CN" sz="2000" b="1" dirty="0">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 c = max(a, b); </a:t>
            </a:r>
          </a:p>
          <a:p>
            <a:pPr>
              <a:spcBef>
                <a:spcPts val="0"/>
              </a:spcBef>
              <a:buFont typeface="Arial" charset="0"/>
              <a:buNone/>
            </a:pPr>
            <a:r>
              <a:rPr lang="zh-CN" altLang="en-US" sz="2000" b="1" dirty="0">
                <a:latin typeface="Courier New" pitchFamily="49" charset="0"/>
                <a:cs typeface="Courier New" pitchFamily="49" charset="0"/>
              </a:rPr>
              <a:t>}</a:t>
            </a:r>
          </a:p>
          <a:p>
            <a:pPr>
              <a:spcBef>
                <a:spcPts val="0"/>
              </a:spcBef>
              <a:buFont typeface="Arial" charset="0"/>
              <a:buNone/>
            </a:pPr>
            <a:endParaRPr lang="en-US" altLang="zh-CN" sz="2000" b="1" dirty="0">
              <a:solidFill>
                <a:srgbClr val="0000FF"/>
              </a:solidFill>
              <a:latin typeface="Courier New" pitchFamily="49" charset="0"/>
              <a:cs typeface="Courier New" pitchFamily="49" charset="0"/>
            </a:endParaRPr>
          </a:p>
          <a:p>
            <a:pPr lvl="1">
              <a:buFont typeface="Arial" charset="0"/>
              <a:buNone/>
            </a:pPr>
            <a:endParaRPr lang="zh-CN" altLang="en-US" sz="2000" b="1" dirty="0"/>
          </a:p>
        </p:txBody>
      </p:sp>
      <p:sp>
        <p:nvSpPr>
          <p:cNvPr id="27" name="矩形 26"/>
          <p:cNvSpPr/>
          <p:nvPr/>
        </p:nvSpPr>
        <p:spPr>
          <a:xfrm>
            <a:off x="4246918" y="2577894"/>
            <a:ext cx="2756907" cy="461665"/>
          </a:xfrm>
          <a:prstGeom prst="rect">
            <a:avLst/>
          </a:prstGeom>
        </p:spPr>
        <p:txBody>
          <a:bodyPr wrap="square">
            <a:spAutoFit/>
          </a:bodyPr>
          <a:lstStyle/>
          <a:p>
            <a:r>
              <a:rPr lang="zh-CN" altLang="en-US" sz="2400" b="1" dirty="0">
                <a:solidFill>
                  <a:srgbClr val="00B050"/>
                </a:solidFill>
              </a:rPr>
              <a:t>实参值传递给形参</a:t>
            </a:r>
          </a:p>
        </p:txBody>
      </p:sp>
      <p:sp>
        <p:nvSpPr>
          <p:cNvPr id="28" name="椭圆 27"/>
          <p:cNvSpPr/>
          <p:nvPr/>
        </p:nvSpPr>
        <p:spPr>
          <a:xfrm>
            <a:off x="3886878" y="2687488"/>
            <a:ext cx="288032" cy="267807"/>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0B050"/>
                </a:solidFill>
              </a:rPr>
              <a:t>4</a:t>
            </a:r>
            <a:endParaRPr lang="zh-CN" altLang="en-US" sz="2400" dirty="0">
              <a:solidFill>
                <a:srgbClr val="00B050"/>
              </a:solidFill>
            </a:endParaRPr>
          </a:p>
        </p:txBody>
      </p:sp>
      <p:sp>
        <p:nvSpPr>
          <p:cNvPr id="18" name="任意多边形 17"/>
          <p:cNvSpPr/>
          <p:nvPr/>
        </p:nvSpPr>
        <p:spPr>
          <a:xfrm>
            <a:off x="2341267" y="3212975"/>
            <a:ext cx="3598885" cy="1720765"/>
          </a:xfrm>
          <a:custGeom>
            <a:avLst/>
            <a:gdLst>
              <a:gd name="connsiteX0" fmla="*/ 0 w 4602145"/>
              <a:gd name="connsiteY0" fmla="*/ 2183060 h 2183060"/>
              <a:gd name="connsiteX1" fmla="*/ 2260879 w 4602145"/>
              <a:gd name="connsiteY1" fmla="*/ 32712 h 2183060"/>
              <a:gd name="connsiteX2" fmla="*/ 4602145 w 4602145"/>
              <a:gd name="connsiteY2" fmla="*/ 826532 h 2183060"/>
              <a:gd name="connsiteX3" fmla="*/ 4602145 w 4602145"/>
              <a:gd name="connsiteY3" fmla="*/ 826532 h 2183060"/>
            </a:gdLst>
            <a:ahLst/>
            <a:cxnLst>
              <a:cxn ang="0">
                <a:pos x="connsiteX0" y="connsiteY0"/>
              </a:cxn>
              <a:cxn ang="0">
                <a:pos x="connsiteX1" y="connsiteY1"/>
              </a:cxn>
              <a:cxn ang="0">
                <a:pos x="connsiteX2" y="connsiteY2"/>
              </a:cxn>
              <a:cxn ang="0">
                <a:pos x="connsiteX3" y="connsiteY3"/>
              </a:cxn>
            </a:cxnLst>
            <a:rect l="l" t="t" r="r" b="b"/>
            <a:pathLst>
              <a:path w="4602145" h="2183060">
                <a:moveTo>
                  <a:pt x="0" y="2183060"/>
                </a:moveTo>
                <a:cubicBezTo>
                  <a:pt x="746927" y="1220930"/>
                  <a:pt x="1493855" y="258800"/>
                  <a:pt x="2260879" y="32712"/>
                </a:cubicBezTo>
                <a:cubicBezTo>
                  <a:pt x="3027903" y="-193376"/>
                  <a:pt x="4602145" y="826532"/>
                  <a:pt x="4602145" y="826532"/>
                </a:cubicBezTo>
                <a:lnTo>
                  <a:pt x="4602145" y="826532"/>
                </a:lnTo>
              </a:path>
            </a:pathLst>
          </a:custGeom>
          <a:noFill/>
          <a:ln>
            <a:prstDash val="sys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箭头连接符 14"/>
          <p:cNvCxnSpPr/>
          <p:nvPr/>
        </p:nvCxnSpPr>
        <p:spPr>
          <a:xfrm>
            <a:off x="7020272" y="3429000"/>
            <a:ext cx="0" cy="50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6863819" y="3103898"/>
            <a:ext cx="312906" cy="369332"/>
          </a:xfrm>
          <a:prstGeom prst="rect">
            <a:avLst/>
          </a:prstGeom>
        </p:spPr>
        <p:txBody>
          <a:bodyPr wrap="none">
            <a:spAutoFit/>
          </a:bodyPr>
          <a:lstStyle/>
          <a:p>
            <a:r>
              <a:rPr lang="en-US" altLang="zh-CN" dirty="0"/>
              <a:t>a</a:t>
            </a:r>
            <a:endParaRPr lang="zh-CN" altLang="en-US" dirty="0"/>
          </a:p>
        </p:txBody>
      </p:sp>
      <p:cxnSp>
        <p:nvCxnSpPr>
          <p:cNvPr id="29" name="直接箭头连接符 28"/>
          <p:cNvCxnSpPr/>
          <p:nvPr/>
        </p:nvCxnSpPr>
        <p:spPr>
          <a:xfrm>
            <a:off x="8057475" y="3429000"/>
            <a:ext cx="0" cy="50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7901022" y="3103898"/>
            <a:ext cx="312906" cy="369332"/>
          </a:xfrm>
          <a:prstGeom prst="rect">
            <a:avLst/>
          </a:prstGeom>
        </p:spPr>
        <p:txBody>
          <a:bodyPr wrap="none">
            <a:spAutoFit/>
          </a:bodyPr>
          <a:lstStyle/>
          <a:p>
            <a:r>
              <a:rPr lang="en-US" altLang="zh-CN" dirty="0"/>
              <a:t>b</a:t>
            </a:r>
            <a:endParaRPr lang="zh-CN" altLang="en-US" dirty="0"/>
          </a:p>
        </p:txBody>
      </p:sp>
      <p:graphicFrame>
        <p:nvGraphicFramePr>
          <p:cNvPr id="21" name="表格 20"/>
          <p:cNvGraphicFramePr>
            <a:graphicFrameLocks noGrp="1"/>
          </p:cNvGraphicFramePr>
          <p:nvPr/>
        </p:nvGraphicFramePr>
        <p:xfrm>
          <a:off x="6721969" y="1380857"/>
          <a:ext cx="770119" cy="370840"/>
        </p:xfrm>
        <a:graphic>
          <a:graphicData uri="http://schemas.openxmlformats.org/drawingml/2006/table">
            <a:tbl>
              <a:tblPr firstRow="1" bandRow="1">
                <a:tableStyleId>{5C22544A-7EE6-4342-B048-85BDC9FD1C3A}</a:tableStyleId>
              </a:tblPr>
              <a:tblGrid>
                <a:gridCol w="770119">
                  <a:extLst>
                    <a:ext uri="{9D8B030D-6E8A-4147-A177-3AD203B41FA5}">
                      <a16:colId xmlns:a16="http://schemas.microsoft.com/office/drawing/2014/main" val="1000950685"/>
                    </a:ext>
                  </a:extLst>
                </a:gridCol>
              </a:tblGrid>
              <a:tr h="370840">
                <a:tc>
                  <a:txBody>
                    <a:bodyPr/>
                    <a:lstStyle/>
                    <a:p>
                      <a:endParaRPr lang="zh-CN" altLang="en-US" dirty="0"/>
                    </a:p>
                  </a:txBody>
                  <a:tcPr>
                    <a:solidFill>
                      <a:srgbClr val="FFC000"/>
                    </a:solidFill>
                  </a:tcPr>
                </a:tc>
                <a:extLst>
                  <a:ext uri="{0D108BD9-81ED-4DB2-BD59-A6C34878D82A}">
                    <a16:rowId xmlns:a16="http://schemas.microsoft.com/office/drawing/2014/main" val="2399910659"/>
                  </a:ext>
                </a:extLst>
              </a:tr>
            </a:tbl>
          </a:graphicData>
        </a:graphic>
      </p:graphicFrame>
      <p:graphicFrame>
        <p:nvGraphicFramePr>
          <p:cNvPr id="22" name="表格 21"/>
          <p:cNvGraphicFramePr>
            <a:graphicFrameLocks noGrp="1"/>
          </p:cNvGraphicFramePr>
          <p:nvPr/>
        </p:nvGraphicFramePr>
        <p:xfrm>
          <a:off x="7812360" y="1380857"/>
          <a:ext cx="718153" cy="370840"/>
        </p:xfrm>
        <a:graphic>
          <a:graphicData uri="http://schemas.openxmlformats.org/drawingml/2006/table">
            <a:tbl>
              <a:tblPr firstRow="1" bandRow="1">
                <a:tableStyleId>{5C22544A-7EE6-4342-B048-85BDC9FD1C3A}</a:tableStyleId>
              </a:tblPr>
              <a:tblGrid>
                <a:gridCol w="718153">
                  <a:extLst>
                    <a:ext uri="{9D8B030D-6E8A-4147-A177-3AD203B41FA5}">
                      <a16:colId xmlns:a16="http://schemas.microsoft.com/office/drawing/2014/main" val="1000950685"/>
                    </a:ext>
                  </a:extLst>
                </a:gridCol>
              </a:tblGrid>
              <a:tr h="370840">
                <a:tc>
                  <a:txBody>
                    <a:bodyPr/>
                    <a:lstStyle/>
                    <a:p>
                      <a:endParaRPr lang="zh-CN" altLang="en-US" dirty="0"/>
                    </a:p>
                  </a:txBody>
                  <a:tcPr>
                    <a:solidFill>
                      <a:srgbClr val="FFC000"/>
                    </a:solidFill>
                  </a:tcPr>
                </a:tc>
                <a:extLst>
                  <a:ext uri="{0D108BD9-81ED-4DB2-BD59-A6C34878D82A}">
                    <a16:rowId xmlns:a16="http://schemas.microsoft.com/office/drawing/2014/main" val="2399910659"/>
                  </a:ext>
                </a:extLst>
              </a:tr>
            </a:tbl>
          </a:graphicData>
        </a:graphic>
      </p:graphicFrame>
      <p:sp>
        <p:nvSpPr>
          <p:cNvPr id="23" name="矩形 22"/>
          <p:cNvSpPr/>
          <p:nvPr/>
        </p:nvSpPr>
        <p:spPr>
          <a:xfrm>
            <a:off x="6952116" y="988765"/>
            <a:ext cx="356188" cy="461665"/>
          </a:xfrm>
          <a:prstGeom prst="rect">
            <a:avLst/>
          </a:prstGeom>
        </p:spPr>
        <p:txBody>
          <a:bodyPr wrap="none">
            <a:spAutoFit/>
          </a:bodyPr>
          <a:lstStyle/>
          <a:p>
            <a:r>
              <a:rPr lang="en-US" altLang="zh-CN" sz="2400" b="1" dirty="0"/>
              <a:t>a</a:t>
            </a:r>
            <a:endParaRPr lang="zh-CN" altLang="en-US" sz="2400" b="1" dirty="0"/>
          </a:p>
        </p:txBody>
      </p:sp>
      <p:sp>
        <p:nvSpPr>
          <p:cNvPr id="25" name="矩形 24"/>
          <p:cNvSpPr/>
          <p:nvPr/>
        </p:nvSpPr>
        <p:spPr>
          <a:xfrm>
            <a:off x="7997941" y="988765"/>
            <a:ext cx="372218" cy="461665"/>
          </a:xfrm>
          <a:prstGeom prst="rect">
            <a:avLst/>
          </a:prstGeom>
        </p:spPr>
        <p:txBody>
          <a:bodyPr wrap="none">
            <a:spAutoFit/>
          </a:bodyPr>
          <a:lstStyle/>
          <a:p>
            <a:r>
              <a:rPr lang="en-US" altLang="zh-CN" sz="2400" b="1" dirty="0"/>
              <a:t>b</a:t>
            </a:r>
            <a:endParaRPr lang="zh-CN" altLang="en-US" sz="2400" b="1" dirty="0"/>
          </a:p>
        </p:txBody>
      </p:sp>
      <p:graphicFrame>
        <p:nvGraphicFramePr>
          <p:cNvPr id="26" name="表格 25"/>
          <p:cNvGraphicFramePr>
            <a:graphicFrameLocks noGrp="1"/>
          </p:cNvGraphicFramePr>
          <p:nvPr/>
        </p:nvGraphicFramePr>
        <p:xfrm>
          <a:off x="6721969" y="2043255"/>
          <a:ext cx="770119" cy="370840"/>
        </p:xfrm>
        <a:graphic>
          <a:graphicData uri="http://schemas.openxmlformats.org/drawingml/2006/table">
            <a:tbl>
              <a:tblPr firstRow="1" bandRow="1">
                <a:tableStyleId>{5C22544A-7EE6-4342-B048-85BDC9FD1C3A}</a:tableStyleId>
              </a:tblPr>
              <a:tblGrid>
                <a:gridCol w="770119">
                  <a:extLst>
                    <a:ext uri="{9D8B030D-6E8A-4147-A177-3AD203B41FA5}">
                      <a16:colId xmlns:a16="http://schemas.microsoft.com/office/drawing/2014/main" val="1000950685"/>
                    </a:ext>
                  </a:extLst>
                </a:gridCol>
              </a:tblGrid>
              <a:tr h="370840">
                <a:tc>
                  <a:txBody>
                    <a:bodyPr/>
                    <a:lstStyle/>
                    <a:p>
                      <a:endParaRPr lang="zh-CN" altLang="en-US" dirty="0">
                        <a:solidFill>
                          <a:srgbClr val="00B0F0"/>
                        </a:solidFill>
                      </a:endParaRPr>
                    </a:p>
                  </a:txBody>
                  <a:tcPr>
                    <a:solidFill>
                      <a:srgbClr val="00B0F0"/>
                    </a:solidFill>
                  </a:tcPr>
                </a:tc>
                <a:extLst>
                  <a:ext uri="{0D108BD9-81ED-4DB2-BD59-A6C34878D82A}">
                    <a16:rowId xmlns:a16="http://schemas.microsoft.com/office/drawing/2014/main" val="2399910659"/>
                  </a:ext>
                </a:extLst>
              </a:tr>
            </a:tbl>
          </a:graphicData>
        </a:graphic>
      </p:graphicFrame>
      <p:graphicFrame>
        <p:nvGraphicFramePr>
          <p:cNvPr id="31" name="表格 30"/>
          <p:cNvGraphicFramePr>
            <a:graphicFrameLocks noGrp="1"/>
          </p:cNvGraphicFramePr>
          <p:nvPr/>
        </p:nvGraphicFramePr>
        <p:xfrm>
          <a:off x="7812360" y="2043255"/>
          <a:ext cx="718153" cy="370840"/>
        </p:xfrm>
        <a:graphic>
          <a:graphicData uri="http://schemas.openxmlformats.org/drawingml/2006/table">
            <a:tbl>
              <a:tblPr firstRow="1" bandRow="1">
                <a:tableStyleId>{5C22544A-7EE6-4342-B048-85BDC9FD1C3A}</a:tableStyleId>
              </a:tblPr>
              <a:tblGrid>
                <a:gridCol w="718153">
                  <a:extLst>
                    <a:ext uri="{9D8B030D-6E8A-4147-A177-3AD203B41FA5}">
                      <a16:colId xmlns:a16="http://schemas.microsoft.com/office/drawing/2014/main" val="1000950685"/>
                    </a:ext>
                  </a:extLst>
                </a:gridCol>
              </a:tblGrid>
              <a:tr h="370840">
                <a:tc>
                  <a:txBody>
                    <a:bodyPr/>
                    <a:lstStyle/>
                    <a:p>
                      <a:endParaRPr lang="zh-CN" altLang="en-US" dirty="0"/>
                    </a:p>
                  </a:txBody>
                  <a:tcPr>
                    <a:solidFill>
                      <a:srgbClr val="00B0F0"/>
                    </a:solidFill>
                  </a:tcPr>
                </a:tc>
                <a:extLst>
                  <a:ext uri="{0D108BD9-81ED-4DB2-BD59-A6C34878D82A}">
                    <a16:rowId xmlns:a16="http://schemas.microsoft.com/office/drawing/2014/main" val="2399910659"/>
                  </a:ext>
                </a:extLst>
              </a:tr>
            </a:tbl>
          </a:graphicData>
        </a:graphic>
      </p:graphicFrame>
      <p:sp>
        <p:nvSpPr>
          <p:cNvPr id="32" name="矩形 31"/>
          <p:cNvSpPr/>
          <p:nvPr/>
        </p:nvSpPr>
        <p:spPr>
          <a:xfrm>
            <a:off x="6952116" y="2319263"/>
            <a:ext cx="356188" cy="461665"/>
          </a:xfrm>
          <a:prstGeom prst="rect">
            <a:avLst/>
          </a:prstGeom>
        </p:spPr>
        <p:txBody>
          <a:bodyPr wrap="none">
            <a:spAutoFit/>
          </a:bodyPr>
          <a:lstStyle/>
          <a:p>
            <a:r>
              <a:rPr lang="en-US" altLang="zh-CN" sz="2400" b="1" dirty="0"/>
              <a:t>x</a:t>
            </a:r>
            <a:endParaRPr lang="zh-CN" altLang="en-US" sz="2400" b="1" dirty="0"/>
          </a:p>
        </p:txBody>
      </p:sp>
      <p:sp>
        <p:nvSpPr>
          <p:cNvPr id="33" name="矩形 32"/>
          <p:cNvSpPr/>
          <p:nvPr/>
        </p:nvSpPr>
        <p:spPr>
          <a:xfrm>
            <a:off x="7997941" y="2319263"/>
            <a:ext cx="356188" cy="461665"/>
          </a:xfrm>
          <a:prstGeom prst="rect">
            <a:avLst/>
          </a:prstGeom>
        </p:spPr>
        <p:txBody>
          <a:bodyPr wrap="none">
            <a:spAutoFit/>
          </a:bodyPr>
          <a:lstStyle/>
          <a:p>
            <a:r>
              <a:rPr lang="en-US" altLang="zh-CN" sz="2400" b="1" dirty="0"/>
              <a:t>y</a:t>
            </a:r>
            <a:endParaRPr lang="zh-CN" altLang="en-US" sz="2400" b="1" dirty="0"/>
          </a:p>
        </p:txBody>
      </p:sp>
      <p:cxnSp>
        <p:nvCxnSpPr>
          <p:cNvPr id="34" name="直接箭头连接符 33"/>
          <p:cNvCxnSpPr>
            <a:stCxn id="21" idx="2"/>
            <a:endCxn id="26" idx="0"/>
          </p:cNvCxnSpPr>
          <p:nvPr/>
        </p:nvCxnSpPr>
        <p:spPr>
          <a:xfrm>
            <a:off x="7107028" y="1751697"/>
            <a:ext cx="0" cy="291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8190479" y="1751697"/>
            <a:ext cx="0" cy="291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917295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函数调用过程中的参数传递</a:t>
            </a:r>
          </a:p>
        </p:txBody>
      </p:sp>
      <p:sp>
        <p:nvSpPr>
          <p:cNvPr id="3" name="内容占位符 2"/>
          <p:cNvSpPr>
            <a:spLocks noGrp="1"/>
          </p:cNvSpPr>
          <p:nvPr>
            <p:ph idx="1"/>
          </p:nvPr>
        </p:nvSpPr>
        <p:spPr>
          <a:xfrm>
            <a:off x="457200" y="1928813"/>
            <a:ext cx="8229600" cy="709611"/>
          </a:xfrm>
        </p:spPr>
        <p:txBody>
          <a:bodyPr/>
          <a:lstStyle/>
          <a:p>
            <a:r>
              <a:rPr lang="zh-CN" altLang="en-US" dirty="0"/>
              <a:t>一般传递过程（赋值形参传递）</a:t>
            </a:r>
            <a:endParaRPr lang="en-US" altLang="zh-CN"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
        <p:nvSpPr>
          <p:cNvPr id="12" name="内容占位符 2"/>
          <p:cNvSpPr txBox="1">
            <a:spLocks/>
          </p:cNvSpPr>
          <p:nvPr/>
        </p:nvSpPr>
        <p:spPr bwMode="auto">
          <a:xfrm>
            <a:off x="5011976" y="3826691"/>
            <a:ext cx="3853527" cy="13447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buFont typeface="Arial" charset="0"/>
              <a:buNone/>
            </a:pPr>
            <a:r>
              <a:rPr lang="en-US" altLang="zh-CN" sz="2000" b="1" dirty="0" err="1">
                <a:solidFill>
                  <a:srgbClr val="0000FF"/>
                </a:solidFill>
                <a:latin typeface="Courier New" pitchFamily="49" charset="0"/>
                <a:cs typeface="Courier New" pitchFamily="49" charset="0"/>
              </a:rPr>
              <a:t>int</a:t>
            </a:r>
            <a:r>
              <a:rPr lang="en-US" altLang="zh-CN" sz="2000" b="1" dirty="0">
                <a:solidFill>
                  <a:srgbClr val="0000FF"/>
                </a:solidFill>
                <a:latin typeface="Courier New" pitchFamily="49" charset="0"/>
                <a:cs typeface="Courier New" pitchFamily="49" charset="0"/>
              </a:rPr>
              <a:t> </a:t>
            </a:r>
            <a:r>
              <a:rPr lang="en-US" altLang="zh-CN" sz="2000" b="1" dirty="0">
                <a:latin typeface="Courier New" pitchFamily="49" charset="0"/>
                <a:cs typeface="Courier New" pitchFamily="49" charset="0"/>
              </a:rPr>
              <a:t>max(</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x,</a:t>
            </a: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y){</a:t>
            </a:r>
            <a:r>
              <a:rPr lang="en-US" altLang="zh-CN" sz="2000" b="1" dirty="0">
                <a:solidFill>
                  <a:schemeClr val="tx2"/>
                </a:solidFill>
                <a:latin typeface="Courier New" pitchFamily="49" charset="0"/>
                <a:cs typeface="Courier New" pitchFamily="49" charset="0"/>
              </a:rPr>
              <a:t> </a:t>
            </a:r>
            <a:endParaRPr lang="en-US" altLang="zh-CN" sz="2000" b="1" dirty="0">
              <a:solidFill>
                <a:srgbClr val="00B050"/>
              </a:solidFill>
              <a:latin typeface="Courier New" pitchFamily="49" charset="0"/>
              <a:cs typeface="Courier New" pitchFamily="49" charset="0"/>
            </a:endParaRPr>
          </a:p>
          <a:p>
            <a:pPr>
              <a:spcBef>
                <a:spcPts val="0"/>
              </a:spcBef>
              <a:buFont typeface="Arial" charset="0"/>
              <a:buNone/>
            </a:pP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rm</a:t>
            </a:r>
            <a:r>
              <a:rPr lang="en-US" altLang="zh-CN" sz="2000" b="1" dirty="0">
                <a:latin typeface="Courier New" pitchFamily="49" charset="0"/>
                <a:cs typeface="Courier New" pitchFamily="49" charset="0"/>
              </a:rPr>
              <a:t> = (x&gt;</a:t>
            </a:r>
            <a:r>
              <a:rPr lang="en-US" altLang="zh-CN" sz="2000" b="1" dirty="0" err="1">
                <a:latin typeface="Courier New" pitchFamily="49" charset="0"/>
                <a:cs typeface="Courier New" pitchFamily="49" charset="0"/>
              </a:rPr>
              <a:t>y?x:y</a:t>
            </a:r>
            <a:r>
              <a:rPr lang="en-US" altLang="zh-CN" sz="2000" b="1" dirty="0">
                <a:latin typeface="Courier New" pitchFamily="49" charset="0"/>
                <a:cs typeface="Courier New" pitchFamily="49" charset="0"/>
              </a:rPr>
              <a:t>);</a:t>
            </a:r>
          </a:p>
          <a:p>
            <a:pPr>
              <a:spcBef>
                <a:spcPts val="0"/>
              </a:spcBef>
              <a:buFont typeface="Arial" charset="0"/>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return</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rm</a:t>
            </a:r>
            <a:r>
              <a:rPr lang="en-US" altLang="zh-CN" sz="2000" b="1" dirty="0">
                <a:latin typeface="Courier New" pitchFamily="49" charset="0"/>
                <a:cs typeface="Courier New" pitchFamily="49" charset="0"/>
              </a:rPr>
              <a:t>;</a:t>
            </a:r>
          </a:p>
          <a:p>
            <a:pPr>
              <a:spcBef>
                <a:spcPts val="0"/>
              </a:spcBef>
              <a:buFont typeface="Arial" charset="0"/>
              <a:buNone/>
            </a:pPr>
            <a:r>
              <a:rPr lang="en-US" altLang="zh-CN" sz="2000" b="1" dirty="0">
                <a:latin typeface="Courier New" pitchFamily="49" charset="0"/>
                <a:cs typeface="Courier New" pitchFamily="49" charset="0"/>
              </a:rPr>
              <a:t>}</a:t>
            </a:r>
          </a:p>
          <a:p>
            <a:pPr>
              <a:spcBef>
                <a:spcPts val="0"/>
              </a:spcBef>
              <a:buFont typeface="Arial" charset="0"/>
              <a:buNone/>
            </a:pPr>
            <a:endParaRPr lang="en-US" altLang="zh-CN" sz="2000" b="1" dirty="0">
              <a:latin typeface="Courier New" pitchFamily="49" charset="0"/>
              <a:cs typeface="Courier New" pitchFamily="49" charset="0"/>
            </a:endParaRPr>
          </a:p>
          <a:p>
            <a:pPr>
              <a:spcBef>
                <a:spcPts val="0"/>
              </a:spcBef>
              <a:buFont typeface="Arial" charset="0"/>
              <a:buNone/>
            </a:pPr>
            <a:endParaRPr lang="en-US" altLang="zh-CN" sz="2000" b="1" dirty="0">
              <a:solidFill>
                <a:srgbClr val="0000FF"/>
              </a:solidFill>
              <a:latin typeface="Courier New" pitchFamily="49" charset="0"/>
              <a:cs typeface="Courier New" pitchFamily="49" charset="0"/>
            </a:endParaRPr>
          </a:p>
          <a:p>
            <a:pPr lvl="1">
              <a:buFont typeface="Arial" charset="0"/>
              <a:buNone/>
            </a:pPr>
            <a:endParaRPr lang="zh-CN" altLang="en-US" sz="2000" b="1" dirty="0"/>
          </a:p>
        </p:txBody>
      </p:sp>
      <p:sp>
        <p:nvSpPr>
          <p:cNvPr id="13" name="内容占位符 2"/>
          <p:cNvSpPr txBox="1">
            <a:spLocks/>
          </p:cNvSpPr>
          <p:nvPr/>
        </p:nvSpPr>
        <p:spPr bwMode="auto">
          <a:xfrm>
            <a:off x="308611" y="3000374"/>
            <a:ext cx="4536504" cy="23574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buFont typeface="Arial" charset="0"/>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main()</a:t>
            </a:r>
          </a:p>
          <a:p>
            <a:pPr>
              <a:spcBef>
                <a:spcPts val="0"/>
              </a:spcBef>
              <a:buFont typeface="Arial" charset="0"/>
              <a:buNone/>
            </a:pPr>
            <a:r>
              <a:rPr lang="en-US" altLang="zh-CN" sz="2000" b="1" dirty="0">
                <a:latin typeface="Courier New" pitchFamily="49" charset="0"/>
                <a:cs typeface="Courier New" pitchFamily="49" charset="0"/>
              </a:rPr>
              <a:t>{</a:t>
            </a:r>
          </a:p>
          <a:p>
            <a:pPr>
              <a:spcBef>
                <a:spcPts val="0"/>
              </a:spcBef>
              <a:buFont typeface="Arial" charset="0"/>
              <a:buNone/>
            </a:pP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a,b</a:t>
            </a:r>
            <a:r>
              <a:rPr lang="en-US" altLang="zh-CN" sz="2000" b="1" dirty="0">
                <a:latin typeface="Courier New" pitchFamily="49" charset="0"/>
                <a:cs typeface="Courier New" pitchFamily="49" charset="0"/>
              </a:rPr>
              <a:t>;  </a:t>
            </a:r>
          </a:p>
          <a:p>
            <a:pPr>
              <a:spcBef>
                <a:spcPts val="0"/>
              </a:spcBef>
              <a:buFont typeface="Arial" charset="0"/>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&lt;&lt;"Input </a:t>
            </a:r>
            <a:r>
              <a:rPr lang="en-US" altLang="zh-CN" sz="2000" b="1" dirty="0" err="1">
                <a:latin typeface="Courier New" pitchFamily="49" charset="0"/>
                <a:cs typeface="Courier New" pitchFamily="49" charset="0"/>
              </a:rPr>
              <a:t>a,b</a:t>
            </a:r>
            <a:r>
              <a:rPr lang="en-US" altLang="zh-CN" sz="2000" b="1" dirty="0">
                <a:latin typeface="Courier New" pitchFamily="49" charset="0"/>
                <a:cs typeface="Courier New" pitchFamily="49" charset="0"/>
              </a:rPr>
              <a:t>:";</a:t>
            </a:r>
          </a:p>
          <a:p>
            <a:pPr>
              <a:spcBef>
                <a:spcPts val="0"/>
              </a:spcBef>
              <a:buFont typeface="Arial" charset="0"/>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cin</a:t>
            </a:r>
            <a:r>
              <a:rPr lang="en-US" altLang="zh-CN" sz="2000" b="1" dirty="0">
                <a:latin typeface="Courier New" pitchFamily="49" charset="0"/>
                <a:cs typeface="Courier New" pitchFamily="49" charset="0"/>
              </a:rPr>
              <a:t>&gt;&gt;a&gt;&gt;b;</a:t>
            </a:r>
          </a:p>
          <a:p>
            <a:pPr>
              <a:spcBef>
                <a:spcPts val="0"/>
              </a:spcBef>
              <a:buFont typeface="Arial" charset="0"/>
              <a:buNone/>
            </a:pPr>
            <a:endParaRPr lang="en-US" altLang="zh-CN" sz="2000" b="1" dirty="0">
              <a:latin typeface="Courier New" pitchFamily="49" charset="0"/>
              <a:cs typeface="Courier New" pitchFamily="49" charset="0"/>
            </a:endParaRPr>
          </a:p>
          <a:p>
            <a:pPr>
              <a:spcBef>
                <a:spcPts val="0"/>
              </a:spcBef>
              <a:buFont typeface="Arial" charset="0"/>
              <a:buNone/>
            </a:pPr>
            <a:r>
              <a:rPr lang="en-US" altLang="zh-CN" sz="2000" b="1" dirty="0">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 c = max(a, b); </a:t>
            </a:r>
          </a:p>
          <a:p>
            <a:pPr>
              <a:spcBef>
                <a:spcPts val="0"/>
              </a:spcBef>
              <a:buFont typeface="Arial" charset="0"/>
              <a:buNone/>
            </a:pPr>
            <a:r>
              <a:rPr lang="zh-CN" altLang="en-US" sz="2000" b="1" dirty="0">
                <a:latin typeface="Courier New" pitchFamily="49" charset="0"/>
                <a:cs typeface="Courier New" pitchFamily="49" charset="0"/>
              </a:rPr>
              <a:t>}</a:t>
            </a:r>
          </a:p>
          <a:p>
            <a:pPr>
              <a:spcBef>
                <a:spcPts val="0"/>
              </a:spcBef>
              <a:buFont typeface="Arial" charset="0"/>
              <a:buNone/>
            </a:pPr>
            <a:endParaRPr lang="en-US" altLang="zh-CN" sz="2000" b="1" dirty="0">
              <a:solidFill>
                <a:srgbClr val="0000FF"/>
              </a:solidFill>
              <a:latin typeface="Courier New" pitchFamily="49" charset="0"/>
              <a:cs typeface="Courier New" pitchFamily="49" charset="0"/>
            </a:endParaRPr>
          </a:p>
          <a:p>
            <a:pPr lvl="1">
              <a:buFont typeface="Arial" charset="0"/>
              <a:buNone/>
            </a:pPr>
            <a:endParaRPr lang="zh-CN" altLang="en-US" sz="2000" b="1" dirty="0"/>
          </a:p>
        </p:txBody>
      </p:sp>
      <p:sp>
        <p:nvSpPr>
          <p:cNvPr id="27" name="矩形 26"/>
          <p:cNvSpPr/>
          <p:nvPr/>
        </p:nvSpPr>
        <p:spPr>
          <a:xfrm>
            <a:off x="7570227" y="4519782"/>
            <a:ext cx="1462137" cy="461665"/>
          </a:xfrm>
          <a:prstGeom prst="rect">
            <a:avLst/>
          </a:prstGeom>
        </p:spPr>
        <p:txBody>
          <a:bodyPr wrap="square">
            <a:spAutoFit/>
          </a:bodyPr>
          <a:lstStyle/>
          <a:p>
            <a:r>
              <a:rPr lang="zh-CN" altLang="en-US" sz="2400" b="1" dirty="0">
                <a:solidFill>
                  <a:srgbClr val="00B050"/>
                </a:solidFill>
              </a:rPr>
              <a:t>函数执行</a:t>
            </a:r>
          </a:p>
        </p:txBody>
      </p:sp>
      <p:sp>
        <p:nvSpPr>
          <p:cNvPr id="28" name="椭圆 27"/>
          <p:cNvSpPr/>
          <p:nvPr/>
        </p:nvSpPr>
        <p:spPr>
          <a:xfrm>
            <a:off x="7255525" y="4624310"/>
            <a:ext cx="288032" cy="267807"/>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0B050"/>
                </a:solidFill>
              </a:rPr>
              <a:t>5</a:t>
            </a:r>
            <a:endParaRPr lang="zh-CN" altLang="en-US" sz="2400" dirty="0">
              <a:solidFill>
                <a:srgbClr val="00B050"/>
              </a:solidFill>
            </a:endParaRPr>
          </a:p>
        </p:txBody>
      </p:sp>
      <p:sp>
        <p:nvSpPr>
          <p:cNvPr id="18" name="任意多边形 17"/>
          <p:cNvSpPr/>
          <p:nvPr/>
        </p:nvSpPr>
        <p:spPr>
          <a:xfrm>
            <a:off x="2341267" y="3212975"/>
            <a:ext cx="3598885" cy="1720765"/>
          </a:xfrm>
          <a:custGeom>
            <a:avLst/>
            <a:gdLst>
              <a:gd name="connsiteX0" fmla="*/ 0 w 4602145"/>
              <a:gd name="connsiteY0" fmla="*/ 2183060 h 2183060"/>
              <a:gd name="connsiteX1" fmla="*/ 2260879 w 4602145"/>
              <a:gd name="connsiteY1" fmla="*/ 32712 h 2183060"/>
              <a:gd name="connsiteX2" fmla="*/ 4602145 w 4602145"/>
              <a:gd name="connsiteY2" fmla="*/ 826532 h 2183060"/>
              <a:gd name="connsiteX3" fmla="*/ 4602145 w 4602145"/>
              <a:gd name="connsiteY3" fmla="*/ 826532 h 2183060"/>
            </a:gdLst>
            <a:ahLst/>
            <a:cxnLst>
              <a:cxn ang="0">
                <a:pos x="connsiteX0" y="connsiteY0"/>
              </a:cxn>
              <a:cxn ang="0">
                <a:pos x="connsiteX1" y="connsiteY1"/>
              </a:cxn>
              <a:cxn ang="0">
                <a:pos x="connsiteX2" y="connsiteY2"/>
              </a:cxn>
              <a:cxn ang="0">
                <a:pos x="connsiteX3" y="connsiteY3"/>
              </a:cxn>
            </a:cxnLst>
            <a:rect l="l" t="t" r="r" b="b"/>
            <a:pathLst>
              <a:path w="4602145" h="2183060">
                <a:moveTo>
                  <a:pt x="0" y="2183060"/>
                </a:moveTo>
                <a:cubicBezTo>
                  <a:pt x="746927" y="1220930"/>
                  <a:pt x="1493855" y="258800"/>
                  <a:pt x="2260879" y="32712"/>
                </a:cubicBezTo>
                <a:cubicBezTo>
                  <a:pt x="3027903" y="-193376"/>
                  <a:pt x="4602145" y="826532"/>
                  <a:pt x="4602145" y="826532"/>
                </a:cubicBezTo>
                <a:lnTo>
                  <a:pt x="4602145" y="826532"/>
                </a:lnTo>
              </a:path>
            </a:pathLst>
          </a:custGeom>
          <a:noFill/>
          <a:ln>
            <a:prstDash val="sys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6096139" y="5093060"/>
            <a:ext cx="2874505" cy="400110"/>
          </a:xfrm>
          <a:prstGeom prst="rect">
            <a:avLst/>
          </a:prstGeom>
        </p:spPr>
        <p:txBody>
          <a:bodyPr wrap="none">
            <a:spAutoFit/>
          </a:bodyPr>
          <a:lstStyle/>
          <a:p>
            <a:r>
              <a:rPr lang="en-US" altLang="zh-CN" sz="2000" b="1" dirty="0" err="1">
                <a:solidFill>
                  <a:srgbClr val="FF0000"/>
                </a:solidFill>
              </a:rPr>
              <a:t>a,b</a:t>
            </a:r>
            <a:r>
              <a:rPr lang="zh-CN" altLang="en-US" sz="2000" b="1" dirty="0">
                <a:solidFill>
                  <a:srgbClr val="FF0000"/>
                </a:solidFill>
              </a:rPr>
              <a:t>在</a:t>
            </a:r>
            <a:r>
              <a:rPr lang="en-US" altLang="zh-CN" sz="2000" b="1" dirty="0">
                <a:solidFill>
                  <a:srgbClr val="FF0000"/>
                </a:solidFill>
              </a:rPr>
              <a:t>max</a:t>
            </a:r>
            <a:r>
              <a:rPr lang="zh-CN" altLang="en-US" sz="2000" b="1" dirty="0">
                <a:solidFill>
                  <a:srgbClr val="FF0000"/>
                </a:solidFill>
              </a:rPr>
              <a:t>函数内不可见</a:t>
            </a:r>
          </a:p>
        </p:txBody>
      </p:sp>
      <p:graphicFrame>
        <p:nvGraphicFramePr>
          <p:cNvPr id="19" name="表格 18"/>
          <p:cNvGraphicFramePr>
            <a:graphicFrameLocks noGrp="1"/>
          </p:cNvGraphicFramePr>
          <p:nvPr/>
        </p:nvGraphicFramePr>
        <p:xfrm>
          <a:off x="6434475" y="2375923"/>
          <a:ext cx="770119" cy="370840"/>
        </p:xfrm>
        <a:graphic>
          <a:graphicData uri="http://schemas.openxmlformats.org/drawingml/2006/table">
            <a:tbl>
              <a:tblPr firstRow="1" bandRow="1">
                <a:tableStyleId>{5C22544A-7EE6-4342-B048-85BDC9FD1C3A}</a:tableStyleId>
              </a:tblPr>
              <a:tblGrid>
                <a:gridCol w="770119">
                  <a:extLst>
                    <a:ext uri="{9D8B030D-6E8A-4147-A177-3AD203B41FA5}">
                      <a16:colId xmlns:a16="http://schemas.microsoft.com/office/drawing/2014/main" val="1000950685"/>
                    </a:ext>
                  </a:extLst>
                </a:gridCol>
              </a:tblGrid>
              <a:tr h="370840">
                <a:tc>
                  <a:txBody>
                    <a:bodyPr/>
                    <a:lstStyle/>
                    <a:p>
                      <a:endParaRPr lang="zh-CN" altLang="en-US" dirty="0">
                        <a:solidFill>
                          <a:srgbClr val="00B0F0"/>
                        </a:solidFill>
                      </a:endParaRPr>
                    </a:p>
                  </a:txBody>
                  <a:tcPr>
                    <a:solidFill>
                      <a:srgbClr val="00B0F0"/>
                    </a:solidFill>
                  </a:tcPr>
                </a:tc>
                <a:extLst>
                  <a:ext uri="{0D108BD9-81ED-4DB2-BD59-A6C34878D82A}">
                    <a16:rowId xmlns:a16="http://schemas.microsoft.com/office/drawing/2014/main" val="2399910659"/>
                  </a:ext>
                </a:extLst>
              </a:tr>
            </a:tbl>
          </a:graphicData>
        </a:graphic>
      </p:graphicFrame>
      <p:graphicFrame>
        <p:nvGraphicFramePr>
          <p:cNvPr id="20" name="表格 19"/>
          <p:cNvGraphicFramePr>
            <a:graphicFrameLocks noGrp="1"/>
          </p:cNvGraphicFramePr>
          <p:nvPr/>
        </p:nvGraphicFramePr>
        <p:xfrm>
          <a:off x="7524866" y="2375923"/>
          <a:ext cx="718153" cy="370840"/>
        </p:xfrm>
        <a:graphic>
          <a:graphicData uri="http://schemas.openxmlformats.org/drawingml/2006/table">
            <a:tbl>
              <a:tblPr firstRow="1" bandRow="1">
                <a:tableStyleId>{5C22544A-7EE6-4342-B048-85BDC9FD1C3A}</a:tableStyleId>
              </a:tblPr>
              <a:tblGrid>
                <a:gridCol w="718153">
                  <a:extLst>
                    <a:ext uri="{9D8B030D-6E8A-4147-A177-3AD203B41FA5}">
                      <a16:colId xmlns:a16="http://schemas.microsoft.com/office/drawing/2014/main" val="1000950685"/>
                    </a:ext>
                  </a:extLst>
                </a:gridCol>
              </a:tblGrid>
              <a:tr h="370840">
                <a:tc>
                  <a:txBody>
                    <a:bodyPr/>
                    <a:lstStyle/>
                    <a:p>
                      <a:endParaRPr lang="zh-CN" altLang="en-US" dirty="0"/>
                    </a:p>
                  </a:txBody>
                  <a:tcPr>
                    <a:solidFill>
                      <a:srgbClr val="00B0F0"/>
                    </a:solidFill>
                  </a:tcPr>
                </a:tc>
                <a:extLst>
                  <a:ext uri="{0D108BD9-81ED-4DB2-BD59-A6C34878D82A}">
                    <a16:rowId xmlns:a16="http://schemas.microsoft.com/office/drawing/2014/main" val="2399910659"/>
                  </a:ext>
                </a:extLst>
              </a:tr>
            </a:tbl>
          </a:graphicData>
        </a:graphic>
      </p:graphicFrame>
      <p:sp>
        <p:nvSpPr>
          <p:cNvPr id="22" name="矩形 21"/>
          <p:cNvSpPr/>
          <p:nvPr/>
        </p:nvSpPr>
        <p:spPr>
          <a:xfrm>
            <a:off x="6664622" y="1983831"/>
            <a:ext cx="356188" cy="461665"/>
          </a:xfrm>
          <a:prstGeom prst="rect">
            <a:avLst/>
          </a:prstGeom>
        </p:spPr>
        <p:txBody>
          <a:bodyPr wrap="none">
            <a:spAutoFit/>
          </a:bodyPr>
          <a:lstStyle/>
          <a:p>
            <a:r>
              <a:rPr lang="en-US" altLang="zh-CN" sz="2400" b="1" dirty="0"/>
              <a:t>x</a:t>
            </a:r>
            <a:endParaRPr lang="zh-CN" altLang="en-US" sz="2400" b="1" dirty="0"/>
          </a:p>
        </p:txBody>
      </p:sp>
      <p:sp>
        <p:nvSpPr>
          <p:cNvPr id="23" name="矩形 22"/>
          <p:cNvSpPr/>
          <p:nvPr/>
        </p:nvSpPr>
        <p:spPr>
          <a:xfrm>
            <a:off x="7710447" y="1967205"/>
            <a:ext cx="356188" cy="461665"/>
          </a:xfrm>
          <a:prstGeom prst="rect">
            <a:avLst/>
          </a:prstGeom>
        </p:spPr>
        <p:txBody>
          <a:bodyPr wrap="none">
            <a:spAutoFit/>
          </a:bodyPr>
          <a:lstStyle/>
          <a:p>
            <a:r>
              <a:rPr lang="en-US" altLang="zh-CN" sz="2400" b="1" dirty="0"/>
              <a:t>y</a:t>
            </a:r>
            <a:endParaRPr lang="zh-CN" altLang="en-US" sz="2400" b="1" dirty="0"/>
          </a:p>
        </p:txBody>
      </p:sp>
      <p:graphicFrame>
        <p:nvGraphicFramePr>
          <p:cNvPr id="24" name="表格 23"/>
          <p:cNvGraphicFramePr>
            <a:graphicFrameLocks noGrp="1"/>
          </p:cNvGraphicFramePr>
          <p:nvPr/>
        </p:nvGraphicFramePr>
        <p:xfrm>
          <a:off x="2339752" y="2884988"/>
          <a:ext cx="770119" cy="370840"/>
        </p:xfrm>
        <a:graphic>
          <a:graphicData uri="http://schemas.openxmlformats.org/drawingml/2006/table">
            <a:tbl>
              <a:tblPr firstRow="1" bandRow="1">
                <a:tableStyleId>{5C22544A-7EE6-4342-B048-85BDC9FD1C3A}</a:tableStyleId>
              </a:tblPr>
              <a:tblGrid>
                <a:gridCol w="770119">
                  <a:extLst>
                    <a:ext uri="{9D8B030D-6E8A-4147-A177-3AD203B41FA5}">
                      <a16:colId xmlns:a16="http://schemas.microsoft.com/office/drawing/2014/main" val="1000950685"/>
                    </a:ext>
                  </a:extLst>
                </a:gridCol>
              </a:tblGrid>
              <a:tr h="370840">
                <a:tc>
                  <a:txBody>
                    <a:bodyPr/>
                    <a:lstStyle/>
                    <a:p>
                      <a:endParaRPr lang="zh-CN" altLang="en-US" dirty="0"/>
                    </a:p>
                  </a:txBody>
                  <a:tcPr>
                    <a:solidFill>
                      <a:srgbClr val="FFC000"/>
                    </a:solidFill>
                  </a:tcPr>
                </a:tc>
                <a:extLst>
                  <a:ext uri="{0D108BD9-81ED-4DB2-BD59-A6C34878D82A}">
                    <a16:rowId xmlns:a16="http://schemas.microsoft.com/office/drawing/2014/main" val="2399910659"/>
                  </a:ext>
                </a:extLst>
              </a:tr>
            </a:tbl>
          </a:graphicData>
        </a:graphic>
      </p:graphicFrame>
      <p:graphicFrame>
        <p:nvGraphicFramePr>
          <p:cNvPr id="25" name="表格 24"/>
          <p:cNvGraphicFramePr>
            <a:graphicFrameLocks noGrp="1"/>
          </p:cNvGraphicFramePr>
          <p:nvPr/>
        </p:nvGraphicFramePr>
        <p:xfrm>
          <a:off x="3430143" y="2884988"/>
          <a:ext cx="718153" cy="370840"/>
        </p:xfrm>
        <a:graphic>
          <a:graphicData uri="http://schemas.openxmlformats.org/drawingml/2006/table">
            <a:tbl>
              <a:tblPr firstRow="1" bandRow="1">
                <a:tableStyleId>{5C22544A-7EE6-4342-B048-85BDC9FD1C3A}</a:tableStyleId>
              </a:tblPr>
              <a:tblGrid>
                <a:gridCol w="718153">
                  <a:extLst>
                    <a:ext uri="{9D8B030D-6E8A-4147-A177-3AD203B41FA5}">
                      <a16:colId xmlns:a16="http://schemas.microsoft.com/office/drawing/2014/main" val="1000950685"/>
                    </a:ext>
                  </a:extLst>
                </a:gridCol>
              </a:tblGrid>
              <a:tr h="370840">
                <a:tc>
                  <a:txBody>
                    <a:bodyPr/>
                    <a:lstStyle/>
                    <a:p>
                      <a:endParaRPr lang="zh-CN" altLang="en-US" dirty="0"/>
                    </a:p>
                  </a:txBody>
                  <a:tcPr>
                    <a:solidFill>
                      <a:srgbClr val="FFC000"/>
                    </a:solidFill>
                  </a:tcPr>
                </a:tc>
                <a:extLst>
                  <a:ext uri="{0D108BD9-81ED-4DB2-BD59-A6C34878D82A}">
                    <a16:rowId xmlns:a16="http://schemas.microsoft.com/office/drawing/2014/main" val="2399910659"/>
                  </a:ext>
                </a:extLst>
              </a:tr>
            </a:tbl>
          </a:graphicData>
        </a:graphic>
      </p:graphicFrame>
      <p:sp>
        <p:nvSpPr>
          <p:cNvPr id="26" name="矩形 25"/>
          <p:cNvSpPr/>
          <p:nvPr/>
        </p:nvSpPr>
        <p:spPr>
          <a:xfrm>
            <a:off x="2569899" y="2492896"/>
            <a:ext cx="356188" cy="461665"/>
          </a:xfrm>
          <a:prstGeom prst="rect">
            <a:avLst/>
          </a:prstGeom>
        </p:spPr>
        <p:txBody>
          <a:bodyPr wrap="none">
            <a:spAutoFit/>
          </a:bodyPr>
          <a:lstStyle/>
          <a:p>
            <a:r>
              <a:rPr lang="en-US" altLang="zh-CN" sz="2400" b="1" dirty="0"/>
              <a:t>a</a:t>
            </a:r>
            <a:endParaRPr lang="zh-CN" altLang="en-US" sz="2400" b="1" dirty="0"/>
          </a:p>
        </p:txBody>
      </p:sp>
      <p:sp>
        <p:nvSpPr>
          <p:cNvPr id="29" name="矩形 28"/>
          <p:cNvSpPr/>
          <p:nvPr/>
        </p:nvSpPr>
        <p:spPr>
          <a:xfrm>
            <a:off x="3615724" y="2492896"/>
            <a:ext cx="372218" cy="461665"/>
          </a:xfrm>
          <a:prstGeom prst="rect">
            <a:avLst/>
          </a:prstGeom>
        </p:spPr>
        <p:txBody>
          <a:bodyPr wrap="none">
            <a:spAutoFit/>
          </a:bodyPr>
          <a:lstStyle/>
          <a:p>
            <a:r>
              <a:rPr lang="en-US" altLang="zh-CN" sz="2400" b="1" dirty="0"/>
              <a:t>b</a:t>
            </a:r>
            <a:endParaRPr lang="zh-CN" altLang="en-US" sz="2400" b="1" dirty="0"/>
          </a:p>
        </p:txBody>
      </p:sp>
    </p:spTree>
    <p:extLst>
      <p:ext uri="{BB962C8B-B14F-4D97-AF65-F5344CB8AC3E}">
        <p14:creationId xmlns:p14="http://schemas.microsoft.com/office/powerpoint/2010/main" val="4105102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函数调用过程中的参数传递</a:t>
            </a:r>
          </a:p>
        </p:txBody>
      </p:sp>
      <p:sp>
        <p:nvSpPr>
          <p:cNvPr id="3" name="内容占位符 2"/>
          <p:cNvSpPr>
            <a:spLocks noGrp="1"/>
          </p:cNvSpPr>
          <p:nvPr>
            <p:ph idx="1"/>
          </p:nvPr>
        </p:nvSpPr>
        <p:spPr>
          <a:xfrm>
            <a:off x="457200" y="1928813"/>
            <a:ext cx="8229600" cy="709611"/>
          </a:xfrm>
        </p:spPr>
        <p:txBody>
          <a:bodyPr/>
          <a:lstStyle/>
          <a:p>
            <a:r>
              <a:rPr lang="zh-CN" altLang="en-US" dirty="0"/>
              <a:t>一般传递过程（赋值形参传递）</a:t>
            </a:r>
            <a:endParaRPr lang="en-US" altLang="zh-CN"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
        <p:nvSpPr>
          <p:cNvPr id="12" name="内容占位符 2"/>
          <p:cNvSpPr txBox="1">
            <a:spLocks/>
          </p:cNvSpPr>
          <p:nvPr/>
        </p:nvSpPr>
        <p:spPr bwMode="auto">
          <a:xfrm>
            <a:off x="5011976" y="3826691"/>
            <a:ext cx="3853527" cy="13447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buFont typeface="Arial" charset="0"/>
              <a:buNone/>
            </a:pPr>
            <a:r>
              <a:rPr lang="en-US" altLang="zh-CN" sz="2000" b="1" dirty="0" err="1">
                <a:solidFill>
                  <a:srgbClr val="0000FF"/>
                </a:solidFill>
                <a:latin typeface="Courier New" pitchFamily="49" charset="0"/>
                <a:cs typeface="Courier New" pitchFamily="49" charset="0"/>
              </a:rPr>
              <a:t>int</a:t>
            </a:r>
            <a:r>
              <a:rPr lang="en-US" altLang="zh-CN" sz="2000" b="1" dirty="0">
                <a:solidFill>
                  <a:srgbClr val="0000FF"/>
                </a:solidFill>
                <a:latin typeface="Courier New" pitchFamily="49" charset="0"/>
                <a:cs typeface="Courier New" pitchFamily="49" charset="0"/>
              </a:rPr>
              <a:t> </a:t>
            </a:r>
            <a:r>
              <a:rPr lang="en-US" altLang="zh-CN" sz="2000" b="1" dirty="0">
                <a:latin typeface="Courier New" pitchFamily="49" charset="0"/>
                <a:cs typeface="Courier New" pitchFamily="49" charset="0"/>
              </a:rPr>
              <a:t>max(</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x,</a:t>
            </a: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y){</a:t>
            </a:r>
            <a:r>
              <a:rPr lang="en-US" altLang="zh-CN" sz="2000" b="1" dirty="0">
                <a:solidFill>
                  <a:schemeClr val="tx2"/>
                </a:solidFill>
                <a:latin typeface="Courier New" pitchFamily="49" charset="0"/>
                <a:cs typeface="Courier New" pitchFamily="49" charset="0"/>
              </a:rPr>
              <a:t> </a:t>
            </a:r>
            <a:endParaRPr lang="en-US" altLang="zh-CN" sz="2000" b="1" dirty="0">
              <a:solidFill>
                <a:srgbClr val="00B050"/>
              </a:solidFill>
              <a:latin typeface="Courier New" pitchFamily="49" charset="0"/>
              <a:cs typeface="Courier New" pitchFamily="49" charset="0"/>
            </a:endParaRPr>
          </a:p>
          <a:p>
            <a:pPr>
              <a:spcBef>
                <a:spcPts val="0"/>
              </a:spcBef>
              <a:buFont typeface="Arial" charset="0"/>
              <a:buNone/>
            </a:pP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rm</a:t>
            </a:r>
            <a:r>
              <a:rPr lang="en-US" altLang="zh-CN" sz="2000" b="1" dirty="0">
                <a:latin typeface="Courier New" pitchFamily="49" charset="0"/>
                <a:cs typeface="Courier New" pitchFamily="49" charset="0"/>
              </a:rPr>
              <a:t> = (x&gt;</a:t>
            </a:r>
            <a:r>
              <a:rPr lang="en-US" altLang="zh-CN" sz="2000" b="1" dirty="0" err="1">
                <a:latin typeface="Courier New" pitchFamily="49" charset="0"/>
                <a:cs typeface="Courier New" pitchFamily="49" charset="0"/>
              </a:rPr>
              <a:t>y?x:y</a:t>
            </a:r>
            <a:r>
              <a:rPr lang="en-US" altLang="zh-CN" sz="2000" b="1" dirty="0">
                <a:latin typeface="Courier New" pitchFamily="49" charset="0"/>
                <a:cs typeface="Courier New" pitchFamily="49" charset="0"/>
              </a:rPr>
              <a:t>);</a:t>
            </a:r>
          </a:p>
          <a:p>
            <a:pPr>
              <a:spcBef>
                <a:spcPts val="0"/>
              </a:spcBef>
              <a:buFont typeface="Arial" charset="0"/>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return</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rm</a:t>
            </a:r>
            <a:r>
              <a:rPr lang="en-US" altLang="zh-CN" sz="2000" b="1" dirty="0">
                <a:latin typeface="Courier New" pitchFamily="49" charset="0"/>
                <a:cs typeface="Courier New" pitchFamily="49" charset="0"/>
              </a:rPr>
              <a:t>;</a:t>
            </a:r>
          </a:p>
          <a:p>
            <a:pPr>
              <a:spcBef>
                <a:spcPts val="0"/>
              </a:spcBef>
              <a:buFont typeface="Arial" charset="0"/>
              <a:buNone/>
            </a:pPr>
            <a:r>
              <a:rPr lang="en-US" altLang="zh-CN" sz="2000" b="1" dirty="0">
                <a:latin typeface="Courier New" pitchFamily="49" charset="0"/>
                <a:cs typeface="Courier New" pitchFamily="49" charset="0"/>
              </a:rPr>
              <a:t>}</a:t>
            </a:r>
          </a:p>
          <a:p>
            <a:pPr>
              <a:spcBef>
                <a:spcPts val="0"/>
              </a:spcBef>
              <a:buFont typeface="Arial" charset="0"/>
              <a:buNone/>
            </a:pPr>
            <a:endParaRPr lang="en-US" altLang="zh-CN" sz="2000" b="1" dirty="0">
              <a:latin typeface="Courier New" pitchFamily="49" charset="0"/>
              <a:cs typeface="Courier New" pitchFamily="49" charset="0"/>
            </a:endParaRPr>
          </a:p>
          <a:p>
            <a:pPr>
              <a:spcBef>
                <a:spcPts val="0"/>
              </a:spcBef>
              <a:buFont typeface="Arial" charset="0"/>
              <a:buNone/>
            </a:pPr>
            <a:endParaRPr lang="en-US" altLang="zh-CN" sz="2000" b="1" dirty="0">
              <a:solidFill>
                <a:srgbClr val="0000FF"/>
              </a:solidFill>
              <a:latin typeface="Courier New" pitchFamily="49" charset="0"/>
              <a:cs typeface="Courier New" pitchFamily="49" charset="0"/>
            </a:endParaRPr>
          </a:p>
          <a:p>
            <a:pPr lvl="1">
              <a:buFont typeface="Arial" charset="0"/>
              <a:buNone/>
            </a:pPr>
            <a:endParaRPr lang="zh-CN" altLang="en-US" sz="2000" b="1" dirty="0"/>
          </a:p>
        </p:txBody>
      </p:sp>
      <p:sp>
        <p:nvSpPr>
          <p:cNvPr id="13" name="内容占位符 2"/>
          <p:cNvSpPr txBox="1">
            <a:spLocks/>
          </p:cNvSpPr>
          <p:nvPr/>
        </p:nvSpPr>
        <p:spPr bwMode="auto">
          <a:xfrm>
            <a:off x="308611" y="3000374"/>
            <a:ext cx="4536504" cy="23574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buFont typeface="Arial" charset="0"/>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main()</a:t>
            </a:r>
          </a:p>
          <a:p>
            <a:pPr>
              <a:spcBef>
                <a:spcPts val="0"/>
              </a:spcBef>
              <a:buFont typeface="Arial" charset="0"/>
              <a:buNone/>
            </a:pPr>
            <a:r>
              <a:rPr lang="en-US" altLang="zh-CN" sz="2000" b="1" dirty="0">
                <a:latin typeface="Courier New" pitchFamily="49" charset="0"/>
                <a:cs typeface="Courier New" pitchFamily="49" charset="0"/>
              </a:rPr>
              <a:t>{</a:t>
            </a:r>
          </a:p>
          <a:p>
            <a:pPr>
              <a:spcBef>
                <a:spcPts val="0"/>
              </a:spcBef>
              <a:buFont typeface="Arial" charset="0"/>
              <a:buNone/>
            </a:pP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a,b</a:t>
            </a:r>
            <a:r>
              <a:rPr lang="en-US" altLang="zh-CN" sz="2000" b="1" dirty="0">
                <a:latin typeface="Courier New" pitchFamily="49" charset="0"/>
                <a:cs typeface="Courier New" pitchFamily="49" charset="0"/>
              </a:rPr>
              <a:t>;  </a:t>
            </a:r>
          </a:p>
          <a:p>
            <a:pPr>
              <a:spcBef>
                <a:spcPts val="0"/>
              </a:spcBef>
              <a:buFont typeface="Arial" charset="0"/>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&lt;&lt;"Input </a:t>
            </a:r>
            <a:r>
              <a:rPr lang="en-US" altLang="zh-CN" sz="2000" b="1" dirty="0" err="1">
                <a:latin typeface="Courier New" pitchFamily="49" charset="0"/>
                <a:cs typeface="Courier New" pitchFamily="49" charset="0"/>
              </a:rPr>
              <a:t>a,b</a:t>
            </a:r>
            <a:r>
              <a:rPr lang="en-US" altLang="zh-CN" sz="2000" b="1" dirty="0">
                <a:latin typeface="Courier New" pitchFamily="49" charset="0"/>
                <a:cs typeface="Courier New" pitchFamily="49" charset="0"/>
              </a:rPr>
              <a:t>:";</a:t>
            </a:r>
          </a:p>
          <a:p>
            <a:pPr>
              <a:spcBef>
                <a:spcPts val="0"/>
              </a:spcBef>
              <a:buFont typeface="Arial" charset="0"/>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cin</a:t>
            </a:r>
            <a:r>
              <a:rPr lang="en-US" altLang="zh-CN" sz="2000" b="1" dirty="0">
                <a:latin typeface="Courier New" pitchFamily="49" charset="0"/>
                <a:cs typeface="Courier New" pitchFamily="49" charset="0"/>
              </a:rPr>
              <a:t>&gt;&gt;a&gt;&gt;b;</a:t>
            </a:r>
          </a:p>
          <a:p>
            <a:pPr>
              <a:spcBef>
                <a:spcPts val="0"/>
              </a:spcBef>
              <a:buFont typeface="Arial" charset="0"/>
              <a:buNone/>
            </a:pPr>
            <a:endParaRPr lang="en-US" altLang="zh-CN" sz="2000" b="1" dirty="0">
              <a:latin typeface="Courier New" pitchFamily="49" charset="0"/>
              <a:cs typeface="Courier New" pitchFamily="49" charset="0"/>
            </a:endParaRPr>
          </a:p>
          <a:p>
            <a:pPr>
              <a:spcBef>
                <a:spcPts val="0"/>
              </a:spcBef>
              <a:buFont typeface="Arial" charset="0"/>
              <a:buNone/>
            </a:pPr>
            <a:r>
              <a:rPr lang="en-US" altLang="zh-CN" sz="2000" b="1" dirty="0">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 c = max(a, b); </a:t>
            </a:r>
          </a:p>
          <a:p>
            <a:pPr>
              <a:spcBef>
                <a:spcPts val="0"/>
              </a:spcBef>
              <a:buFont typeface="Arial" charset="0"/>
              <a:buNone/>
            </a:pPr>
            <a:r>
              <a:rPr lang="zh-CN" altLang="en-US" sz="2000" b="1" dirty="0">
                <a:latin typeface="Courier New" pitchFamily="49" charset="0"/>
                <a:cs typeface="Courier New" pitchFamily="49" charset="0"/>
              </a:rPr>
              <a:t>}</a:t>
            </a:r>
          </a:p>
          <a:p>
            <a:pPr>
              <a:spcBef>
                <a:spcPts val="0"/>
              </a:spcBef>
              <a:buFont typeface="Arial" charset="0"/>
              <a:buNone/>
            </a:pPr>
            <a:endParaRPr lang="en-US" altLang="zh-CN" sz="2000" b="1" dirty="0">
              <a:solidFill>
                <a:srgbClr val="0000FF"/>
              </a:solidFill>
              <a:latin typeface="Courier New" pitchFamily="49" charset="0"/>
              <a:cs typeface="Courier New" pitchFamily="49" charset="0"/>
            </a:endParaRPr>
          </a:p>
          <a:p>
            <a:pPr lvl="1">
              <a:buFont typeface="Arial" charset="0"/>
              <a:buNone/>
            </a:pPr>
            <a:endParaRPr lang="zh-CN" altLang="en-US" sz="2000" b="1" dirty="0"/>
          </a:p>
        </p:txBody>
      </p:sp>
      <p:sp>
        <p:nvSpPr>
          <p:cNvPr id="27" name="矩形 26"/>
          <p:cNvSpPr/>
          <p:nvPr/>
        </p:nvSpPr>
        <p:spPr>
          <a:xfrm>
            <a:off x="6376724" y="5229200"/>
            <a:ext cx="2731780" cy="461665"/>
          </a:xfrm>
          <a:prstGeom prst="rect">
            <a:avLst/>
          </a:prstGeom>
        </p:spPr>
        <p:txBody>
          <a:bodyPr wrap="square">
            <a:spAutoFit/>
          </a:bodyPr>
          <a:lstStyle/>
          <a:p>
            <a:r>
              <a:rPr lang="zh-CN" altLang="en-US" sz="2400" b="1" dirty="0">
                <a:solidFill>
                  <a:srgbClr val="00B050"/>
                </a:solidFill>
              </a:rPr>
              <a:t>函数返回</a:t>
            </a:r>
          </a:p>
        </p:txBody>
      </p:sp>
      <p:sp>
        <p:nvSpPr>
          <p:cNvPr id="28" name="椭圆 27"/>
          <p:cNvSpPr/>
          <p:nvPr/>
        </p:nvSpPr>
        <p:spPr>
          <a:xfrm>
            <a:off x="6027400" y="5342736"/>
            <a:ext cx="288032" cy="267807"/>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0B050"/>
                </a:solidFill>
              </a:rPr>
              <a:t>6</a:t>
            </a:r>
            <a:endParaRPr lang="zh-CN" altLang="en-US" sz="2400" dirty="0">
              <a:solidFill>
                <a:srgbClr val="00B050"/>
              </a:solidFill>
            </a:endParaRPr>
          </a:p>
        </p:txBody>
      </p:sp>
      <p:sp>
        <p:nvSpPr>
          <p:cNvPr id="18" name="任意多边形 17"/>
          <p:cNvSpPr/>
          <p:nvPr/>
        </p:nvSpPr>
        <p:spPr>
          <a:xfrm>
            <a:off x="2341267" y="3212975"/>
            <a:ext cx="3598885" cy="1720765"/>
          </a:xfrm>
          <a:custGeom>
            <a:avLst/>
            <a:gdLst>
              <a:gd name="connsiteX0" fmla="*/ 0 w 4602145"/>
              <a:gd name="connsiteY0" fmla="*/ 2183060 h 2183060"/>
              <a:gd name="connsiteX1" fmla="*/ 2260879 w 4602145"/>
              <a:gd name="connsiteY1" fmla="*/ 32712 h 2183060"/>
              <a:gd name="connsiteX2" fmla="*/ 4602145 w 4602145"/>
              <a:gd name="connsiteY2" fmla="*/ 826532 h 2183060"/>
              <a:gd name="connsiteX3" fmla="*/ 4602145 w 4602145"/>
              <a:gd name="connsiteY3" fmla="*/ 826532 h 2183060"/>
            </a:gdLst>
            <a:ahLst/>
            <a:cxnLst>
              <a:cxn ang="0">
                <a:pos x="connsiteX0" y="connsiteY0"/>
              </a:cxn>
              <a:cxn ang="0">
                <a:pos x="connsiteX1" y="connsiteY1"/>
              </a:cxn>
              <a:cxn ang="0">
                <a:pos x="connsiteX2" y="connsiteY2"/>
              </a:cxn>
              <a:cxn ang="0">
                <a:pos x="connsiteX3" y="connsiteY3"/>
              </a:cxn>
            </a:cxnLst>
            <a:rect l="l" t="t" r="r" b="b"/>
            <a:pathLst>
              <a:path w="4602145" h="2183060">
                <a:moveTo>
                  <a:pt x="0" y="2183060"/>
                </a:moveTo>
                <a:cubicBezTo>
                  <a:pt x="746927" y="1220930"/>
                  <a:pt x="1493855" y="258800"/>
                  <a:pt x="2260879" y="32712"/>
                </a:cubicBezTo>
                <a:cubicBezTo>
                  <a:pt x="3027903" y="-193376"/>
                  <a:pt x="4602145" y="826532"/>
                  <a:pt x="4602145" y="826532"/>
                </a:cubicBezTo>
                <a:lnTo>
                  <a:pt x="4602145" y="826532"/>
                </a:lnTo>
              </a:path>
            </a:pathLst>
          </a:custGeom>
          <a:noFill/>
          <a:ln>
            <a:prstDash val="sys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a:off x="2411760" y="4864098"/>
            <a:ext cx="4176464" cy="855665"/>
          </a:xfrm>
          <a:custGeom>
            <a:avLst/>
            <a:gdLst>
              <a:gd name="connsiteX0" fmla="*/ 5174901 w 5174901"/>
              <a:gd name="connsiteY0" fmla="*/ 0 h 1365090"/>
              <a:gd name="connsiteX1" fmla="*/ 2632668 w 5174901"/>
              <a:gd name="connsiteY1" fmla="*/ 1356528 h 1365090"/>
              <a:gd name="connsiteX2" fmla="*/ 0 w 5174901"/>
              <a:gd name="connsiteY2" fmla="*/ 612950 h 1365090"/>
              <a:gd name="connsiteX3" fmla="*/ 0 w 5174901"/>
              <a:gd name="connsiteY3" fmla="*/ 612950 h 1365090"/>
            </a:gdLst>
            <a:ahLst/>
            <a:cxnLst>
              <a:cxn ang="0">
                <a:pos x="connsiteX0" y="connsiteY0"/>
              </a:cxn>
              <a:cxn ang="0">
                <a:pos x="connsiteX1" y="connsiteY1"/>
              </a:cxn>
              <a:cxn ang="0">
                <a:pos x="connsiteX2" y="connsiteY2"/>
              </a:cxn>
              <a:cxn ang="0">
                <a:pos x="connsiteX3" y="connsiteY3"/>
              </a:cxn>
            </a:cxnLst>
            <a:rect l="l" t="t" r="r" b="b"/>
            <a:pathLst>
              <a:path w="5174901" h="1365090">
                <a:moveTo>
                  <a:pt x="5174901" y="0"/>
                </a:moveTo>
                <a:cubicBezTo>
                  <a:pt x="4335026" y="627185"/>
                  <a:pt x="3495151" y="1254370"/>
                  <a:pt x="2632668" y="1356528"/>
                </a:cubicBezTo>
                <a:cubicBezTo>
                  <a:pt x="1770185" y="1458686"/>
                  <a:pt x="0" y="612950"/>
                  <a:pt x="0" y="612950"/>
                </a:cubicBezTo>
                <a:lnTo>
                  <a:pt x="0" y="612950"/>
                </a:lnTo>
              </a:path>
            </a:pathLst>
          </a:custGeom>
          <a:noFill/>
          <a:ln>
            <a:prstDash val="sys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439250" y="5721897"/>
            <a:ext cx="4711546" cy="400110"/>
          </a:xfrm>
          <a:prstGeom prst="rect">
            <a:avLst/>
          </a:prstGeom>
        </p:spPr>
        <p:txBody>
          <a:bodyPr wrap="none">
            <a:spAutoFit/>
          </a:bodyPr>
          <a:lstStyle/>
          <a:p>
            <a:r>
              <a:rPr lang="zh-CN" altLang="en-US" sz="2000" b="1" dirty="0">
                <a:solidFill>
                  <a:srgbClr val="FF0000"/>
                </a:solidFill>
              </a:rPr>
              <a:t>返回值拷贝给</a:t>
            </a:r>
            <a:r>
              <a:rPr lang="en-US" altLang="zh-CN" sz="2000" b="1" dirty="0">
                <a:solidFill>
                  <a:srgbClr val="FF0000"/>
                </a:solidFill>
              </a:rPr>
              <a:t>c</a:t>
            </a:r>
            <a:r>
              <a:rPr lang="zh-CN" altLang="en-US" sz="2000" b="1" dirty="0">
                <a:solidFill>
                  <a:srgbClr val="FF0000"/>
                </a:solidFill>
              </a:rPr>
              <a:t>，</a:t>
            </a:r>
            <a:r>
              <a:rPr lang="en-US" altLang="zh-CN" sz="2000" b="1" dirty="0">
                <a:solidFill>
                  <a:srgbClr val="FF0000"/>
                </a:solidFill>
              </a:rPr>
              <a:t>max</a:t>
            </a:r>
            <a:r>
              <a:rPr lang="zh-CN" altLang="en-US" sz="2000" b="1" dirty="0">
                <a:solidFill>
                  <a:srgbClr val="FF0000"/>
                </a:solidFill>
              </a:rPr>
              <a:t>函数局部变量消失</a:t>
            </a:r>
          </a:p>
        </p:txBody>
      </p:sp>
      <p:graphicFrame>
        <p:nvGraphicFramePr>
          <p:cNvPr id="19" name="表格 18"/>
          <p:cNvGraphicFramePr>
            <a:graphicFrameLocks noGrp="1"/>
          </p:cNvGraphicFramePr>
          <p:nvPr/>
        </p:nvGraphicFramePr>
        <p:xfrm>
          <a:off x="2339752" y="2884988"/>
          <a:ext cx="770119" cy="370840"/>
        </p:xfrm>
        <a:graphic>
          <a:graphicData uri="http://schemas.openxmlformats.org/drawingml/2006/table">
            <a:tbl>
              <a:tblPr firstRow="1" bandRow="1">
                <a:tableStyleId>{5C22544A-7EE6-4342-B048-85BDC9FD1C3A}</a:tableStyleId>
              </a:tblPr>
              <a:tblGrid>
                <a:gridCol w="770119">
                  <a:extLst>
                    <a:ext uri="{9D8B030D-6E8A-4147-A177-3AD203B41FA5}">
                      <a16:colId xmlns:a16="http://schemas.microsoft.com/office/drawing/2014/main" val="1000950685"/>
                    </a:ext>
                  </a:extLst>
                </a:gridCol>
              </a:tblGrid>
              <a:tr h="370840">
                <a:tc>
                  <a:txBody>
                    <a:bodyPr/>
                    <a:lstStyle/>
                    <a:p>
                      <a:endParaRPr lang="zh-CN" altLang="en-US" dirty="0"/>
                    </a:p>
                  </a:txBody>
                  <a:tcPr>
                    <a:solidFill>
                      <a:srgbClr val="FFC000"/>
                    </a:solidFill>
                  </a:tcPr>
                </a:tc>
                <a:extLst>
                  <a:ext uri="{0D108BD9-81ED-4DB2-BD59-A6C34878D82A}">
                    <a16:rowId xmlns:a16="http://schemas.microsoft.com/office/drawing/2014/main" val="2399910659"/>
                  </a:ext>
                </a:extLst>
              </a:tr>
            </a:tbl>
          </a:graphicData>
        </a:graphic>
      </p:graphicFrame>
      <p:graphicFrame>
        <p:nvGraphicFramePr>
          <p:cNvPr id="20" name="表格 19"/>
          <p:cNvGraphicFramePr>
            <a:graphicFrameLocks noGrp="1"/>
          </p:cNvGraphicFramePr>
          <p:nvPr/>
        </p:nvGraphicFramePr>
        <p:xfrm>
          <a:off x="3430143" y="2884988"/>
          <a:ext cx="718153" cy="370840"/>
        </p:xfrm>
        <a:graphic>
          <a:graphicData uri="http://schemas.openxmlformats.org/drawingml/2006/table">
            <a:tbl>
              <a:tblPr firstRow="1" bandRow="1">
                <a:tableStyleId>{5C22544A-7EE6-4342-B048-85BDC9FD1C3A}</a:tableStyleId>
              </a:tblPr>
              <a:tblGrid>
                <a:gridCol w="718153">
                  <a:extLst>
                    <a:ext uri="{9D8B030D-6E8A-4147-A177-3AD203B41FA5}">
                      <a16:colId xmlns:a16="http://schemas.microsoft.com/office/drawing/2014/main" val="1000950685"/>
                    </a:ext>
                  </a:extLst>
                </a:gridCol>
              </a:tblGrid>
              <a:tr h="370840">
                <a:tc>
                  <a:txBody>
                    <a:bodyPr/>
                    <a:lstStyle/>
                    <a:p>
                      <a:endParaRPr lang="zh-CN" altLang="en-US" dirty="0"/>
                    </a:p>
                  </a:txBody>
                  <a:tcPr>
                    <a:solidFill>
                      <a:srgbClr val="FFC000"/>
                    </a:solidFill>
                  </a:tcPr>
                </a:tc>
                <a:extLst>
                  <a:ext uri="{0D108BD9-81ED-4DB2-BD59-A6C34878D82A}">
                    <a16:rowId xmlns:a16="http://schemas.microsoft.com/office/drawing/2014/main" val="2399910659"/>
                  </a:ext>
                </a:extLst>
              </a:tr>
            </a:tbl>
          </a:graphicData>
        </a:graphic>
      </p:graphicFrame>
      <p:sp>
        <p:nvSpPr>
          <p:cNvPr id="21" name="矩形 20"/>
          <p:cNvSpPr/>
          <p:nvPr/>
        </p:nvSpPr>
        <p:spPr>
          <a:xfrm>
            <a:off x="2569899" y="2492896"/>
            <a:ext cx="356188" cy="461665"/>
          </a:xfrm>
          <a:prstGeom prst="rect">
            <a:avLst/>
          </a:prstGeom>
        </p:spPr>
        <p:txBody>
          <a:bodyPr wrap="none">
            <a:spAutoFit/>
          </a:bodyPr>
          <a:lstStyle/>
          <a:p>
            <a:r>
              <a:rPr lang="en-US" altLang="zh-CN" sz="2400" b="1" dirty="0"/>
              <a:t>a</a:t>
            </a:r>
            <a:endParaRPr lang="zh-CN" altLang="en-US" sz="2400" b="1" dirty="0"/>
          </a:p>
        </p:txBody>
      </p:sp>
      <p:sp>
        <p:nvSpPr>
          <p:cNvPr id="22" name="矩形 21"/>
          <p:cNvSpPr/>
          <p:nvPr/>
        </p:nvSpPr>
        <p:spPr>
          <a:xfrm>
            <a:off x="3615724" y="2492896"/>
            <a:ext cx="372218" cy="461665"/>
          </a:xfrm>
          <a:prstGeom prst="rect">
            <a:avLst/>
          </a:prstGeom>
        </p:spPr>
        <p:txBody>
          <a:bodyPr wrap="none">
            <a:spAutoFit/>
          </a:bodyPr>
          <a:lstStyle/>
          <a:p>
            <a:r>
              <a:rPr lang="en-US" altLang="zh-CN" sz="2400" b="1" dirty="0"/>
              <a:t>b</a:t>
            </a:r>
            <a:endParaRPr lang="zh-CN" altLang="en-US" sz="2400" b="1" dirty="0"/>
          </a:p>
        </p:txBody>
      </p:sp>
    </p:spTree>
    <p:extLst>
      <p:ext uri="{BB962C8B-B14F-4D97-AF65-F5344CB8AC3E}">
        <p14:creationId xmlns:p14="http://schemas.microsoft.com/office/powerpoint/2010/main" val="3095996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函数的引入</a:t>
            </a:r>
          </a:p>
        </p:txBody>
      </p:sp>
      <p:sp>
        <p:nvSpPr>
          <p:cNvPr id="3" name="内容占位符 2"/>
          <p:cNvSpPr>
            <a:spLocks noGrp="1"/>
          </p:cNvSpPr>
          <p:nvPr>
            <p:ph idx="1"/>
          </p:nvPr>
        </p:nvSpPr>
        <p:spPr>
          <a:xfrm>
            <a:off x="57150" y="1714500"/>
            <a:ext cx="8229600" cy="4500562"/>
          </a:xfrm>
        </p:spPr>
        <p:txBody>
          <a:bodyPr/>
          <a:lstStyle/>
          <a:p>
            <a:r>
              <a:rPr lang="zh-CN" altLang="en-US" dirty="0"/>
              <a:t>程序的功能相对独立，用来解决某个问题</a:t>
            </a:r>
            <a:endParaRPr lang="en-US" altLang="zh-CN" dirty="0"/>
          </a:p>
          <a:p>
            <a:r>
              <a:rPr lang="zh-CN" altLang="en-US" dirty="0"/>
              <a:t>具有明显的入口和出口</a:t>
            </a:r>
            <a:endParaRPr lang="en-US" altLang="zh-CN" dirty="0"/>
          </a:p>
          <a:p>
            <a:pPr lvl="1"/>
            <a:r>
              <a:rPr lang="zh-CN" altLang="en-US" dirty="0"/>
              <a:t>入口：参数</a:t>
            </a:r>
            <a:endParaRPr lang="en-US" altLang="zh-CN" dirty="0"/>
          </a:p>
          <a:p>
            <a:pPr lvl="1"/>
            <a:r>
              <a:rPr lang="zh-CN" altLang="en-US" dirty="0"/>
              <a:t>出口：返回值</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函数的引入</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函数的说明</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函数的分类</a:t>
            </a:r>
          </a:p>
        </p:txBody>
      </p:sp>
      <p:grpSp>
        <p:nvGrpSpPr>
          <p:cNvPr id="14" name="组合 13"/>
          <p:cNvGrpSpPr/>
          <p:nvPr/>
        </p:nvGrpSpPr>
        <p:grpSpPr>
          <a:xfrm>
            <a:off x="3203848" y="3021886"/>
            <a:ext cx="5482952" cy="3205768"/>
            <a:chOff x="3192099" y="2708920"/>
            <a:chExt cx="5482952" cy="3205768"/>
          </a:xfrm>
        </p:grpSpPr>
        <p:sp>
          <p:nvSpPr>
            <p:cNvPr id="12" name="矩形 11"/>
            <p:cNvSpPr/>
            <p:nvPr/>
          </p:nvSpPr>
          <p:spPr>
            <a:xfrm>
              <a:off x="3192099" y="2708920"/>
              <a:ext cx="5482952" cy="31236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202443" y="2744589"/>
              <a:ext cx="5472608" cy="3170099"/>
            </a:xfrm>
            <a:prstGeom prst="rect">
              <a:avLst/>
            </a:prstGeom>
          </p:spPr>
          <p:txBody>
            <a:bodyPr wrap="square">
              <a:spAutoFit/>
            </a:bodyPr>
            <a:lstStyle/>
            <a:p>
              <a:pPr>
                <a:buFont typeface="Wingdings" pitchFamily="2" charset="2"/>
                <a:buNone/>
              </a:pPr>
              <a:r>
                <a:rPr lang="en-US" altLang="zh-CN" sz="2000" b="1" dirty="0">
                  <a:solidFill>
                    <a:srgbClr val="0000FF"/>
                  </a:solidFill>
                  <a:latin typeface="Courier New" pitchFamily="49" charset="0"/>
                  <a:ea typeface="楷体_GB2312" pitchFamily="49" charset="-122"/>
                  <a:cs typeface="Courier New" pitchFamily="49" charset="0"/>
                </a:rPr>
                <a:t>float</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err="1">
                  <a:latin typeface="Courier New" pitchFamily="49" charset="0"/>
                  <a:ea typeface="楷体_GB2312" pitchFamily="49" charset="-122"/>
                  <a:cs typeface="Courier New" pitchFamily="49" charset="0"/>
                </a:rPr>
                <a:t>cuberoot</a:t>
              </a:r>
              <a:r>
                <a:rPr lang="en-US" altLang="zh-CN" sz="2000" b="1" dirty="0">
                  <a:latin typeface="Courier New" pitchFamily="49" charset="0"/>
                  <a:ea typeface="楷体_GB2312" pitchFamily="49" charset="-122"/>
                  <a:cs typeface="Courier New" pitchFamily="49" charset="0"/>
                </a:rPr>
                <a:t>(</a:t>
              </a:r>
              <a:r>
                <a:rPr lang="en-US" altLang="zh-CN" sz="2000" b="1" dirty="0">
                  <a:solidFill>
                    <a:srgbClr val="0000FF"/>
                  </a:solidFill>
                  <a:latin typeface="Courier New" pitchFamily="49" charset="0"/>
                  <a:ea typeface="楷体_GB2312" pitchFamily="49" charset="-122"/>
                  <a:cs typeface="Courier New" pitchFamily="49" charset="0"/>
                </a:rPr>
                <a:t>float</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x){</a:t>
              </a:r>
              <a:endParaRPr lang="zh-CN" altLang="en-US" sz="2000" b="1" dirty="0">
                <a:solidFill>
                  <a:srgbClr val="00B050"/>
                </a:solidFill>
                <a:latin typeface="Courier New" pitchFamily="49" charset="0"/>
                <a:ea typeface="楷体_GB2312" pitchFamily="49" charset="-122"/>
                <a:cs typeface="Courier New" pitchFamily="49" charset="0"/>
              </a:endParaRPr>
            </a:p>
            <a:p>
              <a:pPr>
                <a:buFont typeface="Wingdings" pitchFamily="2" charset="2"/>
                <a:buNone/>
              </a:pP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a:solidFill>
                    <a:srgbClr val="0000FF"/>
                  </a:solidFill>
                  <a:latin typeface="Courier New" pitchFamily="49" charset="0"/>
                  <a:ea typeface="楷体_GB2312" pitchFamily="49" charset="-122"/>
                  <a:cs typeface="Courier New" pitchFamily="49" charset="0"/>
                </a:rPr>
                <a:t>float</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root , </a:t>
              </a:r>
              <a:r>
                <a:rPr lang="en-US" altLang="zh-CN" sz="2000" b="1" dirty="0" err="1">
                  <a:latin typeface="Courier New" pitchFamily="49" charset="0"/>
                  <a:ea typeface="楷体_GB2312" pitchFamily="49" charset="-122"/>
                  <a:cs typeface="Courier New" pitchFamily="49" charset="0"/>
                </a:rPr>
                <a:t>croot</a:t>
              </a:r>
              <a:r>
                <a:rPr lang="en-US" altLang="zh-CN" sz="2000" b="1" dirty="0">
                  <a:latin typeface="Courier New" pitchFamily="49" charset="0"/>
                  <a:ea typeface="楷体_GB2312" pitchFamily="49" charset="-122"/>
                  <a:cs typeface="Courier New" pitchFamily="49" charset="0"/>
                </a:rPr>
                <a:t>;</a:t>
              </a:r>
            </a:p>
            <a:p>
              <a:pPr>
                <a:buFont typeface="Wingdings" pitchFamily="2" charset="2"/>
                <a:buNone/>
              </a:pPr>
              <a:r>
                <a:rPr lang="en-US" altLang="zh-CN" sz="2000" b="1" dirty="0">
                  <a:solidFill>
                    <a:srgbClr val="0000FF"/>
                  </a:solidFill>
                  <a:latin typeface="Courier New" pitchFamily="49" charset="0"/>
                  <a:ea typeface="楷体_GB2312" pitchFamily="49" charset="-122"/>
                  <a:cs typeface="Courier New" pitchFamily="49" charset="0"/>
                </a:rPr>
                <a:t>  </a:t>
              </a:r>
              <a:r>
                <a:rPr lang="en-US" altLang="zh-CN" sz="2000" b="1" dirty="0" err="1">
                  <a:solidFill>
                    <a:srgbClr val="0000FF"/>
                  </a:solidFill>
                  <a:latin typeface="Courier New" pitchFamily="49" charset="0"/>
                  <a:ea typeface="楷体_GB2312" pitchFamily="49" charset="-122"/>
                  <a:cs typeface="Courier New" pitchFamily="49" charset="0"/>
                </a:rPr>
                <a:t>const</a:t>
              </a:r>
              <a:r>
                <a:rPr lang="en-US" altLang="zh-CN" sz="2000" b="1" dirty="0">
                  <a:solidFill>
                    <a:srgbClr val="0000FF"/>
                  </a:solidFill>
                  <a:latin typeface="Courier New" pitchFamily="49" charset="0"/>
                  <a:ea typeface="楷体_GB2312" pitchFamily="49" charset="-122"/>
                  <a:cs typeface="Courier New" pitchFamily="49" charset="0"/>
                </a:rPr>
                <a:t> float </a:t>
              </a:r>
              <a:r>
                <a:rPr lang="en-US" altLang="zh-CN" sz="2000" b="1" dirty="0">
                  <a:latin typeface="Courier New" pitchFamily="49" charset="0"/>
                  <a:ea typeface="楷体_GB2312" pitchFamily="49" charset="-122"/>
                  <a:cs typeface="Courier New" pitchFamily="49" charset="0"/>
                </a:rPr>
                <a:t>eps=1e-6;</a:t>
              </a:r>
            </a:p>
            <a:p>
              <a:pPr>
                <a:buFont typeface="Wingdings" pitchFamily="2" charset="2"/>
                <a:buNone/>
              </a:pPr>
              <a:r>
                <a:rPr lang="en-US" altLang="zh-CN" sz="2000" b="1" dirty="0">
                  <a:latin typeface="Courier New" pitchFamily="49" charset="0"/>
                  <a:ea typeface="楷体_GB2312" pitchFamily="49" charset="-122"/>
                  <a:cs typeface="Courier New" pitchFamily="49" charset="0"/>
                </a:rPr>
                <a:t>  </a:t>
              </a:r>
              <a:r>
                <a:rPr lang="en-US" altLang="zh-CN" sz="2000" b="1" dirty="0" err="1">
                  <a:latin typeface="Courier New" pitchFamily="49" charset="0"/>
                  <a:ea typeface="楷体_GB2312" pitchFamily="49" charset="-122"/>
                  <a:cs typeface="Courier New" pitchFamily="49" charset="0"/>
                </a:rPr>
                <a:t>croot</a:t>
              </a:r>
              <a:r>
                <a:rPr lang="en-US" altLang="zh-CN" sz="2000" b="1" dirty="0">
                  <a:latin typeface="Courier New" pitchFamily="49" charset="0"/>
                  <a:ea typeface="楷体_GB2312" pitchFamily="49" charset="-122"/>
                  <a:cs typeface="Courier New" pitchFamily="49" charset="0"/>
                </a:rPr>
                <a:t>=x;</a:t>
              </a:r>
            </a:p>
            <a:p>
              <a:pPr>
                <a:buFont typeface="Wingdings" pitchFamily="2" charset="2"/>
                <a:buNone/>
              </a:pPr>
              <a:r>
                <a:rPr lang="en-US" altLang="zh-CN" sz="2000" b="1" dirty="0">
                  <a:solidFill>
                    <a:srgbClr val="0000FF"/>
                  </a:solidFill>
                  <a:latin typeface="Courier New" pitchFamily="49" charset="0"/>
                  <a:ea typeface="楷体_GB2312" pitchFamily="49" charset="-122"/>
                  <a:cs typeface="Courier New" pitchFamily="49" charset="0"/>
                </a:rPr>
                <a:t>  do</a:t>
              </a:r>
              <a:r>
                <a:rPr lang="en-US" altLang="zh-CN" sz="2000" b="1" dirty="0">
                  <a:latin typeface="Courier New" pitchFamily="49" charset="0"/>
                  <a:ea typeface="楷体_GB2312" pitchFamily="49" charset="-122"/>
                  <a:cs typeface="Courier New" pitchFamily="49" charset="0"/>
                </a:rPr>
                <a:t>{</a:t>
              </a:r>
              <a:endParaRPr lang="zh-CN" altLang="en-US" sz="2000" b="1" dirty="0">
                <a:latin typeface="Courier New" pitchFamily="49" charset="0"/>
                <a:ea typeface="楷体_GB2312" pitchFamily="49" charset="-122"/>
                <a:cs typeface="Courier New" pitchFamily="49" charset="0"/>
              </a:endParaRPr>
            </a:p>
            <a:p>
              <a:pPr>
                <a:buFont typeface="Wingdings" pitchFamily="2" charset="2"/>
                <a:buNone/>
              </a:pPr>
              <a:r>
                <a:rPr lang="zh-CN" altLang="en-US" sz="2000" b="1" dirty="0">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root=</a:t>
              </a:r>
              <a:r>
                <a:rPr lang="en-US" altLang="zh-CN" sz="2000" b="1" dirty="0" err="1">
                  <a:latin typeface="Courier New" pitchFamily="49" charset="0"/>
                  <a:ea typeface="楷体_GB2312" pitchFamily="49" charset="-122"/>
                  <a:cs typeface="Courier New" pitchFamily="49" charset="0"/>
                </a:rPr>
                <a:t>croot</a:t>
              </a:r>
              <a:r>
                <a:rPr lang="en-US" altLang="zh-CN" sz="2000" b="1" dirty="0">
                  <a:latin typeface="Courier New" pitchFamily="49" charset="0"/>
                  <a:ea typeface="楷体_GB2312" pitchFamily="49" charset="-122"/>
                  <a:cs typeface="Courier New" pitchFamily="49" charset="0"/>
                </a:rPr>
                <a:t>;</a:t>
              </a:r>
              <a:endParaRPr lang="zh-CN" altLang="en-US" sz="2000" b="1" dirty="0">
                <a:latin typeface="Courier New" pitchFamily="49" charset="0"/>
                <a:ea typeface="楷体_GB2312" pitchFamily="49" charset="-122"/>
                <a:cs typeface="Courier New" pitchFamily="49" charset="0"/>
              </a:endParaRPr>
            </a:p>
            <a:p>
              <a:pPr>
                <a:buFont typeface="Wingdings" pitchFamily="2" charset="2"/>
                <a:buNone/>
              </a:pPr>
              <a:r>
                <a:rPr lang="zh-CN" altLang="en-US" sz="2000" b="1" dirty="0">
                  <a:latin typeface="Courier New" pitchFamily="49" charset="0"/>
                  <a:ea typeface="楷体_GB2312" pitchFamily="49" charset="-122"/>
                  <a:cs typeface="Courier New" pitchFamily="49" charset="0"/>
                </a:rPr>
                <a:t>    </a:t>
              </a:r>
              <a:r>
                <a:rPr lang="en-US" altLang="zh-CN" sz="2000" b="1" dirty="0" err="1">
                  <a:latin typeface="Courier New" pitchFamily="49" charset="0"/>
                  <a:ea typeface="楷体_GB2312" pitchFamily="49" charset="-122"/>
                  <a:cs typeface="Courier New" pitchFamily="49" charset="0"/>
                </a:rPr>
                <a:t>croot</a:t>
              </a:r>
              <a:r>
                <a:rPr lang="en-US" altLang="zh-CN" sz="2000" b="1" dirty="0">
                  <a:latin typeface="Courier New" pitchFamily="49" charset="0"/>
                  <a:ea typeface="楷体_GB2312" pitchFamily="49" charset="-122"/>
                  <a:cs typeface="Courier New" pitchFamily="49" charset="0"/>
                </a:rPr>
                <a:t>=(2*</a:t>
              </a:r>
              <a:r>
                <a:rPr lang="en-US" altLang="zh-CN" sz="2000" b="1" dirty="0" err="1">
                  <a:latin typeface="Courier New" pitchFamily="49" charset="0"/>
                  <a:ea typeface="楷体_GB2312" pitchFamily="49" charset="-122"/>
                  <a:cs typeface="Courier New" pitchFamily="49" charset="0"/>
                </a:rPr>
                <a:t>root+x</a:t>
              </a:r>
              <a:r>
                <a:rPr lang="en-US" altLang="zh-CN" sz="2000" b="1" dirty="0">
                  <a:latin typeface="Courier New" pitchFamily="49" charset="0"/>
                  <a:ea typeface="楷体_GB2312" pitchFamily="49" charset="-122"/>
                  <a:cs typeface="Courier New" pitchFamily="49" charset="0"/>
                </a:rPr>
                <a:t>/(root*root))/3;</a:t>
              </a:r>
              <a:endParaRPr lang="zh-CN" altLang="en-US" sz="2000" b="1" dirty="0">
                <a:latin typeface="Courier New" pitchFamily="49" charset="0"/>
                <a:ea typeface="楷体_GB2312" pitchFamily="49" charset="-122"/>
                <a:cs typeface="Courier New" pitchFamily="49" charset="0"/>
              </a:endParaRPr>
            </a:p>
            <a:p>
              <a:pPr>
                <a:buFont typeface="Wingdings" pitchFamily="2" charset="2"/>
                <a:buNone/>
              </a:pPr>
              <a:r>
                <a:rPr lang="zh-CN" altLang="en-US" sz="2000" b="1" dirty="0">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a:t>
              </a:r>
              <a:r>
                <a:rPr lang="en-US" altLang="zh-CN" sz="2000" b="1" dirty="0">
                  <a:solidFill>
                    <a:srgbClr val="0000FF"/>
                  </a:solidFill>
                  <a:latin typeface="Courier New" pitchFamily="49" charset="0"/>
                  <a:ea typeface="楷体_GB2312" pitchFamily="49" charset="-122"/>
                  <a:cs typeface="Courier New" pitchFamily="49" charset="0"/>
                </a:rPr>
                <a:t>while</a:t>
              </a:r>
              <a:r>
                <a:rPr lang="en-US" altLang="zh-CN" sz="2000" b="1" dirty="0">
                  <a:latin typeface="Courier New" pitchFamily="49" charset="0"/>
                  <a:ea typeface="楷体_GB2312" pitchFamily="49" charset="-122"/>
                  <a:cs typeface="Courier New" pitchFamily="49" charset="0"/>
                </a:rPr>
                <a:t>(fabs(</a:t>
              </a:r>
              <a:r>
                <a:rPr lang="en-US" altLang="zh-CN" sz="2000" b="1" dirty="0" err="1">
                  <a:latin typeface="Courier New" pitchFamily="49" charset="0"/>
                  <a:ea typeface="楷体_GB2312" pitchFamily="49" charset="-122"/>
                  <a:cs typeface="Courier New" pitchFamily="49" charset="0"/>
                </a:rPr>
                <a:t>croot</a:t>
              </a:r>
              <a:r>
                <a:rPr lang="zh-CN" altLang="en-US" sz="2000" b="1" dirty="0">
                  <a:latin typeface="Courier New" pitchFamily="49" charset="0"/>
                  <a:ea typeface="楷体_GB2312" pitchFamily="49" charset="-122"/>
                  <a:cs typeface="Courier New" pitchFamily="49" charset="0"/>
                </a:rPr>
                <a:t>－</a:t>
              </a:r>
              <a:r>
                <a:rPr lang="en-US" altLang="zh-CN" sz="2000" b="1" dirty="0">
                  <a:latin typeface="Courier New" pitchFamily="49" charset="0"/>
                  <a:ea typeface="楷体_GB2312" pitchFamily="49" charset="-122"/>
                  <a:cs typeface="Courier New" pitchFamily="49" charset="0"/>
                </a:rPr>
                <a:t>root)&gt;</a:t>
              </a:r>
              <a:r>
                <a:rPr lang="en-US" altLang="zh-CN" sz="2000" b="1" dirty="0" err="1">
                  <a:latin typeface="Courier New" pitchFamily="49" charset="0"/>
                  <a:ea typeface="楷体_GB2312" pitchFamily="49" charset="-122"/>
                  <a:cs typeface="Courier New" pitchFamily="49" charset="0"/>
                </a:rPr>
                <a:t>eps</a:t>
              </a:r>
              <a:r>
                <a:rPr lang="en-US" altLang="zh-CN" sz="2000" b="1" dirty="0">
                  <a:latin typeface="Courier New" pitchFamily="49" charset="0"/>
                  <a:ea typeface="楷体_GB2312" pitchFamily="49" charset="-122"/>
                  <a:cs typeface="Courier New" pitchFamily="49" charset="0"/>
                </a:rPr>
                <a:t>);</a:t>
              </a:r>
              <a:br>
                <a:rPr lang="zh-CN" altLang="en-US" sz="2000" b="1" dirty="0">
                  <a:solidFill>
                    <a:schemeClr val="tx2"/>
                  </a:solidFill>
                  <a:latin typeface="Courier New" pitchFamily="49" charset="0"/>
                  <a:ea typeface="楷体_GB2312" pitchFamily="49" charset="-122"/>
                  <a:cs typeface="Courier New" pitchFamily="49" charset="0"/>
                </a:rPr>
              </a:br>
              <a:r>
                <a:rPr lang="zh-CN" altLang="en-US" sz="2000" b="1" dirty="0">
                  <a:solidFill>
                    <a:schemeClr val="tx2"/>
                  </a:solidFill>
                  <a:latin typeface="Courier New" pitchFamily="49" charset="0"/>
                  <a:ea typeface="楷体_GB2312" pitchFamily="49" charset="-122"/>
                  <a:cs typeface="Courier New" pitchFamily="49" charset="0"/>
                </a:rPr>
                <a:t>  </a:t>
              </a:r>
              <a:r>
                <a:rPr lang="en-US" altLang="zh-CN" sz="2000" b="1" dirty="0">
                  <a:solidFill>
                    <a:srgbClr val="0000FF"/>
                  </a:solidFill>
                  <a:latin typeface="Courier New" pitchFamily="49" charset="0"/>
                  <a:ea typeface="楷体_GB2312" pitchFamily="49" charset="-122"/>
                  <a:cs typeface="Courier New" pitchFamily="49" charset="0"/>
                </a:rPr>
                <a:t>return</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err="1">
                  <a:latin typeface="Courier New" pitchFamily="49" charset="0"/>
                  <a:ea typeface="楷体_GB2312" pitchFamily="49" charset="-122"/>
                  <a:cs typeface="Courier New" pitchFamily="49" charset="0"/>
                </a:rPr>
                <a:t>croot</a:t>
              </a:r>
              <a:r>
                <a:rPr lang="en-US" altLang="zh-CN" sz="2000" b="1" dirty="0">
                  <a:latin typeface="Courier New" pitchFamily="49" charset="0"/>
                  <a:ea typeface="楷体_GB2312" pitchFamily="49" charset="-122"/>
                  <a:cs typeface="Courier New" pitchFamily="49" charset="0"/>
                </a:rPr>
                <a:t>;</a:t>
              </a:r>
              <a:endParaRPr lang="zh-CN" altLang="en-US" sz="2000" b="1" dirty="0">
                <a:latin typeface="Courier New" pitchFamily="49" charset="0"/>
                <a:ea typeface="楷体_GB2312" pitchFamily="49" charset="-122"/>
                <a:cs typeface="Courier New" pitchFamily="49" charset="0"/>
              </a:endParaRPr>
            </a:p>
            <a:p>
              <a:pPr>
                <a:buFont typeface="Wingdings" pitchFamily="2" charset="2"/>
                <a:buNone/>
              </a:pPr>
              <a:r>
                <a:rPr lang="en-US" altLang="zh-CN" sz="2000" b="1" dirty="0">
                  <a:latin typeface="Courier New" pitchFamily="49" charset="0"/>
                  <a:ea typeface="楷体_GB2312" pitchFamily="49" charset="-122"/>
                  <a:cs typeface="Courier New" pitchFamily="49" charset="0"/>
                </a:rPr>
                <a:t>}</a:t>
              </a:r>
              <a:endParaRPr lang="zh-CN" altLang="en-US" sz="2000" dirty="0">
                <a:latin typeface="Courier New" pitchFamily="49" charset="0"/>
                <a:cs typeface="Courier New" pitchFamily="49" charset="0"/>
              </a:endParaRPr>
            </a:p>
          </p:txBody>
        </p:sp>
      </p:grpSp>
    </p:spTree>
    <p:extLst>
      <p:ext uri="{BB962C8B-B14F-4D97-AF65-F5344CB8AC3E}">
        <p14:creationId xmlns:p14="http://schemas.microsoft.com/office/powerpoint/2010/main" val="387919180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928813"/>
            <a:ext cx="8229600" cy="1428179"/>
          </a:xfrm>
        </p:spPr>
        <p:txBody>
          <a:bodyPr/>
          <a:lstStyle/>
          <a:p>
            <a:r>
              <a:rPr lang="zh-CN" altLang="en-US" dirty="0"/>
              <a:t>赋值形参</a:t>
            </a:r>
            <a:endParaRPr lang="en-US" altLang="zh-CN" dirty="0"/>
          </a:p>
          <a:p>
            <a:pPr lvl="1"/>
            <a:r>
              <a:rPr lang="zh-CN" altLang="en-US" dirty="0"/>
              <a:t>函数调用表达式中的实参（</a:t>
            </a:r>
            <a:r>
              <a:rPr lang="zh-CN" altLang="en-US" dirty="0">
                <a:solidFill>
                  <a:srgbClr val="FF0000"/>
                </a:solidFill>
              </a:rPr>
              <a:t>实参表达式</a:t>
            </a:r>
            <a:r>
              <a:rPr lang="zh-CN" altLang="en-US" dirty="0"/>
              <a:t>），可以是指定类型的常量、变量或表达式</a:t>
            </a:r>
            <a:endParaRPr lang="en-US" altLang="zh-CN" dirty="0"/>
          </a:p>
        </p:txBody>
      </p:sp>
      <p:sp>
        <p:nvSpPr>
          <p:cNvPr id="3" name="标题 2"/>
          <p:cNvSpPr>
            <a:spLocks noGrp="1"/>
          </p:cNvSpPr>
          <p:nvPr>
            <p:ph type="title"/>
          </p:nvPr>
        </p:nvSpPr>
        <p:spPr/>
        <p:txBody>
          <a:bodyPr/>
          <a:lstStyle/>
          <a:p>
            <a:r>
              <a:rPr lang="zh-CN" altLang="en-US" dirty="0"/>
              <a:t>函数调用过程中的参数传递</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
        <p:nvSpPr>
          <p:cNvPr id="12" name="内容占位符 2"/>
          <p:cNvSpPr txBox="1">
            <a:spLocks/>
          </p:cNvSpPr>
          <p:nvPr/>
        </p:nvSpPr>
        <p:spPr bwMode="auto">
          <a:xfrm>
            <a:off x="755576" y="3501008"/>
            <a:ext cx="8229600" cy="27363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buFont typeface="Arial" charset="0"/>
              <a:buNone/>
            </a:pP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add(</a:t>
            </a: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a, </a:t>
            </a: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b);</a:t>
            </a:r>
          </a:p>
          <a:p>
            <a:pPr lvl="1">
              <a:spcBef>
                <a:spcPts val="0"/>
              </a:spcBef>
              <a:buFont typeface="Arial" charset="0"/>
              <a:buNone/>
            </a:pPr>
            <a:endParaRPr lang="en-US" altLang="zh-CN" b="1" dirty="0">
              <a:solidFill>
                <a:srgbClr val="0000FF"/>
              </a:solidFill>
              <a:latin typeface="Courier New" pitchFamily="49" charset="0"/>
              <a:cs typeface="Courier New" pitchFamily="49" charset="0"/>
            </a:endParaRPr>
          </a:p>
          <a:p>
            <a:pPr lvl="1">
              <a:spcBef>
                <a:spcPts val="0"/>
              </a:spcBef>
              <a:buFont typeface="Arial" charset="0"/>
              <a:buNone/>
            </a:pP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main(){</a:t>
            </a:r>
          </a:p>
          <a:p>
            <a:pPr lvl="1">
              <a:spcBef>
                <a:spcPts val="0"/>
              </a:spcBef>
              <a:buFont typeface="Arial" charset="0"/>
              <a:buNone/>
            </a:pPr>
            <a:r>
              <a:rPr lang="en-US" altLang="zh-CN" b="1" dirty="0">
                <a:solidFill>
                  <a:schemeClr val="tx2"/>
                </a:solidFill>
                <a:latin typeface="Courier New" pitchFamily="49" charset="0"/>
                <a:cs typeface="Courier New" pitchFamily="49" charset="0"/>
              </a:rPr>
              <a:t>		</a:t>
            </a: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x = 5;	</a:t>
            </a:r>
          </a:p>
          <a:p>
            <a:pPr lvl="1">
              <a:spcBef>
                <a:spcPts val="0"/>
              </a:spcBef>
              <a:buFont typeface="Arial" charset="0"/>
              <a:buNone/>
            </a:pPr>
            <a:r>
              <a:rPr lang="en-US" altLang="zh-CN" b="1" dirty="0">
                <a:latin typeface="Courier New" pitchFamily="49" charset="0"/>
                <a:cs typeface="Courier New" pitchFamily="49" charset="0"/>
              </a:rPr>
              <a:t>		</a:t>
            </a: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c=add(1, 4*x+2);</a:t>
            </a:r>
            <a:r>
              <a:rPr lang="en-US" altLang="zh-CN" b="1" dirty="0">
                <a:solidFill>
                  <a:srgbClr val="00B050"/>
                </a:solidFill>
                <a:latin typeface="Courier New" pitchFamily="49" charset="0"/>
                <a:cs typeface="Courier New" pitchFamily="49" charset="0"/>
              </a:rPr>
              <a:t>//</a:t>
            </a:r>
            <a:r>
              <a:rPr lang="zh-CN" altLang="en-US" b="1" dirty="0">
                <a:solidFill>
                  <a:srgbClr val="00B050"/>
                </a:solidFill>
                <a:latin typeface="Courier New" pitchFamily="49" charset="0"/>
                <a:cs typeface="Courier New" pitchFamily="49" charset="0"/>
              </a:rPr>
              <a:t>实参为表达式</a:t>
            </a:r>
            <a:endParaRPr lang="en-US" altLang="zh-CN" b="1" dirty="0">
              <a:solidFill>
                <a:srgbClr val="00B050"/>
              </a:solidFill>
              <a:latin typeface="Courier New" pitchFamily="49" charset="0"/>
              <a:cs typeface="Courier New" pitchFamily="49" charset="0"/>
            </a:endParaRPr>
          </a:p>
          <a:p>
            <a:pPr lvl="1">
              <a:spcBef>
                <a:spcPts val="0"/>
              </a:spcBef>
              <a:buFont typeface="Arial" charset="0"/>
              <a:buNone/>
            </a:pP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a:t>
            </a:r>
          </a:p>
          <a:p>
            <a:pPr lvl="1">
              <a:spcBef>
                <a:spcPts val="0"/>
              </a:spcBef>
              <a:buFont typeface="Arial" charset="0"/>
              <a:buNone/>
            </a:pPr>
            <a:r>
              <a:rPr lang="en-US" altLang="zh-CN" b="1" dirty="0">
                <a:latin typeface="Courier New" pitchFamily="49" charset="0"/>
                <a:cs typeface="Courier New" pitchFamily="49" charset="0"/>
              </a:rPr>
              <a:t>}</a:t>
            </a:r>
          </a:p>
          <a:p>
            <a:pPr lvl="1">
              <a:buFont typeface="Arial" charset="0"/>
              <a:buNone/>
            </a:pPr>
            <a:endParaRPr lang="zh-CN" altLang="en-US" dirty="0"/>
          </a:p>
        </p:txBody>
      </p:sp>
    </p:spTree>
    <p:extLst>
      <p:ext uri="{BB962C8B-B14F-4D97-AF65-F5344CB8AC3E}">
        <p14:creationId xmlns:p14="http://schemas.microsoft.com/office/powerpoint/2010/main" val="276943319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赋值形参</a:t>
            </a:r>
            <a:endParaRPr lang="en-US" altLang="zh-CN" dirty="0"/>
          </a:p>
          <a:p>
            <a:pPr lvl="1"/>
            <a:r>
              <a:rPr lang="zh-CN" altLang="en-US" dirty="0"/>
              <a:t>凡是赋值形参，在函数的每次调用时，都必须为每一个赋值形参创建一个新的参数变量</a:t>
            </a:r>
            <a:endParaRPr lang="en-US" altLang="zh-CN" dirty="0"/>
          </a:p>
        </p:txBody>
      </p:sp>
      <p:sp>
        <p:nvSpPr>
          <p:cNvPr id="3" name="标题 2"/>
          <p:cNvSpPr>
            <a:spLocks noGrp="1"/>
          </p:cNvSpPr>
          <p:nvPr>
            <p:ph type="title"/>
          </p:nvPr>
        </p:nvSpPr>
        <p:spPr/>
        <p:txBody>
          <a:bodyPr/>
          <a:lstStyle/>
          <a:p>
            <a:r>
              <a:rPr lang="zh-CN" altLang="en-US" dirty="0"/>
              <a:t>函数调用过程中的参数传递</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
        <p:nvSpPr>
          <p:cNvPr id="12" name="内容占位符 2"/>
          <p:cNvSpPr txBox="1">
            <a:spLocks/>
          </p:cNvSpPr>
          <p:nvPr/>
        </p:nvSpPr>
        <p:spPr bwMode="auto">
          <a:xfrm>
            <a:off x="755576" y="3501008"/>
            <a:ext cx="5976664" cy="27363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buFont typeface="Arial" charset="0"/>
              <a:buNone/>
            </a:pP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add(</a:t>
            </a: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a, </a:t>
            </a: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b);</a:t>
            </a:r>
          </a:p>
          <a:p>
            <a:pPr lvl="1">
              <a:spcBef>
                <a:spcPts val="0"/>
              </a:spcBef>
              <a:buFont typeface="Arial" charset="0"/>
              <a:buNone/>
            </a:pPr>
            <a:endParaRPr lang="en-US" altLang="zh-CN" b="1" dirty="0">
              <a:solidFill>
                <a:srgbClr val="0000FF"/>
              </a:solidFill>
              <a:latin typeface="Courier New" pitchFamily="49" charset="0"/>
              <a:cs typeface="Courier New" pitchFamily="49" charset="0"/>
            </a:endParaRPr>
          </a:p>
          <a:p>
            <a:pPr lvl="1">
              <a:spcBef>
                <a:spcPts val="0"/>
              </a:spcBef>
              <a:buFont typeface="Arial" charset="0"/>
              <a:buNone/>
            </a:pP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main(){</a:t>
            </a:r>
          </a:p>
          <a:p>
            <a:pPr lvl="1">
              <a:spcBef>
                <a:spcPts val="0"/>
              </a:spcBef>
              <a:buFont typeface="Arial" charset="0"/>
              <a:buNone/>
            </a:pPr>
            <a:r>
              <a:rPr lang="en-US" altLang="zh-CN" b="1" dirty="0">
                <a:solidFill>
                  <a:schemeClr val="tx2"/>
                </a:solidFill>
                <a:latin typeface="Courier New" pitchFamily="49" charset="0"/>
                <a:cs typeface="Courier New" pitchFamily="49" charset="0"/>
              </a:rPr>
              <a:t>		</a:t>
            </a: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x = 5;	</a:t>
            </a:r>
          </a:p>
          <a:p>
            <a:pPr lvl="1">
              <a:spcBef>
                <a:spcPts val="0"/>
              </a:spcBef>
              <a:buFont typeface="Arial" charset="0"/>
              <a:buNone/>
            </a:pPr>
            <a:r>
              <a:rPr lang="en-US" altLang="zh-CN" b="1" dirty="0">
                <a:latin typeface="Courier New" pitchFamily="49" charset="0"/>
                <a:cs typeface="Courier New" pitchFamily="49" charset="0"/>
              </a:rPr>
              <a:t>		</a:t>
            </a: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c=add(1, 4*x+2);</a:t>
            </a:r>
            <a:endParaRPr lang="en-US" altLang="zh-CN" b="1" dirty="0">
              <a:solidFill>
                <a:srgbClr val="00B050"/>
              </a:solidFill>
              <a:latin typeface="Courier New" pitchFamily="49" charset="0"/>
              <a:cs typeface="Courier New" pitchFamily="49" charset="0"/>
            </a:endParaRPr>
          </a:p>
          <a:p>
            <a:pPr lvl="1">
              <a:spcBef>
                <a:spcPts val="0"/>
              </a:spcBef>
              <a:buFont typeface="Arial" charset="0"/>
              <a:buNone/>
            </a:pPr>
            <a:r>
              <a:rPr lang="en-US" altLang="zh-CN" b="1" dirty="0">
                <a:solidFill>
                  <a:schemeClr val="tx2"/>
                </a:solidFill>
                <a:latin typeface="Courier New" pitchFamily="49" charset="0"/>
                <a:cs typeface="Courier New" pitchFamily="49" charset="0"/>
              </a:rPr>
              <a:t>	 </a:t>
            </a: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d=add(2, 6);</a:t>
            </a:r>
          </a:p>
          <a:p>
            <a:pPr lvl="1">
              <a:spcBef>
                <a:spcPts val="0"/>
              </a:spcBef>
              <a:buFont typeface="Arial" charset="0"/>
              <a:buNone/>
            </a:pPr>
            <a:r>
              <a:rPr lang="en-US" altLang="zh-CN" b="1" dirty="0">
                <a:latin typeface="Courier New" pitchFamily="49" charset="0"/>
                <a:cs typeface="Courier New" pitchFamily="49" charset="0"/>
              </a:rPr>
              <a:t>}</a:t>
            </a:r>
          </a:p>
          <a:p>
            <a:pPr lvl="1">
              <a:buFont typeface="Arial" charset="0"/>
              <a:buNone/>
            </a:pPr>
            <a:endParaRPr lang="zh-CN" altLang="en-US" dirty="0"/>
          </a:p>
        </p:txBody>
      </p:sp>
      <p:sp>
        <p:nvSpPr>
          <p:cNvPr id="13" name="矩形 12"/>
          <p:cNvSpPr/>
          <p:nvPr/>
        </p:nvSpPr>
        <p:spPr>
          <a:xfrm>
            <a:off x="5306888" y="5229200"/>
            <a:ext cx="3837112" cy="400110"/>
          </a:xfrm>
          <a:prstGeom prst="rect">
            <a:avLst/>
          </a:prstGeom>
        </p:spPr>
        <p:txBody>
          <a:bodyPr wrap="square">
            <a:spAutoFit/>
          </a:bodyPr>
          <a:lstStyle/>
          <a:p>
            <a:r>
              <a:rPr lang="zh-CN" altLang="en-US" sz="2000" b="1" dirty="0">
                <a:solidFill>
                  <a:srgbClr val="FF0000"/>
                </a:solidFill>
              </a:rPr>
              <a:t>每次调用会生成不同的</a:t>
            </a:r>
            <a:r>
              <a:rPr lang="en-US" altLang="zh-CN" sz="2000" b="1" dirty="0" err="1">
                <a:solidFill>
                  <a:srgbClr val="FF0000"/>
                </a:solidFill>
              </a:rPr>
              <a:t>a,b</a:t>
            </a:r>
            <a:r>
              <a:rPr lang="zh-CN" altLang="en-US" sz="2000" b="1" dirty="0">
                <a:solidFill>
                  <a:srgbClr val="FF0000"/>
                </a:solidFill>
              </a:rPr>
              <a:t>变量</a:t>
            </a:r>
          </a:p>
        </p:txBody>
      </p:sp>
    </p:spTree>
    <p:extLst>
      <p:ext uri="{BB962C8B-B14F-4D97-AF65-F5344CB8AC3E}">
        <p14:creationId xmlns:p14="http://schemas.microsoft.com/office/powerpoint/2010/main" val="391770899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1114425" y="906641"/>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以下说法错误的是</a:t>
            </a:r>
          </a:p>
        </p:txBody>
      </p:sp>
      <p:sp>
        <p:nvSpPr>
          <p:cNvPr id="4" name="文本框 3"/>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实参可以是常量、变量或表达式</a:t>
            </a:r>
          </a:p>
        </p:txBody>
      </p:sp>
      <p:sp>
        <p:nvSpPr>
          <p:cNvPr id="5" name="文本框 4"/>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形参可以是常量、变量或表达式</a:t>
            </a:r>
          </a:p>
        </p:txBody>
      </p:sp>
      <p:sp>
        <p:nvSpPr>
          <p:cNvPr id="6" name="文本框 5"/>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实参可以为任何类型</a:t>
            </a:r>
          </a:p>
        </p:txBody>
      </p:sp>
      <p:sp>
        <p:nvSpPr>
          <p:cNvPr id="7" name="文本框 6"/>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实参应与其对应的形参类型一致</a:t>
            </a:r>
          </a:p>
        </p:txBody>
      </p:sp>
      <p:sp>
        <p:nvSpPr>
          <p:cNvPr id="8" name="矩形 7"/>
          <p:cNvSpPr>
            <a:spLocks noChangeAspect="1"/>
          </p:cNvSpPr>
          <p:nvPr>
            <p:custDataLst>
              <p:tags r:id="rId7"/>
            </p:custDataLst>
          </p:nvPr>
        </p:nvSpPr>
        <p:spPr bwMode="auto">
          <a:xfrm>
            <a:off x="1114425" y="2850356"/>
            <a:ext cx="514350" cy="514350"/>
          </a:xfrm>
          <a:prstGeom prst="rect">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16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bwMode="auto">
          <a:xfrm>
            <a:off x="1114425" y="3707606"/>
            <a:ext cx="514350" cy="514350"/>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16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bwMode="auto">
          <a:xfrm>
            <a:off x="1114425" y="4564856"/>
            <a:ext cx="514350" cy="514350"/>
          </a:xfrm>
          <a:prstGeom prst="rect">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0" lang="zh-CN" altLang="en-US" sz="16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bwMode="auto">
          <a:xfrm>
            <a:off x="1114425" y="5422106"/>
            <a:ext cx="514350" cy="514350"/>
          </a:xfrm>
          <a:prstGeom prst="rect">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kumimoji="0" lang="zh-CN" altLang="en-US" sz="16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bwMode="auto">
          <a:xfrm>
            <a:off x="6172200" y="6215063"/>
            <a:ext cx="1543050" cy="41148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endParaRPr kumimoji="0" lang="zh-CN" altLang="en-US" sz="16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0" name="文本框 19">
            <a:extLst>
              <a:ext uri="{FF2B5EF4-FFF2-40B4-BE49-F238E27FC236}">
                <a16:creationId xmlns:a16="http://schemas.microsoft.com/office/drawing/2014/main" id="{F174803E-B5E3-4E95-9F2A-3ED2D8C8EB6E}"/>
              </a:ext>
            </a:extLst>
          </p:cNvPr>
          <p:cNvSpPr txBox="1"/>
          <p:nvPr/>
        </p:nvSpPr>
        <p:spPr>
          <a:xfrm>
            <a:off x="3583305" y="906641"/>
            <a:ext cx="4315555" cy="523220"/>
          </a:xfrm>
          <a:prstGeom prst="rect">
            <a:avLst/>
          </a:prstGeom>
          <a:noFill/>
        </p:spPr>
        <p:txBody>
          <a:bodyPr wrap="square" rtlCol="0">
            <a:spAutoFit/>
          </a:bodyPr>
          <a:lstStyle/>
          <a:p>
            <a:r>
              <a:rPr lang="zh-CN" altLang="en-US" sz="2800" dirty="0"/>
              <a:t>不定项选择</a:t>
            </a:r>
          </a:p>
        </p:txBody>
      </p:sp>
      <p:grpSp>
        <p:nvGrpSpPr>
          <p:cNvPr id="19" name="组合 18">
            <a:extLst>
              <a:ext uri="{FF2B5EF4-FFF2-40B4-BE49-F238E27FC236}">
                <a16:creationId xmlns:a16="http://schemas.microsoft.com/office/drawing/2014/main" id="{76BF252E-DB09-4BB6-8780-63BE9FCA6997}"/>
              </a:ext>
            </a:extLst>
          </p:cNvPr>
          <p:cNvGrpSpPr/>
          <p:nvPr>
            <p:custDataLst>
              <p:tags r:id="rId12"/>
            </p:custDataLst>
          </p:nvPr>
        </p:nvGrpSpPr>
        <p:grpSpPr>
          <a:xfrm>
            <a:off x="0" y="0"/>
            <a:ext cx="9144000" cy="635000"/>
            <a:chOff x="0" y="0"/>
            <a:chExt cx="9144000" cy="635000"/>
          </a:xfrm>
        </p:grpSpPr>
        <p:sp>
          <p:nvSpPr>
            <p:cNvPr id="13" name="TitleBackground"/>
            <p:cNvSpPr/>
            <p:nvPr>
              <p:custDataLst>
                <p:tags r:id="rId14"/>
              </p:custDataLst>
            </p:nvPr>
          </p:nvSpPr>
          <p:spPr bwMode="auto">
            <a:xfrm>
              <a:off x="0" y="0"/>
              <a:ext cx="9144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Times New Roman" pitchFamily="18" charset="0"/>
              </a:endParaRPr>
            </a:p>
          </p:txBody>
        </p:sp>
        <p:sp>
          <p:nvSpPr>
            <p:cNvPr id="14" name="ColorBlock"/>
            <p:cNvSpPr/>
            <p:nvPr>
              <p:custDataLst>
                <p:tags r:id="rId15"/>
              </p:custDataLst>
            </p:nvPr>
          </p:nvSpPr>
          <p:spPr bwMode="auto">
            <a:xfrm>
              <a:off x="0" y="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Times New Roman" pitchFamily="18" charset="0"/>
              </a:endParaRPr>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8" name="TipText">
              <a:extLst>
                <a:ext uri="{FF2B5EF4-FFF2-40B4-BE49-F238E27FC236}">
                  <a16:creationId xmlns:a16="http://schemas.microsoft.com/office/drawing/2014/main" id="{252709BB-468C-4D8B-A66C-8AB3156C5998}"/>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82604771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1114425" y="954345"/>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以下错误的描述是：函数调用可以</a:t>
            </a:r>
          </a:p>
        </p:txBody>
      </p:sp>
      <p:sp>
        <p:nvSpPr>
          <p:cNvPr id="4" name="文本框 3"/>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出现在执行语句中</a:t>
            </a:r>
          </a:p>
        </p:txBody>
      </p:sp>
      <p:sp>
        <p:nvSpPr>
          <p:cNvPr id="5" name="文本框 4"/>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出现在一个表达式中</a:t>
            </a:r>
          </a:p>
        </p:txBody>
      </p:sp>
      <p:sp>
        <p:nvSpPr>
          <p:cNvPr id="6" name="文本框 5"/>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作为一个函数调用的实参</a:t>
            </a:r>
          </a:p>
        </p:txBody>
      </p:sp>
      <p:sp>
        <p:nvSpPr>
          <p:cNvPr id="7" name="文本框 6"/>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作为一个函数的形参</a:t>
            </a:r>
          </a:p>
        </p:txBody>
      </p:sp>
      <p:sp>
        <p:nvSpPr>
          <p:cNvPr id="8" name="矩形 7"/>
          <p:cNvSpPr>
            <a:spLocks noChangeAspect="1"/>
          </p:cNvSpPr>
          <p:nvPr>
            <p:custDataLst>
              <p:tags r:id="rId7"/>
            </p:custDataLst>
          </p:nvPr>
        </p:nvSpPr>
        <p:spPr bwMode="auto">
          <a:xfrm>
            <a:off x="1114425" y="2850356"/>
            <a:ext cx="514350" cy="514350"/>
          </a:xfrm>
          <a:prstGeom prst="rect">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16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bwMode="auto">
          <a:xfrm>
            <a:off x="1114425" y="3707606"/>
            <a:ext cx="514350" cy="514350"/>
          </a:xfrm>
          <a:prstGeom prst="rect">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16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bwMode="auto">
          <a:xfrm>
            <a:off x="1114425" y="4564856"/>
            <a:ext cx="514350" cy="514350"/>
          </a:xfrm>
          <a:prstGeom prst="rect">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0" lang="zh-CN" altLang="en-US" sz="16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bwMode="auto">
          <a:xfrm>
            <a:off x="1114425" y="5422106"/>
            <a:ext cx="514350" cy="514350"/>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kumimoji="0" lang="zh-CN" altLang="en-US" sz="16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bwMode="auto">
          <a:xfrm>
            <a:off x="6172200" y="6215063"/>
            <a:ext cx="1543050" cy="41148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endParaRPr kumimoji="0" lang="zh-CN" altLang="en-US" sz="16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0" name="文本框 19">
            <a:extLst>
              <a:ext uri="{FF2B5EF4-FFF2-40B4-BE49-F238E27FC236}">
                <a16:creationId xmlns:a16="http://schemas.microsoft.com/office/drawing/2014/main" id="{4B34A75E-C430-4E1D-898C-F9E5718B50AC}"/>
              </a:ext>
            </a:extLst>
          </p:cNvPr>
          <p:cNvSpPr txBox="1"/>
          <p:nvPr/>
        </p:nvSpPr>
        <p:spPr>
          <a:xfrm>
            <a:off x="3583305" y="906641"/>
            <a:ext cx="4315555" cy="523220"/>
          </a:xfrm>
          <a:prstGeom prst="rect">
            <a:avLst/>
          </a:prstGeom>
          <a:noFill/>
        </p:spPr>
        <p:txBody>
          <a:bodyPr wrap="square" rtlCol="0">
            <a:spAutoFit/>
          </a:bodyPr>
          <a:lstStyle/>
          <a:p>
            <a:r>
              <a:rPr lang="zh-CN" altLang="en-US" sz="2800" dirty="0"/>
              <a:t>不定项选择</a:t>
            </a:r>
          </a:p>
        </p:txBody>
      </p:sp>
      <p:grpSp>
        <p:nvGrpSpPr>
          <p:cNvPr id="19" name="组合 18">
            <a:extLst>
              <a:ext uri="{FF2B5EF4-FFF2-40B4-BE49-F238E27FC236}">
                <a16:creationId xmlns:a16="http://schemas.microsoft.com/office/drawing/2014/main" id="{3FF000F4-2C97-44E8-A646-D843B978422C}"/>
              </a:ext>
            </a:extLst>
          </p:cNvPr>
          <p:cNvGrpSpPr/>
          <p:nvPr>
            <p:custDataLst>
              <p:tags r:id="rId12"/>
            </p:custDataLst>
          </p:nvPr>
        </p:nvGrpSpPr>
        <p:grpSpPr>
          <a:xfrm>
            <a:off x="0" y="0"/>
            <a:ext cx="9144000" cy="635000"/>
            <a:chOff x="0" y="0"/>
            <a:chExt cx="9144000" cy="635000"/>
          </a:xfrm>
        </p:grpSpPr>
        <p:sp>
          <p:nvSpPr>
            <p:cNvPr id="13" name="TitleBackground"/>
            <p:cNvSpPr/>
            <p:nvPr>
              <p:custDataLst>
                <p:tags r:id="rId14"/>
              </p:custDataLst>
            </p:nvPr>
          </p:nvSpPr>
          <p:spPr bwMode="auto">
            <a:xfrm>
              <a:off x="0" y="0"/>
              <a:ext cx="9144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Times New Roman" pitchFamily="18" charset="0"/>
              </a:endParaRPr>
            </a:p>
          </p:txBody>
        </p:sp>
        <p:sp>
          <p:nvSpPr>
            <p:cNvPr id="14" name="ColorBlock"/>
            <p:cNvSpPr/>
            <p:nvPr>
              <p:custDataLst>
                <p:tags r:id="rId15"/>
              </p:custDataLst>
            </p:nvPr>
          </p:nvSpPr>
          <p:spPr bwMode="auto">
            <a:xfrm>
              <a:off x="0" y="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Times New Roman" pitchFamily="18" charset="0"/>
              </a:endParaRPr>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8" name="TipText">
              <a:extLst>
                <a:ext uri="{FF2B5EF4-FFF2-40B4-BE49-F238E27FC236}">
                  <a16:creationId xmlns:a16="http://schemas.microsoft.com/office/drawing/2014/main" id="{29B8D3F2-8A2B-4F9C-8D41-B58403AA6185}"/>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69079329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下面函数调用语句含有实参的个数为？</a:t>
            </a:r>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func</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((exp1,exp2),(exp3,exp4,exp5))</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 name="文本框 3"/>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4</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椭圆 7"/>
          <p:cNvSpPr>
            <a:spLocks noChangeAspect="1"/>
          </p:cNvSpPr>
          <p:nvPr>
            <p:custDataLst>
              <p:tags r:id="rId7"/>
            </p:custDataLst>
          </p:nvPr>
        </p:nvSpPr>
        <p:spPr bwMode="auto">
          <a:xfrm>
            <a:off x="1114425" y="2850356"/>
            <a:ext cx="514350" cy="514350"/>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16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bwMode="auto">
          <a:xfrm>
            <a:off x="1114425" y="3707606"/>
            <a:ext cx="514350" cy="514350"/>
          </a:xfrm>
          <a:prstGeom prst="ellipse">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16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bwMode="auto">
          <a:xfrm>
            <a:off x="1114425" y="4564856"/>
            <a:ext cx="514350" cy="514350"/>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0" lang="zh-CN" altLang="en-US" sz="16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bwMode="auto">
          <a:xfrm>
            <a:off x="1114425" y="5422106"/>
            <a:ext cx="514350" cy="514350"/>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kumimoji="0" lang="zh-CN" altLang="en-US" sz="16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bwMode="auto">
          <a:xfrm>
            <a:off x="6172200" y="6215063"/>
            <a:ext cx="1543050" cy="41148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endParaRPr kumimoji="0" lang="zh-CN" altLang="en-US" sz="16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7" name="组合 16"/>
          <p:cNvGrpSpPr/>
          <p:nvPr>
            <p:custDataLst>
              <p:tags r:id="rId12"/>
            </p:custDataLst>
          </p:nvPr>
        </p:nvGrpSpPr>
        <p:grpSpPr>
          <a:xfrm>
            <a:off x="0" y="0"/>
            <a:ext cx="9144000" cy="635000"/>
            <a:chOff x="0" y="0"/>
            <a:chExt cx="9144000" cy="635000"/>
          </a:xfrm>
        </p:grpSpPr>
        <p:sp>
          <p:nvSpPr>
            <p:cNvPr id="13" name="TitleBackground"/>
            <p:cNvSpPr/>
            <p:nvPr>
              <p:custDataLst>
                <p:tags r:id="rId14"/>
              </p:custDataLst>
            </p:nvPr>
          </p:nvSpPr>
          <p:spPr bwMode="auto">
            <a:xfrm>
              <a:off x="0" y="0"/>
              <a:ext cx="9144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Times New Roman" pitchFamily="18" charset="0"/>
              </a:endParaRPr>
            </a:p>
          </p:txBody>
        </p:sp>
        <p:sp>
          <p:nvSpPr>
            <p:cNvPr id="14" name="ColorBlock"/>
            <p:cNvSpPr/>
            <p:nvPr>
              <p:custDataLst>
                <p:tags r:id="rId15"/>
              </p:custDataLst>
            </p:nvPr>
          </p:nvSpPr>
          <p:spPr bwMode="auto">
            <a:xfrm>
              <a:off x="0" y="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Times New Roman" pitchFamily="18" charset="0"/>
              </a:endParaRPr>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86801672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函数调用过程中的参数传递</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
        <p:nvSpPr>
          <p:cNvPr id="12" name="内容占位符 2"/>
          <p:cNvSpPr txBox="1">
            <a:spLocks/>
          </p:cNvSpPr>
          <p:nvPr/>
        </p:nvSpPr>
        <p:spPr bwMode="auto">
          <a:xfrm>
            <a:off x="4384129" y="4014598"/>
            <a:ext cx="4869567" cy="13447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buFont typeface="Arial" charset="0"/>
              <a:buNone/>
            </a:pPr>
            <a:r>
              <a:rPr lang="en-US" altLang="zh-CN" sz="2000" b="1" dirty="0" err="1">
                <a:solidFill>
                  <a:srgbClr val="0000FF"/>
                </a:solidFill>
                <a:latin typeface="Courier New" pitchFamily="49" charset="0"/>
                <a:cs typeface="Courier New" pitchFamily="49" charset="0"/>
              </a:rPr>
              <a:t>int</a:t>
            </a:r>
            <a:r>
              <a:rPr lang="en-US" altLang="zh-CN" sz="2000" b="1" dirty="0">
                <a:solidFill>
                  <a:srgbClr val="0000FF"/>
                </a:solidFill>
                <a:latin typeface="Courier New" pitchFamily="49" charset="0"/>
                <a:cs typeface="Courier New" pitchFamily="49" charset="0"/>
              </a:rPr>
              <a:t> </a:t>
            </a:r>
            <a:r>
              <a:rPr lang="en-US" altLang="zh-CN" sz="2000" b="1" dirty="0">
                <a:latin typeface="Courier New" pitchFamily="49" charset="0"/>
                <a:cs typeface="Courier New" pitchFamily="49" charset="0"/>
              </a:rPr>
              <a:t>search(</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x[100],</a:t>
            </a: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y){</a:t>
            </a:r>
            <a:r>
              <a:rPr lang="en-US" altLang="zh-CN" sz="2000" b="1" dirty="0">
                <a:solidFill>
                  <a:schemeClr val="tx2"/>
                </a:solidFill>
                <a:latin typeface="Courier New" pitchFamily="49" charset="0"/>
                <a:cs typeface="Courier New" pitchFamily="49" charset="0"/>
              </a:rPr>
              <a:t> </a:t>
            </a:r>
            <a:endParaRPr lang="en-US" altLang="zh-CN" sz="2000" b="1" dirty="0">
              <a:latin typeface="Courier New" pitchFamily="49" charset="0"/>
              <a:cs typeface="Courier New" pitchFamily="49" charset="0"/>
            </a:endParaRPr>
          </a:p>
          <a:p>
            <a:pPr>
              <a:spcBef>
                <a:spcPts val="0"/>
              </a:spcBef>
              <a:buFont typeface="Arial" charset="0"/>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return</a:t>
            </a:r>
            <a:r>
              <a:rPr lang="en-US" altLang="zh-CN" sz="2000" b="1" dirty="0">
                <a:latin typeface="Courier New" pitchFamily="49" charset="0"/>
                <a:cs typeface="Courier New" pitchFamily="49" charset="0"/>
              </a:rPr>
              <a:t> x[y];</a:t>
            </a:r>
          </a:p>
          <a:p>
            <a:pPr>
              <a:spcBef>
                <a:spcPts val="0"/>
              </a:spcBef>
              <a:buFont typeface="Arial" charset="0"/>
              <a:buNone/>
            </a:pPr>
            <a:r>
              <a:rPr lang="en-US" altLang="zh-CN" sz="2000" b="1" dirty="0">
                <a:latin typeface="Courier New" pitchFamily="49" charset="0"/>
                <a:cs typeface="Courier New" pitchFamily="49" charset="0"/>
              </a:rPr>
              <a:t>}</a:t>
            </a:r>
          </a:p>
          <a:p>
            <a:pPr>
              <a:spcBef>
                <a:spcPts val="0"/>
              </a:spcBef>
              <a:buFont typeface="Arial" charset="0"/>
              <a:buNone/>
            </a:pPr>
            <a:endParaRPr lang="en-US" altLang="zh-CN" sz="2000" b="1" dirty="0">
              <a:latin typeface="Courier New" pitchFamily="49" charset="0"/>
              <a:cs typeface="Courier New" pitchFamily="49" charset="0"/>
            </a:endParaRPr>
          </a:p>
          <a:p>
            <a:pPr>
              <a:spcBef>
                <a:spcPts val="0"/>
              </a:spcBef>
              <a:buFont typeface="Arial" charset="0"/>
              <a:buNone/>
            </a:pPr>
            <a:endParaRPr lang="en-US" altLang="zh-CN" sz="2000" b="1" dirty="0">
              <a:solidFill>
                <a:srgbClr val="0000FF"/>
              </a:solidFill>
              <a:latin typeface="Courier New" pitchFamily="49" charset="0"/>
              <a:cs typeface="Courier New" pitchFamily="49" charset="0"/>
            </a:endParaRPr>
          </a:p>
          <a:p>
            <a:pPr lvl="1">
              <a:buFont typeface="Arial" charset="0"/>
              <a:buNone/>
            </a:pPr>
            <a:endParaRPr lang="zh-CN" altLang="en-US" sz="2000" b="1" dirty="0"/>
          </a:p>
        </p:txBody>
      </p:sp>
      <p:sp>
        <p:nvSpPr>
          <p:cNvPr id="13" name="内容占位符 2"/>
          <p:cNvSpPr txBox="1">
            <a:spLocks/>
          </p:cNvSpPr>
          <p:nvPr/>
        </p:nvSpPr>
        <p:spPr bwMode="auto">
          <a:xfrm>
            <a:off x="174340" y="2922641"/>
            <a:ext cx="4536504" cy="23574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buFont typeface="Arial" charset="0"/>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main()</a:t>
            </a:r>
          </a:p>
          <a:p>
            <a:pPr>
              <a:spcBef>
                <a:spcPts val="0"/>
              </a:spcBef>
              <a:buFont typeface="Arial" charset="0"/>
              <a:buNone/>
            </a:pPr>
            <a:r>
              <a:rPr lang="en-US" altLang="zh-CN" sz="2000" b="1" dirty="0">
                <a:latin typeface="Courier New" pitchFamily="49" charset="0"/>
                <a:cs typeface="Courier New" pitchFamily="49" charset="0"/>
              </a:rPr>
              <a:t>{</a:t>
            </a:r>
          </a:p>
          <a:p>
            <a:pPr>
              <a:spcBef>
                <a:spcPts val="0"/>
              </a:spcBef>
              <a:buFont typeface="Arial" charset="0"/>
              <a:buNone/>
            </a:pP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a[100], b;  </a:t>
            </a:r>
          </a:p>
          <a:p>
            <a:pPr>
              <a:spcBef>
                <a:spcPts val="0"/>
              </a:spcBef>
              <a:buFont typeface="Arial" charset="0"/>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cin</a:t>
            </a:r>
            <a:r>
              <a:rPr lang="en-US" altLang="zh-CN" sz="2000" b="1" dirty="0">
                <a:latin typeface="Courier New" pitchFamily="49" charset="0"/>
                <a:cs typeface="Courier New" pitchFamily="49" charset="0"/>
              </a:rPr>
              <a:t>&gt;&gt;b;</a:t>
            </a:r>
          </a:p>
          <a:p>
            <a:pPr>
              <a:spcBef>
                <a:spcPts val="0"/>
              </a:spcBef>
              <a:buFont typeface="Arial" charset="0"/>
              <a:buNone/>
            </a:pPr>
            <a:endParaRPr lang="en-US" altLang="zh-CN" sz="2000" b="1" dirty="0">
              <a:latin typeface="Courier New" pitchFamily="49" charset="0"/>
              <a:cs typeface="Courier New" pitchFamily="49" charset="0"/>
            </a:endParaRPr>
          </a:p>
          <a:p>
            <a:pPr>
              <a:spcBef>
                <a:spcPts val="0"/>
              </a:spcBef>
              <a:buFont typeface="Arial" charset="0"/>
              <a:buNone/>
            </a:pPr>
            <a:r>
              <a:rPr lang="en-US" altLang="zh-CN" sz="2000" b="1" dirty="0">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 c = search(a, b); </a:t>
            </a:r>
          </a:p>
          <a:p>
            <a:pPr>
              <a:spcBef>
                <a:spcPts val="0"/>
              </a:spcBef>
              <a:buFont typeface="Arial" charset="0"/>
              <a:buNone/>
            </a:pPr>
            <a:r>
              <a:rPr lang="zh-CN" altLang="en-US" sz="2000" b="1" dirty="0">
                <a:latin typeface="Courier New" pitchFamily="49" charset="0"/>
                <a:cs typeface="Courier New" pitchFamily="49" charset="0"/>
              </a:rPr>
              <a:t>}</a:t>
            </a:r>
          </a:p>
          <a:p>
            <a:pPr>
              <a:spcBef>
                <a:spcPts val="0"/>
              </a:spcBef>
              <a:buFont typeface="Arial" charset="0"/>
              <a:buNone/>
            </a:pPr>
            <a:endParaRPr lang="en-US" altLang="zh-CN" sz="2000" b="1" dirty="0">
              <a:solidFill>
                <a:srgbClr val="0000FF"/>
              </a:solidFill>
              <a:latin typeface="Courier New" pitchFamily="49" charset="0"/>
              <a:cs typeface="Courier New" pitchFamily="49" charset="0"/>
            </a:endParaRPr>
          </a:p>
          <a:p>
            <a:pPr lvl="1">
              <a:buFont typeface="Arial" charset="0"/>
              <a:buNone/>
            </a:pPr>
            <a:endParaRPr lang="zh-CN" altLang="en-US" sz="2000" b="1" dirty="0"/>
          </a:p>
        </p:txBody>
      </p:sp>
      <p:sp>
        <p:nvSpPr>
          <p:cNvPr id="14" name="矩形 13"/>
          <p:cNvSpPr/>
          <p:nvPr/>
        </p:nvSpPr>
        <p:spPr>
          <a:xfrm>
            <a:off x="457200" y="1919639"/>
            <a:ext cx="4330824" cy="461665"/>
          </a:xfrm>
          <a:prstGeom prst="rect">
            <a:avLst/>
          </a:prstGeom>
        </p:spPr>
        <p:txBody>
          <a:bodyPr wrap="square">
            <a:spAutoFit/>
          </a:bodyPr>
          <a:lstStyle/>
          <a:p>
            <a:r>
              <a:rPr lang="zh-CN" altLang="en-US" sz="2400" b="1" dirty="0"/>
              <a:t>如果参数是数组，如何传递？</a:t>
            </a:r>
          </a:p>
        </p:txBody>
      </p:sp>
      <p:cxnSp>
        <p:nvCxnSpPr>
          <p:cNvPr id="15" name="直接箭头连接符 14"/>
          <p:cNvCxnSpPr/>
          <p:nvPr/>
        </p:nvCxnSpPr>
        <p:spPr>
          <a:xfrm>
            <a:off x="6816685" y="3501008"/>
            <a:ext cx="0" cy="50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6660232" y="3203684"/>
            <a:ext cx="312906" cy="369332"/>
          </a:xfrm>
          <a:prstGeom prst="rect">
            <a:avLst/>
          </a:prstGeom>
        </p:spPr>
        <p:txBody>
          <a:bodyPr wrap="none">
            <a:spAutoFit/>
          </a:bodyPr>
          <a:lstStyle/>
          <a:p>
            <a:r>
              <a:rPr lang="en-US" altLang="zh-CN" dirty="0"/>
              <a:t>a</a:t>
            </a:r>
            <a:endParaRPr lang="zh-CN" altLang="en-US" dirty="0"/>
          </a:p>
        </p:txBody>
      </p:sp>
      <p:sp>
        <p:nvSpPr>
          <p:cNvPr id="18" name="矩形 17"/>
          <p:cNvSpPr/>
          <p:nvPr/>
        </p:nvSpPr>
        <p:spPr>
          <a:xfrm>
            <a:off x="2987824" y="2790314"/>
            <a:ext cx="5915000" cy="461665"/>
          </a:xfrm>
          <a:prstGeom prst="rect">
            <a:avLst/>
          </a:prstGeom>
        </p:spPr>
        <p:txBody>
          <a:bodyPr wrap="square">
            <a:spAutoFit/>
          </a:bodyPr>
          <a:lstStyle/>
          <a:p>
            <a:r>
              <a:rPr lang="zh-CN" altLang="en-US" sz="2400" b="1" dirty="0">
                <a:solidFill>
                  <a:srgbClr val="00B050"/>
                </a:solidFill>
              </a:rPr>
              <a:t>先生成数组</a:t>
            </a:r>
            <a:r>
              <a:rPr lang="en-US" altLang="zh-CN" sz="2400" b="1" dirty="0">
                <a:solidFill>
                  <a:srgbClr val="00B050"/>
                </a:solidFill>
              </a:rPr>
              <a:t>x</a:t>
            </a:r>
            <a:r>
              <a:rPr lang="zh-CN" altLang="en-US" sz="2400" b="1" dirty="0">
                <a:solidFill>
                  <a:srgbClr val="00B050"/>
                </a:solidFill>
              </a:rPr>
              <a:t>，再将</a:t>
            </a:r>
            <a:r>
              <a:rPr lang="en-US" altLang="zh-CN" sz="2400" b="1" dirty="0">
                <a:solidFill>
                  <a:srgbClr val="00B050"/>
                </a:solidFill>
              </a:rPr>
              <a:t>a</a:t>
            </a:r>
            <a:r>
              <a:rPr lang="zh-CN" altLang="en-US" sz="2400" b="1" dirty="0">
                <a:solidFill>
                  <a:srgbClr val="00B050"/>
                </a:solidFill>
              </a:rPr>
              <a:t>的每个元素</a:t>
            </a:r>
            <a:r>
              <a:rPr lang="en-US" altLang="zh-CN" sz="2400" b="1" dirty="0">
                <a:solidFill>
                  <a:srgbClr val="00B050"/>
                </a:solidFill>
              </a:rPr>
              <a:t>copy</a:t>
            </a:r>
            <a:r>
              <a:rPr lang="zh-CN" altLang="en-US" sz="2400" b="1" dirty="0">
                <a:solidFill>
                  <a:srgbClr val="00B050"/>
                </a:solidFill>
              </a:rPr>
              <a:t>到</a:t>
            </a:r>
            <a:r>
              <a:rPr lang="en-US" altLang="zh-CN" sz="2400" b="1" dirty="0">
                <a:solidFill>
                  <a:srgbClr val="00B050"/>
                </a:solidFill>
              </a:rPr>
              <a:t>x?</a:t>
            </a:r>
            <a:endParaRPr lang="zh-CN" altLang="en-US" sz="2400" b="1" dirty="0">
              <a:solidFill>
                <a:srgbClr val="00B050"/>
              </a:solidFill>
            </a:endParaRPr>
          </a:p>
        </p:txBody>
      </p:sp>
    </p:spTree>
    <p:extLst>
      <p:ext uri="{BB962C8B-B14F-4D97-AF65-F5344CB8AC3E}">
        <p14:creationId xmlns:p14="http://schemas.microsoft.com/office/powerpoint/2010/main" val="746571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函数调用过程中的参数传递</a:t>
            </a:r>
          </a:p>
        </p:txBody>
      </p:sp>
      <p:sp>
        <p:nvSpPr>
          <p:cNvPr id="3" name="内容占位符 2"/>
          <p:cNvSpPr>
            <a:spLocks noGrp="1"/>
          </p:cNvSpPr>
          <p:nvPr>
            <p:ph idx="1"/>
          </p:nvPr>
        </p:nvSpPr>
        <p:spPr/>
        <p:txBody>
          <a:bodyPr/>
          <a:lstStyle/>
          <a:p>
            <a:r>
              <a:rPr lang="zh-CN" altLang="en-US" dirty="0"/>
              <a:t>按地址传递过程</a:t>
            </a:r>
            <a:endParaRPr lang="en-US" altLang="zh-CN"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
        <p:nvSpPr>
          <p:cNvPr id="12" name="内容占位符 2"/>
          <p:cNvSpPr txBox="1">
            <a:spLocks/>
          </p:cNvSpPr>
          <p:nvPr/>
        </p:nvSpPr>
        <p:spPr bwMode="auto">
          <a:xfrm>
            <a:off x="4384129" y="4014598"/>
            <a:ext cx="4869567" cy="13447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buFont typeface="Arial" charset="0"/>
              <a:buNone/>
            </a:pPr>
            <a:r>
              <a:rPr lang="en-US" altLang="zh-CN" sz="2000" b="1" dirty="0" err="1">
                <a:solidFill>
                  <a:srgbClr val="0000FF"/>
                </a:solidFill>
                <a:latin typeface="Courier New" pitchFamily="49" charset="0"/>
                <a:cs typeface="Courier New" pitchFamily="49" charset="0"/>
              </a:rPr>
              <a:t>int</a:t>
            </a:r>
            <a:r>
              <a:rPr lang="en-US" altLang="zh-CN" sz="2000" b="1" dirty="0">
                <a:solidFill>
                  <a:srgbClr val="0000FF"/>
                </a:solidFill>
                <a:latin typeface="Courier New" pitchFamily="49" charset="0"/>
                <a:cs typeface="Courier New" pitchFamily="49" charset="0"/>
              </a:rPr>
              <a:t> </a:t>
            </a:r>
            <a:r>
              <a:rPr lang="en-US" altLang="zh-CN" sz="2000" b="1" dirty="0">
                <a:latin typeface="Courier New" pitchFamily="49" charset="0"/>
                <a:cs typeface="Courier New" pitchFamily="49" charset="0"/>
              </a:rPr>
              <a:t>search(</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x[100],</a:t>
            </a: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y){</a:t>
            </a:r>
            <a:r>
              <a:rPr lang="en-US" altLang="zh-CN" sz="2000" b="1" dirty="0">
                <a:solidFill>
                  <a:schemeClr val="tx2"/>
                </a:solidFill>
                <a:latin typeface="Courier New" pitchFamily="49" charset="0"/>
                <a:cs typeface="Courier New" pitchFamily="49" charset="0"/>
              </a:rPr>
              <a:t> </a:t>
            </a:r>
            <a:endParaRPr lang="en-US" altLang="zh-CN" sz="2000" b="1" dirty="0">
              <a:latin typeface="Courier New" pitchFamily="49" charset="0"/>
              <a:cs typeface="Courier New" pitchFamily="49" charset="0"/>
            </a:endParaRPr>
          </a:p>
          <a:p>
            <a:pPr>
              <a:spcBef>
                <a:spcPts val="0"/>
              </a:spcBef>
              <a:buFont typeface="Arial" charset="0"/>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return</a:t>
            </a:r>
            <a:r>
              <a:rPr lang="en-US" altLang="zh-CN" sz="2000" b="1" dirty="0">
                <a:latin typeface="Courier New" pitchFamily="49" charset="0"/>
                <a:cs typeface="Courier New" pitchFamily="49" charset="0"/>
              </a:rPr>
              <a:t> x[y];</a:t>
            </a:r>
          </a:p>
          <a:p>
            <a:pPr>
              <a:spcBef>
                <a:spcPts val="0"/>
              </a:spcBef>
              <a:buFont typeface="Arial" charset="0"/>
              <a:buNone/>
            </a:pPr>
            <a:r>
              <a:rPr lang="en-US" altLang="zh-CN" sz="2000" b="1" dirty="0">
                <a:latin typeface="Courier New" pitchFamily="49" charset="0"/>
                <a:cs typeface="Courier New" pitchFamily="49" charset="0"/>
              </a:rPr>
              <a:t>}</a:t>
            </a:r>
          </a:p>
          <a:p>
            <a:pPr>
              <a:spcBef>
                <a:spcPts val="0"/>
              </a:spcBef>
              <a:buFont typeface="Arial" charset="0"/>
              <a:buNone/>
            </a:pPr>
            <a:endParaRPr lang="en-US" altLang="zh-CN" sz="2000" b="1" dirty="0">
              <a:latin typeface="Courier New" pitchFamily="49" charset="0"/>
              <a:cs typeface="Courier New" pitchFamily="49" charset="0"/>
            </a:endParaRPr>
          </a:p>
          <a:p>
            <a:pPr>
              <a:spcBef>
                <a:spcPts val="0"/>
              </a:spcBef>
              <a:buFont typeface="Arial" charset="0"/>
              <a:buNone/>
            </a:pPr>
            <a:endParaRPr lang="en-US" altLang="zh-CN" sz="2000" b="1" dirty="0">
              <a:solidFill>
                <a:srgbClr val="0000FF"/>
              </a:solidFill>
              <a:latin typeface="Courier New" pitchFamily="49" charset="0"/>
              <a:cs typeface="Courier New" pitchFamily="49" charset="0"/>
            </a:endParaRPr>
          </a:p>
          <a:p>
            <a:pPr lvl="1">
              <a:buFont typeface="Arial" charset="0"/>
              <a:buNone/>
            </a:pPr>
            <a:endParaRPr lang="zh-CN" altLang="en-US" sz="2000" b="1" dirty="0"/>
          </a:p>
        </p:txBody>
      </p:sp>
      <p:sp>
        <p:nvSpPr>
          <p:cNvPr id="13" name="内容占位符 2"/>
          <p:cNvSpPr txBox="1">
            <a:spLocks/>
          </p:cNvSpPr>
          <p:nvPr/>
        </p:nvSpPr>
        <p:spPr bwMode="auto">
          <a:xfrm>
            <a:off x="174340" y="2922641"/>
            <a:ext cx="4536504" cy="23574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buFont typeface="Arial" charset="0"/>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main()</a:t>
            </a:r>
          </a:p>
          <a:p>
            <a:pPr>
              <a:spcBef>
                <a:spcPts val="0"/>
              </a:spcBef>
              <a:buFont typeface="Arial" charset="0"/>
              <a:buNone/>
            </a:pPr>
            <a:r>
              <a:rPr lang="en-US" altLang="zh-CN" sz="2000" b="1" dirty="0">
                <a:latin typeface="Courier New" pitchFamily="49" charset="0"/>
                <a:cs typeface="Courier New" pitchFamily="49" charset="0"/>
              </a:rPr>
              <a:t>{</a:t>
            </a:r>
          </a:p>
          <a:p>
            <a:pPr>
              <a:spcBef>
                <a:spcPts val="0"/>
              </a:spcBef>
              <a:buFont typeface="Arial" charset="0"/>
              <a:buNone/>
            </a:pP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a[100], b;  </a:t>
            </a:r>
          </a:p>
          <a:p>
            <a:pPr>
              <a:spcBef>
                <a:spcPts val="0"/>
              </a:spcBef>
              <a:buFont typeface="Arial" charset="0"/>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cin</a:t>
            </a:r>
            <a:r>
              <a:rPr lang="en-US" altLang="zh-CN" sz="2000" b="1" dirty="0">
                <a:latin typeface="Courier New" pitchFamily="49" charset="0"/>
                <a:cs typeface="Courier New" pitchFamily="49" charset="0"/>
              </a:rPr>
              <a:t>&gt;&gt;b;</a:t>
            </a:r>
          </a:p>
          <a:p>
            <a:pPr>
              <a:spcBef>
                <a:spcPts val="0"/>
              </a:spcBef>
              <a:buFont typeface="Arial" charset="0"/>
              <a:buNone/>
            </a:pPr>
            <a:endParaRPr lang="en-US" altLang="zh-CN" sz="2000" b="1" dirty="0">
              <a:latin typeface="Courier New" pitchFamily="49" charset="0"/>
              <a:cs typeface="Courier New" pitchFamily="49" charset="0"/>
            </a:endParaRPr>
          </a:p>
          <a:p>
            <a:pPr>
              <a:spcBef>
                <a:spcPts val="0"/>
              </a:spcBef>
              <a:buFont typeface="Arial" charset="0"/>
              <a:buNone/>
            </a:pPr>
            <a:r>
              <a:rPr lang="en-US" altLang="zh-CN" sz="2000" b="1" dirty="0">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 c = search(a, b); </a:t>
            </a:r>
          </a:p>
          <a:p>
            <a:pPr>
              <a:spcBef>
                <a:spcPts val="0"/>
              </a:spcBef>
              <a:buFont typeface="Arial" charset="0"/>
              <a:buNone/>
            </a:pPr>
            <a:r>
              <a:rPr lang="zh-CN" altLang="en-US" sz="2000" b="1" dirty="0">
                <a:latin typeface="Courier New" pitchFamily="49" charset="0"/>
                <a:cs typeface="Courier New" pitchFamily="49" charset="0"/>
              </a:rPr>
              <a:t>}</a:t>
            </a:r>
          </a:p>
          <a:p>
            <a:pPr>
              <a:spcBef>
                <a:spcPts val="0"/>
              </a:spcBef>
              <a:buFont typeface="Arial" charset="0"/>
              <a:buNone/>
            </a:pPr>
            <a:endParaRPr lang="en-US" altLang="zh-CN" sz="2000" b="1" dirty="0">
              <a:solidFill>
                <a:srgbClr val="0000FF"/>
              </a:solidFill>
              <a:latin typeface="Courier New" pitchFamily="49" charset="0"/>
              <a:cs typeface="Courier New" pitchFamily="49" charset="0"/>
            </a:endParaRPr>
          </a:p>
          <a:p>
            <a:pPr lvl="1">
              <a:buFont typeface="Arial" charset="0"/>
              <a:buNone/>
            </a:pPr>
            <a:endParaRPr lang="zh-CN" altLang="en-US" sz="2000" b="1" dirty="0"/>
          </a:p>
        </p:txBody>
      </p:sp>
      <p:sp>
        <p:nvSpPr>
          <p:cNvPr id="15" name="矩形 14"/>
          <p:cNvSpPr/>
          <p:nvPr/>
        </p:nvSpPr>
        <p:spPr>
          <a:xfrm>
            <a:off x="6347326" y="1827497"/>
            <a:ext cx="774571" cy="369332"/>
          </a:xfrm>
          <a:prstGeom prst="rect">
            <a:avLst/>
          </a:prstGeom>
        </p:spPr>
        <p:txBody>
          <a:bodyPr wrap="none">
            <a:spAutoFit/>
          </a:bodyPr>
          <a:lstStyle/>
          <a:p>
            <a:r>
              <a:rPr lang="zh-CN" altLang="en-US" b="1" dirty="0"/>
              <a:t>数组</a:t>
            </a:r>
            <a:r>
              <a:rPr lang="en-US" altLang="zh-CN" b="1" dirty="0"/>
              <a:t>a</a:t>
            </a:r>
            <a:endParaRPr lang="zh-CN" altLang="en-US" b="1" dirty="0"/>
          </a:p>
        </p:txBody>
      </p:sp>
      <p:sp>
        <p:nvSpPr>
          <p:cNvPr id="17" name="矩形 16"/>
          <p:cNvSpPr/>
          <p:nvPr/>
        </p:nvSpPr>
        <p:spPr>
          <a:xfrm>
            <a:off x="6084168" y="2908213"/>
            <a:ext cx="2791974" cy="707886"/>
          </a:xfrm>
          <a:prstGeom prst="rect">
            <a:avLst/>
          </a:prstGeom>
        </p:spPr>
        <p:txBody>
          <a:bodyPr wrap="square">
            <a:spAutoFit/>
          </a:bodyPr>
          <a:lstStyle/>
          <a:p>
            <a:r>
              <a:rPr lang="zh-CN" altLang="en-US" sz="2000" b="1" dirty="0">
                <a:solidFill>
                  <a:srgbClr val="00B050"/>
                </a:solidFill>
              </a:rPr>
              <a:t>传递实参数组的首地址，并不创建新的数组</a:t>
            </a:r>
            <a:endParaRPr lang="en-US" altLang="zh-CN" sz="2000" b="1" dirty="0">
              <a:solidFill>
                <a:srgbClr val="00B050"/>
              </a:solidFill>
            </a:endParaRPr>
          </a:p>
        </p:txBody>
      </p:sp>
      <p:graphicFrame>
        <p:nvGraphicFramePr>
          <p:cNvPr id="18" name="表格 17"/>
          <p:cNvGraphicFramePr>
            <a:graphicFrameLocks noGrp="1"/>
          </p:cNvGraphicFramePr>
          <p:nvPr/>
        </p:nvGraphicFramePr>
        <p:xfrm>
          <a:off x="5004048" y="2308289"/>
          <a:ext cx="3527675" cy="370840"/>
        </p:xfrm>
        <a:graphic>
          <a:graphicData uri="http://schemas.openxmlformats.org/drawingml/2006/table">
            <a:tbl>
              <a:tblPr firstRow="1" bandRow="1">
                <a:tableStyleId>{5C22544A-7EE6-4342-B048-85BDC9FD1C3A}</a:tableStyleId>
              </a:tblPr>
              <a:tblGrid>
                <a:gridCol w="705535">
                  <a:extLst>
                    <a:ext uri="{9D8B030D-6E8A-4147-A177-3AD203B41FA5}">
                      <a16:colId xmlns:a16="http://schemas.microsoft.com/office/drawing/2014/main" val="3471644693"/>
                    </a:ext>
                  </a:extLst>
                </a:gridCol>
                <a:gridCol w="705535">
                  <a:extLst>
                    <a:ext uri="{9D8B030D-6E8A-4147-A177-3AD203B41FA5}">
                      <a16:colId xmlns:a16="http://schemas.microsoft.com/office/drawing/2014/main" val="2431535022"/>
                    </a:ext>
                  </a:extLst>
                </a:gridCol>
                <a:gridCol w="705535">
                  <a:extLst>
                    <a:ext uri="{9D8B030D-6E8A-4147-A177-3AD203B41FA5}">
                      <a16:colId xmlns:a16="http://schemas.microsoft.com/office/drawing/2014/main" val="803529295"/>
                    </a:ext>
                  </a:extLst>
                </a:gridCol>
                <a:gridCol w="705535">
                  <a:extLst>
                    <a:ext uri="{9D8B030D-6E8A-4147-A177-3AD203B41FA5}">
                      <a16:colId xmlns:a16="http://schemas.microsoft.com/office/drawing/2014/main" val="2503571873"/>
                    </a:ext>
                  </a:extLst>
                </a:gridCol>
                <a:gridCol w="705535">
                  <a:extLst>
                    <a:ext uri="{9D8B030D-6E8A-4147-A177-3AD203B41FA5}">
                      <a16:colId xmlns:a16="http://schemas.microsoft.com/office/drawing/2014/main" val="2678260374"/>
                    </a:ext>
                  </a:extLst>
                </a:gridCol>
              </a:tblGrid>
              <a:tr h="370840">
                <a:tc>
                  <a:txBody>
                    <a:bodyPr/>
                    <a:lstStyle/>
                    <a:p>
                      <a:endParaRPr lang="zh-CN" altLang="en-US" dirty="0"/>
                    </a:p>
                  </a:txBody>
                  <a:tcPr>
                    <a:solidFill>
                      <a:srgbClr val="FFC000"/>
                    </a:solidFill>
                  </a:tcPr>
                </a:tc>
                <a:tc>
                  <a:txBody>
                    <a:bodyPr/>
                    <a:lstStyle/>
                    <a:p>
                      <a:endParaRPr lang="zh-CN" altLang="en-US"/>
                    </a:p>
                  </a:txBody>
                  <a:tcPr>
                    <a:solidFill>
                      <a:srgbClr val="FFC000"/>
                    </a:solidFill>
                  </a:tcPr>
                </a:tc>
                <a:tc>
                  <a:txBody>
                    <a:bodyPr/>
                    <a:lstStyle/>
                    <a:p>
                      <a:endParaRPr lang="zh-CN" altLang="en-US"/>
                    </a:p>
                  </a:txBody>
                  <a:tcPr>
                    <a:solidFill>
                      <a:srgbClr val="FFC000"/>
                    </a:solidFill>
                  </a:tcPr>
                </a:tc>
                <a:tc>
                  <a:txBody>
                    <a:bodyPr/>
                    <a:lstStyle/>
                    <a:p>
                      <a:endParaRPr lang="zh-CN" altLang="en-US"/>
                    </a:p>
                  </a:txBody>
                  <a:tcPr>
                    <a:solidFill>
                      <a:srgbClr val="FFC000"/>
                    </a:solidFill>
                  </a:tcPr>
                </a:tc>
                <a:tc>
                  <a:txBody>
                    <a:bodyPr/>
                    <a:lstStyle/>
                    <a:p>
                      <a:endParaRPr lang="zh-CN" altLang="en-US" dirty="0"/>
                    </a:p>
                  </a:txBody>
                  <a:tcPr>
                    <a:solidFill>
                      <a:srgbClr val="FFC000"/>
                    </a:solidFill>
                  </a:tcPr>
                </a:tc>
                <a:extLst>
                  <a:ext uri="{0D108BD9-81ED-4DB2-BD59-A6C34878D82A}">
                    <a16:rowId xmlns:a16="http://schemas.microsoft.com/office/drawing/2014/main" val="324858115"/>
                  </a:ext>
                </a:extLst>
              </a:tr>
            </a:tbl>
          </a:graphicData>
        </a:graphic>
      </p:graphicFrame>
      <p:sp>
        <p:nvSpPr>
          <p:cNvPr id="19" name="任意多边形 18"/>
          <p:cNvSpPr/>
          <p:nvPr/>
        </p:nvSpPr>
        <p:spPr>
          <a:xfrm>
            <a:off x="1907704" y="2492896"/>
            <a:ext cx="3096344" cy="1077492"/>
          </a:xfrm>
          <a:custGeom>
            <a:avLst/>
            <a:gdLst>
              <a:gd name="connsiteX0" fmla="*/ 0 w 2800350"/>
              <a:gd name="connsiteY0" fmla="*/ 1077492 h 1077492"/>
              <a:gd name="connsiteX1" fmla="*/ 1400175 w 2800350"/>
              <a:gd name="connsiteY1" fmla="*/ 172617 h 1077492"/>
              <a:gd name="connsiteX2" fmla="*/ 2800350 w 2800350"/>
              <a:gd name="connsiteY2" fmla="*/ 1167 h 1077492"/>
            </a:gdLst>
            <a:ahLst/>
            <a:cxnLst>
              <a:cxn ang="0">
                <a:pos x="connsiteX0" y="connsiteY0"/>
              </a:cxn>
              <a:cxn ang="0">
                <a:pos x="connsiteX1" y="connsiteY1"/>
              </a:cxn>
              <a:cxn ang="0">
                <a:pos x="connsiteX2" y="connsiteY2"/>
              </a:cxn>
            </a:cxnLst>
            <a:rect l="l" t="t" r="r" b="b"/>
            <a:pathLst>
              <a:path w="2800350" h="1077492">
                <a:moveTo>
                  <a:pt x="0" y="1077492"/>
                </a:moveTo>
                <a:cubicBezTo>
                  <a:pt x="466725" y="714748"/>
                  <a:pt x="933450" y="352004"/>
                  <a:pt x="1400175" y="172617"/>
                </a:cubicBezTo>
                <a:cubicBezTo>
                  <a:pt x="1866900" y="-6770"/>
                  <a:pt x="2333625" y="-2802"/>
                  <a:pt x="2800350" y="1167"/>
                </a:cubicBezTo>
              </a:path>
            </a:pathLst>
          </a:custGeom>
          <a:noFill/>
          <a:ln>
            <a:prstDash val="sys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4765884" y="2609850"/>
            <a:ext cx="2073066" cy="1466850"/>
          </a:xfrm>
          <a:custGeom>
            <a:avLst/>
            <a:gdLst>
              <a:gd name="connsiteX0" fmla="*/ 177591 w 2073066"/>
              <a:gd name="connsiteY0" fmla="*/ 0 h 1466850"/>
              <a:gd name="connsiteX1" fmla="*/ 15666 w 2073066"/>
              <a:gd name="connsiteY1" fmla="*/ 238125 h 1466850"/>
              <a:gd name="connsiteX2" fmla="*/ 520491 w 2073066"/>
              <a:gd name="connsiteY2" fmla="*/ 695325 h 1466850"/>
              <a:gd name="connsiteX3" fmla="*/ 2073066 w 2073066"/>
              <a:gd name="connsiteY3" fmla="*/ 1466850 h 1466850"/>
            </a:gdLst>
            <a:ahLst/>
            <a:cxnLst>
              <a:cxn ang="0">
                <a:pos x="connsiteX0" y="connsiteY0"/>
              </a:cxn>
              <a:cxn ang="0">
                <a:pos x="connsiteX1" y="connsiteY1"/>
              </a:cxn>
              <a:cxn ang="0">
                <a:pos x="connsiteX2" y="connsiteY2"/>
              </a:cxn>
              <a:cxn ang="0">
                <a:pos x="connsiteX3" y="connsiteY3"/>
              </a:cxn>
            </a:cxnLst>
            <a:rect l="l" t="t" r="r" b="b"/>
            <a:pathLst>
              <a:path w="2073066" h="1466850">
                <a:moveTo>
                  <a:pt x="177591" y="0"/>
                </a:moveTo>
                <a:cubicBezTo>
                  <a:pt x="68053" y="61119"/>
                  <a:pt x="-41484" y="122238"/>
                  <a:pt x="15666" y="238125"/>
                </a:cubicBezTo>
                <a:cubicBezTo>
                  <a:pt x="72816" y="354013"/>
                  <a:pt x="177591" y="490538"/>
                  <a:pt x="520491" y="695325"/>
                </a:cubicBezTo>
                <a:cubicBezTo>
                  <a:pt x="863391" y="900113"/>
                  <a:pt x="1468228" y="1183481"/>
                  <a:pt x="2073066" y="1466850"/>
                </a:cubicBezTo>
              </a:path>
            </a:pathLst>
          </a:custGeom>
          <a:noFill/>
          <a:ln>
            <a:prstDash val="sys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3607023" y="5186462"/>
            <a:ext cx="5539209" cy="707886"/>
          </a:xfrm>
          <a:prstGeom prst="rect">
            <a:avLst/>
          </a:prstGeom>
        </p:spPr>
        <p:txBody>
          <a:bodyPr wrap="square">
            <a:spAutoFit/>
          </a:bodyPr>
          <a:lstStyle/>
          <a:p>
            <a:r>
              <a:rPr lang="zh-CN" altLang="en-US" sz="2000" b="1" dirty="0"/>
              <a:t>在函数体中，根据形参数组</a:t>
            </a:r>
            <a:r>
              <a:rPr lang="zh-CN" altLang="en-US" sz="2000" b="1" dirty="0">
                <a:solidFill>
                  <a:srgbClr val="FF0000"/>
                </a:solidFill>
              </a:rPr>
              <a:t>首地址</a:t>
            </a:r>
            <a:r>
              <a:rPr lang="zh-CN" altLang="en-US" sz="2000" b="1" dirty="0"/>
              <a:t>和下标指示的</a:t>
            </a:r>
            <a:r>
              <a:rPr lang="zh-CN" altLang="en-US" sz="2000" b="1" dirty="0">
                <a:solidFill>
                  <a:srgbClr val="FF0000"/>
                </a:solidFill>
              </a:rPr>
              <a:t>偏移量</a:t>
            </a:r>
            <a:r>
              <a:rPr lang="zh-CN" altLang="en-US" sz="2000" b="1" dirty="0"/>
              <a:t>访问数组元素</a:t>
            </a:r>
            <a:endParaRPr lang="en-US" altLang="zh-CN" sz="2000" b="1" dirty="0"/>
          </a:p>
        </p:txBody>
      </p:sp>
    </p:spTree>
    <p:extLst>
      <p:ext uri="{BB962C8B-B14F-4D97-AF65-F5344CB8AC3E}">
        <p14:creationId xmlns:p14="http://schemas.microsoft.com/office/powerpoint/2010/main" val="4033709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19" grpId="0" animBg="1"/>
      <p:bldP spid="20" grpId="0" animBg="1"/>
      <p:bldP spid="22"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函数调用过程中的参数传递</a:t>
            </a:r>
          </a:p>
        </p:txBody>
      </p:sp>
      <p:sp>
        <p:nvSpPr>
          <p:cNvPr id="3" name="内容占位符 2"/>
          <p:cNvSpPr>
            <a:spLocks noGrp="1"/>
          </p:cNvSpPr>
          <p:nvPr>
            <p:ph idx="1"/>
          </p:nvPr>
        </p:nvSpPr>
        <p:spPr/>
        <p:txBody>
          <a:bodyPr/>
          <a:lstStyle/>
          <a:p>
            <a:r>
              <a:rPr lang="zh-CN" altLang="en-US" dirty="0"/>
              <a:t>按地址传递过程</a:t>
            </a:r>
            <a:endParaRPr lang="en-US" altLang="zh-CN"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
        <p:nvSpPr>
          <p:cNvPr id="12" name="内容占位符 2"/>
          <p:cNvSpPr txBox="1">
            <a:spLocks/>
          </p:cNvSpPr>
          <p:nvPr/>
        </p:nvSpPr>
        <p:spPr bwMode="auto">
          <a:xfrm>
            <a:off x="4384129" y="4014598"/>
            <a:ext cx="4869567" cy="13447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buFont typeface="Arial" charset="0"/>
              <a:buNone/>
            </a:pPr>
            <a:r>
              <a:rPr lang="en-US" altLang="zh-CN" sz="2000" b="1" dirty="0" err="1">
                <a:solidFill>
                  <a:srgbClr val="0000FF"/>
                </a:solidFill>
                <a:latin typeface="Courier New" pitchFamily="49" charset="0"/>
                <a:cs typeface="Courier New" pitchFamily="49" charset="0"/>
              </a:rPr>
              <a:t>int</a:t>
            </a:r>
            <a:r>
              <a:rPr lang="en-US" altLang="zh-CN" sz="2000" b="1" dirty="0">
                <a:solidFill>
                  <a:srgbClr val="0000FF"/>
                </a:solidFill>
                <a:latin typeface="Courier New" pitchFamily="49" charset="0"/>
                <a:cs typeface="Courier New" pitchFamily="49" charset="0"/>
              </a:rPr>
              <a:t> </a:t>
            </a:r>
            <a:r>
              <a:rPr lang="en-US" altLang="zh-CN" sz="2000" b="1" dirty="0">
                <a:latin typeface="Courier New" pitchFamily="49" charset="0"/>
                <a:cs typeface="Courier New" pitchFamily="49" charset="0"/>
              </a:rPr>
              <a:t>search(</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x[100],</a:t>
            </a: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y){</a:t>
            </a:r>
            <a:r>
              <a:rPr lang="en-US" altLang="zh-CN" sz="2000" b="1" dirty="0">
                <a:solidFill>
                  <a:schemeClr val="tx2"/>
                </a:solidFill>
                <a:latin typeface="Courier New" pitchFamily="49" charset="0"/>
                <a:cs typeface="Courier New" pitchFamily="49" charset="0"/>
              </a:rPr>
              <a:t> </a:t>
            </a:r>
            <a:endParaRPr lang="en-US" altLang="zh-CN" sz="2000" b="1" dirty="0">
              <a:latin typeface="Courier New" pitchFamily="49" charset="0"/>
              <a:cs typeface="Courier New" pitchFamily="49" charset="0"/>
            </a:endParaRPr>
          </a:p>
          <a:p>
            <a:pPr>
              <a:spcBef>
                <a:spcPts val="0"/>
              </a:spcBef>
              <a:buFont typeface="Arial" charset="0"/>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return</a:t>
            </a:r>
            <a:r>
              <a:rPr lang="en-US" altLang="zh-CN" sz="2000" b="1" dirty="0">
                <a:latin typeface="Courier New" pitchFamily="49" charset="0"/>
                <a:cs typeface="Courier New" pitchFamily="49" charset="0"/>
              </a:rPr>
              <a:t> x[y];</a:t>
            </a:r>
          </a:p>
          <a:p>
            <a:pPr>
              <a:spcBef>
                <a:spcPts val="0"/>
              </a:spcBef>
              <a:buFont typeface="Arial" charset="0"/>
              <a:buNone/>
            </a:pPr>
            <a:r>
              <a:rPr lang="en-US" altLang="zh-CN" sz="2000" b="1" dirty="0">
                <a:latin typeface="Courier New" pitchFamily="49" charset="0"/>
                <a:cs typeface="Courier New" pitchFamily="49" charset="0"/>
              </a:rPr>
              <a:t>}</a:t>
            </a:r>
          </a:p>
          <a:p>
            <a:pPr>
              <a:spcBef>
                <a:spcPts val="0"/>
              </a:spcBef>
              <a:buFont typeface="Arial" charset="0"/>
              <a:buNone/>
            </a:pPr>
            <a:endParaRPr lang="en-US" altLang="zh-CN" sz="2000" b="1" dirty="0">
              <a:latin typeface="Courier New" pitchFamily="49" charset="0"/>
              <a:cs typeface="Courier New" pitchFamily="49" charset="0"/>
            </a:endParaRPr>
          </a:p>
          <a:p>
            <a:pPr>
              <a:spcBef>
                <a:spcPts val="0"/>
              </a:spcBef>
              <a:buFont typeface="Arial" charset="0"/>
              <a:buNone/>
            </a:pPr>
            <a:endParaRPr lang="en-US" altLang="zh-CN" sz="2000" b="1" dirty="0">
              <a:solidFill>
                <a:srgbClr val="0000FF"/>
              </a:solidFill>
              <a:latin typeface="Courier New" pitchFamily="49" charset="0"/>
              <a:cs typeface="Courier New" pitchFamily="49" charset="0"/>
            </a:endParaRPr>
          </a:p>
          <a:p>
            <a:pPr lvl="1">
              <a:buFont typeface="Arial" charset="0"/>
              <a:buNone/>
            </a:pPr>
            <a:endParaRPr lang="zh-CN" altLang="en-US" sz="2000" b="1" dirty="0"/>
          </a:p>
        </p:txBody>
      </p:sp>
      <p:sp>
        <p:nvSpPr>
          <p:cNvPr id="13" name="内容占位符 2"/>
          <p:cNvSpPr txBox="1">
            <a:spLocks/>
          </p:cNvSpPr>
          <p:nvPr/>
        </p:nvSpPr>
        <p:spPr bwMode="auto">
          <a:xfrm>
            <a:off x="174340" y="2922641"/>
            <a:ext cx="4536504" cy="23574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buFont typeface="Arial" charset="0"/>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main()</a:t>
            </a:r>
          </a:p>
          <a:p>
            <a:pPr>
              <a:spcBef>
                <a:spcPts val="0"/>
              </a:spcBef>
              <a:buFont typeface="Arial" charset="0"/>
              <a:buNone/>
            </a:pPr>
            <a:r>
              <a:rPr lang="en-US" altLang="zh-CN" sz="2000" b="1" dirty="0">
                <a:latin typeface="Courier New" pitchFamily="49" charset="0"/>
                <a:cs typeface="Courier New" pitchFamily="49" charset="0"/>
              </a:rPr>
              <a:t>{</a:t>
            </a:r>
          </a:p>
          <a:p>
            <a:pPr>
              <a:spcBef>
                <a:spcPts val="0"/>
              </a:spcBef>
              <a:buFont typeface="Arial" charset="0"/>
              <a:buNone/>
            </a:pP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a[100], b;  </a:t>
            </a:r>
          </a:p>
          <a:p>
            <a:pPr>
              <a:spcBef>
                <a:spcPts val="0"/>
              </a:spcBef>
              <a:buFont typeface="Arial" charset="0"/>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cin</a:t>
            </a:r>
            <a:r>
              <a:rPr lang="en-US" altLang="zh-CN" sz="2000" b="1" dirty="0">
                <a:latin typeface="Courier New" pitchFamily="49" charset="0"/>
                <a:cs typeface="Courier New" pitchFamily="49" charset="0"/>
              </a:rPr>
              <a:t>&gt;&gt;b;</a:t>
            </a:r>
          </a:p>
          <a:p>
            <a:pPr>
              <a:spcBef>
                <a:spcPts val="0"/>
              </a:spcBef>
              <a:buFont typeface="Arial" charset="0"/>
              <a:buNone/>
            </a:pPr>
            <a:endParaRPr lang="en-US" altLang="zh-CN" sz="2000" b="1" dirty="0">
              <a:latin typeface="Courier New" pitchFamily="49" charset="0"/>
              <a:cs typeface="Courier New" pitchFamily="49" charset="0"/>
            </a:endParaRPr>
          </a:p>
          <a:p>
            <a:pPr>
              <a:spcBef>
                <a:spcPts val="0"/>
              </a:spcBef>
              <a:buFont typeface="Arial" charset="0"/>
              <a:buNone/>
            </a:pPr>
            <a:r>
              <a:rPr lang="en-US" altLang="zh-CN" sz="2000" b="1" dirty="0">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 c = search(a, b); </a:t>
            </a:r>
          </a:p>
          <a:p>
            <a:pPr>
              <a:spcBef>
                <a:spcPts val="0"/>
              </a:spcBef>
              <a:buFont typeface="Arial" charset="0"/>
              <a:buNone/>
            </a:pPr>
            <a:r>
              <a:rPr lang="zh-CN" altLang="en-US" sz="2000" b="1" dirty="0">
                <a:latin typeface="Courier New" pitchFamily="49" charset="0"/>
                <a:cs typeface="Courier New" pitchFamily="49" charset="0"/>
              </a:rPr>
              <a:t>}</a:t>
            </a:r>
          </a:p>
          <a:p>
            <a:pPr>
              <a:spcBef>
                <a:spcPts val="0"/>
              </a:spcBef>
              <a:buFont typeface="Arial" charset="0"/>
              <a:buNone/>
            </a:pPr>
            <a:endParaRPr lang="en-US" altLang="zh-CN" sz="2000" b="1" dirty="0">
              <a:solidFill>
                <a:srgbClr val="0000FF"/>
              </a:solidFill>
              <a:latin typeface="Courier New" pitchFamily="49" charset="0"/>
              <a:cs typeface="Courier New" pitchFamily="49" charset="0"/>
            </a:endParaRPr>
          </a:p>
          <a:p>
            <a:pPr lvl="1">
              <a:buFont typeface="Arial" charset="0"/>
              <a:buNone/>
            </a:pPr>
            <a:endParaRPr lang="zh-CN" altLang="en-US" sz="2000" b="1" dirty="0"/>
          </a:p>
        </p:txBody>
      </p:sp>
      <p:sp>
        <p:nvSpPr>
          <p:cNvPr id="15" name="矩形 14"/>
          <p:cNvSpPr/>
          <p:nvPr/>
        </p:nvSpPr>
        <p:spPr>
          <a:xfrm>
            <a:off x="6347326" y="1827497"/>
            <a:ext cx="774571" cy="369332"/>
          </a:xfrm>
          <a:prstGeom prst="rect">
            <a:avLst/>
          </a:prstGeom>
        </p:spPr>
        <p:txBody>
          <a:bodyPr wrap="none">
            <a:spAutoFit/>
          </a:bodyPr>
          <a:lstStyle/>
          <a:p>
            <a:r>
              <a:rPr lang="zh-CN" altLang="en-US" b="1" dirty="0"/>
              <a:t>数组</a:t>
            </a:r>
            <a:r>
              <a:rPr lang="en-US" altLang="zh-CN" b="1" dirty="0"/>
              <a:t>a</a:t>
            </a:r>
            <a:endParaRPr lang="zh-CN" altLang="en-US" b="1" dirty="0"/>
          </a:p>
        </p:txBody>
      </p:sp>
      <p:sp>
        <p:nvSpPr>
          <p:cNvPr id="17" name="矩形 16"/>
          <p:cNvSpPr/>
          <p:nvPr/>
        </p:nvSpPr>
        <p:spPr>
          <a:xfrm>
            <a:off x="6084168" y="2924944"/>
            <a:ext cx="2791974" cy="707886"/>
          </a:xfrm>
          <a:prstGeom prst="rect">
            <a:avLst/>
          </a:prstGeom>
        </p:spPr>
        <p:txBody>
          <a:bodyPr wrap="square">
            <a:spAutoFit/>
          </a:bodyPr>
          <a:lstStyle/>
          <a:p>
            <a:r>
              <a:rPr lang="zh-CN" altLang="en-US" sz="2000" b="1" dirty="0">
                <a:solidFill>
                  <a:srgbClr val="00B050"/>
                </a:solidFill>
              </a:rPr>
              <a:t>传递实参数组的首地址，并不创建新的数组</a:t>
            </a:r>
            <a:endParaRPr lang="en-US" altLang="zh-CN" sz="2000" b="1" dirty="0">
              <a:solidFill>
                <a:srgbClr val="00B050"/>
              </a:solidFill>
            </a:endParaRPr>
          </a:p>
        </p:txBody>
      </p:sp>
      <p:graphicFrame>
        <p:nvGraphicFramePr>
          <p:cNvPr id="18" name="表格 17"/>
          <p:cNvGraphicFramePr>
            <a:graphicFrameLocks noGrp="1"/>
          </p:cNvGraphicFramePr>
          <p:nvPr/>
        </p:nvGraphicFramePr>
        <p:xfrm>
          <a:off x="5004048" y="2308289"/>
          <a:ext cx="3527675" cy="370840"/>
        </p:xfrm>
        <a:graphic>
          <a:graphicData uri="http://schemas.openxmlformats.org/drawingml/2006/table">
            <a:tbl>
              <a:tblPr firstRow="1" bandRow="1">
                <a:tableStyleId>{5C22544A-7EE6-4342-B048-85BDC9FD1C3A}</a:tableStyleId>
              </a:tblPr>
              <a:tblGrid>
                <a:gridCol w="705535">
                  <a:extLst>
                    <a:ext uri="{9D8B030D-6E8A-4147-A177-3AD203B41FA5}">
                      <a16:colId xmlns:a16="http://schemas.microsoft.com/office/drawing/2014/main" val="3471644693"/>
                    </a:ext>
                  </a:extLst>
                </a:gridCol>
                <a:gridCol w="705535">
                  <a:extLst>
                    <a:ext uri="{9D8B030D-6E8A-4147-A177-3AD203B41FA5}">
                      <a16:colId xmlns:a16="http://schemas.microsoft.com/office/drawing/2014/main" val="2431535022"/>
                    </a:ext>
                  </a:extLst>
                </a:gridCol>
                <a:gridCol w="705535">
                  <a:extLst>
                    <a:ext uri="{9D8B030D-6E8A-4147-A177-3AD203B41FA5}">
                      <a16:colId xmlns:a16="http://schemas.microsoft.com/office/drawing/2014/main" val="803529295"/>
                    </a:ext>
                  </a:extLst>
                </a:gridCol>
                <a:gridCol w="705535">
                  <a:extLst>
                    <a:ext uri="{9D8B030D-6E8A-4147-A177-3AD203B41FA5}">
                      <a16:colId xmlns:a16="http://schemas.microsoft.com/office/drawing/2014/main" val="2503571873"/>
                    </a:ext>
                  </a:extLst>
                </a:gridCol>
                <a:gridCol w="705535">
                  <a:extLst>
                    <a:ext uri="{9D8B030D-6E8A-4147-A177-3AD203B41FA5}">
                      <a16:colId xmlns:a16="http://schemas.microsoft.com/office/drawing/2014/main" val="2678260374"/>
                    </a:ext>
                  </a:extLst>
                </a:gridCol>
              </a:tblGrid>
              <a:tr h="370840">
                <a:tc>
                  <a:txBody>
                    <a:bodyPr/>
                    <a:lstStyle/>
                    <a:p>
                      <a:endParaRPr lang="zh-CN" altLang="en-US" dirty="0"/>
                    </a:p>
                  </a:txBody>
                  <a:tcPr>
                    <a:solidFill>
                      <a:srgbClr val="FFC000"/>
                    </a:solidFill>
                  </a:tcPr>
                </a:tc>
                <a:tc>
                  <a:txBody>
                    <a:bodyPr/>
                    <a:lstStyle/>
                    <a:p>
                      <a:endParaRPr lang="zh-CN" altLang="en-US"/>
                    </a:p>
                  </a:txBody>
                  <a:tcPr>
                    <a:solidFill>
                      <a:srgbClr val="FFC000"/>
                    </a:solidFill>
                  </a:tcPr>
                </a:tc>
                <a:tc>
                  <a:txBody>
                    <a:bodyPr/>
                    <a:lstStyle/>
                    <a:p>
                      <a:endParaRPr lang="zh-CN" altLang="en-US"/>
                    </a:p>
                  </a:txBody>
                  <a:tcPr>
                    <a:solidFill>
                      <a:srgbClr val="FFC000"/>
                    </a:solidFill>
                  </a:tcPr>
                </a:tc>
                <a:tc>
                  <a:txBody>
                    <a:bodyPr/>
                    <a:lstStyle/>
                    <a:p>
                      <a:endParaRPr lang="zh-CN" altLang="en-US"/>
                    </a:p>
                  </a:txBody>
                  <a:tcPr>
                    <a:solidFill>
                      <a:srgbClr val="FFC000"/>
                    </a:solidFill>
                  </a:tcPr>
                </a:tc>
                <a:tc>
                  <a:txBody>
                    <a:bodyPr/>
                    <a:lstStyle/>
                    <a:p>
                      <a:endParaRPr lang="zh-CN" altLang="en-US" dirty="0"/>
                    </a:p>
                  </a:txBody>
                  <a:tcPr>
                    <a:solidFill>
                      <a:srgbClr val="FFC000"/>
                    </a:solidFill>
                  </a:tcPr>
                </a:tc>
                <a:extLst>
                  <a:ext uri="{0D108BD9-81ED-4DB2-BD59-A6C34878D82A}">
                    <a16:rowId xmlns:a16="http://schemas.microsoft.com/office/drawing/2014/main" val="324858115"/>
                  </a:ext>
                </a:extLst>
              </a:tr>
            </a:tbl>
          </a:graphicData>
        </a:graphic>
      </p:graphicFrame>
      <p:sp>
        <p:nvSpPr>
          <p:cNvPr id="19" name="任意多边形 18"/>
          <p:cNvSpPr/>
          <p:nvPr/>
        </p:nvSpPr>
        <p:spPr>
          <a:xfrm>
            <a:off x="1907704" y="2492896"/>
            <a:ext cx="3096344" cy="1077492"/>
          </a:xfrm>
          <a:custGeom>
            <a:avLst/>
            <a:gdLst>
              <a:gd name="connsiteX0" fmla="*/ 0 w 2800350"/>
              <a:gd name="connsiteY0" fmla="*/ 1077492 h 1077492"/>
              <a:gd name="connsiteX1" fmla="*/ 1400175 w 2800350"/>
              <a:gd name="connsiteY1" fmla="*/ 172617 h 1077492"/>
              <a:gd name="connsiteX2" fmla="*/ 2800350 w 2800350"/>
              <a:gd name="connsiteY2" fmla="*/ 1167 h 1077492"/>
            </a:gdLst>
            <a:ahLst/>
            <a:cxnLst>
              <a:cxn ang="0">
                <a:pos x="connsiteX0" y="connsiteY0"/>
              </a:cxn>
              <a:cxn ang="0">
                <a:pos x="connsiteX1" y="connsiteY1"/>
              </a:cxn>
              <a:cxn ang="0">
                <a:pos x="connsiteX2" y="connsiteY2"/>
              </a:cxn>
            </a:cxnLst>
            <a:rect l="l" t="t" r="r" b="b"/>
            <a:pathLst>
              <a:path w="2800350" h="1077492">
                <a:moveTo>
                  <a:pt x="0" y="1077492"/>
                </a:moveTo>
                <a:cubicBezTo>
                  <a:pt x="466725" y="714748"/>
                  <a:pt x="933450" y="352004"/>
                  <a:pt x="1400175" y="172617"/>
                </a:cubicBezTo>
                <a:cubicBezTo>
                  <a:pt x="1866900" y="-6770"/>
                  <a:pt x="2333625" y="-2802"/>
                  <a:pt x="2800350" y="1167"/>
                </a:cubicBezTo>
              </a:path>
            </a:pathLst>
          </a:custGeom>
          <a:noFill/>
          <a:ln>
            <a:prstDash val="sys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4765884" y="2609850"/>
            <a:ext cx="2073066" cy="1466850"/>
          </a:xfrm>
          <a:custGeom>
            <a:avLst/>
            <a:gdLst>
              <a:gd name="connsiteX0" fmla="*/ 177591 w 2073066"/>
              <a:gd name="connsiteY0" fmla="*/ 0 h 1466850"/>
              <a:gd name="connsiteX1" fmla="*/ 15666 w 2073066"/>
              <a:gd name="connsiteY1" fmla="*/ 238125 h 1466850"/>
              <a:gd name="connsiteX2" fmla="*/ 520491 w 2073066"/>
              <a:gd name="connsiteY2" fmla="*/ 695325 h 1466850"/>
              <a:gd name="connsiteX3" fmla="*/ 2073066 w 2073066"/>
              <a:gd name="connsiteY3" fmla="*/ 1466850 h 1466850"/>
            </a:gdLst>
            <a:ahLst/>
            <a:cxnLst>
              <a:cxn ang="0">
                <a:pos x="connsiteX0" y="connsiteY0"/>
              </a:cxn>
              <a:cxn ang="0">
                <a:pos x="connsiteX1" y="connsiteY1"/>
              </a:cxn>
              <a:cxn ang="0">
                <a:pos x="connsiteX2" y="connsiteY2"/>
              </a:cxn>
              <a:cxn ang="0">
                <a:pos x="connsiteX3" y="connsiteY3"/>
              </a:cxn>
            </a:cxnLst>
            <a:rect l="l" t="t" r="r" b="b"/>
            <a:pathLst>
              <a:path w="2073066" h="1466850">
                <a:moveTo>
                  <a:pt x="177591" y="0"/>
                </a:moveTo>
                <a:cubicBezTo>
                  <a:pt x="68053" y="61119"/>
                  <a:pt x="-41484" y="122238"/>
                  <a:pt x="15666" y="238125"/>
                </a:cubicBezTo>
                <a:cubicBezTo>
                  <a:pt x="72816" y="354013"/>
                  <a:pt x="177591" y="490538"/>
                  <a:pt x="520491" y="695325"/>
                </a:cubicBezTo>
                <a:cubicBezTo>
                  <a:pt x="863391" y="900113"/>
                  <a:pt x="1468228" y="1183481"/>
                  <a:pt x="2073066" y="1466850"/>
                </a:cubicBezTo>
              </a:path>
            </a:pathLst>
          </a:custGeom>
          <a:noFill/>
          <a:ln>
            <a:prstDash val="sys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5430831" y="5112757"/>
            <a:ext cx="3206942" cy="461665"/>
          </a:xfrm>
          <a:prstGeom prst="rect">
            <a:avLst/>
          </a:prstGeom>
        </p:spPr>
        <p:txBody>
          <a:bodyPr wrap="square">
            <a:spAutoFit/>
          </a:bodyPr>
          <a:lstStyle/>
          <a:p>
            <a:r>
              <a:rPr lang="zh-CN" altLang="en-US" sz="2400" b="1" dirty="0">
                <a:solidFill>
                  <a:srgbClr val="FF0000"/>
                </a:solidFill>
              </a:rPr>
              <a:t>节省空间，提高效率</a:t>
            </a:r>
          </a:p>
        </p:txBody>
      </p:sp>
    </p:spTree>
    <p:extLst>
      <p:ext uri="{BB962C8B-B14F-4D97-AF65-F5344CB8AC3E}">
        <p14:creationId xmlns:p14="http://schemas.microsoft.com/office/powerpoint/2010/main" val="407377337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数组做参数的传递过程</a:t>
            </a:r>
          </a:p>
        </p:txBody>
      </p:sp>
      <p:sp>
        <p:nvSpPr>
          <p:cNvPr id="3" name="内容占位符 2"/>
          <p:cNvSpPr>
            <a:spLocks noGrp="1"/>
          </p:cNvSpPr>
          <p:nvPr>
            <p:ph idx="1"/>
          </p:nvPr>
        </p:nvSpPr>
        <p:spPr/>
        <p:txBody>
          <a:bodyPr/>
          <a:lstStyle/>
          <a:p>
            <a:r>
              <a:rPr lang="zh-CN" altLang="en-US" dirty="0"/>
              <a:t>数组作为函数参数，是将实参数组的</a:t>
            </a:r>
            <a:r>
              <a:rPr lang="zh-CN" altLang="en-US" dirty="0">
                <a:solidFill>
                  <a:srgbClr val="C00000"/>
                </a:solidFill>
              </a:rPr>
              <a:t>首地址</a:t>
            </a:r>
            <a:r>
              <a:rPr lang="zh-CN" altLang="en-US" dirty="0"/>
              <a:t>传递给形参，而不是将数组的所有元素传递给形参</a:t>
            </a:r>
            <a:endParaRPr lang="en-US" altLang="zh-CN" dirty="0"/>
          </a:p>
          <a:p>
            <a:pPr lvl="1"/>
            <a:r>
              <a:rPr lang="zh-CN" altLang="en-US" dirty="0"/>
              <a:t>在函数体中，根据形参数组</a:t>
            </a:r>
            <a:r>
              <a:rPr lang="zh-CN" altLang="en-US" dirty="0">
                <a:solidFill>
                  <a:srgbClr val="C00000"/>
                </a:solidFill>
              </a:rPr>
              <a:t>首地址</a:t>
            </a:r>
            <a:r>
              <a:rPr lang="zh-CN" altLang="en-US" dirty="0"/>
              <a:t>和下标指示的</a:t>
            </a:r>
            <a:r>
              <a:rPr lang="zh-CN" altLang="en-US" dirty="0">
                <a:solidFill>
                  <a:srgbClr val="C00000"/>
                </a:solidFill>
              </a:rPr>
              <a:t>偏移量</a:t>
            </a:r>
            <a:r>
              <a:rPr lang="zh-CN" altLang="en-US" dirty="0"/>
              <a:t>访问数组元素</a:t>
            </a:r>
            <a:endParaRPr lang="en-US" altLang="zh-CN" dirty="0"/>
          </a:p>
          <a:p>
            <a:pPr lvl="1"/>
            <a:r>
              <a:rPr lang="zh-CN" altLang="en-US" dirty="0"/>
              <a:t>能够表示地址的数据类型</a:t>
            </a:r>
            <a:endParaRPr lang="en-US" altLang="zh-CN" dirty="0"/>
          </a:p>
          <a:p>
            <a:pPr lvl="2"/>
            <a:r>
              <a:rPr lang="zh-CN" altLang="en-US" dirty="0">
                <a:solidFill>
                  <a:srgbClr val="FF0000"/>
                </a:solidFill>
              </a:rPr>
              <a:t>数组（数组名）</a:t>
            </a:r>
            <a:endParaRPr lang="en-US" altLang="zh-CN" dirty="0">
              <a:solidFill>
                <a:srgbClr val="FF0000"/>
              </a:solidFill>
            </a:endParaRPr>
          </a:p>
          <a:p>
            <a:pPr lvl="3"/>
            <a:r>
              <a:rPr lang="zh-CN" altLang="en-US" dirty="0"/>
              <a:t>首地址（第一个元素的地址）</a:t>
            </a:r>
            <a:endParaRPr lang="en-US" altLang="zh-CN" dirty="0"/>
          </a:p>
          <a:p>
            <a:pPr lvl="2"/>
            <a:r>
              <a:rPr lang="zh-CN" altLang="en-US" dirty="0"/>
              <a:t>指针（指针变量）</a:t>
            </a:r>
            <a:endParaRPr lang="en-US" altLang="zh-CN" dirty="0"/>
          </a:p>
          <a:p>
            <a:pPr lvl="3"/>
            <a:r>
              <a:rPr lang="zh-CN" altLang="en-US" dirty="0"/>
              <a:t>赋值传递的是地址</a:t>
            </a:r>
            <a:endParaRPr lang="en-US" altLang="zh-CN" dirty="0"/>
          </a:p>
          <a:p>
            <a:pPr lvl="2"/>
            <a:r>
              <a:rPr lang="zh-CN" altLang="en-US" dirty="0"/>
              <a:t>取地址表达式</a:t>
            </a:r>
            <a:endParaRPr lang="en-US" altLang="zh-CN" dirty="0"/>
          </a:p>
          <a:p>
            <a:pPr lvl="2"/>
            <a:r>
              <a:rPr lang="zh-CN" altLang="en-US" dirty="0">
                <a:solidFill>
                  <a:srgbClr val="FF0000"/>
                </a:solidFill>
              </a:rPr>
              <a:t>字符串字面值常量</a:t>
            </a:r>
            <a:endParaRPr lang="en-US" altLang="zh-CN" dirty="0">
              <a:solidFill>
                <a:srgbClr val="FF0000"/>
              </a:solidFill>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109853960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函数调用过程中的参数传递</a:t>
            </a:r>
          </a:p>
        </p:txBody>
      </p:sp>
      <p:sp>
        <p:nvSpPr>
          <p:cNvPr id="3" name="内容占位符 2"/>
          <p:cNvSpPr>
            <a:spLocks noGrp="1"/>
          </p:cNvSpPr>
          <p:nvPr>
            <p:ph idx="1"/>
          </p:nvPr>
        </p:nvSpPr>
        <p:spPr/>
        <p:txBody>
          <a:bodyPr/>
          <a:lstStyle/>
          <a:p>
            <a:r>
              <a:rPr lang="zh-CN" altLang="en-US" dirty="0"/>
              <a:t>按地址传递过程</a:t>
            </a:r>
            <a:endParaRPr lang="en-US" altLang="zh-CN"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
        <p:nvSpPr>
          <p:cNvPr id="12" name="内容占位符 2"/>
          <p:cNvSpPr txBox="1">
            <a:spLocks/>
          </p:cNvSpPr>
          <p:nvPr/>
        </p:nvSpPr>
        <p:spPr bwMode="auto">
          <a:xfrm>
            <a:off x="4384129" y="4014598"/>
            <a:ext cx="4869567" cy="13447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buFont typeface="Arial" charset="0"/>
              <a:buNone/>
            </a:pPr>
            <a:r>
              <a:rPr lang="en-US" altLang="zh-CN" sz="2000" b="1" dirty="0" err="1">
                <a:solidFill>
                  <a:srgbClr val="0000FF"/>
                </a:solidFill>
                <a:latin typeface="Courier New" pitchFamily="49" charset="0"/>
                <a:cs typeface="Courier New" pitchFamily="49" charset="0"/>
              </a:rPr>
              <a:t>int</a:t>
            </a:r>
            <a:r>
              <a:rPr lang="en-US" altLang="zh-CN" sz="2000" b="1" dirty="0">
                <a:solidFill>
                  <a:srgbClr val="0000FF"/>
                </a:solidFill>
                <a:latin typeface="Courier New" pitchFamily="49" charset="0"/>
                <a:cs typeface="Courier New" pitchFamily="49" charset="0"/>
              </a:rPr>
              <a:t> </a:t>
            </a:r>
            <a:r>
              <a:rPr lang="en-US" altLang="zh-CN" sz="2000" b="1" dirty="0">
                <a:latin typeface="Courier New" pitchFamily="49" charset="0"/>
                <a:cs typeface="Courier New" pitchFamily="49" charset="0"/>
              </a:rPr>
              <a:t>search(</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x[100],</a:t>
            </a: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y){</a:t>
            </a:r>
            <a:r>
              <a:rPr lang="en-US" altLang="zh-CN" sz="2000" b="1" dirty="0">
                <a:solidFill>
                  <a:schemeClr val="tx2"/>
                </a:solidFill>
                <a:latin typeface="Courier New" pitchFamily="49" charset="0"/>
                <a:cs typeface="Courier New" pitchFamily="49" charset="0"/>
              </a:rPr>
              <a:t> </a:t>
            </a:r>
            <a:endParaRPr lang="en-US" altLang="zh-CN" sz="2000" b="1" dirty="0">
              <a:latin typeface="Courier New" pitchFamily="49" charset="0"/>
              <a:cs typeface="Courier New" pitchFamily="49" charset="0"/>
            </a:endParaRPr>
          </a:p>
          <a:p>
            <a:pPr>
              <a:spcBef>
                <a:spcPts val="0"/>
              </a:spcBef>
              <a:buFont typeface="Arial" charset="0"/>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B0F0"/>
                </a:solidFill>
                <a:latin typeface="Courier New" pitchFamily="49" charset="0"/>
                <a:cs typeface="Courier New" pitchFamily="49" charset="0"/>
              </a:rPr>
              <a:t>x[0] = -1;</a:t>
            </a:r>
          </a:p>
          <a:p>
            <a:pPr>
              <a:spcBef>
                <a:spcPts val="0"/>
              </a:spcBef>
              <a:buFont typeface="Arial" charset="0"/>
              <a:buNone/>
            </a:pPr>
            <a:r>
              <a:rPr lang="en-US" altLang="zh-CN" sz="2000" b="1" dirty="0">
                <a:solidFill>
                  <a:srgbClr val="0000FF"/>
                </a:solidFill>
                <a:latin typeface="Courier New" pitchFamily="49" charset="0"/>
                <a:cs typeface="Courier New" pitchFamily="49" charset="0"/>
              </a:rPr>
              <a:t>	return</a:t>
            </a:r>
            <a:r>
              <a:rPr lang="en-US" altLang="zh-CN" sz="2000" b="1" dirty="0">
                <a:latin typeface="Courier New" pitchFamily="49" charset="0"/>
                <a:cs typeface="Courier New" pitchFamily="49" charset="0"/>
              </a:rPr>
              <a:t> x[y];</a:t>
            </a:r>
          </a:p>
          <a:p>
            <a:pPr>
              <a:spcBef>
                <a:spcPts val="0"/>
              </a:spcBef>
              <a:buFont typeface="Arial" charset="0"/>
              <a:buNone/>
            </a:pPr>
            <a:r>
              <a:rPr lang="en-US" altLang="zh-CN" sz="2000" b="1" dirty="0">
                <a:latin typeface="Courier New" pitchFamily="49" charset="0"/>
                <a:cs typeface="Courier New" pitchFamily="49" charset="0"/>
              </a:rPr>
              <a:t>}</a:t>
            </a:r>
          </a:p>
          <a:p>
            <a:pPr>
              <a:spcBef>
                <a:spcPts val="0"/>
              </a:spcBef>
              <a:buFont typeface="Arial" charset="0"/>
              <a:buNone/>
            </a:pPr>
            <a:endParaRPr lang="en-US" altLang="zh-CN" sz="2000" b="1" dirty="0">
              <a:latin typeface="Courier New" pitchFamily="49" charset="0"/>
              <a:cs typeface="Courier New" pitchFamily="49" charset="0"/>
            </a:endParaRPr>
          </a:p>
          <a:p>
            <a:pPr>
              <a:spcBef>
                <a:spcPts val="0"/>
              </a:spcBef>
              <a:buFont typeface="Arial" charset="0"/>
              <a:buNone/>
            </a:pPr>
            <a:endParaRPr lang="en-US" altLang="zh-CN" sz="2000" b="1" dirty="0">
              <a:solidFill>
                <a:srgbClr val="0000FF"/>
              </a:solidFill>
              <a:latin typeface="Courier New" pitchFamily="49" charset="0"/>
              <a:cs typeface="Courier New" pitchFamily="49" charset="0"/>
            </a:endParaRPr>
          </a:p>
          <a:p>
            <a:pPr lvl="1">
              <a:buFont typeface="Arial" charset="0"/>
              <a:buNone/>
            </a:pPr>
            <a:endParaRPr lang="zh-CN" altLang="en-US" sz="2000" b="1" dirty="0"/>
          </a:p>
        </p:txBody>
      </p:sp>
      <p:sp>
        <p:nvSpPr>
          <p:cNvPr id="13" name="内容占位符 2"/>
          <p:cNvSpPr txBox="1">
            <a:spLocks/>
          </p:cNvSpPr>
          <p:nvPr/>
        </p:nvSpPr>
        <p:spPr bwMode="auto">
          <a:xfrm>
            <a:off x="174340" y="2922641"/>
            <a:ext cx="4536504" cy="23574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buFont typeface="Arial" charset="0"/>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main()</a:t>
            </a:r>
          </a:p>
          <a:p>
            <a:pPr>
              <a:spcBef>
                <a:spcPts val="0"/>
              </a:spcBef>
              <a:buFont typeface="Arial" charset="0"/>
              <a:buNone/>
            </a:pPr>
            <a:r>
              <a:rPr lang="en-US" altLang="zh-CN" sz="2000" b="1" dirty="0">
                <a:latin typeface="Courier New" pitchFamily="49" charset="0"/>
                <a:cs typeface="Courier New" pitchFamily="49" charset="0"/>
              </a:rPr>
              <a:t>{</a:t>
            </a:r>
          </a:p>
          <a:p>
            <a:pPr>
              <a:spcBef>
                <a:spcPts val="0"/>
              </a:spcBef>
              <a:buFont typeface="Arial" charset="0"/>
              <a:buNone/>
            </a:pP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a[100], b;  </a:t>
            </a:r>
          </a:p>
          <a:p>
            <a:pPr>
              <a:spcBef>
                <a:spcPts val="0"/>
              </a:spcBef>
              <a:buFont typeface="Arial" charset="0"/>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cin</a:t>
            </a:r>
            <a:r>
              <a:rPr lang="en-US" altLang="zh-CN" sz="2000" b="1" dirty="0">
                <a:latin typeface="Courier New" pitchFamily="49" charset="0"/>
                <a:cs typeface="Courier New" pitchFamily="49" charset="0"/>
              </a:rPr>
              <a:t>&gt;&gt;b;</a:t>
            </a:r>
          </a:p>
          <a:p>
            <a:pPr>
              <a:spcBef>
                <a:spcPts val="0"/>
              </a:spcBef>
              <a:buFont typeface="Arial" charset="0"/>
              <a:buNone/>
            </a:pPr>
            <a:endParaRPr lang="en-US" altLang="zh-CN" sz="2000" b="1" dirty="0">
              <a:latin typeface="Courier New" pitchFamily="49" charset="0"/>
              <a:cs typeface="Courier New" pitchFamily="49" charset="0"/>
            </a:endParaRPr>
          </a:p>
          <a:p>
            <a:pPr>
              <a:spcBef>
                <a:spcPts val="0"/>
              </a:spcBef>
              <a:buFont typeface="Arial" charset="0"/>
              <a:buNone/>
            </a:pPr>
            <a:r>
              <a:rPr lang="en-US" altLang="zh-CN" sz="2000" b="1" dirty="0">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 c = search(a, b); </a:t>
            </a:r>
          </a:p>
          <a:p>
            <a:pPr>
              <a:spcBef>
                <a:spcPts val="0"/>
              </a:spcBef>
              <a:buFont typeface="Arial" charset="0"/>
              <a:buNone/>
            </a:pPr>
            <a:r>
              <a:rPr lang="zh-CN" altLang="en-US" sz="2000" b="1" dirty="0">
                <a:latin typeface="Courier New" pitchFamily="49" charset="0"/>
                <a:cs typeface="Courier New" pitchFamily="49" charset="0"/>
              </a:rPr>
              <a:t>}</a:t>
            </a:r>
          </a:p>
          <a:p>
            <a:pPr>
              <a:spcBef>
                <a:spcPts val="0"/>
              </a:spcBef>
              <a:buFont typeface="Arial" charset="0"/>
              <a:buNone/>
            </a:pPr>
            <a:endParaRPr lang="en-US" altLang="zh-CN" sz="2000" b="1" dirty="0">
              <a:solidFill>
                <a:srgbClr val="0000FF"/>
              </a:solidFill>
              <a:latin typeface="Courier New" pitchFamily="49" charset="0"/>
              <a:cs typeface="Courier New" pitchFamily="49" charset="0"/>
            </a:endParaRPr>
          </a:p>
          <a:p>
            <a:pPr lvl="1">
              <a:buFont typeface="Arial" charset="0"/>
              <a:buNone/>
            </a:pPr>
            <a:endParaRPr lang="zh-CN" altLang="en-US" sz="2000" b="1" dirty="0"/>
          </a:p>
        </p:txBody>
      </p:sp>
      <p:sp>
        <p:nvSpPr>
          <p:cNvPr id="15" name="矩形 14"/>
          <p:cNvSpPr/>
          <p:nvPr/>
        </p:nvSpPr>
        <p:spPr>
          <a:xfrm>
            <a:off x="6347326" y="1827497"/>
            <a:ext cx="774571" cy="369332"/>
          </a:xfrm>
          <a:prstGeom prst="rect">
            <a:avLst/>
          </a:prstGeom>
        </p:spPr>
        <p:txBody>
          <a:bodyPr wrap="none">
            <a:spAutoFit/>
          </a:bodyPr>
          <a:lstStyle/>
          <a:p>
            <a:r>
              <a:rPr lang="zh-CN" altLang="en-US" b="1" dirty="0"/>
              <a:t>数组</a:t>
            </a:r>
            <a:r>
              <a:rPr lang="en-US" altLang="zh-CN" b="1" dirty="0"/>
              <a:t>a</a:t>
            </a:r>
            <a:endParaRPr lang="zh-CN" altLang="en-US" b="1" dirty="0"/>
          </a:p>
        </p:txBody>
      </p:sp>
      <p:sp>
        <p:nvSpPr>
          <p:cNvPr id="17" name="矩形 16"/>
          <p:cNvSpPr/>
          <p:nvPr/>
        </p:nvSpPr>
        <p:spPr>
          <a:xfrm>
            <a:off x="6177686" y="2924944"/>
            <a:ext cx="2564154" cy="707886"/>
          </a:xfrm>
          <a:prstGeom prst="rect">
            <a:avLst/>
          </a:prstGeom>
        </p:spPr>
        <p:txBody>
          <a:bodyPr wrap="square">
            <a:spAutoFit/>
          </a:bodyPr>
          <a:lstStyle/>
          <a:p>
            <a:r>
              <a:rPr lang="zh-CN" altLang="en-US" sz="2000" b="1" dirty="0">
                <a:solidFill>
                  <a:srgbClr val="00B050"/>
                </a:solidFill>
              </a:rPr>
              <a:t>传递实参数组的地址，并不创建新的数组</a:t>
            </a:r>
            <a:endParaRPr lang="en-US" altLang="zh-CN" sz="2000" b="1" dirty="0">
              <a:solidFill>
                <a:srgbClr val="00B050"/>
              </a:solidFill>
            </a:endParaRPr>
          </a:p>
        </p:txBody>
      </p:sp>
      <p:graphicFrame>
        <p:nvGraphicFramePr>
          <p:cNvPr id="18" name="表格 17"/>
          <p:cNvGraphicFramePr>
            <a:graphicFrameLocks noGrp="1"/>
          </p:cNvGraphicFramePr>
          <p:nvPr/>
        </p:nvGraphicFramePr>
        <p:xfrm>
          <a:off x="5004048" y="2308289"/>
          <a:ext cx="3527675" cy="370840"/>
        </p:xfrm>
        <a:graphic>
          <a:graphicData uri="http://schemas.openxmlformats.org/drawingml/2006/table">
            <a:tbl>
              <a:tblPr firstRow="1" bandRow="1">
                <a:tableStyleId>{5C22544A-7EE6-4342-B048-85BDC9FD1C3A}</a:tableStyleId>
              </a:tblPr>
              <a:tblGrid>
                <a:gridCol w="705535">
                  <a:extLst>
                    <a:ext uri="{9D8B030D-6E8A-4147-A177-3AD203B41FA5}">
                      <a16:colId xmlns:a16="http://schemas.microsoft.com/office/drawing/2014/main" val="3471644693"/>
                    </a:ext>
                  </a:extLst>
                </a:gridCol>
                <a:gridCol w="705535">
                  <a:extLst>
                    <a:ext uri="{9D8B030D-6E8A-4147-A177-3AD203B41FA5}">
                      <a16:colId xmlns:a16="http://schemas.microsoft.com/office/drawing/2014/main" val="2431535022"/>
                    </a:ext>
                  </a:extLst>
                </a:gridCol>
                <a:gridCol w="705535">
                  <a:extLst>
                    <a:ext uri="{9D8B030D-6E8A-4147-A177-3AD203B41FA5}">
                      <a16:colId xmlns:a16="http://schemas.microsoft.com/office/drawing/2014/main" val="803529295"/>
                    </a:ext>
                  </a:extLst>
                </a:gridCol>
                <a:gridCol w="705535">
                  <a:extLst>
                    <a:ext uri="{9D8B030D-6E8A-4147-A177-3AD203B41FA5}">
                      <a16:colId xmlns:a16="http://schemas.microsoft.com/office/drawing/2014/main" val="2503571873"/>
                    </a:ext>
                  </a:extLst>
                </a:gridCol>
                <a:gridCol w="705535">
                  <a:extLst>
                    <a:ext uri="{9D8B030D-6E8A-4147-A177-3AD203B41FA5}">
                      <a16:colId xmlns:a16="http://schemas.microsoft.com/office/drawing/2014/main" val="2678260374"/>
                    </a:ext>
                  </a:extLst>
                </a:gridCol>
              </a:tblGrid>
              <a:tr h="370840">
                <a:tc>
                  <a:txBody>
                    <a:bodyPr/>
                    <a:lstStyle/>
                    <a:p>
                      <a:endParaRPr lang="zh-CN" altLang="en-US" dirty="0"/>
                    </a:p>
                  </a:txBody>
                  <a:tcPr>
                    <a:solidFill>
                      <a:srgbClr val="FFC000"/>
                    </a:solidFill>
                  </a:tcPr>
                </a:tc>
                <a:tc>
                  <a:txBody>
                    <a:bodyPr/>
                    <a:lstStyle/>
                    <a:p>
                      <a:endParaRPr lang="zh-CN" altLang="en-US"/>
                    </a:p>
                  </a:txBody>
                  <a:tcPr>
                    <a:solidFill>
                      <a:srgbClr val="FFC000"/>
                    </a:solidFill>
                  </a:tcPr>
                </a:tc>
                <a:tc>
                  <a:txBody>
                    <a:bodyPr/>
                    <a:lstStyle/>
                    <a:p>
                      <a:endParaRPr lang="zh-CN" altLang="en-US"/>
                    </a:p>
                  </a:txBody>
                  <a:tcPr>
                    <a:solidFill>
                      <a:srgbClr val="FFC000"/>
                    </a:solidFill>
                  </a:tcPr>
                </a:tc>
                <a:tc>
                  <a:txBody>
                    <a:bodyPr/>
                    <a:lstStyle/>
                    <a:p>
                      <a:endParaRPr lang="zh-CN" altLang="en-US"/>
                    </a:p>
                  </a:txBody>
                  <a:tcPr>
                    <a:solidFill>
                      <a:srgbClr val="FFC000"/>
                    </a:solidFill>
                  </a:tcPr>
                </a:tc>
                <a:tc>
                  <a:txBody>
                    <a:bodyPr/>
                    <a:lstStyle/>
                    <a:p>
                      <a:endParaRPr lang="zh-CN" altLang="en-US" dirty="0"/>
                    </a:p>
                  </a:txBody>
                  <a:tcPr>
                    <a:solidFill>
                      <a:srgbClr val="FFC000"/>
                    </a:solidFill>
                  </a:tcPr>
                </a:tc>
                <a:extLst>
                  <a:ext uri="{0D108BD9-81ED-4DB2-BD59-A6C34878D82A}">
                    <a16:rowId xmlns:a16="http://schemas.microsoft.com/office/drawing/2014/main" val="324858115"/>
                  </a:ext>
                </a:extLst>
              </a:tr>
            </a:tbl>
          </a:graphicData>
        </a:graphic>
      </p:graphicFrame>
      <p:sp>
        <p:nvSpPr>
          <p:cNvPr id="19" name="任意多边形 18"/>
          <p:cNvSpPr/>
          <p:nvPr/>
        </p:nvSpPr>
        <p:spPr>
          <a:xfrm>
            <a:off x="1907704" y="2492896"/>
            <a:ext cx="3096344" cy="1077492"/>
          </a:xfrm>
          <a:custGeom>
            <a:avLst/>
            <a:gdLst>
              <a:gd name="connsiteX0" fmla="*/ 0 w 2800350"/>
              <a:gd name="connsiteY0" fmla="*/ 1077492 h 1077492"/>
              <a:gd name="connsiteX1" fmla="*/ 1400175 w 2800350"/>
              <a:gd name="connsiteY1" fmla="*/ 172617 h 1077492"/>
              <a:gd name="connsiteX2" fmla="*/ 2800350 w 2800350"/>
              <a:gd name="connsiteY2" fmla="*/ 1167 h 1077492"/>
            </a:gdLst>
            <a:ahLst/>
            <a:cxnLst>
              <a:cxn ang="0">
                <a:pos x="connsiteX0" y="connsiteY0"/>
              </a:cxn>
              <a:cxn ang="0">
                <a:pos x="connsiteX1" y="connsiteY1"/>
              </a:cxn>
              <a:cxn ang="0">
                <a:pos x="connsiteX2" y="connsiteY2"/>
              </a:cxn>
            </a:cxnLst>
            <a:rect l="l" t="t" r="r" b="b"/>
            <a:pathLst>
              <a:path w="2800350" h="1077492">
                <a:moveTo>
                  <a:pt x="0" y="1077492"/>
                </a:moveTo>
                <a:cubicBezTo>
                  <a:pt x="466725" y="714748"/>
                  <a:pt x="933450" y="352004"/>
                  <a:pt x="1400175" y="172617"/>
                </a:cubicBezTo>
                <a:cubicBezTo>
                  <a:pt x="1866900" y="-6770"/>
                  <a:pt x="2333625" y="-2802"/>
                  <a:pt x="2800350" y="1167"/>
                </a:cubicBezTo>
              </a:path>
            </a:pathLst>
          </a:custGeom>
          <a:noFill/>
          <a:ln>
            <a:prstDash val="sys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4765884" y="2609850"/>
            <a:ext cx="2073066" cy="1466850"/>
          </a:xfrm>
          <a:custGeom>
            <a:avLst/>
            <a:gdLst>
              <a:gd name="connsiteX0" fmla="*/ 177591 w 2073066"/>
              <a:gd name="connsiteY0" fmla="*/ 0 h 1466850"/>
              <a:gd name="connsiteX1" fmla="*/ 15666 w 2073066"/>
              <a:gd name="connsiteY1" fmla="*/ 238125 h 1466850"/>
              <a:gd name="connsiteX2" fmla="*/ 520491 w 2073066"/>
              <a:gd name="connsiteY2" fmla="*/ 695325 h 1466850"/>
              <a:gd name="connsiteX3" fmla="*/ 2073066 w 2073066"/>
              <a:gd name="connsiteY3" fmla="*/ 1466850 h 1466850"/>
            </a:gdLst>
            <a:ahLst/>
            <a:cxnLst>
              <a:cxn ang="0">
                <a:pos x="connsiteX0" y="connsiteY0"/>
              </a:cxn>
              <a:cxn ang="0">
                <a:pos x="connsiteX1" y="connsiteY1"/>
              </a:cxn>
              <a:cxn ang="0">
                <a:pos x="connsiteX2" y="connsiteY2"/>
              </a:cxn>
              <a:cxn ang="0">
                <a:pos x="connsiteX3" y="connsiteY3"/>
              </a:cxn>
            </a:cxnLst>
            <a:rect l="l" t="t" r="r" b="b"/>
            <a:pathLst>
              <a:path w="2073066" h="1466850">
                <a:moveTo>
                  <a:pt x="177591" y="0"/>
                </a:moveTo>
                <a:cubicBezTo>
                  <a:pt x="68053" y="61119"/>
                  <a:pt x="-41484" y="122238"/>
                  <a:pt x="15666" y="238125"/>
                </a:cubicBezTo>
                <a:cubicBezTo>
                  <a:pt x="72816" y="354013"/>
                  <a:pt x="177591" y="490538"/>
                  <a:pt x="520491" y="695325"/>
                </a:cubicBezTo>
                <a:cubicBezTo>
                  <a:pt x="863391" y="900113"/>
                  <a:pt x="1468228" y="1183481"/>
                  <a:pt x="2073066" y="1466850"/>
                </a:cubicBezTo>
              </a:path>
            </a:pathLst>
          </a:custGeom>
          <a:noFill/>
          <a:ln>
            <a:prstDash val="sys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357152" y="5375117"/>
            <a:ext cx="4612508" cy="707886"/>
          </a:xfrm>
          <a:prstGeom prst="rect">
            <a:avLst/>
          </a:prstGeom>
        </p:spPr>
        <p:txBody>
          <a:bodyPr wrap="square">
            <a:spAutoFit/>
          </a:bodyPr>
          <a:lstStyle/>
          <a:p>
            <a:r>
              <a:rPr lang="zh-CN" altLang="en-US" sz="2000" b="1" dirty="0">
                <a:solidFill>
                  <a:srgbClr val="FF0000"/>
                </a:solidFill>
              </a:rPr>
              <a:t>函数体对内存空间进行的修改将保留，对主调函数仍然有效</a:t>
            </a:r>
            <a:endParaRPr lang="en-US" altLang="zh-CN" sz="2000" b="1" dirty="0">
              <a:solidFill>
                <a:srgbClr val="FF0000"/>
              </a:solidFill>
            </a:endParaRPr>
          </a:p>
        </p:txBody>
      </p:sp>
    </p:spTree>
    <p:extLst>
      <p:ext uri="{BB962C8B-B14F-4D97-AF65-F5344CB8AC3E}">
        <p14:creationId xmlns:p14="http://schemas.microsoft.com/office/powerpoint/2010/main" val="3773705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函数的作用</a:t>
            </a:r>
          </a:p>
        </p:txBody>
      </p:sp>
      <p:sp>
        <p:nvSpPr>
          <p:cNvPr id="3" name="内容占位符 2"/>
          <p:cNvSpPr>
            <a:spLocks noGrp="1"/>
          </p:cNvSpPr>
          <p:nvPr>
            <p:ph idx="1"/>
          </p:nvPr>
        </p:nvSpPr>
        <p:spPr/>
        <p:txBody>
          <a:bodyPr/>
          <a:lstStyle/>
          <a:p>
            <a:r>
              <a:rPr lang="zh-CN" altLang="en-US" dirty="0"/>
              <a:t>函数的作用</a:t>
            </a:r>
            <a:endParaRPr lang="en-US" altLang="zh-CN" dirty="0"/>
          </a:p>
          <a:p>
            <a:pPr lvl="1"/>
            <a:r>
              <a:rPr lang="zh-CN" altLang="en-US" dirty="0"/>
              <a:t>实现程序功能的模块化</a:t>
            </a:r>
            <a:endParaRPr lang="en-US" altLang="zh-CN" dirty="0"/>
          </a:p>
          <a:p>
            <a:pPr lvl="1"/>
            <a:r>
              <a:rPr lang="zh-CN" altLang="en-US" dirty="0"/>
              <a:t>实现程序结构的简化</a:t>
            </a:r>
            <a:endParaRPr lang="en-US" altLang="zh-CN" dirty="0"/>
          </a:p>
          <a:p>
            <a:pPr lvl="1"/>
            <a:r>
              <a:rPr lang="zh-CN" altLang="en-US" dirty="0"/>
              <a:t>实现程序代码的重用</a:t>
            </a:r>
            <a:endParaRPr lang="en-US" altLang="zh-CN" dirty="0"/>
          </a:p>
          <a:p>
            <a:r>
              <a:rPr lang="zh-CN" altLang="en-US" dirty="0"/>
              <a:t>函数的应用场景</a:t>
            </a:r>
            <a:endParaRPr lang="en-US" altLang="zh-CN" dirty="0"/>
          </a:p>
          <a:p>
            <a:pPr lvl="1"/>
            <a:r>
              <a:rPr lang="zh-CN" altLang="en-US" dirty="0"/>
              <a:t>包含多处功能相同的代码</a:t>
            </a:r>
            <a:endParaRPr lang="en-US" altLang="zh-CN" dirty="0"/>
          </a:p>
          <a:p>
            <a:pPr lvl="2"/>
            <a:r>
              <a:rPr lang="zh-CN" altLang="en-US" dirty="0"/>
              <a:t>处理数据的类型、处理过程相同或相似</a:t>
            </a:r>
            <a:endParaRPr lang="en-US" altLang="zh-CN" dirty="0"/>
          </a:p>
          <a:p>
            <a:pPr lvl="1"/>
            <a:r>
              <a:rPr lang="zh-CN" altLang="en-US" dirty="0"/>
              <a:t>代码段具有代表性或特殊含义</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函数的引入</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函数的说明</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函数的分类</a:t>
            </a:r>
          </a:p>
        </p:txBody>
      </p:sp>
    </p:spTree>
    <p:extLst>
      <p:ext uri="{BB962C8B-B14F-4D97-AF65-F5344CB8AC3E}">
        <p14:creationId xmlns:p14="http://schemas.microsoft.com/office/powerpoint/2010/main" val="48697379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一维数组做参数</a:t>
            </a:r>
          </a:p>
        </p:txBody>
      </p:sp>
      <p:sp>
        <p:nvSpPr>
          <p:cNvPr id="3" name="内容占位符 2"/>
          <p:cNvSpPr>
            <a:spLocks noGrp="1"/>
          </p:cNvSpPr>
          <p:nvPr>
            <p:ph idx="1"/>
          </p:nvPr>
        </p:nvSpPr>
        <p:spPr>
          <a:xfrm>
            <a:off x="457200" y="1844824"/>
            <a:ext cx="8472518" cy="4479776"/>
          </a:xfrm>
        </p:spPr>
        <p:txBody>
          <a:bodyPr/>
          <a:lstStyle/>
          <a:p>
            <a:r>
              <a:rPr lang="zh-CN" altLang="en-US" dirty="0"/>
              <a:t>一维数组作为函数的参数，在形参表中将参数说明为数组，数组大小可以指定，也可以不指定</a:t>
            </a:r>
            <a:endParaRPr lang="en-US" altLang="zh-CN" dirty="0"/>
          </a:p>
          <a:p>
            <a:endParaRPr lang="en-US" altLang="zh-CN" dirty="0"/>
          </a:p>
          <a:p>
            <a:pPr lvl="1">
              <a:buNone/>
            </a:pP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searchArray</a:t>
            </a:r>
            <a:r>
              <a:rPr lang="en-US" altLang="zh-CN" sz="2000" b="1" dirty="0">
                <a:latin typeface="Courier New" pitchFamily="49" charset="0"/>
                <a:cs typeface="Courier New" pitchFamily="49" charset="0"/>
              </a:rPr>
              <a:t>(</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a:t>
            </a:r>
            <a:r>
              <a:rPr lang="en-US" altLang="zh-CN" sz="2000" b="1" dirty="0" err="1">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a:t>
            </a:r>
          </a:p>
          <a:p>
            <a:pPr lvl="1">
              <a:buNone/>
            </a:pP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searchArray</a:t>
            </a:r>
            <a:r>
              <a:rPr lang="en-US" altLang="zh-CN" sz="2000" b="1" dirty="0">
                <a:latin typeface="Courier New" pitchFamily="49" charset="0"/>
                <a:cs typeface="Courier New" pitchFamily="49" charset="0"/>
              </a:rPr>
              <a:t>(</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[10],</a:t>
            </a:r>
            <a:r>
              <a:rPr lang="en-US" altLang="zh-CN" sz="2000" b="1" dirty="0" err="1">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a:t>
            </a:r>
          </a:p>
          <a:p>
            <a:pPr lvl="1"/>
            <a:r>
              <a:rPr lang="zh-CN" altLang="en-US" dirty="0"/>
              <a:t>函数定义</a:t>
            </a:r>
            <a:endParaRPr lang="en-US" altLang="zh-CN" dirty="0"/>
          </a:p>
          <a:p>
            <a:pPr lvl="1">
              <a:buNone/>
            </a:pP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searchArray</a:t>
            </a:r>
            <a:r>
              <a:rPr lang="en-US" altLang="zh-CN" sz="2000" b="1" dirty="0">
                <a:latin typeface="Courier New" pitchFamily="49" charset="0"/>
                <a:cs typeface="Courier New" pitchFamily="49" charset="0"/>
              </a:rPr>
              <a:t>(</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a[],</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b){</a:t>
            </a:r>
          </a:p>
          <a:p>
            <a:pPr lvl="1">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写为</a:t>
            </a:r>
            <a:r>
              <a:rPr lang="en-US" altLang="zh-CN" sz="2000" b="1" dirty="0">
                <a:solidFill>
                  <a:srgbClr val="00B050"/>
                </a:solidFill>
                <a:latin typeface="Courier New" pitchFamily="49" charset="0"/>
                <a:cs typeface="Courier New" pitchFamily="49" charset="0"/>
              </a:rPr>
              <a:t>a[10]</a:t>
            </a:r>
            <a:r>
              <a:rPr lang="zh-CN" altLang="en-US" sz="2000" b="1" dirty="0">
                <a:solidFill>
                  <a:srgbClr val="00B050"/>
                </a:solidFill>
                <a:latin typeface="Courier New" pitchFamily="49" charset="0"/>
                <a:cs typeface="Courier New" pitchFamily="49" charset="0"/>
              </a:rPr>
              <a:t>也可以</a:t>
            </a:r>
            <a:endParaRPr lang="en-US" altLang="zh-CN" sz="2000" b="1" dirty="0">
              <a:solidFill>
                <a:srgbClr val="00B050"/>
              </a:solidFill>
              <a:latin typeface="Courier New" pitchFamily="49" charset="0"/>
              <a:cs typeface="Courier New" pitchFamily="49" charset="0"/>
            </a:endParaRPr>
          </a:p>
          <a:p>
            <a:pPr lvl="1">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return</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a[b];</a:t>
            </a:r>
          </a:p>
          <a:p>
            <a:pPr lvl="1">
              <a:buNone/>
            </a:pPr>
            <a:r>
              <a:rPr lang="en-US" altLang="zh-CN" sz="2000" b="1" dirty="0">
                <a:latin typeface="Courier New" pitchFamily="49" charset="0"/>
                <a:cs typeface="Courier New" pitchFamily="49" charset="0"/>
              </a:rPr>
              <a:t>}</a:t>
            </a:r>
            <a:endParaRPr lang="zh-CN" altLang="en-US" sz="20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29234571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多维数组做参数</a:t>
            </a:r>
          </a:p>
        </p:txBody>
      </p:sp>
      <p:sp>
        <p:nvSpPr>
          <p:cNvPr id="3" name="内容占位符 2"/>
          <p:cNvSpPr>
            <a:spLocks noGrp="1"/>
          </p:cNvSpPr>
          <p:nvPr>
            <p:ph idx="1"/>
          </p:nvPr>
        </p:nvSpPr>
        <p:spPr>
          <a:xfrm>
            <a:off x="457200" y="1844824"/>
            <a:ext cx="8153400" cy="4656010"/>
          </a:xfrm>
        </p:spPr>
        <p:txBody>
          <a:bodyPr/>
          <a:lstStyle/>
          <a:p>
            <a:r>
              <a:rPr lang="zh-CN" altLang="en-US" dirty="0"/>
              <a:t>多维数组（以二维数组为例）作为函数的参数，参数表的数组参数可以写为</a:t>
            </a:r>
            <a:endParaRPr lang="en-US" altLang="zh-CN" dirty="0"/>
          </a:p>
          <a:p>
            <a:pPr lvl="1">
              <a:buNone/>
            </a:pP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a</a:t>
            </a:r>
            <a:r>
              <a:rPr lang="en-US" altLang="zh-CN" b="1" dirty="0">
                <a:solidFill>
                  <a:srgbClr val="FF0000"/>
                </a:solidFill>
                <a:latin typeface="Courier New" pitchFamily="49" charset="0"/>
                <a:cs typeface="Courier New" pitchFamily="49" charset="0"/>
              </a:rPr>
              <a:t>[]</a:t>
            </a:r>
            <a:r>
              <a:rPr lang="en-US" altLang="zh-CN" b="1" dirty="0">
                <a:latin typeface="Courier New" pitchFamily="49" charset="0"/>
                <a:cs typeface="Courier New" pitchFamily="49" charset="0"/>
              </a:rPr>
              <a:t>[10];</a:t>
            </a:r>
          </a:p>
          <a:p>
            <a:pPr lvl="1">
              <a:buNone/>
            </a:pP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a[10][10];</a:t>
            </a:r>
          </a:p>
          <a:p>
            <a:pPr lvl="1">
              <a:buNone/>
            </a:pPr>
            <a:r>
              <a:rPr lang="zh-CN" altLang="en-US" dirty="0">
                <a:solidFill>
                  <a:srgbClr val="FF0000"/>
                </a:solidFill>
              </a:rPr>
              <a:t>但不可以写为：</a:t>
            </a:r>
            <a:endParaRPr lang="en-US" altLang="zh-CN" dirty="0">
              <a:solidFill>
                <a:srgbClr val="FF0000"/>
              </a:solidFill>
            </a:endParaRPr>
          </a:p>
          <a:p>
            <a:pPr lvl="1">
              <a:buNone/>
            </a:pP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a[][];</a:t>
            </a:r>
          </a:p>
          <a:p>
            <a:pPr lvl="1">
              <a:buNone/>
            </a:pP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a[20][];</a:t>
            </a:r>
          </a:p>
          <a:p>
            <a:pPr lvl="1"/>
            <a:r>
              <a:rPr lang="zh-CN" altLang="en-US" dirty="0"/>
              <a:t>一维数组以及多维数组的第一维大小，</a:t>
            </a:r>
            <a:r>
              <a:rPr lang="zh-CN" altLang="en-US" dirty="0">
                <a:solidFill>
                  <a:srgbClr val="FF0000"/>
                </a:solidFill>
              </a:rPr>
              <a:t>形参、实参</a:t>
            </a:r>
            <a:r>
              <a:rPr lang="zh-CN" altLang="en-US" dirty="0"/>
              <a:t>可以</a:t>
            </a:r>
            <a:r>
              <a:rPr lang="zh-CN" altLang="en-US" dirty="0">
                <a:solidFill>
                  <a:srgbClr val="FF0000"/>
                </a:solidFill>
              </a:rPr>
              <a:t>不对应</a:t>
            </a:r>
            <a:endParaRPr lang="en-US" altLang="zh-CN" dirty="0">
              <a:solidFill>
                <a:srgbClr val="FF0000"/>
              </a:solidFill>
            </a:endParaRPr>
          </a:p>
          <a:p>
            <a:pPr lvl="2"/>
            <a:r>
              <a:rPr lang="zh-CN" altLang="en-US" dirty="0"/>
              <a:t>实参为</a:t>
            </a:r>
            <a:r>
              <a:rPr lang="en-US" altLang="zh-CN" dirty="0"/>
              <a:t>a[10]</a:t>
            </a:r>
            <a:r>
              <a:rPr lang="zh-CN" altLang="en-US" dirty="0"/>
              <a:t>，形参可以定义为</a:t>
            </a:r>
            <a:r>
              <a:rPr lang="en-US" altLang="zh-CN" dirty="0"/>
              <a:t>x[6]</a:t>
            </a:r>
            <a:endParaRPr lang="zh-CN" altLang="en-US" dirty="0"/>
          </a:p>
        </p:txBody>
      </p:sp>
      <p:sp>
        <p:nvSpPr>
          <p:cNvPr id="4" name="矩形 3">
            <a:hlinkClick r:id="" action="ppaction://noaction"/>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232418787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61401378-A80E-47C3-A0FD-5786F665485A}"/>
              </a:ext>
            </a:extLst>
          </p:cNvPr>
          <p:cNvSpPr/>
          <p:nvPr>
            <p:custDataLst>
              <p:tags r:id="rId2"/>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黑体" panose="02010609060101010101" pitchFamily="49" charset="-122"/>
              <a:cs typeface="+mn-cs"/>
            </a:endParaRPr>
          </a:p>
        </p:txBody>
      </p:sp>
      <p:sp>
        <p:nvSpPr>
          <p:cNvPr id="4" name="文本框 3">
            <a:extLst>
              <a:ext uri="{FF2B5EF4-FFF2-40B4-BE49-F238E27FC236}">
                <a16:creationId xmlns:a16="http://schemas.microsoft.com/office/drawing/2014/main" id="{48402684-BECF-497E-B227-E1FFC95D5B37}"/>
              </a:ext>
            </a:extLst>
          </p:cNvPr>
          <p:cNvSpPr txBox="1"/>
          <p:nvPr>
            <p:custDataLst>
              <p:tags r:id="rId3"/>
            </p:custDataLst>
          </p:nvPr>
        </p:nvSpPr>
        <p:spPr>
          <a:xfrm>
            <a:off x="1206500" y="2569423"/>
            <a:ext cx="7315200" cy="2143125"/>
          </a:xfrm>
          <a:prstGeom prst="rect">
            <a:avLst/>
          </a:prstGeom>
          <a:noFill/>
        </p:spPr>
        <p:txBody>
          <a:bodyPr vert="horz"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下面的程序是否正确？</a:t>
            </a:r>
            <a:endParaRPr kumimoji="0" lang="en-US" altLang="zh-CN" sz="24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Courier New" pitchFamily="49" charset="0"/>
                <a:ea typeface="黑体" panose="02010609060101010101" pitchFamily="49" charset="-122"/>
                <a:cs typeface="Courier New" pitchFamily="49" charset="0"/>
              </a:rPr>
              <a:t>#include&lt;iostream&gt;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Courier New" pitchFamily="49" charset="0"/>
                <a:ea typeface="黑体" panose="02010609060101010101" pitchFamily="49" charset="-122"/>
                <a:cs typeface="Courier New" pitchFamily="49" charset="0"/>
              </a:rPr>
              <a:t>using namespace std;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a:ln>
                <a:noFill/>
              </a:ln>
              <a:solidFill>
                <a:srgbClr val="0000FF"/>
              </a:solidFill>
              <a:effectLst/>
              <a:uLnTx/>
              <a:uFillTx/>
              <a:latin typeface="Courier New" pitchFamily="49" charset="0"/>
              <a:ea typeface="黑体" panose="02010609060101010101" pitchFamily="49" charset="-122"/>
              <a:cs typeface="Courier New"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Courier New" pitchFamily="49" charset="0"/>
                <a:ea typeface="黑体" panose="02010609060101010101" pitchFamily="49" charset="-122"/>
                <a:cs typeface="Courier New" pitchFamily="49" charset="0"/>
              </a:rPr>
              <a:t>int </a:t>
            </a:r>
            <a:r>
              <a:rPr kumimoji="0" lang="en-US" altLang="zh-CN" sz="2400" b="1" i="0" u="none" strike="noStrike" kern="1200" cap="none" spc="0" normalizeH="0" baseline="0" noProof="0" dirty="0">
                <a:ln>
                  <a:noFill/>
                </a:ln>
                <a:solidFill>
                  <a:prstClr val="black"/>
                </a:solidFill>
                <a:effectLst/>
                <a:uLnTx/>
                <a:uFillTx/>
                <a:latin typeface="Courier New" pitchFamily="49" charset="0"/>
                <a:ea typeface="黑体" panose="02010609060101010101" pitchFamily="49" charset="-122"/>
                <a:cs typeface="Courier New" pitchFamily="49" charset="0"/>
              </a:rPr>
              <a:t>f(</a:t>
            </a:r>
            <a:r>
              <a:rPr kumimoji="0" lang="en-US" altLang="zh-CN" sz="2400" b="1" i="0" u="none" strike="noStrike" kern="1200" cap="none" spc="0" normalizeH="0" baseline="0" noProof="0" dirty="0">
                <a:ln>
                  <a:noFill/>
                </a:ln>
                <a:solidFill>
                  <a:srgbClr val="0000FF"/>
                </a:solidFill>
                <a:effectLst/>
                <a:uLnTx/>
                <a:uFillTx/>
                <a:latin typeface="Courier New" pitchFamily="49" charset="0"/>
                <a:ea typeface="黑体" panose="02010609060101010101" pitchFamily="49" charset="-122"/>
                <a:cs typeface="Courier New" pitchFamily="49" charset="0"/>
              </a:rPr>
              <a:t>int</a:t>
            </a:r>
            <a:r>
              <a:rPr kumimoji="0" lang="en-US" altLang="zh-CN" sz="2400" b="1" i="0" u="none" strike="noStrike" kern="1200" cap="none" spc="0" normalizeH="0" baseline="0" noProof="0" dirty="0">
                <a:ln>
                  <a:noFill/>
                </a:ln>
                <a:solidFill>
                  <a:srgbClr val="880068"/>
                </a:solidFill>
                <a:effectLst/>
                <a:uLnTx/>
                <a:uFillTx/>
                <a:latin typeface="Courier New" pitchFamily="49" charset="0"/>
                <a:ea typeface="黑体" panose="02010609060101010101" pitchFamily="49" charset="-122"/>
                <a:cs typeface="Courier New" pitchFamily="49" charset="0"/>
              </a:rPr>
              <a:t> </a:t>
            </a:r>
            <a:r>
              <a:rPr kumimoji="0" lang="en-US" altLang="zh-CN" sz="2400" b="1" i="0" u="none" strike="noStrike" kern="1200" cap="none" spc="0" normalizeH="0" baseline="0" noProof="0" dirty="0">
                <a:ln>
                  <a:noFill/>
                </a:ln>
                <a:solidFill>
                  <a:prstClr val="black"/>
                </a:solidFill>
                <a:effectLst/>
                <a:uLnTx/>
                <a:uFillTx/>
                <a:latin typeface="Courier New" pitchFamily="49" charset="0"/>
                <a:ea typeface="黑体" panose="02010609060101010101" pitchFamily="49" charset="-122"/>
                <a:cs typeface="Courier New" pitchFamily="49" charset="0"/>
              </a:rPr>
              <a:t>x[100]){</a:t>
            </a:r>
            <a:r>
              <a:rPr kumimoji="0" lang="en-US" altLang="zh-CN" sz="2400" b="1" i="0" u="none" strike="noStrike" kern="1200" cap="none" spc="0" normalizeH="0" baseline="0" noProof="0" dirty="0">
                <a:ln>
                  <a:noFill/>
                </a:ln>
                <a:solidFill>
                  <a:srgbClr val="880068"/>
                </a:solidFill>
                <a:effectLst/>
                <a:uLnTx/>
                <a:uFillTx/>
                <a:latin typeface="Courier New" pitchFamily="49" charset="0"/>
                <a:ea typeface="黑体" panose="02010609060101010101" pitchFamily="49" charset="-122"/>
                <a:cs typeface="Courier New" pitchFamily="49" charset="0"/>
              </a:rPr>
              <a:t> </a:t>
            </a:r>
            <a:endParaRPr kumimoji="0" lang="en-US" altLang="zh-CN" sz="2400" b="1" i="0" u="none" strike="noStrike" kern="1200" cap="none" spc="0" normalizeH="0" baseline="0" noProof="0" dirty="0">
              <a:ln>
                <a:noFill/>
              </a:ln>
              <a:solidFill>
                <a:prstClr val="black"/>
              </a:solidFill>
              <a:effectLst/>
              <a:uLnTx/>
              <a:uFillTx/>
              <a:latin typeface="Courier New" pitchFamily="49" charset="0"/>
              <a:ea typeface="黑体" panose="02010609060101010101" pitchFamily="49" charset="-122"/>
              <a:cs typeface="Courier New"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880068"/>
                </a:solidFill>
                <a:effectLst/>
                <a:uLnTx/>
                <a:uFillTx/>
                <a:latin typeface="Courier New" pitchFamily="49" charset="0"/>
                <a:ea typeface="黑体" panose="02010609060101010101" pitchFamily="49" charset="-122"/>
                <a:cs typeface="Courier New" pitchFamily="49" charset="0"/>
              </a:rPr>
              <a:t>	</a:t>
            </a:r>
            <a:r>
              <a:rPr kumimoji="0" lang="en-US" altLang="zh-CN" sz="2400" b="1" i="0" u="none" strike="noStrike" kern="1200" cap="none" spc="0" normalizeH="0" baseline="0" noProof="0" dirty="0">
                <a:ln>
                  <a:noFill/>
                </a:ln>
                <a:solidFill>
                  <a:srgbClr val="0000FF"/>
                </a:solidFill>
                <a:effectLst/>
                <a:uLnTx/>
                <a:uFillTx/>
                <a:latin typeface="Courier New" pitchFamily="49" charset="0"/>
                <a:ea typeface="黑体" panose="02010609060101010101" pitchFamily="49" charset="-122"/>
                <a:cs typeface="Courier New" pitchFamily="49" charset="0"/>
              </a:rPr>
              <a:t>return</a:t>
            </a:r>
            <a:r>
              <a:rPr kumimoji="0" lang="en-US" altLang="zh-CN" sz="2400" b="1" i="0" u="none" strike="noStrike" kern="1200" cap="none" spc="0" normalizeH="0" baseline="0" noProof="0" dirty="0">
                <a:ln>
                  <a:noFill/>
                </a:ln>
                <a:solidFill>
                  <a:prstClr val="black"/>
                </a:solidFill>
                <a:effectLst/>
                <a:uLnTx/>
                <a:uFillTx/>
                <a:latin typeface="Courier New" pitchFamily="49" charset="0"/>
                <a:ea typeface="黑体" panose="02010609060101010101" pitchFamily="49" charset="-122"/>
                <a:cs typeface="Courier New" pitchFamily="49" charset="0"/>
              </a:rPr>
              <a:t> x[101];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ourier New" pitchFamily="49" charset="0"/>
                <a:ea typeface="黑体" panose="02010609060101010101" pitchFamily="49" charset="-122"/>
                <a:cs typeface="Courier New" pitchFamily="49" charset="0"/>
              </a:rPr>
              <a:t>}</a:t>
            </a:r>
          </a:p>
          <a:p>
            <a:pPr marL="0" marR="0" lvl="0" indent="0" algn="l" defTabSz="914400" rtl="0" eaLnBrk="1" fontAlgn="auto" latinLnBrk="0" hangingPunct="1">
              <a:lnSpc>
                <a:spcPct val="100000"/>
              </a:lnSpc>
              <a:spcBef>
                <a:spcPts val="0"/>
              </a:spcBef>
              <a:spcAft>
                <a:spcPts val="0"/>
              </a:spcAft>
              <a:buClrTx/>
              <a:buSzTx/>
              <a:buFont typeface="Arial" charset="0"/>
              <a:buNone/>
              <a:tabLst/>
              <a:defRPr/>
            </a:pPr>
            <a:endParaRPr kumimoji="0" lang="en-US" altLang="zh-CN" sz="2400" b="1" i="0" u="none" strike="noStrike" kern="1200" cap="none" spc="0" normalizeH="0" baseline="0" noProof="0" dirty="0">
              <a:ln>
                <a:noFill/>
              </a:ln>
              <a:solidFill>
                <a:srgbClr val="0000FF"/>
              </a:solidFill>
              <a:effectLst/>
              <a:uLnTx/>
              <a:uFillTx/>
              <a:latin typeface="Courier New" pitchFamily="49" charset="0"/>
              <a:ea typeface="黑体" panose="02010609060101010101" pitchFamily="49" charset="-122"/>
              <a:cs typeface="Courier New" pitchFamily="49" charset="0"/>
            </a:endParaRPr>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kumimoji="0" lang="en-US" altLang="zh-CN" sz="2400" b="1" i="0" u="none" strike="noStrike" kern="1200" cap="none" spc="0" normalizeH="0" baseline="0" noProof="0" dirty="0">
                <a:ln>
                  <a:noFill/>
                </a:ln>
                <a:solidFill>
                  <a:srgbClr val="0000FF"/>
                </a:solidFill>
                <a:effectLst/>
                <a:uLnTx/>
                <a:uFillTx/>
                <a:latin typeface="Courier New" pitchFamily="49" charset="0"/>
                <a:ea typeface="黑体" panose="02010609060101010101" pitchFamily="49" charset="-122"/>
                <a:cs typeface="Courier New" pitchFamily="49" charset="0"/>
              </a:rPr>
              <a:t>void</a:t>
            </a:r>
            <a:r>
              <a:rPr kumimoji="0" lang="en-US" altLang="zh-CN" sz="2400" b="1" i="0" u="none" strike="noStrike" kern="1200" cap="none" spc="0" normalizeH="0" baseline="0" noProof="0" dirty="0">
                <a:ln>
                  <a:noFill/>
                </a:ln>
                <a:solidFill>
                  <a:srgbClr val="880068"/>
                </a:solidFill>
                <a:effectLst/>
                <a:uLnTx/>
                <a:uFillTx/>
                <a:latin typeface="Courier New" pitchFamily="49" charset="0"/>
                <a:ea typeface="黑体" panose="02010609060101010101" pitchFamily="49" charset="-122"/>
                <a:cs typeface="Courier New" pitchFamily="49" charset="0"/>
              </a:rPr>
              <a:t> </a:t>
            </a:r>
            <a:r>
              <a:rPr kumimoji="0" lang="en-US" altLang="zh-CN" sz="2400" b="1" i="0" u="none" strike="noStrike" kern="1200" cap="none" spc="0" normalizeH="0" baseline="0" noProof="0" dirty="0">
                <a:ln>
                  <a:noFill/>
                </a:ln>
                <a:solidFill>
                  <a:prstClr val="black"/>
                </a:solidFill>
                <a:effectLst/>
                <a:uLnTx/>
                <a:uFillTx/>
                <a:latin typeface="Courier New" pitchFamily="49" charset="0"/>
                <a:ea typeface="黑体" panose="02010609060101010101" pitchFamily="49" charset="-122"/>
                <a:cs typeface="Courier New" pitchFamily="49" charset="0"/>
              </a:rPr>
              <a:t>main()</a:t>
            </a:r>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kumimoji="0" lang="en-US" altLang="zh-CN" sz="2400" b="1" i="0" u="none" strike="noStrike" kern="1200" cap="none" spc="0" normalizeH="0" baseline="0" noProof="0" dirty="0">
                <a:ln>
                  <a:noFill/>
                </a:ln>
                <a:solidFill>
                  <a:prstClr val="black"/>
                </a:solidFill>
                <a:effectLst/>
                <a:uLnTx/>
                <a:uFillTx/>
                <a:latin typeface="Courier New" pitchFamily="49" charset="0"/>
                <a:ea typeface="黑体" panose="02010609060101010101" pitchFamily="49" charset="-122"/>
                <a:cs typeface="Courier New" pitchFamily="49" charset="0"/>
              </a:rPr>
              <a:t>{</a:t>
            </a:r>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kumimoji="0" lang="en-US" altLang="zh-CN" sz="2400" b="1" i="0" u="none" strike="noStrike" kern="1200" cap="none" spc="0" normalizeH="0" baseline="0" noProof="0" dirty="0">
                <a:ln>
                  <a:noFill/>
                </a:ln>
                <a:solidFill>
                  <a:srgbClr val="880068"/>
                </a:solidFill>
                <a:effectLst/>
                <a:uLnTx/>
                <a:uFillTx/>
                <a:latin typeface="Courier New" pitchFamily="49" charset="0"/>
                <a:ea typeface="黑体" panose="02010609060101010101" pitchFamily="49" charset="-122"/>
                <a:cs typeface="Courier New" pitchFamily="49" charset="0"/>
              </a:rPr>
              <a:t>	</a:t>
            </a:r>
            <a:r>
              <a:rPr kumimoji="0" lang="en-US" altLang="zh-CN" sz="2400" b="1" i="0" u="none" strike="noStrike" kern="1200" cap="none" spc="0" normalizeH="0" baseline="0" noProof="0" dirty="0">
                <a:ln>
                  <a:noFill/>
                </a:ln>
                <a:solidFill>
                  <a:srgbClr val="0000FF"/>
                </a:solidFill>
                <a:effectLst/>
                <a:uLnTx/>
                <a:uFillTx/>
                <a:latin typeface="Courier New" pitchFamily="49" charset="0"/>
                <a:ea typeface="黑体" panose="02010609060101010101" pitchFamily="49" charset="-122"/>
                <a:cs typeface="Courier New" pitchFamily="49" charset="0"/>
              </a:rPr>
              <a:t>int</a:t>
            </a:r>
            <a:r>
              <a:rPr kumimoji="0" lang="en-US" altLang="zh-CN" sz="2400" b="1" i="0" u="none" strike="noStrike" kern="1200" cap="none" spc="0" normalizeH="0" baseline="0" noProof="0" dirty="0">
                <a:ln>
                  <a:noFill/>
                </a:ln>
                <a:solidFill>
                  <a:srgbClr val="880068"/>
                </a:solidFill>
                <a:effectLst/>
                <a:uLnTx/>
                <a:uFillTx/>
                <a:latin typeface="Courier New" pitchFamily="49" charset="0"/>
                <a:ea typeface="黑体" panose="02010609060101010101" pitchFamily="49" charset="-122"/>
                <a:cs typeface="Courier New" pitchFamily="49" charset="0"/>
              </a:rPr>
              <a:t> </a:t>
            </a:r>
            <a:r>
              <a:rPr kumimoji="0" lang="en-US" altLang="zh-CN" sz="2400" b="1" i="0" u="none" strike="noStrike" kern="1200" cap="none" spc="0" normalizeH="0" baseline="0" noProof="0" dirty="0">
                <a:ln>
                  <a:noFill/>
                </a:ln>
                <a:solidFill>
                  <a:prstClr val="black"/>
                </a:solidFill>
                <a:effectLst/>
                <a:uLnTx/>
                <a:uFillTx/>
                <a:latin typeface="Courier New" pitchFamily="49" charset="0"/>
                <a:ea typeface="黑体" panose="02010609060101010101" pitchFamily="49" charset="-122"/>
                <a:cs typeface="Courier New" pitchFamily="49" charset="0"/>
              </a:rPr>
              <a:t>a[100];  </a:t>
            </a:r>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kumimoji="0" lang="en-US" altLang="zh-CN" sz="2400" b="1" i="0" u="none" strike="noStrike" kern="1200" cap="none" spc="0" normalizeH="0" baseline="0" noProof="0" dirty="0">
                <a:ln>
                  <a:noFill/>
                </a:ln>
                <a:solidFill>
                  <a:prstClr val="black"/>
                </a:solidFill>
                <a:effectLst/>
                <a:uLnTx/>
                <a:uFillTx/>
                <a:latin typeface="Courier New" pitchFamily="49" charset="0"/>
                <a:ea typeface="黑体" panose="02010609060101010101" pitchFamily="49" charset="-122"/>
                <a:cs typeface="Courier New" pitchFamily="49" charset="0"/>
              </a:rPr>
              <a:t>	</a:t>
            </a:r>
            <a:r>
              <a:rPr kumimoji="0" lang="en-US" altLang="zh-CN" sz="2400" b="1" i="0" u="none" strike="noStrike" kern="1200" cap="none" spc="0" normalizeH="0" baseline="0" noProof="0" dirty="0" err="1">
                <a:ln>
                  <a:noFill/>
                </a:ln>
                <a:solidFill>
                  <a:prstClr val="black"/>
                </a:solidFill>
                <a:effectLst/>
                <a:uLnTx/>
                <a:uFillTx/>
                <a:latin typeface="Courier New" pitchFamily="49" charset="0"/>
                <a:ea typeface="黑体" panose="02010609060101010101" pitchFamily="49" charset="-122"/>
                <a:cs typeface="Courier New" pitchFamily="49" charset="0"/>
              </a:rPr>
              <a:t>cout</a:t>
            </a:r>
            <a:r>
              <a:rPr kumimoji="0" lang="en-US" altLang="zh-CN" sz="2400" b="1" i="0" u="none" strike="noStrike" kern="1200" cap="none" spc="0" normalizeH="0" baseline="0" noProof="0" dirty="0">
                <a:ln>
                  <a:noFill/>
                </a:ln>
                <a:solidFill>
                  <a:prstClr val="black"/>
                </a:solidFill>
                <a:effectLst/>
                <a:uLnTx/>
                <a:uFillTx/>
                <a:latin typeface="Courier New" pitchFamily="49" charset="0"/>
                <a:ea typeface="黑体" panose="02010609060101010101" pitchFamily="49" charset="-122"/>
                <a:cs typeface="Courier New" pitchFamily="49" charset="0"/>
              </a:rPr>
              <a:t>&lt;&lt;f(a)&lt;&lt;</a:t>
            </a:r>
            <a:r>
              <a:rPr kumimoji="0" lang="en-US" altLang="zh-CN" sz="2400" b="1" i="0" u="none" strike="noStrike" kern="1200" cap="none" spc="0" normalizeH="0" baseline="0" noProof="0" dirty="0" err="1">
                <a:ln>
                  <a:noFill/>
                </a:ln>
                <a:solidFill>
                  <a:prstClr val="black"/>
                </a:solidFill>
                <a:effectLst/>
                <a:uLnTx/>
                <a:uFillTx/>
                <a:latin typeface="Courier New" pitchFamily="49" charset="0"/>
                <a:ea typeface="黑体" panose="02010609060101010101" pitchFamily="49" charset="-122"/>
                <a:cs typeface="Courier New" pitchFamily="49" charset="0"/>
              </a:rPr>
              <a:t>endl</a:t>
            </a:r>
            <a:r>
              <a:rPr kumimoji="0" lang="en-US" altLang="zh-CN" sz="2400" b="1" i="0" u="none" strike="noStrike" kern="1200" cap="none" spc="0" normalizeH="0" baseline="0" noProof="0" dirty="0">
                <a:ln>
                  <a:noFill/>
                </a:ln>
                <a:solidFill>
                  <a:prstClr val="black"/>
                </a:solidFill>
                <a:effectLst/>
                <a:uLnTx/>
                <a:uFillTx/>
                <a:latin typeface="Courier New" pitchFamily="49" charset="0"/>
                <a:ea typeface="黑体" panose="02010609060101010101" pitchFamily="49" charset="-122"/>
                <a:cs typeface="Courier New" pitchFamily="49" charset="0"/>
              </a:rPr>
              <a:t>; </a:t>
            </a:r>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kumimoji="0" lang="zh-CN" altLang="en-US" sz="2400" b="1" i="0" u="none" strike="noStrike" kern="1200" cap="none" spc="0" normalizeH="0" baseline="0" noProof="0" dirty="0">
                <a:ln>
                  <a:noFill/>
                </a:ln>
                <a:solidFill>
                  <a:prstClr val="black"/>
                </a:solidFill>
                <a:effectLst/>
                <a:uLnTx/>
                <a:uFillTx/>
                <a:latin typeface="Courier New" pitchFamily="49" charset="0"/>
                <a:ea typeface="黑体" panose="02010609060101010101" pitchFamily="49" charset="-122"/>
                <a:cs typeface="Courier New"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5" name="矩形: 圆角 4">
            <a:extLst>
              <a:ext uri="{FF2B5EF4-FFF2-40B4-BE49-F238E27FC236}">
                <a16:creationId xmlns:a16="http://schemas.microsoft.com/office/drawing/2014/main" id="{026D3FA9-07BE-47C6-BC10-D057CB179072}"/>
              </a:ext>
            </a:extLst>
          </p:cNvPr>
          <p:cNvSpPr/>
          <p:nvPr>
            <p:custDataLst>
              <p:tags r:id="rId4"/>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作答</a:t>
            </a:r>
          </a:p>
        </p:txBody>
      </p:sp>
      <p:sp>
        <p:nvSpPr>
          <p:cNvPr id="11" name="矩形 10">
            <a:extLst>
              <a:ext uri="{FF2B5EF4-FFF2-40B4-BE49-F238E27FC236}">
                <a16:creationId xmlns:a16="http://schemas.microsoft.com/office/drawing/2014/main" id="{ED16C12A-FA9A-43EB-AC08-F75868899ED9}"/>
              </a:ext>
            </a:extLst>
          </p:cNvPr>
          <p:cNvSpPr/>
          <p:nvPr>
            <p:custDataLst>
              <p:tags r:id="rId5"/>
            </p:custDataLst>
          </p:nvPr>
        </p:nvSpPr>
        <p:spPr>
          <a:xfrm>
            <a:off x="0" y="5849303"/>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正常使用主观题需</a:t>
            </a:r>
            <a:r>
              <a:rPr kumimoji="0" lang="en-US" altLang="zh-CN" sz="12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2.0</a:t>
            </a:r>
            <a:r>
              <a:rPr kumimoji="0" lang="zh-CN" altLang="en-US" sz="12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以上版本雨课堂</a:t>
            </a:r>
          </a:p>
        </p:txBody>
      </p:sp>
      <p:sp>
        <p:nvSpPr>
          <p:cNvPr id="17" name="文本框 16">
            <a:extLst>
              <a:ext uri="{FF2B5EF4-FFF2-40B4-BE49-F238E27FC236}">
                <a16:creationId xmlns:a16="http://schemas.microsoft.com/office/drawing/2014/main" id="{20446827-8F52-4B68-9911-980365756A24}"/>
              </a:ext>
            </a:extLst>
          </p:cNvPr>
          <p:cNvSpPr txBox="1"/>
          <p:nvPr>
            <p:custDataLst>
              <p:tags r:id="rId6"/>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可为此题添加文本、图片、公式等解析，且需将内容全部放在本区域内。正常使用需</a:t>
            </a:r>
            <a:r>
              <a:rPr kumimoji="0" lang="en-US" altLang="zh-CN" sz="12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3.0</a:t>
            </a:r>
            <a:r>
              <a:rPr kumimoji="0" lang="zh-CN" altLang="en-US" sz="12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以上版本</a:t>
            </a:r>
          </a:p>
        </p:txBody>
      </p:sp>
      <p:sp>
        <p:nvSpPr>
          <p:cNvPr id="18" name="文本框 17">
            <a:extLst>
              <a:ext uri="{FF2B5EF4-FFF2-40B4-BE49-F238E27FC236}">
                <a16:creationId xmlns:a16="http://schemas.microsoft.com/office/drawing/2014/main" id="{103581C4-C675-4B75-A1DF-F539BD61D52A}"/>
              </a:ext>
            </a:extLst>
          </p:cNvPr>
          <p:cNvSpPr txBox="1"/>
          <p:nvPr>
            <p:custDataLst>
              <p:tags r:id="rId7"/>
            </p:custDataLst>
          </p:nvPr>
        </p:nvSpPr>
        <p:spPr>
          <a:xfrm>
            <a:off x="9779000" y="1270000"/>
            <a:ext cx="3332480" cy="1015663"/>
          </a:xfrm>
          <a:prstGeom prst="rect">
            <a:avLst/>
          </a:prstGeom>
          <a:noFill/>
        </p:spPr>
        <p:txBody>
          <a:bodyPr vert="horz" rtlCol="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FF0000"/>
                </a:solidFill>
                <a:effectLst/>
                <a:uLnTx/>
                <a:uFillTx/>
                <a:latin typeface="Arial"/>
                <a:ea typeface="黑体" panose="02010609060101010101" pitchFamily="49" charset="-122"/>
                <a:cs typeface="+mn-cs"/>
              </a:rPr>
              <a:t>函数体访问的数据位置超过实参数组范围；允许，但返回不确定值</a:t>
            </a:r>
            <a:endParaRPr kumimoji="0" lang="en-US" altLang="zh-CN" sz="2000" b="1" i="0" u="none" strike="noStrike" kern="1200" cap="none" spc="0" normalizeH="0" baseline="0" noProof="0" dirty="0">
              <a:ln>
                <a:noFill/>
              </a:ln>
              <a:solidFill>
                <a:srgbClr val="FF0000"/>
              </a:solidFill>
              <a:effectLst/>
              <a:uLnTx/>
              <a:uFillTx/>
              <a:latin typeface="Arial"/>
              <a:ea typeface="黑体" panose="02010609060101010101" pitchFamily="49" charset="-122"/>
              <a:cs typeface="+mn-cs"/>
            </a:endParaRPr>
          </a:p>
        </p:txBody>
      </p:sp>
      <p:grpSp>
        <p:nvGrpSpPr>
          <p:cNvPr id="16" name="组合 15">
            <a:extLst>
              <a:ext uri="{FF2B5EF4-FFF2-40B4-BE49-F238E27FC236}">
                <a16:creationId xmlns:a16="http://schemas.microsoft.com/office/drawing/2014/main" id="{2D4776A3-5032-48F5-8BD2-5A5FE9E3BB2C}"/>
              </a:ext>
            </a:extLst>
          </p:cNvPr>
          <p:cNvGrpSpPr/>
          <p:nvPr>
            <p:custDataLst>
              <p:tags r:id="rId8"/>
            </p:custDataLst>
          </p:nvPr>
        </p:nvGrpSpPr>
        <p:grpSpPr>
          <a:xfrm>
            <a:off x="9537700" y="0"/>
            <a:ext cx="3815080" cy="647700"/>
            <a:chOff x="9537700" y="0"/>
            <a:chExt cx="3815080" cy="647700"/>
          </a:xfrm>
        </p:grpSpPr>
        <p:sp>
          <p:nvSpPr>
            <p:cNvPr id="13" name="RemarkBack">
              <a:extLst>
                <a:ext uri="{FF2B5EF4-FFF2-40B4-BE49-F238E27FC236}">
                  <a16:creationId xmlns:a16="http://schemas.microsoft.com/office/drawing/2014/main" id="{D165E7D6-BF1A-4595-884A-56455856BDE6}"/>
                </a:ext>
              </a:extLst>
            </p:cNvPr>
            <p:cNvSpPr/>
            <p:nvPr>
              <p:custDataLst>
                <p:tags r:id="rId18"/>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黑体" panose="02010609060101010101" pitchFamily="49" charset="-122"/>
                <a:cs typeface="+mn-cs"/>
              </a:endParaRPr>
            </a:p>
          </p:txBody>
        </p:sp>
        <p:sp>
          <p:nvSpPr>
            <p:cNvPr id="14" name="RemarkBlock">
              <a:extLst>
                <a:ext uri="{FF2B5EF4-FFF2-40B4-BE49-F238E27FC236}">
                  <a16:creationId xmlns:a16="http://schemas.microsoft.com/office/drawing/2014/main" id="{34B49C94-12A5-459E-B42A-4E5CFA6A792A}"/>
                </a:ext>
              </a:extLst>
            </p:cNvPr>
            <p:cNvSpPr/>
            <p:nvPr>
              <p:custDataLst>
                <p:tags r:id="rId19"/>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黑体" panose="02010609060101010101" pitchFamily="49" charset="-122"/>
                <a:cs typeface="+mn-cs"/>
              </a:endParaRPr>
            </a:p>
          </p:txBody>
        </p:sp>
        <p:sp>
          <p:nvSpPr>
            <p:cNvPr id="15" name="RemarkTitleText">
              <a:extLst>
                <a:ext uri="{FF2B5EF4-FFF2-40B4-BE49-F238E27FC236}">
                  <a16:creationId xmlns:a16="http://schemas.microsoft.com/office/drawing/2014/main" id="{45595F0D-6EDA-4278-81B3-A9194184EC6B}"/>
                </a:ext>
              </a:extLst>
            </p:cNvPr>
            <p:cNvSpPr txBox="1"/>
            <p:nvPr>
              <p:custDataLst>
                <p:tags r:id="rId20"/>
              </p:custDataLst>
            </p:nvPr>
          </p:nvSpPr>
          <p:spPr>
            <a:xfrm>
              <a:off x="9779000" y="0"/>
              <a:ext cx="1905000" cy="635000"/>
            </a:xfrm>
            <a:prstGeom prst="rect">
              <a:avLst/>
            </a:prstGeom>
            <a:noFill/>
          </p:spPr>
          <p:txBody>
            <a:bodyPr vert="horz"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答案解析</a:t>
              </a:r>
            </a:p>
          </p:txBody>
        </p:sp>
      </p:grpSp>
      <p:grpSp>
        <p:nvGrpSpPr>
          <p:cNvPr id="10" name="组合 9">
            <a:extLst>
              <a:ext uri="{FF2B5EF4-FFF2-40B4-BE49-F238E27FC236}">
                <a16:creationId xmlns:a16="http://schemas.microsoft.com/office/drawing/2014/main" id="{DBB5C806-698A-4136-A242-C2381EF1980F}"/>
              </a:ext>
            </a:extLst>
          </p:cNvPr>
          <p:cNvGrpSpPr/>
          <p:nvPr>
            <p:custDataLst>
              <p:tags r:id="rId9"/>
            </p:custDataLst>
          </p:nvPr>
        </p:nvGrpSpPr>
        <p:grpSpPr>
          <a:xfrm>
            <a:off x="0" y="0"/>
            <a:ext cx="9144000" cy="635000"/>
            <a:chOff x="0" y="0"/>
            <a:chExt cx="9144000" cy="635000"/>
          </a:xfrm>
        </p:grpSpPr>
        <p:sp>
          <p:nvSpPr>
            <p:cNvPr id="6" name="TitleBackground">
              <a:extLst>
                <a:ext uri="{FF2B5EF4-FFF2-40B4-BE49-F238E27FC236}">
                  <a16:creationId xmlns:a16="http://schemas.microsoft.com/office/drawing/2014/main" id="{62E08598-A59B-4B59-B67D-3323B8D24A98}"/>
                </a:ext>
              </a:extLst>
            </p:cNvPr>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黑体" panose="02010609060101010101" pitchFamily="49" charset="-122"/>
                <a:cs typeface="+mn-cs"/>
              </a:endParaRPr>
            </a:p>
          </p:txBody>
        </p:sp>
        <p:sp>
          <p:nvSpPr>
            <p:cNvPr id="7" name="ColorBlock">
              <a:extLst>
                <a:ext uri="{FF2B5EF4-FFF2-40B4-BE49-F238E27FC236}">
                  <a16:creationId xmlns:a16="http://schemas.microsoft.com/office/drawing/2014/main" id="{E53808DF-ED2D-47F9-9AD5-BF2AB57023A5}"/>
                </a:ext>
              </a:extLst>
            </p:cNvPr>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黑体" panose="02010609060101010101" pitchFamily="49" charset="-122"/>
                <a:cs typeface="+mn-cs"/>
              </a:endParaRPr>
            </a:p>
          </p:txBody>
        </p:sp>
        <p:sp>
          <p:nvSpPr>
            <p:cNvPr id="8" name="TypeText">
              <a:extLst>
                <a:ext uri="{FF2B5EF4-FFF2-40B4-BE49-F238E27FC236}">
                  <a16:creationId xmlns:a16="http://schemas.microsoft.com/office/drawing/2014/main" id="{19314989-0B78-4F78-B518-EACA0879288C}"/>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主观题</a:t>
              </a:r>
            </a:p>
          </p:txBody>
        </p:sp>
        <p:sp>
          <p:nvSpPr>
            <p:cNvPr id="9" name="TipText">
              <a:extLst>
                <a:ext uri="{FF2B5EF4-FFF2-40B4-BE49-F238E27FC236}">
                  <a16:creationId xmlns:a16="http://schemas.microsoft.com/office/drawing/2014/main" id="{C89B0940-DBCD-44E7-A6D9-EC95324998F0}"/>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srgbClr val="80808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10</a:t>
              </a:r>
              <a:r>
                <a:rPr kumimoji="0" lang="zh-CN" altLang="en-US" sz="2000" b="0" i="0" u="none" strike="noStrike" kern="1200" cap="none" spc="0" normalizeH="0" baseline="0" noProof="0">
                  <a:ln>
                    <a:noFill/>
                  </a:ln>
                  <a:solidFill>
                    <a:srgbClr val="80808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分</a:t>
              </a:r>
            </a:p>
          </p:txBody>
        </p:sp>
      </p:grpSp>
      <p:pic>
        <p:nvPicPr>
          <p:cNvPr id="3" name="图片 2">
            <a:extLst>
              <a:ext uri="{FF2B5EF4-FFF2-40B4-BE49-F238E27FC236}">
                <a16:creationId xmlns:a16="http://schemas.microsoft.com/office/drawing/2014/main" id="{44255550-F045-4FDB-850B-AAD9F7F16B0D}"/>
              </a:ext>
            </a:extLst>
          </p:cNvPr>
          <p:cNvPicPr>
            <a:picLocks/>
          </p:cNvPicPr>
          <p:nvPr>
            <p:custDataLst>
              <p:tags r:id="rId10"/>
            </p:custDataLst>
          </p:nvPr>
        </p:nvPicPr>
        <p:blipFill>
          <a:blip r:embed="rId2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2" name="RemarkBack">
            <a:extLst>
              <a:ext uri="{FF2B5EF4-FFF2-40B4-BE49-F238E27FC236}">
                <a16:creationId xmlns:a16="http://schemas.microsoft.com/office/drawing/2014/main" id="{99C85B53-B3C3-4419-9688-CFF22E654134}"/>
              </a:ext>
            </a:extLst>
          </p:cNvPr>
          <p:cNvSpPr/>
          <p:nvPr>
            <p:custDataLst>
              <p:tags r:id="rId11"/>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RemarkBlock">
            <a:extLst>
              <a:ext uri="{FF2B5EF4-FFF2-40B4-BE49-F238E27FC236}">
                <a16:creationId xmlns:a16="http://schemas.microsoft.com/office/drawing/2014/main" id="{25BD0C85-998F-4D86-AD89-244943332A98}"/>
              </a:ext>
            </a:extLst>
          </p:cNvPr>
          <p:cNvSpPr/>
          <p:nvPr>
            <p:custDataLst>
              <p:tags r:id="rId12"/>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RemarkTitleText">
            <a:extLst>
              <a:ext uri="{FF2B5EF4-FFF2-40B4-BE49-F238E27FC236}">
                <a16:creationId xmlns:a16="http://schemas.microsoft.com/office/drawing/2014/main" id="{BA64748D-E918-4787-82B9-241E45191B7E}"/>
              </a:ext>
            </a:extLst>
          </p:cNvPr>
          <p:cNvSpPr txBox="1"/>
          <p:nvPr>
            <p:custDataLst>
              <p:tags r:id="rId13"/>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spTree>
    <p:custDataLst>
      <p:tags r:id="rId1"/>
    </p:custDataLst>
    <p:extLst>
      <p:ext uri="{BB962C8B-B14F-4D97-AF65-F5344CB8AC3E}">
        <p14:creationId xmlns:p14="http://schemas.microsoft.com/office/powerpoint/2010/main" val="268499616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2D222C00-6AF8-49BD-BCD6-3FF56B318B0E}"/>
              </a:ext>
            </a:extLst>
          </p:cNvPr>
          <p:cNvSpPr txBox="1"/>
          <p:nvPr>
            <p:custDataLst>
              <p:tags r:id="rId2"/>
            </p:custDataLst>
          </p:nvPr>
        </p:nvSpPr>
        <p:spPr>
          <a:xfrm>
            <a:off x="990600" y="2620084"/>
            <a:ext cx="7315200" cy="2143125"/>
          </a:xfrm>
          <a:prstGeom prst="rect">
            <a:avLst/>
          </a:prstGeom>
          <a:noFill/>
        </p:spPr>
        <p:txBody>
          <a:bodyPr vert="horz" wrap="square" rtlCol="0" anchor="ctr" anchorCtr="0">
            <a:noAutofit/>
          </a:bodyPr>
          <a:lstStyle/>
          <a:p>
            <a:r>
              <a:rPr lang="zh-CN" altLang="en-US" sz="2000" dirty="0"/>
              <a:t>下面程序的输出是</a:t>
            </a:r>
            <a:r>
              <a:rPr lang="zh-CN" altLang="en-US" sz="2000" dirty="0">
                <a:solidFill>
                  <a:srgbClr val="639EF4"/>
                </a:solidFill>
              </a:rPr>
              <a:t> </a:t>
            </a:r>
            <a:r>
              <a:rPr lang="en-US" altLang="zh-CN" sz="2000" dirty="0">
                <a:solidFill>
                  <a:srgbClr val="639EF4"/>
                </a:solidFill>
              </a:rPr>
              <a:t>[</a:t>
            </a:r>
            <a:r>
              <a:rPr lang="zh-CN" altLang="en-US" sz="2000" dirty="0">
                <a:solidFill>
                  <a:srgbClr val="639EF4"/>
                </a:solidFill>
              </a:rPr>
              <a:t>填空</a:t>
            </a:r>
            <a:r>
              <a:rPr lang="en-US" altLang="zh-CN" sz="2000" dirty="0">
                <a:solidFill>
                  <a:srgbClr val="639EF4"/>
                </a:solidFill>
              </a:rPr>
              <a:t>1]</a:t>
            </a:r>
            <a:r>
              <a:rPr lang="en-US" altLang="zh-CN" sz="2000" dirty="0">
                <a:solidFill>
                  <a:srgbClr val="000000"/>
                </a:solidFill>
              </a:rPr>
              <a:t> </a:t>
            </a:r>
          </a:p>
          <a:p>
            <a:pPr>
              <a:spcBef>
                <a:spcPts val="0"/>
              </a:spcBef>
              <a:buFont typeface="Arial" charset="0"/>
              <a:buNone/>
            </a:pPr>
            <a:endParaRPr lang="en-US" altLang="zh-CN" sz="2000" b="1" dirty="0">
              <a:solidFill>
                <a:srgbClr val="0000FF"/>
              </a:solidFill>
              <a:latin typeface="Courier New" pitchFamily="49" charset="0"/>
              <a:cs typeface="Courier New" pitchFamily="49" charset="0"/>
            </a:endParaRPr>
          </a:p>
          <a:p>
            <a:pPr>
              <a:spcBef>
                <a:spcPts val="0"/>
              </a:spcBef>
              <a:buFont typeface="Arial" charset="0"/>
              <a:buNone/>
            </a:pPr>
            <a:r>
              <a:rPr lang="en-US" altLang="zh-CN" sz="2000" b="1" dirty="0">
                <a:solidFill>
                  <a:srgbClr val="0000FF"/>
                </a:solidFill>
                <a:latin typeface="Courier New" pitchFamily="49" charset="0"/>
                <a:cs typeface="Courier New" pitchFamily="49" charset="0"/>
              </a:rPr>
              <a:t>#include&lt;iostream&gt;</a:t>
            </a:r>
          </a:p>
          <a:p>
            <a:pPr>
              <a:spcBef>
                <a:spcPts val="0"/>
              </a:spcBef>
              <a:buFont typeface="Arial" charset="0"/>
              <a:buNone/>
            </a:pPr>
            <a:r>
              <a:rPr lang="en-US" altLang="zh-CN" sz="2000" b="1" dirty="0">
                <a:solidFill>
                  <a:srgbClr val="0000FF"/>
                </a:solidFill>
                <a:latin typeface="Courier New" pitchFamily="49" charset="0"/>
                <a:cs typeface="Courier New" pitchFamily="49" charset="0"/>
              </a:rPr>
              <a:t>using namespace std;</a:t>
            </a:r>
          </a:p>
          <a:p>
            <a:pPr>
              <a:spcBef>
                <a:spcPts val="0"/>
              </a:spcBef>
              <a:buNone/>
            </a:pPr>
            <a:r>
              <a:rPr lang="en-US" altLang="zh-CN" sz="2000" b="1" dirty="0">
                <a:solidFill>
                  <a:srgbClr val="0000FF"/>
                </a:solidFill>
                <a:latin typeface="Courier New" pitchFamily="49" charset="0"/>
                <a:cs typeface="Courier New" pitchFamily="49" charset="0"/>
              </a:rPr>
              <a:t>void </a:t>
            </a:r>
            <a:r>
              <a:rPr lang="en-US" altLang="zh-CN" sz="2000" b="1" dirty="0">
                <a:latin typeface="Courier New" pitchFamily="49" charset="0"/>
                <a:cs typeface="Courier New" pitchFamily="49" charset="0"/>
              </a:rPr>
              <a:t>increase(</a:t>
            </a:r>
            <a:r>
              <a:rPr lang="en-US" altLang="zh-CN" sz="2000" b="1" dirty="0">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x){</a:t>
            </a:r>
            <a:r>
              <a:rPr lang="en-US" altLang="zh-CN" sz="2000" b="1" dirty="0">
                <a:solidFill>
                  <a:schemeClr val="tx2"/>
                </a:solidFill>
                <a:latin typeface="Courier New" pitchFamily="49" charset="0"/>
                <a:cs typeface="Courier New" pitchFamily="49" charset="0"/>
              </a:rPr>
              <a:t> </a:t>
            </a:r>
            <a:endParaRPr lang="en-US" altLang="zh-CN" sz="2000" b="1" dirty="0">
              <a:solidFill>
                <a:srgbClr val="00B050"/>
              </a:solidFill>
              <a:latin typeface="Courier New" pitchFamily="49" charset="0"/>
              <a:cs typeface="Courier New" pitchFamily="49" charset="0"/>
            </a:endParaRPr>
          </a:p>
          <a:p>
            <a:pPr>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x++;</a:t>
            </a:r>
          </a:p>
          <a:p>
            <a:pPr>
              <a:spcBef>
                <a:spcPts val="0"/>
              </a:spcBef>
              <a:buNone/>
            </a:pPr>
            <a:r>
              <a:rPr lang="en-US" altLang="zh-CN" sz="2000" b="1" dirty="0">
                <a:latin typeface="Courier New" pitchFamily="49" charset="0"/>
                <a:cs typeface="Courier New" pitchFamily="49" charset="0"/>
              </a:rPr>
              <a:t>}</a:t>
            </a:r>
          </a:p>
          <a:p>
            <a:pPr>
              <a:spcBef>
                <a:spcPts val="0"/>
              </a:spcBef>
              <a:buFont typeface="Arial" charset="0"/>
              <a:buNone/>
            </a:pPr>
            <a:endParaRPr lang="en-US" altLang="zh-CN" sz="2000" b="1" dirty="0">
              <a:solidFill>
                <a:srgbClr val="0000FF"/>
              </a:solidFill>
              <a:latin typeface="Courier New" pitchFamily="49" charset="0"/>
              <a:cs typeface="Courier New" pitchFamily="49" charset="0"/>
            </a:endParaRPr>
          </a:p>
          <a:p>
            <a:pPr>
              <a:spcBef>
                <a:spcPts val="0"/>
              </a:spcBef>
              <a:buFont typeface="Arial" charset="0"/>
              <a:buNone/>
            </a:pPr>
            <a:r>
              <a:rPr lang="en-US" altLang="zh-CN" sz="2000" b="1" dirty="0">
                <a:solidFill>
                  <a:srgbClr val="0000FF"/>
                </a:solidFill>
                <a:latin typeface="Courier New" pitchFamily="49" charset="0"/>
                <a:cs typeface="Courier New" pitchFamily="49" charset="0"/>
              </a:rPr>
              <a:t>int </a:t>
            </a:r>
            <a:r>
              <a:rPr lang="en-US" altLang="zh-CN" sz="2000" b="1" dirty="0">
                <a:latin typeface="Courier New" pitchFamily="49" charset="0"/>
                <a:cs typeface="Courier New" pitchFamily="49" charset="0"/>
              </a:rPr>
              <a:t>c = 0;</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全局变量</a:t>
            </a:r>
            <a:endParaRPr lang="en-US" altLang="zh-CN" sz="2000" b="1" dirty="0">
              <a:solidFill>
                <a:srgbClr val="00B050"/>
              </a:solidFill>
              <a:latin typeface="Courier New" pitchFamily="49" charset="0"/>
              <a:cs typeface="Courier New" pitchFamily="49" charset="0"/>
            </a:endParaRPr>
          </a:p>
          <a:p>
            <a:pPr>
              <a:spcBef>
                <a:spcPts val="0"/>
              </a:spcBef>
              <a:buFont typeface="Arial" charset="0"/>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main()</a:t>
            </a:r>
          </a:p>
          <a:p>
            <a:pPr>
              <a:spcBef>
                <a:spcPts val="0"/>
              </a:spcBef>
              <a:buFont typeface="Arial" charset="0"/>
              <a:buNone/>
            </a:pPr>
            <a:r>
              <a:rPr lang="en-US" altLang="zh-CN" sz="2000" b="1" dirty="0">
                <a:latin typeface="Courier New" pitchFamily="49" charset="0"/>
                <a:cs typeface="Courier New" pitchFamily="49" charset="0"/>
              </a:rPr>
              <a:t>{</a:t>
            </a:r>
          </a:p>
          <a:p>
            <a:pPr>
              <a:spcBef>
                <a:spcPts val="0"/>
              </a:spcBef>
              <a:buFont typeface="Arial" charset="0"/>
              <a:buNone/>
            </a:pP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c ++;</a:t>
            </a:r>
            <a:r>
              <a:rPr lang="en-US" altLang="zh-CN" sz="2000" b="1" dirty="0">
                <a:solidFill>
                  <a:schemeClr val="tx2"/>
                </a:solidFill>
                <a:latin typeface="Courier New" pitchFamily="49" charset="0"/>
                <a:cs typeface="Courier New" pitchFamily="49" charset="0"/>
              </a:rPr>
              <a:t>	</a:t>
            </a:r>
          </a:p>
          <a:p>
            <a:pPr>
              <a:spcBef>
                <a:spcPts val="0"/>
              </a:spcBef>
              <a:buFont typeface="Arial" charset="0"/>
              <a:buNone/>
            </a:pPr>
            <a:r>
              <a:rPr lang="en-US" altLang="zh-CN" sz="2000" b="1" dirty="0">
                <a:latin typeface="Courier New" pitchFamily="49" charset="0"/>
                <a:cs typeface="Courier New" pitchFamily="49" charset="0"/>
              </a:rPr>
              <a:t>	increase(c);</a:t>
            </a:r>
          </a:p>
          <a:p>
            <a:pPr>
              <a:spcBef>
                <a:spcPts val="0"/>
              </a:spcBef>
              <a:buFont typeface="Arial" charset="0"/>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&lt;&lt;c&lt;&lt;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 </a:t>
            </a:r>
          </a:p>
          <a:p>
            <a:pPr>
              <a:spcBef>
                <a:spcPts val="0"/>
              </a:spcBef>
              <a:buFont typeface="Arial" charset="0"/>
              <a:buNone/>
            </a:pPr>
            <a:r>
              <a:rPr lang="zh-CN" altLang="en-US" sz="2000" b="1" dirty="0">
                <a:latin typeface="Courier New" pitchFamily="49" charset="0"/>
                <a:cs typeface="Courier New" pitchFamily="49" charset="0"/>
              </a:rPr>
              <a:t>}</a:t>
            </a:r>
          </a:p>
          <a:p>
            <a:endParaRPr lang="en-US" altLang="zh-CN" sz="2000" dirty="0">
              <a:solidFill>
                <a:srgbClr val="000000"/>
              </a:solidFill>
            </a:endParaRPr>
          </a:p>
          <a:p>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矩形: 圆角 6">
            <a:extLst>
              <a:ext uri="{FF2B5EF4-FFF2-40B4-BE49-F238E27FC236}">
                <a16:creationId xmlns:a16="http://schemas.microsoft.com/office/drawing/2014/main" id="{C4D4331D-844D-46ED-AC88-A6F7DAA29E01}"/>
              </a:ext>
            </a:extLst>
          </p:cNvPr>
          <p:cNvSpPr/>
          <p:nvPr>
            <p:custDataLst>
              <p:tags r:id="rId3"/>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3" name="矩形 12">
            <a:extLst>
              <a:ext uri="{FF2B5EF4-FFF2-40B4-BE49-F238E27FC236}">
                <a16:creationId xmlns:a16="http://schemas.microsoft.com/office/drawing/2014/main" id="{CCB2722B-9553-41E3-822A-8C181D947112}"/>
              </a:ext>
            </a:extLst>
          </p:cNvPr>
          <p:cNvSpPr/>
          <p:nvPr>
            <p:custDataLst>
              <p:tags r:id="rId4"/>
            </p:custDataLst>
          </p:nvPr>
        </p:nvSpPr>
        <p:spPr>
          <a:xfrm>
            <a:off x="0" y="5849303"/>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pSp>
        <p:nvGrpSpPr>
          <p:cNvPr id="12" name="组合 11">
            <a:extLst>
              <a:ext uri="{FF2B5EF4-FFF2-40B4-BE49-F238E27FC236}">
                <a16:creationId xmlns:a16="http://schemas.microsoft.com/office/drawing/2014/main" id="{42FD4130-9885-4C9F-B3A7-3CA11DE86CF2}"/>
              </a:ext>
            </a:extLst>
          </p:cNvPr>
          <p:cNvGrpSpPr/>
          <p:nvPr>
            <p:custDataLst>
              <p:tags r:id="rId5"/>
            </p:custDataLst>
          </p:nvPr>
        </p:nvGrpSpPr>
        <p:grpSpPr>
          <a:xfrm>
            <a:off x="0" y="0"/>
            <a:ext cx="9144000" cy="635000"/>
            <a:chOff x="0" y="0"/>
            <a:chExt cx="9144000" cy="635000"/>
          </a:xfrm>
        </p:grpSpPr>
        <p:sp>
          <p:nvSpPr>
            <p:cNvPr id="8" name="TitleBackground">
              <a:extLst>
                <a:ext uri="{FF2B5EF4-FFF2-40B4-BE49-F238E27FC236}">
                  <a16:creationId xmlns:a16="http://schemas.microsoft.com/office/drawing/2014/main" id="{A905D1EC-989C-41B1-A1D7-43C9CEC7A9EF}"/>
                </a:ext>
              </a:extLst>
            </p:cNvPr>
            <p:cNvSpPr/>
            <p:nvPr>
              <p:custDataLst>
                <p:tags r:id="rId7"/>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ColorBlock">
              <a:extLst>
                <a:ext uri="{FF2B5EF4-FFF2-40B4-BE49-F238E27FC236}">
                  <a16:creationId xmlns:a16="http://schemas.microsoft.com/office/drawing/2014/main" id="{F7B8FF1C-CC6E-47D9-AA5C-8B6317E92BE7}"/>
                </a:ext>
              </a:extLst>
            </p:cNvPr>
            <p:cNvSpPr/>
            <p:nvPr>
              <p:custDataLst>
                <p:tags r:id="rId8"/>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ypeText">
              <a:extLst>
                <a:ext uri="{FF2B5EF4-FFF2-40B4-BE49-F238E27FC236}">
                  <a16:creationId xmlns:a16="http://schemas.microsoft.com/office/drawing/2014/main" id="{ADBB11D5-DF9A-4232-87AF-3F5B2888EFF2}"/>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p>
          </p:txBody>
        </p:sp>
        <p:sp>
          <p:nvSpPr>
            <p:cNvPr id="11" name="TipText">
              <a:extLst>
                <a:ext uri="{FF2B5EF4-FFF2-40B4-BE49-F238E27FC236}">
                  <a16:creationId xmlns:a16="http://schemas.microsoft.com/office/drawing/2014/main" id="{6FC52CB7-03E1-4971-8764-CCBF35BAC6F5}"/>
                </a:ext>
              </a:extLst>
            </p:cNvPr>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5B69027E-91C8-49DB-BDE9-08679F87DC70}"/>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77198126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5F60924-E87A-4C9C-9D4B-4DB18177B59C}"/>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下面程序的输出结果是</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a:p>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矩形: 圆角 4">
            <a:extLst>
              <a:ext uri="{FF2B5EF4-FFF2-40B4-BE49-F238E27FC236}">
                <a16:creationId xmlns:a16="http://schemas.microsoft.com/office/drawing/2014/main" id="{0C854705-CAEF-423E-A974-C8B5498162D9}"/>
              </a:ext>
            </a:extLst>
          </p:cNvPr>
          <p:cNvSpPr/>
          <p:nvPr>
            <p:custDataLst>
              <p:tags r:id="rId3"/>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1" name="矩形 10">
            <a:extLst>
              <a:ext uri="{FF2B5EF4-FFF2-40B4-BE49-F238E27FC236}">
                <a16:creationId xmlns:a16="http://schemas.microsoft.com/office/drawing/2014/main" id="{CC91CEA1-037B-4E22-BDB8-8F17E64E51B2}"/>
              </a:ext>
            </a:extLst>
          </p:cNvPr>
          <p:cNvSpPr/>
          <p:nvPr>
            <p:custDataLst>
              <p:tags r:id="rId4"/>
            </p:custDataLst>
          </p:nvPr>
        </p:nvSpPr>
        <p:spPr>
          <a:xfrm>
            <a:off x="0" y="5849303"/>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pic>
        <p:nvPicPr>
          <p:cNvPr id="14" name="图片 13">
            <a:extLst>
              <a:ext uri="{FF2B5EF4-FFF2-40B4-BE49-F238E27FC236}">
                <a16:creationId xmlns:a16="http://schemas.microsoft.com/office/drawing/2014/main" id="{5AEC7FBE-E971-4983-87F0-88D358E057B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80353" y="2101826"/>
            <a:ext cx="6389137" cy="3208704"/>
          </a:xfrm>
          <a:prstGeom prst="rect">
            <a:avLst/>
          </a:prstGeom>
        </p:spPr>
      </p:pic>
      <p:grpSp>
        <p:nvGrpSpPr>
          <p:cNvPr id="10" name="组合 9">
            <a:extLst>
              <a:ext uri="{FF2B5EF4-FFF2-40B4-BE49-F238E27FC236}">
                <a16:creationId xmlns:a16="http://schemas.microsoft.com/office/drawing/2014/main" id="{F452E2DD-1B07-423C-ABEA-946A6182CF99}"/>
              </a:ext>
            </a:extLst>
          </p:cNvPr>
          <p:cNvGrpSpPr/>
          <p:nvPr>
            <p:custDataLst>
              <p:tags r:id="rId5"/>
            </p:custDataLst>
          </p:nvPr>
        </p:nvGrpSpPr>
        <p:grpSpPr>
          <a:xfrm>
            <a:off x="0" y="0"/>
            <a:ext cx="9144000" cy="635000"/>
            <a:chOff x="0" y="0"/>
            <a:chExt cx="9144000" cy="635000"/>
          </a:xfrm>
        </p:grpSpPr>
        <p:sp>
          <p:nvSpPr>
            <p:cNvPr id="6" name="TitleBackground">
              <a:extLst>
                <a:ext uri="{FF2B5EF4-FFF2-40B4-BE49-F238E27FC236}">
                  <a16:creationId xmlns:a16="http://schemas.microsoft.com/office/drawing/2014/main" id="{014FFDB5-5447-42A5-BBCF-356AF3D447E8}"/>
                </a:ext>
              </a:extLst>
            </p:cNvPr>
            <p:cNvSpPr/>
            <p:nvPr>
              <p:custDataLst>
                <p:tags r:id="rId7"/>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lorBlock">
              <a:extLst>
                <a:ext uri="{FF2B5EF4-FFF2-40B4-BE49-F238E27FC236}">
                  <a16:creationId xmlns:a16="http://schemas.microsoft.com/office/drawing/2014/main" id="{41285007-DD70-4C6A-B2B0-7B0A7EBDD224}"/>
                </a:ext>
              </a:extLst>
            </p:cNvPr>
            <p:cNvSpPr/>
            <p:nvPr>
              <p:custDataLst>
                <p:tags r:id="rId8"/>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ypeText">
              <a:extLst>
                <a:ext uri="{FF2B5EF4-FFF2-40B4-BE49-F238E27FC236}">
                  <a16:creationId xmlns:a16="http://schemas.microsoft.com/office/drawing/2014/main" id="{BD31CC4C-C933-4ED2-BC79-95840EC8A799}"/>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p>
          </p:txBody>
        </p:sp>
        <p:sp>
          <p:nvSpPr>
            <p:cNvPr id="9" name="TipText">
              <a:extLst>
                <a:ext uri="{FF2B5EF4-FFF2-40B4-BE49-F238E27FC236}">
                  <a16:creationId xmlns:a16="http://schemas.microsoft.com/office/drawing/2014/main" id="{92C397A2-1E66-4752-BFF8-3A6B27050414}"/>
                </a:ext>
              </a:extLst>
            </p:cNvPr>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9E88848F-0664-4D92-AF72-FC3C3C003188}"/>
              </a:ext>
            </a:extLst>
          </p:cNvPr>
          <p:cNvPicPr>
            <a:picLocks/>
          </p:cNvPicPr>
          <p:nvPr>
            <p:custDataLst>
              <p:tags r:id="rId6"/>
            </p:custDataLst>
          </p:nvPr>
        </p:nvPicPr>
        <p:blipFill>
          <a:blip r:embed="rId13">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71149732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0AD7F33-A687-4F40-8A59-322295512AA5}"/>
              </a:ext>
            </a:extLst>
          </p:cNvPr>
          <p:cNvSpPr txBox="1"/>
          <p:nvPr>
            <p:custDataLst>
              <p:tags r:id="rId2"/>
            </p:custDataLst>
          </p:nvPr>
        </p:nvSpPr>
        <p:spPr>
          <a:xfrm>
            <a:off x="1079591" y="2170589"/>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除本课程所提供的资源外，你在学习中是否借助了其他学习资源。</a:t>
            </a:r>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如果有请列出资源搜索关键字，并说明使用该资源的原因（列举该资源的优点和对你学习的帮助）。</a:t>
            </a:r>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如果没有借助其他学习资源，请简要说明课程提供的资源是否足以支持你学习，以及对本课程的感受和建议。</a:t>
            </a:r>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谢谢！</a:t>
            </a:r>
          </a:p>
        </p:txBody>
      </p:sp>
      <p:sp>
        <p:nvSpPr>
          <p:cNvPr id="5" name="矩形: 圆角 4">
            <a:extLst>
              <a:ext uri="{FF2B5EF4-FFF2-40B4-BE49-F238E27FC236}">
                <a16:creationId xmlns:a16="http://schemas.microsoft.com/office/drawing/2014/main" id="{B52D45A7-64C4-4388-892F-AFC4B01A346D}"/>
              </a:ext>
            </a:extLst>
          </p:cNvPr>
          <p:cNvSpPr/>
          <p:nvPr>
            <p:custDataLst>
              <p:tags r:id="rId3"/>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1" name="矩形 10">
            <a:extLst>
              <a:ext uri="{FF2B5EF4-FFF2-40B4-BE49-F238E27FC236}">
                <a16:creationId xmlns:a16="http://schemas.microsoft.com/office/drawing/2014/main" id="{623D230E-D975-41E9-92A1-5548FADC2903}"/>
              </a:ext>
            </a:extLst>
          </p:cNvPr>
          <p:cNvSpPr/>
          <p:nvPr>
            <p:custDataLst>
              <p:tags r:id="rId4"/>
            </p:custDataLst>
          </p:nvPr>
        </p:nvSpPr>
        <p:spPr>
          <a:xfrm>
            <a:off x="0" y="5849303"/>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2.0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pSp>
        <p:nvGrpSpPr>
          <p:cNvPr id="10" name="组合 9">
            <a:extLst>
              <a:ext uri="{FF2B5EF4-FFF2-40B4-BE49-F238E27FC236}">
                <a16:creationId xmlns:a16="http://schemas.microsoft.com/office/drawing/2014/main" id="{0837AC31-F0B4-482C-B76D-4A8BF708F115}"/>
              </a:ext>
            </a:extLst>
          </p:cNvPr>
          <p:cNvGrpSpPr/>
          <p:nvPr>
            <p:custDataLst>
              <p:tags r:id="rId5"/>
            </p:custDataLst>
          </p:nvPr>
        </p:nvGrpSpPr>
        <p:grpSpPr>
          <a:xfrm>
            <a:off x="0" y="0"/>
            <a:ext cx="9144000" cy="635000"/>
            <a:chOff x="0" y="0"/>
            <a:chExt cx="9144000" cy="635000"/>
          </a:xfrm>
        </p:grpSpPr>
        <p:sp>
          <p:nvSpPr>
            <p:cNvPr id="6" name="TitleBackground">
              <a:extLst>
                <a:ext uri="{FF2B5EF4-FFF2-40B4-BE49-F238E27FC236}">
                  <a16:creationId xmlns:a16="http://schemas.microsoft.com/office/drawing/2014/main" id="{736D6B95-521E-42AE-9C51-550DDEF9C880}"/>
                </a:ext>
              </a:extLst>
            </p:cNvPr>
            <p:cNvSpPr/>
            <p:nvPr>
              <p:custDataLst>
                <p:tags r:id="rId7"/>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lorBlock">
              <a:extLst>
                <a:ext uri="{FF2B5EF4-FFF2-40B4-BE49-F238E27FC236}">
                  <a16:creationId xmlns:a16="http://schemas.microsoft.com/office/drawing/2014/main" id="{8117DD1B-8E06-4B80-91B7-6454B578BD99}"/>
                </a:ext>
              </a:extLst>
            </p:cNvPr>
            <p:cNvSpPr/>
            <p:nvPr>
              <p:custDataLst>
                <p:tags r:id="rId8"/>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ypeText">
              <a:extLst>
                <a:ext uri="{FF2B5EF4-FFF2-40B4-BE49-F238E27FC236}">
                  <a16:creationId xmlns:a16="http://schemas.microsoft.com/office/drawing/2014/main" id="{6CD55D54-EE60-4EA1-AAB8-DB72109B1D00}"/>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9" name="TipText">
              <a:extLst>
                <a:ext uri="{FF2B5EF4-FFF2-40B4-BE49-F238E27FC236}">
                  <a16:creationId xmlns:a16="http://schemas.microsoft.com/office/drawing/2014/main" id="{D282CD02-9AA3-427B-8B42-7FE822CD0AF9}"/>
                </a:ext>
              </a:extLst>
            </p:cNvPr>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322FD8CF-7671-4C2B-A2C3-786F96ECA8CE}"/>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403754699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2852927"/>
            <a:ext cx="5356225" cy="2664305"/>
            <a:chOff x="1643042" y="2275996"/>
            <a:chExt cx="5356246" cy="2664313"/>
          </a:xfrm>
        </p:grpSpPr>
        <p:sp>
          <p:nvSpPr>
            <p:cNvPr id="14" name="五边形 13"/>
            <p:cNvSpPr/>
            <p:nvPr/>
          </p:nvSpPr>
          <p:spPr bwMode="auto">
            <a:xfrm flipH="1">
              <a:off x="2041506" y="2275996"/>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2275996"/>
              <a:ext cx="792165" cy="792091"/>
              <a:chOff x="854055" y="1633054"/>
              <a:chExt cx="792165" cy="792091"/>
            </a:xfrm>
          </p:grpSpPr>
          <p:sp>
            <p:nvSpPr>
              <p:cNvPr id="27" name="椭圆 26"/>
              <p:cNvSpPr>
                <a:spLocks noChangeAspect="1"/>
              </p:cNvSpPr>
              <p:nvPr/>
            </p:nvSpPr>
            <p:spPr bwMode="auto">
              <a:xfrm>
                <a:off x="857230" y="1633054"/>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1636157"/>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4143380"/>
              <a:ext cx="792156" cy="788988"/>
              <a:chOff x="854055" y="1643050"/>
              <a:chExt cx="792156" cy="788988"/>
            </a:xfrm>
          </p:grpSpPr>
          <p:sp>
            <p:nvSpPr>
              <p:cNvPr id="30" name="椭圆 29"/>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980716"/>
            <a:ext cx="5356225" cy="1728264"/>
            <a:chOff x="1643042" y="3212102"/>
            <a:chExt cx="5356246" cy="1728272"/>
          </a:xfrm>
        </p:grpSpPr>
        <p:sp>
          <p:nvSpPr>
            <p:cNvPr id="25" name="五边形 24"/>
            <p:cNvSpPr/>
            <p:nvPr/>
          </p:nvSpPr>
          <p:spPr bwMode="auto">
            <a:xfrm flipH="1">
              <a:off x="2041506" y="3212102"/>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4148209"/>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3042" y="3212102"/>
              <a:ext cx="792165" cy="788991"/>
              <a:chOff x="854055" y="711772"/>
              <a:chExt cx="792165" cy="788991"/>
            </a:xfrm>
          </p:grpSpPr>
          <p:sp>
            <p:nvSpPr>
              <p:cNvPr id="37" name="椭圆 36"/>
              <p:cNvSpPr>
                <a:spLocks noChangeAspect="1"/>
              </p:cNvSpPr>
              <p:nvPr/>
            </p:nvSpPr>
            <p:spPr bwMode="auto">
              <a:xfrm>
                <a:off x="857230" y="711772"/>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711772"/>
                <a:ext cx="788987" cy="788988"/>
              </a:xfrm>
              <a:prstGeom prst="rect">
                <a:avLst/>
              </a:prstGeom>
              <a:noFill/>
              <a:ln w="9525">
                <a:noFill/>
                <a:miter lim="800000"/>
                <a:headEnd/>
                <a:tailEnd/>
              </a:ln>
            </p:spPr>
          </p:pic>
        </p:grpSp>
        <p:grpSp>
          <p:nvGrpSpPr>
            <p:cNvPr id="34" name="组合 31"/>
            <p:cNvGrpSpPr>
              <a:grpSpLocks/>
            </p:cNvGrpSpPr>
            <p:nvPr/>
          </p:nvGrpSpPr>
          <p:grpSpPr bwMode="auto">
            <a:xfrm>
              <a:off x="1643042" y="4148209"/>
              <a:ext cx="792165" cy="788993"/>
              <a:chOff x="854055" y="719185"/>
              <a:chExt cx="792165" cy="788993"/>
            </a:xfrm>
          </p:grpSpPr>
          <p:sp>
            <p:nvSpPr>
              <p:cNvPr id="35" name="椭圆 34"/>
              <p:cNvSpPr>
                <a:spLocks noChangeAspect="1"/>
              </p:cNvSpPr>
              <p:nvPr/>
            </p:nvSpPr>
            <p:spPr bwMode="auto">
              <a:xfrm>
                <a:off x="857230" y="71918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4055" y="719185"/>
                <a:ext cx="788987" cy="788988"/>
              </a:xfrm>
              <a:prstGeom prst="rect">
                <a:avLst/>
              </a:prstGeom>
              <a:noFill/>
              <a:ln w="9525">
                <a:noFill/>
                <a:miter lim="800000"/>
                <a:headEnd/>
                <a:tailEnd/>
              </a:ln>
            </p:spPr>
          </p:pic>
        </p:grpSp>
      </p:grpSp>
      <p:sp>
        <p:nvSpPr>
          <p:cNvPr id="47" name="TextBox 46"/>
          <p:cNvSpPr txBox="1"/>
          <p:nvPr/>
        </p:nvSpPr>
        <p:spPr>
          <a:xfrm>
            <a:off x="2627784" y="484508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函数与运算符重载</a:t>
            </a:r>
            <a:endParaRPr lang="zh-CN" altLang="en-US" b="1" dirty="0">
              <a:solidFill>
                <a:schemeClr val="bg1"/>
              </a:solidFill>
              <a:latin typeface="Courier New" pitchFamily="49" charset="0"/>
              <a:cs typeface="Courier New" pitchFamily="49" charset="0"/>
            </a:endParaRPr>
          </a:p>
        </p:txBody>
      </p:sp>
      <p:sp>
        <p:nvSpPr>
          <p:cNvPr id="31" name="五边形 30"/>
          <p:cNvSpPr/>
          <p:nvPr/>
        </p:nvSpPr>
        <p:spPr bwMode="auto">
          <a:xfrm flipH="1">
            <a:off x="2036613" y="3789031"/>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88260" y="3767287"/>
            <a:ext cx="885840" cy="885840"/>
          </a:xfrm>
          <a:prstGeom prst="rect">
            <a:avLst/>
          </a:prstGeom>
        </p:spPr>
      </p:pic>
      <p:sp>
        <p:nvSpPr>
          <p:cNvPr id="39" name="TextBox 42"/>
          <p:cNvSpPr txBox="1"/>
          <p:nvPr/>
        </p:nvSpPr>
        <p:spPr>
          <a:xfrm>
            <a:off x="2642275" y="1078072"/>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函数的基本概念</a:t>
            </a:r>
            <a:endParaRPr lang="zh-CN" altLang="en-US" b="1" dirty="0">
              <a:solidFill>
                <a:schemeClr val="bg1"/>
              </a:solidFill>
              <a:latin typeface="Courier New" pitchFamily="49" charset="0"/>
              <a:cs typeface="Courier New" pitchFamily="49" charset="0"/>
            </a:endParaRPr>
          </a:p>
        </p:txBody>
      </p:sp>
      <p:sp>
        <p:nvSpPr>
          <p:cNvPr id="40" name="矩形 39">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48" name="矩形 4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49" name="矩形 4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50" name="矩形 4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51" name="矩形 5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52" name="矩形 5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53" name="矩形 5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54" name="矩形 5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41" name="TextBox 43"/>
          <p:cNvSpPr txBox="1"/>
          <p:nvPr/>
        </p:nvSpPr>
        <p:spPr>
          <a:xfrm>
            <a:off x="2627784" y="203677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函数的说明与使用</a:t>
            </a:r>
            <a:endParaRPr lang="zh-CN" altLang="en-US" b="1" dirty="0">
              <a:solidFill>
                <a:schemeClr val="bg1"/>
              </a:solidFill>
              <a:latin typeface="Courier New" pitchFamily="49" charset="0"/>
              <a:cs typeface="Courier New" pitchFamily="49" charset="0"/>
            </a:endParaRPr>
          </a:p>
        </p:txBody>
      </p:sp>
      <p:sp>
        <p:nvSpPr>
          <p:cNvPr id="42" name="TextBox 44"/>
          <p:cNvSpPr txBox="1"/>
          <p:nvPr/>
        </p:nvSpPr>
        <p:spPr>
          <a:xfrm>
            <a:off x="2627784" y="2972877"/>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函数的参数传递</a:t>
            </a:r>
            <a:endParaRPr lang="zh-CN" altLang="en-US" b="1" dirty="0">
              <a:solidFill>
                <a:schemeClr val="bg1"/>
              </a:solidFill>
              <a:latin typeface="Courier New" pitchFamily="49" charset="0"/>
              <a:cs typeface="Courier New" pitchFamily="49" charset="0"/>
            </a:endParaRPr>
          </a:p>
        </p:txBody>
      </p:sp>
      <p:sp>
        <p:nvSpPr>
          <p:cNvPr id="43" name="TextBox 45"/>
          <p:cNvSpPr txBox="1"/>
          <p:nvPr/>
        </p:nvSpPr>
        <p:spPr>
          <a:xfrm>
            <a:off x="2627784" y="3908981"/>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函数的嵌套与递归</a:t>
            </a:r>
            <a:endParaRPr lang="zh-CN" altLang="en-US" b="1" dirty="0">
              <a:solidFill>
                <a:schemeClr val="bg1"/>
              </a:solidFill>
              <a:latin typeface="Courier New" pitchFamily="49" charset="0"/>
              <a:cs typeface="Courier New" pitchFamily="49" charset="0"/>
            </a:endParaRPr>
          </a:p>
        </p:txBody>
      </p:sp>
      <p:sp>
        <p:nvSpPr>
          <p:cNvPr id="44" name="五边形 15">
            <a:extLst>
              <a:ext uri="{FF2B5EF4-FFF2-40B4-BE49-F238E27FC236}">
                <a16:creationId xmlns:a16="http://schemas.microsoft.com/office/drawing/2014/main" id="{5287576E-677F-4653-AF59-01CBC7CE944A}"/>
              </a:ext>
            </a:extLst>
          </p:cNvPr>
          <p:cNvSpPr/>
          <p:nvPr/>
        </p:nvSpPr>
        <p:spPr bwMode="auto">
          <a:xfrm flipH="1">
            <a:off x="2051720" y="5660839"/>
            <a:ext cx="4957763" cy="793749"/>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45" name="椭圆 44">
            <a:extLst>
              <a:ext uri="{FF2B5EF4-FFF2-40B4-BE49-F238E27FC236}">
                <a16:creationId xmlns:a16="http://schemas.microsoft.com/office/drawing/2014/main" id="{C14935BC-AC38-4D0D-A96E-180681C4CF6B}"/>
              </a:ext>
            </a:extLst>
          </p:cNvPr>
          <p:cNvSpPr>
            <a:spLocks noChangeAspect="1"/>
          </p:cNvSpPr>
          <p:nvPr/>
        </p:nvSpPr>
        <p:spPr bwMode="auto">
          <a:xfrm>
            <a:off x="1622847" y="5663939"/>
            <a:ext cx="788987" cy="78898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6" name="图片 22" descr="NANKAI.png">
            <a:extLst>
              <a:ext uri="{FF2B5EF4-FFF2-40B4-BE49-F238E27FC236}">
                <a16:creationId xmlns:a16="http://schemas.microsoft.com/office/drawing/2014/main" id="{008396E4-D53B-4277-8BAF-2642893E66ED}"/>
              </a:ext>
            </a:extLst>
          </p:cNvPr>
          <p:cNvPicPr>
            <a:picLocks noChangeAspect="1"/>
          </p:cNvPicPr>
          <p:nvPr/>
        </p:nvPicPr>
        <p:blipFill>
          <a:blip r:embed="rId3" cstate="print"/>
          <a:srcRect/>
          <a:stretch>
            <a:fillRect/>
          </a:stretch>
        </p:blipFill>
        <p:spPr bwMode="auto">
          <a:xfrm>
            <a:off x="1622847" y="5663942"/>
            <a:ext cx="788984" cy="788985"/>
          </a:xfrm>
          <a:prstGeom prst="rect">
            <a:avLst/>
          </a:prstGeom>
          <a:noFill/>
          <a:ln w="9525">
            <a:noFill/>
            <a:miter lim="800000"/>
            <a:headEnd/>
            <a:tailEnd/>
          </a:ln>
        </p:spPr>
      </p:pic>
      <p:sp>
        <p:nvSpPr>
          <p:cNvPr id="55" name="TextBox 46">
            <a:extLst>
              <a:ext uri="{FF2B5EF4-FFF2-40B4-BE49-F238E27FC236}">
                <a16:creationId xmlns:a16="http://schemas.microsoft.com/office/drawing/2014/main" id="{59F5914E-09C9-408C-909E-AA7CCD43408E}"/>
              </a:ext>
            </a:extLst>
          </p:cNvPr>
          <p:cNvSpPr txBox="1"/>
          <p:nvPr/>
        </p:nvSpPr>
        <p:spPr>
          <a:xfrm>
            <a:off x="2627784" y="579655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函数与结构化程序设计</a:t>
            </a:r>
            <a:endParaRPr lang="zh-CN" altLang="en-US"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715999974"/>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函数的嵌套调用</a:t>
            </a:r>
          </a:p>
        </p:txBody>
      </p:sp>
      <p:sp>
        <p:nvSpPr>
          <p:cNvPr id="3" name="内容占位符 2"/>
          <p:cNvSpPr>
            <a:spLocks noGrp="1"/>
          </p:cNvSpPr>
          <p:nvPr>
            <p:ph idx="1"/>
          </p:nvPr>
        </p:nvSpPr>
        <p:spPr>
          <a:xfrm>
            <a:off x="107504" y="1592734"/>
            <a:ext cx="8784976" cy="4500562"/>
          </a:xfrm>
        </p:spPr>
        <p:txBody>
          <a:bodyPr/>
          <a:lstStyle/>
          <a:p>
            <a:pPr>
              <a:lnSpc>
                <a:spcPct val="120000"/>
              </a:lnSpc>
            </a:pPr>
            <a:r>
              <a:rPr lang="zh-CN" altLang="en-US" dirty="0"/>
              <a:t>一个函数的函数体中包含一个或多个函数调用语句，即称为函数嵌套</a:t>
            </a:r>
            <a:endParaRPr lang="en-US" altLang="zh-CN" dirty="0"/>
          </a:p>
          <a:p>
            <a:pPr lvl="1">
              <a:lnSpc>
                <a:spcPct val="120000"/>
              </a:lnSpc>
            </a:pPr>
            <a:r>
              <a:rPr lang="zh-CN" altLang="en-US" dirty="0"/>
              <a:t>嵌套的含义：如果函数</a:t>
            </a:r>
            <a:r>
              <a:rPr lang="en-US" altLang="zh-CN" dirty="0"/>
              <a:t>A </a:t>
            </a:r>
            <a:r>
              <a:rPr lang="zh-CN" altLang="en-US" dirty="0"/>
              <a:t>要调用函数</a:t>
            </a:r>
            <a:r>
              <a:rPr lang="en-US" altLang="zh-CN" dirty="0"/>
              <a:t>B</a:t>
            </a:r>
            <a:r>
              <a:rPr lang="zh-CN" altLang="en-US" sz="2800" dirty="0">
                <a:solidFill>
                  <a:srgbClr val="FF0000"/>
                </a:solidFill>
              </a:rPr>
              <a:t>（</a:t>
            </a:r>
            <a:r>
              <a:rPr lang="zh-CN" altLang="en-US" dirty="0"/>
              <a:t>函数</a:t>
            </a:r>
            <a:r>
              <a:rPr lang="en-US" altLang="zh-CN" dirty="0"/>
              <a:t>A </a:t>
            </a:r>
            <a:r>
              <a:rPr lang="zh-CN" altLang="en-US" dirty="0"/>
              <a:t>的定义要依赖于函数</a:t>
            </a:r>
            <a:r>
              <a:rPr lang="en-US" altLang="zh-CN" dirty="0"/>
              <a:t>B </a:t>
            </a:r>
            <a:r>
              <a:rPr lang="zh-CN" altLang="en-US" dirty="0"/>
              <a:t>的定义</a:t>
            </a:r>
            <a:r>
              <a:rPr lang="zh-CN" altLang="en-US" sz="2800" dirty="0">
                <a:solidFill>
                  <a:srgbClr val="FF0000"/>
                </a:solidFill>
              </a:rPr>
              <a:t>）</a:t>
            </a:r>
            <a:r>
              <a:rPr lang="zh-CN" altLang="en-US" dirty="0"/>
              <a:t>，那么，函数</a:t>
            </a:r>
            <a:r>
              <a:rPr lang="en-US" altLang="zh-CN" dirty="0"/>
              <a:t>B </a:t>
            </a:r>
            <a:r>
              <a:rPr lang="zh-CN" altLang="en-US" dirty="0"/>
              <a:t>的定义或函数</a:t>
            </a:r>
            <a:r>
              <a:rPr lang="en-US" altLang="zh-CN" dirty="0"/>
              <a:t>B </a:t>
            </a:r>
            <a:r>
              <a:rPr lang="zh-CN" altLang="en-US" dirty="0"/>
              <a:t>的原型必须出现在函数</a:t>
            </a:r>
            <a:r>
              <a:rPr lang="en-US" altLang="zh-CN" dirty="0"/>
              <a:t>A </a:t>
            </a:r>
            <a:r>
              <a:rPr lang="zh-CN" altLang="en-US" dirty="0"/>
              <a:t>的定义语句之前。</a:t>
            </a:r>
            <a:endParaRPr lang="en-US" altLang="zh-CN" dirty="0"/>
          </a:p>
          <a:p>
            <a:pPr lvl="1">
              <a:lnSpc>
                <a:spcPct val="120000"/>
              </a:lnSpc>
            </a:pPr>
            <a:r>
              <a:rPr lang="zh-CN" altLang="en-US" dirty="0"/>
              <a:t>另一方面，函数</a:t>
            </a:r>
            <a:r>
              <a:rPr lang="en-US" altLang="zh-CN" dirty="0"/>
              <a:t>A</a:t>
            </a:r>
            <a:r>
              <a:rPr lang="zh-CN" altLang="en-US" dirty="0"/>
              <a:t>调用函数</a:t>
            </a:r>
            <a:r>
              <a:rPr lang="en-US" altLang="zh-CN" dirty="0"/>
              <a:t>B</a:t>
            </a:r>
            <a:r>
              <a:rPr lang="zh-CN" altLang="en-US" dirty="0"/>
              <a:t>，在调用</a:t>
            </a:r>
            <a:r>
              <a:rPr lang="en-US" altLang="zh-CN" dirty="0"/>
              <a:t>A </a:t>
            </a:r>
            <a:r>
              <a:rPr lang="zh-CN" altLang="en-US" dirty="0"/>
              <a:t>的过程中</a:t>
            </a:r>
            <a:r>
              <a:rPr lang="zh-CN" altLang="en-US" sz="2800" dirty="0">
                <a:solidFill>
                  <a:srgbClr val="FF0000"/>
                </a:solidFill>
              </a:rPr>
              <a:t>（</a:t>
            </a:r>
            <a:r>
              <a:rPr lang="zh-CN" altLang="en-US" dirty="0"/>
              <a:t>执行</a:t>
            </a:r>
            <a:r>
              <a:rPr lang="en-US" altLang="zh-CN" dirty="0"/>
              <a:t>A </a:t>
            </a:r>
            <a:r>
              <a:rPr lang="zh-CN" altLang="en-US" dirty="0"/>
              <a:t>的函数体过程中</a:t>
            </a:r>
            <a:r>
              <a:rPr lang="zh-CN" altLang="en-US" sz="2800" dirty="0">
                <a:solidFill>
                  <a:srgbClr val="FF0000"/>
                </a:solidFill>
              </a:rPr>
              <a:t>）</a:t>
            </a:r>
            <a:r>
              <a:rPr lang="zh-CN" altLang="en-US" dirty="0"/>
              <a:t>，调用</a:t>
            </a:r>
            <a:r>
              <a:rPr lang="en-US" altLang="zh-CN" dirty="0"/>
              <a:t>B</a:t>
            </a:r>
            <a:r>
              <a:rPr lang="zh-CN" altLang="en-US" sz="2800" dirty="0">
                <a:solidFill>
                  <a:srgbClr val="FF0000"/>
                </a:solidFill>
              </a:rPr>
              <a:t>（</a:t>
            </a:r>
            <a:r>
              <a:rPr lang="zh-CN" altLang="en-US" dirty="0"/>
              <a:t>中途把程序控制转到</a:t>
            </a:r>
            <a:r>
              <a:rPr lang="en-US" altLang="zh-CN" dirty="0"/>
              <a:t>B </a:t>
            </a:r>
            <a:r>
              <a:rPr lang="zh-CN" altLang="en-US" dirty="0"/>
              <a:t>的函数体</a:t>
            </a:r>
            <a:r>
              <a:rPr lang="zh-CN" altLang="en-US" sz="2800" dirty="0">
                <a:solidFill>
                  <a:srgbClr val="FF0000"/>
                </a:solidFill>
              </a:rPr>
              <a:t>）</a:t>
            </a:r>
            <a:r>
              <a:rPr lang="zh-CN" altLang="en-US" dirty="0"/>
              <a:t>，在</a:t>
            </a:r>
            <a:r>
              <a:rPr lang="en-US" altLang="zh-CN" dirty="0"/>
              <a:t>B</a:t>
            </a:r>
            <a:r>
              <a:rPr lang="zh-CN" altLang="en-US" dirty="0"/>
              <a:t>执行结束后再返回到</a:t>
            </a:r>
            <a:r>
              <a:rPr lang="en-US" altLang="zh-CN" dirty="0"/>
              <a:t>A </a:t>
            </a:r>
            <a:r>
              <a:rPr lang="zh-CN" altLang="en-US" dirty="0"/>
              <a:t>的函数体中</a:t>
            </a:r>
          </a:p>
        </p:txBody>
      </p:sp>
      <p:sp>
        <p:nvSpPr>
          <p:cNvPr id="4" name="矩形 3">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90580672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函数的嵌套调用</a:t>
            </a:r>
          </a:p>
        </p:txBody>
      </p:sp>
      <p:pic>
        <p:nvPicPr>
          <p:cNvPr id="93192" name="Picture 8"/>
          <p:cNvPicPr>
            <a:picLocks noChangeAspect="1" noChangeArrowheads="1"/>
          </p:cNvPicPr>
          <p:nvPr/>
        </p:nvPicPr>
        <p:blipFill>
          <a:blip r:embed="rId2" cstate="print"/>
          <a:srcRect/>
          <a:stretch>
            <a:fillRect/>
          </a:stretch>
        </p:blipFill>
        <p:spPr bwMode="auto">
          <a:xfrm>
            <a:off x="523875" y="2204864"/>
            <a:ext cx="8096250" cy="3476625"/>
          </a:xfrm>
          <a:prstGeom prst="rect">
            <a:avLst/>
          </a:prstGeom>
          <a:noFill/>
          <a:ln w="9525">
            <a:noFill/>
            <a:miter lim="800000"/>
            <a:headEnd/>
            <a:tailEnd/>
          </a:ln>
        </p:spPr>
      </p:pic>
      <p:sp>
        <p:nvSpPr>
          <p:cNvPr id="4" name="矩形 3">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56546124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函数的嵌套调用</a:t>
            </a:r>
          </a:p>
        </p:txBody>
      </p:sp>
      <p:sp>
        <p:nvSpPr>
          <p:cNvPr id="3" name="内容占位符 2"/>
          <p:cNvSpPr>
            <a:spLocks noGrp="1"/>
          </p:cNvSpPr>
          <p:nvPr>
            <p:ph idx="1"/>
          </p:nvPr>
        </p:nvSpPr>
        <p:spPr>
          <a:xfrm>
            <a:off x="457200" y="1928813"/>
            <a:ext cx="8363272" cy="4504840"/>
          </a:xfrm>
        </p:spPr>
        <p:txBody>
          <a:bodyPr/>
          <a:lstStyle/>
          <a:p>
            <a:pPr>
              <a:lnSpc>
                <a:spcPct val="130000"/>
              </a:lnSpc>
            </a:pPr>
            <a:r>
              <a:rPr lang="zh-CN" altLang="en-US" dirty="0"/>
              <a:t>函数嵌套调用会占用的内存空间（如赋值参数的创建等等），用</a:t>
            </a:r>
            <a:r>
              <a:rPr lang="zh-CN" altLang="en-US" dirty="0">
                <a:solidFill>
                  <a:srgbClr val="FF0000"/>
                </a:solidFill>
              </a:rPr>
              <a:t>堆栈（</a:t>
            </a:r>
            <a:r>
              <a:rPr lang="en-US" altLang="zh-CN" dirty="0">
                <a:solidFill>
                  <a:srgbClr val="FF0000"/>
                </a:solidFill>
              </a:rPr>
              <a:t>stack</a:t>
            </a:r>
            <a:r>
              <a:rPr lang="zh-CN" altLang="en-US" dirty="0">
                <a:solidFill>
                  <a:srgbClr val="FF0000"/>
                </a:solidFill>
              </a:rPr>
              <a:t>）</a:t>
            </a:r>
            <a:r>
              <a:rPr lang="zh-CN" altLang="en-US" dirty="0"/>
              <a:t>的方式管理。</a:t>
            </a:r>
            <a:endParaRPr lang="en-US" altLang="zh-CN" dirty="0"/>
          </a:p>
          <a:p>
            <a:pPr>
              <a:lnSpc>
                <a:spcPct val="130000"/>
              </a:lnSpc>
            </a:pPr>
            <a:r>
              <a:rPr lang="zh-CN" altLang="en-US" dirty="0"/>
              <a:t>系统为这种堆栈分配的空间是有限的，因此函数互相嵌套的层数也是有限的。</a:t>
            </a:r>
            <a:endParaRPr lang="en-US" altLang="zh-CN" dirty="0"/>
          </a:p>
          <a:p>
            <a:pPr lvl="1">
              <a:lnSpc>
                <a:spcPct val="130000"/>
              </a:lnSpc>
            </a:pPr>
            <a:r>
              <a:rPr lang="zh-CN" altLang="en-US" dirty="0"/>
              <a:t>依编译系统不同，其允许的嵌套层数也可能不同</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200359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153400" cy="704840"/>
          </a:xfrm>
        </p:spPr>
        <p:txBody>
          <a:bodyPr/>
          <a:lstStyle/>
          <a:p>
            <a:pPr marL="0" indent="0">
              <a:buNone/>
            </a:pPr>
            <a:r>
              <a:rPr lang="zh-CN" altLang="en-US" dirty="0"/>
              <a:t>用函数的思想实现最简单的</a:t>
            </a:r>
            <a:r>
              <a:rPr lang="en-US" altLang="zh-CN" dirty="0"/>
              <a:t>C++</a:t>
            </a:r>
            <a:r>
              <a:rPr lang="zh-CN" altLang="en-US" dirty="0"/>
              <a:t>程序</a:t>
            </a:r>
          </a:p>
        </p:txBody>
      </p:sp>
      <p:sp>
        <p:nvSpPr>
          <p:cNvPr id="6" name="TextBox 5"/>
          <p:cNvSpPr txBox="1"/>
          <p:nvPr/>
        </p:nvSpPr>
        <p:spPr>
          <a:xfrm>
            <a:off x="571472" y="2000240"/>
            <a:ext cx="8001056" cy="3785652"/>
          </a:xfrm>
          <a:prstGeom prst="rect">
            <a:avLst/>
          </a:prstGeom>
          <a:noFill/>
        </p:spPr>
        <p:txBody>
          <a:bodyPr wrap="square" rtlCol="0">
            <a:spAutoFit/>
          </a:bodyPr>
          <a:lstStyle/>
          <a:p>
            <a:r>
              <a:rPr lang="en-US" altLang="zh-CN" sz="2400" b="1" dirty="0">
                <a:solidFill>
                  <a:srgbClr val="0000FF"/>
                </a:solidFill>
                <a:latin typeface="Courier New" pitchFamily="49" charset="0"/>
                <a:cs typeface="Courier New" pitchFamily="49" charset="0"/>
              </a:rPr>
              <a:t>#</a:t>
            </a:r>
            <a:r>
              <a:rPr lang="en-US" altLang="zh-CN" sz="2400" b="1" dirty="0" err="1">
                <a:solidFill>
                  <a:srgbClr val="0000FF"/>
                </a:solidFill>
                <a:latin typeface="Courier New" pitchFamily="49" charset="0"/>
                <a:cs typeface="Courier New" pitchFamily="49" charset="0"/>
              </a:rPr>
              <a:t>inlcude</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iostream</a:t>
            </a:r>
            <a:r>
              <a:rPr lang="en-US" altLang="zh-CN" sz="2400" b="1" dirty="0">
                <a:latin typeface="Courier New" pitchFamily="49" charset="0"/>
                <a:cs typeface="Courier New" pitchFamily="49" charset="0"/>
              </a:rPr>
              <a:t>&gt;</a:t>
            </a:r>
          </a:p>
          <a:p>
            <a:r>
              <a:rPr lang="en-US" altLang="zh-CN" sz="2400" b="1" dirty="0">
                <a:solidFill>
                  <a:srgbClr val="0000FF"/>
                </a:solidFill>
                <a:latin typeface="Courier New" pitchFamily="49" charset="0"/>
                <a:cs typeface="Courier New" pitchFamily="49" charset="0"/>
              </a:rPr>
              <a:t>using namespace</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std;</a:t>
            </a:r>
          </a:p>
          <a:p>
            <a:r>
              <a:rPr lang="en-US" altLang="zh-CN" sz="2400" b="1" dirty="0">
                <a:solidFill>
                  <a:srgbClr val="0000FF"/>
                </a:solidFill>
                <a:latin typeface="Courier New" pitchFamily="49" charset="0"/>
                <a:cs typeface="Courier New" pitchFamily="49" charset="0"/>
              </a:rPr>
              <a:t>void</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printString</a:t>
            </a:r>
            <a:r>
              <a:rPr lang="en-US" altLang="zh-CN" sz="2400" b="1" dirty="0">
                <a:latin typeface="Courier New" pitchFamily="49" charset="0"/>
                <a:cs typeface="Courier New" pitchFamily="49" charset="0"/>
              </a:rPr>
              <a:t>(){</a:t>
            </a:r>
            <a:endParaRPr lang="en-US" altLang="zh-CN" sz="2400" b="1" dirty="0">
              <a:solidFill>
                <a:srgbClr val="00B050"/>
              </a:solidFill>
              <a:latin typeface="Courier New" pitchFamily="49" charset="0"/>
              <a:cs typeface="Courier New" pitchFamily="49" charset="0"/>
            </a:endParaRPr>
          </a:p>
          <a:p>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&lt;&lt;"Hello!"&lt;&lt;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solidFill>
                  <a:schemeClr val="tx2"/>
                </a:solidFill>
                <a:latin typeface="Courier New" pitchFamily="49" charset="0"/>
                <a:cs typeface="Courier New" pitchFamily="49" charset="0"/>
              </a:rPr>
              <a:t>;</a:t>
            </a:r>
            <a:r>
              <a:rPr lang="en-US" altLang="zh-CN" sz="2400" b="1" dirty="0">
                <a:solidFill>
                  <a:srgbClr val="00B050"/>
                </a:solidFill>
                <a:latin typeface="Courier New" pitchFamily="49" charset="0"/>
                <a:cs typeface="Courier New" pitchFamily="49" charset="0"/>
              </a:rPr>
              <a:t> </a:t>
            </a:r>
            <a:endParaRPr lang="en-US" altLang="zh-CN" sz="2400" b="1" dirty="0">
              <a:solidFill>
                <a:schemeClr val="tx2"/>
              </a:solidFill>
              <a:latin typeface="Courier New" pitchFamily="49" charset="0"/>
              <a:cs typeface="Courier New" pitchFamily="49" charset="0"/>
            </a:endParaRPr>
          </a:p>
          <a:p>
            <a:r>
              <a:rPr lang="en-US" altLang="zh-CN" sz="2400" b="1" dirty="0">
                <a:latin typeface="Courier New" pitchFamily="49" charset="0"/>
                <a:cs typeface="Courier New" pitchFamily="49" charset="0"/>
              </a:rPr>
              <a:t>}</a:t>
            </a:r>
          </a:p>
          <a:p>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main(){</a:t>
            </a:r>
          </a:p>
          <a:p>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printString</a:t>
            </a:r>
            <a:r>
              <a:rPr lang="en-US" altLang="zh-CN" sz="2400" b="1" dirty="0">
                <a:latin typeface="Courier New" pitchFamily="49" charset="0"/>
                <a:cs typeface="Courier New" pitchFamily="49" charset="0"/>
              </a:rPr>
              <a:t>();</a:t>
            </a:r>
            <a:endParaRPr lang="en-US" altLang="zh-CN" sz="2400" b="1" dirty="0">
              <a:solidFill>
                <a:srgbClr val="00B050"/>
              </a:solidFill>
              <a:latin typeface="Courier New" pitchFamily="49" charset="0"/>
              <a:cs typeface="Courier New" pitchFamily="49" charset="0"/>
            </a:endParaRPr>
          </a:p>
          <a:p>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0;</a:t>
            </a:r>
          </a:p>
          <a:p>
            <a:r>
              <a:rPr lang="en-US" altLang="zh-CN" sz="2400" b="1" dirty="0">
                <a:latin typeface="Courier New" pitchFamily="49" charset="0"/>
                <a:cs typeface="Courier New" pitchFamily="49" charset="0"/>
              </a:rPr>
              <a:t>}</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7" name="矩形 6">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8" name="矩形 7">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9" name="矩形 8">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函数的引入</a:t>
            </a:r>
          </a:p>
        </p:txBody>
      </p:sp>
      <p:sp>
        <p:nvSpPr>
          <p:cNvPr id="10" name="矩形 9">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函数的说明</a:t>
            </a:r>
          </a:p>
        </p:txBody>
      </p:sp>
      <p:sp>
        <p:nvSpPr>
          <p:cNvPr id="11" name="矩形 10">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函数的分类</a:t>
            </a:r>
          </a:p>
        </p:txBody>
      </p:sp>
      <p:grpSp>
        <p:nvGrpSpPr>
          <p:cNvPr id="23" name="组合 22"/>
          <p:cNvGrpSpPr/>
          <p:nvPr/>
        </p:nvGrpSpPr>
        <p:grpSpPr>
          <a:xfrm>
            <a:off x="2051720" y="3708397"/>
            <a:ext cx="3138608" cy="584699"/>
            <a:chOff x="2051720" y="3708397"/>
            <a:chExt cx="3138608" cy="584699"/>
          </a:xfrm>
        </p:grpSpPr>
        <p:sp>
          <p:nvSpPr>
            <p:cNvPr id="13" name="矩形 12"/>
            <p:cNvSpPr/>
            <p:nvPr/>
          </p:nvSpPr>
          <p:spPr>
            <a:xfrm>
              <a:off x="3174104" y="3708397"/>
              <a:ext cx="2016224" cy="461665"/>
            </a:xfrm>
            <a:prstGeom prst="rect">
              <a:avLst/>
            </a:prstGeom>
          </p:spPr>
          <p:txBody>
            <a:bodyPr wrap="square">
              <a:spAutoFit/>
            </a:bodyPr>
            <a:lstStyle/>
            <a:p>
              <a:r>
                <a:rPr lang="zh-CN" altLang="en-US" sz="2400" b="1" dirty="0">
                  <a:solidFill>
                    <a:srgbClr val="FF0000"/>
                  </a:solidFill>
                </a:rPr>
                <a:t>主调函数</a:t>
              </a:r>
            </a:p>
          </p:txBody>
        </p:sp>
        <p:cxnSp>
          <p:nvCxnSpPr>
            <p:cNvPr id="14" name="直接箭头连接符 13"/>
            <p:cNvCxnSpPr/>
            <p:nvPr/>
          </p:nvCxnSpPr>
          <p:spPr>
            <a:xfrm flipH="1">
              <a:off x="2051720" y="3948053"/>
              <a:ext cx="1224136" cy="3450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a:off x="4067944" y="4566319"/>
            <a:ext cx="3240360" cy="461665"/>
            <a:chOff x="4067944" y="4566319"/>
            <a:chExt cx="3240360" cy="461665"/>
          </a:xfrm>
        </p:grpSpPr>
        <p:sp>
          <p:nvSpPr>
            <p:cNvPr id="17" name="矩形 16"/>
            <p:cNvSpPr/>
            <p:nvPr/>
          </p:nvSpPr>
          <p:spPr>
            <a:xfrm>
              <a:off x="5292080" y="4566319"/>
              <a:ext cx="2016224" cy="461665"/>
            </a:xfrm>
            <a:prstGeom prst="rect">
              <a:avLst/>
            </a:prstGeom>
          </p:spPr>
          <p:txBody>
            <a:bodyPr wrap="square">
              <a:spAutoFit/>
            </a:bodyPr>
            <a:lstStyle/>
            <a:p>
              <a:r>
                <a:rPr lang="zh-CN" altLang="en-US" sz="2400" b="1" dirty="0">
                  <a:solidFill>
                    <a:srgbClr val="FF0000"/>
                  </a:solidFill>
                </a:rPr>
                <a:t>被调函数</a:t>
              </a:r>
            </a:p>
          </p:txBody>
        </p:sp>
        <p:cxnSp>
          <p:nvCxnSpPr>
            <p:cNvPr id="18" name="直接箭头连接符 17"/>
            <p:cNvCxnSpPr/>
            <p:nvPr/>
          </p:nvCxnSpPr>
          <p:spPr>
            <a:xfrm flipH="1">
              <a:off x="4067944" y="4797152"/>
              <a:ext cx="1224136" cy="15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1" name="矩形 20"/>
          <p:cNvSpPr/>
          <p:nvPr/>
        </p:nvSpPr>
        <p:spPr>
          <a:xfrm>
            <a:off x="1727684" y="5535543"/>
            <a:ext cx="6696744" cy="707886"/>
          </a:xfrm>
          <a:prstGeom prst="rect">
            <a:avLst/>
          </a:prstGeom>
        </p:spPr>
        <p:txBody>
          <a:bodyPr wrap="square">
            <a:spAutoFit/>
          </a:bodyPr>
          <a:lstStyle/>
          <a:p>
            <a:r>
              <a:rPr lang="zh-CN" altLang="en-US" sz="2000" b="1" dirty="0"/>
              <a:t>主调函数和被调函数是相对的概念，一个函数既可以调用其它函数（包括该函数自身），亦可以被其它函数调用</a:t>
            </a:r>
          </a:p>
        </p:txBody>
      </p:sp>
    </p:spTree>
    <p:extLst>
      <p:ext uri="{BB962C8B-B14F-4D97-AF65-F5344CB8AC3E}">
        <p14:creationId xmlns:p14="http://schemas.microsoft.com/office/powerpoint/2010/main" val="3070108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函数的嵌套调用</a:t>
            </a:r>
          </a:p>
        </p:txBody>
      </p:sp>
      <p:pic>
        <p:nvPicPr>
          <p:cNvPr id="94210" name="Picture 2"/>
          <p:cNvPicPr>
            <a:picLocks noChangeAspect="1" noChangeArrowheads="1"/>
          </p:cNvPicPr>
          <p:nvPr/>
        </p:nvPicPr>
        <p:blipFill>
          <a:blip r:embed="rId3" cstate="print"/>
          <a:srcRect/>
          <a:stretch>
            <a:fillRect/>
          </a:stretch>
        </p:blipFill>
        <p:spPr bwMode="auto">
          <a:xfrm>
            <a:off x="523875" y="2500306"/>
            <a:ext cx="8096250" cy="3476625"/>
          </a:xfrm>
          <a:prstGeom prst="rect">
            <a:avLst/>
          </a:prstGeom>
          <a:noFill/>
          <a:ln w="9525">
            <a:noFill/>
            <a:miter lim="800000"/>
            <a:headEnd/>
            <a:tailEnd/>
          </a:ln>
        </p:spPr>
      </p:pic>
      <p:pic>
        <p:nvPicPr>
          <p:cNvPr id="10" name="图片 9" descr="retangle1.png"/>
          <p:cNvPicPr>
            <a:picLocks noChangeAspect="1"/>
          </p:cNvPicPr>
          <p:nvPr/>
        </p:nvPicPr>
        <p:blipFill>
          <a:blip r:embed="rId4" cstate="print"/>
          <a:stretch>
            <a:fillRect/>
          </a:stretch>
        </p:blipFill>
        <p:spPr>
          <a:xfrm>
            <a:off x="428596" y="3071810"/>
            <a:ext cx="714380" cy="714380"/>
          </a:xfrm>
          <a:prstGeom prst="rect">
            <a:avLst/>
          </a:prstGeom>
        </p:spPr>
      </p:pic>
      <p:sp>
        <p:nvSpPr>
          <p:cNvPr id="5" name="矩形 4">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6" name="矩形 5">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7" name="矩形 6">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8" name="矩形 7">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9" name="矩形 8">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59943667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函数嵌套调用过程中的栈结构</a:t>
            </a:r>
            <a:endParaRPr lang="en-US" altLang="zh-CN" dirty="0"/>
          </a:p>
        </p:txBody>
      </p:sp>
      <p:sp>
        <p:nvSpPr>
          <p:cNvPr id="3" name="内容占位符 2"/>
          <p:cNvSpPr>
            <a:spLocks noGrp="1"/>
          </p:cNvSpPr>
          <p:nvPr>
            <p:ph idx="1"/>
          </p:nvPr>
        </p:nvSpPr>
        <p:spPr>
          <a:xfrm>
            <a:off x="457200" y="2060848"/>
            <a:ext cx="4257676" cy="4263752"/>
          </a:xfrm>
        </p:spPr>
        <p:txBody>
          <a:bodyPr/>
          <a:lstStyle/>
          <a:p>
            <a:pPr lvl="1"/>
            <a:r>
              <a:rPr lang="zh-CN" altLang="en-US" dirty="0"/>
              <a:t>主函数运行时，栈区的情况</a:t>
            </a:r>
          </a:p>
        </p:txBody>
      </p:sp>
      <p:pic>
        <p:nvPicPr>
          <p:cNvPr id="12" name="Picture 6"/>
          <p:cNvPicPr>
            <a:picLocks noChangeAspect="1" noChangeArrowheads="1"/>
          </p:cNvPicPr>
          <p:nvPr/>
        </p:nvPicPr>
        <p:blipFill>
          <a:blip r:embed="rId3" cstate="print"/>
          <a:srcRect/>
          <a:stretch>
            <a:fillRect/>
          </a:stretch>
        </p:blipFill>
        <p:spPr bwMode="auto">
          <a:xfrm>
            <a:off x="2643188" y="4143375"/>
            <a:ext cx="1860550" cy="439738"/>
          </a:xfrm>
          <a:prstGeom prst="rect">
            <a:avLst/>
          </a:prstGeom>
          <a:noFill/>
          <a:ln w="9525">
            <a:noFill/>
            <a:miter lim="800000"/>
            <a:headEnd/>
            <a:tailEnd/>
          </a:ln>
          <a:effectLst/>
        </p:spPr>
      </p:pic>
      <p:pic>
        <p:nvPicPr>
          <p:cNvPr id="93191" name="Picture 7"/>
          <p:cNvPicPr>
            <a:picLocks noChangeAspect="1" noChangeArrowheads="1"/>
          </p:cNvPicPr>
          <p:nvPr/>
        </p:nvPicPr>
        <p:blipFill>
          <a:blip r:embed="rId4" cstate="print"/>
          <a:srcRect/>
          <a:stretch>
            <a:fillRect/>
          </a:stretch>
        </p:blipFill>
        <p:spPr bwMode="auto">
          <a:xfrm>
            <a:off x="5500694" y="2000240"/>
            <a:ext cx="2533650" cy="3562350"/>
          </a:xfrm>
          <a:prstGeom prst="rect">
            <a:avLst/>
          </a:prstGeom>
          <a:noFill/>
          <a:ln w="9525">
            <a:noFill/>
            <a:miter lim="800000"/>
            <a:headEnd/>
            <a:tailEnd/>
          </a:ln>
          <a:effectLst/>
        </p:spPr>
      </p:pic>
      <p:sp>
        <p:nvSpPr>
          <p:cNvPr id="6" name="矩形 5">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3" name="矩形 1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4" name="矩形 1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03620750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函数嵌套调用过程中的栈结构</a:t>
            </a:r>
          </a:p>
        </p:txBody>
      </p:sp>
      <p:pic>
        <p:nvPicPr>
          <p:cNvPr id="94210" name="Picture 2"/>
          <p:cNvPicPr>
            <a:picLocks noChangeAspect="1" noChangeArrowheads="1"/>
          </p:cNvPicPr>
          <p:nvPr/>
        </p:nvPicPr>
        <p:blipFill>
          <a:blip r:embed="rId2" cstate="print"/>
          <a:srcRect/>
          <a:stretch>
            <a:fillRect/>
          </a:stretch>
        </p:blipFill>
        <p:spPr bwMode="auto">
          <a:xfrm>
            <a:off x="523875" y="2500306"/>
            <a:ext cx="8096250" cy="3476625"/>
          </a:xfrm>
          <a:prstGeom prst="rect">
            <a:avLst/>
          </a:prstGeom>
          <a:noFill/>
          <a:ln w="9525">
            <a:noFill/>
            <a:miter lim="800000"/>
            <a:headEnd/>
            <a:tailEnd/>
          </a:ln>
        </p:spPr>
      </p:pic>
      <p:pic>
        <p:nvPicPr>
          <p:cNvPr id="8" name="图片 7" descr="cycle1.png"/>
          <p:cNvPicPr>
            <a:picLocks noChangeAspect="1"/>
          </p:cNvPicPr>
          <p:nvPr/>
        </p:nvPicPr>
        <p:blipFill>
          <a:blip r:embed="rId3" cstate="print"/>
          <a:stretch>
            <a:fillRect/>
          </a:stretch>
        </p:blipFill>
        <p:spPr>
          <a:xfrm>
            <a:off x="142844" y="3714752"/>
            <a:ext cx="2759529" cy="1071570"/>
          </a:xfrm>
          <a:prstGeom prst="rect">
            <a:avLst/>
          </a:prstGeom>
        </p:spPr>
      </p:pic>
      <p:pic>
        <p:nvPicPr>
          <p:cNvPr id="9" name="图片 8" descr="retangle1.png"/>
          <p:cNvPicPr>
            <a:picLocks noChangeAspect="1"/>
          </p:cNvPicPr>
          <p:nvPr/>
        </p:nvPicPr>
        <p:blipFill>
          <a:blip r:embed="rId4" cstate="print"/>
          <a:stretch>
            <a:fillRect/>
          </a:stretch>
        </p:blipFill>
        <p:spPr>
          <a:xfrm>
            <a:off x="2714612" y="3071810"/>
            <a:ext cx="714380" cy="714380"/>
          </a:xfrm>
          <a:prstGeom prst="rect">
            <a:avLst/>
          </a:prstGeom>
        </p:spPr>
      </p:pic>
      <p:sp>
        <p:nvSpPr>
          <p:cNvPr id="6" name="矩形 5">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10" name="矩形 9">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11" name="矩形 10">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2" name="矩形 11">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13" name="矩形 12">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4" name="矩形 13">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5" name="矩形 14">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70901321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函数嵌套调用过程中的栈结构</a:t>
            </a:r>
            <a:endParaRPr lang="en-US" altLang="zh-CN" dirty="0"/>
          </a:p>
        </p:txBody>
      </p:sp>
      <p:sp>
        <p:nvSpPr>
          <p:cNvPr id="3" name="内容占位符 2"/>
          <p:cNvSpPr>
            <a:spLocks noGrp="1"/>
          </p:cNvSpPr>
          <p:nvPr>
            <p:ph idx="1"/>
          </p:nvPr>
        </p:nvSpPr>
        <p:spPr>
          <a:xfrm>
            <a:off x="-108520" y="1916832"/>
            <a:ext cx="5400600" cy="4407768"/>
          </a:xfrm>
        </p:spPr>
        <p:txBody>
          <a:bodyPr/>
          <a:lstStyle/>
          <a:p>
            <a:pPr>
              <a:lnSpc>
                <a:spcPct val="150000"/>
              </a:lnSpc>
            </a:pPr>
            <a:r>
              <a:rPr lang="zh-CN" altLang="en-US" dirty="0"/>
              <a:t>发生函数调用时（调用</a:t>
            </a:r>
            <a:r>
              <a:rPr lang="en-US" altLang="zh-CN" dirty="0"/>
              <a:t>a</a:t>
            </a:r>
            <a:r>
              <a:rPr lang="zh-CN" altLang="en-US" dirty="0"/>
              <a:t>函数）</a:t>
            </a:r>
            <a:endParaRPr lang="en-US" altLang="zh-CN" dirty="0"/>
          </a:p>
          <a:p>
            <a:pPr lvl="1">
              <a:lnSpc>
                <a:spcPct val="150000"/>
              </a:lnSpc>
            </a:pPr>
            <a:r>
              <a:rPr lang="zh-CN" altLang="en-US" dirty="0"/>
              <a:t>“保护”主函数当前的运行状</a:t>
            </a:r>
            <a:endParaRPr lang="en-US" altLang="zh-CN" dirty="0"/>
          </a:p>
          <a:p>
            <a:pPr lvl="1">
              <a:lnSpc>
                <a:spcPct val="150000"/>
              </a:lnSpc>
            </a:pPr>
            <a:r>
              <a:rPr lang="zh-CN" altLang="en-US" dirty="0"/>
              <a:t>记录被调函数</a:t>
            </a:r>
            <a:r>
              <a:rPr lang="en-US" altLang="zh-CN" dirty="0"/>
              <a:t>a</a:t>
            </a:r>
            <a:r>
              <a:rPr lang="zh-CN" altLang="en-US" dirty="0"/>
              <a:t>的返回地址</a:t>
            </a:r>
          </a:p>
        </p:txBody>
      </p:sp>
      <p:pic>
        <p:nvPicPr>
          <p:cNvPr id="10" name="Picture 3"/>
          <p:cNvPicPr>
            <a:picLocks noChangeAspect="1" noChangeArrowheads="1"/>
          </p:cNvPicPr>
          <p:nvPr/>
        </p:nvPicPr>
        <p:blipFill>
          <a:blip r:embed="rId3" cstate="print"/>
          <a:srcRect/>
          <a:stretch>
            <a:fillRect/>
          </a:stretch>
        </p:blipFill>
        <p:spPr bwMode="auto">
          <a:xfrm>
            <a:off x="2794000" y="4857750"/>
            <a:ext cx="1706563" cy="439738"/>
          </a:xfrm>
          <a:prstGeom prst="rect">
            <a:avLst/>
          </a:prstGeom>
          <a:noFill/>
          <a:ln w="9525">
            <a:noFill/>
            <a:miter lim="800000"/>
            <a:headEnd/>
            <a:tailEnd/>
          </a:ln>
          <a:effectLst/>
        </p:spPr>
      </p:pic>
      <p:pic>
        <p:nvPicPr>
          <p:cNvPr id="94212" name="Picture 4"/>
          <p:cNvPicPr>
            <a:picLocks noChangeAspect="1" noChangeArrowheads="1"/>
          </p:cNvPicPr>
          <p:nvPr/>
        </p:nvPicPr>
        <p:blipFill>
          <a:blip r:embed="rId4" cstate="print"/>
          <a:srcRect/>
          <a:stretch>
            <a:fillRect/>
          </a:stretch>
        </p:blipFill>
        <p:spPr bwMode="auto">
          <a:xfrm>
            <a:off x="5572132" y="2000240"/>
            <a:ext cx="2533650" cy="4276725"/>
          </a:xfrm>
          <a:prstGeom prst="rect">
            <a:avLst/>
          </a:prstGeom>
          <a:noFill/>
          <a:ln w="9525">
            <a:noFill/>
            <a:miter lim="800000"/>
            <a:headEnd/>
            <a:tailEnd/>
          </a:ln>
          <a:effectLst/>
        </p:spPr>
      </p:pic>
      <p:sp>
        <p:nvSpPr>
          <p:cNvPr id="6" name="矩形 5">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1" name="矩形 1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12" name="矩形 1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3" name="矩形 1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4" name="矩形 1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34708098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函数嵌套调用过程中的栈结构</a:t>
            </a:r>
          </a:p>
        </p:txBody>
      </p:sp>
      <p:pic>
        <p:nvPicPr>
          <p:cNvPr id="94210" name="Picture 2"/>
          <p:cNvPicPr>
            <a:picLocks noChangeAspect="1" noChangeArrowheads="1"/>
          </p:cNvPicPr>
          <p:nvPr/>
        </p:nvPicPr>
        <p:blipFill>
          <a:blip r:embed="rId2" cstate="print"/>
          <a:srcRect/>
          <a:stretch>
            <a:fillRect/>
          </a:stretch>
        </p:blipFill>
        <p:spPr bwMode="auto">
          <a:xfrm>
            <a:off x="523875" y="2500306"/>
            <a:ext cx="8096250" cy="3476625"/>
          </a:xfrm>
          <a:prstGeom prst="rect">
            <a:avLst/>
          </a:prstGeom>
          <a:noFill/>
          <a:ln w="9525">
            <a:noFill/>
            <a:miter lim="800000"/>
            <a:headEnd/>
            <a:tailEnd/>
          </a:ln>
        </p:spPr>
      </p:pic>
      <p:pic>
        <p:nvPicPr>
          <p:cNvPr id="9" name="图片 8" descr="retangle1.png"/>
          <p:cNvPicPr>
            <a:picLocks noChangeAspect="1"/>
          </p:cNvPicPr>
          <p:nvPr/>
        </p:nvPicPr>
        <p:blipFill>
          <a:blip r:embed="rId3" cstate="print"/>
          <a:stretch>
            <a:fillRect/>
          </a:stretch>
        </p:blipFill>
        <p:spPr>
          <a:xfrm>
            <a:off x="4643438" y="3071810"/>
            <a:ext cx="714380" cy="714380"/>
          </a:xfrm>
          <a:prstGeom prst="rect">
            <a:avLst/>
          </a:prstGeom>
        </p:spPr>
      </p:pic>
      <p:sp>
        <p:nvSpPr>
          <p:cNvPr id="5" name="矩形 4">
            <a:hlinkClick r:id="rId4"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6" name="矩形 5">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7" name="矩形 6">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8" name="矩形 7">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3120110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函数嵌套调用过程中的栈结构</a:t>
            </a:r>
          </a:p>
        </p:txBody>
      </p:sp>
      <p:sp>
        <p:nvSpPr>
          <p:cNvPr id="3" name="内容占位符 2"/>
          <p:cNvSpPr>
            <a:spLocks noGrp="1"/>
          </p:cNvSpPr>
          <p:nvPr>
            <p:ph idx="1"/>
          </p:nvPr>
        </p:nvSpPr>
        <p:spPr>
          <a:xfrm>
            <a:off x="-35372" y="1916832"/>
            <a:ext cx="5471468" cy="4407768"/>
          </a:xfrm>
        </p:spPr>
        <p:txBody>
          <a:bodyPr/>
          <a:lstStyle/>
          <a:p>
            <a:pPr>
              <a:lnSpc>
                <a:spcPct val="150000"/>
              </a:lnSpc>
            </a:pPr>
            <a:r>
              <a:rPr lang="zh-CN" altLang="en-US" dirty="0"/>
              <a:t>函数嵌套调用过程中的栈结构</a:t>
            </a:r>
            <a:endParaRPr lang="en-US" altLang="zh-CN" dirty="0"/>
          </a:p>
          <a:p>
            <a:pPr lvl="1">
              <a:lnSpc>
                <a:spcPct val="150000"/>
              </a:lnSpc>
            </a:pPr>
            <a:r>
              <a:rPr lang="zh-CN" altLang="en-US" dirty="0"/>
              <a:t>运行</a:t>
            </a:r>
            <a:r>
              <a:rPr lang="en-US" altLang="zh-CN" dirty="0"/>
              <a:t>a</a:t>
            </a:r>
            <a:r>
              <a:rPr lang="zh-CN" altLang="en-US" dirty="0"/>
              <a:t>函数，记录</a:t>
            </a:r>
            <a:r>
              <a:rPr lang="en-US" altLang="zh-CN" dirty="0"/>
              <a:t>a</a:t>
            </a:r>
            <a:r>
              <a:rPr lang="zh-CN" altLang="en-US" dirty="0"/>
              <a:t>函数的参数和局部变量的值</a:t>
            </a:r>
          </a:p>
        </p:txBody>
      </p:sp>
      <p:pic>
        <p:nvPicPr>
          <p:cNvPr id="11" name="Picture 4"/>
          <p:cNvPicPr>
            <a:picLocks noChangeAspect="1" noChangeArrowheads="1"/>
          </p:cNvPicPr>
          <p:nvPr/>
        </p:nvPicPr>
        <p:blipFill>
          <a:blip r:embed="rId3" cstate="print"/>
          <a:srcRect/>
          <a:stretch>
            <a:fillRect/>
          </a:stretch>
        </p:blipFill>
        <p:spPr bwMode="auto">
          <a:xfrm>
            <a:off x="2786063" y="4500563"/>
            <a:ext cx="1706562" cy="439737"/>
          </a:xfrm>
          <a:prstGeom prst="rect">
            <a:avLst/>
          </a:prstGeom>
          <a:noFill/>
          <a:ln w="9525">
            <a:noFill/>
            <a:miter lim="800000"/>
            <a:headEnd/>
            <a:tailEnd/>
          </a:ln>
          <a:effectLst/>
        </p:spPr>
      </p:pic>
      <p:pic>
        <p:nvPicPr>
          <p:cNvPr id="95237" name="Picture 5"/>
          <p:cNvPicPr>
            <a:picLocks noChangeAspect="1" noChangeArrowheads="1"/>
          </p:cNvPicPr>
          <p:nvPr/>
        </p:nvPicPr>
        <p:blipFill>
          <a:blip r:embed="rId4" cstate="print"/>
          <a:srcRect/>
          <a:stretch>
            <a:fillRect/>
          </a:stretch>
        </p:blipFill>
        <p:spPr bwMode="auto">
          <a:xfrm>
            <a:off x="5500694" y="919311"/>
            <a:ext cx="2533650" cy="5534025"/>
          </a:xfrm>
          <a:prstGeom prst="rect">
            <a:avLst/>
          </a:prstGeom>
          <a:noFill/>
          <a:ln w="9525">
            <a:noFill/>
            <a:miter lim="800000"/>
            <a:headEnd/>
            <a:tailEnd/>
          </a:ln>
          <a:effectLst/>
        </p:spPr>
      </p:pic>
      <p:sp>
        <p:nvSpPr>
          <p:cNvPr id="6" name="矩形 5">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12" name="矩形 1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3" name="矩形 1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4" name="矩形 1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11188159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函数嵌套调用过程中的栈结构</a:t>
            </a:r>
          </a:p>
        </p:txBody>
      </p:sp>
      <p:pic>
        <p:nvPicPr>
          <p:cNvPr id="94210" name="Picture 2"/>
          <p:cNvPicPr>
            <a:picLocks noChangeAspect="1" noChangeArrowheads="1"/>
          </p:cNvPicPr>
          <p:nvPr/>
        </p:nvPicPr>
        <p:blipFill>
          <a:blip r:embed="rId2" cstate="print"/>
          <a:srcRect/>
          <a:stretch>
            <a:fillRect/>
          </a:stretch>
        </p:blipFill>
        <p:spPr bwMode="auto">
          <a:xfrm>
            <a:off x="523875" y="2500306"/>
            <a:ext cx="8096250" cy="3476625"/>
          </a:xfrm>
          <a:prstGeom prst="rect">
            <a:avLst/>
          </a:prstGeom>
          <a:noFill/>
          <a:ln w="9525">
            <a:noFill/>
            <a:miter lim="800000"/>
            <a:headEnd/>
            <a:tailEnd/>
          </a:ln>
        </p:spPr>
      </p:pic>
      <p:pic>
        <p:nvPicPr>
          <p:cNvPr id="8" name="图片 7" descr="cycle1.png"/>
          <p:cNvPicPr>
            <a:picLocks noChangeAspect="1"/>
          </p:cNvPicPr>
          <p:nvPr/>
        </p:nvPicPr>
        <p:blipFill>
          <a:blip r:embed="rId3" cstate="print"/>
          <a:stretch>
            <a:fillRect/>
          </a:stretch>
        </p:blipFill>
        <p:spPr>
          <a:xfrm>
            <a:off x="3714744" y="3714752"/>
            <a:ext cx="2759529" cy="1071570"/>
          </a:xfrm>
          <a:prstGeom prst="rect">
            <a:avLst/>
          </a:prstGeom>
        </p:spPr>
      </p:pic>
      <p:pic>
        <p:nvPicPr>
          <p:cNvPr id="9" name="图片 8" descr="retangle1.png"/>
          <p:cNvPicPr>
            <a:picLocks noChangeAspect="1"/>
          </p:cNvPicPr>
          <p:nvPr/>
        </p:nvPicPr>
        <p:blipFill>
          <a:blip r:embed="rId4" cstate="print"/>
          <a:stretch>
            <a:fillRect/>
          </a:stretch>
        </p:blipFill>
        <p:spPr>
          <a:xfrm>
            <a:off x="6429388" y="3071810"/>
            <a:ext cx="714380" cy="714380"/>
          </a:xfrm>
          <a:prstGeom prst="rect">
            <a:avLst/>
          </a:prstGeom>
        </p:spPr>
      </p:pic>
      <p:sp>
        <p:nvSpPr>
          <p:cNvPr id="6" name="矩形 5">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10" name="矩形 9">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11" name="矩形 10">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2" name="矩形 11">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13" name="矩形 12">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4" name="矩形 13">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5" name="矩形 14">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72709191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函数嵌套调用过程中的栈结构</a:t>
            </a:r>
          </a:p>
        </p:txBody>
      </p:sp>
      <p:sp>
        <p:nvSpPr>
          <p:cNvPr id="3" name="内容占位符 2"/>
          <p:cNvSpPr>
            <a:spLocks noGrp="1"/>
          </p:cNvSpPr>
          <p:nvPr>
            <p:ph idx="1"/>
          </p:nvPr>
        </p:nvSpPr>
        <p:spPr>
          <a:xfrm>
            <a:off x="385192" y="1556792"/>
            <a:ext cx="4834880" cy="4263752"/>
          </a:xfrm>
        </p:spPr>
        <p:txBody>
          <a:bodyPr/>
          <a:lstStyle/>
          <a:p>
            <a:pPr>
              <a:lnSpc>
                <a:spcPct val="150000"/>
              </a:lnSpc>
            </a:pPr>
            <a:r>
              <a:rPr lang="zh-CN" altLang="en-US" dirty="0"/>
              <a:t>调用</a:t>
            </a:r>
            <a:r>
              <a:rPr lang="en-US" altLang="zh-CN" dirty="0"/>
              <a:t>b</a:t>
            </a:r>
            <a:r>
              <a:rPr lang="zh-CN" altLang="en-US" dirty="0"/>
              <a:t>函数</a:t>
            </a:r>
            <a:endParaRPr lang="en-US" altLang="zh-CN" dirty="0"/>
          </a:p>
          <a:p>
            <a:pPr>
              <a:lnSpc>
                <a:spcPct val="150000"/>
              </a:lnSpc>
            </a:pPr>
            <a:r>
              <a:rPr lang="zh-CN" altLang="en-US" dirty="0"/>
              <a:t>保护</a:t>
            </a:r>
            <a:r>
              <a:rPr lang="en-US" altLang="zh-CN" dirty="0"/>
              <a:t>a</a:t>
            </a:r>
            <a:r>
              <a:rPr lang="zh-CN" altLang="en-US" dirty="0"/>
              <a:t>函数的当前状态</a:t>
            </a:r>
            <a:endParaRPr lang="en-US" altLang="zh-CN" dirty="0"/>
          </a:p>
          <a:p>
            <a:pPr>
              <a:lnSpc>
                <a:spcPct val="150000"/>
              </a:lnSpc>
            </a:pPr>
            <a:r>
              <a:rPr lang="zh-CN" altLang="en-US" dirty="0"/>
              <a:t>记录</a:t>
            </a:r>
            <a:r>
              <a:rPr lang="en-US" altLang="zh-CN" dirty="0"/>
              <a:t>b</a:t>
            </a:r>
            <a:r>
              <a:rPr lang="zh-CN" altLang="en-US" dirty="0"/>
              <a:t>函数的返回地址</a:t>
            </a:r>
          </a:p>
        </p:txBody>
      </p:sp>
      <p:pic>
        <p:nvPicPr>
          <p:cNvPr id="96262" name="Picture 6"/>
          <p:cNvPicPr>
            <a:picLocks noChangeAspect="1" noChangeArrowheads="1"/>
          </p:cNvPicPr>
          <p:nvPr/>
        </p:nvPicPr>
        <p:blipFill>
          <a:blip r:embed="rId3" cstate="print"/>
          <a:srcRect/>
          <a:stretch>
            <a:fillRect/>
          </a:stretch>
        </p:blipFill>
        <p:spPr bwMode="auto">
          <a:xfrm>
            <a:off x="5715008" y="1556792"/>
            <a:ext cx="2895600" cy="4838700"/>
          </a:xfrm>
          <a:prstGeom prst="rect">
            <a:avLst/>
          </a:prstGeom>
          <a:noFill/>
          <a:ln w="9525">
            <a:noFill/>
            <a:miter lim="800000"/>
            <a:headEnd/>
            <a:tailEnd/>
          </a:ln>
          <a:effectLst/>
        </p:spPr>
      </p:pic>
      <p:pic>
        <p:nvPicPr>
          <p:cNvPr id="96263" name="Picture 7"/>
          <p:cNvPicPr>
            <a:picLocks noChangeAspect="1" noChangeArrowheads="1"/>
          </p:cNvPicPr>
          <p:nvPr/>
        </p:nvPicPr>
        <p:blipFill>
          <a:blip r:embed="rId4" cstate="print"/>
          <a:srcRect/>
          <a:stretch>
            <a:fillRect/>
          </a:stretch>
        </p:blipFill>
        <p:spPr bwMode="auto">
          <a:xfrm>
            <a:off x="2933708" y="3666612"/>
            <a:ext cx="2781300" cy="2533650"/>
          </a:xfrm>
          <a:prstGeom prst="rect">
            <a:avLst/>
          </a:prstGeom>
          <a:noFill/>
          <a:ln w="9525">
            <a:noFill/>
            <a:miter lim="800000"/>
            <a:headEnd/>
            <a:tailEnd/>
          </a:ln>
          <a:effectLst/>
        </p:spPr>
      </p:pic>
      <p:pic>
        <p:nvPicPr>
          <p:cNvPr id="14" name="Picture 8"/>
          <p:cNvPicPr>
            <a:picLocks noChangeAspect="1" noChangeArrowheads="1"/>
          </p:cNvPicPr>
          <p:nvPr/>
        </p:nvPicPr>
        <p:blipFill>
          <a:blip r:embed="rId5" cstate="print"/>
          <a:srcRect/>
          <a:stretch>
            <a:fillRect/>
          </a:stretch>
        </p:blipFill>
        <p:spPr bwMode="auto">
          <a:xfrm>
            <a:off x="785813" y="4786313"/>
            <a:ext cx="1725612" cy="439737"/>
          </a:xfrm>
          <a:prstGeom prst="rect">
            <a:avLst/>
          </a:prstGeom>
          <a:noFill/>
          <a:ln w="9525">
            <a:noFill/>
            <a:miter lim="800000"/>
            <a:headEnd/>
            <a:tailEnd/>
          </a:ln>
          <a:effectLst/>
        </p:spPr>
      </p:pic>
      <p:sp>
        <p:nvSpPr>
          <p:cNvPr id="7" name="矩形 6">
            <a:hlinkClick r:id="rId6"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1" name="矩形 1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12" name="矩形 1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3" name="矩形 1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5" name="矩形 14">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17192695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函数嵌套调用过程中的栈结构</a:t>
            </a:r>
          </a:p>
        </p:txBody>
      </p:sp>
      <p:pic>
        <p:nvPicPr>
          <p:cNvPr id="94210" name="Picture 2"/>
          <p:cNvPicPr>
            <a:picLocks noChangeAspect="1" noChangeArrowheads="1"/>
          </p:cNvPicPr>
          <p:nvPr/>
        </p:nvPicPr>
        <p:blipFill>
          <a:blip r:embed="rId2" cstate="print"/>
          <a:srcRect/>
          <a:stretch>
            <a:fillRect/>
          </a:stretch>
        </p:blipFill>
        <p:spPr bwMode="auto">
          <a:xfrm>
            <a:off x="523875" y="2500306"/>
            <a:ext cx="8096250" cy="3476625"/>
          </a:xfrm>
          <a:prstGeom prst="rect">
            <a:avLst/>
          </a:prstGeom>
          <a:noFill/>
          <a:ln w="9525">
            <a:noFill/>
            <a:miter lim="800000"/>
            <a:headEnd/>
            <a:tailEnd/>
          </a:ln>
        </p:spPr>
      </p:pic>
      <p:pic>
        <p:nvPicPr>
          <p:cNvPr id="9" name="图片 8" descr="retangle1.png"/>
          <p:cNvPicPr>
            <a:picLocks noChangeAspect="1"/>
          </p:cNvPicPr>
          <p:nvPr/>
        </p:nvPicPr>
        <p:blipFill>
          <a:blip r:embed="rId3" cstate="print"/>
          <a:stretch>
            <a:fillRect/>
          </a:stretch>
        </p:blipFill>
        <p:spPr>
          <a:xfrm>
            <a:off x="8072462" y="3714752"/>
            <a:ext cx="714380" cy="714380"/>
          </a:xfrm>
          <a:prstGeom prst="rect">
            <a:avLst/>
          </a:prstGeom>
        </p:spPr>
      </p:pic>
      <p:sp>
        <p:nvSpPr>
          <p:cNvPr id="5" name="矩形 4">
            <a:hlinkClick r:id="rId4"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6" name="矩形 5">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7" name="矩形 6">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8" name="矩形 7">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43676811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函数嵌套调用过程中的栈结构</a:t>
            </a:r>
          </a:p>
        </p:txBody>
      </p:sp>
      <p:sp>
        <p:nvSpPr>
          <p:cNvPr id="3" name="内容占位符 2"/>
          <p:cNvSpPr>
            <a:spLocks noGrp="1"/>
          </p:cNvSpPr>
          <p:nvPr>
            <p:ph idx="1"/>
          </p:nvPr>
        </p:nvSpPr>
        <p:spPr>
          <a:xfrm>
            <a:off x="395536" y="1685528"/>
            <a:ext cx="5266928" cy="4479776"/>
          </a:xfrm>
        </p:spPr>
        <p:txBody>
          <a:bodyPr/>
          <a:lstStyle/>
          <a:p>
            <a:pPr>
              <a:lnSpc>
                <a:spcPct val="150000"/>
              </a:lnSpc>
            </a:pPr>
            <a:r>
              <a:rPr lang="zh-CN" altLang="en-US" dirty="0"/>
              <a:t>函数嵌套调用过程中的栈结构</a:t>
            </a:r>
            <a:endParaRPr lang="en-US" altLang="zh-CN" dirty="0"/>
          </a:p>
          <a:p>
            <a:pPr lvl="1">
              <a:lnSpc>
                <a:spcPct val="150000"/>
              </a:lnSpc>
            </a:pPr>
            <a:r>
              <a:rPr lang="zh-CN" altLang="en-US" dirty="0"/>
              <a:t>运行</a:t>
            </a:r>
            <a:r>
              <a:rPr lang="en-US" altLang="zh-CN" dirty="0"/>
              <a:t>b</a:t>
            </a:r>
            <a:r>
              <a:rPr lang="zh-CN" altLang="en-US" dirty="0"/>
              <a:t>函数，记录</a:t>
            </a:r>
            <a:r>
              <a:rPr lang="en-US" altLang="zh-CN" dirty="0"/>
              <a:t>b</a:t>
            </a:r>
            <a:r>
              <a:rPr lang="zh-CN" altLang="en-US" dirty="0"/>
              <a:t>函数的参数和局部变量的值</a:t>
            </a:r>
          </a:p>
          <a:p>
            <a:pPr lvl="1"/>
            <a:endParaRPr lang="zh-CN" altLang="en-US" dirty="0"/>
          </a:p>
        </p:txBody>
      </p:sp>
      <p:pic>
        <p:nvPicPr>
          <p:cNvPr id="97285" name="Picture 5"/>
          <p:cNvPicPr>
            <a:picLocks noChangeAspect="1" noChangeArrowheads="1"/>
          </p:cNvPicPr>
          <p:nvPr/>
        </p:nvPicPr>
        <p:blipFill>
          <a:blip r:embed="rId3" cstate="print"/>
          <a:srcRect/>
          <a:stretch>
            <a:fillRect/>
          </a:stretch>
        </p:blipFill>
        <p:spPr bwMode="auto">
          <a:xfrm>
            <a:off x="5857884" y="353144"/>
            <a:ext cx="2895600" cy="6172200"/>
          </a:xfrm>
          <a:prstGeom prst="rect">
            <a:avLst/>
          </a:prstGeom>
          <a:noFill/>
          <a:ln w="9525">
            <a:noFill/>
            <a:miter lim="800000"/>
            <a:headEnd/>
            <a:tailEnd/>
          </a:ln>
          <a:effectLst/>
        </p:spPr>
      </p:pic>
      <p:pic>
        <p:nvPicPr>
          <p:cNvPr id="97286" name="Picture 6"/>
          <p:cNvPicPr>
            <a:picLocks noChangeAspect="1" noChangeArrowheads="1"/>
          </p:cNvPicPr>
          <p:nvPr/>
        </p:nvPicPr>
        <p:blipFill>
          <a:blip r:embed="rId4" cstate="print"/>
          <a:srcRect/>
          <a:stretch>
            <a:fillRect/>
          </a:stretch>
        </p:blipFill>
        <p:spPr bwMode="auto">
          <a:xfrm>
            <a:off x="3071802" y="3789040"/>
            <a:ext cx="2781300" cy="2533650"/>
          </a:xfrm>
          <a:prstGeom prst="rect">
            <a:avLst/>
          </a:prstGeom>
          <a:noFill/>
          <a:ln w="9525">
            <a:noFill/>
            <a:miter lim="800000"/>
            <a:headEnd/>
            <a:tailEnd/>
          </a:ln>
          <a:effectLst/>
        </p:spPr>
      </p:pic>
      <p:pic>
        <p:nvPicPr>
          <p:cNvPr id="13" name="Picture 7"/>
          <p:cNvPicPr>
            <a:picLocks noChangeAspect="1" noChangeArrowheads="1"/>
          </p:cNvPicPr>
          <p:nvPr/>
        </p:nvPicPr>
        <p:blipFill>
          <a:blip r:embed="rId5" cstate="print"/>
          <a:srcRect/>
          <a:stretch>
            <a:fillRect/>
          </a:stretch>
        </p:blipFill>
        <p:spPr bwMode="auto">
          <a:xfrm>
            <a:off x="785813" y="4857750"/>
            <a:ext cx="1725612" cy="439738"/>
          </a:xfrm>
          <a:prstGeom prst="rect">
            <a:avLst/>
          </a:prstGeom>
          <a:noFill/>
          <a:ln w="9525">
            <a:noFill/>
            <a:miter lim="800000"/>
            <a:headEnd/>
            <a:tailEnd/>
          </a:ln>
          <a:effectLst/>
        </p:spPr>
      </p:pic>
      <p:sp>
        <p:nvSpPr>
          <p:cNvPr id="7" name="矩形 6">
            <a:hlinkClick r:id="rId6"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1" name="矩形 1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12" name="矩形 1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4" name="矩形 13">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5" name="矩形 14">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4127620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5.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10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0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0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0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11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1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1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7.xml><?xml version="1.0" encoding="utf-8"?>
<p:tagLst xmlns:a="http://schemas.openxmlformats.org/drawingml/2006/main" xmlns:r="http://schemas.openxmlformats.org/officeDocument/2006/relationships" xmlns:p="http://schemas.openxmlformats.org/presentationml/2006/main">
  <p:tag name="PROBLEMSCORE" val="1.0"/>
  <p:tag name="RAINPROBLEMTYPE" val="MultipleChoiceMA"/>
  <p:tag name="RAINPROBLEM" val="MultipleChoiceMA"/>
  <p:tag name="PROBLEMSCORE_HALF" val="0.0"/>
</p:tagLst>
</file>

<file path=ppt/tags/tag11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1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3.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MultipleChoiceMA"/>
</p:tagLst>
</file>

<file path=ppt/tags/tag124.xml><?xml version="1.0" encoding="utf-8"?>
<p:tagLst xmlns:a="http://schemas.openxmlformats.org/drawingml/2006/main" xmlns:r="http://schemas.openxmlformats.org/officeDocument/2006/relationships" xmlns:p="http://schemas.openxmlformats.org/presentationml/2006/main">
  <p:tag name="RAINPROBLEM" val="ProblemBullet"/>
  <p:tag name="RAINBULLET" val="Correct"/>
  <p:tag name="RAINPROBLEMTYPE" val="MultipleChoiceMA"/>
</p:tagLst>
</file>

<file path=ppt/tags/tag125.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MultipleChoiceMA"/>
</p:tagLst>
</file>

<file path=ppt/tags/tag126.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MultipleChoiceMA"/>
</p:tagLst>
</file>

<file path=ppt/tags/tag12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12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4.xml><?xml version="1.0" encoding="utf-8"?>
<p:tagLst xmlns:a="http://schemas.openxmlformats.org/drawingml/2006/main" xmlns:r="http://schemas.openxmlformats.org/officeDocument/2006/relationships" xmlns:p="http://schemas.openxmlformats.org/presentationml/2006/main">
  <p:tag name="PROBLEMSCORE" val="1.0"/>
  <p:tag name="RAINPROBLEMTYPE" val="MultipleChoiceMA"/>
  <p:tag name="RAINPROBLEM" val="MultipleChoiceMA"/>
  <p:tag name="PROBLEMSCORE_HALF" val="0.0"/>
</p:tagLst>
</file>

<file path=ppt/tags/tag13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3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0.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MultipleChoiceMA"/>
</p:tagLst>
</file>

<file path=ppt/tags/tag141.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MultipleChoiceMA"/>
</p:tagLst>
</file>

<file path=ppt/tags/tag142.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MultipleChoiceMA"/>
</p:tagLst>
</file>

<file path=ppt/tags/tag143.xml><?xml version="1.0" encoding="utf-8"?>
<p:tagLst xmlns:a="http://schemas.openxmlformats.org/drawingml/2006/main" xmlns:r="http://schemas.openxmlformats.org/officeDocument/2006/relationships" xmlns:p="http://schemas.openxmlformats.org/presentationml/2006/main">
  <p:tag name="RAINPROBLEM" val="ProblemBullet"/>
  <p:tag name="RAINBULLET" val="Correct"/>
  <p:tag name="RAINPROBLEMTYPE" val="MultipleChoiceMA"/>
</p:tagLst>
</file>

<file path=ppt/tags/tag14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14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1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5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5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5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5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6.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16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6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6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6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8.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HASREMARK" val="True"/>
  <p:tag name="PROBLEMREMARK" val="函数体访问的数据位置超过实参数组范围；允许，但返回不确定值"/>
  <p:tag name="PROBLEMVOICEALLOWED" val="False"/>
</p:tagLst>
</file>

<file path=ppt/tags/tag169.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7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7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72.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173.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74.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7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7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7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7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8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8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8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88.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BLANK" val="[{&quot;Num&quot;:1,&quot;Score&quot;:1.0,&quot;Answers&quot;:[&quot;1&quot;],&quot;CaseSensitive&quot;:false,&quot;FuzzyMatch&quot;:false}]"/>
  <p:tag name="PROBLEMSCORE" val="1.0"/>
</p:tagLst>
</file>

<file path=ppt/tags/tag18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191.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19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19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8.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BLANK" val="[{&quot;Num&quot;:1,&quot;Score&quot;:1.0,&quot;Answers&quot;:[&quot;7&quot;],&quot;CaseSensitive&quot;:false,&quot;FuzzyMatch&quot;:false}]"/>
  <p:tag name="PROBLEMSCORE" val="1.0"/>
</p:tagLst>
</file>

<file path=ppt/tags/tag19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201.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20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20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8.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20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211.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2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2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8.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2.0"/>
  <p:tag name="PROBLEMBLANK" val="[{&quot;Num&quot;:1,&quot;Score&quot;:1.0,&quot;Answers&quot;:[&quot;1&quot;],&quot;CaseSensitive&quot;:false,&quot;FuzzyMatch&quot;:false},{&quot;Num&quot;:2,&quot;Score&quot;:1.0,&quot;Answers&quot;:[&quot;2&quot;],&quot;CaseSensitive&quot;:false,&quot;FuzzyMatch&quot;:false}]"/>
</p:tagLst>
</file>

<file path=ppt/tags/tag21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2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221.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2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2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8.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1.0"/>
  <p:tag name="PROBLEMBLANK" val="[{&quot;Num&quot;:1,&quot;Score&quot;:1.0,&quot;Answers&quot;:[&quot;6&quot;],&quot;CaseSensitive&quot;:false,&quot;FuzzyMatch&quot;:false}]"/>
</p:tagLst>
</file>

<file path=ppt/tags/tag22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3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231.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2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2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8.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1.0"/>
  <p:tag name="PROBLEMBLANK" val="[{&quot;Num&quot;:1,&quot;Score&quot;:1.0,&quot;Answers&quot;:[&quot;10&quot;],&quot;CaseSensitive&quot;:false,&quot;FuzzyMatch&quot;:false}]"/>
</p:tagLst>
</file>

<file path=ppt/tags/tag23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4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241.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24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24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8.xml><?xml version="1.0" encoding="utf-8"?>
<p:tagLst xmlns:a="http://schemas.openxmlformats.org/drawingml/2006/main" xmlns:r="http://schemas.openxmlformats.org/officeDocument/2006/relationships" xmlns:p="http://schemas.openxmlformats.org/presentationml/2006/main">
  <p:tag name="TIMING" val="|9.6|7|5.2|5.8|4.7|1.6|11.6|3.5|1.3|6.7|11.1|6.3|3.2|2.6|7|2.3|1.3|1.5"/>
</p:tagLst>
</file>

<file path=ppt/tags/tag249.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1.0"/>
  <p:tag name="PROBLEMBLANK" val="[{&quot;Num&quot;:1,&quot;Score&quot;:1.0,&quot;Answers&quot;:[&quot;27&quot;],&quot;CaseSensitive&quot;:false,&quot;FuzzyMatch&quot;:false}]"/>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5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5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252.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2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25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9.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HASREMARK" val="True"/>
  <p:tag name="PROBLEMVOICEALLOWED" val="False"/>
</p:tagLst>
</file>

<file path=ppt/tags/tag2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260.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26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6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263.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264.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265.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26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26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7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7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7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7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79.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BLANKORDER" val="true"/>
  <p:tag name="PROBLEMSCORE" val="2.0"/>
  <p:tag name="PROBLEMBLANK" val="[{&quot;Num&quot;:1,&quot;Score&quot;:1.0,&quot;Answers&quot;:[&quot;2.02&quot;],&quot;CaseSensitive&quot;:false,&quot;FuzzyMatch&quot;:false},{&quot;Num&quot;:2,&quot;Score&quot;:1.0,&quot;Answers&quot;:[&quot;1&quot;],&quot;CaseSensitive&quot;:false,&quot;FuzzyMatch&quot;:false}]"/>
</p:tagLst>
</file>

<file path=ppt/tags/tag2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28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8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282.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28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28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9.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9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292.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29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29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9.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0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0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302.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30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0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30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0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0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0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09.xml><?xml version="1.0" encoding="utf-8"?>
<p:tagLst xmlns:a="http://schemas.openxmlformats.org/drawingml/2006/main" xmlns:r="http://schemas.openxmlformats.org/officeDocument/2006/relationships" xmlns:p="http://schemas.openxmlformats.org/presentationml/2006/main">
  <p:tag name="PROBLEMSCORE" val="1"/>
  <p:tag name="RAINPROBLEMTYPE" val="MultipleChoiceMA"/>
  <p:tag name="RAINPROBLEM" val="MultipleChoiceMA"/>
  <p:tag name="PROBLEMSCORE_HALF" val="0.0"/>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1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1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1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1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15.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MultipleChoiceMA"/>
</p:tagLst>
</file>

<file path=ppt/tags/tag316.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MultipleChoiceMA"/>
</p:tagLst>
</file>

<file path=ppt/tags/tag317.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MultipleChoiceMA"/>
</p:tagLst>
</file>

<file path=ppt/tags/tag318.xml><?xml version="1.0" encoding="utf-8"?>
<p:tagLst xmlns:a="http://schemas.openxmlformats.org/drawingml/2006/main" xmlns:r="http://schemas.openxmlformats.org/officeDocument/2006/relationships" xmlns:p="http://schemas.openxmlformats.org/presentationml/2006/main">
  <p:tag name="RAINPROBLEM" val="ProblemBullet"/>
  <p:tag name="RAINBULLET" val="Correct"/>
  <p:tag name="RAINPROBLEMTYPE" val="MultipleChoiceMA"/>
</p:tagLst>
</file>

<file path=ppt/tags/tag31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3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6.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1.0"/>
  <p:tag name="PROBLEMBLANK" val="[{&quot;Num&quot;:1,&quot;Score&quot;:1.0,&quot;Answers&quot;:[&quot;2+10i&quot;],&quot;CaseSensitive&quot;:false,&quot;FuzzyMatch&quot;:false}]"/>
</p:tagLst>
</file>

<file path=ppt/tags/tag32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2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329.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33.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33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3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6.xml><?xml version="1.0" encoding="utf-8"?>
<p:tagLst xmlns:a="http://schemas.openxmlformats.org/drawingml/2006/main" xmlns:r="http://schemas.openxmlformats.org/officeDocument/2006/relationships" xmlns:p="http://schemas.openxmlformats.org/presentationml/2006/main">
  <p:tag name="TIMING" val="|20.6"/>
</p:tagLst>
</file>

<file path=ppt/tags/tag337.xml><?xml version="1.0" encoding="utf-8"?>
<p:tagLst xmlns:a="http://schemas.openxmlformats.org/drawingml/2006/main" xmlns:r="http://schemas.openxmlformats.org/officeDocument/2006/relationships" xmlns:p="http://schemas.openxmlformats.org/presentationml/2006/main">
  <p:tag name="TIMING" val="|124.9"/>
</p:tagLst>
</file>

<file path=ppt/tags/tag338.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33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4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341.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34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34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8.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34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5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5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5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5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5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35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5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35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35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35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6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36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6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6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6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65.xml><?xml version="1.0" encoding="utf-8"?>
<p:tagLst xmlns:a="http://schemas.openxmlformats.org/drawingml/2006/main" xmlns:r="http://schemas.openxmlformats.org/officeDocument/2006/relationships" xmlns:p="http://schemas.openxmlformats.org/presentationml/2006/main">
  <p:tag name="RAINPROBLEM" val="MultipleChoice"/>
  <p:tag name="PROBLEMSCORE" val="1"/>
</p:tagLst>
</file>

<file path=ppt/tags/tag36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6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6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6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7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7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37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7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7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7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7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7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8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8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82.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3.0"/>
  <p:tag name="PROBLEMBLANK" val="[{&quot;Num&quot;:1,&quot;Score&quot;:1.0,&quot;Answers&quot;:[&quot;7&quot;],&quot;CaseSensitive&quot;:false,&quot;FuzzyMatch&quot;:false},{&quot;Num&quot;:2,&quot;Score&quot;:1.0,&quot;Answers&quot;:[&quot;10&quot;],&quot;CaseSensitive&quot;:false,&quot;FuzzyMatch&quot;:false},{&quot;Num&quot;:3,&quot;Score&quot;:1.0,&quot;Answers&quot;:[&quot;13&quot;],&quot;CaseSensitive&quot;:false,&quot;FuzzyMatch&quot;:false}]"/>
</p:tagLst>
</file>

<file path=ppt/tags/tag38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8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385.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38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8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38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8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9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9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92.xml><?xml version="1.0" encoding="utf-8"?>
<p:tagLst xmlns:a="http://schemas.openxmlformats.org/drawingml/2006/main" xmlns:r="http://schemas.openxmlformats.org/officeDocument/2006/relationships" xmlns:p="http://schemas.openxmlformats.org/presentationml/2006/main">
  <p:tag name="TIMING" val="|57.1|35.2"/>
</p:tagLst>
</file>

<file path=ppt/tags/tag393.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39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9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9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9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9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9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40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40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40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40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40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0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40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0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0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0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410.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41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1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1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1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1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41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1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4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23.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42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2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2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42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2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43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3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36.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43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3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3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4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4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4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4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4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44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4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4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4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6.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45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5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459.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6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6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46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6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6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HASREMARK" val="True"/>
  <p:tag name="PROBLEMVOICEALLOWED" val="False"/>
  <p:tag name="PROBLEMREMARK" val="（1）无函数声明&#10;（2）参数个数错误&#10;"/>
</p:tagLst>
</file>

<file path=ppt/tags/tag51.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5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54.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55.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56.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5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6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6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6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6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6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70.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7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7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7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7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7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7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8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8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5.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HASREMARK" val="True"/>
  <p:tag name="PROBLEMREMARK" val="不能保证每条分支都带return"/>
  <p:tag name="PROBLEMVOICEALLOWED" val="False"/>
</p:tagLst>
</file>

<file path=ppt/tags/tag86.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8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89.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90.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91.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9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9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9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9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9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9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自定义 2">
      <a:dk1>
        <a:sysClr val="windowText" lastClr="000000"/>
      </a:dk1>
      <a:lt1>
        <a:sysClr val="window" lastClr="FFFFFF"/>
      </a:lt1>
      <a:dk2>
        <a:srgbClr val="880068"/>
      </a:dk2>
      <a:lt2>
        <a:srgbClr val="F4E7ED"/>
      </a:lt2>
      <a:accent1>
        <a:srgbClr val="880068"/>
      </a:accent1>
      <a:accent2>
        <a:srgbClr val="AC66BB"/>
      </a:accent2>
      <a:accent3>
        <a:srgbClr val="DE6C36"/>
      </a:accent3>
      <a:accent4>
        <a:srgbClr val="F9B639"/>
      </a:accent4>
      <a:accent5>
        <a:srgbClr val="CF6DA4"/>
      </a:accent5>
      <a:accent6>
        <a:srgbClr val="FA8D3D"/>
      </a:accent6>
      <a:hlink>
        <a:srgbClr val="880068"/>
      </a:hlink>
      <a:folHlink>
        <a:srgbClr val="B83D68"/>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TotalTime>
  <Words>24371</Words>
  <Application>Microsoft Office PowerPoint</Application>
  <PresentationFormat>全屏显示(4:3)</PresentationFormat>
  <Paragraphs>3629</Paragraphs>
  <Slides>255</Slides>
  <Notes>29</Notes>
  <HiddenSlides>0</HiddenSlides>
  <MMClips>0</MMClips>
  <ScaleCrop>false</ScaleCrop>
  <HeadingPairs>
    <vt:vector size="6" baseType="variant">
      <vt:variant>
        <vt:lpstr>已用的字体</vt:lpstr>
      </vt:variant>
      <vt:variant>
        <vt:i4>18</vt:i4>
      </vt:variant>
      <vt:variant>
        <vt:lpstr>主题</vt:lpstr>
      </vt:variant>
      <vt:variant>
        <vt:i4>2</vt:i4>
      </vt:variant>
      <vt:variant>
        <vt:lpstr>幻灯片标题</vt:lpstr>
      </vt:variant>
      <vt:variant>
        <vt:i4>255</vt:i4>
      </vt:variant>
    </vt:vector>
  </HeadingPairs>
  <TitlesOfParts>
    <vt:vector size="275" baseType="lpstr">
      <vt:lpstr>等线</vt:lpstr>
      <vt:lpstr>等线 Light</vt:lpstr>
      <vt:lpstr>黑体</vt:lpstr>
      <vt:lpstr>华文琥珀</vt:lpstr>
      <vt:lpstr>华文楷体</vt:lpstr>
      <vt:lpstr>楷体_GB2312</vt:lpstr>
      <vt:lpstr>隶书</vt:lpstr>
      <vt:lpstr>Microsoft Yahei</vt:lpstr>
      <vt:lpstr>Microsoft Yahei</vt:lpstr>
      <vt:lpstr>新宋体</vt:lpstr>
      <vt:lpstr>Arial</vt:lpstr>
      <vt:lpstr>Calibri</vt:lpstr>
      <vt:lpstr>Cambria Math</vt:lpstr>
      <vt:lpstr>Courier New</vt:lpstr>
      <vt:lpstr>Tahoma</vt:lpstr>
      <vt:lpstr>Times New Roman</vt:lpstr>
      <vt:lpstr>Verdana</vt:lpstr>
      <vt:lpstr>Wingdings</vt:lpstr>
      <vt:lpstr>Office 主题​​</vt:lpstr>
      <vt:lpstr>Office 主题</vt:lpstr>
      <vt:lpstr>第五章 函数(function)</vt:lpstr>
      <vt:lpstr>PowerPoint 演示文稿</vt:lpstr>
      <vt:lpstr>PowerPoint 演示文稿</vt:lpstr>
      <vt:lpstr>PowerPoint 演示文稿</vt:lpstr>
      <vt:lpstr>PowerPoint 演示文稿</vt:lpstr>
      <vt:lpstr>PowerPoint 演示文稿</vt:lpstr>
      <vt:lpstr>函数的引入</vt:lpstr>
      <vt:lpstr>函数的作用</vt:lpstr>
      <vt:lpstr>PowerPoint 演示文稿</vt:lpstr>
      <vt:lpstr>PowerPoint 演示文稿</vt:lpstr>
      <vt:lpstr>PowerPoint 演示文稿</vt:lpstr>
      <vt:lpstr>函数的分类</vt:lpstr>
      <vt:lpstr>函数的分类</vt:lpstr>
      <vt:lpstr>函数的分类</vt:lpstr>
      <vt:lpstr>函数的分类</vt:lpstr>
      <vt:lpstr>函数的分类</vt:lpstr>
      <vt:lpstr>函数的分类</vt:lpstr>
      <vt:lpstr>PowerPoint 演示文稿</vt:lpstr>
      <vt:lpstr>PowerPoint 演示文稿</vt:lpstr>
      <vt:lpstr>PowerPoint 演示文稿</vt:lpstr>
      <vt:lpstr>函数定义</vt:lpstr>
      <vt:lpstr>函数定义</vt:lpstr>
      <vt:lpstr>函数定义</vt:lpstr>
      <vt:lpstr>函数定义</vt:lpstr>
      <vt:lpstr>函数定义</vt:lpstr>
      <vt:lpstr>函数定义</vt:lpstr>
      <vt:lpstr>函数声明（函数原型）</vt:lpstr>
      <vt:lpstr>函数声明（函数原型）</vt:lpstr>
      <vt:lpstr>函数声明与函数定义</vt:lpstr>
      <vt:lpstr>函数声明与函数定义</vt:lpstr>
      <vt:lpstr>函数声明与函数定义</vt:lpstr>
      <vt:lpstr>函数声明与函数定义</vt:lpstr>
      <vt:lpstr>函数的调用</vt:lpstr>
      <vt:lpstr>函数的调用</vt:lpstr>
      <vt:lpstr>函数的调用</vt:lpstr>
      <vt:lpstr>PowerPoint 演示文稿</vt:lpstr>
      <vt:lpstr>PowerPoint 演示文稿</vt:lpstr>
      <vt:lpstr>函数的返回</vt:lpstr>
      <vt:lpstr>返回值类型</vt:lpstr>
      <vt:lpstr>返回值类型</vt:lpstr>
      <vt:lpstr>返回值类型</vt:lpstr>
      <vt:lpstr>返回值类型</vt:lpstr>
      <vt:lpstr>PowerPoint 演示文稿</vt:lpstr>
      <vt:lpstr>内联函数</vt:lpstr>
      <vt:lpstr>内联函数</vt:lpstr>
      <vt:lpstr>内联函数</vt:lpstr>
      <vt:lpstr>内联函数</vt:lpstr>
      <vt:lpstr>内联函数</vt:lpstr>
      <vt:lpstr>PowerPoint 演示文稿</vt:lpstr>
      <vt:lpstr>PowerPoint 演示文稿</vt:lpstr>
      <vt:lpstr>PowerPoint 演示文稿</vt:lpstr>
      <vt:lpstr>函数的参数</vt:lpstr>
      <vt:lpstr>函数的参数</vt:lpstr>
      <vt:lpstr>函数的参数</vt:lpstr>
      <vt:lpstr>函数的参数</vt:lpstr>
      <vt:lpstr>函数的参数</vt:lpstr>
      <vt:lpstr>函数参数的写法</vt:lpstr>
      <vt:lpstr>函数参数的写法</vt:lpstr>
      <vt:lpstr>函数的可缺省参数</vt:lpstr>
      <vt:lpstr>函数的可缺省参数</vt:lpstr>
      <vt:lpstr>函数的可缺省参数</vt:lpstr>
      <vt:lpstr>函数的参数</vt:lpstr>
      <vt:lpstr>PowerPoint 演示文稿</vt:lpstr>
      <vt:lpstr>函数调用过程中的参数传递</vt:lpstr>
      <vt:lpstr>函数调用过程中的参数传递</vt:lpstr>
      <vt:lpstr>函数调用过程中的参数传递</vt:lpstr>
      <vt:lpstr>函数调用过程中的参数传递</vt:lpstr>
      <vt:lpstr>函数调用过程中的参数传递</vt:lpstr>
      <vt:lpstr>函数调用过程中的参数传递</vt:lpstr>
      <vt:lpstr>函数调用过程中的参数传递</vt:lpstr>
      <vt:lpstr>函数调用过程中的参数传递</vt:lpstr>
      <vt:lpstr>PowerPoint 演示文稿</vt:lpstr>
      <vt:lpstr>PowerPoint 演示文稿</vt:lpstr>
      <vt:lpstr>PowerPoint 演示文稿</vt:lpstr>
      <vt:lpstr>函数调用过程中的参数传递</vt:lpstr>
      <vt:lpstr>函数调用过程中的参数传递</vt:lpstr>
      <vt:lpstr>函数调用过程中的参数传递</vt:lpstr>
      <vt:lpstr>数组做参数的传递过程</vt:lpstr>
      <vt:lpstr>函数调用过程中的参数传递</vt:lpstr>
      <vt:lpstr>一维数组做参数</vt:lpstr>
      <vt:lpstr>多维数组做参数</vt:lpstr>
      <vt:lpstr>PowerPoint 演示文稿</vt:lpstr>
      <vt:lpstr>PowerPoint 演示文稿</vt:lpstr>
      <vt:lpstr>PowerPoint 演示文稿</vt:lpstr>
      <vt:lpstr>PowerPoint 演示文稿</vt:lpstr>
      <vt:lpstr>PowerPoint 演示文稿</vt:lpstr>
      <vt:lpstr>函数的嵌套调用</vt:lpstr>
      <vt:lpstr>函数的嵌套调用</vt:lpstr>
      <vt:lpstr>函数的嵌套调用</vt:lpstr>
      <vt:lpstr>函数的嵌套调用</vt:lpstr>
      <vt:lpstr>函数嵌套调用过程中的栈结构</vt:lpstr>
      <vt:lpstr>函数嵌套调用过程中的栈结构</vt:lpstr>
      <vt:lpstr>函数嵌套调用过程中的栈结构</vt:lpstr>
      <vt:lpstr>函数嵌套调用过程中的栈结构</vt:lpstr>
      <vt:lpstr>函数嵌套调用过程中的栈结构</vt:lpstr>
      <vt:lpstr>函数嵌套调用过程中的栈结构</vt:lpstr>
      <vt:lpstr>函数嵌套调用过程中的栈结构</vt:lpstr>
      <vt:lpstr>函数嵌套调用过程中的栈结构</vt:lpstr>
      <vt:lpstr>函数嵌套调用过程中的栈结构</vt:lpstr>
      <vt:lpstr>函数嵌套调用过程中的栈结构</vt:lpstr>
      <vt:lpstr>函数嵌套调用过程中的栈结构</vt:lpstr>
      <vt:lpstr>函数嵌套调用过程中的栈结构</vt:lpstr>
      <vt:lpstr>函数嵌套调用过程中的栈结构</vt:lpstr>
      <vt:lpstr>PowerPoint 演示文稿</vt:lpstr>
      <vt:lpstr>PowerPoint 演示文稿</vt:lpstr>
      <vt:lpstr>PowerPoint 演示文稿</vt:lpstr>
      <vt:lpstr>PowerPoint 演示文稿</vt:lpstr>
      <vt:lpstr>PowerPoint 演示文稿</vt:lpstr>
      <vt:lpstr>PowerPoint 演示文稿</vt:lpstr>
      <vt:lpstr>函数的递归调用</vt:lpstr>
      <vt:lpstr>函数的递归调用</vt:lpstr>
      <vt:lpstr>函数的递归调用</vt:lpstr>
      <vt:lpstr>函数的递归调用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快速排序算法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函数重载</vt:lpstr>
      <vt:lpstr>函数重载</vt:lpstr>
      <vt:lpstr>函数重载</vt:lpstr>
      <vt:lpstr>函数重载</vt:lpstr>
      <vt:lpstr>函数重载</vt:lpstr>
      <vt:lpstr>函数重载</vt:lpstr>
      <vt:lpstr>函数重载处理过程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运算符重载</vt:lpstr>
      <vt:lpstr>运算符重载</vt:lpstr>
      <vt:lpstr>运算符重载</vt:lpstr>
      <vt:lpstr>运算符重载</vt:lpstr>
      <vt:lpstr>++的重载</vt:lpstr>
      <vt:lpstr>PowerPoint 演示文稿</vt:lpstr>
      <vt:lpstr>PowerPoint 演示文稿</vt:lpstr>
      <vt:lpstr>PowerPoint 演示文稿</vt:lpstr>
      <vt:lpstr>PowerPoint 演示文稿</vt:lpstr>
      <vt:lpstr>运算符重载</vt:lpstr>
      <vt:lpstr>PowerPoint 演示文稿</vt:lpstr>
      <vt:lpstr>PowerPoint 演示文稿</vt:lpstr>
      <vt:lpstr>PowerPoint 演示文稿</vt:lpstr>
      <vt:lpstr>PowerPoint 演示文稿</vt:lpstr>
      <vt:lpstr>PowerPoint 演示文稿</vt:lpstr>
      <vt:lpstr>运算符重载</vt:lpstr>
      <vt:lpstr>运算符重载</vt:lpstr>
      <vt:lpstr>运算符重载</vt:lpstr>
      <vt:lpstr>运算符重载</vt:lpstr>
      <vt:lpstr>++的重载</vt:lpstr>
      <vt:lpstr>PowerPoint 演示文稿</vt:lpstr>
      <vt:lpstr>PowerPoint 演示文稿</vt:lpstr>
      <vt:lpstr>PowerPoint 演示文稿</vt:lpstr>
      <vt:lpstr>PowerPoint 演示文稿</vt:lpstr>
      <vt:lpstr>运算符重载</vt:lpstr>
      <vt:lpstr>PowerPoint 演示文稿</vt:lpstr>
      <vt:lpstr>PowerPoint 演示文稿</vt:lpstr>
      <vt:lpstr>PowerPoint 演示文稿</vt:lpstr>
      <vt:lpstr>PowerPoint 演示文稿</vt:lpstr>
      <vt:lpstr>PowerPoint 演示文稿</vt:lpstr>
      <vt:lpstr>PowerPoint 演示文稿</vt:lpstr>
      <vt:lpstr>SP框架结构</vt:lpstr>
      <vt:lpstr>SP框架结构</vt:lpstr>
      <vt:lpstr>PowerPoint 演示文稿</vt:lpstr>
      <vt:lpstr>变量与函数的生存期</vt:lpstr>
      <vt:lpstr>变量与函数的生存期</vt:lpstr>
      <vt:lpstr>静态生存期</vt:lpstr>
      <vt:lpstr>局部生存期</vt:lpstr>
      <vt:lpstr>动态生存期</vt:lpstr>
      <vt:lpstr>变量与函数的作用域</vt:lpstr>
      <vt:lpstr>程序级作用域</vt:lpstr>
      <vt:lpstr>文件级作用域</vt:lpstr>
      <vt:lpstr>类级作用域</vt:lpstr>
      <vt:lpstr>函数级作用域</vt:lpstr>
      <vt:lpstr>块级作用域</vt:lpstr>
      <vt:lpstr>块级作用域</vt:lpstr>
      <vt:lpstr>函数原型级作用域</vt:lpstr>
      <vt:lpstr>关于重名标识符的作用域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C++的内存布局</vt:lpstr>
      <vt:lpstr>C++的内存布局</vt:lpstr>
      <vt:lpstr>全局变量</vt:lpstr>
      <vt:lpstr>局部变量</vt:lpstr>
      <vt:lpstr>静态变量</vt:lpstr>
      <vt:lpstr>PowerPoint 演示文稿</vt:lpstr>
      <vt:lpstr>PowerPoint 演示文稿</vt:lpstr>
      <vt:lpstr>PowerPoint 演示文稿</vt:lpstr>
      <vt:lpstr>PowerPoint 演示文稿</vt:lpstr>
      <vt:lpstr>外部变量</vt:lpstr>
      <vt:lpstr>外部变量</vt:lpstr>
      <vt:lpstr>外部变量</vt:lpstr>
      <vt:lpstr>PowerPoint 演示文稿</vt:lpstr>
      <vt:lpstr>PowerPoint 演示文稿</vt:lpstr>
      <vt:lpstr>PowerPoint 演示文稿</vt:lpstr>
      <vt:lpstr>PowerPoint 演示文稿</vt:lpstr>
      <vt:lpstr>外部函数</vt:lpstr>
      <vt:lpstr>静态函数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刘 修铭</cp:lastModifiedBy>
  <cp:revision>27</cp:revision>
  <dcterms:created xsi:type="dcterms:W3CDTF">2020-12-09T01:42:30Z</dcterms:created>
  <dcterms:modified xsi:type="dcterms:W3CDTF">2021-11-15T14:16:29Z</dcterms:modified>
</cp:coreProperties>
</file>