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00" r:id="rId3"/>
    <p:sldId id="302" r:id="rId4"/>
    <p:sldId id="30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1" r:id="rId24"/>
    <p:sldId id="280" r:id="rId25"/>
    <p:sldId id="298" r:id="rId26"/>
    <p:sldId id="282" r:id="rId27"/>
    <p:sldId id="283" r:id="rId28"/>
    <p:sldId id="285" r:id="rId29"/>
    <p:sldId id="286" r:id="rId30"/>
    <p:sldId id="287" r:id="rId31"/>
    <p:sldId id="288" r:id="rId32"/>
    <p:sldId id="290" r:id="rId33"/>
    <p:sldId id="292" r:id="rId34"/>
    <p:sldId id="289" r:id="rId35"/>
    <p:sldId id="291" r:id="rId36"/>
    <p:sldId id="284" r:id="rId37"/>
    <p:sldId id="293" r:id="rId38"/>
    <p:sldId id="297" r:id="rId39"/>
    <p:sldId id="294" r:id="rId40"/>
    <p:sldId id="295" r:id="rId41"/>
    <p:sldId id="296" r:id="rId42"/>
    <p:sldId id="299"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3" autoAdjust="0"/>
    <p:restoredTop sz="65408" autoAdjust="0"/>
  </p:normalViewPr>
  <p:slideViewPr>
    <p:cSldViewPr snapToGrid="0">
      <p:cViewPr varScale="1">
        <p:scale>
          <a:sx n="24" d="100"/>
          <a:sy n="24" d="100"/>
        </p:scale>
        <p:origin x="547"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F5C87-13FC-4313-844A-0199AC445A66}" type="datetimeFigureOut">
              <a:rPr lang="zh-CN" altLang="en-US" smtClean="0"/>
              <a:t>2014-11-27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49854-6D94-4E31-AD4C-FFE11C226A35}" type="slidenum">
              <a:rPr lang="zh-CN" altLang="en-US" smtClean="0"/>
              <a:t>‹#›</a:t>
            </a:fld>
            <a:endParaRPr lang="zh-CN" altLang="en-US"/>
          </a:p>
        </p:txBody>
      </p:sp>
    </p:spTree>
    <p:extLst>
      <p:ext uri="{BB962C8B-B14F-4D97-AF65-F5344CB8AC3E}">
        <p14:creationId xmlns:p14="http://schemas.microsoft.com/office/powerpoint/2010/main" val="1072694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49854-6D94-4E31-AD4C-FFE11C226A35}" type="slidenum">
              <a:rPr lang="zh-CN" altLang="en-US" smtClean="0"/>
              <a:t>2</a:t>
            </a:fld>
            <a:endParaRPr lang="zh-CN" altLang="en-US"/>
          </a:p>
        </p:txBody>
      </p:sp>
    </p:spTree>
    <p:extLst>
      <p:ext uri="{BB962C8B-B14F-4D97-AF65-F5344CB8AC3E}">
        <p14:creationId xmlns:p14="http://schemas.microsoft.com/office/powerpoint/2010/main" val="3843846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你学习过</a:t>
            </a:r>
            <a:r>
              <a:rPr lang="en-US" altLang="zh-CN" dirty="0" smtClean="0"/>
              <a:t>java</a:t>
            </a:r>
            <a:r>
              <a:rPr lang="zh-CN" altLang="en-US" dirty="0" smtClean="0"/>
              <a:t>，但不一定所有的学生都学习过</a:t>
            </a:r>
            <a:r>
              <a:rPr lang="en-US" altLang="zh-CN" dirty="0" smtClean="0"/>
              <a:t>java</a:t>
            </a:r>
          </a:p>
          <a:p>
            <a:endParaRPr lang="zh-CN" altLang="en-US" dirty="0"/>
          </a:p>
        </p:txBody>
      </p:sp>
      <p:sp>
        <p:nvSpPr>
          <p:cNvPr id="4" name="灯片编号占位符 3"/>
          <p:cNvSpPr>
            <a:spLocks noGrp="1"/>
          </p:cNvSpPr>
          <p:nvPr>
            <p:ph type="sldNum" sz="quarter" idx="10"/>
          </p:nvPr>
        </p:nvSpPr>
        <p:spPr/>
        <p:txBody>
          <a:bodyPr/>
          <a:lstStyle/>
          <a:p>
            <a:fld id="{37249854-6D94-4E31-AD4C-FFE11C226A35}" type="slidenum">
              <a:rPr lang="zh-CN" altLang="en-US" smtClean="0"/>
              <a:t>5</a:t>
            </a:fld>
            <a:endParaRPr lang="zh-CN" altLang="en-US"/>
          </a:p>
        </p:txBody>
      </p:sp>
    </p:spTree>
    <p:extLst>
      <p:ext uri="{BB962C8B-B14F-4D97-AF65-F5344CB8AC3E}">
        <p14:creationId xmlns:p14="http://schemas.microsoft.com/office/powerpoint/2010/main" val="1494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49854-6D94-4E31-AD4C-FFE11C226A35}" type="slidenum">
              <a:rPr lang="zh-CN" altLang="en-US" smtClean="0"/>
              <a:t>21</a:t>
            </a:fld>
            <a:endParaRPr lang="zh-CN" altLang="en-US"/>
          </a:p>
        </p:txBody>
      </p:sp>
    </p:spTree>
    <p:extLst>
      <p:ext uri="{BB962C8B-B14F-4D97-AF65-F5344CB8AC3E}">
        <p14:creationId xmlns:p14="http://schemas.microsoft.com/office/powerpoint/2010/main" val="210482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49854-6D94-4E31-AD4C-FFE11C226A35}" type="slidenum">
              <a:rPr lang="zh-CN" altLang="en-US" smtClean="0"/>
              <a:t>32</a:t>
            </a:fld>
            <a:endParaRPr lang="zh-CN" altLang="en-US"/>
          </a:p>
        </p:txBody>
      </p:sp>
    </p:spTree>
    <p:extLst>
      <p:ext uri="{BB962C8B-B14F-4D97-AF65-F5344CB8AC3E}">
        <p14:creationId xmlns:p14="http://schemas.microsoft.com/office/powerpoint/2010/main" val="4103805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249854-6D94-4E31-AD4C-FFE11C226A35}" type="slidenum">
              <a:rPr lang="zh-CN" altLang="en-US" smtClean="0"/>
              <a:t>38</a:t>
            </a:fld>
            <a:endParaRPr lang="zh-CN" altLang="en-US"/>
          </a:p>
        </p:txBody>
      </p:sp>
    </p:spTree>
    <p:extLst>
      <p:ext uri="{BB962C8B-B14F-4D97-AF65-F5344CB8AC3E}">
        <p14:creationId xmlns:p14="http://schemas.microsoft.com/office/powerpoint/2010/main" val="130566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1C225F5-6C1F-4DD1-9721-9EF3AC77936C}" type="datetimeFigureOut">
              <a:rPr lang="zh-CN" altLang="en-US" smtClean="0"/>
              <a:t>2014-11-27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1B301B-DAA1-4A59-93C1-92ED60311250}" type="slidenum">
              <a:rPr lang="zh-CN" altLang="en-US" smtClean="0"/>
              <a:t>‹#›</a:t>
            </a:fld>
            <a:endParaRPr lang="zh-CN" altLang="en-US"/>
          </a:p>
        </p:txBody>
      </p:sp>
    </p:spTree>
    <p:extLst>
      <p:ext uri="{BB962C8B-B14F-4D97-AF65-F5344CB8AC3E}">
        <p14:creationId xmlns:p14="http://schemas.microsoft.com/office/powerpoint/2010/main" val="4006059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C225F5-6C1F-4DD1-9721-9EF3AC77936C}" type="datetimeFigureOut">
              <a:rPr lang="zh-CN" altLang="en-US" smtClean="0"/>
              <a:t>2014-11-27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1B301B-DAA1-4A59-93C1-92ED60311250}" type="slidenum">
              <a:rPr lang="zh-CN" altLang="en-US" smtClean="0"/>
              <a:t>‹#›</a:t>
            </a:fld>
            <a:endParaRPr lang="zh-CN" altLang="en-US"/>
          </a:p>
        </p:txBody>
      </p:sp>
    </p:spTree>
    <p:extLst>
      <p:ext uri="{BB962C8B-B14F-4D97-AF65-F5344CB8AC3E}">
        <p14:creationId xmlns:p14="http://schemas.microsoft.com/office/powerpoint/2010/main" val="334893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C225F5-6C1F-4DD1-9721-9EF3AC77936C}" type="datetimeFigureOut">
              <a:rPr lang="zh-CN" altLang="en-US" smtClean="0"/>
              <a:t>2014-11-27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1B301B-DAA1-4A59-93C1-92ED60311250}" type="slidenum">
              <a:rPr lang="zh-CN" altLang="en-US" smtClean="0"/>
              <a:t>‹#›</a:t>
            </a:fld>
            <a:endParaRPr lang="zh-CN" altLang="en-US"/>
          </a:p>
        </p:txBody>
      </p:sp>
    </p:spTree>
    <p:extLst>
      <p:ext uri="{BB962C8B-B14F-4D97-AF65-F5344CB8AC3E}">
        <p14:creationId xmlns:p14="http://schemas.microsoft.com/office/powerpoint/2010/main" val="314149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C225F5-6C1F-4DD1-9721-9EF3AC77936C}" type="datetimeFigureOut">
              <a:rPr lang="zh-CN" altLang="en-US" smtClean="0"/>
              <a:t>2014-11-27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1B301B-DAA1-4A59-93C1-92ED60311250}" type="slidenum">
              <a:rPr lang="zh-CN" altLang="en-US" smtClean="0"/>
              <a:t>‹#›</a:t>
            </a:fld>
            <a:endParaRPr lang="zh-CN" altLang="en-US"/>
          </a:p>
        </p:txBody>
      </p:sp>
    </p:spTree>
    <p:extLst>
      <p:ext uri="{BB962C8B-B14F-4D97-AF65-F5344CB8AC3E}">
        <p14:creationId xmlns:p14="http://schemas.microsoft.com/office/powerpoint/2010/main" val="306172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1C225F5-6C1F-4DD1-9721-9EF3AC77936C}" type="datetimeFigureOut">
              <a:rPr lang="zh-CN" altLang="en-US" smtClean="0"/>
              <a:t>2014-11-27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1B301B-DAA1-4A59-93C1-92ED60311250}" type="slidenum">
              <a:rPr lang="zh-CN" altLang="en-US" smtClean="0"/>
              <a:t>‹#›</a:t>
            </a:fld>
            <a:endParaRPr lang="zh-CN" altLang="en-US"/>
          </a:p>
        </p:txBody>
      </p:sp>
    </p:spTree>
    <p:extLst>
      <p:ext uri="{BB962C8B-B14F-4D97-AF65-F5344CB8AC3E}">
        <p14:creationId xmlns:p14="http://schemas.microsoft.com/office/powerpoint/2010/main" val="330749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C225F5-6C1F-4DD1-9721-9EF3AC77936C}" type="datetimeFigureOut">
              <a:rPr lang="zh-CN" altLang="en-US" smtClean="0"/>
              <a:t>2014-11-27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1B301B-DAA1-4A59-93C1-92ED60311250}" type="slidenum">
              <a:rPr lang="zh-CN" altLang="en-US" smtClean="0"/>
              <a:t>‹#›</a:t>
            </a:fld>
            <a:endParaRPr lang="zh-CN" altLang="en-US"/>
          </a:p>
        </p:txBody>
      </p:sp>
    </p:spTree>
    <p:extLst>
      <p:ext uri="{BB962C8B-B14F-4D97-AF65-F5344CB8AC3E}">
        <p14:creationId xmlns:p14="http://schemas.microsoft.com/office/powerpoint/2010/main" val="150377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C225F5-6C1F-4DD1-9721-9EF3AC77936C}" type="datetimeFigureOut">
              <a:rPr lang="zh-CN" altLang="en-US" smtClean="0"/>
              <a:t>2014-11-27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1B301B-DAA1-4A59-93C1-92ED60311250}" type="slidenum">
              <a:rPr lang="zh-CN" altLang="en-US" smtClean="0"/>
              <a:t>‹#›</a:t>
            </a:fld>
            <a:endParaRPr lang="zh-CN" altLang="en-US"/>
          </a:p>
        </p:txBody>
      </p:sp>
    </p:spTree>
    <p:extLst>
      <p:ext uri="{BB962C8B-B14F-4D97-AF65-F5344CB8AC3E}">
        <p14:creationId xmlns:p14="http://schemas.microsoft.com/office/powerpoint/2010/main" val="214860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C225F5-6C1F-4DD1-9721-9EF3AC77936C}" type="datetimeFigureOut">
              <a:rPr lang="zh-CN" altLang="en-US" smtClean="0"/>
              <a:t>2014-11-27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1B301B-DAA1-4A59-93C1-92ED60311250}" type="slidenum">
              <a:rPr lang="zh-CN" altLang="en-US" smtClean="0"/>
              <a:t>‹#›</a:t>
            </a:fld>
            <a:endParaRPr lang="zh-CN" altLang="en-US"/>
          </a:p>
        </p:txBody>
      </p:sp>
    </p:spTree>
    <p:extLst>
      <p:ext uri="{BB962C8B-B14F-4D97-AF65-F5344CB8AC3E}">
        <p14:creationId xmlns:p14="http://schemas.microsoft.com/office/powerpoint/2010/main" val="5304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C225F5-6C1F-4DD1-9721-9EF3AC77936C}" type="datetimeFigureOut">
              <a:rPr lang="zh-CN" altLang="en-US" smtClean="0"/>
              <a:t>2014-11-27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1B301B-DAA1-4A59-93C1-92ED60311250}" type="slidenum">
              <a:rPr lang="zh-CN" altLang="en-US" smtClean="0"/>
              <a:t>‹#›</a:t>
            </a:fld>
            <a:endParaRPr lang="zh-CN" altLang="en-US"/>
          </a:p>
        </p:txBody>
      </p:sp>
    </p:spTree>
    <p:extLst>
      <p:ext uri="{BB962C8B-B14F-4D97-AF65-F5344CB8AC3E}">
        <p14:creationId xmlns:p14="http://schemas.microsoft.com/office/powerpoint/2010/main" val="31569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1C225F5-6C1F-4DD1-9721-9EF3AC77936C}" type="datetimeFigureOut">
              <a:rPr lang="zh-CN" altLang="en-US" smtClean="0"/>
              <a:t>2014-11-27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1B301B-DAA1-4A59-93C1-92ED60311250}" type="slidenum">
              <a:rPr lang="zh-CN" altLang="en-US" smtClean="0"/>
              <a:t>‹#›</a:t>
            </a:fld>
            <a:endParaRPr lang="zh-CN" altLang="en-US"/>
          </a:p>
        </p:txBody>
      </p:sp>
    </p:spTree>
    <p:extLst>
      <p:ext uri="{BB962C8B-B14F-4D97-AF65-F5344CB8AC3E}">
        <p14:creationId xmlns:p14="http://schemas.microsoft.com/office/powerpoint/2010/main" val="220271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1C225F5-6C1F-4DD1-9721-9EF3AC77936C}" type="datetimeFigureOut">
              <a:rPr lang="zh-CN" altLang="en-US" smtClean="0"/>
              <a:t>2014-11-27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1B301B-DAA1-4A59-93C1-92ED60311250}" type="slidenum">
              <a:rPr lang="zh-CN" altLang="en-US" smtClean="0"/>
              <a:t>‹#›</a:t>
            </a:fld>
            <a:endParaRPr lang="zh-CN" altLang="en-US"/>
          </a:p>
        </p:txBody>
      </p:sp>
    </p:spTree>
    <p:extLst>
      <p:ext uri="{BB962C8B-B14F-4D97-AF65-F5344CB8AC3E}">
        <p14:creationId xmlns:p14="http://schemas.microsoft.com/office/powerpoint/2010/main" val="383829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225F5-6C1F-4DD1-9721-9EF3AC77936C}" type="datetimeFigureOut">
              <a:rPr lang="zh-CN" altLang="en-US" smtClean="0"/>
              <a:t>2014-11-27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B301B-DAA1-4A59-93C1-92ED60311250}" type="slidenum">
              <a:rPr lang="zh-CN" altLang="en-US" smtClean="0"/>
              <a:t>‹#›</a:t>
            </a:fld>
            <a:endParaRPr lang="zh-CN" altLang="en-US"/>
          </a:p>
        </p:txBody>
      </p:sp>
    </p:spTree>
    <p:extLst>
      <p:ext uri="{BB962C8B-B14F-4D97-AF65-F5344CB8AC3E}">
        <p14:creationId xmlns:p14="http://schemas.microsoft.com/office/powerpoint/2010/main" val="3284664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Class 10</a:t>
            </a:r>
            <a:endParaRPr lang="zh-CN" altLang="en-US" dirty="0"/>
          </a:p>
        </p:txBody>
      </p:sp>
      <p:sp>
        <p:nvSpPr>
          <p:cNvPr id="3" name="副标题 2"/>
          <p:cNvSpPr>
            <a:spLocks noGrp="1"/>
          </p:cNvSpPr>
          <p:nvPr>
            <p:ph type="subTitle" idx="1"/>
          </p:nvPr>
        </p:nvSpPr>
        <p:spPr/>
        <p:txBody>
          <a:bodyPr/>
          <a:lstStyle/>
          <a:p>
            <a:pPr algn="r"/>
            <a:r>
              <a:rPr lang="en-US" altLang="zh-CN" dirty="0" smtClean="0"/>
              <a:t>2014-11-27</a:t>
            </a:r>
            <a:endParaRPr lang="zh-CN" altLang="en-US" dirty="0"/>
          </a:p>
        </p:txBody>
      </p:sp>
    </p:spTree>
    <p:extLst>
      <p:ext uri="{BB962C8B-B14F-4D97-AF65-F5344CB8AC3E}">
        <p14:creationId xmlns:p14="http://schemas.microsoft.com/office/powerpoint/2010/main" val="87733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908543" y="123826"/>
            <a:ext cx="8540750" cy="1143000"/>
          </a:xfrm>
        </p:spPr>
        <p:txBody>
          <a:bodyPr/>
          <a:lstStyle/>
          <a:p>
            <a:r>
              <a:rPr lang="zh-CN" altLang="zh-CN" sz="4200" b="1" dirty="0">
                <a:latin typeface="微软雅黑" panose="020B0503020204020204" pitchFamily="34" charset="-122"/>
                <a:ea typeface="微软雅黑" panose="020B0503020204020204" pitchFamily="34" charset="-122"/>
              </a:rPr>
              <a:t>Java</a:t>
            </a:r>
            <a:r>
              <a:rPr lang="zh-CN" altLang="en-US" sz="4200" b="1" dirty="0">
                <a:latin typeface="微软雅黑" panose="020B0503020204020204" pitchFamily="34" charset="-122"/>
                <a:ea typeface="微软雅黑" panose="020B0503020204020204" pitchFamily="34" charset="-122"/>
              </a:rPr>
              <a:t>集合体系结构</a:t>
            </a:r>
          </a:p>
        </p:txBody>
      </p:sp>
      <p:grpSp>
        <p:nvGrpSpPr>
          <p:cNvPr id="8195" name="Group 3"/>
          <p:cNvGrpSpPr>
            <a:grpSpLocks/>
          </p:cNvGrpSpPr>
          <p:nvPr/>
        </p:nvGrpSpPr>
        <p:grpSpPr bwMode="auto">
          <a:xfrm>
            <a:off x="1703388" y="1790700"/>
            <a:ext cx="8661400" cy="4529138"/>
            <a:chOff x="0" y="-8"/>
            <a:chExt cx="5456" cy="2853"/>
          </a:xfrm>
        </p:grpSpPr>
        <p:sp>
          <p:nvSpPr>
            <p:cNvPr id="8196" name="Oval 12"/>
            <p:cNvSpPr>
              <a:spLocks noChangeArrowheads="1"/>
            </p:cNvSpPr>
            <p:nvPr/>
          </p:nvSpPr>
          <p:spPr bwMode="auto">
            <a:xfrm>
              <a:off x="0" y="975"/>
              <a:ext cx="1296" cy="256"/>
            </a:xfrm>
            <a:prstGeom prst="ellipse">
              <a:avLst/>
            </a:prstGeom>
            <a:solidFill>
              <a:srgbClr val="FFCC99"/>
            </a:solidFill>
            <a:ln w="12700" cmpd="sng">
              <a:solidFill>
                <a:srgbClr val="000000"/>
              </a:solidFill>
              <a:round/>
              <a:headEnd/>
              <a:tailEnd/>
            </a:ln>
          </p:spPr>
          <p:txBody>
            <a:bodyPr lIns="0" tIns="0" rIns="0" bIns="0" anchor="ct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b="1">
                  <a:latin typeface="Times New Roman" panose="02020603050405020304" pitchFamily="18" charset="0"/>
                  <a:cs typeface="Arial" panose="020B0604020202020204" pitchFamily="34" charset="0"/>
                </a:rPr>
                <a:t>SortedSet</a:t>
              </a:r>
            </a:p>
          </p:txBody>
        </p:sp>
        <p:sp>
          <p:nvSpPr>
            <p:cNvPr id="8197" name="Rectangle 13"/>
            <p:cNvSpPr>
              <a:spLocks noChangeArrowheads="1"/>
            </p:cNvSpPr>
            <p:nvPr/>
          </p:nvSpPr>
          <p:spPr bwMode="auto">
            <a:xfrm>
              <a:off x="0" y="2046"/>
              <a:ext cx="1104" cy="239"/>
            </a:xfrm>
            <a:prstGeom prst="rect">
              <a:avLst/>
            </a:prstGeom>
            <a:solidFill>
              <a:srgbClr val="FFFF99"/>
            </a:solidFill>
            <a:ln w="12700" cmpd="sng">
              <a:solidFill>
                <a:srgbClr val="000000"/>
              </a:solidFill>
              <a:miter lim="800000"/>
              <a:headEnd/>
              <a:tailEnd/>
            </a:ln>
          </p:spPr>
          <p:txBody>
            <a:bodyPr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b="1">
                  <a:solidFill>
                    <a:srgbClr val="FF0000"/>
                  </a:solidFill>
                  <a:latin typeface="Times New Roman" panose="02020603050405020304" pitchFamily="18" charset="0"/>
                  <a:cs typeface="Arial" panose="020B0604020202020204" pitchFamily="34" charset="0"/>
                </a:rPr>
                <a:t>TreeSet</a:t>
              </a:r>
            </a:p>
          </p:txBody>
        </p:sp>
        <p:sp>
          <p:nvSpPr>
            <p:cNvPr id="8198" name="Oval 3"/>
            <p:cNvSpPr>
              <a:spLocks noChangeArrowheads="1"/>
            </p:cNvSpPr>
            <p:nvPr/>
          </p:nvSpPr>
          <p:spPr bwMode="auto">
            <a:xfrm>
              <a:off x="1860" y="2509"/>
              <a:ext cx="957" cy="273"/>
            </a:xfrm>
            <a:prstGeom prst="ellipse">
              <a:avLst/>
            </a:prstGeom>
            <a:solidFill>
              <a:srgbClr val="FFCC99"/>
            </a:solidFill>
            <a:ln w="12700" cmpd="sng">
              <a:solidFill>
                <a:srgbClr val="000000"/>
              </a:solidFill>
              <a:round/>
              <a:headEnd/>
              <a:tailEnd/>
            </a:ln>
          </p:spPr>
          <p:txBody>
            <a:bodyPr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en-US" sz="1400" b="1">
                  <a:latin typeface="Times New Roman" panose="02020603050405020304" pitchFamily="18" charset="0"/>
                  <a:cs typeface="Arial" panose="020B0604020202020204" pitchFamily="34" charset="0"/>
                </a:rPr>
                <a:t>接口</a:t>
              </a:r>
            </a:p>
          </p:txBody>
        </p:sp>
        <p:sp>
          <p:nvSpPr>
            <p:cNvPr id="8199" name="AutoShape 4"/>
            <p:cNvSpPr>
              <a:spLocks noChangeArrowheads="1"/>
            </p:cNvSpPr>
            <p:nvPr/>
          </p:nvSpPr>
          <p:spPr bwMode="auto">
            <a:xfrm>
              <a:off x="3085" y="2573"/>
              <a:ext cx="1050" cy="216"/>
            </a:xfrm>
            <a:prstGeom prst="roundRect">
              <a:avLst>
                <a:gd name="adj" fmla="val 16667"/>
              </a:avLst>
            </a:prstGeom>
            <a:solidFill>
              <a:srgbClr val="CCFFCC"/>
            </a:solidFill>
            <a:ln w="12700" cmpd="sng">
              <a:solidFill>
                <a:srgbClr val="000000"/>
              </a:solidFill>
              <a:round/>
              <a:headEnd/>
              <a:tailEnd/>
            </a:ln>
          </p:spPr>
          <p:txBody>
            <a:bodyPr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en-US" sz="1400" b="1">
                  <a:latin typeface="Times New Roman" panose="02020603050405020304" pitchFamily="18" charset="0"/>
                  <a:cs typeface="Arial" panose="020B0604020202020204" pitchFamily="34" charset="0"/>
                </a:rPr>
                <a:t>抽象类</a:t>
              </a:r>
            </a:p>
          </p:txBody>
        </p:sp>
        <p:sp>
          <p:nvSpPr>
            <p:cNvPr id="8200" name="Rectangle 5"/>
            <p:cNvSpPr>
              <a:spLocks noChangeArrowheads="1"/>
            </p:cNvSpPr>
            <p:nvPr/>
          </p:nvSpPr>
          <p:spPr bwMode="auto">
            <a:xfrm>
              <a:off x="4400" y="2563"/>
              <a:ext cx="1056" cy="200"/>
            </a:xfrm>
            <a:prstGeom prst="rect">
              <a:avLst/>
            </a:prstGeom>
            <a:solidFill>
              <a:srgbClr val="FFFF99"/>
            </a:solidFill>
            <a:ln w="12700" cmpd="sng">
              <a:solidFill>
                <a:srgbClr val="000000"/>
              </a:solidFill>
              <a:miter lim="800000"/>
              <a:headEnd/>
              <a:tailEnd/>
            </a:ln>
          </p:spPr>
          <p:txBody>
            <a:bodyPr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en-US" sz="1400" b="1">
                  <a:latin typeface="Times New Roman" panose="02020603050405020304" pitchFamily="18" charset="0"/>
                  <a:cs typeface="Arial" panose="020B0604020202020204" pitchFamily="34" charset="0"/>
                </a:rPr>
                <a:t>具体类</a:t>
              </a:r>
              <a:endParaRPr lang="zh-CN" altLang="en-US" sz="2000" b="1">
                <a:latin typeface="Times New Roman" panose="02020603050405020304" pitchFamily="18" charset="0"/>
                <a:cs typeface="Arial" panose="020B0604020202020204" pitchFamily="34" charset="0"/>
              </a:endParaRPr>
            </a:p>
          </p:txBody>
        </p:sp>
        <p:sp>
          <p:nvSpPr>
            <p:cNvPr id="8201" name="Oval 6"/>
            <p:cNvSpPr>
              <a:spLocks noChangeArrowheads="1"/>
            </p:cNvSpPr>
            <p:nvPr/>
          </p:nvSpPr>
          <p:spPr bwMode="auto">
            <a:xfrm>
              <a:off x="795" y="376"/>
              <a:ext cx="960" cy="327"/>
            </a:xfrm>
            <a:prstGeom prst="ellipse">
              <a:avLst/>
            </a:prstGeom>
            <a:solidFill>
              <a:srgbClr val="FFCC99"/>
            </a:solidFill>
            <a:ln w="12700" cmpd="sng">
              <a:solidFill>
                <a:srgbClr val="000000"/>
              </a:solidFill>
              <a:round/>
              <a:headEnd/>
              <a:tailEnd/>
            </a:ln>
          </p:spPr>
          <p:txBody>
            <a:bodyPr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b="1">
                  <a:solidFill>
                    <a:srgbClr val="FF0000"/>
                  </a:solidFill>
                  <a:latin typeface="Times New Roman" panose="02020603050405020304" pitchFamily="18" charset="0"/>
                  <a:cs typeface="Arial" panose="020B0604020202020204" pitchFamily="34" charset="0"/>
                </a:rPr>
                <a:t>Set</a:t>
              </a:r>
            </a:p>
          </p:txBody>
        </p:sp>
        <p:sp>
          <p:nvSpPr>
            <p:cNvPr id="8202" name="Oval 7"/>
            <p:cNvSpPr>
              <a:spLocks noChangeArrowheads="1"/>
            </p:cNvSpPr>
            <p:nvPr/>
          </p:nvSpPr>
          <p:spPr bwMode="auto">
            <a:xfrm>
              <a:off x="1707" y="-8"/>
              <a:ext cx="1680" cy="327"/>
            </a:xfrm>
            <a:prstGeom prst="ellipse">
              <a:avLst/>
            </a:prstGeom>
            <a:solidFill>
              <a:srgbClr val="FFCC99"/>
            </a:solidFill>
            <a:ln w="12700" cmpd="sng">
              <a:solidFill>
                <a:srgbClr val="000000"/>
              </a:solidFill>
              <a:round/>
              <a:headEnd/>
              <a:tailEnd/>
            </a:ln>
          </p:spPr>
          <p:txBody>
            <a:bodyPr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b="1">
                  <a:solidFill>
                    <a:srgbClr val="3333CC"/>
                  </a:solidFill>
                  <a:latin typeface="Times New Roman" panose="02020603050405020304" pitchFamily="18" charset="0"/>
                  <a:cs typeface="Arial" panose="020B0604020202020204" pitchFamily="34" charset="0"/>
                </a:rPr>
                <a:t>Collection</a:t>
              </a:r>
            </a:p>
          </p:txBody>
        </p:sp>
        <p:sp>
          <p:nvSpPr>
            <p:cNvPr id="8203" name="Oval 8"/>
            <p:cNvSpPr>
              <a:spLocks noChangeArrowheads="1"/>
            </p:cNvSpPr>
            <p:nvPr/>
          </p:nvSpPr>
          <p:spPr bwMode="auto">
            <a:xfrm>
              <a:off x="3291" y="472"/>
              <a:ext cx="1152" cy="327"/>
            </a:xfrm>
            <a:prstGeom prst="ellipse">
              <a:avLst/>
            </a:prstGeom>
            <a:solidFill>
              <a:srgbClr val="FFCC99"/>
            </a:solidFill>
            <a:ln w="12700" cmpd="sng">
              <a:solidFill>
                <a:srgbClr val="000000"/>
              </a:solidFill>
              <a:round/>
              <a:headEnd/>
              <a:tailEnd/>
            </a:ln>
          </p:spPr>
          <p:txBody>
            <a:bodyPr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b="1">
                  <a:solidFill>
                    <a:srgbClr val="FF0000"/>
                  </a:solidFill>
                  <a:latin typeface="Times New Roman" panose="02020603050405020304" pitchFamily="18" charset="0"/>
                  <a:cs typeface="Arial" panose="020B0604020202020204" pitchFamily="34" charset="0"/>
                </a:rPr>
                <a:t>List</a:t>
              </a:r>
            </a:p>
          </p:txBody>
        </p:sp>
        <p:sp>
          <p:nvSpPr>
            <p:cNvPr id="8204" name="AutoShape 9"/>
            <p:cNvSpPr>
              <a:spLocks noChangeArrowheads="1"/>
            </p:cNvSpPr>
            <p:nvPr/>
          </p:nvSpPr>
          <p:spPr bwMode="auto">
            <a:xfrm>
              <a:off x="1657" y="870"/>
              <a:ext cx="1492" cy="258"/>
            </a:xfrm>
            <a:prstGeom prst="roundRect">
              <a:avLst>
                <a:gd name="adj" fmla="val 16667"/>
              </a:avLst>
            </a:prstGeom>
            <a:solidFill>
              <a:srgbClr val="CCFFCC"/>
            </a:solidFill>
            <a:ln w="12700" cmpd="sng">
              <a:solidFill>
                <a:srgbClr val="000000"/>
              </a:solidFill>
              <a:round/>
              <a:headEnd/>
              <a:tailEnd/>
            </a:ln>
          </p:spPr>
          <p:txBody>
            <a:bodyPr lIns="0" rIns="0"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b="1">
                  <a:latin typeface="Times New Roman" panose="02020603050405020304" pitchFamily="18" charset="0"/>
                  <a:cs typeface="Arial" panose="020B0604020202020204" pitchFamily="34" charset="0"/>
                </a:rPr>
                <a:t>AbstractCollection</a:t>
              </a:r>
            </a:p>
          </p:txBody>
        </p:sp>
        <p:sp>
          <p:nvSpPr>
            <p:cNvPr id="8205" name="AutoShape 10"/>
            <p:cNvSpPr>
              <a:spLocks noChangeArrowheads="1"/>
            </p:cNvSpPr>
            <p:nvPr/>
          </p:nvSpPr>
          <p:spPr bwMode="auto">
            <a:xfrm>
              <a:off x="3817" y="1014"/>
              <a:ext cx="1300" cy="258"/>
            </a:xfrm>
            <a:prstGeom prst="roundRect">
              <a:avLst>
                <a:gd name="adj" fmla="val 16667"/>
              </a:avLst>
            </a:prstGeom>
            <a:solidFill>
              <a:srgbClr val="CCFFCC"/>
            </a:solidFill>
            <a:ln w="12700" cmpd="sng">
              <a:solidFill>
                <a:srgbClr val="000000"/>
              </a:solidFill>
              <a:round/>
              <a:headEnd/>
              <a:tailEnd/>
            </a:ln>
          </p:spPr>
          <p:txBody>
            <a:bodyPr lIns="0" rIns="0"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b="1">
                  <a:latin typeface="Times New Roman" panose="02020603050405020304" pitchFamily="18" charset="0"/>
                  <a:cs typeface="Arial" panose="020B0604020202020204" pitchFamily="34" charset="0"/>
                </a:rPr>
                <a:t>AbstractList</a:t>
              </a:r>
            </a:p>
          </p:txBody>
        </p:sp>
        <p:sp>
          <p:nvSpPr>
            <p:cNvPr id="8206" name="AutoShape 11"/>
            <p:cNvSpPr>
              <a:spLocks noChangeArrowheads="1"/>
            </p:cNvSpPr>
            <p:nvPr/>
          </p:nvSpPr>
          <p:spPr bwMode="auto">
            <a:xfrm>
              <a:off x="1081" y="1446"/>
              <a:ext cx="1300" cy="258"/>
            </a:xfrm>
            <a:prstGeom prst="roundRect">
              <a:avLst>
                <a:gd name="adj" fmla="val 16667"/>
              </a:avLst>
            </a:prstGeom>
            <a:solidFill>
              <a:srgbClr val="CCFFCC"/>
            </a:solidFill>
            <a:ln w="12700" cmpd="sng">
              <a:solidFill>
                <a:srgbClr val="000000"/>
              </a:solidFill>
              <a:round/>
              <a:headEnd/>
              <a:tailEnd/>
            </a:ln>
          </p:spPr>
          <p:txBody>
            <a:bodyPr lIns="0" rIns="0"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b="1">
                  <a:latin typeface="Times New Roman" panose="02020603050405020304" pitchFamily="18" charset="0"/>
                  <a:cs typeface="Arial" panose="020B0604020202020204" pitchFamily="34" charset="0"/>
                </a:rPr>
                <a:t>AbstracSet</a:t>
              </a:r>
            </a:p>
          </p:txBody>
        </p:sp>
        <p:sp>
          <p:nvSpPr>
            <p:cNvPr id="8207" name="Rectangle 14"/>
            <p:cNvSpPr>
              <a:spLocks noChangeArrowheads="1"/>
            </p:cNvSpPr>
            <p:nvPr/>
          </p:nvSpPr>
          <p:spPr bwMode="auto">
            <a:xfrm>
              <a:off x="1323" y="2024"/>
              <a:ext cx="1104" cy="239"/>
            </a:xfrm>
            <a:prstGeom prst="rect">
              <a:avLst/>
            </a:prstGeom>
            <a:solidFill>
              <a:srgbClr val="FFFF99"/>
            </a:solidFill>
            <a:ln w="12700" cmpd="sng">
              <a:solidFill>
                <a:srgbClr val="000000"/>
              </a:solidFill>
              <a:miter lim="800000"/>
              <a:headEnd/>
              <a:tailEnd/>
            </a:ln>
          </p:spPr>
          <p:txBody>
            <a:bodyPr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b="1">
                  <a:solidFill>
                    <a:srgbClr val="FF0000"/>
                  </a:solidFill>
                  <a:latin typeface="Times New Roman" panose="02020603050405020304" pitchFamily="18" charset="0"/>
                  <a:cs typeface="Arial" panose="020B0604020202020204" pitchFamily="34" charset="0"/>
                </a:rPr>
                <a:t>HashSet</a:t>
              </a:r>
            </a:p>
          </p:txBody>
        </p:sp>
        <p:sp>
          <p:nvSpPr>
            <p:cNvPr id="8208" name="Rectangle 15"/>
            <p:cNvSpPr>
              <a:spLocks noChangeArrowheads="1"/>
            </p:cNvSpPr>
            <p:nvPr/>
          </p:nvSpPr>
          <p:spPr bwMode="auto">
            <a:xfrm>
              <a:off x="4565" y="1570"/>
              <a:ext cx="816" cy="217"/>
            </a:xfrm>
            <a:prstGeom prst="rect">
              <a:avLst/>
            </a:prstGeom>
            <a:solidFill>
              <a:srgbClr val="FFFF99"/>
            </a:solidFill>
            <a:ln w="12700" cmpd="sng">
              <a:solidFill>
                <a:srgbClr val="000000"/>
              </a:solidFill>
              <a:miter lim="800000"/>
              <a:headEnd/>
              <a:tailEnd/>
            </a:ln>
          </p:spPr>
          <p:txBody>
            <a:bodyPr lIns="0" tIns="0" rIns="0" bIns="0" anchor="ct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b="1">
                  <a:solidFill>
                    <a:srgbClr val="FF0000"/>
                  </a:solidFill>
                  <a:latin typeface="Times New Roman" panose="02020603050405020304" pitchFamily="18" charset="0"/>
                  <a:cs typeface="Arial" panose="020B0604020202020204" pitchFamily="34" charset="0"/>
                </a:rPr>
                <a:t>Vector</a:t>
              </a:r>
            </a:p>
          </p:txBody>
        </p:sp>
        <p:sp>
          <p:nvSpPr>
            <p:cNvPr id="8209" name="AutoShape 16"/>
            <p:cNvSpPr>
              <a:spLocks noChangeArrowheads="1"/>
            </p:cNvSpPr>
            <p:nvPr/>
          </p:nvSpPr>
          <p:spPr bwMode="auto">
            <a:xfrm>
              <a:off x="2569" y="1659"/>
              <a:ext cx="1689" cy="218"/>
            </a:xfrm>
            <a:prstGeom prst="roundRect">
              <a:avLst>
                <a:gd name="adj" fmla="val 16667"/>
              </a:avLst>
            </a:prstGeom>
            <a:solidFill>
              <a:srgbClr val="CCFFCC"/>
            </a:solidFill>
            <a:ln w="12700" cmpd="sng">
              <a:solidFill>
                <a:srgbClr val="000000"/>
              </a:solidFill>
              <a:round/>
              <a:headEnd/>
              <a:tailEnd/>
            </a:ln>
          </p:spPr>
          <p:txBody>
            <a:bodyPr lIns="0" rIns="0" anchor="ct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b="1">
                  <a:latin typeface="Times New Roman" panose="02020603050405020304" pitchFamily="18" charset="0"/>
                  <a:cs typeface="Arial" panose="020B0604020202020204" pitchFamily="34" charset="0"/>
                </a:rPr>
                <a:t>AbstractSquentialList</a:t>
              </a:r>
            </a:p>
          </p:txBody>
        </p:sp>
        <p:sp>
          <p:nvSpPr>
            <p:cNvPr id="8210" name="Rectangle 17"/>
            <p:cNvSpPr>
              <a:spLocks noChangeArrowheads="1"/>
            </p:cNvSpPr>
            <p:nvPr/>
          </p:nvSpPr>
          <p:spPr bwMode="auto">
            <a:xfrm>
              <a:off x="2796" y="2139"/>
              <a:ext cx="1119" cy="217"/>
            </a:xfrm>
            <a:prstGeom prst="rect">
              <a:avLst/>
            </a:prstGeom>
            <a:solidFill>
              <a:srgbClr val="FFFF99"/>
            </a:solidFill>
            <a:ln w="12700" cmpd="sng">
              <a:solidFill>
                <a:srgbClr val="000000"/>
              </a:solidFill>
              <a:miter lim="800000"/>
              <a:headEnd/>
              <a:tailEnd/>
            </a:ln>
          </p:spPr>
          <p:txBody>
            <a:bodyPr lIns="0" tIns="0" rIns="0" bIns="0" anchor="ct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b="1">
                  <a:solidFill>
                    <a:srgbClr val="FF0000"/>
                  </a:solidFill>
                  <a:latin typeface="Times New Roman" panose="02020603050405020304" pitchFamily="18" charset="0"/>
                  <a:cs typeface="Arial" panose="020B0604020202020204" pitchFamily="34" charset="0"/>
                </a:rPr>
                <a:t>LinkedList</a:t>
              </a:r>
            </a:p>
          </p:txBody>
        </p:sp>
        <p:sp>
          <p:nvSpPr>
            <p:cNvPr id="8211" name="Line 18"/>
            <p:cNvSpPr>
              <a:spLocks noChangeShapeType="1"/>
            </p:cNvSpPr>
            <p:nvPr/>
          </p:nvSpPr>
          <p:spPr bwMode="auto">
            <a:xfrm flipV="1">
              <a:off x="651" y="699"/>
              <a:ext cx="432" cy="288"/>
            </a:xfrm>
            <a:prstGeom prst="line">
              <a:avLst/>
            </a:prstGeom>
            <a:noFill/>
            <a:ln w="12700" cmpd="sng">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12" name="Line 19"/>
            <p:cNvSpPr>
              <a:spLocks noChangeShapeType="1"/>
            </p:cNvSpPr>
            <p:nvPr/>
          </p:nvSpPr>
          <p:spPr bwMode="auto">
            <a:xfrm flipV="1">
              <a:off x="1323" y="267"/>
              <a:ext cx="768" cy="144"/>
            </a:xfrm>
            <a:prstGeom prst="line">
              <a:avLst/>
            </a:prstGeom>
            <a:noFill/>
            <a:ln w="12700" cmpd="sng">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13" name="Line 20"/>
            <p:cNvSpPr>
              <a:spLocks noChangeShapeType="1"/>
            </p:cNvSpPr>
            <p:nvPr/>
          </p:nvSpPr>
          <p:spPr bwMode="auto">
            <a:xfrm flipH="1" flipV="1">
              <a:off x="3243" y="267"/>
              <a:ext cx="432" cy="240"/>
            </a:xfrm>
            <a:prstGeom prst="line">
              <a:avLst/>
            </a:prstGeom>
            <a:noFill/>
            <a:ln w="12700" cmpd="sng">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14" name="Line 21"/>
            <p:cNvSpPr>
              <a:spLocks noChangeShapeType="1"/>
            </p:cNvSpPr>
            <p:nvPr/>
          </p:nvSpPr>
          <p:spPr bwMode="auto">
            <a:xfrm flipV="1">
              <a:off x="603" y="1707"/>
              <a:ext cx="912" cy="336"/>
            </a:xfrm>
            <a:prstGeom prst="line">
              <a:avLst/>
            </a:prstGeom>
            <a:noFill/>
            <a:ln w="12700" cmpd="sng">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15" name="Line 22"/>
            <p:cNvSpPr>
              <a:spLocks noChangeShapeType="1"/>
            </p:cNvSpPr>
            <p:nvPr/>
          </p:nvSpPr>
          <p:spPr bwMode="auto">
            <a:xfrm flipH="1" flipV="1">
              <a:off x="1659" y="1707"/>
              <a:ext cx="192" cy="336"/>
            </a:xfrm>
            <a:prstGeom prst="line">
              <a:avLst/>
            </a:prstGeom>
            <a:noFill/>
            <a:ln w="12700" cmpd="sng">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16" name="Line 23"/>
            <p:cNvSpPr>
              <a:spLocks noChangeShapeType="1"/>
            </p:cNvSpPr>
            <p:nvPr/>
          </p:nvSpPr>
          <p:spPr bwMode="auto">
            <a:xfrm flipV="1">
              <a:off x="3387" y="1899"/>
              <a:ext cx="0" cy="240"/>
            </a:xfrm>
            <a:prstGeom prst="line">
              <a:avLst/>
            </a:prstGeom>
            <a:noFill/>
            <a:ln w="12700" cmpd="sng">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17" name="Line 24"/>
            <p:cNvSpPr>
              <a:spLocks noChangeShapeType="1"/>
            </p:cNvSpPr>
            <p:nvPr/>
          </p:nvSpPr>
          <p:spPr bwMode="auto">
            <a:xfrm flipH="1" flipV="1">
              <a:off x="4587" y="1275"/>
              <a:ext cx="386" cy="295"/>
            </a:xfrm>
            <a:prstGeom prst="line">
              <a:avLst/>
            </a:prstGeom>
            <a:noFill/>
            <a:ln w="12700" cmpd="sng">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18" name="Line 25"/>
            <p:cNvSpPr>
              <a:spLocks noChangeShapeType="1"/>
            </p:cNvSpPr>
            <p:nvPr/>
          </p:nvSpPr>
          <p:spPr bwMode="auto">
            <a:xfrm flipV="1">
              <a:off x="3387" y="1275"/>
              <a:ext cx="768" cy="384"/>
            </a:xfrm>
            <a:prstGeom prst="line">
              <a:avLst/>
            </a:prstGeom>
            <a:noFill/>
            <a:ln w="12700" cmpd="sng">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19" name="Line 26"/>
            <p:cNvSpPr>
              <a:spLocks noChangeShapeType="1"/>
            </p:cNvSpPr>
            <p:nvPr/>
          </p:nvSpPr>
          <p:spPr bwMode="auto">
            <a:xfrm>
              <a:off x="45" y="2562"/>
              <a:ext cx="576" cy="0"/>
            </a:xfrm>
            <a:prstGeom prst="line">
              <a:avLst/>
            </a:prstGeom>
            <a:noFill/>
            <a:ln w="12700" cmpd="sng">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20" name="Line 27"/>
            <p:cNvSpPr>
              <a:spLocks noChangeShapeType="1"/>
            </p:cNvSpPr>
            <p:nvPr/>
          </p:nvSpPr>
          <p:spPr bwMode="auto">
            <a:xfrm>
              <a:off x="45" y="2744"/>
              <a:ext cx="576" cy="0"/>
            </a:xfrm>
            <a:prstGeom prst="line">
              <a:avLst/>
            </a:prstGeom>
            <a:noFill/>
            <a:ln w="12700" cmpd="sng">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21" name="Text Box 28"/>
            <p:cNvSpPr txBox="1">
              <a:spLocks noChangeArrowheads="1"/>
            </p:cNvSpPr>
            <p:nvPr/>
          </p:nvSpPr>
          <p:spPr bwMode="auto">
            <a:xfrm>
              <a:off x="687" y="2472"/>
              <a:ext cx="7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spcAft>
                  <a:spcPct val="15000"/>
                </a:spcAft>
                <a:buClr>
                  <a:schemeClr val="accent2"/>
                </a:buClr>
                <a:buFont typeface="Arial" panose="020B0604020202020204" pitchFamily="34" charset="0"/>
                <a:buNone/>
              </a:pPr>
              <a:r>
                <a:rPr lang="zh-CN" altLang="en-US" sz="1400" b="1">
                  <a:latin typeface="Times New Roman" panose="02020603050405020304" pitchFamily="18" charset="0"/>
                  <a:cs typeface="Arial" panose="020B0604020202020204" pitchFamily="34" charset="0"/>
                </a:rPr>
                <a:t>继承</a:t>
              </a:r>
            </a:p>
          </p:txBody>
        </p:sp>
        <p:sp>
          <p:nvSpPr>
            <p:cNvPr id="8222" name="Text Box 29"/>
            <p:cNvSpPr txBox="1">
              <a:spLocks noChangeArrowheads="1"/>
            </p:cNvSpPr>
            <p:nvPr/>
          </p:nvSpPr>
          <p:spPr bwMode="auto">
            <a:xfrm>
              <a:off x="680" y="2653"/>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spcAft>
                  <a:spcPct val="15000"/>
                </a:spcAft>
                <a:buClr>
                  <a:schemeClr val="accent2"/>
                </a:buClr>
                <a:buFont typeface="Arial" panose="020B0604020202020204" pitchFamily="34" charset="0"/>
                <a:buNone/>
              </a:pPr>
              <a:r>
                <a:rPr lang="zh-CN" altLang="en-US" sz="1400" b="1">
                  <a:latin typeface="Times New Roman" panose="02020603050405020304" pitchFamily="18" charset="0"/>
                  <a:cs typeface="Arial" panose="020B0604020202020204" pitchFamily="34" charset="0"/>
                </a:rPr>
                <a:t>实现</a:t>
              </a:r>
            </a:p>
          </p:txBody>
        </p:sp>
        <p:sp>
          <p:nvSpPr>
            <p:cNvPr id="8223" name="Line 30"/>
            <p:cNvSpPr>
              <a:spLocks noChangeShapeType="1"/>
            </p:cNvSpPr>
            <p:nvPr/>
          </p:nvSpPr>
          <p:spPr bwMode="auto">
            <a:xfrm flipV="1">
              <a:off x="363" y="1227"/>
              <a:ext cx="144" cy="816"/>
            </a:xfrm>
            <a:prstGeom prst="line">
              <a:avLst/>
            </a:prstGeom>
            <a:noFill/>
            <a:ln w="12700" cmpd="sng">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24" name="Line 31"/>
            <p:cNvSpPr>
              <a:spLocks noChangeShapeType="1"/>
            </p:cNvSpPr>
            <p:nvPr/>
          </p:nvSpPr>
          <p:spPr bwMode="auto">
            <a:xfrm flipH="1" flipV="1">
              <a:off x="1323" y="699"/>
              <a:ext cx="384" cy="768"/>
            </a:xfrm>
            <a:prstGeom prst="line">
              <a:avLst/>
            </a:prstGeom>
            <a:noFill/>
            <a:ln w="12700" cmpd="sng">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25" name="Line 32"/>
            <p:cNvSpPr>
              <a:spLocks noChangeShapeType="1"/>
            </p:cNvSpPr>
            <p:nvPr/>
          </p:nvSpPr>
          <p:spPr bwMode="auto">
            <a:xfrm flipV="1">
              <a:off x="2331" y="267"/>
              <a:ext cx="48" cy="624"/>
            </a:xfrm>
            <a:prstGeom prst="line">
              <a:avLst/>
            </a:prstGeom>
            <a:noFill/>
            <a:ln w="12700" cmpd="sng">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26" name="Line 33"/>
            <p:cNvSpPr>
              <a:spLocks noChangeShapeType="1"/>
            </p:cNvSpPr>
            <p:nvPr/>
          </p:nvSpPr>
          <p:spPr bwMode="auto">
            <a:xfrm flipH="1" flipV="1">
              <a:off x="4059" y="747"/>
              <a:ext cx="432" cy="288"/>
            </a:xfrm>
            <a:prstGeom prst="line">
              <a:avLst/>
            </a:prstGeom>
            <a:noFill/>
            <a:ln w="12700" cmpd="sng">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27" name="Line 34"/>
            <p:cNvSpPr>
              <a:spLocks noChangeShapeType="1"/>
            </p:cNvSpPr>
            <p:nvPr/>
          </p:nvSpPr>
          <p:spPr bwMode="auto">
            <a:xfrm flipH="1" flipV="1">
              <a:off x="3147" y="987"/>
              <a:ext cx="672" cy="144"/>
            </a:xfrm>
            <a:prstGeom prst="line">
              <a:avLst/>
            </a:prstGeom>
            <a:noFill/>
            <a:ln w="12700" cmpd="sng">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28" name="Line 35"/>
            <p:cNvSpPr>
              <a:spLocks noChangeShapeType="1"/>
            </p:cNvSpPr>
            <p:nvPr/>
          </p:nvSpPr>
          <p:spPr bwMode="auto">
            <a:xfrm flipV="1">
              <a:off x="1803" y="1131"/>
              <a:ext cx="528" cy="336"/>
            </a:xfrm>
            <a:prstGeom prst="line">
              <a:avLst/>
            </a:prstGeom>
            <a:noFill/>
            <a:ln w="12700" cmpd="sng">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229" name="Rectangle 15"/>
            <p:cNvSpPr>
              <a:spLocks noChangeArrowheads="1"/>
            </p:cNvSpPr>
            <p:nvPr/>
          </p:nvSpPr>
          <p:spPr bwMode="auto">
            <a:xfrm>
              <a:off x="4066" y="2068"/>
              <a:ext cx="1089" cy="217"/>
            </a:xfrm>
            <a:prstGeom prst="rect">
              <a:avLst/>
            </a:prstGeom>
            <a:solidFill>
              <a:srgbClr val="FFFF99"/>
            </a:solidFill>
            <a:ln w="12700" cmpd="sng">
              <a:solidFill>
                <a:srgbClr val="000000"/>
              </a:solidFill>
              <a:miter lim="800000"/>
              <a:headEnd/>
              <a:tailEnd/>
            </a:ln>
          </p:spPr>
          <p:txBody>
            <a:bodyPr lIns="0" tIns="0" rIns="0" bIns="0" anchor="ct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b="1">
                  <a:solidFill>
                    <a:srgbClr val="FF0000"/>
                  </a:solidFill>
                  <a:latin typeface="Times New Roman" panose="02020603050405020304" pitchFamily="18" charset="0"/>
                  <a:cs typeface="Arial" panose="020B0604020202020204" pitchFamily="34" charset="0"/>
                </a:rPr>
                <a:t>ArrayList</a:t>
              </a:r>
            </a:p>
          </p:txBody>
        </p:sp>
        <p:sp>
          <p:nvSpPr>
            <p:cNvPr id="8230" name="Line 24"/>
            <p:cNvSpPr>
              <a:spLocks noChangeShapeType="1"/>
            </p:cNvSpPr>
            <p:nvPr/>
          </p:nvSpPr>
          <p:spPr bwMode="auto">
            <a:xfrm flipH="1" flipV="1">
              <a:off x="4338" y="1297"/>
              <a:ext cx="155" cy="771"/>
            </a:xfrm>
            <a:prstGeom prst="line">
              <a:avLst/>
            </a:prstGeom>
            <a:noFill/>
            <a:ln w="12700" cmpd="sng">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8231" name="Text Box 39"/>
          <p:cNvSpPr txBox="1">
            <a:spLocks noChangeArrowheads="1"/>
          </p:cNvSpPr>
          <p:nvPr/>
        </p:nvSpPr>
        <p:spPr bwMode="auto">
          <a:xfrm>
            <a:off x="952500" y="960438"/>
            <a:ext cx="5616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None/>
            </a:pPr>
            <a:r>
              <a:rPr lang="zh-CN" altLang="en-US" sz="2800" b="1" dirty="0">
                <a:latin typeface="微软雅黑" panose="020B0503020204020204" pitchFamily="34" charset="-122"/>
                <a:ea typeface="微软雅黑" panose="020B0503020204020204" pitchFamily="34" charset="-122"/>
              </a:rPr>
              <a:t>（</a:t>
            </a:r>
            <a:r>
              <a:rPr lang="zh-CN"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 </a:t>
            </a:r>
            <a:r>
              <a:rPr lang="zh-CN" altLang="zh-CN" sz="2800" b="1" dirty="0">
                <a:solidFill>
                  <a:srgbClr val="FF0000"/>
                </a:solidFill>
                <a:latin typeface="微软雅黑" panose="020B0503020204020204" pitchFamily="34" charset="-122"/>
                <a:ea typeface="微软雅黑" panose="020B0503020204020204" pitchFamily="34" charset="-122"/>
              </a:rPr>
              <a:t>Collection</a:t>
            </a:r>
            <a:r>
              <a:rPr lang="zh-CN" altLang="en-US" sz="2800" b="1" dirty="0">
                <a:solidFill>
                  <a:srgbClr val="FF0000"/>
                </a:solidFill>
                <a:latin typeface="微软雅黑" panose="020B0503020204020204" pitchFamily="34" charset="-122"/>
                <a:ea typeface="微软雅黑" panose="020B0503020204020204" pitchFamily="34" charset="-122"/>
              </a:rPr>
              <a:t>接口树</a:t>
            </a:r>
          </a:p>
        </p:txBody>
      </p:sp>
    </p:spTree>
    <p:extLst>
      <p:ext uri="{BB962C8B-B14F-4D97-AF65-F5344CB8AC3E}">
        <p14:creationId xmlns:p14="http://schemas.microsoft.com/office/powerpoint/2010/main" val="408067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r>
              <a:rPr lang="zh-CN" altLang="zh-CN" b="1" dirty="0">
                <a:latin typeface="微软雅黑" panose="020B0503020204020204" pitchFamily="34" charset="-122"/>
                <a:ea typeface="微软雅黑" panose="020B0503020204020204" pitchFamily="34" charset="-122"/>
              </a:rPr>
              <a:t>Java</a:t>
            </a:r>
            <a:r>
              <a:rPr lang="zh-CN" b="1" dirty="0">
                <a:latin typeface="微软雅黑" panose="020B0503020204020204" pitchFamily="34" charset="-122"/>
                <a:ea typeface="微软雅黑" panose="020B0503020204020204" pitchFamily="34" charset="-122"/>
              </a:rPr>
              <a:t>集合体系结构</a:t>
            </a:r>
            <a:endParaRPr lang="zh-CN" altLang="en-US" sz="4100" b="1" dirty="0">
              <a:latin typeface="微软雅黑" panose="020B0503020204020204" pitchFamily="34" charset="-122"/>
              <a:ea typeface="微软雅黑" panose="020B0503020204020204" pitchFamily="34" charset="-122"/>
            </a:endParaRPr>
          </a:p>
        </p:txBody>
      </p:sp>
      <p:grpSp>
        <p:nvGrpSpPr>
          <p:cNvPr id="9219" name="Group 3"/>
          <p:cNvGrpSpPr>
            <a:grpSpLocks/>
          </p:cNvGrpSpPr>
          <p:nvPr/>
        </p:nvGrpSpPr>
        <p:grpSpPr bwMode="auto">
          <a:xfrm>
            <a:off x="3043239" y="2622552"/>
            <a:ext cx="5876925" cy="2736849"/>
            <a:chOff x="0" y="-9"/>
            <a:chExt cx="3702" cy="1724"/>
          </a:xfrm>
        </p:grpSpPr>
        <p:sp>
          <p:nvSpPr>
            <p:cNvPr id="9220" name="Oval 7"/>
            <p:cNvSpPr>
              <a:spLocks noChangeArrowheads="1"/>
            </p:cNvSpPr>
            <p:nvPr/>
          </p:nvSpPr>
          <p:spPr bwMode="auto">
            <a:xfrm>
              <a:off x="873" y="-9"/>
              <a:ext cx="1904" cy="463"/>
            </a:xfrm>
            <a:prstGeom prst="ellipse">
              <a:avLst/>
            </a:prstGeom>
            <a:solidFill>
              <a:srgbClr val="FFCC99"/>
            </a:solidFill>
            <a:ln w="12700" cmpd="sng">
              <a:solidFill>
                <a:srgbClr val="000000"/>
              </a:solidFill>
              <a:round/>
              <a:headEnd/>
              <a:tailEnd/>
            </a:ln>
          </p:spPr>
          <p:txBody>
            <a:bodyPr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sz="2800" b="1">
                  <a:latin typeface="Times New Roman" panose="02020603050405020304" pitchFamily="18" charset="0"/>
                  <a:cs typeface="Arial" panose="020B0604020202020204" pitchFamily="34" charset="0"/>
                </a:rPr>
                <a:t>  Map</a:t>
              </a:r>
            </a:p>
          </p:txBody>
        </p:sp>
        <p:sp>
          <p:nvSpPr>
            <p:cNvPr id="9221" name="Rectangle 13"/>
            <p:cNvSpPr>
              <a:spLocks noChangeArrowheads="1"/>
            </p:cNvSpPr>
            <p:nvPr/>
          </p:nvSpPr>
          <p:spPr bwMode="auto">
            <a:xfrm>
              <a:off x="0" y="1350"/>
              <a:ext cx="1428" cy="335"/>
            </a:xfrm>
            <a:prstGeom prst="rect">
              <a:avLst/>
            </a:prstGeom>
            <a:solidFill>
              <a:srgbClr val="FFFF99"/>
            </a:solidFill>
            <a:ln w="12700" cmpd="sng">
              <a:solidFill>
                <a:srgbClr val="000000"/>
              </a:solidFill>
              <a:miter lim="800000"/>
              <a:headEnd/>
              <a:tailEnd/>
            </a:ln>
          </p:spPr>
          <p:txBody>
            <a:bodyPr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sz="2800" b="1">
                  <a:latin typeface="Times New Roman" panose="02020603050405020304" pitchFamily="18" charset="0"/>
                  <a:cs typeface="Arial" panose="020B0604020202020204" pitchFamily="34" charset="0"/>
                </a:rPr>
                <a:t>HashMap</a:t>
              </a:r>
            </a:p>
          </p:txBody>
        </p:sp>
        <p:sp>
          <p:nvSpPr>
            <p:cNvPr id="9222" name="Rectangle 14"/>
            <p:cNvSpPr>
              <a:spLocks noChangeArrowheads="1"/>
            </p:cNvSpPr>
            <p:nvPr/>
          </p:nvSpPr>
          <p:spPr bwMode="auto">
            <a:xfrm>
              <a:off x="2238" y="1380"/>
              <a:ext cx="1464" cy="335"/>
            </a:xfrm>
            <a:prstGeom prst="rect">
              <a:avLst/>
            </a:prstGeom>
            <a:solidFill>
              <a:srgbClr val="FFFF99"/>
            </a:solidFill>
            <a:ln w="12700" cmpd="sng">
              <a:solidFill>
                <a:srgbClr val="000000"/>
              </a:solidFill>
              <a:miter lim="800000"/>
              <a:headEnd/>
              <a:tailEnd/>
            </a:ln>
          </p:spPr>
          <p:txBody>
            <a:bodyPr anchor="ctr">
              <a:spAutoFit/>
            </a:bodyPr>
            <a:lstStyle>
              <a:lvl1pPr marL="750888"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spcAft>
                  <a:spcPct val="15000"/>
                </a:spcAft>
                <a:buClr>
                  <a:schemeClr val="accent2"/>
                </a:buClr>
                <a:buFont typeface="Arial" panose="020B0604020202020204" pitchFamily="34" charset="0"/>
                <a:buNone/>
              </a:pPr>
              <a:r>
                <a:rPr lang="zh-CN" altLang="zh-CN" sz="2800" b="1">
                  <a:latin typeface="Times New Roman" panose="02020603050405020304" pitchFamily="18" charset="0"/>
                  <a:cs typeface="Arial" panose="020B0604020202020204" pitchFamily="34" charset="0"/>
                </a:rPr>
                <a:t>Hashtable</a:t>
              </a:r>
            </a:p>
          </p:txBody>
        </p:sp>
        <p:sp>
          <p:nvSpPr>
            <p:cNvPr id="9223" name="Line 27"/>
            <p:cNvSpPr>
              <a:spLocks noChangeShapeType="1"/>
            </p:cNvSpPr>
            <p:nvPr/>
          </p:nvSpPr>
          <p:spPr bwMode="auto">
            <a:xfrm flipV="1">
              <a:off x="798" y="452"/>
              <a:ext cx="855" cy="855"/>
            </a:xfrm>
            <a:prstGeom prst="line">
              <a:avLst/>
            </a:prstGeom>
            <a:noFill/>
            <a:ln w="12700" cmpd="sng">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224" name="Line 27"/>
            <p:cNvSpPr>
              <a:spLocks noChangeShapeType="1"/>
            </p:cNvSpPr>
            <p:nvPr/>
          </p:nvSpPr>
          <p:spPr bwMode="auto">
            <a:xfrm flipH="1" flipV="1">
              <a:off x="2193" y="497"/>
              <a:ext cx="810" cy="810"/>
            </a:xfrm>
            <a:prstGeom prst="line">
              <a:avLst/>
            </a:prstGeom>
            <a:noFill/>
            <a:ln w="12700" cmpd="sng">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9225" name="Text Box 9"/>
          <p:cNvSpPr txBox="1">
            <a:spLocks noChangeArrowheads="1"/>
          </p:cNvSpPr>
          <p:nvPr/>
        </p:nvSpPr>
        <p:spPr bwMode="auto">
          <a:xfrm>
            <a:off x="838200" y="1550195"/>
            <a:ext cx="5616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None/>
            </a:pPr>
            <a:r>
              <a:rPr lang="zh-CN" altLang="en-US" sz="2800" b="1" dirty="0">
                <a:latin typeface="微软雅黑" panose="020B0503020204020204" pitchFamily="34" charset="-122"/>
                <a:ea typeface="微软雅黑" panose="020B0503020204020204" pitchFamily="34" charset="-122"/>
              </a:rPr>
              <a:t>（</a:t>
            </a:r>
            <a:r>
              <a:rPr lang="zh-CN"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 </a:t>
            </a:r>
            <a:r>
              <a:rPr lang="zh-CN" altLang="zh-CN" sz="2800" b="1" dirty="0">
                <a:solidFill>
                  <a:srgbClr val="FF0000"/>
                </a:solidFill>
                <a:latin typeface="微软雅黑" panose="020B0503020204020204" pitchFamily="34" charset="-122"/>
                <a:ea typeface="微软雅黑" panose="020B0503020204020204" pitchFamily="34" charset="-122"/>
              </a:rPr>
              <a:t>Map</a:t>
            </a:r>
            <a:r>
              <a:rPr lang="zh-CN" altLang="en-US" sz="2800" b="1" dirty="0">
                <a:solidFill>
                  <a:srgbClr val="FF0000"/>
                </a:solidFill>
                <a:latin typeface="微软雅黑" panose="020B0503020204020204" pitchFamily="34" charset="-122"/>
                <a:ea typeface="微软雅黑" panose="020B0503020204020204" pitchFamily="34" charset="-122"/>
              </a:rPr>
              <a:t>接口树</a:t>
            </a:r>
          </a:p>
        </p:txBody>
      </p:sp>
    </p:spTree>
    <p:extLst>
      <p:ext uri="{BB962C8B-B14F-4D97-AF65-F5344CB8AC3E}">
        <p14:creationId xmlns:p14="http://schemas.microsoft.com/office/powerpoint/2010/main" val="219598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zh-CN" altLang="zh-CN">
                <a:latin typeface="微软雅黑" panose="020B0503020204020204" pitchFamily="34" charset="-122"/>
                <a:ea typeface="微软雅黑" panose="020B0503020204020204" pitchFamily="34" charset="-122"/>
              </a:rPr>
              <a:t>Java</a:t>
            </a:r>
            <a:r>
              <a:rPr lang="zh-CN">
                <a:latin typeface="微软雅黑" panose="020B0503020204020204" pitchFamily="34" charset="-122"/>
                <a:ea typeface="微软雅黑" panose="020B0503020204020204" pitchFamily="34" charset="-122"/>
              </a:rPr>
              <a:t>集合分类</a:t>
            </a:r>
            <a:endParaRPr lang="zh-CN" altLang="en-US" sz="4100">
              <a:latin typeface="微软雅黑" panose="020B0503020204020204" pitchFamily="34" charset="-122"/>
              <a:ea typeface="微软雅黑" panose="020B0503020204020204" pitchFamily="34" charset="-122"/>
            </a:endParaRPr>
          </a:p>
        </p:txBody>
      </p:sp>
      <p:sp>
        <p:nvSpPr>
          <p:cNvPr id="10243" name="Rectangle 3"/>
          <p:cNvSpPr>
            <a:spLocks noGrp="1" noRot="1" noChangeArrowheads="1"/>
          </p:cNvSpPr>
          <p:nvPr>
            <p:ph type="body" idx="1"/>
          </p:nvPr>
        </p:nvSpPr>
        <p:spPr>
          <a:xfrm>
            <a:off x="677917" y="1557339"/>
            <a:ext cx="10675883" cy="4496620"/>
          </a:xfrm>
        </p:spPr>
        <p:txBody>
          <a:bodyPr/>
          <a:lstStyle/>
          <a:p>
            <a:pPr>
              <a:lnSpc>
                <a:spcPct val="120000"/>
              </a:lnSpc>
              <a:spcBef>
                <a:spcPct val="0"/>
              </a:spcBef>
            </a:pPr>
            <a:r>
              <a:rPr lang="zh-CN" altLang="zh-CN" sz="3000" dirty="0">
                <a:latin typeface="微软雅黑" panose="020B0503020204020204" pitchFamily="34" charset="-122"/>
                <a:ea typeface="微软雅黑" panose="020B0503020204020204" pitchFamily="34" charset="-122"/>
              </a:rPr>
              <a:t>Java</a:t>
            </a:r>
            <a:r>
              <a:rPr lang="zh-CN" altLang="en-US" sz="3000" dirty="0">
                <a:latin typeface="微软雅黑" panose="020B0503020204020204" pitchFamily="34" charset="-122"/>
                <a:ea typeface="微软雅黑" panose="020B0503020204020204" pitchFamily="34" charset="-122"/>
              </a:rPr>
              <a:t>主要有三种类型的集合</a:t>
            </a:r>
            <a:r>
              <a:rPr lang="zh-CN" altLang="zh-CN" sz="3000" dirty="0">
                <a:latin typeface="微软雅黑" panose="020B0503020204020204" pitchFamily="34" charset="-122"/>
                <a:ea typeface="微软雅黑" panose="020B0503020204020204" pitchFamily="34" charset="-122"/>
              </a:rPr>
              <a:t>:</a:t>
            </a:r>
          </a:p>
          <a:p>
            <a:pPr lvl="1">
              <a:lnSpc>
                <a:spcPct val="120000"/>
              </a:lnSpc>
            </a:pPr>
            <a:r>
              <a:rPr lang="zh-CN" altLang="en-US" sz="3000" dirty="0">
                <a:latin typeface="微软雅黑" panose="020B0503020204020204" pitchFamily="34" charset="-122"/>
                <a:ea typeface="微软雅黑" panose="020B0503020204020204" pitchFamily="34" charset="-122"/>
              </a:rPr>
              <a:t>集</a:t>
            </a:r>
            <a:r>
              <a:rPr lang="zh-CN" altLang="zh-CN" sz="3000" dirty="0">
                <a:latin typeface="微软雅黑" panose="020B0503020204020204" pitchFamily="34" charset="-122"/>
                <a:ea typeface="微软雅黑" panose="020B0503020204020204" pitchFamily="34" charset="-122"/>
              </a:rPr>
              <a:t>(Set)</a:t>
            </a:r>
            <a:r>
              <a:rPr lang="zh-CN" altLang="en-US" sz="3000" dirty="0">
                <a:latin typeface="微软雅黑" panose="020B0503020204020204" pitchFamily="34" charset="-122"/>
                <a:ea typeface="微软雅黑" panose="020B0503020204020204" pitchFamily="34" charset="-122"/>
              </a:rPr>
              <a:t>：集里的对象</a:t>
            </a:r>
            <a:r>
              <a:rPr lang="zh-CN" altLang="en-US" sz="3000" dirty="0">
                <a:solidFill>
                  <a:srgbClr val="FF0000"/>
                </a:solidFill>
                <a:latin typeface="微软雅黑" panose="020B0503020204020204" pitchFamily="34" charset="-122"/>
                <a:ea typeface="微软雅黑" panose="020B0503020204020204" pitchFamily="34" charset="-122"/>
              </a:rPr>
              <a:t>不</a:t>
            </a:r>
            <a:r>
              <a:rPr lang="zh-CN" altLang="en-US" sz="3000" dirty="0">
                <a:latin typeface="微软雅黑" panose="020B0503020204020204" pitchFamily="34" charset="-122"/>
                <a:ea typeface="微软雅黑" panose="020B0503020204020204" pitchFamily="34" charset="-122"/>
              </a:rPr>
              <a:t>按任何特定的方式</a:t>
            </a:r>
            <a:r>
              <a:rPr lang="zh-CN" altLang="en-US" sz="3000" dirty="0">
                <a:solidFill>
                  <a:srgbClr val="FF0000"/>
                </a:solidFill>
                <a:latin typeface="微软雅黑" panose="020B0503020204020204" pitchFamily="34" charset="-122"/>
                <a:ea typeface="微软雅黑" panose="020B0503020204020204" pitchFamily="34" charset="-122"/>
              </a:rPr>
              <a:t>排列</a:t>
            </a:r>
            <a:r>
              <a:rPr lang="zh-CN" altLang="en-US" sz="3000" dirty="0">
                <a:latin typeface="微软雅黑" panose="020B0503020204020204" pitchFamily="34" charset="-122"/>
                <a:ea typeface="微软雅黑" panose="020B0503020204020204" pitchFamily="34" charset="-122"/>
              </a:rPr>
              <a:t>，按</a:t>
            </a:r>
            <a:r>
              <a:rPr lang="zh-CN" altLang="en-US" sz="3000" dirty="0">
                <a:solidFill>
                  <a:srgbClr val="FF0000"/>
                </a:solidFill>
                <a:latin typeface="微软雅黑" panose="020B0503020204020204" pitchFamily="34" charset="-122"/>
                <a:ea typeface="微软雅黑" panose="020B0503020204020204" pitchFamily="34" charset="-122"/>
              </a:rPr>
              <a:t>索引值</a:t>
            </a:r>
            <a:r>
              <a:rPr lang="zh-CN" altLang="en-US" sz="3000" dirty="0">
                <a:latin typeface="微软雅黑" panose="020B0503020204020204" pitchFamily="34" charset="-122"/>
                <a:ea typeface="微软雅黑" panose="020B0503020204020204" pitchFamily="34" charset="-122"/>
              </a:rPr>
              <a:t>来操作数据，</a:t>
            </a:r>
            <a:r>
              <a:rPr lang="zh-CN" altLang="en-US" sz="3000" dirty="0">
                <a:solidFill>
                  <a:srgbClr val="FF0000"/>
                </a:solidFill>
                <a:latin typeface="微软雅黑" panose="020B0503020204020204" pitchFamily="34" charset="-122"/>
                <a:ea typeface="微软雅黑" panose="020B0503020204020204" pitchFamily="34" charset="-122"/>
              </a:rPr>
              <a:t>不能有重复的元素</a:t>
            </a:r>
          </a:p>
          <a:p>
            <a:pPr lvl="1">
              <a:lnSpc>
                <a:spcPct val="120000"/>
              </a:lnSpc>
            </a:pPr>
            <a:r>
              <a:rPr lang="zh-CN" altLang="en-US" sz="3000" dirty="0">
                <a:latin typeface="微软雅黑" panose="020B0503020204020204" pitchFamily="34" charset="-122"/>
                <a:ea typeface="微软雅黑" panose="020B0503020204020204" pitchFamily="34" charset="-122"/>
              </a:rPr>
              <a:t>列表</a:t>
            </a:r>
            <a:r>
              <a:rPr lang="zh-CN" altLang="zh-CN" sz="3000" dirty="0">
                <a:latin typeface="微软雅黑" panose="020B0503020204020204" pitchFamily="34" charset="-122"/>
                <a:ea typeface="微软雅黑" panose="020B0503020204020204" pitchFamily="34" charset="-122"/>
              </a:rPr>
              <a:t>(List)</a:t>
            </a:r>
            <a:r>
              <a:rPr lang="zh-CN" altLang="en-US" sz="3000" dirty="0">
                <a:latin typeface="微软雅黑" panose="020B0503020204020204" pitchFamily="34" charset="-122"/>
                <a:ea typeface="微软雅黑" panose="020B0503020204020204" pitchFamily="34" charset="-122"/>
              </a:rPr>
              <a:t>：序列中的对象以</a:t>
            </a:r>
            <a:r>
              <a:rPr lang="zh-CN" altLang="en-US" sz="3000" dirty="0">
                <a:solidFill>
                  <a:srgbClr val="FF0000"/>
                </a:solidFill>
                <a:latin typeface="微软雅黑" panose="020B0503020204020204" pitchFamily="34" charset="-122"/>
                <a:ea typeface="微软雅黑" panose="020B0503020204020204" pitchFamily="34" charset="-122"/>
              </a:rPr>
              <a:t>线性方式存储</a:t>
            </a:r>
            <a:r>
              <a:rPr lang="zh-CN" altLang="en-US" sz="3000" dirty="0">
                <a:latin typeface="微软雅黑" panose="020B0503020204020204" pitchFamily="34" charset="-122"/>
                <a:ea typeface="微软雅黑" panose="020B0503020204020204" pitchFamily="34" charset="-122"/>
              </a:rPr>
              <a:t>，按</a:t>
            </a:r>
            <a:r>
              <a:rPr lang="zh-CN" altLang="en-US" sz="3000" dirty="0">
                <a:solidFill>
                  <a:srgbClr val="FF0000"/>
                </a:solidFill>
                <a:latin typeface="微软雅黑" panose="020B0503020204020204" pitchFamily="34" charset="-122"/>
                <a:ea typeface="微软雅黑" panose="020B0503020204020204" pitchFamily="34" charset="-122"/>
              </a:rPr>
              <a:t>索引值</a:t>
            </a:r>
            <a:r>
              <a:rPr lang="zh-CN" altLang="en-US" sz="3000" dirty="0">
                <a:latin typeface="微软雅黑" panose="020B0503020204020204" pitchFamily="34" charset="-122"/>
                <a:ea typeface="微软雅黑" panose="020B0503020204020204" pitchFamily="34" charset="-122"/>
              </a:rPr>
              <a:t>来操作数据，可以</a:t>
            </a:r>
            <a:r>
              <a:rPr lang="zh-CN" altLang="en-US" sz="3000" dirty="0">
                <a:solidFill>
                  <a:srgbClr val="FF0000"/>
                </a:solidFill>
                <a:latin typeface="微软雅黑" panose="020B0503020204020204" pitchFamily="34" charset="-122"/>
                <a:ea typeface="微软雅黑" panose="020B0503020204020204" pitchFamily="34" charset="-122"/>
              </a:rPr>
              <a:t>有重复的元素</a:t>
            </a:r>
          </a:p>
          <a:p>
            <a:pPr lvl="1">
              <a:lnSpc>
                <a:spcPct val="120000"/>
              </a:lnSpc>
            </a:pPr>
            <a:r>
              <a:rPr lang="zh-CN" altLang="en-US" sz="3000" dirty="0">
                <a:latin typeface="微软雅黑" panose="020B0503020204020204" pitchFamily="34" charset="-122"/>
                <a:ea typeface="微软雅黑" panose="020B0503020204020204" pitchFamily="34" charset="-122"/>
              </a:rPr>
              <a:t>映射</a:t>
            </a:r>
            <a:r>
              <a:rPr lang="zh-CN" altLang="zh-CN" sz="3000" dirty="0">
                <a:latin typeface="微软雅黑" panose="020B0503020204020204" pitchFamily="34" charset="-122"/>
                <a:ea typeface="微软雅黑" panose="020B0503020204020204" pitchFamily="34" charset="-122"/>
              </a:rPr>
              <a:t>(Map)</a:t>
            </a:r>
            <a:r>
              <a:rPr lang="zh-CN" altLang="en-US" sz="3000" dirty="0">
                <a:latin typeface="微软雅黑" panose="020B0503020204020204" pitchFamily="34" charset="-122"/>
                <a:ea typeface="微软雅黑" panose="020B0503020204020204" pitchFamily="34" charset="-122"/>
              </a:rPr>
              <a:t>：映射的每一项为“</a:t>
            </a:r>
            <a:r>
              <a:rPr lang="zh-CN" altLang="en-US" sz="3000" dirty="0">
                <a:solidFill>
                  <a:srgbClr val="FF0000"/>
                </a:solidFill>
                <a:latin typeface="微软雅黑" panose="020B0503020204020204" pitchFamily="34" charset="-122"/>
                <a:ea typeface="微软雅黑" panose="020B0503020204020204" pitchFamily="34" charset="-122"/>
              </a:rPr>
              <a:t>名称</a:t>
            </a:r>
            <a:r>
              <a:rPr lang="zh-CN" altLang="zh-CN" sz="3000" dirty="0">
                <a:solidFill>
                  <a:srgbClr val="FF0000"/>
                </a:solidFill>
                <a:latin typeface="微软雅黑" panose="020B0503020204020204" pitchFamily="34" charset="-122"/>
                <a:ea typeface="微软雅黑" panose="020B0503020204020204" pitchFamily="34" charset="-122"/>
              </a:rPr>
              <a:t>—</a:t>
            </a:r>
            <a:r>
              <a:rPr lang="zh-CN" altLang="en-US" sz="3000" dirty="0">
                <a:solidFill>
                  <a:srgbClr val="FF0000"/>
                </a:solidFill>
                <a:latin typeface="微软雅黑" panose="020B0503020204020204" pitchFamily="34" charset="-122"/>
                <a:ea typeface="微软雅黑" panose="020B0503020204020204" pitchFamily="34" charset="-122"/>
              </a:rPr>
              <a:t>数值”</a:t>
            </a:r>
            <a:r>
              <a:rPr lang="zh-CN" altLang="en-US" sz="3000" dirty="0">
                <a:solidFill>
                  <a:srgbClr val="3333CC"/>
                </a:solidFill>
                <a:latin typeface="微软雅黑" panose="020B0503020204020204" pitchFamily="34" charset="-122"/>
                <a:ea typeface="微软雅黑" panose="020B0503020204020204" pitchFamily="34" charset="-122"/>
              </a:rPr>
              <a:t>对</a:t>
            </a:r>
            <a:r>
              <a:rPr lang="zh-CN" altLang="en-US" sz="3000" dirty="0">
                <a:latin typeface="微软雅黑" panose="020B0503020204020204" pitchFamily="34" charset="-122"/>
                <a:ea typeface="微软雅黑" panose="020B0503020204020204" pitchFamily="34" charset="-122"/>
              </a:rPr>
              <a:t>，</a:t>
            </a:r>
            <a:r>
              <a:rPr lang="zh-CN" altLang="en-US" sz="3000" dirty="0">
                <a:solidFill>
                  <a:srgbClr val="3333CC"/>
                </a:solidFill>
                <a:latin typeface="微软雅黑" panose="020B0503020204020204" pitchFamily="34" charset="-122"/>
                <a:ea typeface="微软雅黑" panose="020B0503020204020204" pitchFamily="34" charset="-122"/>
              </a:rPr>
              <a:t>名称不可以重复</a:t>
            </a:r>
            <a:r>
              <a:rPr lang="zh-CN" altLang="en-US" sz="3000" dirty="0">
                <a:latin typeface="微软雅黑" panose="020B0503020204020204" pitchFamily="34" charset="-122"/>
                <a:ea typeface="微软雅黑" panose="020B0503020204020204" pitchFamily="34" charset="-122"/>
              </a:rPr>
              <a:t>，</a:t>
            </a:r>
            <a:r>
              <a:rPr lang="zh-CN" altLang="en-US" sz="3000" dirty="0">
                <a:solidFill>
                  <a:srgbClr val="3333CC"/>
                </a:solidFill>
                <a:latin typeface="微软雅黑" panose="020B0503020204020204" pitchFamily="34" charset="-122"/>
                <a:ea typeface="微软雅黑" panose="020B0503020204020204" pitchFamily="34" charset="-122"/>
              </a:rPr>
              <a:t>值可以重复</a:t>
            </a:r>
            <a:r>
              <a:rPr lang="zh-CN" altLang="en-US" sz="3000" dirty="0">
                <a:latin typeface="微软雅黑" panose="020B0503020204020204" pitchFamily="34" charset="-122"/>
                <a:ea typeface="微软雅黑" panose="020B0503020204020204" pitchFamily="34" charset="-122"/>
              </a:rPr>
              <a:t>，一个名称对应一个唯一的值</a:t>
            </a:r>
            <a:endParaRPr lang="zh-CN" altLang="en-US" sz="3000" dirty="0">
              <a:solidFill>
                <a:srgbClr val="3333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942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zh-CN" altLang="zh-CN" b="1" dirty="0">
                <a:latin typeface="微软雅黑" panose="020B0503020204020204" pitchFamily="34" charset="-122"/>
                <a:ea typeface="微软雅黑" panose="020B0503020204020204" pitchFamily="34" charset="-122"/>
              </a:rPr>
              <a:t>Java</a:t>
            </a:r>
            <a:r>
              <a:rPr lang="zh-CN" b="1" dirty="0">
                <a:latin typeface="微软雅黑" panose="020B0503020204020204" pitchFamily="34" charset="-122"/>
                <a:ea typeface="微软雅黑" panose="020B0503020204020204" pitchFamily="34" charset="-122"/>
              </a:rPr>
              <a:t>集合分类</a:t>
            </a:r>
            <a:endParaRPr lang="zh-CN" altLang="en-US" sz="4100" b="1" dirty="0">
              <a:latin typeface="微软雅黑" panose="020B0503020204020204" pitchFamily="34" charset="-122"/>
              <a:ea typeface="微软雅黑" panose="020B0503020204020204" pitchFamily="34" charset="-122"/>
            </a:endParaRPr>
          </a:p>
        </p:txBody>
      </p:sp>
      <p:grpSp>
        <p:nvGrpSpPr>
          <p:cNvPr id="11267" name="Group 3"/>
          <p:cNvGrpSpPr>
            <a:grpSpLocks/>
          </p:cNvGrpSpPr>
          <p:nvPr/>
        </p:nvGrpSpPr>
        <p:grpSpPr bwMode="auto">
          <a:xfrm>
            <a:off x="2693988" y="2276476"/>
            <a:ext cx="7396162" cy="3038475"/>
            <a:chOff x="0" y="0"/>
            <a:chExt cx="4659" cy="1914"/>
          </a:xfrm>
        </p:grpSpPr>
        <p:grpSp>
          <p:nvGrpSpPr>
            <p:cNvPr id="11268" name="Group 4"/>
            <p:cNvGrpSpPr>
              <a:grpSpLocks/>
            </p:cNvGrpSpPr>
            <p:nvPr/>
          </p:nvGrpSpPr>
          <p:grpSpPr bwMode="auto">
            <a:xfrm>
              <a:off x="0" y="0"/>
              <a:ext cx="4659" cy="1440"/>
              <a:chOff x="0" y="0"/>
              <a:chExt cx="4512" cy="1440"/>
            </a:xfrm>
          </p:grpSpPr>
          <p:grpSp>
            <p:nvGrpSpPr>
              <p:cNvPr id="11269" name="Group 5"/>
              <p:cNvGrpSpPr>
                <a:grpSpLocks/>
              </p:cNvGrpSpPr>
              <p:nvPr/>
            </p:nvGrpSpPr>
            <p:grpSpPr bwMode="auto">
              <a:xfrm>
                <a:off x="0" y="192"/>
                <a:ext cx="1152" cy="1248"/>
                <a:chOff x="0" y="0"/>
                <a:chExt cx="1152" cy="1248"/>
              </a:xfrm>
            </p:grpSpPr>
            <p:sp>
              <p:nvSpPr>
                <p:cNvPr id="11270" name="AutoShape 6"/>
                <p:cNvSpPr>
                  <a:spLocks noChangeArrowheads="1"/>
                </p:cNvSpPr>
                <p:nvPr/>
              </p:nvSpPr>
              <p:spPr bwMode="auto">
                <a:xfrm>
                  <a:off x="0" y="0"/>
                  <a:ext cx="1152" cy="1248"/>
                </a:xfrm>
                <a:prstGeom prst="flowChartManualOperation">
                  <a:avLst/>
                </a:prstGeom>
                <a:solidFill>
                  <a:srgbClr val="FF99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 name="Oval 7"/>
                <p:cNvSpPr>
                  <a:spLocks noChangeArrowheads="1"/>
                </p:cNvSpPr>
                <p:nvPr/>
              </p:nvSpPr>
              <p:spPr bwMode="auto">
                <a:xfrm>
                  <a:off x="384" y="1008"/>
                  <a:ext cx="240" cy="192"/>
                </a:xfrm>
                <a:prstGeom prst="ellipse">
                  <a:avLst/>
                </a:prstGeom>
                <a:solidFill>
                  <a:srgbClr val="FF99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4</a:t>
                  </a:r>
                </a:p>
              </p:txBody>
            </p:sp>
            <p:sp>
              <p:nvSpPr>
                <p:cNvPr id="11272" name="Oval 8"/>
                <p:cNvSpPr>
                  <a:spLocks noChangeArrowheads="1"/>
                </p:cNvSpPr>
                <p:nvPr/>
              </p:nvSpPr>
              <p:spPr bwMode="auto">
                <a:xfrm>
                  <a:off x="96" y="48"/>
                  <a:ext cx="240" cy="192"/>
                </a:xfrm>
                <a:prstGeom prst="ellipse">
                  <a:avLst/>
                </a:prstGeom>
                <a:solidFill>
                  <a:srgbClr val="FF99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3</a:t>
                  </a:r>
                </a:p>
              </p:txBody>
            </p:sp>
            <p:sp>
              <p:nvSpPr>
                <p:cNvPr id="11273" name="Oval 9"/>
                <p:cNvSpPr>
                  <a:spLocks noChangeArrowheads="1"/>
                </p:cNvSpPr>
                <p:nvPr/>
              </p:nvSpPr>
              <p:spPr bwMode="auto">
                <a:xfrm>
                  <a:off x="768" y="240"/>
                  <a:ext cx="240" cy="192"/>
                </a:xfrm>
                <a:prstGeom prst="ellipse">
                  <a:avLst/>
                </a:prstGeom>
                <a:solidFill>
                  <a:srgbClr val="FF99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7</a:t>
                  </a:r>
                </a:p>
              </p:txBody>
            </p:sp>
            <p:sp>
              <p:nvSpPr>
                <p:cNvPr id="11274" name="Oval 10"/>
                <p:cNvSpPr>
                  <a:spLocks noChangeArrowheads="1"/>
                </p:cNvSpPr>
                <p:nvPr/>
              </p:nvSpPr>
              <p:spPr bwMode="auto">
                <a:xfrm>
                  <a:off x="432" y="96"/>
                  <a:ext cx="240" cy="192"/>
                </a:xfrm>
                <a:prstGeom prst="ellipse">
                  <a:avLst/>
                </a:prstGeom>
                <a:solidFill>
                  <a:srgbClr val="FF99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5</a:t>
                  </a:r>
                </a:p>
              </p:txBody>
            </p:sp>
            <p:sp>
              <p:nvSpPr>
                <p:cNvPr id="11275" name="Oval 11"/>
                <p:cNvSpPr>
                  <a:spLocks noChangeArrowheads="1"/>
                </p:cNvSpPr>
                <p:nvPr/>
              </p:nvSpPr>
              <p:spPr bwMode="auto">
                <a:xfrm>
                  <a:off x="432" y="576"/>
                  <a:ext cx="240" cy="192"/>
                </a:xfrm>
                <a:prstGeom prst="ellipse">
                  <a:avLst/>
                </a:prstGeom>
                <a:solidFill>
                  <a:srgbClr val="FF99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6</a:t>
                  </a:r>
                </a:p>
              </p:txBody>
            </p:sp>
            <p:sp>
              <p:nvSpPr>
                <p:cNvPr id="11276" name="Oval 12"/>
                <p:cNvSpPr>
                  <a:spLocks noChangeArrowheads="1"/>
                </p:cNvSpPr>
                <p:nvPr/>
              </p:nvSpPr>
              <p:spPr bwMode="auto">
                <a:xfrm>
                  <a:off x="144" y="336"/>
                  <a:ext cx="240" cy="192"/>
                </a:xfrm>
                <a:prstGeom prst="ellipse">
                  <a:avLst/>
                </a:prstGeom>
                <a:solidFill>
                  <a:srgbClr val="FF99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1</a:t>
                  </a:r>
                </a:p>
              </p:txBody>
            </p:sp>
          </p:grpSp>
          <p:sp>
            <p:nvSpPr>
              <p:cNvPr id="11277" name="Rectangle 13"/>
              <p:cNvSpPr>
                <a:spLocks noChangeArrowheads="1"/>
              </p:cNvSpPr>
              <p:nvPr/>
            </p:nvSpPr>
            <p:spPr bwMode="auto">
              <a:xfrm>
                <a:off x="1584" y="96"/>
                <a:ext cx="960" cy="1344"/>
              </a:xfrm>
              <a:prstGeom prst="rect">
                <a:avLst/>
              </a:prstGeom>
              <a:solidFill>
                <a:srgbClr val="6699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latin typeface="Verdana" panose="020B0604030504040204" pitchFamily="34" charset="0"/>
                </a:endParaRPr>
              </a:p>
            </p:txBody>
          </p:sp>
          <p:sp>
            <p:nvSpPr>
              <p:cNvPr id="11278" name="Line 14"/>
              <p:cNvSpPr>
                <a:spLocks noChangeShapeType="1"/>
              </p:cNvSpPr>
              <p:nvPr/>
            </p:nvSpPr>
            <p:spPr bwMode="auto">
              <a:xfrm>
                <a:off x="1632" y="384"/>
                <a:ext cx="864"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Line 15"/>
              <p:cNvSpPr>
                <a:spLocks noChangeShapeType="1"/>
              </p:cNvSpPr>
              <p:nvPr/>
            </p:nvSpPr>
            <p:spPr bwMode="auto">
              <a:xfrm>
                <a:off x="1632" y="624"/>
                <a:ext cx="864"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Line 16"/>
              <p:cNvSpPr>
                <a:spLocks noChangeShapeType="1"/>
              </p:cNvSpPr>
              <p:nvPr/>
            </p:nvSpPr>
            <p:spPr bwMode="auto">
              <a:xfrm>
                <a:off x="1584" y="912"/>
                <a:ext cx="864"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 name="Line 17"/>
              <p:cNvSpPr>
                <a:spLocks noChangeShapeType="1"/>
              </p:cNvSpPr>
              <p:nvPr/>
            </p:nvSpPr>
            <p:spPr bwMode="auto">
              <a:xfrm>
                <a:off x="1584" y="1200"/>
                <a:ext cx="864"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2" name="Oval 18"/>
              <p:cNvSpPr>
                <a:spLocks noChangeArrowheads="1"/>
              </p:cNvSpPr>
              <p:nvPr/>
            </p:nvSpPr>
            <p:spPr bwMode="auto">
              <a:xfrm>
                <a:off x="1920" y="144"/>
                <a:ext cx="336" cy="144"/>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4</a:t>
                </a:r>
              </a:p>
            </p:txBody>
          </p:sp>
          <p:sp>
            <p:nvSpPr>
              <p:cNvPr id="11283" name="Oval 19"/>
              <p:cNvSpPr>
                <a:spLocks noChangeArrowheads="1"/>
              </p:cNvSpPr>
              <p:nvPr/>
            </p:nvSpPr>
            <p:spPr bwMode="auto">
              <a:xfrm>
                <a:off x="1920" y="384"/>
                <a:ext cx="336" cy="144"/>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1</a:t>
                </a:r>
              </a:p>
            </p:txBody>
          </p:sp>
          <p:sp>
            <p:nvSpPr>
              <p:cNvPr id="11284" name="Oval 20"/>
              <p:cNvSpPr>
                <a:spLocks noChangeArrowheads="1"/>
              </p:cNvSpPr>
              <p:nvPr/>
            </p:nvSpPr>
            <p:spPr bwMode="auto">
              <a:xfrm>
                <a:off x="1920" y="672"/>
                <a:ext cx="336" cy="144"/>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2</a:t>
                </a:r>
              </a:p>
            </p:txBody>
          </p:sp>
          <p:sp>
            <p:nvSpPr>
              <p:cNvPr id="11285" name="Oval 21"/>
              <p:cNvSpPr>
                <a:spLocks noChangeArrowheads="1"/>
              </p:cNvSpPr>
              <p:nvPr/>
            </p:nvSpPr>
            <p:spPr bwMode="auto">
              <a:xfrm>
                <a:off x="1920" y="960"/>
                <a:ext cx="336" cy="144"/>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1</a:t>
                </a:r>
              </a:p>
            </p:txBody>
          </p:sp>
          <p:sp>
            <p:nvSpPr>
              <p:cNvPr id="11286" name="Oval 22"/>
              <p:cNvSpPr>
                <a:spLocks noChangeArrowheads="1"/>
              </p:cNvSpPr>
              <p:nvPr/>
            </p:nvSpPr>
            <p:spPr bwMode="auto">
              <a:xfrm>
                <a:off x="1920" y="1248"/>
                <a:ext cx="336" cy="144"/>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2</a:t>
                </a:r>
              </a:p>
            </p:txBody>
          </p:sp>
          <p:sp>
            <p:nvSpPr>
              <p:cNvPr id="11287" name="AutoShape 23"/>
              <p:cNvSpPr>
                <a:spLocks noChangeArrowheads="1"/>
              </p:cNvSpPr>
              <p:nvPr/>
            </p:nvSpPr>
            <p:spPr bwMode="auto">
              <a:xfrm>
                <a:off x="2928" y="0"/>
                <a:ext cx="1584" cy="14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Oval 24"/>
              <p:cNvSpPr>
                <a:spLocks noChangeArrowheads="1"/>
              </p:cNvSpPr>
              <p:nvPr/>
            </p:nvSpPr>
            <p:spPr bwMode="auto">
              <a:xfrm>
                <a:off x="3360" y="1104"/>
                <a:ext cx="720" cy="240"/>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K3-&gt;v2</a:t>
                </a:r>
              </a:p>
            </p:txBody>
          </p:sp>
          <p:sp>
            <p:nvSpPr>
              <p:cNvPr id="11289" name="Oval 25"/>
              <p:cNvSpPr>
                <a:spLocks noChangeArrowheads="1"/>
              </p:cNvSpPr>
              <p:nvPr/>
            </p:nvSpPr>
            <p:spPr bwMode="auto">
              <a:xfrm>
                <a:off x="3264" y="720"/>
                <a:ext cx="720" cy="240"/>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K1-&gt;v1</a:t>
                </a:r>
              </a:p>
            </p:txBody>
          </p:sp>
          <p:sp>
            <p:nvSpPr>
              <p:cNvPr id="11290" name="Oval 26"/>
              <p:cNvSpPr>
                <a:spLocks noChangeArrowheads="1"/>
              </p:cNvSpPr>
              <p:nvPr/>
            </p:nvSpPr>
            <p:spPr bwMode="auto">
              <a:xfrm>
                <a:off x="3360" y="384"/>
                <a:ext cx="720" cy="240"/>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K2-&gt;v1</a:t>
                </a:r>
              </a:p>
            </p:txBody>
          </p:sp>
          <p:sp>
            <p:nvSpPr>
              <p:cNvPr id="11291" name="Oval 27"/>
              <p:cNvSpPr>
                <a:spLocks noChangeArrowheads="1"/>
              </p:cNvSpPr>
              <p:nvPr/>
            </p:nvSpPr>
            <p:spPr bwMode="auto">
              <a:xfrm>
                <a:off x="3120" y="96"/>
                <a:ext cx="720" cy="240"/>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latin typeface="Verdana" panose="020B0604030504040204" pitchFamily="34" charset="0"/>
                  </a:rPr>
                  <a:t>K4-&gt;v3</a:t>
                </a:r>
              </a:p>
            </p:txBody>
          </p:sp>
        </p:grpSp>
        <p:sp>
          <p:nvSpPr>
            <p:cNvPr id="11292" name="Text Box 28"/>
            <p:cNvSpPr txBox="1">
              <a:spLocks noChangeArrowheads="1"/>
            </p:cNvSpPr>
            <p:nvPr/>
          </p:nvSpPr>
          <p:spPr bwMode="auto">
            <a:xfrm>
              <a:off x="238" y="1587"/>
              <a:ext cx="40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Verdana" panose="020B0604030504040204" pitchFamily="34" charset="0"/>
                </a:rPr>
                <a:t>集　</a:t>
              </a:r>
              <a:r>
                <a:rPr lang="zh-CN" altLang="en-US" sz="2800">
                  <a:latin typeface="Verdana" panose="020B0604030504040204" pitchFamily="34" charset="0"/>
                </a:rPr>
                <a:t>　　　　　</a:t>
              </a:r>
              <a:r>
                <a:rPr lang="zh-CN" altLang="en-US" sz="2800" b="1">
                  <a:latin typeface="Verdana" panose="020B0604030504040204" pitchFamily="34" charset="0"/>
                </a:rPr>
                <a:t>列表</a:t>
              </a:r>
              <a:r>
                <a:rPr lang="zh-CN" altLang="en-US" sz="2800">
                  <a:latin typeface="Verdana" panose="020B0604030504040204" pitchFamily="34" charset="0"/>
                </a:rPr>
                <a:t>　　　　　　</a:t>
              </a:r>
              <a:r>
                <a:rPr lang="zh-CN" altLang="en-US" sz="2800" b="1">
                  <a:latin typeface="Verdana" panose="020B0604030504040204" pitchFamily="34" charset="0"/>
                </a:rPr>
                <a:t>映射</a:t>
              </a:r>
            </a:p>
          </p:txBody>
        </p:sp>
      </p:grpSp>
    </p:spTree>
    <p:extLst>
      <p:ext uri="{BB962C8B-B14F-4D97-AF65-F5344CB8AC3E}">
        <p14:creationId xmlns:p14="http://schemas.microsoft.com/office/powerpoint/2010/main" val="10969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zh-CN" altLang="zh-CN">
                <a:latin typeface="微软雅黑" panose="020B0503020204020204" pitchFamily="34" charset="-122"/>
                <a:ea typeface="微软雅黑" panose="020B0503020204020204" pitchFamily="34" charset="-122"/>
              </a:rPr>
              <a:t>List</a:t>
            </a:r>
            <a:r>
              <a:rPr lang="zh-CN">
                <a:latin typeface="微软雅黑" panose="020B0503020204020204" pitchFamily="34" charset="-122"/>
                <a:ea typeface="微软雅黑" panose="020B0503020204020204" pitchFamily="34" charset="-122"/>
              </a:rPr>
              <a:t>集合的使用</a:t>
            </a:r>
          </a:p>
        </p:txBody>
      </p:sp>
      <p:sp>
        <p:nvSpPr>
          <p:cNvPr id="12291" name="Rectangle 3"/>
          <p:cNvSpPr>
            <a:spLocks noGrp="1" noRot="1" noChangeArrowheads="1"/>
          </p:cNvSpPr>
          <p:nvPr>
            <p:ph type="body" idx="1"/>
          </p:nvPr>
        </p:nvSpPr>
        <p:spPr>
          <a:xfrm>
            <a:off x="838200" y="1557338"/>
            <a:ext cx="9829800" cy="5105400"/>
          </a:xfrm>
        </p:spPr>
        <p:txBody>
          <a:bodyPr>
            <a:normAutofit lnSpcReduction="10000"/>
          </a:bodyPr>
          <a:lstStyle/>
          <a:p>
            <a:pPr>
              <a:lnSpc>
                <a:spcPct val="120000"/>
              </a:lnSpc>
              <a:spcBef>
                <a:spcPct val="0"/>
              </a:spcBef>
            </a:pPr>
            <a:r>
              <a:rPr lang="zh-CN" altLang="zh-CN">
                <a:latin typeface="微软雅黑" panose="020B0503020204020204" pitchFamily="34" charset="-122"/>
                <a:ea typeface="微软雅黑" panose="020B0503020204020204" pitchFamily="34" charset="-122"/>
              </a:rPr>
              <a:t>List</a:t>
            </a:r>
            <a:r>
              <a:rPr lang="zh-CN" altLang="en-US">
                <a:latin typeface="微软雅黑" panose="020B0503020204020204" pitchFamily="34" charset="-122"/>
                <a:ea typeface="微软雅黑" panose="020B0503020204020204" pitchFamily="34" charset="-122"/>
              </a:rPr>
              <a:t>接口位于</a:t>
            </a:r>
            <a:r>
              <a:rPr lang="zh-CN" altLang="zh-CN">
                <a:latin typeface="微软雅黑" panose="020B0503020204020204" pitchFamily="34" charset="-122"/>
                <a:ea typeface="微软雅黑" panose="020B0503020204020204" pitchFamily="34" charset="-122"/>
              </a:rPr>
              <a:t>java.util</a:t>
            </a:r>
            <a:r>
              <a:rPr lang="zh-CN" altLang="en-US">
                <a:latin typeface="微软雅黑" panose="020B0503020204020204" pitchFamily="34" charset="-122"/>
                <a:ea typeface="微软雅黑" panose="020B0503020204020204" pitchFamily="34" charset="-122"/>
              </a:rPr>
              <a:t>包下</a:t>
            </a:r>
          </a:p>
          <a:p>
            <a:pPr>
              <a:lnSpc>
                <a:spcPct val="120000"/>
              </a:lnSpc>
              <a:spcBef>
                <a:spcPct val="0"/>
              </a:spcBef>
            </a:pPr>
            <a:r>
              <a:rPr lang="zh-CN" altLang="en-US">
                <a:latin typeface="微软雅黑" panose="020B0503020204020204" pitchFamily="34" charset="-122"/>
                <a:ea typeface="微软雅黑" panose="020B0503020204020204" pitchFamily="34" charset="-122"/>
              </a:rPr>
              <a:t>实现</a:t>
            </a:r>
            <a:r>
              <a:rPr lang="zh-CN" altLang="zh-CN">
                <a:latin typeface="微软雅黑" panose="020B0503020204020204" pitchFamily="34" charset="-122"/>
                <a:ea typeface="微软雅黑" panose="020B0503020204020204" pitchFamily="34" charset="-122"/>
              </a:rPr>
              <a:t>List</a:t>
            </a:r>
            <a:r>
              <a:rPr lang="zh-CN" altLang="en-US">
                <a:latin typeface="微软雅黑" panose="020B0503020204020204" pitchFamily="34" charset="-122"/>
                <a:ea typeface="微软雅黑" panose="020B0503020204020204" pitchFamily="34" charset="-122"/>
              </a:rPr>
              <a:t>接口最常用的类为</a:t>
            </a:r>
            <a:r>
              <a:rPr lang="zh-CN" altLang="zh-CN">
                <a:latin typeface="微软雅黑" panose="020B0503020204020204" pitchFamily="34" charset="-122"/>
                <a:ea typeface="微软雅黑" panose="020B0503020204020204" pitchFamily="34" charset="-122"/>
              </a:rPr>
              <a:t>java.util.</a:t>
            </a:r>
            <a:r>
              <a:rPr lang="zh-CN" altLang="zh-CN">
                <a:solidFill>
                  <a:srgbClr val="FF0000"/>
                </a:solidFill>
                <a:latin typeface="微软雅黑" panose="020B0503020204020204" pitchFamily="34" charset="-122"/>
                <a:ea typeface="微软雅黑" panose="020B0503020204020204" pitchFamily="34" charset="-122"/>
              </a:rPr>
              <a:t>ArrayList</a:t>
            </a:r>
          </a:p>
          <a:p>
            <a:pPr>
              <a:lnSpc>
                <a:spcPct val="120000"/>
              </a:lnSpc>
              <a:spcBef>
                <a:spcPct val="0"/>
              </a:spcBef>
            </a:pPr>
            <a:r>
              <a:rPr lang="zh-CN" altLang="zh-CN">
                <a:latin typeface="微软雅黑" panose="020B0503020204020204" pitchFamily="34" charset="-122"/>
                <a:ea typeface="微软雅黑" panose="020B0503020204020204" pitchFamily="34" charset="-122"/>
              </a:rPr>
              <a:t>List</a:t>
            </a:r>
            <a:r>
              <a:rPr lang="zh-CN" altLang="en-US">
                <a:latin typeface="微软雅黑" panose="020B0503020204020204" pitchFamily="34" charset="-122"/>
                <a:ea typeface="微软雅黑" panose="020B0503020204020204" pitchFamily="34" charset="-122"/>
              </a:rPr>
              <a:t>常用操作举例：</a:t>
            </a:r>
          </a:p>
          <a:p>
            <a:pPr>
              <a:lnSpc>
                <a:spcPct val="120000"/>
              </a:lnSpc>
              <a:spcBef>
                <a:spcPct val="0"/>
              </a:spcBef>
            </a:pPr>
            <a:r>
              <a:rPr lang="zh-CN" altLang="en-US">
                <a:latin typeface="微软雅黑" panose="020B0503020204020204" pitchFamily="34" charset="-122"/>
                <a:ea typeface="微软雅黑" panose="020B0503020204020204" pitchFamily="34" charset="-122"/>
              </a:rPr>
              <a:t>（</a:t>
            </a:r>
            <a:r>
              <a:rPr lang="zh-CN"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a:t>
            </a:r>
            <a:r>
              <a:rPr lang="zh-CN" altLang="en-US">
                <a:solidFill>
                  <a:srgbClr val="0000CC"/>
                </a:solidFill>
                <a:latin typeface="微软雅黑" panose="020B0503020204020204" pitchFamily="34" charset="-122"/>
                <a:ea typeface="微软雅黑" panose="020B0503020204020204" pitchFamily="34" charset="-122"/>
              </a:rPr>
              <a:t>创建</a:t>
            </a:r>
            <a:r>
              <a:rPr lang="zh-CN" altLang="zh-CN">
                <a:solidFill>
                  <a:srgbClr val="0000CC"/>
                </a:solidFill>
                <a:latin typeface="微软雅黑" panose="020B0503020204020204" pitchFamily="34" charset="-122"/>
                <a:ea typeface="微软雅黑" panose="020B0503020204020204" pitchFamily="34" charset="-122"/>
              </a:rPr>
              <a:t>List</a:t>
            </a:r>
            <a:r>
              <a:rPr lang="zh-CN" altLang="en-US">
                <a:solidFill>
                  <a:srgbClr val="0000CC"/>
                </a:solidFill>
                <a:latin typeface="微软雅黑" panose="020B0503020204020204" pitchFamily="34" charset="-122"/>
                <a:ea typeface="微软雅黑" panose="020B0503020204020204" pitchFamily="34" charset="-122"/>
              </a:rPr>
              <a:t>集合对象</a:t>
            </a:r>
          </a:p>
          <a:p>
            <a:pPr>
              <a:lnSpc>
                <a:spcPct val="120000"/>
              </a:lnSpc>
              <a:spcBef>
                <a:spcPct val="0"/>
              </a:spcBef>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                </a:t>
            </a:r>
            <a:r>
              <a:rPr lang="zh-CN" altLang="zh-CN">
                <a:latin typeface="微软雅黑" panose="020B0503020204020204" pitchFamily="34" charset="-122"/>
                <a:ea typeface="微软雅黑" panose="020B0503020204020204" pitchFamily="34" charset="-122"/>
              </a:rPr>
              <a:t>List names=new ArrayList();</a:t>
            </a:r>
          </a:p>
          <a:p>
            <a:pPr>
              <a:lnSpc>
                <a:spcPct val="120000"/>
              </a:lnSpc>
              <a:spcBef>
                <a:spcPct val="0"/>
              </a:spcBef>
            </a:pPr>
            <a:r>
              <a:rPr lang="zh-CN" altLang="en-US">
                <a:latin typeface="微软雅黑" panose="020B0503020204020204" pitchFamily="34" charset="-122"/>
                <a:ea typeface="微软雅黑" panose="020B0503020204020204" pitchFamily="34" charset="-122"/>
              </a:rPr>
              <a:t>（</a:t>
            </a:r>
            <a:r>
              <a:rPr lang="zh-CN"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a:t>
            </a:r>
            <a:r>
              <a:rPr lang="zh-CN" altLang="en-US">
                <a:solidFill>
                  <a:srgbClr val="0000CC"/>
                </a:solidFill>
                <a:latin typeface="微软雅黑" panose="020B0503020204020204" pitchFamily="34" charset="-122"/>
                <a:ea typeface="微软雅黑" panose="020B0503020204020204" pitchFamily="34" charset="-122"/>
              </a:rPr>
              <a:t>往集合中添加数据</a:t>
            </a:r>
            <a:r>
              <a:rPr lang="zh-CN" altLang="en-US">
                <a:latin typeface="微软雅黑" panose="020B0503020204020204" pitchFamily="34" charset="-122"/>
                <a:ea typeface="微软雅黑" panose="020B0503020204020204" pitchFamily="34" charset="-122"/>
              </a:rPr>
              <a:t>（使用</a:t>
            </a:r>
            <a:r>
              <a:rPr lang="zh-CN" altLang="zh-CN">
                <a:latin typeface="微软雅黑" panose="020B0503020204020204" pitchFamily="34" charset="-122"/>
                <a:ea typeface="微软雅黑" panose="020B0503020204020204" pitchFamily="34" charset="-122"/>
              </a:rPr>
              <a:t>add</a:t>
            </a:r>
            <a:r>
              <a:rPr lang="zh-CN" altLang="en-US">
                <a:latin typeface="微软雅黑" panose="020B0503020204020204" pitchFamily="34" charset="-122"/>
                <a:ea typeface="微软雅黑" panose="020B0503020204020204" pitchFamily="34" charset="-122"/>
              </a:rPr>
              <a:t>方法）</a:t>
            </a:r>
          </a:p>
          <a:p>
            <a:pPr>
              <a:lnSpc>
                <a:spcPct val="120000"/>
              </a:lnSpc>
              <a:spcBef>
                <a:spcPct val="0"/>
              </a:spcBef>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                 </a:t>
            </a:r>
            <a:r>
              <a:rPr lang="zh-CN" altLang="zh-CN">
                <a:latin typeface="微软雅黑" panose="020B0503020204020204" pitchFamily="34" charset="-122"/>
                <a:ea typeface="微软雅黑" panose="020B0503020204020204" pitchFamily="34" charset="-122"/>
              </a:rPr>
              <a:t>names.add(“</a:t>
            </a:r>
            <a:r>
              <a:rPr lang="zh-CN" altLang="en-US">
                <a:latin typeface="微软雅黑" panose="020B0503020204020204" pitchFamily="34" charset="-122"/>
                <a:ea typeface="微软雅黑" panose="020B0503020204020204" pitchFamily="34" charset="-122"/>
              </a:rPr>
              <a:t>张三”</a:t>
            </a:r>
            <a:r>
              <a:rPr lang="zh-CN" altLang="zh-CN">
                <a:latin typeface="微软雅黑" panose="020B0503020204020204" pitchFamily="34" charset="-122"/>
                <a:ea typeface="微软雅黑" panose="020B0503020204020204" pitchFamily="34" charset="-122"/>
              </a:rPr>
              <a:t>);</a:t>
            </a:r>
          </a:p>
          <a:p>
            <a:pPr>
              <a:lnSpc>
                <a:spcPct val="120000"/>
              </a:lnSpc>
              <a:spcBef>
                <a:spcPct val="0"/>
              </a:spcBef>
              <a:buFont typeface="Wingdings" panose="05000000000000000000" pitchFamily="2" charset="2"/>
              <a:buNone/>
            </a:pPr>
            <a:r>
              <a:rPr lang="zh-CN" altLang="zh-CN">
                <a:latin typeface="微软雅黑" panose="020B0503020204020204" pitchFamily="34" charset="-122"/>
                <a:ea typeface="微软雅黑" panose="020B0503020204020204" pitchFamily="34" charset="-122"/>
              </a:rPr>
              <a:t>                 names.add(“</a:t>
            </a:r>
            <a:r>
              <a:rPr lang="zh-CN" altLang="en-US">
                <a:latin typeface="微软雅黑" panose="020B0503020204020204" pitchFamily="34" charset="-122"/>
                <a:ea typeface="微软雅黑" panose="020B0503020204020204" pitchFamily="34" charset="-122"/>
              </a:rPr>
              <a:t>李四”</a:t>
            </a:r>
            <a:r>
              <a:rPr lang="zh-CN" altLang="zh-CN">
                <a:latin typeface="微软雅黑" panose="020B0503020204020204" pitchFamily="34" charset="-122"/>
                <a:ea typeface="微软雅黑" panose="020B0503020204020204" pitchFamily="34" charset="-122"/>
              </a:rPr>
              <a:t>);</a:t>
            </a:r>
          </a:p>
          <a:p>
            <a:pPr>
              <a:lnSpc>
                <a:spcPct val="120000"/>
              </a:lnSpc>
              <a:spcBef>
                <a:spcPct val="0"/>
              </a:spcBef>
              <a:buFont typeface="Wingdings" panose="05000000000000000000" pitchFamily="2" charset="2"/>
              <a:buNone/>
            </a:pPr>
            <a:r>
              <a:rPr lang="zh-CN" altLang="zh-CN">
                <a:latin typeface="微软雅黑" panose="020B0503020204020204" pitchFamily="34" charset="-122"/>
                <a:ea typeface="微软雅黑" panose="020B0503020204020204" pitchFamily="34" charset="-122"/>
              </a:rPr>
              <a:t>                 names.add(“</a:t>
            </a:r>
            <a:r>
              <a:rPr lang="zh-CN" altLang="en-US">
                <a:latin typeface="微软雅黑" panose="020B0503020204020204" pitchFamily="34" charset="-122"/>
                <a:ea typeface="微软雅黑" panose="020B0503020204020204" pitchFamily="34" charset="-122"/>
              </a:rPr>
              <a:t>王五”</a:t>
            </a:r>
            <a:r>
              <a:rPr lang="zh-CN" altLang="zh-CN">
                <a:latin typeface="微软雅黑" panose="020B0503020204020204" pitchFamily="34" charset="-122"/>
                <a:ea typeface="微软雅黑" panose="020B0503020204020204" pitchFamily="34" charset="-122"/>
              </a:rPr>
              <a:t>);</a:t>
            </a:r>
          </a:p>
          <a:p>
            <a:pPr>
              <a:lnSpc>
                <a:spcPct val="120000"/>
              </a:lnSpc>
              <a:spcBef>
                <a:spcPct val="0"/>
              </a:spcBef>
              <a:buFont typeface="Wingdings" panose="05000000000000000000" pitchFamily="2" charset="2"/>
              <a:buNone/>
            </a:pPr>
            <a:r>
              <a:rPr lang="zh-CN" altLang="zh-CN">
                <a:latin typeface="微软雅黑" panose="020B0503020204020204" pitchFamily="34" charset="-122"/>
                <a:ea typeface="微软雅黑" panose="020B0503020204020204" pitchFamily="34" charset="-122"/>
              </a:rPr>
              <a:t>                 names.add(“</a:t>
            </a:r>
            <a:r>
              <a:rPr lang="zh-CN" altLang="en-US">
                <a:latin typeface="微软雅黑" panose="020B0503020204020204" pitchFamily="34" charset="-122"/>
                <a:ea typeface="微软雅黑" panose="020B0503020204020204" pitchFamily="34" charset="-122"/>
              </a:rPr>
              <a:t>马六”</a:t>
            </a:r>
            <a:r>
              <a:rPr lang="zh-CN" altLang="zh-CN">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6470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zh-CN" altLang="zh-CN">
                <a:latin typeface="微软雅黑" panose="020B0503020204020204" pitchFamily="34" charset="-122"/>
                <a:ea typeface="微软雅黑" panose="020B0503020204020204" pitchFamily="34" charset="-122"/>
              </a:rPr>
              <a:t>List</a:t>
            </a:r>
            <a:r>
              <a:rPr lang="zh-CN">
                <a:latin typeface="微软雅黑" panose="020B0503020204020204" pitchFamily="34" charset="-122"/>
                <a:ea typeface="微软雅黑" panose="020B0503020204020204" pitchFamily="34" charset="-122"/>
              </a:rPr>
              <a:t>集合的使用</a:t>
            </a:r>
          </a:p>
        </p:txBody>
      </p:sp>
      <p:sp>
        <p:nvSpPr>
          <p:cNvPr id="13315" name="Rectangle 3"/>
          <p:cNvSpPr>
            <a:spLocks noGrp="1" noRot="1" noChangeArrowheads="1"/>
          </p:cNvSpPr>
          <p:nvPr>
            <p:ph type="body" idx="1"/>
          </p:nvPr>
        </p:nvSpPr>
        <p:spPr>
          <a:xfrm>
            <a:off x="2090738" y="1557338"/>
            <a:ext cx="8577262" cy="5105400"/>
          </a:xfrm>
        </p:spPr>
        <p:txBody>
          <a:bodyPr>
            <a:normAutofit/>
          </a:bodyPr>
          <a:lstStyle/>
          <a:p>
            <a:pPr>
              <a:lnSpc>
                <a:spcPct val="120000"/>
              </a:lnSpc>
              <a:spcBef>
                <a:spcPct val="0"/>
              </a:spcBef>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获取集合大小</a:t>
            </a:r>
            <a:r>
              <a:rPr lang="zh-CN" altLang="en-US" dirty="0">
                <a:latin typeface="微软雅黑" panose="020B0503020204020204" pitchFamily="34" charset="-122"/>
                <a:ea typeface="微软雅黑" panose="020B0503020204020204" pitchFamily="34" charset="-122"/>
              </a:rPr>
              <a:t>（使用</a:t>
            </a:r>
            <a:r>
              <a:rPr lang="zh-CN" altLang="zh-CN" dirty="0">
                <a:latin typeface="微软雅黑" panose="020B0503020204020204" pitchFamily="34" charset="-122"/>
                <a:ea typeface="微软雅黑" panose="020B0503020204020204" pitchFamily="34" charset="-122"/>
              </a:rPr>
              <a:t>size</a:t>
            </a:r>
            <a:r>
              <a:rPr lang="zh-CN" altLang="en-US" dirty="0">
                <a:latin typeface="微软雅黑" panose="020B0503020204020204" pitchFamily="34" charset="-122"/>
                <a:ea typeface="微软雅黑" panose="020B0503020204020204" pitchFamily="34" charset="-122"/>
              </a:rPr>
              <a:t>方法）</a:t>
            </a:r>
          </a:p>
          <a:p>
            <a:pPr>
              <a:lnSpc>
                <a:spcPct val="120000"/>
              </a:lnSpc>
              <a:spcBef>
                <a:spcPct val="0"/>
              </a:spcBef>
              <a:buFont typeface="Wingdings" panose="05000000000000000000" pitchFamily="2" charset="2"/>
              <a:buNone/>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println</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集合大小为：”</a:t>
            </a:r>
            <a:r>
              <a:rPr lang="zh-CN" altLang="zh-CN" dirty="0">
                <a:latin typeface="微软雅黑" panose="020B0503020204020204" pitchFamily="34" charset="-122"/>
                <a:ea typeface="微软雅黑" panose="020B0503020204020204" pitchFamily="34" charset="-122"/>
              </a:rPr>
              <a:t>+names.size());</a:t>
            </a:r>
          </a:p>
          <a:p>
            <a:pPr>
              <a:lnSpc>
                <a:spcPct val="120000"/>
              </a:lnSpc>
              <a:spcBef>
                <a:spcPct val="0"/>
              </a:spcBef>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删除数据</a:t>
            </a:r>
            <a:r>
              <a:rPr lang="zh-CN" altLang="en-US" dirty="0">
                <a:latin typeface="微软雅黑" panose="020B0503020204020204" pitchFamily="34" charset="-122"/>
                <a:ea typeface="微软雅黑" panose="020B0503020204020204" pitchFamily="34" charset="-122"/>
              </a:rPr>
              <a:t>（使用</a:t>
            </a:r>
            <a:r>
              <a:rPr lang="zh-CN" altLang="zh-CN" dirty="0">
                <a:latin typeface="微软雅黑" panose="020B0503020204020204" pitchFamily="34" charset="-122"/>
                <a:ea typeface="微软雅黑" panose="020B0503020204020204" pitchFamily="34" charset="-122"/>
              </a:rPr>
              <a:t>remove</a:t>
            </a:r>
            <a:r>
              <a:rPr lang="zh-CN" altLang="en-US" dirty="0">
                <a:latin typeface="微软雅黑" panose="020B0503020204020204" pitchFamily="34" charset="-122"/>
                <a:ea typeface="微软雅黑" panose="020B0503020204020204" pitchFamily="34" charset="-122"/>
              </a:rPr>
              <a:t>方法）</a:t>
            </a:r>
          </a:p>
          <a:p>
            <a:pPr>
              <a:lnSpc>
                <a:spcPct val="12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names</a:t>
            </a:r>
            <a:r>
              <a:rPr lang="zh-CN" altLang="zh-CN" dirty="0">
                <a:latin typeface="微软雅黑" panose="020B0503020204020204" pitchFamily="34" charset="-122"/>
                <a:ea typeface="微软雅黑" panose="020B0503020204020204" pitchFamily="34" charset="-122"/>
              </a:rPr>
              <a:t>.remove(1); //</a:t>
            </a:r>
            <a:r>
              <a:rPr lang="zh-CN" altLang="en-US" dirty="0">
                <a:latin typeface="微软雅黑" panose="020B0503020204020204" pitchFamily="34" charset="-122"/>
                <a:ea typeface="微软雅黑" panose="020B0503020204020204" pitchFamily="34" charset="-122"/>
              </a:rPr>
              <a:t>删除</a:t>
            </a:r>
            <a:r>
              <a:rPr lang="zh-CN"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条数据</a:t>
            </a:r>
          </a:p>
          <a:p>
            <a:pPr>
              <a:lnSpc>
                <a:spcPct val="120000"/>
              </a:lnSpc>
              <a:spcBef>
                <a:spcPct val="0"/>
              </a:spcBef>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修改数据</a:t>
            </a:r>
            <a:r>
              <a:rPr lang="zh-CN" altLang="en-US" dirty="0">
                <a:latin typeface="微软雅黑" panose="020B0503020204020204" pitchFamily="34" charset="-122"/>
                <a:ea typeface="微软雅黑" panose="020B0503020204020204" pitchFamily="34" charset="-122"/>
              </a:rPr>
              <a:t>（使用</a:t>
            </a:r>
            <a:r>
              <a:rPr lang="zh-CN"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方法）</a:t>
            </a:r>
          </a:p>
          <a:p>
            <a:pPr>
              <a:lnSpc>
                <a:spcPct val="120000"/>
              </a:lnSpc>
              <a:spcBef>
                <a:spcPct val="0"/>
              </a:spcBef>
              <a:buFont typeface="Wingdings" panose="05000000000000000000" pitchFamily="2" charset="2"/>
              <a:buNone/>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names</a:t>
            </a:r>
            <a:r>
              <a:rPr lang="zh-CN" altLang="zh-CN" dirty="0">
                <a:latin typeface="微软雅黑" panose="020B0503020204020204" pitchFamily="34" charset="-122"/>
                <a:ea typeface="微软雅黑" panose="020B0503020204020204" pitchFamily="34" charset="-122"/>
              </a:rPr>
              <a:t>.set(2,”</a:t>
            </a:r>
            <a:r>
              <a:rPr lang="zh-CN" altLang="en-US" dirty="0">
                <a:latin typeface="微软雅黑" panose="020B0503020204020204" pitchFamily="34" charset="-122"/>
                <a:ea typeface="微软雅黑" panose="020B0503020204020204" pitchFamily="34" charset="-122"/>
              </a:rPr>
              <a:t>赵七”</a:t>
            </a:r>
            <a:r>
              <a:rPr lang="zh-CN"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修改第</a:t>
            </a:r>
            <a:r>
              <a:rPr lang="zh-CN"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条数据</a:t>
            </a:r>
          </a:p>
          <a:p>
            <a:pPr>
              <a:lnSpc>
                <a:spcPct val="120000"/>
              </a:lnSpc>
              <a:spcBef>
                <a:spcPct val="0"/>
              </a:spcBef>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获取数据</a:t>
            </a:r>
            <a:r>
              <a:rPr lang="zh-CN" altLang="en-US" dirty="0">
                <a:latin typeface="微软雅黑" panose="020B0503020204020204" pitchFamily="34" charset="-122"/>
                <a:ea typeface="微软雅黑" panose="020B0503020204020204" pitchFamily="34" charset="-122"/>
              </a:rPr>
              <a:t>（使用</a:t>
            </a:r>
            <a:r>
              <a:rPr lang="zh-CN" altLang="zh-CN" dirty="0">
                <a:latin typeface="微软雅黑" panose="020B0503020204020204" pitchFamily="34" charset="-122"/>
                <a:ea typeface="微软雅黑" panose="020B0503020204020204" pitchFamily="34" charset="-122"/>
              </a:rPr>
              <a:t>get</a:t>
            </a:r>
            <a:r>
              <a:rPr lang="zh-CN" altLang="en-US" dirty="0">
                <a:latin typeface="微软雅黑" panose="020B0503020204020204" pitchFamily="34" charset="-122"/>
                <a:ea typeface="微软雅黑" panose="020B0503020204020204" pitchFamily="34" charset="-122"/>
              </a:rPr>
              <a:t>方法）</a:t>
            </a:r>
          </a:p>
          <a:p>
            <a:pPr>
              <a:lnSpc>
                <a:spcPct val="120000"/>
              </a:lnSpc>
              <a:spcBef>
                <a:spcPct val="0"/>
              </a:spcBef>
              <a:buFont typeface="Wingdings" panose="05000000000000000000" pitchFamily="2" charset="2"/>
              <a:buNone/>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获取第</a:t>
            </a:r>
            <a:r>
              <a:rPr lang="zh-CN"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条数据                 </a:t>
            </a:r>
          </a:p>
          <a:p>
            <a:pPr>
              <a:lnSpc>
                <a:spcPct val="120000"/>
              </a:lnSpc>
              <a:spcBef>
                <a:spcPct val="0"/>
              </a:spcBef>
              <a:buFont typeface="Wingdings" panose="05000000000000000000" pitchFamily="2" charset="2"/>
              <a:buNone/>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println</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第</a:t>
            </a:r>
            <a:r>
              <a:rPr lang="zh-CN"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条数据为：”</a:t>
            </a:r>
            <a:r>
              <a:rPr lang="zh-CN" altLang="zh-CN" dirty="0">
                <a:latin typeface="微软雅黑" panose="020B0503020204020204" pitchFamily="34" charset="-122"/>
                <a:ea typeface="微软雅黑" panose="020B0503020204020204" pitchFamily="34" charset="-122"/>
              </a:rPr>
              <a:t>+ names.get(2)); </a:t>
            </a:r>
          </a:p>
          <a:p>
            <a:pPr>
              <a:lnSpc>
                <a:spcPct val="120000"/>
              </a:lnSpc>
              <a:spcBef>
                <a:spcPct val="0"/>
              </a:spcBef>
              <a:buFont typeface="Wingdings" panose="05000000000000000000" pitchFamily="2" charset="2"/>
              <a:buNone/>
            </a:pP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69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r>
              <a:rPr lang="zh-CN" altLang="zh-CN">
                <a:latin typeface="微软雅黑" panose="020B0503020204020204" pitchFamily="34" charset="-122"/>
                <a:ea typeface="微软雅黑" panose="020B0503020204020204" pitchFamily="34" charset="-122"/>
              </a:rPr>
              <a:t>List</a:t>
            </a:r>
            <a:r>
              <a:rPr lang="zh-CN">
                <a:latin typeface="微软雅黑" panose="020B0503020204020204" pitchFamily="34" charset="-122"/>
                <a:ea typeface="微软雅黑" panose="020B0503020204020204" pitchFamily="34" charset="-122"/>
              </a:rPr>
              <a:t>集合的使用</a:t>
            </a:r>
          </a:p>
        </p:txBody>
      </p:sp>
      <p:sp>
        <p:nvSpPr>
          <p:cNvPr id="14339" name="Rectangle 3"/>
          <p:cNvSpPr>
            <a:spLocks noGrp="1" noRot="1" noChangeArrowheads="1"/>
          </p:cNvSpPr>
          <p:nvPr>
            <p:ph type="body" idx="1"/>
          </p:nvPr>
        </p:nvSpPr>
        <p:spPr>
          <a:xfrm>
            <a:off x="2090738" y="1557338"/>
            <a:ext cx="9071248" cy="5105400"/>
          </a:xfrm>
        </p:spPr>
        <p:txBody>
          <a:bodyPr/>
          <a:lstStyle/>
          <a:p>
            <a:pPr>
              <a:lnSpc>
                <a:spcPct val="120000"/>
              </a:lnSpc>
              <a:spcBef>
                <a:spcPct val="0"/>
              </a:spcBef>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遍历集合所有数据</a:t>
            </a:r>
          </a:p>
          <a:p>
            <a:pPr>
              <a:lnSpc>
                <a:spcPct val="12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for(int i=0;i&lt;names.size();i++){</a:t>
            </a:r>
          </a:p>
          <a:p>
            <a:pPr>
              <a:lnSpc>
                <a:spcPct val="120000"/>
              </a:lnSpc>
              <a:spcBef>
                <a:spcPct val="0"/>
              </a:spcBef>
              <a:buFont typeface="Wingdings" panose="05000000000000000000" pitchFamily="2" charset="2"/>
              <a:buNone/>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println</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第”</a:t>
            </a:r>
            <a:r>
              <a:rPr lang="zh-CN" altLang="zh-CN" dirty="0">
                <a:latin typeface="微软雅黑" panose="020B0503020204020204" pitchFamily="34" charset="-122"/>
                <a:ea typeface="微软雅黑" panose="020B0503020204020204" pitchFamily="34" charset="-122"/>
              </a:rPr>
              <a:t>+(i+1)+”</a:t>
            </a:r>
            <a:r>
              <a:rPr lang="zh-CN" altLang="en-US" dirty="0">
                <a:latin typeface="微软雅黑" panose="020B0503020204020204" pitchFamily="34" charset="-122"/>
                <a:ea typeface="微软雅黑" panose="020B0503020204020204" pitchFamily="34" charset="-122"/>
              </a:rPr>
              <a:t>条</a:t>
            </a:r>
            <a:r>
              <a:rPr lang="zh-CN" altLang="en-US" dirty="0" smtClean="0">
                <a:latin typeface="微软雅黑" panose="020B0503020204020204" pitchFamily="34" charset="-122"/>
                <a:ea typeface="微软雅黑" panose="020B0503020204020204" pitchFamily="34" charset="-122"/>
              </a:rPr>
              <a:t>数据为：</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+names.get(i));</a:t>
            </a:r>
          </a:p>
          <a:p>
            <a:pPr>
              <a:lnSpc>
                <a:spcPct val="120000"/>
              </a:lnSpc>
              <a:spcBef>
                <a:spcPct val="0"/>
              </a:spcBef>
              <a:buFont typeface="Wingdings" panose="05000000000000000000" pitchFamily="2" charset="2"/>
              <a:buNone/>
            </a:pPr>
            <a:r>
              <a:rPr lang="zh-CN" altLang="zh-CN" dirty="0">
                <a:latin typeface="微软雅黑" panose="020B0503020204020204" pitchFamily="34" charset="-122"/>
                <a:ea typeface="微软雅黑" panose="020B0503020204020204" pitchFamily="34" charset="-122"/>
              </a:rPr>
              <a:t>         }</a:t>
            </a:r>
          </a:p>
          <a:p>
            <a:pPr>
              <a:lnSpc>
                <a:spcPct val="120000"/>
              </a:lnSpc>
              <a:spcBef>
                <a:spcPct val="0"/>
              </a:spcBef>
              <a:buFont typeface="Wingdings" panose="05000000000000000000" pitchFamily="2" charset="2"/>
              <a:buNone/>
            </a:pP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38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624302" y="747454"/>
            <a:ext cx="9537287" cy="963872"/>
          </a:xfrm>
        </p:spPr>
        <p:txBody>
          <a:bodyPr/>
          <a:lstStyle/>
          <a:p>
            <a:r>
              <a:rPr lang="zh-CN" altLang="zh-CN" sz="4200">
                <a:latin typeface="微软雅黑" panose="020B0503020204020204" pitchFamily="34" charset="-122"/>
                <a:ea typeface="微软雅黑" panose="020B0503020204020204" pitchFamily="34" charset="-122"/>
              </a:rPr>
              <a:t>Map</a:t>
            </a:r>
            <a:r>
              <a:rPr lang="zh-CN" altLang="en-US" sz="4200">
                <a:latin typeface="微软雅黑" panose="020B0503020204020204" pitchFamily="34" charset="-122"/>
                <a:ea typeface="微软雅黑" panose="020B0503020204020204" pitchFamily="34" charset="-122"/>
              </a:rPr>
              <a:t>接口</a:t>
            </a:r>
          </a:p>
        </p:txBody>
      </p:sp>
      <p:sp>
        <p:nvSpPr>
          <p:cNvPr id="15363" name="Rectangle 3"/>
          <p:cNvSpPr>
            <a:spLocks noGrp="1" noRot="1" noChangeArrowheads="1"/>
          </p:cNvSpPr>
          <p:nvPr>
            <p:ph type="body" idx="1"/>
          </p:nvPr>
        </p:nvSpPr>
        <p:spPr>
          <a:xfrm>
            <a:off x="709448" y="1970690"/>
            <a:ext cx="10139527" cy="3690335"/>
          </a:xfrm>
        </p:spPr>
        <p:txBody>
          <a:bodyPr/>
          <a:lstStyle/>
          <a:p>
            <a:pPr>
              <a:lnSpc>
                <a:spcPct val="120000"/>
              </a:lnSpc>
              <a:spcBef>
                <a:spcPct val="0"/>
              </a:spcBef>
              <a:buFont typeface="Wingdings" panose="05000000000000000000" pitchFamily="2" charset="2"/>
              <a:buNone/>
            </a:pPr>
            <a:r>
              <a:rPr lang="zh-CN" altLang="zh-CN">
                <a:latin typeface="微软雅黑" panose="020B0503020204020204" pitchFamily="34" charset="-122"/>
                <a:ea typeface="微软雅黑" panose="020B0503020204020204" pitchFamily="34" charset="-122"/>
              </a:rPr>
              <a:t>    Map</a:t>
            </a:r>
            <a:r>
              <a:rPr lang="zh-CN">
                <a:latin typeface="微软雅黑" panose="020B0503020204020204" pitchFamily="34" charset="-122"/>
                <a:ea typeface="微软雅黑" panose="020B0503020204020204" pitchFamily="34" charset="-122"/>
              </a:rPr>
              <a:t>中每项都是</a:t>
            </a:r>
            <a:r>
              <a:rPr lang="zh-CN">
                <a:solidFill>
                  <a:srgbClr val="FF0000"/>
                </a:solidFill>
                <a:latin typeface="微软雅黑" panose="020B0503020204020204" pitchFamily="34" charset="-122"/>
                <a:ea typeface="微软雅黑" panose="020B0503020204020204" pitchFamily="34" charset="-122"/>
              </a:rPr>
              <a:t>成对</a:t>
            </a:r>
            <a:r>
              <a:rPr lang="zh-CN">
                <a:latin typeface="微软雅黑" panose="020B0503020204020204" pitchFamily="34" charset="-122"/>
                <a:ea typeface="微软雅黑" panose="020B0503020204020204" pitchFamily="34" charset="-122"/>
              </a:rPr>
              <a:t>出现的，它提供了一组</a:t>
            </a:r>
            <a:r>
              <a:rPr lang="zh-CN">
                <a:solidFill>
                  <a:srgbClr val="FF0000"/>
                </a:solidFill>
                <a:latin typeface="微软雅黑" panose="020B0503020204020204" pitchFamily="34" charset="-122"/>
                <a:ea typeface="微软雅黑" panose="020B0503020204020204" pitchFamily="34" charset="-122"/>
              </a:rPr>
              <a:t>键值的映射</a:t>
            </a:r>
            <a:r>
              <a:rPr lang="zh-CN">
                <a:latin typeface="微软雅黑" panose="020B0503020204020204" pitchFamily="34" charset="-122"/>
                <a:ea typeface="微软雅黑" panose="020B0503020204020204" pitchFamily="34" charset="-122"/>
              </a:rPr>
              <a:t>。其中存储的每个对象都有一个相应的关键字</a:t>
            </a:r>
            <a:r>
              <a:rPr lang="zh-CN" altLang="zh-CN">
                <a:latin typeface="微软雅黑" panose="020B0503020204020204" pitchFamily="34" charset="-122"/>
                <a:ea typeface="微软雅黑" panose="020B0503020204020204" pitchFamily="34" charset="-122"/>
              </a:rPr>
              <a:t>(key)</a:t>
            </a:r>
            <a:r>
              <a:rPr lang="zh-CN">
                <a:latin typeface="微软雅黑" panose="020B0503020204020204" pitchFamily="34" charset="-122"/>
                <a:ea typeface="微软雅黑" panose="020B0503020204020204" pitchFamily="34" charset="-122"/>
              </a:rPr>
              <a:t>，关键字决定了对象在</a:t>
            </a:r>
            <a:r>
              <a:rPr lang="zh-CN" altLang="zh-CN">
                <a:latin typeface="微软雅黑" panose="020B0503020204020204" pitchFamily="34" charset="-122"/>
                <a:ea typeface="微软雅黑" panose="020B0503020204020204" pitchFamily="34" charset="-122"/>
              </a:rPr>
              <a:t>Map</a:t>
            </a:r>
            <a:r>
              <a:rPr lang="zh-CN">
                <a:latin typeface="微软雅黑" panose="020B0503020204020204" pitchFamily="34" charset="-122"/>
                <a:ea typeface="微软雅黑" panose="020B0503020204020204" pitchFamily="34" charset="-122"/>
              </a:rPr>
              <a:t>中的存储位置。关键字应该是唯一的，每个</a:t>
            </a:r>
            <a:r>
              <a:rPr lang="zh-CN" altLang="zh-CN">
                <a:latin typeface="微软雅黑" panose="020B0503020204020204" pitchFamily="34" charset="-122"/>
                <a:ea typeface="微软雅黑" panose="020B0503020204020204" pitchFamily="34" charset="-122"/>
              </a:rPr>
              <a:t>key </a:t>
            </a:r>
            <a:r>
              <a:rPr lang="zh-CN">
                <a:latin typeface="微软雅黑" panose="020B0503020204020204" pitchFamily="34" charset="-122"/>
                <a:ea typeface="微软雅黑" panose="020B0503020204020204" pitchFamily="34" charset="-122"/>
              </a:rPr>
              <a:t>只能映射一个</a:t>
            </a:r>
            <a:r>
              <a:rPr lang="zh-CN" altLang="zh-CN">
                <a:latin typeface="微软雅黑" panose="020B0503020204020204" pitchFamily="34" charset="-122"/>
                <a:ea typeface="微软雅黑" panose="020B0503020204020204" pitchFamily="34" charset="-122"/>
              </a:rPr>
              <a:t>value</a:t>
            </a:r>
            <a:r>
              <a:rPr lang="zh-CN">
                <a:latin typeface="微软雅黑" panose="020B0503020204020204" pitchFamily="34" charset="-122"/>
                <a:ea typeface="微软雅黑" panose="020B0503020204020204" pitchFamily="34" charset="-122"/>
              </a:rPr>
              <a:t>。</a:t>
            </a:r>
          </a:p>
          <a:p>
            <a:pPr>
              <a:lnSpc>
                <a:spcPct val="120000"/>
              </a:lnSpc>
              <a:spcBef>
                <a:spcPct val="0"/>
              </a:spcBef>
              <a:buFont typeface="Wingdings" panose="05000000000000000000" pitchFamily="2" charset="2"/>
              <a:buNone/>
            </a:pPr>
            <a:r>
              <a:rPr lang="zh-CN">
                <a:latin typeface="微软雅黑" panose="020B0503020204020204" pitchFamily="34" charset="-122"/>
                <a:ea typeface="微软雅黑" panose="020B0503020204020204" pitchFamily="34" charset="-122"/>
              </a:rPr>
              <a:t>     用</a:t>
            </a:r>
            <a:r>
              <a:rPr lang="zh-CN" altLang="zh-CN">
                <a:latin typeface="微软雅黑" panose="020B0503020204020204" pitchFamily="34" charset="-122"/>
                <a:ea typeface="微软雅黑" panose="020B0503020204020204" pitchFamily="34" charset="-122"/>
              </a:rPr>
              <a:t>put(Object key</a:t>
            </a:r>
            <a:r>
              <a:rPr lang="zh-CN">
                <a:latin typeface="微软雅黑" panose="020B0503020204020204" pitchFamily="34" charset="-122"/>
                <a:ea typeface="微软雅黑" panose="020B0503020204020204" pitchFamily="34" charset="-122"/>
              </a:rPr>
              <a:t>，</a:t>
            </a:r>
            <a:r>
              <a:rPr lang="zh-CN" altLang="zh-CN">
                <a:latin typeface="微软雅黑" panose="020B0503020204020204" pitchFamily="34" charset="-122"/>
                <a:ea typeface="微软雅黑" panose="020B0503020204020204" pitchFamily="34" charset="-122"/>
              </a:rPr>
              <a:t>Object value)</a:t>
            </a:r>
            <a:r>
              <a:rPr lang="zh-CN">
                <a:latin typeface="微软雅黑" panose="020B0503020204020204" pitchFamily="34" charset="-122"/>
                <a:ea typeface="微软雅黑" panose="020B0503020204020204" pitchFamily="34" charset="-122"/>
              </a:rPr>
              <a:t>方法即可将一个键与一个值对象相关联。用</a:t>
            </a:r>
            <a:r>
              <a:rPr lang="zh-CN" altLang="zh-CN">
                <a:latin typeface="微软雅黑" panose="020B0503020204020204" pitchFamily="34" charset="-122"/>
                <a:ea typeface="微软雅黑" panose="020B0503020204020204" pitchFamily="34" charset="-122"/>
              </a:rPr>
              <a:t>get(Object key)</a:t>
            </a:r>
            <a:r>
              <a:rPr lang="zh-CN">
                <a:latin typeface="微软雅黑" panose="020B0503020204020204" pitchFamily="34" charset="-122"/>
                <a:ea typeface="微软雅黑" panose="020B0503020204020204" pitchFamily="34" charset="-122"/>
              </a:rPr>
              <a:t>可得到与此</a:t>
            </a:r>
            <a:r>
              <a:rPr lang="zh-CN" altLang="zh-CN">
                <a:latin typeface="微软雅黑" panose="020B0503020204020204" pitchFamily="34" charset="-122"/>
                <a:ea typeface="微软雅黑" panose="020B0503020204020204" pitchFamily="34" charset="-122"/>
              </a:rPr>
              <a:t>key</a:t>
            </a:r>
            <a:r>
              <a:rPr lang="zh-CN">
                <a:latin typeface="微软雅黑" panose="020B0503020204020204" pitchFamily="34" charset="-122"/>
                <a:ea typeface="微软雅黑" panose="020B0503020204020204" pitchFamily="34" charset="-122"/>
              </a:rPr>
              <a:t>对象所对应的值对象。</a:t>
            </a:r>
          </a:p>
        </p:txBody>
      </p:sp>
    </p:spTree>
    <p:extLst>
      <p:ext uri="{BB962C8B-B14F-4D97-AF65-F5344CB8AC3E}">
        <p14:creationId xmlns:p14="http://schemas.microsoft.com/office/powerpoint/2010/main" val="6183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zh-CN">
                <a:latin typeface="微软雅黑" panose="020B0503020204020204" pitchFamily="34" charset="-122"/>
                <a:ea typeface="微软雅黑" panose="020B0503020204020204" pitchFamily="34" charset="-122"/>
              </a:rPr>
              <a:t>Map</a:t>
            </a:r>
            <a:r>
              <a:rPr lang="zh-CN">
                <a:latin typeface="微软雅黑" panose="020B0503020204020204" pitchFamily="34" charset="-122"/>
                <a:ea typeface="微软雅黑" panose="020B0503020204020204" pitchFamily="34" charset="-122"/>
              </a:rPr>
              <a:t>集合的使用</a:t>
            </a:r>
          </a:p>
        </p:txBody>
      </p:sp>
      <p:sp>
        <p:nvSpPr>
          <p:cNvPr id="16387" name="Rectangle 3"/>
          <p:cNvSpPr>
            <a:spLocks noGrp="1" noRot="1" noChangeArrowheads="1"/>
          </p:cNvSpPr>
          <p:nvPr>
            <p:ph type="body" idx="1"/>
          </p:nvPr>
        </p:nvSpPr>
        <p:spPr>
          <a:xfrm>
            <a:off x="1072055" y="1557338"/>
            <a:ext cx="9595945" cy="5105400"/>
          </a:xfrm>
        </p:spPr>
        <p:txBody>
          <a:bodyPr>
            <a:normAutofit fontScale="92500" lnSpcReduction="10000"/>
          </a:bodyPr>
          <a:lstStyle/>
          <a:p>
            <a:pPr>
              <a:lnSpc>
                <a:spcPct val="120000"/>
              </a:lnSpc>
              <a:spcBef>
                <a:spcPct val="0"/>
              </a:spcBef>
            </a:pPr>
            <a:r>
              <a:rPr lang="zh-CN"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接口位于</a:t>
            </a:r>
            <a:r>
              <a:rPr lang="zh-CN" altLang="zh-CN" dirty="0">
                <a:latin typeface="微软雅黑" panose="020B0503020204020204" pitchFamily="34" charset="-122"/>
                <a:ea typeface="微软雅黑" panose="020B0503020204020204" pitchFamily="34" charset="-122"/>
              </a:rPr>
              <a:t>java.util</a:t>
            </a:r>
            <a:r>
              <a:rPr lang="zh-CN" altLang="en-US" dirty="0">
                <a:latin typeface="微软雅黑" panose="020B0503020204020204" pitchFamily="34" charset="-122"/>
                <a:ea typeface="微软雅黑" panose="020B0503020204020204" pitchFamily="34" charset="-122"/>
              </a:rPr>
              <a:t>包下</a:t>
            </a:r>
          </a:p>
          <a:p>
            <a:pPr>
              <a:lnSpc>
                <a:spcPct val="120000"/>
              </a:lnSpc>
              <a:spcBef>
                <a:spcPct val="0"/>
              </a:spcBef>
            </a:pPr>
            <a:r>
              <a:rPr lang="zh-CN" altLang="en-US" dirty="0">
                <a:latin typeface="微软雅黑" panose="020B0503020204020204" pitchFamily="34" charset="-122"/>
                <a:ea typeface="微软雅黑" panose="020B0503020204020204" pitchFamily="34" charset="-122"/>
              </a:rPr>
              <a:t>实现</a:t>
            </a:r>
            <a:r>
              <a:rPr lang="zh-CN"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接口最常用的类为</a:t>
            </a:r>
            <a:r>
              <a:rPr lang="zh-CN" altLang="zh-CN" dirty="0">
                <a:latin typeface="微软雅黑" panose="020B0503020204020204" pitchFamily="34" charset="-122"/>
                <a:ea typeface="微软雅黑" panose="020B0503020204020204" pitchFamily="34" charset="-122"/>
              </a:rPr>
              <a:t>java.util.</a:t>
            </a:r>
            <a:r>
              <a:rPr lang="zh-CN" altLang="zh-CN" dirty="0">
                <a:solidFill>
                  <a:srgbClr val="FF0000"/>
                </a:solidFill>
                <a:latin typeface="微软雅黑" panose="020B0503020204020204" pitchFamily="34" charset="-122"/>
                <a:ea typeface="微软雅黑" panose="020B0503020204020204" pitchFamily="34" charset="-122"/>
              </a:rPr>
              <a:t>HashMap</a:t>
            </a:r>
          </a:p>
          <a:p>
            <a:pPr>
              <a:lnSpc>
                <a:spcPct val="120000"/>
              </a:lnSpc>
              <a:spcBef>
                <a:spcPct val="0"/>
              </a:spcBef>
            </a:pPr>
            <a:r>
              <a:rPr lang="zh-CN"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常用操作举例：</a:t>
            </a:r>
          </a:p>
          <a:p>
            <a:pPr>
              <a:lnSpc>
                <a:spcPct val="120000"/>
              </a:lnSpc>
              <a:spcBef>
                <a:spcPct val="0"/>
              </a:spcBef>
            </a:pP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创建</a:t>
            </a:r>
            <a:r>
              <a:rPr lang="zh-CN" altLang="zh-CN" dirty="0">
                <a:solidFill>
                  <a:srgbClr val="0000CC"/>
                </a:solidFill>
                <a:latin typeface="微软雅黑" panose="020B0503020204020204" pitchFamily="34" charset="-122"/>
                <a:ea typeface="微软雅黑" panose="020B0503020204020204" pitchFamily="34" charset="-122"/>
              </a:rPr>
              <a:t>Map</a:t>
            </a:r>
            <a:r>
              <a:rPr lang="zh-CN" altLang="en-US" dirty="0">
                <a:solidFill>
                  <a:srgbClr val="0000CC"/>
                </a:solidFill>
                <a:latin typeface="微软雅黑" panose="020B0503020204020204" pitchFamily="34" charset="-122"/>
                <a:ea typeface="微软雅黑" panose="020B0503020204020204" pitchFamily="34" charset="-122"/>
              </a:rPr>
              <a:t>集合对象</a:t>
            </a:r>
          </a:p>
          <a:p>
            <a:pPr>
              <a:lnSpc>
                <a:spcPct val="12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Map person=new HashMap();</a:t>
            </a:r>
          </a:p>
          <a:p>
            <a:pPr>
              <a:lnSpc>
                <a:spcPct val="120000"/>
              </a:lnSpc>
              <a:spcBef>
                <a:spcPct val="0"/>
              </a:spcBef>
            </a:pP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往集合中添加</a:t>
            </a:r>
            <a:r>
              <a:rPr lang="zh-CN" altLang="zh-CN" dirty="0">
                <a:solidFill>
                  <a:srgbClr val="0000CC"/>
                </a:solidFill>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修改数据</a:t>
            </a:r>
            <a:r>
              <a:rPr lang="zh-CN" altLang="en-US" dirty="0">
                <a:latin typeface="微软雅黑" panose="020B0503020204020204" pitchFamily="34" charset="-122"/>
                <a:ea typeface="微软雅黑" panose="020B0503020204020204" pitchFamily="34" charset="-122"/>
              </a:rPr>
              <a:t>（使用</a:t>
            </a:r>
            <a:r>
              <a:rPr lang="zh-CN" altLang="zh-CN" dirty="0">
                <a:latin typeface="微软雅黑" panose="020B0503020204020204" pitchFamily="34" charset="-122"/>
                <a:ea typeface="微软雅黑" panose="020B0503020204020204" pitchFamily="34" charset="-122"/>
              </a:rPr>
              <a:t>put</a:t>
            </a:r>
            <a:r>
              <a:rPr lang="zh-CN" altLang="en-US" dirty="0">
                <a:latin typeface="微软雅黑" panose="020B0503020204020204" pitchFamily="34" charset="-122"/>
                <a:ea typeface="微软雅黑" panose="020B0503020204020204" pitchFamily="34" charset="-122"/>
              </a:rPr>
              <a:t>方法）</a:t>
            </a:r>
          </a:p>
          <a:p>
            <a:pPr>
              <a:lnSpc>
                <a:spcPct val="12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person.put(“</a:t>
            </a:r>
            <a:r>
              <a:rPr lang="zh-CN" altLang="en-US" dirty="0">
                <a:latin typeface="微软雅黑" panose="020B0503020204020204" pitchFamily="34" charset="-122"/>
                <a:ea typeface="微软雅黑" panose="020B0503020204020204" pitchFamily="34" charset="-122"/>
              </a:rPr>
              <a:t>姓名”</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张三”</a:t>
            </a:r>
            <a:r>
              <a:rPr lang="zh-CN" altLang="zh-CN" dirty="0">
                <a:latin typeface="微软雅黑" panose="020B0503020204020204" pitchFamily="34" charset="-122"/>
                <a:ea typeface="微软雅黑" panose="020B0503020204020204" pitchFamily="34" charset="-122"/>
              </a:rPr>
              <a:t>);</a:t>
            </a:r>
          </a:p>
          <a:p>
            <a:pPr>
              <a:lnSpc>
                <a:spcPct val="120000"/>
              </a:lnSpc>
              <a:spcBef>
                <a:spcPct val="0"/>
              </a:spcBef>
              <a:buFont typeface="Wingdings" panose="05000000000000000000" pitchFamily="2" charset="2"/>
              <a:buNone/>
            </a:pPr>
            <a:r>
              <a:rPr lang="zh-CN" altLang="zh-CN" dirty="0">
                <a:latin typeface="微软雅黑" panose="020B0503020204020204" pitchFamily="34" charset="-122"/>
                <a:ea typeface="微软雅黑" panose="020B0503020204020204" pitchFamily="34" charset="-122"/>
              </a:rPr>
              <a:t>                 person.put(“</a:t>
            </a:r>
            <a:r>
              <a:rPr lang="zh-CN" altLang="en-US" dirty="0">
                <a:latin typeface="微软雅黑" panose="020B0503020204020204" pitchFamily="34" charset="-122"/>
                <a:ea typeface="微软雅黑" panose="020B0503020204020204" pitchFamily="34" charset="-122"/>
              </a:rPr>
              <a:t>性别”</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男”</a:t>
            </a:r>
            <a:r>
              <a:rPr lang="zh-CN" altLang="zh-CN" dirty="0">
                <a:latin typeface="微软雅黑" panose="020B0503020204020204" pitchFamily="34" charset="-122"/>
                <a:ea typeface="微软雅黑" panose="020B0503020204020204" pitchFamily="34" charset="-122"/>
              </a:rPr>
              <a:t>);</a:t>
            </a:r>
          </a:p>
          <a:p>
            <a:pPr>
              <a:lnSpc>
                <a:spcPct val="120000"/>
              </a:lnSpc>
              <a:spcBef>
                <a:spcPct val="0"/>
              </a:spcBef>
              <a:buFont typeface="Wingdings" panose="05000000000000000000" pitchFamily="2" charset="2"/>
              <a:buNone/>
            </a:pPr>
            <a:r>
              <a:rPr lang="zh-CN" altLang="zh-CN" dirty="0">
                <a:latin typeface="微软雅黑" panose="020B0503020204020204" pitchFamily="34" charset="-122"/>
                <a:ea typeface="微软雅黑" panose="020B0503020204020204" pitchFamily="34" charset="-122"/>
              </a:rPr>
              <a:t>                 person.put(“</a:t>
            </a:r>
            <a:r>
              <a:rPr lang="zh-CN" altLang="en-US" dirty="0">
                <a:latin typeface="微软雅黑" panose="020B0503020204020204" pitchFamily="34" charset="-122"/>
                <a:ea typeface="微软雅黑" panose="020B0503020204020204" pitchFamily="34" charset="-122"/>
              </a:rPr>
              <a:t>身高”</a:t>
            </a:r>
            <a:r>
              <a:rPr lang="zh-CN" altLang="zh-CN" dirty="0">
                <a:latin typeface="微软雅黑" panose="020B0503020204020204" pitchFamily="34" charset="-122"/>
                <a:ea typeface="微软雅黑" panose="020B0503020204020204" pitchFamily="34" charset="-122"/>
              </a:rPr>
              <a:t>,”180cm”);</a:t>
            </a:r>
          </a:p>
          <a:p>
            <a:pPr>
              <a:lnSpc>
                <a:spcPct val="120000"/>
              </a:lnSpc>
              <a:spcBef>
                <a:spcPct val="0"/>
              </a:spcBef>
              <a:buFont typeface="Wingdings" panose="05000000000000000000" pitchFamily="2" charset="2"/>
              <a:buNone/>
            </a:pPr>
            <a:r>
              <a:rPr lang="zh-CN" altLang="zh-CN" dirty="0">
                <a:latin typeface="微软雅黑" panose="020B0503020204020204" pitchFamily="34" charset="-122"/>
                <a:ea typeface="微软雅黑" panose="020B0503020204020204" pitchFamily="34" charset="-122"/>
              </a:rPr>
              <a:t>                 person.put(“</a:t>
            </a:r>
            <a:r>
              <a:rPr lang="zh-CN" altLang="en-US" dirty="0">
                <a:latin typeface="微软雅黑" panose="020B0503020204020204" pitchFamily="34" charset="-122"/>
                <a:ea typeface="微软雅黑" panose="020B0503020204020204" pitchFamily="34" charset="-122"/>
              </a:rPr>
              <a:t>爱好”</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上网”</a:t>
            </a:r>
            <a:r>
              <a:rPr lang="zh-CN" altLang="zh-CN" dirty="0">
                <a:latin typeface="微软雅黑" panose="020B0503020204020204" pitchFamily="34" charset="-122"/>
                <a:ea typeface="微软雅黑" panose="020B0503020204020204" pitchFamily="34" charset="-122"/>
              </a:rPr>
              <a:t>);</a:t>
            </a:r>
          </a:p>
          <a:p>
            <a:pPr>
              <a:lnSpc>
                <a:spcPct val="120000"/>
              </a:lnSpc>
              <a:spcBef>
                <a:spcPct val="0"/>
              </a:spcBef>
              <a:buFont typeface="Wingdings" panose="05000000000000000000" pitchFamily="2" charset="2"/>
              <a:buNone/>
            </a:pPr>
            <a:r>
              <a:rPr lang="zh-CN" altLang="zh-CN" dirty="0">
                <a:latin typeface="微软雅黑" panose="020B0503020204020204" pitchFamily="34" charset="-122"/>
                <a:ea typeface="微软雅黑" panose="020B0503020204020204" pitchFamily="34" charset="-122"/>
              </a:rPr>
              <a:t>                 person.put(“</a:t>
            </a:r>
            <a:r>
              <a:rPr lang="zh-CN" altLang="en-US" dirty="0">
                <a:latin typeface="微软雅黑" panose="020B0503020204020204" pitchFamily="34" charset="-122"/>
                <a:ea typeface="微软雅黑" panose="020B0503020204020204" pitchFamily="34" charset="-122"/>
              </a:rPr>
              <a:t>爱好”</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学习”</a:t>
            </a:r>
            <a:r>
              <a:rPr lang="zh-CN" altLang="zh-CN"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修改</a:t>
            </a:r>
          </a:p>
        </p:txBody>
      </p:sp>
    </p:spTree>
    <p:extLst>
      <p:ext uri="{BB962C8B-B14F-4D97-AF65-F5344CB8AC3E}">
        <p14:creationId xmlns:p14="http://schemas.microsoft.com/office/powerpoint/2010/main" val="17473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zh-CN" altLang="zh-CN">
                <a:latin typeface="微软雅黑" panose="020B0503020204020204" pitchFamily="34" charset="-122"/>
                <a:ea typeface="微软雅黑" panose="020B0503020204020204" pitchFamily="34" charset="-122"/>
              </a:rPr>
              <a:t>Map</a:t>
            </a:r>
            <a:r>
              <a:rPr lang="zh-CN">
                <a:latin typeface="微软雅黑" panose="020B0503020204020204" pitchFamily="34" charset="-122"/>
                <a:ea typeface="微软雅黑" panose="020B0503020204020204" pitchFamily="34" charset="-122"/>
              </a:rPr>
              <a:t>集合的使用</a:t>
            </a:r>
          </a:p>
        </p:txBody>
      </p:sp>
      <p:sp>
        <p:nvSpPr>
          <p:cNvPr id="17411" name="Rectangle 3"/>
          <p:cNvSpPr>
            <a:spLocks noGrp="1" noRot="1" noChangeArrowheads="1"/>
          </p:cNvSpPr>
          <p:nvPr>
            <p:ph type="body" idx="1"/>
          </p:nvPr>
        </p:nvSpPr>
        <p:spPr>
          <a:xfrm>
            <a:off x="838200" y="1557338"/>
            <a:ext cx="9829800" cy="5105400"/>
          </a:xfrm>
        </p:spPr>
        <p:txBody>
          <a:bodyPr>
            <a:normAutofit/>
          </a:bodyPr>
          <a:lstStyle/>
          <a:p>
            <a:pPr>
              <a:lnSpc>
                <a:spcPct val="120000"/>
              </a:lnSpc>
              <a:spcBef>
                <a:spcPct val="0"/>
              </a:spcBef>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获取集合大小</a:t>
            </a:r>
            <a:r>
              <a:rPr lang="zh-CN" altLang="en-US" dirty="0">
                <a:latin typeface="微软雅黑" panose="020B0503020204020204" pitchFamily="34" charset="-122"/>
                <a:ea typeface="微软雅黑" panose="020B0503020204020204" pitchFamily="34" charset="-122"/>
              </a:rPr>
              <a:t>（使用</a:t>
            </a:r>
            <a:r>
              <a:rPr lang="zh-CN" altLang="zh-CN" dirty="0">
                <a:latin typeface="微软雅黑" panose="020B0503020204020204" pitchFamily="34" charset="-122"/>
                <a:ea typeface="微软雅黑" panose="020B0503020204020204" pitchFamily="34" charset="-122"/>
              </a:rPr>
              <a:t>size</a:t>
            </a:r>
            <a:r>
              <a:rPr lang="zh-CN" altLang="en-US" dirty="0">
                <a:latin typeface="微软雅黑" panose="020B0503020204020204" pitchFamily="34" charset="-122"/>
                <a:ea typeface="微软雅黑" panose="020B0503020204020204" pitchFamily="34" charset="-122"/>
              </a:rPr>
              <a:t>方法）</a:t>
            </a:r>
          </a:p>
          <a:p>
            <a:pPr>
              <a:lnSpc>
                <a:spcPct val="12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println</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集合大小为：”</a:t>
            </a:r>
            <a:r>
              <a:rPr lang="zh-CN" altLang="zh-CN" dirty="0">
                <a:latin typeface="微软雅黑" panose="020B0503020204020204" pitchFamily="34" charset="-122"/>
                <a:ea typeface="微软雅黑" panose="020B0503020204020204" pitchFamily="34" charset="-122"/>
              </a:rPr>
              <a:t>+person.size());</a:t>
            </a:r>
          </a:p>
          <a:p>
            <a:pPr>
              <a:lnSpc>
                <a:spcPct val="120000"/>
              </a:lnSpc>
              <a:spcBef>
                <a:spcPct val="0"/>
              </a:spcBef>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删除数据</a:t>
            </a:r>
            <a:r>
              <a:rPr lang="zh-CN" altLang="en-US" dirty="0">
                <a:latin typeface="微软雅黑" panose="020B0503020204020204" pitchFamily="34" charset="-122"/>
                <a:ea typeface="微软雅黑" panose="020B0503020204020204" pitchFamily="34" charset="-122"/>
              </a:rPr>
              <a:t>（使用</a:t>
            </a:r>
            <a:r>
              <a:rPr lang="zh-CN" altLang="zh-CN" dirty="0">
                <a:latin typeface="微软雅黑" panose="020B0503020204020204" pitchFamily="34" charset="-122"/>
                <a:ea typeface="微软雅黑" panose="020B0503020204020204" pitchFamily="34" charset="-122"/>
              </a:rPr>
              <a:t>remove</a:t>
            </a:r>
            <a:r>
              <a:rPr lang="zh-CN" altLang="en-US" dirty="0">
                <a:latin typeface="微软雅黑" panose="020B0503020204020204" pitchFamily="34" charset="-122"/>
                <a:ea typeface="微软雅黑" panose="020B0503020204020204" pitchFamily="34" charset="-122"/>
              </a:rPr>
              <a:t>方法）</a:t>
            </a:r>
          </a:p>
          <a:p>
            <a:pPr>
              <a:lnSpc>
                <a:spcPct val="12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person</a:t>
            </a:r>
            <a:r>
              <a:rPr lang="zh-CN" altLang="zh-CN" dirty="0">
                <a:latin typeface="微软雅黑" panose="020B0503020204020204" pitchFamily="34" charset="-122"/>
                <a:ea typeface="微软雅黑" panose="020B0503020204020204" pitchFamily="34" charset="-122"/>
              </a:rPr>
              <a:t>.remove(“</a:t>
            </a:r>
            <a:r>
              <a:rPr lang="zh-CN" altLang="en-US" dirty="0">
                <a:latin typeface="微软雅黑" panose="020B0503020204020204" pitchFamily="34" charset="-122"/>
                <a:ea typeface="微软雅黑" panose="020B0503020204020204" pitchFamily="34" charset="-122"/>
              </a:rPr>
              <a:t>身高”</a:t>
            </a:r>
            <a:r>
              <a:rPr lang="zh-CN"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删除”身高”的数据</a:t>
            </a:r>
          </a:p>
          <a:p>
            <a:pPr>
              <a:lnSpc>
                <a:spcPct val="120000"/>
              </a:lnSpc>
              <a:spcBef>
                <a:spcPct val="0"/>
              </a:spcBef>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获取数据</a:t>
            </a:r>
            <a:r>
              <a:rPr lang="zh-CN" altLang="en-US" dirty="0">
                <a:latin typeface="微软雅黑" panose="020B0503020204020204" pitchFamily="34" charset="-122"/>
                <a:ea typeface="微软雅黑" panose="020B0503020204020204" pitchFamily="34" charset="-122"/>
              </a:rPr>
              <a:t>（使用</a:t>
            </a:r>
            <a:r>
              <a:rPr lang="zh-CN" altLang="zh-CN" dirty="0">
                <a:latin typeface="微软雅黑" panose="020B0503020204020204" pitchFamily="34" charset="-122"/>
                <a:ea typeface="微软雅黑" panose="020B0503020204020204" pitchFamily="34" charset="-122"/>
              </a:rPr>
              <a:t>get</a:t>
            </a:r>
            <a:r>
              <a:rPr lang="zh-CN" altLang="en-US" dirty="0">
                <a:latin typeface="微软雅黑" panose="020B0503020204020204" pitchFamily="34" charset="-122"/>
                <a:ea typeface="微软雅黑" panose="020B0503020204020204" pitchFamily="34" charset="-122"/>
              </a:rPr>
              <a:t>方法）</a:t>
            </a:r>
          </a:p>
          <a:p>
            <a:pPr>
              <a:lnSpc>
                <a:spcPct val="120000"/>
              </a:lnSpc>
              <a:spcBef>
                <a:spcPct val="0"/>
              </a:spcBef>
              <a:buFont typeface="Wingdings" panose="05000000000000000000" pitchFamily="2" charset="2"/>
              <a:buNone/>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获取“爱好”数据                 </a:t>
            </a:r>
          </a:p>
          <a:p>
            <a:pPr>
              <a:lnSpc>
                <a:spcPct val="120000"/>
              </a:lnSpc>
              <a:spcBef>
                <a:spcPct val="0"/>
              </a:spcBef>
              <a:buFont typeface="Wingdings" panose="05000000000000000000" pitchFamily="2" charset="2"/>
              <a:buNone/>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println</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爱好为：”</a:t>
            </a:r>
            <a:r>
              <a:rPr lang="zh-CN" altLang="zh-CN" dirty="0">
                <a:latin typeface="微软雅黑" panose="020B0503020204020204" pitchFamily="34" charset="-122"/>
                <a:ea typeface="微软雅黑" panose="020B0503020204020204" pitchFamily="34" charset="-122"/>
              </a:rPr>
              <a:t>+ person.get(“</a:t>
            </a:r>
            <a:r>
              <a:rPr lang="zh-CN" altLang="en-US" dirty="0">
                <a:latin typeface="微软雅黑" panose="020B0503020204020204" pitchFamily="34" charset="-122"/>
                <a:ea typeface="微软雅黑" panose="020B0503020204020204" pitchFamily="34" charset="-122"/>
              </a:rPr>
              <a:t>爱好”</a:t>
            </a:r>
            <a:r>
              <a:rPr lang="zh-CN" altLang="zh-CN"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73066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上周作业</a:t>
            </a:r>
            <a:endParaRPr lang="zh-CN" altLang="en-US" dirty="0"/>
          </a:p>
        </p:txBody>
      </p:sp>
      <p:sp>
        <p:nvSpPr>
          <p:cNvPr id="6" name="矩形 5"/>
          <p:cNvSpPr/>
          <p:nvPr/>
        </p:nvSpPr>
        <p:spPr>
          <a:xfrm>
            <a:off x="6096000" y="117693"/>
            <a:ext cx="6096000" cy="6740307"/>
          </a:xfrm>
          <a:prstGeom prst="rect">
            <a:avLst/>
          </a:prstGeom>
        </p:spPr>
        <p:txBody>
          <a:bodyPr>
            <a:spAutoFit/>
          </a:bodyPr>
          <a:lstStyle/>
          <a:p>
            <a:r>
              <a:rPr lang="en-US" altLang="zh-CN" b="1" dirty="0" smtClean="0">
                <a:solidFill>
                  <a:srgbClr val="7F0055"/>
                </a:solidFill>
                <a:latin typeface="Consolas" panose="020B0609020204030204" pitchFamily="49" charset="0"/>
              </a:rPr>
              <a:t>public</a:t>
            </a:r>
            <a:r>
              <a:rPr lang="en-US" altLang="zh-CN" b="1" dirty="0" smtClean="0">
                <a:solidFill>
                  <a:srgbClr val="000000"/>
                </a:solidFill>
                <a:latin typeface="Consolas" panose="020B0609020204030204" pitchFamily="49" charset="0"/>
              </a:rPr>
              <a:t> </a:t>
            </a:r>
            <a:r>
              <a:rPr lang="en-US" altLang="zh-CN" b="1" dirty="0" smtClean="0">
                <a:solidFill>
                  <a:srgbClr val="7F0055"/>
                </a:solidFill>
                <a:latin typeface="Consolas" panose="020B0609020204030204" pitchFamily="49" charset="0"/>
              </a:rPr>
              <a:t>void</a:t>
            </a:r>
            <a:r>
              <a:rPr lang="en-US" altLang="zh-CN" b="1" dirty="0" smtClean="0">
                <a:solidFill>
                  <a:srgbClr val="000000"/>
                </a:solidFill>
                <a:latin typeface="Consolas" panose="020B0609020204030204" pitchFamily="49" charset="0"/>
              </a:rPr>
              <a:t> run(){</a:t>
            </a:r>
          </a:p>
          <a:p>
            <a:r>
              <a:rPr lang="en-US" altLang="zh-CN" dirty="0" err="1" smtClean="0">
                <a:solidFill>
                  <a:srgbClr val="000000"/>
                </a:solidFill>
                <a:latin typeface="Consolas" panose="020B0609020204030204" pitchFamily="49" charset="0"/>
              </a:rPr>
              <a:t>BufferedReader</a:t>
            </a:r>
            <a:r>
              <a:rPr lang="en-US" altLang="zh-CN" dirty="0" smtClean="0">
                <a:solidFill>
                  <a:srgbClr val="000000"/>
                </a:solidFill>
                <a:latin typeface="Consolas" panose="020B0609020204030204" pitchFamily="49" charset="0"/>
              </a:rPr>
              <a:t> </a:t>
            </a:r>
            <a:r>
              <a:rPr lang="en-US" altLang="zh-CN" dirty="0" err="1" smtClean="0">
                <a:solidFill>
                  <a:srgbClr val="6A3E3E"/>
                </a:solidFill>
                <a:latin typeface="Consolas" panose="020B0609020204030204" pitchFamily="49" charset="0"/>
              </a:rPr>
              <a:t>rd</a:t>
            </a:r>
            <a:r>
              <a:rPr lang="en-US" altLang="zh-CN" dirty="0" smtClean="0">
                <a:solidFill>
                  <a:srgbClr val="000000"/>
                </a:solidFill>
                <a:latin typeface="Consolas" panose="020B0609020204030204" pitchFamily="49" charset="0"/>
              </a:rPr>
              <a:t>=</a:t>
            </a:r>
            <a:r>
              <a:rPr lang="en-US" altLang="zh-CN" dirty="0" err="1" smtClean="0">
                <a:solidFill>
                  <a:srgbClr val="000000"/>
                </a:solidFill>
                <a:latin typeface="Consolas" panose="020B0609020204030204" pitchFamily="49" charset="0"/>
              </a:rPr>
              <a:t>openFile</a:t>
            </a:r>
            <a:r>
              <a:rPr lang="en-US" altLang="zh-CN" dirty="0" smtClean="0">
                <a:solidFill>
                  <a:srgbClr val="000000"/>
                </a:solidFill>
                <a:latin typeface="Consolas" panose="020B0609020204030204" pitchFamily="49" charset="0"/>
              </a:rPr>
              <a:t>(</a:t>
            </a:r>
            <a:r>
              <a:rPr lang="en-US" altLang="zh-CN" dirty="0" smtClean="0">
                <a:solidFill>
                  <a:srgbClr val="2A00FF"/>
                </a:solidFill>
                <a:latin typeface="Consolas" panose="020B0609020204030204" pitchFamily="49" charset="0"/>
              </a:rPr>
              <a:t>"</a:t>
            </a:r>
            <a:r>
              <a:rPr lang="zh-CN" altLang="en-US" dirty="0" smtClean="0">
                <a:solidFill>
                  <a:srgbClr val="2A00FF"/>
                </a:solidFill>
                <a:latin typeface="Consolas" panose="020B0609020204030204" pitchFamily="49" charset="0"/>
              </a:rPr>
              <a:t>请输入文件名：</a:t>
            </a:r>
            <a:r>
              <a:rPr lang="en-US" altLang="zh-CN" dirty="0" smtClean="0">
                <a:solidFill>
                  <a:srgbClr val="2A00FF"/>
                </a:solidFill>
                <a:latin typeface="Consolas" panose="020B0609020204030204" pitchFamily="49" charset="0"/>
              </a:rPr>
              <a:t>"</a:t>
            </a:r>
            <a:r>
              <a:rPr lang="en-US" altLang="zh-CN" dirty="0" smtClean="0">
                <a:solidFill>
                  <a:srgbClr val="000000"/>
                </a:solidFill>
                <a:latin typeface="Consolas" panose="020B0609020204030204" pitchFamily="49" charset="0"/>
              </a:rPr>
              <a:t>);</a:t>
            </a:r>
          </a:p>
          <a:p>
            <a:r>
              <a:rPr lang="en-US" altLang="zh-CN" u="sng" dirty="0" err="1" smtClean="0">
                <a:solidFill>
                  <a:srgbClr val="000000"/>
                </a:solidFill>
                <a:latin typeface="Consolas" panose="020B0609020204030204" pitchFamily="49" charset="0"/>
              </a:rPr>
              <a:t>ArrayList</a:t>
            </a:r>
            <a:r>
              <a:rPr lang="en-US" altLang="zh-CN" u="sng" dirty="0" smtClean="0">
                <a:solidFill>
                  <a:srgbClr val="000000"/>
                </a:solidFill>
                <a:latin typeface="Consolas" panose="020B0609020204030204" pitchFamily="49" charset="0"/>
              </a:rPr>
              <a:t> </a:t>
            </a:r>
            <a:r>
              <a:rPr lang="en-US" altLang="zh-CN" u="sng" dirty="0" smtClean="0">
                <a:solidFill>
                  <a:srgbClr val="6A3E3E"/>
                </a:solidFill>
                <a:latin typeface="Consolas" panose="020B0609020204030204" pitchFamily="49" charset="0"/>
              </a:rPr>
              <a:t>lyrics</a:t>
            </a:r>
            <a:r>
              <a:rPr lang="en-US" altLang="zh-CN" u="sng" dirty="0" smtClean="0">
                <a:solidFill>
                  <a:srgbClr val="000000"/>
                </a:solidFill>
                <a:latin typeface="Consolas" panose="020B0609020204030204" pitchFamily="49" charset="0"/>
              </a:rPr>
              <a:t>=</a:t>
            </a:r>
            <a:r>
              <a:rPr lang="en-US" altLang="zh-CN" b="1" u="sng" dirty="0" smtClean="0">
                <a:solidFill>
                  <a:srgbClr val="7F0055"/>
                </a:solidFill>
                <a:latin typeface="Consolas" panose="020B0609020204030204" pitchFamily="49" charset="0"/>
              </a:rPr>
              <a:t>new</a:t>
            </a:r>
            <a:r>
              <a:rPr lang="en-US" altLang="zh-CN" b="1" u="sng" dirty="0" smtClean="0">
                <a:solidFill>
                  <a:srgbClr val="000000"/>
                </a:solidFill>
                <a:latin typeface="Consolas" panose="020B0609020204030204" pitchFamily="49" charset="0"/>
              </a:rPr>
              <a:t> </a:t>
            </a:r>
            <a:r>
              <a:rPr lang="en-US" altLang="zh-CN" b="1" u="sng" dirty="0" err="1" smtClean="0">
                <a:solidFill>
                  <a:srgbClr val="000000"/>
                </a:solidFill>
                <a:latin typeface="Consolas" panose="020B0609020204030204" pitchFamily="49" charset="0"/>
              </a:rPr>
              <a:t>ArrayList</a:t>
            </a:r>
            <a:r>
              <a:rPr lang="en-US" altLang="zh-CN" b="1" u="sng" dirty="0" smtClean="0">
                <a:solidFill>
                  <a:srgbClr val="000000"/>
                </a:solidFill>
                <a:latin typeface="Consolas" panose="020B0609020204030204" pitchFamily="49" charset="0"/>
              </a:rPr>
              <a:t>();</a:t>
            </a:r>
          </a:p>
          <a:p>
            <a:r>
              <a:rPr lang="en-US" altLang="zh-CN" b="1" dirty="0" err="1" smtClean="0">
                <a:solidFill>
                  <a:srgbClr val="7F0055"/>
                </a:solidFill>
                <a:latin typeface="Consolas" panose="020B0609020204030204" pitchFamily="49" charset="0"/>
              </a:rPr>
              <a:t>int</a:t>
            </a:r>
            <a:r>
              <a:rPr lang="en-US" altLang="zh-CN" b="1" dirty="0" smtClean="0">
                <a:solidFill>
                  <a:srgbClr val="000000"/>
                </a:solidFill>
                <a:latin typeface="Consolas" panose="020B0609020204030204" pitchFamily="49" charset="0"/>
              </a:rPr>
              <a:t> </a:t>
            </a:r>
            <a:r>
              <a:rPr lang="en-US" altLang="zh-CN" b="1" dirty="0" err="1" smtClean="0">
                <a:solidFill>
                  <a:srgbClr val="6A3E3E"/>
                </a:solidFill>
                <a:latin typeface="Consolas" panose="020B0609020204030204" pitchFamily="49" charset="0"/>
              </a:rPr>
              <a:t>countline</a:t>
            </a:r>
            <a:r>
              <a:rPr lang="en-US" altLang="zh-CN" b="1" dirty="0" smtClean="0">
                <a:solidFill>
                  <a:srgbClr val="000000"/>
                </a:solidFill>
                <a:latin typeface="Consolas" panose="020B0609020204030204" pitchFamily="49" charset="0"/>
              </a:rPr>
              <a:t>=0;</a:t>
            </a:r>
          </a:p>
          <a:p>
            <a:r>
              <a:rPr lang="en-US" altLang="zh-CN" b="1" dirty="0" err="1" smtClean="0">
                <a:solidFill>
                  <a:srgbClr val="7F0055"/>
                </a:solidFill>
                <a:latin typeface="Consolas" panose="020B0609020204030204" pitchFamily="49" charset="0"/>
              </a:rPr>
              <a:t>int</a:t>
            </a:r>
            <a:r>
              <a:rPr lang="en-US" altLang="zh-CN" b="1" dirty="0" smtClean="0">
                <a:solidFill>
                  <a:srgbClr val="000000"/>
                </a:solidFill>
                <a:latin typeface="Consolas" panose="020B0609020204030204" pitchFamily="49" charset="0"/>
              </a:rPr>
              <a:t> </a:t>
            </a:r>
            <a:r>
              <a:rPr lang="en-US" altLang="zh-CN" b="1" dirty="0" err="1" smtClean="0">
                <a:solidFill>
                  <a:srgbClr val="6A3E3E"/>
                </a:solidFill>
                <a:latin typeface="Consolas" panose="020B0609020204030204" pitchFamily="49" charset="0"/>
              </a:rPr>
              <a:t>countword</a:t>
            </a:r>
            <a:r>
              <a:rPr lang="en-US" altLang="zh-CN" b="1" dirty="0" smtClean="0">
                <a:solidFill>
                  <a:srgbClr val="000000"/>
                </a:solidFill>
                <a:latin typeface="Consolas" panose="020B0609020204030204" pitchFamily="49" charset="0"/>
              </a:rPr>
              <a:t>=0;</a:t>
            </a:r>
          </a:p>
          <a:p>
            <a:r>
              <a:rPr lang="en-US" altLang="zh-CN" b="1" dirty="0" smtClean="0">
                <a:solidFill>
                  <a:srgbClr val="7F0055"/>
                </a:solidFill>
                <a:latin typeface="Consolas" panose="020B0609020204030204" pitchFamily="49" charset="0"/>
              </a:rPr>
              <a:t>try</a:t>
            </a:r>
            <a:r>
              <a:rPr lang="en-US" altLang="zh-CN" b="1" dirty="0" smtClean="0">
                <a:solidFill>
                  <a:srgbClr val="000000"/>
                </a:solidFill>
                <a:latin typeface="Consolas" panose="020B0609020204030204" pitchFamily="49" charset="0"/>
              </a:rPr>
              <a:t>{</a:t>
            </a:r>
          </a:p>
          <a:p>
            <a:r>
              <a:rPr lang="en-US" altLang="zh-CN" dirty="0" err="1" smtClean="0">
                <a:solidFill>
                  <a:srgbClr val="000000"/>
                </a:solidFill>
                <a:latin typeface="Consolas" panose="020B0609020204030204" pitchFamily="49" charset="0"/>
              </a:rPr>
              <a:t>PrintWriter</a:t>
            </a:r>
            <a:r>
              <a:rPr lang="en-US" altLang="zh-CN" dirty="0" smtClean="0">
                <a:solidFill>
                  <a:srgbClr val="000000"/>
                </a:solidFill>
                <a:latin typeface="Consolas" panose="020B0609020204030204" pitchFamily="49" charset="0"/>
              </a:rPr>
              <a:t> </a:t>
            </a:r>
            <a:r>
              <a:rPr lang="en-US" altLang="zh-CN" dirty="0" smtClean="0">
                <a:solidFill>
                  <a:srgbClr val="6A3E3E"/>
                </a:solidFill>
                <a:latin typeface="Consolas" panose="020B0609020204030204" pitchFamily="49" charset="0"/>
              </a:rPr>
              <a:t>pw</a:t>
            </a:r>
            <a:r>
              <a:rPr lang="en-US" altLang="zh-CN" dirty="0" smtClean="0">
                <a:solidFill>
                  <a:srgbClr val="000000"/>
                </a:solidFill>
                <a:latin typeface="Consolas" panose="020B0609020204030204" pitchFamily="49" charset="0"/>
              </a:rPr>
              <a:t>=</a:t>
            </a:r>
            <a:r>
              <a:rPr lang="en-US" altLang="zh-CN" b="1" dirty="0" smtClean="0">
                <a:solidFill>
                  <a:srgbClr val="7F0055"/>
                </a:solidFill>
                <a:latin typeface="Consolas" panose="020B0609020204030204" pitchFamily="49" charset="0"/>
              </a:rPr>
              <a:t>new</a:t>
            </a:r>
            <a:r>
              <a:rPr lang="en-US" altLang="zh-CN" b="1" dirty="0" smtClean="0">
                <a:solidFill>
                  <a:srgbClr val="000000"/>
                </a:solidFill>
                <a:latin typeface="Consolas" panose="020B0609020204030204" pitchFamily="49" charset="0"/>
              </a:rPr>
              <a:t> </a:t>
            </a:r>
            <a:r>
              <a:rPr lang="en-US" altLang="zh-CN" b="1" dirty="0" err="1" smtClean="0">
                <a:solidFill>
                  <a:srgbClr val="000000"/>
                </a:solidFill>
                <a:latin typeface="Consolas" panose="020B0609020204030204" pitchFamily="49" charset="0"/>
              </a:rPr>
              <a:t>PrintWriter</a:t>
            </a:r>
            <a:r>
              <a:rPr lang="en-US" altLang="zh-CN" b="1" dirty="0" smtClean="0">
                <a:solidFill>
                  <a:srgbClr val="000000"/>
                </a:solidFill>
                <a:latin typeface="Consolas" panose="020B0609020204030204" pitchFamily="49" charset="0"/>
              </a:rPr>
              <a:t>(</a:t>
            </a:r>
            <a:r>
              <a:rPr lang="en-US" altLang="zh-CN" b="1" dirty="0" smtClean="0">
                <a:solidFill>
                  <a:srgbClr val="2A00FF"/>
                </a:solidFill>
                <a:latin typeface="Consolas" panose="020B0609020204030204" pitchFamily="49" charset="0"/>
              </a:rPr>
              <a:t>"E:\\gc.txt"</a:t>
            </a:r>
            <a:r>
              <a:rPr lang="en-US" altLang="zh-CN" b="1" dirty="0" smtClean="0">
                <a:solidFill>
                  <a:srgbClr val="000000"/>
                </a:solidFill>
                <a:latin typeface="Consolas" panose="020B0609020204030204" pitchFamily="49" charset="0"/>
              </a:rPr>
              <a:t>);</a:t>
            </a:r>
          </a:p>
          <a:p>
            <a:r>
              <a:rPr lang="en-US" altLang="zh-CN" b="1" dirty="0" smtClean="0">
                <a:solidFill>
                  <a:srgbClr val="7F0055"/>
                </a:solidFill>
                <a:latin typeface="Consolas" panose="020B0609020204030204" pitchFamily="49" charset="0"/>
              </a:rPr>
              <a:t>while</a:t>
            </a:r>
            <a:r>
              <a:rPr lang="en-US" altLang="zh-CN" b="1" dirty="0" smtClean="0">
                <a:solidFill>
                  <a:srgbClr val="000000"/>
                </a:solidFill>
                <a:latin typeface="Consolas" panose="020B0609020204030204" pitchFamily="49" charset="0"/>
              </a:rPr>
              <a:t>(</a:t>
            </a:r>
            <a:r>
              <a:rPr lang="en-US" altLang="zh-CN" b="1" dirty="0" smtClean="0">
                <a:solidFill>
                  <a:srgbClr val="7F0055"/>
                </a:solidFill>
                <a:latin typeface="Consolas" panose="020B0609020204030204" pitchFamily="49" charset="0"/>
              </a:rPr>
              <a:t>true</a:t>
            </a:r>
            <a:r>
              <a:rPr lang="en-US" altLang="zh-CN" b="1"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String </a:t>
            </a:r>
            <a:r>
              <a:rPr lang="en-US" altLang="zh-CN" dirty="0" smtClean="0">
                <a:solidFill>
                  <a:srgbClr val="6A3E3E"/>
                </a:solidFill>
                <a:latin typeface="Consolas" panose="020B0609020204030204" pitchFamily="49" charset="0"/>
              </a:rPr>
              <a:t>line</a:t>
            </a:r>
            <a:r>
              <a:rPr lang="en-US" altLang="zh-CN" dirty="0" smtClean="0">
                <a:solidFill>
                  <a:srgbClr val="000000"/>
                </a:solidFill>
                <a:latin typeface="Consolas" panose="020B0609020204030204" pitchFamily="49" charset="0"/>
              </a:rPr>
              <a:t>=</a:t>
            </a:r>
            <a:r>
              <a:rPr lang="en-US" altLang="zh-CN" dirty="0" err="1" smtClean="0">
                <a:solidFill>
                  <a:srgbClr val="6A3E3E"/>
                </a:solidFill>
                <a:latin typeface="Consolas" panose="020B0609020204030204" pitchFamily="49" charset="0"/>
              </a:rPr>
              <a:t>rd</a:t>
            </a:r>
            <a:r>
              <a:rPr lang="en-US" altLang="zh-CN" dirty="0" err="1" smtClean="0">
                <a:solidFill>
                  <a:srgbClr val="000000"/>
                </a:solidFill>
                <a:latin typeface="Consolas" panose="020B0609020204030204" pitchFamily="49" charset="0"/>
              </a:rPr>
              <a:t>.readLine</a:t>
            </a:r>
            <a:r>
              <a:rPr lang="en-US" altLang="zh-CN" dirty="0" smtClean="0">
                <a:solidFill>
                  <a:srgbClr val="000000"/>
                </a:solidFill>
                <a:latin typeface="Consolas" panose="020B0609020204030204" pitchFamily="49" charset="0"/>
              </a:rPr>
              <a:t>();</a:t>
            </a:r>
          </a:p>
          <a:p>
            <a:r>
              <a:rPr lang="en-US" altLang="zh-CN" dirty="0" err="1" smtClean="0">
                <a:solidFill>
                  <a:srgbClr val="6A3E3E"/>
                </a:solidFill>
                <a:latin typeface="Consolas" panose="020B0609020204030204" pitchFamily="49" charset="0"/>
              </a:rPr>
              <a:t>countline</a:t>
            </a:r>
            <a:r>
              <a:rPr lang="en-US" altLang="zh-CN" dirty="0" smtClean="0">
                <a:solidFill>
                  <a:srgbClr val="000000"/>
                </a:solidFill>
                <a:latin typeface="Consolas" panose="020B0609020204030204" pitchFamily="49" charset="0"/>
              </a:rPr>
              <a:t>++;</a:t>
            </a:r>
          </a:p>
          <a:p>
            <a:r>
              <a:rPr lang="en-US" altLang="zh-CN" b="1" dirty="0" smtClean="0">
                <a:solidFill>
                  <a:srgbClr val="7F0055"/>
                </a:solidFill>
                <a:latin typeface="Consolas" panose="020B0609020204030204" pitchFamily="49" charset="0"/>
              </a:rPr>
              <a:t>if</a:t>
            </a:r>
            <a:r>
              <a:rPr lang="en-US" altLang="zh-CN" b="1" dirty="0" smtClean="0">
                <a:solidFill>
                  <a:srgbClr val="000000"/>
                </a:solidFill>
                <a:latin typeface="Consolas" panose="020B0609020204030204" pitchFamily="49" charset="0"/>
              </a:rPr>
              <a:t>(</a:t>
            </a:r>
            <a:r>
              <a:rPr lang="en-US" altLang="zh-CN" b="1" dirty="0" smtClean="0">
                <a:solidFill>
                  <a:srgbClr val="6A3E3E"/>
                </a:solidFill>
                <a:latin typeface="Consolas" panose="020B0609020204030204" pitchFamily="49" charset="0"/>
              </a:rPr>
              <a:t>line</a:t>
            </a:r>
            <a:r>
              <a:rPr lang="en-US" altLang="zh-CN" b="1" dirty="0" smtClean="0">
                <a:solidFill>
                  <a:srgbClr val="000000"/>
                </a:solidFill>
                <a:latin typeface="Consolas" panose="020B0609020204030204" pitchFamily="49" charset="0"/>
              </a:rPr>
              <a:t>==</a:t>
            </a:r>
            <a:r>
              <a:rPr lang="en-US" altLang="zh-CN" b="1" dirty="0" smtClean="0">
                <a:solidFill>
                  <a:srgbClr val="7F0055"/>
                </a:solidFill>
                <a:latin typeface="Consolas" panose="020B0609020204030204" pitchFamily="49" charset="0"/>
              </a:rPr>
              <a:t>null</a:t>
            </a:r>
            <a:r>
              <a:rPr lang="en-US" altLang="zh-CN" b="1" dirty="0" smtClean="0">
                <a:solidFill>
                  <a:srgbClr val="000000"/>
                </a:solidFill>
                <a:latin typeface="Consolas" panose="020B0609020204030204" pitchFamily="49" charset="0"/>
              </a:rPr>
              <a:t>) </a:t>
            </a:r>
          </a:p>
          <a:p>
            <a:r>
              <a:rPr lang="en-US" altLang="zh-CN" b="1" dirty="0" smtClean="0">
                <a:solidFill>
                  <a:srgbClr val="7F0055"/>
                </a:solidFill>
                <a:latin typeface="Consolas" panose="020B0609020204030204" pitchFamily="49" charset="0"/>
              </a:rPr>
              <a:t>break</a:t>
            </a:r>
            <a:r>
              <a:rPr lang="en-US" altLang="zh-CN" b="1" dirty="0" smtClean="0">
                <a:solidFill>
                  <a:srgbClr val="000000"/>
                </a:solidFill>
                <a:latin typeface="Consolas" panose="020B0609020204030204" pitchFamily="49" charset="0"/>
              </a:rPr>
              <a:t>;</a:t>
            </a:r>
          </a:p>
          <a:p>
            <a:r>
              <a:rPr lang="en-US" altLang="zh-CN" b="1" dirty="0" smtClean="0">
                <a:solidFill>
                  <a:srgbClr val="7F0055"/>
                </a:solidFill>
                <a:latin typeface="Consolas" panose="020B0609020204030204" pitchFamily="49" charset="0"/>
              </a:rPr>
              <a:t>else</a:t>
            </a:r>
            <a:r>
              <a:rPr lang="en-US" altLang="zh-CN" b="1" dirty="0" smtClean="0">
                <a:solidFill>
                  <a:srgbClr val="000000"/>
                </a:solidFill>
                <a:latin typeface="Consolas" panose="020B0609020204030204" pitchFamily="49" charset="0"/>
              </a:rPr>
              <a:t> </a:t>
            </a:r>
            <a:r>
              <a:rPr lang="en-US" altLang="zh-CN" b="1" dirty="0" smtClean="0">
                <a:solidFill>
                  <a:srgbClr val="7F0055"/>
                </a:solidFill>
                <a:latin typeface="Consolas" panose="020B0609020204030204" pitchFamily="49" charset="0"/>
              </a:rPr>
              <a:t>if</a:t>
            </a:r>
            <a:r>
              <a:rPr lang="en-US" altLang="zh-CN" b="1" dirty="0" smtClean="0">
                <a:solidFill>
                  <a:srgbClr val="000000"/>
                </a:solidFill>
                <a:latin typeface="Consolas" panose="020B0609020204030204" pitchFamily="49" charset="0"/>
              </a:rPr>
              <a:t>(!</a:t>
            </a:r>
            <a:r>
              <a:rPr lang="en-US" altLang="zh-CN" b="1" dirty="0" err="1" smtClean="0">
                <a:solidFill>
                  <a:srgbClr val="6A3E3E"/>
                </a:solidFill>
                <a:latin typeface="Consolas" panose="020B0609020204030204" pitchFamily="49" charset="0"/>
              </a:rPr>
              <a:t>lyrics</a:t>
            </a:r>
            <a:r>
              <a:rPr lang="en-US" altLang="zh-CN" b="1" dirty="0" err="1" smtClean="0">
                <a:solidFill>
                  <a:srgbClr val="000000"/>
                </a:solidFill>
                <a:latin typeface="Consolas" panose="020B0609020204030204" pitchFamily="49" charset="0"/>
              </a:rPr>
              <a:t>.contains</a:t>
            </a:r>
            <a:r>
              <a:rPr lang="en-US" altLang="zh-CN" b="1" dirty="0" smtClean="0">
                <a:solidFill>
                  <a:srgbClr val="000000"/>
                </a:solidFill>
                <a:latin typeface="Consolas" panose="020B0609020204030204" pitchFamily="49" charset="0"/>
              </a:rPr>
              <a:t>(</a:t>
            </a:r>
            <a:r>
              <a:rPr lang="en-US" altLang="zh-CN" b="1" dirty="0" smtClean="0">
                <a:solidFill>
                  <a:srgbClr val="6A3E3E"/>
                </a:solidFill>
                <a:latin typeface="Consolas" panose="020B0609020204030204" pitchFamily="49" charset="0"/>
              </a:rPr>
              <a:t>line</a:t>
            </a:r>
            <a:r>
              <a:rPr lang="en-US" altLang="zh-CN" b="1" dirty="0" smtClean="0">
                <a:solidFill>
                  <a:srgbClr val="000000"/>
                </a:solidFill>
                <a:latin typeface="Consolas" panose="020B0609020204030204" pitchFamily="49" charset="0"/>
              </a:rPr>
              <a:t>)){</a:t>
            </a:r>
          </a:p>
          <a:p>
            <a:r>
              <a:rPr lang="en-US" altLang="zh-CN" u="sng" dirty="0" err="1" smtClean="0">
                <a:solidFill>
                  <a:srgbClr val="6A3E3E"/>
                </a:solidFill>
                <a:latin typeface="Consolas" panose="020B0609020204030204" pitchFamily="49" charset="0"/>
              </a:rPr>
              <a:t>lyrics</a:t>
            </a:r>
            <a:r>
              <a:rPr lang="en-US" altLang="zh-CN" u="sng" dirty="0" err="1" smtClean="0">
                <a:solidFill>
                  <a:srgbClr val="000000"/>
                </a:solidFill>
                <a:latin typeface="Consolas" panose="020B0609020204030204" pitchFamily="49" charset="0"/>
              </a:rPr>
              <a:t>.add</a:t>
            </a:r>
            <a:r>
              <a:rPr lang="en-US" altLang="zh-CN" u="sng" dirty="0" smtClean="0">
                <a:solidFill>
                  <a:srgbClr val="000000"/>
                </a:solidFill>
                <a:latin typeface="Consolas" panose="020B0609020204030204" pitchFamily="49" charset="0"/>
              </a:rPr>
              <a:t>(</a:t>
            </a:r>
            <a:r>
              <a:rPr lang="en-US" altLang="zh-CN" u="sng" dirty="0" smtClean="0">
                <a:solidFill>
                  <a:srgbClr val="6A3E3E"/>
                </a:solidFill>
                <a:latin typeface="Consolas" panose="020B0609020204030204" pitchFamily="49" charset="0"/>
              </a:rPr>
              <a:t>line</a:t>
            </a:r>
            <a:r>
              <a:rPr lang="en-US" altLang="zh-CN" u="sng" dirty="0" smtClean="0">
                <a:solidFill>
                  <a:srgbClr val="000000"/>
                </a:solidFill>
                <a:latin typeface="Consolas" panose="020B0609020204030204" pitchFamily="49" charset="0"/>
              </a:rPr>
              <a:t>);</a:t>
            </a:r>
          </a:p>
          <a:p>
            <a:r>
              <a:rPr lang="en-US" altLang="zh-CN" dirty="0" err="1" smtClean="0">
                <a:solidFill>
                  <a:srgbClr val="6A3E3E"/>
                </a:solidFill>
                <a:latin typeface="Consolas" panose="020B0609020204030204" pitchFamily="49" charset="0"/>
              </a:rPr>
              <a:t>countword</a:t>
            </a:r>
            <a:r>
              <a:rPr lang="en-US" altLang="zh-CN" dirty="0" smtClean="0">
                <a:solidFill>
                  <a:srgbClr val="000000"/>
                </a:solidFill>
                <a:latin typeface="Consolas" panose="020B0609020204030204" pitchFamily="49" charset="0"/>
              </a:rPr>
              <a:t>++;</a:t>
            </a:r>
          </a:p>
          <a:p>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smtClean="0">
                <a:solidFill>
                  <a:srgbClr val="6A3E3E"/>
                </a:solidFill>
                <a:latin typeface="Consolas" panose="020B0609020204030204" pitchFamily="49" charset="0"/>
              </a:rPr>
              <a:t>line</a:t>
            </a:r>
            <a:r>
              <a:rPr lang="en-US" altLang="zh-CN"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    </a:t>
            </a:r>
            <a:r>
              <a:rPr lang="en-US" altLang="zh-CN" dirty="0" err="1" smtClean="0">
                <a:solidFill>
                  <a:srgbClr val="6A3E3E"/>
                </a:solidFill>
                <a:latin typeface="Consolas" panose="020B0609020204030204" pitchFamily="49" charset="0"/>
              </a:rPr>
              <a:t>pw</a:t>
            </a:r>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smtClean="0">
                <a:solidFill>
                  <a:srgbClr val="6A3E3E"/>
                </a:solidFill>
                <a:latin typeface="Consolas" panose="020B0609020204030204" pitchFamily="49" charset="0"/>
              </a:rPr>
              <a:t>line</a:t>
            </a:r>
            <a:r>
              <a:rPr lang="en-US" altLang="zh-CN"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a:t>
            </a:r>
          </a:p>
          <a:p>
            <a:r>
              <a:rPr lang="en-US" altLang="zh-CN" dirty="0" err="1" smtClean="0">
                <a:solidFill>
                  <a:srgbClr val="6A3E3E"/>
                </a:solidFill>
                <a:latin typeface="Consolas" panose="020B0609020204030204" pitchFamily="49" charset="0"/>
              </a:rPr>
              <a:t>pw</a:t>
            </a:r>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smtClean="0">
                <a:solidFill>
                  <a:srgbClr val="2A00FF"/>
                </a:solidFill>
                <a:latin typeface="Consolas" panose="020B0609020204030204" pitchFamily="49" charset="0"/>
              </a:rPr>
              <a:t>"</a:t>
            </a:r>
            <a:r>
              <a:rPr lang="zh-CN" altLang="en-US" dirty="0" smtClean="0">
                <a:solidFill>
                  <a:srgbClr val="2A00FF"/>
                </a:solidFill>
                <a:latin typeface="Consolas" panose="020B0609020204030204" pitchFamily="49" charset="0"/>
              </a:rPr>
              <a:t>共包含行数：</a:t>
            </a:r>
            <a:r>
              <a:rPr lang="en-US" altLang="zh-CN" dirty="0" smtClean="0">
                <a:solidFill>
                  <a:srgbClr val="2A00FF"/>
                </a:solidFill>
                <a:latin typeface="Consolas" panose="020B0609020204030204" pitchFamily="49" charset="0"/>
              </a:rPr>
              <a:t>"</a:t>
            </a:r>
            <a:r>
              <a:rPr lang="en-US" altLang="zh-CN" dirty="0" smtClean="0">
                <a:solidFill>
                  <a:srgbClr val="000000"/>
                </a:solidFill>
                <a:latin typeface="Consolas" panose="020B0609020204030204" pitchFamily="49" charset="0"/>
              </a:rPr>
              <a:t>+</a:t>
            </a:r>
            <a:r>
              <a:rPr lang="en-US" altLang="zh-CN" dirty="0" err="1" smtClean="0">
                <a:solidFill>
                  <a:srgbClr val="6A3E3E"/>
                </a:solidFill>
                <a:latin typeface="Consolas" panose="020B0609020204030204" pitchFamily="49" charset="0"/>
              </a:rPr>
              <a:t>countline</a:t>
            </a:r>
            <a:r>
              <a:rPr lang="en-US" altLang="zh-CN" dirty="0" smtClean="0">
                <a:solidFill>
                  <a:srgbClr val="000000"/>
                </a:solidFill>
                <a:latin typeface="Consolas" panose="020B0609020204030204" pitchFamily="49" charset="0"/>
              </a:rPr>
              <a:t>);</a:t>
            </a:r>
          </a:p>
          <a:p>
            <a:r>
              <a:rPr lang="en-US" altLang="zh-CN" dirty="0" err="1" smtClean="0">
                <a:solidFill>
                  <a:srgbClr val="6A3E3E"/>
                </a:solidFill>
                <a:latin typeface="Consolas" panose="020B0609020204030204" pitchFamily="49" charset="0"/>
              </a:rPr>
              <a:t>pw</a:t>
            </a:r>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smtClean="0">
                <a:solidFill>
                  <a:srgbClr val="2A00FF"/>
                </a:solidFill>
                <a:latin typeface="Consolas" panose="020B0609020204030204" pitchFamily="49" charset="0"/>
              </a:rPr>
              <a:t>"</a:t>
            </a:r>
            <a:r>
              <a:rPr lang="zh-CN" altLang="en-US" dirty="0" smtClean="0">
                <a:solidFill>
                  <a:srgbClr val="2A00FF"/>
                </a:solidFill>
                <a:latin typeface="Consolas" panose="020B0609020204030204" pitchFamily="49" charset="0"/>
              </a:rPr>
              <a:t>共包含不同词：</a:t>
            </a:r>
            <a:r>
              <a:rPr lang="en-US" altLang="zh-CN" dirty="0" smtClean="0">
                <a:solidFill>
                  <a:srgbClr val="2A00FF"/>
                </a:solidFill>
                <a:latin typeface="Consolas" panose="020B0609020204030204" pitchFamily="49" charset="0"/>
              </a:rPr>
              <a:t>"</a:t>
            </a:r>
            <a:r>
              <a:rPr lang="en-US" altLang="zh-CN" dirty="0" smtClean="0">
                <a:solidFill>
                  <a:srgbClr val="000000"/>
                </a:solidFill>
                <a:latin typeface="Consolas" panose="020B0609020204030204" pitchFamily="49" charset="0"/>
              </a:rPr>
              <a:t>+</a:t>
            </a:r>
            <a:r>
              <a:rPr lang="en-US" altLang="zh-CN" dirty="0" err="1" smtClean="0">
                <a:solidFill>
                  <a:srgbClr val="6A3E3E"/>
                </a:solidFill>
                <a:latin typeface="Consolas" panose="020B0609020204030204" pitchFamily="49" charset="0"/>
              </a:rPr>
              <a:t>countword</a:t>
            </a:r>
            <a:r>
              <a:rPr lang="en-US" altLang="zh-CN" dirty="0" smtClean="0">
                <a:solidFill>
                  <a:srgbClr val="000000"/>
                </a:solidFill>
                <a:latin typeface="Consolas" panose="020B0609020204030204" pitchFamily="49" charset="0"/>
              </a:rPr>
              <a:t>);</a:t>
            </a:r>
          </a:p>
          <a:p>
            <a:r>
              <a:rPr lang="en-US" altLang="zh-CN" dirty="0" err="1" smtClean="0">
                <a:solidFill>
                  <a:srgbClr val="6A3E3E"/>
                </a:solidFill>
                <a:latin typeface="Consolas" panose="020B0609020204030204" pitchFamily="49" charset="0"/>
              </a:rPr>
              <a:t>pw</a:t>
            </a:r>
            <a:r>
              <a:rPr lang="en-US" altLang="zh-CN" dirty="0" err="1" smtClean="0">
                <a:solidFill>
                  <a:srgbClr val="000000"/>
                </a:solidFill>
                <a:latin typeface="Consolas" panose="020B0609020204030204" pitchFamily="49" charset="0"/>
              </a:rPr>
              <a:t>.close</a:t>
            </a:r>
            <a:r>
              <a:rPr lang="en-US" altLang="zh-CN" dirty="0" smtClean="0">
                <a:solidFill>
                  <a:srgbClr val="000000"/>
                </a:solidFill>
                <a:latin typeface="Consolas" panose="020B0609020204030204" pitchFamily="49" charset="0"/>
              </a:rPr>
              <a:t>();</a:t>
            </a:r>
          </a:p>
          <a:p>
            <a:r>
              <a:rPr lang="en-US" altLang="zh-CN" dirty="0" err="1" smtClean="0">
                <a:solidFill>
                  <a:srgbClr val="6A3E3E"/>
                </a:solidFill>
                <a:latin typeface="Consolas" panose="020B0609020204030204" pitchFamily="49" charset="0"/>
              </a:rPr>
              <a:t>rd</a:t>
            </a:r>
            <a:r>
              <a:rPr lang="en-US" altLang="zh-CN" dirty="0" err="1" smtClean="0">
                <a:solidFill>
                  <a:srgbClr val="000000"/>
                </a:solidFill>
                <a:latin typeface="Consolas" panose="020B0609020204030204" pitchFamily="49" charset="0"/>
              </a:rPr>
              <a:t>.close</a:t>
            </a:r>
            <a:r>
              <a:rPr lang="en-US" altLang="zh-CN"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a:t>
            </a:r>
            <a:endParaRPr lang="zh-CN" altLang="en-US" dirty="0"/>
          </a:p>
        </p:txBody>
      </p:sp>
      <p:sp>
        <p:nvSpPr>
          <p:cNvPr id="7" name="矩形 6"/>
          <p:cNvSpPr/>
          <p:nvPr/>
        </p:nvSpPr>
        <p:spPr>
          <a:xfrm>
            <a:off x="152400" y="1690688"/>
            <a:ext cx="5791200" cy="4524315"/>
          </a:xfrm>
          <a:prstGeom prst="rect">
            <a:avLst/>
          </a:prstGeom>
        </p:spPr>
        <p:txBody>
          <a:bodyPr wrap="square">
            <a:spAutoFit/>
          </a:bodyPr>
          <a:lstStyle/>
          <a:p>
            <a:r>
              <a:rPr lang="en-US" altLang="zh-CN" b="1" dirty="0" smtClean="0">
                <a:solidFill>
                  <a:srgbClr val="7F0055"/>
                </a:solidFill>
                <a:latin typeface="Consolas" panose="020B0609020204030204" pitchFamily="49" charset="0"/>
              </a:rPr>
              <a:t>public</a:t>
            </a:r>
            <a:r>
              <a:rPr lang="en-US" altLang="zh-CN" b="1" dirty="0" smtClean="0">
                <a:solidFill>
                  <a:srgbClr val="000000"/>
                </a:solidFill>
                <a:latin typeface="Consolas" panose="020B0609020204030204" pitchFamily="49" charset="0"/>
              </a:rPr>
              <a:t> </a:t>
            </a:r>
            <a:r>
              <a:rPr lang="en-US" altLang="zh-CN" b="1" dirty="0" smtClean="0">
                <a:solidFill>
                  <a:srgbClr val="7F0055"/>
                </a:solidFill>
                <a:latin typeface="Consolas" panose="020B0609020204030204" pitchFamily="49" charset="0"/>
              </a:rPr>
              <a:t>void</a:t>
            </a:r>
            <a:r>
              <a:rPr lang="en-US" altLang="zh-CN" b="1" dirty="0" smtClean="0">
                <a:solidFill>
                  <a:srgbClr val="000000"/>
                </a:solidFill>
                <a:latin typeface="Consolas" panose="020B0609020204030204" pitchFamily="49" charset="0"/>
              </a:rPr>
              <a:t> run(){</a:t>
            </a:r>
          </a:p>
          <a:p>
            <a:r>
              <a:rPr lang="en-US" altLang="zh-CN" dirty="0" err="1" smtClean="0">
                <a:solidFill>
                  <a:srgbClr val="000000"/>
                </a:solidFill>
                <a:latin typeface="Consolas" panose="020B0609020204030204" pitchFamily="49" charset="0"/>
              </a:rPr>
              <a:t>BufferedReader</a:t>
            </a:r>
            <a:r>
              <a:rPr lang="en-US" altLang="zh-CN" dirty="0" smtClean="0">
                <a:solidFill>
                  <a:srgbClr val="000000"/>
                </a:solidFill>
                <a:latin typeface="Consolas" panose="020B0609020204030204" pitchFamily="49" charset="0"/>
              </a:rPr>
              <a:t> </a:t>
            </a:r>
            <a:r>
              <a:rPr lang="en-US" altLang="zh-CN" dirty="0" err="1" smtClean="0">
                <a:solidFill>
                  <a:srgbClr val="6A3E3E"/>
                </a:solidFill>
                <a:latin typeface="Consolas" panose="020B0609020204030204" pitchFamily="49" charset="0"/>
              </a:rPr>
              <a:t>rd</a:t>
            </a:r>
            <a:r>
              <a:rPr lang="en-US" altLang="zh-CN" dirty="0" smtClean="0">
                <a:solidFill>
                  <a:srgbClr val="000000"/>
                </a:solidFill>
                <a:latin typeface="Consolas" panose="020B0609020204030204" pitchFamily="49" charset="0"/>
              </a:rPr>
              <a:t>=</a:t>
            </a:r>
            <a:r>
              <a:rPr lang="en-US" altLang="zh-CN" dirty="0" err="1" smtClean="0">
                <a:solidFill>
                  <a:srgbClr val="000000"/>
                </a:solidFill>
                <a:latin typeface="Consolas" panose="020B0609020204030204" pitchFamily="49" charset="0"/>
              </a:rPr>
              <a:t>openFile</a:t>
            </a:r>
            <a:r>
              <a:rPr lang="en-US" altLang="zh-CN" dirty="0" smtClean="0">
                <a:solidFill>
                  <a:srgbClr val="000000"/>
                </a:solidFill>
                <a:latin typeface="Consolas" panose="020B0609020204030204" pitchFamily="49" charset="0"/>
              </a:rPr>
              <a:t>(</a:t>
            </a:r>
            <a:r>
              <a:rPr lang="en-US" altLang="zh-CN" dirty="0" smtClean="0">
                <a:solidFill>
                  <a:srgbClr val="2A00FF"/>
                </a:solidFill>
                <a:latin typeface="Consolas" panose="020B0609020204030204" pitchFamily="49" charset="0"/>
              </a:rPr>
              <a:t>"</a:t>
            </a:r>
            <a:r>
              <a:rPr lang="zh-CN" altLang="en-US" dirty="0" smtClean="0">
                <a:solidFill>
                  <a:srgbClr val="2A00FF"/>
                </a:solidFill>
                <a:latin typeface="Consolas" panose="020B0609020204030204" pitchFamily="49" charset="0"/>
              </a:rPr>
              <a:t>请输入一个文件名：</a:t>
            </a:r>
            <a:r>
              <a:rPr lang="en-US" altLang="zh-CN" dirty="0" smtClean="0">
                <a:solidFill>
                  <a:srgbClr val="2A00FF"/>
                </a:solidFill>
                <a:latin typeface="Consolas" panose="020B0609020204030204" pitchFamily="49" charset="0"/>
              </a:rPr>
              <a:t>"</a:t>
            </a:r>
            <a:r>
              <a:rPr lang="en-US" altLang="zh-CN" dirty="0" smtClean="0">
                <a:solidFill>
                  <a:srgbClr val="000000"/>
                </a:solidFill>
                <a:latin typeface="Consolas" panose="020B0609020204030204" pitchFamily="49" charset="0"/>
              </a:rPr>
              <a:t>);</a:t>
            </a:r>
          </a:p>
          <a:p>
            <a:r>
              <a:rPr lang="en-US" altLang="zh-CN" b="1" dirty="0" smtClean="0">
                <a:solidFill>
                  <a:srgbClr val="7F0055"/>
                </a:solidFill>
                <a:latin typeface="Consolas" panose="020B0609020204030204" pitchFamily="49" charset="0"/>
              </a:rPr>
              <a:t>try</a:t>
            </a:r>
            <a:r>
              <a:rPr lang="en-US" altLang="zh-CN" b="1" dirty="0" smtClean="0">
                <a:solidFill>
                  <a:srgbClr val="000000"/>
                </a:solidFill>
                <a:latin typeface="Consolas" panose="020B0609020204030204" pitchFamily="49" charset="0"/>
              </a:rPr>
              <a:t>{</a:t>
            </a:r>
          </a:p>
          <a:p>
            <a:r>
              <a:rPr lang="en-US" altLang="zh-CN" dirty="0" err="1" smtClean="0">
                <a:solidFill>
                  <a:srgbClr val="000000"/>
                </a:solidFill>
                <a:latin typeface="Consolas" panose="020B0609020204030204" pitchFamily="49" charset="0"/>
              </a:rPr>
              <a:t>PrintWriter</a:t>
            </a:r>
            <a:r>
              <a:rPr lang="en-US" altLang="zh-CN" dirty="0" smtClean="0">
                <a:solidFill>
                  <a:srgbClr val="000000"/>
                </a:solidFill>
                <a:latin typeface="Consolas" panose="020B0609020204030204" pitchFamily="49" charset="0"/>
              </a:rPr>
              <a:t> </a:t>
            </a:r>
            <a:r>
              <a:rPr lang="en-US" altLang="zh-CN" dirty="0" smtClean="0">
                <a:solidFill>
                  <a:srgbClr val="6A3E3E"/>
                </a:solidFill>
                <a:latin typeface="Consolas" panose="020B0609020204030204" pitchFamily="49" charset="0"/>
              </a:rPr>
              <a:t>pw</a:t>
            </a:r>
            <a:r>
              <a:rPr lang="en-US" altLang="zh-CN" dirty="0" smtClean="0">
                <a:solidFill>
                  <a:srgbClr val="000000"/>
                </a:solidFill>
                <a:latin typeface="Consolas" panose="020B0609020204030204" pitchFamily="49" charset="0"/>
              </a:rPr>
              <a:t>=</a:t>
            </a:r>
            <a:r>
              <a:rPr lang="en-US" altLang="zh-CN" b="1" dirty="0" smtClean="0">
                <a:solidFill>
                  <a:srgbClr val="7F0055"/>
                </a:solidFill>
                <a:latin typeface="Consolas" panose="020B0609020204030204" pitchFamily="49" charset="0"/>
              </a:rPr>
              <a:t>new</a:t>
            </a:r>
            <a:r>
              <a:rPr lang="en-US" altLang="zh-CN" b="1" dirty="0" smtClean="0">
                <a:solidFill>
                  <a:srgbClr val="000000"/>
                </a:solidFill>
                <a:latin typeface="Consolas" panose="020B0609020204030204" pitchFamily="49" charset="0"/>
              </a:rPr>
              <a:t> </a:t>
            </a:r>
            <a:r>
              <a:rPr lang="en-US" altLang="zh-CN" b="1" dirty="0" err="1" smtClean="0">
                <a:solidFill>
                  <a:srgbClr val="000000"/>
                </a:solidFill>
                <a:latin typeface="Consolas" panose="020B0609020204030204" pitchFamily="49" charset="0"/>
              </a:rPr>
              <a:t>PrintWriter</a:t>
            </a:r>
            <a:r>
              <a:rPr lang="en-US" altLang="zh-CN" b="1" dirty="0" smtClean="0">
                <a:solidFill>
                  <a:srgbClr val="000000"/>
                </a:solidFill>
                <a:latin typeface="Consolas" panose="020B0609020204030204" pitchFamily="49" charset="0"/>
              </a:rPr>
              <a:t>(</a:t>
            </a:r>
            <a:r>
              <a:rPr lang="en-US" altLang="zh-CN" b="1" dirty="0" smtClean="0">
                <a:solidFill>
                  <a:srgbClr val="2A00FF"/>
                </a:solidFill>
                <a:latin typeface="Consolas" panose="020B0609020204030204" pitchFamily="49" charset="0"/>
              </a:rPr>
              <a:t>“E:\\gc.txt"</a:t>
            </a:r>
            <a:r>
              <a:rPr lang="en-US" altLang="zh-CN" b="1" dirty="0" smtClean="0">
                <a:solidFill>
                  <a:srgbClr val="000000"/>
                </a:solidFill>
                <a:latin typeface="Consolas" panose="020B0609020204030204" pitchFamily="49" charset="0"/>
              </a:rPr>
              <a:t>);</a:t>
            </a:r>
          </a:p>
          <a:p>
            <a:r>
              <a:rPr lang="en-US" altLang="zh-CN" b="1" dirty="0" smtClean="0">
                <a:solidFill>
                  <a:srgbClr val="7F0055"/>
                </a:solidFill>
                <a:latin typeface="Consolas" panose="020B0609020204030204" pitchFamily="49" charset="0"/>
              </a:rPr>
              <a:t>while</a:t>
            </a:r>
            <a:r>
              <a:rPr lang="en-US" altLang="zh-CN" b="1" dirty="0" smtClean="0">
                <a:solidFill>
                  <a:srgbClr val="000000"/>
                </a:solidFill>
                <a:latin typeface="Consolas" panose="020B0609020204030204" pitchFamily="49" charset="0"/>
              </a:rPr>
              <a:t>(</a:t>
            </a:r>
            <a:r>
              <a:rPr lang="en-US" altLang="zh-CN" b="1" dirty="0" smtClean="0">
                <a:solidFill>
                  <a:srgbClr val="7F0055"/>
                </a:solidFill>
                <a:latin typeface="Consolas" panose="020B0609020204030204" pitchFamily="49" charset="0"/>
              </a:rPr>
              <a:t>true</a:t>
            </a:r>
            <a:r>
              <a:rPr lang="en-US" altLang="zh-CN" b="1"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String </a:t>
            </a:r>
            <a:r>
              <a:rPr lang="en-US" altLang="zh-CN" dirty="0" smtClean="0">
                <a:solidFill>
                  <a:srgbClr val="6A3E3E"/>
                </a:solidFill>
                <a:latin typeface="Consolas" panose="020B0609020204030204" pitchFamily="49" charset="0"/>
              </a:rPr>
              <a:t>line</a:t>
            </a:r>
            <a:r>
              <a:rPr lang="en-US" altLang="zh-CN" dirty="0" smtClean="0">
                <a:solidFill>
                  <a:srgbClr val="000000"/>
                </a:solidFill>
                <a:latin typeface="Consolas" panose="020B0609020204030204" pitchFamily="49" charset="0"/>
              </a:rPr>
              <a:t>=</a:t>
            </a:r>
            <a:r>
              <a:rPr lang="en-US" altLang="zh-CN" dirty="0" err="1" smtClean="0">
                <a:solidFill>
                  <a:srgbClr val="6A3E3E"/>
                </a:solidFill>
                <a:latin typeface="Consolas" panose="020B0609020204030204" pitchFamily="49" charset="0"/>
              </a:rPr>
              <a:t>rd</a:t>
            </a:r>
            <a:r>
              <a:rPr lang="en-US" altLang="zh-CN" dirty="0" err="1" smtClean="0">
                <a:solidFill>
                  <a:srgbClr val="000000"/>
                </a:solidFill>
                <a:latin typeface="Consolas" panose="020B0609020204030204" pitchFamily="49" charset="0"/>
              </a:rPr>
              <a:t>.readLine</a:t>
            </a:r>
            <a:r>
              <a:rPr lang="en-US" altLang="zh-CN" dirty="0" smtClean="0">
                <a:solidFill>
                  <a:srgbClr val="000000"/>
                </a:solidFill>
                <a:latin typeface="Consolas" panose="020B0609020204030204" pitchFamily="49" charset="0"/>
              </a:rPr>
              <a:t>();</a:t>
            </a:r>
          </a:p>
          <a:p>
            <a:r>
              <a:rPr lang="en-US" altLang="zh-CN" b="1" dirty="0" smtClean="0">
                <a:solidFill>
                  <a:srgbClr val="7F0055"/>
                </a:solidFill>
                <a:latin typeface="Consolas" panose="020B0609020204030204" pitchFamily="49" charset="0"/>
              </a:rPr>
              <a:t>if</a:t>
            </a:r>
            <a:r>
              <a:rPr lang="en-US" altLang="zh-CN" b="1" dirty="0" smtClean="0">
                <a:solidFill>
                  <a:srgbClr val="000000"/>
                </a:solidFill>
                <a:latin typeface="Consolas" panose="020B0609020204030204" pitchFamily="49" charset="0"/>
              </a:rPr>
              <a:t>(</a:t>
            </a:r>
            <a:r>
              <a:rPr lang="en-US" altLang="zh-CN" b="1" dirty="0" smtClean="0">
                <a:solidFill>
                  <a:srgbClr val="6A3E3E"/>
                </a:solidFill>
                <a:latin typeface="Consolas" panose="020B0609020204030204" pitchFamily="49" charset="0"/>
              </a:rPr>
              <a:t>line</a:t>
            </a:r>
            <a:r>
              <a:rPr lang="en-US" altLang="zh-CN" b="1" dirty="0" smtClean="0">
                <a:solidFill>
                  <a:srgbClr val="000000"/>
                </a:solidFill>
                <a:latin typeface="Consolas" panose="020B0609020204030204" pitchFamily="49" charset="0"/>
              </a:rPr>
              <a:t>==</a:t>
            </a:r>
            <a:r>
              <a:rPr lang="en-US" altLang="zh-CN" b="1" dirty="0" smtClean="0">
                <a:solidFill>
                  <a:srgbClr val="7F0055"/>
                </a:solidFill>
                <a:latin typeface="Consolas" panose="020B0609020204030204" pitchFamily="49" charset="0"/>
              </a:rPr>
              <a:t>null</a:t>
            </a:r>
            <a:r>
              <a:rPr lang="en-US" altLang="zh-CN" b="1" dirty="0" smtClean="0">
                <a:solidFill>
                  <a:srgbClr val="000000"/>
                </a:solidFill>
                <a:latin typeface="Consolas" panose="020B0609020204030204" pitchFamily="49" charset="0"/>
              </a:rPr>
              <a:t>) </a:t>
            </a:r>
          </a:p>
          <a:p>
            <a:r>
              <a:rPr lang="en-US" altLang="zh-CN" b="1" dirty="0" smtClean="0">
                <a:solidFill>
                  <a:srgbClr val="7F0055"/>
                </a:solidFill>
                <a:latin typeface="Consolas" panose="020B0609020204030204" pitchFamily="49" charset="0"/>
              </a:rPr>
              <a:t>break</a:t>
            </a:r>
            <a:r>
              <a:rPr lang="en-US" altLang="zh-CN" b="1" dirty="0" smtClean="0">
                <a:solidFill>
                  <a:srgbClr val="000000"/>
                </a:solidFill>
                <a:latin typeface="Consolas" panose="020B0609020204030204" pitchFamily="49" charset="0"/>
              </a:rPr>
              <a:t>;</a:t>
            </a:r>
          </a:p>
          <a:p>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smtClean="0">
                <a:solidFill>
                  <a:srgbClr val="6A3E3E"/>
                </a:solidFill>
                <a:latin typeface="Consolas" panose="020B0609020204030204" pitchFamily="49" charset="0"/>
              </a:rPr>
              <a:t>line</a:t>
            </a:r>
            <a:r>
              <a:rPr lang="en-US" altLang="zh-CN" dirty="0" smtClean="0">
                <a:solidFill>
                  <a:srgbClr val="000000"/>
                </a:solidFill>
                <a:latin typeface="Consolas" panose="020B0609020204030204" pitchFamily="49" charset="0"/>
              </a:rPr>
              <a:t>);</a:t>
            </a:r>
          </a:p>
          <a:p>
            <a:r>
              <a:rPr lang="en-US" altLang="zh-CN" dirty="0" err="1" smtClean="0">
                <a:solidFill>
                  <a:srgbClr val="6A3E3E"/>
                </a:solidFill>
                <a:latin typeface="Consolas" panose="020B0609020204030204" pitchFamily="49" charset="0"/>
              </a:rPr>
              <a:t>pw</a:t>
            </a:r>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smtClean="0">
                <a:solidFill>
                  <a:srgbClr val="6A3E3E"/>
                </a:solidFill>
                <a:latin typeface="Consolas" panose="020B0609020204030204" pitchFamily="49" charset="0"/>
              </a:rPr>
              <a:t>line</a:t>
            </a:r>
            <a:r>
              <a:rPr lang="en-US" altLang="zh-CN" dirty="0" smtClean="0">
                <a:solidFill>
                  <a:srgbClr val="000000"/>
                </a:solidFill>
                <a:latin typeface="Consolas" panose="020B0609020204030204" pitchFamily="49" charset="0"/>
              </a:rPr>
              <a:t>);</a:t>
            </a:r>
          </a:p>
          <a:p>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smtClean="0">
                <a:solidFill>
                  <a:srgbClr val="2A00FF"/>
                </a:solidFill>
                <a:latin typeface="Consolas" panose="020B0609020204030204" pitchFamily="49" charset="0"/>
              </a:rPr>
              <a:t>"</a:t>
            </a:r>
            <a:r>
              <a:rPr lang="zh-CN" altLang="en-US" dirty="0" smtClean="0">
                <a:solidFill>
                  <a:srgbClr val="2A00FF"/>
                </a:solidFill>
                <a:latin typeface="Consolas" panose="020B0609020204030204" pitchFamily="49" charset="0"/>
              </a:rPr>
              <a:t>完成</a:t>
            </a:r>
            <a:r>
              <a:rPr lang="en-US" altLang="zh-CN" dirty="0" smtClean="0">
                <a:solidFill>
                  <a:srgbClr val="2A00FF"/>
                </a:solidFill>
                <a:latin typeface="Consolas" panose="020B0609020204030204" pitchFamily="49" charset="0"/>
              </a:rPr>
              <a:t>"</a:t>
            </a:r>
            <a:r>
              <a:rPr lang="en-US" altLang="zh-CN"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a:t>
            </a:r>
          </a:p>
          <a:p>
            <a:r>
              <a:rPr lang="en-US" altLang="zh-CN" dirty="0" err="1" smtClean="0">
                <a:solidFill>
                  <a:srgbClr val="6A3E3E"/>
                </a:solidFill>
                <a:latin typeface="Consolas" panose="020B0609020204030204" pitchFamily="49" charset="0"/>
              </a:rPr>
              <a:t>pw</a:t>
            </a:r>
            <a:r>
              <a:rPr lang="en-US" altLang="zh-CN" dirty="0" err="1" smtClean="0">
                <a:solidFill>
                  <a:srgbClr val="000000"/>
                </a:solidFill>
                <a:latin typeface="Consolas" panose="020B0609020204030204" pitchFamily="49" charset="0"/>
              </a:rPr>
              <a:t>.close</a:t>
            </a:r>
            <a:r>
              <a:rPr lang="en-US" altLang="zh-CN" dirty="0" smtClean="0">
                <a:solidFill>
                  <a:srgbClr val="000000"/>
                </a:solidFill>
                <a:latin typeface="Consolas" panose="020B0609020204030204" pitchFamily="49" charset="0"/>
              </a:rPr>
              <a:t>();</a:t>
            </a:r>
          </a:p>
          <a:p>
            <a:r>
              <a:rPr lang="en-US" altLang="zh-CN" dirty="0" err="1" smtClean="0">
                <a:solidFill>
                  <a:srgbClr val="6A3E3E"/>
                </a:solidFill>
                <a:latin typeface="Consolas" panose="020B0609020204030204" pitchFamily="49" charset="0"/>
              </a:rPr>
              <a:t>rd</a:t>
            </a:r>
            <a:r>
              <a:rPr lang="en-US" altLang="zh-CN" dirty="0" err="1" smtClean="0">
                <a:solidFill>
                  <a:srgbClr val="000000"/>
                </a:solidFill>
                <a:latin typeface="Consolas" panose="020B0609020204030204" pitchFamily="49" charset="0"/>
              </a:rPr>
              <a:t>.close</a:t>
            </a:r>
            <a:r>
              <a:rPr lang="en-US" altLang="zh-CN"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171247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zh-CN" altLang="en-US" sz="4200" dirty="0">
                <a:latin typeface="微软雅黑" panose="020B0503020204020204" pitchFamily="34" charset="-122"/>
                <a:ea typeface="微软雅黑" panose="020B0503020204020204" pitchFamily="34" charset="-122"/>
              </a:rPr>
              <a:t>迭代器</a:t>
            </a:r>
            <a:r>
              <a:rPr lang="zh-CN" altLang="zh-CN" sz="4200" dirty="0">
                <a:latin typeface="微软雅黑" panose="020B0503020204020204" pitchFamily="34" charset="-122"/>
                <a:ea typeface="微软雅黑" panose="020B0503020204020204" pitchFamily="34" charset="-122"/>
              </a:rPr>
              <a:t>(Iterator)</a:t>
            </a:r>
          </a:p>
        </p:txBody>
      </p:sp>
      <p:sp>
        <p:nvSpPr>
          <p:cNvPr id="19459" name="Rectangle 3"/>
          <p:cNvSpPr>
            <a:spLocks noGrp="1" noRot="1" noChangeArrowheads="1"/>
          </p:cNvSpPr>
          <p:nvPr>
            <p:ph type="body" idx="1"/>
          </p:nvPr>
        </p:nvSpPr>
        <p:spPr>
          <a:xfrm>
            <a:off x="662152" y="1557338"/>
            <a:ext cx="11067393" cy="5105400"/>
          </a:xfrm>
        </p:spPr>
        <p:txBody>
          <a:bodyPr/>
          <a:lstStyle/>
          <a:p>
            <a:pPr>
              <a:lnSpc>
                <a:spcPct val="120000"/>
              </a:lnSpc>
              <a:spcBef>
                <a:spcPct val="0"/>
              </a:spcBef>
            </a:pPr>
            <a:r>
              <a:rPr lang="zh-CN" altLang="zh-CN" dirty="0">
                <a:latin typeface="微软雅黑" panose="020B0503020204020204" pitchFamily="34" charset="-122"/>
                <a:ea typeface="微软雅黑" panose="020B0503020204020204" pitchFamily="34" charset="-122"/>
              </a:rPr>
              <a:t>Iterator</a:t>
            </a:r>
            <a:r>
              <a:rPr lang="zh-CN" altLang="en-US" dirty="0">
                <a:latin typeface="微软雅黑" panose="020B0503020204020204" pitchFamily="34" charset="-122"/>
                <a:ea typeface="微软雅黑" panose="020B0503020204020204" pitchFamily="34" charset="-122"/>
              </a:rPr>
              <a:t>位于</a:t>
            </a:r>
            <a:r>
              <a:rPr lang="zh-CN" altLang="zh-CN" dirty="0">
                <a:solidFill>
                  <a:srgbClr val="FF0000"/>
                </a:solidFill>
                <a:latin typeface="微软雅黑" panose="020B0503020204020204" pitchFamily="34" charset="-122"/>
                <a:ea typeface="微软雅黑" panose="020B0503020204020204" pitchFamily="34" charset="-122"/>
              </a:rPr>
              <a:t>java.util</a:t>
            </a:r>
            <a:r>
              <a:rPr lang="zh-CN" altLang="en-US" dirty="0">
                <a:solidFill>
                  <a:srgbClr val="FF0000"/>
                </a:solidFill>
                <a:latin typeface="微软雅黑" panose="020B0503020204020204" pitchFamily="34" charset="-122"/>
                <a:ea typeface="微软雅黑" panose="020B0503020204020204" pitchFamily="34" charset="-122"/>
              </a:rPr>
              <a:t>包</a:t>
            </a:r>
            <a:r>
              <a:rPr lang="zh-CN" altLang="en-US" dirty="0">
                <a:latin typeface="微软雅黑" panose="020B0503020204020204" pitchFamily="34" charset="-122"/>
                <a:ea typeface="微软雅黑" panose="020B0503020204020204" pitchFamily="34" charset="-122"/>
              </a:rPr>
              <a:t>中</a:t>
            </a:r>
          </a:p>
          <a:p>
            <a:pPr>
              <a:lnSpc>
                <a:spcPct val="120000"/>
              </a:lnSpc>
              <a:spcBef>
                <a:spcPct val="0"/>
              </a:spcBef>
            </a:pPr>
            <a:r>
              <a:rPr lang="zh-CN" altLang="en-US" dirty="0">
                <a:latin typeface="微软雅黑" panose="020B0503020204020204" pitchFamily="34" charset="-122"/>
                <a:ea typeface="微软雅黑" panose="020B0503020204020204" pitchFamily="34" charset="-122"/>
              </a:rPr>
              <a:t>迭代器是</a:t>
            </a:r>
            <a:r>
              <a:rPr lang="zh-CN" altLang="en-US" dirty="0">
                <a:solidFill>
                  <a:srgbClr val="FF0000"/>
                </a:solidFill>
                <a:latin typeface="微软雅黑" panose="020B0503020204020204" pitchFamily="34" charset="-122"/>
                <a:ea typeface="微软雅黑" panose="020B0503020204020204" pitchFamily="34" charset="-122"/>
              </a:rPr>
              <a:t>按次序</a:t>
            </a:r>
            <a:r>
              <a:rPr lang="zh-CN" altLang="en-US" dirty="0">
                <a:latin typeface="微软雅黑" panose="020B0503020204020204" pitchFamily="34" charset="-122"/>
                <a:ea typeface="微软雅黑" panose="020B0503020204020204" pitchFamily="34" charset="-122"/>
              </a:rPr>
              <a:t>一个一个地获取集合中所有的对象，是访问集合中每个元素的</a:t>
            </a:r>
            <a:r>
              <a:rPr lang="zh-CN" altLang="en-US" dirty="0">
                <a:solidFill>
                  <a:srgbClr val="FF0000"/>
                </a:solidFill>
                <a:latin typeface="微软雅黑" panose="020B0503020204020204" pitchFamily="34" charset="-122"/>
                <a:ea typeface="微软雅黑" panose="020B0503020204020204" pitchFamily="34" charset="-122"/>
              </a:rPr>
              <a:t>标准机制。</a:t>
            </a:r>
            <a:endParaRPr lang="zh-CN" altLang="en-US" dirty="0">
              <a:latin typeface="微软雅黑" panose="020B0503020204020204" pitchFamily="34" charset="-122"/>
              <a:ea typeface="微软雅黑" panose="020B0503020204020204" pitchFamily="34" charset="-122"/>
            </a:endParaRPr>
          </a:p>
          <a:p>
            <a:pPr>
              <a:lnSpc>
                <a:spcPct val="120000"/>
              </a:lnSpc>
              <a:spcBef>
                <a:spcPct val="0"/>
              </a:spcBef>
            </a:pPr>
            <a:r>
              <a:rPr lang="zh-CN" altLang="en-US" dirty="0">
                <a:latin typeface="微软雅黑" panose="020B0503020204020204" pitchFamily="34" charset="-122"/>
                <a:ea typeface="微软雅黑" panose="020B0503020204020204" pitchFamily="34" charset="-122"/>
              </a:rPr>
              <a:t>迭代器的创建：</a:t>
            </a:r>
          </a:p>
          <a:p>
            <a:pPr lvl="1">
              <a:lnSpc>
                <a:spcPct val="120000"/>
              </a:lnSpc>
              <a:spcBef>
                <a:spcPct val="0"/>
              </a:spcBef>
              <a:buFont typeface="Wingdings" panose="05000000000000000000" pitchFamily="2" charset="2"/>
              <a:buNone/>
            </a:pPr>
            <a:r>
              <a:rPr lang="zh-CN" altLang="zh-CN"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将</a:t>
            </a:r>
            <a:r>
              <a:rPr lang="zh-CN" altLang="zh-CN" dirty="0">
                <a:latin typeface="微软雅黑" panose="020B0503020204020204" pitchFamily="34" charset="-122"/>
                <a:ea typeface="微软雅黑" panose="020B0503020204020204" pitchFamily="34" charset="-122"/>
              </a:rPr>
              <a:t>test</a:t>
            </a:r>
            <a:r>
              <a:rPr lang="zh-CN" sz="3200" i="1" u="sng" dirty="0">
                <a:solidFill>
                  <a:srgbClr val="FF0000"/>
                </a:solidFill>
                <a:latin typeface="微软雅黑" panose="020B0503020204020204" pitchFamily="34" charset="-122"/>
                <a:ea typeface="微软雅黑" panose="020B0503020204020204" pitchFamily="34" charset="-122"/>
              </a:rPr>
              <a:t>集合对象</a:t>
            </a:r>
            <a:r>
              <a:rPr lang="zh-CN" dirty="0">
                <a:latin typeface="微软雅黑" panose="020B0503020204020204" pitchFamily="34" charset="-122"/>
                <a:ea typeface="微软雅黑" panose="020B0503020204020204" pitchFamily="34" charset="-122"/>
              </a:rPr>
              <a:t>转为迭代器</a:t>
            </a:r>
          </a:p>
          <a:p>
            <a:pPr lvl="1">
              <a:lnSpc>
                <a:spcPct val="120000"/>
              </a:lnSpc>
              <a:spcBef>
                <a:spcPct val="0"/>
              </a:spcBef>
              <a:buFont typeface="Wingdings" panose="05000000000000000000" pitchFamily="2" charset="2"/>
              <a:buNone/>
            </a:pPr>
            <a:r>
              <a:rPr lang="zh-CN" altLang="zh-CN" dirty="0">
                <a:latin typeface="微软雅黑" panose="020B0503020204020204" pitchFamily="34" charset="-122"/>
                <a:ea typeface="微软雅黑" panose="020B0503020204020204" pitchFamily="34" charset="-122"/>
              </a:rPr>
              <a:t>Iterator it=test.iterator(); </a:t>
            </a:r>
          </a:p>
          <a:p>
            <a:pPr lvl="1">
              <a:lnSpc>
                <a:spcPct val="120000"/>
              </a:lnSpc>
              <a:spcBef>
                <a:spcPct val="0"/>
              </a:spcBef>
              <a:buFont typeface="Wingdings" panose="05000000000000000000" pitchFamily="2" charset="2"/>
              <a:buNone/>
            </a:pPr>
            <a:r>
              <a:rPr lang="zh-CN" dirty="0">
                <a:latin typeface="微软雅黑" panose="020B0503020204020204" pitchFamily="34" charset="-122"/>
                <a:ea typeface="微软雅黑" panose="020B0503020204020204" pitchFamily="34" charset="-122"/>
              </a:rPr>
              <a:t>迭代器的</a:t>
            </a:r>
            <a:r>
              <a:rPr lang="zh-CN" dirty="0">
                <a:solidFill>
                  <a:srgbClr val="FF0000"/>
                </a:solidFill>
                <a:latin typeface="微软雅黑" panose="020B0503020204020204" pitchFamily="34" charset="-122"/>
                <a:ea typeface="微软雅黑" panose="020B0503020204020204" pitchFamily="34" charset="-122"/>
              </a:rPr>
              <a:t>常用方法</a:t>
            </a:r>
            <a:r>
              <a:rPr lang="zh-CN" dirty="0">
                <a:latin typeface="微软雅黑" panose="020B0503020204020204" pitchFamily="34" charset="-122"/>
                <a:ea typeface="微软雅黑" panose="020B0503020204020204" pitchFamily="34" charset="-122"/>
              </a:rPr>
              <a:t>：</a:t>
            </a:r>
          </a:p>
          <a:p>
            <a:pPr lvl="1">
              <a:lnSpc>
                <a:spcPct val="120000"/>
              </a:lnSpc>
              <a:spcBef>
                <a:spcPct val="0"/>
              </a:spcBef>
              <a:buFont typeface="Wingdings" panose="05000000000000000000" pitchFamily="2" charset="2"/>
              <a:buNone/>
            </a:pPr>
            <a:r>
              <a:rPr lang="zh-CN" altLang="zh-CN" dirty="0">
                <a:solidFill>
                  <a:srgbClr val="FF0000"/>
                </a:solidFill>
                <a:latin typeface="微软雅黑" panose="020B0503020204020204" pitchFamily="34" charset="-122"/>
                <a:ea typeface="微软雅黑" panose="020B0503020204020204" pitchFamily="34" charset="-122"/>
              </a:rPr>
              <a:t>hasNext()</a:t>
            </a:r>
            <a:r>
              <a:rPr lang="zh-CN"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判断迭代器中是否有下一个元素，如果有返回</a:t>
            </a:r>
            <a:r>
              <a:rPr lang="zh-CN" altLang="zh-CN" dirty="0">
                <a:latin typeface="微软雅黑" panose="020B0503020204020204" pitchFamily="34" charset="-122"/>
                <a:ea typeface="微软雅黑" panose="020B0503020204020204" pitchFamily="34" charset="-122"/>
              </a:rPr>
              <a:t>ture</a:t>
            </a:r>
            <a:r>
              <a:rPr lang="zh-CN" dirty="0">
                <a:latin typeface="微软雅黑" panose="020B0503020204020204" pitchFamily="34" charset="-122"/>
                <a:ea typeface="微软雅黑" panose="020B0503020204020204" pitchFamily="34" charset="-122"/>
              </a:rPr>
              <a:t>，没有返回</a:t>
            </a:r>
            <a:r>
              <a:rPr lang="zh-CN" altLang="zh-CN" dirty="0">
                <a:latin typeface="微软雅黑" panose="020B0503020204020204" pitchFamily="34" charset="-122"/>
                <a:ea typeface="微软雅黑" panose="020B0503020204020204" pitchFamily="34" charset="-122"/>
              </a:rPr>
              <a:t>false</a:t>
            </a:r>
          </a:p>
          <a:p>
            <a:pPr lvl="1">
              <a:lnSpc>
                <a:spcPct val="120000"/>
              </a:lnSpc>
              <a:spcBef>
                <a:spcPct val="0"/>
              </a:spcBef>
              <a:buFont typeface="Wingdings" panose="05000000000000000000" pitchFamily="2" charset="2"/>
              <a:buNone/>
            </a:pPr>
            <a:r>
              <a:rPr lang="zh-CN" altLang="zh-CN" dirty="0">
                <a:solidFill>
                  <a:srgbClr val="FF0000"/>
                </a:solidFill>
                <a:latin typeface="微软雅黑" panose="020B0503020204020204" pitchFamily="34" charset="-122"/>
                <a:ea typeface="微软雅黑" panose="020B0503020204020204" pitchFamily="34" charset="-122"/>
              </a:rPr>
              <a:t>next()</a:t>
            </a:r>
            <a:r>
              <a:rPr lang="zh-CN" altLang="zh-CN"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返回迭代的下一个元素</a:t>
            </a:r>
          </a:p>
        </p:txBody>
      </p:sp>
    </p:spTree>
    <p:extLst>
      <p:ext uri="{BB962C8B-B14F-4D97-AF65-F5344CB8AC3E}">
        <p14:creationId xmlns:p14="http://schemas.microsoft.com/office/powerpoint/2010/main" val="329012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latin typeface="微软雅黑" panose="020B0503020204020204" pitchFamily="34" charset="-122"/>
                <a:ea typeface="微软雅黑" panose="020B0503020204020204" pitchFamily="34" charset="-122"/>
              </a:rPr>
              <a:t>Iterator</a:t>
            </a:r>
            <a:endParaRPr lang="zh-CN" altLang="en-US" dirty="0">
              <a:latin typeface="微软雅黑" panose="020B0503020204020204" pitchFamily="34" charset="-122"/>
              <a:ea typeface="微软雅黑" panose="020B0503020204020204" pitchFamily="34" charset="-122"/>
            </a:endParaRPr>
          </a:p>
        </p:txBody>
      </p:sp>
      <p:sp>
        <p:nvSpPr>
          <p:cNvPr id="4" name="Rectangle 3"/>
          <p:cNvSpPr>
            <a:spLocks noChangeArrowheads="1"/>
          </p:cNvSpPr>
          <p:nvPr/>
        </p:nvSpPr>
        <p:spPr bwMode="auto">
          <a:xfrm>
            <a:off x="838200" y="1801813"/>
            <a:ext cx="10765220" cy="475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Arial" panose="020B060402020202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Arial" panose="020B0604020202020204" pitchFamily="34" charset="0"/>
                <a:ea typeface="楷体_GB2312" pitchFamily="1"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Arial" panose="020B0604020202020204" pitchFamily="34" charset="0"/>
                <a:ea typeface="黑体" panose="02010609060101010101" pitchFamily="49" charset="-122"/>
              </a:defRPr>
            </a:lvl3pPr>
            <a:lvl4pPr marL="1600200" indent="-228600">
              <a:spcBef>
                <a:spcPct val="20000"/>
              </a:spcBef>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r>
              <a:rPr lang="zh-CN" altLang="zh-CN" sz="2800" dirty="0">
                <a:latin typeface="微软雅黑" panose="020B0503020204020204" pitchFamily="34" charset="-122"/>
                <a:ea typeface="微软雅黑" panose="020B0503020204020204" pitchFamily="34" charset="-122"/>
              </a:rPr>
              <a:t>Java迭代器可以看作是位于各个元素之间的。当你调用next时，迭代器便越过下个元素，并且返回它刚越过的那个元素的引用。 </a:t>
            </a:r>
          </a:p>
        </p:txBody>
      </p:sp>
      <p:grpSp>
        <p:nvGrpSpPr>
          <p:cNvPr id="5" name="Group 5"/>
          <p:cNvGrpSpPr>
            <a:grpSpLocks/>
          </p:cNvGrpSpPr>
          <p:nvPr/>
        </p:nvGrpSpPr>
        <p:grpSpPr bwMode="auto">
          <a:xfrm>
            <a:off x="1828799" y="3284538"/>
            <a:ext cx="7598979" cy="2974372"/>
            <a:chOff x="1056" y="1872"/>
            <a:chExt cx="3456" cy="1435"/>
          </a:xfrm>
        </p:grpSpPr>
        <p:sp>
          <p:nvSpPr>
            <p:cNvPr id="6" name="AutoShape 6"/>
            <p:cNvSpPr>
              <a:spLocks noChangeAspect="1" noChangeArrowheads="1"/>
            </p:cNvSpPr>
            <p:nvPr/>
          </p:nvSpPr>
          <p:spPr bwMode="auto">
            <a:xfrm>
              <a:off x="1152" y="1872"/>
              <a:ext cx="3312"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 name="Rectangle 7"/>
            <p:cNvSpPr>
              <a:spLocks noChangeArrowheads="1"/>
            </p:cNvSpPr>
            <p:nvPr/>
          </p:nvSpPr>
          <p:spPr bwMode="auto">
            <a:xfrm>
              <a:off x="1056" y="2640"/>
              <a:ext cx="743" cy="314"/>
            </a:xfrm>
            <a:prstGeom prst="rect">
              <a:avLst/>
            </a:prstGeom>
            <a:solidFill>
              <a:srgbClr val="CC99FF"/>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1968" y="2640"/>
              <a:ext cx="768" cy="315"/>
            </a:xfrm>
            <a:prstGeom prst="rect">
              <a:avLst/>
            </a:prstGeom>
            <a:solidFill>
              <a:srgbClr val="99CCFF"/>
            </a:solidFill>
            <a:ln w="9525">
              <a:solidFill>
                <a:srgbClr val="000000"/>
              </a:solidFill>
              <a:miter lim="800000"/>
              <a:headEnd/>
              <a:tailEnd/>
            </a:ln>
          </p:spPr>
          <p:txBody>
            <a:bodyPr/>
            <a:lstStyle/>
            <a:p>
              <a:pPr algn="ctr" eaLnBrk="0" hangingPunct="0">
                <a:spcBef>
                  <a:spcPct val="50000"/>
                </a:spcBef>
              </a:pPr>
              <a:r>
                <a:rPr lang="zh-CN" altLang="en-US" sz="1600">
                  <a:latin typeface="微软雅黑" panose="020B0503020204020204" pitchFamily="34" charset="-122"/>
                  <a:ea typeface="微软雅黑" panose="020B0503020204020204" pitchFamily="34" charset="-122"/>
                  <a:cs typeface="Mangal" panose="02040503050203030202" pitchFamily="18" charset="0"/>
                </a:rPr>
                <a:t>返回的元素</a:t>
              </a:r>
              <a:endParaRPr lang="zh-CN" altLang="en-US" sz="1600">
                <a:latin typeface="微软雅黑" panose="020B0503020204020204" pitchFamily="34" charset="-122"/>
                <a:ea typeface="微软雅黑" panose="020B0503020204020204" pitchFamily="34" charset="-122"/>
              </a:endParaRPr>
            </a:p>
          </p:txBody>
        </p:sp>
        <p:sp>
          <p:nvSpPr>
            <p:cNvPr id="9" name="Rectangle 9"/>
            <p:cNvSpPr>
              <a:spLocks noChangeArrowheads="1"/>
            </p:cNvSpPr>
            <p:nvPr/>
          </p:nvSpPr>
          <p:spPr bwMode="auto">
            <a:xfrm>
              <a:off x="2976" y="2640"/>
              <a:ext cx="768" cy="315"/>
            </a:xfrm>
            <a:prstGeom prst="rect">
              <a:avLst/>
            </a:prstGeom>
            <a:solidFill>
              <a:srgbClr val="CCFFFF"/>
            </a:solidFill>
            <a:ln w="9525">
              <a:solidFill>
                <a:srgbClr val="000000"/>
              </a:solidFill>
              <a:miter lim="800000"/>
              <a:headEnd/>
              <a:tailEnd/>
            </a:ln>
          </p:spPr>
          <p:txBody>
            <a:bodyPr/>
            <a:lstStyle/>
            <a:p>
              <a:pPr algn="just" eaLnBrk="0" hangingPunct="0">
                <a:spcBef>
                  <a:spcPct val="50000"/>
                </a:spcBef>
              </a:pPr>
              <a:r>
                <a:rPr lang="zh-CN" altLang="en-US" sz="1600">
                  <a:latin typeface="微软雅黑" panose="020B0503020204020204" pitchFamily="34" charset="-122"/>
                  <a:ea typeface="微软雅黑" panose="020B0503020204020204" pitchFamily="34" charset="-122"/>
                  <a:cs typeface="Mangal" panose="02040503050203030202" pitchFamily="18" charset="0"/>
                </a:rPr>
                <a:t>删除的元素</a:t>
              </a:r>
              <a:endParaRPr lang="zh-CN" altLang="en-US" sz="1600">
                <a:latin typeface="微软雅黑" panose="020B0503020204020204" pitchFamily="34" charset="-122"/>
                <a:ea typeface="微软雅黑" panose="020B0503020204020204" pitchFamily="34" charset="-122"/>
              </a:endParaRPr>
            </a:p>
          </p:txBody>
        </p:sp>
        <p:sp>
          <p:nvSpPr>
            <p:cNvPr id="10" name="Rectangle 10"/>
            <p:cNvSpPr>
              <a:spLocks noChangeArrowheads="1"/>
            </p:cNvSpPr>
            <p:nvPr/>
          </p:nvSpPr>
          <p:spPr bwMode="auto">
            <a:xfrm>
              <a:off x="3936" y="2592"/>
              <a:ext cx="576" cy="313"/>
            </a:xfrm>
            <a:prstGeom prst="rect">
              <a:avLst/>
            </a:prstGeom>
            <a:solidFill>
              <a:srgbClr val="CC99FF"/>
            </a:solidFill>
            <a:ln w="9525">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1" name="Line 11"/>
            <p:cNvSpPr>
              <a:spLocks noChangeShapeType="1"/>
            </p:cNvSpPr>
            <p:nvPr/>
          </p:nvSpPr>
          <p:spPr bwMode="auto">
            <a:xfrm flipV="1">
              <a:off x="1920" y="2832"/>
              <a:ext cx="0" cy="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 name="Line 12"/>
            <p:cNvSpPr>
              <a:spLocks noChangeShapeType="1"/>
            </p:cNvSpPr>
            <p:nvPr/>
          </p:nvSpPr>
          <p:spPr bwMode="auto">
            <a:xfrm flipV="1">
              <a:off x="2784" y="2832"/>
              <a:ext cx="1" cy="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 name="Text Box 13"/>
            <p:cNvSpPr txBox="1">
              <a:spLocks noChangeArrowheads="1"/>
            </p:cNvSpPr>
            <p:nvPr/>
          </p:nvSpPr>
          <p:spPr bwMode="auto">
            <a:xfrm>
              <a:off x="2112" y="2448"/>
              <a:ext cx="504" cy="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0" hangingPunct="0">
                <a:spcBef>
                  <a:spcPct val="50000"/>
                </a:spcBef>
              </a:pPr>
              <a:r>
                <a:rPr lang="en-US" altLang="zh-CN" sz="1600">
                  <a:latin typeface="微软雅黑" panose="020B0503020204020204" pitchFamily="34" charset="-122"/>
                  <a:ea typeface="微软雅黑" panose="020B0503020204020204" pitchFamily="34" charset="-122"/>
                  <a:cs typeface="Mangal" panose="02040503050203030202" pitchFamily="18" charset="0"/>
                </a:rPr>
                <a:t>next()</a:t>
              </a:r>
              <a:endParaRPr lang="en-US" altLang="zh-CN" sz="1600">
                <a:latin typeface="微软雅黑" panose="020B0503020204020204" pitchFamily="34" charset="-122"/>
                <a:ea typeface="微软雅黑" panose="020B0503020204020204" pitchFamily="34" charset="-122"/>
              </a:endParaRPr>
            </a:p>
          </p:txBody>
        </p:sp>
        <p:sp>
          <p:nvSpPr>
            <p:cNvPr id="14" name="Text Box 14"/>
            <p:cNvSpPr txBox="1">
              <a:spLocks noChangeArrowheads="1"/>
            </p:cNvSpPr>
            <p:nvPr/>
          </p:nvSpPr>
          <p:spPr bwMode="auto">
            <a:xfrm>
              <a:off x="3120" y="2448"/>
              <a:ext cx="456" cy="1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0" hangingPunct="0">
                <a:spcBef>
                  <a:spcPct val="50000"/>
                </a:spcBef>
              </a:pPr>
              <a:r>
                <a:rPr lang="en-US" altLang="zh-CN" sz="1600">
                  <a:latin typeface="微软雅黑" panose="020B0503020204020204" pitchFamily="34" charset="-122"/>
                  <a:ea typeface="微软雅黑" panose="020B0503020204020204" pitchFamily="34" charset="-122"/>
                  <a:cs typeface="Mangal" panose="02040503050203030202" pitchFamily="18" charset="0"/>
                </a:rPr>
                <a:t>next()</a:t>
              </a:r>
              <a:endParaRPr lang="en-US" altLang="zh-CN" sz="1600">
                <a:latin typeface="微软雅黑" panose="020B0503020204020204" pitchFamily="34" charset="-122"/>
                <a:ea typeface="微软雅黑" panose="020B0503020204020204" pitchFamily="34" charset="-122"/>
              </a:endParaRPr>
            </a:p>
          </p:txBody>
        </p:sp>
        <p:sp>
          <p:nvSpPr>
            <p:cNvPr id="15" name="Text Box 15"/>
            <p:cNvSpPr txBox="1">
              <a:spLocks noChangeArrowheads="1"/>
            </p:cNvSpPr>
            <p:nvPr/>
          </p:nvSpPr>
          <p:spPr bwMode="auto">
            <a:xfrm>
              <a:off x="3696" y="2304"/>
              <a:ext cx="624"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0" hangingPunct="0">
                <a:spcBef>
                  <a:spcPct val="50000"/>
                </a:spcBef>
              </a:pPr>
              <a:r>
                <a:rPr lang="en-US" altLang="zh-CN" sz="1600">
                  <a:latin typeface="微软雅黑" panose="020B0503020204020204" pitchFamily="34" charset="-122"/>
                  <a:ea typeface="微软雅黑" panose="020B0503020204020204" pitchFamily="34" charset="-122"/>
                  <a:cs typeface="Mangal" panose="02040503050203030202" pitchFamily="18" charset="0"/>
                </a:rPr>
                <a:t>remove()</a:t>
              </a:r>
              <a:endParaRPr lang="en-US" altLang="zh-CN" sz="1600">
                <a:latin typeface="微软雅黑" panose="020B0503020204020204" pitchFamily="34" charset="-122"/>
                <a:ea typeface="微软雅黑" panose="020B0503020204020204" pitchFamily="34" charset="-122"/>
              </a:endParaRPr>
            </a:p>
          </p:txBody>
        </p:sp>
        <p:cxnSp>
          <p:nvCxnSpPr>
            <p:cNvPr id="16" name="AutoShape 16"/>
            <p:cNvCxnSpPr>
              <a:cxnSpLocks noChangeShapeType="1"/>
            </p:cNvCxnSpPr>
            <p:nvPr/>
          </p:nvCxnSpPr>
          <p:spPr bwMode="auto">
            <a:xfrm rot="5400000">
              <a:off x="2351" y="2401"/>
              <a:ext cx="1" cy="864"/>
            </a:xfrm>
            <a:prstGeom prst="curvedConnector3">
              <a:avLst>
                <a:gd name="adj1" fmla="val -92950000"/>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17" name="AutoShape 17"/>
            <p:cNvCxnSpPr>
              <a:cxnSpLocks noChangeShapeType="1"/>
            </p:cNvCxnSpPr>
            <p:nvPr/>
          </p:nvCxnSpPr>
          <p:spPr bwMode="auto">
            <a:xfrm rot="5400000">
              <a:off x="3359" y="2449"/>
              <a:ext cx="1" cy="864"/>
            </a:xfrm>
            <a:prstGeom prst="curvedConnector3">
              <a:avLst>
                <a:gd name="adj1" fmla="val -92950000"/>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0910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微软雅黑" panose="020B0503020204020204" pitchFamily="34" charset="-122"/>
                <a:ea typeface="微软雅黑" panose="020B0503020204020204" pitchFamily="34" charset="-122"/>
              </a:rPr>
              <a:t>Map.Entry</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r>
              <a:rPr lang="en-US" altLang="zh-CN" sz="3600" dirty="0" err="1">
                <a:latin typeface="微软雅黑" panose="020B0503020204020204" pitchFamily="34" charset="-122"/>
                <a:ea typeface="微软雅黑" panose="020B0503020204020204" pitchFamily="34" charset="-122"/>
              </a:rPr>
              <a:t>Map.Entry</a:t>
            </a:r>
            <a:r>
              <a:rPr lang="zh-CN" altLang="en-US" sz="3600" dirty="0">
                <a:latin typeface="微软雅黑" panose="020B0503020204020204" pitchFamily="34" charset="-122"/>
                <a:ea typeface="微软雅黑" panose="020B0503020204020204" pitchFamily="34" charset="-122"/>
              </a:rPr>
              <a:t>是</a:t>
            </a:r>
            <a:r>
              <a:rPr lang="en-US" altLang="zh-CN" sz="3600" dirty="0">
                <a:latin typeface="微软雅黑" panose="020B0503020204020204" pitchFamily="34" charset="-122"/>
                <a:ea typeface="微软雅黑" panose="020B0503020204020204" pitchFamily="34" charset="-122"/>
              </a:rPr>
              <a:t>Map</a:t>
            </a:r>
            <a:r>
              <a:rPr lang="zh-CN" altLang="en-US" sz="3600" dirty="0">
                <a:latin typeface="微软雅黑" panose="020B0503020204020204" pitchFamily="34" charset="-122"/>
                <a:ea typeface="微软雅黑" panose="020B0503020204020204" pitchFamily="34" charset="-122"/>
              </a:rPr>
              <a:t>声明的一个内部接口，此接口为泛型，定义为</a:t>
            </a:r>
            <a:r>
              <a:rPr lang="en-US" altLang="zh-CN" sz="3600" dirty="0">
                <a:latin typeface="微软雅黑" panose="020B0503020204020204" pitchFamily="34" charset="-122"/>
                <a:ea typeface="微软雅黑" panose="020B0503020204020204" pitchFamily="34" charset="-122"/>
              </a:rPr>
              <a:t>Entry&lt;K,V&gt;</a:t>
            </a:r>
            <a:r>
              <a:rPr lang="zh-CN" altLang="en-US" sz="3600" dirty="0" smtClean="0">
                <a:latin typeface="微软雅黑" panose="020B0503020204020204" pitchFamily="34" charset="-122"/>
                <a:ea typeface="微软雅黑" panose="020B0503020204020204" pitchFamily="34" charset="-122"/>
              </a:rPr>
              <a:t>。</a:t>
            </a:r>
            <a:endParaRPr lang="en-US" altLang="zh-CN" sz="3600" dirty="0" smtClean="0">
              <a:latin typeface="微软雅黑" panose="020B0503020204020204" pitchFamily="34" charset="-122"/>
              <a:ea typeface="微软雅黑" panose="020B0503020204020204" pitchFamily="34" charset="-122"/>
            </a:endParaRPr>
          </a:p>
          <a:p>
            <a:r>
              <a:rPr lang="zh-CN" altLang="en-US" sz="3600" dirty="0" smtClean="0">
                <a:latin typeface="微软雅黑" panose="020B0503020204020204" pitchFamily="34" charset="-122"/>
                <a:ea typeface="微软雅黑" panose="020B0503020204020204" pitchFamily="34" charset="-122"/>
              </a:rPr>
              <a:t>它</a:t>
            </a:r>
            <a:r>
              <a:rPr lang="zh-CN" altLang="en-US" sz="3600" dirty="0">
                <a:latin typeface="微软雅黑" panose="020B0503020204020204" pitchFamily="34" charset="-122"/>
                <a:ea typeface="微软雅黑" panose="020B0503020204020204" pitchFamily="34" charset="-122"/>
              </a:rPr>
              <a:t>表示</a:t>
            </a:r>
            <a:r>
              <a:rPr lang="en-US" altLang="zh-CN" sz="3600" dirty="0">
                <a:latin typeface="微软雅黑" panose="020B0503020204020204" pitchFamily="34" charset="-122"/>
                <a:ea typeface="微软雅黑" panose="020B0503020204020204" pitchFamily="34" charset="-122"/>
              </a:rPr>
              <a:t>Map</a:t>
            </a:r>
            <a:r>
              <a:rPr lang="zh-CN" altLang="en-US" sz="3600" dirty="0">
                <a:latin typeface="微软雅黑" panose="020B0503020204020204" pitchFamily="34" charset="-122"/>
                <a:ea typeface="微软雅黑" panose="020B0503020204020204" pitchFamily="34" charset="-122"/>
              </a:rPr>
              <a:t>中的一个实体（一个</a:t>
            </a:r>
            <a:r>
              <a:rPr lang="en-US" altLang="zh-CN" sz="3600" dirty="0">
                <a:latin typeface="微软雅黑" panose="020B0503020204020204" pitchFamily="34" charset="-122"/>
                <a:ea typeface="微软雅黑" panose="020B0503020204020204" pitchFamily="34" charset="-122"/>
              </a:rPr>
              <a:t>key-value</a:t>
            </a:r>
            <a:r>
              <a:rPr lang="zh-CN" altLang="en-US" sz="3600" dirty="0">
                <a:latin typeface="微软雅黑" panose="020B0503020204020204" pitchFamily="34" charset="-122"/>
                <a:ea typeface="微软雅黑" panose="020B0503020204020204" pitchFamily="34" charset="-122"/>
              </a:rPr>
              <a:t>对）</a:t>
            </a:r>
            <a:r>
              <a:rPr lang="zh-CN" altLang="en-US" sz="3600" dirty="0" smtClean="0">
                <a:latin typeface="微软雅黑" panose="020B0503020204020204" pitchFamily="34" charset="-122"/>
                <a:ea typeface="微软雅黑" panose="020B0503020204020204" pitchFamily="34" charset="-122"/>
              </a:rPr>
              <a:t>。</a:t>
            </a:r>
            <a:endParaRPr lang="en-US" altLang="zh-CN" sz="3600" dirty="0" smtClean="0">
              <a:latin typeface="微软雅黑" panose="020B0503020204020204" pitchFamily="34" charset="-122"/>
              <a:ea typeface="微软雅黑" panose="020B0503020204020204" pitchFamily="34" charset="-122"/>
            </a:endParaRPr>
          </a:p>
          <a:p>
            <a:r>
              <a:rPr lang="zh-CN" altLang="en-US" sz="3600" dirty="0" smtClean="0">
                <a:latin typeface="微软雅黑" panose="020B0503020204020204" pitchFamily="34" charset="-122"/>
                <a:ea typeface="微软雅黑" panose="020B0503020204020204" pitchFamily="34" charset="-122"/>
              </a:rPr>
              <a:t>接口</a:t>
            </a:r>
            <a:r>
              <a:rPr lang="zh-CN" altLang="en-US" sz="3600" dirty="0">
                <a:latin typeface="微软雅黑" panose="020B0503020204020204" pitchFamily="34" charset="-122"/>
                <a:ea typeface="微软雅黑" panose="020B0503020204020204" pitchFamily="34" charset="-122"/>
              </a:rPr>
              <a:t>中有</a:t>
            </a:r>
            <a:r>
              <a:rPr lang="en-US" altLang="zh-CN" sz="3600" dirty="0" err="1">
                <a:latin typeface="微软雅黑" panose="020B0503020204020204" pitchFamily="34" charset="-122"/>
                <a:ea typeface="微软雅黑" panose="020B0503020204020204" pitchFamily="34" charset="-122"/>
              </a:rPr>
              <a:t>getKey</a:t>
            </a:r>
            <a:r>
              <a:rPr lang="en-US" altLang="zh-CN" sz="3600" dirty="0">
                <a:latin typeface="微软雅黑" panose="020B0503020204020204" pitchFamily="34" charset="-122"/>
                <a:ea typeface="微软雅黑" panose="020B0503020204020204" pitchFamily="34" charset="-122"/>
              </a:rPr>
              <a:t>(),</a:t>
            </a:r>
            <a:r>
              <a:rPr lang="en-US" altLang="zh-CN" sz="3600" dirty="0" err="1" smtClean="0">
                <a:latin typeface="微软雅黑" panose="020B0503020204020204" pitchFamily="34" charset="-122"/>
                <a:ea typeface="微软雅黑" panose="020B0503020204020204" pitchFamily="34" charset="-122"/>
              </a:rPr>
              <a:t>getValue</a:t>
            </a:r>
            <a:r>
              <a:rPr lang="en-US" altLang="zh-CN" sz="3600" dirty="0" smtClean="0">
                <a:latin typeface="微软雅黑" panose="020B0503020204020204" pitchFamily="34" charset="-122"/>
                <a:ea typeface="微软雅黑" panose="020B0503020204020204" pitchFamily="34" charset="-122"/>
              </a:rPr>
              <a:t>()</a:t>
            </a:r>
            <a:r>
              <a:rPr lang="zh-CN" altLang="en-US" sz="3600" dirty="0" smtClean="0">
                <a:latin typeface="微软雅黑" panose="020B0503020204020204" pitchFamily="34" charset="-122"/>
                <a:ea typeface="微软雅黑" panose="020B0503020204020204" pitchFamily="34" charset="-122"/>
              </a:rPr>
              <a:t>方法</a:t>
            </a:r>
            <a:r>
              <a:rPr lang="zh-CN" altLang="en-US" sz="3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80168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keySet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和</a:t>
            </a:r>
            <a:r>
              <a:rPr lang="en-US" altLang="zh-CN" dirty="0" err="1" smtClean="0">
                <a:latin typeface="微软雅黑" panose="020B0503020204020204" pitchFamily="34" charset="-122"/>
                <a:ea typeface="微软雅黑" panose="020B0503020204020204" pitchFamily="34" charset="-122"/>
              </a:rPr>
              <a:t>entrySet</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CN" dirty="0" smtClean="0">
                <a:latin typeface="微软雅黑" panose="020B0503020204020204" pitchFamily="34" charset="-122"/>
                <a:ea typeface="微软雅黑" panose="020B0503020204020204" pitchFamily="34" charset="-122"/>
              </a:rPr>
              <a:t>Set&lt;K&gt; </a:t>
            </a:r>
            <a:r>
              <a:rPr lang="en-US" altLang="zh-CN" dirty="0" err="1" smtClean="0">
                <a:latin typeface="微软雅黑" panose="020B0503020204020204" pitchFamily="34" charset="-122"/>
                <a:ea typeface="微软雅黑" panose="020B0503020204020204" pitchFamily="34" charset="-122"/>
              </a:rPr>
              <a:t>keySet</a:t>
            </a:r>
            <a:r>
              <a:rPr lang="en-US" altLang="zh-CN" dirty="0" smtClean="0">
                <a:latin typeface="微软雅黑" panose="020B0503020204020204" pitchFamily="34" charset="-122"/>
                <a:ea typeface="微软雅黑" panose="020B0503020204020204" pitchFamily="34" charset="-122"/>
              </a:rPr>
              <a:t>() </a:t>
            </a:r>
          </a:p>
          <a:p>
            <a:r>
              <a:rPr lang="zh-CN" altLang="en-US" dirty="0" smtClean="0">
                <a:latin typeface="微软雅黑" panose="020B0503020204020204" pitchFamily="34" charset="-122"/>
                <a:ea typeface="微软雅黑" panose="020B0503020204020204" pitchFamily="34" charset="-122"/>
              </a:rPr>
              <a:t>返回此映射中包含的键的 </a:t>
            </a:r>
            <a:r>
              <a:rPr lang="en-US" altLang="zh-CN" dirty="0" smtClean="0">
                <a:latin typeface="微软雅黑" panose="020B0503020204020204" pitchFamily="34" charset="-122"/>
                <a:ea typeface="微软雅黑" panose="020B0503020204020204" pitchFamily="34" charset="-122"/>
              </a:rPr>
              <a:t>Set </a:t>
            </a:r>
            <a:r>
              <a:rPr lang="zh-CN" altLang="en-US" dirty="0" smtClean="0">
                <a:latin typeface="微软雅黑" panose="020B0503020204020204" pitchFamily="34" charset="-122"/>
                <a:ea typeface="微软雅黑" panose="020B0503020204020204" pitchFamily="34" charset="-122"/>
              </a:rPr>
              <a:t>视图。 </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Set&lt;</a:t>
            </a:r>
            <a:r>
              <a:rPr lang="en-US" altLang="zh-CN" dirty="0" err="1" smtClean="0">
                <a:latin typeface="微软雅黑" panose="020B0503020204020204" pitchFamily="34" charset="-122"/>
                <a:ea typeface="微软雅黑" panose="020B0503020204020204" pitchFamily="34" charset="-122"/>
              </a:rPr>
              <a:t>Map.Entry</a:t>
            </a:r>
            <a:r>
              <a:rPr lang="en-US" altLang="zh-CN" dirty="0" smtClean="0">
                <a:latin typeface="微软雅黑" panose="020B0503020204020204" pitchFamily="34" charset="-122"/>
                <a:ea typeface="微软雅黑" panose="020B0503020204020204" pitchFamily="34" charset="-122"/>
              </a:rPr>
              <a:t>&lt;K,V&gt;&gt; </a:t>
            </a:r>
            <a:r>
              <a:rPr lang="en-US" altLang="zh-CN" dirty="0" err="1" smtClean="0">
                <a:latin typeface="微软雅黑" panose="020B0503020204020204" pitchFamily="34" charset="-122"/>
                <a:ea typeface="微软雅黑" panose="020B0503020204020204" pitchFamily="34" charset="-122"/>
              </a:rPr>
              <a:t>entrySet</a:t>
            </a:r>
            <a:r>
              <a:rPr lang="en-US" altLang="zh-CN" dirty="0" smtClean="0">
                <a:latin typeface="微软雅黑" panose="020B0503020204020204" pitchFamily="34" charset="-122"/>
                <a:ea typeface="微软雅黑" panose="020B0503020204020204" pitchFamily="34" charset="-122"/>
              </a:rPr>
              <a:t>() </a:t>
            </a:r>
          </a:p>
          <a:p>
            <a:r>
              <a:rPr lang="zh-CN" altLang="en-US" dirty="0" smtClean="0">
                <a:latin typeface="微软雅黑" panose="020B0503020204020204" pitchFamily="34" charset="-122"/>
                <a:ea typeface="微软雅黑" panose="020B0503020204020204" pitchFamily="34" charset="-122"/>
              </a:rPr>
              <a:t>返回此映射中包含的映射关系的 </a:t>
            </a:r>
            <a:r>
              <a:rPr lang="en-US" altLang="zh-CN" dirty="0" smtClean="0">
                <a:latin typeface="微软雅黑" panose="020B0503020204020204" pitchFamily="34" charset="-122"/>
                <a:ea typeface="微软雅黑" panose="020B0503020204020204" pitchFamily="34" charset="-122"/>
              </a:rPr>
              <a:t>Set </a:t>
            </a:r>
            <a:r>
              <a:rPr lang="zh-CN" altLang="en-US" dirty="0" smtClean="0">
                <a:latin typeface="微软雅黑" panose="020B0503020204020204" pitchFamily="34" charset="-122"/>
                <a:ea typeface="微软雅黑" panose="020B0503020204020204" pitchFamily="34" charset="-122"/>
              </a:rPr>
              <a:t>视图。</a:t>
            </a:r>
          </a:p>
          <a:p>
            <a:r>
              <a:rPr lang="zh-CN" altLang="en-US" dirty="0" smtClean="0">
                <a:latin typeface="微软雅黑" panose="020B0503020204020204" pitchFamily="34" charset="-122"/>
                <a:ea typeface="微软雅黑" panose="020B0503020204020204" pitchFamily="34" charset="-122"/>
              </a:rPr>
              <a:t>也是一个</a:t>
            </a:r>
            <a:r>
              <a:rPr lang="en-US" altLang="zh-CN" dirty="0" smtClean="0">
                <a:latin typeface="微软雅黑" panose="020B0503020204020204" pitchFamily="34" charset="-122"/>
                <a:ea typeface="微软雅黑" panose="020B0503020204020204" pitchFamily="34" charset="-122"/>
              </a:rPr>
              <a:t>Set,</a:t>
            </a:r>
            <a:r>
              <a:rPr lang="zh-CN" altLang="en-US" dirty="0" smtClean="0">
                <a:latin typeface="微软雅黑" panose="020B0503020204020204" pitchFamily="34" charset="-122"/>
                <a:ea typeface="微软雅黑" panose="020B0503020204020204" pitchFamily="34" charset="-122"/>
              </a:rPr>
              <a:t>而</a:t>
            </a:r>
            <a:r>
              <a:rPr lang="en-US" altLang="zh-CN" dirty="0" smtClean="0">
                <a:latin typeface="微软雅黑" panose="020B0503020204020204" pitchFamily="34" charset="-122"/>
                <a:ea typeface="微软雅黑" panose="020B0503020204020204" pitchFamily="34" charset="-122"/>
              </a:rPr>
              <a:t>Set</a:t>
            </a:r>
            <a:r>
              <a:rPr lang="zh-CN" altLang="en-US" dirty="0" smtClean="0">
                <a:latin typeface="微软雅黑" panose="020B0503020204020204" pitchFamily="34" charset="-122"/>
                <a:ea typeface="微软雅黑" panose="020B0503020204020204" pitchFamily="34" charset="-122"/>
              </a:rPr>
              <a:t>中每个元素是内部类</a:t>
            </a:r>
            <a:r>
              <a:rPr lang="en-US" altLang="zh-CN" dirty="0" err="1" smtClean="0">
                <a:latin typeface="微软雅黑" panose="020B0503020204020204" pitchFamily="34" charset="-122"/>
                <a:ea typeface="微软雅黑" panose="020B0503020204020204" pitchFamily="34" charset="-122"/>
              </a:rPr>
              <a:t>Map.Entry</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873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78000" y="1004080"/>
            <a:ext cx="9482667" cy="5355312"/>
          </a:xfrm>
          <a:prstGeom prst="rect">
            <a:avLst/>
          </a:prstGeom>
        </p:spPr>
        <p:txBody>
          <a:bodyPr wrap="square">
            <a:spAutoFit/>
          </a:bodyPr>
          <a:lstStyle/>
          <a:p>
            <a:r>
              <a:rPr lang="en-US" altLang="zh-CN" dirty="0" smtClean="0">
                <a:solidFill>
                  <a:srgbClr val="3F7F5F"/>
                </a:solidFill>
                <a:latin typeface="Consolas" panose="020B0609020204030204" pitchFamily="49" charset="0"/>
              </a:rPr>
              <a:t>//</a:t>
            </a:r>
            <a:r>
              <a:rPr lang="zh-CN" altLang="en-US" dirty="0" smtClean="0">
                <a:solidFill>
                  <a:srgbClr val="3F7F5F"/>
                </a:solidFill>
                <a:latin typeface="Consolas" panose="020B0609020204030204" pitchFamily="49" charset="0"/>
              </a:rPr>
              <a:t>使用</a:t>
            </a:r>
            <a:r>
              <a:rPr lang="en-US" altLang="zh-CN" dirty="0" smtClean="0">
                <a:solidFill>
                  <a:srgbClr val="3F7F5F"/>
                </a:solidFill>
                <a:latin typeface="Consolas" panose="020B0609020204030204" pitchFamily="49" charset="0"/>
              </a:rPr>
              <a:t>Entry</a:t>
            </a:r>
            <a:r>
              <a:rPr lang="zh-CN" altLang="en-US" dirty="0" smtClean="0">
                <a:solidFill>
                  <a:srgbClr val="3F7F5F"/>
                </a:solidFill>
                <a:latin typeface="Consolas" panose="020B0609020204030204" pitchFamily="49" charset="0"/>
              </a:rPr>
              <a:t>遍历</a:t>
            </a:r>
            <a:r>
              <a:rPr lang="en-US" altLang="zh-CN" dirty="0" err="1" smtClean="0">
                <a:solidFill>
                  <a:srgbClr val="3F7F5F"/>
                </a:solidFill>
                <a:latin typeface="Consolas" panose="020B0609020204030204" pitchFamily="49" charset="0"/>
              </a:rPr>
              <a:t>HashMap</a:t>
            </a:r>
            <a:r>
              <a:rPr lang="zh-CN" altLang="en-US" dirty="0" smtClean="0">
                <a:solidFill>
                  <a:srgbClr val="3F7F5F"/>
                </a:solidFill>
                <a:latin typeface="Consolas" panose="020B0609020204030204" pitchFamily="49" charset="0"/>
              </a:rPr>
              <a:t>（首选，代码短，效率高，速度快）</a:t>
            </a:r>
            <a:endParaRPr lang="en-US" altLang="zh-CN" dirty="0" smtClean="0">
              <a:solidFill>
                <a:srgbClr val="3F7F5F"/>
              </a:solidFill>
              <a:latin typeface="Consolas" panose="020B0609020204030204" pitchFamily="49" charset="0"/>
            </a:endParaRPr>
          </a:p>
          <a:p>
            <a:r>
              <a:rPr lang="en-US" altLang="zh-CN" dirty="0" smtClean="0">
                <a:solidFill>
                  <a:srgbClr val="000000"/>
                </a:solidFill>
                <a:latin typeface="Consolas" panose="020B0609020204030204" pitchFamily="49" charset="0"/>
              </a:rPr>
              <a:t>  Set&lt;Entry&lt;String, String&gt;&gt; </a:t>
            </a:r>
            <a:r>
              <a:rPr lang="en-US" altLang="zh-CN" dirty="0" smtClean="0">
                <a:solidFill>
                  <a:srgbClr val="6A3E3E"/>
                </a:solidFill>
                <a:latin typeface="Consolas" panose="020B0609020204030204" pitchFamily="49" charset="0"/>
              </a:rPr>
              <a:t>sets</a:t>
            </a:r>
            <a:r>
              <a:rPr lang="en-US" altLang="zh-CN" dirty="0" smtClean="0">
                <a:solidFill>
                  <a:srgbClr val="000000"/>
                </a:solidFill>
                <a:latin typeface="Consolas" panose="020B0609020204030204" pitchFamily="49" charset="0"/>
              </a:rPr>
              <a:t> = </a:t>
            </a:r>
            <a:r>
              <a:rPr lang="en-US" altLang="zh-CN" dirty="0" err="1" smtClean="0">
                <a:solidFill>
                  <a:srgbClr val="6A3E3E"/>
                </a:solidFill>
                <a:latin typeface="Consolas" panose="020B0609020204030204" pitchFamily="49" charset="0"/>
              </a:rPr>
              <a:t>hashMap</a:t>
            </a:r>
            <a:r>
              <a:rPr lang="en-US" altLang="zh-CN" dirty="0" err="1" smtClean="0">
                <a:solidFill>
                  <a:srgbClr val="000000"/>
                </a:solidFill>
                <a:latin typeface="Consolas" panose="020B0609020204030204" pitchFamily="49" charset="0"/>
              </a:rPr>
              <a:t>.entrySet</a:t>
            </a:r>
            <a:r>
              <a:rPr lang="en-US" altLang="zh-CN"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  </a:t>
            </a:r>
            <a:r>
              <a:rPr lang="en-US" altLang="zh-CN" b="1" dirty="0" smtClean="0">
                <a:solidFill>
                  <a:srgbClr val="7F0055"/>
                </a:solidFill>
                <a:latin typeface="Consolas" panose="020B0609020204030204" pitchFamily="49" charset="0"/>
              </a:rPr>
              <a:t>for</a:t>
            </a:r>
            <a:r>
              <a:rPr lang="en-US" altLang="zh-CN" b="1" dirty="0" smtClean="0">
                <a:solidFill>
                  <a:srgbClr val="000000"/>
                </a:solidFill>
                <a:latin typeface="Consolas" panose="020B0609020204030204" pitchFamily="49" charset="0"/>
              </a:rPr>
              <a:t>(Entry&lt;String, String&gt; </a:t>
            </a:r>
            <a:r>
              <a:rPr lang="en-US" altLang="zh-CN" b="1" dirty="0" smtClean="0">
                <a:solidFill>
                  <a:srgbClr val="6A3E3E"/>
                </a:solidFill>
                <a:latin typeface="Consolas" panose="020B0609020204030204" pitchFamily="49" charset="0"/>
              </a:rPr>
              <a:t>entry</a:t>
            </a:r>
            <a:r>
              <a:rPr lang="en-US" altLang="zh-CN" b="1" dirty="0" smtClean="0">
                <a:solidFill>
                  <a:srgbClr val="000000"/>
                </a:solidFill>
                <a:latin typeface="Consolas" panose="020B0609020204030204" pitchFamily="49" charset="0"/>
              </a:rPr>
              <a:t> : </a:t>
            </a:r>
            <a:r>
              <a:rPr lang="en-US" altLang="zh-CN" b="1" dirty="0" smtClean="0">
                <a:solidFill>
                  <a:srgbClr val="6A3E3E"/>
                </a:solidFill>
                <a:latin typeface="Consolas" panose="020B0609020204030204" pitchFamily="49" charset="0"/>
              </a:rPr>
              <a:t>sets</a:t>
            </a:r>
            <a:r>
              <a:rPr lang="en-US" altLang="zh-CN" b="1"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   </a:t>
            </a:r>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err="1" smtClean="0">
                <a:solidFill>
                  <a:srgbClr val="6A3E3E"/>
                </a:solidFill>
                <a:latin typeface="Consolas" panose="020B0609020204030204" pitchFamily="49" charset="0"/>
              </a:rPr>
              <a:t>entry</a:t>
            </a:r>
            <a:r>
              <a:rPr lang="en-US" altLang="zh-CN" dirty="0" err="1" smtClean="0">
                <a:solidFill>
                  <a:srgbClr val="000000"/>
                </a:solidFill>
                <a:latin typeface="Consolas" panose="020B0609020204030204" pitchFamily="49" charset="0"/>
              </a:rPr>
              <a:t>.getKey</a:t>
            </a:r>
            <a:r>
              <a:rPr lang="en-US" altLang="zh-CN" dirty="0" smtClean="0">
                <a:solidFill>
                  <a:srgbClr val="000000"/>
                </a:solidFill>
                <a:latin typeface="Consolas" panose="020B0609020204030204" pitchFamily="49" charset="0"/>
              </a:rPr>
              <a:t>()+</a:t>
            </a:r>
            <a:r>
              <a:rPr lang="en-US" altLang="zh-CN" dirty="0" smtClean="0">
                <a:solidFill>
                  <a:srgbClr val="2A00FF"/>
                </a:solidFill>
                <a:latin typeface="Consolas" panose="020B0609020204030204" pitchFamily="49" charset="0"/>
              </a:rPr>
              <a:t>", "</a:t>
            </a:r>
            <a:r>
              <a:rPr lang="en-US" altLang="zh-CN"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   </a:t>
            </a:r>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err="1" smtClean="0">
                <a:solidFill>
                  <a:srgbClr val="6A3E3E"/>
                </a:solidFill>
                <a:latin typeface="Consolas" panose="020B0609020204030204" pitchFamily="49" charset="0"/>
              </a:rPr>
              <a:t>entry</a:t>
            </a:r>
            <a:r>
              <a:rPr lang="en-US" altLang="zh-CN" dirty="0" err="1" smtClean="0">
                <a:solidFill>
                  <a:srgbClr val="000000"/>
                </a:solidFill>
                <a:latin typeface="Consolas" panose="020B0609020204030204" pitchFamily="49" charset="0"/>
              </a:rPr>
              <a:t>.getValue</a:t>
            </a:r>
            <a:r>
              <a:rPr lang="en-US" altLang="zh-CN" dirty="0" smtClean="0">
                <a:solidFill>
                  <a:srgbClr val="000000"/>
                </a:solidFill>
                <a:latin typeface="Consolas" panose="020B0609020204030204" pitchFamily="49" charset="0"/>
              </a:rPr>
              <a:t>());</a:t>
            </a:r>
          </a:p>
          <a:p>
            <a:r>
              <a:rPr lang="zh-CN" altLang="en-US" dirty="0" smtClean="0">
                <a:solidFill>
                  <a:srgbClr val="000000"/>
                </a:solidFill>
                <a:latin typeface="Consolas" panose="020B0609020204030204" pitchFamily="49" charset="0"/>
              </a:rPr>
              <a:t>  </a:t>
            </a:r>
            <a:r>
              <a:rPr lang="en-US" altLang="zh-CN" dirty="0" smtClean="0">
                <a:solidFill>
                  <a:srgbClr val="000000"/>
                </a:solidFill>
                <a:latin typeface="Consolas" panose="020B0609020204030204" pitchFamily="49" charset="0"/>
              </a:rPr>
              <a:t>}</a:t>
            </a:r>
            <a:endParaRPr lang="en-US" altLang="zh-CN" dirty="0" smtClean="0">
              <a:solidFill>
                <a:srgbClr val="3F7F5F"/>
              </a:solidFill>
              <a:latin typeface="Consolas" panose="020B0609020204030204" pitchFamily="49" charset="0"/>
            </a:endParaRPr>
          </a:p>
          <a:p>
            <a:r>
              <a:rPr lang="en-US" altLang="zh-CN" dirty="0" smtClean="0">
                <a:solidFill>
                  <a:srgbClr val="3F7F5F"/>
                </a:solidFill>
                <a:latin typeface="Consolas" panose="020B0609020204030204" pitchFamily="49" charset="0"/>
              </a:rPr>
              <a:t>//</a:t>
            </a:r>
            <a:r>
              <a:rPr lang="zh-CN" altLang="en-US" dirty="0" smtClean="0">
                <a:solidFill>
                  <a:srgbClr val="3F7F5F"/>
                </a:solidFill>
                <a:latin typeface="Consolas" panose="020B0609020204030204" pitchFamily="49" charset="0"/>
              </a:rPr>
              <a:t>使用</a:t>
            </a:r>
            <a:r>
              <a:rPr lang="en-US" altLang="zh-CN" dirty="0" smtClean="0">
                <a:solidFill>
                  <a:srgbClr val="3F7F5F"/>
                </a:solidFill>
                <a:latin typeface="Consolas" panose="020B0609020204030204" pitchFamily="49" charset="0"/>
              </a:rPr>
              <a:t>Iterator</a:t>
            </a:r>
            <a:r>
              <a:rPr lang="zh-CN" altLang="en-US" dirty="0" smtClean="0">
                <a:solidFill>
                  <a:srgbClr val="3F7F5F"/>
                </a:solidFill>
                <a:latin typeface="Consolas" panose="020B0609020204030204" pitchFamily="49" charset="0"/>
              </a:rPr>
              <a:t>遍历</a:t>
            </a:r>
            <a:r>
              <a:rPr lang="en-US" altLang="zh-CN" dirty="0" err="1" smtClean="0">
                <a:solidFill>
                  <a:srgbClr val="3F7F5F"/>
                </a:solidFill>
                <a:latin typeface="Consolas" panose="020B0609020204030204" pitchFamily="49" charset="0"/>
              </a:rPr>
              <a:t>HashMap</a:t>
            </a:r>
            <a:endParaRPr lang="en-US" altLang="zh-CN" dirty="0" smtClean="0">
              <a:solidFill>
                <a:srgbClr val="3F7F5F"/>
              </a:solidFill>
              <a:latin typeface="Consolas" panose="020B0609020204030204" pitchFamily="49" charset="0"/>
            </a:endParaRPr>
          </a:p>
          <a:p>
            <a:r>
              <a:rPr lang="en-US" altLang="zh-CN" dirty="0" smtClean="0">
                <a:solidFill>
                  <a:srgbClr val="000000"/>
                </a:solidFill>
                <a:latin typeface="Consolas" panose="020B0609020204030204" pitchFamily="49" charset="0"/>
              </a:rPr>
              <a:t>  Iterator&lt;String&gt; </a:t>
            </a:r>
            <a:r>
              <a:rPr lang="en-US" altLang="zh-CN" dirty="0" smtClean="0">
                <a:solidFill>
                  <a:srgbClr val="6A3E3E"/>
                </a:solidFill>
                <a:latin typeface="Consolas" panose="020B0609020204030204" pitchFamily="49" charset="0"/>
              </a:rPr>
              <a:t>it</a:t>
            </a:r>
            <a:r>
              <a:rPr lang="en-US" altLang="zh-CN" dirty="0" smtClean="0">
                <a:solidFill>
                  <a:srgbClr val="000000"/>
                </a:solidFill>
                <a:latin typeface="Consolas" panose="020B0609020204030204" pitchFamily="49" charset="0"/>
              </a:rPr>
              <a:t> = </a:t>
            </a:r>
            <a:r>
              <a:rPr lang="en-US" altLang="zh-CN" dirty="0" err="1" smtClean="0">
                <a:solidFill>
                  <a:srgbClr val="6A3E3E"/>
                </a:solidFill>
                <a:latin typeface="Consolas" panose="020B0609020204030204" pitchFamily="49" charset="0"/>
              </a:rPr>
              <a:t>hashMap</a:t>
            </a:r>
            <a:r>
              <a:rPr lang="en-US" altLang="zh-CN" dirty="0" err="1" smtClean="0">
                <a:solidFill>
                  <a:srgbClr val="000000"/>
                </a:solidFill>
                <a:latin typeface="Consolas" panose="020B0609020204030204" pitchFamily="49" charset="0"/>
              </a:rPr>
              <a:t>.keySet</a:t>
            </a:r>
            <a:r>
              <a:rPr lang="en-US" altLang="zh-CN" dirty="0" smtClean="0">
                <a:solidFill>
                  <a:srgbClr val="000000"/>
                </a:solidFill>
                <a:latin typeface="Consolas" panose="020B0609020204030204" pitchFamily="49" charset="0"/>
              </a:rPr>
              <a:t>().iterator();</a:t>
            </a:r>
          </a:p>
          <a:p>
            <a:r>
              <a:rPr lang="en-US" altLang="zh-CN" dirty="0" smtClean="0">
                <a:solidFill>
                  <a:srgbClr val="000000"/>
                </a:solidFill>
                <a:latin typeface="Consolas" panose="020B0609020204030204" pitchFamily="49" charset="0"/>
              </a:rPr>
              <a:t>  </a:t>
            </a:r>
            <a:r>
              <a:rPr lang="en-US" altLang="zh-CN" b="1" dirty="0" smtClean="0">
                <a:solidFill>
                  <a:srgbClr val="7F0055"/>
                </a:solidFill>
                <a:latin typeface="Consolas" panose="020B0609020204030204" pitchFamily="49" charset="0"/>
              </a:rPr>
              <a:t>while</a:t>
            </a:r>
            <a:r>
              <a:rPr lang="en-US" altLang="zh-CN" b="1" dirty="0" smtClean="0">
                <a:solidFill>
                  <a:srgbClr val="000000"/>
                </a:solidFill>
                <a:latin typeface="Consolas" panose="020B0609020204030204" pitchFamily="49" charset="0"/>
              </a:rPr>
              <a:t>(</a:t>
            </a:r>
            <a:r>
              <a:rPr lang="en-US" altLang="zh-CN" b="1" dirty="0" err="1" smtClean="0">
                <a:solidFill>
                  <a:srgbClr val="6A3E3E"/>
                </a:solidFill>
                <a:latin typeface="Consolas" panose="020B0609020204030204" pitchFamily="49" charset="0"/>
              </a:rPr>
              <a:t>it</a:t>
            </a:r>
            <a:r>
              <a:rPr lang="en-US" altLang="zh-CN" b="1" dirty="0" err="1" smtClean="0">
                <a:solidFill>
                  <a:srgbClr val="000000"/>
                </a:solidFill>
                <a:latin typeface="Consolas" panose="020B0609020204030204" pitchFamily="49" charset="0"/>
              </a:rPr>
              <a:t>.hasNext</a:t>
            </a:r>
            <a:r>
              <a:rPr lang="en-US" altLang="zh-CN" b="1"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   String </a:t>
            </a:r>
            <a:r>
              <a:rPr lang="en-US" altLang="zh-CN" dirty="0" smtClean="0">
                <a:solidFill>
                  <a:srgbClr val="6A3E3E"/>
                </a:solidFill>
                <a:latin typeface="Consolas" panose="020B0609020204030204" pitchFamily="49" charset="0"/>
              </a:rPr>
              <a:t>key</a:t>
            </a:r>
            <a:r>
              <a:rPr lang="en-US" altLang="zh-CN" dirty="0" smtClean="0">
                <a:solidFill>
                  <a:srgbClr val="000000"/>
                </a:solidFill>
                <a:latin typeface="Consolas" panose="020B0609020204030204" pitchFamily="49" charset="0"/>
              </a:rPr>
              <a:t> = (String) </a:t>
            </a:r>
            <a:r>
              <a:rPr lang="en-US" altLang="zh-CN" dirty="0" err="1" smtClean="0">
                <a:solidFill>
                  <a:srgbClr val="6A3E3E"/>
                </a:solidFill>
                <a:latin typeface="Consolas" panose="020B0609020204030204" pitchFamily="49" charset="0"/>
              </a:rPr>
              <a:t>it</a:t>
            </a:r>
            <a:r>
              <a:rPr lang="en-US" altLang="zh-CN" dirty="0" err="1" smtClean="0">
                <a:solidFill>
                  <a:srgbClr val="000000"/>
                </a:solidFill>
                <a:latin typeface="Consolas" panose="020B0609020204030204" pitchFamily="49" charset="0"/>
              </a:rPr>
              <a:t>.next</a:t>
            </a:r>
            <a:r>
              <a:rPr lang="en-US" altLang="zh-CN"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   </a:t>
            </a:r>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smtClean="0">
                <a:solidFill>
                  <a:srgbClr val="2A00FF"/>
                </a:solidFill>
                <a:latin typeface="Consolas" panose="020B0609020204030204" pitchFamily="49" charset="0"/>
              </a:rPr>
              <a:t>"key:"</a:t>
            </a:r>
            <a:r>
              <a:rPr lang="en-US" altLang="zh-CN" dirty="0" smtClean="0">
                <a:solidFill>
                  <a:srgbClr val="000000"/>
                </a:solidFill>
                <a:latin typeface="Consolas" panose="020B0609020204030204" pitchFamily="49" charset="0"/>
              </a:rPr>
              <a:t>+</a:t>
            </a:r>
            <a:r>
              <a:rPr lang="en-US" altLang="zh-CN" dirty="0" smtClean="0">
                <a:solidFill>
                  <a:srgbClr val="6A3E3E"/>
                </a:solidFill>
                <a:latin typeface="Consolas" panose="020B0609020204030204" pitchFamily="49" charset="0"/>
              </a:rPr>
              <a:t>key</a:t>
            </a:r>
            <a:r>
              <a:rPr lang="en-US" altLang="zh-CN"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   </a:t>
            </a:r>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smtClean="0">
                <a:solidFill>
                  <a:srgbClr val="2A00FF"/>
                </a:solidFill>
                <a:latin typeface="Consolas" panose="020B0609020204030204" pitchFamily="49" charset="0"/>
              </a:rPr>
              <a:t>"value:"</a:t>
            </a:r>
            <a:r>
              <a:rPr lang="en-US" altLang="zh-CN" dirty="0" smtClean="0">
                <a:solidFill>
                  <a:srgbClr val="000000"/>
                </a:solidFill>
                <a:latin typeface="Consolas" panose="020B0609020204030204" pitchFamily="49" charset="0"/>
              </a:rPr>
              <a:t>+</a:t>
            </a:r>
            <a:r>
              <a:rPr lang="en-US" altLang="zh-CN" dirty="0" err="1" smtClean="0">
                <a:solidFill>
                  <a:srgbClr val="6A3E3E"/>
                </a:solidFill>
                <a:latin typeface="Consolas" panose="020B0609020204030204" pitchFamily="49" charset="0"/>
              </a:rPr>
              <a:t>hashMap</a:t>
            </a:r>
            <a:r>
              <a:rPr lang="en-US" altLang="zh-CN" dirty="0" err="1" smtClean="0">
                <a:solidFill>
                  <a:srgbClr val="000000"/>
                </a:solidFill>
                <a:latin typeface="Consolas" panose="020B0609020204030204" pitchFamily="49" charset="0"/>
              </a:rPr>
              <a:t>.get</a:t>
            </a:r>
            <a:r>
              <a:rPr lang="en-US" altLang="zh-CN" dirty="0" smtClean="0">
                <a:solidFill>
                  <a:srgbClr val="000000"/>
                </a:solidFill>
                <a:latin typeface="Consolas" panose="020B0609020204030204" pitchFamily="49" charset="0"/>
              </a:rPr>
              <a:t>(</a:t>
            </a:r>
            <a:r>
              <a:rPr lang="en-US" altLang="zh-CN" dirty="0" smtClean="0">
                <a:solidFill>
                  <a:srgbClr val="6A3E3E"/>
                </a:solidFill>
                <a:latin typeface="Consolas" panose="020B0609020204030204" pitchFamily="49" charset="0"/>
              </a:rPr>
              <a:t>key</a:t>
            </a:r>
            <a:r>
              <a:rPr lang="en-US" altLang="zh-CN" dirty="0" smtClean="0">
                <a:solidFill>
                  <a:srgbClr val="000000"/>
                </a:solidFill>
                <a:latin typeface="Consolas" panose="020B0609020204030204" pitchFamily="49" charset="0"/>
              </a:rPr>
              <a:t>));</a:t>
            </a:r>
          </a:p>
          <a:p>
            <a:r>
              <a:rPr lang="zh-CN" altLang="en-US" dirty="0" smtClean="0">
                <a:solidFill>
                  <a:srgbClr val="000000"/>
                </a:solidFill>
                <a:latin typeface="Consolas" panose="020B0609020204030204" pitchFamily="49" charset="0"/>
              </a:rPr>
              <a:t>  </a:t>
            </a:r>
            <a:r>
              <a:rPr lang="en-US" altLang="zh-CN" dirty="0" smtClean="0">
                <a:solidFill>
                  <a:srgbClr val="000000"/>
                </a:solidFill>
                <a:latin typeface="Consolas" panose="020B0609020204030204" pitchFamily="49" charset="0"/>
              </a:rPr>
              <a:t>}</a:t>
            </a:r>
            <a:endParaRPr lang="zh-CN" altLang="en-US" dirty="0" smtClean="0">
              <a:solidFill>
                <a:srgbClr val="000000"/>
              </a:solidFill>
              <a:latin typeface="Consolas" panose="020B0609020204030204" pitchFamily="49" charset="0"/>
            </a:endParaRPr>
          </a:p>
          <a:p>
            <a:r>
              <a:rPr lang="en-US" altLang="zh-CN" dirty="0" smtClean="0">
                <a:solidFill>
                  <a:srgbClr val="3F7F5F"/>
                </a:solidFill>
                <a:latin typeface="Consolas" panose="020B0609020204030204" pitchFamily="49" charset="0"/>
              </a:rPr>
              <a:t>//</a:t>
            </a:r>
            <a:r>
              <a:rPr lang="zh-CN" altLang="en-US" dirty="0" smtClean="0">
                <a:solidFill>
                  <a:srgbClr val="3F7F5F"/>
                </a:solidFill>
                <a:latin typeface="Consolas" panose="020B0609020204030204" pitchFamily="49" charset="0"/>
              </a:rPr>
              <a:t>使用</a:t>
            </a:r>
            <a:r>
              <a:rPr lang="en-US" altLang="zh-CN" dirty="0" err="1" smtClean="0">
                <a:solidFill>
                  <a:srgbClr val="3F7F5F"/>
                </a:solidFill>
                <a:latin typeface="Consolas" panose="020B0609020204030204" pitchFamily="49" charset="0"/>
              </a:rPr>
              <a:t>Iterator+Entry</a:t>
            </a:r>
            <a:r>
              <a:rPr lang="zh-CN" altLang="en-US" dirty="0" smtClean="0">
                <a:solidFill>
                  <a:srgbClr val="3F7F5F"/>
                </a:solidFill>
                <a:latin typeface="Consolas" panose="020B0609020204030204" pitchFamily="49" charset="0"/>
              </a:rPr>
              <a:t>遍历</a:t>
            </a:r>
            <a:r>
              <a:rPr lang="en-US" altLang="zh-CN" dirty="0" err="1" smtClean="0">
                <a:solidFill>
                  <a:srgbClr val="3F7F5F"/>
                </a:solidFill>
                <a:latin typeface="Consolas" panose="020B0609020204030204" pitchFamily="49" charset="0"/>
              </a:rPr>
              <a:t>HashMap</a:t>
            </a:r>
            <a:endParaRPr lang="en-US" altLang="zh-CN" dirty="0" smtClean="0">
              <a:solidFill>
                <a:srgbClr val="3F7F5F"/>
              </a:solidFill>
              <a:latin typeface="Consolas" panose="020B0609020204030204" pitchFamily="49" charset="0"/>
            </a:endParaRPr>
          </a:p>
          <a:p>
            <a:r>
              <a:rPr lang="en-US" altLang="zh-CN" dirty="0" smtClean="0">
                <a:solidFill>
                  <a:srgbClr val="000000"/>
                </a:solidFill>
                <a:latin typeface="Consolas" panose="020B0609020204030204" pitchFamily="49" charset="0"/>
              </a:rPr>
              <a:t>  Iterator&lt;Entry&lt;String, String&gt;&gt; </a:t>
            </a:r>
            <a:r>
              <a:rPr lang="en-US" altLang="zh-CN" dirty="0" smtClean="0">
                <a:solidFill>
                  <a:srgbClr val="6A3E3E"/>
                </a:solidFill>
                <a:latin typeface="Consolas" panose="020B0609020204030204" pitchFamily="49" charset="0"/>
              </a:rPr>
              <a:t>it1</a:t>
            </a:r>
            <a:r>
              <a:rPr lang="en-US" altLang="zh-CN" dirty="0" smtClean="0">
                <a:solidFill>
                  <a:srgbClr val="000000"/>
                </a:solidFill>
                <a:latin typeface="Consolas" panose="020B0609020204030204" pitchFamily="49" charset="0"/>
              </a:rPr>
              <a:t> =</a:t>
            </a:r>
            <a:r>
              <a:rPr lang="en-US" altLang="zh-CN" dirty="0" err="1" smtClean="0">
                <a:solidFill>
                  <a:srgbClr val="6A3E3E"/>
                </a:solidFill>
                <a:latin typeface="Consolas" panose="020B0609020204030204" pitchFamily="49" charset="0"/>
              </a:rPr>
              <a:t>hashMap</a:t>
            </a:r>
            <a:r>
              <a:rPr lang="en-US" altLang="zh-CN" dirty="0" err="1" smtClean="0">
                <a:solidFill>
                  <a:srgbClr val="000000"/>
                </a:solidFill>
                <a:latin typeface="Consolas" panose="020B0609020204030204" pitchFamily="49" charset="0"/>
              </a:rPr>
              <a:t>.entrySet</a:t>
            </a:r>
            <a:r>
              <a:rPr lang="en-US" altLang="zh-CN" dirty="0" smtClean="0">
                <a:solidFill>
                  <a:srgbClr val="000000"/>
                </a:solidFill>
                <a:latin typeface="Consolas" panose="020B0609020204030204" pitchFamily="49" charset="0"/>
              </a:rPr>
              <a:t>().iterator();            </a:t>
            </a:r>
          </a:p>
          <a:p>
            <a:r>
              <a:rPr lang="en-US" altLang="zh-CN" dirty="0" smtClean="0">
                <a:solidFill>
                  <a:srgbClr val="000000"/>
                </a:solidFill>
                <a:latin typeface="Consolas" panose="020B0609020204030204" pitchFamily="49" charset="0"/>
              </a:rPr>
              <a:t>  </a:t>
            </a:r>
            <a:r>
              <a:rPr lang="en-US" altLang="zh-CN" b="1" dirty="0" smtClean="0">
                <a:solidFill>
                  <a:srgbClr val="7F0055"/>
                </a:solidFill>
                <a:latin typeface="Consolas" panose="020B0609020204030204" pitchFamily="49" charset="0"/>
              </a:rPr>
              <a:t>while</a:t>
            </a:r>
            <a:r>
              <a:rPr lang="en-US" altLang="zh-CN" b="1" dirty="0" smtClean="0">
                <a:solidFill>
                  <a:srgbClr val="000000"/>
                </a:solidFill>
                <a:latin typeface="Consolas" panose="020B0609020204030204" pitchFamily="49" charset="0"/>
              </a:rPr>
              <a:t>(</a:t>
            </a:r>
            <a:r>
              <a:rPr lang="en-US" altLang="zh-CN" b="1" dirty="0" smtClean="0">
                <a:solidFill>
                  <a:srgbClr val="6A3E3E"/>
                </a:solidFill>
                <a:latin typeface="Consolas" panose="020B0609020204030204" pitchFamily="49" charset="0"/>
              </a:rPr>
              <a:t>it1</a:t>
            </a:r>
            <a:r>
              <a:rPr lang="en-US" altLang="zh-CN" b="1" dirty="0" smtClean="0">
                <a:solidFill>
                  <a:srgbClr val="000000"/>
                </a:solidFill>
                <a:latin typeface="Consolas" panose="020B0609020204030204" pitchFamily="49" charset="0"/>
              </a:rPr>
              <a:t>.hasNext()){</a:t>
            </a:r>
          </a:p>
          <a:p>
            <a:r>
              <a:rPr lang="en-US" altLang="zh-CN" dirty="0" smtClean="0">
                <a:solidFill>
                  <a:srgbClr val="000000"/>
                </a:solidFill>
                <a:latin typeface="Consolas" panose="020B0609020204030204" pitchFamily="49" charset="0"/>
              </a:rPr>
              <a:t>Entry&lt;String, String&gt; </a:t>
            </a:r>
            <a:r>
              <a:rPr lang="en-US" altLang="zh-CN" dirty="0" smtClean="0">
                <a:solidFill>
                  <a:srgbClr val="6A3E3E"/>
                </a:solidFill>
                <a:latin typeface="Consolas" panose="020B0609020204030204" pitchFamily="49" charset="0"/>
              </a:rPr>
              <a:t>m</a:t>
            </a:r>
            <a:r>
              <a:rPr lang="en-US" altLang="zh-CN" dirty="0" smtClean="0">
                <a:solidFill>
                  <a:srgbClr val="000000"/>
                </a:solidFill>
                <a:latin typeface="Consolas" panose="020B0609020204030204" pitchFamily="49" charset="0"/>
              </a:rPr>
              <a:t>=(Entry&lt;String, String&gt;)</a:t>
            </a:r>
            <a:r>
              <a:rPr lang="en-US" altLang="zh-CN" dirty="0" smtClean="0">
                <a:solidFill>
                  <a:srgbClr val="6A3E3E"/>
                </a:solidFill>
                <a:latin typeface="Consolas" panose="020B0609020204030204" pitchFamily="49" charset="0"/>
              </a:rPr>
              <a:t>it1</a:t>
            </a:r>
            <a:r>
              <a:rPr lang="en-US" altLang="zh-CN" dirty="0" smtClean="0">
                <a:solidFill>
                  <a:srgbClr val="000000"/>
                </a:solidFill>
                <a:latin typeface="Consolas" panose="020B0609020204030204" pitchFamily="49" charset="0"/>
              </a:rPr>
              <a:t>.next();</a:t>
            </a:r>
          </a:p>
          <a:p>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smtClean="0">
                <a:solidFill>
                  <a:srgbClr val="2A00FF"/>
                </a:solidFill>
                <a:latin typeface="Consolas" panose="020B0609020204030204" pitchFamily="49" charset="0"/>
              </a:rPr>
              <a:t>"</a:t>
            </a:r>
            <a:r>
              <a:rPr lang="zh-CN" altLang="en-US" dirty="0" smtClean="0">
                <a:solidFill>
                  <a:srgbClr val="2A00FF"/>
                </a:solidFill>
                <a:latin typeface="Consolas" panose="020B0609020204030204" pitchFamily="49" charset="0"/>
              </a:rPr>
              <a:t>键：</a:t>
            </a:r>
            <a:r>
              <a:rPr lang="en-US" altLang="zh-CN" dirty="0" smtClean="0">
                <a:solidFill>
                  <a:srgbClr val="2A00FF"/>
                </a:solidFill>
                <a:latin typeface="Consolas" panose="020B0609020204030204" pitchFamily="49" charset="0"/>
              </a:rPr>
              <a:t>"</a:t>
            </a:r>
            <a:r>
              <a:rPr lang="zh-CN" altLang="en-US" dirty="0" smtClean="0">
                <a:solidFill>
                  <a:srgbClr val="000000"/>
                </a:solidFill>
                <a:latin typeface="Consolas" panose="020B0609020204030204" pitchFamily="49" charset="0"/>
              </a:rPr>
              <a:t> </a:t>
            </a:r>
            <a:r>
              <a:rPr lang="en-US" altLang="zh-CN" dirty="0" smtClean="0">
                <a:solidFill>
                  <a:srgbClr val="000000"/>
                </a:solidFill>
                <a:latin typeface="Consolas" panose="020B0609020204030204" pitchFamily="49" charset="0"/>
              </a:rPr>
              <a:t>+ </a:t>
            </a:r>
            <a:r>
              <a:rPr lang="en-US" altLang="zh-CN" dirty="0" err="1" smtClean="0">
                <a:solidFill>
                  <a:srgbClr val="6A3E3E"/>
                </a:solidFill>
                <a:latin typeface="Consolas" panose="020B0609020204030204" pitchFamily="49" charset="0"/>
              </a:rPr>
              <a:t>m</a:t>
            </a:r>
            <a:r>
              <a:rPr lang="en-US" altLang="zh-CN" dirty="0" err="1" smtClean="0">
                <a:solidFill>
                  <a:srgbClr val="000000"/>
                </a:solidFill>
                <a:latin typeface="Consolas" panose="020B0609020204030204" pitchFamily="49" charset="0"/>
              </a:rPr>
              <a:t>.getKey</a:t>
            </a:r>
            <a:r>
              <a:rPr lang="en-US" altLang="zh-CN" dirty="0" smtClean="0">
                <a:solidFill>
                  <a:srgbClr val="000000"/>
                </a:solidFill>
                <a:latin typeface="Consolas" panose="020B0609020204030204" pitchFamily="49" charset="0"/>
              </a:rPr>
              <a:t>() + </a:t>
            </a:r>
            <a:r>
              <a:rPr lang="en-US" altLang="zh-CN" dirty="0" smtClean="0">
                <a:solidFill>
                  <a:srgbClr val="2A00FF"/>
                </a:solidFill>
                <a:latin typeface="Consolas" panose="020B0609020204030204" pitchFamily="49" charset="0"/>
              </a:rPr>
              <a:t>"</a:t>
            </a:r>
            <a:r>
              <a:rPr lang="zh-CN" altLang="en-US" dirty="0" smtClean="0">
                <a:solidFill>
                  <a:srgbClr val="2A00FF"/>
                </a:solidFill>
                <a:latin typeface="Consolas" panose="020B0609020204030204" pitchFamily="49" charset="0"/>
              </a:rPr>
              <a:t>，值</a:t>
            </a:r>
            <a:r>
              <a:rPr lang="en-US" altLang="zh-CN" dirty="0" smtClean="0">
                <a:solidFill>
                  <a:srgbClr val="2A00FF"/>
                </a:solidFill>
                <a:latin typeface="Consolas" panose="020B0609020204030204" pitchFamily="49" charset="0"/>
              </a:rPr>
              <a:t>:"</a:t>
            </a:r>
            <a:r>
              <a:rPr lang="zh-CN" altLang="en-US" dirty="0" smtClean="0">
                <a:solidFill>
                  <a:srgbClr val="000000"/>
                </a:solidFill>
                <a:latin typeface="Consolas" panose="020B0609020204030204" pitchFamily="49" charset="0"/>
              </a:rPr>
              <a:t> </a:t>
            </a:r>
            <a:r>
              <a:rPr lang="en-US" altLang="zh-CN" dirty="0" smtClean="0">
                <a:solidFill>
                  <a:srgbClr val="000000"/>
                </a:solidFill>
                <a:latin typeface="Consolas" panose="020B0609020204030204" pitchFamily="49" charset="0"/>
              </a:rPr>
              <a:t>+ </a:t>
            </a:r>
            <a:r>
              <a:rPr lang="en-US" altLang="zh-CN" dirty="0" err="1" smtClean="0">
                <a:solidFill>
                  <a:srgbClr val="6A3E3E"/>
                </a:solidFill>
                <a:latin typeface="Consolas" panose="020B0609020204030204" pitchFamily="49" charset="0"/>
              </a:rPr>
              <a:t>m</a:t>
            </a:r>
            <a:r>
              <a:rPr lang="en-US" altLang="zh-CN" dirty="0" err="1" smtClean="0">
                <a:solidFill>
                  <a:srgbClr val="000000"/>
                </a:solidFill>
                <a:latin typeface="Consolas" panose="020B0609020204030204" pitchFamily="49" charset="0"/>
              </a:rPr>
              <a:t>.getValue</a:t>
            </a:r>
            <a:r>
              <a:rPr lang="en-US" altLang="zh-CN" dirty="0" smtClean="0">
                <a:solidFill>
                  <a:srgbClr val="000000"/>
                </a:solidFill>
                <a:latin typeface="Consolas" panose="020B0609020204030204" pitchFamily="49" charset="0"/>
              </a:rPr>
              <a:t>());</a:t>
            </a:r>
          </a:p>
          <a:p>
            <a:r>
              <a:rPr lang="zh-CN" altLang="en-US" dirty="0" smtClean="0">
                <a:solidFill>
                  <a:srgbClr val="000000"/>
                </a:solidFill>
                <a:latin typeface="Consolas" panose="020B0609020204030204" pitchFamily="49" charset="0"/>
              </a:rPr>
              <a:t>   </a:t>
            </a:r>
            <a:r>
              <a:rPr lang="en-US" altLang="zh-CN" dirty="0" smtClean="0">
                <a:solidFill>
                  <a:srgbClr val="000000"/>
                </a:solidFill>
                <a:latin typeface="Consolas" panose="020B0609020204030204" pitchFamily="49" charset="0"/>
              </a:rPr>
              <a:t>}</a:t>
            </a:r>
            <a:endParaRPr lang="zh-CN" altLang="en-US" dirty="0"/>
          </a:p>
        </p:txBody>
      </p:sp>
      <p:sp>
        <p:nvSpPr>
          <p:cNvPr id="5" name="矩形 4"/>
          <p:cNvSpPr/>
          <p:nvPr/>
        </p:nvSpPr>
        <p:spPr>
          <a:xfrm>
            <a:off x="1032278" y="371834"/>
            <a:ext cx="4116833" cy="535531"/>
          </a:xfrm>
          <a:prstGeom prst="rect">
            <a:avLst/>
          </a:prstGeom>
        </p:spPr>
        <p:txBody>
          <a:bodyPr wrap="none">
            <a:spAutoFit/>
          </a:bodyPr>
          <a:lstStyle/>
          <a:p>
            <a:pPr>
              <a:lnSpc>
                <a:spcPct val="120000"/>
              </a:lnSpc>
              <a:spcBef>
                <a:spcPct val="0"/>
              </a:spcBef>
              <a:buFont typeface="Wingdings" panose="05000000000000000000" pitchFamily="2" charset="2"/>
              <a:buChar char="p"/>
            </a:pPr>
            <a:r>
              <a:rPr lang="zh-CN" altLang="en-US" sz="2400" dirty="0" smtClean="0">
                <a:solidFill>
                  <a:srgbClr val="0000CC"/>
                </a:solidFill>
                <a:latin typeface="微软雅黑" panose="020B0503020204020204" pitchFamily="34" charset="-122"/>
                <a:ea typeface="微软雅黑" panose="020B0503020204020204" pitchFamily="34" charset="-122"/>
              </a:rPr>
              <a:t>遍历集合所有数据 </a:t>
            </a:r>
            <a:r>
              <a:rPr lang="en-US" altLang="zh-CN" sz="2400" dirty="0" smtClean="0">
                <a:solidFill>
                  <a:srgbClr val="0000CC"/>
                </a:solidFill>
                <a:latin typeface="微软雅黑" panose="020B0503020204020204" pitchFamily="34" charset="-122"/>
                <a:ea typeface="微软雅黑" panose="020B0503020204020204" pitchFamily="34" charset="-122"/>
              </a:rPr>
              <a:t>3</a:t>
            </a:r>
            <a:r>
              <a:rPr lang="zh-CN" altLang="en-US" sz="2400" dirty="0" smtClean="0">
                <a:solidFill>
                  <a:srgbClr val="0000CC"/>
                </a:solidFill>
                <a:latin typeface="微软雅黑" panose="020B0503020204020204" pitchFamily="34" charset="-122"/>
                <a:ea typeface="微软雅黑" panose="020B0503020204020204" pitchFamily="34" charset="-122"/>
              </a:rPr>
              <a:t>种方法</a:t>
            </a:r>
            <a:endParaRPr lang="zh-CN" altLang="en-US" sz="2400"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214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读取</a:t>
            </a:r>
            <a:r>
              <a:rPr lang="zh-CN" altLang="en-US" dirty="0"/>
              <a:t>微</a:t>
            </a:r>
            <a:r>
              <a:rPr lang="zh-CN" altLang="en-US" dirty="0" smtClean="0"/>
              <a:t>博用户名及发帖时间文档，存入</a:t>
            </a:r>
            <a:r>
              <a:rPr lang="en-US" altLang="zh-CN" dirty="0" err="1" smtClean="0"/>
              <a:t>HashMap</a:t>
            </a:r>
            <a:r>
              <a:rPr lang="zh-CN" altLang="en-US" dirty="0" smtClean="0"/>
              <a:t>中</a:t>
            </a:r>
            <a:endParaRPr lang="en-US" altLang="zh-CN" dirty="0" smtClean="0"/>
          </a:p>
          <a:p>
            <a:r>
              <a:rPr lang="zh-CN" altLang="en-US" dirty="0" smtClean="0"/>
              <a:t>用户名与时间之间用</a:t>
            </a:r>
            <a:r>
              <a:rPr lang="en-US" altLang="zh-CN" dirty="0" smtClean="0"/>
              <a:t>”\t”</a:t>
            </a:r>
            <a:r>
              <a:rPr lang="zh-CN" altLang="en-US" dirty="0" smtClean="0"/>
              <a:t>分割</a:t>
            </a:r>
            <a:endParaRPr lang="en-US" altLang="zh-CN" dirty="0" smtClean="0"/>
          </a:p>
          <a:p>
            <a:endParaRPr lang="en-US" altLang="zh-CN" dirty="0"/>
          </a:p>
          <a:p>
            <a:r>
              <a:rPr lang="zh-CN" altLang="en-US" smtClean="0"/>
              <a:t>进阶选做作业</a:t>
            </a:r>
            <a:r>
              <a:rPr lang="zh-CN" altLang="en-US" dirty="0" smtClean="0"/>
              <a:t>：</a:t>
            </a:r>
            <a:endParaRPr lang="en-US" altLang="zh-CN" dirty="0" smtClean="0"/>
          </a:p>
          <a:p>
            <a:r>
              <a:rPr lang="zh-CN" altLang="en-US" dirty="0" smtClean="0"/>
              <a:t>文本情感分析</a:t>
            </a:r>
            <a:endParaRPr lang="en-US" altLang="zh-CN" dirty="0" smtClean="0"/>
          </a:p>
          <a:p>
            <a:r>
              <a:rPr lang="zh-CN" altLang="en-US" dirty="0" smtClean="0"/>
              <a:t>读取情感词表</a:t>
            </a:r>
            <a:r>
              <a:rPr lang="en-US" altLang="zh-CN" dirty="0" smtClean="0"/>
              <a:t>positive</a:t>
            </a:r>
            <a:r>
              <a:rPr lang="zh-CN" altLang="en-US" dirty="0" smtClean="0"/>
              <a:t>和</a:t>
            </a:r>
            <a:r>
              <a:rPr lang="en-US" altLang="zh-CN" dirty="0" smtClean="0"/>
              <a:t>negative</a:t>
            </a:r>
            <a:r>
              <a:rPr lang="zh-CN" altLang="en-US" dirty="0" smtClean="0"/>
              <a:t>，假设每个词的情感值都不同</a:t>
            </a:r>
            <a:endParaRPr lang="en-US" altLang="zh-CN" dirty="0" smtClean="0"/>
          </a:p>
          <a:p>
            <a:r>
              <a:rPr lang="zh-CN" altLang="en-US" dirty="0" smtClean="0"/>
              <a:t>读取微博文本，计算</a:t>
            </a:r>
            <a:r>
              <a:rPr lang="en-US" altLang="zh-CN" dirty="0" smtClean="0"/>
              <a:t>2014-11-27</a:t>
            </a:r>
            <a:r>
              <a:rPr lang="zh-CN" altLang="en-US" dirty="0"/>
              <a:t>日</a:t>
            </a:r>
            <a:r>
              <a:rPr lang="zh-CN" altLang="en-US" dirty="0" smtClean="0"/>
              <a:t>的微博正向情感度与负向情感度</a:t>
            </a:r>
            <a:endParaRPr lang="en-US" altLang="zh-CN" dirty="0" smtClean="0"/>
          </a:p>
          <a:p>
            <a:r>
              <a:rPr lang="zh-CN" altLang="en-US" dirty="0"/>
              <a:t>一</a:t>
            </a:r>
            <a:r>
              <a:rPr lang="zh-CN" altLang="en-US" dirty="0" smtClean="0"/>
              <a:t>条微博包含的全部情感词对应的值的和</a:t>
            </a:r>
            <a:endParaRPr lang="en-US" altLang="zh-CN" dirty="0"/>
          </a:p>
        </p:txBody>
      </p:sp>
    </p:spTree>
    <p:extLst>
      <p:ext uri="{BB962C8B-B14F-4D97-AF65-F5344CB8AC3E}">
        <p14:creationId xmlns:p14="http://schemas.microsoft.com/office/powerpoint/2010/main" val="208296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22310"/>
            <a:ext cx="10515600" cy="623045"/>
          </a:xfrm>
        </p:spPr>
        <p:txBody>
          <a:bodyPr>
            <a:normAutofit fontScale="90000"/>
          </a:bodyPr>
          <a:lstStyle/>
          <a:p>
            <a:pPr algn="ctr"/>
            <a:r>
              <a:rPr lang="en-US" altLang="zh-CN" dirty="0" smtClean="0">
                <a:latin typeface="微软雅黑" panose="020B0503020204020204" pitchFamily="34" charset="-122"/>
                <a:ea typeface="微软雅黑" panose="020B0503020204020204" pitchFamily="34" charset="-122"/>
              </a:rPr>
              <a:t>GUI</a:t>
            </a:r>
            <a:r>
              <a:rPr lang="zh-CN" altLang="en-US" dirty="0" smtClean="0">
                <a:latin typeface="微软雅黑" panose="020B0503020204020204" pitchFamily="34" charset="-122"/>
                <a:ea typeface="微软雅黑" panose="020B0503020204020204" pitchFamily="34" charset="-122"/>
              </a:rPr>
              <a:t>编程</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3437467"/>
            <a:ext cx="10515600" cy="2045230"/>
          </a:xfrm>
        </p:spPr>
        <p:txBody>
          <a:bodyPr/>
          <a:lstStyle/>
          <a:p>
            <a:pPr marL="342900" indent="-342900" eaLnBrk="0" latinLnBrk="1" hangingPunct="0">
              <a:spcBef>
                <a:spcPct val="20000"/>
              </a:spcBef>
              <a:buFont typeface="Wingdings" pitchFamily="2" charset="2"/>
              <a:buChar char="v"/>
              <a:defRPr/>
            </a:pPr>
            <a:r>
              <a:rPr lang="en-US" altLang="zh-CN" kern="0" dirty="0">
                <a:latin typeface="微软雅黑" panose="020B0503020204020204" pitchFamily="34" charset="-122"/>
                <a:ea typeface="微软雅黑" panose="020B0503020204020204" pitchFamily="34" charset="-122"/>
              </a:rPr>
              <a:t>graphical user interfaces--</a:t>
            </a:r>
            <a:r>
              <a:rPr lang="zh-CN" altLang="en-US" kern="0" dirty="0">
                <a:latin typeface="微软雅黑" panose="020B0503020204020204" pitchFamily="34" charset="-122"/>
                <a:ea typeface="微软雅黑" panose="020B0503020204020204" pitchFamily="34" charset="-122"/>
              </a:rPr>
              <a:t>图形用户界面</a:t>
            </a:r>
          </a:p>
          <a:p>
            <a:pPr marL="342900" indent="-342900" eaLnBrk="0" latinLnBrk="1" hangingPunct="0">
              <a:spcBef>
                <a:spcPct val="20000"/>
              </a:spcBef>
              <a:buFont typeface="Wingdings" pitchFamily="2" charset="2"/>
              <a:buChar char="v"/>
              <a:defRPr/>
            </a:pPr>
            <a:r>
              <a:rPr lang="zh-CN" altLang="en-US" kern="0" dirty="0">
                <a:latin typeface="微软雅黑" panose="020B0503020204020204" pitchFamily="34" charset="-122"/>
                <a:ea typeface="微软雅黑" panose="020B0503020204020204" pitchFamily="34" charset="-122"/>
              </a:rPr>
              <a:t>为用户提供界面友好的所见所得的桌面操作环境</a:t>
            </a:r>
            <a:r>
              <a:rPr lang="zh-CN" altLang="en-US" kern="0" dirty="0" smtClean="0">
                <a:latin typeface="微软雅黑" panose="020B0503020204020204" pitchFamily="34" charset="-122"/>
                <a:ea typeface="微软雅黑" panose="020B0503020204020204" pitchFamily="34" charset="-122"/>
              </a:rPr>
              <a:t>。</a:t>
            </a:r>
            <a:endParaRPr lang="zh-CN" altLang="en-US"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755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320800" y="287867"/>
            <a:ext cx="9838267" cy="6092296"/>
            <a:chOff x="1454150" y="442913"/>
            <a:chExt cx="8604250" cy="5429250"/>
          </a:xfrm>
        </p:grpSpPr>
        <p:sp>
          <p:nvSpPr>
            <p:cNvPr id="5" name="Line 4"/>
            <p:cNvSpPr>
              <a:spLocks noChangeShapeType="1"/>
            </p:cNvSpPr>
            <p:nvPr/>
          </p:nvSpPr>
          <p:spPr bwMode="auto">
            <a:xfrm flipH="1">
              <a:off x="2173288" y="1695450"/>
              <a:ext cx="720725" cy="4984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zh-CN" altLang="en-US"/>
            </a:p>
          </p:txBody>
        </p:sp>
        <p:pic>
          <p:nvPicPr>
            <p:cNvPr id="6" name="Picture 5" descr="图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675" y="974725"/>
              <a:ext cx="5832475"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6"/>
            <p:cNvSpPr>
              <a:spLocks noChangeShapeType="1"/>
            </p:cNvSpPr>
            <p:nvPr/>
          </p:nvSpPr>
          <p:spPr bwMode="auto">
            <a:xfrm flipV="1">
              <a:off x="4191000" y="758825"/>
              <a:ext cx="3175" cy="8001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p:nvSpPr>
          <p:spPr bwMode="auto">
            <a:xfrm>
              <a:off x="8343900" y="1479550"/>
              <a:ext cx="1714500" cy="433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r>
                <a:rPr lang="en-US" altLang="zh-CN" sz="2000"/>
                <a:t>JComboBox</a:t>
              </a:r>
            </a:p>
          </p:txBody>
        </p:sp>
        <p:sp>
          <p:nvSpPr>
            <p:cNvPr id="9" name="Line 9"/>
            <p:cNvSpPr>
              <a:spLocks noChangeShapeType="1"/>
            </p:cNvSpPr>
            <p:nvPr/>
          </p:nvSpPr>
          <p:spPr bwMode="auto">
            <a:xfrm>
              <a:off x="7573963" y="1695450"/>
              <a:ext cx="800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p:nvSpPr>
          <p:spPr bwMode="auto">
            <a:xfrm>
              <a:off x="8439150" y="2414588"/>
              <a:ext cx="161925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r>
                <a:rPr lang="en-US" altLang="zh-CN" sz="2000"/>
                <a:t>JCheckBox</a:t>
              </a:r>
            </a:p>
          </p:txBody>
        </p:sp>
        <p:sp>
          <p:nvSpPr>
            <p:cNvPr id="11" name="Line 11"/>
            <p:cNvSpPr>
              <a:spLocks noChangeShapeType="1"/>
            </p:cNvSpPr>
            <p:nvPr/>
          </p:nvSpPr>
          <p:spPr bwMode="auto">
            <a:xfrm flipV="1">
              <a:off x="7215188" y="2630488"/>
              <a:ext cx="13668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a:off x="5126038" y="2846388"/>
              <a:ext cx="3529012" cy="12969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Rectangle 13"/>
            <p:cNvSpPr>
              <a:spLocks noChangeArrowheads="1"/>
            </p:cNvSpPr>
            <p:nvPr/>
          </p:nvSpPr>
          <p:spPr bwMode="auto">
            <a:xfrm>
              <a:off x="5054600" y="5438775"/>
              <a:ext cx="1295400" cy="415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r>
                <a:rPr lang="en-US" altLang="zh-CN" sz="2000"/>
                <a:t>JButton</a:t>
              </a:r>
            </a:p>
          </p:txBody>
        </p:sp>
        <p:sp>
          <p:nvSpPr>
            <p:cNvPr id="14" name="Line 14"/>
            <p:cNvSpPr>
              <a:spLocks noChangeShapeType="1"/>
            </p:cNvSpPr>
            <p:nvPr/>
          </p:nvSpPr>
          <p:spPr bwMode="auto">
            <a:xfrm>
              <a:off x="4910138" y="4719638"/>
              <a:ext cx="576262" cy="7921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5"/>
            <p:cNvSpPr>
              <a:spLocks noChangeShapeType="1"/>
            </p:cNvSpPr>
            <p:nvPr/>
          </p:nvSpPr>
          <p:spPr bwMode="auto">
            <a:xfrm flipH="1">
              <a:off x="5630863" y="4719638"/>
              <a:ext cx="600075" cy="71913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Rectangle 16"/>
            <p:cNvSpPr>
              <a:spLocks noChangeArrowheads="1"/>
            </p:cNvSpPr>
            <p:nvPr/>
          </p:nvSpPr>
          <p:spPr bwMode="auto">
            <a:xfrm>
              <a:off x="2101850" y="5511800"/>
              <a:ext cx="2233613" cy="36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r>
                <a:rPr lang="en-US" altLang="zh-CN" sz="2000"/>
                <a:t>JRadioButton</a:t>
              </a:r>
            </a:p>
          </p:txBody>
        </p:sp>
        <p:sp>
          <p:nvSpPr>
            <p:cNvPr id="17" name="Line 17"/>
            <p:cNvSpPr>
              <a:spLocks noChangeShapeType="1"/>
            </p:cNvSpPr>
            <p:nvPr/>
          </p:nvSpPr>
          <p:spPr bwMode="auto">
            <a:xfrm flipH="1">
              <a:off x="3109913" y="3495675"/>
              <a:ext cx="728662" cy="20875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Rectangle 18"/>
            <p:cNvSpPr>
              <a:spLocks noChangeArrowheads="1"/>
            </p:cNvSpPr>
            <p:nvPr/>
          </p:nvSpPr>
          <p:spPr bwMode="auto">
            <a:xfrm>
              <a:off x="1454150" y="2054225"/>
              <a:ext cx="960438" cy="412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r>
                <a:rPr lang="en-US" altLang="zh-CN" sz="2000"/>
                <a:t>JLabel</a:t>
              </a:r>
            </a:p>
          </p:txBody>
        </p:sp>
        <p:sp>
          <p:nvSpPr>
            <p:cNvPr id="19" name="Line 19"/>
            <p:cNvSpPr>
              <a:spLocks noChangeShapeType="1"/>
            </p:cNvSpPr>
            <p:nvPr/>
          </p:nvSpPr>
          <p:spPr bwMode="auto">
            <a:xfrm flipH="1">
              <a:off x="2173288" y="1695450"/>
              <a:ext cx="720725" cy="4984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0"/>
            <p:cNvSpPr>
              <a:spLocks noChangeShapeType="1"/>
            </p:cNvSpPr>
            <p:nvPr/>
          </p:nvSpPr>
          <p:spPr bwMode="auto">
            <a:xfrm flipH="1">
              <a:off x="2317750" y="2270125"/>
              <a:ext cx="576263" cy="4921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flipH="1" flipV="1">
              <a:off x="2317750" y="2414588"/>
              <a:ext cx="576263" cy="7207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Rectangle 22"/>
            <p:cNvSpPr>
              <a:spLocks noChangeArrowheads="1"/>
            </p:cNvSpPr>
            <p:nvPr/>
          </p:nvSpPr>
          <p:spPr bwMode="auto">
            <a:xfrm>
              <a:off x="8655050" y="3973513"/>
              <a:ext cx="1271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eaLnBrk="1" hangingPunct="1"/>
              <a:r>
                <a:rPr lang="en-US" altLang="zh-CN" sz="2000"/>
                <a:t>JTexArea</a:t>
              </a:r>
            </a:p>
          </p:txBody>
        </p:sp>
        <p:sp>
          <p:nvSpPr>
            <p:cNvPr id="23" name="Rectangle 7"/>
            <p:cNvSpPr>
              <a:spLocks noChangeArrowheads="1"/>
            </p:cNvSpPr>
            <p:nvPr/>
          </p:nvSpPr>
          <p:spPr bwMode="auto">
            <a:xfrm>
              <a:off x="3614738" y="442913"/>
              <a:ext cx="14414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r>
                <a:rPr lang="en-US" altLang="zh-CN" sz="2000" dirty="0" err="1"/>
                <a:t>JTexField</a:t>
              </a:r>
              <a:endParaRPr lang="en-US" altLang="zh-CN" sz="2000" dirty="0"/>
            </a:p>
          </p:txBody>
        </p:sp>
      </p:grpSp>
    </p:spTree>
    <p:extLst>
      <p:ext uri="{BB962C8B-B14F-4D97-AF65-F5344CB8AC3E}">
        <p14:creationId xmlns:p14="http://schemas.microsoft.com/office/powerpoint/2010/main" val="30998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dirty="0" err="1" smtClean="0">
                <a:latin typeface="微软雅黑" panose="020B0503020204020204" pitchFamily="34" charset="-122"/>
                <a:ea typeface="微软雅黑" panose="020B0503020204020204" pitchFamily="34" charset="-122"/>
              </a:rPr>
              <a:t>java.awt</a:t>
            </a:r>
            <a:r>
              <a:rPr lang="zh-CN" altLang="en-US" dirty="0" smtClean="0">
                <a:latin typeface="微软雅黑" panose="020B0503020204020204" pitchFamily="34" charset="-122"/>
                <a:ea typeface="微软雅黑" panose="020B0503020204020204" pitchFamily="34" charset="-122"/>
              </a:rPr>
              <a:t>包</a:t>
            </a:r>
          </a:p>
        </p:txBody>
      </p:sp>
      <p:sp>
        <p:nvSpPr>
          <p:cNvPr id="8195" name="Rectangle 3"/>
          <p:cNvSpPr>
            <a:spLocks noGrp="1" noChangeArrowheads="1"/>
          </p:cNvSpPr>
          <p:nvPr>
            <p:ph type="body" idx="1"/>
          </p:nvPr>
        </p:nvSpPr>
        <p:spPr/>
        <p:txBody>
          <a:bodyPr/>
          <a:lstStyle/>
          <a:p>
            <a:r>
              <a:rPr lang="en-US" altLang="zh-CN" dirty="0" err="1">
                <a:latin typeface="微软雅黑" panose="020B0503020204020204" pitchFamily="34" charset="-122"/>
                <a:ea typeface="微软雅黑" panose="020B0503020204020204" pitchFamily="34" charset="-122"/>
              </a:rPr>
              <a:t>java.awt</a:t>
            </a:r>
            <a:r>
              <a:rPr lang="zh-CN" altLang="en-US" dirty="0">
                <a:latin typeface="微软雅黑" panose="020B0503020204020204" pitchFamily="34" charset="-122"/>
                <a:ea typeface="微软雅黑" panose="020B0503020204020204" pitchFamily="34" charset="-122"/>
              </a:rPr>
              <a:t>包是</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内置的包，属于</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基本类库（</a:t>
            </a:r>
            <a:r>
              <a:rPr lang="en-US" altLang="zh-CN" dirty="0">
                <a:latin typeface="微软雅黑" panose="020B0503020204020204" pitchFamily="34" charset="-122"/>
                <a:ea typeface="微软雅黑" panose="020B0503020204020204" pitchFamily="34" charset="-122"/>
              </a:rPr>
              <a:t>JFC</a:t>
            </a:r>
            <a:r>
              <a:rPr lang="zh-CN" altLang="en-US" dirty="0">
                <a:latin typeface="微软雅黑" panose="020B0503020204020204" pitchFamily="34" charset="-122"/>
                <a:ea typeface="微软雅黑" panose="020B0503020204020204" pitchFamily="34" charset="-122"/>
              </a:rPr>
              <a:t>）的一部分，其中包括以下内容：</a:t>
            </a:r>
          </a:p>
          <a:p>
            <a:pPr lvl="1"/>
            <a:r>
              <a:rPr lang="zh-CN" altLang="en-US" dirty="0" smtClean="0">
                <a:latin typeface="微软雅黑" panose="020B0503020204020204" pitchFamily="34" charset="-122"/>
                <a:ea typeface="微软雅黑" panose="020B0503020204020204" pitchFamily="34" charset="-122"/>
              </a:rPr>
              <a:t>便于用户输入的一组丰富的界面组件；</a:t>
            </a:r>
          </a:p>
          <a:p>
            <a:pPr lvl="1"/>
            <a:r>
              <a:rPr lang="zh-CN" altLang="en-US" dirty="0" smtClean="0">
                <a:latin typeface="微软雅黑" panose="020B0503020204020204" pitchFamily="34" charset="-122"/>
                <a:ea typeface="微软雅黑" panose="020B0503020204020204" pitchFamily="34" charset="-122"/>
              </a:rPr>
              <a:t>将组件放置在适当位置的几中布局管理器；</a:t>
            </a:r>
          </a:p>
          <a:p>
            <a:pPr lvl="1"/>
            <a:r>
              <a:rPr lang="zh-CN" altLang="en-US" dirty="0" smtClean="0">
                <a:latin typeface="微软雅黑" panose="020B0503020204020204" pitchFamily="34" charset="-122"/>
                <a:ea typeface="微软雅黑" panose="020B0503020204020204" pitchFamily="34" charset="-122"/>
              </a:rPr>
              <a:t>事件处理模型；</a:t>
            </a:r>
          </a:p>
          <a:p>
            <a:pPr lvl="1"/>
            <a:r>
              <a:rPr lang="zh-CN" altLang="en-US" dirty="0" smtClean="0">
                <a:latin typeface="微软雅黑" panose="020B0503020204020204" pitchFamily="34" charset="-122"/>
                <a:ea typeface="微软雅黑" panose="020B0503020204020204" pitchFamily="34" charset="-122"/>
              </a:rPr>
              <a:t>图形和图像工具等等。</a:t>
            </a:r>
          </a:p>
          <a:p>
            <a:r>
              <a:rPr lang="zh-CN" altLang="en-US" dirty="0">
                <a:latin typeface="微软雅黑" panose="020B0503020204020204" pitchFamily="34" charset="-122"/>
                <a:ea typeface="微软雅黑" panose="020B0503020204020204" pitchFamily="34" charset="-122"/>
              </a:rPr>
              <a:t>要使用到该包中的类，则必须显式地声明如下语句：</a:t>
            </a:r>
          </a:p>
          <a:p>
            <a:pPr>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solidFill>
                  <a:srgbClr val="0000FF"/>
                </a:solidFill>
                <a:latin typeface="微软雅黑" panose="020B0503020204020204" pitchFamily="34" charset="-122"/>
                <a:ea typeface="微软雅黑" panose="020B0503020204020204" pitchFamily="34" charset="-122"/>
              </a:rPr>
              <a:t>import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java.awt</a:t>
            </a:r>
            <a:r>
              <a:rPr lang="en-US" altLang="zh-CN" dirty="0">
                <a:latin typeface="微软雅黑" panose="020B0503020204020204" pitchFamily="34" charset="-122"/>
                <a:ea typeface="微软雅黑" panose="020B0503020204020204" pitchFamily="34" charset="-122"/>
              </a:rPr>
              <a:t>.*;</a:t>
            </a:r>
          </a:p>
          <a:p>
            <a:pPr eaLnBrk="1" hangingPunct="1"/>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034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java.awt</a:t>
            </a:r>
            <a:r>
              <a:rPr lang="zh-CN" altLang="en-US" smtClean="0"/>
              <a:t>包中控件类的体系结构</a:t>
            </a:r>
          </a:p>
        </p:txBody>
      </p:sp>
      <p:grpSp>
        <p:nvGrpSpPr>
          <p:cNvPr id="9220" name="Group 3"/>
          <p:cNvGrpSpPr>
            <a:grpSpLocks/>
          </p:cNvGrpSpPr>
          <p:nvPr/>
        </p:nvGrpSpPr>
        <p:grpSpPr bwMode="auto">
          <a:xfrm>
            <a:off x="1659466" y="1690688"/>
            <a:ext cx="9252480" cy="4868864"/>
            <a:chOff x="158" y="1018"/>
            <a:chExt cx="5489" cy="2674"/>
          </a:xfrm>
        </p:grpSpPr>
        <p:sp>
          <p:nvSpPr>
            <p:cNvPr id="9221" name="Text Box 4"/>
            <p:cNvSpPr txBox="1">
              <a:spLocks noChangeArrowheads="1"/>
            </p:cNvSpPr>
            <p:nvPr/>
          </p:nvSpPr>
          <p:spPr bwMode="auto">
            <a:xfrm>
              <a:off x="2154" y="1018"/>
              <a:ext cx="1407"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Component</a:t>
              </a:r>
            </a:p>
          </p:txBody>
        </p:sp>
        <p:sp>
          <p:nvSpPr>
            <p:cNvPr id="9222" name="Text Box 5"/>
            <p:cNvSpPr txBox="1">
              <a:spLocks noChangeArrowheads="1"/>
            </p:cNvSpPr>
            <p:nvPr/>
          </p:nvSpPr>
          <p:spPr bwMode="auto">
            <a:xfrm>
              <a:off x="158" y="1906"/>
              <a:ext cx="590"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Button</a:t>
              </a:r>
            </a:p>
          </p:txBody>
        </p:sp>
        <p:sp>
          <p:nvSpPr>
            <p:cNvPr id="9223" name="Text Box 6"/>
            <p:cNvSpPr txBox="1">
              <a:spLocks noChangeArrowheads="1"/>
            </p:cNvSpPr>
            <p:nvPr/>
          </p:nvSpPr>
          <p:spPr bwMode="auto">
            <a:xfrm>
              <a:off x="839" y="1906"/>
              <a:ext cx="771"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Checkbox</a:t>
              </a:r>
            </a:p>
          </p:txBody>
        </p:sp>
        <p:sp>
          <p:nvSpPr>
            <p:cNvPr id="9224" name="Text Box 7"/>
            <p:cNvSpPr txBox="1">
              <a:spLocks noChangeArrowheads="1"/>
            </p:cNvSpPr>
            <p:nvPr/>
          </p:nvSpPr>
          <p:spPr bwMode="auto">
            <a:xfrm>
              <a:off x="1701" y="1906"/>
              <a:ext cx="771"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Container</a:t>
              </a:r>
            </a:p>
          </p:txBody>
        </p:sp>
        <p:sp>
          <p:nvSpPr>
            <p:cNvPr id="9225" name="Text Box 8"/>
            <p:cNvSpPr txBox="1">
              <a:spLocks noChangeArrowheads="1"/>
            </p:cNvSpPr>
            <p:nvPr/>
          </p:nvSpPr>
          <p:spPr bwMode="auto">
            <a:xfrm>
              <a:off x="2563" y="1906"/>
              <a:ext cx="589"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Choice</a:t>
              </a:r>
            </a:p>
          </p:txBody>
        </p:sp>
        <p:sp>
          <p:nvSpPr>
            <p:cNvPr id="9226" name="Line 9"/>
            <p:cNvSpPr>
              <a:spLocks noChangeShapeType="1"/>
            </p:cNvSpPr>
            <p:nvPr/>
          </p:nvSpPr>
          <p:spPr bwMode="auto">
            <a:xfrm>
              <a:off x="2880" y="1226"/>
              <a:ext cx="0" cy="68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7" name="Line 10"/>
            <p:cNvSpPr>
              <a:spLocks noChangeShapeType="1"/>
            </p:cNvSpPr>
            <p:nvPr/>
          </p:nvSpPr>
          <p:spPr bwMode="auto">
            <a:xfrm>
              <a:off x="431" y="1453"/>
              <a:ext cx="4989"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8" name="Line 11"/>
            <p:cNvSpPr>
              <a:spLocks noChangeShapeType="1"/>
            </p:cNvSpPr>
            <p:nvPr/>
          </p:nvSpPr>
          <p:spPr bwMode="auto">
            <a:xfrm>
              <a:off x="431" y="1453"/>
              <a:ext cx="0" cy="453"/>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9" name="Line 12"/>
            <p:cNvSpPr>
              <a:spLocks noChangeShapeType="1"/>
            </p:cNvSpPr>
            <p:nvPr/>
          </p:nvSpPr>
          <p:spPr bwMode="auto">
            <a:xfrm>
              <a:off x="1247" y="1453"/>
              <a:ext cx="0" cy="453"/>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30" name="Line 13"/>
            <p:cNvSpPr>
              <a:spLocks noChangeShapeType="1"/>
            </p:cNvSpPr>
            <p:nvPr/>
          </p:nvSpPr>
          <p:spPr bwMode="auto">
            <a:xfrm>
              <a:off x="2109" y="1453"/>
              <a:ext cx="0" cy="453"/>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31" name="Text Box 14"/>
            <p:cNvSpPr txBox="1">
              <a:spLocks noChangeArrowheads="1"/>
            </p:cNvSpPr>
            <p:nvPr/>
          </p:nvSpPr>
          <p:spPr bwMode="auto">
            <a:xfrm>
              <a:off x="3244" y="1906"/>
              <a:ext cx="589"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Canvas</a:t>
              </a:r>
            </a:p>
          </p:txBody>
        </p:sp>
        <p:sp>
          <p:nvSpPr>
            <p:cNvPr id="9232" name="Text Box 15"/>
            <p:cNvSpPr txBox="1">
              <a:spLocks noChangeArrowheads="1"/>
            </p:cNvSpPr>
            <p:nvPr/>
          </p:nvSpPr>
          <p:spPr bwMode="auto">
            <a:xfrm>
              <a:off x="3924" y="1906"/>
              <a:ext cx="1133"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dirty="0" err="1">
                  <a:latin typeface="Times New Roman" panose="02020603050405020304" pitchFamily="18" charset="0"/>
                  <a:ea typeface="楷体_GB2312" pitchFamily="49" charset="-122"/>
                </a:rPr>
                <a:t>TextComponent</a:t>
              </a:r>
              <a:endParaRPr lang="en-US" altLang="zh-CN" sz="1800" b="1" dirty="0">
                <a:latin typeface="Times New Roman" panose="02020603050405020304" pitchFamily="18" charset="0"/>
                <a:ea typeface="楷体_GB2312" pitchFamily="49" charset="-122"/>
              </a:endParaRPr>
            </a:p>
          </p:txBody>
        </p:sp>
        <p:sp>
          <p:nvSpPr>
            <p:cNvPr id="9233" name="Text Box 16"/>
            <p:cNvSpPr txBox="1">
              <a:spLocks noChangeArrowheads="1"/>
            </p:cNvSpPr>
            <p:nvPr/>
          </p:nvSpPr>
          <p:spPr bwMode="auto">
            <a:xfrm>
              <a:off x="5148" y="1906"/>
              <a:ext cx="499"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Label</a:t>
              </a:r>
            </a:p>
          </p:txBody>
        </p:sp>
        <p:sp>
          <p:nvSpPr>
            <p:cNvPr id="9234" name="Line 17"/>
            <p:cNvSpPr>
              <a:spLocks noChangeShapeType="1"/>
            </p:cNvSpPr>
            <p:nvPr/>
          </p:nvSpPr>
          <p:spPr bwMode="auto">
            <a:xfrm>
              <a:off x="3560" y="1453"/>
              <a:ext cx="0" cy="453"/>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35" name="Line 18"/>
            <p:cNvSpPr>
              <a:spLocks noChangeShapeType="1"/>
            </p:cNvSpPr>
            <p:nvPr/>
          </p:nvSpPr>
          <p:spPr bwMode="auto">
            <a:xfrm>
              <a:off x="4513" y="1453"/>
              <a:ext cx="0" cy="453"/>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36" name="Line 19"/>
            <p:cNvSpPr>
              <a:spLocks noChangeShapeType="1"/>
            </p:cNvSpPr>
            <p:nvPr/>
          </p:nvSpPr>
          <p:spPr bwMode="auto">
            <a:xfrm>
              <a:off x="5420" y="1453"/>
              <a:ext cx="0" cy="453"/>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37" name="Line 20"/>
            <p:cNvSpPr>
              <a:spLocks noChangeShapeType="1"/>
            </p:cNvSpPr>
            <p:nvPr/>
          </p:nvSpPr>
          <p:spPr bwMode="auto">
            <a:xfrm>
              <a:off x="2109" y="2133"/>
              <a:ext cx="0" cy="227"/>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38" name="Text Box 21"/>
            <p:cNvSpPr txBox="1">
              <a:spLocks noChangeArrowheads="1"/>
            </p:cNvSpPr>
            <p:nvPr/>
          </p:nvSpPr>
          <p:spPr bwMode="auto">
            <a:xfrm>
              <a:off x="1066" y="2814"/>
              <a:ext cx="907"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Panel</a:t>
              </a:r>
            </a:p>
          </p:txBody>
        </p:sp>
        <p:sp>
          <p:nvSpPr>
            <p:cNvPr id="9239" name="Text Box 22"/>
            <p:cNvSpPr txBox="1">
              <a:spLocks noChangeArrowheads="1"/>
            </p:cNvSpPr>
            <p:nvPr/>
          </p:nvSpPr>
          <p:spPr bwMode="auto">
            <a:xfrm>
              <a:off x="1066" y="3494"/>
              <a:ext cx="907"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Applet</a:t>
              </a:r>
            </a:p>
          </p:txBody>
        </p:sp>
        <p:sp>
          <p:nvSpPr>
            <p:cNvPr id="9240" name="Line 23"/>
            <p:cNvSpPr>
              <a:spLocks noChangeShapeType="1"/>
            </p:cNvSpPr>
            <p:nvPr/>
          </p:nvSpPr>
          <p:spPr bwMode="auto">
            <a:xfrm>
              <a:off x="1519" y="2360"/>
              <a:ext cx="0" cy="453"/>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41" name="Line 24"/>
            <p:cNvSpPr>
              <a:spLocks noChangeShapeType="1"/>
            </p:cNvSpPr>
            <p:nvPr/>
          </p:nvSpPr>
          <p:spPr bwMode="auto">
            <a:xfrm>
              <a:off x="1519" y="2360"/>
              <a:ext cx="1497"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42" name="Line 25"/>
            <p:cNvSpPr>
              <a:spLocks noChangeShapeType="1"/>
            </p:cNvSpPr>
            <p:nvPr/>
          </p:nvSpPr>
          <p:spPr bwMode="auto">
            <a:xfrm>
              <a:off x="1519" y="3040"/>
              <a:ext cx="0" cy="453"/>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43" name="Text Box 26"/>
            <p:cNvSpPr txBox="1">
              <a:spLocks noChangeArrowheads="1"/>
            </p:cNvSpPr>
            <p:nvPr/>
          </p:nvSpPr>
          <p:spPr bwMode="auto">
            <a:xfrm>
              <a:off x="2064" y="3494"/>
              <a:ext cx="907"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Frame</a:t>
              </a:r>
            </a:p>
          </p:txBody>
        </p:sp>
        <p:sp>
          <p:nvSpPr>
            <p:cNvPr id="9244" name="Text Box 27"/>
            <p:cNvSpPr txBox="1">
              <a:spLocks noChangeArrowheads="1"/>
            </p:cNvSpPr>
            <p:nvPr/>
          </p:nvSpPr>
          <p:spPr bwMode="auto">
            <a:xfrm>
              <a:off x="3062" y="3494"/>
              <a:ext cx="907"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Dialog</a:t>
              </a:r>
            </a:p>
          </p:txBody>
        </p:sp>
        <p:sp>
          <p:nvSpPr>
            <p:cNvPr id="9245" name="Text Box 28"/>
            <p:cNvSpPr txBox="1">
              <a:spLocks noChangeArrowheads="1"/>
            </p:cNvSpPr>
            <p:nvPr/>
          </p:nvSpPr>
          <p:spPr bwMode="auto">
            <a:xfrm>
              <a:off x="2563" y="2814"/>
              <a:ext cx="907"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Window</a:t>
              </a:r>
            </a:p>
          </p:txBody>
        </p:sp>
        <p:sp>
          <p:nvSpPr>
            <p:cNvPr id="9246" name="Line 29"/>
            <p:cNvSpPr>
              <a:spLocks noChangeShapeType="1"/>
            </p:cNvSpPr>
            <p:nvPr/>
          </p:nvSpPr>
          <p:spPr bwMode="auto">
            <a:xfrm flipH="1">
              <a:off x="2517" y="3040"/>
              <a:ext cx="499" cy="454"/>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47" name="Line 30"/>
            <p:cNvSpPr>
              <a:spLocks noChangeShapeType="1"/>
            </p:cNvSpPr>
            <p:nvPr/>
          </p:nvSpPr>
          <p:spPr bwMode="auto">
            <a:xfrm>
              <a:off x="3016" y="3040"/>
              <a:ext cx="499" cy="454"/>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48" name="Line 31"/>
            <p:cNvSpPr>
              <a:spLocks noChangeShapeType="1"/>
            </p:cNvSpPr>
            <p:nvPr/>
          </p:nvSpPr>
          <p:spPr bwMode="auto">
            <a:xfrm>
              <a:off x="3016" y="2360"/>
              <a:ext cx="0" cy="453"/>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49" name="Text Box 32"/>
            <p:cNvSpPr txBox="1">
              <a:spLocks noChangeArrowheads="1"/>
            </p:cNvSpPr>
            <p:nvPr/>
          </p:nvSpPr>
          <p:spPr bwMode="auto">
            <a:xfrm>
              <a:off x="3696" y="2814"/>
              <a:ext cx="907"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TextArea</a:t>
              </a:r>
            </a:p>
          </p:txBody>
        </p:sp>
        <p:sp>
          <p:nvSpPr>
            <p:cNvPr id="9250" name="Text Box 33"/>
            <p:cNvSpPr txBox="1">
              <a:spLocks noChangeArrowheads="1"/>
            </p:cNvSpPr>
            <p:nvPr/>
          </p:nvSpPr>
          <p:spPr bwMode="auto">
            <a:xfrm>
              <a:off x="4694" y="2814"/>
              <a:ext cx="907"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TextField</a:t>
              </a:r>
            </a:p>
          </p:txBody>
        </p:sp>
        <p:sp>
          <p:nvSpPr>
            <p:cNvPr id="9251" name="Line 34"/>
            <p:cNvSpPr>
              <a:spLocks noChangeShapeType="1"/>
            </p:cNvSpPr>
            <p:nvPr/>
          </p:nvSpPr>
          <p:spPr bwMode="auto">
            <a:xfrm flipH="1">
              <a:off x="4150" y="2133"/>
              <a:ext cx="363" cy="681"/>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52" name="Line 35"/>
            <p:cNvSpPr>
              <a:spLocks noChangeShapeType="1"/>
            </p:cNvSpPr>
            <p:nvPr/>
          </p:nvSpPr>
          <p:spPr bwMode="auto">
            <a:xfrm>
              <a:off x="4513" y="2133"/>
              <a:ext cx="635" cy="681"/>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96523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6532" y="795867"/>
            <a:ext cx="11006667" cy="646331"/>
          </a:xfrm>
          <a:prstGeom prst="rect">
            <a:avLst/>
          </a:prstGeom>
          <a:noFill/>
        </p:spPr>
        <p:txBody>
          <a:bodyPr wrap="square" rtlCol="0">
            <a:spAutoFit/>
          </a:bodyPr>
          <a:lstStyle/>
          <a:p>
            <a:r>
              <a:rPr lang="zh-CN" altLang="en-US" sz="3600" b="1" dirty="0"/>
              <a:t>扁担长，板凳宽，扁担没有板凳宽，板凳没有扁担长</a:t>
            </a:r>
            <a:r>
              <a:rPr lang="zh-CN" altLang="en-US" sz="3600" b="1" dirty="0" smtClean="0"/>
              <a:t>。</a:t>
            </a:r>
            <a:endParaRPr lang="zh-CN" altLang="en-US" sz="3600" b="1" dirty="0"/>
          </a:p>
        </p:txBody>
      </p:sp>
      <p:grpSp>
        <p:nvGrpSpPr>
          <p:cNvPr id="13" name="组合 12"/>
          <p:cNvGrpSpPr/>
          <p:nvPr/>
        </p:nvGrpSpPr>
        <p:grpSpPr>
          <a:xfrm>
            <a:off x="338664" y="1442198"/>
            <a:ext cx="1066800" cy="2809051"/>
            <a:chOff x="93132" y="1442198"/>
            <a:chExt cx="1066800" cy="2809051"/>
          </a:xfrm>
        </p:grpSpPr>
        <p:sp>
          <p:nvSpPr>
            <p:cNvPr id="7" name="上箭头 6"/>
            <p:cNvSpPr/>
            <p:nvPr/>
          </p:nvSpPr>
          <p:spPr>
            <a:xfrm>
              <a:off x="448732" y="1442198"/>
              <a:ext cx="355600" cy="11316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3132" y="2681589"/>
              <a:ext cx="1066800" cy="1569660"/>
            </a:xfrm>
            <a:prstGeom prst="rect">
              <a:avLst/>
            </a:prstGeom>
            <a:noFill/>
          </p:spPr>
          <p:txBody>
            <a:bodyPr wrap="square" rtlCol="0">
              <a:spAutoFit/>
            </a:bodyPr>
            <a:lstStyle/>
            <a:p>
              <a:r>
                <a:rPr lang="en-US" altLang="zh-CN" sz="3200" dirty="0" smtClean="0"/>
                <a:t>Start</a:t>
              </a:r>
            </a:p>
            <a:p>
              <a:pPr algn="ctr"/>
              <a:r>
                <a:rPr lang="en-US" altLang="zh-CN" sz="3200" dirty="0"/>
                <a:t>0</a:t>
              </a:r>
              <a:endParaRPr lang="en-US" altLang="zh-CN" sz="3200" dirty="0" smtClean="0"/>
            </a:p>
            <a:p>
              <a:endParaRPr lang="zh-CN" altLang="en-US" sz="3200" dirty="0"/>
            </a:p>
          </p:txBody>
        </p:sp>
      </p:grpSp>
      <p:sp>
        <p:nvSpPr>
          <p:cNvPr id="9" name="矩形 8"/>
          <p:cNvSpPr/>
          <p:nvPr/>
        </p:nvSpPr>
        <p:spPr>
          <a:xfrm>
            <a:off x="1693333" y="4589903"/>
            <a:ext cx="9160934" cy="1815882"/>
          </a:xfrm>
          <a:prstGeom prst="rect">
            <a:avLst/>
          </a:prstGeom>
        </p:spPr>
        <p:txBody>
          <a:bodyPr wrap="square">
            <a:spAutoFit/>
          </a:bodyPr>
          <a:lstStyle/>
          <a:p>
            <a:r>
              <a:rPr lang="en-US" altLang="zh-CN" sz="2800" b="1" dirty="0" smtClean="0">
                <a:solidFill>
                  <a:srgbClr val="7F0055"/>
                </a:solidFill>
                <a:latin typeface="Consolas" panose="020B0609020204030204" pitchFamily="49" charset="0"/>
              </a:rPr>
              <a:t>while</a:t>
            </a:r>
            <a:r>
              <a:rPr lang="en-US" altLang="zh-CN" sz="2800" b="1" dirty="0" smtClean="0">
                <a:solidFill>
                  <a:srgbClr val="000000"/>
                </a:solidFill>
                <a:latin typeface="Consolas" panose="020B0609020204030204" pitchFamily="49" charset="0"/>
              </a:rPr>
              <a:t>((</a:t>
            </a:r>
            <a:r>
              <a:rPr lang="en-US" altLang="zh-CN" sz="2800" b="1" dirty="0" smtClean="0">
                <a:solidFill>
                  <a:srgbClr val="6A3E3E"/>
                </a:solidFill>
                <a:latin typeface="Consolas" panose="020B0609020204030204" pitchFamily="49" charset="0"/>
              </a:rPr>
              <a:t>start</a:t>
            </a:r>
            <a:r>
              <a:rPr lang="en-US" altLang="zh-CN" sz="2800" b="1" dirty="0" smtClean="0">
                <a:solidFill>
                  <a:srgbClr val="000000"/>
                </a:solidFill>
                <a:latin typeface="Consolas" panose="020B0609020204030204" pitchFamily="49" charset="0"/>
              </a:rPr>
              <a:t>=</a:t>
            </a:r>
            <a:r>
              <a:rPr lang="en-US" altLang="zh-CN" sz="2800" b="1" dirty="0" err="1" smtClean="0">
                <a:solidFill>
                  <a:srgbClr val="6A3E3E"/>
                </a:solidFill>
                <a:latin typeface="Consolas" panose="020B0609020204030204" pitchFamily="49" charset="0"/>
              </a:rPr>
              <a:t>line</a:t>
            </a:r>
            <a:r>
              <a:rPr lang="en-US" altLang="zh-CN" sz="2800" b="1" dirty="0" err="1" smtClean="0">
                <a:solidFill>
                  <a:srgbClr val="000000"/>
                </a:solidFill>
                <a:latin typeface="Consolas" panose="020B0609020204030204" pitchFamily="49" charset="0"/>
              </a:rPr>
              <a:t>.indexOf</a:t>
            </a:r>
            <a:r>
              <a:rPr lang="en-US" altLang="zh-CN" sz="2800" b="1" dirty="0" smtClean="0">
                <a:solidFill>
                  <a:srgbClr val="000000"/>
                </a:solidFill>
                <a:latin typeface="Consolas" panose="020B0609020204030204" pitchFamily="49" charset="0"/>
              </a:rPr>
              <a:t>(</a:t>
            </a:r>
            <a:r>
              <a:rPr lang="en-US" altLang="zh-CN" sz="2800" b="1" dirty="0" err="1" smtClean="0">
                <a:solidFill>
                  <a:srgbClr val="6A3E3E"/>
                </a:solidFill>
                <a:latin typeface="Consolas" panose="020B0609020204030204" pitchFamily="49" charset="0"/>
              </a:rPr>
              <a:t>s</a:t>
            </a:r>
            <a:r>
              <a:rPr lang="en-US" altLang="zh-CN" sz="2800" b="1" dirty="0" err="1" smtClean="0">
                <a:solidFill>
                  <a:srgbClr val="000000"/>
                </a:solidFill>
                <a:latin typeface="Consolas" panose="020B0609020204030204" pitchFamily="49" charset="0"/>
              </a:rPr>
              <a:t>,</a:t>
            </a:r>
            <a:r>
              <a:rPr lang="en-US" altLang="zh-CN" sz="2800" b="1" dirty="0" err="1" smtClean="0">
                <a:solidFill>
                  <a:srgbClr val="6A3E3E"/>
                </a:solidFill>
                <a:latin typeface="Consolas" panose="020B0609020204030204" pitchFamily="49" charset="0"/>
              </a:rPr>
              <a:t>start</a:t>
            </a:r>
            <a:r>
              <a:rPr lang="en-US" altLang="zh-CN" sz="2800" b="1" dirty="0" smtClean="0">
                <a:solidFill>
                  <a:srgbClr val="000000"/>
                </a:solidFill>
                <a:latin typeface="Consolas" panose="020B0609020204030204" pitchFamily="49" charset="0"/>
              </a:rPr>
              <a:t>))&gt;=0){  </a:t>
            </a:r>
          </a:p>
          <a:p>
            <a:r>
              <a:rPr lang="en-US" altLang="zh-CN" sz="2800" dirty="0" smtClean="0">
                <a:solidFill>
                  <a:srgbClr val="000000"/>
                </a:solidFill>
                <a:latin typeface="Consolas" panose="020B0609020204030204" pitchFamily="49" charset="0"/>
              </a:rPr>
              <a:t>                </a:t>
            </a:r>
            <a:r>
              <a:rPr lang="en-US" altLang="zh-CN" sz="2800" dirty="0" smtClean="0">
                <a:solidFill>
                  <a:srgbClr val="6A3E3E"/>
                </a:solidFill>
                <a:latin typeface="Consolas" panose="020B0609020204030204" pitchFamily="49" charset="0"/>
              </a:rPr>
              <a:t>start</a:t>
            </a:r>
            <a:r>
              <a:rPr lang="en-US" altLang="zh-CN" sz="2800" dirty="0" smtClean="0">
                <a:solidFill>
                  <a:srgbClr val="000000"/>
                </a:solidFill>
                <a:latin typeface="Consolas" panose="020B0609020204030204" pitchFamily="49" charset="0"/>
              </a:rPr>
              <a:t> += </a:t>
            </a:r>
            <a:r>
              <a:rPr lang="en-US" altLang="zh-CN" sz="2800" dirty="0" err="1" smtClean="0">
                <a:solidFill>
                  <a:srgbClr val="6A3E3E"/>
                </a:solidFill>
                <a:latin typeface="Consolas" panose="020B0609020204030204" pitchFamily="49" charset="0"/>
              </a:rPr>
              <a:t>s</a:t>
            </a:r>
            <a:r>
              <a:rPr lang="en-US" altLang="zh-CN" sz="2800" dirty="0" err="1" smtClean="0">
                <a:solidFill>
                  <a:srgbClr val="000000"/>
                </a:solidFill>
                <a:latin typeface="Consolas" panose="020B0609020204030204" pitchFamily="49" charset="0"/>
              </a:rPr>
              <a:t>.length</a:t>
            </a:r>
            <a:r>
              <a:rPr lang="en-US" altLang="zh-CN" sz="2800" dirty="0" smtClean="0">
                <a:solidFill>
                  <a:srgbClr val="000000"/>
                </a:solidFill>
                <a:latin typeface="Consolas" panose="020B0609020204030204" pitchFamily="49" charset="0"/>
              </a:rPr>
              <a:t>();  </a:t>
            </a:r>
          </a:p>
          <a:p>
            <a:r>
              <a:rPr lang="en-US" altLang="zh-CN" sz="2800" dirty="0" smtClean="0">
                <a:solidFill>
                  <a:srgbClr val="000000"/>
                </a:solidFill>
                <a:latin typeface="Consolas" panose="020B0609020204030204" pitchFamily="49" charset="0"/>
              </a:rPr>
              <a:t>                </a:t>
            </a:r>
            <a:r>
              <a:rPr lang="en-US" altLang="zh-CN" sz="2800" dirty="0" smtClean="0">
                <a:solidFill>
                  <a:srgbClr val="6A3E3E"/>
                </a:solidFill>
                <a:latin typeface="Consolas" panose="020B0609020204030204" pitchFamily="49" charset="0"/>
              </a:rPr>
              <a:t>count</a:t>
            </a:r>
            <a:r>
              <a:rPr lang="en-US" altLang="zh-CN" sz="2800" dirty="0" smtClean="0">
                <a:solidFill>
                  <a:srgbClr val="000000"/>
                </a:solidFill>
                <a:latin typeface="Consolas" panose="020B0609020204030204" pitchFamily="49" charset="0"/>
              </a:rPr>
              <a:t>++;  </a:t>
            </a:r>
          </a:p>
          <a:p>
            <a:r>
              <a:rPr lang="zh-CN" altLang="en-US" sz="2800" dirty="0" smtClean="0">
                <a:solidFill>
                  <a:srgbClr val="000000"/>
                </a:solidFill>
                <a:latin typeface="Consolas" panose="020B0609020204030204" pitchFamily="49" charset="0"/>
              </a:rPr>
              <a:t>            </a:t>
            </a:r>
            <a:r>
              <a:rPr lang="en-US" altLang="zh-CN" sz="2800" dirty="0" smtClean="0">
                <a:solidFill>
                  <a:srgbClr val="000000"/>
                </a:solidFill>
                <a:latin typeface="Consolas" panose="020B0609020204030204" pitchFamily="49" charset="0"/>
              </a:rPr>
              <a:t>}    </a:t>
            </a:r>
          </a:p>
        </p:txBody>
      </p:sp>
      <p:grpSp>
        <p:nvGrpSpPr>
          <p:cNvPr id="12" name="组合 11"/>
          <p:cNvGrpSpPr/>
          <p:nvPr/>
        </p:nvGrpSpPr>
        <p:grpSpPr>
          <a:xfrm>
            <a:off x="1405465" y="1442198"/>
            <a:ext cx="1066800" cy="2809051"/>
            <a:chOff x="1159933" y="1442198"/>
            <a:chExt cx="1066800" cy="2809051"/>
          </a:xfrm>
        </p:grpSpPr>
        <p:sp>
          <p:nvSpPr>
            <p:cNvPr id="10" name="上箭头 9"/>
            <p:cNvSpPr/>
            <p:nvPr/>
          </p:nvSpPr>
          <p:spPr>
            <a:xfrm>
              <a:off x="1515533" y="1442198"/>
              <a:ext cx="355600" cy="11316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159933" y="2681589"/>
              <a:ext cx="1066800" cy="1569660"/>
            </a:xfrm>
            <a:prstGeom prst="rect">
              <a:avLst/>
            </a:prstGeom>
            <a:noFill/>
          </p:spPr>
          <p:txBody>
            <a:bodyPr wrap="square" rtlCol="0">
              <a:spAutoFit/>
            </a:bodyPr>
            <a:lstStyle/>
            <a:p>
              <a:r>
                <a:rPr lang="en-US" altLang="zh-CN" sz="3200" dirty="0" smtClean="0"/>
                <a:t>Start</a:t>
              </a:r>
            </a:p>
            <a:p>
              <a:pPr algn="ctr"/>
              <a:r>
                <a:rPr lang="en-US" altLang="zh-CN" sz="3200" dirty="0"/>
                <a:t>2</a:t>
              </a:r>
              <a:endParaRPr lang="en-US" altLang="zh-CN" sz="3200" dirty="0" smtClean="0"/>
            </a:p>
            <a:p>
              <a:endParaRPr lang="zh-CN" altLang="en-US" sz="3200" dirty="0"/>
            </a:p>
          </p:txBody>
        </p:sp>
      </p:grpSp>
      <p:grpSp>
        <p:nvGrpSpPr>
          <p:cNvPr id="14" name="组合 13"/>
          <p:cNvGrpSpPr/>
          <p:nvPr/>
        </p:nvGrpSpPr>
        <p:grpSpPr>
          <a:xfrm>
            <a:off x="4114798" y="1442198"/>
            <a:ext cx="1066800" cy="2809051"/>
            <a:chOff x="1159933" y="1442198"/>
            <a:chExt cx="1066800" cy="2809051"/>
          </a:xfrm>
        </p:grpSpPr>
        <p:sp>
          <p:nvSpPr>
            <p:cNvPr id="15" name="上箭头 14"/>
            <p:cNvSpPr/>
            <p:nvPr/>
          </p:nvSpPr>
          <p:spPr>
            <a:xfrm>
              <a:off x="1515533" y="1442198"/>
              <a:ext cx="355600" cy="11316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159933" y="2681589"/>
              <a:ext cx="1066800" cy="1569660"/>
            </a:xfrm>
            <a:prstGeom prst="rect">
              <a:avLst/>
            </a:prstGeom>
            <a:noFill/>
          </p:spPr>
          <p:txBody>
            <a:bodyPr wrap="square" rtlCol="0">
              <a:spAutoFit/>
            </a:bodyPr>
            <a:lstStyle/>
            <a:p>
              <a:r>
                <a:rPr lang="en-US" altLang="zh-CN" sz="3200" dirty="0" smtClean="0"/>
                <a:t>Start</a:t>
              </a:r>
            </a:p>
            <a:p>
              <a:pPr algn="ctr"/>
              <a:r>
                <a:rPr lang="en-US" altLang="zh-CN" sz="3200" dirty="0" smtClean="0"/>
                <a:t>8</a:t>
              </a:r>
            </a:p>
            <a:p>
              <a:endParaRPr lang="zh-CN" altLang="en-US" sz="3200" dirty="0"/>
            </a:p>
          </p:txBody>
        </p:sp>
      </p:grpSp>
      <p:grpSp>
        <p:nvGrpSpPr>
          <p:cNvPr id="17" name="组合 16"/>
          <p:cNvGrpSpPr/>
          <p:nvPr/>
        </p:nvGrpSpPr>
        <p:grpSpPr>
          <a:xfrm>
            <a:off x="5079998" y="1442198"/>
            <a:ext cx="1066800" cy="2809051"/>
            <a:chOff x="1159933" y="1442198"/>
            <a:chExt cx="1066800" cy="2809051"/>
          </a:xfrm>
        </p:grpSpPr>
        <p:sp>
          <p:nvSpPr>
            <p:cNvPr id="18" name="上箭头 17"/>
            <p:cNvSpPr/>
            <p:nvPr/>
          </p:nvSpPr>
          <p:spPr>
            <a:xfrm>
              <a:off x="1515533" y="1442198"/>
              <a:ext cx="355600" cy="11316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159933" y="2681589"/>
              <a:ext cx="1066800" cy="1569660"/>
            </a:xfrm>
            <a:prstGeom prst="rect">
              <a:avLst/>
            </a:prstGeom>
            <a:noFill/>
          </p:spPr>
          <p:txBody>
            <a:bodyPr wrap="square" rtlCol="0">
              <a:spAutoFit/>
            </a:bodyPr>
            <a:lstStyle/>
            <a:p>
              <a:r>
                <a:rPr lang="en-US" altLang="zh-CN" sz="3200" dirty="0" smtClean="0"/>
                <a:t>Start</a:t>
              </a:r>
            </a:p>
            <a:p>
              <a:pPr algn="ctr"/>
              <a:r>
                <a:rPr lang="en-US" altLang="zh-CN" sz="3200" dirty="0" smtClean="0"/>
                <a:t>10</a:t>
              </a:r>
            </a:p>
            <a:p>
              <a:endParaRPr lang="zh-CN" altLang="en-US" sz="3200" dirty="0"/>
            </a:p>
          </p:txBody>
        </p:sp>
      </p:grpSp>
      <p:grpSp>
        <p:nvGrpSpPr>
          <p:cNvPr id="20" name="组合 19"/>
          <p:cNvGrpSpPr/>
          <p:nvPr/>
        </p:nvGrpSpPr>
        <p:grpSpPr>
          <a:xfrm>
            <a:off x="9635064" y="1442198"/>
            <a:ext cx="1066800" cy="2809051"/>
            <a:chOff x="1159933" y="1442198"/>
            <a:chExt cx="1066800" cy="2809051"/>
          </a:xfrm>
        </p:grpSpPr>
        <p:sp>
          <p:nvSpPr>
            <p:cNvPr id="21" name="上箭头 20"/>
            <p:cNvSpPr/>
            <p:nvPr/>
          </p:nvSpPr>
          <p:spPr>
            <a:xfrm>
              <a:off x="1515533" y="1442198"/>
              <a:ext cx="355600" cy="11316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159933" y="2681589"/>
              <a:ext cx="1066800" cy="1569660"/>
            </a:xfrm>
            <a:prstGeom prst="rect">
              <a:avLst/>
            </a:prstGeom>
            <a:noFill/>
          </p:spPr>
          <p:txBody>
            <a:bodyPr wrap="square" rtlCol="0">
              <a:spAutoFit/>
            </a:bodyPr>
            <a:lstStyle/>
            <a:p>
              <a:r>
                <a:rPr lang="en-US" altLang="zh-CN" sz="3200" dirty="0" smtClean="0"/>
                <a:t>Start</a:t>
              </a:r>
            </a:p>
            <a:p>
              <a:pPr algn="ctr"/>
              <a:r>
                <a:rPr lang="en-US" altLang="zh-CN" sz="3200" dirty="0" smtClean="0"/>
                <a:t>20</a:t>
              </a:r>
            </a:p>
            <a:p>
              <a:endParaRPr lang="zh-CN" altLang="en-US" sz="3200" dirty="0"/>
            </a:p>
          </p:txBody>
        </p:sp>
      </p:grpSp>
      <p:grpSp>
        <p:nvGrpSpPr>
          <p:cNvPr id="23" name="组合 22"/>
          <p:cNvGrpSpPr/>
          <p:nvPr/>
        </p:nvGrpSpPr>
        <p:grpSpPr>
          <a:xfrm>
            <a:off x="10566399" y="1442198"/>
            <a:ext cx="1066800" cy="2809051"/>
            <a:chOff x="1159933" y="1442198"/>
            <a:chExt cx="1066800" cy="2809051"/>
          </a:xfrm>
        </p:grpSpPr>
        <p:sp>
          <p:nvSpPr>
            <p:cNvPr id="24" name="上箭头 23"/>
            <p:cNvSpPr/>
            <p:nvPr/>
          </p:nvSpPr>
          <p:spPr>
            <a:xfrm>
              <a:off x="1515533" y="1442198"/>
              <a:ext cx="355600" cy="11316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159933" y="2681589"/>
              <a:ext cx="1066800" cy="1569660"/>
            </a:xfrm>
            <a:prstGeom prst="rect">
              <a:avLst/>
            </a:prstGeom>
            <a:noFill/>
          </p:spPr>
          <p:txBody>
            <a:bodyPr wrap="square" rtlCol="0">
              <a:spAutoFit/>
            </a:bodyPr>
            <a:lstStyle/>
            <a:p>
              <a:r>
                <a:rPr lang="en-US" altLang="zh-CN" sz="3200" dirty="0" smtClean="0"/>
                <a:t>Start</a:t>
              </a:r>
            </a:p>
            <a:p>
              <a:pPr algn="ctr"/>
              <a:r>
                <a:rPr lang="en-US" altLang="zh-CN" sz="3200" dirty="0" smtClean="0"/>
                <a:t>22</a:t>
              </a:r>
            </a:p>
            <a:p>
              <a:endParaRPr lang="zh-CN" altLang="en-US" sz="3200" dirty="0"/>
            </a:p>
          </p:txBody>
        </p:sp>
      </p:grpSp>
    </p:spTree>
    <p:extLst>
      <p:ext uri="{BB962C8B-B14F-4D97-AF65-F5344CB8AC3E}">
        <p14:creationId xmlns:p14="http://schemas.microsoft.com/office/powerpoint/2010/main" val="164391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latin typeface="微软雅黑" panose="020B0503020204020204" pitchFamily="34" charset="-122"/>
                <a:ea typeface="微软雅黑" panose="020B0503020204020204" pitchFamily="34" charset="-122"/>
              </a:rPr>
              <a:t>Swing</a:t>
            </a:r>
            <a:r>
              <a:rPr lang="zh-CN" altLang="en-US" smtClean="0">
                <a:latin typeface="微软雅黑" panose="020B0503020204020204" pitchFamily="34" charset="-122"/>
                <a:ea typeface="微软雅黑" panose="020B0503020204020204" pitchFamily="34" charset="-122"/>
              </a:rPr>
              <a:t>简介和</a:t>
            </a:r>
            <a:r>
              <a:rPr lang="en-US" altLang="zh-CN" smtClean="0">
                <a:latin typeface="微软雅黑" panose="020B0503020204020204" pitchFamily="34" charset="-122"/>
                <a:ea typeface="微软雅黑" panose="020B0503020204020204" pitchFamily="34" charset="-122"/>
              </a:rPr>
              <a:t>javax.swing</a:t>
            </a:r>
            <a:r>
              <a:rPr lang="zh-CN" altLang="en-US" smtClean="0">
                <a:latin typeface="微软雅黑" panose="020B0503020204020204" pitchFamily="34" charset="-122"/>
                <a:ea typeface="微软雅黑" panose="020B0503020204020204" pitchFamily="34" charset="-122"/>
              </a:rPr>
              <a:t>包</a:t>
            </a:r>
          </a:p>
        </p:txBody>
      </p:sp>
      <p:sp>
        <p:nvSpPr>
          <p:cNvPr id="10243" name="Rectangle 3"/>
          <p:cNvSpPr>
            <a:spLocks noGrp="1" noChangeArrowheads="1"/>
          </p:cNvSpPr>
          <p:nvPr>
            <p:ph type="body" idx="1"/>
          </p:nvPr>
        </p:nvSpPr>
        <p:spPr/>
        <p:txBody>
          <a:bodyPr/>
          <a:lstStyle/>
          <a:p>
            <a:r>
              <a:rPr lang="en-US" altLang="zh-CN" sz="2400">
                <a:latin typeface="微软雅黑" panose="020B0503020204020204" pitchFamily="34" charset="-122"/>
                <a:ea typeface="微软雅黑" panose="020B0503020204020204" pitchFamily="34" charset="-122"/>
              </a:rPr>
              <a:t>Swing</a:t>
            </a:r>
            <a:r>
              <a:rPr lang="zh-CN" altLang="en-US" sz="2400">
                <a:latin typeface="微软雅黑" panose="020B0503020204020204" pitchFamily="34" charset="-122"/>
                <a:ea typeface="微软雅黑" panose="020B0503020204020204" pitchFamily="34" charset="-122"/>
              </a:rPr>
              <a:t>是在</a:t>
            </a:r>
            <a:r>
              <a:rPr lang="en-US" altLang="zh-CN" sz="2400">
                <a:latin typeface="微软雅黑" panose="020B0503020204020204" pitchFamily="34" charset="-122"/>
                <a:ea typeface="微软雅黑" panose="020B0503020204020204" pitchFamily="34" charset="-122"/>
              </a:rPr>
              <a:t>AWT</a:t>
            </a:r>
            <a:r>
              <a:rPr lang="zh-CN" altLang="en-US" sz="2400">
                <a:latin typeface="微软雅黑" panose="020B0503020204020204" pitchFamily="34" charset="-122"/>
                <a:ea typeface="微软雅黑" panose="020B0503020204020204" pitchFamily="34" charset="-122"/>
              </a:rPr>
              <a:t>基础上发展而来的轻量级组件，与</a:t>
            </a:r>
            <a:r>
              <a:rPr lang="en-US" altLang="zh-CN" sz="2400">
                <a:latin typeface="微软雅黑" panose="020B0503020204020204" pitchFamily="34" charset="-122"/>
                <a:ea typeface="微软雅黑" panose="020B0503020204020204" pitchFamily="34" charset="-122"/>
              </a:rPr>
              <a:t>AWT</a:t>
            </a:r>
            <a:r>
              <a:rPr lang="zh-CN" altLang="en-US" sz="2400">
                <a:latin typeface="微软雅黑" panose="020B0503020204020204" pitchFamily="34" charset="-122"/>
                <a:ea typeface="微软雅黑" panose="020B0503020204020204" pitchFamily="34" charset="-122"/>
              </a:rPr>
              <a:t>相比不但改进了用户界面，而且所需的系统资源更少；</a:t>
            </a:r>
          </a:p>
          <a:p>
            <a:r>
              <a:rPr lang="en-US" altLang="zh-CN" sz="2400">
                <a:latin typeface="微软雅黑" panose="020B0503020204020204" pitchFamily="34" charset="-122"/>
                <a:ea typeface="微软雅黑" panose="020B0503020204020204" pitchFamily="34" charset="-122"/>
              </a:rPr>
              <a:t>Swing</a:t>
            </a:r>
            <a:r>
              <a:rPr lang="zh-CN" altLang="en-US" sz="2400">
                <a:latin typeface="微软雅黑" panose="020B0503020204020204" pitchFamily="34" charset="-122"/>
                <a:ea typeface="微软雅黑" panose="020B0503020204020204" pitchFamily="34" charset="-122"/>
              </a:rPr>
              <a:t>是纯</a:t>
            </a:r>
            <a:r>
              <a:rPr lang="en-US" altLang="zh-CN" sz="2400">
                <a:latin typeface="微软雅黑" panose="020B0503020204020204" pitchFamily="34" charset="-122"/>
                <a:ea typeface="微软雅黑" panose="020B0503020204020204" pitchFamily="34" charset="-122"/>
              </a:rPr>
              <a:t>Java</a:t>
            </a:r>
            <a:r>
              <a:rPr lang="zh-CN" altLang="en-US" sz="2400">
                <a:latin typeface="微软雅黑" panose="020B0503020204020204" pitchFamily="34" charset="-122"/>
                <a:ea typeface="微软雅黑" panose="020B0503020204020204" pitchFamily="34" charset="-122"/>
              </a:rPr>
              <a:t>组件，使所有的应用程序在不同的平台上运行时具有本机外观和相同的行为。</a:t>
            </a:r>
          </a:p>
          <a:p>
            <a:r>
              <a:rPr lang="en-US" altLang="zh-CN" sz="2400">
                <a:latin typeface="微软雅黑" panose="020B0503020204020204" pitchFamily="34" charset="-122"/>
                <a:ea typeface="微软雅黑" panose="020B0503020204020204" pitchFamily="34" charset="-122"/>
              </a:rPr>
              <a:t>javax.swing</a:t>
            </a:r>
            <a:r>
              <a:rPr lang="zh-CN" altLang="en-US" sz="2400">
                <a:latin typeface="微软雅黑" panose="020B0503020204020204" pitchFamily="34" charset="-122"/>
                <a:ea typeface="微软雅黑" panose="020B0503020204020204" pitchFamily="34" charset="-122"/>
              </a:rPr>
              <a:t>包包含了一系列</a:t>
            </a:r>
            <a:r>
              <a:rPr lang="en-US" altLang="zh-CN" sz="2400">
                <a:latin typeface="微软雅黑" panose="020B0503020204020204" pitchFamily="34" charset="-122"/>
                <a:ea typeface="微软雅黑" panose="020B0503020204020204" pitchFamily="34" charset="-122"/>
              </a:rPr>
              <a:t>Swing</a:t>
            </a:r>
            <a:r>
              <a:rPr lang="zh-CN" altLang="en-US" sz="2400">
                <a:latin typeface="微软雅黑" panose="020B0503020204020204" pitchFamily="34" charset="-122"/>
                <a:ea typeface="微软雅黑" panose="020B0503020204020204" pitchFamily="34" charset="-122"/>
              </a:rPr>
              <a:t>控件，如果要使用该包中的类，则必须显式地声明如下语句：</a:t>
            </a:r>
          </a:p>
          <a:p>
            <a:pPr>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a:t>
            </a:r>
            <a:r>
              <a:rPr lang="en-US" altLang="zh-CN" sz="2400">
                <a:solidFill>
                  <a:srgbClr val="0000FF"/>
                </a:solidFill>
                <a:latin typeface="微软雅黑" panose="020B0503020204020204" pitchFamily="34" charset="-122"/>
                <a:ea typeface="微软雅黑" panose="020B0503020204020204" pitchFamily="34" charset="-122"/>
              </a:rPr>
              <a:t>import</a:t>
            </a:r>
            <a:r>
              <a:rPr lang="en-US" altLang="zh-CN" sz="2400">
                <a:latin typeface="微软雅黑" panose="020B0503020204020204" pitchFamily="34" charset="-122"/>
                <a:ea typeface="微软雅黑" panose="020B0503020204020204" pitchFamily="34" charset="-122"/>
              </a:rPr>
              <a:t> javax.swing.*;</a:t>
            </a:r>
          </a:p>
          <a:p>
            <a:pPr eaLnBrk="1" hangingPunct="1"/>
            <a:endParaRPr lang="zh-CN" altLang="en-US"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748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84187" y="339726"/>
            <a:ext cx="7772400" cy="1066800"/>
          </a:xfrm>
        </p:spPr>
        <p:txBody>
          <a:bodyPr>
            <a:normAutofit fontScale="90000"/>
          </a:bodyPr>
          <a:lstStyle/>
          <a:p>
            <a:pPr eaLnBrk="1" hangingPunct="1"/>
            <a:r>
              <a:rPr lang="en-US" altLang="zh-CN" dirty="0" err="1" smtClean="0"/>
              <a:t>javax.swing</a:t>
            </a:r>
            <a:r>
              <a:rPr lang="zh-CN" altLang="en-US" dirty="0" smtClean="0"/>
              <a:t>包中控件类的体系结构</a:t>
            </a:r>
          </a:p>
        </p:txBody>
      </p:sp>
      <p:grpSp>
        <p:nvGrpSpPr>
          <p:cNvPr id="11268" name="Group 3"/>
          <p:cNvGrpSpPr>
            <a:grpSpLocks/>
          </p:cNvGrpSpPr>
          <p:nvPr/>
        </p:nvGrpSpPr>
        <p:grpSpPr bwMode="auto">
          <a:xfrm>
            <a:off x="1757892" y="1406526"/>
            <a:ext cx="8642350" cy="5067300"/>
            <a:chOff x="158" y="799"/>
            <a:chExt cx="5444" cy="3192"/>
          </a:xfrm>
        </p:grpSpPr>
        <p:sp>
          <p:nvSpPr>
            <p:cNvPr id="11269" name="Text Box 4"/>
            <p:cNvSpPr txBox="1">
              <a:spLocks noChangeArrowheads="1"/>
            </p:cNvSpPr>
            <p:nvPr/>
          </p:nvSpPr>
          <p:spPr bwMode="auto">
            <a:xfrm>
              <a:off x="158" y="3085"/>
              <a:ext cx="635"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JFrame</a:t>
              </a:r>
            </a:p>
          </p:txBody>
        </p:sp>
        <p:sp>
          <p:nvSpPr>
            <p:cNvPr id="11270" name="Text Box 5"/>
            <p:cNvSpPr txBox="1">
              <a:spLocks noChangeArrowheads="1"/>
            </p:cNvSpPr>
            <p:nvPr/>
          </p:nvSpPr>
          <p:spPr bwMode="auto">
            <a:xfrm>
              <a:off x="158" y="2632"/>
              <a:ext cx="635"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Frame</a:t>
              </a:r>
            </a:p>
          </p:txBody>
        </p:sp>
        <p:sp>
          <p:nvSpPr>
            <p:cNvPr id="11271" name="Text Box 6"/>
            <p:cNvSpPr txBox="1">
              <a:spLocks noChangeArrowheads="1"/>
            </p:cNvSpPr>
            <p:nvPr/>
          </p:nvSpPr>
          <p:spPr bwMode="auto">
            <a:xfrm>
              <a:off x="884" y="3085"/>
              <a:ext cx="635"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JDialog</a:t>
              </a:r>
            </a:p>
          </p:txBody>
        </p:sp>
        <p:sp>
          <p:nvSpPr>
            <p:cNvPr id="11272" name="Text Box 7"/>
            <p:cNvSpPr txBox="1">
              <a:spLocks noChangeArrowheads="1"/>
            </p:cNvSpPr>
            <p:nvPr/>
          </p:nvSpPr>
          <p:spPr bwMode="auto">
            <a:xfrm>
              <a:off x="884" y="2632"/>
              <a:ext cx="635"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Dialog</a:t>
              </a:r>
            </a:p>
          </p:txBody>
        </p:sp>
        <p:sp>
          <p:nvSpPr>
            <p:cNvPr id="11273" name="Text Box 8"/>
            <p:cNvSpPr txBox="1">
              <a:spLocks noChangeArrowheads="1"/>
            </p:cNvSpPr>
            <p:nvPr/>
          </p:nvSpPr>
          <p:spPr bwMode="auto">
            <a:xfrm>
              <a:off x="476" y="2159"/>
              <a:ext cx="726"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Window</a:t>
              </a:r>
            </a:p>
          </p:txBody>
        </p:sp>
        <p:sp>
          <p:nvSpPr>
            <p:cNvPr id="11274" name="Line 9"/>
            <p:cNvSpPr>
              <a:spLocks noChangeShapeType="1"/>
            </p:cNvSpPr>
            <p:nvPr/>
          </p:nvSpPr>
          <p:spPr bwMode="auto">
            <a:xfrm>
              <a:off x="476" y="2840"/>
              <a:ext cx="0" cy="226"/>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5" name="Line 10"/>
            <p:cNvSpPr>
              <a:spLocks noChangeShapeType="1"/>
            </p:cNvSpPr>
            <p:nvPr/>
          </p:nvSpPr>
          <p:spPr bwMode="auto">
            <a:xfrm>
              <a:off x="1202" y="2840"/>
              <a:ext cx="0" cy="226"/>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6" name="Line 11"/>
            <p:cNvSpPr>
              <a:spLocks noChangeShapeType="1"/>
            </p:cNvSpPr>
            <p:nvPr/>
          </p:nvSpPr>
          <p:spPr bwMode="auto">
            <a:xfrm flipH="1">
              <a:off x="476" y="2386"/>
              <a:ext cx="363" cy="272"/>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7" name="Line 12"/>
            <p:cNvSpPr>
              <a:spLocks noChangeShapeType="1"/>
            </p:cNvSpPr>
            <p:nvPr/>
          </p:nvSpPr>
          <p:spPr bwMode="auto">
            <a:xfrm>
              <a:off x="839" y="2386"/>
              <a:ext cx="363" cy="272"/>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8" name="Text Box 13"/>
            <p:cNvSpPr txBox="1">
              <a:spLocks noChangeArrowheads="1"/>
            </p:cNvSpPr>
            <p:nvPr/>
          </p:nvSpPr>
          <p:spPr bwMode="auto">
            <a:xfrm>
              <a:off x="1474" y="2159"/>
              <a:ext cx="952"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JComponent</a:t>
              </a:r>
            </a:p>
          </p:txBody>
        </p:sp>
        <p:sp>
          <p:nvSpPr>
            <p:cNvPr id="11279" name="Text Box 14"/>
            <p:cNvSpPr txBox="1">
              <a:spLocks noChangeArrowheads="1"/>
            </p:cNvSpPr>
            <p:nvPr/>
          </p:nvSpPr>
          <p:spPr bwMode="auto">
            <a:xfrm>
              <a:off x="884" y="1706"/>
              <a:ext cx="907"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Container</a:t>
              </a:r>
            </a:p>
          </p:txBody>
        </p:sp>
        <p:sp>
          <p:nvSpPr>
            <p:cNvPr id="11280" name="Text Box 15"/>
            <p:cNvSpPr txBox="1">
              <a:spLocks noChangeArrowheads="1"/>
            </p:cNvSpPr>
            <p:nvPr/>
          </p:nvSpPr>
          <p:spPr bwMode="auto">
            <a:xfrm>
              <a:off x="884" y="1253"/>
              <a:ext cx="907"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Component</a:t>
              </a:r>
            </a:p>
          </p:txBody>
        </p:sp>
        <p:sp>
          <p:nvSpPr>
            <p:cNvPr id="11281" name="Line 16"/>
            <p:cNvSpPr>
              <a:spLocks noChangeShapeType="1"/>
            </p:cNvSpPr>
            <p:nvPr/>
          </p:nvSpPr>
          <p:spPr bwMode="auto">
            <a:xfrm>
              <a:off x="1338" y="1933"/>
              <a:ext cx="635" cy="227"/>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2" name="Line 17"/>
            <p:cNvSpPr>
              <a:spLocks noChangeShapeType="1"/>
            </p:cNvSpPr>
            <p:nvPr/>
          </p:nvSpPr>
          <p:spPr bwMode="auto">
            <a:xfrm flipH="1">
              <a:off x="839" y="1933"/>
              <a:ext cx="499" cy="227"/>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3" name="Line 18"/>
            <p:cNvSpPr>
              <a:spLocks noChangeShapeType="1"/>
            </p:cNvSpPr>
            <p:nvPr/>
          </p:nvSpPr>
          <p:spPr bwMode="auto">
            <a:xfrm>
              <a:off x="1338" y="1480"/>
              <a:ext cx="0" cy="226"/>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4" name="Text Box 19"/>
            <p:cNvSpPr txBox="1">
              <a:spLocks noChangeArrowheads="1"/>
            </p:cNvSpPr>
            <p:nvPr/>
          </p:nvSpPr>
          <p:spPr bwMode="auto">
            <a:xfrm>
              <a:off x="884" y="799"/>
              <a:ext cx="907" cy="198"/>
            </a:xfrm>
            <a:prstGeom prst="rect">
              <a:avLst/>
            </a:prstGeom>
            <a:gradFill rotWithShape="1">
              <a:gsLst>
                <a:gs pos="0">
                  <a:srgbClr val="3399FF"/>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Object</a:t>
              </a:r>
            </a:p>
          </p:txBody>
        </p:sp>
        <p:sp>
          <p:nvSpPr>
            <p:cNvPr id="11285" name="Line 20"/>
            <p:cNvSpPr>
              <a:spLocks noChangeShapeType="1"/>
            </p:cNvSpPr>
            <p:nvPr/>
          </p:nvSpPr>
          <p:spPr bwMode="auto">
            <a:xfrm>
              <a:off x="1338" y="1026"/>
              <a:ext cx="0" cy="226"/>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6" name="Text Box 21"/>
            <p:cNvSpPr txBox="1">
              <a:spLocks noChangeArrowheads="1"/>
            </p:cNvSpPr>
            <p:nvPr/>
          </p:nvSpPr>
          <p:spPr bwMode="auto">
            <a:xfrm>
              <a:off x="2880" y="2160"/>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JOptionPane</a:t>
              </a:r>
            </a:p>
          </p:txBody>
        </p:sp>
        <p:sp>
          <p:nvSpPr>
            <p:cNvPr id="11287" name="Text Box 22"/>
            <p:cNvSpPr txBox="1">
              <a:spLocks noChangeArrowheads="1"/>
            </p:cNvSpPr>
            <p:nvPr/>
          </p:nvSpPr>
          <p:spPr bwMode="auto">
            <a:xfrm>
              <a:off x="2880" y="1888"/>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JMenuBar</a:t>
              </a:r>
            </a:p>
          </p:txBody>
        </p:sp>
        <p:sp>
          <p:nvSpPr>
            <p:cNvPr id="11288" name="Text Box 23"/>
            <p:cNvSpPr txBox="1">
              <a:spLocks noChangeArrowheads="1"/>
            </p:cNvSpPr>
            <p:nvPr/>
          </p:nvSpPr>
          <p:spPr bwMode="auto">
            <a:xfrm>
              <a:off x="2880" y="1616"/>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JList</a:t>
              </a:r>
            </a:p>
          </p:txBody>
        </p:sp>
        <p:sp>
          <p:nvSpPr>
            <p:cNvPr id="11289" name="Text Box 24"/>
            <p:cNvSpPr txBox="1">
              <a:spLocks noChangeArrowheads="1"/>
            </p:cNvSpPr>
            <p:nvPr/>
          </p:nvSpPr>
          <p:spPr bwMode="auto">
            <a:xfrm>
              <a:off x="2880" y="1344"/>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JLabel</a:t>
              </a:r>
            </a:p>
          </p:txBody>
        </p:sp>
        <p:sp>
          <p:nvSpPr>
            <p:cNvPr id="11290" name="Text Box 25"/>
            <p:cNvSpPr txBox="1">
              <a:spLocks noChangeArrowheads="1"/>
            </p:cNvSpPr>
            <p:nvPr/>
          </p:nvSpPr>
          <p:spPr bwMode="auto">
            <a:xfrm>
              <a:off x="2880" y="1071"/>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JComboBox</a:t>
              </a:r>
            </a:p>
          </p:txBody>
        </p:sp>
        <p:sp>
          <p:nvSpPr>
            <p:cNvPr id="11291" name="Text Box 26"/>
            <p:cNvSpPr txBox="1">
              <a:spLocks noChangeArrowheads="1"/>
            </p:cNvSpPr>
            <p:nvPr/>
          </p:nvSpPr>
          <p:spPr bwMode="auto">
            <a:xfrm>
              <a:off x="2880" y="799"/>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JText</a:t>
              </a:r>
            </a:p>
          </p:txBody>
        </p:sp>
        <p:sp>
          <p:nvSpPr>
            <p:cNvPr id="11292" name="Line 27"/>
            <p:cNvSpPr>
              <a:spLocks noChangeShapeType="1"/>
            </p:cNvSpPr>
            <p:nvPr/>
          </p:nvSpPr>
          <p:spPr bwMode="auto">
            <a:xfrm flipV="1">
              <a:off x="2426" y="890"/>
              <a:ext cx="454" cy="127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93" name="Line 28"/>
            <p:cNvSpPr>
              <a:spLocks noChangeShapeType="1"/>
            </p:cNvSpPr>
            <p:nvPr/>
          </p:nvSpPr>
          <p:spPr bwMode="auto">
            <a:xfrm flipV="1">
              <a:off x="2426" y="1207"/>
              <a:ext cx="454" cy="953"/>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94" name="Line 29"/>
            <p:cNvSpPr>
              <a:spLocks noChangeShapeType="1"/>
            </p:cNvSpPr>
            <p:nvPr/>
          </p:nvSpPr>
          <p:spPr bwMode="auto">
            <a:xfrm flipV="1">
              <a:off x="2426" y="1480"/>
              <a:ext cx="454" cy="725"/>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95" name="Line 30"/>
            <p:cNvSpPr>
              <a:spLocks noChangeShapeType="1"/>
            </p:cNvSpPr>
            <p:nvPr/>
          </p:nvSpPr>
          <p:spPr bwMode="auto">
            <a:xfrm flipV="1">
              <a:off x="2426" y="1706"/>
              <a:ext cx="454" cy="499"/>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96" name="Line 31"/>
            <p:cNvSpPr>
              <a:spLocks noChangeShapeType="1"/>
            </p:cNvSpPr>
            <p:nvPr/>
          </p:nvSpPr>
          <p:spPr bwMode="auto">
            <a:xfrm flipV="1">
              <a:off x="2426" y="1979"/>
              <a:ext cx="454" cy="226"/>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97" name="Line 32"/>
            <p:cNvSpPr>
              <a:spLocks noChangeShapeType="1"/>
            </p:cNvSpPr>
            <p:nvPr/>
          </p:nvSpPr>
          <p:spPr bwMode="auto">
            <a:xfrm>
              <a:off x="2426" y="2251"/>
              <a:ext cx="454"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98" name="Text Box 33"/>
            <p:cNvSpPr txBox="1">
              <a:spLocks noChangeArrowheads="1"/>
            </p:cNvSpPr>
            <p:nvPr/>
          </p:nvSpPr>
          <p:spPr bwMode="auto">
            <a:xfrm>
              <a:off x="2880" y="2432"/>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JPanel</a:t>
              </a:r>
            </a:p>
          </p:txBody>
        </p:sp>
        <p:sp>
          <p:nvSpPr>
            <p:cNvPr id="11299" name="Text Box 34"/>
            <p:cNvSpPr txBox="1">
              <a:spLocks noChangeArrowheads="1"/>
            </p:cNvSpPr>
            <p:nvPr/>
          </p:nvSpPr>
          <p:spPr bwMode="auto">
            <a:xfrm>
              <a:off x="2880" y="2704"/>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JScrollBar</a:t>
              </a:r>
            </a:p>
          </p:txBody>
        </p:sp>
        <p:sp>
          <p:nvSpPr>
            <p:cNvPr id="11300" name="Text Box 35"/>
            <p:cNvSpPr txBox="1">
              <a:spLocks noChangeArrowheads="1"/>
            </p:cNvSpPr>
            <p:nvPr/>
          </p:nvSpPr>
          <p:spPr bwMode="auto">
            <a:xfrm>
              <a:off x="2880" y="2950"/>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AbstractButton</a:t>
              </a:r>
            </a:p>
          </p:txBody>
        </p:sp>
        <p:sp>
          <p:nvSpPr>
            <p:cNvPr id="11301" name="Line 36"/>
            <p:cNvSpPr>
              <a:spLocks noChangeShapeType="1"/>
            </p:cNvSpPr>
            <p:nvPr/>
          </p:nvSpPr>
          <p:spPr bwMode="auto">
            <a:xfrm>
              <a:off x="2426" y="2341"/>
              <a:ext cx="454" cy="772"/>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02" name="Line 37"/>
            <p:cNvSpPr>
              <a:spLocks noChangeShapeType="1"/>
            </p:cNvSpPr>
            <p:nvPr/>
          </p:nvSpPr>
          <p:spPr bwMode="auto">
            <a:xfrm>
              <a:off x="2426" y="2341"/>
              <a:ext cx="454" cy="454"/>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03" name="Line 38"/>
            <p:cNvSpPr>
              <a:spLocks noChangeShapeType="1"/>
            </p:cNvSpPr>
            <p:nvPr/>
          </p:nvSpPr>
          <p:spPr bwMode="auto">
            <a:xfrm>
              <a:off x="2426" y="2341"/>
              <a:ext cx="454" cy="182"/>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04" name="Text Box 39"/>
            <p:cNvSpPr txBox="1">
              <a:spLocks noChangeArrowheads="1"/>
            </p:cNvSpPr>
            <p:nvPr/>
          </p:nvSpPr>
          <p:spPr bwMode="auto">
            <a:xfrm>
              <a:off x="2880" y="3385"/>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JMenuItem</a:t>
              </a:r>
            </a:p>
          </p:txBody>
        </p:sp>
        <p:sp>
          <p:nvSpPr>
            <p:cNvPr id="11305" name="Text Box 40"/>
            <p:cNvSpPr txBox="1">
              <a:spLocks noChangeArrowheads="1"/>
            </p:cNvSpPr>
            <p:nvPr/>
          </p:nvSpPr>
          <p:spPr bwMode="auto">
            <a:xfrm>
              <a:off x="4105" y="3385"/>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JButton</a:t>
              </a:r>
            </a:p>
          </p:txBody>
        </p:sp>
        <p:sp>
          <p:nvSpPr>
            <p:cNvPr id="11306" name="Text Box 41"/>
            <p:cNvSpPr txBox="1">
              <a:spLocks noChangeArrowheads="1"/>
            </p:cNvSpPr>
            <p:nvPr/>
          </p:nvSpPr>
          <p:spPr bwMode="auto">
            <a:xfrm>
              <a:off x="1655" y="3385"/>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JToggleButton</a:t>
              </a:r>
            </a:p>
          </p:txBody>
        </p:sp>
        <p:sp>
          <p:nvSpPr>
            <p:cNvPr id="11307" name="Line 42"/>
            <p:cNvSpPr>
              <a:spLocks noChangeShapeType="1"/>
            </p:cNvSpPr>
            <p:nvPr/>
          </p:nvSpPr>
          <p:spPr bwMode="auto">
            <a:xfrm>
              <a:off x="3424" y="3158"/>
              <a:ext cx="0" cy="227"/>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08" name="Line 43"/>
            <p:cNvSpPr>
              <a:spLocks noChangeShapeType="1"/>
            </p:cNvSpPr>
            <p:nvPr/>
          </p:nvSpPr>
          <p:spPr bwMode="auto">
            <a:xfrm flipH="1">
              <a:off x="2200" y="3158"/>
              <a:ext cx="1224" cy="227"/>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09" name="Line 44"/>
            <p:cNvSpPr>
              <a:spLocks noChangeShapeType="1"/>
            </p:cNvSpPr>
            <p:nvPr/>
          </p:nvSpPr>
          <p:spPr bwMode="auto">
            <a:xfrm>
              <a:off x="3424" y="3158"/>
              <a:ext cx="1270" cy="227"/>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10" name="Text Box 45"/>
            <p:cNvSpPr txBox="1">
              <a:spLocks noChangeArrowheads="1"/>
            </p:cNvSpPr>
            <p:nvPr/>
          </p:nvSpPr>
          <p:spPr bwMode="auto">
            <a:xfrm>
              <a:off x="2880" y="3793"/>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JMenu</a:t>
              </a:r>
            </a:p>
          </p:txBody>
        </p:sp>
        <p:sp>
          <p:nvSpPr>
            <p:cNvPr id="11311" name="Line 46"/>
            <p:cNvSpPr>
              <a:spLocks noChangeShapeType="1"/>
            </p:cNvSpPr>
            <p:nvPr/>
          </p:nvSpPr>
          <p:spPr bwMode="auto">
            <a:xfrm>
              <a:off x="3424" y="3566"/>
              <a:ext cx="0" cy="227"/>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12" name="Text Box 47"/>
            <p:cNvSpPr txBox="1">
              <a:spLocks noChangeArrowheads="1"/>
            </p:cNvSpPr>
            <p:nvPr/>
          </p:nvSpPr>
          <p:spPr bwMode="auto">
            <a:xfrm>
              <a:off x="1655" y="3793"/>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JRadioButton</a:t>
              </a:r>
            </a:p>
          </p:txBody>
        </p:sp>
        <p:sp>
          <p:nvSpPr>
            <p:cNvPr id="11313" name="Text Box 48"/>
            <p:cNvSpPr txBox="1">
              <a:spLocks noChangeArrowheads="1"/>
            </p:cNvSpPr>
            <p:nvPr/>
          </p:nvSpPr>
          <p:spPr bwMode="auto">
            <a:xfrm>
              <a:off x="385" y="3793"/>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JCheckBox</a:t>
              </a:r>
            </a:p>
          </p:txBody>
        </p:sp>
        <p:sp>
          <p:nvSpPr>
            <p:cNvPr id="11314" name="Line 49"/>
            <p:cNvSpPr>
              <a:spLocks noChangeShapeType="1"/>
            </p:cNvSpPr>
            <p:nvPr/>
          </p:nvSpPr>
          <p:spPr bwMode="auto">
            <a:xfrm flipH="1">
              <a:off x="884" y="3566"/>
              <a:ext cx="1360" cy="227"/>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15" name="Line 50"/>
            <p:cNvSpPr>
              <a:spLocks noChangeShapeType="1"/>
            </p:cNvSpPr>
            <p:nvPr/>
          </p:nvSpPr>
          <p:spPr bwMode="auto">
            <a:xfrm flipH="1">
              <a:off x="2245" y="3566"/>
              <a:ext cx="0" cy="227"/>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16" name="Text Box 51"/>
            <p:cNvSpPr txBox="1">
              <a:spLocks noChangeArrowheads="1"/>
            </p:cNvSpPr>
            <p:nvPr/>
          </p:nvSpPr>
          <p:spPr bwMode="auto">
            <a:xfrm>
              <a:off x="4468" y="799"/>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JTextField</a:t>
              </a:r>
            </a:p>
          </p:txBody>
        </p:sp>
        <p:sp>
          <p:nvSpPr>
            <p:cNvPr id="11317" name="Text Box 52"/>
            <p:cNvSpPr txBox="1">
              <a:spLocks noChangeArrowheads="1"/>
            </p:cNvSpPr>
            <p:nvPr/>
          </p:nvSpPr>
          <p:spPr bwMode="auto">
            <a:xfrm>
              <a:off x="4468" y="1253"/>
              <a:ext cx="1134" cy="198"/>
            </a:xfrm>
            <a:prstGeom prst="rect">
              <a:avLst/>
            </a:prstGeom>
            <a:gradFill rotWithShape="1">
              <a:gsLst>
                <a:gs pos="0">
                  <a:srgbClr val="FF6699"/>
                </a:gs>
                <a:gs pos="100000">
                  <a:schemeClr val="bg1"/>
                </a:gs>
              </a:gsLst>
              <a:path path="shape">
                <a:fillToRect l="50000" t="50000" r="50000" b="50000"/>
              </a:path>
            </a:gradFill>
            <a:ln w="19050" algn="ctr">
              <a:solidFill>
                <a:schemeClr val="tx1"/>
              </a:solidFill>
              <a:miter lim="800000"/>
              <a:headEnd/>
              <a:tailEnd/>
            </a:ln>
          </p:spPr>
          <p:txBody>
            <a:bodyPr>
              <a:spAutoFit/>
            </a:bodyPr>
            <a:lstStyle>
              <a:lvl1pPr marL="342900" indent="-342900"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lnSpc>
                  <a:spcPct val="80000"/>
                </a:lnSpc>
                <a:spcBef>
                  <a:spcPct val="50000"/>
                </a:spcBef>
                <a:buClr>
                  <a:srgbClr val="339966"/>
                </a:buClr>
                <a:buFont typeface="Wingdings" panose="05000000000000000000" pitchFamily="2" charset="2"/>
                <a:buNone/>
              </a:pPr>
              <a:r>
                <a:rPr lang="en-US" altLang="zh-CN" sz="1800" b="1">
                  <a:latin typeface="Times New Roman" panose="02020603050405020304" pitchFamily="18" charset="0"/>
                  <a:ea typeface="楷体_GB2312" pitchFamily="49" charset="-122"/>
                </a:rPr>
                <a:t>JTextArea</a:t>
              </a:r>
            </a:p>
          </p:txBody>
        </p:sp>
        <p:sp>
          <p:nvSpPr>
            <p:cNvPr id="11318" name="Line 53"/>
            <p:cNvSpPr>
              <a:spLocks noChangeShapeType="1"/>
            </p:cNvSpPr>
            <p:nvPr/>
          </p:nvSpPr>
          <p:spPr bwMode="auto">
            <a:xfrm>
              <a:off x="4014" y="890"/>
              <a:ext cx="454"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19" name="Line 54"/>
            <p:cNvSpPr>
              <a:spLocks noChangeShapeType="1"/>
            </p:cNvSpPr>
            <p:nvPr/>
          </p:nvSpPr>
          <p:spPr bwMode="auto">
            <a:xfrm>
              <a:off x="4014" y="890"/>
              <a:ext cx="454" cy="454"/>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198809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36553" y="1653491"/>
            <a:ext cx="6589182" cy="4222375"/>
            <a:chOff x="2063750" y="1314450"/>
            <a:chExt cx="8424863" cy="5543551"/>
          </a:xfrm>
        </p:grpSpPr>
        <p:sp>
          <p:nvSpPr>
            <p:cNvPr id="5" name="Rectangle 3"/>
            <p:cNvSpPr>
              <a:spLocks noChangeArrowheads="1"/>
            </p:cNvSpPr>
            <p:nvPr/>
          </p:nvSpPr>
          <p:spPr bwMode="auto">
            <a:xfrm>
              <a:off x="3503614" y="1890713"/>
              <a:ext cx="5545137" cy="4392612"/>
            </a:xfrm>
            <a:prstGeom prst="rect">
              <a:avLst/>
            </a:prstGeom>
            <a:solidFill>
              <a:srgbClr val="CCFFCC"/>
            </a:solidFill>
            <a:ln w="9525">
              <a:solidFill>
                <a:schemeClr val="tx1"/>
              </a:solidFill>
              <a:miter lim="800000"/>
              <a:headEnd/>
              <a:tailEnd/>
            </a:ln>
          </p:spPr>
          <p:txBody>
            <a:bodyPr wrap="none" anchor="ct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eaLnBrk="1" hangingPunct="1"/>
              <a:endParaRPr lang="zh-CN" altLang="en-US" sz="2000"/>
            </a:p>
          </p:txBody>
        </p:sp>
        <p:sp>
          <p:nvSpPr>
            <p:cNvPr id="6" name="Rectangle 4"/>
            <p:cNvSpPr>
              <a:spLocks noChangeArrowheads="1"/>
            </p:cNvSpPr>
            <p:nvPr/>
          </p:nvSpPr>
          <p:spPr bwMode="auto">
            <a:xfrm>
              <a:off x="3576639" y="1962151"/>
              <a:ext cx="5399087" cy="576263"/>
            </a:xfrm>
            <a:prstGeom prst="rect">
              <a:avLst/>
            </a:prstGeom>
            <a:gradFill rotWithShape="1">
              <a:gsLst>
                <a:gs pos="0">
                  <a:srgbClr val="99CC00"/>
                </a:gs>
                <a:gs pos="100000">
                  <a:srgbClr val="FFFFFF"/>
                </a:gs>
              </a:gsLst>
              <a:lin ang="5400000" scaled="1"/>
            </a:gradFill>
            <a:ln w="9525">
              <a:solidFill>
                <a:schemeClr val="tx1"/>
              </a:solidFill>
              <a:miter lim="800000"/>
              <a:headEnd/>
              <a:tailEnd/>
            </a:ln>
          </p:spPr>
          <p:txBody>
            <a:bodyPr wrap="none" anchor="ct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spcBef>
                  <a:spcPct val="50000"/>
                </a:spcBef>
              </a:pPr>
              <a:endParaRPr lang="en-US" altLang="zh-CN" sz="2000" dirty="0">
                <a:ea typeface="黑体" panose="02010609060101010101" pitchFamily="49" charset="-122"/>
              </a:endParaRPr>
            </a:p>
            <a:p>
              <a:pPr algn="ctr" eaLnBrk="1" hangingPunct="1">
                <a:spcBef>
                  <a:spcPct val="50000"/>
                </a:spcBef>
              </a:pPr>
              <a:r>
                <a:rPr lang="zh-CN" altLang="en-US" sz="2000" dirty="0">
                  <a:ea typeface="黑体" panose="02010609060101010101" pitchFamily="49" charset="-122"/>
                </a:rPr>
                <a:t>上边的组件</a:t>
              </a:r>
            </a:p>
            <a:p>
              <a:pPr algn="ctr" eaLnBrk="1" hangingPunct="1"/>
              <a:endParaRPr lang="en-US" altLang="zh-CN" sz="2000" dirty="0">
                <a:ea typeface="黑体" panose="02010609060101010101" pitchFamily="49" charset="-122"/>
              </a:endParaRPr>
            </a:p>
          </p:txBody>
        </p:sp>
        <p:sp>
          <p:nvSpPr>
            <p:cNvPr id="7" name="Rectangle 5"/>
            <p:cNvSpPr>
              <a:spLocks noChangeArrowheads="1"/>
            </p:cNvSpPr>
            <p:nvPr/>
          </p:nvSpPr>
          <p:spPr bwMode="auto">
            <a:xfrm>
              <a:off x="3576639" y="2609850"/>
              <a:ext cx="504825" cy="3024188"/>
            </a:xfrm>
            <a:prstGeom prst="rect">
              <a:avLst/>
            </a:prstGeom>
            <a:gradFill rotWithShape="1">
              <a:gsLst>
                <a:gs pos="0">
                  <a:srgbClr val="99CC00"/>
                </a:gs>
                <a:gs pos="100000">
                  <a:srgbClr val="FFFFFF"/>
                </a:gs>
              </a:gsLst>
              <a:lin ang="5400000" scaled="1"/>
            </a:gradFill>
            <a:ln w="9525" algn="ctr">
              <a:solidFill>
                <a:schemeClr val="tx1"/>
              </a:solidFill>
              <a:miter lim="800000"/>
              <a:headEnd/>
              <a:tailEnd/>
            </a:ln>
          </p:spPr>
          <p:txBody>
            <a:bodyPr wrap="none" anchor="ct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spcBef>
                  <a:spcPct val="50000"/>
                </a:spcBef>
              </a:pPr>
              <a:r>
                <a:rPr lang="en-US" altLang="zh-CN" sz="2000">
                  <a:ea typeface="黑体" panose="02010609060101010101" pitchFamily="49" charset="-122"/>
                </a:rPr>
                <a:t> </a:t>
              </a:r>
              <a:r>
                <a:rPr lang="zh-CN" altLang="en-US" sz="2000">
                  <a:ea typeface="黑体" panose="02010609060101010101" pitchFamily="49" charset="-122"/>
                </a:rPr>
                <a:t>左</a:t>
              </a:r>
            </a:p>
            <a:p>
              <a:pPr algn="ctr" eaLnBrk="1" hangingPunct="1">
                <a:spcBef>
                  <a:spcPct val="50000"/>
                </a:spcBef>
              </a:pPr>
              <a:r>
                <a:rPr lang="zh-CN" altLang="en-US" sz="2000">
                  <a:ea typeface="黑体" panose="02010609060101010101" pitchFamily="49" charset="-122"/>
                </a:rPr>
                <a:t>边</a:t>
              </a:r>
            </a:p>
            <a:p>
              <a:pPr algn="ctr" eaLnBrk="1" hangingPunct="1">
                <a:spcBef>
                  <a:spcPct val="50000"/>
                </a:spcBef>
              </a:pPr>
              <a:r>
                <a:rPr lang="zh-CN" altLang="en-US" sz="2000">
                  <a:ea typeface="黑体" panose="02010609060101010101" pitchFamily="49" charset="-122"/>
                </a:rPr>
                <a:t>的</a:t>
              </a:r>
            </a:p>
            <a:p>
              <a:pPr algn="ctr" eaLnBrk="1" hangingPunct="1">
                <a:spcBef>
                  <a:spcPct val="50000"/>
                </a:spcBef>
              </a:pPr>
              <a:r>
                <a:rPr lang="zh-CN" altLang="en-US" sz="2000">
                  <a:ea typeface="黑体" panose="02010609060101010101" pitchFamily="49" charset="-122"/>
                </a:rPr>
                <a:t>组</a:t>
              </a:r>
            </a:p>
            <a:p>
              <a:pPr algn="ctr" eaLnBrk="1" hangingPunct="1">
                <a:spcBef>
                  <a:spcPct val="50000"/>
                </a:spcBef>
              </a:pPr>
              <a:r>
                <a:rPr lang="zh-CN" altLang="en-US" sz="2000">
                  <a:ea typeface="黑体" panose="02010609060101010101" pitchFamily="49" charset="-122"/>
                </a:rPr>
                <a:t>件</a:t>
              </a:r>
              <a:endParaRPr lang="en-US" sz="2000">
                <a:ea typeface="黑体" panose="02010609060101010101" pitchFamily="49" charset="-122"/>
              </a:endParaRPr>
            </a:p>
          </p:txBody>
        </p:sp>
        <p:sp>
          <p:nvSpPr>
            <p:cNvPr id="8" name="Rectangle 6"/>
            <p:cNvSpPr>
              <a:spLocks noChangeArrowheads="1"/>
            </p:cNvSpPr>
            <p:nvPr/>
          </p:nvSpPr>
          <p:spPr bwMode="auto">
            <a:xfrm>
              <a:off x="8472489" y="2609850"/>
              <a:ext cx="503237" cy="3024188"/>
            </a:xfrm>
            <a:prstGeom prst="rect">
              <a:avLst/>
            </a:prstGeom>
            <a:gradFill rotWithShape="1">
              <a:gsLst>
                <a:gs pos="0">
                  <a:srgbClr val="99CC00"/>
                </a:gs>
                <a:gs pos="100000">
                  <a:srgbClr val="FFFFFF"/>
                </a:gs>
              </a:gsLst>
              <a:lin ang="5400000" scaled="1"/>
            </a:gradFill>
            <a:ln w="9525" algn="ctr">
              <a:solidFill>
                <a:schemeClr val="tx1"/>
              </a:solidFill>
              <a:miter lim="800000"/>
              <a:headEnd/>
              <a:tailEnd/>
            </a:ln>
          </p:spPr>
          <p:txBody>
            <a:bodyPr wrap="none" anchor="ct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spcBef>
                  <a:spcPct val="50000"/>
                </a:spcBef>
              </a:pPr>
              <a:r>
                <a:rPr lang="zh-CN" altLang="en-US" sz="2000">
                  <a:ea typeface="黑体" panose="02010609060101010101" pitchFamily="49" charset="-122"/>
                </a:rPr>
                <a:t>右</a:t>
              </a:r>
            </a:p>
            <a:p>
              <a:pPr algn="ctr" eaLnBrk="1" hangingPunct="1">
                <a:spcBef>
                  <a:spcPct val="50000"/>
                </a:spcBef>
              </a:pPr>
              <a:r>
                <a:rPr lang="zh-CN" altLang="en-US" sz="2000">
                  <a:ea typeface="黑体" panose="02010609060101010101" pitchFamily="49" charset="-122"/>
                </a:rPr>
                <a:t>边</a:t>
              </a:r>
            </a:p>
            <a:p>
              <a:pPr algn="ctr" eaLnBrk="1" hangingPunct="1">
                <a:spcBef>
                  <a:spcPct val="50000"/>
                </a:spcBef>
              </a:pPr>
              <a:r>
                <a:rPr lang="zh-CN" altLang="en-US" sz="2000">
                  <a:ea typeface="黑体" panose="02010609060101010101" pitchFamily="49" charset="-122"/>
                </a:rPr>
                <a:t>的</a:t>
              </a:r>
            </a:p>
            <a:p>
              <a:pPr algn="ctr" eaLnBrk="1" hangingPunct="1">
                <a:spcBef>
                  <a:spcPct val="50000"/>
                </a:spcBef>
              </a:pPr>
              <a:r>
                <a:rPr lang="zh-CN" altLang="en-US" sz="2000">
                  <a:ea typeface="黑体" panose="02010609060101010101" pitchFamily="49" charset="-122"/>
                </a:rPr>
                <a:t>组</a:t>
              </a:r>
            </a:p>
            <a:p>
              <a:pPr algn="ctr" eaLnBrk="1" hangingPunct="1">
                <a:spcBef>
                  <a:spcPct val="50000"/>
                </a:spcBef>
              </a:pPr>
              <a:r>
                <a:rPr lang="zh-CN" altLang="en-US" sz="2000">
                  <a:ea typeface="黑体" panose="02010609060101010101" pitchFamily="49" charset="-122"/>
                </a:rPr>
                <a:t>件</a:t>
              </a:r>
            </a:p>
          </p:txBody>
        </p:sp>
        <p:sp>
          <p:nvSpPr>
            <p:cNvPr id="9" name="Rectangle 7"/>
            <p:cNvSpPr>
              <a:spLocks noChangeArrowheads="1"/>
            </p:cNvSpPr>
            <p:nvPr/>
          </p:nvSpPr>
          <p:spPr bwMode="auto">
            <a:xfrm>
              <a:off x="3576639" y="5707064"/>
              <a:ext cx="5399087" cy="503237"/>
            </a:xfrm>
            <a:prstGeom prst="rect">
              <a:avLst/>
            </a:prstGeom>
            <a:gradFill rotWithShape="1">
              <a:gsLst>
                <a:gs pos="0">
                  <a:srgbClr val="99CC00"/>
                </a:gs>
                <a:gs pos="100000">
                  <a:srgbClr val="FFFFFF"/>
                </a:gs>
              </a:gsLst>
              <a:lin ang="5400000" scaled="1"/>
            </a:gradFill>
            <a:ln w="9525" algn="ctr">
              <a:solidFill>
                <a:schemeClr val="tx1"/>
              </a:solidFill>
              <a:miter lim="800000"/>
              <a:headEnd/>
              <a:tailEnd/>
            </a:ln>
          </p:spPr>
          <p:txBody>
            <a:bodyPr wrap="none" anchor="ct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spcBef>
                  <a:spcPct val="50000"/>
                </a:spcBef>
              </a:pPr>
              <a:endParaRPr lang="en-US" altLang="zh-CN" sz="2000" dirty="0">
                <a:ea typeface="黑体" panose="02010609060101010101" pitchFamily="49" charset="-122"/>
              </a:endParaRPr>
            </a:p>
            <a:p>
              <a:pPr algn="ctr" eaLnBrk="1" hangingPunct="1">
                <a:spcBef>
                  <a:spcPct val="50000"/>
                </a:spcBef>
              </a:pPr>
              <a:r>
                <a:rPr lang="zh-CN" altLang="en-US" sz="2000" dirty="0">
                  <a:ea typeface="黑体" panose="02010609060101010101" pitchFamily="49" charset="-122"/>
                </a:rPr>
                <a:t>下边的组件</a:t>
              </a:r>
            </a:p>
            <a:p>
              <a:pPr algn="ctr" eaLnBrk="1" hangingPunct="1">
                <a:spcBef>
                  <a:spcPct val="50000"/>
                </a:spcBef>
              </a:pPr>
              <a:endParaRPr lang="en-US" altLang="zh-CN" sz="2000" dirty="0">
                <a:ea typeface="黑体" panose="02010609060101010101" pitchFamily="49" charset="-122"/>
              </a:endParaRPr>
            </a:p>
          </p:txBody>
        </p:sp>
        <p:sp>
          <p:nvSpPr>
            <p:cNvPr id="10" name="Rectangle 8"/>
            <p:cNvSpPr>
              <a:spLocks noChangeArrowheads="1"/>
            </p:cNvSpPr>
            <p:nvPr/>
          </p:nvSpPr>
          <p:spPr bwMode="auto">
            <a:xfrm>
              <a:off x="4152900" y="2609850"/>
              <a:ext cx="4248150" cy="3024188"/>
            </a:xfrm>
            <a:prstGeom prst="rect">
              <a:avLst/>
            </a:prstGeom>
            <a:solidFill>
              <a:srgbClr val="FFFF99"/>
            </a:solidFill>
            <a:ln w="9525" algn="ctr">
              <a:solidFill>
                <a:schemeClr val="tx1"/>
              </a:solidFill>
              <a:miter lim="800000"/>
              <a:headEnd/>
              <a:tailEnd/>
            </a:ln>
          </p:spPr>
          <p:txBody>
            <a:bodyPr wrap="none" anchor="ct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eaLnBrk="1" hangingPunct="1"/>
              <a:endParaRPr lang="zh-CN" altLang="en-US" sz="2000"/>
            </a:p>
          </p:txBody>
        </p:sp>
        <p:sp>
          <p:nvSpPr>
            <p:cNvPr id="11" name="Text Box 9"/>
            <p:cNvSpPr txBox="1">
              <a:spLocks noChangeArrowheads="1"/>
            </p:cNvSpPr>
            <p:nvPr/>
          </p:nvSpPr>
          <p:spPr bwMode="auto">
            <a:xfrm>
              <a:off x="2063751" y="4940301"/>
              <a:ext cx="1223963" cy="360363"/>
            </a:xfrm>
            <a:prstGeom prst="rect">
              <a:avLst/>
            </a:prstGeom>
            <a:solidFill>
              <a:srgbClr val="FF6600"/>
            </a:solidFill>
            <a:ln w="9525" algn="ctr">
              <a:solidFill>
                <a:srgbClr val="FF0000"/>
              </a:solidFill>
              <a:miter lim="800000"/>
              <a:headEnd/>
              <a:tailEnd/>
            </a:ln>
            <a:effectLst/>
          </p:spPr>
          <p:txBody>
            <a:bodyPr wrap="none" anchor="ctr"/>
            <a:lstStyle/>
            <a:p>
              <a:pPr algn="ctr" latinLnBrk="1">
                <a:defRPr/>
              </a:pPr>
              <a:r>
                <a:rPr lang="zh-CN" altLang="en-US" sz="1600" b="1">
                  <a:solidFill>
                    <a:schemeClr val="bg1"/>
                  </a:solidFill>
                  <a:effectLst>
                    <a:outerShdw blurRad="38100" dist="38100" dir="2700000" algn="tl">
                      <a:srgbClr val="000000"/>
                    </a:outerShdw>
                  </a:effectLst>
                  <a:ea typeface="黑体" pitchFamily="2" charset="-122"/>
                </a:rPr>
                <a:t>容器</a:t>
              </a:r>
            </a:p>
          </p:txBody>
        </p:sp>
        <p:sp>
          <p:nvSpPr>
            <p:cNvPr id="12" name="AutoShape 10"/>
            <p:cNvSpPr>
              <a:spLocks noChangeArrowheads="1"/>
            </p:cNvSpPr>
            <p:nvPr/>
          </p:nvSpPr>
          <p:spPr bwMode="auto">
            <a:xfrm>
              <a:off x="3287714" y="4986339"/>
              <a:ext cx="217487" cy="288925"/>
            </a:xfrm>
            <a:prstGeom prst="rightArrow">
              <a:avLst>
                <a:gd name="adj1" fmla="val 50000"/>
                <a:gd name="adj2" fmla="val 25000"/>
              </a:avLst>
            </a:prstGeom>
            <a:solidFill>
              <a:srgbClr val="B9FDF3"/>
            </a:solidFill>
            <a:ln w="9525" algn="ctr">
              <a:solidFill>
                <a:schemeClr val="tx1"/>
              </a:solidFill>
              <a:miter lim="800000"/>
              <a:headEnd/>
              <a:tailEnd/>
            </a:ln>
          </p:spPr>
          <p:txBody>
            <a:bodyPr wrap="none" anchor="ct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eaLnBrk="1" hangingPunct="1"/>
              <a:endParaRPr lang="zh-CN" altLang="en-US" sz="2000"/>
            </a:p>
          </p:txBody>
        </p:sp>
        <p:sp>
          <p:nvSpPr>
            <p:cNvPr id="13" name="Rectangle 11"/>
            <p:cNvSpPr>
              <a:spLocks noChangeArrowheads="1"/>
            </p:cNvSpPr>
            <p:nvPr/>
          </p:nvSpPr>
          <p:spPr bwMode="auto">
            <a:xfrm>
              <a:off x="5591175" y="1314450"/>
              <a:ext cx="1296988" cy="503238"/>
            </a:xfrm>
            <a:prstGeom prst="rect">
              <a:avLst/>
            </a:prstGeom>
            <a:gradFill rotWithShape="1">
              <a:gsLst>
                <a:gs pos="0">
                  <a:srgbClr val="FFFFFF"/>
                </a:gs>
                <a:gs pos="50000">
                  <a:srgbClr val="FFCC00"/>
                </a:gs>
                <a:gs pos="100000">
                  <a:srgbClr val="FFFFFF"/>
                </a:gs>
              </a:gsLst>
              <a:lin ang="5400000" scaled="1"/>
            </a:gradFill>
            <a:ln w="9525" algn="ctr">
              <a:solidFill>
                <a:srgbClr val="FF0000"/>
              </a:solidFill>
              <a:miter lim="800000"/>
              <a:headEnd/>
              <a:tailEnd/>
            </a:ln>
          </p:spPr>
          <p:txBody>
            <a:bodyPr wrap="none" anchor="ct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r>
                <a:rPr lang="en-US" altLang="zh-CN" sz="2000" b="1"/>
                <a:t>North</a:t>
              </a:r>
            </a:p>
          </p:txBody>
        </p:sp>
        <p:sp>
          <p:nvSpPr>
            <p:cNvPr id="14" name="Rectangle 12"/>
            <p:cNvSpPr>
              <a:spLocks noChangeArrowheads="1"/>
            </p:cNvSpPr>
            <p:nvPr/>
          </p:nvSpPr>
          <p:spPr bwMode="auto">
            <a:xfrm>
              <a:off x="5592764" y="6354764"/>
              <a:ext cx="1296987" cy="503237"/>
            </a:xfrm>
            <a:prstGeom prst="rect">
              <a:avLst/>
            </a:prstGeom>
            <a:gradFill rotWithShape="1">
              <a:gsLst>
                <a:gs pos="0">
                  <a:srgbClr val="FFFFFF"/>
                </a:gs>
                <a:gs pos="50000">
                  <a:srgbClr val="FFCC00"/>
                </a:gs>
                <a:gs pos="100000">
                  <a:srgbClr val="FFFFFF"/>
                </a:gs>
              </a:gsLst>
              <a:lin ang="5400000" scaled="1"/>
            </a:gradFill>
            <a:ln w="9525" algn="ctr">
              <a:solidFill>
                <a:srgbClr val="FF0000"/>
              </a:solidFill>
              <a:miter lim="800000"/>
              <a:headEnd/>
              <a:tailEnd/>
            </a:ln>
          </p:spPr>
          <p:txBody>
            <a:bodyPr wrap="none" anchor="ct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r>
                <a:rPr lang="en-US" altLang="zh-CN" sz="2000" b="1"/>
                <a:t>South</a:t>
              </a:r>
            </a:p>
          </p:txBody>
        </p:sp>
        <p:sp>
          <p:nvSpPr>
            <p:cNvPr id="15" name="Rectangle 13"/>
            <p:cNvSpPr>
              <a:spLocks noChangeArrowheads="1"/>
            </p:cNvSpPr>
            <p:nvPr/>
          </p:nvSpPr>
          <p:spPr bwMode="auto">
            <a:xfrm>
              <a:off x="9191625" y="3690939"/>
              <a:ext cx="1296988" cy="503237"/>
            </a:xfrm>
            <a:prstGeom prst="rect">
              <a:avLst/>
            </a:prstGeom>
            <a:gradFill rotWithShape="1">
              <a:gsLst>
                <a:gs pos="0">
                  <a:srgbClr val="FFFFFF"/>
                </a:gs>
                <a:gs pos="50000">
                  <a:srgbClr val="FFCC00"/>
                </a:gs>
                <a:gs pos="100000">
                  <a:srgbClr val="FFFFFF"/>
                </a:gs>
              </a:gsLst>
              <a:lin ang="5400000" scaled="1"/>
            </a:gradFill>
            <a:ln w="9525" algn="ctr">
              <a:solidFill>
                <a:srgbClr val="FF0000"/>
              </a:solidFill>
              <a:miter lim="800000"/>
              <a:headEnd/>
              <a:tailEnd/>
            </a:ln>
          </p:spPr>
          <p:txBody>
            <a:bodyPr wrap="none" anchor="ct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r>
                <a:rPr lang="en-US" altLang="zh-CN" sz="2000" b="1"/>
                <a:t>East</a:t>
              </a:r>
            </a:p>
          </p:txBody>
        </p:sp>
        <p:sp>
          <p:nvSpPr>
            <p:cNvPr id="16" name="Rectangle 14"/>
            <p:cNvSpPr>
              <a:spLocks noChangeArrowheads="1"/>
            </p:cNvSpPr>
            <p:nvPr/>
          </p:nvSpPr>
          <p:spPr bwMode="auto">
            <a:xfrm>
              <a:off x="2063750" y="3690939"/>
              <a:ext cx="1296988" cy="503237"/>
            </a:xfrm>
            <a:prstGeom prst="rect">
              <a:avLst/>
            </a:prstGeom>
            <a:gradFill rotWithShape="1">
              <a:gsLst>
                <a:gs pos="0">
                  <a:srgbClr val="FFFFFF"/>
                </a:gs>
                <a:gs pos="50000">
                  <a:srgbClr val="FFCC00"/>
                </a:gs>
                <a:gs pos="100000">
                  <a:srgbClr val="FFFFFF"/>
                </a:gs>
              </a:gsLst>
              <a:lin ang="5400000" scaled="1"/>
            </a:gradFill>
            <a:ln w="9525" algn="ctr">
              <a:solidFill>
                <a:srgbClr val="FF0000"/>
              </a:solidFill>
              <a:miter lim="800000"/>
              <a:headEnd/>
              <a:tailEnd/>
            </a:ln>
          </p:spPr>
          <p:txBody>
            <a:bodyPr wrap="none" anchor="ct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r>
                <a:rPr lang="en-US" altLang="zh-CN" sz="2000" b="1"/>
                <a:t>West</a:t>
              </a:r>
            </a:p>
          </p:txBody>
        </p:sp>
        <p:sp>
          <p:nvSpPr>
            <p:cNvPr id="17" name="Rectangle 15"/>
            <p:cNvSpPr>
              <a:spLocks noChangeArrowheads="1"/>
            </p:cNvSpPr>
            <p:nvPr/>
          </p:nvSpPr>
          <p:spPr bwMode="auto">
            <a:xfrm>
              <a:off x="5591175" y="3617913"/>
              <a:ext cx="1296988" cy="647700"/>
            </a:xfrm>
            <a:prstGeom prst="rect">
              <a:avLst/>
            </a:prstGeom>
            <a:gradFill rotWithShape="1">
              <a:gsLst>
                <a:gs pos="0">
                  <a:srgbClr val="FFFFFF"/>
                </a:gs>
                <a:gs pos="50000">
                  <a:srgbClr val="FFCC00"/>
                </a:gs>
                <a:gs pos="100000">
                  <a:srgbClr val="FFFFFF"/>
                </a:gs>
              </a:gsLst>
              <a:lin ang="5400000" scaled="1"/>
            </a:gradFill>
            <a:ln w="9525">
              <a:solidFill>
                <a:srgbClr val="FF0000"/>
              </a:solidFill>
              <a:miter lim="800000"/>
              <a:headEnd/>
              <a:tailEnd/>
            </a:ln>
          </p:spPr>
          <p:txBody>
            <a:bodyPr wrap="none" anchor="ctr"/>
            <a:lstStyle>
              <a:lvl1pPr eaLnBrk="0" latinLnBrk="1" hangingPunct="0">
                <a:defRPr kumimoji="1" sz="2400">
                  <a:solidFill>
                    <a:schemeClr val="tx1"/>
                  </a:solidFill>
                  <a:latin typeface="Gulim" panose="020B0600000101010101" pitchFamily="34" charset="-127"/>
                  <a:ea typeface="Gulim" panose="020B0600000101010101" pitchFamily="34" charset="-127"/>
                </a:defRPr>
              </a:lvl1pPr>
              <a:lvl2pPr marL="742950" indent="-285750" eaLnBrk="0" latinLnBrk="1" hangingPunct="0">
                <a:defRPr kumimoji="1" sz="2400">
                  <a:solidFill>
                    <a:schemeClr val="tx1"/>
                  </a:solidFill>
                  <a:latin typeface="Gulim" panose="020B0600000101010101" pitchFamily="34" charset="-127"/>
                  <a:ea typeface="Gulim" panose="020B0600000101010101" pitchFamily="34" charset="-127"/>
                </a:defRPr>
              </a:lvl2pPr>
              <a:lvl3pPr marL="1143000" indent="-228600" eaLnBrk="0" latinLnBrk="1" hangingPunct="0">
                <a:defRPr kumimoji="1" sz="2400">
                  <a:solidFill>
                    <a:schemeClr val="tx1"/>
                  </a:solidFill>
                  <a:latin typeface="Gulim" panose="020B0600000101010101" pitchFamily="34" charset="-127"/>
                  <a:ea typeface="Gulim" panose="020B0600000101010101" pitchFamily="34" charset="-127"/>
                </a:defRPr>
              </a:lvl3pPr>
              <a:lvl4pPr marL="1600200" indent="-228600" eaLnBrk="0" latinLnBrk="1" hangingPunct="0">
                <a:defRPr kumimoji="1" sz="2400">
                  <a:solidFill>
                    <a:schemeClr val="tx1"/>
                  </a:solidFill>
                  <a:latin typeface="Gulim" panose="020B0600000101010101" pitchFamily="34" charset="-127"/>
                  <a:ea typeface="Gulim" panose="020B0600000101010101" pitchFamily="34" charset="-127"/>
                </a:defRPr>
              </a:lvl4pPr>
              <a:lvl5pPr marL="2057400" indent="-228600" eaLnBrk="0" latinLnBrk="1" hangingPunct="0">
                <a:defRPr kumimoji="1" sz="2400">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Gulim" panose="020B0600000101010101" pitchFamily="34" charset="-127"/>
                  <a:ea typeface="Gulim" panose="020B0600000101010101" pitchFamily="34" charset="-127"/>
                </a:defRPr>
              </a:lvl9pPr>
            </a:lstStyle>
            <a:p>
              <a:pPr algn="ctr" eaLnBrk="1" hangingPunct="1"/>
              <a:r>
                <a:rPr lang="en-US" altLang="zh-CN" sz="2000" b="1"/>
                <a:t>CENTER</a:t>
              </a:r>
            </a:p>
          </p:txBody>
        </p:sp>
      </p:grpSp>
      <p:sp>
        <p:nvSpPr>
          <p:cNvPr id="4" name="文本框 3"/>
          <p:cNvSpPr txBox="1"/>
          <p:nvPr/>
        </p:nvSpPr>
        <p:spPr>
          <a:xfrm>
            <a:off x="641350" y="465294"/>
            <a:ext cx="5317067" cy="646331"/>
          </a:xfrm>
          <a:prstGeom prst="rect">
            <a:avLst/>
          </a:prstGeom>
          <a:noFill/>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Window</a:t>
            </a:r>
            <a:r>
              <a:rPr lang="zh-CN" altLang="en-US" sz="3600" dirty="0" smtClean="0">
                <a:latin typeface="微软雅黑" panose="020B0503020204020204" pitchFamily="34" charset="-122"/>
                <a:ea typeface="微软雅黑" panose="020B0503020204020204" pitchFamily="34" charset="-122"/>
              </a:rPr>
              <a:t>区域划分</a:t>
            </a:r>
            <a:endParaRPr lang="zh-CN" altLang="en-US" sz="36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315200" y="1886839"/>
            <a:ext cx="4351867" cy="4524315"/>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CENTER</a:t>
            </a:r>
            <a:r>
              <a:rPr lang="zh-CN" altLang="en-US" sz="2400" dirty="0" smtClean="0">
                <a:latin typeface="微软雅黑" panose="020B0503020204020204" pitchFamily="34" charset="-122"/>
                <a:ea typeface="微软雅黑" panose="020B0503020204020204" pitchFamily="34" charset="-122"/>
              </a:rPr>
              <a:t>是一般性动作发生的部分。</a:t>
            </a:r>
            <a:endParaRPr lang="en-US" altLang="zh-CN" sz="2400"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ConsoleProgram</a:t>
            </a:r>
            <a:r>
              <a:rPr lang="zh-CN" altLang="en-US" sz="2400" dirty="0" smtClean="0">
                <a:latin typeface="微软雅黑" panose="020B0503020204020204" pitchFamily="34" charset="-122"/>
                <a:ea typeface="微软雅黑" panose="020B0503020204020204" pitchFamily="34" charset="-122"/>
              </a:rPr>
              <a:t>是在</a:t>
            </a:r>
            <a:r>
              <a:rPr lang="en-US" altLang="zh-CN" sz="2400" dirty="0" smtClean="0">
                <a:latin typeface="微软雅黑" panose="020B0503020204020204" pitchFamily="34" charset="-122"/>
                <a:ea typeface="微软雅黑" panose="020B0503020204020204" pitchFamily="34" charset="-122"/>
              </a:rPr>
              <a:t>CENTER</a:t>
            </a:r>
            <a:r>
              <a:rPr lang="zh-CN" altLang="en-US" sz="2400" dirty="0" smtClean="0">
                <a:latin typeface="微软雅黑" panose="020B0503020204020204" pitchFamily="34" charset="-122"/>
                <a:ea typeface="微软雅黑" panose="020B0503020204020204" pitchFamily="34" charset="-122"/>
              </a:rPr>
              <a:t>部分增加了一个</a:t>
            </a:r>
            <a:r>
              <a:rPr lang="en-US" altLang="zh-CN" sz="2400" dirty="0" smtClean="0">
                <a:latin typeface="微软雅黑" panose="020B0503020204020204" pitchFamily="34" charset="-122"/>
                <a:ea typeface="微软雅黑" panose="020B0503020204020204" pitchFamily="34" charset="-122"/>
              </a:rPr>
              <a:t>Console</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GraphicsProgram</a:t>
            </a:r>
            <a:r>
              <a:rPr lang="zh-CN" altLang="en-US" sz="2400" dirty="0" smtClean="0">
                <a:latin typeface="微软雅黑" panose="020B0503020204020204" pitchFamily="34" charset="-122"/>
                <a:ea typeface="微软雅黑" panose="020B0503020204020204" pitchFamily="34" charset="-122"/>
              </a:rPr>
              <a:t>是在</a:t>
            </a:r>
            <a:r>
              <a:rPr lang="en-US" altLang="zh-CN" sz="2400" dirty="0" smtClean="0">
                <a:latin typeface="微软雅黑" panose="020B0503020204020204" pitchFamily="34" charset="-122"/>
                <a:ea typeface="微软雅黑" panose="020B0503020204020204" pitchFamily="34" charset="-122"/>
              </a:rPr>
              <a:t>CENTER</a:t>
            </a:r>
            <a:r>
              <a:rPr lang="zh-CN" altLang="en-US" sz="2400" dirty="0" smtClean="0">
                <a:latin typeface="微软雅黑" panose="020B0503020204020204" pitchFamily="34" charset="-122"/>
                <a:ea typeface="微软雅黑" panose="020B0503020204020204" pitchFamily="34" charset="-122"/>
              </a:rPr>
              <a:t>部分放了一个</a:t>
            </a:r>
            <a:r>
              <a:rPr lang="en-US" altLang="zh-CN" sz="2400" dirty="0" err="1" smtClean="0">
                <a:latin typeface="微软雅黑" panose="020B0503020204020204" pitchFamily="34" charset="-122"/>
                <a:ea typeface="微软雅黑" panose="020B0503020204020204" pitchFamily="34" charset="-122"/>
              </a:rPr>
              <a:t>GCanvas</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其他部分只有在添加了交互组件时才会显示。</a:t>
            </a:r>
            <a:endParaRPr lang="en-US" altLang="zh-CN" sz="2400"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放置交互组件的部分成为控制栏。</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856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建立人机交互界面的过程</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、新建一系列组件</a:t>
            </a:r>
            <a:endParaRPr lang="en-US" altLang="zh-CN" dirty="0" smtClean="0"/>
          </a:p>
          <a:p>
            <a:r>
              <a:rPr lang="en-US" altLang="zh-CN" dirty="0" smtClean="0"/>
              <a:t>2</a:t>
            </a:r>
            <a:r>
              <a:rPr lang="zh-CN" altLang="en-US" dirty="0" smtClean="0"/>
              <a:t>、把组件添加到界面的相应位置</a:t>
            </a:r>
            <a:endParaRPr lang="en-US" altLang="zh-CN" dirty="0" smtClean="0"/>
          </a:p>
          <a:p>
            <a:r>
              <a:rPr lang="en-US" altLang="zh-CN" dirty="0" smtClean="0"/>
              <a:t>3</a:t>
            </a:r>
            <a:r>
              <a:rPr lang="zh-CN" altLang="en-US" dirty="0" smtClean="0"/>
              <a:t>、计算机接收动作信号</a:t>
            </a:r>
            <a:endParaRPr lang="en-US" altLang="zh-CN" dirty="0" smtClean="0"/>
          </a:p>
          <a:p>
            <a:r>
              <a:rPr lang="en-US" altLang="zh-CN" dirty="0" smtClean="0"/>
              <a:t>4</a:t>
            </a:r>
            <a:r>
              <a:rPr lang="zh-CN" altLang="en-US" dirty="0" smtClean="0"/>
              <a:t>、计算机对应动作做出反应</a:t>
            </a:r>
            <a:endParaRPr lang="zh-CN" altLang="en-US" dirty="0"/>
          </a:p>
        </p:txBody>
      </p:sp>
    </p:spTree>
    <p:extLst>
      <p:ext uri="{BB962C8B-B14F-4D97-AF65-F5344CB8AC3E}">
        <p14:creationId xmlns:p14="http://schemas.microsoft.com/office/powerpoint/2010/main" val="267144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Button</a:t>
            </a:r>
            <a:endParaRPr lang="zh-CN" altLang="en-US" dirty="0"/>
          </a:p>
        </p:txBody>
      </p:sp>
      <p:sp>
        <p:nvSpPr>
          <p:cNvPr id="5" name="矩形 4"/>
          <p:cNvSpPr/>
          <p:nvPr/>
        </p:nvSpPr>
        <p:spPr>
          <a:xfrm>
            <a:off x="838200" y="1440181"/>
            <a:ext cx="9863667" cy="4031873"/>
          </a:xfrm>
          <a:prstGeom prst="rect">
            <a:avLst/>
          </a:prstGeom>
        </p:spPr>
        <p:txBody>
          <a:bodyPr wrap="square">
            <a:spAutoFit/>
          </a:bodyPr>
          <a:lstStyle/>
          <a:p>
            <a:r>
              <a:rPr lang="zh-CN" altLang="en-US" sz="3200" dirty="0" smtClean="0">
                <a:solidFill>
                  <a:srgbClr val="000000"/>
                </a:solidFill>
                <a:highlight>
                  <a:srgbClr val="E8F2FE"/>
                </a:highlight>
                <a:latin typeface="微软雅黑" panose="020B0503020204020204" pitchFamily="34" charset="-122"/>
                <a:ea typeface="微软雅黑" panose="020B0503020204020204" pitchFamily="34" charset="-122"/>
              </a:rPr>
              <a:t>新建一个按钮，按钮上显示“</a:t>
            </a:r>
            <a:r>
              <a:rPr lang="en-US" altLang="zh-CN" sz="3200" dirty="0" smtClean="0">
                <a:solidFill>
                  <a:srgbClr val="000000"/>
                </a:solidFill>
                <a:highlight>
                  <a:srgbClr val="E8F2FE"/>
                </a:highlight>
                <a:latin typeface="微软雅黑" panose="020B0503020204020204" pitchFamily="34" charset="-122"/>
                <a:ea typeface="微软雅黑" panose="020B0503020204020204" pitchFamily="34" charset="-122"/>
              </a:rPr>
              <a:t>hi</a:t>
            </a:r>
            <a:r>
              <a:rPr lang="zh-CN" altLang="en-US" sz="3200" dirty="0" smtClean="0">
                <a:solidFill>
                  <a:srgbClr val="000000"/>
                </a:solidFill>
                <a:highlight>
                  <a:srgbClr val="E8F2FE"/>
                </a:highlight>
                <a:latin typeface="微软雅黑" panose="020B0503020204020204" pitchFamily="34" charset="-122"/>
                <a:ea typeface="微软雅黑" panose="020B0503020204020204" pitchFamily="34" charset="-122"/>
              </a:rPr>
              <a:t>”</a:t>
            </a:r>
            <a:endParaRPr lang="en-US" altLang="zh-CN" sz="3200" dirty="0" smtClean="0">
              <a:solidFill>
                <a:srgbClr val="000000"/>
              </a:solidFill>
              <a:highlight>
                <a:srgbClr val="E8F2FE"/>
              </a:highlight>
              <a:latin typeface="微软雅黑" panose="020B0503020204020204" pitchFamily="34" charset="-122"/>
              <a:ea typeface="微软雅黑" panose="020B0503020204020204" pitchFamily="34" charset="-122"/>
            </a:endParaRPr>
          </a:p>
          <a:p>
            <a:r>
              <a:rPr lang="en-US" altLang="zh-CN" sz="3200" dirty="0" err="1" smtClean="0">
                <a:solidFill>
                  <a:srgbClr val="000000"/>
                </a:solidFill>
                <a:highlight>
                  <a:srgbClr val="E8F2FE"/>
                </a:highlight>
                <a:latin typeface="Consolas" panose="020B0609020204030204" pitchFamily="49" charset="0"/>
              </a:rPr>
              <a:t>JButton</a:t>
            </a:r>
            <a:r>
              <a:rPr lang="en-US" altLang="zh-CN" sz="3200" dirty="0" smtClean="0">
                <a:solidFill>
                  <a:srgbClr val="000000"/>
                </a:solidFill>
                <a:highlight>
                  <a:srgbClr val="E8F2FE"/>
                </a:highlight>
                <a:latin typeface="Consolas" panose="020B0609020204030204" pitchFamily="49" charset="0"/>
              </a:rPr>
              <a:t> </a:t>
            </a:r>
            <a:r>
              <a:rPr lang="en-US" altLang="zh-CN" sz="3200" dirty="0" err="1" smtClean="0">
                <a:solidFill>
                  <a:srgbClr val="6A3E3E"/>
                </a:solidFill>
                <a:highlight>
                  <a:srgbClr val="E8F2FE"/>
                </a:highlight>
                <a:latin typeface="Consolas" panose="020B0609020204030204" pitchFamily="49" charset="0"/>
              </a:rPr>
              <a:t>bt</a:t>
            </a:r>
            <a:r>
              <a:rPr lang="en-US" altLang="zh-CN" sz="3200" dirty="0" smtClean="0">
                <a:solidFill>
                  <a:srgbClr val="000000"/>
                </a:solidFill>
                <a:highlight>
                  <a:srgbClr val="E8F2FE"/>
                </a:highlight>
                <a:latin typeface="Consolas" panose="020B0609020204030204" pitchFamily="49" charset="0"/>
              </a:rPr>
              <a:t>=</a:t>
            </a:r>
            <a:r>
              <a:rPr lang="en-US" altLang="zh-CN" sz="3200" b="1" dirty="0" smtClean="0">
                <a:solidFill>
                  <a:srgbClr val="7F0055"/>
                </a:solidFill>
                <a:highlight>
                  <a:srgbClr val="E8F2FE"/>
                </a:highlight>
                <a:latin typeface="Consolas" panose="020B0609020204030204" pitchFamily="49" charset="0"/>
              </a:rPr>
              <a:t>new</a:t>
            </a:r>
            <a:r>
              <a:rPr lang="en-US" altLang="zh-CN" sz="3200" b="1" dirty="0" smtClean="0">
                <a:solidFill>
                  <a:srgbClr val="000000"/>
                </a:solidFill>
                <a:highlight>
                  <a:srgbClr val="E8F2FE"/>
                </a:highlight>
                <a:latin typeface="Consolas" panose="020B0609020204030204" pitchFamily="49" charset="0"/>
              </a:rPr>
              <a:t> </a:t>
            </a:r>
            <a:r>
              <a:rPr lang="en-US" altLang="zh-CN" sz="3200" b="1" dirty="0" err="1" smtClean="0">
                <a:solidFill>
                  <a:srgbClr val="000000"/>
                </a:solidFill>
                <a:highlight>
                  <a:srgbClr val="E8F2FE"/>
                </a:highlight>
                <a:latin typeface="Consolas" panose="020B0609020204030204" pitchFamily="49" charset="0"/>
              </a:rPr>
              <a:t>JButton</a:t>
            </a:r>
            <a:r>
              <a:rPr lang="en-US" altLang="zh-CN" sz="3200" b="1" dirty="0" smtClean="0">
                <a:solidFill>
                  <a:srgbClr val="000000"/>
                </a:solidFill>
                <a:highlight>
                  <a:srgbClr val="E8F2FE"/>
                </a:highlight>
                <a:latin typeface="Consolas" panose="020B0609020204030204" pitchFamily="49" charset="0"/>
              </a:rPr>
              <a:t>(</a:t>
            </a:r>
            <a:r>
              <a:rPr lang="en-US" altLang="zh-CN" sz="3200" b="1" dirty="0" smtClean="0">
                <a:solidFill>
                  <a:srgbClr val="2A00FF"/>
                </a:solidFill>
                <a:highlight>
                  <a:srgbClr val="E8F2FE"/>
                </a:highlight>
                <a:latin typeface="Consolas" panose="020B0609020204030204" pitchFamily="49" charset="0"/>
              </a:rPr>
              <a:t>"hi"</a:t>
            </a:r>
            <a:r>
              <a:rPr lang="en-US" altLang="zh-CN" sz="3200" b="1" dirty="0" smtClean="0">
                <a:solidFill>
                  <a:srgbClr val="000000"/>
                </a:solidFill>
                <a:highlight>
                  <a:srgbClr val="E8F2FE"/>
                </a:highlight>
                <a:latin typeface="Consolas" panose="020B0609020204030204" pitchFamily="49" charset="0"/>
              </a:rPr>
              <a:t>);</a:t>
            </a:r>
          </a:p>
          <a:p>
            <a:endParaRPr lang="en-US" altLang="zh-CN" sz="3200" dirty="0" smtClean="0"/>
          </a:p>
          <a:p>
            <a:r>
              <a:rPr lang="zh-CN" altLang="en-US" sz="3200" dirty="0" smtClean="0">
                <a:latin typeface="微软雅黑" panose="020B0503020204020204" pitchFamily="34" charset="-122"/>
                <a:ea typeface="微软雅黑" panose="020B0503020204020204" pitchFamily="34" charset="-122"/>
              </a:rPr>
              <a:t>将按钮添加到界面的下方</a:t>
            </a:r>
            <a:endParaRPr lang="en-US" altLang="zh-CN" sz="3200" dirty="0" smtClean="0">
              <a:latin typeface="微软雅黑" panose="020B0503020204020204" pitchFamily="34" charset="-122"/>
              <a:ea typeface="微软雅黑" panose="020B0503020204020204" pitchFamily="34" charset="-122"/>
            </a:endParaRPr>
          </a:p>
          <a:p>
            <a:r>
              <a:rPr lang="en-US" altLang="zh-CN" sz="3200" dirty="0" smtClean="0"/>
              <a:t>add(</a:t>
            </a:r>
            <a:r>
              <a:rPr lang="en-US" altLang="zh-CN" sz="3200" dirty="0" err="1" smtClean="0"/>
              <a:t>bt,</a:t>
            </a:r>
            <a:r>
              <a:rPr lang="en-US" altLang="zh-CN" sz="3200" b="1" i="1" dirty="0" err="1" smtClean="0"/>
              <a:t>SOUTH</a:t>
            </a:r>
            <a:r>
              <a:rPr lang="en-US" altLang="zh-CN" sz="3200" b="1" i="1" dirty="0" smtClean="0"/>
              <a:t>);</a:t>
            </a:r>
          </a:p>
          <a:p>
            <a:r>
              <a:rPr lang="zh-CN" altLang="en-US" sz="3200" dirty="0" smtClean="0">
                <a:latin typeface="微软雅黑" panose="020B0503020204020204" pitchFamily="34" charset="-122"/>
                <a:ea typeface="微软雅黑" panose="020B0503020204020204" pitchFamily="34" charset="-122"/>
              </a:rPr>
              <a:t>当</a:t>
            </a:r>
            <a:r>
              <a:rPr lang="en-US" altLang="zh-CN" sz="3200" dirty="0" smtClean="0">
                <a:latin typeface="微软雅黑" panose="020B0503020204020204" pitchFamily="34" charset="-122"/>
                <a:ea typeface="微软雅黑" panose="020B0503020204020204" pitchFamily="34" charset="-122"/>
              </a:rPr>
              <a:t>add</a:t>
            </a:r>
            <a:r>
              <a:rPr lang="zh-CN" altLang="en-US" sz="3200" dirty="0" smtClean="0">
                <a:latin typeface="微软雅黑" panose="020B0503020204020204" pitchFamily="34" charset="-122"/>
                <a:ea typeface="微软雅黑" panose="020B0503020204020204" pitchFamily="34" charset="-122"/>
              </a:rPr>
              <a:t>组件到界面时，组件出现在相应区域的中间，如果一次增加多个组件，组件会按顺序增加到界面的中央部分。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602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交互</a:t>
            </a:r>
            <a:endParaRPr lang="zh-CN" altLang="en-US" dirty="0"/>
          </a:p>
        </p:txBody>
      </p:sp>
      <p:sp>
        <p:nvSpPr>
          <p:cNvPr id="4" name="文本框 3"/>
          <p:cNvSpPr txBox="1"/>
          <p:nvPr/>
        </p:nvSpPr>
        <p:spPr>
          <a:xfrm>
            <a:off x="838200" y="1834005"/>
            <a:ext cx="9423400" cy="1200329"/>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当我们需要与界面交互的时候，需要听取交互时的动作。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比如与鼠标交互时</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1168399" y="2776704"/>
            <a:ext cx="9567334" cy="3539430"/>
          </a:xfrm>
          <a:prstGeom prst="rect">
            <a:avLst/>
          </a:prstGeom>
        </p:spPr>
        <p:txBody>
          <a:bodyPr wrap="square">
            <a:spAutoFit/>
          </a:bodyPr>
          <a:lstStyle/>
          <a:p>
            <a:r>
              <a:rPr lang="en-US" altLang="zh-CN" sz="2800" dirty="0" err="1" smtClean="0">
                <a:solidFill>
                  <a:srgbClr val="000000"/>
                </a:solidFill>
                <a:latin typeface="Consolas" panose="020B0609020204030204" pitchFamily="49" charset="0"/>
              </a:rPr>
              <a:t>addActionListeners</a:t>
            </a:r>
            <a:r>
              <a:rPr lang="en-US" altLang="zh-CN" sz="2800" dirty="0" smtClean="0">
                <a:solidFill>
                  <a:srgbClr val="000000"/>
                </a:solidFill>
                <a:latin typeface="Consolas" panose="020B0609020204030204" pitchFamily="49" charset="0"/>
              </a:rPr>
              <a:t>();</a:t>
            </a:r>
          </a:p>
          <a:p>
            <a:endParaRPr lang="en-US" altLang="zh-CN" sz="2800" dirty="0" smtClean="0">
              <a:solidFill>
                <a:srgbClr val="000000"/>
              </a:solidFill>
              <a:latin typeface="Consolas" panose="020B0609020204030204" pitchFamily="49" charset="0"/>
            </a:endParaRPr>
          </a:p>
          <a:p>
            <a:r>
              <a:rPr lang="en-US" altLang="zh-CN" sz="2800" b="1" dirty="0" smtClean="0">
                <a:solidFill>
                  <a:srgbClr val="7F0055"/>
                </a:solidFill>
                <a:latin typeface="Consolas" panose="020B0609020204030204" pitchFamily="49" charset="0"/>
              </a:rPr>
              <a:t>public</a:t>
            </a:r>
            <a:r>
              <a:rPr lang="en-US" altLang="zh-CN" sz="2800" b="1" dirty="0" smtClean="0">
                <a:solidFill>
                  <a:srgbClr val="000000"/>
                </a:solidFill>
                <a:latin typeface="Consolas" panose="020B0609020204030204" pitchFamily="49" charset="0"/>
              </a:rPr>
              <a:t> </a:t>
            </a:r>
            <a:r>
              <a:rPr lang="en-US" altLang="zh-CN" sz="2800" b="1" dirty="0" smtClean="0">
                <a:solidFill>
                  <a:srgbClr val="7F0055"/>
                </a:solidFill>
                <a:latin typeface="Consolas" panose="020B0609020204030204" pitchFamily="49" charset="0"/>
              </a:rPr>
              <a:t>void</a:t>
            </a:r>
            <a:r>
              <a:rPr lang="en-US" altLang="zh-CN" sz="2800" b="1" dirty="0" smtClean="0">
                <a:solidFill>
                  <a:srgbClr val="000000"/>
                </a:solidFill>
                <a:latin typeface="Consolas" panose="020B0609020204030204" pitchFamily="49" charset="0"/>
              </a:rPr>
              <a:t> </a:t>
            </a:r>
            <a:r>
              <a:rPr lang="en-US" altLang="zh-CN" sz="2800" b="1" dirty="0" err="1" smtClean="0">
                <a:solidFill>
                  <a:srgbClr val="000000"/>
                </a:solidFill>
                <a:latin typeface="Consolas" panose="020B0609020204030204" pitchFamily="49" charset="0"/>
              </a:rPr>
              <a:t>actionPerformed</a:t>
            </a:r>
            <a:r>
              <a:rPr lang="en-US" altLang="zh-CN" sz="2800" b="1" dirty="0" smtClean="0">
                <a:solidFill>
                  <a:srgbClr val="000000"/>
                </a:solidFill>
                <a:latin typeface="Consolas" panose="020B0609020204030204" pitchFamily="49" charset="0"/>
              </a:rPr>
              <a:t>(</a:t>
            </a:r>
            <a:r>
              <a:rPr lang="en-US" altLang="zh-CN" sz="2800" b="1" dirty="0" err="1" smtClean="0">
                <a:solidFill>
                  <a:srgbClr val="000000"/>
                </a:solidFill>
                <a:latin typeface="Consolas" panose="020B0609020204030204" pitchFamily="49" charset="0"/>
              </a:rPr>
              <a:t>ActionEvent</a:t>
            </a:r>
            <a:r>
              <a:rPr lang="en-US" altLang="zh-CN" sz="2800" b="1" dirty="0" smtClean="0">
                <a:solidFill>
                  <a:srgbClr val="000000"/>
                </a:solidFill>
                <a:latin typeface="Consolas" panose="020B0609020204030204" pitchFamily="49" charset="0"/>
              </a:rPr>
              <a:t> </a:t>
            </a:r>
            <a:r>
              <a:rPr lang="en-US" altLang="zh-CN" sz="2800" b="1" dirty="0" smtClean="0">
                <a:solidFill>
                  <a:srgbClr val="6A3E3E"/>
                </a:solidFill>
                <a:latin typeface="Consolas" panose="020B0609020204030204" pitchFamily="49" charset="0"/>
              </a:rPr>
              <a:t>e</a:t>
            </a:r>
            <a:r>
              <a:rPr lang="en-US" altLang="zh-CN" sz="2800" b="1" dirty="0" smtClean="0">
                <a:solidFill>
                  <a:srgbClr val="000000"/>
                </a:solidFill>
                <a:latin typeface="Consolas" panose="020B0609020204030204" pitchFamily="49" charset="0"/>
              </a:rPr>
              <a:t>){</a:t>
            </a:r>
          </a:p>
          <a:p>
            <a:pPr lvl="1"/>
            <a:r>
              <a:rPr lang="en-US" altLang="zh-CN" sz="2800" dirty="0" smtClean="0">
                <a:solidFill>
                  <a:srgbClr val="000000"/>
                </a:solidFill>
                <a:latin typeface="Consolas" panose="020B0609020204030204" pitchFamily="49" charset="0"/>
              </a:rPr>
              <a:t>String </a:t>
            </a:r>
            <a:r>
              <a:rPr lang="en-US" altLang="zh-CN" sz="2800" dirty="0" err="1" smtClean="0">
                <a:solidFill>
                  <a:srgbClr val="6A3E3E"/>
                </a:solidFill>
                <a:latin typeface="Consolas" panose="020B0609020204030204" pitchFamily="49" charset="0"/>
              </a:rPr>
              <a:t>cmd</a:t>
            </a:r>
            <a:r>
              <a:rPr lang="en-US" altLang="zh-CN" sz="2800" dirty="0" smtClean="0">
                <a:solidFill>
                  <a:srgbClr val="000000"/>
                </a:solidFill>
                <a:latin typeface="Consolas" panose="020B0609020204030204" pitchFamily="49" charset="0"/>
              </a:rPr>
              <a:t>=</a:t>
            </a:r>
            <a:r>
              <a:rPr lang="en-US" altLang="zh-CN" sz="2800" dirty="0" err="1" smtClean="0">
                <a:solidFill>
                  <a:srgbClr val="6A3E3E"/>
                </a:solidFill>
                <a:latin typeface="Consolas" panose="020B0609020204030204" pitchFamily="49" charset="0"/>
              </a:rPr>
              <a:t>e</a:t>
            </a:r>
            <a:r>
              <a:rPr lang="en-US" altLang="zh-CN" sz="2800" dirty="0" err="1" smtClean="0">
                <a:solidFill>
                  <a:srgbClr val="000000"/>
                </a:solidFill>
                <a:latin typeface="Consolas" panose="020B0609020204030204" pitchFamily="49" charset="0"/>
              </a:rPr>
              <a:t>.getActionCommand</a:t>
            </a:r>
            <a:r>
              <a:rPr lang="en-US" altLang="zh-CN" sz="2800" dirty="0" smtClean="0">
                <a:solidFill>
                  <a:srgbClr val="000000"/>
                </a:solidFill>
                <a:latin typeface="Consolas" panose="020B0609020204030204" pitchFamily="49" charset="0"/>
              </a:rPr>
              <a:t>();</a:t>
            </a:r>
          </a:p>
          <a:p>
            <a:pPr lvl="1"/>
            <a:r>
              <a:rPr lang="en-US" altLang="zh-CN" sz="2800" b="1" dirty="0" smtClean="0">
                <a:solidFill>
                  <a:srgbClr val="7F0055"/>
                </a:solidFill>
                <a:latin typeface="Consolas" panose="020B0609020204030204" pitchFamily="49" charset="0"/>
              </a:rPr>
              <a:t>if</a:t>
            </a:r>
            <a:r>
              <a:rPr lang="en-US" altLang="zh-CN" sz="2800" b="1" dirty="0" smtClean="0">
                <a:solidFill>
                  <a:srgbClr val="000000"/>
                </a:solidFill>
                <a:latin typeface="Consolas" panose="020B0609020204030204" pitchFamily="49" charset="0"/>
              </a:rPr>
              <a:t>(</a:t>
            </a:r>
            <a:r>
              <a:rPr lang="en-US" altLang="zh-CN" sz="2800" b="1" dirty="0" err="1" smtClean="0">
                <a:solidFill>
                  <a:srgbClr val="6A3E3E"/>
                </a:solidFill>
                <a:latin typeface="Consolas" panose="020B0609020204030204" pitchFamily="49" charset="0"/>
              </a:rPr>
              <a:t>cmd</a:t>
            </a:r>
            <a:r>
              <a:rPr lang="en-US" altLang="zh-CN" sz="2800" b="1" dirty="0" err="1" smtClean="0">
                <a:solidFill>
                  <a:srgbClr val="000000"/>
                </a:solidFill>
                <a:latin typeface="Consolas" panose="020B0609020204030204" pitchFamily="49" charset="0"/>
              </a:rPr>
              <a:t>.equals</a:t>
            </a:r>
            <a:r>
              <a:rPr lang="en-US" altLang="zh-CN" sz="2800" b="1" dirty="0" smtClean="0">
                <a:solidFill>
                  <a:srgbClr val="000000"/>
                </a:solidFill>
                <a:latin typeface="Consolas" panose="020B0609020204030204" pitchFamily="49" charset="0"/>
              </a:rPr>
              <a:t>(</a:t>
            </a:r>
            <a:r>
              <a:rPr lang="en-US" altLang="zh-CN" sz="2800" b="1" dirty="0" smtClean="0">
                <a:solidFill>
                  <a:srgbClr val="2A00FF"/>
                </a:solidFill>
                <a:latin typeface="Consolas" panose="020B0609020204030204" pitchFamily="49" charset="0"/>
              </a:rPr>
              <a:t>"hi"</a:t>
            </a:r>
            <a:r>
              <a:rPr lang="en-US" altLang="zh-CN" sz="2800" b="1" dirty="0" smtClean="0">
                <a:solidFill>
                  <a:srgbClr val="000000"/>
                </a:solidFill>
                <a:latin typeface="Consolas" panose="020B0609020204030204" pitchFamily="49" charset="0"/>
              </a:rPr>
              <a:t>)){</a:t>
            </a:r>
          </a:p>
          <a:p>
            <a:pPr lvl="2"/>
            <a:r>
              <a:rPr lang="en-US" altLang="zh-CN" sz="2800" dirty="0" err="1" smtClean="0">
                <a:solidFill>
                  <a:srgbClr val="000000"/>
                </a:solidFill>
                <a:latin typeface="Consolas" panose="020B0609020204030204" pitchFamily="49" charset="0"/>
              </a:rPr>
              <a:t>println</a:t>
            </a:r>
            <a:r>
              <a:rPr lang="en-US" altLang="zh-CN" sz="2800" dirty="0" smtClean="0">
                <a:solidFill>
                  <a:srgbClr val="000000"/>
                </a:solidFill>
                <a:latin typeface="Consolas" panose="020B0609020204030204" pitchFamily="49" charset="0"/>
              </a:rPr>
              <a:t>(</a:t>
            </a:r>
            <a:r>
              <a:rPr lang="en-US" altLang="zh-CN" sz="2800" dirty="0" smtClean="0">
                <a:solidFill>
                  <a:srgbClr val="2A00FF"/>
                </a:solidFill>
                <a:latin typeface="Consolas" panose="020B0609020204030204" pitchFamily="49" charset="0"/>
              </a:rPr>
              <a:t>"hello world"</a:t>
            </a:r>
            <a:r>
              <a:rPr lang="en-US" altLang="zh-CN" sz="2800" dirty="0" smtClean="0">
                <a:solidFill>
                  <a:srgbClr val="000000"/>
                </a:solidFill>
                <a:latin typeface="Consolas" panose="020B0609020204030204" pitchFamily="49" charset="0"/>
              </a:rPr>
              <a:t>);</a:t>
            </a:r>
          </a:p>
          <a:p>
            <a:pPr lvl="1"/>
            <a:r>
              <a:rPr lang="en-US" altLang="zh-CN" sz="2800" dirty="0" smtClean="0">
                <a:solidFill>
                  <a:srgbClr val="000000"/>
                </a:solidFill>
                <a:latin typeface="Consolas" panose="020B0609020204030204" pitchFamily="49" charset="0"/>
              </a:rPr>
              <a:t>}</a:t>
            </a:r>
          </a:p>
          <a:p>
            <a:r>
              <a:rPr lang="en-US" altLang="zh-CN" sz="2800" dirty="0" smtClean="0">
                <a:solidFill>
                  <a:srgbClr val="000000"/>
                </a:solidFill>
                <a:latin typeface="Consolas" panose="020B0609020204030204" pitchFamily="49" charset="0"/>
              </a:rPr>
              <a:t>}</a:t>
            </a:r>
          </a:p>
        </p:txBody>
      </p:sp>
      <p:sp>
        <p:nvSpPr>
          <p:cNvPr id="7" name="矩形 6"/>
          <p:cNvSpPr/>
          <p:nvPr/>
        </p:nvSpPr>
        <p:spPr>
          <a:xfrm>
            <a:off x="2468953" y="766296"/>
            <a:ext cx="4916731" cy="523220"/>
          </a:xfrm>
          <a:prstGeom prst="rect">
            <a:avLst/>
          </a:prstGeom>
        </p:spPr>
        <p:txBody>
          <a:bodyPr wrap="none">
            <a:spAutoFit/>
          </a:bodyPr>
          <a:lstStyle/>
          <a:p>
            <a:r>
              <a:rPr lang="en-US" altLang="zh-CN" sz="2800" b="1" dirty="0" smtClean="0">
                <a:solidFill>
                  <a:srgbClr val="7F0055"/>
                </a:solidFill>
                <a:latin typeface="Consolas" panose="020B0609020204030204" pitchFamily="49" charset="0"/>
              </a:rPr>
              <a:t>import</a:t>
            </a:r>
            <a:r>
              <a:rPr lang="en-US" altLang="zh-CN" sz="2800" b="1" dirty="0" smtClean="0">
                <a:solidFill>
                  <a:srgbClr val="000000"/>
                </a:solidFill>
                <a:latin typeface="Consolas" panose="020B0609020204030204" pitchFamily="49" charset="0"/>
              </a:rPr>
              <a:t> </a:t>
            </a:r>
            <a:r>
              <a:rPr lang="en-US" altLang="zh-CN" sz="2800" b="1" dirty="0" err="1" smtClean="0">
                <a:solidFill>
                  <a:srgbClr val="000000"/>
                </a:solidFill>
                <a:latin typeface="Consolas" panose="020B0609020204030204" pitchFamily="49" charset="0"/>
              </a:rPr>
              <a:t>java.awt.event</a:t>
            </a:r>
            <a:r>
              <a:rPr lang="en-US" altLang="zh-CN" sz="2800" b="1" dirty="0" smtClean="0">
                <a:solidFill>
                  <a:srgbClr val="000000"/>
                </a:solidFill>
                <a:latin typeface="Consolas" panose="020B0609020204030204" pitchFamily="49" charset="0"/>
              </a:rPr>
              <a:t>.*;</a:t>
            </a:r>
          </a:p>
        </p:txBody>
      </p:sp>
    </p:spTree>
    <p:extLst>
      <p:ext uri="{BB962C8B-B14F-4D97-AF65-F5344CB8AC3E}">
        <p14:creationId xmlns:p14="http://schemas.microsoft.com/office/powerpoint/2010/main" val="156790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初始化人机界面</a:t>
            </a:r>
            <a:endParaRPr lang="zh-CN" altLang="en-US" dirty="0"/>
          </a:p>
        </p:txBody>
      </p:sp>
      <p:sp>
        <p:nvSpPr>
          <p:cNvPr id="3" name="内容占位符 2"/>
          <p:cNvSpPr>
            <a:spLocks noGrp="1"/>
          </p:cNvSpPr>
          <p:nvPr>
            <p:ph idx="1"/>
          </p:nvPr>
        </p:nvSpPr>
        <p:spPr/>
        <p:txBody>
          <a:bodyPr>
            <a:normAutofit/>
          </a:bodyPr>
          <a:lstStyle/>
          <a:p>
            <a:r>
              <a:rPr lang="zh-CN" altLang="en-US" sz="4400" dirty="0" smtClean="0"/>
              <a:t>在初始化人机界面时，我们常用的开始方法为</a:t>
            </a:r>
            <a:r>
              <a:rPr lang="en-US" altLang="zh-CN" sz="4400" dirty="0" err="1" smtClean="0"/>
              <a:t>init</a:t>
            </a:r>
            <a:r>
              <a:rPr lang="en-US" altLang="zh-CN" sz="4400" dirty="0" smtClean="0"/>
              <a:t>()</a:t>
            </a:r>
            <a:r>
              <a:rPr lang="zh-CN" altLang="en-US" sz="4400" dirty="0" smtClean="0"/>
              <a:t>而非</a:t>
            </a:r>
            <a:r>
              <a:rPr lang="en-US" altLang="zh-CN" sz="4400" dirty="0" smtClean="0"/>
              <a:t>run()</a:t>
            </a:r>
          </a:p>
          <a:p>
            <a:r>
              <a:rPr lang="zh-CN" altLang="en-US" sz="4400" dirty="0"/>
              <a:t>这</a:t>
            </a:r>
            <a:r>
              <a:rPr lang="zh-CN" altLang="en-US" sz="4400" dirty="0" smtClean="0"/>
              <a:t>是因为很多情况下，我们只是初始化一个界面，并等待动作发生，而不是执行一段命令。</a:t>
            </a:r>
            <a:endParaRPr lang="en-US" altLang="zh-CN" sz="4400" dirty="0" smtClean="0"/>
          </a:p>
        </p:txBody>
      </p:sp>
    </p:spTree>
    <p:extLst>
      <p:ext uri="{BB962C8B-B14F-4D97-AF65-F5344CB8AC3E}">
        <p14:creationId xmlns:p14="http://schemas.microsoft.com/office/powerpoint/2010/main" val="224783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32000" y="539047"/>
            <a:ext cx="7247467" cy="5632311"/>
          </a:xfrm>
          <a:prstGeom prst="rect">
            <a:avLst/>
          </a:prstGeom>
        </p:spPr>
        <p:txBody>
          <a:bodyPr wrap="square">
            <a:spAutoFit/>
          </a:bodyPr>
          <a:lstStyle/>
          <a:p>
            <a:r>
              <a:rPr lang="en-US" altLang="zh-CN" sz="2000" b="1" dirty="0" smtClean="0">
                <a:solidFill>
                  <a:srgbClr val="7F0055"/>
                </a:solidFill>
                <a:latin typeface="Consolas" panose="020B0609020204030204" pitchFamily="49" charset="0"/>
              </a:rPr>
              <a:t>import</a:t>
            </a:r>
            <a:r>
              <a:rPr lang="en-US" altLang="zh-CN" sz="2000" b="1" dirty="0" smtClean="0">
                <a:solidFill>
                  <a:srgbClr val="000000"/>
                </a:solidFill>
                <a:latin typeface="Consolas" panose="020B0609020204030204" pitchFamily="49" charset="0"/>
              </a:rPr>
              <a:t> </a:t>
            </a:r>
            <a:r>
              <a:rPr lang="en-US" altLang="zh-CN" sz="2000" b="1" dirty="0" err="1" smtClean="0">
                <a:solidFill>
                  <a:srgbClr val="000000"/>
                </a:solidFill>
                <a:latin typeface="Consolas" panose="020B0609020204030204" pitchFamily="49" charset="0"/>
              </a:rPr>
              <a:t>java.awt.event</a:t>
            </a:r>
            <a:r>
              <a:rPr lang="en-US" altLang="zh-CN" sz="2000" b="1" dirty="0" smtClean="0">
                <a:solidFill>
                  <a:srgbClr val="000000"/>
                </a:solidFill>
                <a:latin typeface="Consolas" panose="020B0609020204030204" pitchFamily="49" charset="0"/>
              </a:rPr>
              <a:t>.*;</a:t>
            </a:r>
          </a:p>
          <a:p>
            <a:r>
              <a:rPr lang="en-US" altLang="zh-CN" sz="2000" b="1" dirty="0" smtClean="0">
                <a:solidFill>
                  <a:srgbClr val="7F0055"/>
                </a:solidFill>
                <a:latin typeface="Consolas" panose="020B0609020204030204" pitchFamily="49" charset="0"/>
              </a:rPr>
              <a:t>import</a:t>
            </a:r>
            <a:r>
              <a:rPr lang="en-US" altLang="zh-CN" sz="2000" b="1" dirty="0" smtClean="0">
                <a:solidFill>
                  <a:srgbClr val="000000"/>
                </a:solidFill>
                <a:latin typeface="Consolas" panose="020B0609020204030204" pitchFamily="49" charset="0"/>
              </a:rPr>
              <a:t> </a:t>
            </a:r>
            <a:r>
              <a:rPr lang="en-US" altLang="zh-CN" sz="2000" b="1" dirty="0" err="1" smtClean="0">
                <a:solidFill>
                  <a:srgbClr val="000000"/>
                </a:solidFill>
                <a:latin typeface="Consolas" panose="020B0609020204030204" pitchFamily="49" charset="0"/>
              </a:rPr>
              <a:t>javax.swing</a:t>
            </a:r>
            <a:r>
              <a:rPr lang="en-US" altLang="zh-CN" sz="2000" b="1" dirty="0" smtClean="0">
                <a:solidFill>
                  <a:srgbClr val="000000"/>
                </a:solidFill>
                <a:latin typeface="Consolas" panose="020B0609020204030204" pitchFamily="49" charset="0"/>
              </a:rPr>
              <a:t>.*;</a:t>
            </a:r>
          </a:p>
          <a:p>
            <a:r>
              <a:rPr lang="en-US" altLang="zh-CN" sz="2000" b="1" dirty="0" smtClean="0">
                <a:solidFill>
                  <a:srgbClr val="7F0055"/>
                </a:solidFill>
                <a:latin typeface="Consolas" panose="020B0609020204030204" pitchFamily="49" charset="0"/>
              </a:rPr>
              <a:t>import</a:t>
            </a:r>
            <a:r>
              <a:rPr lang="en-US" altLang="zh-CN" sz="2000" b="1" dirty="0" smtClean="0">
                <a:solidFill>
                  <a:srgbClr val="000000"/>
                </a:solidFill>
                <a:latin typeface="Consolas" panose="020B0609020204030204" pitchFamily="49" charset="0"/>
              </a:rPr>
              <a:t> </a:t>
            </a:r>
            <a:r>
              <a:rPr lang="en-US" altLang="zh-CN" sz="2000" b="1" dirty="0" err="1" smtClean="0">
                <a:solidFill>
                  <a:srgbClr val="000000"/>
                </a:solidFill>
                <a:latin typeface="Consolas" panose="020B0609020204030204" pitchFamily="49" charset="0"/>
              </a:rPr>
              <a:t>acm.program</a:t>
            </a:r>
            <a:r>
              <a:rPr lang="en-US" altLang="zh-CN" sz="2000" b="1" dirty="0" smtClean="0">
                <a:solidFill>
                  <a:srgbClr val="000000"/>
                </a:solidFill>
                <a:latin typeface="Consolas" panose="020B0609020204030204" pitchFamily="49" charset="0"/>
              </a:rPr>
              <a:t>.*;</a:t>
            </a:r>
          </a:p>
          <a:p>
            <a:endParaRPr lang="zh-CN" altLang="en-US" sz="2000" dirty="0" smtClean="0">
              <a:latin typeface="Consolas" panose="020B0609020204030204" pitchFamily="49" charset="0"/>
            </a:endParaRPr>
          </a:p>
          <a:p>
            <a:r>
              <a:rPr lang="en-US" altLang="zh-CN" sz="2000" b="1" dirty="0" smtClean="0">
                <a:solidFill>
                  <a:srgbClr val="7F0055"/>
                </a:solidFill>
                <a:latin typeface="Consolas" panose="020B0609020204030204" pitchFamily="49" charset="0"/>
              </a:rPr>
              <a:t>public</a:t>
            </a:r>
            <a:r>
              <a:rPr lang="en-US" altLang="zh-CN" sz="2000" b="1" dirty="0" smtClean="0">
                <a:solidFill>
                  <a:srgbClr val="000000"/>
                </a:solidFill>
                <a:latin typeface="Consolas" panose="020B0609020204030204" pitchFamily="49" charset="0"/>
              </a:rPr>
              <a:t> </a:t>
            </a:r>
            <a:r>
              <a:rPr lang="en-US" altLang="zh-CN" sz="2000" b="1" dirty="0" smtClean="0">
                <a:solidFill>
                  <a:srgbClr val="7F0055"/>
                </a:solidFill>
                <a:latin typeface="Consolas" panose="020B0609020204030204" pitchFamily="49" charset="0"/>
              </a:rPr>
              <a:t>class</a:t>
            </a:r>
            <a:r>
              <a:rPr lang="en-US" altLang="zh-CN" sz="2000" b="1" dirty="0" smtClean="0">
                <a:solidFill>
                  <a:srgbClr val="000000"/>
                </a:solidFill>
                <a:latin typeface="Consolas" panose="020B0609020204030204" pitchFamily="49" charset="0"/>
              </a:rPr>
              <a:t> </a:t>
            </a:r>
            <a:r>
              <a:rPr lang="en-US" altLang="zh-CN" sz="2000" b="1" u="sng" dirty="0" err="1" smtClean="0">
                <a:solidFill>
                  <a:srgbClr val="000000"/>
                </a:solidFill>
                <a:latin typeface="Consolas" panose="020B0609020204030204" pitchFamily="49" charset="0"/>
              </a:rPr>
              <a:t>FirstButton</a:t>
            </a:r>
            <a:r>
              <a:rPr lang="en-US" altLang="zh-CN" sz="2000" b="1" u="sng" dirty="0" smtClean="0">
                <a:solidFill>
                  <a:srgbClr val="000000"/>
                </a:solidFill>
                <a:latin typeface="Consolas" panose="020B0609020204030204" pitchFamily="49" charset="0"/>
              </a:rPr>
              <a:t> </a:t>
            </a:r>
            <a:r>
              <a:rPr lang="en-US" altLang="zh-CN" sz="2000" b="1" u="sng" dirty="0" smtClean="0">
                <a:solidFill>
                  <a:srgbClr val="7F0055"/>
                </a:solidFill>
                <a:latin typeface="Consolas" panose="020B0609020204030204" pitchFamily="49" charset="0"/>
              </a:rPr>
              <a:t>extends</a:t>
            </a:r>
            <a:r>
              <a:rPr lang="en-US" altLang="zh-CN" sz="2000" b="1" u="sng" dirty="0" smtClean="0">
                <a:solidFill>
                  <a:srgbClr val="000000"/>
                </a:solidFill>
                <a:latin typeface="Consolas" panose="020B0609020204030204" pitchFamily="49" charset="0"/>
              </a:rPr>
              <a:t> </a:t>
            </a:r>
            <a:r>
              <a:rPr lang="en-US" altLang="zh-CN" sz="2000" b="1" u="sng" dirty="0" err="1" smtClean="0">
                <a:solidFill>
                  <a:srgbClr val="000000"/>
                </a:solidFill>
                <a:latin typeface="Consolas" panose="020B0609020204030204" pitchFamily="49" charset="0"/>
              </a:rPr>
              <a:t>ConsoleProgram</a:t>
            </a:r>
            <a:r>
              <a:rPr lang="en-US" altLang="zh-CN" sz="2000" b="1" u="sng" dirty="0" smtClean="0">
                <a:solidFill>
                  <a:srgbClr val="000000"/>
                </a:solidFill>
                <a:latin typeface="Consolas" panose="020B0609020204030204" pitchFamily="49" charset="0"/>
              </a:rPr>
              <a:t>{</a:t>
            </a:r>
          </a:p>
          <a:p>
            <a:pPr lvl="1"/>
            <a:r>
              <a:rPr lang="en-US" altLang="zh-CN" sz="2000" b="1" dirty="0" smtClean="0">
                <a:solidFill>
                  <a:srgbClr val="7F0055"/>
                </a:solidFill>
                <a:latin typeface="Consolas" panose="020B0609020204030204" pitchFamily="49" charset="0"/>
              </a:rPr>
              <a:t>public</a:t>
            </a:r>
            <a:r>
              <a:rPr lang="en-US" altLang="zh-CN" sz="2000" b="1" dirty="0" smtClean="0">
                <a:solidFill>
                  <a:srgbClr val="000000"/>
                </a:solidFill>
                <a:latin typeface="Consolas" panose="020B0609020204030204" pitchFamily="49" charset="0"/>
              </a:rPr>
              <a:t> </a:t>
            </a:r>
            <a:r>
              <a:rPr lang="en-US" altLang="zh-CN" sz="2000" b="1" dirty="0" smtClean="0">
                <a:solidFill>
                  <a:srgbClr val="7F0055"/>
                </a:solidFill>
                <a:latin typeface="Consolas" panose="020B0609020204030204" pitchFamily="49" charset="0"/>
              </a:rPr>
              <a:t>void</a:t>
            </a:r>
            <a:r>
              <a:rPr lang="en-US" altLang="zh-CN" sz="2000" b="1" dirty="0" smtClean="0">
                <a:solidFill>
                  <a:srgbClr val="000000"/>
                </a:solidFill>
                <a:latin typeface="Consolas" panose="020B0609020204030204" pitchFamily="49" charset="0"/>
              </a:rPr>
              <a:t> </a:t>
            </a:r>
            <a:r>
              <a:rPr lang="en-US" altLang="zh-CN" sz="2000" b="1" dirty="0" err="1" smtClean="0">
                <a:solidFill>
                  <a:srgbClr val="000000"/>
                </a:solidFill>
                <a:latin typeface="Consolas" panose="020B0609020204030204" pitchFamily="49" charset="0"/>
              </a:rPr>
              <a:t>init</a:t>
            </a:r>
            <a:r>
              <a:rPr lang="en-US" altLang="zh-CN" sz="2000" b="1" dirty="0" smtClean="0">
                <a:solidFill>
                  <a:srgbClr val="000000"/>
                </a:solidFill>
                <a:latin typeface="Consolas" panose="020B0609020204030204" pitchFamily="49" charset="0"/>
              </a:rPr>
              <a:t>(){</a:t>
            </a:r>
          </a:p>
          <a:p>
            <a:pPr lvl="2"/>
            <a:r>
              <a:rPr lang="en-US" altLang="zh-CN" sz="2000" dirty="0" err="1" smtClean="0">
                <a:solidFill>
                  <a:srgbClr val="000000"/>
                </a:solidFill>
                <a:latin typeface="Consolas" panose="020B0609020204030204" pitchFamily="49" charset="0"/>
              </a:rPr>
              <a:t>setFont</a:t>
            </a:r>
            <a:r>
              <a:rPr lang="en-US" altLang="zh-CN" sz="2000" dirty="0" smtClean="0">
                <a:solidFill>
                  <a:srgbClr val="000000"/>
                </a:solidFill>
                <a:latin typeface="Consolas" panose="020B0609020204030204" pitchFamily="49" charset="0"/>
              </a:rPr>
              <a:t>(</a:t>
            </a:r>
            <a:r>
              <a:rPr lang="en-US" altLang="zh-CN" sz="2000" dirty="0" smtClean="0">
                <a:solidFill>
                  <a:srgbClr val="2A00FF"/>
                </a:solidFill>
                <a:latin typeface="Consolas" panose="020B0609020204030204" pitchFamily="49" charset="0"/>
              </a:rPr>
              <a:t>"</a:t>
            </a:r>
            <a:r>
              <a:rPr lang="zh-CN" altLang="en-US" sz="2000" dirty="0" smtClean="0">
                <a:solidFill>
                  <a:srgbClr val="2A00FF"/>
                </a:solidFill>
                <a:latin typeface="Consolas" panose="020B0609020204030204" pitchFamily="49" charset="0"/>
              </a:rPr>
              <a:t>宋体</a:t>
            </a:r>
            <a:r>
              <a:rPr lang="en-US" altLang="zh-CN" sz="2000" dirty="0" smtClean="0">
                <a:solidFill>
                  <a:srgbClr val="2A00FF"/>
                </a:solidFill>
                <a:latin typeface="Consolas" panose="020B0609020204030204" pitchFamily="49" charset="0"/>
              </a:rPr>
              <a:t>-50"</a:t>
            </a:r>
            <a:r>
              <a:rPr lang="en-US" altLang="zh-CN" sz="2000" dirty="0" smtClean="0">
                <a:solidFill>
                  <a:srgbClr val="000000"/>
                </a:solidFill>
                <a:latin typeface="Consolas" panose="020B0609020204030204" pitchFamily="49" charset="0"/>
              </a:rPr>
              <a:t>);</a:t>
            </a:r>
          </a:p>
          <a:p>
            <a:pPr lvl="2"/>
            <a:r>
              <a:rPr lang="en-US" altLang="zh-CN" sz="2000" dirty="0" err="1" smtClean="0">
                <a:solidFill>
                  <a:srgbClr val="000000"/>
                </a:solidFill>
                <a:latin typeface="Consolas" panose="020B0609020204030204" pitchFamily="49" charset="0"/>
              </a:rPr>
              <a:t>JButton</a:t>
            </a:r>
            <a:r>
              <a:rPr lang="en-US" altLang="zh-CN" sz="2000" dirty="0" smtClean="0">
                <a:solidFill>
                  <a:srgbClr val="000000"/>
                </a:solidFill>
                <a:latin typeface="Consolas" panose="020B0609020204030204" pitchFamily="49" charset="0"/>
              </a:rPr>
              <a:t> </a:t>
            </a:r>
            <a:r>
              <a:rPr lang="en-US" altLang="zh-CN" sz="2000" dirty="0" err="1" smtClean="0">
                <a:solidFill>
                  <a:srgbClr val="6A3E3E"/>
                </a:solidFill>
                <a:latin typeface="Consolas" panose="020B0609020204030204" pitchFamily="49" charset="0"/>
              </a:rPr>
              <a:t>bt</a:t>
            </a:r>
            <a:r>
              <a:rPr lang="en-US" altLang="zh-CN" sz="2000" dirty="0" smtClean="0">
                <a:solidFill>
                  <a:srgbClr val="000000"/>
                </a:solidFill>
                <a:latin typeface="Consolas" panose="020B0609020204030204" pitchFamily="49" charset="0"/>
              </a:rPr>
              <a:t>=</a:t>
            </a:r>
            <a:r>
              <a:rPr lang="en-US" altLang="zh-CN" sz="2000" b="1" dirty="0" smtClean="0">
                <a:solidFill>
                  <a:srgbClr val="7F0055"/>
                </a:solidFill>
                <a:latin typeface="Consolas" panose="020B0609020204030204" pitchFamily="49" charset="0"/>
              </a:rPr>
              <a:t>new</a:t>
            </a:r>
            <a:r>
              <a:rPr lang="en-US" altLang="zh-CN" sz="2000" b="1" dirty="0" smtClean="0">
                <a:solidFill>
                  <a:srgbClr val="000000"/>
                </a:solidFill>
                <a:latin typeface="Consolas" panose="020B0609020204030204" pitchFamily="49" charset="0"/>
              </a:rPr>
              <a:t> </a:t>
            </a:r>
            <a:r>
              <a:rPr lang="en-US" altLang="zh-CN" sz="2000" b="1" dirty="0" err="1" smtClean="0">
                <a:solidFill>
                  <a:srgbClr val="000000"/>
                </a:solidFill>
                <a:latin typeface="Consolas" panose="020B0609020204030204" pitchFamily="49" charset="0"/>
              </a:rPr>
              <a:t>JButton</a:t>
            </a:r>
            <a:r>
              <a:rPr lang="en-US" altLang="zh-CN" sz="2000" b="1" dirty="0" smtClean="0">
                <a:solidFill>
                  <a:srgbClr val="000000"/>
                </a:solidFill>
                <a:latin typeface="Consolas" panose="020B0609020204030204" pitchFamily="49" charset="0"/>
              </a:rPr>
              <a:t>(</a:t>
            </a:r>
            <a:r>
              <a:rPr lang="en-US" altLang="zh-CN" sz="2000" b="1" dirty="0" smtClean="0">
                <a:solidFill>
                  <a:srgbClr val="2A00FF"/>
                </a:solidFill>
                <a:latin typeface="Consolas" panose="020B0609020204030204" pitchFamily="49" charset="0"/>
              </a:rPr>
              <a:t>"hi"</a:t>
            </a:r>
            <a:r>
              <a:rPr lang="en-US" altLang="zh-CN" sz="2000" b="1" dirty="0" smtClean="0">
                <a:solidFill>
                  <a:srgbClr val="000000"/>
                </a:solidFill>
                <a:latin typeface="Consolas" panose="020B0609020204030204" pitchFamily="49" charset="0"/>
              </a:rPr>
              <a:t>);</a:t>
            </a:r>
          </a:p>
          <a:p>
            <a:pPr lvl="2"/>
            <a:r>
              <a:rPr lang="en-US" altLang="zh-CN" sz="2000" dirty="0" smtClean="0">
                <a:solidFill>
                  <a:srgbClr val="000000"/>
                </a:solidFill>
                <a:latin typeface="Consolas" panose="020B0609020204030204" pitchFamily="49" charset="0"/>
              </a:rPr>
              <a:t>add(</a:t>
            </a:r>
            <a:r>
              <a:rPr lang="en-US" altLang="zh-CN" sz="2000" dirty="0" err="1" smtClean="0">
                <a:solidFill>
                  <a:srgbClr val="6A3E3E"/>
                </a:solidFill>
                <a:latin typeface="Consolas" panose="020B0609020204030204" pitchFamily="49" charset="0"/>
              </a:rPr>
              <a:t>bt</a:t>
            </a:r>
            <a:r>
              <a:rPr lang="en-US" altLang="zh-CN" sz="2000" dirty="0" err="1" smtClean="0">
                <a:solidFill>
                  <a:srgbClr val="000000"/>
                </a:solidFill>
                <a:latin typeface="Consolas" panose="020B0609020204030204" pitchFamily="49" charset="0"/>
              </a:rPr>
              <a:t>,</a:t>
            </a:r>
            <a:r>
              <a:rPr lang="en-US" altLang="zh-CN" sz="2000" b="1" i="1" dirty="0" err="1" smtClean="0">
                <a:solidFill>
                  <a:srgbClr val="0000C0"/>
                </a:solidFill>
                <a:latin typeface="Consolas" panose="020B0609020204030204" pitchFamily="49" charset="0"/>
              </a:rPr>
              <a:t>SOUTH</a:t>
            </a:r>
            <a:r>
              <a:rPr lang="en-US" altLang="zh-CN" sz="2000" b="1" i="1" dirty="0" smtClean="0">
                <a:solidFill>
                  <a:srgbClr val="000000"/>
                </a:solidFill>
                <a:latin typeface="Consolas" panose="020B0609020204030204" pitchFamily="49" charset="0"/>
              </a:rPr>
              <a:t>);</a:t>
            </a:r>
          </a:p>
          <a:p>
            <a:pPr lvl="2"/>
            <a:r>
              <a:rPr lang="en-US" altLang="zh-CN" sz="2000" dirty="0" err="1" smtClean="0">
                <a:solidFill>
                  <a:srgbClr val="000000"/>
                </a:solidFill>
                <a:latin typeface="Consolas" panose="020B0609020204030204" pitchFamily="49" charset="0"/>
              </a:rPr>
              <a:t>addActionListeners</a:t>
            </a:r>
            <a:r>
              <a:rPr lang="en-US" altLang="zh-CN" sz="2000" dirty="0" smtClean="0">
                <a:solidFill>
                  <a:srgbClr val="000000"/>
                </a:solidFill>
                <a:latin typeface="Consolas" panose="020B0609020204030204" pitchFamily="49" charset="0"/>
              </a:rPr>
              <a:t>();</a:t>
            </a:r>
          </a:p>
          <a:p>
            <a:pPr lvl="1"/>
            <a:r>
              <a:rPr lang="en-US" altLang="zh-CN" sz="2000" dirty="0" smtClean="0">
                <a:solidFill>
                  <a:srgbClr val="000000"/>
                </a:solidFill>
                <a:latin typeface="Consolas" panose="020B0609020204030204" pitchFamily="49" charset="0"/>
              </a:rPr>
              <a:t>}</a:t>
            </a:r>
          </a:p>
          <a:p>
            <a:pPr lvl="1"/>
            <a:r>
              <a:rPr lang="en-US" altLang="zh-CN" sz="2000" b="1" dirty="0" smtClean="0">
                <a:solidFill>
                  <a:srgbClr val="7F0055"/>
                </a:solidFill>
                <a:latin typeface="Consolas" panose="020B0609020204030204" pitchFamily="49" charset="0"/>
              </a:rPr>
              <a:t>public</a:t>
            </a:r>
            <a:r>
              <a:rPr lang="en-US" altLang="zh-CN" sz="2000" b="1" dirty="0" smtClean="0">
                <a:solidFill>
                  <a:srgbClr val="000000"/>
                </a:solidFill>
                <a:latin typeface="Consolas" panose="020B0609020204030204" pitchFamily="49" charset="0"/>
              </a:rPr>
              <a:t> </a:t>
            </a:r>
            <a:r>
              <a:rPr lang="en-US" altLang="zh-CN" sz="2000" b="1" dirty="0" smtClean="0">
                <a:solidFill>
                  <a:srgbClr val="7F0055"/>
                </a:solidFill>
                <a:latin typeface="Consolas" panose="020B0609020204030204" pitchFamily="49" charset="0"/>
              </a:rPr>
              <a:t>void</a:t>
            </a:r>
            <a:r>
              <a:rPr lang="en-US" altLang="zh-CN" sz="2000" b="1" dirty="0" smtClean="0">
                <a:solidFill>
                  <a:srgbClr val="000000"/>
                </a:solidFill>
                <a:latin typeface="Consolas" panose="020B0609020204030204" pitchFamily="49" charset="0"/>
              </a:rPr>
              <a:t> </a:t>
            </a:r>
            <a:r>
              <a:rPr lang="en-US" altLang="zh-CN" sz="2000" b="1" dirty="0" err="1" smtClean="0">
                <a:solidFill>
                  <a:srgbClr val="000000"/>
                </a:solidFill>
                <a:latin typeface="Consolas" panose="020B0609020204030204" pitchFamily="49" charset="0"/>
              </a:rPr>
              <a:t>actionPerformed</a:t>
            </a:r>
            <a:r>
              <a:rPr lang="en-US" altLang="zh-CN" sz="2000" b="1" dirty="0" smtClean="0">
                <a:solidFill>
                  <a:srgbClr val="000000"/>
                </a:solidFill>
                <a:latin typeface="Consolas" panose="020B0609020204030204" pitchFamily="49" charset="0"/>
              </a:rPr>
              <a:t>(</a:t>
            </a:r>
            <a:r>
              <a:rPr lang="en-US" altLang="zh-CN" sz="2000" b="1" dirty="0" err="1" smtClean="0">
                <a:solidFill>
                  <a:srgbClr val="000000"/>
                </a:solidFill>
                <a:latin typeface="Consolas" panose="020B0609020204030204" pitchFamily="49" charset="0"/>
              </a:rPr>
              <a:t>ActionEvent</a:t>
            </a:r>
            <a:r>
              <a:rPr lang="en-US" altLang="zh-CN" sz="2000" b="1" dirty="0" smtClean="0">
                <a:solidFill>
                  <a:srgbClr val="000000"/>
                </a:solidFill>
                <a:latin typeface="Consolas" panose="020B0609020204030204" pitchFamily="49" charset="0"/>
              </a:rPr>
              <a:t> </a:t>
            </a:r>
            <a:r>
              <a:rPr lang="en-US" altLang="zh-CN" sz="2000" b="1" dirty="0" smtClean="0">
                <a:solidFill>
                  <a:srgbClr val="6A3E3E"/>
                </a:solidFill>
                <a:latin typeface="Consolas" panose="020B0609020204030204" pitchFamily="49" charset="0"/>
              </a:rPr>
              <a:t>e</a:t>
            </a:r>
            <a:r>
              <a:rPr lang="en-US" altLang="zh-CN" sz="2000" b="1" dirty="0" smtClean="0">
                <a:solidFill>
                  <a:srgbClr val="000000"/>
                </a:solidFill>
                <a:latin typeface="Consolas" panose="020B0609020204030204" pitchFamily="49" charset="0"/>
              </a:rPr>
              <a:t>){</a:t>
            </a:r>
          </a:p>
          <a:p>
            <a:pPr lvl="2"/>
            <a:r>
              <a:rPr lang="en-US" altLang="zh-CN" sz="2000" dirty="0" smtClean="0">
                <a:solidFill>
                  <a:srgbClr val="000000"/>
                </a:solidFill>
                <a:latin typeface="Consolas" panose="020B0609020204030204" pitchFamily="49" charset="0"/>
              </a:rPr>
              <a:t>String </a:t>
            </a:r>
            <a:r>
              <a:rPr lang="en-US" altLang="zh-CN" sz="2000" dirty="0" err="1" smtClean="0">
                <a:solidFill>
                  <a:srgbClr val="6A3E3E"/>
                </a:solidFill>
                <a:latin typeface="Consolas" panose="020B0609020204030204" pitchFamily="49" charset="0"/>
              </a:rPr>
              <a:t>cmd</a:t>
            </a:r>
            <a:r>
              <a:rPr lang="en-US" altLang="zh-CN" sz="2000" dirty="0" smtClean="0">
                <a:solidFill>
                  <a:srgbClr val="000000"/>
                </a:solidFill>
                <a:latin typeface="Consolas" panose="020B0609020204030204" pitchFamily="49" charset="0"/>
              </a:rPr>
              <a:t>=</a:t>
            </a:r>
            <a:r>
              <a:rPr lang="en-US" altLang="zh-CN" sz="2000" dirty="0" err="1" smtClean="0">
                <a:solidFill>
                  <a:srgbClr val="6A3E3E"/>
                </a:solidFill>
                <a:latin typeface="Consolas" panose="020B0609020204030204" pitchFamily="49" charset="0"/>
              </a:rPr>
              <a:t>e</a:t>
            </a:r>
            <a:r>
              <a:rPr lang="en-US" altLang="zh-CN" sz="2000" dirty="0" err="1" smtClean="0">
                <a:solidFill>
                  <a:srgbClr val="000000"/>
                </a:solidFill>
                <a:latin typeface="Consolas" panose="020B0609020204030204" pitchFamily="49" charset="0"/>
              </a:rPr>
              <a:t>.getActionCommand</a:t>
            </a:r>
            <a:r>
              <a:rPr lang="en-US" altLang="zh-CN" sz="2000" dirty="0" smtClean="0">
                <a:solidFill>
                  <a:srgbClr val="000000"/>
                </a:solidFill>
                <a:latin typeface="Consolas" panose="020B0609020204030204" pitchFamily="49" charset="0"/>
              </a:rPr>
              <a:t>();</a:t>
            </a:r>
          </a:p>
          <a:p>
            <a:pPr lvl="2"/>
            <a:r>
              <a:rPr lang="en-US" altLang="zh-CN" sz="2000" b="1" dirty="0" smtClean="0">
                <a:solidFill>
                  <a:srgbClr val="7F0055"/>
                </a:solidFill>
                <a:latin typeface="Consolas" panose="020B0609020204030204" pitchFamily="49" charset="0"/>
              </a:rPr>
              <a:t>if</a:t>
            </a:r>
            <a:r>
              <a:rPr lang="en-US" altLang="zh-CN" sz="2000" b="1" dirty="0" smtClean="0">
                <a:solidFill>
                  <a:srgbClr val="000000"/>
                </a:solidFill>
                <a:latin typeface="Consolas" panose="020B0609020204030204" pitchFamily="49" charset="0"/>
              </a:rPr>
              <a:t>(</a:t>
            </a:r>
            <a:r>
              <a:rPr lang="en-US" altLang="zh-CN" sz="2000" b="1" dirty="0" err="1" smtClean="0">
                <a:solidFill>
                  <a:srgbClr val="6A3E3E"/>
                </a:solidFill>
                <a:latin typeface="Consolas" panose="020B0609020204030204" pitchFamily="49" charset="0"/>
              </a:rPr>
              <a:t>cmd</a:t>
            </a:r>
            <a:r>
              <a:rPr lang="en-US" altLang="zh-CN" sz="2000" b="1" dirty="0" err="1" smtClean="0">
                <a:solidFill>
                  <a:srgbClr val="000000"/>
                </a:solidFill>
                <a:latin typeface="Consolas" panose="020B0609020204030204" pitchFamily="49" charset="0"/>
              </a:rPr>
              <a:t>.equals</a:t>
            </a:r>
            <a:r>
              <a:rPr lang="en-US" altLang="zh-CN" sz="2000" b="1" dirty="0" smtClean="0">
                <a:solidFill>
                  <a:srgbClr val="000000"/>
                </a:solidFill>
                <a:latin typeface="Consolas" panose="020B0609020204030204" pitchFamily="49" charset="0"/>
              </a:rPr>
              <a:t>(</a:t>
            </a:r>
            <a:r>
              <a:rPr lang="en-US" altLang="zh-CN" sz="2000" b="1" dirty="0" smtClean="0">
                <a:solidFill>
                  <a:srgbClr val="2A00FF"/>
                </a:solidFill>
                <a:latin typeface="Consolas" panose="020B0609020204030204" pitchFamily="49" charset="0"/>
              </a:rPr>
              <a:t>"hi"</a:t>
            </a:r>
            <a:r>
              <a:rPr lang="en-US" altLang="zh-CN" sz="2000" b="1" dirty="0" smtClean="0">
                <a:solidFill>
                  <a:srgbClr val="000000"/>
                </a:solidFill>
                <a:latin typeface="Consolas" panose="020B0609020204030204" pitchFamily="49" charset="0"/>
              </a:rPr>
              <a:t>)){</a:t>
            </a:r>
          </a:p>
          <a:p>
            <a:pPr lvl="3"/>
            <a:r>
              <a:rPr lang="en-US" altLang="zh-CN" sz="2000" dirty="0" err="1" smtClean="0">
                <a:solidFill>
                  <a:srgbClr val="000000"/>
                </a:solidFill>
                <a:latin typeface="Consolas" panose="020B0609020204030204" pitchFamily="49" charset="0"/>
              </a:rPr>
              <a:t>println</a:t>
            </a:r>
            <a:r>
              <a:rPr lang="en-US" altLang="zh-CN" sz="2000" dirty="0" smtClean="0">
                <a:solidFill>
                  <a:srgbClr val="000000"/>
                </a:solidFill>
                <a:latin typeface="Consolas" panose="020B0609020204030204" pitchFamily="49" charset="0"/>
              </a:rPr>
              <a:t>(</a:t>
            </a:r>
            <a:r>
              <a:rPr lang="en-US" altLang="zh-CN" sz="2000" dirty="0" smtClean="0">
                <a:solidFill>
                  <a:srgbClr val="2A00FF"/>
                </a:solidFill>
                <a:latin typeface="Consolas" panose="020B0609020204030204" pitchFamily="49" charset="0"/>
              </a:rPr>
              <a:t>"hello world"</a:t>
            </a:r>
            <a:r>
              <a:rPr lang="en-US" altLang="zh-CN" sz="2000" dirty="0" smtClean="0">
                <a:solidFill>
                  <a:srgbClr val="000000"/>
                </a:solidFill>
                <a:latin typeface="Consolas" panose="020B0609020204030204" pitchFamily="49" charset="0"/>
              </a:rPr>
              <a:t>);</a:t>
            </a:r>
          </a:p>
          <a:p>
            <a:pPr lvl="2"/>
            <a:r>
              <a:rPr lang="en-US" altLang="zh-CN" sz="2000" dirty="0" smtClean="0">
                <a:solidFill>
                  <a:srgbClr val="000000"/>
                </a:solidFill>
                <a:latin typeface="Consolas" panose="020B0609020204030204" pitchFamily="49" charset="0"/>
              </a:rPr>
              <a:t>}</a:t>
            </a:r>
          </a:p>
          <a:p>
            <a:pPr lvl="1"/>
            <a:r>
              <a:rPr lang="en-US" altLang="zh-CN" sz="2000" dirty="0" smtClean="0">
                <a:solidFill>
                  <a:srgbClr val="000000"/>
                </a:solidFill>
                <a:latin typeface="Consolas" panose="020B0609020204030204" pitchFamily="49" charset="0"/>
              </a:rPr>
              <a:t>}</a:t>
            </a:r>
            <a:endParaRPr lang="zh-CN" altLang="en-US" sz="2000" dirty="0" smtClean="0">
              <a:latin typeface="Consolas" panose="020B0609020204030204" pitchFamily="49" charset="0"/>
            </a:endParaRPr>
          </a:p>
          <a:p>
            <a:r>
              <a:rPr lang="en-US" altLang="zh-CN" sz="2000" dirty="0" smtClean="0">
                <a:solidFill>
                  <a:srgbClr val="000000"/>
                </a:solidFill>
                <a:latin typeface="Consolas" panose="020B0609020204030204" pitchFamily="49" charset="0"/>
              </a:rPr>
              <a:t>}</a:t>
            </a:r>
          </a:p>
        </p:txBody>
      </p:sp>
    </p:spTree>
    <p:extLst>
      <p:ext uri="{BB962C8B-B14F-4D97-AF65-F5344CB8AC3E}">
        <p14:creationId xmlns:p14="http://schemas.microsoft.com/office/powerpoint/2010/main" val="391197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2057400" y="228071"/>
            <a:ext cx="8077200" cy="6334125"/>
          </a:xfrm>
          <a:prstGeom prst="rect">
            <a:avLst/>
          </a:prstGeom>
        </p:spPr>
      </p:pic>
    </p:spTree>
    <p:extLst>
      <p:ext uri="{BB962C8B-B14F-4D97-AF65-F5344CB8AC3E}">
        <p14:creationId xmlns:p14="http://schemas.microsoft.com/office/powerpoint/2010/main" val="626436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复选按钮</a:t>
            </a:r>
            <a:r>
              <a:rPr lang="en-US" altLang="zh-CN" dirty="0" err="1" smtClean="0">
                <a:solidFill>
                  <a:srgbClr val="000000"/>
                </a:solidFill>
                <a:latin typeface="Consolas" panose="020B0609020204030204" pitchFamily="49" charset="0"/>
              </a:rPr>
              <a:t>JCheckBox</a:t>
            </a:r>
            <a:r>
              <a:rPr lang="en-US" altLang="zh-CN" dirty="0" smtClean="0">
                <a:solidFill>
                  <a:srgbClr val="000000"/>
                </a:solidFill>
                <a:latin typeface="Consolas" panose="020B0609020204030204" pitchFamily="49" charset="0"/>
              </a:rPr>
              <a:t> </a:t>
            </a:r>
            <a:endParaRPr lang="zh-CN" altLang="en-US" dirty="0"/>
          </a:p>
        </p:txBody>
      </p:sp>
      <p:sp>
        <p:nvSpPr>
          <p:cNvPr id="5" name="矩形 4"/>
          <p:cNvSpPr/>
          <p:nvPr/>
        </p:nvSpPr>
        <p:spPr>
          <a:xfrm>
            <a:off x="982133" y="1690688"/>
            <a:ext cx="10371667" cy="3046988"/>
          </a:xfrm>
          <a:prstGeom prst="rect">
            <a:avLst/>
          </a:prstGeom>
        </p:spPr>
        <p:txBody>
          <a:bodyPr wrap="square">
            <a:spAutoFit/>
          </a:bodyPr>
          <a:lstStyle/>
          <a:p>
            <a:r>
              <a:rPr lang="en-US" altLang="zh-CN" sz="3200" dirty="0" err="1" smtClean="0">
                <a:solidFill>
                  <a:srgbClr val="000000"/>
                </a:solidFill>
                <a:latin typeface="Consolas" panose="020B0609020204030204" pitchFamily="49" charset="0"/>
              </a:rPr>
              <a:t>JCheckBox</a:t>
            </a:r>
            <a:r>
              <a:rPr lang="en-US" altLang="zh-CN" sz="3200" dirty="0" smtClean="0">
                <a:solidFill>
                  <a:srgbClr val="000000"/>
                </a:solidFill>
                <a:latin typeface="Consolas" panose="020B0609020204030204" pitchFamily="49" charset="0"/>
              </a:rPr>
              <a:t> check=</a:t>
            </a:r>
            <a:r>
              <a:rPr lang="en-US" altLang="zh-CN" sz="3200" b="1" dirty="0" smtClean="0">
                <a:solidFill>
                  <a:srgbClr val="7F0055"/>
                </a:solidFill>
                <a:latin typeface="Consolas" panose="020B0609020204030204" pitchFamily="49" charset="0"/>
              </a:rPr>
              <a:t>new</a:t>
            </a:r>
            <a:r>
              <a:rPr lang="en-US" altLang="zh-CN" sz="3200" b="1" dirty="0" smtClean="0">
                <a:solidFill>
                  <a:srgbClr val="000000"/>
                </a:solidFill>
                <a:latin typeface="Consolas" panose="020B0609020204030204" pitchFamily="49" charset="0"/>
              </a:rPr>
              <a:t> </a:t>
            </a:r>
            <a:r>
              <a:rPr lang="en-US" altLang="zh-CN" sz="3200" b="1" dirty="0" err="1" smtClean="0">
                <a:solidFill>
                  <a:srgbClr val="000000"/>
                </a:solidFill>
                <a:latin typeface="Consolas" panose="020B0609020204030204" pitchFamily="49" charset="0"/>
              </a:rPr>
              <a:t>JCheckBox</a:t>
            </a:r>
            <a:r>
              <a:rPr lang="en-US" altLang="zh-CN" sz="3200" b="1" dirty="0" smtClean="0">
                <a:solidFill>
                  <a:srgbClr val="000000"/>
                </a:solidFill>
                <a:latin typeface="Consolas" panose="020B0609020204030204" pitchFamily="49" charset="0"/>
              </a:rPr>
              <a:t>(</a:t>
            </a:r>
            <a:r>
              <a:rPr lang="en-US" altLang="zh-CN" sz="3200" b="1" dirty="0" smtClean="0">
                <a:solidFill>
                  <a:srgbClr val="2A00FF"/>
                </a:solidFill>
                <a:latin typeface="Consolas" panose="020B0609020204030204" pitchFamily="49" charset="0"/>
              </a:rPr>
              <a:t>"name"</a:t>
            </a:r>
            <a:r>
              <a:rPr lang="en-US" altLang="zh-CN" sz="3200" b="1" dirty="0" smtClean="0">
                <a:solidFill>
                  <a:srgbClr val="000000"/>
                </a:solidFill>
                <a:latin typeface="Consolas" panose="020B0609020204030204" pitchFamily="49" charset="0"/>
              </a:rPr>
              <a:t>);</a:t>
            </a:r>
          </a:p>
          <a:p>
            <a:r>
              <a:rPr lang="en-US" altLang="zh-CN" sz="3200" b="1" dirty="0" smtClean="0">
                <a:solidFill>
                  <a:srgbClr val="000000"/>
                </a:solidFill>
                <a:latin typeface="Consolas" panose="020B0609020204030204" pitchFamily="49" charset="0"/>
              </a:rPr>
              <a:t>//</a:t>
            </a:r>
            <a:r>
              <a:rPr lang="zh-CN" altLang="en-US" sz="3200" b="1" dirty="0" smtClean="0">
                <a:solidFill>
                  <a:srgbClr val="000000"/>
                </a:solidFill>
                <a:latin typeface="Consolas" panose="020B0609020204030204" pitchFamily="49" charset="0"/>
              </a:rPr>
              <a:t>新建一个复选按钮</a:t>
            </a:r>
            <a:endParaRPr lang="en-US" altLang="zh-CN" sz="3200" b="1" dirty="0" smtClean="0">
              <a:solidFill>
                <a:srgbClr val="000000"/>
              </a:solidFill>
              <a:latin typeface="Consolas" panose="020B0609020204030204" pitchFamily="49" charset="0"/>
            </a:endParaRPr>
          </a:p>
          <a:p>
            <a:r>
              <a:rPr lang="en-US" altLang="zh-CN" sz="3200" dirty="0" err="1" smtClean="0">
                <a:solidFill>
                  <a:srgbClr val="000000"/>
                </a:solidFill>
                <a:latin typeface="Consolas" panose="020B0609020204030204" pitchFamily="49" charset="0"/>
              </a:rPr>
              <a:t>check.setSelected</a:t>
            </a:r>
            <a:r>
              <a:rPr lang="en-US" altLang="zh-CN" sz="3200" dirty="0" smtClean="0">
                <a:solidFill>
                  <a:srgbClr val="000000"/>
                </a:solidFill>
                <a:latin typeface="Consolas" panose="020B0609020204030204" pitchFamily="49" charset="0"/>
              </a:rPr>
              <a:t>(</a:t>
            </a:r>
            <a:r>
              <a:rPr lang="en-US" altLang="zh-CN" sz="3200" b="1" dirty="0" smtClean="0">
                <a:solidFill>
                  <a:srgbClr val="7F0055"/>
                </a:solidFill>
                <a:latin typeface="Consolas" panose="020B0609020204030204" pitchFamily="49" charset="0"/>
              </a:rPr>
              <a:t>true</a:t>
            </a:r>
            <a:r>
              <a:rPr lang="en-US" altLang="zh-CN" sz="3200" b="1" dirty="0" smtClean="0">
                <a:solidFill>
                  <a:srgbClr val="000000"/>
                </a:solidFill>
                <a:latin typeface="Consolas" panose="020B0609020204030204" pitchFamily="49" charset="0"/>
              </a:rPr>
              <a:t>);</a:t>
            </a:r>
          </a:p>
          <a:p>
            <a:r>
              <a:rPr lang="en-US" altLang="zh-CN" sz="3200" dirty="0" smtClean="0">
                <a:latin typeface="Consolas" panose="020B0609020204030204" pitchFamily="49" charset="0"/>
              </a:rPr>
              <a:t>//</a:t>
            </a:r>
            <a:r>
              <a:rPr lang="zh-CN" altLang="en-US" sz="3200" dirty="0" smtClean="0">
                <a:latin typeface="Consolas" panose="020B0609020204030204" pitchFamily="49" charset="0"/>
              </a:rPr>
              <a:t>初始状态为选中</a:t>
            </a:r>
          </a:p>
          <a:p>
            <a:r>
              <a:rPr lang="en-US" altLang="zh-CN" sz="3200" dirty="0" err="1" smtClean="0">
                <a:solidFill>
                  <a:srgbClr val="000000"/>
                </a:solidFill>
                <a:latin typeface="Consolas" panose="020B0609020204030204" pitchFamily="49" charset="0"/>
              </a:rPr>
              <a:t>check.isSelected</a:t>
            </a:r>
            <a:r>
              <a:rPr lang="en-US" altLang="zh-CN" sz="3200" dirty="0" smtClean="0">
                <a:solidFill>
                  <a:srgbClr val="000000"/>
                </a:solidFill>
                <a:latin typeface="Consolas" panose="020B0609020204030204" pitchFamily="49" charset="0"/>
              </a:rPr>
              <a:t>();</a:t>
            </a:r>
          </a:p>
          <a:p>
            <a:r>
              <a:rPr lang="en-US" altLang="zh-CN" sz="3200" dirty="0" smtClean="0">
                <a:solidFill>
                  <a:srgbClr val="000000"/>
                </a:solidFill>
                <a:latin typeface="Consolas" panose="020B0609020204030204" pitchFamily="49" charset="0"/>
              </a:rPr>
              <a:t>//</a:t>
            </a:r>
            <a:r>
              <a:rPr lang="zh-CN" altLang="en-US" sz="3200" dirty="0" smtClean="0">
                <a:solidFill>
                  <a:srgbClr val="000000"/>
                </a:solidFill>
                <a:latin typeface="Consolas" panose="020B0609020204030204" pitchFamily="49" charset="0"/>
              </a:rPr>
              <a:t>检查是否选中，返回</a:t>
            </a:r>
            <a:r>
              <a:rPr lang="en-US" altLang="zh-CN" sz="3200" dirty="0" smtClean="0">
                <a:solidFill>
                  <a:srgbClr val="000000"/>
                </a:solidFill>
                <a:latin typeface="Consolas" panose="020B0609020204030204" pitchFamily="49" charset="0"/>
              </a:rPr>
              <a:t>true</a:t>
            </a:r>
            <a:r>
              <a:rPr lang="zh-CN" altLang="en-US" sz="3200" dirty="0" smtClean="0">
                <a:solidFill>
                  <a:srgbClr val="000000"/>
                </a:solidFill>
                <a:latin typeface="Consolas" panose="020B0609020204030204" pitchFamily="49" charset="0"/>
              </a:rPr>
              <a:t>或</a:t>
            </a:r>
            <a:r>
              <a:rPr lang="en-US" altLang="zh-CN" sz="3200" dirty="0" smtClean="0">
                <a:solidFill>
                  <a:srgbClr val="000000"/>
                </a:solidFill>
                <a:latin typeface="Consolas" panose="020B0609020204030204" pitchFamily="49" charset="0"/>
              </a:rPr>
              <a:t>false</a:t>
            </a:r>
            <a:endParaRPr lang="zh-CN" altLang="en-US" sz="3200" dirty="0"/>
          </a:p>
        </p:txBody>
      </p:sp>
    </p:spTree>
    <p:extLst>
      <p:ext uri="{BB962C8B-B14F-4D97-AF65-F5344CB8AC3E}">
        <p14:creationId xmlns:p14="http://schemas.microsoft.com/office/powerpoint/2010/main" val="424296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1999" y="629778"/>
            <a:ext cx="8652933" cy="5355312"/>
          </a:xfrm>
          <a:prstGeom prst="rect">
            <a:avLst/>
          </a:prstGeom>
        </p:spPr>
        <p:txBody>
          <a:bodyPr wrap="square">
            <a:spAutoFit/>
          </a:bodyPr>
          <a:lstStyle/>
          <a:p>
            <a:r>
              <a:rPr lang="en-US" altLang="zh-CN" b="1" dirty="0" smtClean="0">
                <a:solidFill>
                  <a:srgbClr val="7F0055"/>
                </a:solidFill>
                <a:latin typeface="Consolas" panose="020B0609020204030204" pitchFamily="49" charset="0"/>
              </a:rPr>
              <a:t>public</a:t>
            </a:r>
            <a:r>
              <a:rPr lang="en-US" altLang="zh-CN" b="1" dirty="0" smtClean="0">
                <a:solidFill>
                  <a:srgbClr val="000000"/>
                </a:solidFill>
                <a:latin typeface="Consolas" panose="020B0609020204030204" pitchFamily="49" charset="0"/>
              </a:rPr>
              <a:t> </a:t>
            </a:r>
            <a:r>
              <a:rPr lang="en-US" altLang="zh-CN" b="1" dirty="0" smtClean="0">
                <a:solidFill>
                  <a:srgbClr val="7F0055"/>
                </a:solidFill>
                <a:latin typeface="Consolas" panose="020B0609020204030204" pitchFamily="49" charset="0"/>
              </a:rPr>
              <a:t>void</a:t>
            </a:r>
            <a:r>
              <a:rPr lang="en-US" altLang="zh-CN" b="1" dirty="0" smtClean="0">
                <a:solidFill>
                  <a:srgbClr val="000000"/>
                </a:solidFill>
                <a:latin typeface="Consolas" panose="020B0609020204030204" pitchFamily="49" charset="0"/>
              </a:rPr>
              <a:t> run(){</a:t>
            </a:r>
          </a:p>
          <a:p>
            <a:r>
              <a:rPr lang="en-US" altLang="zh-CN" dirty="0" err="1" smtClean="0">
                <a:solidFill>
                  <a:srgbClr val="000000"/>
                </a:solidFill>
                <a:latin typeface="Consolas" panose="020B0609020204030204" pitchFamily="49" charset="0"/>
              </a:rPr>
              <a:t>BufferedReader</a:t>
            </a:r>
            <a:r>
              <a:rPr lang="en-US" altLang="zh-CN" dirty="0" smtClean="0">
                <a:solidFill>
                  <a:srgbClr val="000000"/>
                </a:solidFill>
                <a:latin typeface="Consolas" panose="020B0609020204030204" pitchFamily="49" charset="0"/>
              </a:rPr>
              <a:t> </a:t>
            </a:r>
            <a:r>
              <a:rPr lang="en-US" altLang="zh-CN" dirty="0" err="1" smtClean="0">
                <a:solidFill>
                  <a:srgbClr val="6A3E3E"/>
                </a:solidFill>
                <a:latin typeface="Consolas" panose="020B0609020204030204" pitchFamily="49" charset="0"/>
              </a:rPr>
              <a:t>rd</a:t>
            </a:r>
            <a:r>
              <a:rPr lang="en-US" altLang="zh-CN" dirty="0" smtClean="0">
                <a:solidFill>
                  <a:srgbClr val="000000"/>
                </a:solidFill>
                <a:latin typeface="Consolas" panose="020B0609020204030204" pitchFamily="49" charset="0"/>
              </a:rPr>
              <a:t>=</a:t>
            </a:r>
            <a:r>
              <a:rPr lang="en-US" altLang="zh-CN" dirty="0" err="1" smtClean="0">
                <a:solidFill>
                  <a:srgbClr val="000000"/>
                </a:solidFill>
                <a:latin typeface="Consolas" panose="020B0609020204030204" pitchFamily="49" charset="0"/>
              </a:rPr>
              <a:t>openFile</a:t>
            </a:r>
            <a:r>
              <a:rPr lang="en-US" altLang="zh-CN" dirty="0" smtClean="0">
                <a:solidFill>
                  <a:srgbClr val="000000"/>
                </a:solidFill>
                <a:latin typeface="Consolas" panose="020B0609020204030204" pitchFamily="49" charset="0"/>
              </a:rPr>
              <a:t>(</a:t>
            </a:r>
            <a:r>
              <a:rPr lang="en-US" altLang="zh-CN" dirty="0" smtClean="0">
                <a:solidFill>
                  <a:srgbClr val="2A00FF"/>
                </a:solidFill>
                <a:latin typeface="Consolas" panose="020B0609020204030204" pitchFamily="49" charset="0"/>
              </a:rPr>
              <a:t>"</a:t>
            </a:r>
            <a:r>
              <a:rPr lang="zh-CN" altLang="en-US" dirty="0" smtClean="0">
                <a:solidFill>
                  <a:srgbClr val="2A00FF"/>
                </a:solidFill>
                <a:latin typeface="Consolas" panose="020B0609020204030204" pitchFamily="49" charset="0"/>
              </a:rPr>
              <a:t>请输入一个文件名：</a:t>
            </a:r>
            <a:r>
              <a:rPr lang="en-US" altLang="zh-CN" dirty="0" smtClean="0">
                <a:solidFill>
                  <a:srgbClr val="2A00FF"/>
                </a:solidFill>
                <a:latin typeface="Consolas" panose="020B0609020204030204" pitchFamily="49" charset="0"/>
              </a:rPr>
              <a:t>"</a:t>
            </a:r>
            <a:r>
              <a:rPr lang="en-US" altLang="zh-CN"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String </a:t>
            </a:r>
            <a:r>
              <a:rPr lang="en-US" altLang="zh-CN" dirty="0" smtClean="0">
                <a:solidFill>
                  <a:srgbClr val="6A3E3E"/>
                </a:solidFill>
                <a:latin typeface="Consolas" panose="020B0609020204030204" pitchFamily="49" charset="0"/>
              </a:rPr>
              <a:t>s</a:t>
            </a:r>
            <a:r>
              <a:rPr lang="en-US" altLang="zh-CN" dirty="0" smtClean="0">
                <a:solidFill>
                  <a:srgbClr val="000000"/>
                </a:solidFill>
                <a:latin typeface="Consolas" panose="020B0609020204030204" pitchFamily="49" charset="0"/>
              </a:rPr>
              <a:t>=</a:t>
            </a:r>
            <a:r>
              <a:rPr lang="en-US" altLang="zh-CN" dirty="0" err="1" smtClean="0">
                <a:solidFill>
                  <a:srgbClr val="000000"/>
                </a:solidFill>
                <a:latin typeface="Consolas" panose="020B0609020204030204" pitchFamily="49" charset="0"/>
              </a:rPr>
              <a:t>readLine</a:t>
            </a:r>
            <a:r>
              <a:rPr lang="en-US" altLang="zh-CN" dirty="0" smtClean="0">
                <a:solidFill>
                  <a:srgbClr val="000000"/>
                </a:solidFill>
                <a:latin typeface="Consolas" panose="020B0609020204030204" pitchFamily="49" charset="0"/>
              </a:rPr>
              <a:t>(</a:t>
            </a:r>
            <a:r>
              <a:rPr lang="en-US" altLang="zh-CN" dirty="0" smtClean="0">
                <a:solidFill>
                  <a:srgbClr val="2A00FF"/>
                </a:solidFill>
                <a:latin typeface="Consolas" panose="020B0609020204030204" pitchFamily="49" charset="0"/>
              </a:rPr>
              <a:t>"</a:t>
            </a:r>
            <a:r>
              <a:rPr lang="zh-CN" altLang="en-US" dirty="0" smtClean="0">
                <a:solidFill>
                  <a:srgbClr val="2A00FF"/>
                </a:solidFill>
                <a:latin typeface="Consolas" panose="020B0609020204030204" pitchFamily="49" charset="0"/>
              </a:rPr>
              <a:t>请输入一个要查询的字符串：</a:t>
            </a:r>
            <a:r>
              <a:rPr lang="en-US" altLang="zh-CN" dirty="0" smtClean="0">
                <a:solidFill>
                  <a:srgbClr val="2A00FF"/>
                </a:solidFill>
                <a:latin typeface="Consolas" panose="020B0609020204030204" pitchFamily="49" charset="0"/>
              </a:rPr>
              <a:t>"</a:t>
            </a:r>
            <a:r>
              <a:rPr lang="en-US" altLang="zh-CN" dirty="0" smtClean="0">
                <a:solidFill>
                  <a:srgbClr val="000000"/>
                </a:solidFill>
                <a:latin typeface="Consolas" panose="020B0609020204030204" pitchFamily="49" charset="0"/>
              </a:rPr>
              <a:t>);</a:t>
            </a:r>
          </a:p>
          <a:p>
            <a:r>
              <a:rPr lang="en-US" altLang="zh-CN" b="1" dirty="0" smtClean="0">
                <a:solidFill>
                  <a:srgbClr val="7F0055"/>
                </a:solidFill>
                <a:latin typeface="Consolas" panose="020B0609020204030204" pitchFamily="49" charset="0"/>
              </a:rPr>
              <a:t>try</a:t>
            </a:r>
            <a:r>
              <a:rPr lang="en-US" altLang="zh-CN" b="1" dirty="0" smtClean="0">
                <a:solidFill>
                  <a:srgbClr val="000000"/>
                </a:solidFill>
                <a:latin typeface="Consolas" panose="020B0609020204030204" pitchFamily="49" charset="0"/>
              </a:rPr>
              <a:t>{</a:t>
            </a:r>
          </a:p>
          <a:p>
            <a:r>
              <a:rPr lang="en-US" altLang="zh-CN" b="1" dirty="0" err="1" smtClean="0">
                <a:solidFill>
                  <a:srgbClr val="7F0055"/>
                </a:solidFill>
                <a:latin typeface="Consolas" panose="020B0609020204030204" pitchFamily="49" charset="0"/>
              </a:rPr>
              <a:t>int</a:t>
            </a:r>
            <a:r>
              <a:rPr lang="en-US" altLang="zh-CN" b="1" dirty="0" smtClean="0">
                <a:solidFill>
                  <a:srgbClr val="000000"/>
                </a:solidFill>
                <a:latin typeface="Consolas" panose="020B0609020204030204" pitchFamily="49" charset="0"/>
              </a:rPr>
              <a:t> </a:t>
            </a:r>
            <a:r>
              <a:rPr lang="en-US" altLang="zh-CN" b="1" dirty="0" smtClean="0">
                <a:solidFill>
                  <a:srgbClr val="6A3E3E"/>
                </a:solidFill>
                <a:latin typeface="Consolas" panose="020B0609020204030204" pitchFamily="49" charset="0"/>
              </a:rPr>
              <a:t>count</a:t>
            </a:r>
            <a:r>
              <a:rPr lang="en-US" altLang="zh-CN" b="1" dirty="0" smtClean="0">
                <a:solidFill>
                  <a:srgbClr val="000000"/>
                </a:solidFill>
                <a:latin typeface="Consolas" panose="020B0609020204030204" pitchFamily="49" charset="0"/>
              </a:rPr>
              <a:t>=0;</a:t>
            </a:r>
          </a:p>
          <a:p>
            <a:r>
              <a:rPr lang="en-US" altLang="zh-CN" b="1" dirty="0" smtClean="0">
                <a:solidFill>
                  <a:srgbClr val="7F0055"/>
                </a:solidFill>
                <a:latin typeface="Consolas" panose="020B0609020204030204" pitchFamily="49" charset="0"/>
              </a:rPr>
              <a:t>while</a:t>
            </a:r>
            <a:r>
              <a:rPr lang="en-US" altLang="zh-CN" b="1" dirty="0" smtClean="0">
                <a:solidFill>
                  <a:srgbClr val="000000"/>
                </a:solidFill>
                <a:latin typeface="Consolas" panose="020B0609020204030204" pitchFamily="49" charset="0"/>
              </a:rPr>
              <a:t>(</a:t>
            </a:r>
            <a:r>
              <a:rPr lang="en-US" altLang="zh-CN" b="1" dirty="0" smtClean="0">
                <a:solidFill>
                  <a:srgbClr val="7F0055"/>
                </a:solidFill>
                <a:latin typeface="Consolas" panose="020B0609020204030204" pitchFamily="49" charset="0"/>
              </a:rPr>
              <a:t>true</a:t>
            </a:r>
            <a:r>
              <a:rPr lang="en-US" altLang="zh-CN" b="1"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String </a:t>
            </a:r>
            <a:r>
              <a:rPr lang="en-US" altLang="zh-CN" dirty="0" smtClean="0">
                <a:solidFill>
                  <a:srgbClr val="6A3E3E"/>
                </a:solidFill>
                <a:latin typeface="Consolas" panose="020B0609020204030204" pitchFamily="49" charset="0"/>
              </a:rPr>
              <a:t>line</a:t>
            </a:r>
            <a:r>
              <a:rPr lang="en-US" altLang="zh-CN" dirty="0" smtClean="0">
                <a:solidFill>
                  <a:srgbClr val="000000"/>
                </a:solidFill>
                <a:latin typeface="Consolas" panose="020B0609020204030204" pitchFamily="49" charset="0"/>
              </a:rPr>
              <a:t>=</a:t>
            </a:r>
            <a:r>
              <a:rPr lang="en-US" altLang="zh-CN" dirty="0" err="1" smtClean="0">
                <a:solidFill>
                  <a:srgbClr val="6A3E3E"/>
                </a:solidFill>
                <a:latin typeface="Consolas" panose="020B0609020204030204" pitchFamily="49" charset="0"/>
              </a:rPr>
              <a:t>rd</a:t>
            </a:r>
            <a:r>
              <a:rPr lang="en-US" altLang="zh-CN" dirty="0" err="1" smtClean="0">
                <a:solidFill>
                  <a:srgbClr val="000000"/>
                </a:solidFill>
                <a:latin typeface="Consolas" panose="020B0609020204030204" pitchFamily="49" charset="0"/>
              </a:rPr>
              <a:t>.readLine</a:t>
            </a:r>
            <a:r>
              <a:rPr lang="en-US" altLang="zh-CN" dirty="0" smtClean="0">
                <a:solidFill>
                  <a:srgbClr val="000000"/>
                </a:solidFill>
                <a:latin typeface="Consolas" panose="020B0609020204030204" pitchFamily="49" charset="0"/>
              </a:rPr>
              <a:t>();</a:t>
            </a:r>
          </a:p>
          <a:p>
            <a:r>
              <a:rPr lang="en-US" altLang="zh-CN" b="1" dirty="0" smtClean="0">
                <a:solidFill>
                  <a:srgbClr val="7F0055"/>
                </a:solidFill>
                <a:latin typeface="Consolas" panose="020B0609020204030204" pitchFamily="49" charset="0"/>
              </a:rPr>
              <a:t>if</a:t>
            </a:r>
            <a:r>
              <a:rPr lang="en-US" altLang="zh-CN" b="1" dirty="0" smtClean="0">
                <a:solidFill>
                  <a:srgbClr val="000000"/>
                </a:solidFill>
                <a:latin typeface="Consolas" panose="020B0609020204030204" pitchFamily="49" charset="0"/>
              </a:rPr>
              <a:t>(</a:t>
            </a:r>
            <a:r>
              <a:rPr lang="en-US" altLang="zh-CN" b="1" dirty="0" smtClean="0">
                <a:solidFill>
                  <a:srgbClr val="6A3E3E"/>
                </a:solidFill>
                <a:latin typeface="Consolas" panose="020B0609020204030204" pitchFamily="49" charset="0"/>
              </a:rPr>
              <a:t>line</a:t>
            </a:r>
            <a:r>
              <a:rPr lang="en-US" altLang="zh-CN" b="1" dirty="0" smtClean="0">
                <a:solidFill>
                  <a:srgbClr val="000000"/>
                </a:solidFill>
                <a:latin typeface="Consolas" panose="020B0609020204030204" pitchFamily="49" charset="0"/>
              </a:rPr>
              <a:t>==</a:t>
            </a:r>
            <a:r>
              <a:rPr lang="en-US" altLang="zh-CN" b="1" dirty="0" smtClean="0">
                <a:solidFill>
                  <a:srgbClr val="7F0055"/>
                </a:solidFill>
                <a:latin typeface="Consolas" panose="020B0609020204030204" pitchFamily="49" charset="0"/>
              </a:rPr>
              <a:t>null</a:t>
            </a:r>
            <a:r>
              <a:rPr lang="en-US" altLang="zh-CN" b="1" dirty="0" smtClean="0">
                <a:solidFill>
                  <a:srgbClr val="000000"/>
                </a:solidFill>
                <a:latin typeface="Consolas" panose="020B0609020204030204" pitchFamily="49" charset="0"/>
              </a:rPr>
              <a:t>) </a:t>
            </a:r>
          </a:p>
          <a:p>
            <a:r>
              <a:rPr lang="en-US" altLang="zh-CN" b="1" dirty="0" smtClean="0">
                <a:solidFill>
                  <a:srgbClr val="7F0055"/>
                </a:solidFill>
                <a:latin typeface="Consolas" panose="020B0609020204030204" pitchFamily="49" charset="0"/>
              </a:rPr>
              <a:t>break</a:t>
            </a:r>
            <a:r>
              <a:rPr lang="en-US" altLang="zh-CN" b="1" dirty="0" smtClean="0">
                <a:solidFill>
                  <a:srgbClr val="000000"/>
                </a:solidFill>
                <a:latin typeface="Consolas" panose="020B0609020204030204" pitchFamily="49" charset="0"/>
              </a:rPr>
              <a:t>;</a:t>
            </a:r>
          </a:p>
          <a:p>
            <a:r>
              <a:rPr lang="en-US" altLang="zh-CN" b="1" dirty="0" err="1" smtClean="0">
                <a:solidFill>
                  <a:srgbClr val="7F0055"/>
                </a:solidFill>
                <a:latin typeface="Consolas" panose="020B0609020204030204" pitchFamily="49" charset="0"/>
              </a:rPr>
              <a:t>int</a:t>
            </a:r>
            <a:r>
              <a:rPr lang="en-US" altLang="zh-CN" b="1" dirty="0" smtClean="0">
                <a:solidFill>
                  <a:srgbClr val="000000"/>
                </a:solidFill>
                <a:latin typeface="Consolas" panose="020B0609020204030204" pitchFamily="49" charset="0"/>
              </a:rPr>
              <a:t> </a:t>
            </a:r>
            <a:r>
              <a:rPr lang="en-US" altLang="zh-CN" b="1" dirty="0" smtClean="0">
                <a:solidFill>
                  <a:srgbClr val="6A3E3E"/>
                </a:solidFill>
                <a:latin typeface="Consolas" panose="020B0609020204030204" pitchFamily="49" charset="0"/>
              </a:rPr>
              <a:t>start</a:t>
            </a:r>
            <a:r>
              <a:rPr lang="en-US" altLang="zh-CN" b="1" dirty="0" smtClean="0">
                <a:solidFill>
                  <a:srgbClr val="000000"/>
                </a:solidFill>
                <a:latin typeface="Consolas" panose="020B0609020204030204" pitchFamily="49" charset="0"/>
              </a:rPr>
              <a:t> =0; </a:t>
            </a:r>
          </a:p>
          <a:p>
            <a:r>
              <a:rPr lang="en-US" altLang="zh-CN" dirty="0" smtClean="0">
                <a:solidFill>
                  <a:srgbClr val="000000"/>
                </a:solidFill>
                <a:latin typeface="Consolas" panose="020B0609020204030204" pitchFamily="49" charset="0"/>
              </a:rPr>
              <a:t>            </a:t>
            </a:r>
            <a:r>
              <a:rPr lang="en-US" altLang="zh-CN" b="1" dirty="0" smtClean="0">
                <a:solidFill>
                  <a:srgbClr val="7F0055"/>
                </a:solidFill>
                <a:latin typeface="Consolas" panose="020B0609020204030204" pitchFamily="49" charset="0"/>
              </a:rPr>
              <a:t>while</a:t>
            </a:r>
            <a:r>
              <a:rPr lang="en-US" altLang="zh-CN" b="1" dirty="0" smtClean="0">
                <a:solidFill>
                  <a:srgbClr val="000000"/>
                </a:solidFill>
                <a:latin typeface="Consolas" panose="020B0609020204030204" pitchFamily="49" charset="0"/>
              </a:rPr>
              <a:t>((</a:t>
            </a:r>
            <a:r>
              <a:rPr lang="en-US" altLang="zh-CN" b="1" dirty="0" smtClean="0">
                <a:solidFill>
                  <a:srgbClr val="6A3E3E"/>
                </a:solidFill>
                <a:latin typeface="Consolas" panose="020B0609020204030204" pitchFamily="49" charset="0"/>
              </a:rPr>
              <a:t>start</a:t>
            </a:r>
            <a:r>
              <a:rPr lang="en-US" altLang="zh-CN" b="1" dirty="0" smtClean="0">
                <a:solidFill>
                  <a:srgbClr val="000000"/>
                </a:solidFill>
                <a:latin typeface="Consolas" panose="020B0609020204030204" pitchFamily="49" charset="0"/>
              </a:rPr>
              <a:t>=</a:t>
            </a:r>
            <a:r>
              <a:rPr lang="en-US" altLang="zh-CN" b="1" dirty="0" err="1" smtClean="0">
                <a:solidFill>
                  <a:srgbClr val="6A3E3E"/>
                </a:solidFill>
                <a:latin typeface="Consolas" panose="020B0609020204030204" pitchFamily="49" charset="0"/>
              </a:rPr>
              <a:t>line</a:t>
            </a:r>
            <a:r>
              <a:rPr lang="en-US" altLang="zh-CN" b="1" dirty="0" err="1" smtClean="0">
                <a:solidFill>
                  <a:srgbClr val="000000"/>
                </a:solidFill>
                <a:latin typeface="Consolas" panose="020B0609020204030204" pitchFamily="49" charset="0"/>
              </a:rPr>
              <a:t>.indexOf</a:t>
            </a:r>
            <a:r>
              <a:rPr lang="en-US" altLang="zh-CN" b="1" dirty="0" smtClean="0">
                <a:solidFill>
                  <a:srgbClr val="000000"/>
                </a:solidFill>
                <a:latin typeface="Consolas" panose="020B0609020204030204" pitchFamily="49" charset="0"/>
              </a:rPr>
              <a:t>(</a:t>
            </a:r>
            <a:r>
              <a:rPr lang="en-US" altLang="zh-CN" b="1" dirty="0" err="1" smtClean="0">
                <a:solidFill>
                  <a:srgbClr val="6A3E3E"/>
                </a:solidFill>
                <a:latin typeface="Consolas" panose="020B0609020204030204" pitchFamily="49" charset="0"/>
              </a:rPr>
              <a:t>s</a:t>
            </a:r>
            <a:r>
              <a:rPr lang="en-US" altLang="zh-CN" b="1" dirty="0" err="1" smtClean="0">
                <a:solidFill>
                  <a:srgbClr val="000000"/>
                </a:solidFill>
                <a:latin typeface="Consolas" panose="020B0609020204030204" pitchFamily="49" charset="0"/>
              </a:rPr>
              <a:t>,</a:t>
            </a:r>
            <a:r>
              <a:rPr lang="en-US" altLang="zh-CN" b="1" dirty="0" err="1" smtClean="0">
                <a:solidFill>
                  <a:srgbClr val="6A3E3E"/>
                </a:solidFill>
                <a:latin typeface="Consolas" panose="020B0609020204030204" pitchFamily="49" charset="0"/>
              </a:rPr>
              <a:t>start</a:t>
            </a:r>
            <a:r>
              <a:rPr lang="en-US" altLang="zh-CN" b="1" dirty="0" smtClean="0">
                <a:solidFill>
                  <a:srgbClr val="000000"/>
                </a:solidFill>
                <a:latin typeface="Consolas" panose="020B0609020204030204" pitchFamily="49" charset="0"/>
              </a:rPr>
              <a:t>))&gt;=0){  </a:t>
            </a:r>
          </a:p>
          <a:p>
            <a:r>
              <a:rPr lang="en-US" altLang="zh-CN" dirty="0" smtClean="0">
                <a:solidFill>
                  <a:srgbClr val="000000"/>
                </a:solidFill>
                <a:latin typeface="Consolas" panose="020B0609020204030204" pitchFamily="49" charset="0"/>
              </a:rPr>
              <a:t>                </a:t>
            </a:r>
            <a:r>
              <a:rPr lang="en-US" altLang="zh-CN" dirty="0" smtClean="0">
                <a:solidFill>
                  <a:srgbClr val="6A3E3E"/>
                </a:solidFill>
                <a:latin typeface="Consolas" panose="020B0609020204030204" pitchFamily="49" charset="0"/>
              </a:rPr>
              <a:t>start</a:t>
            </a:r>
            <a:r>
              <a:rPr lang="en-US" altLang="zh-CN" dirty="0" smtClean="0">
                <a:solidFill>
                  <a:srgbClr val="000000"/>
                </a:solidFill>
                <a:latin typeface="Consolas" panose="020B0609020204030204" pitchFamily="49" charset="0"/>
              </a:rPr>
              <a:t> += </a:t>
            </a:r>
            <a:r>
              <a:rPr lang="en-US" altLang="zh-CN" dirty="0" err="1" smtClean="0">
                <a:solidFill>
                  <a:srgbClr val="6A3E3E"/>
                </a:solidFill>
                <a:latin typeface="Consolas" panose="020B0609020204030204" pitchFamily="49" charset="0"/>
              </a:rPr>
              <a:t>s</a:t>
            </a:r>
            <a:r>
              <a:rPr lang="en-US" altLang="zh-CN" dirty="0" err="1" smtClean="0">
                <a:solidFill>
                  <a:srgbClr val="000000"/>
                </a:solidFill>
                <a:latin typeface="Consolas" panose="020B0609020204030204" pitchFamily="49" charset="0"/>
              </a:rPr>
              <a:t>.length</a:t>
            </a:r>
            <a:r>
              <a:rPr lang="en-US" altLang="zh-CN" dirty="0" smtClean="0">
                <a:solidFill>
                  <a:srgbClr val="000000"/>
                </a:solidFill>
                <a:latin typeface="Consolas" panose="020B0609020204030204" pitchFamily="49" charset="0"/>
              </a:rPr>
              <a:t>();  </a:t>
            </a:r>
          </a:p>
          <a:p>
            <a:r>
              <a:rPr lang="en-US" altLang="zh-CN" dirty="0" smtClean="0">
                <a:solidFill>
                  <a:srgbClr val="000000"/>
                </a:solidFill>
                <a:latin typeface="Consolas" panose="020B0609020204030204" pitchFamily="49" charset="0"/>
              </a:rPr>
              <a:t>                </a:t>
            </a:r>
            <a:r>
              <a:rPr lang="en-US" altLang="zh-CN" dirty="0" smtClean="0">
                <a:solidFill>
                  <a:srgbClr val="6A3E3E"/>
                </a:solidFill>
                <a:latin typeface="Consolas" panose="020B0609020204030204" pitchFamily="49" charset="0"/>
              </a:rPr>
              <a:t>count</a:t>
            </a:r>
            <a:r>
              <a:rPr lang="en-US" altLang="zh-CN" dirty="0" smtClean="0">
                <a:solidFill>
                  <a:srgbClr val="000000"/>
                </a:solidFill>
                <a:latin typeface="Consolas" panose="020B0609020204030204" pitchFamily="49" charset="0"/>
              </a:rPr>
              <a:t>++;  </a:t>
            </a:r>
          </a:p>
          <a:p>
            <a:r>
              <a:rPr lang="zh-CN" altLang="en-US" dirty="0" smtClean="0">
                <a:solidFill>
                  <a:srgbClr val="000000"/>
                </a:solidFill>
                <a:latin typeface="Consolas" panose="020B0609020204030204" pitchFamily="49" charset="0"/>
              </a:rPr>
              <a:t>            </a:t>
            </a:r>
            <a:r>
              <a:rPr lang="en-US" altLang="zh-CN" dirty="0" smtClean="0">
                <a:solidFill>
                  <a:srgbClr val="000000"/>
                </a:solidFill>
                <a:latin typeface="Consolas" panose="020B0609020204030204" pitchFamily="49" charset="0"/>
              </a:rPr>
              <a:t>}    </a:t>
            </a:r>
          </a:p>
          <a:p>
            <a:r>
              <a:rPr lang="zh-CN" altLang="en-US" dirty="0" smtClean="0">
                <a:solidFill>
                  <a:srgbClr val="000000"/>
                </a:solidFill>
                <a:latin typeface="Consolas" panose="020B0609020204030204" pitchFamily="49" charset="0"/>
              </a:rPr>
              <a:t>           </a:t>
            </a:r>
            <a:r>
              <a:rPr lang="en-US" altLang="zh-CN" dirty="0" smtClean="0">
                <a:solidFill>
                  <a:srgbClr val="000000"/>
                </a:solidFill>
                <a:latin typeface="Consolas" panose="020B0609020204030204" pitchFamily="49" charset="0"/>
              </a:rPr>
              <a:t>}</a:t>
            </a:r>
          </a:p>
          <a:p>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smtClean="0">
                <a:solidFill>
                  <a:srgbClr val="6A3E3E"/>
                </a:solidFill>
                <a:latin typeface="Consolas" panose="020B0609020204030204" pitchFamily="49" charset="0"/>
              </a:rPr>
              <a:t>count</a:t>
            </a:r>
            <a:r>
              <a:rPr lang="en-US" altLang="zh-CN"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            </a:t>
            </a:r>
            <a:r>
              <a:rPr lang="en-US" altLang="zh-CN" dirty="0" err="1" smtClean="0">
                <a:solidFill>
                  <a:srgbClr val="000000"/>
                </a:solidFill>
                <a:latin typeface="Consolas" panose="020B0609020204030204" pitchFamily="49" charset="0"/>
              </a:rPr>
              <a:t>println</a:t>
            </a:r>
            <a:r>
              <a:rPr lang="en-US" altLang="zh-CN" dirty="0" smtClean="0">
                <a:solidFill>
                  <a:srgbClr val="000000"/>
                </a:solidFill>
                <a:latin typeface="Consolas" panose="020B0609020204030204" pitchFamily="49" charset="0"/>
              </a:rPr>
              <a:t>(</a:t>
            </a:r>
            <a:r>
              <a:rPr lang="en-US" altLang="zh-CN" dirty="0" smtClean="0">
                <a:solidFill>
                  <a:srgbClr val="2A00FF"/>
                </a:solidFill>
                <a:latin typeface="Consolas" panose="020B0609020204030204" pitchFamily="49" charset="0"/>
              </a:rPr>
              <a:t>"</a:t>
            </a:r>
            <a:r>
              <a:rPr lang="zh-CN" altLang="en-US" dirty="0" smtClean="0">
                <a:solidFill>
                  <a:srgbClr val="2A00FF"/>
                </a:solidFill>
                <a:latin typeface="Consolas" panose="020B0609020204030204" pitchFamily="49" charset="0"/>
              </a:rPr>
              <a:t>完成</a:t>
            </a:r>
            <a:r>
              <a:rPr lang="en-US" altLang="zh-CN" dirty="0" smtClean="0">
                <a:solidFill>
                  <a:srgbClr val="2A00FF"/>
                </a:solidFill>
                <a:latin typeface="Consolas" panose="020B0609020204030204" pitchFamily="49" charset="0"/>
              </a:rPr>
              <a:t>"</a:t>
            </a:r>
            <a:r>
              <a:rPr lang="en-US" altLang="zh-CN" dirty="0" smtClean="0">
                <a:solidFill>
                  <a:srgbClr val="000000"/>
                </a:solidFill>
                <a:latin typeface="Consolas" panose="020B0609020204030204" pitchFamily="49" charset="0"/>
              </a:rPr>
              <a:t>);</a:t>
            </a:r>
          </a:p>
          <a:p>
            <a:r>
              <a:rPr lang="en-US" altLang="zh-CN" dirty="0" err="1" smtClean="0">
                <a:solidFill>
                  <a:srgbClr val="6A3E3E"/>
                </a:solidFill>
                <a:latin typeface="Consolas" panose="020B0609020204030204" pitchFamily="49" charset="0"/>
              </a:rPr>
              <a:t>rd</a:t>
            </a:r>
            <a:r>
              <a:rPr lang="en-US" altLang="zh-CN" dirty="0" err="1" smtClean="0">
                <a:solidFill>
                  <a:srgbClr val="000000"/>
                </a:solidFill>
                <a:latin typeface="Consolas" panose="020B0609020204030204" pitchFamily="49" charset="0"/>
              </a:rPr>
              <a:t>.close</a:t>
            </a:r>
            <a:r>
              <a:rPr lang="en-US" altLang="zh-CN" dirty="0" smtClean="0">
                <a:solidFill>
                  <a:srgbClr val="000000"/>
                </a:solidFill>
                <a:latin typeface="Consolas" panose="020B0609020204030204" pitchFamily="49" charset="0"/>
              </a:rPr>
              <a:t>();</a:t>
            </a:r>
          </a:p>
          <a:p>
            <a:r>
              <a:rPr lang="en-US" altLang="zh-CN" dirty="0" smtClean="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277044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单选按钮</a:t>
            </a:r>
            <a:r>
              <a:rPr lang="en-US" altLang="zh-CN" dirty="0" err="1" smtClean="0">
                <a:solidFill>
                  <a:srgbClr val="000000"/>
                </a:solidFill>
                <a:highlight>
                  <a:srgbClr val="E8F2FE"/>
                </a:highlight>
                <a:latin typeface="Consolas" panose="020B0609020204030204" pitchFamily="49" charset="0"/>
              </a:rPr>
              <a:t>JRadioButton</a:t>
            </a:r>
            <a:r>
              <a:rPr lang="en-US" altLang="zh-CN" dirty="0" smtClean="0">
                <a:solidFill>
                  <a:srgbClr val="000000"/>
                </a:solidFill>
                <a:highlight>
                  <a:srgbClr val="E8F2FE"/>
                </a:highlight>
                <a:latin typeface="Consolas" panose="020B0609020204030204" pitchFamily="49" charset="0"/>
              </a:rPr>
              <a:t> </a:t>
            </a:r>
            <a:endParaRPr lang="zh-CN" altLang="en-US" dirty="0"/>
          </a:p>
        </p:txBody>
      </p:sp>
      <p:sp>
        <p:nvSpPr>
          <p:cNvPr id="4" name="矩形 3"/>
          <p:cNvSpPr/>
          <p:nvPr/>
        </p:nvSpPr>
        <p:spPr>
          <a:xfrm>
            <a:off x="993321" y="1690687"/>
            <a:ext cx="9098946" cy="415498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声明三个单选按钮</a:t>
            </a:r>
            <a:endParaRPr lang="en-US" altLang="zh-CN" sz="2400" dirty="0">
              <a:latin typeface="微软雅黑" panose="020B0503020204020204" pitchFamily="34" charset="-122"/>
              <a:ea typeface="微软雅黑" panose="020B0503020204020204" pitchFamily="34" charset="-122"/>
            </a:endParaRPr>
          </a:p>
          <a:p>
            <a:r>
              <a:rPr lang="en-US" altLang="zh-CN" sz="2400" dirty="0" err="1" smtClean="0">
                <a:solidFill>
                  <a:srgbClr val="000000"/>
                </a:solidFill>
                <a:highlight>
                  <a:srgbClr val="E8F2FE"/>
                </a:highlight>
                <a:latin typeface="Consolas" panose="020B0609020204030204" pitchFamily="49" charset="0"/>
              </a:rPr>
              <a:t>JRadioButton</a:t>
            </a:r>
            <a:r>
              <a:rPr lang="en-US" altLang="zh-CN" sz="2400" dirty="0" smtClean="0">
                <a:solidFill>
                  <a:srgbClr val="000000"/>
                </a:solidFill>
                <a:highlight>
                  <a:srgbClr val="E8F2FE"/>
                </a:highlight>
                <a:latin typeface="Consolas" panose="020B0609020204030204" pitchFamily="49" charset="0"/>
              </a:rPr>
              <a:t> </a:t>
            </a:r>
            <a:r>
              <a:rPr lang="en-US" altLang="zh-CN" sz="2400" dirty="0" smtClean="0">
                <a:solidFill>
                  <a:srgbClr val="6A3E3E"/>
                </a:solidFill>
                <a:highlight>
                  <a:srgbClr val="E8F2FE"/>
                </a:highlight>
                <a:latin typeface="Consolas" panose="020B0609020204030204" pitchFamily="49" charset="0"/>
              </a:rPr>
              <a:t>small</a:t>
            </a:r>
            <a:r>
              <a:rPr lang="en-US" altLang="zh-CN" sz="2400" dirty="0" smtClean="0">
                <a:solidFill>
                  <a:srgbClr val="000000"/>
                </a:solidFill>
                <a:highlight>
                  <a:srgbClr val="E8F2FE"/>
                </a:highlight>
                <a:latin typeface="Consolas" panose="020B0609020204030204" pitchFamily="49" charset="0"/>
              </a:rPr>
              <a:t>=</a:t>
            </a:r>
            <a:r>
              <a:rPr lang="en-US" altLang="zh-CN" sz="2400" b="1" dirty="0" smtClean="0">
                <a:solidFill>
                  <a:srgbClr val="7F0055"/>
                </a:solidFill>
                <a:highlight>
                  <a:srgbClr val="E8F2FE"/>
                </a:highlight>
                <a:latin typeface="Consolas" panose="020B0609020204030204" pitchFamily="49" charset="0"/>
              </a:rPr>
              <a:t>new</a:t>
            </a:r>
            <a:r>
              <a:rPr lang="en-US" altLang="zh-CN" sz="2400" b="1" dirty="0" smtClean="0">
                <a:solidFill>
                  <a:srgbClr val="000000"/>
                </a:solidFill>
                <a:highlight>
                  <a:srgbClr val="E8F2FE"/>
                </a:highlight>
                <a:latin typeface="Consolas" panose="020B0609020204030204" pitchFamily="49" charset="0"/>
              </a:rPr>
              <a:t> </a:t>
            </a:r>
            <a:r>
              <a:rPr lang="en-US" altLang="zh-CN" sz="2400" b="1" dirty="0" err="1" smtClean="0">
                <a:solidFill>
                  <a:srgbClr val="000000"/>
                </a:solidFill>
                <a:highlight>
                  <a:srgbClr val="E8F2FE"/>
                </a:highlight>
                <a:latin typeface="Consolas" panose="020B0609020204030204" pitchFamily="49" charset="0"/>
              </a:rPr>
              <a:t>JRadioButton</a:t>
            </a:r>
            <a:r>
              <a:rPr lang="en-US" altLang="zh-CN" sz="2400" b="1" dirty="0" smtClean="0">
                <a:solidFill>
                  <a:srgbClr val="000000"/>
                </a:solidFill>
                <a:highlight>
                  <a:srgbClr val="E8F2FE"/>
                </a:highlight>
                <a:latin typeface="Consolas" panose="020B0609020204030204" pitchFamily="49" charset="0"/>
              </a:rPr>
              <a:t>(</a:t>
            </a:r>
            <a:r>
              <a:rPr lang="en-US" altLang="zh-CN" sz="2400" b="1" dirty="0" smtClean="0">
                <a:solidFill>
                  <a:srgbClr val="2A00FF"/>
                </a:solidFill>
                <a:highlight>
                  <a:srgbClr val="E8F2FE"/>
                </a:highlight>
                <a:latin typeface="Consolas" panose="020B0609020204030204" pitchFamily="49" charset="0"/>
              </a:rPr>
              <a:t>“name1"</a:t>
            </a:r>
            <a:r>
              <a:rPr lang="en-US" altLang="zh-CN" sz="2400" b="1" dirty="0" smtClean="0">
                <a:solidFill>
                  <a:srgbClr val="000000"/>
                </a:solidFill>
                <a:highlight>
                  <a:srgbClr val="E8F2FE"/>
                </a:highlight>
                <a:latin typeface="Consolas" panose="020B0609020204030204" pitchFamily="49" charset="0"/>
              </a:rPr>
              <a:t>);</a:t>
            </a:r>
          </a:p>
          <a:p>
            <a:r>
              <a:rPr lang="en-US" altLang="zh-CN" sz="2400" dirty="0" err="1" smtClean="0">
                <a:solidFill>
                  <a:srgbClr val="000000"/>
                </a:solidFill>
                <a:highlight>
                  <a:srgbClr val="E8F2FE"/>
                </a:highlight>
                <a:latin typeface="Consolas" panose="020B0609020204030204" pitchFamily="49" charset="0"/>
              </a:rPr>
              <a:t>JRadioButton</a:t>
            </a:r>
            <a:r>
              <a:rPr lang="en-US" altLang="zh-CN" sz="2400" dirty="0" smtClean="0">
                <a:solidFill>
                  <a:srgbClr val="000000"/>
                </a:solidFill>
                <a:highlight>
                  <a:srgbClr val="E8F2FE"/>
                </a:highlight>
                <a:latin typeface="Consolas" panose="020B0609020204030204" pitchFamily="49" charset="0"/>
              </a:rPr>
              <a:t> </a:t>
            </a:r>
            <a:r>
              <a:rPr lang="en-US" altLang="zh-CN" sz="2400" dirty="0">
                <a:solidFill>
                  <a:srgbClr val="6A3E3E"/>
                </a:solidFill>
                <a:highlight>
                  <a:srgbClr val="E8F2FE"/>
                </a:highlight>
                <a:latin typeface="Consolas" panose="020B0609020204030204" pitchFamily="49" charset="0"/>
              </a:rPr>
              <a:t>large</a:t>
            </a:r>
            <a:r>
              <a:rPr lang="en-US" altLang="zh-CN" sz="2400" dirty="0" smtClean="0">
                <a:solidFill>
                  <a:srgbClr val="000000"/>
                </a:solidFill>
                <a:highlight>
                  <a:srgbClr val="E8F2FE"/>
                </a:highlight>
                <a:latin typeface="Consolas" panose="020B0609020204030204" pitchFamily="49" charset="0"/>
              </a:rPr>
              <a:t>=</a:t>
            </a:r>
            <a:r>
              <a:rPr lang="en-US" altLang="zh-CN" sz="2400" b="1" dirty="0" smtClean="0">
                <a:solidFill>
                  <a:srgbClr val="7F0055"/>
                </a:solidFill>
                <a:highlight>
                  <a:srgbClr val="E8F2FE"/>
                </a:highlight>
                <a:latin typeface="Consolas" panose="020B0609020204030204" pitchFamily="49" charset="0"/>
              </a:rPr>
              <a:t>new</a:t>
            </a:r>
            <a:r>
              <a:rPr lang="en-US" altLang="zh-CN" sz="2400" b="1" dirty="0" smtClean="0">
                <a:solidFill>
                  <a:srgbClr val="000000"/>
                </a:solidFill>
                <a:highlight>
                  <a:srgbClr val="E8F2FE"/>
                </a:highlight>
                <a:latin typeface="Consolas" panose="020B0609020204030204" pitchFamily="49" charset="0"/>
              </a:rPr>
              <a:t> </a:t>
            </a:r>
            <a:r>
              <a:rPr lang="en-US" altLang="zh-CN" sz="2400" b="1" dirty="0" err="1" smtClean="0">
                <a:solidFill>
                  <a:srgbClr val="000000"/>
                </a:solidFill>
                <a:highlight>
                  <a:srgbClr val="E8F2FE"/>
                </a:highlight>
                <a:latin typeface="Consolas" panose="020B0609020204030204" pitchFamily="49" charset="0"/>
              </a:rPr>
              <a:t>JRadioButton</a:t>
            </a:r>
            <a:r>
              <a:rPr lang="en-US" altLang="zh-CN" sz="2400" b="1" dirty="0" smtClean="0">
                <a:solidFill>
                  <a:srgbClr val="000000"/>
                </a:solidFill>
                <a:highlight>
                  <a:srgbClr val="E8F2FE"/>
                </a:highlight>
                <a:latin typeface="Consolas" panose="020B0609020204030204" pitchFamily="49" charset="0"/>
              </a:rPr>
              <a:t>(</a:t>
            </a:r>
            <a:r>
              <a:rPr lang="en-US" altLang="zh-CN" sz="2400" b="1" dirty="0" smtClean="0">
                <a:solidFill>
                  <a:srgbClr val="2A00FF"/>
                </a:solidFill>
                <a:highlight>
                  <a:srgbClr val="E8F2FE"/>
                </a:highlight>
                <a:latin typeface="Consolas" panose="020B0609020204030204" pitchFamily="49" charset="0"/>
              </a:rPr>
              <a:t>“name2"</a:t>
            </a:r>
            <a:r>
              <a:rPr lang="en-US" altLang="zh-CN" sz="2400" b="1" dirty="0" smtClean="0">
                <a:solidFill>
                  <a:srgbClr val="000000"/>
                </a:solidFill>
                <a:highlight>
                  <a:srgbClr val="E8F2FE"/>
                </a:highlight>
                <a:latin typeface="Consolas" panose="020B0609020204030204" pitchFamily="49" charset="0"/>
              </a:rPr>
              <a:t>);</a:t>
            </a:r>
            <a:endParaRPr lang="en-US" altLang="zh-CN" sz="2400" dirty="0" smtClean="0"/>
          </a:p>
          <a:p>
            <a:r>
              <a:rPr lang="en-US" altLang="zh-CN" sz="2400" dirty="0" err="1" smtClean="0">
                <a:solidFill>
                  <a:srgbClr val="000000"/>
                </a:solidFill>
                <a:highlight>
                  <a:srgbClr val="E8F2FE"/>
                </a:highlight>
                <a:latin typeface="Consolas" panose="020B0609020204030204" pitchFamily="49" charset="0"/>
              </a:rPr>
              <a:t>JRadioButton</a:t>
            </a:r>
            <a:r>
              <a:rPr lang="en-US" altLang="zh-CN" sz="2400" dirty="0" smtClean="0">
                <a:solidFill>
                  <a:srgbClr val="000000"/>
                </a:solidFill>
                <a:highlight>
                  <a:srgbClr val="E8F2FE"/>
                </a:highlight>
                <a:latin typeface="Consolas" panose="020B0609020204030204" pitchFamily="49" charset="0"/>
              </a:rPr>
              <a:t> </a:t>
            </a:r>
            <a:r>
              <a:rPr lang="en-US" altLang="zh-CN" sz="2400" dirty="0">
                <a:solidFill>
                  <a:srgbClr val="6A3E3E"/>
                </a:solidFill>
                <a:highlight>
                  <a:srgbClr val="E8F2FE"/>
                </a:highlight>
                <a:latin typeface="Consolas" panose="020B0609020204030204" pitchFamily="49" charset="0"/>
              </a:rPr>
              <a:t>medium</a:t>
            </a:r>
            <a:r>
              <a:rPr lang="en-US" altLang="zh-CN" sz="2400" dirty="0" smtClean="0">
                <a:solidFill>
                  <a:srgbClr val="000000"/>
                </a:solidFill>
                <a:highlight>
                  <a:srgbClr val="E8F2FE"/>
                </a:highlight>
                <a:latin typeface="Consolas" panose="020B0609020204030204" pitchFamily="49" charset="0"/>
              </a:rPr>
              <a:t>=</a:t>
            </a:r>
            <a:r>
              <a:rPr lang="en-US" altLang="zh-CN" sz="2400" b="1" dirty="0" smtClean="0">
                <a:solidFill>
                  <a:srgbClr val="7F0055"/>
                </a:solidFill>
                <a:highlight>
                  <a:srgbClr val="E8F2FE"/>
                </a:highlight>
                <a:latin typeface="Consolas" panose="020B0609020204030204" pitchFamily="49" charset="0"/>
              </a:rPr>
              <a:t>new</a:t>
            </a:r>
            <a:r>
              <a:rPr lang="en-US" altLang="zh-CN" sz="2400" b="1" dirty="0" smtClean="0">
                <a:solidFill>
                  <a:srgbClr val="000000"/>
                </a:solidFill>
                <a:highlight>
                  <a:srgbClr val="E8F2FE"/>
                </a:highlight>
                <a:latin typeface="Consolas" panose="020B0609020204030204" pitchFamily="49" charset="0"/>
              </a:rPr>
              <a:t> </a:t>
            </a:r>
            <a:r>
              <a:rPr lang="en-US" altLang="zh-CN" sz="2400" b="1" dirty="0" err="1" smtClean="0">
                <a:solidFill>
                  <a:srgbClr val="000000"/>
                </a:solidFill>
                <a:highlight>
                  <a:srgbClr val="E8F2FE"/>
                </a:highlight>
                <a:latin typeface="Consolas" panose="020B0609020204030204" pitchFamily="49" charset="0"/>
              </a:rPr>
              <a:t>JRadioButton</a:t>
            </a:r>
            <a:r>
              <a:rPr lang="en-US" altLang="zh-CN" sz="2400" b="1" dirty="0" smtClean="0">
                <a:solidFill>
                  <a:srgbClr val="000000"/>
                </a:solidFill>
                <a:highlight>
                  <a:srgbClr val="E8F2FE"/>
                </a:highlight>
                <a:latin typeface="Consolas" panose="020B0609020204030204" pitchFamily="49" charset="0"/>
              </a:rPr>
              <a:t>(</a:t>
            </a:r>
            <a:r>
              <a:rPr lang="en-US" altLang="zh-CN" sz="2400" b="1" dirty="0" smtClean="0">
                <a:solidFill>
                  <a:srgbClr val="2A00FF"/>
                </a:solidFill>
                <a:highlight>
                  <a:srgbClr val="E8F2FE"/>
                </a:highlight>
                <a:latin typeface="Consolas" panose="020B0609020204030204" pitchFamily="49" charset="0"/>
              </a:rPr>
              <a:t>“name3"</a:t>
            </a:r>
            <a:r>
              <a:rPr lang="en-US" altLang="zh-CN" sz="2400" b="1" dirty="0" smtClean="0">
                <a:solidFill>
                  <a:srgbClr val="000000"/>
                </a:solidFill>
                <a:highlight>
                  <a:srgbClr val="E8F2FE"/>
                </a:highlight>
                <a:latin typeface="Consolas" panose="020B0609020204030204" pitchFamily="49" charset="0"/>
              </a:rPr>
              <a:t>);</a:t>
            </a:r>
          </a:p>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把三个按钮放入</a:t>
            </a:r>
            <a:r>
              <a:rPr lang="en-US" altLang="zh-CN" sz="2400" dirty="0" err="1">
                <a:latin typeface="微软雅黑" panose="020B0503020204020204" pitchFamily="34" charset="-122"/>
                <a:ea typeface="微软雅黑" panose="020B0503020204020204" pitchFamily="34" charset="-122"/>
              </a:rPr>
              <a:t>ButtonGroup</a:t>
            </a:r>
            <a:r>
              <a:rPr lang="zh-CN" altLang="en-US" sz="2400" dirty="0">
                <a:latin typeface="微软雅黑" panose="020B0503020204020204" pitchFamily="34" charset="-122"/>
                <a:ea typeface="微软雅黑" panose="020B0503020204020204" pitchFamily="34" charset="-122"/>
              </a:rPr>
              <a:t>，从而控制哪一个是被选择的按钮</a:t>
            </a:r>
          </a:p>
          <a:p>
            <a:r>
              <a:rPr lang="en-US" altLang="zh-CN" sz="2400" dirty="0" err="1" smtClean="0">
                <a:solidFill>
                  <a:srgbClr val="000000"/>
                </a:solidFill>
                <a:latin typeface="Consolas" panose="020B0609020204030204" pitchFamily="49" charset="0"/>
              </a:rPr>
              <a:t>ButtonGroup</a:t>
            </a:r>
            <a:r>
              <a:rPr lang="en-US" altLang="zh-CN" sz="2400" dirty="0" smtClean="0">
                <a:solidFill>
                  <a:srgbClr val="000000"/>
                </a:solidFill>
                <a:latin typeface="Consolas" panose="020B0609020204030204" pitchFamily="49" charset="0"/>
              </a:rPr>
              <a:t> </a:t>
            </a:r>
            <a:r>
              <a:rPr lang="en-US" altLang="zh-CN" sz="2400" dirty="0" smtClean="0">
                <a:solidFill>
                  <a:srgbClr val="6A3E3E"/>
                </a:solidFill>
                <a:latin typeface="Consolas" panose="020B0609020204030204" pitchFamily="49" charset="0"/>
              </a:rPr>
              <a:t>size</a:t>
            </a:r>
            <a:r>
              <a:rPr lang="en-US" altLang="zh-CN" sz="2400" dirty="0" smtClean="0">
                <a:solidFill>
                  <a:srgbClr val="000000"/>
                </a:solidFill>
                <a:latin typeface="Consolas" panose="020B0609020204030204" pitchFamily="49" charset="0"/>
              </a:rPr>
              <a:t>=</a:t>
            </a:r>
            <a:r>
              <a:rPr lang="en-US" altLang="zh-CN" sz="2400" b="1" dirty="0" smtClean="0">
                <a:solidFill>
                  <a:srgbClr val="7F0055"/>
                </a:solidFill>
                <a:latin typeface="Consolas" panose="020B0609020204030204" pitchFamily="49" charset="0"/>
              </a:rPr>
              <a:t>new</a:t>
            </a:r>
            <a:r>
              <a:rPr lang="en-US" altLang="zh-CN" sz="2400" b="1" dirty="0" smtClean="0">
                <a:solidFill>
                  <a:srgbClr val="000000"/>
                </a:solidFill>
                <a:latin typeface="Consolas" panose="020B0609020204030204" pitchFamily="49" charset="0"/>
              </a:rPr>
              <a:t> </a:t>
            </a:r>
            <a:r>
              <a:rPr lang="en-US" altLang="zh-CN" sz="2400" b="1" dirty="0" err="1" smtClean="0">
                <a:solidFill>
                  <a:srgbClr val="000000"/>
                </a:solidFill>
                <a:latin typeface="Consolas" panose="020B0609020204030204" pitchFamily="49" charset="0"/>
              </a:rPr>
              <a:t>ButtonGroup</a:t>
            </a:r>
            <a:r>
              <a:rPr lang="en-US" altLang="zh-CN" sz="2400" b="1" dirty="0" smtClean="0">
                <a:solidFill>
                  <a:srgbClr val="000000"/>
                </a:solidFill>
                <a:latin typeface="Consolas" panose="020B0609020204030204" pitchFamily="49" charset="0"/>
              </a:rPr>
              <a:t>();</a:t>
            </a:r>
          </a:p>
          <a:p>
            <a:r>
              <a:rPr lang="en-US" altLang="zh-CN" sz="2400" dirty="0" err="1" smtClean="0">
                <a:solidFill>
                  <a:srgbClr val="6A3E3E"/>
                </a:solidFill>
                <a:latin typeface="Consolas" panose="020B0609020204030204" pitchFamily="49" charset="0"/>
              </a:rPr>
              <a:t>size</a:t>
            </a:r>
            <a:r>
              <a:rPr lang="en-US" altLang="zh-CN" sz="2400" dirty="0" err="1" smtClean="0">
                <a:solidFill>
                  <a:srgbClr val="000000"/>
                </a:solidFill>
                <a:latin typeface="Consolas" panose="020B0609020204030204" pitchFamily="49" charset="0"/>
              </a:rPr>
              <a:t>.add</a:t>
            </a:r>
            <a:r>
              <a:rPr lang="en-US" altLang="zh-CN" sz="2400" dirty="0" smtClean="0">
                <a:solidFill>
                  <a:srgbClr val="000000"/>
                </a:solidFill>
                <a:latin typeface="Consolas" panose="020B0609020204030204" pitchFamily="49" charset="0"/>
              </a:rPr>
              <a:t>(</a:t>
            </a:r>
            <a:r>
              <a:rPr lang="en-US" altLang="zh-CN" sz="2400" dirty="0" smtClean="0">
                <a:solidFill>
                  <a:srgbClr val="6A3E3E"/>
                </a:solidFill>
                <a:highlight>
                  <a:srgbClr val="E8F2FE"/>
                </a:highlight>
                <a:latin typeface="Consolas" panose="020B0609020204030204" pitchFamily="49" charset="0"/>
              </a:rPr>
              <a:t>small</a:t>
            </a:r>
            <a:r>
              <a:rPr lang="en-US" altLang="zh-CN" sz="2400" dirty="0" smtClean="0">
                <a:solidFill>
                  <a:srgbClr val="000000"/>
                </a:solidFill>
                <a:latin typeface="Consolas" panose="020B0609020204030204" pitchFamily="49" charset="0"/>
              </a:rPr>
              <a:t>);</a:t>
            </a:r>
          </a:p>
          <a:p>
            <a:r>
              <a:rPr lang="en-US" altLang="zh-CN" sz="2400" dirty="0" err="1" smtClean="0">
                <a:solidFill>
                  <a:srgbClr val="6A3E3E"/>
                </a:solidFill>
                <a:latin typeface="Consolas" panose="020B0609020204030204" pitchFamily="49" charset="0"/>
              </a:rPr>
              <a:t>size</a:t>
            </a:r>
            <a:r>
              <a:rPr lang="en-US" altLang="zh-CN" sz="2400" dirty="0" err="1" smtClean="0">
                <a:solidFill>
                  <a:srgbClr val="000000"/>
                </a:solidFill>
                <a:latin typeface="Consolas" panose="020B0609020204030204" pitchFamily="49" charset="0"/>
              </a:rPr>
              <a:t>.add</a:t>
            </a:r>
            <a:r>
              <a:rPr lang="en-US" altLang="zh-CN" sz="2400" dirty="0" smtClean="0">
                <a:solidFill>
                  <a:srgbClr val="000000"/>
                </a:solidFill>
                <a:latin typeface="Consolas" panose="020B0609020204030204" pitchFamily="49" charset="0"/>
              </a:rPr>
              <a:t>(</a:t>
            </a:r>
            <a:r>
              <a:rPr lang="en-US" altLang="zh-CN" sz="2400" dirty="0" smtClean="0">
                <a:solidFill>
                  <a:srgbClr val="6A3E3E"/>
                </a:solidFill>
                <a:highlight>
                  <a:srgbClr val="E8F2FE"/>
                </a:highlight>
                <a:latin typeface="Consolas" panose="020B0609020204030204" pitchFamily="49" charset="0"/>
              </a:rPr>
              <a:t>large</a:t>
            </a:r>
            <a:r>
              <a:rPr lang="en-US" altLang="zh-CN" sz="2400" dirty="0" smtClean="0">
                <a:solidFill>
                  <a:srgbClr val="000000"/>
                </a:solidFill>
                <a:latin typeface="Consolas" panose="020B0609020204030204" pitchFamily="49" charset="0"/>
              </a:rPr>
              <a:t>);</a:t>
            </a:r>
          </a:p>
          <a:p>
            <a:r>
              <a:rPr lang="en-US" altLang="zh-CN" sz="2400" dirty="0" err="1" smtClean="0">
                <a:solidFill>
                  <a:srgbClr val="6A3E3E"/>
                </a:solidFill>
                <a:latin typeface="Consolas" panose="020B0609020204030204" pitchFamily="49" charset="0"/>
              </a:rPr>
              <a:t>size</a:t>
            </a:r>
            <a:r>
              <a:rPr lang="en-US" altLang="zh-CN" sz="2400" dirty="0" err="1" smtClean="0">
                <a:solidFill>
                  <a:srgbClr val="000000"/>
                </a:solidFill>
                <a:latin typeface="Consolas" panose="020B0609020204030204" pitchFamily="49" charset="0"/>
              </a:rPr>
              <a:t>.add</a:t>
            </a:r>
            <a:r>
              <a:rPr lang="en-US" altLang="zh-CN" sz="2400" dirty="0" smtClean="0">
                <a:solidFill>
                  <a:srgbClr val="000000"/>
                </a:solidFill>
                <a:latin typeface="Consolas" panose="020B0609020204030204" pitchFamily="49" charset="0"/>
              </a:rPr>
              <a:t>(</a:t>
            </a:r>
            <a:r>
              <a:rPr lang="en-US" altLang="zh-CN" sz="2400" dirty="0" smtClean="0">
                <a:solidFill>
                  <a:srgbClr val="6A3E3E"/>
                </a:solidFill>
                <a:highlight>
                  <a:srgbClr val="E8F2FE"/>
                </a:highlight>
                <a:latin typeface="Consolas" panose="020B0609020204030204" pitchFamily="49" charset="0"/>
              </a:rPr>
              <a:t>medium</a:t>
            </a:r>
            <a:r>
              <a:rPr lang="en-US" altLang="zh-CN" sz="2400" dirty="0" smtClean="0">
                <a:solidFill>
                  <a:srgbClr val="000000"/>
                </a:solidFill>
                <a:latin typeface="Consolas" panose="020B0609020204030204" pitchFamily="49" charset="0"/>
              </a:rPr>
              <a:t>);</a:t>
            </a:r>
          </a:p>
          <a:p>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设置默认按钮</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solidFill>
                  <a:srgbClr val="000000"/>
                </a:solidFill>
                <a:highlight>
                  <a:srgbClr val="E8F2FE"/>
                </a:highlight>
                <a:latin typeface="Consolas" panose="020B0609020204030204" pitchFamily="49" charset="0"/>
              </a:rPr>
              <a:t>medium.setSelected</a:t>
            </a:r>
            <a:r>
              <a:rPr lang="en-US" altLang="zh-CN" sz="2400" dirty="0" smtClean="0">
                <a:solidFill>
                  <a:srgbClr val="000000"/>
                </a:solidFill>
                <a:highlight>
                  <a:srgbClr val="E8F2FE"/>
                </a:highlight>
                <a:latin typeface="Consolas" panose="020B0609020204030204" pitchFamily="49" charset="0"/>
              </a:rPr>
              <a:t>(</a:t>
            </a:r>
            <a:r>
              <a:rPr lang="en-US" altLang="zh-CN" sz="2400" b="1" dirty="0" smtClean="0">
                <a:solidFill>
                  <a:srgbClr val="7F0055"/>
                </a:solidFill>
                <a:highlight>
                  <a:srgbClr val="E8F2FE"/>
                </a:highlight>
                <a:latin typeface="Consolas" panose="020B0609020204030204" pitchFamily="49" charset="0"/>
              </a:rPr>
              <a:t>true</a:t>
            </a:r>
            <a:r>
              <a:rPr lang="en-US" altLang="zh-CN" sz="2400" b="1" dirty="0" smtClean="0">
                <a:solidFill>
                  <a:srgbClr val="000000"/>
                </a:solidFill>
                <a:highlight>
                  <a:srgbClr val="E8F2FE"/>
                </a:highlight>
                <a:latin typeface="Consolas" panose="020B0609020204030204" pitchFamily="49" charset="0"/>
              </a:rPr>
              <a:t>);</a:t>
            </a:r>
            <a:endParaRPr lang="zh-CN" altLang="en-US" sz="2400" dirty="0" smtClean="0"/>
          </a:p>
        </p:txBody>
      </p:sp>
    </p:spTree>
    <p:extLst>
      <p:ext uri="{BB962C8B-B14F-4D97-AF65-F5344CB8AC3E}">
        <p14:creationId xmlns:p14="http://schemas.microsoft.com/office/powerpoint/2010/main" val="117405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下拉框</a:t>
            </a:r>
            <a:r>
              <a:rPr lang="en-US" altLang="zh-CN" u="sng" dirty="0" err="1" smtClean="0">
                <a:solidFill>
                  <a:srgbClr val="000000"/>
                </a:solidFill>
                <a:latin typeface="Consolas" panose="020B0609020204030204" pitchFamily="49" charset="0"/>
              </a:rPr>
              <a:t>JComboBox</a:t>
            </a:r>
            <a:r>
              <a:rPr lang="en-US" altLang="zh-CN" u="sng" dirty="0" smtClean="0">
                <a:solidFill>
                  <a:srgbClr val="000000"/>
                </a:solidFill>
                <a:latin typeface="Consolas" panose="020B0609020204030204" pitchFamily="49" charset="0"/>
              </a:rPr>
              <a:t> </a:t>
            </a:r>
            <a:endParaRPr lang="zh-CN" altLang="en-US" dirty="0"/>
          </a:p>
        </p:txBody>
      </p:sp>
      <p:sp>
        <p:nvSpPr>
          <p:cNvPr id="5" name="矩形 4"/>
          <p:cNvSpPr/>
          <p:nvPr/>
        </p:nvSpPr>
        <p:spPr>
          <a:xfrm>
            <a:off x="3039533" y="1690688"/>
            <a:ext cx="7738533" cy="4524315"/>
          </a:xfrm>
          <a:prstGeom prst="rect">
            <a:avLst/>
          </a:prstGeom>
        </p:spPr>
        <p:txBody>
          <a:bodyPr wrap="square">
            <a:spAutoFit/>
          </a:bodyPr>
          <a:lstStyle/>
          <a:p>
            <a:r>
              <a:rPr lang="en-US" altLang="zh-CN" sz="2400" dirty="0" smtClean="0">
                <a:solidFill>
                  <a:srgbClr val="000000"/>
                </a:solidFill>
                <a:latin typeface="Consolas" panose="020B0609020204030204" pitchFamily="49" charset="0"/>
              </a:rPr>
              <a:t>//</a:t>
            </a:r>
            <a:r>
              <a:rPr lang="zh-CN" altLang="en-US" sz="2400" dirty="0" smtClean="0">
                <a:solidFill>
                  <a:srgbClr val="000000"/>
                </a:solidFill>
                <a:latin typeface="Consolas" panose="020B0609020204030204" pitchFamily="49" charset="0"/>
              </a:rPr>
              <a:t>新建一个下拉框</a:t>
            </a:r>
            <a:endParaRPr lang="en-US" altLang="zh-CN" sz="2400" dirty="0" smtClean="0">
              <a:solidFill>
                <a:srgbClr val="000000"/>
              </a:solidFill>
              <a:latin typeface="Consolas" panose="020B0609020204030204" pitchFamily="49" charset="0"/>
            </a:endParaRPr>
          </a:p>
          <a:p>
            <a:r>
              <a:rPr lang="en-US" altLang="zh-CN" sz="2400" dirty="0" err="1" smtClean="0">
                <a:solidFill>
                  <a:srgbClr val="000000"/>
                </a:solidFill>
                <a:latin typeface="Consolas" panose="020B0609020204030204" pitchFamily="49" charset="0"/>
              </a:rPr>
              <a:t>JComboBox</a:t>
            </a:r>
            <a:r>
              <a:rPr lang="en-US" altLang="zh-CN" sz="2400" dirty="0" smtClean="0">
                <a:solidFill>
                  <a:srgbClr val="000000"/>
                </a:solidFill>
                <a:latin typeface="Consolas" panose="020B0609020204030204" pitchFamily="49" charset="0"/>
              </a:rPr>
              <a:t> </a:t>
            </a:r>
            <a:r>
              <a:rPr lang="en-US" altLang="zh-CN" sz="2400" dirty="0" smtClean="0">
                <a:solidFill>
                  <a:srgbClr val="6A3E3E"/>
                </a:solidFill>
                <a:latin typeface="Consolas" panose="020B0609020204030204" pitchFamily="49" charset="0"/>
              </a:rPr>
              <a:t>pick</a:t>
            </a:r>
            <a:r>
              <a:rPr lang="en-US" altLang="zh-CN" sz="2400" dirty="0" smtClean="0">
                <a:solidFill>
                  <a:srgbClr val="000000"/>
                </a:solidFill>
                <a:latin typeface="Consolas" panose="020B0609020204030204" pitchFamily="49" charset="0"/>
              </a:rPr>
              <a:t>=</a:t>
            </a:r>
            <a:r>
              <a:rPr lang="en-US" altLang="zh-CN" sz="2400" b="1" dirty="0" smtClean="0">
                <a:solidFill>
                  <a:srgbClr val="7F0055"/>
                </a:solidFill>
                <a:latin typeface="Consolas" panose="020B0609020204030204" pitchFamily="49" charset="0"/>
              </a:rPr>
              <a:t>new</a:t>
            </a:r>
            <a:r>
              <a:rPr lang="en-US" altLang="zh-CN" sz="2400" b="1" dirty="0" smtClean="0">
                <a:solidFill>
                  <a:srgbClr val="000000"/>
                </a:solidFill>
                <a:latin typeface="Consolas" panose="020B0609020204030204" pitchFamily="49" charset="0"/>
              </a:rPr>
              <a:t> </a:t>
            </a:r>
            <a:r>
              <a:rPr lang="en-US" altLang="zh-CN" sz="2400" b="1" dirty="0" err="1" smtClean="0">
                <a:solidFill>
                  <a:srgbClr val="000000"/>
                </a:solidFill>
                <a:latin typeface="Consolas" panose="020B0609020204030204" pitchFamily="49" charset="0"/>
              </a:rPr>
              <a:t>JComboBox</a:t>
            </a:r>
            <a:r>
              <a:rPr lang="en-US" altLang="zh-CN" sz="2400" b="1" dirty="0" smtClean="0">
                <a:solidFill>
                  <a:srgbClr val="000000"/>
                </a:solidFill>
                <a:latin typeface="Consolas" panose="020B0609020204030204" pitchFamily="49" charset="0"/>
              </a:rPr>
              <a:t>();</a:t>
            </a:r>
          </a:p>
          <a:p>
            <a:r>
              <a:rPr lang="en-US" altLang="zh-CN" sz="2400" b="1" dirty="0" smtClean="0">
                <a:solidFill>
                  <a:srgbClr val="000000"/>
                </a:solidFill>
                <a:latin typeface="Consolas" panose="020B0609020204030204" pitchFamily="49" charset="0"/>
              </a:rPr>
              <a:t>//</a:t>
            </a:r>
            <a:r>
              <a:rPr lang="zh-CN" altLang="en-US" sz="2400" b="1" dirty="0" smtClean="0">
                <a:solidFill>
                  <a:srgbClr val="000000"/>
                </a:solidFill>
                <a:latin typeface="Consolas" panose="020B0609020204030204" pitchFamily="49" charset="0"/>
              </a:rPr>
              <a:t>增加三个选项</a:t>
            </a:r>
            <a:endParaRPr lang="en-US" altLang="zh-CN" sz="2400" b="1" dirty="0" smtClean="0">
              <a:solidFill>
                <a:srgbClr val="000000"/>
              </a:solidFill>
              <a:latin typeface="Consolas" panose="020B0609020204030204" pitchFamily="49" charset="0"/>
            </a:endParaRPr>
          </a:p>
          <a:p>
            <a:r>
              <a:rPr lang="en-US" altLang="zh-CN" sz="2400" dirty="0" err="1" smtClean="0">
                <a:solidFill>
                  <a:srgbClr val="6A3E3E"/>
                </a:solidFill>
                <a:latin typeface="Consolas" panose="020B0609020204030204" pitchFamily="49" charset="0"/>
              </a:rPr>
              <a:t>pick</a:t>
            </a:r>
            <a:r>
              <a:rPr lang="en-US" altLang="zh-CN" sz="2400" dirty="0" err="1" smtClean="0">
                <a:solidFill>
                  <a:srgbClr val="000000"/>
                </a:solidFill>
                <a:latin typeface="Consolas" panose="020B0609020204030204" pitchFamily="49" charset="0"/>
              </a:rPr>
              <a:t>.addItem</a:t>
            </a:r>
            <a:r>
              <a:rPr lang="en-US" altLang="zh-CN" sz="2400" dirty="0" smtClean="0">
                <a:solidFill>
                  <a:srgbClr val="000000"/>
                </a:solidFill>
                <a:latin typeface="Consolas" panose="020B0609020204030204" pitchFamily="49" charset="0"/>
              </a:rPr>
              <a:t>(</a:t>
            </a:r>
            <a:r>
              <a:rPr lang="en-US" altLang="zh-CN" sz="2400" dirty="0" smtClean="0">
                <a:solidFill>
                  <a:srgbClr val="2A00FF"/>
                </a:solidFill>
                <a:latin typeface="Consolas" panose="020B0609020204030204" pitchFamily="49" charset="0"/>
              </a:rPr>
              <a:t>"black"</a:t>
            </a:r>
            <a:r>
              <a:rPr lang="en-US" altLang="zh-CN" sz="2400" dirty="0" smtClean="0">
                <a:solidFill>
                  <a:srgbClr val="000000"/>
                </a:solidFill>
                <a:latin typeface="Consolas" panose="020B0609020204030204" pitchFamily="49" charset="0"/>
              </a:rPr>
              <a:t>);</a:t>
            </a:r>
          </a:p>
          <a:p>
            <a:r>
              <a:rPr lang="en-US" altLang="zh-CN" sz="2400" dirty="0" err="1" smtClean="0">
                <a:solidFill>
                  <a:srgbClr val="6A3E3E"/>
                </a:solidFill>
                <a:latin typeface="Consolas" panose="020B0609020204030204" pitchFamily="49" charset="0"/>
              </a:rPr>
              <a:t>pick</a:t>
            </a:r>
            <a:r>
              <a:rPr lang="en-US" altLang="zh-CN" sz="2400" dirty="0" err="1" smtClean="0">
                <a:solidFill>
                  <a:srgbClr val="000000"/>
                </a:solidFill>
                <a:latin typeface="Consolas" panose="020B0609020204030204" pitchFamily="49" charset="0"/>
              </a:rPr>
              <a:t>.addItem</a:t>
            </a:r>
            <a:r>
              <a:rPr lang="en-US" altLang="zh-CN" sz="2400" dirty="0" smtClean="0">
                <a:solidFill>
                  <a:srgbClr val="000000"/>
                </a:solidFill>
                <a:latin typeface="Consolas" panose="020B0609020204030204" pitchFamily="49" charset="0"/>
              </a:rPr>
              <a:t>(</a:t>
            </a:r>
            <a:r>
              <a:rPr lang="en-US" altLang="zh-CN" sz="2400" dirty="0" smtClean="0">
                <a:solidFill>
                  <a:srgbClr val="2A00FF"/>
                </a:solidFill>
                <a:latin typeface="Consolas" panose="020B0609020204030204" pitchFamily="49" charset="0"/>
              </a:rPr>
              <a:t>"green"</a:t>
            </a:r>
            <a:r>
              <a:rPr lang="en-US" altLang="zh-CN" sz="2400" dirty="0" smtClean="0">
                <a:solidFill>
                  <a:srgbClr val="000000"/>
                </a:solidFill>
                <a:latin typeface="Consolas" panose="020B0609020204030204" pitchFamily="49" charset="0"/>
              </a:rPr>
              <a:t>);</a:t>
            </a:r>
          </a:p>
          <a:p>
            <a:r>
              <a:rPr lang="en-US" altLang="zh-CN" sz="2400" dirty="0" err="1" smtClean="0">
                <a:solidFill>
                  <a:srgbClr val="6A3E3E"/>
                </a:solidFill>
                <a:latin typeface="Consolas" panose="020B0609020204030204" pitchFamily="49" charset="0"/>
              </a:rPr>
              <a:t>pick</a:t>
            </a:r>
            <a:r>
              <a:rPr lang="en-US" altLang="zh-CN" sz="2400" dirty="0" err="1" smtClean="0">
                <a:solidFill>
                  <a:srgbClr val="000000"/>
                </a:solidFill>
                <a:latin typeface="Consolas" panose="020B0609020204030204" pitchFamily="49" charset="0"/>
              </a:rPr>
              <a:t>.addItem</a:t>
            </a:r>
            <a:r>
              <a:rPr lang="en-US" altLang="zh-CN" sz="2400" dirty="0" smtClean="0">
                <a:solidFill>
                  <a:srgbClr val="000000"/>
                </a:solidFill>
                <a:latin typeface="Consolas" panose="020B0609020204030204" pitchFamily="49" charset="0"/>
              </a:rPr>
              <a:t>(</a:t>
            </a:r>
            <a:r>
              <a:rPr lang="en-US" altLang="zh-CN" sz="2400" dirty="0" smtClean="0">
                <a:solidFill>
                  <a:srgbClr val="2A00FF"/>
                </a:solidFill>
                <a:latin typeface="Consolas" panose="020B0609020204030204" pitchFamily="49" charset="0"/>
              </a:rPr>
              <a:t>"green"</a:t>
            </a:r>
            <a:r>
              <a:rPr lang="en-US" altLang="zh-CN" sz="2400" dirty="0" smtClean="0">
                <a:solidFill>
                  <a:srgbClr val="000000"/>
                </a:solidFill>
                <a:latin typeface="Consolas" panose="020B0609020204030204" pitchFamily="49" charset="0"/>
              </a:rPr>
              <a:t>);</a:t>
            </a:r>
          </a:p>
          <a:p>
            <a:r>
              <a:rPr lang="en-US" altLang="zh-CN" sz="2400" dirty="0" smtClean="0">
                <a:solidFill>
                  <a:srgbClr val="000000"/>
                </a:solidFill>
                <a:latin typeface="Consolas" panose="020B0609020204030204" pitchFamily="49" charset="0"/>
              </a:rPr>
              <a:t>//</a:t>
            </a:r>
            <a:r>
              <a:rPr lang="zh-CN" altLang="en-US" sz="2400" dirty="0" smtClean="0">
                <a:solidFill>
                  <a:srgbClr val="000000"/>
                </a:solidFill>
                <a:latin typeface="Consolas" panose="020B0609020204030204" pitchFamily="49" charset="0"/>
              </a:rPr>
              <a:t>设定下拉框不可编辑，不能输入</a:t>
            </a:r>
            <a:endParaRPr lang="en-US" altLang="zh-CN" sz="2400" dirty="0" smtClean="0">
              <a:solidFill>
                <a:srgbClr val="000000"/>
              </a:solidFill>
              <a:latin typeface="Consolas" panose="020B0609020204030204" pitchFamily="49" charset="0"/>
            </a:endParaRPr>
          </a:p>
          <a:p>
            <a:r>
              <a:rPr lang="en-US" altLang="zh-CN" sz="2400" dirty="0" err="1" smtClean="0">
                <a:solidFill>
                  <a:srgbClr val="6A3E3E"/>
                </a:solidFill>
                <a:latin typeface="Consolas" panose="020B0609020204030204" pitchFamily="49" charset="0"/>
              </a:rPr>
              <a:t>pick</a:t>
            </a:r>
            <a:r>
              <a:rPr lang="en-US" altLang="zh-CN" sz="2400" dirty="0" err="1" smtClean="0">
                <a:solidFill>
                  <a:srgbClr val="000000"/>
                </a:solidFill>
                <a:latin typeface="Consolas" panose="020B0609020204030204" pitchFamily="49" charset="0"/>
              </a:rPr>
              <a:t>.setEditable</a:t>
            </a:r>
            <a:r>
              <a:rPr lang="en-US" altLang="zh-CN" sz="2400" dirty="0" smtClean="0">
                <a:solidFill>
                  <a:srgbClr val="000000"/>
                </a:solidFill>
                <a:latin typeface="Consolas" panose="020B0609020204030204" pitchFamily="49" charset="0"/>
              </a:rPr>
              <a:t>(</a:t>
            </a:r>
            <a:r>
              <a:rPr lang="en-US" altLang="zh-CN" sz="2400" b="1" dirty="0" smtClean="0">
                <a:solidFill>
                  <a:srgbClr val="7F0055"/>
                </a:solidFill>
                <a:latin typeface="Consolas" panose="020B0609020204030204" pitchFamily="49" charset="0"/>
              </a:rPr>
              <a:t>false</a:t>
            </a:r>
            <a:r>
              <a:rPr lang="en-US" altLang="zh-CN" sz="2400" b="1" dirty="0" smtClean="0">
                <a:solidFill>
                  <a:srgbClr val="000000"/>
                </a:solidFill>
                <a:latin typeface="Consolas" panose="020B0609020204030204" pitchFamily="49" charset="0"/>
              </a:rPr>
              <a:t>);</a:t>
            </a:r>
          </a:p>
          <a:p>
            <a:r>
              <a:rPr lang="en-US" altLang="zh-CN" sz="2400" b="1" dirty="0" smtClean="0">
                <a:solidFill>
                  <a:srgbClr val="000000"/>
                </a:solidFill>
                <a:latin typeface="Consolas" panose="020B0609020204030204" pitchFamily="49" charset="0"/>
              </a:rPr>
              <a:t>//</a:t>
            </a:r>
            <a:r>
              <a:rPr lang="zh-CN" altLang="en-US" sz="2400" b="1" dirty="0" smtClean="0">
                <a:solidFill>
                  <a:srgbClr val="000000"/>
                </a:solidFill>
                <a:latin typeface="Consolas" panose="020B0609020204030204" pitchFamily="49" charset="0"/>
              </a:rPr>
              <a:t>默认选择“</a:t>
            </a:r>
            <a:r>
              <a:rPr lang="en-US" altLang="zh-CN" sz="2400" b="1" dirty="0" smtClean="0">
                <a:solidFill>
                  <a:srgbClr val="000000"/>
                </a:solidFill>
                <a:latin typeface="Consolas" panose="020B0609020204030204" pitchFamily="49" charset="0"/>
              </a:rPr>
              <a:t>black</a:t>
            </a:r>
            <a:r>
              <a:rPr lang="zh-CN" altLang="en-US" sz="2400" b="1" dirty="0" smtClean="0">
                <a:solidFill>
                  <a:srgbClr val="000000"/>
                </a:solidFill>
                <a:latin typeface="Consolas" panose="020B0609020204030204" pitchFamily="49" charset="0"/>
              </a:rPr>
              <a:t>”</a:t>
            </a:r>
            <a:endParaRPr lang="en-US" altLang="zh-CN" sz="2400" b="1" dirty="0" smtClean="0">
              <a:solidFill>
                <a:srgbClr val="000000"/>
              </a:solidFill>
              <a:latin typeface="Consolas" panose="020B0609020204030204" pitchFamily="49" charset="0"/>
            </a:endParaRPr>
          </a:p>
          <a:p>
            <a:r>
              <a:rPr lang="en-US" altLang="zh-CN" sz="2400" dirty="0" err="1" smtClean="0">
                <a:solidFill>
                  <a:srgbClr val="6A3E3E"/>
                </a:solidFill>
                <a:latin typeface="Consolas" panose="020B0609020204030204" pitchFamily="49" charset="0"/>
              </a:rPr>
              <a:t>pick</a:t>
            </a:r>
            <a:r>
              <a:rPr lang="en-US" altLang="zh-CN" sz="2400" dirty="0" err="1" smtClean="0">
                <a:solidFill>
                  <a:srgbClr val="000000"/>
                </a:solidFill>
                <a:latin typeface="Consolas" panose="020B0609020204030204" pitchFamily="49" charset="0"/>
              </a:rPr>
              <a:t>.setSelectedItem</a:t>
            </a:r>
            <a:r>
              <a:rPr lang="en-US" altLang="zh-CN" sz="2400" dirty="0" smtClean="0">
                <a:solidFill>
                  <a:srgbClr val="000000"/>
                </a:solidFill>
                <a:latin typeface="Consolas" panose="020B0609020204030204" pitchFamily="49" charset="0"/>
              </a:rPr>
              <a:t>(</a:t>
            </a:r>
            <a:r>
              <a:rPr lang="en-US" altLang="zh-CN" sz="2400" dirty="0" smtClean="0">
                <a:solidFill>
                  <a:srgbClr val="2A00FF"/>
                </a:solidFill>
                <a:latin typeface="Consolas" panose="020B0609020204030204" pitchFamily="49" charset="0"/>
              </a:rPr>
              <a:t>"black"</a:t>
            </a:r>
            <a:r>
              <a:rPr lang="en-US" altLang="zh-CN" sz="2400" dirty="0" smtClean="0">
                <a:solidFill>
                  <a:srgbClr val="000000"/>
                </a:solidFill>
                <a:latin typeface="Consolas" panose="020B0609020204030204" pitchFamily="49" charset="0"/>
              </a:rPr>
              <a:t>);</a:t>
            </a:r>
          </a:p>
          <a:p>
            <a:r>
              <a:rPr lang="en-US" altLang="zh-CN" sz="2400" dirty="0" smtClean="0">
                <a:solidFill>
                  <a:srgbClr val="000000"/>
                </a:solidFill>
                <a:latin typeface="Consolas" panose="020B0609020204030204" pitchFamily="49" charset="0"/>
              </a:rPr>
              <a:t>//</a:t>
            </a:r>
            <a:r>
              <a:rPr lang="zh-CN" altLang="en-US" sz="2400" dirty="0" smtClean="0">
                <a:solidFill>
                  <a:srgbClr val="000000"/>
                </a:solidFill>
                <a:latin typeface="Consolas" panose="020B0609020204030204" pitchFamily="49" charset="0"/>
              </a:rPr>
              <a:t>把下拉框添加到页面上</a:t>
            </a:r>
            <a:endParaRPr lang="en-US" altLang="zh-CN" sz="2400" dirty="0" smtClean="0">
              <a:solidFill>
                <a:srgbClr val="000000"/>
              </a:solidFill>
              <a:latin typeface="Consolas" panose="020B0609020204030204" pitchFamily="49" charset="0"/>
            </a:endParaRPr>
          </a:p>
          <a:p>
            <a:r>
              <a:rPr lang="en-US" altLang="zh-CN" sz="2400" dirty="0" smtClean="0">
                <a:solidFill>
                  <a:srgbClr val="000000"/>
                </a:solidFill>
                <a:latin typeface="Consolas" panose="020B0609020204030204" pitchFamily="49" charset="0"/>
              </a:rPr>
              <a:t>add(</a:t>
            </a:r>
            <a:r>
              <a:rPr lang="en-US" altLang="zh-CN" sz="2400" dirty="0" err="1" smtClean="0">
                <a:solidFill>
                  <a:srgbClr val="6A3E3E"/>
                </a:solidFill>
                <a:latin typeface="Consolas" panose="020B0609020204030204" pitchFamily="49" charset="0"/>
              </a:rPr>
              <a:t>pick</a:t>
            </a:r>
            <a:r>
              <a:rPr lang="en-US" altLang="zh-CN" sz="2400" dirty="0" err="1" smtClean="0">
                <a:solidFill>
                  <a:srgbClr val="000000"/>
                </a:solidFill>
                <a:latin typeface="Consolas" panose="020B0609020204030204" pitchFamily="49" charset="0"/>
              </a:rPr>
              <a:t>,</a:t>
            </a:r>
            <a:r>
              <a:rPr lang="en-US" altLang="zh-CN" sz="2400" b="1" i="1" dirty="0" err="1" smtClean="0">
                <a:solidFill>
                  <a:srgbClr val="0000C0"/>
                </a:solidFill>
                <a:latin typeface="Consolas" panose="020B0609020204030204" pitchFamily="49" charset="0"/>
              </a:rPr>
              <a:t>SOUTH</a:t>
            </a:r>
            <a:r>
              <a:rPr lang="en-US" altLang="zh-CN" sz="2400" b="1" i="1" dirty="0" smtClean="0">
                <a:solidFill>
                  <a:srgbClr val="000000"/>
                </a:solidFill>
                <a:latin typeface="Consolas" panose="020B0609020204030204" pitchFamily="49" charset="0"/>
              </a:rPr>
              <a:t>);</a:t>
            </a:r>
            <a:endParaRPr lang="zh-CN" altLang="en-US" sz="2400" dirty="0"/>
          </a:p>
        </p:txBody>
      </p:sp>
    </p:spTree>
    <p:extLst>
      <p:ext uri="{BB962C8B-B14F-4D97-AF65-F5344CB8AC3E}">
        <p14:creationId xmlns:p14="http://schemas.microsoft.com/office/powerpoint/2010/main" val="220904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作业</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微软雅黑" panose="020B0503020204020204" pitchFamily="34" charset="-122"/>
                <a:ea typeface="微软雅黑" panose="020B0503020204020204" pitchFamily="34" charset="-122"/>
              </a:rPr>
              <a:t>画图程序</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要求能够画出圆、方格</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鼠标选择大中小三种（下拉框）</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可以</a:t>
            </a:r>
            <a:r>
              <a:rPr lang="zh-CN" altLang="en-US" dirty="0" smtClean="0">
                <a:latin typeface="微软雅黑" panose="020B0503020204020204" pitchFamily="34" charset="-122"/>
                <a:ea typeface="微软雅黑" panose="020B0503020204020204" pitchFamily="34" charset="-122"/>
              </a:rPr>
              <a:t>选择不同的填充颜色（单选框）</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选作：</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选择拖动已有图形</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按空格之后让选择的图像随机变色</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Or else </a:t>
            </a:r>
            <a:r>
              <a:rPr lang="zh-CN" altLang="en-US" dirty="0" smtClean="0">
                <a:latin typeface="微软雅黑" panose="020B0503020204020204" pitchFamily="34" charset="-122"/>
                <a:ea typeface="微软雅黑" panose="020B0503020204020204" pitchFamily="34" charset="-122"/>
              </a:rPr>
              <a:t>其他功能，</a:t>
            </a:r>
            <a:r>
              <a:rPr lang="en-US" altLang="zh-CN" dirty="0" smtClean="0">
                <a:latin typeface="微软雅黑" panose="020B0503020204020204" pitchFamily="34" charset="-122"/>
                <a:ea typeface="微软雅黑" panose="020B0503020204020204" pitchFamily="34" charset="-122"/>
              </a:rPr>
              <a:t>surprise me</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740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r>
              <a:rPr lang="en-US" altLang="zh-CN" dirty="0" smtClean="0"/>
              <a:t>Interface</a:t>
            </a:r>
            <a:endParaRPr lang="zh-CN" altLang="en-US" dirty="0"/>
          </a:p>
        </p:txBody>
      </p:sp>
      <p:sp>
        <p:nvSpPr>
          <p:cNvPr id="4" name="矩形 3"/>
          <p:cNvSpPr/>
          <p:nvPr/>
        </p:nvSpPr>
        <p:spPr>
          <a:xfrm>
            <a:off x="9011836" y="3852581"/>
            <a:ext cx="1848255" cy="894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t>student</a:t>
            </a:r>
            <a:endParaRPr lang="zh-CN" altLang="en-US" sz="3600"/>
          </a:p>
        </p:txBody>
      </p:sp>
      <p:sp>
        <p:nvSpPr>
          <p:cNvPr id="5" name="矩形 4"/>
          <p:cNvSpPr/>
          <p:nvPr/>
        </p:nvSpPr>
        <p:spPr>
          <a:xfrm>
            <a:off x="7941793" y="5671552"/>
            <a:ext cx="1692613" cy="778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graduate student</a:t>
            </a:r>
            <a:endParaRPr lang="zh-CN" altLang="en-US" sz="2400"/>
          </a:p>
        </p:txBody>
      </p:sp>
      <p:sp>
        <p:nvSpPr>
          <p:cNvPr id="6" name="矩形 5"/>
          <p:cNvSpPr/>
          <p:nvPr/>
        </p:nvSpPr>
        <p:spPr>
          <a:xfrm>
            <a:off x="10282106" y="5647182"/>
            <a:ext cx="1692613" cy="778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college</a:t>
            </a:r>
          </a:p>
          <a:p>
            <a:pPr algn="ctr"/>
            <a:r>
              <a:rPr lang="en-US" altLang="zh-CN" sz="2400"/>
              <a:t>student</a:t>
            </a:r>
            <a:endParaRPr lang="zh-CN" altLang="en-US" sz="2400"/>
          </a:p>
        </p:txBody>
      </p:sp>
      <p:sp>
        <p:nvSpPr>
          <p:cNvPr id="7" name="矩形 6"/>
          <p:cNvSpPr/>
          <p:nvPr/>
        </p:nvSpPr>
        <p:spPr>
          <a:xfrm>
            <a:off x="4501724" y="5568922"/>
            <a:ext cx="1854740" cy="894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teacher2</a:t>
            </a:r>
            <a:endParaRPr lang="zh-CN" altLang="en-US" sz="3200" dirty="0"/>
          </a:p>
        </p:txBody>
      </p:sp>
      <p:cxnSp>
        <p:nvCxnSpPr>
          <p:cNvPr id="8" name="直接箭头连接符 7"/>
          <p:cNvCxnSpPr>
            <a:stCxn id="5" idx="0"/>
            <a:endCxn id="4" idx="2"/>
          </p:cNvCxnSpPr>
          <p:nvPr/>
        </p:nvCxnSpPr>
        <p:spPr>
          <a:xfrm flipV="1">
            <a:off x="8788100" y="4747525"/>
            <a:ext cx="1147864" cy="924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0"/>
            <a:endCxn id="4" idx="2"/>
          </p:cNvCxnSpPr>
          <p:nvPr/>
        </p:nvCxnSpPr>
        <p:spPr>
          <a:xfrm flipH="1" flipV="1">
            <a:off x="9935964" y="4747525"/>
            <a:ext cx="1192449" cy="899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
          </p:nvPr>
        </p:nvSpPr>
        <p:spPr>
          <a:xfrm>
            <a:off x="838200" y="1851582"/>
            <a:ext cx="10515600" cy="4351338"/>
          </a:xfrm>
        </p:spPr>
        <p:txBody>
          <a:bodyPr/>
          <a:lstStyle/>
          <a:p>
            <a:r>
              <a:rPr lang="zh-CN" altLang="en-US" dirty="0" smtClean="0"/>
              <a:t>一系列的抽象方法和常量值的集合</a:t>
            </a:r>
            <a:endParaRPr lang="en-US" altLang="zh-CN" dirty="0" smtClean="0"/>
          </a:p>
          <a:p>
            <a:endParaRPr lang="en-US" altLang="zh-CN" dirty="0" smtClean="0"/>
          </a:p>
          <a:p>
            <a:r>
              <a:rPr lang="zh-CN" altLang="en-US" dirty="0" smtClean="0"/>
              <a:t>每个人都是学生，但每个学生可以有不同的老师或者多个老师</a:t>
            </a:r>
            <a:endParaRPr lang="en-US" altLang="zh-CN" dirty="0" smtClean="0"/>
          </a:p>
          <a:p>
            <a:endParaRPr lang="zh-CN" altLang="en-US" dirty="0"/>
          </a:p>
        </p:txBody>
      </p:sp>
      <p:sp>
        <p:nvSpPr>
          <p:cNvPr id="13" name="矩形 12"/>
          <p:cNvSpPr/>
          <p:nvPr/>
        </p:nvSpPr>
        <p:spPr>
          <a:xfrm>
            <a:off x="4501724" y="3724292"/>
            <a:ext cx="1854740" cy="894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teacher1</a:t>
            </a:r>
            <a:endParaRPr lang="zh-CN" altLang="en-US" sz="3200" dirty="0"/>
          </a:p>
        </p:txBody>
      </p:sp>
      <p:cxnSp>
        <p:nvCxnSpPr>
          <p:cNvPr id="15" name="直接箭头连接符 14"/>
          <p:cNvCxnSpPr>
            <a:stCxn id="6" idx="1"/>
            <a:endCxn id="13" idx="3"/>
          </p:cNvCxnSpPr>
          <p:nvPr/>
        </p:nvCxnSpPr>
        <p:spPr>
          <a:xfrm flipH="1" flipV="1">
            <a:off x="6356464" y="4171764"/>
            <a:ext cx="3925642" cy="186452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1"/>
            <a:endCxn id="7" idx="3"/>
          </p:cNvCxnSpPr>
          <p:nvPr/>
        </p:nvCxnSpPr>
        <p:spPr>
          <a:xfrm flipH="1" flipV="1">
            <a:off x="6356464" y="6016394"/>
            <a:ext cx="1585329" cy="4426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1"/>
            <a:endCxn id="13" idx="3"/>
          </p:cNvCxnSpPr>
          <p:nvPr/>
        </p:nvCxnSpPr>
        <p:spPr>
          <a:xfrm flipH="1" flipV="1">
            <a:off x="6356464" y="4171764"/>
            <a:ext cx="1585329" cy="188889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52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579" y="128643"/>
            <a:ext cx="10515600" cy="1325563"/>
          </a:xfrm>
        </p:spPr>
        <p:txBody>
          <a:bodyPr/>
          <a:lstStyle/>
          <a:p>
            <a:r>
              <a:rPr lang="zh-CN" altLang="en-US" dirty="0" smtClean="0"/>
              <a:t>接口的实现方式</a:t>
            </a:r>
            <a:endParaRPr lang="zh-CN" altLang="en-US" dirty="0"/>
          </a:p>
        </p:txBody>
      </p:sp>
      <p:sp>
        <p:nvSpPr>
          <p:cNvPr id="4" name="矩形 3"/>
          <p:cNvSpPr/>
          <p:nvPr/>
        </p:nvSpPr>
        <p:spPr>
          <a:xfrm>
            <a:off x="1353206" y="1115330"/>
            <a:ext cx="9927021" cy="5632311"/>
          </a:xfrm>
          <a:prstGeom prst="rect">
            <a:avLst/>
          </a:prstGeom>
        </p:spPr>
        <p:txBody>
          <a:bodyPr wrap="square">
            <a:spAutoFit/>
          </a:bodyPr>
          <a:lstStyle/>
          <a:p>
            <a:r>
              <a:rPr lang="zh-CN" altLang="en-US" sz="2400" dirty="0" smtClean="0"/>
              <a:t>定义接口格式：</a:t>
            </a:r>
          </a:p>
          <a:p>
            <a:r>
              <a:rPr lang="en-US" altLang="zh-CN" sz="2400" dirty="0" smtClean="0"/>
              <a:t>[public]interface </a:t>
            </a:r>
            <a:r>
              <a:rPr lang="zh-CN" altLang="en-US" sz="2400" dirty="0" smtClean="0"/>
              <a:t>接口名称 </a:t>
            </a:r>
            <a:r>
              <a:rPr lang="en-US" altLang="zh-CN" sz="2400" dirty="0" smtClean="0"/>
              <a:t>[extends</a:t>
            </a:r>
            <a:r>
              <a:rPr lang="zh-CN" altLang="en-US" sz="2400" dirty="0" smtClean="0"/>
              <a:t>父接口名列表</a:t>
            </a:r>
            <a:r>
              <a:rPr lang="en-US" altLang="zh-CN" sz="2400" dirty="0" smtClean="0"/>
              <a:t>]</a:t>
            </a:r>
          </a:p>
          <a:p>
            <a:r>
              <a:rPr lang="en-US" altLang="zh-CN" sz="2400" dirty="0" smtClean="0"/>
              <a:t>{</a:t>
            </a:r>
          </a:p>
          <a:p>
            <a:pPr lvl="1"/>
            <a:r>
              <a:rPr lang="en-US" altLang="zh-CN" sz="2400" dirty="0" smtClean="0"/>
              <a:t>//</a:t>
            </a:r>
            <a:r>
              <a:rPr lang="zh-CN" altLang="en-US" sz="2400" dirty="0" smtClean="0"/>
              <a:t>静态常量</a:t>
            </a:r>
          </a:p>
          <a:p>
            <a:pPr lvl="1"/>
            <a:r>
              <a:rPr lang="en-US" altLang="zh-CN" sz="2400" dirty="0" smtClean="0"/>
              <a:t>[public] [static] [final] </a:t>
            </a:r>
            <a:r>
              <a:rPr lang="zh-CN" altLang="en-US" sz="2400" dirty="0" smtClean="0"/>
              <a:t>数据类型变量名</a:t>
            </a:r>
            <a:r>
              <a:rPr lang="en-US" altLang="zh-CN" sz="2400" dirty="0" smtClean="0"/>
              <a:t>=</a:t>
            </a:r>
            <a:r>
              <a:rPr lang="zh-CN" altLang="en-US" sz="2400" dirty="0" smtClean="0"/>
              <a:t>常量值</a:t>
            </a:r>
            <a:r>
              <a:rPr lang="en-US" altLang="zh-CN" sz="2400" dirty="0" smtClean="0"/>
              <a:t>;</a:t>
            </a:r>
          </a:p>
          <a:p>
            <a:pPr lvl="1"/>
            <a:r>
              <a:rPr lang="en-US" altLang="zh-CN" sz="2400" dirty="0" smtClean="0"/>
              <a:t>//</a:t>
            </a:r>
            <a:r>
              <a:rPr lang="zh-CN" altLang="en-US" sz="2400" dirty="0" smtClean="0"/>
              <a:t>抽象方法</a:t>
            </a:r>
          </a:p>
          <a:p>
            <a:pPr lvl="1"/>
            <a:r>
              <a:rPr lang="en-US" altLang="zh-CN" sz="2400" dirty="0" smtClean="0"/>
              <a:t>[public] [abstract] [native] </a:t>
            </a:r>
            <a:r>
              <a:rPr lang="zh-CN" altLang="en-US" sz="2400" dirty="0" smtClean="0"/>
              <a:t>返回值类型方法名（参数列表）</a:t>
            </a:r>
            <a:r>
              <a:rPr lang="en-US" altLang="zh-CN" sz="2400" dirty="0" smtClean="0"/>
              <a:t>;</a:t>
            </a:r>
          </a:p>
          <a:p>
            <a:r>
              <a:rPr lang="en-US" altLang="zh-CN" sz="2400" dirty="0" smtClean="0"/>
              <a:t>}</a:t>
            </a:r>
          </a:p>
          <a:p>
            <a:r>
              <a:rPr lang="zh-CN" altLang="en-US" sz="2400" dirty="0" smtClean="0"/>
              <a:t>实现接口格式：</a:t>
            </a:r>
          </a:p>
          <a:p>
            <a:r>
              <a:rPr lang="en-US" altLang="zh-CN" sz="2400" dirty="0" smtClean="0"/>
              <a:t>[</a:t>
            </a:r>
            <a:r>
              <a:rPr lang="zh-CN" altLang="en-US" sz="2400" dirty="0" smtClean="0"/>
              <a:t>修饰符</a:t>
            </a:r>
            <a:r>
              <a:rPr lang="en-US" altLang="zh-CN" sz="2400" dirty="0" smtClean="0"/>
              <a:t>] class </a:t>
            </a:r>
            <a:r>
              <a:rPr lang="zh-CN" altLang="en-US" sz="2400" dirty="0" smtClean="0"/>
              <a:t>类名</a:t>
            </a:r>
            <a:r>
              <a:rPr lang="en-US" altLang="zh-CN" sz="2400" dirty="0" smtClean="0"/>
              <a:t>[extends </a:t>
            </a:r>
            <a:r>
              <a:rPr lang="zh-CN" altLang="en-US" sz="2400" dirty="0" smtClean="0"/>
              <a:t>父类名</a:t>
            </a:r>
            <a:r>
              <a:rPr lang="en-US" altLang="zh-CN" sz="2400" dirty="0" smtClean="0"/>
              <a:t>] [implements </a:t>
            </a:r>
            <a:r>
              <a:rPr lang="zh-CN" altLang="en-US" sz="2400" dirty="0" smtClean="0"/>
              <a:t>接口</a:t>
            </a:r>
            <a:r>
              <a:rPr lang="en-US" altLang="zh-CN" sz="2400" dirty="0" smtClean="0"/>
              <a:t>A,</a:t>
            </a:r>
            <a:r>
              <a:rPr lang="zh-CN" altLang="en-US" sz="2400" dirty="0" smtClean="0"/>
              <a:t>接口</a:t>
            </a:r>
            <a:r>
              <a:rPr lang="en-US" altLang="zh-CN" sz="2400" dirty="0" smtClean="0"/>
              <a:t>B,···]</a:t>
            </a:r>
          </a:p>
          <a:p>
            <a:r>
              <a:rPr lang="en-US" altLang="zh-CN" sz="2400" dirty="0" smtClean="0"/>
              <a:t>{</a:t>
            </a:r>
          </a:p>
          <a:p>
            <a:pPr lvl="1"/>
            <a:r>
              <a:rPr lang="zh-CN" altLang="en-US" sz="2400" dirty="0" smtClean="0"/>
              <a:t>类成员变量和成员方法；</a:t>
            </a:r>
          </a:p>
          <a:p>
            <a:pPr lvl="1"/>
            <a:r>
              <a:rPr lang="zh-CN" altLang="en-US" sz="2400" dirty="0" smtClean="0"/>
              <a:t>为接口</a:t>
            </a:r>
            <a:r>
              <a:rPr lang="en-US" altLang="zh-CN" sz="2400" dirty="0" smtClean="0"/>
              <a:t>A</a:t>
            </a:r>
            <a:r>
              <a:rPr lang="zh-CN" altLang="en-US" sz="2400" dirty="0" smtClean="0"/>
              <a:t>中的所有方法编写方法体，实现接口</a:t>
            </a:r>
            <a:r>
              <a:rPr lang="en-US" altLang="zh-CN" sz="2400" dirty="0" smtClean="0"/>
              <a:t>A</a:t>
            </a:r>
            <a:r>
              <a:rPr lang="zh-CN" altLang="en-US" sz="2400" dirty="0" smtClean="0"/>
              <a:t>；</a:t>
            </a:r>
          </a:p>
          <a:p>
            <a:pPr lvl="1"/>
            <a:r>
              <a:rPr lang="zh-CN" altLang="en-US" sz="2400" dirty="0" smtClean="0"/>
              <a:t>为接口</a:t>
            </a:r>
            <a:r>
              <a:rPr lang="en-US" altLang="zh-CN" sz="2400" dirty="0" smtClean="0"/>
              <a:t>B</a:t>
            </a:r>
            <a:r>
              <a:rPr lang="zh-CN" altLang="en-US" sz="2400" dirty="0" smtClean="0"/>
              <a:t>中的所有方法编写方法体，实现接口</a:t>
            </a:r>
            <a:r>
              <a:rPr lang="en-US" altLang="zh-CN" sz="2400" dirty="0" smtClean="0"/>
              <a:t>B;</a:t>
            </a:r>
          </a:p>
          <a:p>
            <a:r>
              <a:rPr lang="en-US" altLang="zh-CN" sz="2400" dirty="0" smtClean="0"/>
              <a:t>}</a:t>
            </a:r>
            <a:endParaRPr lang="zh-CN" altLang="en-US" sz="2400" dirty="0" smtClean="0"/>
          </a:p>
        </p:txBody>
      </p:sp>
    </p:spTree>
    <p:extLst>
      <p:ext uri="{BB962C8B-B14F-4D97-AF65-F5344CB8AC3E}">
        <p14:creationId xmlns:p14="http://schemas.microsoft.com/office/powerpoint/2010/main" val="132783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804041" y="232651"/>
            <a:ext cx="9593865" cy="1141413"/>
          </a:xfrm>
        </p:spPr>
        <p:txBody>
          <a:bodyPr/>
          <a:lstStyle/>
          <a:p>
            <a:r>
              <a:rPr lang="zh-CN" altLang="en-US" sz="4200" dirty="0">
                <a:latin typeface="微软雅黑" panose="020B0503020204020204" pitchFamily="34" charset="-122"/>
                <a:ea typeface="微软雅黑" panose="020B0503020204020204" pitchFamily="34" charset="-122"/>
              </a:rPr>
              <a:t>什么是集合（</a:t>
            </a:r>
            <a:r>
              <a:rPr lang="zh-CN" altLang="zh-CN" sz="4200" dirty="0">
                <a:latin typeface="微软雅黑" panose="020B0503020204020204" pitchFamily="34" charset="-122"/>
                <a:ea typeface="微软雅黑" panose="020B0503020204020204" pitchFamily="34" charset="-122"/>
              </a:rPr>
              <a:t>Collection</a:t>
            </a:r>
            <a:r>
              <a:rPr lang="zh-CN" altLang="en-US" sz="4200" dirty="0">
                <a:latin typeface="微软雅黑" panose="020B0503020204020204" pitchFamily="34" charset="-122"/>
                <a:ea typeface="微软雅黑" panose="020B0503020204020204" pitchFamily="34" charset="-122"/>
              </a:rPr>
              <a:t>）</a:t>
            </a:r>
          </a:p>
        </p:txBody>
      </p:sp>
      <p:sp>
        <p:nvSpPr>
          <p:cNvPr id="5123" name="Rectangle 3"/>
          <p:cNvSpPr>
            <a:spLocks noGrp="1" noRot="1" noChangeArrowheads="1"/>
          </p:cNvSpPr>
          <p:nvPr>
            <p:ph type="body" idx="1"/>
          </p:nvPr>
        </p:nvSpPr>
        <p:spPr>
          <a:xfrm>
            <a:off x="558799" y="1983664"/>
            <a:ext cx="10729895" cy="4112336"/>
          </a:xfrm>
        </p:spPr>
        <p:txBody>
          <a:bodyPr>
            <a:normAutofit fontScale="92500" lnSpcReduction="20000"/>
          </a:bodyPr>
          <a:lstStyle/>
          <a:p>
            <a:pPr>
              <a:lnSpc>
                <a:spcPct val="120000"/>
              </a:lnSpc>
              <a:spcBef>
                <a:spcPct val="0"/>
              </a:spcBef>
            </a:pPr>
            <a:r>
              <a:rPr lang="zh-CN" altLang="en-US" dirty="0">
                <a:solidFill>
                  <a:srgbClr val="FF0000"/>
                </a:solidFill>
                <a:latin typeface="微软雅黑" panose="020B0503020204020204" pitchFamily="34" charset="-122"/>
                <a:ea typeface="微软雅黑" panose="020B0503020204020204" pitchFamily="34" charset="-122"/>
              </a:rPr>
              <a:t>集合</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），即</a:t>
            </a:r>
            <a:r>
              <a:rPr lang="zh-CN" altLang="en-US" dirty="0">
                <a:solidFill>
                  <a:srgbClr val="FF0000"/>
                </a:solidFill>
                <a:latin typeface="微软雅黑" panose="020B0503020204020204" pitchFamily="34" charset="-122"/>
                <a:ea typeface="微软雅黑" panose="020B0503020204020204" pitchFamily="34" charset="-122"/>
              </a:rPr>
              <a:t>容器</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Container</a:t>
            </a:r>
            <a:r>
              <a:rPr lang="zh-CN" altLang="en-US" dirty="0">
                <a:latin typeface="微软雅黑" panose="020B0503020204020204" pitchFamily="34" charset="-122"/>
                <a:ea typeface="微软雅黑" panose="020B0503020204020204" pitchFamily="34" charset="-122"/>
              </a:rPr>
              <a:t>），是用来</a:t>
            </a:r>
            <a:r>
              <a:rPr lang="zh-CN" altLang="en-US" dirty="0">
                <a:solidFill>
                  <a:srgbClr val="FF0000"/>
                </a:solidFill>
                <a:latin typeface="微软雅黑" panose="020B0503020204020204" pitchFamily="34" charset="-122"/>
                <a:ea typeface="微软雅黑" panose="020B0503020204020204" pitchFamily="34" charset="-122"/>
              </a:rPr>
              <a:t>存放数据的盒子</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中提供了很多的集合类。</a:t>
            </a:r>
          </a:p>
          <a:p>
            <a:pPr>
              <a:lnSpc>
                <a:spcPct val="120000"/>
              </a:lnSpc>
              <a:spcBef>
                <a:spcPct val="0"/>
              </a:spcBef>
            </a:pPr>
            <a:r>
              <a:rPr lang="zh-CN" altLang="en-US" dirty="0">
                <a:latin typeface="微软雅黑" panose="020B0503020204020204" pitchFamily="34" charset="-122"/>
                <a:ea typeface="微软雅黑" panose="020B0503020204020204" pitchFamily="34" charset="-122"/>
              </a:rPr>
              <a:t>集合类的特点：</a:t>
            </a:r>
          </a:p>
          <a:p>
            <a:pPr>
              <a:lnSpc>
                <a:spcPct val="12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）集合类中只容纳</a:t>
            </a:r>
            <a:r>
              <a:rPr lang="zh-CN" altLang="en-US" dirty="0">
                <a:solidFill>
                  <a:srgbClr val="3333CC"/>
                </a:solidFill>
                <a:latin typeface="微软雅黑" panose="020B0503020204020204" pitchFamily="34" charset="-122"/>
                <a:ea typeface="微软雅黑" panose="020B0503020204020204" pitchFamily="34" charset="-122"/>
              </a:rPr>
              <a:t>对象名</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指向对象的指针（地址）</a:t>
            </a:r>
            <a:r>
              <a:rPr lang="zh-CN" altLang="zh-CN" dirty="0">
                <a:latin typeface="微软雅黑" panose="020B0503020204020204" pitchFamily="34" charset="-122"/>
                <a:ea typeface="微软雅黑" panose="020B0503020204020204" pitchFamily="34" charset="-122"/>
              </a:rPr>
              <a:t>) </a:t>
            </a:r>
          </a:p>
          <a:p>
            <a:pPr>
              <a:lnSpc>
                <a:spcPct val="120000"/>
              </a:lnSpc>
              <a:spcBef>
                <a:spcPct val="0"/>
              </a:spcBef>
              <a:buFont typeface="Wingdings" panose="05000000000000000000" pitchFamily="2" charset="2"/>
              <a:buNone/>
            </a:pPr>
            <a:r>
              <a:rPr lang="zh-CN"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）集合类中容纳的元素都是</a:t>
            </a:r>
            <a:r>
              <a:rPr lang="zh-CN" altLang="zh-CN" dirty="0">
                <a:solidFill>
                  <a:srgbClr val="3333CC"/>
                </a:solidFill>
                <a:latin typeface="微软雅黑" panose="020B0503020204020204" pitchFamily="34" charset="-122"/>
                <a:ea typeface="微软雅黑" panose="020B0503020204020204" pitchFamily="34" charset="-122"/>
              </a:rPr>
              <a:t>Object</a:t>
            </a:r>
            <a:r>
              <a:rPr lang="zh-CN" altLang="en-US" dirty="0">
                <a:solidFill>
                  <a:srgbClr val="3333CC"/>
                </a:solidFill>
                <a:latin typeface="微软雅黑" panose="020B0503020204020204" pitchFamily="34" charset="-122"/>
                <a:ea typeface="微软雅黑" panose="020B0503020204020204" pitchFamily="34" charset="-122"/>
              </a:rPr>
              <a:t>类型</a:t>
            </a:r>
            <a:r>
              <a:rPr lang="zh-CN" altLang="en-US" dirty="0">
                <a:latin typeface="微软雅黑" panose="020B0503020204020204" pitchFamily="34" charset="-122"/>
                <a:ea typeface="微软雅黑" panose="020B0503020204020204" pitchFamily="34" charset="-122"/>
              </a:rPr>
              <a:t>，一旦把一个对象置入集合类中，它的类信息将丢失</a:t>
            </a:r>
          </a:p>
          <a:p>
            <a:pPr>
              <a:lnSpc>
                <a:spcPct val="12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）集合类的</a:t>
            </a:r>
            <a:r>
              <a:rPr lang="zh-CN" altLang="en-US" dirty="0">
                <a:solidFill>
                  <a:srgbClr val="3333CC"/>
                </a:solidFill>
                <a:latin typeface="微软雅黑" panose="020B0503020204020204" pitchFamily="34" charset="-122"/>
                <a:ea typeface="微软雅黑" panose="020B0503020204020204" pitchFamily="34" charset="-122"/>
              </a:rPr>
              <a:t>大小可改变</a:t>
            </a:r>
          </a:p>
          <a:p>
            <a:pPr>
              <a:lnSpc>
                <a:spcPct val="120000"/>
              </a:lnSpc>
              <a:spcBef>
                <a:spcPct val="0"/>
              </a:spcBef>
              <a:buFont typeface="Wingdings" panose="05000000000000000000" pitchFamily="2" charset="2"/>
              <a:buChar char="p"/>
            </a:pPr>
            <a:r>
              <a:rPr lang="zh-CN" altLang="en-US" dirty="0">
                <a:solidFill>
                  <a:srgbClr val="FF0000"/>
                </a:solidFill>
                <a:latin typeface="微软雅黑" panose="020B0503020204020204" pitchFamily="34" charset="-122"/>
                <a:ea typeface="微软雅黑" panose="020B0503020204020204" pitchFamily="34" charset="-122"/>
              </a:rPr>
              <a:t>提示：</a:t>
            </a:r>
            <a:r>
              <a:rPr lang="zh-CN" altLang="en-US" dirty="0">
                <a:solidFill>
                  <a:srgbClr val="3333CC"/>
                </a:solidFill>
                <a:latin typeface="微软雅黑" panose="020B0503020204020204" pitchFamily="34" charset="-122"/>
                <a:ea typeface="微软雅黑" panose="020B0503020204020204" pitchFamily="34" charset="-122"/>
              </a:rPr>
              <a:t>数组是有固定长度</a:t>
            </a:r>
            <a:r>
              <a:rPr lang="zh-CN" altLang="en-US" dirty="0">
                <a:latin typeface="微软雅黑" panose="020B0503020204020204" pitchFamily="34" charset="-122"/>
                <a:ea typeface="微软雅黑" panose="020B0503020204020204" pitchFamily="34" charset="-122"/>
              </a:rPr>
              <a:t>的，在定义数组的时候，就需要确定这个数组大小，但很多时候我们</a:t>
            </a:r>
            <a:r>
              <a:rPr lang="zh-CN" altLang="en-US" dirty="0">
                <a:solidFill>
                  <a:srgbClr val="3333CC"/>
                </a:solidFill>
                <a:latin typeface="微软雅黑" panose="020B0503020204020204" pitchFamily="34" charset="-122"/>
                <a:ea typeface="微软雅黑" panose="020B0503020204020204" pitchFamily="34" charset="-122"/>
              </a:rPr>
              <a:t>不能确定</a:t>
            </a:r>
            <a:r>
              <a:rPr lang="zh-CN" altLang="en-US" dirty="0">
                <a:latin typeface="微软雅黑" panose="020B0503020204020204" pitchFamily="34" charset="-122"/>
                <a:ea typeface="微软雅黑" panose="020B0503020204020204" pitchFamily="34" charset="-122"/>
              </a:rPr>
              <a:t>需要存放多少元素，这时就需要使用</a:t>
            </a:r>
            <a:r>
              <a:rPr lang="zh-CN" altLang="en-US" dirty="0">
                <a:solidFill>
                  <a:srgbClr val="3333CC"/>
                </a:solidFill>
                <a:latin typeface="微软雅黑" panose="020B0503020204020204" pitchFamily="34" charset="-122"/>
                <a:ea typeface="微软雅黑" panose="020B0503020204020204" pitchFamily="34" charset="-122"/>
              </a:rPr>
              <a:t>集合类</a:t>
            </a:r>
            <a:r>
              <a:rPr lang="zh-CN" altLang="en-US" dirty="0">
                <a:latin typeface="微软雅黑" panose="020B0503020204020204" pitchFamily="34" charset="-122"/>
                <a:ea typeface="微软雅黑" panose="020B0503020204020204" pitchFamily="34" charset="-122"/>
              </a:rPr>
              <a:t>。</a:t>
            </a:r>
            <a:endParaRPr lang="zh-CN" altLang="en-US" dirty="0">
              <a:solidFill>
                <a:srgbClr val="3333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046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710351" y="365125"/>
            <a:ext cx="10643449" cy="1325563"/>
          </a:xfrm>
        </p:spPr>
        <p:txBody>
          <a:bodyPr/>
          <a:lstStyle/>
          <a:p>
            <a:r>
              <a:rPr lang="zh-CN" altLang="en-US" sz="4200" b="1">
                <a:latin typeface="微软雅黑" panose="020B0503020204020204" pitchFamily="34" charset="-122"/>
                <a:ea typeface="微软雅黑" panose="020B0503020204020204" pitchFamily="34" charset="-122"/>
              </a:rPr>
              <a:t>变量、数组和集合的区别</a:t>
            </a:r>
          </a:p>
        </p:txBody>
      </p:sp>
      <p:sp>
        <p:nvSpPr>
          <p:cNvPr id="6147" name="Rectangle 3"/>
          <p:cNvSpPr>
            <a:spLocks noGrp="1" noRot="1" noChangeArrowheads="1"/>
          </p:cNvSpPr>
          <p:nvPr>
            <p:ph type="body" idx="1"/>
          </p:nvPr>
        </p:nvSpPr>
        <p:spPr>
          <a:xfrm>
            <a:off x="945931" y="1951477"/>
            <a:ext cx="10407869" cy="5221287"/>
          </a:xfrm>
        </p:spPr>
        <p:txBody>
          <a:bodyPr/>
          <a:lstStyle/>
          <a:p>
            <a:pPr>
              <a:lnSpc>
                <a:spcPct val="120000"/>
              </a:lnSpc>
              <a:spcBef>
                <a:spcPct val="0"/>
              </a:spcBef>
            </a:pPr>
            <a:r>
              <a:rPr lang="zh-CN" altLang="en-US" b="1" dirty="0">
                <a:solidFill>
                  <a:srgbClr val="0000CC"/>
                </a:solidFill>
                <a:latin typeface="微软雅黑" panose="020B0503020204020204" pitchFamily="34" charset="-122"/>
                <a:ea typeface="微软雅黑" panose="020B0503020204020204" pitchFamily="34" charset="-122"/>
              </a:rPr>
              <a:t>变量：</a:t>
            </a:r>
            <a:r>
              <a:rPr lang="zh-CN" altLang="en-US" b="1" dirty="0">
                <a:solidFill>
                  <a:srgbClr val="FF0000"/>
                </a:solidFill>
                <a:latin typeface="微软雅黑" panose="020B0503020204020204" pitchFamily="34" charset="-122"/>
                <a:ea typeface="微软雅黑" panose="020B0503020204020204" pitchFamily="34" charset="-122"/>
              </a:rPr>
              <a:t>只能存放一个数据</a:t>
            </a:r>
          </a:p>
          <a:p>
            <a:pPr>
              <a:lnSpc>
                <a:spcPct val="120000"/>
              </a:lnSpc>
              <a:spcBef>
                <a:spcPct val="0"/>
              </a:spcBef>
            </a:pPr>
            <a:endParaRPr lang="zh-CN" altLang="en-US" b="1" dirty="0">
              <a:solidFill>
                <a:srgbClr val="FF0000"/>
              </a:solidFill>
              <a:latin typeface="微软雅黑" panose="020B0503020204020204" pitchFamily="34" charset="-122"/>
              <a:ea typeface="微软雅黑" panose="020B0503020204020204" pitchFamily="34" charset="-122"/>
            </a:endParaRPr>
          </a:p>
          <a:p>
            <a:pPr>
              <a:lnSpc>
                <a:spcPct val="120000"/>
              </a:lnSpc>
              <a:spcBef>
                <a:spcPct val="0"/>
              </a:spcBef>
            </a:pPr>
            <a:r>
              <a:rPr lang="zh-CN" altLang="en-US" b="1" dirty="0">
                <a:solidFill>
                  <a:srgbClr val="0000CC"/>
                </a:solidFill>
                <a:latin typeface="微软雅黑" panose="020B0503020204020204" pitchFamily="34" charset="-122"/>
                <a:ea typeface="微软雅黑" panose="020B0503020204020204" pitchFamily="34" charset="-122"/>
              </a:rPr>
              <a:t>数组</a:t>
            </a:r>
            <a:r>
              <a:rPr lang="zh-CN" altLang="zh-CN" b="1" dirty="0">
                <a:solidFill>
                  <a:srgbClr val="0000CC"/>
                </a:solidFill>
                <a:latin typeface="微软雅黑" panose="020B0503020204020204" pitchFamily="34" charset="-122"/>
                <a:ea typeface="微软雅黑" panose="020B0503020204020204" pitchFamily="34" charset="-122"/>
              </a:rPr>
              <a:t>:</a:t>
            </a:r>
            <a:r>
              <a:rPr lang="zh-CN" altLang="en-US" b="1" dirty="0">
                <a:solidFill>
                  <a:srgbClr val="0000CC"/>
                </a:solidFill>
                <a:latin typeface="微软雅黑" panose="020B0503020204020204" pitchFamily="34" charset="-122"/>
                <a:ea typeface="微软雅黑" panose="020B0503020204020204" pitchFamily="34" charset="-122"/>
                <a:sym typeface="Wingdings" panose="05000000000000000000" pitchFamily="2" charset="2"/>
              </a:rPr>
              <a:t>（</a:t>
            </a:r>
            <a:r>
              <a:rPr lang="zh-CN" altLang="zh-CN" b="1" dirty="0">
                <a:solidFill>
                  <a:srgbClr val="0000CC"/>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b="1" dirty="0">
                <a:solidFill>
                  <a:srgbClr val="0000CC"/>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b="1" dirty="0">
                <a:latin typeface="微软雅黑" panose="020B0503020204020204" pitchFamily="34" charset="-122"/>
                <a:ea typeface="微软雅黑" panose="020B0503020204020204" pitchFamily="34" charset="-122"/>
              </a:rPr>
              <a:t>可以存放</a:t>
            </a:r>
            <a:r>
              <a:rPr lang="zh-CN" altLang="en-US" b="1" dirty="0">
                <a:solidFill>
                  <a:srgbClr val="FF0000"/>
                </a:solidFill>
                <a:latin typeface="微软雅黑" panose="020B0503020204020204" pitchFamily="34" charset="-122"/>
                <a:ea typeface="微软雅黑" panose="020B0503020204020204" pitchFamily="34" charset="-122"/>
              </a:rPr>
              <a:t>多个数据</a:t>
            </a:r>
            <a:r>
              <a:rPr lang="zh-CN"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数据</a:t>
            </a:r>
            <a:r>
              <a:rPr lang="zh-CN" altLang="en-US" b="1" dirty="0">
                <a:solidFill>
                  <a:srgbClr val="FF0000"/>
                </a:solidFill>
                <a:latin typeface="微软雅黑" panose="020B0503020204020204" pitchFamily="34" charset="-122"/>
                <a:ea typeface="微软雅黑" panose="020B0503020204020204" pitchFamily="34" charset="-122"/>
              </a:rPr>
              <a:t>必须是同一类型</a:t>
            </a:r>
            <a:r>
              <a:rPr lang="zh-CN" altLang="en-US" b="1" dirty="0">
                <a:latin typeface="微软雅黑" panose="020B0503020204020204" pitchFamily="34" charset="-122"/>
                <a:ea typeface="微软雅黑" panose="020B0503020204020204" pitchFamily="34" charset="-122"/>
              </a:rPr>
              <a:t>   </a:t>
            </a:r>
          </a:p>
          <a:p>
            <a:pPr>
              <a:lnSpc>
                <a:spcPct val="120000"/>
              </a:lnSpc>
              <a:spcBef>
                <a:spcPct val="0"/>
              </a:spcBef>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）数组</a:t>
            </a:r>
            <a:r>
              <a:rPr lang="zh-CN" altLang="en-US" b="1" dirty="0">
                <a:solidFill>
                  <a:srgbClr val="FF0000"/>
                </a:solidFill>
                <a:latin typeface="微软雅黑" panose="020B0503020204020204" pitchFamily="34" charset="-122"/>
                <a:ea typeface="微软雅黑" panose="020B0503020204020204" pitchFamily="34" charset="-122"/>
              </a:rPr>
              <a:t>大小固定</a:t>
            </a:r>
            <a:r>
              <a:rPr lang="zh-CN" altLang="en-US" b="1" dirty="0">
                <a:latin typeface="微软雅黑" panose="020B0503020204020204" pitchFamily="34" charset="-122"/>
                <a:ea typeface="微软雅黑" panose="020B0503020204020204" pitchFamily="34" charset="-122"/>
              </a:rPr>
              <a:t>，不能改变</a:t>
            </a:r>
          </a:p>
          <a:p>
            <a:pPr>
              <a:lnSpc>
                <a:spcPct val="120000"/>
              </a:lnSpc>
              <a:spcBef>
                <a:spcPct val="0"/>
              </a:spcBef>
            </a:pPr>
            <a:endParaRPr lang="zh-CN" altLang="en-US" b="1" dirty="0">
              <a:latin typeface="微软雅黑" panose="020B0503020204020204" pitchFamily="34" charset="-122"/>
              <a:ea typeface="微软雅黑" panose="020B0503020204020204" pitchFamily="34" charset="-122"/>
            </a:endParaRPr>
          </a:p>
          <a:p>
            <a:pPr>
              <a:lnSpc>
                <a:spcPct val="120000"/>
              </a:lnSpc>
              <a:spcBef>
                <a:spcPct val="0"/>
              </a:spcBef>
            </a:pPr>
            <a:r>
              <a:rPr lang="zh-CN" altLang="en-US" b="1" dirty="0">
                <a:solidFill>
                  <a:srgbClr val="0000CC"/>
                </a:solidFill>
                <a:latin typeface="微软雅黑" panose="020B0503020204020204" pitchFamily="34" charset="-122"/>
                <a:ea typeface="微软雅黑" panose="020B0503020204020204" pitchFamily="34" charset="-122"/>
              </a:rPr>
              <a:t>集合</a:t>
            </a:r>
            <a:r>
              <a:rPr lang="zh-CN" altLang="en-US" b="1" dirty="0">
                <a:solidFill>
                  <a:srgbClr val="0000CC"/>
                </a:solidFill>
                <a:latin typeface="微软雅黑" panose="020B0503020204020204" pitchFamily="34" charset="-122"/>
                <a:ea typeface="微软雅黑" panose="020B0503020204020204" pitchFamily="34" charset="-122"/>
                <a:sym typeface="Wingdings" panose="05000000000000000000" pitchFamily="2" charset="2"/>
              </a:rPr>
              <a:t>：（</a:t>
            </a:r>
            <a:r>
              <a:rPr lang="zh-CN" altLang="zh-CN" b="1" dirty="0">
                <a:solidFill>
                  <a:srgbClr val="0000CC"/>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b="1" dirty="0">
                <a:solidFill>
                  <a:srgbClr val="0000CC"/>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b="1" dirty="0">
                <a:latin typeface="微软雅黑" panose="020B0503020204020204" pitchFamily="34" charset="-122"/>
                <a:ea typeface="微软雅黑" panose="020B0503020204020204" pitchFamily="34" charset="-122"/>
              </a:rPr>
              <a:t>可以存放多个数据，数据</a:t>
            </a:r>
            <a:r>
              <a:rPr lang="zh-CN" altLang="en-US" b="1" dirty="0">
                <a:solidFill>
                  <a:srgbClr val="FF0000"/>
                </a:solidFill>
                <a:latin typeface="微软雅黑" panose="020B0503020204020204" pitchFamily="34" charset="-122"/>
                <a:ea typeface="微软雅黑" panose="020B0503020204020204" pitchFamily="34" charset="-122"/>
              </a:rPr>
              <a:t>可以是不同类型</a:t>
            </a:r>
          </a:p>
          <a:p>
            <a:pPr>
              <a:lnSpc>
                <a:spcPct val="120000"/>
              </a:lnSpc>
              <a:spcBef>
                <a:spcPct val="0"/>
              </a:spcBef>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）集合大小可以</a:t>
            </a:r>
            <a:r>
              <a:rPr lang="zh-CN" altLang="en-US" b="1" dirty="0">
                <a:solidFill>
                  <a:srgbClr val="FF0000"/>
                </a:solidFill>
                <a:latin typeface="微软雅黑" panose="020B0503020204020204" pitchFamily="34" charset="-122"/>
                <a:ea typeface="微软雅黑" panose="020B0503020204020204" pitchFamily="34" charset="-122"/>
              </a:rPr>
              <a:t>动态增长</a:t>
            </a:r>
          </a:p>
        </p:txBody>
      </p:sp>
    </p:spTree>
    <p:extLst>
      <p:ext uri="{BB962C8B-B14F-4D97-AF65-F5344CB8AC3E}">
        <p14:creationId xmlns:p14="http://schemas.microsoft.com/office/powerpoint/2010/main" val="245563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680545" y="231776"/>
            <a:ext cx="10515600" cy="1325563"/>
          </a:xfrm>
        </p:spPr>
        <p:txBody>
          <a:bodyPr/>
          <a:lstStyle/>
          <a:p>
            <a:r>
              <a:rPr lang="zh-CN" altLang="zh-CN" sz="4200">
                <a:latin typeface="微软雅黑" panose="020B0503020204020204" pitchFamily="34" charset="-122"/>
                <a:ea typeface="微软雅黑" panose="020B0503020204020204" pitchFamily="34" charset="-122"/>
              </a:rPr>
              <a:t>Java</a:t>
            </a:r>
            <a:r>
              <a:rPr lang="zh-CN" altLang="en-US" sz="4200">
                <a:latin typeface="微软雅黑" panose="020B0503020204020204" pitchFamily="34" charset="-122"/>
                <a:ea typeface="微软雅黑" panose="020B0503020204020204" pitchFamily="34" charset="-122"/>
              </a:rPr>
              <a:t>集合体系结构</a:t>
            </a:r>
          </a:p>
        </p:txBody>
      </p:sp>
      <p:sp>
        <p:nvSpPr>
          <p:cNvPr id="7171" name="Rectangle 3"/>
          <p:cNvSpPr>
            <a:spLocks noGrp="1" noRot="1" noChangeArrowheads="1"/>
          </p:cNvSpPr>
          <p:nvPr>
            <p:ph type="body" idx="1"/>
          </p:nvPr>
        </p:nvSpPr>
        <p:spPr>
          <a:xfrm>
            <a:off x="838200" y="2077601"/>
            <a:ext cx="10717924" cy="4212840"/>
          </a:xfrm>
        </p:spPr>
        <p:txBody>
          <a:bodyPr/>
          <a:lstStyle/>
          <a:p>
            <a:pPr>
              <a:lnSpc>
                <a:spcPct val="120000"/>
              </a:lnSpc>
              <a:spcBef>
                <a:spcPct val="0"/>
              </a:spcBef>
            </a:pPr>
            <a:r>
              <a:rPr lang="zh-CN"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集合结构由两颗</a:t>
            </a:r>
            <a:r>
              <a:rPr lang="zh-CN" altLang="en-US" dirty="0">
                <a:solidFill>
                  <a:srgbClr val="FF0000"/>
                </a:solidFill>
                <a:latin typeface="微软雅黑" panose="020B0503020204020204" pitchFamily="34" charset="-122"/>
                <a:ea typeface="微软雅黑" panose="020B0503020204020204" pitchFamily="34" charset="-122"/>
              </a:rPr>
              <a:t>接口树</a:t>
            </a:r>
            <a:r>
              <a:rPr lang="zh-CN" altLang="en-US" dirty="0">
                <a:latin typeface="微软雅黑" panose="020B0503020204020204" pitchFamily="34" charset="-122"/>
                <a:ea typeface="微软雅黑" panose="020B0503020204020204" pitchFamily="34" charset="-122"/>
              </a:rPr>
              <a:t>构成：</a:t>
            </a:r>
          </a:p>
          <a:p>
            <a:pPr>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p>
          <a:p>
            <a:pPr>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第一棵树</a:t>
            </a:r>
            <a:r>
              <a:rPr lang="zh-CN" altLang="en-US" dirty="0">
                <a:solidFill>
                  <a:srgbClr val="FF0000"/>
                </a:solidFill>
                <a:latin typeface="微软雅黑" panose="020B0503020204020204" pitchFamily="34" charset="-122"/>
                <a:ea typeface="微软雅黑" panose="020B0503020204020204" pitchFamily="34" charset="-122"/>
              </a:rPr>
              <a:t>根节点</a:t>
            </a:r>
            <a:r>
              <a:rPr lang="zh-CN" altLang="en-US" dirty="0">
                <a:latin typeface="微软雅黑" panose="020B0503020204020204" pitchFamily="34" charset="-122"/>
                <a:ea typeface="微软雅黑" panose="020B0503020204020204" pitchFamily="34" charset="-122"/>
              </a:rPr>
              <a:t>为</a:t>
            </a:r>
            <a:r>
              <a:rPr lang="zh-CN" altLang="zh-CN" dirty="0">
                <a:solidFill>
                  <a:srgbClr val="FF0000"/>
                </a:solidFill>
                <a:latin typeface="微软雅黑" panose="020B0503020204020204" pitchFamily="34" charset="-122"/>
                <a:ea typeface="微软雅黑" panose="020B0503020204020204" pitchFamily="34" charset="-122"/>
              </a:rPr>
              <a:t>Collection</a:t>
            </a:r>
            <a:r>
              <a:rPr lang="zh-CN" altLang="en-US" dirty="0">
                <a:solidFill>
                  <a:srgbClr val="FF0000"/>
                </a:solidFill>
                <a:latin typeface="微软雅黑" panose="020B0503020204020204" pitchFamily="34" charset="-122"/>
                <a:ea typeface="微软雅黑" panose="020B0503020204020204" pitchFamily="34" charset="-122"/>
              </a:rPr>
              <a:t>接口</a:t>
            </a:r>
            <a:r>
              <a:rPr lang="zh-CN" altLang="en-US" dirty="0">
                <a:latin typeface="微软雅黑" panose="020B0503020204020204" pitchFamily="34" charset="-122"/>
                <a:ea typeface="微软雅黑" panose="020B0503020204020204" pitchFamily="34" charset="-122"/>
              </a:rPr>
              <a:t>，它定义了所有集合的</a:t>
            </a:r>
            <a:r>
              <a:rPr lang="zh-CN" altLang="en-US" dirty="0">
                <a:solidFill>
                  <a:srgbClr val="FF0000"/>
                </a:solidFill>
                <a:latin typeface="微软雅黑" panose="020B0503020204020204" pitchFamily="34" charset="-122"/>
                <a:ea typeface="微软雅黑" panose="020B0503020204020204" pitchFamily="34" charset="-122"/>
              </a:rPr>
              <a:t>基本操作</a:t>
            </a:r>
            <a:r>
              <a:rPr lang="zh-CN" altLang="en-US" dirty="0">
                <a:latin typeface="微软雅黑" panose="020B0503020204020204" pitchFamily="34" charset="-122"/>
                <a:ea typeface="微软雅黑" panose="020B0503020204020204" pitchFamily="34" charset="-122"/>
              </a:rPr>
              <a:t>，如</a:t>
            </a:r>
            <a:r>
              <a:rPr lang="zh-CN" altLang="en-US" dirty="0">
                <a:solidFill>
                  <a:srgbClr val="CC00CC"/>
                </a:solidFill>
                <a:latin typeface="微软雅黑" panose="020B0503020204020204" pitchFamily="34" charset="-122"/>
                <a:ea typeface="微软雅黑" panose="020B0503020204020204" pitchFamily="34" charset="-122"/>
              </a:rPr>
              <a:t>添加</a:t>
            </a:r>
            <a:r>
              <a:rPr lang="zh-CN" altLang="en-US" dirty="0">
                <a:latin typeface="微软雅黑" panose="020B0503020204020204" pitchFamily="34" charset="-122"/>
                <a:ea typeface="微软雅黑" panose="020B0503020204020204" pitchFamily="34" charset="-122"/>
              </a:rPr>
              <a:t>、</a:t>
            </a:r>
            <a:r>
              <a:rPr lang="zh-CN" altLang="en-US" dirty="0">
                <a:solidFill>
                  <a:srgbClr val="CC00CC"/>
                </a:solidFill>
                <a:latin typeface="微软雅黑" panose="020B0503020204020204" pitchFamily="34" charset="-122"/>
                <a:ea typeface="微软雅黑" panose="020B0503020204020204" pitchFamily="34" charset="-122"/>
              </a:rPr>
              <a:t>删除</a:t>
            </a:r>
            <a:r>
              <a:rPr lang="zh-CN" altLang="en-US" dirty="0">
                <a:latin typeface="微软雅黑" panose="020B0503020204020204" pitchFamily="34" charset="-122"/>
                <a:ea typeface="微软雅黑" panose="020B0503020204020204" pitchFamily="34" charset="-122"/>
              </a:rPr>
              <a:t>、</a:t>
            </a:r>
            <a:r>
              <a:rPr lang="zh-CN" altLang="en-US" dirty="0">
                <a:solidFill>
                  <a:srgbClr val="CC00CC"/>
                </a:solidFill>
                <a:latin typeface="微软雅黑" panose="020B0503020204020204" pitchFamily="34" charset="-122"/>
                <a:ea typeface="微软雅黑" panose="020B0503020204020204" pitchFamily="34" charset="-122"/>
              </a:rPr>
              <a:t>遍历</a:t>
            </a:r>
            <a:r>
              <a:rPr lang="zh-CN" altLang="en-US" dirty="0">
                <a:latin typeface="微软雅黑" panose="020B0503020204020204" pitchFamily="34" charset="-122"/>
                <a:ea typeface="微软雅黑" panose="020B0503020204020204" pitchFamily="34" charset="-122"/>
              </a:rPr>
              <a:t>等。它的子接口</a:t>
            </a:r>
            <a:r>
              <a:rPr lang="zh-CN" altLang="zh-CN" dirty="0">
                <a:solidFill>
                  <a:srgbClr val="3333CC"/>
                </a:solidFill>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a:t>
            </a:r>
            <a:r>
              <a:rPr lang="zh-CN" altLang="zh-CN" dirty="0">
                <a:solidFill>
                  <a:srgbClr val="3333CC"/>
                </a:solidFill>
                <a:latin typeface="微软雅黑" panose="020B0503020204020204" pitchFamily="34" charset="-122"/>
                <a:ea typeface="微软雅黑" panose="020B0503020204020204" pitchFamily="34" charset="-122"/>
              </a:rPr>
              <a:t>List</a:t>
            </a:r>
            <a:r>
              <a:rPr lang="zh-CN" altLang="en-US" dirty="0">
                <a:latin typeface="微软雅黑" panose="020B0503020204020204" pitchFamily="34" charset="-122"/>
                <a:ea typeface="微软雅黑" panose="020B0503020204020204" pitchFamily="34" charset="-122"/>
              </a:rPr>
              <a:t>等则提供了更加特殊的功能。</a:t>
            </a:r>
          </a:p>
          <a:p>
            <a:pPr>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p>
          <a:p>
            <a:pPr>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第二棵</a:t>
            </a:r>
            <a:r>
              <a:rPr lang="zh-CN" altLang="en-US" dirty="0">
                <a:solidFill>
                  <a:srgbClr val="FF0000"/>
                </a:solidFill>
                <a:latin typeface="微软雅黑" panose="020B0503020204020204" pitchFamily="34" charset="-122"/>
                <a:ea typeface="微软雅黑" panose="020B0503020204020204" pitchFamily="34" charset="-122"/>
              </a:rPr>
              <a:t>树根节点</a:t>
            </a:r>
            <a:r>
              <a:rPr lang="zh-CN" altLang="en-US" dirty="0">
                <a:latin typeface="微软雅黑" panose="020B0503020204020204" pitchFamily="34" charset="-122"/>
                <a:ea typeface="微软雅黑" panose="020B0503020204020204" pitchFamily="34" charset="-122"/>
              </a:rPr>
              <a:t>为</a:t>
            </a:r>
            <a:r>
              <a:rPr lang="zh-CN" altLang="zh-CN" dirty="0">
                <a:solidFill>
                  <a:srgbClr val="FF0000"/>
                </a:solidFill>
                <a:latin typeface="微软雅黑" panose="020B0503020204020204" pitchFamily="34" charset="-122"/>
                <a:ea typeface="微软雅黑" panose="020B0503020204020204" pitchFamily="34" charset="-122"/>
              </a:rPr>
              <a:t>Map</a:t>
            </a:r>
            <a:r>
              <a:rPr lang="zh-CN" altLang="en-US" dirty="0">
                <a:solidFill>
                  <a:srgbClr val="FF0000"/>
                </a:solidFill>
                <a:latin typeface="微软雅黑" panose="020B0503020204020204" pitchFamily="34" charset="-122"/>
                <a:ea typeface="微软雅黑" panose="020B0503020204020204" pitchFamily="34" charset="-122"/>
              </a:rPr>
              <a:t>接口</a:t>
            </a:r>
            <a:r>
              <a:rPr lang="zh-CN" altLang="en-US" dirty="0">
                <a:latin typeface="微软雅黑" panose="020B0503020204020204" pitchFamily="34" charset="-122"/>
                <a:ea typeface="微软雅黑" panose="020B0503020204020204" pitchFamily="34" charset="-122"/>
              </a:rPr>
              <a:t>。与哈希表类似，保存的是</a:t>
            </a:r>
            <a:r>
              <a:rPr lang="zh-CN" altLang="en-US" dirty="0">
                <a:solidFill>
                  <a:srgbClr val="0000CC"/>
                </a:solidFill>
                <a:latin typeface="微软雅黑" panose="020B0503020204020204" pitchFamily="34" charset="-122"/>
                <a:ea typeface="微软雅黑" panose="020B0503020204020204" pitchFamily="34" charset="-122"/>
              </a:rPr>
              <a:t>键值对</a:t>
            </a:r>
            <a:r>
              <a:rPr lang="zh-CN" altLang="en-US" dirty="0">
                <a:solidFill>
                  <a:srgbClr val="FF0000"/>
                </a:solidFill>
                <a:latin typeface="微软雅黑" panose="020B0503020204020204" pitchFamily="34" charset="-122"/>
                <a:ea typeface="微软雅黑" panose="020B0503020204020204" pitchFamily="34" charset="-122"/>
              </a:rPr>
              <a:t>的集合</a:t>
            </a:r>
            <a:r>
              <a:rPr lang="zh-CN" altLang="en-US" dirty="0">
                <a:latin typeface="微软雅黑" panose="020B0503020204020204" pitchFamily="34" charset="-122"/>
                <a:ea typeface="微软雅黑" panose="020B0503020204020204" pitchFamily="34" charset="-122"/>
              </a:rPr>
              <a:t>，可以通过</a:t>
            </a:r>
            <a:r>
              <a:rPr lang="zh-CN" altLang="en-US" dirty="0">
                <a:solidFill>
                  <a:srgbClr val="00CC00"/>
                </a:solidFill>
                <a:latin typeface="微软雅黑" panose="020B0503020204020204" pitchFamily="34" charset="-122"/>
                <a:ea typeface="微软雅黑" panose="020B0503020204020204" pitchFamily="34" charset="-122"/>
              </a:rPr>
              <a:t>键</a:t>
            </a:r>
            <a:r>
              <a:rPr lang="zh-CN" altLang="en-US" dirty="0">
                <a:latin typeface="微软雅黑" panose="020B0503020204020204" pitchFamily="34" charset="-122"/>
                <a:ea typeface="微软雅黑" panose="020B0503020204020204" pitchFamily="34" charset="-122"/>
              </a:rPr>
              <a:t>来实现对</a:t>
            </a:r>
            <a:r>
              <a:rPr lang="zh-CN" altLang="en-US" dirty="0">
                <a:solidFill>
                  <a:srgbClr val="00CC00"/>
                </a:solidFill>
                <a:latin typeface="微软雅黑" panose="020B0503020204020204" pitchFamily="34" charset="-122"/>
                <a:ea typeface="微软雅黑" panose="020B0503020204020204" pitchFamily="34" charset="-122"/>
              </a:rPr>
              <a:t>值</a:t>
            </a:r>
            <a:r>
              <a:rPr lang="zh-CN" altLang="en-US" dirty="0">
                <a:latin typeface="微软雅黑" panose="020B0503020204020204" pitchFamily="34" charset="-122"/>
                <a:ea typeface="微软雅黑" panose="020B0503020204020204" pitchFamily="34" charset="-122"/>
              </a:rPr>
              <a:t>元素的</a:t>
            </a:r>
            <a:r>
              <a:rPr lang="zh-CN" altLang="en-US" dirty="0">
                <a:solidFill>
                  <a:srgbClr val="3333CC"/>
                </a:solidFill>
                <a:latin typeface="微软雅黑" panose="020B0503020204020204" pitchFamily="34" charset="-122"/>
                <a:ea typeface="微软雅黑" panose="020B0503020204020204" pitchFamily="34" charset="-122"/>
              </a:rPr>
              <a:t>访问</a:t>
            </a:r>
            <a:r>
              <a:rPr lang="zh-CN" altLang="en-US" dirty="0">
                <a:latin typeface="微软雅黑" panose="020B0503020204020204" pitchFamily="34" charset="-122"/>
                <a:ea typeface="微软雅黑" panose="020B0503020204020204" pitchFamily="34" charset="-122"/>
              </a:rPr>
              <a:t>。</a:t>
            </a:r>
            <a:endParaRPr lang="zh-CN" altLang="en-US" dirty="0">
              <a:solidFill>
                <a:srgbClr val="3333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01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2534</Words>
  <Application>Microsoft Office PowerPoint</Application>
  <PresentationFormat>宽屏</PresentationFormat>
  <Paragraphs>463</Paragraphs>
  <Slides>42</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42</vt:i4>
      </vt:variant>
    </vt:vector>
  </HeadingPairs>
  <TitlesOfParts>
    <vt:vector size="56" baseType="lpstr">
      <vt:lpstr>Gulim</vt:lpstr>
      <vt:lpstr>黑体</vt:lpstr>
      <vt:lpstr>楷体_GB2312</vt:lpstr>
      <vt:lpstr>宋体</vt:lpstr>
      <vt:lpstr>微软雅黑</vt:lpstr>
      <vt:lpstr>Arial</vt:lpstr>
      <vt:lpstr>Calibri</vt:lpstr>
      <vt:lpstr>Calibri Light</vt:lpstr>
      <vt:lpstr>Consolas</vt:lpstr>
      <vt:lpstr>Mangal</vt:lpstr>
      <vt:lpstr>Times New Roman</vt:lpstr>
      <vt:lpstr>Verdana</vt:lpstr>
      <vt:lpstr>Wingdings</vt:lpstr>
      <vt:lpstr>Office 主题</vt:lpstr>
      <vt:lpstr>Class 10</vt:lpstr>
      <vt:lpstr>上周作业</vt:lpstr>
      <vt:lpstr>PowerPoint 演示文稿</vt:lpstr>
      <vt:lpstr>PowerPoint 演示文稿</vt:lpstr>
      <vt:lpstr>接口Interface</vt:lpstr>
      <vt:lpstr>接口的实现方式</vt:lpstr>
      <vt:lpstr>什么是集合（Collection）</vt:lpstr>
      <vt:lpstr>变量、数组和集合的区别</vt:lpstr>
      <vt:lpstr>Java集合体系结构</vt:lpstr>
      <vt:lpstr>Java集合体系结构</vt:lpstr>
      <vt:lpstr>Java集合体系结构</vt:lpstr>
      <vt:lpstr>Java集合分类</vt:lpstr>
      <vt:lpstr>Java集合分类</vt:lpstr>
      <vt:lpstr>List集合的使用</vt:lpstr>
      <vt:lpstr>List集合的使用</vt:lpstr>
      <vt:lpstr>List集合的使用</vt:lpstr>
      <vt:lpstr>Map接口</vt:lpstr>
      <vt:lpstr>Map集合的使用</vt:lpstr>
      <vt:lpstr>Map集合的使用</vt:lpstr>
      <vt:lpstr>迭代器(Iterator)</vt:lpstr>
      <vt:lpstr>Iterator</vt:lpstr>
      <vt:lpstr>Map.Entry</vt:lpstr>
      <vt:lpstr> keySet() 和entrySet()</vt:lpstr>
      <vt:lpstr>PowerPoint 演示文稿</vt:lpstr>
      <vt:lpstr>作业</vt:lpstr>
      <vt:lpstr>GUI编程</vt:lpstr>
      <vt:lpstr>PowerPoint 演示文稿</vt:lpstr>
      <vt:lpstr>java.awt包</vt:lpstr>
      <vt:lpstr>java.awt包中控件类的体系结构</vt:lpstr>
      <vt:lpstr>Swing简介和javax.swing包</vt:lpstr>
      <vt:lpstr>javax.swing包中控件类的体系结构</vt:lpstr>
      <vt:lpstr>PowerPoint 演示文稿</vt:lpstr>
      <vt:lpstr>建立人机交互界面的过程</vt:lpstr>
      <vt:lpstr>Button</vt:lpstr>
      <vt:lpstr>交互</vt:lpstr>
      <vt:lpstr>初始化人机界面</vt:lpstr>
      <vt:lpstr>PowerPoint 演示文稿</vt:lpstr>
      <vt:lpstr>PowerPoint 演示文稿</vt:lpstr>
      <vt:lpstr>复选按钮JCheckBox </vt:lpstr>
      <vt:lpstr>单选按钮JRadioButton </vt:lpstr>
      <vt:lpstr>下拉框JComboBox </vt:lpstr>
      <vt:lpstr>作业</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dc:title>
  <dc:creator>zhaiyujia</dc:creator>
  <cp:lastModifiedBy>zhaiyujia</cp:lastModifiedBy>
  <cp:revision>39</cp:revision>
  <dcterms:created xsi:type="dcterms:W3CDTF">2014-11-26T07:23:16Z</dcterms:created>
  <dcterms:modified xsi:type="dcterms:W3CDTF">2014-11-27T01:39:24Z</dcterms:modified>
</cp:coreProperties>
</file>