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2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2535" y="2671445"/>
            <a:ext cx="9734550" cy="3517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8935" y="306070"/>
            <a:ext cx="2976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FL-MSRE (AAAI 21)</a:t>
            </a:r>
            <a:endParaRPr lang="en-US" altLang="zh-CN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368935" y="965835"/>
            <a:ext cx="114617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Motivation</a:t>
            </a:r>
            <a:endParaRPr lang="en-US" altLang="zh-CN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Can introducing face image information into a text-based model improve the performance for SRE?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Can facial features extracted from different images achieve similar performance as from the same image?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68935" y="22104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Framework</a:t>
            </a:r>
            <a:endParaRPr lang="en-US" altLang="zh-CN" b="1"/>
          </a:p>
        </p:txBody>
      </p:sp>
      <p:sp>
        <p:nvSpPr>
          <p:cNvPr id="13" name="文本框 12"/>
          <p:cNvSpPr txBox="1"/>
          <p:nvPr/>
        </p:nvSpPr>
        <p:spPr>
          <a:xfrm>
            <a:off x="635" y="6551295"/>
            <a:ext cx="121913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1400" i="1"/>
              <a:t>FL-MSRE: A Few-Shot Learning based Approach to Multimodal Social Relation</a:t>
            </a:r>
            <a:r>
              <a:rPr lang="en-US" sz="1400" i="1"/>
              <a:t> </a:t>
            </a:r>
            <a:r>
              <a:rPr sz="1400" i="1"/>
              <a:t>Extraction</a:t>
            </a:r>
            <a:r>
              <a:rPr lang="en-US" sz="1400" i="1"/>
              <a:t> (AAAI 2021)</a:t>
            </a:r>
            <a:endParaRPr lang="en-US" sz="1400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6550" y="856615"/>
            <a:ext cx="11518900" cy="46291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68935" y="3035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Experiment Result</a:t>
            </a:r>
            <a:endParaRPr lang="en-US" altLang="zh-CN" b="1"/>
          </a:p>
        </p:txBody>
      </p:sp>
      <p:sp>
        <p:nvSpPr>
          <p:cNvPr id="13" name="文本框 12"/>
          <p:cNvSpPr txBox="1"/>
          <p:nvPr/>
        </p:nvSpPr>
        <p:spPr>
          <a:xfrm>
            <a:off x="635" y="6551295"/>
            <a:ext cx="121913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1400" i="1"/>
              <a:t>FL-MSRE: A Few-Shot Learning based Approach to Multimodal Social Relation</a:t>
            </a:r>
            <a:r>
              <a:rPr lang="en-US" sz="1400" i="1"/>
              <a:t> </a:t>
            </a:r>
            <a:r>
              <a:rPr sz="1400" i="1"/>
              <a:t>Extraction</a:t>
            </a:r>
            <a:r>
              <a:rPr lang="en-US" sz="1400" i="1"/>
              <a:t> (AAAI 2021)</a:t>
            </a:r>
            <a:endParaRPr lang="en-US" sz="1400"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4175" y="40767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改进方向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384175" y="1146810"/>
            <a:ext cx="113531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我们将问题引向少样本下的关系表示学习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首先考虑在面部信息的基础上，引入整张图片作为场景信息或者</a:t>
            </a:r>
            <a:r>
              <a:rPr lang="zh-CN" altLang="en-US"/>
              <a:t>关系信息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/>
              <a:t>在原始工作中，只引入了面部特征信息，其实这回丢失掉图像中提供的</a:t>
            </a:r>
            <a:r>
              <a:rPr lang="zh-CN" altLang="en-US"/>
              <a:t>关系特征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/>
              <a:t>只引入面部特征，可能学习到的就是根据两个人脸或者名字去判断关系，而非实际的</a:t>
            </a:r>
            <a:r>
              <a:rPr lang="zh-CN" altLang="en-US"/>
              <a:t>情景描述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其次考虑将文本描述中的名称替换为一些特定的</a:t>
            </a:r>
            <a:r>
              <a:rPr lang="en-US" altLang="zh-CN"/>
              <a:t>token</a:t>
            </a:r>
            <a:endParaRPr lang="en-US" altLang="zh-CN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/>
              <a:t>一方面是充分考虑关系的方向性，特定学习到从</a:t>
            </a:r>
            <a:r>
              <a:rPr lang="en-US" altLang="zh-CN"/>
              <a:t>head</a:t>
            </a:r>
            <a:r>
              <a:rPr lang="zh-CN" altLang="en-US"/>
              <a:t>到</a:t>
            </a:r>
            <a:r>
              <a:rPr lang="en-US" altLang="zh-CN"/>
              <a:t>tail</a:t>
            </a:r>
            <a:r>
              <a:rPr lang="zh-CN" altLang="en-US"/>
              <a:t>的</a:t>
            </a:r>
            <a:r>
              <a:rPr lang="zh-CN" altLang="en-US"/>
              <a:t>关系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/>
              <a:t>另一方面是为了保证学习到的是真正能够反应关系的</a:t>
            </a:r>
            <a:r>
              <a:rPr lang="zh-CN" altLang="en-US"/>
              <a:t>特征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在训练的过程中引入额外的</a:t>
            </a:r>
            <a:r>
              <a:rPr lang="zh-CN" altLang="en-US"/>
              <a:t>监督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/>
              <a:t>通过对比学习的方式，在训练的过程中，拉近相同关系提取出来的</a:t>
            </a:r>
            <a:r>
              <a:rPr lang="zh-CN" altLang="en-US"/>
              <a:t>特征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5" y="6551295"/>
            <a:ext cx="121913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1400" i="1"/>
              <a:t>FL-MSRE: A Few-Shot Learning based Approach to Multimodal Social Relation</a:t>
            </a:r>
            <a:r>
              <a:rPr lang="en-US" sz="1400" i="1"/>
              <a:t> </a:t>
            </a:r>
            <a:r>
              <a:rPr sz="1400" i="1"/>
              <a:t>Extraction</a:t>
            </a:r>
            <a:r>
              <a:rPr lang="en-US" sz="1400" i="1"/>
              <a:t> (AAAI 2021)</a:t>
            </a:r>
            <a:endParaRPr lang="en-US" sz="1400" i="1"/>
          </a:p>
        </p:txBody>
      </p:sp>
      <p:sp>
        <p:nvSpPr>
          <p:cNvPr id="4" name="文本框 3"/>
          <p:cNvSpPr txBox="1"/>
          <p:nvPr/>
        </p:nvSpPr>
        <p:spPr>
          <a:xfrm>
            <a:off x="384175" y="474345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仍待挖掘的</a:t>
            </a:r>
            <a:r>
              <a:rPr lang="zh-CN" altLang="en-US" sz="2400" b="1"/>
              <a:t>问题</a:t>
            </a:r>
            <a:endParaRPr lang="zh-CN" altLang="en-US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384175" y="5401945"/>
            <a:ext cx="11353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小样本学习模块是否还需要进行改进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330" y="33464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补充图像信息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753110" y="1038225"/>
            <a:ext cx="108159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面临的</a:t>
            </a:r>
            <a:r>
              <a:rPr lang="zh-CN" altLang="en-US"/>
              <a:t>问题：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引入整张图像之后，虽然会提供更多的关系信息在里面，但是同时也会引入一些不必要的</a:t>
            </a:r>
            <a:r>
              <a:rPr lang="zh-CN" altLang="en-US"/>
              <a:t>噪声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如何引导模型去学习到有用的信息，或者说是提取出更加</a:t>
            </a:r>
            <a:r>
              <a:rPr lang="en-US" altLang="zh-CN"/>
              <a:t>fine-grained</a:t>
            </a:r>
            <a:r>
              <a:rPr lang="zh-CN" altLang="en-US"/>
              <a:t>的</a:t>
            </a:r>
            <a:r>
              <a:rPr lang="zh-CN" altLang="en-US"/>
              <a:t>特征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355" y="2828290"/>
            <a:ext cx="5099685" cy="28689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11340" y="2546985"/>
            <a:ext cx="47809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可选方案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引入场景图，在图层面进行</a:t>
            </a:r>
            <a:r>
              <a:rPr lang="zh-CN" altLang="en-US"/>
              <a:t>对齐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对</a:t>
            </a:r>
            <a:r>
              <a:rPr lang="en-US" altLang="zh-CN"/>
              <a:t>image patch</a:t>
            </a:r>
            <a:r>
              <a:rPr lang="zh-CN" altLang="en-US"/>
              <a:t>生成</a:t>
            </a:r>
            <a:r>
              <a:rPr lang="en-US" altLang="zh-CN"/>
              <a:t>caption</a:t>
            </a:r>
            <a:r>
              <a:rPr lang="zh-CN" altLang="en-US"/>
              <a:t>，辅助</a:t>
            </a:r>
            <a:r>
              <a:rPr lang="zh-CN" altLang="en-US"/>
              <a:t>对齐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fine-grained </a:t>
            </a:r>
            <a:r>
              <a:rPr lang="en-US" altLang="zh-CN"/>
              <a:t>attetion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54330" y="334645"/>
            <a:ext cx="4941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补充图像信息</a:t>
            </a:r>
            <a:r>
              <a:rPr lang="en-US" altLang="zh-CN" sz="2400" b="1"/>
              <a:t>——Scene </a:t>
            </a:r>
            <a:r>
              <a:rPr lang="en-US" altLang="zh-CN" sz="2400" b="1"/>
              <a:t>Graph</a:t>
            </a:r>
            <a:endParaRPr lang="en-US" altLang="zh-CN" sz="2400" b="1"/>
          </a:p>
        </p:txBody>
      </p:sp>
      <p:sp>
        <p:nvSpPr>
          <p:cNvPr id="13" name="文本框 12"/>
          <p:cNvSpPr txBox="1"/>
          <p:nvPr/>
        </p:nvSpPr>
        <p:spPr>
          <a:xfrm>
            <a:off x="635" y="6551295"/>
            <a:ext cx="121913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1400" i="1"/>
              <a:t>Multimodal Relation Extraction with Efficient Graph Alignment</a:t>
            </a:r>
            <a:r>
              <a:rPr lang="en-US" sz="1400" i="1"/>
              <a:t> (ACM MM 2021)</a:t>
            </a:r>
            <a:endParaRPr lang="en-US" sz="1400" i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" y="1550035"/>
            <a:ext cx="11988800" cy="4959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345" y="1259840"/>
            <a:ext cx="2806700" cy="488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070" y="215265"/>
            <a:ext cx="3905250" cy="514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645" y="643890"/>
            <a:ext cx="2070100" cy="711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54330" y="334645"/>
            <a:ext cx="4941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补充图像信息</a:t>
            </a:r>
            <a:r>
              <a:rPr lang="en-US" altLang="zh-CN" sz="2400" b="1"/>
              <a:t>——Image </a:t>
            </a:r>
            <a:r>
              <a:rPr lang="en-US" altLang="zh-CN" sz="2400" b="1"/>
              <a:t>Caption</a:t>
            </a:r>
            <a:endParaRPr lang="en-US" altLang="zh-CN" sz="24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0100" y="1515110"/>
            <a:ext cx="8051165" cy="336613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35" y="6551295"/>
            <a:ext cx="121913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1400" i="1"/>
              <a:t>Kaleido-BERT: Vision-Language Pre-training on Fashion Domain</a:t>
            </a:r>
            <a:r>
              <a:rPr lang="en-US" sz="1400" i="1"/>
              <a:t> (CVPR 2021)</a:t>
            </a:r>
            <a:endParaRPr lang="en-US" sz="1400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5885" y="69215"/>
            <a:ext cx="5827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补充图像信息</a:t>
            </a:r>
            <a:r>
              <a:rPr lang="en-US" altLang="zh-CN" sz="2400" b="1"/>
              <a:t>——Fine-grained </a:t>
            </a:r>
            <a:r>
              <a:rPr lang="en-US" altLang="zh-CN" sz="2400" b="1"/>
              <a:t>Attetion</a:t>
            </a:r>
            <a:endParaRPr lang="en-US" altLang="zh-CN" sz="24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34246" b="9584"/>
          <a:stretch>
            <a:fillRect/>
          </a:stretch>
        </p:blipFill>
        <p:spPr>
          <a:xfrm>
            <a:off x="438150" y="537210"/>
            <a:ext cx="4619625" cy="23825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35" y="2919730"/>
            <a:ext cx="3234055" cy="35490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44490" y="529590"/>
            <a:ext cx="565912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Prefix-guided Interaction Module</a:t>
            </a:r>
            <a:endParaRPr lang="zh-CN" altLang="en-US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pre-reduce the</a:t>
            </a:r>
            <a:r>
              <a:rPr lang="en-US" altLang="zh-CN"/>
              <a:t> </a:t>
            </a:r>
            <a:r>
              <a:rPr lang="zh-CN" altLang="en-US"/>
              <a:t>modality heterogeneity 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Correlation-aware Fusion Module</a:t>
            </a:r>
            <a:endParaRPr lang="zh-CN" altLang="en-US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conduct the token-wise cross-modal interaction</a:t>
            </a:r>
            <a:endParaRPr lang="zh-CN" altLang="en-US" b="1"/>
          </a:p>
          <a:p>
            <a:pPr indent="0">
              <a:buFont typeface="Arial" panose="020B0604020202020204" pitchFamily="34" charset="0"/>
              <a:buNone/>
            </a:pPr>
            <a:endParaRPr lang="zh-CN" altLang="en-US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445" y="1167765"/>
            <a:ext cx="4419600" cy="7175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015" y="1854835"/>
            <a:ext cx="4206240" cy="5664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3220" y="2421255"/>
            <a:ext cx="3121660" cy="5594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9040" y="3900805"/>
            <a:ext cx="1289050" cy="431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1765" y="4222115"/>
            <a:ext cx="3403600" cy="8001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5515" y="4944110"/>
            <a:ext cx="4356100" cy="4826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35" y="6551295"/>
            <a:ext cx="121913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i="1"/>
              <a:t>Hybrid Transformer with Multi-level Fusion for</a:t>
            </a:r>
            <a:r>
              <a:rPr lang="en-US" altLang="zh-CN" sz="1400" i="1"/>
              <a:t> </a:t>
            </a:r>
            <a:r>
              <a:rPr lang="zh-CN" altLang="en-US" sz="1400" i="1"/>
              <a:t>Multimodal Knowledge Graph Completion</a:t>
            </a:r>
            <a:r>
              <a:rPr lang="en-US" altLang="zh-CN" sz="1400" i="1"/>
              <a:t> (SIGIR 2022)</a:t>
            </a:r>
            <a:endParaRPr lang="en-US" altLang="zh-CN" sz="1400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330" y="33464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实体无关的</a:t>
            </a:r>
            <a:r>
              <a:rPr lang="zh-CN" altLang="en-US" sz="2400" b="1"/>
              <a:t>关系抽取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354330" y="1192530"/>
            <a:ext cx="11460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在关系抽取中，我们应该弱化实体到底是什么，而应该强调实体之间存在怎样的</a:t>
            </a:r>
            <a:r>
              <a:rPr lang="zh-CN" altLang="en-US"/>
              <a:t>联系。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此外关系是存在着方向性的，因此在弱化实体到底是什么的条件下，应当强调关系是从哪个实体指向哪个实体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这样尽可能使得我们的模型学习到的是</a:t>
            </a:r>
            <a:r>
              <a:rPr lang="en-US" altLang="zh-CN"/>
              <a:t>relation</a:t>
            </a:r>
            <a:r>
              <a:rPr lang="zh-CN" altLang="en-US"/>
              <a:t>的</a:t>
            </a:r>
            <a:r>
              <a:rPr lang="en-US" altLang="zh-CN"/>
              <a:t>pattern</a:t>
            </a:r>
            <a:r>
              <a:rPr lang="zh-CN" altLang="en-US"/>
              <a:t>，而不是通过判断是哪两个实体来确定</a:t>
            </a:r>
            <a:r>
              <a:rPr lang="zh-CN" altLang="en-US"/>
              <a:t>关系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2900" y="2114550"/>
            <a:ext cx="8942705" cy="336423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35" y="6551295"/>
            <a:ext cx="121913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i="1">
                <a:sym typeface="+mn-ea"/>
              </a:rPr>
              <a:t>Matching the Blanks: Distributional Similarity for Relation Learning</a:t>
            </a:r>
            <a:r>
              <a:rPr lang="en-US" altLang="zh-CN" sz="1400" i="1">
                <a:sym typeface="+mn-ea"/>
              </a:rPr>
              <a:t> (ACL 2019)</a:t>
            </a:r>
            <a:endParaRPr lang="en-US" altLang="zh-CN" sz="1400" i="1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330" y="33464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对比学习</a:t>
            </a:r>
            <a:r>
              <a:rPr lang="zh-CN" altLang="en-US" sz="2400" b="1"/>
              <a:t>引入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657860" y="1045845"/>
            <a:ext cx="10766425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可以使用对比学习来解决如下两个问题</a:t>
            </a:r>
            <a:endParaRPr lang="zh-CN" altLang="en-US" b="1"/>
          </a:p>
          <a:p>
            <a:endParaRPr lang="zh-CN" altLang="en-US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/>
              <a:t>拉近相同关系的特征，拉远不同关系的特征</a:t>
            </a:r>
            <a:endParaRPr lang="zh-CN" altLang="en-US" b="1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1600"/>
              <a:t>      </a:t>
            </a:r>
            <a:r>
              <a:rPr lang="zh-CN" altLang="en-US" sz="1600"/>
              <a:t>在训练的时候，对每一个</a:t>
            </a:r>
            <a:r>
              <a:rPr lang="en-US" altLang="zh-CN" sz="1600"/>
              <a:t>batch</a:t>
            </a:r>
            <a:r>
              <a:rPr lang="zh-CN" altLang="en-US" sz="1600"/>
              <a:t>的训练样本进行数据增强，然后将增强样本作为正样本，其余样本作为负样本</a:t>
            </a:r>
            <a:endParaRPr lang="zh-CN" alt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/>
              <a:t>解决模态之间的对齐问题</a:t>
            </a:r>
            <a:endParaRPr lang="zh-CN" altLang="en-US" b="1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b="1"/>
              <a:t>     </a:t>
            </a:r>
            <a:r>
              <a:rPr lang="zh-CN" altLang="en-US" sz="1600"/>
              <a:t>在训练的过程中，需要保证不同模态抽取出来的特征语义应当是对齐的，因此可以将同一个训练数据的两个模</a:t>
            </a:r>
            <a:endParaRPr lang="zh-CN" altLang="en-US" sz="1600"/>
          </a:p>
          <a:p>
            <a:pPr lvl="1" indent="0">
              <a:buFont typeface="Arial" panose="020B0604020202020204" pitchFamily="34" charset="0"/>
              <a:buNone/>
            </a:pPr>
            <a:r>
              <a:rPr lang="zh-CN" altLang="en-US" sz="1600"/>
              <a:t> </a:t>
            </a:r>
            <a:r>
              <a:rPr lang="en-US" altLang="zh-CN" sz="1600"/>
              <a:t>     </a:t>
            </a:r>
            <a:r>
              <a:rPr lang="zh-CN" altLang="en-US" sz="1600"/>
              <a:t>态特征作为正样本，不同训练数据模态之间作为负样本进行</a:t>
            </a:r>
            <a:r>
              <a:rPr lang="zh-CN" altLang="en-US" sz="1600"/>
              <a:t>对比学习</a:t>
            </a:r>
            <a:endParaRPr lang="zh-CN" altLang="en-US" sz="1600"/>
          </a:p>
          <a:p>
            <a:pPr lvl="1" indent="0">
              <a:buFont typeface="Arial" panose="020B0604020202020204" pitchFamily="34" charset="0"/>
              <a:buNone/>
            </a:pPr>
            <a:endParaRPr lang="zh-CN" altLang="en-US" sz="160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zh-CN" altLang="en-US" sz="1600"/>
              <a:t>在训练的过程中引入再额外引入这两个损失函数，通过最小化整体的损失函数，保证模型在训练完成之后，得到的效果是，不同模态抽取出来的特征语义尽可能相似，相同关系抽取出来的特征尽可能</a:t>
            </a:r>
            <a:r>
              <a:rPr lang="zh-CN" altLang="en-US" sz="1600"/>
              <a:t>相似。</a:t>
            </a:r>
            <a:endParaRPr lang="zh-CN" altLang="en-US" sz="1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290,&quot;width&quot;:18140}"/>
</p:tagLst>
</file>

<file path=ppt/tags/tag2.xml><?xml version="1.0" encoding="utf-8"?>
<p:tagLst xmlns:p="http://schemas.openxmlformats.org/presentationml/2006/main">
  <p:tag name="COMMONDATA" val="eyJoZGlkIjoiMWMxNzhmNjk0ZmUyZjhlYzdhY2Q5NWJiMGUwZjljMT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1953</Words>
  <Application>WPS 演示</Application>
  <PresentationFormat>宽屏</PresentationFormat>
  <Paragraphs>93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Yuxuan Liu</dc:creator>
  <cp:lastModifiedBy>刘宇轩</cp:lastModifiedBy>
  <cp:revision>4</cp:revision>
  <dcterms:created xsi:type="dcterms:W3CDTF">2023-03-28T06:25:00Z</dcterms:created>
  <dcterms:modified xsi:type="dcterms:W3CDTF">2023-03-28T08:52:20Z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1C1211B556ED4133B77462A0105354B2</vt:lpwstr>
  </property>
  <property fmtid="{D5CDD505-2E9C-101B-9397-08002B2CF9AE}" pid="3" name="KSOProductBuildVer">
    <vt:lpwstr>2052-11.1.0.12651</vt:lpwstr>
  </property>
</Properties>
</file>