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sldIdLst>
    <p:sldId id="281" r:id="rId2"/>
    <p:sldId id="289" r:id="rId3"/>
    <p:sldId id="337" r:id="rId4"/>
    <p:sldId id="338" r:id="rId5"/>
    <p:sldId id="336" r:id="rId6"/>
    <p:sldId id="339" r:id="rId7"/>
    <p:sldId id="290" r:id="rId8"/>
    <p:sldId id="347" r:id="rId9"/>
    <p:sldId id="348" r:id="rId10"/>
    <p:sldId id="291" r:id="rId11"/>
    <p:sldId id="292" r:id="rId12"/>
    <p:sldId id="333" r:id="rId13"/>
    <p:sldId id="340" r:id="rId14"/>
    <p:sldId id="346" r:id="rId15"/>
    <p:sldId id="334" r:id="rId16"/>
    <p:sldId id="335" r:id="rId17"/>
    <p:sldId id="343" r:id="rId18"/>
    <p:sldId id="344" r:id="rId19"/>
    <p:sldId id="345" r:id="rId20"/>
    <p:sldId id="313"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66FFCC"/>
    <a:srgbClr val="CCFFFF"/>
    <a:srgbClr val="006699"/>
    <a:srgbClr val="000099"/>
    <a:srgbClr val="0000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6" autoAdjust="0"/>
    <p:restoredTop sz="94660"/>
  </p:normalViewPr>
  <p:slideViewPr>
    <p:cSldViewPr>
      <p:cViewPr varScale="1">
        <p:scale>
          <a:sx n="76" d="100"/>
          <a:sy n="76" d="100"/>
        </p:scale>
        <p:origin x="-888"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5" Type="http://schemas.openxmlformats.org/officeDocument/2006/relationships/image" Target="../media/image29.emf"/><Relationship Id="rId4"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2DC7D43-84AB-4315-ADBE-6EE5FF104835}" type="datetimeFigureOut">
              <a:rPr lang="zh-CN" altLang="en-US"/>
              <a:pPr>
                <a:defRPr/>
              </a:pPr>
              <a:t>2020/3/13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C80956-AB2B-490C-B2F9-60C7F47C8005}" type="slidenum">
              <a:rPr lang="zh-CN" altLang="en-US"/>
              <a:pPr>
                <a:defRPr/>
              </a:pPr>
              <a:t>‹#›</a:t>
            </a:fld>
            <a:endParaRPr lang="zh-CN" altLang="en-US"/>
          </a:p>
        </p:txBody>
      </p:sp>
    </p:spTree>
    <p:extLst>
      <p:ext uri="{BB962C8B-B14F-4D97-AF65-F5344CB8AC3E}">
        <p14:creationId xmlns:p14="http://schemas.microsoft.com/office/powerpoint/2010/main" val="1257516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71354459"/>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2275986"/>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6735267"/>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1002319"/>
      </p:ext>
    </p:extLst>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7424075"/>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585687"/>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30975608"/>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1935826"/>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6258504"/>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36643265"/>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171303"/>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97584000"/>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1394496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7" name="AutoShape 5">
            <a:hlinkClick r:id="" action="ppaction://hlinkshowjump?jump=firstslide" highlightClick="1"/>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8" name="AutoShape 6">
            <a:hlinkClick r:id="" action="ppaction://hlinkshowjump?jump=nextslide" highlightClick="1"/>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9" name="Rectangle 5"/>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pPr>
            <a:endParaRPr lang="zh-CN" altLang="zh-CN" sz="800">
              <a:latin typeface="Times New Roman" pitchFamily="18" charset="0"/>
            </a:endParaRPr>
          </a:p>
        </p:txBody>
      </p:sp>
      <p:grpSp>
        <p:nvGrpSpPr>
          <p:cNvPr id="1030" name="Group 6"/>
          <p:cNvGrpSpPr>
            <a:grpSpLocks/>
          </p:cNvGrpSpPr>
          <p:nvPr userDrawn="1"/>
        </p:nvGrpSpPr>
        <p:grpSpPr bwMode="auto">
          <a:xfrm>
            <a:off x="7938" y="6604000"/>
            <a:ext cx="9086850" cy="4763"/>
            <a:chOff x="5" y="4160"/>
            <a:chExt cx="5724" cy="3"/>
          </a:xfrm>
        </p:grpSpPr>
        <p:sp>
          <p:nvSpPr>
            <p:cNvPr id="1031" name="Line 7"/>
            <p:cNvSpPr>
              <a:spLocks noChangeShapeType="1"/>
            </p:cNvSpPr>
            <p:nvPr userDrawn="1"/>
          </p:nvSpPr>
          <p:spPr bwMode="auto">
            <a:xfrm>
              <a:off x="5" y="4163"/>
              <a:ext cx="5724"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userDrawn="1"/>
          </p:nvSpPr>
          <p:spPr bwMode="auto">
            <a:xfrm>
              <a:off x="21" y="4160"/>
              <a:ext cx="5701"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slow">
    <p:wipe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9.emf"/><Relationship Id="rId2" Type="http://schemas.openxmlformats.org/officeDocument/2006/relationships/slideLayout" Target="../slideLayouts/slideLayout7.xml"/><Relationship Id="rId16" Type="http://schemas.openxmlformats.org/officeDocument/2006/relationships/image" Target="../media/image41.emf"/><Relationship Id="rId1" Type="http://schemas.openxmlformats.org/officeDocument/2006/relationships/vmlDrawing" Target="../drawings/vmlDrawing6.vml"/><Relationship Id="rId6" Type="http://schemas.openxmlformats.org/officeDocument/2006/relationships/image" Target="../media/image36.e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2.bin"/><Relationship Id="rId14"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12.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5.e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1.bin"/><Relationship Id="rId14" Type="http://schemas.openxmlformats.org/officeDocument/2006/relationships/image" Target="../media/image49.emf"/></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3.wmf"/><Relationship Id="rId5" Type="http://schemas.openxmlformats.org/officeDocument/2006/relationships/oleObject" Target="../embeddings/oleObject45.bin"/><Relationship Id="rId4" Type="http://schemas.openxmlformats.org/officeDocument/2006/relationships/image" Target="../media/image62.wmf"/></Relationships>
</file>

<file path=ppt/slides/_rels/slide18.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image" Target="../media/image71.wmf"/><Relationship Id="rId1" Type="http://schemas.openxmlformats.org/officeDocument/2006/relationships/vmlDrawing" Target="../drawings/vmlDrawing10.vml"/><Relationship Id="rId6" Type="http://schemas.openxmlformats.org/officeDocument/2006/relationships/image" Target="../media/image66.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0.bin"/><Relationship Id="rId14" Type="http://schemas.openxmlformats.org/officeDocument/2006/relationships/image" Target="../media/image7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73.jpeg"/><Relationship Id="rId4" Type="http://schemas.openxmlformats.org/officeDocument/2006/relationships/image" Target="../media/image72.wmf"/></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21.bin"/><Relationship Id="rId14" Type="http://schemas.openxmlformats.org/officeDocument/2006/relationships/image" Target="../media/image24.emf"/></Relationships>
</file>

<file path=ppt/slides/_rels/slide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6.e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01688" y="836613"/>
            <a:ext cx="71723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0"/>
              </a:spcBef>
              <a:defRPr/>
            </a:pPr>
            <a:r>
              <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rPr>
              <a:t>第</a:t>
            </a:r>
            <a:r>
              <a:rPr kumimoji="1" lang="en-US" altLang="zh-CN" sz="5000" b="1" dirty="0">
                <a:solidFill>
                  <a:srgbClr val="FF3300"/>
                </a:solidFill>
                <a:effectLst>
                  <a:outerShdw blurRad="38100" dist="38100" dir="2700000" algn="tl">
                    <a:srgbClr val="000000"/>
                  </a:outerShdw>
                </a:effectLst>
                <a:latin typeface="隶书" pitchFamily="49" charset="-122"/>
                <a:ea typeface="隶书" pitchFamily="49" charset="-122"/>
              </a:rPr>
              <a:t>5</a:t>
            </a:r>
            <a:r>
              <a:rPr kumimoji="1" lang="zh-CN" altLang="en-US" sz="5000" b="1" dirty="0" smtClean="0">
                <a:solidFill>
                  <a:srgbClr val="FF3300"/>
                </a:solidFill>
                <a:effectLst>
                  <a:outerShdw blurRad="38100" dist="38100" dir="2700000" algn="tl">
                    <a:srgbClr val="000000"/>
                  </a:outerShdw>
                </a:effectLst>
                <a:latin typeface="隶书" pitchFamily="49" charset="-122"/>
                <a:ea typeface="隶书" pitchFamily="49" charset="-122"/>
              </a:rPr>
              <a:t>章 质点</a:t>
            </a:r>
            <a:r>
              <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rPr>
              <a:t>的动量矩与动量矩</a:t>
            </a:r>
            <a:r>
              <a:rPr kumimoji="1" lang="zh-CN" altLang="en-US" sz="5000" b="1" dirty="0" smtClean="0">
                <a:solidFill>
                  <a:srgbClr val="FF3300"/>
                </a:solidFill>
                <a:effectLst>
                  <a:outerShdw blurRad="38100" dist="38100" dir="2700000" algn="tl">
                    <a:srgbClr val="000000"/>
                  </a:outerShdw>
                </a:effectLst>
                <a:latin typeface="隶书" pitchFamily="49" charset="-122"/>
                <a:ea typeface="隶书" pitchFamily="49" charset="-122"/>
              </a:rPr>
              <a:t>守恒</a:t>
            </a:r>
            <a:endPar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endParaRPr>
          </a:p>
        </p:txBody>
      </p:sp>
      <p:sp>
        <p:nvSpPr>
          <p:cNvPr id="2051" name="Text Box 10"/>
          <p:cNvSpPr txBox="1">
            <a:spLocks noChangeArrowheads="1"/>
          </p:cNvSpPr>
          <p:nvPr/>
        </p:nvSpPr>
        <p:spPr bwMode="auto">
          <a:xfrm>
            <a:off x="1835150" y="3394075"/>
            <a:ext cx="5105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5.1 </a:t>
            </a:r>
            <a:r>
              <a:rPr kumimoji="1" lang="zh-CN" altLang="en-US" sz="2800" b="1" dirty="0" smtClean="0">
                <a:solidFill>
                  <a:srgbClr val="FFFF66"/>
                </a:solidFill>
                <a:latin typeface="Times New Roman" pitchFamily="18" charset="0"/>
              </a:rPr>
              <a:t>力矩</a:t>
            </a:r>
            <a:endParaRPr kumimoji="1" lang="zh-CN" altLang="en-US" sz="2800" b="1" dirty="0">
              <a:solidFill>
                <a:srgbClr val="FFFF66"/>
              </a:solidFill>
              <a:latin typeface="Times New Roman" pitchFamily="18" charset="0"/>
            </a:endParaRPr>
          </a:p>
        </p:txBody>
      </p:sp>
      <p:sp>
        <p:nvSpPr>
          <p:cNvPr id="2052" name="Text Box 11"/>
          <p:cNvSpPr txBox="1">
            <a:spLocks noChangeArrowheads="1"/>
          </p:cNvSpPr>
          <p:nvPr/>
        </p:nvSpPr>
        <p:spPr bwMode="auto">
          <a:xfrm>
            <a:off x="1835150" y="3962400"/>
            <a:ext cx="6911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5.2 </a:t>
            </a:r>
            <a:r>
              <a:rPr kumimoji="1" lang="zh-CN" altLang="en-US" sz="2800" b="1" dirty="0" smtClean="0">
                <a:solidFill>
                  <a:srgbClr val="FFFF66"/>
                </a:solidFill>
                <a:latin typeface="Times New Roman" pitchFamily="18" charset="0"/>
              </a:rPr>
              <a:t>质点的动量矩</a:t>
            </a:r>
            <a:endParaRPr kumimoji="1" lang="zh-CN" altLang="en-US" sz="2800" b="1" dirty="0">
              <a:solidFill>
                <a:srgbClr val="FFFF66"/>
              </a:solidFill>
              <a:latin typeface="Times New Roman" pitchFamily="18" charset="0"/>
            </a:endParaRPr>
          </a:p>
        </p:txBody>
      </p:sp>
      <p:sp>
        <p:nvSpPr>
          <p:cNvPr id="2053" name="Text Box 12"/>
          <p:cNvSpPr txBox="1">
            <a:spLocks noChangeArrowheads="1"/>
          </p:cNvSpPr>
          <p:nvPr/>
        </p:nvSpPr>
        <p:spPr bwMode="auto">
          <a:xfrm>
            <a:off x="1835150" y="4530725"/>
            <a:ext cx="6911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solidFill>
                  <a:srgbClr val="FFFF66"/>
                </a:solidFill>
                <a:latin typeface="Times New Roman" pitchFamily="18" charset="0"/>
              </a:rPr>
              <a:t>5.3 </a:t>
            </a:r>
            <a:r>
              <a:rPr kumimoji="1" lang="zh-CN" altLang="en-US" sz="2800" b="1" dirty="0" smtClean="0">
                <a:solidFill>
                  <a:srgbClr val="FFFF66"/>
                </a:solidFill>
                <a:latin typeface="Times New Roman" pitchFamily="18" charset="0"/>
              </a:rPr>
              <a:t>质心系的动量矩定律</a:t>
            </a:r>
            <a:endParaRPr kumimoji="1" lang="zh-CN" altLang="en-US" sz="2800" b="1" dirty="0">
              <a:solidFill>
                <a:srgbClr val="FFFF66"/>
              </a:solidFill>
              <a:latin typeface="Times New Roman" pitchFamily="18" charset="0"/>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p:cNvGraphicFramePr>
          <p:nvPr/>
        </p:nvGraphicFramePr>
        <p:xfrm>
          <a:off x="885825" y="1049338"/>
          <a:ext cx="2344738" cy="866775"/>
        </p:xfrm>
        <a:graphic>
          <a:graphicData uri="http://schemas.openxmlformats.org/presentationml/2006/ole">
            <mc:AlternateContent xmlns:mc="http://schemas.openxmlformats.org/markup-compatibility/2006">
              <mc:Choice xmlns:v="urn:schemas-microsoft-com:vml" Requires="v">
                <p:oleObj spid="_x0000_s44213" name="公式" r:id="rId3" imgW="2257516" imgH="771470" progId="Equation.3">
                  <p:embed/>
                </p:oleObj>
              </mc:Choice>
              <mc:Fallback>
                <p:oleObj name="公式" r:id="rId3" imgW="2257516" imgH="77147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1049338"/>
                        <a:ext cx="23447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3"/>
          <p:cNvGraphicFramePr>
            <a:graphicFrameLocks/>
          </p:cNvGraphicFramePr>
          <p:nvPr/>
        </p:nvGraphicFramePr>
        <p:xfrm>
          <a:off x="3341688" y="1049338"/>
          <a:ext cx="3214687" cy="784225"/>
        </p:xfrm>
        <a:graphic>
          <a:graphicData uri="http://schemas.openxmlformats.org/presentationml/2006/ole">
            <mc:AlternateContent xmlns:mc="http://schemas.openxmlformats.org/markup-compatibility/2006">
              <mc:Choice xmlns:v="urn:schemas-microsoft-com:vml" Requires="v">
                <p:oleObj spid="_x0000_s44214" name="公式" r:id="rId5" imgW="3105130" imgH="695349" progId="Equation.3">
                  <p:embed/>
                </p:oleObj>
              </mc:Choice>
              <mc:Fallback>
                <p:oleObj name="公式" r:id="rId5" imgW="3105130" imgH="695349"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1688" y="1049338"/>
                        <a:ext cx="3214687"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4"/>
          <p:cNvGraphicFramePr>
            <a:graphicFrameLocks/>
          </p:cNvGraphicFramePr>
          <p:nvPr/>
        </p:nvGraphicFramePr>
        <p:xfrm>
          <a:off x="5308600" y="569913"/>
          <a:ext cx="1076325" cy="219075"/>
        </p:xfrm>
        <a:graphic>
          <a:graphicData uri="http://schemas.openxmlformats.org/presentationml/2006/ole">
            <mc:AlternateContent xmlns:mc="http://schemas.openxmlformats.org/markup-compatibility/2006">
              <mc:Choice xmlns:v="urn:schemas-microsoft-com:vml" Requires="v">
                <p:oleObj spid="_x0000_s44215" name="公式" r:id="rId7" imgW="1447693" imgH="228634" progId="Equation.3">
                  <p:embed/>
                </p:oleObj>
              </mc:Choice>
              <mc:Fallback>
                <p:oleObj name="公式" r:id="rId7" imgW="1447693" imgH="22863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569913"/>
                        <a:ext cx="1076325" cy="219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p:cNvGraphicFramePr>
          <p:nvPr/>
        </p:nvGraphicFramePr>
        <p:xfrm>
          <a:off x="3779838" y="544513"/>
          <a:ext cx="1042987" cy="258762"/>
        </p:xfrm>
        <a:graphic>
          <a:graphicData uri="http://schemas.openxmlformats.org/presentationml/2006/ole">
            <mc:AlternateContent xmlns:mc="http://schemas.openxmlformats.org/markup-compatibility/2006">
              <mc:Choice xmlns:v="urn:schemas-microsoft-com:vml" Requires="v">
                <p:oleObj spid="_x0000_s44216" name="公式" r:id="rId9" imgW="1400183" imgH="276142" progId="Equation.3">
                  <p:embed/>
                </p:oleObj>
              </mc:Choice>
              <mc:Fallback>
                <p:oleObj name="公式" r:id="rId9" imgW="1400183" imgH="276142"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544513"/>
                        <a:ext cx="1042987" cy="2587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p:cNvGraphicFramePr>
          <p:nvPr/>
        </p:nvGraphicFramePr>
        <p:xfrm>
          <a:off x="900113" y="2130425"/>
          <a:ext cx="1169987" cy="866775"/>
        </p:xfrm>
        <a:graphic>
          <a:graphicData uri="http://schemas.openxmlformats.org/presentationml/2006/ole">
            <mc:AlternateContent xmlns:mc="http://schemas.openxmlformats.org/markup-compatibility/2006">
              <mc:Choice xmlns:v="urn:schemas-microsoft-com:vml" Requires="v">
                <p:oleObj spid="_x0000_s44217" name="公式" r:id="rId11" imgW="1076254" imgH="771470" progId="Equation.3">
                  <p:embed/>
                </p:oleObj>
              </mc:Choice>
              <mc:Fallback>
                <p:oleObj name="公式" r:id="rId11" imgW="1076254" imgH="771470"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2130425"/>
                        <a:ext cx="116998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7"/>
          <p:cNvGraphicFramePr>
            <a:graphicFrameLocks/>
          </p:cNvGraphicFramePr>
          <p:nvPr/>
        </p:nvGraphicFramePr>
        <p:xfrm>
          <a:off x="3190875" y="2346325"/>
          <a:ext cx="1381125" cy="381000"/>
        </p:xfrm>
        <a:graphic>
          <a:graphicData uri="http://schemas.openxmlformats.org/presentationml/2006/ole">
            <mc:AlternateContent xmlns:mc="http://schemas.openxmlformats.org/markup-compatibility/2006">
              <mc:Choice xmlns:v="urn:schemas-microsoft-com:vml" Requires="v">
                <p:oleObj spid="_x0000_s44218" name="公式" r:id="rId13" imgW="1295446" imgH="295307" progId="Equation.3">
                  <p:embed/>
                </p:oleObj>
              </mc:Choice>
              <mc:Fallback>
                <p:oleObj name="公式" r:id="rId13" imgW="1295446" imgH="295307"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0875" y="2346325"/>
                        <a:ext cx="13811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p:cNvGraphicFramePr>
          <p:nvPr/>
        </p:nvGraphicFramePr>
        <p:xfrm>
          <a:off x="1501775" y="3213100"/>
          <a:ext cx="2565400" cy="738188"/>
        </p:xfrm>
        <a:graphic>
          <a:graphicData uri="http://schemas.openxmlformats.org/presentationml/2006/ole">
            <mc:AlternateContent xmlns:mc="http://schemas.openxmlformats.org/markup-compatibility/2006">
              <mc:Choice xmlns:v="urn:schemas-microsoft-com:vml" Requires="v">
                <p:oleObj spid="_x0000_s44219" name="公式" r:id="rId15" imgW="2486155" imgH="647571" progId="Equation.3">
                  <p:embed/>
                </p:oleObj>
              </mc:Choice>
              <mc:Fallback>
                <p:oleObj name="公式" r:id="rId15" imgW="2486155" imgH="647571"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1775" y="3213100"/>
                        <a:ext cx="2565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9"/>
          <p:cNvSpPr txBox="1">
            <a:spLocks noChangeArrowheads="1"/>
          </p:cNvSpPr>
          <p:nvPr/>
        </p:nvSpPr>
        <p:spPr bwMode="auto">
          <a:xfrm>
            <a:off x="4500563" y="3298825"/>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ea typeface="楷体_GB2312" pitchFamily="49" charset="-122"/>
              </a:rPr>
              <a:t>(</a:t>
            </a:r>
            <a:r>
              <a:rPr lang="zh-CN" altLang="en-US" sz="2400" b="1">
                <a:solidFill>
                  <a:srgbClr val="66FFFF"/>
                </a:solidFill>
                <a:latin typeface="Times New Roman" pitchFamily="18" charset="0"/>
                <a:ea typeface="楷体_GB2312" pitchFamily="49" charset="-122"/>
              </a:rPr>
              <a:t>质点动量矩定理的积分形式</a:t>
            </a:r>
            <a:r>
              <a:rPr lang="en-US" altLang="zh-CN" sz="2400" b="1">
                <a:solidFill>
                  <a:srgbClr val="66FFFF"/>
                </a:solidFill>
                <a:latin typeface="Times New Roman" pitchFamily="18" charset="0"/>
                <a:ea typeface="楷体_GB2312" pitchFamily="49" charset="-122"/>
              </a:rPr>
              <a:t>)</a:t>
            </a:r>
          </a:p>
        </p:txBody>
      </p:sp>
      <p:sp>
        <p:nvSpPr>
          <p:cNvPr id="40970" name="Text Box 10"/>
          <p:cNvSpPr txBox="1">
            <a:spLocks noChangeArrowheads="1"/>
          </p:cNvSpPr>
          <p:nvPr/>
        </p:nvSpPr>
        <p:spPr bwMode="auto">
          <a:xfrm>
            <a:off x="4570413" y="2317750"/>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ea typeface="楷体_GB2312" pitchFamily="49" charset="-122"/>
              </a:rPr>
              <a:t>(</a:t>
            </a:r>
            <a:r>
              <a:rPr lang="zh-CN" altLang="en-US" sz="2400" b="1">
                <a:solidFill>
                  <a:srgbClr val="66FFFF"/>
                </a:solidFill>
                <a:latin typeface="Times New Roman" pitchFamily="18" charset="0"/>
                <a:ea typeface="楷体_GB2312" pitchFamily="49" charset="-122"/>
              </a:rPr>
              <a:t>质点动量矩定理的微分形式</a:t>
            </a:r>
            <a:r>
              <a:rPr lang="en-US" altLang="zh-CN" sz="2400" b="1">
                <a:solidFill>
                  <a:srgbClr val="66FFFF"/>
                </a:solidFill>
                <a:latin typeface="Times New Roman" pitchFamily="18" charset="0"/>
                <a:ea typeface="楷体_GB2312" pitchFamily="49" charset="-122"/>
              </a:rPr>
              <a:t>)</a:t>
            </a:r>
            <a:endParaRPr lang="en-US" altLang="zh-CN" sz="2400"/>
          </a:p>
        </p:txBody>
      </p:sp>
      <p:sp>
        <p:nvSpPr>
          <p:cNvPr id="40971" name="Rectangle 11"/>
          <p:cNvSpPr>
            <a:spLocks noChangeArrowheads="1"/>
          </p:cNvSpPr>
          <p:nvPr/>
        </p:nvSpPr>
        <p:spPr bwMode="auto">
          <a:xfrm>
            <a:off x="1042988" y="4149725"/>
            <a:ext cx="6985000" cy="466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dirty="0">
                <a:solidFill>
                  <a:schemeClr val="bg1"/>
                </a:solidFill>
                <a:latin typeface="宋体" pitchFamily="2" charset="-122"/>
                <a:ea typeface="楷体_GB2312" pitchFamily="49" charset="-122"/>
              </a:rPr>
              <a:t>质点所受</a:t>
            </a:r>
            <a:r>
              <a:rPr lang="zh-CN" altLang="en-US" sz="2400" b="1" dirty="0">
                <a:solidFill>
                  <a:srgbClr val="FFC000"/>
                </a:solidFill>
                <a:latin typeface="宋体" pitchFamily="2" charset="-122"/>
                <a:ea typeface="楷体_GB2312" pitchFamily="49" charset="-122"/>
              </a:rPr>
              <a:t>合力矩的冲量</a:t>
            </a:r>
            <a:r>
              <a:rPr lang="zh-CN" altLang="en-US" sz="2400" b="1" dirty="0">
                <a:solidFill>
                  <a:srgbClr val="FFC000"/>
                </a:solidFill>
                <a:ea typeface="楷体_GB2312" pitchFamily="49" charset="-122"/>
              </a:rPr>
              <a:t>矩</a:t>
            </a:r>
            <a:r>
              <a:rPr lang="zh-CN" altLang="en-US" sz="2400" b="1" dirty="0">
                <a:solidFill>
                  <a:schemeClr val="bg1"/>
                </a:solidFill>
                <a:latin typeface="宋体" pitchFamily="2" charset="-122"/>
                <a:ea typeface="楷体_GB2312" pitchFamily="49" charset="-122"/>
              </a:rPr>
              <a:t>等于质点的</a:t>
            </a:r>
            <a:r>
              <a:rPr lang="zh-CN" altLang="en-US" sz="2400" b="1" dirty="0">
                <a:solidFill>
                  <a:srgbClr val="FFC000"/>
                </a:solidFill>
                <a:latin typeface="宋体" pitchFamily="2" charset="-122"/>
                <a:ea typeface="楷体_GB2312" pitchFamily="49" charset="-122"/>
              </a:rPr>
              <a:t>动量</a:t>
            </a:r>
            <a:r>
              <a:rPr lang="zh-CN" altLang="en-US" sz="2400" b="1" dirty="0">
                <a:solidFill>
                  <a:srgbClr val="FFC000"/>
                </a:solidFill>
                <a:ea typeface="楷体_GB2312" pitchFamily="49" charset="-122"/>
              </a:rPr>
              <a:t>矩</a:t>
            </a:r>
            <a:r>
              <a:rPr lang="zh-CN" altLang="en-US" sz="2400" b="1" dirty="0">
                <a:solidFill>
                  <a:srgbClr val="FFC000"/>
                </a:solidFill>
                <a:latin typeface="宋体" pitchFamily="2" charset="-122"/>
                <a:ea typeface="楷体_GB2312" pitchFamily="49" charset="-122"/>
              </a:rPr>
              <a:t>的增量</a:t>
            </a:r>
            <a:endParaRPr lang="zh-CN" altLang="en-US" dirty="0">
              <a:solidFill>
                <a:srgbClr val="FFC000"/>
              </a:solidFill>
            </a:endParaRPr>
          </a:p>
        </p:txBody>
      </p:sp>
      <p:sp>
        <p:nvSpPr>
          <p:cNvPr id="40972" name="AutoShape 12"/>
          <p:cNvSpPr>
            <a:spLocks noChangeArrowheads="1"/>
          </p:cNvSpPr>
          <p:nvPr/>
        </p:nvSpPr>
        <p:spPr bwMode="auto">
          <a:xfrm>
            <a:off x="2268538" y="2417763"/>
            <a:ext cx="792162" cy="287337"/>
          </a:xfrm>
          <a:prstGeom prst="rightArrow">
            <a:avLst>
              <a:gd name="adj1" fmla="val 50000"/>
              <a:gd name="adj2" fmla="val 68923"/>
            </a:avLst>
          </a:prstGeom>
          <a:solidFill>
            <a:srgbClr val="FFCCFF"/>
          </a:soli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73" name="Text Box 13"/>
          <p:cNvSpPr txBox="1">
            <a:spLocks noChangeArrowheads="1"/>
          </p:cNvSpPr>
          <p:nvPr/>
        </p:nvSpPr>
        <p:spPr bwMode="auto">
          <a:xfrm>
            <a:off x="179388" y="40481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rPr>
              <a:t>2. </a:t>
            </a:r>
            <a:r>
              <a:rPr lang="zh-CN" altLang="en-US" sz="2400" b="1">
                <a:solidFill>
                  <a:srgbClr val="66FFFF"/>
                </a:solidFill>
                <a:latin typeface="Times New Roman" pitchFamily="18" charset="0"/>
              </a:rPr>
              <a:t>质点的动量矩定理</a:t>
            </a:r>
            <a:endParaRPr lang="zh-CN" altLang="en-US"/>
          </a:p>
        </p:txBody>
      </p:sp>
      <p:sp>
        <p:nvSpPr>
          <p:cNvPr id="40974" name="AutoShape 14"/>
          <p:cNvSpPr>
            <a:spLocks noChangeArrowheads="1"/>
          </p:cNvSpPr>
          <p:nvPr/>
        </p:nvSpPr>
        <p:spPr bwMode="auto">
          <a:xfrm>
            <a:off x="3635375" y="473075"/>
            <a:ext cx="1225550" cy="431800"/>
          </a:xfrm>
          <a:prstGeom prst="wedgeRectCallout">
            <a:avLst>
              <a:gd name="adj1" fmla="val -26556"/>
              <a:gd name="adj2" fmla="val 156986"/>
            </a:avLst>
          </a:prstGeom>
          <a:noFill/>
          <a:ln w="9525" algn="ctr">
            <a:solidFill>
              <a:srgbClr val="66FF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p>
        </p:txBody>
      </p:sp>
      <p:sp>
        <p:nvSpPr>
          <p:cNvPr id="40975" name="AutoShape 15"/>
          <p:cNvSpPr>
            <a:spLocks noChangeArrowheads="1"/>
          </p:cNvSpPr>
          <p:nvPr/>
        </p:nvSpPr>
        <p:spPr bwMode="auto">
          <a:xfrm>
            <a:off x="5219700" y="473075"/>
            <a:ext cx="1225550" cy="431800"/>
          </a:xfrm>
          <a:prstGeom prst="wedgeRectCallout">
            <a:avLst>
              <a:gd name="adj1" fmla="val 8162"/>
              <a:gd name="adj2" fmla="val 143014"/>
            </a:avLst>
          </a:prstGeom>
          <a:noFill/>
          <a:ln w="9525" algn="ctr">
            <a:solidFill>
              <a:srgbClr val="66FF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p>
        </p:txBody>
      </p:sp>
      <p:sp>
        <p:nvSpPr>
          <p:cNvPr id="40976" name="AutoShape 16"/>
          <p:cNvSpPr>
            <a:spLocks noChangeArrowheads="1"/>
          </p:cNvSpPr>
          <p:nvPr/>
        </p:nvSpPr>
        <p:spPr bwMode="auto">
          <a:xfrm>
            <a:off x="375621" y="4605305"/>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7" name="Text Box 17"/>
          <p:cNvSpPr txBox="1">
            <a:spLocks noChangeArrowheads="1"/>
          </p:cNvSpPr>
          <p:nvPr/>
        </p:nvSpPr>
        <p:spPr bwMode="auto">
          <a:xfrm>
            <a:off x="345468" y="467674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dirty="0">
                <a:solidFill>
                  <a:srgbClr val="FFFF00"/>
                </a:solidFill>
                <a:latin typeface="宋体" pitchFamily="2" charset="-122"/>
              </a:rPr>
              <a:t>说明</a:t>
            </a:r>
          </a:p>
        </p:txBody>
      </p:sp>
      <p:sp>
        <p:nvSpPr>
          <p:cNvPr id="40978" name="Rectangle 18"/>
          <p:cNvSpPr>
            <a:spLocks noChangeArrowheads="1"/>
          </p:cNvSpPr>
          <p:nvPr/>
        </p:nvSpPr>
        <p:spPr bwMode="auto">
          <a:xfrm>
            <a:off x="735984" y="5181568"/>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(1)  </a:t>
            </a:r>
            <a:r>
              <a:rPr lang="zh-CN" altLang="en-US" sz="2400" b="1" dirty="0">
                <a:solidFill>
                  <a:schemeClr val="bg1"/>
                </a:solidFill>
                <a:latin typeface="Times New Roman" pitchFamily="18" charset="0"/>
                <a:ea typeface="楷体_GB2312" pitchFamily="49" charset="-122"/>
              </a:rPr>
              <a:t>冲量矩是质点动量矩变化的原因</a:t>
            </a:r>
          </a:p>
        </p:txBody>
      </p:sp>
      <p:sp>
        <p:nvSpPr>
          <p:cNvPr id="40979" name="Rectangle 19"/>
          <p:cNvSpPr>
            <a:spLocks noChangeArrowheads="1"/>
          </p:cNvSpPr>
          <p:nvPr/>
        </p:nvSpPr>
        <p:spPr bwMode="auto">
          <a:xfrm>
            <a:off x="726083" y="5589240"/>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(2)  </a:t>
            </a:r>
            <a:r>
              <a:rPr lang="zh-CN" altLang="en-US" sz="2400" b="1" dirty="0">
                <a:solidFill>
                  <a:schemeClr val="bg1"/>
                </a:solidFill>
                <a:latin typeface="Times New Roman" pitchFamily="18" charset="0"/>
                <a:ea typeface="楷体_GB2312" pitchFamily="49" charset="-122"/>
              </a:rPr>
              <a:t>质点动量矩的变化是</a:t>
            </a:r>
            <a:r>
              <a:rPr lang="zh-CN" altLang="en-US" sz="2400" b="1" dirty="0">
                <a:solidFill>
                  <a:srgbClr val="FFC000"/>
                </a:solidFill>
                <a:latin typeface="Times New Roman" pitchFamily="18" charset="0"/>
                <a:ea typeface="楷体_GB2312" pitchFamily="49" charset="-122"/>
              </a:rPr>
              <a:t>力矩对时间的积累</a:t>
            </a:r>
            <a:r>
              <a:rPr lang="zh-CN" altLang="en-US" sz="2400" b="1" dirty="0">
                <a:solidFill>
                  <a:schemeClr val="bg1"/>
                </a:solidFill>
                <a:latin typeface="Times New Roman" pitchFamily="18" charset="0"/>
                <a:ea typeface="楷体_GB2312" pitchFamily="49" charset="-122"/>
              </a:rPr>
              <a:t>结果</a:t>
            </a:r>
          </a:p>
        </p:txBody>
      </p:sp>
      <p:sp>
        <p:nvSpPr>
          <p:cNvPr id="20" name="Rectangle 19"/>
          <p:cNvSpPr>
            <a:spLocks noChangeArrowheads="1"/>
          </p:cNvSpPr>
          <p:nvPr/>
        </p:nvSpPr>
        <p:spPr bwMode="auto">
          <a:xfrm>
            <a:off x="726082" y="6046440"/>
            <a:ext cx="81663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Clr>
                <a:srgbClr val="FFFF00"/>
              </a:buClr>
              <a:buFont typeface="Wingdings" pitchFamily="2" charset="2"/>
              <a:buNone/>
            </a:pPr>
            <a:r>
              <a:rPr lang="en-US" altLang="zh-CN" sz="2400" b="1" dirty="0" smtClean="0">
                <a:solidFill>
                  <a:schemeClr val="bg1"/>
                </a:solidFill>
                <a:latin typeface="Times New Roman" pitchFamily="18" charset="0"/>
                <a:ea typeface="楷体_GB2312" pitchFamily="49" charset="-122"/>
              </a:rPr>
              <a:t>(3)  </a:t>
            </a:r>
            <a:r>
              <a:rPr lang="zh-CN" altLang="en-US" sz="2400" b="1" dirty="0" smtClean="0">
                <a:solidFill>
                  <a:schemeClr val="bg1"/>
                </a:solidFill>
                <a:latin typeface="Times New Roman" pitchFamily="18" charset="0"/>
                <a:ea typeface="楷体_GB2312" pitchFamily="49" charset="-122"/>
              </a:rPr>
              <a:t>动量矩定理可以推广到</a:t>
            </a:r>
            <a:r>
              <a:rPr lang="zh-CN" altLang="en-US" sz="2400" b="1" dirty="0" smtClean="0">
                <a:solidFill>
                  <a:srgbClr val="FFC000"/>
                </a:solidFill>
                <a:latin typeface="Times New Roman" pitchFamily="18" charset="0"/>
                <a:ea typeface="楷体_GB2312" pitchFamily="49" charset="-122"/>
              </a:rPr>
              <a:t>质点系绕定点转动</a:t>
            </a:r>
            <a:r>
              <a:rPr lang="zh-CN" altLang="en-US" sz="2400" b="1" dirty="0" smtClean="0">
                <a:solidFill>
                  <a:schemeClr val="bg1"/>
                </a:solidFill>
                <a:latin typeface="Times New Roman" pitchFamily="18" charset="0"/>
                <a:ea typeface="楷体_GB2312" pitchFamily="49" charset="-122"/>
              </a:rPr>
              <a:t>所组成的系统</a:t>
            </a:r>
            <a:endParaRPr lang="zh-CN" altLang="en-US" sz="2400" b="1" dirty="0">
              <a:solidFill>
                <a:schemeClr val="bg1"/>
              </a:solidFill>
              <a:latin typeface="Times New Roman" pitchFamily="18" charset="0"/>
              <a:ea typeface="楷体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wipe(left)">
                                      <p:cBhvr>
                                        <p:cTn id="7" dur="500"/>
                                        <p:tgtEl>
                                          <p:spTgt spid="40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wipe(left)">
                                      <p:cBhvr>
                                        <p:cTn id="12" dur="500"/>
                                        <p:tgtEl>
                                          <p:spTgt spid="40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3"/>
                                        </p:tgtEl>
                                        <p:attrNameLst>
                                          <p:attrName>style.visibility</p:attrName>
                                        </p:attrNameLst>
                                      </p:cBhvr>
                                      <p:to>
                                        <p:strVal val="visible"/>
                                      </p:to>
                                    </p:set>
                                    <p:animEffect transition="in" filter="wipe(left)">
                                      <p:cBhvr>
                                        <p:cTn id="17" dur="500"/>
                                        <p:tgtEl>
                                          <p:spTgt spid="40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74"/>
                                        </p:tgtEl>
                                        <p:attrNameLst>
                                          <p:attrName>style.visibility</p:attrName>
                                        </p:attrNameLst>
                                      </p:cBhvr>
                                      <p:to>
                                        <p:strVal val="visible"/>
                                      </p:to>
                                    </p:set>
                                    <p:animEffect transition="in" filter="wipe(down)">
                                      <p:cBhvr>
                                        <p:cTn id="22" dur="500"/>
                                        <p:tgtEl>
                                          <p:spTgt spid="40974"/>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40965"/>
                                        </p:tgtEl>
                                        <p:attrNameLst>
                                          <p:attrName>style.visibility</p:attrName>
                                        </p:attrNameLst>
                                      </p:cBhvr>
                                      <p:to>
                                        <p:strVal val="visible"/>
                                      </p:to>
                                    </p:set>
                                    <p:animEffect transition="in" filter="wipe(down)">
                                      <p:cBhvr>
                                        <p:cTn id="26" dur="500"/>
                                        <p:tgtEl>
                                          <p:spTgt spid="409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975"/>
                                        </p:tgtEl>
                                        <p:attrNameLst>
                                          <p:attrName>style.visibility</p:attrName>
                                        </p:attrNameLst>
                                      </p:cBhvr>
                                      <p:to>
                                        <p:strVal val="visible"/>
                                      </p:to>
                                    </p:set>
                                    <p:animEffect transition="in" filter="wipe(down)">
                                      <p:cBhvr>
                                        <p:cTn id="31" dur="500"/>
                                        <p:tgtEl>
                                          <p:spTgt spid="40975"/>
                                        </p:tgtEl>
                                      </p:cBhvr>
                                    </p:animEffect>
                                  </p:childTnLst>
                                </p:cTn>
                              </p:par>
                            </p:childTnLst>
                          </p:cTn>
                        </p:par>
                        <p:par>
                          <p:cTn id="32" fill="hold" nodeType="afterGroup">
                            <p:stCondLst>
                              <p:cond delay="500"/>
                            </p:stCondLst>
                            <p:childTnLst>
                              <p:par>
                                <p:cTn id="33" presetID="22" presetClass="entr" presetSubtype="4" fill="hold" nodeType="afterEffect">
                                  <p:stCondLst>
                                    <p:cond delay="0"/>
                                  </p:stCondLst>
                                  <p:childTnLst>
                                    <p:set>
                                      <p:cBhvr>
                                        <p:cTn id="34" dur="1" fill="hold">
                                          <p:stCondLst>
                                            <p:cond delay="0"/>
                                          </p:stCondLst>
                                        </p:cTn>
                                        <p:tgtEl>
                                          <p:spTgt spid="40964"/>
                                        </p:tgtEl>
                                        <p:attrNameLst>
                                          <p:attrName>style.visibility</p:attrName>
                                        </p:attrNameLst>
                                      </p:cBhvr>
                                      <p:to>
                                        <p:strVal val="visible"/>
                                      </p:to>
                                    </p:set>
                                    <p:animEffect transition="in" filter="wipe(down)">
                                      <p:cBhvr>
                                        <p:cTn id="35" dur="500"/>
                                        <p:tgtEl>
                                          <p:spTgt spid="409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0966"/>
                                        </p:tgtEl>
                                        <p:attrNameLst>
                                          <p:attrName>style.visibility</p:attrName>
                                        </p:attrNameLst>
                                      </p:cBhvr>
                                      <p:to>
                                        <p:strVal val="visible"/>
                                      </p:to>
                                    </p:set>
                                    <p:animEffect transition="in" filter="wipe(left)">
                                      <p:cBhvr>
                                        <p:cTn id="40" dur="500"/>
                                        <p:tgtEl>
                                          <p:spTgt spid="409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972"/>
                                        </p:tgtEl>
                                        <p:attrNameLst>
                                          <p:attrName>style.visibility</p:attrName>
                                        </p:attrNameLst>
                                      </p:cBhvr>
                                      <p:to>
                                        <p:strVal val="visible"/>
                                      </p:to>
                                    </p:set>
                                    <p:animEffect transition="in" filter="wipe(left)">
                                      <p:cBhvr>
                                        <p:cTn id="45" dur="500"/>
                                        <p:tgtEl>
                                          <p:spTgt spid="409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0967"/>
                                        </p:tgtEl>
                                        <p:attrNameLst>
                                          <p:attrName>style.visibility</p:attrName>
                                        </p:attrNameLst>
                                      </p:cBhvr>
                                      <p:to>
                                        <p:strVal val="visible"/>
                                      </p:to>
                                    </p:set>
                                    <p:animEffect transition="in" filter="wipe(left)">
                                      <p:cBhvr>
                                        <p:cTn id="50" dur="500"/>
                                        <p:tgtEl>
                                          <p:spTgt spid="409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0970"/>
                                        </p:tgtEl>
                                        <p:attrNameLst>
                                          <p:attrName>style.visibility</p:attrName>
                                        </p:attrNameLst>
                                      </p:cBhvr>
                                      <p:to>
                                        <p:strVal val="visible"/>
                                      </p:to>
                                    </p:set>
                                    <p:animEffect transition="in" filter="wipe(left)">
                                      <p:cBhvr>
                                        <p:cTn id="55" dur="500"/>
                                        <p:tgtEl>
                                          <p:spTgt spid="4097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0968"/>
                                        </p:tgtEl>
                                        <p:attrNameLst>
                                          <p:attrName>style.visibility</p:attrName>
                                        </p:attrNameLst>
                                      </p:cBhvr>
                                      <p:to>
                                        <p:strVal val="visible"/>
                                      </p:to>
                                    </p:set>
                                    <p:animEffect transition="in" filter="wipe(left)">
                                      <p:cBhvr>
                                        <p:cTn id="60" dur="500"/>
                                        <p:tgtEl>
                                          <p:spTgt spid="4096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0969"/>
                                        </p:tgtEl>
                                        <p:attrNameLst>
                                          <p:attrName>style.visibility</p:attrName>
                                        </p:attrNameLst>
                                      </p:cBhvr>
                                      <p:to>
                                        <p:strVal val="visible"/>
                                      </p:to>
                                    </p:set>
                                    <p:animEffect transition="in" filter="wipe(left)">
                                      <p:cBhvr>
                                        <p:cTn id="65" dur="500"/>
                                        <p:tgtEl>
                                          <p:spTgt spid="409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0971"/>
                                        </p:tgtEl>
                                        <p:attrNameLst>
                                          <p:attrName>style.visibility</p:attrName>
                                        </p:attrNameLst>
                                      </p:cBhvr>
                                      <p:to>
                                        <p:strVal val="visible"/>
                                      </p:to>
                                    </p:set>
                                    <p:animEffect transition="in" filter="wipe(left)">
                                      <p:cBhvr>
                                        <p:cTn id="70" dur="500"/>
                                        <p:tgtEl>
                                          <p:spTgt spid="4097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0" presetClass="entr" presetSubtype="0" decel="100000" fill="hold" grpId="0" nodeType="clickEffect">
                                  <p:stCondLst>
                                    <p:cond delay="0"/>
                                  </p:stCondLst>
                                  <p:childTnLst>
                                    <p:set>
                                      <p:cBhvr>
                                        <p:cTn id="74" dur="1" fill="hold">
                                          <p:stCondLst>
                                            <p:cond delay="0"/>
                                          </p:stCondLst>
                                        </p:cTn>
                                        <p:tgtEl>
                                          <p:spTgt spid="40976"/>
                                        </p:tgtEl>
                                        <p:attrNameLst>
                                          <p:attrName>style.visibility</p:attrName>
                                        </p:attrNameLst>
                                      </p:cBhvr>
                                      <p:to>
                                        <p:strVal val="visible"/>
                                      </p:to>
                                    </p:set>
                                    <p:anim calcmode="lin" valueType="num">
                                      <p:cBhvr>
                                        <p:cTn id="75" dur="1000" fill="hold"/>
                                        <p:tgtEl>
                                          <p:spTgt spid="40976"/>
                                        </p:tgtEl>
                                        <p:attrNameLst>
                                          <p:attrName>ppt_w</p:attrName>
                                        </p:attrNameLst>
                                      </p:cBhvr>
                                      <p:tavLst>
                                        <p:tav tm="0">
                                          <p:val>
                                            <p:strVal val="#ppt_w+.3"/>
                                          </p:val>
                                        </p:tav>
                                        <p:tav tm="100000">
                                          <p:val>
                                            <p:strVal val="#ppt_w"/>
                                          </p:val>
                                        </p:tav>
                                      </p:tavLst>
                                    </p:anim>
                                    <p:anim calcmode="lin" valueType="num">
                                      <p:cBhvr>
                                        <p:cTn id="76" dur="1000" fill="hold"/>
                                        <p:tgtEl>
                                          <p:spTgt spid="40976"/>
                                        </p:tgtEl>
                                        <p:attrNameLst>
                                          <p:attrName>ppt_h</p:attrName>
                                        </p:attrNameLst>
                                      </p:cBhvr>
                                      <p:tavLst>
                                        <p:tav tm="0">
                                          <p:val>
                                            <p:strVal val="#ppt_h"/>
                                          </p:val>
                                        </p:tav>
                                        <p:tav tm="100000">
                                          <p:val>
                                            <p:strVal val="#ppt_h"/>
                                          </p:val>
                                        </p:tav>
                                      </p:tavLst>
                                    </p:anim>
                                    <p:animEffect transition="in" filter="fade">
                                      <p:cBhvr>
                                        <p:cTn id="77" dur="1000"/>
                                        <p:tgtEl>
                                          <p:spTgt spid="409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977"/>
                                        </p:tgtEl>
                                        <p:attrNameLst>
                                          <p:attrName>style.visibility</p:attrName>
                                        </p:attrNameLst>
                                      </p:cBhvr>
                                      <p:to>
                                        <p:strVal val="visible"/>
                                      </p:to>
                                    </p:set>
                                    <p:animEffect transition="in" filter="wipe(left)">
                                      <p:cBhvr>
                                        <p:cTn id="82" dur="500"/>
                                        <p:tgtEl>
                                          <p:spTgt spid="409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978"/>
                                        </p:tgtEl>
                                        <p:attrNameLst>
                                          <p:attrName>style.visibility</p:attrName>
                                        </p:attrNameLst>
                                      </p:cBhvr>
                                      <p:to>
                                        <p:strVal val="visible"/>
                                      </p:to>
                                    </p:set>
                                    <p:animEffect transition="in" filter="wipe(left)">
                                      <p:cBhvr>
                                        <p:cTn id="87" dur="500"/>
                                        <p:tgtEl>
                                          <p:spTgt spid="4097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979"/>
                                        </p:tgtEl>
                                        <p:attrNameLst>
                                          <p:attrName>style.visibility</p:attrName>
                                        </p:attrNameLst>
                                      </p:cBhvr>
                                      <p:to>
                                        <p:strVal val="visible"/>
                                      </p:to>
                                    </p:set>
                                    <p:animEffect transition="in" filter="wipe(left)">
                                      <p:cBhvr>
                                        <p:cTn id="92" dur="500"/>
                                        <p:tgtEl>
                                          <p:spTgt spid="4097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utoUpdateAnimBg="0"/>
      <p:bldP spid="40970" grpId="0" autoUpdateAnimBg="0"/>
      <p:bldP spid="40971" grpId="0" animBg="1" autoUpdateAnimBg="0"/>
      <p:bldP spid="40972" grpId="0" animBg="1"/>
      <p:bldP spid="40973" grpId="0" autoUpdateAnimBg="0"/>
      <p:bldP spid="40974" grpId="0" animBg="1"/>
      <p:bldP spid="40975" grpId="0" animBg="1"/>
      <p:bldP spid="40976" grpId="0" animBg="1"/>
      <p:bldP spid="40977" grpId="0"/>
      <p:bldP spid="40978" grpId="0" autoUpdateAnimBg="0"/>
      <p:bldP spid="40979" grpId="0" autoUpdateAnimBg="0"/>
      <p:bldP spid="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7904" y="51468"/>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66FFFF"/>
                </a:solidFill>
                <a:latin typeface="Times New Roman" pitchFamily="18" charset="0"/>
              </a:rPr>
              <a:t>3. </a:t>
            </a:r>
            <a:r>
              <a:rPr lang="zh-CN" altLang="en-US" sz="2400" b="1" dirty="0">
                <a:solidFill>
                  <a:srgbClr val="66FFFF"/>
                </a:solidFill>
                <a:latin typeface="Times New Roman" pitchFamily="18" charset="0"/>
              </a:rPr>
              <a:t>质点动量矩守恒定律</a:t>
            </a:r>
          </a:p>
        </p:txBody>
      </p:sp>
      <p:graphicFrame>
        <p:nvGraphicFramePr>
          <p:cNvPr id="41987" name="Object 3"/>
          <p:cNvGraphicFramePr>
            <a:graphicFrameLocks/>
          </p:cNvGraphicFramePr>
          <p:nvPr>
            <p:extLst>
              <p:ext uri="{D42A27DB-BD31-4B8C-83A1-F6EECF244321}">
                <p14:modId xmlns:p14="http://schemas.microsoft.com/office/powerpoint/2010/main" val="825355468"/>
              </p:ext>
            </p:extLst>
          </p:nvPr>
        </p:nvGraphicFramePr>
        <p:xfrm>
          <a:off x="305594" y="620688"/>
          <a:ext cx="8389937" cy="394959"/>
        </p:xfrm>
        <a:graphic>
          <a:graphicData uri="http://schemas.openxmlformats.org/presentationml/2006/ole">
            <mc:AlternateContent xmlns:mc="http://schemas.openxmlformats.org/markup-compatibility/2006">
              <mc:Choice xmlns:v="urn:schemas-microsoft-com:vml" Requires="v">
                <p:oleObj spid="_x0000_s45111" name="Equation" r:id="rId3" imgW="4736880" imgH="203040" progId="Equation.DSMT4">
                  <p:embed/>
                </p:oleObj>
              </mc:Choice>
              <mc:Fallback>
                <p:oleObj name="Equation" r:id="rId3" imgW="4736880" imgH="203040" progId="Equation.DSMT4">
                  <p:embed/>
                  <p:pic>
                    <p:nvPicPr>
                      <p:cNvPr id="0" name="Object 3"/>
                      <p:cNvPicPr>
                        <a:picLocks noChangeArrowheads="1"/>
                      </p:cNvPicPr>
                      <p:nvPr/>
                    </p:nvPicPr>
                    <p:blipFill>
                      <a:blip r:embed="rId4"/>
                      <a:srcRect/>
                      <a:stretch>
                        <a:fillRect/>
                      </a:stretch>
                    </p:blipFill>
                    <p:spPr bwMode="auto">
                      <a:xfrm>
                        <a:off x="305594" y="620688"/>
                        <a:ext cx="8389937" cy="394959"/>
                      </a:xfrm>
                      <a:prstGeom prst="rect">
                        <a:avLst/>
                      </a:prstGeom>
                      <a:noFill/>
                      <a:ln>
                        <a:noFill/>
                      </a:ln>
                      <a:effectLst/>
                      <a:extLst/>
                    </p:spPr>
                  </p:pic>
                </p:oleObj>
              </mc:Fallback>
            </mc:AlternateContent>
          </a:graphicData>
        </a:graphic>
      </p:graphicFrame>
      <p:sp>
        <p:nvSpPr>
          <p:cNvPr id="41988" name="Text Box 4"/>
          <p:cNvSpPr txBox="1">
            <a:spLocks noChangeArrowheads="1"/>
          </p:cNvSpPr>
          <p:nvPr/>
        </p:nvSpPr>
        <p:spPr bwMode="auto">
          <a:xfrm>
            <a:off x="4940301" y="1597025"/>
            <a:ext cx="3665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66FFFF"/>
                </a:solidFill>
                <a:latin typeface="Times New Roman" pitchFamily="18" charset="0"/>
              </a:rPr>
              <a:t>──</a:t>
            </a:r>
            <a:r>
              <a:rPr lang="zh-CN" altLang="en-US" sz="2400" b="1" dirty="0">
                <a:solidFill>
                  <a:srgbClr val="66FFFF"/>
                </a:solidFill>
                <a:latin typeface="Times New Roman" pitchFamily="18" charset="0"/>
                <a:ea typeface="楷体_GB2312" pitchFamily="49" charset="-122"/>
              </a:rPr>
              <a:t>质点动量矩守恒定律</a:t>
            </a:r>
          </a:p>
        </p:txBody>
      </p:sp>
      <p:sp>
        <p:nvSpPr>
          <p:cNvPr id="41989" name="Text Box 5"/>
          <p:cNvSpPr txBox="1">
            <a:spLocks noChangeArrowheads="1"/>
          </p:cNvSpPr>
          <p:nvPr/>
        </p:nvSpPr>
        <p:spPr bwMode="auto">
          <a:xfrm>
            <a:off x="395288" y="4138346"/>
            <a:ext cx="840105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chemeClr val="bg1"/>
                </a:solidFill>
                <a:latin typeface="楷体_GB2312" pitchFamily="49" charset="-122"/>
                <a:ea typeface="楷体_GB2312" pitchFamily="49" charset="-122"/>
              </a:rPr>
              <a:t>(3)</a:t>
            </a:r>
            <a:r>
              <a:rPr lang="en-US" altLang="zh-CN" sz="2400" b="1" dirty="0">
                <a:solidFill>
                  <a:schemeClr val="bg1"/>
                </a:solidFill>
                <a:latin typeface="Times New Roman" pitchFamily="18" charset="0"/>
                <a:ea typeface="楷体_GB2312" pitchFamily="49" charset="-122"/>
              </a:rPr>
              <a:t> </a:t>
            </a:r>
            <a:r>
              <a:rPr lang="zh-CN" altLang="en-US" sz="2400" b="1" dirty="0">
                <a:solidFill>
                  <a:schemeClr val="bg1"/>
                </a:solidFill>
                <a:latin typeface="楷体_GB2312" pitchFamily="49" charset="-122"/>
                <a:ea typeface="楷体_GB2312" pitchFamily="49" charset="-122"/>
              </a:rPr>
              <a:t>质点</a:t>
            </a:r>
            <a:r>
              <a:rPr lang="zh-CN" altLang="en-US" sz="2400" b="1" dirty="0">
                <a:solidFill>
                  <a:srgbClr val="FFC000"/>
                </a:solidFill>
                <a:latin typeface="楷体_GB2312" pitchFamily="49" charset="-122"/>
                <a:ea typeface="楷体_GB2312" pitchFamily="49" charset="-122"/>
              </a:rPr>
              <a:t>只受有心力作用</a:t>
            </a:r>
            <a:r>
              <a:rPr lang="zh-CN" altLang="en-US" sz="2400" b="1" dirty="0">
                <a:solidFill>
                  <a:schemeClr val="bg1"/>
                </a:solidFill>
                <a:latin typeface="楷体_GB2312" pitchFamily="49" charset="-122"/>
                <a:ea typeface="楷体_GB2312" pitchFamily="49" charset="-122"/>
              </a:rPr>
              <a:t>时，力的作用线恒过力心与质点连线，对力心的力矩恒为</a:t>
            </a:r>
            <a:r>
              <a:rPr lang="en-US" altLang="zh-CN" sz="2400" b="1" dirty="0">
                <a:solidFill>
                  <a:schemeClr val="bg1"/>
                </a:solidFill>
                <a:latin typeface="楷体_GB2312" pitchFamily="49" charset="-122"/>
                <a:ea typeface="楷体_GB2312" pitchFamily="49" charset="-122"/>
              </a:rPr>
              <a:t>0</a:t>
            </a:r>
            <a:r>
              <a:rPr lang="zh-CN" altLang="en-US" sz="2400" b="1" dirty="0">
                <a:solidFill>
                  <a:schemeClr val="bg1"/>
                </a:solidFill>
                <a:latin typeface="楷体_GB2312" pitchFamily="49" charset="-122"/>
                <a:ea typeface="楷体_GB2312" pitchFamily="49" charset="-122"/>
              </a:rPr>
              <a:t>，质点在整个运动过程中</a:t>
            </a:r>
            <a:r>
              <a:rPr lang="zh-CN" altLang="en-US" sz="2400" b="1" dirty="0">
                <a:solidFill>
                  <a:srgbClr val="FFC000"/>
                </a:solidFill>
                <a:latin typeface="楷体_GB2312" pitchFamily="49" charset="-122"/>
                <a:ea typeface="楷体_GB2312" pitchFamily="49" charset="-122"/>
              </a:rPr>
              <a:t>对力心动量矩守恒</a:t>
            </a:r>
            <a:r>
              <a:rPr lang="zh-CN" altLang="en-US" sz="2400" b="1" dirty="0">
                <a:solidFill>
                  <a:schemeClr val="bg1"/>
                </a:solidFill>
                <a:latin typeface="楷体_GB2312" pitchFamily="49" charset="-122"/>
                <a:ea typeface="楷体_GB2312" pitchFamily="49" charset="-122"/>
              </a:rPr>
              <a:t>，</a:t>
            </a:r>
            <a:r>
              <a:rPr lang="zh-CN" altLang="en-US" sz="2400" b="1" dirty="0">
                <a:solidFill>
                  <a:srgbClr val="FFC000"/>
                </a:solidFill>
                <a:latin typeface="楷体_GB2312" pitchFamily="49" charset="-122"/>
                <a:ea typeface="楷体_GB2312" pitchFamily="49" charset="-122"/>
              </a:rPr>
              <a:t>质点将被限制在与动量矩矢量垂直的平面内运动</a:t>
            </a:r>
            <a:r>
              <a:rPr lang="zh-CN" altLang="en-US" sz="2400" b="1" dirty="0">
                <a:solidFill>
                  <a:schemeClr val="bg1"/>
                </a:solidFill>
                <a:latin typeface="楷体_GB2312" pitchFamily="49" charset="-122"/>
                <a:ea typeface="楷体_GB2312" pitchFamily="49" charset="-122"/>
              </a:rPr>
              <a:t>。</a:t>
            </a:r>
          </a:p>
        </p:txBody>
      </p:sp>
      <p:sp>
        <p:nvSpPr>
          <p:cNvPr id="41991" name="Text Box 7"/>
          <p:cNvSpPr txBox="1">
            <a:spLocks noChangeArrowheads="1"/>
          </p:cNvSpPr>
          <p:nvPr/>
        </p:nvSpPr>
        <p:spPr bwMode="auto">
          <a:xfrm>
            <a:off x="421072" y="2309813"/>
            <a:ext cx="837526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chemeClr val="bg1"/>
                </a:solidFill>
                <a:latin typeface="Times New Roman" pitchFamily="18" charset="0"/>
                <a:ea typeface="楷体_GB2312" pitchFamily="49" charset="-122"/>
              </a:rPr>
              <a:t>(1) </a:t>
            </a:r>
            <a:r>
              <a:rPr lang="zh-CN" altLang="en-US" sz="2400" b="1" dirty="0">
                <a:solidFill>
                  <a:schemeClr val="bg1"/>
                </a:solidFill>
                <a:latin typeface="楷体_GB2312" pitchFamily="49" charset="-122"/>
                <a:ea typeface="楷体_GB2312" pitchFamily="49" charset="-122"/>
              </a:rPr>
              <a:t>动量矩守恒定律是物理学的基本定律之一，它不仅适用于宏观体系，也适用于微观体系，且在高速低速范围</a:t>
            </a:r>
            <a:r>
              <a:rPr lang="zh-CN" altLang="en-US" sz="2400" b="1">
                <a:solidFill>
                  <a:schemeClr val="bg1"/>
                </a:solidFill>
                <a:latin typeface="楷体_GB2312" pitchFamily="49" charset="-122"/>
                <a:ea typeface="楷体_GB2312" pitchFamily="49" charset="-122"/>
              </a:rPr>
              <a:t>均</a:t>
            </a:r>
            <a:r>
              <a:rPr lang="zh-CN" altLang="en-US" sz="2400" b="1" smtClean="0">
                <a:solidFill>
                  <a:schemeClr val="bg1"/>
                </a:solidFill>
                <a:latin typeface="楷体_GB2312" pitchFamily="49" charset="-122"/>
                <a:ea typeface="楷体_GB2312" pitchFamily="49" charset="-122"/>
              </a:rPr>
              <a:t>适用</a:t>
            </a:r>
            <a:endParaRPr lang="zh-CN" altLang="en-US" sz="2400" dirty="0">
              <a:solidFill>
                <a:schemeClr val="bg1"/>
              </a:solidFill>
              <a:latin typeface="楷体_GB2312" pitchFamily="49" charset="-122"/>
              <a:ea typeface="楷体_GB2312" pitchFamily="49" charset="-122"/>
            </a:endParaRPr>
          </a:p>
        </p:txBody>
      </p:sp>
      <p:sp>
        <p:nvSpPr>
          <p:cNvPr id="41994" name="Text Box 10"/>
          <p:cNvSpPr txBox="1">
            <a:spLocks noChangeArrowheads="1"/>
          </p:cNvSpPr>
          <p:nvPr/>
        </p:nvSpPr>
        <p:spPr bwMode="auto">
          <a:xfrm>
            <a:off x="609600" y="1897063"/>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FFFF00"/>
                </a:solidFill>
                <a:latin typeface="Times New Roman" pitchFamily="18" charset="0"/>
              </a:rPr>
              <a:t>讨论</a:t>
            </a:r>
            <a:endParaRPr lang="zh-CN" altLang="en-US" sz="2400">
              <a:solidFill>
                <a:srgbClr val="FFFF00"/>
              </a:solidFill>
              <a:latin typeface="Times New Roman" pitchFamily="18" charset="0"/>
            </a:endParaRPr>
          </a:p>
        </p:txBody>
      </p:sp>
      <p:sp>
        <p:nvSpPr>
          <p:cNvPr id="41995" name="AutoShape 11"/>
          <p:cNvSpPr>
            <a:spLocks noChangeArrowheads="1"/>
          </p:cNvSpPr>
          <p:nvPr/>
        </p:nvSpPr>
        <p:spPr bwMode="auto">
          <a:xfrm>
            <a:off x="277813" y="182562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a:spLocks noChangeArrowheads="1"/>
          </p:cNvSpPr>
          <p:nvPr/>
        </p:nvSpPr>
        <p:spPr bwMode="auto">
          <a:xfrm>
            <a:off x="421072" y="3277955"/>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chemeClr val="bg1"/>
                </a:solidFill>
                <a:latin typeface="楷体_GB2312" pitchFamily="49" charset="-122"/>
                <a:ea typeface="楷体_GB2312" pitchFamily="49" charset="-122"/>
              </a:rPr>
              <a:t>(2)</a:t>
            </a:r>
            <a:r>
              <a:rPr lang="zh-CN" altLang="en-US" sz="2400" b="1" dirty="0">
                <a:solidFill>
                  <a:schemeClr val="bg1"/>
                </a:solidFill>
                <a:latin typeface="楷体_GB2312" pitchFamily="49" charset="-122"/>
                <a:ea typeface="楷体_GB2312" pitchFamily="49" charset="-122"/>
              </a:rPr>
              <a:t>动量矩守恒是与空间各向同性（空间旋转对称性）相联系</a:t>
            </a:r>
            <a:r>
              <a:rPr lang="zh-CN" altLang="en-US" sz="2400" b="1" dirty="0" smtClean="0">
                <a:solidFill>
                  <a:schemeClr val="bg1"/>
                </a:solidFill>
                <a:latin typeface="楷体_GB2312" pitchFamily="49" charset="-122"/>
                <a:ea typeface="楷体_GB2312" pitchFamily="49" charset="-122"/>
              </a:rPr>
              <a:t>的。</a:t>
            </a:r>
            <a:endParaRPr lang="zh-CN" altLang="en-US" sz="2400" b="1" dirty="0">
              <a:solidFill>
                <a:schemeClr val="bg1"/>
              </a:solidFill>
              <a:latin typeface="楷体_GB2312" pitchFamily="49" charset="-122"/>
              <a:ea typeface="楷体_GB2312" pitchFamily="49" charset="-122"/>
            </a:endParaRPr>
          </a:p>
        </p:txBody>
      </p:sp>
      <p:sp>
        <p:nvSpPr>
          <p:cNvPr id="4" name="TextBox 3"/>
          <p:cNvSpPr txBox="1">
            <a:spLocks noChangeArrowheads="1"/>
          </p:cNvSpPr>
          <p:nvPr/>
        </p:nvSpPr>
        <p:spPr bwMode="auto">
          <a:xfrm>
            <a:off x="421072" y="5338496"/>
            <a:ext cx="8210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smtClean="0">
                <a:solidFill>
                  <a:schemeClr val="bg1"/>
                </a:solidFill>
                <a:latin typeface="楷体_GB2312" pitchFamily="49" charset="-122"/>
                <a:ea typeface="楷体_GB2312" pitchFamily="49" charset="-122"/>
              </a:rPr>
              <a:t>(4</a:t>
            </a:r>
            <a:r>
              <a:rPr lang="en-US" altLang="zh-CN" sz="2400" b="1" dirty="0">
                <a:solidFill>
                  <a:schemeClr val="bg1"/>
                </a:solidFill>
                <a:latin typeface="楷体_GB2312" pitchFamily="49" charset="-122"/>
                <a:ea typeface="楷体_GB2312" pitchFamily="49" charset="-122"/>
              </a:rPr>
              <a:t>)</a:t>
            </a:r>
            <a:r>
              <a:rPr lang="zh-CN" altLang="en-US" sz="2400" b="1" dirty="0" smtClean="0">
                <a:solidFill>
                  <a:schemeClr val="bg1"/>
                </a:solidFill>
                <a:latin typeface="楷体_GB2312" pitchFamily="49" charset="-122"/>
                <a:ea typeface="楷体_GB2312" pitchFamily="49" charset="-122"/>
              </a:rPr>
              <a:t>几乎</a:t>
            </a:r>
            <a:r>
              <a:rPr lang="zh-CN" altLang="en-US" sz="2400" b="1" dirty="0">
                <a:solidFill>
                  <a:schemeClr val="bg1"/>
                </a:solidFill>
                <a:latin typeface="楷体_GB2312" pitchFamily="49" charset="-122"/>
                <a:ea typeface="楷体_GB2312" pitchFamily="49" charset="-122"/>
              </a:rPr>
              <a:t>所有的微观相互作用都是有心力（保守力），因此能量守恒、动量守恒和动量矩守恒在微观系统中更为普遍。只有宏观现象中才存在耗散力。</a:t>
            </a:r>
          </a:p>
        </p:txBody>
      </p:sp>
      <p:graphicFrame>
        <p:nvGraphicFramePr>
          <p:cNvPr id="7" name="对象 6"/>
          <p:cNvGraphicFramePr>
            <a:graphicFrameLocks/>
          </p:cNvGraphicFramePr>
          <p:nvPr>
            <p:extLst>
              <p:ext uri="{D42A27DB-BD31-4B8C-83A1-F6EECF244321}">
                <p14:modId xmlns:p14="http://schemas.microsoft.com/office/powerpoint/2010/main" val="4071985526"/>
              </p:ext>
            </p:extLst>
          </p:nvPr>
        </p:nvGraphicFramePr>
        <p:xfrm>
          <a:off x="2555776" y="1052736"/>
          <a:ext cx="3194050" cy="692150"/>
        </p:xfrm>
        <a:graphic>
          <a:graphicData uri="http://schemas.openxmlformats.org/presentationml/2006/ole">
            <mc:AlternateContent xmlns:mc="http://schemas.openxmlformats.org/markup-compatibility/2006">
              <mc:Choice xmlns:v="urn:schemas-microsoft-com:vml" Requires="v">
                <p:oleObj spid="_x0000_s45112" name="Equation" r:id="rId5" imgW="1803240" imgH="355320" progId="Equation.DSMT4">
                  <p:embed/>
                </p:oleObj>
              </mc:Choice>
              <mc:Fallback>
                <p:oleObj name="Equation" r:id="rId5" imgW="1803240" imgH="355320" progId="Equation.DSMT4">
                  <p:embed/>
                  <p:pic>
                    <p:nvPicPr>
                      <p:cNvPr id="0" name="Object 3"/>
                      <p:cNvPicPr>
                        <a:picLocks noChangeArrowheads="1"/>
                      </p:cNvPicPr>
                      <p:nvPr/>
                    </p:nvPicPr>
                    <p:blipFill>
                      <a:blip r:embed="rId6"/>
                      <a:srcRect/>
                      <a:stretch>
                        <a:fillRect/>
                      </a:stretch>
                    </p:blipFill>
                    <p:spPr bwMode="auto">
                      <a:xfrm>
                        <a:off x="2555776" y="1052736"/>
                        <a:ext cx="31940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wipe(left)">
                                      <p:cBhvr>
                                        <p:cTn id="17" dur="500"/>
                                        <p:tgtEl>
                                          <p:spTgt spid="41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41995"/>
                                        </p:tgtEl>
                                        <p:attrNameLst>
                                          <p:attrName>style.visibility</p:attrName>
                                        </p:attrNameLst>
                                      </p:cBhvr>
                                      <p:to>
                                        <p:strVal val="visible"/>
                                      </p:to>
                                    </p:set>
                                    <p:anim calcmode="lin" valueType="num">
                                      <p:cBhvr>
                                        <p:cTn id="22" dur="1000" fill="hold"/>
                                        <p:tgtEl>
                                          <p:spTgt spid="41995"/>
                                        </p:tgtEl>
                                        <p:attrNameLst>
                                          <p:attrName>ppt_w</p:attrName>
                                        </p:attrNameLst>
                                      </p:cBhvr>
                                      <p:tavLst>
                                        <p:tav tm="0">
                                          <p:val>
                                            <p:strVal val="#ppt_w+.3"/>
                                          </p:val>
                                        </p:tav>
                                        <p:tav tm="100000">
                                          <p:val>
                                            <p:strVal val="#ppt_w"/>
                                          </p:val>
                                        </p:tav>
                                      </p:tavLst>
                                    </p:anim>
                                    <p:anim calcmode="lin" valueType="num">
                                      <p:cBhvr>
                                        <p:cTn id="23" dur="1000" fill="hold"/>
                                        <p:tgtEl>
                                          <p:spTgt spid="41995"/>
                                        </p:tgtEl>
                                        <p:attrNameLst>
                                          <p:attrName>ppt_h</p:attrName>
                                        </p:attrNameLst>
                                      </p:cBhvr>
                                      <p:tavLst>
                                        <p:tav tm="0">
                                          <p:val>
                                            <p:strVal val="#ppt_h"/>
                                          </p:val>
                                        </p:tav>
                                        <p:tav tm="100000">
                                          <p:val>
                                            <p:strVal val="#ppt_h"/>
                                          </p:val>
                                        </p:tav>
                                      </p:tavLst>
                                    </p:anim>
                                    <p:animEffect transition="in" filter="fade">
                                      <p:cBhvr>
                                        <p:cTn id="24" dur="1000"/>
                                        <p:tgtEl>
                                          <p:spTgt spid="41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994"/>
                                        </p:tgtEl>
                                        <p:attrNameLst>
                                          <p:attrName>style.visibility</p:attrName>
                                        </p:attrNameLst>
                                      </p:cBhvr>
                                      <p:to>
                                        <p:strVal val="visible"/>
                                      </p:to>
                                    </p:set>
                                    <p:animEffect transition="in" filter="wipe(left)">
                                      <p:cBhvr>
                                        <p:cTn id="29" dur="500"/>
                                        <p:tgtEl>
                                          <p:spTgt spid="419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991"/>
                                        </p:tgtEl>
                                        <p:attrNameLst>
                                          <p:attrName>style.visibility</p:attrName>
                                        </p:attrNameLst>
                                      </p:cBhvr>
                                      <p:to>
                                        <p:strVal val="visible"/>
                                      </p:to>
                                    </p:set>
                                    <p:animEffect transition="in" filter="wipe(left)">
                                      <p:cBhvr>
                                        <p:cTn id="34" dur="500"/>
                                        <p:tgtEl>
                                          <p:spTgt spid="419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989"/>
                                        </p:tgtEl>
                                        <p:attrNameLst>
                                          <p:attrName>style.visibility</p:attrName>
                                        </p:attrNameLst>
                                      </p:cBhvr>
                                      <p:to>
                                        <p:strVal val="visible"/>
                                      </p:to>
                                    </p:set>
                                    <p:animEffect transition="in" filter="wipe(left)">
                                      <p:cBhvr>
                                        <p:cTn id="43" dur="500"/>
                                        <p:tgtEl>
                                          <p:spTgt spid="419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1" grpId="0" autoUpdateAnimBg="0"/>
      <p:bldP spid="41994" grpId="0" autoUpdateAnimBg="0"/>
      <p:bldP spid="41995"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17500" y="333375"/>
            <a:ext cx="8388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FFFF00"/>
                </a:solidFill>
                <a:latin typeface="Times New Roman" pitchFamily="18" charset="0"/>
                <a:ea typeface="华文楷体" pitchFamily="2" charset="-122"/>
              </a:rPr>
              <a:t>例如 </a:t>
            </a:r>
            <a:r>
              <a:rPr lang="zh-CN" altLang="en-US" sz="2400" b="1">
                <a:solidFill>
                  <a:schemeClr val="bg1"/>
                </a:solidFill>
                <a:latin typeface="楷体_GB2312" pitchFamily="49" charset="-122"/>
                <a:ea typeface="楷体_GB2312" pitchFamily="49" charset="-122"/>
              </a:rPr>
              <a:t>由动量矩守恒定律可导出行星运动的开普勒第二定律</a:t>
            </a:r>
          </a:p>
        </p:txBody>
      </p:sp>
      <p:graphicFrame>
        <p:nvGraphicFramePr>
          <p:cNvPr id="3" name="Object 8"/>
          <p:cNvGraphicFramePr>
            <a:graphicFrameLocks/>
          </p:cNvGraphicFramePr>
          <p:nvPr/>
        </p:nvGraphicFramePr>
        <p:xfrm>
          <a:off x="1236663" y="3835400"/>
          <a:ext cx="3290887" cy="1096963"/>
        </p:xfrm>
        <a:graphic>
          <a:graphicData uri="http://schemas.openxmlformats.org/presentationml/2006/ole">
            <mc:AlternateContent xmlns:mc="http://schemas.openxmlformats.org/markup-compatibility/2006">
              <mc:Choice xmlns:v="urn:schemas-microsoft-com:vml" Requires="v">
                <p:oleObj spid="_x0000_s46229" name="公式" r:id="rId3" imgW="3562410" imgH="1124003" progId="Equation.3">
                  <p:embed/>
                </p:oleObj>
              </mc:Choice>
              <mc:Fallback>
                <p:oleObj name="公式" r:id="rId3" imgW="3562410" imgH="1124003"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663" y="3835400"/>
                        <a:ext cx="3290887"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p:cNvGraphicFramePr>
            <a:graphicFrameLocks/>
          </p:cNvGraphicFramePr>
          <p:nvPr/>
        </p:nvGraphicFramePr>
        <p:xfrm>
          <a:off x="1017588" y="2971800"/>
          <a:ext cx="3508375" cy="765175"/>
        </p:xfrm>
        <a:graphic>
          <a:graphicData uri="http://schemas.openxmlformats.org/presentationml/2006/ole">
            <mc:AlternateContent xmlns:mc="http://schemas.openxmlformats.org/markup-compatibility/2006">
              <mc:Choice xmlns:v="urn:schemas-microsoft-com:vml" Requires="v">
                <p:oleObj spid="_x0000_s46230" name="公式" r:id="rId5" imgW="3809945" imgH="762022" progId="Equation.3">
                  <p:embed/>
                </p:oleObj>
              </mc:Choice>
              <mc:Fallback>
                <p:oleObj name="公式" r:id="rId5" imgW="3809945" imgH="762022"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2971800"/>
                        <a:ext cx="3508375" cy="765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12"/>
          <p:cNvSpPr>
            <a:spLocks noChangeShapeType="1"/>
          </p:cNvSpPr>
          <p:nvPr/>
        </p:nvSpPr>
        <p:spPr bwMode="auto">
          <a:xfrm flipV="1">
            <a:off x="5629275" y="2179638"/>
            <a:ext cx="0" cy="1146175"/>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 name="Object 13"/>
          <p:cNvGraphicFramePr>
            <a:graphicFrameLocks/>
          </p:cNvGraphicFramePr>
          <p:nvPr/>
        </p:nvGraphicFramePr>
        <p:xfrm>
          <a:off x="5735638" y="2135188"/>
          <a:ext cx="419100" cy="381000"/>
        </p:xfrm>
        <a:graphic>
          <a:graphicData uri="http://schemas.openxmlformats.org/presentationml/2006/ole">
            <mc:AlternateContent xmlns:mc="http://schemas.openxmlformats.org/markup-compatibility/2006">
              <mc:Choice xmlns:v="urn:schemas-microsoft-com:vml" Requires="v">
                <p:oleObj spid="_x0000_s46231" name="公式" r:id="rId7" imgW="333377" imgH="295307" progId="Equation.3">
                  <p:embed/>
                </p:oleObj>
              </mc:Choice>
              <mc:Fallback>
                <p:oleObj name="公式" r:id="rId7" imgW="333377" imgH="295307"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8" y="2135188"/>
                        <a:ext cx="419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4"/>
          <p:cNvGrpSpPr>
            <a:grpSpLocks/>
          </p:cNvGrpSpPr>
          <p:nvPr/>
        </p:nvGrpSpPr>
        <p:grpSpPr bwMode="auto">
          <a:xfrm>
            <a:off x="4941888" y="2708275"/>
            <a:ext cx="3527425" cy="1219200"/>
            <a:chOff x="3107" y="2569"/>
            <a:chExt cx="2222" cy="768"/>
          </a:xfrm>
        </p:grpSpPr>
        <p:sp>
          <p:nvSpPr>
            <p:cNvPr id="46090" name="Oval 15"/>
            <p:cNvSpPr>
              <a:spLocks noChangeArrowheads="1"/>
            </p:cNvSpPr>
            <p:nvPr/>
          </p:nvSpPr>
          <p:spPr bwMode="auto">
            <a:xfrm>
              <a:off x="3107" y="2569"/>
              <a:ext cx="1872" cy="768"/>
            </a:xfrm>
            <a:prstGeom prst="ellipse">
              <a:avLst/>
            </a:pr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1" name="Line 16"/>
            <p:cNvSpPr>
              <a:spLocks noChangeShapeType="1"/>
            </p:cNvSpPr>
            <p:nvPr/>
          </p:nvSpPr>
          <p:spPr bwMode="auto">
            <a:xfrm>
              <a:off x="3107" y="2953"/>
              <a:ext cx="2222" cy="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2" name="Line 17"/>
            <p:cNvSpPr>
              <a:spLocks noChangeShapeType="1"/>
            </p:cNvSpPr>
            <p:nvPr/>
          </p:nvSpPr>
          <p:spPr bwMode="auto">
            <a:xfrm flipV="1">
              <a:off x="3539" y="2589"/>
              <a:ext cx="767" cy="364"/>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3" name="Line 18"/>
            <p:cNvSpPr>
              <a:spLocks noChangeShapeType="1"/>
            </p:cNvSpPr>
            <p:nvPr/>
          </p:nvSpPr>
          <p:spPr bwMode="auto">
            <a:xfrm flipH="1" flipV="1">
              <a:off x="4306" y="2589"/>
              <a:ext cx="634" cy="345"/>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4" name="Text Box 19"/>
            <p:cNvSpPr txBox="1">
              <a:spLocks noChangeArrowheads="1"/>
            </p:cNvSpPr>
            <p:nvPr/>
          </p:nvSpPr>
          <p:spPr bwMode="auto">
            <a:xfrm>
              <a:off x="4967" y="297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i="1">
                  <a:solidFill>
                    <a:srgbClr val="FFFF00"/>
                  </a:solidFill>
                  <a:latin typeface="Times New Roman" pitchFamily="18" charset="0"/>
                </a:rPr>
                <a:t>m</a:t>
              </a:r>
              <a:endParaRPr lang="en-US" altLang="zh-CN" sz="2400" i="1">
                <a:latin typeface="Times New Roman" pitchFamily="18" charset="0"/>
              </a:endParaRPr>
            </a:p>
          </p:txBody>
        </p:sp>
        <p:sp>
          <p:nvSpPr>
            <p:cNvPr id="46095" name="Rectangle 20"/>
            <p:cNvSpPr>
              <a:spLocks noChangeArrowheads="1"/>
            </p:cNvSpPr>
            <p:nvPr/>
          </p:nvSpPr>
          <p:spPr bwMode="auto">
            <a:xfrm>
              <a:off x="3443" y="2809"/>
              <a:ext cx="2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b="1">
                  <a:solidFill>
                    <a:srgbClr val="FFFF00"/>
                  </a:solidFill>
                  <a:latin typeface="Times New Roman" pitchFamily="18" charset="0"/>
                  <a:sym typeface="Symbol" pitchFamily="18" charset="2"/>
                </a:rPr>
                <a:t></a:t>
              </a:r>
              <a:endParaRPr lang="en-US" altLang="zh-CN" sz="2400" b="1">
                <a:solidFill>
                  <a:srgbClr val="FFFF00"/>
                </a:solidFill>
                <a:latin typeface="Times New Roman" pitchFamily="18" charset="0"/>
              </a:endParaRPr>
            </a:p>
          </p:txBody>
        </p:sp>
        <p:graphicFrame>
          <p:nvGraphicFramePr>
            <p:cNvPr id="46096" name="Object 21"/>
            <p:cNvGraphicFramePr>
              <a:graphicFrameLocks/>
            </p:cNvGraphicFramePr>
            <p:nvPr/>
          </p:nvGraphicFramePr>
          <p:xfrm>
            <a:off x="4101" y="2974"/>
            <a:ext cx="136" cy="184"/>
          </p:xfrm>
          <a:graphic>
            <a:graphicData uri="http://schemas.openxmlformats.org/presentationml/2006/ole">
              <mc:AlternateContent xmlns:mc="http://schemas.openxmlformats.org/markup-compatibility/2006">
                <mc:Choice xmlns:v="urn:schemas-microsoft-com:vml" Requires="v">
                  <p:oleObj spid="_x0000_s46232" name="公式" r:id="rId9" imgW="123903" imgH="200021" progId="Equation.3">
                    <p:embed/>
                  </p:oleObj>
                </mc:Choice>
                <mc:Fallback>
                  <p:oleObj name="公式" r:id="rId9" imgW="123903" imgH="200021" progId="Equation.3">
                    <p:embed/>
                    <p:pic>
                      <p:nvPicPr>
                        <p:cNvPr id="0" name="Object 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1" y="2974"/>
                          <a:ext cx="13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22"/>
            <p:cNvGraphicFramePr>
              <a:graphicFrameLocks/>
            </p:cNvGraphicFramePr>
            <p:nvPr/>
          </p:nvGraphicFramePr>
          <p:xfrm>
            <a:off x="4260" y="2679"/>
            <a:ext cx="248" cy="200"/>
          </p:xfrm>
          <a:graphic>
            <a:graphicData uri="http://schemas.openxmlformats.org/presentationml/2006/ole">
              <mc:AlternateContent xmlns:mc="http://schemas.openxmlformats.org/markup-compatibility/2006">
                <mc:Choice xmlns:v="urn:schemas-microsoft-com:vml" Requires="v">
                  <p:oleObj spid="_x0000_s46233" name="公式" r:id="rId11" imgW="304763" imgH="228634" progId="Equation.3">
                    <p:embed/>
                  </p:oleObj>
                </mc:Choice>
                <mc:Fallback>
                  <p:oleObj name="公式" r:id="rId11" imgW="304763" imgH="228634" progId="Equation.3">
                    <p:embed/>
                    <p:pic>
                      <p:nvPicPr>
                        <p:cNvPr id="0" name="Object 2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0" y="2679"/>
                          <a:ext cx="24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Arc 23"/>
            <p:cNvSpPr>
              <a:spLocks/>
            </p:cNvSpPr>
            <p:nvPr/>
          </p:nvSpPr>
          <p:spPr bwMode="auto">
            <a:xfrm rot="2184009" flipH="1">
              <a:off x="4796" y="2792"/>
              <a:ext cx="346" cy="163"/>
            </a:xfrm>
            <a:custGeom>
              <a:avLst/>
              <a:gdLst>
                <a:gd name="T0" fmla="*/ 0 w 36213"/>
                <a:gd name="T1" fmla="*/ 0 h 21600"/>
                <a:gd name="T2" fmla="*/ 0 w 36213"/>
                <a:gd name="T3" fmla="*/ 0 h 21600"/>
                <a:gd name="T4" fmla="*/ 0 w 36213"/>
                <a:gd name="T5" fmla="*/ 0 h 21600"/>
                <a:gd name="T6" fmla="*/ 0 60000 65536"/>
                <a:gd name="T7" fmla="*/ 0 60000 65536"/>
                <a:gd name="T8" fmla="*/ 0 60000 65536"/>
              </a:gdLst>
              <a:ahLst/>
              <a:cxnLst>
                <a:cxn ang="T6">
                  <a:pos x="T0" y="T1"/>
                </a:cxn>
                <a:cxn ang="T7">
                  <a:pos x="T2" y="T3"/>
                </a:cxn>
                <a:cxn ang="T8">
                  <a:pos x="T4" y="T5"/>
                </a:cxn>
              </a:cxnLst>
              <a:rect l="0" t="0" r="r" b="b"/>
              <a:pathLst>
                <a:path w="36213" h="21600" fill="none" extrusionOk="0">
                  <a:moveTo>
                    <a:pt x="-1" y="5693"/>
                  </a:moveTo>
                  <a:cubicBezTo>
                    <a:pt x="3985" y="2031"/>
                    <a:pt x="9200" y="-1"/>
                    <a:pt x="14613" y="0"/>
                  </a:cubicBezTo>
                  <a:cubicBezTo>
                    <a:pt x="26542" y="0"/>
                    <a:pt x="36213" y="9670"/>
                    <a:pt x="36213" y="21600"/>
                  </a:cubicBezTo>
                </a:path>
                <a:path w="36213" h="21600" stroke="0" extrusionOk="0">
                  <a:moveTo>
                    <a:pt x="-1" y="5693"/>
                  </a:moveTo>
                  <a:cubicBezTo>
                    <a:pt x="3985" y="2031"/>
                    <a:pt x="9200" y="-1"/>
                    <a:pt x="14613" y="0"/>
                  </a:cubicBezTo>
                  <a:cubicBezTo>
                    <a:pt x="26542" y="0"/>
                    <a:pt x="36213" y="9670"/>
                    <a:pt x="36213" y="21600"/>
                  </a:cubicBezTo>
                  <a:lnTo>
                    <a:pt x="14613" y="21600"/>
                  </a:lnTo>
                  <a:lnTo>
                    <a:pt x="-1" y="5693"/>
                  </a:lnTo>
                  <a:close/>
                </a:path>
              </a:pathLst>
            </a:custGeom>
            <a:noFill/>
            <a:ln w="1905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6099" name="Object 24"/>
            <p:cNvGraphicFramePr>
              <a:graphicFrameLocks/>
            </p:cNvGraphicFramePr>
            <p:nvPr/>
          </p:nvGraphicFramePr>
          <p:xfrm>
            <a:off x="5025" y="2650"/>
            <a:ext cx="168" cy="145"/>
          </p:xfrm>
          <a:graphic>
            <a:graphicData uri="http://schemas.openxmlformats.org/presentationml/2006/ole">
              <mc:AlternateContent xmlns:mc="http://schemas.openxmlformats.org/markup-compatibility/2006">
                <mc:Choice xmlns:v="urn:schemas-microsoft-com:vml" Requires="v">
                  <p:oleObj spid="_x0000_s46234" name="公式" r:id="rId13" imgW="171412" imgH="133347" progId="Equation.3">
                    <p:embed/>
                  </p:oleObj>
                </mc:Choice>
                <mc:Fallback>
                  <p:oleObj name="公式" r:id="rId13" imgW="171412" imgH="133347" progId="Equation.3">
                    <p:embed/>
                    <p:pic>
                      <p:nvPicPr>
                        <p:cNvPr id="0" name="Object 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5" y="2650"/>
                          <a:ext cx="16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Oval 25"/>
            <p:cNvSpPr>
              <a:spLocks noChangeAspect="1" noChangeArrowheads="1"/>
            </p:cNvSpPr>
            <p:nvPr/>
          </p:nvSpPr>
          <p:spPr bwMode="auto">
            <a:xfrm>
              <a:off x="3477" y="2886"/>
              <a:ext cx="125" cy="12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6101" name="Oval 26"/>
            <p:cNvSpPr>
              <a:spLocks noChangeAspect="1" noChangeArrowheads="1"/>
            </p:cNvSpPr>
            <p:nvPr/>
          </p:nvSpPr>
          <p:spPr bwMode="auto">
            <a:xfrm>
              <a:off x="4928" y="2901"/>
              <a:ext cx="90" cy="90"/>
            </a:xfrm>
            <a:prstGeom prst="ellipse">
              <a:avLst/>
            </a:prstGeom>
            <a:solidFill>
              <a:srgbClr val="FF66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6102" name="Line 27"/>
            <p:cNvSpPr>
              <a:spLocks noChangeShapeType="1"/>
            </p:cNvSpPr>
            <p:nvPr/>
          </p:nvSpPr>
          <p:spPr bwMode="auto">
            <a:xfrm flipV="1">
              <a:off x="3539" y="2951"/>
              <a:ext cx="1428" cy="2"/>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1" name="Rectangle 28"/>
          <p:cNvSpPr>
            <a:spLocks noChangeArrowheads="1"/>
          </p:cNvSpPr>
          <p:nvPr/>
        </p:nvSpPr>
        <p:spPr bwMode="auto">
          <a:xfrm>
            <a:off x="822325" y="1052513"/>
            <a:ext cx="7054850" cy="47625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楷体_GB2312" pitchFamily="49" charset="-122"/>
                <a:ea typeface="楷体_GB2312" pitchFamily="49" charset="-122"/>
              </a:rPr>
              <a:t>行星对太阳的位矢在相等的时间内扫过相等的面积</a:t>
            </a:r>
          </a:p>
        </p:txBody>
      </p:sp>
      <p:sp>
        <p:nvSpPr>
          <p:cNvPr id="46089" name="TextBox 21"/>
          <p:cNvSpPr txBox="1">
            <a:spLocks noChangeArrowheads="1"/>
          </p:cNvSpPr>
          <p:nvPr/>
        </p:nvSpPr>
        <p:spPr bwMode="auto">
          <a:xfrm>
            <a:off x="317500" y="1916113"/>
            <a:ext cx="46243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bg1"/>
                </a:solidFill>
              </a:rPr>
              <a:t>在万有引力有心力场作用下，行星与太阳组成的系统角动量守恒：</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08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nimBg="1"/>
      <p:bldP spid="21" grpId="0" animBg="1"/>
      <p:bldP spid="460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116632"/>
            <a:ext cx="3816424" cy="1200329"/>
          </a:xfrm>
          <a:prstGeom prst="rect">
            <a:avLst/>
          </a:prstGeom>
          <a:noFill/>
        </p:spPr>
        <p:txBody>
          <a:bodyPr wrap="square" rtlCol="0">
            <a:spAutoFit/>
          </a:bodyPr>
          <a:lstStyle/>
          <a:p>
            <a:r>
              <a:rPr lang="zh-CN" altLang="en-US" sz="2400" b="1" dirty="0" smtClean="0">
                <a:solidFill>
                  <a:srgbClr val="FFC000"/>
                </a:solidFill>
              </a:rPr>
              <a:t>思考 </a:t>
            </a:r>
            <a:r>
              <a:rPr lang="zh-CN" altLang="en-US" sz="2400" b="1" dirty="0" smtClean="0">
                <a:solidFill>
                  <a:schemeClr val="bg1"/>
                </a:solidFill>
              </a:rPr>
              <a:t>为何星系和星云都成盘状结构并都按统一方向绕中心旋转？</a:t>
            </a:r>
            <a:endParaRPr lang="zh-CN" altLang="en-US" sz="2400" b="1" dirty="0">
              <a:solidFill>
                <a:schemeClr val="bg1"/>
              </a:solidFill>
            </a:endParaRPr>
          </a:p>
        </p:txBody>
      </p:sp>
      <p:pic>
        <p:nvPicPr>
          <p:cNvPr id="71682" name="Picture 2" descr="D:\Sna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070" y="116632"/>
            <a:ext cx="4732859" cy="2366429"/>
          </a:xfrm>
          <a:prstGeom prst="rect">
            <a:avLst/>
          </a:prstGeom>
          <a:noFill/>
          <a:extLst>
            <a:ext uri="{909E8E84-426E-40DD-AFC4-6F175D3DCCD1}">
              <a14:hiddenFill xmlns:a14="http://schemas.microsoft.com/office/drawing/2010/main">
                <a:solidFill>
                  <a:srgbClr val="FFFFFF"/>
                </a:solidFill>
              </a14:hiddenFill>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2636912"/>
            <a:ext cx="87884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55" y="4910393"/>
            <a:ext cx="5474992" cy="149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400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9" y="150321"/>
            <a:ext cx="7111616" cy="177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784" y="138928"/>
            <a:ext cx="1866465" cy="592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9160"/>
            <a:ext cx="893445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15315" y="2621339"/>
            <a:ext cx="8750192" cy="2188930"/>
            <a:chOff x="132576" y="1840289"/>
            <a:chExt cx="8750192" cy="2188930"/>
          </a:xfrm>
        </p:grpSpPr>
        <p:pic>
          <p:nvPicPr>
            <p:cNvPr id="727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92" y="1840289"/>
              <a:ext cx="62674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89" y="2214939"/>
              <a:ext cx="65024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76" y="2937784"/>
              <a:ext cx="8750192" cy="109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16" y="2621339"/>
              <a:ext cx="6948264" cy="31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322568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2"/>
          <p:cNvSpPr>
            <a:spLocks noChangeArrowheads="1"/>
          </p:cNvSpPr>
          <p:nvPr/>
        </p:nvSpPr>
        <p:spPr bwMode="auto">
          <a:xfrm>
            <a:off x="0" y="25400"/>
            <a:ext cx="897731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zh-CN" sz="2400" b="1">
                <a:solidFill>
                  <a:srgbClr val="FFC000"/>
                </a:solidFill>
                <a:latin typeface="+mn-lt"/>
              </a:rPr>
              <a:t>书中例题</a:t>
            </a:r>
            <a:r>
              <a:rPr lang="en-US" altLang="zh-CN" sz="2400" b="1">
                <a:solidFill>
                  <a:srgbClr val="FFC000"/>
                </a:solidFill>
                <a:latin typeface="+mn-lt"/>
              </a:rPr>
              <a:t>6.11 (P214)</a:t>
            </a:r>
          </a:p>
          <a:p>
            <a:pPr eaLnBrk="0" hangingPunct="0"/>
            <a:r>
              <a:rPr lang="zh-CN" sz="2400" b="1">
                <a:solidFill>
                  <a:schemeClr val="bg1"/>
                </a:solidFill>
                <a:latin typeface="+mn-lt"/>
                <a:cs typeface="Times New Roman" pitchFamily="18" charset="0"/>
              </a:rPr>
              <a:t>人造卫星在椭圆轨道上运行，地球中心可看作固定点，近地点离地面的距离为</a:t>
            </a:r>
            <a:r>
              <a:rPr lang="en-US" altLang="zh-CN" sz="2400" b="1">
                <a:solidFill>
                  <a:schemeClr val="bg1"/>
                </a:solidFill>
                <a:latin typeface="+mn-lt"/>
                <a:cs typeface="Times New Roman" pitchFamily="18" charset="0"/>
              </a:rPr>
              <a:t>439km</a:t>
            </a:r>
            <a:r>
              <a:rPr lang="zh-CN" altLang="en-US" sz="2400" b="1">
                <a:solidFill>
                  <a:schemeClr val="bg1"/>
                </a:solidFill>
                <a:latin typeface="+mn-lt"/>
                <a:cs typeface="Times New Roman" pitchFamily="18" charset="0"/>
              </a:rPr>
              <a:t>，远地点离地面的距离为</a:t>
            </a:r>
            <a:r>
              <a:rPr lang="en-US" altLang="zh-CN" sz="2400" b="1">
                <a:solidFill>
                  <a:schemeClr val="bg1"/>
                </a:solidFill>
                <a:latin typeface="+mn-lt"/>
                <a:cs typeface="Times New Roman" pitchFamily="18" charset="0"/>
              </a:rPr>
              <a:t>2384km</a:t>
            </a:r>
            <a:r>
              <a:rPr lang="zh-CN" altLang="en-US" sz="2400" b="1">
                <a:solidFill>
                  <a:schemeClr val="bg1"/>
                </a:solidFill>
                <a:latin typeface="+mn-lt"/>
                <a:cs typeface="Times New Roman" pitchFamily="18" charset="0"/>
              </a:rPr>
              <a:t>，近地点速度为</a:t>
            </a:r>
            <a:r>
              <a:rPr lang="en-US" altLang="zh-CN" sz="2400" b="1">
                <a:solidFill>
                  <a:schemeClr val="bg1"/>
                </a:solidFill>
                <a:latin typeface="+mn-lt"/>
                <a:cs typeface="Times New Roman" pitchFamily="18" charset="0"/>
              </a:rPr>
              <a:t>8.12km/s</a:t>
            </a:r>
            <a:r>
              <a:rPr lang="zh-CN" altLang="en-US" sz="2400" b="1">
                <a:solidFill>
                  <a:schemeClr val="bg1"/>
                </a:solidFill>
                <a:latin typeface="+mn-lt"/>
                <a:cs typeface="Times New Roman" pitchFamily="18" charset="0"/>
              </a:rPr>
              <a:t>，地球半径为</a:t>
            </a:r>
            <a:r>
              <a:rPr lang="en-US" altLang="zh-CN" sz="2400" b="1">
                <a:solidFill>
                  <a:schemeClr val="bg1"/>
                </a:solidFill>
                <a:latin typeface="+mn-lt"/>
                <a:cs typeface="Times New Roman" pitchFamily="18" charset="0"/>
              </a:rPr>
              <a:t>6370km</a:t>
            </a:r>
            <a:r>
              <a:rPr lang="zh-CN" altLang="en-US" sz="2400" b="1">
                <a:solidFill>
                  <a:schemeClr val="bg1"/>
                </a:solidFill>
                <a:latin typeface="+mn-lt"/>
                <a:cs typeface="Times New Roman" pitchFamily="18" charset="0"/>
              </a:rPr>
              <a:t>。</a:t>
            </a:r>
            <a:endParaRPr lang="zh-CN" altLang="en-US" sz="1100" b="1">
              <a:solidFill>
                <a:schemeClr val="bg1"/>
              </a:solidFill>
              <a:latin typeface="+mn-lt"/>
            </a:endParaRPr>
          </a:p>
          <a:p>
            <a:pPr eaLnBrk="0" hangingPunct="0"/>
            <a:endParaRPr lang="zh-CN" altLang="en-US" sz="2800" b="1">
              <a:solidFill>
                <a:schemeClr val="bg1"/>
              </a:solidFill>
              <a:latin typeface="+mn-lt"/>
            </a:endParaRPr>
          </a:p>
        </p:txBody>
      </p:sp>
      <p:grpSp>
        <p:nvGrpSpPr>
          <p:cNvPr id="47107" name="Group 1"/>
          <p:cNvGrpSpPr>
            <a:grpSpLocks/>
          </p:cNvGrpSpPr>
          <p:nvPr/>
        </p:nvGrpSpPr>
        <p:grpSpPr bwMode="auto">
          <a:xfrm>
            <a:off x="6034088" y="1331913"/>
            <a:ext cx="3109912" cy="1389062"/>
            <a:chOff x="5274" y="3816"/>
            <a:chExt cx="3762" cy="1425"/>
          </a:xfrm>
        </p:grpSpPr>
        <p:sp>
          <p:nvSpPr>
            <p:cNvPr id="47110" name="Oval 11"/>
            <p:cNvSpPr>
              <a:spLocks noChangeArrowheads="1"/>
            </p:cNvSpPr>
            <p:nvPr/>
          </p:nvSpPr>
          <p:spPr bwMode="auto">
            <a:xfrm>
              <a:off x="5730" y="3816"/>
              <a:ext cx="2850" cy="1425"/>
            </a:xfrm>
            <a:prstGeom prst="ellipse">
              <a:avLst/>
            </a:prstGeom>
            <a:solidFill>
              <a:srgbClr val="FFFFFF"/>
            </a:solidFill>
            <a:ln w="9525" cap="rnd">
              <a:solidFill>
                <a:srgbClr val="000000"/>
              </a:solidFill>
              <a:prstDash val="sysDot"/>
              <a:round/>
              <a:headEnd/>
              <a:tailEnd/>
            </a:ln>
          </p:spPr>
          <p:txBody>
            <a:bodyPr/>
            <a:lstStyle/>
            <a:p>
              <a:endParaRPr lang="zh-CN" altLang="en-US">
                <a:latin typeface="+mn-lt"/>
              </a:endParaRPr>
            </a:p>
          </p:txBody>
        </p:sp>
        <p:sp>
          <p:nvSpPr>
            <p:cNvPr id="47111" name="Oval 10"/>
            <p:cNvSpPr>
              <a:spLocks noChangeArrowheads="1"/>
            </p:cNvSpPr>
            <p:nvPr/>
          </p:nvSpPr>
          <p:spPr bwMode="auto">
            <a:xfrm>
              <a:off x="6471" y="4386"/>
              <a:ext cx="285" cy="285"/>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2" name="Oval 9"/>
            <p:cNvSpPr>
              <a:spLocks noChangeArrowheads="1"/>
            </p:cNvSpPr>
            <p:nvPr/>
          </p:nvSpPr>
          <p:spPr bwMode="auto">
            <a:xfrm flipH="1">
              <a:off x="5730" y="4500"/>
              <a:ext cx="57" cy="57"/>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3" name="Oval 8"/>
            <p:cNvSpPr>
              <a:spLocks noChangeArrowheads="1"/>
            </p:cNvSpPr>
            <p:nvPr/>
          </p:nvSpPr>
          <p:spPr bwMode="auto">
            <a:xfrm flipH="1">
              <a:off x="8523" y="4500"/>
              <a:ext cx="57" cy="57"/>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4" name="Line 7"/>
            <p:cNvSpPr>
              <a:spLocks noChangeShapeType="1"/>
            </p:cNvSpPr>
            <p:nvPr/>
          </p:nvSpPr>
          <p:spPr bwMode="auto">
            <a:xfrm>
              <a:off x="5787" y="4500"/>
              <a:ext cx="684"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47115" name="Line 6"/>
            <p:cNvSpPr>
              <a:spLocks noChangeShapeType="1"/>
            </p:cNvSpPr>
            <p:nvPr/>
          </p:nvSpPr>
          <p:spPr bwMode="auto">
            <a:xfrm>
              <a:off x="6756" y="4500"/>
              <a:ext cx="1824"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47116" name="Text Box 5"/>
            <p:cNvSpPr txBox="1">
              <a:spLocks noChangeArrowheads="1"/>
            </p:cNvSpPr>
            <p:nvPr/>
          </p:nvSpPr>
          <p:spPr bwMode="auto">
            <a:xfrm>
              <a:off x="5274" y="4101"/>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A</a:t>
              </a:r>
            </a:p>
            <a:p>
              <a:endParaRPr lang="en-US" altLang="zh-CN">
                <a:latin typeface="+mn-lt"/>
              </a:endParaRPr>
            </a:p>
          </p:txBody>
        </p:sp>
        <p:sp>
          <p:nvSpPr>
            <p:cNvPr id="47117" name="Text Box 4"/>
            <p:cNvSpPr txBox="1">
              <a:spLocks noChangeArrowheads="1"/>
            </p:cNvSpPr>
            <p:nvPr/>
          </p:nvSpPr>
          <p:spPr bwMode="auto">
            <a:xfrm>
              <a:off x="8523" y="4101"/>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B</a:t>
              </a:r>
            </a:p>
            <a:p>
              <a:endParaRPr lang="en-US" altLang="zh-CN">
                <a:latin typeface="+mn-lt"/>
              </a:endParaRPr>
            </a:p>
          </p:txBody>
        </p:sp>
        <p:sp>
          <p:nvSpPr>
            <p:cNvPr id="47118" name="Text Box 3"/>
            <p:cNvSpPr txBox="1">
              <a:spLocks noChangeArrowheads="1"/>
            </p:cNvSpPr>
            <p:nvPr/>
          </p:nvSpPr>
          <p:spPr bwMode="auto">
            <a:xfrm>
              <a:off x="5844" y="3930"/>
              <a:ext cx="684"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R</a:t>
              </a:r>
              <a:r>
                <a:rPr lang="en-US" altLang="zh-CN" sz="1600" b="1" baseline="-30000">
                  <a:latin typeface="+mn-lt"/>
                  <a:cs typeface="Times New Roman" pitchFamily="18" charset="0"/>
                </a:rPr>
                <a:t>A</a:t>
              </a:r>
              <a:endParaRPr lang="en-US" altLang="zh-CN" sz="1600" b="1">
                <a:latin typeface="+mn-lt"/>
                <a:cs typeface="Times New Roman" pitchFamily="18" charset="0"/>
              </a:endParaRPr>
            </a:p>
            <a:p>
              <a:endParaRPr lang="en-US" altLang="zh-CN">
                <a:latin typeface="+mn-lt"/>
              </a:endParaRPr>
            </a:p>
          </p:txBody>
        </p:sp>
        <p:sp>
          <p:nvSpPr>
            <p:cNvPr id="47119" name="Text Box 2"/>
            <p:cNvSpPr txBox="1">
              <a:spLocks noChangeArrowheads="1"/>
            </p:cNvSpPr>
            <p:nvPr/>
          </p:nvSpPr>
          <p:spPr bwMode="auto">
            <a:xfrm>
              <a:off x="7383" y="3930"/>
              <a:ext cx="62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R</a:t>
              </a:r>
              <a:r>
                <a:rPr lang="en-US" altLang="zh-CN" sz="1600" b="1" baseline="-30000">
                  <a:latin typeface="+mn-lt"/>
                  <a:cs typeface="Times New Roman" pitchFamily="18" charset="0"/>
                </a:rPr>
                <a:t>B</a:t>
              </a:r>
              <a:endParaRPr lang="en-US" altLang="zh-CN" sz="1600" b="1">
                <a:latin typeface="+mn-lt"/>
                <a:cs typeface="Times New Roman" pitchFamily="18" charset="0"/>
              </a:endParaRPr>
            </a:p>
            <a:p>
              <a:endParaRPr lang="en-US" altLang="zh-CN">
                <a:latin typeface="+mn-lt"/>
              </a:endParaRPr>
            </a:p>
          </p:txBody>
        </p:sp>
      </p:grpSp>
      <p:sp>
        <p:nvSpPr>
          <p:cNvPr id="47108" name="Rectangle 17"/>
          <p:cNvSpPr>
            <a:spLocks noChangeArrowheads="1"/>
          </p:cNvSpPr>
          <p:nvPr/>
        </p:nvSpPr>
        <p:spPr bwMode="auto">
          <a:xfrm>
            <a:off x="0" y="1595438"/>
            <a:ext cx="4600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sz="2400" b="1">
                <a:solidFill>
                  <a:schemeClr val="bg1"/>
                </a:solidFill>
                <a:latin typeface="+mn-lt"/>
              </a:rPr>
              <a:t>求：卫星在远地点的速度</a:t>
            </a:r>
            <a:r>
              <a:rPr lang="en-US" altLang="zh-CN" sz="2400" b="1" i="1">
                <a:solidFill>
                  <a:schemeClr val="bg1"/>
                </a:solidFill>
                <a:latin typeface="+mn-lt"/>
              </a:rPr>
              <a:t>v</a:t>
            </a:r>
            <a:r>
              <a:rPr lang="en-US" altLang="zh-CN" sz="1200" b="1">
                <a:solidFill>
                  <a:schemeClr val="bg1"/>
                </a:solidFill>
                <a:latin typeface="+mn-lt"/>
              </a:rPr>
              <a:t>B</a:t>
            </a:r>
            <a:r>
              <a:rPr lang="zh-CN" altLang="en-US" sz="2400" b="1">
                <a:solidFill>
                  <a:schemeClr val="bg1"/>
                </a:solidFill>
                <a:latin typeface="+mn-lt"/>
              </a:rPr>
              <a:t>＝？</a:t>
            </a:r>
          </a:p>
        </p:txBody>
      </p:sp>
      <p:sp>
        <p:nvSpPr>
          <p:cNvPr id="15" name="Rectangle 18"/>
          <p:cNvSpPr>
            <a:spLocks noChangeArrowheads="1"/>
          </p:cNvSpPr>
          <p:nvPr/>
        </p:nvSpPr>
        <p:spPr bwMode="auto">
          <a:xfrm>
            <a:off x="228600" y="2195513"/>
            <a:ext cx="8675688"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533400" eaLnBrk="0" hangingPunct="0"/>
            <a:r>
              <a:rPr lang="zh-CN" sz="2400" b="1">
                <a:solidFill>
                  <a:schemeClr val="bg1"/>
                </a:solidFill>
                <a:latin typeface="+mn-lt"/>
                <a:cs typeface="Times New Roman" pitchFamily="18" charset="0"/>
              </a:rPr>
              <a:t>解：以卫星为研究对象，</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卫星受地球引力作用，该力</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指向地球中心，对地球中心而言，</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该力的力矩为</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，卫星对地球中心的动量矩保持不变。</a:t>
            </a:r>
            <a:endParaRPr lang="zh-CN" altLang="en-US"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		</a:t>
            </a:r>
            <a:r>
              <a:rPr lang="en-US" altLang="zh-CN" sz="2400" b="1" i="1">
                <a:solidFill>
                  <a:schemeClr val="bg1"/>
                </a:solidFill>
                <a:latin typeface="+mn-lt"/>
                <a:cs typeface="Times New Roman" pitchFamily="18" charset="0"/>
              </a:rPr>
              <a:t>mv</a:t>
            </a:r>
            <a:r>
              <a:rPr lang="en-US" altLang="zh-CN" sz="2400" b="1" i="1" baseline="-30000">
                <a:solidFill>
                  <a:schemeClr val="bg1"/>
                </a:solidFill>
                <a:latin typeface="+mn-lt"/>
                <a:cs typeface="Times New Roman" pitchFamily="18" charset="0"/>
              </a:rPr>
              <a:t>A</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mv</a:t>
            </a:r>
            <a:r>
              <a:rPr lang="en-US" altLang="zh-CN" sz="2400" b="1" i="1" baseline="-30000">
                <a:solidFill>
                  <a:schemeClr val="bg1"/>
                </a:solidFill>
                <a:latin typeface="+mn-lt"/>
                <a:cs typeface="Times New Roman" pitchFamily="18" charset="0"/>
              </a:rPr>
              <a:t>B</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endParaRPr lang="en-US" altLang="zh-CN" sz="1100" b="1" i="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A</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en-US" altLang="zh-CN" sz="2400" b="1">
                <a:solidFill>
                  <a:schemeClr val="bg1"/>
                </a:solidFill>
                <a:latin typeface="+mn-lt"/>
                <a:cs typeface="Times New Roman" pitchFamily="18" charset="0"/>
              </a:rPr>
              <a:t> /</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endParaRPr lang="en-US" altLang="zh-CN" sz="1100" b="1" i="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439+6370</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6809 (km)</a:t>
            </a:r>
            <a:endParaRPr lang="en-US" altLang="zh-CN" sz="1100" b="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2384+6370</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8754 (km)</a:t>
            </a:r>
            <a:endParaRPr lang="en-US" altLang="zh-CN"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代入数值得：	</a:t>
            </a:r>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6.32 (km/s)</a:t>
            </a:r>
            <a:endParaRPr lang="en-US" altLang="zh-CN"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由此题看到，卫星在近地点速度快（</a:t>
            </a:r>
            <a:r>
              <a:rPr lang="en-US" altLang="zh-CN" sz="2400" b="1">
                <a:solidFill>
                  <a:schemeClr val="bg1"/>
                </a:solidFill>
                <a:latin typeface="+mn-lt"/>
                <a:cs typeface="Times New Roman" pitchFamily="18" charset="0"/>
              </a:rPr>
              <a:t>8.12km/s</a:t>
            </a:r>
            <a:r>
              <a:rPr lang="zh-CN" altLang="en-US" sz="2400" b="1">
                <a:solidFill>
                  <a:schemeClr val="bg1"/>
                </a:solidFill>
                <a:latin typeface="+mn-lt"/>
                <a:cs typeface="Times New Roman" pitchFamily="18" charset="0"/>
              </a:rPr>
              <a:t>），远地点速度慢（</a:t>
            </a:r>
            <a:r>
              <a:rPr lang="en-US" altLang="zh-CN" sz="2400" b="1">
                <a:solidFill>
                  <a:schemeClr val="bg1"/>
                </a:solidFill>
                <a:latin typeface="+mn-lt"/>
                <a:cs typeface="Times New Roman" pitchFamily="18" charset="0"/>
              </a:rPr>
              <a:t>6.32 km/s</a:t>
            </a:r>
            <a:r>
              <a:rPr lang="zh-CN" altLang="en-US" sz="2400" b="1">
                <a:solidFill>
                  <a:schemeClr val="bg1"/>
                </a:solidFill>
                <a:latin typeface="+mn-lt"/>
                <a:cs typeface="Times New Roman" pitchFamily="18" charset="0"/>
              </a:rPr>
              <a:t>），两点处的动量不同，但动量矩相同。</a:t>
            </a:r>
            <a:endParaRPr lang="zh-CN" altLang="en-US"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思考题：近地点和远地点的动量为什么会不同？</a:t>
            </a:r>
            <a:endParaRPr lang="zh-CN" altLang="en-US" sz="3200" b="1">
              <a:solidFill>
                <a:schemeClr val="bg1"/>
              </a:solidFill>
              <a:latin typeface="+mn-lt"/>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0" y="0"/>
            <a:ext cx="500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rgbClr val="FFC000"/>
                </a:solidFill>
                <a:latin typeface="+mn-lt"/>
              </a:rPr>
              <a:t>书中例题</a:t>
            </a:r>
            <a:r>
              <a:rPr lang="en-US" altLang="zh-CN" sz="2400" b="1">
                <a:solidFill>
                  <a:srgbClr val="FFC000"/>
                </a:solidFill>
                <a:latin typeface="+mn-lt"/>
              </a:rPr>
              <a:t>6.12 (P.215) </a:t>
            </a:r>
            <a:r>
              <a:rPr lang="zh-CN" altLang="zh-CN" sz="2400" b="1">
                <a:solidFill>
                  <a:srgbClr val="FFC000"/>
                </a:solidFill>
                <a:latin typeface="+mn-lt"/>
              </a:rPr>
              <a:t>（重点）</a:t>
            </a:r>
          </a:p>
          <a:p>
            <a:r>
              <a:rPr lang="zh-CN" altLang="zh-CN" sz="2400" b="1">
                <a:solidFill>
                  <a:schemeClr val="bg1"/>
                </a:solidFill>
                <a:latin typeface="+mn-lt"/>
              </a:rPr>
              <a:t>质量为</a:t>
            </a:r>
            <a:r>
              <a:rPr lang="en-US" altLang="zh-CN" sz="2400" b="1">
                <a:solidFill>
                  <a:schemeClr val="bg1"/>
                </a:solidFill>
                <a:latin typeface="+mn-lt"/>
              </a:rPr>
              <a:t>m</a:t>
            </a:r>
            <a:r>
              <a:rPr lang="zh-CN" altLang="zh-CN" sz="2400" b="1">
                <a:solidFill>
                  <a:schemeClr val="bg1"/>
                </a:solidFill>
                <a:latin typeface="+mn-lt"/>
              </a:rPr>
              <a:t>的小球系在绳子的一端，绳穿过一铅直套管，使小球限制在一光滑水平面上运动。先使小球以速度</a:t>
            </a:r>
            <a:r>
              <a:rPr lang="en-US" altLang="zh-CN" sz="2400" b="1" i="1">
                <a:solidFill>
                  <a:schemeClr val="bg1"/>
                </a:solidFill>
                <a:latin typeface="+mn-lt"/>
              </a:rPr>
              <a:t>v</a:t>
            </a:r>
            <a:r>
              <a:rPr lang="en-US" altLang="zh-CN" sz="1600" b="1">
                <a:solidFill>
                  <a:schemeClr val="bg1"/>
                </a:solidFill>
                <a:latin typeface="+mn-lt"/>
              </a:rPr>
              <a:t>0</a:t>
            </a:r>
            <a:r>
              <a:rPr lang="zh-CN" altLang="zh-CN" sz="2400" b="1">
                <a:solidFill>
                  <a:schemeClr val="bg1"/>
                </a:solidFill>
                <a:latin typeface="+mn-lt"/>
              </a:rPr>
              <a:t>绕管心作半径为</a:t>
            </a:r>
            <a:r>
              <a:rPr lang="en-US" altLang="zh-CN" sz="2400" b="1" i="1">
                <a:solidFill>
                  <a:schemeClr val="bg1"/>
                </a:solidFill>
                <a:latin typeface="+mn-lt"/>
              </a:rPr>
              <a:t>r</a:t>
            </a:r>
            <a:r>
              <a:rPr lang="en-US" altLang="zh-CN" sz="1600" b="1">
                <a:solidFill>
                  <a:schemeClr val="bg1"/>
                </a:solidFill>
                <a:latin typeface="+mn-lt"/>
              </a:rPr>
              <a:t>0</a:t>
            </a:r>
            <a:r>
              <a:rPr lang="zh-CN" altLang="zh-CN" sz="2400" b="1">
                <a:solidFill>
                  <a:schemeClr val="bg1"/>
                </a:solidFill>
                <a:latin typeface="+mn-lt"/>
              </a:rPr>
              <a:t>的圆周运动，然后向下拉绳，使小球轨迹最后成为半径为</a:t>
            </a:r>
            <a:r>
              <a:rPr lang="en-US" altLang="zh-CN" sz="2400" b="1">
                <a:solidFill>
                  <a:schemeClr val="bg1"/>
                </a:solidFill>
                <a:latin typeface="+mn-lt"/>
              </a:rPr>
              <a:t>r</a:t>
            </a:r>
            <a:r>
              <a:rPr lang="zh-CN" altLang="zh-CN" sz="2400" b="1">
                <a:solidFill>
                  <a:schemeClr val="bg1"/>
                </a:solidFill>
                <a:latin typeface="+mn-lt"/>
              </a:rPr>
              <a:t>的圆。</a:t>
            </a:r>
            <a:endParaRPr lang="en-US" altLang="zh-CN" sz="2400" b="1">
              <a:solidFill>
                <a:schemeClr val="bg1"/>
              </a:solidFill>
              <a:latin typeface="+mn-lt"/>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146050"/>
            <a:ext cx="43338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矩形 2"/>
          <p:cNvSpPr>
            <a:spLocks noChangeArrowheads="1"/>
          </p:cNvSpPr>
          <p:nvPr/>
        </p:nvSpPr>
        <p:spPr bwMode="auto">
          <a:xfrm>
            <a:off x="71438" y="2608263"/>
            <a:ext cx="9072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chemeClr val="bg1"/>
                </a:solidFill>
                <a:latin typeface="+mn-lt"/>
              </a:rPr>
              <a:t>试求：小球距管心</a:t>
            </a:r>
            <a:r>
              <a:rPr lang="en-US" altLang="zh-CN" sz="2400" b="1" i="1">
                <a:solidFill>
                  <a:schemeClr val="bg1"/>
                </a:solidFill>
                <a:latin typeface="+mn-lt"/>
              </a:rPr>
              <a:t>r</a:t>
            </a:r>
            <a:r>
              <a:rPr lang="zh-CN" altLang="zh-CN" sz="2400" b="1">
                <a:solidFill>
                  <a:schemeClr val="bg1"/>
                </a:solidFill>
                <a:latin typeface="+mn-lt"/>
              </a:rPr>
              <a:t>时速度</a:t>
            </a:r>
            <a:r>
              <a:rPr lang="en-US" altLang="zh-CN" sz="2400" b="1" i="1">
                <a:solidFill>
                  <a:schemeClr val="bg1"/>
                </a:solidFill>
                <a:latin typeface="+mn-lt"/>
              </a:rPr>
              <a:t>v</a:t>
            </a:r>
            <a:r>
              <a:rPr lang="zh-CN" altLang="zh-CN" sz="2400" b="1">
                <a:solidFill>
                  <a:schemeClr val="bg1"/>
                </a:solidFill>
                <a:latin typeface="+mn-lt"/>
              </a:rPr>
              <a:t>的大小，绳从</a:t>
            </a:r>
            <a:r>
              <a:rPr lang="en-US" altLang="zh-CN" sz="2400" b="1" i="1">
                <a:solidFill>
                  <a:schemeClr val="bg1"/>
                </a:solidFill>
                <a:latin typeface="+mn-lt"/>
              </a:rPr>
              <a:t>r</a:t>
            </a:r>
            <a:r>
              <a:rPr lang="en-US" altLang="zh-CN" sz="1600" b="1">
                <a:solidFill>
                  <a:schemeClr val="bg1"/>
                </a:solidFill>
                <a:latin typeface="+mn-lt"/>
              </a:rPr>
              <a:t>0</a:t>
            </a:r>
            <a:r>
              <a:rPr lang="zh-CN" altLang="zh-CN" sz="2400" b="1">
                <a:solidFill>
                  <a:schemeClr val="bg1"/>
                </a:solidFill>
                <a:latin typeface="+mn-lt"/>
              </a:rPr>
              <a:t>缩短到</a:t>
            </a:r>
            <a:r>
              <a:rPr lang="en-US" altLang="zh-CN" sz="2400" b="1" i="1">
                <a:solidFill>
                  <a:schemeClr val="bg1"/>
                </a:solidFill>
                <a:latin typeface="+mn-lt"/>
              </a:rPr>
              <a:t>r</a:t>
            </a:r>
            <a:r>
              <a:rPr lang="zh-CN" altLang="zh-CN" sz="2400" b="1">
                <a:solidFill>
                  <a:schemeClr val="bg1"/>
                </a:solidFill>
                <a:latin typeface="+mn-lt"/>
              </a:rPr>
              <a:t>过程中，力</a:t>
            </a:r>
            <a:r>
              <a:rPr lang="en-US" altLang="zh-CN" sz="2400" b="1">
                <a:solidFill>
                  <a:schemeClr val="bg1"/>
                </a:solidFill>
                <a:latin typeface="+mn-lt"/>
              </a:rPr>
              <a:t>F</a:t>
            </a:r>
            <a:r>
              <a:rPr lang="zh-CN" altLang="zh-CN" sz="2400" b="1">
                <a:solidFill>
                  <a:schemeClr val="bg1"/>
                </a:solidFill>
                <a:latin typeface="+mn-lt"/>
              </a:rPr>
              <a:t>所作的功</a:t>
            </a:r>
            <a:r>
              <a:rPr lang="zh-CN" altLang="en-US" sz="2400" b="1">
                <a:solidFill>
                  <a:schemeClr val="bg1"/>
                </a:solidFill>
                <a:latin typeface="+mn-lt"/>
              </a:rPr>
              <a:t>。</a:t>
            </a:r>
          </a:p>
        </p:txBody>
      </p:sp>
      <p:sp>
        <p:nvSpPr>
          <p:cNvPr id="49157" name="矩形 3"/>
          <p:cNvSpPr>
            <a:spLocks noChangeArrowheads="1"/>
          </p:cNvSpPr>
          <p:nvPr/>
        </p:nvSpPr>
        <p:spPr bwMode="auto">
          <a:xfrm>
            <a:off x="0" y="34290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chemeClr val="bg1"/>
                </a:solidFill>
                <a:latin typeface="+mn-lt"/>
              </a:rPr>
              <a:t>解：绳子对小球的作用力始终通过圆心</a:t>
            </a:r>
            <a:r>
              <a:rPr lang="en-US" altLang="zh-CN" sz="2400" b="1">
                <a:solidFill>
                  <a:schemeClr val="bg1"/>
                </a:solidFill>
                <a:latin typeface="+mn-lt"/>
              </a:rPr>
              <a:t>O</a:t>
            </a:r>
            <a:r>
              <a:rPr lang="zh-CN" altLang="zh-CN" sz="2400" b="1">
                <a:solidFill>
                  <a:schemeClr val="bg1"/>
                </a:solidFill>
                <a:latin typeface="+mn-lt"/>
              </a:rPr>
              <a:t>，为有心力，该力对</a:t>
            </a:r>
            <a:r>
              <a:rPr lang="en-US" altLang="zh-CN" sz="2400" b="1">
                <a:solidFill>
                  <a:schemeClr val="bg1"/>
                </a:solidFill>
                <a:latin typeface="+mn-lt"/>
              </a:rPr>
              <a:t>O</a:t>
            </a:r>
            <a:r>
              <a:rPr lang="zh-CN" altLang="zh-CN" sz="2400" b="1">
                <a:solidFill>
                  <a:schemeClr val="bg1"/>
                </a:solidFill>
                <a:latin typeface="+mn-lt"/>
              </a:rPr>
              <a:t>点产生的力矩为</a:t>
            </a:r>
            <a:r>
              <a:rPr lang="en-US" altLang="zh-CN" sz="2400" b="1">
                <a:solidFill>
                  <a:schemeClr val="bg1"/>
                </a:solidFill>
                <a:latin typeface="+mn-lt"/>
              </a:rPr>
              <a:t>0</a:t>
            </a:r>
            <a:r>
              <a:rPr lang="zh-CN" altLang="zh-CN" sz="2400" b="1">
                <a:solidFill>
                  <a:schemeClr val="bg1"/>
                </a:solidFill>
                <a:latin typeface="+mn-lt"/>
              </a:rPr>
              <a:t>，因此，在整个过程中，质点的动量矩守恒。</a:t>
            </a:r>
            <a:endParaRPr lang="en-US" altLang="zh-CN" sz="2400" b="1">
              <a:solidFill>
                <a:schemeClr val="bg1"/>
              </a:solidFill>
              <a:latin typeface="+mn-lt"/>
            </a:endParaRPr>
          </a:p>
          <a:p>
            <a:r>
              <a:rPr lang="en-US" altLang="zh-CN" sz="2400" b="1" i="1">
                <a:solidFill>
                  <a:schemeClr val="bg1"/>
                </a:solidFill>
                <a:latin typeface="+mn-lt"/>
              </a:rPr>
              <a:t>mv</a:t>
            </a:r>
            <a:r>
              <a:rPr lang="en-US" altLang="zh-CN" sz="2400" b="1" baseline="-25000">
                <a:solidFill>
                  <a:schemeClr val="bg1"/>
                </a:solidFill>
                <a:latin typeface="+mn-lt"/>
              </a:rPr>
              <a:t>0</a:t>
            </a:r>
            <a:r>
              <a:rPr lang="en-US" altLang="zh-CN" sz="2400" b="1" i="1">
                <a:solidFill>
                  <a:schemeClr val="bg1"/>
                </a:solidFill>
                <a:latin typeface="+mn-lt"/>
              </a:rPr>
              <a:t>r</a:t>
            </a:r>
            <a:r>
              <a:rPr lang="en-US" altLang="zh-CN" sz="2400" b="1" baseline="-25000">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mvr  </a:t>
            </a:r>
            <a:r>
              <a:rPr lang="en-US" altLang="zh-CN" sz="2400" b="1">
                <a:solidFill>
                  <a:schemeClr val="bg1"/>
                </a:solidFill>
                <a:latin typeface="+mn-lt"/>
              </a:rPr>
              <a:t>                     </a:t>
            </a:r>
            <a:r>
              <a:rPr lang="zh-CN" altLang="zh-CN" sz="2400" b="1">
                <a:solidFill>
                  <a:schemeClr val="bg1"/>
                </a:solidFill>
                <a:latin typeface="+mn-lt"/>
              </a:rPr>
              <a:t>∴</a:t>
            </a:r>
            <a:r>
              <a:rPr lang="en-US" altLang="zh-CN" sz="2400" b="1">
                <a:solidFill>
                  <a:schemeClr val="bg1"/>
                </a:solidFill>
                <a:latin typeface="+mn-lt"/>
              </a:rPr>
              <a:t>  </a:t>
            </a:r>
            <a:r>
              <a:rPr lang="en-US" altLang="zh-CN" sz="2400" b="1" i="1">
                <a:solidFill>
                  <a:schemeClr val="bg1"/>
                </a:solidFill>
                <a:latin typeface="+mn-lt"/>
              </a:rPr>
              <a:t>v</a:t>
            </a:r>
            <a:r>
              <a:rPr lang="zh-CN" altLang="zh-CN" sz="2400" b="1">
                <a:solidFill>
                  <a:schemeClr val="bg1"/>
                </a:solidFill>
                <a:latin typeface="+mn-lt"/>
              </a:rPr>
              <a:t>＝</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0</a:t>
            </a:r>
            <a:r>
              <a:rPr lang="en-US" altLang="zh-CN" sz="2400" b="1">
                <a:solidFill>
                  <a:schemeClr val="bg1"/>
                </a:solidFill>
                <a:latin typeface="+mn-lt"/>
              </a:rPr>
              <a:t> </a:t>
            </a:r>
            <a:r>
              <a:rPr lang="en-US" altLang="zh-CN" sz="2400" b="1" i="1">
                <a:solidFill>
                  <a:schemeClr val="bg1"/>
                </a:solidFill>
                <a:latin typeface="+mn-lt"/>
              </a:rPr>
              <a:t>r</a:t>
            </a:r>
            <a:r>
              <a:rPr lang="en-US" altLang="zh-CN" sz="2400" b="1" baseline="-25000">
                <a:solidFill>
                  <a:schemeClr val="bg1"/>
                </a:solidFill>
                <a:latin typeface="+mn-lt"/>
              </a:rPr>
              <a:t>0</a:t>
            </a:r>
            <a:r>
              <a:rPr lang="en-US" altLang="zh-CN" sz="2400" b="1">
                <a:solidFill>
                  <a:schemeClr val="bg1"/>
                </a:solidFill>
                <a:latin typeface="+mn-lt"/>
              </a:rPr>
              <a:t> /</a:t>
            </a:r>
            <a:r>
              <a:rPr lang="en-US" altLang="zh-CN" sz="2400" b="1" i="1">
                <a:solidFill>
                  <a:schemeClr val="bg1"/>
                </a:solidFill>
                <a:latin typeface="+mn-lt"/>
              </a:rPr>
              <a:t>r</a:t>
            </a:r>
            <a:endParaRPr lang="zh-CN" altLang="zh-CN" sz="2400" b="1" i="1">
              <a:solidFill>
                <a:schemeClr val="bg1"/>
              </a:solidFill>
              <a:latin typeface="+mn-lt"/>
            </a:endParaRPr>
          </a:p>
          <a:p>
            <a:r>
              <a:rPr lang="zh-CN" altLang="zh-CN" sz="2400" b="1">
                <a:solidFill>
                  <a:schemeClr val="bg1"/>
                </a:solidFill>
                <a:latin typeface="+mn-lt"/>
              </a:rPr>
              <a:t>随着半径减小，质点的速度增加，动能增加。动能增加的原因是力</a:t>
            </a:r>
            <a:r>
              <a:rPr lang="en-US" altLang="zh-CN" sz="2400" b="1" i="1">
                <a:solidFill>
                  <a:schemeClr val="bg1"/>
                </a:solidFill>
                <a:latin typeface="+mn-lt"/>
              </a:rPr>
              <a:t>F</a:t>
            </a:r>
            <a:r>
              <a:rPr lang="zh-CN" altLang="zh-CN" sz="2400" b="1">
                <a:solidFill>
                  <a:schemeClr val="bg1"/>
                </a:solidFill>
                <a:latin typeface="+mn-lt"/>
              </a:rPr>
              <a:t>对小球作了功。由于系统没有耗散力，作功的结果是使动能增加。</a:t>
            </a:r>
          </a:p>
        </p:txBody>
      </p:sp>
      <p:pic>
        <p:nvPicPr>
          <p:cNvPr id="4915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5446713"/>
            <a:ext cx="6629400" cy="935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08065"/>
            <a:ext cx="8892480" cy="1938992"/>
          </a:xfrm>
          <a:prstGeom prst="rect">
            <a:avLst/>
          </a:prstGeom>
        </p:spPr>
        <p:txBody>
          <a:bodyPr wrap="square">
            <a:spAutoFit/>
          </a:bodyPr>
          <a:lstStyle/>
          <a:p>
            <a:r>
              <a:rPr lang="zh-CN" altLang="en-US" sz="2400" b="1" dirty="0" smtClean="0">
                <a:solidFill>
                  <a:schemeClr val="bg1"/>
                </a:solidFill>
              </a:rPr>
              <a:t>      由于动量矩定理</a:t>
            </a:r>
            <a:r>
              <a:rPr lang="zh-CN" altLang="en-US" sz="2400" b="1" dirty="0">
                <a:solidFill>
                  <a:schemeClr val="bg1"/>
                </a:solidFill>
              </a:rPr>
              <a:t>的推导过程中应用了牛顿定律，</a:t>
            </a:r>
            <a:r>
              <a:rPr lang="zh-CN" altLang="en-US" sz="2400" b="1" dirty="0" smtClean="0">
                <a:solidFill>
                  <a:schemeClr val="bg1"/>
                </a:solidFill>
              </a:rPr>
              <a:t>所以</a:t>
            </a:r>
            <a:r>
              <a:rPr lang="zh-CN" altLang="en-US" sz="2400" b="1" dirty="0">
                <a:solidFill>
                  <a:schemeClr val="bg1"/>
                </a:solidFill>
              </a:rPr>
              <a:t>动量矩</a:t>
            </a:r>
            <a:r>
              <a:rPr lang="zh-CN" altLang="en-US" sz="2400" b="1" dirty="0" smtClean="0">
                <a:solidFill>
                  <a:schemeClr val="bg1"/>
                </a:solidFill>
              </a:rPr>
              <a:t>定理</a:t>
            </a:r>
            <a:r>
              <a:rPr lang="zh-CN" altLang="en-US" sz="2400" b="1" dirty="0">
                <a:solidFill>
                  <a:schemeClr val="bg1"/>
                </a:solidFill>
              </a:rPr>
              <a:t>在惯性系中才成立。当在质心系中考虑体系相对质心</a:t>
            </a:r>
            <a:r>
              <a:rPr lang="zh-CN" altLang="en-US" sz="2400" b="1" dirty="0" smtClean="0">
                <a:solidFill>
                  <a:schemeClr val="bg1"/>
                </a:solidFill>
              </a:rPr>
              <a:t>的</a:t>
            </a:r>
            <a:r>
              <a:rPr lang="zh-CN" altLang="en-US" sz="2400" b="1" dirty="0">
                <a:solidFill>
                  <a:schemeClr val="bg1"/>
                </a:solidFill>
              </a:rPr>
              <a:t>动量矩</a:t>
            </a:r>
            <a:r>
              <a:rPr lang="zh-CN" altLang="en-US" sz="2400" b="1" dirty="0" smtClean="0">
                <a:solidFill>
                  <a:schemeClr val="bg1"/>
                </a:solidFill>
              </a:rPr>
              <a:t>随时</a:t>
            </a:r>
            <a:r>
              <a:rPr lang="zh-CN" altLang="en-US" sz="2400" b="1" dirty="0">
                <a:solidFill>
                  <a:schemeClr val="bg1"/>
                </a:solidFill>
              </a:rPr>
              <a:t>间的变化时，质心是固定点</a:t>
            </a:r>
            <a:r>
              <a:rPr lang="zh-CN" altLang="en-US" sz="2400" b="1" dirty="0" smtClean="0">
                <a:solidFill>
                  <a:schemeClr val="bg1"/>
                </a:solidFill>
              </a:rPr>
              <a:t>。如果</a:t>
            </a:r>
            <a:r>
              <a:rPr lang="zh-CN" altLang="en-US" sz="2400" b="1" dirty="0">
                <a:solidFill>
                  <a:schemeClr val="bg1"/>
                </a:solidFill>
              </a:rPr>
              <a:t>质心系是非惯性系，只要加上惯性力，牛顿定律仍然成立。因此只要加上惯性力的力矩</a:t>
            </a:r>
            <a:r>
              <a:rPr lang="zh-CN" altLang="en-US" sz="2400" b="1" dirty="0" smtClean="0">
                <a:solidFill>
                  <a:schemeClr val="bg1"/>
                </a:solidFill>
              </a:rPr>
              <a:t>，</a:t>
            </a:r>
            <a:r>
              <a:rPr lang="zh-CN" altLang="en-US" sz="2400" b="1" dirty="0">
                <a:solidFill>
                  <a:schemeClr val="bg1"/>
                </a:solidFill>
              </a:rPr>
              <a:t>动量矩</a:t>
            </a:r>
            <a:r>
              <a:rPr lang="zh-CN" altLang="en-US" sz="2400" b="1" dirty="0" smtClean="0">
                <a:solidFill>
                  <a:schemeClr val="bg1"/>
                </a:solidFill>
              </a:rPr>
              <a:t>守恒</a:t>
            </a:r>
            <a:r>
              <a:rPr lang="zh-CN" altLang="en-US" sz="2400" b="1" dirty="0">
                <a:solidFill>
                  <a:schemeClr val="bg1"/>
                </a:solidFill>
              </a:rPr>
              <a:t>定理也仍然成立。 </a:t>
            </a:r>
          </a:p>
        </p:txBody>
      </p:sp>
      <p:sp>
        <p:nvSpPr>
          <p:cNvPr id="3" name="Rectangle 10"/>
          <p:cNvSpPr>
            <a:spLocks noChangeArrowheads="1"/>
          </p:cNvSpPr>
          <p:nvPr/>
        </p:nvSpPr>
        <p:spPr bwMode="auto">
          <a:xfrm>
            <a:off x="2699792" y="176863"/>
            <a:ext cx="39950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smtClean="0">
                <a:solidFill>
                  <a:srgbClr val="66FF33"/>
                </a:solidFill>
                <a:latin typeface="Times New Roman" pitchFamily="18" charset="0"/>
                <a:ea typeface="黑体" pitchFamily="49" charset="-122"/>
              </a:rPr>
              <a:t>5.3</a:t>
            </a:r>
            <a:r>
              <a:rPr kumimoji="1" lang="en-US" altLang="zh-CN" sz="3200" b="1" dirty="0" smtClean="0">
                <a:solidFill>
                  <a:srgbClr val="66FF33"/>
                </a:solidFill>
                <a:latin typeface="黑体" pitchFamily="49" charset="-122"/>
                <a:ea typeface="黑体" pitchFamily="49" charset="-122"/>
              </a:rPr>
              <a:t>  </a:t>
            </a:r>
            <a:r>
              <a:rPr kumimoji="1" lang="zh-CN" altLang="en-US" sz="3200" b="1" dirty="0" smtClean="0">
                <a:solidFill>
                  <a:srgbClr val="66FF33"/>
                </a:solidFill>
                <a:latin typeface="黑体" pitchFamily="49" charset="-122"/>
                <a:ea typeface="黑体" pitchFamily="49" charset="-122"/>
              </a:rPr>
              <a:t>质心系的动量矩</a:t>
            </a:r>
            <a:endParaRPr lang="zh-CN" altLang="en-US" sz="3200" b="1" dirty="0">
              <a:solidFill>
                <a:srgbClr val="66FF33"/>
              </a:solidFill>
              <a:latin typeface="黑体" pitchFamily="49" charset="-122"/>
              <a:ea typeface="黑体" pitchFamily="49" charset="-122"/>
            </a:endParaRPr>
          </a:p>
        </p:txBody>
      </p:sp>
      <p:graphicFrame>
        <p:nvGraphicFramePr>
          <p:cNvPr id="4" name="Object 10"/>
          <p:cNvGraphicFramePr>
            <a:graphicFrameLocks noChangeAspect="1"/>
          </p:cNvGraphicFramePr>
          <p:nvPr>
            <p:extLst>
              <p:ext uri="{D42A27DB-BD31-4B8C-83A1-F6EECF244321}">
                <p14:modId xmlns:p14="http://schemas.microsoft.com/office/powerpoint/2010/main" val="2683079295"/>
              </p:ext>
            </p:extLst>
          </p:nvPr>
        </p:nvGraphicFramePr>
        <p:xfrm>
          <a:off x="3170238" y="2630488"/>
          <a:ext cx="2222500" cy="744537"/>
        </p:xfrm>
        <a:graphic>
          <a:graphicData uri="http://schemas.openxmlformats.org/presentationml/2006/ole">
            <mc:AlternateContent xmlns:mc="http://schemas.openxmlformats.org/markup-compatibility/2006">
              <mc:Choice xmlns:v="urn:schemas-microsoft-com:vml" Requires="v">
                <p:oleObj spid="_x0000_s68658" name="Equation" r:id="rId3" imgW="1168200" imgH="393480" progId="Equation.DSMT4">
                  <p:embed/>
                </p:oleObj>
              </mc:Choice>
              <mc:Fallback>
                <p:oleObj name="Equation" r:id="rId3" imgW="1168200" imgH="393480" progId="Equation.DSMT4">
                  <p:embed/>
                  <p:pic>
                    <p:nvPicPr>
                      <p:cNvPr id="0" name=""/>
                      <p:cNvPicPr>
                        <a:picLocks noChangeAspect="1" noChangeArrowheads="1"/>
                      </p:cNvPicPr>
                      <p:nvPr/>
                    </p:nvPicPr>
                    <p:blipFill>
                      <a:blip r:embed="rId4"/>
                      <a:srcRect/>
                      <a:stretch>
                        <a:fillRect/>
                      </a:stretch>
                    </p:blipFill>
                    <p:spPr bwMode="auto">
                      <a:xfrm>
                        <a:off x="3170238" y="2630488"/>
                        <a:ext cx="222250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2"/>
          <p:cNvSpPr txBox="1">
            <a:spLocks noChangeArrowheads="1"/>
          </p:cNvSpPr>
          <p:nvPr/>
        </p:nvSpPr>
        <p:spPr bwMode="auto">
          <a:xfrm>
            <a:off x="697706" y="3375248"/>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bg1"/>
                </a:solidFill>
              </a:rPr>
              <a:t>        </a:t>
            </a:r>
            <a:r>
              <a:rPr lang="zh-CN" altLang="en-US" sz="2400" b="1" dirty="0">
                <a:solidFill>
                  <a:schemeClr val="bg1"/>
                </a:solidFill>
              </a:rPr>
              <a:t>由于</a:t>
            </a:r>
            <a:r>
              <a:rPr lang="zh-CN" altLang="en-US" sz="2400" b="1" dirty="0" smtClean="0">
                <a:solidFill>
                  <a:schemeClr val="bg1"/>
                </a:solidFill>
              </a:rPr>
              <a:t>质心系中作用</a:t>
            </a:r>
            <a:r>
              <a:rPr lang="zh-CN" altLang="en-US" sz="2400" b="1" dirty="0">
                <a:solidFill>
                  <a:schemeClr val="bg1"/>
                </a:solidFill>
              </a:rPr>
              <a:t>在各质点上的惯性力与质量</a:t>
            </a:r>
            <a:r>
              <a:rPr lang="zh-CN" altLang="en-US" sz="2400" b="1" dirty="0" smtClean="0">
                <a:solidFill>
                  <a:schemeClr val="bg1"/>
                </a:solidFill>
              </a:rPr>
              <a:t>成正比、方向</a:t>
            </a:r>
            <a:r>
              <a:rPr lang="zh-CN" altLang="en-US" sz="2400" b="1" dirty="0">
                <a:solidFill>
                  <a:schemeClr val="bg1"/>
                </a:solidFill>
              </a:rPr>
              <a:t>与质心加速度相反，对质心的力矩为： </a:t>
            </a:r>
          </a:p>
        </p:txBody>
      </p:sp>
      <p:graphicFrame>
        <p:nvGraphicFramePr>
          <p:cNvPr id="6" name="Object 13"/>
          <p:cNvGraphicFramePr>
            <a:graphicFrameLocks noChangeAspect="1"/>
          </p:cNvGraphicFramePr>
          <p:nvPr>
            <p:extLst>
              <p:ext uri="{D42A27DB-BD31-4B8C-83A1-F6EECF244321}">
                <p14:modId xmlns:p14="http://schemas.microsoft.com/office/powerpoint/2010/main" val="3749177019"/>
              </p:ext>
            </p:extLst>
          </p:nvPr>
        </p:nvGraphicFramePr>
        <p:xfrm>
          <a:off x="2143125" y="4197350"/>
          <a:ext cx="5022850" cy="482600"/>
        </p:xfrm>
        <a:graphic>
          <a:graphicData uri="http://schemas.openxmlformats.org/presentationml/2006/ole">
            <mc:AlternateContent xmlns:mc="http://schemas.openxmlformats.org/markup-compatibility/2006">
              <mc:Choice xmlns:v="urn:schemas-microsoft-com:vml" Requires="v">
                <p:oleObj spid="_x0000_s68659" name="Equation" r:id="rId5" imgW="2679480" imgH="253800" progId="Equation.DSMT4">
                  <p:embed/>
                </p:oleObj>
              </mc:Choice>
              <mc:Fallback>
                <p:oleObj name="Equation" r:id="rId5" imgW="2679480" imgH="253800" progId="Equation.DSMT4">
                  <p:embed/>
                  <p:pic>
                    <p:nvPicPr>
                      <p:cNvPr id="0" name=""/>
                      <p:cNvPicPr>
                        <a:picLocks noChangeAspect="1" noChangeArrowheads="1"/>
                      </p:cNvPicPr>
                      <p:nvPr/>
                    </p:nvPicPr>
                    <p:blipFill>
                      <a:blip r:embed="rId6"/>
                      <a:srcRect/>
                      <a:stretch>
                        <a:fillRect/>
                      </a:stretch>
                    </p:blipFill>
                    <p:spPr bwMode="auto">
                      <a:xfrm>
                        <a:off x="2143125" y="4197350"/>
                        <a:ext cx="50228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1782105122"/>
              </p:ext>
            </p:extLst>
          </p:nvPr>
        </p:nvGraphicFramePr>
        <p:xfrm>
          <a:off x="3563888" y="5114801"/>
          <a:ext cx="1397000" cy="771525"/>
        </p:xfrm>
        <a:graphic>
          <a:graphicData uri="http://schemas.openxmlformats.org/presentationml/2006/ole">
            <mc:AlternateContent xmlns:mc="http://schemas.openxmlformats.org/markup-compatibility/2006">
              <mc:Choice xmlns:v="urn:schemas-microsoft-com:vml" Requires="v">
                <p:oleObj spid="_x0000_s68660" name="Equation" r:id="rId7" imgW="711000" imgH="393480" progId="Equation.DSMT4">
                  <p:embed/>
                </p:oleObj>
              </mc:Choice>
              <mc:Fallback>
                <p:oleObj name="Equation" r:id="rId7" imgW="711000" imgH="393480" progId="Equation.DSMT4">
                  <p:embed/>
                  <p:pic>
                    <p:nvPicPr>
                      <p:cNvPr id="0" name=""/>
                      <p:cNvPicPr>
                        <a:picLocks noChangeAspect="1" noChangeArrowheads="1"/>
                      </p:cNvPicPr>
                      <p:nvPr/>
                    </p:nvPicPr>
                    <p:blipFill>
                      <a:blip r:embed="rId8"/>
                      <a:srcRect/>
                      <a:stretch>
                        <a:fillRect/>
                      </a:stretch>
                    </p:blipFill>
                    <p:spPr bwMode="auto">
                      <a:xfrm>
                        <a:off x="3563888" y="5114801"/>
                        <a:ext cx="1397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7"/>
          <p:cNvSpPr txBox="1">
            <a:spLocks noChangeArrowheads="1"/>
          </p:cNvSpPr>
          <p:nvPr/>
        </p:nvSpPr>
        <p:spPr bwMode="auto">
          <a:xfrm>
            <a:off x="697706" y="4666548"/>
            <a:ext cx="74350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bg1"/>
                </a:solidFill>
              </a:rPr>
              <a:t>质心加速度恒过质心，即惯性力对质心的力矩恒为</a:t>
            </a:r>
            <a:r>
              <a:rPr lang="en-US" altLang="zh-CN" sz="2400" b="1" dirty="0" smtClean="0">
                <a:solidFill>
                  <a:schemeClr val="bg1"/>
                </a:solidFill>
              </a:rPr>
              <a:t>0</a:t>
            </a:r>
            <a:r>
              <a:rPr lang="zh-CN" altLang="en-US" sz="2400" b="1" dirty="0" smtClean="0">
                <a:solidFill>
                  <a:schemeClr val="bg1"/>
                </a:solidFill>
              </a:rPr>
              <a:t>：</a:t>
            </a:r>
            <a:endParaRPr lang="zh-CN" altLang="en-US" sz="2400" b="1" dirty="0">
              <a:solidFill>
                <a:schemeClr val="bg1"/>
              </a:solidFill>
            </a:endParaRPr>
          </a:p>
        </p:txBody>
      </p:sp>
      <p:sp>
        <p:nvSpPr>
          <p:cNvPr id="9" name="Text Box 18"/>
          <p:cNvSpPr txBox="1">
            <a:spLocks noChangeArrowheads="1"/>
          </p:cNvSpPr>
          <p:nvPr/>
        </p:nvSpPr>
        <p:spPr bwMode="auto">
          <a:xfrm>
            <a:off x="697705" y="5805264"/>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FFC000"/>
                </a:solidFill>
                <a:ea typeface="黑体" pitchFamily="49" charset="-122"/>
              </a:rPr>
              <a:t>不论质心系是惯性系还是非惯性系，在质心系中，动量矩定理仍然适用。</a:t>
            </a:r>
            <a:r>
              <a:rPr lang="zh-CN" altLang="en-US" sz="2400" dirty="0">
                <a:solidFill>
                  <a:srgbClr val="FFC000"/>
                </a:solidFill>
              </a:rPr>
              <a:t> </a:t>
            </a:r>
          </a:p>
        </p:txBody>
      </p:sp>
    </p:spTree>
    <p:extLst>
      <p:ext uri="{BB962C8B-B14F-4D97-AF65-F5344CB8AC3E}">
        <p14:creationId xmlns:p14="http://schemas.microsoft.com/office/powerpoint/2010/main" val="15611380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392903" y="404664"/>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bg1"/>
                </a:solidFill>
                <a:latin typeface="+mn-lt"/>
              </a:rPr>
              <a:t>        </a:t>
            </a:r>
            <a:r>
              <a:rPr lang="zh-CN" altLang="en-US" sz="2400" b="1" dirty="0">
                <a:solidFill>
                  <a:schemeClr val="bg1"/>
                </a:solidFill>
                <a:latin typeface="+mn-lt"/>
              </a:rPr>
              <a:t>设在惯性系 </a:t>
            </a:r>
            <a:r>
              <a:rPr lang="en-US" altLang="zh-CN" sz="2400" b="1" i="1" dirty="0">
                <a:solidFill>
                  <a:schemeClr val="bg1"/>
                </a:solidFill>
                <a:latin typeface="+mn-lt"/>
              </a:rPr>
              <a:t>K </a:t>
            </a:r>
            <a:r>
              <a:rPr lang="zh-CN" altLang="en-US" sz="2400" b="1" dirty="0">
                <a:solidFill>
                  <a:schemeClr val="bg1"/>
                </a:solidFill>
                <a:latin typeface="+mn-lt"/>
              </a:rPr>
              <a:t>中，体系相对原点</a:t>
            </a:r>
            <a:r>
              <a:rPr lang="zh-CN" altLang="en-US" sz="2400" b="1" dirty="0" smtClean="0">
                <a:solidFill>
                  <a:schemeClr val="bg1"/>
                </a:solidFill>
                <a:latin typeface="+mn-lt"/>
              </a:rPr>
              <a:t>的</a:t>
            </a:r>
            <a:r>
              <a:rPr lang="zh-CN" altLang="en-US" sz="2400" b="1" dirty="0">
                <a:solidFill>
                  <a:schemeClr val="bg1"/>
                </a:solidFill>
                <a:latin typeface="+mn-lt"/>
              </a:rPr>
              <a:t>动量矩</a:t>
            </a:r>
            <a:r>
              <a:rPr lang="zh-CN" altLang="en-US" sz="2400" b="1" dirty="0" smtClean="0">
                <a:solidFill>
                  <a:schemeClr val="bg1"/>
                </a:solidFill>
                <a:latin typeface="+mn-lt"/>
              </a:rPr>
              <a:t>为 </a:t>
            </a:r>
            <a:r>
              <a:rPr lang="en-US" altLang="zh-CN" sz="2400" b="1" i="1" dirty="0">
                <a:solidFill>
                  <a:schemeClr val="bg1"/>
                </a:solidFill>
                <a:latin typeface="+mn-lt"/>
              </a:rPr>
              <a:t>L</a:t>
            </a:r>
            <a:r>
              <a:rPr lang="zh-CN" altLang="en-US" sz="2400" b="1" dirty="0">
                <a:solidFill>
                  <a:schemeClr val="bg1"/>
                </a:solidFill>
                <a:latin typeface="+mn-lt"/>
              </a:rPr>
              <a:t>。在质心系 </a:t>
            </a:r>
            <a:r>
              <a:rPr lang="en-US" altLang="zh-CN" sz="2400" b="1" i="1" dirty="0">
                <a:solidFill>
                  <a:schemeClr val="bg1"/>
                </a:solidFill>
                <a:latin typeface="+mn-lt"/>
              </a:rPr>
              <a:t>K</a:t>
            </a:r>
            <a:r>
              <a:rPr lang="en-US" altLang="zh-CN" sz="2400" b="1" baseline="-25000" dirty="0">
                <a:solidFill>
                  <a:schemeClr val="bg1"/>
                </a:solidFill>
                <a:latin typeface="+mn-lt"/>
              </a:rPr>
              <a:t>C </a:t>
            </a:r>
            <a:r>
              <a:rPr lang="zh-CN" altLang="en-US" sz="2400" b="1" dirty="0">
                <a:solidFill>
                  <a:schemeClr val="bg1"/>
                </a:solidFill>
                <a:latin typeface="+mn-lt"/>
              </a:rPr>
              <a:t>中，体系相对于质心</a:t>
            </a:r>
            <a:r>
              <a:rPr lang="zh-CN" altLang="en-US" sz="2400" b="1" dirty="0" smtClean="0">
                <a:solidFill>
                  <a:schemeClr val="bg1"/>
                </a:solidFill>
                <a:latin typeface="+mn-lt"/>
              </a:rPr>
              <a:t>的</a:t>
            </a:r>
            <a:r>
              <a:rPr lang="zh-CN" altLang="en-US" sz="2400" b="1" dirty="0">
                <a:solidFill>
                  <a:schemeClr val="bg1"/>
                </a:solidFill>
                <a:latin typeface="+mn-lt"/>
              </a:rPr>
              <a:t>动量矩</a:t>
            </a:r>
            <a:r>
              <a:rPr lang="zh-CN" altLang="en-US" sz="2400" b="1" dirty="0" smtClean="0">
                <a:solidFill>
                  <a:schemeClr val="bg1"/>
                </a:solidFill>
                <a:latin typeface="+mn-lt"/>
              </a:rPr>
              <a:t>为 </a:t>
            </a:r>
            <a:r>
              <a:rPr lang="en-US" altLang="zh-CN" sz="2400" b="1" i="1" dirty="0">
                <a:solidFill>
                  <a:schemeClr val="bg1"/>
                </a:solidFill>
                <a:latin typeface="+mn-lt"/>
              </a:rPr>
              <a:t>L</a:t>
            </a:r>
            <a:r>
              <a:rPr lang="en-US" altLang="zh-CN" sz="2400" b="1" baseline="-25000" dirty="0">
                <a:solidFill>
                  <a:schemeClr val="bg1"/>
                </a:solidFill>
                <a:latin typeface="+mn-lt"/>
              </a:rPr>
              <a:t>C</a:t>
            </a:r>
            <a:r>
              <a:rPr lang="zh-CN" altLang="en-US" sz="2400" b="1" dirty="0">
                <a:solidFill>
                  <a:schemeClr val="bg1"/>
                </a:solidFill>
                <a:latin typeface="+mn-lt"/>
              </a:rPr>
              <a:t>，则有： </a:t>
            </a:r>
          </a:p>
        </p:txBody>
      </p:sp>
      <p:graphicFrame>
        <p:nvGraphicFramePr>
          <p:cNvPr id="4" name="Object 10"/>
          <p:cNvGraphicFramePr>
            <a:graphicFrameLocks noChangeAspect="1"/>
          </p:cNvGraphicFramePr>
          <p:nvPr>
            <p:extLst>
              <p:ext uri="{D42A27DB-BD31-4B8C-83A1-F6EECF244321}">
                <p14:modId xmlns:p14="http://schemas.microsoft.com/office/powerpoint/2010/main" val="1750808054"/>
              </p:ext>
            </p:extLst>
          </p:nvPr>
        </p:nvGraphicFramePr>
        <p:xfrm>
          <a:off x="683568" y="1232431"/>
          <a:ext cx="5788025" cy="660400"/>
        </p:xfrm>
        <a:graphic>
          <a:graphicData uri="http://schemas.openxmlformats.org/presentationml/2006/ole">
            <mc:AlternateContent xmlns:mc="http://schemas.openxmlformats.org/markup-compatibility/2006">
              <mc:Choice xmlns:v="urn:schemas-microsoft-com:vml" Requires="v">
                <p:oleObj spid="_x0000_s69768" name="Equation" r:id="rId3" imgW="2997000" imgH="342720" progId="Equation.DSMT4">
                  <p:embed/>
                </p:oleObj>
              </mc:Choice>
              <mc:Fallback>
                <p:oleObj name="Equation" r:id="rId3" imgW="2997000" imgH="342720" progId="Equation.DSMT4">
                  <p:embed/>
                  <p:pic>
                    <p:nvPicPr>
                      <p:cNvPr id="0" name=""/>
                      <p:cNvPicPr>
                        <a:picLocks noChangeAspect="1" noChangeArrowheads="1"/>
                      </p:cNvPicPr>
                      <p:nvPr/>
                    </p:nvPicPr>
                    <p:blipFill>
                      <a:blip r:embed="rId4"/>
                      <a:srcRect/>
                      <a:stretch>
                        <a:fillRect/>
                      </a:stretch>
                    </p:blipFill>
                    <p:spPr bwMode="auto">
                      <a:xfrm>
                        <a:off x="683568" y="1232431"/>
                        <a:ext cx="578802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447418455"/>
              </p:ext>
            </p:extLst>
          </p:nvPr>
        </p:nvGraphicFramePr>
        <p:xfrm>
          <a:off x="971600" y="1844824"/>
          <a:ext cx="6378575" cy="639763"/>
        </p:xfrm>
        <a:graphic>
          <a:graphicData uri="http://schemas.openxmlformats.org/presentationml/2006/ole">
            <mc:AlternateContent xmlns:mc="http://schemas.openxmlformats.org/markup-compatibility/2006">
              <mc:Choice xmlns:v="urn:schemas-microsoft-com:vml" Requires="v">
                <p:oleObj spid="_x0000_s69769" name="Equation" r:id="rId5" imgW="3416040" imgH="342720" progId="Equation.DSMT4">
                  <p:embed/>
                </p:oleObj>
              </mc:Choice>
              <mc:Fallback>
                <p:oleObj name="Equation" r:id="rId5" imgW="3416040" imgH="342720" progId="Equation.DSMT4">
                  <p:embed/>
                  <p:pic>
                    <p:nvPicPr>
                      <p:cNvPr id="0" name=""/>
                      <p:cNvPicPr>
                        <a:picLocks noChangeAspect="1" noChangeArrowheads="1"/>
                      </p:cNvPicPr>
                      <p:nvPr/>
                    </p:nvPicPr>
                    <p:blipFill>
                      <a:blip r:embed="rId6"/>
                      <a:srcRect/>
                      <a:stretch>
                        <a:fillRect/>
                      </a:stretch>
                    </p:blipFill>
                    <p:spPr bwMode="auto">
                      <a:xfrm>
                        <a:off x="971600" y="1844824"/>
                        <a:ext cx="63785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4"/>
          <p:cNvGraphicFramePr>
            <a:graphicFrameLocks noChangeAspect="1"/>
          </p:cNvGraphicFramePr>
          <p:nvPr>
            <p:extLst>
              <p:ext uri="{D42A27DB-BD31-4B8C-83A1-F6EECF244321}">
                <p14:modId xmlns:p14="http://schemas.microsoft.com/office/powerpoint/2010/main" val="1258384265"/>
              </p:ext>
            </p:extLst>
          </p:nvPr>
        </p:nvGraphicFramePr>
        <p:xfrm>
          <a:off x="971600" y="2348880"/>
          <a:ext cx="7378700" cy="808037"/>
        </p:xfrm>
        <a:graphic>
          <a:graphicData uri="http://schemas.openxmlformats.org/presentationml/2006/ole">
            <mc:AlternateContent xmlns:mc="http://schemas.openxmlformats.org/markup-compatibility/2006">
              <mc:Choice xmlns:v="urn:schemas-microsoft-com:vml" Requires="v">
                <p:oleObj spid="_x0000_s69770" name="Equation" r:id="rId7" imgW="4178160" imgH="457200" progId="Equation.DSMT4">
                  <p:embed/>
                </p:oleObj>
              </mc:Choice>
              <mc:Fallback>
                <p:oleObj name="Equation" r:id="rId7" imgW="4178160" imgH="457200" progId="Equation.DSMT4">
                  <p:embed/>
                  <p:pic>
                    <p:nvPicPr>
                      <p:cNvPr id="0" name=""/>
                      <p:cNvPicPr>
                        <a:picLocks noChangeAspect="1" noChangeArrowheads="1"/>
                      </p:cNvPicPr>
                      <p:nvPr/>
                    </p:nvPicPr>
                    <p:blipFill>
                      <a:blip r:embed="rId8"/>
                      <a:srcRect/>
                      <a:stretch>
                        <a:fillRect/>
                      </a:stretch>
                    </p:blipFill>
                    <p:spPr bwMode="auto">
                      <a:xfrm>
                        <a:off x="971600" y="2348880"/>
                        <a:ext cx="7378700"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6"/>
          <p:cNvGraphicFramePr>
            <a:graphicFrameLocks noChangeAspect="1"/>
          </p:cNvGraphicFramePr>
          <p:nvPr>
            <p:extLst>
              <p:ext uri="{D42A27DB-BD31-4B8C-83A1-F6EECF244321}">
                <p14:modId xmlns:p14="http://schemas.microsoft.com/office/powerpoint/2010/main" val="1794183701"/>
              </p:ext>
            </p:extLst>
          </p:nvPr>
        </p:nvGraphicFramePr>
        <p:xfrm>
          <a:off x="971600" y="3182615"/>
          <a:ext cx="3341688" cy="606425"/>
        </p:xfrm>
        <a:graphic>
          <a:graphicData uri="http://schemas.openxmlformats.org/presentationml/2006/ole">
            <mc:AlternateContent xmlns:mc="http://schemas.openxmlformats.org/markup-compatibility/2006">
              <mc:Choice xmlns:v="urn:schemas-microsoft-com:vml" Requires="v">
                <p:oleObj spid="_x0000_s69771" name="Equation" r:id="rId9" imgW="1892160" imgH="342720" progId="Equation.DSMT4">
                  <p:embed/>
                </p:oleObj>
              </mc:Choice>
              <mc:Fallback>
                <p:oleObj name="Equation" r:id="rId9" imgW="1892160" imgH="342720" progId="Equation.DSMT4">
                  <p:embed/>
                  <p:pic>
                    <p:nvPicPr>
                      <p:cNvPr id="0" name=""/>
                      <p:cNvPicPr>
                        <a:picLocks noChangeAspect="1" noChangeArrowheads="1"/>
                      </p:cNvPicPr>
                      <p:nvPr/>
                    </p:nvPicPr>
                    <p:blipFill>
                      <a:blip r:embed="rId10"/>
                      <a:srcRect/>
                      <a:stretch>
                        <a:fillRect/>
                      </a:stretch>
                    </p:blipFill>
                    <p:spPr bwMode="auto">
                      <a:xfrm>
                        <a:off x="971600" y="3182615"/>
                        <a:ext cx="334168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3332083046"/>
              </p:ext>
            </p:extLst>
          </p:nvPr>
        </p:nvGraphicFramePr>
        <p:xfrm>
          <a:off x="1200150" y="3827463"/>
          <a:ext cx="1927225" cy="455612"/>
        </p:xfrm>
        <a:graphic>
          <a:graphicData uri="http://schemas.openxmlformats.org/presentationml/2006/ole">
            <mc:AlternateContent xmlns:mc="http://schemas.openxmlformats.org/markup-compatibility/2006">
              <mc:Choice xmlns:v="urn:schemas-microsoft-com:vml" Requires="v">
                <p:oleObj spid="_x0000_s69772" name="Equation" r:id="rId11" imgW="965160" imgH="228600" progId="Equation.DSMT4">
                  <p:embed/>
                </p:oleObj>
              </mc:Choice>
              <mc:Fallback>
                <p:oleObj name="Equation" r:id="rId11" imgW="965160" imgH="228600" progId="Equation.DSMT4">
                  <p:embed/>
                  <p:pic>
                    <p:nvPicPr>
                      <p:cNvPr id="0" name=""/>
                      <p:cNvPicPr>
                        <a:picLocks noChangeAspect="1" noChangeArrowheads="1"/>
                      </p:cNvPicPr>
                      <p:nvPr/>
                    </p:nvPicPr>
                    <p:blipFill>
                      <a:blip r:embed="rId12"/>
                      <a:srcRect/>
                      <a:stretch>
                        <a:fillRect/>
                      </a:stretch>
                    </p:blipFill>
                    <p:spPr bwMode="auto">
                      <a:xfrm>
                        <a:off x="1200150" y="3827463"/>
                        <a:ext cx="19272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9"/>
          <p:cNvGraphicFramePr>
            <a:graphicFrameLocks noChangeAspect="1"/>
          </p:cNvGraphicFramePr>
          <p:nvPr>
            <p:extLst>
              <p:ext uri="{D42A27DB-BD31-4B8C-83A1-F6EECF244321}">
                <p14:modId xmlns:p14="http://schemas.microsoft.com/office/powerpoint/2010/main" val="1216611736"/>
              </p:ext>
            </p:extLst>
          </p:nvPr>
        </p:nvGraphicFramePr>
        <p:xfrm>
          <a:off x="1115616" y="4701366"/>
          <a:ext cx="2636838" cy="617538"/>
        </p:xfrm>
        <a:graphic>
          <a:graphicData uri="http://schemas.openxmlformats.org/presentationml/2006/ole">
            <mc:AlternateContent xmlns:mc="http://schemas.openxmlformats.org/markup-compatibility/2006">
              <mc:Choice xmlns:v="urn:schemas-microsoft-com:vml" Requires="v">
                <p:oleObj spid="_x0000_s69773" name="Equation" r:id="rId13" imgW="1460160" imgH="342720" progId="Equation.DSMT4">
                  <p:embed/>
                </p:oleObj>
              </mc:Choice>
              <mc:Fallback>
                <p:oleObj name="Equation" r:id="rId13" imgW="1460160" imgH="342720" progId="Equation.DSMT4">
                  <p:embed/>
                  <p:pic>
                    <p:nvPicPr>
                      <p:cNvPr id="0" name=""/>
                      <p:cNvPicPr>
                        <a:picLocks noChangeAspect="1" noChangeArrowheads="1"/>
                      </p:cNvPicPr>
                      <p:nvPr/>
                    </p:nvPicPr>
                    <p:blipFill>
                      <a:blip r:embed="rId14"/>
                      <a:srcRect/>
                      <a:stretch>
                        <a:fillRect/>
                      </a:stretch>
                    </p:blipFill>
                    <p:spPr bwMode="auto">
                      <a:xfrm>
                        <a:off x="1115616" y="4701366"/>
                        <a:ext cx="2636838"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2"/>
          <p:cNvSpPr txBox="1">
            <a:spLocks noChangeArrowheads="1"/>
          </p:cNvSpPr>
          <p:nvPr/>
        </p:nvSpPr>
        <p:spPr bwMode="auto">
          <a:xfrm>
            <a:off x="3059833" y="3821113"/>
            <a:ext cx="5760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solidFill>
                  <a:schemeClr val="bg1"/>
                </a:solidFill>
              </a:rPr>
              <a:t>体系各质点质量等效在质心上随之绕定点运动的动量矩（称为</a:t>
            </a:r>
            <a:r>
              <a:rPr lang="zh-CN" altLang="en-US" sz="2400" b="1" dirty="0" smtClean="0">
                <a:solidFill>
                  <a:srgbClr val="FFC000"/>
                </a:solidFill>
              </a:rPr>
              <a:t>轨道角动量</a:t>
            </a:r>
            <a:r>
              <a:rPr lang="zh-CN" altLang="en-US" sz="2400" b="1" dirty="0" smtClean="0">
                <a:solidFill>
                  <a:schemeClr val="bg1"/>
                </a:solidFill>
              </a:rPr>
              <a:t>） </a:t>
            </a:r>
            <a:endParaRPr lang="zh-CN" altLang="en-US" sz="2400" b="1" dirty="0">
              <a:solidFill>
                <a:schemeClr val="bg1"/>
              </a:solidFill>
            </a:endParaRPr>
          </a:p>
        </p:txBody>
      </p:sp>
      <p:sp>
        <p:nvSpPr>
          <p:cNvPr id="11" name="Text Box 23"/>
          <p:cNvSpPr txBox="1">
            <a:spLocks noChangeArrowheads="1"/>
          </p:cNvSpPr>
          <p:nvPr/>
        </p:nvSpPr>
        <p:spPr bwMode="auto">
          <a:xfrm>
            <a:off x="3779912" y="4701366"/>
            <a:ext cx="5173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solidFill>
                  <a:schemeClr val="bg1"/>
                </a:solidFill>
              </a:rPr>
              <a:t>体系各质点绕质心运动的动量矩（称为</a:t>
            </a:r>
            <a:r>
              <a:rPr lang="zh-CN" altLang="en-US" sz="2400" b="1" dirty="0" smtClean="0">
                <a:solidFill>
                  <a:srgbClr val="FFC000"/>
                </a:solidFill>
              </a:rPr>
              <a:t>固有角动量</a:t>
            </a:r>
            <a:r>
              <a:rPr lang="zh-CN" altLang="en-US" sz="2400" b="1" dirty="0" smtClean="0">
                <a:solidFill>
                  <a:schemeClr val="bg1"/>
                </a:solidFill>
              </a:rPr>
              <a:t>）</a:t>
            </a:r>
            <a:endParaRPr lang="zh-CN" altLang="en-US" sz="2400" b="1" dirty="0">
              <a:solidFill>
                <a:schemeClr val="bg1"/>
              </a:solidFill>
            </a:endParaRPr>
          </a:p>
        </p:txBody>
      </p:sp>
      <p:graphicFrame>
        <p:nvGraphicFramePr>
          <p:cNvPr id="12" name="Object 25"/>
          <p:cNvGraphicFramePr>
            <a:graphicFrameLocks noChangeAspect="1"/>
          </p:cNvGraphicFramePr>
          <p:nvPr>
            <p:extLst>
              <p:ext uri="{D42A27DB-BD31-4B8C-83A1-F6EECF244321}">
                <p14:modId xmlns:p14="http://schemas.microsoft.com/office/powerpoint/2010/main" val="4163188738"/>
              </p:ext>
            </p:extLst>
          </p:nvPr>
        </p:nvGraphicFramePr>
        <p:xfrm>
          <a:off x="3779912" y="5733256"/>
          <a:ext cx="2107215" cy="648072"/>
        </p:xfrm>
        <a:graphic>
          <a:graphicData uri="http://schemas.openxmlformats.org/presentationml/2006/ole">
            <mc:AlternateContent xmlns:mc="http://schemas.openxmlformats.org/markup-compatibility/2006">
              <mc:Choice xmlns:v="urn:schemas-microsoft-com:vml" Requires="v">
                <p:oleObj spid="_x0000_s69774" name="Equation" r:id="rId15" imgW="825480" imgH="253800" progId="Equation.DSMT4">
                  <p:embed/>
                </p:oleObj>
              </mc:Choice>
              <mc:Fallback>
                <p:oleObj name="Equation" r:id="rId15" imgW="825480" imgH="253800" progId="Equation.DSMT4">
                  <p:embed/>
                  <p:pic>
                    <p:nvPicPr>
                      <p:cNvPr id="0" name=""/>
                      <p:cNvPicPr>
                        <a:picLocks noChangeAspect="1" noChangeArrowheads="1"/>
                      </p:cNvPicPr>
                      <p:nvPr/>
                    </p:nvPicPr>
                    <p:blipFill>
                      <a:blip r:embed="rId16"/>
                      <a:srcRect/>
                      <a:stretch>
                        <a:fillRect/>
                      </a:stretch>
                    </p:blipFill>
                    <p:spPr bwMode="auto">
                      <a:xfrm>
                        <a:off x="3779912" y="5733256"/>
                        <a:ext cx="2107215" cy="648072"/>
                      </a:xfrm>
                      <a:prstGeom prst="rect">
                        <a:avLst/>
                      </a:prstGeom>
                      <a:noFill/>
                    </p:spPr>
                  </p:pic>
                </p:oleObj>
              </mc:Fallback>
            </mc:AlternateContent>
          </a:graphicData>
        </a:graphic>
      </p:graphicFrame>
    </p:spTree>
    <p:extLst>
      <p:ext uri="{BB962C8B-B14F-4D97-AF65-F5344CB8AC3E}">
        <p14:creationId xmlns:p14="http://schemas.microsoft.com/office/powerpoint/2010/main" val="41309339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0" grpId="0" autoUpdateAnimBg="0"/>
      <p:bldP spid="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704358" y="1077451"/>
            <a:ext cx="7559675" cy="461665"/>
          </a:xfrm>
          <a:prstGeom prst="rect">
            <a:avLst/>
          </a:prstGeom>
          <a:noFill/>
          <a:ln>
            <a:noFill/>
          </a:ln>
          <a:effectLst/>
        </p:spPr>
        <p:txBody>
          <a:bodyPr>
            <a:spAutoFit/>
          </a:bodyPr>
          <a:lstStyle/>
          <a:p>
            <a:r>
              <a:rPr lang="zh-CN" altLang="en-US" sz="2400" b="1" dirty="0">
                <a:solidFill>
                  <a:schemeClr val="bg1"/>
                </a:solidFill>
              </a:rPr>
              <a:t>即：体系</a:t>
            </a:r>
            <a:r>
              <a:rPr lang="zh-CN" altLang="en-US" sz="2400" b="1" dirty="0" smtClean="0">
                <a:solidFill>
                  <a:schemeClr val="bg1"/>
                </a:solidFill>
              </a:rPr>
              <a:t>的</a:t>
            </a:r>
            <a:r>
              <a:rPr lang="zh-CN" altLang="en-US" sz="2400" b="1" dirty="0">
                <a:solidFill>
                  <a:schemeClr val="bg1"/>
                </a:solidFill>
              </a:rPr>
              <a:t>动量矩</a:t>
            </a:r>
            <a:r>
              <a:rPr lang="zh-CN" altLang="en-US" sz="2400" b="1" dirty="0" smtClean="0">
                <a:solidFill>
                  <a:schemeClr val="bg1"/>
                </a:solidFill>
              </a:rPr>
              <a:t>等于</a:t>
            </a:r>
            <a:r>
              <a:rPr lang="zh-CN" altLang="en-US" sz="2400" b="1" dirty="0" smtClean="0">
                <a:solidFill>
                  <a:srgbClr val="FFC000"/>
                </a:solidFill>
              </a:rPr>
              <a:t>固有动量矩与轨道动量矩之</a:t>
            </a:r>
            <a:r>
              <a:rPr lang="zh-CN" altLang="en-US" sz="2400" b="1" dirty="0">
                <a:solidFill>
                  <a:srgbClr val="FFC000"/>
                </a:solidFill>
              </a:rPr>
              <a:t>和</a:t>
            </a:r>
            <a:r>
              <a:rPr lang="zh-CN" altLang="en-US" sz="2400" b="1" dirty="0">
                <a:solidFill>
                  <a:schemeClr val="bg1"/>
                </a:solidFill>
              </a:rPr>
              <a:t>。 </a:t>
            </a:r>
          </a:p>
        </p:txBody>
      </p:sp>
      <p:graphicFrame>
        <p:nvGraphicFramePr>
          <p:cNvPr id="3" name="对象 2"/>
          <p:cNvGraphicFramePr>
            <a:graphicFrameLocks noChangeAspect="1"/>
          </p:cNvGraphicFramePr>
          <p:nvPr>
            <p:extLst>
              <p:ext uri="{D42A27DB-BD31-4B8C-83A1-F6EECF244321}">
                <p14:modId xmlns:p14="http://schemas.microsoft.com/office/powerpoint/2010/main" val="3356354583"/>
              </p:ext>
            </p:extLst>
          </p:nvPr>
        </p:nvGraphicFramePr>
        <p:xfrm>
          <a:off x="2001705" y="357644"/>
          <a:ext cx="4089400" cy="574675"/>
        </p:xfrm>
        <a:graphic>
          <a:graphicData uri="http://schemas.openxmlformats.org/presentationml/2006/ole">
            <mc:AlternateContent xmlns:mc="http://schemas.openxmlformats.org/markup-compatibility/2006">
              <mc:Choice xmlns:v="urn:schemas-microsoft-com:vml" Requires="v">
                <p:oleObj spid="_x0000_s70678" name="Equation" r:id="rId3" imgW="1803240" imgH="253800" progId="Equation.DSMT4">
                  <p:embed/>
                </p:oleObj>
              </mc:Choice>
              <mc:Fallback>
                <p:oleObj name="Equation" r:id="rId3" imgW="1803240" imgH="253800" progId="Equation.DSMT4">
                  <p:embed/>
                  <p:pic>
                    <p:nvPicPr>
                      <p:cNvPr id="0" name="Object 25"/>
                      <p:cNvPicPr>
                        <a:picLocks noChangeAspect="1" noChangeArrowheads="1"/>
                      </p:cNvPicPr>
                      <p:nvPr/>
                    </p:nvPicPr>
                    <p:blipFill>
                      <a:blip r:embed="rId4"/>
                      <a:srcRect/>
                      <a:stretch>
                        <a:fillRect/>
                      </a:stretch>
                    </p:blipFill>
                    <p:spPr bwMode="auto">
                      <a:xfrm>
                        <a:off x="2001705" y="357644"/>
                        <a:ext cx="4089400" cy="574675"/>
                      </a:xfrm>
                      <a:prstGeom prst="rect">
                        <a:avLst/>
                      </a:prstGeom>
                      <a:noFill/>
                      <a:ln>
                        <a:noFill/>
                      </a:ln>
                    </p:spPr>
                  </p:pic>
                </p:oleObj>
              </mc:Fallback>
            </mc:AlternateContent>
          </a:graphicData>
        </a:graphic>
      </p:graphicFrame>
      <p:sp>
        <p:nvSpPr>
          <p:cNvPr id="4" name="Text Box 27"/>
          <p:cNvSpPr txBox="1">
            <a:spLocks noChangeArrowheads="1"/>
          </p:cNvSpPr>
          <p:nvPr/>
        </p:nvSpPr>
        <p:spPr bwMode="auto">
          <a:xfrm>
            <a:off x="467544" y="2060848"/>
            <a:ext cx="5128377" cy="4154984"/>
          </a:xfrm>
          <a:prstGeom prst="rect">
            <a:avLst/>
          </a:prstGeom>
          <a:noFill/>
          <a:ln>
            <a:noFill/>
          </a:ln>
          <a:effectLst/>
        </p:spPr>
        <p:txBody>
          <a:bodyPr wrap="square">
            <a:spAutoFit/>
          </a:bodyPr>
          <a:lstStyle/>
          <a:p>
            <a:r>
              <a:rPr lang="zh-CN" altLang="en-US" sz="2400" b="1" dirty="0" smtClean="0">
                <a:solidFill>
                  <a:schemeClr val="bg1"/>
                </a:solidFill>
              </a:rPr>
              <a:t>例如，先</a:t>
            </a:r>
            <a:r>
              <a:rPr lang="en-US" altLang="zh-CN" sz="2400" b="1" i="1" dirty="0" smtClean="0">
                <a:solidFill>
                  <a:schemeClr val="bg1"/>
                </a:solidFill>
              </a:rPr>
              <a:t>O</a:t>
            </a:r>
            <a:r>
              <a:rPr lang="zh-CN" altLang="en-US" sz="2400" b="1" dirty="0" smtClean="0">
                <a:solidFill>
                  <a:schemeClr val="bg1"/>
                </a:solidFill>
              </a:rPr>
              <a:t>点在日心，地球的动量矩</a:t>
            </a:r>
            <a:r>
              <a:rPr lang="en-US" altLang="zh-CN" sz="2400" b="1" i="1" dirty="0" smtClean="0">
                <a:solidFill>
                  <a:schemeClr val="bg1"/>
                </a:solidFill>
              </a:rPr>
              <a:t>L</a:t>
            </a:r>
            <a:r>
              <a:rPr lang="zh-CN" altLang="en-US" sz="2400" b="1" dirty="0" smtClean="0">
                <a:solidFill>
                  <a:schemeClr val="bg1"/>
                </a:solidFill>
              </a:rPr>
              <a:t>等于地球绕自身质心自转的动量矩与地球绕日公转的轨道动量矩之和。</a:t>
            </a:r>
            <a:endParaRPr lang="en-US" altLang="zh-CN" sz="2400" b="1" dirty="0" smtClean="0">
              <a:solidFill>
                <a:schemeClr val="bg1"/>
              </a:solidFill>
            </a:endParaRPr>
          </a:p>
          <a:p>
            <a:endParaRPr lang="en-US" altLang="zh-CN" sz="2400" b="1" dirty="0">
              <a:solidFill>
                <a:schemeClr val="bg1"/>
              </a:solidFill>
            </a:endParaRPr>
          </a:p>
          <a:p>
            <a:r>
              <a:rPr lang="zh-CN" altLang="en-US" sz="2400" b="1" dirty="0" smtClean="0">
                <a:solidFill>
                  <a:schemeClr val="bg1"/>
                </a:solidFill>
              </a:rPr>
              <a:t>原子中电子的动量矩等于电子绕原子核中心运动的轨道角动量与电子自旋角动量之和。</a:t>
            </a:r>
            <a:endParaRPr lang="en-US" altLang="zh-CN" sz="2400" b="1" dirty="0" smtClean="0">
              <a:solidFill>
                <a:schemeClr val="bg1"/>
              </a:solidFill>
            </a:endParaRPr>
          </a:p>
          <a:p>
            <a:endParaRPr lang="en-US" altLang="zh-CN" sz="2400" b="1" dirty="0">
              <a:solidFill>
                <a:schemeClr val="bg1"/>
              </a:solidFill>
            </a:endParaRPr>
          </a:p>
          <a:p>
            <a:r>
              <a:rPr lang="zh-CN" altLang="en-US" sz="2400" b="1" dirty="0" smtClean="0">
                <a:solidFill>
                  <a:schemeClr val="bg1"/>
                </a:solidFill>
              </a:rPr>
              <a:t>跳水运动员在下落过程中只受到重力，其质心的重力矩为</a:t>
            </a:r>
            <a:r>
              <a:rPr lang="en-US" altLang="zh-CN" sz="2400" b="1" dirty="0" smtClean="0">
                <a:solidFill>
                  <a:schemeClr val="bg1"/>
                </a:solidFill>
              </a:rPr>
              <a:t>0</a:t>
            </a:r>
            <a:r>
              <a:rPr lang="zh-CN" altLang="en-US" sz="2400" b="1" dirty="0" smtClean="0">
                <a:solidFill>
                  <a:schemeClr val="bg1"/>
                </a:solidFill>
              </a:rPr>
              <a:t>，故其绕质心的动量矩守恒。</a:t>
            </a:r>
            <a:endParaRPr lang="zh-CN" altLang="en-US" sz="2400" b="1" dirty="0">
              <a:solidFill>
                <a:schemeClr val="bg1"/>
              </a:solidFill>
            </a:endParaRPr>
          </a:p>
        </p:txBody>
      </p:sp>
      <p:pic>
        <p:nvPicPr>
          <p:cNvPr id="70666" name="Picture 10" descr="D:\Snap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1807642"/>
            <a:ext cx="3196224" cy="466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96244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10"/>
          <p:cNvSpPr>
            <a:spLocks noChangeArrowheads="1"/>
          </p:cNvSpPr>
          <p:nvPr/>
        </p:nvSpPr>
        <p:spPr bwMode="auto">
          <a:xfrm>
            <a:off x="2841630" y="176864"/>
            <a:ext cx="19351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smtClean="0">
                <a:solidFill>
                  <a:srgbClr val="66FF33"/>
                </a:solidFill>
                <a:latin typeface="Times New Roman" pitchFamily="18" charset="0"/>
                <a:ea typeface="黑体" pitchFamily="49" charset="-122"/>
              </a:rPr>
              <a:t>5.1</a:t>
            </a:r>
            <a:r>
              <a:rPr kumimoji="1" lang="en-US" altLang="zh-CN" sz="3200" b="1" dirty="0" smtClean="0">
                <a:solidFill>
                  <a:srgbClr val="66FF33"/>
                </a:solidFill>
                <a:latin typeface="黑体" pitchFamily="49" charset="-122"/>
                <a:ea typeface="黑体" pitchFamily="49" charset="-122"/>
              </a:rPr>
              <a:t>  </a:t>
            </a:r>
            <a:r>
              <a:rPr kumimoji="1" lang="zh-CN" altLang="en-US" sz="3200" b="1" dirty="0" smtClean="0">
                <a:solidFill>
                  <a:srgbClr val="66FF33"/>
                </a:solidFill>
                <a:latin typeface="黑体" pitchFamily="49" charset="-122"/>
                <a:ea typeface="黑体" pitchFamily="49" charset="-122"/>
              </a:rPr>
              <a:t>力矩</a:t>
            </a:r>
            <a:endParaRPr lang="zh-CN" altLang="en-US" sz="3200" b="1" dirty="0">
              <a:solidFill>
                <a:srgbClr val="66FF33"/>
              </a:solidFill>
              <a:latin typeface="黑体" pitchFamily="49" charset="-122"/>
              <a:ea typeface="黑体" pitchFamily="49" charset="-122"/>
            </a:endParaRPr>
          </a:p>
        </p:txBody>
      </p:sp>
      <p:sp>
        <p:nvSpPr>
          <p:cNvPr id="25" name="Text Box 4"/>
          <p:cNvSpPr txBox="1">
            <a:spLocks noChangeArrowheads="1"/>
          </p:cNvSpPr>
          <p:nvPr/>
        </p:nvSpPr>
        <p:spPr bwMode="auto">
          <a:xfrm>
            <a:off x="1030033" y="94775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FFFF"/>
                </a:solidFill>
                <a:latin typeface="Times New Roman" pitchFamily="18" charset="0"/>
              </a:rPr>
              <a:t>力</a:t>
            </a:r>
          </a:p>
        </p:txBody>
      </p:sp>
      <p:sp>
        <p:nvSpPr>
          <p:cNvPr id="28" name="Rectangle 11"/>
          <p:cNvSpPr>
            <a:spLocks noChangeArrowheads="1"/>
          </p:cNvSpPr>
          <p:nvPr/>
        </p:nvSpPr>
        <p:spPr bwMode="auto">
          <a:xfrm>
            <a:off x="617283" y="844567"/>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solidFill>
                  <a:srgbClr val="FFFF66"/>
                </a:solidFill>
                <a:latin typeface="Times New Roman" pitchFamily="18" charset="0"/>
              </a:rPr>
              <a:t>•</a:t>
            </a:r>
          </a:p>
        </p:txBody>
      </p:sp>
      <p:sp>
        <p:nvSpPr>
          <p:cNvPr id="30" name="Text Box 15"/>
          <p:cNvSpPr txBox="1">
            <a:spLocks noChangeArrowheads="1"/>
          </p:cNvSpPr>
          <p:nvPr/>
        </p:nvSpPr>
        <p:spPr bwMode="auto">
          <a:xfrm>
            <a:off x="5584570" y="963630"/>
            <a:ext cx="2312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FFFF"/>
                </a:solidFill>
                <a:latin typeface="Times New Roman" pitchFamily="18" charset="0"/>
              </a:rPr>
              <a:t>质点获得加速度</a:t>
            </a:r>
          </a:p>
        </p:txBody>
      </p:sp>
      <p:sp>
        <p:nvSpPr>
          <p:cNvPr id="31" name="Text Box 16"/>
          <p:cNvSpPr txBox="1">
            <a:spLocks noChangeArrowheads="1"/>
          </p:cNvSpPr>
          <p:nvPr/>
        </p:nvSpPr>
        <p:spPr bwMode="auto">
          <a:xfrm>
            <a:off x="2055558" y="960455"/>
            <a:ext cx="292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chemeClr val="bg1"/>
                </a:solidFill>
                <a:latin typeface="Times New Roman" pitchFamily="18" charset="0"/>
              </a:rPr>
              <a:t>改变质点的运动状态</a:t>
            </a:r>
            <a:endParaRPr lang="zh-CN" altLang="en-US" sz="2400" b="1">
              <a:solidFill>
                <a:srgbClr val="66FFFF"/>
              </a:solidFill>
              <a:latin typeface="Times New Roman" pitchFamily="18" charset="0"/>
            </a:endParaRPr>
          </a:p>
        </p:txBody>
      </p:sp>
      <p:sp>
        <p:nvSpPr>
          <p:cNvPr id="32" name="AutoShape 17"/>
          <p:cNvSpPr>
            <a:spLocks noChangeArrowheads="1"/>
          </p:cNvSpPr>
          <p:nvPr/>
        </p:nvSpPr>
        <p:spPr bwMode="auto">
          <a:xfrm>
            <a:off x="1623758" y="1111267"/>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utoShape 51"/>
          <p:cNvSpPr>
            <a:spLocks noChangeArrowheads="1"/>
          </p:cNvSpPr>
          <p:nvPr/>
        </p:nvSpPr>
        <p:spPr bwMode="auto">
          <a:xfrm>
            <a:off x="5032120" y="1123967"/>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1115616" y="1565392"/>
            <a:ext cx="6867525" cy="1569660"/>
          </a:xfrm>
          <a:prstGeom prst="rect">
            <a:avLst/>
          </a:prstGeom>
          <a:noFill/>
        </p:spPr>
        <p:txBody>
          <a:bodyPr wrap="square" rtlCol="0">
            <a:spAutoFit/>
          </a:bodyPr>
          <a:lstStyle/>
          <a:p>
            <a:r>
              <a:rPr lang="zh-CN" altLang="en-US" sz="2400" b="1" dirty="0" smtClean="0">
                <a:solidFill>
                  <a:schemeClr val="bg1"/>
                </a:solidFill>
              </a:rPr>
              <a:t>      对于单个质点的动力学性质用</a:t>
            </a:r>
            <a:r>
              <a:rPr lang="zh-CN" altLang="en-US" sz="2400" b="1" dirty="0" smtClean="0">
                <a:solidFill>
                  <a:srgbClr val="FFC000"/>
                </a:solidFill>
              </a:rPr>
              <a:t>力、动能、动量</a:t>
            </a:r>
            <a:r>
              <a:rPr lang="zh-CN" altLang="en-US" sz="2400" b="1" dirty="0" smtClean="0">
                <a:solidFill>
                  <a:schemeClr val="bg1"/>
                </a:solidFill>
              </a:rPr>
              <a:t>就可以描述，但是如何讨论质点与空间中一个定点所组成的系统时，上述物理量就不足以描述该质点的动力学性质，因为质点可以绕该</a:t>
            </a:r>
            <a:r>
              <a:rPr lang="zh-CN" altLang="en-US" sz="2400" b="1" dirty="0" smtClean="0">
                <a:solidFill>
                  <a:srgbClr val="FFC000"/>
                </a:solidFill>
              </a:rPr>
              <a:t>定点转动</a:t>
            </a:r>
            <a:r>
              <a:rPr lang="zh-CN" altLang="en-US" sz="2400" b="1" dirty="0" smtClean="0">
                <a:solidFill>
                  <a:schemeClr val="bg1"/>
                </a:solidFill>
              </a:rPr>
              <a:t>。</a:t>
            </a:r>
            <a:endParaRPr lang="zh-CN" altLang="en-US" sz="2400" b="1" dirty="0">
              <a:solidFill>
                <a:schemeClr val="bg1"/>
              </a:solidFill>
            </a:endParaRPr>
          </a:p>
        </p:txBody>
      </p:sp>
      <p:graphicFrame>
        <p:nvGraphicFramePr>
          <p:cNvPr id="56" name="Object 10"/>
          <p:cNvGraphicFramePr>
            <a:graphicFrameLocks noChangeAspect="1"/>
          </p:cNvGraphicFramePr>
          <p:nvPr>
            <p:extLst>
              <p:ext uri="{D42A27DB-BD31-4B8C-83A1-F6EECF244321}">
                <p14:modId xmlns:p14="http://schemas.microsoft.com/office/powerpoint/2010/main" val="2558822550"/>
              </p:ext>
            </p:extLst>
          </p:nvPr>
        </p:nvGraphicFramePr>
        <p:xfrm>
          <a:off x="1032413" y="3356992"/>
          <a:ext cx="4968875" cy="822325"/>
        </p:xfrm>
        <a:graphic>
          <a:graphicData uri="http://schemas.openxmlformats.org/presentationml/2006/ole">
            <mc:AlternateContent xmlns:mc="http://schemas.openxmlformats.org/markup-compatibility/2006">
              <mc:Choice xmlns:v="urn:schemas-microsoft-com:vml" Requires="v">
                <p:oleObj spid="_x0000_s42222" name="公式" r:id="rId3" imgW="4952941" imgH="807624" progId="Equation.3">
                  <p:embed/>
                </p:oleObj>
              </mc:Choice>
              <mc:Fallback>
                <p:oleObj name="公式" r:id="rId3" imgW="4952941" imgH="807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13" y="3356992"/>
                        <a:ext cx="4968875" cy="822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1"/>
          <p:cNvGraphicFramePr>
            <a:graphicFrameLocks noChangeAspect="1"/>
          </p:cNvGraphicFramePr>
          <p:nvPr>
            <p:extLst>
              <p:ext uri="{D42A27DB-BD31-4B8C-83A1-F6EECF244321}">
                <p14:modId xmlns:p14="http://schemas.microsoft.com/office/powerpoint/2010/main" val="1653460736"/>
              </p:ext>
            </p:extLst>
          </p:nvPr>
        </p:nvGraphicFramePr>
        <p:xfrm>
          <a:off x="2128582" y="4906700"/>
          <a:ext cx="1079205" cy="466515"/>
        </p:xfrm>
        <a:graphic>
          <a:graphicData uri="http://schemas.openxmlformats.org/presentationml/2006/ole">
            <mc:AlternateContent xmlns:mc="http://schemas.openxmlformats.org/markup-compatibility/2006">
              <mc:Choice xmlns:v="urn:schemas-microsoft-com:vml" Requires="v">
                <p:oleObj spid="_x0000_s42223" name="Equation" r:id="rId5" imgW="545760" imgH="228600" progId="Equation.DSMT4">
                  <p:embed/>
                </p:oleObj>
              </mc:Choice>
              <mc:Fallback>
                <p:oleObj name="Equation" r:id="rId5" imgW="545760" imgH="228600" progId="Equation.DSMT4">
                  <p:embed/>
                  <p:pic>
                    <p:nvPicPr>
                      <p:cNvPr id="0" name=""/>
                      <p:cNvPicPr>
                        <a:picLocks noChangeAspect="1" noChangeArrowheads="1"/>
                      </p:cNvPicPr>
                      <p:nvPr/>
                    </p:nvPicPr>
                    <p:blipFill>
                      <a:blip r:embed="rId6"/>
                      <a:srcRect/>
                      <a:stretch>
                        <a:fillRect/>
                      </a:stretch>
                    </p:blipFill>
                    <p:spPr bwMode="auto">
                      <a:xfrm>
                        <a:off x="2128582" y="4906700"/>
                        <a:ext cx="1079205" cy="466515"/>
                      </a:xfrm>
                      <a:prstGeom prst="rect">
                        <a:avLst/>
                      </a:prstGeom>
                      <a:noFill/>
                      <a:ln>
                        <a:noFill/>
                      </a:ln>
                      <a:effectLst/>
                    </p:spPr>
                  </p:pic>
                </p:oleObj>
              </mc:Fallback>
            </mc:AlternateContent>
          </a:graphicData>
        </a:graphic>
      </p:graphicFrame>
      <p:graphicFrame>
        <p:nvGraphicFramePr>
          <p:cNvPr id="58" name="Object 12"/>
          <p:cNvGraphicFramePr>
            <a:graphicFrameLocks noChangeAspect="1"/>
          </p:cNvGraphicFramePr>
          <p:nvPr>
            <p:extLst>
              <p:ext uri="{D42A27DB-BD31-4B8C-83A1-F6EECF244321}">
                <p14:modId xmlns:p14="http://schemas.microsoft.com/office/powerpoint/2010/main" val="1156050026"/>
              </p:ext>
            </p:extLst>
          </p:nvPr>
        </p:nvGraphicFramePr>
        <p:xfrm>
          <a:off x="1691680" y="5949950"/>
          <a:ext cx="2016125" cy="482600"/>
        </p:xfrm>
        <a:graphic>
          <a:graphicData uri="http://schemas.openxmlformats.org/presentationml/2006/ole">
            <mc:AlternateContent xmlns:mc="http://schemas.openxmlformats.org/markup-compatibility/2006">
              <mc:Choice xmlns:v="urn:schemas-microsoft-com:vml" Requires="v">
                <p:oleObj spid="_x0000_s42224" name="公式" r:id="rId7" imgW="1996390" imgH="457272" progId="Equation.3">
                  <p:embed/>
                </p:oleObj>
              </mc:Choice>
              <mc:Fallback>
                <p:oleObj name="公式" r:id="rId7" imgW="1996390" imgH="45727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5949950"/>
                        <a:ext cx="2016125" cy="482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Oval 13"/>
          <p:cNvSpPr>
            <a:spLocks noChangeArrowheads="1"/>
          </p:cNvSpPr>
          <p:nvPr/>
        </p:nvSpPr>
        <p:spPr bwMode="auto">
          <a:xfrm>
            <a:off x="5490908" y="4954587"/>
            <a:ext cx="2895600" cy="1447800"/>
          </a:xfrm>
          <a:prstGeom prst="ellipse">
            <a:avLst/>
          </a:prstGeom>
          <a:noFill/>
          <a:ln w="38100">
            <a:solidFill>
              <a:schemeClr val="bg1"/>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4"/>
          <p:cNvSpPr>
            <a:spLocks noChangeShapeType="1"/>
          </p:cNvSpPr>
          <p:nvPr/>
        </p:nvSpPr>
        <p:spPr bwMode="auto">
          <a:xfrm flipV="1">
            <a:off x="6862508" y="4322762"/>
            <a:ext cx="0" cy="1331913"/>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5"/>
          <p:cNvSpPr>
            <a:spLocks noChangeShapeType="1"/>
          </p:cNvSpPr>
          <p:nvPr/>
        </p:nvSpPr>
        <p:spPr bwMode="auto">
          <a:xfrm>
            <a:off x="6862508" y="5640387"/>
            <a:ext cx="1106488" cy="550863"/>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6"/>
          <p:cNvSpPr>
            <a:spLocks noChangeShapeType="1"/>
          </p:cNvSpPr>
          <p:nvPr/>
        </p:nvSpPr>
        <p:spPr bwMode="auto">
          <a:xfrm flipV="1">
            <a:off x="8005508" y="5640387"/>
            <a:ext cx="914400" cy="533400"/>
          </a:xfrm>
          <a:prstGeom prst="line">
            <a:avLst/>
          </a:prstGeom>
          <a:noFill/>
          <a:ln w="3810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 name="Object 17"/>
          <p:cNvGraphicFramePr>
            <a:graphicFrameLocks noChangeAspect="1"/>
          </p:cNvGraphicFramePr>
          <p:nvPr>
            <p:extLst>
              <p:ext uri="{D42A27DB-BD31-4B8C-83A1-F6EECF244321}">
                <p14:modId xmlns:p14="http://schemas.microsoft.com/office/powerpoint/2010/main" val="885300234"/>
              </p:ext>
            </p:extLst>
          </p:nvPr>
        </p:nvGraphicFramePr>
        <p:xfrm>
          <a:off x="7014908" y="5859462"/>
          <a:ext cx="219075" cy="268288"/>
        </p:xfrm>
        <a:graphic>
          <a:graphicData uri="http://schemas.openxmlformats.org/presentationml/2006/ole">
            <mc:AlternateContent xmlns:mc="http://schemas.openxmlformats.org/markup-compatibility/2006">
              <mc:Choice xmlns:v="urn:schemas-microsoft-com:vml" Requires="v">
                <p:oleObj spid="_x0000_s42225" name="公式" r:id="rId9" imgW="190606" imgH="243864" progId="Equation.3">
                  <p:embed/>
                </p:oleObj>
              </mc:Choice>
              <mc:Fallback>
                <p:oleObj name="公式" r:id="rId9" imgW="190606" imgH="2438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4908" y="5859462"/>
                        <a:ext cx="219075" cy="268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8"/>
          <p:cNvGraphicFramePr>
            <a:graphicFrameLocks noChangeAspect="1"/>
          </p:cNvGraphicFramePr>
          <p:nvPr>
            <p:extLst>
              <p:ext uri="{D42A27DB-BD31-4B8C-83A1-F6EECF244321}">
                <p14:modId xmlns:p14="http://schemas.microsoft.com/office/powerpoint/2010/main" val="2806895362"/>
              </p:ext>
            </p:extLst>
          </p:nvPr>
        </p:nvGraphicFramePr>
        <p:xfrm>
          <a:off x="7800721" y="6303962"/>
          <a:ext cx="223837" cy="233363"/>
        </p:xfrm>
        <a:graphic>
          <a:graphicData uri="http://schemas.openxmlformats.org/presentationml/2006/ole">
            <mc:AlternateContent xmlns:mc="http://schemas.openxmlformats.org/markup-compatibility/2006">
              <mc:Choice xmlns:v="urn:schemas-microsoft-com:vml" Requires="v">
                <p:oleObj spid="_x0000_s42226" name="Equation" r:id="rId11" imgW="251548" imgH="274320" progId="Equation.3">
                  <p:embed/>
                </p:oleObj>
              </mc:Choice>
              <mc:Fallback>
                <p:oleObj name="Equation" r:id="rId11" imgW="251548" imgH="2743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00721" y="6303962"/>
                        <a:ext cx="223837" cy="233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9"/>
          <p:cNvGraphicFramePr>
            <a:graphicFrameLocks noChangeAspect="1"/>
          </p:cNvGraphicFramePr>
          <p:nvPr>
            <p:extLst>
              <p:ext uri="{D42A27DB-BD31-4B8C-83A1-F6EECF244321}">
                <p14:modId xmlns:p14="http://schemas.microsoft.com/office/powerpoint/2010/main" val="2929182474"/>
              </p:ext>
            </p:extLst>
          </p:nvPr>
        </p:nvGraphicFramePr>
        <p:xfrm>
          <a:off x="8551608" y="5935662"/>
          <a:ext cx="184150" cy="233363"/>
        </p:xfrm>
        <a:graphic>
          <a:graphicData uri="http://schemas.openxmlformats.org/presentationml/2006/ole">
            <mc:AlternateContent xmlns:mc="http://schemas.openxmlformats.org/markup-compatibility/2006">
              <mc:Choice xmlns:v="urn:schemas-microsoft-com:vml" Requires="v">
                <p:oleObj spid="_x0000_s42227" name="公式" r:id="rId13" imgW="205733" imgH="274320" progId="Equation.3">
                  <p:embed/>
                </p:oleObj>
              </mc:Choice>
              <mc:Fallback>
                <p:oleObj name="公式" r:id="rId13" imgW="205733" imgH="2743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1608" y="5935662"/>
                        <a:ext cx="184150" cy="233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20"/>
          <p:cNvGraphicFramePr>
            <a:graphicFrameLocks noChangeAspect="1"/>
          </p:cNvGraphicFramePr>
          <p:nvPr>
            <p:extLst>
              <p:ext uri="{D42A27DB-BD31-4B8C-83A1-F6EECF244321}">
                <p14:modId xmlns:p14="http://schemas.microsoft.com/office/powerpoint/2010/main" val="300283376"/>
              </p:ext>
            </p:extLst>
          </p:nvPr>
        </p:nvGraphicFramePr>
        <p:xfrm>
          <a:off x="6481508" y="5465762"/>
          <a:ext cx="233363" cy="254000"/>
        </p:xfrm>
        <a:graphic>
          <a:graphicData uri="http://schemas.openxmlformats.org/presentationml/2006/ole">
            <mc:AlternateContent xmlns:mc="http://schemas.openxmlformats.org/markup-compatibility/2006">
              <mc:Choice xmlns:v="urn:schemas-microsoft-com:vml" Requires="v">
                <p:oleObj spid="_x0000_s42228" name="公式" r:id="rId15" imgW="274239" imgH="289656" progId="Equation.3">
                  <p:embed/>
                </p:oleObj>
              </mc:Choice>
              <mc:Fallback>
                <p:oleObj name="公式" r:id="rId15" imgW="274239" imgH="28965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1508" y="5465762"/>
                        <a:ext cx="233363" cy="254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21"/>
          <p:cNvGraphicFramePr>
            <a:graphicFrameLocks noChangeAspect="1"/>
          </p:cNvGraphicFramePr>
          <p:nvPr>
            <p:extLst>
              <p:ext uri="{D42A27DB-BD31-4B8C-83A1-F6EECF244321}">
                <p14:modId xmlns:p14="http://schemas.microsoft.com/office/powerpoint/2010/main" val="4016640235"/>
              </p:ext>
            </p:extLst>
          </p:nvPr>
        </p:nvGraphicFramePr>
        <p:xfrm>
          <a:off x="6457696" y="4462462"/>
          <a:ext cx="193675" cy="263525"/>
        </p:xfrm>
        <a:graphic>
          <a:graphicData uri="http://schemas.openxmlformats.org/presentationml/2006/ole">
            <mc:AlternateContent xmlns:mc="http://schemas.openxmlformats.org/markup-compatibility/2006">
              <mc:Choice xmlns:v="urn:schemas-microsoft-com:vml" Requires="v">
                <p:oleObj spid="_x0000_s42229" name="公式" r:id="rId17" imgW="213297" imgH="312336" progId="Equation.3">
                  <p:embed/>
                </p:oleObj>
              </mc:Choice>
              <mc:Fallback>
                <p:oleObj name="公式" r:id="rId17" imgW="213297" imgH="3123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57696" y="4462462"/>
                        <a:ext cx="193675" cy="263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22"/>
          <p:cNvGraphicFramePr>
            <a:graphicFrameLocks noChangeAspect="1"/>
          </p:cNvGraphicFramePr>
          <p:nvPr>
            <p:extLst>
              <p:ext uri="{D42A27DB-BD31-4B8C-83A1-F6EECF244321}">
                <p14:modId xmlns:p14="http://schemas.microsoft.com/office/powerpoint/2010/main" val="978808144"/>
              </p:ext>
            </p:extLst>
          </p:nvPr>
        </p:nvGraphicFramePr>
        <p:xfrm>
          <a:off x="7033958" y="4451350"/>
          <a:ext cx="304800" cy="346075"/>
        </p:xfrm>
        <a:graphic>
          <a:graphicData uri="http://schemas.openxmlformats.org/presentationml/2006/ole">
            <mc:AlternateContent xmlns:mc="http://schemas.openxmlformats.org/markup-compatibility/2006">
              <mc:Choice xmlns:v="urn:schemas-microsoft-com:vml" Requires="v">
                <p:oleObj spid="_x0000_s42230" name="公式" r:id="rId19" imgW="358088" imgH="403920" progId="Equation.3">
                  <p:embed/>
                </p:oleObj>
              </mc:Choice>
              <mc:Fallback>
                <p:oleObj name="公式" r:id="rId19" imgW="358088" imgH="4039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3958" y="4451350"/>
                        <a:ext cx="304800" cy="346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24"/>
          <p:cNvSpPr txBox="1">
            <a:spLocks noChangeArrowheads="1"/>
          </p:cNvSpPr>
          <p:nvPr/>
        </p:nvSpPr>
        <p:spPr bwMode="auto">
          <a:xfrm>
            <a:off x="876046" y="4441825"/>
            <a:ext cx="3132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FFFFFF"/>
                </a:solidFill>
                <a:latin typeface="宋体" pitchFamily="2" charset="-122"/>
                <a:sym typeface="Symbol" pitchFamily="18" charset="2"/>
              </a:rPr>
              <a:t>第一项为切向加速度</a:t>
            </a:r>
            <a:endParaRPr kumimoji="1" lang="zh-CN" altLang="en-US" sz="1200" b="1">
              <a:solidFill>
                <a:srgbClr val="FFFFFF"/>
              </a:solidFill>
              <a:latin typeface="宋体" pitchFamily="2" charset="-122"/>
              <a:sym typeface="Symbol" pitchFamily="18" charset="2"/>
            </a:endParaRPr>
          </a:p>
        </p:txBody>
      </p:sp>
      <p:sp>
        <p:nvSpPr>
          <p:cNvPr id="70" name="Text Box 25"/>
          <p:cNvSpPr txBox="1">
            <a:spLocks noChangeArrowheads="1"/>
          </p:cNvSpPr>
          <p:nvPr/>
        </p:nvSpPr>
        <p:spPr bwMode="auto">
          <a:xfrm>
            <a:off x="921085" y="5411787"/>
            <a:ext cx="330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FFFFFF"/>
                </a:solidFill>
                <a:latin typeface="宋体" pitchFamily="2" charset="-122"/>
                <a:sym typeface="Symbol" pitchFamily="18" charset="2"/>
              </a:rPr>
              <a:t>第二项</a:t>
            </a:r>
            <a:r>
              <a:rPr kumimoji="1" lang="zh-CN" altLang="en-US" sz="2400" b="1" dirty="0">
                <a:solidFill>
                  <a:srgbClr val="FFFFFF"/>
                </a:solidFill>
                <a:sym typeface="Symbol" pitchFamily="18" charset="2"/>
              </a:rPr>
              <a:t>为法向加速度</a:t>
            </a:r>
          </a:p>
        </p:txBody>
      </p:sp>
      <p:sp>
        <p:nvSpPr>
          <p:cNvPr id="71" name="Oval 26"/>
          <p:cNvSpPr>
            <a:spLocks noChangeArrowheads="1"/>
          </p:cNvSpPr>
          <p:nvPr/>
        </p:nvSpPr>
        <p:spPr bwMode="auto">
          <a:xfrm>
            <a:off x="7891208" y="6107112"/>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27"/>
          <p:cNvGraphicFramePr>
            <a:graphicFrameLocks noChangeAspect="1"/>
          </p:cNvGraphicFramePr>
          <p:nvPr>
            <p:extLst>
              <p:ext uri="{D42A27DB-BD31-4B8C-83A1-F6EECF244321}">
                <p14:modId xmlns:p14="http://schemas.microsoft.com/office/powerpoint/2010/main" val="2375947708"/>
              </p:ext>
            </p:extLst>
          </p:nvPr>
        </p:nvGraphicFramePr>
        <p:xfrm>
          <a:off x="6030658" y="3573016"/>
          <a:ext cx="2012950" cy="355600"/>
        </p:xfrm>
        <a:graphic>
          <a:graphicData uri="http://schemas.openxmlformats.org/presentationml/2006/ole">
            <mc:AlternateContent xmlns:mc="http://schemas.openxmlformats.org/markup-compatibility/2006">
              <mc:Choice xmlns:v="urn:schemas-microsoft-com:vml" Requires="v">
                <p:oleObj spid="_x0000_s42231" name="Equation" r:id="rId21" imgW="1988827" imgH="327672" progId="Equation.3">
                  <p:embed/>
                </p:oleObj>
              </mc:Choice>
              <mc:Fallback>
                <p:oleObj name="Equation" r:id="rId21" imgW="1988827" imgH="32767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30658" y="3573016"/>
                        <a:ext cx="2012950" cy="355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barn(outVertical)">
                                      <p:cBhvr>
                                        <p:cTn id="11" dur="500"/>
                                        <p:tgtEl>
                                          <p:spTgt spid="59"/>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66"/>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64"/>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71"/>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up)">
                                      <p:cBhvr>
                                        <p:cTn id="24" dur="500"/>
                                        <p:tgtEl>
                                          <p:spTgt spid="61"/>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499"/>
                                          </p:stCondLst>
                                        </p:cTn>
                                        <p:tgtEl>
                                          <p:spTgt spid="6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65"/>
                                        </p:tgtEl>
                                        <p:attrNameLst>
                                          <p:attrName>style.visibility</p:attrName>
                                        </p:attrNameLst>
                                      </p:cBhvr>
                                      <p:to>
                                        <p:strVal val="visible"/>
                                      </p:to>
                                    </p:se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7"/>
                                        </p:tgtEl>
                                        <p:attrNameLst>
                                          <p:attrName>style.visibility</p:attrName>
                                        </p:attrNameLst>
                                      </p:cBhvr>
                                      <p:to>
                                        <p:strVal val="visible"/>
                                      </p:to>
                                    </p:se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499"/>
                                          </p:stCondLst>
                                        </p:cTn>
                                        <p:tgtEl>
                                          <p:spTgt spid="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left)">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left)">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left)">
                                      <p:cBhvr>
                                        <p:cTn id="60" dur="500"/>
                                        <p:tgtEl>
                                          <p:spTgt spid="6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P spid="60" grpId="0" animBg="1"/>
      <p:bldP spid="61" grpId="0" animBg="1"/>
      <p:bldP spid="62" grpId="0" animBg="1"/>
      <p:bldP spid="69" grpId="0" autoUpdateAnimBg="0"/>
      <p:bldP spid="70" grpId="0" autoUpdateAnimBg="0"/>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245" y="485678"/>
            <a:ext cx="18478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83" y="1000028"/>
            <a:ext cx="25431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042891"/>
            <a:ext cx="32766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a:grpSpLocks/>
          </p:cNvGrpSpPr>
          <p:nvPr/>
        </p:nvGrpSpPr>
        <p:grpSpPr bwMode="auto">
          <a:xfrm>
            <a:off x="2789858" y="1968403"/>
            <a:ext cx="3419475" cy="4254500"/>
            <a:chOff x="2862262" y="2199689"/>
            <a:chExt cx="3419475" cy="4255582"/>
          </a:xfrm>
        </p:grpSpPr>
        <p:pic>
          <p:nvPicPr>
            <p:cNvPr id="491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774" y="2199689"/>
              <a:ext cx="552450" cy="207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2262" y="4293096"/>
              <a:ext cx="34194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158" name="TextBox 2"/>
          <p:cNvSpPr txBox="1">
            <a:spLocks noChangeArrowheads="1"/>
          </p:cNvSpPr>
          <p:nvPr/>
        </p:nvSpPr>
        <p:spPr bwMode="auto">
          <a:xfrm>
            <a:off x="244896" y="44624"/>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smtClean="0">
                <a:solidFill>
                  <a:srgbClr val="FFC000"/>
                </a:solidFill>
              </a:rPr>
              <a:t>牛顿质点力学</a:t>
            </a:r>
            <a:r>
              <a:rPr lang="zh-CN" altLang="en-US" sz="2800" b="1" dirty="0">
                <a:solidFill>
                  <a:srgbClr val="FFC000"/>
                </a:solidFill>
              </a:rPr>
              <a:t>的体系</a:t>
            </a:r>
          </a:p>
        </p:txBody>
      </p:sp>
      <p:sp>
        <p:nvSpPr>
          <p:cNvPr id="9" name="矩形 1"/>
          <p:cNvSpPr>
            <a:spLocks noChangeArrowheads="1"/>
          </p:cNvSpPr>
          <p:nvPr/>
        </p:nvSpPr>
        <p:spPr bwMode="auto">
          <a:xfrm>
            <a:off x="6057321" y="6251919"/>
            <a:ext cx="3086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000" b="1" dirty="0">
                <a:solidFill>
                  <a:srgbClr val="FFC000"/>
                </a:solidFill>
              </a:rPr>
              <a:t>作业：</a:t>
            </a:r>
            <a:r>
              <a:rPr lang="en-US" altLang="zh-CN" sz="2000" b="1" dirty="0">
                <a:solidFill>
                  <a:srgbClr val="FFC000"/>
                </a:solidFill>
              </a:rPr>
              <a:t>P. </a:t>
            </a:r>
            <a:r>
              <a:rPr lang="en-US" altLang="zh-CN" sz="2000" b="1" dirty="0" smtClean="0">
                <a:solidFill>
                  <a:srgbClr val="FFC000"/>
                </a:solidFill>
              </a:rPr>
              <a:t>226    6.15  6.16</a:t>
            </a:r>
            <a:endParaRPr lang="zh-CN" altLang="zh-CN" sz="2000" b="1" dirty="0">
              <a:solidFill>
                <a:srgbClr val="FFC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66778" y="1929021"/>
            <a:ext cx="2880320" cy="2154346"/>
            <a:chOff x="899592" y="842606"/>
            <a:chExt cx="2880320" cy="2154346"/>
          </a:xfrm>
        </p:grpSpPr>
        <p:sp>
          <p:nvSpPr>
            <p:cNvPr id="2" name="椭圆 1"/>
            <p:cNvSpPr/>
            <p:nvPr/>
          </p:nvSpPr>
          <p:spPr>
            <a:xfrm>
              <a:off x="899592" y="908720"/>
              <a:ext cx="2232248" cy="208823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cxnSp>
          <p:nvCxnSpPr>
            <p:cNvPr id="4" name="直接箭头连接符 3"/>
            <p:cNvCxnSpPr>
              <a:endCxn id="2" idx="6"/>
            </p:cNvCxnSpPr>
            <p:nvPr/>
          </p:nvCxnSpPr>
          <p:spPr>
            <a:xfrm>
              <a:off x="2015716" y="1952836"/>
              <a:ext cx="1116124" cy="0"/>
            </a:xfrm>
            <a:prstGeom prst="straightConnector1">
              <a:avLst/>
            </a:prstGeom>
            <a:ln w="19050">
              <a:solidFill>
                <a:srgbClr val="FFC000"/>
              </a:solidFill>
              <a:prstDash val="lgDashDot"/>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6"/>
            </p:cNvCxnSpPr>
            <p:nvPr/>
          </p:nvCxnSpPr>
          <p:spPr>
            <a:xfrm flipV="1">
              <a:off x="3131840" y="1052736"/>
              <a:ext cx="648072" cy="900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6"/>
            </p:cNvCxnSpPr>
            <p:nvPr/>
          </p:nvCxnSpPr>
          <p:spPr>
            <a:xfrm flipH="1">
              <a:off x="2627784" y="1952836"/>
              <a:ext cx="504056" cy="68407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15716" y="1952836"/>
              <a:ext cx="972108" cy="68407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35230" y="1833146"/>
              <a:ext cx="364202" cy="369332"/>
            </a:xfrm>
            <a:prstGeom prst="rect">
              <a:avLst/>
            </a:prstGeom>
            <a:noFill/>
          </p:spPr>
          <p:txBody>
            <a:bodyPr wrap="none" rtlCol="0">
              <a:spAutoFit/>
            </a:bodyPr>
            <a:lstStyle/>
            <a:p>
              <a:r>
                <a:rPr lang="en-US" altLang="zh-CN" i="1" dirty="0" smtClean="0">
                  <a:solidFill>
                    <a:srgbClr val="FFC000"/>
                  </a:solidFill>
                  <a:latin typeface="+mn-lt"/>
                </a:rPr>
                <a:t>O</a:t>
              </a:r>
              <a:endParaRPr lang="zh-CN" altLang="en-US" i="1" dirty="0">
                <a:solidFill>
                  <a:srgbClr val="FFC000"/>
                </a:solidFill>
                <a:latin typeface="+mn-lt"/>
              </a:endParaRPr>
            </a:p>
          </p:txBody>
        </p:sp>
        <p:sp>
          <p:nvSpPr>
            <p:cNvPr id="15" name="TextBox 14"/>
            <p:cNvSpPr txBox="1"/>
            <p:nvPr/>
          </p:nvSpPr>
          <p:spPr>
            <a:xfrm>
              <a:off x="3131840" y="1905520"/>
              <a:ext cx="338554" cy="369332"/>
            </a:xfrm>
            <a:prstGeom prst="rect">
              <a:avLst/>
            </a:prstGeom>
            <a:noFill/>
          </p:spPr>
          <p:txBody>
            <a:bodyPr wrap="none" rtlCol="0">
              <a:spAutoFit/>
            </a:bodyPr>
            <a:lstStyle/>
            <a:p>
              <a:r>
                <a:rPr lang="en-US" altLang="zh-CN" i="1" dirty="0">
                  <a:solidFill>
                    <a:srgbClr val="FFC000"/>
                  </a:solidFill>
                  <a:latin typeface="+mn-lt"/>
                </a:rPr>
                <a:t>A</a:t>
              </a:r>
              <a:endParaRPr lang="zh-CN" altLang="en-US" i="1" dirty="0">
                <a:solidFill>
                  <a:srgbClr val="FFC000"/>
                </a:solidFill>
                <a:latin typeface="+mn-lt"/>
              </a:endParaRPr>
            </a:p>
          </p:txBody>
        </p:sp>
        <p:sp>
          <p:nvSpPr>
            <p:cNvPr id="16" name="TextBox 15"/>
            <p:cNvSpPr txBox="1"/>
            <p:nvPr/>
          </p:nvSpPr>
          <p:spPr>
            <a:xfrm>
              <a:off x="3330089" y="842606"/>
              <a:ext cx="338554" cy="369332"/>
            </a:xfrm>
            <a:prstGeom prst="rect">
              <a:avLst/>
            </a:prstGeom>
            <a:noFill/>
          </p:spPr>
          <p:txBody>
            <a:bodyPr wrap="none" rtlCol="0">
              <a:spAutoFit/>
            </a:bodyPr>
            <a:lstStyle/>
            <a:p>
              <a:r>
                <a:rPr lang="en-US" altLang="zh-CN" i="1" dirty="0" smtClean="0">
                  <a:solidFill>
                    <a:srgbClr val="FF0000"/>
                  </a:solidFill>
                  <a:latin typeface="+mn-lt"/>
                </a:rPr>
                <a:t>F</a:t>
              </a:r>
              <a:endParaRPr lang="zh-CN" altLang="en-US" i="1" dirty="0">
                <a:solidFill>
                  <a:srgbClr val="FF0000"/>
                </a:solidFill>
                <a:latin typeface="+mn-lt"/>
              </a:endParaRPr>
            </a:p>
          </p:txBody>
        </p:sp>
        <p:sp>
          <p:nvSpPr>
            <p:cNvPr id="17" name="TextBox 16"/>
            <p:cNvSpPr txBox="1"/>
            <p:nvPr/>
          </p:nvSpPr>
          <p:spPr>
            <a:xfrm>
              <a:off x="2326081" y="1506972"/>
              <a:ext cx="274434" cy="369332"/>
            </a:xfrm>
            <a:prstGeom prst="rect">
              <a:avLst/>
            </a:prstGeom>
            <a:noFill/>
          </p:spPr>
          <p:txBody>
            <a:bodyPr wrap="none" rtlCol="0">
              <a:spAutoFit/>
            </a:bodyPr>
            <a:lstStyle/>
            <a:p>
              <a:r>
                <a:rPr lang="en-US" altLang="zh-CN" i="1" dirty="0" smtClean="0">
                  <a:solidFill>
                    <a:srgbClr val="FFC000"/>
                  </a:solidFill>
                  <a:latin typeface="+mn-lt"/>
                </a:rPr>
                <a:t>r</a:t>
              </a:r>
              <a:endParaRPr lang="zh-CN" altLang="en-US" i="1" dirty="0">
                <a:solidFill>
                  <a:srgbClr val="FFC000"/>
                </a:solidFill>
                <a:latin typeface="+mn-lt"/>
              </a:endParaRPr>
            </a:p>
          </p:txBody>
        </p:sp>
        <p:cxnSp>
          <p:nvCxnSpPr>
            <p:cNvPr id="21" name="直接连接符 20"/>
            <p:cNvCxnSpPr/>
            <p:nvPr/>
          </p:nvCxnSpPr>
          <p:spPr>
            <a:xfrm>
              <a:off x="3131840" y="1952836"/>
              <a:ext cx="648072" cy="0"/>
            </a:xfrm>
            <a:prstGeom prst="line">
              <a:avLst/>
            </a:prstGeom>
            <a:ln w="19050">
              <a:solidFill>
                <a:srgbClr val="FFC000"/>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val="3248960504"/>
                </p:ext>
              </p:extLst>
            </p:nvPr>
          </p:nvGraphicFramePr>
          <p:xfrm>
            <a:off x="3311943" y="1763296"/>
            <a:ext cx="152400" cy="139700"/>
          </p:xfrm>
          <a:graphic>
            <a:graphicData uri="http://schemas.openxmlformats.org/presentationml/2006/ole">
              <mc:AlternateContent xmlns:mc="http://schemas.openxmlformats.org/markup-compatibility/2006">
                <mc:Choice xmlns:v="urn:schemas-microsoft-com:vml" Requires="v">
                  <p:oleObj spid="_x0000_s63519"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3311943" y="1763296"/>
                          <a:ext cx="152400" cy="139700"/>
                        </a:xfrm>
                        <a:prstGeom prst="rect">
                          <a:avLst/>
                        </a:prstGeom>
                      </p:spPr>
                    </p:pic>
                  </p:oleObj>
                </mc:Fallback>
              </mc:AlternateContent>
            </a:graphicData>
          </a:graphic>
        </p:graphicFrame>
      </p:grpSp>
      <p:sp>
        <p:nvSpPr>
          <p:cNvPr id="23" name="矩形 22"/>
          <p:cNvSpPr/>
          <p:nvPr/>
        </p:nvSpPr>
        <p:spPr>
          <a:xfrm>
            <a:off x="4220898" y="1722585"/>
            <a:ext cx="2008883" cy="523220"/>
          </a:xfrm>
          <a:prstGeom prst="rect">
            <a:avLst/>
          </a:prstGeom>
        </p:spPr>
        <p:txBody>
          <a:bodyPr wrap="none">
            <a:spAutoFit/>
          </a:bodyPr>
          <a:lstStyle/>
          <a:p>
            <a:r>
              <a:rPr lang="en-US" altLang="zh-CN" sz="2800" i="1" dirty="0">
                <a:solidFill>
                  <a:srgbClr val="FFC000"/>
                </a:solidFill>
                <a:latin typeface="+mn-lt"/>
              </a:rPr>
              <a:t>|M|</a:t>
            </a:r>
            <a:r>
              <a:rPr lang="zh-CN" altLang="zh-CN" sz="2800" i="1" dirty="0">
                <a:solidFill>
                  <a:srgbClr val="FFC000"/>
                </a:solidFill>
                <a:latin typeface="+mn-lt"/>
              </a:rPr>
              <a:t>＝</a:t>
            </a:r>
            <a:r>
              <a:rPr lang="en-US" altLang="zh-CN" sz="2800" i="1" dirty="0" err="1">
                <a:solidFill>
                  <a:srgbClr val="FFC000"/>
                </a:solidFill>
                <a:latin typeface="+mn-lt"/>
              </a:rPr>
              <a:t>rFsin</a:t>
            </a:r>
            <a:r>
              <a:rPr lang="en-US" altLang="zh-CN" sz="2800" i="1" dirty="0">
                <a:solidFill>
                  <a:srgbClr val="FFC000"/>
                </a:solidFill>
                <a:latin typeface="+mn-lt"/>
              </a:rPr>
              <a:t>α</a:t>
            </a:r>
            <a:endParaRPr lang="zh-CN" altLang="zh-CN" sz="2800" i="1" dirty="0">
              <a:solidFill>
                <a:srgbClr val="FFC000"/>
              </a:solidFill>
              <a:latin typeface="+mn-lt"/>
            </a:endParaRPr>
          </a:p>
        </p:txBody>
      </p:sp>
      <p:sp>
        <p:nvSpPr>
          <p:cNvPr id="24" name="TextBox 23"/>
          <p:cNvSpPr txBox="1"/>
          <p:nvPr/>
        </p:nvSpPr>
        <p:spPr>
          <a:xfrm>
            <a:off x="3627137" y="2484103"/>
            <a:ext cx="5256584" cy="1384995"/>
          </a:xfrm>
          <a:prstGeom prst="rect">
            <a:avLst/>
          </a:prstGeom>
          <a:noFill/>
        </p:spPr>
        <p:txBody>
          <a:bodyPr wrap="square" rtlCol="0">
            <a:spAutoFit/>
          </a:bodyPr>
          <a:lstStyle/>
          <a:p>
            <a:r>
              <a:rPr lang="zh-CN" altLang="en-US" sz="2800" b="1" dirty="0" smtClean="0">
                <a:solidFill>
                  <a:schemeClr val="bg1"/>
                </a:solidFill>
              </a:rPr>
              <a:t>力矩的大小取决于作用于质点上的</a:t>
            </a:r>
            <a:r>
              <a:rPr lang="zh-CN" altLang="en-US" sz="2800" b="1" dirty="0" smtClean="0">
                <a:solidFill>
                  <a:srgbClr val="FFC000"/>
                </a:solidFill>
              </a:rPr>
              <a:t>力的大小</a:t>
            </a:r>
            <a:r>
              <a:rPr lang="zh-CN" altLang="en-US" sz="2800" b="1" dirty="0" smtClean="0">
                <a:solidFill>
                  <a:schemeClr val="bg1"/>
                </a:solidFill>
              </a:rPr>
              <a:t>、</a:t>
            </a:r>
            <a:r>
              <a:rPr lang="zh-CN" altLang="en-US" sz="2800" b="1" dirty="0" smtClean="0">
                <a:solidFill>
                  <a:srgbClr val="FFC000"/>
                </a:solidFill>
              </a:rPr>
              <a:t>定点到</a:t>
            </a:r>
            <a:r>
              <a:rPr lang="zh-CN" altLang="en-US" sz="2800" b="1" dirty="0">
                <a:solidFill>
                  <a:srgbClr val="FFC000"/>
                </a:solidFill>
              </a:rPr>
              <a:t>质点</a:t>
            </a:r>
            <a:r>
              <a:rPr lang="zh-CN" altLang="en-US" sz="2800" b="1" dirty="0" smtClean="0">
                <a:solidFill>
                  <a:srgbClr val="FFC000"/>
                </a:solidFill>
              </a:rPr>
              <a:t>的距离</a:t>
            </a:r>
            <a:r>
              <a:rPr lang="zh-CN" altLang="en-US" sz="2800" b="1" dirty="0" smtClean="0">
                <a:solidFill>
                  <a:schemeClr val="bg1"/>
                </a:solidFill>
              </a:rPr>
              <a:t>、</a:t>
            </a:r>
            <a:r>
              <a:rPr lang="zh-CN" altLang="en-US" sz="2800" b="1" dirty="0" smtClean="0">
                <a:solidFill>
                  <a:srgbClr val="FFC000"/>
                </a:solidFill>
              </a:rPr>
              <a:t>力的方向</a:t>
            </a:r>
            <a:r>
              <a:rPr lang="zh-CN" altLang="en-US" sz="2800" b="1" dirty="0" smtClean="0">
                <a:solidFill>
                  <a:schemeClr val="bg1"/>
                </a:solidFill>
              </a:rPr>
              <a:t>。</a:t>
            </a:r>
            <a:endParaRPr lang="zh-CN" altLang="en-US" sz="2800" b="1" dirty="0">
              <a:solidFill>
                <a:schemeClr val="bg1"/>
              </a:solidFill>
            </a:endParaRPr>
          </a:p>
        </p:txBody>
      </p:sp>
      <p:sp>
        <p:nvSpPr>
          <p:cNvPr id="47" name="矩形 46"/>
          <p:cNvSpPr/>
          <p:nvPr/>
        </p:nvSpPr>
        <p:spPr>
          <a:xfrm>
            <a:off x="661177" y="4224934"/>
            <a:ext cx="7992888" cy="2400657"/>
          </a:xfrm>
          <a:prstGeom prst="rect">
            <a:avLst/>
          </a:prstGeom>
        </p:spPr>
        <p:txBody>
          <a:bodyPr wrap="square">
            <a:spAutoFit/>
          </a:bodyPr>
          <a:lstStyle/>
          <a:p>
            <a:pPr marL="342900" indent="-342900">
              <a:spcBef>
                <a:spcPts val="1200"/>
              </a:spcBef>
              <a:buFont typeface="Arial" pitchFamily="34" charset="0"/>
              <a:buChar char="•"/>
            </a:pPr>
            <a:r>
              <a:rPr lang="zh-CN" altLang="en-US" sz="2800" b="1" dirty="0">
                <a:solidFill>
                  <a:schemeClr val="bg1"/>
                </a:solidFill>
              </a:rPr>
              <a:t>力矩的大小表明力所引起的绕定点转动的效果，只</a:t>
            </a:r>
            <a:r>
              <a:rPr lang="zh-CN" altLang="en-US" sz="2800" b="1" dirty="0" smtClean="0">
                <a:solidFill>
                  <a:schemeClr val="bg1"/>
                </a:solidFill>
              </a:rPr>
              <a:t>与</a:t>
            </a:r>
            <a:r>
              <a:rPr lang="zh-CN" altLang="en-US" sz="2800" b="1" dirty="0">
                <a:solidFill>
                  <a:srgbClr val="FFC000"/>
                </a:solidFill>
              </a:rPr>
              <a:t>定点到力的作用线的</a:t>
            </a:r>
            <a:r>
              <a:rPr lang="zh-CN" altLang="en-US" sz="2800" b="1" dirty="0" smtClean="0">
                <a:solidFill>
                  <a:srgbClr val="FFC000"/>
                </a:solidFill>
              </a:rPr>
              <a:t>距离（力臂）</a:t>
            </a:r>
            <a:r>
              <a:rPr lang="zh-CN" altLang="en-US" sz="2800" b="1" dirty="0" smtClean="0">
                <a:solidFill>
                  <a:schemeClr val="bg1"/>
                </a:solidFill>
              </a:rPr>
              <a:t>和</a:t>
            </a:r>
            <a:r>
              <a:rPr lang="zh-CN" altLang="en-US" sz="2800" b="1" dirty="0">
                <a:solidFill>
                  <a:srgbClr val="FFC000"/>
                </a:solidFill>
              </a:rPr>
              <a:t>力的</a:t>
            </a:r>
            <a:r>
              <a:rPr lang="zh-CN" altLang="en-US" sz="2800" b="1" dirty="0" smtClean="0">
                <a:solidFill>
                  <a:srgbClr val="FFC000"/>
                </a:solidFill>
              </a:rPr>
              <a:t>大小</a:t>
            </a:r>
            <a:r>
              <a:rPr lang="zh-CN" altLang="en-US" sz="2800" b="1" dirty="0" smtClean="0">
                <a:solidFill>
                  <a:schemeClr val="bg1"/>
                </a:solidFill>
              </a:rPr>
              <a:t>的乘积有关；</a:t>
            </a:r>
            <a:endParaRPr lang="en-US" altLang="zh-CN" sz="2800" b="1" dirty="0" smtClean="0">
              <a:solidFill>
                <a:schemeClr val="bg1"/>
              </a:solidFill>
            </a:endParaRPr>
          </a:p>
          <a:p>
            <a:pPr marL="342900" indent="-342900">
              <a:spcBef>
                <a:spcPts val="1200"/>
              </a:spcBef>
              <a:buFont typeface="Arial" pitchFamily="34" charset="0"/>
              <a:buChar char="•"/>
            </a:pPr>
            <a:r>
              <a:rPr lang="zh-CN" altLang="en-US" sz="2800" b="1" dirty="0" smtClean="0">
                <a:solidFill>
                  <a:schemeClr val="bg1"/>
                </a:solidFill>
              </a:rPr>
              <a:t>也可以等效为只与</a:t>
            </a:r>
            <a:r>
              <a:rPr lang="zh-CN" altLang="en-US" sz="2800" b="1" dirty="0" smtClean="0">
                <a:solidFill>
                  <a:srgbClr val="FFC000"/>
                </a:solidFill>
              </a:rPr>
              <a:t>定点到</a:t>
            </a:r>
            <a:r>
              <a:rPr lang="zh-CN" altLang="en-US" sz="2800" b="1" dirty="0">
                <a:solidFill>
                  <a:srgbClr val="FFC000"/>
                </a:solidFill>
              </a:rPr>
              <a:t>质点</a:t>
            </a:r>
            <a:r>
              <a:rPr lang="zh-CN" altLang="en-US" sz="2800" b="1" dirty="0" smtClean="0">
                <a:solidFill>
                  <a:srgbClr val="FFC000"/>
                </a:solidFill>
              </a:rPr>
              <a:t>的距离</a:t>
            </a:r>
            <a:r>
              <a:rPr lang="zh-CN" altLang="en-US" sz="2800" b="1" dirty="0" smtClean="0">
                <a:solidFill>
                  <a:schemeClr val="bg1"/>
                </a:solidFill>
              </a:rPr>
              <a:t>和</a:t>
            </a:r>
            <a:r>
              <a:rPr lang="zh-CN" altLang="en-US" sz="2800" b="1" dirty="0" smtClean="0">
                <a:solidFill>
                  <a:srgbClr val="FFC000"/>
                </a:solidFill>
              </a:rPr>
              <a:t>力</a:t>
            </a:r>
            <a:r>
              <a:rPr lang="zh-CN" altLang="en-US" sz="2800" b="1" dirty="0">
                <a:solidFill>
                  <a:srgbClr val="FFC000"/>
                </a:solidFill>
              </a:rPr>
              <a:t>的切向分量</a:t>
            </a:r>
            <a:r>
              <a:rPr lang="zh-CN" altLang="en-US" sz="2800" b="1" dirty="0" smtClean="0">
                <a:solidFill>
                  <a:schemeClr val="bg1"/>
                </a:solidFill>
              </a:rPr>
              <a:t>乘积有关。</a:t>
            </a:r>
            <a:endParaRPr lang="zh-CN" altLang="en-US" sz="2800" b="1" dirty="0">
              <a:solidFill>
                <a:schemeClr val="bg1"/>
              </a:solidFill>
            </a:endParaRPr>
          </a:p>
        </p:txBody>
      </p:sp>
      <p:sp>
        <p:nvSpPr>
          <p:cNvPr id="55" name="Text Box 5"/>
          <p:cNvSpPr txBox="1">
            <a:spLocks noChangeArrowheads="1"/>
          </p:cNvSpPr>
          <p:nvPr/>
        </p:nvSpPr>
        <p:spPr bwMode="auto">
          <a:xfrm>
            <a:off x="2231628" y="364840"/>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smtClean="0">
                <a:solidFill>
                  <a:srgbClr val="FFFFFF"/>
                </a:solidFill>
                <a:latin typeface="Times New Roman" pitchFamily="18" charset="0"/>
              </a:rPr>
              <a:t>改变质点的</a:t>
            </a:r>
            <a:r>
              <a:rPr lang="zh-CN" altLang="en-US" sz="2400" b="1" dirty="0">
                <a:solidFill>
                  <a:srgbClr val="FFFFFF"/>
                </a:solidFill>
                <a:latin typeface="Times New Roman" pitchFamily="18" charset="0"/>
              </a:rPr>
              <a:t>转动状态</a:t>
            </a:r>
            <a:r>
              <a:rPr lang="zh-CN" altLang="en-US" sz="2400" b="1" dirty="0">
                <a:solidFill>
                  <a:schemeClr val="hlink"/>
                </a:solidFill>
                <a:latin typeface="Times New Roman" pitchFamily="18" charset="0"/>
              </a:rPr>
              <a:t> </a:t>
            </a:r>
          </a:p>
        </p:txBody>
      </p:sp>
      <p:sp>
        <p:nvSpPr>
          <p:cNvPr id="56" name="Text Box 6"/>
          <p:cNvSpPr txBox="1">
            <a:spLocks noChangeArrowheads="1"/>
          </p:cNvSpPr>
          <p:nvPr/>
        </p:nvSpPr>
        <p:spPr bwMode="auto">
          <a:xfrm>
            <a:off x="5724128" y="375885"/>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smtClean="0">
                <a:solidFill>
                  <a:srgbClr val="66FFFF"/>
                </a:solidFill>
                <a:latin typeface="Times New Roman" pitchFamily="18" charset="0"/>
              </a:rPr>
              <a:t>获得</a:t>
            </a:r>
            <a:r>
              <a:rPr lang="zh-CN" altLang="en-US" sz="2400" b="1" dirty="0">
                <a:solidFill>
                  <a:srgbClr val="66FFFF"/>
                </a:solidFill>
                <a:latin typeface="Times New Roman" pitchFamily="18" charset="0"/>
              </a:rPr>
              <a:t>角加速度</a:t>
            </a:r>
          </a:p>
        </p:txBody>
      </p:sp>
      <p:sp>
        <p:nvSpPr>
          <p:cNvPr id="57" name="Rectangle 12"/>
          <p:cNvSpPr>
            <a:spLocks noChangeArrowheads="1"/>
          </p:cNvSpPr>
          <p:nvPr/>
        </p:nvSpPr>
        <p:spPr bwMode="auto">
          <a:xfrm>
            <a:off x="755253" y="220378"/>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solidFill>
                  <a:srgbClr val="FFFF66"/>
                </a:solidFill>
                <a:latin typeface="Times New Roman" pitchFamily="18" charset="0"/>
              </a:rPr>
              <a:t>•</a:t>
            </a:r>
          </a:p>
        </p:txBody>
      </p:sp>
      <p:sp>
        <p:nvSpPr>
          <p:cNvPr id="58" name="WordArt 18"/>
          <p:cNvSpPr>
            <a:spLocks noChangeArrowheads="1" noChangeShapeType="1" noTextEdit="1"/>
          </p:cNvSpPr>
          <p:nvPr/>
        </p:nvSpPr>
        <p:spPr bwMode="auto">
          <a:xfrm rot="5400000">
            <a:off x="1272779" y="420402"/>
            <a:ext cx="387350" cy="276225"/>
          </a:xfrm>
          <a:prstGeom prst="rect">
            <a:avLst/>
          </a:prstGeom>
        </p:spPr>
        <p:txBody>
          <a:bodyPr vert="eaVert" wrap="none" fromWordArt="1">
            <a:prstTxWarp prst="textPlain">
              <a:avLst>
                <a:gd name="adj" fmla="val 50000"/>
              </a:avLst>
            </a:prstTxWarp>
          </a:bodyPr>
          <a:lstStyle/>
          <a:p>
            <a:pPr algn="ctr" fontAlgn="auto"/>
            <a:r>
              <a:rPr lang="zh-CN" altLang="en-US" sz="3600" i="1" kern="10" dirty="0">
                <a:ln w="9525">
                  <a:solidFill>
                    <a:srgbClr val="66FFFF"/>
                  </a:solidFill>
                  <a:round/>
                  <a:headEnd/>
                  <a:tailEnd/>
                </a:ln>
                <a:solidFill>
                  <a:srgbClr val="66FFFF"/>
                </a:solidFill>
                <a:effectLst>
                  <a:outerShdw dist="35921" dir="2700000" algn="ctr" rotWithShape="0">
                    <a:srgbClr val="B2B2B2">
                      <a:alpha val="79999"/>
                    </a:srgbClr>
                  </a:outerShdw>
                </a:effectLst>
                <a:latin typeface="宋体"/>
                <a:ea typeface="宋体"/>
              </a:rPr>
              <a:t>？</a:t>
            </a:r>
          </a:p>
        </p:txBody>
      </p:sp>
      <p:sp>
        <p:nvSpPr>
          <p:cNvPr id="59" name="AutoShape 49"/>
          <p:cNvSpPr>
            <a:spLocks noChangeArrowheads="1"/>
          </p:cNvSpPr>
          <p:nvPr/>
        </p:nvSpPr>
        <p:spPr bwMode="auto">
          <a:xfrm>
            <a:off x="1779191" y="477553"/>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50"/>
          <p:cNvSpPr>
            <a:spLocks noChangeArrowheads="1"/>
          </p:cNvSpPr>
          <p:nvPr/>
        </p:nvSpPr>
        <p:spPr bwMode="auto">
          <a:xfrm>
            <a:off x="5187553" y="464853"/>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Box 60"/>
          <p:cNvSpPr txBox="1"/>
          <p:nvPr/>
        </p:nvSpPr>
        <p:spPr>
          <a:xfrm>
            <a:off x="755253" y="952412"/>
            <a:ext cx="7695713" cy="523220"/>
          </a:xfrm>
          <a:prstGeom prst="rect">
            <a:avLst/>
          </a:prstGeom>
          <a:noFill/>
        </p:spPr>
        <p:txBody>
          <a:bodyPr wrap="square" rtlCol="0">
            <a:spAutoFit/>
          </a:bodyPr>
          <a:lstStyle/>
          <a:p>
            <a:r>
              <a:rPr lang="zh-CN" altLang="en-US" sz="2800" b="1" dirty="0" smtClean="0">
                <a:solidFill>
                  <a:srgbClr val="FFC000"/>
                </a:solidFill>
              </a:rPr>
              <a:t>力矩</a:t>
            </a:r>
            <a:r>
              <a:rPr lang="zh-CN" altLang="en-US" sz="2800" b="1" dirty="0">
                <a:solidFill>
                  <a:schemeClr val="bg1"/>
                </a:solidFill>
              </a:rPr>
              <a:t>是引起质点绕某一定点转动状态变化的</a:t>
            </a:r>
            <a:r>
              <a:rPr lang="zh-CN" altLang="en-US" sz="2800" b="1" dirty="0" smtClean="0">
                <a:solidFill>
                  <a:schemeClr val="bg1"/>
                </a:solidFill>
              </a:rPr>
              <a:t>原因。</a:t>
            </a:r>
            <a:endParaRPr lang="zh-CN" altLang="en-US" sz="2000" dirty="0"/>
          </a:p>
        </p:txBody>
      </p:sp>
    </p:spTree>
    <p:extLst>
      <p:ext uri="{BB962C8B-B14F-4D97-AF65-F5344CB8AC3E}">
        <p14:creationId xmlns:p14="http://schemas.microsoft.com/office/powerpoint/2010/main" val="1899113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55" grpId="0"/>
      <p:bldP spid="56" grpId="0"/>
      <p:bldP spid="57" grpId="0"/>
      <p:bldP spid="58" grpId="0"/>
      <p:bldP spid="59" grpId="0" animBg="1"/>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7466" y="620688"/>
            <a:ext cx="7384505" cy="954107"/>
          </a:xfrm>
          <a:prstGeom prst="rect">
            <a:avLst/>
          </a:prstGeom>
        </p:spPr>
        <p:txBody>
          <a:bodyPr wrap="square">
            <a:spAutoFit/>
          </a:bodyPr>
          <a:lstStyle/>
          <a:p>
            <a:r>
              <a:rPr lang="zh-CN" altLang="zh-CN" sz="2800" b="1" dirty="0">
                <a:solidFill>
                  <a:schemeClr val="bg1"/>
                </a:solidFill>
              </a:rPr>
              <a:t>力矩并不局限</a:t>
            </a:r>
            <a:r>
              <a:rPr lang="zh-CN" altLang="zh-CN" sz="2800" b="1" dirty="0" smtClean="0">
                <a:solidFill>
                  <a:schemeClr val="bg1"/>
                </a:solidFill>
              </a:rPr>
              <a:t>于</a:t>
            </a:r>
            <a:r>
              <a:rPr lang="zh-CN" altLang="en-US" sz="2800" b="1" dirty="0" smtClean="0">
                <a:solidFill>
                  <a:schemeClr val="bg1"/>
                </a:solidFill>
              </a:rPr>
              <a:t>固定平面内</a:t>
            </a:r>
            <a:r>
              <a:rPr lang="zh-CN" altLang="zh-CN" sz="2800" b="1" dirty="0" smtClean="0">
                <a:solidFill>
                  <a:schemeClr val="bg1"/>
                </a:solidFill>
              </a:rPr>
              <a:t>转动</a:t>
            </a:r>
            <a:r>
              <a:rPr lang="zh-CN" altLang="zh-CN" sz="2800" b="1" dirty="0">
                <a:solidFill>
                  <a:schemeClr val="bg1"/>
                </a:solidFill>
              </a:rPr>
              <a:t>，在一般情况下，力矩是</a:t>
            </a:r>
            <a:r>
              <a:rPr lang="zh-CN" altLang="zh-CN" sz="2800" b="1" dirty="0">
                <a:solidFill>
                  <a:srgbClr val="FFC000"/>
                </a:solidFill>
              </a:rPr>
              <a:t>空间矢量</a:t>
            </a:r>
            <a:r>
              <a:rPr lang="zh-CN" altLang="zh-CN" sz="2800" b="1" dirty="0">
                <a:solidFill>
                  <a:schemeClr val="bg1"/>
                </a:solidFill>
              </a:rPr>
              <a:t>。</a:t>
            </a:r>
            <a:endParaRPr lang="zh-CN" altLang="en-US" sz="2800" dirty="0"/>
          </a:p>
        </p:txBody>
      </p:sp>
      <p:grpSp>
        <p:nvGrpSpPr>
          <p:cNvPr id="3" name="组合 2"/>
          <p:cNvGrpSpPr/>
          <p:nvPr/>
        </p:nvGrpSpPr>
        <p:grpSpPr>
          <a:xfrm>
            <a:off x="600478" y="1776695"/>
            <a:ext cx="3521075" cy="2038350"/>
            <a:chOff x="574472" y="4261842"/>
            <a:chExt cx="3521075" cy="2038350"/>
          </a:xfrm>
        </p:grpSpPr>
        <p:sp>
          <p:nvSpPr>
            <p:cNvPr id="4" name="Line 3"/>
            <p:cNvSpPr>
              <a:spLocks noChangeShapeType="1"/>
            </p:cNvSpPr>
            <p:nvPr/>
          </p:nvSpPr>
          <p:spPr bwMode="auto">
            <a:xfrm>
              <a:off x="1422197" y="5766792"/>
              <a:ext cx="1219200" cy="4572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4"/>
            <p:cNvSpPr>
              <a:spLocks noChangeShapeType="1"/>
            </p:cNvSpPr>
            <p:nvPr/>
          </p:nvSpPr>
          <p:spPr bwMode="auto">
            <a:xfrm flipV="1">
              <a:off x="2641397" y="5157192"/>
              <a:ext cx="1447800" cy="1066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flipV="1">
              <a:off x="1422197" y="5157192"/>
              <a:ext cx="2667000" cy="60960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flipH="1" flipV="1">
              <a:off x="1041197" y="4318992"/>
              <a:ext cx="381000" cy="14478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flipV="1">
              <a:off x="1422197" y="4318992"/>
              <a:ext cx="0" cy="143986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flipH="1">
              <a:off x="736397" y="5766792"/>
              <a:ext cx="685800" cy="53340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422197" y="5766792"/>
              <a:ext cx="2673350" cy="1587"/>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76109" y="5461992"/>
              <a:ext cx="93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i="1">
                  <a:solidFill>
                    <a:srgbClr val="FFFF00"/>
                  </a:solidFill>
                  <a:latin typeface="Times New Roman" pitchFamily="18" charset="0"/>
                </a:rPr>
                <a:t>O</a:t>
              </a:r>
              <a:r>
                <a:rPr lang="en-US" altLang="zh-CN" sz="2400" b="1">
                  <a:solidFill>
                    <a:srgbClr val="FFFF00"/>
                  </a:solidFill>
                  <a:latin typeface="Times New Roman" pitchFamily="18" charset="0"/>
                </a:rPr>
                <a:t>  .</a:t>
              </a:r>
              <a:endParaRPr lang="en-US" altLang="zh-CN" sz="2400" b="1">
                <a:solidFill>
                  <a:schemeClr val="accent2"/>
                </a:solidFill>
                <a:latin typeface="Times New Roman" pitchFamily="18" charset="0"/>
              </a:endParaRPr>
            </a:p>
          </p:txBody>
        </p:sp>
        <p:graphicFrame>
          <p:nvGraphicFramePr>
            <p:cNvPr id="12" name="Object 17"/>
            <p:cNvGraphicFramePr>
              <a:graphicFrameLocks/>
            </p:cNvGraphicFramePr>
            <p:nvPr>
              <p:extLst>
                <p:ext uri="{D42A27DB-BD31-4B8C-83A1-F6EECF244321}">
                  <p14:modId xmlns:p14="http://schemas.microsoft.com/office/powerpoint/2010/main" val="288850620"/>
                </p:ext>
              </p:extLst>
            </p:nvPr>
          </p:nvGraphicFramePr>
          <p:xfrm>
            <a:off x="3695497" y="4744442"/>
            <a:ext cx="306387" cy="366712"/>
          </p:xfrm>
          <a:graphic>
            <a:graphicData uri="http://schemas.openxmlformats.org/presentationml/2006/ole">
              <mc:AlternateContent xmlns:mc="http://schemas.openxmlformats.org/markup-compatibility/2006">
                <mc:Choice xmlns:v="urn:schemas-microsoft-com:vml" Requires="v">
                  <p:oleObj spid="_x0000_s64656" name="公式" r:id="rId3" imgW="219192" imgH="276142" progId="Equation.3">
                    <p:embed/>
                  </p:oleObj>
                </mc:Choice>
                <mc:Fallback>
                  <p:oleObj name="公式" r:id="rId3" imgW="219192" imgH="27614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497" y="4744442"/>
                          <a:ext cx="3063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8"/>
            <p:cNvGraphicFramePr>
              <a:graphicFrameLocks/>
            </p:cNvGraphicFramePr>
            <p:nvPr>
              <p:extLst>
                <p:ext uri="{D42A27DB-BD31-4B8C-83A1-F6EECF244321}">
                  <p14:modId xmlns:p14="http://schemas.microsoft.com/office/powerpoint/2010/main" val="3508998781"/>
                </p:ext>
              </p:extLst>
            </p:nvPr>
          </p:nvGraphicFramePr>
          <p:xfrm>
            <a:off x="1698422" y="5968404"/>
            <a:ext cx="215900" cy="292100"/>
          </p:xfrm>
          <a:graphic>
            <a:graphicData uri="http://schemas.openxmlformats.org/presentationml/2006/ole">
              <mc:AlternateContent xmlns:mc="http://schemas.openxmlformats.org/markup-compatibility/2006">
                <mc:Choice xmlns:v="urn:schemas-microsoft-com:vml" Requires="v">
                  <p:oleObj spid="_x0000_s64657" name="公式" r:id="rId5" imgW="123903" imgH="200021" progId="Equation.3">
                    <p:embed/>
                  </p:oleObj>
                </mc:Choice>
                <mc:Fallback>
                  <p:oleObj name="公式" r:id="rId5" imgW="123903" imgH="20002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422" y="5968404"/>
                          <a:ext cx="215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9"/>
            <p:cNvGraphicFramePr>
              <a:graphicFrameLocks/>
            </p:cNvGraphicFramePr>
            <p:nvPr>
              <p:extLst>
                <p:ext uri="{D42A27DB-BD31-4B8C-83A1-F6EECF244321}">
                  <p14:modId xmlns:p14="http://schemas.microsoft.com/office/powerpoint/2010/main" val="2222894193"/>
                </p:ext>
              </p:extLst>
            </p:nvPr>
          </p:nvGraphicFramePr>
          <p:xfrm>
            <a:off x="574472" y="4261842"/>
            <a:ext cx="484187" cy="468312"/>
          </p:xfrm>
          <a:graphic>
            <a:graphicData uri="http://schemas.openxmlformats.org/presentationml/2006/ole">
              <mc:AlternateContent xmlns:mc="http://schemas.openxmlformats.org/markup-compatibility/2006">
                <mc:Choice xmlns:v="urn:schemas-microsoft-com:vml" Requires="v">
                  <p:oleObj spid="_x0000_s64658" name="公式" r:id="rId7" imgW="390604" imgH="380876" progId="Equation.3">
                    <p:embed/>
                  </p:oleObj>
                </mc:Choice>
                <mc:Fallback>
                  <p:oleObj name="公式" r:id="rId7" imgW="390604" imgH="38087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472" y="4261842"/>
                          <a:ext cx="484187"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20"/>
            <p:cNvSpPr>
              <a:spLocks noChangeShapeType="1"/>
            </p:cNvSpPr>
            <p:nvPr/>
          </p:nvSpPr>
          <p:spPr bwMode="auto">
            <a:xfrm flipH="1">
              <a:off x="2374697" y="5273079"/>
              <a:ext cx="1228725" cy="863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1"/>
            <p:cNvSpPr>
              <a:spLocks noChangeShapeType="1"/>
            </p:cNvSpPr>
            <p:nvPr/>
          </p:nvSpPr>
          <p:spPr bwMode="auto">
            <a:xfrm flipH="1">
              <a:off x="2144509" y="5436592"/>
              <a:ext cx="863600" cy="57626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2"/>
            <p:cNvSpPr>
              <a:spLocks noChangeShapeType="1"/>
            </p:cNvSpPr>
            <p:nvPr/>
          </p:nvSpPr>
          <p:spPr bwMode="auto">
            <a:xfrm flipH="1">
              <a:off x="1901622" y="5508029"/>
              <a:ext cx="617537" cy="431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3"/>
            <p:cNvSpPr>
              <a:spLocks noChangeShapeType="1"/>
            </p:cNvSpPr>
            <p:nvPr/>
          </p:nvSpPr>
          <p:spPr bwMode="auto">
            <a:xfrm flipH="1">
              <a:off x="1655559" y="5652492"/>
              <a:ext cx="287338" cy="2159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25"/>
            <p:cNvSpPr>
              <a:spLocks/>
            </p:cNvSpPr>
            <p:nvPr/>
          </p:nvSpPr>
          <p:spPr bwMode="auto">
            <a:xfrm rot="20973885" flipH="1">
              <a:off x="977697" y="4707929"/>
              <a:ext cx="387350" cy="258763"/>
            </a:xfrm>
            <a:custGeom>
              <a:avLst/>
              <a:gdLst>
                <a:gd name="T0" fmla="*/ 2147483647 w 43200"/>
                <a:gd name="T1" fmla="*/ 0 h 38804"/>
                <a:gd name="T2" fmla="*/ 2147483647 w 43200"/>
                <a:gd name="T3" fmla="*/ 2147483647 h 38804"/>
                <a:gd name="T4" fmla="*/ 2147483647 w 43200"/>
                <a:gd name="T5" fmla="*/ 2147483647 h 38804"/>
                <a:gd name="T6" fmla="*/ 0 60000 65536"/>
                <a:gd name="T7" fmla="*/ 0 60000 65536"/>
                <a:gd name="T8" fmla="*/ 0 60000 65536"/>
              </a:gdLst>
              <a:ahLst/>
              <a:cxnLst>
                <a:cxn ang="T6">
                  <a:pos x="T0" y="T1"/>
                </a:cxn>
                <a:cxn ang="T7">
                  <a:pos x="T2" y="T3"/>
                </a:cxn>
                <a:cxn ang="T8">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lnTo>
                    <a:pt x="34660" y="0"/>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矩形 19"/>
            <p:cNvSpPr>
              <a:spLocks noChangeArrowheads="1"/>
            </p:cNvSpPr>
            <p:nvPr/>
          </p:nvSpPr>
          <p:spPr bwMode="auto">
            <a:xfrm>
              <a:off x="1777301" y="5537546"/>
              <a:ext cx="360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solidFill>
                    <a:srgbClr val="FFC000"/>
                  </a:solidFill>
                </a:rPr>
                <a:t>α</a:t>
              </a:r>
              <a:endParaRPr lang="zh-CN" altLang="en-US" sz="2400" dirty="0"/>
            </a:p>
          </p:txBody>
        </p:sp>
      </p:grpSp>
      <p:graphicFrame>
        <p:nvGraphicFramePr>
          <p:cNvPr id="21" name="对象 20"/>
          <p:cNvGraphicFramePr>
            <a:graphicFrameLocks/>
          </p:cNvGraphicFramePr>
          <p:nvPr>
            <p:extLst>
              <p:ext uri="{D42A27DB-BD31-4B8C-83A1-F6EECF244321}">
                <p14:modId xmlns:p14="http://schemas.microsoft.com/office/powerpoint/2010/main" val="239599321"/>
              </p:ext>
            </p:extLst>
          </p:nvPr>
        </p:nvGraphicFramePr>
        <p:xfrm>
          <a:off x="4572000" y="2122730"/>
          <a:ext cx="3456384" cy="665202"/>
        </p:xfrm>
        <a:graphic>
          <a:graphicData uri="http://schemas.openxmlformats.org/presentationml/2006/ole">
            <mc:AlternateContent xmlns:mc="http://schemas.openxmlformats.org/markup-compatibility/2006">
              <mc:Choice xmlns:v="urn:schemas-microsoft-com:vml" Requires="v">
                <p:oleObj spid="_x0000_s64659" name="Equation" r:id="rId9" imgW="1320480" imgH="253800" progId="Equation.DSMT4">
                  <p:embed/>
                </p:oleObj>
              </mc:Choice>
              <mc:Fallback>
                <p:oleObj name="Equation" r:id="rId9" imgW="1320480" imgH="253800" progId="Equation.DSMT4">
                  <p:embed/>
                  <p:pic>
                    <p:nvPicPr>
                      <p:cNvPr id="0" name=""/>
                      <p:cNvPicPr>
                        <a:picLocks noChangeArrowheads="1"/>
                      </p:cNvPicPr>
                      <p:nvPr/>
                    </p:nvPicPr>
                    <p:blipFill>
                      <a:blip r:embed="rId10"/>
                      <a:srcRect/>
                      <a:stretch>
                        <a:fillRect/>
                      </a:stretch>
                    </p:blipFill>
                    <p:spPr bwMode="auto">
                      <a:xfrm>
                        <a:off x="4572000" y="2122730"/>
                        <a:ext cx="3456384" cy="665202"/>
                      </a:xfrm>
                      <a:prstGeom prst="rect">
                        <a:avLst/>
                      </a:prstGeom>
                      <a:noFill/>
                      <a:ln>
                        <a:noFill/>
                      </a:ln>
                      <a:effectLst/>
                    </p:spPr>
                  </p:pic>
                </p:oleObj>
              </mc:Fallback>
            </mc:AlternateContent>
          </a:graphicData>
        </a:graphic>
      </p:graphicFrame>
      <p:sp>
        <p:nvSpPr>
          <p:cNvPr id="22" name="矩形 21"/>
          <p:cNvSpPr/>
          <p:nvPr/>
        </p:nvSpPr>
        <p:spPr>
          <a:xfrm>
            <a:off x="1059668" y="4077072"/>
            <a:ext cx="7026269" cy="954107"/>
          </a:xfrm>
          <a:prstGeom prst="rect">
            <a:avLst/>
          </a:prstGeom>
        </p:spPr>
        <p:txBody>
          <a:bodyPr wrap="square">
            <a:spAutoFit/>
          </a:bodyPr>
          <a:lstStyle/>
          <a:p>
            <a:pPr eaLnBrk="0" hangingPunct="0"/>
            <a:r>
              <a:rPr lang="zh-CN" altLang="en-US" sz="2800" b="1" dirty="0">
                <a:solidFill>
                  <a:schemeClr val="bg1"/>
                </a:solidFill>
                <a:latin typeface="Times New Roman" pitchFamily="18" charset="0"/>
                <a:ea typeface="楷体_GB2312" pitchFamily="49" charset="-122"/>
              </a:rPr>
              <a:t>力矩的方向由</a:t>
            </a:r>
            <a:r>
              <a:rPr lang="zh-CN" altLang="en-US" sz="2800" b="1" dirty="0">
                <a:solidFill>
                  <a:srgbClr val="66FFFF"/>
                </a:solidFill>
                <a:latin typeface="Times New Roman" pitchFamily="18" charset="0"/>
                <a:ea typeface="楷体_GB2312" pitchFamily="49" charset="-122"/>
              </a:rPr>
              <a:t>右螺旋法则</a:t>
            </a:r>
            <a:r>
              <a:rPr lang="zh-CN" altLang="en-US" sz="2800" b="1" dirty="0" smtClean="0">
                <a:solidFill>
                  <a:schemeClr val="bg1"/>
                </a:solidFill>
                <a:latin typeface="Times New Roman" pitchFamily="18" charset="0"/>
                <a:ea typeface="楷体_GB2312" pitchFamily="49" charset="-122"/>
              </a:rPr>
              <a:t>确定，总是与定点到质点的位矢和力所组成的平面垂直。</a:t>
            </a:r>
            <a:endParaRPr lang="zh-CN" altLang="en-US" sz="2800" dirty="0">
              <a:solidFill>
                <a:schemeClr val="bg1"/>
              </a:solidFill>
              <a:latin typeface="Times New Roman" pitchFamily="18" charset="0"/>
              <a:ea typeface="楷体_GB2312" pitchFamily="49" charset="-122"/>
            </a:endParaRPr>
          </a:p>
        </p:txBody>
      </p:sp>
      <p:graphicFrame>
        <p:nvGraphicFramePr>
          <p:cNvPr id="23" name="对象 22"/>
          <p:cNvGraphicFramePr>
            <a:graphicFrameLocks/>
          </p:cNvGraphicFramePr>
          <p:nvPr>
            <p:extLst>
              <p:ext uri="{D42A27DB-BD31-4B8C-83A1-F6EECF244321}">
                <p14:modId xmlns:p14="http://schemas.microsoft.com/office/powerpoint/2010/main" val="1359047445"/>
              </p:ext>
            </p:extLst>
          </p:nvPr>
        </p:nvGraphicFramePr>
        <p:xfrm>
          <a:off x="2236396" y="5589240"/>
          <a:ext cx="3189288" cy="665162"/>
        </p:xfrm>
        <a:graphic>
          <a:graphicData uri="http://schemas.openxmlformats.org/presentationml/2006/ole">
            <mc:AlternateContent xmlns:mc="http://schemas.openxmlformats.org/markup-compatibility/2006">
              <mc:Choice xmlns:v="urn:schemas-microsoft-com:vml" Requires="v">
                <p:oleObj spid="_x0000_s64660" name="Equation" r:id="rId11" imgW="1218960" imgH="253800" progId="Equation.DSMT4">
                  <p:embed/>
                </p:oleObj>
              </mc:Choice>
              <mc:Fallback>
                <p:oleObj name="Equation" r:id="rId11" imgW="1218960" imgH="253800" progId="Equation.DSMT4">
                  <p:embed/>
                  <p:pic>
                    <p:nvPicPr>
                      <p:cNvPr id="0" name="对象 20"/>
                      <p:cNvPicPr>
                        <a:picLocks noChangeArrowheads="1"/>
                      </p:cNvPicPr>
                      <p:nvPr/>
                    </p:nvPicPr>
                    <p:blipFill>
                      <a:blip r:embed="rId12"/>
                      <a:srcRect/>
                      <a:stretch>
                        <a:fillRect/>
                      </a:stretch>
                    </p:blipFill>
                    <p:spPr bwMode="auto">
                      <a:xfrm>
                        <a:off x="2236396" y="5589240"/>
                        <a:ext cx="318928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752447581"/>
              </p:ext>
            </p:extLst>
          </p:nvPr>
        </p:nvGraphicFramePr>
        <p:xfrm>
          <a:off x="3203848" y="5031179"/>
          <a:ext cx="1224136" cy="529259"/>
        </p:xfrm>
        <a:graphic>
          <a:graphicData uri="http://schemas.openxmlformats.org/presentationml/2006/ole">
            <mc:AlternateContent xmlns:mc="http://schemas.openxmlformats.org/markup-compatibility/2006">
              <mc:Choice xmlns:v="urn:schemas-microsoft-com:vml" Requires="v">
                <p:oleObj spid="_x0000_s64661" name="Equation" r:id="rId13" imgW="545760" imgH="228600" progId="Equation.DSMT4">
                  <p:embed/>
                </p:oleObj>
              </mc:Choice>
              <mc:Fallback>
                <p:oleObj name="Equation" r:id="rId13" imgW="545760" imgH="228600" progId="Equation.DSMT4">
                  <p:embed/>
                  <p:pic>
                    <p:nvPicPr>
                      <p:cNvPr id="0" name="Object 11"/>
                      <p:cNvPicPr>
                        <a:picLocks noChangeAspect="1" noChangeArrowheads="1"/>
                      </p:cNvPicPr>
                      <p:nvPr/>
                    </p:nvPicPr>
                    <p:blipFill>
                      <a:blip r:embed="rId14"/>
                      <a:srcRect/>
                      <a:stretch>
                        <a:fillRect/>
                      </a:stretch>
                    </p:blipFill>
                    <p:spPr bwMode="auto">
                      <a:xfrm>
                        <a:off x="3203848" y="5031179"/>
                        <a:ext cx="1224136" cy="5292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224049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10"/>
          <p:cNvSpPr>
            <a:spLocks noChangeArrowheads="1"/>
          </p:cNvSpPr>
          <p:nvPr/>
        </p:nvSpPr>
        <p:spPr bwMode="auto">
          <a:xfrm>
            <a:off x="2841630" y="176864"/>
            <a:ext cx="3478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smtClean="0">
                <a:solidFill>
                  <a:srgbClr val="66FF33"/>
                </a:solidFill>
                <a:latin typeface="Times New Roman" pitchFamily="18" charset="0"/>
                <a:ea typeface="黑体" pitchFamily="49" charset="-122"/>
              </a:rPr>
              <a:t>5.2 </a:t>
            </a:r>
            <a:r>
              <a:rPr kumimoji="1" lang="zh-CN" altLang="en-US" sz="3200" b="1" dirty="0" smtClean="0">
                <a:solidFill>
                  <a:srgbClr val="66FF33"/>
                </a:solidFill>
                <a:latin typeface="黑体" pitchFamily="49" charset="-122"/>
                <a:ea typeface="黑体" pitchFamily="49" charset="-122"/>
              </a:rPr>
              <a:t>质点的动量矩 </a:t>
            </a:r>
            <a:endParaRPr lang="zh-CN" altLang="en-US" sz="3200" b="1" dirty="0">
              <a:solidFill>
                <a:srgbClr val="66FF33"/>
              </a:solidFill>
              <a:latin typeface="黑体" pitchFamily="49" charset="-122"/>
              <a:ea typeface="黑体" pitchFamily="49" charset="-122"/>
            </a:endParaRPr>
          </a:p>
        </p:txBody>
      </p:sp>
      <p:pic>
        <p:nvPicPr>
          <p:cNvPr id="6247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93197"/>
            <a:ext cx="2160240" cy="441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0312" y="819209"/>
            <a:ext cx="6047482" cy="4093428"/>
          </a:xfrm>
          <a:prstGeom prst="rect">
            <a:avLst/>
          </a:prstGeom>
          <a:noFill/>
        </p:spPr>
        <p:txBody>
          <a:bodyPr wrap="square" rtlCol="0">
            <a:spAutoFit/>
          </a:bodyPr>
          <a:lstStyle/>
          <a:p>
            <a:pPr marL="342900" indent="-342900">
              <a:spcBef>
                <a:spcPts val="0"/>
              </a:spcBef>
              <a:spcAft>
                <a:spcPts val="1200"/>
              </a:spcAft>
              <a:buFont typeface="Arial" pitchFamily="34" charset="0"/>
              <a:buChar char="•"/>
            </a:pPr>
            <a:r>
              <a:rPr lang="zh-CN" altLang="en-US" sz="2400" b="1" dirty="0" smtClean="0">
                <a:solidFill>
                  <a:schemeClr val="bg1"/>
                </a:solidFill>
              </a:rPr>
              <a:t>物体做平动时可以用质点系的</a:t>
            </a:r>
            <a:r>
              <a:rPr lang="zh-CN" altLang="en-US" sz="2400" b="1" dirty="0" smtClean="0">
                <a:solidFill>
                  <a:srgbClr val="FFC000"/>
                </a:solidFill>
              </a:rPr>
              <a:t>动量</a:t>
            </a:r>
            <a:r>
              <a:rPr lang="zh-CN" altLang="en-US" sz="2400" b="1" dirty="0" smtClean="0">
                <a:solidFill>
                  <a:schemeClr val="bg1"/>
                </a:solidFill>
              </a:rPr>
              <a:t>来描述物体的运动状态，当研究物体的转动问题时，如图物体在绕其中心转动，显然物体</a:t>
            </a:r>
            <a:r>
              <a:rPr lang="zh-CN" altLang="en-US" sz="2400" b="1" dirty="0" smtClean="0">
                <a:solidFill>
                  <a:srgbClr val="FFC000"/>
                </a:solidFill>
              </a:rPr>
              <a:t>具有转动能量</a:t>
            </a:r>
            <a:r>
              <a:rPr lang="zh-CN" altLang="en-US" sz="2400" b="1" dirty="0" smtClean="0">
                <a:solidFill>
                  <a:schemeClr val="bg1"/>
                </a:solidFill>
              </a:rPr>
              <a:t>，但按照质点系的动量定理，它的总</a:t>
            </a:r>
            <a:r>
              <a:rPr lang="zh-CN" altLang="en-US" sz="2400" b="1" dirty="0" smtClean="0">
                <a:solidFill>
                  <a:srgbClr val="FFC000"/>
                </a:solidFill>
              </a:rPr>
              <a:t>动量为</a:t>
            </a:r>
            <a:r>
              <a:rPr lang="en-US" altLang="zh-CN" sz="2400" b="1" dirty="0" smtClean="0">
                <a:solidFill>
                  <a:srgbClr val="FFC000"/>
                </a:solidFill>
              </a:rPr>
              <a:t>0</a:t>
            </a:r>
            <a:r>
              <a:rPr lang="zh-CN" altLang="en-US" sz="2400" b="1" dirty="0" smtClean="0">
                <a:solidFill>
                  <a:schemeClr val="bg1"/>
                </a:solidFill>
              </a:rPr>
              <a:t>。说明仅用动量来描述物体的机械运动是不够的。</a:t>
            </a:r>
            <a:endParaRPr lang="en-US" altLang="zh-CN" sz="2400" b="1" dirty="0" smtClean="0">
              <a:solidFill>
                <a:schemeClr val="bg1"/>
              </a:solidFill>
            </a:endParaRPr>
          </a:p>
          <a:p>
            <a:pPr marL="342900" indent="-342900">
              <a:spcBef>
                <a:spcPts val="0"/>
              </a:spcBef>
              <a:spcAft>
                <a:spcPts val="1200"/>
              </a:spcAft>
              <a:buFont typeface="Arial" pitchFamily="34" charset="0"/>
              <a:buChar char="•"/>
            </a:pPr>
            <a:r>
              <a:rPr lang="zh-CN" altLang="en-US" sz="2400" b="1" dirty="0" smtClean="0">
                <a:solidFill>
                  <a:schemeClr val="bg1"/>
                </a:solidFill>
              </a:rPr>
              <a:t>描述物体</a:t>
            </a:r>
            <a:r>
              <a:rPr lang="zh-CN" altLang="en-US" sz="2400" b="1" dirty="0" smtClean="0">
                <a:solidFill>
                  <a:srgbClr val="FFC000"/>
                </a:solidFill>
              </a:rPr>
              <a:t>转动状态的动力学量</a:t>
            </a:r>
            <a:r>
              <a:rPr lang="zh-CN" altLang="en-US" sz="2400" b="1" dirty="0" smtClean="0">
                <a:solidFill>
                  <a:schemeClr val="bg1"/>
                </a:solidFill>
              </a:rPr>
              <a:t>是</a:t>
            </a:r>
            <a:r>
              <a:rPr lang="zh-CN" altLang="en-US" sz="2400" b="1" dirty="0" smtClean="0">
                <a:solidFill>
                  <a:srgbClr val="FF0000"/>
                </a:solidFill>
              </a:rPr>
              <a:t>动量矩</a:t>
            </a:r>
            <a:r>
              <a:rPr lang="zh-CN" altLang="en-US" sz="2400" b="1" dirty="0" smtClean="0">
                <a:solidFill>
                  <a:schemeClr val="bg1"/>
                </a:solidFill>
              </a:rPr>
              <a:t>，也称</a:t>
            </a:r>
            <a:r>
              <a:rPr lang="zh-CN" altLang="en-US" sz="2400" b="1" dirty="0" smtClean="0">
                <a:solidFill>
                  <a:srgbClr val="FF0000"/>
                </a:solidFill>
              </a:rPr>
              <a:t>角动量。</a:t>
            </a:r>
            <a:endParaRPr lang="en-US" altLang="zh-CN" sz="2400" b="1" dirty="0" smtClean="0">
              <a:solidFill>
                <a:srgbClr val="FF0000"/>
              </a:solidFill>
            </a:endParaRPr>
          </a:p>
          <a:p>
            <a:pPr marL="342900" indent="-342900">
              <a:spcBef>
                <a:spcPts val="0"/>
              </a:spcBef>
              <a:spcAft>
                <a:spcPts val="1200"/>
              </a:spcAft>
              <a:buFont typeface="Arial" pitchFamily="34" charset="0"/>
              <a:buChar char="•"/>
            </a:pPr>
            <a:r>
              <a:rPr lang="zh-CN" altLang="en-US" sz="2400" b="1" dirty="0" smtClean="0">
                <a:solidFill>
                  <a:srgbClr val="FFC000"/>
                </a:solidFill>
              </a:rPr>
              <a:t>动量矩</a:t>
            </a:r>
            <a:r>
              <a:rPr lang="zh-CN" altLang="en-US" sz="2400" b="1" dirty="0" smtClean="0">
                <a:solidFill>
                  <a:schemeClr val="bg1"/>
                </a:solidFill>
              </a:rPr>
              <a:t>同</a:t>
            </a:r>
            <a:r>
              <a:rPr lang="zh-CN" altLang="en-US" sz="2400" b="1" dirty="0" smtClean="0">
                <a:solidFill>
                  <a:srgbClr val="FFC000"/>
                </a:solidFill>
              </a:rPr>
              <a:t>动量</a:t>
            </a:r>
            <a:r>
              <a:rPr lang="zh-CN" altLang="en-US" sz="2400" b="1" dirty="0" smtClean="0">
                <a:solidFill>
                  <a:schemeClr val="bg1"/>
                </a:solidFill>
              </a:rPr>
              <a:t>和</a:t>
            </a:r>
            <a:r>
              <a:rPr lang="zh-CN" altLang="en-US" sz="2400" b="1" dirty="0" smtClean="0">
                <a:solidFill>
                  <a:srgbClr val="FFC000"/>
                </a:solidFill>
              </a:rPr>
              <a:t>能量</a:t>
            </a:r>
            <a:r>
              <a:rPr lang="zh-CN" altLang="en-US" sz="2400" b="1" dirty="0" smtClean="0">
                <a:solidFill>
                  <a:schemeClr val="bg1"/>
                </a:solidFill>
              </a:rPr>
              <a:t>一起组成物理学中的三个最基本的概念。</a:t>
            </a:r>
            <a:endParaRPr lang="en-US" altLang="zh-CN" sz="2400" b="1" dirty="0" smtClean="0">
              <a:solidFill>
                <a:schemeClr val="bg1"/>
              </a:solidFill>
            </a:endParaRPr>
          </a:p>
        </p:txBody>
      </p:sp>
      <p:sp>
        <p:nvSpPr>
          <p:cNvPr id="3" name="矩形 2"/>
          <p:cNvSpPr/>
          <p:nvPr/>
        </p:nvSpPr>
        <p:spPr>
          <a:xfrm>
            <a:off x="683568" y="5373216"/>
            <a:ext cx="7920880" cy="830997"/>
          </a:xfrm>
          <a:prstGeom prst="rect">
            <a:avLst/>
          </a:prstGeom>
        </p:spPr>
        <p:txBody>
          <a:bodyPr wrap="square">
            <a:spAutoFit/>
          </a:bodyPr>
          <a:lstStyle/>
          <a:p>
            <a:pPr marL="342900" indent="-342900">
              <a:spcBef>
                <a:spcPts val="0"/>
              </a:spcBef>
              <a:spcAft>
                <a:spcPts val="1200"/>
              </a:spcAft>
              <a:buFont typeface="Arial" pitchFamily="34" charset="0"/>
              <a:buChar char="•"/>
            </a:pPr>
            <a:r>
              <a:rPr lang="zh-CN" altLang="en-US" sz="2400" b="1" dirty="0">
                <a:solidFill>
                  <a:schemeClr val="bg1"/>
                </a:solidFill>
              </a:rPr>
              <a:t>无论宏观还是微观世界现象都</a:t>
            </a:r>
            <a:r>
              <a:rPr lang="zh-CN" altLang="en-US" sz="2400" b="1" dirty="0" smtClean="0">
                <a:solidFill>
                  <a:schemeClr val="bg1"/>
                </a:solidFill>
              </a:rPr>
              <a:t>由这三个物理量及其所对应的守恒律来支配。</a:t>
            </a:r>
            <a:endParaRPr lang="en-US" altLang="zh-CN" sz="2400" b="1" dirty="0">
              <a:solidFill>
                <a:schemeClr val="bg1"/>
              </a:solidFill>
            </a:endParaRPr>
          </a:p>
        </p:txBody>
      </p:sp>
    </p:spTree>
    <p:extLst>
      <p:ext uri="{BB962C8B-B14F-4D97-AF65-F5344CB8AC3E}">
        <p14:creationId xmlns:p14="http://schemas.microsoft.com/office/powerpoint/2010/main" val="147410810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414635" y="730399"/>
            <a:ext cx="368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dirty="0">
                <a:solidFill>
                  <a:srgbClr val="66FFFF"/>
                </a:solidFill>
                <a:latin typeface="Times New Roman" pitchFamily="18" charset="0"/>
              </a:rPr>
              <a:t>1. </a:t>
            </a:r>
            <a:r>
              <a:rPr lang="zh-CN" altLang="en-US" sz="2400" b="1" dirty="0">
                <a:solidFill>
                  <a:srgbClr val="66FFFF"/>
                </a:solidFill>
                <a:latin typeface="Times New Roman" pitchFamily="18" charset="0"/>
              </a:rPr>
              <a:t>质点的动量矩</a:t>
            </a:r>
            <a:r>
              <a:rPr lang="en-US" altLang="zh-CN" sz="2400" b="1" dirty="0">
                <a:solidFill>
                  <a:srgbClr val="66FFFF"/>
                </a:solidFill>
                <a:latin typeface="Times New Roman" pitchFamily="18" charset="0"/>
              </a:rPr>
              <a:t>(</a:t>
            </a:r>
            <a:r>
              <a:rPr lang="zh-CN" altLang="en-US" sz="2400" b="1" dirty="0">
                <a:solidFill>
                  <a:schemeClr val="bg1"/>
                </a:solidFill>
                <a:latin typeface="Times New Roman" pitchFamily="18" charset="0"/>
              </a:rPr>
              <a:t>对</a:t>
            </a:r>
            <a:r>
              <a:rPr lang="en-US" altLang="zh-CN" sz="2400" b="1" i="1" dirty="0">
                <a:solidFill>
                  <a:schemeClr val="bg1"/>
                </a:solidFill>
                <a:latin typeface="Times New Roman" pitchFamily="18" charset="0"/>
              </a:rPr>
              <a:t>O</a:t>
            </a:r>
            <a:r>
              <a:rPr lang="zh-CN" altLang="en-US" sz="2400" b="1" dirty="0">
                <a:solidFill>
                  <a:schemeClr val="bg1"/>
                </a:solidFill>
                <a:latin typeface="Times New Roman" pitchFamily="18" charset="0"/>
              </a:rPr>
              <a:t>点</a:t>
            </a:r>
            <a:r>
              <a:rPr lang="en-US" altLang="zh-CN" sz="2400" b="1" dirty="0">
                <a:solidFill>
                  <a:srgbClr val="66FFFF"/>
                </a:solidFill>
                <a:latin typeface="Times New Roman" pitchFamily="18" charset="0"/>
              </a:rPr>
              <a:t>)</a:t>
            </a:r>
            <a:endParaRPr lang="en-US" altLang="zh-CN" sz="2400" dirty="0">
              <a:solidFill>
                <a:srgbClr val="66FFFF"/>
              </a:solidFill>
              <a:latin typeface="Times New Roman" pitchFamily="18" charset="0"/>
            </a:endParaRPr>
          </a:p>
        </p:txBody>
      </p:sp>
      <p:graphicFrame>
        <p:nvGraphicFramePr>
          <p:cNvPr id="38916" name="Object 4"/>
          <p:cNvGraphicFramePr>
            <a:graphicFrameLocks/>
          </p:cNvGraphicFramePr>
          <p:nvPr>
            <p:extLst>
              <p:ext uri="{D42A27DB-BD31-4B8C-83A1-F6EECF244321}">
                <p14:modId xmlns:p14="http://schemas.microsoft.com/office/powerpoint/2010/main" val="3403676023"/>
              </p:ext>
            </p:extLst>
          </p:nvPr>
        </p:nvGraphicFramePr>
        <p:xfrm>
          <a:off x="1129804" y="1671806"/>
          <a:ext cx="2798762" cy="469900"/>
        </p:xfrm>
        <a:graphic>
          <a:graphicData uri="http://schemas.openxmlformats.org/presentationml/2006/ole">
            <mc:AlternateContent xmlns:mc="http://schemas.openxmlformats.org/markup-compatibility/2006">
              <mc:Choice xmlns:v="urn:schemas-microsoft-com:vml" Requires="v">
                <p:oleObj spid="_x0000_s65670" name="公式" r:id="rId3" imgW="2705077" imgH="380876" progId="Equation.3">
                  <p:embed/>
                </p:oleObj>
              </mc:Choice>
              <mc:Fallback>
                <p:oleObj name="公式" r:id="rId3" imgW="2705077" imgH="38087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804" y="1671806"/>
                        <a:ext cx="27987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 Box 5"/>
          <p:cNvSpPr txBox="1">
            <a:spLocks noChangeArrowheads="1"/>
          </p:cNvSpPr>
          <p:nvPr/>
        </p:nvSpPr>
        <p:spPr bwMode="auto">
          <a:xfrm>
            <a:off x="771823" y="2746301"/>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chemeClr val="bg1"/>
                </a:solidFill>
                <a:latin typeface="Times New Roman" pitchFamily="18" charset="0"/>
              </a:rPr>
              <a:t>其大小</a:t>
            </a:r>
            <a:endParaRPr lang="zh-CN" altLang="en-US" sz="2400">
              <a:solidFill>
                <a:schemeClr val="bg1"/>
              </a:solidFill>
              <a:latin typeface="Times New Roman" pitchFamily="18" charset="0"/>
            </a:endParaRPr>
          </a:p>
        </p:txBody>
      </p:sp>
      <p:graphicFrame>
        <p:nvGraphicFramePr>
          <p:cNvPr id="38918" name="Object 6"/>
          <p:cNvGraphicFramePr>
            <a:graphicFrameLocks/>
          </p:cNvGraphicFramePr>
          <p:nvPr>
            <p:extLst>
              <p:ext uri="{D42A27DB-BD31-4B8C-83A1-F6EECF244321}">
                <p14:modId xmlns:p14="http://schemas.microsoft.com/office/powerpoint/2010/main" val="2377534738"/>
              </p:ext>
            </p:extLst>
          </p:nvPr>
        </p:nvGraphicFramePr>
        <p:xfrm>
          <a:off x="1403648" y="3447976"/>
          <a:ext cx="3360737" cy="431800"/>
        </p:xfrm>
        <a:graphic>
          <a:graphicData uri="http://schemas.openxmlformats.org/presentationml/2006/ole">
            <mc:AlternateContent xmlns:mc="http://schemas.openxmlformats.org/markup-compatibility/2006">
              <mc:Choice xmlns:v="urn:schemas-microsoft-com:vml" Requires="v">
                <p:oleObj spid="_x0000_s65671" name="公式" r:id="rId5" imgW="3276542" imgH="342816" progId="Equation.3">
                  <p:embed/>
                </p:oleObj>
              </mc:Choice>
              <mc:Fallback>
                <p:oleObj name="公式" r:id="rId5" imgW="3276542" imgH="34281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447976"/>
                        <a:ext cx="3360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1147266" y="5375374"/>
            <a:ext cx="324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rgbClr val="66FFFF"/>
                </a:solidFill>
                <a:latin typeface="Times New Roman" pitchFamily="18" charset="0"/>
              </a:rPr>
              <a:t>特例：</a:t>
            </a:r>
            <a:r>
              <a:rPr lang="zh-CN" altLang="en-US" sz="2400" b="1">
                <a:solidFill>
                  <a:schemeClr val="bg1"/>
                </a:solidFill>
                <a:latin typeface="Times New Roman" pitchFamily="18" charset="0"/>
              </a:rPr>
              <a:t>质点作圆周运动</a:t>
            </a:r>
            <a:endParaRPr lang="zh-CN" altLang="en-US" sz="2400">
              <a:solidFill>
                <a:schemeClr val="bg1"/>
              </a:solidFill>
              <a:latin typeface="Times New Roman" pitchFamily="18" charset="0"/>
            </a:endParaRPr>
          </a:p>
        </p:txBody>
      </p:sp>
      <p:graphicFrame>
        <p:nvGraphicFramePr>
          <p:cNvPr id="38921" name="Object 9"/>
          <p:cNvGraphicFramePr>
            <a:graphicFrameLocks/>
          </p:cNvGraphicFramePr>
          <p:nvPr>
            <p:extLst>
              <p:ext uri="{D42A27DB-BD31-4B8C-83A1-F6EECF244321}">
                <p14:modId xmlns:p14="http://schemas.microsoft.com/office/powerpoint/2010/main" val="67305230"/>
              </p:ext>
            </p:extLst>
          </p:nvPr>
        </p:nvGraphicFramePr>
        <p:xfrm>
          <a:off x="4809629" y="5445224"/>
          <a:ext cx="1928812" cy="381000"/>
        </p:xfrm>
        <a:graphic>
          <a:graphicData uri="http://schemas.openxmlformats.org/presentationml/2006/ole">
            <mc:AlternateContent xmlns:mc="http://schemas.openxmlformats.org/markup-compatibility/2006">
              <mc:Choice xmlns:v="urn:schemas-microsoft-com:vml" Requires="v">
                <p:oleObj spid="_x0000_s65672" name="公式" r:id="rId7" imgW="1838297" imgH="295307" progId="Equation.3">
                  <p:embed/>
                </p:oleObj>
              </mc:Choice>
              <mc:Fallback>
                <p:oleObj name="公式" r:id="rId7" imgW="1838297" imgH="29530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9629" y="5445224"/>
                        <a:ext cx="19288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5" name="Object 13"/>
          <p:cNvGraphicFramePr>
            <a:graphicFrameLocks/>
          </p:cNvGraphicFramePr>
          <p:nvPr>
            <p:extLst>
              <p:ext uri="{D42A27DB-BD31-4B8C-83A1-F6EECF244321}">
                <p14:modId xmlns:p14="http://schemas.microsoft.com/office/powerpoint/2010/main" val="4090622443"/>
              </p:ext>
            </p:extLst>
          </p:nvPr>
        </p:nvGraphicFramePr>
        <p:xfrm>
          <a:off x="7564735" y="401787"/>
          <a:ext cx="393700" cy="469900"/>
        </p:xfrm>
        <a:graphic>
          <a:graphicData uri="http://schemas.openxmlformats.org/presentationml/2006/ole">
            <mc:AlternateContent xmlns:mc="http://schemas.openxmlformats.org/markup-compatibility/2006">
              <mc:Choice xmlns:v="urn:schemas-microsoft-com:vml" Requires="v">
                <p:oleObj spid="_x0000_s65673" name="公式" r:id="rId9" imgW="304763" imgH="380876" progId="Equation.3">
                  <p:embed/>
                </p:oleObj>
              </mc:Choice>
              <mc:Fallback>
                <p:oleObj name="公式" r:id="rId9" imgW="304763" imgH="380876"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4735" y="401787"/>
                        <a:ext cx="393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6" name="AutoShape 14"/>
          <p:cNvSpPr>
            <a:spLocks noChangeArrowheads="1"/>
          </p:cNvSpPr>
          <p:nvPr/>
        </p:nvSpPr>
        <p:spPr bwMode="auto">
          <a:xfrm>
            <a:off x="4669135" y="1187599"/>
            <a:ext cx="4191000" cy="1066800"/>
          </a:xfrm>
          <a:prstGeom prst="parallelogram">
            <a:avLst>
              <a:gd name="adj" fmla="val 92267"/>
            </a:avLst>
          </a:prstGeom>
          <a:solidFill>
            <a:srgbClr val="000099">
              <a:alpha val="25882"/>
            </a:srgbClr>
          </a:solidFill>
          <a:ln w="9525">
            <a:solidFill>
              <a:srgbClr val="000000">
                <a:alpha val="1803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Line 15"/>
          <p:cNvSpPr>
            <a:spLocks noChangeShapeType="1"/>
          </p:cNvSpPr>
          <p:nvPr/>
        </p:nvSpPr>
        <p:spPr bwMode="auto">
          <a:xfrm flipH="1">
            <a:off x="5354935" y="1720999"/>
            <a:ext cx="838200"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Text Box 16"/>
          <p:cNvSpPr txBox="1">
            <a:spLocks noChangeArrowheads="1"/>
          </p:cNvSpPr>
          <p:nvPr/>
        </p:nvSpPr>
        <p:spPr bwMode="auto">
          <a:xfrm>
            <a:off x="7564735" y="1492399"/>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800" b="1" i="1">
                <a:solidFill>
                  <a:srgbClr val="CC0000"/>
                </a:solidFill>
                <a:latin typeface="Times New Roman" pitchFamily="18" charset="0"/>
              </a:rPr>
              <a:t>O</a:t>
            </a:r>
          </a:p>
        </p:txBody>
      </p:sp>
      <p:sp>
        <p:nvSpPr>
          <p:cNvPr id="38929" name="Text Box 17"/>
          <p:cNvSpPr txBox="1">
            <a:spLocks noChangeArrowheads="1"/>
          </p:cNvSpPr>
          <p:nvPr/>
        </p:nvSpPr>
        <p:spPr bwMode="auto">
          <a:xfrm>
            <a:off x="5581948" y="1627337"/>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i="1">
                <a:solidFill>
                  <a:srgbClr val="FF9900"/>
                </a:solidFill>
                <a:latin typeface="Times New Roman" pitchFamily="18" charset="0"/>
                <a:sym typeface="Symbol" pitchFamily="18" charset="2"/>
              </a:rPr>
              <a:t></a:t>
            </a:r>
            <a:endParaRPr lang="en-US" altLang="zh-CN" sz="2000" b="1" i="1">
              <a:solidFill>
                <a:srgbClr val="FF9900"/>
              </a:solidFill>
              <a:latin typeface="Times New Roman" pitchFamily="18" charset="0"/>
            </a:endParaRPr>
          </a:p>
        </p:txBody>
      </p:sp>
      <p:graphicFrame>
        <p:nvGraphicFramePr>
          <p:cNvPr id="38930" name="Object 18"/>
          <p:cNvGraphicFramePr>
            <a:graphicFrameLocks noChangeAspect="1"/>
          </p:cNvGraphicFramePr>
          <p:nvPr>
            <p:extLst>
              <p:ext uri="{D42A27DB-BD31-4B8C-83A1-F6EECF244321}">
                <p14:modId xmlns:p14="http://schemas.microsoft.com/office/powerpoint/2010/main" val="1332599551"/>
              </p:ext>
            </p:extLst>
          </p:nvPr>
        </p:nvGraphicFramePr>
        <p:xfrm>
          <a:off x="7063085" y="1308249"/>
          <a:ext cx="285750" cy="385763"/>
        </p:xfrm>
        <a:graphic>
          <a:graphicData uri="http://schemas.openxmlformats.org/presentationml/2006/ole">
            <mc:AlternateContent xmlns:mc="http://schemas.openxmlformats.org/markup-compatibility/2006">
              <mc:Choice xmlns:v="urn:schemas-microsoft-com:vml" Requires="v">
                <p:oleObj spid="_x0000_s65674" name="公式" r:id="rId11" imgW="123903" imgH="200021" progId="Equation.3">
                  <p:embed/>
                </p:oleObj>
              </mc:Choice>
              <mc:Fallback>
                <p:oleObj name="公式" r:id="rId11" imgW="123903" imgH="20002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085" y="1308249"/>
                        <a:ext cx="2857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1" name="Line 19"/>
          <p:cNvSpPr>
            <a:spLocks noChangeShapeType="1"/>
          </p:cNvSpPr>
          <p:nvPr/>
        </p:nvSpPr>
        <p:spPr bwMode="auto">
          <a:xfrm flipH="1">
            <a:off x="6193135" y="1720999"/>
            <a:ext cx="1371600"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20"/>
          <p:cNvSpPr>
            <a:spLocks noChangeShapeType="1"/>
          </p:cNvSpPr>
          <p:nvPr/>
        </p:nvSpPr>
        <p:spPr bwMode="auto">
          <a:xfrm flipH="1">
            <a:off x="5907385" y="1720999"/>
            <a:ext cx="285750" cy="466725"/>
          </a:xfrm>
          <a:prstGeom prst="line">
            <a:avLst/>
          </a:prstGeom>
          <a:noFill/>
          <a:ln w="38100">
            <a:solidFill>
              <a:srgbClr val="00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Arc 21"/>
          <p:cNvSpPr>
            <a:spLocks/>
          </p:cNvSpPr>
          <p:nvPr/>
        </p:nvSpPr>
        <p:spPr bwMode="auto">
          <a:xfrm rot="10800000">
            <a:off x="5970885" y="1720999"/>
            <a:ext cx="144463" cy="206375"/>
          </a:xfrm>
          <a:custGeom>
            <a:avLst/>
            <a:gdLst>
              <a:gd name="T0" fmla="*/ 2147483647 w 21600"/>
              <a:gd name="T1" fmla="*/ 0 h 20612"/>
              <a:gd name="T2" fmla="*/ 2147483647 w 21600"/>
              <a:gd name="T3" fmla="*/ 2147483647 h 20612"/>
              <a:gd name="T4" fmla="*/ 0 w 21600"/>
              <a:gd name="T5" fmla="*/ 2147483647 h 20612"/>
              <a:gd name="T6" fmla="*/ 0 60000 65536"/>
              <a:gd name="T7" fmla="*/ 0 60000 65536"/>
              <a:gd name="T8" fmla="*/ 0 60000 65536"/>
            </a:gdLst>
            <a:ahLst/>
            <a:cxnLst>
              <a:cxn ang="T6">
                <a:pos x="T0" y="T1"/>
              </a:cxn>
              <a:cxn ang="T7">
                <a:pos x="T2" y="T3"/>
              </a:cxn>
              <a:cxn ang="T8">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lnTo>
                  <a:pt x="6457"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34" name="Object 22"/>
          <p:cNvGraphicFramePr>
            <a:graphicFrameLocks/>
          </p:cNvGraphicFramePr>
          <p:nvPr>
            <p:extLst>
              <p:ext uri="{D42A27DB-BD31-4B8C-83A1-F6EECF244321}">
                <p14:modId xmlns:p14="http://schemas.microsoft.com/office/powerpoint/2010/main" val="2331022013"/>
              </p:ext>
            </p:extLst>
          </p:nvPr>
        </p:nvGraphicFramePr>
        <p:xfrm>
          <a:off x="6059785" y="1879749"/>
          <a:ext cx="280988" cy="366713"/>
        </p:xfrm>
        <a:graphic>
          <a:graphicData uri="http://schemas.openxmlformats.org/presentationml/2006/ole">
            <mc:AlternateContent xmlns:mc="http://schemas.openxmlformats.org/markup-compatibility/2006">
              <mc:Choice xmlns:v="urn:schemas-microsoft-com:vml" Requires="v">
                <p:oleObj spid="_x0000_s65675" name="公式" r:id="rId13" imgW="190578" imgH="276142" progId="Equation.3">
                  <p:embed/>
                </p:oleObj>
              </mc:Choice>
              <mc:Fallback>
                <p:oleObj name="公式" r:id="rId13" imgW="190578" imgH="27614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59785" y="1879749"/>
                        <a:ext cx="280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5" name="Text Box 23"/>
          <p:cNvSpPr txBox="1">
            <a:spLocks noChangeArrowheads="1"/>
          </p:cNvSpPr>
          <p:nvPr/>
        </p:nvSpPr>
        <p:spPr bwMode="auto">
          <a:xfrm>
            <a:off x="4899323" y="1843237"/>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FF0000"/>
                </a:solidFill>
                <a:latin typeface="Times New Roman" pitchFamily="18" charset="0"/>
                <a:sym typeface="Symbol" pitchFamily="18" charset="2"/>
              </a:rPr>
              <a:t>S</a:t>
            </a:r>
          </a:p>
        </p:txBody>
      </p:sp>
      <p:sp>
        <p:nvSpPr>
          <p:cNvPr id="38936" name="Line 24"/>
          <p:cNvSpPr>
            <a:spLocks noChangeShapeType="1"/>
          </p:cNvSpPr>
          <p:nvPr/>
        </p:nvSpPr>
        <p:spPr bwMode="auto">
          <a:xfrm flipV="1">
            <a:off x="7550448" y="727224"/>
            <a:ext cx="0" cy="1000125"/>
          </a:xfrm>
          <a:prstGeom prst="line">
            <a:avLst/>
          </a:prstGeom>
          <a:noFill/>
          <a:ln w="508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Oval 25"/>
          <p:cNvSpPr>
            <a:spLocks noChangeArrowheads="1"/>
          </p:cNvSpPr>
          <p:nvPr/>
        </p:nvSpPr>
        <p:spPr bwMode="auto">
          <a:xfrm>
            <a:off x="6112173" y="1651149"/>
            <a:ext cx="136525" cy="1365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Text Box 26"/>
          <p:cNvSpPr txBox="1">
            <a:spLocks noChangeArrowheads="1"/>
          </p:cNvSpPr>
          <p:nvPr/>
        </p:nvSpPr>
        <p:spPr bwMode="auto">
          <a:xfrm>
            <a:off x="5332710" y="2456012"/>
            <a:ext cx="222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chemeClr val="bg1"/>
                </a:solidFill>
                <a:latin typeface="Times New Roman" pitchFamily="18" charset="0"/>
                <a:ea typeface="楷体_GB2312" pitchFamily="49" charset="-122"/>
              </a:rPr>
              <a:t>惯性参照系</a:t>
            </a:r>
            <a:endParaRPr lang="zh-CN" altLang="en-US" sz="2400">
              <a:solidFill>
                <a:schemeClr val="bg1"/>
              </a:solidFill>
              <a:latin typeface="Times New Roman" pitchFamily="18" charset="0"/>
              <a:ea typeface="楷体_GB2312" pitchFamily="49" charset="-122"/>
            </a:endParaRPr>
          </a:p>
        </p:txBody>
      </p:sp>
      <p:sp>
        <p:nvSpPr>
          <p:cNvPr id="38939" name="Oval 27"/>
          <p:cNvSpPr>
            <a:spLocks noChangeAspect="1" noChangeArrowheads="1"/>
          </p:cNvSpPr>
          <p:nvPr/>
        </p:nvSpPr>
        <p:spPr bwMode="auto">
          <a:xfrm>
            <a:off x="7509173" y="1686074"/>
            <a:ext cx="71437" cy="71438"/>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2" name="矩形 1"/>
          <p:cNvSpPr/>
          <p:nvPr/>
        </p:nvSpPr>
        <p:spPr>
          <a:xfrm>
            <a:off x="681334" y="4077072"/>
            <a:ext cx="7851105" cy="830997"/>
          </a:xfrm>
          <a:prstGeom prst="rect">
            <a:avLst/>
          </a:prstGeom>
        </p:spPr>
        <p:txBody>
          <a:bodyPr wrap="square">
            <a:spAutoFit/>
          </a:bodyPr>
          <a:lstStyle/>
          <a:p>
            <a:pPr eaLnBrk="0" hangingPunct="0"/>
            <a:r>
              <a:rPr lang="zh-CN" altLang="en-US" sz="2400" b="1" dirty="0">
                <a:solidFill>
                  <a:schemeClr val="bg1"/>
                </a:solidFill>
                <a:latin typeface="Times New Roman" pitchFamily="18" charset="0"/>
                <a:ea typeface="楷体_GB2312" pitchFamily="49" charset="-122"/>
              </a:rPr>
              <a:t>方向由</a:t>
            </a:r>
            <a:r>
              <a:rPr lang="zh-CN" altLang="en-US" sz="2400" b="1" dirty="0">
                <a:solidFill>
                  <a:srgbClr val="66FFFF"/>
                </a:solidFill>
                <a:latin typeface="Times New Roman" pitchFamily="18" charset="0"/>
                <a:ea typeface="楷体_GB2312" pitchFamily="49" charset="-122"/>
              </a:rPr>
              <a:t>右螺旋法则</a:t>
            </a:r>
            <a:r>
              <a:rPr lang="zh-CN" altLang="en-US" sz="2400" b="1" dirty="0">
                <a:solidFill>
                  <a:schemeClr val="bg1"/>
                </a:solidFill>
                <a:latin typeface="Times New Roman" pitchFamily="18" charset="0"/>
                <a:ea typeface="楷体_GB2312" pitchFamily="49" charset="-122"/>
              </a:rPr>
              <a:t>确定，总是与定点到质点的</a:t>
            </a:r>
            <a:r>
              <a:rPr lang="zh-CN" altLang="en-US" sz="2400" b="1" dirty="0" smtClean="0">
                <a:solidFill>
                  <a:schemeClr val="bg1"/>
                </a:solidFill>
                <a:latin typeface="Times New Roman" pitchFamily="18" charset="0"/>
                <a:ea typeface="楷体_GB2312" pitchFamily="49" charset="-122"/>
              </a:rPr>
              <a:t>位矢和动量（或速度）所</a:t>
            </a:r>
            <a:r>
              <a:rPr lang="zh-CN" altLang="en-US" sz="2400" b="1" dirty="0">
                <a:solidFill>
                  <a:schemeClr val="bg1"/>
                </a:solidFill>
                <a:latin typeface="Times New Roman" pitchFamily="18" charset="0"/>
                <a:ea typeface="楷体_GB2312" pitchFamily="49" charset="-122"/>
              </a:rPr>
              <a:t>组成的平面垂直。</a:t>
            </a:r>
            <a:endParaRPr lang="zh-CN" altLang="en-US" sz="2400" dirty="0">
              <a:solidFill>
                <a:schemeClr val="bg1"/>
              </a:solidFill>
              <a:latin typeface="Times New Roman" pitchFamily="18" charset="0"/>
              <a:ea typeface="楷体_GB2312" pitchFamily="49" charset="-122"/>
            </a:endParaRPr>
          </a:p>
        </p:txBody>
      </p:sp>
      <p:sp>
        <p:nvSpPr>
          <p:cNvPr id="3" name="矩形 2"/>
          <p:cNvSpPr/>
          <p:nvPr/>
        </p:nvSpPr>
        <p:spPr>
          <a:xfrm>
            <a:off x="5516222" y="3429000"/>
            <a:ext cx="2725426" cy="461665"/>
          </a:xfrm>
          <a:prstGeom prst="rect">
            <a:avLst/>
          </a:prstGeom>
        </p:spPr>
        <p:txBody>
          <a:bodyPr wrap="none">
            <a:spAutoFit/>
          </a:bodyPr>
          <a:lstStyle/>
          <a:p>
            <a:r>
              <a:rPr lang="zh-CN" altLang="en-US" sz="2400" b="1" dirty="0">
                <a:solidFill>
                  <a:schemeClr val="bg1"/>
                </a:solidFill>
              </a:rPr>
              <a:t>单位是</a:t>
            </a:r>
            <a:r>
              <a:rPr lang="zh-CN" altLang="en-US" sz="2400" b="1" dirty="0">
                <a:solidFill>
                  <a:srgbClr val="FFC000"/>
                </a:solidFill>
              </a:rPr>
              <a:t>千克</a:t>
            </a:r>
            <a:r>
              <a:rPr lang="en-US" altLang="zh-CN" sz="2400" b="1" dirty="0">
                <a:solidFill>
                  <a:srgbClr val="FFC000"/>
                </a:solidFill>
              </a:rPr>
              <a:t>·</a:t>
            </a:r>
            <a:r>
              <a:rPr lang="zh-CN" altLang="en-US" sz="2400" b="1" dirty="0">
                <a:solidFill>
                  <a:srgbClr val="FFC000"/>
                </a:solidFill>
              </a:rPr>
              <a:t>米</a:t>
            </a:r>
            <a:r>
              <a:rPr lang="en-US" altLang="zh-CN" sz="2400" b="1" baseline="30000" dirty="0">
                <a:solidFill>
                  <a:srgbClr val="FFC000"/>
                </a:solidFill>
              </a:rPr>
              <a:t>2</a:t>
            </a:r>
            <a:r>
              <a:rPr lang="en-US" altLang="zh-CN" sz="2400" b="1" dirty="0">
                <a:solidFill>
                  <a:srgbClr val="FFC000"/>
                </a:solidFill>
              </a:rPr>
              <a:t> /</a:t>
            </a:r>
            <a:r>
              <a:rPr lang="zh-CN" altLang="en-US" sz="2400" b="1" dirty="0">
                <a:solidFill>
                  <a:srgbClr val="FFC000"/>
                </a:solidFill>
              </a:rPr>
              <a:t>秒</a:t>
            </a:r>
          </a:p>
        </p:txBody>
      </p:sp>
    </p:spTree>
    <p:extLst>
      <p:ext uri="{BB962C8B-B14F-4D97-AF65-F5344CB8AC3E}">
        <p14:creationId xmlns:p14="http://schemas.microsoft.com/office/powerpoint/2010/main" val="6402251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8926"/>
                                        </p:tgtEl>
                                        <p:attrNameLst>
                                          <p:attrName>style.visibility</p:attrName>
                                        </p:attrNameLst>
                                      </p:cBhvr>
                                      <p:to>
                                        <p:strVal val="visible"/>
                                      </p:to>
                                    </p:set>
                                    <p:anim calcmode="lin" valueType="num">
                                      <p:cBhvr>
                                        <p:cTn id="12" dur="500" fill="hold"/>
                                        <p:tgtEl>
                                          <p:spTgt spid="38926"/>
                                        </p:tgtEl>
                                        <p:attrNameLst>
                                          <p:attrName>ppt_w</p:attrName>
                                        </p:attrNameLst>
                                      </p:cBhvr>
                                      <p:tavLst>
                                        <p:tav tm="0">
                                          <p:val>
                                            <p:fltVal val="0"/>
                                          </p:val>
                                        </p:tav>
                                        <p:tav tm="100000">
                                          <p:val>
                                            <p:strVal val="#ppt_w"/>
                                          </p:val>
                                        </p:tav>
                                      </p:tavLst>
                                    </p:anim>
                                    <p:anim calcmode="lin" valueType="num">
                                      <p:cBhvr>
                                        <p:cTn id="13" dur="500" fill="hold"/>
                                        <p:tgtEl>
                                          <p:spTgt spid="3892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8935"/>
                                        </p:tgtEl>
                                        <p:attrNameLst>
                                          <p:attrName>style.visibility</p:attrName>
                                        </p:attrNameLst>
                                      </p:cBhvr>
                                      <p:to>
                                        <p:strVal val="visible"/>
                                      </p:to>
                                    </p:set>
                                    <p:animEffect transition="in" filter="wipe(left)">
                                      <p:cBhvr>
                                        <p:cTn id="17" dur="500"/>
                                        <p:tgtEl>
                                          <p:spTgt spid="38935"/>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8938"/>
                                        </p:tgtEl>
                                        <p:attrNameLst>
                                          <p:attrName>style.visibility</p:attrName>
                                        </p:attrNameLst>
                                      </p:cBhvr>
                                      <p:to>
                                        <p:strVal val="visible"/>
                                      </p:to>
                                    </p:set>
                                    <p:animEffect transition="in" filter="wipe(left)">
                                      <p:cBhvr>
                                        <p:cTn id="21" dur="500"/>
                                        <p:tgtEl>
                                          <p:spTgt spid="389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8939"/>
                                        </p:tgtEl>
                                        <p:attrNameLst>
                                          <p:attrName>style.visibility</p:attrName>
                                        </p:attrNameLst>
                                      </p:cBhvr>
                                      <p:to>
                                        <p:strVal val="visible"/>
                                      </p:to>
                                    </p:set>
                                    <p:animEffect transition="in" filter="wipe(down)">
                                      <p:cBhvr>
                                        <p:cTn id="26" dur="500"/>
                                        <p:tgtEl>
                                          <p:spTgt spid="38939"/>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8928"/>
                                        </p:tgtEl>
                                        <p:attrNameLst>
                                          <p:attrName>style.visibility</p:attrName>
                                        </p:attrNameLst>
                                      </p:cBhvr>
                                      <p:to>
                                        <p:strVal val="visible"/>
                                      </p:to>
                                    </p:set>
                                    <p:animEffect transition="in" filter="wipe(down)">
                                      <p:cBhvr>
                                        <p:cTn id="30" dur="500"/>
                                        <p:tgtEl>
                                          <p:spTgt spid="389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38937"/>
                                        </p:tgtEl>
                                        <p:attrNameLst>
                                          <p:attrName>style.visibility</p:attrName>
                                        </p:attrNameLst>
                                      </p:cBhvr>
                                      <p:to>
                                        <p:strVal val="visible"/>
                                      </p:to>
                                    </p:set>
                                    <p:anim calcmode="lin" valueType="num">
                                      <p:cBhvr>
                                        <p:cTn id="35" dur="500" fill="hold"/>
                                        <p:tgtEl>
                                          <p:spTgt spid="38937"/>
                                        </p:tgtEl>
                                        <p:attrNameLst>
                                          <p:attrName>ppt_w</p:attrName>
                                        </p:attrNameLst>
                                      </p:cBhvr>
                                      <p:tavLst>
                                        <p:tav tm="0">
                                          <p:val>
                                            <p:fltVal val="0"/>
                                          </p:val>
                                        </p:tav>
                                        <p:tav tm="100000">
                                          <p:val>
                                            <p:strVal val="#ppt_w"/>
                                          </p:val>
                                        </p:tav>
                                      </p:tavLst>
                                    </p:anim>
                                    <p:anim calcmode="lin" valueType="num">
                                      <p:cBhvr>
                                        <p:cTn id="36" dur="500" fill="hold"/>
                                        <p:tgtEl>
                                          <p:spTgt spid="3893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8932"/>
                                        </p:tgtEl>
                                        <p:attrNameLst>
                                          <p:attrName>style.visibility</p:attrName>
                                        </p:attrNameLst>
                                      </p:cBhvr>
                                      <p:to>
                                        <p:strVal val="visible"/>
                                      </p:to>
                                    </p:set>
                                    <p:animEffect transition="in" filter="wipe(up)">
                                      <p:cBhvr>
                                        <p:cTn id="41" dur="500"/>
                                        <p:tgtEl>
                                          <p:spTgt spid="38932"/>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38934"/>
                                        </p:tgtEl>
                                        <p:attrNameLst>
                                          <p:attrName>style.visibility</p:attrName>
                                        </p:attrNameLst>
                                      </p:cBhvr>
                                      <p:to>
                                        <p:strVal val="visible"/>
                                      </p:to>
                                    </p:set>
                                    <p:animEffect transition="in" filter="wipe(left)">
                                      <p:cBhvr>
                                        <p:cTn id="45" dur="500"/>
                                        <p:tgtEl>
                                          <p:spTgt spid="3893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38931"/>
                                        </p:tgtEl>
                                        <p:attrNameLst>
                                          <p:attrName>style.visibility</p:attrName>
                                        </p:attrNameLst>
                                      </p:cBhvr>
                                      <p:to>
                                        <p:strVal val="visible"/>
                                      </p:to>
                                    </p:set>
                                    <p:animEffect transition="in" filter="wipe(right)">
                                      <p:cBhvr>
                                        <p:cTn id="50" dur="500"/>
                                        <p:tgtEl>
                                          <p:spTgt spid="38931"/>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38930"/>
                                        </p:tgtEl>
                                        <p:attrNameLst>
                                          <p:attrName>style.visibility</p:attrName>
                                        </p:attrNameLst>
                                      </p:cBhvr>
                                      <p:to>
                                        <p:strVal val="visible"/>
                                      </p:to>
                                    </p:set>
                                    <p:animEffect transition="in" filter="wipe(down)">
                                      <p:cBhvr>
                                        <p:cTn id="54" dur="500"/>
                                        <p:tgtEl>
                                          <p:spTgt spid="389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animEffect transition="in" filter="wipe(right)">
                                      <p:cBhvr>
                                        <p:cTn id="59" dur="500"/>
                                        <p:tgtEl>
                                          <p:spTgt spid="38927"/>
                                        </p:tgtEl>
                                      </p:cBhvr>
                                    </p:animEffect>
                                  </p:childTnLst>
                                </p:cTn>
                              </p:par>
                            </p:childTnLst>
                          </p:cTn>
                        </p:par>
                        <p:par>
                          <p:cTn id="60" fill="hold" nodeType="afterGroup">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38933"/>
                                        </p:tgtEl>
                                        <p:attrNameLst>
                                          <p:attrName>style.visibility</p:attrName>
                                        </p:attrNameLst>
                                      </p:cBhvr>
                                      <p:to>
                                        <p:strVal val="visible"/>
                                      </p:to>
                                    </p:set>
                                    <p:animEffect transition="in" filter="wipe(down)">
                                      <p:cBhvr>
                                        <p:cTn id="63" dur="500"/>
                                        <p:tgtEl>
                                          <p:spTgt spid="38933"/>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38929"/>
                                        </p:tgtEl>
                                        <p:attrNameLst>
                                          <p:attrName>style.visibility</p:attrName>
                                        </p:attrNameLst>
                                      </p:cBhvr>
                                      <p:to>
                                        <p:strVal val="visible"/>
                                      </p:to>
                                    </p:set>
                                    <p:animEffect transition="in" filter="wipe(left)">
                                      <p:cBhvr>
                                        <p:cTn id="67" dur="500"/>
                                        <p:tgtEl>
                                          <p:spTgt spid="389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916"/>
                                        </p:tgtEl>
                                        <p:attrNameLst>
                                          <p:attrName>style.visibility</p:attrName>
                                        </p:attrNameLst>
                                      </p:cBhvr>
                                      <p:to>
                                        <p:strVal val="visible"/>
                                      </p:to>
                                    </p:set>
                                    <p:animEffect transition="in" filter="wipe(left)">
                                      <p:cBhvr>
                                        <p:cTn id="72" dur="500"/>
                                        <p:tgtEl>
                                          <p:spTgt spid="389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8936"/>
                                        </p:tgtEl>
                                        <p:attrNameLst>
                                          <p:attrName>style.visibility</p:attrName>
                                        </p:attrNameLst>
                                      </p:cBhvr>
                                      <p:to>
                                        <p:strVal val="visible"/>
                                      </p:to>
                                    </p:set>
                                    <p:animEffect transition="in" filter="wipe(down)">
                                      <p:cBhvr>
                                        <p:cTn id="77" dur="500"/>
                                        <p:tgtEl>
                                          <p:spTgt spid="38936"/>
                                        </p:tgtEl>
                                      </p:cBhvr>
                                    </p:animEffect>
                                  </p:childTnLst>
                                </p:cTn>
                              </p:par>
                            </p:childTnLst>
                          </p:cTn>
                        </p:par>
                        <p:par>
                          <p:cTn id="78" fill="hold" nodeType="afterGroup">
                            <p:stCondLst>
                              <p:cond delay="500"/>
                            </p:stCondLst>
                            <p:childTnLst>
                              <p:par>
                                <p:cTn id="79" presetID="22" presetClass="entr" presetSubtype="4" fill="hold" nodeType="afterEffect">
                                  <p:stCondLst>
                                    <p:cond delay="0"/>
                                  </p:stCondLst>
                                  <p:childTnLst>
                                    <p:set>
                                      <p:cBhvr>
                                        <p:cTn id="80" dur="1" fill="hold">
                                          <p:stCondLst>
                                            <p:cond delay="0"/>
                                          </p:stCondLst>
                                        </p:cTn>
                                        <p:tgtEl>
                                          <p:spTgt spid="38925"/>
                                        </p:tgtEl>
                                        <p:attrNameLst>
                                          <p:attrName>style.visibility</p:attrName>
                                        </p:attrNameLst>
                                      </p:cBhvr>
                                      <p:to>
                                        <p:strVal val="visible"/>
                                      </p:to>
                                    </p:set>
                                    <p:animEffect transition="in" filter="wipe(down)">
                                      <p:cBhvr>
                                        <p:cTn id="81" dur="500"/>
                                        <p:tgtEl>
                                          <p:spTgt spid="3892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917"/>
                                        </p:tgtEl>
                                        <p:attrNameLst>
                                          <p:attrName>style.visibility</p:attrName>
                                        </p:attrNameLst>
                                      </p:cBhvr>
                                      <p:to>
                                        <p:strVal val="visible"/>
                                      </p:to>
                                    </p:set>
                                    <p:animEffect transition="in" filter="wipe(left)">
                                      <p:cBhvr>
                                        <p:cTn id="86" dur="500"/>
                                        <p:tgtEl>
                                          <p:spTgt spid="389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38918"/>
                                        </p:tgtEl>
                                        <p:attrNameLst>
                                          <p:attrName>style.visibility</p:attrName>
                                        </p:attrNameLst>
                                      </p:cBhvr>
                                      <p:to>
                                        <p:strVal val="visible"/>
                                      </p:to>
                                    </p:set>
                                    <p:animEffect transition="in" filter="wipe(left)">
                                      <p:cBhvr>
                                        <p:cTn id="91" dur="500"/>
                                        <p:tgtEl>
                                          <p:spTgt spid="3891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8920"/>
                                        </p:tgtEl>
                                        <p:attrNameLst>
                                          <p:attrName>style.visibility</p:attrName>
                                        </p:attrNameLst>
                                      </p:cBhvr>
                                      <p:to>
                                        <p:strVal val="visible"/>
                                      </p:to>
                                    </p:set>
                                    <p:animEffect transition="in" filter="wipe(left)">
                                      <p:cBhvr>
                                        <p:cTn id="104" dur="500"/>
                                        <p:tgtEl>
                                          <p:spTgt spid="3892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38921"/>
                                        </p:tgtEl>
                                        <p:attrNameLst>
                                          <p:attrName>style.visibility</p:attrName>
                                        </p:attrNameLst>
                                      </p:cBhvr>
                                      <p:to>
                                        <p:strVal val="visible"/>
                                      </p:to>
                                    </p:set>
                                    <p:animEffect transition="in" filter="wipe(left)">
                                      <p:cBhvr>
                                        <p:cTn id="109"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7" grpId="0" autoUpdateAnimBg="0"/>
      <p:bldP spid="38920" grpId="0" autoUpdateAnimBg="0"/>
      <p:bldP spid="38926" grpId="0" animBg="1"/>
      <p:bldP spid="38927" grpId="0" animBg="1"/>
      <p:bldP spid="38928" grpId="0"/>
      <p:bldP spid="38929" grpId="0"/>
      <p:bldP spid="38931" grpId="0" animBg="1"/>
      <p:bldP spid="38932" grpId="0" animBg="1"/>
      <p:bldP spid="38933" grpId="0" animBg="1"/>
      <p:bldP spid="38935" grpId="0"/>
      <p:bldP spid="38936" grpId="0" animBg="1"/>
      <p:bldP spid="38937" grpId="0" animBg="1"/>
      <p:bldP spid="38938" grpId="0" autoUpdateAnimBg="0"/>
      <p:bldP spid="38939"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74638" y="2605088"/>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4988" indent="-5349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Clr>
                <a:srgbClr val="FFFF00"/>
              </a:buClr>
              <a:buFont typeface="Wingdings" pitchFamily="2" charset="2"/>
              <a:buNone/>
            </a:pPr>
            <a:r>
              <a:rPr lang="en-US" altLang="zh-CN" sz="2400" b="1">
                <a:solidFill>
                  <a:schemeClr val="bg1"/>
                </a:solidFill>
                <a:latin typeface="Times New Roman" pitchFamily="18" charset="0"/>
                <a:ea typeface="楷体_GB2312" pitchFamily="49" charset="-122"/>
              </a:rPr>
              <a:t>(2)  </a:t>
            </a:r>
            <a:r>
              <a:rPr lang="zh-CN" altLang="en-US" sz="2400" b="1">
                <a:solidFill>
                  <a:schemeClr val="bg1"/>
                </a:solidFill>
                <a:latin typeface="Times New Roman" pitchFamily="18" charset="0"/>
                <a:ea typeface="楷体_GB2312" pitchFamily="49" charset="-122"/>
              </a:rPr>
              <a:t>当质点作平面运动时，质点对运动平面内某参考点</a:t>
            </a:r>
            <a:r>
              <a:rPr lang="en-US" altLang="zh-CN" sz="2400" b="1" i="1">
                <a:solidFill>
                  <a:srgbClr val="FFFF00"/>
                </a:solidFill>
                <a:latin typeface="Times New Roman" pitchFamily="18" charset="0"/>
                <a:ea typeface="楷体_GB2312" pitchFamily="49" charset="-122"/>
              </a:rPr>
              <a:t>O </a:t>
            </a:r>
            <a:r>
              <a:rPr lang="zh-CN" altLang="en-US" sz="2400" b="1">
                <a:solidFill>
                  <a:schemeClr val="bg1"/>
                </a:solidFill>
                <a:latin typeface="Times New Roman" pitchFamily="18" charset="0"/>
                <a:ea typeface="楷体_GB2312" pitchFamily="49" charset="-122"/>
              </a:rPr>
              <a:t>的动量矩也称为质点对过</a:t>
            </a:r>
            <a:r>
              <a:rPr lang="en-US" altLang="zh-CN" sz="2400" b="1" i="1">
                <a:solidFill>
                  <a:srgbClr val="FFFF00"/>
                </a:solidFill>
                <a:latin typeface="Times New Roman" pitchFamily="18" charset="0"/>
                <a:ea typeface="楷体_GB2312" pitchFamily="49" charset="-122"/>
              </a:rPr>
              <a:t>O </a:t>
            </a:r>
            <a:r>
              <a:rPr lang="zh-CN" altLang="en-US" sz="2400" b="1">
                <a:solidFill>
                  <a:schemeClr val="bg1"/>
                </a:solidFill>
                <a:latin typeface="Times New Roman" pitchFamily="18" charset="0"/>
                <a:ea typeface="楷体_GB2312" pitchFamily="49" charset="-122"/>
              </a:rPr>
              <a:t>垂直于运动平面的轴的动量</a:t>
            </a:r>
            <a:r>
              <a:rPr lang="zh-CN" altLang="en-US" sz="2400" b="1">
                <a:solidFill>
                  <a:schemeClr val="bg1"/>
                </a:solidFill>
                <a:ea typeface="楷体_GB2312" pitchFamily="49" charset="-122"/>
              </a:rPr>
              <a:t>矩</a:t>
            </a:r>
          </a:p>
        </p:txBody>
      </p:sp>
      <p:sp>
        <p:nvSpPr>
          <p:cNvPr id="39939" name="Line 3"/>
          <p:cNvSpPr>
            <a:spLocks noChangeShapeType="1"/>
          </p:cNvSpPr>
          <p:nvPr/>
        </p:nvSpPr>
        <p:spPr bwMode="auto">
          <a:xfrm>
            <a:off x="7586663" y="5659438"/>
            <a:ext cx="6350" cy="823912"/>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0" name="Line 4"/>
          <p:cNvSpPr>
            <a:spLocks noChangeShapeType="1"/>
          </p:cNvSpPr>
          <p:nvPr/>
        </p:nvSpPr>
        <p:spPr bwMode="auto">
          <a:xfrm rot="10800000" flipH="1">
            <a:off x="7586663" y="4033838"/>
            <a:ext cx="6350" cy="1676400"/>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41" name="Group 5"/>
          <p:cNvGrpSpPr>
            <a:grpSpLocks/>
          </p:cNvGrpSpPr>
          <p:nvPr/>
        </p:nvGrpSpPr>
        <p:grpSpPr bwMode="auto">
          <a:xfrm>
            <a:off x="5945188" y="5705475"/>
            <a:ext cx="1657350" cy="461963"/>
            <a:chOff x="3343" y="1790"/>
            <a:chExt cx="1044" cy="291"/>
          </a:xfrm>
        </p:grpSpPr>
        <p:sp>
          <p:nvSpPr>
            <p:cNvPr id="43061" name="Line 6"/>
            <p:cNvSpPr>
              <a:spLocks noChangeShapeType="1"/>
            </p:cNvSpPr>
            <p:nvPr/>
          </p:nvSpPr>
          <p:spPr bwMode="auto">
            <a:xfrm>
              <a:off x="3539" y="1807"/>
              <a:ext cx="389" cy="10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2" name="Line 7"/>
            <p:cNvSpPr>
              <a:spLocks noChangeShapeType="1"/>
            </p:cNvSpPr>
            <p:nvPr/>
          </p:nvSpPr>
          <p:spPr bwMode="auto">
            <a:xfrm>
              <a:off x="3462" y="1911"/>
              <a:ext cx="252" cy="5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3" name="Line 8"/>
            <p:cNvSpPr>
              <a:spLocks noChangeShapeType="1"/>
            </p:cNvSpPr>
            <p:nvPr/>
          </p:nvSpPr>
          <p:spPr bwMode="auto">
            <a:xfrm>
              <a:off x="3443" y="1943"/>
              <a:ext cx="198" cy="50"/>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4" name="Line 9"/>
            <p:cNvSpPr>
              <a:spLocks noChangeShapeType="1"/>
            </p:cNvSpPr>
            <p:nvPr/>
          </p:nvSpPr>
          <p:spPr bwMode="auto">
            <a:xfrm>
              <a:off x="3509" y="1843"/>
              <a:ext cx="348" cy="86"/>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5" name="Line 10"/>
            <p:cNvSpPr>
              <a:spLocks noChangeShapeType="1"/>
            </p:cNvSpPr>
            <p:nvPr/>
          </p:nvSpPr>
          <p:spPr bwMode="auto">
            <a:xfrm>
              <a:off x="3420" y="1978"/>
              <a:ext cx="148" cy="3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6" name="Line 11"/>
            <p:cNvSpPr>
              <a:spLocks noChangeShapeType="1"/>
            </p:cNvSpPr>
            <p:nvPr/>
          </p:nvSpPr>
          <p:spPr bwMode="auto">
            <a:xfrm>
              <a:off x="3383" y="2044"/>
              <a:ext cx="49" cy="1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7" name="Line 12"/>
            <p:cNvSpPr>
              <a:spLocks noChangeShapeType="1"/>
            </p:cNvSpPr>
            <p:nvPr/>
          </p:nvSpPr>
          <p:spPr bwMode="auto">
            <a:xfrm>
              <a:off x="3811" y="1802"/>
              <a:ext cx="267" cy="6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8" name="Line 13"/>
            <p:cNvSpPr>
              <a:spLocks noChangeShapeType="1"/>
            </p:cNvSpPr>
            <p:nvPr/>
          </p:nvSpPr>
          <p:spPr bwMode="auto">
            <a:xfrm>
              <a:off x="3661" y="1801"/>
              <a:ext cx="344" cy="8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9" name="Line 14"/>
            <p:cNvSpPr>
              <a:spLocks noChangeShapeType="1"/>
            </p:cNvSpPr>
            <p:nvPr/>
          </p:nvSpPr>
          <p:spPr bwMode="auto">
            <a:xfrm>
              <a:off x="3922" y="1800"/>
              <a:ext cx="218" cy="53"/>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0" name="Line 15"/>
            <p:cNvSpPr>
              <a:spLocks noChangeShapeType="1"/>
            </p:cNvSpPr>
            <p:nvPr/>
          </p:nvSpPr>
          <p:spPr bwMode="auto">
            <a:xfrm>
              <a:off x="4146" y="1800"/>
              <a:ext cx="112" cy="2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1" name="Line 16"/>
            <p:cNvSpPr>
              <a:spLocks noChangeShapeType="1"/>
            </p:cNvSpPr>
            <p:nvPr/>
          </p:nvSpPr>
          <p:spPr bwMode="auto">
            <a:xfrm>
              <a:off x="3409" y="2016"/>
              <a:ext cx="78" cy="1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2" name="Line 17"/>
            <p:cNvSpPr>
              <a:spLocks noChangeShapeType="1"/>
            </p:cNvSpPr>
            <p:nvPr/>
          </p:nvSpPr>
          <p:spPr bwMode="auto">
            <a:xfrm>
              <a:off x="4244" y="1799"/>
              <a:ext cx="56" cy="1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3" name="Line 18"/>
            <p:cNvSpPr>
              <a:spLocks noChangeShapeType="1"/>
            </p:cNvSpPr>
            <p:nvPr/>
          </p:nvSpPr>
          <p:spPr bwMode="auto">
            <a:xfrm>
              <a:off x="4031" y="1800"/>
              <a:ext cx="163" cy="3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4" name="Line 19"/>
            <p:cNvSpPr>
              <a:spLocks noChangeShapeType="1"/>
            </p:cNvSpPr>
            <p:nvPr/>
          </p:nvSpPr>
          <p:spPr bwMode="auto">
            <a:xfrm flipV="1">
              <a:off x="3343" y="1790"/>
              <a:ext cx="1044" cy="291"/>
            </a:xfrm>
            <a:prstGeom prst="line">
              <a:avLst/>
            </a:prstGeom>
            <a:noFill/>
            <a:ln w="28575">
              <a:solidFill>
                <a:srgbClr val="FFCC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5" name="Line 20"/>
            <p:cNvSpPr>
              <a:spLocks noChangeShapeType="1"/>
            </p:cNvSpPr>
            <p:nvPr/>
          </p:nvSpPr>
          <p:spPr bwMode="auto">
            <a:xfrm>
              <a:off x="3483" y="1880"/>
              <a:ext cx="303" cy="7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57" name="Line 21"/>
          <p:cNvSpPr>
            <a:spLocks noChangeShapeType="1"/>
          </p:cNvSpPr>
          <p:nvPr/>
        </p:nvSpPr>
        <p:spPr bwMode="auto">
          <a:xfrm flipH="1">
            <a:off x="6232525" y="5041900"/>
            <a:ext cx="1360488" cy="669925"/>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58" name="Group 22"/>
          <p:cNvGrpSpPr>
            <a:grpSpLocks/>
          </p:cNvGrpSpPr>
          <p:nvPr/>
        </p:nvGrpSpPr>
        <p:grpSpPr bwMode="auto">
          <a:xfrm>
            <a:off x="5965825" y="5045075"/>
            <a:ext cx="1625600" cy="1095375"/>
            <a:chOff x="3356" y="1374"/>
            <a:chExt cx="1024" cy="690"/>
          </a:xfrm>
        </p:grpSpPr>
        <p:sp>
          <p:nvSpPr>
            <p:cNvPr id="43040" name="Line 23"/>
            <p:cNvSpPr>
              <a:spLocks noChangeShapeType="1"/>
            </p:cNvSpPr>
            <p:nvPr/>
          </p:nvSpPr>
          <p:spPr bwMode="auto">
            <a:xfrm flipH="1">
              <a:off x="3356" y="1374"/>
              <a:ext cx="1024" cy="690"/>
            </a:xfrm>
            <a:prstGeom prst="line">
              <a:avLst/>
            </a:prstGeom>
            <a:noFill/>
            <a:ln w="1905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41" name="Group 24"/>
            <p:cNvGrpSpPr>
              <a:grpSpLocks/>
            </p:cNvGrpSpPr>
            <p:nvPr/>
          </p:nvGrpSpPr>
          <p:grpSpPr bwMode="auto">
            <a:xfrm>
              <a:off x="3419" y="1477"/>
              <a:ext cx="800" cy="513"/>
              <a:chOff x="3419" y="1477"/>
              <a:chExt cx="800" cy="513"/>
            </a:xfrm>
          </p:grpSpPr>
          <p:sp>
            <p:nvSpPr>
              <p:cNvPr id="43042" name="Line 25"/>
              <p:cNvSpPr>
                <a:spLocks noChangeShapeType="1"/>
              </p:cNvSpPr>
              <p:nvPr/>
            </p:nvSpPr>
            <p:spPr bwMode="auto">
              <a:xfrm>
                <a:off x="3584" y="1781"/>
                <a:ext cx="142"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3" name="Line 26"/>
              <p:cNvSpPr>
                <a:spLocks noChangeShapeType="1"/>
              </p:cNvSpPr>
              <p:nvPr/>
            </p:nvSpPr>
            <p:spPr bwMode="auto">
              <a:xfrm>
                <a:off x="3504" y="1842"/>
                <a:ext cx="133"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Line 27"/>
              <p:cNvSpPr>
                <a:spLocks noChangeShapeType="1"/>
              </p:cNvSpPr>
              <p:nvPr/>
            </p:nvSpPr>
            <p:spPr bwMode="auto">
              <a:xfrm>
                <a:off x="3480" y="1879"/>
                <a:ext cx="108"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5" name="Line 28"/>
              <p:cNvSpPr>
                <a:spLocks noChangeShapeType="1"/>
              </p:cNvSpPr>
              <p:nvPr/>
            </p:nvSpPr>
            <p:spPr bwMode="auto">
              <a:xfrm>
                <a:off x="3526" y="1804"/>
                <a:ext cx="149" cy="3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6" name="Line 29"/>
              <p:cNvSpPr>
                <a:spLocks noChangeShapeType="1"/>
              </p:cNvSpPr>
              <p:nvPr/>
            </p:nvSpPr>
            <p:spPr bwMode="auto">
              <a:xfrm>
                <a:off x="3460" y="1910"/>
                <a:ext cx="88"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7" name="Line 30"/>
              <p:cNvSpPr>
                <a:spLocks noChangeShapeType="1"/>
              </p:cNvSpPr>
              <p:nvPr/>
            </p:nvSpPr>
            <p:spPr bwMode="auto">
              <a:xfrm>
                <a:off x="3419" y="1978"/>
                <a:ext cx="49" cy="1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31"/>
              <p:cNvSpPr>
                <a:spLocks noChangeShapeType="1"/>
              </p:cNvSpPr>
              <p:nvPr/>
            </p:nvSpPr>
            <p:spPr bwMode="auto">
              <a:xfrm>
                <a:off x="3676" y="1726"/>
                <a:ext cx="124" cy="3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32"/>
              <p:cNvSpPr>
                <a:spLocks noChangeShapeType="1"/>
              </p:cNvSpPr>
              <p:nvPr/>
            </p:nvSpPr>
            <p:spPr bwMode="auto">
              <a:xfrm>
                <a:off x="3626" y="1755"/>
                <a:ext cx="134"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Line 33"/>
              <p:cNvSpPr>
                <a:spLocks noChangeShapeType="1"/>
              </p:cNvSpPr>
              <p:nvPr/>
            </p:nvSpPr>
            <p:spPr bwMode="auto">
              <a:xfrm>
                <a:off x="3739" y="1696"/>
                <a:ext cx="117" cy="2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1" name="Line 34"/>
              <p:cNvSpPr>
                <a:spLocks noChangeShapeType="1"/>
              </p:cNvSpPr>
              <p:nvPr/>
            </p:nvSpPr>
            <p:spPr bwMode="auto">
              <a:xfrm>
                <a:off x="3850" y="1646"/>
                <a:ext cx="86"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2" name="Line 35"/>
              <p:cNvSpPr>
                <a:spLocks noChangeShapeType="1"/>
              </p:cNvSpPr>
              <p:nvPr/>
            </p:nvSpPr>
            <p:spPr bwMode="auto">
              <a:xfrm>
                <a:off x="3440" y="1941"/>
                <a:ext cx="78" cy="1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Line 36"/>
              <p:cNvSpPr>
                <a:spLocks noChangeShapeType="1"/>
              </p:cNvSpPr>
              <p:nvPr/>
            </p:nvSpPr>
            <p:spPr bwMode="auto">
              <a:xfrm>
                <a:off x="3898" y="1623"/>
                <a:ext cx="77" cy="1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4" name="Line 37"/>
              <p:cNvSpPr>
                <a:spLocks noChangeShapeType="1"/>
              </p:cNvSpPr>
              <p:nvPr/>
            </p:nvSpPr>
            <p:spPr bwMode="auto">
              <a:xfrm>
                <a:off x="3801" y="1673"/>
                <a:ext cx="99"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5" name="Line 38"/>
              <p:cNvSpPr>
                <a:spLocks noChangeShapeType="1"/>
              </p:cNvSpPr>
              <p:nvPr/>
            </p:nvSpPr>
            <p:spPr bwMode="auto">
              <a:xfrm>
                <a:off x="4002" y="1572"/>
                <a:ext cx="58" cy="1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6" name="Line 39"/>
              <p:cNvSpPr>
                <a:spLocks noChangeShapeType="1"/>
              </p:cNvSpPr>
              <p:nvPr/>
            </p:nvSpPr>
            <p:spPr bwMode="auto">
              <a:xfrm>
                <a:off x="4050" y="1549"/>
                <a:ext cx="43" cy="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7" name="Line 40"/>
              <p:cNvSpPr>
                <a:spLocks noChangeShapeType="1"/>
              </p:cNvSpPr>
              <p:nvPr/>
            </p:nvSpPr>
            <p:spPr bwMode="auto">
              <a:xfrm>
                <a:off x="3953" y="1599"/>
                <a:ext cx="69" cy="1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8" name="Line 41"/>
              <p:cNvSpPr>
                <a:spLocks noChangeShapeType="1"/>
              </p:cNvSpPr>
              <p:nvPr/>
            </p:nvSpPr>
            <p:spPr bwMode="auto">
              <a:xfrm>
                <a:off x="4142" y="1500"/>
                <a:ext cx="36" cy="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9" name="Line 42"/>
              <p:cNvSpPr>
                <a:spLocks noChangeShapeType="1"/>
              </p:cNvSpPr>
              <p:nvPr/>
            </p:nvSpPr>
            <p:spPr bwMode="auto">
              <a:xfrm>
                <a:off x="4190" y="1477"/>
                <a:ext cx="29"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0" name="Line 43"/>
              <p:cNvSpPr>
                <a:spLocks noChangeShapeType="1"/>
              </p:cNvSpPr>
              <p:nvPr/>
            </p:nvSpPr>
            <p:spPr bwMode="auto">
              <a:xfrm>
                <a:off x="4093" y="1527"/>
                <a:ext cx="41"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9980" name="Line 44"/>
          <p:cNvSpPr>
            <a:spLocks noChangeShapeType="1"/>
          </p:cNvSpPr>
          <p:nvPr/>
        </p:nvSpPr>
        <p:spPr bwMode="auto">
          <a:xfrm flipH="1" flipV="1">
            <a:off x="7085013" y="4075113"/>
            <a:ext cx="501650" cy="98425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1" name="Line 45"/>
          <p:cNvSpPr>
            <a:spLocks noChangeShapeType="1"/>
          </p:cNvSpPr>
          <p:nvPr/>
        </p:nvSpPr>
        <p:spPr bwMode="auto">
          <a:xfrm>
            <a:off x="7097713" y="4092575"/>
            <a:ext cx="501650" cy="4763"/>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82" name="Object 46"/>
          <p:cNvGraphicFramePr>
            <a:graphicFrameLocks/>
          </p:cNvGraphicFramePr>
          <p:nvPr/>
        </p:nvGraphicFramePr>
        <p:xfrm>
          <a:off x="6637338" y="4094163"/>
          <a:ext cx="444500" cy="469900"/>
        </p:xfrm>
        <a:graphic>
          <a:graphicData uri="http://schemas.openxmlformats.org/presentationml/2006/ole">
            <mc:AlternateContent xmlns:mc="http://schemas.openxmlformats.org/markup-compatibility/2006">
              <mc:Choice xmlns:v="urn:schemas-microsoft-com:vml" Requires="v">
                <p:oleObj spid="_x0000_s43181" name="公式" r:id="rId3" imgW="352543" imgH="380876" progId="Equation.3">
                  <p:embed/>
                </p:oleObj>
              </mc:Choice>
              <mc:Fallback>
                <p:oleObj name="公式" r:id="rId3" imgW="352543" imgH="380876" progId="Equation.3">
                  <p:embed/>
                  <p:pic>
                    <p:nvPicPr>
                      <p:cNvPr id="0" name="Object 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7338" y="4094163"/>
                        <a:ext cx="444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83" name="Object 47"/>
          <p:cNvGraphicFramePr>
            <a:graphicFrameLocks/>
          </p:cNvGraphicFramePr>
          <p:nvPr/>
        </p:nvGraphicFramePr>
        <p:xfrm>
          <a:off x="7672388" y="4924425"/>
          <a:ext cx="368300" cy="330200"/>
        </p:xfrm>
        <a:graphic>
          <a:graphicData uri="http://schemas.openxmlformats.org/presentationml/2006/ole">
            <mc:AlternateContent xmlns:mc="http://schemas.openxmlformats.org/markup-compatibility/2006">
              <mc:Choice xmlns:v="urn:schemas-microsoft-com:vml" Requires="v">
                <p:oleObj spid="_x0000_s43182" name="公式" r:id="rId5" imgW="276150" imgH="238081" progId="Equation.3">
                  <p:embed/>
                </p:oleObj>
              </mc:Choice>
              <mc:Fallback>
                <p:oleObj name="公式" r:id="rId5" imgW="276150" imgH="238081" progId="Equation.3">
                  <p:embed/>
                  <p:pic>
                    <p:nvPicPr>
                      <p:cNvPr id="0" name="Object 4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2388" y="4924425"/>
                        <a:ext cx="3683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84" name="Text Box 48"/>
          <p:cNvSpPr txBox="1">
            <a:spLocks noChangeArrowheads="1"/>
          </p:cNvSpPr>
          <p:nvPr/>
        </p:nvSpPr>
        <p:spPr bwMode="auto">
          <a:xfrm>
            <a:off x="274638" y="4052888"/>
            <a:ext cx="3751262" cy="19399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534988" indent="-5349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b="1">
                <a:solidFill>
                  <a:schemeClr val="bg1"/>
                </a:solidFill>
                <a:latin typeface="Times New Roman" pitchFamily="18" charset="0"/>
                <a:ea typeface="楷体_GB2312" pitchFamily="49" charset="-122"/>
              </a:rPr>
              <a:t>(3)  </a:t>
            </a:r>
            <a:r>
              <a:rPr lang="zh-CN" altLang="en-US" sz="2400" b="1">
                <a:solidFill>
                  <a:schemeClr val="bg1"/>
                </a:solidFill>
                <a:latin typeface="Times New Roman" pitchFamily="18" charset="0"/>
                <a:ea typeface="楷体_GB2312" pitchFamily="49" charset="-122"/>
              </a:rPr>
              <a:t>质点对某点的动量矩</a:t>
            </a:r>
            <a:r>
              <a:rPr lang="en-US" altLang="zh-CN" sz="2400" b="1">
                <a:solidFill>
                  <a:schemeClr val="bg1"/>
                </a:solidFill>
                <a:latin typeface="Times New Roman" pitchFamily="18" charset="0"/>
                <a:ea typeface="楷体_GB2312" pitchFamily="49" charset="-122"/>
              </a:rPr>
              <a:t>,</a:t>
            </a:r>
            <a:r>
              <a:rPr lang="zh-CN" altLang="en-US" sz="2400" b="1">
                <a:solidFill>
                  <a:schemeClr val="bg1"/>
                </a:solidFill>
                <a:latin typeface="Times New Roman" pitchFamily="18" charset="0"/>
                <a:ea typeface="楷体_GB2312" pitchFamily="49" charset="-122"/>
              </a:rPr>
              <a:t>在通过该点的任意轴上的投影就等于质点对该轴的动量矩</a:t>
            </a:r>
          </a:p>
        </p:txBody>
      </p:sp>
      <p:grpSp>
        <p:nvGrpSpPr>
          <p:cNvPr id="40014" name="Group 78"/>
          <p:cNvGrpSpPr>
            <a:grpSpLocks/>
          </p:cNvGrpSpPr>
          <p:nvPr/>
        </p:nvGrpSpPr>
        <p:grpSpPr bwMode="auto">
          <a:xfrm>
            <a:off x="4713288" y="4398963"/>
            <a:ext cx="4191000" cy="1898650"/>
            <a:chOff x="2477" y="1285"/>
            <a:chExt cx="2640" cy="1196"/>
          </a:xfrm>
        </p:grpSpPr>
        <p:graphicFrame>
          <p:nvGraphicFramePr>
            <p:cNvPr id="43026" name="Object 79"/>
            <p:cNvGraphicFramePr>
              <a:graphicFrameLocks/>
            </p:cNvGraphicFramePr>
            <p:nvPr/>
          </p:nvGraphicFramePr>
          <p:xfrm>
            <a:off x="4301" y="1285"/>
            <a:ext cx="248" cy="296"/>
          </p:xfrm>
          <a:graphic>
            <a:graphicData uri="http://schemas.openxmlformats.org/presentationml/2006/ole">
              <mc:AlternateContent xmlns:mc="http://schemas.openxmlformats.org/markup-compatibility/2006">
                <mc:Choice xmlns:v="urn:schemas-microsoft-com:vml" Requires="v">
                  <p:oleObj spid="_x0000_s43183" name="公式" r:id="rId7" imgW="304763" imgH="380876" progId="Equation.3">
                    <p:embed/>
                  </p:oleObj>
                </mc:Choice>
                <mc:Fallback>
                  <p:oleObj name="公式" r:id="rId7" imgW="304763" imgH="380876" progId="Equation.3">
                    <p:embed/>
                    <p:pic>
                      <p:nvPicPr>
                        <p:cNvPr id="0" name="Object 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1" y="1285"/>
                          <a:ext cx="24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7" name="AutoShape 80"/>
            <p:cNvSpPr>
              <a:spLocks noChangeArrowheads="1"/>
            </p:cNvSpPr>
            <p:nvPr/>
          </p:nvSpPr>
          <p:spPr bwMode="auto">
            <a:xfrm>
              <a:off x="2477" y="1780"/>
              <a:ext cx="2640" cy="672"/>
            </a:xfrm>
            <a:prstGeom prst="parallelogram">
              <a:avLst>
                <a:gd name="adj" fmla="val 92267"/>
              </a:avLst>
            </a:prstGeom>
            <a:solidFill>
              <a:srgbClr val="000099">
                <a:alpha val="39999"/>
              </a:srgbClr>
            </a:solidFill>
            <a:ln w="9525">
              <a:solidFill>
                <a:srgbClr val="000000">
                  <a:alpha val="1803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8" name="Line 81"/>
            <p:cNvSpPr>
              <a:spLocks noChangeShapeType="1"/>
            </p:cNvSpPr>
            <p:nvPr/>
          </p:nvSpPr>
          <p:spPr bwMode="auto">
            <a:xfrm flipH="1">
              <a:off x="2909" y="2116"/>
              <a:ext cx="528"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9" name="Text Box 82"/>
            <p:cNvSpPr txBox="1">
              <a:spLocks noChangeArrowheads="1"/>
            </p:cNvSpPr>
            <p:nvPr/>
          </p:nvSpPr>
          <p:spPr bwMode="auto">
            <a:xfrm>
              <a:off x="4301" y="197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800" b="1" i="1">
                  <a:solidFill>
                    <a:srgbClr val="FFCC00"/>
                  </a:solidFill>
                  <a:latin typeface="Times New Roman" pitchFamily="18" charset="0"/>
                </a:rPr>
                <a:t>O</a:t>
              </a:r>
            </a:p>
          </p:txBody>
        </p:sp>
        <p:sp>
          <p:nvSpPr>
            <p:cNvPr id="43030" name="Text Box 83"/>
            <p:cNvSpPr txBox="1">
              <a:spLocks noChangeArrowheads="1"/>
            </p:cNvSpPr>
            <p:nvPr/>
          </p:nvSpPr>
          <p:spPr bwMode="auto">
            <a:xfrm>
              <a:off x="3052" y="2057"/>
              <a:ext cx="3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i="1">
                  <a:solidFill>
                    <a:srgbClr val="FF9900"/>
                  </a:solidFill>
                  <a:latin typeface="Times New Roman" pitchFamily="18" charset="0"/>
                  <a:sym typeface="Symbol" pitchFamily="18" charset="2"/>
                </a:rPr>
                <a:t></a:t>
              </a:r>
              <a:endParaRPr lang="en-US" altLang="zh-CN" sz="2000" b="1" i="1">
                <a:solidFill>
                  <a:srgbClr val="FF9900"/>
                </a:solidFill>
                <a:latin typeface="Times New Roman" pitchFamily="18" charset="0"/>
              </a:endParaRPr>
            </a:p>
          </p:txBody>
        </p:sp>
        <p:graphicFrame>
          <p:nvGraphicFramePr>
            <p:cNvPr id="43031" name="Object 84"/>
            <p:cNvGraphicFramePr>
              <a:graphicFrameLocks noChangeAspect="1"/>
            </p:cNvGraphicFramePr>
            <p:nvPr/>
          </p:nvGraphicFramePr>
          <p:xfrm>
            <a:off x="4015" y="1856"/>
            <a:ext cx="180" cy="243"/>
          </p:xfrm>
          <a:graphic>
            <a:graphicData uri="http://schemas.openxmlformats.org/presentationml/2006/ole">
              <mc:AlternateContent xmlns:mc="http://schemas.openxmlformats.org/markup-compatibility/2006">
                <mc:Choice xmlns:v="urn:schemas-microsoft-com:vml" Requires="v">
                  <p:oleObj spid="_x0000_s43184" name="公式" r:id="rId9" imgW="123903" imgH="200021" progId="Equation.3">
                    <p:embed/>
                  </p:oleObj>
                </mc:Choice>
                <mc:Fallback>
                  <p:oleObj name="公式" r:id="rId9" imgW="123903" imgH="200021" progId="Equation.3">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5" y="1856"/>
                          <a:ext cx="18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Line 85"/>
            <p:cNvSpPr>
              <a:spLocks noChangeShapeType="1"/>
            </p:cNvSpPr>
            <p:nvPr/>
          </p:nvSpPr>
          <p:spPr bwMode="auto">
            <a:xfrm flipH="1">
              <a:off x="3437" y="2116"/>
              <a:ext cx="864"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86"/>
            <p:cNvSpPr>
              <a:spLocks noChangeShapeType="1"/>
            </p:cNvSpPr>
            <p:nvPr/>
          </p:nvSpPr>
          <p:spPr bwMode="auto">
            <a:xfrm flipH="1">
              <a:off x="3257" y="2116"/>
              <a:ext cx="180" cy="294"/>
            </a:xfrm>
            <a:prstGeom prst="line">
              <a:avLst/>
            </a:prstGeom>
            <a:noFill/>
            <a:ln w="38100">
              <a:solidFill>
                <a:srgbClr val="66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Oval 87"/>
            <p:cNvSpPr>
              <a:spLocks noChangeAspect="1" noChangeArrowheads="1"/>
            </p:cNvSpPr>
            <p:nvPr/>
          </p:nvSpPr>
          <p:spPr bwMode="auto">
            <a:xfrm>
              <a:off x="4272" y="2094"/>
              <a:ext cx="45" cy="4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3035" name="Arc 88"/>
            <p:cNvSpPr>
              <a:spLocks/>
            </p:cNvSpPr>
            <p:nvPr/>
          </p:nvSpPr>
          <p:spPr bwMode="auto">
            <a:xfrm rot="10800000">
              <a:off x="3297" y="2116"/>
              <a:ext cx="91" cy="130"/>
            </a:xfrm>
            <a:custGeom>
              <a:avLst/>
              <a:gdLst>
                <a:gd name="T0" fmla="*/ 0 w 21600"/>
                <a:gd name="T1" fmla="*/ 0 h 20612"/>
                <a:gd name="T2" fmla="*/ 0 w 21600"/>
                <a:gd name="T3" fmla="*/ 0 h 20612"/>
                <a:gd name="T4" fmla="*/ 0 w 21600"/>
                <a:gd name="T5" fmla="*/ 0 h 20612"/>
                <a:gd name="T6" fmla="*/ 0 60000 65536"/>
                <a:gd name="T7" fmla="*/ 0 60000 65536"/>
                <a:gd name="T8" fmla="*/ 0 60000 65536"/>
              </a:gdLst>
              <a:ahLst/>
              <a:cxnLst>
                <a:cxn ang="T6">
                  <a:pos x="T0" y="T1"/>
                </a:cxn>
                <a:cxn ang="T7">
                  <a:pos x="T2" y="T3"/>
                </a:cxn>
                <a:cxn ang="T8">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lnTo>
                    <a:pt x="6457"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36" name="Object 89"/>
            <p:cNvGraphicFramePr>
              <a:graphicFrameLocks/>
            </p:cNvGraphicFramePr>
            <p:nvPr/>
          </p:nvGraphicFramePr>
          <p:xfrm>
            <a:off x="3031" y="2221"/>
            <a:ext cx="187" cy="247"/>
          </p:xfrm>
          <a:graphic>
            <a:graphicData uri="http://schemas.openxmlformats.org/presentationml/2006/ole">
              <mc:AlternateContent xmlns:mc="http://schemas.openxmlformats.org/markup-compatibility/2006">
                <mc:Choice xmlns:v="urn:schemas-microsoft-com:vml" Requires="v">
                  <p:oleObj spid="_x0000_s43185" name="公式" r:id="rId11" imgW="190578" imgH="276142" progId="Equation.3">
                    <p:embed/>
                  </p:oleObj>
                </mc:Choice>
                <mc:Fallback>
                  <p:oleObj name="公式" r:id="rId11" imgW="190578" imgH="276142" progId="Equation.3">
                    <p:embed/>
                    <p:pic>
                      <p:nvPicPr>
                        <p:cNvPr id="0" name="Object 8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1" y="2221"/>
                          <a:ext cx="18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37" name="Text Box 90"/>
            <p:cNvSpPr txBox="1">
              <a:spLocks noChangeArrowheads="1"/>
            </p:cNvSpPr>
            <p:nvPr/>
          </p:nvSpPr>
          <p:spPr bwMode="auto">
            <a:xfrm>
              <a:off x="2622" y="21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FF0000"/>
                  </a:solidFill>
                  <a:latin typeface="Times New Roman" pitchFamily="18" charset="0"/>
                  <a:sym typeface="Symbol" pitchFamily="18" charset="2"/>
                </a:rPr>
                <a:t>S</a:t>
              </a:r>
            </a:p>
          </p:txBody>
        </p:sp>
        <p:sp>
          <p:nvSpPr>
            <p:cNvPr id="43038" name="Line 91"/>
            <p:cNvSpPr>
              <a:spLocks noChangeShapeType="1"/>
            </p:cNvSpPr>
            <p:nvPr/>
          </p:nvSpPr>
          <p:spPr bwMode="auto">
            <a:xfrm flipV="1">
              <a:off x="4292" y="1490"/>
              <a:ext cx="0" cy="630"/>
            </a:xfrm>
            <a:prstGeom prst="line">
              <a:avLst/>
            </a:prstGeom>
            <a:noFill/>
            <a:ln w="381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Oval 92"/>
            <p:cNvSpPr>
              <a:spLocks noChangeArrowheads="1"/>
            </p:cNvSpPr>
            <p:nvPr/>
          </p:nvSpPr>
          <p:spPr bwMode="auto">
            <a:xfrm>
              <a:off x="3386" y="2072"/>
              <a:ext cx="86" cy="8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029" name="Oval 93"/>
          <p:cNvSpPr>
            <a:spLocks noChangeAspect="1" noChangeArrowheads="1"/>
          </p:cNvSpPr>
          <p:nvPr/>
        </p:nvSpPr>
        <p:spPr bwMode="auto">
          <a:xfrm>
            <a:off x="7553325" y="5008563"/>
            <a:ext cx="71438" cy="71437"/>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94" name="Text Box 7"/>
          <p:cNvSpPr txBox="1">
            <a:spLocks noChangeArrowheads="1"/>
          </p:cNvSpPr>
          <p:nvPr/>
        </p:nvSpPr>
        <p:spPr bwMode="auto">
          <a:xfrm>
            <a:off x="274638" y="1179513"/>
            <a:ext cx="79200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a:solidFill>
                  <a:schemeClr val="bg1"/>
                </a:solidFill>
                <a:latin typeface="Times New Roman" pitchFamily="18" charset="0"/>
                <a:ea typeface="楷体_GB2312" pitchFamily="49" charset="-122"/>
              </a:rPr>
              <a:t>(1)  </a:t>
            </a:r>
            <a:r>
              <a:rPr lang="zh-CN" altLang="en-US" sz="2400" b="1">
                <a:solidFill>
                  <a:schemeClr val="bg1"/>
                </a:solidFill>
                <a:latin typeface="Times New Roman" pitchFamily="18" charset="0"/>
                <a:ea typeface="楷体_GB2312" pitchFamily="49" charset="-122"/>
              </a:rPr>
              <a:t>质点的动量矩与质点的动量及</a:t>
            </a:r>
            <a:r>
              <a:rPr lang="zh-CN" altLang="en-US" sz="2400" b="1">
                <a:solidFill>
                  <a:schemeClr val="bg1"/>
                </a:solidFill>
                <a:latin typeface="楷体_GB2312" pitchFamily="49" charset="-122"/>
                <a:ea typeface="楷体_GB2312" pitchFamily="49" charset="-122"/>
              </a:rPr>
              <a:t>位矢</a:t>
            </a:r>
            <a:r>
              <a:rPr lang="en-US" altLang="zh-CN" sz="2400" b="1">
                <a:solidFill>
                  <a:schemeClr val="bg1"/>
                </a:solidFill>
                <a:latin typeface="楷体_GB2312" pitchFamily="49" charset="-122"/>
                <a:ea typeface="楷体_GB2312" pitchFamily="49" charset="-122"/>
              </a:rPr>
              <a:t>(</a:t>
            </a:r>
            <a:r>
              <a:rPr lang="zh-CN" altLang="en-US" sz="2400" b="1">
                <a:solidFill>
                  <a:schemeClr val="bg1"/>
                </a:solidFill>
                <a:latin typeface="楷体_GB2312" pitchFamily="49" charset="-122"/>
                <a:ea typeface="楷体_GB2312" pitchFamily="49" charset="-122"/>
              </a:rPr>
              <a:t>取决于固定点的选择</a:t>
            </a:r>
            <a:r>
              <a:rPr lang="en-US" altLang="zh-CN" sz="2400" b="1">
                <a:solidFill>
                  <a:schemeClr val="bg1"/>
                </a:solidFill>
                <a:latin typeface="楷体_GB2312" pitchFamily="49" charset="-122"/>
                <a:ea typeface="楷体_GB2312" pitchFamily="49" charset="-122"/>
              </a:rPr>
              <a:t>)</a:t>
            </a:r>
            <a:r>
              <a:rPr lang="zh-CN" altLang="en-US" sz="2400" b="1">
                <a:solidFill>
                  <a:schemeClr val="bg1"/>
                </a:solidFill>
                <a:latin typeface="楷体_GB2312" pitchFamily="49" charset="-122"/>
                <a:ea typeface="楷体_GB2312" pitchFamily="49" charset="-122"/>
              </a:rPr>
              <a:t>有关</a:t>
            </a:r>
          </a:p>
        </p:txBody>
      </p:sp>
      <p:sp>
        <p:nvSpPr>
          <p:cNvPr id="95" name="Text Box 11"/>
          <p:cNvSpPr txBox="1">
            <a:spLocks noChangeArrowheads="1"/>
          </p:cNvSpPr>
          <p:nvPr/>
        </p:nvSpPr>
        <p:spPr bwMode="auto">
          <a:xfrm>
            <a:off x="265113" y="37306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宋体" pitchFamily="2" charset="-122"/>
              </a:rPr>
              <a:t>说明</a:t>
            </a:r>
          </a:p>
        </p:txBody>
      </p:sp>
      <p:sp>
        <p:nvSpPr>
          <p:cNvPr id="96" name="AutoShape 12"/>
          <p:cNvSpPr>
            <a:spLocks noChangeArrowheads="1"/>
          </p:cNvSpPr>
          <p:nvPr/>
        </p:nvSpPr>
        <p:spPr bwMode="auto">
          <a:xfrm>
            <a:off x="338138" y="28575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1000" fill="hold"/>
                                        <p:tgtEl>
                                          <p:spTgt spid="96"/>
                                        </p:tgtEl>
                                        <p:attrNameLst>
                                          <p:attrName>ppt_w</p:attrName>
                                        </p:attrNameLst>
                                      </p:cBhvr>
                                      <p:tavLst>
                                        <p:tav tm="0">
                                          <p:val>
                                            <p:strVal val="#ppt_w+.3"/>
                                          </p:val>
                                        </p:tav>
                                        <p:tav tm="100000">
                                          <p:val>
                                            <p:strVal val="#ppt_w"/>
                                          </p:val>
                                        </p:tav>
                                      </p:tavLst>
                                    </p:anim>
                                    <p:anim calcmode="lin" valueType="num">
                                      <p:cBhvr>
                                        <p:cTn id="8" dur="1000" fill="hold"/>
                                        <p:tgtEl>
                                          <p:spTgt spid="96"/>
                                        </p:tgtEl>
                                        <p:attrNameLst>
                                          <p:attrName>ppt_h</p:attrName>
                                        </p:attrNameLst>
                                      </p:cBhvr>
                                      <p:tavLst>
                                        <p:tav tm="0">
                                          <p:val>
                                            <p:strVal val="#ppt_h"/>
                                          </p:val>
                                        </p:tav>
                                        <p:tav tm="100000">
                                          <p:val>
                                            <p:strVal val="#ppt_h"/>
                                          </p:val>
                                        </p:tav>
                                      </p:tavLst>
                                    </p:anim>
                                    <p:animEffect transition="in" filter="fade">
                                      <p:cBhvr>
                                        <p:cTn id="9" dur="1000"/>
                                        <p:tgtEl>
                                          <p:spTgt spid="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left)">
                                      <p:cBhvr>
                                        <p:cTn id="14" dur="500"/>
                                        <p:tgtEl>
                                          <p:spTgt spid="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500"/>
                                        <p:tgtEl>
                                          <p:spTgt spid="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9938"/>
                                        </p:tgtEl>
                                        <p:attrNameLst>
                                          <p:attrName>style.visibility</p:attrName>
                                        </p:attrNameLst>
                                      </p:cBhvr>
                                      <p:to>
                                        <p:strVal val="visible"/>
                                      </p:to>
                                    </p:set>
                                    <p:animEffect transition="in" filter="wipe(left)">
                                      <p:cBhvr>
                                        <p:cTn id="24" dur="500"/>
                                        <p:tgtEl>
                                          <p:spTgt spid="399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40014"/>
                                        </p:tgtEl>
                                        <p:attrNameLst>
                                          <p:attrName>style.visibility</p:attrName>
                                        </p:attrNameLst>
                                      </p:cBhvr>
                                      <p:to>
                                        <p:strVal val="visible"/>
                                      </p:to>
                                    </p:set>
                                    <p:anim calcmode="lin" valueType="num">
                                      <p:cBhvr>
                                        <p:cTn id="29" dur="500" fill="hold"/>
                                        <p:tgtEl>
                                          <p:spTgt spid="40014"/>
                                        </p:tgtEl>
                                        <p:attrNameLst>
                                          <p:attrName>ppt_w</p:attrName>
                                        </p:attrNameLst>
                                      </p:cBhvr>
                                      <p:tavLst>
                                        <p:tav tm="0">
                                          <p:val>
                                            <p:fltVal val="0"/>
                                          </p:val>
                                        </p:tav>
                                        <p:tav tm="100000">
                                          <p:val>
                                            <p:strVal val="#ppt_w"/>
                                          </p:val>
                                        </p:tav>
                                      </p:tavLst>
                                    </p:anim>
                                    <p:anim calcmode="lin" valueType="num">
                                      <p:cBhvr>
                                        <p:cTn id="30" dur="500" fill="hold"/>
                                        <p:tgtEl>
                                          <p:spTgt spid="40014"/>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9941"/>
                                        </p:tgtEl>
                                        <p:attrNameLst>
                                          <p:attrName>style.visibility</p:attrName>
                                        </p:attrNameLst>
                                      </p:cBhvr>
                                      <p:to>
                                        <p:strVal val="visible"/>
                                      </p:to>
                                    </p:set>
                                    <p:animEffect transition="in" filter="wipe(left)">
                                      <p:cBhvr>
                                        <p:cTn id="35" dur="500"/>
                                        <p:tgtEl>
                                          <p:spTgt spid="399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84"/>
                                        </p:tgtEl>
                                        <p:attrNameLst>
                                          <p:attrName>style.visibility</p:attrName>
                                        </p:attrNameLst>
                                      </p:cBhvr>
                                      <p:to>
                                        <p:strVal val="visible"/>
                                      </p:to>
                                    </p:set>
                                    <p:animEffect transition="in" filter="wipe(left)">
                                      <p:cBhvr>
                                        <p:cTn id="40" dur="500"/>
                                        <p:tgtEl>
                                          <p:spTgt spid="399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029"/>
                                        </p:tgtEl>
                                        <p:attrNameLst>
                                          <p:attrName>style.visibility</p:attrName>
                                        </p:attrNameLst>
                                      </p:cBhvr>
                                      <p:to>
                                        <p:strVal val="visible"/>
                                      </p:to>
                                    </p:set>
                                    <p:animEffect transition="in" filter="wipe(left)">
                                      <p:cBhvr>
                                        <p:cTn id="45" dur="500"/>
                                        <p:tgtEl>
                                          <p:spTgt spid="4002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9983"/>
                                        </p:tgtEl>
                                        <p:attrNameLst>
                                          <p:attrName>style.visibility</p:attrName>
                                        </p:attrNameLst>
                                      </p:cBhvr>
                                      <p:to>
                                        <p:strVal val="visible"/>
                                      </p:to>
                                    </p:set>
                                    <p:animEffect transition="in" filter="wipe(left)">
                                      <p:cBhvr>
                                        <p:cTn id="49" dur="500"/>
                                        <p:tgtEl>
                                          <p:spTgt spid="39983"/>
                                        </p:tgtEl>
                                      </p:cBhvr>
                                    </p:animEffect>
                                  </p:childTnLst>
                                </p:cTn>
                              </p:par>
                            </p:childTnLst>
                          </p:cTn>
                        </p:par>
                        <p:par>
                          <p:cTn id="50" fill="hold" nodeType="afterGroup">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39957"/>
                                        </p:tgtEl>
                                        <p:attrNameLst>
                                          <p:attrName>style.visibility</p:attrName>
                                        </p:attrNameLst>
                                      </p:cBhvr>
                                      <p:to>
                                        <p:strVal val="visible"/>
                                      </p:to>
                                    </p:set>
                                    <p:animEffect transition="in" filter="wipe(right)">
                                      <p:cBhvr>
                                        <p:cTn id="53" dur="500"/>
                                        <p:tgtEl>
                                          <p:spTgt spid="3995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9980"/>
                                        </p:tgtEl>
                                        <p:attrNameLst>
                                          <p:attrName>style.visibility</p:attrName>
                                        </p:attrNameLst>
                                      </p:cBhvr>
                                      <p:to>
                                        <p:strVal val="visible"/>
                                      </p:to>
                                    </p:set>
                                    <p:animEffect transition="in" filter="wipe(down)">
                                      <p:cBhvr>
                                        <p:cTn id="58" dur="500"/>
                                        <p:tgtEl>
                                          <p:spTgt spid="39980"/>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9982"/>
                                        </p:tgtEl>
                                        <p:attrNameLst>
                                          <p:attrName>style.visibility</p:attrName>
                                        </p:attrNameLst>
                                      </p:cBhvr>
                                      <p:to>
                                        <p:strVal val="visible"/>
                                      </p:to>
                                    </p:set>
                                    <p:animEffect transition="in" filter="wipe(left)">
                                      <p:cBhvr>
                                        <p:cTn id="62" dur="500"/>
                                        <p:tgtEl>
                                          <p:spTgt spid="399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9958"/>
                                        </p:tgtEl>
                                        <p:attrNameLst>
                                          <p:attrName>style.visibility</p:attrName>
                                        </p:attrNameLst>
                                      </p:cBhvr>
                                      <p:to>
                                        <p:strVal val="visible"/>
                                      </p:to>
                                    </p:set>
                                    <p:animEffect transition="in" filter="wipe(left)">
                                      <p:cBhvr>
                                        <p:cTn id="67" dur="500"/>
                                        <p:tgtEl>
                                          <p:spTgt spid="399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9940"/>
                                        </p:tgtEl>
                                        <p:attrNameLst>
                                          <p:attrName>style.visibility</p:attrName>
                                        </p:attrNameLst>
                                      </p:cBhvr>
                                      <p:to>
                                        <p:strVal val="visible"/>
                                      </p:to>
                                    </p:set>
                                    <p:animEffect transition="in" filter="wipe(up)">
                                      <p:cBhvr>
                                        <p:cTn id="72" dur="500"/>
                                        <p:tgtEl>
                                          <p:spTgt spid="39940"/>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39939"/>
                                        </p:tgtEl>
                                        <p:attrNameLst>
                                          <p:attrName>style.visibility</p:attrName>
                                        </p:attrNameLst>
                                      </p:cBhvr>
                                      <p:to>
                                        <p:strVal val="visible"/>
                                      </p:to>
                                    </p:set>
                                    <p:animEffect transition="in" filter="wipe(up)">
                                      <p:cBhvr>
                                        <p:cTn id="76" dur="500"/>
                                        <p:tgtEl>
                                          <p:spTgt spid="39939"/>
                                        </p:tgtEl>
                                      </p:cBhvr>
                                    </p:animEffect>
                                  </p:childTnLst>
                                </p:cTn>
                              </p:par>
                            </p:childTnLst>
                          </p:cTn>
                        </p:par>
                        <p:par>
                          <p:cTn id="77" fill="hold" nodeType="afterGroup">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39981"/>
                                        </p:tgtEl>
                                        <p:attrNameLst>
                                          <p:attrName>style.visibility</p:attrName>
                                        </p:attrNameLst>
                                      </p:cBhvr>
                                      <p:to>
                                        <p:strVal val="visible"/>
                                      </p:to>
                                    </p:set>
                                    <p:animEffect transition="in" filter="wipe(left)">
                                      <p:cBhvr>
                                        <p:cTn id="80" dur="500"/>
                                        <p:tgtEl>
                                          <p:spTgt spid="39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nimBg="1"/>
      <p:bldP spid="39940" grpId="0" animBg="1"/>
      <p:bldP spid="39957" grpId="0" animBg="1"/>
      <p:bldP spid="39980" grpId="0" animBg="1"/>
      <p:bldP spid="39981" grpId="0" animBg="1"/>
      <p:bldP spid="39984" grpId="0"/>
      <p:bldP spid="40029" grpId="0" animBg="1"/>
      <p:bldP spid="94" grpId="0" autoUpdateAnimBg="0"/>
      <p:bldP spid="95" grpId="0"/>
      <p:bldP spid="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6169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669" y="4693492"/>
            <a:ext cx="71913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90773"/>
            <a:ext cx="2360520" cy="32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1490773"/>
            <a:ext cx="2736304" cy="324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8217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0"/>
            <a:ext cx="2776258" cy="329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392"/>
            <a:ext cx="2360520" cy="32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73016"/>
            <a:ext cx="8856984" cy="29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279793"/>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1372</Words>
  <Application>Microsoft Office PowerPoint</Application>
  <PresentationFormat>全屏显示(4:3)</PresentationFormat>
  <Paragraphs>111</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1_默认设计模板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Workgroup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zxl</dc:creator>
  <cp:lastModifiedBy>fanfei</cp:lastModifiedBy>
  <cp:revision>104</cp:revision>
  <dcterms:created xsi:type="dcterms:W3CDTF">2007-01-22T13:51:31Z</dcterms:created>
  <dcterms:modified xsi:type="dcterms:W3CDTF">2020-03-13T01:44:00Z</dcterms:modified>
</cp:coreProperties>
</file>