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74" r:id="rId4"/>
    <p:sldId id="285" r:id="rId5"/>
    <p:sldId id="286" r:id="rId6"/>
    <p:sldId id="287" r:id="rId7"/>
    <p:sldId id="288" r:id="rId8"/>
    <p:sldId id="275" r:id="rId9"/>
    <p:sldId id="276" r:id="rId10"/>
    <p:sldId id="282" r:id="rId11"/>
    <p:sldId id="278" r:id="rId12"/>
    <p:sldId id="277" r:id="rId13"/>
    <p:sldId id="283" r:id="rId14"/>
    <p:sldId id="284" r:id="rId15"/>
    <p:sldId id="279" r:id="rId16"/>
    <p:sldId id="280" r:id="rId17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00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8110" autoAdjust="0"/>
  </p:normalViewPr>
  <p:slideViewPr>
    <p:cSldViewPr>
      <p:cViewPr varScale="1">
        <p:scale>
          <a:sx n="89" d="100"/>
          <a:sy n="89" d="100"/>
        </p:scale>
        <p:origin x="-16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CA209271-87A1-4E2B-BFCB-A8B3007BE5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10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501C-DEBE-4E7E-80AE-BFDE6DC2C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801FC-513E-48D6-9F76-28357A907D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2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D62A4-6154-49AC-A677-9EEE7B3858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2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D0E22-2B74-4ACA-88F6-232A07AA7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9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F936E-235B-4697-B4F9-D8DD4D67B1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33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98446-61B0-43A0-B30A-09EA9B402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87668-2C98-4667-9C03-BB279AD79F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54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326E6-94AD-4398-8225-27265E218A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5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5FDDB-0708-422A-BB8B-24496A82FA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FFE87-0B0C-49BA-8D3B-7835126A9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4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13247-AA12-4604-B095-FB98E0B301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9E39D27-E543-4AE6-B770-DFB2145349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763000" cy="1470025"/>
          </a:xfrm>
        </p:spPr>
        <p:txBody>
          <a:bodyPr/>
          <a:lstStyle/>
          <a:p>
            <a:r>
              <a:rPr lang="zh-CN" altLang="en-US" sz="7200">
                <a:solidFill>
                  <a:srgbClr val="0000CC"/>
                </a:solidFill>
              </a:rPr>
              <a:t>第七章 </a:t>
            </a:r>
            <a:r>
              <a:rPr lang="en-US" altLang="zh-CN" sz="7200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lang="zh-CN" altLang="en-US" sz="7200">
                <a:solidFill>
                  <a:srgbClr val="0000CC"/>
                </a:solidFill>
              </a:rPr>
              <a:t>元实二次型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/>
          <a:p>
            <a:r>
              <a:rPr lang="en-US" altLang="en-US" sz="5400"/>
              <a:t>§</a:t>
            </a:r>
            <a:r>
              <a:rPr lang="en-US" altLang="zh-CN" sz="5400"/>
              <a:t>7.2 </a:t>
            </a:r>
            <a:r>
              <a:rPr lang="zh-CN" altLang="en-US" sz="5400"/>
              <a:t>正定二次型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752600" y="3581400"/>
          <a:ext cx="34290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34290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8153400" cy="650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ea typeface="楷体_GB2312" pitchFamily="49" charset="-122"/>
              </a:rPr>
              <a:t>非标准形的二次型是否负定的判定方法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○</a:t>
            </a:r>
            <a:r>
              <a:rPr lang="en-US" altLang="zh-CN" sz="2400"/>
              <a:t>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元实二次型负定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143000" y="15382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它的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负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惯性指数等于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  <a:endParaRPr lang="en-US" altLang="zh-CN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533400" y="5608638"/>
            <a:ext cx="7620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/>
              <a:t>○  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元实二次型负定的</a:t>
            </a:r>
            <a:r>
              <a:rPr lang="zh-CN" altLang="en-US">
                <a:solidFill>
                  <a:srgbClr val="800000"/>
                </a:solidFill>
              </a:rPr>
              <a:t>必要条件</a:t>
            </a:r>
            <a:r>
              <a:rPr lang="zh-CN" altLang="en-US">
                <a:solidFill>
                  <a:schemeClr val="tx1"/>
                </a:solidFill>
              </a:rPr>
              <a:t>是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  <a:cs typeface="Times New Roman" pitchFamily="18" charset="0"/>
              </a:rPr>
              <a:t>−</a:t>
            </a:r>
            <a:r>
              <a:rPr lang="en-US" altLang="zh-CN">
                <a:solidFill>
                  <a:schemeClr val="tx1"/>
                </a:solidFill>
              </a:rPr>
              <a:t>1)</a:t>
            </a:r>
            <a:r>
              <a:rPr lang="en-US" altLang="zh-CN" i="1" baseline="30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|&gt;0.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4303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i="1" baseline="-25000">
                <a:latin typeface="Times New Roman" pitchFamily="18" charset="0"/>
                <a:ea typeface="黑体" pitchFamily="2" charset="-122"/>
              </a:rPr>
              <a:t>ij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)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奇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负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，而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偶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正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，即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257800" y="4267200"/>
          <a:ext cx="1828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1828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7315200" y="3962400"/>
            <a:ext cx="1295400" cy="955675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霍尔维茨定理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143000" y="20574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" pitchFamily="2" charset="2"/>
              </a:rPr>
              <a:t>−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&gt;0.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7" grpId="0" animBg="1"/>
      <p:bldP spid="860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752600" y="838200"/>
          <a:ext cx="5334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" imgW="5016240" imgH="495000" progId="Equation.3">
                  <p:embed/>
                </p:oleObj>
              </mc:Choice>
              <mc:Fallback>
                <p:oleObj name="Equation" r:id="rId3" imgW="501624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5334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57200" y="1752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081088" y="2051050"/>
          <a:ext cx="1954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公式" r:id="rId5" imgW="787320" imgH="215640" progId="Equation.3">
                  <p:embed/>
                </p:oleObj>
              </mc:Choice>
              <mc:Fallback>
                <p:oleObj name="公式" r:id="rId5" imgW="7873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051050"/>
                        <a:ext cx="19542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574800" y="3581400"/>
          <a:ext cx="185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7" imgW="1854000" imgH="380880" progId="Equation.3">
                  <p:embed/>
                </p:oleObj>
              </mc:Choice>
              <mc:Fallback>
                <p:oleObj name="Equation" r:id="rId7" imgW="185400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581400"/>
                        <a:ext cx="185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4038600" y="3289300"/>
          <a:ext cx="441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9" imgW="4419360" imgH="977760" progId="Equation.3">
                  <p:embed/>
                </p:oleObj>
              </mc:Choice>
              <mc:Fallback>
                <p:oleObj name="Equation" r:id="rId9" imgW="4419360" imgH="977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89300"/>
                        <a:ext cx="441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541463" y="4311650"/>
          <a:ext cx="19637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Equation" r:id="rId11" imgW="838080" imgH="241200" progId="Equation.DSMT4">
                  <p:embed/>
                </p:oleObj>
              </mc:Choice>
              <mc:Fallback>
                <p:oleObj name="Equation" r:id="rId11" imgW="838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311650"/>
                        <a:ext cx="19637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302000" y="160020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Equation" r:id="rId13" imgW="3098520" imgH="1511280" progId="Equation.3">
                  <p:embed/>
                </p:oleObj>
              </mc:Choice>
              <mc:Fallback>
                <p:oleObj name="Equation" r:id="rId13" imgW="3098520" imgH="1511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0020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3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判定下面二次型是正定二次型还是负定二次型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1066800" y="51054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因此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zh-CN" altLang="en-US">
                <a:solidFill>
                  <a:schemeClr val="tx1"/>
                </a:solidFill>
              </a:rPr>
              <a:t>为负定二次型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utoUpdateAnimBg="0"/>
      <p:bldP spid="788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886200" cy="685800"/>
          </a:xfrm>
          <a:solidFill>
            <a:schemeClr val="accent2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补充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了解知识</a:t>
            </a:r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28600" y="914400"/>
            <a:ext cx="868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901700" indent="-901700">
              <a:spcBef>
                <a:spcPct val="0"/>
              </a:spcBef>
            </a:pPr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zh-CN" altLang="en-US"/>
              <a:t>：对于实二次型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，若对任意</a:t>
            </a:r>
            <a:r>
              <a:rPr lang="en-US" altLang="zh-CN" i="1"/>
              <a:t>X</a:t>
            </a:r>
            <a:r>
              <a:rPr lang="en-US" altLang="zh-CN"/>
              <a:t>≠0</a:t>
            </a:r>
            <a:r>
              <a:rPr lang="zh-CN" altLang="en-US"/>
              <a:t>，恒有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≥0 (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≤0)</a:t>
            </a:r>
            <a:r>
              <a:rPr lang="zh-CN" altLang="en-US"/>
              <a:t>，则实二次型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FF"/>
                </a:solidFill>
              </a:rPr>
              <a:t>半正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负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定二次型</a:t>
            </a:r>
            <a:r>
              <a:rPr lang="en-US" altLang="zh-CN"/>
              <a:t>. </a:t>
            </a: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28600" y="28956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901700" indent="-901700">
              <a:spcBef>
                <a:spcPct val="0"/>
              </a:spcBef>
            </a:pPr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zh-CN" altLang="en-US"/>
              <a:t>：若二次型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既不是半正定的，也不是半负定的，则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FF"/>
                </a:solidFill>
              </a:rPr>
              <a:t>不定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1143000" y="1828800"/>
            <a:ext cx="776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                  </a:t>
            </a:r>
            <a:r>
              <a:rPr lang="zh-CN" altLang="en-US"/>
              <a:t>它对应的矩阵称为</a:t>
            </a:r>
            <a:r>
              <a:rPr lang="zh-CN" altLang="en-US">
                <a:solidFill>
                  <a:srgbClr val="0000FF"/>
                </a:solidFill>
              </a:rPr>
              <a:t>半正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负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定矩阵</a:t>
            </a:r>
            <a:r>
              <a:rPr lang="zh-CN" altLang="en-US"/>
              <a:t>，记为</a:t>
            </a:r>
            <a:r>
              <a:rPr lang="en-US" altLang="zh-CN" i="1"/>
              <a:t>A</a:t>
            </a:r>
            <a:r>
              <a:rPr lang="en-US" altLang="zh-CN"/>
              <a:t>≥0 (</a:t>
            </a:r>
            <a:r>
              <a:rPr lang="en-US" altLang="zh-CN" i="1"/>
              <a:t>A</a:t>
            </a:r>
            <a:r>
              <a:rPr lang="en-US" altLang="zh-CN"/>
              <a:t>≤0).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304800" y="3976688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zh-CN" altLang="en-US">
                <a:solidFill>
                  <a:schemeClr val="hlink"/>
                </a:solidFill>
                <a:latin typeface="Arial" charset="0"/>
              </a:rPr>
              <a:t>的主子式定义</a:t>
            </a:r>
            <a:r>
              <a:rPr lang="en-US" altLang="zh-CN">
                <a:solidFill>
                  <a:schemeClr val="hlink"/>
                </a:solidFill>
                <a:latin typeface="Arial" charset="0"/>
              </a:rPr>
              <a:t>: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685800" y="4648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A=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阶主子式指形为</a:t>
            </a:r>
          </a:p>
        </p:txBody>
      </p:sp>
      <p:graphicFrame>
        <p:nvGraphicFramePr>
          <p:cNvPr id="66601" name="Object 41"/>
          <p:cNvGraphicFramePr>
            <a:graphicFrameLocks noChangeAspect="1"/>
          </p:cNvGraphicFramePr>
          <p:nvPr/>
        </p:nvGraphicFramePr>
        <p:xfrm>
          <a:off x="5105400" y="3740150"/>
          <a:ext cx="28194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3" imgW="1346040" imgH="1015920" progId="Equation.DSMT4">
                  <p:embed/>
                </p:oleObj>
              </mc:Choice>
              <mc:Fallback>
                <p:oleObj name="Equation" r:id="rId3" imgW="1346040" imgH="10159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40150"/>
                        <a:ext cx="28194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2" name="Object 42"/>
          <p:cNvGraphicFramePr>
            <a:graphicFrameLocks noChangeAspect="1"/>
          </p:cNvGraphicFramePr>
          <p:nvPr/>
        </p:nvGraphicFramePr>
        <p:xfrm>
          <a:off x="5105400" y="5943600"/>
          <a:ext cx="289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43600"/>
                        <a:ext cx="289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685800" y="5638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97" grpId="0"/>
      <p:bldP spid="66598" grpId="0"/>
      <p:bldP spid="66599" grpId="0"/>
      <p:bldP spid="66600" grpId="0"/>
      <p:bldP spid="666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正定、半正定充要条件列举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800600" y="944563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半正定的充要条件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648200" y="1935163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≥0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的正惯性指数等于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r</a:t>
            </a:r>
            <a:r>
              <a:rPr lang="en-US" altLang="zh-CN" i="1" baseline="-25000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，或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的负惯性指数等于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0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724400" y="3352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存在矩阵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使得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A=P</a:t>
            </a:r>
            <a:r>
              <a:rPr lang="en-US" altLang="zh-CN" i="1" baseline="30000">
                <a:solidFill>
                  <a:schemeClr val="tx1"/>
                </a:solidFill>
                <a:sym typeface="Wingdings" pitchFamily="2" charset="2"/>
              </a:rPr>
              <a:t>T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altLang="zh-CN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724400" y="4267200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91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的主子式全大于或等于零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4724400" y="53340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91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的特征值全大于或等于零</a:t>
            </a:r>
            <a:endParaRPr lang="zh-CN" altLang="en-US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648200" y="944563"/>
            <a:ext cx="0" cy="5181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" y="944563"/>
            <a:ext cx="403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76200" y="19494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 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&gt;0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228600" y="2438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的正惯性指数等于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n</a:t>
            </a:r>
            <a:endParaRPr lang="en-US" altLang="zh-CN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28600" y="2895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合同于单位矩阵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E</a:t>
            </a:r>
            <a:endParaRPr lang="en-US" altLang="zh-CN" i="1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286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8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842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存在可逆矩阵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使得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A=C</a:t>
            </a:r>
            <a:r>
              <a:rPr lang="en-US" altLang="zh-CN" i="1" baseline="30000">
                <a:latin typeface="Times New Roman" pitchFamily="18" charset="0"/>
                <a:ea typeface="黑体" pitchFamily="2" charset="-122"/>
                <a:sym typeface="Wingdings" pitchFamily="2" charset="2"/>
              </a:rPr>
              <a:t>T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endParaRPr lang="en-US" altLang="zh-CN" i="1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8600" y="42672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的顺序主子式全大于零</a:t>
            </a:r>
            <a:endParaRPr lang="zh-CN" alt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28600" y="53340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rgbClr val="0000FF"/>
                </a:solidFill>
                <a:sym typeface="Wingdings" pitchFamily="2" charset="2"/>
              </a:rPr>
              <a:t>的特征值全大于零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  <p:bldP spid="87048" grpId="0"/>
      <p:bldP spid="87049" grpId="0"/>
      <p:bldP spid="87050" grpId="0"/>
      <p:bldP spid="87051" grpId="0" animBg="1"/>
      <p:bldP spid="87052" grpId="0"/>
      <p:bldP spid="87053" grpId="0"/>
      <p:bldP spid="87054" grpId="0"/>
      <p:bldP spid="87055" grpId="0"/>
      <p:bldP spid="87056" grpId="0"/>
      <p:bldP spid="87057" grpId="0"/>
      <p:bldP spid="870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solidFill>
                  <a:srgbClr val="0000FF"/>
                </a:solidFill>
              </a:rPr>
              <a:t>小结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r>
              <a:rPr lang="zh-CN" altLang="en-US" sz="3600"/>
              <a:t>正定二次型和正定矩阵的定义</a:t>
            </a:r>
          </a:p>
          <a:p>
            <a:r>
              <a:rPr lang="zh-CN" altLang="en-US" sz="3600"/>
              <a:t>判定二次型</a:t>
            </a:r>
            <a:r>
              <a:rPr lang="en-US" altLang="zh-CN" sz="3600"/>
              <a:t>(</a:t>
            </a:r>
            <a:r>
              <a:rPr lang="zh-CN" altLang="en-US" sz="3600"/>
              <a:t>实对称矩阵</a:t>
            </a:r>
            <a:r>
              <a:rPr lang="en-US" altLang="zh-CN" sz="3600"/>
              <a:t>)</a:t>
            </a:r>
            <a:r>
              <a:rPr lang="zh-CN" altLang="en-US" sz="3600"/>
              <a:t>正定的判定方法和相关结论</a:t>
            </a:r>
            <a:r>
              <a:rPr lang="en-US" altLang="zh-CN" sz="3600"/>
              <a:t>(</a:t>
            </a:r>
            <a:r>
              <a:rPr lang="zh-CN" altLang="en-US" sz="3600"/>
              <a:t>重点</a:t>
            </a:r>
            <a:r>
              <a:rPr lang="en-US" altLang="zh-CN" sz="3600"/>
              <a:t>)</a:t>
            </a:r>
          </a:p>
          <a:p>
            <a:r>
              <a:rPr lang="zh-CN" altLang="en-US" sz="3600"/>
              <a:t>负定二次型和负定矩阵及其充要条件</a:t>
            </a:r>
          </a:p>
          <a:p>
            <a:r>
              <a:rPr lang="zh-CN" altLang="en-US" sz="3600"/>
              <a:t>了解半正定、半负定、不定二次型的概念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81000" y="1905000"/>
          <a:ext cx="83597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公式" r:id="rId3" imgW="3009600" imgH="698400" progId="Equation.3">
                  <p:embed/>
                </p:oleObj>
              </mc:Choice>
              <mc:Fallback>
                <p:oleObj name="公式" r:id="rId3" imgW="300960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35977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0000FF"/>
                </a:solidFill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Rot="1" noChangeArrowheads="1"/>
          </p:cNvSpPr>
          <p:nvPr/>
        </p:nvSpPr>
        <p:spPr bwMode="auto">
          <a:xfrm>
            <a:off x="179388" y="188913"/>
            <a:ext cx="85105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思考题解答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457200" y="1295400"/>
          <a:ext cx="3124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124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09600" y="1828800"/>
          <a:ext cx="7924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公式" r:id="rId5" imgW="3377880" imgH="698400" progId="Equation.3">
                  <p:embed/>
                </p:oleObj>
              </mc:Choice>
              <mc:Fallback>
                <p:oleObj name="公式" r:id="rId5" imgW="3377880" imgH="69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9248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62200" y="3048000"/>
          <a:ext cx="47244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公式" r:id="rId7" imgW="1790640" imgH="469800" progId="Equation.3">
                  <p:embed/>
                </p:oleObj>
              </mc:Choice>
              <mc:Fallback>
                <p:oleObj name="公式" r:id="rId7" imgW="1790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7244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225800" y="4419600"/>
          <a:ext cx="3403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9" imgW="3098520" imgH="495000" progId="Equation.3">
                  <p:embed/>
                </p:oleObj>
              </mc:Choice>
              <mc:Fallback>
                <p:oleObj name="Equation" r:id="rId9" imgW="30985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419600"/>
                        <a:ext cx="3403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895350" y="5149850"/>
          <a:ext cx="5962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11" imgW="5029200" imgH="406080" progId="Equation.3">
                  <p:embed/>
                </p:oleObj>
              </mc:Choice>
              <mc:Fallback>
                <p:oleObj name="Equation" r:id="rId11" imgW="502920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149850"/>
                        <a:ext cx="5962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1071563" indent="-1071563" algn="l"/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：若对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任意 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 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0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恒有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i="1" baseline="300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&gt;0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，则实二次型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i="1" baseline="30000"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AX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正定二次型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838200" y="1219200"/>
            <a:ext cx="551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正定二次型的矩阵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正定矩阵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6324600" y="1219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&gt;0.</a:t>
            </a: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838200" y="1981200"/>
            <a:ext cx="466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已知：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元二次型的标准形为</a:t>
            </a:r>
          </a:p>
        </p:txBody>
      </p:sp>
      <p:graphicFrame>
        <p:nvGraphicFramePr>
          <p:cNvPr id="6201" name="Object 57"/>
          <p:cNvGraphicFramePr>
            <a:graphicFrameLocks noChangeAspect="1"/>
          </p:cNvGraphicFramePr>
          <p:nvPr>
            <p:ph idx="1"/>
          </p:nvPr>
        </p:nvGraphicFramePr>
        <p:xfrm>
          <a:off x="2209800" y="2438400"/>
          <a:ext cx="472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3" imgW="2070000" imgH="241200" progId="Equation.DSMT4">
                  <p:embed/>
                </p:oleObj>
              </mc:Choice>
              <mc:Fallback>
                <p:oleObj name="Equation" r:id="rId3" imgW="2070000" imgH="241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724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04825" y="3033713"/>
            <a:ext cx="834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仅当所有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个系数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&gt;0 (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=1,2,…,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时，它才是正定的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228600" y="3733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* </a:t>
            </a:r>
            <a:r>
              <a:rPr lang="zh-CN" altLang="en-US">
                <a:solidFill>
                  <a:schemeClr val="tx1"/>
                </a:solidFill>
              </a:rPr>
              <a:t>坐标变换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非退化线性替换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保持二次型的正定性不变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457200" y="4440238"/>
            <a:ext cx="7620000" cy="5889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非标准形的二次型是否正定的判定方法</a:t>
            </a: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457200" y="51196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2050" indent="-11620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3414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002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 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元实二次型正定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它的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正惯性指数等于</a:t>
            </a:r>
            <a:r>
              <a:rPr lang="en-US" altLang="zh-CN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1624013" y="5638800"/>
          <a:ext cx="3786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公式" r:id="rId5" imgW="1752480" imgH="228600" progId="Equation.3">
                  <p:embed/>
                </p:oleObj>
              </mc:Choice>
              <mc:Fallback>
                <p:oleObj name="公式" r:id="rId5" imgW="175248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638800"/>
                        <a:ext cx="37861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5410200" y="56388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为正定二次型</a:t>
            </a:r>
            <a:r>
              <a:rPr kumimoji="1"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685800" y="5638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8" grpId="0"/>
      <p:bldP spid="6199" grpId="0"/>
      <p:bldP spid="6200" grpId="0"/>
      <p:bldP spid="6203" grpId="0"/>
      <p:bldP spid="6204" grpId="0"/>
      <p:bldP spid="6205" grpId="0" animBg="1"/>
      <p:bldP spid="6206" grpId="0"/>
      <p:bldP spid="6208" grpId="0"/>
      <p:bldP spid="6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6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元实二次型正定的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必要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条件是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|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|&gt;0.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57200" y="8382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推论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阶实对称矩阵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&gt;0 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与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n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阶单位矩阵</a:t>
            </a:r>
            <a:r>
              <a:rPr lang="en-US" altLang="zh-CN" i="1">
                <a:solidFill>
                  <a:schemeClr val="tx1"/>
                </a:solidFill>
                <a:sym typeface="Wingdings" pitchFamily="2" charset="2"/>
              </a:rPr>
              <a:t>E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合同</a:t>
            </a:r>
            <a:r>
              <a:rPr lang="en-US" altLang="zh-CN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57200" y="13716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81075" indent="-98107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1604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398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192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推论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阶实对称矩阵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&gt;0 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存在可逆实矩阵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使得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A=C</a:t>
            </a:r>
            <a:r>
              <a:rPr lang="en-US" altLang="zh-CN" i="1" baseline="30000">
                <a:latin typeface="Times New Roman" pitchFamily="18" charset="0"/>
                <a:ea typeface="黑体" pitchFamily="2" charset="-122"/>
                <a:sym typeface="Wingdings" pitchFamily="2" charset="2"/>
              </a:rPr>
              <a:t>T</a:t>
            </a:r>
            <a:r>
              <a:rPr lang="en-US" altLang="zh-CN" i="1">
                <a:latin typeface="Times New Roman" pitchFamily="18" charset="0"/>
                <a:ea typeface="黑体" pitchFamily="2" charset="-122"/>
                <a:sym typeface="Wingdings" pitchFamily="2" charset="2"/>
              </a:rPr>
              <a:t>C</a:t>
            </a:r>
            <a:r>
              <a:rPr lang="en-US" altLang="zh-CN">
                <a:latin typeface="Times New Roman" pitchFamily="18" charset="0"/>
                <a:ea typeface="黑体" pitchFamily="2" charset="-122"/>
                <a:sym typeface="Wingdings" pitchFamily="2" charset="2"/>
              </a:rPr>
              <a:t>.</a:t>
            </a:r>
            <a:endParaRPr lang="en-US" altLang="zh-CN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381000" y="230028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矩阵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=(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的子阵</a:t>
            </a:r>
          </a:p>
        </p:txBody>
      </p:sp>
      <p:graphicFrame>
        <p:nvGraphicFramePr>
          <p:cNvPr id="62490" name="Object 26"/>
          <p:cNvGraphicFramePr>
            <a:graphicFrameLocks noChangeAspect="1"/>
          </p:cNvGraphicFramePr>
          <p:nvPr>
            <p:ph idx="1"/>
          </p:nvPr>
        </p:nvGraphicFramePr>
        <p:xfrm>
          <a:off x="3810000" y="2743200"/>
          <a:ext cx="29718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3" imgW="1638000" imgH="939600" progId="Equation.DSMT4">
                  <p:embed/>
                </p:oleObj>
              </mc:Choice>
              <mc:Fallback>
                <p:oleObj name="Equation" r:id="rId3" imgW="1638000" imgH="939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29718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7010400" y="3276600"/>
          <a:ext cx="1828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1828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1524000" y="43576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524000" y="48148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|,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|,…,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457200" y="53784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1563" indent="-10715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43033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元实二次型正定 </a:t>
            </a:r>
            <a:r>
              <a:rPr lang="zh-CN" altLang="en-US">
                <a:latin typeface="Times New Roman" pitchFamily="18" charset="0"/>
                <a:ea typeface="黑体" pitchFamily="2" charset="-122"/>
                <a:sym typeface="Wingdings" pitchFamily="2" charset="2"/>
              </a:rPr>
              <a:t>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它的矩阵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i="1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i="1" baseline="-25000">
                <a:latin typeface="Times New Roman" pitchFamily="18" charset="0"/>
                <a:ea typeface="黑体" pitchFamily="2" charset="-122"/>
              </a:rPr>
              <a:t>ij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顺序主子式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都大于零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/>
      <p:bldP spid="62488" grpId="0"/>
      <p:bldP spid="62489" grpId="0"/>
      <p:bldP spid="62494" grpId="0"/>
      <p:bldP spid="62495" grpId="0"/>
      <p:bldP spid="624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65125" y="1524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charset="0"/>
              </a:rPr>
              <a:t>证明：</a:t>
            </a:r>
            <a:r>
              <a:rPr lang="zh-CN" altLang="en-US">
                <a:solidFill>
                  <a:srgbClr val="800000"/>
                </a:solidFill>
                <a:latin typeface="Arial" charset="0"/>
              </a:rPr>
              <a:t>必要性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803525" y="174625"/>
            <a:ext cx="586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正定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|&gt;0.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3400" y="793750"/>
            <a:ext cx="8293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考察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zh-CN" altLang="en-US"/>
              <a:t>对称</a:t>
            </a:r>
            <a:r>
              <a:rPr lang="en-US" altLang="zh-CN"/>
              <a:t>)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k</a:t>
            </a:r>
            <a:r>
              <a:rPr lang="en-US" altLang="zh-CN"/>
              <a:t>=1,2,…,</a:t>
            </a:r>
            <a:r>
              <a:rPr lang="en-US" altLang="zh-CN" i="1"/>
              <a:t>n</a:t>
            </a:r>
            <a:r>
              <a:rPr lang="en-US" altLang="zh-CN">
                <a:cs typeface="Times New Roman" pitchFamily="18" charset="0"/>
              </a:rPr>
              <a:t>−</a:t>
            </a:r>
            <a:r>
              <a:rPr lang="en-US" altLang="zh-CN"/>
              <a:t>1)</a:t>
            </a:r>
            <a:r>
              <a:rPr lang="zh-CN" altLang="en-US"/>
              <a:t>对应的二次型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828800" y="1479550"/>
          <a:ext cx="47688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3" imgW="2628720" imgH="952200" progId="Equation.DSMT4">
                  <p:embed/>
                </p:oleObj>
              </mc:Choice>
              <mc:Fallback>
                <p:oleObj name="Equation" r:id="rId3" imgW="2628720" imgH="952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9550"/>
                        <a:ext cx="47688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905000" y="2774950"/>
          <a:ext cx="1751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74950"/>
                        <a:ext cx="1751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905000" y="3689350"/>
          <a:ext cx="2971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89350"/>
                        <a:ext cx="2971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898525" y="4130675"/>
            <a:ext cx="801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对任意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时必有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 ,0…,0) </a:t>
            </a:r>
            <a:r>
              <a:rPr lang="en-US" altLang="zh-CN">
                <a:sym typeface="Symbol" pitchFamily="18" charset="2"/>
              </a:rPr>
              <a:t>0,</a:t>
            </a:r>
            <a:endParaRPr lang="en-US" altLang="zh-CN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41325" y="4603750"/>
            <a:ext cx="553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正定，因此</a:t>
            </a: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136650" y="5213350"/>
          <a:ext cx="6926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9" imgW="2933640" imgH="228600" progId="Equation.DSMT4">
                  <p:embed/>
                </p:oleObj>
              </mc:Choice>
              <mc:Fallback>
                <p:oleObj name="Equation" r:id="rId9" imgW="29336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213350"/>
                        <a:ext cx="6926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898525" y="5737225"/>
            <a:ext cx="796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  <a:r>
              <a:rPr lang="en-US" altLang="zh-CN" i="1"/>
              <a:t>f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 </a:t>
            </a:r>
            <a:r>
              <a:rPr lang="zh-CN" altLang="en-US"/>
              <a:t>正定</a:t>
            </a:r>
            <a:r>
              <a:rPr lang="en-US" altLang="zh-CN"/>
              <a:t>, </a:t>
            </a:r>
            <a:r>
              <a:rPr lang="zh-CN" altLang="en-US"/>
              <a:t>从而其矩阵的行列式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|&gt;0.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7" grpId="0"/>
      <p:bldP spid="92172" grpId="0"/>
      <p:bldP spid="92173" grpId="0"/>
      <p:bldP spid="92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57200" y="838200"/>
            <a:ext cx="8382000" cy="1857375"/>
          </a:xfrm>
          <a:prstGeom prst="rect">
            <a:avLst/>
          </a:prstGeom>
          <a:noFill/>
          <a:ln w="57150" cmpd="thinThick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先说明一个结论：设</a:t>
            </a:r>
            <a:r>
              <a:rPr lang="en-US" altLang="zh-CN" i="1"/>
              <a:t>A</a:t>
            </a:r>
            <a:r>
              <a:rPr lang="zh-CN" altLang="en-US"/>
              <a:t>为对称矩阵，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zh-CN" altLang="en-US"/>
              <a:t>为同阶的第三类初等矩阵</a:t>
            </a:r>
            <a:r>
              <a:rPr lang="en-US" altLang="zh-CN"/>
              <a:t>(</a:t>
            </a:r>
            <a:r>
              <a:rPr lang="zh-CN" altLang="en-US"/>
              <a:t>单位矩阵某行倍数加到另一行上得到</a:t>
            </a:r>
            <a:r>
              <a:rPr lang="en-US" altLang="zh-CN"/>
              <a:t>)</a:t>
            </a:r>
            <a:r>
              <a:rPr lang="zh-CN" altLang="en-US"/>
              <a:t>，则合同变换得到的矩阵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 baseline="30000"/>
              <a:t>T</a:t>
            </a:r>
            <a:r>
              <a:rPr lang="en-US" altLang="zh-CN" i="1"/>
              <a:t>AE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A</a:t>
            </a:r>
            <a:r>
              <a:rPr lang="zh-CN" altLang="en-US"/>
              <a:t>有相同的行列式值</a:t>
            </a:r>
            <a:r>
              <a:rPr lang="en-US" altLang="zh-CN"/>
              <a:t>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65125" y="2730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  <a:latin typeface="Arial" charset="0"/>
              </a:rPr>
              <a:t>充分性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965325" y="2952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</a:t>
            </a:r>
            <a:r>
              <a:rPr lang="en-US" altLang="zh-CN" i="1"/>
              <a:t>n</a:t>
            </a:r>
            <a:r>
              <a:rPr lang="zh-CN" altLang="en-US"/>
              <a:t>用数学归纳法</a:t>
            </a:r>
            <a:r>
              <a:rPr lang="en-US" altLang="zh-CN"/>
              <a:t>.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974725" y="297021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时，二次型为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165725" y="2994025"/>
            <a:ext cx="321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显然当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时正定</a:t>
            </a:r>
            <a:r>
              <a:rPr lang="en-US" altLang="zh-CN"/>
              <a:t>.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990600" y="3589338"/>
            <a:ext cx="524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设对</a:t>
            </a:r>
            <a:r>
              <a:rPr lang="en-US" altLang="zh-CN" i="1"/>
              <a:t>n</a:t>
            </a:r>
            <a:r>
              <a:rPr lang="en-US" altLang="zh-CN">
                <a:cs typeface="Times New Roman" pitchFamily="18" charset="0"/>
              </a:rPr>
              <a:t>−</a:t>
            </a:r>
            <a:r>
              <a:rPr lang="en-US" altLang="zh-CN"/>
              <a:t>1</a:t>
            </a:r>
            <a:r>
              <a:rPr lang="zh-CN" altLang="en-US"/>
              <a:t>定理结论成立，对于</a:t>
            </a:r>
            <a:r>
              <a:rPr lang="en-US" altLang="zh-CN" i="1"/>
              <a:t>n</a:t>
            </a:r>
            <a:r>
              <a:rPr lang="zh-CN" altLang="en-US"/>
              <a:t>，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019800" y="3579813"/>
            <a:ext cx="277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，故将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288925" y="4189413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zh-CN" altLang="en-US"/>
              <a:t>的第一列的         倍加到第 </a:t>
            </a:r>
            <a:r>
              <a:rPr lang="en-US" altLang="zh-CN" i="1"/>
              <a:t>j </a:t>
            </a:r>
            <a:r>
              <a:rPr lang="zh-CN" altLang="en-US"/>
              <a:t>列上，同时将第一行的</a:t>
            </a: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2514600" y="4046538"/>
          <a:ext cx="6445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2" name="Equation" r:id="rId3" imgW="355320" imgH="457200" progId="Equation.DSMT4">
                  <p:embed/>
                </p:oleObj>
              </mc:Choice>
              <mc:Fallback>
                <p:oleObj name="Equation" r:id="rId3" imgW="3553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46538"/>
                        <a:ext cx="6445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304800" y="4884738"/>
          <a:ext cx="14954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84738"/>
                        <a:ext cx="14954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905000" y="5037138"/>
            <a:ext cx="512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倍加到第 </a:t>
            </a:r>
            <a:r>
              <a:rPr lang="en-US" altLang="zh-CN" i="1"/>
              <a:t>j </a:t>
            </a:r>
            <a:r>
              <a:rPr lang="zh-CN" altLang="en-US"/>
              <a:t>行</a:t>
            </a:r>
            <a:r>
              <a:rPr lang="en-US" altLang="zh-CN"/>
              <a:t>(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上得到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nimBg="1"/>
      <p:bldP spid="93189" grpId="0"/>
      <p:bldP spid="93190" grpId="0"/>
      <p:bldP spid="93191" grpId="0"/>
      <p:bldP spid="93192" grpId="0"/>
      <p:bldP spid="93193" grpId="0"/>
      <p:bldP spid="93194" grpId="0"/>
      <p:bldP spid="93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622300" y="152400"/>
          <a:ext cx="74549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3" imgW="3632040" imgH="939600" progId="Equation.DSMT4">
                  <p:embed/>
                </p:oleObj>
              </mc:Choice>
              <mc:Fallback>
                <p:oleObj name="Equation" r:id="rId3" imgW="363204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52400"/>
                        <a:ext cx="7454900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17525" y="2079625"/>
            <a:ext cx="443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则坐标变换 </a:t>
            </a:r>
            <a:r>
              <a:rPr lang="en-US" altLang="zh-CN" i="1"/>
              <a:t>X=PY </a:t>
            </a:r>
            <a:r>
              <a:rPr lang="zh-CN" altLang="en-US"/>
              <a:t>化二次型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169988" y="2293938"/>
          <a:ext cx="6878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5" imgW="3111480" imgH="444240" progId="Equation.DSMT4">
                  <p:embed/>
                </p:oleObj>
              </mc:Choice>
              <mc:Fallback>
                <p:oleObj name="Equation" r:id="rId5" imgW="311148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93938"/>
                        <a:ext cx="6878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463675" y="2895600"/>
          <a:ext cx="3565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7" imgW="1612800" imgH="241200" progId="Equation.DSMT4">
                  <p:embed/>
                </p:oleObj>
              </mc:Choice>
              <mc:Fallback>
                <p:oleObj name="Equation" r:id="rId7" imgW="16128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895600"/>
                        <a:ext cx="3565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609600" y="3581400"/>
            <a:ext cx="581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的各阶顺序主子式为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1827213" y="4267200"/>
          <a:ext cx="49006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Equation" r:id="rId9" imgW="2387520" imgH="761760" progId="Equation.DSMT4">
                  <p:embed/>
                </p:oleObj>
              </mc:Choice>
              <mc:Fallback>
                <p:oleObj name="Equation" r:id="rId9" imgW="2387520" imgH="7617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267200"/>
                        <a:ext cx="4900612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  <p:bldP spid="94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由归纳法假设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正定</a:t>
            </a:r>
            <a:r>
              <a:rPr lang="en-US" altLang="zh-CN"/>
              <a:t>. 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81000" y="4632325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对于任意的</a:t>
            </a:r>
            <a:r>
              <a:rPr lang="en-US" altLang="zh-CN" i="1"/>
              <a:t>X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显然有</a:t>
            </a:r>
            <a:r>
              <a:rPr lang="en-US" altLang="zh-CN" i="1"/>
              <a:t>Y</a:t>
            </a:r>
            <a:r>
              <a:rPr lang="en-US" altLang="zh-CN">
                <a:sym typeface="Symbol" pitchFamily="18" charset="2"/>
              </a:rPr>
              <a:t>0, </a:t>
            </a:r>
            <a:r>
              <a:rPr lang="zh-CN" altLang="en-US">
                <a:sym typeface="Symbol" pitchFamily="18" charset="2"/>
              </a:rPr>
              <a:t>则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 0, 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0</a:t>
            </a:r>
            <a:r>
              <a:rPr lang="zh-CN" altLang="en-US">
                <a:sym typeface="Symbol" pitchFamily="18" charset="2"/>
              </a:rPr>
              <a:t>至少有一个成立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124200" y="5105400"/>
            <a:ext cx="601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因此恒有 </a:t>
            </a:r>
            <a:r>
              <a:rPr lang="en-US" altLang="zh-CN" i="1"/>
              <a:t>f</a:t>
            </a:r>
            <a:r>
              <a:rPr lang="en-US" altLang="zh-CN"/>
              <a:t> =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g 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)&gt;0</a:t>
            </a:r>
            <a:r>
              <a:rPr lang="zh-CN" altLang="en-US"/>
              <a:t>，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1000" y="5638800"/>
            <a:ext cx="411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 </a:t>
            </a:r>
            <a:r>
              <a:rPr lang="en-US" altLang="zh-CN" i="1"/>
              <a:t>f=X</a:t>
            </a:r>
            <a:r>
              <a:rPr lang="en-US" altLang="zh-CN" i="1" baseline="30000"/>
              <a:t>T</a:t>
            </a:r>
            <a:r>
              <a:rPr lang="en-US" altLang="zh-CN" i="1"/>
              <a:t>AX </a:t>
            </a:r>
            <a:r>
              <a:rPr lang="zh-CN" altLang="en-US"/>
              <a:t>为正定二次型</a:t>
            </a:r>
            <a:r>
              <a:rPr lang="en-US" altLang="zh-CN"/>
              <a:t>.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317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由于对于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60375" y="727075"/>
          <a:ext cx="5916613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3" imgW="2882880" imgH="1002960" progId="Equation.DSMT4">
                  <p:embed/>
                </p:oleObj>
              </mc:Choice>
              <mc:Fallback>
                <p:oleObj name="Equation" r:id="rId3" imgW="2882880" imgH="1002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727075"/>
                        <a:ext cx="5916613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6311900" y="920750"/>
          <a:ext cx="24511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5" imgW="1193760" imgH="761760" progId="Equation.DSMT4">
                  <p:embed/>
                </p:oleObj>
              </mc:Choice>
              <mc:Fallback>
                <p:oleObj name="Equation" r:id="rId5" imgW="1193760" imgH="7617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920750"/>
                        <a:ext cx="24511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457200" y="3214688"/>
            <a:ext cx="851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，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|&gt;0, </a:t>
            </a:r>
            <a:r>
              <a:rPr lang="zh-CN" altLang="en-US"/>
              <a:t>因此二次型</a:t>
            </a:r>
            <a:r>
              <a:rPr lang="en-US" altLang="zh-CN" i="1"/>
              <a:t>g</a:t>
            </a:r>
            <a:r>
              <a:rPr lang="zh-CN" altLang="en-US"/>
              <a:t>的各阶顺序主子式大于</a:t>
            </a:r>
            <a:r>
              <a:rPr lang="en-US" altLang="zh-CN"/>
              <a:t>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9" grpId="0"/>
      <p:bldP spid="95240" grpId="0"/>
      <p:bldP spid="95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algn="l"/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判别下面二次型是否正定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996950" y="909638"/>
          <a:ext cx="7461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3" imgW="3429000" imgH="241200" progId="Equation.3">
                  <p:embed/>
                </p:oleObj>
              </mc:Choice>
              <mc:Fallback>
                <p:oleObj name="公式" r:id="rId3" imgW="34290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909638"/>
                        <a:ext cx="7461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574675" y="1905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295400" y="1976438"/>
          <a:ext cx="3429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公式" r:id="rId5" imgW="1447560" imgH="228600" progId="Equation.3">
                  <p:embed/>
                </p:oleObj>
              </mc:Choice>
              <mc:Fallback>
                <p:oleObj name="公式" r:id="rId5" imgW="14475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76438"/>
                        <a:ext cx="3429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5049838" y="1600200"/>
          <a:ext cx="250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Equation" r:id="rId7" imgW="2501640" imgH="1511280" progId="Equation.3">
                  <p:embed/>
                </p:oleObj>
              </mc:Choice>
              <mc:Fallback>
                <p:oleObj name="Equation" r:id="rId7" imgW="2501640" imgH="15112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1600200"/>
                        <a:ext cx="2501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838200" y="31480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它的顺序主子式</a:t>
            </a: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1512888" y="4114800"/>
          <a:ext cx="10652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公式" r:id="rId9" imgW="393480" imgH="203040" progId="Equation.3">
                  <p:embed/>
                </p:oleObj>
              </mc:Choice>
              <mc:Fallback>
                <p:oleObj name="公式" r:id="rId9" imgW="39348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14800"/>
                        <a:ext cx="10652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2770188" y="3811588"/>
          <a:ext cx="22256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公式" r:id="rId11" imgW="876240" imgH="469800" progId="Equation.3">
                  <p:embed/>
                </p:oleObj>
              </mc:Choice>
              <mc:Fallback>
                <p:oleObj name="公式" r:id="rId11" imgW="87624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811588"/>
                        <a:ext cx="22256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5380038" y="3519488"/>
          <a:ext cx="307816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13" imgW="1346040" imgH="698400" progId="Equation.DSMT4">
                  <p:embed/>
                </p:oleObj>
              </mc:Choice>
              <mc:Fallback>
                <p:oleObj name="Equation" r:id="rId13" imgW="1346040" imgH="698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519488"/>
                        <a:ext cx="307816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838200" y="511968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故上述二次型是正定的</a:t>
            </a:r>
            <a:r>
              <a:rPr kumimoji="1"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4" grpId="0" autoUpdateAnimBg="0"/>
      <p:bldP spid="63517" grpId="0" autoUpdateAnimBg="0"/>
      <p:bldP spid="635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3" name="Rectangle 41"/>
          <p:cNvSpPr>
            <a:spLocks noGrp="1" noChangeArrowheads="1"/>
          </p:cNvSpPr>
          <p:nvPr>
            <p:ph type="title"/>
          </p:nvPr>
        </p:nvSpPr>
        <p:spPr>
          <a:xfrm>
            <a:off x="457200" y="623888"/>
            <a:ext cx="8229600" cy="1143000"/>
          </a:xfrm>
        </p:spPr>
        <p:txBody>
          <a:bodyPr/>
          <a:lstStyle/>
          <a:p>
            <a:pPr marL="1071563" indent="-1071563" algn="l"/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3: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若对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任意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≠0</a:t>
            </a:r>
            <a:r>
              <a:rPr lang="zh-CN" altLang="en-US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，恒有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i="1" baseline="300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800" i="1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AX</a:t>
            </a:r>
            <a:r>
              <a:rPr lang="en-US" altLang="zh-CN" sz="280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&lt;0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，则实二次型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i="1" baseline="30000"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AX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负定二次型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1423988" y="1614488"/>
            <a:ext cx="5510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负定二次型的矩阵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负定矩阵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6934200" y="16144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&lt;0.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04800" y="2224088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* </a:t>
            </a:r>
            <a:r>
              <a:rPr lang="zh-CN" altLang="en-US">
                <a:solidFill>
                  <a:schemeClr val="tx1"/>
                </a:solidFill>
              </a:rPr>
              <a:t>坐标变换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非退化线性替换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保持二次型的负定性不变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944</Words>
  <Application>Microsoft Office PowerPoint</Application>
  <PresentationFormat>全屏显示(4:3)</PresentationFormat>
  <Paragraphs>88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Times New Roman</vt:lpstr>
      <vt:lpstr>黑体</vt:lpstr>
      <vt:lpstr>Symbol</vt:lpstr>
      <vt:lpstr>楷体_GB2312</vt:lpstr>
      <vt:lpstr>Wingdings</vt:lpstr>
      <vt:lpstr>默认设计模板</vt:lpstr>
      <vt:lpstr>MathType 5.0 Equation</vt:lpstr>
      <vt:lpstr>Microsoft 公式 3.0</vt:lpstr>
      <vt:lpstr>MathType 6.0 Equation</vt:lpstr>
      <vt:lpstr>第七章 n元实二次型</vt:lpstr>
      <vt:lpstr>定义1：若对任意 X 0，恒有XTAX&gt;0，则实二次型XTAX称为正定二次型.</vt:lpstr>
      <vt:lpstr>推论1 n元实二次型正定的必要条件是 |A|&gt;0.</vt:lpstr>
      <vt:lpstr>PowerPoint 演示文稿</vt:lpstr>
      <vt:lpstr>PowerPoint 演示文稿</vt:lpstr>
      <vt:lpstr>PowerPoint 演示文稿</vt:lpstr>
      <vt:lpstr>PowerPoint 演示文稿</vt:lpstr>
      <vt:lpstr>例1 判别下面二次型是否正定.</vt:lpstr>
      <vt:lpstr>定义3: 若对任意X≠0，恒有XTAX&lt;0，则实二次型XTAX称为负定二次型.</vt:lpstr>
      <vt:lpstr>PowerPoint 演示文稿</vt:lpstr>
      <vt:lpstr>例3 判定下面二次型是正定二次型还是负定二次型.</vt:lpstr>
      <vt:lpstr>补充(了解知识)</vt:lpstr>
      <vt:lpstr>正定、半正定充要条件列举</vt:lpstr>
      <vt:lpstr>小结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liuzhx</cp:lastModifiedBy>
  <cp:revision>182</cp:revision>
  <cp:lastPrinted>1601-01-01T00:00:00Z</cp:lastPrinted>
  <dcterms:created xsi:type="dcterms:W3CDTF">1601-01-01T00:00:00Z</dcterms:created>
  <dcterms:modified xsi:type="dcterms:W3CDTF">2015-10-08T01:18:20Z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