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5" r:id="rId9"/>
    <p:sldId id="268" r:id="rId10"/>
    <p:sldId id="262" r:id="rId11"/>
    <p:sldId id="269" r:id="rId12"/>
    <p:sldId id="270" r:id="rId13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94682" autoAdjust="0"/>
  </p:normalViewPr>
  <p:slideViewPr>
    <p:cSldViewPr>
      <p:cViewPr varScale="1">
        <p:scale>
          <a:sx n="89" d="100"/>
          <a:sy n="89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912" y="-90"/>
      </p:cViewPr>
      <p:guideLst>
        <p:guide orient="horz" pos="2153"/>
        <p:guide pos="3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B6AC6A0D-BF0F-4269-8E01-3D0E8E094B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024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A0F422-61DC-4E3E-841B-F0E8000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1BB7B-8E73-4C49-90EB-28FEFB83AD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9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7A9D13-8675-4422-9481-C0081CC28A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C3E66-EEE4-4504-8A85-8269961865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43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EB520D-E6A6-422E-A957-97A408A39E6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70F36-1144-4ADA-B5B4-DD74054E9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21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11F7A5-E948-44F0-89D5-23FD61EA068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3E6AA-D4F2-40A2-92F7-55DD31B5AD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46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1FF9AA-C083-464D-AEFE-D2D37FBC4F7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E7F43-7ECC-4673-8E0E-F43809BD3F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63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CB6D73-C8F0-4C86-AF91-D891EAA65D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02196-2311-4F84-B74A-48F724D4A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77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B7560-E339-4288-BBBF-CBBB36F0A6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773A3-566C-49CA-BF9B-5D521D4746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93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95E146-84CF-4355-9041-0FB0494461D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00BE5-558C-4C6F-8E87-2974C8446E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6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6CDBBA-A972-4814-AC3A-61D1B2B25BD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9B197-9829-421B-A1B8-EA29BD3630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92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7A0F93-7D05-4604-B4A1-DB6A736ABB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EAFEA-3FB4-41CF-BE5B-BB00C7132C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83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F467E1-78F8-43A6-B04F-3FAEAFEDB9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250F6-83B4-4B0A-9FD1-F3C1C9B67F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65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fld id="{7766C7E1-F84C-4E38-BCFD-0DB1D0CA22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10668D94-C242-4B3D-8C0F-42826F0588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F093DEE-1190-4845-9E03-84FE636A240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193925" y="1981200"/>
            <a:ext cx="4968875" cy="213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600" b="1">
                <a:ea typeface="宋体" pitchFamily="2" charset="-122"/>
              </a:rPr>
              <a:t>练习</a:t>
            </a:r>
          </a:p>
          <a:p>
            <a:pPr algn="ctr"/>
            <a:r>
              <a:rPr lang="en-US" altLang="zh-CN" b="1">
                <a:ea typeface="宋体" pitchFamily="2" charset="-122"/>
              </a:rPr>
              <a:t>(</a:t>
            </a:r>
            <a:r>
              <a:rPr lang="zh-CN" altLang="en-US" b="1">
                <a:ea typeface="宋体" pitchFamily="2" charset="-122"/>
              </a:rPr>
              <a:t>第三章 第一部分</a:t>
            </a:r>
            <a:r>
              <a:rPr lang="en-US" altLang="zh-CN" b="1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F9D54A1-E2F1-4EF0-8459-FE85A3505C8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09600" y="91440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  <a:latin typeface="黑体" pitchFamily="49" charset="-122"/>
              </a:rPr>
              <a:t>充分性</a:t>
            </a:r>
            <a:r>
              <a:rPr kumimoji="1" lang="zh-CN" altLang="en-US" b="1">
                <a:latin typeface="黑体" pitchFamily="49" charset="-122"/>
              </a:rPr>
              <a:t>，如果有一个</a:t>
            </a:r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3937000" y="1012825"/>
          <a:ext cx="1625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012825"/>
                        <a:ext cx="1625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486400" y="933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可以由向量组</a:t>
            </a:r>
            <a:endParaRPr kumimoji="1" lang="zh-CN" altLang="en-US">
              <a:latin typeface="黑体" pitchFamily="49" charset="-122"/>
            </a:endParaRPr>
          </a:p>
        </p:txBody>
      </p:sp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1003300" y="1420813"/>
          <a:ext cx="1965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5" imgW="977760" imgH="241200" progId="Equation.DSMT4">
                  <p:embed/>
                </p:oleObj>
              </mc:Choice>
              <mc:Fallback>
                <p:oleObj name="Equation" r:id="rId5" imgW="97776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420813"/>
                        <a:ext cx="19653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949575" y="13716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线性表示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724400" y="1447800"/>
            <a:ext cx="390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，则</a:t>
            </a:r>
            <a:r>
              <a:rPr kumimoji="1" lang="en-US" altLang="zh-CN" b="1" i="1">
                <a:latin typeface="Courier New" pitchFamily="49" charset="0"/>
              </a:rPr>
              <a:t>α</a:t>
            </a:r>
            <a:r>
              <a:rPr kumimoji="1" lang="en-US" altLang="zh-CN" b="1" i="1" baseline="-25000">
                <a:latin typeface="Courier New" pitchFamily="49" charset="0"/>
              </a:rPr>
              <a:t>i</a:t>
            </a:r>
            <a:r>
              <a:rPr kumimoji="1" lang="zh-CN" altLang="en-US" b="1">
                <a:latin typeface="黑体" pitchFamily="49" charset="-122"/>
              </a:rPr>
              <a:t>可由其余</a:t>
            </a:r>
            <a:r>
              <a:rPr kumimoji="1" lang="en-US" altLang="zh-CN" b="1">
                <a:latin typeface="黑体" pitchFamily="49" charset="-122"/>
              </a:rPr>
              <a:t>s-1</a:t>
            </a:r>
            <a:r>
              <a:rPr kumimoji="1" lang="zh-CN" altLang="en-US" b="1">
                <a:latin typeface="黑体" pitchFamily="49" charset="-122"/>
              </a:rPr>
              <a:t>个</a:t>
            </a:r>
          </a:p>
        </p:txBody>
      </p: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6324600" y="2057400"/>
          <a:ext cx="18113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18113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90600" y="259080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线性相关。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990600" y="20574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向量线性表出，由定义， 向量组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35E770-C40C-445E-84DF-623F8DAEA83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76200" y="3048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5.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461963" y="228600"/>
          <a:ext cx="8458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3" imgW="4431960" imgH="558720" progId="Equation.DSMT4">
                  <p:embed/>
                </p:oleObj>
              </mc:Choice>
              <mc:Fallback>
                <p:oleObj name="Equation" r:id="rId3" imgW="4431960" imgH="55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28600"/>
                        <a:ext cx="84582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1347788"/>
            <a:ext cx="876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解：向量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的维数是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，故当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s &gt; n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时，向量组线性相关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 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800100" y="1995488"/>
            <a:ext cx="278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s≤ n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时，令</a:t>
            </a: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1600200" y="1981200"/>
          <a:ext cx="5045075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5" imgW="3149280" imgH="1346040" progId="Equation.DSMT4">
                  <p:embed/>
                </p:oleObj>
              </mc:Choice>
              <mc:Fallback>
                <p:oleObj name="Equation" r:id="rId5" imgW="3149280" imgH="1346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5045075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92100" y="4114800"/>
            <a:ext cx="443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的前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行构成的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阶子式为</a:t>
            </a:r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533400" y="4724400"/>
          <a:ext cx="25908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7" imgW="1473120" imgH="1079280" progId="Equation.DSMT4">
                  <p:embed/>
                </p:oleObj>
              </mc:Choice>
              <mc:Fallback>
                <p:oleObj name="Equation" r:id="rId7" imgW="1473120" imgH="1079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5908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3200400" y="5175250"/>
          <a:ext cx="1676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Equation" r:id="rId9" imgW="1104840" imgH="406080" progId="Equation.DSMT4">
                  <p:embed/>
                </p:oleObj>
              </mc:Choice>
              <mc:Fallback>
                <p:oleObj name="Equation" r:id="rId9" imgW="1104840" imgH="406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75250"/>
                        <a:ext cx="1676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4876800" y="51816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≠ 0.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因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,…,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 i="1" baseline="-25000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互不相同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3429000" y="579120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故其列向量组线性无关，从而其加长向量组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s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线性无关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/>
      <p:bldP spid="94215" grpId="0"/>
      <p:bldP spid="94217" grpId="0"/>
      <p:bldP spid="94220" grpId="0"/>
      <p:bldP spid="942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B1C4CA-0DA6-4E2C-95E8-7713796ECAC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28600" y="2286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6.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36588" y="2508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已知向量组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971800" y="304800"/>
          <a:ext cx="1890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1890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822825" y="250825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的秩为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</a:t>
            </a:r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671513" y="738188"/>
          <a:ext cx="240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Equation" r:id="rId5" imgW="1168200" imgH="241200" progId="Equation.DSMT4">
                  <p:embed/>
                </p:oleObj>
              </mc:Choice>
              <mc:Fallback>
                <p:oleObj name="Equation" r:id="rId5" imgW="11682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738188"/>
                        <a:ext cx="240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351588" y="25082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3033713" y="776288"/>
            <a:ext cx="5580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是向量组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的一个部分组，且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可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95313" y="1277938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/>
              <a:t>以由</a:t>
            </a:r>
            <a:r>
              <a:rPr kumimoji="1" lang="en-US" altLang="zh-CN" b="1"/>
              <a:t>B</a:t>
            </a:r>
            <a:r>
              <a:rPr kumimoji="1" lang="zh-CN" altLang="en-US" b="1">
                <a:latin typeface="黑体" pitchFamily="49" charset="-122"/>
              </a:rPr>
              <a:t>线性表示，证明</a:t>
            </a:r>
            <a:r>
              <a:rPr kumimoji="1" lang="en-US" altLang="zh-CN" b="1">
                <a:latin typeface="黑体" pitchFamily="49" charset="-122"/>
              </a:rPr>
              <a:t>: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B</a:t>
            </a:r>
            <a:r>
              <a:rPr kumimoji="1" lang="zh-CN" altLang="en-US" b="1">
                <a:latin typeface="黑体" pitchFamily="49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的一个极大线性无关组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354013" y="2462213"/>
            <a:ext cx="8104187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证明：要证明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的极大无关组，有两个条件，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            第一，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可以由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线性表示。（已经满足）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            第二，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是线性无关的向量组。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228600" y="4038600"/>
            <a:ext cx="8458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由于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的部分组，所以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可以由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线性表示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同时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可由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线性表示，故向量组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是等价的，因此其秩相同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914400" y="54102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的秩为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，且有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个向量，所以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线性无关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889000" y="59436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所以</a:t>
            </a:r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的一个极大线性无关组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/>
      <p:bldP spid="95245" grpId="0"/>
      <p:bldP spid="95246" grpId="0"/>
      <p:bldP spid="95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118023B-A71E-4E20-A630-FF905C685D5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22250" y="30480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1. </a:t>
            </a:r>
            <a:r>
              <a:rPr kumimoji="1" lang="zh-CN" altLang="en-US" b="1">
                <a:latin typeface="黑体" pitchFamily="49" charset="-122"/>
              </a:rPr>
              <a:t>已知向量</a:t>
            </a: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2444750" y="295275"/>
          <a:ext cx="5632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768400" imgH="266400" progId="Equation.DSMT4">
                  <p:embed/>
                </p:oleObj>
              </mc:Choice>
              <mc:Fallback>
                <p:oleObj name="Equation" r:id="rId3" imgW="2768400" imgH="266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95275"/>
                        <a:ext cx="5632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366713" y="83661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</a:rPr>
              <a:t>）</a:t>
            </a:r>
            <a:r>
              <a:rPr kumimoji="1" lang="en-US" altLang="zh-CN" b="1" i="1">
                <a:latin typeface="Times New Roman" pitchFamily="18" charset="0"/>
              </a:rPr>
              <a:t>t </a:t>
            </a:r>
            <a:r>
              <a:rPr kumimoji="1" lang="zh-CN" altLang="en-US" b="1">
                <a:latin typeface="黑体" pitchFamily="49" charset="-122"/>
              </a:rPr>
              <a:t>为何值时，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</a:t>
            </a:r>
            <a:r>
              <a:rPr kumimoji="1" lang="zh-CN" altLang="en-US" b="1">
                <a:latin typeface="黑体" pitchFamily="49" charset="-122"/>
              </a:rPr>
              <a:t>线性无关 ？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66713" y="13096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</a:rPr>
              <a:t>）</a:t>
            </a:r>
            <a:r>
              <a:rPr kumimoji="1" lang="en-US" altLang="zh-CN" b="1" i="1">
                <a:latin typeface="Times New Roman" pitchFamily="18" charset="0"/>
              </a:rPr>
              <a:t>t </a:t>
            </a:r>
            <a:r>
              <a:rPr kumimoji="1" lang="zh-CN" altLang="en-US" b="1">
                <a:latin typeface="黑体" pitchFamily="49" charset="-122"/>
              </a:rPr>
              <a:t>为何值时，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 </a:t>
            </a:r>
            <a:r>
              <a:rPr kumimoji="1" lang="zh-CN" altLang="en-US" b="1">
                <a:latin typeface="黑体" pitchFamily="49" charset="-122"/>
              </a:rPr>
              <a:t>线性相关 ？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66713" y="1843088"/>
            <a:ext cx="8548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）当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</a:t>
            </a:r>
            <a:r>
              <a:rPr kumimoji="1" lang="zh-CN" altLang="en-US" b="1">
                <a:latin typeface="黑体" pitchFamily="49" charset="-122"/>
              </a:rPr>
              <a:t>线性相关时，用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50813" y="2667000"/>
            <a:ext cx="86883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39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设向量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线性相关，向量组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线性无关，问： 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685800" y="35814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(1)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</a:rPr>
              <a:t>能否用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 ？证明你的结论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685800" y="41290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(2)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4</a:t>
            </a:r>
            <a:r>
              <a:rPr kumimoji="1" lang="zh-CN" altLang="en-US" b="1">
                <a:latin typeface="黑体" pitchFamily="49" charset="-122"/>
              </a:rPr>
              <a:t>能否由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线性表示？证明你的结论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150813" y="4724400"/>
            <a:ext cx="86883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1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3.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设向量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b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可以由向量组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但是不能由向量组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证明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可以由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b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C1CEC0E-C3A9-4712-8E91-5D986C91602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554163"/>
          </a:xfrm>
        </p:spPr>
        <p:txBody>
          <a:bodyPr/>
          <a:lstStyle/>
          <a:p>
            <a:pPr algn="l"/>
            <a:r>
              <a:rPr lang="en-US" altLang="zh-CN" sz="2800">
                <a:latin typeface="黑体" pitchFamily="49" charset="-122"/>
                <a:ea typeface="黑体" pitchFamily="49" charset="-122"/>
              </a:rPr>
              <a:t>4.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证明向量组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>
                <a:solidFill>
                  <a:schemeClr val="tx1"/>
                </a:solidFill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（其中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≠0,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&gt;1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）线性相关的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充要条件是至少有一个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1&lt;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i≤s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可以由向量组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>
                <a:solidFill>
                  <a:schemeClr val="tx1"/>
                </a:solidFill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i-1</a:t>
            </a:r>
            <a:r>
              <a:rPr kumimoji="1"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604838" y="1985963"/>
          <a:ext cx="84597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3" imgW="4431960" imgH="558720" progId="Equation.DSMT4">
                  <p:embed/>
                </p:oleObj>
              </mc:Choice>
              <mc:Fallback>
                <p:oleObj name="Equation" r:id="rId3" imgW="443196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985963"/>
                        <a:ext cx="84597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28600" y="19812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5.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52400" y="366553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6. </a:t>
            </a:r>
            <a:r>
              <a:rPr kumimoji="1" lang="zh-CN" altLang="en-US" b="1">
                <a:latin typeface="黑体" pitchFamily="49" charset="-122"/>
              </a:rPr>
              <a:t>已知向量组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2838450" y="3719513"/>
          <a:ext cx="1890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5" imgW="1054080" imgH="241200" progId="Equation.DSMT4">
                  <p:embed/>
                </p:oleObj>
              </mc:Choice>
              <mc:Fallback>
                <p:oleObj name="Equation" r:id="rId5" imgW="105408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3719513"/>
                        <a:ext cx="1890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689475" y="3665538"/>
            <a:ext cx="1944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的秩为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，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538163" y="4152900"/>
          <a:ext cx="240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7" imgW="1168200" imgH="241200" progId="Equation.DSMT4">
                  <p:embed/>
                </p:oleObj>
              </mc:Choice>
              <mc:Fallback>
                <p:oleObj name="Equation" r:id="rId7" imgW="116820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152900"/>
                        <a:ext cx="240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218238" y="366553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2900363" y="4191000"/>
            <a:ext cx="558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是向量组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的一个部分组，且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可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61963" y="469265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/>
              <a:t>以由</a:t>
            </a:r>
            <a:r>
              <a:rPr kumimoji="1" lang="en-US" altLang="zh-CN" b="1"/>
              <a:t>B</a:t>
            </a:r>
            <a:r>
              <a:rPr kumimoji="1" lang="zh-CN" altLang="en-US" b="1">
                <a:latin typeface="黑体" pitchFamily="49" charset="-122"/>
              </a:rPr>
              <a:t>线性表示，证明</a:t>
            </a:r>
            <a:r>
              <a:rPr kumimoji="1" lang="en-US" altLang="zh-CN" b="1">
                <a:latin typeface="黑体" pitchFamily="49" charset="-122"/>
              </a:rPr>
              <a:t>: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B</a:t>
            </a:r>
            <a:r>
              <a:rPr kumimoji="1" lang="zh-CN" altLang="en-US" b="1">
                <a:latin typeface="黑体" pitchFamily="49" charset="-122"/>
              </a:rPr>
              <a:t>是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的一个极大线性无关组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685800" y="3048000"/>
            <a:ext cx="5938838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11</a:t>
            </a:r>
            <a:r>
              <a:rPr lang="zh-CN" altLang="en-US" b="1"/>
              <a:t>，有所不同需要讨论</a:t>
            </a:r>
            <a:r>
              <a:rPr lang="en-US" altLang="zh-CN" b="1"/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28189DD-6D6A-4FA4-99C8-5BC3553A89C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b="1"/>
              <a:t>答 案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4FD7166-C8B7-4837-84A0-ED7D2F65B06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46150" y="30163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已知向量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559050" y="20638"/>
          <a:ext cx="5632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3" imgW="2768400" imgH="266400" progId="Equation.DSMT4">
                  <p:embed/>
                </p:oleObj>
              </mc:Choice>
              <mc:Fallback>
                <p:oleObj name="Equation" r:id="rId3" imgW="276840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0638"/>
                        <a:ext cx="5632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81013" y="561975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</a:rPr>
              <a:t>）</a:t>
            </a:r>
            <a:r>
              <a:rPr kumimoji="1" lang="en-US" altLang="zh-CN" b="1" i="1">
                <a:latin typeface="Times New Roman" pitchFamily="18" charset="0"/>
              </a:rPr>
              <a:t>t </a:t>
            </a:r>
            <a:r>
              <a:rPr kumimoji="1" lang="zh-CN" altLang="en-US" b="1">
                <a:latin typeface="黑体" pitchFamily="49" charset="-122"/>
              </a:rPr>
              <a:t>为何值时，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</a:t>
            </a:r>
            <a:r>
              <a:rPr kumimoji="1" lang="zh-CN" altLang="en-US" b="1">
                <a:latin typeface="黑体" pitchFamily="49" charset="-122"/>
              </a:rPr>
              <a:t>线性无关 ？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81013" y="993775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</a:rPr>
              <a:t>）</a:t>
            </a:r>
            <a:r>
              <a:rPr kumimoji="1" lang="en-US" altLang="zh-CN" b="1" i="1">
                <a:latin typeface="Times New Roman" pitchFamily="18" charset="0"/>
              </a:rPr>
              <a:t>t </a:t>
            </a:r>
            <a:r>
              <a:rPr kumimoji="1" lang="zh-CN" altLang="en-US" b="1">
                <a:latin typeface="黑体" pitchFamily="49" charset="-122"/>
              </a:rPr>
              <a:t>为何值时，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 </a:t>
            </a:r>
            <a:r>
              <a:rPr kumimoji="1" lang="zh-CN" altLang="en-US" b="1">
                <a:latin typeface="黑体" pitchFamily="49" charset="-122"/>
              </a:rPr>
              <a:t>线性相关 ？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81013" y="1425575"/>
            <a:ext cx="8548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（</a:t>
            </a:r>
            <a:r>
              <a:rPr kumimoji="1" lang="en-US" altLang="zh-CN" b="1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）当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 </a:t>
            </a:r>
            <a:r>
              <a:rPr kumimoji="1" lang="zh-CN" altLang="en-US" b="1">
                <a:latin typeface="黑体" pitchFamily="49" charset="-122"/>
              </a:rPr>
              <a:t>线性相关时，用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28613" y="2163763"/>
            <a:ext cx="8618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9138" indent="-7191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985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779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解：令矩阵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zh-CN" altLang="en-US" b="1">
                <a:latin typeface="Times New Roman" pitchFamily="18" charset="0"/>
              </a:rPr>
              <a:t>＝</a:t>
            </a:r>
            <a:r>
              <a:rPr kumimoji="1" lang="en-US" altLang="zh-CN" b="1">
                <a:latin typeface="Times New Roman" pitchFamily="18" charset="0"/>
              </a:rPr>
              <a:t>(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), </a:t>
            </a:r>
            <a:r>
              <a:rPr kumimoji="1" lang="zh-CN" altLang="en-US" b="1">
                <a:latin typeface="Times New Roman" pitchFamily="18" charset="0"/>
              </a:rPr>
              <a:t>对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zh-CN" altLang="en-US" b="1">
                <a:latin typeface="Times New Roman" pitchFamily="18" charset="0"/>
              </a:rPr>
              <a:t>进行一系列的初等</a:t>
            </a:r>
            <a:r>
              <a:rPr kumimoji="1" lang="zh-CN" altLang="en-US" b="1">
                <a:solidFill>
                  <a:srgbClr val="A50021"/>
                </a:solidFill>
                <a:latin typeface="Times New Roman" pitchFamily="18" charset="0"/>
              </a:rPr>
              <a:t>行</a:t>
            </a:r>
            <a:r>
              <a:rPr kumimoji="1" lang="zh-CN" altLang="en-US" b="1">
                <a:latin typeface="Times New Roman" pitchFamily="18" charset="0"/>
              </a:rPr>
              <a:t>变换，将它化成行阶梯型矩阵</a:t>
            </a: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38138" y="3063875"/>
          <a:ext cx="4445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5" imgW="2095200" imgH="812520" progId="Equation.DSMT4">
                  <p:embed/>
                </p:oleObj>
              </mc:Choice>
              <mc:Fallback>
                <p:oleObj name="Equation" r:id="rId5" imgW="2095200" imgH="8125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3063875"/>
                        <a:ext cx="44450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4748213" y="3228975"/>
          <a:ext cx="17605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7" imgW="698400" imgH="393480" progId="Equation.DSMT4">
                  <p:embed/>
                </p:oleObj>
              </mc:Choice>
              <mc:Fallback>
                <p:oleObj name="Equation" r:id="rId7" imgW="6984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3228975"/>
                        <a:ext cx="176053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6408738" y="3122613"/>
          <a:ext cx="222567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9" imgW="1041120" imgH="812520" progId="Equation.DSMT4">
                  <p:embed/>
                </p:oleObj>
              </mc:Choice>
              <mc:Fallback>
                <p:oleObj name="Equation" r:id="rId9" imgW="1041120" imgH="8125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3122613"/>
                        <a:ext cx="2225675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52400" y="4686300"/>
          <a:ext cx="19367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11" imgW="698400" imgH="393480" progId="Equation.DSMT4">
                  <p:embed/>
                </p:oleObj>
              </mc:Choice>
              <mc:Fallback>
                <p:oleObj name="Equation" r:id="rId11" imgW="6984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686300"/>
                        <a:ext cx="193675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1970088" y="4648200"/>
          <a:ext cx="2252662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13" imgW="1054080" imgH="812520" progId="Equation.DSMT4">
                  <p:embed/>
                </p:oleObj>
              </mc:Choice>
              <mc:Fallback>
                <p:oleObj name="Equation" r:id="rId13" imgW="1054080" imgH="8125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4648200"/>
                        <a:ext cx="2252662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268788" y="521176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B.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729288" y="5135563"/>
            <a:ext cx="2608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28690" name="Rectangle 18"/>
          <p:cNvSpPr>
            <a:spLocks noGrp="1" noChangeArrowheads="1"/>
          </p:cNvSpPr>
          <p:nvPr>
            <p:ph type="title"/>
          </p:nvPr>
        </p:nvSpPr>
        <p:spPr>
          <a:xfrm>
            <a:off x="336550" y="0"/>
            <a:ext cx="8229600" cy="639763"/>
          </a:xfrm>
        </p:spPr>
        <p:txBody>
          <a:bodyPr/>
          <a:lstStyle/>
          <a:p>
            <a:pPr algn="l"/>
            <a:r>
              <a:rPr lang="en-US" altLang="zh-CN" sz="3200"/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/>
      <p:bldP spid="28688" grpId="0"/>
      <p:bldP spid="286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529A0C-DCAF-4E21-AB44-E9916B78861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2000" y="404813"/>
            <a:ext cx="763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(1)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)=3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时，向量组线性无关，此时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≠ 5.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908050"/>
            <a:ext cx="748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(2)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)&lt;3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时，向量组线性相关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此时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 = 5.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62000" y="1773238"/>
            <a:ext cx="245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(3)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=5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时，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514600" y="1752600"/>
          <a:ext cx="409257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1612800" imgH="812520" progId="Equation.DSMT4">
                  <p:embed/>
                </p:oleObj>
              </mc:Choice>
              <mc:Fallback>
                <p:oleObj name="Equation" r:id="rId3" imgW="1612800" imgH="812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4092575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857250" y="40386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的列向量组与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的列向量组有相同的线性关系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933450" y="47244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所以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000250" y="4679950"/>
          <a:ext cx="2286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79950"/>
                        <a:ext cx="2286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2" grpId="0"/>
      <p:bldP spid="317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B3B5476-6923-47E3-8379-95308322932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39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设向量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线性相关，向量组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线性无关，问：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3400" y="9144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(1)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zh-CN" altLang="en-US" b="1">
                <a:latin typeface="黑体" pitchFamily="49" charset="-122"/>
              </a:rPr>
              <a:t>能否用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 ？证明你的结论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3400" y="13858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</a:rPr>
              <a:t>(2)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4</a:t>
            </a:r>
            <a:r>
              <a:rPr kumimoji="1" lang="zh-CN" altLang="en-US" b="1">
                <a:latin typeface="黑体" pitchFamily="49" charset="-122"/>
              </a:rPr>
              <a:t>能否由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线性表示？证明你的结论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685800" y="1927225"/>
            <a:ext cx="8153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1) </a:t>
            </a:r>
            <a:r>
              <a:rPr kumimoji="1" lang="zh-CN" altLang="en-US" sz="2400" b="1">
                <a:latin typeface="Times New Roman" pitchFamily="18" charset="0"/>
              </a:rPr>
              <a:t>因为向量组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线性无关，所以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线性无关，又向量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线性相关 ，所以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zh-CN" altLang="en-US" sz="2400" b="1">
                <a:latin typeface="黑体" pitchFamily="49" charset="-122"/>
              </a:rPr>
              <a:t>能用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 </a:t>
            </a:r>
            <a:r>
              <a:rPr kumimoji="1" lang="zh-CN" altLang="en-US" sz="2400" b="1">
                <a:latin typeface="黑体" pitchFamily="49" charset="-122"/>
              </a:rPr>
              <a:t>线性表示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  <a:endParaRPr kumimoji="1"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76200" y="18494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宋体" pitchFamily="2" charset="-122"/>
              </a:rPr>
              <a:t>解：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685800" y="29718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(2)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不能由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线性表示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.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5181600" y="2971800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否则，设</a:t>
            </a:r>
          </a:p>
        </p:txBody>
      </p:sp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2209800" y="3505200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3" imgW="1701720" imgH="241200" progId="Equation.DSMT4">
                  <p:embed/>
                </p:oleObj>
              </mc:Choice>
              <mc:Fallback>
                <p:oleObj name="Equation" r:id="rId3" imgW="170172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3352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990600" y="4038600"/>
            <a:ext cx="748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由</a:t>
            </a:r>
            <a:r>
              <a:rPr kumimoji="1" lang="en-US" altLang="zh-CN" sz="2400" b="1">
                <a:latin typeface="Times New Roman" pitchFamily="18" charset="0"/>
              </a:rPr>
              <a:t>(1)</a:t>
            </a:r>
            <a:r>
              <a:rPr kumimoji="1" lang="zh-CN" altLang="en-US" sz="2400" b="1">
                <a:latin typeface="Times New Roman" pitchFamily="18" charset="0"/>
              </a:rPr>
              <a:t>知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zh-CN" altLang="en-US" sz="2400" b="1">
                <a:latin typeface="黑体" pitchFamily="49" charset="-122"/>
              </a:rPr>
              <a:t>能用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 </a:t>
            </a:r>
            <a:r>
              <a:rPr kumimoji="1" lang="zh-CN" altLang="en-US" sz="2400" b="1">
                <a:latin typeface="黑体" pitchFamily="49" charset="-122"/>
              </a:rPr>
              <a:t>线性表示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设</a:t>
            </a: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5741988" y="4038600"/>
          <a:ext cx="2259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5" imgW="1130040" imgH="241200" progId="Equation.DSMT4">
                  <p:embed/>
                </p:oleObj>
              </mc:Choice>
              <mc:Fallback>
                <p:oleObj name="Equation" r:id="rId5" imgW="113004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4038600"/>
                        <a:ext cx="2259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Rectangle 2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563563"/>
          </a:xfrm>
        </p:spPr>
        <p:txBody>
          <a:bodyPr/>
          <a:lstStyle/>
          <a:p>
            <a:pPr algn="l"/>
            <a:r>
              <a:rPr lang="en-US" altLang="zh-CN" sz="2800" b="1"/>
              <a:t>2.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914400" y="449580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则有</a:t>
            </a:r>
          </a:p>
        </p:txBody>
      </p:sp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2082800" y="4495800"/>
          <a:ext cx="4648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7" imgW="2425680" imgH="241200" progId="Equation.DSMT4">
                  <p:embed/>
                </p:oleObj>
              </mc:Choice>
              <mc:Fallback>
                <p:oleObj name="Equation" r:id="rId7" imgW="242568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495800"/>
                        <a:ext cx="4648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2105025" y="4953000"/>
          <a:ext cx="45259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9" imgW="2361960" imgH="241200" progId="Equation.DSMT4">
                  <p:embed/>
                </p:oleObj>
              </mc:Choice>
              <mc:Fallback>
                <p:oleObj name="Equation" r:id="rId9" imgW="236196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953000"/>
                        <a:ext cx="45259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419600" y="5562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于是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/>
              <a:t>线性相关，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2971800" y="6096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所以，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/>
              <a:t>不能由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/>
              <a:t>线性表示</a:t>
            </a:r>
            <a:r>
              <a:rPr lang="en-US" altLang="zh-CN" sz="2400" b="1"/>
              <a:t>.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914400" y="50292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即：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914400" y="5562600"/>
            <a:ext cx="375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则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4</a:t>
            </a: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/>
              <a:t>可由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3</a:t>
            </a:r>
            <a:r>
              <a:rPr kumimoji="1" lang="zh-CN" altLang="en-US" sz="2400" b="1">
                <a:latin typeface="黑体" pitchFamily="49" charset="-122"/>
              </a:rPr>
              <a:t>线性表出，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838200" y="6070600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这与题设矛盾</a:t>
            </a:r>
            <a:r>
              <a:rPr lang="en-US" altLang="zh-CN" sz="24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83" grpId="0"/>
      <p:bldP spid="32784" grpId="0"/>
      <p:bldP spid="32785" grpId="0"/>
      <p:bldP spid="32787" grpId="0"/>
      <p:bldP spid="32791" grpId="0"/>
      <p:bldP spid="32794" grpId="0"/>
      <p:bldP spid="32795" grpId="0"/>
      <p:bldP spid="32796" grpId="0"/>
      <p:bldP spid="32797" grpId="0"/>
      <p:bldP spid="327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7C9DBF-CFBA-410B-B2DB-02A59EDBBDD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122238"/>
            <a:ext cx="8229600" cy="563562"/>
          </a:xfrm>
        </p:spPr>
        <p:txBody>
          <a:bodyPr/>
          <a:lstStyle/>
          <a:p>
            <a:pPr algn="l"/>
            <a:r>
              <a:rPr lang="en-US" altLang="zh-CN" sz="2800" b="1"/>
              <a:t>3.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92150" y="76200"/>
            <a:ext cx="8153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1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设向量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b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可以由向量组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但是不能由向量组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证明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可以由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>
                <a:latin typeface="Times New Roman"/>
                <a:ea typeface="黑体" pitchFamily="49" charset="-122"/>
              </a:rPr>
              <a:t>…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b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8600" y="1600200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证明：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225550" y="16764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向量</a:t>
            </a:r>
            <a:r>
              <a:rPr kumimoji="1" lang="en-US" altLang="zh-CN" b="1" i="1">
                <a:latin typeface="Symbol" pitchFamily="18" charset="2"/>
              </a:rPr>
              <a:t>b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可以由向量组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zh-CN" altLang="en-US" b="1">
                <a:latin typeface="黑体" pitchFamily="49" charset="-122"/>
              </a:rPr>
              <a:t>设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895475" y="2209800"/>
          <a:ext cx="5502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3" imgW="2831760" imgH="241200" progId="Equation.DSMT4">
                  <p:embed/>
                </p:oleObj>
              </mc:Choice>
              <mc:Fallback>
                <p:oleObj name="Equation" r:id="rId3" imgW="28317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209800"/>
                        <a:ext cx="55022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225550" y="2667000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若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en-US" altLang="zh-CN" b="1" i="1">
                <a:latin typeface="Times New Roman" pitchFamily="18" charset="0"/>
              </a:rPr>
              <a:t>=</a:t>
            </a:r>
            <a:r>
              <a:rPr kumimoji="1" lang="en-US" altLang="zh-CN" b="1">
                <a:latin typeface="Times New Roman" pitchFamily="18" charset="0"/>
              </a:rPr>
              <a:t>0, </a:t>
            </a:r>
            <a:r>
              <a:rPr kumimoji="1" lang="zh-CN" altLang="en-US" b="1">
                <a:latin typeface="Times New Roman" pitchFamily="18" charset="0"/>
              </a:rPr>
              <a:t>则</a:t>
            </a:r>
            <a:r>
              <a:rPr kumimoji="1" lang="en-US" altLang="zh-CN" b="1">
                <a:latin typeface="Times New Roman" pitchFamily="18" charset="0"/>
              </a:rPr>
              <a:t>(1)</a:t>
            </a:r>
            <a:r>
              <a:rPr kumimoji="1" lang="zh-CN" altLang="en-US" b="1">
                <a:latin typeface="Times New Roman" pitchFamily="18" charset="0"/>
              </a:rPr>
              <a:t>式化为</a:t>
            </a:r>
            <a:endParaRPr kumimoji="1" lang="zh-CN" altLang="en-US" b="1">
              <a:latin typeface="黑体" pitchFamily="49" charset="-122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241425" y="3733800"/>
            <a:ext cx="768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这表示向量</a:t>
            </a:r>
            <a:r>
              <a:rPr kumimoji="1" lang="en-US" altLang="zh-CN" b="1" i="1">
                <a:latin typeface="Symbol" pitchFamily="18" charset="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可由向量组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en-US" altLang="zh-CN" b="1" baseline="-25000">
                <a:latin typeface="Times New Roman" pitchFamily="18" charset="0"/>
              </a:rPr>
              <a:t>-1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1835150" y="3276600"/>
          <a:ext cx="4392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5" imgW="2260440" imgH="241200" progId="Equation.DSMT4">
                  <p:embed/>
                </p:oleObj>
              </mc:Choice>
              <mc:Fallback>
                <p:oleObj name="Equation" r:id="rId5" imgW="226044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76600"/>
                        <a:ext cx="4392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7915275" y="2122488"/>
            <a:ext cx="62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(1)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816350" y="43434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则</a:t>
            </a:r>
            <a:r>
              <a:rPr kumimoji="1" lang="en-US" altLang="zh-CN" b="1">
                <a:latin typeface="Times New Roman" pitchFamily="18" charset="0"/>
              </a:rPr>
              <a:t>(1)</a:t>
            </a:r>
            <a:r>
              <a:rPr kumimoji="1" lang="zh-CN" altLang="en-US" b="1">
                <a:latin typeface="Times New Roman" pitchFamily="18" charset="0"/>
              </a:rPr>
              <a:t>式</a:t>
            </a:r>
            <a:r>
              <a:rPr kumimoji="1" lang="zh-CN" altLang="en-US" b="1">
                <a:latin typeface="黑体" pitchFamily="49" charset="-122"/>
              </a:rPr>
              <a:t>必有</a:t>
            </a:r>
            <a:r>
              <a:rPr kumimoji="1" lang="en-US" altLang="zh-CN" b="1" i="1">
                <a:latin typeface="Times New Roman" pitchFamily="18" charset="0"/>
              </a:rPr>
              <a:t>k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en-US" altLang="zh-CN" b="1" i="1">
                <a:latin typeface="Times New Roman" pitchFamily="18" charset="0"/>
              </a:rPr>
              <a:t>≠</a:t>
            </a:r>
            <a:r>
              <a:rPr kumimoji="1" lang="en-US" altLang="zh-CN" b="1">
                <a:latin typeface="Times New Roman" pitchFamily="18" charset="0"/>
              </a:rPr>
              <a:t>0, </a:t>
            </a:r>
            <a:r>
              <a:rPr kumimoji="1" lang="zh-CN" altLang="en-US" b="1">
                <a:latin typeface="Times New Roman" pitchFamily="18" charset="0"/>
              </a:rPr>
              <a:t>故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539750" y="4357688"/>
            <a:ext cx="323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/>
              <a:t>这与给定条件矛盾</a:t>
            </a:r>
            <a:r>
              <a:rPr kumimoji="1" lang="en-US" altLang="zh-CN" b="1"/>
              <a:t>. </a:t>
            </a:r>
          </a:p>
        </p:txBody>
      </p: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1298575" y="4754563"/>
          <a:ext cx="59467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7" imgW="3149280" imgH="507960" progId="Equation.DSMT4">
                  <p:embed/>
                </p:oleObj>
              </mc:Choice>
              <mc:Fallback>
                <p:oleObj name="Equation" r:id="rId7" imgW="3149280" imgH="5079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754563"/>
                        <a:ext cx="59467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241425" y="5729288"/>
            <a:ext cx="638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即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zh-CN" altLang="en-US" b="1">
                <a:latin typeface="黑体" pitchFamily="49" charset="-122"/>
              </a:rPr>
              <a:t>可以由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m</a:t>
            </a:r>
            <a:r>
              <a:rPr kumimoji="1" lang="en-US" altLang="zh-CN" b="1" baseline="-25000">
                <a:latin typeface="Times New Roman" pitchFamily="18" charset="0"/>
              </a:rPr>
              <a:t>-1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b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3" grpId="0"/>
      <p:bldP spid="38925" grpId="0"/>
      <p:bldP spid="38928" grpId="0"/>
      <p:bldP spid="38929" grpId="0"/>
      <p:bldP spid="38930" grpId="0"/>
      <p:bldP spid="389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EA585F-12A0-4398-A885-175956CAAF1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563563"/>
          </a:xfrm>
        </p:spPr>
        <p:txBody>
          <a:bodyPr/>
          <a:lstStyle/>
          <a:p>
            <a:pPr algn="l"/>
            <a:r>
              <a:rPr lang="en-US" altLang="zh-CN" sz="2800"/>
              <a:t>4.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33400" y="0"/>
            <a:ext cx="8229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b="1">
                <a:latin typeface="黑体" pitchFamily="49" charset="-122"/>
              </a:rPr>
              <a:t>证明向量组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s </a:t>
            </a:r>
            <a:r>
              <a:rPr kumimoji="1" lang="zh-CN" altLang="en-US" b="1">
                <a:latin typeface="Times New Roman" pitchFamily="18" charset="0"/>
              </a:rPr>
              <a:t>（其中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≠0, </a:t>
            </a:r>
            <a:r>
              <a:rPr kumimoji="1" lang="en-US" altLang="zh-CN" b="1" i="1">
                <a:latin typeface="Times New Roman" pitchFamily="18" charset="0"/>
              </a:rPr>
              <a:t>s</a:t>
            </a:r>
            <a:r>
              <a:rPr kumimoji="1" lang="en-US" altLang="zh-CN" b="1">
                <a:latin typeface="Times New Roman" pitchFamily="18" charset="0"/>
              </a:rPr>
              <a:t> &gt;1</a:t>
            </a:r>
            <a:r>
              <a:rPr kumimoji="1" lang="zh-CN" altLang="en-US" b="1">
                <a:latin typeface="Times New Roman" pitchFamily="18" charset="0"/>
              </a:rPr>
              <a:t>）线性相关的</a:t>
            </a:r>
            <a:r>
              <a:rPr kumimoji="1" lang="zh-CN" altLang="en-US" b="1">
                <a:latin typeface="黑体" pitchFamily="49" charset="-122"/>
              </a:rPr>
              <a:t>充要条件是至少有一个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i</a:t>
            </a:r>
            <a:r>
              <a:rPr kumimoji="1" lang="en-US" altLang="zh-CN" b="1">
                <a:latin typeface="黑体" pitchFamily="49" charset="-122"/>
              </a:rPr>
              <a:t>(</a:t>
            </a:r>
            <a:r>
              <a:rPr kumimoji="1" lang="en-US" altLang="zh-CN" b="1">
                <a:latin typeface="Times New Roman" pitchFamily="18" charset="0"/>
              </a:rPr>
              <a:t>1&lt;</a:t>
            </a:r>
            <a:r>
              <a:rPr kumimoji="1" lang="en-US" altLang="zh-CN" b="1" i="1">
                <a:latin typeface="Times New Roman" pitchFamily="18" charset="0"/>
              </a:rPr>
              <a:t>i≤s</a:t>
            </a:r>
            <a:r>
              <a:rPr kumimoji="1" lang="en-US" altLang="zh-CN" b="1">
                <a:latin typeface="Times New Roman" pitchFamily="18" charset="0"/>
              </a:rPr>
              <a:t>)</a:t>
            </a:r>
            <a:r>
              <a:rPr kumimoji="1" lang="zh-CN" altLang="en-US" b="1">
                <a:latin typeface="黑体" pitchFamily="49" charset="-122"/>
              </a:rPr>
              <a:t>可以由向量组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>
                <a:latin typeface="Times New Roman"/>
              </a:rPr>
              <a:t>…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</a:rPr>
              <a:t>i-1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6200" y="1477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证明：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836613" y="1554163"/>
            <a:ext cx="807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黑体" pitchFamily="49" charset="-122"/>
              </a:rPr>
              <a:t>必要性</a:t>
            </a:r>
            <a:r>
              <a:rPr kumimoji="1" lang="en-US" altLang="zh-CN" sz="2400" b="1">
                <a:latin typeface="黑体" pitchFamily="49" charset="-122"/>
              </a:rPr>
              <a:t>. </a:t>
            </a:r>
            <a:r>
              <a:rPr kumimoji="1" lang="zh-CN" altLang="en-US" sz="2400" b="1">
                <a:latin typeface="黑体" pitchFamily="49" charset="-122"/>
              </a:rPr>
              <a:t>向量组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>
                <a:latin typeface="Times New Roman"/>
              </a:rPr>
              <a:t>…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s </a:t>
            </a:r>
            <a:r>
              <a:rPr kumimoji="1" lang="zh-CN" altLang="en-US" sz="2400" b="1">
                <a:latin typeface="Times New Roman" pitchFamily="18" charset="0"/>
              </a:rPr>
              <a:t>线性相关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zh-CN" altLang="en-US" sz="2400" b="1">
                <a:latin typeface="黑体" pitchFamily="49" charset="-122"/>
              </a:rPr>
              <a:t>则有不全为</a:t>
            </a:r>
            <a:r>
              <a:rPr kumimoji="1" lang="en-US" altLang="zh-CN" sz="2400" b="1">
                <a:latin typeface="黑体" pitchFamily="49" charset="-122"/>
              </a:rPr>
              <a:t>0</a:t>
            </a:r>
            <a:r>
              <a:rPr kumimoji="1" lang="zh-CN" altLang="en-US" sz="2400" b="1">
                <a:latin typeface="黑体" pitchFamily="49" charset="-122"/>
              </a:rPr>
              <a:t>的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1143000" y="2011363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数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en-US" altLang="zh-CN" sz="2400" b="1">
                <a:latin typeface="黑体" pitchFamily="49" charset="-122"/>
              </a:rPr>
              <a:t>, </a:t>
            </a:r>
            <a:r>
              <a:rPr kumimoji="1" lang="zh-CN" altLang="en-US" sz="2400" b="1">
                <a:latin typeface="黑体" pitchFamily="49" charset="-122"/>
              </a:rPr>
              <a:t>使</a:t>
            </a:r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1936750" y="2468563"/>
          <a:ext cx="4006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3" imgW="1942920" imgH="241200" progId="Equation.DSMT4">
                  <p:embed/>
                </p:oleObj>
              </mc:Choice>
              <mc:Fallback>
                <p:oleObj name="Equation" r:id="rId3" imgW="194292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468563"/>
                        <a:ext cx="40068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1127125" y="2925763"/>
            <a:ext cx="626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在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, …,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s</a:t>
            </a:r>
            <a:r>
              <a:rPr kumimoji="1" lang="zh-CN" altLang="en-US" sz="2400" b="1">
                <a:latin typeface="黑体" pitchFamily="49" charset="-122"/>
              </a:rPr>
              <a:t>中找最后一个不为</a:t>
            </a:r>
            <a:r>
              <a:rPr kumimoji="1" lang="en-US" altLang="zh-CN" sz="2400" b="1">
                <a:latin typeface="黑体" pitchFamily="49" charset="-122"/>
              </a:rPr>
              <a:t>0</a:t>
            </a:r>
            <a:r>
              <a:rPr kumimoji="1" lang="zh-CN" altLang="en-US" sz="2400" b="1">
                <a:latin typeface="黑体" pitchFamily="49" charset="-122"/>
              </a:rPr>
              <a:t>的数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</a:rPr>
              <a:t>i </a:t>
            </a:r>
            <a:r>
              <a:rPr kumimoji="1" lang="en-US" altLang="zh-CN" sz="2400" b="1">
                <a:latin typeface="黑体" pitchFamily="49" charset="-122"/>
              </a:rPr>
              <a:t>. </a:t>
            </a:r>
            <a:r>
              <a:rPr kumimoji="1" lang="zh-CN" altLang="en-US" sz="2400" b="1">
                <a:latin typeface="黑体" pitchFamily="49" charset="-122"/>
              </a:rPr>
              <a:t>即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1909763" y="3382963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黑体" pitchFamily="49" charset="-122"/>
              </a:rPr>
              <a:t> </a:t>
            </a:r>
            <a:r>
              <a:rPr kumimoji="1" lang="en-US" altLang="zh-CN" sz="2400" b="1">
                <a:latin typeface="黑体" pitchFamily="49" charset="-122"/>
              </a:rPr>
              <a:t>≠0</a:t>
            </a:r>
            <a:r>
              <a:rPr kumimoji="1" lang="zh-CN" altLang="en-US" sz="2400" b="1">
                <a:latin typeface="黑体" pitchFamily="49" charset="-122"/>
              </a:rPr>
              <a:t>，而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i="1" baseline="-25000">
                <a:latin typeface="Times New Roman" pitchFamily="18" charset="0"/>
              </a:rPr>
              <a:t>i+1</a:t>
            </a:r>
            <a:r>
              <a:rPr kumimoji="1" lang="en-US" altLang="zh-CN" sz="2400" b="1" i="1">
                <a:latin typeface="Times New Roman" pitchFamily="18" charset="0"/>
              </a:rPr>
              <a:t>=…=k</a:t>
            </a:r>
            <a:r>
              <a:rPr kumimoji="1" lang="en-US" altLang="zh-CN" sz="2400" b="1" i="1" baseline="-25000">
                <a:latin typeface="Times New Roman" pitchFamily="18" charset="0"/>
              </a:rPr>
              <a:t>s</a:t>
            </a:r>
            <a:r>
              <a:rPr kumimoji="1" lang="en-US" altLang="zh-CN" sz="2400" b="1">
                <a:latin typeface="Times New Roman" pitchFamily="18" charset="0"/>
              </a:rPr>
              <a:t>=0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endParaRPr kumimoji="1" lang="zh-CN" altLang="en-US" sz="2400" b="1">
              <a:latin typeface="黑体" pitchFamily="49" charset="-122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2590800" y="3840163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否则此时</a:t>
            </a:r>
            <a:r>
              <a:rPr kumimoji="1" lang="en-US" altLang="zh-CN" sz="2400" b="1">
                <a:latin typeface="黑体" pitchFamily="49" charset="-122"/>
              </a:rPr>
              <a:t>(1)</a:t>
            </a:r>
            <a:r>
              <a:rPr kumimoji="1" lang="zh-CN" altLang="en-US" sz="2400" b="1">
                <a:latin typeface="黑体" pitchFamily="49" charset="-122"/>
              </a:rPr>
              <a:t>化为 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=0, </a:t>
            </a:r>
            <a:r>
              <a:rPr kumimoji="1" lang="zh-CN" altLang="en-US" sz="2400" b="1">
                <a:latin typeface="黑体" pitchFamily="49" charset="-122"/>
              </a:rPr>
              <a:t>且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 baseline="-25000">
                <a:latin typeface="黑体" pitchFamily="49" charset="-122"/>
              </a:rPr>
              <a:t> </a:t>
            </a:r>
            <a:r>
              <a:rPr kumimoji="1" lang="en-US" altLang="zh-CN" sz="2400" b="1">
                <a:latin typeface="黑体" pitchFamily="49" charset="-122"/>
              </a:rPr>
              <a:t>≠0</a:t>
            </a:r>
            <a:r>
              <a:rPr kumimoji="1" lang="zh-CN" altLang="en-US" sz="2400" b="1">
                <a:latin typeface="黑体" pitchFamily="49" charset="-122"/>
              </a:rPr>
              <a:t>，故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1143000" y="4983163"/>
            <a:ext cx="463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因此</a:t>
            </a:r>
            <a:r>
              <a:rPr kumimoji="1" lang="en-US" altLang="zh-CN" sz="2400" b="1">
                <a:latin typeface="黑体" pitchFamily="49" charset="-122"/>
              </a:rPr>
              <a:t>(1)</a:t>
            </a:r>
            <a:r>
              <a:rPr kumimoji="1" lang="zh-CN" altLang="en-US" sz="2400" b="1">
                <a:latin typeface="黑体" pitchFamily="49" charset="-122"/>
              </a:rPr>
              <a:t>化为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1143000" y="3840163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显然</a:t>
            </a:r>
            <a:r>
              <a:rPr kumimoji="1" lang="en-US" altLang="zh-CN" sz="2400" b="1" i="1"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latin typeface="黑体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&gt;1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7604125" y="24320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(1)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533400" y="4311650"/>
            <a:ext cx="399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/>
              <a:t>只能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zh-CN" altLang="en-US" sz="2400" b="1">
                <a:latin typeface="黑体" pitchFamily="49" charset="-122"/>
              </a:rPr>
              <a:t>＝</a:t>
            </a:r>
            <a:r>
              <a:rPr kumimoji="1" lang="en-US" altLang="zh-CN" sz="2400" b="1">
                <a:latin typeface="黑体" pitchFamily="49" charset="-122"/>
              </a:rPr>
              <a:t>0. </a:t>
            </a:r>
            <a:r>
              <a:rPr kumimoji="1" lang="zh-CN" altLang="en-US" sz="2400" b="1">
                <a:latin typeface="黑体" pitchFamily="49" charset="-122"/>
              </a:rPr>
              <a:t>这与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≠0</a:t>
            </a:r>
            <a:r>
              <a:rPr kumimoji="1" lang="zh-CN" altLang="en-US" sz="2400" b="1">
                <a:latin typeface="黑体" pitchFamily="49" charset="-122"/>
              </a:rPr>
              <a:t>矛盾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</a:p>
        </p:txBody>
      </p:sp>
      <p:graphicFrame>
        <p:nvGraphicFramePr>
          <p:cNvPr id="44063" name="Object 31"/>
          <p:cNvGraphicFramePr>
            <a:graphicFrameLocks noChangeAspect="1"/>
          </p:cNvGraphicFramePr>
          <p:nvPr/>
        </p:nvGraphicFramePr>
        <p:xfrm>
          <a:off x="3200400" y="4787900"/>
          <a:ext cx="408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5" imgW="2361960" imgH="507960" progId="Equation.DSMT4">
                  <p:embed/>
                </p:oleObj>
              </mc:Choice>
              <mc:Fallback>
                <p:oleObj name="Equation" r:id="rId5" imgW="2361960" imgH="50796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87900"/>
                        <a:ext cx="408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33400" y="5592763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       </a:t>
            </a:r>
            <a:r>
              <a:rPr lang="zh-CN" altLang="en-US" sz="2400" b="1"/>
              <a:t>即</a:t>
            </a:r>
            <a:r>
              <a:rPr kumimoji="1" lang="zh-CN" altLang="en-US" sz="2400" b="1">
                <a:latin typeface="黑体" pitchFamily="49" charset="-122"/>
              </a:rPr>
              <a:t>至少有一个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i</a:t>
            </a:r>
            <a:r>
              <a:rPr kumimoji="1" lang="en-US" altLang="zh-CN" sz="2400" b="1">
                <a:latin typeface="黑体" pitchFamily="49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</a:rPr>
              <a:t>1&lt;</a:t>
            </a:r>
            <a:r>
              <a:rPr kumimoji="1" lang="en-US" altLang="zh-CN" sz="2400" b="1" i="1">
                <a:latin typeface="Times New Roman" pitchFamily="18" charset="0"/>
              </a:rPr>
              <a:t>i≤s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zh-CN" altLang="en-US" sz="2400" b="1">
                <a:latin typeface="黑体" pitchFamily="49" charset="-122"/>
              </a:rPr>
              <a:t>可以由向量组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1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baseline="-25000">
                <a:latin typeface="黑体" pitchFamily="49" charset="-122"/>
              </a:rPr>
              <a:t>2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>
                <a:latin typeface="Times New Roman"/>
              </a:rPr>
              <a:t>…</a:t>
            </a:r>
            <a:r>
              <a:rPr kumimoji="1" lang="en-US" altLang="zh-CN" sz="2400" b="1">
                <a:latin typeface="黑体" pitchFamily="49" charset="-122"/>
              </a:rPr>
              <a:t>,</a:t>
            </a:r>
            <a:r>
              <a:rPr kumimoji="1" lang="en-US" altLang="zh-CN" sz="2400" b="1" i="1">
                <a:latin typeface="Symbol" pitchFamily="18" charset="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i-1</a:t>
            </a:r>
            <a:r>
              <a:rPr kumimoji="1" lang="zh-CN" altLang="en-US" sz="2400" b="1">
                <a:latin typeface="黑体" pitchFamily="49" charset="-122"/>
              </a:rPr>
              <a:t>线性表示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46" grpId="0"/>
      <p:bldP spid="44048" grpId="0"/>
      <p:bldP spid="44050" grpId="0"/>
      <p:bldP spid="44051" grpId="0"/>
      <p:bldP spid="44055" grpId="0"/>
      <p:bldP spid="44056" grpId="0"/>
      <p:bldP spid="44059" grpId="0"/>
      <p:bldP spid="44060" grpId="0"/>
      <p:bldP spid="44061" grpId="0"/>
      <p:bldP spid="4406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1011</Words>
  <Application>Microsoft Office PowerPoint</Application>
  <PresentationFormat>全屏显示(4:3)</PresentationFormat>
  <Paragraphs>106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黑体</vt:lpstr>
      <vt:lpstr>Times New Roman</vt:lpstr>
      <vt:lpstr>Symbol</vt:lpstr>
      <vt:lpstr>Courier New</vt:lpstr>
      <vt:lpstr>默认设计模板</vt:lpstr>
      <vt:lpstr>MathType 5.0 Equation</vt:lpstr>
      <vt:lpstr>MathType 6.0 Equation</vt:lpstr>
      <vt:lpstr>PowerPoint 演示文稿</vt:lpstr>
      <vt:lpstr>PowerPoint 演示文稿</vt:lpstr>
      <vt:lpstr>4.证明向量组a1,a2,…,as （其中a1≠0, s &gt;1）线性相关的充要条件是至少有一个ai(1&lt;i≤s)可以由向量组a1,a2,…,ai-1线性表示.</vt:lpstr>
      <vt:lpstr>答 案</vt:lpstr>
      <vt:lpstr>1.</vt:lpstr>
      <vt:lpstr>PowerPoint 演示文稿</vt:lpstr>
      <vt:lpstr>2.</vt:lpstr>
      <vt:lpstr>3.</vt:lpstr>
      <vt:lpstr>4.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习题</dc:title>
  <dc:creator>刘忠信</dc:creator>
  <cp:lastModifiedBy>liuzhx</cp:lastModifiedBy>
  <cp:revision>305</cp:revision>
  <cp:lastPrinted>1601-01-01T00:00:00Z</cp:lastPrinted>
  <dcterms:created xsi:type="dcterms:W3CDTF">1601-01-01T00:00:00Z</dcterms:created>
  <dcterms:modified xsi:type="dcterms:W3CDTF">2015-10-08T01:23:57Z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