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77" r:id="rId3"/>
    <p:sldId id="278" r:id="rId4"/>
    <p:sldId id="279" r:id="rId5"/>
    <p:sldId id="280" r:id="rId6"/>
    <p:sldId id="268" r:id="rId7"/>
    <p:sldId id="257" r:id="rId8"/>
    <p:sldId id="259" r:id="rId9"/>
    <p:sldId id="260" r:id="rId10"/>
    <p:sldId id="261" r:id="rId11"/>
    <p:sldId id="262" r:id="rId12"/>
    <p:sldId id="258" r:id="rId13"/>
    <p:sldId id="263" r:id="rId14"/>
    <p:sldId id="264" r:id="rId15"/>
    <p:sldId id="281" r:id="rId16"/>
    <p:sldId id="282" r:id="rId17"/>
    <p:sldId id="265" r:id="rId18"/>
    <p:sldId id="283" r:id="rId19"/>
    <p:sldId id="266" r:id="rId20"/>
    <p:sldId id="284" r:id="rId21"/>
    <p:sldId id="285" r:id="rId22"/>
    <p:sldId id="267" r:id="rId23"/>
    <p:sldId id="286" r:id="rId24"/>
    <p:sldId id="287" r:id="rId25"/>
    <p:sldId id="288" r:id="rId26"/>
    <p:sldId id="289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90" r:id="rId36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3399"/>
    <a:srgbClr val="CC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 autoAdjust="0"/>
    <p:restoredTop sz="94674" autoAdjust="0"/>
  </p:normalViewPr>
  <p:slideViewPr>
    <p:cSldViewPr>
      <p:cViewPr varScale="1">
        <p:scale>
          <a:sx n="89" d="100"/>
          <a:sy n="89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AFD89BB-45A7-4003-8A52-E1FBDB95FD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651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974B-444D-48B5-B6C4-FA3417D2D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A48BF-D9DE-453E-A012-151C4C6456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8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37C88-B239-41FE-9652-C45DE456F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31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DC9CD-FD6B-407E-8136-3342DB050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97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2FCD-BDCF-4677-B057-51CB1137C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2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7E4FD-5D87-43A5-9C9E-CE5E80210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1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6DCA0-20E0-4AF7-BB9E-B12CF5D9C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7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BA3CE-4400-49FB-AD76-6E7F9494CE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32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F6E2C-03A9-4310-9277-ADA1EA1D66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5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A711C-5C2F-42DE-B474-B749361E3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27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87154-3385-48E8-965E-B19FAC6B79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2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8956400-E9B2-4A2E-A70D-251E18248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747125" y="641508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E0FA62E5-3E11-4D89-85D6-257B2662E4C1}" type="slidenum">
              <a:rPr lang="en-US" altLang="zh-CN" sz="2000">
                <a:solidFill>
                  <a:schemeClr val="accent2"/>
                </a:solidFill>
              </a:rPr>
              <a:pPr eaLnBrk="1" hangingPunct="1"/>
              <a:t>‹#›</a:t>
            </a:fld>
            <a:endParaRPr lang="en-US" altLang="zh-CN" sz="200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0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8000" smtClean="0">
                <a:solidFill>
                  <a:srgbClr val="0000FF"/>
                </a:solidFill>
              </a:rPr>
              <a:t>第五章 线性变换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911225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0000CC"/>
                </a:solidFill>
              </a:rPr>
              <a:t>第三节 矩阵的对角化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4191000"/>
            <a:ext cx="8610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076325" indent="-1076325"/>
            <a:r>
              <a:rPr kumimoji="1" lang="zh-CN" altLang="en-US">
                <a:solidFill>
                  <a:schemeClr val="hlink"/>
                </a:solidFill>
              </a:rPr>
              <a:t>问题</a:t>
            </a:r>
            <a:r>
              <a:rPr kumimoji="1" lang="zh-CN" altLang="en-US"/>
              <a:t>：是否存在一组基底，使得线性变换</a:t>
            </a:r>
            <a:r>
              <a:rPr kumimoji="1" lang="en-US" altLang="zh-CN" i="1"/>
              <a:t>T</a:t>
            </a:r>
            <a:r>
              <a:rPr kumimoji="1" lang="zh-CN" altLang="en-US"/>
              <a:t>在该基底下的矩阵</a:t>
            </a:r>
            <a:r>
              <a:rPr kumimoji="1" lang="zh-CN" altLang="en-US">
                <a:solidFill>
                  <a:srgbClr val="A50021"/>
                </a:solidFill>
              </a:rPr>
              <a:t>最简单</a:t>
            </a:r>
            <a:r>
              <a:rPr kumimoji="1" lang="en-US" altLang="zh-CN"/>
              <a:t>?(</a:t>
            </a:r>
            <a:r>
              <a:rPr kumimoji="1" lang="zh-CN" altLang="en-US">
                <a:solidFill>
                  <a:srgbClr val="CC0000"/>
                </a:solidFill>
              </a:rPr>
              <a:t>对角形</a:t>
            </a:r>
            <a:r>
              <a:rPr kumimoji="1" lang="zh-CN" altLang="en-US"/>
              <a:t>矩阵</a:t>
            </a:r>
            <a:r>
              <a:rPr kumimoji="1" lang="en-US" altLang="zh-CN"/>
              <a:t>) </a:t>
            </a:r>
          </a:p>
          <a:p>
            <a:pPr marL="1076325" indent="-1076325"/>
            <a:r>
              <a:rPr kumimoji="1" lang="en-US" altLang="zh-CN"/>
              <a:t>             </a:t>
            </a:r>
            <a:r>
              <a:rPr kumimoji="1" lang="zh-CN" altLang="en-US"/>
              <a:t>或者说，对于</a:t>
            </a:r>
            <a:r>
              <a:rPr kumimoji="1" lang="en-US" altLang="zh-CN" i="1"/>
              <a:t>n</a:t>
            </a:r>
            <a:r>
              <a:rPr kumimoji="1" lang="zh-CN" altLang="en-US"/>
              <a:t>阶矩阵</a:t>
            </a:r>
            <a:r>
              <a:rPr kumimoji="1" lang="en-US" altLang="zh-CN" i="1"/>
              <a:t>A</a:t>
            </a:r>
            <a:r>
              <a:rPr kumimoji="1" lang="zh-CN" altLang="en-US"/>
              <a:t>是否存在可逆矩阵</a:t>
            </a:r>
            <a:r>
              <a:rPr kumimoji="1" lang="en-US" altLang="zh-CN" i="1"/>
              <a:t>M</a:t>
            </a:r>
            <a:r>
              <a:rPr kumimoji="1" lang="zh-CN" altLang="en-US"/>
              <a:t>，使</a:t>
            </a:r>
            <a:r>
              <a:rPr kumimoji="1" lang="en-US" altLang="zh-CN" i="1"/>
              <a:t>M</a:t>
            </a:r>
            <a:r>
              <a:rPr kumimoji="1" lang="en-US" altLang="zh-CN" baseline="30000"/>
              <a:t>-1</a:t>
            </a:r>
            <a:r>
              <a:rPr kumimoji="1" lang="en-US" altLang="zh-CN" i="1"/>
              <a:t>AM</a:t>
            </a:r>
            <a:r>
              <a:rPr kumimoji="1" lang="zh-CN" altLang="en-US"/>
              <a:t>是一个</a:t>
            </a:r>
            <a:r>
              <a:rPr kumimoji="1" lang="zh-CN" altLang="en-US">
                <a:solidFill>
                  <a:srgbClr val="CC0000"/>
                </a:solidFill>
              </a:rPr>
              <a:t>对角矩阵</a:t>
            </a:r>
            <a:r>
              <a:rPr kumimoji="1" lang="zh-CN" altLang="en-US"/>
              <a:t>？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28600" y="31242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/>
              <a:t>从上一节分析知道：同一线性变换在不同基底下的矩阵一般不同，但它们</a:t>
            </a:r>
            <a:r>
              <a:rPr lang="zh-CN" altLang="en-US">
                <a:solidFill>
                  <a:srgbClr val="CC0000"/>
                </a:solidFill>
              </a:rPr>
              <a:t>相似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4"/>
          <p:cNvGraphicFramePr>
            <a:graphicFrameLocks noChangeAspect="1"/>
          </p:cNvGraphicFramePr>
          <p:nvPr/>
        </p:nvGraphicFramePr>
        <p:xfrm>
          <a:off x="5756275" y="65088"/>
          <a:ext cx="212883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1143000" imgH="812800" progId="Equation.DSMT4">
                  <p:embed/>
                </p:oleObj>
              </mc:Choice>
              <mc:Fallback>
                <p:oleObj name="Equation" r:id="rId3" imgW="1143000" imgH="812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65088"/>
                        <a:ext cx="2128838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33"/>
          <p:cNvGraphicFramePr>
            <a:graphicFrameLocks noChangeAspect="1"/>
          </p:cNvGraphicFramePr>
          <p:nvPr/>
        </p:nvGraphicFramePr>
        <p:xfrm>
          <a:off x="914400" y="1849438"/>
          <a:ext cx="3870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2311400" imgH="812800" progId="Equation.DSMT4">
                  <p:embed/>
                </p:oleObj>
              </mc:Choice>
              <mc:Fallback>
                <p:oleObj name="Equation" r:id="rId5" imgW="2311400" imgH="812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49438"/>
                        <a:ext cx="3870325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32"/>
          <p:cNvGraphicFramePr>
            <a:graphicFrameLocks noChangeAspect="1"/>
          </p:cNvGraphicFramePr>
          <p:nvPr/>
        </p:nvGraphicFramePr>
        <p:xfrm>
          <a:off x="4724400" y="1817688"/>
          <a:ext cx="335438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7" imgW="1943100" imgH="812800" progId="Equation.DSMT4">
                  <p:embed/>
                </p:oleObj>
              </mc:Choice>
              <mc:Fallback>
                <p:oleObj name="Equation" r:id="rId7" imgW="1943100" imgH="812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17688"/>
                        <a:ext cx="3354388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2166938" y="3200400"/>
          <a:ext cx="2066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9" imgW="1231366" imgH="266584" progId="Equation.DSMT4">
                  <p:embed/>
                </p:oleObj>
              </mc:Choice>
              <mc:Fallback>
                <p:oleObj name="Equation" r:id="rId9" imgW="1231366" imgH="266584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200400"/>
                        <a:ext cx="20669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3973513" y="3673475"/>
          <a:ext cx="27320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1" imgW="1473200" imgH="241300" progId="Equation.DSMT4">
                  <p:embed/>
                </p:oleObj>
              </mc:Choice>
              <mc:Fallback>
                <p:oleObj name="Equation" r:id="rId11" imgW="1473200" imgH="2413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3673475"/>
                        <a:ext cx="27320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4038600" y="4114800"/>
          <a:ext cx="3584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3" imgW="1916868" imgH="253890" progId="Equation.DSMT4">
                  <p:embed/>
                </p:oleObj>
              </mc:Choice>
              <mc:Fallback>
                <p:oleObj name="Equation" r:id="rId13" imgW="1916868" imgH="25389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14800"/>
                        <a:ext cx="3584575" cy="457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44"/>
          <p:cNvSpPr>
            <a:spLocks noChangeArrowheads="1"/>
          </p:cNvSpPr>
          <p:nvPr/>
        </p:nvSpPr>
        <p:spPr bwMode="auto">
          <a:xfrm>
            <a:off x="914400" y="5476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求矩阵</a:t>
            </a:r>
            <a:r>
              <a:rPr lang="en-US" altLang="zh-CN" i="1"/>
              <a:t>A</a:t>
            </a:r>
            <a:r>
              <a:rPr lang="zh-CN" altLang="en-US"/>
              <a:t>的特征根与特征向量</a:t>
            </a:r>
            <a:r>
              <a:rPr lang="en-US" altLang="zh-CN"/>
              <a:t>.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304800" y="13954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762000" y="3657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所以，</a:t>
            </a:r>
            <a:r>
              <a:rPr lang="en-US" altLang="zh-CN" i="1"/>
              <a:t>A</a:t>
            </a:r>
            <a:r>
              <a:rPr lang="zh-CN" altLang="en-US"/>
              <a:t>的特征根为</a:t>
            </a:r>
          </a:p>
        </p:txBody>
      </p:sp>
      <p:graphicFrame>
        <p:nvGraphicFramePr>
          <p:cNvPr id="11317" name="Object 53"/>
          <p:cNvGraphicFramePr>
            <a:graphicFrameLocks noChangeAspect="1"/>
          </p:cNvGraphicFramePr>
          <p:nvPr/>
        </p:nvGraphicFramePr>
        <p:xfrm>
          <a:off x="1600200" y="4648200"/>
          <a:ext cx="1774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5" imgW="914400" imgH="241300" progId="Equation.DSMT4">
                  <p:embed/>
                </p:oleObj>
              </mc:Choice>
              <mc:Fallback>
                <p:oleObj name="Equation" r:id="rId15" imgW="914400" imgH="2413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1774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6" name="Object 52"/>
          <p:cNvGraphicFramePr>
            <a:graphicFrameLocks noChangeAspect="1"/>
          </p:cNvGraphicFramePr>
          <p:nvPr/>
        </p:nvGraphicFramePr>
        <p:xfrm>
          <a:off x="4648200" y="4648200"/>
          <a:ext cx="2233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17" imgW="1143000" imgH="228600" progId="Equation.DSMT4">
                  <p:embed/>
                </p:oleObj>
              </mc:Choice>
              <mc:Fallback>
                <p:oleObj name="Equation" r:id="rId17" imgW="114300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648200"/>
                        <a:ext cx="2233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" name="Object 51"/>
          <p:cNvGraphicFramePr>
            <a:graphicFrameLocks noChangeAspect="1"/>
          </p:cNvGraphicFramePr>
          <p:nvPr/>
        </p:nvGraphicFramePr>
        <p:xfrm>
          <a:off x="1219200" y="5172075"/>
          <a:ext cx="387667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19" imgW="2476500" imgH="838200" progId="Equation.DSMT4">
                  <p:embed/>
                </p:oleObj>
              </mc:Choice>
              <mc:Fallback>
                <p:oleObj name="Equation" r:id="rId19" imgW="2476500" imgH="838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72075"/>
                        <a:ext cx="387667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4" name="Object 50"/>
          <p:cNvGraphicFramePr>
            <a:graphicFrameLocks noChangeAspect="1"/>
          </p:cNvGraphicFramePr>
          <p:nvPr/>
        </p:nvGraphicFramePr>
        <p:xfrm>
          <a:off x="5627688" y="5094288"/>
          <a:ext cx="2843212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21" imgW="1638300" imgH="838200" progId="Equation.DSMT4">
                  <p:embed/>
                </p:oleObj>
              </mc:Choice>
              <mc:Fallback>
                <p:oleObj name="Equation" r:id="rId21" imgW="1638300" imgH="8382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5094288"/>
                        <a:ext cx="2843212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762000" y="4586288"/>
            <a:ext cx="94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对于</a:t>
            </a: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3352800" y="4572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，代入</a:t>
            </a:r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6934200" y="4572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5181600" y="55102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或</a:t>
            </a:r>
          </a:p>
        </p:txBody>
      </p:sp>
      <p:sp>
        <p:nvSpPr>
          <p:cNvPr id="11283" name="Rectangle 62"/>
          <p:cNvSpPr>
            <a:spLocks noGrp="1" noChangeArrowheads="1"/>
          </p:cNvSpPr>
          <p:nvPr>
            <p:ph type="title"/>
          </p:nvPr>
        </p:nvSpPr>
        <p:spPr>
          <a:xfrm>
            <a:off x="228600" y="579438"/>
            <a:ext cx="8229600" cy="4873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9" grpId="0"/>
      <p:bldP spid="11310" grpId="0"/>
      <p:bldP spid="11322" grpId="0"/>
      <p:bldP spid="11323" grpId="0"/>
      <p:bldP spid="11324" grpId="0"/>
      <p:bldP spid="113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5"/>
          <p:cNvGraphicFramePr>
            <a:graphicFrameLocks noChangeAspect="1"/>
          </p:cNvGraphicFramePr>
          <p:nvPr/>
        </p:nvGraphicFramePr>
        <p:xfrm>
          <a:off x="3284538" y="288925"/>
          <a:ext cx="45640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3" imgW="2183452" imgH="266584" progId="Equation.DSMT4">
                  <p:embed/>
                </p:oleObj>
              </mc:Choice>
              <mc:Fallback>
                <p:oleObj name="Equation" r:id="rId3" imgW="2183452" imgH="26658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288925"/>
                        <a:ext cx="45640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4303713" y="1066800"/>
          <a:ext cx="20970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5" imgW="914400" imgH="241300" progId="Equation.DSMT4">
                  <p:embed/>
                </p:oleObj>
              </mc:Choice>
              <mc:Fallback>
                <p:oleObj name="Equation" r:id="rId5" imgW="9144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1066800"/>
                        <a:ext cx="209708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036638" y="1600200"/>
          <a:ext cx="17065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7" imgW="812447" imgH="241195" progId="Equation.DSMT4">
                  <p:embed/>
                </p:oleObj>
              </mc:Choice>
              <mc:Fallback>
                <p:oleObj name="Equation" r:id="rId7" imgW="812447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600200"/>
                        <a:ext cx="17065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4114800" y="1600200"/>
          <a:ext cx="8366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9" imgW="431613" imgH="241195" progId="Equation.DSMT4">
                  <p:embed/>
                </p:oleObj>
              </mc:Choice>
              <mc:Fallback>
                <p:oleObj name="Equation" r:id="rId9" imgW="431613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0200"/>
                        <a:ext cx="8366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676400" y="2398713"/>
          <a:ext cx="1066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11" imgW="482391" imgH="241195" progId="Equation.DSMT4">
                  <p:embed/>
                </p:oleObj>
              </mc:Choice>
              <mc:Fallback>
                <p:oleObj name="Equation" r:id="rId11" imgW="482391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98713"/>
                        <a:ext cx="1066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3992563" y="2443163"/>
          <a:ext cx="22558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13" imgW="1143000" imgH="228600" progId="Equation.DSMT4">
                  <p:embed/>
                </p:oleObj>
              </mc:Choice>
              <mc:Fallback>
                <p:oleObj name="Equation" r:id="rId13" imgW="11430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2443163"/>
                        <a:ext cx="22558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205038" y="2819400"/>
          <a:ext cx="2824162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15" imgW="1765300" imgH="838200" progId="Equation.DSMT4">
                  <p:embed/>
                </p:oleObj>
              </mc:Choice>
              <mc:Fallback>
                <p:oleObj name="Equation" r:id="rId15" imgW="17653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2819400"/>
                        <a:ext cx="2824162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946400" y="4191000"/>
          <a:ext cx="18827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17" imgW="926698" imgH="266584" progId="Equation.DSMT4">
                  <p:embed/>
                </p:oleObj>
              </mc:Choice>
              <mc:Fallback>
                <p:oleObj name="Equation" r:id="rId17" imgW="926698" imgH="2665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191000"/>
                        <a:ext cx="18827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81025" y="4800600"/>
          <a:ext cx="9429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9" imgW="482391" imgH="241195" progId="Equation.DSMT4">
                  <p:embed/>
                </p:oleObj>
              </mc:Choice>
              <mc:Fallback>
                <p:oleObj name="Equation" r:id="rId19" imgW="482391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800600"/>
                        <a:ext cx="9429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954213" y="5424488"/>
          <a:ext cx="73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21" imgW="342751" imgH="241195" progId="Equation.DSMT4">
                  <p:embed/>
                </p:oleObj>
              </mc:Choice>
              <mc:Fallback>
                <p:oleObj name="Equation" r:id="rId21" imgW="342751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5424488"/>
                        <a:ext cx="7397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895600" y="15684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，其中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85800" y="423545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解得基础解系 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495800" y="42354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，故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的对应于特征根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2819400" y="5424488"/>
            <a:ext cx="4052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, </a:t>
            </a:r>
            <a:r>
              <a:rPr lang="zh-CN" altLang="en-US"/>
              <a:t>其中</a:t>
            </a:r>
            <a:r>
              <a:rPr lang="en-US" altLang="zh-CN" i="1">
                <a:cs typeface="Times New Roman" pitchFamily="18" charset="0"/>
              </a:rPr>
              <a:t>k</a:t>
            </a:r>
            <a:r>
              <a:rPr lang="en-US" altLang="zh-CN" baseline="-25000">
                <a:cs typeface="Times New Roman" pitchFamily="18" charset="0"/>
              </a:rPr>
              <a:t>3</a:t>
            </a:r>
            <a:r>
              <a:rPr lang="zh-CN" altLang="en-US">
                <a:cs typeface="Times New Roman" pitchFamily="18" charset="0"/>
              </a:rPr>
              <a:t>为不为零任意数</a:t>
            </a:r>
            <a:r>
              <a:rPr lang="en-US" altLang="zh-CN">
                <a:cs typeface="Times New Roman" pitchFamily="18" charset="0"/>
              </a:rPr>
              <a:t>. 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auto">
          <a:xfrm>
            <a:off x="838200" y="304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解得基础解系</a:t>
            </a:r>
          </a:p>
        </p:txBody>
      </p:sp>
      <p:sp>
        <p:nvSpPr>
          <p:cNvPr id="12305" name="Rectangle 29"/>
          <p:cNvSpPr>
            <a:spLocks noChangeArrowheads="1"/>
          </p:cNvSpPr>
          <p:nvPr/>
        </p:nvSpPr>
        <p:spPr bwMode="auto">
          <a:xfrm>
            <a:off x="2971800" y="738188"/>
            <a:ext cx="34290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latin typeface="Arial" charset="0"/>
                <a:ea typeface="宋体" pitchFamily="2" charset="-122"/>
              </a:rPr>
              <a:t>（作为行、列向量都可以）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81000" y="10668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因此，</a:t>
            </a:r>
            <a:r>
              <a:rPr lang="en-US" altLang="zh-CN" i="1"/>
              <a:t>A</a:t>
            </a:r>
            <a:r>
              <a:rPr lang="zh-CN" altLang="en-US"/>
              <a:t>的对应于特征根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400800" y="10668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的特征向量为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4800600" y="15382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为不同时为零的任意数</a:t>
            </a:r>
            <a:r>
              <a:rPr lang="en-US" altLang="zh-CN"/>
              <a:t>.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914400" y="23383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对于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2887663" y="2338388"/>
            <a:ext cx="1455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，代入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6240463" y="228600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1600200" y="47244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的特征向量为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/>
      <p:bldP spid="12311" grpId="0"/>
      <p:bldP spid="12312" grpId="0"/>
      <p:bldP spid="12315" grpId="0"/>
      <p:bldP spid="12318" grpId="0"/>
      <p:bldP spid="12319" grpId="0"/>
      <p:bldP spid="12320" grpId="0"/>
      <p:bldP spid="12321" grpId="0"/>
      <p:bldP spid="123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marL="838200" indent="-838200" algn="l" eaLnBrk="1" hangingPunct="1"/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在线性空间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P</a:t>
            </a:r>
            <a:r>
              <a:rPr lang="en-US" altLang="zh-CN" sz="2800" i="1" baseline="-2500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z="2800" baseline="-25000" smtClean="0">
                <a:latin typeface="Times New Roman" pitchFamily="18" charset="0"/>
                <a:ea typeface="黑体" pitchFamily="2" charset="-122"/>
              </a:rPr>
              <a:t>-1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[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]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中，微商变换定义为</a:t>
            </a:r>
          </a:p>
        </p:txBody>
      </p:sp>
      <p:graphicFrame>
        <p:nvGraphicFramePr>
          <p:cNvPr id="13315" name="Object 13"/>
          <p:cNvGraphicFramePr>
            <a:graphicFrameLocks noChangeAspect="1"/>
          </p:cNvGraphicFramePr>
          <p:nvPr/>
        </p:nvGraphicFramePr>
        <p:xfrm>
          <a:off x="1681163" y="762000"/>
          <a:ext cx="25066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1104900" imgH="241300" progId="Equation.DSMT4">
                  <p:embed/>
                </p:oleObj>
              </mc:Choice>
              <mc:Fallback>
                <p:oleObj name="Equation" r:id="rId3" imgW="11049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762000"/>
                        <a:ext cx="25066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2"/>
          <p:cNvGraphicFramePr>
            <a:graphicFrameLocks noChangeAspect="1"/>
          </p:cNvGraphicFramePr>
          <p:nvPr/>
        </p:nvGraphicFramePr>
        <p:xfrm>
          <a:off x="2946400" y="1219200"/>
          <a:ext cx="25669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5" imgW="1586811" imgH="545863" progId="Equation.DSMT4">
                  <p:embed/>
                </p:oleObj>
              </mc:Choice>
              <mc:Fallback>
                <p:oleObj name="Equation" r:id="rId5" imgW="1586811" imgH="54586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219200"/>
                        <a:ext cx="256698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1031875" y="2667000"/>
          <a:ext cx="807243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7" imgW="3683000" imgH="546100" progId="Equation.DSMT4">
                  <p:embed/>
                </p:oleObj>
              </mc:Choice>
              <mc:Fallback>
                <p:oleObj name="Equation" r:id="rId7" imgW="3683000" imgH="546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667000"/>
                        <a:ext cx="8072438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763588" y="4114800"/>
          <a:ext cx="8075612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9" imgW="4953000" imgH="1333500" progId="Equation.DSMT4">
                  <p:embed/>
                </p:oleObj>
              </mc:Choice>
              <mc:Fallback>
                <p:oleObj name="Equation" r:id="rId9" imgW="4953000" imgH="1333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114800"/>
                        <a:ext cx="8075612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18"/>
          <p:cNvSpPr>
            <a:spLocks noChangeArrowheads="1"/>
          </p:cNvSpPr>
          <p:nvPr/>
        </p:nvSpPr>
        <p:spPr bwMode="auto">
          <a:xfrm>
            <a:off x="838200" y="14478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取一组基底为</a:t>
            </a: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5410200" y="1447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，求微商变换</a:t>
            </a:r>
            <a:r>
              <a:rPr lang="en-US" altLang="zh-CN" sz="2400" i="1"/>
              <a:t>D</a:t>
            </a:r>
            <a:r>
              <a:rPr lang="zh-CN" altLang="en-US" sz="2400"/>
              <a:t>的矩阵</a:t>
            </a:r>
            <a:r>
              <a:rPr lang="en-US" altLang="zh-CN" sz="2400" i="1"/>
              <a:t>A</a:t>
            </a:r>
          </a:p>
        </p:txBody>
      </p:sp>
      <p:sp>
        <p:nvSpPr>
          <p:cNvPr id="13321" name="Rectangle 20"/>
          <p:cNvSpPr>
            <a:spLocks noChangeArrowheads="1"/>
          </p:cNvSpPr>
          <p:nvPr/>
        </p:nvSpPr>
        <p:spPr bwMode="auto">
          <a:xfrm>
            <a:off x="838200" y="2057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和矩阵</a:t>
            </a:r>
            <a:r>
              <a:rPr lang="en-US" altLang="zh-CN" sz="2400" i="1"/>
              <a:t>A</a:t>
            </a:r>
            <a:r>
              <a:rPr lang="zh-CN" altLang="en-US" sz="2400"/>
              <a:t>的特征根、特征向量</a:t>
            </a:r>
            <a:r>
              <a:rPr lang="en-US" altLang="zh-CN" sz="2400"/>
              <a:t>.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609600" y="25908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"/>
          <p:cNvGraphicFramePr>
            <a:graphicFrameLocks noChangeAspect="1"/>
          </p:cNvGraphicFramePr>
          <p:nvPr/>
        </p:nvGraphicFramePr>
        <p:xfrm>
          <a:off x="4324350" y="152400"/>
          <a:ext cx="25527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1701800" imgH="1333500" progId="Equation.DSMT4">
                  <p:embed/>
                </p:oleObj>
              </mc:Choice>
              <mc:Fallback>
                <p:oleObj name="Equation" r:id="rId3" imgW="1701800" imgH="1333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52400"/>
                        <a:ext cx="25527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040063" y="2157413"/>
          <a:ext cx="4198937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5" imgW="2755900" imgH="1333500" progId="Equation.DSMT4">
                  <p:embed/>
                </p:oleObj>
              </mc:Choice>
              <mc:Fallback>
                <p:oleObj name="Equation" r:id="rId5" imgW="2755900" imgH="1333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157413"/>
                        <a:ext cx="4198937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438400" y="4724400"/>
          <a:ext cx="20970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7" imgW="1143000" imgH="228600" progId="Equation.DSMT4">
                  <p:embed/>
                </p:oleObj>
              </mc:Choice>
              <mc:Fallback>
                <p:oleObj name="Equation" r:id="rId7" imgW="1143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20970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511925" y="4572000"/>
          <a:ext cx="2251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9" imgW="1167893" imgH="266584" progId="Equation.DSMT4">
                  <p:embed/>
                </p:oleObj>
              </mc:Choice>
              <mc:Fallback>
                <p:oleObj name="Equation" r:id="rId9" imgW="1167893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4572000"/>
                        <a:ext cx="2251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19300" y="5780088"/>
          <a:ext cx="6477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1" imgW="279279" imgH="241195" progId="Equation.DSMT4">
                  <p:embed/>
                </p:oleObj>
              </mc:Choice>
              <mc:Fallback>
                <p:oleObj name="Equation" r:id="rId11" imgW="279279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780088"/>
                        <a:ext cx="6477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57200" y="21780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的特征多项式为 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04800" y="408305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故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的特征根为  </a:t>
            </a:r>
            <a:r>
              <a:rPr lang="zh-CN" altLang="en-US" i="1">
                <a:cs typeface="Times New Roman" pitchFamily="18" charset="0"/>
                <a:sym typeface="Symbol" pitchFamily="18" charset="2"/>
              </a:rPr>
              <a:t></a:t>
            </a:r>
            <a:r>
              <a:rPr lang="zh-CN" altLang="en-US">
                <a:cs typeface="Times New Roman" pitchFamily="18" charset="0"/>
                <a:sym typeface="Symbol" pitchFamily="18" charset="2"/>
              </a:rPr>
              <a:t>＝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646613" y="4618038"/>
            <a:ext cx="205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得基础解系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04800" y="514985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因此，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的属于特征根</a:t>
            </a:r>
            <a:r>
              <a:rPr lang="zh-CN" altLang="en-US" i="1">
                <a:cs typeface="Times New Roman" pitchFamily="18" charset="0"/>
                <a:sym typeface="Symbol" pitchFamily="18" charset="2"/>
              </a:rPr>
              <a:t></a:t>
            </a:r>
            <a:r>
              <a:rPr lang="zh-CN" altLang="en-US">
                <a:cs typeface="Times New Roman" pitchFamily="18" charset="0"/>
                <a:sym typeface="Symbol" pitchFamily="18" charset="2"/>
              </a:rPr>
              <a:t>＝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0</a:t>
            </a:r>
            <a:r>
              <a:rPr lang="zh-CN" altLang="en-US">
                <a:cs typeface="Times New Roman" pitchFamily="18" charset="0"/>
              </a:rPr>
              <a:t>的特征向量为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2667000" y="5741988"/>
            <a:ext cx="339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，</a:t>
            </a:r>
            <a:r>
              <a:rPr lang="en-US" altLang="zh-CN" i="1">
                <a:cs typeface="Times New Roman" pitchFamily="18" charset="0"/>
              </a:rPr>
              <a:t>k</a:t>
            </a:r>
            <a:r>
              <a:rPr lang="zh-CN" altLang="en-US">
                <a:cs typeface="Times New Roman" pitchFamily="18" charset="0"/>
              </a:rPr>
              <a:t>为不为零任意数</a:t>
            </a:r>
            <a:r>
              <a:rPr lang="en-US" altLang="zh-CN">
                <a:cs typeface="Times New Roman" pitchFamily="18" charset="0"/>
              </a:rPr>
              <a:t>. </a:t>
            </a:r>
          </a:p>
        </p:txBody>
      </p:sp>
      <p:sp>
        <p:nvSpPr>
          <p:cNvPr id="14348" name="Rectangle 19"/>
          <p:cNvSpPr>
            <a:spLocks noChangeArrowheads="1"/>
          </p:cNvSpPr>
          <p:nvPr/>
        </p:nvSpPr>
        <p:spPr bwMode="auto">
          <a:xfrm>
            <a:off x="533400" y="8382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故在该基底下的矩阵为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3886200" y="4038600"/>
            <a:ext cx="1219200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zh-CN" altLang="en-US"/>
              <a:t>重</a:t>
            </a:r>
            <a:r>
              <a:rPr lang="en-US" altLang="zh-CN"/>
              <a:t>)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25438" y="4648200"/>
            <a:ext cx="2570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把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>
                <a:sym typeface="Symbol" pitchFamily="18" charset="2"/>
              </a:rPr>
              <a:t>＝</a:t>
            </a:r>
            <a:r>
              <a:rPr lang="en-US" altLang="zh-CN">
                <a:sym typeface="Symbol" pitchFamily="18" charset="2"/>
              </a:rPr>
              <a:t>0</a:t>
            </a:r>
            <a:r>
              <a:rPr lang="en-US" altLang="zh-CN"/>
              <a:t> </a:t>
            </a:r>
            <a:r>
              <a:rPr lang="zh-CN" altLang="en-US"/>
              <a:t>代入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397" grpId="0"/>
      <p:bldP spid="164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487363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已知实矩阵</a:t>
            </a:r>
          </a:p>
        </p:txBody>
      </p:sp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2971800" y="304800"/>
          <a:ext cx="21748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1180588" imgH="812447" progId="Equation.DSMT4">
                  <p:embed/>
                </p:oleObj>
              </mc:Choice>
              <mc:Fallback>
                <p:oleObj name="Equation" r:id="rId3" imgW="1180588" imgH="81244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217487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017713" y="3116263"/>
          <a:ext cx="37369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5" imgW="1637589" imgH="533169" progId="Equation.DSMT4">
                  <p:embed/>
                </p:oleObj>
              </mc:Choice>
              <mc:Fallback>
                <p:oleObj name="Equation" r:id="rId5" imgW="1637589" imgH="5331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116263"/>
                        <a:ext cx="37369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209800" y="4572000"/>
          <a:ext cx="11715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7" imgW="622030" imgH="812447" progId="Equation.DSMT4">
                  <p:embed/>
                </p:oleObj>
              </mc:Choice>
              <mc:Fallback>
                <p:oleObj name="Equation" r:id="rId7" imgW="622030" imgH="81244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1171575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810000" y="4722813"/>
            <a:ext cx="4572000" cy="13731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【</a:t>
            </a:r>
            <a:r>
              <a:rPr lang="en-US" altLang="zh-CN" i="1">
                <a:cs typeface="Times New Roman" pitchFamily="18" charset="0"/>
              </a:rPr>
              <a:t>z</a:t>
            </a:r>
            <a:r>
              <a:rPr lang="zh-CN" altLang="en-US">
                <a:cs typeface="Times New Roman" pitchFamily="18" charset="0"/>
              </a:rPr>
              <a:t>取任意值，验证：当</a:t>
            </a:r>
            <a:r>
              <a:rPr lang="en-US" altLang="zh-CN" i="1">
                <a:cs typeface="Times New Roman" pitchFamily="18" charset="0"/>
              </a:rPr>
              <a:t>z</a:t>
            </a:r>
            <a:r>
              <a:rPr lang="zh-CN" altLang="en-US">
                <a:cs typeface="Times New Roman" pitchFamily="18" charset="0"/>
              </a:rPr>
              <a:t>取任意值时，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的特征根都是</a:t>
            </a:r>
            <a:r>
              <a:rPr lang="en-US" altLang="zh-CN">
                <a:cs typeface="Times New Roman" pitchFamily="18" charset="0"/>
              </a:rPr>
              <a:t>1</a:t>
            </a:r>
            <a:r>
              <a:rPr lang="zh-CN" altLang="en-US">
                <a:cs typeface="Times New Roman" pitchFamily="18" charset="0"/>
              </a:rPr>
              <a:t>，</a:t>
            </a:r>
            <a:r>
              <a:rPr lang="en-US" altLang="zh-CN">
                <a:cs typeface="Times New Roman" pitchFamily="18" charset="0"/>
              </a:rPr>
              <a:t>3</a:t>
            </a:r>
            <a:r>
              <a:rPr lang="zh-CN" altLang="en-US">
                <a:cs typeface="Times New Roman" pitchFamily="18" charset="0"/>
              </a:rPr>
              <a:t>，</a:t>
            </a:r>
            <a:r>
              <a:rPr lang="en-US" altLang="zh-CN">
                <a:cs typeface="Times New Roman" pitchFamily="18" charset="0"/>
              </a:rPr>
              <a:t>5】 </a:t>
            </a:r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5029200" y="7620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，的特征根为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990600" y="17541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求</a:t>
            </a:r>
            <a:r>
              <a:rPr lang="en-US" altLang="zh-CN" i="1"/>
              <a:t>x</a:t>
            </a:r>
            <a:r>
              <a:rPr lang="zh-CN" altLang="en-US" i="1"/>
              <a:t>，</a:t>
            </a:r>
            <a:r>
              <a:rPr lang="en-US" altLang="zh-CN" i="1"/>
              <a:t>y</a:t>
            </a:r>
            <a:r>
              <a:rPr lang="zh-CN" altLang="en-US" i="1"/>
              <a:t>，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的值。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228600" y="2465388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25475" indent="-625475"/>
            <a:r>
              <a:rPr lang="zh-CN" altLang="en-US"/>
              <a:t>解：利用</a:t>
            </a:r>
            <a:r>
              <a:rPr lang="en-US" altLang="zh-CN" i="1"/>
              <a:t>A</a:t>
            </a:r>
            <a:r>
              <a:rPr lang="zh-CN" altLang="en-US"/>
              <a:t>的所有特征根的和为</a:t>
            </a:r>
            <a:r>
              <a:rPr lang="en-US" altLang="zh-CN" i="1"/>
              <a:t>A</a:t>
            </a:r>
            <a:r>
              <a:rPr lang="zh-CN" altLang="en-US"/>
              <a:t>的迹，积为</a:t>
            </a:r>
            <a:r>
              <a:rPr lang="en-US" altLang="zh-CN" i="1"/>
              <a:t>A</a:t>
            </a:r>
            <a:r>
              <a:rPr lang="zh-CN" altLang="en-US"/>
              <a:t>的行列式，有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914400" y="4572000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解得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  <p:bldP spid="17422" grpId="0"/>
      <p:bldP spid="174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27038"/>
            <a:ext cx="82296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5 	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设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800" baseline="3000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=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，证明矩阵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的特征根只可能为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或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0.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4375" indent="-714375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证：设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的特征根，</a:t>
            </a:r>
            <a:r>
              <a:rPr lang="en-US" altLang="zh-CN" i="1"/>
              <a:t>X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的对应于特征根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/>
              <a:t>的特征向量，那么有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819400" y="2057400"/>
            <a:ext cx="1381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AX</a:t>
            </a:r>
            <a:r>
              <a:rPr lang="en-US" altLang="zh-CN"/>
              <a:t>= </a:t>
            </a:r>
            <a:r>
              <a:rPr lang="en-US" altLang="zh-CN" i="1">
                <a:sym typeface="Symbol" pitchFamily="18" charset="2"/>
              </a:rPr>
              <a:t>X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222375" y="2743200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于是 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209800" y="2749550"/>
            <a:ext cx="154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AX</a:t>
            </a:r>
            <a:r>
              <a:rPr lang="en-US" altLang="zh-CN"/>
              <a:t>=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 i="1" baseline="30000">
                <a:sym typeface="Symbol" pitchFamily="18" charset="2"/>
              </a:rPr>
              <a:t>2</a:t>
            </a:r>
            <a:r>
              <a:rPr lang="en-US" altLang="zh-CN" i="1">
                <a:sym typeface="Symbol" pitchFamily="18" charset="2"/>
              </a:rPr>
              <a:t>X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657600" y="2743200"/>
            <a:ext cx="1423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AX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5105400" y="2736850"/>
            <a:ext cx="147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6629400" y="2743200"/>
            <a:ext cx="147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AX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2667000" y="3352800"/>
            <a:ext cx="151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4191000" y="335280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 baseline="30000"/>
              <a:t>2</a:t>
            </a:r>
            <a:r>
              <a:rPr lang="en-US" altLang="zh-CN" i="1">
                <a:sym typeface="Symbol" pitchFamily="18" charset="2"/>
              </a:rPr>
              <a:t>X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1219200" y="4191000"/>
            <a:ext cx="270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故有 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/>
              <a:t> =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 baseline="30000"/>
              <a:t>2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zh-CN" altLang="en-US" i="1">
                <a:sym typeface="Symbol" pitchFamily="18" charset="2"/>
              </a:rPr>
              <a:t>，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1143000" y="4953000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 </a:t>
            </a:r>
            <a:r>
              <a:rPr lang="en-US" altLang="zh-CN" i="1">
                <a:sym typeface="Symbol" pitchFamily="18" charset="2"/>
              </a:rPr>
              <a:t>X </a:t>
            </a:r>
            <a:r>
              <a:rPr lang="en-US" altLang="zh-CN">
                <a:sym typeface="Symbol" pitchFamily="18" charset="2"/>
              </a:rPr>
              <a:t> </a:t>
            </a:r>
            <a:r>
              <a:rPr lang="en-US" altLang="zh-CN" i="1">
                <a:sym typeface="Symbol" pitchFamily="18" charset="2"/>
              </a:rPr>
              <a:t>O,</a:t>
            </a:r>
            <a:endParaRPr lang="en-US" altLang="en-US" i="1">
              <a:sym typeface="Symbol" pitchFamily="18" charset="2"/>
            </a:endParaRP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3200400" y="4953000"/>
            <a:ext cx="329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故只能  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 i="1">
                <a:sym typeface="Symbol" pitchFamily="18" charset="2"/>
              </a:rPr>
              <a:t>=</a:t>
            </a:r>
            <a:r>
              <a:rPr lang="en-US" altLang="zh-CN">
                <a:sym typeface="Symbol" pitchFamily="18" charset="2"/>
              </a:rPr>
              <a:t>0 </a:t>
            </a:r>
            <a:r>
              <a:rPr lang="zh-CN" altLang="en-US">
                <a:sym typeface="Symbol" pitchFamily="18" charset="2"/>
              </a:rPr>
              <a:t>或</a:t>
            </a:r>
            <a:r>
              <a:rPr lang="zh-CN" altLang="en-US"/>
              <a:t>  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=1</a:t>
            </a:r>
            <a:r>
              <a:rPr lang="en-US" altLang="zh-CN" i="1">
                <a:sym typeface="Symbol" pitchFamily="18" charset="2"/>
              </a:rPr>
              <a:t>.</a:t>
            </a: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3886200" y="4191000"/>
            <a:ext cx="2611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 </a:t>
            </a:r>
            <a:r>
              <a:rPr lang="en-US" altLang="zh-CN"/>
              <a:t>(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en-US" i="1">
                <a:sym typeface="Symbol" pitchFamily="18" charset="2"/>
              </a:rPr>
              <a:t>－</a:t>
            </a:r>
            <a:r>
              <a:rPr lang="zh-CN" altLang="en-US"/>
              <a:t> 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i="1">
                <a:sym typeface="Symbol" pitchFamily="18" charset="2"/>
              </a:rPr>
              <a:t>X=O.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0" grpId="0"/>
      <p:bldP spid="47111" grpId="0"/>
      <p:bldP spid="47112" grpId="0"/>
      <p:bldP spid="47113" grpId="0"/>
      <p:bldP spid="47114" grpId="0"/>
      <p:bldP spid="47115" grpId="0"/>
      <p:bldP spid="47116" grpId="0"/>
      <p:bldP spid="47117" grpId="0"/>
      <p:bldP spid="47118" grpId="0"/>
      <p:bldP spid="47119" grpId="0"/>
      <p:bldP spid="47120" grpId="0"/>
      <p:bldP spid="471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pPr marL="628650" indent="-628650" algn="l" eaLnBrk="1" hangingPunct="1"/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6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设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是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阶矩阵，</a:t>
            </a:r>
            <a:r>
              <a:rPr lang="zh-CN" altLang="en-US" sz="280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是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的特征根，证明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1+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是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E+A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的特征根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4375" indent="-714375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证：设</a:t>
            </a:r>
            <a:r>
              <a:rPr lang="en-US" altLang="zh-CN" i="1"/>
              <a:t>X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的对应于特征根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/>
              <a:t>的特征向量，则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743200" y="1828800"/>
            <a:ext cx="1381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AX</a:t>
            </a:r>
            <a:r>
              <a:rPr lang="en-US" altLang="zh-CN"/>
              <a:t>= </a:t>
            </a:r>
            <a:r>
              <a:rPr lang="en-US" altLang="zh-CN" i="1">
                <a:sym typeface="Symbol" pitchFamily="18" charset="2"/>
              </a:rPr>
              <a:t>X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66800" y="2370138"/>
            <a:ext cx="98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于是 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054225" y="2376488"/>
            <a:ext cx="1627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E+A</a:t>
            </a:r>
            <a:r>
              <a:rPr lang="en-US" altLang="zh-CN"/>
              <a:t>)</a:t>
            </a:r>
            <a:r>
              <a:rPr lang="en-US" altLang="zh-CN" i="1"/>
              <a:t>X </a:t>
            </a:r>
            <a:r>
              <a:rPr lang="en-US" altLang="zh-CN"/>
              <a:t>=</a:t>
            </a:r>
            <a:endParaRPr lang="en-US" altLang="zh-CN" i="1">
              <a:sym typeface="Symbol" pitchFamily="18" charset="2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543300" y="2370138"/>
            <a:ext cx="133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ym typeface="Symbol" pitchFamily="18" charset="2"/>
              </a:rPr>
              <a:t>EX+AX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876800" y="2363788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 </a:t>
            </a:r>
            <a:r>
              <a:rPr lang="en-US" altLang="zh-CN" i="1"/>
              <a:t>X</a:t>
            </a:r>
            <a:r>
              <a:rPr lang="en-US" altLang="zh-CN"/>
              <a:t>+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X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324600" y="2362200"/>
            <a:ext cx="161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 (1+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/>
              <a:t> </a:t>
            </a:r>
            <a:r>
              <a:rPr lang="en-US" altLang="zh-CN" i="1">
                <a:sym typeface="Symbol" pitchFamily="18" charset="2"/>
              </a:rPr>
              <a:t>X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066800" y="2819400"/>
            <a:ext cx="3668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故</a:t>
            </a:r>
            <a:r>
              <a:rPr lang="en-US" altLang="zh-CN">
                <a:solidFill>
                  <a:schemeClr val="tx2"/>
                </a:solidFill>
              </a:rPr>
              <a:t>1+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zh-CN" altLang="en-US">
                <a:solidFill>
                  <a:schemeClr val="tx2"/>
                </a:solidFill>
              </a:rPr>
              <a:t>是</a:t>
            </a:r>
            <a:r>
              <a:rPr lang="en-US" altLang="zh-CN" i="1">
                <a:solidFill>
                  <a:schemeClr val="tx2"/>
                </a:solidFill>
              </a:rPr>
              <a:t>E+A</a:t>
            </a:r>
            <a:r>
              <a:rPr lang="zh-CN" altLang="en-US">
                <a:solidFill>
                  <a:schemeClr val="tx2"/>
                </a:solidFill>
              </a:rPr>
              <a:t>的特征根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304800" y="3505200"/>
            <a:ext cx="873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7 </a:t>
            </a:r>
            <a:r>
              <a:rPr lang="zh-CN" altLang="en-US"/>
              <a:t>试证：</a:t>
            </a:r>
            <a:r>
              <a:rPr lang="en-US" altLang="zh-CN" i="1"/>
              <a:t>n</a:t>
            </a:r>
            <a:r>
              <a:rPr lang="zh-CN" altLang="en-US"/>
              <a:t>阶矩阵</a:t>
            </a:r>
            <a:r>
              <a:rPr lang="en-US" altLang="zh-CN" i="1"/>
              <a:t>A</a:t>
            </a:r>
            <a:r>
              <a:rPr lang="zh-CN" altLang="en-US"/>
              <a:t>是奇异矩阵</a:t>
            </a:r>
            <a:r>
              <a:rPr lang="zh-CN" altLang="en-US">
                <a:sym typeface="Wingdings" pitchFamily="2" charset="2"/>
              </a:rPr>
              <a:t></a:t>
            </a:r>
            <a:r>
              <a:rPr lang="en-US" altLang="zh-CN" i="1"/>
              <a:t>A</a:t>
            </a:r>
            <a:r>
              <a:rPr lang="zh-CN" altLang="en-US"/>
              <a:t>有一个特征根为零</a:t>
            </a:r>
            <a:r>
              <a:rPr lang="en-US" altLang="zh-CN"/>
              <a:t>.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57200" y="41910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4375" indent="-714375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证：设</a:t>
            </a:r>
            <a:r>
              <a:rPr lang="en-US" altLang="zh-CN" i="1"/>
              <a:t>A</a:t>
            </a:r>
            <a:r>
              <a:rPr lang="zh-CN" altLang="en-US"/>
              <a:t>的特征根为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2 </a:t>
            </a:r>
            <a:r>
              <a:rPr lang="en-US" altLang="zh-CN">
                <a:sym typeface="Symbol" pitchFamily="18" charset="2"/>
              </a:rPr>
              <a:t>,…,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 i="1" baseline="-25000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/>
              <a:t>则有</a:t>
            </a:r>
          </a:p>
        </p:txBody>
      </p:sp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2286000" y="4800600"/>
          <a:ext cx="2927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1117600" imgH="241300" progId="Equation.DSMT4">
                  <p:embed/>
                </p:oleObj>
              </mc:Choice>
              <mc:Fallback>
                <p:oleObj name="Equation" r:id="rId3" imgW="11176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29273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1601788" y="5943600"/>
            <a:ext cx="1509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ym typeface="Wingdings" pitchFamily="2" charset="2"/>
              </a:rPr>
              <a:t></a:t>
            </a:r>
            <a:r>
              <a:rPr lang="en-US" altLang="zh-CN"/>
              <a:t>|A|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1104900" y="5424488"/>
            <a:ext cx="300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 </a:t>
            </a:r>
            <a:r>
              <a:rPr lang="en-US" altLang="zh-CN" i="1"/>
              <a:t>A</a:t>
            </a:r>
            <a:r>
              <a:rPr lang="zh-CN" altLang="en-US"/>
              <a:t>是奇异矩阵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3124200" y="5943600"/>
            <a:ext cx="3833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Wingdings" pitchFamily="2" charset="2"/>
              </a:rPr>
              <a:t>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zh-CN" altLang="en-US"/>
              <a:t>有一个特征根为零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59" grpId="0"/>
      <p:bldP spid="49160" grpId="0"/>
      <p:bldP spid="49161" grpId="0"/>
      <p:bldP spid="49162" grpId="0"/>
      <p:bldP spid="49163" grpId="0"/>
      <p:bldP spid="49164" grpId="0"/>
      <p:bldP spid="49171" grpId="0"/>
      <p:bldP spid="49174" grpId="0"/>
      <p:bldP spid="49175" grpId="0"/>
      <p:bldP spid="491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3399"/>
                </a:solidFill>
                <a:ea typeface="楷体_GB2312" pitchFamily="49" charset="-122"/>
              </a:rPr>
              <a:t>二、特征根与特征向量的性质</a:t>
            </a:r>
          </a:p>
        </p:txBody>
      </p:sp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774700" y="2209800"/>
          <a:ext cx="5016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2565400" imgH="266700" progId="Equation.DSMT4">
                  <p:embed/>
                </p:oleObj>
              </mc:Choice>
              <mc:Fallback>
                <p:oleObj name="Equation" r:id="rId3" imgW="2565400" imgH="266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209800"/>
                        <a:ext cx="50165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1714500" y="2819400"/>
          <a:ext cx="3390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1777229" imgH="266584" progId="Equation.DSMT4">
                  <p:embed/>
                </p:oleObj>
              </mc:Choice>
              <mc:Fallback>
                <p:oleObj name="Equation" r:id="rId5" imgW="1777229" imgH="266584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819400"/>
                        <a:ext cx="33909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1676400" y="3429000"/>
          <a:ext cx="3048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7" imgW="1459866" imgH="266584" progId="Equation.DSMT4">
                  <p:embed/>
                </p:oleObj>
              </mc:Choice>
              <mc:Fallback>
                <p:oleObj name="Equation" r:id="rId7" imgW="1459866" imgH="26658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0480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1676400" y="4038600"/>
          <a:ext cx="370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9" imgW="1904174" imgH="266584" progId="Equation.DSMT4">
                  <p:embed/>
                </p:oleObj>
              </mc:Choice>
              <mc:Fallback>
                <p:oleObj name="Equation" r:id="rId9" imgW="1904174" imgH="26658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370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1676400" y="5105400"/>
          <a:ext cx="11826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1" imgW="622030" imgH="241195" progId="Equation.DSMT4">
                  <p:embed/>
                </p:oleObj>
              </mc:Choice>
              <mc:Fallback>
                <p:oleObj name="Equation" r:id="rId11" imgW="622030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11826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457200" y="1143000"/>
            <a:ext cx="845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  <a:r>
              <a:rPr lang="en-US" altLang="zh-CN" i="1"/>
              <a:t>n</a:t>
            </a:r>
            <a:r>
              <a:rPr lang="zh-CN" altLang="en-US"/>
              <a:t>阶矩阵</a:t>
            </a:r>
            <a:r>
              <a:rPr lang="en-US" altLang="zh-CN" i="1"/>
              <a:t>A</a:t>
            </a:r>
            <a:r>
              <a:rPr lang="zh-CN" altLang="en-US"/>
              <a:t>～</a:t>
            </a:r>
            <a:r>
              <a:rPr lang="en-US" altLang="zh-CN" i="1"/>
              <a:t>B</a:t>
            </a:r>
            <a:r>
              <a:rPr lang="zh-CN" altLang="en-US"/>
              <a:t>，即存在可逆矩阵</a:t>
            </a:r>
            <a:r>
              <a:rPr lang="en-US" altLang="zh-CN" i="1"/>
              <a:t>M</a:t>
            </a:r>
            <a:r>
              <a:rPr lang="zh-CN" altLang="en-US"/>
              <a:t>，使得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en-US" altLang="zh-CN" i="1">
                <a:solidFill>
                  <a:schemeClr val="tx2"/>
                </a:solidFill>
              </a:rPr>
              <a:t>M</a:t>
            </a:r>
            <a:r>
              <a:rPr lang="en-US" altLang="zh-CN" baseline="30000">
                <a:solidFill>
                  <a:schemeClr val="tx2"/>
                </a:solidFill>
                <a:cs typeface="Times New Roman" pitchFamily="18" charset="0"/>
              </a:rPr>
              <a:t>−</a:t>
            </a:r>
            <a:r>
              <a:rPr lang="en-US" altLang="zh-CN" baseline="30000">
                <a:solidFill>
                  <a:schemeClr val="tx2"/>
                </a:solidFill>
              </a:rPr>
              <a:t>1</a:t>
            </a:r>
            <a:r>
              <a:rPr lang="en-US" altLang="zh-CN" i="1">
                <a:solidFill>
                  <a:schemeClr val="tx2"/>
                </a:solidFill>
              </a:rPr>
              <a:t>AM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228600" y="16764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那么我们得到</a:t>
            </a:r>
          </a:p>
        </p:txBody>
      </p:sp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1676400" y="4648200"/>
          <a:ext cx="17859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3" imgW="939800" imgH="228600" progId="Equation.DSMT4">
                  <p:embed/>
                </p:oleObj>
              </mc:Choice>
              <mc:Fallback>
                <p:oleObj name="Equation" r:id="rId13" imgW="9398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17859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52400" y="56388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这说明：</a:t>
            </a:r>
            <a:r>
              <a:rPr lang="en-US" altLang="zh-CN" i="1"/>
              <a:t>A</a:t>
            </a:r>
            <a:r>
              <a:rPr lang="zh-CN" altLang="en-US" i="1"/>
              <a:t>，</a:t>
            </a:r>
            <a:r>
              <a:rPr lang="en-US" altLang="zh-CN" i="1"/>
              <a:t>B</a:t>
            </a:r>
            <a:r>
              <a:rPr lang="zh-CN" altLang="en-US">
                <a:solidFill>
                  <a:srgbClr val="CC0000"/>
                </a:solidFill>
              </a:rPr>
              <a:t>有相同的特征多项式</a:t>
            </a:r>
            <a:r>
              <a:rPr lang="zh-CN" altLang="en-US"/>
              <a:t>，也就是</a:t>
            </a:r>
            <a:r>
              <a:rPr lang="zh-CN" altLang="en-US">
                <a:solidFill>
                  <a:srgbClr val="CC0000"/>
                </a:solidFill>
              </a:rPr>
              <a:t>有相同的特征根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6" grpId="0"/>
      <p:bldP spid="19487" grpId="0"/>
      <p:bldP spid="194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715963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smtClean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相似矩阵</a:t>
            </a:r>
            <a:r>
              <a:rPr lang="zh-CN" altLang="en-US" sz="280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有相同的特征根和特征多项式</a:t>
            </a:r>
            <a:r>
              <a:rPr lang="en-US" altLang="zh-CN" sz="2800" smtClean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254250" y="2328863"/>
          <a:ext cx="38846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1879600" imgH="533400" progId="Equation.DSMT4">
                  <p:embed/>
                </p:oleObj>
              </mc:Choice>
              <mc:Fallback>
                <p:oleObj name="Equation" r:id="rId3" imgW="1879600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328863"/>
                        <a:ext cx="38846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860800" y="3451225"/>
          <a:ext cx="11953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5" imgW="583693" imgH="266469" progId="Equation.DSMT4">
                  <p:embed/>
                </p:oleObj>
              </mc:Choice>
              <mc:Fallback>
                <p:oleObj name="Equation" r:id="rId5" imgW="583693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451225"/>
                        <a:ext cx="11953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2971800" y="4070350"/>
          <a:ext cx="25098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7" imgW="1346200" imgH="241300" progId="Equation.DSMT4">
                  <p:embed/>
                </p:oleObj>
              </mc:Choice>
              <mc:Fallback>
                <p:oleObj name="Equation" r:id="rId7" imgW="13462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70350"/>
                        <a:ext cx="25098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251575" y="4070350"/>
          <a:ext cx="1673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9" imgW="876300" imgH="241300" progId="Equation.DSMT4">
                  <p:embed/>
                </p:oleObj>
              </mc:Choice>
              <mc:Fallback>
                <p:oleObj name="Equation" r:id="rId9" imgW="8763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4070350"/>
                        <a:ext cx="16732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57200" y="16764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注意：定理</a:t>
            </a:r>
            <a:r>
              <a:rPr lang="en-US" altLang="zh-CN">
                <a:cs typeface="Times New Roman" pitchFamily="18" charset="0"/>
              </a:rPr>
              <a:t>2</a:t>
            </a:r>
            <a:r>
              <a:rPr lang="zh-CN" altLang="en-US"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逆是不成立的</a:t>
            </a:r>
            <a:r>
              <a:rPr lang="zh-CN" altLang="en-US">
                <a:cs typeface="Times New Roman" pitchFamily="18" charset="0"/>
              </a:rPr>
              <a:t>，如矩阵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838200" y="338455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的特征多项式都为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838200" y="40386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>
                <a:cs typeface="Times New Roman" pitchFamily="18" charset="0"/>
              </a:rPr>
              <a:t>同时：如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～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453063" y="4052888"/>
            <a:ext cx="719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, </a:t>
            </a:r>
            <a:r>
              <a:rPr lang="zh-CN" altLang="en-US">
                <a:cs typeface="Times New Roman" pitchFamily="18" charset="0"/>
              </a:rPr>
              <a:t>则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954213" y="4573588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就是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的全部特征根</a:t>
            </a:r>
            <a:r>
              <a:rPr lang="en-US" altLang="zh-CN">
                <a:cs typeface="Times New Roman" pitchFamily="18" charset="0"/>
              </a:rPr>
              <a:t>. 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5029200" y="339883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，但是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不相似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  <p:bldP spid="51211" grpId="0"/>
      <p:bldP spid="51212" grpId="0"/>
      <p:bldP spid="51213" grpId="0"/>
      <p:bldP spid="51214" grpId="0"/>
      <p:bldP spid="512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29600" cy="487363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sz="28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3	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设矩阵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为分块对角形矩阵 </a:t>
            </a:r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5883275" y="228600"/>
          <a:ext cx="2789238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1739900" imgH="1079500" progId="Equation.DSMT4">
                  <p:embed/>
                </p:oleObj>
              </mc:Choice>
              <mc:Fallback>
                <p:oleObj name="Equation" r:id="rId3" imgW="1739900" imgH="1079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228600"/>
                        <a:ext cx="2789238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1379538" y="1981200"/>
          <a:ext cx="2043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939392" imgH="241195" progId="Equation.DSMT4">
                  <p:embed/>
                </p:oleObj>
              </mc:Choice>
              <mc:Fallback>
                <p:oleObj name="Equation" r:id="rId5" imgW="939392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981200"/>
                        <a:ext cx="20431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990600" y="1905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则</a:t>
            </a: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3352800" y="1951038"/>
            <a:ext cx="559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的所有特征根就是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的全部特征根</a:t>
            </a:r>
            <a:r>
              <a:rPr lang="en-US" altLang="zh-CN">
                <a:cs typeface="Times New Roman" pitchFamily="18" charset="0"/>
              </a:rPr>
              <a:t>. 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8653463" y="91440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，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1984375" y="3352800"/>
          <a:ext cx="1746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7" imgW="914400" imgH="241300" progId="Equation.DSMT4">
                  <p:embed/>
                </p:oleObj>
              </mc:Choice>
              <mc:Fallback>
                <p:oleObj name="Equation" r:id="rId7" imgW="9144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352800"/>
                        <a:ext cx="17462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03225" y="3810000"/>
          <a:ext cx="1708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9" imgW="952087" imgH="241195" progId="Equation.DSMT4">
                  <p:embed/>
                </p:oleObj>
              </mc:Choice>
              <mc:Fallback>
                <p:oleObj name="Equation" r:id="rId9" imgW="952087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3810000"/>
                        <a:ext cx="17081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381000" y="27432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定理</a:t>
            </a:r>
            <a:r>
              <a:rPr lang="en-US" altLang="zh-CN">
                <a:solidFill>
                  <a:srgbClr val="CC0000"/>
                </a:solidFill>
                <a:cs typeface="Times New Roman" pitchFamily="18" charset="0"/>
              </a:rPr>
              <a:t>4</a:t>
            </a:r>
            <a:r>
              <a:rPr lang="en-US" altLang="zh-CN">
                <a:cs typeface="Times New Roman" pitchFamily="18" charset="0"/>
              </a:rPr>
              <a:t>   </a:t>
            </a:r>
            <a:r>
              <a:rPr lang="zh-CN" altLang="en-US">
                <a:cs typeface="Times New Roman" pitchFamily="18" charset="0"/>
              </a:rPr>
              <a:t>属于</a:t>
            </a:r>
            <a:r>
              <a:rPr lang="zh-CN" altLang="en-US">
                <a:solidFill>
                  <a:srgbClr val="A50021"/>
                </a:solidFill>
                <a:cs typeface="Times New Roman" pitchFamily="18" charset="0"/>
              </a:rPr>
              <a:t>不同</a:t>
            </a:r>
            <a:r>
              <a:rPr lang="zh-CN" altLang="en-US">
                <a:cs typeface="Times New Roman" pitchFamily="18" charset="0"/>
              </a:rPr>
              <a:t>特征根的特征向量是</a:t>
            </a:r>
            <a:r>
              <a:rPr lang="zh-CN" altLang="en-US">
                <a:solidFill>
                  <a:srgbClr val="003399"/>
                </a:solidFill>
                <a:cs typeface="Times New Roman" pitchFamily="18" charset="0"/>
              </a:rPr>
              <a:t>线性无关的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563938" y="3352800"/>
            <a:ext cx="5732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是矩阵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</a:t>
            </a:r>
            <a:r>
              <a:rPr lang="en-US" altLang="zh-CN" i="1">
                <a:cs typeface="Times New Roman" pitchFamily="18" charset="0"/>
              </a:rPr>
              <a:t>m</a:t>
            </a:r>
            <a:r>
              <a:rPr lang="zh-CN" altLang="en-US">
                <a:cs typeface="Times New Roman" pitchFamily="18" charset="0"/>
              </a:rPr>
              <a:t>个互不相同的特征根，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133600" y="38100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是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的分别对应于这</a:t>
            </a:r>
            <a:r>
              <a:rPr lang="en-US" altLang="zh-CN" i="1">
                <a:cs typeface="Times New Roman" pitchFamily="18" charset="0"/>
              </a:rPr>
              <a:t>m</a:t>
            </a:r>
            <a:r>
              <a:rPr lang="zh-CN" altLang="en-US">
                <a:cs typeface="Times New Roman" pitchFamily="18" charset="0"/>
              </a:rPr>
              <a:t>个特征根的特征向量，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667000" y="4343400"/>
            <a:ext cx="179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线性无关</a:t>
            </a:r>
            <a:r>
              <a:rPr lang="en-US" altLang="zh-CN">
                <a:cs typeface="Times New Roman" pitchFamily="18" charset="0"/>
              </a:rPr>
              <a:t>. 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838200" y="3276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即：设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228600" y="42672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754063" y="4343400"/>
          <a:ext cx="17065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11" imgW="952087" imgH="241195" progId="Equation.DSMT4">
                  <p:embed/>
                </p:oleObj>
              </mc:Choice>
              <mc:Fallback>
                <p:oleObj name="Equation" r:id="rId11" imgW="952087" imgH="24119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343400"/>
                        <a:ext cx="17065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46125" y="5172075"/>
            <a:ext cx="715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证明：</a:t>
            </a:r>
            <a:r>
              <a:rPr lang="en-US" altLang="zh-CN"/>
              <a:t>(</a:t>
            </a:r>
            <a:r>
              <a:rPr lang="zh-CN" altLang="en-US"/>
              <a:t>法</a:t>
            </a:r>
            <a:r>
              <a:rPr lang="en-US" altLang="zh-CN"/>
              <a:t>1)</a:t>
            </a:r>
            <a:r>
              <a:rPr lang="zh-CN" altLang="en-US"/>
              <a:t>对</a:t>
            </a:r>
            <a:r>
              <a:rPr lang="en-US" altLang="zh-CN" i="1"/>
              <a:t>m</a:t>
            </a:r>
            <a:r>
              <a:rPr lang="zh-CN" altLang="en-US"/>
              <a:t>做数学归纳法 </a:t>
            </a:r>
            <a:r>
              <a:rPr lang="en-US" altLang="zh-CN"/>
              <a:t>(</a:t>
            </a:r>
            <a:r>
              <a:rPr lang="zh-CN" altLang="en-US"/>
              <a:t>见课本</a:t>
            </a:r>
            <a:r>
              <a:rPr lang="en-US" altLang="zh-CN"/>
              <a:t>160</a:t>
            </a:r>
            <a:r>
              <a:rPr lang="zh-CN" altLang="en-US"/>
              <a:t>页</a:t>
            </a:r>
            <a:r>
              <a:rPr lang="en-US" altLang="zh-CN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/>
      <p:bldP spid="20495" grpId="0"/>
      <p:bldP spid="20496" grpId="0"/>
      <p:bldP spid="20497" grpId="0"/>
      <p:bldP spid="20498" grpId="0"/>
      <p:bldP spid="20499" grpId="0"/>
      <p:bldP spid="205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CC"/>
                </a:solidFill>
              </a:rPr>
              <a:t>§</a:t>
            </a:r>
            <a:r>
              <a:rPr lang="en-US" altLang="zh-CN" sz="4000" smtClean="0">
                <a:solidFill>
                  <a:srgbClr val="0000CC"/>
                </a:solidFill>
              </a:rPr>
              <a:t>5.3.1 </a:t>
            </a:r>
            <a:r>
              <a:rPr lang="zh-CN" altLang="en-US" sz="4000" smtClean="0">
                <a:solidFill>
                  <a:srgbClr val="0000CC"/>
                </a:solidFill>
              </a:rPr>
              <a:t>矩阵的特征根与特征向量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81000" y="3886200"/>
            <a:ext cx="8458200" cy="2133600"/>
          </a:xfrm>
        </p:spPr>
        <p:txBody>
          <a:bodyPr/>
          <a:lstStyle/>
          <a:p>
            <a:pPr marL="809625" indent="-809625" eaLnBrk="1" hangingPunct="1">
              <a:lnSpc>
                <a:spcPct val="80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说明：</a:t>
            </a:r>
          </a:p>
          <a:p>
            <a:pPr marL="809625" indent="-809625" eaLnBrk="1" hangingPunct="1">
              <a:lnSpc>
                <a:spcPct val="80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     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1)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特征向量是对</a:t>
            </a:r>
            <a:r>
              <a:rPr lang="zh-CN" altLang="en-US" sz="2800" smtClean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方阵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而言的，且特征向量</a:t>
            </a:r>
            <a:r>
              <a:rPr lang="zh-CN" altLang="en-US" sz="2800" smtClean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非零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  <a:p>
            <a:pPr marL="809625" indent="-809625"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   2)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若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的对应于特征根</a:t>
            </a:r>
            <a:r>
              <a:rPr lang="zh-CN" altLang="en-US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的特征向量，则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kX 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k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≠0)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也为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的对应于特征根</a:t>
            </a:r>
            <a:r>
              <a:rPr lang="zh-CN" altLang="en-US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的特征向量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  <a:p>
            <a:pPr marL="809625" indent="-809625"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   3)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一个特征向量</a:t>
            </a:r>
            <a:r>
              <a:rPr lang="zh-CN" altLang="en-US" sz="2800" smtClean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只能属于一个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特征值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04800" y="152400"/>
            <a:ext cx="170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预备知识</a:t>
            </a:r>
            <a:r>
              <a:rPr lang="zh-CN" altLang="en-US"/>
              <a:t> 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1295400"/>
            <a:ext cx="362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一、定义与求法 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04800" y="1981200"/>
            <a:ext cx="8610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定义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en-US" altLang="zh-CN"/>
              <a:t>	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阶方阵，若数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/>
              <a:t>和</a:t>
            </a:r>
            <a:r>
              <a:rPr lang="en-US" altLang="zh-CN" i="1"/>
              <a:t>n</a:t>
            </a:r>
            <a:r>
              <a:rPr lang="zh-CN" altLang="en-US"/>
              <a:t>维</a:t>
            </a:r>
            <a:r>
              <a:rPr lang="zh-CN" altLang="en-US">
                <a:solidFill>
                  <a:srgbClr val="CC0000"/>
                </a:solidFill>
              </a:rPr>
              <a:t>非零</a:t>
            </a:r>
            <a:r>
              <a:rPr lang="en-US" altLang="zh-CN"/>
              <a:t>(</a:t>
            </a:r>
            <a:r>
              <a:rPr lang="zh-CN" altLang="en-US"/>
              <a:t>列</a:t>
            </a:r>
            <a:r>
              <a:rPr lang="en-US" altLang="zh-CN"/>
              <a:t>)</a:t>
            </a:r>
            <a:r>
              <a:rPr lang="zh-CN" altLang="en-US"/>
              <a:t>向量</a:t>
            </a:r>
            <a:r>
              <a:rPr lang="en-US" altLang="zh-CN" i="1"/>
              <a:t>X</a:t>
            </a:r>
            <a:r>
              <a:rPr lang="zh-CN" altLang="en-US"/>
              <a:t>满足</a:t>
            </a:r>
          </a:p>
          <a:p>
            <a:pPr algn="ctr" eaLnBrk="1" hangingPunct="1"/>
            <a:r>
              <a:rPr lang="en-US" altLang="zh-CN" i="1"/>
              <a:t>AX</a:t>
            </a:r>
            <a:r>
              <a:rPr lang="en-US" altLang="zh-CN"/>
              <a:t>= </a:t>
            </a:r>
            <a:r>
              <a:rPr lang="en-US" altLang="zh-CN" i="1">
                <a:sym typeface="Symbol" pitchFamily="18" charset="2"/>
              </a:rPr>
              <a:t>X</a:t>
            </a:r>
          </a:p>
          <a:p>
            <a:pPr eaLnBrk="1" hangingPunct="1"/>
            <a:r>
              <a:rPr lang="en-US" altLang="zh-CN"/>
              <a:t>	</a:t>
            </a:r>
            <a:r>
              <a:rPr lang="zh-CN" altLang="en-US"/>
              <a:t>则称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/>
              <a:t>为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003399"/>
                </a:solidFill>
              </a:rPr>
              <a:t>特征根</a:t>
            </a:r>
            <a:r>
              <a:rPr lang="en-US" altLang="zh-CN"/>
              <a:t>(</a:t>
            </a:r>
            <a:r>
              <a:rPr lang="zh-CN" altLang="en-US">
                <a:solidFill>
                  <a:srgbClr val="003399"/>
                </a:solidFill>
              </a:rPr>
              <a:t>特征值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zh-CN" altLang="en-US"/>
              <a:t>称为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00"/>
                </a:solidFill>
              </a:rPr>
              <a:t>对应于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zh-CN" altLang="en-US">
                <a:solidFill>
                  <a:srgbClr val="CC0000"/>
                </a:solidFill>
              </a:rPr>
              <a:t>属于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zh-CN" altLang="en-US"/>
              <a:t>特征根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/>
              <a:t>的</a:t>
            </a:r>
            <a:r>
              <a:rPr lang="zh-CN" altLang="en-US">
                <a:solidFill>
                  <a:srgbClr val="003399"/>
                </a:solidFill>
              </a:rPr>
              <a:t>特征向量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4" grpId="0" build="p"/>
      <p:bldP spid="39942" grpId="0"/>
      <p:bldP spid="399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/>
              <a:t>法</a:t>
            </a:r>
            <a:r>
              <a:rPr lang="en-US" altLang="zh-CN" sz="2800" smtClean="0"/>
              <a:t>2</a:t>
            </a:r>
          </a:p>
        </p:txBody>
      </p:sp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1524000" y="381000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3" imgW="3797300" imgH="444500" progId="Equation.3">
                  <p:embed/>
                </p:oleObj>
              </mc:Choice>
              <mc:Fallback>
                <p:oleObj name="Equation" r:id="rId3" imgW="37973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"/>
                        <a:ext cx="3797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1866900" y="800100"/>
          <a:ext cx="419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5" imgW="4191000" imgH="431800" progId="Equation.3">
                  <p:embed/>
                </p:oleObj>
              </mc:Choice>
              <mc:Fallback>
                <p:oleObj name="Equation" r:id="rId5" imgW="41910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800100"/>
                        <a:ext cx="4191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57200" y="12763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ea typeface="宋体" pitchFamily="2" charset="-122"/>
              </a:rPr>
              <a:t>则</a:t>
            </a: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1447800" y="1327150"/>
          <a:ext cx="4699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7" imgW="4699000" imgH="431800" progId="Equation.3">
                  <p:embed/>
                </p:oleObj>
              </mc:Choice>
              <mc:Fallback>
                <p:oleObj name="Equation" r:id="rId7" imgW="46990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27150"/>
                        <a:ext cx="4699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6308725" y="12525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ea typeface="宋体" pitchFamily="2" charset="-122"/>
              </a:rPr>
              <a:t>即</a:t>
            </a:r>
          </a:p>
        </p:txBody>
      </p:sp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1422400" y="1871663"/>
          <a:ext cx="5207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9" imgW="5207000" imgH="431800" progId="Equation.3">
                  <p:embed/>
                </p:oleObj>
              </mc:Choice>
              <mc:Fallback>
                <p:oleObj name="Equation" r:id="rId9" imgW="52070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871663"/>
                        <a:ext cx="5207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57200" y="240030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ea typeface="宋体" pitchFamily="2" charset="-122"/>
              </a:rPr>
              <a:t>类推之，有</a:t>
            </a:r>
          </a:p>
        </p:txBody>
      </p: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2647950" y="2443163"/>
          <a:ext cx="5245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11" imgW="5245100" imgH="482600" progId="Equation.3">
                  <p:embed/>
                </p:oleObj>
              </mc:Choice>
              <mc:Fallback>
                <p:oleObj name="Equation" r:id="rId11" imgW="5245100" imgH="482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443163"/>
                        <a:ext cx="52451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5524500" y="2990850"/>
          <a:ext cx="2628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13" imgW="2628900" imgH="406400" progId="Equation.3">
                  <p:embed/>
                </p:oleObj>
              </mc:Choice>
              <mc:Fallback>
                <p:oleObj name="Equation" r:id="rId13" imgW="2628900" imgH="406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2990850"/>
                        <a:ext cx="2628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381000" y="34290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ea typeface="宋体" pitchFamily="2" charset="-122"/>
              </a:rPr>
              <a:t>把上列各式合写成矩阵形式，得</a:t>
            </a:r>
          </a:p>
        </p:txBody>
      </p:sp>
      <p:graphicFrame>
        <p:nvGraphicFramePr>
          <p:cNvPr id="54298" name="Object 26"/>
          <p:cNvGraphicFramePr>
            <a:graphicFrameLocks noChangeAspect="1"/>
          </p:cNvGraphicFramePr>
          <p:nvPr/>
        </p:nvGraphicFramePr>
        <p:xfrm>
          <a:off x="684213" y="4140200"/>
          <a:ext cx="6021387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15" imgW="6019800" imgH="2108200" progId="Equation.3">
                  <p:embed/>
                </p:oleObj>
              </mc:Choice>
              <mc:Fallback>
                <p:oleObj name="Equation" r:id="rId15" imgW="6019800" imgH="2108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0200"/>
                        <a:ext cx="6021387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6654800" y="4929188"/>
          <a:ext cx="1727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17" imgW="1726451" imgH="406224" progId="Equation.3">
                  <p:embed/>
                </p:oleObj>
              </mc:Choice>
              <mc:Fallback>
                <p:oleObj name="Equation" r:id="rId17" imgW="1726451" imgH="4062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929188"/>
                        <a:ext cx="1727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0" grpId="0" autoUpdateAnimBg="0"/>
      <p:bldP spid="54292" grpId="0" autoUpdateAnimBg="0"/>
      <p:bldP spid="54294" grpId="0" autoUpdateAnimBg="0"/>
      <p:bldP spid="542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590800" y="457200"/>
          <a:ext cx="31686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3" imgW="1536700" imgH="952500" progId="Equation.3">
                  <p:embed/>
                </p:oleObj>
              </mc:Choice>
              <mc:Fallback>
                <p:oleObj name="公式" r:id="rId3" imgW="15367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316865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676400" y="3698875"/>
          <a:ext cx="5486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5" imgW="5029200" imgH="431800" progId="Equation.3">
                  <p:embed/>
                </p:oleObj>
              </mc:Choice>
              <mc:Fallback>
                <p:oleObj name="Equation" r:id="rId5" imgW="50292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98875"/>
                        <a:ext cx="5486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81000" y="4352925"/>
          <a:ext cx="3581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7" imgW="1714500" imgH="241300" progId="Equation.3">
                  <p:embed/>
                </p:oleObj>
              </mc:Choice>
              <mc:Fallback>
                <p:oleObj name="公式" r:id="rId7" imgW="17145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52925"/>
                        <a:ext cx="35814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81000" y="4953000"/>
          <a:ext cx="1447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9" imgW="685800" imgH="241300" progId="Equation.3">
                  <p:embed/>
                </p:oleObj>
              </mc:Choice>
              <mc:Fallback>
                <p:oleObj name="公式" r:id="rId9" imgW="6858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1447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2057400" y="4953000"/>
          <a:ext cx="3429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11" imgW="1548728" imgH="241195" progId="Equation.3">
                  <p:embed/>
                </p:oleObj>
              </mc:Choice>
              <mc:Fallback>
                <p:oleObj name="公式" r:id="rId11" imgW="1548728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34290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61950" y="5562600"/>
          <a:ext cx="5886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公式" r:id="rId13" imgW="2349500" imgH="228600" progId="Equation.3">
                  <p:embed/>
                </p:oleObj>
              </mc:Choice>
              <mc:Fallback>
                <p:oleObj name="公式" r:id="rId13" imgW="23495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562600"/>
                        <a:ext cx="58864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1054100" y="4572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由于矩阵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381000" y="2452688"/>
            <a:ext cx="4862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的行列式</a:t>
            </a:r>
            <a:r>
              <a:rPr lang="en-US" altLang="zh-CN"/>
              <a:t>|</a:t>
            </a:r>
            <a:r>
              <a:rPr lang="en-US" altLang="zh-CN" i="1"/>
              <a:t>B</a:t>
            </a:r>
            <a:r>
              <a:rPr lang="en-US" altLang="zh-CN"/>
              <a:t>|</a:t>
            </a:r>
            <a:r>
              <a:rPr lang="zh-CN" altLang="en-US"/>
              <a:t>为范得蒙行列式，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029200" y="2454275"/>
            <a:ext cx="344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由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 i="1" baseline="-25000"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互不相等知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|0,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81000" y="2986088"/>
            <a:ext cx="300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因此</a:t>
            </a:r>
            <a:r>
              <a:rPr lang="en-US" altLang="zh-CN" i="1"/>
              <a:t>B</a:t>
            </a:r>
            <a:r>
              <a:rPr lang="zh-CN" altLang="en-US"/>
              <a:t>为可逆矩阵</a:t>
            </a:r>
            <a:r>
              <a:rPr lang="en-US" altLang="zh-CN"/>
              <a:t>.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429000" y="29718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于是得到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/>
      <p:bldP spid="56334" grpId="0"/>
      <p:bldP spid="56335" grpId="0"/>
      <p:bldP spid="563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4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的推广：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009775" y="990600"/>
          <a:ext cx="1697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3" imgW="888614" imgH="241195" progId="Equation.DSMT4">
                  <p:embed/>
                </p:oleObj>
              </mc:Choice>
              <mc:Fallback>
                <p:oleObj name="Equation" r:id="rId3" imgW="888614" imgH="2411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990600"/>
                        <a:ext cx="16970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524000" y="1524000"/>
          <a:ext cx="22018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5" imgW="1218671" imgH="291973" progId="Equation.DSMT4">
                  <p:embed/>
                </p:oleObj>
              </mc:Choice>
              <mc:Fallback>
                <p:oleObj name="Equation" r:id="rId5" imgW="1218671" imgH="29197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22018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6584950" y="1524000"/>
          <a:ext cx="2222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7" imgW="1256755" imgH="266584" progId="Equation.DSMT4">
                  <p:embed/>
                </p:oleObj>
              </mc:Choice>
              <mc:Fallback>
                <p:oleObj name="Equation" r:id="rId7" imgW="1256755" imgH="2665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1524000"/>
                        <a:ext cx="2222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600200" y="1978025"/>
          <a:ext cx="3063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9" imgW="152268" imgH="266469" progId="Equation.DSMT4">
                  <p:embed/>
                </p:oleObj>
              </mc:Choice>
              <mc:Fallback>
                <p:oleObj name="Equation" r:id="rId9" imgW="152268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78025"/>
                        <a:ext cx="3063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130300" y="2667000"/>
          <a:ext cx="7340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11" imgW="3962400" imgH="266700" progId="Equation.DSMT4">
                  <p:embed/>
                </p:oleObj>
              </mc:Choice>
              <mc:Fallback>
                <p:oleObj name="Equation" r:id="rId11" imgW="3962400" imgH="266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667000"/>
                        <a:ext cx="7340600" cy="493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795463" y="3352800"/>
          <a:ext cx="1935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13" imgW="1066800" imgH="241300" progId="Equation.DSMT4">
                  <p:embed/>
                </p:oleObj>
              </mc:Choice>
              <mc:Fallback>
                <p:oleObj name="Equation" r:id="rId13" imgW="1066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3352800"/>
                        <a:ext cx="1935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57200" y="914400"/>
            <a:ext cx="163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定理</a:t>
            </a:r>
            <a:r>
              <a:rPr lang="en-US" altLang="zh-CN">
                <a:solidFill>
                  <a:srgbClr val="CC0000"/>
                </a:solidFill>
                <a:cs typeface="Times New Roman" pitchFamily="18" charset="0"/>
              </a:rPr>
              <a:t>5</a:t>
            </a:r>
            <a:r>
              <a:rPr lang="en-US" altLang="zh-CN">
                <a:cs typeface="Times New Roman" pitchFamily="18" charset="0"/>
              </a:rPr>
              <a:t>	  </a:t>
            </a:r>
            <a:r>
              <a:rPr lang="zh-CN" altLang="en-US">
                <a:cs typeface="Times New Roman" pitchFamily="18" charset="0"/>
              </a:rPr>
              <a:t>设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581400" y="914400"/>
            <a:ext cx="517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是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zh-CN" altLang="en-US">
                <a:cs typeface="Times New Roman" pitchFamily="18" charset="0"/>
              </a:rPr>
              <a:t>阶矩阵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</a:t>
            </a:r>
            <a:r>
              <a:rPr lang="en-US" altLang="zh-CN" i="1">
                <a:cs typeface="Times New Roman" pitchFamily="18" charset="0"/>
              </a:rPr>
              <a:t>k</a:t>
            </a:r>
            <a:r>
              <a:rPr lang="zh-CN" altLang="en-US">
                <a:cs typeface="Times New Roman" pitchFamily="18" charset="0"/>
              </a:rPr>
              <a:t>个</a:t>
            </a:r>
            <a:r>
              <a:rPr lang="zh-CN" altLang="en-US">
                <a:solidFill>
                  <a:srgbClr val="A50021"/>
                </a:solidFill>
                <a:cs typeface="Times New Roman" pitchFamily="18" charset="0"/>
              </a:rPr>
              <a:t>互异</a:t>
            </a:r>
            <a:r>
              <a:rPr lang="zh-CN" altLang="en-US">
                <a:cs typeface="Times New Roman" pitchFamily="18" charset="0"/>
              </a:rPr>
              <a:t>的特征根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733800" y="1447800"/>
            <a:ext cx="292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是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对应于特征根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066800" y="19812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的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905000" y="19812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个线性无关的特征向量，则向量组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1219200" y="3276600"/>
            <a:ext cx="66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(</a:t>
            </a:r>
            <a:r>
              <a:rPr lang="zh-CN" altLang="en-US">
                <a:cs typeface="Times New Roman" pitchFamily="18" charset="0"/>
              </a:rPr>
              <a:t>共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733800" y="3352800"/>
            <a:ext cx="333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个向量</a:t>
            </a:r>
            <a:r>
              <a:rPr lang="en-US" altLang="zh-CN">
                <a:cs typeface="Times New Roman" pitchFamily="18" charset="0"/>
              </a:rPr>
              <a:t>)</a:t>
            </a:r>
            <a:r>
              <a:rPr lang="zh-CN" altLang="en-US">
                <a:cs typeface="Times New Roman" pitchFamily="18" charset="0"/>
              </a:rPr>
              <a:t>必线性无关</a:t>
            </a:r>
            <a:r>
              <a:rPr lang="en-US" altLang="zh-CN">
                <a:cs typeface="Times New Roman" pitchFamily="18" charset="0"/>
              </a:rPr>
              <a:t>. 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066800" y="13954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1935163" y="3962400"/>
          <a:ext cx="427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15" imgW="190417" imgH="241195" progId="Equation.DSMT4">
                  <p:embed/>
                </p:oleObj>
              </mc:Choice>
              <mc:Fallback>
                <p:oleObj name="Equation" r:id="rId15" imgW="190417" imgH="24119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3962400"/>
                        <a:ext cx="4270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1849438" y="5715000"/>
          <a:ext cx="26273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17" imgW="1193800" imgH="241300" progId="Equation.DSMT4">
                  <p:embed/>
                </p:oleObj>
              </mc:Choice>
              <mc:Fallback>
                <p:oleObj name="Equation" r:id="rId17" imgW="11938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5715000"/>
                        <a:ext cx="26273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381000" y="3962400"/>
            <a:ext cx="161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定理</a:t>
            </a:r>
            <a:r>
              <a:rPr lang="en-US" altLang="zh-CN">
                <a:solidFill>
                  <a:srgbClr val="CC0000"/>
                </a:solidFill>
                <a:cs typeface="Times New Roman" pitchFamily="18" charset="0"/>
              </a:rPr>
              <a:t>6</a:t>
            </a:r>
            <a:r>
              <a:rPr lang="en-US" altLang="zh-CN">
                <a:cs typeface="Times New Roman" pitchFamily="18" charset="0"/>
              </a:rPr>
              <a:t>  </a:t>
            </a:r>
            <a:r>
              <a:rPr lang="zh-CN" altLang="en-US">
                <a:cs typeface="Times New Roman" pitchFamily="18" charset="0"/>
              </a:rPr>
              <a:t>设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2420938" y="3962400"/>
            <a:ext cx="603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是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zh-CN" altLang="en-US">
                <a:cs typeface="Times New Roman" pitchFamily="18" charset="0"/>
              </a:rPr>
              <a:t>阶矩阵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的</a:t>
            </a:r>
            <a:r>
              <a:rPr lang="en-US" altLang="zh-CN" i="1">
                <a:cs typeface="Times New Roman" pitchFamily="18" charset="0"/>
              </a:rPr>
              <a:t>k</a:t>
            </a:r>
            <a:r>
              <a:rPr lang="zh-CN" altLang="en-US">
                <a:cs typeface="Times New Roman" pitchFamily="18" charset="0"/>
              </a:rPr>
              <a:t>重特征根，则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对应于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1600200" y="4495800"/>
            <a:ext cx="473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cs typeface="Times New Roman" pitchFamily="18" charset="0"/>
              </a:rPr>
              <a:t>特征子空间</a:t>
            </a:r>
            <a:r>
              <a:rPr lang="zh-CN" altLang="en-US">
                <a:cs typeface="Times New Roman" pitchFamily="18" charset="0"/>
              </a:rPr>
              <a:t>的维数</a:t>
            </a:r>
            <a:r>
              <a:rPr lang="zh-CN" altLang="en-US">
                <a:solidFill>
                  <a:srgbClr val="A50021"/>
                </a:solidFill>
                <a:cs typeface="Times New Roman" pitchFamily="18" charset="0"/>
              </a:rPr>
              <a:t>不超过</a:t>
            </a:r>
            <a:r>
              <a:rPr lang="en-US" altLang="zh-CN" i="1">
                <a:cs typeface="Times New Roman" pitchFamily="18" charset="0"/>
              </a:rPr>
              <a:t>k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685800" y="56388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方程组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4419600" y="5638800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的基础解系所含向量的个数</a:t>
            </a:r>
          </a:p>
        </p:txBody>
      </p:sp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1143000" y="44958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9" imgW="190417" imgH="241195" progId="Equation.DSMT4">
                  <p:embed/>
                </p:oleObj>
              </mc:Choice>
              <mc:Fallback>
                <p:oleObj name="Equation" r:id="rId19" imgW="190417" imgH="241195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427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1143000" y="505301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即：当</a:t>
            </a:r>
          </a:p>
        </p:txBody>
      </p:sp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2209800" y="51054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21" imgW="190417" imgH="241195" progId="Equation.DSMT4">
                  <p:embed/>
                </p:oleObj>
              </mc:Choice>
              <mc:Fallback>
                <p:oleObj name="Equation" r:id="rId21" imgW="190417" imgH="24119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05400"/>
                        <a:ext cx="427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2667000" y="5056188"/>
            <a:ext cx="6154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阶矩阵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en-US" altLang="zh-CN" i="1"/>
              <a:t>k</a:t>
            </a:r>
            <a:r>
              <a:rPr lang="zh-CN" altLang="en-US"/>
              <a:t>重特征根时，齐次线性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685800" y="6122988"/>
            <a:ext cx="1522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不多于</a:t>
            </a:r>
            <a:r>
              <a:rPr lang="en-US" altLang="zh-CN" i="1"/>
              <a:t>k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/>
      <p:bldP spid="22540" grpId="0"/>
      <p:bldP spid="22541" grpId="0"/>
      <p:bldP spid="22542" grpId="0"/>
      <p:bldP spid="22543" grpId="0"/>
      <p:bldP spid="22544" grpId="0"/>
      <p:bldP spid="22545" grpId="0"/>
      <p:bldP spid="22546" grpId="0"/>
      <p:bldP spid="22551" grpId="0"/>
      <p:bldP spid="22552" grpId="0"/>
      <p:bldP spid="22553" grpId="0"/>
      <p:bldP spid="22554" grpId="0"/>
      <p:bldP spid="22555" grpId="0"/>
      <p:bldP spid="22557" grpId="0"/>
      <p:bldP spid="22559" grpId="0"/>
      <p:bldP spid="225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915400" cy="6397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1  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阶数量矩阵 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kE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(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k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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0)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的特征方程为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|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−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kE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|=(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−k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) </a:t>
            </a:r>
            <a:r>
              <a:rPr lang="en-US" altLang="zh-CN" sz="2800" i="1" baseline="3000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 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914400" y="1006475"/>
            <a:ext cx="4408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</a:t>
            </a:r>
            <a:r>
              <a:rPr lang="en-US" altLang="zh-CN" i="1">
                <a:solidFill>
                  <a:schemeClr val="tx2"/>
                </a:solidFill>
              </a:rPr>
              <a:t>=k</a:t>
            </a:r>
            <a:r>
              <a:rPr lang="zh-CN" altLang="en-US"/>
              <a:t>为</a:t>
            </a:r>
            <a:r>
              <a:rPr lang="en-US" altLang="zh-CN" i="1"/>
              <a:t>kE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zh-CN" altLang="en-US"/>
              <a:t>重特征根</a:t>
            </a:r>
            <a:r>
              <a:rPr lang="en-US" altLang="zh-CN"/>
              <a:t>, 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181600" y="1006475"/>
            <a:ext cx="325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代入</a:t>
            </a:r>
            <a:r>
              <a:rPr lang="en-US" altLang="zh-CN"/>
              <a:t>(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</a:t>
            </a:r>
            <a:r>
              <a:rPr lang="en-US" altLang="zh-CN" i="1">
                <a:solidFill>
                  <a:schemeClr val="tx2"/>
                </a:solidFill>
              </a:rPr>
              <a:t>E</a:t>
            </a:r>
            <a:r>
              <a:rPr lang="en-US" altLang="zh-CN" i="1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−</a:t>
            </a:r>
            <a:r>
              <a:rPr lang="en-US" altLang="zh-CN" i="1">
                <a:solidFill>
                  <a:schemeClr val="tx2"/>
                </a:solidFill>
              </a:rPr>
              <a:t>kE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r>
              <a:rPr lang="en-US" altLang="zh-CN" i="1">
                <a:solidFill>
                  <a:schemeClr val="tx2"/>
                </a:solidFill>
              </a:rPr>
              <a:t>X=O</a:t>
            </a:r>
            <a:r>
              <a:rPr lang="zh-CN" altLang="en-US">
                <a:solidFill>
                  <a:schemeClr val="tx2"/>
                </a:solidFill>
              </a:rPr>
              <a:t>得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974725" y="1666875"/>
            <a:ext cx="1227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i="1"/>
              <a:t>OX=O.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2133600" y="161448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其系数矩阵为零矩阵，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5562600" y="1676400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故任意</a:t>
            </a:r>
            <a:r>
              <a:rPr lang="en-US" altLang="zh-CN" i="1"/>
              <a:t>n</a:t>
            </a:r>
            <a:r>
              <a:rPr lang="zh-CN" altLang="en-US"/>
              <a:t>个线性无关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914400" y="2232025"/>
            <a:ext cx="420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的向量都是它的基础解系</a:t>
            </a:r>
            <a:r>
              <a:rPr lang="en-US" altLang="zh-CN"/>
              <a:t>.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181600" y="22098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而每个非零向量都是它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838200" y="2917825"/>
            <a:ext cx="806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的特征向量，基础解系所含向量个数不大于重数</a:t>
            </a:r>
            <a:r>
              <a:rPr lang="en-US" altLang="zh-CN" i="1"/>
              <a:t>n.</a:t>
            </a:r>
            <a:r>
              <a:rPr lang="en-US" altLang="zh-CN"/>
              <a:t> 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88925" y="3733800"/>
            <a:ext cx="8626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4375" indent="-714375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2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为</a:t>
            </a:r>
            <a:r>
              <a:rPr lang="en-US" altLang="zh-CN" i="1"/>
              <a:t>n</a:t>
            </a:r>
            <a:r>
              <a:rPr lang="zh-CN" altLang="en-US"/>
              <a:t>阶矩阵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分别是</a:t>
            </a:r>
            <a:r>
              <a:rPr lang="en-US" altLang="zh-CN" i="1"/>
              <a:t>A</a:t>
            </a:r>
            <a:r>
              <a:rPr lang="zh-CN" altLang="en-US"/>
              <a:t>对应于两个不同特征根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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</a:t>
            </a:r>
            <a:r>
              <a:rPr lang="en-US" altLang="zh-CN" baseline="-25000"/>
              <a:t>2</a:t>
            </a:r>
            <a:r>
              <a:rPr lang="zh-CN" altLang="en-US"/>
              <a:t>的特征向量</a:t>
            </a:r>
            <a:r>
              <a:rPr lang="en-US" altLang="zh-CN"/>
              <a:t>. </a:t>
            </a:r>
            <a:r>
              <a:rPr lang="zh-CN" altLang="en-US"/>
              <a:t>证明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不是</a:t>
            </a:r>
            <a:r>
              <a:rPr lang="en-US" altLang="zh-CN" i="1"/>
              <a:t>A</a:t>
            </a:r>
            <a:r>
              <a:rPr lang="zh-CN" altLang="en-US"/>
              <a:t>的特征向量</a:t>
            </a:r>
            <a:r>
              <a:rPr lang="en-US" altLang="zh-CN"/>
              <a:t>.</a:t>
            </a:r>
          </a:p>
        </p:txBody>
      </p:sp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2362200" y="5940425"/>
          <a:ext cx="3702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1917700" imgH="241300" progId="Equation.DSMT4">
                  <p:embed/>
                </p:oleObj>
              </mc:Choice>
              <mc:Fallback>
                <p:oleObj name="Equation" r:id="rId3" imgW="1917700" imgH="241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940425"/>
                        <a:ext cx="37020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411163" y="4816475"/>
            <a:ext cx="8351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14375" indent="-714375"/>
            <a:r>
              <a:rPr lang="zh-CN" altLang="en-US"/>
              <a:t>证：用</a:t>
            </a:r>
            <a:r>
              <a:rPr lang="zh-CN" altLang="en-US">
                <a:solidFill>
                  <a:srgbClr val="CC0000"/>
                </a:solidFill>
              </a:rPr>
              <a:t>反证法</a:t>
            </a:r>
            <a:r>
              <a:rPr lang="zh-CN" altLang="en-US"/>
              <a:t>，假设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的对应于特征根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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的特征向量，则有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/>
      <p:bldP spid="59406" grpId="0"/>
      <p:bldP spid="59407" grpId="0"/>
      <p:bldP spid="59408" grpId="0"/>
      <p:bldP spid="59409" grpId="0"/>
      <p:bldP spid="59410" grpId="0"/>
      <p:bldP spid="59411" grpId="0"/>
      <p:bldP spid="59412" grpId="0"/>
      <p:bldP spid="59413" grpId="0"/>
      <p:bldP spid="594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3"/>
          <p:cNvGraphicFramePr>
            <a:graphicFrameLocks noChangeAspect="1"/>
          </p:cNvGraphicFramePr>
          <p:nvPr/>
        </p:nvGraphicFramePr>
        <p:xfrm>
          <a:off x="2971800" y="417513"/>
          <a:ext cx="19923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3" imgW="952087" imgH="241195" progId="Equation.DSMT4">
                  <p:embed/>
                </p:oleObj>
              </mc:Choice>
              <mc:Fallback>
                <p:oleObj name="Equation" r:id="rId3" imgW="952087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7513"/>
                        <a:ext cx="19923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2"/>
          <p:cNvGraphicFramePr>
            <a:graphicFrameLocks noChangeAspect="1"/>
          </p:cNvGraphicFramePr>
          <p:nvPr/>
        </p:nvGraphicFramePr>
        <p:xfrm>
          <a:off x="4953000" y="423863"/>
          <a:ext cx="1876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5" imgW="914400" imgH="241200" progId="Equation.DSMT4">
                  <p:embed/>
                </p:oleObj>
              </mc:Choice>
              <mc:Fallback>
                <p:oleObj name="Equation" r:id="rId5" imgW="91440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3863"/>
                        <a:ext cx="18764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219200" y="990600"/>
          <a:ext cx="6858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7" imgW="2971800" imgH="241200" progId="Equation.DSMT4">
                  <p:embed/>
                </p:oleObj>
              </mc:Choice>
              <mc:Fallback>
                <p:oleObj name="Equation" r:id="rId7" imgW="29718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6858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1371600" y="2209800"/>
          <a:ext cx="396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9" imgW="1943100" imgH="241300" progId="Equation.DSMT4">
                  <p:embed/>
                </p:oleObj>
              </mc:Choice>
              <mc:Fallback>
                <p:oleObj name="Equation" r:id="rId9" imgW="19431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39655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371600" y="2895600"/>
          <a:ext cx="4340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11" imgW="2044700" imgH="241300" progId="Equation.DSMT4">
                  <p:embed/>
                </p:oleObj>
              </mc:Choice>
              <mc:Fallback>
                <p:oleObj name="Equation" r:id="rId11" imgW="20447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4340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219200" y="3581400"/>
          <a:ext cx="11144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13" imgW="520474" imgH="241195" progId="Equation.DSMT4">
                  <p:embed/>
                </p:oleObj>
              </mc:Choice>
              <mc:Fallback>
                <p:oleObj name="Equation" r:id="rId13" imgW="520474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11144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997075" y="4125913"/>
          <a:ext cx="3870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15" imgW="1587500" imgH="241300" progId="Equation.DSMT4">
                  <p:embed/>
                </p:oleObj>
              </mc:Choice>
              <mc:Fallback>
                <p:oleObj name="Equation" r:id="rId15" imgW="1587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125913"/>
                        <a:ext cx="38703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295400" y="4800600"/>
          <a:ext cx="17986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17" imgW="876300" imgH="241300" progId="Equation.DSMT4">
                  <p:embed/>
                </p:oleObj>
              </mc:Choice>
              <mc:Fallback>
                <p:oleObj name="Equation" r:id="rId17" imgW="8763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17986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3962400" y="4773613"/>
          <a:ext cx="10795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19" imgW="533169" imgH="241195" progId="Equation.DSMT4">
                  <p:embed/>
                </p:oleObj>
              </mc:Choice>
              <mc:Fallback>
                <p:oleObj name="Equation" r:id="rId19" imgW="533169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73613"/>
                        <a:ext cx="10795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4"/>
          <p:cNvSpPr>
            <a:spLocks noChangeArrowheads="1"/>
          </p:cNvSpPr>
          <p:nvPr/>
        </p:nvSpPr>
        <p:spPr bwMode="auto">
          <a:xfrm>
            <a:off x="152400" y="381000"/>
            <a:ext cx="300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又由已知条件知 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477000" y="395288"/>
            <a:ext cx="2198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28600"/>
            <a:r>
              <a:rPr lang="zh-CN" altLang="en-US"/>
              <a:t>，故又得到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152400" y="1676400"/>
            <a:ext cx="157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于是有 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28600" y="2819400"/>
            <a:ext cx="85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即 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381000" y="35052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因为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2209800" y="3505200"/>
            <a:ext cx="629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对应于不同特征根，故它们线性无关，</a:t>
            </a: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320675" y="4724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得到</a:t>
            </a: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2971800" y="4724400"/>
            <a:ext cx="108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这与</a:t>
            </a: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304800" y="4114800"/>
            <a:ext cx="165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于是得到</a:t>
            </a:r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5029200" y="4724400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矛盾</a:t>
            </a:r>
            <a:r>
              <a:rPr lang="en-US" altLang="zh-CN"/>
              <a:t>.</a:t>
            </a: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387350" y="5486400"/>
            <a:ext cx="464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不是</a:t>
            </a:r>
            <a:r>
              <a:rPr lang="en-US" altLang="zh-CN" i="1"/>
              <a:t>A</a:t>
            </a:r>
            <a:r>
              <a:rPr lang="zh-CN" altLang="en-US"/>
              <a:t>的特征向量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6" grpId="0"/>
      <p:bldP spid="61457" grpId="0"/>
      <p:bldP spid="61458" grpId="0"/>
      <p:bldP spid="61459" grpId="0"/>
      <p:bldP spid="61460" grpId="0"/>
      <p:bldP spid="61461" grpId="0"/>
      <p:bldP spid="61462" grpId="0"/>
      <p:bldP spid="61465" grpId="0"/>
      <p:bldP spid="61466" grpId="0"/>
      <p:bldP spid="614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小  结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/>
            <a:r>
              <a:rPr kumimoji="1" lang="zh-CN" altLang="en-US" smtClean="0">
                <a:ea typeface="黑体" pitchFamily="2" charset="-122"/>
              </a:rPr>
              <a:t>求矩阵特征值与特征向量的步骤</a:t>
            </a:r>
            <a:r>
              <a:rPr kumimoji="1" lang="en-US" altLang="zh-CN" smtClean="0">
                <a:ea typeface="黑体" pitchFamily="2" charset="-122"/>
              </a:rPr>
              <a:t>(</a:t>
            </a:r>
            <a:r>
              <a:rPr kumimoji="1" lang="zh-CN" altLang="en-US" smtClean="0">
                <a:ea typeface="黑体" pitchFamily="2" charset="-122"/>
              </a:rPr>
              <a:t>重点</a:t>
            </a:r>
            <a:r>
              <a:rPr kumimoji="1" lang="en-US" altLang="zh-CN" smtClean="0">
                <a:ea typeface="黑体" pitchFamily="2" charset="-122"/>
              </a:rPr>
              <a:t>)</a:t>
            </a:r>
          </a:p>
          <a:p>
            <a:pPr eaLnBrk="1" hangingPunct="1"/>
            <a:r>
              <a:rPr lang="zh-CN" altLang="en-US" smtClean="0">
                <a:ea typeface="黑体" pitchFamily="2" charset="-122"/>
              </a:rPr>
              <a:t>特征根与特征向量的性质</a:t>
            </a:r>
            <a:r>
              <a:rPr kumimoji="1" lang="en-US" altLang="zh-CN" smtClean="0">
                <a:ea typeface="黑体" pitchFamily="2" charset="-122"/>
              </a:rPr>
              <a:t>(</a:t>
            </a:r>
            <a:r>
              <a:rPr kumimoji="1" lang="zh-CN" altLang="en-US" smtClean="0">
                <a:ea typeface="黑体" pitchFamily="2" charset="-122"/>
              </a:rPr>
              <a:t>重点</a:t>
            </a:r>
            <a:r>
              <a:rPr kumimoji="1" lang="en-US" altLang="zh-CN" smtClean="0">
                <a:ea typeface="黑体" pitchFamily="2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kumimoji="1" lang="en-US" altLang="zh-CN" smtClean="0">
                <a:ea typeface="黑体" pitchFamily="2" charset="-122"/>
              </a:rPr>
              <a:t>   (</a:t>
            </a:r>
            <a:r>
              <a:rPr kumimoji="1" lang="zh-CN" altLang="en-US" smtClean="0">
                <a:ea typeface="黑体" pitchFamily="2" charset="-122"/>
              </a:rPr>
              <a:t>定理</a:t>
            </a:r>
            <a:r>
              <a:rPr kumimoji="1" lang="en-US" altLang="zh-CN" smtClean="0">
                <a:ea typeface="黑体" pitchFamily="2" charset="-122"/>
              </a:rPr>
              <a:t>2——</a:t>
            </a:r>
            <a:r>
              <a:rPr kumimoji="1" lang="zh-CN" altLang="en-US" smtClean="0">
                <a:ea typeface="黑体" pitchFamily="2" charset="-122"/>
              </a:rPr>
              <a:t>定理</a:t>
            </a:r>
            <a:r>
              <a:rPr kumimoji="1" lang="en-US" altLang="zh-CN" smtClean="0">
                <a:ea typeface="黑体" pitchFamily="2" charset="-122"/>
              </a:rPr>
              <a:t>6)</a:t>
            </a:r>
          </a:p>
          <a:p>
            <a:pPr eaLnBrk="1" hangingPunct="1"/>
            <a:r>
              <a:rPr lang="zh-CN" altLang="en-US" smtClean="0">
                <a:ea typeface="黑体" pitchFamily="2" charset="-122"/>
              </a:rPr>
              <a:t>用反证法来证明一些问题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CC"/>
                </a:solidFill>
              </a:rPr>
              <a:t>§5.3.2  </a:t>
            </a:r>
            <a:r>
              <a:rPr lang="zh-CN" altLang="en-US" smtClean="0">
                <a:solidFill>
                  <a:srgbClr val="0000CC"/>
                </a:solidFill>
              </a:rPr>
              <a:t>矩阵的对角化</a:t>
            </a: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5334000" y="1706563"/>
          <a:ext cx="26670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3" imgW="1701800" imgH="1079500" progId="Equation.DSMT4">
                  <p:embed/>
                </p:oleObj>
              </mc:Choice>
              <mc:Fallback>
                <p:oleObj name="Equation" r:id="rId3" imgW="1701800" imgH="1079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06563"/>
                        <a:ext cx="26670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04800" y="4678363"/>
          <a:ext cx="64770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5" imgW="4013200" imgH="1079500" progId="Equation.DSMT4">
                  <p:embed/>
                </p:oleObj>
              </mc:Choice>
              <mc:Fallback>
                <p:oleObj name="Equation" r:id="rId5" imgW="4013200" imgH="1079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78363"/>
                        <a:ext cx="6477000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6934200" y="5287963"/>
          <a:ext cx="20574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7" imgW="1054100" imgH="533400" progId="Equation.DSMT4">
                  <p:embed/>
                </p:oleObj>
              </mc:Choice>
              <mc:Fallback>
                <p:oleObj name="Equation" r:id="rId7" imgW="10541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287963"/>
                        <a:ext cx="20574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304800" y="1096963"/>
            <a:ext cx="7327900" cy="519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先看一个矩阵若可以对角化，应满足什么条件</a:t>
            </a:r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381000" y="2239963"/>
            <a:ext cx="4943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  <a:r>
              <a:rPr lang="en-US" altLang="zh-CN" i="1">
                <a:solidFill>
                  <a:schemeClr val="tx2"/>
                </a:solidFill>
              </a:rPr>
              <a:t>n</a:t>
            </a:r>
            <a:r>
              <a:rPr lang="zh-CN" altLang="en-US">
                <a:solidFill>
                  <a:schemeClr val="tx2"/>
                </a:solidFill>
              </a:rPr>
              <a:t>阶矩阵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2"/>
                </a:solidFill>
              </a:rPr>
              <a:t>=(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 i="1" baseline="-25000">
                <a:solidFill>
                  <a:schemeClr val="tx2"/>
                </a:solidFill>
              </a:rPr>
              <a:t>ij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r>
              <a:rPr lang="zh-CN" altLang="en-US"/>
              <a:t>与对角形矩阵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398463" y="2925763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相似，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1312863" y="2940050"/>
            <a:ext cx="371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即存在可逆矩阵</a:t>
            </a:r>
            <a:r>
              <a:rPr lang="en-US" altLang="zh-CN" i="1"/>
              <a:t>M</a:t>
            </a:r>
            <a:r>
              <a:rPr lang="zh-CN" altLang="en-US"/>
              <a:t>使得</a:t>
            </a:r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423863" y="3459163"/>
            <a:ext cx="180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D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 baseline="30000"/>
              <a:t>-1</a:t>
            </a:r>
            <a:r>
              <a:rPr lang="en-US" altLang="zh-CN" i="1"/>
              <a:t>AM</a:t>
            </a:r>
            <a:r>
              <a:rPr lang="en-US" altLang="zh-CN"/>
              <a:t>.</a:t>
            </a:r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2151063" y="3481388"/>
            <a:ext cx="303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于是，有</a:t>
            </a:r>
            <a:r>
              <a:rPr lang="en-US" altLang="zh-CN" i="1"/>
              <a:t>AM=MD</a:t>
            </a:r>
            <a:r>
              <a:rPr lang="en-US" altLang="zh-CN"/>
              <a:t>.</a:t>
            </a:r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381000" y="3992563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将</a:t>
            </a:r>
            <a:r>
              <a:rPr lang="en-US" altLang="zh-CN" i="1"/>
              <a:t>M</a:t>
            </a:r>
            <a:r>
              <a:rPr lang="zh-CN" altLang="en-US"/>
              <a:t>按列分块为</a:t>
            </a:r>
            <a:r>
              <a:rPr lang="en-US" altLang="zh-CN" i="1"/>
              <a:t>M</a:t>
            </a:r>
            <a:r>
              <a:rPr lang="en-US" altLang="zh-CN"/>
              <a:t>=(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 ,…,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i="1" baseline="-25000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并代入</a:t>
            </a:r>
            <a:r>
              <a:rPr lang="en-US" altLang="zh-CN" i="1"/>
              <a:t>AM=MD</a:t>
            </a:r>
            <a:r>
              <a:rPr lang="zh-CN" altLang="en-US">
                <a:sym typeface="Symbol" pitchFamily="18" charset="2"/>
              </a:rPr>
              <a:t>得</a:t>
            </a:r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7239000" y="46783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即有</a:t>
            </a:r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6858000" y="4678363"/>
            <a:ext cx="0" cy="175260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8" grpId="0" animBg="1"/>
      <p:bldP spid="63509" grpId="0"/>
      <p:bldP spid="63510" grpId="0"/>
      <p:bldP spid="63511" grpId="0"/>
      <p:bldP spid="63512" grpId="0"/>
      <p:bldP spid="63513" grpId="0"/>
      <p:bldP spid="63514" grpId="0"/>
      <p:bldP spid="63515" grpId="0"/>
      <p:bldP spid="6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868363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而由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M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可逆知它的列向量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sz="2800" baseline="-250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1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sz="2800" baseline="-250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,…,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sz="2800" i="1" baseline="-250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n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都不为零且线性无关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sz="28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阶复矩阵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与对角形矩阵相似的充要条件是 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           </a:t>
            </a:r>
            <a:r>
              <a:rPr lang="zh-CN" altLang="en-US" sz="2800" smtClean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rPr>
              <a:t>有</a:t>
            </a:r>
            <a:r>
              <a:rPr lang="en-US" altLang="zh-CN" sz="2800" i="1" smtClean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 smtClean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rPr>
              <a:t>个线性无关的特征向量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smtClean="0">
              <a:latin typeface="Times New Roman" pitchFamily="18" charset="0"/>
              <a:ea typeface="黑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   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设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···,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i="1" baseline="-2500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是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个线性无关的特征向量，且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AX</a:t>
            </a:r>
            <a:r>
              <a:rPr lang="en-US" altLang="zh-CN" sz="2800" i="1" baseline="-25000" smtClean="0">
                <a:latin typeface="Times New Roman" pitchFamily="18" charset="0"/>
                <a:ea typeface="黑体" pitchFamily="2" charset="-122"/>
              </a:rPr>
              <a:t>j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=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i="1" baseline="-25000" smtClean="0">
                <a:latin typeface="Times New Roman" pitchFamily="18" charset="0"/>
                <a:ea typeface="黑体" pitchFamily="2" charset="-122"/>
              </a:rPr>
              <a:t>j</a:t>
            </a:r>
            <a:r>
              <a:rPr kumimoji="1" lang="en-US" altLang="zh-CN" sz="2800" i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i="1" baseline="-250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j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，令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M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=(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···,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i="1" baseline="-2500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)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，则有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M</a:t>
            </a:r>
            <a:r>
              <a:rPr lang="en-US" altLang="zh-CN" sz="2800" baseline="3000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−</a:t>
            </a:r>
            <a:r>
              <a:rPr lang="en-US" altLang="zh-CN" sz="2800" baseline="30000" smtClean="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AM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=diag{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···,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i="1" baseline="-2500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}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，其中</a:t>
            </a:r>
            <a:r>
              <a:rPr kumimoji="1" lang="zh-CN" altLang="en-US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···,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i="1" baseline="-2500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(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可相同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是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的全部特征根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注：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arenBoth"/>
            </a:pP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与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相似的对角形矩阵，其主对角线上的元除排列顺序外，是唯一的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arenBoth"/>
            </a:pP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···,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i="1" baseline="-2500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的顺序应和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M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中的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baseline="-2500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···,</a:t>
            </a:r>
            <a:r>
              <a:rPr kumimoji="1"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X</a:t>
            </a:r>
            <a:r>
              <a:rPr kumimoji="1" lang="en-US" altLang="zh-CN" sz="2800" i="1" baseline="-2500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顺序对应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M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不唯一</a:t>
            </a:r>
            <a:r>
              <a:rPr lang="en-US" altLang="zh-CN" smtClean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438400" y="852488"/>
            <a:ext cx="5797550" cy="519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这说明</a:t>
            </a:r>
            <a:r>
              <a:rPr lang="en-US" altLang="zh-CN" i="1"/>
              <a:t>A</a:t>
            </a:r>
            <a:r>
              <a:rPr lang="zh-CN" altLang="en-US"/>
              <a:t>有</a:t>
            </a:r>
            <a:r>
              <a:rPr lang="en-US" altLang="zh-CN" i="1"/>
              <a:t>n</a:t>
            </a:r>
            <a:r>
              <a:rPr lang="zh-CN" altLang="en-US"/>
              <a:t>个线性无关的特征向量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marL="1341438" indent="-1341438" algn="l" defTabSz="534988" eaLnBrk="1" hangingPunct="1"/>
            <a:r>
              <a:rPr lang="zh-CN" altLang="en-US" sz="32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sz="32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3200" smtClean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3200" i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3200" smtClean="0">
                <a:latin typeface="Times New Roman" pitchFamily="18" charset="0"/>
                <a:ea typeface="黑体" pitchFamily="2" charset="-122"/>
              </a:rPr>
              <a:t>阶复矩阵</a:t>
            </a:r>
            <a:r>
              <a:rPr lang="en-US" altLang="zh-CN" sz="32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3200" smtClean="0">
                <a:latin typeface="Times New Roman" pitchFamily="18" charset="0"/>
                <a:ea typeface="黑体" pitchFamily="2" charset="-122"/>
              </a:rPr>
              <a:t>的特征根都是单根，则</a:t>
            </a:r>
            <a:r>
              <a:rPr lang="en-US" altLang="zh-CN" sz="32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3200" smtClean="0">
                <a:latin typeface="Times New Roman" pitchFamily="18" charset="0"/>
                <a:ea typeface="黑体" pitchFamily="2" charset="-122"/>
              </a:rPr>
              <a:t>必相似于对角形矩阵。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6163"/>
            <a:ext cx="8229600" cy="1676400"/>
          </a:xfrm>
        </p:spPr>
        <p:txBody>
          <a:bodyPr/>
          <a:lstStyle/>
          <a:p>
            <a:pPr marL="1341438" indent="-1341438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lang="en-US" altLang="zh-CN" smtClean="0"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i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阶复矩阵</a:t>
            </a:r>
            <a:r>
              <a:rPr lang="en-US" altLang="zh-CN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相似于对角形矩阵的充要条件是，对每个</a:t>
            </a:r>
            <a:r>
              <a:rPr lang="en-US" altLang="zh-CN" i="1" smtClean="0">
                <a:latin typeface="Times New Roman" pitchFamily="18" charset="0"/>
                <a:ea typeface="黑体" pitchFamily="2" charset="-122"/>
              </a:rPr>
              <a:t>k</a:t>
            </a:r>
            <a:r>
              <a:rPr lang="en-US" altLang="zh-CN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mtClean="0">
                <a:latin typeface="Times New Roman" pitchFamily="18" charset="0"/>
                <a:ea typeface="黑体" pitchFamily="2" charset="-122"/>
              </a:rPr>
              <a:t>(1≤</a:t>
            </a:r>
            <a:r>
              <a:rPr lang="en-US" altLang="zh-CN" i="1" smtClean="0">
                <a:latin typeface="Times New Roman" pitchFamily="18" charset="0"/>
                <a:ea typeface="黑体" pitchFamily="2" charset="-122"/>
              </a:rPr>
              <a:t>k</a:t>
            </a:r>
            <a:r>
              <a:rPr lang="en-US" altLang="zh-CN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mtClean="0">
                <a:latin typeface="Times New Roman" pitchFamily="18" charset="0"/>
                <a:ea typeface="黑体" pitchFamily="2" charset="-122"/>
              </a:rPr>
              <a:t>≤</a:t>
            </a:r>
            <a:r>
              <a:rPr lang="en-US" altLang="zh-CN" i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重特征根</a:t>
            </a:r>
            <a:r>
              <a:rPr kumimoji="1" lang="zh-CN" altLang="en-US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，矩阵</a:t>
            </a:r>
            <a:r>
              <a:rPr kumimoji="1" lang="zh-CN" altLang="en-US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−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的秩为</a:t>
            </a:r>
            <a:r>
              <a:rPr lang="en-US" altLang="zh-CN" i="1" smtClean="0">
                <a:latin typeface="Times New Roman" pitchFamily="18" charset="0"/>
                <a:ea typeface="黑体" pitchFamily="2" charset="-122"/>
              </a:rPr>
              <a:t>n−k</a:t>
            </a:r>
            <a:r>
              <a:rPr lang="en-US" altLang="zh-CN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81000" y="4143375"/>
            <a:ext cx="8458200" cy="18002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对于上述三个定理，若限定在数域</a:t>
            </a:r>
            <a:r>
              <a:rPr lang="en-US" altLang="zh-CN" i="1"/>
              <a:t>F</a:t>
            </a:r>
            <a:r>
              <a:rPr lang="zh-CN" altLang="en-US"/>
              <a:t>上讨论</a:t>
            </a:r>
            <a:r>
              <a:rPr lang="en-US" altLang="zh-CN" i="1"/>
              <a:t>A</a:t>
            </a:r>
            <a:r>
              <a:rPr lang="zh-CN" altLang="en-US"/>
              <a:t>的对角化问题，则只需在定理</a:t>
            </a:r>
            <a:r>
              <a:rPr lang="en-US" altLang="zh-CN"/>
              <a:t>1</a:t>
            </a:r>
            <a:r>
              <a:rPr lang="zh-CN" altLang="en-US"/>
              <a:t>－</a:t>
            </a:r>
            <a:r>
              <a:rPr lang="en-US" altLang="zh-CN"/>
              <a:t>3</a:t>
            </a:r>
            <a:r>
              <a:rPr lang="zh-CN" altLang="en-US"/>
              <a:t>中将“</a:t>
            </a:r>
            <a:r>
              <a:rPr lang="en-US" altLang="zh-CN" i="1"/>
              <a:t>n</a:t>
            </a:r>
            <a:r>
              <a:rPr lang="zh-CN" altLang="en-US"/>
              <a:t>阶复矩阵”该为“</a:t>
            </a:r>
            <a:r>
              <a:rPr lang="en-US" altLang="zh-CN" i="1"/>
              <a:t>F</a:t>
            </a:r>
            <a:r>
              <a:rPr lang="zh-CN" altLang="en-US"/>
              <a:t>上的</a:t>
            </a:r>
            <a:r>
              <a:rPr lang="en-US" altLang="zh-CN" i="1"/>
              <a:t>n</a:t>
            </a:r>
            <a:r>
              <a:rPr lang="zh-CN" altLang="en-US"/>
              <a:t>阶矩阵”，并在假设条件中补充“</a:t>
            </a:r>
            <a:r>
              <a:rPr lang="en-US" altLang="zh-CN" i="1"/>
              <a:t>A</a:t>
            </a:r>
            <a:r>
              <a:rPr lang="zh-CN" altLang="en-US"/>
              <a:t>的全部特征根都是数域</a:t>
            </a:r>
            <a:r>
              <a:rPr lang="en-US" altLang="zh-CN" i="1"/>
              <a:t>F</a:t>
            </a:r>
            <a:r>
              <a:rPr lang="zh-CN" altLang="en-US"/>
              <a:t>中的数”。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 eaLnBrk="1" hangingPunct="1"/>
            <a:r>
              <a:rPr kumimoji="1" lang="zh-CN" altLang="en-US" sz="28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1    </a:t>
            </a:r>
            <a:r>
              <a:rPr kumimoji="1" lang="zh-CN" altLang="en-US" sz="28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判断下列实矩阵能否化为对角化？</a:t>
            </a:r>
          </a:p>
        </p:txBody>
      </p:sp>
      <p:graphicFrame>
        <p:nvGraphicFramePr>
          <p:cNvPr id="30723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762000" y="990600"/>
          <a:ext cx="27432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1333500" imgH="812800" progId="Equation.DSMT4">
                  <p:embed/>
                </p:oleObj>
              </mc:Choice>
              <mc:Fallback>
                <p:oleObj name="Equation" r:id="rId3" imgW="13335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27432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3810000" y="1066800"/>
          <a:ext cx="32766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5" imgW="1651000" imgH="812800" progId="Equation.DSMT4">
                  <p:embed/>
                </p:oleObj>
              </mc:Choice>
              <mc:Fallback>
                <p:oleObj name="Equation" r:id="rId5" imgW="16510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32766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57200" y="2819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解</a:t>
            </a:r>
            <a:r>
              <a:rPr kumimoji="1" lang="en-US" altLang="zh-CN"/>
              <a:t>(1)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219200" y="2819400"/>
          <a:ext cx="72009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7" imgW="3771900" imgH="812800" progId="Equation.DSMT4">
                  <p:embed/>
                </p:oleObj>
              </mc:Choice>
              <mc:Fallback>
                <p:oleObj name="Equation" r:id="rId7" imgW="3771900" imgH="81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72009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849438" y="4648200"/>
          <a:ext cx="43513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公式" r:id="rId9" imgW="1739900" imgH="228600" progId="Equation.3">
                  <p:embed/>
                </p:oleObj>
              </mc:Choice>
              <mc:Fallback>
                <p:oleObj name="公式" r:id="rId9" imgW="1739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648200"/>
                        <a:ext cx="43513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66800" y="4648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/>
              <a:t>得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04800" y="5334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722313" algn="just"/>
            <a:r>
              <a:rPr kumimoji="1" lang="zh-CN" altLang="en-US"/>
              <a:t>因为</a:t>
            </a:r>
            <a:r>
              <a:rPr kumimoji="1" lang="en-US" altLang="zh-CN" i="1"/>
              <a:t>A</a:t>
            </a:r>
            <a:r>
              <a:rPr kumimoji="1" lang="zh-CN" altLang="en-US"/>
              <a:t>有三个不同的特征值，所以由定理</a:t>
            </a:r>
            <a:r>
              <a:rPr kumimoji="1" lang="en-US" altLang="zh-CN"/>
              <a:t>2</a:t>
            </a:r>
            <a:r>
              <a:rPr kumimoji="1" lang="zh-CN" altLang="en-US"/>
              <a:t>知</a:t>
            </a:r>
            <a:r>
              <a:rPr kumimoji="1" lang="en-US" altLang="zh-CN" i="1"/>
              <a:t>A</a:t>
            </a:r>
            <a:r>
              <a:rPr kumimoji="1" lang="zh-CN" altLang="en-US"/>
              <a:t>可对角化。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utoUpdateAnimBg="0"/>
      <p:bldP spid="27660" grpId="0" autoUpdateAnimBg="0"/>
      <p:bldP spid="276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怎样来求解一个方阵的特征值和特征向量呢？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733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把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AX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= 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X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写成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			 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E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−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A)X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=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O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			(</a:t>
            </a:r>
            <a:r>
              <a:rPr lang="en-US" altLang="zh-CN" sz="2400" smtClean="0"/>
              <a:t>※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     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这是一个齐次线性方程组，由于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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O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，因此</a:t>
            </a:r>
            <a:r>
              <a:rPr lang="zh-CN" altLang="en-US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是矩阵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的特征根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    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使得齐次线性方程组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en-US" sz="2400" smtClean="0"/>
              <a:t>※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有非零解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而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en-US" sz="2400" smtClean="0"/>
              <a:t>※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的任意非零解都是矩阵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的对应于特征根的特征向量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再由方程组理论，我们得到如下定理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488950" cy="823913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4800"/>
              <a:t>?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04800" y="54102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定理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en-US" altLang="zh-CN"/>
              <a:t>	     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为</a:t>
            </a:r>
            <a:r>
              <a:rPr lang="en-US" altLang="zh-CN" i="1"/>
              <a:t>n</a:t>
            </a:r>
            <a:r>
              <a:rPr lang="zh-CN" altLang="en-US"/>
              <a:t>阶矩阵，则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的特征根</a:t>
            </a:r>
          </a:p>
          <a:p>
            <a:pPr eaLnBrk="1" hangingPunct="1"/>
            <a:r>
              <a:rPr lang="zh-CN" altLang="en-US">
                <a:sym typeface="Wingdings" pitchFamily="2" charset="2"/>
              </a:rPr>
              <a:t>                   </a:t>
            </a:r>
            <a:r>
              <a:rPr lang="en-US" altLang="zh-CN"/>
              <a:t>|</a:t>
            </a:r>
            <a:r>
              <a:rPr lang="en-US" altLang="zh-CN" i="1">
                <a:sym typeface="Symbol" pitchFamily="18" charset="2"/>
              </a:rPr>
              <a:t>E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−</a:t>
            </a:r>
            <a:r>
              <a:rPr lang="en-US" altLang="zh-CN" i="1">
                <a:sym typeface="Symbol" pitchFamily="18" charset="2"/>
              </a:rPr>
              <a:t>A|=</a:t>
            </a:r>
            <a:r>
              <a:rPr lang="en-US" altLang="zh-CN">
                <a:sym typeface="Symbol" pitchFamily="18" charset="2"/>
              </a:rPr>
              <a:t>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  <p:bldP spid="440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95313" y="952500"/>
          <a:ext cx="4891087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3" imgW="2489200" imgH="812800" progId="Equation.DSMT4">
                  <p:embed/>
                </p:oleObj>
              </mc:Choice>
              <mc:Fallback>
                <p:oleObj name="Equation" r:id="rId3" imgW="24892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952500"/>
                        <a:ext cx="4891087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557838" y="1371600"/>
          <a:ext cx="16859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5" imgW="748975" imgH="317362" progId="Equation.DSMT4">
                  <p:embed/>
                </p:oleObj>
              </mc:Choice>
              <mc:Fallback>
                <p:oleObj name="Equation" r:id="rId5" imgW="748975" imgH="31736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1371600"/>
                        <a:ext cx="16859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47675" y="2667000"/>
          <a:ext cx="63436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7" imgW="2349500" imgH="228600" progId="Equation.3">
                  <p:embed/>
                </p:oleObj>
              </mc:Choice>
              <mc:Fallback>
                <p:oleObj name="公式" r:id="rId7" imgW="2349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667000"/>
                        <a:ext cx="63436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85788" y="3706813"/>
          <a:ext cx="41386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9" imgW="2209800" imgH="279400" progId="Equation.DSMT4">
                  <p:embed/>
                </p:oleObj>
              </mc:Choice>
              <mc:Fallback>
                <p:oleObj name="Equation" r:id="rId9" imgW="22098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3706813"/>
                        <a:ext cx="41386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724400" y="3681413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解之得基础解系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7361238" y="2900363"/>
          <a:ext cx="1173162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11" imgW="698197" imgH="812447" progId="Equation.DSMT4">
                  <p:embed/>
                </p:oleObj>
              </mc:Choice>
              <mc:Fallback>
                <p:oleObj name="Equation" r:id="rId11" imgW="698197" imgH="81244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238" y="2900363"/>
                        <a:ext cx="1173162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533400" y="4891088"/>
            <a:ext cx="3754438" cy="519112"/>
            <a:chOff x="528" y="3432"/>
            <a:chExt cx="2365" cy="327"/>
          </a:xfrm>
        </p:grpSpPr>
        <p:sp>
          <p:nvSpPr>
            <p:cNvPr id="2" name="Text Box 11"/>
            <p:cNvSpPr txBox="1">
              <a:spLocks noChangeArrowheads="1"/>
            </p:cNvSpPr>
            <p:nvPr/>
          </p:nvSpPr>
          <p:spPr bwMode="auto">
            <a:xfrm>
              <a:off x="528" y="3432"/>
              <a:ext cx="2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chemeClr val="tx2"/>
                  </a:solidFill>
                </a:rPr>
                <a:t>故   不能化为对角矩阵</a:t>
              </a:r>
              <a:r>
                <a:rPr kumimoji="1" lang="en-US" altLang="zh-CN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31755" name="Object 12"/>
            <p:cNvGraphicFramePr>
              <a:graphicFrameLocks noChangeAspect="1"/>
            </p:cNvGraphicFramePr>
            <p:nvPr/>
          </p:nvGraphicFramePr>
          <p:xfrm>
            <a:off x="780" y="349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1" name="Equation" r:id="rId13" imgW="291973" imgH="304668" progId="Equation.3">
                    <p:embed/>
                  </p:oleObj>
                </mc:Choice>
                <mc:Fallback>
                  <p:oleObj name="Equation" r:id="rId13" imgW="291973" imgH="30466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349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6100" y="381000"/>
            <a:ext cx="95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解</a:t>
            </a:r>
            <a:r>
              <a:rPr kumimoji="1" lang="en-US" altLang="zh-CN"/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smtClean="0"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将实矩阵               对角化</a:t>
            </a:r>
            <a:r>
              <a:rPr lang="en-US" altLang="zh-CN" sz="2800" smtClean="0">
                <a:latin typeface="黑体" pitchFamily="2" charset="-122"/>
                <a:ea typeface="黑体" pitchFamily="2" charset="-122"/>
              </a:rPr>
              <a:t>. </a:t>
            </a:r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2855913" y="219075"/>
          <a:ext cx="2290762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3" imgW="1435100" imgH="812800" progId="Equation.DSMT4">
                  <p:embed/>
                </p:oleObj>
              </mc:Choice>
              <mc:Fallback>
                <p:oleObj name="Equation" r:id="rId3" imgW="14351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19075"/>
                        <a:ext cx="2290762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152400" y="2133600"/>
          <a:ext cx="38862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5" imgW="2349500" imgH="812800" progId="Equation.DSMT4">
                  <p:embed/>
                </p:oleObj>
              </mc:Choice>
              <mc:Fallback>
                <p:oleObj name="Equation" r:id="rId5" imgW="2349500" imgH="812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38862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4038600" y="2143125"/>
          <a:ext cx="51054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7" imgW="3175000" imgH="812800" progId="Equation.DSMT4">
                  <p:embed/>
                </p:oleObj>
              </mc:Choice>
              <mc:Fallback>
                <p:oleObj name="Equation" r:id="rId7" imgW="3175000" imgH="812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143125"/>
                        <a:ext cx="51054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1196975" y="3429000"/>
          <a:ext cx="22558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9" imgW="1256755" imgH="266584" progId="Equation.DSMT4">
                  <p:embed/>
                </p:oleObj>
              </mc:Choice>
              <mc:Fallback>
                <p:oleObj name="Equation" r:id="rId9" imgW="1256755" imgH="2665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3429000"/>
                        <a:ext cx="22558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989263" y="3886200"/>
          <a:ext cx="27098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11" imgW="1435100" imgH="241300" progId="Equation.DSMT4">
                  <p:embed/>
                </p:oleObj>
              </mc:Choice>
              <mc:Fallback>
                <p:oleObj name="Equation" r:id="rId11" imgW="14351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886200"/>
                        <a:ext cx="27098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2563813" y="4332288"/>
          <a:ext cx="3303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13" imgW="1752600" imgH="254000" progId="Equation.DSMT4">
                  <p:embed/>
                </p:oleObj>
              </mc:Choice>
              <mc:Fallback>
                <p:oleObj name="Equation" r:id="rId13" imgW="17526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332288"/>
                        <a:ext cx="3303587" cy="469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457200" y="1474788"/>
            <a:ext cx="333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  <a:r>
              <a:rPr lang="en-US" altLang="zh-CN"/>
              <a:t>(1)</a:t>
            </a:r>
            <a:r>
              <a:rPr lang="zh-CN" altLang="en-US"/>
              <a:t>求</a:t>
            </a:r>
            <a:r>
              <a:rPr lang="en-US" altLang="zh-CN" i="1"/>
              <a:t>A</a:t>
            </a:r>
            <a:r>
              <a:rPr lang="zh-CN" altLang="en-US"/>
              <a:t>的特征根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533400" y="19812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由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609600" y="3886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得</a:t>
            </a:r>
            <a:r>
              <a:rPr lang="en-US" altLang="zh-CN" sz="2400" i="1"/>
              <a:t>A</a:t>
            </a:r>
            <a:r>
              <a:rPr lang="zh-CN" altLang="en-US" sz="2400"/>
              <a:t>的特征根为</a:t>
            </a:r>
          </a:p>
        </p:txBody>
      </p:sp>
      <p:graphicFrame>
        <p:nvGraphicFramePr>
          <p:cNvPr id="32797" name="Object 29"/>
          <p:cNvGraphicFramePr>
            <a:graphicFrameLocks noChangeAspect="1"/>
          </p:cNvGraphicFramePr>
          <p:nvPr/>
        </p:nvGraphicFramePr>
        <p:xfrm>
          <a:off x="1174750" y="5257800"/>
          <a:ext cx="1993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15" imgW="1143000" imgH="228600" progId="Equation.DSMT4">
                  <p:embed/>
                </p:oleObj>
              </mc:Choice>
              <mc:Fallback>
                <p:oleObj name="Equation" r:id="rId15" imgW="11430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5257800"/>
                        <a:ext cx="1993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1579563" y="5867400"/>
          <a:ext cx="1336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17" imgW="812447" imgH="241195" progId="Equation.DSMT4">
                  <p:embed/>
                </p:oleObj>
              </mc:Choice>
              <mc:Fallback>
                <p:oleObj name="Equation" r:id="rId17" imgW="812447" imgH="241195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5867400"/>
                        <a:ext cx="1336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4343400" y="5410200"/>
          <a:ext cx="45672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19" imgW="2755900" imgH="838200" progId="Equation.DSMT4">
                  <p:embed/>
                </p:oleObj>
              </mc:Choice>
              <mc:Fallback>
                <p:oleObj name="Equation" r:id="rId19" imgW="2755900" imgH="838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456723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685800" y="4800600"/>
            <a:ext cx="827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cs typeface="Times New Roman" pitchFamily="18" charset="0"/>
              </a:rPr>
              <a:t>(2) </a:t>
            </a:r>
            <a:r>
              <a:rPr lang="zh-CN" altLang="en-US" sz="2400">
                <a:cs typeface="Times New Roman" pitchFamily="18" charset="0"/>
              </a:rPr>
              <a:t>对每个特征根，求对应特征向量的极大线性无关组，即求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0" y="5202238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的基础解系</a:t>
            </a:r>
            <a:r>
              <a:rPr lang="en-US" altLang="zh-CN" sz="2400"/>
              <a:t>.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838200" y="57912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对于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2514600" y="57912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，解方程组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8" grpId="0"/>
      <p:bldP spid="32789" grpId="0"/>
      <p:bldP spid="32790" grpId="0"/>
      <p:bldP spid="32798" grpId="0"/>
      <p:bldP spid="32801" grpId="0"/>
      <p:bldP spid="32802" grpId="0"/>
      <p:bldP spid="3280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0"/>
          <p:cNvGraphicFramePr>
            <a:graphicFrameLocks noChangeAspect="1"/>
          </p:cNvGraphicFramePr>
          <p:nvPr/>
        </p:nvGraphicFramePr>
        <p:xfrm>
          <a:off x="2543175" y="169863"/>
          <a:ext cx="43148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2197100" imgH="266700" progId="Equation.DSMT4">
                  <p:embed/>
                </p:oleObj>
              </mc:Choice>
              <mc:Fallback>
                <p:oleObj name="Equation" r:id="rId3" imgW="2197100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169863"/>
                        <a:ext cx="43148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914400" y="76200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5" imgW="583947" imgH="241195" progId="Equation.DSMT4">
                  <p:embed/>
                </p:oleObj>
              </mc:Choice>
              <mc:Fallback>
                <p:oleObj name="Equation" r:id="rId5" imgW="583947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352675" y="914400"/>
          <a:ext cx="50387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7" imgW="2870200" imgH="838200" progId="Equation.DSMT4">
                  <p:embed/>
                </p:oleObj>
              </mc:Choice>
              <mc:Fallback>
                <p:oleObj name="Equation" r:id="rId7" imgW="2870200" imgH="83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914400"/>
                        <a:ext cx="503872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2895600" y="2362200"/>
          <a:ext cx="1987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9" imgW="1282700" imgH="533400" progId="Equation.DSMT4">
                  <p:embed/>
                </p:oleObj>
              </mc:Choice>
              <mc:Fallback>
                <p:oleObj name="Equation" r:id="rId9" imgW="1282700" imgH="533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19875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5029200" y="2438400"/>
          <a:ext cx="2243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11" imgW="1294838" imgH="317362" progId="Equation.DSMT4">
                  <p:embed/>
                </p:oleObj>
              </mc:Choice>
              <mc:Fallback>
                <p:oleObj name="Equation" r:id="rId11" imgW="1294838" imgH="31736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0"/>
                        <a:ext cx="2243138" cy="5508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725613" y="3716338"/>
          <a:ext cx="21875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13" imgW="1549400" imgH="1104900" progId="Equation.DSMT4">
                  <p:embed/>
                </p:oleObj>
              </mc:Choice>
              <mc:Fallback>
                <p:oleObj name="Equation" r:id="rId13" imgW="1549400" imgH="1104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716338"/>
                        <a:ext cx="218757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331913" y="5248275"/>
          <a:ext cx="267017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15" imgW="1726451" imgH="812447" progId="Equation.DSMT4">
                  <p:embed/>
                </p:oleObj>
              </mc:Choice>
              <mc:Fallback>
                <p:oleObj name="Equation" r:id="rId15" imgW="1726451" imgH="81244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48275"/>
                        <a:ext cx="267017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381000" y="198438"/>
            <a:ext cx="2147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得基础解系  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381000" y="685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对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1905000" y="7000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，解方程组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696913" y="2514600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得基础解系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81000" y="3227388"/>
            <a:ext cx="4456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(3) </a:t>
            </a:r>
            <a:r>
              <a:rPr lang="zh-CN" altLang="en-US"/>
              <a:t>构造矩阵</a:t>
            </a:r>
            <a:r>
              <a:rPr lang="en-US" altLang="zh-CN" i="1"/>
              <a:t>M</a:t>
            </a:r>
            <a:r>
              <a:rPr lang="zh-CN" altLang="en-US"/>
              <a:t>化</a:t>
            </a:r>
            <a:r>
              <a:rPr lang="en-US" altLang="zh-CN" i="1"/>
              <a:t>A</a:t>
            </a:r>
            <a:r>
              <a:rPr lang="zh-CN" altLang="en-US"/>
              <a:t>为对角形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838200" y="38338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令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762000" y="55768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3962400" y="5599113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为对角形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5" grpId="0"/>
      <p:bldP spid="34836" grpId="0"/>
      <p:bldP spid="34837" grpId="0"/>
      <p:bldP spid="34840" grpId="0"/>
      <p:bldP spid="34841" grpId="0"/>
      <p:bldP spid="34842" grpId="0"/>
      <p:bldP spid="348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590800" y="2209800"/>
          <a:ext cx="3203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3" imgW="1308100" imgH="241300" progId="Equation.DSMT4">
                  <p:embed/>
                </p:oleObj>
              </mc:Choice>
              <mc:Fallback>
                <p:oleObj name="Equation" r:id="rId3" imgW="13081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3203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905000" y="2895600"/>
          <a:ext cx="426720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5" imgW="1726451" imgH="812447" progId="Equation.DSMT4">
                  <p:embed/>
                </p:oleObj>
              </mc:Choice>
              <mc:Fallback>
                <p:oleObj name="Equation" r:id="rId5" imgW="1726451" imgH="81244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4267200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685800" y="533400"/>
            <a:ext cx="8001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注意</a:t>
            </a:r>
            <a:r>
              <a:rPr lang="zh-CN" altLang="en-US"/>
              <a:t>：由于求方程组基础解系可有多种结果，故会得到不同的</a:t>
            </a:r>
            <a:r>
              <a:rPr lang="en-US" altLang="zh-CN" i="1"/>
              <a:t>M</a:t>
            </a:r>
            <a:r>
              <a:rPr lang="zh-CN" altLang="en-US"/>
              <a:t>，均可将</a:t>
            </a:r>
            <a:r>
              <a:rPr lang="en-US" altLang="zh-CN" i="1"/>
              <a:t>A</a:t>
            </a:r>
            <a:r>
              <a:rPr lang="zh-CN" altLang="en-US"/>
              <a:t>化成对角形</a:t>
            </a:r>
            <a:r>
              <a:rPr lang="en-US" altLang="zh-CN"/>
              <a:t>. </a:t>
            </a:r>
            <a:r>
              <a:rPr lang="zh-CN" altLang="en-US"/>
              <a:t>同时，</a:t>
            </a:r>
            <a:r>
              <a:rPr lang="en-US" altLang="zh-CN" i="1"/>
              <a:t>M</a:t>
            </a:r>
            <a:r>
              <a:rPr lang="zh-CN" altLang="en-US"/>
              <a:t>构造顺序不同，得到的最终对角形矩阵也不同</a:t>
            </a:r>
            <a:r>
              <a:rPr lang="en-US" altLang="zh-CN"/>
              <a:t>.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85800" y="21574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例如，取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832475" y="22240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，则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  <p:bldP spid="358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marL="838200" indent="-838200" algn="l" eaLnBrk="1" hangingPunct="1"/>
            <a:r>
              <a:rPr lang="zh-CN" altLang="en-US" sz="2400" smtClean="0"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40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400" smtClean="0">
                <a:latin typeface="Times New Roman" pitchFamily="18" charset="0"/>
                <a:ea typeface="黑体" pitchFamily="2" charset="-122"/>
              </a:rPr>
              <a:t>求上面矩阵                            的</a:t>
            </a:r>
            <a:r>
              <a:rPr lang="en-US" altLang="zh-CN" sz="2400" smtClean="0">
                <a:latin typeface="Times New Roman" pitchFamily="18" charset="0"/>
                <a:ea typeface="黑体" pitchFamily="2" charset="-122"/>
              </a:rPr>
              <a:t>100</a:t>
            </a:r>
            <a:r>
              <a:rPr lang="zh-CN" altLang="en-US" sz="2400" smtClean="0">
                <a:latin typeface="Times New Roman" pitchFamily="18" charset="0"/>
                <a:ea typeface="黑体" pitchFamily="2" charset="-122"/>
              </a:rPr>
              <a:t>次幂，即 </a:t>
            </a:r>
            <a:r>
              <a:rPr lang="en-US" altLang="zh-CN" sz="24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aseline="30000" smtClean="0">
                <a:latin typeface="Times New Roman" pitchFamily="18" charset="0"/>
                <a:ea typeface="黑体" pitchFamily="2" charset="-122"/>
              </a:rPr>
              <a:t>100</a:t>
            </a:r>
            <a:r>
              <a:rPr lang="zh-CN" altLang="en-US" sz="2400" smtClean="0"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graphicFrame>
        <p:nvGraphicFramePr>
          <p:cNvPr id="35843" name="Object 5"/>
          <p:cNvGraphicFramePr>
            <a:graphicFrameLocks noChangeAspect="1"/>
          </p:cNvGraphicFramePr>
          <p:nvPr>
            <p:ph idx="1"/>
          </p:nvPr>
        </p:nvGraphicFramePr>
        <p:xfrm>
          <a:off x="2590800" y="163513"/>
          <a:ext cx="2057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3" imgW="1435100" imgH="812800" progId="Equation.DSMT4">
                  <p:embed/>
                </p:oleObj>
              </mc:Choice>
              <mc:Fallback>
                <p:oleObj name="Equation" r:id="rId3" imgW="14351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3513"/>
                        <a:ext cx="2057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4079875" y="1371600"/>
          <a:ext cx="30416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5" imgW="1663700" imgH="241300" progId="Equation.DSMT4">
                  <p:embed/>
                </p:oleObj>
              </mc:Choice>
              <mc:Fallback>
                <p:oleObj name="Equation" r:id="rId5" imgW="16637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371600"/>
                        <a:ext cx="30416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3471863" y="1828800"/>
          <a:ext cx="17049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7" imgW="990170" imgH="215806" progId="Equation.DSMT4">
                  <p:embed/>
                </p:oleObj>
              </mc:Choice>
              <mc:Fallback>
                <p:oleObj name="Equation" r:id="rId7" imgW="990170" imgH="21580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1828800"/>
                        <a:ext cx="17049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5802313" y="1841500"/>
          <a:ext cx="15890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9" imgW="939392" imgH="215806" progId="Equation.DSMT4">
                  <p:embed/>
                </p:oleObj>
              </mc:Choice>
              <mc:Fallback>
                <p:oleObj name="Equation" r:id="rId9" imgW="939392" imgH="21580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1841500"/>
                        <a:ext cx="15890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587375" y="2362200"/>
          <a:ext cx="78168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11" imgW="4533900" imgH="266700" progId="Equation.DSMT4">
                  <p:embed/>
                </p:oleObj>
              </mc:Choice>
              <mc:Fallback>
                <p:oleObj name="Equation" r:id="rId11" imgW="4533900" imgH="266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362200"/>
                        <a:ext cx="78168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5076825" y="2833688"/>
          <a:ext cx="2343150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13" imgW="1549400" imgH="1104900" progId="Equation.DSMT4">
                  <p:embed/>
                </p:oleObj>
              </mc:Choice>
              <mc:Fallback>
                <p:oleObj name="Equation" r:id="rId13" imgW="1549400" imgH="1104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833688"/>
                        <a:ext cx="2343150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2019300" y="3876675"/>
          <a:ext cx="31257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15" imgW="2044700" imgH="812800" progId="Equation.DSMT4">
                  <p:embed/>
                </p:oleObj>
              </mc:Choice>
              <mc:Fallback>
                <p:oleObj name="Equation" r:id="rId15" imgW="2044700" imgH="81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876675"/>
                        <a:ext cx="312578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343275" y="5105400"/>
          <a:ext cx="5540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17" imgW="342603" imgH="215713" progId="Equation.DSMT4">
                  <p:embed/>
                </p:oleObj>
              </mc:Choice>
              <mc:Fallback>
                <p:oleObj name="Equation" r:id="rId17" imgW="342603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5105400"/>
                        <a:ext cx="5540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1293813" y="5638800"/>
          <a:ext cx="5718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19" imgW="3263900" imgH="266700" progId="Equation.DSMT4">
                  <p:embed/>
                </p:oleObj>
              </mc:Choice>
              <mc:Fallback>
                <p:oleObj name="Equation" r:id="rId19" imgW="3263900" imgH="266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638800"/>
                        <a:ext cx="5718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828800" y="6096000"/>
          <a:ext cx="482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21" imgW="241091" imgH="215713" progId="Equation.DSMT4">
                  <p:embed/>
                </p:oleObj>
              </mc:Choice>
              <mc:Fallback>
                <p:oleObj name="Equation" r:id="rId21" imgW="241091" imgH="2157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096000"/>
                        <a:ext cx="482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81000" y="1371600"/>
            <a:ext cx="375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cs typeface="Times New Roman" pitchFamily="18" charset="0"/>
              </a:rPr>
              <a:t>解：若</a:t>
            </a:r>
            <a:r>
              <a:rPr lang="en-US" altLang="zh-CN" sz="2400" i="1">
                <a:cs typeface="Times New Roman" pitchFamily="18" charset="0"/>
              </a:rPr>
              <a:t>A</a:t>
            </a:r>
            <a:r>
              <a:rPr lang="zh-CN" altLang="en-US" sz="2400">
                <a:cs typeface="Times New Roman" pitchFamily="18" charset="0"/>
              </a:rPr>
              <a:t>相似于对角形矩阵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7010400" y="13716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cs typeface="Times New Roman" pitchFamily="18" charset="0"/>
              </a:rPr>
              <a:t>，即存在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105400" y="18288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cs typeface="Times New Roman" pitchFamily="18" charset="0"/>
              </a:rPr>
              <a:t>，即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7543800" y="33528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cs typeface="Times New Roman" pitchFamily="18" charset="0"/>
              </a:rPr>
              <a:t>，使得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57200" y="51054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cs typeface="Times New Roman" pitchFamily="18" charset="0"/>
              </a:rPr>
              <a:t>为对角形，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962400" y="5105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cs typeface="Times New Roman" pitchFamily="18" charset="0"/>
              </a:rPr>
              <a:t>后，再由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57200" y="60960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cs typeface="Times New Roman" pitchFamily="18" charset="0"/>
              </a:rPr>
              <a:t>即可求出       。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7391400" y="17526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，则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09600" y="3352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前面例子我们已经知道存在矩阵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990600" y="1830388"/>
            <a:ext cx="260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可逆矩阵</a:t>
            </a:r>
            <a:r>
              <a:rPr lang="en-US" altLang="zh-CN" sz="2400" i="1"/>
              <a:t>M</a:t>
            </a:r>
            <a:r>
              <a:rPr lang="zh-CN" altLang="en-US" sz="2400"/>
              <a:t>，使得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1981200" y="5105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故先求出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0" grpId="0"/>
      <p:bldP spid="36881" grpId="0"/>
      <p:bldP spid="36882" grpId="0"/>
      <p:bldP spid="36885" grpId="0"/>
      <p:bldP spid="36886" grpId="0"/>
      <p:bldP spid="36887" grpId="0"/>
      <p:bldP spid="36888" grpId="0"/>
      <p:bldP spid="36890" grpId="0"/>
      <p:bldP spid="36891" grpId="0"/>
      <p:bldP spid="36892" grpId="0"/>
      <p:bldP spid="368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>
                <a:solidFill>
                  <a:srgbClr val="003399"/>
                </a:solidFill>
              </a:rPr>
              <a:t>小结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方矩可对角化的充要条件</a:t>
            </a:r>
            <a:r>
              <a:rPr lang="en-US" altLang="zh-CN" smtClean="0"/>
              <a:t>(</a:t>
            </a:r>
            <a:r>
              <a:rPr lang="zh-CN" altLang="en-US" smtClean="0"/>
              <a:t>重点</a:t>
            </a:r>
            <a:r>
              <a:rPr lang="en-US" altLang="zh-CN" smtClean="0"/>
              <a:t>).</a:t>
            </a:r>
          </a:p>
          <a:p>
            <a:pPr eaLnBrk="1" hangingPunct="1"/>
            <a:r>
              <a:rPr lang="zh-CN" altLang="en-US" smtClean="0"/>
              <a:t>方阵对角化的过程</a:t>
            </a:r>
            <a:r>
              <a:rPr lang="en-US" altLang="zh-CN" smtClean="0"/>
              <a:t>(</a:t>
            </a:r>
            <a:r>
              <a:rPr lang="zh-CN" altLang="en-US" smtClean="0"/>
              <a:t>重点</a:t>
            </a:r>
            <a:r>
              <a:rPr lang="en-US" altLang="zh-CN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990600" indent="-990600" algn="l" eaLnBrk="1" hangingPunct="1"/>
            <a:r>
              <a:rPr lang="zh-CN" altLang="en-US" sz="2800" smtClean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lang="en-US" altLang="zh-CN" sz="2800" smtClean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	 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=(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800" i="1" baseline="-25000" smtClean="0">
                <a:latin typeface="Times New Roman" pitchFamily="18" charset="0"/>
                <a:ea typeface="黑体" pitchFamily="2" charset="-122"/>
              </a:rPr>
              <a:t>ij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阶矩阵，方程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|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E </a:t>
            </a:r>
            <a:r>
              <a:rPr lang="en-US" altLang="zh-CN" sz="2800" i="1" smtClean="0">
                <a:sym typeface="Symbol" pitchFamily="18" charset="2"/>
              </a:rPr>
              <a:t>−</a:t>
            </a:r>
            <a:r>
              <a:rPr lang="en-US" altLang="zh-CN" sz="2800" smtClean="0"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A|=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0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称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800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 sz="2800" smtClean="0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rPr>
              <a:t>特征方程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，多项式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752600" y="1371600"/>
          <a:ext cx="62484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3632200" imgH="1079500" progId="Equation.DSMT4">
                  <p:embed/>
                </p:oleObj>
              </mc:Choice>
              <mc:Fallback>
                <p:oleObj name="Equation" r:id="rId3" imgW="3632200" imgH="1079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624840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603500" y="3276600"/>
          <a:ext cx="638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3441700" imgH="266700" progId="Equation.DSMT4">
                  <p:embed/>
                </p:oleObj>
              </mc:Choice>
              <mc:Fallback>
                <p:oleObj name="Equation" r:id="rId5" imgW="34417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276600"/>
                        <a:ext cx="638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1600200" y="4060825"/>
            <a:ext cx="679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称为矩阵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003399"/>
                </a:solidFill>
              </a:rPr>
              <a:t>特征多项式</a:t>
            </a:r>
            <a:r>
              <a:rPr lang="zh-CN" altLang="en-US"/>
              <a:t>，这是数域</a:t>
            </a:r>
            <a:r>
              <a:rPr lang="en-US" altLang="zh-CN" i="1"/>
              <a:t>F</a:t>
            </a:r>
            <a:r>
              <a:rPr lang="zh-CN" altLang="en-US"/>
              <a:t>上的一个</a:t>
            </a:r>
            <a:r>
              <a:rPr lang="en-US" altLang="zh-CN" i="1"/>
              <a:t>n</a:t>
            </a:r>
            <a:r>
              <a:rPr lang="zh-CN" altLang="en-US"/>
              <a:t>次多项式</a:t>
            </a:r>
            <a:r>
              <a:rPr lang="en-US" altLang="zh-CN"/>
              <a:t>. 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936625" y="5105400"/>
            <a:ext cx="797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因此，也可以说</a:t>
            </a:r>
            <a:r>
              <a:rPr lang="en-US" altLang="zh-CN" i="1"/>
              <a:t>A</a:t>
            </a:r>
            <a:r>
              <a:rPr lang="zh-CN" altLang="en-US"/>
              <a:t>的特征根就是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003399"/>
                </a:solidFill>
              </a:rPr>
              <a:t>特征方程的根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/>
      <p:bldP spid="450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9"/>
          <p:cNvSpPr txBox="1">
            <a:spLocks noChangeArrowheads="1"/>
          </p:cNvSpPr>
          <p:nvPr/>
        </p:nvSpPr>
        <p:spPr bwMode="auto">
          <a:xfrm>
            <a:off x="866775" y="333375"/>
            <a:ext cx="477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现在来看特征多项式</a:t>
            </a:r>
            <a:r>
              <a:rPr lang="zh-CN" altLang="en-US" i="1">
                <a:sym typeface="Symbol" pitchFamily="18" charset="2"/>
              </a:rPr>
              <a:t></a:t>
            </a:r>
            <a:r>
              <a:rPr lang="en-US" altLang="zh-CN" i="1" baseline="-25000">
                <a:sym typeface="Symbol" pitchFamily="18" charset="2"/>
              </a:rPr>
              <a:t>A</a:t>
            </a:r>
            <a:r>
              <a:rPr lang="en-US" altLang="zh-CN"/>
              <a:t>(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/>
              <a:t>),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810000" y="838200"/>
            <a:ext cx="494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设为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 i="1" baseline="-25000"/>
              <a:t>n</a:t>
            </a:r>
            <a:r>
              <a:rPr lang="zh-CN" altLang="en-US"/>
              <a:t>，则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 i="1" baseline="-25000"/>
              <a:t>i</a:t>
            </a:r>
            <a:r>
              <a:rPr lang="zh-CN" altLang="en-US"/>
              <a:t>就是</a:t>
            </a:r>
            <a:r>
              <a:rPr lang="en-US" altLang="zh-CN" i="1"/>
              <a:t>A</a:t>
            </a:r>
            <a:r>
              <a:rPr lang="zh-CN" altLang="en-US"/>
              <a:t>的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5257800" y="319088"/>
            <a:ext cx="343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它是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zh-CN" altLang="en-US"/>
              <a:t>次多项式，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152400" y="838200"/>
            <a:ext cx="368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在复数范围内有</a:t>
            </a:r>
            <a:r>
              <a:rPr lang="en-US" altLang="zh-CN" i="1"/>
              <a:t>n</a:t>
            </a:r>
            <a:r>
              <a:rPr lang="zh-CN" altLang="en-US"/>
              <a:t>个根</a:t>
            </a:r>
            <a:r>
              <a:rPr lang="en-US" altLang="zh-CN"/>
              <a:t>.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152400" y="1295400"/>
            <a:ext cx="134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特征值</a:t>
            </a:r>
            <a:r>
              <a:rPr lang="en-US" altLang="zh-CN"/>
              <a:t>.</a:t>
            </a:r>
          </a:p>
        </p:txBody>
      </p:sp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533400" y="1828800"/>
          <a:ext cx="57673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3352800" imgH="279400" progId="Equation.DSMT4">
                  <p:embed/>
                </p:oleObj>
              </mc:Choice>
              <mc:Fallback>
                <p:oleObj name="Equation" r:id="rId3" imgW="33528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57673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1282700" y="2362200"/>
          <a:ext cx="69770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3657600" imgH="266700" progId="Equation.DSMT4">
                  <p:embed/>
                </p:oleObj>
              </mc:Choice>
              <mc:Fallback>
                <p:oleObj name="Equation" r:id="rId5" imgW="3657600" imgH="266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362200"/>
                        <a:ext cx="69770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739775" y="3276600"/>
          <a:ext cx="7261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3911600" imgH="266700" progId="Equation.DSMT4">
                  <p:embed/>
                </p:oleObj>
              </mc:Choice>
              <mc:Fallback>
                <p:oleObj name="Equation" r:id="rId7" imgW="3911600" imgH="266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276600"/>
                        <a:ext cx="72612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365125" y="28194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/>
              <a:t>又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228600" y="3832225"/>
            <a:ext cx="589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比较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en-US" altLang="zh-CN" i="1">
                <a:cs typeface="Times New Roman" pitchFamily="18" charset="0"/>
              </a:rPr>
              <a:t>−</a:t>
            </a:r>
            <a:r>
              <a:rPr lang="en-US" altLang="zh-CN"/>
              <a:t>1</a:t>
            </a:r>
            <a:r>
              <a:rPr lang="zh-CN" altLang="en-US"/>
              <a:t>次项和常数项得到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8366125" y="22002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8305800" y="3200400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</a:t>
            </a:r>
          </a:p>
        </p:txBody>
      </p:sp>
      <p:graphicFrame>
        <p:nvGraphicFramePr>
          <p:cNvPr id="46107" name="Object 27"/>
          <p:cNvGraphicFramePr>
            <a:graphicFrameLocks noChangeAspect="1"/>
          </p:cNvGraphicFramePr>
          <p:nvPr/>
        </p:nvGraphicFramePr>
        <p:xfrm>
          <a:off x="1143000" y="4891088"/>
          <a:ext cx="75517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3238500" imgH="241300" progId="Equation.DSMT4">
                  <p:embed/>
                </p:oleObj>
              </mc:Choice>
              <mc:Fallback>
                <p:oleObj name="Equation" r:id="rId9" imgW="3238500" imgH="241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91088"/>
                        <a:ext cx="75517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5791200" y="5486400"/>
          <a:ext cx="2774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1" imgW="1117600" imgH="241300" progId="Equation.DSMT4">
                  <p:embed/>
                </p:oleObj>
              </mc:Choice>
              <mc:Fallback>
                <p:oleObj name="Equation" r:id="rId11" imgW="11176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6400"/>
                        <a:ext cx="27749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457200" y="4433888"/>
            <a:ext cx="555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zh-CN" altLang="en-US"/>
              <a:t>的全体特征根的</a:t>
            </a:r>
            <a:r>
              <a:rPr lang="zh-CN" altLang="en-US">
                <a:solidFill>
                  <a:srgbClr val="CC0000"/>
                </a:solidFill>
              </a:rPr>
              <a:t>和为</a:t>
            </a:r>
            <a:r>
              <a:rPr lang="en-US" altLang="zh-CN" i="1">
                <a:solidFill>
                  <a:srgbClr val="CC0000"/>
                </a:solidFill>
              </a:rPr>
              <a:t>A</a:t>
            </a:r>
            <a:r>
              <a:rPr lang="zh-CN" altLang="en-US">
                <a:solidFill>
                  <a:srgbClr val="CC0000"/>
                </a:solidFill>
              </a:rPr>
              <a:t>的迹</a:t>
            </a:r>
            <a:r>
              <a:rPr lang="en-US" altLang="zh-CN"/>
              <a:t>, </a:t>
            </a:r>
            <a:r>
              <a:rPr lang="zh-CN" altLang="en-US"/>
              <a:t>即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457200" y="5500688"/>
            <a:ext cx="649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2) </a:t>
            </a:r>
            <a:r>
              <a:rPr lang="en-US" altLang="zh-CN" i="1"/>
              <a:t>A</a:t>
            </a:r>
            <a:r>
              <a:rPr lang="zh-CN" altLang="en-US"/>
              <a:t>的全体特征根的</a:t>
            </a:r>
            <a:r>
              <a:rPr lang="zh-CN" altLang="en-US">
                <a:solidFill>
                  <a:srgbClr val="CC0000"/>
                </a:solidFill>
              </a:rPr>
              <a:t>积为</a:t>
            </a:r>
            <a:r>
              <a:rPr lang="en-US" altLang="zh-CN">
                <a:solidFill>
                  <a:srgbClr val="CC0000"/>
                </a:solidFill>
              </a:rPr>
              <a:t>|</a:t>
            </a:r>
            <a:r>
              <a:rPr lang="en-US" altLang="zh-CN" i="1">
                <a:solidFill>
                  <a:srgbClr val="CC0000"/>
                </a:solidFill>
              </a:rPr>
              <a:t>A</a:t>
            </a:r>
            <a:r>
              <a:rPr lang="en-US" altLang="zh-CN">
                <a:solidFill>
                  <a:srgbClr val="CC0000"/>
                </a:solidFill>
              </a:rPr>
              <a:t>|</a:t>
            </a:r>
            <a:r>
              <a:rPr lang="zh-CN" altLang="en-US"/>
              <a:t>，即：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/>
      <p:bldP spid="46095" grpId="0"/>
      <p:bldP spid="46096" grpId="0"/>
      <p:bldP spid="46098" grpId="0"/>
      <p:bldP spid="46102" grpId="0"/>
      <p:bldP spid="46103" grpId="0"/>
      <p:bldP spid="46104" grpId="0"/>
      <p:bldP spid="46105" grpId="0"/>
      <p:bldP spid="46113" grpId="0"/>
      <p:bldP spid="46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求矩阵</a:t>
            </a:r>
            <a:r>
              <a:rPr lang="en-US" altLang="zh-CN" sz="4000" i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400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的特征根与特征向量的步骤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1. 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计算</a:t>
            </a:r>
            <a:r>
              <a:rPr kumimoji="1" lang="en-US" altLang="zh-CN" i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的特征多项式  </a:t>
            </a:r>
            <a:r>
              <a:rPr kumimoji="1" lang="en-US" altLang="zh-CN" smtClean="0">
                <a:latin typeface="Times New Roman" pitchFamily="18" charset="0"/>
                <a:ea typeface="黑体" pitchFamily="2" charset="-122"/>
              </a:rPr>
              <a:t>| 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i="1" smtClean="0">
                <a:solidFill>
                  <a:schemeClr val="tx2"/>
                </a:solidFill>
                <a:sym typeface="Symbol" pitchFamily="18" charset="2"/>
              </a:rPr>
              <a:t>−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mtClean="0">
                <a:latin typeface="Times New Roman" pitchFamily="18" charset="0"/>
                <a:ea typeface="黑体" pitchFamily="2" charset="-122"/>
              </a:rPr>
              <a:t>| 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; </a:t>
            </a:r>
          </a:p>
          <a:p>
            <a:pPr eaLnBrk="1" hangingPunct="1">
              <a:buFontTx/>
              <a:buNone/>
            </a:pP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2. 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求特征方程 </a:t>
            </a:r>
            <a:r>
              <a:rPr kumimoji="1" lang="en-US" altLang="zh-CN" smtClean="0">
                <a:latin typeface="Times New Roman" pitchFamily="18" charset="0"/>
                <a:ea typeface="黑体" pitchFamily="2" charset="-122"/>
              </a:rPr>
              <a:t>|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i="1" smtClean="0">
                <a:solidFill>
                  <a:schemeClr val="tx2"/>
                </a:solidFill>
                <a:sym typeface="Symbol" pitchFamily="18" charset="2"/>
              </a:rPr>
              <a:t>−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mtClean="0">
                <a:latin typeface="Times New Roman" pitchFamily="18" charset="0"/>
                <a:ea typeface="黑体" pitchFamily="2" charset="-122"/>
              </a:rPr>
              <a:t>| = 0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zh-CN" altLang="en-US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全部根</a:t>
            </a:r>
            <a:r>
              <a:rPr kumimoji="1" lang="zh-CN" altLang="en-US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baseline="-25000" smtClean="0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baseline="-25000" smtClean="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···, 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i="1" baseline="-2500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也就是</a:t>
            </a:r>
            <a:r>
              <a:rPr kumimoji="1" lang="en-US" altLang="zh-CN" i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的全部特征值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3. 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对于特征值</a:t>
            </a:r>
            <a:r>
              <a:rPr kumimoji="1" lang="zh-CN" altLang="en-US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求齐次方程组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i="1" smtClean="0">
                <a:solidFill>
                  <a:schemeClr val="tx2"/>
                </a:solidFill>
                <a:sym typeface="Symbol" pitchFamily="18" charset="2"/>
              </a:rPr>
              <a:t>−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en-US" altLang="zh-CN" i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 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 0 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的非零解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也就是对应于</a:t>
            </a:r>
            <a:r>
              <a:rPr kumimoji="1" lang="zh-CN" altLang="en-US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i="1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的特征向量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Times New Roman" pitchFamily="18" charset="0"/>
                <a:ea typeface="黑体" pitchFamily="2" charset="-122"/>
              </a:rPr>
              <a:t>  [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求一组</a:t>
            </a:r>
            <a:r>
              <a:rPr lang="zh-CN" altLang="en-US" sz="28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基础解系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，即为对应于</a:t>
            </a:r>
            <a:r>
              <a:rPr kumimoji="1" lang="zh-CN" altLang="en-US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 sz="28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线性无关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特征向量，其所有</a:t>
            </a:r>
            <a:r>
              <a:rPr lang="zh-CN" altLang="en-US" sz="280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非零线性组合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即为属于该</a:t>
            </a:r>
            <a:r>
              <a:rPr kumimoji="1" lang="zh-CN" altLang="en-US" sz="2800" i="1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</a:t>
            </a:r>
            <a:r>
              <a:rPr kumimoji="1" lang="en-US" altLang="zh-CN" sz="2800" i="1" baseline="-25000" smtClean="0">
                <a:latin typeface="Times New Roman" pitchFamily="18" charset="0"/>
                <a:ea typeface="黑体" pitchFamily="2" charset="-122"/>
              </a:rPr>
              <a:t>i</a:t>
            </a:r>
            <a:r>
              <a:rPr lang="zh-CN" altLang="en-US" sz="2800" smtClean="0">
                <a:latin typeface="Times New Roman" pitchFamily="18" charset="0"/>
                <a:ea typeface="黑体" pitchFamily="2" charset="-122"/>
              </a:rPr>
              <a:t>的全部特征向量</a:t>
            </a:r>
            <a:r>
              <a:rPr lang="en-US" altLang="zh-CN" sz="2800" smtClean="0">
                <a:latin typeface="Times New Roman" pitchFamily="18" charset="0"/>
                <a:ea typeface="黑体" pitchFamily="2" charset="-122"/>
              </a:rPr>
              <a:t>.</a:t>
            </a:r>
            <a:r>
              <a:rPr lang="en-US" altLang="zh-CN" smtClean="0">
                <a:latin typeface="Times New Roman" pitchFamily="18" charset="0"/>
                <a:ea typeface="黑体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0000FF"/>
                </a:solidFill>
              </a:rPr>
              <a:t>例</a:t>
            </a:r>
            <a:r>
              <a:rPr lang="en-US" altLang="zh-CN" sz="2800" smtClean="0">
                <a:solidFill>
                  <a:srgbClr val="0000FF"/>
                </a:solidFill>
              </a:rPr>
              <a:t>1</a:t>
            </a:r>
            <a:r>
              <a:rPr lang="en-US" altLang="zh-CN" sz="2400" smtClean="0"/>
              <a:t> </a:t>
            </a:r>
            <a:r>
              <a:rPr lang="zh-CN" altLang="en-US" sz="2800" smtClean="0"/>
              <a:t>求矩阵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/>
              <a:t>的特征根与特征向量</a:t>
            </a:r>
          </a:p>
        </p:txBody>
      </p:sp>
      <p:sp>
        <p:nvSpPr>
          <p:cNvPr id="8195" name="Rectangle 15"/>
          <p:cNvSpPr>
            <a:spLocks noChangeArrowheads="1"/>
          </p:cNvSpPr>
          <p:nvPr/>
        </p:nvSpPr>
        <p:spPr bwMode="auto">
          <a:xfrm>
            <a:off x="533400" y="685800"/>
            <a:ext cx="82296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38200" indent="-838200"/>
            <a:endParaRPr lang="zh-CN" altLang="zh-CN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8196" name="Object 16"/>
          <p:cNvGraphicFramePr>
            <a:graphicFrameLocks noChangeAspect="1"/>
          </p:cNvGraphicFramePr>
          <p:nvPr/>
        </p:nvGraphicFramePr>
        <p:xfrm>
          <a:off x="2622550" y="1162050"/>
          <a:ext cx="25273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435100" imgH="812800" progId="Equation.DSMT4">
                  <p:embed/>
                </p:oleObj>
              </mc:Choice>
              <mc:Fallback>
                <p:oleObj name="Equation" r:id="rId3" imgW="1435100" imgH="812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162050"/>
                        <a:ext cx="25273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1192213" y="2819400"/>
          <a:ext cx="5056187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2743200" imgH="812800" progId="Equation.DSMT4">
                  <p:embed/>
                </p:oleObj>
              </mc:Choice>
              <mc:Fallback>
                <p:oleObj name="Equation" r:id="rId5" imgW="2743200" imgH="812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819400"/>
                        <a:ext cx="5056187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2057400" y="4343400"/>
          <a:ext cx="45720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2552700" imgH="812800" progId="Equation.DSMT4">
                  <p:embed/>
                </p:oleObj>
              </mc:Choice>
              <mc:Fallback>
                <p:oleObj name="Equation" r:id="rId7" imgW="2552700" imgH="812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45720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685800" y="23383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</a:rPr>
              <a:t>解：由于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517650" y="369888"/>
          <a:ext cx="59578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3175000" imgH="558800" progId="Equation.DSMT4">
                  <p:embed/>
                </p:oleObj>
              </mc:Choice>
              <mc:Fallback>
                <p:oleObj name="Equation" r:id="rId3" imgW="3175000" imgH="55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69888"/>
                        <a:ext cx="595788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568450" y="1447800"/>
          <a:ext cx="2120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1256755" imgH="266584" progId="Equation.DSMT4">
                  <p:embed/>
                </p:oleObj>
              </mc:Choice>
              <mc:Fallback>
                <p:oleObj name="Equation" r:id="rId5" imgW="1256755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447800"/>
                        <a:ext cx="21209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3800475" y="1981200"/>
          <a:ext cx="36671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1981200"/>
                        <a:ext cx="36671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1620838" y="2719388"/>
          <a:ext cx="1046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9" imgW="508000" imgH="241300" progId="Equation.DSMT4">
                  <p:embed/>
                </p:oleObj>
              </mc:Choice>
              <mc:Fallback>
                <p:oleObj name="Equation" r:id="rId9" imgW="508000" imgH="241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719388"/>
                        <a:ext cx="10461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2916238" y="2779713"/>
          <a:ext cx="22653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11" imgW="1143000" imgH="228600" progId="Equation.DSMT4">
                  <p:embed/>
                </p:oleObj>
              </mc:Choice>
              <mc:Fallback>
                <p:oleObj name="Equation" r:id="rId11" imgW="11430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79713"/>
                        <a:ext cx="226536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2305050" y="3200400"/>
          <a:ext cx="30861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3" imgW="2057400" imgH="838200" progId="Equation.DSMT4">
                  <p:embed/>
                </p:oleObj>
              </mc:Choice>
              <mc:Fallback>
                <p:oleObj name="Equation" r:id="rId13" imgW="2057400" imgH="838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200400"/>
                        <a:ext cx="30861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3200400" y="4511675"/>
          <a:ext cx="21066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5" imgW="1066800" imgH="241300" progId="Equation.DSMT4">
                  <p:embed/>
                </p:oleObj>
              </mc:Choice>
              <mc:Fallback>
                <p:oleObj name="Equation" r:id="rId15" imgW="1066800" imgH="241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11675"/>
                        <a:ext cx="21066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504825" y="5049838"/>
          <a:ext cx="8667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7" imgW="469696" imgH="241195" progId="Equation.DSMT4">
                  <p:embed/>
                </p:oleObj>
              </mc:Choice>
              <mc:Fallback>
                <p:oleObj name="Equation" r:id="rId17" imgW="469696" imgH="24119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5049838"/>
                        <a:ext cx="8667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1047750" y="5638800"/>
          <a:ext cx="2946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19" imgW="1358640" imgH="241200" progId="Equation.DSMT4">
                  <p:embed/>
                </p:oleObj>
              </mc:Choice>
              <mc:Fallback>
                <p:oleObj name="Equation" r:id="rId19" imgW="1358640" imgH="24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638800"/>
                        <a:ext cx="2946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914400" y="1931988"/>
            <a:ext cx="292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</a:rPr>
              <a:t>所以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的特征根为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914400" y="2667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</a:rPr>
              <a:t>对于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5257800" y="2719388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" charset="0"/>
                <a:ea typeface="宋体" pitchFamily="2" charset="-122"/>
              </a:rPr>
              <a:t>为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990600" y="4495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</a:rPr>
              <a:t>解得基础解系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5105400" y="44958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</a:rPr>
              <a:t>，所以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的对应于特征根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1295400" y="496887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</a:rPr>
              <a:t>的全部特征向量为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4114800" y="55768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</a:rPr>
              <a:t>，其中 </a:t>
            </a:r>
            <a:r>
              <a:rPr lang="en-US" altLang="zh-CN" i="1">
                <a:ea typeface="宋体" pitchFamily="2" charset="-122"/>
              </a:rPr>
              <a:t>k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0</a:t>
            </a:r>
            <a:r>
              <a:rPr lang="en-US" altLang="zh-CN">
                <a:latin typeface="Arial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  <p:bldP spid="7194" grpId="0"/>
      <p:bldP spid="7196" grpId="0"/>
      <p:bldP spid="7197" grpId="0"/>
      <p:bldP spid="7198" grpId="0"/>
      <p:bldP spid="7199" grpId="0"/>
      <p:bldP spid="72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631950" y="269875"/>
          <a:ext cx="958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545863" imgH="241195" progId="Equation.DSMT4">
                  <p:embed/>
                </p:oleObj>
              </mc:Choice>
              <mc:Fallback>
                <p:oleObj name="Equation" r:id="rId3" imgW="545863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69875"/>
                        <a:ext cx="9588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2809875" y="228600"/>
          <a:ext cx="23923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228600"/>
                        <a:ext cx="23923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34"/>
          <p:cNvSpPr>
            <a:spLocks noChangeArrowheads="1"/>
          </p:cNvSpPr>
          <p:nvPr/>
        </p:nvSpPr>
        <p:spPr bwMode="auto">
          <a:xfrm>
            <a:off x="804863" y="152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对于</a:t>
            </a:r>
          </a:p>
        </p:txBody>
      </p:sp>
      <p:sp>
        <p:nvSpPr>
          <p:cNvPr id="10245" name="Rectangle 35"/>
          <p:cNvSpPr>
            <a:spLocks noChangeArrowheads="1"/>
          </p:cNvSpPr>
          <p:nvPr/>
        </p:nvSpPr>
        <p:spPr bwMode="auto">
          <a:xfrm>
            <a:off x="2438400" y="1762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，</a:t>
            </a:r>
          </a:p>
        </p:txBody>
      </p:sp>
      <p:sp>
        <p:nvSpPr>
          <p:cNvPr id="10246" name="Rectangle 36"/>
          <p:cNvSpPr>
            <a:spLocks noChangeArrowheads="1"/>
          </p:cNvSpPr>
          <p:nvPr/>
        </p:nvSpPr>
        <p:spPr bwMode="auto">
          <a:xfrm>
            <a:off x="5148263" y="1000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</a:t>
            </a:r>
          </a:p>
        </p:txBody>
      </p:sp>
      <p:graphicFrame>
        <p:nvGraphicFramePr>
          <p:cNvPr id="10247" name="Object 39"/>
          <p:cNvGraphicFramePr>
            <a:graphicFrameLocks noChangeAspect="1"/>
          </p:cNvGraphicFramePr>
          <p:nvPr/>
        </p:nvGraphicFramePr>
        <p:xfrm>
          <a:off x="2119313" y="676275"/>
          <a:ext cx="3457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2197100" imgH="838200" progId="Equation.DSMT4">
                  <p:embed/>
                </p:oleObj>
              </mc:Choice>
              <mc:Fallback>
                <p:oleObj name="Equation" r:id="rId7" imgW="2197100" imgH="838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676275"/>
                        <a:ext cx="3457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3149600" y="1981200"/>
          <a:ext cx="1879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9" imgW="939392" imgH="241195" progId="Equation.DSMT4">
                  <p:embed/>
                </p:oleObj>
              </mc:Choice>
              <mc:Fallback>
                <p:oleObj name="Equation" r:id="rId9" imgW="939392" imgH="241195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981200"/>
                        <a:ext cx="1879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204788" y="2514600"/>
          <a:ext cx="1038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1" imgW="545863" imgH="241195" progId="Equation.DSMT4">
                  <p:embed/>
                </p:oleObj>
              </mc:Choice>
              <mc:Fallback>
                <p:oleObj name="Equation" r:id="rId11" imgW="545863" imgH="241195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2514600"/>
                        <a:ext cx="10382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838200" y="1931988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解得基础解系 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4953000" y="19812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，所以</a:t>
            </a:r>
            <a:r>
              <a:rPr lang="en-US" altLang="zh-CN" i="1"/>
              <a:t>A</a:t>
            </a:r>
            <a:r>
              <a:rPr lang="zh-CN" altLang="en-US"/>
              <a:t>的对应于特征根</a:t>
            </a: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1219200" y="24384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的全部特征向量为</a:t>
            </a:r>
          </a:p>
        </p:txBody>
      </p:sp>
      <p:graphicFrame>
        <p:nvGraphicFramePr>
          <p:cNvPr id="10287" name="Object 47"/>
          <p:cNvGraphicFramePr>
            <a:graphicFrameLocks noChangeAspect="1"/>
          </p:cNvGraphicFramePr>
          <p:nvPr/>
        </p:nvGraphicFramePr>
        <p:xfrm>
          <a:off x="1800225" y="2971800"/>
          <a:ext cx="25955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3" imgW="1244600" imgH="241300" progId="Equation.DSMT4">
                  <p:embed/>
                </p:oleObj>
              </mc:Choice>
              <mc:Fallback>
                <p:oleObj name="Equation" r:id="rId13" imgW="1244600" imgH="2413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971800"/>
                        <a:ext cx="25955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9" name="Object 49"/>
          <p:cNvGraphicFramePr>
            <a:graphicFrameLocks noChangeAspect="1"/>
          </p:cNvGraphicFramePr>
          <p:nvPr/>
        </p:nvGraphicFramePr>
        <p:xfrm>
          <a:off x="1219200" y="3541713"/>
          <a:ext cx="12954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5" imgW="647700" imgH="241300" progId="Equation.DSMT4">
                  <p:embed/>
                </p:oleObj>
              </mc:Choice>
              <mc:Fallback>
                <p:oleObj name="Equation" r:id="rId15" imgW="647700" imgH="2413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41713"/>
                        <a:ext cx="12954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0" name="Object 50"/>
          <p:cNvGraphicFramePr>
            <a:graphicFrameLocks noChangeAspect="1"/>
          </p:cNvGraphicFramePr>
          <p:nvPr/>
        </p:nvGraphicFramePr>
        <p:xfrm>
          <a:off x="1404938" y="3932238"/>
          <a:ext cx="42005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7" imgW="2463800" imgH="838200" progId="Equation.DSMT4">
                  <p:embed/>
                </p:oleObj>
              </mc:Choice>
              <mc:Fallback>
                <p:oleObj name="Equation" r:id="rId17" imgW="2463800" imgH="8382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932238"/>
                        <a:ext cx="420052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" name="Object 51"/>
          <p:cNvGraphicFramePr>
            <a:graphicFrameLocks noChangeAspect="1"/>
          </p:cNvGraphicFramePr>
          <p:nvPr/>
        </p:nvGraphicFramePr>
        <p:xfrm>
          <a:off x="2763838" y="5238750"/>
          <a:ext cx="19605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9" imgW="939392" imgH="241195" progId="Equation.DSMT4">
                  <p:embed/>
                </p:oleObj>
              </mc:Choice>
              <mc:Fallback>
                <p:oleObj name="Equation" r:id="rId19" imgW="939392" imgH="241195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238750"/>
                        <a:ext cx="19605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2" name="Object 52"/>
          <p:cNvGraphicFramePr>
            <a:graphicFrameLocks noChangeAspect="1"/>
          </p:cNvGraphicFramePr>
          <p:nvPr/>
        </p:nvGraphicFramePr>
        <p:xfrm>
          <a:off x="266700" y="5695950"/>
          <a:ext cx="1295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21" imgW="647700" imgH="241300" progId="Equation.DSMT4">
                  <p:embed/>
                </p:oleObj>
              </mc:Choice>
              <mc:Fallback>
                <p:oleObj name="Equation" r:id="rId21" imgW="647700" imgH="2413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5695950"/>
                        <a:ext cx="1295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3" name="Object 53"/>
          <p:cNvGraphicFramePr>
            <a:graphicFrameLocks noChangeAspect="1"/>
          </p:cNvGraphicFramePr>
          <p:nvPr/>
        </p:nvGraphicFramePr>
        <p:xfrm>
          <a:off x="1168400" y="6019800"/>
          <a:ext cx="8651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23" imgW="317225" imgH="241091" progId="Equation.DSMT4">
                  <p:embed/>
                </p:oleObj>
              </mc:Choice>
              <mc:Fallback>
                <p:oleObj name="Equation" r:id="rId23" imgW="317225" imgH="241091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6019800"/>
                        <a:ext cx="8651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4" name="Rectangle 54"/>
          <p:cNvSpPr>
            <a:spLocks noChangeArrowheads="1"/>
          </p:cNvSpPr>
          <p:nvPr/>
        </p:nvSpPr>
        <p:spPr bwMode="auto">
          <a:xfrm>
            <a:off x="4405313" y="2909888"/>
            <a:ext cx="245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，其中</a:t>
            </a:r>
            <a:r>
              <a:rPr lang="en-US" altLang="zh-CN" i="1"/>
              <a:t>k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0.</a:t>
            </a:r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auto">
          <a:xfrm>
            <a:off x="457200" y="34861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对于</a:t>
            </a:r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2438400" y="34337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，解</a:t>
            </a:r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685800" y="523875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得基础解系</a:t>
            </a:r>
          </a:p>
        </p:txBody>
      </p:sp>
      <p:sp>
        <p:nvSpPr>
          <p:cNvPr id="10298" name="Rectangle 58"/>
          <p:cNvSpPr>
            <a:spLocks noChangeArrowheads="1"/>
          </p:cNvSpPr>
          <p:nvPr/>
        </p:nvSpPr>
        <p:spPr bwMode="auto">
          <a:xfrm>
            <a:off x="4572000" y="52578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，所以</a:t>
            </a:r>
            <a:r>
              <a:rPr lang="en-US" altLang="zh-CN" i="1"/>
              <a:t>A</a:t>
            </a:r>
            <a:r>
              <a:rPr lang="zh-CN" altLang="en-US"/>
              <a:t>的对应于特征根</a:t>
            </a:r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1524000" y="56197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的全部特征向量为</a:t>
            </a:r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1905000" y="60960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，其中</a:t>
            </a:r>
            <a:r>
              <a:rPr lang="en-US" altLang="zh-CN" i="1"/>
              <a:t>k</a:t>
            </a:r>
            <a:r>
              <a:rPr lang="en-US" altLang="zh-CN" baseline="-25000"/>
              <a:t>3</a:t>
            </a:r>
            <a:r>
              <a:rPr lang="en-US" altLang="zh-CN">
                <a:sym typeface="Symbol" pitchFamily="18" charset="2"/>
              </a:rPr>
              <a:t>0.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4" grpId="0"/>
      <p:bldP spid="10285" grpId="0"/>
      <p:bldP spid="10286" grpId="0"/>
      <p:bldP spid="10294" grpId="0"/>
      <p:bldP spid="10295" grpId="0"/>
      <p:bldP spid="10296" grpId="0"/>
      <p:bldP spid="10297" grpId="0"/>
      <p:bldP spid="10298" grpId="0"/>
      <p:bldP spid="10299" grpId="0"/>
      <p:bldP spid="1030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2136</Words>
  <Application>Microsoft Office PowerPoint</Application>
  <PresentationFormat>全屏显示(4:3)</PresentationFormat>
  <Paragraphs>273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Times New Roman</vt:lpstr>
      <vt:lpstr>黑体</vt:lpstr>
      <vt:lpstr>Arial</vt:lpstr>
      <vt:lpstr>宋体</vt:lpstr>
      <vt:lpstr>Calibri</vt:lpstr>
      <vt:lpstr>Symbol</vt:lpstr>
      <vt:lpstr>楷体_GB2312</vt:lpstr>
      <vt:lpstr>Wingdings</vt:lpstr>
      <vt:lpstr>默认设计模板</vt:lpstr>
      <vt:lpstr>MathType 5.0 Equation</vt:lpstr>
      <vt:lpstr>MathType 6.0 Equation</vt:lpstr>
      <vt:lpstr>Microsoft 公式 3.0</vt:lpstr>
      <vt:lpstr>第五章 线性变换</vt:lpstr>
      <vt:lpstr>§5.3.1 矩阵的特征根与特征向量</vt:lpstr>
      <vt:lpstr>怎样来求解一个方阵的特征值和特征向量呢？ </vt:lpstr>
      <vt:lpstr>定义2  A=(aij)为n阶矩阵，方程|E − A|=0 称为A的特征方程，多项式</vt:lpstr>
      <vt:lpstr>PowerPoint 演示文稿</vt:lpstr>
      <vt:lpstr>求矩阵A的特征根与特征向量的步骤 </vt:lpstr>
      <vt:lpstr>例1 求矩阵A的特征根与特征向量</vt:lpstr>
      <vt:lpstr>PowerPoint 演示文稿</vt:lpstr>
      <vt:lpstr>PowerPoint 演示文稿</vt:lpstr>
      <vt:lpstr>例2</vt:lpstr>
      <vt:lpstr>PowerPoint 演示文稿</vt:lpstr>
      <vt:lpstr>例3 在线性空间Pn-1[x]中，微商变换定义为</vt:lpstr>
      <vt:lpstr>PowerPoint 演示文稿</vt:lpstr>
      <vt:lpstr>例4 已知实矩阵</vt:lpstr>
      <vt:lpstr>例5  设A2=A，证明矩阵A的特征根只可能为1或0. </vt:lpstr>
      <vt:lpstr>例6 设A是n阶矩阵，是A的特征根，证明1+是E+A的特征根.</vt:lpstr>
      <vt:lpstr>二、特征根与特征向量的性质</vt:lpstr>
      <vt:lpstr>定理2  相似矩阵有相同的特征根和特征多项式.</vt:lpstr>
      <vt:lpstr>定理3   设矩阵A为分块对角形矩阵 </vt:lpstr>
      <vt:lpstr>法2</vt:lpstr>
      <vt:lpstr>PowerPoint 演示文稿</vt:lpstr>
      <vt:lpstr>定理4的推广：</vt:lpstr>
      <vt:lpstr>例1  n阶数量矩阵 kE (k0)的特征方程为|E−kE|=(−k) n. </vt:lpstr>
      <vt:lpstr>PowerPoint 演示文稿</vt:lpstr>
      <vt:lpstr>小  结</vt:lpstr>
      <vt:lpstr>§5.3.2  矩阵的对角化</vt:lpstr>
      <vt:lpstr>       而由M可逆知它的列向量X1, X2 ,…, Xn都不为零且线性无关.</vt:lpstr>
      <vt:lpstr>定理2    n阶复矩阵A的特征根都是单根，则A必相似于对角形矩阵。</vt:lpstr>
      <vt:lpstr>例1    判断下列实矩阵能否化为对角化？</vt:lpstr>
      <vt:lpstr>PowerPoint 演示文稿</vt:lpstr>
      <vt:lpstr>例2 将实矩阵               对角化. </vt:lpstr>
      <vt:lpstr>PowerPoint 演示文稿</vt:lpstr>
      <vt:lpstr>PowerPoint 演示文稿</vt:lpstr>
      <vt:lpstr>例2求上面矩阵                            的100次幂，即 A100。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liuzhx</cp:lastModifiedBy>
  <cp:revision>135</cp:revision>
  <cp:lastPrinted>1601-01-01T00:00:00Z</cp:lastPrinted>
  <dcterms:created xsi:type="dcterms:W3CDTF">1601-01-01T00:00:00Z</dcterms:created>
  <dcterms:modified xsi:type="dcterms:W3CDTF">2015-09-30T08:38:47Z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