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6" autoAdjust="0"/>
    <p:restoredTop sz="94660"/>
  </p:normalViewPr>
  <p:slideViewPr>
    <p:cSldViewPr>
      <p:cViewPr varScale="1">
        <p:scale>
          <a:sx n="89" d="100"/>
          <a:sy n="89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599FF4-6F60-4A67-BED6-0708B2AE8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204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AF4A0-15A8-43FB-9107-190E28A94F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94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F82D5-7ACE-443B-960A-F5768B7560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65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B6DAA-8150-4216-ACC6-3184CCEE6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87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F015F-CF63-49C1-9BB2-F1EE6B5992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74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FA88-472F-47A4-8695-94FFC20549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59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01BF1-42AC-421C-BE9B-01AA3EFCC6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24C8-1F4C-4F29-9693-FFFAA6770E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120AC-F0EA-426C-B272-5973033B96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83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EC029-1CFB-4D8B-99EE-8A25EC1585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15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3652E-A342-450A-AC06-D78E492A11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21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A0BDA-468A-4119-B487-5EF357F7C3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56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78705B-03B6-4718-87BA-ACFFBA626F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747125" y="6384925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4568F4D9-B16F-46ED-9E42-67C997A9F992}" type="slidenum">
              <a:rPr lang="en-US" altLang="zh-CN" sz="1600">
                <a:solidFill>
                  <a:schemeClr val="accent2"/>
                </a:solidFill>
              </a:rPr>
              <a:pPr/>
              <a:t>‹#›</a:t>
            </a:fld>
            <a:endParaRPr lang="en-US" altLang="zh-CN" sz="160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543800" cy="1470025"/>
          </a:xfrm>
        </p:spPr>
        <p:txBody>
          <a:bodyPr/>
          <a:lstStyle/>
          <a:p>
            <a:r>
              <a:rPr lang="zh-CN" altLang="en-US" sz="6600">
                <a:solidFill>
                  <a:srgbClr val="0000CC"/>
                </a:solidFill>
              </a:rPr>
              <a:t>第五章 线性变换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3575"/>
            <a:ext cx="6858000" cy="1752600"/>
          </a:xfrm>
        </p:spPr>
        <p:txBody>
          <a:bodyPr/>
          <a:lstStyle/>
          <a:p>
            <a:r>
              <a:rPr lang="en-US" altLang="zh-CN" sz="3600"/>
              <a:t>(</a:t>
            </a:r>
            <a:r>
              <a:rPr lang="zh-CN" altLang="en-US" sz="3600"/>
              <a:t>补充</a:t>
            </a:r>
            <a:r>
              <a:rPr lang="en-US" altLang="zh-CN" sz="3600"/>
              <a:t>) </a:t>
            </a:r>
            <a:r>
              <a:rPr lang="zh-CN" altLang="en-US" sz="3600"/>
              <a:t>若尔当</a:t>
            </a:r>
            <a:r>
              <a:rPr lang="en-US" altLang="zh-CN" sz="3600"/>
              <a:t>(</a:t>
            </a:r>
            <a:r>
              <a:rPr lang="en-US" altLang="zh-CN" sz="3600" i="1">
                <a:latin typeface="Times New Roman" pitchFamily="18" charset="0"/>
              </a:rPr>
              <a:t>Jordan</a:t>
            </a:r>
            <a:r>
              <a:rPr lang="en-US" altLang="zh-CN" sz="3600"/>
              <a:t>)</a:t>
            </a:r>
            <a:r>
              <a:rPr lang="zh-CN" altLang="en-US" sz="3600"/>
              <a:t>标准形介绍</a:t>
            </a:r>
          </a:p>
          <a:p>
            <a:r>
              <a:rPr lang="en-US" altLang="zh-CN" sz="3600"/>
              <a:t>【</a:t>
            </a:r>
            <a:r>
              <a:rPr lang="zh-CN" altLang="en-US" sz="3600"/>
              <a:t>若当标准形</a:t>
            </a:r>
            <a:r>
              <a:rPr lang="en-US" altLang="zh-CN" sz="3600"/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前面的讨论可知：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并不是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对于每一个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阶矩阵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变换都有一个可逆矩阵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P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，使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P </a:t>
            </a:r>
            <a:r>
              <a:rPr lang="en-US" altLang="zh-CN" sz="2800" baseline="30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−</a:t>
            </a:r>
            <a:r>
              <a:rPr lang="en-US" altLang="zh-CN" sz="2800" baseline="3000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AP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为对角形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.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ea typeface="黑体" pitchFamily="2" charset="-122"/>
              </a:rPr>
              <a:t>希望在与某个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阶矩阵相似的全体矩阵中，找到一个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比较简单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的矩阵，作为这一类矩阵的代表，从而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简化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这一类矩阵的讨论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</a:t>
            </a:r>
          </a:p>
          <a:p>
            <a:r>
              <a:rPr lang="zh-CN" altLang="en-US">
                <a:latin typeface="Times New Roman" pitchFamily="18" charset="0"/>
                <a:ea typeface="黑体" pitchFamily="2" charset="-122"/>
              </a:rPr>
              <a:t>当然对角形矩阵最为简单，但是并不是任意的阶矩阵都能与对角矩阵相似的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</a:t>
            </a:r>
          </a:p>
          <a:p>
            <a:r>
              <a:rPr lang="zh-CN" altLang="en-US">
                <a:latin typeface="Times New Roman" pitchFamily="18" charset="0"/>
                <a:ea typeface="黑体" pitchFamily="2" charset="-122"/>
              </a:rPr>
              <a:t>但是却相似于一个我们称之为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Jordan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标准形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的矩阵，这是一个相对简单的矩阵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 形式为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901825" y="12700"/>
          <a:ext cx="5322888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2628720" imgH="1346040" progId="Equation.DSMT4">
                  <p:embed/>
                </p:oleObj>
              </mc:Choice>
              <mc:Fallback>
                <p:oleObj name="Equation" r:id="rId3" imgW="2628720" imgH="1346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12700"/>
                        <a:ext cx="5322888" cy="274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219200" y="2971800"/>
            <a:ext cx="694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的矩阵称为若当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Jordan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块，其中 </a:t>
            </a:r>
            <a:r>
              <a:rPr lang="zh-CN" altLang="en-US" sz="2800" b="1" i="1">
                <a:latin typeface="Times New Roman" pitchFamily="18" charset="0"/>
                <a:ea typeface="黑体" pitchFamily="2" charset="-122"/>
                <a:sym typeface="Symbol" pitchFamily="18" charset="2"/>
              </a:rPr>
              <a:t> </a:t>
            </a:r>
            <a:r>
              <a:rPr lang="zh-CN" altLang="en-US" sz="2800" b="1">
                <a:ea typeface="黑体" pitchFamily="2" charset="-122"/>
              </a:rPr>
              <a:t>是复数</a:t>
            </a:r>
            <a:r>
              <a:rPr lang="en-US" altLang="zh-CN" sz="2800" b="1"/>
              <a:t>.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7200" y="408463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 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有的书上定义 形如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4038600" y="3733800"/>
          <a:ext cx="4132263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2286000" imgH="1384200" progId="Equation.DSMT4">
                  <p:embed/>
                </p:oleObj>
              </mc:Choice>
              <mc:Fallback>
                <p:oleObj name="Equation" r:id="rId5" imgW="2286000" imgH="1384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33800"/>
                        <a:ext cx="4132263" cy="249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838200" y="6065838"/>
            <a:ext cx="674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的方阵叫做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Jordan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块（这种定义较少）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.】 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04800" y="3733800"/>
            <a:ext cx="8305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/>
      <p:bldP spid="7182" grpId="0"/>
      <p:bldP spid="71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533400" y="5913438"/>
            <a:ext cx="5197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中有一些可以相等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记为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或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lang="en-US" altLang="zh-CN" sz="2800" b="1" i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).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l"/>
            <a:r>
              <a:rPr lang="en-US" altLang="zh-CN" sz="280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由若干个若尔当块组成的准对角矩阵称为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若尔当形矩阵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，其一般形状如 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228850" y="901700"/>
          <a:ext cx="32385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1371600" imgH="1079280" progId="Equation.DSMT4">
                  <p:embed/>
                </p:oleObj>
              </mc:Choice>
              <mc:Fallback>
                <p:oleObj name="Equation" r:id="rId3" imgW="1371600" imgH="1079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901700"/>
                        <a:ext cx="32385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679575" y="3406775"/>
          <a:ext cx="3652838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2222280" imgH="1384200" progId="Equation.DSMT4">
                  <p:embed/>
                </p:oleObj>
              </mc:Choice>
              <mc:Fallback>
                <p:oleObj name="Equation" r:id="rId5" imgW="2222280" imgH="1384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406775"/>
                        <a:ext cx="3652838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432550" y="4146550"/>
          <a:ext cx="1784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7" imgW="863280" imgH="241200" progId="Equation.DSMT4">
                  <p:embed/>
                </p:oleObj>
              </mc:Choice>
              <mc:Fallback>
                <p:oleObj name="Equation" r:id="rId7" imgW="8632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4146550"/>
                        <a:ext cx="17843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486400" y="40671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并且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934200" y="1706563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(1)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762000" y="41386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其中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162550" y="3992563"/>
            <a:ext cx="27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zh-CN" altLang="en-US" sz="2800"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330325" y="300038"/>
          <a:ext cx="5492750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2641320" imgH="1066680" progId="Equation.DSMT4">
                  <p:embed/>
                </p:oleObj>
              </mc:Choice>
              <mc:Fallback>
                <p:oleObj name="Equation" r:id="rId3" imgW="2641320" imgH="1066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00038"/>
                        <a:ext cx="5492750" cy="221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792413" y="2844800"/>
          <a:ext cx="2797175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1549080" imgH="1600200" progId="Equation.DSMT4">
                  <p:embed/>
                </p:oleObj>
              </mc:Choice>
              <mc:Fallback>
                <p:oleObj name="Equation" r:id="rId5" imgW="154908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2844800"/>
                        <a:ext cx="2797175" cy="285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81000" y="240823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都是若尔当块，而</a:t>
            </a:r>
            <a:endParaRPr lang="zh-CN" altLang="en-US" sz="280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57200" y="5684838"/>
            <a:ext cx="3578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是一个若尔当形矩阵</a:t>
            </a:r>
            <a:r>
              <a:rPr lang="en-US" altLang="zh-CN" sz="28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.</a:t>
            </a:r>
            <a:endParaRPr lang="en-US" altLang="zh-CN" sz="280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62000" y="20574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6388"/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   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在一个若尔当标准形中，主对角线上的元素正是特征多项式的全部的根（重根按重数计算）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09600" y="868363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        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一级若尔当块就是一级矩阵，因此若尔当形矩阵中包括对角矩阵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注：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3276600"/>
            <a:ext cx="8305800" cy="1905000"/>
          </a:xfrm>
        </p:spPr>
        <p:txBody>
          <a:bodyPr/>
          <a:lstStyle/>
          <a:p>
            <a:pPr marL="979488" indent="-979488" algn="l"/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定理   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任意一个</a:t>
            </a:r>
            <a:r>
              <a:rPr lang="en-US" altLang="zh-CN" sz="2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阶复矩阵都与一个</a:t>
            </a:r>
            <a:r>
              <a:rPr lang="en-US" altLang="zh-CN" sz="2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Jordan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标准形</a:t>
            </a:r>
            <a:r>
              <a:rPr lang="en-US" altLang="zh-CN" sz="2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相似，若不计</a:t>
            </a:r>
            <a:r>
              <a:rPr lang="en-US" altLang="zh-CN" sz="2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中的</a:t>
            </a:r>
            <a:r>
              <a:rPr lang="en-US" altLang="zh-CN" sz="2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Jordan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块的排列顺序，则</a:t>
            </a:r>
            <a:r>
              <a:rPr lang="en-US" altLang="zh-CN" sz="2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由</a:t>
            </a:r>
            <a:r>
              <a:rPr lang="en-US" altLang="zh-CN" sz="2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唯一确定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293</Words>
  <Application>Microsoft Office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Times New Roman</vt:lpstr>
      <vt:lpstr>黑体</vt:lpstr>
      <vt:lpstr>Symbol</vt:lpstr>
      <vt:lpstr>默认设计模板</vt:lpstr>
      <vt:lpstr>MathType 6.0 Equation</vt:lpstr>
      <vt:lpstr>MathType 5.0 Equation</vt:lpstr>
      <vt:lpstr>第五章 线性变换</vt:lpstr>
      <vt:lpstr>前面的讨论可知：并不是对于每一个n阶矩阵A变换都有一个可逆矩阵P，使P −1AP为对角形. </vt:lpstr>
      <vt:lpstr>定义 形式为</vt:lpstr>
      <vt:lpstr>       由若干个若尔当块组成的准对角矩阵称为若尔当形矩阵，其一般形状如 </vt:lpstr>
      <vt:lpstr>例如</vt:lpstr>
      <vt:lpstr>定理   任意一个n阶复矩阵都与一个Jordan标准形J相似，若不计J中的Jordan块的排列顺序，则J由A唯一确定.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liuzhx</cp:lastModifiedBy>
  <cp:revision>22</cp:revision>
  <cp:lastPrinted>1601-01-01T00:00:00Z</cp:lastPrinted>
  <dcterms:created xsi:type="dcterms:W3CDTF">1601-01-01T00:00:00Z</dcterms:created>
  <dcterms:modified xsi:type="dcterms:W3CDTF">2015-09-30T08:38:58Z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