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60" r:id="rId2"/>
    <p:sldId id="261" r:id="rId3"/>
    <p:sldId id="279" r:id="rId4"/>
    <p:sldId id="280" r:id="rId5"/>
    <p:sldId id="262" r:id="rId6"/>
    <p:sldId id="283" r:id="rId7"/>
    <p:sldId id="281" r:id="rId8"/>
    <p:sldId id="282" r:id="rId9"/>
    <p:sldId id="267" r:id="rId10"/>
    <p:sldId id="284" r:id="rId11"/>
    <p:sldId id="268" r:id="rId12"/>
    <p:sldId id="285" r:id="rId13"/>
    <p:sldId id="269" r:id="rId14"/>
    <p:sldId id="286" r:id="rId15"/>
    <p:sldId id="276" r:id="rId16"/>
    <p:sldId id="287" r:id="rId17"/>
    <p:sldId id="288" r:id="rId18"/>
    <p:sldId id="289" r:id="rId19"/>
  </p:sldIdLst>
  <p:sldSz cx="9144000" cy="6858000" type="screen4x3"/>
  <p:notesSz cx="9979025" cy="68341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99" autoAdjust="0"/>
    <p:restoredTop sz="93924" autoAdjust="0"/>
  </p:normalViewPr>
  <p:slideViewPr>
    <p:cSldViewPr>
      <p:cViewPr varScale="1">
        <p:scale>
          <a:sx n="89" d="100"/>
          <a:sy n="89" d="100"/>
        </p:scale>
        <p:origin x="-16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19.wmf"/><Relationship Id="rId7" Type="http://schemas.openxmlformats.org/officeDocument/2006/relationships/image" Target="../media/image6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19.wmf"/><Relationship Id="rId1" Type="http://schemas.openxmlformats.org/officeDocument/2006/relationships/image" Target="../media/image65.wmf"/><Relationship Id="rId6" Type="http://schemas.openxmlformats.org/officeDocument/2006/relationships/image" Target="../media/image68.wmf"/><Relationship Id="rId5" Type="http://schemas.openxmlformats.org/officeDocument/2006/relationships/image" Target="../media/image20.wmf"/><Relationship Id="rId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73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10.wmf"/><Relationship Id="rId10" Type="http://schemas.openxmlformats.org/officeDocument/2006/relationships/image" Target="../media/image37.wmf"/><Relationship Id="rId4" Type="http://schemas.openxmlformats.org/officeDocument/2006/relationships/image" Target="../media/image9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13.wmf"/><Relationship Id="rId7" Type="http://schemas.openxmlformats.org/officeDocument/2006/relationships/image" Target="../media/image56.wmf"/><Relationship Id="rId2" Type="http://schemas.openxmlformats.org/officeDocument/2006/relationships/image" Target="../media/image11.wmf"/><Relationship Id="rId1" Type="http://schemas.openxmlformats.org/officeDocument/2006/relationships/image" Target="../media/image55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A34018CF-78CC-477A-973C-F2F40ECD63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833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41CC7-149E-4531-BCF1-C8D1C9D0EE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8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DB32E-4466-4B14-B466-89B565BA93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52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90A1E-4903-44B4-B815-02F1CD3C8A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9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CEC6C0-CC58-4EAE-B273-426ACBC622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18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1A5A9-1DB7-4F08-8A45-77A8540365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30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92405-6F18-42FB-9628-CE8FA9508B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19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D6A31-B776-4E5A-8BCE-83244AAE93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56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48A0F-0010-4E93-8D6C-CB80C0F922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18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E2CD9-28FE-4B59-AD05-04418C8A6F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08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A1991-A67F-4CF2-A0D6-041B64D063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99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0910F-85FD-468E-A9D5-C208A413D2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82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03E54-48EF-457E-A459-1E1379331F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04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fld id="{E844FF44-AAA9-4065-90A2-7994CCD229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5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77.bin"/><Relationship Id="rId14" Type="http://schemas.openxmlformats.org/officeDocument/2006/relationships/oleObject" Target="../embeddings/oleObject8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67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6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70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7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74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10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8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8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5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40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Relationship Id="rId27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6.bin"/><Relationship Id="rId18" Type="http://schemas.openxmlformats.org/officeDocument/2006/relationships/oleObject" Target="../embeddings/oleObject59.bin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9.wmf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8.bin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2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0.wmf"/><Relationship Id="rId22" Type="http://schemas.openxmlformats.org/officeDocument/2006/relationships/image" Target="../media/image5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14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323850" y="27813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i="1">
                <a:ea typeface="宋体" pitchFamily="2" charset="-122"/>
              </a:rPr>
              <a:t>R</a:t>
            </a:r>
            <a:r>
              <a:rPr lang="en-US" altLang="zh-CN" baseline="3000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中，求一非零向量</a:t>
            </a:r>
            <a:r>
              <a:rPr lang="zh-CN" altLang="en-US" i="1">
                <a:latin typeface="宋体" pitchFamily="2" charset="-122"/>
                <a:ea typeface="宋体" pitchFamily="2" charset="-122"/>
                <a:sym typeface="Symbol" pitchFamily="18" charset="2"/>
              </a:rPr>
              <a:t>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，使它在基           与             下有相同的坐标，其中</a:t>
            </a:r>
            <a:r>
              <a:rPr lang="zh-CN" altLang="en-US">
                <a:ea typeface="宋体" pitchFamily="2" charset="-122"/>
              </a:rPr>
              <a:t> </a:t>
            </a:r>
          </a:p>
        </p:txBody>
      </p:sp>
      <p:graphicFrame>
        <p:nvGraphicFramePr>
          <p:cNvPr id="33826" name="Object 34"/>
          <p:cNvGraphicFramePr>
            <a:graphicFrameLocks noChangeAspect="1"/>
          </p:cNvGraphicFramePr>
          <p:nvPr/>
        </p:nvGraphicFramePr>
        <p:xfrm>
          <a:off x="6473825" y="2781300"/>
          <a:ext cx="1985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公式" r:id="rId3" imgW="850680" imgH="228600" progId="Equation.3">
                  <p:embed/>
                </p:oleObj>
              </mc:Choice>
              <mc:Fallback>
                <p:oleObj name="公式" r:id="rId3" imgW="85068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2781300"/>
                        <a:ext cx="19859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5" name="Object 33"/>
          <p:cNvGraphicFramePr>
            <a:graphicFrameLocks noChangeAspect="1"/>
          </p:cNvGraphicFramePr>
          <p:nvPr/>
        </p:nvGraphicFramePr>
        <p:xfrm>
          <a:off x="852488" y="3213100"/>
          <a:ext cx="21351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5" name="公式" r:id="rId5" imgW="863280" imgH="228600" progId="Equation.3">
                  <p:embed/>
                </p:oleObj>
              </mc:Choice>
              <mc:Fallback>
                <p:oleObj name="公式" r:id="rId5" imgW="86328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3213100"/>
                        <a:ext cx="213518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0" name="Object 38"/>
          <p:cNvGraphicFramePr>
            <a:graphicFrameLocks noChangeAspect="1"/>
          </p:cNvGraphicFramePr>
          <p:nvPr/>
        </p:nvGraphicFramePr>
        <p:xfrm>
          <a:off x="1042988" y="3862388"/>
          <a:ext cx="288925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6" name="公式" r:id="rId7" imgW="1358640" imgH="927000" progId="Equation.3">
                  <p:embed/>
                </p:oleObj>
              </mc:Choice>
              <mc:Fallback>
                <p:oleObj name="公式" r:id="rId7" imgW="1358640" imgH="9270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862388"/>
                        <a:ext cx="2889250" cy="198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2" name="Object 40"/>
          <p:cNvGraphicFramePr>
            <a:graphicFrameLocks noChangeAspect="1"/>
          </p:cNvGraphicFramePr>
          <p:nvPr/>
        </p:nvGraphicFramePr>
        <p:xfrm>
          <a:off x="4427538" y="3892550"/>
          <a:ext cx="3097212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7" name="公式" r:id="rId9" imgW="1447560" imgH="927000" progId="Equation.3">
                  <p:embed/>
                </p:oleObj>
              </mc:Choice>
              <mc:Fallback>
                <p:oleObj name="公式" r:id="rId9" imgW="1447560" imgH="9270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892550"/>
                        <a:ext cx="3097212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5" name="Rectangle 43"/>
          <p:cNvSpPr>
            <a:spLocks noChangeArrowheads="1"/>
          </p:cNvSpPr>
          <p:nvPr/>
        </p:nvSpPr>
        <p:spPr bwMode="auto">
          <a:xfrm>
            <a:off x="300038" y="333375"/>
            <a:ext cx="5999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i="1">
                <a:ea typeface="宋体" pitchFamily="2" charset="-122"/>
              </a:rPr>
              <a:t>R</a:t>
            </a:r>
            <a:r>
              <a:rPr lang="en-US" altLang="zh-CN" baseline="3000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中，求线性变换</a:t>
            </a:r>
            <a:r>
              <a:rPr lang="zh-CN" altLang="en-US">
                <a:ea typeface="宋体" pitchFamily="2" charset="-122"/>
              </a:rPr>
              <a:t> </a:t>
            </a:r>
          </a:p>
        </p:txBody>
      </p:sp>
      <p:graphicFrame>
        <p:nvGraphicFramePr>
          <p:cNvPr id="33836" name="Object 44"/>
          <p:cNvGraphicFramePr>
            <a:graphicFrameLocks noChangeAspect="1"/>
          </p:cNvGraphicFramePr>
          <p:nvPr/>
        </p:nvGraphicFramePr>
        <p:xfrm>
          <a:off x="1547813" y="909638"/>
          <a:ext cx="18399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8" name="公式" r:id="rId11" imgW="825480" imgH="228600" progId="Equation.3">
                  <p:embed/>
                </p:oleObj>
              </mc:Choice>
              <mc:Fallback>
                <p:oleObj name="公式" r:id="rId11" imgW="82548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09638"/>
                        <a:ext cx="1839912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8" name="Object 46"/>
          <p:cNvGraphicFramePr>
            <a:graphicFrameLocks noChangeAspect="1"/>
          </p:cNvGraphicFramePr>
          <p:nvPr/>
        </p:nvGraphicFramePr>
        <p:xfrm>
          <a:off x="3348038" y="869950"/>
          <a:ext cx="35702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公式" r:id="rId13" imgW="1498320" imgH="228600" progId="Equation.3">
                  <p:embed/>
                </p:oleObj>
              </mc:Choice>
              <mc:Fallback>
                <p:oleObj name="公式" r:id="rId13" imgW="149832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869950"/>
                        <a:ext cx="3570287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539750" y="14144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  <a:ea typeface="宋体" pitchFamily="2" charset="-122"/>
              </a:rPr>
              <a:t>在基底</a:t>
            </a:r>
            <a:r>
              <a:rPr lang="zh-CN" altLang="en-US" sz="2400">
                <a:ea typeface="宋体" pitchFamily="2" charset="-122"/>
              </a:rPr>
              <a:t> </a:t>
            </a:r>
          </a:p>
        </p:txBody>
      </p:sp>
      <p:graphicFrame>
        <p:nvGraphicFramePr>
          <p:cNvPr id="33841" name="Object 49"/>
          <p:cNvGraphicFramePr>
            <a:graphicFrameLocks noChangeAspect="1"/>
          </p:cNvGraphicFramePr>
          <p:nvPr/>
        </p:nvGraphicFramePr>
        <p:xfrm>
          <a:off x="1835150" y="1485900"/>
          <a:ext cx="23764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" name="公式" r:id="rId15" imgW="1054080" imgH="215640" progId="Equation.3">
                  <p:embed/>
                </p:oleObj>
              </mc:Choice>
              <mc:Fallback>
                <p:oleObj name="公式" r:id="rId15" imgW="1054080" imgH="2156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485900"/>
                        <a:ext cx="2376488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3" name="Object 51"/>
          <p:cNvGraphicFramePr>
            <a:graphicFrameLocks noChangeAspect="1"/>
          </p:cNvGraphicFramePr>
          <p:nvPr/>
        </p:nvGraphicFramePr>
        <p:xfrm>
          <a:off x="4283075" y="1500188"/>
          <a:ext cx="23050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1" name="公式" r:id="rId17" imgW="1054080" imgH="215640" progId="Equation.3">
                  <p:embed/>
                </p:oleObj>
              </mc:Choice>
              <mc:Fallback>
                <p:oleObj name="公式" r:id="rId17" imgW="1054080" imgH="21564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1500188"/>
                        <a:ext cx="230505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5" name="Object 53"/>
          <p:cNvGraphicFramePr>
            <a:graphicFrameLocks noChangeAspect="1"/>
          </p:cNvGraphicFramePr>
          <p:nvPr/>
        </p:nvGraphicFramePr>
        <p:xfrm>
          <a:off x="6659563" y="1455738"/>
          <a:ext cx="23764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2" name="公式" r:id="rId19" imgW="1015920" imgH="228600" progId="Equation.3">
                  <p:embed/>
                </p:oleObj>
              </mc:Choice>
              <mc:Fallback>
                <p:oleObj name="公式" r:id="rId19" imgW="1015920" imgH="2286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455738"/>
                        <a:ext cx="2376487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8" name="Rectangle 56"/>
          <p:cNvSpPr>
            <a:spLocks noChangeArrowheads="1"/>
          </p:cNvSpPr>
          <p:nvPr/>
        </p:nvSpPr>
        <p:spPr bwMode="auto">
          <a:xfrm>
            <a:off x="466725" y="1990725"/>
            <a:ext cx="201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  <a:ea typeface="宋体" pitchFamily="2" charset="-122"/>
              </a:rPr>
              <a:t>下的矩阵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sz="240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468313" y="404813"/>
          <a:ext cx="79867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公式" r:id="rId3" imgW="4559040" imgH="927000" progId="Equation.3">
                  <p:embed/>
                </p:oleObj>
              </mc:Choice>
              <mc:Fallback>
                <p:oleObj name="公式" r:id="rId3" imgW="455904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4813"/>
                        <a:ext cx="7986712" cy="162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482600" y="2205038"/>
          <a:ext cx="8050213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公式" r:id="rId5" imgW="4572000" imgH="927000" progId="Equation.3">
                  <p:embed/>
                </p:oleObj>
              </mc:Choice>
              <mc:Fallback>
                <p:oleObj name="公式" r:id="rId5" imgW="4572000" imgH="92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205038"/>
                        <a:ext cx="8050213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468313" y="3933825"/>
            <a:ext cx="3973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于是</a:t>
            </a:r>
            <a:r>
              <a:rPr lang="en-US" altLang="zh-CN" i="1"/>
              <a:t>T</a:t>
            </a:r>
            <a:r>
              <a:rPr lang="zh-CN" altLang="en-US"/>
              <a:t>在该基底下矩阵为</a:t>
            </a:r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2987675" y="4508500"/>
          <a:ext cx="266382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公式" r:id="rId7" imgW="1231560" imgH="927000" progId="Equation.3">
                  <p:embed/>
                </p:oleObj>
              </mc:Choice>
              <mc:Fallback>
                <p:oleObj name="公式" r:id="rId7" imgW="1231560" imgH="927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508500"/>
                        <a:ext cx="2663825" cy="200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30" name="Rectangle 46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720725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ea typeface="黑体" pitchFamily="49" charset="-122"/>
              </a:rPr>
              <a:t>4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、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设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</a:rPr>
              <a:t>T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是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</a:rPr>
              <a:t>n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维线性空间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</a:rPr>
              <a:t>V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上的线性变换，如果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468313" y="836613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但            ，求证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6086475" y="836613"/>
            <a:ext cx="2986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&gt;0) </a:t>
            </a:r>
            <a:r>
              <a:rPr lang="zh-CN" altLang="en-US"/>
              <a:t>线性无关，</a:t>
            </a:r>
          </a:p>
        </p:txBody>
      </p:sp>
      <p:graphicFrame>
        <p:nvGraphicFramePr>
          <p:cNvPr id="42034" name="Object 50"/>
          <p:cNvGraphicFramePr>
            <a:graphicFrameLocks noChangeAspect="1"/>
          </p:cNvGraphicFramePr>
          <p:nvPr/>
        </p:nvGraphicFramePr>
        <p:xfrm>
          <a:off x="7185025" y="188913"/>
          <a:ext cx="12763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0" name="公式" r:id="rId3" imgW="660240" imgH="228600" progId="Equation.3">
                  <p:embed/>
                </p:oleObj>
              </mc:Choice>
              <mc:Fallback>
                <p:oleObj name="公式" r:id="rId3" imgW="660240" imgH="2286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025" y="188913"/>
                        <a:ext cx="12763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35" name="Object 51"/>
          <p:cNvGraphicFramePr>
            <a:graphicFrameLocks noChangeAspect="1"/>
          </p:cNvGraphicFramePr>
          <p:nvPr/>
        </p:nvGraphicFramePr>
        <p:xfrm>
          <a:off x="900113" y="850900"/>
          <a:ext cx="114458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name="公式" r:id="rId5" imgW="533160" imgH="228600" progId="Equation.3">
                  <p:embed/>
                </p:oleObj>
              </mc:Choice>
              <mc:Fallback>
                <p:oleObj name="公式" r:id="rId5" imgW="53316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50900"/>
                        <a:ext cx="1144587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36" name="Object 52"/>
          <p:cNvGraphicFramePr>
            <a:graphicFrameLocks noChangeAspect="1"/>
          </p:cNvGraphicFramePr>
          <p:nvPr/>
        </p:nvGraphicFramePr>
        <p:xfrm>
          <a:off x="3108325" y="836613"/>
          <a:ext cx="30480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2" name="公式" r:id="rId7" imgW="1269720" imgH="228600" progId="Equation.3">
                  <p:embed/>
                </p:oleObj>
              </mc:Choice>
              <mc:Fallback>
                <p:oleObj name="公式" r:id="rId7" imgW="1269720" imgH="228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836613"/>
                        <a:ext cx="30480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7" name="Rectangle 53"/>
          <p:cNvSpPr>
            <a:spLocks noChangeArrowheads="1"/>
          </p:cNvSpPr>
          <p:nvPr/>
        </p:nvSpPr>
        <p:spPr bwMode="auto">
          <a:xfrm>
            <a:off x="468313" y="1435100"/>
            <a:ext cx="722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并求出在基底                                      下的矩阵</a:t>
            </a:r>
            <a:r>
              <a:rPr lang="en-US" altLang="zh-CN"/>
              <a:t>.</a:t>
            </a:r>
          </a:p>
        </p:txBody>
      </p:sp>
      <p:graphicFrame>
        <p:nvGraphicFramePr>
          <p:cNvPr id="42038" name="Object 54"/>
          <p:cNvGraphicFramePr>
            <a:graphicFrameLocks noChangeAspect="1"/>
          </p:cNvGraphicFramePr>
          <p:nvPr/>
        </p:nvGraphicFramePr>
        <p:xfrm>
          <a:off x="2751138" y="1441450"/>
          <a:ext cx="32623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3" name="公式" r:id="rId9" imgW="1358640" imgH="228600" progId="Equation.3">
                  <p:embed/>
                </p:oleObj>
              </mc:Choice>
              <mc:Fallback>
                <p:oleObj name="公式" r:id="rId9" imgW="1358640" imgH="2286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1441450"/>
                        <a:ext cx="326231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6884988" y="1916113"/>
            <a:ext cx="1790700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课本习题</a:t>
            </a:r>
            <a:r>
              <a:rPr lang="en-US" altLang="zh-CN"/>
              <a:t>7</a:t>
            </a:r>
          </a:p>
        </p:txBody>
      </p:sp>
      <p:sp>
        <p:nvSpPr>
          <p:cNvPr id="42041" name="Rectangle 57"/>
          <p:cNvSpPr>
            <a:spLocks noChangeArrowheads="1"/>
          </p:cNvSpPr>
          <p:nvPr/>
        </p:nvSpPr>
        <p:spPr bwMode="auto">
          <a:xfrm>
            <a:off x="323850" y="2276475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  <a:ea typeface="宋体" pitchFamily="2" charset="-122"/>
              </a:rPr>
              <a:t>证明：</a:t>
            </a:r>
            <a:r>
              <a:rPr lang="zh-CN" altLang="en-US"/>
              <a:t>设</a:t>
            </a:r>
          </a:p>
        </p:txBody>
      </p:sp>
      <p:graphicFrame>
        <p:nvGraphicFramePr>
          <p:cNvPr id="42043" name="Object 59"/>
          <p:cNvGraphicFramePr>
            <a:graphicFrameLocks noChangeAspect="1"/>
          </p:cNvGraphicFramePr>
          <p:nvPr/>
        </p:nvGraphicFramePr>
        <p:xfrm>
          <a:off x="1331913" y="2852738"/>
          <a:ext cx="597693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4" name="公式" r:id="rId11" imgW="2323800" imgH="241200" progId="Equation.3">
                  <p:embed/>
                </p:oleObj>
              </mc:Choice>
              <mc:Fallback>
                <p:oleObj name="公式" r:id="rId11" imgW="2323800" imgH="241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852738"/>
                        <a:ext cx="5976937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60"/>
          <p:cNvSpPr txBox="1">
            <a:spLocks noChangeArrowheads="1"/>
          </p:cNvSpPr>
          <p:nvPr/>
        </p:nvSpPr>
        <p:spPr bwMode="auto">
          <a:xfrm>
            <a:off x="7575550" y="2838450"/>
            <a:ext cx="60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(1)</a:t>
            </a:r>
          </a:p>
        </p:txBody>
      </p:sp>
      <p:sp>
        <p:nvSpPr>
          <p:cNvPr id="42045" name="Rectangle 61"/>
          <p:cNvSpPr>
            <a:spLocks noChangeArrowheads="1"/>
          </p:cNvSpPr>
          <p:nvPr/>
        </p:nvSpPr>
        <p:spPr bwMode="auto">
          <a:xfrm>
            <a:off x="755650" y="3600450"/>
            <a:ext cx="421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</a:t>
            </a:r>
            <a:r>
              <a:rPr lang="en-US" altLang="zh-CN" i="1"/>
              <a:t>T</a:t>
            </a:r>
            <a:r>
              <a:rPr lang="zh-CN" altLang="en-US"/>
              <a:t>是</a:t>
            </a:r>
            <a:r>
              <a:rPr lang="en-US" altLang="zh-CN" i="1"/>
              <a:t>V</a:t>
            </a:r>
            <a:r>
              <a:rPr lang="zh-CN" altLang="en-US"/>
              <a:t>上的线性变换，且</a:t>
            </a:r>
          </a:p>
        </p:txBody>
      </p:sp>
      <p:graphicFrame>
        <p:nvGraphicFramePr>
          <p:cNvPr id="42046" name="Object 62"/>
          <p:cNvGraphicFramePr>
            <a:graphicFrameLocks noChangeAspect="1"/>
          </p:cNvGraphicFramePr>
          <p:nvPr/>
        </p:nvGraphicFramePr>
        <p:xfrm>
          <a:off x="4932363" y="3573463"/>
          <a:ext cx="12763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5" name="公式" r:id="rId13" imgW="660240" imgH="228600" progId="Equation.3">
                  <p:embed/>
                </p:oleObj>
              </mc:Choice>
              <mc:Fallback>
                <p:oleObj name="公式" r:id="rId13" imgW="660240" imgH="2286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573463"/>
                        <a:ext cx="12763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47" name="Object 63"/>
          <p:cNvGraphicFramePr>
            <a:graphicFrameLocks noChangeAspect="1"/>
          </p:cNvGraphicFramePr>
          <p:nvPr/>
        </p:nvGraphicFramePr>
        <p:xfrm>
          <a:off x="6372225" y="3563938"/>
          <a:ext cx="13684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6" name="公式" r:id="rId14" imgW="533160" imgH="228600" progId="Equation.3">
                  <p:embed/>
                </p:oleObj>
              </mc:Choice>
              <mc:Fallback>
                <p:oleObj name="公式" r:id="rId14" imgW="533160" imgH="2286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563938"/>
                        <a:ext cx="136842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8" name="Text Box 64"/>
          <p:cNvSpPr txBox="1">
            <a:spLocks noChangeArrowheads="1"/>
          </p:cNvSpPr>
          <p:nvPr/>
        </p:nvSpPr>
        <p:spPr bwMode="auto">
          <a:xfrm>
            <a:off x="447675" y="422116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知</a:t>
            </a:r>
          </a:p>
        </p:txBody>
      </p:sp>
      <p:graphicFrame>
        <p:nvGraphicFramePr>
          <p:cNvPr id="42049" name="Object 65"/>
          <p:cNvGraphicFramePr>
            <a:graphicFrameLocks noChangeAspect="1"/>
          </p:cNvGraphicFramePr>
          <p:nvPr/>
        </p:nvGraphicFramePr>
        <p:xfrm>
          <a:off x="1677988" y="4221163"/>
          <a:ext cx="25368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7" name="公式" r:id="rId15" imgW="1091880" imgH="228600" progId="Equation.3">
                  <p:embed/>
                </p:oleObj>
              </mc:Choice>
              <mc:Fallback>
                <p:oleObj name="公式" r:id="rId15" imgW="1091880" imgH="2286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4221163"/>
                        <a:ext cx="253682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50" name="Text Box 66"/>
          <p:cNvSpPr txBox="1">
            <a:spLocks noChangeArrowheads="1"/>
          </p:cNvSpPr>
          <p:nvPr/>
        </p:nvSpPr>
        <p:spPr bwMode="auto">
          <a:xfrm>
            <a:off x="468313" y="4797425"/>
            <a:ext cx="514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则对</a:t>
            </a:r>
            <a:r>
              <a:rPr lang="en-US" altLang="zh-CN"/>
              <a:t>(1)</a:t>
            </a:r>
            <a:r>
              <a:rPr lang="zh-CN" altLang="en-US"/>
              <a:t>两端同实施变换</a:t>
            </a:r>
            <a:r>
              <a:rPr lang="en-US" altLang="zh-CN" i="1"/>
              <a:t>T</a:t>
            </a:r>
            <a:r>
              <a:rPr lang="en-US" altLang="zh-CN" i="1" baseline="30000"/>
              <a:t>n</a:t>
            </a:r>
            <a:r>
              <a:rPr lang="en-US" altLang="zh-CN" baseline="30000">
                <a:cs typeface="Times New Roman" pitchFamily="18" charset="0"/>
              </a:rPr>
              <a:t>−</a:t>
            </a:r>
            <a:r>
              <a:rPr lang="en-US" altLang="zh-CN" baseline="30000"/>
              <a:t>1</a:t>
            </a:r>
            <a:r>
              <a:rPr lang="zh-CN" altLang="en-US"/>
              <a:t>可得</a:t>
            </a:r>
          </a:p>
        </p:txBody>
      </p:sp>
      <p:graphicFrame>
        <p:nvGraphicFramePr>
          <p:cNvPr id="42055" name="Object 71"/>
          <p:cNvGraphicFramePr>
            <a:graphicFrameLocks noChangeAspect="1"/>
          </p:cNvGraphicFramePr>
          <p:nvPr/>
        </p:nvGraphicFramePr>
        <p:xfrm>
          <a:off x="611188" y="5268913"/>
          <a:ext cx="18542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8" name="公式" r:id="rId17" imgW="723600" imgH="241200" progId="Equation.3">
                  <p:embed/>
                </p:oleObj>
              </mc:Choice>
              <mc:Fallback>
                <p:oleObj name="公式" r:id="rId17" imgW="723600" imgH="2412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68913"/>
                        <a:ext cx="1854200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57" name="Object 73"/>
          <p:cNvGraphicFramePr>
            <a:graphicFrameLocks noChangeAspect="1"/>
          </p:cNvGraphicFramePr>
          <p:nvPr/>
        </p:nvGraphicFramePr>
        <p:xfrm>
          <a:off x="4140200" y="5276850"/>
          <a:ext cx="8763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9" name="公式" r:id="rId19" imgW="380880" imgH="228600" progId="Equation.3">
                  <p:embed/>
                </p:oleObj>
              </mc:Choice>
              <mc:Fallback>
                <p:oleObj name="公式" r:id="rId19" imgW="380880" imgH="2286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276850"/>
                        <a:ext cx="87630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58" name="Text Box 74"/>
          <p:cNvSpPr txBox="1">
            <a:spLocks noChangeArrowheads="1"/>
          </p:cNvSpPr>
          <p:nvPr/>
        </p:nvSpPr>
        <p:spPr bwMode="auto">
          <a:xfrm>
            <a:off x="2411413" y="5238750"/>
            <a:ext cx="1790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. </a:t>
            </a:r>
            <a:r>
              <a:rPr lang="zh-CN" altLang="en-US">
                <a:sym typeface="Symbol" pitchFamily="18" charset="2"/>
              </a:rPr>
              <a:t>于是得到</a:t>
            </a:r>
          </a:p>
        </p:txBody>
      </p:sp>
      <p:sp>
        <p:nvSpPr>
          <p:cNvPr id="42059" name="Rectangle 75"/>
          <p:cNvSpPr>
            <a:spLocks noChangeArrowheads="1"/>
          </p:cNvSpPr>
          <p:nvPr/>
        </p:nvSpPr>
        <p:spPr bwMode="auto">
          <a:xfrm>
            <a:off x="468313" y="5876925"/>
            <a:ext cx="8466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同理，再分别对</a:t>
            </a:r>
            <a:r>
              <a:rPr lang="en-US" altLang="zh-CN"/>
              <a:t>(1)</a:t>
            </a:r>
            <a:r>
              <a:rPr lang="zh-CN" altLang="en-US"/>
              <a:t>两端同实施变换</a:t>
            </a:r>
            <a:r>
              <a:rPr lang="en-US" altLang="zh-CN" i="1"/>
              <a:t>T</a:t>
            </a:r>
            <a:r>
              <a:rPr lang="en-US" altLang="zh-CN" i="1" baseline="30000"/>
              <a:t>n</a:t>
            </a:r>
            <a:r>
              <a:rPr lang="en-US" altLang="zh-CN" baseline="30000">
                <a:cs typeface="Times New Roman" pitchFamily="18" charset="0"/>
              </a:rPr>
              <a:t>−</a:t>
            </a:r>
            <a:r>
              <a:rPr lang="en-US" altLang="zh-CN" baseline="30000"/>
              <a:t>2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 i="1" baseline="30000"/>
              <a:t>n</a:t>
            </a:r>
            <a:r>
              <a:rPr lang="en-US" altLang="zh-CN" baseline="30000"/>
              <a:t>−3</a:t>
            </a:r>
            <a:r>
              <a:rPr lang="en-US" altLang="zh-CN"/>
              <a:t>,…, </a:t>
            </a:r>
            <a:r>
              <a:rPr lang="en-US" altLang="zh-CN" i="1"/>
              <a:t>T</a:t>
            </a:r>
            <a:r>
              <a:rPr lang="zh-CN" altLang="en-US"/>
              <a:t>可得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4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4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4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1" grpId="0"/>
      <p:bldP spid="42041" grpId="1"/>
      <p:bldP spid="42044" grpId="0"/>
      <p:bldP spid="42045" grpId="0"/>
      <p:bldP spid="42048" grpId="0"/>
      <p:bldP spid="42050" grpId="0"/>
      <p:bldP spid="42058" grpId="0"/>
      <p:bldP spid="420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1476375" y="404813"/>
          <a:ext cx="34575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公式" r:id="rId3" imgW="1307880" imgH="228600" progId="Equation.3">
                  <p:embed/>
                </p:oleObj>
              </mc:Choice>
              <mc:Fallback>
                <p:oleObj name="公式" r:id="rId3" imgW="13078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4813"/>
                        <a:ext cx="3457575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611188" y="98107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因此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4573588" y="981075"/>
            <a:ext cx="2986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&gt;0) </a:t>
            </a:r>
            <a:r>
              <a:rPr lang="zh-CN" altLang="en-US"/>
              <a:t>线性无关</a:t>
            </a:r>
            <a:r>
              <a:rPr lang="en-US" altLang="zh-CN"/>
              <a:t>.</a:t>
            </a:r>
          </a:p>
        </p:txBody>
      </p:sp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1595438" y="981075"/>
          <a:ext cx="3048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公式" r:id="rId5" imgW="1269720" imgH="228600" progId="Equation.3">
                  <p:embed/>
                </p:oleObj>
              </mc:Choice>
              <mc:Fallback>
                <p:oleObj name="公式" r:id="rId5" imgW="126972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981075"/>
                        <a:ext cx="30480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539750" y="17002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</a:t>
            </a:r>
          </a:p>
        </p:txBody>
      </p:sp>
      <p:graphicFrame>
        <p:nvGraphicFramePr>
          <p:cNvPr id="65554" name="Object 18"/>
          <p:cNvGraphicFramePr>
            <a:graphicFrameLocks noChangeAspect="1"/>
          </p:cNvGraphicFramePr>
          <p:nvPr/>
        </p:nvGraphicFramePr>
        <p:xfrm>
          <a:off x="1547813" y="1700213"/>
          <a:ext cx="70564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name="公式" r:id="rId7" imgW="2920680" imgH="228600" progId="Equation.3">
                  <p:embed/>
                </p:oleObj>
              </mc:Choice>
              <mc:Fallback>
                <p:oleObj name="公式" r:id="rId7" imgW="292068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00213"/>
                        <a:ext cx="7056437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7" name="Object 21"/>
          <p:cNvGraphicFramePr>
            <a:graphicFrameLocks noChangeAspect="1"/>
          </p:cNvGraphicFramePr>
          <p:nvPr/>
        </p:nvGraphicFramePr>
        <p:xfrm>
          <a:off x="827088" y="2276475"/>
          <a:ext cx="5105400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name="公式" r:id="rId9" imgW="2641320" imgH="1155600" progId="Equation.3">
                  <p:embed/>
                </p:oleObj>
              </mc:Choice>
              <mc:Fallback>
                <p:oleObj name="公式" r:id="rId9" imgW="2641320" imgH="1155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475"/>
                        <a:ext cx="5105400" cy="222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8" name="Rectangle 22"/>
          <p:cNvSpPr>
            <a:spLocks noChangeArrowheads="1"/>
          </p:cNvSpPr>
          <p:nvPr/>
        </p:nvSpPr>
        <p:spPr bwMode="auto">
          <a:xfrm>
            <a:off x="395288" y="4552950"/>
            <a:ext cx="6726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  <a:r>
              <a:rPr lang="en-US" altLang="zh-CN" i="1"/>
              <a:t>T</a:t>
            </a:r>
            <a:r>
              <a:rPr lang="zh-CN" altLang="en-US"/>
              <a:t>在基底                                      下的矩阵</a:t>
            </a:r>
            <a:r>
              <a:rPr lang="en-US" altLang="zh-CN"/>
              <a:t>.</a:t>
            </a:r>
          </a:p>
        </p:txBody>
      </p:sp>
      <p:graphicFrame>
        <p:nvGraphicFramePr>
          <p:cNvPr id="65559" name="Object 23"/>
          <p:cNvGraphicFramePr>
            <a:graphicFrameLocks noChangeAspect="1"/>
          </p:cNvGraphicFramePr>
          <p:nvPr/>
        </p:nvGraphicFramePr>
        <p:xfrm>
          <a:off x="2173288" y="4508500"/>
          <a:ext cx="32623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name="公式" r:id="rId11" imgW="1358640" imgH="228600" progId="Equation.3">
                  <p:embed/>
                </p:oleObj>
              </mc:Choice>
              <mc:Fallback>
                <p:oleObj name="公式" r:id="rId11" imgW="135864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4508500"/>
                        <a:ext cx="326231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0" name="Object 24"/>
          <p:cNvGraphicFramePr>
            <a:graphicFrameLocks noChangeAspect="1"/>
          </p:cNvGraphicFramePr>
          <p:nvPr/>
        </p:nvGraphicFramePr>
        <p:xfrm>
          <a:off x="2411413" y="5084763"/>
          <a:ext cx="22415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公式" r:id="rId13" imgW="1460160" imgH="1155600" progId="Equation.3">
                  <p:embed/>
                </p:oleObj>
              </mc:Choice>
              <mc:Fallback>
                <p:oleObj name="公式" r:id="rId13" imgW="1460160" imgH="1155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084763"/>
                        <a:ext cx="2241550" cy="176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" grpId="0"/>
      <p:bldP spid="65546" grpId="0"/>
      <p:bldP spid="65548" grpId="0"/>
      <p:bldP spid="655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0" name="Rectangle 4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7772400" cy="515938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ea typeface="黑体" pitchFamily="49" charset="-122"/>
              </a:rPr>
              <a:t>5</a:t>
            </a:r>
            <a:r>
              <a:rPr lang="en-US" altLang="zh-CN" sz="2800" b="1"/>
              <a:t>. </a:t>
            </a:r>
            <a:r>
              <a:rPr lang="zh-CN" altLang="en-US" sz="2800" b="1"/>
              <a:t>略，答案见课本</a:t>
            </a:r>
          </a:p>
        </p:txBody>
      </p:sp>
      <p:sp>
        <p:nvSpPr>
          <p:cNvPr id="43052" name="Rectangle 44"/>
          <p:cNvSpPr>
            <a:spLocks noChangeArrowheads="1"/>
          </p:cNvSpPr>
          <p:nvPr/>
        </p:nvSpPr>
        <p:spPr bwMode="auto">
          <a:xfrm>
            <a:off x="323850" y="981075"/>
            <a:ext cx="8569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39750" indent="-539750"/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/>
              <a:t>如果</a:t>
            </a:r>
            <a:r>
              <a:rPr lang="en-US" altLang="zh-CN" i="1"/>
              <a:t>n</a:t>
            </a:r>
            <a:r>
              <a:rPr lang="zh-CN" altLang="en-US"/>
              <a:t>阶矩阵</a:t>
            </a:r>
            <a:r>
              <a:rPr lang="en-US" altLang="zh-CN" i="1"/>
              <a:t>A</a:t>
            </a:r>
            <a:r>
              <a:rPr lang="zh-CN" altLang="en-US"/>
              <a:t>可逆，证明：对于任意</a:t>
            </a:r>
            <a:r>
              <a:rPr lang="en-US" altLang="zh-CN" i="1"/>
              <a:t>n</a:t>
            </a:r>
            <a:r>
              <a:rPr lang="zh-CN" altLang="en-US"/>
              <a:t>阶方阵</a:t>
            </a:r>
            <a:r>
              <a:rPr lang="en-US" altLang="zh-CN" i="1"/>
              <a:t>B</a:t>
            </a:r>
            <a:r>
              <a:rPr lang="zh-CN" altLang="en-US"/>
              <a:t>，  </a:t>
            </a:r>
            <a:r>
              <a:rPr lang="en-US" altLang="zh-CN" i="1"/>
              <a:t>AB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 i="1"/>
              <a:t>BA</a:t>
            </a:r>
            <a:r>
              <a:rPr lang="en-US" altLang="zh-CN"/>
              <a:t>  </a:t>
            </a:r>
            <a:r>
              <a:rPr lang="zh-CN" altLang="en-US"/>
              <a:t>相似</a:t>
            </a:r>
            <a:r>
              <a:rPr lang="en-US" altLang="zh-CN"/>
              <a:t>. </a:t>
            </a:r>
          </a:p>
        </p:txBody>
      </p:sp>
      <p:sp>
        <p:nvSpPr>
          <p:cNvPr id="43053" name="Rectangle 45"/>
          <p:cNvSpPr>
            <a:spLocks noChangeArrowheads="1"/>
          </p:cNvSpPr>
          <p:nvPr/>
        </p:nvSpPr>
        <p:spPr bwMode="auto">
          <a:xfrm>
            <a:off x="323850" y="1989138"/>
            <a:ext cx="8089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证明： 根据定义，只要存在一个可逆矩阵</a:t>
            </a:r>
            <a:r>
              <a:rPr lang="en-US" altLang="zh-CN" i="1"/>
              <a:t>M</a:t>
            </a:r>
            <a:r>
              <a:rPr lang="zh-CN" altLang="en-US"/>
              <a:t>，使得</a:t>
            </a:r>
          </a:p>
        </p:txBody>
      </p:sp>
      <p:sp>
        <p:nvSpPr>
          <p:cNvPr id="43054" name="Text Box 46"/>
          <p:cNvSpPr txBox="1">
            <a:spLocks noChangeArrowheads="1"/>
          </p:cNvSpPr>
          <p:nvPr/>
        </p:nvSpPr>
        <p:spPr bwMode="auto">
          <a:xfrm>
            <a:off x="539750" y="2492375"/>
            <a:ext cx="3824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BA</a:t>
            </a:r>
            <a:r>
              <a:rPr lang="en-US" altLang="zh-CN"/>
              <a:t>=</a:t>
            </a:r>
            <a:r>
              <a:rPr lang="en-US" altLang="zh-CN" i="1"/>
              <a:t>M</a:t>
            </a:r>
            <a:r>
              <a:rPr lang="en-US" altLang="zh-CN" baseline="30000">
                <a:cs typeface="Times New Roman" pitchFamily="18" charset="0"/>
              </a:rPr>
              <a:t>−1</a:t>
            </a:r>
            <a:r>
              <a:rPr lang="en-US" altLang="zh-CN" i="1">
                <a:cs typeface="Times New Roman" pitchFamily="18" charset="0"/>
              </a:rPr>
              <a:t>ABM </a:t>
            </a:r>
            <a:r>
              <a:rPr lang="zh-CN" altLang="en-US">
                <a:cs typeface="Times New Roman" pitchFamily="18" charset="0"/>
              </a:rPr>
              <a:t>成立即可</a:t>
            </a:r>
            <a:r>
              <a:rPr lang="en-US" altLang="zh-CN">
                <a:cs typeface="Times New Roman" pitchFamily="18" charset="0"/>
              </a:rPr>
              <a:t>.</a:t>
            </a:r>
          </a:p>
        </p:txBody>
      </p:sp>
      <p:sp>
        <p:nvSpPr>
          <p:cNvPr id="43055" name="Rectangle 47"/>
          <p:cNvSpPr>
            <a:spLocks noChangeArrowheads="1"/>
          </p:cNvSpPr>
          <p:nvPr/>
        </p:nvSpPr>
        <p:spPr bwMode="auto">
          <a:xfrm>
            <a:off x="4284663" y="2492375"/>
            <a:ext cx="4748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</a:t>
            </a:r>
            <a:r>
              <a:rPr lang="en-US" altLang="zh-CN" i="1"/>
              <a:t>A</a:t>
            </a:r>
            <a:r>
              <a:rPr lang="zh-CN" altLang="en-US"/>
              <a:t>可逆，则可取</a:t>
            </a:r>
            <a:r>
              <a:rPr lang="en-US" altLang="zh-CN" i="1"/>
              <a:t>M=A</a:t>
            </a:r>
            <a:r>
              <a:rPr lang="zh-CN" altLang="en-US"/>
              <a:t>，则</a:t>
            </a:r>
          </a:p>
        </p:txBody>
      </p:sp>
      <p:sp>
        <p:nvSpPr>
          <p:cNvPr id="43056" name="Text Box 48"/>
          <p:cNvSpPr txBox="1">
            <a:spLocks noChangeArrowheads="1"/>
          </p:cNvSpPr>
          <p:nvPr/>
        </p:nvSpPr>
        <p:spPr bwMode="auto">
          <a:xfrm>
            <a:off x="611188" y="2997200"/>
            <a:ext cx="372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M</a:t>
            </a:r>
            <a:r>
              <a:rPr lang="en-US" altLang="zh-CN" baseline="30000">
                <a:cs typeface="Times New Roman" pitchFamily="18" charset="0"/>
              </a:rPr>
              <a:t>−1</a:t>
            </a:r>
            <a:r>
              <a:rPr lang="en-US" altLang="zh-CN" i="1">
                <a:cs typeface="Times New Roman" pitchFamily="18" charset="0"/>
              </a:rPr>
              <a:t>ABM=A</a:t>
            </a:r>
            <a:r>
              <a:rPr lang="en-US" altLang="zh-CN" baseline="30000">
                <a:cs typeface="Times New Roman" pitchFamily="18" charset="0"/>
              </a:rPr>
              <a:t>−1</a:t>
            </a:r>
            <a:r>
              <a:rPr lang="en-US" altLang="zh-CN" i="1">
                <a:cs typeface="Times New Roman" pitchFamily="18" charset="0"/>
              </a:rPr>
              <a:t>ABA=BA</a:t>
            </a:r>
            <a:r>
              <a:rPr lang="en-US" altLang="zh-CN">
                <a:cs typeface="Times New Roman" pitchFamily="18" charset="0"/>
              </a:rPr>
              <a:t>.</a:t>
            </a:r>
          </a:p>
        </p:txBody>
      </p:sp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4427538" y="2997200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证毕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3" grpId="0"/>
      <p:bldP spid="43054" grpId="0"/>
      <p:bldP spid="43055" grpId="0"/>
      <p:bldP spid="43056" grpId="0"/>
      <p:bldP spid="430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72400" cy="587375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ea typeface="黑体" pitchFamily="49" charset="-122"/>
              </a:rPr>
              <a:t>7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、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如果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与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相似，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与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</a:rPr>
              <a:t>D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相似，证明</a:t>
            </a: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2124075" y="942975"/>
          <a:ext cx="15017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9" name="公式" r:id="rId3" imgW="685800" imgH="469800" progId="Equation.3">
                  <p:embed/>
                </p:oleObj>
              </mc:Choice>
              <mc:Fallback>
                <p:oleObj name="公式" r:id="rId3" imgW="68580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942975"/>
                        <a:ext cx="1501775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3635375" y="908050"/>
          <a:ext cx="13684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name="公式" r:id="rId5" imgW="571320" imgH="469800" progId="Equation.3">
                  <p:embed/>
                </p:oleObj>
              </mc:Choice>
              <mc:Fallback>
                <p:oleObj name="公式" r:id="rId5" imgW="57132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908050"/>
                        <a:ext cx="1368425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433388" y="1989138"/>
            <a:ext cx="673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/>
              <a:t>证明：依题意必存在可逆矩阵</a:t>
            </a:r>
            <a:r>
              <a:rPr lang="en-US" altLang="zh-CN" i="1"/>
              <a:t>P</a:t>
            </a:r>
            <a:r>
              <a:rPr lang="zh-CN" altLang="en-US"/>
              <a:t>，</a:t>
            </a:r>
            <a:r>
              <a:rPr lang="en-US" altLang="zh-CN" i="1"/>
              <a:t>Q</a:t>
            </a:r>
            <a:r>
              <a:rPr lang="zh-CN" altLang="en-US"/>
              <a:t>，使得</a:t>
            </a:r>
          </a:p>
          <a:p>
            <a:pPr algn="ctr"/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P</a:t>
            </a:r>
            <a:r>
              <a:rPr lang="en-US" altLang="zh-CN" baseline="30000">
                <a:cs typeface="Times New Roman" pitchFamily="18" charset="0"/>
              </a:rPr>
              <a:t>−1</a:t>
            </a:r>
            <a:r>
              <a:rPr lang="en-US" altLang="zh-CN" i="1">
                <a:cs typeface="Times New Roman" pitchFamily="18" charset="0"/>
              </a:rPr>
              <a:t>AP,       </a:t>
            </a:r>
            <a:r>
              <a:rPr lang="en-US" altLang="zh-CN" i="1"/>
              <a:t>D</a:t>
            </a:r>
            <a:r>
              <a:rPr lang="en-US" altLang="zh-CN"/>
              <a:t>=</a:t>
            </a:r>
            <a:r>
              <a:rPr lang="en-US" altLang="zh-CN" i="1"/>
              <a:t>Q</a:t>
            </a:r>
            <a:r>
              <a:rPr lang="en-US" altLang="zh-CN" baseline="30000"/>
              <a:t>−1</a:t>
            </a:r>
            <a:r>
              <a:rPr lang="en-US" altLang="zh-CN" i="1"/>
              <a:t>CQ</a:t>
            </a:r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684213" y="3429000"/>
          <a:ext cx="41275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name="公式" r:id="rId7" imgW="1892160" imgH="482400" progId="Equation.3">
                  <p:embed/>
                </p:oleObj>
              </mc:Choice>
              <mc:Fallback>
                <p:oleObj name="公式" r:id="rId7" imgW="1892160" imgH="48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29000"/>
                        <a:ext cx="412750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539750" y="28384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4711700" y="3371850"/>
          <a:ext cx="43973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2" name="公式" r:id="rId9" imgW="1955520" imgH="482400" progId="Equation.3">
                  <p:embed/>
                </p:oleObj>
              </mc:Choice>
              <mc:Fallback>
                <p:oleObj name="公式" r:id="rId9" imgW="195552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3371850"/>
                        <a:ext cx="439737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4752975" y="4437063"/>
          <a:ext cx="4140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3" name="公式" r:id="rId11" imgW="1841400" imgH="495000" progId="Equation.3">
                  <p:embed/>
                </p:oleObj>
              </mc:Choice>
              <mc:Fallback>
                <p:oleObj name="公式" r:id="rId11" imgW="1841400" imgH="495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4437063"/>
                        <a:ext cx="41402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228600" y="56388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  <a:ea typeface="宋体" pitchFamily="2" charset="-122"/>
              </a:rPr>
              <a:t>又</a:t>
            </a:r>
            <a:r>
              <a:rPr lang="zh-CN" altLang="en-US" sz="1100" b="0">
                <a:ea typeface="宋体" pitchFamily="2" charset="-122"/>
              </a:rPr>
              <a:t> </a:t>
            </a:r>
            <a:endParaRPr lang="zh-CN" altLang="en-US" sz="2400" b="0">
              <a:ea typeface="宋体" pitchFamily="2" charset="-122"/>
            </a:endParaRPr>
          </a:p>
        </p:txBody>
      </p:sp>
      <p:graphicFrame>
        <p:nvGraphicFramePr>
          <p:cNvPr id="67601" name="Object 17"/>
          <p:cNvGraphicFramePr>
            <a:graphicFrameLocks noChangeAspect="1"/>
          </p:cNvGraphicFramePr>
          <p:nvPr/>
        </p:nvGraphicFramePr>
        <p:xfrm>
          <a:off x="755650" y="5476875"/>
          <a:ext cx="10763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4" name="公式" r:id="rId13" imgW="558720" imgH="469800" progId="Equation.3">
                  <p:embed/>
                </p:oleObj>
              </mc:Choice>
              <mc:Fallback>
                <p:oleObj name="公式" r:id="rId13" imgW="55872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76875"/>
                        <a:ext cx="1076325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1828800" y="56388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  <a:ea typeface="宋体" pitchFamily="2" charset="-122"/>
              </a:rPr>
              <a:t>可逆，则</a:t>
            </a:r>
            <a:r>
              <a:rPr lang="zh-CN" altLang="en-US" sz="1100" b="0">
                <a:ea typeface="宋体" pitchFamily="2" charset="-122"/>
              </a:rPr>
              <a:t> </a:t>
            </a:r>
            <a:endParaRPr lang="zh-CN" altLang="en-US" sz="2400" b="0">
              <a:ea typeface="宋体" pitchFamily="2" charset="-122"/>
            </a:endParaRPr>
          </a:p>
        </p:txBody>
      </p:sp>
      <p:graphicFrame>
        <p:nvGraphicFramePr>
          <p:cNvPr id="67607" name="Object 23"/>
          <p:cNvGraphicFramePr>
            <a:graphicFrameLocks noChangeAspect="1"/>
          </p:cNvGraphicFramePr>
          <p:nvPr/>
        </p:nvGraphicFramePr>
        <p:xfrm>
          <a:off x="3708400" y="5624513"/>
          <a:ext cx="15017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公式" r:id="rId15" imgW="685800" imgH="469800" progId="Equation.3">
                  <p:embed/>
                </p:oleObj>
              </mc:Choice>
              <mc:Fallback>
                <p:oleObj name="公式" r:id="rId15" imgW="685800" imgH="469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624513"/>
                        <a:ext cx="1501775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8" name="Object 24"/>
          <p:cNvGraphicFramePr>
            <a:graphicFrameLocks noChangeAspect="1"/>
          </p:cNvGraphicFramePr>
          <p:nvPr/>
        </p:nvGraphicFramePr>
        <p:xfrm>
          <a:off x="5219700" y="5589588"/>
          <a:ext cx="13684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6" name="公式" r:id="rId16" imgW="571320" imgH="469800" progId="Equation.3">
                  <p:embed/>
                </p:oleObj>
              </mc:Choice>
              <mc:Fallback>
                <p:oleObj name="公式" r:id="rId16" imgW="571320" imgH="469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589588"/>
                        <a:ext cx="1368425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/>
      <p:bldP spid="67596" grpId="0"/>
      <p:bldP spid="67600" grpId="0"/>
      <p:bldP spid="676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19" name="Rectangle 43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7772400" cy="1143000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ea typeface="黑体" pitchFamily="49" charset="-122"/>
              </a:rPr>
              <a:t>8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、</a:t>
            </a:r>
            <a:r>
              <a:rPr lang="zh-CN" altLang="en-US" sz="2800" b="1">
                <a:ea typeface="黑体" pitchFamily="49" charset="-122"/>
              </a:rPr>
              <a:t>给定</a:t>
            </a:r>
            <a:r>
              <a:rPr lang="en-US" altLang="zh-CN" sz="2800" b="1" i="1"/>
              <a:t>R</a:t>
            </a:r>
            <a:r>
              <a:rPr lang="en-US" altLang="zh-CN" sz="2800" b="1" baseline="30000">
                <a:latin typeface="宋体" pitchFamily="2" charset="-122"/>
              </a:rPr>
              <a:t>3</a:t>
            </a:r>
            <a:r>
              <a:rPr lang="en-US" altLang="zh-CN" sz="2800" b="1">
                <a:ea typeface="黑体" pitchFamily="49" charset="-122"/>
              </a:rPr>
              <a:t> </a:t>
            </a:r>
            <a:r>
              <a:rPr lang="zh-CN" altLang="en-US" sz="2800" b="1">
                <a:ea typeface="黑体" pitchFamily="49" charset="-122"/>
              </a:rPr>
              <a:t>的两组基</a:t>
            </a:r>
          </a:p>
        </p:txBody>
      </p:sp>
      <p:graphicFrame>
        <p:nvGraphicFramePr>
          <p:cNvPr id="50222" name="Object 46"/>
          <p:cNvGraphicFramePr>
            <a:graphicFrameLocks noChangeAspect="1"/>
          </p:cNvGraphicFramePr>
          <p:nvPr/>
        </p:nvGraphicFramePr>
        <p:xfrm>
          <a:off x="3503613" y="88900"/>
          <a:ext cx="18605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公式" r:id="rId3" imgW="1143000" imgH="711000" progId="Equation.3">
                  <p:embed/>
                </p:oleObj>
              </mc:Choice>
              <mc:Fallback>
                <p:oleObj name="公式" r:id="rId3" imgW="1143000" imgH="7110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88900"/>
                        <a:ext cx="186055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3" name="Object 47"/>
          <p:cNvGraphicFramePr>
            <a:graphicFrameLocks noChangeAspect="1"/>
          </p:cNvGraphicFramePr>
          <p:nvPr/>
        </p:nvGraphicFramePr>
        <p:xfrm>
          <a:off x="5508625" y="44450"/>
          <a:ext cx="2232025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公式" r:id="rId5" imgW="1320480" imgH="711000" progId="Equation.3">
                  <p:embed/>
                </p:oleObj>
              </mc:Choice>
              <mc:Fallback>
                <p:oleObj name="公式" r:id="rId5" imgW="1320480" imgH="7110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4450"/>
                        <a:ext cx="2232025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4" name="Rectangle 48"/>
          <p:cNvSpPr>
            <a:spLocks noChangeArrowheads="1"/>
          </p:cNvSpPr>
          <p:nvPr/>
        </p:nvSpPr>
        <p:spPr bwMode="auto">
          <a:xfrm>
            <a:off x="1044575" y="1484313"/>
            <a:ext cx="324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定义线性变换</a:t>
            </a:r>
            <a:r>
              <a:rPr lang="en-US" altLang="zh-CN" i="1"/>
              <a:t>T</a:t>
            </a:r>
            <a:r>
              <a:rPr lang="zh-CN" altLang="en-US"/>
              <a:t>： </a:t>
            </a:r>
          </a:p>
        </p:txBody>
      </p:sp>
      <p:graphicFrame>
        <p:nvGraphicFramePr>
          <p:cNvPr id="50225" name="Object 49"/>
          <p:cNvGraphicFramePr>
            <a:graphicFrameLocks noChangeAspect="1"/>
          </p:cNvGraphicFramePr>
          <p:nvPr/>
        </p:nvGraphicFramePr>
        <p:xfrm>
          <a:off x="3779838" y="1484313"/>
          <a:ext cx="28082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公式" r:id="rId7" imgW="1168200" imgH="228600" progId="Equation.3">
                  <p:embed/>
                </p:oleObj>
              </mc:Choice>
              <mc:Fallback>
                <p:oleObj name="公式" r:id="rId7" imgW="11682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484313"/>
                        <a:ext cx="2808287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6" name="Rectangle 50"/>
          <p:cNvSpPr>
            <a:spLocks noChangeArrowheads="1"/>
          </p:cNvSpPr>
          <p:nvPr/>
        </p:nvSpPr>
        <p:spPr bwMode="auto">
          <a:xfrm>
            <a:off x="539750" y="1989138"/>
            <a:ext cx="828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⑴</a:t>
            </a:r>
            <a:r>
              <a:rPr lang="zh-CN" altLang="en-US"/>
              <a:t>、写出由基 </a:t>
            </a:r>
            <a:r>
              <a:rPr lang="en-US" altLang="zh-CN"/>
              <a:t>[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3</a:t>
            </a:r>
            <a:r>
              <a:rPr lang="en-US" altLang="zh-CN">
                <a:sym typeface="Symbol" pitchFamily="18" charset="2"/>
              </a:rPr>
              <a:t>]</a:t>
            </a:r>
            <a:r>
              <a:rPr lang="zh-CN" altLang="en-US"/>
              <a:t>到基</a:t>
            </a:r>
            <a:r>
              <a:rPr lang="en-US" altLang="zh-CN"/>
              <a:t>[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3</a:t>
            </a:r>
            <a:r>
              <a:rPr lang="en-US" altLang="zh-CN">
                <a:sym typeface="Symbol" pitchFamily="18" charset="2"/>
              </a:rPr>
              <a:t>]</a:t>
            </a:r>
            <a:r>
              <a:rPr lang="zh-CN" altLang="en-US"/>
              <a:t>的过渡矩阵</a:t>
            </a:r>
            <a:r>
              <a:rPr lang="en-US" altLang="zh-CN"/>
              <a:t>.</a:t>
            </a:r>
          </a:p>
        </p:txBody>
      </p:sp>
      <p:sp>
        <p:nvSpPr>
          <p:cNvPr id="50227" name="Rectangle 51"/>
          <p:cNvSpPr>
            <a:spLocks noChangeArrowheads="1"/>
          </p:cNvSpPr>
          <p:nvPr/>
        </p:nvSpPr>
        <p:spPr bwMode="auto">
          <a:xfrm>
            <a:off x="539750" y="2493963"/>
            <a:ext cx="6931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⑵</a:t>
            </a:r>
            <a:r>
              <a:rPr lang="zh-CN" altLang="en-US"/>
              <a:t>、写出</a:t>
            </a:r>
            <a:r>
              <a:rPr lang="en-US" altLang="zh-CN" i="1"/>
              <a:t>T</a:t>
            </a:r>
            <a:r>
              <a:rPr lang="zh-CN" altLang="en-US"/>
              <a:t>在基</a:t>
            </a:r>
            <a:r>
              <a:rPr lang="en-US" altLang="zh-CN"/>
              <a:t>[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3</a:t>
            </a:r>
            <a:r>
              <a:rPr lang="en-US" altLang="zh-CN">
                <a:sym typeface="Symbol" pitchFamily="18" charset="2"/>
              </a:rPr>
              <a:t>]</a:t>
            </a:r>
            <a:r>
              <a:rPr lang="zh-CN" altLang="en-US"/>
              <a:t>下的矩阵</a:t>
            </a:r>
            <a:r>
              <a:rPr lang="en-US" altLang="zh-CN"/>
              <a:t>.</a:t>
            </a:r>
          </a:p>
        </p:txBody>
      </p:sp>
      <p:sp>
        <p:nvSpPr>
          <p:cNvPr id="50228" name="Rectangle 52"/>
          <p:cNvSpPr>
            <a:spLocks noChangeArrowheads="1"/>
          </p:cNvSpPr>
          <p:nvPr/>
        </p:nvSpPr>
        <p:spPr bwMode="auto">
          <a:xfrm>
            <a:off x="539750" y="2997200"/>
            <a:ext cx="6192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⑶</a:t>
            </a:r>
            <a:r>
              <a:rPr lang="zh-CN" altLang="en-US"/>
              <a:t>、写出</a:t>
            </a:r>
            <a:r>
              <a:rPr lang="en-US" altLang="zh-CN" i="1"/>
              <a:t>T</a:t>
            </a:r>
            <a:r>
              <a:rPr lang="zh-CN" altLang="en-US"/>
              <a:t>在基</a:t>
            </a:r>
            <a:r>
              <a:rPr lang="en-US" altLang="zh-CN"/>
              <a:t>[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3 </a:t>
            </a:r>
            <a:r>
              <a:rPr lang="en-US" altLang="zh-CN">
                <a:sym typeface="Symbol" pitchFamily="18" charset="2"/>
              </a:rPr>
              <a:t>]</a:t>
            </a:r>
            <a:r>
              <a:rPr lang="zh-CN" altLang="en-US"/>
              <a:t>下的矩阵</a:t>
            </a:r>
            <a:r>
              <a:rPr lang="en-US" altLang="zh-CN"/>
              <a:t>.</a:t>
            </a:r>
          </a:p>
        </p:txBody>
      </p:sp>
      <p:sp>
        <p:nvSpPr>
          <p:cNvPr id="50229" name="Text Box 53"/>
          <p:cNvSpPr txBox="1">
            <a:spLocks noChangeArrowheads="1"/>
          </p:cNvSpPr>
          <p:nvPr/>
        </p:nvSpPr>
        <p:spPr bwMode="auto">
          <a:xfrm>
            <a:off x="376238" y="3759200"/>
            <a:ext cx="4957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  <a:r>
              <a:rPr lang="en-US" altLang="zh-CN"/>
              <a:t>(1)</a:t>
            </a:r>
            <a:r>
              <a:rPr lang="zh-CN" altLang="en-US"/>
              <a:t>中介法 在</a:t>
            </a:r>
            <a:r>
              <a:rPr lang="en-US" altLang="zh-CN" i="1">
                <a:solidFill>
                  <a:schemeClr val="tx2"/>
                </a:solidFill>
                <a:ea typeface="宋体" pitchFamily="2" charset="-122"/>
              </a:rPr>
              <a:t>R</a:t>
            </a:r>
            <a:r>
              <a:rPr lang="en-US" altLang="zh-CN" baseline="300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再取一组基</a:t>
            </a:r>
          </a:p>
        </p:txBody>
      </p:sp>
      <p:graphicFrame>
        <p:nvGraphicFramePr>
          <p:cNvPr id="50230" name="Object 54"/>
          <p:cNvGraphicFramePr>
            <a:graphicFrameLocks noChangeAspect="1"/>
          </p:cNvGraphicFramePr>
          <p:nvPr/>
        </p:nvGraphicFramePr>
        <p:xfrm>
          <a:off x="1606550" y="4221163"/>
          <a:ext cx="50530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6" name="Equation" r:id="rId9" imgW="2743200" imgH="241200" progId="Equation.DSMT4">
                  <p:embed/>
                </p:oleObj>
              </mc:Choice>
              <mc:Fallback>
                <p:oleObj name="Equation" r:id="rId9" imgW="2743200" imgH="2412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221163"/>
                        <a:ext cx="5053013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31" name="Text Box 55"/>
          <p:cNvSpPr txBox="1">
            <a:spLocks noChangeArrowheads="1"/>
          </p:cNvSpPr>
          <p:nvPr/>
        </p:nvSpPr>
        <p:spPr bwMode="auto">
          <a:xfrm>
            <a:off x="1023938" y="48164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50232" name="Object 56"/>
          <p:cNvGraphicFramePr>
            <a:graphicFrameLocks noChangeAspect="1"/>
          </p:cNvGraphicFramePr>
          <p:nvPr/>
        </p:nvGraphicFramePr>
        <p:xfrm>
          <a:off x="1846263" y="4652963"/>
          <a:ext cx="609600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name="Equation" r:id="rId11" imgW="3314520" imgH="812520" progId="Equation.DSMT4">
                  <p:embed/>
                </p:oleObj>
              </mc:Choice>
              <mc:Fallback>
                <p:oleObj name="Equation" r:id="rId11" imgW="3314520" imgH="81252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4652963"/>
                        <a:ext cx="6096000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9" grpId="0"/>
      <p:bldP spid="502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187450" y="188913"/>
          <a:ext cx="655320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name="Equation" r:id="rId3" imgW="3632040" imgH="812520" progId="Equation.DSMT4">
                  <p:embed/>
                </p:oleObj>
              </mc:Choice>
              <mc:Fallback>
                <p:oleObj name="Equation" r:id="rId3" imgW="3632040" imgH="8125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8913"/>
                        <a:ext cx="6553200" cy="146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1619250" y="1724025"/>
          <a:ext cx="35290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Equation" r:id="rId5" imgW="1714320" imgH="241200" progId="Equation.DSMT4">
                  <p:embed/>
                </p:oleObj>
              </mc:Choice>
              <mc:Fallback>
                <p:oleObj name="Equation" r:id="rId5" imgW="17143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24025"/>
                        <a:ext cx="3529013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260475" y="2227263"/>
          <a:ext cx="27368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Equation" r:id="rId7" imgW="1384200" imgH="266400" progId="Equation.DSMT4">
                  <p:embed/>
                </p:oleObj>
              </mc:Choice>
              <mc:Fallback>
                <p:oleObj name="Equation" r:id="rId7" imgW="1384200" imgH="26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227263"/>
                        <a:ext cx="273685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684213" y="168592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/>
              <a:t>所以</a:t>
            </a:r>
          </a:p>
        </p:txBody>
      </p:sp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5148263" y="1628775"/>
          <a:ext cx="28225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Equation" r:id="rId9" imgW="1257120" imgH="266400" progId="Equation.DSMT4">
                  <p:embed/>
                </p:oleObj>
              </mc:Choice>
              <mc:Fallback>
                <p:oleObj name="Equation" r:id="rId9" imgW="1257120" imgH="26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628775"/>
                        <a:ext cx="2822575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39750" y="357346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zh-CN" altLang="en-US"/>
              <a:t>于是过渡矩阵为</a:t>
            </a:r>
          </a:p>
        </p:txBody>
      </p:sp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971550" y="4221163"/>
          <a:ext cx="480377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Equation" r:id="rId11" imgW="2946240" imgH="838080" progId="Equation.DSMT4">
                  <p:embed/>
                </p:oleObj>
              </mc:Choice>
              <mc:Fallback>
                <p:oleObj name="Equation" r:id="rId11" imgW="2946240" imgH="8380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4803775" cy="136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5795963" y="3789363"/>
          <a:ext cx="223520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Equation" r:id="rId13" imgW="1371600" imgH="1460160" progId="Equation.DSMT4">
                  <p:embed/>
                </p:oleObj>
              </mc:Choice>
              <mc:Fallback>
                <p:oleObj name="Equation" r:id="rId13" imgW="1371600" imgH="14601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789363"/>
                        <a:ext cx="223520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4" grpId="0"/>
      <p:bldP spid="706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35013" y="446088"/>
            <a:ext cx="600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(2)</a:t>
            </a:r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403350" y="549275"/>
          <a:ext cx="19589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Equation" r:id="rId3" imgW="990360" imgH="241200" progId="Equation.DSMT4">
                  <p:embed/>
                </p:oleObj>
              </mc:Choice>
              <mc:Fallback>
                <p:oleObj name="Equation" r:id="rId3" imgW="99036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275"/>
                        <a:ext cx="19589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4932363" y="549275"/>
          <a:ext cx="2108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Equation" r:id="rId5" imgW="1066680" imgH="241200" progId="Equation.DSMT4">
                  <p:embed/>
                </p:oleObj>
              </mc:Choice>
              <mc:Fallback>
                <p:oleObj name="Equation" r:id="rId5" imgW="10666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49275"/>
                        <a:ext cx="21082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3419475" y="549275"/>
          <a:ext cx="15414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Equation" r:id="rId7" imgW="749160" imgH="241200" progId="Equation.DSMT4">
                  <p:embed/>
                </p:oleObj>
              </mc:Choice>
              <mc:Fallback>
                <p:oleObj name="Equation" r:id="rId7" imgW="74916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49275"/>
                        <a:ext cx="1541463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971550" y="1773238"/>
            <a:ext cx="466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  <a:r>
              <a:rPr lang="en-US" altLang="zh-CN" i="1"/>
              <a:t>T</a:t>
            </a:r>
            <a:r>
              <a:rPr lang="zh-CN" altLang="en-US"/>
              <a:t>在基</a:t>
            </a:r>
            <a:r>
              <a:rPr lang="en-US" altLang="zh-CN"/>
              <a:t>[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3</a:t>
            </a:r>
            <a:r>
              <a:rPr lang="en-US" altLang="zh-CN">
                <a:sym typeface="Symbol" pitchFamily="18" charset="2"/>
              </a:rPr>
              <a:t>]</a:t>
            </a:r>
            <a:r>
              <a:rPr lang="zh-CN" altLang="en-US"/>
              <a:t>下的矩阵为</a:t>
            </a:r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5710238" y="981075"/>
          <a:ext cx="2795587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Equation" r:id="rId9" imgW="1955520" imgH="1460160" progId="Equation.DSMT4">
                  <p:embed/>
                </p:oleObj>
              </mc:Choice>
              <mc:Fallback>
                <p:oleObj name="Equation" r:id="rId9" imgW="1955520" imgH="1460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981075"/>
                        <a:ext cx="2795587" cy="208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539750" y="3284538"/>
            <a:ext cx="7127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⑶</a:t>
            </a:r>
            <a:r>
              <a:rPr lang="zh-CN" altLang="en-US"/>
              <a:t>设</a:t>
            </a:r>
            <a:r>
              <a:rPr lang="en-US" altLang="zh-CN" i="1"/>
              <a:t>T</a:t>
            </a:r>
            <a:r>
              <a:rPr lang="zh-CN" altLang="en-US"/>
              <a:t>在基</a:t>
            </a:r>
            <a:r>
              <a:rPr lang="en-US" altLang="zh-CN"/>
              <a:t>[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3 </a:t>
            </a:r>
            <a:r>
              <a:rPr lang="en-US" altLang="zh-CN">
                <a:sym typeface="Symbol" pitchFamily="18" charset="2"/>
              </a:rPr>
              <a:t>]</a:t>
            </a:r>
            <a:r>
              <a:rPr lang="zh-CN" altLang="en-US"/>
              <a:t>下的矩阵为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827088" y="4724400"/>
          <a:ext cx="21002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" name="公式" r:id="rId11" imgW="939600" imgH="228600" progId="Equation.3">
                  <p:embed/>
                </p:oleObj>
              </mc:Choice>
              <mc:Fallback>
                <p:oleObj name="公式" r:id="rId11" imgW="939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24400"/>
                        <a:ext cx="210026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4" name="Object 14"/>
          <p:cNvGraphicFramePr>
            <a:graphicFrameLocks noChangeAspect="1"/>
          </p:cNvGraphicFramePr>
          <p:nvPr/>
        </p:nvGraphicFramePr>
        <p:xfrm>
          <a:off x="5292725" y="3930650"/>
          <a:ext cx="2232025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公式" r:id="rId13" imgW="1231560" imgH="1155600" progId="Equation.3">
                  <p:embed/>
                </p:oleObj>
              </mc:Choice>
              <mc:Fallback>
                <p:oleObj name="公式" r:id="rId13" imgW="1231560" imgH="1155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930650"/>
                        <a:ext cx="2232025" cy="209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6" name="Object 16"/>
          <p:cNvGraphicFramePr>
            <a:graphicFrameLocks noChangeAspect="1"/>
          </p:cNvGraphicFramePr>
          <p:nvPr/>
        </p:nvGraphicFramePr>
        <p:xfrm>
          <a:off x="2916238" y="4724400"/>
          <a:ext cx="23574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3" name="公式" r:id="rId15" imgW="1054080" imgH="190440" progId="Equation.3">
                  <p:embed/>
                </p:oleObj>
              </mc:Choice>
              <mc:Fallback>
                <p:oleObj name="公式" r:id="rId15" imgW="1054080" imgH="1904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724400"/>
                        <a:ext cx="235743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/>
      <p:bldP spid="716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65138"/>
            <a:ext cx="7918450" cy="1811337"/>
          </a:xfrm>
        </p:spPr>
        <p:txBody>
          <a:bodyPr/>
          <a:lstStyle/>
          <a:p>
            <a:pPr marL="539750" indent="-539750" algn="l"/>
            <a:r>
              <a:rPr lang="en-US" altLang="zh-CN" sz="2800" b="1">
                <a:solidFill>
                  <a:srgbClr val="FF0000"/>
                </a:solidFill>
                <a:ea typeface="黑体" pitchFamily="49" charset="-122"/>
              </a:rPr>
              <a:t>9</a:t>
            </a:r>
            <a:r>
              <a:rPr lang="zh-CN" altLang="en-US" sz="2800" b="1">
                <a:solidFill>
                  <a:srgbClr val="FF0000"/>
                </a:solidFill>
                <a:ea typeface="黑体" pitchFamily="49" charset="-122"/>
              </a:rPr>
              <a:t>、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设</a:t>
            </a:r>
            <a:r>
              <a:rPr lang="zh-CN" altLang="en-US" sz="2800" b="1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</a:t>
            </a:r>
            <a:r>
              <a:rPr lang="en-US" altLang="zh-CN" sz="2800" b="1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</a:t>
            </a:r>
            <a:r>
              <a:rPr lang="en-US" altLang="zh-CN" sz="2800" b="1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是线性变换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</a:rPr>
              <a:t>T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的两个不同的特征值</a:t>
            </a:r>
            <a:r>
              <a:rPr lang="en-US" altLang="zh-CN" sz="2800" b="1">
                <a:solidFill>
                  <a:schemeClr val="tx1"/>
                </a:solidFill>
                <a:ea typeface="黑体" pitchFamily="49" charset="-122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</a:t>
            </a:r>
            <a:r>
              <a:rPr lang="en-US" altLang="zh-CN" sz="2800" b="1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</a:t>
            </a:r>
            <a:r>
              <a:rPr lang="en-US" altLang="zh-CN" sz="2800" b="1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是分别属于 </a:t>
            </a:r>
            <a:r>
              <a:rPr lang="zh-CN" altLang="en-US" sz="2800" b="1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</a:t>
            </a:r>
            <a:r>
              <a:rPr lang="en-US" altLang="zh-CN" sz="2800" b="1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</a:t>
            </a:r>
            <a:r>
              <a:rPr lang="en-US" altLang="zh-CN" sz="2800" b="1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的特征向量，证明：</a:t>
            </a:r>
            <a:b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</a:b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     </a:t>
            </a:r>
            <a:r>
              <a:rPr lang="en-US" altLang="zh-CN" sz="2800" b="1">
                <a:solidFill>
                  <a:schemeClr val="tx1"/>
                </a:solidFill>
                <a:ea typeface="黑体" pitchFamily="49" charset="-122"/>
              </a:rPr>
              <a:t>(1) 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</a:t>
            </a:r>
            <a:r>
              <a:rPr lang="en-US" altLang="zh-CN" sz="2800" b="1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</a:t>
            </a:r>
            <a:r>
              <a:rPr lang="en-US" altLang="zh-CN" sz="2800" b="1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线性无关</a:t>
            </a:r>
            <a:r>
              <a:rPr lang="en-US" altLang="zh-CN" sz="2800" b="1">
                <a:solidFill>
                  <a:schemeClr val="tx1"/>
                </a:solidFill>
                <a:ea typeface="黑体" pitchFamily="49" charset="-122"/>
              </a:rPr>
              <a:t>.</a:t>
            </a:r>
            <a:br>
              <a:rPr lang="en-US" altLang="zh-CN" sz="2800" b="1">
                <a:solidFill>
                  <a:schemeClr val="tx1"/>
                </a:solidFill>
                <a:ea typeface="黑体" pitchFamily="49" charset="-122"/>
              </a:rPr>
            </a:br>
            <a:r>
              <a:rPr lang="en-US" altLang="zh-CN" sz="2800" b="1">
                <a:solidFill>
                  <a:schemeClr val="tx1"/>
                </a:solidFill>
                <a:ea typeface="黑体" pitchFamily="49" charset="-122"/>
              </a:rPr>
              <a:t>     (2) 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</a:t>
            </a:r>
            <a:r>
              <a:rPr lang="en-US" altLang="zh-CN" sz="2800" b="1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+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</a:t>
            </a:r>
            <a:r>
              <a:rPr lang="en-US" altLang="zh-CN" sz="2800" b="1" baseline="-2500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2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不是</a:t>
            </a:r>
            <a:r>
              <a:rPr lang="en-US" altLang="zh-CN" sz="2800" b="1" i="1">
                <a:solidFill>
                  <a:schemeClr val="tx1"/>
                </a:solidFill>
                <a:ea typeface="黑体" pitchFamily="49" charset="-122"/>
              </a:rPr>
              <a:t>T</a:t>
            </a:r>
            <a:r>
              <a:rPr lang="zh-CN" altLang="en-US" sz="2800" b="1">
                <a:solidFill>
                  <a:schemeClr val="tx1"/>
                </a:solidFill>
                <a:ea typeface="黑体" pitchFamily="49" charset="-122"/>
              </a:rPr>
              <a:t>的特征向量</a:t>
            </a:r>
            <a:r>
              <a:rPr lang="en-US" altLang="zh-CN" sz="2800" b="1">
                <a:solidFill>
                  <a:schemeClr val="tx1"/>
                </a:solidFill>
                <a:ea typeface="黑体" pitchFamily="49" charset="-122"/>
              </a:rPr>
              <a:t>.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827088" y="263683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证明：略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539750" y="3860800"/>
            <a:ext cx="280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但            ，求证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157913" y="3860800"/>
            <a:ext cx="2986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 &gt;0) </a:t>
            </a:r>
            <a:r>
              <a:rPr lang="zh-CN" altLang="en-US"/>
              <a:t>线性无关，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/>
          </p:nvPr>
        </p:nvSpPr>
        <p:spPr>
          <a:xfrm>
            <a:off x="152400" y="333375"/>
            <a:ext cx="4491038" cy="14049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800" b="1" i="1"/>
              <a:t>R</a:t>
            </a:r>
            <a:r>
              <a:rPr lang="en-US" altLang="zh-CN" sz="2800" b="1" baseline="30000">
                <a:latin typeface="宋体" pitchFamily="2" charset="-122"/>
              </a:rPr>
              <a:t>2</a:t>
            </a:r>
            <a:r>
              <a:rPr lang="en-US" altLang="en-US" sz="2800" b="1" baseline="30000"/>
              <a:t>×2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中定义线性变换</a:t>
            </a:r>
            <a:r>
              <a:rPr lang="zh-CN" altLang="en-US" sz="3600" b="1"/>
              <a:t> 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500563" y="192088"/>
          <a:ext cx="23050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name="公式" r:id="rId3" imgW="1155600" imgH="469800" progId="Equation.3">
                  <p:embed/>
                </p:oleObj>
              </mc:Choice>
              <mc:Fallback>
                <p:oleObj name="公式" r:id="rId3" imgW="115560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92088"/>
                        <a:ext cx="23050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804025" y="388938"/>
            <a:ext cx="2052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，求</a:t>
            </a:r>
            <a:r>
              <a:rPr lang="en-US" altLang="zh-CN" i="1"/>
              <a:t>T</a:t>
            </a:r>
            <a:r>
              <a:rPr lang="zh-CN" altLang="en-US"/>
              <a:t>在基</a:t>
            </a:r>
          </a:p>
        </p:txBody>
      </p:sp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561975" y="1000125"/>
          <a:ext cx="26193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" name="公式" r:id="rId5" imgW="1091880" imgH="215640" progId="Equation.3">
                  <p:embed/>
                </p:oleObj>
              </mc:Choice>
              <mc:Fallback>
                <p:oleObj name="公式" r:id="rId5" imgW="10918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000125"/>
                        <a:ext cx="26193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468313" y="1628775"/>
          <a:ext cx="2016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公式" r:id="rId7" imgW="901440" imgH="469800" progId="Equation.3">
                  <p:embed/>
                </p:oleObj>
              </mc:Choice>
              <mc:Fallback>
                <p:oleObj name="公式" r:id="rId7" imgW="901440" imgH="46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28775"/>
                        <a:ext cx="2016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2484438" y="1692275"/>
          <a:ext cx="1943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公式" r:id="rId9" imgW="901440" imgH="469800" progId="Equation.3">
                  <p:embed/>
                </p:oleObj>
              </mc:Choice>
              <mc:Fallback>
                <p:oleObj name="公式" r:id="rId9" imgW="901440" imgH="46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692275"/>
                        <a:ext cx="1943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4427538" y="1628775"/>
          <a:ext cx="18002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8" name="公式" r:id="rId11" imgW="901440" imgH="469800" progId="Equation.3">
                  <p:embed/>
                </p:oleObj>
              </mc:Choice>
              <mc:Fallback>
                <p:oleObj name="公式" r:id="rId11" imgW="90144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628775"/>
                        <a:ext cx="1800225" cy="941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6300788" y="1557338"/>
          <a:ext cx="19431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9" name="公式" r:id="rId13" imgW="863280" imgH="469800" progId="Equation.3">
                  <p:embed/>
                </p:oleObj>
              </mc:Choice>
              <mc:Fallback>
                <p:oleObj name="公式" r:id="rId13" imgW="86328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557338"/>
                        <a:ext cx="1943100" cy="106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179388" y="32131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/>
              <a:t>设</a:t>
            </a:r>
            <a:r>
              <a:rPr lang="en-US" altLang="zh-CN" i="1"/>
              <a:t>T</a:t>
            </a:r>
            <a:r>
              <a:rPr lang="zh-CN" altLang="en-US"/>
              <a:t>是</a:t>
            </a:r>
            <a:r>
              <a:rPr lang="en-US" altLang="zh-CN" i="1"/>
              <a:t>n</a:t>
            </a:r>
            <a:r>
              <a:rPr lang="zh-CN" altLang="en-US"/>
              <a:t>维线性空间</a:t>
            </a:r>
            <a:r>
              <a:rPr lang="en-US" altLang="zh-CN" i="1"/>
              <a:t>V</a:t>
            </a:r>
            <a:r>
              <a:rPr lang="zh-CN" altLang="en-US"/>
              <a:t>上的线性变换，如果</a:t>
            </a:r>
          </a:p>
        </p:txBody>
      </p:sp>
      <p:graphicFrame>
        <p:nvGraphicFramePr>
          <p:cNvPr id="34838" name="Object 22"/>
          <p:cNvGraphicFramePr>
            <a:graphicFrameLocks noChangeAspect="1"/>
          </p:cNvGraphicFramePr>
          <p:nvPr/>
        </p:nvGraphicFramePr>
        <p:xfrm>
          <a:off x="7256463" y="3213100"/>
          <a:ext cx="12763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0" name="公式" r:id="rId15" imgW="660240" imgH="228600" progId="Equation.3">
                  <p:embed/>
                </p:oleObj>
              </mc:Choice>
              <mc:Fallback>
                <p:oleObj name="公式" r:id="rId15" imgW="660240" imgH="228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463" y="3213100"/>
                        <a:ext cx="12763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1" name="Object 25"/>
          <p:cNvGraphicFramePr>
            <a:graphicFrameLocks noChangeAspect="1"/>
          </p:cNvGraphicFramePr>
          <p:nvPr/>
        </p:nvGraphicFramePr>
        <p:xfrm>
          <a:off x="971550" y="3875088"/>
          <a:ext cx="114458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1" name="公式" r:id="rId17" imgW="533160" imgH="228600" progId="Equation.3">
                  <p:embed/>
                </p:oleObj>
              </mc:Choice>
              <mc:Fallback>
                <p:oleObj name="公式" r:id="rId17" imgW="53316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75088"/>
                        <a:ext cx="1144588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4" name="Object 28"/>
          <p:cNvGraphicFramePr>
            <a:graphicFrameLocks noChangeAspect="1"/>
          </p:cNvGraphicFramePr>
          <p:nvPr/>
        </p:nvGraphicFramePr>
        <p:xfrm>
          <a:off x="3179763" y="3860800"/>
          <a:ext cx="30480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2" name="公式" r:id="rId19" imgW="1269720" imgH="228600" progId="Equation.3">
                  <p:embed/>
                </p:oleObj>
              </mc:Choice>
              <mc:Fallback>
                <p:oleObj name="公式" r:id="rId19" imgW="126972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3860800"/>
                        <a:ext cx="30480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80" name="Text Box 64"/>
          <p:cNvSpPr txBox="1">
            <a:spLocks noChangeArrowheads="1"/>
          </p:cNvSpPr>
          <p:nvPr/>
        </p:nvSpPr>
        <p:spPr bwMode="auto">
          <a:xfrm>
            <a:off x="3132138" y="981075"/>
            <a:ext cx="266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下的矩阵</a:t>
            </a:r>
            <a:r>
              <a:rPr lang="en-US" altLang="zh-CN"/>
              <a:t>.  </a:t>
            </a:r>
            <a:r>
              <a:rPr lang="zh-CN" altLang="en-US"/>
              <a:t>其中</a:t>
            </a:r>
            <a:r>
              <a:rPr lang="zh-CN" alt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4881" name="Rectangle 65"/>
          <p:cNvSpPr>
            <a:spLocks noChangeArrowheads="1"/>
          </p:cNvSpPr>
          <p:nvPr/>
        </p:nvSpPr>
        <p:spPr bwMode="auto">
          <a:xfrm>
            <a:off x="539750" y="4459288"/>
            <a:ext cx="7223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并求出在基底                                      下的矩阵</a:t>
            </a:r>
            <a:r>
              <a:rPr lang="en-US" altLang="zh-CN"/>
              <a:t>.</a:t>
            </a:r>
          </a:p>
        </p:txBody>
      </p:sp>
      <p:graphicFrame>
        <p:nvGraphicFramePr>
          <p:cNvPr id="34882" name="Object 66"/>
          <p:cNvGraphicFramePr>
            <a:graphicFrameLocks noChangeAspect="1"/>
          </p:cNvGraphicFramePr>
          <p:nvPr/>
        </p:nvGraphicFramePr>
        <p:xfrm>
          <a:off x="2822575" y="4465638"/>
          <a:ext cx="32623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3" name="公式" r:id="rId21" imgW="1358640" imgH="228600" progId="Equation.3">
                  <p:embed/>
                </p:oleObj>
              </mc:Choice>
              <mc:Fallback>
                <p:oleObj name="公式" r:id="rId21" imgW="1358640" imgH="2286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4465638"/>
                        <a:ext cx="3262313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83" name="Text Box 67"/>
          <p:cNvSpPr txBox="1">
            <a:spLocks noChangeArrowheads="1"/>
          </p:cNvSpPr>
          <p:nvPr/>
        </p:nvSpPr>
        <p:spPr bwMode="auto">
          <a:xfrm>
            <a:off x="3059113" y="5157788"/>
            <a:ext cx="1790700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课本习题</a:t>
            </a:r>
            <a:r>
              <a:rPr lang="en-US" altLang="zh-CN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50825" y="312738"/>
            <a:ext cx="6626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/>
              <a:t>设三维线性空间</a:t>
            </a:r>
            <a:r>
              <a:rPr lang="en-US" altLang="zh-CN" i="1"/>
              <a:t>V</a:t>
            </a:r>
            <a:r>
              <a:rPr lang="zh-CN" altLang="en-US"/>
              <a:t>上的线性变换</a:t>
            </a:r>
            <a:r>
              <a:rPr lang="en-US" altLang="zh-CN" i="1"/>
              <a:t>T</a:t>
            </a:r>
            <a:r>
              <a:rPr lang="zh-CN" altLang="en-US"/>
              <a:t>在基 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6608763" y="260350"/>
          <a:ext cx="16176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公式" r:id="rId3" imgW="660240" imgH="228600" progId="Equation.3">
                  <p:embed/>
                </p:oleObj>
              </mc:Choice>
              <mc:Fallback>
                <p:oleObj name="公式" r:id="rId3" imgW="6602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763" y="260350"/>
                        <a:ext cx="161766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2843213" y="960438"/>
          <a:ext cx="2952750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公式" r:id="rId5" imgW="1307880" imgH="711000" progId="Equation.3">
                  <p:embed/>
                </p:oleObj>
              </mc:Choice>
              <mc:Fallback>
                <p:oleObj name="公式" r:id="rId5" imgW="130788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960438"/>
                        <a:ext cx="2952750" cy="161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468313" y="2600325"/>
            <a:ext cx="633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⑴</a:t>
            </a:r>
            <a:r>
              <a:rPr lang="zh-CN" altLang="en-US"/>
              <a:t>、求</a:t>
            </a:r>
            <a:r>
              <a:rPr lang="en-US" altLang="zh-CN" i="1"/>
              <a:t>T</a:t>
            </a:r>
            <a:r>
              <a:rPr lang="zh-CN" altLang="en-US"/>
              <a:t>在基                    下的矩阵</a:t>
            </a:r>
            <a:r>
              <a:rPr lang="en-US" altLang="zh-CN"/>
              <a:t>.</a:t>
            </a:r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2628900" y="2616200"/>
          <a:ext cx="16557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公式" r:id="rId7" imgW="660240" imgH="228600" progId="Equation.3">
                  <p:embed/>
                </p:oleObj>
              </mc:Choice>
              <mc:Fallback>
                <p:oleObj name="公式" r:id="rId7" imgW="66024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616200"/>
                        <a:ext cx="1655763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466725" y="3178175"/>
            <a:ext cx="7345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⑵</a:t>
            </a:r>
            <a:r>
              <a:rPr lang="zh-CN" altLang="en-US"/>
              <a:t>、求</a:t>
            </a:r>
            <a:r>
              <a:rPr lang="en-US" altLang="zh-CN" i="1"/>
              <a:t>T</a:t>
            </a:r>
            <a:r>
              <a:rPr lang="zh-CN" altLang="en-US"/>
              <a:t>在基                                         下的矩阵</a:t>
            </a:r>
            <a:r>
              <a:rPr lang="en-US" altLang="zh-CN"/>
              <a:t>.</a:t>
            </a:r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2700338" y="3192463"/>
          <a:ext cx="3273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name="公式" r:id="rId9" imgW="1600200" imgH="228600" progId="Equation.3">
                  <p:embed/>
                </p:oleObj>
              </mc:Choice>
              <mc:Fallback>
                <p:oleObj name="公式" r:id="rId9" imgW="16002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192463"/>
                        <a:ext cx="32734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68313" y="3681413"/>
            <a:ext cx="8207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⑶</a:t>
            </a:r>
            <a:r>
              <a:rPr lang="zh-CN" altLang="en-US"/>
              <a:t>、求</a:t>
            </a:r>
            <a:r>
              <a:rPr lang="en-US" altLang="zh-CN" i="1"/>
              <a:t>T</a:t>
            </a:r>
            <a:r>
              <a:rPr lang="zh-CN" altLang="en-US"/>
              <a:t>在基                        下的矩阵</a:t>
            </a:r>
            <a:r>
              <a:rPr lang="en-US" altLang="zh-CN"/>
              <a:t>.</a:t>
            </a:r>
          </a:p>
        </p:txBody>
      </p:sp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2700338" y="3697288"/>
          <a:ext cx="18526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公式" r:id="rId11" imgW="939600" imgH="228600" progId="Equation.3">
                  <p:embed/>
                </p:oleObj>
              </mc:Choice>
              <mc:Fallback>
                <p:oleObj name="公式" r:id="rId11" imgW="9396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697288"/>
                        <a:ext cx="1852612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900113" y="960438"/>
            <a:ext cx="215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下的矩阵为 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6156325" y="1484313"/>
            <a:ext cx="1784350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课本习题</a:t>
            </a:r>
            <a:r>
              <a:rPr lang="en-US" altLang="zh-CN"/>
              <a:t>6</a:t>
            </a:r>
          </a:p>
        </p:txBody>
      </p:sp>
      <p:sp>
        <p:nvSpPr>
          <p:cNvPr id="54294" name="Rectangle 22"/>
          <p:cNvSpPr>
            <a:spLocks noChangeArrowheads="1"/>
          </p:cNvSpPr>
          <p:nvPr/>
        </p:nvSpPr>
        <p:spPr bwMode="auto">
          <a:xfrm>
            <a:off x="250825" y="4221163"/>
            <a:ext cx="85693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39750" indent="-539750"/>
            <a:r>
              <a:rPr lang="en-US" altLang="zh-CN">
                <a:solidFill>
                  <a:srgbClr val="FF0000"/>
                </a:solidFill>
              </a:rPr>
              <a:t>6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/>
              <a:t>如果</a:t>
            </a:r>
            <a:r>
              <a:rPr lang="en-US" altLang="zh-CN" i="1"/>
              <a:t>n</a:t>
            </a:r>
            <a:r>
              <a:rPr lang="zh-CN" altLang="en-US"/>
              <a:t>阶矩阵</a:t>
            </a:r>
            <a:r>
              <a:rPr lang="en-US" altLang="zh-CN" i="1"/>
              <a:t>A</a:t>
            </a:r>
            <a:r>
              <a:rPr lang="zh-CN" altLang="en-US"/>
              <a:t>可逆，证明：对于任意</a:t>
            </a:r>
            <a:r>
              <a:rPr lang="en-US" altLang="zh-CN" i="1"/>
              <a:t>n</a:t>
            </a:r>
            <a:r>
              <a:rPr lang="zh-CN" altLang="en-US"/>
              <a:t>阶方阵</a:t>
            </a:r>
            <a:r>
              <a:rPr lang="en-US" altLang="zh-CN" i="1"/>
              <a:t>B</a:t>
            </a:r>
            <a:r>
              <a:rPr lang="zh-CN" altLang="en-US"/>
              <a:t>，  </a:t>
            </a:r>
            <a:r>
              <a:rPr lang="en-US" altLang="zh-CN" i="1"/>
              <a:t>AB</a:t>
            </a:r>
            <a:r>
              <a:rPr lang="en-US" altLang="zh-CN"/>
              <a:t> </a:t>
            </a:r>
            <a:r>
              <a:rPr lang="zh-CN" altLang="en-US"/>
              <a:t>与 </a:t>
            </a:r>
            <a:r>
              <a:rPr lang="en-US" altLang="zh-CN" i="1"/>
              <a:t>BA</a:t>
            </a:r>
            <a:r>
              <a:rPr lang="en-US" altLang="zh-CN"/>
              <a:t>  </a:t>
            </a:r>
            <a:r>
              <a:rPr lang="zh-CN" altLang="en-US"/>
              <a:t>相似</a:t>
            </a:r>
            <a:r>
              <a:rPr lang="en-US" altLang="zh-CN"/>
              <a:t>. </a:t>
            </a:r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323850" y="5084763"/>
            <a:ext cx="6264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rgbClr val="FF0000"/>
                </a:solidFill>
              </a:rPr>
              <a:t>7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/>
              <a:t>如果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相似，</a:t>
            </a:r>
            <a:r>
              <a:rPr lang="en-US" altLang="zh-CN" i="1"/>
              <a:t>C</a:t>
            </a:r>
            <a:r>
              <a:rPr lang="zh-CN" altLang="en-US"/>
              <a:t>与</a:t>
            </a:r>
            <a:r>
              <a:rPr lang="en-US" altLang="zh-CN" i="1"/>
              <a:t>D</a:t>
            </a:r>
            <a:r>
              <a:rPr lang="zh-CN" altLang="en-US"/>
              <a:t>相似，证明      </a:t>
            </a:r>
          </a:p>
        </p:txBody>
      </p:sp>
      <p:graphicFrame>
        <p:nvGraphicFramePr>
          <p:cNvPr id="54296" name="Object 24"/>
          <p:cNvGraphicFramePr>
            <a:graphicFrameLocks noChangeAspect="1"/>
          </p:cNvGraphicFramePr>
          <p:nvPr/>
        </p:nvGraphicFramePr>
        <p:xfrm>
          <a:off x="2124075" y="5589588"/>
          <a:ext cx="15017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name="公式" r:id="rId13" imgW="685800" imgH="469800" progId="Equation.3">
                  <p:embed/>
                </p:oleObj>
              </mc:Choice>
              <mc:Fallback>
                <p:oleObj name="公式" r:id="rId13" imgW="685800" imgH="469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89588"/>
                        <a:ext cx="1501775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5"/>
          <p:cNvGraphicFramePr>
            <a:graphicFrameLocks noChangeAspect="1"/>
          </p:cNvGraphicFramePr>
          <p:nvPr/>
        </p:nvGraphicFramePr>
        <p:xfrm>
          <a:off x="3635375" y="5554663"/>
          <a:ext cx="13684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公式" r:id="rId15" imgW="571320" imgH="469800" progId="Equation.3">
                  <p:embed/>
                </p:oleObj>
              </mc:Choice>
              <mc:Fallback>
                <p:oleObj name="公式" r:id="rId15" imgW="57132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554663"/>
                        <a:ext cx="1368425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539750" y="620713"/>
            <a:ext cx="38100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>
                <a:solidFill>
                  <a:srgbClr val="FF0000"/>
                </a:solidFill>
              </a:rPr>
              <a:t>8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/>
              <a:t>给定</a:t>
            </a:r>
            <a:r>
              <a:rPr lang="en-US" altLang="zh-CN" i="1">
                <a:ea typeface="宋体" pitchFamily="2" charset="-122"/>
              </a:rPr>
              <a:t>R</a:t>
            </a:r>
            <a:r>
              <a:rPr lang="en-US" altLang="zh-CN" baseline="30000">
                <a:latin typeface="宋体" pitchFamily="2" charset="-122"/>
                <a:ea typeface="宋体" pitchFamily="2" charset="-122"/>
              </a:rPr>
              <a:t>3</a:t>
            </a:r>
            <a:r>
              <a:rPr lang="en-US" altLang="zh-CN"/>
              <a:t> </a:t>
            </a:r>
            <a:r>
              <a:rPr lang="zh-CN" altLang="en-US"/>
              <a:t>的两组基 </a:t>
            </a: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810000" y="333375"/>
          <a:ext cx="366713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r:id="rId3" imgW="190417" imgH="710891" progId="Equation.3">
                  <p:embed/>
                </p:oleObj>
              </mc:Choice>
              <mc:Fallback>
                <p:oleObj r:id="rId3" imgW="190417" imgH="7108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3375"/>
                        <a:ext cx="366713" cy="160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4024313" y="333375"/>
          <a:ext cx="2044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公式" r:id="rId5" imgW="1079280" imgH="685800" progId="Equation.3">
                  <p:embed/>
                </p:oleObj>
              </mc:Choice>
              <mc:Fallback>
                <p:oleObj name="公式" r:id="rId5" imgW="1079280" imgH="685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333375"/>
                        <a:ext cx="20447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6300788" y="323850"/>
          <a:ext cx="2522537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公式" r:id="rId7" imgW="1320480" imgH="711000" progId="Equation.3">
                  <p:embed/>
                </p:oleObj>
              </mc:Choice>
              <mc:Fallback>
                <p:oleObj name="公式" r:id="rId7" imgW="1320480" imgH="71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23850"/>
                        <a:ext cx="2522537" cy="159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1044575" y="2060575"/>
            <a:ext cx="324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定义线性变换</a:t>
            </a:r>
            <a:r>
              <a:rPr lang="en-US" altLang="zh-CN" i="1"/>
              <a:t>T</a:t>
            </a:r>
            <a:r>
              <a:rPr lang="zh-CN" altLang="en-US"/>
              <a:t>： </a:t>
            </a:r>
          </a:p>
        </p:txBody>
      </p:sp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3779838" y="2060575"/>
          <a:ext cx="28082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name="公式" r:id="rId9" imgW="1168200" imgH="228600" progId="Equation.3">
                  <p:embed/>
                </p:oleObj>
              </mc:Choice>
              <mc:Fallback>
                <p:oleObj name="公式" r:id="rId9" imgW="11682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060575"/>
                        <a:ext cx="2808287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539750" y="2565400"/>
            <a:ext cx="828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⑴</a:t>
            </a:r>
            <a:r>
              <a:rPr lang="zh-CN" altLang="en-US"/>
              <a:t>、写出由基 </a:t>
            </a:r>
            <a:r>
              <a:rPr lang="en-US" altLang="zh-CN"/>
              <a:t>[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3</a:t>
            </a:r>
            <a:r>
              <a:rPr lang="en-US" altLang="zh-CN">
                <a:sym typeface="Symbol" pitchFamily="18" charset="2"/>
              </a:rPr>
              <a:t>]</a:t>
            </a:r>
            <a:r>
              <a:rPr lang="zh-CN" altLang="en-US"/>
              <a:t>到基</a:t>
            </a:r>
            <a:r>
              <a:rPr lang="en-US" altLang="zh-CN"/>
              <a:t>[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3</a:t>
            </a:r>
            <a:r>
              <a:rPr lang="en-US" altLang="zh-CN">
                <a:sym typeface="Symbol" pitchFamily="18" charset="2"/>
              </a:rPr>
              <a:t>]</a:t>
            </a:r>
            <a:r>
              <a:rPr lang="zh-CN" altLang="en-US"/>
              <a:t>的过渡矩阵</a:t>
            </a:r>
            <a:r>
              <a:rPr lang="en-US" altLang="zh-CN"/>
              <a:t>.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539750" y="3070225"/>
            <a:ext cx="693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⑵</a:t>
            </a:r>
            <a:r>
              <a:rPr lang="zh-CN" altLang="en-US"/>
              <a:t>、写出</a:t>
            </a:r>
            <a:r>
              <a:rPr lang="en-US" altLang="zh-CN" i="1"/>
              <a:t>T</a:t>
            </a:r>
            <a:r>
              <a:rPr lang="zh-CN" altLang="en-US"/>
              <a:t>在基</a:t>
            </a:r>
            <a:r>
              <a:rPr lang="en-US" altLang="zh-CN"/>
              <a:t>[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3</a:t>
            </a:r>
            <a:r>
              <a:rPr lang="en-US" altLang="zh-CN">
                <a:sym typeface="Symbol" pitchFamily="18" charset="2"/>
              </a:rPr>
              <a:t>]</a:t>
            </a:r>
            <a:r>
              <a:rPr lang="zh-CN" altLang="en-US"/>
              <a:t>下的矩阵</a:t>
            </a:r>
            <a:r>
              <a:rPr lang="en-US" altLang="zh-CN"/>
              <a:t>.</a:t>
            </a:r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539750" y="3573463"/>
            <a:ext cx="6192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⑶</a:t>
            </a:r>
            <a:r>
              <a:rPr lang="zh-CN" altLang="en-US"/>
              <a:t>、写出</a:t>
            </a:r>
            <a:r>
              <a:rPr lang="en-US" altLang="zh-CN" i="1"/>
              <a:t>T</a:t>
            </a:r>
            <a:r>
              <a:rPr lang="zh-CN" altLang="en-US"/>
              <a:t>在基</a:t>
            </a:r>
            <a:r>
              <a:rPr lang="en-US" altLang="zh-CN"/>
              <a:t>[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3 </a:t>
            </a:r>
            <a:r>
              <a:rPr lang="en-US" altLang="zh-CN">
                <a:sym typeface="Symbol" pitchFamily="18" charset="2"/>
              </a:rPr>
              <a:t>]</a:t>
            </a:r>
            <a:r>
              <a:rPr lang="zh-CN" altLang="en-US"/>
              <a:t>下的矩阵</a:t>
            </a:r>
            <a:r>
              <a:rPr lang="en-US" altLang="zh-CN"/>
              <a:t>.</a:t>
            </a:r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468313" y="4365625"/>
            <a:ext cx="84963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41338" indent="-541338"/>
            <a:r>
              <a:rPr lang="en-US" altLang="zh-CN">
                <a:solidFill>
                  <a:srgbClr val="FF0000"/>
                </a:solidFill>
              </a:rPr>
              <a:t>9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zh-CN" altLang="en-US"/>
              <a:t>设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/>
              <a:t>是线性变换</a:t>
            </a:r>
            <a:r>
              <a:rPr lang="en-US" altLang="zh-CN" i="1"/>
              <a:t>T</a:t>
            </a:r>
            <a:r>
              <a:rPr lang="zh-CN" altLang="en-US"/>
              <a:t>的两个不同的特征值</a:t>
            </a:r>
            <a:r>
              <a:rPr lang="en-US" altLang="zh-CN"/>
              <a:t>,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/>
              <a:t>是分别属于 </a:t>
            </a:r>
            <a:r>
              <a:rPr lang="zh-CN" altLang="en-US" i="1">
                <a:sym typeface="Symbol" pitchFamily="18" charset="2"/>
              </a:rPr>
              <a:t>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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/>
              <a:t>的特征向量，证明：</a:t>
            </a:r>
          </a:p>
          <a:p>
            <a:pPr marL="541338" indent="-541338"/>
            <a:r>
              <a:rPr lang="zh-CN" altLang="en-US"/>
              <a:t>     </a:t>
            </a:r>
            <a:r>
              <a:rPr lang="en-US" altLang="zh-CN"/>
              <a:t>(1)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/>
              <a:t>线性无关</a:t>
            </a:r>
            <a:r>
              <a:rPr lang="en-US" altLang="zh-CN"/>
              <a:t>.</a:t>
            </a:r>
          </a:p>
          <a:p>
            <a:pPr marL="541338" indent="-541338"/>
            <a:r>
              <a:rPr lang="en-US" altLang="zh-CN"/>
              <a:t>     (2)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+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zh-CN" altLang="en-US"/>
              <a:t>不是</a:t>
            </a:r>
            <a:r>
              <a:rPr lang="en-US" altLang="zh-CN" i="1"/>
              <a:t>T</a:t>
            </a:r>
            <a:r>
              <a:rPr lang="zh-CN" altLang="en-US"/>
              <a:t>的特征向量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2" name="Rectangle 82"/>
          <p:cNvSpPr>
            <a:spLocks noGrp="1" noChangeArrowheads="1"/>
          </p:cNvSpPr>
          <p:nvPr>
            <p:ph type="title"/>
          </p:nvPr>
        </p:nvSpPr>
        <p:spPr>
          <a:xfrm>
            <a:off x="611188" y="2565400"/>
            <a:ext cx="7772400" cy="1143000"/>
          </a:xfrm>
        </p:spPr>
        <p:txBody>
          <a:bodyPr/>
          <a:lstStyle/>
          <a:p>
            <a:r>
              <a:rPr lang="zh-CN" altLang="en-US" sz="6600" b="1">
                <a:solidFill>
                  <a:schemeClr val="accent2"/>
                </a:solidFill>
              </a:rPr>
              <a:t>练习题解答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498600" y="620713"/>
          <a:ext cx="18399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公式" r:id="rId3" imgW="825480" imgH="228600" progId="Equation.3">
                  <p:embed/>
                </p:oleObj>
              </mc:Choice>
              <mc:Fallback>
                <p:oleObj name="公式" r:id="rId3" imgW="8254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620713"/>
                        <a:ext cx="18399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3276600" y="620713"/>
          <a:ext cx="35702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4" name="公式" r:id="rId5" imgW="1498320" imgH="228600" progId="Equation.3">
                  <p:embed/>
                </p:oleObj>
              </mc:Choice>
              <mc:Fallback>
                <p:oleObj name="公式" r:id="rId5" imgW="14983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20713"/>
                        <a:ext cx="3570288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490538" y="105251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  <a:ea typeface="宋体" pitchFamily="2" charset="-122"/>
              </a:rPr>
              <a:t>在基底</a:t>
            </a:r>
            <a:r>
              <a:rPr lang="zh-CN" altLang="en-US" sz="2400">
                <a:ea typeface="宋体" pitchFamily="2" charset="-122"/>
              </a:rPr>
              <a:t> </a:t>
            </a: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1785938" y="1123950"/>
          <a:ext cx="23764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公式" r:id="rId7" imgW="1054080" imgH="215640" progId="Equation.3">
                  <p:embed/>
                </p:oleObj>
              </mc:Choice>
              <mc:Fallback>
                <p:oleObj name="公式" r:id="rId7" imgW="105408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123950"/>
                        <a:ext cx="237648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4233863" y="1138238"/>
          <a:ext cx="23050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公式" r:id="rId9" imgW="1054080" imgH="215640" progId="Equation.3">
                  <p:embed/>
                </p:oleObj>
              </mc:Choice>
              <mc:Fallback>
                <p:oleObj name="公式" r:id="rId9" imgW="10540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1138238"/>
                        <a:ext cx="230505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6610350" y="1093788"/>
          <a:ext cx="23764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7" name="公式" r:id="rId11" imgW="1015920" imgH="228600" progId="Equation.3">
                  <p:embed/>
                </p:oleObj>
              </mc:Choice>
              <mc:Fallback>
                <p:oleObj name="公式" r:id="rId11" imgW="101592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1093788"/>
                        <a:ext cx="2376488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471488" y="1557338"/>
            <a:ext cx="2012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宋体" pitchFamily="2" charset="-122"/>
                <a:ea typeface="宋体" pitchFamily="2" charset="-122"/>
              </a:rPr>
              <a:t>下的矩阵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.</a:t>
            </a:r>
            <a:r>
              <a:rPr lang="en-US" altLang="zh-CN" sz="2400">
                <a:ea typeface="宋体" pitchFamily="2" charset="-122"/>
              </a:rPr>
              <a:t> </a:t>
            </a:r>
          </a:p>
        </p:txBody>
      </p:sp>
      <p:sp>
        <p:nvSpPr>
          <p:cNvPr id="60428" name="Rectangle 1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2400" cy="576262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在</a:t>
            </a:r>
            <a:r>
              <a:rPr lang="en-US" altLang="zh-CN" sz="2800" b="1" i="1">
                <a:solidFill>
                  <a:schemeClr val="tx1"/>
                </a:solidFill>
              </a:rPr>
              <a:t>R</a:t>
            </a:r>
            <a:r>
              <a:rPr lang="en-US" altLang="zh-CN" sz="2800" b="1" baseline="30000">
                <a:solidFill>
                  <a:schemeClr val="tx1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chemeClr val="tx1"/>
                </a:solidFill>
                <a:latin typeface="宋体" pitchFamily="2" charset="-122"/>
              </a:rPr>
              <a:t>中，求线性变换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323850" y="2270125"/>
            <a:ext cx="625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解：  设</a:t>
            </a:r>
            <a:r>
              <a:rPr lang="en-US" altLang="zh-CN" i="1"/>
              <a:t>T</a:t>
            </a:r>
            <a:r>
              <a:rPr lang="zh-CN" altLang="en-US"/>
              <a:t>在基底</a:t>
            </a:r>
            <a:r>
              <a:rPr lang="en-US" altLang="zh-CN"/>
              <a:t>[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3</a:t>
            </a:r>
            <a:r>
              <a:rPr lang="en-US" altLang="zh-CN">
                <a:sym typeface="Symbol" pitchFamily="18" charset="2"/>
              </a:rPr>
              <a:t>]</a:t>
            </a:r>
            <a:r>
              <a:rPr lang="zh-CN" altLang="en-US"/>
              <a:t>下的矩阵为</a:t>
            </a:r>
            <a:r>
              <a:rPr lang="en-US" altLang="zh-CN" i="1"/>
              <a:t>A</a:t>
            </a:r>
            <a:r>
              <a:rPr lang="en-US" altLang="zh-CN"/>
              <a:t>.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1095375" y="30162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</a:t>
            </a:r>
          </a:p>
        </p:txBody>
      </p:sp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1946275" y="3068638"/>
          <a:ext cx="40655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8" name="公式" r:id="rId13" imgW="1803240" imgH="215640" progId="Equation.3">
                  <p:embed/>
                </p:oleObj>
              </mc:Choice>
              <mc:Fallback>
                <p:oleObj name="公式" r:id="rId13" imgW="180324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068638"/>
                        <a:ext cx="4065588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6011863" y="3051175"/>
          <a:ext cx="14605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9" name="公式" r:id="rId15" imgW="647640" imgH="228600" progId="Equation.3">
                  <p:embed/>
                </p:oleObj>
              </mc:Choice>
              <mc:Fallback>
                <p:oleObj name="公式" r:id="rId15" imgW="64764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051175"/>
                        <a:ext cx="14605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1893888" y="3644900"/>
          <a:ext cx="42370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0" name="公式" r:id="rId17" imgW="1879560" imgH="215640" progId="Equation.3">
                  <p:embed/>
                </p:oleObj>
              </mc:Choice>
              <mc:Fallback>
                <p:oleObj name="公式" r:id="rId17" imgW="187956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3644900"/>
                        <a:ext cx="423703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6035675" y="3641725"/>
          <a:ext cx="14890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公式" r:id="rId19" imgW="660240" imgH="215640" progId="Equation.3">
                  <p:embed/>
                </p:oleObj>
              </mc:Choice>
              <mc:Fallback>
                <p:oleObj name="公式" r:id="rId19" imgW="66024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75" y="3641725"/>
                        <a:ext cx="148907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>
          <a:off x="1979613" y="4221163"/>
          <a:ext cx="40655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公式" r:id="rId21" imgW="1803240" imgH="215640" progId="Equation.3">
                  <p:embed/>
                </p:oleObj>
              </mc:Choice>
              <mc:Fallback>
                <p:oleObj name="公式" r:id="rId21" imgW="180324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221163"/>
                        <a:ext cx="406558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Object 20"/>
          <p:cNvGraphicFramePr>
            <a:graphicFrameLocks noChangeAspect="1"/>
          </p:cNvGraphicFramePr>
          <p:nvPr/>
        </p:nvGraphicFramePr>
        <p:xfrm>
          <a:off x="6084888" y="4217988"/>
          <a:ext cx="6588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公式" r:id="rId23" imgW="291960" imgH="215640" progId="Equation.3">
                  <p:embed/>
                </p:oleObj>
              </mc:Choice>
              <mc:Fallback>
                <p:oleObj name="公式" r:id="rId23" imgW="291960" imgH="215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217988"/>
                        <a:ext cx="658812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395288" y="515778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60440" name="Object 24"/>
          <p:cNvGraphicFramePr>
            <a:graphicFrameLocks noChangeAspect="1"/>
          </p:cNvGraphicFramePr>
          <p:nvPr/>
        </p:nvGraphicFramePr>
        <p:xfrm>
          <a:off x="6913563" y="4860925"/>
          <a:ext cx="208756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公式" r:id="rId25" imgW="1117440" imgH="698400" progId="Equation.3">
                  <p:embed/>
                </p:oleObj>
              </mc:Choice>
              <mc:Fallback>
                <p:oleObj name="公式" r:id="rId25" imgW="1117440" imgH="698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3" y="4860925"/>
                        <a:ext cx="2087562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1" name="Object 25"/>
          <p:cNvGraphicFramePr>
            <a:graphicFrameLocks noChangeAspect="1"/>
          </p:cNvGraphicFramePr>
          <p:nvPr/>
        </p:nvGraphicFramePr>
        <p:xfrm>
          <a:off x="1004888" y="4724400"/>
          <a:ext cx="5046662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公式" r:id="rId27" imgW="2489040" imgH="698400" progId="Equation.3">
                  <p:embed/>
                </p:oleObj>
              </mc:Choice>
              <mc:Fallback>
                <p:oleObj name="公式" r:id="rId27" imgW="2489040" imgH="698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724400"/>
                        <a:ext cx="5046662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6064250" y="521493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从而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9" grpId="0"/>
      <p:bldP spid="60430" grpId="0"/>
      <p:bldP spid="60437" grpId="0"/>
      <p:bldP spid="604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23850" y="404813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i="1">
                <a:ea typeface="宋体" pitchFamily="2" charset="-122"/>
              </a:rPr>
              <a:t>R</a:t>
            </a:r>
            <a:r>
              <a:rPr lang="en-US" altLang="zh-CN" baseline="3000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中，求一非零向量</a:t>
            </a:r>
            <a:r>
              <a:rPr lang="zh-CN" altLang="en-US" i="1">
                <a:latin typeface="宋体" pitchFamily="2" charset="-122"/>
                <a:ea typeface="宋体" pitchFamily="2" charset="-122"/>
                <a:sym typeface="Symbol" pitchFamily="18" charset="2"/>
              </a:rPr>
              <a:t>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，使它在基           与             下有相同的坐标，其中</a:t>
            </a:r>
            <a:r>
              <a:rPr lang="zh-CN" altLang="en-US">
                <a:ea typeface="宋体" pitchFamily="2" charset="-122"/>
              </a:rPr>
              <a:t> </a:t>
            </a: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6473825" y="404813"/>
          <a:ext cx="1985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6" name="公式" r:id="rId3" imgW="850680" imgH="228600" progId="Equation.3">
                  <p:embed/>
                </p:oleObj>
              </mc:Choice>
              <mc:Fallback>
                <p:oleObj name="公式" r:id="rId3" imgW="8506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404813"/>
                        <a:ext cx="19859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852488" y="836613"/>
          <a:ext cx="21351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name="公式" r:id="rId5" imgW="863280" imgH="228600" progId="Equation.3">
                  <p:embed/>
                </p:oleObj>
              </mc:Choice>
              <mc:Fallback>
                <p:oleObj name="公式" r:id="rId5" imgW="8632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836613"/>
                        <a:ext cx="213518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1225550" y="1485900"/>
          <a:ext cx="2443163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name="公式" r:id="rId7" imgW="1396800" imgH="927000" progId="Equation.3">
                  <p:embed/>
                </p:oleObj>
              </mc:Choice>
              <mc:Fallback>
                <p:oleObj name="公式" r:id="rId7" imgW="1396800" imgH="927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1485900"/>
                        <a:ext cx="2443163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3995738" y="1484313"/>
          <a:ext cx="259238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公式" r:id="rId9" imgW="1447560" imgH="927000" progId="Equation.3">
                  <p:embed/>
                </p:oleObj>
              </mc:Choice>
              <mc:Fallback>
                <p:oleObj name="公式" r:id="rId9" imgW="1447560" imgH="927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484313"/>
                        <a:ext cx="2592387" cy="166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395288" y="3284538"/>
            <a:ext cx="2773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解： 由题设知，</a:t>
            </a:r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504825" y="5646738"/>
            <a:ext cx="8459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其中</a:t>
            </a:r>
            <a:r>
              <a:rPr lang="en-US" altLang="zh-CN" i="1"/>
              <a:t>M</a:t>
            </a:r>
            <a:r>
              <a:rPr lang="zh-CN" altLang="en-US"/>
              <a:t>为基</a:t>
            </a:r>
            <a:r>
              <a:rPr lang="en-US" altLang="zh-CN"/>
              <a:t>[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3 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</a:t>
            </a:r>
            <a:r>
              <a:rPr lang="en-US" altLang="zh-CN" baseline="-25000">
                <a:sym typeface="Symbol" pitchFamily="18" charset="2"/>
              </a:rPr>
              <a:t>4</a:t>
            </a:r>
            <a:r>
              <a:rPr lang="en-US" altLang="zh-CN">
                <a:sym typeface="Symbol" pitchFamily="18" charset="2"/>
              </a:rPr>
              <a:t>]</a:t>
            </a:r>
            <a:r>
              <a:rPr lang="zh-CN" altLang="en-US"/>
              <a:t>到基</a:t>
            </a:r>
            <a:r>
              <a:rPr lang="en-US" altLang="zh-CN"/>
              <a:t>[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1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3 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en-US" altLang="zh-CN" i="1">
                <a:sym typeface="Symbol" pitchFamily="18" charset="2"/>
              </a:rPr>
              <a:t></a:t>
            </a:r>
            <a:r>
              <a:rPr lang="en-US" altLang="zh-CN" baseline="-25000">
                <a:sym typeface="Symbol" pitchFamily="18" charset="2"/>
              </a:rPr>
              <a:t>4</a:t>
            </a:r>
            <a:r>
              <a:rPr lang="en-US" altLang="zh-CN">
                <a:sym typeface="Symbol" pitchFamily="18" charset="2"/>
              </a:rPr>
              <a:t>]</a:t>
            </a:r>
            <a:r>
              <a:rPr lang="zh-CN" altLang="en-US"/>
              <a:t>的过渡矩阵</a:t>
            </a:r>
            <a:r>
              <a:rPr lang="en-US" altLang="zh-CN"/>
              <a:t>.</a:t>
            </a:r>
          </a:p>
        </p:txBody>
      </p:sp>
      <p:graphicFrame>
        <p:nvGraphicFramePr>
          <p:cNvPr id="57368" name="Object 24"/>
          <p:cNvGraphicFramePr>
            <a:graphicFrameLocks noChangeAspect="1"/>
          </p:cNvGraphicFramePr>
          <p:nvPr/>
        </p:nvGraphicFramePr>
        <p:xfrm>
          <a:off x="900113" y="3860800"/>
          <a:ext cx="43195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0" name="公式" r:id="rId11" imgW="1828800" imgH="228600" progId="Equation.3">
                  <p:embed/>
                </p:oleObj>
              </mc:Choice>
              <mc:Fallback>
                <p:oleObj name="公式" r:id="rId11" imgW="18288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60800"/>
                        <a:ext cx="43195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1" name="Object 27"/>
          <p:cNvGraphicFramePr>
            <a:graphicFrameLocks noChangeAspect="1"/>
          </p:cNvGraphicFramePr>
          <p:nvPr/>
        </p:nvGraphicFramePr>
        <p:xfrm>
          <a:off x="5203825" y="3565525"/>
          <a:ext cx="16732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1" name="公式" r:id="rId13" imgW="1028520" imgH="927000" progId="Equation.3">
                  <p:embed/>
                </p:oleObj>
              </mc:Choice>
              <mc:Fallback>
                <p:oleObj name="公式" r:id="rId13" imgW="1028520" imgH="927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3565525"/>
                        <a:ext cx="1673225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2" name="Object 28"/>
          <p:cNvGraphicFramePr>
            <a:graphicFrameLocks noChangeAspect="1"/>
          </p:cNvGraphicFramePr>
          <p:nvPr/>
        </p:nvGraphicFramePr>
        <p:xfrm>
          <a:off x="2921000" y="5084763"/>
          <a:ext cx="27305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2" name="公式" r:id="rId15" imgW="1143000" imgH="228600" progId="Equation.3">
                  <p:embed/>
                </p:oleObj>
              </mc:Choice>
              <mc:Fallback>
                <p:oleObj name="公式" r:id="rId15" imgW="11430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084763"/>
                        <a:ext cx="2730500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5" grpId="0"/>
      <p:bldP spid="573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11188" y="115888"/>
            <a:ext cx="7472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设向量</a:t>
            </a:r>
            <a:r>
              <a:rPr lang="zh-CN" altLang="en-US" i="1">
                <a:sym typeface="Symbol" pitchFamily="18" charset="2"/>
              </a:rPr>
              <a:t> </a:t>
            </a:r>
            <a:r>
              <a:rPr lang="zh-CN" altLang="en-US">
                <a:sym typeface="Symbol" pitchFamily="18" charset="2"/>
              </a:rPr>
              <a:t>在两组基下有</a:t>
            </a:r>
            <a:r>
              <a:rPr lang="zh-CN" altLang="en-US"/>
              <a:t>相同的坐标列向量</a:t>
            </a:r>
            <a:r>
              <a:rPr lang="en-US" altLang="zh-CN" i="1"/>
              <a:t>X</a:t>
            </a:r>
            <a:r>
              <a:rPr lang="zh-CN" altLang="en-US"/>
              <a:t>，则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2771775" y="836613"/>
            <a:ext cx="1354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X = MX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68313" y="1557338"/>
            <a:ext cx="285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  </a:t>
            </a:r>
            <a:r>
              <a:rPr lang="en-US" altLang="zh-CN"/>
              <a:t>(</a:t>
            </a:r>
            <a:r>
              <a:rPr lang="en-US" altLang="zh-CN" i="1"/>
              <a:t>M</a:t>
            </a:r>
            <a:r>
              <a:rPr lang="en-US" altLang="zh-CN">
                <a:cs typeface="Times New Roman" pitchFamily="18" charset="0"/>
              </a:rPr>
              <a:t>−</a:t>
            </a:r>
            <a:r>
              <a:rPr lang="en-US" altLang="zh-CN" i="1"/>
              <a:t>E</a:t>
            </a:r>
            <a:r>
              <a:rPr lang="en-US" altLang="zh-CN"/>
              <a:t>)</a:t>
            </a:r>
            <a:r>
              <a:rPr lang="en-US" altLang="zh-CN" i="1"/>
              <a:t>X </a:t>
            </a:r>
            <a:r>
              <a:rPr lang="en-US" altLang="zh-CN"/>
              <a:t>= </a:t>
            </a:r>
            <a:r>
              <a:rPr lang="en-US" altLang="zh-CN" i="1"/>
              <a:t>O</a:t>
            </a:r>
            <a:r>
              <a:rPr lang="en-US" altLang="zh-CN"/>
              <a:t>.  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960813" y="15573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4749800" y="1025525"/>
          <a:ext cx="2486025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2" name="公式" r:id="rId3" imgW="1434960" imgH="927000" progId="Equation.3">
                  <p:embed/>
                </p:oleObj>
              </mc:Choice>
              <mc:Fallback>
                <p:oleObj name="公式" r:id="rId3" imgW="1434960" imgH="927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1025525"/>
                        <a:ext cx="2486025" cy="161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323850" y="2636838"/>
            <a:ext cx="6970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对该线性方程组的系数矩阵进行初等行变换</a:t>
            </a:r>
          </a:p>
        </p:txBody>
      </p:sp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315913" y="3213100"/>
          <a:ext cx="1562100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公式" r:id="rId5" imgW="1028520" imgH="927000" progId="Equation.3">
                  <p:embed/>
                </p:oleObj>
              </mc:Choice>
              <mc:Fallback>
                <p:oleObj name="公式" r:id="rId5" imgW="1028520" imgH="927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3213100"/>
                        <a:ext cx="1562100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12" name="Group 20"/>
          <p:cNvGrpSpPr>
            <a:grpSpLocks/>
          </p:cNvGrpSpPr>
          <p:nvPr/>
        </p:nvGrpSpPr>
        <p:grpSpPr bwMode="auto">
          <a:xfrm>
            <a:off x="1816100" y="3224213"/>
            <a:ext cx="1981200" cy="1347787"/>
            <a:chOff x="1152" y="3115"/>
            <a:chExt cx="1248" cy="849"/>
          </a:xfrm>
        </p:grpSpPr>
        <p:graphicFrame>
          <p:nvGraphicFramePr>
            <p:cNvPr id="59413" name="Object 21"/>
            <p:cNvGraphicFramePr>
              <a:graphicFrameLocks noChangeAspect="1"/>
            </p:cNvGraphicFramePr>
            <p:nvPr/>
          </p:nvGraphicFramePr>
          <p:xfrm>
            <a:off x="1152" y="3504"/>
            <a:ext cx="19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4" r:id="rId7" imgW="190417" imgH="139639" progId="Equation.3">
                    <p:embed/>
                  </p:oleObj>
                </mc:Choice>
                <mc:Fallback>
                  <p:oleObj r:id="rId7" imgW="190417" imgH="13963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504"/>
                          <a:ext cx="19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4" name="Object 22"/>
            <p:cNvGraphicFramePr>
              <a:graphicFrameLocks noChangeAspect="1"/>
            </p:cNvGraphicFramePr>
            <p:nvPr/>
          </p:nvGraphicFramePr>
          <p:xfrm>
            <a:off x="1344" y="3115"/>
            <a:ext cx="1056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5" name="公式" r:id="rId9" imgW="1155600" imgH="927000" progId="Equation.3">
                    <p:embed/>
                  </p:oleObj>
                </mc:Choice>
                <mc:Fallback>
                  <p:oleObj name="公式" r:id="rId9" imgW="1155600" imgH="9270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115"/>
                          <a:ext cx="1056" cy="8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15" name="Group 23"/>
          <p:cNvGrpSpPr>
            <a:grpSpLocks/>
          </p:cNvGrpSpPr>
          <p:nvPr/>
        </p:nvGrpSpPr>
        <p:grpSpPr bwMode="auto">
          <a:xfrm>
            <a:off x="3687763" y="3214688"/>
            <a:ext cx="1771650" cy="1341437"/>
            <a:chOff x="2352" y="3115"/>
            <a:chExt cx="1116" cy="845"/>
          </a:xfrm>
        </p:grpSpPr>
        <p:graphicFrame>
          <p:nvGraphicFramePr>
            <p:cNvPr id="59416" name="Object 24"/>
            <p:cNvGraphicFramePr>
              <a:graphicFrameLocks noChangeAspect="1"/>
            </p:cNvGraphicFramePr>
            <p:nvPr/>
          </p:nvGraphicFramePr>
          <p:xfrm>
            <a:off x="2352" y="3504"/>
            <a:ext cx="19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6" r:id="rId11" imgW="190417" imgH="139639" progId="Equation.3">
                    <p:embed/>
                  </p:oleObj>
                </mc:Choice>
                <mc:Fallback>
                  <p:oleObj r:id="rId11" imgW="190417" imgH="13963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504"/>
                          <a:ext cx="19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7" name="Object 25"/>
            <p:cNvGraphicFramePr>
              <a:graphicFrameLocks noChangeAspect="1"/>
            </p:cNvGraphicFramePr>
            <p:nvPr/>
          </p:nvGraphicFramePr>
          <p:xfrm>
            <a:off x="2533" y="3115"/>
            <a:ext cx="935" cy="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7" name="公式" r:id="rId13" imgW="1028520" imgH="927000" progId="Equation.3">
                    <p:embed/>
                  </p:oleObj>
                </mc:Choice>
                <mc:Fallback>
                  <p:oleObj name="公式" r:id="rId13" imgW="1028520" imgH="9270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" y="3115"/>
                          <a:ext cx="935" cy="8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18" name="Group 26"/>
          <p:cNvGrpSpPr>
            <a:grpSpLocks/>
          </p:cNvGrpSpPr>
          <p:nvPr/>
        </p:nvGrpSpPr>
        <p:grpSpPr bwMode="auto">
          <a:xfrm>
            <a:off x="5440363" y="3213100"/>
            <a:ext cx="1847850" cy="1412875"/>
            <a:chOff x="3456" y="3114"/>
            <a:chExt cx="1164" cy="890"/>
          </a:xfrm>
        </p:grpSpPr>
        <p:graphicFrame>
          <p:nvGraphicFramePr>
            <p:cNvPr id="59419" name="Object 27"/>
            <p:cNvGraphicFramePr>
              <a:graphicFrameLocks noChangeAspect="1"/>
            </p:cNvGraphicFramePr>
            <p:nvPr/>
          </p:nvGraphicFramePr>
          <p:xfrm>
            <a:off x="3456" y="3504"/>
            <a:ext cx="19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8" r:id="rId15" imgW="190417" imgH="139639" progId="Equation.3">
                    <p:embed/>
                  </p:oleObj>
                </mc:Choice>
                <mc:Fallback>
                  <p:oleObj r:id="rId15" imgW="190417" imgH="13963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19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20" name="Object 28"/>
            <p:cNvGraphicFramePr>
              <a:graphicFrameLocks noChangeAspect="1"/>
            </p:cNvGraphicFramePr>
            <p:nvPr/>
          </p:nvGraphicFramePr>
          <p:xfrm>
            <a:off x="3636" y="3114"/>
            <a:ext cx="984" cy="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9" name="公式" r:id="rId16" imgW="1028520" imgH="927000" progId="Equation.3">
                    <p:embed/>
                  </p:oleObj>
                </mc:Choice>
                <mc:Fallback>
                  <p:oleObj name="公式" r:id="rId16" imgW="1028520" imgH="9270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6" y="3114"/>
                          <a:ext cx="984" cy="8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21" name="Group 29"/>
          <p:cNvGrpSpPr>
            <a:grpSpLocks/>
          </p:cNvGrpSpPr>
          <p:nvPr/>
        </p:nvGrpSpPr>
        <p:grpSpPr bwMode="auto">
          <a:xfrm>
            <a:off x="7269163" y="3214688"/>
            <a:ext cx="1695450" cy="1341437"/>
            <a:chOff x="4608" y="3115"/>
            <a:chExt cx="1068" cy="845"/>
          </a:xfrm>
        </p:grpSpPr>
        <p:graphicFrame>
          <p:nvGraphicFramePr>
            <p:cNvPr id="59422" name="Object 30"/>
            <p:cNvGraphicFramePr>
              <a:graphicFrameLocks noChangeAspect="1"/>
            </p:cNvGraphicFramePr>
            <p:nvPr/>
          </p:nvGraphicFramePr>
          <p:xfrm>
            <a:off x="4608" y="3504"/>
            <a:ext cx="120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0" r:id="rId18" imgW="190417" imgH="139639" progId="Equation.3">
                    <p:embed/>
                  </p:oleObj>
                </mc:Choice>
                <mc:Fallback>
                  <p:oleObj r:id="rId18" imgW="190417" imgH="139639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504"/>
                          <a:ext cx="120" cy="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23" name="Object 31"/>
            <p:cNvGraphicFramePr>
              <a:graphicFrameLocks noChangeAspect="1"/>
            </p:cNvGraphicFramePr>
            <p:nvPr/>
          </p:nvGraphicFramePr>
          <p:xfrm>
            <a:off x="4741" y="3115"/>
            <a:ext cx="935" cy="8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1" name="公式" r:id="rId19" imgW="1028520" imgH="927000" progId="Equation.3">
                    <p:embed/>
                  </p:oleObj>
                </mc:Choice>
                <mc:Fallback>
                  <p:oleObj name="公式" r:id="rId19" imgW="1028520" imgH="9270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3115"/>
                          <a:ext cx="935" cy="8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231775" y="47244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故同解方程组为</a:t>
            </a:r>
          </a:p>
        </p:txBody>
      </p:sp>
      <p:graphicFrame>
        <p:nvGraphicFramePr>
          <p:cNvPr id="59427" name="Object 35"/>
          <p:cNvGraphicFramePr>
            <a:graphicFrameLocks noChangeAspect="1"/>
          </p:cNvGraphicFramePr>
          <p:nvPr/>
        </p:nvGraphicFramePr>
        <p:xfrm>
          <a:off x="2916238" y="4652963"/>
          <a:ext cx="2447925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2" name="公式" r:id="rId21" imgW="1244520" imgH="711000" progId="Equation.3">
                  <p:embed/>
                </p:oleObj>
              </mc:Choice>
              <mc:Fallback>
                <p:oleObj name="公式" r:id="rId21" imgW="1244520" imgH="711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652963"/>
                        <a:ext cx="2447925" cy="1404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5508625" y="5056188"/>
            <a:ext cx="92233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宋体" pitchFamily="2" charset="-122"/>
                <a:ea typeface="宋体" pitchFamily="2" charset="-122"/>
              </a:rPr>
              <a:t>解得</a:t>
            </a:r>
            <a:r>
              <a:rPr lang="zh-CN" altLang="en-US" sz="1100" b="0">
                <a:ea typeface="宋体" pitchFamily="2" charset="-122"/>
              </a:rPr>
              <a:t> </a:t>
            </a:r>
            <a:endParaRPr lang="zh-CN" altLang="en-US" sz="2400" b="0">
              <a:ea typeface="宋体" pitchFamily="2" charset="-122"/>
            </a:endParaRPr>
          </a:p>
        </p:txBody>
      </p:sp>
      <p:graphicFrame>
        <p:nvGraphicFramePr>
          <p:cNvPr id="59433" name="Object 41"/>
          <p:cNvGraphicFramePr>
            <a:graphicFrameLocks noChangeAspect="1"/>
          </p:cNvGraphicFramePr>
          <p:nvPr/>
        </p:nvGraphicFramePr>
        <p:xfrm>
          <a:off x="6300788" y="5013325"/>
          <a:ext cx="25209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3" name="公式" r:id="rId23" imgW="1206360" imgH="228600" progId="Equation.3">
                  <p:embed/>
                </p:oleObj>
              </mc:Choice>
              <mc:Fallback>
                <p:oleObj name="公式" r:id="rId23" imgW="1206360" imgH="228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013325"/>
                        <a:ext cx="25209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7" name="Rectangle 45"/>
          <p:cNvSpPr>
            <a:spLocks noChangeArrowheads="1"/>
          </p:cNvSpPr>
          <p:nvPr/>
        </p:nvSpPr>
        <p:spPr bwMode="auto">
          <a:xfrm>
            <a:off x="179388" y="6092825"/>
            <a:ext cx="8640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则任意</a:t>
            </a:r>
            <a:r>
              <a:rPr lang="zh-CN" altLang="en-US" i="1">
                <a:sym typeface="Symbol" pitchFamily="18" charset="2"/>
              </a:rPr>
              <a:t> </a:t>
            </a:r>
            <a:r>
              <a:rPr lang="en-US" altLang="zh-CN" i="1">
                <a:sym typeface="Symbol" pitchFamily="18" charset="2"/>
              </a:rPr>
              <a:t>= k</a:t>
            </a:r>
            <a:r>
              <a:rPr lang="en-US" altLang="zh-CN">
                <a:sym typeface="Symbol" pitchFamily="18" charset="2"/>
              </a:rPr>
              <a:t>(1,1,1,-1), </a:t>
            </a:r>
            <a:r>
              <a:rPr lang="en-US" altLang="zh-CN" i="1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0 </a:t>
            </a:r>
            <a:r>
              <a:rPr lang="zh-CN" altLang="en-US"/>
              <a:t>均满足条件，即为所求向量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59398" grpId="0"/>
      <p:bldP spid="59399" grpId="0"/>
      <p:bldP spid="59410" grpId="0"/>
      <p:bldP spid="59424" grpId="0"/>
      <p:bldP spid="59432" grpId="0"/>
      <p:bldP spid="59432" grpId="1"/>
      <p:bldP spid="59437" grpId="0"/>
      <p:bldP spid="5943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23" name="Object 63"/>
          <p:cNvGraphicFramePr>
            <a:graphicFrameLocks noChangeAspect="1"/>
          </p:cNvGraphicFramePr>
          <p:nvPr/>
        </p:nvGraphicFramePr>
        <p:xfrm>
          <a:off x="471488" y="1000125"/>
          <a:ext cx="28019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2" name="公式" r:id="rId3" imgW="1168200" imgH="215640" progId="Equation.3">
                  <p:embed/>
                </p:oleObj>
              </mc:Choice>
              <mc:Fallback>
                <p:oleObj name="公式" r:id="rId3" imgW="1168200" imgH="21564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1000125"/>
                        <a:ext cx="2801937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9" name="Rectangle 59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7772400" cy="431800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800" b="1" i="1">
                <a:solidFill>
                  <a:schemeClr val="tx1"/>
                </a:solidFill>
              </a:rPr>
              <a:t>R</a:t>
            </a:r>
            <a:r>
              <a:rPr lang="en-US" altLang="zh-CN" sz="2800" b="1" baseline="30000">
                <a:solidFill>
                  <a:schemeClr val="tx1"/>
                </a:solidFill>
                <a:latin typeface="宋体" pitchFamily="2" charset="-122"/>
              </a:rPr>
              <a:t>2</a:t>
            </a:r>
            <a:r>
              <a:rPr lang="en-US" altLang="en-US" sz="2800" b="1" baseline="30000">
                <a:solidFill>
                  <a:schemeClr val="tx1"/>
                </a:solidFill>
              </a:rPr>
              <a:t>×2</a:t>
            </a:r>
            <a:r>
              <a:rPr lang="zh-CN" altLang="en-US"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中定义线性变换</a:t>
            </a:r>
          </a:p>
        </p:txBody>
      </p:sp>
      <p:sp>
        <p:nvSpPr>
          <p:cNvPr id="41020" name="Rectangle 60"/>
          <p:cNvSpPr>
            <a:spLocks noChangeArrowheads="1"/>
          </p:cNvSpPr>
          <p:nvPr/>
        </p:nvSpPr>
        <p:spPr bwMode="auto">
          <a:xfrm>
            <a:off x="152400" y="333375"/>
            <a:ext cx="4491038" cy="140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zh-CN" altLang="zh-CN" sz="3600">
              <a:ea typeface="宋体" pitchFamily="2" charset="-122"/>
            </a:endParaRPr>
          </a:p>
        </p:txBody>
      </p:sp>
      <p:graphicFrame>
        <p:nvGraphicFramePr>
          <p:cNvPr id="41021" name="Object 61"/>
          <p:cNvGraphicFramePr>
            <a:graphicFrameLocks noChangeAspect="1"/>
          </p:cNvGraphicFramePr>
          <p:nvPr/>
        </p:nvGraphicFramePr>
        <p:xfrm>
          <a:off x="4500563" y="192088"/>
          <a:ext cx="23050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3" name="公式" r:id="rId5" imgW="1155600" imgH="469800" progId="Equation.3">
                  <p:embed/>
                </p:oleObj>
              </mc:Choice>
              <mc:Fallback>
                <p:oleObj name="公式" r:id="rId5" imgW="1155600" imgH="4698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92088"/>
                        <a:ext cx="230505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2" name="Rectangle 62"/>
          <p:cNvSpPr>
            <a:spLocks noChangeArrowheads="1"/>
          </p:cNvSpPr>
          <p:nvPr/>
        </p:nvSpPr>
        <p:spPr bwMode="auto">
          <a:xfrm>
            <a:off x="6804025" y="388938"/>
            <a:ext cx="2052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，求</a:t>
            </a:r>
            <a:r>
              <a:rPr lang="en-US" altLang="zh-CN" i="1"/>
              <a:t>T</a:t>
            </a:r>
            <a:r>
              <a:rPr lang="zh-CN" altLang="en-US"/>
              <a:t>在基</a:t>
            </a:r>
          </a:p>
        </p:txBody>
      </p:sp>
      <p:graphicFrame>
        <p:nvGraphicFramePr>
          <p:cNvPr id="41024" name="Object 64"/>
          <p:cNvGraphicFramePr>
            <a:graphicFrameLocks noChangeAspect="1"/>
          </p:cNvGraphicFramePr>
          <p:nvPr/>
        </p:nvGraphicFramePr>
        <p:xfrm>
          <a:off x="468313" y="1512888"/>
          <a:ext cx="201612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4" name="公式" r:id="rId7" imgW="901440" imgH="469800" progId="Equation.3">
                  <p:embed/>
                </p:oleObj>
              </mc:Choice>
              <mc:Fallback>
                <p:oleObj name="公式" r:id="rId7" imgW="901440" imgH="4698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12888"/>
                        <a:ext cx="2016125" cy="105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5" name="Object 65"/>
          <p:cNvGraphicFramePr>
            <a:graphicFrameLocks noChangeAspect="1"/>
          </p:cNvGraphicFramePr>
          <p:nvPr/>
        </p:nvGraphicFramePr>
        <p:xfrm>
          <a:off x="2484438" y="1557338"/>
          <a:ext cx="1943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5" name="公式" r:id="rId9" imgW="901440" imgH="469800" progId="Equation.3">
                  <p:embed/>
                </p:oleObj>
              </mc:Choice>
              <mc:Fallback>
                <p:oleObj name="公式" r:id="rId9" imgW="901440" imgH="4698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557338"/>
                        <a:ext cx="1943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6" name="Object 66"/>
          <p:cNvGraphicFramePr>
            <a:graphicFrameLocks noChangeAspect="1"/>
          </p:cNvGraphicFramePr>
          <p:nvPr/>
        </p:nvGraphicFramePr>
        <p:xfrm>
          <a:off x="4427538" y="1557338"/>
          <a:ext cx="18002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6" name="公式" r:id="rId11" imgW="901440" imgH="469800" progId="Equation.3">
                  <p:embed/>
                </p:oleObj>
              </mc:Choice>
              <mc:Fallback>
                <p:oleObj name="公式" r:id="rId11" imgW="901440" imgH="4698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557338"/>
                        <a:ext cx="1800225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7" name="Object 67"/>
          <p:cNvGraphicFramePr>
            <a:graphicFrameLocks noChangeAspect="1"/>
          </p:cNvGraphicFramePr>
          <p:nvPr/>
        </p:nvGraphicFramePr>
        <p:xfrm>
          <a:off x="6300788" y="1412875"/>
          <a:ext cx="19431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7" name="公式" r:id="rId13" imgW="863280" imgH="469800" progId="Equation.3">
                  <p:embed/>
                </p:oleObj>
              </mc:Choice>
              <mc:Fallback>
                <p:oleObj name="公式" r:id="rId13" imgW="863280" imgH="4698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412875"/>
                        <a:ext cx="1943100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8" name="Text Box 68"/>
          <p:cNvSpPr txBox="1">
            <a:spLocks noChangeArrowheads="1"/>
          </p:cNvSpPr>
          <p:nvPr/>
        </p:nvSpPr>
        <p:spPr bwMode="auto">
          <a:xfrm>
            <a:off x="3132138" y="981075"/>
            <a:ext cx="266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下的矩阵</a:t>
            </a:r>
            <a:r>
              <a:rPr lang="en-US" altLang="zh-CN"/>
              <a:t>.  </a:t>
            </a:r>
            <a:r>
              <a:rPr lang="zh-CN" altLang="en-US"/>
              <a:t>其中</a:t>
            </a:r>
            <a:r>
              <a:rPr lang="zh-CN" alt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1029" name="Text Box 69"/>
          <p:cNvSpPr txBox="1">
            <a:spLocks noChangeArrowheads="1"/>
          </p:cNvSpPr>
          <p:nvPr/>
        </p:nvSpPr>
        <p:spPr bwMode="auto">
          <a:xfrm>
            <a:off x="303213" y="2636838"/>
            <a:ext cx="5402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解：线性变换</a:t>
            </a:r>
            <a:r>
              <a:rPr lang="en-US" altLang="zh-CN" i="1"/>
              <a:t>T</a:t>
            </a:r>
            <a:r>
              <a:rPr lang="zh-CN" altLang="en-US"/>
              <a:t>在该基底下的象为</a:t>
            </a:r>
          </a:p>
        </p:txBody>
      </p:sp>
      <p:graphicFrame>
        <p:nvGraphicFramePr>
          <p:cNvPr id="41030" name="Object 70"/>
          <p:cNvGraphicFramePr>
            <a:graphicFrameLocks noChangeAspect="1"/>
          </p:cNvGraphicFramePr>
          <p:nvPr/>
        </p:nvGraphicFramePr>
        <p:xfrm>
          <a:off x="468313" y="3213100"/>
          <a:ext cx="8218487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8" name="公式" r:id="rId15" imgW="4533840" imgH="927000" progId="Equation.3">
                  <p:embed/>
                </p:oleObj>
              </mc:Choice>
              <mc:Fallback>
                <p:oleObj name="公式" r:id="rId15" imgW="4533840" imgH="9270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213100"/>
                        <a:ext cx="8218487" cy="167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1" name="Object 71"/>
          <p:cNvGraphicFramePr>
            <a:graphicFrameLocks noChangeAspect="1"/>
          </p:cNvGraphicFramePr>
          <p:nvPr/>
        </p:nvGraphicFramePr>
        <p:xfrm>
          <a:off x="541338" y="4895850"/>
          <a:ext cx="79914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9" name="公式" r:id="rId17" imgW="4533840" imgH="927000" progId="Equation.3">
                  <p:embed/>
                </p:oleObj>
              </mc:Choice>
              <mc:Fallback>
                <p:oleObj name="公式" r:id="rId17" imgW="4533840" imgH="9270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4895850"/>
                        <a:ext cx="7991475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936</Words>
  <Application>Microsoft Office PowerPoint</Application>
  <PresentationFormat>全屏显示(4:3)</PresentationFormat>
  <Paragraphs>95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Times New Roman</vt:lpstr>
      <vt:lpstr>宋体</vt:lpstr>
      <vt:lpstr>Symbol</vt:lpstr>
      <vt:lpstr>黑体</vt:lpstr>
      <vt:lpstr>Arial</vt:lpstr>
      <vt:lpstr>默认设计模板</vt:lpstr>
      <vt:lpstr>Microsoft 公式 3.0</vt:lpstr>
      <vt:lpstr>MathType 5.0 Equation</vt:lpstr>
      <vt:lpstr>PowerPoint 演示文稿</vt:lpstr>
      <vt:lpstr>PowerPoint 演示文稿</vt:lpstr>
      <vt:lpstr>PowerPoint 演示文稿</vt:lpstr>
      <vt:lpstr>PowerPoint 演示文稿</vt:lpstr>
      <vt:lpstr>练习题解答</vt:lpstr>
      <vt:lpstr>1、在R3中，求线性变换</vt:lpstr>
      <vt:lpstr>PowerPoint 演示文稿</vt:lpstr>
      <vt:lpstr>PowerPoint 演示文稿</vt:lpstr>
      <vt:lpstr>3、在R2×2中定义线性变换</vt:lpstr>
      <vt:lpstr>PowerPoint 演示文稿</vt:lpstr>
      <vt:lpstr>4、设T是n维线性空间V上的线性变换，如果</vt:lpstr>
      <vt:lpstr>PowerPoint 演示文稿</vt:lpstr>
      <vt:lpstr>5. 略，答案见课本</vt:lpstr>
      <vt:lpstr>7、如果A与B相似，C与D相似，证明</vt:lpstr>
      <vt:lpstr>8、给定R3 的两组基</vt:lpstr>
      <vt:lpstr>PowerPoint 演示文稿</vt:lpstr>
      <vt:lpstr>PowerPoint 演示文稿</vt:lpstr>
      <vt:lpstr>9、设1, 2是线性变换T的两个不同的特征值, 1, 2是分别属于 1, 2的特征向量，证明：      (1) 1, 2线性无关.      (2) 1+2不是T的特征向量.</vt:lpstr>
    </vt:vector>
  </TitlesOfParts>
  <Company>NanH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第四五章 习题</dc:title>
  <dc:creator>刘忠信</dc:creator>
  <cp:lastModifiedBy>liuzhx</cp:lastModifiedBy>
  <cp:revision>152</cp:revision>
  <dcterms:created xsi:type="dcterms:W3CDTF">2001-04-20T01:46:57Z</dcterms:created>
  <dcterms:modified xsi:type="dcterms:W3CDTF">2015-10-08T01:25:06Z</dcterms:modified>
</cp:coreProperties>
</file>