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1" r:id="rId9"/>
    <p:sldId id="264" r:id="rId10"/>
    <p:sldId id="266" r:id="rId11"/>
    <p:sldId id="267" r:id="rId12"/>
    <p:sldId id="269" r:id="rId13"/>
    <p:sldId id="282" r:id="rId14"/>
    <p:sldId id="268" r:id="rId15"/>
    <p:sldId id="270" r:id="rId16"/>
    <p:sldId id="283" r:id="rId17"/>
    <p:sldId id="271" r:id="rId18"/>
    <p:sldId id="272" r:id="rId19"/>
    <p:sldId id="284" r:id="rId20"/>
    <p:sldId id="273" r:id="rId21"/>
    <p:sldId id="274" r:id="rId22"/>
    <p:sldId id="275" r:id="rId23"/>
    <p:sldId id="276" r:id="rId24"/>
    <p:sldId id="277" r:id="rId25"/>
    <p:sldId id="281" r:id="rId26"/>
    <p:sldId id="278" r:id="rId27"/>
    <p:sldId id="280" r:id="rId28"/>
    <p:sldId id="285" r:id="rId29"/>
    <p:sldId id="279" r:id="rId30"/>
    <p:sldId id="287" r:id="rId31"/>
    <p:sldId id="289" r:id="rId32"/>
    <p:sldId id="288" r:id="rId33"/>
    <p:sldId id="290" r:id="rId34"/>
    <p:sldId id="291" r:id="rId35"/>
    <p:sldId id="292" r:id="rId36"/>
    <p:sldId id="28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00"/>
    <a:srgbClr val="00C800"/>
    <a:srgbClr val="0099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5CC06-E821-4224-A39E-51A055061FA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7430-80FB-45DB-AF5B-EEC290D77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9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7430-80FB-45DB-AF5B-EEC290D779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5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7430-80FB-45DB-AF5B-EEC290D779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7430-80FB-45DB-AF5B-EEC290D7792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1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7430-80FB-45DB-AF5B-EEC290D7792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AE1A9F-CB60-40C6-96A6-8D707323C3E4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5513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8781-CA4B-4B9E-BBF1-A42C7653D48D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80EF-B01B-4D00-88AA-48C28A3DAFF8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2C4-6C46-495F-87B7-D22DF720E432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FB86E-16DD-4532-8AB5-D97ED3A21151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053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672-379C-4CE7-A264-7B23EB221043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7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A197-BD5E-457B-A873-23EE380CD79D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F738-69DD-4EF9-8757-75EBAD61BE07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3645-36C9-48C2-BE74-B3341918C8BD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C567F-5038-47D3-8AE7-6E4FA3F75D37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7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FF847D-6816-4B2C-95C5-230C62098AA8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4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AF5406-049F-400C-8231-B1133D202104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F03870-BD33-413D-9A41-4C940A5B6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0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线性代数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期末考试速成班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1837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主讲人：贾祎晴</a:t>
            </a:r>
            <a:endParaRPr lang="en-US" altLang="zh-CN" sz="2400" dirty="0" smtClean="0"/>
          </a:p>
          <a:p>
            <a:r>
              <a:rPr lang="zh-CN" altLang="en-US" sz="2400" dirty="0" smtClean="0"/>
              <a:t>时间：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 下午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~3</a:t>
            </a:r>
            <a:r>
              <a:rPr lang="zh-CN" altLang="en-US" sz="2400" dirty="0" smtClean="0"/>
              <a:t>点半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44"/>
    </mc:Choice>
    <mc:Fallback>
      <p:transition spd="slow" advTm="52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基础篇（矩阵计算）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11919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矩阵求逆</a:t>
            </a:r>
            <a:endParaRPr lang="en-US" altLang="zh-CN" sz="2800" dirty="0"/>
          </a:p>
          <a:p>
            <a:r>
              <a:rPr lang="zh-CN" altLang="en-US" sz="2800" dirty="0" smtClean="0"/>
              <a:t>矩阵与矩阵的乘积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00B400"/>
                </a:solidFill>
              </a:rPr>
              <a:t>注意矩阵左乘与右乘的区别，求逆前需要证明矩阵可逆</a:t>
            </a:r>
            <a:endParaRPr lang="en-US" altLang="zh-CN" sz="2800" dirty="0" smtClean="0">
              <a:solidFill>
                <a:srgbClr val="00B400"/>
              </a:solidFill>
            </a:endParaRPr>
          </a:p>
          <a:p>
            <a:r>
              <a:rPr lang="zh-CN" altLang="en-US" sz="2800" dirty="0" smtClean="0"/>
              <a:t>例题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7116" t="13352" r="34667" b="72254"/>
          <a:stretch/>
        </p:blipFill>
        <p:spPr>
          <a:xfrm>
            <a:off x="2770908" y="4170219"/>
            <a:ext cx="6666584" cy="191192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基础篇（非齐次线性方程求解）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1593"/>
            <a:ext cx="9628910" cy="548640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题目：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阶线性方程组 </a:t>
            </a:r>
            <a:r>
              <a:rPr lang="en-US" altLang="zh-CN" sz="2800" dirty="0" smtClean="0"/>
              <a:t>AX=b (A</a:t>
            </a:r>
            <a:r>
              <a:rPr lang="zh-CN" altLang="en-US" sz="2800" dirty="0" smtClean="0"/>
              <a:t>中元素含有参数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≠</a:t>
            </a:r>
            <a:r>
              <a:rPr lang="en-US" altLang="zh-CN" sz="2800" dirty="0"/>
              <a:t>0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为何值时无解、有无穷多解、有唯一解，当</a:t>
            </a:r>
            <a:r>
              <a:rPr lang="zh-CN" altLang="en-US" sz="2800" dirty="0"/>
              <a:t>有无穷多个</a:t>
            </a:r>
            <a:r>
              <a:rPr lang="zh-CN" altLang="en-US" sz="2800" dirty="0" smtClean="0"/>
              <a:t>解时，求通解。</a:t>
            </a:r>
            <a:endParaRPr lang="en-US" altLang="zh-CN" sz="2800" dirty="0" smtClean="0"/>
          </a:p>
          <a:p>
            <a:r>
              <a:rPr lang="zh-CN" altLang="en-US" sz="2800" dirty="0"/>
              <a:t>解题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列出方程组的增广矩阵 </a:t>
            </a:r>
            <a:r>
              <a:rPr lang="en-US" altLang="zh-CN" sz="2400" dirty="0" smtClean="0"/>
              <a:t>B=(A b)</a:t>
            </a:r>
          </a:p>
          <a:p>
            <a:pPr lvl="1"/>
            <a:r>
              <a:rPr lang="zh-CN" altLang="en-US" sz="2400" dirty="0" smtClean="0"/>
              <a:t>通过行变换化简矩阵 </a:t>
            </a:r>
            <a:r>
              <a:rPr lang="en-US" altLang="zh-CN" sz="2400" dirty="0" smtClean="0"/>
              <a:t>B </a:t>
            </a:r>
            <a:r>
              <a:rPr lang="zh-CN" altLang="en-US" sz="2400" dirty="0" smtClean="0"/>
              <a:t>为行阶梯形矩阵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——5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判断方程组解的情况</a:t>
            </a:r>
            <a:r>
              <a:rPr lang="en-US" altLang="zh-CN" sz="2400" dirty="0" smtClean="0"/>
              <a:t>				——4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当</a:t>
            </a:r>
            <a:r>
              <a:rPr lang="en-US" altLang="zh-CN" sz="2400" dirty="0" smtClean="0"/>
              <a:t>r(A)&lt;r(B)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非线性</a:t>
            </a:r>
            <a:r>
              <a:rPr lang="zh-CN" altLang="en-US" sz="2400" dirty="0" smtClean="0"/>
              <a:t>方程组无解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当</a:t>
            </a:r>
            <a:r>
              <a:rPr lang="en-US" altLang="zh-CN" sz="2400" dirty="0" smtClean="0"/>
              <a:t>r(A)=r(B)=n</a:t>
            </a:r>
            <a:r>
              <a:rPr lang="zh-CN" altLang="en-US" sz="2400" dirty="0" smtClean="0"/>
              <a:t>，非线性方程组有唯一解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当</a:t>
            </a:r>
            <a:r>
              <a:rPr lang="en-US" altLang="zh-CN" sz="2400" dirty="0"/>
              <a:t>r(A)=</a:t>
            </a:r>
            <a:r>
              <a:rPr lang="en-US" altLang="zh-CN" sz="2400" dirty="0" smtClean="0"/>
              <a:t>r(B)&lt;n</a:t>
            </a:r>
            <a:r>
              <a:rPr lang="zh-CN" altLang="en-US" sz="2400" dirty="0"/>
              <a:t>，非线性方程组</a:t>
            </a:r>
            <a:r>
              <a:rPr lang="zh-CN" altLang="en-US" sz="2400" dirty="0" smtClean="0"/>
              <a:t>有无穷多解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 </a:t>
            </a:r>
            <a:r>
              <a:rPr lang="en-US" altLang="zh-CN" sz="2400" dirty="0"/>
              <a:t>[</a:t>
            </a:r>
            <a:r>
              <a:rPr lang="en-US" altLang="zh-CN" sz="2400" dirty="0" smtClean="0"/>
              <a:t>n-r(A)]</a:t>
            </a:r>
            <a:r>
              <a:rPr lang="zh-CN" altLang="en-US" sz="2400" dirty="0" smtClean="0"/>
              <a:t>个未知量为自由未知量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求出方程组的通解</a:t>
            </a:r>
            <a:r>
              <a:rPr lang="en-US" altLang="zh-CN" sz="2400" dirty="0" smtClean="0"/>
              <a:t>					——4</a:t>
            </a:r>
            <a:r>
              <a:rPr lang="zh-CN" altLang="en-US" sz="2400" dirty="0" smtClean="0"/>
              <a:t>分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7862" t="16003" r="36583" b="64977"/>
          <a:stretch/>
        </p:blipFill>
        <p:spPr>
          <a:xfrm>
            <a:off x="2341413" y="1773382"/>
            <a:ext cx="7813913" cy="326967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26681" t="29261" r="35426" b="33428"/>
          <a:stretch/>
        </p:blipFill>
        <p:spPr>
          <a:xfrm>
            <a:off x="3075712" y="304794"/>
            <a:ext cx="5606179" cy="3103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3379" t="69792" r="32960" b="9185"/>
          <a:stretch/>
        </p:blipFill>
        <p:spPr>
          <a:xfrm>
            <a:off x="3089564" y="3560613"/>
            <a:ext cx="6192981" cy="167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5828" t="60133" r="36264" b="25284"/>
          <a:stretch/>
        </p:blipFill>
        <p:spPr>
          <a:xfrm>
            <a:off x="3093363" y="5430982"/>
            <a:ext cx="5828965" cy="1260759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基础篇（线性变换）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413145"/>
            <a:ext cx="9739745" cy="497379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题目</a:t>
            </a:r>
            <a:r>
              <a:rPr lang="zh-CN" altLang="en-US" sz="2800" dirty="0" smtClean="0">
                <a:sym typeface="Wingdings" panose="05000000000000000000" pitchFamily="2" charset="2"/>
              </a:rPr>
              <a:t>：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/>
              <a:t>）已知线性空间</a:t>
            </a:r>
            <a:r>
              <a:rPr lang="en-US" altLang="zh-CN" sz="2400" dirty="0" smtClean="0"/>
              <a:t>R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中的两组基 </a:t>
            </a:r>
            <a:r>
              <a:rPr lang="en-US" altLang="zh-CN" sz="2400" dirty="0" smtClean="0"/>
              <a:t>A=(α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α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α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B=(β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β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 </a:t>
            </a:r>
            <a:r>
              <a:rPr lang="en-US" altLang="zh-CN" sz="2400" dirty="0"/>
              <a:t>β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的过渡矩阵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或，</a:t>
            </a:r>
            <a:r>
              <a:rPr lang="zh-CN" altLang="en-US" sz="2400" dirty="0"/>
              <a:t>已知线性空间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的一组</a:t>
            </a:r>
            <a:r>
              <a:rPr lang="zh-CN" altLang="en-US" sz="2400" dirty="0"/>
              <a:t>基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=(</a:t>
            </a:r>
            <a:r>
              <a:rPr lang="en-US" altLang="zh-CN" sz="2400" dirty="0"/>
              <a:t>α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α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 ,…, α</a:t>
            </a:r>
            <a:r>
              <a:rPr lang="en-US" altLang="zh-CN" sz="2400" baseline="-25000" dirty="0"/>
              <a:t>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过渡</a:t>
            </a:r>
            <a:r>
              <a:rPr lang="zh-CN" altLang="en-US" sz="2400" dirty="0"/>
              <a:t>矩阵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，求另一组基 </a:t>
            </a:r>
            <a:r>
              <a:rPr lang="en-US" altLang="zh-CN" sz="2400" dirty="0" smtClean="0"/>
              <a:t>B=(β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β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 ,…, β</a:t>
            </a:r>
            <a:r>
              <a:rPr lang="en-US" altLang="zh-CN" sz="2400" baseline="-25000" dirty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）已知一个向量在其中一组基下的坐标 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，求</a:t>
            </a:r>
            <a:r>
              <a:rPr lang="zh-CN" altLang="en-US" sz="2400" dirty="0"/>
              <a:t>在另一组基下的坐标 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或，一个线性变换在其中一组基下的矩阵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，求</a:t>
            </a:r>
            <a:r>
              <a:rPr lang="zh-CN" altLang="en-US" sz="2400" dirty="0"/>
              <a:t>在另一组基下的</a:t>
            </a:r>
            <a:r>
              <a:rPr lang="zh-CN" altLang="en-US" sz="2400" dirty="0" smtClean="0"/>
              <a:t>矩阵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解题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利用公式 </a:t>
            </a:r>
            <a:r>
              <a:rPr lang="en-US" altLang="zh-CN" sz="2400" dirty="0" smtClean="0"/>
              <a:t>B=AP </a:t>
            </a:r>
            <a:r>
              <a:rPr lang="zh-CN" altLang="en-US" sz="2400" dirty="0" smtClean="0"/>
              <a:t>解出第一小问</a:t>
            </a:r>
            <a:r>
              <a:rPr lang="en-US" altLang="zh-CN" sz="2400" dirty="0" smtClean="0"/>
              <a:t>				——5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利用公式 </a:t>
            </a:r>
            <a:r>
              <a:rPr lang="en-US" altLang="zh-CN" sz="2400" dirty="0" smtClean="0"/>
              <a:t>y=P</a:t>
            </a:r>
            <a:r>
              <a:rPr lang="en-US" altLang="zh-CN" sz="2400" baseline="30000" dirty="0" smtClean="0"/>
              <a:t>-1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（或，公式 </a:t>
            </a:r>
            <a:r>
              <a:rPr lang="en-US" altLang="zh-CN" sz="2400" dirty="0" smtClean="0"/>
              <a:t>D=P</a:t>
            </a:r>
            <a:r>
              <a:rPr lang="en-US" altLang="zh-CN" sz="2400" baseline="30000" dirty="0" smtClean="0"/>
              <a:t>-1</a:t>
            </a:r>
            <a:r>
              <a:rPr lang="en-US" altLang="zh-CN" sz="2400" dirty="0" smtClean="0"/>
              <a:t>CP</a:t>
            </a:r>
            <a:r>
              <a:rPr lang="zh-CN" altLang="en-US" sz="2400" dirty="0" smtClean="0"/>
              <a:t>）解出第二小问</a:t>
            </a:r>
            <a:r>
              <a:rPr lang="en-US" altLang="zh-CN" sz="2400" dirty="0" smtClean="0"/>
              <a:t>	——5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00B400"/>
                </a:solidFill>
              </a:rPr>
              <a:t>基是</a:t>
            </a:r>
            <a:r>
              <a:rPr lang="en-US" altLang="zh-CN" sz="2800" dirty="0" smtClean="0">
                <a:solidFill>
                  <a:srgbClr val="00B400"/>
                </a:solidFill>
              </a:rPr>
              <a:t>n</a:t>
            </a:r>
            <a:r>
              <a:rPr lang="zh-CN" altLang="en-US" sz="2800" dirty="0" smtClean="0">
                <a:solidFill>
                  <a:srgbClr val="00B400"/>
                </a:solidFill>
              </a:rPr>
              <a:t>维线性空间中的极大线性无关子组，过渡矩阵必为满秩矩阵。注意过渡矩阵是由哪个基到哪个基的。</a:t>
            </a:r>
            <a:endParaRPr lang="zh-CN" altLang="en-US" sz="2800" dirty="0">
              <a:solidFill>
                <a:srgbClr val="00B4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685" t="14868" r="25722" b="57925"/>
          <a:stretch/>
        </p:blipFill>
        <p:spPr>
          <a:xfrm>
            <a:off x="1938315" y="1778000"/>
            <a:ext cx="8870690" cy="318588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685" t="43074" r="25722" b="11269"/>
          <a:stretch/>
        </p:blipFill>
        <p:spPr>
          <a:xfrm>
            <a:off x="1516409" y="580572"/>
            <a:ext cx="9642032" cy="581099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基础篇（二次型）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93272"/>
            <a:ext cx="9601200" cy="52647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问题：求一个正交变换 </a:t>
            </a:r>
            <a:r>
              <a:rPr lang="en-US" altLang="zh-CN" sz="3000" dirty="0" smtClean="0"/>
              <a:t>X=PY</a:t>
            </a:r>
            <a:r>
              <a:rPr lang="zh-CN" altLang="en-US" sz="3000" dirty="0" smtClean="0"/>
              <a:t>，使二次型转化为标准型，并说明该二次型的类型（正定，负定，半正定，半负定，不定）。</a:t>
            </a:r>
            <a:endParaRPr lang="en-US" altLang="zh-CN" sz="3000" dirty="0" smtClean="0"/>
          </a:p>
          <a:p>
            <a:r>
              <a:rPr lang="zh-CN" altLang="en-US" sz="3000" dirty="0" smtClean="0"/>
              <a:t>解题步骤</a:t>
            </a:r>
            <a:endParaRPr lang="en-US" altLang="zh-CN" sz="3000" dirty="0" smtClean="0"/>
          </a:p>
          <a:p>
            <a:pPr lvl="1"/>
            <a:r>
              <a:rPr lang="zh-CN" altLang="en-US" sz="2600" dirty="0" smtClean="0"/>
              <a:t>写出二次型的矩阵 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（写法</a:t>
            </a:r>
            <a:r>
              <a:rPr lang="zh-CN" altLang="en-US" sz="2600" dirty="0"/>
              <a:t>见书 </a:t>
            </a:r>
            <a:r>
              <a:rPr lang="en-US" altLang="zh-CN" sz="2600" dirty="0" smtClean="0"/>
              <a:t>P189</a:t>
            </a:r>
            <a:r>
              <a:rPr lang="zh-CN" altLang="en-US" sz="2600" dirty="0" smtClean="0"/>
              <a:t>） </a:t>
            </a:r>
            <a:r>
              <a:rPr lang="en-US" altLang="zh-CN" sz="2600" dirty="0" smtClean="0"/>
              <a:t>			——1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求矩阵 </a:t>
            </a:r>
            <a:r>
              <a:rPr lang="en-US" altLang="zh-CN" sz="2600" dirty="0" smtClean="0"/>
              <a:t>A </a:t>
            </a:r>
            <a:r>
              <a:rPr lang="zh-CN" altLang="en-US" sz="2600" dirty="0" smtClean="0"/>
              <a:t>的特征根</a:t>
            </a:r>
            <a:r>
              <a:rPr lang="en-US" altLang="zh-CN" sz="2600" dirty="0" smtClean="0"/>
              <a:t>						——2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求矩阵 </a:t>
            </a:r>
            <a:r>
              <a:rPr lang="en-US" altLang="zh-CN" sz="2600" dirty="0"/>
              <a:t>A 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特征向量</a:t>
            </a:r>
            <a:r>
              <a:rPr lang="zh-CN" altLang="en-US" sz="2600" dirty="0"/>
              <a:t>（求法见书 </a:t>
            </a:r>
            <a:r>
              <a:rPr lang="en-US" altLang="zh-CN" sz="2600" dirty="0" smtClean="0"/>
              <a:t>P156</a:t>
            </a:r>
            <a:r>
              <a:rPr lang="zh-CN" altLang="en-US" sz="2600" dirty="0" smtClean="0"/>
              <a:t>，例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 </a:t>
            </a:r>
            <a:r>
              <a:rPr lang="en-US" altLang="zh-CN" sz="2600" dirty="0" smtClean="0"/>
              <a:t>		——3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将特征向量正交化（求法见书 </a:t>
            </a:r>
            <a:r>
              <a:rPr lang="en-US" altLang="zh-CN" sz="2600" dirty="0" smtClean="0"/>
              <a:t>P181</a:t>
            </a:r>
            <a:r>
              <a:rPr lang="zh-CN" altLang="en-US" sz="2600" dirty="0" smtClean="0"/>
              <a:t>，公式</a:t>
            </a:r>
            <a:r>
              <a:rPr lang="en-US" altLang="zh-CN" sz="2600" dirty="0" smtClean="0"/>
              <a:t>6.5</a:t>
            </a:r>
            <a:r>
              <a:rPr lang="zh-CN" altLang="en-US" sz="2600" dirty="0" smtClean="0"/>
              <a:t>）</a:t>
            </a:r>
            <a:r>
              <a:rPr lang="en-US" altLang="zh-CN" sz="2600" dirty="0" smtClean="0"/>
              <a:t>		——2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将正交化后的向量单位化</a:t>
            </a:r>
            <a:r>
              <a:rPr lang="en-US" altLang="zh-CN" sz="2600" dirty="0" smtClean="0"/>
              <a:t>					——2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写出矩阵 </a:t>
            </a:r>
            <a:r>
              <a:rPr lang="en-US" altLang="zh-CN" sz="2600" dirty="0" smtClean="0"/>
              <a:t>P							——2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将 </a:t>
            </a:r>
            <a:r>
              <a:rPr lang="en-US" altLang="zh-CN" sz="2600" dirty="0" smtClean="0"/>
              <a:t>P </a:t>
            </a:r>
            <a:r>
              <a:rPr lang="zh-CN" altLang="en-US" sz="2600" dirty="0" smtClean="0"/>
              <a:t>代入公式 </a:t>
            </a:r>
            <a:r>
              <a:rPr lang="en-US" altLang="zh-CN" sz="2600" dirty="0" smtClean="0"/>
              <a:t>X=PY </a:t>
            </a:r>
            <a:r>
              <a:rPr lang="zh-CN" altLang="en-US" sz="2600" dirty="0" smtClean="0"/>
              <a:t>，写出二次型的标准型</a:t>
            </a:r>
            <a:r>
              <a:rPr lang="en-US" altLang="zh-CN" sz="2600" dirty="0" smtClean="0"/>
              <a:t>		——1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通过标准型各项系数的正负来判断二次型的类型</a:t>
            </a:r>
            <a:r>
              <a:rPr lang="en-US" altLang="zh-CN" sz="2600" dirty="0" smtClean="0"/>
              <a:t>	——1</a:t>
            </a:r>
            <a:r>
              <a:rPr lang="zh-CN" altLang="en-US" sz="2600" dirty="0" smtClean="0"/>
              <a:t>分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00B400"/>
                </a:solidFill>
              </a:rPr>
              <a:t>A</a:t>
            </a:r>
            <a:r>
              <a:rPr lang="zh-CN" altLang="en-US" sz="2600" dirty="0" smtClean="0">
                <a:solidFill>
                  <a:srgbClr val="00B400"/>
                </a:solidFill>
              </a:rPr>
              <a:t>为对称矩阵。特征向量不唯一，矩阵</a:t>
            </a:r>
            <a:r>
              <a:rPr lang="en-US" altLang="zh-CN" sz="2600" dirty="0" smtClean="0">
                <a:solidFill>
                  <a:srgbClr val="00B400"/>
                </a:solidFill>
              </a:rPr>
              <a:t>P</a:t>
            </a:r>
            <a:r>
              <a:rPr lang="zh-CN" altLang="en-US" sz="2600" dirty="0" smtClean="0">
                <a:solidFill>
                  <a:srgbClr val="00B400"/>
                </a:solidFill>
              </a:rPr>
              <a:t>不唯一。不用正交变换法</a:t>
            </a:r>
            <a:r>
              <a:rPr lang="zh-CN" altLang="en-US" sz="2600" dirty="0">
                <a:solidFill>
                  <a:srgbClr val="00B400"/>
                </a:solidFill>
              </a:rPr>
              <a:t>（如配方法和合同变换法）</a:t>
            </a:r>
            <a:r>
              <a:rPr lang="zh-CN" altLang="en-US" sz="2600" dirty="0" smtClean="0">
                <a:solidFill>
                  <a:srgbClr val="00B400"/>
                </a:solidFill>
              </a:rPr>
              <a:t>正确地求出二次型的标准型得</a:t>
            </a:r>
            <a:r>
              <a:rPr lang="en-US" altLang="zh-CN" sz="2600" dirty="0" smtClean="0">
                <a:solidFill>
                  <a:srgbClr val="00B400"/>
                </a:solidFill>
              </a:rPr>
              <a:t>7</a:t>
            </a:r>
            <a:r>
              <a:rPr lang="zh-CN" altLang="en-US" sz="2600" dirty="0" smtClean="0">
                <a:solidFill>
                  <a:srgbClr val="00B400"/>
                </a:solidFill>
              </a:rPr>
              <a:t>分。</a:t>
            </a:r>
            <a:endParaRPr lang="en-US" altLang="zh-CN" sz="2600" dirty="0" smtClean="0">
              <a:solidFill>
                <a:srgbClr val="00B4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9435" t="12405" r="31685" b="75212"/>
          <a:stretch/>
        </p:blipFill>
        <p:spPr>
          <a:xfrm>
            <a:off x="2144815" y="2202874"/>
            <a:ext cx="8333374" cy="20089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6787" t="13921" r="60755" b="64488"/>
          <a:stretch/>
        </p:blipFill>
        <p:spPr>
          <a:xfrm>
            <a:off x="1011382" y="277089"/>
            <a:ext cx="2687782" cy="2618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6787" t="49337" r="20079" b="26421"/>
          <a:stretch/>
        </p:blipFill>
        <p:spPr>
          <a:xfrm>
            <a:off x="1205343" y="3948543"/>
            <a:ext cx="9884035" cy="25353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3089" t="37785" r="46699" b="58393"/>
          <a:stretch/>
        </p:blipFill>
        <p:spPr>
          <a:xfrm>
            <a:off x="1281216" y="3172692"/>
            <a:ext cx="4064113" cy="432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1645" t="52177" r="23593" b="25474"/>
          <a:stretch/>
        </p:blipFill>
        <p:spPr>
          <a:xfrm>
            <a:off x="4046462" y="484909"/>
            <a:ext cx="8048555" cy="2259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39200" y="29510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不定二次型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14401" y="623454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1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3564" y="2909454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3783" y="3865418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5965" y="526472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4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57310" y="2729345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5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主讲人简介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76401"/>
            <a:ext cx="9601200" cy="458585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2014</a:t>
            </a:r>
            <a:r>
              <a:rPr lang="zh-CN" altLang="en-US" sz="3200" dirty="0" smtClean="0"/>
              <a:t>级本科生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计算机与控制工程学院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智能科学与技术专业</a:t>
            </a:r>
            <a:endParaRPr lang="en-US" altLang="zh-CN" sz="2800" dirty="0" smtClean="0"/>
          </a:p>
          <a:p>
            <a:r>
              <a:rPr lang="zh-CN" altLang="en-US" sz="3200" dirty="0" smtClean="0"/>
              <a:t>现保研至本学院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机器人与信息自动化研究所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zh-CN" altLang="en-US" sz="2800" dirty="0" smtClean="0"/>
              <a:t>生物系统建模与仿真实验室</a:t>
            </a:r>
            <a:endParaRPr lang="en-US" altLang="zh-CN" sz="2800" dirty="0" smtClean="0"/>
          </a:p>
          <a:p>
            <a:r>
              <a:rPr lang="zh-CN" altLang="en-US" sz="3200" dirty="0" smtClean="0"/>
              <a:t>线性代数总评成绩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90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4196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基础篇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60</a:t>
            </a:r>
            <a:r>
              <a:rPr lang="en-US" altLang="zh-CN" sz="2800" dirty="0"/>
              <a:t>+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计算题不丢分，蒙对几道客观题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考前突击，记住答题套路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提高篇</a:t>
            </a:r>
            <a:r>
              <a:rPr lang="en-US" altLang="zh-CN" sz="28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卷面成绩拿到</a:t>
            </a:r>
            <a:r>
              <a:rPr lang="en-US" altLang="zh-CN" sz="2800" dirty="0" smtClean="0">
                <a:solidFill>
                  <a:srgbClr val="FF0000"/>
                </a:solidFill>
              </a:rPr>
              <a:t>80+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做出客观题、计算题和一道证明题，</a:t>
            </a:r>
            <a:r>
              <a:rPr lang="zh-CN" altLang="en-US" sz="2400" dirty="0">
                <a:solidFill>
                  <a:srgbClr val="FF0000"/>
                </a:solidFill>
              </a:rPr>
              <a:t>允许有</a:t>
            </a:r>
            <a:r>
              <a:rPr lang="zh-CN" altLang="en-US" sz="2400" dirty="0" smtClean="0">
                <a:solidFill>
                  <a:srgbClr val="FF0000"/>
                </a:solidFill>
              </a:rPr>
              <a:t>个别错误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掌握课堂所学内容，认真复习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进阶篇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90+</a:t>
            </a:r>
          </a:p>
          <a:p>
            <a:pPr lvl="1"/>
            <a:r>
              <a:rPr lang="zh-CN" altLang="en-US" sz="2400" dirty="0" smtClean="0"/>
              <a:t>做对绝大多数题目，含有一定运气成分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较深刻地理解线性代数，认认真真复习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提高篇（客观题）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1" y="1620963"/>
            <a:ext cx="9795164" cy="473827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2009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~2015</a:t>
            </a:r>
            <a:r>
              <a:rPr lang="zh-CN" altLang="en-US" sz="2800" dirty="0" smtClean="0"/>
              <a:t>年真题客观题考点统计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不同于计算题，客观题通常是多个章节知识的综合，范围几乎涉及整本书。没有固定的答题思路，但只要把书看熟，想要做对并不难。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15837"/>
              </p:ext>
            </p:extLst>
          </p:nvPr>
        </p:nvGraphicFramePr>
        <p:xfrm>
          <a:off x="2087418" y="2132820"/>
          <a:ext cx="23183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98">
                  <a:extLst>
                    <a:ext uri="{9D8B030D-6E8A-4147-A177-3AD203B41FA5}">
                      <a16:colId xmlns:a16="http://schemas.microsoft.com/office/drawing/2014/main" val="3593965484"/>
                    </a:ext>
                  </a:extLst>
                </a:gridCol>
                <a:gridCol w="1148529">
                  <a:extLst>
                    <a:ext uri="{9D8B030D-6E8A-4147-A177-3AD203B41FA5}">
                      <a16:colId xmlns:a16="http://schemas.microsoft.com/office/drawing/2014/main" val="132994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0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12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37294"/>
              </p:ext>
            </p:extLst>
          </p:nvPr>
        </p:nvGraphicFramePr>
        <p:xfrm>
          <a:off x="4941455" y="2132820"/>
          <a:ext cx="23183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98">
                  <a:extLst>
                    <a:ext uri="{9D8B030D-6E8A-4147-A177-3AD203B41FA5}">
                      <a16:colId xmlns:a16="http://schemas.microsoft.com/office/drawing/2014/main" val="3593965484"/>
                    </a:ext>
                  </a:extLst>
                </a:gridCol>
                <a:gridCol w="1148529">
                  <a:extLst>
                    <a:ext uri="{9D8B030D-6E8A-4147-A177-3AD203B41FA5}">
                      <a16:colId xmlns:a16="http://schemas.microsoft.com/office/drawing/2014/main" val="132994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0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4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2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8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046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88016"/>
              </p:ext>
            </p:extLst>
          </p:nvPr>
        </p:nvGraphicFramePr>
        <p:xfrm>
          <a:off x="7837055" y="2132819"/>
          <a:ext cx="23183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98">
                  <a:extLst>
                    <a:ext uri="{9D8B030D-6E8A-4147-A177-3AD203B41FA5}">
                      <a16:colId xmlns:a16="http://schemas.microsoft.com/office/drawing/2014/main" val="3593965484"/>
                    </a:ext>
                  </a:extLst>
                </a:gridCol>
                <a:gridCol w="1148529">
                  <a:extLst>
                    <a:ext uri="{9D8B030D-6E8A-4147-A177-3AD203B41FA5}">
                      <a16:colId xmlns:a16="http://schemas.microsoft.com/office/drawing/2014/main" val="132994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出现次数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0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9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46408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提高篇（分块矩阵）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10141"/>
            <a:ext cx="9601200" cy="522316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第二章第五节  分块矩阵的运算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加法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设 </a:t>
            </a:r>
            <a:r>
              <a:rPr lang="en-US" altLang="zh-CN" sz="2200" dirty="0" smtClean="0"/>
              <a:t>A </a:t>
            </a:r>
            <a:r>
              <a:rPr lang="zh-CN" altLang="en-US" sz="2200" dirty="0" smtClean="0"/>
              <a:t>与 </a:t>
            </a:r>
            <a:r>
              <a:rPr lang="en-US" altLang="zh-CN" sz="2200" dirty="0" smtClean="0"/>
              <a:t>B </a:t>
            </a:r>
            <a:r>
              <a:rPr lang="zh-CN" altLang="en-US" sz="2200" dirty="0" smtClean="0"/>
              <a:t>是两个同型矩阵，要得到 </a:t>
            </a:r>
            <a:r>
              <a:rPr lang="en-US" altLang="zh-CN" sz="2200" dirty="0" smtClean="0"/>
              <a:t>A+B </a:t>
            </a:r>
            <a:r>
              <a:rPr lang="zh-CN" altLang="en-US" sz="2200" dirty="0" smtClean="0"/>
              <a:t>的分块形式必须对 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B </a:t>
            </a:r>
            <a:r>
              <a:rPr lang="zh-CN" altLang="en-US" sz="2200" dirty="0" smtClean="0"/>
              <a:t>采用完全相同的分块方式。</a:t>
            </a:r>
            <a:endParaRPr lang="en-US" altLang="zh-CN" sz="2200" dirty="0" smtClean="0"/>
          </a:p>
          <a:p>
            <a:pPr lvl="1"/>
            <a:r>
              <a:rPr lang="zh-CN" altLang="en-US" sz="2400" dirty="0"/>
              <a:t>数</a:t>
            </a:r>
            <a:r>
              <a:rPr lang="zh-CN" altLang="en-US" sz="2400" dirty="0" smtClean="0"/>
              <a:t>乘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数乘分块矩阵等于数乘矩阵的每一个子块所得之矩阵。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转置矩阵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分块矩阵 </a:t>
            </a:r>
            <a:r>
              <a:rPr lang="en-US" altLang="zh-CN" sz="2200" dirty="0" smtClean="0"/>
              <a:t>A </a:t>
            </a:r>
            <a:r>
              <a:rPr lang="zh-CN" altLang="en-US" sz="2200" dirty="0" smtClean="0"/>
              <a:t>的转置矩阵是将 </a:t>
            </a:r>
            <a:r>
              <a:rPr lang="en-US" altLang="zh-CN" sz="2200" dirty="0" smtClean="0"/>
              <a:t>A </a:t>
            </a:r>
            <a:r>
              <a:rPr lang="zh-CN" altLang="en-US" sz="2200" dirty="0" smtClean="0"/>
              <a:t>中子块构成的行顺次改成列，然后再将每个子块转置即得到转置矩阵 </a:t>
            </a:r>
            <a:r>
              <a:rPr lang="en-US" altLang="zh-CN" sz="2200" dirty="0" smtClean="0"/>
              <a:t>A</a:t>
            </a:r>
            <a:r>
              <a:rPr lang="en-US" altLang="zh-CN" sz="2200" baseline="30000" dirty="0" smtClean="0"/>
              <a:t>T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400" dirty="0" smtClean="0"/>
              <a:t>乘法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矩阵 </a:t>
            </a:r>
            <a:r>
              <a:rPr lang="en-US" altLang="zh-CN" sz="2200" dirty="0" smtClean="0"/>
              <a:t>A,B </a:t>
            </a:r>
            <a:r>
              <a:rPr lang="zh-CN" altLang="en-US" sz="2200" dirty="0" smtClean="0"/>
              <a:t>要能做出分块形式的乘积 </a:t>
            </a:r>
            <a:r>
              <a:rPr lang="en-US" altLang="zh-CN" sz="2200" dirty="0" smtClean="0"/>
              <a:t>AB</a:t>
            </a:r>
            <a:r>
              <a:rPr lang="zh-CN" altLang="en-US" sz="2200" dirty="0" smtClean="0"/>
              <a:t>，不仅要求 </a:t>
            </a:r>
            <a:r>
              <a:rPr lang="en-US" altLang="zh-CN" sz="2200" dirty="0" smtClean="0"/>
              <a:t>A </a:t>
            </a:r>
            <a:r>
              <a:rPr lang="zh-CN" altLang="en-US" sz="2200" dirty="0" smtClean="0"/>
              <a:t>的列数等于 </a:t>
            </a:r>
            <a:r>
              <a:rPr lang="en-US" altLang="zh-CN" sz="2200" dirty="0" smtClean="0"/>
              <a:t>B </a:t>
            </a:r>
            <a:r>
              <a:rPr lang="zh-CN" altLang="en-US" sz="2200" dirty="0" smtClean="0"/>
              <a:t>的行数，而且还必须要求 </a:t>
            </a:r>
            <a:r>
              <a:rPr lang="en-US" altLang="zh-CN" sz="2200" dirty="0" smtClean="0"/>
              <a:t>A </a:t>
            </a:r>
            <a:r>
              <a:rPr lang="zh-CN" altLang="en-US" sz="2200" dirty="0" smtClean="0"/>
              <a:t>关于列的分块方式与 </a:t>
            </a:r>
            <a:r>
              <a:rPr lang="en-US" altLang="zh-CN" sz="2200" dirty="0" smtClean="0"/>
              <a:t>B </a:t>
            </a:r>
            <a:r>
              <a:rPr lang="zh-CN" altLang="en-US" sz="2200" dirty="0" smtClean="0"/>
              <a:t>关于行的分块方式要完全一致。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提高篇（分块矩阵）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涉及到的其他知识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第一章第二节  行列式的性质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第二</a:t>
            </a:r>
            <a:r>
              <a:rPr lang="zh-CN" altLang="en-US" sz="2400" dirty="0" smtClean="0"/>
              <a:t>章第三节  矩阵的初等变换、伴随矩阵、逆矩阵</a:t>
            </a:r>
            <a:endParaRPr lang="en-US" altLang="zh-CN" sz="2400" dirty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主要考察行列式、矩阵的计算在分块矩阵中的应用，题型为计算或证明。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685" t="15246" r="25615" b="48588"/>
          <a:stretch/>
        </p:blipFill>
        <p:spPr>
          <a:xfrm>
            <a:off x="2050470" y="1537852"/>
            <a:ext cx="8641081" cy="411480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685" t="52273" r="25615" b="6913"/>
          <a:stretch/>
        </p:blipFill>
        <p:spPr>
          <a:xfrm>
            <a:off x="1316487" y="914400"/>
            <a:ext cx="10002676" cy="537552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提高篇（线性相关）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27006"/>
                <a:ext cx="10099965" cy="523702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 smtClean="0"/>
                  <a:t>第三章第一节  线性相关与线性无关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/>
                  <a:t>定理</a:t>
                </a:r>
                <a:r>
                  <a:rPr lang="en-US" altLang="zh-CN" sz="2400" dirty="0" smtClean="0"/>
                  <a:t>1.1</a:t>
                </a:r>
                <a:r>
                  <a:rPr lang="zh-CN" altLang="en-US" sz="2400" dirty="0" smtClean="0"/>
                  <a:t>：向量组 </a:t>
                </a:r>
                <a:r>
                  <a:rPr lang="en-US" altLang="zh-CN" sz="2400" dirty="0" smtClean="0"/>
                  <a:t>α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α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α</a:t>
                </a:r>
                <a:r>
                  <a:rPr lang="en-US" altLang="zh-CN" sz="2400" baseline="-25000" dirty="0" smtClean="0"/>
                  <a:t>s </a:t>
                </a:r>
                <a:r>
                  <a:rPr lang="en-US" altLang="zh-CN" sz="2400" dirty="0" smtClean="0"/>
                  <a:t>(s</a:t>
                </a:r>
                <a:r>
                  <a:rPr lang="zh-CN" altLang="en-US" sz="2400" dirty="0" smtClean="0"/>
                  <a:t>≥</a:t>
                </a:r>
                <a:r>
                  <a:rPr lang="en-US" altLang="zh-CN" sz="2400" dirty="0" smtClean="0"/>
                  <a:t>1) </a:t>
                </a:r>
                <a:r>
                  <a:rPr lang="zh-CN" altLang="en-US" sz="2400" dirty="0" smtClean="0"/>
                  <a:t>线性相关的充要条件是，至少存在一组不全为零的 </a:t>
                </a:r>
                <a:r>
                  <a:rPr lang="en-US" altLang="zh-CN" sz="2400" dirty="0" smtClean="0"/>
                  <a:t>s </a:t>
                </a:r>
                <a:r>
                  <a:rPr lang="zh-CN" altLang="en-US" sz="2400" dirty="0" smtClean="0"/>
                  <a:t>个数 </a:t>
                </a:r>
                <a:r>
                  <a:rPr lang="en-US" altLang="zh-CN" sz="2400" dirty="0" smtClean="0"/>
                  <a:t>λ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,λ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 smtClean="0"/>
                  <a:t>λ</a:t>
                </a:r>
                <a:r>
                  <a:rPr lang="en-US" altLang="zh-CN" sz="2400" baseline="-25000" dirty="0" err="1" smtClean="0"/>
                  <a:t>s</a:t>
                </a:r>
                <a:r>
                  <a:rPr lang="zh-CN" altLang="en-US" sz="2400" dirty="0" smtClean="0"/>
                  <a:t>，使得等式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sz="2400" baseline="-2500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sty m:val="p"/>
                          </m:rPr>
                          <a:rPr lang="en-US" altLang="zh-CN" sz="2400" baseline="-2500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定理</a:t>
                </a:r>
                <a:r>
                  <a:rPr lang="en-US" altLang="zh-CN" sz="2400" dirty="0" smtClean="0"/>
                  <a:t>1.3</a:t>
                </a:r>
                <a:r>
                  <a:rPr lang="zh-CN" altLang="en-US" sz="2400" dirty="0" smtClean="0"/>
                  <a:t>：对于一个给定的向量组，它的一切极大线性无关组所含向量的个数相同。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：任何含有零向量的向量组一定是线性相关组。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：“部分相关则整体相关”。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：“整体无关则部分无关”。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：设</a:t>
                </a:r>
                <a:r>
                  <a:rPr lang="zh-CN" altLang="en-US" sz="2400" dirty="0"/>
                  <a:t>向量</a:t>
                </a:r>
                <a:r>
                  <a:rPr lang="zh-CN" altLang="en-US" sz="2400" dirty="0" smtClean="0"/>
                  <a:t>组 </a:t>
                </a:r>
                <a:r>
                  <a:rPr lang="en-US" altLang="zh-CN" sz="2400" dirty="0"/>
                  <a:t>α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 α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,…, α</a:t>
                </a:r>
                <a:r>
                  <a:rPr lang="en-US" altLang="zh-CN" sz="2400" baseline="-25000" dirty="0"/>
                  <a:t>s </a:t>
                </a:r>
                <a:r>
                  <a:rPr lang="zh-CN" altLang="en-US" sz="2400" dirty="0" smtClean="0"/>
                  <a:t>线性无关，而向量组 </a:t>
                </a:r>
                <a:r>
                  <a:rPr lang="en-US" altLang="zh-CN" sz="2400" dirty="0"/>
                  <a:t>α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 α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,…, α</a:t>
                </a:r>
                <a:r>
                  <a:rPr lang="en-US" altLang="zh-CN" sz="2400" baseline="-25000" dirty="0"/>
                  <a:t>s </a:t>
                </a:r>
                <a:r>
                  <a:rPr lang="en-US" altLang="zh-CN" sz="2400" dirty="0" smtClean="0"/>
                  <a:t>,β </a:t>
                </a:r>
                <a:r>
                  <a:rPr lang="zh-CN" altLang="en-US" sz="2400" dirty="0" smtClean="0"/>
                  <a:t>线性相关，则向量 </a:t>
                </a:r>
                <a:r>
                  <a:rPr lang="en-US" altLang="zh-CN" sz="2400" dirty="0" smtClean="0"/>
                  <a:t>β </a:t>
                </a:r>
                <a:r>
                  <a:rPr lang="zh-CN" altLang="en-US" sz="2400" dirty="0" smtClean="0"/>
                  <a:t>必可经向量 </a:t>
                </a:r>
                <a:r>
                  <a:rPr lang="en-US" altLang="zh-CN" sz="2400" dirty="0"/>
                  <a:t>α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 α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,…, α</a:t>
                </a:r>
                <a:r>
                  <a:rPr lang="en-US" altLang="zh-CN" sz="2400" baseline="-25000" dirty="0"/>
                  <a:t>s </a:t>
                </a:r>
                <a:r>
                  <a:rPr lang="zh-CN" altLang="en-US" sz="2400" dirty="0" smtClean="0"/>
                  <a:t>线性表出，且表示式唯一。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定理</a:t>
                </a:r>
                <a:r>
                  <a:rPr lang="en-US" altLang="zh-CN" sz="2400" dirty="0" smtClean="0"/>
                  <a:t>2.3</a:t>
                </a:r>
                <a:r>
                  <a:rPr lang="zh-CN" altLang="en-US" sz="2400" dirty="0" smtClean="0"/>
                  <a:t>：矩阵乘积的秩不超过每个因子的秩。</a:t>
                </a:r>
                <a:endParaRPr lang="en-US" altLang="zh-CN" sz="2400" dirty="0" smtClean="0"/>
              </a:p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答题时可直接作定理使用，不需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推导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。常用反证法。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  <a:p>
                <a:endParaRPr lang="en-US" altLang="zh-CN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27006"/>
                <a:ext cx="10099965" cy="5237028"/>
              </a:xfrm>
              <a:blipFill>
                <a:blip r:embed="rId2"/>
                <a:stretch>
                  <a:fillRect l="-1086" t="-1630" r="-543" b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579" t="28504" r="25935" b="59603"/>
          <a:stretch/>
        </p:blipFill>
        <p:spPr>
          <a:xfrm>
            <a:off x="1512344" y="2507671"/>
            <a:ext cx="9683321" cy="152400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579" t="40751" r="29393" b="32102"/>
          <a:stretch/>
        </p:blipFill>
        <p:spPr>
          <a:xfrm>
            <a:off x="1512343" y="1756888"/>
            <a:ext cx="9713845" cy="37987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4196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基础篇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60</a:t>
            </a:r>
            <a:r>
              <a:rPr lang="en-US" altLang="zh-CN" sz="2800" dirty="0"/>
              <a:t>+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计算题不丢分，蒙对几道客观题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考前突击，记住答题套路</a:t>
            </a:r>
            <a:endParaRPr lang="en-US" altLang="zh-CN" sz="2400" dirty="0" smtClean="0"/>
          </a:p>
          <a:p>
            <a:r>
              <a:rPr lang="zh-CN" altLang="en-US" sz="2800" dirty="0" smtClean="0"/>
              <a:t>提高篇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80+</a:t>
            </a:r>
          </a:p>
          <a:p>
            <a:pPr lvl="1"/>
            <a:r>
              <a:rPr lang="zh-CN" altLang="en-US" sz="2400" dirty="0" smtClean="0"/>
              <a:t>做出客观题、计算题和一道证明题，</a:t>
            </a:r>
            <a:r>
              <a:rPr lang="zh-CN" altLang="en-US" sz="2400" dirty="0"/>
              <a:t>允许有</a:t>
            </a:r>
            <a:r>
              <a:rPr lang="zh-CN" altLang="en-US" sz="2400" dirty="0" smtClean="0"/>
              <a:t>个别错误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掌握课堂所学内容，认真复习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进阶篇</a:t>
            </a:r>
            <a:r>
              <a:rPr lang="en-US" altLang="zh-CN" sz="28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卷面成绩拿到</a:t>
            </a:r>
            <a:r>
              <a:rPr lang="en-US" altLang="zh-CN" sz="2800" dirty="0" smtClean="0">
                <a:solidFill>
                  <a:srgbClr val="FF0000"/>
                </a:solidFill>
              </a:rPr>
              <a:t>90+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做对绝大多数题目，含有一定运气成分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较深刻地理解线性代数，认认真真复习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755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96287"/>
            <a:ext cx="9601200" cy="5112327"/>
          </a:xfrm>
        </p:spPr>
        <p:txBody>
          <a:bodyPr numCol="2">
            <a:noAutofit/>
          </a:bodyPr>
          <a:lstStyle/>
          <a:p>
            <a:r>
              <a:rPr lang="zh-CN" altLang="en-US" sz="3200" dirty="0" smtClean="0"/>
              <a:t>我的复习流程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看书和笔记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刷</a:t>
            </a:r>
            <a:r>
              <a:rPr lang="zh-CN" altLang="en-US" sz="2800" dirty="0" smtClean="0"/>
              <a:t>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做</a:t>
            </a:r>
            <a:r>
              <a:rPr lang="zh-CN" altLang="en-US" sz="2800" dirty="0"/>
              <a:t>历年真</a:t>
            </a:r>
            <a:r>
              <a:rPr lang="zh-CN" altLang="en-US" sz="2800" dirty="0" smtClean="0"/>
              <a:t>题</a:t>
            </a:r>
            <a:endParaRPr lang="en-US" altLang="zh-CN" sz="2800" dirty="0"/>
          </a:p>
          <a:p>
            <a:pPr marL="530352" lvl="1" indent="0">
              <a:buNone/>
            </a:pPr>
            <a:r>
              <a:rPr lang="zh-CN" altLang="en-US" sz="2200" dirty="0" smtClean="0"/>
              <a:t>（线性代数建议从</a:t>
            </a:r>
            <a:r>
              <a:rPr lang="en-US" altLang="zh-CN" sz="2200" dirty="0" smtClean="0"/>
              <a:t>2010</a:t>
            </a:r>
            <a:r>
              <a:rPr lang="zh-CN" altLang="en-US" sz="2200" dirty="0" smtClean="0"/>
              <a:t>年开始做）</a:t>
            </a:r>
            <a:endParaRPr lang="en-US" altLang="zh-CN" sz="2200" dirty="0" smtClean="0"/>
          </a:p>
          <a:p>
            <a:pPr lvl="1"/>
            <a:r>
              <a:rPr lang="zh-CN" altLang="en-US" sz="2800" dirty="0" smtClean="0"/>
              <a:t>看书</a:t>
            </a:r>
            <a:endParaRPr lang="en-US" altLang="zh-CN" sz="2800" dirty="0"/>
          </a:p>
          <a:p>
            <a:r>
              <a:rPr lang="zh-CN" altLang="en-US" sz="3200" dirty="0"/>
              <a:t>考试</a:t>
            </a:r>
            <a:r>
              <a:rPr lang="zh-CN" altLang="en-US" sz="3200" dirty="0" smtClean="0"/>
              <a:t>周建议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多看课本，多看笔记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多刷题，少刷夜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多</a:t>
            </a:r>
            <a:r>
              <a:rPr lang="zh-CN" altLang="en-US" sz="2800" dirty="0" smtClean="0"/>
              <a:t>锻炼身体</a:t>
            </a:r>
            <a:endParaRPr lang="en-US" altLang="zh-CN" sz="2800" dirty="0" smtClean="0"/>
          </a:p>
          <a:p>
            <a:r>
              <a:rPr lang="zh-CN" altLang="en-US" sz="3200" dirty="0" smtClean="0"/>
              <a:t>考试注意事项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注意审题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避免计算错误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不能空题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不要把大量时间浪费在某一道题上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  <a:r>
              <a:rPr lang="zh-CN" altLang="en-US" dirty="0" smtClean="0"/>
              <a:t>篇（矩阵的秩）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 rotWithShape="1">
          <a:blip r:embed="rId3"/>
          <a:srcRect l="37028" t="13046" r="31312" b="65658"/>
          <a:stretch/>
        </p:blipFill>
        <p:spPr bwMode="auto">
          <a:xfrm>
            <a:off x="2748399" y="2549237"/>
            <a:ext cx="6758084" cy="25557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  <a:r>
              <a:rPr lang="zh-CN" altLang="en-US" dirty="0" smtClean="0"/>
              <a:t>篇（矩阵的秩）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1792" t="35322" r="32537" b="23579"/>
          <a:stretch/>
        </p:blipFill>
        <p:spPr>
          <a:xfrm>
            <a:off x="2701636" y="1690253"/>
            <a:ext cx="7024256" cy="4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  <a:r>
              <a:rPr lang="zh-CN" altLang="en-US" dirty="0" smtClean="0"/>
              <a:t>篇（正定矩阵）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78182"/>
            <a:ext cx="9601200" cy="399011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证明矩阵 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是正定矩阵的常用方法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先证明 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是实对称矩阵，再证明 </a:t>
            </a:r>
            <a:r>
              <a:rPr lang="en-US" altLang="zh-CN" sz="2400" dirty="0" smtClean="0"/>
              <a:t>X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AX &gt; 0</a:t>
            </a:r>
            <a:r>
              <a:rPr lang="zh-CN" altLang="en-US" sz="2400" dirty="0" smtClean="0"/>
              <a:t>，其中 </a:t>
            </a:r>
            <a:r>
              <a:rPr lang="en-US" altLang="zh-CN" sz="2400" dirty="0" smtClean="0"/>
              <a:t>X </a:t>
            </a:r>
            <a:r>
              <a:rPr lang="zh-CN" altLang="en-US" sz="2400" dirty="0" smtClean="0"/>
              <a:t>是非零实向量。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先证明 </a:t>
            </a:r>
            <a:r>
              <a:rPr lang="en-US" altLang="zh-CN" sz="2400" dirty="0"/>
              <a:t>A </a:t>
            </a:r>
            <a:r>
              <a:rPr lang="zh-CN" altLang="en-US" sz="2400" dirty="0"/>
              <a:t>是实</a:t>
            </a:r>
            <a:r>
              <a:rPr lang="zh-CN" altLang="en-US" sz="2400" dirty="0" smtClean="0"/>
              <a:t>对称矩阵，再证明对角矩阵 </a:t>
            </a:r>
            <a:r>
              <a:rPr lang="en-US" altLang="zh-CN" sz="2400" dirty="0" smtClean="0"/>
              <a:t>C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AC </a:t>
            </a:r>
            <a:r>
              <a:rPr lang="zh-CN" altLang="en-US" sz="2400" dirty="0" smtClean="0"/>
              <a:t>对角线上各元素都为正，其中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是正交矩阵。</a:t>
            </a:r>
            <a:endParaRPr lang="en-US" altLang="zh-CN" sz="2400" dirty="0" smtClean="0"/>
          </a:p>
          <a:p>
            <a:r>
              <a:rPr lang="zh-CN" altLang="en-US" sz="2800" dirty="0" smtClean="0"/>
              <a:t>正定矩阵特征根皆为正。</a:t>
            </a:r>
            <a:endParaRPr lang="en-US" altLang="zh-CN" sz="2800" dirty="0" smtClean="0"/>
          </a:p>
          <a:p>
            <a:r>
              <a:rPr lang="zh-CN" altLang="en-US" sz="2800" dirty="0" smtClean="0"/>
              <a:t>对称矩阵的特征根必为实数。</a:t>
            </a:r>
            <a:endParaRPr lang="en-US" altLang="zh-CN" sz="2800" dirty="0" smtClean="0"/>
          </a:p>
          <a:p>
            <a:r>
              <a:rPr lang="zh-CN" altLang="en-US" sz="2800" dirty="0"/>
              <a:t>任一</a:t>
            </a:r>
            <a:r>
              <a:rPr lang="zh-CN" altLang="en-US" sz="2800" dirty="0" smtClean="0"/>
              <a:t>个实二次型必存在正交变换，把该二次型化为标准型。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3" name="图片 2"/>
          <p:cNvPicPr/>
          <p:nvPr/>
        </p:nvPicPr>
        <p:blipFill rotWithShape="1">
          <a:blip r:embed="rId2"/>
          <a:srcRect l="27005" t="29353" r="35148" b="62048"/>
          <a:stretch/>
        </p:blipFill>
        <p:spPr bwMode="auto">
          <a:xfrm>
            <a:off x="2174038" y="2606386"/>
            <a:ext cx="8559015" cy="1092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90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7" y="1144557"/>
            <a:ext cx="10515676" cy="29563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r="3596"/>
          <a:stretch/>
        </p:blipFill>
        <p:spPr>
          <a:xfrm>
            <a:off x="1025236" y="4101998"/>
            <a:ext cx="10515601" cy="1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19754"/>
            <a:ext cx="9601200" cy="3685306"/>
          </a:xfrm>
        </p:spPr>
        <p:txBody>
          <a:bodyPr numCol="2">
            <a:normAutofit/>
          </a:bodyPr>
          <a:lstStyle/>
          <a:p>
            <a:r>
              <a:rPr lang="zh-CN" altLang="en-US" sz="2800" dirty="0" smtClean="0"/>
              <a:t>计算题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行列式计算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矩阵计算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非齐</a:t>
            </a:r>
            <a:r>
              <a:rPr lang="zh-CN" altLang="en-US" sz="2400" dirty="0" smtClean="0"/>
              <a:t>次线性方程求解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线性变换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二次型</a:t>
            </a:r>
            <a:endParaRPr lang="en-US" altLang="zh-CN" sz="2400" dirty="0" smtClean="0"/>
          </a:p>
          <a:p>
            <a:r>
              <a:rPr lang="zh-CN" altLang="en-US" sz="2800" dirty="0" smtClean="0"/>
              <a:t>客观题</a:t>
            </a:r>
            <a:endParaRPr lang="en-US" altLang="zh-CN" sz="2800" dirty="0" smtClean="0"/>
          </a:p>
          <a:p>
            <a:r>
              <a:rPr lang="zh-CN" altLang="en-US" sz="2800" dirty="0" smtClean="0"/>
              <a:t>证明题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分块矩阵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线性相关</a:t>
            </a:r>
            <a:endParaRPr lang="en-US" altLang="zh-CN" sz="2400" dirty="0" smtClean="0"/>
          </a:p>
          <a:p>
            <a:r>
              <a:rPr lang="zh-CN" altLang="en-US" sz="2800" dirty="0"/>
              <a:t>证明</a:t>
            </a:r>
            <a:r>
              <a:rPr lang="zh-CN" altLang="en-US" sz="2800" dirty="0" smtClean="0"/>
              <a:t>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矩阵的秩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正定矩阵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857724"/>
            <a:ext cx="8361229" cy="2098226"/>
          </a:xfrm>
        </p:spPr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4177954"/>
            <a:ext cx="6831673" cy="10862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主讲人：贾祎晴</a:t>
            </a:r>
            <a:endParaRPr lang="en-US" altLang="zh-CN" sz="2400" dirty="0" smtClean="0"/>
          </a:p>
          <a:p>
            <a:r>
              <a:rPr lang="zh-CN" altLang="en-US" sz="2400" dirty="0" smtClean="0"/>
              <a:t>邮箱：</a:t>
            </a:r>
            <a:r>
              <a:rPr lang="en-US" altLang="zh-CN" sz="2400" dirty="0" smtClean="0"/>
              <a:t>jyq30158@163.com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r>
              <a:rPr lang="zh-CN" altLang="en-US" sz="3200" dirty="0" smtClean="0"/>
              <a:t>（数据来自</a:t>
            </a:r>
            <a:r>
              <a:rPr lang="en-US" altLang="zh-CN" sz="3200" dirty="0" smtClean="0"/>
              <a:t>2009~2015</a:t>
            </a:r>
            <a:r>
              <a:rPr lang="zh-CN" altLang="en-US" sz="3200" dirty="0" smtClean="0"/>
              <a:t>年真题）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11936"/>
            <a:ext cx="9601200" cy="447501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一、客观题（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1~3</a:t>
            </a:r>
            <a:r>
              <a:rPr lang="zh-CN" altLang="en-US" sz="2400" dirty="0" smtClean="0"/>
              <a:t>判断题，</a:t>
            </a:r>
            <a:r>
              <a:rPr lang="en-US" altLang="zh-CN" sz="2400" dirty="0" smtClean="0"/>
              <a:t>4~8</a:t>
            </a:r>
            <a:r>
              <a:rPr lang="zh-CN" altLang="en-US" sz="2400" dirty="0" smtClean="0"/>
              <a:t>单选题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书中概念</a:t>
            </a:r>
            <a:endParaRPr lang="en-US" altLang="zh-CN" sz="2400" dirty="0" smtClean="0"/>
          </a:p>
          <a:p>
            <a:r>
              <a:rPr lang="zh-CN" altLang="en-US" sz="2800" dirty="0" smtClean="0"/>
              <a:t>二、行列式计算（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+8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一道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阶行列式，一道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阶行列式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第一</a:t>
            </a:r>
            <a:r>
              <a:rPr lang="zh-CN" altLang="en-US" sz="2400" dirty="0" smtClean="0"/>
              <a:t>章第二节  行列式性质</a:t>
            </a:r>
            <a:endParaRPr lang="en-US" altLang="zh-CN" sz="2400" dirty="0" smtClean="0"/>
          </a:p>
          <a:p>
            <a:r>
              <a:rPr lang="zh-CN" altLang="en-US" sz="2800" dirty="0" smtClean="0"/>
              <a:t>三、矩阵计算（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3~4</a:t>
            </a:r>
            <a:r>
              <a:rPr lang="zh-CN" altLang="en-US" sz="2400" dirty="0"/>
              <a:t>阶矩阵</a:t>
            </a:r>
            <a:endParaRPr lang="en-US" altLang="zh-CN" sz="2400" dirty="0"/>
          </a:p>
          <a:p>
            <a:pPr lvl="1"/>
            <a:r>
              <a:rPr lang="zh-CN" altLang="en-US" sz="2400" dirty="0"/>
              <a:t>第二章第二、三</a:t>
            </a:r>
            <a:r>
              <a:rPr lang="zh-CN" altLang="en-US" sz="2400" dirty="0" smtClean="0"/>
              <a:t>节  代数</a:t>
            </a:r>
            <a:r>
              <a:rPr lang="zh-CN" altLang="en-US" sz="2400" dirty="0"/>
              <a:t>运算、初等变换、逆</a:t>
            </a:r>
            <a:r>
              <a:rPr lang="zh-CN" altLang="en-US" sz="2400" dirty="0" smtClean="0"/>
              <a:t>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r>
              <a:rPr lang="zh-CN" altLang="en-US" sz="3200" dirty="0" smtClean="0"/>
              <a:t>（数据来自</a:t>
            </a:r>
            <a:r>
              <a:rPr lang="en-US" altLang="zh-CN" sz="3200" dirty="0" smtClean="0"/>
              <a:t>2009~2015</a:t>
            </a:r>
            <a:r>
              <a:rPr lang="zh-CN" altLang="en-US" sz="3200" dirty="0" smtClean="0"/>
              <a:t>年真题）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98075"/>
            <a:ext cx="9601200" cy="45997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四、非齐次线性方程求解（</a:t>
            </a:r>
            <a:r>
              <a:rPr lang="en-US" altLang="zh-CN" sz="2800" dirty="0"/>
              <a:t>13~14</a:t>
            </a:r>
            <a:r>
              <a:rPr lang="zh-CN" altLang="en-US" sz="2800" dirty="0"/>
              <a:t>分）</a:t>
            </a:r>
            <a:endParaRPr lang="en-US" altLang="zh-CN" sz="2800" dirty="0"/>
          </a:p>
          <a:p>
            <a:pPr lvl="1"/>
            <a:r>
              <a:rPr lang="en-US" altLang="zh-CN" sz="2400" dirty="0"/>
              <a:t>3~4</a:t>
            </a:r>
            <a:r>
              <a:rPr lang="zh-CN" altLang="en-US" sz="2400" dirty="0"/>
              <a:t>阶矩阵</a:t>
            </a:r>
            <a:endParaRPr lang="en-US" altLang="zh-CN" sz="2400" dirty="0"/>
          </a:p>
          <a:p>
            <a:pPr lvl="1"/>
            <a:r>
              <a:rPr lang="zh-CN" altLang="en-US" sz="2400" dirty="0"/>
              <a:t>第三章第二、三节  方程组解的判断、解方程组</a:t>
            </a:r>
            <a:endParaRPr lang="en-US" altLang="zh-CN" sz="2400" dirty="0"/>
          </a:p>
          <a:p>
            <a:r>
              <a:rPr lang="zh-CN" altLang="en-US" sz="2800" dirty="0" smtClean="0"/>
              <a:t>五、线性变换（</a:t>
            </a:r>
            <a:r>
              <a:rPr lang="en-US" altLang="zh-CN" sz="2800" dirty="0" smtClean="0"/>
              <a:t>9~12</a:t>
            </a:r>
            <a:r>
              <a:rPr lang="zh-CN" altLang="en-US" sz="2800" dirty="0" smtClean="0"/>
              <a:t>分，从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年起分值逐年减少）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2~4</a:t>
            </a:r>
            <a:r>
              <a:rPr lang="zh-CN" altLang="en-US" sz="2400" dirty="0" smtClean="0"/>
              <a:t>阶矩阵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第四、五章第二节  基、过渡矩阵、坐标变换、线性变换的矩阵</a:t>
            </a:r>
            <a:endParaRPr lang="en-US" altLang="zh-CN" sz="2400" dirty="0" smtClean="0"/>
          </a:p>
          <a:p>
            <a:r>
              <a:rPr lang="zh-CN" altLang="en-US" sz="2800" dirty="0" smtClean="0"/>
              <a:t>六、二次型（</a:t>
            </a:r>
            <a:r>
              <a:rPr lang="en-US" altLang="zh-CN" sz="2800" dirty="0" smtClean="0"/>
              <a:t>14~15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3~4</a:t>
            </a:r>
            <a:r>
              <a:rPr lang="zh-CN" altLang="en-US" sz="2400" dirty="0" smtClean="0"/>
              <a:t>阶矩阵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第七章第二、三节  正定二次型、</a:t>
            </a:r>
            <a:r>
              <a:rPr lang="zh-CN" altLang="en-US" sz="2400" dirty="0" smtClean="0"/>
              <a:t>正交变换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r>
              <a:rPr lang="zh-CN" altLang="en-US" sz="3200" dirty="0" smtClean="0"/>
              <a:t>（数据来自</a:t>
            </a:r>
            <a:r>
              <a:rPr lang="en-US" altLang="zh-CN" sz="3200" dirty="0" smtClean="0"/>
              <a:t>2009~2015</a:t>
            </a:r>
            <a:r>
              <a:rPr lang="zh-CN" altLang="en-US" sz="3200" dirty="0" smtClean="0"/>
              <a:t>年真题）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911932"/>
            <a:ext cx="9504219" cy="469668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七</a:t>
            </a:r>
            <a:r>
              <a:rPr lang="en-US" altLang="zh-CN" sz="2800" dirty="0" smtClean="0"/>
              <a:t>~</a:t>
            </a:r>
            <a:r>
              <a:rPr lang="zh-CN" altLang="en-US" sz="2800" dirty="0" smtClean="0"/>
              <a:t>八、证明题（</a:t>
            </a:r>
            <a:r>
              <a:rPr lang="en-US" altLang="zh-CN" sz="2800" dirty="0" smtClean="0"/>
              <a:t>8~10</a:t>
            </a:r>
            <a:r>
              <a:rPr lang="zh-CN" altLang="en-US" sz="2800" dirty="0" smtClean="0"/>
              <a:t>分）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定义、性质的灵活运用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第二章第五节  分块矩阵  </a:t>
            </a:r>
            <a:r>
              <a:rPr lang="en-US" altLang="zh-CN" sz="2400" dirty="0" smtClean="0"/>
              <a:t>&amp;  </a:t>
            </a:r>
            <a:r>
              <a:rPr lang="zh-CN" altLang="en-US" sz="2400" dirty="0" smtClean="0"/>
              <a:t>第三章第一节  线性相关</a:t>
            </a:r>
            <a:endParaRPr lang="en-US" altLang="zh-CN" sz="2400" dirty="0" smtClean="0"/>
          </a:p>
          <a:p>
            <a:r>
              <a:rPr lang="zh-CN" altLang="en-US" sz="2800" dirty="0" smtClean="0"/>
              <a:t>九、证明题（</a:t>
            </a:r>
            <a:r>
              <a:rPr lang="en-US" altLang="zh-CN" sz="2800" dirty="0" smtClean="0"/>
              <a:t>4~5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定义、性质的灵活运用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第三章第一节  矩阵的秩  </a:t>
            </a:r>
            <a:r>
              <a:rPr lang="en-US" altLang="zh-CN" sz="2400" dirty="0" smtClean="0"/>
              <a:t>/  </a:t>
            </a:r>
            <a:r>
              <a:rPr lang="zh-CN" altLang="en-US" sz="2400" dirty="0" smtClean="0"/>
              <a:t>第七章第二节  正定矩阵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客观题</a:t>
            </a:r>
            <a:r>
              <a:rPr lang="zh-CN" altLang="en-US" dirty="0" smtClean="0">
                <a:solidFill>
                  <a:srgbClr val="FF0000"/>
                </a:solidFill>
              </a:rPr>
              <a:t>（一）</a:t>
            </a:r>
            <a:r>
              <a:rPr lang="zh-CN" altLang="en-US" sz="2800" dirty="0" smtClean="0">
                <a:solidFill>
                  <a:srgbClr val="FF0000"/>
                </a:solidFill>
              </a:rPr>
              <a:t>难度适中，计算题</a:t>
            </a:r>
            <a:r>
              <a:rPr lang="zh-CN" altLang="en-US" dirty="0" smtClean="0">
                <a:solidFill>
                  <a:srgbClr val="FF0000"/>
                </a:solidFill>
              </a:rPr>
              <a:t>（二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r>
              <a:rPr lang="zh-CN" altLang="en-US" dirty="0" smtClean="0">
                <a:solidFill>
                  <a:srgbClr val="FF0000"/>
                </a:solidFill>
              </a:rPr>
              <a:t>六）</a:t>
            </a:r>
            <a:r>
              <a:rPr lang="zh-CN" altLang="en-US" sz="2800" dirty="0" smtClean="0">
                <a:solidFill>
                  <a:srgbClr val="FF0000"/>
                </a:solidFill>
              </a:rPr>
              <a:t>简单，证明题</a:t>
            </a:r>
            <a:r>
              <a:rPr lang="zh-CN" altLang="en-US" dirty="0" smtClean="0">
                <a:solidFill>
                  <a:srgbClr val="FF0000"/>
                </a:solidFill>
              </a:rPr>
              <a:t>（七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r>
              <a:rPr lang="zh-CN" altLang="en-US" dirty="0" smtClean="0">
                <a:solidFill>
                  <a:srgbClr val="FF0000"/>
                </a:solidFill>
              </a:rPr>
              <a:t>九）</a:t>
            </a:r>
            <a:r>
              <a:rPr lang="zh-CN" altLang="en-US" sz="2800" dirty="0" smtClean="0">
                <a:solidFill>
                  <a:srgbClr val="FF0000"/>
                </a:solidFill>
              </a:rPr>
              <a:t>难度依次递增。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41960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基础篇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60</a:t>
            </a:r>
            <a:r>
              <a:rPr lang="en-US" altLang="zh-CN" sz="2800" dirty="0"/>
              <a:t>+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计算题不丢分，蒙对几道客观题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考前突击，记住答题套路</a:t>
            </a:r>
            <a:endParaRPr lang="en-US" altLang="zh-CN" sz="2400" dirty="0" smtClean="0"/>
          </a:p>
          <a:p>
            <a:r>
              <a:rPr lang="zh-CN" altLang="en-US" sz="2800" dirty="0" smtClean="0"/>
              <a:t>提高篇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80+</a:t>
            </a:r>
          </a:p>
          <a:p>
            <a:pPr lvl="1"/>
            <a:r>
              <a:rPr lang="zh-CN" altLang="en-US" sz="2400" dirty="0" smtClean="0"/>
              <a:t>做出客观题、计算题和一道证明题，</a:t>
            </a:r>
            <a:r>
              <a:rPr lang="zh-CN" altLang="en-US" sz="2400" dirty="0"/>
              <a:t>允许有</a:t>
            </a:r>
            <a:r>
              <a:rPr lang="zh-CN" altLang="en-US" sz="2400" dirty="0" smtClean="0"/>
              <a:t>个别错误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掌握课堂所学内容，认真复习</a:t>
            </a:r>
            <a:endParaRPr lang="en-US" altLang="zh-CN" sz="2400" dirty="0" smtClean="0"/>
          </a:p>
          <a:p>
            <a:r>
              <a:rPr lang="zh-CN" altLang="en-US" sz="2800" dirty="0" smtClean="0"/>
              <a:t>进阶篇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90+</a:t>
            </a:r>
          </a:p>
          <a:p>
            <a:pPr lvl="1"/>
            <a:r>
              <a:rPr lang="zh-CN" altLang="en-US" sz="2400" dirty="0" smtClean="0"/>
              <a:t>做对绝大多数题目，含有一定运气成分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较深刻地理解线性代数，认认真真复习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4196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基础篇</a:t>
            </a:r>
            <a:r>
              <a:rPr lang="en-US" altLang="zh-CN" sz="28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卷面成绩拿到</a:t>
            </a:r>
            <a:r>
              <a:rPr lang="en-US" altLang="zh-CN" sz="2800" dirty="0" smtClean="0">
                <a:solidFill>
                  <a:srgbClr val="FF0000"/>
                </a:solidFill>
              </a:rPr>
              <a:t>60</a:t>
            </a:r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计算题不丢分，蒙对几道客观题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考前突击，记住答题套路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提高篇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80+</a:t>
            </a:r>
          </a:p>
          <a:p>
            <a:pPr lvl="1"/>
            <a:r>
              <a:rPr lang="zh-CN" altLang="en-US" sz="2400" dirty="0" smtClean="0"/>
              <a:t>做出客观题、计算题和一道证明题，</a:t>
            </a:r>
            <a:r>
              <a:rPr lang="zh-CN" altLang="en-US" sz="2400" dirty="0"/>
              <a:t>允许有</a:t>
            </a:r>
            <a:r>
              <a:rPr lang="zh-CN" altLang="en-US" sz="2400" dirty="0" smtClean="0"/>
              <a:t>个别错误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掌握课堂所学内容，认真复习</a:t>
            </a:r>
            <a:endParaRPr lang="en-US" altLang="zh-CN" sz="2400" dirty="0" smtClean="0"/>
          </a:p>
          <a:p>
            <a:r>
              <a:rPr lang="zh-CN" altLang="en-US" sz="2800" dirty="0" smtClean="0"/>
              <a:t>进阶篇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卷面成绩拿到</a:t>
            </a:r>
            <a:r>
              <a:rPr lang="en-US" altLang="zh-CN" sz="2800" dirty="0" smtClean="0"/>
              <a:t>90+</a:t>
            </a:r>
          </a:p>
          <a:p>
            <a:pPr lvl="1"/>
            <a:r>
              <a:rPr lang="zh-CN" altLang="en-US" sz="2400" dirty="0" smtClean="0"/>
              <a:t>做对绝大多数题目，含有一定运气成分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较深刻地理解线性代数，认认真真复习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基础篇（行列式计算）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98060"/>
            <a:ext cx="9601200" cy="3581400"/>
          </a:xfrm>
        </p:spPr>
        <p:txBody>
          <a:bodyPr/>
          <a:lstStyle/>
          <a:p>
            <a:r>
              <a:rPr lang="zh-CN" altLang="en-US" sz="2800" dirty="0" smtClean="0"/>
              <a:t>行列式的性质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性质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：若把行列式的某行（列）</a:t>
            </a:r>
            <a:r>
              <a:rPr lang="en-US" altLang="zh-CN" sz="2400" dirty="0" smtClean="0"/>
              <a:t>λ</a:t>
            </a:r>
            <a:r>
              <a:rPr lang="zh-CN" altLang="en-US" sz="2400" dirty="0" smtClean="0"/>
              <a:t>倍后加到另一行（列）上，则行列式的值不变。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00B400"/>
                </a:solidFill>
              </a:rPr>
              <a:t>注意行列式的逆序数</a:t>
            </a:r>
            <a:endParaRPr lang="en-US" altLang="zh-CN" sz="2800" dirty="0" smtClean="0">
              <a:solidFill>
                <a:srgbClr val="00B400"/>
              </a:solidFill>
            </a:endParaRPr>
          </a:p>
          <a:p>
            <a:r>
              <a:rPr lang="zh-CN" altLang="en-US" sz="2800" dirty="0" smtClean="0"/>
              <a:t>例题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7106" t="27368" r="46212" b="54075"/>
          <a:stretch/>
        </p:blipFill>
        <p:spPr>
          <a:xfrm>
            <a:off x="969819" y="4407162"/>
            <a:ext cx="4885876" cy="19105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7106" t="47492" r="29130" b="24527"/>
          <a:stretch/>
        </p:blipFill>
        <p:spPr>
          <a:xfrm>
            <a:off x="5943601" y="4225635"/>
            <a:ext cx="6089464" cy="218901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3870-BD33-413D-9A41-4C940A5B66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1142</TotalTime>
  <Words>1605</Words>
  <Application>Microsoft Office PowerPoint</Application>
  <PresentationFormat>宽屏</PresentationFormat>
  <Paragraphs>288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华文楷体</vt:lpstr>
      <vt:lpstr>Cambria Math</vt:lpstr>
      <vt:lpstr>Franklin Gothic Book</vt:lpstr>
      <vt:lpstr>Wingdings</vt:lpstr>
      <vt:lpstr>Crop</vt:lpstr>
      <vt:lpstr>《线性代数》 期末考试速成班</vt:lpstr>
      <vt:lpstr>主讲人简介</vt:lpstr>
      <vt:lpstr>如何复习</vt:lpstr>
      <vt:lpstr>考试题型（数据来自2009~2015年真题）</vt:lpstr>
      <vt:lpstr>考试题型（数据来自2009~2015年真题）</vt:lpstr>
      <vt:lpstr>考试题型（数据来自2009~2015年真题）</vt:lpstr>
      <vt:lpstr>课程安排</vt:lpstr>
      <vt:lpstr>课程安排</vt:lpstr>
      <vt:lpstr>基础篇（行列式计算）</vt:lpstr>
      <vt:lpstr>基础篇（矩阵计算）</vt:lpstr>
      <vt:lpstr>基础篇（非齐次线性方程求解）</vt:lpstr>
      <vt:lpstr>PowerPoint 演示文稿</vt:lpstr>
      <vt:lpstr>PowerPoint 演示文稿</vt:lpstr>
      <vt:lpstr>基础篇（线性变换）</vt:lpstr>
      <vt:lpstr>PowerPoint 演示文稿</vt:lpstr>
      <vt:lpstr>PowerPoint 演示文稿</vt:lpstr>
      <vt:lpstr>基础篇（二次型）</vt:lpstr>
      <vt:lpstr>PowerPoint 演示文稿</vt:lpstr>
      <vt:lpstr>PowerPoint 演示文稿</vt:lpstr>
      <vt:lpstr>课程安排</vt:lpstr>
      <vt:lpstr>提高篇（客观题）</vt:lpstr>
      <vt:lpstr>提高篇（分块矩阵）</vt:lpstr>
      <vt:lpstr>提高篇（分块矩阵）</vt:lpstr>
      <vt:lpstr>PowerPoint 演示文稿</vt:lpstr>
      <vt:lpstr>PowerPoint 演示文稿</vt:lpstr>
      <vt:lpstr>提高篇（线性相关）</vt:lpstr>
      <vt:lpstr>PowerPoint 演示文稿</vt:lpstr>
      <vt:lpstr>PowerPoint 演示文稿</vt:lpstr>
      <vt:lpstr>课程安排</vt:lpstr>
      <vt:lpstr>进阶篇（矩阵的秩）</vt:lpstr>
      <vt:lpstr>进阶篇（矩阵的秩）</vt:lpstr>
      <vt:lpstr>进阶篇（正定矩阵）</vt:lpstr>
      <vt:lpstr>PowerPoint 演示文稿</vt:lpstr>
      <vt:lpstr>PowerPoint 演示文稿</vt:lpstr>
      <vt:lpstr>总结</vt:lpstr>
      <vt:lpstr>欢迎提问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《线性代数》 期末考试速成班</dc:title>
  <dc:creator>贾祎晴</dc:creator>
  <cp:lastModifiedBy>贾祎晴</cp:lastModifiedBy>
  <cp:revision>65</cp:revision>
  <dcterms:created xsi:type="dcterms:W3CDTF">2017-12-21T06:48:46Z</dcterms:created>
  <dcterms:modified xsi:type="dcterms:W3CDTF">2017-12-23T02:51:43Z</dcterms:modified>
</cp:coreProperties>
</file>