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58" r:id="rId5"/>
    <p:sldId id="265" r:id="rId6"/>
    <p:sldId id="261" r:id="rId7"/>
    <p:sldId id="267" r:id="rId8"/>
    <p:sldId id="269" r:id="rId9"/>
    <p:sldId id="257" r:id="rId10"/>
    <p:sldId id="263" r:id="rId11"/>
    <p:sldId id="264" r:id="rId12"/>
    <p:sldId id="270" r:id="rId13"/>
    <p:sldId id="271" r:id="rId14"/>
    <p:sldId id="275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60" r:id="rId32"/>
    <p:sldId id="290" r:id="rId33"/>
    <p:sldId id="291" r:id="rId34"/>
    <p:sldId id="300" r:id="rId35"/>
    <p:sldId id="289" r:id="rId3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可选过程 3"/>
          <p:cNvSpPr/>
          <p:nvPr/>
        </p:nvSpPr>
        <p:spPr>
          <a:xfrm>
            <a:off x="3545840" y="1796415"/>
            <a:ext cx="5100320" cy="1632585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90500" dist="114300" dir="2700000" sx="102000" sy="102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98645" y="2259330"/>
            <a:ext cx="33953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基本语言知识</a:t>
            </a:r>
            <a:endParaRPr lang="zh-CN" altLang="en-US" sz="4000" b="1"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 descr="u=3895713722,3489919878&amp;fm=26&amp;gp=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3356610" cy="17964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59150" y="3808730"/>
            <a:ext cx="54743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南开大学算法协会第二次讲座</a:t>
            </a:r>
            <a:endParaRPr lang="zh-CN" altLang="en-US" sz="3200" b="1"/>
          </a:p>
        </p:txBody>
      </p:sp>
      <p:sp>
        <p:nvSpPr>
          <p:cNvPr id="9" name="文本框 8"/>
          <p:cNvSpPr txBox="1"/>
          <p:nvPr/>
        </p:nvSpPr>
        <p:spPr>
          <a:xfrm>
            <a:off x="7379335" y="4952365"/>
            <a:ext cx="17945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我没意见 队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4560" y="584835"/>
            <a:ext cx="2564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7030A0"/>
                </a:solidFill>
              </a:rPr>
              <a:t>顺序结构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69440" y="1554480"/>
            <a:ext cx="2148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800" b="1"/>
              <a:t>三角形面积</a:t>
            </a:r>
            <a:endParaRPr lang="zh-CN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4912995" y="1631315"/>
            <a:ext cx="4550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accent1"/>
                </a:solidFill>
              </a:rPr>
              <a:t>https://www.luogu.com.cn/problem/P5708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5" name="图片 4" descr="截屏2020-10-15 下午5.51.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9440" y="1999615"/>
            <a:ext cx="7559675" cy="4859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4560" y="584835"/>
            <a:ext cx="2564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7030A0"/>
                </a:solidFill>
              </a:rPr>
              <a:t>顺序结构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69440" y="1554480"/>
            <a:ext cx="2148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800" b="1"/>
              <a:t>三角形面积</a:t>
            </a:r>
            <a:endParaRPr lang="zh-CN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4912995" y="1631315"/>
            <a:ext cx="4550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accent1"/>
                </a:solidFill>
              </a:rPr>
              <a:t>https://www.luogu.com.cn/problem/P5708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24025" y="2076450"/>
            <a:ext cx="874331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#include &lt;iostream&gt;</a:t>
            </a:r>
            <a:endParaRPr lang="zh-CN" altLang="en-US" sz="2000" b="1"/>
          </a:p>
          <a:p>
            <a:r>
              <a:rPr lang="zh-CN" altLang="en-US" sz="2000" b="1"/>
              <a:t>#include &lt;cstdio&gt;</a:t>
            </a:r>
            <a:endParaRPr lang="zh-CN" altLang="en-US" sz="2000" b="1"/>
          </a:p>
          <a:p>
            <a:r>
              <a:rPr lang="zh-CN" altLang="en-US" sz="2000" b="1"/>
              <a:t>#include &lt;cmath&gt;</a:t>
            </a:r>
            <a:endParaRPr lang="zh-CN" altLang="en-US" sz="2000" b="1"/>
          </a:p>
          <a:p>
            <a:r>
              <a:rPr lang="zh-CN" altLang="en-US" sz="2000" b="1"/>
              <a:t>using namespace std;</a:t>
            </a:r>
            <a:endParaRPr lang="zh-CN" altLang="en-US" sz="2000" b="1"/>
          </a:p>
          <a:p>
            <a:endParaRPr lang="zh-CN" altLang="en-US" sz="2000" b="1"/>
          </a:p>
          <a:p>
            <a:r>
              <a:rPr lang="zh-CN" altLang="en-US" sz="2000" b="1"/>
              <a:t>int main()</a:t>
            </a:r>
            <a:endParaRPr lang="zh-CN" altLang="en-US" sz="2000" b="1"/>
          </a:p>
          <a:p>
            <a:r>
              <a:rPr lang="zh-CN" altLang="en-US" sz="2000" b="1"/>
              <a:t>{</a:t>
            </a:r>
            <a:endParaRPr lang="zh-CN" altLang="en-US" sz="2000" b="1"/>
          </a:p>
          <a:p>
            <a:r>
              <a:rPr lang="zh-CN" altLang="en-US" sz="2000" b="1"/>
              <a:t>    double a, b, c, p;</a:t>
            </a:r>
            <a:endParaRPr lang="zh-CN" altLang="en-US" sz="2000" b="1"/>
          </a:p>
          <a:p>
            <a:r>
              <a:rPr lang="zh-CN" altLang="en-US" sz="2000" b="1"/>
              <a:t>    cin &gt;&gt; a &gt;&gt; b &gt;&gt; c;</a:t>
            </a:r>
            <a:endParaRPr lang="zh-CN" altLang="en-US" sz="2000" b="1"/>
          </a:p>
          <a:p>
            <a:r>
              <a:rPr lang="zh-CN" altLang="en-US" sz="2000" b="1"/>
              <a:t>    p = (a + b + c) / 2;</a:t>
            </a:r>
            <a:endParaRPr lang="zh-CN" altLang="en-US" sz="2000" b="1"/>
          </a:p>
          <a:p>
            <a:r>
              <a:rPr lang="zh-CN" altLang="en-US" sz="2000" b="1"/>
              <a:t>    double S = sqrt(p * (p-a) * (p-b) * (p-c));</a:t>
            </a:r>
            <a:endParaRPr lang="zh-CN" altLang="en-US" sz="2000" b="1"/>
          </a:p>
          <a:p>
            <a:r>
              <a:rPr lang="zh-CN" altLang="en-US" sz="2000" b="1"/>
              <a:t>    printf("%.1lf\n", S);</a:t>
            </a:r>
            <a:endParaRPr lang="zh-CN" altLang="en-US" sz="2000" b="1"/>
          </a:p>
          <a:p>
            <a:r>
              <a:rPr lang="zh-CN" altLang="en-US" sz="2000" b="1"/>
              <a:t>    return 0;</a:t>
            </a:r>
            <a:endParaRPr lang="zh-CN" altLang="en-US" sz="2000" b="1"/>
          </a:p>
          <a:p>
            <a:r>
              <a:rPr lang="zh-CN" altLang="en-US" sz="2000" b="1"/>
              <a:t>}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6353810" y="3060700"/>
            <a:ext cx="3867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&lt;cmath&gt;</a:t>
            </a:r>
            <a:r>
              <a:rPr lang="zh-CN" altLang="en-US" b="1"/>
              <a:t>头文件中包含开方函数</a:t>
            </a:r>
            <a:r>
              <a:rPr lang="en-US" altLang="zh-CN" b="1"/>
              <a:t>sqrt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4560" y="584835"/>
            <a:ext cx="2564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7030A0"/>
                </a:solidFill>
              </a:rPr>
              <a:t>分支结构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86330" y="1628140"/>
            <a:ext cx="74193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800" b="1"/>
              <a:t>程序的执行也不是一成不变的，往往会要求程序能够在不同的场合下有不同的动作。这时就需要在代码中使用条件语句来做出不同的选择。</a:t>
            </a:r>
            <a:endParaRPr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2386330" y="3429000"/>
            <a:ext cx="58801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800" b="1"/>
              <a:t>主要介绍</a:t>
            </a:r>
            <a:r>
              <a:rPr lang="en-US" altLang="zh-CN" sz="2800" b="1"/>
              <a:t>if...else if...else</a:t>
            </a:r>
            <a:r>
              <a:rPr lang="zh-CN" altLang="en-US" sz="2800" b="1"/>
              <a:t>语句，</a:t>
            </a:r>
            <a:r>
              <a:rPr lang="en-US" altLang="zh-CN" sz="2800" b="1"/>
              <a:t>switch</a:t>
            </a:r>
            <a:r>
              <a:rPr lang="zh-CN" altLang="en-US" sz="2800" b="1"/>
              <a:t>语句不常用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4560" y="584835"/>
            <a:ext cx="2564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7030A0"/>
                </a:solidFill>
              </a:rPr>
              <a:t>分支结构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5675" y="1659890"/>
            <a:ext cx="58801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 b="1"/>
              <a:t>if()</a:t>
            </a:r>
            <a:endParaRPr lang="en-US" sz="2800" b="1"/>
          </a:p>
          <a:p>
            <a:pPr algn="l"/>
            <a:r>
              <a:rPr lang="en-US" sz="2800" b="1"/>
              <a:t>{ }</a:t>
            </a:r>
            <a:endParaRPr lang="en-US" sz="2800" b="1"/>
          </a:p>
          <a:p>
            <a:pPr algn="l"/>
            <a:r>
              <a:rPr lang="en-US" sz="2800" b="1"/>
              <a:t>else if()</a:t>
            </a:r>
            <a:endParaRPr lang="en-US" sz="2800" b="1"/>
          </a:p>
          <a:p>
            <a:pPr algn="l"/>
            <a:r>
              <a:rPr lang="en-US" sz="2800" b="1"/>
              <a:t>{ }</a:t>
            </a:r>
            <a:endParaRPr lang="en-US" sz="2800" b="1"/>
          </a:p>
          <a:p>
            <a:pPr algn="l"/>
            <a:r>
              <a:rPr lang="en-US" sz="2800" b="1"/>
              <a:t>else if()</a:t>
            </a:r>
            <a:endParaRPr lang="en-US" sz="2800" b="1"/>
          </a:p>
          <a:p>
            <a:pPr algn="l"/>
            <a:r>
              <a:rPr lang="en-US" sz="2800" b="1"/>
              <a:t>{ }</a:t>
            </a:r>
            <a:endParaRPr lang="en-US" sz="2800" b="1"/>
          </a:p>
          <a:p>
            <a:pPr algn="l"/>
            <a:r>
              <a:rPr lang="en-US" sz="2800" b="1"/>
              <a:t>else</a:t>
            </a:r>
            <a:endParaRPr lang="en-US" sz="2800" b="1"/>
          </a:p>
          <a:p>
            <a:pPr algn="l"/>
            <a:r>
              <a:rPr lang="en-US" sz="2800" b="1"/>
              <a:t>{ }</a:t>
            </a:r>
            <a:endParaRPr lang="en-US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5664200" y="3013710"/>
            <a:ext cx="32080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程序只会进入四个代码块中的一个运行。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4560" y="584835"/>
            <a:ext cx="2564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7030A0"/>
                </a:solidFill>
              </a:rPr>
              <a:t>分支结构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69440" y="1554480"/>
            <a:ext cx="3044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800" b="1"/>
              <a:t>小玉家的电费</a:t>
            </a:r>
            <a:endParaRPr lang="zh-CN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4912995" y="1631315"/>
            <a:ext cx="4550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accent1"/>
                </a:solidFill>
              </a:rPr>
              <a:t>https://www.luogu.com.cn/problem/P1422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5" name="图片 4" descr="/Users/paradox/Desktop/截屏2020-10-15 下午6.42.38.png截屏2020-10-15 下午6.42.3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059305" y="1999615"/>
            <a:ext cx="7179945" cy="4859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4560" y="584835"/>
            <a:ext cx="2564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7030A0"/>
                </a:solidFill>
              </a:rPr>
              <a:t>分支结构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69440" y="1554480"/>
            <a:ext cx="3044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800" b="1"/>
              <a:t>小玉家的电费</a:t>
            </a:r>
            <a:endParaRPr lang="zh-CN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1116330" y="3060700"/>
            <a:ext cx="3068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accent1"/>
                </a:solidFill>
              </a:rPr>
              <a:t>https://www.luogu.com.cn/problem/P1422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35170" y="613410"/>
            <a:ext cx="935863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#include &lt;iostream&gt;</a:t>
            </a:r>
            <a:endParaRPr lang="zh-CN" altLang="en-US" sz="2000" b="1"/>
          </a:p>
          <a:p>
            <a:r>
              <a:rPr lang="zh-CN" altLang="en-US" sz="2000" b="1"/>
              <a:t>#include &lt;cstdio&gt;</a:t>
            </a:r>
            <a:endParaRPr lang="zh-CN" altLang="en-US" sz="2000" b="1"/>
          </a:p>
          <a:p>
            <a:r>
              <a:rPr lang="zh-CN" altLang="en-US" sz="2000" b="1"/>
              <a:t>using namespace std;</a:t>
            </a:r>
            <a:endParaRPr lang="zh-CN" altLang="en-US" sz="2000" b="1"/>
          </a:p>
          <a:p>
            <a:endParaRPr lang="zh-CN" altLang="en-US" sz="2000" b="1"/>
          </a:p>
          <a:p>
            <a:r>
              <a:rPr lang="zh-CN" altLang="en-US" sz="2000" b="1"/>
              <a:t>int main()</a:t>
            </a:r>
            <a:endParaRPr lang="zh-CN" altLang="en-US" sz="2000" b="1"/>
          </a:p>
          <a:p>
            <a:r>
              <a:rPr lang="zh-CN" altLang="en-US" sz="2000" b="1"/>
              <a:t>{</a:t>
            </a:r>
            <a:endParaRPr lang="zh-CN" altLang="en-US" sz="2000" b="1"/>
          </a:p>
          <a:p>
            <a:r>
              <a:rPr lang="zh-CN" altLang="en-US" sz="2000" b="1"/>
              <a:t>    int tot;</a:t>
            </a:r>
            <a:endParaRPr lang="zh-CN" altLang="en-US" sz="2000" b="1"/>
          </a:p>
          <a:p>
            <a:r>
              <a:rPr lang="zh-CN" altLang="en-US" sz="2000" b="1"/>
              <a:t>    cin &gt;&gt; tot;</a:t>
            </a:r>
            <a:endParaRPr lang="zh-CN" altLang="en-US" sz="2000" b="1"/>
          </a:p>
          <a:p>
            <a:r>
              <a:rPr lang="zh-CN" altLang="en-US" sz="2000" b="1"/>
              <a:t>    double cost = 0;</a:t>
            </a:r>
            <a:endParaRPr lang="zh-CN" altLang="en-US" sz="2000" b="1"/>
          </a:p>
          <a:p>
            <a:r>
              <a:rPr lang="zh-CN" altLang="en-US" sz="2000" b="1"/>
              <a:t>    if(tot &lt;= 150)</a:t>
            </a:r>
            <a:endParaRPr lang="zh-CN" altLang="en-US" sz="2000" b="1"/>
          </a:p>
          <a:p>
            <a:r>
              <a:rPr lang="zh-CN" altLang="en-US" sz="2000" b="1"/>
              <a:t>        cost += tot*0.4463;</a:t>
            </a:r>
            <a:endParaRPr lang="zh-CN" altLang="en-US" sz="2000" b="1"/>
          </a:p>
          <a:p>
            <a:r>
              <a:rPr lang="zh-CN" altLang="en-US" sz="2000" b="1"/>
              <a:t>    else if(tot &gt; 150 &amp;&amp; tot &lt;= 400)</a:t>
            </a:r>
            <a:endParaRPr lang="zh-CN" altLang="en-US" sz="2000" b="1"/>
          </a:p>
          <a:p>
            <a:r>
              <a:rPr lang="zh-CN" altLang="en-US" sz="2000" b="1"/>
              <a:t>        cost += 150*0.4463 + (tot-150)*0.4663;</a:t>
            </a:r>
            <a:endParaRPr lang="zh-CN" altLang="en-US" sz="2000" b="1"/>
          </a:p>
          <a:p>
            <a:r>
              <a:rPr lang="zh-CN" altLang="en-US" sz="2000" b="1"/>
              <a:t>    else</a:t>
            </a:r>
            <a:endParaRPr lang="zh-CN" altLang="en-US" sz="2000" b="1"/>
          </a:p>
          <a:p>
            <a:r>
              <a:rPr lang="zh-CN" altLang="en-US" sz="2000" b="1"/>
              <a:t>        cost += 150*0.4463 + (400-150)*0.4663 + (tot-400)*0.5663;</a:t>
            </a:r>
            <a:endParaRPr lang="zh-CN" altLang="en-US" sz="2000" b="1"/>
          </a:p>
          <a:p>
            <a:r>
              <a:rPr lang="zh-CN" altLang="en-US" sz="2000" b="1"/>
              <a:t>    printf("%.1lf\n", cost);</a:t>
            </a:r>
            <a:endParaRPr lang="zh-CN" altLang="en-US" sz="2000" b="1"/>
          </a:p>
          <a:p>
            <a:r>
              <a:rPr lang="zh-CN" altLang="en-US" sz="2000" b="1"/>
              <a:t>    return 0;</a:t>
            </a:r>
            <a:endParaRPr lang="zh-CN" altLang="en-US" sz="2000" b="1"/>
          </a:p>
          <a:p>
            <a:r>
              <a:rPr lang="zh-CN" altLang="en-US" sz="2000" b="1"/>
              <a:t>}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4560" y="584835"/>
            <a:ext cx="2564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7030A0"/>
                </a:solidFill>
              </a:rPr>
              <a:t>循环结构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86330" y="1628140"/>
            <a:ext cx="7419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800" b="1"/>
              <a:t>使用循环语句让计算机反复执行类似的任务。</a:t>
            </a:r>
            <a:endParaRPr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2386330" y="2736850"/>
            <a:ext cx="58801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/>
              <a:t>for(int i = 0; i &lt; n; i++)</a:t>
            </a:r>
            <a:endParaRPr lang="en-US" altLang="zh-CN" sz="2800" b="1"/>
          </a:p>
          <a:p>
            <a:pPr algn="l"/>
            <a:r>
              <a:rPr lang="en-US" altLang="zh-CN" sz="2800" b="1"/>
              <a:t>{</a:t>
            </a:r>
            <a:endParaRPr lang="en-US" altLang="zh-CN" sz="2800" b="1"/>
          </a:p>
          <a:p>
            <a:pPr algn="l"/>
            <a:r>
              <a:rPr lang="en-US" altLang="zh-CN" sz="2800" b="1"/>
              <a:t>}</a:t>
            </a:r>
            <a:endParaRPr lang="en-US" altLang="zh-CN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2476500" y="4699000"/>
            <a:ext cx="58801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/>
              <a:t>while(i &lt;= n)</a:t>
            </a:r>
            <a:endParaRPr lang="en-US" altLang="zh-CN" sz="2800" b="1"/>
          </a:p>
          <a:p>
            <a:pPr algn="l"/>
            <a:r>
              <a:rPr lang="en-US" altLang="zh-CN" sz="2800" b="1"/>
              <a:t>{</a:t>
            </a:r>
            <a:endParaRPr lang="en-US" altLang="zh-CN" sz="2800" b="1"/>
          </a:p>
          <a:p>
            <a:pPr algn="l"/>
            <a:r>
              <a:rPr lang="en-US" altLang="zh-CN" sz="2800" b="1"/>
              <a:t>	i++;</a:t>
            </a:r>
            <a:endParaRPr lang="en-US" altLang="zh-CN" sz="2800" b="1"/>
          </a:p>
          <a:p>
            <a:pPr algn="l"/>
            <a:r>
              <a:rPr lang="en-US" altLang="zh-CN" sz="2800" b="1"/>
              <a:t>}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4560" y="584835"/>
            <a:ext cx="2564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7030A0"/>
                </a:solidFill>
              </a:rPr>
              <a:t>循环结构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69440" y="1554480"/>
            <a:ext cx="3044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/>
              <a:t>打分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4912995" y="1631315"/>
            <a:ext cx="4550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accent1"/>
                </a:solidFill>
              </a:rPr>
              <a:t>https://www.luogu.com.cn/problem/P5726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5" name="图片 4" descr="/Users/paradox/Desktop/截屏2020-10-15 下午6.56.08.png截屏2020-10-15 下午6.56.0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059305" y="2115820"/>
            <a:ext cx="7179945" cy="4626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4560" y="584835"/>
            <a:ext cx="2564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7030A0"/>
                </a:solidFill>
              </a:rPr>
              <a:t>循环结构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69440" y="1554480"/>
            <a:ext cx="3044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/>
              <a:t>打分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847725" y="2783840"/>
            <a:ext cx="2641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accent1"/>
                </a:solidFill>
              </a:rPr>
              <a:t>https://www.luogu.com.cn/problem/P5726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73550" y="197485"/>
            <a:ext cx="758507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#include &lt;iostream&gt;</a:t>
            </a:r>
            <a:endParaRPr lang="zh-CN" altLang="en-US" b="1"/>
          </a:p>
          <a:p>
            <a:r>
              <a:rPr lang="zh-CN" altLang="en-US" b="1"/>
              <a:t>#include &lt;cstdio&gt;</a:t>
            </a:r>
            <a:endParaRPr lang="zh-CN" altLang="en-US" b="1"/>
          </a:p>
          <a:p>
            <a:r>
              <a:rPr lang="zh-CN" altLang="en-US" b="1"/>
              <a:t>using namespace std;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int main()</a:t>
            </a:r>
            <a:endParaRPr lang="zh-CN" altLang="en-US" b="1"/>
          </a:p>
          <a:p>
            <a:r>
              <a:rPr lang="zh-CN" altLang="en-US" b="1"/>
              <a:t>{</a:t>
            </a:r>
            <a:endParaRPr lang="zh-CN" altLang="en-US" b="1"/>
          </a:p>
          <a:p>
            <a:r>
              <a:rPr lang="zh-CN" altLang="en-US" b="1"/>
              <a:t>    int n;</a:t>
            </a:r>
            <a:endParaRPr lang="zh-CN" altLang="en-US" b="1"/>
          </a:p>
          <a:p>
            <a:r>
              <a:rPr lang="zh-CN" altLang="en-US" b="1"/>
              <a:t>    cin &gt;&gt; n;</a:t>
            </a:r>
            <a:endParaRPr lang="zh-CN" altLang="en-US" b="1"/>
          </a:p>
          <a:p>
            <a:r>
              <a:rPr lang="zh-CN" altLang="en-US" b="1"/>
              <a:t>    int maxscore = 0, minscore = 10, sum = 0;</a:t>
            </a:r>
            <a:endParaRPr lang="zh-CN" altLang="en-US" b="1"/>
          </a:p>
          <a:p>
            <a:r>
              <a:rPr lang="zh-CN" altLang="en-US" b="1"/>
              <a:t>    for(int i = 1; i &lt;= n; i++)</a:t>
            </a:r>
            <a:endParaRPr lang="zh-CN" altLang="en-US" b="1"/>
          </a:p>
          <a:p>
            <a:r>
              <a:rPr lang="zh-CN" altLang="en-US" b="1"/>
              <a:t>    {</a:t>
            </a:r>
            <a:endParaRPr lang="zh-CN" altLang="en-US" b="1"/>
          </a:p>
          <a:p>
            <a:r>
              <a:rPr lang="zh-CN" altLang="en-US" b="1"/>
              <a:t>        int score;</a:t>
            </a:r>
            <a:endParaRPr lang="zh-CN" altLang="en-US" b="1"/>
          </a:p>
          <a:p>
            <a:r>
              <a:rPr lang="zh-CN" altLang="en-US" b="1"/>
              <a:t>        scanf("%d", &amp;score);</a:t>
            </a:r>
            <a:endParaRPr lang="zh-CN" altLang="en-US" b="1"/>
          </a:p>
          <a:p>
            <a:r>
              <a:rPr lang="zh-CN" altLang="en-US" b="1"/>
              <a:t>        maxscore = max(maxscore, score);</a:t>
            </a:r>
            <a:endParaRPr lang="zh-CN" altLang="en-US" b="1"/>
          </a:p>
          <a:p>
            <a:r>
              <a:rPr lang="zh-CN" altLang="en-US" b="1"/>
              <a:t>        minscore = min(minscore, score);</a:t>
            </a:r>
            <a:endParaRPr lang="zh-CN" altLang="en-US" b="1"/>
          </a:p>
          <a:p>
            <a:r>
              <a:rPr lang="zh-CN" altLang="en-US" b="1"/>
              <a:t>        sum += score;</a:t>
            </a:r>
            <a:endParaRPr lang="zh-CN" altLang="en-US" b="1"/>
          </a:p>
          <a:p>
            <a:r>
              <a:rPr lang="zh-CN" altLang="en-US" b="1"/>
              <a:t>    }</a:t>
            </a:r>
            <a:endParaRPr lang="zh-CN" altLang="en-US" b="1"/>
          </a:p>
          <a:p>
            <a:r>
              <a:rPr lang="zh-CN" altLang="en-US" b="1"/>
              <a:t>    sum -= (maxscore + minscore);</a:t>
            </a:r>
            <a:endParaRPr lang="zh-CN" altLang="en-US" b="1"/>
          </a:p>
          <a:p>
            <a:r>
              <a:rPr lang="zh-CN" altLang="en-US" b="1"/>
              <a:t>    double average = (double)sum / (n-2);</a:t>
            </a:r>
            <a:endParaRPr lang="zh-CN" altLang="en-US" b="1"/>
          </a:p>
          <a:p>
            <a:r>
              <a:rPr lang="zh-CN" altLang="en-US" b="1"/>
              <a:t>    printf("%.2lf", average);</a:t>
            </a:r>
            <a:endParaRPr lang="zh-CN" altLang="en-US" b="1"/>
          </a:p>
          <a:p>
            <a:r>
              <a:rPr lang="zh-CN" altLang="en-US" b="1"/>
              <a:t>    return 0;</a:t>
            </a:r>
            <a:endParaRPr lang="zh-CN" altLang="en-US" b="1"/>
          </a:p>
          <a:p>
            <a:r>
              <a:rPr lang="zh-CN" altLang="en-US" b="1"/>
              <a:t>}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9162415" y="5448300"/>
            <a:ext cx="247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这里数据类型强制转化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4560" y="584835"/>
            <a:ext cx="2564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7030A0"/>
                </a:solidFill>
              </a:rPr>
              <a:t>数组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86330" y="2047240"/>
            <a:ext cx="7419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800" b="1"/>
              <a:t>存储大量数据的结构</a:t>
            </a:r>
            <a:endParaRPr lang="zh-CN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2386330" y="3429000"/>
            <a:ext cx="74193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/>
              <a:t>int x[100];</a:t>
            </a:r>
            <a:endParaRPr lang="en-US" altLang="zh-CN" sz="2800" b="1"/>
          </a:p>
          <a:p>
            <a:pPr algn="l"/>
            <a:r>
              <a:rPr lang="zh-CN" altLang="en-US" sz="2800" b="1"/>
              <a:t>包含</a:t>
            </a:r>
            <a:r>
              <a:rPr lang="en-US" altLang="zh-CN" sz="2800" b="1"/>
              <a:t>100</a:t>
            </a:r>
            <a:r>
              <a:rPr lang="zh-CN" altLang="en-US" sz="2800" b="1"/>
              <a:t>个元素的数组，访问方式为</a:t>
            </a:r>
            <a:endParaRPr lang="zh-CN" altLang="en-US" sz="2800" b="1"/>
          </a:p>
          <a:p>
            <a:pPr algn="l"/>
            <a:r>
              <a:rPr lang="en-US" altLang="zh-CN" sz="2800" b="1"/>
              <a:t>x[0],x[1],...,x[99]</a:t>
            </a:r>
            <a:endParaRPr lang="en-US" altLang="zh-CN" sz="2800" b="1"/>
          </a:p>
          <a:p>
            <a:pPr algn="l"/>
            <a:r>
              <a:rPr lang="zh-CN" altLang="en-US" sz="2800" b="1"/>
              <a:t>注意索引最大到</a:t>
            </a:r>
            <a:r>
              <a:rPr lang="en-US" altLang="zh-CN" sz="2800" b="1"/>
              <a:t>99</a:t>
            </a:r>
            <a:r>
              <a:rPr lang="zh-CN" altLang="en-US" sz="2800" b="1"/>
              <a:t>，访问</a:t>
            </a:r>
            <a:r>
              <a:rPr lang="en-US" altLang="zh-CN" sz="2800" b="1"/>
              <a:t>x[100]</a:t>
            </a:r>
            <a:r>
              <a:rPr lang="zh-CN" altLang="en-US" sz="2800" b="1"/>
              <a:t>是错误的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524760" y="1668780"/>
            <a:ext cx="71424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先过一遍基础知识，这里默认大家已经学过了，如果有需要仔细讲解的部分请提出。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2524760" y="3707130"/>
            <a:ext cx="71424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这里只讲了在算法竞赛中常常用到的语言知识，更多细节请自行查阅语法书，不能作为</a:t>
            </a:r>
            <a:r>
              <a:rPr lang="en-US" altLang="zh-CN" sz="3200" b="1"/>
              <a:t>C/C++</a:t>
            </a:r>
            <a:r>
              <a:rPr lang="zh-CN" altLang="en-US" sz="3200" b="1"/>
              <a:t>专业课的替代。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4560" y="584835"/>
            <a:ext cx="2564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7030A0"/>
                </a:solidFill>
              </a:rPr>
              <a:t>数组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69440" y="1554480"/>
            <a:ext cx="3044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/>
              <a:t>小鱼的数字游戏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4912995" y="1631315"/>
            <a:ext cx="4550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accent1"/>
                </a:solidFill>
              </a:rPr>
              <a:t>https://www.luogu.com.cn/problem/P1427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5" name="图片 4" descr="/Users/paradox/Desktop/截屏2020-10-15 下午7.05.08.png截屏2020-10-15 下午7.05.0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40000" y="1981200"/>
            <a:ext cx="6198870" cy="4906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4560" y="584835"/>
            <a:ext cx="2564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7030A0"/>
                </a:solidFill>
              </a:rPr>
              <a:t>数组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69440" y="1554480"/>
            <a:ext cx="3044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/>
              <a:t>小鱼的数字游戏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1768475" y="3106420"/>
            <a:ext cx="3007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accent1"/>
                </a:solidFill>
              </a:rPr>
              <a:t>https://www.luogu.com.cn/problem/P1427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21450" y="613410"/>
            <a:ext cx="416369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#include &lt;cstdio&gt;</a:t>
            </a:r>
            <a:endParaRPr lang="zh-CN" altLang="en-US" b="1"/>
          </a:p>
          <a:p>
            <a:r>
              <a:rPr lang="zh-CN" altLang="en-US" b="1"/>
              <a:t>using namespace std;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int main()</a:t>
            </a:r>
            <a:endParaRPr lang="zh-CN" altLang="en-US" b="1"/>
          </a:p>
          <a:p>
            <a:r>
              <a:rPr lang="zh-CN" altLang="en-US" b="1"/>
              <a:t>{</a:t>
            </a:r>
            <a:endParaRPr lang="zh-CN" altLang="en-US" b="1"/>
          </a:p>
          <a:p>
            <a:r>
              <a:rPr lang="zh-CN" altLang="en-US" b="1"/>
              <a:t>    int a[105];</a:t>
            </a:r>
            <a:endParaRPr lang="zh-CN" altLang="en-US" b="1"/>
          </a:p>
          <a:p>
            <a:r>
              <a:rPr lang="zh-CN" altLang="en-US" b="1"/>
              <a:t>    int n = 0;   // 元素个数</a:t>
            </a:r>
            <a:endParaRPr lang="zh-CN" altLang="en-US" b="1"/>
          </a:p>
          <a:p>
            <a:r>
              <a:rPr lang="zh-CN" altLang="en-US" b="1"/>
              <a:t>    while(true)</a:t>
            </a:r>
            <a:endParaRPr lang="zh-CN" altLang="en-US" b="1"/>
          </a:p>
          <a:p>
            <a:r>
              <a:rPr lang="zh-CN" altLang="en-US" b="1"/>
              <a:t>    {</a:t>
            </a:r>
            <a:endParaRPr lang="zh-CN" altLang="en-US" b="1"/>
          </a:p>
          <a:p>
            <a:r>
              <a:rPr lang="zh-CN" altLang="en-US" b="1"/>
              <a:t>        scanf("%d", &amp;a[n]);</a:t>
            </a:r>
            <a:endParaRPr lang="zh-CN" altLang="en-US" b="1"/>
          </a:p>
          <a:p>
            <a:r>
              <a:rPr lang="zh-CN" altLang="en-US" b="1"/>
              <a:t>        if(a[n] == 0) break;</a:t>
            </a:r>
            <a:endParaRPr lang="zh-CN" altLang="en-US" b="1"/>
          </a:p>
          <a:p>
            <a:r>
              <a:rPr lang="zh-CN" altLang="en-US" b="1"/>
              <a:t>        else n++;</a:t>
            </a:r>
            <a:endParaRPr lang="zh-CN" altLang="en-US" b="1"/>
          </a:p>
          <a:p>
            <a:r>
              <a:rPr lang="zh-CN" altLang="en-US" b="1"/>
              <a:t>    }</a:t>
            </a:r>
            <a:endParaRPr lang="zh-CN" altLang="en-US" b="1"/>
          </a:p>
          <a:p>
            <a:r>
              <a:rPr lang="zh-CN" altLang="en-US" b="1"/>
              <a:t>    for(int i = n-1; i &gt;= 0; i--)</a:t>
            </a:r>
            <a:endParaRPr lang="zh-CN" altLang="en-US" b="1"/>
          </a:p>
          <a:p>
            <a:r>
              <a:rPr lang="zh-CN" altLang="en-US" b="1"/>
              <a:t>    {</a:t>
            </a:r>
            <a:endParaRPr lang="zh-CN" altLang="en-US" b="1"/>
          </a:p>
          <a:p>
            <a:r>
              <a:rPr lang="zh-CN" altLang="en-US" b="1"/>
              <a:t>        printf("%d", a[i]);</a:t>
            </a:r>
            <a:endParaRPr lang="zh-CN" altLang="en-US" b="1"/>
          </a:p>
          <a:p>
            <a:r>
              <a:rPr lang="zh-CN" altLang="en-US" b="1"/>
              <a:t>        if(i != 0) printf(" ");</a:t>
            </a:r>
            <a:endParaRPr lang="zh-CN" altLang="en-US" b="1"/>
          </a:p>
          <a:p>
            <a:r>
              <a:rPr lang="zh-CN" altLang="en-US" b="1"/>
              <a:t>    }</a:t>
            </a:r>
            <a:endParaRPr lang="zh-CN" altLang="en-US" b="1"/>
          </a:p>
          <a:p>
            <a:r>
              <a:rPr lang="zh-CN" altLang="en-US" b="1"/>
              <a:t>    return 0;</a:t>
            </a:r>
            <a:endParaRPr lang="zh-CN" altLang="en-US" b="1"/>
          </a:p>
          <a:p>
            <a:r>
              <a:rPr lang="zh-CN" altLang="en-US" b="1"/>
              <a:t>}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4560" y="584835"/>
            <a:ext cx="2564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7030A0"/>
                </a:solidFill>
              </a:rPr>
              <a:t>字符串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86330" y="2047240"/>
            <a:ext cx="7419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/>
              <a:t>将</a:t>
            </a:r>
            <a:r>
              <a:rPr lang="en-US" altLang="zh-CN" sz="2800" b="1"/>
              <a:t>“</a:t>
            </a:r>
            <a:r>
              <a:rPr lang="zh-CN" altLang="en-US" sz="2800" b="1"/>
              <a:t>语句</a:t>
            </a:r>
            <a:r>
              <a:rPr lang="en-US" altLang="zh-CN" sz="2800" b="1"/>
              <a:t>”</a:t>
            </a:r>
            <a:r>
              <a:rPr lang="zh-CN" altLang="en-US" sz="2800" b="1"/>
              <a:t>记录在计算机中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2386330" y="2924810"/>
            <a:ext cx="74193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 b="1"/>
              <a:t>char c[100];</a:t>
            </a:r>
            <a:endParaRPr lang="en-US" sz="2800" b="1"/>
          </a:p>
          <a:p>
            <a:pPr algn="l"/>
            <a:r>
              <a:rPr lang="zh-CN" altLang="en-US" sz="2800" b="1"/>
              <a:t>输出方式可以是一个一个元素输入，</a:t>
            </a:r>
            <a:endParaRPr lang="zh-CN" altLang="en-US" sz="2800" b="1"/>
          </a:p>
          <a:p>
            <a:pPr algn="l"/>
            <a:r>
              <a:rPr lang="zh-CN" altLang="en-US" sz="2800" b="1"/>
              <a:t>也可以是</a:t>
            </a:r>
            <a:r>
              <a:rPr lang="en-US" altLang="zh-CN" sz="2800" b="1"/>
              <a:t>cin&gt;&gt;c;</a:t>
            </a:r>
            <a:r>
              <a:rPr lang="zh-CN" altLang="en-US" sz="2800" b="1"/>
              <a:t>或者</a:t>
            </a:r>
            <a:r>
              <a:rPr lang="en-US" altLang="zh-CN" sz="2800" b="1"/>
              <a:t>scanf(“%s”, c);</a:t>
            </a:r>
            <a:r>
              <a:rPr lang="zh-CN" altLang="en-US" sz="2800" b="1"/>
              <a:t>输入一整个字符串</a:t>
            </a:r>
            <a:r>
              <a:rPr lang="en-US" altLang="zh-CN" sz="2800" b="1"/>
              <a:t>(</a:t>
            </a:r>
            <a:r>
              <a:rPr lang="zh-CN" altLang="en-US" sz="2800" b="1"/>
              <a:t>注意这里没有</a:t>
            </a:r>
            <a:r>
              <a:rPr lang="en-US" altLang="zh-CN" sz="2800" b="1"/>
              <a:t>&amp;)</a:t>
            </a:r>
            <a:endParaRPr lang="en-US" altLang="zh-CN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2386330" y="5043170"/>
            <a:ext cx="54032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/>
              <a:t>关于在末尾补</a:t>
            </a:r>
            <a:r>
              <a:rPr lang="en-US" altLang="zh-CN" sz="2800" b="1"/>
              <a:t>'\0'</a:t>
            </a:r>
            <a:r>
              <a:rPr lang="zh-CN" altLang="en-US" sz="2800" b="1"/>
              <a:t>的语言设计逻辑请查阅语法书。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4560" y="584835"/>
            <a:ext cx="2564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7030A0"/>
                </a:solidFill>
              </a:rPr>
              <a:t>字符串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19300" y="1390015"/>
            <a:ext cx="1858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/>
              <a:t>ASCII</a:t>
            </a:r>
            <a:r>
              <a:rPr lang="zh-CN" altLang="en-US" sz="2800" b="1"/>
              <a:t>表</a:t>
            </a:r>
            <a:endParaRPr lang="zh-CN" altLang="en-US" sz="28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80" y="1911985"/>
            <a:ext cx="4410075" cy="47980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20180" y="1054100"/>
            <a:ext cx="411988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/>
              <a:t>char</a:t>
            </a:r>
            <a:r>
              <a:rPr lang="zh-CN" altLang="en-US" sz="2800" b="1"/>
              <a:t>字符类型对应着一个</a:t>
            </a:r>
            <a:r>
              <a:rPr lang="en-US" altLang="zh-CN" sz="2800" b="1"/>
              <a:t>ASCII</a:t>
            </a:r>
            <a:r>
              <a:rPr lang="zh-CN" altLang="en-US" sz="2800" b="1"/>
              <a:t>编码，可以直接进行转化，比如</a:t>
            </a:r>
            <a:r>
              <a:rPr lang="en-US" altLang="zh-CN" sz="2800" b="1"/>
              <a:t>('0'==48)</a:t>
            </a:r>
            <a:r>
              <a:rPr lang="zh-CN" altLang="en-US" sz="2800" b="1"/>
              <a:t>为真。</a:t>
            </a:r>
            <a:endParaRPr lang="en-US" altLang="zh-CN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6520180" y="3924300"/>
            <a:ext cx="52197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/>
              <a:t>判断</a:t>
            </a:r>
            <a:r>
              <a:rPr lang="en-US" altLang="zh-CN" sz="2800" b="1"/>
              <a:t>char</a:t>
            </a:r>
            <a:r>
              <a:rPr lang="zh-CN" altLang="en-US" sz="2800" b="1"/>
              <a:t>类型变量</a:t>
            </a:r>
            <a:r>
              <a:rPr lang="en-US" altLang="zh-CN" sz="2800" b="1"/>
              <a:t>c:</a:t>
            </a:r>
            <a:endParaRPr lang="en-US" altLang="zh-CN" sz="2800" b="1"/>
          </a:p>
          <a:p>
            <a:pPr algn="l"/>
            <a:r>
              <a:rPr lang="zh-CN" altLang="en-US" sz="2800" b="1"/>
              <a:t>小写字母：</a:t>
            </a:r>
            <a:r>
              <a:rPr lang="en-US" altLang="zh-CN" sz="2800" b="1"/>
              <a:t>'a'&lt;=c&amp;&amp;c&lt;='z'</a:t>
            </a:r>
            <a:endParaRPr lang="en-US" altLang="zh-CN" sz="2800" b="1"/>
          </a:p>
          <a:p>
            <a:pPr algn="l"/>
            <a:r>
              <a:rPr lang="zh-CN" altLang="en-US" sz="2800" b="1"/>
              <a:t>大写字母：</a:t>
            </a:r>
            <a:r>
              <a:rPr lang="en-US" altLang="zh-CN" sz="2800" b="1"/>
              <a:t>'A'&lt;=c&amp;&amp;c&lt;='Z'</a:t>
            </a:r>
            <a:endParaRPr lang="en-US" altLang="zh-CN" sz="2800" b="1"/>
          </a:p>
          <a:p>
            <a:pPr algn="l"/>
            <a:r>
              <a:rPr lang="zh-CN" altLang="en-US" sz="2800" b="1"/>
              <a:t>数字：</a:t>
            </a:r>
            <a:r>
              <a:rPr lang="en-US" altLang="zh-CN" sz="2800" b="1"/>
              <a:t>'0'&lt;=c&amp;&amp;c&lt;='9'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4560" y="584835"/>
            <a:ext cx="2564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7030A0"/>
                </a:solidFill>
              </a:rPr>
              <a:t>字符串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69440" y="1554480"/>
            <a:ext cx="3044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/>
              <a:t>自动修正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4912995" y="1631315"/>
            <a:ext cx="4550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accent1"/>
                </a:solidFill>
              </a:rPr>
              <a:t>https://www.luogu.com.cn/problem/P5733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5" name="图片 4" descr="/Users/paradox/Desktop/截屏2020-10-15 下午7.31.26.png截屏2020-10-15 下午7.31.2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117090" y="2167890"/>
            <a:ext cx="8002905" cy="4698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4560" y="584835"/>
            <a:ext cx="2564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7030A0"/>
                </a:solidFill>
              </a:rPr>
              <a:t>字符串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69440" y="1554480"/>
            <a:ext cx="3044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/>
              <a:t>自动修正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4912995" y="1631315"/>
            <a:ext cx="4550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accent1"/>
                </a:solidFill>
              </a:rPr>
              <a:t>https://www.luogu.com.cn/problem/P5733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71955" y="2280285"/>
            <a:ext cx="935863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#include &lt;iostream&gt;</a:t>
            </a:r>
            <a:endParaRPr lang="zh-CN" altLang="en-US" sz="2000" b="1"/>
          </a:p>
          <a:p>
            <a:r>
              <a:rPr lang="zh-CN" altLang="en-US" sz="2000" b="1"/>
              <a:t>#include &lt;cstring&gt;</a:t>
            </a:r>
            <a:endParaRPr lang="zh-CN" altLang="en-US" sz="2000" b="1"/>
          </a:p>
          <a:p>
            <a:r>
              <a:rPr lang="zh-CN" altLang="en-US" sz="2000" b="1"/>
              <a:t>using namespace std;</a:t>
            </a:r>
            <a:endParaRPr lang="zh-CN" altLang="en-US" sz="2000" b="1"/>
          </a:p>
          <a:p>
            <a:endParaRPr lang="zh-CN" altLang="en-US" sz="2000" b="1"/>
          </a:p>
          <a:p>
            <a:r>
              <a:rPr lang="zh-CN" altLang="en-US" sz="2000" b="1"/>
              <a:t>int main()</a:t>
            </a:r>
            <a:endParaRPr lang="zh-CN" altLang="en-US" sz="2000" b="1"/>
          </a:p>
          <a:p>
            <a:r>
              <a:rPr lang="zh-CN" altLang="en-US" sz="2000" b="1"/>
              <a:t>{</a:t>
            </a:r>
            <a:endParaRPr lang="zh-CN" altLang="en-US" sz="2000" b="1"/>
          </a:p>
          <a:p>
            <a:r>
              <a:rPr lang="zh-CN" altLang="en-US" sz="2000" b="1"/>
              <a:t>    char c[105];</a:t>
            </a:r>
            <a:endParaRPr lang="zh-CN" altLang="en-US" sz="2000" b="1"/>
          </a:p>
          <a:p>
            <a:r>
              <a:rPr lang="zh-CN" altLang="en-US" sz="2000" b="1"/>
              <a:t>    cin &gt;&gt; c;</a:t>
            </a:r>
            <a:endParaRPr lang="zh-CN" altLang="en-US" sz="2000" b="1"/>
          </a:p>
          <a:p>
            <a:r>
              <a:rPr lang="zh-CN" altLang="en-US" sz="2000" b="1"/>
              <a:t>    int len = strlen(c); // cstring头文件函数，得到字符串长度</a:t>
            </a:r>
            <a:endParaRPr lang="zh-CN" altLang="en-US" sz="2000" b="1"/>
          </a:p>
          <a:p>
            <a:r>
              <a:rPr lang="zh-CN" altLang="en-US" sz="2000" b="1"/>
              <a:t>    for(int i = 0; i &lt; len; i++)</a:t>
            </a:r>
            <a:endParaRPr lang="zh-CN" altLang="en-US" sz="2000" b="1"/>
          </a:p>
          <a:p>
            <a:r>
              <a:rPr lang="zh-CN" altLang="en-US" sz="2000" b="1"/>
              <a:t>        if('a' &lt;= c[i] &amp;&amp; c[i] &lt;= 'z') c[i] = c[i] - 'a' + 'A';</a:t>
            </a:r>
            <a:endParaRPr lang="zh-CN" altLang="en-US" sz="2000" b="1"/>
          </a:p>
          <a:p>
            <a:r>
              <a:rPr lang="zh-CN" altLang="en-US" sz="2000" b="1"/>
              <a:t>    cout &lt;&lt; c;</a:t>
            </a:r>
            <a:endParaRPr lang="zh-CN" altLang="en-US" sz="2000" b="1"/>
          </a:p>
          <a:p>
            <a:r>
              <a:rPr lang="zh-CN" altLang="en-US" sz="2000" b="1"/>
              <a:t>    return 0;</a:t>
            </a:r>
            <a:endParaRPr lang="zh-CN" altLang="en-US" sz="2000" b="1"/>
          </a:p>
          <a:p>
            <a:r>
              <a:rPr lang="zh-CN" altLang="en-US" sz="2000" b="1"/>
              <a:t>}</a:t>
            </a:r>
            <a:endParaRPr lang="zh-CN" altLang="en-US" sz="2000" b="1"/>
          </a:p>
        </p:txBody>
      </p:sp>
      <p:sp>
        <p:nvSpPr>
          <p:cNvPr id="8" name="文本框 7"/>
          <p:cNvSpPr txBox="1"/>
          <p:nvPr/>
        </p:nvSpPr>
        <p:spPr>
          <a:xfrm>
            <a:off x="8072120" y="5657215"/>
            <a:ext cx="41198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1"/>
              <a:t>字符之间可以用编码进行比较和加减运算</a:t>
            </a:r>
            <a:endParaRPr lang="zh-CN" alt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4560" y="584835"/>
            <a:ext cx="2564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7030A0"/>
                </a:solidFill>
              </a:rPr>
              <a:t>函数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59940" y="1286510"/>
            <a:ext cx="74193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800" b="1"/>
              <a:t>程序中会使用多次相同的语句</a:t>
            </a:r>
            <a:r>
              <a:rPr lang="zh-CN" sz="2800" b="1"/>
              <a:t>时，使用函数来降低代码的复杂度。</a:t>
            </a:r>
            <a:endParaRPr lang="zh-CN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2059940" y="2366645"/>
            <a:ext cx="74193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800" b="1"/>
              <a:t>函数结构：</a:t>
            </a:r>
            <a:endParaRPr lang="zh-CN" sz="2800" b="1"/>
          </a:p>
          <a:p>
            <a:pPr algn="l"/>
            <a:r>
              <a:rPr lang="zh-CN" sz="2800" b="1"/>
              <a:t>返回类型 函数名</a:t>
            </a:r>
            <a:r>
              <a:rPr lang="en-US" altLang="zh-CN" sz="2800" b="1"/>
              <a:t>(</a:t>
            </a:r>
            <a:r>
              <a:rPr lang="zh-CN" altLang="en-US" sz="2800" b="1"/>
              <a:t>参数列表</a:t>
            </a:r>
            <a:r>
              <a:rPr lang="en-US" altLang="zh-CN" sz="2800" b="1"/>
              <a:t>)</a:t>
            </a:r>
            <a:endParaRPr lang="en-US" altLang="zh-CN" sz="2800" b="1"/>
          </a:p>
          <a:p>
            <a:pPr algn="l"/>
            <a:r>
              <a:rPr lang="en-US" altLang="zh-CN" sz="2800" b="1"/>
              <a:t>{</a:t>
            </a:r>
            <a:endParaRPr lang="en-US" altLang="zh-CN" sz="2800" b="1"/>
          </a:p>
          <a:p>
            <a:pPr algn="l"/>
            <a:r>
              <a:rPr lang="en-US" altLang="zh-CN" sz="2800" b="1"/>
              <a:t>	return </a:t>
            </a:r>
            <a:r>
              <a:rPr lang="zh-CN" altLang="en-US" sz="2800" b="1"/>
              <a:t>返回值</a:t>
            </a:r>
            <a:endParaRPr lang="en-US" altLang="zh-CN" sz="2800" b="1"/>
          </a:p>
          <a:p>
            <a:pPr algn="l"/>
            <a:r>
              <a:rPr lang="en-US" altLang="zh-CN" sz="2800" b="1"/>
              <a:t>}</a:t>
            </a:r>
            <a:endParaRPr lang="en-US" altLang="zh-CN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2059940" y="4953635"/>
            <a:ext cx="74193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800" b="1"/>
              <a:t>关于参数传递与变量的作用域等复杂知识，请结合语法书学习，在算法竞赛初期这些知识使用较少。</a:t>
            </a:r>
            <a:endParaRPr 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4560" y="584835"/>
            <a:ext cx="2564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7030A0"/>
                </a:solidFill>
              </a:rPr>
              <a:t>函数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68805" y="1477645"/>
            <a:ext cx="3044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/>
              <a:t>距离函数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4912995" y="1631315"/>
            <a:ext cx="4550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accent1"/>
                </a:solidFill>
              </a:rPr>
              <a:t>https://www.luogu.com.cn/problem/P5735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5" name="图片 4" descr="/Users/paradox/Desktop/截屏2020-10-15 下午7.51.03.png截屏2020-10-15 下午7.51.0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443798" y="2167890"/>
            <a:ext cx="7349490" cy="4698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4560" y="584835"/>
            <a:ext cx="2564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7030A0"/>
                </a:solidFill>
              </a:rPr>
              <a:t>函数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68805" y="1477645"/>
            <a:ext cx="3044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/>
              <a:t>距离函数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4912995" y="1631315"/>
            <a:ext cx="4550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accent1"/>
                </a:solidFill>
              </a:rPr>
              <a:t>https://www.luogu.com.cn/problem/P5735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21765" y="1877060"/>
            <a:ext cx="98425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#include &lt;iostream&gt;</a:t>
            </a:r>
            <a:endParaRPr lang="zh-CN" altLang="en-US" b="1"/>
          </a:p>
          <a:p>
            <a:r>
              <a:rPr lang="zh-CN" altLang="en-US" b="1"/>
              <a:t>#include &lt;cmath&gt;</a:t>
            </a:r>
            <a:endParaRPr lang="zh-CN" altLang="en-US" b="1"/>
          </a:p>
          <a:p>
            <a:r>
              <a:rPr lang="zh-CN" altLang="en-US" b="1"/>
              <a:t>#include &lt;cstdio&gt;</a:t>
            </a:r>
            <a:endParaRPr lang="zh-CN" altLang="en-US" b="1"/>
          </a:p>
          <a:p>
            <a:r>
              <a:rPr lang="zh-CN" altLang="en-US" b="1"/>
              <a:t>using namespace std;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double dis(double a1, double b1, double a2, double b2)</a:t>
            </a:r>
            <a:endParaRPr lang="zh-CN" altLang="en-US" b="1"/>
          </a:p>
          <a:p>
            <a:r>
              <a:rPr lang="zh-CN" altLang="en-US" b="1"/>
              <a:t>{</a:t>
            </a:r>
            <a:endParaRPr lang="zh-CN" altLang="en-US" b="1"/>
          </a:p>
          <a:p>
            <a:r>
              <a:rPr lang="zh-CN" altLang="en-US" b="1"/>
              <a:t>    return sqrt((a2-a1)*(a2-a1) + (b2-b1)*(b2-b1));</a:t>
            </a:r>
            <a:endParaRPr lang="zh-CN" altLang="en-US" b="1"/>
          </a:p>
          <a:p>
            <a:r>
              <a:rPr lang="zh-CN" altLang="en-US" b="1"/>
              <a:t>}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int main()</a:t>
            </a:r>
            <a:endParaRPr lang="zh-CN" altLang="en-US" b="1"/>
          </a:p>
          <a:p>
            <a:r>
              <a:rPr lang="zh-CN" altLang="en-US" b="1"/>
              <a:t>{</a:t>
            </a:r>
            <a:endParaRPr lang="zh-CN" altLang="en-US" b="1"/>
          </a:p>
          <a:p>
            <a:r>
              <a:rPr lang="zh-CN" altLang="en-US" b="1"/>
              <a:t>    double x1, y1, x2, y2, x3, y3;</a:t>
            </a:r>
            <a:endParaRPr lang="zh-CN" altLang="en-US" b="1"/>
          </a:p>
          <a:p>
            <a:r>
              <a:rPr lang="zh-CN" altLang="en-US" b="1"/>
              <a:t>    cin &gt;&gt; x1 &gt;&gt; y1 &gt;&gt; x2 &gt;&gt; y2 &gt;&gt; x3 &gt;&gt; y3;</a:t>
            </a:r>
            <a:endParaRPr lang="zh-CN" altLang="en-US" b="1"/>
          </a:p>
          <a:p>
            <a:r>
              <a:rPr lang="zh-CN" altLang="en-US" b="1"/>
              <a:t>    double perimeter = dis(x1, y1, x2, y2) + dis(x2, y2, x3, y3) + dis(x3, y3, x1, y1);</a:t>
            </a:r>
            <a:endParaRPr lang="zh-CN" altLang="en-US" b="1"/>
          </a:p>
          <a:p>
            <a:r>
              <a:rPr lang="zh-CN" altLang="en-US" b="1"/>
              <a:t>    printf("%.2lf\n", perimeter);</a:t>
            </a:r>
            <a:endParaRPr lang="zh-CN" altLang="en-US" b="1"/>
          </a:p>
          <a:p>
            <a:r>
              <a:rPr lang="zh-CN" altLang="en-US" b="1"/>
              <a:t>    return 0;</a:t>
            </a:r>
            <a:endParaRPr lang="zh-CN" altLang="en-US" b="1"/>
          </a:p>
          <a:p>
            <a:r>
              <a:rPr lang="zh-CN" altLang="en-US" b="1"/>
              <a:t>}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4560" y="584835"/>
            <a:ext cx="2564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7030A0"/>
                </a:solidFill>
              </a:rPr>
              <a:t>递归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86330" y="1329055"/>
            <a:ext cx="74193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/>
              <a:t>递归是一个比较困难的知识点，直白地说是</a:t>
            </a:r>
            <a:r>
              <a:rPr lang="en-US" altLang="zh-CN" sz="2800" b="1"/>
              <a:t>“</a:t>
            </a:r>
            <a:r>
              <a:rPr lang="zh-CN" altLang="en-US" sz="2800" b="1"/>
              <a:t>函数调用自身</a:t>
            </a:r>
            <a:r>
              <a:rPr lang="en-US" altLang="zh-CN" sz="2800" b="1"/>
              <a:t>”</a:t>
            </a:r>
            <a:r>
              <a:rPr lang="zh-CN" altLang="en-US" sz="2800" b="1"/>
              <a:t>。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2386330" y="3208020"/>
            <a:ext cx="74193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/>
              <a:t>根据经验，在之后的进度推进中，原来没有基础的同学容易在递归这一个问题上卡住。因此今天先简单讲一下原理，并没有布置题目。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4540" y="461645"/>
            <a:ext cx="56565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7030A0"/>
                </a:solidFill>
              </a:rPr>
              <a:t>从零开始的</a:t>
            </a:r>
            <a:r>
              <a:rPr lang="en-US" altLang="zh-CN" sz="3200" b="1">
                <a:solidFill>
                  <a:srgbClr val="7030A0"/>
                </a:solidFill>
              </a:rPr>
              <a:t>Hello World</a:t>
            </a:r>
            <a:r>
              <a:rPr lang="zh-CN" altLang="en-US" sz="3200" b="1">
                <a:solidFill>
                  <a:srgbClr val="7030A0"/>
                </a:solidFill>
              </a:rPr>
              <a:t>程序（</a:t>
            </a:r>
            <a:r>
              <a:rPr lang="en-US" altLang="zh-CN" sz="3200" b="1">
                <a:solidFill>
                  <a:srgbClr val="7030A0"/>
                </a:solidFill>
              </a:rPr>
              <a:t>Re:HelloWorld)</a:t>
            </a:r>
            <a:endParaRPr lang="en-US" altLang="zh-CN" sz="3200" b="1">
              <a:solidFill>
                <a:srgbClr val="7030A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2880" y="1697355"/>
            <a:ext cx="714248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#include &lt;iostream&gt;</a:t>
            </a:r>
            <a:endParaRPr lang="zh-CN" altLang="en-US" sz="3200" b="1"/>
          </a:p>
          <a:p>
            <a:r>
              <a:rPr lang="zh-CN" altLang="en-US" sz="3200" b="1"/>
              <a:t>using namespace std;</a:t>
            </a:r>
            <a:endParaRPr lang="zh-CN" altLang="en-US" sz="3200" b="1"/>
          </a:p>
          <a:p>
            <a:endParaRPr lang="zh-CN" altLang="en-US" sz="3200" b="1"/>
          </a:p>
          <a:p>
            <a:r>
              <a:rPr lang="zh-CN" altLang="en-US" sz="3200" b="1"/>
              <a:t>int main()</a:t>
            </a:r>
            <a:endParaRPr lang="zh-CN" altLang="en-US" sz="3200" b="1"/>
          </a:p>
          <a:p>
            <a:r>
              <a:rPr lang="zh-CN" altLang="en-US" sz="3200" b="1"/>
              <a:t>{</a:t>
            </a:r>
            <a:endParaRPr lang="zh-CN" altLang="en-US" sz="3200" b="1"/>
          </a:p>
          <a:p>
            <a:r>
              <a:rPr lang="zh-CN" altLang="en-US" sz="3200" b="1"/>
              <a:t>    cout &lt;&lt; "Hello World!" &lt;&lt; endl;</a:t>
            </a:r>
            <a:endParaRPr lang="zh-CN" altLang="en-US" sz="3200" b="1"/>
          </a:p>
          <a:p>
            <a:r>
              <a:rPr lang="zh-CN" altLang="en-US" sz="3200" b="1"/>
              <a:t>    return 0;</a:t>
            </a:r>
            <a:endParaRPr lang="zh-CN" altLang="en-US" sz="3200" b="1"/>
          </a:p>
          <a:p>
            <a:r>
              <a:rPr lang="zh-CN" altLang="en-US" sz="3200" b="1"/>
              <a:t>}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709420" y="1359535"/>
            <a:ext cx="7419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/>
              <a:t>考虑用递归求和</a:t>
            </a:r>
            <a:r>
              <a:rPr lang="en-US" altLang="zh-CN" sz="2800" b="1"/>
              <a:t>1+2+3+...+n</a:t>
            </a:r>
            <a:endParaRPr lang="en-US" altLang="zh-CN" sz="2800" b="1"/>
          </a:p>
        </p:txBody>
      </p:sp>
      <p:sp>
        <p:nvSpPr>
          <p:cNvPr id="2" name="文本框 1"/>
          <p:cNvSpPr txBox="1"/>
          <p:nvPr/>
        </p:nvSpPr>
        <p:spPr>
          <a:xfrm>
            <a:off x="924560" y="584835"/>
            <a:ext cx="2564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7030A0"/>
                </a:solidFill>
              </a:rPr>
              <a:t>递归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09420" y="2167255"/>
            <a:ext cx="40443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#include &lt;iostream&gt;</a:t>
            </a:r>
            <a:endParaRPr lang="zh-CN" altLang="en-US" b="1"/>
          </a:p>
          <a:p>
            <a:r>
              <a:rPr lang="zh-CN" altLang="en-US" b="1"/>
              <a:t>using namespace std;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int sum(int n)</a:t>
            </a:r>
            <a:endParaRPr lang="zh-CN" altLang="en-US" b="1"/>
          </a:p>
          <a:p>
            <a:r>
              <a:rPr lang="zh-CN" altLang="en-US" b="1"/>
              <a:t>{</a:t>
            </a:r>
            <a:endParaRPr lang="zh-CN" altLang="en-US" b="1"/>
          </a:p>
          <a:p>
            <a:r>
              <a:rPr lang="zh-CN" altLang="en-US" b="1"/>
              <a:t>    if(n == 1) return 1;</a:t>
            </a:r>
            <a:endParaRPr lang="zh-CN" altLang="en-US" b="1"/>
          </a:p>
          <a:p>
            <a:r>
              <a:rPr lang="zh-CN" altLang="en-US" b="1"/>
              <a:t>    int last = sum(n-1);</a:t>
            </a:r>
            <a:endParaRPr lang="zh-CN" altLang="en-US" b="1"/>
          </a:p>
          <a:p>
            <a:r>
              <a:rPr lang="zh-CN" altLang="en-US" b="1"/>
              <a:t>    return n + last;</a:t>
            </a:r>
            <a:endParaRPr lang="zh-CN" altLang="en-US" b="1"/>
          </a:p>
          <a:p>
            <a:r>
              <a:rPr lang="zh-CN" altLang="en-US" b="1"/>
              <a:t>}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int main()</a:t>
            </a:r>
            <a:endParaRPr lang="zh-CN" altLang="en-US" b="1"/>
          </a:p>
          <a:p>
            <a:r>
              <a:rPr lang="zh-CN" altLang="en-US" b="1"/>
              <a:t>{</a:t>
            </a:r>
            <a:endParaRPr lang="zh-CN" altLang="en-US" b="1"/>
          </a:p>
          <a:p>
            <a:r>
              <a:rPr lang="zh-CN" altLang="en-US" b="1"/>
              <a:t>    cout &lt;&lt; sum(5) &lt;&lt; endl;</a:t>
            </a:r>
            <a:endParaRPr lang="zh-CN" altLang="en-US" b="1"/>
          </a:p>
          <a:p>
            <a:r>
              <a:rPr lang="zh-CN" altLang="en-US" b="1"/>
              <a:t>}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5753735" y="2152650"/>
            <a:ext cx="40443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n = 1 </a:t>
            </a:r>
            <a:r>
              <a:rPr lang="zh-CN" altLang="en-US" sz="2400" b="1"/>
              <a:t>时，执行</a:t>
            </a:r>
            <a:r>
              <a:rPr lang="en-US" altLang="zh-CN" sz="2400" b="1"/>
              <a:t>sum(1)</a:t>
            </a:r>
            <a:r>
              <a:rPr lang="zh-CN" altLang="en-US" sz="2400" b="1"/>
              <a:t>直接得到</a:t>
            </a:r>
            <a:r>
              <a:rPr lang="en-US" altLang="zh-CN" sz="2400" b="1"/>
              <a:t>1</a:t>
            </a:r>
            <a:endParaRPr lang="en-US" altLang="zh-CN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5753735" y="2982595"/>
            <a:ext cx="48704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n = 2 </a:t>
            </a:r>
            <a:r>
              <a:rPr lang="zh-CN" altLang="en-US" sz="2400" b="1"/>
              <a:t>时，</a:t>
            </a:r>
            <a:endParaRPr lang="zh-CN" altLang="en-US" sz="2400" b="1"/>
          </a:p>
          <a:p>
            <a:r>
              <a:rPr lang="zh-CN" altLang="en-US" sz="2400" b="1"/>
              <a:t>执行</a:t>
            </a:r>
            <a:r>
              <a:rPr lang="en-US" altLang="zh-CN" sz="2400" b="1"/>
              <a:t>sum(2)</a:t>
            </a:r>
            <a:r>
              <a:rPr lang="zh-CN" altLang="en-US" sz="2400" b="1"/>
              <a:t>中</a:t>
            </a:r>
            <a:r>
              <a:rPr lang="en-US" altLang="zh-CN" sz="2400" b="1"/>
              <a:t>last=sum(1)</a:t>
            </a:r>
            <a:endParaRPr lang="en-US" altLang="zh-CN" sz="2400" b="1"/>
          </a:p>
          <a:p>
            <a:r>
              <a:rPr lang="zh-CN" altLang="en-US" sz="2400" b="1"/>
              <a:t>执行</a:t>
            </a:r>
            <a:r>
              <a:rPr lang="en-US" altLang="zh-CN" sz="2400" b="1"/>
              <a:t>sum(1)</a:t>
            </a:r>
            <a:r>
              <a:rPr lang="zh-CN" altLang="en-US" sz="2400" b="1"/>
              <a:t>得到</a:t>
            </a:r>
            <a:r>
              <a:rPr lang="en-US" altLang="zh-CN" sz="2400" b="1"/>
              <a:t>last=1</a:t>
            </a:r>
            <a:endParaRPr lang="en-US" altLang="zh-CN" sz="2400" b="1"/>
          </a:p>
          <a:p>
            <a:r>
              <a:rPr lang="zh-CN" altLang="en-US" sz="2400" b="1"/>
              <a:t>继续执行</a:t>
            </a:r>
            <a:r>
              <a:rPr lang="en-US" altLang="zh-CN" sz="2400" b="1"/>
              <a:t>sum(2)</a:t>
            </a:r>
            <a:r>
              <a:rPr lang="zh-CN" altLang="en-US" sz="2400" b="1"/>
              <a:t>得到</a:t>
            </a:r>
            <a:r>
              <a:rPr lang="en-US" altLang="zh-CN" sz="2400" b="1"/>
              <a:t>sum(2)=3</a:t>
            </a:r>
            <a:endParaRPr lang="en-US" altLang="zh-CN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5753735" y="4551045"/>
            <a:ext cx="74352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n = 3 </a:t>
            </a:r>
            <a:r>
              <a:rPr lang="zh-CN" altLang="en-US" sz="2400" b="1"/>
              <a:t>时，</a:t>
            </a:r>
            <a:endParaRPr lang="zh-CN" altLang="en-US" sz="2400" b="1"/>
          </a:p>
          <a:p>
            <a:r>
              <a:rPr lang="zh-CN" altLang="en-US" sz="2400" b="1"/>
              <a:t>执行</a:t>
            </a:r>
            <a:r>
              <a:rPr lang="en-US" altLang="zh-CN" sz="2400" b="1"/>
              <a:t>sum(3)</a:t>
            </a:r>
            <a:r>
              <a:rPr lang="zh-CN" altLang="en-US" sz="2400" b="1"/>
              <a:t>中</a:t>
            </a:r>
            <a:r>
              <a:rPr lang="en-US" altLang="zh-CN" sz="2400" b="1"/>
              <a:t>last(3</a:t>
            </a:r>
            <a:r>
              <a:rPr lang="zh-CN" altLang="en-US" sz="2400" b="1"/>
              <a:t>中的</a:t>
            </a:r>
            <a:r>
              <a:rPr lang="en-US" altLang="zh-CN" sz="2400" b="1"/>
              <a:t>last)=sum(2)</a:t>
            </a:r>
            <a:endParaRPr lang="en-US" altLang="zh-CN" sz="2400" b="1"/>
          </a:p>
          <a:p>
            <a:r>
              <a:rPr lang="zh-CN" altLang="en-US" sz="2400" b="1"/>
              <a:t>执行</a:t>
            </a:r>
            <a:r>
              <a:rPr lang="en-US" altLang="zh-CN" sz="2400" b="1"/>
              <a:t>sum(2)</a:t>
            </a:r>
            <a:r>
              <a:rPr lang="zh-CN" altLang="en-US" sz="2400" b="1"/>
              <a:t>得到</a:t>
            </a:r>
            <a:r>
              <a:rPr lang="en-US" altLang="zh-CN" sz="2400" b="1"/>
              <a:t>last(2</a:t>
            </a:r>
            <a:r>
              <a:rPr lang="zh-CN" altLang="en-US" sz="2400" b="1"/>
              <a:t>中的</a:t>
            </a:r>
            <a:r>
              <a:rPr lang="en-US" altLang="zh-CN" sz="2400" b="1"/>
              <a:t>last)=sum(1)</a:t>
            </a:r>
            <a:endParaRPr lang="en-US" altLang="zh-CN" sz="2400" b="1"/>
          </a:p>
          <a:p>
            <a:r>
              <a:rPr lang="zh-CN" altLang="en-US" sz="2400" b="1">
                <a:sym typeface="+mn-ea"/>
              </a:rPr>
              <a:t>执行</a:t>
            </a:r>
            <a:r>
              <a:rPr lang="en-US" altLang="zh-CN" sz="2400" b="1">
                <a:sym typeface="+mn-ea"/>
              </a:rPr>
              <a:t>sum(1)</a:t>
            </a:r>
            <a:r>
              <a:rPr lang="zh-CN" altLang="en-US" sz="2400" b="1">
                <a:sym typeface="+mn-ea"/>
              </a:rPr>
              <a:t>得到</a:t>
            </a:r>
            <a:r>
              <a:rPr lang="en-US" altLang="zh-CN" sz="2400" b="1">
                <a:sym typeface="+mn-ea"/>
              </a:rPr>
              <a:t>last(2</a:t>
            </a:r>
            <a:r>
              <a:rPr lang="zh-CN" altLang="en-US" sz="2400" b="1">
                <a:sym typeface="+mn-ea"/>
              </a:rPr>
              <a:t>中的</a:t>
            </a:r>
            <a:r>
              <a:rPr lang="en-US" altLang="zh-CN" sz="2400" b="1">
                <a:sym typeface="+mn-ea"/>
              </a:rPr>
              <a:t>last)=1</a:t>
            </a:r>
            <a:endParaRPr lang="en-US" altLang="zh-CN" sz="2400" b="1"/>
          </a:p>
          <a:p>
            <a:r>
              <a:rPr lang="zh-CN" altLang="en-US" sz="2400" b="1"/>
              <a:t>继续执行</a:t>
            </a:r>
            <a:r>
              <a:rPr lang="en-US" altLang="zh-CN" sz="2400" b="1"/>
              <a:t>sum(2)</a:t>
            </a:r>
            <a:r>
              <a:rPr lang="zh-CN" altLang="en-US" sz="2400" b="1"/>
              <a:t>得到</a:t>
            </a:r>
            <a:r>
              <a:rPr lang="en-US" altLang="zh-CN" sz="2400" b="1">
                <a:sym typeface="+mn-ea"/>
              </a:rPr>
              <a:t>last(3</a:t>
            </a:r>
            <a:r>
              <a:rPr lang="zh-CN" altLang="en-US" sz="2400" b="1">
                <a:sym typeface="+mn-ea"/>
              </a:rPr>
              <a:t>中的</a:t>
            </a:r>
            <a:r>
              <a:rPr lang="en-US" altLang="zh-CN" sz="2400" b="1">
                <a:sym typeface="+mn-ea"/>
              </a:rPr>
              <a:t>last)=</a:t>
            </a:r>
            <a:r>
              <a:rPr lang="en-US" altLang="zh-CN" sz="2400" b="1"/>
              <a:t>sum(2)=3</a:t>
            </a:r>
            <a:endParaRPr lang="en-US" altLang="zh-CN" sz="2400" b="1"/>
          </a:p>
          <a:p>
            <a:r>
              <a:rPr lang="zh-CN" altLang="en-US" sz="2400" b="1"/>
              <a:t>继续执行</a:t>
            </a:r>
            <a:r>
              <a:rPr lang="en-US" altLang="zh-CN" sz="2400" b="1"/>
              <a:t>sum(3)</a:t>
            </a:r>
            <a:r>
              <a:rPr lang="zh-CN" altLang="en-US" sz="2400" b="1"/>
              <a:t>得到</a:t>
            </a:r>
            <a:r>
              <a:rPr lang="en-US" altLang="zh-CN" sz="2400" b="1"/>
              <a:t>sun(3)=6</a:t>
            </a: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4560" y="584835"/>
            <a:ext cx="2564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7030A0"/>
                </a:solidFill>
              </a:rPr>
              <a:t>递归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4815" y="2952750"/>
            <a:ext cx="74193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/>
              <a:t>思考：</a:t>
            </a:r>
            <a:endParaRPr lang="zh-CN" altLang="en-US" sz="2800" b="1"/>
          </a:p>
          <a:p>
            <a:pPr algn="l"/>
            <a:r>
              <a:rPr lang="zh-CN" altLang="en-US" sz="2800" b="1"/>
              <a:t>用递归求积</a:t>
            </a:r>
            <a:r>
              <a:rPr lang="en-US" altLang="zh-CN" sz="2800" b="1"/>
              <a:t>1*2*3*...*n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4560" y="584835"/>
            <a:ext cx="2564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7030A0"/>
                </a:solidFill>
              </a:rPr>
              <a:t>练习题单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  <p:pic>
        <p:nvPicPr>
          <p:cNvPr id="4" name="图片 3" descr="截屏2020-10-15 下午8.16.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218565"/>
            <a:ext cx="10057765" cy="44202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44850" y="618490"/>
            <a:ext cx="74701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accent1"/>
                </a:solidFill>
              </a:rPr>
              <a:t>https://www.luogu.com.cn/training/29459#problems</a:t>
            </a:r>
            <a:endParaRPr lang="zh-CN" altLang="en-US" sz="240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6800" y="5638800"/>
            <a:ext cx="74193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/>
              <a:t>一共</a:t>
            </a:r>
            <a:r>
              <a:rPr lang="en-US" altLang="zh-CN" sz="2800" b="1"/>
              <a:t>10</a:t>
            </a:r>
            <a:r>
              <a:rPr lang="zh-CN" altLang="en-US" sz="2800" b="1"/>
              <a:t>个题，有部分难题，整体难度简单，</a:t>
            </a:r>
            <a:endParaRPr lang="zh-CN" altLang="en-US" sz="2800" b="1"/>
          </a:p>
          <a:p>
            <a:pPr algn="l"/>
            <a:r>
              <a:rPr lang="zh-CN" altLang="en-US" sz="2800" b="1"/>
              <a:t>有问题可以直接查看题解或者在群里提问。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B4F3923C39194D40E9C9E6ACE74521D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2435" y="320675"/>
            <a:ext cx="3729990" cy="62166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12535" y="2237740"/>
            <a:ext cx="4205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/>
              <a:t>最后，请填写反馈问卷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6312535" y="3694430"/>
            <a:ext cx="4205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/>
              <a:t>（请下手轻一点😰）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088890" y="2829560"/>
            <a:ext cx="20142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</a:t>
            </a:r>
            <a:endParaRPr lang="zh-CN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4560" y="584835"/>
            <a:ext cx="2564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7030A0"/>
                </a:solidFill>
              </a:rPr>
              <a:t>数据类型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71270" y="1778635"/>
            <a:ext cx="4999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基本整型 </a:t>
            </a:r>
            <a:r>
              <a:rPr lang="en-US" altLang="zh-CN" sz="2800" b="1"/>
              <a:t>int (</a:t>
            </a:r>
            <a:r>
              <a:rPr lang="zh-CN" altLang="en-US" sz="2800" b="1"/>
              <a:t>大约</a:t>
            </a:r>
            <a:r>
              <a:rPr lang="en-US" altLang="zh-CN" sz="2800" b="1"/>
              <a:t>10</a:t>
            </a:r>
            <a:r>
              <a:rPr lang="zh-CN" altLang="en-US" sz="2800" b="1"/>
              <a:t>的</a:t>
            </a:r>
            <a:r>
              <a:rPr lang="en-US" altLang="zh-CN" sz="2800" b="1"/>
              <a:t>9</a:t>
            </a:r>
            <a:r>
              <a:rPr lang="zh-CN" altLang="en-US" sz="2800" b="1"/>
              <a:t>次方</a:t>
            </a:r>
            <a:r>
              <a:rPr lang="en-US" altLang="zh-CN" sz="2800" b="1"/>
              <a:t>)</a:t>
            </a:r>
            <a:endParaRPr lang="en-US" altLang="zh-CN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1271270" y="2742565"/>
            <a:ext cx="6095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双长型 </a:t>
            </a:r>
            <a:r>
              <a:rPr lang="en-US" altLang="zh-CN" sz="2800" b="1"/>
              <a:t>long long(</a:t>
            </a:r>
            <a:r>
              <a:rPr lang="zh-CN" altLang="en-US" sz="2800" b="1"/>
              <a:t>大约</a:t>
            </a:r>
            <a:r>
              <a:rPr lang="en-US" altLang="zh-CN" sz="2800" b="1"/>
              <a:t>10</a:t>
            </a:r>
            <a:r>
              <a:rPr lang="zh-CN" altLang="en-US" sz="2800" b="1"/>
              <a:t>的</a:t>
            </a:r>
            <a:r>
              <a:rPr lang="en-US" altLang="zh-CN" sz="2800" b="1"/>
              <a:t>18</a:t>
            </a:r>
            <a:r>
              <a:rPr lang="zh-CN" altLang="en-US" sz="2800" b="1"/>
              <a:t>次方</a:t>
            </a:r>
            <a:r>
              <a:rPr lang="en-US" altLang="zh-CN" sz="2800" b="1"/>
              <a:t>)</a:t>
            </a:r>
            <a:endParaRPr lang="en-US" altLang="zh-CN" sz="2800" b="1"/>
          </a:p>
        </p:txBody>
      </p:sp>
      <p:sp>
        <p:nvSpPr>
          <p:cNvPr id="7" name="文本框 6"/>
          <p:cNvSpPr txBox="1"/>
          <p:nvPr/>
        </p:nvSpPr>
        <p:spPr>
          <a:xfrm>
            <a:off x="1271270" y="3707130"/>
            <a:ext cx="4495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双精度浮点型 </a:t>
            </a:r>
            <a:r>
              <a:rPr lang="en-US" altLang="zh-CN" sz="2800" b="1"/>
              <a:t>double</a:t>
            </a:r>
            <a:endParaRPr lang="en-US" altLang="zh-CN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6740525" y="4548505"/>
            <a:ext cx="38519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其余的几种基本数据类型在算法竞赛中不太常用，在这里不提及。</a:t>
            </a:r>
            <a:endParaRPr lang="zh-CN" altLang="en-US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1271270" y="4683760"/>
            <a:ext cx="4495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字符 </a:t>
            </a:r>
            <a:r>
              <a:rPr lang="en-US" altLang="zh-CN" sz="2800" b="1"/>
              <a:t>char</a:t>
            </a:r>
            <a:endParaRPr lang="en-US" altLang="zh-CN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1271270" y="5661025"/>
            <a:ext cx="4495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布尔值 </a:t>
            </a:r>
            <a:r>
              <a:rPr lang="en-US" altLang="zh-CN" sz="2800" b="1"/>
              <a:t>bool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4560" y="584835"/>
            <a:ext cx="2564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7030A0"/>
                </a:solidFill>
              </a:rPr>
              <a:t>运算符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23670" y="1864995"/>
            <a:ext cx="95427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· </a:t>
            </a:r>
            <a:r>
              <a:rPr lang="zh-CN" altLang="en-US" sz="2800" b="1"/>
              <a:t>常用运算符号：</a:t>
            </a:r>
            <a:r>
              <a:rPr lang="en-US" altLang="zh-CN" sz="2800" b="1"/>
              <a:t>+</a:t>
            </a:r>
            <a:r>
              <a:rPr lang="zh-CN" altLang="en-US" sz="2800" b="1"/>
              <a:t>，</a:t>
            </a:r>
            <a:r>
              <a:rPr lang="en-US" altLang="zh-CN" sz="2800" b="1"/>
              <a:t>-</a:t>
            </a:r>
            <a:r>
              <a:rPr lang="zh-CN" altLang="en-US" sz="2800" b="1"/>
              <a:t>，</a:t>
            </a:r>
            <a:r>
              <a:rPr lang="en-US" altLang="zh-CN" sz="2800" b="1"/>
              <a:t>*</a:t>
            </a:r>
            <a:r>
              <a:rPr lang="zh-CN" altLang="en-US" sz="2800" b="1"/>
              <a:t>，</a:t>
            </a:r>
            <a:r>
              <a:rPr lang="en-US" altLang="zh-CN" sz="2800" b="1"/>
              <a:t>/</a:t>
            </a:r>
            <a:r>
              <a:rPr lang="zh-CN" altLang="en-US" sz="2800" b="1"/>
              <a:t>，</a:t>
            </a:r>
            <a:r>
              <a:rPr lang="en-US" altLang="zh-CN" sz="2800" b="1"/>
              <a:t>%</a:t>
            </a:r>
            <a:r>
              <a:rPr lang="zh-CN" altLang="en-US" sz="2800" b="1"/>
              <a:t>（</a:t>
            </a:r>
            <a:r>
              <a:rPr lang="en-US" altLang="zh-CN" sz="2800" b="1"/>
              <a:t>C++</a:t>
            </a:r>
            <a:r>
              <a:rPr lang="zh-CN" altLang="en-US" sz="2800" b="1"/>
              <a:t>中没有乘方运算符）</a:t>
            </a:r>
            <a:endParaRPr lang="zh-CN" altLang="en-US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1423670" y="2722245"/>
            <a:ext cx="27476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· </a:t>
            </a:r>
            <a:r>
              <a:rPr lang="zh-CN" altLang="en-US" sz="2800" b="1"/>
              <a:t>区分</a:t>
            </a:r>
            <a:r>
              <a:rPr lang="en-US" altLang="zh-CN" sz="2800" b="1"/>
              <a:t>“=”</a:t>
            </a:r>
            <a:r>
              <a:rPr lang="zh-CN" altLang="en-US" sz="2800" b="1"/>
              <a:t>和</a:t>
            </a:r>
            <a:r>
              <a:rPr lang="en-US" altLang="zh-CN" sz="2800" b="1"/>
              <a:t>“==”</a:t>
            </a:r>
            <a:endParaRPr lang="en-US" altLang="zh-CN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1423670" y="3589020"/>
            <a:ext cx="75057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· </a:t>
            </a:r>
            <a:r>
              <a:rPr lang="zh-CN" altLang="en-US" sz="2800" b="1"/>
              <a:t>这里暂时不讲指针运算和位运算（防止劝退）</a:t>
            </a:r>
            <a:endParaRPr lang="zh-CN" altLang="en-US" sz="2800" b="1"/>
          </a:p>
        </p:txBody>
      </p:sp>
      <p:sp>
        <p:nvSpPr>
          <p:cNvPr id="7" name="文本框 6"/>
          <p:cNvSpPr txBox="1"/>
          <p:nvPr/>
        </p:nvSpPr>
        <p:spPr>
          <a:xfrm>
            <a:off x="1423670" y="4454525"/>
            <a:ext cx="89344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· </a:t>
            </a:r>
            <a:r>
              <a:rPr lang="zh-CN" altLang="en-US" sz="2800" b="1"/>
              <a:t>自增自减运算符</a:t>
            </a:r>
            <a:r>
              <a:rPr lang="en-US" altLang="zh-CN" sz="2800" b="1"/>
              <a:t>++</a:t>
            </a:r>
            <a:r>
              <a:rPr lang="zh-CN" altLang="en-US" sz="2800" b="1"/>
              <a:t>，</a:t>
            </a:r>
            <a:r>
              <a:rPr lang="en-US" altLang="zh-CN" sz="2800" b="1"/>
              <a:t>--</a:t>
            </a:r>
            <a:r>
              <a:rPr lang="zh-CN" altLang="en-US" sz="2800" b="1"/>
              <a:t>，注意结合顺序不同导致的区别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4560" y="584835"/>
            <a:ext cx="2564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7030A0"/>
                </a:solidFill>
              </a:rPr>
              <a:t>语句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11605" y="1638300"/>
            <a:ext cx="18059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· </a:t>
            </a:r>
            <a:r>
              <a:rPr lang="zh-CN" altLang="en-US" sz="2800" b="1"/>
              <a:t>赋值语句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411605" y="2479675"/>
            <a:ext cx="25184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· </a:t>
            </a:r>
            <a:r>
              <a:rPr lang="zh-CN" altLang="en-US" sz="2800" b="1"/>
              <a:t>输入输出语句</a:t>
            </a:r>
            <a:endParaRPr lang="zh-CN" altLang="en-US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2068195" y="3168015"/>
            <a:ext cx="43434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/>
              <a:t>printf</a:t>
            </a:r>
            <a:r>
              <a:rPr lang="zh-CN" altLang="en-US" sz="2800" b="1"/>
              <a:t>，</a:t>
            </a:r>
            <a:r>
              <a:rPr lang="en-US" altLang="zh-CN" sz="2800" b="1"/>
              <a:t>scanf</a:t>
            </a:r>
            <a:r>
              <a:rPr lang="zh-CN" altLang="en-US" sz="2800" b="1"/>
              <a:t>，</a:t>
            </a:r>
            <a:r>
              <a:rPr lang="en-US" altLang="zh-CN" sz="2800" b="1"/>
              <a:t>cin</a:t>
            </a:r>
            <a:r>
              <a:rPr lang="zh-CN" altLang="en-US" sz="2800" b="1"/>
              <a:t>，</a:t>
            </a:r>
            <a:r>
              <a:rPr lang="en-US" altLang="zh-CN" sz="2800" b="1"/>
              <a:t>cout</a:t>
            </a:r>
            <a:endParaRPr lang="en-US" altLang="zh-CN" sz="2800" b="1"/>
          </a:p>
        </p:txBody>
      </p:sp>
      <p:sp>
        <p:nvSpPr>
          <p:cNvPr id="11" name="文本框 10"/>
          <p:cNvSpPr txBox="1"/>
          <p:nvPr/>
        </p:nvSpPr>
        <p:spPr>
          <a:xfrm>
            <a:off x="1411605" y="3980180"/>
            <a:ext cx="28219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· </a:t>
            </a:r>
            <a:r>
              <a:rPr lang="zh-CN" altLang="en-US" sz="2800" b="1"/>
              <a:t>注释语句 </a:t>
            </a:r>
            <a:r>
              <a:rPr lang="en-US" altLang="zh-CN" sz="2800" b="1"/>
              <a:t>// /**/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411605" y="1638300"/>
            <a:ext cx="87325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掌握以上基本语法知识就可以自行解决一些简单题目了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1534795" y="2952115"/>
            <a:ext cx="68427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如果在阅读代码时遇到不懂的语法，请在百度上查询或者可以在群里提出问题。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4560" y="584835"/>
            <a:ext cx="1271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7030A0"/>
                </a:solidFill>
              </a:rPr>
              <a:t>目录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3595" y="1297940"/>
            <a:ext cx="2124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7030A0"/>
                </a:solidFill>
              </a:rPr>
              <a:t>· </a:t>
            </a:r>
            <a:r>
              <a:rPr lang="zh-CN" altLang="en-US" sz="2800" b="1">
                <a:solidFill>
                  <a:srgbClr val="7030A0"/>
                </a:solidFill>
              </a:rPr>
              <a:t>顺序结构</a:t>
            </a:r>
            <a:endParaRPr lang="zh-CN" altLang="en-US" sz="2800" b="1">
              <a:solidFill>
                <a:srgbClr val="7030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93595" y="2014855"/>
            <a:ext cx="2124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7030A0"/>
                </a:solidFill>
              </a:rPr>
              <a:t>· </a:t>
            </a:r>
            <a:r>
              <a:rPr lang="zh-CN" altLang="en-US" sz="2800" b="1">
                <a:solidFill>
                  <a:srgbClr val="7030A0"/>
                </a:solidFill>
              </a:rPr>
              <a:t>分支结构</a:t>
            </a:r>
            <a:endParaRPr lang="zh-CN" altLang="en-US" sz="2800" b="1">
              <a:solidFill>
                <a:srgbClr val="7030A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93595" y="2769235"/>
            <a:ext cx="2124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7030A0"/>
                </a:solidFill>
              </a:rPr>
              <a:t>· </a:t>
            </a:r>
            <a:r>
              <a:rPr lang="zh-CN" altLang="en-US" sz="2800" b="1">
                <a:solidFill>
                  <a:srgbClr val="7030A0"/>
                </a:solidFill>
              </a:rPr>
              <a:t>循环结构</a:t>
            </a:r>
            <a:endParaRPr lang="zh-CN" altLang="en-US" sz="2800" b="1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93595" y="3489325"/>
            <a:ext cx="2124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7030A0"/>
                </a:solidFill>
              </a:rPr>
              <a:t>· </a:t>
            </a:r>
            <a:r>
              <a:rPr lang="zh-CN" altLang="en-US" sz="2800" b="1">
                <a:solidFill>
                  <a:srgbClr val="7030A0"/>
                </a:solidFill>
              </a:rPr>
              <a:t>数组</a:t>
            </a:r>
            <a:endParaRPr lang="zh-CN" altLang="en-US" sz="2800" b="1">
              <a:solidFill>
                <a:srgbClr val="7030A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93595" y="4224655"/>
            <a:ext cx="2124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7030A0"/>
                </a:solidFill>
              </a:rPr>
              <a:t>· </a:t>
            </a:r>
            <a:r>
              <a:rPr lang="zh-CN" altLang="en-US" sz="2800" b="1">
                <a:solidFill>
                  <a:srgbClr val="7030A0"/>
                </a:solidFill>
              </a:rPr>
              <a:t>字符串</a:t>
            </a:r>
            <a:endParaRPr lang="zh-CN" altLang="en-US" sz="2800" b="1">
              <a:solidFill>
                <a:srgbClr val="7030A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93595" y="4963795"/>
            <a:ext cx="2124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7030A0"/>
                </a:solidFill>
              </a:rPr>
              <a:t>· </a:t>
            </a:r>
            <a:r>
              <a:rPr lang="zh-CN" altLang="en-US" sz="2800" b="1">
                <a:solidFill>
                  <a:srgbClr val="7030A0"/>
                </a:solidFill>
              </a:rPr>
              <a:t>函数</a:t>
            </a:r>
            <a:endParaRPr lang="zh-CN" altLang="en-US" sz="2800" b="1">
              <a:solidFill>
                <a:srgbClr val="7030A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93595" y="5716270"/>
            <a:ext cx="3375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7030A0"/>
                </a:solidFill>
              </a:rPr>
              <a:t>· </a:t>
            </a:r>
            <a:r>
              <a:rPr lang="zh-CN" altLang="en-US" sz="2800" b="1">
                <a:solidFill>
                  <a:srgbClr val="7030A0"/>
                </a:solidFill>
              </a:rPr>
              <a:t>递归（略讲）</a:t>
            </a:r>
            <a:endParaRPr lang="zh-CN" altLang="en-US" sz="2800" b="1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4560" y="584835"/>
            <a:ext cx="2564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7030A0"/>
                </a:solidFill>
              </a:rPr>
              <a:t>顺序结构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86330" y="2736850"/>
            <a:ext cx="74193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800" b="1"/>
              <a:t>我们编写计算机程序，将一个任务分解成一条一条的语句，计算机会按照顺序一条一条的执行这些语句，这就是顺序结构程序设计。</a:t>
            </a:r>
            <a:endParaRPr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4548</Words>
  <Application>WPS 演示</Application>
  <PresentationFormat>宽屏</PresentationFormat>
  <Paragraphs>400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汉仪旗黑KW</vt:lpstr>
      <vt:lpstr>Arial Unicode MS</vt:lpstr>
      <vt:lpstr>Calibri Light</vt:lpstr>
      <vt:lpstr>Apple Color Emoji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paradox</dc:creator>
  <cp:lastModifiedBy>paradox</cp:lastModifiedBy>
  <cp:revision>10</cp:revision>
  <dcterms:created xsi:type="dcterms:W3CDTF">2020-10-17T04:17:03Z</dcterms:created>
  <dcterms:modified xsi:type="dcterms:W3CDTF">2020-10-17T04:17:03Z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2052-1.5.1.2195</vt:lpwstr>
  </property>
</Properties>
</file>