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3"/>
    <p:sldId id="259" r:id="rId4"/>
    <p:sldId id="391" r:id="rId5"/>
    <p:sldId id="381" r:id="rId6"/>
    <p:sldId id="382" r:id="rId7"/>
    <p:sldId id="383" r:id="rId8"/>
    <p:sldId id="384" r:id="rId10"/>
    <p:sldId id="385" r:id="rId11"/>
    <p:sldId id="392" r:id="rId12"/>
    <p:sldId id="386" r:id="rId13"/>
    <p:sldId id="387" r:id="rId14"/>
    <p:sldId id="388" r:id="rId15"/>
    <p:sldId id="389" r:id="rId16"/>
    <p:sldId id="363" r:id="rId17"/>
    <p:sldId id="367" r:id="rId18"/>
    <p:sldId id="334" r:id="rId19"/>
    <p:sldId id="368" r:id="rId20"/>
    <p:sldId id="369" r:id="rId21"/>
    <p:sldId id="370" r:id="rId22"/>
    <p:sldId id="371" r:id="rId23"/>
    <p:sldId id="329" r:id="rId24"/>
    <p:sldId id="372" r:id="rId25"/>
    <p:sldId id="417" r:id="rId26"/>
    <p:sldId id="421" r:id="rId27"/>
    <p:sldId id="422" r:id="rId28"/>
    <p:sldId id="423" r:id="rId29"/>
    <p:sldId id="419" r:id="rId30"/>
    <p:sldId id="420" r:id="rId31"/>
    <p:sldId id="432" r:id="rId32"/>
    <p:sldId id="434" r:id="rId33"/>
    <p:sldId id="435" r:id="rId34"/>
    <p:sldId id="436" r:id="rId35"/>
    <p:sldId id="437" r:id="rId36"/>
    <p:sldId id="438" r:id="rId37"/>
    <p:sldId id="441" r:id="rId38"/>
    <p:sldId id="442" r:id="rId39"/>
    <p:sldId id="443" r:id="rId40"/>
    <p:sldId id="444" r:id="rId41"/>
    <p:sldId id="433" r:id="rId42"/>
    <p:sldId id="440" r:id="rId43"/>
    <p:sldId id="445" r:id="rId44"/>
    <p:sldId id="446" r:id="rId45"/>
    <p:sldId id="447" r:id="rId46"/>
    <p:sldId id="448" r:id="rId47"/>
    <p:sldId id="449" r:id="rId48"/>
    <p:sldId id="450" r:id="rId49"/>
    <p:sldId id="451" r:id="rId50"/>
    <p:sldId id="452" r:id="rId51"/>
    <p:sldId id="453" r:id="rId52"/>
    <p:sldId id="416" r:id="rId53"/>
    <p:sldId id="280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高 文畅" initials="高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488C"/>
    <a:srgbClr val="1C4B8F"/>
    <a:srgbClr val="194A8C"/>
    <a:srgbClr val="18478B"/>
    <a:srgbClr val="1D4695"/>
    <a:srgbClr val="2C4466"/>
    <a:srgbClr val="9FA6AA"/>
    <a:srgbClr val="BFC3C7"/>
    <a:srgbClr val="CCCED2"/>
    <a:srgbClr val="A0A5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6220" autoAdjust="0"/>
  </p:normalViewPr>
  <p:slideViewPr>
    <p:cSldViewPr snapToGrid="0">
      <p:cViewPr varScale="1">
        <p:scale>
          <a:sx n="91" d="100"/>
          <a:sy n="91" d="100"/>
        </p:scale>
        <p:origin x="91" y="106"/>
      </p:cViewPr>
      <p:guideLst/>
    </p:cSldViewPr>
  </p:slideViewPr>
  <p:outlineViewPr>
    <p:cViewPr>
      <p:scale>
        <a:sx n="33" d="100"/>
        <a:sy n="33" d="100"/>
      </p:scale>
      <p:origin x="0" y="-26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-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8" Type="http://schemas.openxmlformats.org/officeDocument/2006/relationships/commentAuthors" Target="commentAuthors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3AD4B-5B7A-415D-AEE6-F34F98170A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20565-5252-429D-8844-90CDECE9BEA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1DCC1-8EDF-40D7-B5C6-C7A45E29A8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1" r="1291" b="11187"/>
          <a:stretch>
            <a:fillRect/>
          </a:stretch>
        </p:blipFill>
        <p:spPr>
          <a:xfrm>
            <a:off x="-42570" y="0"/>
            <a:ext cx="1223457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-42569" y="0"/>
            <a:ext cx="12234569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4"/>
          <a:stretch>
            <a:fillRect/>
          </a:stretch>
        </p:blipFill>
        <p:spPr>
          <a:xfrm>
            <a:off x="-72737" y="-21304"/>
            <a:ext cx="12249653" cy="68604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76" b="29260"/>
          <a:stretch>
            <a:fillRect/>
          </a:stretch>
        </p:blipFill>
        <p:spPr>
          <a:xfrm>
            <a:off x="0" y="4254500"/>
            <a:ext cx="12192000" cy="260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4254500"/>
            <a:ext cx="12192000" cy="26035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4B97-56E3-47CA-A5F8-E9D786B9D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4C22-FEAF-4C29-962F-E3CCDDB50A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6FE35-7143-4D2B-A03B-CFDD1C6677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2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57480-7C6B-468B-A137-7F27608821C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www.luogu.com.cn/problem/CF802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www.luogu.com.cn/problem/P438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斜纹 15"/>
          <p:cNvSpPr/>
          <p:nvPr/>
        </p:nvSpPr>
        <p:spPr>
          <a:xfrm>
            <a:off x="-57654" y="0"/>
            <a:ext cx="1360974" cy="1422400"/>
          </a:xfrm>
          <a:prstGeom prst="diagStrip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rot="18810572">
            <a:off x="-251105" y="383689"/>
            <a:ext cx="141147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zh-CN" sz="1600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Nankai</a:t>
            </a:r>
            <a:r>
              <a:rPr lang="en-US" altLang="zh-CN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Univ.</a:t>
            </a:r>
            <a:endParaRPr lang="zh-CN" altLang="en-US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50600" y="2642758"/>
            <a:ext cx="2418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搜索专题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11"/>
          <p:cNvSpPr>
            <a:spLocks noEditPoints="1"/>
          </p:cNvSpPr>
          <p:nvPr/>
        </p:nvSpPr>
        <p:spPr bwMode="auto">
          <a:xfrm>
            <a:off x="5619633" y="1913855"/>
            <a:ext cx="952734" cy="545478"/>
          </a:xfrm>
          <a:custGeom>
            <a:avLst/>
            <a:gdLst>
              <a:gd name="T0" fmla="*/ 2804 w 3043"/>
              <a:gd name="T1" fmla="*/ 712 h 1741"/>
              <a:gd name="T2" fmla="*/ 2804 w 3043"/>
              <a:gd name="T3" fmla="*/ 1190 h 1741"/>
              <a:gd name="T4" fmla="*/ 2903 w 3043"/>
              <a:gd name="T5" fmla="*/ 1291 h 1741"/>
              <a:gd name="T6" fmla="*/ 2696 w 3043"/>
              <a:gd name="T7" fmla="*/ 1509 h 1741"/>
              <a:gd name="T8" fmla="*/ 2485 w 3043"/>
              <a:gd name="T9" fmla="*/ 1297 h 1741"/>
              <a:gd name="T10" fmla="*/ 2629 w 3043"/>
              <a:gd name="T11" fmla="*/ 1165 h 1741"/>
              <a:gd name="T12" fmla="*/ 2629 w 3043"/>
              <a:gd name="T13" fmla="*/ 787 h 1741"/>
              <a:gd name="T14" fmla="*/ 1686 w 3043"/>
              <a:gd name="T15" fmla="*/ 1183 h 1741"/>
              <a:gd name="T16" fmla="*/ 1318 w 3043"/>
              <a:gd name="T17" fmla="*/ 1193 h 1741"/>
              <a:gd name="T18" fmla="*/ 226 w 3043"/>
              <a:gd name="T19" fmla="*/ 752 h 1741"/>
              <a:gd name="T20" fmla="*/ 229 w 3043"/>
              <a:gd name="T21" fmla="*/ 498 h 1741"/>
              <a:gd name="T22" fmla="*/ 1286 w 3043"/>
              <a:gd name="T23" fmla="*/ 98 h 1741"/>
              <a:gd name="T24" fmla="*/ 1666 w 3043"/>
              <a:gd name="T25" fmla="*/ 73 h 1741"/>
              <a:gd name="T26" fmla="*/ 2791 w 3043"/>
              <a:gd name="T27" fmla="*/ 520 h 1741"/>
              <a:gd name="T28" fmla="*/ 2804 w 3043"/>
              <a:gd name="T29" fmla="*/ 712 h 1741"/>
              <a:gd name="T30" fmla="*/ 2804 w 3043"/>
              <a:gd name="T31" fmla="*/ 712 h 1741"/>
              <a:gd name="T32" fmla="*/ 2804 w 3043"/>
              <a:gd name="T33" fmla="*/ 712 h 1741"/>
              <a:gd name="T34" fmla="*/ 1716 w 3043"/>
              <a:gd name="T35" fmla="*/ 1372 h 1741"/>
              <a:gd name="T36" fmla="*/ 2280 w 3043"/>
              <a:gd name="T37" fmla="*/ 1114 h 1741"/>
              <a:gd name="T38" fmla="*/ 2280 w 3043"/>
              <a:gd name="T39" fmla="*/ 1440 h 1741"/>
              <a:gd name="T40" fmla="*/ 1505 w 3043"/>
              <a:gd name="T41" fmla="*/ 1741 h 1741"/>
              <a:gd name="T42" fmla="*/ 685 w 3043"/>
              <a:gd name="T43" fmla="*/ 1440 h 1741"/>
              <a:gd name="T44" fmla="*/ 685 w 3043"/>
              <a:gd name="T45" fmla="*/ 1165 h 1741"/>
              <a:gd name="T46" fmla="*/ 1269 w 3043"/>
              <a:gd name="T47" fmla="*/ 1372 h 1741"/>
              <a:gd name="T48" fmla="*/ 1716 w 3043"/>
              <a:gd name="T49" fmla="*/ 1372 h 1741"/>
              <a:gd name="T50" fmla="*/ 1716 w 3043"/>
              <a:gd name="T51" fmla="*/ 1372 h 1741"/>
              <a:gd name="T52" fmla="*/ 1716 w 3043"/>
              <a:gd name="T53" fmla="*/ 1372 h 1741"/>
              <a:gd name="T54" fmla="*/ 1716 w 3043"/>
              <a:gd name="T55" fmla="*/ 1372 h 1741"/>
              <a:gd name="T56" fmla="*/ 1716 w 3043"/>
              <a:gd name="T57" fmla="*/ 1372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043" h="1741">
                <a:moveTo>
                  <a:pt x="2804" y="712"/>
                </a:moveTo>
                <a:cubicBezTo>
                  <a:pt x="2804" y="1190"/>
                  <a:pt x="2804" y="1190"/>
                  <a:pt x="2804" y="1190"/>
                </a:cubicBezTo>
                <a:cubicBezTo>
                  <a:pt x="2903" y="1291"/>
                  <a:pt x="2903" y="1291"/>
                  <a:pt x="2903" y="1291"/>
                </a:cubicBezTo>
                <a:cubicBezTo>
                  <a:pt x="2696" y="1509"/>
                  <a:pt x="2696" y="1509"/>
                  <a:pt x="2696" y="1509"/>
                </a:cubicBezTo>
                <a:cubicBezTo>
                  <a:pt x="2485" y="1297"/>
                  <a:pt x="2485" y="1297"/>
                  <a:pt x="2485" y="1297"/>
                </a:cubicBezTo>
                <a:cubicBezTo>
                  <a:pt x="2629" y="1165"/>
                  <a:pt x="2629" y="1165"/>
                  <a:pt x="2629" y="1165"/>
                </a:cubicBezTo>
                <a:cubicBezTo>
                  <a:pt x="2629" y="787"/>
                  <a:pt x="2629" y="787"/>
                  <a:pt x="2629" y="787"/>
                </a:cubicBezTo>
                <a:cubicBezTo>
                  <a:pt x="2018" y="1042"/>
                  <a:pt x="1822" y="1121"/>
                  <a:pt x="1686" y="1183"/>
                </a:cubicBezTo>
                <a:cubicBezTo>
                  <a:pt x="1551" y="1245"/>
                  <a:pt x="1453" y="1244"/>
                  <a:pt x="1318" y="1193"/>
                </a:cubicBezTo>
                <a:cubicBezTo>
                  <a:pt x="1184" y="1142"/>
                  <a:pt x="544" y="906"/>
                  <a:pt x="226" y="752"/>
                </a:cubicBezTo>
                <a:cubicBezTo>
                  <a:pt x="14" y="650"/>
                  <a:pt x="0" y="585"/>
                  <a:pt x="229" y="498"/>
                </a:cubicBezTo>
                <a:cubicBezTo>
                  <a:pt x="529" y="383"/>
                  <a:pt x="1024" y="199"/>
                  <a:pt x="1286" y="98"/>
                </a:cubicBezTo>
                <a:cubicBezTo>
                  <a:pt x="1441" y="35"/>
                  <a:pt x="1523" y="0"/>
                  <a:pt x="1666" y="73"/>
                </a:cubicBezTo>
                <a:cubicBezTo>
                  <a:pt x="1920" y="179"/>
                  <a:pt x="2502" y="399"/>
                  <a:pt x="2791" y="520"/>
                </a:cubicBezTo>
                <a:cubicBezTo>
                  <a:pt x="3043" y="631"/>
                  <a:pt x="2874" y="667"/>
                  <a:pt x="2804" y="712"/>
                </a:cubicBezTo>
                <a:cubicBezTo>
                  <a:pt x="2804" y="712"/>
                  <a:pt x="2804" y="712"/>
                  <a:pt x="2804" y="712"/>
                </a:cubicBezTo>
                <a:cubicBezTo>
                  <a:pt x="2804" y="712"/>
                  <a:pt x="2804" y="712"/>
                  <a:pt x="2804" y="712"/>
                </a:cubicBezTo>
                <a:close/>
                <a:moveTo>
                  <a:pt x="1716" y="1372"/>
                </a:moveTo>
                <a:cubicBezTo>
                  <a:pt x="1864" y="1311"/>
                  <a:pt x="2063" y="1209"/>
                  <a:pt x="2280" y="1114"/>
                </a:cubicBezTo>
                <a:cubicBezTo>
                  <a:pt x="2280" y="1440"/>
                  <a:pt x="2280" y="1440"/>
                  <a:pt x="2280" y="1440"/>
                </a:cubicBezTo>
                <a:cubicBezTo>
                  <a:pt x="2280" y="1440"/>
                  <a:pt x="1999" y="1741"/>
                  <a:pt x="1505" y="1741"/>
                </a:cubicBezTo>
                <a:cubicBezTo>
                  <a:pt x="973" y="1741"/>
                  <a:pt x="685" y="1440"/>
                  <a:pt x="685" y="1440"/>
                </a:cubicBezTo>
                <a:cubicBezTo>
                  <a:pt x="685" y="1165"/>
                  <a:pt x="685" y="1165"/>
                  <a:pt x="685" y="1165"/>
                </a:cubicBezTo>
                <a:cubicBezTo>
                  <a:pt x="853" y="1234"/>
                  <a:pt x="1041" y="1293"/>
                  <a:pt x="1269" y="1372"/>
                </a:cubicBezTo>
                <a:cubicBezTo>
                  <a:pt x="1410" y="1423"/>
                  <a:pt x="1588" y="1440"/>
                  <a:pt x="1716" y="1372"/>
                </a:cubicBezTo>
                <a:cubicBezTo>
                  <a:pt x="1716" y="1372"/>
                  <a:pt x="1716" y="1372"/>
                  <a:pt x="1716" y="1372"/>
                </a:cubicBezTo>
                <a:cubicBezTo>
                  <a:pt x="1716" y="1372"/>
                  <a:pt x="1716" y="1372"/>
                  <a:pt x="1716" y="1372"/>
                </a:cubicBezTo>
                <a:close/>
                <a:moveTo>
                  <a:pt x="1716" y="1372"/>
                </a:moveTo>
                <a:cubicBezTo>
                  <a:pt x="1716" y="1372"/>
                  <a:pt x="1716" y="1372"/>
                  <a:pt x="1716" y="137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-57653" y="5574873"/>
            <a:ext cx="122345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Nku_s1mple</a:t>
            </a:r>
            <a:endParaRPr lang="en-US" altLang="zh-CN" sz="2000" dirty="0" err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-57654" y="3111500"/>
            <a:ext cx="331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864916" y="3111500"/>
            <a:ext cx="331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</a:t>
            </a:r>
            <a:r>
              <a:rPr lang="en-US" altLang="zh-CN" dirty="0"/>
              <a:t>:</a:t>
            </a:r>
            <a:r>
              <a:rPr lang="zh-CN" altLang="en-US" dirty="0"/>
              <a:t>队列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7740" y="1821180"/>
            <a:ext cx="1976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长什么样</a:t>
            </a:r>
            <a:r>
              <a:rPr lang="en-US" altLang="zh-CN" sz="3200" dirty="0">
                <a:solidFill>
                  <a:srgbClr val="FF0000"/>
                </a:solidFill>
              </a:rPr>
              <a:t>?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167" y="2617422"/>
            <a:ext cx="4907705" cy="11049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队列的操作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91312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常用队列操作如下：</a:t>
            </a:r>
            <a:endParaRPr lang="en-US" altLang="zh-CN" sz="2800" dirty="0"/>
          </a:p>
          <a:p>
            <a:pPr lvl="1"/>
            <a:r>
              <a:rPr lang="zh-CN" altLang="en-US" sz="2800" dirty="0"/>
              <a:t>创建</a:t>
            </a:r>
            <a:endParaRPr lang="en-US" altLang="zh-CN" sz="2800" dirty="0"/>
          </a:p>
          <a:p>
            <a:pPr lvl="1"/>
            <a:r>
              <a:rPr lang="zh-CN" altLang="en-US" sz="2800" dirty="0"/>
              <a:t>销毁</a:t>
            </a:r>
            <a:endParaRPr lang="en-US" altLang="zh-CN" sz="2800" dirty="0"/>
          </a:p>
          <a:p>
            <a:pPr lvl="1"/>
            <a:r>
              <a:rPr lang="zh-CN" altLang="en-US" sz="2800" dirty="0"/>
              <a:t>确定是否为空</a:t>
            </a:r>
            <a:r>
              <a:rPr lang="en-US" altLang="zh-CN" sz="2800" dirty="0"/>
              <a:t>: empty()</a:t>
            </a:r>
            <a:endParaRPr lang="en-US" altLang="zh-CN" sz="2800" dirty="0"/>
          </a:p>
          <a:p>
            <a:pPr lvl="1"/>
            <a:r>
              <a:rPr lang="zh-CN" altLang="en-US" sz="2800" dirty="0"/>
              <a:t>确定长度</a:t>
            </a:r>
            <a:r>
              <a:rPr lang="en-US" altLang="zh-CN" sz="2800" dirty="0"/>
              <a:t>: size()</a:t>
            </a:r>
            <a:endParaRPr lang="en-US" altLang="zh-CN" sz="2800" dirty="0"/>
          </a:p>
          <a:p>
            <a:pPr lvl="1"/>
            <a:r>
              <a:rPr lang="zh-CN" altLang="en-US" sz="2800" dirty="0">
                <a:solidFill>
                  <a:srgbClr val="FF0000"/>
                </a:solidFill>
              </a:rPr>
              <a:t>查找队首元素</a:t>
            </a:r>
            <a:r>
              <a:rPr lang="en-US" altLang="zh-CN" sz="2800" dirty="0">
                <a:solidFill>
                  <a:srgbClr val="FF0000"/>
                </a:solidFill>
              </a:rPr>
              <a:t>: front()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800" dirty="0">
                <a:solidFill>
                  <a:srgbClr val="FF0000"/>
                </a:solidFill>
              </a:rPr>
              <a:t>移除队首元素</a:t>
            </a:r>
            <a:r>
              <a:rPr lang="en-US" altLang="zh-CN" sz="2800" dirty="0">
                <a:solidFill>
                  <a:srgbClr val="FF0000"/>
                </a:solidFill>
              </a:rPr>
              <a:t>: pop()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800" dirty="0">
                <a:solidFill>
                  <a:srgbClr val="FF0000"/>
                </a:solidFill>
              </a:rPr>
              <a:t>入队</a:t>
            </a:r>
            <a:r>
              <a:rPr lang="en-US" altLang="zh-CN" sz="2800" dirty="0">
                <a:solidFill>
                  <a:srgbClr val="FF0000"/>
                </a:solidFill>
              </a:rPr>
              <a:t>: push()</a:t>
            </a:r>
            <a:endParaRPr lang="en-US" altLang="zh-CN" sz="28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3698" y="1185398"/>
            <a:ext cx="713232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队列的操作</a:t>
            </a:r>
            <a:endParaRPr lang="zh-CN" alt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228" y="2743200"/>
            <a:ext cx="6521334" cy="10096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94449" y="2263052"/>
            <a:ext cx="1623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入队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2361433"/>
            <a:ext cx="1554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出队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8282" y="4134645"/>
            <a:ext cx="101425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实现方式</a:t>
            </a:r>
            <a:r>
              <a:rPr lang="en-US" altLang="zh-CN" sz="2800" dirty="0"/>
              <a:t>:</a:t>
            </a:r>
            <a:r>
              <a:rPr lang="zh-CN" altLang="en-US" sz="2800" dirty="0"/>
              <a:t>数组</a:t>
            </a:r>
            <a:r>
              <a:rPr lang="en-US" altLang="zh-CN" sz="2800" dirty="0"/>
              <a:t>,</a:t>
            </a:r>
            <a:r>
              <a:rPr lang="zh-CN" altLang="en-US" sz="2800" dirty="0"/>
              <a:t>链表</a:t>
            </a:r>
            <a:endParaRPr lang="en-US" altLang="zh-CN" sz="2800" dirty="0"/>
          </a:p>
          <a:p>
            <a:r>
              <a:rPr lang="zh-CN" altLang="en-US" sz="2800" dirty="0"/>
              <a:t>链表实现时</a:t>
            </a:r>
            <a:r>
              <a:rPr lang="en-US" altLang="zh-CN" sz="2800" dirty="0"/>
              <a:t>,head</a:t>
            </a:r>
            <a:r>
              <a:rPr lang="zh-CN" altLang="en-US" sz="2800" dirty="0"/>
              <a:t>对应队首</a:t>
            </a:r>
            <a:r>
              <a:rPr lang="en-US" altLang="zh-CN" sz="2800" dirty="0"/>
              <a:t>,end</a:t>
            </a:r>
            <a:r>
              <a:rPr lang="zh-CN" altLang="en-US" sz="2800" dirty="0"/>
              <a:t>对应队尾</a:t>
            </a:r>
            <a:r>
              <a:rPr lang="en-US" altLang="zh-CN" sz="2800" dirty="0"/>
              <a:t>.</a:t>
            </a:r>
            <a:r>
              <a:rPr lang="zh-CN" altLang="en-US" sz="2800" dirty="0"/>
              <a:t>不能反过来</a:t>
            </a:r>
            <a:endParaRPr lang="en-US" altLang="zh-CN" sz="2800" dirty="0"/>
          </a:p>
          <a:p>
            <a:r>
              <a:rPr lang="zh-CN" altLang="en-US" sz="2800" dirty="0"/>
              <a:t>数组实现时</a:t>
            </a:r>
            <a:r>
              <a:rPr lang="en-US" altLang="zh-CN" sz="2800" dirty="0"/>
              <a:t>,</a:t>
            </a:r>
            <a:r>
              <a:rPr lang="zh-CN" altLang="en-US" sz="2800" dirty="0"/>
              <a:t>注意如果队尾超过了数组大小</a:t>
            </a:r>
            <a:r>
              <a:rPr lang="en-US" altLang="zh-CN" sz="2800" dirty="0"/>
              <a:t>,</a:t>
            </a:r>
            <a:r>
              <a:rPr lang="zh-CN" altLang="en-US" sz="2800" dirty="0"/>
              <a:t>要扩容或者循环利用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队列的应用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宽度优先搜索</a:t>
            </a:r>
            <a:r>
              <a:rPr lang="en-US" altLang="zh-CN" dirty="0">
                <a:solidFill>
                  <a:srgbClr val="FF0000"/>
                </a:solidFill>
              </a:rPr>
              <a:t>(BFS)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345" y="161964"/>
            <a:ext cx="2066970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复习</a:t>
            </a:r>
            <a:endParaRPr lang="zh-CN" altLang="en-US" sz="2000" b="1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96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00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916774" y="361354"/>
            <a:ext cx="70974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815415" y="1430928"/>
            <a:ext cx="45719" cy="21831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81367" y="2615769"/>
            <a:ext cx="7988375" cy="4603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zh-CN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living coding</a:t>
            </a: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：CF802G </a:t>
            </a: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  <a:hlinkClick r:id="rId1" action="ppaction://hlinkfile"/>
              </a:rPr>
              <a:t>Fake News (easy)</a:t>
            </a:r>
            <a:endParaRPr lang="zh-CN" altLang="en-US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303282" y="1718532"/>
            <a:ext cx="6224797" cy="748972"/>
            <a:chOff x="1163945" y="1746259"/>
            <a:chExt cx="6224797" cy="748972"/>
          </a:xfrm>
        </p:grpSpPr>
        <p:grpSp>
          <p:nvGrpSpPr>
            <p:cNvPr id="44" name="组合 43"/>
            <p:cNvGrpSpPr/>
            <p:nvPr/>
          </p:nvGrpSpPr>
          <p:grpSpPr>
            <a:xfrm>
              <a:off x="1957065" y="1906869"/>
              <a:ext cx="5431677" cy="588362"/>
              <a:chOff x="1753865" y="3075269"/>
              <a:chExt cx="5431677" cy="588362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753865" y="3075269"/>
                <a:ext cx="5431677" cy="39878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前置知识</a:t>
                </a: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——</a:t>
                </a:r>
                <a:r>
                  <a:rPr kumimoji="0" lang="zh-CN" altLang="en-US" sz="20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树的遍历</a:t>
                </a:r>
                <a:endPara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800204" y="3386632"/>
                <a:ext cx="18473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163945" y="1746259"/>
              <a:ext cx="866241" cy="720000"/>
              <a:chOff x="960745" y="2898038"/>
              <a:chExt cx="866241" cy="72000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960745" y="2906435"/>
                <a:ext cx="866241" cy="70675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01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 flipV="1">
            <a:off x="4832059" y="2078532"/>
            <a:ext cx="6342117" cy="10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195" y="207963"/>
            <a:ext cx="2157095" cy="30670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1400" b="1" kern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前置知识</a:t>
            </a:r>
            <a:r>
              <a:rPr lang="en-US" altLang="zh-CN" sz="1400" b="1" kern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——</a:t>
            </a:r>
            <a:r>
              <a:rPr lang="zh-CN" altLang="en-US" sz="1400" b="1" kern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树的遍历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96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336144" y="350982"/>
            <a:ext cx="5678056" cy="10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142459" y="185826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938049" y="1515291"/>
            <a:ext cx="45719" cy="23635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98775" y="1211945"/>
            <a:ext cx="9491305" cy="2306955"/>
          </a:xfrm>
          <a:prstGeom prst="rect">
            <a:avLst/>
          </a:prstGeom>
        </p:spPr>
        <p:txBody>
          <a:bodyPr wrap="square" anchor="ctr">
            <a:spAutoFit/>
          </a:bodyPr>
          <a:p>
            <a:pPr lvl="0"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树：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sym typeface="+mn-ea"/>
              </a:rPr>
              <a:t>祖先－后代、上级－下属、整体－部分</a:t>
            </a:r>
            <a:endParaRPr lang="en-US" altLang="zh-CN" sz="2400" dirty="0"/>
          </a:p>
          <a:p>
            <a:pPr lvl="0">
              <a:defRPr/>
            </a:pPr>
            <a:r>
              <a:rPr lang="zh-CN" altLang="en-US" sz="2400" dirty="0">
                <a:sym typeface="+mn-ea"/>
              </a:rPr>
              <a:t>递归定义：</a:t>
            </a:r>
            <a:br>
              <a:rPr lang="zh-CN" altLang="en-US" sz="2400" dirty="0">
                <a:sym typeface="+mn-ea"/>
              </a:rPr>
            </a:br>
            <a:r>
              <a:rPr lang="zh-CN" altLang="en-US" sz="2400" dirty="0">
                <a:solidFill>
                  <a:schemeClr val="accent2"/>
                </a:solidFill>
                <a:sym typeface="+mn-ea"/>
              </a:rPr>
              <a:t>树</a:t>
            </a:r>
            <a:r>
              <a:rPr lang="zh-CN" altLang="en-US" sz="2400" dirty="0">
                <a:sym typeface="+mn-ea"/>
              </a:rPr>
              <a:t>（</a:t>
            </a:r>
            <a:r>
              <a:rPr lang="en-US" altLang="zh-CN" sz="2400" dirty="0">
                <a:solidFill>
                  <a:schemeClr val="hlink"/>
                </a:solidFill>
                <a:sym typeface="+mn-ea"/>
              </a:rPr>
              <a:t>tree</a:t>
            </a:r>
            <a:r>
              <a:rPr lang="zh-CN" altLang="en-US" sz="2400" dirty="0">
                <a:sym typeface="+mn-ea"/>
              </a:rPr>
              <a:t>）</a:t>
            </a:r>
            <a:r>
              <a:rPr lang="en-US" altLang="zh-CN" sz="2400" dirty="0">
                <a:sym typeface="+mn-ea"/>
              </a:rPr>
              <a:t>t</a:t>
            </a:r>
            <a:r>
              <a:rPr lang="zh-CN" altLang="en-US" sz="2400" dirty="0">
                <a:sym typeface="+mn-ea"/>
              </a:rPr>
              <a:t>是一个非空的有限元素的集合，</a:t>
            </a:r>
            <a:br>
              <a:rPr lang="zh-CN" altLang="en-US" sz="2400" dirty="0">
                <a:sym typeface="+mn-ea"/>
              </a:rPr>
            </a:br>
            <a:r>
              <a:rPr lang="zh-CN" altLang="en-US" sz="2400" dirty="0">
                <a:sym typeface="+mn-ea"/>
              </a:rPr>
              <a:t>一个特殊的元素称为</a:t>
            </a:r>
            <a:r>
              <a:rPr lang="zh-CN" altLang="en-US" sz="2400" dirty="0">
                <a:solidFill>
                  <a:schemeClr val="accent2"/>
                </a:solidFill>
                <a:sym typeface="+mn-ea"/>
              </a:rPr>
              <a:t>根</a:t>
            </a:r>
            <a:r>
              <a:rPr lang="zh-CN" altLang="en-US" sz="2400" dirty="0">
                <a:sym typeface="+mn-ea"/>
              </a:rPr>
              <a:t>（</a:t>
            </a:r>
            <a:r>
              <a:rPr lang="en-US" altLang="zh-CN" sz="2400" dirty="0">
                <a:solidFill>
                  <a:schemeClr val="hlink"/>
                </a:solidFill>
                <a:sym typeface="+mn-ea"/>
              </a:rPr>
              <a:t>root</a:t>
            </a:r>
            <a:r>
              <a:rPr lang="zh-CN" altLang="en-US" sz="2400" dirty="0">
                <a:sym typeface="+mn-ea"/>
              </a:rPr>
              <a:t>），</a:t>
            </a:r>
            <a:br>
              <a:rPr lang="zh-CN" altLang="en-US" sz="2400" dirty="0">
                <a:sym typeface="+mn-ea"/>
              </a:rPr>
            </a:br>
            <a:r>
              <a:rPr lang="zh-CN" altLang="en-US" sz="2400" dirty="0">
                <a:sym typeface="+mn-ea"/>
              </a:rPr>
              <a:t>余下的元素（如果有的话）组成</a:t>
            </a:r>
            <a:r>
              <a:rPr lang="en-US" altLang="zh-CN" sz="2400" dirty="0">
                <a:sym typeface="+mn-ea"/>
              </a:rPr>
              <a:t>t</a:t>
            </a:r>
            <a:r>
              <a:rPr lang="zh-CN" altLang="en-US" sz="2400" dirty="0">
                <a:sym typeface="+mn-ea"/>
              </a:rPr>
              <a:t>的若干</a:t>
            </a:r>
            <a:r>
              <a:rPr lang="zh-CN" altLang="en-US" sz="2400" dirty="0">
                <a:solidFill>
                  <a:schemeClr val="accent2"/>
                </a:solidFill>
                <a:sym typeface="+mn-ea"/>
              </a:rPr>
              <a:t>子树</a:t>
            </a:r>
            <a:r>
              <a:rPr lang="zh-CN" altLang="en-US" sz="2400" dirty="0">
                <a:sym typeface="+mn-ea"/>
              </a:rPr>
              <a:t>（</a:t>
            </a:r>
            <a:r>
              <a:rPr lang="en-US" altLang="zh-CN" sz="2400" dirty="0">
                <a:solidFill>
                  <a:schemeClr val="hlink"/>
                </a:solidFill>
                <a:sym typeface="+mn-ea"/>
              </a:rPr>
              <a:t>subtree</a:t>
            </a:r>
            <a:r>
              <a:rPr lang="zh-CN" altLang="en-US" sz="2400" dirty="0">
                <a:sym typeface="+mn-ea"/>
              </a:rPr>
              <a:t>）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4" name="Group 48"/>
          <p:cNvGrpSpPr/>
          <p:nvPr/>
        </p:nvGrpSpPr>
        <p:grpSpPr bwMode="auto">
          <a:xfrm>
            <a:off x="4085764" y="4075111"/>
            <a:ext cx="2744788" cy="1982788"/>
            <a:chOff x="3456" y="816"/>
            <a:chExt cx="1729" cy="1249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4222" y="816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A</a:t>
              </a:r>
              <a:endParaRPr lang="en-US" altLang="zh-CN" sz="1800"/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4224" y="115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dirty="0"/>
                <a:t>C</a:t>
              </a:r>
              <a:endParaRPr lang="en-US" altLang="zh-CN" sz="1800" dirty="0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840" y="115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B</a:t>
              </a:r>
              <a:endParaRPr lang="en-US" altLang="zh-CN" sz="180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4656" y="115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dirty="0"/>
                <a:t>D</a:t>
              </a:r>
              <a:endParaRPr lang="en-US" altLang="zh-CN" sz="1800" dirty="0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224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G</a:t>
              </a:r>
              <a:endParaRPr lang="en-US" altLang="zh-CN" sz="1800"/>
            </a:p>
          </p:txBody>
        </p:sp>
        <p:sp>
          <p:nvSpPr>
            <p:cNvPr id="3" name="Oval 9"/>
            <p:cNvSpPr>
              <a:spLocks noChangeArrowheads="1"/>
            </p:cNvSpPr>
            <p:nvPr/>
          </p:nvSpPr>
          <p:spPr bwMode="auto">
            <a:xfrm>
              <a:off x="3936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F</a:t>
              </a:r>
              <a:endParaRPr lang="en-US" altLang="zh-CN" sz="1800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3648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E</a:t>
              </a:r>
              <a:endParaRPr lang="en-US" altLang="zh-CN" sz="1800"/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4512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dirty="0"/>
                <a:t>H</a:t>
              </a:r>
              <a:endParaRPr lang="en-US" altLang="zh-CN" sz="1800" dirty="0"/>
            </a:p>
          </p:txBody>
        </p:sp>
        <p:sp>
          <p:nvSpPr>
            <p:cNvPr id="18" name="Oval 12"/>
            <p:cNvSpPr>
              <a:spLocks noChangeArrowheads="1"/>
            </p:cNvSpPr>
            <p:nvPr/>
          </p:nvSpPr>
          <p:spPr bwMode="auto">
            <a:xfrm>
              <a:off x="4752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I</a:t>
              </a:r>
              <a:endParaRPr lang="en-US" altLang="zh-CN" sz="180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auto">
            <a:xfrm>
              <a:off x="4992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J</a:t>
              </a:r>
              <a:endParaRPr lang="en-US" altLang="zh-CN" sz="1800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4512" y="187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M</a:t>
              </a:r>
              <a:endParaRPr lang="en-US" altLang="zh-CN" sz="1800"/>
            </a:p>
          </p:txBody>
        </p:sp>
        <p:sp>
          <p:nvSpPr>
            <p:cNvPr id="22" name="Oval 15"/>
            <p:cNvSpPr>
              <a:spLocks noChangeArrowheads="1"/>
            </p:cNvSpPr>
            <p:nvPr/>
          </p:nvSpPr>
          <p:spPr bwMode="auto">
            <a:xfrm>
              <a:off x="3744" y="187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L</a:t>
              </a:r>
              <a:endParaRPr lang="en-US" altLang="zh-CN" sz="1800"/>
            </a:p>
          </p:txBody>
        </p:sp>
        <p:sp>
          <p:nvSpPr>
            <p:cNvPr id="23" name="Oval 16"/>
            <p:cNvSpPr>
              <a:spLocks noChangeArrowheads="1"/>
            </p:cNvSpPr>
            <p:nvPr/>
          </p:nvSpPr>
          <p:spPr bwMode="auto">
            <a:xfrm>
              <a:off x="3456" y="187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K</a:t>
              </a:r>
              <a:endParaRPr lang="en-US" altLang="zh-CN" sz="1800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4320" y="100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>
              <a:off x="4320" y="134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4608" y="168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 flipH="1">
              <a:off x="3984" y="993"/>
              <a:ext cx="288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4368" y="993"/>
              <a:ext cx="311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 flipH="1">
              <a:off x="3792" y="1317"/>
              <a:ext cx="96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3"/>
            <p:cNvSpPr>
              <a:spLocks noChangeShapeType="1"/>
            </p:cNvSpPr>
            <p:nvPr/>
          </p:nvSpPr>
          <p:spPr bwMode="auto">
            <a:xfrm>
              <a:off x="3984" y="1333"/>
              <a:ext cx="48" cy="1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24"/>
            <p:cNvSpPr>
              <a:spLocks noChangeShapeType="1"/>
            </p:cNvSpPr>
            <p:nvPr/>
          </p:nvSpPr>
          <p:spPr bwMode="auto">
            <a:xfrm flipH="1">
              <a:off x="3600" y="1673"/>
              <a:ext cx="96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>
              <a:off x="3792" y="1673"/>
              <a:ext cx="48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26"/>
            <p:cNvSpPr>
              <a:spLocks noChangeShapeType="1"/>
            </p:cNvSpPr>
            <p:nvPr/>
          </p:nvSpPr>
          <p:spPr bwMode="auto">
            <a:xfrm flipH="1">
              <a:off x="4608" y="1344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>
              <a:off x="4773" y="1344"/>
              <a:ext cx="25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28"/>
            <p:cNvSpPr>
              <a:spLocks noChangeShapeType="1"/>
            </p:cNvSpPr>
            <p:nvPr/>
          </p:nvSpPr>
          <p:spPr bwMode="auto">
            <a:xfrm>
              <a:off x="4819" y="1296"/>
              <a:ext cx="227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96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336144" y="350982"/>
            <a:ext cx="5678056" cy="10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142459" y="185826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938049" y="1515291"/>
            <a:ext cx="45719" cy="23635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52115" y="1514840"/>
            <a:ext cx="9491305" cy="4603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树的两种遍历方式：深度优先遍历与广度优先遍历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4195" y="202248"/>
            <a:ext cx="2157095" cy="306705"/>
          </a:xfrm>
          <a:prstGeom prst="rect">
            <a:avLst/>
          </a:prstGeom>
        </p:spPr>
        <p:txBody>
          <a:bodyPr wrap="square" anchor="ctr">
            <a:spAutoFit/>
          </a:bodyPr>
          <a:p>
            <a:pPr lvl="0">
              <a:defRPr/>
            </a:pPr>
            <a:r>
              <a:rPr lang="zh-CN" altLang="en-US" sz="1400" b="1" kern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前置知识</a:t>
            </a:r>
            <a:r>
              <a:rPr lang="en-US" altLang="zh-CN" sz="1400" b="1" kern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——</a:t>
            </a:r>
            <a:r>
              <a:rPr lang="zh-CN" altLang="en-US" sz="1400" b="1" kern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树的遍历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4" name="Group 48"/>
          <p:cNvGrpSpPr/>
          <p:nvPr/>
        </p:nvGrpSpPr>
        <p:grpSpPr bwMode="auto">
          <a:xfrm>
            <a:off x="4334049" y="2812096"/>
            <a:ext cx="2744788" cy="1982788"/>
            <a:chOff x="3456" y="816"/>
            <a:chExt cx="1729" cy="1249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4222" y="816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A</a:t>
              </a:r>
              <a:endParaRPr lang="en-US" altLang="zh-CN" sz="1800"/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4224" y="115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dirty="0"/>
                <a:t>C</a:t>
              </a:r>
              <a:endParaRPr lang="en-US" altLang="zh-CN" sz="1800" dirty="0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840" y="115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B</a:t>
              </a:r>
              <a:endParaRPr lang="en-US" altLang="zh-CN" sz="180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4656" y="115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dirty="0"/>
                <a:t>D</a:t>
              </a:r>
              <a:endParaRPr lang="en-US" altLang="zh-CN" sz="1800" dirty="0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224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G</a:t>
              </a:r>
              <a:endParaRPr lang="en-US" altLang="zh-CN" sz="1800"/>
            </a:p>
          </p:txBody>
        </p:sp>
        <p:sp>
          <p:nvSpPr>
            <p:cNvPr id="3" name="Oval 9"/>
            <p:cNvSpPr>
              <a:spLocks noChangeArrowheads="1"/>
            </p:cNvSpPr>
            <p:nvPr/>
          </p:nvSpPr>
          <p:spPr bwMode="auto">
            <a:xfrm>
              <a:off x="3936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F</a:t>
              </a:r>
              <a:endParaRPr lang="en-US" altLang="zh-CN" sz="1800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3648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E</a:t>
              </a:r>
              <a:endParaRPr lang="en-US" altLang="zh-CN" sz="1800"/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4512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dirty="0"/>
                <a:t>H</a:t>
              </a:r>
              <a:endParaRPr lang="en-US" altLang="zh-CN" sz="1800" dirty="0"/>
            </a:p>
          </p:txBody>
        </p:sp>
        <p:sp>
          <p:nvSpPr>
            <p:cNvPr id="18" name="Oval 12"/>
            <p:cNvSpPr>
              <a:spLocks noChangeArrowheads="1"/>
            </p:cNvSpPr>
            <p:nvPr/>
          </p:nvSpPr>
          <p:spPr bwMode="auto">
            <a:xfrm>
              <a:off x="4752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I</a:t>
              </a:r>
              <a:endParaRPr lang="en-US" altLang="zh-CN" sz="180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auto">
            <a:xfrm>
              <a:off x="4992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J</a:t>
              </a:r>
              <a:endParaRPr lang="en-US" altLang="zh-CN" sz="1800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4512" y="187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M</a:t>
              </a:r>
              <a:endParaRPr lang="en-US" altLang="zh-CN" sz="1800"/>
            </a:p>
          </p:txBody>
        </p:sp>
        <p:sp>
          <p:nvSpPr>
            <p:cNvPr id="22" name="Oval 15"/>
            <p:cNvSpPr>
              <a:spLocks noChangeArrowheads="1"/>
            </p:cNvSpPr>
            <p:nvPr/>
          </p:nvSpPr>
          <p:spPr bwMode="auto">
            <a:xfrm>
              <a:off x="3744" y="187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L</a:t>
              </a:r>
              <a:endParaRPr lang="en-US" altLang="zh-CN" sz="1800"/>
            </a:p>
          </p:txBody>
        </p:sp>
        <p:sp>
          <p:nvSpPr>
            <p:cNvPr id="23" name="Oval 16"/>
            <p:cNvSpPr>
              <a:spLocks noChangeArrowheads="1"/>
            </p:cNvSpPr>
            <p:nvPr/>
          </p:nvSpPr>
          <p:spPr bwMode="auto">
            <a:xfrm>
              <a:off x="3456" y="187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K</a:t>
              </a:r>
              <a:endParaRPr lang="en-US" altLang="zh-CN" sz="1800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4320" y="100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>
              <a:off x="4320" y="134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4608" y="168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 flipH="1">
              <a:off x="3984" y="993"/>
              <a:ext cx="288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4368" y="993"/>
              <a:ext cx="311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 flipH="1">
              <a:off x="3792" y="1317"/>
              <a:ext cx="96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3"/>
            <p:cNvSpPr>
              <a:spLocks noChangeShapeType="1"/>
            </p:cNvSpPr>
            <p:nvPr/>
          </p:nvSpPr>
          <p:spPr bwMode="auto">
            <a:xfrm>
              <a:off x="3984" y="1333"/>
              <a:ext cx="48" cy="1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24"/>
            <p:cNvSpPr>
              <a:spLocks noChangeShapeType="1"/>
            </p:cNvSpPr>
            <p:nvPr/>
          </p:nvSpPr>
          <p:spPr bwMode="auto">
            <a:xfrm flipH="1">
              <a:off x="3600" y="1673"/>
              <a:ext cx="96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>
              <a:off x="3792" y="1673"/>
              <a:ext cx="48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26"/>
            <p:cNvSpPr>
              <a:spLocks noChangeShapeType="1"/>
            </p:cNvSpPr>
            <p:nvPr/>
          </p:nvSpPr>
          <p:spPr bwMode="auto">
            <a:xfrm flipH="1">
              <a:off x="4608" y="1344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>
              <a:off x="4773" y="1344"/>
              <a:ext cx="25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28"/>
            <p:cNvSpPr>
              <a:spLocks noChangeShapeType="1"/>
            </p:cNvSpPr>
            <p:nvPr/>
          </p:nvSpPr>
          <p:spPr bwMode="auto">
            <a:xfrm>
              <a:off x="4819" y="1296"/>
              <a:ext cx="227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96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336144" y="350982"/>
            <a:ext cx="5678056" cy="10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142459" y="185826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938049" y="1515291"/>
            <a:ext cx="45719" cy="23635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87675" y="1362757"/>
            <a:ext cx="9491305" cy="11988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拓展到图上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等等，什么是图？</a:t>
            </a: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图：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二元组(V, E) 称为图。V为顶点的集合，E为V中顶点之间的边的集合。</a:t>
            </a: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4195" y="202248"/>
            <a:ext cx="2157095" cy="306705"/>
          </a:xfrm>
          <a:prstGeom prst="rect">
            <a:avLst/>
          </a:prstGeom>
        </p:spPr>
        <p:txBody>
          <a:bodyPr wrap="square" anchor="ctr">
            <a:spAutoFit/>
          </a:bodyPr>
          <a:p>
            <a:pPr lvl="0">
              <a:defRPr/>
            </a:pPr>
            <a:r>
              <a:rPr lang="zh-CN" altLang="en-US" sz="1400" b="1" kern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前置知识</a:t>
            </a:r>
            <a:r>
              <a:rPr lang="en-US" altLang="zh-CN" sz="1400" b="1" kern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——</a:t>
            </a:r>
            <a:r>
              <a:rPr lang="zh-CN" altLang="en-US" sz="1400" b="1" kern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树的遍历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7548" y="3134306"/>
            <a:ext cx="5638800" cy="3314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018" y="4244563"/>
            <a:ext cx="3267075" cy="581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96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336144" y="350982"/>
            <a:ext cx="5678056" cy="10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142459" y="185826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938049" y="1515291"/>
            <a:ext cx="45719" cy="23635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78785" y="1515157"/>
            <a:ext cx="9491305" cy="11988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连通图：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如果在图G中，任意2个顶点之间都存在路径，那么称G为连通图（注意是任意2顶点）。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4195" y="202248"/>
            <a:ext cx="2157095" cy="306705"/>
          </a:xfrm>
          <a:prstGeom prst="rect">
            <a:avLst/>
          </a:prstGeom>
        </p:spPr>
        <p:txBody>
          <a:bodyPr wrap="square" anchor="ctr">
            <a:spAutoFit/>
          </a:bodyPr>
          <a:p>
            <a:pPr lvl="0">
              <a:defRPr/>
            </a:pPr>
            <a:r>
              <a:rPr lang="zh-CN" altLang="en-US" sz="1400" b="1" kern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前置知识</a:t>
            </a:r>
            <a:r>
              <a:rPr lang="en-US" altLang="zh-CN" sz="1400" b="1" kern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——</a:t>
            </a:r>
            <a:r>
              <a:rPr lang="zh-CN" altLang="en-US" sz="1400" b="1" kern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树的遍历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672" y="2714196"/>
            <a:ext cx="3647872" cy="36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762" y="2714238"/>
            <a:ext cx="5265906" cy="392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303282" y="1718532"/>
            <a:ext cx="6224797" cy="748972"/>
            <a:chOff x="1163945" y="1746259"/>
            <a:chExt cx="6224797" cy="748972"/>
          </a:xfrm>
        </p:grpSpPr>
        <p:grpSp>
          <p:nvGrpSpPr>
            <p:cNvPr id="44" name="组合 43"/>
            <p:cNvGrpSpPr/>
            <p:nvPr/>
          </p:nvGrpSpPr>
          <p:grpSpPr>
            <a:xfrm>
              <a:off x="1957065" y="1845276"/>
              <a:ext cx="5431677" cy="649955"/>
              <a:chOff x="1753865" y="3013676"/>
              <a:chExt cx="5431677" cy="649955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753865" y="3013676"/>
                <a:ext cx="5431677" cy="52197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800" b="1" kern="0" dirty="0"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复习</a:t>
                </a:r>
                <a:endParaRPr lang="zh-CN" altLang="en-US" sz="2800" b="1" kern="0" dirty="0"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800204" y="3386632"/>
                <a:ext cx="18473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163945" y="1746259"/>
              <a:ext cx="866241" cy="720000"/>
              <a:chOff x="960745" y="2898038"/>
              <a:chExt cx="866241" cy="72000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960745" y="2906435"/>
                <a:ext cx="866241" cy="70675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00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>
            <a:off x="3922476" y="2078532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96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336144" y="350982"/>
            <a:ext cx="5678056" cy="10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142459" y="185826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938049" y="1515291"/>
            <a:ext cx="45719" cy="23635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78785" y="1514839"/>
            <a:ext cx="9491305" cy="82994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树是什么？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树是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个顶点，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n-1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条边的连通图。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4195" y="202248"/>
            <a:ext cx="2157095" cy="306705"/>
          </a:xfrm>
          <a:prstGeom prst="rect">
            <a:avLst/>
          </a:prstGeom>
        </p:spPr>
        <p:txBody>
          <a:bodyPr wrap="square" anchor="ctr">
            <a:spAutoFit/>
          </a:bodyPr>
          <a:p>
            <a:pPr lvl="0">
              <a:defRPr/>
            </a:pPr>
            <a:r>
              <a:rPr lang="zh-CN" altLang="en-US" sz="1400" b="1" kern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前置知识</a:t>
            </a:r>
            <a:r>
              <a:rPr lang="en-US" altLang="zh-CN" sz="1400" b="1" kern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——</a:t>
            </a:r>
            <a:r>
              <a:rPr lang="zh-CN" altLang="en-US" sz="1400" b="1" kern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树的遍历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4" name="Group 48"/>
          <p:cNvGrpSpPr/>
          <p:nvPr/>
        </p:nvGrpSpPr>
        <p:grpSpPr bwMode="auto">
          <a:xfrm>
            <a:off x="2325370" y="2952750"/>
            <a:ext cx="3718560" cy="2929255"/>
            <a:chOff x="3456" y="816"/>
            <a:chExt cx="1729" cy="1249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4222" y="816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A</a:t>
              </a:r>
              <a:endParaRPr lang="en-US" altLang="zh-CN" sz="1800"/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4224" y="115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dirty="0"/>
                <a:t>C</a:t>
              </a:r>
              <a:endParaRPr lang="en-US" altLang="zh-CN" sz="1800" dirty="0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840" y="115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B</a:t>
              </a:r>
              <a:endParaRPr lang="en-US" altLang="zh-CN" sz="180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4656" y="115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dirty="0"/>
                <a:t>D</a:t>
              </a:r>
              <a:endParaRPr lang="en-US" altLang="zh-CN" sz="1800" dirty="0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224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G</a:t>
              </a:r>
              <a:endParaRPr lang="en-US" altLang="zh-CN" sz="1800"/>
            </a:p>
          </p:txBody>
        </p:sp>
        <p:sp>
          <p:nvSpPr>
            <p:cNvPr id="3" name="Oval 9"/>
            <p:cNvSpPr>
              <a:spLocks noChangeArrowheads="1"/>
            </p:cNvSpPr>
            <p:nvPr/>
          </p:nvSpPr>
          <p:spPr bwMode="auto">
            <a:xfrm>
              <a:off x="3936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F</a:t>
              </a:r>
              <a:endParaRPr lang="en-US" altLang="zh-CN" sz="1800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3648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E</a:t>
              </a:r>
              <a:endParaRPr lang="en-US" altLang="zh-CN" sz="1800"/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4512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dirty="0"/>
                <a:t>H</a:t>
              </a:r>
              <a:endParaRPr lang="en-US" altLang="zh-CN" sz="1800" dirty="0"/>
            </a:p>
          </p:txBody>
        </p:sp>
        <p:sp>
          <p:nvSpPr>
            <p:cNvPr id="18" name="Oval 12"/>
            <p:cNvSpPr>
              <a:spLocks noChangeArrowheads="1"/>
            </p:cNvSpPr>
            <p:nvPr/>
          </p:nvSpPr>
          <p:spPr bwMode="auto">
            <a:xfrm>
              <a:off x="4752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I</a:t>
              </a:r>
              <a:endParaRPr lang="en-US" altLang="zh-CN" sz="180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auto">
            <a:xfrm>
              <a:off x="4992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J</a:t>
              </a:r>
              <a:endParaRPr lang="en-US" altLang="zh-CN" sz="1800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4512" y="187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M</a:t>
              </a:r>
              <a:endParaRPr lang="en-US" altLang="zh-CN" sz="1800"/>
            </a:p>
          </p:txBody>
        </p:sp>
        <p:sp>
          <p:nvSpPr>
            <p:cNvPr id="22" name="Oval 15"/>
            <p:cNvSpPr>
              <a:spLocks noChangeArrowheads="1"/>
            </p:cNvSpPr>
            <p:nvPr/>
          </p:nvSpPr>
          <p:spPr bwMode="auto">
            <a:xfrm>
              <a:off x="3744" y="187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L</a:t>
              </a:r>
              <a:endParaRPr lang="en-US" altLang="zh-CN" sz="1800"/>
            </a:p>
          </p:txBody>
        </p:sp>
        <p:sp>
          <p:nvSpPr>
            <p:cNvPr id="23" name="Oval 16"/>
            <p:cNvSpPr>
              <a:spLocks noChangeArrowheads="1"/>
            </p:cNvSpPr>
            <p:nvPr/>
          </p:nvSpPr>
          <p:spPr bwMode="auto">
            <a:xfrm>
              <a:off x="3456" y="187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K</a:t>
              </a:r>
              <a:endParaRPr lang="en-US" altLang="zh-CN" sz="1800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4320" y="100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>
              <a:off x="4320" y="134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4608" y="168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 flipH="1">
              <a:off x="3984" y="993"/>
              <a:ext cx="288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4368" y="993"/>
              <a:ext cx="311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 flipH="1">
              <a:off x="3792" y="1317"/>
              <a:ext cx="96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3"/>
            <p:cNvSpPr>
              <a:spLocks noChangeShapeType="1"/>
            </p:cNvSpPr>
            <p:nvPr/>
          </p:nvSpPr>
          <p:spPr bwMode="auto">
            <a:xfrm>
              <a:off x="3984" y="1333"/>
              <a:ext cx="48" cy="1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24"/>
            <p:cNvSpPr>
              <a:spLocks noChangeShapeType="1"/>
            </p:cNvSpPr>
            <p:nvPr/>
          </p:nvSpPr>
          <p:spPr bwMode="auto">
            <a:xfrm flipH="1">
              <a:off x="3600" y="1673"/>
              <a:ext cx="96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>
              <a:off x="3792" y="1673"/>
              <a:ext cx="48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26"/>
            <p:cNvSpPr>
              <a:spLocks noChangeShapeType="1"/>
            </p:cNvSpPr>
            <p:nvPr/>
          </p:nvSpPr>
          <p:spPr bwMode="auto">
            <a:xfrm flipH="1">
              <a:off x="4608" y="1344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>
              <a:off x="4773" y="1344"/>
              <a:ext cx="25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28"/>
            <p:cNvSpPr>
              <a:spLocks noChangeShapeType="1"/>
            </p:cNvSpPr>
            <p:nvPr/>
          </p:nvSpPr>
          <p:spPr bwMode="auto">
            <a:xfrm>
              <a:off x="4819" y="1296"/>
              <a:ext cx="227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462" y="2345261"/>
            <a:ext cx="3647872" cy="36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303282" y="1718532"/>
            <a:ext cx="7435984" cy="748972"/>
            <a:chOff x="1163945" y="1746259"/>
            <a:chExt cx="7435984" cy="748972"/>
          </a:xfrm>
        </p:grpSpPr>
        <p:grpSp>
          <p:nvGrpSpPr>
            <p:cNvPr id="44" name="组合 43"/>
            <p:cNvGrpSpPr/>
            <p:nvPr/>
          </p:nvGrpSpPr>
          <p:grpSpPr>
            <a:xfrm>
              <a:off x="1957065" y="1876072"/>
              <a:ext cx="6642864" cy="619159"/>
              <a:chOff x="1753865" y="3044472"/>
              <a:chExt cx="6642864" cy="619159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753865" y="3044472"/>
                <a:ext cx="6642864" cy="46037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图的</a:t>
                </a: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dfs</a:t>
                </a: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与</a:t>
                </a: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bfs</a:t>
                </a:r>
                <a:endPara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800204" y="3386632"/>
                <a:ext cx="18473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163945" y="1746259"/>
              <a:ext cx="866241" cy="720000"/>
              <a:chOff x="960745" y="2898038"/>
              <a:chExt cx="866241" cy="72000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960745" y="2906435"/>
                <a:ext cx="866241" cy="70675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02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>
            <a:off x="5013046" y="2078532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345" y="161964"/>
            <a:ext cx="1864747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图的</a:t>
            </a: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dfs</a:t>
            </a: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bfs</a:t>
            </a:r>
            <a:endParaRPr lang="en-US" altLang="zh-CN" sz="2000" b="1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336144" y="350982"/>
            <a:ext cx="5678056" cy="10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142459" y="185826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938049" y="1515291"/>
            <a:ext cx="45719" cy="23635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17190" y="1514839"/>
            <a:ext cx="9491305" cy="4603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图的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dfs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4" name="Group 48"/>
          <p:cNvGrpSpPr/>
          <p:nvPr/>
        </p:nvGrpSpPr>
        <p:grpSpPr bwMode="auto">
          <a:xfrm>
            <a:off x="2117090" y="2536825"/>
            <a:ext cx="3718560" cy="2929255"/>
            <a:chOff x="3456" y="816"/>
            <a:chExt cx="1729" cy="1249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4222" y="816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A</a:t>
              </a:r>
              <a:endParaRPr lang="en-US" altLang="zh-CN" sz="1800"/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4224" y="115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dirty="0"/>
                <a:t>C</a:t>
              </a:r>
              <a:endParaRPr lang="en-US" altLang="zh-CN" sz="1800" dirty="0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840" y="115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B</a:t>
              </a:r>
              <a:endParaRPr lang="en-US" altLang="zh-CN" sz="180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4656" y="115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dirty="0"/>
                <a:t>D</a:t>
              </a:r>
              <a:endParaRPr lang="en-US" altLang="zh-CN" sz="1800" dirty="0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224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G</a:t>
              </a:r>
              <a:endParaRPr lang="en-US" altLang="zh-CN" sz="1800"/>
            </a:p>
          </p:txBody>
        </p:sp>
        <p:sp>
          <p:nvSpPr>
            <p:cNvPr id="3" name="Oval 9"/>
            <p:cNvSpPr>
              <a:spLocks noChangeArrowheads="1"/>
            </p:cNvSpPr>
            <p:nvPr/>
          </p:nvSpPr>
          <p:spPr bwMode="auto">
            <a:xfrm>
              <a:off x="3936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F</a:t>
              </a:r>
              <a:endParaRPr lang="en-US" altLang="zh-CN" sz="1800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3648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E</a:t>
              </a:r>
              <a:endParaRPr lang="en-US" altLang="zh-CN" sz="1800"/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4512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dirty="0"/>
                <a:t>H</a:t>
              </a:r>
              <a:endParaRPr lang="en-US" altLang="zh-CN" sz="1800" dirty="0"/>
            </a:p>
          </p:txBody>
        </p:sp>
        <p:sp>
          <p:nvSpPr>
            <p:cNvPr id="18" name="Oval 12"/>
            <p:cNvSpPr>
              <a:spLocks noChangeArrowheads="1"/>
            </p:cNvSpPr>
            <p:nvPr/>
          </p:nvSpPr>
          <p:spPr bwMode="auto">
            <a:xfrm>
              <a:off x="4752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I</a:t>
              </a:r>
              <a:endParaRPr lang="en-US" altLang="zh-CN" sz="180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auto">
            <a:xfrm>
              <a:off x="4992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J</a:t>
              </a:r>
              <a:endParaRPr lang="en-US" altLang="zh-CN" sz="1800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4512" y="187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M</a:t>
              </a:r>
              <a:endParaRPr lang="en-US" altLang="zh-CN" sz="1800"/>
            </a:p>
          </p:txBody>
        </p:sp>
        <p:sp>
          <p:nvSpPr>
            <p:cNvPr id="22" name="Oval 15"/>
            <p:cNvSpPr>
              <a:spLocks noChangeArrowheads="1"/>
            </p:cNvSpPr>
            <p:nvPr/>
          </p:nvSpPr>
          <p:spPr bwMode="auto">
            <a:xfrm>
              <a:off x="3744" y="187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L</a:t>
              </a:r>
              <a:endParaRPr lang="en-US" altLang="zh-CN" sz="1800"/>
            </a:p>
          </p:txBody>
        </p:sp>
        <p:sp>
          <p:nvSpPr>
            <p:cNvPr id="23" name="Oval 16"/>
            <p:cNvSpPr>
              <a:spLocks noChangeArrowheads="1"/>
            </p:cNvSpPr>
            <p:nvPr/>
          </p:nvSpPr>
          <p:spPr bwMode="auto">
            <a:xfrm>
              <a:off x="3456" y="187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K</a:t>
              </a:r>
              <a:endParaRPr lang="en-US" altLang="zh-CN" sz="1800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4320" y="100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>
              <a:off x="4320" y="134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4608" y="168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 flipH="1">
              <a:off x="3984" y="993"/>
              <a:ext cx="288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4368" y="993"/>
              <a:ext cx="311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 flipH="1">
              <a:off x="3792" y="1317"/>
              <a:ext cx="96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3"/>
            <p:cNvSpPr>
              <a:spLocks noChangeShapeType="1"/>
            </p:cNvSpPr>
            <p:nvPr/>
          </p:nvSpPr>
          <p:spPr bwMode="auto">
            <a:xfrm>
              <a:off x="3984" y="1333"/>
              <a:ext cx="48" cy="1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24"/>
            <p:cNvSpPr>
              <a:spLocks noChangeShapeType="1"/>
            </p:cNvSpPr>
            <p:nvPr/>
          </p:nvSpPr>
          <p:spPr bwMode="auto">
            <a:xfrm flipH="1">
              <a:off x="3600" y="1673"/>
              <a:ext cx="96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>
              <a:off x="3792" y="1673"/>
              <a:ext cx="48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26"/>
            <p:cNvSpPr>
              <a:spLocks noChangeShapeType="1"/>
            </p:cNvSpPr>
            <p:nvPr/>
          </p:nvSpPr>
          <p:spPr bwMode="auto">
            <a:xfrm flipH="1">
              <a:off x="4608" y="1344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>
              <a:off x="4773" y="1344"/>
              <a:ext cx="25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28"/>
            <p:cNvSpPr>
              <a:spLocks noChangeShapeType="1"/>
            </p:cNvSpPr>
            <p:nvPr/>
          </p:nvSpPr>
          <p:spPr bwMode="auto">
            <a:xfrm>
              <a:off x="4819" y="1296"/>
              <a:ext cx="227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36" name="图片 35" descr="201701142037081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3930" y="2080260"/>
            <a:ext cx="4993005" cy="3720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345" y="161964"/>
            <a:ext cx="1864747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图的</a:t>
            </a: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dfs</a:t>
            </a: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bfs</a:t>
            </a:r>
            <a:endParaRPr lang="en-US" altLang="zh-CN" sz="2000" b="1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336144" y="350982"/>
            <a:ext cx="5678056" cy="10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142459" y="185826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938049" y="1515291"/>
            <a:ext cx="45719" cy="23635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17190" y="960802"/>
            <a:ext cx="9491305" cy="156845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图的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dfs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使用栈实现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以从节点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开始的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dfs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举例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（什么叫灵魂画手啊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6" name="图片 35" descr="201701142037081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3930" y="2080260"/>
            <a:ext cx="4993005" cy="3720465"/>
          </a:xfrm>
          <a:prstGeom prst="rect">
            <a:avLst/>
          </a:prstGeom>
        </p:spPr>
      </p:pic>
      <p:pic>
        <p:nvPicPr>
          <p:cNvPr id="2" name="图片 1" descr="stackdf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090" y="2707640"/>
            <a:ext cx="4252595" cy="3691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345" y="161964"/>
            <a:ext cx="1864747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图的</a:t>
            </a: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dfs</a:t>
            </a: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bfs</a:t>
            </a:r>
            <a:endParaRPr lang="en-US" altLang="zh-CN" sz="2000" b="1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336144" y="350982"/>
            <a:ext cx="5678056" cy="10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142459" y="185826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938049" y="1515291"/>
            <a:ext cx="45719" cy="23635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17190" y="1514839"/>
            <a:ext cx="9491305" cy="4603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代码：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 descr="codestackdf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9190" y="2062480"/>
            <a:ext cx="5387340" cy="3749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345" y="161964"/>
            <a:ext cx="1864747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图的</a:t>
            </a: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dfs</a:t>
            </a: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bfs</a:t>
            </a:r>
            <a:endParaRPr lang="en-US" altLang="zh-CN" sz="2000" b="1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336144" y="350982"/>
            <a:ext cx="5678056" cy="10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142459" y="185826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938049" y="1515291"/>
            <a:ext cx="45719" cy="23635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17190" y="1330055"/>
            <a:ext cx="9491305" cy="82994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一般来说还是不用栈写的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递归方法：回溯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6" name="图片 35" descr="201701142037081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2615" y="2310130"/>
            <a:ext cx="4993005" cy="3720465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H="1" flipV="1">
            <a:off x="4023360" y="2751455"/>
            <a:ext cx="1442720" cy="1123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3669665" y="2946400"/>
            <a:ext cx="415925" cy="1229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4430395" y="4282440"/>
            <a:ext cx="1168400" cy="982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4342130" y="4424045"/>
            <a:ext cx="1141730" cy="10617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156075" y="4397375"/>
            <a:ext cx="8890" cy="822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4297680" y="4450715"/>
            <a:ext cx="35560" cy="6280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3970655" y="3043555"/>
            <a:ext cx="309880" cy="10528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050030" y="3096895"/>
            <a:ext cx="1247775" cy="9290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801995" y="4096385"/>
            <a:ext cx="1487170" cy="822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5563235" y="4220210"/>
            <a:ext cx="1628140" cy="946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345" y="161964"/>
            <a:ext cx="1864747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图的</a:t>
            </a: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dfs</a:t>
            </a: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bfs</a:t>
            </a:r>
            <a:endParaRPr lang="en-US" altLang="zh-CN" sz="2000" b="1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336144" y="350982"/>
            <a:ext cx="5678056" cy="10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142459" y="185826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938049" y="1515291"/>
            <a:ext cx="45719" cy="23635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17190" y="1514839"/>
            <a:ext cx="9491305" cy="4603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代码：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 descr="codedf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4085" y="2129155"/>
            <a:ext cx="7013575" cy="2153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345" y="161964"/>
            <a:ext cx="1864747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图的</a:t>
            </a: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dfs</a:t>
            </a: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bfs</a:t>
            </a:r>
            <a:endParaRPr lang="en-US" altLang="zh-CN" sz="2000" b="1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336144" y="350982"/>
            <a:ext cx="5678056" cy="10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142459" y="185826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938049" y="1515291"/>
            <a:ext cx="45719" cy="23635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17190" y="1514839"/>
            <a:ext cx="9491305" cy="4603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图的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fs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4" name="Group 48"/>
          <p:cNvGrpSpPr/>
          <p:nvPr/>
        </p:nvGrpSpPr>
        <p:grpSpPr bwMode="auto">
          <a:xfrm>
            <a:off x="2117090" y="2536825"/>
            <a:ext cx="3718560" cy="2929255"/>
            <a:chOff x="3456" y="816"/>
            <a:chExt cx="1729" cy="1249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4222" y="816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A</a:t>
              </a:r>
              <a:endParaRPr lang="en-US" altLang="zh-CN" sz="1800"/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4224" y="115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dirty="0"/>
                <a:t>C</a:t>
              </a:r>
              <a:endParaRPr lang="en-US" altLang="zh-CN" sz="1800" dirty="0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840" y="115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B</a:t>
              </a:r>
              <a:endParaRPr lang="en-US" altLang="zh-CN" sz="180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4656" y="115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dirty="0"/>
                <a:t>D</a:t>
              </a:r>
              <a:endParaRPr lang="en-US" altLang="zh-CN" sz="1800" dirty="0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224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G</a:t>
              </a:r>
              <a:endParaRPr lang="en-US" altLang="zh-CN" sz="1800"/>
            </a:p>
          </p:txBody>
        </p:sp>
        <p:sp>
          <p:nvSpPr>
            <p:cNvPr id="3" name="Oval 9"/>
            <p:cNvSpPr>
              <a:spLocks noChangeArrowheads="1"/>
            </p:cNvSpPr>
            <p:nvPr/>
          </p:nvSpPr>
          <p:spPr bwMode="auto">
            <a:xfrm>
              <a:off x="3936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F</a:t>
              </a:r>
              <a:endParaRPr lang="en-US" altLang="zh-CN" sz="1800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3648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E</a:t>
              </a:r>
              <a:endParaRPr lang="en-US" altLang="zh-CN" sz="1800"/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4512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dirty="0"/>
                <a:t>H</a:t>
              </a:r>
              <a:endParaRPr lang="en-US" altLang="zh-CN" sz="1800" dirty="0"/>
            </a:p>
          </p:txBody>
        </p:sp>
        <p:sp>
          <p:nvSpPr>
            <p:cNvPr id="18" name="Oval 12"/>
            <p:cNvSpPr>
              <a:spLocks noChangeArrowheads="1"/>
            </p:cNvSpPr>
            <p:nvPr/>
          </p:nvSpPr>
          <p:spPr bwMode="auto">
            <a:xfrm>
              <a:off x="4752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I</a:t>
              </a:r>
              <a:endParaRPr lang="en-US" altLang="zh-CN" sz="180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auto">
            <a:xfrm>
              <a:off x="4992" y="1488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J</a:t>
              </a:r>
              <a:endParaRPr lang="en-US" altLang="zh-CN" sz="1800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4512" y="187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M</a:t>
              </a:r>
              <a:endParaRPr lang="en-US" altLang="zh-CN" sz="1800"/>
            </a:p>
          </p:txBody>
        </p:sp>
        <p:sp>
          <p:nvSpPr>
            <p:cNvPr id="22" name="Oval 15"/>
            <p:cNvSpPr>
              <a:spLocks noChangeArrowheads="1"/>
            </p:cNvSpPr>
            <p:nvPr/>
          </p:nvSpPr>
          <p:spPr bwMode="auto">
            <a:xfrm>
              <a:off x="3744" y="187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L</a:t>
              </a:r>
              <a:endParaRPr lang="en-US" altLang="zh-CN" sz="1800"/>
            </a:p>
          </p:txBody>
        </p:sp>
        <p:sp>
          <p:nvSpPr>
            <p:cNvPr id="23" name="Oval 16"/>
            <p:cNvSpPr>
              <a:spLocks noChangeArrowheads="1"/>
            </p:cNvSpPr>
            <p:nvPr/>
          </p:nvSpPr>
          <p:spPr bwMode="auto">
            <a:xfrm>
              <a:off x="3456" y="1872"/>
              <a:ext cx="193" cy="19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K</a:t>
              </a:r>
              <a:endParaRPr lang="en-US" altLang="zh-CN" sz="1800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4320" y="100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>
              <a:off x="4320" y="134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4608" y="168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 flipH="1">
              <a:off x="3984" y="993"/>
              <a:ext cx="288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4368" y="993"/>
              <a:ext cx="311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 flipH="1">
              <a:off x="3792" y="1317"/>
              <a:ext cx="96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3"/>
            <p:cNvSpPr>
              <a:spLocks noChangeShapeType="1"/>
            </p:cNvSpPr>
            <p:nvPr/>
          </p:nvSpPr>
          <p:spPr bwMode="auto">
            <a:xfrm>
              <a:off x="3984" y="1333"/>
              <a:ext cx="48" cy="1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24"/>
            <p:cNvSpPr>
              <a:spLocks noChangeShapeType="1"/>
            </p:cNvSpPr>
            <p:nvPr/>
          </p:nvSpPr>
          <p:spPr bwMode="auto">
            <a:xfrm flipH="1">
              <a:off x="3600" y="1673"/>
              <a:ext cx="96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>
              <a:off x="3792" y="1673"/>
              <a:ext cx="48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26"/>
            <p:cNvSpPr>
              <a:spLocks noChangeShapeType="1"/>
            </p:cNvSpPr>
            <p:nvPr/>
          </p:nvSpPr>
          <p:spPr bwMode="auto">
            <a:xfrm flipH="1">
              <a:off x="4608" y="1344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>
              <a:off x="4773" y="1344"/>
              <a:ext cx="25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28"/>
            <p:cNvSpPr>
              <a:spLocks noChangeShapeType="1"/>
            </p:cNvSpPr>
            <p:nvPr/>
          </p:nvSpPr>
          <p:spPr bwMode="auto">
            <a:xfrm>
              <a:off x="4819" y="1296"/>
              <a:ext cx="227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36" name="图片 35" descr="201701142037081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3930" y="2080260"/>
            <a:ext cx="4993005" cy="3720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345" y="161964"/>
            <a:ext cx="1864747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图的</a:t>
            </a: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dfs</a:t>
            </a: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bfs</a:t>
            </a:r>
            <a:endParaRPr lang="en-US" altLang="zh-CN" sz="2000" b="1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336144" y="350982"/>
            <a:ext cx="5678056" cy="10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142459" y="185826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938049" y="1515291"/>
            <a:ext cx="45719" cy="23635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17190" y="1145587"/>
            <a:ext cx="9491305" cy="11988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图的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fs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基于队列实现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（仍然以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为起点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6" name="图片 35" descr="201701142037081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3930" y="2080260"/>
            <a:ext cx="4993005" cy="3720465"/>
          </a:xfrm>
          <a:prstGeom prst="rect">
            <a:avLst/>
          </a:prstGeom>
        </p:spPr>
      </p:pic>
      <p:pic>
        <p:nvPicPr>
          <p:cNvPr id="2" name="图片 1" descr="bfs"/>
          <p:cNvPicPr>
            <a:picLocks noChangeAspect="1"/>
          </p:cNvPicPr>
          <p:nvPr/>
        </p:nvPicPr>
        <p:blipFill>
          <a:blip r:embed="rId2"/>
          <a:srcRect l="349" b="16831"/>
          <a:stretch>
            <a:fillRect/>
          </a:stretch>
        </p:blipFill>
        <p:spPr>
          <a:xfrm>
            <a:off x="2050415" y="2344420"/>
            <a:ext cx="3993515" cy="4220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345" y="161964"/>
            <a:ext cx="1864747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图的</a:t>
            </a: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dfs</a:t>
            </a: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bfs</a:t>
            </a:r>
            <a:endParaRPr lang="en-US" altLang="zh-CN" sz="2000" b="1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336144" y="350982"/>
            <a:ext cx="5678056" cy="10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142459" y="185826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938049" y="1515291"/>
            <a:ext cx="45719" cy="23635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17190" y="1514840"/>
            <a:ext cx="9491305" cy="4603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代码：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 descr="codebf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4565" y="2044065"/>
            <a:ext cx="5044440" cy="3398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345" y="161964"/>
            <a:ext cx="2066970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复习</a:t>
            </a:r>
            <a:endParaRPr lang="zh-CN" altLang="en-US" sz="2000" b="1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96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00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916774" y="361354"/>
            <a:ext cx="70974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815415" y="1430928"/>
            <a:ext cx="45719" cy="21831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81367" y="2615769"/>
            <a:ext cx="7988375" cy="4603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接下来是偷来的上节课的</a:t>
            </a:r>
            <a:r>
              <a:rPr lang="en-US" altLang="zh-CN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PPT</a:t>
            </a: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bushi</a:t>
            </a: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345" y="161964"/>
            <a:ext cx="1864747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图的</a:t>
            </a: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dfs</a:t>
            </a: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bfs</a:t>
            </a:r>
            <a:endParaRPr lang="en-US" altLang="zh-CN" sz="2000" b="1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336144" y="350982"/>
            <a:ext cx="5678056" cy="10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142459" y="185826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938049" y="1515291"/>
            <a:ext cx="45719" cy="23635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17190" y="1331960"/>
            <a:ext cx="9491305" cy="304609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例题之迷宫问题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代表起点，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代表终点，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代表可走格，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代表墙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比如：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0 1 1 1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1 0 0 0 1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1 0 1 0 1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 1 1 0 E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现给出迷宫，问是否有路走通？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345" y="161964"/>
            <a:ext cx="1864747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图的</a:t>
            </a: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dfs</a:t>
            </a: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bfs</a:t>
            </a:r>
            <a:endParaRPr lang="en-US" altLang="zh-CN" sz="2000" b="1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336144" y="350982"/>
            <a:ext cx="5678056" cy="10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142459" y="185826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938049" y="1515291"/>
            <a:ext cx="45719" cy="23635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82900" y="2491470"/>
            <a:ext cx="9491305" cy="82994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从起点开始，寻找是否有可走点，有就继续搜，没有就返回，直到搜到终点。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345" y="161964"/>
            <a:ext cx="1864747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图的</a:t>
            </a: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dfs</a:t>
            </a: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bfs</a:t>
            </a:r>
            <a:endParaRPr lang="en-US" altLang="zh-CN" sz="2000" b="1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336144" y="350982"/>
            <a:ext cx="5678056" cy="10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142459" y="185826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938049" y="1515291"/>
            <a:ext cx="45719" cy="23635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82900" y="2676255"/>
            <a:ext cx="9491305" cy="4603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连通性问题，一般使用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dfs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解决。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345" y="161964"/>
            <a:ext cx="1864747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图的</a:t>
            </a: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dfs</a:t>
            </a: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bfs</a:t>
            </a:r>
            <a:endParaRPr lang="en-US" altLang="zh-CN" sz="2000" b="1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336144" y="350982"/>
            <a:ext cx="5678056" cy="10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142459" y="185826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938049" y="1515291"/>
            <a:ext cx="45719" cy="23635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17190" y="1331960"/>
            <a:ext cx="9491305" cy="304609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例题之迷宫问题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代表起点，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代表终点，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代表可走格，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代表墙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比如：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0 1 1 1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1 0 0 0 1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1 0 1 0 1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 1 1 0 E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现给出迷宫，问是否有路走通？如果有，最短经过几个格子？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345" y="161964"/>
            <a:ext cx="1864747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图的</a:t>
            </a: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dfs</a:t>
            </a: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bfs</a:t>
            </a:r>
            <a:endParaRPr lang="en-US" altLang="zh-CN" sz="2000" b="1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336144" y="350982"/>
            <a:ext cx="5678056" cy="10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142459" y="185826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938049" y="1515291"/>
            <a:ext cx="45719" cy="23635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82900" y="2307003"/>
            <a:ext cx="9491305" cy="11988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每次遍历走的步数相同的状态，所有可行的下一步的状态存起来等待现在的步数遍历完再看。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显然，在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bfs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中，被一个节点搜索入队的所有节点最短路相等。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345" y="161964"/>
            <a:ext cx="1864747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图的</a:t>
            </a: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dfs</a:t>
            </a: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bfs</a:t>
            </a:r>
            <a:endParaRPr lang="en-US" altLang="zh-CN" sz="2000" b="1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336144" y="350982"/>
            <a:ext cx="5678056" cy="10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142459" y="185826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938049" y="1515291"/>
            <a:ext cx="45719" cy="23635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91155" y="1325928"/>
            <a:ext cx="9491305" cy="11988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dfs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bfs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难道只能解决图上问题吗？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并不是。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继续例题：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9025" y="1891030"/>
            <a:ext cx="6448425" cy="4811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345" y="161964"/>
            <a:ext cx="1864747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图的</a:t>
            </a: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dfs</a:t>
            </a: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bfs</a:t>
            </a:r>
            <a:endParaRPr lang="en-US" altLang="zh-CN" sz="2000" b="1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336144" y="350982"/>
            <a:ext cx="5678056" cy="10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142459" y="185826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938049" y="1515291"/>
            <a:ext cx="45719" cy="23635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82900" y="2122218"/>
            <a:ext cx="9491305" cy="156845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思路很简单，只要一位一位的枚举，判断这个数之前有没有用过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就可以了。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dfs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，每一层代表用到哪个数，搜索到一个数就标记，直到搜索到第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层。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345" y="161964"/>
            <a:ext cx="1864747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图的</a:t>
            </a: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dfs</a:t>
            </a: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bfs</a:t>
            </a:r>
            <a:endParaRPr lang="en-US" altLang="zh-CN" sz="2000" b="1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336144" y="350982"/>
            <a:ext cx="5678056" cy="10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142459" y="185826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938049" y="1515291"/>
            <a:ext cx="45719" cy="23635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17190" y="1514840"/>
            <a:ext cx="9491305" cy="4603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AC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代码：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3410" y="682625"/>
            <a:ext cx="3345180" cy="5974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345" y="161964"/>
            <a:ext cx="1864747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图的</a:t>
            </a: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dfs</a:t>
            </a: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bfs</a:t>
            </a:r>
            <a:endParaRPr lang="en-US" altLang="zh-CN" sz="2000" b="1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336144" y="350982"/>
            <a:ext cx="5678056" cy="10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142459" y="185826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938049" y="1515291"/>
            <a:ext cx="45719" cy="23635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74010" y="2281286"/>
            <a:ext cx="9491305" cy="82994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当需要枚举所有状态寻找最优解或全部解时，也可以使用搜索算法解决问题。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303282" y="1718532"/>
            <a:ext cx="7435984" cy="748972"/>
            <a:chOff x="1163945" y="1746259"/>
            <a:chExt cx="7435984" cy="748972"/>
          </a:xfrm>
        </p:grpSpPr>
        <p:grpSp>
          <p:nvGrpSpPr>
            <p:cNvPr id="44" name="组合 43"/>
            <p:cNvGrpSpPr/>
            <p:nvPr/>
          </p:nvGrpSpPr>
          <p:grpSpPr>
            <a:xfrm>
              <a:off x="1957065" y="1876072"/>
              <a:ext cx="6642864" cy="619159"/>
              <a:chOff x="1753865" y="3044472"/>
              <a:chExt cx="6642864" cy="619159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753865" y="3044472"/>
                <a:ext cx="6642864" cy="46037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800204" y="3386632"/>
                <a:ext cx="18473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163945" y="1746259"/>
              <a:ext cx="866241" cy="720000"/>
              <a:chOff x="960745" y="2898038"/>
              <a:chExt cx="866241" cy="72000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960745" y="2906435"/>
                <a:ext cx="866241" cy="70675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03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>
            <a:off x="5013046" y="2078532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223402" y="1847710"/>
            <a:ext cx="6642864" cy="460375"/>
          </a:xfrm>
          <a:prstGeom prst="rect">
            <a:avLst/>
          </a:prstGeom>
        </p:spPr>
        <p:txBody>
          <a:bodyPr wrap="square" anchor="ctr">
            <a:spAutoFit/>
          </a:bodyPr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优化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</a:t>
            </a:r>
            <a:r>
              <a:rPr lang="en-US" altLang="zh-CN" dirty="0"/>
              <a:t>: </a:t>
            </a:r>
            <a:r>
              <a:rPr lang="zh-CN" altLang="en-US" dirty="0"/>
              <a:t>栈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022" y="1764982"/>
            <a:ext cx="3147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长什么样</a:t>
            </a:r>
            <a:r>
              <a:rPr lang="en-US" altLang="zh-CN" sz="3200" dirty="0">
                <a:solidFill>
                  <a:srgbClr val="FF0000"/>
                </a:solidFill>
              </a:rPr>
              <a:t>?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970" y="2349757"/>
            <a:ext cx="4682355" cy="215848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345" y="161964"/>
            <a:ext cx="1864747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一些优化</a:t>
            </a:r>
            <a:endParaRPr lang="zh-CN" altLang="en-US" sz="2000" b="1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96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03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336144" y="350982"/>
            <a:ext cx="5678056" cy="10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142459" y="185826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938049" y="1515291"/>
            <a:ext cx="45719" cy="23635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82900" y="1198928"/>
            <a:ext cx="9491305" cy="34150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回到迷宫问题，假如迷宫很大呢？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 0 1 ... 1 1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1 0 0 ... 0 1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....................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....................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....................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1 0 1 ... 0 1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 1 1 ... 0 E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345" y="161964"/>
            <a:ext cx="1864747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一些优化</a:t>
            </a:r>
            <a:endParaRPr lang="zh-CN" altLang="en-US" sz="2000" b="1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96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03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336144" y="350982"/>
            <a:ext cx="5678056" cy="10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142459" y="185826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938049" y="1515291"/>
            <a:ext cx="45719" cy="23635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82900" y="2491471"/>
            <a:ext cx="9491305" cy="82994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从起点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bfs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会出事，那么可以双向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bfs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，从起点和终点同时出发搜索，可以减少很多无用状态。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345" y="161964"/>
            <a:ext cx="1864747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一些优化</a:t>
            </a:r>
            <a:endParaRPr lang="zh-CN" altLang="en-US" sz="2000" b="1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96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03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336144" y="350982"/>
            <a:ext cx="5678056" cy="10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142459" y="185826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938049" y="1515291"/>
            <a:ext cx="45719" cy="23635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82900" y="2122219"/>
            <a:ext cx="9491305" cy="156845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剪枝。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顾名思义，就是剪去一些不必要的搜索枝。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最优性剪枝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：比当前最优解差的解不考虑。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可行性剪枝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：当前解不可行则不考虑。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345" y="161964"/>
            <a:ext cx="1864747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一些优化</a:t>
            </a:r>
            <a:endParaRPr lang="zh-CN" altLang="en-US" sz="2000" b="1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96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03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336144" y="350982"/>
            <a:ext cx="5678056" cy="10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142459" y="185826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938049" y="1515291"/>
            <a:ext cx="45719" cy="23635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82900" y="2676256"/>
            <a:ext cx="9491305" cy="4603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还有很多优化方法。比如设计估值函数、迭代加深搜索等。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303282" y="1718532"/>
            <a:ext cx="7435984" cy="748972"/>
            <a:chOff x="1163945" y="1746259"/>
            <a:chExt cx="7435984" cy="748972"/>
          </a:xfrm>
        </p:grpSpPr>
        <p:grpSp>
          <p:nvGrpSpPr>
            <p:cNvPr id="44" name="组合 43"/>
            <p:cNvGrpSpPr/>
            <p:nvPr/>
          </p:nvGrpSpPr>
          <p:grpSpPr>
            <a:xfrm>
              <a:off x="1957065" y="1876072"/>
              <a:ext cx="6642864" cy="619159"/>
              <a:chOff x="1753865" y="3044472"/>
              <a:chExt cx="6642864" cy="619159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753865" y="3044472"/>
                <a:ext cx="6642864" cy="46037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800204" y="3386632"/>
                <a:ext cx="18473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163945" y="1746259"/>
              <a:ext cx="866241" cy="720000"/>
              <a:chOff x="960745" y="2898038"/>
              <a:chExt cx="866241" cy="72000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960745" y="2906435"/>
                <a:ext cx="866241" cy="70675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04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>
            <a:off x="5013046" y="2078532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223402" y="1847710"/>
            <a:ext cx="6642864" cy="460375"/>
          </a:xfrm>
          <a:prstGeom prst="rect">
            <a:avLst/>
          </a:prstGeom>
        </p:spPr>
        <p:txBody>
          <a:bodyPr wrap="square" anchor="ctr">
            <a:spAutoFit/>
          </a:bodyPr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记忆化搜索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345" y="161964"/>
            <a:ext cx="1864747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记忆化搜索</a:t>
            </a:r>
            <a:endParaRPr lang="zh-CN" altLang="en-US" sz="2000" b="1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96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04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336144" y="350982"/>
            <a:ext cx="5678056" cy="10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142459" y="185826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938049" y="1515291"/>
            <a:ext cx="45719" cy="23635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39720" y="1373236"/>
            <a:ext cx="9491305" cy="82994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背包问题：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4920" y="1050925"/>
            <a:ext cx="6088380" cy="5457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345" y="161964"/>
            <a:ext cx="1864747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记忆化搜索</a:t>
            </a:r>
            <a:endParaRPr lang="zh-CN" altLang="en-US" sz="2000" b="1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96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04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336144" y="350982"/>
            <a:ext cx="5678056" cy="10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142459" y="185826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938049" y="1515291"/>
            <a:ext cx="45719" cy="23635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82900" y="2122219"/>
            <a:ext cx="9491305" cy="156845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如果每种草药都枚举一下是否采？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对于一个草药来说，都有采或不采两种情况，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种就是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en-US" altLang="zh-CN" sz="2400" kern="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次枚举，时间复杂度为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O(2</a:t>
            </a:r>
            <a:r>
              <a:rPr lang="en-US" altLang="zh-CN" sz="2400" kern="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，是无法承受的。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如何优化？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345" y="161964"/>
            <a:ext cx="1864747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记忆化搜索</a:t>
            </a:r>
            <a:endParaRPr lang="zh-CN" altLang="en-US" sz="2000" b="1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96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04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336144" y="350982"/>
            <a:ext cx="5678056" cy="10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142459" y="185826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938049" y="1515291"/>
            <a:ext cx="45719" cy="23635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82900" y="1752967"/>
            <a:ext cx="9491305" cy="230695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我们可以先写出来最简单的搜索：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dfs(pos,time,ans)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表示搜索到第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pos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株草药，用了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time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时间，最优解为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ans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的状态。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我们发现，对于已搜索的状态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(pos,time)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来说，解是固定的。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那为什么不记住这个固定的答案，每次搜索到需要使用的时候直接用这个答案呢？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345" y="161964"/>
            <a:ext cx="1864747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记忆化搜索</a:t>
            </a:r>
            <a:endParaRPr lang="zh-CN" altLang="en-US" sz="2000" b="1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96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04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336144" y="350982"/>
            <a:ext cx="5678056" cy="10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142459" y="185826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938049" y="1515291"/>
            <a:ext cx="45719" cy="23635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17825" y="1445627"/>
            <a:ext cx="9491305" cy="4603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AC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代码：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3940" y="1963420"/>
            <a:ext cx="6583680" cy="3878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345" y="161964"/>
            <a:ext cx="1864747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记忆化搜索</a:t>
            </a:r>
            <a:endParaRPr lang="zh-CN" altLang="en-US" sz="2000" b="1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96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04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336144" y="350982"/>
            <a:ext cx="5678056" cy="10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142459" y="185826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938049" y="1515291"/>
            <a:ext cx="45719" cy="23635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82900" y="2307004"/>
            <a:ext cx="9491305" cy="11988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这东西已经很接近动态规划（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DP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）了。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背包问题也是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DP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的入门问题。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（在之后的讲座应该会讲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DP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吧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8353"/>
            <a:ext cx="8596668" cy="1320800"/>
          </a:xfrm>
        </p:spPr>
        <p:txBody>
          <a:bodyPr/>
          <a:lstStyle/>
          <a:p>
            <a:r>
              <a:rPr lang="zh-CN" altLang="en-US" dirty="0"/>
              <a:t>栈的操作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46189"/>
            <a:ext cx="8596668" cy="3880773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常用栈操作如下：</a:t>
            </a:r>
            <a:endParaRPr lang="en-US" altLang="zh-CN" sz="2800" dirty="0"/>
          </a:p>
          <a:p>
            <a:pPr lvl="1"/>
            <a:r>
              <a:rPr lang="zh-CN" altLang="en-US" sz="2800" dirty="0"/>
              <a:t>创建</a:t>
            </a:r>
            <a:endParaRPr lang="en-US" altLang="zh-CN" sz="2800" dirty="0"/>
          </a:p>
          <a:p>
            <a:pPr lvl="1"/>
            <a:r>
              <a:rPr lang="zh-CN" altLang="en-US" sz="2800" dirty="0"/>
              <a:t>销毁</a:t>
            </a:r>
            <a:endParaRPr lang="en-US" altLang="zh-CN" sz="2800" dirty="0"/>
          </a:p>
          <a:p>
            <a:pPr lvl="1"/>
            <a:r>
              <a:rPr lang="zh-CN" altLang="en-US" sz="2800" dirty="0"/>
              <a:t>确定是否为空</a:t>
            </a:r>
            <a:r>
              <a:rPr lang="en-US" altLang="zh-CN" sz="2800" dirty="0"/>
              <a:t>: empty()</a:t>
            </a:r>
            <a:endParaRPr lang="en-US" altLang="zh-CN" sz="2800" dirty="0"/>
          </a:p>
          <a:p>
            <a:pPr lvl="1"/>
            <a:r>
              <a:rPr lang="zh-CN" altLang="en-US" sz="2800" dirty="0"/>
              <a:t>确定长度</a:t>
            </a:r>
            <a:r>
              <a:rPr lang="en-US" altLang="zh-CN" sz="2800" dirty="0"/>
              <a:t>: size()</a:t>
            </a:r>
            <a:endParaRPr lang="en-US" altLang="zh-CN" sz="2800" dirty="0"/>
          </a:p>
          <a:p>
            <a:pPr lvl="1"/>
            <a:r>
              <a:rPr lang="zh-CN" altLang="en-US" sz="2800" dirty="0">
                <a:solidFill>
                  <a:srgbClr val="FF0000"/>
                </a:solidFill>
              </a:rPr>
              <a:t>查找栈顶</a:t>
            </a:r>
            <a:r>
              <a:rPr lang="en-US" altLang="zh-CN" sz="2800" dirty="0">
                <a:solidFill>
                  <a:srgbClr val="FF0000"/>
                </a:solidFill>
              </a:rPr>
              <a:t>: top()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800" dirty="0">
                <a:solidFill>
                  <a:srgbClr val="FF0000"/>
                </a:solidFill>
              </a:rPr>
              <a:t>弹出栈顶</a:t>
            </a:r>
            <a:r>
              <a:rPr lang="en-US" altLang="zh-CN" sz="2800" dirty="0">
                <a:solidFill>
                  <a:srgbClr val="FF0000"/>
                </a:solidFill>
              </a:rPr>
              <a:t>: pop()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800" dirty="0">
                <a:solidFill>
                  <a:srgbClr val="FF0000"/>
                </a:solidFill>
              </a:rPr>
              <a:t>压栈</a:t>
            </a:r>
            <a:r>
              <a:rPr lang="en-US" altLang="zh-CN" sz="2800" dirty="0">
                <a:solidFill>
                  <a:srgbClr val="FF0000"/>
                </a:solidFill>
              </a:rPr>
              <a:t>: push()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QQ图片202011111621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3695" y="206375"/>
            <a:ext cx="3864610" cy="644525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825886" y="2709527"/>
            <a:ext cx="4536000" cy="1380931"/>
            <a:chOff x="3825885" y="2756938"/>
            <a:chExt cx="4536000" cy="1380931"/>
          </a:xfrm>
        </p:grpSpPr>
        <p:sp>
          <p:nvSpPr>
            <p:cNvPr id="12" name="文本框 11"/>
            <p:cNvSpPr txBox="1"/>
            <p:nvPr/>
          </p:nvSpPr>
          <p:spPr>
            <a:xfrm>
              <a:off x="6003634" y="2904723"/>
              <a:ext cx="1847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003633" y="3668506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3825885" y="2756938"/>
              <a:ext cx="4536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825885" y="4137869"/>
              <a:ext cx="4536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5267737" y="2061156"/>
            <a:ext cx="1652312" cy="369332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Nankai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Univ.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-57653" y="5574873"/>
            <a:ext cx="12234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南开大学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ACM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协会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7655" y="2988039"/>
            <a:ext cx="122345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 You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198" y="705455"/>
            <a:ext cx="1095375" cy="1095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栈的操作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3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push()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361" y="2474277"/>
            <a:ext cx="1120237" cy="1386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09" y="2293620"/>
            <a:ext cx="937341" cy="16308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7" y="2474277"/>
            <a:ext cx="1265030" cy="14631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29089" y="1802694"/>
            <a:ext cx="100380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srgbClr val="FF0000"/>
                </a:solidFill>
              </a:rPr>
              <a:t>Pop()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089" y="2316482"/>
            <a:ext cx="1303133" cy="16079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2222" y="2285999"/>
            <a:ext cx="1325995" cy="16384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4460160"/>
            <a:ext cx="3842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FILO: First In Last Out.</a:t>
            </a:r>
            <a:endParaRPr lang="zh-CN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4983380"/>
            <a:ext cx="84992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一般有两种实现方式</a:t>
            </a:r>
            <a:r>
              <a:rPr lang="en-US" altLang="zh-CN" sz="2800" dirty="0"/>
              <a:t>: </a:t>
            </a:r>
            <a:r>
              <a:rPr lang="zh-CN" altLang="en-US" sz="2800" dirty="0"/>
              <a:t>数组</a:t>
            </a:r>
            <a:r>
              <a:rPr lang="en-US" altLang="zh-CN" sz="2800" dirty="0"/>
              <a:t>,</a:t>
            </a:r>
            <a:r>
              <a:rPr lang="zh-CN" altLang="en-US" sz="2800" dirty="0"/>
              <a:t>链表</a:t>
            </a:r>
            <a:r>
              <a:rPr lang="en-US" altLang="zh-CN" sz="2800" dirty="0"/>
              <a:t>.</a:t>
            </a:r>
            <a:r>
              <a:rPr lang="zh-CN" altLang="en-US" sz="2800" dirty="0"/>
              <a:t>为了方便</a:t>
            </a:r>
            <a:r>
              <a:rPr lang="en-US" altLang="zh-CN" sz="2800" dirty="0"/>
              <a:t>,</a:t>
            </a:r>
            <a:r>
              <a:rPr lang="zh-CN" altLang="en-US" sz="2800" dirty="0"/>
              <a:t>我们直接</a:t>
            </a:r>
            <a:r>
              <a:rPr lang="en-US" altLang="zh-CN" sz="2800" dirty="0"/>
              <a:t>STL(#include&lt;stack&gt;)</a:t>
            </a:r>
            <a:r>
              <a:rPr lang="zh-CN" altLang="en-US" sz="2800" dirty="0"/>
              <a:t>或者数组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栈的应用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括号匹配问题</a:t>
            </a:r>
            <a:r>
              <a:rPr lang="en-US" altLang="zh-CN" sz="2800" dirty="0"/>
              <a:t>: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有三中括号</a:t>
            </a:r>
            <a:r>
              <a:rPr lang="en-US" altLang="zh-CN" sz="2800" dirty="0"/>
              <a:t>”{}”, “[]”, “()”, </a:t>
            </a:r>
            <a:r>
              <a:rPr lang="zh-CN" altLang="en-US" sz="2800" dirty="0"/>
              <a:t>一个序列</a:t>
            </a:r>
            <a:r>
              <a:rPr lang="en-US" altLang="zh-CN" sz="2800" dirty="0"/>
              <a:t>s</a:t>
            </a:r>
            <a:r>
              <a:rPr lang="zh-CN" altLang="en-US" sz="2800" dirty="0"/>
              <a:t>被称为是合法的</a:t>
            </a:r>
            <a:r>
              <a:rPr lang="en-US" altLang="zh-CN" sz="2800" dirty="0"/>
              <a:t>: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1. s = </a:t>
            </a:r>
            <a:r>
              <a:rPr lang="zh-CN" altLang="en-US" sz="2800" dirty="0"/>
              <a:t>空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2. (s)</a:t>
            </a:r>
            <a:r>
              <a:rPr lang="zh-CN" altLang="en-US" sz="2800" dirty="0"/>
              <a:t>或</a:t>
            </a:r>
            <a:r>
              <a:rPr lang="en-US" altLang="zh-CN" sz="2800" dirty="0"/>
              <a:t>{s}</a:t>
            </a:r>
            <a:r>
              <a:rPr lang="zh-CN" altLang="en-US" sz="2800" dirty="0"/>
              <a:t>或</a:t>
            </a:r>
            <a:r>
              <a:rPr lang="en-US" altLang="zh-CN" sz="2800" dirty="0"/>
              <a:t>[s]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3. s1s2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对于给定的一个括号序列</a:t>
            </a:r>
            <a:r>
              <a:rPr lang="en-US" altLang="zh-CN" sz="2800" dirty="0"/>
              <a:t>,</a:t>
            </a:r>
            <a:r>
              <a:rPr lang="zh-CN" altLang="en-US" sz="2800" dirty="0"/>
              <a:t>判定是不是合法的</a:t>
            </a:r>
            <a:r>
              <a:rPr lang="en-US" altLang="zh-CN" sz="2800" dirty="0"/>
              <a:t>.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6360" y="14401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9448" y="125671"/>
            <a:ext cx="2116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代码</a:t>
            </a:r>
            <a:endParaRPr lang="en-US" altLang="zh-CN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185682" y="341114"/>
            <a:ext cx="1912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运行结果</a:t>
            </a:r>
            <a:endParaRPr lang="zh-CN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4307" y="1273154"/>
            <a:ext cx="3297808" cy="41120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47" y="699923"/>
            <a:ext cx="5046338" cy="613295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345" y="161964"/>
            <a:ext cx="2066970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复习</a:t>
            </a:r>
            <a:endParaRPr lang="zh-CN" altLang="en-US" sz="2000" b="1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96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00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916774" y="361354"/>
            <a:ext cx="70974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815415" y="1430928"/>
            <a:ext cx="45719" cy="21831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81367" y="2615769"/>
            <a:ext cx="7988375" cy="4603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zh-CN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living coding</a:t>
            </a: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：洛谷</a:t>
            </a:r>
            <a:r>
              <a:rPr lang="en-US" altLang="zh-CN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P4387 </a:t>
            </a: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  <a:hlinkClick r:id="rId1" action="ppaction://hlinkfile"/>
              </a:rPr>
              <a:t>验证栈序列</a:t>
            </a:r>
            <a:endParaRPr lang="zh-CN" altLang="en-US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2315</Words>
  <Application>WPS 演示</Application>
  <PresentationFormat>宽屏</PresentationFormat>
  <Paragraphs>483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1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等线</vt:lpstr>
      <vt:lpstr>Times New Roman</vt:lpstr>
      <vt:lpstr>Office 主题</vt:lpstr>
      <vt:lpstr>PowerPoint 演示文稿</vt:lpstr>
      <vt:lpstr>PowerPoint 演示文稿</vt:lpstr>
      <vt:lpstr>PowerPoint 演示文稿</vt:lpstr>
      <vt:lpstr>线性表: 栈</vt:lpstr>
      <vt:lpstr>栈的操作</vt:lpstr>
      <vt:lpstr>栈的操作</vt:lpstr>
      <vt:lpstr>栈的应用:</vt:lpstr>
      <vt:lpstr>PowerPoint 演示文稿</vt:lpstr>
      <vt:lpstr>PowerPoint 演示文稿</vt:lpstr>
      <vt:lpstr>线性表:队列</vt:lpstr>
      <vt:lpstr>队列的操作</vt:lpstr>
      <vt:lpstr>PowerPoint 演示文稿</vt:lpstr>
      <vt:lpstr>队列的应用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tf</dc:creator>
  <cp:lastModifiedBy>夕も</cp:lastModifiedBy>
  <cp:revision>215</cp:revision>
  <dcterms:created xsi:type="dcterms:W3CDTF">2016-04-16T23:42:00Z</dcterms:created>
  <dcterms:modified xsi:type="dcterms:W3CDTF">2020-11-13T06:14:08Z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