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07" r:id="rId3"/>
    <p:sldId id="257" r:id="rId4"/>
    <p:sldId id="308"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99" r:id="rId31"/>
    <p:sldId id="283" r:id="rId32"/>
    <p:sldId id="284" r:id="rId33"/>
    <p:sldId id="300" r:id="rId34"/>
    <p:sldId id="285" r:id="rId35"/>
    <p:sldId id="287" r:id="rId36"/>
    <p:sldId id="288" r:id="rId37"/>
    <p:sldId id="289" r:id="rId38"/>
    <p:sldId id="302" r:id="rId39"/>
    <p:sldId id="290" r:id="rId40"/>
    <p:sldId id="305" r:id="rId41"/>
    <p:sldId id="298" r:id="rId42"/>
    <p:sldId id="301" r:id="rId43"/>
    <p:sldId id="291" r:id="rId44"/>
    <p:sldId id="293" r:id="rId45"/>
    <p:sldId id="292" r:id="rId46"/>
    <p:sldId id="294" r:id="rId47"/>
    <p:sldId id="295" r:id="rId48"/>
    <p:sldId id="306" r:id="rId49"/>
    <p:sldId id="296" r:id="rId50"/>
    <p:sldId id="297" r:id="rId51"/>
    <p:sldId id="303" r:id="rId52"/>
    <p:sldId id="304"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99DE58C-F66E-4BB3-A0BA-CAB08040B5D2}" type="datetimeFigureOut">
              <a:rPr lang="zh-CN" altLang="en-US" smtClean="0"/>
              <a:t>2020/11/22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0EBC18E-04D2-4176-86E1-F3AB3EC06FA1}" type="slidenum">
              <a:rPr lang="zh-CN" altLang="en-US" smtClean="0"/>
              <a:t>‹#›</a:t>
            </a:fld>
            <a:endParaRPr lang="zh-CN" altLang="en-US"/>
          </a:p>
        </p:txBody>
      </p:sp>
    </p:spTree>
    <p:extLst>
      <p:ext uri="{BB962C8B-B14F-4D97-AF65-F5344CB8AC3E}">
        <p14:creationId xmlns:p14="http://schemas.microsoft.com/office/powerpoint/2010/main" val="2214877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99DE58C-F66E-4BB3-A0BA-CAB08040B5D2}" type="datetimeFigureOut">
              <a:rPr lang="zh-CN" altLang="en-US" smtClean="0"/>
              <a:t>2020/11/22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0EBC18E-04D2-4176-86E1-F3AB3EC06FA1}" type="slidenum">
              <a:rPr lang="zh-CN" altLang="en-US" smtClean="0"/>
              <a:t>‹#›</a:t>
            </a:fld>
            <a:endParaRPr lang="zh-CN" altLang="en-US"/>
          </a:p>
        </p:txBody>
      </p:sp>
    </p:spTree>
    <p:extLst>
      <p:ext uri="{BB962C8B-B14F-4D97-AF65-F5344CB8AC3E}">
        <p14:creationId xmlns:p14="http://schemas.microsoft.com/office/powerpoint/2010/main" val="3423153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99DE58C-F66E-4BB3-A0BA-CAB08040B5D2}" type="datetimeFigureOut">
              <a:rPr lang="zh-CN" altLang="en-US" smtClean="0"/>
              <a:t>2020/11/22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0EBC18E-04D2-4176-86E1-F3AB3EC06FA1}" type="slidenum">
              <a:rPr lang="zh-CN" altLang="en-US" smtClean="0"/>
              <a:t>‹#›</a:t>
            </a:fld>
            <a:endParaRPr lang="zh-CN" altLang="en-US"/>
          </a:p>
        </p:txBody>
      </p:sp>
    </p:spTree>
    <p:extLst>
      <p:ext uri="{BB962C8B-B14F-4D97-AF65-F5344CB8AC3E}">
        <p14:creationId xmlns:p14="http://schemas.microsoft.com/office/powerpoint/2010/main" val="2228501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99DE58C-F66E-4BB3-A0BA-CAB08040B5D2}" type="datetimeFigureOut">
              <a:rPr lang="zh-CN" altLang="en-US" smtClean="0"/>
              <a:t>2020/11/22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0EBC18E-04D2-4176-86E1-F3AB3EC06FA1}" type="slidenum">
              <a:rPr lang="zh-CN" altLang="en-US" smtClean="0"/>
              <a:t>‹#›</a:t>
            </a:fld>
            <a:endParaRPr lang="zh-CN" altLang="en-US"/>
          </a:p>
        </p:txBody>
      </p:sp>
    </p:spTree>
    <p:extLst>
      <p:ext uri="{BB962C8B-B14F-4D97-AF65-F5344CB8AC3E}">
        <p14:creationId xmlns:p14="http://schemas.microsoft.com/office/powerpoint/2010/main" val="2740331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8593667" y="6272784"/>
            <a:ext cx="2644309" cy="365125"/>
          </a:xfrm>
        </p:spPr>
        <p:txBody>
          <a:bodyPr/>
          <a:lstStyle/>
          <a:p>
            <a:fld id="{299DE58C-F66E-4BB3-A0BA-CAB08040B5D2}" type="datetimeFigureOut">
              <a:rPr lang="zh-CN" altLang="en-US" smtClean="0"/>
              <a:t>2020/11/22</a:t>
            </a:fld>
            <a:endParaRPr lang="zh-CN" altLang="en-US"/>
          </a:p>
        </p:txBody>
      </p:sp>
      <p:sp>
        <p:nvSpPr>
          <p:cNvPr id="5" name="Footer Placeholder 4"/>
          <p:cNvSpPr>
            <a:spLocks noGrp="1"/>
          </p:cNvSpPr>
          <p:nvPr>
            <p:ph type="ftr" sz="quarter" idx="11"/>
          </p:nvPr>
        </p:nvSpPr>
        <p:spPr>
          <a:xfrm>
            <a:off x="2182708" y="6272784"/>
            <a:ext cx="6327648" cy="365125"/>
          </a:xfrm>
        </p:spPr>
        <p:txBody>
          <a:bodyPr/>
          <a:lstStyle/>
          <a:p>
            <a:endParaRPr lang="zh-CN" alt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0EBC18E-04D2-4176-86E1-F3AB3EC06FA1}" type="slidenum">
              <a:rPr lang="zh-CN" altLang="en-US" smtClean="0"/>
              <a:t>‹#›</a:t>
            </a:fld>
            <a:endParaRPr lang="zh-CN" altLang="en-US"/>
          </a:p>
        </p:txBody>
      </p:sp>
    </p:spTree>
    <p:extLst>
      <p:ext uri="{BB962C8B-B14F-4D97-AF65-F5344CB8AC3E}">
        <p14:creationId xmlns:p14="http://schemas.microsoft.com/office/powerpoint/2010/main" val="1809869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299DE58C-F66E-4BB3-A0BA-CAB08040B5D2}" type="datetimeFigureOut">
              <a:rPr lang="zh-CN" altLang="en-US" smtClean="0"/>
              <a:t>2020/11/22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0EBC18E-04D2-4176-86E1-F3AB3EC06FA1}" type="slidenum">
              <a:rPr lang="zh-CN" altLang="en-US" smtClean="0"/>
              <a:t>‹#›</a:t>
            </a:fld>
            <a:endParaRPr lang="zh-CN" altLang="en-US"/>
          </a:p>
        </p:txBody>
      </p:sp>
    </p:spTree>
    <p:extLst>
      <p:ext uri="{BB962C8B-B14F-4D97-AF65-F5344CB8AC3E}">
        <p14:creationId xmlns:p14="http://schemas.microsoft.com/office/powerpoint/2010/main" val="3515477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299DE58C-F66E-4BB3-A0BA-CAB08040B5D2}" type="datetimeFigureOut">
              <a:rPr lang="zh-CN" altLang="en-US" smtClean="0"/>
              <a:t>2020/11/22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0EBC18E-04D2-4176-86E1-F3AB3EC06FA1}" type="slidenum">
              <a:rPr lang="zh-CN" altLang="en-US" smtClean="0"/>
              <a:t>‹#›</a:t>
            </a:fld>
            <a:endParaRPr lang="zh-CN" altLang="en-US"/>
          </a:p>
        </p:txBody>
      </p:sp>
    </p:spTree>
    <p:extLst>
      <p:ext uri="{BB962C8B-B14F-4D97-AF65-F5344CB8AC3E}">
        <p14:creationId xmlns:p14="http://schemas.microsoft.com/office/powerpoint/2010/main" val="2410727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99DE58C-F66E-4BB3-A0BA-CAB08040B5D2}" type="datetimeFigureOut">
              <a:rPr lang="zh-CN" altLang="en-US" smtClean="0"/>
              <a:t>2020/11/22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0EBC18E-04D2-4176-86E1-F3AB3EC06FA1}" type="slidenum">
              <a:rPr lang="zh-CN" altLang="en-US" smtClean="0"/>
              <a:t>‹#›</a:t>
            </a:fld>
            <a:endParaRPr lang="zh-CN" altLang="en-US"/>
          </a:p>
        </p:txBody>
      </p:sp>
    </p:spTree>
    <p:extLst>
      <p:ext uri="{BB962C8B-B14F-4D97-AF65-F5344CB8AC3E}">
        <p14:creationId xmlns:p14="http://schemas.microsoft.com/office/powerpoint/2010/main" val="249480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9DE58C-F66E-4BB3-A0BA-CAB08040B5D2}" type="datetimeFigureOut">
              <a:rPr lang="zh-CN" altLang="en-US" smtClean="0"/>
              <a:t>2020/11/22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0EBC18E-04D2-4176-86E1-F3AB3EC06FA1}" type="slidenum">
              <a:rPr lang="zh-CN" altLang="en-US" smtClean="0"/>
              <a:t>‹#›</a:t>
            </a:fld>
            <a:endParaRPr lang="zh-CN" altLang="en-US"/>
          </a:p>
        </p:txBody>
      </p:sp>
    </p:spTree>
    <p:extLst>
      <p:ext uri="{BB962C8B-B14F-4D97-AF65-F5344CB8AC3E}">
        <p14:creationId xmlns:p14="http://schemas.microsoft.com/office/powerpoint/2010/main" val="1421757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CN" altLang="en-US"/>
              <a:t>单击此处编辑母版标题样式</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99DE58C-F66E-4BB3-A0BA-CAB08040B5D2}" type="datetimeFigureOut">
              <a:rPr lang="zh-CN" altLang="en-US" smtClean="0"/>
              <a:t>2020/11/22</a:t>
            </a:fld>
            <a:endParaRPr lang="zh-CN" altLang="en-US"/>
          </a:p>
        </p:txBody>
      </p:sp>
      <p:sp>
        <p:nvSpPr>
          <p:cNvPr id="6" name="Footer Placeholder 5"/>
          <p:cNvSpPr>
            <a:spLocks noGrp="1"/>
          </p:cNvSpPr>
          <p:nvPr>
            <p:ph type="ftr" sz="quarter" idx="11"/>
          </p:nvPr>
        </p:nvSpPr>
        <p:spPr/>
        <p:txBody>
          <a:bodyPr/>
          <a:lstStyle/>
          <a:p>
            <a:endParaRPr lang="zh-CN" alt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0EBC18E-04D2-4176-86E1-F3AB3EC06FA1}" type="slidenum">
              <a:rPr lang="zh-CN" altLang="en-US" smtClean="0"/>
              <a:t>‹#›</a:t>
            </a:fld>
            <a:endParaRPr lang="zh-CN" altLang="en-US"/>
          </a:p>
        </p:txBody>
      </p:sp>
    </p:spTree>
    <p:extLst>
      <p:ext uri="{BB962C8B-B14F-4D97-AF65-F5344CB8AC3E}">
        <p14:creationId xmlns:p14="http://schemas.microsoft.com/office/powerpoint/2010/main" val="2274795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99DE58C-F66E-4BB3-A0BA-CAB08040B5D2}" type="datetimeFigureOut">
              <a:rPr lang="zh-CN" altLang="en-US" smtClean="0"/>
              <a:t>2020/11/22</a:t>
            </a:fld>
            <a:endParaRPr lang="zh-CN" alt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0EBC18E-04D2-4176-86E1-F3AB3EC06FA1}" type="slidenum">
              <a:rPr lang="zh-CN" altLang="en-US" smtClean="0"/>
              <a:t>‹#›</a:t>
            </a:fld>
            <a:endParaRPr lang="zh-CN" altLang="en-US"/>
          </a:p>
        </p:txBody>
      </p:sp>
    </p:spTree>
    <p:extLst>
      <p:ext uri="{BB962C8B-B14F-4D97-AF65-F5344CB8AC3E}">
        <p14:creationId xmlns:p14="http://schemas.microsoft.com/office/powerpoint/2010/main" val="2816049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299DE58C-F66E-4BB3-A0BA-CAB08040B5D2}" type="datetimeFigureOut">
              <a:rPr lang="zh-CN" altLang="en-US" smtClean="0"/>
              <a:t>2020/11/22</a:t>
            </a:fld>
            <a:endParaRPr lang="zh-CN" alt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zh-CN" alt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0EBC18E-04D2-4176-86E1-F3AB3EC06FA1}" type="slidenum">
              <a:rPr lang="zh-CN" altLang="en-US" smtClean="0"/>
              <a:t>‹#›</a:t>
            </a:fld>
            <a:endParaRPr lang="zh-CN" altLang="en-US"/>
          </a:p>
        </p:txBody>
      </p:sp>
    </p:spTree>
    <p:extLst>
      <p:ext uri="{BB962C8B-B14F-4D97-AF65-F5344CB8AC3E}">
        <p14:creationId xmlns:p14="http://schemas.microsoft.com/office/powerpoint/2010/main" val="2051599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4.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luogu.com.cn/problem/P1162"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005DE1-2661-4BBB-9732-40F4AC970BA0}"/>
              </a:ext>
            </a:extLst>
          </p:cNvPr>
          <p:cNvSpPr>
            <a:spLocks noGrp="1"/>
          </p:cNvSpPr>
          <p:nvPr>
            <p:ph type="ctrTitle"/>
          </p:nvPr>
        </p:nvSpPr>
        <p:spPr/>
        <p:txBody>
          <a:bodyPr/>
          <a:lstStyle/>
          <a:p>
            <a:r>
              <a:rPr lang="zh-CN" altLang="en-US" dirty="0"/>
              <a:t>图论专题</a:t>
            </a:r>
          </a:p>
        </p:txBody>
      </p:sp>
      <p:sp>
        <p:nvSpPr>
          <p:cNvPr id="3" name="副标题 2">
            <a:extLst>
              <a:ext uri="{FF2B5EF4-FFF2-40B4-BE49-F238E27FC236}">
                <a16:creationId xmlns:a16="http://schemas.microsoft.com/office/drawing/2014/main" id="{7E88D553-CECF-4A15-8F99-4DCDB7D6535A}"/>
              </a:ext>
            </a:extLst>
          </p:cNvPr>
          <p:cNvSpPr>
            <a:spLocks noGrp="1"/>
          </p:cNvSpPr>
          <p:nvPr>
            <p:ph type="subTitle" idx="1"/>
          </p:nvPr>
        </p:nvSpPr>
        <p:spPr>
          <a:xfrm>
            <a:off x="5087332" y="4770962"/>
            <a:ext cx="9144000" cy="1655762"/>
          </a:xfrm>
        </p:spPr>
        <p:txBody>
          <a:bodyPr/>
          <a:lstStyle/>
          <a:p>
            <a:r>
              <a:rPr lang="zh-CN" altLang="en-US" dirty="0"/>
              <a:t>翟江天 邓梓焌 吴佰谦</a:t>
            </a:r>
          </a:p>
        </p:txBody>
      </p:sp>
    </p:spTree>
    <p:extLst>
      <p:ext uri="{BB962C8B-B14F-4D97-AF65-F5344CB8AC3E}">
        <p14:creationId xmlns:p14="http://schemas.microsoft.com/office/powerpoint/2010/main" val="2488651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6A108A-CDCC-48C7-B670-397BAD3A2FE7}"/>
              </a:ext>
            </a:extLst>
          </p:cNvPr>
          <p:cNvSpPr>
            <a:spLocks noGrp="1"/>
          </p:cNvSpPr>
          <p:nvPr>
            <p:ph type="title"/>
          </p:nvPr>
        </p:nvSpPr>
        <p:spPr/>
        <p:txBody>
          <a:bodyPr/>
          <a:lstStyle/>
          <a:p>
            <a:r>
              <a:rPr lang="zh-CN" altLang="en-US" dirty="0"/>
              <a:t>图的遍历</a:t>
            </a:r>
          </a:p>
        </p:txBody>
      </p:sp>
      <p:sp>
        <p:nvSpPr>
          <p:cNvPr id="6" name="内容占位符 5">
            <a:extLst>
              <a:ext uri="{FF2B5EF4-FFF2-40B4-BE49-F238E27FC236}">
                <a16:creationId xmlns:a16="http://schemas.microsoft.com/office/drawing/2014/main" id="{2BE2D13F-59F2-45FA-B2B1-64FF381CEEF6}"/>
              </a:ext>
            </a:extLst>
          </p:cNvPr>
          <p:cNvSpPr>
            <a:spLocks noGrp="1"/>
          </p:cNvSpPr>
          <p:nvPr>
            <p:ph idx="1"/>
          </p:nvPr>
        </p:nvSpPr>
        <p:spPr/>
        <p:txBody>
          <a:bodyPr/>
          <a:lstStyle/>
          <a:p>
            <a:r>
              <a:rPr lang="zh-CN" altLang="en-US" dirty="0"/>
              <a:t>简而言之就是用</a:t>
            </a:r>
            <a:r>
              <a:rPr lang="en-US" altLang="zh-CN" dirty="0"/>
              <a:t>DFS</a:t>
            </a:r>
            <a:r>
              <a:rPr lang="zh-CN" altLang="en-US" dirty="0"/>
              <a:t>或</a:t>
            </a:r>
            <a:r>
              <a:rPr lang="en-US" altLang="zh-CN" dirty="0"/>
              <a:t>BFS</a:t>
            </a:r>
            <a:r>
              <a:rPr lang="zh-CN" altLang="en-US" dirty="0"/>
              <a:t>把图中所有点都访问，并且恰访问一遍。</a:t>
            </a:r>
          </a:p>
        </p:txBody>
      </p:sp>
    </p:spTree>
    <p:extLst>
      <p:ext uri="{BB962C8B-B14F-4D97-AF65-F5344CB8AC3E}">
        <p14:creationId xmlns:p14="http://schemas.microsoft.com/office/powerpoint/2010/main" val="3929453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B625CA-2BD3-44FB-9B11-D37C0B8F7258}"/>
              </a:ext>
            </a:extLst>
          </p:cNvPr>
          <p:cNvSpPr>
            <a:spLocks noGrp="1"/>
          </p:cNvSpPr>
          <p:nvPr>
            <p:ph type="title"/>
          </p:nvPr>
        </p:nvSpPr>
        <p:spPr/>
        <p:txBody>
          <a:bodyPr/>
          <a:lstStyle/>
          <a:p>
            <a:r>
              <a:rPr lang="zh-CN" altLang="en-US" dirty="0"/>
              <a:t>一道比较直观的例题</a:t>
            </a:r>
          </a:p>
        </p:txBody>
      </p:sp>
      <p:pic>
        <p:nvPicPr>
          <p:cNvPr id="4" name="内容占位符 3">
            <a:extLst>
              <a:ext uri="{FF2B5EF4-FFF2-40B4-BE49-F238E27FC236}">
                <a16:creationId xmlns:a16="http://schemas.microsoft.com/office/drawing/2014/main" id="{253228DC-E106-4289-93C9-442A54FFB527}"/>
              </a:ext>
            </a:extLst>
          </p:cNvPr>
          <p:cNvPicPr>
            <a:picLocks noGrp="1" noChangeAspect="1"/>
          </p:cNvPicPr>
          <p:nvPr>
            <p:ph idx="1"/>
          </p:nvPr>
        </p:nvPicPr>
        <p:blipFill>
          <a:blip r:embed="rId2"/>
          <a:stretch>
            <a:fillRect/>
          </a:stretch>
        </p:blipFill>
        <p:spPr>
          <a:xfrm>
            <a:off x="454794" y="1945212"/>
            <a:ext cx="11282411" cy="3597749"/>
          </a:xfrm>
          <a:prstGeom prst="rect">
            <a:avLst/>
          </a:prstGeom>
        </p:spPr>
      </p:pic>
    </p:spTree>
    <p:extLst>
      <p:ext uri="{BB962C8B-B14F-4D97-AF65-F5344CB8AC3E}">
        <p14:creationId xmlns:p14="http://schemas.microsoft.com/office/powerpoint/2010/main" val="1618672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FD7EA5-FD6C-406B-8E20-2778537E934E}"/>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FBA6FDC0-1471-47D3-83E9-CF83269E667F}"/>
              </a:ext>
            </a:extLst>
          </p:cNvPr>
          <p:cNvSpPr>
            <a:spLocks noGrp="1"/>
          </p:cNvSpPr>
          <p:nvPr>
            <p:ph idx="1"/>
          </p:nvPr>
        </p:nvSpPr>
        <p:spPr/>
        <p:txBody>
          <a:bodyPr/>
          <a:lstStyle/>
          <a:p>
            <a:r>
              <a:rPr lang="zh-CN" altLang="en-US" dirty="0"/>
              <a:t>对于这道题，我们可以采用</a:t>
            </a:r>
            <a:r>
              <a:rPr lang="en-US" altLang="zh-CN" dirty="0"/>
              <a:t>DFS</a:t>
            </a:r>
            <a:r>
              <a:rPr lang="zh-CN" altLang="en-US" dirty="0"/>
              <a:t>或</a:t>
            </a:r>
            <a:r>
              <a:rPr lang="en-US" altLang="zh-CN" dirty="0"/>
              <a:t>BFS</a:t>
            </a:r>
            <a:r>
              <a:rPr lang="zh-CN" altLang="en-US" dirty="0"/>
              <a:t>两种方式遍历。</a:t>
            </a:r>
          </a:p>
        </p:txBody>
      </p:sp>
      <p:pic>
        <p:nvPicPr>
          <p:cNvPr id="4" name="图片 3">
            <a:extLst>
              <a:ext uri="{FF2B5EF4-FFF2-40B4-BE49-F238E27FC236}">
                <a16:creationId xmlns:a16="http://schemas.microsoft.com/office/drawing/2014/main" id="{C1AF2957-E5A6-45CA-8D55-B236ADC0FE36}"/>
              </a:ext>
            </a:extLst>
          </p:cNvPr>
          <p:cNvPicPr>
            <a:picLocks noChangeAspect="1"/>
          </p:cNvPicPr>
          <p:nvPr/>
        </p:nvPicPr>
        <p:blipFill>
          <a:blip r:embed="rId2"/>
          <a:stretch>
            <a:fillRect/>
          </a:stretch>
        </p:blipFill>
        <p:spPr>
          <a:xfrm>
            <a:off x="1063752" y="2472328"/>
            <a:ext cx="7925853" cy="3348951"/>
          </a:xfrm>
          <a:prstGeom prst="rect">
            <a:avLst/>
          </a:prstGeom>
        </p:spPr>
      </p:pic>
      <p:sp>
        <p:nvSpPr>
          <p:cNvPr id="5" name="文本框 4">
            <a:extLst>
              <a:ext uri="{FF2B5EF4-FFF2-40B4-BE49-F238E27FC236}">
                <a16:creationId xmlns:a16="http://schemas.microsoft.com/office/drawing/2014/main" id="{2A289CB2-23A6-496F-9DCB-8AB46AAB1492}"/>
              </a:ext>
            </a:extLst>
          </p:cNvPr>
          <p:cNvSpPr txBox="1"/>
          <p:nvPr/>
        </p:nvSpPr>
        <p:spPr>
          <a:xfrm>
            <a:off x="1470581" y="5684362"/>
            <a:ext cx="4625419" cy="369332"/>
          </a:xfrm>
          <a:prstGeom prst="rect">
            <a:avLst/>
          </a:prstGeom>
          <a:noFill/>
        </p:spPr>
        <p:txBody>
          <a:bodyPr wrap="square" rtlCol="0">
            <a:spAutoFit/>
          </a:bodyPr>
          <a:lstStyle/>
          <a:p>
            <a:r>
              <a:rPr lang="zh-CN" altLang="en-US" dirty="0"/>
              <a:t>这里的遍历在学术上称为洪水填充（</a:t>
            </a:r>
            <a:r>
              <a:rPr lang="en-US" altLang="zh-CN" dirty="0" err="1"/>
              <a:t>floodfill</a:t>
            </a:r>
            <a:r>
              <a:rPr lang="zh-CN" altLang="en-US" dirty="0"/>
              <a:t>）</a:t>
            </a:r>
          </a:p>
        </p:txBody>
      </p:sp>
    </p:spTree>
    <p:extLst>
      <p:ext uri="{BB962C8B-B14F-4D97-AF65-F5344CB8AC3E}">
        <p14:creationId xmlns:p14="http://schemas.microsoft.com/office/powerpoint/2010/main" val="3603232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34BF23-AF04-4B5A-9A6C-022516C79311}"/>
              </a:ext>
            </a:extLst>
          </p:cNvPr>
          <p:cNvSpPr>
            <a:spLocks noGrp="1"/>
          </p:cNvSpPr>
          <p:nvPr>
            <p:ph type="title"/>
          </p:nvPr>
        </p:nvSpPr>
        <p:spPr>
          <a:xfrm>
            <a:off x="1488649" y="1251245"/>
            <a:ext cx="10515600" cy="1325563"/>
          </a:xfrm>
        </p:spPr>
        <p:txBody>
          <a:bodyPr>
            <a:normAutofit/>
          </a:bodyPr>
          <a:lstStyle/>
          <a:p>
            <a:r>
              <a:rPr lang="en-US" altLang="zh-CN" sz="3200" dirty="0">
                <a:latin typeface="+mn-lt"/>
              </a:rPr>
              <a:t>BFS</a:t>
            </a:r>
            <a:r>
              <a:rPr lang="zh-CN" altLang="en-US" sz="3200" dirty="0">
                <a:latin typeface="+mn-lt"/>
              </a:rPr>
              <a:t>填充</a:t>
            </a:r>
          </a:p>
        </p:txBody>
      </p:sp>
      <p:pic>
        <p:nvPicPr>
          <p:cNvPr id="11" name="内容占位符 10">
            <a:extLst>
              <a:ext uri="{FF2B5EF4-FFF2-40B4-BE49-F238E27FC236}">
                <a16:creationId xmlns:a16="http://schemas.microsoft.com/office/drawing/2014/main" id="{76C7AD68-F167-4C5C-AF72-E1139985C9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942" y="2380267"/>
            <a:ext cx="3658388" cy="3658388"/>
          </a:xfrm>
        </p:spPr>
      </p:pic>
      <p:pic>
        <p:nvPicPr>
          <p:cNvPr id="13" name="图片 12">
            <a:extLst>
              <a:ext uri="{FF2B5EF4-FFF2-40B4-BE49-F238E27FC236}">
                <a16:creationId xmlns:a16="http://schemas.microsoft.com/office/drawing/2014/main" id="{2D37CB11-E315-4E45-A9B4-D396EF6FEC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5355" y="2391658"/>
            <a:ext cx="3774257" cy="3774257"/>
          </a:xfrm>
          <a:prstGeom prst="rect">
            <a:avLst/>
          </a:prstGeom>
        </p:spPr>
      </p:pic>
      <p:sp>
        <p:nvSpPr>
          <p:cNvPr id="14" name="文本框 13">
            <a:extLst>
              <a:ext uri="{FF2B5EF4-FFF2-40B4-BE49-F238E27FC236}">
                <a16:creationId xmlns:a16="http://schemas.microsoft.com/office/drawing/2014/main" id="{93FEF765-63D1-49B1-BCE8-3E77441318E7}"/>
              </a:ext>
            </a:extLst>
          </p:cNvPr>
          <p:cNvSpPr txBox="1"/>
          <p:nvPr/>
        </p:nvSpPr>
        <p:spPr>
          <a:xfrm>
            <a:off x="8823488" y="1621638"/>
            <a:ext cx="3368512" cy="584775"/>
          </a:xfrm>
          <a:prstGeom prst="rect">
            <a:avLst/>
          </a:prstGeom>
          <a:noFill/>
        </p:spPr>
        <p:txBody>
          <a:bodyPr wrap="square" rtlCol="0">
            <a:spAutoFit/>
          </a:bodyPr>
          <a:lstStyle/>
          <a:p>
            <a:r>
              <a:rPr lang="en-US" altLang="zh-CN" sz="3200" dirty="0"/>
              <a:t>DFS</a:t>
            </a:r>
            <a:r>
              <a:rPr lang="zh-CN" altLang="en-US" sz="3200" dirty="0"/>
              <a:t>填充</a:t>
            </a:r>
          </a:p>
        </p:txBody>
      </p:sp>
    </p:spTree>
    <p:extLst>
      <p:ext uri="{BB962C8B-B14F-4D97-AF65-F5344CB8AC3E}">
        <p14:creationId xmlns:p14="http://schemas.microsoft.com/office/powerpoint/2010/main" val="1623841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D7C6E5-1161-47FF-B8A8-E02C140FF62A}"/>
              </a:ext>
            </a:extLst>
          </p:cNvPr>
          <p:cNvSpPr>
            <a:spLocks noGrp="1"/>
          </p:cNvSpPr>
          <p:nvPr>
            <p:ph type="title"/>
          </p:nvPr>
        </p:nvSpPr>
        <p:spPr/>
        <p:txBody>
          <a:bodyPr/>
          <a:lstStyle/>
          <a:p>
            <a:r>
              <a:rPr lang="en-US" altLang="zh-CN" dirty="0"/>
              <a:t>DFS</a:t>
            </a:r>
            <a:r>
              <a:rPr lang="zh-CN" altLang="en-US" dirty="0"/>
              <a:t>填充的缺点</a:t>
            </a:r>
          </a:p>
        </p:txBody>
      </p:sp>
      <p:sp>
        <p:nvSpPr>
          <p:cNvPr id="3" name="内容占位符 2">
            <a:extLst>
              <a:ext uri="{FF2B5EF4-FFF2-40B4-BE49-F238E27FC236}">
                <a16:creationId xmlns:a16="http://schemas.microsoft.com/office/drawing/2014/main" id="{0284342B-BBDA-486D-855A-3441779B9571}"/>
              </a:ext>
            </a:extLst>
          </p:cNvPr>
          <p:cNvSpPr>
            <a:spLocks noGrp="1"/>
          </p:cNvSpPr>
          <p:nvPr>
            <p:ph idx="1"/>
          </p:nvPr>
        </p:nvSpPr>
        <p:spPr/>
        <p:txBody>
          <a:bodyPr/>
          <a:lstStyle/>
          <a:p>
            <a:r>
              <a:rPr lang="zh-CN" altLang="en-US" dirty="0"/>
              <a:t>容易爆栈</a:t>
            </a:r>
          </a:p>
        </p:txBody>
      </p:sp>
      <p:pic>
        <p:nvPicPr>
          <p:cNvPr id="4" name="图片 3">
            <a:extLst>
              <a:ext uri="{FF2B5EF4-FFF2-40B4-BE49-F238E27FC236}">
                <a16:creationId xmlns:a16="http://schemas.microsoft.com/office/drawing/2014/main" id="{E2C0ECE6-8694-4C46-95ED-5028E9925EEF}"/>
              </a:ext>
            </a:extLst>
          </p:cNvPr>
          <p:cNvPicPr>
            <a:picLocks noChangeAspect="1"/>
          </p:cNvPicPr>
          <p:nvPr/>
        </p:nvPicPr>
        <p:blipFill>
          <a:blip r:embed="rId2"/>
          <a:stretch>
            <a:fillRect/>
          </a:stretch>
        </p:blipFill>
        <p:spPr>
          <a:xfrm>
            <a:off x="358608" y="2736903"/>
            <a:ext cx="3468483" cy="2089619"/>
          </a:xfrm>
          <a:prstGeom prst="rect">
            <a:avLst/>
          </a:prstGeom>
        </p:spPr>
      </p:pic>
      <p:pic>
        <p:nvPicPr>
          <p:cNvPr id="5" name="图片 4">
            <a:extLst>
              <a:ext uri="{FF2B5EF4-FFF2-40B4-BE49-F238E27FC236}">
                <a16:creationId xmlns:a16="http://schemas.microsoft.com/office/drawing/2014/main" id="{97166E61-F1EA-4ECC-AEE1-07AF44FAF617}"/>
              </a:ext>
            </a:extLst>
          </p:cNvPr>
          <p:cNvPicPr>
            <a:picLocks noChangeAspect="1"/>
          </p:cNvPicPr>
          <p:nvPr/>
        </p:nvPicPr>
        <p:blipFill>
          <a:blip r:embed="rId3"/>
          <a:stretch>
            <a:fillRect/>
          </a:stretch>
        </p:blipFill>
        <p:spPr>
          <a:xfrm>
            <a:off x="4306683" y="2246869"/>
            <a:ext cx="7339959" cy="3825639"/>
          </a:xfrm>
          <a:prstGeom prst="rect">
            <a:avLst/>
          </a:prstGeom>
        </p:spPr>
      </p:pic>
    </p:spTree>
    <p:extLst>
      <p:ext uri="{BB962C8B-B14F-4D97-AF65-F5344CB8AC3E}">
        <p14:creationId xmlns:p14="http://schemas.microsoft.com/office/powerpoint/2010/main" val="1079939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3E700F-AA43-4472-8F97-6A8BF7F5C4B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2C4EC15-DD87-40FD-B673-43A2C25677C7}"/>
              </a:ext>
            </a:extLst>
          </p:cNvPr>
          <p:cNvSpPr>
            <a:spLocks noGrp="1"/>
          </p:cNvSpPr>
          <p:nvPr>
            <p:ph idx="1"/>
          </p:nvPr>
        </p:nvSpPr>
        <p:spPr/>
        <p:txBody>
          <a:bodyPr/>
          <a:lstStyle/>
          <a:p>
            <a:r>
              <a:rPr lang="zh-CN" altLang="en-US" dirty="0"/>
              <a:t>因此，在这道题，我们更适合用</a:t>
            </a:r>
            <a:r>
              <a:rPr lang="en-US" altLang="zh-CN" dirty="0"/>
              <a:t>BFS</a:t>
            </a:r>
            <a:r>
              <a:rPr lang="zh-CN" altLang="en-US" dirty="0"/>
              <a:t>填充。</a:t>
            </a:r>
          </a:p>
        </p:txBody>
      </p:sp>
    </p:spTree>
    <p:extLst>
      <p:ext uri="{BB962C8B-B14F-4D97-AF65-F5344CB8AC3E}">
        <p14:creationId xmlns:p14="http://schemas.microsoft.com/office/powerpoint/2010/main" val="1373231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41F9C4-2D0A-4568-BD98-9C3F9AAEFF82}"/>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2F6673DF-F3A2-478D-B613-9C1D6223BF11}"/>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4A0ACAA5-59FF-4A64-94D0-958B716C0298}"/>
              </a:ext>
            </a:extLst>
          </p:cNvPr>
          <p:cNvPicPr>
            <a:picLocks noChangeAspect="1"/>
          </p:cNvPicPr>
          <p:nvPr/>
        </p:nvPicPr>
        <p:blipFill>
          <a:blip r:embed="rId2"/>
          <a:stretch>
            <a:fillRect/>
          </a:stretch>
        </p:blipFill>
        <p:spPr>
          <a:xfrm>
            <a:off x="838200" y="365125"/>
            <a:ext cx="3520745" cy="1661304"/>
          </a:xfrm>
          <a:prstGeom prst="rect">
            <a:avLst/>
          </a:prstGeom>
        </p:spPr>
      </p:pic>
      <p:pic>
        <p:nvPicPr>
          <p:cNvPr id="5" name="图片 4">
            <a:extLst>
              <a:ext uri="{FF2B5EF4-FFF2-40B4-BE49-F238E27FC236}">
                <a16:creationId xmlns:a16="http://schemas.microsoft.com/office/drawing/2014/main" id="{F1AD617B-DB5A-4632-AFF5-B6DAF387623A}"/>
              </a:ext>
            </a:extLst>
          </p:cNvPr>
          <p:cNvPicPr>
            <a:picLocks noChangeAspect="1"/>
          </p:cNvPicPr>
          <p:nvPr/>
        </p:nvPicPr>
        <p:blipFill>
          <a:blip r:embed="rId3"/>
          <a:stretch>
            <a:fillRect/>
          </a:stretch>
        </p:blipFill>
        <p:spPr>
          <a:xfrm>
            <a:off x="838200" y="2026429"/>
            <a:ext cx="5319221" cy="4023709"/>
          </a:xfrm>
          <a:prstGeom prst="rect">
            <a:avLst/>
          </a:prstGeom>
        </p:spPr>
      </p:pic>
      <p:pic>
        <p:nvPicPr>
          <p:cNvPr id="6" name="内容占位符 10">
            <a:extLst>
              <a:ext uri="{FF2B5EF4-FFF2-40B4-BE49-F238E27FC236}">
                <a16:creationId xmlns:a16="http://schemas.microsoft.com/office/drawing/2014/main" id="{4F132445-409F-47E4-89D3-459CC2C830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625969"/>
            <a:ext cx="6096000" cy="6096000"/>
          </a:xfrm>
          <a:prstGeom prst="rect">
            <a:avLst/>
          </a:prstGeom>
        </p:spPr>
      </p:pic>
    </p:spTree>
    <p:extLst>
      <p:ext uri="{BB962C8B-B14F-4D97-AF65-F5344CB8AC3E}">
        <p14:creationId xmlns:p14="http://schemas.microsoft.com/office/powerpoint/2010/main" val="1534709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AAF538-51A3-4CD5-9A58-EC5FDC8EC58C}"/>
              </a:ext>
            </a:extLst>
          </p:cNvPr>
          <p:cNvSpPr>
            <a:spLocks noGrp="1"/>
          </p:cNvSpPr>
          <p:nvPr>
            <p:ph type="title"/>
          </p:nvPr>
        </p:nvSpPr>
        <p:spPr/>
        <p:txBody>
          <a:bodyPr/>
          <a:lstStyle/>
          <a:p>
            <a:r>
              <a:rPr lang="zh-CN" altLang="en-US" dirty="0"/>
              <a:t>题外话</a:t>
            </a:r>
          </a:p>
        </p:txBody>
      </p:sp>
      <p:sp>
        <p:nvSpPr>
          <p:cNvPr id="3" name="内容占位符 2">
            <a:extLst>
              <a:ext uri="{FF2B5EF4-FFF2-40B4-BE49-F238E27FC236}">
                <a16:creationId xmlns:a16="http://schemas.microsoft.com/office/drawing/2014/main" id="{40E429AE-96A1-461A-8EEB-99673B7AF0F1}"/>
              </a:ext>
            </a:extLst>
          </p:cNvPr>
          <p:cNvSpPr>
            <a:spLocks noGrp="1"/>
          </p:cNvSpPr>
          <p:nvPr>
            <p:ph idx="1"/>
          </p:nvPr>
        </p:nvSpPr>
        <p:spPr/>
        <p:txBody>
          <a:bodyPr/>
          <a:lstStyle/>
          <a:p>
            <a:r>
              <a:rPr lang="zh-CN" altLang="en-US" dirty="0"/>
              <a:t>这道题的背景其实并不简单。</a:t>
            </a:r>
            <a:endParaRPr lang="en-US" altLang="zh-CN" dirty="0"/>
          </a:p>
          <a:p>
            <a:endParaRPr lang="en-US" altLang="zh-CN" dirty="0"/>
          </a:p>
          <a:p>
            <a:r>
              <a:rPr lang="zh-CN" altLang="en-US" dirty="0"/>
              <a:t>画图里面的油漆桶</a:t>
            </a:r>
            <a:endParaRPr lang="en-US" altLang="zh-CN" dirty="0"/>
          </a:p>
          <a:p>
            <a:r>
              <a:rPr lang="en-US" altLang="zh-CN" dirty="0"/>
              <a:t>Word</a:t>
            </a:r>
            <a:r>
              <a:rPr lang="zh-CN" altLang="en-US" dirty="0"/>
              <a:t>里面图片背景的设置</a:t>
            </a:r>
            <a:endParaRPr lang="en-US" altLang="zh-CN" dirty="0"/>
          </a:p>
          <a:p>
            <a:r>
              <a:rPr lang="en-US" altLang="zh-CN" dirty="0"/>
              <a:t>……</a:t>
            </a:r>
            <a:endParaRPr lang="zh-CN" altLang="en-US" dirty="0"/>
          </a:p>
        </p:txBody>
      </p:sp>
    </p:spTree>
    <p:extLst>
      <p:ext uri="{BB962C8B-B14F-4D97-AF65-F5344CB8AC3E}">
        <p14:creationId xmlns:p14="http://schemas.microsoft.com/office/powerpoint/2010/main" val="7772357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79AEB1-3C04-4183-BBC0-A6CC8C4E0E2A}"/>
              </a:ext>
            </a:extLst>
          </p:cNvPr>
          <p:cNvSpPr>
            <a:spLocks noGrp="1"/>
          </p:cNvSpPr>
          <p:nvPr>
            <p:ph type="title"/>
          </p:nvPr>
        </p:nvSpPr>
        <p:spPr/>
        <p:txBody>
          <a:bodyPr/>
          <a:lstStyle/>
          <a:p>
            <a:r>
              <a:rPr lang="zh-CN" altLang="en-US" dirty="0"/>
              <a:t>最短路问题</a:t>
            </a:r>
          </a:p>
        </p:txBody>
      </p:sp>
      <p:sp>
        <p:nvSpPr>
          <p:cNvPr id="3" name="内容占位符 2">
            <a:extLst>
              <a:ext uri="{FF2B5EF4-FFF2-40B4-BE49-F238E27FC236}">
                <a16:creationId xmlns:a16="http://schemas.microsoft.com/office/drawing/2014/main" id="{84464054-D893-497A-B00A-A6867E47BA17}"/>
              </a:ext>
            </a:extLst>
          </p:cNvPr>
          <p:cNvSpPr>
            <a:spLocks noGrp="1"/>
          </p:cNvSpPr>
          <p:nvPr>
            <p:ph idx="1"/>
          </p:nvPr>
        </p:nvSpPr>
        <p:spPr/>
        <p:txBody>
          <a:bodyPr/>
          <a:lstStyle/>
          <a:p>
            <a:r>
              <a:rPr lang="zh-CN" altLang="en-US" dirty="0"/>
              <a:t>最短路问题（</a:t>
            </a:r>
            <a:r>
              <a:rPr lang="en-US" altLang="zh-CN" dirty="0"/>
              <a:t>short-path problem</a:t>
            </a:r>
            <a:r>
              <a:rPr lang="zh-CN" altLang="en-US" dirty="0"/>
              <a:t>）是网络理论解决的典型问题之一，可用来解决管路铺设、线路安装、厂区布局和设备更新等实际问题。基本内容是：若网络中的每条边都有一个数值（长度、成本、时间等），则找出两节点（通常是源节点和汇节点）之间总权和最小的路径就是最短路问题。</a:t>
            </a:r>
          </a:p>
        </p:txBody>
      </p:sp>
    </p:spTree>
    <p:extLst>
      <p:ext uri="{BB962C8B-B14F-4D97-AF65-F5344CB8AC3E}">
        <p14:creationId xmlns:p14="http://schemas.microsoft.com/office/powerpoint/2010/main" val="13648413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3C8815-0E7A-4086-82D5-E6BFB998DA65}"/>
              </a:ext>
            </a:extLst>
          </p:cNvPr>
          <p:cNvSpPr>
            <a:spLocks noGrp="1"/>
          </p:cNvSpPr>
          <p:nvPr>
            <p:ph type="title"/>
          </p:nvPr>
        </p:nvSpPr>
        <p:spPr/>
        <p:txBody>
          <a:bodyPr/>
          <a:lstStyle/>
          <a:p>
            <a:r>
              <a:rPr lang="en-US" altLang="zh-CN" dirty="0"/>
              <a:t>BFS</a:t>
            </a:r>
            <a:r>
              <a:rPr lang="zh-CN" altLang="en-US" dirty="0"/>
              <a:t>求最短路</a:t>
            </a:r>
          </a:p>
        </p:txBody>
      </p:sp>
      <p:sp>
        <p:nvSpPr>
          <p:cNvPr id="3" name="内容占位符 2">
            <a:extLst>
              <a:ext uri="{FF2B5EF4-FFF2-40B4-BE49-F238E27FC236}">
                <a16:creationId xmlns:a16="http://schemas.microsoft.com/office/drawing/2014/main" id="{509D88FA-3F9B-4401-AF12-2D77297BEB99}"/>
              </a:ext>
            </a:extLst>
          </p:cNvPr>
          <p:cNvSpPr>
            <a:spLocks noGrp="1"/>
          </p:cNvSpPr>
          <p:nvPr>
            <p:ph idx="1"/>
          </p:nvPr>
        </p:nvSpPr>
        <p:spPr/>
        <p:txBody>
          <a:bodyPr/>
          <a:lstStyle/>
          <a:p>
            <a:r>
              <a:rPr lang="zh-CN" altLang="en-US" dirty="0"/>
              <a:t>限制条件：所有边权都是</a:t>
            </a:r>
            <a:r>
              <a:rPr lang="en-US" altLang="zh-CN" dirty="0"/>
              <a:t>1</a:t>
            </a:r>
            <a:endParaRPr lang="zh-CN" altLang="en-US" dirty="0"/>
          </a:p>
        </p:txBody>
      </p:sp>
    </p:spTree>
    <p:extLst>
      <p:ext uri="{BB962C8B-B14F-4D97-AF65-F5344CB8AC3E}">
        <p14:creationId xmlns:p14="http://schemas.microsoft.com/office/powerpoint/2010/main" val="3867392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FB8B92-7C92-4C7D-BA5F-BDF05C83DF7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D20BEAB-430F-4DBC-8BBC-FDD453992692}"/>
              </a:ext>
            </a:extLst>
          </p:cNvPr>
          <p:cNvSpPr>
            <a:spLocks noGrp="1"/>
          </p:cNvSpPr>
          <p:nvPr>
            <p:ph idx="1"/>
          </p:nvPr>
        </p:nvSpPr>
        <p:spPr/>
        <p:txBody>
          <a:bodyPr/>
          <a:lstStyle/>
          <a:p>
            <a:r>
              <a:rPr lang="en-US" altLang="zh-CN" dirty="0"/>
              <a:t>Living coding</a:t>
            </a:r>
          </a:p>
          <a:p>
            <a:r>
              <a:rPr lang="zh-CN" altLang="en-US" dirty="0"/>
              <a:t>洛谷</a:t>
            </a:r>
            <a:r>
              <a:rPr lang="en-US" altLang="zh-CN" dirty="0"/>
              <a:t>1162 </a:t>
            </a:r>
            <a:r>
              <a:rPr lang="en-US" altLang="zh-CN" dirty="0">
                <a:hlinkClick r:id="rId2"/>
              </a:rPr>
              <a:t>https://www.luogu.com.cn/problem/P1162</a:t>
            </a:r>
            <a:endParaRPr lang="zh-CN" altLang="en-US" dirty="0"/>
          </a:p>
        </p:txBody>
      </p:sp>
    </p:spTree>
    <p:extLst>
      <p:ext uri="{BB962C8B-B14F-4D97-AF65-F5344CB8AC3E}">
        <p14:creationId xmlns:p14="http://schemas.microsoft.com/office/powerpoint/2010/main" val="25915784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BCC6B8-5147-41CC-BFD3-C9FB06E1E7AC}"/>
              </a:ext>
            </a:extLst>
          </p:cNvPr>
          <p:cNvSpPr>
            <a:spLocks noGrp="1"/>
          </p:cNvSpPr>
          <p:nvPr>
            <p:ph type="title"/>
          </p:nvPr>
        </p:nvSpPr>
        <p:spPr/>
        <p:txBody>
          <a:bodyPr/>
          <a:lstStyle/>
          <a:p>
            <a:endParaRPr lang="zh-CN" altLang="en-US"/>
          </a:p>
        </p:txBody>
      </p:sp>
      <p:pic>
        <p:nvPicPr>
          <p:cNvPr id="4" name="内容占位符 3">
            <a:extLst>
              <a:ext uri="{FF2B5EF4-FFF2-40B4-BE49-F238E27FC236}">
                <a16:creationId xmlns:a16="http://schemas.microsoft.com/office/drawing/2014/main" id="{292D9E18-8C6C-44C4-B3EC-40DD04FCF5D5}"/>
              </a:ext>
            </a:extLst>
          </p:cNvPr>
          <p:cNvPicPr>
            <a:picLocks noGrp="1" noChangeAspect="1"/>
          </p:cNvPicPr>
          <p:nvPr>
            <p:ph idx="1"/>
          </p:nvPr>
        </p:nvPicPr>
        <p:blipFill>
          <a:blip r:embed="rId2"/>
          <a:stretch>
            <a:fillRect/>
          </a:stretch>
        </p:blipFill>
        <p:spPr>
          <a:xfrm>
            <a:off x="838200" y="365125"/>
            <a:ext cx="10672499" cy="5536054"/>
          </a:xfrm>
          <a:prstGeom prst="rect">
            <a:avLst/>
          </a:prstGeom>
        </p:spPr>
      </p:pic>
    </p:spTree>
    <p:extLst>
      <p:ext uri="{BB962C8B-B14F-4D97-AF65-F5344CB8AC3E}">
        <p14:creationId xmlns:p14="http://schemas.microsoft.com/office/powerpoint/2010/main" val="3844547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C6E55A-FCAD-4C03-BE6B-7B419334DD20}"/>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E5E4FD96-43A7-43DC-AE2A-7C30D4070CA4}"/>
              </a:ext>
            </a:extLst>
          </p:cNvPr>
          <p:cNvPicPr>
            <a:picLocks noGrp="1" noChangeAspect="1"/>
          </p:cNvPicPr>
          <p:nvPr>
            <p:ph idx="1"/>
          </p:nvPr>
        </p:nvPicPr>
        <p:blipFill>
          <a:blip r:embed="rId2"/>
          <a:stretch>
            <a:fillRect/>
          </a:stretch>
        </p:blipFill>
        <p:spPr>
          <a:xfrm>
            <a:off x="1070737" y="3502582"/>
            <a:ext cx="5359535" cy="1474771"/>
          </a:xfrm>
          <a:prstGeom prst="rect">
            <a:avLst/>
          </a:prstGeom>
        </p:spPr>
      </p:pic>
      <p:pic>
        <p:nvPicPr>
          <p:cNvPr id="4" name="图片 3">
            <a:extLst>
              <a:ext uri="{FF2B5EF4-FFF2-40B4-BE49-F238E27FC236}">
                <a16:creationId xmlns:a16="http://schemas.microsoft.com/office/drawing/2014/main" id="{36E62C7A-BD5B-4B66-AAA9-687FF35B5988}"/>
              </a:ext>
            </a:extLst>
          </p:cNvPr>
          <p:cNvPicPr>
            <a:picLocks noChangeAspect="1"/>
          </p:cNvPicPr>
          <p:nvPr/>
        </p:nvPicPr>
        <p:blipFill>
          <a:blip r:embed="rId3"/>
          <a:stretch>
            <a:fillRect/>
          </a:stretch>
        </p:blipFill>
        <p:spPr>
          <a:xfrm>
            <a:off x="1070737" y="1959876"/>
            <a:ext cx="5382416" cy="1273518"/>
          </a:xfrm>
          <a:prstGeom prst="rect">
            <a:avLst/>
          </a:prstGeom>
        </p:spPr>
      </p:pic>
      <p:pic>
        <p:nvPicPr>
          <p:cNvPr id="6" name="图片 5">
            <a:extLst>
              <a:ext uri="{FF2B5EF4-FFF2-40B4-BE49-F238E27FC236}">
                <a16:creationId xmlns:a16="http://schemas.microsoft.com/office/drawing/2014/main" id="{586B4312-29D0-4DEB-AD62-E95B51014BED}"/>
              </a:ext>
            </a:extLst>
          </p:cNvPr>
          <p:cNvPicPr>
            <a:picLocks noChangeAspect="1"/>
          </p:cNvPicPr>
          <p:nvPr/>
        </p:nvPicPr>
        <p:blipFill>
          <a:blip r:embed="rId4"/>
          <a:stretch>
            <a:fillRect/>
          </a:stretch>
        </p:blipFill>
        <p:spPr>
          <a:xfrm>
            <a:off x="1136725" y="5246541"/>
            <a:ext cx="5025263" cy="911613"/>
          </a:xfrm>
          <a:prstGeom prst="rect">
            <a:avLst/>
          </a:prstGeom>
        </p:spPr>
      </p:pic>
    </p:spTree>
    <p:extLst>
      <p:ext uri="{BB962C8B-B14F-4D97-AF65-F5344CB8AC3E}">
        <p14:creationId xmlns:p14="http://schemas.microsoft.com/office/powerpoint/2010/main" val="17298620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6EAAC7-45DE-49F7-A476-7B25F81313A4}"/>
              </a:ext>
            </a:extLst>
          </p:cNvPr>
          <p:cNvSpPr>
            <a:spLocks noGrp="1"/>
          </p:cNvSpPr>
          <p:nvPr>
            <p:ph type="title"/>
          </p:nvPr>
        </p:nvSpPr>
        <p:spPr/>
        <p:txBody>
          <a:bodyPr/>
          <a:lstStyle/>
          <a:p>
            <a:endParaRPr lang="zh-CN" altLang="en-US" dirty="0"/>
          </a:p>
        </p:txBody>
      </p:sp>
      <p:sp>
        <p:nvSpPr>
          <p:cNvPr id="7" name="内容占位符 6">
            <a:extLst>
              <a:ext uri="{FF2B5EF4-FFF2-40B4-BE49-F238E27FC236}">
                <a16:creationId xmlns:a16="http://schemas.microsoft.com/office/drawing/2014/main" id="{80879F3A-8501-485E-849C-7507083EAAAD}"/>
              </a:ext>
            </a:extLst>
          </p:cNvPr>
          <p:cNvSpPr>
            <a:spLocks noGrp="1"/>
          </p:cNvSpPr>
          <p:nvPr>
            <p:ph idx="1"/>
          </p:nvPr>
        </p:nvSpPr>
        <p:spPr/>
        <p:txBody>
          <a:bodyPr/>
          <a:lstStyle/>
          <a:p>
            <a:endParaRPr lang="zh-CN" altLang="en-US" dirty="0"/>
          </a:p>
        </p:txBody>
      </p:sp>
      <p:pic>
        <p:nvPicPr>
          <p:cNvPr id="8" name="图片 7">
            <a:extLst>
              <a:ext uri="{FF2B5EF4-FFF2-40B4-BE49-F238E27FC236}">
                <a16:creationId xmlns:a16="http://schemas.microsoft.com/office/drawing/2014/main" id="{C8D92D85-2BBA-4E07-B90F-68D68B4178A9}"/>
              </a:ext>
            </a:extLst>
          </p:cNvPr>
          <p:cNvPicPr>
            <a:picLocks noChangeAspect="1"/>
          </p:cNvPicPr>
          <p:nvPr/>
        </p:nvPicPr>
        <p:blipFill>
          <a:blip r:embed="rId2"/>
          <a:stretch>
            <a:fillRect/>
          </a:stretch>
        </p:blipFill>
        <p:spPr>
          <a:xfrm>
            <a:off x="304298" y="210146"/>
            <a:ext cx="3744960" cy="1883829"/>
          </a:xfrm>
          <a:prstGeom prst="rect">
            <a:avLst/>
          </a:prstGeom>
        </p:spPr>
      </p:pic>
      <p:pic>
        <p:nvPicPr>
          <p:cNvPr id="11" name="图片 10">
            <a:extLst>
              <a:ext uri="{FF2B5EF4-FFF2-40B4-BE49-F238E27FC236}">
                <a16:creationId xmlns:a16="http://schemas.microsoft.com/office/drawing/2014/main" id="{B2F6B28B-25F9-429C-88CD-9AA2605EBE98}"/>
              </a:ext>
            </a:extLst>
          </p:cNvPr>
          <p:cNvPicPr>
            <a:picLocks noChangeAspect="1"/>
          </p:cNvPicPr>
          <p:nvPr/>
        </p:nvPicPr>
        <p:blipFill>
          <a:blip r:embed="rId3"/>
          <a:stretch>
            <a:fillRect/>
          </a:stretch>
        </p:blipFill>
        <p:spPr>
          <a:xfrm>
            <a:off x="229073" y="2093975"/>
            <a:ext cx="6328817" cy="4553879"/>
          </a:xfrm>
          <a:prstGeom prst="rect">
            <a:avLst/>
          </a:prstGeom>
        </p:spPr>
      </p:pic>
    </p:spTree>
    <p:extLst>
      <p:ext uri="{BB962C8B-B14F-4D97-AF65-F5344CB8AC3E}">
        <p14:creationId xmlns:p14="http://schemas.microsoft.com/office/powerpoint/2010/main" val="32649960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F427CC-B7BE-4B94-960A-3261E52F914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1B18A3F-D6DA-45DB-A8B6-D9972A02D45B}"/>
              </a:ext>
            </a:extLst>
          </p:cNvPr>
          <p:cNvSpPr>
            <a:spLocks noGrp="1"/>
          </p:cNvSpPr>
          <p:nvPr>
            <p:ph idx="1"/>
          </p:nvPr>
        </p:nvSpPr>
        <p:spPr/>
        <p:txBody>
          <a:bodyPr/>
          <a:lstStyle/>
          <a:p>
            <a:r>
              <a:rPr lang="zh-CN" altLang="en-US" dirty="0"/>
              <a:t>这类最短路问题，最核心的步骤在于建模。</a:t>
            </a:r>
            <a:endParaRPr lang="en-US" altLang="zh-CN" dirty="0"/>
          </a:p>
          <a:p>
            <a:r>
              <a:rPr lang="zh-CN" altLang="en-US" dirty="0"/>
              <a:t>我们应该养成一种可以把任何抽象东西都用一些对计算机友好的信息形式来表达的能力。</a:t>
            </a:r>
            <a:endParaRPr lang="en-US" altLang="zh-CN" dirty="0"/>
          </a:p>
          <a:p>
            <a:r>
              <a:rPr lang="zh-CN" altLang="en-US" dirty="0"/>
              <a:t>什么是“对计算机友好”，当然是</a:t>
            </a:r>
            <a:r>
              <a:rPr lang="en-US" altLang="zh-CN" dirty="0"/>
              <a:t>int</a:t>
            </a:r>
            <a:r>
              <a:rPr lang="zh-CN" altLang="en-US" dirty="0"/>
              <a:t>之类这种东西</a:t>
            </a:r>
            <a:endParaRPr lang="en-US" altLang="zh-CN" dirty="0"/>
          </a:p>
          <a:p>
            <a:r>
              <a:rPr lang="zh-CN" altLang="en-US" dirty="0"/>
              <a:t>例如：</a:t>
            </a:r>
            <a:endParaRPr lang="en-US" altLang="zh-CN" dirty="0"/>
          </a:p>
          <a:p>
            <a:pPr lvl="1"/>
            <a:r>
              <a:rPr lang="zh-CN" altLang="en-US" dirty="0"/>
              <a:t>给你一个人物关系网，我们如何来对此建模？</a:t>
            </a:r>
            <a:endParaRPr lang="en-US" altLang="zh-CN" dirty="0"/>
          </a:p>
          <a:p>
            <a:pPr lvl="1"/>
            <a:r>
              <a:rPr lang="zh-CN" altLang="en-US" dirty="0"/>
              <a:t>如果直接用人名（字符串</a:t>
            </a:r>
            <a:r>
              <a:rPr lang="en-US" altLang="zh-CN" dirty="0"/>
              <a:t>string</a:t>
            </a:r>
            <a:r>
              <a:rPr lang="zh-CN" altLang="en-US" dirty="0"/>
              <a:t>类型）表示结点，难以轻松表示图的信息。</a:t>
            </a:r>
            <a:endParaRPr lang="en-US" altLang="zh-CN" dirty="0"/>
          </a:p>
          <a:p>
            <a:pPr lvl="1"/>
            <a:r>
              <a:rPr lang="zh-CN" altLang="en-US" dirty="0"/>
              <a:t>我们的做法就是建立人名到序号的映射，一般用</a:t>
            </a:r>
            <a:r>
              <a:rPr lang="en-US" altLang="zh-CN" dirty="0"/>
              <a:t>map&lt;</a:t>
            </a:r>
            <a:r>
              <a:rPr lang="en-US" altLang="zh-CN" dirty="0" err="1"/>
              <a:t>string,int</a:t>
            </a:r>
            <a:r>
              <a:rPr lang="en-US" altLang="zh-CN" dirty="0"/>
              <a:t>&gt;</a:t>
            </a:r>
            <a:r>
              <a:rPr lang="zh-CN" altLang="en-US" dirty="0"/>
              <a:t>实现。</a:t>
            </a:r>
            <a:endParaRPr lang="en-US" altLang="zh-CN" dirty="0"/>
          </a:p>
          <a:p>
            <a:pPr lvl="1"/>
            <a:r>
              <a:rPr lang="zh-CN" altLang="en-US" dirty="0"/>
              <a:t>所有涉及人名的情况，均用对应的</a:t>
            </a:r>
            <a:r>
              <a:rPr lang="en-US" altLang="zh-CN" dirty="0"/>
              <a:t>int</a:t>
            </a:r>
            <a:r>
              <a:rPr lang="zh-CN" altLang="en-US" dirty="0"/>
              <a:t>值代替。</a:t>
            </a:r>
          </a:p>
        </p:txBody>
      </p:sp>
    </p:spTree>
    <p:extLst>
      <p:ext uri="{BB962C8B-B14F-4D97-AF65-F5344CB8AC3E}">
        <p14:creationId xmlns:p14="http://schemas.microsoft.com/office/powerpoint/2010/main" val="15539819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599BF0-E375-4F87-8E0E-BE007A425F4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20ADA74-3DFC-4DCC-98DC-F7B8B75580F9}"/>
              </a:ext>
            </a:extLst>
          </p:cNvPr>
          <p:cNvSpPr>
            <a:spLocks noGrp="1"/>
          </p:cNvSpPr>
          <p:nvPr>
            <p:ph idx="1"/>
          </p:nvPr>
        </p:nvSpPr>
        <p:spPr/>
        <p:txBody>
          <a:bodyPr/>
          <a:lstStyle/>
          <a:p>
            <a:r>
              <a:rPr lang="zh-CN" altLang="en-US" dirty="0"/>
              <a:t>刚才说的是</a:t>
            </a:r>
            <a:r>
              <a:rPr lang="en-US" altLang="zh-CN" dirty="0"/>
              <a:t>string</a:t>
            </a:r>
            <a:r>
              <a:rPr lang="zh-CN" altLang="en-US" dirty="0"/>
              <a:t>到</a:t>
            </a:r>
            <a:r>
              <a:rPr lang="en-US" altLang="zh-CN" dirty="0"/>
              <a:t>int</a:t>
            </a:r>
            <a:r>
              <a:rPr lang="zh-CN" altLang="en-US" dirty="0"/>
              <a:t>的转化。</a:t>
            </a:r>
            <a:endParaRPr lang="en-US" altLang="zh-CN" dirty="0"/>
          </a:p>
          <a:p>
            <a:r>
              <a:rPr lang="zh-CN" altLang="en-US" dirty="0"/>
              <a:t>对于矩阵中的坐标，我们如何建立它到</a:t>
            </a:r>
            <a:r>
              <a:rPr lang="en-US" altLang="zh-CN" dirty="0"/>
              <a:t>int</a:t>
            </a:r>
            <a:r>
              <a:rPr lang="zh-CN" altLang="en-US" dirty="0"/>
              <a:t>的映射呢？</a:t>
            </a:r>
            <a:endParaRPr lang="en-US" altLang="zh-CN" dirty="0"/>
          </a:p>
          <a:p>
            <a:r>
              <a:rPr lang="zh-CN" altLang="en-US" dirty="0"/>
              <a:t>假设矩阵大小是</a:t>
            </a:r>
            <a:r>
              <a:rPr lang="en-US" altLang="zh-CN" dirty="0"/>
              <a:t>n*m</a:t>
            </a:r>
          </a:p>
          <a:p>
            <a:endParaRPr lang="en-US" altLang="zh-CN" dirty="0"/>
          </a:p>
          <a:p>
            <a:r>
              <a:rPr lang="zh-CN" altLang="en-US" dirty="0"/>
              <a:t>这些都属于套路范畴：</a:t>
            </a:r>
            <a:endParaRPr lang="en-US" altLang="zh-CN" dirty="0"/>
          </a:p>
          <a:p>
            <a:r>
              <a:rPr lang="zh-CN" altLang="en-US" dirty="0"/>
              <a:t>以下内容的</a:t>
            </a:r>
            <a:r>
              <a:rPr lang="en-US" altLang="zh-CN" dirty="0"/>
              <a:t>(</a:t>
            </a:r>
            <a:r>
              <a:rPr lang="en-US" altLang="zh-CN" dirty="0" err="1"/>
              <a:t>i,j</a:t>
            </a:r>
            <a:r>
              <a:rPr lang="en-US" altLang="zh-CN" dirty="0"/>
              <a:t>)</a:t>
            </a:r>
            <a:r>
              <a:rPr lang="zh-CN" altLang="en-US" dirty="0"/>
              <a:t>，</a:t>
            </a:r>
            <a:r>
              <a:rPr lang="en-US" altLang="zh-CN" dirty="0" err="1"/>
              <a:t>i</a:t>
            </a:r>
            <a:r>
              <a:rPr lang="en-US" altLang="zh-CN" dirty="0"/>
              <a:t>&gt;=0&amp;&amp;</a:t>
            </a:r>
            <a:r>
              <a:rPr lang="en-US" altLang="zh-CN" dirty="0" err="1"/>
              <a:t>i</a:t>
            </a:r>
            <a:r>
              <a:rPr lang="en-US" altLang="zh-CN" dirty="0"/>
              <a:t>&lt;</a:t>
            </a:r>
            <a:r>
              <a:rPr lang="en-US" altLang="zh-CN" dirty="0" err="1"/>
              <a:t>n,j</a:t>
            </a:r>
            <a:r>
              <a:rPr lang="en-US" altLang="zh-CN" dirty="0"/>
              <a:t>&gt;=0&amp;&amp;j&lt;m</a:t>
            </a:r>
          </a:p>
          <a:p>
            <a:r>
              <a:rPr lang="zh-CN" altLang="en-US" dirty="0"/>
              <a:t>对于坐标</a:t>
            </a:r>
            <a:r>
              <a:rPr lang="en-US" altLang="zh-CN" dirty="0"/>
              <a:t>(</a:t>
            </a:r>
            <a:r>
              <a:rPr lang="en-US" altLang="zh-CN" dirty="0" err="1"/>
              <a:t>i,j</a:t>
            </a:r>
            <a:r>
              <a:rPr lang="en-US" altLang="zh-CN" dirty="0"/>
              <a:t>)</a:t>
            </a:r>
          </a:p>
          <a:p>
            <a:r>
              <a:rPr lang="zh-CN" altLang="en-US" dirty="0"/>
              <a:t>它的序号为</a:t>
            </a:r>
            <a:r>
              <a:rPr lang="en-US" altLang="zh-CN" dirty="0" err="1"/>
              <a:t>i</a:t>
            </a:r>
            <a:r>
              <a:rPr lang="en-US" altLang="zh-CN" dirty="0"/>
              <a:t>*</a:t>
            </a:r>
            <a:r>
              <a:rPr lang="en-US" altLang="zh-CN" dirty="0" err="1"/>
              <a:t>m+j</a:t>
            </a:r>
            <a:endParaRPr lang="en-US" altLang="zh-CN" dirty="0"/>
          </a:p>
        </p:txBody>
      </p:sp>
    </p:spTree>
    <p:extLst>
      <p:ext uri="{BB962C8B-B14F-4D97-AF65-F5344CB8AC3E}">
        <p14:creationId xmlns:p14="http://schemas.microsoft.com/office/powerpoint/2010/main" val="26912062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15F216-2501-4820-9296-5944111F6FD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32B78D5-A1F8-4A4D-8C20-7044B60C905C}"/>
              </a:ext>
            </a:extLst>
          </p:cNvPr>
          <p:cNvSpPr>
            <a:spLocks noGrp="1"/>
          </p:cNvSpPr>
          <p:nvPr>
            <p:ph idx="1"/>
          </p:nvPr>
        </p:nvSpPr>
        <p:spPr/>
        <p:txBody>
          <a:bodyPr/>
          <a:lstStyle/>
          <a:p>
            <a:r>
              <a:rPr lang="zh-CN" altLang="en-US" dirty="0"/>
              <a:t>通用的建模都是利用</a:t>
            </a:r>
            <a:r>
              <a:rPr lang="en-US" altLang="zh-CN" dirty="0"/>
              <a:t>map&lt;</a:t>
            </a:r>
            <a:r>
              <a:rPr lang="en-US" altLang="zh-CN" dirty="0" err="1"/>
              <a:t>state,int</a:t>
            </a:r>
            <a:r>
              <a:rPr lang="en-US" altLang="zh-CN" dirty="0"/>
              <a:t>&gt;,</a:t>
            </a:r>
            <a:r>
              <a:rPr lang="zh-CN" altLang="en-US" dirty="0"/>
              <a:t>例如从</a:t>
            </a:r>
            <a:r>
              <a:rPr lang="en-US" altLang="zh-CN" dirty="0"/>
              <a:t>string</a:t>
            </a:r>
            <a:r>
              <a:rPr lang="zh-CN" altLang="en-US" dirty="0"/>
              <a:t>甚至一些更复杂的状态信息。</a:t>
            </a:r>
            <a:endParaRPr lang="en-US" altLang="zh-CN" dirty="0"/>
          </a:p>
          <a:p>
            <a:r>
              <a:rPr lang="zh-CN" altLang="en-US" dirty="0"/>
              <a:t>这里也不用担心时间效率上的问题，因为这里只在初始时用一次</a:t>
            </a:r>
            <a:r>
              <a:rPr lang="en-US" altLang="zh-CN" dirty="0"/>
              <a:t>map,</a:t>
            </a:r>
            <a:r>
              <a:rPr lang="zh-CN" altLang="en-US" dirty="0"/>
              <a:t>之后所有的图论算法就都直接基于映射后的</a:t>
            </a:r>
            <a:r>
              <a:rPr lang="en-US" altLang="zh-CN" dirty="0"/>
              <a:t>int</a:t>
            </a:r>
            <a:r>
              <a:rPr lang="zh-CN" altLang="en-US" dirty="0"/>
              <a:t>值进行。</a:t>
            </a:r>
          </a:p>
        </p:txBody>
      </p:sp>
    </p:spTree>
    <p:extLst>
      <p:ext uri="{BB962C8B-B14F-4D97-AF65-F5344CB8AC3E}">
        <p14:creationId xmlns:p14="http://schemas.microsoft.com/office/powerpoint/2010/main" val="42716864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6FCAB5-0D57-4959-9669-3B110065E286}"/>
              </a:ext>
            </a:extLst>
          </p:cNvPr>
          <p:cNvSpPr>
            <a:spLocks noGrp="1"/>
          </p:cNvSpPr>
          <p:nvPr>
            <p:ph type="title"/>
          </p:nvPr>
        </p:nvSpPr>
        <p:spPr/>
        <p:txBody>
          <a:bodyPr/>
          <a:lstStyle/>
          <a:p>
            <a:r>
              <a:rPr lang="zh-CN" altLang="en-US" dirty="0"/>
              <a:t>拓扑排序</a:t>
            </a:r>
          </a:p>
        </p:txBody>
      </p:sp>
      <p:sp>
        <p:nvSpPr>
          <p:cNvPr id="3" name="内容占位符 2">
            <a:extLst>
              <a:ext uri="{FF2B5EF4-FFF2-40B4-BE49-F238E27FC236}">
                <a16:creationId xmlns:a16="http://schemas.microsoft.com/office/drawing/2014/main" id="{AAF3BE59-EB59-4FFD-8A79-8711884D518C}"/>
              </a:ext>
            </a:extLst>
          </p:cNvPr>
          <p:cNvSpPr>
            <a:spLocks noGrp="1"/>
          </p:cNvSpPr>
          <p:nvPr>
            <p:ph idx="1"/>
          </p:nvPr>
        </p:nvSpPr>
        <p:spPr/>
        <p:txBody>
          <a:bodyPr/>
          <a:lstStyle/>
          <a:p>
            <a:r>
              <a:rPr lang="zh-CN" altLang="en-US" dirty="0"/>
              <a:t>对一个有向无环图</a:t>
            </a:r>
            <a:r>
              <a:rPr lang="en-US" altLang="zh-CN" dirty="0"/>
              <a:t>(Directed Acyclic Graph</a:t>
            </a:r>
            <a:r>
              <a:rPr lang="zh-CN" altLang="en-US" dirty="0"/>
              <a:t>简称</a:t>
            </a:r>
            <a:r>
              <a:rPr lang="en-US" altLang="zh-CN" dirty="0"/>
              <a:t>DAG)G</a:t>
            </a:r>
            <a:r>
              <a:rPr lang="zh-CN" altLang="en-US" dirty="0"/>
              <a:t>进行拓扑排序，是将</a:t>
            </a:r>
            <a:r>
              <a:rPr lang="en-US" altLang="zh-CN" dirty="0"/>
              <a:t>G</a:t>
            </a:r>
            <a:r>
              <a:rPr lang="zh-CN" altLang="en-US" dirty="0"/>
              <a:t>中所有顶点排成一个线性序列，使得图中任意一对顶点</a:t>
            </a:r>
            <a:r>
              <a:rPr lang="en-US" altLang="zh-CN" dirty="0"/>
              <a:t>u</a:t>
            </a:r>
            <a:r>
              <a:rPr lang="zh-CN" altLang="en-US" dirty="0"/>
              <a:t>和</a:t>
            </a:r>
            <a:r>
              <a:rPr lang="en-US" altLang="zh-CN" dirty="0"/>
              <a:t>v</a:t>
            </a:r>
            <a:r>
              <a:rPr lang="zh-CN" altLang="en-US" dirty="0"/>
              <a:t>，若边</a:t>
            </a:r>
            <a:r>
              <a:rPr lang="en-US" altLang="zh-CN" dirty="0"/>
              <a:t>&lt;</a:t>
            </a:r>
            <a:r>
              <a:rPr lang="en-US" altLang="zh-CN" dirty="0" err="1"/>
              <a:t>u,v</a:t>
            </a:r>
            <a:r>
              <a:rPr lang="en-US" altLang="zh-CN" dirty="0"/>
              <a:t>&gt;∈E(G)</a:t>
            </a:r>
            <a:r>
              <a:rPr lang="zh-CN" altLang="en-US" dirty="0"/>
              <a:t>，则</a:t>
            </a:r>
            <a:r>
              <a:rPr lang="en-US" altLang="zh-CN" dirty="0"/>
              <a:t>u</a:t>
            </a:r>
            <a:r>
              <a:rPr lang="zh-CN" altLang="en-US" dirty="0"/>
              <a:t>在线性序列中出现在</a:t>
            </a:r>
            <a:r>
              <a:rPr lang="en-US" altLang="zh-CN" dirty="0"/>
              <a:t>v</a:t>
            </a:r>
            <a:r>
              <a:rPr lang="zh-CN" altLang="en-US" dirty="0"/>
              <a:t>之前。通常，这样的线性序列称为满足拓扑次序</a:t>
            </a:r>
            <a:r>
              <a:rPr lang="en-US" altLang="zh-CN" dirty="0"/>
              <a:t>(Topological Order)</a:t>
            </a:r>
            <a:r>
              <a:rPr lang="zh-CN" altLang="en-US" dirty="0"/>
              <a:t>的序列，简称拓扑序列。简单的说，由某个集合上的一个偏序得到该集合上的一个全序，这个操作称之为拓扑排序。</a:t>
            </a:r>
          </a:p>
        </p:txBody>
      </p:sp>
    </p:spTree>
    <p:extLst>
      <p:ext uri="{BB962C8B-B14F-4D97-AF65-F5344CB8AC3E}">
        <p14:creationId xmlns:p14="http://schemas.microsoft.com/office/powerpoint/2010/main" val="35050635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0C7E1F-29FA-4363-95DB-F6553E80655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83B718D-EC65-463C-8142-EF324E82456F}"/>
              </a:ext>
            </a:extLst>
          </p:cNvPr>
          <p:cNvSpPr>
            <a:spLocks noGrp="1"/>
          </p:cNvSpPr>
          <p:nvPr>
            <p:ph idx="1"/>
          </p:nvPr>
        </p:nvSpPr>
        <p:spPr/>
        <p:txBody>
          <a:bodyPr/>
          <a:lstStyle/>
          <a:p>
            <a:r>
              <a:rPr lang="zh-CN" altLang="en-US" dirty="0"/>
              <a:t>简而言之，就是给你一堆小于关系</a:t>
            </a:r>
            <a:r>
              <a:rPr lang="en-US" altLang="zh-CN" dirty="0"/>
              <a:t>,a&lt;</a:t>
            </a:r>
            <a:r>
              <a:rPr lang="en-US" altLang="zh-CN" dirty="0" err="1"/>
              <a:t>b,c</a:t>
            </a:r>
            <a:r>
              <a:rPr lang="en-US" altLang="zh-CN" dirty="0"/>
              <a:t>&lt;</a:t>
            </a:r>
            <a:r>
              <a:rPr lang="en-US" altLang="zh-CN" dirty="0" err="1"/>
              <a:t>d,u</a:t>
            </a:r>
            <a:r>
              <a:rPr lang="en-US" altLang="zh-CN" dirty="0"/>
              <a:t>&lt;v</a:t>
            </a:r>
          </a:p>
          <a:p>
            <a:r>
              <a:rPr lang="zh-CN" altLang="en-US" dirty="0"/>
              <a:t>然后让你找出一个线性序列，满足上述所有小于关系中的左边元素都在右边元素的前面。</a:t>
            </a:r>
            <a:endParaRPr lang="en-US" altLang="zh-CN" dirty="0"/>
          </a:p>
          <a:p>
            <a:r>
              <a:rPr lang="zh-CN" altLang="en-US" dirty="0"/>
              <a:t>例如对上面那个例子，我构造序列</a:t>
            </a:r>
            <a:r>
              <a:rPr lang="en-US" altLang="zh-CN" dirty="0" err="1"/>
              <a:t>a,b,c,d,u,v</a:t>
            </a:r>
            <a:r>
              <a:rPr lang="zh-CN" altLang="en-US" dirty="0"/>
              <a:t>就是满足要求的。</a:t>
            </a:r>
            <a:endParaRPr lang="en-US" altLang="zh-CN" dirty="0"/>
          </a:p>
          <a:p>
            <a:r>
              <a:rPr lang="zh-CN" altLang="en-US" dirty="0"/>
              <a:t>可以看到在很多时候这样的序列都是不唯一的。</a:t>
            </a:r>
            <a:endParaRPr lang="en-US" altLang="zh-CN" dirty="0"/>
          </a:p>
          <a:p>
            <a:r>
              <a:rPr lang="zh-CN" altLang="en-US" dirty="0"/>
              <a:t>当然也有不存在这样序列的时候。</a:t>
            </a:r>
            <a:endParaRPr lang="en-US" altLang="zh-CN" dirty="0"/>
          </a:p>
          <a:p>
            <a:r>
              <a:rPr lang="zh-CN" altLang="en-US" dirty="0"/>
              <a:t>我们可以证明，这样的序列存在当且仅当这些小于关系对应的有向图是</a:t>
            </a:r>
            <a:r>
              <a:rPr lang="en-US" altLang="zh-CN" dirty="0"/>
              <a:t>DAG</a:t>
            </a:r>
            <a:r>
              <a:rPr lang="zh-CN" altLang="en-US" dirty="0"/>
              <a:t>，即没有环。</a:t>
            </a:r>
          </a:p>
        </p:txBody>
      </p:sp>
    </p:spTree>
    <p:extLst>
      <p:ext uri="{BB962C8B-B14F-4D97-AF65-F5344CB8AC3E}">
        <p14:creationId xmlns:p14="http://schemas.microsoft.com/office/powerpoint/2010/main" val="16902482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451565-3EF3-4E62-B2D7-FCA92EE903B7}"/>
              </a:ext>
            </a:extLst>
          </p:cNvPr>
          <p:cNvSpPr>
            <a:spLocks noGrp="1"/>
          </p:cNvSpPr>
          <p:nvPr>
            <p:ph type="title"/>
          </p:nvPr>
        </p:nvSpPr>
        <p:spPr>
          <a:xfrm>
            <a:off x="687371" y="12470"/>
            <a:ext cx="10058400" cy="1609344"/>
          </a:xfrm>
        </p:spPr>
        <p:txBody>
          <a:bodyPr/>
          <a:lstStyle/>
          <a:p>
            <a:r>
              <a:rPr lang="zh-CN" altLang="en-US" dirty="0"/>
              <a:t>本人的板子</a:t>
            </a:r>
          </a:p>
        </p:txBody>
      </p:sp>
      <p:sp>
        <p:nvSpPr>
          <p:cNvPr id="3" name="内容占位符 2">
            <a:extLst>
              <a:ext uri="{FF2B5EF4-FFF2-40B4-BE49-F238E27FC236}">
                <a16:creationId xmlns:a16="http://schemas.microsoft.com/office/drawing/2014/main" id="{96805728-8251-4F88-8645-F2FD7A765886}"/>
              </a:ext>
            </a:extLst>
          </p:cNvPr>
          <p:cNvSpPr>
            <a:spLocks noGrp="1"/>
          </p:cNvSpPr>
          <p:nvPr>
            <p:ph idx="1"/>
          </p:nvPr>
        </p:nvSpPr>
        <p:spPr>
          <a:xfrm>
            <a:off x="687371" y="5681188"/>
            <a:ext cx="10515600" cy="4351338"/>
          </a:xfrm>
        </p:spPr>
        <p:txBody>
          <a:bodyPr/>
          <a:lstStyle/>
          <a:p>
            <a:r>
              <a:rPr lang="zh-CN" altLang="en-US" dirty="0"/>
              <a:t>当然，最后的</a:t>
            </a:r>
            <a:r>
              <a:rPr lang="en-US" altLang="zh-CN" dirty="0"/>
              <a:t>vector&lt;int&gt;</a:t>
            </a:r>
            <a:r>
              <a:rPr lang="en-US" altLang="zh-CN" dirty="0" err="1"/>
              <a:t>ans</a:t>
            </a:r>
            <a:r>
              <a:rPr lang="zh-CN" altLang="en-US" dirty="0"/>
              <a:t>内的元素个数必须得是</a:t>
            </a:r>
            <a:r>
              <a:rPr lang="en-US" altLang="zh-CN" dirty="0"/>
              <a:t>n,</a:t>
            </a:r>
            <a:r>
              <a:rPr lang="zh-CN" altLang="en-US" dirty="0"/>
              <a:t>才说明我们找到了一组解，如果个数不到</a:t>
            </a:r>
            <a:r>
              <a:rPr lang="en-US" altLang="zh-CN" dirty="0"/>
              <a:t>n</a:t>
            </a:r>
            <a:r>
              <a:rPr lang="zh-CN" altLang="en-US" dirty="0"/>
              <a:t>恰好说明了这个有向图是有环的。</a:t>
            </a:r>
          </a:p>
        </p:txBody>
      </p:sp>
      <p:pic>
        <p:nvPicPr>
          <p:cNvPr id="4" name="图片 3">
            <a:extLst>
              <a:ext uri="{FF2B5EF4-FFF2-40B4-BE49-F238E27FC236}">
                <a16:creationId xmlns:a16="http://schemas.microsoft.com/office/drawing/2014/main" id="{0FEBA8FE-E712-4458-9AD3-8A376900D546}"/>
              </a:ext>
            </a:extLst>
          </p:cNvPr>
          <p:cNvPicPr>
            <a:picLocks noChangeAspect="1"/>
          </p:cNvPicPr>
          <p:nvPr/>
        </p:nvPicPr>
        <p:blipFill>
          <a:blip r:embed="rId2"/>
          <a:stretch>
            <a:fillRect/>
          </a:stretch>
        </p:blipFill>
        <p:spPr>
          <a:xfrm>
            <a:off x="772212" y="1350914"/>
            <a:ext cx="8131175" cy="4156171"/>
          </a:xfrm>
          <a:prstGeom prst="rect">
            <a:avLst/>
          </a:prstGeom>
        </p:spPr>
      </p:pic>
      <p:sp>
        <p:nvSpPr>
          <p:cNvPr id="5" name="文本框 4">
            <a:extLst>
              <a:ext uri="{FF2B5EF4-FFF2-40B4-BE49-F238E27FC236}">
                <a16:creationId xmlns:a16="http://schemas.microsoft.com/office/drawing/2014/main" id="{6733F68F-DC22-45E2-8D65-C092C857B23F}"/>
              </a:ext>
            </a:extLst>
          </p:cNvPr>
          <p:cNvSpPr txBox="1"/>
          <p:nvPr/>
        </p:nvSpPr>
        <p:spPr>
          <a:xfrm>
            <a:off x="5945171" y="3502057"/>
            <a:ext cx="6023729" cy="1077218"/>
          </a:xfrm>
          <a:prstGeom prst="rect">
            <a:avLst/>
          </a:prstGeom>
          <a:noFill/>
        </p:spPr>
        <p:txBody>
          <a:bodyPr wrap="square" rtlCol="0">
            <a:spAutoFit/>
          </a:bodyPr>
          <a:lstStyle/>
          <a:p>
            <a:r>
              <a:rPr lang="zh-CN" altLang="en-US" sz="3200" dirty="0"/>
              <a:t>所以，我们顺带着也可以用这个算法判断一个有向图有没有环</a:t>
            </a:r>
          </a:p>
        </p:txBody>
      </p:sp>
      <p:sp>
        <p:nvSpPr>
          <p:cNvPr id="6" name="文本框 5">
            <a:extLst>
              <a:ext uri="{FF2B5EF4-FFF2-40B4-BE49-F238E27FC236}">
                <a16:creationId xmlns:a16="http://schemas.microsoft.com/office/drawing/2014/main" id="{22ED2219-4798-4664-B7C4-895A13CA2A13}"/>
              </a:ext>
            </a:extLst>
          </p:cNvPr>
          <p:cNvSpPr txBox="1"/>
          <p:nvPr/>
        </p:nvSpPr>
        <p:spPr>
          <a:xfrm>
            <a:off x="5769204" y="4798243"/>
            <a:ext cx="5090474" cy="646331"/>
          </a:xfrm>
          <a:prstGeom prst="rect">
            <a:avLst/>
          </a:prstGeom>
          <a:noFill/>
        </p:spPr>
        <p:txBody>
          <a:bodyPr wrap="square" rtlCol="0">
            <a:spAutoFit/>
          </a:bodyPr>
          <a:lstStyle/>
          <a:p>
            <a:r>
              <a:rPr lang="zh-CN" altLang="en-US" dirty="0"/>
              <a:t>而且时间复杂度很优秀，为</a:t>
            </a:r>
            <a:r>
              <a:rPr lang="en-US" altLang="zh-CN" dirty="0"/>
              <a:t>O(</a:t>
            </a:r>
            <a:r>
              <a:rPr lang="en-US" altLang="zh-CN" dirty="0" err="1"/>
              <a:t>n+m</a:t>
            </a:r>
            <a:r>
              <a:rPr lang="en-US" altLang="zh-CN" dirty="0"/>
              <a:t>)</a:t>
            </a:r>
            <a:r>
              <a:rPr lang="zh-CN" altLang="en-US" dirty="0"/>
              <a:t>，这已经达到理论复杂度的下限。（想想读入数据所需的时间）</a:t>
            </a:r>
          </a:p>
        </p:txBody>
      </p:sp>
    </p:spTree>
    <p:extLst>
      <p:ext uri="{BB962C8B-B14F-4D97-AF65-F5344CB8AC3E}">
        <p14:creationId xmlns:p14="http://schemas.microsoft.com/office/powerpoint/2010/main" val="25671535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FF8956-6B9D-499C-B530-49176B4D52F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D7EE0DD-3103-4B04-AA86-DD7BF4BFB358}"/>
              </a:ext>
            </a:extLst>
          </p:cNvPr>
          <p:cNvSpPr>
            <a:spLocks noGrp="1"/>
          </p:cNvSpPr>
          <p:nvPr>
            <p:ph idx="1"/>
          </p:nvPr>
        </p:nvSpPr>
        <p:spPr/>
        <p:txBody>
          <a:bodyPr/>
          <a:lstStyle/>
          <a:p>
            <a:r>
              <a:rPr lang="zh-CN" altLang="en-US" dirty="0"/>
              <a:t>当然，解决拓扑排序不只这一种算法。不过这个算法，个人认为比其他基于</a:t>
            </a:r>
            <a:r>
              <a:rPr lang="en-US" altLang="zh-CN" dirty="0"/>
              <a:t>DFS</a:t>
            </a:r>
            <a:r>
              <a:rPr lang="zh-CN" altLang="en-US" dirty="0"/>
              <a:t>的算法要全方位的优秀，所以这里就不给大家介绍其余的算法了。</a:t>
            </a:r>
            <a:endParaRPr lang="en-US" altLang="zh-CN" dirty="0"/>
          </a:p>
          <a:p>
            <a:r>
              <a:rPr lang="zh-CN" altLang="en-US" dirty="0"/>
              <a:t>优点：常数小，没有爆栈的风险，并且很好理解，不易写错。</a:t>
            </a:r>
            <a:endParaRPr lang="en-US" altLang="zh-CN" dirty="0"/>
          </a:p>
          <a:p>
            <a:r>
              <a:rPr lang="zh-CN" altLang="en-US" dirty="0"/>
              <a:t>缺点：暂时没想到。。</a:t>
            </a:r>
          </a:p>
        </p:txBody>
      </p:sp>
    </p:spTree>
    <p:extLst>
      <p:ext uri="{BB962C8B-B14F-4D97-AF65-F5344CB8AC3E}">
        <p14:creationId xmlns:p14="http://schemas.microsoft.com/office/powerpoint/2010/main" val="1684097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189396-73E2-4C8A-938A-45FAF5E2555F}"/>
              </a:ext>
            </a:extLst>
          </p:cNvPr>
          <p:cNvSpPr>
            <a:spLocks noGrp="1"/>
          </p:cNvSpPr>
          <p:nvPr>
            <p:ph type="title"/>
          </p:nvPr>
        </p:nvSpPr>
        <p:spPr/>
        <p:txBody>
          <a:bodyPr/>
          <a:lstStyle/>
          <a:p>
            <a:r>
              <a:rPr lang="zh-CN" altLang="en-US" dirty="0"/>
              <a:t>概念简介</a:t>
            </a:r>
          </a:p>
        </p:txBody>
      </p:sp>
      <p:sp>
        <p:nvSpPr>
          <p:cNvPr id="3" name="内容占位符 2">
            <a:extLst>
              <a:ext uri="{FF2B5EF4-FFF2-40B4-BE49-F238E27FC236}">
                <a16:creationId xmlns:a16="http://schemas.microsoft.com/office/drawing/2014/main" id="{591E1066-416C-42C6-846A-4565DF3EE13B}"/>
              </a:ext>
            </a:extLst>
          </p:cNvPr>
          <p:cNvSpPr>
            <a:spLocks noGrp="1"/>
          </p:cNvSpPr>
          <p:nvPr>
            <p:ph idx="1"/>
          </p:nvPr>
        </p:nvSpPr>
        <p:spPr/>
        <p:txBody>
          <a:bodyPr/>
          <a:lstStyle/>
          <a:p>
            <a:r>
              <a:rPr lang="zh-CN" altLang="en-US" dirty="0"/>
              <a:t>图（</a:t>
            </a:r>
            <a:r>
              <a:rPr lang="en-US" altLang="zh-CN" dirty="0"/>
              <a:t>Graph</a:t>
            </a:r>
            <a:r>
              <a:rPr lang="zh-CN" altLang="en-US" dirty="0"/>
              <a:t>）是表示物件与物件之间的关系的数学对象，是图论的基本研究对象。</a:t>
            </a:r>
            <a:endParaRPr lang="en-US" altLang="zh-CN" dirty="0"/>
          </a:p>
          <a:p>
            <a:r>
              <a:rPr lang="zh-CN" altLang="en-US" dirty="0"/>
              <a:t>图</a:t>
            </a:r>
            <a:r>
              <a:rPr lang="en-US" altLang="zh-CN" dirty="0"/>
              <a:t>G</a:t>
            </a:r>
            <a:r>
              <a:rPr lang="zh-CN" altLang="en-US" dirty="0"/>
              <a:t>是一个有序二元组</a:t>
            </a:r>
            <a:r>
              <a:rPr lang="en-US" altLang="zh-CN" dirty="0"/>
              <a:t>(V,E)</a:t>
            </a:r>
            <a:r>
              <a:rPr lang="zh-CN" altLang="en-US" dirty="0"/>
              <a:t>，其中</a:t>
            </a:r>
            <a:r>
              <a:rPr lang="en-US" altLang="zh-CN" dirty="0"/>
              <a:t>V</a:t>
            </a:r>
            <a:r>
              <a:rPr lang="zh-CN" altLang="en-US" dirty="0"/>
              <a:t>称为顶点集</a:t>
            </a:r>
            <a:r>
              <a:rPr lang="en-US" altLang="zh-CN" dirty="0"/>
              <a:t>(Vertices Set)</a:t>
            </a:r>
            <a:r>
              <a:rPr lang="zh-CN" altLang="en-US" dirty="0"/>
              <a:t>，</a:t>
            </a:r>
            <a:r>
              <a:rPr lang="en-US" altLang="zh-CN" dirty="0"/>
              <a:t>E</a:t>
            </a:r>
            <a:r>
              <a:rPr lang="zh-CN" altLang="en-US" dirty="0"/>
              <a:t>称为边集</a:t>
            </a:r>
            <a:r>
              <a:rPr lang="en-US" altLang="zh-CN" dirty="0"/>
              <a:t>(Edges set)</a:t>
            </a:r>
            <a:endParaRPr lang="zh-CN" altLang="en-US" dirty="0"/>
          </a:p>
        </p:txBody>
      </p:sp>
    </p:spTree>
    <p:extLst>
      <p:ext uri="{BB962C8B-B14F-4D97-AF65-F5344CB8AC3E}">
        <p14:creationId xmlns:p14="http://schemas.microsoft.com/office/powerpoint/2010/main" val="33246093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D7DA24F-B5F8-4BC7-BE74-B180996891A4}"/>
              </a:ext>
            </a:extLst>
          </p:cNvPr>
          <p:cNvSpPr>
            <a:spLocks noGrp="1"/>
          </p:cNvSpPr>
          <p:nvPr>
            <p:ph idx="1"/>
          </p:nvPr>
        </p:nvSpPr>
        <p:spPr/>
        <p:txBody>
          <a:bodyPr/>
          <a:lstStyle/>
          <a:p>
            <a:endParaRPr lang="zh-CN" altLang="en-US" dirty="0"/>
          </a:p>
        </p:txBody>
      </p:sp>
      <p:sp>
        <p:nvSpPr>
          <p:cNvPr id="5" name="标题 4">
            <a:extLst>
              <a:ext uri="{FF2B5EF4-FFF2-40B4-BE49-F238E27FC236}">
                <a16:creationId xmlns:a16="http://schemas.microsoft.com/office/drawing/2014/main" id="{5AAF7C16-3CEF-4B1C-BDE2-8D39BF580A8F}"/>
              </a:ext>
            </a:extLst>
          </p:cNvPr>
          <p:cNvSpPr>
            <a:spLocks noGrp="1"/>
          </p:cNvSpPr>
          <p:nvPr>
            <p:ph type="title"/>
          </p:nvPr>
        </p:nvSpPr>
        <p:spPr/>
        <p:txBody>
          <a:bodyPr/>
          <a:lstStyle/>
          <a:p>
            <a:endParaRPr lang="zh-CN" altLang="en-US"/>
          </a:p>
        </p:txBody>
      </p:sp>
      <p:pic>
        <p:nvPicPr>
          <p:cNvPr id="6" name="图片 5">
            <a:extLst>
              <a:ext uri="{FF2B5EF4-FFF2-40B4-BE49-F238E27FC236}">
                <a16:creationId xmlns:a16="http://schemas.microsoft.com/office/drawing/2014/main" id="{51B3D3BF-A887-41DD-A95E-6638280DF5B2}"/>
              </a:ext>
            </a:extLst>
          </p:cNvPr>
          <p:cNvPicPr>
            <a:picLocks noChangeAspect="1"/>
          </p:cNvPicPr>
          <p:nvPr/>
        </p:nvPicPr>
        <p:blipFill>
          <a:blip r:embed="rId2"/>
          <a:stretch>
            <a:fillRect/>
          </a:stretch>
        </p:blipFill>
        <p:spPr>
          <a:xfrm>
            <a:off x="1" y="153825"/>
            <a:ext cx="12318022" cy="4804674"/>
          </a:xfrm>
          <a:prstGeom prst="rect">
            <a:avLst/>
          </a:prstGeom>
        </p:spPr>
      </p:pic>
    </p:spTree>
    <p:extLst>
      <p:ext uri="{BB962C8B-B14F-4D97-AF65-F5344CB8AC3E}">
        <p14:creationId xmlns:p14="http://schemas.microsoft.com/office/powerpoint/2010/main" val="16357460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937AFD-B7D0-4FA9-AF81-3412E3D217BE}"/>
              </a:ext>
            </a:extLst>
          </p:cNvPr>
          <p:cNvSpPr>
            <a:spLocks noGrp="1"/>
          </p:cNvSpPr>
          <p:nvPr>
            <p:ph type="title"/>
          </p:nvPr>
        </p:nvSpPr>
        <p:spPr/>
        <p:txBody>
          <a:bodyPr/>
          <a:lstStyle/>
          <a:p>
            <a:r>
              <a:rPr lang="zh-CN" altLang="en-US" dirty="0"/>
              <a:t>欧拉回路与欧拉道路</a:t>
            </a:r>
          </a:p>
        </p:txBody>
      </p:sp>
      <p:sp>
        <p:nvSpPr>
          <p:cNvPr id="3" name="内容占位符 2">
            <a:extLst>
              <a:ext uri="{FF2B5EF4-FFF2-40B4-BE49-F238E27FC236}">
                <a16:creationId xmlns:a16="http://schemas.microsoft.com/office/drawing/2014/main" id="{1C580EEC-273A-4928-8E48-073038EA0CCB}"/>
              </a:ext>
            </a:extLst>
          </p:cNvPr>
          <p:cNvSpPr>
            <a:spLocks noGrp="1"/>
          </p:cNvSpPr>
          <p:nvPr>
            <p:ph idx="1"/>
          </p:nvPr>
        </p:nvSpPr>
        <p:spPr/>
        <p:txBody>
          <a:bodyPr/>
          <a:lstStyle/>
          <a:p>
            <a:r>
              <a:rPr lang="zh-CN" altLang="en-US" dirty="0"/>
              <a:t>想必大家小学的时候，就在小奥中接触过所谓“一笔画”问题。</a:t>
            </a:r>
            <a:endParaRPr lang="en-US" altLang="zh-CN" dirty="0"/>
          </a:p>
          <a:p>
            <a:r>
              <a:rPr lang="zh-CN" altLang="en-US" dirty="0"/>
              <a:t>这么多年以后这个家伙又和大家见面了。</a:t>
            </a:r>
          </a:p>
        </p:txBody>
      </p:sp>
    </p:spTree>
    <p:extLst>
      <p:ext uri="{BB962C8B-B14F-4D97-AF65-F5344CB8AC3E}">
        <p14:creationId xmlns:p14="http://schemas.microsoft.com/office/powerpoint/2010/main" val="22967174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A50469-EB33-4160-A03A-6F79882B7031}"/>
              </a:ext>
            </a:extLst>
          </p:cNvPr>
          <p:cNvSpPr>
            <a:spLocks noGrp="1"/>
          </p:cNvSpPr>
          <p:nvPr>
            <p:ph type="title"/>
          </p:nvPr>
        </p:nvSpPr>
        <p:spPr>
          <a:xfrm>
            <a:off x="706225" y="0"/>
            <a:ext cx="10058400" cy="1609344"/>
          </a:xfrm>
        </p:spPr>
        <p:txBody>
          <a:bodyPr/>
          <a:lstStyle/>
          <a:p>
            <a:r>
              <a:rPr lang="zh-CN" altLang="en-US" dirty="0"/>
              <a:t>简单粗暴的两</a:t>
            </a:r>
            <a:r>
              <a:rPr lang="en-US" altLang="zh-CN" dirty="0"/>
              <a:t>(or </a:t>
            </a:r>
            <a:r>
              <a:rPr lang="zh-CN" altLang="en-US" dirty="0"/>
              <a:t>四？</a:t>
            </a:r>
            <a:r>
              <a:rPr lang="en-US" altLang="zh-CN" dirty="0"/>
              <a:t>)</a:t>
            </a:r>
            <a:r>
              <a:rPr lang="zh-CN" altLang="en-US" dirty="0"/>
              <a:t>个定理</a:t>
            </a:r>
          </a:p>
        </p:txBody>
      </p:sp>
      <p:sp>
        <p:nvSpPr>
          <p:cNvPr id="3" name="内容占位符 2">
            <a:extLst>
              <a:ext uri="{FF2B5EF4-FFF2-40B4-BE49-F238E27FC236}">
                <a16:creationId xmlns:a16="http://schemas.microsoft.com/office/drawing/2014/main" id="{96406865-7D57-45C7-B19D-D2720D7644D5}"/>
              </a:ext>
            </a:extLst>
          </p:cNvPr>
          <p:cNvSpPr>
            <a:spLocks noGrp="1"/>
          </p:cNvSpPr>
          <p:nvPr>
            <p:ph idx="1"/>
          </p:nvPr>
        </p:nvSpPr>
        <p:spPr>
          <a:xfrm>
            <a:off x="706225" y="1335431"/>
            <a:ext cx="10515600" cy="4351338"/>
          </a:xfrm>
        </p:spPr>
        <p:txBody>
          <a:bodyPr>
            <a:normAutofit fontScale="85000" lnSpcReduction="20000"/>
          </a:bodyPr>
          <a:lstStyle/>
          <a:p>
            <a:r>
              <a:rPr lang="zh-CN" altLang="en-US" dirty="0"/>
              <a:t>对于无向图：</a:t>
            </a:r>
            <a:endParaRPr lang="en-US" altLang="zh-CN" dirty="0"/>
          </a:p>
          <a:p>
            <a:endParaRPr lang="en-US" altLang="zh-CN" dirty="0"/>
          </a:p>
          <a:p>
            <a:r>
              <a:rPr lang="zh-CN" altLang="en-US" dirty="0"/>
              <a:t>存在欧拉回路 </a:t>
            </a:r>
            <a:r>
              <a:rPr lang="en-US" altLang="zh-CN" dirty="0"/>
              <a:t>&lt;=&gt;  </a:t>
            </a:r>
            <a:r>
              <a:rPr lang="zh-CN" altLang="en-US" dirty="0"/>
              <a:t>所有点的度都是偶数</a:t>
            </a:r>
            <a:endParaRPr lang="en-US" altLang="zh-CN" dirty="0"/>
          </a:p>
          <a:p>
            <a:endParaRPr lang="en-US" altLang="zh-CN" dirty="0"/>
          </a:p>
          <a:p>
            <a:r>
              <a:rPr lang="zh-CN" altLang="en-US" dirty="0"/>
              <a:t>存在欧拉道路 </a:t>
            </a:r>
            <a:r>
              <a:rPr lang="en-US" altLang="zh-CN" dirty="0"/>
              <a:t>&lt;=&gt; </a:t>
            </a:r>
            <a:r>
              <a:rPr lang="zh-CN" altLang="en-US" dirty="0"/>
              <a:t> 至多两个点的度是奇数</a:t>
            </a:r>
            <a:r>
              <a:rPr lang="en-US" altLang="zh-CN" dirty="0"/>
              <a:t>(</a:t>
            </a:r>
            <a:r>
              <a:rPr lang="zh-CN" altLang="en-US" dirty="0"/>
              <a:t>当然，不可能恰有一个点的度是奇数，由所谓</a:t>
            </a:r>
            <a:endParaRPr lang="en-US" altLang="zh-CN" dirty="0"/>
          </a:p>
          <a:p>
            <a:pPr marL="0" indent="0">
              <a:buNone/>
            </a:pPr>
            <a:r>
              <a:rPr lang="zh-CN" altLang="en-US" dirty="0"/>
              <a:t>的握手定理可得</a:t>
            </a:r>
            <a:r>
              <a:rPr lang="en-US" altLang="zh-CN" dirty="0"/>
              <a:t>)</a:t>
            </a:r>
          </a:p>
          <a:p>
            <a:endParaRPr lang="en-US" altLang="zh-CN" dirty="0"/>
          </a:p>
          <a:p>
            <a:r>
              <a:rPr lang="zh-CN" altLang="en-US" dirty="0"/>
              <a:t>对于有向图：</a:t>
            </a:r>
            <a:endParaRPr lang="en-US" altLang="zh-CN" dirty="0"/>
          </a:p>
          <a:p>
            <a:endParaRPr lang="en-US" altLang="zh-CN" dirty="0"/>
          </a:p>
          <a:p>
            <a:r>
              <a:rPr lang="zh-CN" altLang="en-US" dirty="0"/>
              <a:t>欧拉回路 </a:t>
            </a:r>
            <a:r>
              <a:rPr lang="en-US" altLang="zh-CN" dirty="0"/>
              <a:t>&lt;=&gt; </a:t>
            </a:r>
            <a:r>
              <a:rPr lang="zh-CN" altLang="en-US" dirty="0"/>
              <a:t>所有点入度等于出度</a:t>
            </a:r>
            <a:endParaRPr lang="en-US" altLang="zh-CN" dirty="0"/>
          </a:p>
          <a:p>
            <a:endParaRPr lang="en-US" altLang="zh-CN" dirty="0"/>
          </a:p>
          <a:p>
            <a:r>
              <a:rPr lang="zh-CN" altLang="en-US" dirty="0"/>
              <a:t>欧拉道路 </a:t>
            </a:r>
            <a:r>
              <a:rPr lang="en-US" altLang="zh-CN" dirty="0"/>
              <a:t>&lt;=&gt; </a:t>
            </a:r>
            <a:r>
              <a:rPr lang="zh-CN" altLang="en-US" dirty="0"/>
              <a:t>至多两个点入度不等于出度，并且这俩点，一个出度</a:t>
            </a:r>
            <a:r>
              <a:rPr lang="en-US" altLang="zh-CN" dirty="0"/>
              <a:t>==</a:t>
            </a:r>
            <a:r>
              <a:rPr lang="zh-CN" altLang="en-US" dirty="0"/>
              <a:t>入度</a:t>
            </a:r>
            <a:r>
              <a:rPr lang="en-US" altLang="zh-CN" dirty="0"/>
              <a:t>+1</a:t>
            </a:r>
            <a:r>
              <a:rPr lang="zh-CN" altLang="en-US" dirty="0"/>
              <a:t>，一个入</a:t>
            </a:r>
            <a:endParaRPr lang="en-US" altLang="zh-CN" dirty="0"/>
          </a:p>
          <a:p>
            <a:pPr marL="0" indent="0">
              <a:buNone/>
            </a:pPr>
            <a:r>
              <a:rPr lang="zh-CN" altLang="en-US" dirty="0"/>
              <a:t>度</a:t>
            </a:r>
            <a:r>
              <a:rPr lang="en-US" altLang="zh-CN" dirty="0"/>
              <a:t>==</a:t>
            </a:r>
            <a:r>
              <a:rPr lang="zh-CN" altLang="en-US" dirty="0"/>
              <a:t>出度</a:t>
            </a:r>
            <a:r>
              <a:rPr lang="en-US" altLang="zh-CN" dirty="0"/>
              <a:t>+1</a:t>
            </a:r>
            <a:endParaRPr lang="zh-CN" altLang="en-US" dirty="0"/>
          </a:p>
        </p:txBody>
      </p:sp>
      <p:sp>
        <p:nvSpPr>
          <p:cNvPr id="4" name="文本框 3">
            <a:extLst>
              <a:ext uri="{FF2B5EF4-FFF2-40B4-BE49-F238E27FC236}">
                <a16:creationId xmlns:a16="http://schemas.microsoft.com/office/drawing/2014/main" id="{ABD83602-9A75-4914-AFCE-601DA68D947F}"/>
              </a:ext>
            </a:extLst>
          </p:cNvPr>
          <p:cNvSpPr txBox="1"/>
          <p:nvPr/>
        </p:nvSpPr>
        <p:spPr>
          <a:xfrm>
            <a:off x="801279" y="5766029"/>
            <a:ext cx="6231117" cy="584775"/>
          </a:xfrm>
          <a:prstGeom prst="rect">
            <a:avLst/>
          </a:prstGeom>
          <a:noFill/>
        </p:spPr>
        <p:txBody>
          <a:bodyPr wrap="square" rtlCol="0">
            <a:spAutoFit/>
          </a:bodyPr>
          <a:lstStyle/>
          <a:p>
            <a:r>
              <a:rPr lang="zh-CN" altLang="en-US" sz="3200" dirty="0"/>
              <a:t>前提条件：图连通</a:t>
            </a:r>
          </a:p>
        </p:txBody>
      </p:sp>
    </p:spTree>
    <p:extLst>
      <p:ext uri="{BB962C8B-B14F-4D97-AF65-F5344CB8AC3E}">
        <p14:creationId xmlns:p14="http://schemas.microsoft.com/office/powerpoint/2010/main" val="8192585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B77E54-0B5C-4DDD-A5FF-D40B53927D7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5FB0118-1CE5-4C2B-8ABF-DA156DA02203}"/>
              </a:ext>
            </a:extLst>
          </p:cNvPr>
          <p:cNvSpPr>
            <a:spLocks noGrp="1"/>
          </p:cNvSpPr>
          <p:nvPr>
            <p:ph idx="1"/>
          </p:nvPr>
        </p:nvSpPr>
        <p:spPr/>
        <p:txBody>
          <a:bodyPr/>
          <a:lstStyle/>
          <a:p>
            <a:r>
              <a:rPr lang="zh-CN" altLang="en-US" dirty="0"/>
              <a:t>输入</a:t>
            </a:r>
            <a:r>
              <a:rPr lang="en-US" altLang="zh-CN" dirty="0"/>
              <a:t>n</a:t>
            </a:r>
            <a:r>
              <a:rPr lang="zh-CN" altLang="en-US" dirty="0"/>
              <a:t>个单词，判断是否能将这些单词排成一个序列，使得前一个单词的最后一个字母等于后一个单词的第一个字母。</a:t>
            </a:r>
          </a:p>
        </p:txBody>
      </p:sp>
    </p:spTree>
    <p:extLst>
      <p:ext uri="{BB962C8B-B14F-4D97-AF65-F5344CB8AC3E}">
        <p14:creationId xmlns:p14="http://schemas.microsoft.com/office/powerpoint/2010/main" val="16630099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AE70AE-137E-47E0-9397-AF09F1B3F0DF}"/>
              </a:ext>
            </a:extLst>
          </p:cNvPr>
          <p:cNvSpPr>
            <a:spLocks noGrp="1"/>
          </p:cNvSpPr>
          <p:nvPr>
            <p:ph type="title"/>
          </p:nvPr>
        </p:nvSpPr>
        <p:spPr/>
        <p:txBody>
          <a:bodyPr/>
          <a:lstStyle/>
          <a:p>
            <a:r>
              <a:rPr lang="zh-CN" altLang="en-US" dirty="0"/>
              <a:t>模板化的最短路算法</a:t>
            </a:r>
          </a:p>
        </p:txBody>
      </p:sp>
      <p:sp>
        <p:nvSpPr>
          <p:cNvPr id="3" name="内容占位符 2">
            <a:extLst>
              <a:ext uri="{FF2B5EF4-FFF2-40B4-BE49-F238E27FC236}">
                <a16:creationId xmlns:a16="http://schemas.microsoft.com/office/drawing/2014/main" id="{950D6ADE-270A-41B6-8302-07DABE0EEF52}"/>
              </a:ext>
            </a:extLst>
          </p:cNvPr>
          <p:cNvSpPr>
            <a:spLocks noGrp="1"/>
          </p:cNvSpPr>
          <p:nvPr>
            <p:ph idx="1"/>
          </p:nvPr>
        </p:nvSpPr>
        <p:spPr/>
        <p:txBody>
          <a:bodyPr/>
          <a:lstStyle/>
          <a:p>
            <a:r>
              <a:rPr lang="zh-CN" altLang="en-US" dirty="0"/>
              <a:t>初期可以算做解决图论最短路问题</a:t>
            </a:r>
            <a:r>
              <a:rPr lang="en-US" altLang="zh-CN" dirty="0"/>
              <a:t>(</a:t>
            </a:r>
            <a:r>
              <a:rPr lang="zh-CN" altLang="en-US" dirty="0"/>
              <a:t>其实这已经占了图论很大一部分了</a:t>
            </a:r>
            <a:r>
              <a:rPr lang="en-US" altLang="zh-CN" dirty="0"/>
              <a:t>)</a:t>
            </a:r>
            <a:r>
              <a:rPr lang="zh-CN" altLang="en-US" dirty="0"/>
              <a:t>的利器。</a:t>
            </a:r>
            <a:endParaRPr lang="en-US" altLang="zh-CN" dirty="0"/>
          </a:p>
          <a:p>
            <a:endParaRPr lang="en-US" altLang="zh-CN" dirty="0"/>
          </a:p>
          <a:p>
            <a:r>
              <a:rPr lang="en-US" altLang="zh-CN" dirty="0"/>
              <a:t>Dijkstra</a:t>
            </a:r>
          </a:p>
          <a:p>
            <a:endParaRPr lang="en-US" altLang="zh-CN" dirty="0"/>
          </a:p>
          <a:p>
            <a:r>
              <a:rPr lang="en-US" altLang="zh-CN" dirty="0"/>
              <a:t>Floyd</a:t>
            </a:r>
            <a:endParaRPr lang="zh-CN" altLang="en-US" dirty="0"/>
          </a:p>
        </p:txBody>
      </p:sp>
    </p:spTree>
    <p:extLst>
      <p:ext uri="{BB962C8B-B14F-4D97-AF65-F5344CB8AC3E}">
        <p14:creationId xmlns:p14="http://schemas.microsoft.com/office/powerpoint/2010/main" val="36165349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C82E61-0EBF-4535-90FF-52A8BD02C777}"/>
              </a:ext>
            </a:extLst>
          </p:cNvPr>
          <p:cNvSpPr>
            <a:spLocks noGrp="1"/>
          </p:cNvSpPr>
          <p:nvPr>
            <p:ph type="title"/>
          </p:nvPr>
        </p:nvSpPr>
        <p:spPr/>
        <p:txBody>
          <a:bodyPr/>
          <a:lstStyle/>
          <a:p>
            <a:r>
              <a:rPr lang="en-US" altLang="zh-CN" dirty="0"/>
              <a:t>Dijkstra</a:t>
            </a:r>
            <a:r>
              <a:rPr lang="zh-CN" altLang="en-US" dirty="0"/>
              <a:t>算法</a:t>
            </a:r>
          </a:p>
        </p:txBody>
      </p:sp>
      <p:sp>
        <p:nvSpPr>
          <p:cNvPr id="3" name="内容占位符 2">
            <a:extLst>
              <a:ext uri="{FF2B5EF4-FFF2-40B4-BE49-F238E27FC236}">
                <a16:creationId xmlns:a16="http://schemas.microsoft.com/office/drawing/2014/main" id="{EBD72FAB-641A-4910-9A91-923958EA711F}"/>
              </a:ext>
            </a:extLst>
          </p:cNvPr>
          <p:cNvSpPr>
            <a:spLocks noGrp="1"/>
          </p:cNvSpPr>
          <p:nvPr>
            <p:ph idx="1"/>
          </p:nvPr>
        </p:nvSpPr>
        <p:spPr/>
        <p:txBody>
          <a:bodyPr/>
          <a:lstStyle/>
          <a:p>
            <a:r>
              <a:rPr lang="zh-CN" altLang="en-US" dirty="0"/>
              <a:t>作用：求出单源最短路径长度。</a:t>
            </a:r>
            <a:endParaRPr lang="en-US" altLang="zh-CN" dirty="0"/>
          </a:p>
          <a:p>
            <a:r>
              <a:rPr lang="zh-CN" altLang="en-US" dirty="0"/>
              <a:t>就是某一个点，到图中其余所有点的最短距离。</a:t>
            </a:r>
            <a:endParaRPr lang="en-US" altLang="zh-CN" dirty="0"/>
          </a:p>
          <a:p>
            <a:endParaRPr lang="en-US" altLang="zh-CN" dirty="0"/>
          </a:p>
          <a:p>
            <a:r>
              <a:rPr lang="zh-CN" altLang="en-US" dirty="0"/>
              <a:t>时间复杂度：朴素版本</a:t>
            </a:r>
            <a:r>
              <a:rPr lang="en-US" altLang="zh-CN" dirty="0"/>
              <a:t>O(n^2)</a:t>
            </a:r>
          </a:p>
          <a:p>
            <a:r>
              <a:rPr lang="zh-CN" altLang="en-US" dirty="0"/>
              <a:t>进阶版</a:t>
            </a:r>
            <a:r>
              <a:rPr lang="en-US" altLang="zh-CN" dirty="0"/>
              <a:t>O(</a:t>
            </a:r>
            <a:r>
              <a:rPr lang="en-US" altLang="zh-CN" dirty="0" err="1"/>
              <a:t>mlgn</a:t>
            </a:r>
            <a:r>
              <a:rPr lang="en-US" altLang="zh-CN" dirty="0"/>
              <a:t>)</a:t>
            </a:r>
            <a:endParaRPr lang="zh-CN" altLang="en-US" dirty="0"/>
          </a:p>
        </p:txBody>
      </p:sp>
    </p:spTree>
    <p:extLst>
      <p:ext uri="{BB962C8B-B14F-4D97-AF65-F5344CB8AC3E}">
        <p14:creationId xmlns:p14="http://schemas.microsoft.com/office/powerpoint/2010/main" val="6909437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293306-1C90-42EF-9D75-D15318852B63}"/>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11E0677F-3353-485D-81C8-8698C922FD08}"/>
              </a:ext>
            </a:extLst>
          </p:cNvPr>
          <p:cNvSpPr>
            <a:spLocks noGrp="1"/>
          </p:cNvSpPr>
          <p:nvPr>
            <p:ph idx="1"/>
          </p:nvPr>
        </p:nvSpPr>
        <p:spPr>
          <a:xfrm>
            <a:off x="697824" y="854394"/>
            <a:ext cx="10515600" cy="4351338"/>
          </a:xfrm>
        </p:spPr>
        <p:txBody>
          <a:bodyPr/>
          <a:lstStyle/>
          <a:p>
            <a:r>
              <a:rPr lang="zh-CN" altLang="en-US" dirty="0"/>
              <a:t>大家一般教科书上看到的都是朴素版本的</a:t>
            </a:r>
            <a:r>
              <a:rPr lang="en-US" altLang="zh-CN" dirty="0"/>
              <a:t>Dijkstra</a:t>
            </a:r>
            <a:r>
              <a:rPr lang="zh-CN" altLang="en-US" dirty="0"/>
              <a:t>算法，但在算法竞赛中进阶版本是标配。</a:t>
            </a:r>
            <a:endParaRPr lang="en-US" altLang="zh-CN" dirty="0"/>
          </a:p>
          <a:p>
            <a:endParaRPr lang="zh-CN" altLang="en-US" dirty="0"/>
          </a:p>
        </p:txBody>
      </p:sp>
      <p:pic>
        <p:nvPicPr>
          <p:cNvPr id="5" name="图片 4">
            <a:extLst>
              <a:ext uri="{FF2B5EF4-FFF2-40B4-BE49-F238E27FC236}">
                <a16:creationId xmlns:a16="http://schemas.microsoft.com/office/drawing/2014/main" id="{FA85C99F-DAF6-4BE9-941C-330057A2A737}"/>
              </a:ext>
            </a:extLst>
          </p:cNvPr>
          <p:cNvPicPr>
            <a:picLocks noChangeAspect="1"/>
          </p:cNvPicPr>
          <p:nvPr/>
        </p:nvPicPr>
        <p:blipFill>
          <a:blip r:embed="rId2"/>
          <a:stretch>
            <a:fillRect/>
          </a:stretch>
        </p:blipFill>
        <p:spPr>
          <a:xfrm>
            <a:off x="978576" y="3030063"/>
            <a:ext cx="4877223" cy="2674852"/>
          </a:xfrm>
          <a:prstGeom prst="rect">
            <a:avLst/>
          </a:prstGeom>
        </p:spPr>
      </p:pic>
      <p:pic>
        <p:nvPicPr>
          <p:cNvPr id="7" name="图片 6">
            <a:extLst>
              <a:ext uri="{FF2B5EF4-FFF2-40B4-BE49-F238E27FC236}">
                <a16:creationId xmlns:a16="http://schemas.microsoft.com/office/drawing/2014/main" id="{D4C75799-6DFA-4055-9FEE-2771396E9431}"/>
              </a:ext>
            </a:extLst>
          </p:cNvPr>
          <p:cNvPicPr>
            <a:picLocks noChangeAspect="1"/>
          </p:cNvPicPr>
          <p:nvPr/>
        </p:nvPicPr>
        <p:blipFill>
          <a:blip r:embed="rId3"/>
          <a:stretch>
            <a:fillRect/>
          </a:stretch>
        </p:blipFill>
        <p:spPr>
          <a:xfrm>
            <a:off x="5855799" y="1409894"/>
            <a:ext cx="5357626" cy="5333637"/>
          </a:xfrm>
          <a:prstGeom prst="rect">
            <a:avLst/>
          </a:prstGeom>
        </p:spPr>
      </p:pic>
    </p:spTree>
    <p:extLst>
      <p:ext uri="{BB962C8B-B14F-4D97-AF65-F5344CB8AC3E}">
        <p14:creationId xmlns:p14="http://schemas.microsoft.com/office/powerpoint/2010/main" val="23936535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FBB70D-B897-4C24-AFF7-4E1057F509D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0CE8051-2807-4ECC-B7CC-0152F00C3E61}"/>
              </a:ext>
            </a:extLst>
          </p:cNvPr>
          <p:cNvSpPr>
            <a:spLocks noGrp="1"/>
          </p:cNvSpPr>
          <p:nvPr>
            <p:ph idx="1"/>
          </p:nvPr>
        </p:nvSpPr>
        <p:spPr>
          <a:xfrm>
            <a:off x="5796699" y="2249831"/>
            <a:ext cx="5837582" cy="4351338"/>
          </a:xfrm>
        </p:spPr>
        <p:txBody>
          <a:bodyPr/>
          <a:lstStyle/>
          <a:p>
            <a:r>
              <a:rPr lang="zh-CN" altLang="en-US" dirty="0"/>
              <a:t>时间复杂度分析：根据</a:t>
            </a:r>
            <a:r>
              <a:rPr lang="en-US" altLang="zh-CN" dirty="0"/>
              <a:t>done[]</a:t>
            </a:r>
            <a:r>
              <a:rPr lang="zh-CN" altLang="en-US" dirty="0"/>
              <a:t>数组我们可以知道每个点</a:t>
            </a:r>
            <a:r>
              <a:rPr lang="en-US" altLang="zh-CN" dirty="0"/>
              <a:t>u</a:t>
            </a:r>
            <a:r>
              <a:rPr lang="zh-CN" altLang="en-US" dirty="0"/>
              <a:t>仅被处理一次，从它出发的边也只被处理</a:t>
            </a:r>
            <a:r>
              <a:rPr lang="en-US" altLang="zh-CN" dirty="0"/>
              <a:t>1</a:t>
            </a:r>
            <a:r>
              <a:rPr lang="zh-CN" altLang="en-US" dirty="0"/>
              <a:t>次。故图中所有边被处理</a:t>
            </a:r>
            <a:r>
              <a:rPr lang="en-US" altLang="zh-CN" dirty="0"/>
              <a:t>1</a:t>
            </a:r>
            <a:r>
              <a:rPr lang="zh-CN" altLang="en-US" dirty="0"/>
              <a:t>次或</a:t>
            </a:r>
            <a:r>
              <a:rPr lang="en-US" altLang="zh-CN" dirty="0"/>
              <a:t>2</a:t>
            </a:r>
            <a:r>
              <a:rPr lang="zh-CN" altLang="en-US" dirty="0"/>
              <a:t>次，前者是有向图，后者是无向图。再加上优先队列天然的</a:t>
            </a:r>
            <a:r>
              <a:rPr lang="en-US" altLang="zh-CN" dirty="0" err="1"/>
              <a:t>logn</a:t>
            </a:r>
            <a:r>
              <a:rPr lang="zh-CN" altLang="en-US" dirty="0"/>
              <a:t>附加复杂度，总时间复杂度为</a:t>
            </a:r>
            <a:r>
              <a:rPr lang="en-US" altLang="zh-CN" dirty="0"/>
              <a:t>O(</a:t>
            </a:r>
            <a:r>
              <a:rPr lang="en-US" altLang="zh-CN" dirty="0" err="1"/>
              <a:t>mlogn</a:t>
            </a:r>
            <a:r>
              <a:rPr lang="zh-CN" altLang="en-US" dirty="0"/>
              <a:t>）</a:t>
            </a:r>
            <a:endParaRPr lang="en-US" altLang="zh-CN" dirty="0"/>
          </a:p>
          <a:p>
            <a:r>
              <a:rPr lang="zh-CN" altLang="en-US" dirty="0"/>
              <a:t>一般情况下，我们遇到的题数据量都是</a:t>
            </a:r>
            <a:r>
              <a:rPr lang="en-US" altLang="zh-CN" dirty="0"/>
              <a:t>m&lt;&lt;n^2</a:t>
            </a:r>
            <a:r>
              <a:rPr lang="zh-CN" altLang="en-US" dirty="0"/>
              <a:t>，所以这个算法要远优于传统的</a:t>
            </a:r>
            <a:r>
              <a:rPr lang="en-US" altLang="zh-CN" dirty="0"/>
              <a:t>O(n^2)</a:t>
            </a:r>
            <a:r>
              <a:rPr lang="zh-CN" altLang="en-US" dirty="0"/>
              <a:t>版本。</a:t>
            </a:r>
          </a:p>
        </p:txBody>
      </p:sp>
      <p:pic>
        <p:nvPicPr>
          <p:cNvPr id="4" name="图片 3">
            <a:extLst>
              <a:ext uri="{FF2B5EF4-FFF2-40B4-BE49-F238E27FC236}">
                <a16:creationId xmlns:a16="http://schemas.microsoft.com/office/drawing/2014/main" id="{575A118E-7718-428E-BF75-225C486E2145}"/>
              </a:ext>
            </a:extLst>
          </p:cNvPr>
          <p:cNvPicPr>
            <a:picLocks noChangeAspect="1"/>
          </p:cNvPicPr>
          <p:nvPr/>
        </p:nvPicPr>
        <p:blipFill>
          <a:blip r:embed="rId2"/>
          <a:stretch>
            <a:fillRect/>
          </a:stretch>
        </p:blipFill>
        <p:spPr>
          <a:xfrm>
            <a:off x="557719" y="762181"/>
            <a:ext cx="5357626" cy="5333637"/>
          </a:xfrm>
          <a:prstGeom prst="rect">
            <a:avLst/>
          </a:prstGeom>
        </p:spPr>
      </p:pic>
    </p:spTree>
    <p:extLst>
      <p:ext uri="{BB962C8B-B14F-4D97-AF65-F5344CB8AC3E}">
        <p14:creationId xmlns:p14="http://schemas.microsoft.com/office/powerpoint/2010/main" val="9611840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73A53A-A55D-47BC-9BFE-C5B22CC4D236}"/>
              </a:ext>
            </a:extLst>
          </p:cNvPr>
          <p:cNvSpPr>
            <a:spLocks noGrp="1"/>
          </p:cNvSpPr>
          <p:nvPr>
            <p:ph type="title"/>
          </p:nvPr>
        </p:nvSpPr>
        <p:spPr/>
        <p:txBody>
          <a:bodyPr/>
          <a:lstStyle/>
          <a:p>
            <a:r>
              <a:rPr lang="zh-CN" altLang="en-US" dirty="0"/>
              <a:t>奶酪里的老鼠</a:t>
            </a:r>
          </a:p>
        </p:txBody>
      </p:sp>
      <p:sp>
        <p:nvSpPr>
          <p:cNvPr id="3" name="内容占位符 2">
            <a:extLst>
              <a:ext uri="{FF2B5EF4-FFF2-40B4-BE49-F238E27FC236}">
                <a16:creationId xmlns:a16="http://schemas.microsoft.com/office/drawing/2014/main" id="{896A5036-0FD6-41F1-AFD6-FF6A486DCDAF}"/>
              </a:ext>
            </a:extLst>
          </p:cNvPr>
          <p:cNvSpPr>
            <a:spLocks noGrp="1"/>
          </p:cNvSpPr>
          <p:nvPr>
            <p:ph idx="1"/>
          </p:nvPr>
        </p:nvSpPr>
        <p:spPr/>
        <p:txBody>
          <a:bodyPr/>
          <a:lstStyle/>
          <a:p>
            <a:r>
              <a:rPr lang="zh-CN" altLang="en-US" dirty="0"/>
              <a:t>无限大的奶酪里有</a:t>
            </a:r>
            <a:r>
              <a:rPr lang="en-US" altLang="zh-CN" dirty="0"/>
              <a:t>N</a:t>
            </a:r>
            <a:r>
              <a:rPr lang="zh-CN" altLang="en-US" dirty="0"/>
              <a:t>个球形的洞。你的任务是帮助小老鼠</a:t>
            </a:r>
            <a:r>
              <a:rPr lang="en-US" altLang="zh-CN" dirty="0"/>
              <a:t>A</a:t>
            </a:r>
            <a:r>
              <a:rPr lang="zh-CN" altLang="en-US" dirty="0"/>
              <a:t>用最短的时间到达小老鼠</a:t>
            </a:r>
            <a:r>
              <a:rPr lang="en-US" altLang="zh-CN" dirty="0"/>
              <a:t>O</a:t>
            </a:r>
            <a:r>
              <a:rPr lang="zh-CN" altLang="en-US" dirty="0"/>
              <a:t>的位置。小老鼠在奶酪里的移动速度为</a:t>
            </a:r>
            <a:r>
              <a:rPr lang="en-US" altLang="zh-CN" dirty="0"/>
              <a:t>10</a:t>
            </a:r>
            <a:r>
              <a:rPr lang="zh-CN" altLang="en-US" dirty="0"/>
              <a:t>秒一个单位距离，在洞里则不需要耗费移动时间。</a:t>
            </a:r>
            <a:endParaRPr lang="en-US" altLang="zh-CN" dirty="0"/>
          </a:p>
          <a:p>
            <a:r>
              <a:rPr lang="zh-CN" altLang="en-US" dirty="0"/>
              <a:t>洞和洞可以相交。</a:t>
            </a:r>
            <a:endParaRPr lang="en-US" altLang="zh-CN" dirty="0"/>
          </a:p>
          <a:p>
            <a:r>
              <a:rPr lang="en-US" altLang="zh-CN" dirty="0"/>
              <a:t>N&lt;=100</a:t>
            </a:r>
            <a:endParaRPr lang="zh-CN" altLang="en-US" dirty="0"/>
          </a:p>
        </p:txBody>
      </p:sp>
    </p:spTree>
    <p:extLst>
      <p:ext uri="{BB962C8B-B14F-4D97-AF65-F5344CB8AC3E}">
        <p14:creationId xmlns:p14="http://schemas.microsoft.com/office/powerpoint/2010/main" val="13503578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9B2541-4DAA-4D87-80DD-84DB4E5F0D7D}"/>
              </a:ext>
            </a:extLst>
          </p:cNvPr>
          <p:cNvSpPr>
            <a:spLocks noGrp="1"/>
          </p:cNvSpPr>
          <p:nvPr>
            <p:ph type="title"/>
          </p:nvPr>
        </p:nvSpPr>
        <p:spPr/>
        <p:txBody>
          <a:bodyPr/>
          <a:lstStyle/>
          <a:p>
            <a:r>
              <a:rPr lang="en-US" altLang="zh-CN" dirty="0"/>
              <a:t>Floyd</a:t>
            </a:r>
            <a:r>
              <a:rPr lang="zh-CN" altLang="en-US" dirty="0"/>
              <a:t>算法</a:t>
            </a:r>
          </a:p>
        </p:txBody>
      </p:sp>
      <p:sp>
        <p:nvSpPr>
          <p:cNvPr id="3" name="内容占位符 2">
            <a:extLst>
              <a:ext uri="{FF2B5EF4-FFF2-40B4-BE49-F238E27FC236}">
                <a16:creationId xmlns:a16="http://schemas.microsoft.com/office/drawing/2014/main" id="{5295C9F0-72B6-4AB7-BA04-4A52E219880F}"/>
              </a:ext>
            </a:extLst>
          </p:cNvPr>
          <p:cNvSpPr>
            <a:spLocks noGrp="1"/>
          </p:cNvSpPr>
          <p:nvPr>
            <p:ph idx="1"/>
          </p:nvPr>
        </p:nvSpPr>
        <p:spPr/>
        <p:txBody>
          <a:bodyPr/>
          <a:lstStyle/>
          <a:p>
            <a:r>
              <a:rPr lang="zh-CN" altLang="en-US" dirty="0"/>
              <a:t>作用：求出图中每两点之间的最短路距离。</a:t>
            </a:r>
            <a:endParaRPr lang="en-US" altLang="zh-CN" dirty="0"/>
          </a:p>
          <a:p>
            <a:r>
              <a:rPr lang="zh-CN" altLang="en-US" dirty="0"/>
              <a:t>时间复杂度：</a:t>
            </a:r>
            <a:r>
              <a:rPr lang="en-US" altLang="zh-CN" dirty="0"/>
              <a:t>O(n^3)</a:t>
            </a:r>
          </a:p>
          <a:p>
            <a:endParaRPr lang="zh-CN" altLang="en-US" dirty="0"/>
          </a:p>
        </p:txBody>
      </p:sp>
      <p:pic>
        <p:nvPicPr>
          <p:cNvPr id="5" name="图片 4">
            <a:extLst>
              <a:ext uri="{FF2B5EF4-FFF2-40B4-BE49-F238E27FC236}">
                <a16:creationId xmlns:a16="http://schemas.microsoft.com/office/drawing/2014/main" id="{E549BBE3-47E1-49EE-9DB4-EA777F874B40}"/>
              </a:ext>
            </a:extLst>
          </p:cNvPr>
          <p:cNvPicPr>
            <a:picLocks noChangeAspect="1"/>
          </p:cNvPicPr>
          <p:nvPr/>
        </p:nvPicPr>
        <p:blipFill>
          <a:blip r:embed="rId2"/>
          <a:stretch>
            <a:fillRect/>
          </a:stretch>
        </p:blipFill>
        <p:spPr>
          <a:xfrm>
            <a:off x="992178" y="2887933"/>
            <a:ext cx="10941852" cy="2702162"/>
          </a:xfrm>
          <a:prstGeom prst="rect">
            <a:avLst/>
          </a:prstGeom>
        </p:spPr>
      </p:pic>
    </p:spTree>
    <p:extLst>
      <p:ext uri="{BB962C8B-B14F-4D97-AF65-F5344CB8AC3E}">
        <p14:creationId xmlns:p14="http://schemas.microsoft.com/office/powerpoint/2010/main" val="1211452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859BA5-5FD6-406B-A8A7-5AB5E7D86177}"/>
              </a:ext>
            </a:extLst>
          </p:cNvPr>
          <p:cNvSpPr>
            <a:spLocks noGrp="1"/>
          </p:cNvSpPr>
          <p:nvPr>
            <p:ph type="title"/>
          </p:nvPr>
        </p:nvSpPr>
        <p:spPr/>
        <p:txBody>
          <a:bodyPr/>
          <a:lstStyle/>
          <a:p>
            <a:r>
              <a:rPr lang="zh-CN" altLang="en-US" dirty="0"/>
              <a:t>图的存储</a:t>
            </a:r>
          </a:p>
        </p:txBody>
      </p:sp>
      <p:pic>
        <p:nvPicPr>
          <p:cNvPr id="4" name="内容占位符 3">
            <a:extLst>
              <a:ext uri="{FF2B5EF4-FFF2-40B4-BE49-F238E27FC236}">
                <a16:creationId xmlns:a16="http://schemas.microsoft.com/office/drawing/2014/main" id="{382406A3-3162-453C-8162-F02E26AC7120}"/>
              </a:ext>
            </a:extLst>
          </p:cNvPr>
          <p:cNvPicPr>
            <a:picLocks noGrp="1" noChangeAspect="1"/>
          </p:cNvPicPr>
          <p:nvPr>
            <p:ph idx="1"/>
          </p:nvPr>
        </p:nvPicPr>
        <p:blipFill>
          <a:blip r:embed="rId2"/>
          <a:stretch>
            <a:fillRect/>
          </a:stretch>
        </p:blipFill>
        <p:spPr>
          <a:xfrm>
            <a:off x="1235632" y="2180668"/>
            <a:ext cx="1695450" cy="990600"/>
          </a:xfrm>
          <a:prstGeom prst="rect">
            <a:avLst/>
          </a:prstGeom>
        </p:spPr>
      </p:pic>
      <p:pic>
        <p:nvPicPr>
          <p:cNvPr id="5" name="图片 4">
            <a:extLst>
              <a:ext uri="{FF2B5EF4-FFF2-40B4-BE49-F238E27FC236}">
                <a16:creationId xmlns:a16="http://schemas.microsoft.com/office/drawing/2014/main" id="{6DBE0B8D-E715-4B49-B2F1-5C02F5ACB69B}"/>
              </a:ext>
            </a:extLst>
          </p:cNvPr>
          <p:cNvPicPr>
            <a:picLocks noChangeAspect="1"/>
          </p:cNvPicPr>
          <p:nvPr/>
        </p:nvPicPr>
        <p:blipFill>
          <a:blip r:embed="rId3"/>
          <a:stretch>
            <a:fillRect/>
          </a:stretch>
        </p:blipFill>
        <p:spPr>
          <a:xfrm>
            <a:off x="1069848" y="3324783"/>
            <a:ext cx="2324100" cy="723900"/>
          </a:xfrm>
          <a:prstGeom prst="rect">
            <a:avLst/>
          </a:prstGeom>
        </p:spPr>
      </p:pic>
      <p:sp>
        <p:nvSpPr>
          <p:cNvPr id="6" name="文本框 5">
            <a:extLst>
              <a:ext uri="{FF2B5EF4-FFF2-40B4-BE49-F238E27FC236}">
                <a16:creationId xmlns:a16="http://schemas.microsoft.com/office/drawing/2014/main" id="{A3BFA31E-5CE6-45A6-9683-0AD8051660DB}"/>
              </a:ext>
            </a:extLst>
          </p:cNvPr>
          <p:cNvSpPr txBox="1"/>
          <p:nvPr/>
        </p:nvSpPr>
        <p:spPr>
          <a:xfrm>
            <a:off x="1069848" y="4402075"/>
            <a:ext cx="3619893" cy="369332"/>
          </a:xfrm>
          <a:prstGeom prst="rect">
            <a:avLst/>
          </a:prstGeom>
          <a:noFill/>
        </p:spPr>
        <p:txBody>
          <a:bodyPr wrap="square" rtlCol="0">
            <a:spAutoFit/>
          </a:bodyPr>
          <a:lstStyle/>
          <a:p>
            <a:r>
              <a:rPr lang="en-US" altLang="zh-CN" dirty="0"/>
              <a:t>G[u]</a:t>
            </a:r>
            <a:r>
              <a:rPr lang="zh-CN" altLang="en-US" dirty="0"/>
              <a:t>表示</a:t>
            </a:r>
            <a:r>
              <a:rPr lang="en-US" altLang="zh-CN" dirty="0"/>
              <a:t>u</a:t>
            </a:r>
            <a:r>
              <a:rPr lang="zh-CN" altLang="en-US" dirty="0"/>
              <a:t>节点以</a:t>
            </a:r>
            <a:r>
              <a:rPr lang="en-US" altLang="zh-CN" dirty="0"/>
              <a:t>u</a:t>
            </a:r>
            <a:r>
              <a:rPr lang="zh-CN" altLang="en-US" dirty="0"/>
              <a:t>为起点的边集</a:t>
            </a:r>
          </a:p>
        </p:txBody>
      </p:sp>
      <p:pic>
        <p:nvPicPr>
          <p:cNvPr id="7" name="图片 6">
            <a:extLst>
              <a:ext uri="{FF2B5EF4-FFF2-40B4-BE49-F238E27FC236}">
                <a16:creationId xmlns:a16="http://schemas.microsoft.com/office/drawing/2014/main" id="{9D64C720-F3A2-46E3-BE68-7F2CAFFC5D7A}"/>
              </a:ext>
            </a:extLst>
          </p:cNvPr>
          <p:cNvPicPr>
            <a:picLocks noChangeAspect="1"/>
          </p:cNvPicPr>
          <p:nvPr/>
        </p:nvPicPr>
        <p:blipFill>
          <a:blip r:embed="rId4"/>
          <a:stretch>
            <a:fillRect/>
          </a:stretch>
        </p:blipFill>
        <p:spPr>
          <a:xfrm>
            <a:off x="6331077" y="2253498"/>
            <a:ext cx="4791075" cy="1276350"/>
          </a:xfrm>
          <a:prstGeom prst="rect">
            <a:avLst/>
          </a:prstGeom>
        </p:spPr>
      </p:pic>
    </p:spTree>
    <p:extLst>
      <p:ext uri="{BB962C8B-B14F-4D97-AF65-F5344CB8AC3E}">
        <p14:creationId xmlns:p14="http://schemas.microsoft.com/office/powerpoint/2010/main" val="855194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AD3274-8834-4753-BAF1-766149053E0A}"/>
              </a:ext>
            </a:extLst>
          </p:cNvPr>
          <p:cNvSpPr>
            <a:spLocks noGrp="1"/>
          </p:cNvSpPr>
          <p:nvPr>
            <p:ph type="title"/>
          </p:nvPr>
        </p:nvSpPr>
        <p:spPr/>
        <p:txBody>
          <a:bodyPr/>
          <a:lstStyle/>
          <a:p>
            <a:r>
              <a:rPr lang="zh-CN" altLang="en-US" dirty="0"/>
              <a:t>算法原理证明</a:t>
            </a:r>
          </a:p>
        </p:txBody>
      </p:sp>
      <p:sp>
        <p:nvSpPr>
          <p:cNvPr id="3" name="内容占位符 2">
            <a:extLst>
              <a:ext uri="{FF2B5EF4-FFF2-40B4-BE49-F238E27FC236}">
                <a16:creationId xmlns:a16="http://schemas.microsoft.com/office/drawing/2014/main" id="{5904D5B2-7FD4-497F-9EFA-C2EE4C17693B}"/>
              </a:ext>
            </a:extLst>
          </p:cNvPr>
          <p:cNvSpPr>
            <a:spLocks noGrp="1"/>
          </p:cNvSpPr>
          <p:nvPr>
            <p:ph idx="1"/>
          </p:nvPr>
        </p:nvSpPr>
        <p:spPr/>
        <p:txBody>
          <a:bodyPr>
            <a:normAutofit/>
          </a:bodyPr>
          <a:lstStyle/>
          <a:p>
            <a:r>
              <a:rPr lang="en-US" altLang="zh-CN" sz="2400" dirty="0"/>
              <a:t>Floyd</a:t>
            </a:r>
            <a:r>
              <a:rPr lang="zh-CN" altLang="en-US" sz="2400" dirty="0"/>
              <a:t>算法运用了动态规划的思想来进行问题求解</a:t>
            </a:r>
            <a:r>
              <a:rPr lang="en-US" altLang="zh-CN" sz="2400" dirty="0"/>
              <a:t>,</a:t>
            </a:r>
            <a:r>
              <a:rPr lang="zh-CN" altLang="en-US" sz="2400" dirty="0"/>
              <a:t>动态规划解题的关键在于找好子结构。</a:t>
            </a:r>
            <a:r>
              <a:rPr lang="en-US" altLang="zh-CN" sz="2400" dirty="0"/>
              <a:t>Floyd</a:t>
            </a:r>
            <a:r>
              <a:rPr lang="zh-CN" altLang="en-US" sz="2400" dirty="0"/>
              <a:t>构造的结构非常巧妙：找</a:t>
            </a:r>
            <a:r>
              <a:rPr lang="en-US" altLang="zh-CN" sz="2400" dirty="0" err="1"/>
              <a:t>i</a:t>
            </a:r>
            <a:r>
              <a:rPr lang="zh-CN" altLang="en-US" sz="2400" dirty="0"/>
              <a:t>和</a:t>
            </a:r>
            <a:r>
              <a:rPr lang="en-US" altLang="zh-CN" sz="2400" dirty="0"/>
              <a:t>j</a:t>
            </a:r>
            <a:r>
              <a:rPr lang="zh-CN" altLang="en-US" sz="2400" dirty="0"/>
              <a:t>之间通过编号不超过</a:t>
            </a:r>
            <a:r>
              <a:rPr lang="en-US" altLang="zh-CN" sz="2400" dirty="0"/>
              <a:t>k</a:t>
            </a:r>
            <a:r>
              <a:rPr lang="zh-CN" altLang="en-US" sz="2400" dirty="0"/>
              <a:t>（</a:t>
            </a:r>
            <a:r>
              <a:rPr lang="en-US" altLang="zh-CN" sz="2400" dirty="0"/>
              <a:t>k</a:t>
            </a:r>
            <a:r>
              <a:rPr lang="zh-CN" altLang="en-US" sz="2400" dirty="0"/>
              <a:t>从</a:t>
            </a:r>
            <a:r>
              <a:rPr lang="en-US" altLang="zh-CN" sz="2400" dirty="0"/>
              <a:t>0</a:t>
            </a:r>
            <a:r>
              <a:rPr lang="zh-CN" altLang="en-US" sz="2400" dirty="0"/>
              <a:t>到</a:t>
            </a:r>
            <a:r>
              <a:rPr lang="en-US" altLang="zh-CN" sz="2400" dirty="0"/>
              <a:t>n-1</a:t>
            </a:r>
            <a:r>
              <a:rPr lang="zh-CN" altLang="en-US" sz="2400" dirty="0"/>
              <a:t>）的节点的最短路径（一定要注意，这里是当前最短路径，当</a:t>
            </a:r>
            <a:r>
              <a:rPr lang="en-US" altLang="zh-CN" sz="2400" dirty="0"/>
              <a:t>k=n</a:t>
            </a:r>
            <a:r>
              <a:rPr lang="zh-CN" altLang="en-US" sz="2400" dirty="0"/>
              <a:t>时达到最终最短路径）。为了便于说明，我们可以弄一个三维数组</a:t>
            </a:r>
            <a:r>
              <a:rPr lang="en-US" altLang="zh-CN" sz="2400" dirty="0"/>
              <a:t>f[k][</a:t>
            </a:r>
            <a:r>
              <a:rPr lang="en-US" altLang="zh-CN" sz="2400" dirty="0" err="1"/>
              <a:t>i</a:t>
            </a:r>
            <a:r>
              <a:rPr lang="en-US" altLang="zh-CN" sz="2400" dirty="0"/>
              <a:t>][j]</a:t>
            </a:r>
            <a:r>
              <a:rPr lang="zh-CN" altLang="en-US" sz="2400" dirty="0"/>
              <a:t>表示</a:t>
            </a:r>
            <a:r>
              <a:rPr lang="en-US" altLang="zh-CN" sz="2400" dirty="0" err="1"/>
              <a:t>i</a:t>
            </a:r>
            <a:r>
              <a:rPr lang="zh-CN" altLang="en-US" sz="2400" dirty="0"/>
              <a:t>和</a:t>
            </a:r>
            <a:r>
              <a:rPr lang="en-US" altLang="zh-CN" sz="2400" dirty="0"/>
              <a:t>j</a:t>
            </a:r>
            <a:r>
              <a:rPr lang="zh-CN" altLang="en-US" sz="2400" dirty="0"/>
              <a:t>之间可以通过编号不超过</a:t>
            </a:r>
            <a:r>
              <a:rPr lang="en-US" altLang="zh-CN" sz="2400" dirty="0"/>
              <a:t>k</a:t>
            </a:r>
            <a:r>
              <a:rPr lang="zh-CN" altLang="en-US" sz="2400" dirty="0"/>
              <a:t>的节点的“最短路径”。对于</a:t>
            </a:r>
            <a:r>
              <a:rPr lang="en-US" altLang="zh-CN" sz="2400" dirty="0"/>
              <a:t>k-1</a:t>
            </a:r>
            <a:r>
              <a:rPr lang="zh-CN" altLang="en-US" sz="2400" dirty="0"/>
              <a:t>到</a:t>
            </a:r>
            <a:r>
              <a:rPr lang="en-US" altLang="zh-CN" sz="2400" dirty="0"/>
              <a:t>k</a:t>
            </a:r>
            <a:r>
              <a:rPr lang="zh-CN" altLang="en-US" sz="2400" dirty="0"/>
              <a:t>，只有两种可能，经过编号为</a:t>
            </a:r>
            <a:r>
              <a:rPr lang="en-US" altLang="zh-CN" sz="2400" dirty="0"/>
              <a:t>k</a:t>
            </a:r>
            <a:r>
              <a:rPr lang="zh-CN" altLang="en-US" sz="2400" dirty="0"/>
              <a:t>的点，要么不能找到一条从</a:t>
            </a:r>
            <a:r>
              <a:rPr lang="en-US" altLang="zh-CN" sz="2400" dirty="0" err="1"/>
              <a:t>i</a:t>
            </a:r>
            <a:r>
              <a:rPr lang="zh-CN" altLang="en-US" sz="2400" dirty="0"/>
              <a:t>到</a:t>
            </a:r>
            <a:r>
              <a:rPr lang="en-US" altLang="zh-CN" sz="2400" dirty="0"/>
              <a:t>j</a:t>
            </a:r>
            <a:r>
              <a:rPr lang="zh-CN" altLang="en-US" sz="2400" dirty="0"/>
              <a:t>的更短路，此时有</a:t>
            </a:r>
            <a:r>
              <a:rPr lang="en-US" altLang="zh-CN" sz="2400" dirty="0"/>
              <a:t>f[k][</a:t>
            </a:r>
            <a:r>
              <a:rPr lang="en-US" altLang="zh-CN" sz="2400" dirty="0" err="1"/>
              <a:t>i</a:t>
            </a:r>
            <a:r>
              <a:rPr lang="en-US" altLang="zh-CN" sz="2400" dirty="0"/>
              <a:t>][j] = f[k-1][</a:t>
            </a:r>
            <a:r>
              <a:rPr lang="en-US" altLang="zh-CN" sz="2400" dirty="0" err="1"/>
              <a:t>i</a:t>
            </a:r>
            <a:r>
              <a:rPr lang="en-US" altLang="zh-CN" sz="2400" dirty="0"/>
              <a:t>][j] </a:t>
            </a:r>
            <a:r>
              <a:rPr lang="zh-CN" altLang="en-US" sz="2400" dirty="0"/>
              <a:t>；要么能找到，那这个最短路径一定是</a:t>
            </a:r>
            <a:r>
              <a:rPr lang="en-US" altLang="zh-CN" sz="2400" dirty="0"/>
              <a:t>d[</a:t>
            </a:r>
            <a:r>
              <a:rPr lang="en-US" altLang="zh-CN" sz="2400" dirty="0" err="1"/>
              <a:t>i</a:t>
            </a:r>
            <a:r>
              <a:rPr lang="en-US" altLang="zh-CN" sz="2400" dirty="0"/>
              <a:t>][k]+d[k][j]</a:t>
            </a:r>
            <a:r>
              <a:rPr lang="zh-CN" altLang="en-US" sz="2400" dirty="0"/>
              <a:t>，那么就用这个较小的距离去更新</a:t>
            </a:r>
            <a:r>
              <a:rPr lang="en-US" altLang="zh-CN" sz="2400" dirty="0"/>
              <a:t>d[</a:t>
            </a:r>
            <a:r>
              <a:rPr lang="en-US" altLang="zh-CN" sz="2400" dirty="0" err="1"/>
              <a:t>i</a:t>
            </a:r>
            <a:r>
              <a:rPr lang="en-US" altLang="zh-CN" sz="2400" dirty="0"/>
              <a:t>][j]</a:t>
            </a:r>
            <a:r>
              <a:rPr lang="zh-CN" altLang="en-US" sz="2400" dirty="0"/>
              <a:t>。综合以上两种情况，</a:t>
            </a:r>
            <a:r>
              <a:rPr lang="en-US" altLang="zh-CN" sz="2400" dirty="0"/>
              <a:t>f[k][</a:t>
            </a:r>
            <a:r>
              <a:rPr lang="en-US" altLang="zh-CN" sz="2400" dirty="0" err="1"/>
              <a:t>i</a:t>
            </a:r>
            <a:r>
              <a:rPr lang="en-US" altLang="zh-CN" sz="2400" dirty="0"/>
              <a:t>][j] = min(f[k-1][</a:t>
            </a:r>
            <a:r>
              <a:rPr lang="en-US" altLang="zh-CN" sz="2400" dirty="0" err="1"/>
              <a:t>i</a:t>
            </a:r>
            <a:r>
              <a:rPr lang="en-US" altLang="zh-CN" sz="2400" dirty="0"/>
              <a:t>][j] , f[k-1][</a:t>
            </a:r>
            <a:r>
              <a:rPr lang="en-US" altLang="zh-CN" sz="2400" dirty="0" err="1"/>
              <a:t>i</a:t>
            </a:r>
            <a:r>
              <a:rPr lang="en-US" altLang="zh-CN" sz="2400" dirty="0"/>
              <a:t>][k]+f[k-1][k][j])</a:t>
            </a:r>
            <a:r>
              <a:rPr lang="zh-CN" altLang="en-US" sz="2400" dirty="0"/>
              <a:t>。</a:t>
            </a:r>
          </a:p>
        </p:txBody>
      </p:sp>
    </p:spTree>
    <p:extLst>
      <p:ext uri="{BB962C8B-B14F-4D97-AF65-F5344CB8AC3E}">
        <p14:creationId xmlns:p14="http://schemas.microsoft.com/office/powerpoint/2010/main" val="37404451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129D82-92BA-48FF-9FB6-23295AB40BD9}"/>
              </a:ext>
            </a:extLst>
          </p:cNvPr>
          <p:cNvSpPr>
            <a:spLocks noGrp="1"/>
          </p:cNvSpPr>
          <p:nvPr>
            <p:ph type="title"/>
          </p:nvPr>
        </p:nvSpPr>
        <p:spPr/>
        <p:txBody>
          <a:bodyPr/>
          <a:lstStyle/>
          <a:p>
            <a:r>
              <a:rPr lang="en-US" altLang="zh-CN" dirty="0"/>
              <a:t>Floyd </a:t>
            </a:r>
            <a:r>
              <a:rPr lang="zh-CN" altLang="en-US" dirty="0"/>
              <a:t>算法的延拓</a:t>
            </a:r>
          </a:p>
        </p:txBody>
      </p:sp>
      <p:sp>
        <p:nvSpPr>
          <p:cNvPr id="3" name="内容占位符 2">
            <a:extLst>
              <a:ext uri="{FF2B5EF4-FFF2-40B4-BE49-F238E27FC236}">
                <a16:creationId xmlns:a16="http://schemas.microsoft.com/office/drawing/2014/main" id="{AD5D4B88-8FC7-4E3D-B16F-AD9F0D018A97}"/>
              </a:ext>
            </a:extLst>
          </p:cNvPr>
          <p:cNvSpPr>
            <a:spLocks noGrp="1"/>
          </p:cNvSpPr>
          <p:nvPr>
            <p:ph idx="1"/>
          </p:nvPr>
        </p:nvSpPr>
        <p:spPr/>
        <p:txBody>
          <a:bodyPr/>
          <a:lstStyle/>
          <a:p>
            <a:r>
              <a:rPr lang="zh-CN" altLang="en-US" dirty="0"/>
              <a:t>把刚才代码中的</a:t>
            </a:r>
            <a:endParaRPr lang="en-US" altLang="zh-CN" dirty="0"/>
          </a:p>
          <a:p>
            <a:r>
              <a:rPr lang="zh-CN" altLang="en-US" dirty="0"/>
              <a:t>改成</a:t>
            </a:r>
            <a:endParaRPr lang="en-US" altLang="zh-CN" dirty="0"/>
          </a:p>
          <a:p>
            <a:r>
              <a:rPr lang="zh-CN" altLang="en-US" dirty="0"/>
              <a:t>并令</a:t>
            </a:r>
            <a:r>
              <a:rPr lang="en-US" altLang="zh-CN" dirty="0"/>
              <a:t>d</a:t>
            </a:r>
            <a:r>
              <a:rPr lang="zh-CN" altLang="en-US" dirty="0"/>
              <a:t>数组保存</a:t>
            </a:r>
            <a:r>
              <a:rPr lang="en-US" altLang="zh-CN" dirty="0"/>
              <a:t>0</a:t>
            </a:r>
            <a:r>
              <a:rPr lang="zh-CN" altLang="en-US" dirty="0"/>
              <a:t>或</a:t>
            </a:r>
            <a:r>
              <a:rPr lang="en-US" altLang="zh-CN" dirty="0"/>
              <a:t>1</a:t>
            </a:r>
            <a:r>
              <a:rPr lang="zh-CN" altLang="en-US" dirty="0"/>
              <a:t>，初始化时若</a:t>
            </a:r>
            <a:r>
              <a:rPr lang="en-US" altLang="zh-CN" dirty="0" err="1"/>
              <a:t>i,j</a:t>
            </a:r>
            <a:r>
              <a:rPr lang="zh-CN" altLang="en-US" dirty="0"/>
              <a:t>直接有边相连，</a:t>
            </a:r>
            <a:r>
              <a:rPr lang="en-US" altLang="zh-CN" dirty="0"/>
              <a:t>d[</a:t>
            </a:r>
            <a:r>
              <a:rPr lang="en-US" altLang="zh-CN" dirty="0" err="1"/>
              <a:t>i</a:t>
            </a:r>
            <a:r>
              <a:rPr lang="en-US" altLang="zh-CN" dirty="0"/>
              <a:t>][j]=1,</a:t>
            </a:r>
            <a:r>
              <a:rPr lang="zh-CN" altLang="en-US" dirty="0"/>
              <a:t>否则</a:t>
            </a:r>
            <a:r>
              <a:rPr lang="en-US" altLang="zh-CN" dirty="0"/>
              <a:t>d[</a:t>
            </a:r>
            <a:r>
              <a:rPr lang="en-US" altLang="zh-CN" dirty="0" err="1"/>
              <a:t>i</a:t>
            </a:r>
            <a:r>
              <a:rPr lang="en-US" altLang="zh-CN" dirty="0"/>
              <a:t>][j]=0,</a:t>
            </a:r>
            <a:r>
              <a:rPr lang="zh-CN" altLang="en-US" dirty="0"/>
              <a:t>则计算之后就得到了任意两点的连通性。</a:t>
            </a:r>
            <a:endParaRPr lang="en-US" altLang="zh-CN" dirty="0"/>
          </a:p>
          <a:p>
            <a:endParaRPr lang="en-US" altLang="zh-CN" dirty="0"/>
          </a:p>
          <a:p>
            <a:r>
              <a:rPr lang="zh-CN" altLang="en-US" dirty="0"/>
              <a:t>学术上称为传递闭包。</a:t>
            </a:r>
          </a:p>
        </p:txBody>
      </p:sp>
      <p:pic>
        <p:nvPicPr>
          <p:cNvPr id="4" name="图片 3">
            <a:extLst>
              <a:ext uri="{FF2B5EF4-FFF2-40B4-BE49-F238E27FC236}">
                <a16:creationId xmlns:a16="http://schemas.microsoft.com/office/drawing/2014/main" id="{E2D3FD38-A671-4DC1-B6B8-895D0D4C6053}"/>
              </a:ext>
            </a:extLst>
          </p:cNvPr>
          <p:cNvPicPr>
            <a:picLocks noChangeAspect="1"/>
          </p:cNvPicPr>
          <p:nvPr/>
        </p:nvPicPr>
        <p:blipFill>
          <a:blip r:embed="rId2"/>
          <a:stretch>
            <a:fillRect/>
          </a:stretch>
        </p:blipFill>
        <p:spPr>
          <a:xfrm>
            <a:off x="3333056" y="2024813"/>
            <a:ext cx="6394063" cy="493369"/>
          </a:xfrm>
          <a:prstGeom prst="rect">
            <a:avLst/>
          </a:prstGeom>
        </p:spPr>
      </p:pic>
      <p:pic>
        <p:nvPicPr>
          <p:cNvPr id="5" name="图片 4">
            <a:extLst>
              <a:ext uri="{FF2B5EF4-FFF2-40B4-BE49-F238E27FC236}">
                <a16:creationId xmlns:a16="http://schemas.microsoft.com/office/drawing/2014/main" id="{A0FB6AAC-5052-4D10-9A9F-CDF4595469D8}"/>
              </a:ext>
            </a:extLst>
          </p:cNvPr>
          <p:cNvPicPr>
            <a:picLocks noChangeAspect="1"/>
          </p:cNvPicPr>
          <p:nvPr/>
        </p:nvPicPr>
        <p:blipFill>
          <a:blip r:embed="rId3"/>
          <a:stretch>
            <a:fillRect/>
          </a:stretch>
        </p:blipFill>
        <p:spPr>
          <a:xfrm>
            <a:off x="2186969" y="2441543"/>
            <a:ext cx="6427896" cy="493369"/>
          </a:xfrm>
          <a:prstGeom prst="rect">
            <a:avLst/>
          </a:prstGeom>
        </p:spPr>
      </p:pic>
    </p:spTree>
    <p:extLst>
      <p:ext uri="{BB962C8B-B14F-4D97-AF65-F5344CB8AC3E}">
        <p14:creationId xmlns:p14="http://schemas.microsoft.com/office/powerpoint/2010/main" val="15987838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A33470-53EB-4BD2-B108-F24C5E527E9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2852EC3-0421-4E24-A383-5AB8339D0D0F}"/>
              </a:ext>
            </a:extLst>
          </p:cNvPr>
          <p:cNvSpPr>
            <a:spLocks noGrp="1"/>
          </p:cNvSpPr>
          <p:nvPr>
            <p:ph idx="1"/>
          </p:nvPr>
        </p:nvSpPr>
        <p:spPr/>
        <p:txBody>
          <a:bodyPr/>
          <a:lstStyle/>
          <a:p>
            <a:r>
              <a:rPr lang="zh-CN" altLang="en-US" dirty="0"/>
              <a:t>如果两个人互相打电话，则他们处在一个电话圈里，给出所有电话记录，求所有电话圈。</a:t>
            </a:r>
            <a:endParaRPr lang="en-US" altLang="zh-CN" dirty="0"/>
          </a:p>
          <a:p>
            <a:r>
              <a:rPr lang="zh-CN" altLang="en-US" dirty="0"/>
              <a:t>人数</a:t>
            </a:r>
            <a:r>
              <a:rPr lang="en-US" altLang="zh-CN" dirty="0"/>
              <a:t>&lt;=25</a:t>
            </a:r>
            <a:endParaRPr lang="zh-CN" altLang="en-US" dirty="0"/>
          </a:p>
        </p:txBody>
      </p:sp>
    </p:spTree>
    <p:extLst>
      <p:ext uri="{BB962C8B-B14F-4D97-AF65-F5344CB8AC3E}">
        <p14:creationId xmlns:p14="http://schemas.microsoft.com/office/powerpoint/2010/main" val="17691802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515F8B-FD0F-4A1F-9C38-2B7D57B92AFC}"/>
              </a:ext>
            </a:extLst>
          </p:cNvPr>
          <p:cNvSpPr>
            <a:spLocks noGrp="1"/>
          </p:cNvSpPr>
          <p:nvPr>
            <p:ph type="title"/>
          </p:nvPr>
        </p:nvSpPr>
        <p:spPr/>
        <p:txBody>
          <a:bodyPr/>
          <a:lstStyle/>
          <a:p>
            <a:r>
              <a:rPr lang="zh-CN" altLang="en-US" dirty="0"/>
              <a:t>最小生成树</a:t>
            </a:r>
          </a:p>
        </p:txBody>
      </p:sp>
      <p:sp>
        <p:nvSpPr>
          <p:cNvPr id="3" name="内容占位符 2">
            <a:extLst>
              <a:ext uri="{FF2B5EF4-FFF2-40B4-BE49-F238E27FC236}">
                <a16:creationId xmlns:a16="http://schemas.microsoft.com/office/drawing/2014/main" id="{25DA1571-A00A-4527-B686-763A2E2EEEEF}"/>
              </a:ext>
            </a:extLst>
          </p:cNvPr>
          <p:cNvSpPr>
            <a:spLocks noGrp="1"/>
          </p:cNvSpPr>
          <p:nvPr>
            <p:ph idx="1"/>
          </p:nvPr>
        </p:nvSpPr>
        <p:spPr/>
        <p:txBody>
          <a:bodyPr/>
          <a:lstStyle/>
          <a:p>
            <a:r>
              <a:rPr lang="zh-CN" altLang="en-US" dirty="0"/>
              <a:t>一个有 </a:t>
            </a:r>
            <a:r>
              <a:rPr lang="en-US" altLang="zh-CN" dirty="0"/>
              <a:t>n </a:t>
            </a:r>
            <a:r>
              <a:rPr lang="zh-CN" altLang="en-US" dirty="0"/>
              <a:t>个结点的连通图的生成树是原图的极小连通子图，且包含原图中的所有 </a:t>
            </a:r>
            <a:r>
              <a:rPr lang="en-US" altLang="zh-CN" dirty="0"/>
              <a:t>n </a:t>
            </a:r>
            <a:r>
              <a:rPr lang="zh-CN" altLang="en-US" dirty="0"/>
              <a:t>个结点，并且有保持图连通的最少的边。最小，就是指这颗生成树的所有边权之和是这个图所有生成树中最小的。</a:t>
            </a:r>
          </a:p>
        </p:txBody>
      </p:sp>
    </p:spTree>
    <p:extLst>
      <p:ext uri="{BB962C8B-B14F-4D97-AF65-F5344CB8AC3E}">
        <p14:creationId xmlns:p14="http://schemas.microsoft.com/office/powerpoint/2010/main" val="17261048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016663-78B3-421F-8743-17F2DB274798}"/>
              </a:ext>
            </a:extLst>
          </p:cNvPr>
          <p:cNvSpPr>
            <a:spLocks noGrp="1"/>
          </p:cNvSpPr>
          <p:nvPr>
            <p:ph type="title"/>
          </p:nvPr>
        </p:nvSpPr>
        <p:spPr/>
        <p:txBody>
          <a:bodyPr/>
          <a:lstStyle/>
          <a:p>
            <a:r>
              <a:rPr lang="en-US" altLang="zh-CN" dirty="0"/>
              <a:t>Kruskal</a:t>
            </a:r>
            <a:r>
              <a:rPr lang="zh-CN" altLang="en-US" dirty="0"/>
              <a:t>算法</a:t>
            </a:r>
          </a:p>
        </p:txBody>
      </p:sp>
      <p:sp>
        <p:nvSpPr>
          <p:cNvPr id="3" name="内容占位符 2">
            <a:extLst>
              <a:ext uri="{FF2B5EF4-FFF2-40B4-BE49-F238E27FC236}">
                <a16:creationId xmlns:a16="http://schemas.microsoft.com/office/drawing/2014/main" id="{24392384-5D98-4096-86BE-9B9E692FFF27}"/>
              </a:ext>
            </a:extLst>
          </p:cNvPr>
          <p:cNvSpPr>
            <a:spLocks noGrp="1"/>
          </p:cNvSpPr>
          <p:nvPr>
            <p:ph idx="1"/>
          </p:nvPr>
        </p:nvSpPr>
        <p:spPr/>
        <p:txBody>
          <a:bodyPr/>
          <a:lstStyle/>
          <a:p>
            <a:r>
              <a:rPr lang="zh-CN" altLang="en-US" dirty="0"/>
              <a:t>先构造一个只含 </a:t>
            </a:r>
            <a:r>
              <a:rPr lang="en-US" altLang="zh-CN" dirty="0"/>
              <a:t>n </a:t>
            </a:r>
            <a:r>
              <a:rPr lang="zh-CN" altLang="en-US" dirty="0"/>
              <a:t>个顶点、而边集为空的子图，把子图中各个顶点看成各棵树上的根结点，之后，从网的边集 </a:t>
            </a:r>
            <a:r>
              <a:rPr lang="en-US" altLang="zh-CN" dirty="0"/>
              <a:t>E </a:t>
            </a:r>
            <a:r>
              <a:rPr lang="zh-CN" altLang="en-US" dirty="0"/>
              <a:t>中选取一条权值最小的边，若该条边的两个顶点分属不同的树，则将其加入子图，即把两棵树合成一棵树，反之，若该条边的两个顶点已落在同一棵树上，则不可取，而应该取下一条权值最小的边再试之。依次类推，直到森林中只有一棵树，也即子图中含有 </a:t>
            </a:r>
            <a:r>
              <a:rPr lang="en-US" altLang="zh-CN" dirty="0"/>
              <a:t>n-1 </a:t>
            </a:r>
            <a:r>
              <a:rPr lang="zh-CN" altLang="en-US" dirty="0"/>
              <a:t>条边为止。</a:t>
            </a:r>
          </a:p>
        </p:txBody>
      </p:sp>
      <p:sp>
        <p:nvSpPr>
          <p:cNvPr id="4" name="文本框 3">
            <a:extLst>
              <a:ext uri="{FF2B5EF4-FFF2-40B4-BE49-F238E27FC236}">
                <a16:creationId xmlns:a16="http://schemas.microsoft.com/office/drawing/2014/main" id="{EFCC6095-CE86-40E8-AEF9-3467D0C88E3C}"/>
              </a:ext>
            </a:extLst>
          </p:cNvPr>
          <p:cNvSpPr txBox="1"/>
          <p:nvPr/>
        </p:nvSpPr>
        <p:spPr>
          <a:xfrm>
            <a:off x="1057766" y="5011190"/>
            <a:ext cx="9566243" cy="584775"/>
          </a:xfrm>
          <a:prstGeom prst="rect">
            <a:avLst/>
          </a:prstGeom>
          <a:noFill/>
        </p:spPr>
        <p:txBody>
          <a:bodyPr wrap="square" rtlCol="0">
            <a:spAutoFit/>
          </a:bodyPr>
          <a:lstStyle/>
          <a:p>
            <a:r>
              <a:rPr lang="zh-CN" altLang="en-US" sz="3200" dirty="0"/>
              <a:t>那么，如何判断该条边的两个顶点分属不同的树呢？</a:t>
            </a:r>
          </a:p>
        </p:txBody>
      </p:sp>
    </p:spTree>
    <p:extLst>
      <p:ext uri="{BB962C8B-B14F-4D97-AF65-F5344CB8AC3E}">
        <p14:creationId xmlns:p14="http://schemas.microsoft.com/office/powerpoint/2010/main" val="10973470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6F948-A4BC-4D6A-8AA3-CBF64320D6A9}"/>
              </a:ext>
            </a:extLst>
          </p:cNvPr>
          <p:cNvSpPr>
            <a:spLocks noGrp="1"/>
          </p:cNvSpPr>
          <p:nvPr>
            <p:ph type="title"/>
          </p:nvPr>
        </p:nvSpPr>
        <p:spPr/>
        <p:txBody>
          <a:bodyPr/>
          <a:lstStyle/>
          <a:p>
            <a:r>
              <a:rPr lang="zh-CN" altLang="en-US" dirty="0"/>
              <a:t>前置知识</a:t>
            </a:r>
          </a:p>
        </p:txBody>
      </p:sp>
      <p:sp>
        <p:nvSpPr>
          <p:cNvPr id="3" name="内容占位符 2">
            <a:extLst>
              <a:ext uri="{FF2B5EF4-FFF2-40B4-BE49-F238E27FC236}">
                <a16:creationId xmlns:a16="http://schemas.microsoft.com/office/drawing/2014/main" id="{1844473E-9719-4978-AB42-3BE462512FB6}"/>
              </a:ext>
            </a:extLst>
          </p:cNvPr>
          <p:cNvSpPr>
            <a:spLocks noGrp="1"/>
          </p:cNvSpPr>
          <p:nvPr>
            <p:ph idx="1"/>
          </p:nvPr>
        </p:nvSpPr>
        <p:spPr/>
        <p:txBody>
          <a:bodyPr/>
          <a:lstStyle/>
          <a:p>
            <a:r>
              <a:rPr lang="zh-CN" altLang="en-US" dirty="0"/>
              <a:t>并查集：并查集是一种树型的数据结构，用于处理一些不相交集合（</a:t>
            </a:r>
            <a:r>
              <a:rPr lang="en-US" altLang="zh-CN" dirty="0"/>
              <a:t>Disjoint Sets</a:t>
            </a:r>
            <a:r>
              <a:rPr lang="zh-CN" altLang="en-US" dirty="0"/>
              <a:t>）的合并及查询问题。常常在使用中以森林来表示。</a:t>
            </a:r>
            <a:endParaRPr lang="en-US" altLang="zh-CN" dirty="0"/>
          </a:p>
          <a:p>
            <a:r>
              <a:rPr lang="zh-CN" altLang="en-US" dirty="0"/>
              <a:t>初始化并查集：</a:t>
            </a:r>
            <a:endParaRPr lang="en-US" altLang="zh-CN" dirty="0"/>
          </a:p>
          <a:p>
            <a:r>
              <a:rPr lang="zh-CN" altLang="en-US" dirty="0"/>
              <a:t>查找功能的函数：</a:t>
            </a:r>
          </a:p>
        </p:txBody>
      </p:sp>
      <p:pic>
        <p:nvPicPr>
          <p:cNvPr id="5" name="图片 4">
            <a:extLst>
              <a:ext uri="{FF2B5EF4-FFF2-40B4-BE49-F238E27FC236}">
                <a16:creationId xmlns:a16="http://schemas.microsoft.com/office/drawing/2014/main" id="{E41F6593-6A6B-4F76-A46C-5A03C3A19032}"/>
              </a:ext>
            </a:extLst>
          </p:cNvPr>
          <p:cNvPicPr>
            <a:picLocks noChangeAspect="1"/>
          </p:cNvPicPr>
          <p:nvPr/>
        </p:nvPicPr>
        <p:blipFill>
          <a:blip r:embed="rId2"/>
          <a:stretch>
            <a:fillRect/>
          </a:stretch>
        </p:blipFill>
        <p:spPr>
          <a:xfrm>
            <a:off x="1063752" y="3745290"/>
            <a:ext cx="10406750" cy="2266818"/>
          </a:xfrm>
          <a:prstGeom prst="rect">
            <a:avLst/>
          </a:prstGeom>
        </p:spPr>
      </p:pic>
      <p:pic>
        <p:nvPicPr>
          <p:cNvPr id="6" name="图片 5">
            <a:extLst>
              <a:ext uri="{FF2B5EF4-FFF2-40B4-BE49-F238E27FC236}">
                <a16:creationId xmlns:a16="http://schemas.microsoft.com/office/drawing/2014/main" id="{5FBD52D8-ACDE-4AA1-B6B1-BDCCA363B334}"/>
              </a:ext>
            </a:extLst>
          </p:cNvPr>
          <p:cNvPicPr>
            <a:picLocks noChangeAspect="1"/>
          </p:cNvPicPr>
          <p:nvPr/>
        </p:nvPicPr>
        <p:blipFill>
          <a:blip r:embed="rId3"/>
          <a:stretch>
            <a:fillRect/>
          </a:stretch>
        </p:blipFill>
        <p:spPr>
          <a:xfrm>
            <a:off x="3200821" y="2798334"/>
            <a:ext cx="7262931" cy="495201"/>
          </a:xfrm>
          <a:prstGeom prst="rect">
            <a:avLst/>
          </a:prstGeom>
        </p:spPr>
      </p:pic>
    </p:spTree>
    <p:extLst>
      <p:ext uri="{BB962C8B-B14F-4D97-AF65-F5344CB8AC3E}">
        <p14:creationId xmlns:p14="http://schemas.microsoft.com/office/powerpoint/2010/main" val="18417901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016040-F766-464D-BAF4-68D7830657FC}"/>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5D5BAC4F-7E64-4348-AD3B-696A7AC8F092}"/>
              </a:ext>
            </a:extLst>
          </p:cNvPr>
          <p:cNvSpPr>
            <a:spLocks noGrp="1"/>
          </p:cNvSpPr>
          <p:nvPr>
            <p:ph idx="1"/>
          </p:nvPr>
        </p:nvSpPr>
        <p:spPr>
          <a:xfrm>
            <a:off x="892625" y="3429000"/>
            <a:ext cx="10515600" cy="4351338"/>
          </a:xfrm>
        </p:spPr>
        <p:txBody>
          <a:bodyPr/>
          <a:lstStyle/>
          <a:p>
            <a:r>
              <a:rPr lang="zh-CN" altLang="en-US" dirty="0"/>
              <a:t>时间复杂度：证明过于复杂，可以作为结论记住：</a:t>
            </a:r>
            <a:r>
              <a:rPr lang="en-US" altLang="zh-CN" dirty="0"/>
              <a:t>O((</a:t>
            </a:r>
            <a:r>
              <a:rPr lang="en-US" altLang="zh-CN" dirty="0" err="1"/>
              <a:t>n+m+q</a:t>
            </a:r>
            <a:r>
              <a:rPr lang="en-US" altLang="zh-CN" dirty="0"/>
              <a:t>)*a(</a:t>
            </a:r>
            <a:r>
              <a:rPr lang="en-US" altLang="zh-CN" dirty="0" err="1"/>
              <a:t>m+q,n</a:t>
            </a:r>
            <a:r>
              <a:rPr lang="en-US" altLang="zh-CN" dirty="0"/>
              <a:t>))</a:t>
            </a:r>
          </a:p>
          <a:p>
            <a:r>
              <a:rPr lang="zh-CN" altLang="en-US" dirty="0"/>
              <a:t>其中</a:t>
            </a:r>
            <a:r>
              <a:rPr lang="en-US" altLang="zh-CN" dirty="0"/>
              <a:t>a</a:t>
            </a:r>
            <a:r>
              <a:rPr lang="zh-CN" altLang="en-US" dirty="0"/>
              <a:t>为反阿克曼函数，对于所有算法试题的数据规模，这个值不超过</a:t>
            </a:r>
            <a:r>
              <a:rPr lang="en-US" altLang="zh-CN" dirty="0"/>
              <a:t>4</a:t>
            </a:r>
            <a:r>
              <a:rPr lang="zh-CN" altLang="en-US" dirty="0"/>
              <a:t>。</a:t>
            </a:r>
            <a:endParaRPr lang="en-US" altLang="zh-CN" dirty="0"/>
          </a:p>
          <a:p>
            <a:r>
              <a:rPr lang="zh-CN" altLang="en-US" dirty="0"/>
              <a:t>所以我们可以认为它的复杂度就是线性的。</a:t>
            </a:r>
          </a:p>
        </p:txBody>
      </p:sp>
      <p:pic>
        <p:nvPicPr>
          <p:cNvPr id="4" name="图片 3">
            <a:extLst>
              <a:ext uri="{FF2B5EF4-FFF2-40B4-BE49-F238E27FC236}">
                <a16:creationId xmlns:a16="http://schemas.microsoft.com/office/drawing/2014/main" id="{650EF77C-9DA3-427D-A708-67629A4EB49C}"/>
              </a:ext>
            </a:extLst>
          </p:cNvPr>
          <p:cNvPicPr>
            <a:picLocks noChangeAspect="1"/>
          </p:cNvPicPr>
          <p:nvPr/>
        </p:nvPicPr>
        <p:blipFill>
          <a:blip r:embed="rId2"/>
          <a:stretch>
            <a:fillRect/>
          </a:stretch>
        </p:blipFill>
        <p:spPr>
          <a:xfrm>
            <a:off x="892625" y="365125"/>
            <a:ext cx="10406750" cy="2266818"/>
          </a:xfrm>
          <a:prstGeom prst="rect">
            <a:avLst/>
          </a:prstGeom>
        </p:spPr>
      </p:pic>
    </p:spTree>
    <p:extLst>
      <p:ext uri="{BB962C8B-B14F-4D97-AF65-F5344CB8AC3E}">
        <p14:creationId xmlns:p14="http://schemas.microsoft.com/office/powerpoint/2010/main" val="4853188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027580-C634-47ED-A881-6229EFFEEF9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27B4879-6DF5-4C23-AC62-42EE83531568}"/>
              </a:ext>
            </a:extLst>
          </p:cNvPr>
          <p:cNvSpPr>
            <a:spLocks noGrp="1"/>
          </p:cNvSpPr>
          <p:nvPr>
            <p:ph idx="1"/>
          </p:nvPr>
        </p:nvSpPr>
        <p:spPr/>
        <p:txBody>
          <a:bodyPr/>
          <a:lstStyle/>
          <a:p>
            <a:endParaRPr lang="zh-CN" altLang="en-US" dirty="0"/>
          </a:p>
        </p:txBody>
      </p:sp>
      <p:pic>
        <p:nvPicPr>
          <p:cNvPr id="5" name="图片 4">
            <a:extLst>
              <a:ext uri="{FF2B5EF4-FFF2-40B4-BE49-F238E27FC236}">
                <a16:creationId xmlns:a16="http://schemas.microsoft.com/office/drawing/2014/main" id="{4740431D-4EAF-4334-A87F-8761F5217E78}"/>
              </a:ext>
            </a:extLst>
          </p:cNvPr>
          <p:cNvPicPr>
            <a:picLocks noChangeAspect="1"/>
          </p:cNvPicPr>
          <p:nvPr/>
        </p:nvPicPr>
        <p:blipFill>
          <a:blip r:embed="rId2"/>
          <a:stretch>
            <a:fillRect/>
          </a:stretch>
        </p:blipFill>
        <p:spPr>
          <a:xfrm>
            <a:off x="531617" y="499507"/>
            <a:ext cx="11128765" cy="5677456"/>
          </a:xfrm>
          <a:prstGeom prst="rect">
            <a:avLst/>
          </a:prstGeom>
        </p:spPr>
      </p:pic>
    </p:spTree>
    <p:extLst>
      <p:ext uri="{BB962C8B-B14F-4D97-AF65-F5344CB8AC3E}">
        <p14:creationId xmlns:p14="http://schemas.microsoft.com/office/powerpoint/2010/main" val="17278256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A6C57C-1096-4208-BA80-BAB3911D4DF2}"/>
              </a:ext>
            </a:extLst>
          </p:cNvPr>
          <p:cNvSpPr>
            <a:spLocks noGrp="1"/>
          </p:cNvSpPr>
          <p:nvPr>
            <p:ph type="title"/>
          </p:nvPr>
        </p:nvSpPr>
        <p:spPr/>
        <p:txBody>
          <a:bodyPr/>
          <a:lstStyle/>
          <a:p>
            <a:r>
              <a:rPr lang="zh-CN" altLang="en-US" dirty="0"/>
              <a:t>算法原理证明</a:t>
            </a:r>
          </a:p>
        </p:txBody>
      </p:sp>
      <p:sp>
        <p:nvSpPr>
          <p:cNvPr id="3" name="内容占位符 2">
            <a:extLst>
              <a:ext uri="{FF2B5EF4-FFF2-40B4-BE49-F238E27FC236}">
                <a16:creationId xmlns:a16="http://schemas.microsoft.com/office/drawing/2014/main" id="{E7537564-FAA7-434D-8C76-BCD3ADE444D1}"/>
              </a:ext>
            </a:extLst>
          </p:cNvPr>
          <p:cNvSpPr>
            <a:spLocks noGrp="1"/>
          </p:cNvSpPr>
          <p:nvPr>
            <p:ph idx="1"/>
          </p:nvPr>
        </p:nvSpPr>
        <p:spPr/>
        <p:txBody>
          <a:bodyPr/>
          <a:lstStyle/>
          <a:p>
            <a:r>
              <a:rPr lang="zh-CN" altLang="en-US" dirty="0"/>
              <a:t>假设还有一个生成树，它的总边权小于我们求出来的这颗。</a:t>
            </a:r>
            <a:endParaRPr lang="en-US" altLang="zh-CN" dirty="0"/>
          </a:p>
          <a:p>
            <a:r>
              <a:rPr lang="zh-CN" altLang="en-US" dirty="0"/>
              <a:t>那么考虑它的选边过程，一定存在一个最靠前的位置，</a:t>
            </a:r>
            <a:r>
              <a:rPr lang="en-US" altLang="zh-CN" dirty="0" err="1"/>
              <a:t>kruskal</a:t>
            </a:r>
            <a:r>
              <a:rPr lang="zh-CN" altLang="en-US" dirty="0"/>
              <a:t>算法没选这条边，而这颗树选了。但这样就产生了矛盾，因为这棵树就带环了。</a:t>
            </a:r>
          </a:p>
        </p:txBody>
      </p:sp>
    </p:spTree>
    <p:extLst>
      <p:ext uri="{BB962C8B-B14F-4D97-AF65-F5344CB8AC3E}">
        <p14:creationId xmlns:p14="http://schemas.microsoft.com/office/powerpoint/2010/main" val="3758854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239BA8-EAD9-45A2-B23E-F029943F7698}"/>
              </a:ext>
            </a:extLst>
          </p:cNvPr>
          <p:cNvSpPr>
            <a:spLocks noGrp="1"/>
          </p:cNvSpPr>
          <p:nvPr>
            <p:ph type="title"/>
          </p:nvPr>
        </p:nvSpPr>
        <p:spPr/>
        <p:txBody>
          <a:bodyPr/>
          <a:lstStyle/>
          <a:p>
            <a:r>
              <a:rPr lang="zh-CN" altLang="en-US" dirty="0"/>
              <a:t>来道例题</a:t>
            </a:r>
          </a:p>
        </p:txBody>
      </p:sp>
      <p:pic>
        <p:nvPicPr>
          <p:cNvPr id="4" name="内容占位符 3">
            <a:extLst>
              <a:ext uri="{FF2B5EF4-FFF2-40B4-BE49-F238E27FC236}">
                <a16:creationId xmlns:a16="http://schemas.microsoft.com/office/drawing/2014/main" id="{B7F380A7-F561-4CF3-8570-040AA81C5C83}"/>
              </a:ext>
            </a:extLst>
          </p:cNvPr>
          <p:cNvPicPr>
            <a:picLocks noGrp="1" noChangeAspect="1"/>
          </p:cNvPicPr>
          <p:nvPr>
            <p:ph idx="1"/>
          </p:nvPr>
        </p:nvPicPr>
        <p:blipFill>
          <a:blip r:embed="rId2"/>
          <a:stretch>
            <a:fillRect/>
          </a:stretch>
        </p:blipFill>
        <p:spPr>
          <a:xfrm>
            <a:off x="838200" y="1910991"/>
            <a:ext cx="9824900" cy="1218708"/>
          </a:xfrm>
          <a:prstGeom prst="rect">
            <a:avLst/>
          </a:prstGeom>
        </p:spPr>
      </p:pic>
      <p:pic>
        <p:nvPicPr>
          <p:cNvPr id="5" name="图片 4">
            <a:extLst>
              <a:ext uri="{FF2B5EF4-FFF2-40B4-BE49-F238E27FC236}">
                <a16:creationId xmlns:a16="http://schemas.microsoft.com/office/drawing/2014/main" id="{C836789D-124E-42E4-A7B9-96B3D7AFC0C3}"/>
              </a:ext>
            </a:extLst>
          </p:cNvPr>
          <p:cNvPicPr>
            <a:picLocks noChangeAspect="1"/>
          </p:cNvPicPr>
          <p:nvPr/>
        </p:nvPicPr>
        <p:blipFill>
          <a:blip r:embed="rId3"/>
          <a:stretch>
            <a:fillRect/>
          </a:stretch>
        </p:blipFill>
        <p:spPr>
          <a:xfrm>
            <a:off x="838200" y="3129699"/>
            <a:ext cx="11209431" cy="624526"/>
          </a:xfrm>
          <a:prstGeom prst="rect">
            <a:avLst/>
          </a:prstGeom>
        </p:spPr>
      </p:pic>
    </p:spTree>
    <p:extLst>
      <p:ext uri="{BB962C8B-B14F-4D97-AF65-F5344CB8AC3E}">
        <p14:creationId xmlns:p14="http://schemas.microsoft.com/office/powerpoint/2010/main" val="1942259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12A9D1-15E3-44B9-A7CA-003935BBABDB}"/>
              </a:ext>
            </a:extLst>
          </p:cNvPr>
          <p:cNvSpPr>
            <a:spLocks noGrp="1"/>
          </p:cNvSpPr>
          <p:nvPr>
            <p:ph type="title"/>
          </p:nvPr>
        </p:nvSpPr>
        <p:spPr/>
        <p:txBody>
          <a:bodyPr/>
          <a:lstStyle/>
          <a:p>
            <a:r>
              <a:rPr lang="zh-CN" altLang="en-US" dirty="0"/>
              <a:t>相关基本算法</a:t>
            </a:r>
          </a:p>
        </p:txBody>
      </p:sp>
      <p:sp>
        <p:nvSpPr>
          <p:cNvPr id="3" name="内容占位符 2">
            <a:extLst>
              <a:ext uri="{FF2B5EF4-FFF2-40B4-BE49-F238E27FC236}">
                <a16:creationId xmlns:a16="http://schemas.microsoft.com/office/drawing/2014/main" id="{D7FD5ED9-AAA8-4763-87F0-A6098BB05391}"/>
              </a:ext>
            </a:extLst>
          </p:cNvPr>
          <p:cNvSpPr>
            <a:spLocks noGrp="1"/>
          </p:cNvSpPr>
          <p:nvPr>
            <p:ph idx="1"/>
          </p:nvPr>
        </p:nvSpPr>
        <p:spPr/>
        <p:txBody>
          <a:bodyPr/>
          <a:lstStyle/>
          <a:p>
            <a:r>
              <a:rPr lang="en-US" altLang="zh-CN" dirty="0"/>
              <a:t>DFS,BFS</a:t>
            </a:r>
            <a:r>
              <a:rPr lang="zh-CN" altLang="en-US" dirty="0"/>
              <a:t>。（深度优先，广度优先）</a:t>
            </a:r>
            <a:endParaRPr lang="en-US" altLang="zh-CN" dirty="0"/>
          </a:p>
          <a:p>
            <a:r>
              <a:rPr lang="zh-CN" altLang="en-US" dirty="0"/>
              <a:t>前者用函数递归实现，后者用队列实现。</a:t>
            </a:r>
          </a:p>
        </p:txBody>
      </p:sp>
    </p:spTree>
    <p:extLst>
      <p:ext uri="{BB962C8B-B14F-4D97-AF65-F5344CB8AC3E}">
        <p14:creationId xmlns:p14="http://schemas.microsoft.com/office/powerpoint/2010/main" val="27171878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A4010F-28CF-4838-8DC1-1A04758F7AF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39B3876-7D1A-4D01-B7DA-D07EF3F4DC9B}"/>
              </a:ext>
            </a:extLst>
          </p:cNvPr>
          <p:cNvSpPr>
            <a:spLocks noGrp="1"/>
          </p:cNvSpPr>
          <p:nvPr>
            <p:ph idx="1"/>
          </p:nvPr>
        </p:nvSpPr>
        <p:spPr/>
        <p:txBody>
          <a:bodyPr/>
          <a:lstStyle/>
          <a:p>
            <a:r>
              <a:rPr lang="zh-CN" altLang="en-US" dirty="0"/>
              <a:t>做法是给边排序过后，枚举生成树的第一条边，做</a:t>
            </a:r>
            <a:r>
              <a:rPr lang="en-US" altLang="zh-CN" dirty="0"/>
              <a:t>o(m)</a:t>
            </a:r>
            <a:r>
              <a:rPr lang="zh-CN" altLang="en-US" dirty="0"/>
              <a:t>次最小生成树，不断更新答案。</a:t>
            </a:r>
            <a:endParaRPr lang="en-US" altLang="zh-CN" dirty="0"/>
          </a:p>
          <a:p>
            <a:r>
              <a:rPr lang="zh-CN" altLang="en-US" dirty="0"/>
              <a:t>总时间复杂度</a:t>
            </a:r>
            <a:r>
              <a:rPr lang="en-US" altLang="zh-CN" dirty="0"/>
              <a:t>o(m^2)</a:t>
            </a:r>
            <a:r>
              <a:rPr lang="zh-CN" altLang="en-US" dirty="0"/>
              <a:t>，也就是</a:t>
            </a:r>
            <a:r>
              <a:rPr lang="en-US" altLang="zh-CN" dirty="0"/>
              <a:t>2500</a:t>
            </a:r>
            <a:r>
              <a:rPr lang="zh-CN" altLang="en-US" dirty="0"/>
              <a:t>万左右。</a:t>
            </a:r>
          </a:p>
        </p:txBody>
      </p:sp>
      <p:pic>
        <p:nvPicPr>
          <p:cNvPr id="4" name="图片 3">
            <a:extLst>
              <a:ext uri="{FF2B5EF4-FFF2-40B4-BE49-F238E27FC236}">
                <a16:creationId xmlns:a16="http://schemas.microsoft.com/office/drawing/2014/main" id="{B6BFAA92-101F-4812-922B-E53D0C001463}"/>
              </a:ext>
            </a:extLst>
          </p:cNvPr>
          <p:cNvPicPr>
            <a:picLocks noChangeAspect="1"/>
          </p:cNvPicPr>
          <p:nvPr/>
        </p:nvPicPr>
        <p:blipFill>
          <a:blip r:embed="rId2"/>
          <a:stretch>
            <a:fillRect/>
          </a:stretch>
        </p:blipFill>
        <p:spPr>
          <a:xfrm>
            <a:off x="1171397" y="3144310"/>
            <a:ext cx="9076207" cy="1813717"/>
          </a:xfrm>
          <a:prstGeom prst="rect">
            <a:avLst/>
          </a:prstGeom>
        </p:spPr>
      </p:pic>
    </p:spTree>
    <p:extLst>
      <p:ext uri="{BB962C8B-B14F-4D97-AF65-F5344CB8AC3E}">
        <p14:creationId xmlns:p14="http://schemas.microsoft.com/office/powerpoint/2010/main" val="11462328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FFACB7-FEF0-421C-BE22-E78C609C0116}"/>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id="{7D06FA82-9594-47F4-B803-E048FB034EAE}"/>
              </a:ext>
            </a:extLst>
          </p:cNvPr>
          <p:cNvSpPr>
            <a:spLocks noGrp="1"/>
          </p:cNvSpPr>
          <p:nvPr>
            <p:ph idx="1"/>
          </p:nvPr>
        </p:nvSpPr>
        <p:spPr/>
        <p:txBody>
          <a:bodyPr/>
          <a:lstStyle/>
          <a:p>
            <a:r>
              <a:rPr lang="zh-CN" altLang="en-US" dirty="0"/>
              <a:t>图论问题，一开始遇到的都是一些通过建模，套模板算法的问题。</a:t>
            </a:r>
            <a:endParaRPr lang="en-US" altLang="zh-CN" dirty="0"/>
          </a:p>
          <a:p>
            <a:r>
              <a:rPr lang="zh-CN" altLang="en-US" dirty="0"/>
              <a:t>这些模板是图论问题的基础，以后遇到的更高级算法，如双连通，强连通等等都是以这些算法作为基础。初期大家应该尽量多写这类算法，熟练掌握以后更有助于进阶自己的技能树。</a:t>
            </a:r>
            <a:endParaRPr lang="en-US" altLang="zh-CN" dirty="0"/>
          </a:p>
          <a:p>
            <a:r>
              <a:rPr lang="zh-CN" altLang="en-US" strike="sngStrike" dirty="0"/>
              <a:t>当然，难度再往上的图论题就趋于玄学了。</a:t>
            </a:r>
          </a:p>
        </p:txBody>
      </p:sp>
      <p:sp>
        <p:nvSpPr>
          <p:cNvPr id="5" name="文本框 4">
            <a:extLst>
              <a:ext uri="{FF2B5EF4-FFF2-40B4-BE49-F238E27FC236}">
                <a16:creationId xmlns:a16="http://schemas.microsoft.com/office/drawing/2014/main" id="{48521BE5-EBC6-4111-8CCE-3FF193679CD1}"/>
              </a:ext>
            </a:extLst>
          </p:cNvPr>
          <p:cNvSpPr txBox="1"/>
          <p:nvPr/>
        </p:nvSpPr>
        <p:spPr>
          <a:xfrm>
            <a:off x="1063752" y="134034"/>
            <a:ext cx="10463753" cy="646331"/>
          </a:xfrm>
          <a:prstGeom prst="rect">
            <a:avLst/>
          </a:prstGeom>
          <a:noFill/>
        </p:spPr>
        <p:txBody>
          <a:bodyPr wrap="square" rtlCol="0">
            <a:spAutoFit/>
          </a:bodyPr>
          <a:lstStyle/>
          <a:p>
            <a:r>
              <a:rPr lang="en-US" altLang="zh-CN" dirty="0"/>
              <a:t>PS</a:t>
            </a:r>
            <a:r>
              <a:rPr lang="zh-CN" altLang="en-US" dirty="0"/>
              <a:t>：以上题目大多来源于</a:t>
            </a:r>
            <a:r>
              <a:rPr lang="en-US" altLang="zh-CN" dirty="0"/>
              <a:t>《</a:t>
            </a:r>
            <a:r>
              <a:rPr lang="zh-CN" altLang="en-US" dirty="0"/>
              <a:t>算法竞赛入门经典</a:t>
            </a:r>
            <a:r>
              <a:rPr lang="en-US" altLang="zh-CN" dirty="0"/>
              <a:t>》</a:t>
            </a:r>
            <a:r>
              <a:rPr lang="zh-CN" altLang="en-US" dirty="0"/>
              <a:t>。这是一本很好的入门算法书籍，推荐大家花三个月刷完，然后主要投入到</a:t>
            </a:r>
            <a:r>
              <a:rPr lang="en-US" altLang="zh-CN" dirty="0" err="1"/>
              <a:t>codeforce</a:t>
            </a:r>
            <a:r>
              <a:rPr lang="zh-CN" altLang="en-US" dirty="0"/>
              <a:t>上的练习。</a:t>
            </a:r>
          </a:p>
        </p:txBody>
      </p:sp>
    </p:spTree>
    <p:extLst>
      <p:ext uri="{BB962C8B-B14F-4D97-AF65-F5344CB8AC3E}">
        <p14:creationId xmlns:p14="http://schemas.microsoft.com/office/powerpoint/2010/main" val="18058751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431A81-8FAE-4739-8AF6-AEBFAA5454FD}"/>
              </a:ext>
            </a:extLst>
          </p:cNvPr>
          <p:cNvSpPr>
            <a:spLocks noGrp="1"/>
          </p:cNvSpPr>
          <p:nvPr>
            <p:ph type="title"/>
          </p:nvPr>
        </p:nvSpPr>
        <p:spPr/>
        <p:txBody>
          <a:bodyPr/>
          <a:lstStyle/>
          <a:p>
            <a:endParaRPr lang="zh-CN" altLang="en-US"/>
          </a:p>
        </p:txBody>
      </p:sp>
      <p:pic>
        <p:nvPicPr>
          <p:cNvPr id="4" name="内容占位符 3">
            <a:extLst>
              <a:ext uri="{FF2B5EF4-FFF2-40B4-BE49-F238E27FC236}">
                <a16:creationId xmlns:a16="http://schemas.microsoft.com/office/drawing/2014/main" id="{899B2C4F-3CAE-464B-A9A6-64F3F06E85E7}"/>
              </a:ext>
            </a:extLst>
          </p:cNvPr>
          <p:cNvPicPr>
            <a:picLocks noGrp="1" noChangeAspect="1"/>
          </p:cNvPicPr>
          <p:nvPr>
            <p:ph idx="1"/>
          </p:nvPr>
        </p:nvPicPr>
        <p:blipFill>
          <a:blip r:embed="rId2"/>
          <a:stretch>
            <a:fillRect/>
          </a:stretch>
        </p:blipFill>
        <p:spPr>
          <a:xfrm>
            <a:off x="1145155" y="344693"/>
            <a:ext cx="4407231" cy="6168614"/>
          </a:xfrm>
          <a:prstGeom prst="rect">
            <a:avLst/>
          </a:prstGeom>
        </p:spPr>
      </p:pic>
    </p:spTree>
    <p:extLst>
      <p:ext uri="{BB962C8B-B14F-4D97-AF65-F5344CB8AC3E}">
        <p14:creationId xmlns:p14="http://schemas.microsoft.com/office/powerpoint/2010/main" val="2293402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EE00F2-10D9-4D3B-944A-419CE08BC0BA}"/>
              </a:ext>
            </a:extLst>
          </p:cNvPr>
          <p:cNvSpPr>
            <a:spLocks noGrp="1"/>
          </p:cNvSpPr>
          <p:nvPr>
            <p:ph type="title"/>
          </p:nvPr>
        </p:nvSpPr>
        <p:spPr/>
        <p:txBody>
          <a:bodyPr/>
          <a:lstStyle/>
          <a:p>
            <a:r>
              <a:rPr lang="en-US" altLang="zh-CN" dirty="0"/>
              <a:t>DFS</a:t>
            </a:r>
            <a:r>
              <a:rPr lang="zh-CN" altLang="en-US" dirty="0"/>
              <a:t>的一些简单应用</a:t>
            </a:r>
          </a:p>
        </p:txBody>
      </p:sp>
      <p:sp>
        <p:nvSpPr>
          <p:cNvPr id="3" name="内容占位符 2">
            <a:extLst>
              <a:ext uri="{FF2B5EF4-FFF2-40B4-BE49-F238E27FC236}">
                <a16:creationId xmlns:a16="http://schemas.microsoft.com/office/drawing/2014/main" id="{AF28919D-CE3D-437F-8534-7235086C6106}"/>
              </a:ext>
            </a:extLst>
          </p:cNvPr>
          <p:cNvSpPr>
            <a:spLocks noGrp="1"/>
          </p:cNvSpPr>
          <p:nvPr>
            <p:ph idx="1"/>
          </p:nvPr>
        </p:nvSpPr>
        <p:spPr/>
        <p:txBody>
          <a:bodyPr/>
          <a:lstStyle/>
          <a:p>
            <a:r>
              <a:rPr lang="zh-CN" altLang="en-US" dirty="0"/>
              <a:t>求连通分量</a:t>
            </a:r>
            <a:endParaRPr lang="en-US" altLang="zh-CN" dirty="0"/>
          </a:p>
          <a:p>
            <a:r>
              <a:rPr lang="zh-CN" altLang="en-US" dirty="0"/>
              <a:t>例题：输入一个</a:t>
            </a:r>
            <a:r>
              <a:rPr lang="en-US" altLang="zh-CN" dirty="0"/>
              <a:t>m</a:t>
            </a:r>
            <a:r>
              <a:rPr lang="zh-CN" altLang="en-US" dirty="0"/>
              <a:t>行</a:t>
            </a:r>
            <a:r>
              <a:rPr lang="en-US" altLang="zh-CN" dirty="0"/>
              <a:t>n</a:t>
            </a:r>
            <a:r>
              <a:rPr lang="zh-CN" altLang="en-US" dirty="0"/>
              <a:t>列的字符矩阵，统计字符“</a:t>
            </a:r>
            <a:r>
              <a:rPr lang="en-US" altLang="zh-CN" dirty="0"/>
              <a:t>@</a:t>
            </a:r>
            <a:r>
              <a:rPr lang="zh-CN" altLang="en-US" dirty="0"/>
              <a:t>”组成多少个连通分量。（注：这里的联通指八个方向上的相邻）</a:t>
            </a:r>
          </a:p>
        </p:txBody>
      </p:sp>
    </p:spTree>
    <p:extLst>
      <p:ext uri="{BB962C8B-B14F-4D97-AF65-F5344CB8AC3E}">
        <p14:creationId xmlns:p14="http://schemas.microsoft.com/office/powerpoint/2010/main" val="3243604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4E05AB-8463-4D96-97CD-6A7DA78BC967}"/>
              </a:ext>
            </a:extLst>
          </p:cNvPr>
          <p:cNvSpPr>
            <a:spLocks noGrp="1"/>
          </p:cNvSpPr>
          <p:nvPr>
            <p:ph type="title"/>
          </p:nvPr>
        </p:nvSpPr>
        <p:spPr>
          <a:xfrm>
            <a:off x="5108141" y="2519169"/>
            <a:ext cx="8202506" cy="1173781"/>
          </a:xfrm>
        </p:spPr>
        <p:txBody>
          <a:bodyPr>
            <a:normAutofit/>
          </a:bodyPr>
          <a:lstStyle/>
          <a:p>
            <a:r>
              <a:rPr lang="zh-CN" altLang="en-US" sz="3200" dirty="0"/>
              <a:t>根据输入样例，大家先思考一下算法。</a:t>
            </a:r>
          </a:p>
        </p:txBody>
      </p:sp>
      <p:pic>
        <p:nvPicPr>
          <p:cNvPr id="4" name="内容占位符 3">
            <a:extLst>
              <a:ext uri="{FF2B5EF4-FFF2-40B4-BE49-F238E27FC236}">
                <a16:creationId xmlns:a16="http://schemas.microsoft.com/office/drawing/2014/main" id="{75898385-0138-4171-8E5B-3326701E2F99}"/>
              </a:ext>
            </a:extLst>
          </p:cNvPr>
          <p:cNvPicPr>
            <a:picLocks noGrp="1" noChangeAspect="1"/>
          </p:cNvPicPr>
          <p:nvPr>
            <p:ph idx="1"/>
          </p:nvPr>
        </p:nvPicPr>
        <p:blipFill>
          <a:blip r:embed="rId2"/>
          <a:stretch>
            <a:fillRect/>
          </a:stretch>
        </p:blipFill>
        <p:spPr>
          <a:xfrm>
            <a:off x="729843" y="173385"/>
            <a:ext cx="3700755" cy="6425687"/>
          </a:xfrm>
          <a:prstGeom prst="rect">
            <a:avLst/>
          </a:prstGeom>
        </p:spPr>
      </p:pic>
    </p:spTree>
    <p:extLst>
      <p:ext uri="{BB962C8B-B14F-4D97-AF65-F5344CB8AC3E}">
        <p14:creationId xmlns:p14="http://schemas.microsoft.com/office/powerpoint/2010/main" val="1120125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F171F4ED-4FE1-45AB-AD45-EB8A74B9B3F3}"/>
              </a:ext>
            </a:extLst>
          </p:cNvPr>
          <p:cNvPicPr>
            <a:picLocks noChangeAspect="1"/>
          </p:cNvPicPr>
          <p:nvPr/>
        </p:nvPicPr>
        <p:blipFill>
          <a:blip r:embed="rId2"/>
          <a:stretch>
            <a:fillRect/>
          </a:stretch>
        </p:blipFill>
        <p:spPr>
          <a:xfrm>
            <a:off x="263165" y="250354"/>
            <a:ext cx="5496612" cy="6357291"/>
          </a:xfrm>
          <a:prstGeom prst="rect">
            <a:avLst/>
          </a:prstGeom>
        </p:spPr>
      </p:pic>
    </p:spTree>
    <p:extLst>
      <p:ext uri="{BB962C8B-B14F-4D97-AF65-F5344CB8AC3E}">
        <p14:creationId xmlns:p14="http://schemas.microsoft.com/office/powerpoint/2010/main" val="1971706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BBF384-5A0B-4A16-BD4C-4E97EE4FF897}"/>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3C5D8F4E-45F8-481E-A775-73DC4E9A1B62}"/>
              </a:ext>
            </a:extLst>
          </p:cNvPr>
          <p:cNvSpPr>
            <a:spLocks noGrp="1"/>
          </p:cNvSpPr>
          <p:nvPr>
            <p:ph idx="1"/>
          </p:nvPr>
        </p:nvSpPr>
        <p:spPr/>
        <p:txBody>
          <a:bodyPr/>
          <a:lstStyle/>
          <a:p>
            <a:r>
              <a:rPr lang="zh-CN" altLang="en-US" dirty="0"/>
              <a:t>这道题的特点在于图中的点分布在矩阵中，而边有着很大的统一性，即矩阵中相邻格子之间就天然存在一条边。</a:t>
            </a:r>
          </a:p>
        </p:txBody>
      </p:sp>
      <p:pic>
        <p:nvPicPr>
          <p:cNvPr id="4" name="图片 3">
            <a:extLst>
              <a:ext uri="{FF2B5EF4-FFF2-40B4-BE49-F238E27FC236}">
                <a16:creationId xmlns:a16="http://schemas.microsoft.com/office/drawing/2014/main" id="{E39E5833-487A-4D48-ABED-14314D54DEA6}"/>
              </a:ext>
            </a:extLst>
          </p:cNvPr>
          <p:cNvPicPr>
            <a:picLocks noChangeAspect="1"/>
          </p:cNvPicPr>
          <p:nvPr/>
        </p:nvPicPr>
        <p:blipFill>
          <a:blip r:embed="rId2"/>
          <a:stretch>
            <a:fillRect/>
          </a:stretch>
        </p:blipFill>
        <p:spPr>
          <a:xfrm>
            <a:off x="973451" y="2809746"/>
            <a:ext cx="5244753" cy="2591813"/>
          </a:xfrm>
          <a:prstGeom prst="rect">
            <a:avLst/>
          </a:prstGeom>
        </p:spPr>
      </p:pic>
      <p:pic>
        <p:nvPicPr>
          <p:cNvPr id="5" name="图片 4">
            <a:extLst>
              <a:ext uri="{FF2B5EF4-FFF2-40B4-BE49-F238E27FC236}">
                <a16:creationId xmlns:a16="http://schemas.microsoft.com/office/drawing/2014/main" id="{0CD3B92B-C6F3-4C19-A424-6BF998D7D500}"/>
              </a:ext>
            </a:extLst>
          </p:cNvPr>
          <p:cNvPicPr>
            <a:picLocks noChangeAspect="1"/>
          </p:cNvPicPr>
          <p:nvPr/>
        </p:nvPicPr>
        <p:blipFill>
          <a:blip r:embed="rId3"/>
          <a:stretch>
            <a:fillRect/>
          </a:stretch>
        </p:blipFill>
        <p:spPr>
          <a:xfrm>
            <a:off x="6353455" y="2809745"/>
            <a:ext cx="5091190" cy="2874617"/>
          </a:xfrm>
          <a:prstGeom prst="rect">
            <a:avLst/>
          </a:prstGeom>
        </p:spPr>
      </p:pic>
    </p:spTree>
    <p:extLst>
      <p:ext uri="{BB962C8B-B14F-4D97-AF65-F5344CB8AC3E}">
        <p14:creationId xmlns:p14="http://schemas.microsoft.com/office/powerpoint/2010/main" val="27263534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材纹理">
  <a:themeElements>
    <a:clrScheme name="木材纹理">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木材纹理">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木材纹理">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TM03090434[[fn=木材纹理]]</Template>
  <TotalTime>1661</TotalTime>
  <Words>2451</Words>
  <Application>Microsoft Office PowerPoint</Application>
  <PresentationFormat>宽屏</PresentationFormat>
  <Paragraphs>144</Paragraphs>
  <Slides>52</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52</vt:i4>
      </vt:variant>
    </vt:vector>
  </HeadingPairs>
  <TitlesOfParts>
    <vt:vector size="56" baseType="lpstr">
      <vt:lpstr>Rockwell</vt:lpstr>
      <vt:lpstr>Rockwell Condensed</vt:lpstr>
      <vt:lpstr>Wingdings</vt:lpstr>
      <vt:lpstr>木材纹理</vt:lpstr>
      <vt:lpstr>图论专题</vt:lpstr>
      <vt:lpstr>PowerPoint 演示文稿</vt:lpstr>
      <vt:lpstr>概念简介</vt:lpstr>
      <vt:lpstr>图的存储</vt:lpstr>
      <vt:lpstr>相关基本算法</vt:lpstr>
      <vt:lpstr>DFS的一些简单应用</vt:lpstr>
      <vt:lpstr>根据输入样例，大家先思考一下算法。</vt:lpstr>
      <vt:lpstr>PowerPoint 演示文稿</vt:lpstr>
      <vt:lpstr>PowerPoint 演示文稿</vt:lpstr>
      <vt:lpstr>图的遍历</vt:lpstr>
      <vt:lpstr>一道比较直观的例题</vt:lpstr>
      <vt:lpstr>PowerPoint 演示文稿</vt:lpstr>
      <vt:lpstr>BFS填充</vt:lpstr>
      <vt:lpstr>DFS填充的缺点</vt:lpstr>
      <vt:lpstr>PowerPoint 演示文稿</vt:lpstr>
      <vt:lpstr>PowerPoint 演示文稿</vt:lpstr>
      <vt:lpstr>题外话</vt:lpstr>
      <vt:lpstr>最短路问题</vt:lpstr>
      <vt:lpstr>BFS求最短路</vt:lpstr>
      <vt:lpstr>PowerPoint 演示文稿</vt:lpstr>
      <vt:lpstr>PowerPoint 演示文稿</vt:lpstr>
      <vt:lpstr>PowerPoint 演示文稿</vt:lpstr>
      <vt:lpstr>PowerPoint 演示文稿</vt:lpstr>
      <vt:lpstr>PowerPoint 演示文稿</vt:lpstr>
      <vt:lpstr>PowerPoint 演示文稿</vt:lpstr>
      <vt:lpstr>拓扑排序</vt:lpstr>
      <vt:lpstr>PowerPoint 演示文稿</vt:lpstr>
      <vt:lpstr>本人的板子</vt:lpstr>
      <vt:lpstr>PowerPoint 演示文稿</vt:lpstr>
      <vt:lpstr>PowerPoint 演示文稿</vt:lpstr>
      <vt:lpstr>欧拉回路与欧拉道路</vt:lpstr>
      <vt:lpstr>简单粗暴的两(or 四？)个定理</vt:lpstr>
      <vt:lpstr>PowerPoint 演示文稿</vt:lpstr>
      <vt:lpstr>模板化的最短路算法</vt:lpstr>
      <vt:lpstr>Dijkstra算法</vt:lpstr>
      <vt:lpstr>PowerPoint 演示文稿</vt:lpstr>
      <vt:lpstr>PowerPoint 演示文稿</vt:lpstr>
      <vt:lpstr>奶酪里的老鼠</vt:lpstr>
      <vt:lpstr>Floyd算法</vt:lpstr>
      <vt:lpstr>算法原理证明</vt:lpstr>
      <vt:lpstr>Floyd 算法的延拓</vt:lpstr>
      <vt:lpstr>PowerPoint 演示文稿</vt:lpstr>
      <vt:lpstr>最小生成树</vt:lpstr>
      <vt:lpstr>Kruskal算法</vt:lpstr>
      <vt:lpstr>前置知识</vt:lpstr>
      <vt:lpstr>PowerPoint 演示文稿</vt:lpstr>
      <vt:lpstr>PowerPoint 演示文稿</vt:lpstr>
      <vt:lpstr>算法原理证明</vt:lpstr>
      <vt:lpstr>来道例题</vt:lpstr>
      <vt:lpstr>PowerPoint 演示文稿</vt:lpstr>
      <vt:lpstr>总结</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图论专题</dc:title>
  <dc:creator>翟 江天</dc:creator>
  <cp:lastModifiedBy>邓 梓焌</cp:lastModifiedBy>
  <cp:revision>36</cp:revision>
  <dcterms:created xsi:type="dcterms:W3CDTF">2019-10-28T11:06:35Z</dcterms:created>
  <dcterms:modified xsi:type="dcterms:W3CDTF">2020-11-22T07:54:59Z</dcterms:modified>
</cp:coreProperties>
</file>