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39"/>
  </p:notesMasterIdLst>
  <p:sldIdLst>
    <p:sldId id="29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0" r:id="rId15"/>
    <p:sldId id="281" r:id="rId16"/>
    <p:sldId id="276" r:id="rId17"/>
    <p:sldId id="282" r:id="rId18"/>
    <p:sldId id="283" r:id="rId19"/>
    <p:sldId id="284" r:id="rId20"/>
    <p:sldId id="268" r:id="rId21"/>
    <p:sldId id="270" r:id="rId22"/>
    <p:sldId id="286" r:id="rId23"/>
    <p:sldId id="269" r:id="rId24"/>
    <p:sldId id="287" r:id="rId25"/>
    <p:sldId id="272" r:id="rId26"/>
    <p:sldId id="273" r:id="rId27"/>
    <p:sldId id="274" r:id="rId28"/>
    <p:sldId id="275" r:id="rId29"/>
    <p:sldId id="277" r:id="rId30"/>
    <p:sldId id="278" r:id="rId31"/>
    <p:sldId id="279" r:id="rId32"/>
    <p:sldId id="288" r:id="rId33"/>
    <p:sldId id="289" r:id="rId34"/>
    <p:sldId id="291" r:id="rId35"/>
    <p:sldId id="290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092C50-C9AA-4592-886F-43D351397BFA}">
          <p14:sldIdLst>
            <p14:sldId id="294"/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80"/>
            <p14:sldId id="281"/>
            <p14:sldId id="276"/>
            <p14:sldId id="282"/>
            <p14:sldId id="283"/>
            <p14:sldId id="284"/>
            <p14:sldId id="268"/>
            <p14:sldId id="270"/>
            <p14:sldId id="286"/>
            <p14:sldId id="269"/>
            <p14:sldId id="287"/>
            <p14:sldId id="272"/>
            <p14:sldId id="273"/>
            <p14:sldId id="274"/>
            <p14:sldId id="275"/>
            <p14:sldId id="277"/>
            <p14:sldId id="278"/>
            <p14:sldId id="279"/>
            <p14:sldId id="288"/>
            <p14:sldId id="289"/>
            <p14:sldId id="291"/>
            <p14:sldId id="290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高 文畅" initials="高" lastIdx="2" clrIdx="0">
    <p:extLst>
      <p:ext uri="{19B8F6BF-5375-455C-9EA6-DF929625EA0E}">
        <p15:presenceInfo xmlns:p15="http://schemas.microsoft.com/office/powerpoint/2012/main" userId="c11d0ad1476c1b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D0EA0-15E3-4C3A-A20B-849E840F2E4A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1DCC1-8EDF-40D7-B5C6-C7A45E29A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92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DCC1-8EDF-40D7-B5C6-C7A45E29A82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198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DCC1-8EDF-40D7-B5C6-C7A45E29A82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76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4B97-56E3-47CA-A5F8-E9D786B9D3CE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C22-FEAF-4C29-962F-E3CCDDB5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02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4B97-56E3-47CA-A5F8-E9D786B9D3CE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C22-FEAF-4C29-962F-E3CCDDB5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9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4B97-56E3-47CA-A5F8-E9D786B9D3CE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C22-FEAF-4C29-962F-E3CCDDB50A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8920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4B97-56E3-47CA-A5F8-E9D786B9D3CE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C22-FEAF-4C29-962F-E3CCDDB5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694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4B97-56E3-47CA-A5F8-E9D786B9D3CE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C22-FEAF-4C29-962F-E3CCDDB50A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686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4B97-56E3-47CA-A5F8-E9D786B9D3CE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C22-FEAF-4C29-962F-E3CCDDB5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304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4B97-56E3-47CA-A5F8-E9D786B9D3CE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C22-FEAF-4C29-962F-E3CCDDB5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907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4B97-56E3-47CA-A5F8-E9D786B9D3CE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C22-FEAF-4C29-962F-E3CCDDB5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5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4B97-56E3-47CA-A5F8-E9D786B9D3CE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C22-FEAF-4C29-962F-E3CCDDB5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70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4B97-56E3-47CA-A5F8-E9D786B9D3CE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C22-FEAF-4C29-962F-E3CCDDB5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7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4B97-56E3-47CA-A5F8-E9D786B9D3CE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C22-FEAF-4C29-962F-E3CCDDB5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82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4B97-56E3-47CA-A5F8-E9D786B9D3CE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C22-FEAF-4C29-962F-E3CCDDB5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05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4B97-56E3-47CA-A5F8-E9D786B9D3CE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C22-FEAF-4C29-962F-E3CCDDB5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3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4B97-56E3-47CA-A5F8-E9D786B9D3CE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C22-FEAF-4C29-962F-E3CCDDB5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61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4B97-56E3-47CA-A5F8-E9D786B9D3CE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C22-FEAF-4C29-962F-E3CCDDB5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2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4B97-56E3-47CA-A5F8-E9D786B9D3CE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C22-FEAF-4C29-962F-E3CCDDB5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0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94B97-56E3-47CA-A5F8-E9D786B9D3CE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854C22-FEAF-4C29-962F-E3CCDDB5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58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DA4A-2261-477C-89E8-501FAD15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1458277"/>
            <a:ext cx="10515600" cy="1325563"/>
          </a:xfrm>
        </p:spPr>
        <p:txBody>
          <a:bodyPr/>
          <a:lstStyle/>
          <a:p>
            <a:r>
              <a:rPr lang="en-US" altLang="zh-CN" dirty="0"/>
              <a:t>ACM</a:t>
            </a:r>
            <a:r>
              <a:rPr lang="zh-CN" altLang="en-US" dirty="0"/>
              <a:t>算法社团第四次讲座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4139C-8648-4B45-BF29-CF6813A2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240" y="258861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800" dirty="0"/>
              <a:t>递归</a:t>
            </a:r>
            <a:r>
              <a:rPr lang="en-US" altLang="zh-CN" sz="2800" dirty="0"/>
              <a:t>, </a:t>
            </a:r>
            <a:r>
              <a:rPr lang="zh-CN" altLang="en-US" sz="2800" dirty="0"/>
              <a:t>基础数据结构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5CE3D-3145-4CAC-AC10-E19B112CADC9}"/>
              </a:ext>
            </a:extLst>
          </p:cNvPr>
          <p:cNvSpPr txBox="1"/>
          <p:nvPr/>
        </p:nvSpPr>
        <p:spPr>
          <a:xfrm>
            <a:off x="6941820" y="4471898"/>
            <a:ext cx="279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主讲</a:t>
            </a:r>
            <a:r>
              <a:rPr lang="en-US" altLang="zh-CN" sz="3200" dirty="0"/>
              <a:t>:</a:t>
            </a:r>
            <a:r>
              <a:rPr lang="zh-CN" altLang="en-US" sz="3200" dirty="0"/>
              <a:t>日薪越亿</a:t>
            </a:r>
          </a:p>
        </p:txBody>
      </p:sp>
    </p:spTree>
    <p:extLst>
      <p:ext uri="{BB962C8B-B14F-4D97-AF65-F5344CB8AC3E}">
        <p14:creationId xmlns:p14="http://schemas.microsoft.com/office/powerpoint/2010/main" val="2479038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3F31-C2C9-4F31-AEF0-B3556C400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77" y="205154"/>
            <a:ext cx="8957479" cy="1320800"/>
          </a:xfrm>
        </p:spPr>
        <p:txBody>
          <a:bodyPr>
            <a:normAutofit/>
          </a:bodyPr>
          <a:lstStyle/>
          <a:p>
            <a:r>
              <a:rPr lang="zh-CN" altLang="en-US" dirty="0"/>
              <a:t>例题</a:t>
            </a:r>
            <a:r>
              <a:rPr lang="en-US" altLang="zh-CN" dirty="0"/>
              <a:t>3 </a:t>
            </a:r>
            <a:r>
              <a:rPr lang="zh-CN" altLang="en-US" dirty="0"/>
              <a:t>洛谷</a:t>
            </a:r>
            <a:r>
              <a:rPr lang="en-US" altLang="zh-CN" dirty="0"/>
              <a:t>P1029 </a:t>
            </a:r>
            <a:r>
              <a:rPr lang="zh-CN" altLang="en-US" dirty="0"/>
              <a:t>最大公约数和最小公倍数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36CB2-C459-4D1F-A5FE-7A8FA128E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07" y="853217"/>
            <a:ext cx="6963508" cy="584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6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7E39-8F87-4A62-BACA-1B80B861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</a:t>
            </a:r>
            <a:r>
              <a:rPr lang="zh-CN" altLang="en-US" dirty="0"/>
              <a:t>代码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312A74-4C65-42E7-BF75-4E0BD5277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54" y="1187704"/>
            <a:ext cx="4635330" cy="57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91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6A47-91BE-4AD8-84F1-5A66E5F9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B5EF-0CD0-4F5F-A065-5E78A7DE6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18" y="1334112"/>
            <a:ext cx="8596668" cy="3880773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程序设计的实质是什么</a:t>
            </a:r>
            <a:r>
              <a:rPr lang="en-US" altLang="zh-CN" sz="2800" b="1" dirty="0"/>
              <a:t>?</a:t>
            </a:r>
          </a:p>
          <a:p>
            <a:pPr lvl="1"/>
            <a:r>
              <a:rPr lang="zh-CN" altLang="en-US" sz="2800" dirty="0"/>
              <a:t>数据表示：将数据存储在计算机中</a:t>
            </a:r>
          </a:p>
          <a:p>
            <a:pPr lvl="1"/>
            <a:r>
              <a:rPr lang="zh-CN" altLang="en-US" sz="2800" dirty="0"/>
              <a:t>数据处理：处理数据，求解问题</a:t>
            </a:r>
          </a:p>
          <a:p>
            <a:pPr lvl="1"/>
            <a:r>
              <a:rPr lang="zh-CN" altLang="en-US" sz="2800" dirty="0"/>
              <a:t>数据结构问题起源于程序设计</a:t>
            </a:r>
          </a:p>
          <a:p>
            <a:r>
              <a:rPr lang="zh-CN" altLang="en-US" sz="2800" dirty="0"/>
              <a:t>数据结构随着程序设计的发展而发展</a:t>
            </a:r>
          </a:p>
          <a:p>
            <a:pPr lvl="1"/>
            <a:r>
              <a:rPr lang="en-US" altLang="zh-CN" sz="2800" b="1" dirty="0"/>
              <a:t>1. </a:t>
            </a:r>
            <a:r>
              <a:rPr lang="zh-CN" altLang="en-US" sz="2800" dirty="0"/>
              <a:t>无结构阶段：在简单数据上作复杂运算</a:t>
            </a:r>
          </a:p>
          <a:p>
            <a:pPr lvl="1"/>
            <a:r>
              <a:rPr lang="en-US" altLang="zh-CN" sz="2800" b="1" dirty="0"/>
              <a:t>2. </a:t>
            </a:r>
            <a:r>
              <a:rPr lang="zh-CN" altLang="en-US" sz="2800" dirty="0"/>
              <a:t>结构化阶段：数据结构＋算法＝程序</a:t>
            </a:r>
          </a:p>
          <a:p>
            <a:pPr lvl="1"/>
            <a:r>
              <a:rPr lang="en-US" altLang="zh-CN" sz="2800" b="1" dirty="0"/>
              <a:t>3. </a:t>
            </a:r>
            <a:r>
              <a:rPr lang="zh-CN" altLang="en-US" sz="2800" dirty="0"/>
              <a:t>面向对象阶段： （对象＋行为）＝程序</a:t>
            </a:r>
          </a:p>
        </p:txBody>
      </p:sp>
    </p:spTree>
    <p:extLst>
      <p:ext uri="{BB962C8B-B14F-4D97-AF65-F5344CB8AC3E}">
        <p14:creationId xmlns:p14="http://schemas.microsoft.com/office/powerpoint/2010/main" val="1148619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2D51-3024-4DA2-AFA2-994E0F19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4" y="82062"/>
            <a:ext cx="8596668" cy="1320800"/>
          </a:xfrm>
        </p:spPr>
        <p:txBody>
          <a:bodyPr/>
          <a:lstStyle/>
          <a:p>
            <a:r>
              <a:rPr lang="zh-CN" altLang="en-US" dirty="0"/>
              <a:t>基本概念</a:t>
            </a:r>
            <a:r>
              <a:rPr lang="en-US" altLang="zh-CN" dirty="0"/>
              <a:t>(</a:t>
            </a:r>
            <a:r>
              <a:rPr lang="zh-CN" altLang="en-US" dirty="0"/>
              <a:t>阴间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69BAF-BE27-4EF1-A666-45C20EB3C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34" y="847969"/>
            <a:ext cx="8596668" cy="3880773"/>
          </a:xfrm>
        </p:spPr>
        <p:txBody>
          <a:bodyPr>
            <a:noAutofit/>
          </a:bodyPr>
          <a:lstStyle/>
          <a:p>
            <a:pPr marL="412115" marR="5080">
              <a:lnSpc>
                <a:spcPct val="145000"/>
              </a:lnSpc>
              <a:spcBef>
                <a:spcPts val="1045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数据（</a:t>
            </a:r>
            <a:r>
              <a:rPr lang="en-US" altLang="zh-CN" sz="2000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Data</a:t>
            </a:r>
            <a:r>
              <a:rPr lang="zh-CN" altLang="en-US" sz="2000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）</a:t>
            </a:r>
            <a:r>
              <a:rPr lang="zh-CN" altLang="en-US" sz="2000" dirty="0"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br>
              <a:rPr lang="en-US" altLang="zh-CN" sz="2000" dirty="0">
                <a:latin typeface="Microsoft JhengHei" panose="020B0604030504040204" charset="-120"/>
                <a:cs typeface="Microsoft JhengHei" panose="020B0604030504040204" charset="-120"/>
              </a:rPr>
            </a:br>
            <a:r>
              <a:rPr lang="zh-CN" altLang="en-US" sz="2000" dirty="0">
                <a:latin typeface="Microsoft JhengHei" panose="020B0604030504040204" charset="-120"/>
                <a:cs typeface="Microsoft JhengHei" panose="020B0604030504040204" charset="-120"/>
              </a:rPr>
              <a:t>一切</a:t>
            </a:r>
            <a:r>
              <a:rPr lang="zh-CN" altLang="en-US" sz="2000" spc="-25" dirty="0">
                <a:latin typeface="宋体" panose="02010600030101010101" pitchFamily="2" charset="-122"/>
                <a:cs typeface="宋体" panose="02010600030101010101" pitchFamily="2" charset="-122"/>
              </a:rPr>
              <a:t>能</a:t>
            </a:r>
            <a:r>
              <a:rPr lang="zh-CN" altLang="en-US" sz="2000" spc="-2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输入</a:t>
            </a:r>
            <a:r>
              <a:rPr lang="zh-CN" altLang="en-US" sz="2000" spc="-25" dirty="0">
                <a:latin typeface="宋体" panose="02010600030101010101" pitchFamily="2" charset="-122"/>
                <a:cs typeface="宋体" panose="02010600030101010101" pitchFamily="2" charset="-122"/>
              </a:rPr>
              <a:t>到计算机中并能被计算机程序</a:t>
            </a:r>
            <a:r>
              <a:rPr lang="zh-CN" altLang="en-US" sz="2000" spc="-2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识别和</a:t>
            </a:r>
            <a:r>
              <a:rPr lang="zh-CN" altLang="en-US" sz="2000" spc="-2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处理</a:t>
            </a:r>
            <a:r>
              <a:rPr lang="zh-CN" altLang="en-US" sz="2000" spc="-25" dirty="0">
                <a:latin typeface="宋体" panose="02010600030101010101" pitchFamily="2" charset="-122"/>
                <a:cs typeface="宋体" panose="02010600030101010101" pitchFamily="2" charset="-122"/>
              </a:rPr>
              <a:t>的符号集合。</a:t>
            </a:r>
            <a:endParaRPr lang="zh-CN" altLang="en-US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015" marR="1491615">
              <a:lnSpc>
                <a:spcPct val="145000"/>
              </a:lnSpc>
              <a:spcBef>
                <a:spcPts val="0"/>
              </a:spcBef>
            </a:pPr>
            <a:r>
              <a:rPr lang="zh-CN" altLang="en-US" sz="2000" spc="-25" dirty="0">
                <a:latin typeface="宋体" panose="02010600030101010101" pitchFamily="2" charset="-122"/>
                <a:cs typeface="宋体" panose="02010600030101010101" pitchFamily="2" charset="-122"/>
              </a:rPr>
              <a:t>数值数据：整数、实数等</a:t>
            </a:r>
            <a:endParaRPr lang="en-US" altLang="zh-CN" sz="2000" spc="-25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015" marR="1491615">
              <a:lnSpc>
                <a:spcPct val="145000"/>
              </a:lnSpc>
              <a:spcBef>
                <a:spcPts val="0"/>
              </a:spcBef>
            </a:pPr>
            <a:r>
              <a:rPr lang="zh-CN" altLang="en-US" sz="2000" spc="-25" dirty="0">
                <a:latin typeface="宋体" panose="02010600030101010101" pitchFamily="2" charset="-122"/>
                <a:cs typeface="宋体" panose="02010600030101010101" pitchFamily="2" charset="-122"/>
              </a:rPr>
              <a:t>非数值数据：图形、图象、声音、文字等</a:t>
            </a:r>
            <a:endParaRPr lang="zh-CN" altLang="en-US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12115" marR="5080">
              <a:lnSpc>
                <a:spcPct val="135000"/>
              </a:lnSpc>
              <a:spcBef>
                <a:spcPts val="805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数据元素</a:t>
            </a:r>
            <a:r>
              <a:rPr lang="en-US" altLang="zh-CN" sz="2000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(Data Element)</a:t>
            </a:r>
            <a:r>
              <a:rPr lang="zh-CN" altLang="en-US" sz="2000" dirty="0"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br>
              <a:rPr lang="en-US" altLang="zh-CN" sz="2000" dirty="0">
                <a:latin typeface="Microsoft JhengHei" panose="020B0604030504040204" charset="-120"/>
                <a:cs typeface="Microsoft JhengHei" panose="020B0604030504040204" charset="-120"/>
              </a:rPr>
            </a:br>
            <a:r>
              <a:rPr lang="zh-CN" altLang="en-US" sz="2000" spc="-25" dirty="0">
                <a:latin typeface="宋体" panose="02010600030101010101" pitchFamily="2" charset="-122"/>
                <a:cs typeface="宋体" panose="02010600030101010101" pitchFamily="2" charset="-122"/>
              </a:rPr>
              <a:t>数据的</a:t>
            </a:r>
            <a:r>
              <a:rPr lang="zh-CN" altLang="en-US" sz="2000" spc="-2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基本</a:t>
            </a:r>
            <a:r>
              <a:rPr lang="zh-CN" altLang="en-US" sz="2000" spc="-25" dirty="0">
                <a:latin typeface="宋体" panose="02010600030101010101" pitchFamily="2" charset="-122"/>
                <a:cs typeface="宋体" panose="02010600030101010101" pitchFamily="2" charset="-122"/>
              </a:rPr>
              <a:t>单位，在程序中通常作为</a:t>
            </a:r>
            <a:r>
              <a:rPr lang="zh-CN" altLang="en-US" sz="2000" spc="-20" dirty="0">
                <a:latin typeface="宋体" panose="02010600030101010101" pitchFamily="2" charset="-122"/>
                <a:cs typeface="宋体" panose="02010600030101010101" pitchFamily="2" charset="-122"/>
              </a:rPr>
              <a:t>一个</a:t>
            </a:r>
            <a:r>
              <a:rPr lang="zh-CN" altLang="en-US" sz="2000" spc="-2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整体</a:t>
            </a:r>
            <a:r>
              <a:rPr lang="zh-CN" altLang="en-US" sz="2000" spc="-25" dirty="0">
                <a:latin typeface="宋体" panose="02010600030101010101" pitchFamily="2" charset="-122"/>
                <a:cs typeface="宋体" panose="02010600030101010101" pitchFamily="2" charset="-122"/>
              </a:rPr>
              <a:t>进行考虑和处理</a:t>
            </a:r>
            <a:r>
              <a:rPr lang="zh-CN" altLang="en-US" sz="2000" dirty="0">
                <a:latin typeface="Microsoft JhengHei" panose="020B0604030504040204" charset="-120"/>
                <a:cs typeface="Microsoft JhengHei" panose="020B0604030504040204" charset="-120"/>
              </a:rPr>
              <a:t>（</a:t>
            </a:r>
            <a:r>
              <a:rPr lang="en-US" altLang="zh-CN" sz="2000" dirty="0">
                <a:latin typeface="Microsoft JhengHei" panose="020B0604030504040204" charset="-120"/>
                <a:cs typeface="Microsoft JhengHei" panose="020B0604030504040204" charset="-120"/>
              </a:rPr>
              <a:t>Node, Record</a:t>
            </a:r>
            <a:r>
              <a:rPr lang="zh-CN" altLang="en-US" sz="2000" dirty="0">
                <a:latin typeface="Microsoft JhengHei" panose="020B0604030504040204" charset="-120"/>
                <a:cs typeface="Microsoft JhengHei" panose="020B0604030504040204" charset="-120"/>
              </a:rPr>
              <a:t>）</a:t>
            </a:r>
            <a:r>
              <a:rPr lang="zh-CN" altLang="en-US" sz="2000" spc="-25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12115" marR="920115">
              <a:lnSpc>
                <a:spcPct val="145000"/>
              </a:lnSpc>
              <a:spcBef>
                <a:spcPts val="3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数据项</a:t>
            </a:r>
            <a:r>
              <a:rPr lang="en-US" altLang="zh-CN" sz="2000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(Data Item)</a:t>
            </a:r>
            <a:r>
              <a:rPr lang="zh-CN" altLang="en-US" sz="2000" dirty="0"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br>
              <a:rPr lang="en-US" altLang="zh-CN" sz="2000" dirty="0">
                <a:latin typeface="Microsoft JhengHei" panose="020B0604030504040204" charset="-120"/>
                <a:cs typeface="Microsoft JhengHei" panose="020B0604030504040204" charset="-120"/>
              </a:rPr>
            </a:br>
            <a:r>
              <a:rPr lang="zh-CN" altLang="en-US" sz="2000" spc="-25" dirty="0">
                <a:latin typeface="宋体" panose="02010600030101010101" pitchFamily="2" charset="-122"/>
                <a:cs typeface="宋体" panose="02010600030101010101" pitchFamily="2" charset="-122"/>
              </a:rPr>
              <a:t>构成数据元素的不可分割的最小单位</a:t>
            </a:r>
            <a:r>
              <a:rPr lang="en-US" altLang="zh-CN" sz="2000" dirty="0">
                <a:latin typeface="Microsoft JhengHei" panose="020B0604030504040204" charset="-120"/>
                <a:cs typeface="Microsoft JhengHei" panose="020B0604030504040204" charset="-120"/>
              </a:rPr>
              <a:t>(Field)</a:t>
            </a:r>
            <a:r>
              <a:rPr lang="zh-CN" altLang="en-US" sz="2000" spc="-25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000" spc="-25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12115" marR="920115">
              <a:lnSpc>
                <a:spcPct val="145000"/>
              </a:lnSpc>
              <a:spcBef>
                <a:spcPts val="30"/>
              </a:spcBef>
            </a:pPr>
            <a:r>
              <a:rPr lang="zh-CN" altLang="en-US" sz="2000" spc="-25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数据对象</a:t>
            </a:r>
            <a:r>
              <a:rPr lang="en-US" altLang="zh-CN" sz="2000" spc="-25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(Data Object)</a:t>
            </a:r>
            <a:r>
              <a:rPr lang="zh-CN" altLang="en-US" sz="2000" dirty="0"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br>
              <a:rPr lang="en-US" altLang="zh-CN" sz="2000" dirty="0">
                <a:latin typeface="Microsoft JhengHei" panose="020B0604030504040204" charset="-120"/>
                <a:cs typeface="Microsoft JhengHei" panose="020B0604030504040204" charset="-120"/>
              </a:rPr>
            </a:br>
            <a:r>
              <a:rPr lang="zh-CN" altLang="en-US" sz="2000" spc="-25" dirty="0">
                <a:latin typeface="宋体" panose="02010600030101010101" pitchFamily="2" charset="-122"/>
                <a:cs typeface="宋体" panose="02010600030101010101" pitchFamily="2" charset="-122"/>
              </a:rPr>
              <a:t>具有相同</a:t>
            </a:r>
            <a:r>
              <a:rPr lang="zh-CN" altLang="en-US" sz="2000" spc="-2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性质</a:t>
            </a:r>
            <a:r>
              <a:rPr lang="zh-CN" altLang="en-US" sz="2000" spc="-25" dirty="0">
                <a:latin typeface="宋体" panose="02010600030101010101" pitchFamily="2" charset="-122"/>
                <a:cs typeface="宋体" panose="02010600030101010101" pitchFamily="2" charset="-122"/>
              </a:rPr>
              <a:t>的数据元素的集合，是数据的子集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2442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2F03-10DE-47D3-9293-A3E08866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几种简单的数据结构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DD609-04E0-4CBC-A7EF-09B9DAF8E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线性表</a:t>
            </a:r>
            <a:endParaRPr lang="en-US" altLang="zh-CN" sz="2800" dirty="0"/>
          </a:p>
          <a:p>
            <a:r>
              <a:rPr lang="zh-CN" altLang="en-US" sz="2800" dirty="0"/>
              <a:t>矩阵</a:t>
            </a:r>
            <a:endParaRPr lang="en-US" altLang="zh-CN" sz="2800" dirty="0"/>
          </a:p>
          <a:p>
            <a:r>
              <a:rPr lang="zh-CN" altLang="en-US" sz="2800" dirty="0"/>
              <a:t>树</a:t>
            </a:r>
            <a:endParaRPr lang="en-US" altLang="zh-CN" sz="2800" dirty="0"/>
          </a:p>
          <a:p>
            <a:r>
              <a:rPr lang="zh-CN" altLang="en-US" sz="2800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740062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2D01C7D-4AD7-4E26-A0BC-44AA06B41F92}"/>
              </a:ext>
            </a:extLst>
          </p:cNvPr>
          <p:cNvSpPr>
            <a:spLocks noGrp="1"/>
          </p:cNvSpPr>
          <p:nvPr/>
        </p:nvSpPr>
        <p:spPr>
          <a:xfrm>
            <a:off x="1193561" y="432067"/>
            <a:ext cx="7886700" cy="98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线性表定义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C08BFD-B7BE-48F0-A437-B59A02BC7A09}"/>
              </a:ext>
            </a:extLst>
          </p:cNvPr>
          <p:cNvSpPr>
            <a:spLocks noGrp="1"/>
          </p:cNvSpPr>
          <p:nvPr/>
        </p:nvSpPr>
        <p:spPr>
          <a:xfrm>
            <a:off x="1046391" y="156741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 marR="129540" indent="-400050">
              <a:lnSpc>
                <a:spcPct val="123000"/>
              </a:lnSpc>
            </a:pPr>
            <a:r>
              <a:rPr lang="zh-CN" altLang="en-US" spc="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线性表的定义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 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是由</a:t>
            </a:r>
            <a:r>
              <a:rPr lang="en-US" altLang="zh-CN" spc="-5" dirty="0">
                <a:latin typeface="Arial" panose="020B0604020202020204"/>
                <a:cs typeface="Arial" panose="020B0604020202020204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dirty="0">
                <a:latin typeface="Arial" panose="020B0604020202020204"/>
                <a:cs typeface="Arial" panose="020B0604020202020204"/>
              </a:rPr>
              <a:t>n</a:t>
            </a:r>
            <a:r>
              <a:rPr lang="zh-CN" altLang="en-US" spc="57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≥</a:t>
            </a:r>
            <a:r>
              <a:rPr lang="en-US" altLang="zh-CN" dirty="0">
                <a:latin typeface="Arial" panose="020B0604020202020204"/>
                <a:cs typeface="Arial" panose="020B0604020202020204"/>
              </a:rPr>
              <a:t>0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）个</a:t>
            </a:r>
            <a:r>
              <a:rPr lang="zh-CN" altLang="en-US" spc="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性质（类型）相同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的元素组成的</a:t>
            </a:r>
            <a:r>
              <a:rPr lang="zh-CN" altLang="en-US" spc="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序列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。 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记为：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430" indent="525780">
              <a:lnSpc>
                <a:spcPct val="100000"/>
              </a:lnSpc>
              <a:spcBef>
                <a:spcPts val="720"/>
              </a:spcBef>
              <a:buNone/>
            </a:pPr>
            <a:r>
              <a:rPr lang="en-US" altLang="zh-CN" spc="-5" dirty="0">
                <a:latin typeface="Arial" panose="020B0604020202020204"/>
                <a:cs typeface="Arial" panose="020B0604020202020204"/>
              </a:rPr>
              <a:t>L</a:t>
            </a:r>
            <a:r>
              <a:rPr lang="en-US" altLang="zh-CN" dirty="0">
                <a:latin typeface="Arial" panose="020B0604020202020204"/>
                <a:cs typeface="Arial" panose="020B0604020202020204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pc="-5" dirty="0">
                <a:latin typeface="Arial" panose="020B0604020202020204"/>
                <a:cs typeface="Arial" panose="020B0604020202020204"/>
              </a:rPr>
              <a:t>a</a:t>
            </a:r>
            <a:r>
              <a:rPr lang="en-US" altLang="zh-CN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dirty="0">
                <a:latin typeface="Arial" panose="020B0604020202020204"/>
                <a:cs typeface="Arial" panose="020B0604020202020204"/>
              </a:rPr>
              <a:t>a</a:t>
            </a:r>
            <a:r>
              <a:rPr lang="en-US" altLang="zh-CN" spc="-7" baseline="-21000" dirty="0">
                <a:latin typeface="Arial" panose="020B0604020202020204"/>
                <a:cs typeface="Arial" panose="020B0604020202020204"/>
              </a:rPr>
              <a:t>2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dirty="0">
                <a:latin typeface="Arial" panose="020B0604020202020204"/>
                <a:cs typeface="Arial" panose="020B0604020202020204"/>
              </a:rPr>
              <a:t>……a</a:t>
            </a:r>
            <a:r>
              <a:rPr lang="en-US" altLang="zh-CN" baseline="-21000" dirty="0">
                <a:latin typeface="Arial" panose="020B0604020202020204"/>
                <a:cs typeface="Arial" panose="020B0604020202020204"/>
              </a:rPr>
              <a:t>i-</a:t>
            </a:r>
            <a:r>
              <a:rPr lang="en-US" altLang="zh-CN" spc="-7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Arial" panose="020B0604020202020204"/>
                <a:cs typeface="Arial" panose="020B0604020202020204"/>
              </a:rPr>
              <a:t>a</a:t>
            </a:r>
            <a:r>
              <a:rPr lang="en-US" altLang="zh-CN" baseline="-21000" dirty="0" err="1">
                <a:latin typeface="Arial" panose="020B0604020202020204"/>
                <a:cs typeface="Arial" panose="020B0604020202020204"/>
              </a:rPr>
              <a:t>i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dirty="0">
                <a:latin typeface="Arial" panose="020B0604020202020204"/>
                <a:cs typeface="Arial" panose="020B0604020202020204"/>
              </a:rPr>
              <a:t>a</a:t>
            </a:r>
            <a:r>
              <a:rPr lang="en-US" altLang="zh-CN" spc="-7" baseline="-21000" dirty="0">
                <a:latin typeface="Arial" panose="020B0604020202020204"/>
                <a:cs typeface="Arial" panose="020B0604020202020204"/>
              </a:rPr>
              <a:t>i+</a:t>
            </a:r>
            <a:r>
              <a:rPr lang="en-US" altLang="zh-CN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pc="5" dirty="0">
                <a:latin typeface="Arial" panose="020B0604020202020204"/>
                <a:cs typeface="Arial" panose="020B0604020202020204"/>
              </a:rPr>
              <a:t>…</a:t>
            </a:r>
            <a:r>
              <a:rPr lang="en-US" altLang="zh-CN" dirty="0">
                <a:latin typeface="Arial" panose="020B0604020202020204"/>
                <a:cs typeface="Arial" panose="020B0604020202020204"/>
              </a:rPr>
              <a:t>…</a:t>
            </a:r>
            <a:r>
              <a:rPr lang="zh-CN" altLang="en-US" spc="-5" dirty="0">
                <a:latin typeface="Arial" panose="020B0604020202020204"/>
                <a:cs typeface="Arial" panose="020B0604020202020204"/>
              </a:rPr>
              <a:t> 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pc="-5" dirty="0">
                <a:latin typeface="Arial" panose="020B0604020202020204"/>
                <a:cs typeface="Arial" panose="020B0604020202020204"/>
              </a:rPr>
              <a:t>a</a:t>
            </a:r>
            <a:r>
              <a:rPr lang="en-US" altLang="zh-CN" spc="7" baseline="-21000" dirty="0">
                <a:latin typeface="Arial" panose="020B0604020202020204"/>
                <a:cs typeface="Arial" panose="020B0604020202020204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  <a:p>
            <a:pPr marL="536575" indent="0">
              <a:lnSpc>
                <a:spcPct val="100000"/>
              </a:lnSpc>
              <a:spcBef>
                <a:spcPts val="720"/>
              </a:spcBef>
              <a:buNone/>
            </a:pPr>
            <a:r>
              <a:rPr lang="en-US" altLang="zh-CN" i="1" dirty="0" err="1">
                <a:latin typeface="Arial" panose="020B0604020202020204"/>
                <a:cs typeface="Arial" panose="020B0604020202020204"/>
              </a:rPr>
              <a:t>a</a:t>
            </a:r>
            <a:r>
              <a:rPr lang="en-US" altLang="zh-CN" i="1" baseline="-21000" dirty="0" err="1">
                <a:latin typeface="Arial" panose="020B0604020202020204"/>
                <a:cs typeface="Arial" panose="020B0604020202020204"/>
              </a:rPr>
              <a:t>i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dirty="0">
                <a:latin typeface="Arial" panose="020B0604020202020204"/>
                <a:cs typeface="Arial" panose="020B0604020202020204"/>
              </a:rPr>
              <a:t>1</a:t>
            </a:r>
            <a:r>
              <a:rPr lang="zh-CN" altLang="en-US" spc="56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≤</a:t>
            </a:r>
            <a:r>
              <a:rPr lang="en-US" altLang="zh-CN" i="1" dirty="0" err="1">
                <a:latin typeface="Arial" panose="020B0604020202020204"/>
                <a:cs typeface="Arial" panose="020B0604020202020204"/>
              </a:rPr>
              <a:t>i</a:t>
            </a:r>
            <a:r>
              <a:rPr lang="zh-CN" altLang="en-US" spc="57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≤</a:t>
            </a:r>
            <a:r>
              <a:rPr lang="en-US" altLang="zh-CN" i="1" spc="-5" dirty="0">
                <a:latin typeface="Arial" panose="020B0604020202020204"/>
                <a:cs typeface="Arial" panose="020B0604020202020204"/>
              </a:rPr>
              <a:t>n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）称为数据元素；下角标 </a:t>
            </a:r>
            <a:r>
              <a:rPr lang="en-US" altLang="zh-CN" spc="10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lang="en-US" altLang="zh-CN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表示该元素在线性表中的位置或序号 。</a:t>
            </a:r>
          </a:p>
          <a:p>
            <a:pPr marL="536575" indent="0">
              <a:lnSpc>
                <a:spcPct val="100000"/>
              </a:lnSpc>
              <a:spcBef>
                <a:spcPts val="720"/>
              </a:spcBef>
              <a:buNone/>
            </a:pPr>
            <a:r>
              <a:rPr lang="en-US" altLang="zh-CN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为线性表中元素个数，称为线性表的长度； 当</a:t>
            </a:r>
            <a:r>
              <a:rPr lang="en-US" altLang="zh-CN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n=0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时，为空表，记为</a:t>
            </a:r>
            <a:r>
              <a:rPr lang="en-US" altLang="zh-CN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L=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（）。</a:t>
            </a:r>
          </a:p>
          <a:p>
            <a:pPr marL="468630" marR="5080" indent="-457200">
              <a:lnSpc>
                <a:spcPct val="120000"/>
              </a:lnSpc>
              <a:spcBef>
                <a:spcPts val="275"/>
              </a:spcBef>
            </a:pPr>
            <a:r>
              <a:rPr lang="zh-CN" altLang="en-US" spc="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图示表示： 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线性</a:t>
            </a:r>
            <a:r>
              <a:rPr lang="zh-CN" altLang="en-US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表</a:t>
            </a:r>
            <a:r>
              <a:rPr lang="en-US" altLang="zh-CN" spc="-5" dirty="0">
                <a:latin typeface="Arial" panose="020B0604020202020204"/>
                <a:cs typeface="Arial" panose="020B0604020202020204"/>
              </a:rPr>
              <a:t>L</a:t>
            </a:r>
            <a:r>
              <a:rPr lang="en-US" altLang="zh-CN" dirty="0">
                <a:latin typeface="Arial" panose="020B0604020202020204"/>
                <a:cs typeface="Arial" panose="020B0604020202020204"/>
              </a:rPr>
              <a:t>=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pc="-5" dirty="0">
                <a:latin typeface="Arial" panose="020B0604020202020204"/>
                <a:cs typeface="Arial" panose="020B0604020202020204"/>
              </a:rPr>
              <a:t>a</a:t>
            </a:r>
            <a:r>
              <a:rPr lang="en-US" altLang="zh-CN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pc="-5" dirty="0">
                <a:latin typeface="Arial" panose="020B0604020202020204"/>
                <a:cs typeface="Arial" panose="020B0604020202020204"/>
              </a:rPr>
              <a:t>a</a:t>
            </a:r>
            <a:r>
              <a:rPr lang="en-US" altLang="zh-CN" baseline="-21000" dirty="0">
                <a:latin typeface="Arial" panose="020B0604020202020204"/>
                <a:cs typeface="Arial" panose="020B0604020202020204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pc="5" dirty="0">
                <a:latin typeface="Arial" panose="020B0604020202020204"/>
                <a:cs typeface="Arial" panose="020B0604020202020204"/>
              </a:rPr>
              <a:t>…</a:t>
            </a:r>
            <a:r>
              <a:rPr lang="en-US" altLang="zh-CN" dirty="0" err="1">
                <a:latin typeface="Arial" panose="020B0604020202020204"/>
                <a:cs typeface="Arial" panose="020B0604020202020204"/>
              </a:rPr>
              <a:t>a</a:t>
            </a:r>
            <a:r>
              <a:rPr lang="en-US" altLang="zh-CN" baseline="-21000" dirty="0" err="1">
                <a:latin typeface="Arial" panose="020B0604020202020204"/>
                <a:cs typeface="Arial" panose="020B0604020202020204"/>
              </a:rPr>
              <a:t>i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dirty="0">
                <a:latin typeface="Arial" panose="020B0604020202020204"/>
                <a:cs typeface="Arial" panose="020B0604020202020204"/>
              </a:rPr>
              <a:t>……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pc="-5" dirty="0">
                <a:latin typeface="Arial" panose="020B0604020202020204"/>
                <a:cs typeface="Arial" panose="020B0604020202020204"/>
              </a:rPr>
              <a:t>a</a:t>
            </a:r>
            <a:r>
              <a:rPr lang="en-US" altLang="zh-CN" spc="7" baseline="-21000" dirty="0">
                <a:latin typeface="Arial" panose="020B0604020202020204"/>
                <a:cs typeface="Arial" panose="020B0604020202020204"/>
              </a:rPr>
              <a:t>n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）的图形表示如下</a:t>
            </a:r>
            <a:r>
              <a:rPr lang="en-US" altLang="zh-CN" dirty="0">
                <a:latin typeface="Arial" panose="020B0604020202020204"/>
                <a:cs typeface="Arial" panose="020B0604020202020204"/>
              </a:rPr>
              <a:t>:</a:t>
            </a:r>
            <a:endParaRPr lang="zh-CN" altLang="en-US" dirty="0">
              <a:latin typeface="Arial" panose="020B0604020202020204"/>
              <a:cs typeface="Arial" panose="020B0604020202020204"/>
            </a:endParaRPr>
          </a:p>
          <a:p>
            <a:endParaRPr lang="zh-CN" altLang="en-US" dirty="0"/>
          </a:p>
        </p:txBody>
      </p:sp>
      <p:grpSp>
        <p:nvGrpSpPr>
          <p:cNvPr id="6" name="组合 16">
            <a:extLst>
              <a:ext uri="{FF2B5EF4-FFF2-40B4-BE49-F238E27FC236}">
                <a16:creationId xmlns:a16="http://schemas.microsoft.com/office/drawing/2014/main" id="{778765BF-188C-4731-B86F-3358387B7189}"/>
              </a:ext>
            </a:extLst>
          </p:cNvPr>
          <p:cNvGrpSpPr/>
          <p:nvPr/>
        </p:nvGrpSpPr>
        <p:grpSpPr>
          <a:xfrm>
            <a:off x="1719999" y="5653946"/>
            <a:ext cx="6699631" cy="529618"/>
            <a:chOff x="2324100" y="5558275"/>
            <a:chExt cx="6699631" cy="529618"/>
          </a:xfrm>
        </p:grpSpPr>
        <p:sp>
          <p:nvSpPr>
            <p:cNvPr id="7" name="object 24">
              <a:extLst>
                <a:ext uri="{FF2B5EF4-FFF2-40B4-BE49-F238E27FC236}">
                  <a16:creationId xmlns:a16="http://schemas.microsoft.com/office/drawing/2014/main" id="{A45A6586-BF2F-49CC-BE26-FED9C622B2DE}"/>
                </a:ext>
              </a:extLst>
            </p:cNvPr>
            <p:cNvSpPr/>
            <p:nvPr/>
          </p:nvSpPr>
          <p:spPr>
            <a:xfrm>
              <a:off x="2324100" y="5562494"/>
              <a:ext cx="471805" cy="494030"/>
            </a:xfrm>
            <a:custGeom>
              <a:avLst/>
              <a:gdLst/>
              <a:ahLst/>
              <a:cxnLst/>
              <a:rect l="l" t="t" r="r" b="b"/>
              <a:pathLst>
                <a:path w="471805" h="494029">
                  <a:moveTo>
                    <a:pt x="236219" y="0"/>
                  </a:moveTo>
                  <a:lnTo>
                    <a:pt x="197942" y="3230"/>
                  </a:lnTo>
                  <a:lnTo>
                    <a:pt x="144339" y="19395"/>
                  </a:lnTo>
                  <a:lnTo>
                    <a:pt x="96780" y="47621"/>
                  </a:lnTo>
                  <a:lnTo>
                    <a:pt x="56915" y="86197"/>
                  </a:lnTo>
                  <a:lnTo>
                    <a:pt x="26396" y="133408"/>
                  </a:lnTo>
                  <a:lnTo>
                    <a:pt x="12057" y="168834"/>
                  </a:lnTo>
                  <a:lnTo>
                    <a:pt x="3096" y="206830"/>
                  </a:lnTo>
                  <a:lnTo>
                    <a:pt x="0" y="246888"/>
                  </a:lnTo>
                  <a:lnTo>
                    <a:pt x="784" y="267142"/>
                  </a:lnTo>
                  <a:lnTo>
                    <a:pt x="6874" y="306232"/>
                  </a:lnTo>
                  <a:lnTo>
                    <a:pt x="18585" y="343007"/>
                  </a:lnTo>
                  <a:lnTo>
                    <a:pt x="45622" y="392716"/>
                  </a:lnTo>
                  <a:lnTo>
                    <a:pt x="82555" y="434360"/>
                  </a:lnTo>
                  <a:lnTo>
                    <a:pt x="127733" y="466227"/>
                  </a:lnTo>
                  <a:lnTo>
                    <a:pt x="179505" y="486603"/>
                  </a:lnTo>
                  <a:lnTo>
                    <a:pt x="236219" y="493776"/>
                  </a:lnTo>
                  <a:lnTo>
                    <a:pt x="255463" y="492957"/>
                  </a:lnTo>
                  <a:lnTo>
                    <a:pt x="310450" y="481193"/>
                  </a:lnTo>
                  <a:lnTo>
                    <a:pt x="360027" y="456797"/>
                  </a:lnTo>
                  <a:lnTo>
                    <a:pt x="402526" y="421481"/>
                  </a:lnTo>
                  <a:lnTo>
                    <a:pt x="436281" y="376958"/>
                  </a:lnTo>
                  <a:lnTo>
                    <a:pt x="459626" y="324941"/>
                  </a:lnTo>
                  <a:lnTo>
                    <a:pt x="468582" y="286945"/>
                  </a:lnTo>
                  <a:lnTo>
                    <a:pt x="471677" y="246888"/>
                  </a:lnTo>
                  <a:lnTo>
                    <a:pt x="470893" y="226633"/>
                  </a:lnTo>
                  <a:lnTo>
                    <a:pt x="464806" y="187543"/>
                  </a:lnTo>
                  <a:lnTo>
                    <a:pt x="453104" y="150768"/>
                  </a:lnTo>
                  <a:lnTo>
                    <a:pt x="426104" y="101059"/>
                  </a:lnTo>
                  <a:lnTo>
                    <a:pt x="389249" y="59415"/>
                  </a:lnTo>
                  <a:lnTo>
                    <a:pt x="344206" y="27548"/>
                  </a:lnTo>
                  <a:lnTo>
                    <a:pt x="292640" y="7172"/>
                  </a:lnTo>
                  <a:lnTo>
                    <a:pt x="236219" y="0"/>
                  </a:lnTo>
                  <a:close/>
                </a:path>
              </a:pathLst>
            </a:custGeom>
            <a:ln w="28575">
              <a:solidFill>
                <a:srgbClr val="FFCCCC"/>
              </a:solidFill>
            </a:ln>
          </p:spPr>
          <p:txBody>
            <a:bodyPr wrap="square" lIns="0" tIns="0" rIns="0" bIns="0" rtlCol="0"/>
            <a:lstStyle>
              <a:defPPr rtl="0"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" name="object 25">
              <a:extLst>
                <a:ext uri="{FF2B5EF4-FFF2-40B4-BE49-F238E27FC236}">
                  <a16:creationId xmlns:a16="http://schemas.microsoft.com/office/drawing/2014/main" id="{8B1A0F65-A233-4716-9507-F83A81B740E1}"/>
                </a:ext>
              </a:extLst>
            </p:cNvPr>
            <p:cNvSpPr/>
            <p:nvPr/>
          </p:nvSpPr>
          <p:spPr>
            <a:xfrm>
              <a:off x="5051298" y="5567065"/>
              <a:ext cx="470534" cy="495300"/>
            </a:xfrm>
            <a:custGeom>
              <a:avLst/>
              <a:gdLst/>
              <a:ahLst/>
              <a:cxnLst/>
              <a:rect l="l" t="t" r="r" b="b"/>
              <a:pathLst>
                <a:path w="470535" h="495300">
                  <a:moveTo>
                    <a:pt x="235458" y="0"/>
                  </a:moveTo>
                  <a:lnTo>
                    <a:pt x="197201" y="3251"/>
                  </a:lnTo>
                  <a:lnTo>
                    <a:pt x="143696" y="19514"/>
                  </a:lnTo>
                  <a:lnTo>
                    <a:pt x="96286" y="47890"/>
                  </a:lnTo>
                  <a:lnTo>
                    <a:pt x="56591" y="86635"/>
                  </a:lnTo>
                  <a:lnTo>
                    <a:pt x="26231" y="134006"/>
                  </a:lnTo>
                  <a:lnTo>
                    <a:pt x="11978" y="169517"/>
                  </a:lnTo>
                  <a:lnTo>
                    <a:pt x="3074" y="207571"/>
                  </a:lnTo>
                  <a:lnTo>
                    <a:pt x="0" y="247650"/>
                  </a:lnTo>
                  <a:lnTo>
                    <a:pt x="778" y="268013"/>
                  </a:lnTo>
                  <a:lnTo>
                    <a:pt x="6827" y="307288"/>
                  </a:lnTo>
                  <a:lnTo>
                    <a:pt x="18466" y="344209"/>
                  </a:lnTo>
                  <a:lnTo>
                    <a:pt x="45354" y="394075"/>
                  </a:lnTo>
                  <a:lnTo>
                    <a:pt x="82117" y="435815"/>
                  </a:lnTo>
                  <a:lnTo>
                    <a:pt x="127135" y="467730"/>
                  </a:lnTo>
                  <a:lnTo>
                    <a:pt x="178789" y="488124"/>
                  </a:lnTo>
                  <a:lnTo>
                    <a:pt x="235458" y="495300"/>
                  </a:lnTo>
                  <a:lnTo>
                    <a:pt x="254696" y="494481"/>
                  </a:lnTo>
                  <a:lnTo>
                    <a:pt x="309609" y="482711"/>
                  </a:lnTo>
                  <a:lnTo>
                    <a:pt x="359050" y="458288"/>
                  </a:lnTo>
                  <a:lnTo>
                    <a:pt x="401383" y="422909"/>
                  </a:lnTo>
                  <a:lnTo>
                    <a:pt x="434972" y="378272"/>
                  </a:lnTo>
                  <a:lnTo>
                    <a:pt x="458181" y="326075"/>
                  </a:lnTo>
                  <a:lnTo>
                    <a:pt x="467080" y="287914"/>
                  </a:lnTo>
                  <a:lnTo>
                    <a:pt x="470154" y="247650"/>
                  </a:lnTo>
                  <a:lnTo>
                    <a:pt x="469375" y="227389"/>
                  </a:lnTo>
                  <a:lnTo>
                    <a:pt x="463328" y="188258"/>
                  </a:lnTo>
                  <a:lnTo>
                    <a:pt x="451699" y="151411"/>
                  </a:lnTo>
                  <a:lnTo>
                    <a:pt x="424848" y="101553"/>
                  </a:lnTo>
                  <a:lnTo>
                    <a:pt x="388163" y="59739"/>
                  </a:lnTo>
                  <a:lnTo>
                    <a:pt x="343279" y="27713"/>
                  </a:lnTo>
                  <a:lnTo>
                    <a:pt x="291832" y="7218"/>
                  </a:lnTo>
                  <a:lnTo>
                    <a:pt x="235458" y="0"/>
                  </a:lnTo>
                  <a:close/>
                </a:path>
              </a:pathLst>
            </a:custGeom>
            <a:ln w="28574">
              <a:solidFill>
                <a:srgbClr val="FFCCCC"/>
              </a:solidFill>
            </a:ln>
          </p:spPr>
          <p:txBody>
            <a:bodyPr wrap="square" lIns="0" tIns="0" rIns="0" bIns="0" rtlCol="0"/>
            <a:lstStyle>
              <a:defPPr rtl="0"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" name="object 26">
              <a:extLst>
                <a:ext uri="{FF2B5EF4-FFF2-40B4-BE49-F238E27FC236}">
                  <a16:creationId xmlns:a16="http://schemas.microsoft.com/office/drawing/2014/main" id="{348DBA18-23BA-42E3-B437-7EADC6C9E5C7}"/>
                </a:ext>
              </a:extLst>
            </p:cNvPr>
            <p:cNvSpPr/>
            <p:nvPr/>
          </p:nvSpPr>
          <p:spPr>
            <a:xfrm>
              <a:off x="6402324" y="5568589"/>
              <a:ext cx="471805" cy="495300"/>
            </a:xfrm>
            <a:custGeom>
              <a:avLst/>
              <a:gdLst/>
              <a:ahLst/>
              <a:cxnLst/>
              <a:rect l="l" t="t" r="r" b="b"/>
              <a:pathLst>
                <a:path w="471804" h="495300">
                  <a:moveTo>
                    <a:pt x="236220" y="0"/>
                  </a:moveTo>
                  <a:lnTo>
                    <a:pt x="197942" y="3251"/>
                  </a:lnTo>
                  <a:lnTo>
                    <a:pt x="144339" y="19514"/>
                  </a:lnTo>
                  <a:lnTo>
                    <a:pt x="96780" y="47890"/>
                  </a:lnTo>
                  <a:lnTo>
                    <a:pt x="56915" y="86635"/>
                  </a:lnTo>
                  <a:lnTo>
                    <a:pt x="26396" y="134006"/>
                  </a:lnTo>
                  <a:lnTo>
                    <a:pt x="12057" y="169517"/>
                  </a:lnTo>
                  <a:lnTo>
                    <a:pt x="3096" y="207571"/>
                  </a:lnTo>
                  <a:lnTo>
                    <a:pt x="0" y="247650"/>
                  </a:lnTo>
                  <a:lnTo>
                    <a:pt x="784" y="268013"/>
                  </a:lnTo>
                  <a:lnTo>
                    <a:pt x="6874" y="307288"/>
                  </a:lnTo>
                  <a:lnTo>
                    <a:pt x="18585" y="344209"/>
                  </a:lnTo>
                  <a:lnTo>
                    <a:pt x="45622" y="394075"/>
                  </a:lnTo>
                  <a:lnTo>
                    <a:pt x="82555" y="435815"/>
                  </a:lnTo>
                  <a:lnTo>
                    <a:pt x="127733" y="467730"/>
                  </a:lnTo>
                  <a:lnTo>
                    <a:pt x="179505" y="488124"/>
                  </a:lnTo>
                  <a:lnTo>
                    <a:pt x="236220" y="495300"/>
                  </a:lnTo>
                  <a:lnTo>
                    <a:pt x="255463" y="494481"/>
                  </a:lnTo>
                  <a:lnTo>
                    <a:pt x="310450" y="482711"/>
                  </a:lnTo>
                  <a:lnTo>
                    <a:pt x="360027" y="458288"/>
                  </a:lnTo>
                  <a:lnTo>
                    <a:pt x="402526" y="422909"/>
                  </a:lnTo>
                  <a:lnTo>
                    <a:pt x="436281" y="378272"/>
                  </a:lnTo>
                  <a:lnTo>
                    <a:pt x="459626" y="326075"/>
                  </a:lnTo>
                  <a:lnTo>
                    <a:pt x="468582" y="287914"/>
                  </a:lnTo>
                  <a:lnTo>
                    <a:pt x="471678" y="247650"/>
                  </a:lnTo>
                  <a:lnTo>
                    <a:pt x="470893" y="227389"/>
                  </a:lnTo>
                  <a:lnTo>
                    <a:pt x="464806" y="188258"/>
                  </a:lnTo>
                  <a:lnTo>
                    <a:pt x="453104" y="151411"/>
                  </a:lnTo>
                  <a:lnTo>
                    <a:pt x="426104" y="101553"/>
                  </a:lnTo>
                  <a:lnTo>
                    <a:pt x="389249" y="59739"/>
                  </a:lnTo>
                  <a:lnTo>
                    <a:pt x="344206" y="27713"/>
                  </a:lnTo>
                  <a:lnTo>
                    <a:pt x="292640" y="7218"/>
                  </a:lnTo>
                  <a:lnTo>
                    <a:pt x="236220" y="0"/>
                  </a:lnTo>
                  <a:close/>
                </a:path>
              </a:pathLst>
            </a:custGeom>
            <a:ln w="28574">
              <a:solidFill>
                <a:srgbClr val="FFCCCC"/>
              </a:solidFill>
            </a:ln>
          </p:spPr>
          <p:txBody>
            <a:bodyPr wrap="square" lIns="0" tIns="0" rIns="0" bIns="0" rtlCol="0"/>
            <a:lstStyle>
              <a:defPPr rtl="0"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object 27">
              <a:extLst>
                <a:ext uri="{FF2B5EF4-FFF2-40B4-BE49-F238E27FC236}">
                  <a16:creationId xmlns:a16="http://schemas.microsoft.com/office/drawing/2014/main" id="{425D660F-87BB-4425-A370-8D51C501365A}"/>
                </a:ext>
              </a:extLst>
            </p:cNvPr>
            <p:cNvSpPr txBox="1"/>
            <p:nvPr/>
          </p:nvSpPr>
          <p:spPr>
            <a:xfrm>
              <a:off x="2405272" y="5572753"/>
              <a:ext cx="6525895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 rtl="0"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tabLst>
                  <a:tab pos="2740660" algn="l"/>
                  <a:tab pos="4103370" algn="l"/>
                  <a:tab pos="6247130" algn="l"/>
                </a:tabLst>
              </a:pPr>
              <a:r>
                <a:rPr sz="2400" b="1" i="1" spc="-5" dirty="0">
                  <a:solidFill>
                    <a:srgbClr val="FF3300"/>
                  </a:solidFill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sz="2400" b="1" baseline="-21000" dirty="0">
                  <a:solidFill>
                    <a:srgbClr val="FF3300"/>
                  </a:solidFill>
                  <a:latin typeface="Times New Roman" panose="02020603050405020304"/>
                  <a:cs typeface="Times New Roman" panose="02020603050405020304"/>
                </a:rPr>
                <a:t>1	</a:t>
              </a:r>
              <a:r>
                <a:rPr sz="2400" b="1" i="1" dirty="0"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sz="2400" b="1" baseline="-21000" dirty="0">
                  <a:latin typeface="Times New Roman" panose="02020603050405020304"/>
                  <a:cs typeface="Times New Roman" panose="02020603050405020304"/>
                </a:rPr>
                <a:t>3	</a:t>
              </a:r>
              <a:r>
                <a:rPr sz="2400" b="1" i="1" dirty="0"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sz="2400" b="1" baseline="-21000" dirty="0">
                  <a:latin typeface="Times New Roman" panose="02020603050405020304"/>
                  <a:cs typeface="Times New Roman" panose="02020603050405020304"/>
                </a:rPr>
                <a:t>4	</a:t>
              </a:r>
              <a:r>
                <a:rPr sz="2400" b="1" i="1" dirty="0">
                  <a:solidFill>
                    <a:srgbClr val="FF3300"/>
                  </a:solidFill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sz="2400" b="1" i="1" baseline="-21000" dirty="0">
                  <a:solidFill>
                    <a:srgbClr val="FF3300"/>
                  </a:solidFill>
                  <a:latin typeface="Times New Roman" panose="02020603050405020304"/>
                  <a:cs typeface="Times New Roman" panose="02020603050405020304"/>
                </a:rPr>
                <a:t>n</a:t>
              </a:r>
              <a:endParaRPr sz="2400" baseline="-21000" dirty="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1" name="object 28">
              <a:extLst>
                <a:ext uri="{FF2B5EF4-FFF2-40B4-BE49-F238E27FC236}">
                  <a16:creationId xmlns:a16="http://schemas.microsoft.com/office/drawing/2014/main" id="{D73B201F-B10A-49CF-8934-82893C0C1511}"/>
                </a:ext>
              </a:extLst>
            </p:cNvPr>
            <p:cNvSpPr/>
            <p:nvPr/>
          </p:nvSpPr>
          <p:spPr>
            <a:xfrm>
              <a:off x="8551926" y="5594498"/>
              <a:ext cx="471805" cy="493395"/>
            </a:xfrm>
            <a:custGeom>
              <a:avLst/>
              <a:gdLst/>
              <a:ahLst/>
              <a:cxnLst/>
              <a:rect l="l" t="t" r="r" b="b"/>
              <a:pathLst>
                <a:path w="471804" h="493395">
                  <a:moveTo>
                    <a:pt x="235457" y="0"/>
                  </a:moveTo>
                  <a:lnTo>
                    <a:pt x="197386" y="3230"/>
                  </a:lnTo>
                  <a:lnTo>
                    <a:pt x="144017" y="19395"/>
                  </a:lnTo>
                  <a:lnTo>
                    <a:pt x="96615" y="47621"/>
                  </a:lnTo>
                  <a:lnTo>
                    <a:pt x="56845" y="86197"/>
                  </a:lnTo>
                  <a:lnTo>
                    <a:pt x="26375" y="133408"/>
                  </a:lnTo>
                  <a:lnTo>
                    <a:pt x="12051" y="168834"/>
                  </a:lnTo>
                  <a:lnTo>
                    <a:pt x="3095" y="206830"/>
                  </a:lnTo>
                  <a:lnTo>
                    <a:pt x="0" y="246888"/>
                  </a:lnTo>
                  <a:lnTo>
                    <a:pt x="784" y="267034"/>
                  </a:lnTo>
                  <a:lnTo>
                    <a:pt x="6871" y="305938"/>
                  </a:lnTo>
                  <a:lnTo>
                    <a:pt x="18573" y="342566"/>
                  </a:lnTo>
                  <a:lnTo>
                    <a:pt x="45573" y="392119"/>
                  </a:lnTo>
                  <a:lnTo>
                    <a:pt x="82428" y="433668"/>
                  </a:lnTo>
                  <a:lnTo>
                    <a:pt x="127471" y="465485"/>
                  </a:lnTo>
                  <a:lnTo>
                    <a:pt x="179037" y="485843"/>
                  </a:lnTo>
                  <a:lnTo>
                    <a:pt x="235457" y="493014"/>
                  </a:lnTo>
                  <a:lnTo>
                    <a:pt x="254810" y="492195"/>
                  </a:lnTo>
                  <a:lnTo>
                    <a:pt x="310060" y="480437"/>
                  </a:lnTo>
                  <a:lnTo>
                    <a:pt x="359818" y="456068"/>
                  </a:lnTo>
                  <a:lnTo>
                    <a:pt x="402431" y="420814"/>
                  </a:lnTo>
                  <a:lnTo>
                    <a:pt x="436248" y="376405"/>
                  </a:lnTo>
                  <a:lnTo>
                    <a:pt x="459620" y="324569"/>
                  </a:lnTo>
                  <a:lnTo>
                    <a:pt x="468581" y="286739"/>
                  </a:lnTo>
                  <a:lnTo>
                    <a:pt x="471677" y="246888"/>
                  </a:lnTo>
                  <a:lnTo>
                    <a:pt x="470893" y="226633"/>
                  </a:lnTo>
                  <a:lnTo>
                    <a:pt x="464803" y="187543"/>
                  </a:lnTo>
                  <a:lnTo>
                    <a:pt x="453092" y="150768"/>
                  </a:lnTo>
                  <a:lnTo>
                    <a:pt x="426055" y="101059"/>
                  </a:lnTo>
                  <a:lnTo>
                    <a:pt x="389122" y="59415"/>
                  </a:lnTo>
                  <a:lnTo>
                    <a:pt x="343944" y="27548"/>
                  </a:lnTo>
                  <a:lnTo>
                    <a:pt x="292172" y="7172"/>
                  </a:lnTo>
                  <a:lnTo>
                    <a:pt x="235457" y="0"/>
                  </a:lnTo>
                  <a:close/>
                </a:path>
              </a:pathLst>
            </a:custGeom>
            <a:ln w="28575">
              <a:solidFill>
                <a:srgbClr val="FFCCCC"/>
              </a:solidFill>
            </a:ln>
          </p:spPr>
          <p:txBody>
            <a:bodyPr wrap="square" lIns="0" tIns="0" rIns="0" bIns="0" rtlCol="0"/>
            <a:lstStyle>
              <a:defPPr rtl="0"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" name="object 29">
              <a:extLst>
                <a:ext uri="{FF2B5EF4-FFF2-40B4-BE49-F238E27FC236}">
                  <a16:creationId xmlns:a16="http://schemas.microsoft.com/office/drawing/2014/main" id="{9DFCE7CB-A285-4800-95A8-FB4B8EE0DC55}"/>
                </a:ext>
              </a:extLst>
            </p:cNvPr>
            <p:cNvSpPr txBox="1"/>
            <p:nvPr/>
          </p:nvSpPr>
          <p:spPr>
            <a:xfrm>
              <a:off x="3775196" y="5558275"/>
              <a:ext cx="280035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 rtl="0"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/>
              <a:r>
                <a:rPr sz="2400" b="1" i="1" dirty="0"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sz="2400" b="1" baseline="-21000" dirty="0">
                  <a:latin typeface="Times New Roman" panose="02020603050405020304"/>
                  <a:cs typeface="Times New Roman" panose="02020603050405020304"/>
                </a:rPr>
                <a:t>2</a:t>
              </a:r>
              <a:endParaRPr sz="2400" baseline="-210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3" name="object 30">
              <a:extLst>
                <a:ext uri="{FF2B5EF4-FFF2-40B4-BE49-F238E27FC236}">
                  <a16:creationId xmlns:a16="http://schemas.microsoft.com/office/drawing/2014/main" id="{76B2FF9C-0FB7-4C6C-BAB2-D5C52235C0C2}"/>
                </a:ext>
              </a:extLst>
            </p:cNvPr>
            <p:cNvSpPr/>
            <p:nvPr/>
          </p:nvSpPr>
          <p:spPr>
            <a:xfrm>
              <a:off x="3681222" y="5562494"/>
              <a:ext cx="471805" cy="494030"/>
            </a:xfrm>
            <a:custGeom>
              <a:avLst/>
              <a:gdLst/>
              <a:ahLst/>
              <a:cxnLst/>
              <a:rect l="l" t="t" r="r" b="b"/>
              <a:pathLst>
                <a:path w="471805" h="494029">
                  <a:moveTo>
                    <a:pt x="236219" y="0"/>
                  </a:moveTo>
                  <a:lnTo>
                    <a:pt x="197942" y="3230"/>
                  </a:lnTo>
                  <a:lnTo>
                    <a:pt x="144339" y="19395"/>
                  </a:lnTo>
                  <a:lnTo>
                    <a:pt x="96780" y="47621"/>
                  </a:lnTo>
                  <a:lnTo>
                    <a:pt x="56915" y="86197"/>
                  </a:lnTo>
                  <a:lnTo>
                    <a:pt x="26396" y="133408"/>
                  </a:lnTo>
                  <a:lnTo>
                    <a:pt x="12057" y="168834"/>
                  </a:lnTo>
                  <a:lnTo>
                    <a:pt x="3096" y="206830"/>
                  </a:lnTo>
                  <a:lnTo>
                    <a:pt x="0" y="246888"/>
                  </a:lnTo>
                  <a:lnTo>
                    <a:pt x="784" y="267142"/>
                  </a:lnTo>
                  <a:lnTo>
                    <a:pt x="6874" y="306232"/>
                  </a:lnTo>
                  <a:lnTo>
                    <a:pt x="18585" y="343007"/>
                  </a:lnTo>
                  <a:lnTo>
                    <a:pt x="45622" y="392716"/>
                  </a:lnTo>
                  <a:lnTo>
                    <a:pt x="82555" y="434360"/>
                  </a:lnTo>
                  <a:lnTo>
                    <a:pt x="127733" y="466227"/>
                  </a:lnTo>
                  <a:lnTo>
                    <a:pt x="179505" y="486603"/>
                  </a:lnTo>
                  <a:lnTo>
                    <a:pt x="236219" y="493776"/>
                  </a:lnTo>
                  <a:lnTo>
                    <a:pt x="255566" y="492957"/>
                  </a:lnTo>
                  <a:lnTo>
                    <a:pt x="310743" y="481193"/>
                  </a:lnTo>
                  <a:lnTo>
                    <a:pt x="360365" y="456797"/>
                  </a:lnTo>
                  <a:lnTo>
                    <a:pt x="402812" y="421481"/>
                  </a:lnTo>
                  <a:lnTo>
                    <a:pt x="436463" y="376958"/>
                  </a:lnTo>
                  <a:lnTo>
                    <a:pt x="459699" y="324941"/>
                  </a:lnTo>
                  <a:lnTo>
                    <a:pt x="468603" y="286945"/>
                  </a:lnTo>
                  <a:lnTo>
                    <a:pt x="471677" y="246888"/>
                  </a:lnTo>
                  <a:lnTo>
                    <a:pt x="470899" y="226633"/>
                  </a:lnTo>
                  <a:lnTo>
                    <a:pt x="464850" y="187543"/>
                  </a:lnTo>
                  <a:lnTo>
                    <a:pt x="453211" y="150768"/>
                  </a:lnTo>
                  <a:lnTo>
                    <a:pt x="426323" y="101059"/>
                  </a:lnTo>
                  <a:lnTo>
                    <a:pt x="389560" y="59415"/>
                  </a:lnTo>
                  <a:lnTo>
                    <a:pt x="344542" y="27548"/>
                  </a:lnTo>
                  <a:lnTo>
                    <a:pt x="292888" y="7172"/>
                  </a:lnTo>
                  <a:lnTo>
                    <a:pt x="236219" y="0"/>
                  </a:lnTo>
                  <a:close/>
                </a:path>
              </a:pathLst>
            </a:custGeom>
            <a:ln w="28575">
              <a:solidFill>
                <a:srgbClr val="FFCCCC"/>
              </a:solidFill>
            </a:ln>
          </p:spPr>
          <p:txBody>
            <a:bodyPr wrap="square" lIns="0" tIns="0" rIns="0" bIns="0" rtlCol="0"/>
            <a:lstStyle>
              <a:defPPr rtl="0"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" name="object 31">
              <a:extLst>
                <a:ext uri="{FF2B5EF4-FFF2-40B4-BE49-F238E27FC236}">
                  <a16:creationId xmlns:a16="http://schemas.microsoft.com/office/drawing/2014/main" id="{5E58ECA3-CEFF-4C45-AF67-0D10F36835C5}"/>
                </a:ext>
              </a:extLst>
            </p:cNvPr>
            <p:cNvSpPr/>
            <p:nvPr/>
          </p:nvSpPr>
          <p:spPr>
            <a:xfrm>
              <a:off x="4168902" y="5788046"/>
              <a:ext cx="860425" cy="1905"/>
            </a:xfrm>
            <a:custGeom>
              <a:avLst/>
              <a:gdLst/>
              <a:ahLst/>
              <a:cxnLst/>
              <a:rect l="l" t="t" r="r" b="b"/>
              <a:pathLst>
                <a:path w="860425" h="1904">
                  <a:moveTo>
                    <a:pt x="0" y="1524"/>
                  </a:moveTo>
                  <a:lnTo>
                    <a:pt x="860297" y="0"/>
                  </a:lnTo>
                </a:path>
              </a:pathLst>
            </a:custGeom>
            <a:ln w="28574">
              <a:solidFill>
                <a:srgbClr val="006666"/>
              </a:solidFill>
            </a:ln>
          </p:spPr>
          <p:txBody>
            <a:bodyPr wrap="square" lIns="0" tIns="0" rIns="0" bIns="0" rtlCol="0"/>
            <a:lstStyle>
              <a:defPPr rtl="0"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" name="object 32">
              <a:extLst>
                <a:ext uri="{FF2B5EF4-FFF2-40B4-BE49-F238E27FC236}">
                  <a16:creationId xmlns:a16="http://schemas.microsoft.com/office/drawing/2014/main" id="{AF6F581A-5551-435F-937E-74263578019D}"/>
                </a:ext>
              </a:extLst>
            </p:cNvPr>
            <p:cNvSpPr/>
            <p:nvPr/>
          </p:nvSpPr>
          <p:spPr>
            <a:xfrm>
              <a:off x="2798826" y="5788046"/>
              <a:ext cx="859155" cy="1905"/>
            </a:xfrm>
            <a:custGeom>
              <a:avLst/>
              <a:gdLst/>
              <a:ahLst/>
              <a:cxnLst/>
              <a:rect l="l" t="t" r="r" b="b"/>
              <a:pathLst>
                <a:path w="859155" h="1904">
                  <a:moveTo>
                    <a:pt x="0" y="1524"/>
                  </a:moveTo>
                  <a:lnTo>
                    <a:pt x="858774" y="0"/>
                  </a:lnTo>
                </a:path>
              </a:pathLst>
            </a:custGeom>
            <a:ln w="28575">
              <a:solidFill>
                <a:srgbClr val="006666"/>
              </a:solidFill>
            </a:ln>
          </p:spPr>
          <p:txBody>
            <a:bodyPr wrap="square" lIns="0" tIns="0" rIns="0" bIns="0" rtlCol="0"/>
            <a:lstStyle>
              <a:defPPr rtl="0"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" name="object 33">
              <a:extLst>
                <a:ext uri="{FF2B5EF4-FFF2-40B4-BE49-F238E27FC236}">
                  <a16:creationId xmlns:a16="http://schemas.microsoft.com/office/drawing/2014/main" id="{C412739F-4728-4CC9-90FB-4D9CFF6D7723}"/>
                </a:ext>
              </a:extLst>
            </p:cNvPr>
            <p:cNvSpPr/>
            <p:nvPr/>
          </p:nvSpPr>
          <p:spPr>
            <a:xfrm>
              <a:off x="5529072" y="5788046"/>
              <a:ext cx="859155" cy="1905"/>
            </a:xfrm>
            <a:custGeom>
              <a:avLst/>
              <a:gdLst/>
              <a:ahLst/>
              <a:cxnLst/>
              <a:rect l="l" t="t" r="r" b="b"/>
              <a:pathLst>
                <a:path w="859154" h="1904">
                  <a:moveTo>
                    <a:pt x="0" y="1524"/>
                  </a:moveTo>
                  <a:lnTo>
                    <a:pt x="858774" y="0"/>
                  </a:lnTo>
                </a:path>
              </a:pathLst>
            </a:custGeom>
            <a:ln w="28575">
              <a:solidFill>
                <a:srgbClr val="006666"/>
              </a:solidFill>
            </a:ln>
          </p:spPr>
          <p:txBody>
            <a:bodyPr wrap="square" lIns="0" tIns="0" rIns="0" bIns="0" rtlCol="0"/>
            <a:lstStyle>
              <a:defPPr rtl="0"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" name="object 34">
              <a:extLst>
                <a:ext uri="{FF2B5EF4-FFF2-40B4-BE49-F238E27FC236}">
                  <a16:creationId xmlns:a16="http://schemas.microsoft.com/office/drawing/2014/main" id="{7C4912D4-91BF-46AF-9349-B09843224FF3}"/>
                </a:ext>
              </a:extLst>
            </p:cNvPr>
            <p:cNvSpPr/>
            <p:nvPr/>
          </p:nvSpPr>
          <p:spPr>
            <a:xfrm>
              <a:off x="6891528" y="5788046"/>
              <a:ext cx="1638300" cy="0"/>
            </a:xfrm>
            <a:custGeom>
              <a:avLst/>
              <a:gdLst/>
              <a:ahLst/>
              <a:cxnLst/>
              <a:rect l="l" t="t" r="r" b="b"/>
              <a:pathLst>
                <a:path w="1638300">
                  <a:moveTo>
                    <a:pt x="0" y="0"/>
                  </a:moveTo>
                  <a:lnTo>
                    <a:pt x="1638300" y="0"/>
                  </a:lnTo>
                </a:path>
              </a:pathLst>
            </a:custGeom>
            <a:ln w="28575">
              <a:solidFill>
                <a:srgbClr val="006666"/>
              </a:solidFill>
              <a:prstDash val="lgDash"/>
            </a:ln>
          </p:spPr>
          <p:txBody>
            <a:bodyPr wrap="square" lIns="0" tIns="0" rIns="0" bIns="0" rtlCol="0"/>
            <a:lstStyle>
              <a:defPPr rtl="0"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50170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D5CC-1EB2-4BCE-B138-42A1BCF0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448945"/>
            <a:ext cx="10515600" cy="1325563"/>
          </a:xfrm>
        </p:spPr>
        <p:txBody>
          <a:bodyPr/>
          <a:lstStyle/>
          <a:p>
            <a:r>
              <a:rPr lang="zh-CN" altLang="en-US" dirty="0"/>
              <a:t>链表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7E015-9377-4773-9816-DC7347D54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1768"/>
            <a:ext cx="6629400" cy="2102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6E56CC-A765-4FBA-9782-CE08ADA638EA}"/>
              </a:ext>
            </a:extLst>
          </p:cNvPr>
          <p:cNvSpPr txBox="1"/>
          <p:nvPr/>
        </p:nvSpPr>
        <p:spPr>
          <a:xfrm>
            <a:off x="1084384" y="1689140"/>
            <a:ext cx="3267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长什么样</a:t>
            </a:r>
            <a:r>
              <a:rPr lang="en-US" altLang="zh-CN" sz="3200" dirty="0">
                <a:solidFill>
                  <a:srgbClr val="FF0000"/>
                </a:solidFill>
              </a:rPr>
              <a:t>?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784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1A2B-7168-40F4-8558-A38715DD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链表操作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97C3F-C138-401C-AAC0-84DFDA1B0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99821"/>
            <a:ext cx="8596668" cy="388077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800" dirty="0"/>
              <a:t>常用链表操作如下：</a:t>
            </a:r>
            <a:endParaRPr lang="en-US" altLang="zh-CN" sz="2800" dirty="0"/>
          </a:p>
          <a:p>
            <a:pPr lvl="1"/>
            <a:r>
              <a:rPr lang="zh-CN" altLang="en-US" sz="2800" dirty="0"/>
              <a:t>创建</a:t>
            </a:r>
            <a:endParaRPr lang="en-US" altLang="zh-CN" sz="2800" dirty="0"/>
          </a:p>
          <a:p>
            <a:pPr lvl="1"/>
            <a:r>
              <a:rPr lang="zh-CN" altLang="en-US" sz="2800" dirty="0"/>
              <a:t>销毁</a:t>
            </a:r>
            <a:endParaRPr lang="en-US" altLang="zh-CN" sz="2800" dirty="0"/>
          </a:p>
          <a:p>
            <a:pPr lvl="1"/>
            <a:r>
              <a:rPr lang="zh-CN" altLang="en-US" sz="2800" dirty="0"/>
              <a:t>确定是否为空</a:t>
            </a:r>
            <a:endParaRPr lang="en-US" altLang="zh-CN" sz="2800" dirty="0"/>
          </a:p>
          <a:p>
            <a:pPr lvl="1"/>
            <a:r>
              <a:rPr lang="zh-CN" altLang="en-US" sz="2800" dirty="0"/>
              <a:t>确定长度</a:t>
            </a:r>
            <a:endParaRPr lang="en-US" altLang="zh-CN" sz="2800" dirty="0"/>
          </a:p>
          <a:p>
            <a:pPr lvl="1"/>
            <a:r>
              <a:rPr lang="zh-CN" altLang="en-US" sz="2800" dirty="0"/>
              <a:t>查找第</a:t>
            </a:r>
            <a:r>
              <a:rPr lang="en-US" altLang="zh-CN" sz="2800" dirty="0"/>
              <a:t>k</a:t>
            </a:r>
            <a:r>
              <a:rPr lang="zh-CN" altLang="en-US" sz="2800" dirty="0"/>
              <a:t>个元素</a:t>
            </a:r>
            <a:endParaRPr lang="en-US" altLang="zh-CN" sz="2800" dirty="0"/>
          </a:p>
          <a:p>
            <a:pPr lvl="1"/>
            <a:r>
              <a:rPr lang="zh-CN" altLang="en-US" sz="2800" dirty="0"/>
              <a:t>查找指定的元素</a:t>
            </a:r>
            <a:endParaRPr lang="en-US" altLang="zh-CN" sz="2800" dirty="0"/>
          </a:p>
          <a:p>
            <a:pPr lvl="1"/>
            <a:r>
              <a:rPr lang="zh-CN" altLang="en-US" sz="2800" dirty="0"/>
              <a:t>删除第</a:t>
            </a:r>
            <a:r>
              <a:rPr lang="en-US" altLang="zh-CN" sz="2800" dirty="0"/>
              <a:t>k</a:t>
            </a:r>
            <a:r>
              <a:rPr lang="zh-CN" altLang="en-US" sz="2800" dirty="0"/>
              <a:t>个元素</a:t>
            </a:r>
            <a:endParaRPr lang="en-US" altLang="zh-CN" sz="2800" dirty="0"/>
          </a:p>
          <a:p>
            <a:pPr lvl="1"/>
            <a:r>
              <a:rPr lang="zh-CN" altLang="en-US" sz="2800" dirty="0"/>
              <a:t>在第</a:t>
            </a:r>
            <a:r>
              <a:rPr lang="en-US" altLang="zh-CN" sz="2800" dirty="0"/>
              <a:t>k</a:t>
            </a:r>
            <a:r>
              <a:rPr lang="zh-CN" altLang="en-US" sz="2800" dirty="0"/>
              <a:t>个元素之后插入一个新元素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E8E45-D0EC-42F5-B2B5-00C7B1D3D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115" y="411218"/>
            <a:ext cx="5085073" cy="42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77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66C8-09D6-4AFF-8A0C-15341239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765" y="134832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查找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	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因为链表在物理上是不连续的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需要顺序遍历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6D6079-2CA6-4537-8FA4-DC85A113DF79}"/>
              </a:ext>
            </a:extLst>
          </p:cNvPr>
          <p:cNvSpPr txBox="1"/>
          <p:nvPr/>
        </p:nvSpPr>
        <p:spPr>
          <a:xfrm>
            <a:off x="44343" y="247633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删除一个节点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84CF2-BC4C-49B4-A9AE-F6A371D8E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771" y="2301277"/>
            <a:ext cx="4587638" cy="1089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CA2CF5-BBAB-4AE5-B889-058C5CF6E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771" y="3833370"/>
            <a:ext cx="4694327" cy="1562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2A0525-3D39-4CDF-BE07-B007BEDE670A}"/>
              </a:ext>
            </a:extLst>
          </p:cNvPr>
          <p:cNvSpPr txBox="1"/>
          <p:nvPr/>
        </p:nvSpPr>
        <p:spPr>
          <a:xfrm>
            <a:off x="44343" y="423331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插入一个结点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F5156-0D5C-45A0-9707-F346BAAAF927}"/>
              </a:ext>
            </a:extLst>
          </p:cNvPr>
          <p:cNvSpPr txBox="1"/>
          <p:nvPr/>
        </p:nvSpPr>
        <p:spPr>
          <a:xfrm>
            <a:off x="805584" y="498656"/>
            <a:ext cx="203132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链表操作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AC274-64B9-46A4-BA81-76F0D22C45FF}"/>
              </a:ext>
            </a:extLst>
          </p:cNvPr>
          <p:cNvSpPr txBox="1"/>
          <p:nvPr/>
        </p:nvSpPr>
        <p:spPr>
          <a:xfrm>
            <a:off x="937469" y="5592811"/>
            <a:ext cx="5835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实现方式</a:t>
            </a:r>
            <a:r>
              <a:rPr lang="en-US" altLang="zh-CN" sz="3200" dirty="0"/>
              <a:t>:</a:t>
            </a:r>
            <a:r>
              <a:rPr lang="zh-CN" altLang="en-US" sz="3200" dirty="0"/>
              <a:t>指针</a:t>
            </a:r>
            <a:r>
              <a:rPr lang="en-US" altLang="zh-CN" sz="3200" dirty="0"/>
              <a:t>, </a:t>
            </a:r>
            <a:r>
              <a:rPr lang="zh-CN" altLang="en-US" sz="3200" dirty="0"/>
              <a:t>数组</a:t>
            </a:r>
            <a:r>
              <a:rPr lang="en-US" altLang="zh-CN" sz="3200" dirty="0"/>
              <a:t>(</a:t>
            </a:r>
            <a:r>
              <a:rPr lang="zh-CN" altLang="en-US" sz="3200" dirty="0"/>
              <a:t>间接寻址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45861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id="{4F0F7137-E22D-4E7A-9963-E52FEBC49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36" y="2273530"/>
            <a:ext cx="8949996" cy="200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1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32D1-6C20-498B-9C08-A983112E3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6" y="1325055"/>
            <a:ext cx="9144000" cy="2387600"/>
          </a:xfrm>
        </p:spPr>
        <p:txBody>
          <a:bodyPr/>
          <a:lstStyle/>
          <a:p>
            <a:r>
              <a:rPr lang="zh-CN" altLang="en-US" dirty="0"/>
              <a:t>递推与递归</a:t>
            </a:r>
          </a:p>
        </p:txBody>
      </p:sp>
    </p:spTree>
    <p:extLst>
      <p:ext uri="{BB962C8B-B14F-4D97-AF65-F5344CB8AC3E}">
        <p14:creationId xmlns:p14="http://schemas.microsoft.com/office/powerpoint/2010/main" val="511480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7F59-B195-49C1-BDA9-DC1AD2E9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</a:t>
            </a:r>
            <a:r>
              <a:rPr lang="en-US" altLang="zh-CN" dirty="0"/>
              <a:t>: </a:t>
            </a:r>
            <a:r>
              <a:rPr lang="zh-CN" altLang="en-US" dirty="0"/>
              <a:t>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EF70E-7B0E-426D-9BD2-8EC2C7E9EE0D}"/>
              </a:ext>
            </a:extLst>
          </p:cNvPr>
          <p:cNvSpPr txBox="1"/>
          <p:nvPr/>
        </p:nvSpPr>
        <p:spPr>
          <a:xfrm>
            <a:off x="1828022" y="1764982"/>
            <a:ext cx="3147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长什么样</a:t>
            </a:r>
            <a:r>
              <a:rPr lang="en-US" altLang="zh-CN" sz="3200" dirty="0">
                <a:solidFill>
                  <a:srgbClr val="FF0000"/>
                </a:solidFill>
              </a:rPr>
              <a:t>?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1A715-3E38-4A34-8695-1C2724274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70" y="2349757"/>
            <a:ext cx="4682355" cy="215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10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2769-B31B-4540-96D4-8552C1B25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8353"/>
            <a:ext cx="8596668" cy="1320800"/>
          </a:xfrm>
        </p:spPr>
        <p:txBody>
          <a:bodyPr/>
          <a:lstStyle/>
          <a:p>
            <a:r>
              <a:rPr lang="zh-CN" altLang="en-US" dirty="0"/>
              <a:t>栈的操作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D9D8F-89B5-4C4C-A8E1-C4A321838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6189"/>
            <a:ext cx="8596668" cy="3880773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常用栈操作如下：</a:t>
            </a:r>
            <a:endParaRPr lang="en-US" altLang="zh-CN" sz="2800" dirty="0"/>
          </a:p>
          <a:p>
            <a:pPr lvl="1"/>
            <a:r>
              <a:rPr lang="zh-CN" altLang="en-US" sz="2800" dirty="0"/>
              <a:t>创建</a:t>
            </a:r>
            <a:endParaRPr lang="en-US" altLang="zh-CN" sz="2800" dirty="0"/>
          </a:p>
          <a:p>
            <a:pPr lvl="1"/>
            <a:r>
              <a:rPr lang="zh-CN" altLang="en-US" sz="2800" dirty="0"/>
              <a:t>销毁</a:t>
            </a:r>
            <a:endParaRPr lang="en-US" altLang="zh-CN" sz="2800" dirty="0"/>
          </a:p>
          <a:p>
            <a:pPr lvl="1"/>
            <a:r>
              <a:rPr lang="zh-CN" altLang="en-US" sz="2800" dirty="0"/>
              <a:t>确定是否为空</a:t>
            </a:r>
            <a:r>
              <a:rPr lang="en-US" altLang="zh-CN" sz="2800" dirty="0"/>
              <a:t>: empty()</a:t>
            </a:r>
          </a:p>
          <a:p>
            <a:pPr lvl="1"/>
            <a:r>
              <a:rPr lang="zh-CN" altLang="en-US" sz="2800" dirty="0"/>
              <a:t>确定长度</a:t>
            </a:r>
            <a:r>
              <a:rPr lang="en-US" altLang="zh-CN" sz="2800" dirty="0"/>
              <a:t>: size()</a:t>
            </a:r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查找栈顶</a:t>
            </a:r>
            <a:r>
              <a:rPr lang="en-US" altLang="zh-CN" sz="2800" dirty="0">
                <a:solidFill>
                  <a:srgbClr val="FF0000"/>
                </a:solidFill>
              </a:rPr>
              <a:t>: top()</a:t>
            </a:r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弹出栈顶</a:t>
            </a:r>
            <a:r>
              <a:rPr lang="en-US" altLang="zh-CN" sz="2800" dirty="0">
                <a:solidFill>
                  <a:srgbClr val="FF0000"/>
                </a:solidFill>
              </a:rPr>
              <a:t>: pop()</a:t>
            </a:r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压栈</a:t>
            </a:r>
            <a:r>
              <a:rPr lang="en-US" altLang="zh-CN" sz="2800" dirty="0">
                <a:solidFill>
                  <a:srgbClr val="FF0000"/>
                </a:solidFill>
              </a:rPr>
              <a:t>: push()</a:t>
            </a:r>
          </a:p>
        </p:txBody>
      </p:sp>
    </p:spTree>
    <p:extLst>
      <p:ext uri="{BB962C8B-B14F-4D97-AF65-F5344CB8AC3E}">
        <p14:creationId xmlns:p14="http://schemas.microsoft.com/office/powerpoint/2010/main" val="3326090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F205-A369-4DB3-8711-790FD7C7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栈的操作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BA341-9DAB-4F7E-9033-0F68B3316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3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push()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AF3E01-7CDF-425C-94B9-5E71B12F4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61" y="2474277"/>
            <a:ext cx="1120237" cy="1386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4E08CF-54D0-4D29-97D8-409CB94F3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09" y="2293620"/>
            <a:ext cx="937341" cy="16308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D1AED6-CA16-4161-B15F-EF10E6832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7" y="2474277"/>
            <a:ext cx="1265030" cy="14631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1F8E3F-D057-4B1B-B314-089DF4A73B98}"/>
              </a:ext>
            </a:extLst>
          </p:cNvPr>
          <p:cNvSpPr txBox="1"/>
          <p:nvPr/>
        </p:nvSpPr>
        <p:spPr>
          <a:xfrm>
            <a:off x="4829089" y="1802694"/>
            <a:ext cx="100380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Pop()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AFB2F1-0338-4E64-8E33-0088351657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089" y="2316482"/>
            <a:ext cx="1303133" cy="1607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210A5-F6C0-4DB7-9F4D-76FBFD87D2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2222" y="2285999"/>
            <a:ext cx="1325995" cy="1638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3FF568-911E-41C9-AD36-2A65B780EAAB}"/>
              </a:ext>
            </a:extLst>
          </p:cNvPr>
          <p:cNvSpPr txBox="1"/>
          <p:nvPr/>
        </p:nvSpPr>
        <p:spPr>
          <a:xfrm>
            <a:off x="838200" y="4460160"/>
            <a:ext cx="3842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FILO: First In Last Out.</a:t>
            </a:r>
            <a:endParaRPr lang="zh-CN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EC98C2-EFA0-4B56-A2AC-4E7339DA6D15}"/>
              </a:ext>
            </a:extLst>
          </p:cNvPr>
          <p:cNvSpPr txBox="1"/>
          <p:nvPr/>
        </p:nvSpPr>
        <p:spPr>
          <a:xfrm>
            <a:off x="838200" y="4983380"/>
            <a:ext cx="84992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一般有两种实现方式</a:t>
            </a:r>
            <a:r>
              <a:rPr lang="en-US" altLang="zh-CN" sz="2800" dirty="0"/>
              <a:t>: </a:t>
            </a:r>
            <a:r>
              <a:rPr lang="zh-CN" altLang="en-US" sz="2800" dirty="0"/>
              <a:t>数组</a:t>
            </a:r>
            <a:r>
              <a:rPr lang="en-US" altLang="zh-CN" sz="2800" dirty="0"/>
              <a:t>,</a:t>
            </a:r>
            <a:r>
              <a:rPr lang="zh-CN" altLang="en-US" sz="2800" dirty="0"/>
              <a:t>链表</a:t>
            </a:r>
            <a:r>
              <a:rPr lang="en-US" altLang="zh-CN" sz="2800" dirty="0"/>
              <a:t>.</a:t>
            </a:r>
            <a:r>
              <a:rPr lang="zh-CN" altLang="en-US" sz="2800" dirty="0"/>
              <a:t>为了方便</a:t>
            </a:r>
            <a:r>
              <a:rPr lang="en-US" altLang="zh-CN" sz="2800" dirty="0"/>
              <a:t>,</a:t>
            </a:r>
            <a:r>
              <a:rPr lang="zh-CN" altLang="en-US" sz="2800" dirty="0"/>
              <a:t>我们直接</a:t>
            </a:r>
            <a:r>
              <a:rPr lang="en-US" altLang="zh-CN" sz="2800" dirty="0"/>
              <a:t>STL(#include&lt;stack&gt;)</a:t>
            </a:r>
            <a:r>
              <a:rPr lang="zh-CN" altLang="en-US" sz="2800" dirty="0"/>
              <a:t>或者数组</a:t>
            </a:r>
          </a:p>
        </p:txBody>
      </p:sp>
    </p:spTree>
    <p:extLst>
      <p:ext uri="{BB962C8B-B14F-4D97-AF65-F5344CB8AC3E}">
        <p14:creationId xmlns:p14="http://schemas.microsoft.com/office/powerpoint/2010/main" val="932233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1D70-0219-4200-995C-D804AE14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栈的应用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83F4-D0AF-461B-A339-AA26B4DBB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括号匹配问题</a:t>
            </a:r>
            <a:r>
              <a:rPr lang="en-US" altLang="zh-CN" sz="2800" dirty="0"/>
              <a:t>:</a:t>
            </a:r>
          </a:p>
          <a:p>
            <a:pPr marL="0" indent="0">
              <a:buNone/>
            </a:pPr>
            <a:r>
              <a:rPr lang="zh-CN" altLang="en-US" sz="2800" dirty="0"/>
              <a:t>有三中括号</a:t>
            </a:r>
            <a:r>
              <a:rPr lang="en-US" altLang="zh-CN" sz="2800" dirty="0"/>
              <a:t>”{}”, “[]”, “()”, </a:t>
            </a:r>
            <a:r>
              <a:rPr lang="zh-CN" altLang="en-US" sz="2800" dirty="0"/>
              <a:t>一个序列</a:t>
            </a:r>
            <a:r>
              <a:rPr lang="en-US" altLang="zh-CN" sz="2800" dirty="0"/>
              <a:t>s</a:t>
            </a:r>
            <a:r>
              <a:rPr lang="zh-CN" altLang="en-US" sz="2800" dirty="0"/>
              <a:t>被称为是合法的</a:t>
            </a:r>
            <a:r>
              <a:rPr lang="en-US" altLang="zh-CN" sz="2800" dirty="0"/>
              <a:t>:</a:t>
            </a:r>
          </a:p>
          <a:p>
            <a:pPr marL="0" indent="0">
              <a:buNone/>
            </a:pPr>
            <a:r>
              <a:rPr lang="en-US" altLang="zh-CN" sz="2800" dirty="0"/>
              <a:t>1. s = </a:t>
            </a:r>
            <a:r>
              <a:rPr lang="zh-CN" altLang="en-US" sz="2800" dirty="0"/>
              <a:t>空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2. (s)</a:t>
            </a:r>
            <a:r>
              <a:rPr lang="zh-CN" altLang="en-US" sz="2800" dirty="0"/>
              <a:t>或</a:t>
            </a:r>
            <a:r>
              <a:rPr lang="en-US" altLang="zh-CN" sz="2800" dirty="0"/>
              <a:t>{s}</a:t>
            </a:r>
            <a:r>
              <a:rPr lang="zh-CN" altLang="en-US" sz="2800" dirty="0"/>
              <a:t>或</a:t>
            </a:r>
            <a:r>
              <a:rPr lang="en-US" altLang="zh-CN" sz="2800" dirty="0"/>
              <a:t>[s]</a:t>
            </a:r>
          </a:p>
          <a:p>
            <a:pPr marL="0" indent="0">
              <a:buNone/>
            </a:pPr>
            <a:r>
              <a:rPr lang="en-US" altLang="zh-CN" sz="2800" dirty="0"/>
              <a:t>3. s1s2</a:t>
            </a:r>
          </a:p>
          <a:p>
            <a:pPr marL="0" indent="0">
              <a:buNone/>
            </a:pPr>
            <a:r>
              <a:rPr lang="zh-CN" altLang="en-US" sz="2800" dirty="0"/>
              <a:t>对于给定的一个括号序列</a:t>
            </a:r>
            <a:r>
              <a:rPr lang="en-US" altLang="zh-CN" sz="2800" dirty="0"/>
              <a:t>,</a:t>
            </a:r>
            <a:r>
              <a:rPr lang="zh-CN" altLang="en-US" sz="2800" dirty="0"/>
              <a:t>判定是不是合法的</a:t>
            </a:r>
            <a:r>
              <a:rPr lang="en-US" altLang="zh-C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0525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AEB866-EDE7-4F84-AA50-260129C32DB6}"/>
              </a:ext>
            </a:extLst>
          </p:cNvPr>
          <p:cNvSpPr txBox="1"/>
          <p:nvPr/>
        </p:nvSpPr>
        <p:spPr>
          <a:xfrm>
            <a:off x="1356360" y="14401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DA36D9-7D15-4BA9-A23D-716AEE9C0B51}"/>
              </a:ext>
            </a:extLst>
          </p:cNvPr>
          <p:cNvSpPr txBox="1"/>
          <p:nvPr/>
        </p:nvSpPr>
        <p:spPr>
          <a:xfrm>
            <a:off x="969448" y="125671"/>
            <a:ext cx="2116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代码</a:t>
            </a:r>
            <a:endParaRPr lang="en-US" altLang="zh-C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EDEC3-F431-4216-824E-22F4AF20B107}"/>
              </a:ext>
            </a:extLst>
          </p:cNvPr>
          <p:cNvSpPr txBox="1"/>
          <p:nvPr/>
        </p:nvSpPr>
        <p:spPr>
          <a:xfrm>
            <a:off x="6185682" y="341114"/>
            <a:ext cx="1912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运行结果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2AF779-0AE0-4FCF-A7E6-0E80F90B4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307" y="1273154"/>
            <a:ext cx="3297808" cy="41120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621A26-3261-43A4-8CDF-52939CCA4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47" y="699923"/>
            <a:ext cx="5046338" cy="613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76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4D5F-35AC-477A-BEE3-BF13D023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</a:t>
            </a:r>
            <a:r>
              <a:rPr lang="en-US" altLang="zh-CN" dirty="0"/>
              <a:t>:</a:t>
            </a:r>
            <a:r>
              <a:rPr lang="zh-CN" altLang="en-US" dirty="0"/>
              <a:t>队列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3C33E-AF6C-478C-BED0-4267194DF6F8}"/>
              </a:ext>
            </a:extLst>
          </p:cNvPr>
          <p:cNvSpPr txBox="1"/>
          <p:nvPr/>
        </p:nvSpPr>
        <p:spPr>
          <a:xfrm>
            <a:off x="967740" y="1821180"/>
            <a:ext cx="1976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长什么样</a:t>
            </a:r>
            <a:r>
              <a:rPr lang="en-US" altLang="zh-CN" sz="3200" dirty="0">
                <a:solidFill>
                  <a:srgbClr val="FF0000"/>
                </a:solidFill>
              </a:rPr>
              <a:t>?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771EFA-C644-401D-B499-029544905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67" y="2617422"/>
            <a:ext cx="4907705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86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1816-C1CE-4E8C-AC85-2DF93295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队列的操作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73DE-921D-4716-B4CA-627B1A58D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1312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常用队列操作如下：</a:t>
            </a:r>
            <a:endParaRPr lang="en-US" altLang="zh-CN" sz="2800" dirty="0"/>
          </a:p>
          <a:p>
            <a:pPr lvl="1"/>
            <a:r>
              <a:rPr lang="zh-CN" altLang="en-US" sz="2800" dirty="0"/>
              <a:t>创建</a:t>
            </a:r>
            <a:endParaRPr lang="en-US" altLang="zh-CN" sz="2800" dirty="0"/>
          </a:p>
          <a:p>
            <a:pPr lvl="1"/>
            <a:r>
              <a:rPr lang="zh-CN" altLang="en-US" sz="2800" dirty="0"/>
              <a:t>销毁</a:t>
            </a:r>
            <a:endParaRPr lang="en-US" altLang="zh-CN" sz="2800" dirty="0"/>
          </a:p>
          <a:p>
            <a:pPr lvl="1"/>
            <a:r>
              <a:rPr lang="zh-CN" altLang="en-US" sz="2800" dirty="0"/>
              <a:t>确定是否为空</a:t>
            </a:r>
            <a:r>
              <a:rPr lang="en-US" altLang="zh-CN" sz="2800" dirty="0"/>
              <a:t>: empty()</a:t>
            </a:r>
          </a:p>
          <a:p>
            <a:pPr lvl="1"/>
            <a:r>
              <a:rPr lang="zh-CN" altLang="en-US" sz="2800" dirty="0"/>
              <a:t>确定长度</a:t>
            </a:r>
            <a:r>
              <a:rPr lang="en-US" altLang="zh-CN" sz="2800" dirty="0"/>
              <a:t>: size()</a:t>
            </a:r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查找队首元素</a:t>
            </a:r>
            <a:r>
              <a:rPr lang="en-US" altLang="zh-CN" sz="2800" dirty="0">
                <a:solidFill>
                  <a:srgbClr val="FF0000"/>
                </a:solidFill>
              </a:rPr>
              <a:t>: front()</a:t>
            </a:r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移除队首元素</a:t>
            </a:r>
            <a:r>
              <a:rPr lang="en-US" altLang="zh-CN" sz="2800" dirty="0">
                <a:solidFill>
                  <a:srgbClr val="FF0000"/>
                </a:solidFill>
              </a:rPr>
              <a:t>: pop()</a:t>
            </a:r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入队</a:t>
            </a:r>
            <a:r>
              <a:rPr lang="en-US" altLang="zh-CN" sz="2800" dirty="0">
                <a:solidFill>
                  <a:srgbClr val="FF0000"/>
                </a:solidFill>
              </a:rPr>
              <a:t>: push()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636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39FAEA-B6B1-447F-B7A5-0C7EF6EC6F12}"/>
              </a:ext>
            </a:extLst>
          </p:cNvPr>
          <p:cNvSpPr txBox="1"/>
          <p:nvPr/>
        </p:nvSpPr>
        <p:spPr>
          <a:xfrm>
            <a:off x="1443698" y="1185398"/>
            <a:ext cx="713232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队列的操作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814AC-1D49-4162-97C7-C938F249C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28" y="2743200"/>
            <a:ext cx="6521334" cy="1009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9A2BE4-5F42-4374-8883-8BA9A374A69E}"/>
              </a:ext>
            </a:extLst>
          </p:cNvPr>
          <p:cNvSpPr txBox="1"/>
          <p:nvPr/>
        </p:nvSpPr>
        <p:spPr>
          <a:xfrm>
            <a:off x="1894449" y="2263052"/>
            <a:ext cx="162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入队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346229-8535-4C1C-A399-3669F971A507}"/>
              </a:ext>
            </a:extLst>
          </p:cNvPr>
          <p:cNvSpPr txBox="1"/>
          <p:nvPr/>
        </p:nvSpPr>
        <p:spPr>
          <a:xfrm>
            <a:off x="6096000" y="2361433"/>
            <a:ext cx="1554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出队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F0A56-7F47-4F8A-AF09-5501482EEDA9}"/>
              </a:ext>
            </a:extLst>
          </p:cNvPr>
          <p:cNvSpPr txBox="1"/>
          <p:nvPr/>
        </p:nvSpPr>
        <p:spPr>
          <a:xfrm>
            <a:off x="318282" y="4134645"/>
            <a:ext cx="101425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实现方式</a:t>
            </a:r>
            <a:r>
              <a:rPr lang="en-US" altLang="zh-CN" sz="2800" dirty="0"/>
              <a:t>:</a:t>
            </a:r>
            <a:r>
              <a:rPr lang="zh-CN" altLang="en-US" sz="2800" dirty="0"/>
              <a:t>数组</a:t>
            </a:r>
            <a:r>
              <a:rPr lang="en-US" altLang="zh-CN" sz="2800" dirty="0"/>
              <a:t>,</a:t>
            </a:r>
            <a:r>
              <a:rPr lang="zh-CN" altLang="en-US" sz="2800" dirty="0"/>
              <a:t>链表</a:t>
            </a:r>
            <a:endParaRPr lang="en-US" altLang="zh-CN" sz="2800" dirty="0"/>
          </a:p>
          <a:p>
            <a:r>
              <a:rPr lang="zh-CN" altLang="en-US" sz="2800" dirty="0"/>
              <a:t>链表实现时</a:t>
            </a:r>
            <a:r>
              <a:rPr lang="en-US" altLang="zh-CN" sz="2800" dirty="0"/>
              <a:t>,head</a:t>
            </a:r>
            <a:r>
              <a:rPr lang="zh-CN" altLang="en-US" sz="2800" dirty="0"/>
              <a:t>对应队首</a:t>
            </a:r>
            <a:r>
              <a:rPr lang="en-US" altLang="zh-CN" sz="2800" dirty="0"/>
              <a:t>,end</a:t>
            </a:r>
            <a:r>
              <a:rPr lang="zh-CN" altLang="en-US" sz="2800" dirty="0"/>
              <a:t>对应队尾</a:t>
            </a:r>
            <a:r>
              <a:rPr lang="en-US" altLang="zh-CN" sz="2800" dirty="0"/>
              <a:t>.</a:t>
            </a:r>
            <a:r>
              <a:rPr lang="zh-CN" altLang="en-US" sz="2800" dirty="0"/>
              <a:t>不能反过来</a:t>
            </a:r>
            <a:endParaRPr lang="en-US" altLang="zh-CN" sz="2800" dirty="0"/>
          </a:p>
          <a:p>
            <a:r>
              <a:rPr lang="zh-CN" altLang="en-US" sz="2800" dirty="0"/>
              <a:t>数组实现时</a:t>
            </a:r>
            <a:r>
              <a:rPr lang="en-US" altLang="zh-CN" sz="2800" dirty="0"/>
              <a:t>,</a:t>
            </a:r>
            <a:r>
              <a:rPr lang="zh-CN" altLang="en-US" sz="2800" dirty="0"/>
              <a:t>注意如果队尾超过了数组大小</a:t>
            </a:r>
            <a:r>
              <a:rPr lang="en-US" altLang="zh-CN" sz="2800" dirty="0"/>
              <a:t>,</a:t>
            </a:r>
            <a:r>
              <a:rPr lang="zh-CN" altLang="en-US" sz="2800" dirty="0"/>
              <a:t>要扩容或者循环利用</a:t>
            </a:r>
          </a:p>
        </p:txBody>
      </p:sp>
    </p:spTree>
    <p:extLst>
      <p:ext uri="{BB962C8B-B14F-4D97-AF65-F5344CB8AC3E}">
        <p14:creationId xmlns:p14="http://schemas.microsoft.com/office/powerpoint/2010/main" val="521859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B5C2-40D8-49C8-A013-57088449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队列的应用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05CE4-C059-4F08-8042-9B6282E82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宽度优先搜索</a:t>
            </a:r>
            <a:r>
              <a:rPr lang="en-US" altLang="zh-CN" dirty="0">
                <a:solidFill>
                  <a:srgbClr val="FF0000"/>
                </a:solidFill>
              </a:rPr>
              <a:t>(BFS)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927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B7D2-0531-489C-AF60-76050055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D1D2-C027-42E9-8613-EC4DC52E3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线性表、表：不适合描述</a:t>
            </a:r>
            <a:r>
              <a:rPr lang="zh-CN" altLang="en-US" dirty="0">
                <a:solidFill>
                  <a:srgbClr val="FF0000"/>
                </a:solidFill>
              </a:rPr>
              <a:t>层次结构</a:t>
            </a:r>
            <a:r>
              <a:rPr lang="zh-CN" altLang="en-US" dirty="0"/>
              <a:t>数据</a:t>
            </a:r>
          </a:p>
          <a:p>
            <a:pPr eaLnBrk="1" hangingPunct="1"/>
            <a:r>
              <a:rPr lang="zh-CN" altLang="en-US" dirty="0"/>
              <a:t>祖先－后代、上级－下属、整体－部分</a:t>
            </a:r>
            <a:endParaRPr lang="en-US" altLang="zh-CN" dirty="0"/>
          </a:p>
          <a:p>
            <a:r>
              <a:rPr lang="zh-CN" altLang="en-US" dirty="0"/>
              <a:t>递归定义：</a:t>
            </a:r>
            <a:br>
              <a:rPr lang="zh-CN" altLang="en-US" dirty="0"/>
            </a:br>
            <a:r>
              <a:rPr lang="zh-CN" altLang="en-US" dirty="0">
                <a:solidFill>
                  <a:schemeClr val="accent2"/>
                </a:solidFill>
              </a:rPr>
              <a:t>树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chemeClr val="hlink"/>
                </a:solidFill>
              </a:rPr>
              <a:t>tree</a:t>
            </a:r>
            <a:r>
              <a:rPr lang="zh-CN" altLang="en-US" dirty="0"/>
              <a:t>）</a:t>
            </a:r>
            <a:r>
              <a:rPr lang="en-US" altLang="zh-CN" dirty="0"/>
              <a:t>t</a:t>
            </a:r>
            <a:r>
              <a:rPr lang="zh-CN" altLang="en-US" dirty="0"/>
              <a:t>是一个非空的有限元素的集合，</a:t>
            </a:r>
            <a:br>
              <a:rPr lang="zh-CN" altLang="en-US" dirty="0"/>
            </a:br>
            <a:r>
              <a:rPr lang="zh-CN" altLang="en-US" dirty="0"/>
              <a:t>一个特殊的元素称为</a:t>
            </a:r>
            <a:r>
              <a:rPr lang="zh-CN" altLang="en-US" dirty="0">
                <a:solidFill>
                  <a:schemeClr val="accent2"/>
                </a:solidFill>
              </a:rPr>
              <a:t>根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chemeClr val="hlink"/>
                </a:solidFill>
              </a:rPr>
              <a:t>root</a:t>
            </a:r>
            <a:r>
              <a:rPr lang="zh-CN" altLang="en-US" dirty="0"/>
              <a:t>），</a:t>
            </a:r>
            <a:br>
              <a:rPr lang="zh-CN" altLang="en-US" dirty="0"/>
            </a:br>
            <a:r>
              <a:rPr lang="zh-CN" altLang="en-US" dirty="0"/>
              <a:t>余下的元素（如果有的话）组成</a:t>
            </a:r>
            <a:r>
              <a:rPr lang="en-US" altLang="zh-CN" dirty="0"/>
              <a:t>t</a:t>
            </a:r>
            <a:r>
              <a:rPr lang="zh-CN" altLang="en-US" dirty="0"/>
              <a:t>的若干</a:t>
            </a:r>
            <a:r>
              <a:rPr lang="zh-CN" altLang="en-US" dirty="0">
                <a:solidFill>
                  <a:schemeClr val="accent2"/>
                </a:solidFill>
              </a:rPr>
              <a:t>子树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chemeClr val="hlink"/>
                </a:solidFill>
              </a:rPr>
              <a:t>subtree</a:t>
            </a:r>
            <a:r>
              <a:rPr lang="zh-CN" altLang="en-US" dirty="0"/>
              <a:t>）</a:t>
            </a:r>
          </a:p>
          <a:p>
            <a:pPr eaLnBrk="1" hangingPunct="1"/>
            <a:endParaRPr lang="zh-CN" altLang="en-US" dirty="0"/>
          </a:p>
        </p:txBody>
      </p:sp>
      <p:grpSp>
        <p:nvGrpSpPr>
          <p:cNvPr id="4" name="Group 48">
            <a:extLst>
              <a:ext uri="{FF2B5EF4-FFF2-40B4-BE49-F238E27FC236}">
                <a16:creationId xmlns:a16="http://schemas.microsoft.com/office/drawing/2014/main" id="{6AF72B0F-22E9-4AB7-A00C-C0BED2582731}"/>
              </a:ext>
            </a:extLst>
          </p:cNvPr>
          <p:cNvGrpSpPr/>
          <p:nvPr/>
        </p:nvGrpSpPr>
        <p:grpSpPr bwMode="auto">
          <a:xfrm>
            <a:off x="3334559" y="4357686"/>
            <a:ext cx="2744788" cy="1982788"/>
            <a:chOff x="3456" y="816"/>
            <a:chExt cx="1729" cy="1249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4C379C34-7413-441F-B93D-AA0C2180F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81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A</a:t>
              </a: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BB8D403D-3925-40D6-8032-13DB03300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dirty="0"/>
                <a:t>C</a:t>
              </a: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72BFFB76-6618-48AF-9448-354E0C30B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B</a:t>
              </a: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99ECA96F-D9E2-47F9-9E44-EAD4FA309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dirty="0"/>
                <a:t>D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D496E8-9137-4076-B61E-1F3E8901F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238BCCB-8ABB-43E4-8100-33519C736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25B11E-180B-4C78-A92A-9D3528E0B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827ECE-04E6-4CF6-821B-873DE32AC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dirty="0"/>
                <a:t>H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407A47-A991-49B4-9876-D3F80A89A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I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9C92101-F8A3-4734-8867-10A971D8E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J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DE2279B-D8E3-462F-96EE-5998FD1D6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M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5697A77-0DC4-4504-A720-0859E7680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L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9758BD-15BB-4FE3-A733-831077931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K</a:t>
              </a: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53375A58-61DD-407E-850D-27723D1CB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00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0AF3E7AB-B4D1-4BAB-817D-7047349B9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3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3E564FA7-0A63-4080-9D14-A13CF83FB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6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AF8C261C-AB44-46E7-A52C-EA9595BE4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993"/>
              <a:ext cx="288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F6EB820A-428C-4B1D-A90E-924C6C90E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993"/>
              <a:ext cx="311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11B8DB85-6195-46DC-A834-6D85296C92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1317"/>
              <a:ext cx="9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A41BAB7C-539F-437D-9A28-EFAD0B7CE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333"/>
              <a:ext cx="48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4619BE05-0A57-4BFD-B189-CFFE1A62C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673"/>
              <a:ext cx="96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4E4BFDCB-23E3-492A-9627-394D19B76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673"/>
              <a:ext cx="48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6FF34378-41D1-474C-AF47-7CB86214B4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1344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28EE60A9-DEF6-4DAA-B20A-C9A32F0D8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3" y="1344"/>
              <a:ext cx="25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5E0C1F78-AB63-4533-9EEB-C7F640E57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9" y="1296"/>
              <a:ext cx="227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002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1F48-43D8-4E30-9E51-20880E094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sz="2800" b="0" i="0" dirty="0">
                <a:effectLst/>
                <a:latin typeface="-apple-system"/>
              </a:rPr>
              <a:t>将一个很大的任务分解成规模小一些的子任务，子任务分成更小的子任务，直到遇到初始条件，最后整理归纳解决大任务的思想就是递推与递归思想，不过这两者还是有一些区别。</a:t>
            </a:r>
          </a:p>
          <a:p>
            <a:pPr algn="l"/>
            <a:r>
              <a:rPr lang="zh-CN" altLang="en-US" sz="2800" b="0" i="0" dirty="0">
                <a:effectLst/>
                <a:latin typeface="-apple-system"/>
              </a:rPr>
              <a:t>动态规划思想与分治策略的基础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889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47FC-909C-4196-B124-A4AC92E1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641A-4223-48B8-83A7-6F1312C01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585"/>
            <a:ext cx="9105900" cy="435133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定义</a:t>
            </a:r>
            <a:r>
              <a:rPr lang="en-US" altLang="zh-CN" sz="2800" dirty="0"/>
              <a:t>:</a:t>
            </a:r>
            <a:br>
              <a:rPr lang="en-US" altLang="zh-CN" sz="2800" dirty="0"/>
            </a:br>
            <a:r>
              <a:rPr lang="zh-CN" altLang="en-US" sz="2800" dirty="0">
                <a:solidFill>
                  <a:schemeClr val="accent2"/>
                </a:solidFill>
              </a:rPr>
              <a:t>二叉树</a:t>
            </a:r>
            <a:r>
              <a:rPr lang="zh-CN" altLang="en-US" sz="2800" dirty="0"/>
              <a:t>（</a:t>
            </a:r>
            <a:r>
              <a:rPr lang="en-US" altLang="zh-CN" sz="2800" dirty="0">
                <a:solidFill>
                  <a:schemeClr val="hlink"/>
                </a:solidFill>
              </a:rPr>
              <a:t>binary tree</a:t>
            </a:r>
            <a:r>
              <a:rPr lang="zh-CN" altLang="en-US" sz="2800" dirty="0"/>
              <a:t>）</a:t>
            </a:r>
            <a:r>
              <a:rPr lang="en-US" altLang="zh-CN" sz="2800" dirty="0"/>
              <a:t>t</a:t>
            </a:r>
            <a:r>
              <a:rPr lang="zh-CN" altLang="en-US" sz="2800" dirty="0"/>
              <a:t>是有限元素集合：</a:t>
            </a:r>
            <a:br>
              <a:rPr lang="zh-CN" altLang="en-US" sz="2800" dirty="0"/>
            </a:br>
            <a:r>
              <a:rPr lang="zh-CN" altLang="en-US" sz="2800" dirty="0"/>
              <a:t>或者为空；</a:t>
            </a:r>
            <a:br>
              <a:rPr lang="zh-CN" altLang="en-US" sz="2800" dirty="0"/>
            </a:br>
            <a:r>
              <a:rPr lang="zh-CN" altLang="en-US" sz="2800" dirty="0"/>
              <a:t>或者，有一个特殊元素</a:t>
            </a:r>
            <a:r>
              <a:rPr lang="zh-CN" altLang="en-US" sz="2800" dirty="0">
                <a:solidFill>
                  <a:schemeClr val="accent2"/>
                </a:solidFill>
              </a:rPr>
              <a:t>根</a:t>
            </a:r>
            <a:r>
              <a:rPr lang="zh-CN" altLang="en-US" sz="2800" dirty="0"/>
              <a:t>，余下的元素构成</a:t>
            </a:r>
            <a:r>
              <a:rPr lang="en-US" altLang="zh-CN" sz="2800" dirty="0"/>
              <a:t>2</a:t>
            </a:r>
            <a:r>
              <a:rPr lang="zh-CN" altLang="en-US" sz="2800" dirty="0"/>
              <a:t>个二叉树（可以为空）</a:t>
            </a:r>
            <a:r>
              <a:rPr lang="en-US" altLang="zh-CN" sz="2800" dirty="0"/>
              <a:t>——t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chemeClr val="accent2"/>
                </a:solidFill>
              </a:rPr>
              <a:t>左子树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chemeClr val="accent2"/>
                </a:solidFill>
              </a:rPr>
              <a:t>右子树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这又能干什么呢</a:t>
            </a:r>
            <a:r>
              <a:rPr lang="en-US" altLang="zh-CN" sz="2800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zh-CN" altLang="en-US" sz="2800" dirty="0"/>
              <a:t>堆</a:t>
            </a:r>
            <a:r>
              <a:rPr lang="en-US" altLang="zh-CN" sz="2800" dirty="0"/>
              <a:t>, </a:t>
            </a:r>
            <a:r>
              <a:rPr lang="zh-CN" altLang="en-US" sz="2800" dirty="0"/>
              <a:t>线段树</a:t>
            </a:r>
            <a:r>
              <a:rPr lang="en-US" altLang="zh-CN" sz="2800" dirty="0"/>
              <a:t>, </a:t>
            </a:r>
            <a:r>
              <a:rPr lang="zh-CN" altLang="en-US" sz="2800" dirty="0"/>
              <a:t>二叉搜索树</a:t>
            </a:r>
            <a:r>
              <a:rPr lang="en-US" altLang="zh-CN" sz="2800" dirty="0"/>
              <a:t>, </a:t>
            </a:r>
            <a:r>
              <a:rPr lang="zh-CN" altLang="en-US" sz="2800" dirty="0"/>
              <a:t>平衡树</a:t>
            </a:r>
            <a:r>
              <a:rPr lang="en-US" altLang="zh-CN" sz="2800" dirty="0"/>
              <a:t>, KD</a:t>
            </a:r>
            <a:r>
              <a:rPr lang="zh-CN" altLang="en-US" sz="2800" dirty="0"/>
              <a:t>树</a:t>
            </a:r>
            <a:r>
              <a:rPr lang="en-US" altLang="zh-CN" sz="2800" dirty="0"/>
              <a:t>……</a:t>
            </a:r>
          </a:p>
          <a:p>
            <a:pPr marL="0" indent="0">
              <a:buNone/>
            </a:pPr>
            <a:r>
              <a:rPr lang="zh-CN" altLang="en-US" sz="2800" dirty="0"/>
              <a:t>总之</a:t>
            </a:r>
            <a:r>
              <a:rPr lang="en-US" altLang="zh-CN" sz="2800" dirty="0"/>
              <a:t>,</a:t>
            </a:r>
            <a:r>
              <a:rPr lang="zh-CN" altLang="en-US" sz="2800" dirty="0"/>
              <a:t>它很</a:t>
            </a:r>
            <a:r>
              <a:rPr lang="zh-CN" altLang="en-US" sz="2800" dirty="0">
                <a:solidFill>
                  <a:srgbClr val="FF0000"/>
                </a:solidFill>
              </a:rPr>
              <a:t>快</a:t>
            </a:r>
            <a:r>
              <a:rPr lang="en-US" altLang="zh-C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6752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FD081E3-C1D2-4615-9B52-AD023EA1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10" y="402589"/>
            <a:ext cx="7886700" cy="989542"/>
          </a:xfrm>
        </p:spPr>
        <p:txBody>
          <a:bodyPr/>
          <a:lstStyle/>
          <a:p>
            <a:r>
              <a:rPr lang="zh-CN" altLang="zh-CN" dirty="0"/>
              <a:t>满二叉树 </a:t>
            </a:r>
            <a:r>
              <a:rPr lang="en-US" altLang="zh-CN" dirty="0"/>
              <a:t>(full binary tree)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297DC98-1FDA-445D-A639-C6FB7507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0133"/>
            <a:ext cx="7886700" cy="468683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除叶子节点，其他节点均有两个孩子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D9FF474-7692-4AF2-83CC-D07F3755E423}"/>
              </a:ext>
            </a:extLst>
          </p:cNvPr>
          <p:cNvGrpSpPr/>
          <p:nvPr/>
        </p:nvGrpSpPr>
        <p:grpSpPr>
          <a:xfrm>
            <a:off x="2438400" y="2413488"/>
            <a:ext cx="4267200" cy="2628900"/>
            <a:chOff x="2938" y="4654"/>
            <a:chExt cx="6720" cy="4140"/>
          </a:xfrm>
        </p:grpSpPr>
        <p:pic>
          <p:nvPicPr>
            <p:cNvPr id="7" name="Picture 5" descr="complete">
              <a:extLst>
                <a:ext uri="{FF2B5EF4-FFF2-40B4-BE49-F238E27FC236}">
                  <a16:creationId xmlns:a16="http://schemas.microsoft.com/office/drawing/2014/main" id="{064E394C-A487-41F7-9CE4-49998CA76B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700"/>
            <a:stretch>
              <a:fillRect/>
            </a:stretch>
          </p:blipFill>
          <p:spPr bwMode="auto">
            <a:xfrm>
              <a:off x="2938" y="4654"/>
              <a:ext cx="6721" cy="4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 descr="complete">
              <a:extLst>
                <a:ext uri="{FF2B5EF4-FFF2-40B4-BE49-F238E27FC236}">
                  <a16:creationId xmlns:a16="http://schemas.microsoft.com/office/drawing/2014/main" id="{07D5F2B8-1366-4BAD-84D6-1B7018E57F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7646" b="67011"/>
            <a:stretch>
              <a:fillRect/>
            </a:stretch>
          </p:blipFill>
          <p:spPr bwMode="auto">
            <a:xfrm>
              <a:off x="6304" y="7199"/>
              <a:ext cx="1793" cy="1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5166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8784C33-17A8-4962-83B5-310EC0A89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98954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完美二叉树（</a:t>
            </a:r>
            <a:r>
              <a:rPr lang="en-US" altLang="zh-CN" dirty="0"/>
              <a:t>perfect binary tree </a:t>
            </a:r>
            <a:r>
              <a:rPr lang="zh-CN" altLang="en-US" dirty="0"/>
              <a:t>）</a:t>
            </a: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CF2D197F-9B18-4070-8FCC-B36D9835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3FBB5A-2C02-4271-A93F-94902D58908D}" type="slidenum">
              <a:rPr lang="en-US" altLang="en-US" smtClean="0">
                <a:solidFill>
                  <a:srgbClr val="4B4B4B"/>
                </a:solidFill>
              </a:rPr>
              <a:t>32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F5F75E-7202-4871-A6C0-F535A986089A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490133"/>
            <a:ext cx="7886700" cy="4686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高度为</a:t>
            </a:r>
            <a:r>
              <a:rPr lang="en-US" altLang="zh-CN" i="1" dirty="0"/>
              <a:t>h</a:t>
            </a:r>
            <a:r>
              <a:rPr lang="zh-CN" altLang="en-US" dirty="0"/>
              <a:t>，节点数</a:t>
            </a:r>
            <a:r>
              <a:rPr lang="en-US" altLang="zh-CN" dirty="0"/>
              <a:t>2</a:t>
            </a:r>
            <a:r>
              <a:rPr lang="en-US" altLang="zh-CN" i="1" baseline="30000" dirty="0"/>
              <a:t>h</a:t>
            </a:r>
            <a:r>
              <a:rPr lang="en-US" altLang="zh-CN" dirty="0"/>
              <a:t>-1</a:t>
            </a:r>
          </a:p>
        </p:txBody>
      </p:sp>
      <p:pic>
        <p:nvPicPr>
          <p:cNvPr id="6" name="Picture 4" descr="full">
            <a:extLst>
              <a:ext uri="{FF2B5EF4-FFF2-40B4-BE49-F238E27FC236}">
                <a16:creationId xmlns:a16="http://schemas.microsoft.com/office/drawing/2014/main" id="{1508B28A-8BBD-41EF-A4C4-9DA60A75A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757" y="2463226"/>
            <a:ext cx="6111356" cy="2535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475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479C-685C-4113-9D29-A0595C04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</a:t>
            </a:r>
            <a:r>
              <a:rPr lang="en-US" altLang="zh-CN" dirty="0"/>
              <a:t>(heap,</a:t>
            </a:r>
            <a:r>
              <a:rPr lang="zh-CN" altLang="en-US" dirty="0"/>
              <a:t>优先级队列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0B8A-909F-4B11-B313-3E44B4AB6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队列是一种特征为</a:t>
            </a:r>
            <a:r>
              <a:rPr lang="en-US" altLang="zh-CN" sz="2400" dirty="0"/>
              <a:t>FIFO</a:t>
            </a:r>
            <a:r>
              <a:rPr lang="zh-CN" altLang="en-US" sz="2400" dirty="0"/>
              <a:t>的数据结构，每次从队列中取出的是最早加入队列中的元素。但是，许多应用需要另一种队列，每次从队列中取出的应是</a:t>
            </a:r>
            <a:r>
              <a:rPr lang="zh-CN" altLang="en-US" sz="2400" dirty="0">
                <a:solidFill>
                  <a:srgbClr val="FF0000"/>
                </a:solidFill>
              </a:rPr>
              <a:t>具有最高优先权</a:t>
            </a:r>
            <a:r>
              <a:rPr lang="zh-CN" altLang="en-US" sz="2400" dirty="0"/>
              <a:t>的元素，这种队列就是优先级队列</a:t>
            </a:r>
            <a:r>
              <a:rPr lang="en-US" altLang="zh-CN" sz="2400" dirty="0"/>
              <a:t>(Priority Queue)</a:t>
            </a:r>
            <a:r>
              <a:rPr lang="zh-CN" altLang="en-US" sz="2400" dirty="0"/>
              <a:t>，也称为优先权队列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A676C4-A572-4C79-B739-566B21C9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97777"/>
            <a:ext cx="4000847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19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EB4B-AE43-4D8C-928C-600774AB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堆实现的简单介绍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158A5-841A-4120-8F6C-9F878DAF4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665"/>
            <a:ext cx="10515600" cy="4351338"/>
          </a:xfrm>
        </p:spPr>
        <p:txBody>
          <a:bodyPr/>
          <a:lstStyle/>
          <a:p>
            <a:r>
              <a:rPr lang="en-US" altLang="zh-CN" sz="2800" dirty="0"/>
              <a:t>Pop(),</a:t>
            </a:r>
            <a:r>
              <a:rPr lang="zh-CN" altLang="en-US" sz="2800" dirty="0"/>
              <a:t>每次取最小的元素然后删掉</a:t>
            </a:r>
            <a:r>
              <a:rPr lang="en-US" altLang="zh-CN" sz="2800" dirty="0"/>
              <a:t>?</a:t>
            </a:r>
          </a:p>
          <a:p>
            <a:r>
              <a:rPr lang="zh-CN" altLang="en-US" sz="2800" dirty="0"/>
              <a:t>时间复杂度为</a:t>
            </a:r>
            <a:r>
              <a:rPr lang="en-US" altLang="zh-CN" sz="2800" dirty="0"/>
              <a:t>O(n),</a:t>
            </a:r>
            <a:r>
              <a:rPr lang="zh-CN" altLang="en-US" sz="2800" dirty="0"/>
              <a:t>太慢</a:t>
            </a:r>
            <a:r>
              <a:rPr lang="en-US" altLang="zh-CN" sz="2800" dirty="0"/>
              <a:t>!</a:t>
            </a:r>
          </a:p>
          <a:p>
            <a:r>
              <a:rPr lang="zh-CN" altLang="en-US" sz="2800" dirty="0"/>
              <a:t>实际上</a:t>
            </a:r>
            <a:r>
              <a:rPr lang="en-US" altLang="zh-CN" sz="2800" dirty="0"/>
              <a:t>,</a:t>
            </a:r>
            <a:r>
              <a:rPr lang="zh-CN" altLang="en-US" sz="2800" dirty="0"/>
              <a:t>他就是一颗</a:t>
            </a:r>
            <a:r>
              <a:rPr lang="zh-CN" altLang="en-US" sz="2800" dirty="0">
                <a:solidFill>
                  <a:srgbClr val="FF0000"/>
                </a:solidFill>
              </a:rPr>
              <a:t>二叉树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zh-CN" altLang="en-US" sz="2800" dirty="0"/>
              <a:t>插入和删除都是</a:t>
            </a:r>
            <a:r>
              <a:rPr lang="en-US" altLang="zh-CN" sz="2800" dirty="0"/>
              <a:t>O</a:t>
            </a:r>
            <a:r>
              <a:rPr lang="zh-CN" altLang="en-US" sz="2800" dirty="0"/>
              <a:t>（</a:t>
            </a:r>
            <a:r>
              <a:rPr lang="en-US" altLang="zh-CN" sz="2800" dirty="0"/>
              <a:t>log</a:t>
            </a:r>
            <a:r>
              <a:rPr lang="zh-CN" altLang="en-US" sz="2800" dirty="0"/>
              <a:t>ｎ）</a:t>
            </a:r>
            <a:endParaRPr lang="en-US"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88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8983-F50C-4F94-B69D-FC0582BC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3500" cy="64833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例题</a:t>
            </a:r>
            <a:r>
              <a:rPr lang="en-US" altLang="zh-CN" dirty="0"/>
              <a:t>,</a:t>
            </a:r>
            <a:r>
              <a:rPr lang="zh-CN" altLang="en-US" dirty="0"/>
              <a:t>洛谷</a:t>
            </a:r>
            <a:r>
              <a:rPr lang="en-US" altLang="zh-CN" dirty="0"/>
              <a:t>p2085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017EA-D5B8-46A8-BB37-6CC3153F0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13460"/>
            <a:ext cx="7422523" cy="55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66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11F1-B6E1-4077-9A81-FF1CCBBC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暴力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0E9A0-E54C-4A3B-BD7A-F1A57AFD5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复杂度</a:t>
            </a:r>
            <a:r>
              <a:rPr lang="en-US" altLang="zh-CN" sz="2800" dirty="0"/>
              <a:t>O(n^2),</a:t>
            </a:r>
            <a:r>
              <a:rPr lang="zh-CN" altLang="en-US" sz="2800" dirty="0"/>
              <a:t>题目数据范围</a:t>
            </a:r>
            <a:r>
              <a:rPr lang="en-US" altLang="zh-CN" sz="2800" dirty="0"/>
              <a:t>…</a:t>
            </a:r>
          </a:p>
          <a:p>
            <a:r>
              <a:rPr lang="zh-CN" altLang="en-US" sz="2800" dirty="0"/>
              <a:t>用堆优化</a:t>
            </a:r>
            <a:r>
              <a:rPr lang="en-US" altLang="zh-CN" sz="2800" dirty="0"/>
              <a:t>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44507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04ED7E-E42D-4B75-AEF1-02BF8FE31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427" y="687473"/>
            <a:ext cx="4944795" cy="54830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FEEEBA-EE80-42F7-B3FD-9AAED24ECC23}"/>
              </a:ext>
            </a:extLst>
          </p:cNvPr>
          <p:cNvSpPr txBox="1"/>
          <p:nvPr/>
        </p:nvSpPr>
        <p:spPr>
          <a:xfrm>
            <a:off x="6990116" y="942535"/>
            <a:ext cx="211147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思路</a:t>
            </a:r>
            <a:r>
              <a:rPr lang="en-US" altLang="zh-CN" sz="2800" dirty="0"/>
              <a:t>:</a:t>
            </a:r>
            <a:r>
              <a:rPr lang="zh-CN" altLang="en-US" sz="2800" dirty="0">
                <a:solidFill>
                  <a:srgbClr val="FF0000"/>
                </a:solidFill>
              </a:rPr>
              <a:t>单调性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EAB109-68D2-473D-88CE-911877919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222" y="1531192"/>
            <a:ext cx="5684519" cy="1006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46E135-35C2-4AD8-9D8E-BE0FC3DF3D31}"/>
              </a:ext>
            </a:extLst>
          </p:cNvPr>
          <p:cNvSpPr txBox="1"/>
          <p:nvPr/>
        </p:nvSpPr>
        <p:spPr>
          <a:xfrm>
            <a:off x="1764091" y="164253"/>
            <a:ext cx="3508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175407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32F9-F2C3-4AF4-8510-366C424B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1 </a:t>
            </a:r>
            <a:r>
              <a:rPr lang="zh-CN" altLang="en-US" dirty="0"/>
              <a:t>洛谷 </a:t>
            </a:r>
            <a:r>
              <a:rPr lang="en-US" altLang="zh-CN" dirty="0"/>
              <a:t>P1028 </a:t>
            </a:r>
            <a:r>
              <a:rPr lang="zh-CN" altLang="en-US" dirty="0"/>
              <a:t>数的计算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95F48-D637-4AEC-A101-684274DD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18338"/>
            <a:ext cx="6710007" cy="49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0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C71B-DDA7-45B1-9A6C-EF4653C5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AC(</a:t>
            </a:r>
            <a:r>
              <a:rPr lang="zh-CN" altLang="en-US" dirty="0"/>
              <a:t>没有</a:t>
            </a:r>
            <a:r>
              <a:rPr lang="en-US" altLang="zh-CN" dirty="0"/>
              <a:t>)</a:t>
            </a:r>
            <a:r>
              <a:rPr lang="zh-CN" altLang="en-US" dirty="0"/>
              <a:t>代码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3B824-A827-4336-9FD1-74950775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65" y="1270000"/>
            <a:ext cx="4253541" cy="508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9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105F-E93C-4E5A-B42E-A9D81F03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2 </a:t>
            </a:r>
            <a:r>
              <a:rPr lang="zh-CN" altLang="en-US" dirty="0"/>
              <a:t>洛谷 </a:t>
            </a:r>
            <a:r>
              <a:rPr lang="en-US" altLang="zh-CN" dirty="0"/>
              <a:t>P1255 </a:t>
            </a:r>
            <a:r>
              <a:rPr lang="zh-CN" altLang="en-US" dirty="0"/>
              <a:t>数楼梯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CA9CA-BBEC-4EF0-B913-35C5C8460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23510"/>
            <a:ext cx="7544454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7D7B-839D-45F6-884C-6AEBE1A4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AC(</a:t>
            </a:r>
            <a:r>
              <a:rPr lang="zh-CN" altLang="en-US" dirty="0"/>
              <a:t>没有</a:t>
            </a:r>
            <a:r>
              <a:rPr lang="en-US" altLang="zh-CN" dirty="0"/>
              <a:t>)</a:t>
            </a:r>
            <a:r>
              <a:rPr lang="zh-CN" altLang="en-US" dirty="0"/>
              <a:t>代码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DE444-3AB8-4961-B1DF-0E51F5864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45847"/>
            <a:ext cx="5587348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8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0756B8-F16A-4BAE-A697-7305F4601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35" y="1116092"/>
            <a:ext cx="7018628" cy="5243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B1FD6B-54D2-49C9-9FD3-DF6FE5D2FA5D}"/>
              </a:ext>
            </a:extLst>
          </p:cNvPr>
          <p:cNvSpPr txBox="1"/>
          <p:nvPr/>
        </p:nvSpPr>
        <p:spPr>
          <a:xfrm>
            <a:off x="732212" y="469761"/>
            <a:ext cx="3105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例</a:t>
            </a:r>
            <a:r>
              <a:rPr lang="en-US" altLang="zh-CN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3: </a:t>
            </a:r>
            <a:r>
              <a:rPr lang="zh-CN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洛谷</a:t>
            </a:r>
            <a:r>
              <a:rPr lang="en-US" altLang="zh-CN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P010</a:t>
            </a:r>
            <a:endParaRPr lang="zh-CN" alt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5488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9039FC-D128-497C-B5E5-5ACBFA93819F}"/>
              </a:ext>
            </a:extLst>
          </p:cNvPr>
          <p:cNvSpPr txBox="1"/>
          <p:nvPr/>
        </p:nvSpPr>
        <p:spPr>
          <a:xfrm>
            <a:off x="312420" y="312420"/>
            <a:ext cx="309732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DBB88"/>
                </a:solidFill>
                <a:effectLst/>
                <a:latin typeface="Consolas" panose="020B0609020204030204" pitchFamily="49" charset="0"/>
              </a:rPr>
              <a:t>solve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1" dirty="0">
                <a:solidFill>
                  <a:srgbClr val="2277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(n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(n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(n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"2(0)"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cur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vector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v;</a:t>
            </a:r>
          </a:p>
          <a:p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240C2-D123-4086-9A45-23399BDF4BF0}"/>
              </a:ext>
            </a:extLst>
          </p:cNvPr>
          <p:cNvSpPr txBox="1"/>
          <p:nvPr/>
        </p:nvSpPr>
        <p:spPr>
          <a:xfrm>
            <a:off x="3718560" y="197346"/>
            <a:ext cx="638989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(n) {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(n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v.</a:t>
            </a:r>
            <a:r>
              <a:rPr lang="en-US" altLang="zh-CN" b="0" dirty="0" err="1">
                <a:solidFill>
                  <a:srgbClr val="DDBB88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(cur);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    n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&gt;&gt;=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    cur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(v[</a:t>
            </a:r>
            <a:r>
              <a:rPr lang="en-US" altLang="zh-CN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v.</a:t>
            </a:r>
            <a:r>
              <a:rPr lang="en-US" altLang="zh-CN" b="0" dirty="0" err="1">
                <a:solidFill>
                  <a:srgbClr val="DDBB88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"2("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DDBB88"/>
                </a:solidFill>
                <a:effectLst/>
                <a:latin typeface="Consolas" panose="020B0609020204030204" pitchFamily="49" charset="0"/>
              </a:rPr>
              <a:t>solve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(v[</a:t>
            </a:r>
            <a:r>
              <a:rPr lang="en-US" altLang="zh-CN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v.</a:t>
            </a:r>
            <a:r>
              <a:rPr lang="en-US" altLang="zh-CN" b="0" dirty="0" err="1">
                <a:solidFill>
                  <a:srgbClr val="DDBB88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v.</a:t>
            </a:r>
            <a:r>
              <a:rPr lang="en-US" altLang="zh-CN" b="0" dirty="0" err="1">
                <a:solidFill>
                  <a:srgbClr val="DDBB88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v.</a:t>
            </a:r>
            <a:r>
              <a:rPr lang="en-US" altLang="zh-CN" b="0" dirty="0" err="1">
                <a:solidFill>
                  <a:srgbClr val="DDBB88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zh-CN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(v[</a:t>
            </a:r>
            <a:r>
              <a:rPr lang="en-US" altLang="zh-CN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"+2"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"+2("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>
                <a:solidFill>
                  <a:srgbClr val="DDBB88"/>
                </a:solidFill>
                <a:effectLst/>
                <a:latin typeface="Consolas" panose="020B0609020204030204" pitchFamily="49" charset="0"/>
              </a:rPr>
              <a:t>solve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(v[</a:t>
            </a:r>
            <a:r>
              <a:rPr lang="en-US" altLang="zh-CN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8092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857</TotalTime>
  <Words>1548</Words>
  <Application>Microsoft Office PowerPoint</Application>
  <PresentationFormat>Widescreen</PresentationFormat>
  <Paragraphs>184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-apple-system</vt:lpstr>
      <vt:lpstr>Microsoft JhengHei</vt:lpstr>
      <vt:lpstr>等线</vt:lpstr>
      <vt:lpstr>宋体</vt:lpstr>
      <vt:lpstr>微软雅黑</vt:lpstr>
      <vt:lpstr>Arial</vt:lpstr>
      <vt:lpstr>Consolas</vt:lpstr>
      <vt:lpstr>Times New Roman</vt:lpstr>
      <vt:lpstr>Trebuchet MS</vt:lpstr>
      <vt:lpstr>Wingdings 3</vt:lpstr>
      <vt:lpstr>Facet</vt:lpstr>
      <vt:lpstr>ACM算法社团第四次讲座</vt:lpstr>
      <vt:lpstr>递推与递归</vt:lpstr>
      <vt:lpstr>PowerPoint Presentation</vt:lpstr>
      <vt:lpstr>例题1 洛谷 P1028 数的计算</vt:lpstr>
      <vt:lpstr>AC(没有)代码</vt:lpstr>
      <vt:lpstr>例题2 洛谷 P1255 数楼梯</vt:lpstr>
      <vt:lpstr>AC(没有)代码</vt:lpstr>
      <vt:lpstr>PowerPoint Presentation</vt:lpstr>
      <vt:lpstr>PowerPoint Presentation</vt:lpstr>
      <vt:lpstr>例题3 洛谷P1029 最大公约数和最小公倍数</vt:lpstr>
      <vt:lpstr>AC代码</vt:lpstr>
      <vt:lpstr>数据结构</vt:lpstr>
      <vt:lpstr>基本概念(阴间)</vt:lpstr>
      <vt:lpstr>几种简单的数据结构</vt:lpstr>
      <vt:lpstr>PowerPoint Presentation</vt:lpstr>
      <vt:lpstr>链表</vt:lpstr>
      <vt:lpstr>链表操作</vt:lpstr>
      <vt:lpstr>查找 因为链表在物理上是不连续的,需要顺序遍历</vt:lpstr>
      <vt:lpstr>PowerPoint Presentation</vt:lpstr>
      <vt:lpstr>线性表: 栈</vt:lpstr>
      <vt:lpstr>栈的操作</vt:lpstr>
      <vt:lpstr>栈的操作</vt:lpstr>
      <vt:lpstr>栈的应用:</vt:lpstr>
      <vt:lpstr>PowerPoint Presentation</vt:lpstr>
      <vt:lpstr>线性表:队列</vt:lpstr>
      <vt:lpstr>队列的操作</vt:lpstr>
      <vt:lpstr>PowerPoint Presentation</vt:lpstr>
      <vt:lpstr>队列的应用 </vt:lpstr>
      <vt:lpstr>树</vt:lpstr>
      <vt:lpstr>二叉树</vt:lpstr>
      <vt:lpstr>满二叉树 (full binary tree)</vt:lpstr>
      <vt:lpstr>完美二叉树（perfect binary tree ）</vt:lpstr>
      <vt:lpstr>堆(heap,优先级队列)</vt:lpstr>
      <vt:lpstr>堆实现的简单介绍:</vt:lpstr>
      <vt:lpstr>例题,洛谷p2085 </vt:lpstr>
      <vt:lpstr>暴力?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高 文畅</dc:creator>
  <cp:lastModifiedBy>高 文畅</cp:lastModifiedBy>
  <cp:revision>39</cp:revision>
  <dcterms:created xsi:type="dcterms:W3CDTF">2020-11-05T06:00:18Z</dcterms:created>
  <dcterms:modified xsi:type="dcterms:W3CDTF">2020-11-07T14:19:08Z</dcterms:modified>
</cp:coreProperties>
</file>