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12"/>
  </p:notesMasterIdLst>
  <p:handoutMasterIdLst>
    <p:handoutMasterId r:id="rId13"/>
  </p:handoutMasterIdLst>
  <p:sldIdLst>
    <p:sldId id="256" r:id="rId2"/>
    <p:sldId id="331" r:id="rId3"/>
    <p:sldId id="332" r:id="rId4"/>
    <p:sldId id="333" r:id="rId5"/>
    <p:sldId id="334" r:id="rId6"/>
    <p:sldId id="335" r:id="rId7"/>
    <p:sldId id="336" r:id="rId8"/>
    <p:sldId id="338" r:id="rId9"/>
    <p:sldId id="337" r:id="rId10"/>
    <p:sldId id="275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CC"/>
    <a:srgbClr val="FF9999"/>
    <a:srgbClr val="233DA9"/>
    <a:srgbClr val="692AA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3" autoAdjust="0"/>
    <p:restoredTop sz="83735" autoAdjust="0"/>
  </p:normalViewPr>
  <p:slideViewPr>
    <p:cSldViewPr>
      <p:cViewPr varScale="1">
        <p:scale>
          <a:sx n="58" d="100"/>
          <a:sy n="58" d="100"/>
        </p:scale>
        <p:origin x="-8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3552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91E1B-3AF1-47E3-9A7A-8F85635DD9F8}" type="datetimeFigureOut">
              <a:rPr lang="zh-CN" altLang="en-US" smtClean="0"/>
              <a:pPr/>
              <a:t>2014/10/24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65DB9-EE77-44DD-A229-A5DD86C644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69554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BCFCC-57D3-48A4-ABB0-897A7A111428}" type="datetimeFigureOut">
              <a:rPr lang="zh-CN" altLang="en-US" smtClean="0"/>
              <a:pPr/>
              <a:t>2014/10/24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5206D-904B-4230-84F4-E1C0F70D07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76433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19219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6" name="Picture 44" descr="e_12"/>
          <p:cNvPicPr>
            <a:picLocks noChangeAspect="1" noChangeArrowheads="1"/>
          </p:cNvPicPr>
          <p:nvPr/>
        </p:nvPicPr>
        <p:blipFill>
          <a:blip r:embed="rId2" cstate="print"/>
          <a:srcRect r="14461"/>
          <a:stretch>
            <a:fillRect/>
          </a:stretch>
        </p:blipFill>
        <p:spPr bwMode="auto">
          <a:xfrm>
            <a:off x="0" y="0"/>
            <a:ext cx="9144000" cy="5157788"/>
          </a:xfrm>
          <a:prstGeom prst="rect">
            <a:avLst/>
          </a:prstGeom>
          <a:noFill/>
        </p:spPr>
      </p:pic>
      <p:sp>
        <p:nvSpPr>
          <p:cNvPr id="3117" name="Rectangle 45"/>
          <p:cNvSpPr>
            <a:spLocks noChangeArrowheads="1"/>
          </p:cNvSpPr>
          <p:nvPr/>
        </p:nvSpPr>
        <p:spPr bwMode="ltGray">
          <a:xfrm>
            <a:off x="0" y="6611938"/>
            <a:ext cx="9144000" cy="260350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6200" y="1371600"/>
            <a:ext cx="4876800" cy="3276600"/>
          </a:xfrm>
          <a:effectLst>
            <a:outerShdw dist="53882" dir="2700000" algn="ctr" rotWithShape="0">
              <a:schemeClr val="tx2">
                <a:alpha val="50000"/>
              </a:schemeClr>
            </a:outerShdw>
          </a:effectLst>
        </p:spPr>
        <p:txBody>
          <a:bodyPr/>
          <a:lstStyle>
            <a:lvl1pPr algn="r">
              <a:defRPr sz="4000">
                <a:solidFill>
                  <a:srgbClr val="FFFFCC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752600" y="5638800"/>
            <a:ext cx="61722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pic>
        <p:nvPicPr>
          <p:cNvPr id="7" name="图片 6" descr="logoDi2副本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00034" y="285728"/>
            <a:ext cx="789241" cy="6884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733A48-3E24-4627-9E4B-87503DC21BF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076450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76950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C87BE-6F59-4A74-AE69-12645708495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53400" cy="50292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58" y="6486525"/>
            <a:ext cx="328614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1pPr>
          </a:lstStyle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5228" y="6480175"/>
            <a:ext cx="165259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fld id="{E24BA5DA-9399-4747-BBF5-65A2C23168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58" y="6488136"/>
            <a:ext cx="328614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1pPr>
          </a:lstStyle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5228" y="6481786"/>
            <a:ext cx="165259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fld id="{E24BA5DA-9399-4747-BBF5-65A2C23168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58" y="6486525"/>
            <a:ext cx="328614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1pPr>
          </a:lstStyle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5228" y="6480175"/>
            <a:ext cx="165259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fld id="{E24BA5DA-9399-4747-BBF5-65A2C23168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1C66DC-86C4-487B-8431-61E9F0B1A57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2D364B-6617-415A-9499-F9347CE447C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B68035-F19A-4FA4-8D20-A5484286C2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7B1C1D-1B78-47D8-BBCB-03870F9C68E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7D0F95-EADA-440B-B82A-C88BE53EE5E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CFAC8C-B2CB-4EE4-BBCD-1A2F74A4A5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7" name="Picture 43" descr="e_11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836613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  <a:p>
            <a:pPr lvl="5"/>
            <a:r>
              <a:rPr lang="zh-CN" altLang="en-US" dirty="0" smtClean="0"/>
              <a:t>第六级</a:t>
            </a:r>
            <a:endParaRPr lang="en-US" altLang="zh-CN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58" y="6486525"/>
            <a:ext cx="328614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1pPr>
          </a:lstStyle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5228" y="6494486"/>
            <a:ext cx="165259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fld id="{E24BA5DA-9399-4747-BBF5-65A2C23168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152400"/>
            <a:ext cx="8305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70" name="Text Box 46"/>
          <p:cNvSpPr txBox="1">
            <a:spLocks noChangeArrowheads="1"/>
          </p:cNvSpPr>
          <p:nvPr/>
        </p:nvSpPr>
        <p:spPr bwMode="auto">
          <a:xfrm>
            <a:off x="0" y="819150"/>
            <a:ext cx="9144000" cy="244475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000" b="1" dirty="0" smtClean="0">
                <a:solidFill>
                  <a:schemeClr val="bg1"/>
                </a:solidFill>
                <a:latin typeface="Verdana" pitchFamily="34" charset="0"/>
                <a:ea typeface="宋体" charset="-122"/>
              </a:rPr>
              <a:t>http://it.nankai.edu.cn</a:t>
            </a:r>
            <a:endParaRPr lang="en-US" altLang="zh-CN" sz="1000" b="1" dirty="0">
              <a:solidFill>
                <a:schemeClr val="bg1"/>
              </a:solidFill>
              <a:latin typeface="Verdana" pitchFamily="34" charset="0"/>
              <a:ea typeface="宋体" charset="-122"/>
            </a:endParaRPr>
          </a:p>
        </p:txBody>
      </p:sp>
      <p:pic>
        <p:nvPicPr>
          <p:cNvPr id="8" name="图片 7" descr="logoDi2副本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8640511" y="6418786"/>
            <a:ext cx="503489" cy="4392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bg1"/>
          </a:solidFill>
          <a:latin typeface="Arial Black" pitchFamily="34" charset="0"/>
          <a:ea typeface="黑体" pitchFamily="2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 b="1">
          <a:solidFill>
            <a:srgbClr val="7030A0"/>
          </a:solidFill>
          <a:latin typeface="楷体_GB2312" pitchFamily="49" charset="-122"/>
          <a:ea typeface="楷体_GB2312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b="1">
          <a:solidFill>
            <a:srgbClr val="0000FF"/>
          </a:solidFill>
          <a:latin typeface="楷体_GB2312" pitchFamily="49" charset="-122"/>
          <a:ea typeface="楷体_GB2312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rgbClr val="C00000"/>
          </a:solidFill>
          <a:latin typeface="楷体_GB2312" pitchFamily="49" charset="-122"/>
          <a:ea typeface="楷体_GB2312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800" b="1">
          <a:solidFill>
            <a:srgbClr val="00B050"/>
          </a:solidFill>
          <a:latin typeface="楷体_GB2312" pitchFamily="49" charset="-122"/>
          <a:ea typeface="楷体_GB2312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1600" b="1">
          <a:solidFill>
            <a:schemeClr val="accent6"/>
          </a:solidFill>
          <a:latin typeface="楷体_GB2312" pitchFamily="49" charset="-122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高级语言程序设计</a:t>
            </a:r>
            <a:r>
              <a:rPr lang="en-US" altLang="zh-CN" dirty="0" smtClean="0">
                <a:ea typeface="宋体" pitchFamily="2" charset="-122"/>
              </a:rPr>
              <a:t>C++</a:t>
            </a:r>
            <a:r>
              <a:rPr lang="zh-CN" altLang="en-US" dirty="0" smtClean="0">
                <a:ea typeface="宋体" pitchFamily="2" charset="-122"/>
              </a:rPr>
              <a:t>上机实验</a:t>
            </a:r>
            <a:endParaRPr lang="en-US" altLang="zh-CN" dirty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214950"/>
            <a:ext cx="6705600" cy="78581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张海威</a:t>
            </a: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南开大学信息技术科学学院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2565648" y="2743200"/>
            <a:ext cx="4022576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The End!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常量与变量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常量</a:t>
            </a:r>
            <a:endParaRPr lang="en-US" altLang="zh-CN" smtClean="0"/>
          </a:p>
          <a:p>
            <a:pPr lvl="1"/>
            <a:r>
              <a:rPr lang="zh-CN" altLang="en-US" smtClean="0"/>
              <a:t>特指有名常量</a:t>
            </a:r>
            <a:endParaRPr lang="en-US" altLang="zh-CN" smtClean="0"/>
          </a:p>
          <a:p>
            <a:pPr lvl="2"/>
            <a:r>
              <a:rPr lang="zh-CN" altLang="en-US" smtClean="0"/>
              <a:t>程序中，值不允许改变</a:t>
            </a:r>
            <a:endParaRPr lang="en-US" altLang="zh-CN" smtClean="0"/>
          </a:p>
          <a:p>
            <a:pPr lvl="3"/>
            <a:r>
              <a:rPr lang="zh-CN" altLang="en-US" smtClean="0"/>
              <a:t>赋值语句</a:t>
            </a:r>
            <a:endParaRPr lang="en-US" altLang="zh-CN" smtClean="0"/>
          </a:p>
          <a:p>
            <a:pPr lvl="1"/>
            <a:r>
              <a:rPr lang="zh-CN" altLang="en-US" smtClean="0"/>
              <a:t>常量名及常量说明方式</a:t>
            </a:r>
            <a:endParaRPr lang="en-US" altLang="zh-CN" smtClean="0"/>
          </a:p>
          <a:p>
            <a:r>
              <a:rPr lang="zh-CN" altLang="en-US" smtClean="0"/>
              <a:t>变量</a:t>
            </a:r>
            <a:endParaRPr lang="en-US" altLang="zh-CN" smtClean="0"/>
          </a:p>
          <a:p>
            <a:pPr lvl="1"/>
            <a:r>
              <a:rPr lang="zh-CN" altLang="en-US" smtClean="0"/>
              <a:t>变量名</a:t>
            </a:r>
            <a:endParaRPr lang="en-US" altLang="zh-CN" smtClean="0"/>
          </a:p>
          <a:p>
            <a:pPr lvl="1"/>
            <a:r>
              <a:rPr lang="zh-CN" altLang="en-US" smtClean="0"/>
              <a:t>变量说明及初始化</a:t>
            </a:r>
            <a:endParaRPr lang="en-US" altLang="zh-CN" smtClean="0"/>
          </a:p>
          <a:p>
            <a:pPr lvl="1"/>
            <a:r>
              <a:rPr lang="zh-CN" altLang="en-US" smtClean="0"/>
              <a:t>变量赋值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基本数据类型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整型</a:t>
            </a:r>
            <a:endParaRPr lang="en-US" altLang="zh-CN" dirty="0" smtClean="0"/>
          </a:p>
          <a:p>
            <a:r>
              <a:rPr lang="zh-CN" altLang="en-US" dirty="0" smtClean="0"/>
              <a:t>浮点型</a:t>
            </a:r>
            <a:endParaRPr lang="en-US" altLang="zh-CN" dirty="0" smtClean="0"/>
          </a:p>
          <a:p>
            <a:r>
              <a:rPr lang="zh-CN" altLang="en-US" dirty="0" smtClean="0"/>
              <a:t>字符型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注意字符型与整型的等价关系</a:t>
            </a:r>
            <a:endParaRPr lang="en-US" altLang="zh-CN" dirty="0" smtClean="0"/>
          </a:p>
          <a:p>
            <a:r>
              <a:rPr lang="zh-CN" altLang="en-US" dirty="0" smtClean="0"/>
              <a:t>布尔型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注意取值</a:t>
            </a:r>
            <a:endParaRPr lang="en-US" altLang="zh-CN" dirty="0" smtClean="0"/>
          </a:p>
          <a:p>
            <a:r>
              <a:rPr lang="zh-CN" altLang="en-US" dirty="0" smtClean="0"/>
              <a:t>无值型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派生类型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有符号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能描述负数</a:t>
            </a:r>
            <a:endParaRPr lang="en-US" altLang="zh-CN" dirty="0" smtClean="0"/>
          </a:p>
          <a:p>
            <a:r>
              <a:rPr lang="zh-CN" altLang="en-US" dirty="0" smtClean="0"/>
              <a:t>无符号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只能描述非负数</a:t>
            </a:r>
            <a:endParaRPr lang="en-US" altLang="zh-CN" dirty="0" smtClean="0"/>
          </a:p>
          <a:p>
            <a:r>
              <a:rPr lang="zh-CN" altLang="en-US" dirty="0" smtClean="0"/>
              <a:t>注意上述两类的取值范围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类型定义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enum</a:t>
            </a:r>
            <a:r>
              <a:rPr lang="en-US" altLang="zh-CN" dirty="0" smtClean="0"/>
              <a:t> &lt;</a:t>
            </a:r>
            <a:r>
              <a:rPr lang="zh-CN" altLang="en-US" dirty="0" smtClean="0"/>
              <a:t>枚举类型名</a:t>
            </a:r>
            <a:r>
              <a:rPr lang="en-US" altLang="zh-CN" dirty="0" smtClean="0"/>
              <a:t>&gt; {</a:t>
            </a:r>
            <a:r>
              <a:rPr lang="zh-CN" altLang="en-US" dirty="0" smtClean="0"/>
              <a:t>枚举值表</a:t>
            </a:r>
            <a:r>
              <a:rPr lang="en-US" altLang="zh-CN" dirty="0" smtClean="0"/>
              <a:t>}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枚举变量说明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</a:t>
            </a:r>
            <a:r>
              <a:rPr lang="en-US" altLang="zh-CN" dirty="0" err="1" smtClean="0"/>
              <a:t>enum</a:t>
            </a:r>
            <a:r>
              <a:rPr lang="en-US" altLang="zh-CN" dirty="0" smtClean="0"/>
              <a:t>] &lt;</a:t>
            </a:r>
            <a:r>
              <a:rPr lang="zh-CN" altLang="en-US" dirty="0" smtClean="0"/>
              <a:t>枚举类型名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1[,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2]…;</a:t>
            </a:r>
          </a:p>
          <a:p>
            <a:r>
              <a:rPr lang="zh-CN" altLang="en-US" dirty="0" smtClean="0"/>
              <a:t>类型定义与变量说明可以写在一条语句中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enum</a:t>
            </a:r>
            <a:r>
              <a:rPr lang="en-US" altLang="zh-CN" dirty="0" smtClean="0"/>
              <a:t> &lt;</a:t>
            </a:r>
            <a:r>
              <a:rPr lang="zh-CN" altLang="en-US" dirty="0" smtClean="0"/>
              <a:t>枚举类型名</a:t>
            </a:r>
            <a:r>
              <a:rPr lang="en-US" altLang="zh-CN" dirty="0" smtClean="0"/>
              <a:t>&gt; {</a:t>
            </a:r>
            <a:r>
              <a:rPr lang="zh-CN" altLang="en-US" dirty="0" smtClean="0"/>
              <a:t>枚举值表</a:t>
            </a:r>
            <a:r>
              <a:rPr lang="en-US" altLang="zh-CN" dirty="0" smtClean="0"/>
              <a:t>} 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1[,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2]…;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枚举值与整数的对应关系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默认以</a:t>
            </a:r>
            <a:r>
              <a:rPr lang="en-US" altLang="zh-CN" dirty="0" smtClean="0"/>
              <a:t>0</a:t>
            </a:r>
            <a:r>
              <a:rPr lang="zh-CN" altLang="en-US" dirty="0" smtClean="0"/>
              <a:t>为第一个枚举值对应的整数</a:t>
            </a:r>
            <a:endParaRPr lang="en-US" altLang="zh-CN" dirty="0" smtClean="0"/>
          </a:p>
          <a:p>
            <a:r>
              <a:rPr lang="zh-CN" altLang="en-US" dirty="0" smtClean="0"/>
              <a:t>枚举值为</a:t>
            </a:r>
            <a:r>
              <a:rPr lang="zh-CN" altLang="en-US" dirty="0" smtClean="0">
                <a:solidFill>
                  <a:srgbClr val="FF0000"/>
                </a:solidFill>
              </a:rPr>
              <a:t>整型常量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赋值必须用</a:t>
            </a:r>
            <a:r>
              <a:rPr lang="zh-CN" altLang="en-US" dirty="0" smtClean="0">
                <a:solidFill>
                  <a:srgbClr val="FF0000"/>
                </a:solidFill>
              </a:rPr>
              <a:t>枚举值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说明语句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标识符必须先说明，后使用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标识符目前主要指有名常量和变量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还包括：数组、指针、函数、类、对象等等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使用说明语句</a:t>
            </a:r>
            <a:endParaRPr lang="en-US" altLang="zh-CN" dirty="0" smtClean="0"/>
          </a:p>
          <a:p>
            <a:r>
              <a:rPr lang="zh-CN" altLang="en-US" dirty="0" smtClean="0"/>
              <a:t>说明语句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为标识符所表示的数据分配内存空间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完成对标识符所表示数据的初始化（赋初值）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对于表示变量的标识符，可以通过</a:t>
            </a:r>
            <a:r>
              <a:rPr lang="zh-CN" altLang="en-US" dirty="0" smtClean="0">
                <a:solidFill>
                  <a:srgbClr val="FF0000"/>
                </a:solidFill>
              </a:rPr>
              <a:t>赋值语句</a:t>
            </a:r>
            <a:r>
              <a:rPr lang="zh-CN" altLang="en-US" dirty="0" smtClean="0"/>
              <a:t>该变其值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赋值语句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赋值运算</a:t>
            </a:r>
            <a:endParaRPr lang="en-US" altLang="zh-CN" smtClean="0"/>
          </a:p>
          <a:p>
            <a:pPr lvl="1"/>
            <a:r>
              <a:rPr lang="zh-CN" altLang="en-US" smtClean="0"/>
              <a:t>运算符为</a:t>
            </a:r>
            <a:r>
              <a:rPr lang="en-US" altLang="zh-CN" smtClean="0"/>
              <a:t>=</a:t>
            </a:r>
          </a:p>
          <a:p>
            <a:r>
              <a:rPr lang="zh-CN" altLang="en-US" smtClean="0"/>
              <a:t>为标识符赋符合要求的值</a:t>
            </a:r>
            <a:endParaRPr lang="en-US" altLang="zh-CN" smtClean="0"/>
          </a:p>
          <a:p>
            <a:pPr lvl="1"/>
            <a:r>
              <a:rPr lang="zh-CN" altLang="en-US" smtClean="0"/>
              <a:t>左值 </a:t>
            </a:r>
            <a:r>
              <a:rPr lang="en-US" altLang="zh-CN" smtClean="0"/>
              <a:t>= </a:t>
            </a:r>
            <a:r>
              <a:rPr lang="zh-CN" altLang="en-US" smtClean="0"/>
              <a:t>右值</a:t>
            </a:r>
            <a:r>
              <a:rPr lang="en-US" altLang="zh-CN" smtClean="0"/>
              <a:t>;</a:t>
            </a:r>
          </a:p>
          <a:p>
            <a:pPr lvl="2"/>
            <a:r>
              <a:rPr lang="zh-CN" altLang="en-US" smtClean="0"/>
              <a:t>左值为标识符，一般为变量</a:t>
            </a:r>
            <a:endParaRPr lang="en-US" altLang="zh-CN" smtClean="0"/>
          </a:p>
          <a:p>
            <a:pPr lvl="2"/>
            <a:r>
              <a:rPr lang="zh-CN" altLang="en-US" smtClean="0"/>
              <a:t>右值为与左值数据类型兼容的常量、变量或者表达式</a:t>
            </a:r>
            <a:endParaRPr lang="en-US" altLang="zh-CN" smtClean="0"/>
          </a:p>
          <a:p>
            <a:r>
              <a:rPr lang="en-US" altLang="zh-CN" smtClean="0"/>
              <a:t>C++</a:t>
            </a:r>
            <a:r>
              <a:rPr lang="zh-CN" altLang="en-US" smtClean="0"/>
              <a:t>标准将赋值语句作为一类</a:t>
            </a:r>
            <a:r>
              <a:rPr lang="zh-CN" altLang="en-US" smtClean="0">
                <a:solidFill>
                  <a:srgbClr val="FF0000"/>
                </a:solidFill>
              </a:rPr>
              <a:t>表达式语句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实验</a:t>
            </a:r>
            <a:r>
              <a:rPr lang="zh-CN" altLang="en-US" sz="1800" dirty="0" smtClean="0"/>
              <a:t>指导</a:t>
            </a:r>
            <a:r>
              <a:rPr lang="en-US" altLang="zh-CN" sz="1800" dirty="0" smtClean="0"/>
              <a:t>P9</a:t>
            </a:r>
            <a:r>
              <a:rPr lang="zh-CN" altLang="en-US" sz="1800" dirty="0" smtClean="0"/>
              <a:t>自立题</a:t>
            </a:r>
            <a:r>
              <a:rPr lang="zh-CN" altLang="en-US" sz="1800" dirty="0" smtClean="0"/>
              <a:t>四</a:t>
            </a:r>
            <a:endParaRPr lang="en-US" altLang="zh-CN" sz="1800" dirty="0" smtClean="0"/>
          </a:p>
          <a:p>
            <a:r>
              <a:rPr lang="en-US" altLang="zh-CN" sz="1800" dirty="0" smtClean="0"/>
              <a:t>《</a:t>
            </a:r>
            <a:r>
              <a:rPr lang="zh-CN" altLang="en-US" sz="1800" dirty="0" smtClean="0"/>
              <a:t>实验指导</a:t>
            </a:r>
            <a:r>
              <a:rPr lang="en-US" altLang="zh-CN" sz="1800" dirty="0" smtClean="0"/>
              <a:t>》P</a:t>
            </a:r>
            <a:r>
              <a:rPr lang="en-US" altLang="zh-CN" sz="1800" baseline="-25000" dirty="0" smtClean="0"/>
              <a:t>15</a:t>
            </a:r>
            <a:r>
              <a:rPr lang="zh-CN" altLang="en-US" sz="1800" dirty="0" smtClean="0"/>
              <a:t>实践题一</a:t>
            </a:r>
            <a:endParaRPr lang="en-US" altLang="zh-CN" sz="1800" dirty="0" smtClean="0"/>
          </a:p>
          <a:p>
            <a:r>
              <a:rPr lang="en-US" altLang="zh-CN" sz="1800" dirty="0" smtClean="0"/>
              <a:t>《</a:t>
            </a:r>
            <a:r>
              <a:rPr lang="zh-CN" altLang="en-US" sz="1800" dirty="0" smtClean="0"/>
              <a:t>实验指导</a:t>
            </a:r>
            <a:r>
              <a:rPr lang="en-US" altLang="zh-CN" sz="1800" dirty="0" smtClean="0"/>
              <a:t>》P</a:t>
            </a:r>
            <a:r>
              <a:rPr lang="en-US" altLang="zh-CN" sz="1800" baseline="-25000" dirty="0" smtClean="0"/>
              <a:t>15</a:t>
            </a:r>
            <a:r>
              <a:rPr lang="zh-CN" altLang="en-US" sz="1800" dirty="0" smtClean="0"/>
              <a:t>实践题二</a:t>
            </a:r>
            <a:endParaRPr lang="en-US" altLang="zh-CN" sz="1800" dirty="0" smtClean="0"/>
          </a:p>
          <a:p>
            <a:r>
              <a:rPr lang="en-US" altLang="zh-CN" sz="1800" dirty="0" smtClean="0"/>
              <a:t>《</a:t>
            </a:r>
            <a:r>
              <a:rPr lang="zh-CN" altLang="en-US" sz="1800" dirty="0" smtClean="0"/>
              <a:t>实验指导</a:t>
            </a:r>
            <a:r>
              <a:rPr lang="en-US" altLang="zh-CN" sz="1800" dirty="0" smtClean="0"/>
              <a:t>》P</a:t>
            </a:r>
            <a:r>
              <a:rPr lang="en-US" altLang="zh-CN" sz="1800" baseline="-25000" dirty="0" smtClean="0"/>
              <a:t>16</a:t>
            </a:r>
            <a:r>
              <a:rPr lang="zh-CN" altLang="en-US" sz="1800" dirty="0" smtClean="0"/>
              <a:t>实践题</a:t>
            </a:r>
            <a:r>
              <a:rPr lang="zh-CN" altLang="en-US" sz="1800" dirty="0" smtClean="0"/>
              <a:t>三</a:t>
            </a:r>
            <a:endParaRPr lang="en-US" altLang="zh-CN" sz="1800" dirty="0" smtClean="0"/>
          </a:p>
          <a:p>
            <a:r>
              <a:rPr lang="en-US" altLang="zh-CN" sz="1800" dirty="0" smtClean="0"/>
              <a:t>P</a:t>
            </a:r>
            <a:r>
              <a:rPr lang="en-US" altLang="zh-CN" sz="1800" baseline="-25000" dirty="0" smtClean="0"/>
              <a:t>18</a:t>
            </a:r>
            <a:r>
              <a:rPr lang="zh-CN" altLang="en-US" sz="1800" dirty="0" smtClean="0"/>
              <a:t>自立题二（</a:t>
            </a:r>
            <a:r>
              <a:rPr lang="en-US" altLang="zh-CN" sz="1800" dirty="0" smtClean="0"/>
              <a:t>20%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r>
              <a:rPr lang="en-US" altLang="zh-CN" sz="1800" dirty="0" smtClean="0"/>
              <a:t>P</a:t>
            </a:r>
            <a:r>
              <a:rPr lang="en-US" altLang="zh-CN" sz="1800" baseline="-25000" dirty="0" smtClean="0"/>
              <a:t>18</a:t>
            </a:r>
            <a:r>
              <a:rPr lang="zh-CN" altLang="en-US" sz="1800" dirty="0" smtClean="0"/>
              <a:t>自立题三（</a:t>
            </a:r>
            <a:r>
              <a:rPr lang="en-US" altLang="zh-CN" sz="1800" dirty="0" smtClean="0"/>
              <a:t>20%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r>
              <a:rPr lang="zh-CN" altLang="en-US" sz="1800" dirty="0" smtClean="0"/>
              <a:t>自主选题（</a:t>
            </a:r>
            <a:r>
              <a:rPr lang="en-US" altLang="zh-CN" sz="1800" dirty="0" smtClean="0"/>
              <a:t>60%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pPr lvl="1"/>
            <a:r>
              <a:rPr lang="zh-CN" altLang="en-US" sz="1600" dirty="0" smtClean="0"/>
              <a:t>自行编写关于运算符和表达式的程序，在源代码中以注释的形式说明程序要实现的功能。要求尽量包含目前所学的全部知识。</a:t>
            </a:r>
            <a:endParaRPr lang="en-US" altLang="zh-CN" sz="1600" dirty="0" smtClean="0"/>
          </a:p>
          <a:p>
            <a:pPr lvl="2"/>
            <a:r>
              <a:rPr lang="zh-CN" altLang="en-US" sz="1400" dirty="0" smtClean="0"/>
              <a:t>例如：输入圆的底面半径和高，求圆的底面周长、圆柱体积、圆柱表面积、圆锥的体积</a:t>
            </a:r>
            <a:endParaRPr lang="en-US" altLang="zh-CN" sz="14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zh-CN" altLang="en-US" sz="1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29698D"/>
      </a:dk1>
      <a:lt1>
        <a:srgbClr val="FFFFFF"/>
      </a:lt1>
      <a:dk2>
        <a:srgbClr val="000000"/>
      </a:dk2>
      <a:lt2>
        <a:srgbClr val="D6E1E2"/>
      </a:lt2>
      <a:accent1>
        <a:srgbClr val="0099CC"/>
      </a:accent1>
      <a:accent2>
        <a:srgbClr val="FF9900"/>
      </a:accent2>
      <a:accent3>
        <a:srgbClr val="FFFFFF"/>
      </a:accent3>
      <a:accent4>
        <a:srgbClr val="215978"/>
      </a:accent4>
      <a:accent5>
        <a:srgbClr val="AACAE2"/>
      </a:accent5>
      <a:accent6>
        <a:srgbClr val="E78A00"/>
      </a:accent6>
      <a:hlink>
        <a:srgbClr val="669900"/>
      </a:hlink>
      <a:folHlink>
        <a:srgbClr val="83A6A7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917FC9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8372B6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0099CC"/>
        </a:accent1>
        <a:accent2>
          <a:srgbClr val="FF9900"/>
        </a:accent2>
        <a:accent3>
          <a:srgbClr val="FFFFFF"/>
        </a:accent3>
        <a:accent4>
          <a:srgbClr val="215978"/>
        </a:accent4>
        <a:accent5>
          <a:srgbClr val="AACAE2"/>
        </a:accent5>
        <a:accent6>
          <a:srgbClr val="E78A00"/>
        </a:accent6>
        <a:hlink>
          <a:srgbClr val="669900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029TGp_edu_biz_red_v3</Template>
  <TotalTime>3175</TotalTime>
  <Words>460</Words>
  <Application>Microsoft Office PowerPoint</Application>
  <PresentationFormat>全屏显示(4:3)</PresentationFormat>
  <Paragraphs>86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Default Design</vt:lpstr>
      <vt:lpstr>高级语言程序设计C++上机实验</vt:lpstr>
      <vt:lpstr>常量与变量</vt:lpstr>
      <vt:lpstr>基本数据类型</vt:lpstr>
      <vt:lpstr>派生类型</vt:lpstr>
      <vt:lpstr>枚举类型</vt:lpstr>
      <vt:lpstr>枚举类型</vt:lpstr>
      <vt:lpstr>说明语句</vt:lpstr>
      <vt:lpstr>赋值语句</vt:lpstr>
      <vt:lpstr>练习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张海威</dc:creator>
  <cp:lastModifiedBy>Windows 用户</cp:lastModifiedBy>
  <cp:revision>366</cp:revision>
  <dcterms:created xsi:type="dcterms:W3CDTF">2009-09-27T06:34:47Z</dcterms:created>
  <dcterms:modified xsi:type="dcterms:W3CDTF">2014-10-24T13:04:47Z</dcterms:modified>
</cp:coreProperties>
</file>