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2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6" r:id="rId11"/>
    <p:sldId id="347" r:id="rId12"/>
    <p:sldId id="339" r:id="rId13"/>
    <p:sldId id="348" r:id="rId14"/>
    <p:sldId id="340" r:id="rId15"/>
    <p:sldId id="341" r:id="rId16"/>
    <p:sldId id="342" r:id="rId17"/>
    <p:sldId id="343" r:id="rId18"/>
    <p:sldId id="344" r:id="rId19"/>
    <p:sldId id="345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233DA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3" autoAdjust="0"/>
    <p:restoredTop sz="83735" autoAdjust="0"/>
  </p:normalViewPr>
  <p:slideViewPr>
    <p:cSldViewPr>
      <p:cViewPr varScale="1">
        <p:scale>
          <a:sx n="85" d="100"/>
          <a:sy n="85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2015/12/27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1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9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2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944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http://it.nankai.edu.cn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bg1"/>
          </a:solidFill>
          <a:latin typeface="Arial Black" pitchFamily="34" charset="0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rgbClr val="7030A0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rgbClr val="0000FF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C00000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1">
          <a:solidFill>
            <a:srgbClr val="00B050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b="1">
          <a:solidFill>
            <a:schemeClr val="accent6"/>
          </a:solidFill>
          <a:latin typeface="楷体_GB2312" pitchFamily="49" charset="-122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上机实验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张海威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南开大学信息技术科学学院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示范题一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170032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iostream.h</a:t>
            </a:r>
            <a:r>
              <a:rPr lang="en-US" altLang="zh-CN" dirty="0" smtClean="0"/>
              <a:t>&gt;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void main(){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double x=1.42,y=5.2;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&lt;&lt;"20/3.0+--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\t"&lt;&lt;20/3.0+--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"i</a:t>
            </a:r>
            <a:r>
              <a:rPr lang="en-US" altLang="zh-CN" dirty="0" smtClean="0"/>
              <a:t>\t"&lt;&lt;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x=1.42,y=5.2;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"i</a:t>
            </a:r>
            <a:r>
              <a:rPr lang="en-US" altLang="zh-CN" dirty="0" smtClean="0"/>
              <a:t>/=j+2\t"&lt;&lt;(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/=j+2)&lt;&lt;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"i</a:t>
            </a:r>
            <a:r>
              <a:rPr lang="en-US" altLang="zh-CN" dirty="0" smtClean="0"/>
              <a:t>\t"&lt;&lt;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x=1.42,y=5.2;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"i</a:t>
            </a:r>
            <a:r>
              <a:rPr lang="en-US" altLang="zh-CN" dirty="0" smtClean="0"/>
              <a:t>/3+j%3+'0'\t"&lt;&lt;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/3+j%3+'0'&lt;&lt;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示范题一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170032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x=1.42,y=5.2;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&lt;&lt;"y+=x++-3\t"&lt;&lt;(y+=x++-3)&lt;&lt;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&lt;&lt;"x\t"&lt;&lt;x&lt;&lt;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&lt;&lt;"y\t"&lt;&lt;y&lt;&lt;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x=1.42,y=5.2;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&lt;&lt;"y=13/2*(x=2.2-3.1)\t"&lt;&lt;(y=13/2*(x=2.2-3.1))&lt;&lt;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&lt;&lt;"x\t"&lt;&lt;x&lt;&lt;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&lt;&lt;"y\t"&lt;&lt;y&lt;&lt;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x=1.42,y=5.2;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&lt;&lt;"x=(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=2,j+=4,i+j/2.0)\t"&lt;&lt;(x=(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=2,j+=4,i+j/2.0))&lt;&lt;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\t"&lt;&lt;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&lt;&lt;"j\t"&lt;&lt;j&lt;&lt;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&lt;&lt;"x\t"&lt;&lt;x&lt;&lt;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练习二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实验指导</a:t>
            </a:r>
            <a:r>
              <a:rPr lang="en-US" altLang="zh-CN" dirty="0" smtClean="0"/>
              <a:t>》P</a:t>
            </a:r>
            <a:r>
              <a:rPr lang="en-US" altLang="zh-CN" baseline="-25000" dirty="0" smtClean="0"/>
              <a:t>15</a:t>
            </a:r>
            <a:r>
              <a:rPr lang="zh-CN" altLang="en-US" dirty="0" smtClean="0"/>
              <a:t>实践题一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实验指导</a:t>
            </a:r>
            <a:r>
              <a:rPr lang="en-US" altLang="zh-CN" dirty="0" smtClean="0"/>
              <a:t>》P</a:t>
            </a:r>
            <a:r>
              <a:rPr lang="en-US" altLang="zh-CN" baseline="-25000" dirty="0" smtClean="0"/>
              <a:t>15</a:t>
            </a:r>
            <a:r>
              <a:rPr lang="zh-CN" altLang="en-US" dirty="0" smtClean="0"/>
              <a:t>实践题二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实验指导</a:t>
            </a:r>
            <a:r>
              <a:rPr lang="en-US" altLang="zh-CN" dirty="0" smtClean="0"/>
              <a:t>》P</a:t>
            </a:r>
            <a:r>
              <a:rPr lang="en-US" altLang="zh-CN" baseline="-25000" dirty="0" smtClean="0"/>
              <a:t>16</a:t>
            </a:r>
            <a:r>
              <a:rPr lang="zh-CN" altLang="en-US" dirty="0" smtClean="0"/>
              <a:t>实践题三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204" cy="5062558"/>
          </a:xfrm>
        </p:spPr>
        <p:txBody>
          <a:bodyPr/>
          <a:lstStyle/>
          <a:p>
            <a:r>
              <a:rPr lang="zh-CN" altLang="en-US" dirty="0" smtClean="0"/>
              <a:t>数据类型转换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算术运算分量的数据类型可以不同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整数、浮点数、字符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运算分量必须转换为同一类型才能够进行运算，运算结果与运算分量的数据类型相同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占空间少的类型自动转换为占空间多的类型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带符号转换为无符号用补码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4572008"/>
            <a:ext cx="49149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iostream.h</a:t>
            </a:r>
            <a:r>
              <a:rPr lang="en-US" altLang="zh-CN" dirty="0" smtClean="0"/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void main()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x=y=z=1;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b = x++||y++&amp;&amp;z++;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&lt;&lt;z&lt;&lt;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86438" y="1857375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bool b = 1||y++&amp;&amp;z++;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86438" y="2411413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bool b = 0||y++&amp;&amp;z++;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95963" y="2997200"/>
            <a:ext cx="2928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bool b = 0||1&amp;&amp;z++;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95963" y="3635375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bool b = 0||0&amp;&amp;z++;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63272" cy="47978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 smtClean="0"/>
              <a:t>已知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的值均为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，逻辑表达式</a:t>
            </a:r>
            <a:r>
              <a:rPr lang="en-US" altLang="zh-CN" sz="2000" dirty="0" smtClean="0"/>
              <a:t>(a==0) &amp;&amp; (b==2) &amp;&amp; (c==1)</a:t>
            </a:r>
            <a:r>
              <a:rPr lang="zh-CN" altLang="en-US" sz="2000" dirty="0" smtClean="0"/>
              <a:t>的值是</a:t>
            </a:r>
            <a:r>
              <a:rPr lang="zh-CN" altLang="en-US" sz="2000" u="sng" dirty="0" smtClean="0"/>
              <a:t>          </a:t>
            </a:r>
            <a:r>
              <a:rPr lang="zh-CN" altLang="en-US" sz="2000" dirty="0" smtClean="0"/>
              <a:t>；逻辑表达式求值后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的值依次是</a:t>
            </a:r>
            <a:r>
              <a:rPr lang="zh-CN" altLang="en-US" sz="2000" u="sng" dirty="0" smtClean="0"/>
              <a:t>               </a:t>
            </a:r>
            <a:r>
              <a:rPr lang="zh-CN" altLang="en-US" sz="2000" dirty="0" smtClean="0"/>
              <a:t>。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 smtClean="0"/>
              <a:t>          分析：先计算圆括号中赋值表达式的值。</a:t>
            </a:r>
            <a:r>
              <a:rPr lang="en-US" altLang="zh-CN" sz="2000" dirty="0" smtClean="0"/>
              <a:t>a==0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b==1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。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C++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有个约定：对表达式进行最少的运算</a:t>
            </a:r>
            <a:r>
              <a:rPr lang="zh-CN" altLang="en-US" sz="2000" dirty="0" smtClean="0"/>
              <a:t>。因为知道表达式</a:t>
            </a:r>
            <a:r>
              <a:rPr lang="en-US" altLang="zh-CN" sz="2000" dirty="0" smtClean="0"/>
              <a:t>b=1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，整个逻辑表达式的值就能够确定是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了，于是不再对表达式</a:t>
            </a:r>
            <a:r>
              <a:rPr lang="en-US" altLang="zh-CN" sz="2000" dirty="0" smtClean="0"/>
              <a:t>c=1</a:t>
            </a:r>
            <a:r>
              <a:rPr lang="zh-CN" altLang="en-US" sz="2000" dirty="0" smtClean="0"/>
              <a:t>进行计算，所以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的值仍为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。可见，逻辑表达式</a:t>
            </a:r>
            <a:r>
              <a:rPr lang="en-US" altLang="zh-CN" sz="2000" dirty="0" smtClean="0"/>
              <a:t>(a=0) || (b=1) || (c=1)</a:t>
            </a:r>
            <a:r>
              <a:rPr lang="zh-CN" altLang="en-US" sz="2000" dirty="0" smtClean="0"/>
              <a:t>的值是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；逻辑表达式求值后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的值依次是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。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 smtClean="0">
                <a:latin typeface="宋体" charset="-122"/>
              </a:rPr>
              <a:t>	按照同样道理，已知</a:t>
            </a:r>
            <a:r>
              <a:rPr lang="en-US" altLang="zh-CN" sz="2000" dirty="0" smtClean="0"/>
              <a:t>a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>
                <a:latin typeface="宋体" charset="-122"/>
              </a:rPr>
              <a:t>的值仍为</a:t>
            </a:r>
            <a:r>
              <a:rPr lang="en-US" altLang="zh-CN" sz="2000" dirty="0" smtClean="0"/>
              <a:t>2</a:t>
            </a:r>
            <a:r>
              <a:rPr lang="zh-CN" altLang="en-US" sz="2000" dirty="0" smtClean="0">
                <a:latin typeface="宋体" charset="-122"/>
              </a:rPr>
              <a:t>，请计算逻辑表达式</a:t>
            </a:r>
            <a:r>
              <a:rPr lang="en-US" altLang="zh-CN" sz="2000" dirty="0" smtClean="0"/>
              <a:t>(a=0) &amp;&amp; (b=0) &amp;&amp; (c=1)</a:t>
            </a:r>
            <a:r>
              <a:rPr lang="zh-CN" altLang="en-US" sz="2000" dirty="0" smtClean="0">
                <a:latin typeface="宋体" charset="-122"/>
              </a:rPr>
              <a:t>的值，</a:t>
            </a:r>
            <a:r>
              <a:rPr lang="zh-CN" altLang="en-US" sz="2000" b="1" dirty="0" smtClean="0">
                <a:latin typeface="宋体" charset="-122"/>
              </a:rPr>
              <a:t>逻辑表达式求值后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>
                <a:latin typeface="宋体" charset="-122"/>
              </a:rPr>
              <a:t>、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>
                <a:latin typeface="宋体" charset="-122"/>
              </a:rPr>
              <a:t>、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>
                <a:latin typeface="宋体" charset="-122"/>
              </a:rPr>
              <a:t>的值各是多少？</a:t>
            </a:r>
            <a:r>
              <a:rPr lang="zh-CN" altLang="en-US" sz="2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math.h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三角函数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	double sin (double);</a:t>
            </a:r>
            <a:br>
              <a:rPr lang="en-US" altLang="zh-CN" smtClean="0"/>
            </a:br>
            <a:r>
              <a:rPr lang="en-US" altLang="zh-CN" smtClean="0"/>
              <a:t>double cos (double);</a:t>
            </a:r>
            <a:br>
              <a:rPr lang="en-US" altLang="zh-CN" smtClean="0"/>
            </a:br>
            <a:r>
              <a:rPr lang="en-US" altLang="zh-CN" smtClean="0"/>
              <a:t>double tan (double);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反三角函数</a:t>
            </a:r>
            <a:br>
              <a:rPr lang="zh-CN" altLang="en-US" smtClean="0"/>
            </a:br>
            <a:r>
              <a:rPr lang="en-US" altLang="zh-CN" smtClean="0"/>
              <a:t>double asin (double); </a:t>
            </a:r>
            <a:br>
              <a:rPr lang="en-US" altLang="zh-CN" smtClean="0"/>
            </a:br>
            <a:r>
              <a:rPr lang="en-US" altLang="zh-CN" smtClean="0"/>
              <a:t>double acos (double); </a:t>
            </a:r>
            <a:br>
              <a:rPr lang="en-US" altLang="zh-CN" smtClean="0"/>
            </a:br>
            <a:r>
              <a:rPr lang="en-US" altLang="zh-CN" smtClean="0"/>
              <a:t>double atan (double); </a:t>
            </a:r>
            <a:br>
              <a:rPr lang="en-US" altLang="zh-CN" smtClean="0"/>
            </a:br>
            <a:r>
              <a:rPr lang="en-US" altLang="zh-CN" smtClean="0"/>
              <a:t>double atan2 (double, double);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math.h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指数与对数</a:t>
            </a:r>
            <a:br>
              <a:rPr lang="zh-CN" altLang="en-US" dirty="0" smtClean="0"/>
            </a:br>
            <a:r>
              <a:rPr lang="en-US" altLang="zh-CN" dirty="0" smtClean="0"/>
              <a:t>double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(double);</a:t>
            </a:r>
            <a:br>
              <a:rPr lang="en-US" altLang="zh-CN" dirty="0" smtClean="0"/>
            </a:br>
            <a:r>
              <a:rPr lang="en-US" altLang="zh-CN" dirty="0" smtClean="0"/>
              <a:t>double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 (double);</a:t>
            </a:r>
            <a:br>
              <a:rPr lang="en-US" altLang="zh-CN" dirty="0" smtClean="0"/>
            </a:br>
            <a:r>
              <a:rPr lang="en-US" altLang="zh-CN" dirty="0" smtClean="0"/>
              <a:t>double log (double); </a:t>
            </a:r>
            <a:endParaRPr lang="zh-CN" altLang="en-US" dirty="0" smtClean="0"/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  double log10 (double);</a:t>
            </a:r>
            <a:br>
              <a:rPr lang="en-US" altLang="zh-CN" dirty="0" smtClean="0"/>
            </a:br>
            <a:r>
              <a:rPr lang="en-US" altLang="zh-CN" dirty="0" smtClean="0"/>
              <a:t>double pow(double x, double y)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math.h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取整</a:t>
            </a:r>
            <a:br>
              <a:rPr lang="zh-CN" altLang="en-US" dirty="0" smtClean="0"/>
            </a:br>
            <a:r>
              <a:rPr lang="en-US" altLang="zh-CN" dirty="0" smtClean="0"/>
              <a:t>double ceil (double); </a:t>
            </a:r>
          </a:p>
          <a:p>
            <a:pPr>
              <a:buFont typeface="Wingdings 2" pitchFamily="18" charset="2"/>
              <a:buNone/>
            </a:pPr>
            <a:r>
              <a:rPr lang="en-US" dirty="0" smtClean="0">
                <a:ea typeface="宋体" pitchFamily="2" charset="-122"/>
              </a:rPr>
              <a:t>	</a:t>
            </a:r>
            <a:r>
              <a:rPr lang="en-US" altLang="zh-CN" dirty="0" smtClean="0"/>
              <a:t>double floor (double);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绝对值</a:t>
            </a:r>
            <a:br>
              <a:rPr lang="zh-CN" altLang="en-US" dirty="0" smtClean="0"/>
            </a:br>
            <a:r>
              <a:rPr lang="en-US" altLang="zh-CN" dirty="0" smtClean="0"/>
              <a:t>double abs (double);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6 </a:t>
            </a:r>
            <a:r>
              <a:rPr lang="zh-CN" altLang="en-US" dirty="0" smtClean="0"/>
              <a:t>取余</a:t>
            </a:r>
            <a:br>
              <a:rPr lang="zh-CN" altLang="en-US" dirty="0" smtClean="0"/>
            </a:br>
            <a:r>
              <a:rPr lang="en-US" altLang="zh-CN" dirty="0" smtClean="0"/>
              <a:t>double </a:t>
            </a:r>
            <a:r>
              <a:rPr lang="en-US" altLang="zh-CN" dirty="0" err="1" smtClean="0"/>
              <a:t>fmod</a:t>
            </a:r>
            <a:r>
              <a:rPr lang="en-US" altLang="zh-CN" dirty="0" smtClean="0"/>
              <a:t> (double, double); 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7 </a:t>
            </a:r>
            <a:r>
              <a:rPr lang="zh-CN" altLang="en-US" dirty="0" smtClean="0"/>
              <a:t>求直角三角形斜边长</a:t>
            </a:r>
            <a:endParaRPr lang="en-US" altLang="zh-CN" dirty="0" smtClean="0"/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fr-FR" altLang="zh-CN" dirty="0" smtClean="0"/>
              <a:t>double hypot(double x, double y);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课堂作业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18</a:t>
            </a:r>
            <a:r>
              <a:rPr lang="zh-CN" altLang="en-US" dirty="0" smtClean="0"/>
              <a:t>自立题二（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baseline="-25000" dirty="0"/>
              <a:t>18</a:t>
            </a:r>
            <a:r>
              <a:rPr lang="zh-CN" altLang="en-US" dirty="0" smtClean="0"/>
              <a:t>自立题三（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自主选题（</a:t>
            </a:r>
            <a:r>
              <a:rPr lang="en-US" altLang="zh-CN" dirty="0" smtClean="0"/>
              <a:t>60%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自行编写关于运算符和表达式的程序，在源代码中以注释的形式说明程序要实现的功能。要求尽量包含目前所学的全部知识。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zh-CN" altLang="en-US" dirty="0"/>
              <a:t>输入圆的底面半径和高，求圆的底面周长、圆柱体积、圆柱表面积、圆锥的体积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位二进制数能表达的范围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：实数</a:t>
            </a:r>
            <a:endParaRPr lang="en-US" altLang="zh-CN" dirty="0" smtClean="0"/>
          </a:p>
          <a:p>
            <a:r>
              <a:rPr lang="en-US" altLang="zh-CN" dirty="0" smtClean="0"/>
              <a:t>double</a:t>
            </a:r>
            <a:r>
              <a:rPr lang="zh-CN" altLang="en-US" dirty="0" smtClean="0"/>
              <a:t>：高精度实数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：与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型有天然的联系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false=0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true=1</a:t>
            </a:r>
          </a:p>
          <a:p>
            <a:r>
              <a:rPr lang="en-US" altLang="zh-CN" dirty="0" smtClean="0"/>
              <a:t>void</a:t>
            </a:r>
            <a:r>
              <a:rPr lang="zh-CN" altLang="en-US" dirty="0" smtClean="0"/>
              <a:t>：所有函数说明都必须指明返回类型和参数类型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565648" y="2743200"/>
            <a:ext cx="4022576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The End!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0" y="1600200"/>
            <a:ext cx="7258050" cy="45259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</a:rPr>
              <a:t>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A += 1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 A = A+1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-=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B *= 2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B = B*2 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/=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%=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&gt;&gt;=    【】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&lt;&lt;=    【】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&amp;=     【】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|=     【】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^=     【】</a:t>
            </a:r>
            <a:endParaRPr lang="zh-CN" altLang="en-US" dirty="0">
              <a:latin typeface="+mn-ea"/>
            </a:endParaRPr>
          </a:p>
        </p:txBody>
      </p:sp>
      <p:pic>
        <p:nvPicPr>
          <p:cNvPr id="9220" name="Picture 2" descr="D:\Program Files\Microsoft Office\MEDIA\CAGCAT10\j025234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2571750"/>
            <a:ext cx="182721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+</a:t>
            </a:r>
          </a:p>
          <a:p>
            <a:r>
              <a:rPr lang="en-US" altLang="zh-CN" smtClean="0"/>
              <a:t>-</a:t>
            </a:r>
          </a:p>
          <a:p>
            <a:r>
              <a:rPr lang="en-US" altLang="zh-CN" smtClean="0"/>
              <a:t>*</a:t>
            </a:r>
          </a:p>
          <a:p>
            <a:r>
              <a:rPr lang="en-US" altLang="zh-CN" smtClean="0"/>
              <a:t>/</a:t>
            </a:r>
          </a:p>
          <a:p>
            <a:r>
              <a:rPr lang="en-US" altLang="zh-CN" smtClean="0"/>
              <a:t>%</a:t>
            </a:r>
            <a:r>
              <a:rPr lang="zh-CN" altLang="en-US" smtClean="0"/>
              <a:t>：</a:t>
            </a:r>
            <a:r>
              <a:rPr lang="en-US" altLang="zh-CN" smtClean="0"/>
              <a:t> a%b = a-b*(a/b)</a:t>
            </a:r>
          </a:p>
          <a:p>
            <a:r>
              <a:rPr lang="en-US" altLang="zh-CN" smtClean="0"/>
              <a:t>-</a:t>
            </a:r>
          </a:p>
          <a:p>
            <a:r>
              <a:rPr lang="en-US" altLang="zh-CN" smtClean="0"/>
              <a:t>++</a:t>
            </a:r>
          </a:p>
          <a:p>
            <a:r>
              <a:rPr lang="en-US" altLang="zh-CN" smtClean="0"/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000125" y="1600200"/>
            <a:ext cx="7686675" cy="4525963"/>
          </a:xfrm>
        </p:spPr>
        <p:txBody>
          <a:bodyPr/>
          <a:lstStyle/>
          <a:p>
            <a:r>
              <a:rPr lang="en-US" altLang="zh-CN" smtClean="0"/>
              <a:t>&lt;</a:t>
            </a:r>
          </a:p>
          <a:p>
            <a:r>
              <a:rPr lang="en-US" altLang="zh-CN" smtClean="0"/>
              <a:t>&lt;=</a:t>
            </a:r>
          </a:p>
          <a:p>
            <a:r>
              <a:rPr lang="en-US" altLang="zh-CN" smtClean="0"/>
              <a:t>&gt;</a:t>
            </a:r>
          </a:p>
          <a:p>
            <a:r>
              <a:rPr lang="en-US" altLang="zh-CN" smtClean="0"/>
              <a:t>&gt;=</a:t>
            </a:r>
          </a:p>
          <a:p>
            <a:r>
              <a:rPr lang="en-US" altLang="zh-CN" smtClean="0"/>
              <a:t>==</a:t>
            </a:r>
          </a:p>
          <a:p>
            <a:r>
              <a:rPr lang="en-US" altLang="zh-CN" smtClean="0"/>
              <a:t>!=</a:t>
            </a:r>
            <a:endParaRPr lang="zh-CN" altLang="en-US" smtClean="0"/>
          </a:p>
        </p:txBody>
      </p:sp>
      <p:pic>
        <p:nvPicPr>
          <p:cNvPr id="11268" name="Picture 3" descr="D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2571750"/>
            <a:ext cx="18430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000125" y="1600200"/>
            <a:ext cx="7686675" cy="4525963"/>
          </a:xfrm>
        </p:spPr>
        <p:txBody>
          <a:bodyPr/>
          <a:lstStyle/>
          <a:p>
            <a:r>
              <a:rPr lang="en-US" altLang="zh-CN" dirty="0" smtClean="0"/>
              <a:t>  !【</a:t>
            </a:r>
            <a:r>
              <a:rPr lang="zh-CN" altLang="en-US" dirty="0" smtClean="0"/>
              <a:t>取反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&amp;&amp;</a:t>
            </a:r>
            <a:endParaRPr lang="en-US" altLang="zh-CN" dirty="0" smtClean="0"/>
          </a:p>
          <a:p>
            <a:r>
              <a:rPr lang="en-US" altLang="zh-CN" dirty="0" smtClean="0"/>
              <a:t>  ||</a:t>
            </a:r>
            <a:endParaRPr lang="zh-CN" altLang="en-US" dirty="0" smtClean="0"/>
          </a:p>
        </p:txBody>
      </p:sp>
      <p:pic>
        <p:nvPicPr>
          <p:cNvPr id="12292" name="Picture 2" descr="D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2286000"/>
            <a:ext cx="210185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位运算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r>
              <a:rPr lang="en-US" altLang="zh-CN" dirty="0" smtClean="0"/>
              <a:t>~</a:t>
            </a:r>
          </a:p>
          <a:p>
            <a:r>
              <a:rPr lang="en-US" altLang="zh-CN" dirty="0" smtClean="0"/>
              <a:t>&amp;</a:t>
            </a:r>
          </a:p>
          <a:p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&lt;&lt;</a:t>
            </a:r>
          </a:p>
          <a:p>
            <a:r>
              <a:rPr lang="en-US" altLang="zh-CN" dirty="0" smtClean="0"/>
              <a:t>&gt;&gt;</a:t>
            </a:r>
            <a:endParaRPr lang="zh-CN" altLang="en-US" dirty="0" smtClean="0"/>
          </a:p>
        </p:txBody>
      </p:sp>
      <p:pic>
        <p:nvPicPr>
          <p:cNvPr id="13316" name="Picture 2" descr="D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38" y="2857500"/>
            <a:ext cx="1868487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运算的优先级（</a:t>
            </a:r>
            <a:r>
              <a:rPr lang="en-US" altLang="zh-CN" smtClean="0"/>
              <a:t>P</a:t>
            </a:r>
            <a:r>
              <a:rPr lang="en-US" altLang="zh-CN" baseline="-25000" smtClean="0"/>
              <a:t>78</a:t>
            </a:r>
            <a:r>
              <a:rPr lang="zh-CN" altLang="en-US" smtClean="0"/>
              <a:t>）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括号</a:t>
            </a:r>
            <a:endParaRPr lang="en-US" altLang="zh-CN" smtClean="0"/>
          </a:p>
          <a:p>
            <a:pPr lvl="1"/>
            <a:r>
              <a:rPr lang="zh-CN" altLang="en-US" smtClean="0"/>
              <a:t>后缀增量减量</a:t>
            </a:r>
            <a:endParaRPr lang="en-US" altLang="zh-CN" smtClean="0"/>
          </a:p>
          <a:p>
            <a:pPr lvl="1"/>
            <a:r>
              <a:rPr lang="zh-CN" altLang="en-US" smtClean="0"/>
              <a:t>逻辑非、按位反、前缀增量减量</a:t>
            </a:r>
            <a:endParaRPr lang="en-US" altLang="zh-CN" smtClean="0"/>
          </a:p>
          <a:p>
            <a:pPr lvl="1"/>
            <a:r>
              <a:rPr lang="zh-CN" altLang="en-US" smtClean="0"/>
              <a:t>乘除取模</a:t>
            </a:r>
            <a:endParaRPr lang="en-US" altLang="zh-CN" smtClean="0"/>
          </a:p>
          <a:p>
            <a:pPr lvl="1"/>
            <a:r>
              <a:rPr lang="zh-CN" altLang="en-US" smtClean="0"/>
              <a:t>加减</a:t>
            </a:r>
            <a:endParaRPr lang="en-US" altLang="zh-CN" smtClean="0"/>
          </a:p>
          <a:p>
            <a:pPr lvl="1"/>
            <a:r>
              <a:rPr lang="zh-CN" altLang="en-US" smtClean="0"/>
              <a:t>左移右移</a:t>
            </a:r>
            <a:endParaRPr lang="en-US" altLang="zh-CN" smtClean="0"/>
          </a:p>
          <a:p>
            <a:pPr lvl="1"/>
            <a:r>
              <a:rPr lang="zh-CN" altLang="en-US" smtClean="0"/>
              <a:t>二目关系运算</a:t>
            </a:r>
            <a:endParaRPr lang="en-US" altLang="zh-CN" smtClean="0"/>
          </a:p>
          <a:p>
            <a:pPr lvl="1"/>
            <a:r>
              <a:rPr lang="zh-CN" altLang="en-US" smtClean="0"/>
              <a:t>按位与、或、异或</a:t>
            </a:r>
            <a:endParaRPr lang="en-US" altLang="zh-CN" smtClean="0"/>
          </a:p>
          <a:p>
            <a:pPr lvl="1"/>
            <a:r>
              <a:rPr lang="zh-CN" altLang="en-US" smtClean="0"/>
              <a:t>逻辑与或</a:t>
            </a:r>
            <a:endParaRPr lang="en-US" altLang="zh-CN" smtClean="0"/>
          </a:p>
          <a:p>
            <a:pPr lvl="1"/>
            <a:r>
              <a:rPr lang="zh-CN" altLang="en-US" smtClean="0"/>
              <a:t>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练习一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实验指导</a:t>
            </a:r>
            <a:r>
              <a:rPr lang="en-US" altLang="zh-CN" smtClean="0"/>
              <a:t>》P</a:t>
            </a:r>
            <a:r>
              <a:rPr lang="en-US" altLang="zh-CN" baseline="-25000" smtClean="0"/>
              <a:t>10</a:t>
            </a:r>
            <a:r>
              <a:rPr lang="zh-CN" altLang="en-US" smtClean="0"/>
              <a:t>示范题一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3429</TotalTime>
  <Words>598</Words>
  <Application>Microsoft Office PowerPoint</Application>
  <PresentationFormat>全屏显示(4:3)</PresentationFormat>
  <Paragraphs>162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Default Design</vt:lpstr>
      <vt:lpstr>高级语言程序设计C++上机实验</vt:lpstr>
      <vt:lpstr>基本类型</vt:lpstr>
      <vt:lpstr>赋值运算</vt:lpstr>
      <vt:lpstr>算术运算</vt:lpstr>
      <vt:lpstr>关系运算</vt:lpstr>
      <vt:lpstr>逻辑运算</vt:lpstr>
      <vt:lpstr>位运算</vt:lpstr>
      <vt:lpstr>运算的优先级（P78）</vt:lpstr>
      <vt:lpstr>练习一</vt:lpstr>
      <vt:lpstr>示范题一</vt:lpstr>
      <vt:lpstr>示范题一</vt:lpstr>
      <vt:lpstr>练习二</vt:lpstr>
      <vt:lpstr>算术运算</vt:lpstr>
      <vt:lpstr>简化运算</vt:lpstr>
      <vt:lpstr>简化运算</vt:lpstr>
      <vt:lpstr>math.h</vt:lpstr>
      <vt:lpstr>math.h</vt:lpstr>
      <vt:lpstr>math.h</vt:lpstr>
      <vt:lpstr>课堂作业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黄维嘉</cp:lastModifiedBy>
  <cp:revision>385</cp:revision>
  <dcterms:created xsi:type="dcterms:W3CDTF">2009-09-27T06:34:47Z</dcterms:created>
  <dcterms:modified xsi:type="dcterms:W3CDTF">2015-12-27T08:57:04Z</dcterms:modified>
</cp:coreProperties>
</file>