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0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66" r:id="rId11"/>
    <p:sldId id="367" r:id="rId12"/>
    <p:sldId id="368" r:id="rId13"/>
    <p:sldId id="364" r:id="rId14"/>
    <p:sldId id="365" r:id="rId15"/>
    <p:sldId id="358" r:id="rId16"/>
    <p:sldId id="363" r:id="rId17"/>
    <p:sldId id="361" r:id="rId18"/>
    <p:sldId id="362" r:id="rId19"/>
    <p:sldId id="359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60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5" r:id="rId36"/>
    <p:sldId id="357" r:id="rId37"/>
    <p:sldId id="369" r:id="rId38"/>
    <p:sldId id="27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83735" autoAdjust="0"/>
  </p:normalViewPr>
  <p:slideViewPr>
    <p:cSldViewPr>
      <p:cViewPr varScale="1">
        <p:scale>
          <a:sx n="111" d="100"/>
          <a:sy n="111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5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01A9B-BAAF-4034-92C3-59595785B24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16373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22642-397F-4723-9266-6C7B46173F0D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5658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7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54AC7-C518-44AD-8CD0-2A4D224F87D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685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3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42936-1620-4BDE-8E40-D71970DA218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8742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8C57A-303D-4430-A274-DE84682DC6E8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533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08286-636F-4185-B071-59A501790D64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84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7589E-B3BD-4E44-8EB0-808A4C9DFDC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474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10CDE-896F-4A5F-8E40-D747DEE56B99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491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4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4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64942-5F28-47B2-8367-801840069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0AF47-D5D0-4816-9531-F7DB3EDB0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CC240F-6294-471A-BDAF-FEF30FFFF4D8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条件运算符 </a:t>
            </a:r>
            <a:r>
              <a:rPr lang="en-US" altLang="zh-CN" smtClean="0"/>
              <a:t>2-1</a:t>
            </a:r>
          </a:p>
        </p:txBody>
      </p:sp>
      <p:pic>
        <p:nvPicPr>
          <p:cNvPr id="175133" name="Picture 29" descr="smil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87900" y="1844675"/>
            <a:ext cx="942975" cy="1171575"/>
          </a:xfrm>
          <a:noFill/>
        </p:spPr>
      </p:pic>
      <p:sp>
        <p:nvSpPr>
          <p:cNvPr id="175109" name="AutoShape 5"/>
          <p:cNvSpPr>
            <a:spLocks noChangeArrowheads="1"/>
          </p:cNvSpPr>
          <p:nvPr/>
        </p:nvSpPr>
        <p:spPr bwMode="auto">
          <a:xfrm>
            <a:off x="1066800" y="4343400"/>
            <a:ext cx="1600200" cy="762000"/>
          </a:xfrm>
          <a:prstGeom prst="flowChartAlternateProcess">
            <a:avLst/>
          </a:prstGeom>
          <a:gradFill rotWithShape="1">
            <a:gsLst>
              <a:gs pos="0">
                <a:srgbClr val="FF9999"/>
              </a:gs>
              <a:gs pos="50000">
                <a:srgbClr val="FFFFFF"/>
              </a:gs>
              <a:gs pos="100000">
                <a:srgbClr val="FF9999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4419600" y="3962400"/>
            <a:ext cx="1439863" cy="1439863"/>
          </a:xfrm>
          <a:prstGeom prst="ellipse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400" b="1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7010400" y="39624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5112" name="WordArt 8"/>
          <p:cNvSpPr>
            <a:spLocks noChangeArrowheads="1" noChangeShapeType="1" noTextEdit="1"/>
          </p:cNvSpPr>
          <p:nvPr/>
        </p:nvSpPr>
        <p:spPr bwMode="auto">
          <a:xfrm>
            <a:off x="3381375" y="4305300"/>
            <a:ext cx="65722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chemeClr val="hlink"/>
                </a:solidFill>
                <a:latin typeface="Arial Black"/>
              </a:rPr>
              <a:t>?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chemeClr val="hlink"/>
              </a:solidFill>
              <a:latin typeface="Arial Black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8400" y="4343400"/>
            <a:ext cx="304800" cy="685800"/>
            <a:chOff x="3936" y="2592"/>
            <a:chExt cx="192" cy="432"/>
          </a:xfrm>
        </p:grpSpPr>
        <p:sp>
          <p:nvSpPr>
            <p:cNvPr id="25628" name="Oval 10"/>
            <p:cNvSpPr>
              <a:spLocks noChangeArrowheads="1"/>
            </p:cNvSpPr>
            <p:nvPr/>
          </p:nvSpPr>
          <p:spPr bwMode="auto">
            <a:xfrm>
              <a:off x="3936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9" name="Oval 11"/>
            <p:cNvSpPr>
              <a:spLocks noChangeArrowheads="1"/>
            </p:cNvSpPr>
            <p:nvPr/>
          </p:nvSpPr>
          <p:spPr bwMode="auto">
            <a:xfrm>
              <a:off x="3936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5116" name="WordArt 12"/>
          <p:cNvSpPr>
            <a:spLocks noChangeArrowheads="1" noChangeShapeType="1" noTextEdit="1"/>
          </p:cNvSpPr>
          <p:nvPr/>
        </p:nvSpPr>
        <p:spPr bwMode="auto">
          <a:xfrm>
            <a:off x="3352800" y="1905000"/>
            <a:ext cx="65722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chemeClr val="hlink"/>
                </a:solidFill>
                <a:latin typeface="Arial Black"/>
              </a:rPr>
              <a:t>?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chemeClr val="hlink"/>
              </a:solidFill>
              <a:latin typeface="Arial Black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248400" y="2057400"/>
            <a:ext cx="304800" cy="685800"/>
            <a:chOff x="3936" y="2592"/>
            <a:chExt cx="192" cy="432"/>
          </a:xfrm>
        </p:grpSpPr>
        <p:sp>
          <p:nvSpPr>
            <p:cNvPr id="25626" name="Oval 14"/>
            <p:cNvSpPr>
              <a:spLocks noChangeArrowheads="1"/>
            </p:cNvSpPr>
            <p:nvPr/>
          </p:nvSpPr>
          <p:spPr bwMode="auto">
            <a:xfrm>
              <a:off x="3936" y="259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Oval 15"/>
            <p:cNvSpPr>
              <a:spLocks noChangeArrowheads="1"/>
            </p:cNvSpPr>
            <p:nvPr/>
          </p:nvSpPr>
          <p:spPr bwMode="auto">
            <a:xfrm>
              <a:off x="3936" y="2832"/>
              <a:ext cx="192" cy="19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1176338" y="4386263"/>
            <a:ext cx="145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zh-CN" altLang="en-US" sz="2000">
                <a:ea typeface="黑体" pitchFamily="49" charset="-122"/>
              </a:rPr>
              <a:t>条件表达式</a:t>
            </a:r>
          </a:p>
        </p:txBody>
      </p:sp>
      <p:sp>
        <p:nvSpPr>
          <p:cNvPr id="175121" name="Arc 17"/>
          <p:cNvSpPr>
            <a:spLocks/>
          </p:cNvSpPr>
          <p:nvPr/>
        </p:nvSpPr>
        <p:spPr bwMode="auto">
          <a:xfrm rot="-361467">
            <a:off x="2033588" y="1381125"/>
            <a:ext cx="2786062" cy="1331913"/>
          </a:xfrm>
          <a:custGeom>
            <a:avLst/>
            <a:gdLst>
              <a:gd name="G0" fmla="+- 14839 0 0"/>
              <a:gd name="G1" fmla="+- 21600 0 0"/>
              <a:gd name="G2" fmla="+- 21600 0 0"/>
              <a:gd name="T0" fmla="*/ 0 w 34610"/>
              <a:gd name="T1" fmla="*/ 5904 h 21600"/>
              <a:gd name="T2" fmla="*/ 34610 w 34610"/>
              <a:gd name="T3" fmla="*/ 12900 h 21600"/>
              <a:gd name="T4" fmla="*/ 14839 w 346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10" h="21600" fill="none" extrusionOk="0">
                <a:moveTo>
                  <a:pt x="0" y="5904"/>
                </a:moveTo>
                <a:cubicBezTo>
                  <a:pt x="4010" y="2112"/>
                  <a:pt x="9320" y="-1"/>
                  <a:pt x="14839" y="0"/>
                </a:cubicBezTo>
                <a:cubicBezTo>
                  <a:pt x="23403" y="0"/>
                  <a:pt x="31159" y="5060"/>
                  <a:pt x="34609" y="12900"/>
                </a:cubicBezTo>
              </a:path>
              <a:path w="34610" h="21600" stroke="0" extrusionOk="0">
                <a:moveTo>
                  <a:pt x="0" y="5904"/>
                </a:moveTo>
                <a:cubicBezTo>
                  <a:pt x="4010" y="2112"/>
                  <a:pt x="9320" y="-1"/>
                  <a:pt x="14839" y="0"/>
                </a:cubicBezTo>
                <a:cubicBezTo>
                  <a:pt x="23403" y="0"/>
                  <a:pt x="31159" y="5060"/>
                  <a:pt x="34609" y="12900"/>
                </a:cubicBezTo>
                <a:lnTo>
                  <a:pt x="14839" y="21600"/>
                </a:lnTo>
                <a:close/>
              </a:path>
            </a:pathLst>
          </a:custGeom>
          <a:noFill/>
          <a:ln w="28575">
            <a:solidFill>
              <a:srgbClr val="808080"/>
            </a:solidFill>
            <a:round/>
            <a:headEnd/>
            <a:tailEnd type="stealth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5122" name="Arc 18"/>
          <p:cNvSpPr>
            <a:spLocks/>
          </p:cNvSpPr>
          <p:nvPr/>
        </p:nvSpPr>
        <p:spPr bwMode="auto">
          <a:xfrm rot="338631" flipV="1">
            <a:off x="457200" y="2489200"/>
            <a:ext cx="7085013" cy="838200"/>
          </a:xfrm>
          <a:custGeom>
            <a:avLst/>
            <a:gdLst>
              <a:gd name="G0" fmla="+- 0 0 0"/>
              <a:gd name="G1" fmla="+- 21093 0 0"/>
              <a:gd name="G2" fmla="+- 21600 0 0"/>
              <a:gd name="T0" fmla="*/ 4653 w 21600"/>
              <a:gd name="T1" fmla="*/ 0 h 21093"/>
              <a:gd name="T2" fmla="*/ 21600 w 21600"/>
              <a:gd name="T3" fmla="*/ 20996 h 21093"/>
              <a:gd name="T4" fmla="*/ 0 w 21600"/>
              <a:gd name="T5" fmla="*/ 21093 h 2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093" fill="none" extrusionOk="0">
                <a:moveTo>
                  <a:pt x="4652" y="0"/>
                </a:moveTo>
                <a:cubicBezTo>
                  <a:pt x="14515" y="2175"/>
                  <a:pt x="21554" y="10895"/>
                  <a:pt x="21599" y="20996"/>
                </a:cubicBezTo>
              </a:path>
              <a:path w="21600" h="21093" stroke="0" extrusionOk="0">
                <a:moveTo>
                  <a:pt x="4652" y="0"/>
                </a:moveTo>
                <a:cubicBezTo>
                  <a:pt x="14515" y="2175"/>
                  <a:pt x="21554" y="10895"/>
                  <a:pt x="21599" y="20996"/>
                </a:cubicBezTo>
                <a:lnTo>
                  <a:pt x="0" y="21093"/>
                </a:lnTo>
                <a:close/>
              </a:path>
            </a:pathLst>
          </a:custGeom>
          <a:noFill/>
          <a:ln w="28575">
            <a:solidFill>
              <a:srgbClr val="808080"/>
            </a:solidFill>
            <a:round/>
            <a:headEnd/>
            <a:tailEnd type="stealth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5123" name="AutoShape 19"/>
          <p:cNvSpPr>
            <a:spLocks noChangeArrowheads="1"/>
          </p:cNvSpPr>
          <p:nvPr/>
        </p:nvSpPr>
        <p:spPr bwMode="auto">
          <a:xfrm>
            <a:off x="533400" y="1916113"/>
            <a:ext cx="2057400" cy="1139825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99CC00"/>
              </a:gs>
              <a:gs pos="50000">
                <a:srgbClr val="FFFFFF"/>
              </a:gs>
              <a:gs pos="100000">
                <a:srgbClr val="99CC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考试是</a:t>
            </a:r>
          </a:p>
          <a:p>
            <a:pPr algn="ctr"/>
            <a:r>
              <a:rPr lang="zh-CN" altLang="en-US" sz="2400">
                <a:ea typeface="黑体" pitchFamily="49" charset="-122"/>
              </a:rPr>
              <a:t>否及格</a:t>
            </a:r>
            <a:r>
              <a:rPr lang="zh-CN" altLang="en-US" sz="2400" b="1">
                <a:ea typeface="黑体" pitchFamily="49" charset="-122"/>
              </a:rPr>
              <a:t>？</a:t>
            </a: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3014663" y="1219200"/>
            <a:ext cx="503237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是</a:t>
            </a:r>
          </a:p>
        </p:txBody>
      </p:sp>
      <p:cxnSp>
        <p:nvCxnSpPr>
          <p:cNvPr id="175125" name="AutoShape 21"/>
          <p:cNvCxnSpPr>
            <a:cxnSpLocks noChangeShapeType="1"/>
            <a:stCxn id="175109" idx="0"/>
            <a:endCxn id="175110" idx="0"/>
          </p:cNvCxnSpPr>
          <p:nvPr/>
        </p:nvCxnSpPr>
        <p:spPr bwMode="auto">
          <a:xfrm rot="16200000">
            <a:off x="3313113" y="2516187"/>
            <a:ext cx="381000" cy="3273425"/>
          </a:xfrm>
          <a:prstGeom prst="bentConnector3">
            <a:avLst>
              <a:gd name="adj1" fmla="val 16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75126" name="AutoShape 22"/>
          <p:cNvCxnSpPr>
            <a:cxnSpLocks noChangeShapeType="1"/>
            <a:stCxn id="175109" idx="2"/>
            <a:endCxn id="175111" idx="4"/>
          </p:cNvCxnSpPr>
          <p:nvPr/>
        </p:nvCxnSpPr>
        <p:spPr bwMode="auto">
          <a:xfrm rot="16200000" flipH="1">
            <a:off x="4667250" y="2305050"/>
            <a:ext cx="228600" cy="5829300"/>
          </a:xfrm>
          <a:prstGeom prst="bentConnector3">
            <a:avLst>
              <a:gd name="adj1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5910263" y="2952750"/>
            <a:ext cx="809625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不是</a:t>
            </a:r>
          </a:p>
        </p:txBody>
      </p:sp>
      <p:sp>
        <p:nvSpPr>
          <p:cNvPr id="175128" name="Line 24"/>
          <p:cNvSpPr>
            <a:spLocks noChangeShapeType="1"/>
          </p:cNvSpPr>
          <p:nvPr/>
        </p:nvSpPr>
        <p:spPr bwMode="auto">
          <a:xfrm>
            <a:off x="0" y="35814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1700213" y="3714750"/>
            <a:ext cx="503237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真</a:t>
            </a:r>
          </a:p>
        </p:txBody>
      </p:sp>
      <p:sp>
        <p:nvSpPr>
          <p:cNvPr id="175130" name="Text Box 26"/>
          <p:cNvSpPr txBox="1">
            <a:spLocks noChangeArrowheads="1"/>
          </p:cNvSpPr>
          <p:nvPr/>
        </p:nvSpPr>
        <p:spPr bwMode="auto">
          <a:xfrm>
            <a:off x="4643438" y="4038600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altLang="zh-CN" sz="2000" b="1">
              <a:ea typeface="楷体_GB2312" pitchFamily="49" charset="-122"/>
            </a:endParaRPr>
          </a:p>
          <a:p>
            <a:pPr algn="ctr"/>
            <a:r>
              <a:rPr lang="zh-CN" altLang="en-US" sz="2000">
                <a:ea typeface="黑体" pitchFamily="49" charset="-122"/>
              </a:rPr>
              <a:t>表达式</a:t>
            </a:r>
          </a:p>
          <a:p>
            <a:pPr algn="ctr"/>
            <a:r>
              <a:rPr lang="zh-CN" altLang="en-US" sz="2000" b="1">
                <a:ea typeface="楷体_GB2312" pitchFamily="49" charset="-122"/>
              </a:rPr>
              <a:t> </a:t>
            </a:r>
            <a:r>
              <a:rPr lang="en-US" altLang="zh-CN" sz="2000" b="1">
                <a:ea typeface="楷体_GB2312" pitchFamily="49" charset="-122"/>
              </a:rPr>
              <a:t>1</a:t>
            </a:r>
          </a:p>
        </p:txBody>
      </p:sp>
      <p:sp>
        <p:nvSpPr>
          <p:cNvPr id="175131" name="Text Box 27"/>
          <p:cNvSpPr txBox="1">
            <a:spLocks noChangeArrowheads="1"/>
          </p:cNvSpPr>
          <p:nvPr/>
        </p:nvSpPr>
        <p:spPr bwMode="auto">
          <a:xfrm>
            <a:off x="2749550" y="5302250"/>
            <a:ext cx="503238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假</a:t>
            </a:r>
          </a:p>
        </p:txBody>
      </p:sp>
      <p:sp>
        <p:nvSpPr>
          <p:cNvPr id="175132" name="Text Box 28"/>
          <p:cNvSpPr txBox="1">
            <a:spLocks noChangeArrowheads="1"/>
          </p:cNvSpPr>
          <p:nvPr/>
        </p:nvSpPr>
        <p:spPr bwMode="auto">
          <a:xfrm>
            <a:off x="7240588" y="4114800"/>
            <a:ext cx="9461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altLang="zh-CN" sz="2000" b="1">
              <a:ea typeface="楷体_GB2312" pitchFamily="49" charset="-122"/>
            </a:endParaRPr>
          </a:p>
          <a:p>
            <a:pPr algn="ctr"/>
            <a:r>
              <a:rPr lang="zh-CN" altLang="en-US" sz="2000">
                <a:ea typeface="黑体" pitchFamily="49" charset="-122"/>
              </a:rPr>
              <a:t>表达式</a:t>
            </a:r>
          </a:p>
          <a:p>
            <a:pPr algn="ctr"/>
            <a:r>
              <a:rPr lang="zh-CN" altLang="en-US" sz="2000" b="1">
                <a:ea typeface="楷体_GB2312" pitchFamily="49" charset="-122"/>
              </a:rPr>
              <a:t> </a:t>
            </a:r>
            <a:r>
              <a:rPr lang="en-US" altLang="zh-CN" sz="2000" b="1">
                <a:ea typeface="楷体_GB2312" pitchFamily="49" charset="-122"/>
              </a:rPr>
              <a:t>2</a:t>
            </a:r>
          </a:p>
        </p:txBody>
      </p:sp>
      <p:pic>
        <p:nvPicPr>
          <p:cNvPr id="175136" name="Picture 32" descr="cr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24750" y="1897063"/>
            <a:ext cx="942975" cy="1171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1751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175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1751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nimBg="1"/>
      <p:bldP spid="175110" grpId="0" animBg="1"/>
      <p:bldP spid="175111" grpId="0" animBg="1"/>
      <p:bldP spid="175112" grpId="0" animBg="1"/>
      <p:bldP spid="175112" grpId="1" animBg="1"/>
      <p:bldP spid="175116" grpId="0" animBg="1"/>
      <p:bldP spid="175116" grpId="1" animBg="1"/>
      <p:bldP spid="175120" grpId="0"/>
      <p:bldP spid="175123" grpId="0" animBg="1"/>
      <p:bldP spid="175124" grpId="0" animBg="1"/>
      <p:bldP spid="175124" grpId="1" animBg="1"/>
      <p:bldP spid="175127" grpId="0" animBg="1"/>
      <p:bldP spid="175127" grpId="1" animBg="1"/>
      <p:bldP spid="175129" grpId="0" animBg="1"/>
      <p:bldP spid="175129" grpId="1" animBg="1"/>
      <p:bldP spid="175130" grpId="0"/>
      <p:bldP spid="175131" grpId="0" animBg="1"/>
      <p:bldP spid="175131" grpId="1" animBg="1"/>
      <p:bldP spid="1751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DC7442-0A29-4F18-AE14-060D4B664A4E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条件运算符 </a:t>
            </a:r>
            <a:r>
              <a:rPr lang="en-US" altLang="zh-CN" smtClean="0"/>
              <a:t>2-2</a:t>
            </a:r>
          </a:p>
        </p:txBody>
      </p:sp>
      <p:sp>
        <p:nvSpPr>
          <p:cNvPr id="176131" name="Line 3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276600" y="3505200"/>
            <a:ext cx="2946400" cy="2543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if (num&gt;100)</a:t>
            </a:r>
          </a:p>
          <a:p>
            <a:r>
              <a:rPr lang="en-US" altLang="zh-CN" sz="2000" b="1"/>
              <a:t>{</a:t>
            </a:r>
          </a:p>
          <a:p>
            <a:r>
              <a:rPr lang="en-US" altLang="zh-CN" sz="2000" b="1"/>
              <a:t>    value=‘y’;</a:t>
            </a:r>
          </a:p>
          <a:p>
            <a:r>
              <a:rPr lang="en-US" altLang="zh-CN" sz="2000" b="1"/>
              <a:t>}</a:t>
            </a:r>
          </a:p>
          <a:p>
            <a:r>
              <a:rPr lang="en-US" altLang="zh-CN" sz="2000" b="1"/>
              <a:t>else</a:t>
            </a:r>
          </a:p>
          <a:p>
            <a:r>
              <a:rPr lang="en-US" altLang="zh-CN" sz="2000" b="1"/>
              <a:t>{</a:t>
            </a:r>
          </a:p>
          <a:p>
            <a:r>
              <a:rPr lang="en-US" altLang="zh-CN" sz="2000" b="1"/>
              <a:t>    value=‘n’;</a:t>
            </a:r>
          </a:p>
          <a:p>
            <a:r>
              <a:rPr lang="en-US" altLang="zh-CN" sz="2000" b="1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8175" y="1404938"/>
            <a:ext cx="6064250" cy="1795462"/>
            <a:chOff x="402" y="885"/>
            <a:chExt cx="3820" cy="1131"/>
          </a:xfrm>
        </p:grpSpPr>
        <p:sp>
          <p:nvSpPr>
            <p:cNvPr id="26643" name="Text Box 6"/>
            <p:cNvSpPr txBox="1">
              <a:spLocks noChangeArrowheads="1"/>
            </p:cNvSpPr>
            <p:nvPr/>
          </p:nvSpPr>
          <p:spPr bwMode="auto">
            <a:xfrm>
              <a:off x="1469" y="1202"/>
              <a:ext cx="2753" cy="40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value = num &gt; 100 </a:t>
              </a:r>
              <a:r>
                <a:rPr lang="en-US" altLang="zh-CN" sz="3600" b="1">
                  <a:solidFill>
                    <a:schemeClr val="hlink"/>
                  </a:solidFill>
                  <a:ea typeface="楷体_GB2312" pitchFamily="49" charset="-122"/>
                </a:rPr>
                <a:t>?</a:t>
              </a:r>
              <a:r>
                <a:rPr lang="en-US" altLang="zh-CN" sz="2400" b="1">
                  <a:ea typeface="楷体_GB2312" pitchFamily="49" charset="-122"/>
                </a:rPr>
                <a:t> ‘y’ </a:t>
              </a:r>
              <a:r>
                <a:rPr lang="en-US" altLang="zh-CN" sz="3600" b="1">
                  <a:solidFill>
                    <a:schemeClr val="hlink"/>
                  </a:solidFill>
                  <a:ea typeface="楷体_GB2312" pitchFamily="49" charset="-122"/>
                </a:rPr>
                <a:t>:</a:t>
              </a:r>
              <a:r>
                <a:rPr lang="en-US" altLang="zh-CN" sz="2400" b="1">
                  <a:ea typeface="楷体_GB2312" pitchFamily="49" charset="-122"/>
                </a:rPr>
                <a:t> ‘n’;</a:t>
              </a:r>
            </a:p>
          </p:txBody>
        </p:sp>
        <p:sp>
          <p:nvSpPr>
            <p:cNvPr id="26644" name="Rectangle 7"/>
            <p:cNvSpPr>
              <a:spLocks noChangeArrowheads="1"/>
            </p:cNvSpPr>
            <p:nvPr/>
          </p:nvSpPr>
          <p:spPr bwMode="auto">
            <a:xfrm>
              <a:off x="2208" y="1203"/>
              <a:ext cx="1008" cy="384"/>
            </a:xfrm>
            <a:prstGeom prst="rect">
              <a:avLst/>
            </a:prstGeom>
            <a:noFill/>
            <a:ln w="12700">
              <a:solidFill>
                <a:srgbClr val="993300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286" y="960"/>
              <a:ext cx="1296" cy="432"/>
              <a:chOff x="2286" y="960"/>
              <a:chExt cx="1296" cy="432"/>
            </a:xfrm>
          </p:grpSpPr>
          <p:sp>
            <p:nvSpPr>
              <p:cNvPr id="26654" name="Line 9"/>
              <p:cNvSpPr>
                <a:spLocks noChangeShapeType="1"/>
              </p:cNvSpPr>
              <p:nvPr/>
            </p:nvSpPr>
            <p:spPr bwMode="auto">
              <a:xfrm flipV="1">
                <a:off x="2286" y="960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5" name="Line 10"/>
              <p:cNvSpPr>
                <a:spLocks noChangeShapeType="1"/>
              </p:cNvSpPr>
              <p:nvPr/>
            </p:nvSpPr>
            <p:spPr bwMode="auto">
              <a:xfrm>
                <a:off x="2286" y="960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6" name="Line 11"/>
              <p:cNvSpPr>
                <a:spLocks noChangeShapeType="1"/>
              </p:cNvSpPr>
              <p:nvPr/>
            </p:nvSpPr>
            <p:spPr bwMode="auto">
              <a:xfrm>
                <a:off x="3582" y="960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2268" y="1500"/>
              <a:ext cx="1728" cy="336"/>
              <a:chOff x="2304" y="1008"/>
              <a:chExt cx="1296" cy="336"/>
            </a:xfrm>
          </p:grpSpPr>
          <p:sp>
            <p:nvSpPr>
              <p:cNvPr id="26651" name="Line 13"/>
              <p:cNvSpPr>
                <a:spLocks noChangeShapeType="1"/>
              </p:cNvSpPr>
              <p:nvPr/>
            </p:nvSpPr>
            <p:spPr bwMode="auto">
              <a:xfrm flipV="1">
                <a:off x="2304" y="1008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2" name="Line 14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3" name="Line 15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47" name="Text Box 16"/>
            <p:cNvSpPr txBox="1">
              <a:spLocks noChangeArrowheads="1"/>
            </p:cNvSpPr>
            <p:nvPr/>
          </p:nvSpPr>
          <p:spPr bwMode="auto">
            <a:xfrm>
              <a:off x="2736" y="885"/>
              <a:ext cx="359" cy="29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(1)</a:t>
              </a:r>
            </a:p>
          </p:txBody>
        </p:sp>
        <p:sp>
          <p:nvSpPr>
            <p:cNvPr id="26648" name="Text Box 17"/>
            <p:cNvSpPr txBox="1">
              <a:spLocks noChangeArrowheads="1"/>
            </p:cNvSpPr>
            <p:nvPr/>
          </p:nvSpPr>
          <p:spPr bwMode="auto">
            <a:xfrm>
              <a:off x="2736" y="1720"/>
              <a:ext cx="359" cy="29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ea typeface="楷体_GB2312" pitchFamily="49" charset="-122"/>
                </a:rPr>
                <a:t>(0)</a:t>
              </a:r>
            </a:p>
          </p:txBody>
        </p:sp>
        <p:sp>
          <p:nvSpPr>
            <p:cNvPr id="26649" name="Arc 18"/>
            <p:cNvSpPr>
              <a:spLocks/>
            </p:cNvSpPr>
            <p:nvPr/>
          </p:nvSpPr>
          <p:spPr bwMode="auto">
            <a:xfrm flipH="1">
              <a:off x="864" y="1296"/>
              <a:ext cx="134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0" name="Text Box 19"/>
            <p:cNvSpPr txBox="1">
              <a:spLocks noChangeArrowheads="1"/>
            </p:cNvSpPr>
            <p:nvPr/>
          </p:nvSpPr>
          <p:spPr bwMode="auto">
            <a:xfrm>
              <a:off x="402" y="1527"/>
              <a:ext cx="924" cy="25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ea typeface="黑体" pitchFamily="49" charset="-122"/>
                </a:rPr>
                <a:t>条件表达式</a:t>
              </a:r>
            </a:p>
          </p:txBody>
        </p:sp>
      </p:grp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5364163" y="4403725"/>
            <a:ext cx="3484562" cy="46990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黑体" pitchFamily="49" charset="-122"/>
              </a:rPr>
              <a:t>使用</a:t>
            </a:r>
            <a:r>
              <a:rPr lang="zh-CN" altLang="en-US" sz="2000" b="1">
                <a:ea typeface="楷体_GB2312" pitchFamily="49" charset="-122"/>
              </a:rPr>
              <a:t>“</a:t>
            </a:r>
            <a:r>
              <a:rPr lang="en-US" altLang="zh-CN" sz="2400" b="1">
                <a:ea typeface="楷体_GB2312" pitchFamily="49" charset="-122"/>
              </a:rPr>
              <a:t>if-else”</a:t>
            </a:r>
            <a:r>
              <a:rPr lang="zh-CN" altLang="en-US" sz="2400" b="1">
                <a:ea typeface="黑体" pitchFamily="49" charset="-122"/>
              </a:rPr>
              <a:t>的等同代码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574675" y="3657600"/>
            <a:ext cx="2049463" cy="4095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ea typeface="黑体" pitchFamily="49" charset="-122"/>
              </a:rPr>
              <a:t>假设</a:t>
            </a:r>
            <a:r>
              <a:rPr lang="zh-CN" altLang="en-US" sz="2000">
                <a:ea typeface="楷体_GB2312" pitchFamily="49" charset="-122"/>
              </a:rPr>
              <a:t> </a:t>
            </a:r>
            <a:r>
              <a:rPr lang="en-US" altLang="zh-CN" sz="2000">
                <a:ea typeface="楷体_GB2312" pitchFamily="49" charset="-122"/>
              </a:rPr>
              <a:t>num = 200 </a:t>
            </a:r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2819400" y="3657600"/>
            <a:ext cx="22860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value = num &gt; 100</a:t>
            </a:r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6019800" y="3652838"/>
            <a:ext cx="304800" cy="366712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;</a:t>
            </a:r>
          </a:p>
        </p:txBody>
      </p:sp>
      <p:sp>
        <p:nvSpPr>
          <p:cNvPr id="176152" name="Text Box 24"/>
          <p:cNvSpPr txBox="1">
            <a:spLocks noChangeArrowheads="1"/>
          </p:cNvSpPr>
          <p:nvPr/>
        </p:nvSpPr>
        <p:spPr bwMode="auto">
          <a:xfrm>
            <a:off x="4881563" y="3657600"/>
            <a:ext cx="3810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hlink"/>
                </a:solidFill>
              </a:rPr>
              <a:t>?</a:t>
            </a:r>
            <a:endParaRPr lang="en-US" altLang="zh-CN" sz="1800" b="1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5105400" y="3657600"/>
            <a:ext cx="4572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‘y’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5448300" y="3657600"/>
            <a:ext cx="2286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hlink"/>
                </a:solidFill>
              </a:rPr>
              <a:t>:</a:t>
            </a:r>
            <a:endParaRPr lang="en-US" altLang="zh-CN" sz="1800" b="1"/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5595938" y="3657600"/>
            <a:ext cx="5334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‘n’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3705225" y="3657600"/>
            <a:ext cx="56515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chemeClr val="hlink"/>
                </a:solidFill>
              </a:rPr>
              <a:t>200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2819400" y="3657600"/>
            <a:ext cx="833438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value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3443288" y="3657600"/>
            <a:ext cx="3048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=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5105400" y="3657600"/>
            <a:ext cx="457200" cy="366713"/>
          </a:xfrm>
          <a:prstGeom prst="rect">
            <a:avLst/>
          </a:prstGeom>
          <a:solidFill>
            <a:srgbClr val="E1E1FF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chemeClr val="hlink"/>
                </a:solidFill>
              </a:rPr>
              <a:t>‘y’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5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2659E-7 L 0.07952 0.0843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2659E-7 L 0.09011 0.084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82659E-7 L -0.06667 0.08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2" grpId="1" animBg="1"/>
      <p:bldP spid="176148" grpId="0" animBg="1"/>
      <p:bldP spid="176148" grpId="1" animBg="1"/>
      <p:bldP spid="176149" grpId="0" animBg="1"/>
      <p:bldP spid="176150" grpId="0" animBg="1"/>
      <p:bldP spid="176151" grpId="0" animBg="1"/>
      <p:bldP spid="176152" grpId="0" animBg="1"/>
      <p:bldP spid="176153" grpId="0" animBg="1"/>
      <p:bldP spid="176154" grpId="0" animBg="1"/>
      <p:bldP spid="176155" grpId="0" animBg="1"/>
      <p:bldP spid="176156" grpId="0" animBg="1"/>
      <p:bldP spid="176156" grpId="1" animBg="1"/>
      <p:bldP spid="176157" grpId="0" animBg="1"/>
      <p:bldP spid="176157" grpId="1" animBg="1"/>
      <p:bldP spid="176158" grpId="0" animBg="1"/>
      <p:bldP spid="176158" grpId="1" animBg="1"/>
      <p:bldP spid="176159" grpId="0" animBg="1"/>
      <p:bldP spid="176159" grpId="1" animBg="1"/>
      <p:bldP spid="176159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5B1BC063-04B5-46B3-A93D-45356BBEB28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条件运算符示例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GB" sz="2400">
                <a:ea typeface="黑体" pitchFamily="49" charset="-122"/>
              </a:rPr>
              <a:t>个人所得税收取规定：工资大于</a:t>
            </a:r>
            <a:r>
              <a:rPr lang="en-GB" altLang="zh-CN" sz="2400">
                <a:ea typeface="黑体" pitchFamily="49" charset="-122"/>
              </a:rPr>
              <a:t>1000</a:t>
            </a:r>
            <a:r>
              <a:rPr lang="zh-CN" altLang="en-GB" sz="2400">
                <a:ea typeface="黑体" pitchFamily="49" charset="-122"/>
              </a:rPr>
              <a:t>元的部分将扣除</a:t>
            </a:r>
            <a:r>
              <a:rPr lang="en-GB" altLang="zh-CN" sz="2400">
                <a:ea typeface="黑体" pitchFamily="49" charset="-122"/>
              </a:rPr>
              <a:t>5</a:t>
            </a:r>
            <a:r>
              <a:rPr lang="zh-CN" altLang="en-GB" sz="2400">
                <a:ea typeface="黑体" pitchFamily="49" charset="-122"/>
              </a:rPr>
              <a:t>％的个人所得税。小于</a:t>
            </a:r>
            <a:r>
              <a:rPr lang="en-GB" altLang="zh-CN" sz="2400">
                <a:ea typeface="黑体" pitchFamily="49" charset="-122"/>
              </a:rPr>
              <a:t>1000</a:t>
            </a:r>
            <a:r>
              <a:rPr lang="zh-CN" altLang="en-GB" sz="2400">
                <a:ea typeface="黑体" pitchFamily="49" charset="-122"/>
              </a:rPr>
              <a:t>元的部分不扣除个人所得税。要求用户输入基本工资，计算税后工资。</a:t>
            </a:r>
            <a:r>
              <a:rPr lang="zh-CN" altLang="en-US" sz="2400">
                <a:ea typeface="黑体" pitchFamily="49" charset="-122"/>
              </a:rPr>
              <a:t>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539750" y="1268413"/>
            <a:ext cx="8135938" cy="4105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#include &lt;iostream.h&gt;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void main()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double sal;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double rate;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请输入基本工资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cin&gt;&gt;sal;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</a:t>
            </a:r>
            <a:r>
              <a:rPr lang="en-GB" altLang="zh-CN" sz="2400">
                <a:solidFill>
                  <a:srgbClr val="FF0000"/>
                </a:solidFill>
                <a:cs typeface="Courier New" pitchFamily="49" charset="0"/>
              </a:rPr>
              <a:t>rate= (sal&lt;=1000) ? 0 : 0.05;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sal=sal-(sal-1000)*rate;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税后工资为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"&lt;&lt;sal&lt;&lt;endl;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508625" y="5084763"/>
            <a:ext cx="2881313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请输入基本工资：</a:t>
            </a: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1500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508625" y="5445125"/>
            <a:ext cx="2881313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税后工资为：</a:t>
            </a: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1475.00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91" grpId="0" animBg="1"/>
      <p:bldP spid="1781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上机练习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P13</a:t>
            </a:r>
            <a:r>
              <a:rPr lang="zh-CN" altLang="en-US" smtClean="0"/>
              <a:t>：示范题二</a:t>
            </a:r>
            <a:endParaRPr lang="en-US" altLang="zh-CN" smtClean="0"/>
          </a:p>
          <a:p>
            <a:r>
              <a:rPr lang="en-US" altLang="zh-CN" smtClean="0"/>
              <a:t>P15-16</a:t>
            </a:r>
            <a:r>
              <a:rPr lang="zh-CN" altLang="en-US" smtClean="0"/>
              <a:t>：实践题一、二、三</a:t>
            </a:r>
            <a:endParaRPr lang="en-US" altLang="zh-CN" smtClean="0"/>
          </a:p>
          <a:p>
            <a:r>
              <a:rPr lang="en-US" altLang="zh-CN" smtClean="0"/>
              <a:t>P17</a:t>
            </a:r>
            <a:r>
              <a:rPr lang="zh-CN" altLang="en-US" smtClean="0"/>
              <a:t>：自立题一</a:t>
            </a:r>
            <a:endParaRPr lang="en-US" altLang="zh-CN" smtClean="0"/>
          </a:p>
          <a:p>
            <a:r>
              <a:rPr lang="en-US" altLang="zh-CN" smtClean="0"/>
              <a:t>P18</a:t>
            </a:r>
            <a:r>
              <a:rPr lang="zh-CN" altLang="en-US" smtClean="0"/>
              <a:t>：自立题二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P18</a:t>
            </a:r>
            <a:r>
              <a:rPr lang="zh-CN" altLang="en-US" smtClean="0"/>
              <a:t>：自立题三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程序调试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F9</a:t>
            </a:r>
          </a:p>
          <a:p>
            <a:r>
              <a:rPr lang="zh-CN" altLang="en-US" dirty="0" smtClean="0"/>
              <a:t>单步调试，查看“变量”值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F5</a:t>
            </a:r>
          </a:p>
          <a:p>
            <a:pPr lvl="1"/>
            <a:r>
              <a:rPr lang="zh-CN" altLang="en-US" dirty="0" smtClean="0"/>
              <a:t>根据语句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F10</a:t>
            </a:r>
          </a:p>
          <a:p>
            <a:pPr lvl="1"/>
            <a:r>
              <a:rPr lang="zh-CN" altLang="en-US" dirty="0" smtClean="0"/>
              <a:t>根据过程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F11</a:t>
            </a:r>
          </a:p>
          <a:p>
            <a:r>
              <a:rPr lang="zh-CN" altLang="en-US" dirty="0" smtClean="0"/>
              <a:t>返回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 + F11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5029200"/>
          </a:xfrm>
        </p:spPr>
        <p:txBody>
          <a:bodyPr>
            <a:normAutofit/>
          </a:bodyPr>
          <a:lstStyle/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dirty="0" smtClean="0"/>
              <a:t>#include &lt;</a:t>
            </a:r>
            <a:r>
              <a:rPr lang="en-US" altLang="zh-CN" sz="1800" dirty="0" err="1" smtClean="0"/>
              <a:t>iostream.h</a:t>
            </a:r>
            <a:r>
              <a:rPr lang="en-US" altLang="zh-CN" sz="1800" dirty="0" smtClean="0"/>
              <a:t>&gt;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dirty="0" smtClean="0"/>
              <a:t>void main()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{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int i= 55, j= 88;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if(i=3){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	cout&lt;&lt;“i=3,”;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}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else {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	cout&lt;&lt;“i!=3, ”;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}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if</a:t>
            </a:r>
            <a:r>
              <a:rPr lang="zh-CN" altLang="en-US" sz="1800" smtClean="0"/>
              <a:t>（</a:t>
            </a:r>
            <a:r>
              <a:rPr lang="en-US" altLang="zh-CN" sz="1800" smtClean="0"/>
              <a:t>j&lt;3){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	cout&lt;&lt;“j&lt;3,”;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}</a:t>
            </a:r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	cout&lt;&lt;“OK!”&lt;&lt;endl;</a:t>
            </a:r>
            <a:endParaRPr lang="en-US" altLang="zh-CN" sz="1800" dirty="0" smtClean="0"/>
          </a:p>
          <a:p>
            <a:pPr marL="288000" indent="-28800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altLang="zh-CN" sz="180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调试程序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输入一个年份，判断是否为闰年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/>
              <a:t>输入年份</a:t>
            </a:r>
            <a:endParaRPr lang="en-US" altLang="zh-CN" smtClean="0"/>
          </a:p>
          <a:p>
            <a:pPr lvl="2"/>
            <a:r>
              <a:rPr lang="zh-CN" altLang="en-US" smtClean="0"/>
              <a:t>可以限定范围，如</a:t>
            </a:r>
            <a:r>
              <a:rPr lang="en-US" altLang="zh-CN" smtClean="0"/>
              <a:t>0</a:t>
            </a:r>
            <a:r>
              <a:rPr lang="zh-CN" altLang="en-US" smtClean="0"/>
              <a:t>至</a:t>
            </a:r>
            <a:r>
              <a:rPr lang="en-US" altLang="zh-CN" smtClean="0"/>
              <a:t>9999</a:t>
            </a:r>
            <a:r>
              <a:rPr lang="zh-CN" altLang="en-US" smtClean="0"/>
              <a:t>年</a:t>
            </a:r>
            <a:endParaRPr lang="en-US" altLang="zh-CN" smtClean="0"/>
          </a:p>
          <a:p>
            <a:pPr lvl="1"/>
            <a:r>
              <a:rPr lang="zh-CN" altLang="en-US" smtClean="0"/>
              <a:t>判断是否为闰年的条件</a:t>
            </a:r>
            <a:endParaRPr lang="en-US" altLang="zh-CN" smtClean="0"/>
          </a:p>
          <a:p>
            <a:pPr lvl="2"/>
            <a:r>
              <a:rPr lang="zh-CN" altLang="en-US" smtClean="0"/>
              <a:t>条件</a:t>
            </a:r>
            <a:r>
              <a:rPr lang="en-US" altLang="zh-CN" smtClean="0"/>
              <a:t>1</a:t>
            </a:r>
          </a:p>
          <a:p>
            <a:pPr lvl="3"/>
            <a:r>
              <a:rPr lang="zh-CN" altLang="en-US" smtClean="0"/>
              <a:t>能够被</a:t>
            </a:r>
            <a:r>
              <a:rPr lang="en-US" altLang="zh-CN" smtClean="0"/>
              <a:t>4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3"/>
            <a:r>
              <a:rPr lang="zh-CN" altLang="en-US" smtClean="0"/>
              <a:t>不能够被</a:t>
            </a:r>
            <a:r>
              <a:rPr lang="en-US" altLang="zh-CN" smtClean="0"/>
              <a:t>100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2"/>
            <a:r>
              <a:rPr lang="zh-CN" altLang="en-US" smtClean="0"/>
              <a:t>条件</a:t>
            </a:r>
            <a:r>
              <a:rPr lang="en-US" altLang="zh-CN" smtClean="0"/>
              <a:t>2</a:t>
            </a:r>
          </a:p>
          <a:p>
            <a:pPr lvl="3"/>
            <a:r>
              <a:rPr lang="zh-CN" altLang="en-US" smtClean="0"/>
              <a:t>能够被</a:t>
            </a:r>
            <a:r>
              <a:rPr lang="en-US" altLang="zh-CN" smtClean="0"/>
              <a:t>400</a:t>
            </a:r>
            <a:r>
              <a:rPr lang="zh-CN" altLang="en-US" smtClean="0"/>
              <a:t>整除</a:t>
            </a:r>
            <a:endParaRPr lang="en-US" altLang="zh-CN" smtClean="0"/>
          </a:p>
          <a:p>
            <a:pPr lvl="2"/>
            <a:r>
              <a:rPr lang="zh-CN" altLang="en-US" smtClean="0"/>
              <a:t>上述两个条件满足其一即可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void main()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输入年份：</a:t>
            </a:r>
            <a:r>
              <a:rPr lang="en-US" altLang="zh-CN" dirty="0" smtClean="0"/>
              <a:t>";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&gt;&gt;year;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if((year%4==0&amp;&amp;year%100!=0)||(year%400==0))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&lt;&lt;year&lt;&lt;"</a:t>
            </a:r>
            <a:r>
              <a:rPr lang="zh-CN" altLang="en-US" dirty="0" smtClean="0"/>
              <a:t>年是闰年</a:t>
            </a:r>
            <a:r>
              <a:rPr lang="en-US" altLang="zh-CN" dirty="0" smtClean="0"/>
              <a:t>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else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&lt;&lt;year&lt;&lt;"</a:t>
            </a:r>
            <a:r>
              <a:rPr lang="zh-CN" altLang="en-US" dirty="0" smtClean="0"/>
              <a:t>年不是闰年</a:t>
            </a:r>
            <a:r>
              <a:rPr lang="en-US" altLang="zh-CN" dirty="0" smtClean="0"/>
              <a:t>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条件语句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700213"/>
            <a:ext cx="3705225" cy="2409825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29350" y="1447800"/>
            <a:ext cx="18716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if(…)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{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	 ……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	 ……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}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else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{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	 ……</a:t>
            </a:r>
          </a:p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altLang="zh-CN" sz="2600">
                <a:latin typeface="+mn-lt"/>
                <a:ea typeface="+mn-ea"/>
              </a:rPr>
              <a:t>}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</a:rPr>
              <a:t>实验</a:t>
            </a:r>
            <a:r>
              <a:rPr lang="en-US" altLang="zh-CN" smtClean="0">
                <a:latin typeface="黑体" pitchFamily="2" charset="-122"/>
              </a:rPr>
              <a:t>4-1</a:t>
            </a:r>
            <a:endParaRPr lang="en-US" altLang="zh-CN" dirty="0">
              <a:latin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程序调试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条件语句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0313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条件语句嵌套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67000" y="4821238"/>
            <a:ext cx="14157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ea typeface="宋体" pitchFamily="2" charset="-122"/>
              </a:rPr>
              <a:t>开关语句</a:t>
            </a:r>
            <a:endParaRPr lang="en-US" altLang="zh-CN" sz="2400" b="1" dirty="0">
              <a:ea typeface="宋体" pitchFamily="2" charset="-122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384165-8FAB-4ED2-B348-D2AEA2D2A141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300788" y="3644900"/>
            <a:ext cx="1219200" cy="914400"/>
            <a:chOff x="4896" y="2112"/>
            <a:chExt cx="768" cy="960"/>
          </a:xfrm>
        </p:grpSpPr>
        <p:sp>
          <p:nvSpPr>
            <p:cNvPr id="160837" name="Rectangle 69"/>
            <p:cNvSpPr>
              <a:spLocks noChangeArrowheads="1"/>
            </p:cNvSpPr>
            <p:nvPr/>
          </p:nvSpPr>
          <p:spPr bwMode="auto">
            <a:xfrm>
              <a:off x="4896" y="2112"/>
              <a:ext cx="768" cy="960"/>
            </a:xfrm>
            <a:prstGeom prst="rect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6" name="Text Box 70"/>
            <p:cNvSpPr txBox="1">
              <a:spLocks noChangeArrowheads="1"/>
            </p:cNvSpPr>
            <p:nvPr/>
          </p:nvSpPr>
          <p:spPr bwMode="auto">
            <a:xfrm>
              <a:off x="5077" y="2349"/>
              <a:ext cx="404" cy="67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>
                  <a:latin typeface="黑体" pitchFamily="49" charset="-122"/>
                  <a:ea typeface="黑体" pitchFamily="49" charset="-122"/>
                </a:rPr>
                <a:t>不能</a:t>
              </a:r>
            </a:p>
            <a:p>
              <a:pPr algn="ctr"/>
              <a:r>
                <a:rPr lang="zh-CN" altLang="en-US" sz="1800" b="1">
                  <a:latin typeface="黑体" pitchFamily="49" charset="-122"/>
                  <a:ea typeface="黑体" pitchFamily="49" charset="-122"/>
                </a:rPr>
                <a:t>上菜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698875" y="990600"/>
            <a:ext cx="2049463" cy="1820863"/>
            <a:chOff x="2330" y="624"/>
            <a:chExt cx="1291" cy="1147"/>
          </a:xfrm>
        </p:grpSpPr>
        <p:pic>
          <p:nvPicPr>
            <p:cNvPr id="11333" name="Picture 26" descr="ucrgcnvx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8" y="624"/>
              <a:ext cx="453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4" name="Text Box 27"/>
            <p:cNvSpPr txBox="1">
              <a:spLocks noChangeArrowheads="1"/>
            </p:cNvSpPr>
            <p:nvPr/>
          </p:nvSpPr>
          <p:spPr bwMode="auto">
            <a:xfrm>
              <a:off x="2330" y="1047"/>
              <a:ext cx="992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楷体_GB2312" pitchFamily="49" charset="-122"/>
                  <a:ea typeface="黑体" pitchFamily="49" charset="-122"/>
                </a:rPr>
                <a:t>有胡萝卜吗</a:t>
              </a:r>
              <a:r>
                <a:rPr lang="zh-CN" altLang="en-US" sz="1800">
                  <a:ea typeface="黑体" pitchFamily="49" charset="-122"/>
                </a:rPr>
                <a:t>？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551113" y="2576513"/>
            <a:ext cx="2035175" cy="1700212"/>
            <a:chOff x="1607" y="1623"/>
            <a:chExt cx="1282" cy="1071"/>
          </a:xfrm>
        </p:grpSpPr>
        <p:pic>
          <p:nvPicPr>
            <p:cNvPr id="11331" name="Picture 29" descr="1wu32vea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7" y="1960"/>
              <a:ext cx="128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Text Box 30"/>
            <p:cNvSpPr txBox="1">
              <a:spLocks noChangeArrowheads="1"/>
            </p:cNvSpPr>
            <p:nvPr/>
          </p:nvSpPr>
          <p:spPr bwMode="auto">
            <a:xfrm>
              <a:off x="1744" y="1623"/>
              <a:ext cx="848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有黄瓜吗？</a:t>
              </a:r>
            </a:p>
          </p:txBody>
        </p:sp>
      </p:grpSp>
      <p:pic>
        <p:nvPicPr>
          <p:cNvPr id="160799" name="Picture 31" descr="2febm0qu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505200"/>
            <a:ext cx="990600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05600" y="1066800"/>
            <a:ext cx="2368550" cy="2514600"/>
            <a:chOff x="4224" y="672"/>
            <a:chExt cx="1492" cy="1584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4224" y="672"/>
              <a:ext cx="1492" cy="1157"/>
              <a:chOff x="4224" y="672"/>
              <a:chExt cx="1492" cy="1157"/>
            </a:xfrm>
          </p:grpSpPr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4224" y="672"/>
                <a:ext cx="1200" cy="1157"/>
                <a:chOff x="2688" y="672"/>
                <a:chExt cx="1200" cy="1157"/>
              </a:xfrm>
            </p:grpSpPr>
            <p:pic>
              <p:nvPicPr>
                <p:cNvPr id="11329" name="Picture 35" descr="jkflm2me[1]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928" y="1200"/>
                  <a:ext cx="960" cy="6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330" name="Picture 36" descr="ucrgcnvx[1]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688" y="672"/>
                  <a:ext cx="453" cy="1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1328" name="Text Box 37"/>
              <p:cNvSpPr txBox="1">
                <a:spLocks noChangeArrowheads="1"/>
              </p:cNvSpPr>
              <p:nvPr/>
            </p:nvSpPr>
            <p:spPr bwMode="auto">
              <a:xfrm>
                <a:off x="4578" y="807"/>
                <a:ext cx="1138" cy="245"/>
              </a:xfrm>
              <a:prstGeom prst="rect">
                <a:avLst/>
              </a:prstGeom>
              <a:gradFill rotWithShape="1">
                <a:gsLst>
                  <a:gs pos="0">
                    <a:srgbClr val="FFCCCC"/>
                  </a:gs>
                  <a:gs pos="100000">
                    <a:srgbClr val="FFFFFF"/>
                  </a:gs>
                </a:gsLst>
                <a:lin ang="5400000" scaled="1"/>
              </a:gradFill>
              <a:ln w="2222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00">
                    <a:latin typeface="黑体" pitchFamily="49" charset="-122"/>
                    <a:ea typeface="黑体" pitchFamily="49" charset="-122"/>
                  </a:rPr>
                  <a:t>制作胡萝卜沙拉</a:t>
                </a:r>
              </a:p>
            </p:txBody>
          </p:sp>
        </p:grpSp>
        <p:pic>
          <p:nvPicPr>
            <p:cNvPr id="11326" name="Picture 38" descr="2febm0qu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4817" y="1793"/>
              <a:ext cx="57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427538" y="4114800"/>
            <a:ext cx="1368425" cy="990600"/>
            <a:chOff x="2789" y="2592"/>
            <a:chExt cx="862" cy="624"/>
          </a:xfrm>
        </p:grpSpPr>
        <p:pic>
          <p:nvPicPr>
            <p:cNvPr id="11323" name="Picture 43" descr="2febm0qu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738338">
              <a:off x="2667" y="2714"/>
              <a:ext cx="62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4" name="Text Box 44"/>
            <p:cNvSpPr txBox="1">
              <a:spLocks noChangeArrowheads="1"/>
            </p:cNvSpPr>
            <p:nvPr/>
          </p:nvSpPr>
          <p:spPr bwMode="auto">
            <a:xfrm>
              <a:off x="3379" y="2727"/>
              <a:ext cx="272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</p:grpSp>
      <p:sp>
        <p:nvSpPr>
          <p:cNvPr id="11273" name="Rectangle 45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多重条件判断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715000" y="1281113"/>
            <a:ext cx="914400" cy="950912"/>
            <a:chOff x="3600" y="807"/>
            <a:chExt cx="576" cy="599"/>
          </a:xfrm>
        </p:grpSpPr>
        <p:pic>
          <p:nvPicPr>
            <p:cNvPr id="11321" name="Picture 47" descr="2febm0qu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-202099">
              <a:off x="3600" y="1056"/>
              <a:ext cx="57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2" name="Text Box 48"/>
            <p:cNvSpPr txBox="1">
              <a:spLocks noChangeArrowheads="1"/>
            </p:cNvSpPr>
            <p:nvPr/>
          </p:nvSpPr>
          <p:spPr bwMode="auto">
            <a:xfrm>
              <a:off x="3667" y="807"/>
              <a:ext cx="272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</p:grpSp>
      <p:sp>
        <p:nvSpPr>
          <p:cNvPr id="160817" name="Arc 49"/>
          <p:cNvSpPr>
            <a:spLocks/>
          </p:cNvSpPr>
          <p:nvPr/>
        </p:nvSpPr>
        <p:spPr bwMode="auto">
          <a:xfrm flipV="1">
            <a:off x="4965700" y="4191000"/>
            <a:ext cx="3035300" cy="2057400"/>
          </a:xfrm>
          <a:custGeom>
            <a:avLst/>
            <a:gdLst>
              <a:gd name="G0" fmla="+- 14077 0 0"/>
              <a:gd name="G1" fmla="+- 21600 0 0"/>
              <a:gd name="G2" fmla="+- 21600 0 0"/>
              <a:gd name="T0" fmla="*/ 0 w 33096"/>
              <a:gd name="T1" fmla="*/ 5217 h 21600"/>
              <a:gd name="T2" fmla="*/ 33096 w 33096"/>
              <a:gd name="T3" fmla="*/ 11361 h 21600"/>
              <a:gd name="T4" fmla="*/ 14077 w 330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96" h="21600" fill="none" extrusionOk="0">
                <a:moveTo>
                  <a:pt x="0" y="5217"/>
                </a:moveTo>
                <a:cubicBezTo>
                  <a:pt x="3917" y="1850"/>
                  <a:pt x="8911" y="-1"/>
                  <a:pt x="14077" y="0"/>
                </a:cubicBezTo>
                <a:cubicBezTo>
                  <a:pt x="22023" y="0"/>
                  <a:pt x="29328" y="4363"/>
                  <a:pt x="33096" y="11360"/>
                </a:cubicBezTo>
              </a:path>
              <a:path w="33096" h="21600" stroke="0" extrusionOk="0">
                <a:moveTo>
                  <a:pt x="0" y="5217"/>
                </a:moveTo>
                <a:cubicBezTo>
                  <a:pt x="3917" y="1850"/>
                  <a:pt x="8911" y="-1"/>
                  <a:pt x="14077" y="0"/>
                </a:cubicBezTo>
                <a:cubicBezTo>
                  <a:pt x="22023" y="0"/>
                  <a:pt x="29328" y="4363"/>
                  <a:pt x="33096" y="11360"/>
                </a:cubicBezTo>
                <a:lnTo>
                  <a:pt x="14077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772400" y="3657600"/>
            <a:ext cx="1219200" cy="914400"/>
            <a:chOff x="4896" y="2112"/>
            <a:chExt cx="768" cy="960"/>
          </a:xfrm>
        </p:grpSpPr>
        <p:sp>
          <p:nvSpPr>
            <p:cNvPr id="160819" name="Rectangle 51"/>
            <p:cNvSpPr>
              <a:spLocks noChangeArrowheads="1"/>
            </p:cNvSpPr>
            <p:nvPr/>
          </p:nvSpPr>
          <p:spPr bwMode="auto">
            <a:xfrm>
              <a:off x="4896" y="2112"/>
              <a:ext cx="768" cy="960"/>
            </a:xfrm>
            <a:prstGeom prst="rect">
              <a:avLst/>
            </a:prstGeom>
            <a:gradFill rotWithShape="1">
              <a:gsLst>
                <a:gs pos="0">
                  <a:srgbClr val="00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0" name="Text Box 52"/>
            <p:cNvSpPr txBox="1">
              <a:spLocks noChangeArrowheads="1"/>
            </p:cNvSpPr>
            <p:nvPr/>
          </p:nvSpPr>
          <p:spPr bwMode="auto">
            <a:xfrm>
              <a:off x="5077" y="2349"/>
              <a:ext cx="404" cy="67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>
                  <a:latin typeface="黑体" pitchFamily="49" charset="-122"/>
                  <a:ea typeface="黑体" pitchFamily="49" charset="-122"/>
                </a:rPr>
                <a:t>可以</a:t>
              </a:r>
            </a:p>
            <a:p>
              <a:pPr algn="ctr"/>
              <a:r>
                <a:rPr lang="zh-CN" altLang="en-US" sz="1800" b="1">
                  <a:latin typeface="黑体" pitchFamily="49" charset="-122"/>
                  <a:ea typeface="黑体" pitchFamily="49" charset="-122"/>
                </a:rPr>
                <a:t>上菜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352800" y="4751388"/>
            <a:ext cx="3076575" cy="1487487"/>
            <a:chOff x="2112" y="2993"/>
            <a:chExt cx="1938" cy="937"/>
          </a:xfrm>
        </p:grpSpPr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112" y="2993"/>
              <a:ext cx="1938" cy="785"/>
              <a:chOff x="2112" y="2993"/>
              <a:chExt cx="1938" cy="785"/>
            </a:xfrm>
          </p:grpSpPr>
          <p:pic>
            <p:nvPicPr>
              <p:cNvPr id="11317" name="Picture 55" descr="jkflm2me[1]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89" y="2993"/>
                <a:ext cx="1161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318" name="Picture 56" descr="1wu32vea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12" y="3024"/>
                <a:ext cx="1152" cy="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316" name="Text Box 57"/>
            <p:cNvSpPr txBox="1">
              <a:spLocks noChangeArrowheads="1"/>
            </p:cNvSpPr>
            <p:nvPr/>
          </p:nvSpPr>
          <p:spPr bwMode="auto">
            <a:xfrm>
              <a:off x="2728" y="3687"/>
              <a:ext cx="992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制作黄瓜沙拉</a:t>
              </a:r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0" y="2514600"/>
            <a:ext cx="2057400" cy="1846263"/>
            <a:chOff x="0" y="1584"/>
            <a:chExt cx="1296" cy="1163"/>
          </a:xfrm>
        </p:grpSpPr>
        <p:pic>
          <p:nvPicPr>
            <p:cNvPr id="11313" name="Picture 59" descr="jkflm2me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" y="2064"/>
              <a:ext cx="1042" cy="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14" name="Text Box 60"/>
            <p:cNvSpPr txBox="1">
              <a:spLocks noChangeArrowheads="1"/>
            </p:cNvSpPr>
            <p:nvPr/>
          </p:nvSpPr>
          <p:spPr bwMode="auto">
            <a:xfrm>
              <a:off x="0" y="1584"/>
              <a:ext cx="1296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制作黄瓜沙拉</a:t>
              </a:r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4191000" y="3048000"/>
            <a:ext cx="1138238" cy="785813"/>
            <a:chOff x="2640" y="1920"/>
            <a:chExt cx="717" cy="495"/>
          </a:xfrm>
        </p:grpSpPr>
        <p:pic>
          <p:nvPicPr>
            <p:cNvPr id="11311" name="Picture 62" descr="2febm0qu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-1755560">
              <a:off x="2640" y="1920"/>
              <a:ext cx="62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12" name="Text Box 63"/>
            <p:cNvSpPr txBox="1">
              <a:spLocks noChangeArrowheads="1"/>
            </p:cNvSpPr>
            <p:nvPr/>
          </p:nvSpPr>
          <p:spPr bwMode="auto">
            <a:xfrm>
              <a:off x="2941" y="2172"/>
              <a:ext cx="416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没有</a:t>
              </a:r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5430838" y="2424113"/>
            <a:ext cx="1122362" cy="1233487"/>
            <a:chOff x="3421" y="1527"/>
            <a:chExt cx="707" cy="777"/>
          </a:xfrm>
        </p:grpSpPr>
        <p:pic>
          <p:nvPicPr>
            <p:cNvPr id="11309" name="Picture 65" descr="2febm0qu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3747821">
              <a:off x="3665" y="1841"/>
              <a:ext cx="57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10" name="Text Box 66"/>
            <p:cNvSpPr txBox="1">
              <a:spLocks noChangeArrowheads="1"/>
            </p:cNvSpPr>
            <p:nvPr/>
          </p:nvSpPr>
          <p:spPr bwMode="auto">
            <a:xfrm>
              <a:off x="3421" y="1527"/>
              <a:ext cx="416" cy="24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没有</a:t>
              </a:r>
            </a:p>
          </p:txBody>
        </p:sp>
      </p:grpSp>
      <p:pic>
        <p:nvPicPr>
          <p:cNvPr id="160835" name="Picture 67" descr="2febm0qu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V="1">
            <a:off x="7669213" y="4827587"/>
            <a:ext cx="914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96"/>
          <p:cNvGrpSpPr>
            <a:grpSpLocks/>
          </p:cNvGrpSpPr>
          <p:nvPr/>
        </p:nvGrpSpPr>
        <p:grpSpPr bwMode="auto">
          <a:xfrm>
            <a:off x="369888" y="1573213"/>
            <a:ext cx="8666162" cy="4448175"/>
            <a:chOff x="158" y="527"/>
            <a:chExt cx="5459" cy="2802"/>
          </a:xfrm>
        </p:grpSpPr>
        <p:sp>
          <p:nvSpPr>
            <p:cNvPr id="160865" name="AutoShape 97"/>
            <p:cNvSpPr>
              <a:spLocks noChangeArrowheads="1"/>
            </p:cNvSpPr>
            <p:nvPr/>
          </p:nvSpPr>
          <p:spPr bwMode="auto">
            <a:xfrm>
              <a:off x="158" y="2027"/>
              <a:ext cx="549" cy="268"/>
            </a:xfrm>
            <a:prstGeom prst="flowChartTerminator">
              <a:avLst/>
            </a:prstGeom>
            <a:gradFill rotWithShape="1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800">
                  <a:latin typeface="Courier New" pitchFamily="49" charset="0"/>
                  <a:ea typeface="黑体" pitchFamily="2" charset="-122"/>
                </a:rPr>
                <a:t>开始</a:t>
              </a:r>
              <a:endParaRPr lang="en-US" sz="1800">
                <a:latin typeface="Courier New" pitchFamily="49" charset="0"/>
                <a:ea typeface="黑体" pitchFamily="2" charset="-122"/>
              </a:endParaRPr>
            </a:p>
          </p:txBody>
        </p:sp>
        <p:sp>
          <p:nvSpPr>
            <p:cNvPr id="160866" name="AutoShape 98"/>
            <p:cNvSpPr>
              <a:spLocks noChangeArrowheads="1"/>
            </p:cNvSpPr>
            <p:nvPr/>
          </p:nvSpPr>
          <p:spPr bwMode="auto">
            <a:xfrm>
              <a:off x="1049" y="3082"/>
              <a:ext cx="932" cy="247"/>
            </a:xfrm>
            <a:prstGeom prst="flowChartProcess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1800">
                  <a:solidFill>
                    <a:schemeClr val="accent2"/>
                  </a:solidFill>
                  <a:latin typeface="Courier New" pitchFamily="49" charset="0"/>
                  <a:ea typeface="黑体" pitchFamily="2" charset="-122"/>
                </a:rPr>
                <a:t>做黄瓜沙拉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endParaRPr>
            </a:p>
          </p:txBody>
        </p:sp>
        <p:sp>
          <p:nvSpPr>
            <p:cNvPr id="160867" name="AutoShape 99"/>
            <p:cNvSpPr>
              <a:spLocks noChangeArrowheads="1"/>
            </p:cNvSpPr>
            <p:nvPr/>
          </p:nvSpPr>
          <p:spPr bwMode="auto">
            <a:xfrm>
              <a:off x="3651" y="1282"/>
              <a:ext cx="1090" cy="243"/>
            </a:xfrm>
            <a:prstGeom prst="flowChartProcess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22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1800">
                  <a:solidFill>
                    <a:schemeClr val="accent2"/>
                  </a:solidFill>
                  <a:latin typeface="Courier New" pitchFamily="49" charset="0"/>
                  <a:ea typeface="黑体" pitchFamily="2" charset="-122"/>
                </a:rPr>
                <a:t>做胡萝卜沙拉</a:t>
              </a:r>
              <a:endParaRPr lang="en-US" sz="1800">
                <a:solidFill>
                  <a:schemeClr val="accent2"/>
                </a:solidFill>
                <a:latin typeface="Courier New" pitchFamily="49" charset="0"/>
                <a:ea typeface="黑体" pitchFamily="2" charset="-122"/>
              </a:endParaRPr>
            </a:p>
          </p:txBody>
        </p:sp>
        <p:sp>
          <p:nvSpPr>
            <p:cNvPr id="11286" name="AutoShape 100"/>
            <p:cNvSpPr>
              <a:spLocks noChangeArrowheads="1"/>
            </p:cNvSpPr>
            <p:nvPr/>
          </p:nvSpPr>
          <p:spPr bwMode="auto">
            <a:xfrm>
              <a:off x="2957" y="1448"/>
              <a:ext cx="649" cy="258"/>
            </a:xfrm>
            <a:prstGeom prst="flowChart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  <p:sp>
          <p:nvSpPr>
            <p:cNvPr id="11287" name="AutoShape 101"/>
            <p:cNvSpPr>
              <a:spLocks noChangeArrowheads="1"/>
            </p:cNvSpPr>
            <p:nvPr/>
          </p:nvSpPr>
          <p:spPr bwMode="auto">
            <a:xfrm>
              <a:off x="780" y="1403"/>
              <a:ext cx="649" cy="258"/>
            </a:xfrm>
            <a:prstGeom prst="flowChart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没有</a:t>
              </a:r>
            </a:p>
          </p:txBody>
        </p:sp>
        <p:sp>
          <p:nvSpPr>
            <p:cNvPr id="160870" name="AutoShape 102"/>
            <p:cNvSpPr>
              <a:spLocks noChangeArrowheads="1"/>
            </p:cNvSpPr>
            <p:nvPr/>
          </p:nvSpPr>
          <p:spPr bwMode="auto">
            <a:xfrm>
              <a:off x="3878" y="528"/>
              <a:ext cx="850" cy="589"/>
            </a:xfrm>
            <a:prstGeom prst="flowChartInputOutpu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1800" b="1">
                  <a:latin typeface="Courier New" pitchFamily="49" charset="0"/>
                  <a:ea typeface="黑体" pitchFamily="2" charset="-122"/>
                </a:rPr>
                <a:t>不能</a:t>
              </a:r>
            </a:p>
            <a:p>
              <a:pPr algn="ctr">
                <a:defRPr/>
              </a:pPr>
              <a:r>
                <a:rPr lang="zh-CN" altLang="en-US" sz="1800" b="1">
                  <a:latin typeface="Courier New" pitchFamily="49" charset="0"/>
                  <a:ea typeface="黑体" pitchFamily="2" charset="-122"/>
                </a:rPr>
                <a:t>上菜</a:t>
              </a:r>
              <a:endParaRPr lang="en-US" sz="1800" b="1">
                <a:latin typeface="Courier New" pitchFamily="49" charset="0"/>
                <a:ea typeface="黑体" pitchFamily="2" charset="-122"/>
              </a:endParaRPr>
            </a:p>
            <a:p>
              <a:pPr algn="ctr">
                <a:defRPr/>
              </a:pPr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60871" name="AutoShape 103"/>
            <p:cNvSpPr>
              <a:spLocks noChangeArrowheads="1"/>
            </p:cNvSpPr>
            <p:nvPr/>
          </p:nvSpPr>
          <p:spPr bwMode="auto">
            <a:xfrm>
              <a:off x="3799" y="2217"/>
              <a:ext cx="850" cy="589"/>
            </a:xfrm>
            <a:prstGeom prst="flowChartInputOutput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1800" b="1">
                  <a:latin typeface="Courier New" pitchFamily="49" charset="0"/>
                  <a:ea typeface="黑体" pitchFamily="2" charset="-122"/>
                </a:rPr>
                <a:t>可以</a:t>
              </a:r>
            </a:p>
            <a:p>
              <a:pPr algn="ctr">
                <a:defRPr/>
              </a:pPr>
              <a:r>
                <a:rPr lang="zh-CN" altLang="en-US" sz="1800" b="1">
                  <a:latin typeface="Courier New" pitchFamily="49" charset="0"/>
                  <a:ea typeface="黑体" pitchFamily="2" charset="-122"/>
                </a:rPr>
                <a:t>上菜</a:t>
              </a:r>
            </a:p>
            <a:p>
              <a:pPr algn="ctr">
                <a:defRPr/>
              </a:pPr>
              <a:endParaRPr lang="en-US" altLang="zh-CN" sz="1800">
                <a:latin typeface="Courier New" pitchFamily="49" charset="0"/>
                <a:ea typeface="黑体" pitchFamily="2" charset="-122"/>
              </a:endParaRPr>
            </a:p>
          </p:txBody>
        </p:sp>
        <p:grpSp>
          <p:nvGrpSpPr>
            <p:cNvPr id="17" name="Group 104"/>
            <p:cNvGrpSpPr>
              <a:grpSpLocks/>
            </p:cNvGrpSpPr>
            <p:nvPr/>
          </p:nvGrpSpPr>
          <p:grpSpPr bwMode="auto">
            <a:xfrm>
              <a:off x="1936" y="1054"/>
              <a:ext cx="1014" cy="682"/>
              <a:chOff x="2160" y="761"/>
              <a:chExt cx="1200" cy="807"/>
            </a:xfrm>
          </p:grpSpPr>
          <p:sp>
            <p:nvSpPr>
              <p:cNvPr id="160873" name="AutoShape 105"/>
              <p:cNvSpPr>
                <a:spLocks noChangeArrowheads="1"/>
              </p:cNvSpPr>
              <p:nvPr/>
            </p:nvSpPr>
            <p:spPr bwMode="auto">
              <a:xfrm>
                <a:off x="2160" y="768"/>
                <a:ext cx="1200" cy="800"/>
              </a:xfrm>
              <a:prstGeom prst="flowChartDecision">
                <a:avLst/>
              </a:prstGeom>
              <a:gradFill rotWithShape="1">
                <a:gsLst>
                  <a:gs pos="0">
                    <a:srgbClr val="CCFFCC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08" name="Text Box 106"/>
              <p:cNvSpPr txBox="1">
                <a:spLocks noChangeArrowheads="1"/>
              </p:cNvSpPr>
              <p:nvPr/>
            </p:nvSpPr>
            <p:spPr bwMode="auto">
              <a:xfrm>
                <a:off x="2451" y="761"/>
                <a:ext cx="649" cy="68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altLang="zh-CN" sz="1800">
                  <a:solidFill>
                    <a:schemeClr val="hlink"/>
                  </a:solidFill>
                  <a:latin typeface="Courier New" pitchFamily="49" charset="0"/>
                  <a:ea typeface="黑体" pitchFamily="49" charset="-122"/>
                </a:endParaRPr>
              </a:p>
              <a:p>
                <a:pPr algn="ctr"/>
                <a:r>
                  <a:rPr lang="zh-CN" altLang="en-US" sz="1800">
                    <a:solidFill>
                      <a:schemeClr val="accent2"/>
                    </a:solidFill>
                    <a:latin typeface="Courier New" pitchFamily="49" charset="0"/>
                    <a:ea typeface="黑体" pitchFamily="49" charset="-122"/>
                  </a:rPr>
                  <a:t>是否有</a:t>
                </a:r>
              </a:p>
              <a:p>
                <a:pPr algn="ctr"/>
                <a:r>
                  <a:rPr lang="zh-CN" altLang="en-US" sz="1800">
                    <a:solidFill>
                      <a:schemeClr val="accent2"/>
                    </a:solidFill>
                    <a:latin typeface="Courier New" pitchFamily="49" charset="0"/>
                    <a:ea typeface="黑体" pitchFamily="49" charset="-122"/>
                  </a:rPr>
                  <a:t>胡萝卜</a:t>
                </a:r>
                <a:endParaRPr lang="en-US" sz="1800">
                  <a:solidFill>
                    <a:schemeClr val="accent2"/>
                  </a:solidFill>
                  <a:latin typeface="Courier New" pitchFamily="49" charset="0"/>
                  <a:ea typeface="黑体" pitchFamily="49" charset="-122"/>
                </a:endParaRPr>
              </a:p>
            </p:txBody>
          </p:sp>
        </p:grpSp>
        <p:sp>
          <p:nvSpPr>
            <p:cNvPr id="11291" name="AutoShape 107"/>
            <p:cNvSpPr>
              <a:spLocks noChangeArrowheads="1"/>
            </p:cNvSpPr>
            <p:nvPr/>
          </p:nvSpPr>
          <p:spPr bwMode="auto">
            <a:xfrm>
              <a:off x="1596" y="2764"/>
              <a:ext cx="649" cy="258"/>
            </a:xfrm>
            <a:prstGeom prst="flowChart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  <p:sp>
          <p:nvSpPr>
            <p:cNvPr id="11292" name="AutoShape 108"/>
            <p:cNvSpPr>
              <a:spLocks noChangeArrowheads="1"/>
            </p:cNvSpPr>
            <p:nvPr/>
          </p:nvSpPr>
          <p:spPr bwMode="auto">
            <a:xfrm>
              <a:off x="2957" y="527"/>
              <a:ext cx="649" cy="258"/>
            </a:xfrm>
            <a:prstGeom prst="flowChart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>
                  <a:latin typeface="黑体" pitchFamily="49" charset="-122"/>
                  <a:ea typeface="黑体" pitchFamily="49" charset="-122"/>
                </a:rPr>
                <a:t>没有</a:t>
              </a:r>
            </a:p>
          </p:txBody>
        </p:sp>
        <p:sp>
          <p:nvSpPr>
            <p:cNvPr id="160877" name="AutoShape 109"/>
            <p:cNvSpPr>
              <a:spLocks noChangeArrowheads="1"/>
            </p:cNvSpPr>
            <p:nvPr/>
          </p:nvSpPr>
          <p:spPr bwMode="auto">
            <a:xfrm>
              <a:off x="963" y="1614"/>
              <a:ext cx="1101" cy="1113"/>
            </a:xfrm>
            <a:prstGeom prst="flowChartDecision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1800" b="1">
                <a:solidFill>
                  <a:schemeClr val="hlink"/>
                </a:solidFill>
                <a:latin typeface="Courier New" pitchFamily="49" charset="0"/>
              </a:endParaRPr>
            </a:p>
            <a:p>
              <a:pPr algn="ctr">
                <a:defRPr/>
              </a:pPr>
              <a:endParaRPr lang="en-US" sz="1800" b="1">
                <a:solidFill>
                  <a:schemeClr val="hlink"/>
                </a:solidFill>
                <a:latin typeface="Courier New" pitchFamily="49" charset="0"/>
              </a:endParaRPr>
            </a:p>
            <a:p>
              <a:pPr algn="ctr">
                <a:defRPr/>
              </a:pPr>
              <a:endParaRPr lang="en-US" sz="18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11294" name="Text Box 110"/>
            <p:cNvSpPr txBox="1">
              <a:spLocks noChangeArrowheads="1"/>
            </p:cNvSpPr>
            <p:nvPr/>
          </p:nvSpPr>
          <p:spPr bwMode="auto">
            <a:xfrm>
              <a:off x="1020" y="1888"/>
              <a:ext cx="981" cy="40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altLang="zh-CN" sz="1800" b="1">
                <a:solidFill>
                  <a:schemeClr val="hlink"/>
                </a:solidFill>
                <a:latin typeface="Courier New" pitchFamily="49" charset="0"/>
              </a:endParaRPr>
            </a:p>
            <a:p>
              <a:pPr algn="ctr"/>
              <a:r>
                <a:rPr lang="zh-CN" altLang="en-US" sz="1800">
                  <a:solidFill>
                    <a:schemeClr val="accent2"/>
                  </a:solidFill>
                  <a:latin typeface="Courier New" pitchFamily="49" charset="0"/>
                  <a:ea typeface="黑体" pitchFamily="49" charset="-122"/>
                </a:rPr>
                <a:t>是否有黄瓜</a:t>
              </a:r>
              <a:r>
                <a:rPr lang="zh-CN" altLang="en-US" sz="1800" b="1">
                  <a:solidFill>
                    <a:schemeClr val="accent2"/>
                  </a:solidFill>
                  <a:latin typeface="Courier New" pitchFamily="49" charset="0"/>
                </a:rPr>
                <a:t>？</a:t>
              </a:r>
              <a:endParaRPr lang="en-US" sz="1800" b="1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cxnSp>
          <p:nvCxnSpPr>
            <p:cNvPr id="11295" name="AutoShape 111"/>
            <p:cNvCxnSpPr>
              <a:cxnSpLocks noChangeShapeType="1"/>
              <a:stCxn id="160865" idx="3"/>
              <a:endCxn id="160877" idx="1"/>
            </p:cNvCxnSpPr>
            <p:nvPr/>
          </p:nvCxnSpPr>
          <p:spPr bwMode="auto">
            <a:xfrm>
              <a:off x="713" y="2161"/>
              <a:ext cx="242" cy="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6" name="AutoShape 112"/>
            <p:cNvCxnSpPr>
              <a:cxnSpLocks noChangeShapeType="1"/>
              <a:stCxn id="160877" idx="2"/>
              <a:endCxn id="160866" idx="0"/>
            </p:cNvCxnSpPr>
            <p:nvPr/>
          </p:nvCxnSpPr>
          <p:spPr bwMode="auto">
            <a:xfrm>
              <a:off x="1514" y="2735"/>
              <a:ext cx="1" cy="3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7" name="AutoShape 113"/>
            <p:cNvCxnSpPr>
              <a:cxnSpLocks noChangeShapeType="1"/>
              <a:stCxn id="160866" idx="3"/>
              <a:endCxn id="160871" idx="4"/>
            </p:cNvCxnSpPr>
            <p:nvPr/>
          </p:nvCxnSpPr>
          <p:spPr bwMode="auto">
            <a:xfrm flipV="1">
              <a:off x="1989" y="2812"/>
              <a:ext cx="2235" cy="39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98" name="AutoShape 114"/>
            <p:cNvCxnSpPr>
              <a:cxnSpLocks noChangeShapeType="1"/>
              <a:stCxn id="160877" idx="0"/>
              <a:endCxn id="160873" idx="1"/>
            </p:cNvCxnSpPr>
            <p:nvPr/>
          </p:nvCxnSpPr>
          <p:spPr bwMode="auto">
            <a:xfrm rot="-5400000">
              <a:off x="1617" y="1295"/>
              <a:ext cx="208" cy="41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99" name="AutoShape 115"/>
            <p:cNvCxnSpPr>
              <a:cxnSpLocks noChangeShapeType="1"/>
              <a:stCxn id="160873" idx="3"/>
            </p:cNvCxnSpPr>
            <p:nvPr/>
          </p:nvCxnSpPr>
          <p:spPr bwMode="auto">
            <a:xfrm flipV="1">
              <a:off x="2958" y="1396"/>
              <a:ext cx="689" cy="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0" name="AutoShape 116"/>
            <p:cNvCxnSpPr>
              <a:cxnSpLocks noChangeShapeType="1"/>
              <a:stCxn id="11308" idx="0"/>
              <a:endCxn id="160870" idx="2"/>
            </p:cNvCxnSpPr>
            <p:nvPr/>
          </p:nvCxnSpPr>
          <p:spPr bwMode="auto">
            <a:xfrm rot="-5400000">
              <a:off x="3091" y="188"/>
              <a:ext cx="231" cy="150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301" name="AutoShape 117"/>
            <p:cNvCxnSpPr>
              <a:cxnSpLocks noChangeShapeType="1"/>
              <a:endCxn id="160871" idx="0"/>
            </p:cNvCxnSpPr>
            <p:nvPr/>
          </p:nvCxnSpPr>
          <p:spPr bwMode="auto">
            <a:xfrm>
              <a:off x="4309" y="1542"/>
              <a:ext cx="0" cy="66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02" name="Line 118"/>
            <p:cNvSpPr>
              <a:spLocks noChangeShapeType="1"/>
            </p:cNvSpPr>
            <p:nvPr/>
          </p:nvSpPr>
          <p:spPr bwMode="auto">
            <a:xfrm>
              <a:off x="4649" y="846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119"/>
            <p:cNvSpPr>
              <a:spLocks noChangeShapeType="1"/>
            </p:cNvSpPr>
            <p:nvPr/>
          </p:nvSpPr>
          <p:spPr bwMode="auto">
            <a:xfrm>
              <a:off x="4876" y="845"/>
              <a:ext cx="0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120"/>
            <p:cNvSpPr>
              <a:spLocks noChangeShapeType="1"/>
            </p:cNvSpPr>
            <p:nvPr/>
          </p:nvSpPr>
          <p:spPr bwMode="auto">
            <a:xfrm>
              <a:off x="4604" y="243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21"/>
            <p:cNvSpPr>
              <a:spLocks noChangeShapeType="1"/>
            </p:cNvSpPr>
            <p:nvPr/>
          </p:nvSpPr>
          <p:spPr bwMode="auto">
            <a:xfrm>
              <a:off x="4876" y="1570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90" name="AutoShape 122"/>
            <p:cNvSpPr>
              <a:spLocks noChangeArrowheads="1"/>
            </p:cNvSpPr>
            <p:nvPr/>
          </p:nvSpPr>
          <p:spPr bwMode="auto">
            <a:xfrm>
              <a:off x="5068" y="1434"/>
              <a:ext cx="549" cy="268"/>
            </a:xfrm>
            <a:prstGeom prst="flowChartTerminator">
              <a:avLst/>
            </a:prstGeom>
            <a:gradFill rotWithShape="1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800">
                  <a:latin typeface="Courier New" pitchFamily="49" charset="0"/>
                  <a:ea typeface="黑体" pitchFamily="2" charset="-122"/>
                </a:rPr>
                <a:t>结束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50" dur="indefinite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608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53" dur="indefinite"/>
                                        <p:tgtEl>
                                          <p:spTgt spid="1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8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8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8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9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0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0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0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09" dur="indefinite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3503983F-B745-4BE5-A03A-7C01D6D03F45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34146" name="AutoShape 2"/>
          <p:cNvSpPr>
            <a:spLocks noChangeArrowheads="1"/>
          </p:cNvSpPr>
          <p:nvPr/>
        </p:nvSpPr>
        <p:spPr bwMode="auto">
          <a:xfrm>
            <a:off x="827088" y="4519613"/>
            <a:ext cx="2160587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黑体" pitchFamily="49" charset="-122"/>
              </a:rPr>
              <a:t>多重</a:t>
            </a:r>
            <a:r>
              <a:rPr lang="en-US" altLang="zh-CN" sz="2800"/>
              <a:t>if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84213" y="1196975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GB" sz="2800">
                <a:ea typeface="黑体" pitchFamily="49" charset="-122"/>
              </a:rPr>
              <a:t>要处理多重条件判断的情况，需要使用多重条件结构</a:t>
            </a:r>
            <a:endParaRPr lang="en-GB" altLang="zh-CN" sz="2800">
              <a:ea typeface="黑体" pitchFamily="49" charset="-122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多重条件结构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3419475" y="4519613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黑体" pitchFamily="49" charset="-122"/>
              </a:rPr>
              <a:t>嵌套 </a:t>
            </a:r>
            <a:r>
              <a:rPr lang="en-US" altLang="zh-CN" sz="2800">
                <a:ea typeface="黑体" pitchFamily="49" charset="-122"/>
              </a:rPr>
              <a:t>if</a:t>
            </a:r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5940425" y="4519613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>
                <a:ea typeface="黑体" pitchFamily="49" charset="-122"/>
              </a:rPr>
              <a:t>switch</a:t>
            </a:r>
            <a:r>
              <a:rPr lang="zh-CN" altLang="en-US" sz="2800">
                <a:ea typeface="黑体" pitchFamily="49" charset="-122"/>
              </a:rPr>
              <a:t>结构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1908175" y="3870325"/>
            <a:ext cx="5111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4500563" y="336708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34154" name="AutoShape 10"/>
          <p:cNvCxnSpPr>
            <a:cxnSpLocks noChangeShapeType="1"/>
          </p:cNvCxnSpPr>
          <p:nvPr/>
        </p:nvCxnSpPr>
        <p:spPr bwMode="auto">
          <a:xfrm>
            <a:off x="1908175" y="3878263"/>
            <a:ext cx="0" cy="6619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5" name="AutoShape 11"/>
          <p:cNvCxnSpPr>
            <a:cxnSpLocks noChangeShapeType="1"/>
            <a:endCxn id="134150" idx="0"/>
          </p:cNvCxnSpPr>
          <p:nvPr/>
        </p:nvCxnSpPr>
        <p:spPr bwMode="auto">
          <a:xfrm>
            <a:off x="4500563" y="3870325"/>
            <a:ext cx="0" cy="649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6" name="AutoShape 12"/>
          <p:cNvCxnSpPr>
            <a:cxnSpLocks noChangeShapeType="1"/>
            <a:stCxn id="134152" idx="1"/>
            <a:endCxn id="134151" idx="0"/>
          </p:cNvCxnSpPr>
          <p:nvPr/>
        </p:nvCxnSpPr>
        <p:spPr bwMode="auto">
          <a:xfrm>
            <a:off x="7019925" y="3883025"/>
            <a:ext cx="1588" cy="636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16238" y="2565400"/>
            <a:ext cx="3097212" cy="792163"/>
            <a:chOff x="2381" y="1253"/>
            <a:chExt cx="1951" cy="499"/>
          </a:xfrm>
        </p:grpSpPr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2381" y="1253"/>
              <a:ext cx="1951" cy="499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3366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45791" dir="14178596">
                <a:schemeClr val="hlink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2516" y="1298"/>
              <a:ext cx="16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40161" dir="1106097" algn="ctr" rotWithShape="0">
                <a:schemeClr val="tx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solidFill>
                    <a:schemeClr val="bg1"/>
                  </a:solidFill>
                  <a:ea typeface="黑体" pitchFamily="2" charset="-122"/>
                </a:rPr>
                <a:t>多重条件结构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  <p:bldP spid="134150" grpId="0" animBg="1"/>
      <p:bldP spid="134151" grpId="0" animBg="1"/>
      <p:bldP spid="134152" grpId="0" animBg="1"/>
      <p:bldP spid="1341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066F5913-489F-45A8-B3F6-28B6EAA2C230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16013" y="1092795"/>
            <a:ext cx="7704137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if (</a:t>
            </a:r>
            <a:r>
              <a:rPr lang="zh-CN" altLang="en-GB" sz="2800">
                <a:ea typeface="黑体" pitchFamily="49" charset="-122"/>
              </a:rPr>
              <a:t>表达式</a:t>
            </a:r>
            <a:r>
              <a:rPr lang="en-GB" altLang="zh-CN" sz="2800" b="1"/>
              <a:t>1)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	</a:t>
            </a:r>
            <a:r>
              <a:rPr lang="zh-CN" altLang="en-GB" sz="2800">
                <a:ea typeface="黑体" pitchFamily="49" charset="-122"/>
              </a:rPr>
              <a:t>语句</a:t>
            </a:r>
            <a:r>
              <a:rPr lang="en-GB" altLang="zh-CN" sz="2800" b="1"/>
              <a:t>1;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endParaRPr lang="en-GB" altLang="zh-CN" sz="2800" b="1"/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else if (</a:t>
            </a:r>
            <a:r>
              <a:rPr lang="zh-CN" altLang="en-GB" sz="2800">
                <a:ea typeface="黑体" pitchFamily="49" charset="-122"/>
              </a:rPr>
              <a:t>表达式</a:t>
            </a:r>
            <a:r>
              <a:rPr lang="en-GB" altLang="zh-CN" sz="2800" b="1"/>
              <a:t>2)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	</a:t>
            </a:r>
            <a:r>
              <a:rPr lang="zh-CN" altLang="en-GB" sz="2800">
                <a:ea typeface="黑体" pitchFamily="49" charset="-122"/>
              </a:rPr>
              <a:t>语句</a:t>
            </a:r>
            <a:r>
              <a:rPr lang="en-GB" altLang="zh-CN" sz="2800" b="1"/>
              <a:t>2;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endParaRPr lang="en-GB" altLang="zh-CN" sz="2800" b="1"/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else if (</a:t>
            </a:r>
            <a:r>
              <a:rPr lang="zh-CN" altLang="en-GB" sz="2800">
                <a:ea typeface="黑体" pitchFamily="49" charset="-122"/>
              </a:rPr>
              <a:t>表达式</a:t>
            </a:r>
            <a:r>
              <a:rPr lang="en-GB" altLang="zh-CN" sz="2800" b="1"/>
              <a:t>3)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	</a:t>
            </a:r>
            <a:r>
              <a:rPr lang="zh-CN" altLang="en-GB" sz="2800">
                <a:ea typeface="黑体" pitchFamily="49" charset="-122"/>
              </a:rPr>
              <a:t>语句</a:t>
            </a:r>
            <a:r>
              <a:rPr lang="en-GB" altLang="zh-CN" sz="2800" b="1"/>
              <a:t>3;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.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.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else </a:t>
            </a:r>
          </a:p>
          <a:p>
            <a:pPr>
              <a:tabLst>
                <a:tab pos="468313" algn="l"/>
                <a:tab pos="914400" algn="l"/>
                <a:tab pos="1423988" algn="l"/>
                <a:tab pos="1828800" algn="l"/>
                <a:tab pos="2297113" algn="l"/>
              </a:tabLst>
            </a:pPr>
            <a:r>
              <a:rPr lang="en-GB" altLang="zh-CN" sz="2800" b="1"/>
              <a:t>	</a:t>
            </a:r>
            <a:r>
              <a:rPr lang="zh-CN" altLang="en-GB" sz="2800">
                <a:ea typeface="黑体" pitchFamily="49" charset="-122"/>
              </a:rPr>
              <a:t>语句</a:t>
            </a:r>
            <a:r>
              <a:rPr lang="en-GB" altLang="zh-CN" sz="2800" b="1"/>
              <a:t>n;</a:t>
            </a:r>
            <a:endParaRPr lang="en-US" altLang="zh-CN" sz="2800" b="1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11188" y="1237258"/>
            <a:ext cx="82089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GB" sz="2800">
                <a:ea typeface="黑体" pitchFamily="49" charset="-122"/>
              </a:rPr>
              <a:t>多重 </a:t>
            </a:r>
            <a:r>
              <a:rPr lang="en-GB" altLang="zh-CN" sz="2800">
                <a:ea typeface="黑体" pitchFamily="49" charset="-122"/>
              </a:rPr>
              <a:t>if </a:t>
            </a:r>
            <a:r>
              <a:rPr lang="zh-CN" altLang="en-GB" sz="2800">
                <a:ea typeface="黑体" pitchFamily="49" charset="-122"/>
              </a:rPr>
              <a:t>结构是</a:t>
            </a:r>
            <a:r>
              <a:rPr lang="en-GB" altLang="zh-CN" sz="2800">
                <a:ea typeface="黑体" pitchFamily="49" charset="-122"/>
              </a:rPr>
              <a:t>if-else </a:t>
            </a:r>
            <a:r>
              <a:rPr lang="zh-CN" altLang="en-GB" sz="2800">
                <a:ea typeface="黑体" pitchFamily="49" charset="-122"/>
              </a:rPr>
              <a:t>的另一种形式</a:t>
            </a:r>
            <a:r>
              <a:rPr lang="zh-CN" altLang="en-US" sz="2800">
                <a:ea typeface="黑体" pitchFamily="49" charset="-122"/>
              </a:rPr>
              <a:t> ，</a:t>
            </a:r>
            <a:r>
              <a:rPr lang="zh-CN" altLang="en-GB" sz="2800">
                <a:ea typeface="黑体" pitchFamily="49" charset="-122"/>
              </a:rPr>
              <a:t>这种形式也称为阶梯式</a:t>
            </a:r>
            <a:r>
              <a:rPr lang="en-GB" altLang="zh-CN" sz="2800">
                <a:ea typeface="黑体" pitchFamily="49" charset="-122"/>
              </a:rPr>
              <a:t> if-else-if 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多重 </a:t>
            </a:r>
            <a:r>
              <a:rPr lang="en-US" altLang="zh-CN" smtClean="0"/>
              <a:t>if </a:t>
            </a:r>
            <a:r>
              <a:rPr lang="zh-CN" altLang="en-US" smtClean="0"/>
              <a:t>结构</a:t>
            </a: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1423988" y="1145183"/>
            <a:ext cx="1708150" cy="452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AutoShape 6"/>
          <p:cNvSpPr>
            <a:spLocks noChangeArrowheads="1"/>
          </p:cNvSpPr>
          <p:nvPr/>
        </p:nvSpPr>
        <p:spPr bwMode="auto">
          <a:xfrm>
            <a:off x="4211638" y="1165820"/>
            <a:ext cx="576262" cy="503238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ea typeface="黑体" pitchFamily="49" charset="-122"/>
              </a:rPr>
              <a:t>真</a:t>
            </a:r>
            <a:endParaRPr lang="en-US" sz="2400" b="1">
              <a:ea typeface="黑体" pitchFamily="49" charset="-122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 rot="279478">
            <a:off x="1042988" y="1526183"/>
            <a:ext cx="576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4932363" y="1165820"/>
            <a:ext cx="576262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假</a:t>
            </a:r>
          </a:p>
        </p:txBody>
      </p:sp>
      <p:sp>
        <p:nvSpPr>
          <p:cNvPr id="162825" name="AutoShape 9"/>
          <p:cNvSpPr>
            <a:spLocks noChangeArrowheads="1"/>
          </p:cNvSpPr>
          <p:nvPr/>
        </p:nvSpPr>
        <p:spPr bwMode="auto">
          <a:xfrm>
            <a:off x="539750" y="1092795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 rot="279478">
            <a:off x="1116013" y="2750145"/>
            <a:ext cx="576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62827" name="AutoShape 11"/>
          <p:cNvSpPr>
            <a:spLocks noChangeArrowheads="1"/>
          </p:cNvSpPr>
          <p:nvPr/>
        </p:nvSpPr>
        <p:spPr bwMode="auto">
          <a:xfrm>
            <a:off x="4211638" y="2389783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ea typeface="黑体" pitchFamily="49" charset="-122"/>
              </a:rPr>
              <a:t>真</a:t>
            </a:r>
          </a:p>
        </p:txBody>
      </p:sp>
      <p:sp>
        <p:nvSpPr>
          <p:cNvPr id="162828" name="Oval 12"/>
          <p:cNvSpPr>
            <a:spLocks noChangeArrowheads="1"/>
          </p:cNvSpPr>
          <p:nvPr/>
        </p:nvSpPr>
        <p:spPr bwMode="auto">
          <a:xfrm>
            <a:off x="2339975" y="2318345"/>
            <a:ext cx="1584325" cy="576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9" name="AutoShape 13"/>
          <p:cNvSpPr>
            <a:spLocks noChangeArrowheads="1"/>
          </p:cNvSpPr>
          <p:nvPr/>
        </p:nvSpPr>
        <p:spPr bwMode="auto">
          <a:xfrm>
            <a:off x="4859338" y="2389783"/>
            <a:ext cx="576262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假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62830" name="AutoShape 14"/>
          <p:cNvSpPr>
            <a:spLocks noChangeArrowheads="1"/>
          </p:cNvSpPr>
          <p:nvPr/>
        </p:nvSpPr>
        <p:spPr bwMode="auto">
          <a:xfrm>
            <a:off x="539750" y="2461220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2411413" y="3613745"/>
            <a:ext cx="1512887" cy="5349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2" name="AutoShape 16"/>
          <p:cNvSpPr>
            <a:spLocks noChangeArrowheads="1"/>
          </p:cNvSpPr>
          <p:nvPr/>
        </p:nvSpPr>
        <p:spPr bwMode="auto">
          <a:xfrm>
            <a:off x="4211638" y="3685183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ea typeface="黑体" pitchFamily="49" charset="-122"/>
              </a:rPr>
              <a:t>真</a:t>
            </a:r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 rot="279478">
            <a:off x="1116013" y="4064595"/>
            <a:ext cx="576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62834" name="AutoShape 18"/>
          <p:cNvSpPr>
            <a:spLocks noChangeArrowheads="1"/>
          </p:cNvSpPr>
          <p:nvPr/>
        </p:nvSpPr>
        <p:spPr bwMode="auto">
          <a:xfrm>
            <a:off x="4932363" y="3685183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假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62835" name="AutoShape 19"/>
          <p:cNvSpPr>
            <a:spLocks noChangeArrowheads="1"/>
          </p:cNvSpPr>
          <p:nvPr/>
        </p:nvSpPr>
        <p:spPr bwMode="auto">
          <a:xfrm>
            <a:off x="611188" y="3758208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47" name="Rectangle 31"/>
          <p:cNvSpPr>
            <a:spLocks noChangeArrowheads="1"/>
          </p:cNvSpPr>
          <p:nvPr/>
        </p:nvSpPr>
        <p:spPr bwMode="auto">
          <a:xfrm rot="279478">
            <a:off x="1042988" y="5661025"/>
            <a:ext cx="576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2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repeatCount="2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ID="35" presetClass="emph" presetSubtype="0" repeatCount="2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35" presetClass="emph" presetSubtype="0" repeatCount="2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35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10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000"/>
                            </p:stCondLst>
                            <p:childTnLst>
                              <p:par>
                                <p:cTn id="24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500"/>
                            </p:stCondLst>
                            <p:childTnLst>
                              <p:par>
                                <p:cTn id="25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0"/>
                            </p:stCondLst>
                            <p:childTnLst>
                              <p:par>
                                <p:cTn id="25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500"/>
                            </p:stCondLst>
                            <p:childTnLst>
                              <p:par>
                                <p:cTn id="263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000"/>
                            </p:stCondLst>
                            <p:childTnLst>
                              <p:par>
                                <p:cTn id="26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65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20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allAtOnce"/>
      <p:bldP spid="162821" grpId="0" animBg="1"/>
      <p:bldP spid="162821" grpId="1" animBg="1"/>
      <p:bldP spid="162821" grpId="2" animBg="1"/>
      <p:bldP spid="162821" grpId="3" animBg="1"/>
      <p:bldP spid="162821" grpId="4" animBg="1"/>
      <p:bldP spid="162821" grpId="5" animBg="1"/>
      <p:bldP spid="162821" grpId="6" animBg="1"/>
      <p:bldP spid="162821" grpId="7" animBg="1"/>
      <p:bldP spid="162822" grpId="0" animBg="1"/>
      <p:bldP spid="162822" grpId="1" animBg="1"/>
      <p:bldP spid="162823" grpId="0"/>
      <p:bldP spid="162823" grpId="1"/>
      <p:bldP spid="162824" grpId="0" animBg="1"/>
      <p:bldP spid="162824" grpId="1" animBg="1"/>
      <p:bldP spid="162824" grpId="2" animBg="1"/>
      <p:bldP spid="162824" grpId="3" animBg="1"/>
      <p:bldP spid="162824" grpId="4" animBg="1"/>
      <p:bldP spid="162824" grpId="5" animBg="1"/>
      <p:bldP spid="162825" grpId="0" animBg="1"/>
      <p:bldP spid="162825" grpId="1" animBg="1"/>
      <p:bldP spid="162825" grpId="2" animBg="1"/>
      <p:bldP spid="162825" grpId="3" animBg="1"/>
      <p:bldP spid="162825" grpId="4" animBg="1"/>
      <p:bldP spid="162825" grpId="5" animBg="1"/>
      <p:bldP spid="162825" grpId="6" animBg="1"/>
      <p:bldP spid="162825" grpId="7" animBg="1"/>
      <p:bldP spid="162825" grpId="8" animBg="1"/>
      <p:bldP spid="162825" grpId="9" animBg="1"/>
      <p:bldP spid="162825" grpId="10" animBg="1"/>
      <p:bldP spid="162825" grpId="11" animBg="1"/>
      <p:bldP spid="162826" grpId="0"/>
      <p:bldP spid="162826" grpId="1"/>
      <p:bldP spid="162827" grpId="0" animBg="1"/>
      <p:bldP spid="162827" grpId="1" animBg="1"/>
      <p:bldP spid="162828" grpId="0" animBg="1"/>
      <p:bldP spid="162828" grpId="1" animBg="1"/>
      <p:bldP spid="162828" grpId="2" animBg="1"/>
      <p:bldP spid="162828" grpId="3" animBg="1"/>
      <p:bldP spid="162828" grpId="4" animBg="1"/>
      <p:bldP spid="162828" grpId="5" animBg="1"/>
      <p:bldP spid="162829" grpId="0" animBg="1"/>
      <p:bldP spid="162829" grpId="1" animBg="1"/>
      <p:bldP spid="162829" grpId="2" animBg="1"/>
      <p:bldP spid="162829" grpId="3" animBg="1"/>
      <p:bldP spid="162830" grpId="0" animBg="1"/>
      <p:bldP spid="162830" grpId="1" animBg="1"/>
      <p:bldP spid="162830" grpId="2" animBg="1"/>
      <p:bldP spid="162830" grpId="3" animBg="1"/>
      <p:bldP spid="162830" grpId="4" animBg="1"/>
      <p:bldP spid="162830" grpId="5" animBg="1"/>
      <p:bldP spid="162830" grpId="6" animBg="1"/>
      <p:bldP spid="162830" grpId="7" animBg="1"/>
      <p:bldP spid="162830" grpId="8" animBg="1"/>
      <p:bldP spid="162831" grpId="0" animBg="1"/>
      <p:bldP spid="162831" grpId="1" animBg="1"/>
      <p:bldP spid="162831" grpId="2" animBg="1"/>
      <p:bldP spid="162832" grpId="0" animBg="1"/>
      <p:bldP spid="162832" grpId="1" animBg="1"/>
      <p:bldP spid="162833" grpId="0"/>
      <p:bldP spid="162833" grpId="1"/>
      <p:bldP spid="162834" grpId="0" animBg="1"/>
      <p:bldP spid="162834" grpId="1" animBg="1"/>
      <p:bldP spid="162835" grpId="0" animBg="1"/>
      <p:bldP spid="162835" grpId="1" animBg="1"/>
      <p:bldP spid="162835" grpId="2" animBg="1"/>
      <p:bldP spid="162835" grpId="3" animBg="1"/>
      <p:bldP spid="162835" grpId="4" animBg="1"/>
      <p:bldP spid="162835" grpId="5" animBg="1"/>
      <p:bldP spid="162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48F831-0AFB-40B4-8E2B-76C12DEC5EB0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多重 </a:t>
            </a:r>
            <a:r>
              <a:rPr lang="en-US" altLang="zh-CN" smtClean="0"/>
              <a:t>if </a:t>
            </a:r>
            <a:r>
              <a:rPr lang="zh-CN" altLang="en-US" smtClean="0"/>
              <a:t>结构示例</a:t>
            </a:r>
          </a:p>
        </p:txBody>
      </p:sp>
      <p:sp>
        <p:nvSpPr>
          <p:cNvPr id="14340" name="Rectangle 20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编写一个程序，根据用户输入的期末考试成绩，输出相应的成绩评定信息。成绩大于等于</a:t>
            </a:r>
            <a:r>
              <a:rPr lang="en-US" altLang="zh-CN" sz="2400">
                <a:ea typeface="黑体" pitchFamily="49" charset="-122"/>
              </a:rPr>
              <a:t>90</a:t>
            </a:r>
            <a:r>
              <a:rPr lang="zh-CN" altLang="en-US" sz="2400">
                <a:ea typeface="黑体" pitchFamily="49" charset="-122"/>
              </a:rPr>
              <a:t>分输出“优”；成绩大于等于</a:t>
            </a:r>
            <a:r>
              <a:rPr lang="en-US" altLang="zh-CN" sz="2400">
                <a:ea typeface="黑体" pitchFamily="49" charset="-122"/>
              </a:rPr>
              <a:t>80</a:t>
            </a:r>
            <a:r>
              <a:rPr lang="zh-CN" altLang="en-US" sz="2400">
                <a:ea typeface="黑体" pitchFamily="49" charset="-122"/>
              </a:rPr>
              <a:t>分小于</a:t>
            </a:r>
            <a:r>
              <a:rPr lang="en-US" altLang="zh-CN" sz="2400">
                <a:ea typeface="黑体" pitchFamily="49" charset="-122"/>
              </a:rPr>
              <a:t>90</a:t>
            </a:r>
            <a:r>
              <a:rPr lang="zh-CN" altLang="en-US" sz="2400">
                <a:ea typeface="黑体" pitchFamily="49" charset="-122"/>
              </a:rPr>
              <a:t>分输出“良”；成绩大于等于</a:t>
            </a:r>
            <a:r>
              <a:rPr lang="en-US" altLang="zh-CN" sz="2400">
                <a:ea typeface="黑体" pitchFamily="49" charset="-122"/>
              </a:rPr>
              <a:t>60</a:t>
            </a:r>
            <a:r>
              <a:rPr lang="zh-CN" altLang="en-US" sz="2400">
                <a:ea typeface="黑体" pitchFamily="49" charset="-122"/>
              </a:rPr>
              <a:t>分小于</a:t>
            </a:r>
            <a:r>
              <a:rPr lang="en-US" altLang="zh-CN" sz="2400">
                <a:ea typeface="黑体" pitchFamily="49" charset="-122"/>
              </a:rPr>
              <a:t>80</a:t>
            </a:r>
            <a:r>
              <a:rPr lang="zh-CN" altLang="en-US" sz="2400">
                <a:ea typeface="黑体" pitchFamily="49" charset="-122"/>
              </a:rPr>
              <a:t>分输出“中”；成绩小于</a:t>
            </a:r>
            <a:r>
              <a:rPr lang="en-US" altLang="zh-CN" sz="2400">
                <a:ea typeface="黑体" pitchFamily="49" charset="-122"/>
              </a:rPr>
              <a:t>60</a:t>
            </a:r>
            <a:r>
              <a:rPr lang="zh-CN" altLang="en-US" sz="2400">
                <a:ea typeface="黑体" pitchFamily="49" charset="-122"/>
              </a:rPr>
              <a:t>分输出“差”。 </a:t>
            </a: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539750" y="692150"/>
            <a:ext cx="8135938" cy="5905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#include &lt;iostream.h&gt;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void main()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float grade;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请输入期末考试成绩：</a:t>
            </a:r>
            <a:r>
              <a:rPr lang="zh-CN" altLang="en-GB" sz="24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cin&gt;&gt;grade;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if(grade&gt;=90)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优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if ((grade&gt;=80) &amp;&amp; (grade&lt;90))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良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if ((grade&gt;=60) &amp;&amp; (grade&lt;80))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中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差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14356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7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ourier New" pitchFamily="49" charset="0"/>
                  <a:ea typeface="黑体" pitchFamily="49" charset="-122"/>
                </a:rPr>
                <a:t>内存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070725" y="1628775"/>
            <a:ext cx="1096963" cy="1143000"/>
            <a:chOff x="3832" y="960"/>
            <a:chExt cx="691" cy="720"/>
          </a:xfrm>
        </p:grpSpPr>
        <p:sp>
          <p:nvSpPr>
            <p:cNvPr id="14354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Text Box 10"/>
            <p:cNvSpPr txBox="1">
              <a:spLocks noChangeArrowheads="1"/>
            </p:cNvSpPr>
            <p:nvPr/>
          </p:nvSpPr>
          <p:spPr bwMode="auto">
            <a:xfrm>
              <a:off x="3832" y="960"/>
              <a:ext cx="69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grade</a:t>
              </a:r>
            </a:p>
          </p:txBody>
        </p:sp>
      </p:grpSp>
      <p:sp>
        <p:nvSpPr>
          <p:cNvPr id="167948" name="AutoShape 12"/>
          <p:cNvSpPr>
            <a:spLocks noChangeArrowheads="1"/>
          </p:cNvSpPr>
          <p:nvPr/>
        </p:nvSpPr>
        <p:spPr bwMode="auto">
          <a:xfrm flipH="1">
            <a:off x="6588125" y="37814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7949" name="AutoShape 13"/>
          <p:cNvSpPr>
            <a:spLocks noChangeArrowheads="1"/>
          </p:cNvSpPr>
          <p:nvPr/>
        </p:nvSpPr>
        <p:spPr bwMode="auto">
          <a:xfrm flipH="1">
            <a:off x="6588125" y="45085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7308850" y="2133600"/>
            <a:ext cx="54927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59</a:t>
            </a: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 flipV="1">
            <a:off x="7740650" y="2708275"/>
            <a:ext cx="0" cy="273685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5003800" y="5516563"/>
            <a:ext cx="316865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请输入期末考试成绩：</a:t>
            </a: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59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5003800" y="5876925"/>
            <a:ext cx="316865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差</a:t>
            </a:r>
          </a:p>
        </p:txBody>
      </p:sp>
      <p:sp>
        <p:nvSpPr>
          <p:cNvPr id="167954" name="AutoShape 18"/>
          <p:cNvSpPr>
            <a:spLocks noChangeArrowheads="1"/>
          </p:cNvSpPr>
          <p:nvPr/>
        </p:nvSpPr>
        <p:spPr bwMode="auto">
          <a:xfrm flipH="1">
            <a:off x="4427538" y="55895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7955" name="AutoShape 19"/>
          <p:cNvSpPr>
            <a:spLocks noChangeArrowheads="1"/>
          </p:cNvSpPr>
          <p:nvPr/>
        </p:nvSpPr>
        <p:spPr bwMode="auto">
          <a:xfrm flipH="1">
            <a:off x="3708400" y="29972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7957" name="AutoShape 21"/>
          <p:cNvSpPr>
            <a:spLocks noChangeArrowheads="1"/>
          </p:cNvSpPr>
          <p:nvPr/>
        </p:nvSpPr>
        <p:spPr bwMode="auto">
          <a:xfrm flipH="1">
            <a:off x="971550" y="63087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/>
      <p:bldP spid="167948" grpId="0" animBg="1"/>
      <p:bldP spid="167948" grpId="1" animBg="1"/>
      <p:bldP spid="167948" grpId="2" animBg="1"/>
      <p:bldP spid="167949" grpId="0" animBg="1"/>
      <p:bldP spid="167949" grpId="1" animBg="1"/>
      <p:bldP spid="167949" grpId="2" animBg="1"/>
      <p:bldP spid="167952" grpId="0" animBg="1"/>
      <p:bldP spid="167953" grpId="0" animBg="1"/>
      <p:bldP spid="167954" grpId="0" animBg="1"/>
      <p:bldP spid="167954" grpId="1" animBg="1"/>
      <p:bldP spid="167954" grpId="2" animBg="1"/>
      <p:bldP spid="167955" grpId="0" animBg="1"/>
      <p:bldP spid="167955" grpId="1" animBg="1"/>
      <p:bldP spid="167955" grpId="2" animBg="1"/>
      <p:bldP spid="167957" grpId="0" animBg="1"/>
      <p:bldP spid="16795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768AC78B-95F8-4E9E-85F2-C91EB95EB74E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611188" y="1339850"/>
            <a:ext cx="85328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嵌套 </a:t>
            </a:r>
            <a:r>
              <a:rPr lang="en-US" altLang="zh-CN" sz="2800">
                <a:ea typeface="黑体" pitchFamily="49" charset="-122"/>
              </a:rPr>
              <a:t>if </a:t>
            </a:r>
            <a:r>
              <a:rPr lang="zh-CN" altLang="en-US" sz="2800">
                <a:ea typeface="黑体" pitchFamily="49" charset="-122"/>
              </a:rPr>
              <a:t>结构就是</a:t>
            </a:r>
            <a:r>
              <a:rPr lang="zh-CN" altLang="zh-CN" sz="2800">
                <a:ea typeface="黑体" pitchFamily="49" charset="-122"/>
              </a:rPr>
              <a:t>将整个</a:t>
            </a: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ea typeface="黑体" pitchFamily="49" charset="-122"/>
              </a:rPr>
              <a:t>if </a:t>
            </a:r>
            <a:r>
              <a:rPr lang="zh-CN" altLang="en-US" sz="2800">
                <a:ea typeface="黑体" pitchFamily="49" charset="-122"/>
              </a:rPr>
              <a:t>块插入另一个 </a:t>
            </a:r>
            <a:r>
              <a:rPr lang="en-US" altLang="zh-CN" sz="2800">
                <a:ea typeface="黑体" pitchFamily="49" charset="-122"/>
              </a:rPr>
              <a:t>if </a:t>
            </a:r>
            <a:r>
              <a:rPr lang="zh-CN" altLang="en-US" sz="2800">
                <a:ea typeface="黑体" pitchFamily="49" charset="-122"/>
              </a:rPr>
              <a:t>块中</a:t>
            </a:r>
            <a:endParaRPr lang="en-GB" altLang="zh-CN" sz="2800">
              <a:ea typeface="黑体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嵌套 </a:t>
            </a:r>
            <a:r>
              <a:rPr lang="en-US" altLang="zh-CN" smtClean="0"/>
              <a:t>if </a:t>
            </a:r>
            <a:r>
              <a:rPr lang="zh-CN" altLang="en-US" smtClean="0"/>
              <a:t>结构 </a:t>
            </a:r>
            <a:r>
              <a:rPr lang="en-US" altLang="zh-CN" smtClean="0"/>
              <a:t>2-1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684213" y="2162175"/>
            <a:ext cx="7993062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if (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表达式</a:t>
            </a:r>
            <a:r>
              <a:rPr lang="en-US" altLang="zh-CN" sz="2000" b="1">
                <a:latin typeface="Courier New" pitchFamily="49" charset="0"/>
              </a:rPr>
              <a:t>1</a:t>
            </a:r>
            <a:r>
              <a:rPr lang="en-US" altLang="zh-CN" sz="2400" b="1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	if (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表达式</a:t>
            </a:r>
            <a:r>
              <a:rPr lang="en-US" altLang="zh-CN" sz="2000" b="1">
                <a:latin typeface="Courier New" pitchFamily="49" charset="0"/>
              </a:rPr>
              <a:t>2</a:t>
            </a:r>
            <a:r>
              <a:rPr lang="en-US" altLang="zh-CN" sz="2400" b="1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		if (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表达式</a:t>
            </a:r>
            <a:r>
              <a:rPr lang="en-US" altLang="zh-CN" sz="2000" b="1">
                <a:latin typeface="Courier New" pitchFamily="49" charset="0"/>
              </a:rPr>
              <a:t>3</a:t>
            </a:r>
            <a:r>
              <a:rPr lang="en-US" altLang="zh-CN" sz="2400" b="1">
                <a:latin typeface="Courier New" pitchFamily="49" charset="0"/>
              </a:rPr>
              <a:t>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			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语句</a:t>
            </a:r>
            <a:r>
              <a:rPr lang="en-US" altLang="zh-CN" sz="2400" b="1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>
                <a:latin typeface="Courier New" pitchFamily="49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语句</a:t>
            </a:r>
            <a:r>
              <a:rPr lang="en-US" altLang="zh-CN" sz="2400" b="1">
                <a:latin typeface="Courier New" pitchFamily="49" charset="0"/>
              </a:rPr>
              <a:t>;  </a:t>
            </a: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4284663" y="2133600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真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4284663" y="2852738"/>
            <a:ext cx="503237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真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003800" y="3644900"/>
            <a:ext cx="504825" cy="504825"/>
          </a:xfrm>
          <a:prstGeom prst="roundRect">
            <a:avLst>
              <a:gd name="adj" fmla="val 16667"/>
            </a:avLst>
          </a:prstGeom>
          <a:solidFill>
            <a:srgbClr val="3CD26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真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1331913" y="1989138"/>
            <a:ext cx="1584325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2227263" y="2801938"/>
            <a:ext cx="1552575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3162300" y="3541713"/>
            <a:ext cx="1554163" cy="741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042988" y="2997200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906588" y="3727450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5076825" y="2060575"/>
            <a:ext cx="503238" cy="504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假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32138" name="AutoShape 42"/>
          <p:cNvSpPr>
            <a:spLocks noChangeArrowheads="1"/>
          </p:cNvSpPr>
          <p:nvPr/>
        </p:nvSpPr>
        <p:spPr bwMode="auto">
          <a:xfrm>
            <a:off x="271463" y="5157788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39" name="Rectangle 43"/>
          <p:cNvSpPr>
            <a:spLocks noChangeArrowheads="1"/>
          </p:cNvSpPr>
          <p:nvPr/>
        </p:nvSpPr>
        <p:spPr bwMode="auto">
          <a:xfrm>
            <a:off x="2987675" y="4292600"/>
            <a:ext cx="57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32140" name="Rectangle 44"/>
          <p:cNvSpPr>
            <a:spLocks noChangeArrowheads="1"/>
          </p:cNvSpPr>
          <p:nvPr/>
        </p:nvSpPr>
        <p:spPr bwMode="auto">
          <a:xfrm>
            <a:off x="1187450" y="5734050"/>
            <a:ext cx="57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32141" name="AutoShape 45"/>
          <p:cNvSpPr>
            <a:spLocks noChangeArrowheads="1"/>
          </p:cNvSpPr>
          <p:nvPr/>
        </p:nvSpPr>
        <p:spPr bwMode="auto">
          <a:xfrm>
            <a:off x="179388" y="2133600"/>
            <a:ext cx="504825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724801127 h 21600"/>
              <a:gd name="T4" fmla="*/ 2147483647 w 21600"/>
              <a:gd name="T5" fmla="*/ 2147483647 h 21600"/>
              <a:gd name="T6" fmla="*/ 2147483647 w 21600"/>
              <a:gd name="T7" fmla="*/ 17248011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2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2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2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1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6" grpId="0" animBg="1"/>
      <p:bldP spid="132127" grpId="0" animBg="1"/>
      <p:bldP spid="132128" grpId="0" animBg="1"/>
      <p:bldP spid="132128" grpId="1" animBg="1"/>
      <p:bldP spid="132130" grpId="0" animBg="1"/>
      <p:bldP spid="132130" grpId="1" animBg="1"/>
      <p:bldP spid="132130" grpId="2" animBg="1"/>
      <p:bldP spid="132130" grpId="3" animBg="1"/>
      <p:bldP spid="132131" grpId="0" animBg="1"/>
      <p:bldP spid="132131" grpId="1" animBg="1"/>
      <p:bldP spid="132132" grpId="0" animBg="1"/>
      <p:bldP spid="132132" grpId="1" animBg="1"/>
      <p:bldP spid="132133" grpId="0" animBg="1"/>
      <p:bldP spid="132133" grpId="1" animBg="1"/>
      <p:bldP spid="132133" grpId="2" animBg="1"/>
      <p:bldP spid="132134" grpId="0" animBg="1"/>
      <p:bldP spid="132134" grpId="1" animBg="1"/>
      <p:bldP spid="132134" grpId="2" animBg="1"/>
      <p:bldP spid="132136" grpId="0"/>
      <p:bldP spid="132136" grpId="1" animBg="1"/>
      <p:bldP spid="132138" grpId="0" animBg="1"/>
      <p:bldP spid="132138" grpId="1" animBg="1"/>
      <p:bldP spid="132138" grpId="2" animBg="1"/>
      <p:bldP spid="132139" grpId="0"/>
      <p:bldP spid="132139" grpId="1"/>
      <p:bldP spid="132140" grpId="0"/>
      <p:bldP spid="132141" grpId="0" animBg="1"/>
      <p:bldP spid="132141" grpId="1" animBg="1"/>
      <p:bldP spid="132141" grpId="2" animBg="1"/>
      <p:bldP spid="132141" grpId="3" animBg="1"/>
      <p:bldP spid="132141" grpId="4" animBg="1"/>
      <p:bldP spid="132141" grpId="5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565B33-855E-4BAB-8DE5-BC18BDB4E92C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11188" y="1196975"/>
            <a:ext cx="7488237" cy="2376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800">
                <a:solidFill>
                  <a:srgbClr val="000000"/>
                </a:solidFill>
                <a:cs typeface="Courier New" pitchFamily="49" charset="0"/>
              </a:rPr>
              <a:t>if (x &gt; 0)</a:t>
            </a:r>
          </a:p>
          <a:p>
            <a:r>
              <a:rPr lang="en-GB" altLang="zh-CN" sz="2800">
                <a:solidFill>
                  <a:srgbClr val="000000"/>
                </a:solidFill>
                <a:cs typeface="Courier New" pitchFamily="49" charset="0"/>
              </a:rPr>
              <a:t>    if (y &gt; 1) </a:t>
            </a:r>
          </a:p>
          <a:p>
            <a:r>
              <a:rPr lang="en-GB" altLang="zh-CN" sz="2800">
                <a:solidFill>
                  <a:srgbClr val="000000"/>
                </a:solidFill>
                <a:cs typeface="Courier New" pitchFamily="49" charset="0"/>
              </a:rPr>
              <a:t>        z = 1;</a:t>
            </a:r>
          </a:p>
          <a:p>
            <a:r>
              <a:rPr lang="en-GB" altLang="zh-CN" sz="2800">
                <a:solidFill>
                  <a:srgbClr val="000000"/>
                </a:solidFill>
                <a:cs typeface="Courier New" pitchFamily="49" charset="0"/>
              </a:rPr>
              <a:t>else </a:t>
            </a:r>
            <a:r>
              <a:rPr lang="en-GB" altLang="zh-CN" sz="2800">
                <a:solidFill>
                  <a:srgbClr val="FF0000"/>
                </a:solidFill>
                <a:cs typeface="Courier New" pitchFamily="49" charset="0"/>
              </a:rPr>
              <a:t>/*</a:t>
            </a:r>
            <a:r>
              <a:rPr lang="zh-CN" altLang="en-GB" sz="2800">
                <a:solidFill>
                  <a:srgbClr val="FF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这个</a:t>
            </a:r>
            <a:r>
              <a:rPr lang="zh-CN" altLang="en-GB" sz="280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cs typeface="Courier New" pitchFamily="49" charset="0"/>
              </a:rPr>
              <a:t>else </a:t>
            </a:r>
            <a:r>
              <a:rPr lang="zh-CN" altLang="en-GB" sz="2800">
                <a:solidFill>
                  <a:srgbClr val="FF0000"/>
                </a:solidFill>
                <a:latin typeface="Courier New" pitchFamily="49" charset="0"/>
                <a:ea typeface="黑体" pitchFamily="49" charset="-122"/>
              </a:rPr>
              <a:t>部分属于哪个</a:t>
            </a:r>
            <a:r>
              <a:rPr lang="zh-CN" altLang="en-GB" sz="280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cs typeface="Courier New" pitchFamily="49" charset="0"/>
              </a:rPr>
              <a:t>if</a:t>
            </a:r>
            <a:r>
              <a:rPr lang="zh-CN" altLang="en-GB" sz="2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？</a:t>
            </a:r>
            <a:r>
              <a:rPr lang="zh-CN" altLang="en-GB" sz="2800">
                <a:solidFill>
                  <a:srgbClr val="FF0000"/>
                </a:solidFill>
                <a:cs typeface="Courier New" pitchFamily="49" charset="0"/>
              </a:rPr>
              <a:t>*</a:t>
            </a:r>
            <a:r>
              <a:rPr lang="en-GB" altLang="zh-CN" sz="2800">
                <a:solidFill>
                  <a:srgbClr val="FF0000"/>
                </a:solidFill>
                <a:cs typeface="Courier New" pitchFamily="49" charset="0"/>
              </a:rPr>
              <a:t>/</a:t>
            </a:r>
          </a:p>
          <a:p>
            <a:r>
              <a:rPr lang="en-GB" altLang="zh-CN" sz="2800">
                <a:solidFill>
                  <a:srgbClr val="000000"/>
                </a:solidFill>
                <a:cs typeface="Courier New" pitchFamily="49" charset="0"/>
              </a:rPr>
              <a:t>    z = 2; </a:t>
            </a:r>
            <a:endParaRPr lang="en-US" altLang="zh-CN" sz="28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嵌套 </a:t>
            </a:r>
            <a:r>
              <a:rPr lang="en-US" altLang="zh-CN" smtClean="0"/>
              <a:t>if </a:t>
            </a:r>
            <a:r>
              <a:rPr lang="zh-CN" altLang="en-US" smtClean="0"/>
              <a:t>结构 </a:t>
            </a:r>
            <a:r>
              <a:rPr lang="en-US" altLang="zh-CN" smtClean="0"/>
              <a:t>2-2</a:t>
            </a:r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611188" y="3933825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每个 </a:t>
            </a:r>
            <a:r>
              <a:rPr lang="en-US" altLang="zh-CN" sz="2800">
                <a:ea typeface="黑体" pitchFamily="49" charset="-122"/>
              </a:rPr>
              <a:t>else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部分总属于前面最近的那个缺少对应的 </a:t>
            </a:r>
            <a:r>
              <a:rPr lang="en-US" altLang="zh-CN" sz="2800">
                <a:ea typeface="黑体" pitchFamily="49" charset="-122"/>
              </a:rPr>
              <a:t>else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部分的</a:t>
            </a: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ea typeface="黑体" pitchFamily="49" charset="-122"/>
              </a:rPr>
              <a:t>if 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语句。</a:t>
            </a:r>
          </a:p>
          <a:p>
            <a:endParaRPr lang="zh-CN" altLang="en-US" sz="2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提倡使用大括号括起来以避免看起来有二义性。</a:t>
            </a:r>
          </a:p>
        </p:txBody>
      </p:sp>
      <p:sp>
        <p:nvSpPr>
          <p:cNvPr id="171030" name="WordArt 22"/>
          <p:cNvSpPr>
            <a:spLocks noChangeArrowheads="1" noChangeShapeType="1" noTextEdit="1"/>
          </p:cNvSpPr>
          <p:nvPr/>
        </p:nvSpPr>
        <p:spPr bwMode="auto">
          <a:xfrm>
            <a:off x="6516688" y="2349500"/>
            <a:ext cx="762000" cy="865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FF00"/>
                    </a:gs>
                    <a:gs pos="50000">
                      <a:srgbClr val="007600"/>
                    </a:gs>
                    <a:gs pos="100000">
                      <a:srgbClr val="00FF00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/>
                <a:ea typeface="宋体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9" grpId="0"/>
      <p:bldP spid="1710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CBE6BC-EC96-4E20-B813-805DB67A010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68313" y="981075"/>
            <a:ext cx="8135937" cy="525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#include&lt;iostream.h&gt;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void main()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int a,b;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 </a:t>
            </a:r>
            <a:r>
              <a:rPr lang="zh-CN" altLang="en-GB" sz="2400">
                <a:solidFill>
                  <a:srgbClr val="000000"/>
                </a:solidFill>
                <a:ea typeface="黑体" pitchFamily="49" charset="-122"/>
                <a:cs typeface="Courier New" pitchFamily="49" charset="0"/>
              </a:rPr>
              <a:t>请输入</a:t>
            </a:r>
            <a:r>
              <a:rPr lang="zh-CN" altLang="en-GB" sz="24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A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和</a:t>
            </a:r>
            <a:r>
              <a:rPr lang="zh-CN" altLang="en-GB" sz="24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B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的值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: 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cin&gt;&gt;a&gt;&gt;b;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if(a!=b) 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if(a&gt;b)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	cout&lt;&lt;"\n A&gt;B\n";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else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	cout&lt;&lt;"\n A&lt;B\n”;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A=B\n";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altLang="zh-CN" sz="260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嵌套 </a:t>
            </a:r>
            <a:r>
              <a:rPr lang="en-US" altLang="zh-CN" smtClean="0"/>
              <a:t>if </a:t>
            </a:r>
            <a:r>
              <a:rPr lang="zh-CN" altLang="en-US" smtClean="0"/>
              <a:t>结构的示例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56325" y="1106488"/>
            <a:ext cx="2663825" cy="1890712"/>
            <a:chOff x="4320" y="894"/>
            <a:chExt cx="1296" cy="1362"/>
          </a:xfrm>
        </p:grpSpPr>
        <p:sp>
          <p:nvSpPr>
            <p:cNvPr id="17428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9" name="Text Box 7"/>
            <p:cNvSpPr txBox="1">
              <a:spLocks noChangeArrowheads="1"/>
            </p:cNvSpPr>
            <p:nvPr/>
          </p:nvSpPr>
          <p:spPr bwMode="auto">
            <a:xfrm>
              <a:off x="4807" y="894"/>
              <a:ext cx="343" cy="29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ourier New" pitchFamily="49" charset="0"/>
                  <a:ea typeface="黑体" pitchFamily="49" charset="-122"/>
                </a:rPr>
                <a:t>内存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19863" y="1524000"/>
            <a:ext cx="762000" cy="1143000"/>
            <a:chOff x="3936" y="960"/>
            <a:chExt cx="480" cy="720"/>
          </a:xfrm>
        </p:grpSpPr>
        <p:sp>
          <p:nvSpPr>
            <p:cNvPr id="17426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7" name="Text Box 10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815263" y="1524000"/>
            <a:ext cx="762000" cy="1143000"/>
            <a:chOff x="3936" y="960"/>
            <a:chExt cx="480" cy="720"/>
          </a:xfrm>
        </p:grpSpPr>
        <p:sp>
          <p:nvSpPr>
            <p:cNvPr id="17424" name="Oval 12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b</a:t>
              </a:r>
            </a:p>
          </p:txBody>
        </p:sp>
      </p:grpSp>
      <p:sp>
        <p:nvSpPr>
          <p:cNvPr id="168978" name="AutoShape 18"/>
          <p:cNvSpPr>
            <a:spLocks noChangeArrowheads="1"/>
          </p:cNvSpPr>
          <p:nvPr/>
        </p:nvSpPr>
        <p:spPr bwMode="auto">
          <a:xfrm flipH="1">
            <a:off x="3563938" y="37163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980" name="AutoShape 20"/>
          <p:cNvSpPr>
            <a:spLocks noChangeArrowheads="1"/>
          </p:cNvSpPr>
          <p:nvPr/>
        </p:nvSpPr>
        <p:spPr bwMode="auto">
          <a:xfrm flipH="1">
            <a:off x="6011863" y="47974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6656388" y="2057400"/>
            <a:ext cx="54927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68</a:t>
            </a:r>
          </a:p>
        </p:txBody>
      </p:sp>
      <p:sp>
        <p:nvSpPr>
          <p:cNvPr id="168982" name="Rectangle 22"/>
          <p:cNvSpPr>
            <a:spLocks noChangeArrowheads="1"/>
          </p:cNvSpPr>
          <p:nvPr/>
        </p:nvSpPr>
        <p:spPr bwMode="auto">
          <a:xfrm>
            <a:off x="7891463" y="2057400"/>
            <a:ext cx="54927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93</a:t>
            </a:r>
          </a:p>
        </p:txBody>
      </p:sp>
      <p:sp>
        <p:nvSpPr>
          <p:cNvPr id="168988" name="AutoShape 28"/>
          <p:cNvSpPr>
            <a:spLocks noChangeArrowheads="1"/>
          </p:cNvSpPr>
          <p:nvPr/>
        </p:nvSpPr>
        <p:spPr bwMode="auto">
          <a:xfrm flipH="1">
            <a:off x="2843213" y="33480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372225" y="5445125"/>
            <a:ext cx="2376488" cy="8540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输出：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A&lt;B</a:t>
            </a:r>
          </a:p>
        </p:txBody>
      </p:sp>
      <p:sp>
        <p:nvSpPr>
          <p:cNvPr id="168990" name="AutoShape 30"/>
          <p:cNvSpPr>
            <a:spLocks noChangeArrowheads="1"/>
          </p:cNvSpPr>
          <p:nvPr/>
        </p:nvSpPr>
        <p:spPr bwMode="auto">
          <a:xfrm flipH="1">
            <a:off x="900113" y="594995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8" grpId="0" animBg="1"/>
      <p:bldP spid="168978" grpId="1" animBg="1"/>
      <p:bldP spid="168978" grpId="2" animBg="1"/>
      <p:bldP spid="168980" grpId="0" animBg="1"/>
      <p:bldP spid="168980" grpId="1" animBg="1"/>
      <p:bldP spid="168981" grpId="0"/>
      <p:bldP spid="168982" grpId="0"/>
      <p:bldP spid="168988" grpId="0" animBg="1"/>
      <p:bldP spid="168988" grpId="1" animBg="1"/>
      <p:bldP spid="168988" grpId="2" animBg="1"/>
      <p:bldP spid="168989" grpId="0" animBg="1"/>
      <p:bldP spid="168990" grpId="0" animBg="1"/>
      <p:bldP spid="16899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开关语句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79712" y="1484784"/>
            <a:ext cx="4608512" cy="4815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E9E4E3F6-C158-4CBD-8F3D-F96F170869EB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switch </a:t>
            </a:r>
            <a:r>
              <a:rPr lang="zh-CN" altLang="en-US" smtClean="0"/>
              <a:t>结构 </a:t>
            </a:r>
            <a:r>
              <a:rPr lang="en-US" altLang="zh-CN" smtClean="0"/>
              <a:t>3-1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2743200" y="1143000"/>
            <a:ext cx="6248400" cy="4800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8437" name="Picture 8" descr="qtmzttr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19200"/>
            <a:ext cx="8794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9" descr="qtgn_yjn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9925" y="3567113"/>
            <a:ext cx="90487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0" descr="hbf2cdis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6588" y="2271713"/>
            <a:ext cx="1014412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4343400" y="1338263"/>
            <a:ext cx="4343400" cy="641350"/>
          </a:xfrm>
          <a:prstGeom prst="rect">
            <a:avLst/>
          </a:prstGeom>
          <a:solidFill>
            <a:srgbClr val="DDDDDD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ea typeface="黑体" pitchFamily="49" charset="-122"/>
              </a:rPr>
              <a:t>printf(“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这是迈克尔，身高</a:t>
            </a:r>
            <a:r>
              <a:rPr lang="en-US" sz="180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180cm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，加利福尼亚第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12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大街</a:t>
            </a:r>
            <a:r>
              <a:rPr lang="zh-CN" altLang="en-US" sz="1800">
                <a:ea typeface="黑体" pitchFamily="49" charset="-122"/>
              </a:rPr>
              <a:t>”</a:t>
            </a:r>
            <a:r>
              <a:rPr lang="en-US" altLang="zh-CN" sz="1800">
                <a:ea typeface="黑体" pitchFamily="49" charset="-122"/>
              </a:rPr>
              <a:t>);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343400" y="2347913"/>
            <a:ext cx="4343400" cy="915987"/>
          </a:xfrm>
          <a:prstGeom prst="rect">
            <a:avLst/>
          </a:prstGeom>
          <a:solidFill>
            <a:srgbClr val="DDDDDD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ea typeface="黑体" pitchFamily="49" charset="-122"/>
              </a:rPr>
              <a:t>printf(“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这是丹尼尔，身高</a:t>
            </a:r>
            <a:r>
              <a:rPr lang="en-US" sz="180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193cm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，现居住地不明，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1998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年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12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月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12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日在佛罗里达被捕</a:t>
            </a:r>
            <a:r>
              <a:rPr lang="zh-CN" altLang="en-US" sz="1800">
                <a:ea typeface="黑体" pitchFamily="49" charset="-122"/>
              </a:rPr>
              <a:t>”</a:t>
            </a:r>
            <a:r>
              <a:rPr lang="en-US" altLang="zh-CN" sz="1800">
                <a:ea typeface="黑体" pitchFamily="49" charset="-122"/>
              </a:rPr>
              <a:t>);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4343400" y="3567113"/>
            <a:ext cx="4343400" cy="915987"/>
          </a:xfrm>
          <a:prstGeom prst="rect">
            <a:avLst/>
          </a:prstGeom>
          <a:solidFill>
            <a:srgbClr val="DDDDDD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ea typeface="黑体" pitchFamily="49" charset="-122"/>
              </a:rPr>
              <a:t>printf(“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这是吉姆，身高</a:t>
            </a:r>
            <a:r>
              <a:rPr lang="en-US" sz="1800">
                <a:solidFill>
                  <a:schemeClr val="hlink"/>
                </a:solidFill>
                <a:ea typeface="黑体" pitchFamily="49" charset="-122"/>
              </a:rPr>
              <a:t> 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175cm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，</a:t>
            </a:r>
          </a:p>
          <a:p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墨西哥州海鸥路弗罗拉公寓，于 </a:t>
            </a:r>
            <a:r>
              <a:rPr lang="en-US" sz="180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2003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年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11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月 </a:t>
            </a:r>
            <a:r>
              <a:rPr lang="en-US" altLang="zh-CN" sz="1800">
                <a:solidFill>
                  <a:schemeClr val="hlink"/>
                </a:solidFill>
                <a:ea typeface="黑体" pitchFamily="49" charset="-122"/>
              </a:rPr>
              <a:t>1 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日在新泽西因抢银行被捕</a:t>
            </a:r>
            <a:r>
              <a:rPr lang="zh-CN" altLang="en-US" sz="1800">
                <a:ea typeface="黑体" pitchFamily="49" charset="-122"/>
              </a:rPr>
              <a:t>”</a:t>
            </a:r>
            <a:r>
              <a:rPr lang="en-US" altLang="zh-CN" sz="1800">
                <a:ea typeface="黑体" pitchFamily="49" charset="-122"/>
              </a:rPr>
              <a:t>);</a:t>
            </a:r>
          </a:p>
        </p:txBody>
      </p:sp>
      <p:sp>
        <p:nvSpPr>
          <p:cNvPr id="18443" name="WordArt 14"/>
          <p:cNvSpPr>
            <a:spLocks noChangeArrowheads="1" noChangeShapeType="1" noTextEdit="1"/>
          </p:cNvSpPr>
          <p:nvPr/>
        </p:nvSpPr>
        <p:spPr bwMode="auto">
          <a:xfrm>
            <a:off x="3048000" y="5111750"/>
            <a:ext cx="12192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default: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8444" name="Text Box 15"/>
          <p:cNvSpPr txBox="1">
            <a:spLocks noChangeArrowheads="1"/>
          </p:cNvSpPr>
          <p:nvPr/>
        </p:nvSpPr>
        <p:spPr bwMode="auto">
          <a:xfrm>
            <a:off x="4343400" y="5140325"/>
            <a:ext cx="4343400" cy="366713"/>
          </a:xfrm>
          <a:prstGeom prst="rect">
            <a:avLst/>
          </a:prstGeom>
          <a:solidFill>
            <a:srgbClr val="DDDDDD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ea typeface="黑体" pitchFamily="49" charset="-122"/>
              </a:rPr>
              <a:t>printf(“</a:t>
            </a:r>
            <a:r>
              <a:rPr lang="zh-CN" altLang="en-US" sz="1800">
                <a:solidFill>
                  <a:schemeClr val="hlink"/>
                </a:solidFill>
                <a:ea typeface="黑体" pitchFamily="49" charset="-122"/>
              </a:rPr>
              <a:t>未发现匹配项。对不起！</a:t>
            </a:r>
            <a:r>
              <a:rPr lang="en-US" sz="1800">
                <a:ea typeface="黑体" pitchFamily="49" charset="-122"/>
              </a:rPr>
              <a:t>”</a:t>
            </a:r>
            <a:r>
              <a:rPr lang="en-US" altLang="zh-CN" sz="1800">
                <a:ea typeface="黑体" pitchFamily="49" charset="-122"/>
              </a:rPr>
              <a:t>);</a:t>
            </a:r>
          </a:p>
        </p:txBody>
      </p:sp>
      <p:sp>
        <p:nvSpPr>
          <p:cNvPr id="18445" name="Text Box 16"/>
          <p:cNvSpPr txBox="1">
            <a:spLocks noChangeArrowheads="1"/>
          </p:cNvSpPr>
          <p:nvPr/>
        </p:nvSpPr>
        <p:spPr bwMode="auto">
          <a:xfrm>
            <a:off x="7419975" y="1741488"/>
            <a:ext cx="1003300" cy="3429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ea typeface="黑体" pitchFamily="49" charset="-122"/>
              </a:rPr>
              <a:t>停止搜索</a:t>
            </a:r>
            <a:endParaRPr lang="en-US" sz="1600">
              <a:ea typeface="黑体" pitchFamily="49" charset="-122"/>
            </a:endParaRPr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auto">
          <a:xfrm>
            <a:off x="7648575" y="2928938"/>
            <a:ext cx="1003300" cy="3429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ea typeface="黑体" pitchFamily="49" charset="-122"/>
              </a:rPr>
              <a:t>停止搜索</a:t>
            </a:r>
            <a:endParaRPr lang="en-US" sz="1600">
              <a:ea typeface="黑体" pitchFamily="49" charset="-122"/>
            </a:endParaRPr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auto">
          <a:xfrm>
            <a:off x="7572375" y="4637088"/>
            <a:ext cx="1003300" cy="3429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ea typeface="黑体" pitchFamily="49" charset="-122"/>
              </a:rPr>
              <a:t>停止搜索</a:t>
            </a:r>
            <a:endParaRPr lang="en-US" sz="1600">
              <a:ea typeface="黑体" pitchFamily="49" charset="-122"/>
            </a:endParaRPr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3224213" y="5595938"/>
            <a:ext cx="1003300" cy="3429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>
                <a:ea typeface="黑体" pitchFamily="49" charset="-122"/>
              </a:rPr>
              <a:t>停止搜索</a:t>
            </a:r>
            <a:endParaRPr lang="en-US" sz="1600">
              <a:ea typeface="黑体" pitchFamily="49" charset="-122"/>
            </a:endParaRPr>
          </a:p>
        </p:txBody>
      </p:sp>
      <p:sp>
        <p:nvSpPr>
          <p:cNvPr id="18449" name="Text Box 20"/>
          <p:cNvSpPr txBox="1">
            <a:spLocks noChangeArrowheads="1"/>
          </p:cNvSpPr>
          <p:nvPr/>
        </p:nvSpPr>
        <p:spPr bwMode="auto">
          <a:xfrm>
            <a:off x="2146300" y="1143000"/>
            <a:ext cx="577850" cy="480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2400">
                <a:ea typeface="黑体" pitchFamily="49" charset="-122"/>
              </a:rPr>
              <a:t>警察记录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788" y="1030288"/>
            <a:ext cx="2913062" cy="2117725"/>
            <a:chOff x="271" y="649"/>
            <a:chExt cx="1835" cy="1334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271" y="649"/>
              <a:ext cx="924" cy="1334"/>
              <a:chOff x="367" y="1033"/>
              <a:chExt cx="924" cy="1334"/>
            </a:xfrm>
          </p:grpSpPr>
          <p:pic>
            <p:nvPicPr>
              <p:cNvPr id="18461" name="Picture 23" descr="qtgn_yjn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0" y="1680"/>
                <a:ext cx="637" cy="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462" name="Text Box 24"/>
              <p:cNvSpPr txBox="1">
                <a:spLocks noChangeArrowheads="1"/>
              </p:cNvSpPr>
              <p:nvPr/>
            </p:nvSpPr>
            <p:spPr bwMode="auto">
              <a:xfrm>
                <a:off x="367" y="1033"/>
                <a:ext cx="924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ea typeface="黑体" pitchFamily="49" charset="-122"/>
                  </a:rPr>
                  <a:t>嫌疑犯照片</a:t>
                </a:r>
              </a:p>
            </p:txBody>
          </p:sp>
        </p:grpSp>
        <p:sp>
          <p:nvSpPr>
            <p:cNvPr id="18460" name="Arc 25"/>
            <p:cNvSpPr>
              <a:spLocks/>
            </p:cNvSpPr>
            <p:nvPr/>
          </p:nvSpPr>
          <p:spPr bwMode="auto">
            <a:xfrm flipV="1">
              <a:off x="864" y="1104"/>
              <a:ext cx="1242" cy="624"/>
            </a:xfrm>
            <a:custGeom>
              <a:avLst/>
              <a:gdLst>
                <a:gd name="T0" fmla="*/ 0 w 21494"/>
                <a:gd name="T1" fmla="*/ 0 h 21600"/>
                <a:gd name="T2" fmla="*/ 0 w 21494"/>
                <a:gd name="T3" fmla="*/ 0 h 21600"/>
                <a:gd name="T4" fmla="*/ 0 w 2149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494"/>
                <a:gd name="T10" fmla="*/ 0 h 21600"/>
                <a:gd name="T11" fmla="*/ 21494 w 214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4" h="21600" fill="none" extrusionOk="0">
                  <a:moveTo>
                    <a:pt x="-1" y="0"/>
                  </a:moveTo>
                  <a:cubicBezTo>
                    <a:pt x="11100" y="0"/>
                    <a:pt x="20394" y="8414"/>
                    <a:pt x="21493" y="19461"/>
                  </a:cubicBezTo>
                </a:path>
                <a:path w="21494" h="21600" stroke="0" extrusionOk="0">
                  <a:moveTo>
                    <a:pt x="-1" y="0"/>
                  </a:moveTo>
                  <a:cubicBezTo>
                    <a:pt x="11100" y="0"/>
                    <a:pt x="20394" y="8414"/>
                    <a:pt x="21493" y="1946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1630363" y="2165350"/>
            <a:ext cx="806450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>
                <a:solidFill>
                  <a:schemeClr val="hlink"/>
                </a:solidFill>
                <a:ea typeface="黑体" pitchFamily="2" charset="-122"/>
              </a:rPr>
              <a:t>不是</a:t>
            </a:r>
          </a:p>
        </p:txBody>
      </p:sp>
      <p:sp>
        <p:nvSpPr>
          <p:cNvPr id="142363" name="AutoShape 27"/>
          <p:cNvSpPr>
            <a:spLocks noChangeArrowheads="1"/>
          </p:cNvSpPr>
          <p:nvPr/>
        </p:nvSpPr>
        <p:spPr bwMode="auto">
          <a:xfrm>
            <a:off x="2895600" y="15240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2364" name="AutoShape 28"/>
          <p:cNvSpPr>
            <a:spLocks noChangeArrowheads="1"/>
          </p:cNvSpPr>
          <p:nvPr/>
        </p:nvSpPr>
        <p:spPr bwMode="auto">
          <a:xfrm>
            <a:off x="7010400" y="47244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3244850" y="1473200"/>
            <a:ext cx="4683125" cy="94456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>
                <a:ea typeface="黑体" pitchFamily="49" charset="-122"/>
              </a:rPr>
              <a:t>这是吉姆，身高 </a:t>
            </a:r>
            <a:r>
              <a:rPr lang="en-US" altLang="zh-CN" sz="1800">
                <a:ea typeface="黑体" pitchFamily="49" charset="-122"/>
              </a:rPr>
              <a:t>175cm</a:t>
            </a:r>
            <a:r>
              <a:rPr lang="zh-CN" altLang="en-US" sz="1800">
                <a:ea typeface="黑体" pitchFamily="49" charset="-122"/>
              </a:rPr>
              <a:t>，</a:t>
            </a:r>
          </a:p>
          <a:p>
            <a:r>
              <a:rPr lang="zh-CN" altLang="en-US" sz="1800">
                <a:ea typeface="黑体" pitchFamily="49" charset="-122"/>
              </a:rPr>
              <a:t>墨西哥州海鸥路弗罗拉公寓，</a:t>
            </a:r>
            <a:endParaRPr lang="en-US" sz="1800">
              <a:ea typeface="黑体" pitchFamily="49" charset="-122"/>
            </a:endParaRPr>
          </a:p>
          <a:p>
            <a:r>
              <a:rPr lang="zh-CN" altLang="en-US" sz="1800">
                <a:ea typeface="黑体" pitchFamily="49" charset="-122"/>
              </a:rPr>
              <a:t>于 </a:t>
            </a:r>
            <a:r>
              <a:rPr lang="en-US" altLang="zh-CN" sz="1800">
                <a:ea typeface="黑体" pitchFamily="49" charset="-122"/>
              </a:rPr>
              <a:t>2003 </a:t>
            </a:r>
            <a:r>
              <a:rPr lang="zh-CN" altLang="en-US" sz="1800">
                <a:ea typeface="黑体" pitchFamily="49" charset="-122"/>
              </a:rPr>
              <a:t>年 </a:t>
            </a:r>
            <a:r>
              <a:rPr lang="en-US" altLang="zh-CN" sz="1800">
                <a:ea typeface="黑体" pitchFamily="49" charset="-122"/>
              </a:rPr>
              <a:t>11 </a:t>
            </a:r>
            <a:r>
              <a:rPr lang="zh-CN" altLang="en-US" sz="1800">
                <a:ea typeface="黑体" pitchFamily="49" charset="-122"/>
              </a:rPr>
              <a:t>月 </a:t>
            </a:r>
            <a:r>
              <a:rPr lang="en-US" altLang="zh-CN" sz="1800">
                <a:ea typeface="黑体" pitchFamily="49" charset="-122"/>
              </a:rPr>
              <a:t>1 </a:t>
            </a:r>
            <a:r>
              <a:rPr lang="zh-CN" altLang="en-US" sz="1800">
                <a:ea typeface="黑体" pitchFamily="49" charset="-122"/>
              </a:rPr>
              <a:t>日在新泽西因抢银行被捕</a:t>
            </a:r>
            <a:endParaRPr lang="en-US" sz="1800">
              <a:ea typeface="黑体" pitchFamily="49" charset="-122"/>
            </a:endParaRPr>
          </a:p>
        </p:txBody>
      </p:sp>
      <p:sp>
        <p:nvSpPr>
          <p:cNvPr id="142366" name="AutoShape 30"/>
          <p:cNvSpPr>
            <a:spLocks noChangeArrowheads="1"/>
          </p:cNvSpPr>
          <p:nvPr/>
        </p:nvSpPr>
        <p:spPr bwMode="auto">
          <a:xfrm>
            <a:off x="2895600" y="26670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2367" name="AutoShape 31"/>
          <p:cNvSpPr>
            <a:spLocks noChangeArrowheads="1"/>
          </p:cNvSpPr>
          <p:nvPr/>
        </p:nvSpPr>
        <p:spPr bwMode="auto">
          <a:xfrm>
            <a:off x="2971800" y="38100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1630363" y="2914650"/>
            <a:ext cx="806450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>
                <a:solidFill>
                  <a:schemeClr val="hlink"/>
                </a:solidFill>
                <a:ea typeface="黑体" pitchFamily="2" charset="-122"/>
              </a:rPr>
              <a:t>不是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1782763" y="3829050"/>
            <a:ext cx="501650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>
                <a:solidFill>
                  <a:schemeClr val="hlink"/>
                </a:solidFill>
                <a:ea typeface="黑体" pitchFamily="2" charset="-122"/>
              </a:rPr>
              <a:t>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8.09249E-7 L 8.33333E-7 0.1704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10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7041 L -4.16667E-6 0.38127 " pathEditMode="relative" ptsTypes="AA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85" decel="1000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385" decel="100000"/>
                                        <p:tgtEl>
                                          <p:spTgt spid="1423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385" fill="hold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385" fill="hold"/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10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2" grpId="0" animBg="1"/>
      <p:bldP spid="142362" grpId="1" animBg="1"/>
      <p:bldP spid="142363" grpId="0" animBg="1"/>
      <p:bldP spid="142363" grpId="1" animBg="1"/>
      <p:bldP spid="142363" grpId="2" animBg="1"/>
      <p:bldP spid="142364" grpId="0" animBg="1"/>
      <p:bldP spid="142364" grpId="1" animBg="1"/>
      <p:bldP spid="142365" grpId="0" animBg="1"/>
      <p:bldP spid="142365" grpId="1" animBg="1"/>
      <p:bldP spid="142366" grpId="0" animBg="1"/>
      <p:bldP spid="142366" grpId="1" animBg="1"/>
      <p:bldP spid="142366" grpId="2" animBg="1"/>
      <p:bldP spid="142367" grpId="0" animBg="1"/>
      <p:bldP spid="142367" grpId="1" animBg="1"/>
      <p:bldP spid="142367" grpId="2" animBg="1"/>
      <p:bldP spid="142368" grpId="0" animBg="1"/>
      <p:bldP spid="142368" grpId="1" animBg="1"/>
      <p:bldP spid="142368" grpId="2" animBg="1"/>
      <p:bldP spid="142369" grpId="0" animBg="1"/>
      <p:bldP spid="14236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75CFB43D-00B8-4D50-82F5-A6DA29A2C6B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11188" y="1052513"/>
            <a:ext cx="8532812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en-US" altLang="zh-CN" sz="2800">
                <a:ea typeface="黑体" pitchFamily="49" charset="-122"/>
              </a:rPr>
              <a:t>switch-case </a:t>
            </a:r>
            <a:r>
              <a:rPr lang="zh-CN" altLang="en-US" sz="2800">
                <a:ea typeface="黑体" pitchFamily="49" charset="-122"/>
              </a:rPr>
              <a:t>语句是多路判断语句</a:t>
            </a:r>
          </a:p>
          <a:p>
            <a:pPr marL="342900" indent="-342900"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en-US" altLang="zh-CN" sz="2800">
                <a:ea typeface="黑体" pitchFamily="49" charset="-122"/>
              </a:rPr>
              <a:t>switch </a:t>
            </a:r>
            <a:r>
              <a:rPr lang="zh-CN" altLang="en-US" sz="2800">
                <a:ea typeface="黑体" pitchFamily="49" charset="-122"/>
              </a:rPr>
              <a:t>语句计算条件表达式并对照多个常数值进行检查</a:t>
            </a:r>
            <a:endParaRPr lang="en-GB" altLang="zh-CN" sz="2800">
              <a:ea typeface="黑体" pitchFamily="49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switch </a:t>
            </a:r>
            <a:r>
              <a:rPr lang="zh-CN" altLang="en-US" smtClean="0"/>
              <a:t>结构 </a:t>
            </a:r>
            <a:r>
              <a:rPr lang="en-US" altLang="zh-CN" smtClean="0"/>
              <a:t>3-2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79930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68313" algn="l"/>
                <a:tab pos="1382713" algn="l"/>
              </a:tabLst>
            </a:pPr>
            <a:r>
              <a:rPr lang="en-GB" altLang="zh-CN" sz="2400" b="1"/>
              <a:t>switch (</a:t>
            </a:r>
            <a:r>
              <a:rPr lang="zh-CN" altLang="en-GB" sz="2400">
                <a:ea typeface="黑体" pitchFamily="49" charset="-122"/>
              </a:rPr>
              <a:t>表达式</a:t>
            </a:r>
            <a:r>
              <a:rPr lang="en-GB" altLang="zh-CN" sz="2400" b="1"/>
              <a:t>)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altLang="zh-CN" sz="2400" b="1"/>
              <a:t>{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      </a:t>
            </a:r>
            <a:r>
              <a:rPr lang="en-GB" altLang="zh-CN" sz="2400" b="1"/>
              <a:t>case </a:t>
            </a:r>
            <a:r>
              <a:rPr lang="zh-CN" altLang="en-GB" sz="2400">
                <a:ea typeface="黑体" pitchFamily="49" charset="-122"/>
              </a:rPr>
              <a:t>常量 </a:t>
            </a:r>
            <a:r>
              <a:rPr lang="en-GB" altLang="zh-CN" sz="2400" b="1"/>
              <a:t>1: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	</a:t>
            </a:r>
            <a:r>
              <a:rPr lang="zh-CN" altLang="en-GB" sz="2400">
                <a:ea typeface="黑体" pitchFamily="49" charset="-122"/>
              </a:rPr>
              <a:t>语句</a:t>
            </a:r>
            <a:r>
              <a:rPr lang="en-GB" altLang="zh-CN" sz="2400" b="1"/>
              <a:t>;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	</a:t>
            </a:r>
            <a:r>
              <a:rPr lang="en-GB" altLang="zh-CN" sz="2400" b="1"/>
              <a:t>break;</a:t>
            </a:r>
          </a:p>
          <a:p>
            <a:pPr>
              <a:tabLst>
                <a:tab pos="468313" algn="l"/>
                <a:tab pos="1382713" algn="l"/>
              </a:tabLst>
            </a:pPr>
            <a:endParaRPr lang="en-GB" sz="2400" b="1"/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      </a:t>
            </a:r>
            <a:r>
              <a:rPr lang="en-GB" altLang="zh-CN" sz="2400" b="1"/>
              <a:t>case </a:t>
            </a:r>
            <a:r>
              <a:rPr lang="zh-CN" altLang="en-GB" sz="2400">
                <a:ea typeface="黑体" pitchFamily="49" charset="-122"/>
              </a:rPr>
              <a:t>常量</a:t>
            </a:r>
            <a:r>
              <a:rPr lang="zh-CN" altLang="en-GB" sz="2400" b="1"/>
              <a:t> </a:t>
            </a:r>
            <a:r>
              <a:rPr lang="en-GB" altLang="zh-CN" sz="2400" b="1"/>
              <a:t>2: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	</a:t>
            </a:r>
            <a:r>
              <a:rPr lang="zh-CN" altLang="en-GB" sz="2400">
                <a:ea typeface="黑体" pitchFamily="49" charset="-122"/>
              </a:rPr>
              <a:t>语句</a:t>
            </a:r>
            <a:r>
              <a:rPr lang="en-GB" altLang="zh-CN" sz="2400" b="1"/>
              <a:t>;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	</a:t>
            </a:r>
            <a:r>
              <a:rPr lang="en-GB" altLang="zh-CN" sz="2400" b="1"/>
              <a:t>break;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</a:t>
            </a:r>
            <a:r>
              <a:rPr lang="en-GB" altLang="zh-CN" sz="2400" b="1"/>
              <a:t>default: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sz="2400" b="1"/>
              <a:t>		</a:t>
            </a:r>
            <a:r>
              <a:rPr lang="zh-CN" altLang="en-GB" sz="2400">
                <a:ea typeface="黑体" pitchFamily="49" charset="-122"/>
              </a:rPr>
              <a:t>语句</a:t>
            </a:r>
            <a:r>
              <a:rPr lang="en-GB" altLang="zh-CN" sz="2400" b="1"/>
              <a:t>;</a:t>
            </a:r>
          </a:p>
          <a:p>
            <a:pPr>
              <a:tabLst>
                <a:tab pos="468313" algn="l"/>
                <a:tab pos="1382713" algn="l"/>
              </a:tabLst>
            </a:pPr>
            <a:r>
              <a:rPr lang="en-GB" altLang="zh-CN" sz="2400" b="1"/>
              <a:t>}</a:t>
            </a:r>
            <a:endParaRPr lang="en-US" altLang="zh-CN" sz="2400" b="1"/>
          </a:p>
        </p:txBody>
      </p:sp>
      <p:sp>
        <p:nvSpPr>
          <p:cNvPr id="144402" name="AutoShape 18"/>
          <p:cNvSpPr>
            <a:spLocks noChangeArrowheads="1"/>
          </p:cNvSpPr>
          <p:nvPr/>
        </p:nvSpPr>
        <p:spPr bwMode="auto">
          <a:xfrm>
            <a:off x="3563938" y="1052513"/>
            <a:ext cx="2303462" cy="5762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计算表达式的值</a:t>
            </a:r>
            <a:endParaRPr lang="en-US" sz="2400">
              <a:ea typeface="黑体" pitchFamily="49" charset="-122"/>
            </a:endParaRPr>
          </a:p>
        </p:txBody>
      </p: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1835150" y="919163"/>
            <a:ext cx="1223963" cy="7921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4" name="AutoShape 20"/>
          <p:cNvSpPr>
            <a:spLocks noChangeArrowheads="1"/>
          </p:cNvSpPr>
          <p:nvPr/>
        </p:nvSpPr>
        <p:spPr bwMode="auto">
          <a:xfrm>
            <a:off x="3563938" y="1773238"/>
            <a:ext cx="22320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latin typeface="黑体" pitchFamily="49" charset="-122"/>
                <a:ea typeface="黑体" pitchFamily="49" charset="-122"/>
              </a:rPr>
              <a:t>如果等于常量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 rot="279478">
            <a:off x="1692275" y="2060575"/>
            <a:ext cx="57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44406" name="AutoShape 22"/>
          <p:cNvSpPr>
            <a:spLocks noChangeArrowheads="1"/>
          </p:cNvSpPr>
          <p:nvPr/>
        </p:nvSpPr>
        <p:spPr bwMode="auto">
          <a:xfrm>
            <a:off x="3563938" y="3213100"/>
            <a:ext cx="2232025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latin typeface="黑体" pitchFamily="49" charset="-122"/>
                <a:ea typeface="黑体" pitchFamily="49" charset="-122"/>
              </a:rPr>
              <a:t>如果等于常量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 rot="279478">
            <a:off x="1692275" y="3468688"/>
            <a:ext cx="57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44408" name="AutoShape 24"/>
          <p:cNvSpPr>
            <a:spLocks noChangeArrowheads="1"/>
          </p:cNvSpPr>
          <p:nvPr/>
        </p:nvSpPr>
        <p:spPr bwMode="auto">
          <a:xfrm>
            <a:off x="3635375" y="4652963"/>
            <a:ext cx="324167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ea typeface="黑体" pitchFamily="49" charset="-122"/>
              </a:rPr>
              <a:t>如果没有找到匹配的值</a:t>
            </a:r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 rot="279478">
            <a:off x="1692275" y="4959350"/>
            <a:ext cx="576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zh-CN" sz="4000" b="1">
                <a:solidFill>
                  <a:srgbClr val="339966"/>
                </a:solidFill>
                <a:sym typeface="Wingdings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sym typeface="Wingdings" pitchFamily="2" charset="2"/>
            </a:endParaRPr>
          </a:p>
        </p:txBody>
      </p:sp>
      <p:sp>
        <p:nvSpPr>
          <p:cNvPr id="144410" name="Oval 26"/>
          <p:cNvSpPr>
            <a:spLocks noChangeArrowheads="1"/>
          </p:cNvSpPr>
          <p:nvPr/>
        </p:nvSpPr>
        <p:spPr bwMode="auto">
          <a:xfrm>
            <a:off x="2009775" y="1731963"/>
            <a:ext cx="1122363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1" name="Oval 27"/>
          <p:cNvSpPr>
            <a:spLocks noChangeArrowheads="1"/>
          </p:cNvSpPr>
          <p:nvPr/>
        </p:nvSpPr>
        <p:spPr bwMode="auto">
          <a:xfrm>
            <a:off x="2000250" y="3192463"/>
            <a:ext cx="1131888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12" name="Oval 28"/>
          <p:cNvSpPr>
            <a:spLocks noChangeArrowheads="1"/>
          </p:cNvSpPr>
          <p:nvPr/>
        </p:nvSpPr>
        <p:spPr bwMode="auto">
          <a:xfrm>
            <a:off x="900113" y="4632325"/>
            <a:ext cx="1657350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4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4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4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4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4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3" dur="indefinite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6" dur="indefinite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6" dur="indefinite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9" dur="indefinite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allAtOnce"/>
      <p:bldP spid="144402" grpId="0" animBg="1"/>
      <p:bldP spid="144403" grpId="0" animBg="1"/>
      <p:bldP spid="144403" grpId="1" animBg="1"/>
      <p:bldP spid="144404" grpId="0" animBg="1"/>
      <p:bldP spid="144404" grpId="1" animBg="1"/>
      <p:bldP spid="144405" grpId="0"/>
      <p:bldP spid="144405" grpId="1"/>
      <p:bldP spid="144406" grpId="0" animBg="1"/>
      <p:bldP spid="144406" grpId="1" animBg="1"/>
      <p:bldP spid="144407" grpId="0"/>
      <p:bldP spid="144407" grpId="1"/>
      <p:bldP spid="144408" grpId="0" animBg="1"/>
      <p:bldP spid="144409" grpId="0"/>
      <p:bldP spid="144410" grpId="0" animBg="1"/>
      <p:bldP spid="144410" grpId="1" animBg="1"/>
      <p:bldP spid="144411" grpId="0" animBg="1"/>
      <p:bldP spid="144411" grpId="1" animBg="1"/>
      <p:bldP spid="1444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2AD161BB-A951-412A-B5A4-499BC8F7649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目标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理解条件运算符的用法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熟练</a:t>
            </a:r>
            <a:r>
              <a:rPr lang="zh-CN" altLang="en-US" dirty="0" smtClean="0"/>
              <a:t>掌握程序</a:t>
            </a:r>
            <a:r>
              <a:rPr lang="zh-CN" altLang="en-US" dirty="0" smtClean="0"/>
              <a:t>调试基本方法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熟练使用多重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熟练使用嵌套</a:t>
            </a:r>
            <a:r>
              <a:rPr lang="en-GB" altLang="zh-CN" dirty="0" smtClean="0"/>
              <a:t>if</a:t>
            </a:r>
            <a:r>
              <a:rPr lang="zh-CN" altLang="en-GB" dirty="0" smtClean="0"/>
              <a:t>结构</a:t>
            </a:r>
            <a:endParaRPr lang="zh-CN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熟练使用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A1C39F82-4172-4989-A12E-F1AE06706A61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 </a:t>
            </a:r>
            <a:r>
              <a:rPr lang="zh-CN" altLang="en-US" smtClean="0"/>
              <a:t>结构 </a:t>
            </a:r>
            <a:r>
              <a:rPr lang="en-US" altLang="zh-CN" smtClean="0"/>
              <a:t>3-3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在使用</a:t>
            </a:r>
            <a:r>
              <a:rPr lang="en-US" altLang="zh-CN" sz="3200" smtClean="0"/>
              <a:t>switch</a:t>
            </a:r>
            <a:r>
              <a:rPr lang="zh-CN" altLang="en-US" sz="3200" smtClean="0"/>
              <a:t>结构时应注意以下几点：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在</a:t>
            </a:r>
            <a:r>
              <a:rPr lang="en-US" altLang="zh-CN" sz="2800" smtClean="0"/>
              <a:t>case</a:t>
            </a:r>
            <a:r>
              <a:rPr lang="zh-CN" altLang="en-US" sz="2800" smtClean="0"/>
              <a:t>后的各常量表达式的值不能相同，否则会出现错误；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在</a:t>
            </a:r>
            <a:r>
              <a:rPr lang="en-US" altLang="zh-CN" sz="2800" smtClean="0"/>
              <a:t>case</a:t>
            </a:r>
            <a:r>
              <a:rPr lang="zh-CN" altLang="en-US" sz="2800" smtClean="0"/>
              <a:t>后，允许有多个语句，可以不用</a:t>
            </a:r>
            <a:r>
              <a:rPr lang="en-US" altLang="zh-CN" sz="2800" smtClean="0"/>
              <a:t>{}</a:t>
            </a:r>
            <a:r>
              <a:rPr lang="zh-CN" altLang="en-US" sz="2800" smtClean="0"/>
              <a:t>括起来；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每个</a:t>
            </a:r>
            <a:r>
              <a:rPr lang="en-US" altLang="zh-CN" sz="2800" smtClean="0"/>
              <a:t>case</a:t>
            </a:r>
            <a:r>
              <a:rPr lang="zh-CN" altLang="en-US" sz="2800" smtClean="0"/>
              <a:t>语句后都必须有一个</a:t>
            </a:r>
            <a:r>
              <a:rPr lang="en-US" altLang="zh-CN" sz="2800" smtClean="0"/>
              <a:t>break</a:t>
            </a:r>
            <a:r>
              <a:rPr lang="zh-CN" altLang="en-US" sz="2800" smtClean="0"/>
              <a:t>语句，否则会出现错误；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各</a:t>
            </a:r>
            <a:r>
              <a:rPr lang="en-US" altLang="zh-CN" sz="2800" smtClean="0"/>
              <a:t>case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default</a:t>
            </a:r>
            <a:r>
              <a:rPr lang="zh-CN" altLang="en-US" sz="2800" smtClean="0"/>
              <a:t>子句的先后顺序可以变动，而不会影响程序执行结果；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smtClean="0"/>
              <a:t>default</a:t>
            </a:r>
            <a:r>
              <a:rPr lang="zh-CN" altLang="en-US" sz="2800" smtClean="0"/>
              <a:t>子句可以省略；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7D0DA3-6582-4455-835F-4A40001EBE5C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switch </a:t>
            </a:r>
            <a:r>
              <a:rPr lang="zh-CN" altLang="en-US" smtClean="0"/>
              <a:t>结构示例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要求用户输入一个字符值并检查它是否为元音字母。 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39750" y="692150"/>
            <a:ext cx="8135938" cy="583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char in_char;</a:t>
            </a:r>
          </a:p>
          <a:p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请输入一个小写字母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cin&gt;&gt;in_char;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switch(in_char)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case 'a':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a\n";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  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case 'e':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e\n";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  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case 'i': 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i\n";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  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case 'o':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o\n";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  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case 'u':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u\n";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  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  default:  </a:t>
            </a:r>
            <a:r>
              <a:rPr lang="en-GB" altLang="zh-CN" sz="2000">
                <a:solidFill>
                  <a:srgbClr val="000000"/>
                </a:solidFill>
                <a:cs typeface="Courier New" pitchFamily="49" charset="0"/>
              </a:rPr>
              <a:t>cout&lt;&lt;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您输入的不是元音字母</a:t>
            </a:r>
            <a:r>
              <a:rPr lang="zh-CN" altLang="en-GB" sz="22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} 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21522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ourier New" pitchFamily="49" charset="0"/>
                  <a:ea typeface="黑体" pitchFamily="49" charset="-122"/>
                </a:rPr>
                <a:t>内存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92925" y="1628775"/>
            <a:ext cx="1462088" cy="1143000"/>
            <a:chOff x="3720" y="960"/>
            <a:chExt cx="921" cy="720"/>
          </a:xfrm>
        </p:grpSpPr>
        <p:sp>
          <p:nvSpPr>
            <p:cNvPr id="21520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1" name="Text Box 11"/>
            <p:cNvSpPr txBox="1">
              <a:spLocks noChangeArrowheads="1"/>
            </p:cNvSpPr>
            <p:nvPr/>
          </p:nvSpPr>
          <p:spPr bwMode="auto">
            <a:xfrm>
              <a:off x="3720" y="960"/>
              <a:ext cx="92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in_char</a:t>
              </a:r>
            </a:p>
          </p:txBody>
        </p:sp>
      </p:grpSp>
      <p:sp>
        <p:nvSpPr>
          <p:cNvPr id="172044" name="AutoShape 12"/>
          <p:cNvSpPr>
            <a:spLocks noChangeArrowheads="1"/>
          </p:cNvSpPr>
          <p:nvPr/>
        </p:nvSpPr>
        <p:spPr bwMode="auto">
          <a:xfrm flipH="1">
            <a:off x="6659563" y="32131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2045" name="AutoShape 13"/>
          <p:cNvSpPr>
            <a:spLocks noChangeArrowheads="1"/>
          </p:cNvSpPr>
          <p:nvPr/>
        </p:nvSpPr>
        <p:spPr bwMode="auto">
          <a:xfrm flipH="1">
            <a:off x="3276600" y="35734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7399338" y="2133600"/>
            <a:ext cx="3667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5795963" y="5661025"/>
            <a:ext cx="316865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请输入一个小写字母：</a:t>
            </a: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5795963" y="6056313"/>
            <a:ext cx="316865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GB" sz="2000">
                <a:solidFill>
                  <a:schemeClr val="bg1"/>
                </a:solidFill>
                <a:ea typeface="黑体" pitchFamily="49" charset="-122"/>
              </a:rPr>
              <a:t>您输入的是元音字母 </a:t>
            </a:r>
            <a:r>
              <a:rPr lang="en-GB" altLang="zh-CN" sz="2000">
                <a:solidFill>
                  <a:schemeClr val="bg1"/>
                </a:solidFill>
                <a:ea typeface="黑体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72050" name="AutoShape 18"/>
          <p:cNvSpPr>
            <a:spLocks noChangeArrowheads="1"/>
          </p:cNvSpPr>
          <p:nvPr/>
        </p:nvSpPr>
        <p:spPr bwMode="auto">
          <a:xfrm flipH="1">
            <a:off x="1042988" y="62372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2051" name="AutoShape 19"/>
          <p:cNvSpPr>
            <a:spLocks noChangeArrowheads="1"/>
          </p:cNvSpPr>
          <p:nvPr/>
        </p:nvSpPr>
        <p:spPr bwMode="auto">
          <a:xfrm flipH="1">
            <a:off x="2771775" y="191611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44" grpId="0" animBg="1"/>
      <p:bldP spid="172044" grpId="1" animBg="1"/>
      <p:bldP spid="172044" grpId="2" animBg="1"/>
      <p:bldP spid="172045" grpId="0" animBg="1"/>
      <p:bldP spid="172045" grpId="1" animBg="1"/>
      <p:bldP spid="172045" grpId="2" animBg="1"/>
      <p:bldP spid="172048" grpId="0" animBg="1"/>
      <p:bldP spid="172049" grpId="0" animBg="1"/>
      <p:bldP spid="172049" grpId="1" animBg="1"/>
      <p:bldP spid="172050" grpId="0" animBg="1"/>
      <p:bldP spid="172050" grpId="1" animBg="1"/>
      <p:bldP spid="172050" grpId="2" animBg="1"/>
      <p:bldP spid="172051" grpId="0" animBg="1"/>
      <p:bldP spid="172051" grpId="1" animBg="1"/>
      <p:bldP spid="172051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2EE3805B-F4B9-4613-8D9B-5AF8D0B406FA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11188" y="1484313"/>
            <a:ext cx="820896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GB" sz="2800">
                <a:ea typeface="黑体" pitchFamily="49" charset="-122"/>
              </a:rPr>
              <a:t>多重</a:t>
            </a:r>
            <a:r>
              <a:rPr lang="en-GB" altLang="zh-CN" sz="2800">
                <a:ea typeface="黑体" pitchFamily="49" charset="-122"/>
              </a:rPr>
              <a:t>if</a:t>
            </a:r>
            <a:r>
              <a:rPr lang="zh-CN" altLang="en-GB" sz="2800">
                <a:ea typeface="黑体" pitchFamily="49" charset="-122"/>
              </a:rPr>
              <a:t>结构和</a:t>
            </a:r>
            <a:r>
              <a:rPr lang="en-GB" altLang="zh-CN" sz="2800">
                <a:ea typeface="黑体" pitchFamily="49" charset="-122"/>
              </a:rPr>
              <a:t>switch</a:t>
            </a:r>
            <a:r>
              <a:rPr lang="zh-CN" altLang="en-GB" sz="2800">
                <a:ea typeface="黑体" pitchFamily="49" charset="-122"/>
              </a:rPr>
              <a:t>结构都可以用来实现多路分支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GB" sz="2800">
                <a:ea typeface="黑体" pitchFamily="49" charset="-122"/>
              </a:rPr>
              <a:t>多重</a:t>
            </a:r>
            <a:r>
              <a:rPr lang="en-GB" altLang="zh-CN" sz="2800">
                <a:ea typeface="黑体" pitchFamily="49" charset="-122"/>
              </a:rPr>
              <a:t>if</a:t>
            </a:r>
            <a:r>
              <a:rPr lang="zh-CN" altLang="en-GB" sz="2800">
                <a:ea typeface="黑体" pitchFamily="49" charset="-122"/>
              </a:rPr>
              <a:t>结构用来实现两路、三路分支比较方便，而</a:t>
            </a:r>
            <a:r>
              <a:rPr lang="en-GB" altLang="zh-CN" sz="2800">
                <a:ea typeface="黑体" pitchFamily="49" charset="-122"/>
              </a:rPr>
              <a:t>switch</a:t>
            </a:r>
            <a:r>
              <a:rPr lang="zh-CN" altLang="en-GB" sz="2800">
                <a:ea typeface="黑体" pitchFamily="49" charset="-122"/>
              </a:rPr>
              <a:t>结构实现三路以上分支比较方便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GB" sz="2800">
                <a:ea typeface="黑体" pitchFamily="49" charset="-122"/>
              </a:rPr>
              <a:t>在使用</a:t>
            </a:r>
            <a:r>
              <a:rPr lang="en-GB" altLang="zh-CN" sz="2800">
                <a:ea typeface="黑体" pitchFamily="49" charset="-122"/>
              </a:rPr>
              <a:t>switch</a:t>
            </a:r>
            <a:r>
              <a:rPr lang="zh-CN" altLang="en-GB" sz="2800">
                <a:ea typeface="黑体" pitchFamily="49" charset="-122"/>
              </a:rPr>
              <a:t>结构时，应注意分支条件要求是整型表达式，而且</a:t>
            </a:r>
            <a:r>
              <a:rPr lang="en-GB" altLang="zh-CN" sz="2800">
                <a:ea typeface="黑体" pitchFamily="49" charset="-122"/>
              </a:rPr>
              <a:t>case</a:t>
            </a:r>
            <a:r>
              <a:rPr lang="zh-CN" altLang="en-GB" sz="2800">
                <a:ea typeface="黑体" pitchFamily="49" charset="-122"/>
              </a:rPr>
              <a:t>语句后面必须是常量表达式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Char char="q"/>
            </a:pPr>
            <a:r>
              <a:rPr lang="zh-CN" altLang="en-GB" sz="2800">
                <a:ea typeface="黑体" pitchFamily="49" charset="-122"/>
              </a:rPr>
              <a:t>有些问题只能使用多重</a:t>
            </a:r>
            <a:r>
              <a:rPr lang="en-GB" altLang="zh-CN" sz="2800">
                <a:ea typeface="黑体" pitchFamily="49" charset="-122"/>
              </a:rPr>
              <a:t>if</a:t>
            </a:r>
            <a:r>
              <a:rPr lang="zh-CN" altLang="en-GB" sz="2800">
                <a:ea typeface="黑体" pitchFamily="49" charset="-122"/>
              </a:rPr>
              <a:t>结构来实现，例如要判断一个值是否处在某个区间的情况</a:t>
            </a:r>
            <a:endParaRPr lang="en-GB" altLang="zh-CN">
              <a:ea typeface="黑体" pitchFamily="49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879475" y="260350"/>
            <a:ext cx="8229600" cy="79216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比较多重 </a:t>
            </a:r>
            <a:r>
              <a:rPr lang="en-US" altLang="zh-CN" smtClean="0"/>
              <a:t>if </a:t>
            </a:r>
            <a:r>
              <a:rPr lang="zh-CN" altLang="en-US" smtClean="0"/>
              <a:t>和 </a:t>
            </a:r>
            <a:r>
              <a:rPr lang="en-US" altLang="zh-CN" smtClean="0"/>
              <a:t>switch </a:t>
            </a:r>
            <a:r>
              <a:rPr lang="zh-CN" altLang="en-US" smtClean="0"/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E41004-2CA8-4BD5-A74D-931CAEB01734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2-1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要求判别键盘输入字符的类别。可以根据输入字符的</a:t>
            </a:r>
            <a:r>
              <a:rPr lang="en-US" altLang="zh-CN" sz="2400">
                <a:ea typeface="黑体" pitchFamily="49" charset="-122"/>
              </a:rPr>
              <a:t>ASCII</a:t>
            </a:r>
            <a:r>
              <a:rPr lang="zh-CN" altLang="en-US" sz="2400">
                <a:ea typeface="黑体" pitchFamily="49" charset="-122"/>
              </a:rPr>
              <a:t>码来判别类型。由</a:t>
            </a:r>
            <a:r>
              <a:rPr lang="en-US" altLang="zh-CN" sz="2400">
                <a:ea typeface="黑体" pitchFamily="49" charset="-122"/>
              </a:rPr>
              <a:t>ASCII</a:t>
            </a:r>
            <a:r>
              <a:rPr lang="zh-CN" altLang="en-US" sz="2400">
                <a:ea typeface="黑体" pitchFamily="49" charset="-122"/>
              </a:rPr>
              <a:t>码表可知</a:t>
            </a:r>
            <a:r>
              <a:rPr lang="en-US" altLang="zh-CN" sz="2400">
                <a:ea typeface="黑体" pitchFamily="49" charset="-122"/>
              </a:rPr>
              <a:t>ASCII</a:t>
            </a:r>
            <a:r>
              <a:rPr lang="zh-CN" altLang="en-US" sz="2400">
                <a:ea typeface="黑体" pitchFamily="49" charset="-122"/>
              </a:rPr>
              <a:t>码值小于</a:t>
            </a:r>
            <a:r>
              <a:rPr lang="en-US" altLang="zh-CN" sz="2400">
                <a:ea typeface="黑体" pitchFamily="49" charset="-122"/>
              </a:rPr>
              <a:t>32</a:t>
            </a:r>
            <a:r>
              <a:rPr lang="zh-CN" altLang="en-US" sz="2400">
                <a:ea typeface="黑体" pitchFamily="49" charset="-122"/>
              </a:rPr>
              <a:t>的为控制字符。 在</a:t>
            </a:r>
            <a:r>
              <a:rPr lang="en-US" altLang="zh-CN" sz="2400">
                <a:ea typeface="黑体" pitchFamily="49" charset="-122"/>
              </a:rPr>
              <a:t>0</a:t>
            </a:r>
            <a:r>
              <a:rPr lang="zh-CN" altLang="en-US" sz="2400">
                <a:ea typeface="黑体" pitchFamily="49" charset="-122"/>
              </a:rPr>
              <a:t>～</a:t>
            </a:r>
            <a:r>
              <a:rPr lang="en-US" altLang="zh-CN" sz="2400">
                <a:ea typeface="黑体" pitchFamily="49" charset="-122"/>
              </a:rPr>
              <a:t>9</a:t>
            </a:r>
            <a:r>
              <a:rPr lang="zh-CN" altLang="en-US" sz="2400">
                <a:ea typeface="黑体" pitchFamily="49" charset="-122"/>
              </a:rPr>
              <a:t>之间的为数字，在</a:t>
            </a:r>
            <a:r>
              <a:rPr lang="en-US" altLang="zh-CN" sz="2400">
                <a:ea typeface="黑体" pitchFamily="49" charset="-122"/>
              </a:rPr>
              <a:t>A</a:t>
            </a:r>
            <a:r>
              <a:rPr lang="zh-CN" altLang="en-US" sz="2400">
                <a:ea typeface="黑体" pitchFamily="49" charset="-122"/>
              </a:rPr>
              <a:t>～</a:t>
            </a:r>
            <a:r>
              <a:rPr lang="en-US" altLang="zh-CN" sz="2400">
                <a:ea typeface="黑体" pitchFamily="49" charset="-122"/>
              </a:rPr>
              <a:t>Z</a:t>
            </a:r>
            <a:r>
              <a:rPr lang="zh-CN" altLang="en-US" sz="2400">
                <a:ea typeface="黑体" pitchFamily="49" charset="-122"/>
              </a:rPr>
              <a:t>之间为大写字母， 在</a:t>
            </a:r>
            <a:r>
              <a:rPr lang="en-US" altLang="zh-CN" sz="2400">
                <a:ea typeface="黑体" pitchFamily="49" charset="-122"/>
              </a:rPr>
              <a:t>a</a:t>
            </a:r>
            <a:r>
              <a:rPr lang="zh-CN" altLang="en-US" sz="2400">
                <a:ea typeface="黑体" pitchFamily="49" charset="-122"/>
              </a:rPr>
              <a:t>～</a:t>
            </a:r>
            <a:r>
              <a:rPr lang="en-US" altLang="zh-CN" sz="2400">
                <a:ea typeface="黑体" pitchFamily="49" charset="-122"/>
              </a:rPr>
              <a:t>z</a:t>
            </a:r>
            <a:r>
              <a:rPr lang="zh-CN" altLang="en-US" sz="2400">
                <a:ea typeface="黑体" pitchFamily="49" charset="-122"/>
              </a:rPr>
              <a:t>之间为小写字母，其余则为其它字符。 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9750" y="692150"/>
            <a:ext cx="8135938" cy="583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void main()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char c;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请输入一个字符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: 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cin&gt;&gt;c;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if(c&lt;32)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该字符是一个控制字符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if(c&gt;='0'&amp;&amp;c&lt;='9')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该字符是一个数字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if(c&gt;='A'&amp;&amp;c&lt;='Z')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该字符是一个大写字母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 if(c&gt;='a'&amp;&amp;c&lt;='z')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该字符是一个小写字母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else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		cout&lt;&lt;"\n 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该字符是其他字符</a:t>
            </a:r>
            <a:r>
              <a:rPr lang="zh-CN" altLang="en-GB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</a:t>
            </a:r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\n";</a:t>
            </a:r>
          </a:p>
          <a:p>
            <a:r>
              <a:rPr lang="en-GB" altLang="zh-CN" sz="240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altLang="zh-CN" sz="240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37413" y="747713"/>
            <a:ext cx="1295400" cy="1817687"/>
            <a:chOff x="4320" y="894"/>
            <a:chExt cx="1296" cy="1362"/>
          </a:xfrm>
        </p:grpSpPr>
        <p:sp>
          <p:nvSpPr>
            <p:cNvPr id="23571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ourier New" pitchFamily="49" charset="0"/>
                  <a:ea typeface="黑体" pitchFamily="49" charset="-122"/>
                </a:rPr>
                <a:t>内存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24750" y="1270000"/>
            <a:ext cx="762000" cy="1143000"/>
            <a:chOff x="3936" y="960"/>
            <a:chExt cx="480" cy="720"/>
          </a:xfrm>
        </p:grpSpPr>
        <p:sp>
          <p:nvSpPr>
            <p:cNvPr id="23569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062" y="960"/>
              <a:ext cx="23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c</a:t>
              </a:r>
            </a:p>
          </p:txBody>
        </p:sp>
      </p:grpSp>
      <p:sp>
        <p:nvSpPr>
          <p:cNvPr id="173068" name="AutoShape 12"/>
          <p:cNvSpPr>
            <a:spLocks noChangeArrowheads="1"/>
          </p:cNvSpPr>
          <p:nvPr/>
        </p:nvSpPr>
        <p:spPr bwMode="auto">
          <a:xfrm flipH="1">
            <a:off x="4932363" y="33575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3069" name="AutoShape 13"/>
          <p:cNvSpPr>
            <a:spLocks noChangeArrowheads="1"/>
          </p:cNvSpPr>
          <p:nvPr/>
        </p:nvSpPr>
        <p:spPr bwMode="auto">
          <a:xfrm flipH="1">
            <a:off x="4787900" y="40767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7688263" y="1774825"/>
            <a:ext cx="3667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E</a:t>
            </a: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6154738" y="5695950"/>
            <a:ext cx="2881312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请输入一个字符：</a:t>
            </a: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6154738" y="6056313"/>
            <a:ext cx="2881312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ea typeface="黑体" pitchFamily="49" charset="-122"/>
              </a:rPr>
              <a:t>该字符是一个大写字母</a:t>
            </a:r>
          </a:p>
        </p:txBody>
      </p:sp>
      <p:sp>
        <p:nvSpPr>
          <p:cNvPr id="173074" name="AutoShape 18"/>
          <p:cNvSpPr>
            <a:spLocks noChangeArrowheads="1"/>
          </p:cNvSpPr>
          <p:nvPr/>
        </p:nvSpPr>
        <p:spPr bwMode="auto">
          <a:xfrm flipH="1">
            <a:off x="7667625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3075" name="AutoShape 19"/>
          <p:cNvSpPr>
            <a:spLocks noChangeArrowheads="1"/>
          </p:cNvSpPr>
          <p:nvPr/>
        </p:nvSpPr>
        <p:spPr bwMode="auto">
          <a:xfrm flipH="1">
            <a:off x="2987675" y="26368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3076" name="AutoShape 20"/>
          <p:cNvSpPr>
            <a:spLocks noChangeArrowheads="1"/>
          </p:cNvSpPr>
          <p:nvPr/>
        </p:nvSpPr>
        <p:spPr bwMode="auto">
          <a:xfrm flipH="1">
            <a:off x="1042988" y="62372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8" grpId="0" animBg="1"/>
      <p:bldP spid="173068" grpId="1" animBg="1"/>
      <p:bldP spid="173068" grpId="2" animBg="1"/>
      <p:bldP spid="173069" grpId="0" animBg="1"/>
      <p:bldP spid="173069" grpId="1" animBg="1"/>
      <p:bldP spid="173069" grpId="2" animBg="1"/>
      <p:bldP spid="173072" grpId="0" animBg="1"/>
      <p:bldP spid="173073" grpId="0" animBg="1"/>
      <p:bldP spid="173074" grpId="0" animBg="1"/>
      <p:bldP spid="173074" grpId="1" animBg="1"/>
      <p:bldP spid="173074" grpId="2" animBg="1"/>
      <p:bldP spid="173075" grpId="0" animBg="1"/>
      <p:bldP spid="173075" grpId="1" animBg="1"/>
      <p:bldP spid="173075" grpId="2" animBg="1"/>
      <p:bldP spid="173076" grpId="0" animBg="1"/>
      <p:bldP spid="17307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008BAC-C01E-4066-8F0F-D42A045EE49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2-2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339966"/>
              </a:buClr>
              <a:buFont typeface="Wingdings" pitchFamily="2" charset="2"/>
              <a:buNone/>
            </a:pPr>
            <a:r>
              <a:rPr lang="zh-CN" altLang="en-GB" sz="2400">
                <a:ea typeface="黑体" pitchFamily="49" charset="-122"/>
              </a:rPr>
              <a:t>编写一个简单的计算器，实现两个整型数的四则运算。</a:t>
            </a:r>
            <a:r>
              <a:rPr lang="zh-CN" altLang="en-US" sz="2400">
                <a:ea typeface="黑体" pitchFamily="49" charset="-122"/>
              </a:rPr>
              <a:t> 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9750" y="1052513"/>
            <a:ext cx="8135938" cy="54721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int a,b;	char op;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cout&lt;&lt;"\n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输入操作数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1,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运算符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操作数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2:  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cin&gt;&gt;a&gt;&gt;op&gt;&gt;b;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switch(op)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{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case '+':  cout&lt;&lt;a&lt;&lt;"+"&lt;&lt;b&lt;&lt;"="&lt;&lt;a+b;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case '-': cout&lt;&lt;a&lt;&lt;"-"&lt;&lt;b&lt;&lt;"="&lt;&lt;a-b;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case '*': cout&lt;&lt;a&lt;&lt;"*"&lt;&lt;b&lt;&lt;"="&lt;&lt;a*b;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case '/': cout&lt;&lt;a&lt;&lt;"/"&lt;&lt;b&lt;&lt;"="&lt;&lt;a/b;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	   break;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   default:   cout&lt;&lt;" 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ea typeface="黑体" pitchFamily="49" charset="-122"/>
              </a:rPr>
              <a:t>运算符错误</a:t>
            </a:r>
            <a:r>
              <a:rPr lang="zh-CN" altLang="en-GB" sz="2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！</a:t>
            </a:r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";</a:t>
            </a:r>
          </a:p>
          <a:p>
            <a:r>
              <a:rPr lang="en-GB" altLang="zh-CN" sz="220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altLang="zh-CN" sz="2200">
                <a:solidFill>
                  <a:srgbClr val="000000"/>
                </a:solidFill>
                <a:cs typeface="Courier New" pitchFamily="49" charset="0"/>
              </a:rPr>
              <a:t> </a:t>
            </a:r>
            <a:endParaRPr lang="en-GB" altLang="zh-CN" sz="220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 flipH="1">
            <a:off x="6516688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4427538" y="5661025"/>
            <a:ext cx="4537075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GB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ourier New" pitchFamily="49" charset="0"/>
              </a:rPr>
              <a:t>输入操作数</a:t>
            </a:r>
            <a:r>
              <a:rPr lang="en-GB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ourier New" pitchFamily="49" charset="0"/>
              </a:rPr>
              <a:t>1,</a:t>
            </a:r>
            <a:r>
              <a:rPr lang="zh-CN" altLang="en-GB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ourier New" pitchFamily="49" charset="0"/>
              </a:rPr>
              <a:t>运算符</a:t>
            </a:r>
            <a:r>
              <a:rPr lang="en-GB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ourier New" pitchFamily="49" charset="0"/>
              </a:rPr>
              <a:t>,</a:t>
            </a:r>
            <a:r>
              <a:rPr lang="zh-CN" altLang="en-GB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ourier New" pitchFamily="49" charset="0"/>
              </a:rPr>
              <a:t>操作数</a:t>
            </a:r>
            <a:r>
              <a:rPr lang="en-GB" altLang="zh-CN" sz="2000">
                <a:solidFill>
                  <a:schemeClr val="bg1"/>
                </a:solidFill>
                <a:ea typeface="黑体" pitchFamily="49" charset="-122"/>
                <a:cs typeface="Courier New" pitchFamily="49" charset="0"/>
              </a:rPr>
              <a:t>2</a:t>
            </a:r>
            <a:r>
              <a:rPr lang="zh-CN" altLang="en-GB" sz="2000">
                <a:solidFill>
                  <a:schemeClr val="bg1"/>
                </a:solidFill>
                <a:ea typeface="黑体" pitchFamily="49" charset="-122"/>
                <a:cs typeface="Courier New" pitchFamily="49" charset="0"/>
              </a:rPr>
              <a:t>：</a:t>
            </a:r>
            <a:r>
              <a:rPr lang="en-GB" altLang="zh-CN" sz="2000">
                <a:solidFill>
                  <a:schemeClr val="bg1"/>
                </a:solidFill>
                <a:ea typeface="黑体" pitchFamily="49" charset="-122"/>
                <a:cs typeface="Courier New" pitchFamily="49" charset="0"/>
              </a:rPr>
              <a:t>45,*,2</a:t>
            </a:r>
            <a:endParaRPr lang="en-US" altLang="zh-CN" sz="2000">
              <a:solidFill>
                <a:schemeClr val="bg1"/>
              </a:solidFill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4427538" y="6056313"/>
            <a:ext cx="4537075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黑体" pitchFamily="49" charset="-122"/>
              </a:rPr>
              <a:t>45×2 = 90</a:t>
            </a:r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flipH="1">
            <a:off x="971550" y="60928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flipH="1">
            <a:off x="2124075" y="24209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227763" y="765175"/>
            <a:ext cx="2665412" cy="2592388"/>
            <a:chOff x="4320" y="894"/>
            <a:chExt cx="1296" cy="1362"/>
          </a:xfrm>
        </p:grpSpPr>
        <p:sp>
          <p:nvSpPr>
            <p:cNvPr id="24601" name="Rectangle 20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4808" y="894"/>
              <a:ext cx="343" cy="21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Courier New" pitchFamily="49" charset="0"/>
                  <a:ea typeface="黑体" pitchFamily="49" charset="-122"/>
                </a:rPr>
                <a:t>内存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42088" y="1125538"/>
            <a:ext cx="762000" cy="1143000"/>
            <a:chOff x="3936" y="960"/>
            <a:chExt cx="480" cy="720"/>
          </a:xfrm>
        </p:grpSpPr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837488" y="1125538"/>
            <a:ext cx="762000" cy="1143000"/>
            <a:chOff x="3936" y="960"/>
            <a:chExt cx="480" cy="720"/>
          </a:xfrm>
        </p:grpSpPr>
        <p:sp>
          <p:nvSpPr>
            <p:cNvPr id="24597" name="Oval 26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Text Box 27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b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227888" y="2116138"/>
            <a:ext cx="762000" cy="1143000"/>
            <a:chOff x="3936" y="960"/>
            <a:chExt cx="480" cy="720"/>
          </a:xfrm>
        </p:grpSpPr>
        <p:sp>
          <p:nvSpPr>
            <p:cNvPr id="24595" name="Oval 2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6" name="Text Box 30"/>
            <p:cNvSpPr txBox="1">
              <a:spLocks noChangeArrowheads="1"/>
            </p:cNvSpPr>
            <p:nvPr/>
          </p:nvSpPr>
          <p:spPr bwMode="auto">
            <a:xfrm>
              <a:off x="4003" y="960"/>
              <a:ext cx="34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</a:rPr>
                <a:t>op</a:t>
              </a:r>
            </a:p>
          </p:txBody>
        </p:sp>
      </p:grpSp>
      <p:sp>
        <p:nvSpPr>
          <p:cNvPr id="174111" name="Text Box 31"/>
          <p:cNvSpPr txBox="1">
            <a:spLocks noChangeArrowheads="1"/>
          </p:cNvSpPr>
          <p:nvPr/>
        </p:nvSpPr>
        <p:spPr bwMode="auto">
          <a:xfrm>
            <a:off x="6678613" y="1658938"/>
            <a:ext cx="549275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8004175" y="1658938"/>
            <a:ext cx="36671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412038" y="2649538"/>
            <a:ext cx="3667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174114" name="AutoShape 34"/>
          <p:cNvSpPr>
            <a:spLocks noChangeArrowheads="1"/>
          </p:cNvSpPr>
          <p:nvPr/>
        </p:nvSpPr>
        <p:spPr bwMode="auto">
          <a:xfrm flipH="1">
            <a:off x="2843213" y="47244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741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93" grpId="0" animBg="1"/>
      <p:bldP spid="174093" grpId="1" animBg="1"/>
      <p:bldP spid="174093" grpId="2" animBg="1"/>
      <p:bldP spid="174095" grpId="0" animBg="1"/>
      <p:bldP spid="174096" grpId="0" animBg="1"/>
      <p:bldP spid="174096" grpId="1" animBg="1"/>
      <p:bldP spid="174097" grpId="0" animBg="1"/>
      <p:bldP spid="174097" grpId="1" animBg="1"/>
      <p:bldP spid="174098" grpId="0" animBg="1"/>
      <p:bldP spid="174098" grpId="1" animBg="1"/>
      <p:bldP spid="174098" grpId="2" animBg="1"/>
      <p:bldP spid="174111" grpId="0"/>
      <p:bldP spid="174112" grpId="0"/>
      <p:bldP spid="174113" grpId="0"/>
      <p:bldP spid="174113" grpId="1"/>
      <p:bldP spid="174114" grpId="0" animBg="1"/>
      <p:bldP spid="174114" grpId="1" animBg="1"/>
      <p:bldP spid="17411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77584D6B-CDB8-4D66-9866-3C9A692E5A8C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总结</a:t>
            </a:r>
            <a:endParaRPr 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1288"/>
            <a:ext cx="8229600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多重</a:t>
            </a:r>
            <a:r>
              <a:rPr lang="en-US" altLang="zh-CN" sz="2400" smtClean="0"/>
              <a:t>if</a:t>
            </a:r>
            <a:r>
              <a:rPr lang="zh-CN" altLang="en-US" sz="2400" smtClean="0"/>
              <a:t>结构就是在主</a:t>
            </a:r>
            <a:r>
              <a:rPr lang="en-US" altLang="zh-CN" sz="2400" smtClean="0"/>
              <a:t>if</a:t>
            </a:r>
            <a:r>
              <a:rPr lang="zh-CN" altLang="en-US" sz="2400" smtClean="0"/>
              <a:t>块的</a:t>
            </a:r>
            <a:r>
              <a:rPr lang="en-US" altLang="zh-CN" sz="2400" smtClean="0"/>
              <a:t>else</a:t>
            </a:r>
            <a:r>
              <a:rPr lang="zh-CN" altLang="en-US" sz="2400" smtClean="0"/>
              <a:t>部分中还包含其他</a:t>
            </a:r>
            <a:r>
              <a:rPr lang="en-US" altLang="zh-CN" sz="2400" smtClean="0"/>
              <a:t>if</a:t>
            </a:r>
            <a:r>
              <a:rPr lang="zh-CN" altLang="en-US" sz="2400" smtClean="0"/>
              <a:t>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嵌套</a:t>
            </a:r>
            <a:r>
              <a:rPr lang="en-US" altLang="zh-CN" sz="2400" smtClean="0"/>
              <a:t>if</a:t>
            </a:r>
            <a:r>
              <a:rPr lang="zh-CN" altLang="en-US" sz="2400" smtClean="0"/>
              <a:t>结构是在主</a:t>
            </a:r>
            <a:r>
              <a:rPr lang="en-US" altLang="zh-CN" sz="2400" smtClean="0"/>
              <a:t>if</a:t>
            </a:r>
            <a:r>
              <a:rPr lang="zh-CN" altLang="en-US" sz="2400" smtClean="0"/>
              <a:t>块中还包含另一个</a:t>
            </a:r>
            <a:r>
              <a:rPr lang="en-US" altLang="zh-CN" sz="2400" smtClean="0"/>
              <a:t>if </a:t>
            </a:r>
            <a:r>
              <a:rPr lang="zh-CN" altLang="en-US" sz="2400" smtClean="0"/>
              <a:t>语句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嵌套</a:t>
            </a:r>
            <a:r>
              <a:rPr lang="en-US" altLang="zh-CN" sz="2400" smtClean="0"/>
              <a:t>if</a:t>
            </a:r>
            <a:r>
              <a:rPr lang="zh-CN" altLang="en-US" sz="2400" smtClean="0"/>
              <a:t>结构中每个</a:t>
            </a:r>
            <a:r>
              <a:rPr lang="en-US" altLang="zh-CN" sz="2400" smtClean="0"/>
              <a:t>else</a:t>
            </a:r>
            <a:r>
              <a:rPr lang="zh-CN" altLang="en-US" sz="2400" smtClean="0"/>
              <a:t>部分总是属于前面最近的那个缺少对应的</a:t>
            </a:r>
            <a:r>
              <a:rPr lang="en-US" altLang="zh-CN" sz="2400" smtClean="0"/>
              <a:t>else</a:t>
            </a:r>
            <a:r>
              <a:rPr lang="zh-CN" altLang="en-US" sz="2400" smtClean="0"/>
              <a:t>部分的</a:t>
            </a:r>
            <a:r>
              <a:rPr lang="en-US" altLang="zh-CN" sz="2400" smtClean="0"/>
              <a:t>if</a:t>
            </a:r>
            <a:r>
              <a:rPr lang="zh-CN" altLang="en-US" sz="2400" smtClean="0"/>
              <a:t>语句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/>
              <a:t>switch</a:t>
            </a:r>
            <a:r>
              <a:rPr lang="zh-CN" altLang="en-US" sz="2400" smtClean="0"/>
              <a:t>结构也可以用于多分支选择。用于分支条件是整型表达式，而且判断该整型表达式的值是否等于某些值（可以罗列的），然后根据不同的情况，执行不同的操作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条件运算符是 </a:t>
            </a:r>
            <a:r>
              <a:rPr lang="en-US" altLang="zh-CN" sz="2400" smtClean="0"/>
              <a:t>if–else </a:t>
            </a:r>
            <a:r>
              <a:rPr lang="zh-CN" altLang="en-US" sz="2400" smtClean="0"/>
              <a:t>语句的另一种表现形式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输入一个字符，判断是字母、数字还是其它字符并分别给出提示信息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设圆的半径</a:t>
            </a:r>
            <a:r>
              <a:rPr lang="en-US" altLang="zh-CN" smtClean="0"/>
              <a:t>r=1.5</a:t>
            </a:r>
            <a:r>
              <a:rPr lang="zh-CN" altLang="en-US" smtClean="0"/>
              <a:t>，设计程序，求圆的周长、面积、圆球表面积、圆球体积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0252972A-566E-45AE-94CC-FA7F5A122D14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3876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653136"/>
            <a:ext cx="77628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分支语句</a:t>
            </a:r>
            <a:endParaRPr lang="en-US" altLang="zh-CN" smtClean="0"/>
          </a:p>
          <a:p>
            <a:pPr lvl="1"/>
            <a:r>
              <a:rPr lang="zh-CN" altLang="en-US" smtClean="0"/>
              <a:t>实验指导</a:t>
            </a:r>
            <a:endParaRPr lang="en-US" altLang="zh-CN" smtClean="0"/>
          </a:p>
          <a:p>
            <a:pPr lvl="2"/>
            <a:r>
              <a:rPr lang="en-US" altLang="zh-CN" smtClean="0"/>
              <a:t>P22</a:t>
            </a:r>
            <a:r>
              <a:rPr lang="zh-CN" altLang="en-US" smtClean="0"/>
              <a:t>示范题二</a:t>
            </a:r>
            <a:endParaRPr lang="en-US" altLang="zh-CN" smtClean="0"/>
          </a:p>
          <a:p>
            <a:pPr lvl="2"/>
            <a:r>
              <a:rPr lang="en-US" altLang="zh-CN" smtClean="0"/>
              <a:t>P32</a:t>
            </a:r>
            <a:r>
              <a:rPr lang="zh-CN" altLang="en-US" smtClean="0"/>
              <a:t>实践题一</a:t>
            </a:r>
            <a:endParaRPr lang="en-US" altLang="zh-CN" smtClean="0"/>
          </a:p>
          <a:p>
            <a:pPr lvl="2"/>
            <a:r>
              <a:rPr lang="en-US" altLang="zh-CN" smtClean="0"/>
              <a:t>P40</a:t>
            </a:r>
            <a:r>
              <a:rPr lang="zh-CN" altLang="en-US" smtClean="0"/>
              <a:t>自立题一、二</a:t>
            </a:r>
            <a:endParaRPr lang="en-US" altLang="zh-CN" smtClean="0"/>
          </a:p>
          <a:p>
            <a:pPr lvl="2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变量，且</a:t>
            </a:r>
            <a:r>
              <a:rPr lang="en-US" altLang="zh-CN" dirty="0" smtClean="0"/>
              <a:t>a=5.5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b=2.5</a:t>
            </a:r>
            <a:r>
              <a:rPr lang="zh-CN" altLang="en-US" dirty="0" smtClean="0"/>
              <a:t>，则表达式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/b</a:t>
            </a:r>
            <a:r>
              <a:rPr lang="zh-CN" altLang="en-US" dirty="0" smtClean="0"/>
              <a:t>的值为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6.500000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6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5.500000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6.000000</a:t>
            </a:r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E1DD6D53-C5C8-43F5-87B8-B529B6A2CBB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下列表达式值为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的是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1&lt;3&amp;&amp;5&lt;7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!(2&gt;4)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3&amp;0&amp;&amp;1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!(5&lt;8)||(2&lt;8)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4926FF5F-BA4C-4A15-A94D-DAD3FAE6D01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下面程序的运行结果为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**100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***64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100**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64***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zh-CN" altLang="en-US" dirty="0" smtClean="0"/>
              <a:t>程序有语法错误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53E28EB9-2CCB-4A2A-A532-36524D267679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4716463" y="2205038"/>
            <a:ext cx="3816350" cy="302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iomanip.h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</a:t>
            </a:r>
            <a:r>
              <a:rPr lang="en-US" altLang="zh-CN" sz="2400" dirty="0" err="1">
                <a:solidFill>
                  <a:schemeClr val="tx1"/>
                </a:solidFill>
              </a:rPr>
              <a:t>setfill</a:t>
            </a:r>
            <a:r>
              <a:rPr lang="en-US" altLang="zh-CN" sz="2400" dirty="0">
                <a:solidFill>
                  <a:schemeClr val="tx1"/>
                </a:solidFill>
              </a:rPr>
              <a:t>('*')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&lt;&lt; </a:t>
            </a:r>
            <a:r>
              <a:rPr lang="en-US" altLang="zh-CN" sz="2400" dirty="0" err="1">
                <a:solidFill>
                  <a:schemeClr val="tx1"/>
                </a:solidFill>
              </a:rPr>
              <a:t>setw</a:t>
            </a:r>
            <a:r>
              <a:rPr lang="en-US" altLang="zh-CN" sz="2400" dirty="0">
                <a:solidFill>
                  <a:schemeClr val="tx1"/>
                </a:solidFill>
              </a:rPr>
              <a:t>(5)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&lt;&lt; hex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&lt;&lt; 100 &lt;&lt;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 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-4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；在下列选项中错误的是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 == y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 = y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if</a:t>
            </a:r>
            <a:r>
              <a:rPr lang="zh-CN" altLang="en-US" dirty="0" smtClean="0"/>
              <a:t>（ 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if</a:t>
            </a:r>
            <a:r>
              <a:rPr lang="zh-CN" altLang="en-US" dirty="0" smtClean="0"/>
              <a:t>（ 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；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F5E8F22D-C496-4059-863E-A7F6E60B33B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-5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下面程序的运行结果为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7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6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5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4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zh-CN" altLang="en-US" dirty="0" smtClean="0"/>
              <a:t>程序有语法错误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FCC043F4-3069-4233-8C33-1173023560A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4716463" y="2205038"/>
            <a:ext cx="3816350" cy="302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#include&lt;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void main() {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 = 5 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if( m++ &gt; 5)      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 m;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else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&lt;&lt;m--;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，执行下列语句后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的值为</a:t>
            </a:r>
            <a:endParaRPr lang="en-US" altLang="zh-CN" dirty="0" smtClean="0"/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1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2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3</a:t>
            </a:r>
          </a:p>
          <a:p>
            <a:pPr marL="914400" lvl="1" indent="-457200">
              <a:buFont typeface="Arial" charset="0"/>
              <a:buAutoNum type="alphaUcPeriod"/>
            </a:pP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55650" y="6381750"/>
            <a:ext cx="2133600" cy="215900"/>
          </a:xfrm>
          <a:prstGeom prst="rect">
            <a:avLst/>
          </a:prstGeom>
          <a:noFill/>
        </p:spPr>
        <p:txBody>
          <a:bodyPr/>
          <a:lstStyle/>
          <a:p>
            <a:fld id="{718FCB65-DBD3-4E24-B81F-8E78BAC088A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987675" y="2420938"/>
            <a:ext cx="3816350" cy="30241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switch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case 1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case 2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--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case 3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++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case 4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--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default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3151</TotalTime>
  <Words>1687</Words>
  <Application>Microsoft Office PowerPoint</Application>
  <PresentationFormat>全屏显示(4:3)</PresentationFormat>
  <Paragraphs>542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楷体_GB2312</vt:lpstr>
      <vt:lpstr>宋体</vt:lpstr>
      <vt:lpstr>Arial</vt:lpstr>
      <vt:lpstr>Arial Black</vt:lpstr>
      <vt:lpstr>Calibri</vt:lpstr>
      <vt:lpstr>Courier New</vt:lpstr>
      <vt:lpstr>Tahoma</vt:lpstr>
      <vt:lpstr>Verdana</vt:lpstr>
      <vt:lpstr>Wingdings</vt:lpstr>
      <vt:lpstr>Wingdings 2</vt:lpstr>
      <vt:lpstr>Default Design</vt:lpstr>
      <vt:lpstr>高级语言程序设计C++上机实验</vt:lpstr>
      <vt:lpstr>实验4-1</vt:lpstr>
      <vt:lpstr>目标</vt:lpstr>
      <vt:lpstr>回顾-1</vt:lpstr>
      <vt:lpstr>回顾-2</vt:lpstr>
      <vt:lpstr>回顾-3</vt:lpstr>
      <vt:lpstr>回顾-4</vt:lpstr>
      <vt:lpstr>回顾-5</vt:lpstr>
      <vt:lpstr>回顾-6</vt:lpstr>
      <vt:lpstr>条件运算符 2-1</vt:lpstr>
      <vt:lpstr>条件运算符 2-2</vt:lpstr>
      <vt:lpstr>条件运算符示例</vt:lpstr>
      <vt:lpstr>上机练习</vt:lpstr>
      <vt:lpstr>作业</vt:lpstr>
      <vt:lpstr>程序调试</vt:lpstr>
      <vt:lpstr>调试程序</vt:lpstr>
      <vt:lpstr>调试程序</vt:lpstr>
      <vt:lpstr>程序代码</vt:lpstr>
      <vt:lpstr>条件语句</vt:lpstr>
      <vt:lpstr>多重条件判断</vt:lpstr>
      <vt:lpstr>多重条件结构</vt:lpstr>
      <vt:lpstr>多重 if 结构</vt:lpstr>
      <vt:lpstr>多重 if 结构示例</vt:lpstr>
      <vt:lpstr>嵌套 if 结构 2-1</vt:lpstr>
      <vt:lpstr>嵌套 if 结构 2-2</vt:lpstr>
      <vt:lpstr>嵌套 if 结构的示例</vt:lpstr>
      <vt:lpstr>开关语句</vt:lpstr>
      <vt:lpstr>switch 结构 3-1</vt:lpstr>
      <vt:lpstr>switch 结构 3-2</vt:lpstr>
      <vt:lpstr>switch 结构 3-3</vt:lpstr>
      <vt:lpstr>switch 结构示例</vt:lpstr>
      <vt:lpstr>比较多重 if 和 switch 结构</vt:lpstr>
      <vt:lpstr>示例2-1</vt:lpstr>
      <vt:lpstr>示例2-2</vt:lpstr>
      <vt:lpstr>总结</vt:lpstr>
      <vt:lpstr>作业</vt:lpstr>
      <vt:lpstr>练习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赵雪</cp:lastModifiedBy>
  <cp:revision>379</cp:revision>
  <dcterms:created xsi:type="dcterms:W3CDTF">2009-09-27T06:34:47Z</dcterms:created>
  <dcterms:modified xsi:type="dcterms:W3CDTF">2014-10-28T08:42:23Z</dcterms:modified>
</cp:coreProperties>
</file>