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21"/>
  </p:notesMasterIdLst>
  <p:sldIdLst>
    <p:sldId id="256" r:id="rId2"/>
    <p:sldId id="330" r:id="rId3"/>
    <p:sldId id="332" r:id="rId4"/>
    <p:sldId id="349" r:id="rId5"/>
    <p:sldId id="350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3" r:id="rId15"/>
    <p:sldId id="341" r:id="rId16"/>
    <p:sldId id="348" r:id="rId17"/>
    <p:sldId id="342" r:id="rId18"/>
    <p:sldId id="347" r:id="rId19"/>
    <p:sldId id="275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CC"/>
    <a:srgbClr val="FF9999"/>
    <a:srgbClr val="233DA9"/>
    <a:srgbClr val="692AA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3" autoAdjust="0"/>
    <p:restoredTop sz="83735" autoAdjust="0"/>
  </p:normalViewPr>
  <p:slideViewPr>
    <p:cSldViewPr>
      <p:cViewPr varScale="1">
        <p:scale>
          <a:sx n="58" d="100"/>
          <a:sy n="58" d="100"/>
        </p:scale>
        <p:origin x="-8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BCFCC-57D3-48A4-ABB0-897A7A111428}" type="datetimeFigureOut">
              <a:rPr lang="zh-CN" altLang="en-US" smtClean="0"/>
              <a:pPr/>
              <a:t>2014/11/14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5206D-904B-4230-84F4-E1C0F70D07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6296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51411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9CA5C1-23F3-4839-85CD-BB0215B35746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281703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6" name="Picture 44" descr="e_12"/>
          <p:cNvPicPr>
            <a:picLocks noChangeAspect="1" noChangeArrowheads="1"/>
          </p:cNvPicPr>
          <p:nvPr/>
        </p:nvPicPr>
        <p:blipFill>
          <a:blip r:embed="rId2" cstate="print"/>
          <a:srcRect r="14461"/>
          <a:stretch>
            <a:fillRect/>
          </a:stretch>
        </p:blipFill>
        <p:spPr bwMode="auto">
          <a:xfrm>
            <a:off x="0" y="0"/>
            <a:ext cx="9144000" cy="5157788"/>
          </a:xfrm>
          <a:prstGeom prst="rect">
            <a:avLst/>
          </a:prstGeom>
          <a:noFill/>
        </p:spPr>
      </p:pic>
      <p:sp>
        <p:nvSpPr>
          <p:cNvPr id="3117" name="Rectangle 45"/>
          <p:cNvSpPr>
            <a:spLocks noChangeArrowheads="1"/>
          </p:cNvSpPr>
          <p:nvPr/>
        </p:nvSpPr>
        <p:spPr bwMode="ltGray">
          <a:xfrm>
            <a:off x="0" y="6611938"/>
            <a:ext cx="9144000" cy="260350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6200" y="1371600"/>
            <a:ext cx="4876800" cy="3276600"/>
          </a:xfrm>
          <a:effectLst>
            <a:outerShdw dist="53882" dir="2700000" algn="ctr" rotWithShape="0">
              <a:schemeClr val="tx2">
                <a:alpha val="50000"/>
              </a:schemeClr>
            </a:outerShdw>
          </a:effectLst>
        </p:spPr>
        <p:txBody>
          <a:bodyPr/>
          <a:lstStyle>
            <a:lvl1pPr algn="r">
              <a:defRPr sz="4000">
                <a:solidFill>
                  <a:srgbClr val="FFFFCC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752600" y="5638800"/>
            <a:ext cx="61722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pic>
        <p:nvPicPr>
          <p:cNvPr id="7" name="图片 6" descr="logoDi2副本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00034" y="285728"/>
            <a:ext cx="789241" cy="6884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733A48-3E24-4627-9E4B-87503DC21BF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076450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76950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C87BE-6F59-4A74-AE69-12645708495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53400" cy="50292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58" y="6486525"/>
            <a:ext cx="328614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1pPr>
          </a:lstStyle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5228" y="6480175"/>
            <a:ext cx="165259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fld id="{E24BA5DA-9399-4747-BBF5-65A2C23168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58" y="6488136"/>
            <a:ext cx="328614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1pPr>
          </a:lstStyle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5228" y="6481786"/>
            <a:ext cx="165259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fld id="{E24BA5DA-9399-4747-BBF5-65A2C23168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58" y="6486525"/>
            <a:ext cx="328614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1pPr>
          </a:lstStyle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5228" y="6480175"/>
            <a:ext cx="165259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fld id="{E24BA5DA-9399-4747-BBF5-65A2C23168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1C66DC-86C4-487B-8431-61E9F0B1A57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2D364B-6617-415A-9499-F9347CE447C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B68035-F19A-4FA4-8D20-A5484286C2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7B1C1D-1B78-47D8-BBCB-03870F9C68E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7D0F95-EADA-440B-B82A-C88BE53EE5E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CFAC8C-B2CB-4EE4-BBCD-1A2F74A4A5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7" name="Picture 43" descr="e_11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836613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  <a:p>
            <a:pPr lvl="5"/>
            <a:r>
              <a:rPr lang="zh-CN" altLang="en-US" dirty="0" smtClean="0"/>
              <a:t>第六级</a:t>
            </a:r>
            <a:endParaRPr lang="en-US" altLang="zh-CN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58" y="6486525"/>
            <a:ext cx="328614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1pPr>
          </a:lstStyle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5228" y="6494486"/>
            <a:ext cx="165259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fld id="{E24BA5DA-9399-4747-BBF5-65A2C23168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152400"/>
            <a:ext cx="8305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70" name="Text Box 46"/>
          <p:cNvSpPr txBox="1">
            <a:spLocks noChangeArrowheads="1"/>
          </p:cNvSpPr>
          <p:nvPr/>
        </p:nvSpPr>
        <p:spPr bwMode="auto">
          <a:xfrm>
            <a:off x="0" y="819150"/>
            <a:ext cx="9144000" cy="244475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000" b="1" dirty="0" smtClean="0">
                <a:solidFill>
                  <a:schemeClr val="bg1"/>
                </a:solidFill>
                <a:latin typeface="Verdana" pitchFamily="34" charset="0"/>
                <a:ea typeface="宋体" charset="-122"/>
              </a:rPr>
              <a:t>http://it.nankai.edu.cn</a:t>
            </a:r>
            <a:endParaRPr lang="en-US" altLang="zh-CN" sz="1000" b="1" dirty="0">
              <a:solidFill>
                <a:schemeClr val="bg1"/>
              </a:solidFill>
              <a:latin typeface="Verdana" pitchFamily="34" charset="0"/>
              <a:ea typeface="宋体" charset="-122"/>
            </a:endParaRPr>
          </a:p>
        </p:txBody>
      </p:sp>
      <p:pic>
        <p:nvPicPr>
          <p:cNvPr id="8" name="图片 7" descr="logoDi2副本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8640511" y="6418786"/>
            <a:ext cx="503489" cy="4392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bg1"/>
          </a:solidFill>
          <a:latin typeface="Arial Black" pitchFamily="34" charset="0"/>
          <a:ea typeface="黑体" pitchFamily="2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 b="1">
          <a:solidFill>
            <a:srgbClr val="7030A0"/>
          </a:solidFill>
          <a:latin typeface="楷体_GB2312" pitchFamily="49" charset="-122"/>
          <a:ea typeface="楷体_GB2312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b="1">
          <a:solidFill>
            <a:srgbClr val="0000FF"/>
          </a:solidFill>
          <a:latin typeface="楷体_GB2312" pitchFamily="49" charset="-122"/>
          <a:ea typeface="楷体_GB2312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rgbClr val="C00000"/>
          </a:solidFill>
          <a:latin typeface="楷体_GB2312" pitchFamily="49" charset="-122"/>
          <a:ea typeface="楷体_GB2312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800" b="1">
          <a:solidFill>
            <a:srgbClr val="00B050"/>
          </a:solidFill>
          <a:latin typeface="楷体_GB2312" pitchFamily="49" charset="-122"/>
          <a:ea typeface="楷体_GB2312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1600" b="1">
          <a:solidFill>
            <a:schemeClr val="accent6"/>
          </a:solidFill>
          <a:latin typeface="楷体_GB2312" pitchFamily="49" charset="-122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高级语言程序设计</a:t>
            </a:r>
            <a:r>
              <a:rPr lang="en-US" altLang="zh-CN" dirty="0" smtClean="0">
                <a:ea typeface="宋体" pitchFamily="2" charset="-122"/>
              </a:rPr>
              <a:t>C++</a:t>
            </a:r>
            <a:r>
              <a:rPr lang="zh-CN" altLang="en-US" dirty="0" smtClean="0">
                <a:ea typeface="宋体" pitchFamily="2" charset="-122"/>
              </a:rPr>
              <a:t>上机实验</a:t>
            </a:r>
            <a:endParaRPr lang="en-US" altLang="zh-CN" dirty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214950"/>
            <a:ext cx="6705600" cy="78581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张海威</a:t>
            </a: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南开大学信息技术科学学院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</a:t>
            </a:r>
            <a:r>
              <a:rPr lang="en-US" altLang="zh-CN" smtClean="0"/>
              <a:t>-5</a:t>
            </a:r>
            <a:endParaRPr lang="zh-CN" altLang="en-US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下面语句序列输出字符 </a:t>
            </a:r>
            <a:r>
              <a:rPr lang="en-US" altLang="zh-CN" smtClean="0"/>
              <a:t>$ </a:t>
            </a:r>
            <a:r>
              <a:rPr lang="zh-CN" altLang="en-US" smtClean="0"/>
              <a:t>和 </a:t>
            </a:r>
            <a:r>
              <a:rPr lang="en-US" altLang="zh-CN" smtClean="0"/>
              <a:t>* </a:t>
            </a:r>
            <a:r>
              <a:rPr lang="zh-CN" altLang="en-US" smtClean="0"/>
              <a:t>的个数分别是</a:t>
            </a:r>
            <a:endParaRPr lang="en-US" altLang="zh-CN" smtClean="0"/>
          </a:p>
          <a:p>
            <a:pPr marL="914400" lvl="1" indent="-457200">
              <a:buFont typeface="Arial" charset="0"/>
              <a:buAutoNum type="alphaUcPeriod"/>
            </a:pPr>
            <a:r>
              <a:rPr lang="en-US" altLang="zh-CN" smtClean="0"/>
              <a:t>4 </a:t>
            </a:r>
            <a:r>
              <a:rPr lang="zh-CN" altLang="en-US" smtClean="0"/>
              <a:t>和 </a:t>
            </a:r>
            <a:r>
              <a:rPr lang="en-US" altLang="zh-CN" smtClean="0"/>
              <a:t>20</a:t>
            </a:r>
          </a:p>
          <a:p>
            <a:pPr marL="914400" lvl="1" indent="-457200">
              <a:buFont typeface="Arial" charset="0"/>
              <a:buAutoNum type="alphaUcPeriod"/>
            </a:pPr>
            <a:r>
              <a:rPr lang="en-US" altLang="zh-CN" smtClean="0"/>
              <a:t>5 </a:t>
            </a:r>
            <a:r>
              <a:rPr lang="zh-CN" altLang="en-US" smtClean="0"/>
              <a:t>和 </a:t>
            </a:r>
            <a:r>
              <a:rPr lang="en-US" altLang="zh-CN" smtClean="0"/>
              <a:t>20</a:t>
            </a:r>
          </a:p>
          <a:p>
            <a:pPr marL="914400" lvl="1" indent="-457200">
              <a:buFont typeface="Arial" charset="0"/>
              <a:buAutoNum type="alphaUcPeriod"/>
            </a:pPr>
            <a:r>
              <a:rPr lang="en-US" altLang="zh-CN" smtClean="0"/>
              <a:t>4 </a:t>
            </a:r>
            <a:r>
              <a:rPr lang="zh-CN" altLang="en-US" smtClean="0"/>
              <a:t>和 </a:t>
            </a:r>
            <a:r>
              <a:rPr lang="en-US" altLang="zh-CN" smtClean="0"/>
              <a:t>21</a:t>
            </a:r>
          </a:p>
          <a:p>
            <a:pPr marL="914400" lvl="1" indent="-457200">
              <a:buFont typeface="Arial" charset="0"/>
              <a:buAutoNum type="alphaUcPeriod"/>
            </a:pPr>
            <a:r>
              <a:rPr lang="en-US" altLang="zh-CN" smtClean="0"/>
              <a:t>5 </a:t>
            </a:r>
            <a:r>
              <a:rPr lang="zh-CN" altLang="en-US" smtClean="0"/>
              <a:t>和 </a:t>
            </a:r>
            <a:r>
              <a:rPr lang="en-US" altLang="zh-CN" smtClean="0"/>
              <a:t>21</a:t>
            </a:r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55650" y="6381750"/>
            <a:ext cx="2133600" cy="215900"/>
          </a:xfrm>
          <a:prstGeom prst="rect">
            <a:avLst/>
          </a:prstGeom>
          <a:noFill/>
        </p:spPr>
        <p:txBody>
          <a:bodyPr/>
          <a:lstStyle/>
          <a:p>
            <a:fld id="{EDDBCE22-8529-4AF8-99F6-C1DE82FD5518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5" name="矩形 4"/>
          <p:cNvSpPr/>
          <p:nvPr/>
        </p:nvSpPr>
        <p:spPr>
          <a:xfrm>
            <a:off x="3419474" y="2636912"/>
            <a:ext cx="4752925" cy="3600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k=0;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do{ 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k+=5; 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</a:t>
            </a:r>
            <a:r>
              <a:rPr lang="en-US" altLang="zh-CN" sz="2400" dirty="0" err="1">
                <a:solidFill>
                  <a:schemeClr val="tx1"/>
                </a:solidFill>
              </a:rPr>
              <a:t>cout</a:t>
            </a:r>
            <a:r>
              <a:rPr lang="en-US" altLang="zh-CN" sz="2400" dirty="0">
                <a:solidFill>
                  <a:schemeClr val="tx1"/>
                </a:solidFill>
              </a:rPr>
              <a:t>&lt;&lt;'$'; 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}  while(k&lt;19);</a:t>
            </a:r>
          </a:p>
          <a:p>
            <a:pPr>
              <a:defRPr/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while(k-- &gt;0) 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</a:t>
            </a:r>
            <a:r>
              <a:rPr lang="en-US" altLang="zh-CN" sz="2400" dirty="0" err="1">
                <a:solidFill>
                  <a:schemeClr val="tx1"/>
                </a:solidFill>
              </a:rPr>
              <a:t>cout</a:t>
            </a:r>
            <a:r>
              <a:rPr lang="en-US" altLang="zh-CN" sz="2400" dirty="0">
                <a:solidFill>
                  <a:schemeClr val="tx1"/>
                </a:solidFill>
              </a:rPr>
              <a:t>&lt;&lt;'*';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</a:t>
            </a:r>
            <a:r>
              <a:rPr lang="en-US" altLang="zh-CN" smtClean="0"/>
              <a:t>-6</a:t>
            </a:r>
            <a:endParaRPr lang="zh-CN" altLang="en-US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下面程序的运行结果为</a:t>
            </a:r>
            <a:r>
              <a:rPr lang="en-US" altLang="zh-CN" smtClean="0"/>
              <a:t>__________</a:t>
            </a: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55650" y="6381750"/>
            <a:ext cx="2133600" cy="215900"/>
          </a:xfrm>
          <a:prstGeom prst="rect">
            <a:avLst/>
          </a:prstGeom>
          <a:noFill/>
        </p:spPr>
        <p:txBody>
          <a:bodyPr/>
          <a:lstStyle/>
          <a:p>
            <a:fld id="{444C256F-DED7-4D83-912A-5A9509DFED16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5" name="矩形 4"/>
          <p:cNvSpPr/>
          <p:nvPr/>
        </p:nvSpPr>
        <p:spPr>
          <a:xfrm>
            <a:off x="1331640" y="1916832"/>
            <a:ext cx="6552951" cy="44649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#include&lt;</a:t>
            </a:r>
            <a:r>
              <a:rPr lang="en-US" altLang="zh-CN" sz="2400" dirty="0" err="1">
                <a:solidFill>
                  <a:schemeClr val="tx1"/>
                </a:solidFill>
              </a:rPr>
              <a:t>iostream.h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void main() {     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      </a:t>
            </a: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x = 15;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while( x&gt;10 &amp;&amp; x&lt;50 ){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     x++;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     if( x/3 ){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            x++; break; 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     }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}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</a:t>
            </a:r>
            <a:r>
              <a:rPr lang="en-US" altLang="zh-CN" sz="2400" dirty="0" err="1">
                <a:solidFill>
                  <a:schemeClr val="tx1"/>
                </a:solidFill>
              </a:rPr>
              <a:t>cout</a:t>
            </a:r>
            <a:r>
              <a:rPr lang="en-US" altLang="zh-CN" sz="2400" dirty="0">
                <a:solidFill>
                  <a:schemeClr val="tx1"/>
                </a:solidFill>
              </a:rPr>
              <a:t>&lt;&lt; x &lt;&lt;</a:t>
            </a:r>
            <a:r>
              <a:rPr lang="en-US" altLang="zh-CN" sz="2400" dirty="0" err="1">
                <a:solidFill>
                  <a:schemeClr val="tx1"/>
                </a:solidFill>
              </a:rPr>
              <a:t>endl</a:t>
            </a:r>
            <a:r>
              <a:rPr lang="en-US" altLang="zh-CN" sz="2400" dirty="0">
                <a:solidFill>
                  <a:schemeClr val="tx1"/>
                </a:solidFill>
              </a:rPr>
              <a:t> ;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</a:t>
            </a:r>
            <a:r>
              <a:rPr lang="en-US" altLang="zh-CN" smtClean="0"/>
              <a:t>-7</a:t>
            </a:r>
            <a:endParaRPr lang="zh-CN" altLang="en-US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下面程序的运行结果为</a:t>
            </a:r>
            <a:r>
              <a:rPr lang="en-US" altLang="zh-CN" smtClean="0"/>
              <a:t>__________</a:t>
            </a: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55650" y="6381750"/>
            <a:ext cx="2133600" cy="215900"/>
          </a:xfrm>
          <a:prstGeom prst="rect">
            <a:avLst/>
          </a:prstGeom>
          <a:noFill/>
        </p:spPr>
        <p:txBody>
          <a:bodyPr/>
          <a:lstStyle/>
          <a:p>
            <a:fld id="{FFD82346-3572-4B8A-8EDD-ACF95414E2B6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5" name="矩形 4"/>
          <p:cNvSpPr/>
          <p:nvPr/>
        </p:nvSpPr>
        <p:spPr>
          <a:xfrm>
            <a:off x="1115617" y="2349475"/>
            <a:ext cx="7200800" cy="28797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#include&lt;</a:t>
            </a:r>
            <a:r>
              <a:rPr lang="en-US" altLang="zh-CN" sz="2400" dirty="0" err="1">
                <a:solidFill>
                  <a:schemeClr val="tx1"/>
                </a:solidFill>
              </a:rPr>
              <a:t>iostream.h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void main() {     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      </a:t>
            </a:r>
            <a:r>
              <a:rPr lang="en-US" altLang="zh-CN" sz="2400" dirty="0">
                <a:solidFill>
                  <a:schemeClr val="tx1"/>
                </a:solidFill>
              </a:rPr>
              <a:t>for(</a:t>
            </a: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= 1;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&lt; 10;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++) 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	if( i%3 ==1) 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		</a:t>
            </a:r>
            <a:r>
              <a:rPr lang="en-US" altLang="zh-CN" sz="2400" dirty="0" err="1">
                <a:solidFill>
                  <a:schemeClr val="tx1"/>
                </a:solidFill>
              </a:rPr>
              <a:t>cout</a:t>
            </a:r>
            <a:r>
              <a:rPr lang="en-US" altLang="zh-CN" sz="2400" dirty="0">
                <a:solidFill>
                  <a:schemeClr val="tx1"/>
                </a:solidFill>
              </a:rPr>
              <a:t>&lt;&lt;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&lt;&lt;</a:t>
            </a:r>
            <a:r>
              <a:rPr lang="en-US" altLang="zh-CN" sz="2400" dirty="0" err="1">
                <a:solidFill>
                  <a:schemeClr val="tx1"/>
                </a:solidFill>
              </a:rPr>
              <a:t>endl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</a:t>
            </a:r>
            <a:r>
              <a:rPr lang="en-US" altLang="zh-CN" smtClean="0"/>
              <a:t>-8</a:t>
            </a:r>
            <a:endParaRPr lang="zh-CN" altLang="en-US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下面程序的运行结果为输出</a:t>
            </a:r>
            <a:r>
              <a:rPr lang="en-US" altLang="zh-CN" smtClean="0"/>
              <a:t>____</a:t>
            </a:r>
            <a:r>
              <a:rPr lang="zh-CN" altLang="en-US" smtClean="0"/>
              <a:t>个“</a:t>
            </a:r>
            <a:r>
              <a:rPr lang="en-US" altLang="zh-CN" smtClean="0"/>
              <a:t>#</a:t>
            </a:r>
            <a:r>
              <a:rPr lang="zh-CN" altLang="en-US" smtClean="0"/>
              <a:t>”</a:t>
            </a:r>
            <a:endParaRPr lang="en-US" altLang="zh-CN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55650" y="6381750"/>
            <a:ext cx="2133600" cy="215900"/>
          </a:xfrm>
          <a:prstGeom prst="rect">
            <a:avLst/>
          </a:prstGeom>
          <a:noFill/>
        </p:spPr>
        <p:txBody>
          <a:bodyPr/>
          <a:lstStyle/>
          <a:p>
            <a:fld id="{F21F4728-C24E-42BA-AD21-DE4A2E026933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5" name="矩形 4"/>
          <p:cNvSpPr/>
          <p:nvPr/>
        </p:nvSpPr>
        <p:spPr>
          <a:xfrm>
            <a:off x="971600" y="2133600"/>
            <a:ext cx="7128791" cy="3024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#include&lt;</a:t>
            </a:r>
            <a:r>
              <a:rPr lang="en-US" altLang="zh-CN" sz="2400" dirty="0" err="1">
                <a:solidFill>
                  <a:schemeClr val="tx1"/>
                </a:solidFill>
              </a:rPr>
              <a:t>iostream.h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void main() {     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      </a:t>
            </a: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, j;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for(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=1</a:t>
            </a:r>
            <a:r>
              <a:rPr lang="en-US" altLang="zh-CN" sz="2400" dirty="0" smtClean="0">
                <a:solidFill>
                  <a:schemeClr val="tx1"/>
                </a:solidFill>
              </a:rPr>
              <a:t>;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400" dirty="0" smtClean="0">
                <a:solidFill>
                  <a:schemeClr val="tx1"/>
                </a:solidFill>
              </a:rPr>
              <a:t>&lt;5;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++)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en-US" altLang="zh-CN" sz="2400" dirty="0" smtClean="0">
                <a:solidFill>
                  <a:schemeClr val="tx1"/>
                </a:solidFill>
              </a:rPr>
              <a:t>    for(j=2; j</a:t>
            </a:r>
            <a:r>
              <a:rPr lang="en-US" altLang="zh-CN" sz="2400" dirty="0">
                <a:solidFill>
                  <a:schemeClr val="tx1"/>
                </a:solidFill>
              </a:rPr>
              <a:t>&lt;=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 smtClean="0">
                <a:solidFill>
                  <a:schemeClr val="tx1"/>
                </a:solidFill>
              </a:rPr>
              <a:t>; j</a:t>
            </a:r>
            <a:r>
              <a:rPr lang="en-US" altLang="zh-CN" sz="2400" dirty="0">
                <a:solidFill>
                  <a:schemeClr val="tx1"/>
                </a:solidFill>
              </a:rPr>
              <a:t>++)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		</a:t>
            </a:r>
            <a:r>
              <a:rPr lang="en-US" altLang="zh-CN" sz="2400" dirty="0" smtClean="0">
                <a:solidFill>
                  <a:schemeClr val="tx1"/>
                </a:solidFill>
              </a:rPr>
              <a:t>  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cout</a:t>
            </a:r>
            <a:r>
              <a:rPr lang="en-US" altLang="zh-CN" sz="2400" dirty="0">
                <a:solidFill>
                  <a:schemeClr val="tx1"/>
                </a:solidFill>
              </a:rPr>
              <a:t>&lt;&lt;'#';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1547664" y="188640"/>
            <a:ext cx="6480720" cy="633412"/>
          </a:xfrm>
        </p:spPr>
        <p:txBody>
          <a:bodyPr/>
          <a:lstStyle/>
          <a:p>
            <a:r>
              <a:rPr lang="zh-CN" altLang="en-US" dirty="0" smtClean="0"/>
              <a:t>示例：求一个数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的因数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sz="quarter" idx="1"/>
          </p:nvPr>
        </p:nvSpPr>
        <p:spPr>
          <a:xfrm>
            <a:off x="914400" y="1377950"/>
            <a:ext cx="7772400" cy="4572000"/>
          </a:xfrm>
        </p:spPr>
        <p:txBody>
          <a:bodyPr/>
          <a:lstStyle/>
          <a:p>
            <a:r>
              <a:rPr lang="zh-CN" altLang="en-US" dirty="0" smtClean="0"/>
              <a:t>思路</a:t>
            </a:r>
            <a:endParaRPr lang="en-US" altLang="zh-CN" dirty="0" smtClean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66573"/>
            <a:ext cx="543039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5796136" y="3944818"/>
            <a:ext cx="48269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 (</a:t>
            </a:r>
            <a:r>
              <a:rPr lang="en-US" altLang="zh-CN" dirty="0" err="1"/>
              <a:t>i</a:t>
            </a:r>
            <a:r>
              <a:rPr lang="en-US" altLang="zh-CN" dirty="0"/>
              <a:t>=1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&lt;= n ; </a:t>
            </a:r>
            <a:r>
              <a:rPr lang="en-US" altLang="zh-CN" dirty="0" err="1" smtClean="0"/>
              <a:t>i</a:t>
            </a:r>
            <a:r>
              <a:rPr lang="en-US" altLang="zh-CN" dirty="0"/>
              <a:t>++)			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  if </a:t>
            </a:r>
            <a:r>
              <a:rPr lang="en-US" altLang="zh-CN" dirty="0"/>
              <a:t>(0</a:t>
            </a:r>
            <a:r>
              <a:rPr lang="en-US" altLang="zh-CN" dirty="0" smtClean="0"/>
              <a:t>==</a:t>
            </a:r>
            <a:r>
              <a:rPr lang="en-US" altLang="zh-CN" dirty="0" err="1" smtClean="0"/>
              <a:t>n%i</a:t>
            </a:r>
            <a:r>
              <a:rPr lang="en-US" altLang="zh-CN" dirty="0"/>
              <a:t>)		</a:t>
            </a:r>
            <a:endParaRPr lang="zh-CN" altLang="en-US" dirty="0"/>
          </a:p>
          <a:p>
            <a:r>
              <a:rPr lang="zh-CN" altLang="en-US" dirty="0" smtClean="0"/>
              <a:t>    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i</a:t>
            </a:r>
            <a:r>
              <a:rPr lang="en-US" altLang="zh-CN" dirty="0"/>
              <a:t>&lt;&lt;" ";</a:t>
            </a:r>
          </a:p>
          <a:p>
            <a:r>
              <a:rPr lang="en-US" altLang="zh-CN" dirty="0" smtClean="0"/>
              <a:t>     }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示例：图形打印</a:t>
            </a:r>
          </a:p>
        </p:txBody>
      </p:sp>
      <p:sp>
        <p:nvSpPr>
          <p:cNvPr id="1331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55650" y="6381750"/>
            <a:ext cx="2133600" cy="215900"/>
          </a:xfrm>
          <a:prstGeom prst="rect">
            <a:avLst/>
          </a:prstGeom>
          <a:noFill/>
        </p:spPr>
        <p:txBody>
          <a:bodyPr/>
          <a:lstStyle/>
          <a:p>
            <a:fld id="{A3B17EA6-4AEA-4B32-B1BC-404670B6634B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67544" y="1412776"/>
          <a:ext cx="835292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931"/>
                <a:gridCol w="352931"/>
                <a:gridCol w="352931"/>
                <a:gridCol w="352931"/>
                <a:gridCol w="352931"/>
                <a:gridCol w="352931"/>
                <a:gridCol w="352931"/>
                <a:gridCol w="705939"/>
                <a:gridCol w="705939"/>
                <a:gridCol w="1647010"/>
                <a:gridCol w="705939"/>
                <a:gridCol w="211758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行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空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规律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规律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4-1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2*1-1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4-2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2*2-1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4-3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2*3-1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4-4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2*4-1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00FF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00FF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00FF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00FF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00FF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00FF"/>
                          </a:solidFill>
                        </a:rPr>
                        <a:t>6-2*1+1</a:t>
                      </a:r>
                      <a:endParaRPr lang="zh-CN" altLang="en-US" sz="3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00FF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00FF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00FF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00FF"/>
                          </a:solidFill>
                        </a:rPr>
                        <a:t>6-2*2+1</a:t>
                      </a:r>
                      <a:endParaRPr lang="zh-CN" altLang="en-US" sz="3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00FF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00FF"/>
                          </a:solidFill>
                        </a:rPr>
                        <a:t>6-2*3+1</a:t>
                      </a:r>
                      <a:endParaRPr lang="zh-CN" altLang="en-US" sz="3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第三章练习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实验指导</a:t>
            </a:r>
            <a:r>
              <a:rPr lang="en-US" altLang="zh-CN" sz="2000" dirty="0" smtClean="0"/>
              <a:t>P37</a:t>
            </a:r>
            <a:r>
              <a:rPr lang="zh-CN" altLang="en-US" sz="2000" dirty="0" smtClean="0"/>
              <a:t>，实践题七 </a:t>
            </a:r>
          </a:p>
          <a:p>
            <a:r>
              <a:rPr lang="zh-CN" altLang="en-US" sz="2000" dirty="0" smtClean="0"/>
              <a:t>实验指导</a:t>
            </a:r>
            <a:r>
              <a:rPr lang="en-US" altLang="zh-CN" sz="2000" dirty="0" smtClean="0"/>
              <a:t>P38</a:t>
            </a:r>
            <a:r>
              <a:rPr lang="zh-CN" altLang="en-US" sz="2000" dirty="0" smtClean="0"/>
              <a:t>，实践题九</a:t>
            </a:r>
          </a:p>
          <a:p>
            <a:r>
              <a:rPr lang="zh-CN" altLang="en-US" sz="2000" dirty="0" smtClean="0"/>
              <a:t>实验指导</a:t>
            </a:r>
            <a:r>
              <a:rPr lang="en-US" altLang="zh-CN" sz="2000" dirty="0" smtClean="0"/>
              <a:t>P41</a:t>
            </a:r>
            <a:r>
              <a:rPr lang="zh-CN" altLang="en-US" sz="2000" dirty="0" smtClean="0"/>
              <a:t>，自立题三</a:t>
            </a:r>
          </a:p>
          <a:p>
            <a:r>
              <a:rPr lang="zh-CN" altLang="en-US" sz="2000" dirty="0" smtClean="0"/>
              <a:t>实验指导</a:t>
            </a:r>
            <a:r>
              <a:rPr lang="en-US" altLang="zh-CN" sz="2000" dirty="0" smtClean="0"/>
              <a:t>P42</a:t>
            </a:r>
            <a:r>
              <a:rPr lang="zh-CN" altLang="en-US" sz="2000" dirty="0" smtClean="0"/>
              <a:t>，自立题五 </a:t>
            </a:r>
          </a:p>
          <a:p>
            <a:r>
              <a:rPr lang="zh-CN" altLang="en-US" sz="2000" dirty="0" smtClean="0"/>
              <a:t>实验指导</a:t>
            </a:r>
            <a:r>
              <a:rPr lang="en-US" altLang="zh-CN" sz="2000" dirty="0" smtClean="0"/>
              <a:t>P51</a:t>
            </a:r>
            <a:r>
              <a:rPr lang="zh-CN" altLang="en-US" sz="2000" dirty="0" smtClean="0"/>
              <a:t>，自立题</a:t>
            </a:r>
            <a:r>
              <a:rPr lang="zh-CN" altLang="en-US" sz="2000" dirty="0" smtClean="0"/>
              <a:t>十八</a:t>
            </a:r>
            <a:endParaRPr lang="en-US" altLang="zh-CN" sz="2000" dirty="0" smtClean="0"/>
          </a:p>
          <a:p>
            <a:r>
              <a:rPr lang="zh-CN" altLang="en-US" sz="2000" dirty="0" smtClean="0"/>
              <a:t>示范题三：还有没有更好的算法？</a:t>
            </a:r>
            <a:endParaRPr lang="en-US" altLang="zh-CN" sz="2000" dirty="0" smtClean="0"/>
          </a:p>
          <a:p>
            <a:r>
              <a:rPr lang="zh-CN" altLang="en-US" sz="2000" dirty="0" smtClean="0"/>
              <a:t>示范题四：随机数的使用</a:t>
            </a:r>
            <a:endParaRPr lang="en-US" altLang="zh-CN" sz="2000" dirty="0" smtClean="0"/>
          </a:p>
          <a:p>
            <a:r>
              <a:rPr lang="zh-CN" altLang="en-US" sz="2000" dirty="0" smtClean="0"/>
              <a:t>实践题三、四、五、六、八、</a:t>
            </a:r>
            <a:r>
              <a:rPr lang="zh-CN" altLang="en-US" sz="2000" dirty="0" smtClean="0">
                <a:solidFill>
                  <a:srgbClr val="0000CC"/>
                </a:solidFill>
              </a:rPr>
              <a:t>十（难）</a:t>
            </a:r>
            <a:endParaRPr lang="en-US" altLang="zh-CN" sz="2000" dirty="0" smtClean="0">
              <a:solidFill>
                <a:srgbClr val="0000CC"/>
              </a:solidFill>
            </a:endParaRPr>
          </a:p>
          <a:p>
            <a:r>
              <a:rPr lang="zh-CN" altLang="en-US" sz="2000" dirty="0" smtClean="0"/>
              <a:t>自立题四、六、七、八、九、</a:t>
            </a:r>
            <a:r>
              <a:rPr lang="zh-CN" altLang="en-US" sz="2000" dirty="0" smtClean="0">
                <a:solidFill>
                  <a:srgbClr val="0000CC"/>
                </a:solidFill>
              </a:rPr>
              <a:t>十（难）</a:t>
            </a:r>
            <a:r>
              <a:rPr lang="zh-CN" altLang="en-US" sz="2000" dirty="0" smtClean="0"/>
              <a:t>、十一、十二、十三、十四、十五、十六、十七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上次课：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P25</a:t>
            </a:r>
            <a:r>
              <a:rPr lang="zh-CN" altLang="en-US" sz="2000" dirty="0" smtClean="0"/>
              <a:t>示范题三</a:t>
            </a:r>
            <a:r>
              <a:rPr lang="en-US" altLang="zh-CN" sz="2000" dirty="0" smtClean="0"/>
              <a:t>    P30</a:t>
            </a:r>
            <a:r>
              <a:rPr lang="zh-CN" altLang="en-US" sz="2000" dirty="0" smtClean="0"/>
              <a:t>示范题五</a:t>
            </a:r>
            <a:r>
              <a:rPr lang="en-US" altLang="zh-CN" sz="2000" dirty="0" smtClean="0"/>
              <a:t>   P33</a:t>
            </a:r>
            <a:r>
              <a:rPr lang="zh-CN" altLang="en-US" sz="2000" dirty="0" smtClean="0"/>
              <a:t>实践题三</a:t>
            </a:r>
            <a:r>
              <a:rPr lang="en-US" altLang="zh-CN" sz="2000" dirty="0" smtClean="0"/>
              <a:t>   P35</a:t>
            </a:r>
            <a:r>
              <a:rPr lang="zh-CN" altLang="en-US" sz="2000" dirty="0" smtClean="0"/>
              <a:t>实践题五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P37</a:t>
            </a:r>
            <a:r>
              <a:rPr lang="zh-CN" altLang="en-US" sz="2000" dirty="0" smtClean="0"/>
              <a:t>实践题八、九</a:t>
            </a:r>
            <a:r>
              <a:rPr lang="en-US" altLang="zh-CN" sz="2000" dirty="0" smtClean="0"/>
              <a:t>  P46</a:t>
            </a:r>
            <a:r>
              <a:rPr lang="zh-CN" altLang="en-US" sz="2000" dirty="0" smtClean="0"/>
              <a:t>自立题十一</a:t>
            </a:r>
            <a:r>
              <a:rPr lang="en-US" altLang="zh-CN" sz="2000" dirty="0" smtClean="0"/>
              <a:t>  P49</a:t>
            </a:r>
            <a:r>
              <a:rPr lang="zh-CN" altLang="en-US" sz="2000" dirty="0" smtClean="0"/>
              <a:t>自立题十六、十七</a:t>
            </a:r>
            <a:endParaRPr lang="en-US" altLang="zh-CN" sz="2000" dirty="0" smtClean="0"/>
          </a:p>
          <a:p>
            <a:endParaRPr lang="zh-CN" altLang="en-US" sz="2000" u="sng" dirty="0" smtClean="0"/>
          </a:p>
          <a:p>
            <a:pPr lvl="2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课堂作业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55650" y="6381750"/>
            <a:ext cx="2133600" cy="215900"/>
          </a:xfrm>
          <a:prstGeom prst="rect">
            <a:avLst/>
          </a:prstGeom>
          <a:noFill/>
        </p:spPr>
        <p:txBody>
          <a:bodyPr/>
          <a:lstStyle/>
          <a:p>
            <a:fld id="{5A1B5C48-BBD7-4C8F-896D-A2D8325518C1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示范题三：还有没有更好的算法？</a:t>
            </a:r>
            <a:endParaRPr lang="en-US" altLang="zh-CN" dirty="0" smtClean="0"/>
          </a:p>
          <a:p>
            <a:r>
              <a:rPr lang="zh-CN" altLang="en-US" dirty="0" smtClean="0"/>
              <a:t>示范题四：随机数的使用</a:t>
            </a:r>
            <a:endParaRPr lang="en-US" altLang="zh-CN" dirty="0" smtClean="0"/>
          </a:p>
          <a:p>
            <a:r>
              <a:rPr lang="zh-CN" altLang="en-US" dirty="0" smtClean="0"/>
              <a:t>实践题三、四、五、六、八、</a:t>
            </a:r>
            <a:r>
              <a:rPr lang="zh-CN" altLang="en-US" dirty="0" smtClean="0">
                <a:solidFill>
                  <a:srgbClr val="0000CC"/>
                </a:solidFill>
              </a:rPr>
              <a:t>十（难）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r>
              <a:rPr lang="zh-CN" altLang="en-US" dirty="0" smtClean="0"/>
              <a:t>自立题四、六、七、八、九、</a:t>
            </a:r>
            <a:r>
              <a:rPr lang="zh-CN" altLang="en-US" dirty="0" smtClean="0">
                <a:solidFill>
                  <a:srgbClr val="0000CC"/>
                </a:solidFill>
              </a:rPr>
              <a:t>十（难）</a:t>
            </a:r>
            <a:r>
              <a:rPr lang="zh-CN" altLang="en-US" dirty="0" smtClean="0"/>
              <a:t>、十一、十二、十三、十四、十五、十六、十七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2565648" y="2743200"/>
            <a:ext cx="4022576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The End!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2" charset="-122"/>
              </a:rPr>
              <a:t>实验</a:t>
            </a:r>
            <a:r>
              <a:rPr lang="en-US" altLang="zh-CN" smtClean="0">
                <a:latin typeface="黑体" pitchFamily="2" charset="-122"/>
              </a:rPr>
              <a:t>4-2</a:t>
            </a:r>
            <a:endParaRPr lang="en-US" altLang="zh-CN" dirty="0">
              <a:latin typeface="黑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67000" y="2100263"/>
            <a:ext cx="121379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smtClean="0">
                <a:ea typeface="宋体" pitchFamily="2" charset="-122"/>
              </a:rPr>
              <a:t>for</a:t>
            </a:r>
            <a:r>
              <a:rPr lang="zh-CN" altLang="en-US" sz="2400" b="1" smtClean="0">
                <a:ea typeface="宋体" pitchFamily="2" charset="-122"/>
              </a:rPr>
              <a:t>循环</a:t>
            </a:r>
            <a:endParaRPr lang="en-US" altLang="zh-CN" sz="2400" b="1" dirty="0">
              <a:ea typeface="宋体" pitchFamily="2" charset="-122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2122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67000" y="3014663"/>
            <a:ext cx="157126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smtClean="0">
                <a:ea typeface="宋体" pitchFamily="2" charset="-122"/>
              </a:rPr>
              <a:t>while</a:t>
            </a:r>
            <a:r>
              <a:rPr lang="zh-CN" altLang="en-US" sz="2400" b="1" smtClean="0">
                <a:ea typeface="宋体" pitchFamily="2" charset="-122"/>
              </a:rPr>
              <a:t>循环</a:t>
            </a:r>
            <a:endParaRPr lang="en-US" altLang="zh-CN" sz="2400" b="1" dirty="0">
              <a:ea typeface="宋体" pitchFamily="2" charset="-122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30368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828800" y="4745038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67000" y="3906838"/>
            <a:ext cx="225414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smtClean="0">
                <a:ea typeface="宋体" pitchFamily="2" charset="-122"/>
              </a:rPr>
              <a:t>do…while</a:t>
            </a:r>
            <a:r>
              <a:rPr lang="zh-CN" altLang="en-US" sz="2400" b="1" smtClean="0">
                <a:ea typeface="宋体" pitchFamily="2" charset="-122"/>
              </a:rPr>
              <a:t>循环</a:t>
            </a:r>
            <a:endParaRPr lang="en-US" altLang="zh-CN" sz="2400" b="1" dirty="0">
              <a:ea typeface="宋体" pitchFamily="2" charset="-122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9290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53546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67000" y="4821238"/>
            <a:ext cx="142218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smtClean="0">
                <a:ea typeface="宋体" pitchFamily="2" charset="-122"/>
              </a:rPr>
              <a:t>程序示例</a:t>
            </a:r>
            <a:endParaRPr lang="en-US" altLang="zh-CN" sz="2400" b="1" dirty="0">
              <a:ea typeface="宋体" pitchFamily="2" charset="-122"/>
            </a:endParaRP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8434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55650" y="6381750"/>
            <a:ext cx="2133600" cy="215900"/>
          </a:xfrm>
          <a:prstGeom prst="rect">
            <a:avLst/>
          </a:prstGeom>
          <a:noFill/>
        </p:spPr>
        <p:txBody>
          <a:bodyPr/>
          <a:lstStyle/>
          <a:p>
            <a:fld id="{FA5C81B4-EAEF-4180-A070-751959F5312D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目标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8229600" cy="504031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mtClean="0"/>
              <a:t>熟练使用</a:t>
            </a:r>
            <a:r>
              <a:rPr lang="en-US" altLang="zh-CN" smtClean="0"/>
              <a:t>for</a:t>
            </a:r>
            <a:r>
              <a:rPr lang="zh-CN" altLang="en-US" smtClean="0"/>
              <a:t>循环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熟练使用</a:t>
            </a:r>
            <a:r>
              <a:rPr lang="en-US" altLang="zh-CN" smtClean="0"/>
              <a:t>while</a:t>
            </a:r>
            <a:r>
              <a:rPr lang="zh-CN" altLang="en-US" smtClean="0"/>
              <a:t>循环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熟练使用</a:t>
            </a:r>
            <a:r>
              <a:rPr lang="en-US" altLang="zh-CN" smtClean="0"/>
              <a:t>do-while</a:t>
            </a:r>
            <a:r>
              <a:rPr lang="en-GB" altLang="zh-CN" smtClean="0"/>
              <a:t> </a:t>
            </a:r>
            <a:r>
              <a:rPr lang="zh-CN" altLang="en-US" smtClean="0"/>
              <a:t>循环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while</a:t>
            </a:r>
            <a:r>
              <a:rPr lang="zh-CN" altLang="en-US" smtClean="0"/>
              <a:t>循环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smtClean="0">
                <a:solidFill>
                  <a:srgbClr val="0000CC"/>
                </a:solidFill>
              </a:rPr>
              <a:t>while</a:t>
            </a:r>
            <a:r>
              <a:rPr lang="en-US" altLang="zh-CN" smtClean="0"/>
              <a:t>( </a:t>
            </a:r>
            <a:r>
              <a:rPr lang="zh-CN" altLang="en-US" smtClean="0"/>
              <a:t>布尔表达式</a:t>
            </a:r>
            <a:r>
              <a:rPr lang="en-US" altLang="zh-CN" smtClean="0"/>
              <a:t>E ){</a:t>
            </a:r>
          </a:p>
          <a:p>
            <a:pPr>
              <a:buFont typeface="Wingdings 2" pitchFamily="18" charset="2"/>
              <a:buNone/>
            </a:pPr>
            <a:r>
              <a:rPr lang="en-US" altLang="zh-CN" smtClean="0"/>
              <a:t>        </a:t>
            </a:r>
            <a:r>
              <a:rPr lang="zh-CN" altLang="en-US" smtClean="0"/>
              <a:t>语句块</a:t>
            </a:r>
            <a:r>
              <a:rPr lang="en-US" altLang="zh-CN" smtClean="0"/>
              <a:t>S</a:t>
            </a:r>
          </a:p>
          <a:p>
            <a:pPr>
              <a:buFont typeface="Wingdings 2" pitchFamily="18" charset="2"/>
              <a:buNone/>
            </a:pPr>
            <a:r>
              <a:rPr lang="en-US" altLang="zh-CN" smtClean="0"/>
              <a:t>}</a:t>
            </a:r>
          </a:p>
          <a:p>
            <a:pPr>
              <a:buFont typeface="Wingdings 2" pitchFamily="18" charset="2"/>
              <a:buNone/>
            </a:pPr>
            <a:endParaRPr lang="en-US" altLang="zh-CN" smtClean="0"/>
          </a:p>
          <a:p>
            <a:pPr>
              <a:buFont typeface="Wingdings 2" pitchFamily="18" charset="2"/>
              <a:buNone/>
            </a:pPr>
            <a:endParaRPr lang="en-US" altLang="zh-CN" smtClean="0"/>
          </a:p>
          <a:p>
            <a:pPr>
              <a:buFont typeface="Wingdings 2" pitchFamily="18" charset="2"/>
              <a:buNone/>
            </a:pPr>
            <a:r>
              <a:rPr lang="en-US" altLang="zh-CN" smtClean="0">
                <a:solidFill>
                  <a:srgbClr val="0000CC"/>
                </a:solidFill>
              </a:rPr>
              <a:t>for</a:t>
            </a:r>
            <a:r>
              <a:rPr lang="en-US" altLang="zh-CN" smtClean="0"/>
              <a:t>(  ;  E;  ){</a:t>
            </a:r>
          </a:p>
          <a:p>
            <a:pPr>
              <a:buFont typeface="Wingdings 2" pitchFamily="18" charset="2"/>
              <a:buNone/>
            </a:pPr>
            <a:r>
              <a:rPr lang="en-US" altLang="zh-CN" smtClean="0"/>
              <a:t>        </a:t>
            </a:r>
            <a:r>
              <a:rPr lang="zh-CN" altLang="en-US" smtClean="0"/>
              <a:t>语句块</a:t>
            </a:r>
            <a:r>
              <a:rPr lang="en-US" altLang="zh-CN" smtClean="0"/>
              <a:t>S</a:t>
            </a:r>
          </a:p>
          <a:p>
            <a:pPr>
              <a:buFont typeface="Wingdings 2" pitchFamily="18" charset="2"/>
              <a:buNone/>
            </a:pPr>
            <a:r>
              <a:rPr lang="en-US" altLang="zh-CN" smtClean="0"/>
              <a:t>}</a:t>
            </a:r>
            <a:endParaRPr lang="zh-CN" altLang="en-US" smtClean="0"/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628800"/>
            <a:ext cx="1871488" cy="355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等于号 5"/>
          <p:cNvSpPr/>
          <p:nvPr/>
        </p:nvSpPr>
        <p:spPr>
          <a:xfrm rot="5400000">
            <a:off x="1224756" y="3464595"/>
            <a:ext cx="935037" cy="4318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323528" y="1196752"/>
            <a:ext cx="4608512" cy="1944216"/>
          </a:xfrm>
          <a:prstGeom prst="flowChartAlternate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流程图: 可选过程 7"/>
          <p:cNvSpPr/>
          <p:nvPr/>
        </p:nvSpPr>
        <p:spPr>
          <a:xfrm>
            <a:off x="323528" y="4292600"/>
            <a:ext cx="4608512" cy="1800696"/>
          </a:xfrm>
          <a:prstGeom prst="flowChartAlternate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3958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do-while</a:t>
            </a:r>
            <a:r>
              <a:rPr lang="zh-CN" altLang="en-US" smtClean="0"/>
              <a:t>循环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smtClean="0"/>
              <a:t>do</a:t>
            </a:r>
          </a:p>
          <a:p>
            <a:pPr>
              <a:buFont typeface="Wingdings 2" pitchFamily="18" charset="2"/>
              <a:buNone/>
            </a:pPr>
            <a:r>
              <a:rPr lang="en-US" altLang="zh-CN" smtClean="0"/>
              <a:t>{</a:t>
            </a:r>
          </a:p>
          <a:p>
            <a:pPr>
              <a:buFont typeface="Wingdings 2" pitchFamily="18" charset="2"/>
              <a:buNone/>
            </a:pPr>
            <a:r>
              <a:rPr lang="en-US" altLang="zh-CN" smtClean="0"/>
              <a:t>        </a:t>
            </a:r>
            <a:r>
              <a:rPr lang="zh-CN" altLang="en-US" smtClean="0"/>
              <a:t>语句块</a:t>
            </a:r>
            <a:r>
              <a:rPr lang="en-US" altLang="zh-CN" smtClean="0"/>
              <a:t>S</a:t>
            </a:r>
          </a:p>
          <a:p>
            <a:pPr>
              <a:buFont typeface="Wingdings 2" pitchFamily="18" charset="2"/>
              <a:buNone/>
            </a:pPr>
            <a:r>
              <a:rPr lang="en-US" altLang="zh-CN" smtClean="0"/>
              <a:t>}while( </a:t>
            </a:r>
            <a:r>
              <a:rPr lang="zh-CN" altLang="en-US" smtClean="0"/>
              <a:t>布尔表达式</a:t>
            </a:r>
            <a:r>
              <a:rPr lang="en-US" altLang="zh-CN" smtClean="0"/>
              <a:t>E );</a:t>
            </a:r>
            <a:endParaRPr lang="zh-CN" altLang="en-US" smtClean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1772815"/>
            <a:ext cx="1728192" cy="360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椭圆形标注 6"/>
          <p:cNvSpPr/>
          <p:nvPr/>
        </p:nvSpPr>
        <p:spPr>
          <a:xfrm>
            <a:off x="3851275" y="3860800"/>
            <a:ext cx="2089150" cy="576263"/>
          </a:xfrm>
          <a:prstGeom prst="wedgeEllipseCallout">
            <a:avLst>
              <a:gd name="adj1" fmla="val -40537"/>
              <a:gd name="adj2" fmla="val -14702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rgbClr val="0000CC"/>
                </a:solidFill>
              </a:rPr>
              <a:t>注意！</a:t>
            </a:r>
          </a:p>
        </p:txBody>
      </p:sp>
    </p:spTree>
    <p:extLst>
      <p:ext uri="{BB962C8B-B14F-4D97-AF65-F5344CB8AC3E}">
        <p14:creationId xmlns:p14="http://schemas.microsoft.com/office/powerpoint/2010/main" xmlns="" val="252221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</a:t>
            </a:r>
            <a:r>
              <a:rPr lang="en-US" altLang="zh-CN" smtClean="0"/>
              <a:t>-1</a:t>
            </a:r>
            <a:endParaRPr lang="zh-CN" altLang="en-US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以下非法的表达式是</a:t>
            </a:r>
            <a:endParaRPr lang="en-US" altLang="zh-CN" smtClean="0"/>
          </a:p>
          <a:p>
            <a:pPr marL="914400" lvl="1" indent="-457200">
              <a:buFont typeface="Arial" charset="0"/>
              <a:buAutoNum type="alphaUcPeriod"/>
            </a:pPr>
            <a:r>
              <a:rPr lang="en-US" altLang="zh-CN" smtClean="0"/>
              <a:t>n=(i=2,++i)</a:t>
            </a:r>
          </a:p>
          <a:p>
            <a:pPr marL="914400" lvl="1" indent="-457200">
              <a:buFont typeface="Arial" charset="0"/>
              <a:buAutoNum type="alphaUcPeriod"/>
            </a:pPr>
            <a:r>
              <a:rPr lang="en-US" altLang="zh-CN" smtClean="0"/>
              <a:t>j++</a:t>
            </a:r>
          </a:p>
          <a:p>
            <a:pPr marL="914400" lvl="1" indent="-457200">
              <a:buFont typeface="Arial" charset="0"/>
              <a:buAutoNum type="alphaUcPeriod"/>
            </a:pPr>
            <a:r>
              <a:rPr lang="en-US" altLang="zh-CN" smtClean="0"/>
              <a:t>++(i+1)</a:t>
            </a:r>
          </a:p>
          <a:p>
            <a:pPr marL="914400" lvl="1" indent="-457200">
              <a:buFont typeface="Arial" charset="0"/>
              <a:buAutoNum type="alphaUcPeriod"/>
            </a:pPr>
            <a:r>
              <a:rPr lang="en-US" altLang="zh-CN" smtClean="0"/>
              <a:t>x=j&gt;0</a:t>
            </a:r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55650" y="6381750"/>
            <a:ext cx="2133600" cy="215900"/>
          </a:xfrm>
          <a:prstGeom prst="rect">
            <a:avLst/>
          </a:prstGeom>
          <a:noFill/>
        </p:spPr>
        <p:txBody>
          <a:bodyPr/>
          <a:lstStyle/>
          <a:p>
            <a:fld id="{4AF3BBAC-1960-446B-89CA-AB599FC69961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</a:t>
            </a:r>
            <a:r>
              <a:rPr lang="en-US" altLang="zh-CN" smtClean="0"/>
              <a:t>-2</a:t>
            </a:r>
            <a:endParaRPr lang="zh-CN" altLang="en-US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下面程序的运行结果为</a:t>
            </a:r>
            <a:r>
              <a:rPr lang="en-US" altLang="zh-CN" smtClean="0"/>
              <a:t>__________</a:t>
            </a: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55650" y="6381750"/>
            <a:ext cx="2133600" cy="215900"/>
          </a:xfrm>
          <a:prstGeom prst="rect">
            <a:avLst/>
          </a:prstGeom>
          <a:noFill/>
        </p:spPr>
        <p:txBody>
          <a:bodyPr/>
          <a:lstStyle/>
          <a:p>
            <a:fld id="{AD7C7F52-1707-4589-ADC9-129EE2E16871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5" name="矩形 4"/>
          <p:cNvSpPr/>
          <p:nvPr/>
        </p:nvSpPr>
        <p:spPr>
          <a:xfrm>
            <a:off x="2195513" y="2420938"/>
            <a:ext cx="4537075" cy="30241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#include&lt;</a:t>
            </a:r>
            <a:r>
              <a:rPr lang="en-US" altLang="zh-CN" sz="2400" dirty="0" err="1">
                <a:solidFill>
                  <a:schemeClr val="tx1"/>
                </a:solidFill>
              </a:rPr>
              <a:t>iostream.h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void main() {     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      </a:t>
            </a: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a=2, b=-1, c=2;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if( a&lt;b )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 smtClean="0">
                <a:solidFill>
                  <a:schemeClr val="tx1"/>
                </a:solidFill>
              </a:rPr>
              <a:t>	 </a:t>
            </a:r>
            <a:r>
              <a:rPr lang="en-US" altLang="zh-CN" sz="2400" dirty="0">
                <a:solidFill>
                  <a:schemeClr val="tx1"/>
                </a:solidFill>
              </a:rPr>
              <a:t>if( b&lt;0 )    c=0;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 smtClean="0">
                <a:solidFill>
                  <a:schemeClr val="tx1"/>
                </a:solidFill>
              </a:rPr>
              <a:t>	 </a:t>
            </a:r>
            <a:r>
              <a:rPr lang="en-US" altLang="zh-CN" sz="2400" dirty="0">
                <a:solidFill>
                  <a:schemeClr val="tx1"/>
                </a:solidFill>
              </a:rPr>
              <a:t>else          c=c+1;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</a:t>
            </a:r>
            <a:r>
              <a:rPr lang="en-US" altLang="zh-CN" sz="2400" dirty="0" err="1">
                <a:solidFill>
                  <a:schemeClr val="tx1"/>
                </a:solidFill>
              </a:rPr>
              <a:t>cout</a:t>
            </a:r>
            <a:r>
              <a:rPr lang="en-US" altLang="zh-CN" sz="2400" dirty="0">
                <a:solidFill>
                  <a:schemeClr val="tx1"/>
                </a:solidFill>
              </a:rPr>
              <a:t>&lt;&lt; c &lt;&lt;</a:t>
            </a:r>
            <a:r>
              <a:rPr lang="en-US" altLang="zh-CN" sz="2400" dirty="0" err="1">
                <a:solidFill>
                  <a:schemeClr val="tx1"/>
                </a:solidFill>
              </a:rPr>
              <a:t>endl</a:t>
            </a:r>
            <a:r>
              <a:rPr lang="en-US" altLang="zh-CN" sz="2400" dirty="0">
                <a:solidFill>
                  <a:schemeClr val="tx1"/>
                </a:solidFill>
              </a:rPr>
              <a:t> ;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</a:t>
            </a:r>
            <a:r>
              <a:rPr lang="en-US" altLang="zh-CN" smtClean="0"/>
              <a:t>-3</a:t>
            </a:r>
            <a:endParaRPr lang="zh-CN" altLang="en-US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下面程序的运行结果为</a:t>
            </a:r>
            <a:r>
              <a:rPr lang="en-US" altLang="zh-CN" smtClean="0"/>
              <a:t>__________</a:t>
            </a:r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55650" y="6381750"/>
            <a:ext cx="2133600" cy="215900"/>
          </a:xfrm>
          <a:prstGeom prst="rect">
            <a:avLst/>
          </a:prstGeom>
          <a:noFill/>
        </p:spPr>
        <p:txBody>
          <a:bodyPr/>
          <a:lstStyle/>
          <a:p>
            <a:fld id="{0437C379-0770-4BB4-A911-1D36E232EE4A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5" name="矩形 4"/>
          <p:cNvSpPr/>
          <p:nvPr/>
        </p:nvSpPr>
        <p:spPr>
          <a:xfrm>
            <a:off x="2195513" y="2133600"/>
            <a:ext cx="4537075" cy="42481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#include&lt;</a:t>
            </a:r>
            <a:r>
              <a:rPr lang="en-US" altLang="zh-CN" sz="2400" dirty="0" err="1">
                <a:solidFill>
                  <a:schemeClr val="tx1"/>
                </a:solidFill>
              </a:rPr>
              <a:t>iostream.h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void main() {     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      </a:t>
            </a: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=10;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switch(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){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     case 9:       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=i+1;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     case 10:     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=i+1;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     case 11:     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=i+1;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     default:       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=i+1;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}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</a:t>
            </a:r>
            <a:r>
              <a:rPr lang="en-US" altLang="zh-CN" sz="2400" dirty="0" err="1">
                <a:solidFill>
                  <a:schemeClr val="tx1"/>
                </a:solidFill>
              </a:rPr>
              <a:t>cout</a:t>
            </a:r>
            <a:r>
              <a:rPr lang="en-US" altLang="zh-CN" sz="2400" dirty="0">
                <a:solidFill>
                  <a:schemeClr val="tx1"/>
                </a:solidFill>
              </a:rPr>
              <a:t>&lt;&lt;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&lt;&lt;</a:t>
            </a:r>
            <a:r>
              <a:rPr lang="en-US" altLang="zh-CN" sz="2400" dirty="0" err="1">
                <a:solidFill>
                  <a:schemeClr val="tx1"/>
                </a:solidFill>
              </a:rPr>
              <a:t>endl</a:t>
            </a:r>
            <a:r>
              <a:rPr lang="en-US" altLang="zh-CN" sz="2400" dirty="0">
                <a:solidFill>
                  <a:schemeClr val="tx1"/>
                </a:solidFill>
              </a:rPr>
              <a:t> ;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</a:t>
            </a:r>
            <a:r>
              <a:rPr lang="en-US" altLang="zh-CN" smtClean="0"/>
              <a:t>-4</a:t>
            </a:r>
            <a:endParaRPr lang="zh-CN" altLang="en-US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若</a:t>
            </a:r>
            <a:r>
              <a:rPr lang="en-US" altLang="zh-CN" smtClean="0"/>
              <a:t>i=10, </a:t>
            </a:r>
            <a:r>
              <a:rPr lang="zh-CN" altLang="en-US" smtClean="0"/>
              <a:t>则与</a:t>
            </a:r>
            <a:r>
              <a:rPr lang="en-US" altLang="zh-CN" smtClean="0"/>
              <a:t>while( i )</a:t>
            </a:r>
            <a:r>
              <a:rPr lang="zh-CN" altLang="en-US" smtClean="0"/>
              <a:t>语句等价的语句是</a:t>
            </a:r>
            <a:endParaRPr lang="en-US" altLang="zh-CN" smtClean="0"/>
          </a:p>
          <a:p>
            <a:pPr marL="914400" lvl="1" indent="-457200">
              <a:buFont typeface="Arial" charset="0"/>
              <a:buAutoNum type="alphaUcPeriod"/>
            </a:pPr>
            <a:r>
              <a:rPr lang="en-US" altLang="zh-CN" smtClean="0"/>
              <a:t>while( i == 0 )</a:t>
            </a:r>
          </a:p>
          <a:p>
            <a:pPr marL="914400" lvl="1" indent="-457200">
              <a:buFont typeface="Arial" charset="0"/>
              <a:buAutoNum type="alphaUcPeriod"/>
            </a:pPr>
            <a:r>
              <a:rPr lang="en-US" altLang="zh-CN" smtClean="0"/>
              <a:t>while( i == 100 )		</a:t>
            </a:r>
          </a:p>
          <a:p>
            <a:pPr marL="914400" lvl="1" indent="-457200">
              <a:buFont typeface="Arial" charset="0"/>
              <a:buAutoNum type="alphaUcPeriod"/>
            </a:pPr>
            <a:r>
              <a:rPr lang="en-US" altLang="zh-CN" smtClean="0"/>
              <a:t>while( i !=100 )</a:t>
            </a:r>
          </a:p>
          <a:p>
            <a:pPr marL="914400" lvl="1" indent="-457200">
              <a:buFont typeface="Arial" charset="0"/>
              <a:buAutoNum type="alphaUcPeriod"/>
            </a:pPr>
            <a:r>
              <a:rPr lang="en-US" altLang="zh-CN" smtClean="0"/>
              <a:t>while( i != 0 )</a:t>
            </a:r>
            <a:endParaRPr lang="zh-CN" altLang="en-US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55650" y="6381750"/>
            <a:ext cx="2133600" cy="215900"/>
          </a:xfrm>
          <a:prstGeom prst="rect">
            <a:avLst/>
          </a:prstGeom>
          <a:noFill/>
        </p:spPr>
        <p:txBody>
          <a:bodyPr/>
          <a:lstStyle/>
          <a:p>
            <a:fld id="{7F3B9C97-1BC1-4452-A01C-CC7D6C869B35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29698D"/>
      </a:dk1>
      <a:lt1>
        <a:srgbClr val="FFFFFF"/>
      </a:lt1>
      <a:dk2>
        <a:srgbClr val="000000"/>
      </a:dk2>
      <a:lt2>
        <a:srgbClr val="D6E1E2"/>
      </a:lt2>
      <a:accent1>
        <a:srgbClr val="0099CC"/>
      </a:accent1>
      <a:accent2>
        <a:srgbClr val="FF9900"/>
      </a:accent2>
      <a:accent3>
        <a:srgbClr val="FFFFFF"/>
      </a:accent3>
      <a:accent4>
        <a:srgbClr val="215978"/>
      </a:accent4>
      <a:accent5>
        <a:srgbClr val="AACAE2"/>
      </a:accent5>
      <a:accent6>
        <a:srgbClr val="E78A00"/>
      </a:accent6>
      <a:hlink>
        <a:srgbClr val="669900"/>
      </a:hlink>
      <a:folHlink>
        <a:srgbClr val="83A6A7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917FC9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8372B6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0099CC"/>
        </a:accent1>
        <a:accent2>
          <a:srgbClr val="FF9900"/>
        </a:accent2>
        <a:accent3>
          <a:srgbClr val="FFFFFF"/>
        </a:accent3>
        <a:accent4>
          <a:srgbClr val="215978"/>
        </a:accent4>
        <a:accent5>
          <a:srgbClr val="AACAE2"/>
        </a:accent5>
        <a:accent6>
          <a:srgbClr val="E78A00"/>
        </a:accent6>
        <a:hlink>
          <a:srgbClr val="669900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029TGp_edu_biz_red_v3</Template>
  <TotalTime>3529</TotalTime>
  <Words>638</Words>
  <Application>Microsoft Office PowerPoint</Application>
  <PresentationFormat>全屏显示(4:3)</PresentationFormat>
  <Paragraphs>222</Paragraphs>
  <Slides>19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Default Design</vt:lpstr>
      <vt:lpstr>高级语言程序设计C++上机实验</vt:lpstr>
      <vt:lpstr>实验4-2</vt:lpstr>
      <vt:lpstr>目标</vt:lpstr>
      <vt:lpstr>while循环</vt:lpstr>
      <vt:lpstr>do-while循环</vt:lpstr>
      <vt:lpstr>回顾-1</vt:lpstr>
      <vt:lpstr>回顾-2</vt:lpstr>
      <vt:lpstr>回顾-3</vt:lpstr>
      <vt:lpstr>回顾-4</vt:lpstr>
      <vt:lpstr>回顾-5</vt:lpstr>
      <vt:lpstr>回顾-6</vt:lpstr>
      <vt:lpstr>回顾-7</vt:lpstr>
      <vt:lpstr>回顾-8</vt:lpstr>
      <vt:lpstr>示例：求一个数n的因数</vt:lpstr>
      <vt:lpstr>示例：图形打印</vt:lpstr>
      <vt:lpstr>第三章练习</vt:lpstr>
      <vt:lpstr>课堂作业</vt:lpstr>
      <vt:lpstr>练习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张海威</dc:creator>
  <cp:lastModifiedBy>Windows 用户</cp:lastModifiedBy>
  <cp:revision>392</cp:revision>
  <dcterms:created xsi:type="dcterms:W3CDTF">2009-09-27T06:34:47Z</dcterms:created>
  <dcterms:modified xsi:type="dcterms:W3CDTF">2014-11-14T13:06:51Z</dcterms:modified>
</cp:coreProperties>
</file>