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16"/>
  </p:notesMasterIdLst>
  <p:sldIdLst>
    <p:sldId id="256" r:id="rId2"/>
    <p:sldId id="330" r:id="rId3"/>
    <p:sldId id="331" r:id="rId4"/>
    <p:sldId id="339" r:id="rId5"/>
    <p:sldId id="340" r:id="rId6"/>
    <p:sldId id="34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275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CC"/>
    <a:srgbClr val="FF9999"/>
    <a:srgbClr val="233DA9"/>
    <a:srgbClr val="692AA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3" autoAdjust="0"/>
    <p:restoredTop sz="83735" autoAdjust="0"/>
  </p:normalViewPr>
  <p:slideViewPr>
    <p:cSldViewPr>
      <p:cViewPr varScale="1">
        <p:scale>
          <a:sx n="91" d="100"/>
          <a:sy n="91" d="100"/>
        </p:scale>
        <p:origin x="-16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BCFCC-57D3-48A4-ABB0-897A7A111428}" type="datetimeFigureOut">
              <a:rPr lang="zh-CN" altLang="en-US" smtClean="0"/>
              <a:pPr/>
              <a:t>2011-11-29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5206D-904B-4230-84F4-E1C0F70D07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6" name="Picture 44" descr="e_12"/>
          <p:cNvPicPr>
            <a:picLocks noChangeAspect="1" noChangeArrowheads="1"/>
          </p:cNvPicPr>
          <p:nvPr/>
        </p:nvPicPr>
        <p:blipFill>
          <a:blip r:embed="rId2" cstate="print"/>
          <a:srcRect r="14461"/>
          <a:stretch>
            <a:fillRect/>
          </a:stretch>
        </p:blipFill>
        <p:spPr bwMode="auto">
          <a:xfrm>
            <a:off x="0" y="0"/>
            <a:ext cx="9144000" cy="5157788"/>
          </a:xfrm>
          <a:prstGeom prst="rect">
            <a:avLst/>
          </a:prstGeom>
          <a:noFill/>
        </p:spPr>
      </p:pic>
      <p:sp>
        <p:nvSpPr>
          <p:cNvPr id="3117" name="Rectangle 45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1371600"/>
            <a:ext cx="4876800" cy="3276600"/>
          </a:xfrm>
          <a:effectLst>
            <a:outerShdw dist="53882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>
            <a:lvl1pPr algn="r">
              <a:defRPr sz="4000">
                <a:solidFill>
                  <a:srgbClr val="FFFFCC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752600" y="5638800"/>
            <a:ext cx="6172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pic>
        <p:nvPicPr>
          <p:cNvPr id="7" name="图片 6" descr="logoDi2副本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0034" y="285728"/>
            <a:ext cx="789241" cy="6884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733A48-3E24-4627-9E4B-87503DC21BF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07645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7695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C87BE-6F59-4A74-AE69-12645708495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0175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8136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1786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0175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1C66DC-86C4-487B-8431-61E9F0B1A5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2D364B-6617-415A-9499-F9347CE447C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B68035-F19A-4FA4-8D20-A5484286C2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7B1C1D-1B78-47D8-BBCB-03870F9C68E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7D0F95-EADA-440B-B82A-C88BE53EE5E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CFAC8C-B2CB-4EE4-BBCD-1A2F74A4A5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7" name="Picture 43" descr="e_11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836613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第六级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94486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52400"/>
            <a:ext cx="8305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70" name="Text Box 46"/>
          <p:cNvSpPr txBox="1">
            <a:spLocks noChangeArrowheads="1"/>
          </p:cNvSpPr>
          <p:nvPr/>
        </p:nvSpPr>
        <p:spPr bwMode="auto">
          <a:xfrm>
            <a:off x="0" y="819150"/>
            <a:ext cx="9144000" cy="24447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000" b="1" dirty="0" smtClean="0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http://it.nankai.edu.cn</a:t>
            </a:r>
            <a:endParaRPr lang="en-US" altLang="zh-CN" sz="1000" b="1" dirty="0">
              <a:solidFill>
                <a:schemeClr val="bg1"/>
              </a:solidFill>
              <a:latin typeface="Verdana" pitchFamily="34" charset="0"/>
              <a:ea typeface="宋体" charset="-122"/>
            </a:endParaRPr>
          </a:p>
        </p:txBody>
      </p:sp>
      <p:pic>
        <p:nvPicPr>
          <p:cNvPr id="8" name="图片 7" descr="logoDi2副本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8640511" y="6418786"/>
            <a:ext cx="503489" cy="4392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bg1"/>
          </a:solidFill>
          <a:latin typeface="Arial Black" pitchFamily="34" charset="0"/>
          <a:ea typeface="黑体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rgbClr val="7030A0"/>
          </a:solidFill>
          <a:latin typeface="楷体_GB2312" pitchFamily="49" charset="-122"/>
          <a:ea typeface="楷体_GB2312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rgbClr val="0000FF"/>
          </a:solidFill>
          <a:latin typeface="楷体_GB2312" pitchFamily="49" charset="-122"/>
          <a:ea typeface="楷体_GB2312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rgbClr val="C00000"/>
          </a:solidFill>
          <a:latin typeface="楷体_GB2312" pitchFamily="49" charset="-122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 b="1">
          <a:solidFill>
            <a:srgbClr val="00B050"/>
          </a:solidFill>
          <a:latin typeface="楷体_GB2312" pitchFamily="49" charset="-122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1600" b="1">
          <a:solidFill>
            <a:schemeClr val="accent6"/>
          </a:solidFill>
          <a:latin typeface="楷体_GB2312" pitchFamily="49" charset="-122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高级语言程序设计</a:t>
            </a:r>
            <a:r>
              <a:rPr lang="en-US" altLang="zh-CN" dirty="0" smtClean="0">
                <a:ea typeface="宋体" pitchFamily="2" charset="-122"/>
              </a:rPr>
              <a:t>C++</a:t>
            </a:r>
            <a:r>
              <a:rPr lang="zh-CN" altLang="en-US" dirty="0" smtClean="0">
                <a:ea typeface="宋体" pitchFamily="2" charset="-122"/>
              </a:rPr>
              <a:t>上机实验</a:t>
            </a:r>
            <a:endParaRPr lang="en-US" altLang="zh-CN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214950"/>
            <a:ext cx="6705600" cy="78581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张海威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南开大学信息技术科学学院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 (i = 0; i &lt; 10; i++)    {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	     </a:t>
            </a:r>
            <a:r>
              <a:rPr lang="en-US" altLang="zh-CN" sz="240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 j = 9; j &gt; i; j--)  {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(nData[j] &lt; nData[j - 1]) {</a:t>
            </a:r>
            <a:endParaRPr lang="zh-CN" altLang="en-US" sz="24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zh-CN" altLang="en-US" sz="240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int nTemp = nData[j];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                nData[j] = nData[j - 1];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                nData[j - 1] = nTemp;                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	</a:t>
            </a:r>
            <a:endParaRPr lang="zh-CN" altLang="en-US" sz="24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endParaRPr lang="zh-CN" altLang="en-US" sz="24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    cout&lt;&lt;endl&lt;&lt;"</a:t>
            </a:r>
            <a:r>
              <a:rPr lang="zh-CN" altLang="en-US" sz="2400" smtClean="0">
                <a:latin typeface="Courier New" pitchFamily="49" charset="0"/>
                <a:cs typeface="Courier New" pitchFamily="49" charset="0"/>
              </a:rPr>
              <a:t>排序后：</a:t>
            </a: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"&lt;&lt;endl;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 (i = 0; i &lt; 10; i++) {          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		cout.setf(ios::left);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        cout&lt;&lt;setw(5)&lt;&lt;nData[i];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	cout&lt;&lt;endl&lt;&lt;endl;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程序调试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mtClean="0"/>
              <a:t>跟踪程序执行过程</a:t>
            </a:r>
            <a:endParaRPr lang="en-US" altLang="zh-CN" smtClean="0"/>
          </a:p>
          <a:p>
            <a:r>
              <a:rPr lang="zh-CN" altLang="en-US" smtClean="0"/>
              <a:t>发现值错误的变量</a:t>
            </a:r>
            <a:endParaRPr lang="en-US" altLang="zh-CN" smtClean="0"/>
          </a:p>
          <a:p>
            <a:r>
              <a:rPr lang="zh-CN" altLang="en-US" smtClean="0"/>
              <a:t>主要功能键</a:t>
            </a:r>
            <a:endParaRPr lang="en-US" altLang="zh-CN" smtClean="0"/>
          </a:p>
          <a:p>
            <a:pPr lvl="1"/>
            <a:r>
              <a:rPr lang="en-US" altLang="zh-CN" smtClean="0"/>
              <a:t>F5(Ctrl+F5)</a:t>
            </a:r>
          </a:p>
          <a:p>
            <a:pPr lvl="1"/>
            <a:r>
              <a:rPr lang="en-US" altLang="zh-CN" smtClean="0"/>
              <a:t>F7(Ctrl+F7)</a:t>
            </a:r>
          </a:p>
          <a:p>
            <a:pPr lvl="1"/>
            <a:r>
              <a:rPr lang="en-US" altLang="zh-CN" smtClean="0"/>
              <a:t>F9</a:t>
            </a:r>
          </a:p>
          <a:p>
            <a:pPr lvl="1"/>
            <a:r>
              <a:rPr lang="en-US" altLang="zh-CN" smtClean="0"/>
              <a:t>F10</a:t>
            </a:r>
          </a:p>
          <a:p>
            <a:pPr lvl="1"/>
            <a:r>
              <a:rPr lang="en-US" altLang="zh-CN" smtClean="0"/>
              <a:t>F11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练习（不是作业）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mtClean="0"/>
              <a:t>实验指导</a:t>
            </a:r>
            <a:r>
              <a:rPr lang="en-US" altLang="zh-CN" smtClean="0"/>
              <a:t>P66</a:t>
            </a:r>
            <a:r>
              <a:rPr lang="zh-CN" altLang="en-US" smtClean="0"/>
              <a:t>，实践题五，要求使用随机数初始化数组</a:t>
            </a:r>
            <a:endParaRPr lang="en-US" altLang="zh-CN" smtClean="0"/>
          </a:p>
          <a:p>
            <a:r>
              <a:rPr lang="zh-CN" altLang="en-US" smtClean="0"/>
              <a:t>实验指导</a:t>
            </a:r>
            <a:r>
              <a:rPr lang="en-US" altLang="zh-CN" smtClean="0"/>
              <a:t>P68</a:t>
            </a:r>
            <a:r>
              <a:rPr lang="zh-CN" altLang="en-US" smtClean="0"/>
              <a:t>，实践题七</a:t>
            </a:r>
            <a:endParaRPr lang="en-US" altLang="zh-CN" smtClean="0"/>
          </a:p>
          <a:p>
            <a:r>
              <a:rPr lang="zh-CN" altLang="en-US" smtClean="0"/>
              <a:t>实验指导</a:t>
            </a:r>
            <a:r>
              <a:rPr lang="en-US" altLang="zh-CN" smtClean="0"/>
              <a:t>P74</a:t>
            </a:r>
            <a:r>
              <a:rPr lang="zh-CN" altLang="en-US" smtClean="0"/>
              <a:t>，自立题二、三</a:t>
            </a:r>
            <a:endParaRPr lang="en-US" altLang="zh-CN" smtClean="0"/>
          </a:p>
          <a:p>
            <a:r>
              <a:rPr lang="zh-CN" altLang="en-US" smtClean="0"/>
              <a:t>实验指导</a:t>
            </a:r>
            <a:r>
              <a:rPr lang="en-US" altLang="zh-CN" smtClean="0"/>
              <a:t>P81</a:t>
            </a:r>
            <a:r>
              <a:rPr lang="zh-CN" altLang="en-US" smtClean="0"/>
              <a:t>，自立题十一，要求使用随机数初始化二维数组</a:t>
            </a:r>
            <a:endParaRPr lang="en-US" altLang="zh-CN" smtClean="0"/>
          </a:p>
          <a:p>
            <a:r>
              <a:rPr lang="zh-CN" altLang="en-US" smtClean="0"/>
              <a:t>实验指导</a:t>
            </a:r>
            <a:r>
              <a:rPr lang="en-US" altLang="zh-CN" smtClean="0"/>
              <a:t>P83</a:t>
            </a:r>
            <a:r>
              <a:rPr lang="zh-CN" altLang="en-US" smtClean="0"/>
              <a:t>，自立题十四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565648" y="2743200"/>
            <a:ext cx="4022576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The End!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</a:rPr>
              <a:t>实验</a:t>
            </a:r>
            <a:r>
              <a:rPr lang="en-US" altLang="zh-CN" smtClean="0">
                <a:latin typeface="黑体" pitchFamily="2" charset="-122"/>
              </a:rPr>
              <a:t>4-2</a:t>
            </a:r>
            <a:endParaRPr lang="en-US" altLang="zh-CN" dirty="0">
              <a:latin typeface="黑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2100263"/>
            <a:ext cx="296908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smtClean="0">
                <a:ea typeface="宋体" pitchFamily="2" charset="-122"/>
              </a:rPr>
              <a:t>一维数组与二维数组</a:t>
            </a:r>
            <a:endParaRPr lang="en-US" altLang="zh-CN" sz="2400" b="1" dirty="0"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3014663"/>
            <a:ext cx="111280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smtClean="0">
                <a:ea typeface="宋体" pitchFamily="2" charset="-122"/>
              </a:rPr>
              <a:t>初始化</a:t>
            </a:r>
            <a:endParaRPr lang="en-US" altLang="zh-CN" sz="2400" b="1" smtClean="0"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906838"/>
            <a:ext cx="204094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smtClean="0">
                <a:ea typeface="宋体" pitchFamily="2" charset="-122"/>
              </a:rPr>
              <a:t>访问数组元素</a:t>
            </a:r>
            <a:endParaRPr lang="en-US" altLang="zh-CN" sz="2400" b="1" dirty="0"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821238"/>
            <a:ext cx="142218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smtClean="0">
                <a:ea typeface="宋体" pitchFamily="2" charset="-122"/>
              </a:rPr>
              <a:t>字符数组</a:t>
            </a:r>
            <a:endParaRPr lang="en-US" altLang="zh-CN" sz="2400" b="1" dirty="0"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mtClean="0"/>
              <a:t>数组的说明</a:t>
            </a:r>
            <a:endParaRPr lang="en-US" altLang="zh-CN" smtClean="0"/>
          </a:p>
          <a:p>
            <a:r>
              <a:rPr lang="zh-CN" altLang="en-US" smtClean="0"/>
              <a:t>数组</a:t>
            </a:r>
            <a:r>
              <a:rPr lang="zh-CN" altLang="en-US" smtClean="0"/>
              <a:t>元素的初始化</a:t>
            </a:r>
            <a:endParaRPr lang="en-US" altLang="zh-CN" smtClean="0"/>
          </a:p>
          <a:p>
            <a:r>
              <a:rPr lang="zh-CN" altLang="en-US" smtClean="0"/>
              <a:t>使用下标访问</a:t>
            </a:r>
            <a:r>
              <a:rPr lang="zh-CN" altLang="en-US" smtClean="0"/>
              <a:t>数组</a:t>
            </a:r>
            <a:r>
              <a:rPr lang="zh-CN" altLang="en-US" smtClean="0"/>
              <a:t>元素</a:t>
            </a:r>
            <a:endParaRPr lang="en-US" altLang="zh-CN" smtClean="0"/>
          </a:p>
          <a:p>
            <a:r>
              <a:rPr lang="zh-CN" altLang="en-US" smtClean="0"/>
              <a:t>字符</a:t>
            </a:r>
            <a:r>
              <a:rPr lang="zh-CN" altLang="en-US" smtClean="0"/>
              <a:t>数组与字符串</a:t>
            </a:r>
            <a:endParaRPr lang="zh-CN" alt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数组的说明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说明语句中包括：</a:t>
            </a:r>
            <a:endParaRPr lang="en-US" altLang="zh-CN" smtClean="0"/>
          </a:p>
          <a:p>
            <a:pPr lvl="1"/>
            <a:r>
              <a:rPr lang="zh-CN" altLang="en-US" smtClean="0"/>
              <a:t>数据类型</a:t>
            </a:r>
            <a:endParaRPr lang="en-US" altLang="zh-CN" smtClean="0"/>
          </a:p>
          <a:p>
            <a:pPr lvl="1"/>
            <a:r>
              <a:rPr lang="zh-CN" altLang="en-US" smtClean="0"/>
              <a:t>数组</a:t>
            </a:r>
            <a:r>
              <a:rPr lang="zh-CN" altLang="en-US" smtClean="0"/>
              <a:t>名</a:t>
            </a:r>
            <a:endParaRPr lang="en-US" altLang="zh-CN" smtClean="0"/>
          </a:p>
          <a:p>
            <a:pPr lvl="2"/>
            <a:r>
              <a:rPr lang="zh-CN" altLang="en-US" smtClean="0"/>
              <a:t>标识符</a:t>
            </a:r>
            <a:endParaRPr lang="en-US" altLang="zh-CN" smtClean="0"/>
          </a:p>
          <a:p>
            <a:pPr lvl="1"/>
            <a:r>
              <a:rPr lang="zh-CN" altLang="en-US" smtClean="0"/>
              <a:t>数组大小</a:t>
            </a:r>
            <a:endParaRPr lang="en-US" altLang="zh-CN" smtClean="0"/>
          </a:p>
          <a:p>
            <a:pPr lvl="2"/>
            <a:r>
              <a:rPr lang="zh-CN" altLang="en-US" smtClean="0"/>
              <a:t>数组中包含元素的最大数量</a:t>
            </a:r>
            <a:endParaRPr lang="en-US" altLang="zh-CN" smtClean="0"/>
          </a:p>
          <a:p>
            <a:pPr lvl="1"/>
            <a:r>
              <a:rPr lang="zh-CN" altLang="en-US" smtClean="0"/>
              <a:t>可以用初始化列表进行初始化，也可以不进行初始化</a:t>
            </a:r>
            <a:endParaRPr lang="en-US" altLang="zh-CN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数组的初始化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使用初始化列表</a:t>
            </a:r>
            <a:endParaRPr lang="en-US" altLang="zh-CN" smtClean="0"/>
          </a:p>
          <a:p>
            <a:pPr lvl="1"/>
            <a:r>
              <a:rPr lang="zh-CN" altLang="en-US" smtClean="0"/>
              <a:t>列表</a:t>
            </a:r>
            <a:r>
              <a:rPr lang="zh-CN" altLang="en-US" smtClean="0"/>
              <a:t>中初始值的数量等于数组大小</a:t>
            </a:r>
            <a:endParaRPr lang="en-US" altLang="zh-CN" smtClean="0"/>
          </a:p>
          <a:p>
            <a:pPr lvl="2"/>
            <a:r>
              <a:rPr lang="zh-CN" altLang="en-US" smtClean="0"/>
              <a:t>按照下标依次对数组元素进行初始化</a:t>
            </a:r>
            <a:endParaRPr lang="en-US" altLang="zh-CN" smtClean="0"/>
          </a:p>
          <a:p>
            <a:pPr lvl="1"/>
            <a:r>
              <a:rPr lang="zh-CN" altLang="en-US" smtClean="0"/>
              <a:t>列表中初始值</a:t>
            </a:r>
            <a:r>
              <a:rPr lang="zh-CN" altLang="en-US" smtClean="0"/>
              <a:t>的</a:t>
            </a:r>
            <a:r>
              <a:rPr lang="zh-CN" altLang="en-US" smtClean="0"/>
              <a:t>数量小于</a:t>
            </a:r>
            <a:r>
              <a:rPr lang="zh-CN" altLang="en-US" smtClean="0"/>
              <a:t>数组</a:t>
            </a:r>
            <a:r>
              <a:rPr lang="zh-CN" altLang="en-US" smtClean="0"/>
              <a:t>大小</a:t>
            </a:r>
            <a:endParaRPr lang="en-US" altLang="zh-CN" smtClean="0"/>
          </a:p>
          <a:p>
            <a:pPr lvl="2"/>
            <a:r>
              <a:rPr lang="zh-CN" altLang="en-US" smtClean="0"/>
              <a:t>按照下标或者存储顺序依次对数组元素进行初始化</a:t>
            </a:r>
            <a:endParaRPr lang="en-US" altLang="zh-CN" smtClean="0"/>
          </a:p>
          <a:p>
            <a:pPr lvl="2"/>
            <a:r>
              <a:rPr lang="zh-CN" altLang="en-US" smtClean="0"/>
              <a:t>剩余元素自动初始化为</a:t>
            </a:r>
            <a:r>
              <a:rPr lang="en-US" altLang="zh-CN" smtClean="0"/>
              <a:t>0</a:t>
            </a:r>
          </a:p>
          <a:p>
            <a:pPr lvl="1"/>
            <a:r>
              <a:rPr lang="zh-CN" altLang="en-US" smtClean="0"/>
              <a:t>列表</a:t>
            </a:r>
            <a:r>
              <a:rPr lang="zh-CN" altLang="en-US" smtClean="0"/>
              <a:t>中初始值</a:t>
            </a:r>
            <a:r>
              <a:rPr lang="zh-CN" altLang="en-US" smtClean="0"/>
              <a:t>的</a:t>
            </a:r>
            <a:r>
              <a:rPr lang="zh-CN" altLang="en-US" smtClean="0"/>
              <a:t>数量大于</a:t>
            </a:r>
            <a:r>
              <a:rPr lang="zh-CN" altLang="en-US" smtClean="0"/>
              <a:t>数组</a:t>
            </a:r>
            <a:r>
              <a:rPr lang="zh-CN" altLang="en-US" smtClean="0"/>
              <a:t>大小</a:t>
            </a:r>
            <a:endParaRPr lang="en-US" altLang="zh-CN" smtClean="0"/>
          </a:p>
          <a:p>
            <a:pPr lvl="2"/>
            <a:r>
              <a:rPr lang="zh-CN" altLang="en-US" smtClean="0"/>
              <a:t>系统报错</a:t>
            </a:r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数据元素访问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用下标进行数组元素访问</a:t>
            </a:r>
            <a:endParaRPr lang="en-US" altLang="zh-CN" smtClean="0"/>
          </a:p>
          <a:p>
            <a:pPr lvl="1"/>
            <a:r>
              <a:rPr lang="zh-CN" altLang="en-US" smtClean="0"/>
              <a:t>下标从</a:t>
            </a:r>
            <a:r>
              <a:rPr lang="en-US" altLang="zh-CN" smtClean="0"/>
              <a:t>0</a:t>
            </a:r>
            <a:r>
              <a:rPr lang="zh-CN" altLang="en-US" smtClean="0"/>
              <a:t>开始，至</a:t>
            </a:r>
            <a:r>
              <a:rPr lang="en-US" altLang="zh-CN" smtClean="0"/>
              <a:t>n-1</a:t>
            </a:r>
            <a:r>
              <a:rPr lang="zh-CN" altLang="en-US" smtClean="0"/>
              <a:t>结束（假设数组大小为</a:t>
            </a:r>
            <a:r>
              <a:rPr lang="en-US" altLang="zh-CN" smtClean="0"/>
              <a:t>n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对数组元素的访问一般放在循环语句的循环体中，一般以数组下标为循环控制变量</a:t>
            </a:r>
            <a:endParaRPr lang="en-US" altLang="zh-CN" smtClean="0"/>
          </a:p>
          <a:p>
            <a:r>
              <a:rPr lang="zh-CN" altLang="en-US" smtClean="0"/>
              <a:t>对二维数组元素的访问一般使用多重循环</a:t>
            </a:r>
            <a:endParaRPr lang="en-US" altLang="zh-CN" smtClean="0"/>
          </a:p>
          <a:p>
            <a:pPr lvl="1"/>
            <a:r>
              <a:rPr lang="zh-CN" altLang="en-US" smtClean="0"/>
              <a:t>注意循环方式为先行后列</a:t>
            </a:r>
            <a:endParaRPr lang="en-US" altLang="zh-CN" smtClean="0"/>
          </a:p>
          <a:p>
            <a:pPr lvl="2"/>
            <a:r>
              <a:rPr lang="zh-CN" altLang="en-US" smtClean="0"/>
              <a:t>外</a:t>
            </a:r>
            <a:r>
              <a:rPr lang="zh-CN" altLang="en-US" smtClean="0"/>
              <a:t>循环为行循环</a:t>
            </a:r>
            <a:endParaRPr lang="en-US" altLang="zh-CN" smtClean="0"/>
          </a:p>
          <a:p>
            <a:pPr lvl="2"/>
            <a:r>
              <a:rPr lang="zh-CN" altLang="en-US" smtClean="0"/>
              <a:t>内</a:t>
            </a:r>
            <a:r>
              <a:rPr lang="zh-CN" altLang="en-US" smtClean="0"/>
              <a:t>循环为列循环</a:t>
            </a:r>
            <a:endParaRPr lang="en-US" altLang="zh-CN" smtClean="0"/>
          </a:p>
          <a:p>
            <a:pPr lvl="3"/>
            <a:r>
              <a:rPr lang="zh-CN" altLang="en-US" smtClean="0"/>
              <a:t>访问</a:t>
            </a:r>
            <a:r>
              <a:rPr lang="zh-CN" altLang="en-US" smtClean="0"/>
              <a:t>数组元素一般放在内循环中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随机数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mtClean="0"/>
              <a:t>头文件</a:t>
            </a:r>
            <a:endParaRPr lang="en-US" altLang="zh-CN" smtClean="0"/>
          </a:p>
          <a:p>
            <a:pPr lvl="1"/>
            <a:r>
              <a:rPr lang="en-US" altLang="zh-CN" smtClean="0"/>
              <a:t>stdlib.h</a:t>
            </a:r>
          </a:p>
          <a:p>
            <a:pPr lvl="1"/>
            <a:r>
              <a:rPr lang="en-US" altLang="zh-CN" smtClean="0"/>
              <a:t>time.h</a:t>
            </a:r>
          </a:p>
          <a:p>
            <a:r>
              <a:rPr lang="zh-CN" altLang="en-US" smtClean="0"/>
              <a:t>随机函数</a:t>
            </a:r>
            <a:endParaRPr lang="en-US" altLang="zh-CN" smtClean="0"/>
          </a:p>
          <a:p>
            <a:pPr lvl="1"/>
            <a:r>
              <a:rPr lang="en-US" altLang="zh-CN" smtClean="0"/>
              <a:t>srand(unsigned)</a:t>
            </a:r>
          </a:p>
          <a:p>
            <a:pPr lvl="1"/>
            <a:r>
              <a:rPr lang="en-US" altLang="zh-CN" smtClean="0"/>
              <a:t>rand(void)</a:t>
            </a:r>
          </a:p>
          <a:p>
            <a:pPr lvl="1"/>
            <a:r>
              <a:rPr lang="en-US" altLang="zh-CN" smtClean="0"/>
              <a:t>time(NULL)</a:t>
            </a:r>
            <a:endParaRPr lang="zh-CN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用随机数初始化一维数组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sz="240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&lt;stdlib.h&gt;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&lt;time.h&gt;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	srand((</a:t>
            </a:r>
            <a:r>
              <a:rPr lang="en-US" altLang="zh-CN" sz="240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)time(NULL));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 nData[10];  //</a:t>
            </a:r>
            <a:r>
              <a:rPr lang="zh-CN" altLang="en-US" sz="2400" smtClean="0">
                <a:latin typeface="Courier New" pitchFamily="49" charset="0"/>
                <a:cs typeface="Courier New" pitchFamily="49" charset="0"/>
              </a:rPr>
              <a:t>创建</a:t>
            </a: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10</a:t>
            </a:r>
            <a:r>
              <a:rPr lang="zh-CN" altLang="en-US" sz="2400" smtClean="0">
                <a:latin typeface="Courier New" pitchFamily="49" charset="0"/>
                <a:cs typeface="Courier New" pitchFamily="49" charset="0"/>
              </a:rPr>
              <a:t>个数据，测试</a:t>
            </a:r>
          </a:p>
          <a:p>
            <a:pPr>
              <a:buFont typeface="Wingdings 2" pitchFamily="18" charset="2"/>
              <a:buNone/>
            </a:pPr>
            <a:r>
              <a:rPr lang="zh-CN" altLang="en-US" sz="2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cout&lt;&lt;"</a:t>
            </a:r>
            <a:r>
              <a:rPr lang="zh-CN" altLang="en-US" sz="2400" smtClean="0">
                <a:latin typeface="Courier New" pitchFamily="49" charset="0"/>
                <a:cs typeface="Courier New" pitchFamily="49" charset="0"/>
              </a:rPr>
              <a:t>排序前：</a:t>
            </a: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"&lt;&lt;endl;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	</a:t>
            </a:r>
            <a:endParaRPr lang="zh-CN" altLang="en-US" sz="24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sz="240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zh-CN" sz="240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 i=0;i&lt;10;i++)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		nData[i] = rand()%10000;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		cout.setf(ios::left);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        cout&lt;&lt;setw(5)&lt;&lt;nData[i];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	cout&lt;&lt;endl;</a:t>
            </a:r>
          </a:p>
          <a:p>
            <a:pPr>
              <a:buFont typeface="Wingdings 2" pitchFamily="18" charset="2"/>
              <a:buNone/>
            </a:pPr>
            <a:endParaRPr lang="zh-CN" altLang="en-US" sz="24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29698D"/>
      </a:dk1>
      <a:lt1>
        <a:srgbClr val="FFFFFF"/>
      </a:lt1>
      <a:dk2>
        <a:srgbClr val="000000"/>
      </a:dk2>
      <a:lt2>
        <a:srgbClr val="D6E1E2"/>
      </a:lt2>
      <a:accent1>
        <a:srgbClr val="0099CC"/>
      </a:accent1>
      <a:accent2>
        <a:srgbClr val="FF9900"/>
      </a:accent2>
      <a:accent3>
        <a:srgbClr val="FFFFFF"/>
      </a:accent3>
      <a:accent4>
        <a:srgbClr val="215978"/>
      </a:accent4>
      <a:accent5>
        <a:srgbClr val="AACAE2"/>
      </a:accent5>
      <a:accent6>
        <a:srgbClr val="E78A00"/>
      </a:accent6>
      <a:hlink>
        <a:srgbClr val="669900"/>
      </a:hlink>
      <a:folHlink>
        <a:srgbClr val="83A6A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917FC9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8372B6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00"/>
        </a:accent6>
        <a:hlink>
          <a:srgbClr val="669900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029TGp_edu_biz_red_v3</Template>
  <TotalTime>3197</TotalTime>
  <Words>382</Words>
  <Application>Microsoft Office PowerPoint</Application>
  <PresentationFormat>全屏显示(4:3)</PresentationFormat>
  <Paragraphs>111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Default Design</vt:lpstr>
      <vt:lpstr>高级语言程序设计C++上机实验</vt:lpstr>
      <vt:lpstr>实验4-2</vt:lpstr>
      <vt:lpstr>数组</vt:lpstr>
      <vt:lpstr>数组的说明</vt:lpstr>
      <vt:lpstr>数组的初始化</vt:lpstr>
      <vt:lpstr>数据元素访问</vt:lpstr>
      <vt:lpstr>随机数</vt:lpstr>
      <vt:lpstr>用随机数初始化一维数组</vt:lpstr>
      <vt:lpstr>幻灯片 9</vt:lpstr>
      <vt:lpstr>幻灯片 10</vt:lpstr>
      <vt:lpstr>幻灯片 11</vt:lpstr>
      <vt:lpstr>程序调试</vt:lpstr>
      <vt:lpstr>练习（不是作业）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张海威</dc:creator>
  <cp:lastModifiedBy>张海威</cp:lastModifiedBy>
  <cp:revision>383</cp:revision>
  <dcterms:created xsi:type="dcterms:W3CDTF">2009-09-27T06:34:47Z</dcterms:created>
  <dcterms:modified xsi:type="dcterms:W3CDTF">2011-11-29T05:24:11Z</dcterms:modified>
</cp:coreProperties>
</file>