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4" r:id="rId1"/>
  </p:sldMasterIdLst>
  <p:notesMasterIdLst>
    <p:notesMasterId r:id="rId16"/>
  </p:notesMasterIdLst>
  <p:sldIdLst>
    <p:sldId id="256" r:id="rId2"/>
    <p:sldId id="330" r:id="rId3"/>
    <p:sldId id="331" r:id="rId4"/>
    <p:sldId id="332" r:id="rId5"/>
    <p:sldId id="337" r:id="rId6"/>
    <p:sldId id="333" r:id="rId7"/>
    <p:sldId id="338" r:id="rId8"/>
    <p:sldId id="339" r:id="rId9"/>
    <p:sldId id="334" r:id="rId10"/>
    <p:sldId id="340" r:id="rId11"/>
    <p:sldId id="341" r:id="rId12"/>
    <p:sldId id="344" r:id="rId13"/>
    <p:sldId id="345" r:id="rId14"/>
    <p:sldId id="275" r:id="rId1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CCCC"/>
    <a:srgbClr val="FF9999"/>
    <a:srgbClr val="233DA9"/>
    <a:srgbClr val="692AA2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93" autoAdjust="0"/>
    <p:restoredTop sz="83735" autoAdjust="0"/>
  </p:normalViewPr>
  <p:slideViewPr>
    <p:cSldViewPr>
      <p:cViewPr>
        <p:scale>
          <a:sx n="75" d="100"/>
          <a:sy n="75" d="100"/>
        </p:scale>
        <p:origin x="-1062" y="4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5BCFCC-57D3-48A4-ABB0-897A7A111428}" type="datetimeFigureOut">
              <a:rPr lang="zh-CN" altLang="en-US" smtClean="0"/>
              <a:pPr/>
              <a:t>2014/11/25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A5206D-904B-4230-84F4-E1C0F70D07E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752627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A5206D-904B-4230-84F4-E1C0F70D07E4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8719033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16" name="Picture 44" descr="e_12"/>
          <p:cNvPicPr>
            <a:picLocks noChangeAspect="1" noChangeArrowheads="1"/>
          </p:cNvPicPr>
          <p:nvPr/>
        </p:nvPicPr>
        <p:blipFill>
          <a:blip r:embed="rId2" cstate="print"/>
          <a:srcRect r="14461"/>
          <a:stretch>
            <a:fillRect/>
          </a:stretch>
        </p:blipFill>
        <p:spPr bwMode="auto">
          <a:xfrm>
            <a:off x="0" y="0"/>
            <a:ext cx="9144000" cy="5157788"/>
          </a:xfrm>
          <a:prstGeom prst="rect">
            <a:avLst/>
          </a:prstGeom>
          <a:noFill/>
        </p:spPr>
      </p:pic>
      <p:sp>
        <p:nvSpPr>
          <p:cNvPr id="3117" name="Rectangle 45"/>
          <p:cNvSpPr>
            <a:spLocks noChangeArrowheads="1"/>
          </p:cNvSpPr>
          <p:nvPr/>
        </p:nvSpPr>
        <p:spPr bwMode="ltGray">
          <a:xfrm>
            <a:off x="0" y="6611938"/>
            <a:ext cx="9144000" cy="260350"/>
          </a:xfrm>
          <a:prstGeom prst="rect">
            <a:avLst/>
          </a:prstGeom>
          <a:gradFill rotWithShape="1">
            <a:gsLst>
              <a:gs pos="0">
                <a:schemeClr val="hlink">
                  <a:gamma/>
                  <a:shade val="46275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86200" y="1371600"/>
            <a:ext cx="4876800" cy="3276600"/>
          </a:xfrm>
          <a:effectLst>
            <a:outerShdw dist="53882" dir="2700000" algn="ctr" rotWithShape="0">
              <a:schemeClr val="tx2">
                <a:alpha val="50000"/>
              </a:schemeClr>
            </a:outerShdw>
          </a:effectLst>
        </p:spPr>
        <p:txBody>
          <a:bodyPr/>
          <a:lstStyle>
            <a:lvl1pPr algn="r">
              <a:defRPr sz="4000">
                <a:solidFill>
                  <a:srgbClr val="FFFFCC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1752600" y="5638800"/>
            <a:ext cx="6172200" cy="4572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180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en-US" altLang="zh-CN"/>
          </a:p>
        </p:txBody>
      </p:sp>
      <p:pic>
        <p:nvPicPr>
          <p:cNvPr id="7" name="图片 6" descr="logoDi2副本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500034" y="285728"/>
            <a:ext cx="789241" cy="68848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Database &amp; Information System Lab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B733A48-3E24-4627-9E4B-87503DC21BF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076450" cy="6172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076950" cy="6172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Database &amp; Information System Lab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7FC87BE-6F59-4A74-AE69-12645708495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305800" cy="563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295400"/>
            <a:ext cx="8153400" cy="5029200"/>
          </a:xfrm>
        </p:spPr>
        <p:txBody>
          <a:bodyPr/>
          <a:lstStyle/>
          <a:p>
            <a:r>
              <a:rPr lang="zh-CN" altLang="en-US" smtClean="0"/>
              <a:t>单击图标添加表格</a:t>
            </a:r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7158" y="6486525"/>
            <a:ext cx="3286148" cy="29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>
                <a:solidFill>
                  <a:schemeClr val="bg2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1pPr>
          </a:lstStyle>
          <a:p>
            <a:r>
              <a:rPr lang="en-US" altLang="zh-CN" smtClean="0">
                <a:ea typeface="Tahoma" pitchFamily="34" charset="0"/>
              </a:rPr>
              <a:t>Database &amp; Information System Lab</a:t>
            </a:r>
            <a:endParaRPr lang="en-US" altLang="zh-CN" dirty="0">
              <a:ea typeface="Tahoma" pitchFamily="34" charset="0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705228" y="6480175"/>
            <a:ext cx="1652590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1">
                <a:latin typeface="+mn-lt"/>
                <a:ea typeface="宋体" charset="-122"/>
              </a:defRPr>
            </a:lvl1pPr>
          </a:lstStyle>
          <a:p>
            <a:fld id="{E24BA5DA-9399-4747-BBF5-65A2C2316885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7158" y="6488136"/>
            <a:ext cx="3286148" cy="29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>
                <a:solidFill>
                  <a:schemeClr val="bg2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1pPr>
          </a:lstStyle>
          <a:p>
            <a:r>
              <a:rPr lang="en-US" altLang="zh-CN" smtClean="0">
                <a:ea typeface="Tahoma" pitchFamily="34" charset="0"/>
              </a:rPr>
              <a:t>Database &amp; Information System Lab</a:t>
            </a:r>
            <a:endParaRPr lang="en-US" altLang="zh-CN" dirty="0">
              <a:ea typeface="Tahoma" pitchFamily="34" charset="0"/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705228" y="6481786"/>
            <a:ext cx="1652590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1">
                <a:latin typeface="+mn-lt"/>
                <a:ea typeface="宋体" charset="-122"/>
              </a:defRPr>
            </a:lvl1pPr>
          </a:lstStyle>
          <a:p>
            <a:fld id="{E24BA5DA-9399-4747-BBF5-65A2C2316885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7158" y="6486525"/>
            <a:ext cx="3286148" cy="29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>
                <a:solidFill>
                  <a:schemeClr val="bg2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1pPr>
          </a:lstStyle>
          <a:p>
            <a:r>
              <a:rPr lang="en-US" altLang="zh-CN" smtClean="0">
                <a:ea typeface="Tahoma" pitchFamily="34" charset="0"/>
              </a:rPr>
              <a:t>Database &amp; Information System Lab</a:t>
            </a:r>
            <a:endParaRPr lang="en-US" altLang="zh-CN" dirty="0">
              <a:ea typeface="Tahoma" pitchFamily="34" charset="0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705228" y="6480175"/>
            <a:ext cx="1652590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1">
                <a:latin typeface="+mn-lt"/>
                <a:ea typeface="宋体" charset="-122"/>
              </a:defRPr>
            </a:lvl1pPr>
          </a:lstStyle>
          <a:p>
            <a:fld id="{E24BA5DA-9399-4747-BBF5-65A2C2316885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0005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0100" y="1295400"/>
            <a:ext cx="40005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Database &amp; Information System Lab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B1C66DC-86C4-487B-8431-61E9F0B1A57C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Database &amp; Information System Lab</a:t>
            </a:r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B2D364B-6617-415A-9499-F9347CE447C0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Database &amp; Information System Lab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AB68035-F19A-4FA4-8D20-A5484286C24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Database &amp; Information System Lab</a:t>
            </a:r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C7B1C1D-1B78-47D8-BBCB-03870F9C68EA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Database &amp; Information System Lab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F7D0F95-EADA-440B-B82A-C88BE53EE5E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Database &amp; Information System Lab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BCFAC8C-B2CB-4EE4-BBCD-1A2F74A4A56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7" name="Picture 43" descr="e_11p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4000" cy="836613"/>
          </a:xfrm>
          <a:prstGeom prst="rect">
            <a:avLst/>
          </a:prstGeom>
          <a:noFill/>
        </p:spPr>
      </p:pic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1534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altLang="zh-CN" dirty="0" smtClean="0"/>
          </a:p>
          <a:p>
            <a:pPr lvl="5"/>
            <a:r>
              <a:rPr lang="zh-CN" altLang="en-US" dirty="0" smtClean="0"/>
              <a:t>第六级</a:t>
            </a:r>
            <a:endParaRPr lang="en-US" altLang="zh-CN" dirty="0" smtClean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7158" y="6486525"/>
            <a:ext cx="3286148" cy="29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>
                <a:solidFill>
                  <a:schemeClr val="bg2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1pPr>
          </a:lstStyle>
          <a:p>
            <a:r>
              <a:rPr lang="en-US" altLang="zh-CN" smtClean="0">
                <a:ea typeface="Tahoma" pitchFamily="34" charset="0"/>
              </a:rPr>
              <a:t>Database &amp; Information System Lab</a:t>
            </a:r>
            <a:endParaRPr lang="en-US" altLang="zh-CN" dirty="0">
              <a:ea typeface="Tahoma" pitchFamily="34" charset="0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705228" y="6494486"/>
            <a:ext cx="1652590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1">
                <a:latin typeface="+mn-lt"/>
                <a:ea typeface="宋体" charset="-122"/>
              </a:defRPr>
            </a:lvl1pPr>
          </a:lstStyle>
          <a:p>
            <a:fld id="{E24BA5DA-9399-4747-BBF5-65A2C2316885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457200" y="152400"/>
            <a:ext cx="830580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1070" name="Text Box 46"/>
          <p:cNvSpPr txBox="1">
            <a:spLocks noChangeArrowheads="1"/>
          </p:cNvSpPr>
          <p:nvPr/>
        </p:nvSpPr>
        <p:spPr bwMode="auto">
          <a:xfrm>
            <a:off x="0" y="819150"/>
            <a:ext cx="9144000" cy="244475"/>
          </a:xfrm>
          <a:prstGeom prst="rect">
            <a:avLst/>
          </a:prstGeom>
          <a:gradFill rotWithShape="1">
            <a:gsLst>
              <a:gs pos="0">
                <a:schemeClr val="hlink">
                  <a:gamma/>
                  <a:shade val="46275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1000" b="1" dirty="0" smtClean="0">
                <a:solidFill>
                  <a:schemeClr val="bg1"/>
                </a:solidFill>
                <a:latin typeface="Verdana" pitchFamily="34" charset="0"/>
                <a:ea typeface="宋体" charset="-122"/>
              </a:rPr>
              <a:t>http://it.nankai.edu.cn</a:t>
            </a:r>
            <a:endParaRPr lang="en-US" altLang="zh-CN" sz="1000" b="1" dirty="0">
              <a:solidFill>
                <a:schemeClr val="bg1"/>
              </a:solidFill>
              <a:latin typeface="Verdana" pitchFamily="34" charset="0"/>
              <a:ea typeface="宋体" charset="-122"/>
            </a:endParaRPr>
          </a:p>
        </p:txBody>
      </p:sp>
      <p:pic>
        <p:nvPicPr>
          <p:cNvPr id="8" name="图片 7" descr="logoDi2副本.png"/>
          <p:cNvPicPr>
            <a:picLocks noChangeAspect="1"/>
          </p:cNvPicPr>
          <p:nvPr userDrawn="1"/>
        </p:nvPicPr>
        <p:blipFill>
          <a:blip r:embed="rId15" cstate="print"/>
          <a:stretch>
            <a:fillRect/>
          </a:stretch>
        </p:blipFill>
        <p:spPr>
          <a:xfrm>
            <a:off x="8640511" y="6418786"/>
            <a:ext cx="503489" cy="43921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 b="1" baseline="0">
          <a:solidFill>
            <a:schemeClr val="bg1"/>
          </a:solidFill>
          <a:latin typeface="Arial Black" pitchFamily="34" charset="0"/>
          <a:ea typeface="黑体" pitchFamily="2" charset="-122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3200" b="1">
          <a:solidFill>
            <a:srgbClr val="7030A0"/>
          </a:solidFill>
          <a:latin typeface="楷体_GB2312" pitchFamily="49" charset="-122"/>
          <a:ea typeface="楷体_GB2312" pitchFamily="49" charset="-122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 b="1">
          <a:solidFill>
            <a:srgbClr val="0000FF"/>
          </a:solidFill>
          <a:latin typeface="楷体_GB2312" pitchFamily="49" charset="-122"/>
          <a:ea typeface="楷体_GB2312" pitchFamily="49" charset="-122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 b="1">
          <a:solidFill>
            <a:schemeClr val="tx1"/>
          </a:solidFill>
          <a:latin typeface="楷体_GB2312" pitchFamily="49" charset="-122"/>
          <a:ea typeface="楷体_GB2312" pitchFamily="49" charset="-122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b="1">
          <a:solidFill>
            <a:srgbClr val="C00000"/>
          </a:solidFill>
          <a:latin typeface="楷体_GB2312" pitchFamily="49" charset="-122"/>
          <a:ea typeface="楷体_GB2312" pitchFamily="49" charset="-122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800" b="1">
          <a:solidFill>
            <a:srgbClr val="00B050"/>
          </a:solidFill>
          <a:latin typeface="楷体_GB2312" pitchFamily="49" charset="-122"/>
          <a:ea typeface="楷体_GB2312" pitchFamily="49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ü"/>
        <a:defRPr sz="1600" b="1">
          <a:solidFill>
            <a:schemeClr val="accent6"/>
          </a:solidFill>
          <a:latin typeface="楷体_GB2312" pitchFamily="49" charset="-122"/>
          <a:ea typeface="楷体_GB2312" pitchFamily="49" charset="-122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itchFamily="2" charset="-122"/>
              </a:rPr>
              <a:t>高级语言程序设计</a:t>
            </a:r>
            <a:r>
              <a:rPr lang="en-US" altLang="zh-CN" dirty="0" smtClean="0">
                <a:ea typeface="宋体" pitchFamily="2" charset="-122"/>
              </a:rPr>
              <a:t>C++</a:t>
            </a:r>
            <a:r>
              <a:rPr lang="zh-CN" altLang="en-US" dirty="0" smtClean="0">
                <a:ea typeface="宋体" pitchFamily="2" charset="-122"/>
              </a:rPr>
              <a:t>上机实验</a:t>
            </a:r>
            <a:endParaRPr lang="en-US" altLang="zh-CN" dirty="0">
              <a:solidFill>
                <a:schemeClr val="bg2"/>
              </a:solidFill>
              <a:ea typeface="宋体" pitchFamily="2" charset="-122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5214950"/>
            <a:ext cx="6705600" cy="78581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dirty="0" smtClean="0">
                <a:ea typeface="宋体" pitchFamily="2" charset="-122"/>
              </a:rPr>
              <a:t>张海威</a:t>
            </a:r>
            <a:endParaRPr lang="en-US" altLang="zh-CN" dirty="0" smtClean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r>
              <a:rPr lang="zh-CN" altLang="en-US" dirty="0" smtClean="0">
                <a:ea typeface="宋体" pitchFamily="2" charset="-122"/>
              </a:rPr>
              <a:t>南开大学信息技术科学学院</a:t>
            </a:r>
            <a:endParaRPr lang="en-US" altLang="zh-CN" dirty="0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函数的参数传递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8153400" cy="2493640"/>
          </a:xfrm>
        </p:spPr>
        <p:txBody>
          <a:bodyPr/>
          <a:lstStyle/>
          <a:p>
            <a:r>
              <a:rPr lang="en-US" altLang="zh-CN" smtClean="0">
                <a:solidFill>
                  <a:srgbClr val="C00000"/>
                </a:solidFill>
              </a:rPr>
              <a:t>【</a:t>
            </a:r>
            <a:r>
              <a:rPr lang="zh-CN" altLang="en-US" smtClean="0">
                <a:solidFill>
                  <a:srgbClr val="C00000"/>
                </a:solidFill>
              </a:rPr>
              <a:t>例</a:t>
            </a:r>
            <a:r>
              <a:rPr lang="en-US" altLang="zh-CN" smtClean="0">
                <a:solidFill>
                  <a:srgbClr val="C00000"/>
                </a:solidFill>
              </a:rPr>
              <a:t>】</a:t>
            </a:r>
            <a:r>
              <a:rPr lang="zh-CN" altLang="en-US" dirty="0" smtClean="0">
                <a:solidFill>
                  <a:srgbClr val="C00000"/>
                </a:solidFill>
              </a:rPr>
              <a:t>编写函数，实现两个整数的交换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lvl="2"/>
            <a:r>
              <a:rPr lang="zh-CN" altLang="en-US" dirty="0" smtClean="0"/>
              <a:t>输入两个整数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输出初始值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交换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输出交换后的值</a:t>
            </a:r>
            <a:endParaRPr lang="en-US" altLang="zh-CN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>
                <a:ea typeface="Tahoma" pitchFamily="34" charset="0"/>
              </a:rPr>
              <a:t>Database &amp; Information System Lab</a:t>
            </a:r>
            <a:endParaRPr lang="en-US" altLang="zh-CN" dirty="0">
              <a:ea typeface="Tahoma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24BA5DA-9399-4747-BBF5-65A2C2316885}" type="slidenum">
              <a:rPr lang="en-US" altLang="zh-CN" smtClean="0"/>
              <a:pPr/>
              <a:t>10</a:t>
            </a:fld>
            <a:endParaRPr lang="en-US" altLang="zh-CN" dirty="0"/>
          </a:p>
        </p:txBody>
      </p:sp>
      <p:sp>
        <p:nvSpPr>
          <p:cNvPr id="6" name="TextBox 5"/>
          <p:cNvSpPr txBox="1"/>
          <p:nvPr/>
        </p:nvSpPr>
        <p:spPr>
          <a:xfrm>
            <a:off x="1071538" y="4143380"/>
            <a:ext cx="650085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altLang="zh-CN" sz="28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swap (</a:t>
            </a:r>
            <a:r>
              <a:rPr lang="en-US" altLang="zh-CN" sz="28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8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altLang="zh-CN" sz="28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8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y){</a:t>
            </a:r>
          </a:p>
          <a:p>
            <a:r>
              <a:rPr lang="en-US" altLang="zh-CN" sz="28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CN" sz="28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8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temp = x;</a:t>
            </a:r>
          </a:p>
          <a:p>
            <a:r>
              <a:rPr lang="en-US" altLang="zh-CN" sz="28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  x = y;</a:t>
            </a:r>
          </a:p>
          <a:p>
            <a:r>
              <a:rPr lang="en-US" altLang="zh-CN" sz="28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  y = temp;</a:t>
            </a:r>
          </a:p>
          <a:p>
            <a:r>
              <a:rPr lang="en-US" altLang="zh-CN" sz="28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zh-CN" altLang="en-US" sz="2800" b="1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函数的参数传递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C00000"/>
                </a:solidFill>
              </a:rPr>
              <a:t>主</a:t>
            </a:r>
            <a:r>
              <a:rPr lang="zh-CN" altLang="en-US" dirty="0" smtClean="0">
                <a:solidFill>
                  <a:srgbClr val="C00000"/>
                </a:solidFill>
              </a:rPr>
              <a:t>函数部分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28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en-US" altLang="zh-CN" sz="28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inlcude</a:t>
            </a:r>
            <a:r>
              <a:rPr lang="en-US" altLang="zh-CN" sz="28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altLang="zh-CN" sz="28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altLang="zh-CN" sz="28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8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using namespace</a:t>
            </a:r>
            <a:r>
              <a:rPr lang="en-US" altLang="zh-CN" sz="28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std;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8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altLang="zh-CN" sz="28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swap (</a:t>
            </a:r>
            <a:r>
              <a:rPr lang="en-US" altLang="zh-CN" sz="28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8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altLang="zh-CN" sz="28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8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y){.....}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8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8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main(){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8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sz="28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8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8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a,b</a:t>
            </a:r>
            <a:r>
              <a:rPr lang="en-US" altLang="zh-CN" sz="28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8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sz="28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altLang="zh-CN" sz="28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&gt;&gt;a&gt;&gt;b;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8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sz="28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28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&lt;&lt;“a=“&lt;&lt;a&lt;&lt;“b=“&lt;&lt;b&lt;&lt;</a:t>
            </a:r>
            <a:r>
              <a:rPr lang="en-US" altLang="zh-CN" sz="28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altLang="zh-CN" sz="28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8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	swap(</a:t>
            </a:r>
            <a:r>
              <a:rPr lang="en-US" altLang="zh-CN" sz="28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a,b</a:t>
            </a:r>
            <a:r>
              <a:rPr lang="en-US" altLang="zh-CN" sz="28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8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sz="28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28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&lt;&lt;“a=“&lt;&lt;a&lt;&lt;“b=“&lt;&lt;b&lt;&lt;</a:t>
            </a:r>
            <a:r>
              <a:rPr lang="en-US" altLang="zh-CN" sz="28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altLang="zh-CN" sz="28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8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sz="28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altLang="zh-CN" sz="28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0;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8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zh-CN" altLang="en-US" sz="2800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>
                <a:ea typeface="Tahoma" pitchFamily="34" charset="0"/>
              </a:rPr>
              <a:t>Database &amp; Information System Lab</a:t>
            </a:r>
            <a:endParaRPr lang="en-US" altLang="zh-CN" dirty="0">
              <a:ea typeface="Tahoma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24BA5DA-9399-4747-BBF5-65A2C2316885}" type="slidenum">
              <a:rPr lang="en-US" altLang="zh-CN" smtClean="0"/>
              <a:pPr/>
              <a:t>11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函数的嵌套与递归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函数之间可以相互调用</a:t>
            </a:r>
            <a:endParaRPr lang="en-US" altLang="zh-CN" smtClean="0"/>
          </a:p>
          <a:p>
            <a:pPr lvl="1"/>
            <a:r>
              <a:rPr lang="zh-CN" altLang="en-US" smtClean="0"/>
              <a:t>嵌套调用</a:t>
            </a:r>
            <a:endParaRPr lang="en-US" altLang="zh-CN" smtClean="0"/>
          </a:p>
          <a:p>
            <a:pPr lvl="2"/>
            <a:r>
              <a:rPr lang="zh-CN" altLang="en-US" smtClean="0"/>
              <a:t>调用其它函数</a:t>
            </a:r>
            <a:endParaRPr lang="en-US" altLang="zh-CN" smtClean="0"/>
          </a:p>
          <a:p>
            <a:pPr lvl="1"/>
            <a:r>
              <a:rPr lang="zh-CN" altLang="en-US" smtClean="0"/>
              <a:t>递归调用</a:t>
            </a:r>
            <a:endParaRPr lang="en-US" altLang="zh-CN" smtClean="0"/>
          </a:p>
          <a:p>
            <a:pPr lvl="2"/>
            <a:r>
              <a:rPr lang="zh-CN" altLang="en-US" smtClean="0"/>
              <a:t>调用自己</a:t>
            </a:r>
            <a:endParaRPr lang="en-US" altLang="zh-CN" smtClean="0"/>
          </a:p>
          <a:p>
            <a:pPr lvl="3"/>
            <a:r>
              <a:rPr lang="zh-CN" altLang="en-US" smtClean="0"/>
              <a:t>直接递归</a:t>
            </a:r>
            <a:endParaRPr lang="en-US" altLang="zh-CN" smtClean="0"/>
          </a:p>
          <a:p>
            <a:pPr lvl="3"/>
            <a:r>
              <a:rPr lang="zh-CN" altLang="en-US" smtClean="0"/>
              <a:t>间接递归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>
                <a:ea typeface="Tahoma" pitchFamily="34" charset="0"/>
              </a:rPr>
              <a:t>Database &amp; Information System Lab</a:t>
            </a:r>
            <a:endParaRPr lang="en-US" altLang="zh-CN" dirty="0">
              <a:ea typeface="Tahoma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24BA5DA-9399-4747-BBF5-65A2C2316885}" type="slidenum">
              <a:rPr lang="en-US" altLang="zh-CN" smtClean="0"/>
              <a:pPr/>
              <a:t>12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练习</a:t>
            </a:r>
          </a:p>
        </p:txBody>
      </p:sp>
      <p:sp>
        <p:nvSpPr>
          <p:cNvPr id="14339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sz="2400" dirty="0" smtClean="0"/>
              <a:t>实验指导</a:t>
            </a:r>
            <a:r>
              <a:rPr lang="en-US" altLang="zh-CN" sz="2400" dirty="0" smtClean="0"/>
              <a:t>P105</a:t>
            </a:r>
            <a:r>
              <a:rPr lang="zh-CN" altLang="en-US" sz="2400" dirty="0" smtClean="0"/>
              <a:t>，示范题三</a:t>
            </a:r>
            <a:endParaRPr lang="en-US" altLang="zh-CN" sz="2400" dirty="0"/>
          </a:p>
          <a:p>
            <a:r>
              <a:rPr lang="zh-CN" altLang="en-US" sz="2400" dirty="0" smtClean="0"/>
              <a:t>实验</a:t>
            </a:r>
            <a:r>
              <a:rPr lang="zh-CN" altLang="en-US" sz="2400" dirty="0"/>
              <a:t>指导</a:t>
            </a:r>
            <a:r>
              <a:rPr lang="en-US" altLang="zh-CN" sz="2400" dirty="0" smtClean="0"/>
              <a:t>P114</a:t>
            </a:r>
            <a:r>
              <a:rPr lang="zh-CN" altLang="en-US" sz="2400" dirty="0" smtClean="0"/>
              <a:t>，实践题三</a:t>
            </a:r>
            <a:endParaRPr lang="en-US" altLang="zh-CN" sz="2400" dirty="0" smtClean="0"/>
          </a:p>
          <a:p>
            <a:r>
              <a:rPr lang="zh-CN" altLang="en-US" sz="2400" dirty="0" smtClean="0"/>
              <a:t>实验指导</a:t>
            </a:r>
            <a:r>
              <a:rPr lang="en-US" altLang="zh-CN" sz="2400" dirty="0" smtClean="0"/>
              <a:t>P129</a:t>
            </a:r>
            <a:r>
              <a:rPr lang="zh-CN" altLang="en-US" sz="2400" dirty="0" smtClean="0"/>
              <a:t>，自立题</a:t>
            </a:r>
            <a:r>
              <a:rPr lang="zh-CN" altLang="en-US" sz="2400" dirty="0"/>
              <a:t>七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1800" dirty="0" smtClean="0">
                <a:solidFill>
                  <a:srgbClr val="FF0000"/>
                </a:solidFill>
              </a:rPr>
              <a:t>#include&lt;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iostream</a:t>
            </a:r>
            <a:r>
              <a:rPr lang="en-US" altLang="zh-CN" sz="1800" dirty="0" smtClean="0">
                <a:solidFill>
                  <a:srgbClr val="FF0000"/>
                </a:solidFill>
              </a:rPr>
              <a:t>&gt;</a:t>
            </a:r>
          </a:p>
          <a:p>
            <a:pPr marL="0" indent="0">
              <a:buNone/>
            </a:pPr>
            <a:r>
              <a:rPr lang="en-US" altLang="zh-CN" sz="1800" dirty="0" smtClean="0">
                <a:solidFill>
                  <a:srgbClr val="FF0000"/>
                </a:solidFill>
              </a:rPr>
              <a:t>#include&lt;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time.h</a:t>
            </a:r>
            <a:r>
              <a:rPr lang="en-US" altLang="zh-CN" sz="1800" dirty="0" smtClean="0">
                <a:solidFill>
                  <a:srgbClr val="FF0000"/>
                </a:solidFill>
              </a:rPr>
              <a:t>&gt;</a:t>
            </a:r>
          </a:p>
          <a:p>
            <a:pPr marL="0" indent="0">
              <a:buNone/>
            </a:pPr>
            <a:r>
              <a:rPr lang="en-US" altLang="zh-CN" sz="1800" dirty="0" smtClean="0">
                <a:solidFill>
                  <a:srgbClr val="FF0000"/>
                </a:solidFill>
              </a:rPr>
              <a:t>#include&lt;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iomanip</a:t>
            </a:r>
            <a:r>
              <a:rPr lang="en-US" altLang="zh-CN" sz="1800" dirty="0" smtClean="0">
                <a:solidFill>
                  <a:srgbClr val="FF0000"/>
                </a:solidFill>
              </a:rPr>
              <a:t>&gt;</a:t>
            </a:r>
          </a:p>
          <a:p>
            <a:pPr>
              <a:buFont typeface="Wingdings 2" pitchFamily="18" charset="2"/>
              <a:buNone/>
            </a:pPr>
            <a:r>
              <a:rPr lang="en-US" altLang="zh-CN" sz="1800" dirty="0" err="1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800" dirty="0" smtClean="0">
                <a:latin typeface="Courier New" pitchFamily="49" charset="0"/>
                <a:cs typeface="Courier New" pitchFamily="49" charset="0"/>
              </a:rPr>
              <a:t>main</a:t>
            </a:r>
            <a:r>
              <a:rPr lang="en-US" altLang="zh-CN" sz="1800" dirty="0" smtClean="0">
                <a:latin typeface="Courier New" pitchFamily="49" charset="0"/>
                <a:cs typeface="Courier New" pitchFamily="49" charset="0"/>
              </a:rPr>
              <a:t>(){</a:t>
            </a:r>
            <a:endParaRPr lang="en-US" altLang="zh-CN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 2" pitchFamily="18" charset="2"/>
              <a:buNone/>
            </a:pPr>
            <a:r>
              <a:rPr lang="en-US" altLang="zh-CN" sz="1800" dirty="0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1800" dirty="0" err="1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8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18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Font typeface="Wingdings 2" pitchFamily="18" charset="2"/>
              <a:buNone/>
            </a:pPr>
            <a:r>
              <a:rPr lang="en-US" altLang="zh-CN" sz="18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1800" dirty="0" err="1" smtClean="0">
                <a:latin typeface="Courier New" pitchFamily="49" charset="0"/>
                <a:cs typeface="Courier New" pitchFamily="49" charset="0"/>
              </a:rPr>
              <a:t>srand</a:t>
            </a:r>
            <a:r>
              <a:rPr lang="en-US" altLang="zh-CN" sz="1800" dirty="0" smtClean="0">
                <a:latin typeface="Courier New" pitchFamily="49" charset="0"/>
                <a:cs typeface="Courier New" pitchFamily="49" charset="0"/>
              </a:rPr>
              <a:t>((</a:t>
            </a:r>
            <a:r>
              <a:rPr lang="en-US" altLang="zh-CN" sz="1800" dirty="0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unsigned</a:t>
            </a:r>
            <a:r>
              <a:rPr lang="en-US" altLang="zh-CN" sz="1800" dirty="0" smtClean="0">
                <a:latin typeface="Courier New" pitchFamily="49" charset="0"/>
                <a:cs typeface="Courier New" pitchFamily="49" charset="0"/>
              </a:rPr>
              <a:t>)time(NULL));</a:t>
            </a:r>
          </a:p>
          <a:p>
            <a:pPr>
              <a:buFont typeface="Wingdings 2" pitchFamily="18" charset="2"/>
              <a:buNone/>
            </a:pPr>
            <a:r>
              <a:rPr lang="en-US" altLang="zh-CN" sz="18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CN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800" dirty="0" err="1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800" dirty="0" err="1" smtClean="0">
                <a:latin typeface="Courier New" pitchFamily="49" charset="0"/>
                <a:cs typeface="Courier New" pitchFamily="49" charset="0"/>
              </a:rPr>
              <a:t>nData</a:t>
            </a:r>
            <a:r>
              <a:rPr lang="en-US" altLang="zh-CN" sz="1800" dirty="0" smtClean="0">
                <a:latin typeface="Courier New" pitchFamily="49" charset="0"/>
                <a:cs typeface="Courier New" pitchFamily="49" charset="0"/>
              </a:rPr>
              <a:t>[10];  //</a:t>
            </a:r>
            <a:r>
              <a:rPr lang="zh-CN" altLang="en-US" sz="1800" dirty="0" smtClean="0">
                <a:latin typeface="Courier New" pitchFamily="49" charset="0"/>
                <a:cs typeface="Courier New" pitchFamily="49" charset="0"/>
              </a:rPr>
              <a:t>创建</a:t>
            </a:r>
            <a:r>
              <a:rPr lang="en-US" altLang="zh-CN" sz="1800" dirty="0" smtClean="0">
                <a:latin typeface="Courier New" pitchFamily="49" charset="0"/>
                <a:cs typeface="Courier New" pitchFamily="49" charset="0"/>
              </a:rPr>
              <a:t>10</a:t>
            </a:r>
            <a:r>
              <a:rPr lang="zh-CN" altLang="en-US" sz="1800" dirty="0" smtClean="0">
                <a:latin typeface="Courier New" pitchFamily="49" charset="0"/>
                <a:cs typeface="Courier New" pitchFamily="49" charset="0"/>
              </a:rPr>
              <a:t>个数据，</a:t>
            </a:r>
            <a:r>
              <a:rPr lang="zh-CN" altLang="en-US" sz="1800" dirty="0" smtClean="0">
                <a:latin typeface="Courier New" pitchFamily="49" charset="0"/>
                <a:cs typeface="Courier New" pitchFamily="49" charset="0"/>
              </a:rPr>
              <a:t>测试</a:t>
            </a:r>
            <a:endParaRPr lang="en-US" altLang="zh-CN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 2" pitchFamily="18" charset="2"/>
              <a:buNone/>
            </a:pPr>
            <a:r>
              <a:rPr lang="en-US" altLang="zh-CN" sz="1800" dirty="0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800" dirty="0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  for</a:t>
            </a:r>
            <a:r>
              <a:rPr lang="en-US" altLang="zh-CN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18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1800" dirty="0" smtClean="0">
                <a:latin typeface="Courier New" pitchFamily="49" charset="0"/>
                <a:cs typeface="Courier New" pitchFamily="49" charset="0"/>
              </a:rPr>
              <a:t>=0;i&lt;10;i</a:t>
            </a:r>
            <a:r>
              <a:rPr lang="en-US" altLang="zh-CN" sz="1800" dirty="0" smtClean="0">
                <a:latin typeface="Courier New" pitchFamily="49" charset="0"/>
                <a:cs typeface="Courier New" pitchFamily="49" charset="0"/>
              </a:rPr>
              <a:t>++){</a:t>
            </a:r>
            <a:endParaRPr lang="en-US" altLang="zh-CN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 2" pitchFamily="18" charset="2"/>
              <a:buNone/>
            </a:pPr>
            <a:r>
              <a:rPr lang="en-US" altLang="zh-CN" sz="18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sz="1800" dirty="0" err="1" smtClean="0">
                <a:latin typeface="Courier New" pitchFamily="49" charset="0"/>
                <a:cs typeface="Courier New" pitchFamily="49" charset="0"/>
              </a:rPr>
              <a:t>nData</a:t>
            </a:r>
            <a:r>
              <a:rPr lang="en-US" altLang="zh-CN" sz="18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altLang="zh-CN" sz="18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1800" dirty="0" smtClean="0">
                <a:latin typeface="Courier New" pitchFamily="49" charset="0"/>
                <a:cs typeface="Courier New" pitchFamily="49" charset="0"/>
              </a:rPr>
              <a:t>] = rand()%10000;</a:t>
            </a:r>
          </a:p>
          <a:p>
            <a:pPr>
              <a:buFont typeface="Wingdings 2" pitchFamily="18" charset="2"/>
              <a:buNone/>
            </a:pPr>
            <a:r>
              <a:rPr lang="en-US" altLang="zh-CN" sz="18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sz="1800" dirty="0" err="1" smtClean="0">
                <a:latin typeface="Courier New" pitchFamily="49" charset="0"/>
                <a:cs typeface="Courier New" pitchFamily="49" charset="0"/>
              </a:rPr>
              <a:t>cout.setf</a:t>
            </a:r>
            <a:r>
              <a:rPr lang="en-US" altLang="zh-CN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1800" dirty="0" err="1" smtClean="0">
                <a:latin typeface="Courier New" pitchFamily="49" charset="0"/>
                <a:cs typeface="Courier New" pitchFamily="49" charset="0"/>
              </a:rPr>
              <a:t>ios</a:t>
            </a:r>
            <a:r>
              <a:rPr lang="en-US" altLang="zh-CN" sz="1800" dirty="0" smtClean="0">
                <a:latin typeface="Courier New" pitchFamily="49" charset="0"/>
                <a:cs typeface="Courier New" pitchFamily="49" charset="0"/>
              </a:rPr>
              <a:t>::left);</a:t>
            </a:r>
          </a:p>
          <a:p>
            <a:pPr>
              <a:buFont typeface="Wingdings 2" pitchFamily="18" charset="2"/>
              <a:buNone/>
            </a:pPr>
            <a:r>
              <a:rPr lang="en-US" altLang="zh-CN" sz="18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altLang="zh-CN" sz="18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1800" dirty="0" smtClean="0"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altLang="zh-CN" sz="1800" dirty="0" err="1" smtClean="0">
                <a:latin typeface="Courier New" pitchFamily="49" charset="0"/>
                <a:cs typeface="Courier New" pitchFamily="49" charset="0"/>
              </a:rPr>
              <a:t>setw</a:t>
            </a:r>
            <a:r>
              <a:rPr lang="en-US" altLang="zh-CN" sz="1800" dirty="0" smtClean="0">
                <a:latin typeface="Courier New" pitchFamily="49" charset="0"/>
                <a:cs typeface="Courier New" pitchFamily="49" charset="0"/>
              </a:rPr>
              <a:t>(5)&lt;&lt;</a:t>
            </a:r>
            <a:r>
              <a:rPr lang="en-US" altLang="zh-CN" sz="1800" dirty="0" err="1" smtClean="0">
                <a:latin typeface="Courier New" pitchFamily="49" charset="0"/>
                <a:cs typeface="Courier New" pitchFamily="49" charset="0"/>
              </a:rPr>
              <a:t>nData</a:t>
            </a:r>
            <a:r>
              <a:rPr lang="en-US" altLang="zh-CN" sz="18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altLang="zh-CN" sz="18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18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>
              <a:buFont typeface="Wingdings 2" pitchFamily="18" charset="2"/>
              <a:buNone/>
            </a:pPr>
            <a:r>
              <a:rPr lang="en-US" altLang="zh-CN" sz="18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18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Font typeface="Wingdings 2" pitchFamily="18" charset="2"/>
              <a:buNone/>
            </a:pPr>
            <a:r>
              <a:rPr lang="en-US" altLang="zh-CN" sz="18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Font typeface="Wingdings 2" pitchFamily="18" charset="2"/>
              <a:buNone/>
            </a:pP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2750703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WordArt 3"/>
          <p:cNvSpPr>
            <a:spLocks noChangeArrowheads="1" noChangeShapeType="1" noTextEdit="1"/>
          </p:cNvSpPr>
          <p:nvPr/>
        </p:nvSpPr>
        <p:spPr bwMode="gray">
          <a:xfrm>
            <a:off x="2565648" y="2743200"/>
            <a:ext cx="4022576" cy="6096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altLang="zh-CN" sz="5400" b="1" kern="10" dirty="0" smtClean="0">
                <a:ln w="28575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tx2"/>
                    </a:gs>
                    <a:gs pos="100000">
                      <a:schemeClr val="hlink"/>
                    </a:gs>
                  </a:gsLst>
                  <a:lin ang="5400000" scaled="1"/>
                </a:gradFill>
                <a:effectLst>
                  <a:outerShdw dist="107763" dir="2700000" algn="ctr" rotWithShape="0">
                    <a:srgbClr val="000000">
                      <a:alpha val="50000"/>
                    </a:srgbClr>
                  </a:outerShdw>
                </a:effectLst>
                <a:latin typeface="Verdana"/>
                <a:ea typeface="Verdana"/>
                <a:cs typeface="Verdana"/>
              </a:rPr>
              <a:t>The End!</a:t>
            </a:r>
            <a:endParaRPr lang="zh-CN" altLang="en-US" sz="5400" b="1" kern="10" dirty="0">
              <a:ln w="28575">
                <a:solidFill>
                  <a:schemeClr val="bg1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tx2"/>
                  </a:gs>
                  <a:gs pos="100000">
                    <a:schemeClr val="hlink"/>
                  </a:gs>
                </a:gsLst>
                <a:lin ang="5400000" scaled="1"/>
              </a:gradFill>
              <a:effectLst>
                <a:outerShdw dist="107763" dir="2700000" algn="ctr" rotWithShape="0">
                  <a:srgbClr val="000000">
                    <a:alpha val="50000"/>
                  </a:srgbClr>
                </a:outerShdw>
              </a:effectLst>
              <a:latin typeface="Verdana"/>
              <a:cs typeface="Verdana"/>
            </a:endParaRPr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黑体" pitchFamily="2" charset="-122"/>
              </a:rPr>
              <a:t>实验</a:t>
            </a:r>
            <a:r>
              <a:rPr lang="en-US" altLang="zh-CN" smtClean="0">
                <a:latin typeface="黑体" pitchFamily="2" charset="-122"/>
              </a:rPr>
              <a:t>5-1</a:t>
            </a:r>
            <a:endParaRPr lang="en-US" altLang="zh-CN" dirty="0">
              <a:latin typeface="黑体" pitchFamily="2" charset="-122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828800" y="2024063"/>
            <a:ext cx="762000" cy="665162"/>
            <a:chOff x="1110" y="2656"/>
            <a:chExt cx="1549" cy="1351"/>
          </a:xfrm>
        </p:grpSpPr>
        <p:sp>
          <p:nvSpPr>
            <p:cNvPr id="40964" name="AutoShape 4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65" name="AutoShape 5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66" name="AutoShape 6"/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100000">
                  <a:schemeClr val="fol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1828800" y="2938463"/>
            <a:ext cx="762000" cy="665162"/>
            <a:chOff x="3174" y="2656"/>
            <a:chExt cx="1549" cy="1351"/>
          </a:xfrm>
        </p:grpSpPr>
        <p:sp>
          <p:nvSpPr>
            <p:cNvPr id="40968" name="AutoShape 8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69" name="AutoShape 9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70" name="AutoShape 10"/>
            <p:cNvSpPr>
              <a:spLocks noChangeArrowheads="1"/>
            </p:cNvSpPr>
            <p:nvPr/>
          </p:nvSpPr>
          <p:spPr bwMode="gray">
            <a:xfrm>
              <a:off x="3264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0971" name="Line 11"/>
          <p:cNvSpPr>
            <a:spLocks noChangeShapeType="1"/>
          </p:cNvSpPr>
          <p:nvPr/>
        </p:nvSpPr>
        <p:spPr bwMode="auto">
          <a:xfrm>
            <a:off x="2438400" y="2633663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72" name="Text Box 12"/>
          <p:cNvSpPr txBox="1">
            <a:spLocks noChangeArrowheads="1"/>
          </p:cNvSpPr>
          <p:nvPr/>
        </p:nvSpPr>
        <p:spPr bwMode="auto">
          <a:xfrm>
            <a:off x="2667000" y="2100263"/>
            <a:ext cx="1731564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2400" b="1" smtClean="0">
                <a:ea typeface="宋体" pitchFamily="2" charset="-122"/>
              </a:rPr>
              <a:t>函数的说明</a:t>
            </a:r>
            <a:endParaRPr lang="en-US" altLang="zh-CN" sz="2400" b="1" dirty="0">
              <a:ea typeface="宋体" pitchFamily="2" charset="-122"/>
            </a:endParaRPr>
          </a:p>
        </p:txBody>
      </p:sp>
      <p:sp>
        <p:nvSpPr>
          <p:cNvPr id="40973" name="Text Box 13"/>
          <p:cNvSpPr txBox="1">
            <a:spLocks noChangeArrowheads="1"/>
          </p:cNvSpPr>
          <p:nvPr/>
        </p:nvSpPr>
        <p:spPr bwMode="gray">
          <a:xfrm>
            <a:off x="2025650" y="2122488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  <a:ea typeface="宋体" pitchFamily="2" charset="-122"/>
              </a:rPr>
              <a:t>1</a:t>
            </a:r>
          </a:p>
        </p:txBody>
      </p:sp>
      <p:sp>
        <p:nvSpPr>
          <p:cNvPr id="40974" name="Line 14"/>
          <p:cNvSpPr>
            <a:spLocks noChangeShapeType="1"/>
          </p:cNvSpPr>
          <p:nvPr/>
        </p:nvSpPr>
        <p:spPr bwMode="auto">
          <a:xfrm>
            <a:off x="2438400" y="3548063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75" name="Text Box 15"/>
          <p:cNvSpPr txBox="1">
            <a:spLocks noChangeArrowheads="1"/>
          </p:cNvSpPr>
          <p:nvPr/>
        </p:nvSpPr>
        <p:spPr bwMode="auto">
          <a:xfrm>
            <a:off x="2667000" y="3014663"/>
            <a:ext cx="2040943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2400" b="1" smtClean="0">
                <a:ea typeface="宋体" pitchFamily="2" charset="-122"/>
              </a:rPr>
              <a:t>函数的返回值</a:t>
            </a:r>
            <a:endParaRPr lang="en-US" altLang="zh-CN" sz="2400" b="1" dirty="0">
              <a:ea typeface="宋体" pitchFamily="2" charset="-122"/>
            </a:endParaRPr>
          </a:p>
        </p:txBody>
      </p:sp>
      <p:sp>
        <p:nvSpPr>
          <p:cNvPr id="40976" name="Text Box 16"/>
          <p:cNvSpPr txBox="1">
            <a:spLocks noChangeArrowheads="1"/>
          </p:cNvSpPr>
          <p:nvPr/>
        </p:nvSpPr>
        <p:spPr bwMode="gray">
          <a:xfrm>
            <a:off x="2025650" y="3036888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  <a:ea typeface="宋体" pitchFamily="2" charset="-122"/>
              </a:rPr>
              <a:t>2</a:t>
            </a:r>
          </a:p>
        </p:txBody>
      </p: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1828800" y="3830638"/>
            <a:ext cx="762000" cy="665162"/>
            <a:chOff x="1110" y="2656"/>
            <a:chExt cx="1549" cy="1351"/>
          </a:xfrm>
        </p:grpSpPr>
        <p:sp>
          <p:nvSpPr>
            <p:cNvPr id="40978" name="AutoShape 18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79" name="AutoShape 19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80" name="AutoShape 20"/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100000">
                  <a:schemeClr val="fol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1828800" y="4745038"/>
            <a:ext cx="762000" cy="665162"/>
            <a:chOff x="3174" y="2656"/>
            <a:chExt cx="1549" cy="1351"/>
          </a:xfrm>
        </p:grpSpPr>
        <p:sp>
          <p:nvSpPr>
            <p:cNvPr id="40982" name="AutoShape 22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83" name="AutoShape 23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84" name="AutoShape 24"/>
            <p:cNvSpPr>
              <a:spLocks noChangeArrowheads="1"/>
            </p:cNvSpPr>
            <p:nvPr/>
          </p:nvSpPr>
          <p:spPr bwMode="gray">
            <a:xfrm>
              <a:off x="3264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0985" name="Line 25"/>
          <p:cNvSpPr>
            <a:spLocks noChangeShapeType="1"/>
          </p:cNvSpPr>
          <p:nvPr/>
        </p:nvSpPr>
        <p:spPr bwMode="auto">
          <a:xfrm>
            <a:off x="2438400" y="4440238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86" name="Text Box 26"/>
          <p:cNvSpPr txBox="1">
            <a:spLocks noChangeArrowheads="1"/>
          </p:cNvSpPr>
          <p:nvPr/>
        </p:nvSpPr>
        <p:spPr bwMode="auto">
          <a:xfrm>
            <a:off x="2667000" y="3906838"/>
            <a:ext cx="1731564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2400" b="1" smtClean="0">
                <a:ea typeface="宋体" pitchFamily="2" charset="-122"/>
              </a:rPr>
              <a:t>函数的调用</a:t>
            </a:r>
            <a:endParaRPr lang="en-US" altLang="zh-CN" sz="2400" b="1" dirty="0">
              <a:ea typeface="宋体" pitchFamily="2" charset="-122"/>
            </a:endParaRPr>
          </a:p>
        </p:txBody>
      </p:sp>
      <p:sp>
        <p:nvSpPr>
          <p:cNvPr id="40987" name="Text Box 27"/>
          <p:cNvSpPr txBox="1">
            <a:spLocks noChangeArrowheads="1"/>
          </p:cNvSpPr>
          <p:nvPr/>
        </p:nvSpPr>
        <p:spPr bwMode="gray">
          <a:xfrm>
            <a:off x="2025650" y="3929063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  <a:ea typeface="宋体" pitchFamily="2" charset="-122"/>
              </a:rPr>
              <a:t>3</a:t>
            </a:r>
          </a:p>
        </p:txBody>
      </p:sp>
      <p:sp>
        <p:nvSpPr>
          <p:cNvPr id="40988" name="Line 28"/>
          <p:cNvSpPr>
            <a:spLocks noChangeShapeType="1"/>
          </p:cNvSpPr>
          <p:nvPr/>
        </p:nvSpPr>
        <p:spPr bwMode="auto">
          <a:xfrm>
            <a:off x="2438400" y="5354638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89" name="Text Box 29"/>
          <p:cNvSpPr txBox="1">
            <a:spLocks noChangeArrowheads="1"/>
          </p:cNvSpPr>
          <p:nvPr/>
        </p:nvSpPr>
        <p:spPr bwMode="auto">
          <a:xfrm>
            <a:off x="2667000" y="4821238"/>
            <a:ext cx="2350323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2400" b="1" smtClean="0">
                <a:ea typeface="宋体" pitchFamily="2" charset="-122"/>
              </a:rPr>
              <a:t>函数的参数传递</a:t>
            </a:r>
            <a:endParaRPr lang="en-US" altLang="zh-CN" sz="2400" b="1" dirty="0">
              <a:ea typeface="宋体" pitchFamily="2" charset="-122"/>
            </a:endParaRPr>
          </a:p>
        </p:txBody>
      </p:sp>
      <p:sp>
        <p:nvSpPr>
          <p:cNvPr id="40990" name="Text Box 30"/>
          <p:cNvSpPr txBox="1">
            <a:spLocks noChangeArrowheads="1"/>
          </p:cNvSpPr>
          <p:nvPr/>
        </p:nvSpPr>
        <p:spPr bwMode="gray">
          <a:xfrm>
            <a:off x="2025650" y="4843463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  <a:ea typeface="宋体" pitchFamily="2" charset="-122"/>
              </a:rPr>
              <a:t>4</a:t>
            </a:r>
          </a:p>
        </p:txBody>
      </p:sp>
      <p:sp>
        <p:nvSpPr>
          <p:cNvPr id="31" name="灯片编号占位符 3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24BA5DA-9399-4747-BBF5-65A2C2316885}" type="slidenum">
              <a:rPr lang="en-US" altLang="zh-CN" smtClean="0"/>
              <a:pPr/>
              <a:t>2</a:t>
            </a:fld>
            <a:endParaRPr lang="en-US" altLang="zh-CN" dirty="0"/>
          </a:p>
        </p:txBody>
      </p:sp>
      <p:sp>
        <p:nvSpPr>
          <p:cNvPr id="32" name="页脚占位符 3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>
                <a:ea typeface="Tahoma" pitchFamily="34" charset="0"/>
              </a:rPr>
              <a:t>Database &amp; Information System Lab</a:t>
            </a:r>
            <a:endParaRPr lang="en-US" altLang="zh-CN" dirty="0">
              <a:ea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函数的说明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返回值类型</a:t>
            </a:r>
            <a:endParaRPr lang="en-US" altLang="zh-CN" smtClean="0"/>
          </a:p>
          <a:p>
            <a:pPr lvl="1"/>
            <a:r>
              <a:rPr lang="zh-CN" altLang="en-US" smtClean="0"/>
              <a:t>任何常见的数据类型</a:t>
            </a:r>
            <a:endParaRPr lang="en-US" altLang="zh-CN" smtClean="0"/>
          </a:p>
          <a:p>
            <a:pPr lvl="2"/>
            <a:r>
              <a:rPr lang="zh-CN" altLang="en-US" smtClean="0"/>
              <a:t>基本类型（派生类型）、导出类型、自定义类型</a:t>
            </a:r>
            <a:endParaRPr lang="en-US" altLang="zh-CN" smtClean="0"/>
          </a:p>
          <a:p>
            <a:pPr lvl="1"/>
            <a:r>
              <a:rPr lang="zh-CN" altLang="en-US" smtClean="0"/>
              <a:t>不能是数组类型</a:t>
            </a:r>
            <a:endParaRPr lang="en-US" altLang="zh-CN" smtClean="0"/>
          </a:p>
          <a:p>
            <a:r>
              <a:rPr lang="zh-CN" altLang="en-US" smtClean="0"/>
              <a:t>函数名</a:t>
            </a:r>
            <a:endParaRPr lang="en-US" altLang="zh-CN" smtClean="0"/>
          </a:p>
          <a:p>
            <a:pPr lvl="1"/>
            <a:r>
              <a:rPr lang="zh-CN" altLang="en-US" smtClean="0"/>
              <a:t>标识符</a:t>
            </a:r>
            <a:endParaRPr lang="en-US" altLang="zh-CN" smtClean="0"/>
          </a:p>
          <a:p>
            <a:r>
              <a:rPr lang="zh-CN" altLang="en-US" smtClean="0"/>
              <a:t>参数表</a:t>
            </a:r>
            <a:endParaRPr lang="en-US" altLang="zh-CN" smtClean="0"/>
          </a:p>
          <a:p>
            <a:pPr lvl="1"/>
            <a:r>
              <a:rPr lang="zh-CN" altLang="en-US" smtClean="0"/>
              <a:t>原型</a:t>
            </a:r>
            <a:endParaRPr lang="en-US" altLang="zh-CN" smtClean="0"/>
          </a:p>
          <a:p>
            <a:pPr lvl="1"/>
            <a:r>
              <a:rPr lang="zh-CN" altLang="en-US" smtClean="0"/>
              <a:t>定义</a:t>
            </a:r>
            <a:endParaRPr lang="en-US" altLang="zh-CN" smtClean="0"/>
          </a:p>
          <a:p>
            <a:r>
              <a:rPr lang="zh-CN" altLang="en-US" smtClean="0"/>
              <a:t>函数体（函数实现）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>
                <a:ea typeface="Tahoma" pitchFamily="34" charset="0"/>
              </a:rPr>
              <a:t>Database &amp; Information System Lab</a:t>
            </a:r>
            <a:endParaRPr lang="en-US" altLang="zh-CN" dirty="0">
              <a:ea typeface="Tahoma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24BA5DA-9399-4747-BBF5-65A2C2316885}" type="slidenum">
              <a:rPr lang="en-US" altLang="zh-CN" smtClean="0"/>
              <a:pPr/>
              <a:t>3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函数的返回值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函数功能实现后得到的结果</a:t>
            </a:r>
            <a:endParaRPr lang="en-US" altLang="zh-CN" smtClean="0"/>
          </a:p>
          <a:p>
            <a:pPr lvl="1"/>
            <a:r>
              <a:rPr lang="zh-CN" altLang="en-US" smtClean="0"/>
              <a:t>有结果</a:t>
            </a:r>
            <a:endParaRPr lang="en-US" altLang="zh-CN" smtClean="0"/>
          </a:p>
          <a:p>
            <a:pPr lvl="2"/>
            <a:r>
              <a:rPr lang="zh-CN" altLang="en-US" smtClean="0"/>
              <a:t>有返回值</a:t>
            </a:r>
            <a:endParaRPr lang="en-US" altLang="zh-CN" smtClean="0"/>
          </a:p>
          <a:p>
            <a:pPr lvl="1"/>
            <a:r>
              <a:rPr lang="zh-CN" altLang="en-US" smtClean="0"/>
              <a:t>无结果</a:t>
            </a:r>
            <a:endParaRPr lang="en-US" altLang="zh-CN" smtClean="0"/>
          </a:p>
          <a:p>
            <a:pPr lvl="2"/>
            <a:r>
              <a:rPr lang="zh-CN" altLang="en-US" smtClean="0"/>
              <a:t>无返回值，如函数的功能仅为输入、输出</a:t>
            </a:r>
            <a:endParaRPr lang="en-US" altLang="zh-CN" smtClean="0"/>
          </a:p>
          <a:p>
            <a:pPr lvl="2"/>
            <a:r>
              <a:rPr lang="zh-CN" altLang="en-US" smtClean="0"/>
              <a:t>函数的功能是对参数（实参）进行操作，其结果在实参中体现，如对数组排序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>
                <a:ea typeface="Tahoma" pitchFamily="34" charset="0"/>
              </a:rPr>
              <a:t>Database &amp; Information System Lab</a:t>
            </a:r>
            <a:endParaRPr lang="en-US" altLang="zh-CN" dirty="0">
              <a:ea typeface="Tahoma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24BA5DA-9399-4747-BBF5-65A2C2316885}" type="slidenum">
              <a:rPr lang="en-US" altLang="zh-CN" smtClean="0"/>
              <a:pPr/>
              <a:t>4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函数的返回值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8153400" cy="704840"/>
          </a:xfrm>
        </p:spPr>
        <p:txBody>
          <a:bodyPr/>
          <a:lstStyle/>
          <a:p>
            <a:r>
              <a:rPr lang="en-US" altLang="zh-CN" smtClean="0">
                <a:solidFill>
                  <a:srgbClr val="C00000"/>
                </a:solidFill>
              </a:rPr>
              <a:t>【</a:t>
            </a:r>
            <a:r>
              <a:rPr lang="zh-CN" altLang="en-US" smtClean="0">
                <a:solidFill>
                  <a:srgbClr val="C00000"/>
                </a:solidFill>
              </a:rPr>
              <a:t>例</a:t>
            </a:r>
            <a:r>
              <a:rPr lang="en-US" altLang="zh-CN" smtClean="0">
                <a:solidFill>
                  <a:srgbClr val="C00000"/>
                </a:solidFill>
              </a:rPr>
              <a:t>】</a:t>
            </a:r>
            <a:r>
              <a:rPr lang="zh-CN" altLang="en-US" smtClean="0">
                <a:solidFill>
                  <a:srgbClr val="C00000"/>
                </a:solidFill>
              </a:rPr>
              <a:t>用</a:t>
            </a:r>
            <a:r>
              <a:rPr lang="zh-CN" altLang="en-US" dirty="0" smtClean="0">
                <a:solidFill>
                  <a:srgbClr val="C00000"/>
                </a:solidFill>
              </a:rPr>
              <a:t>函数的思想实现最简单的</a:t>
            </a:r>
            <a:r>
              <a:rPr lang="en-US" altLang="zh-CN" dirty="0" smtClean="0">
                <a:solidFill>
                  <a:srgbClr val="C00000"/>
                </a:solidFill>
              </a:rPr>
              <a:t>C++</a:t>
            </a:r>
            <a:r>
              <a:rPr lang="zh-CN" altLang="en-US" dirty="0" smtClean="0">
                <a:solidFill>
                  <a:srgbClr val="C00000"/>
                </a:solidFill>
              </a:rPr>
              <a:t>程序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>
                <a:ea typeface="Tahoma" pitchFamily="34" charset="0"/>
              </a:rPr>
              <a:t>Database &amp; Information System Lab</a:t>
            </a:r>
            <a:endParaRPr lang="en-US" altLang="zh-CN" dirty="0">
              <a:ea typeface="Tahoma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24BA5DA-9399-4747-BBF5-65A2C2316885}" type="slidenum">
              <a:rPr lang="en-US" altLang="zh-CN" smtClean="0"/>
              <a:pPr/>
              <a:t>5</a:t>
            </a:fld>
            <a:endParaRPr lang="en-US" altLang="zh-CN" dirty="0"/>
          </a:p>
        </p:txBody>
      </p:sp>
      <p:sp>
        <p:nvSpPr>
          <p:cNvPr id="6" name="TextBox 5"/>
          <p:cNvSpPr txBox="1"/>
          <p:nvPr/>
        </p:nvSpPr>
        <p:spPr>
          <a:xfrm>
            <a:off x="571472" y="2000240"/>
            <a:ext cx="800105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en-US" altLang="zh-CN" sz="24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inlcude</a:t>
            </a:r>
            <a:r>
              <a:rPr lang="en-US" altLang="zh-CN" sz="24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altLang="zh-CN" sz="24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altLang="zh-CN" sz="24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altLang="zh-CN" sz="2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using namespace</a:t>
            </a:r>
            <a:r>
              <a:rPr lang="en-US" altLang="zh-CN" sz="24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std;</a:t>
            </a:r>
          </a:p>
          <a:p>
            <a:r>
              <a:rPr lang="en-US" altLang="zh-CN" sz="2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altLang="zh-CN" sz="24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printString</a:t>
            </a:r>
            <a:r>
              <a:rPr lang="en-US" altLang="zh-CN" sz="24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();</a:t>
            </a:r>
            <a:r>
              <a:rPr lang="en-US" altLang="zh-CN" sz="2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函数原型</a:t>
            </a:r>
            <a:endParaRPr lang="en-US" altLang="zh-CN" sz="2400" b="1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sz="24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4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main(){</a:t>
            </a:r>
            <a:endParaRPr lang="en-US" altLang="zh-CN" sz="2400" b="1" dirty="0" smtClean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sz="24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zh-CN" sz="24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char b = </a:t>
            </a:r>
            <a:r>
              <a:rPr lang="en-US" altLang="zh-CN" sz="24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printString</a:t>
            </a:r>
            <a:r>
              <a:rPr lang="en-US" altLang="zh-CN" sz="24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(‘A’);</a:t>
            </a:r>
            <a:r>
              <a:rPr lang="en-US" altLang="zh-CN" sz="2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调用</a:t>
            </a:r>
            <a:r>
              <a:rPr lang="zh-CN" altLang="en-US" sz="2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函数</a:t>
            </a:r>
            <a:endParaRPr lang="en-US" altLang="zh-CN" sz="2400" b="1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sz="24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CN" sz="2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altLang="zh-CN" sz="24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0;</a:t>
            </a:r>
          </a:p>
          <a:p>
            <a:r>
              <a:rPr lang="en-US" altLang="zh-CN" sz="24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altLang="zh-CN" sz="2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 </a:t>
            </a:r>
            <a:r>
              <a:rPr lang="en-US" altLang="zh-CN" sz="24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pirntString</a:t>
            </a:r>
            <a:r>
              <a:rPr lang="en-US" altLang="zh-CN" sz="24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(char a){</a:t>
            </a:r>
            <a:r>
              <a:rPr lang="en-US" altLang="zh-CN" sz="2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函数定义</a:t>
            </a:r>
            <a:endParaRPr lang="en-US" altLang="zh-CN" sz="2400" b="1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sz="24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CN" sz="24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24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&lt;&lt; a &lt;&lt;</a:t>
            </a:r>
            <a:r>
              <a:rPr lang="en-US" altLang="zh-CN" sz="24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altLang="zh-CN" sz="24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altLang="zh-CN" sz="24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CN" sz="2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altLang="zh-CN" sz="24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a;</a:t>
            </a:r>
            <a:r>
              <a:rPr lang="en-US" altLang="zh-CN" sz="2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函数返回</a:t>
            </a:r>
            <a:endParaRPr lang="en-US" altLang="zh-CN" sz="2400" b="1" dirty="0" smtClean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sz="24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altLang="zh-CN" sz="2400" b="1" dirty="0" smtClean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函数的调用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函数调用表达式</a:t>
            </a:r>
            <a:endParaRPr lang="en-US" altLang="zh-CN" smtClean="0"/>
          </a:p>
          <a:p>
            <a:pPr lvl="1"/>
            <a:r>
              <a:rPr lang="zh-CN" altLang="en-US" smtClean="0"/>
              <a:t>函数名</a:t>
            </a:r>
            <a:endParaRPr lang="en-US" altLang="zh-CN" smtClean="0"/>
          </a:p>
          <a:p>
            <a:pPr lvl="1"/>
            <a:r>
              <a:rPr lang="zh-CN" altLang="en-US" smtClean="0"/>
              <a:t>参数表（实参）</a:t>
            </a:r>
            <a:endParaRPr lang="en-US" altLang="zh-CN" smtClean="0"/>
          </a:p>
          <a:p>
            <a:pPr lvl="2"/>
            <a:r>
              <a:rPr lang="zh-CN" altLang="en-US" smtClean="0"/>
              <a:t>常量、变量、数组名</a:t>
            </a:r>
            <a:endParaRPr lang="en-US" altLang="zh-CN" smtClean="0"/>
          </a:p>
          <a:p>
            <a:pPr lvl="1"/>
            <a:r>
              <a:rPr lang="zh-CN" altLang="en-US" smtClean="0"/>
              <a:t>可以独立作为表达式语句，也可以作运算分量参与其它运算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>
                <a:ea typeface="Tahoma" pitchFamily="34" charset="0"/>
              </a:rPr>
              <a:t>Database &amp; Information System Lab</a:t>
            </a:r>
            <a:endParaRPr lang="en-US" altLang="zh-CN" dirty="0">
              <a:ea typeface="Tahoma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24BA5DA-9399-4747-BBF5-65A2C2316885}" type="slidenum">
              <a:rPr lang="en-US" altLang="zh-CN" smtClean="0"/>
              <a:pPr/>
              <a:t>6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函数的调用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>
                <a:solidFill>
                  <a:srgbClr val="C00000"/>
                </a:solidFill>
              </a:rPr>
              <a:t>【</a:t>
            </a:r>
            <a:r>
              <a:rPr lang="zh-CN" altLang="en-US" smtClean="0">
                <a:solidFill>
                  <a:srgbClr val="C00000"/>
                </a:solidFill>
              </a:rPr>
              <a:t>例</a:t>
            </a:r>
            <a:r>
              <a:rPr lang="en-US" altLang="zh-CN" smtClean="0">
                <a:solidFill>
                  <a:srgbClr val="C00000"/>
                </a:solidFill>
              </a:rPr>
              <a:t>】</a:t>
            </a:r>
            <a:r>
              <a:rPr lang="zh-CN" altLang="en-US" smtClean="0">
                <a:solidFill>
                  <a:srgbClr val="C00000"/>
                </a:solidFill>
              </a:rPr>
              <a:t>设 </a:t>
            </a:r>
            <a:r>
              <a:rPr lang="en-US" altLang="zh-CN" smtClean="0">
                <a:solidFill>
                  <a:srgbClr val="C00000"/>
                </a:solidFill>
              </a:rPr>
              <a:t>f(x</a:t>
            </a:r>
            <a:r>
              <a:rPr lang="en-US" altLang="zh-CN" dirty="0" smtClean="0">
                <a:solidFill>
                  <a:srgbClr val="C00000"/>
                </a:solidFill>
              </a:rPr>
              <a:t>) </a:t>
            </a:r>
            <a:r>
              <a:rPr lang="en-US" altLang="zh-CN" smtClean="0">
                <a:solidFill>
                  <a:srgbClr val="C00000"/>
                </a:solidFill>
              </a:rPr>
              <a:t>= (x*x+x+1</a:t>
            </a:r>
            <a:r>
              <a:rPr lang="en-US" altLang="zh-CN" dirty="0" smtClean="0">
                <a:solidFill>
                  <a:srgbClr val="C00000"/>
                </a:solidFill>
              </a:rPr>
              <a:t>)/2-5.5</a:t>
            </a:r>
          </a:p>
          <a:p>
            <a:pPr lvl="2"/>
            <a:r>
              <a:rPr lang="zh-CN" altLang="en-US" dirty="0" smtClean="0">
                <a:solidFill>
                  <a:srgbClr val="C00000"/>
                </a:solidFill>
              </a:rPr>
              <a:t>求</a:t>
            </a:r>
            <a:r>
              <a:rPr lang="en-US" altLang="zh-CN" dirty="0" smtClean="0">
                <a:solidFill>
                  <a:srgbClr val="C00000"/>
                </a:solidFill>
              </a:rPr>
              <a:t>z </a:t>
            </a:r>
            <a:r>
              <a:rPr lang="en-US" altLang="zh-CN" smtClean="0">
                <a:solidFill>
                  <a:srgbClr val="C00000"/>
                </a:solidFill>
              </a:rPr>
              <a:t>= (f(2.5)+2*f(6))/f(4.3</a:t>
            </a:r>
            <a:r>
              <a:rPr lang="en-US" altLang="zh-CN" dirty="0" smtClean="0">
                <a:solidFill>
                  <a:srgbClr val="C00000"/>
                </a:solidFill>
              </a:rPr>
              <a:t>)，</a:t>
            </a:r>
            <a:r>
              <a:rPr lang="zh-CN" altLang="en-US" dirty="0" smtClean="0">
                <a:solidFill>
                  <a:srgbClr val="C00000"/>
                </a:solidFill>
              </a:rPr>
              <a:t>并显示结果</a:t>
            </a:r>
            <a:r>
              <a:rPr lang="en-US" altLang="zh-CN" dirty="0" smtClean="0">
                <a:solidFill>
                  <a:srgbClr val="C00000"/>
                </a:solidFill>
              </a:rPr>
              <a:t>z。</a:t>
            </a:r>
          </a:p>
          <a:p>
            <a:pPr lvl="2"/>
            <a:r>
              <a:rPr lang="zh-CN" altLang="en-US" dirty="0" smtClean="0">
                <a:solidFill>
                  <a:srgbClr val="C00000"/>
                </a:solidFill>
              </a:rPr>
              <a:t>对任意输入的一个实数</a:t>
            </a:r>
            <a:r>
              <a:rPr lang="en-US" altLang="zh-CN" dirty="0" smtClean="0">
                <a:solidFill>
                  <a:srgbClr val="C00000"/>
                </a:solidFill>
              </a:rPr>
              <a:t>a，</a:t>
            </a:r>
            <a:r>
              <a:rPr lang="zh-CN" altLang="en-US" dirty="0" smtClean="0">
                <a:solidFill>
                  <a:srgbClr val="C00000"/>
                </a:solidFill>
              </a:rPr>
              <a:t>求</a:t>
            </a:r>
            <a:r>
              <a:rPr lang="zh-CN" altLang="en-US" smtClean="0">
                <a:solidFill>
                  <a:srgbClr val="C00000"/>
                </a:solidFill>
              </a:rPr>
              <a:t>出</a:t>
            </a:r>
            <a:r>
              <a:rPr lang="en-US" altLang="zh-CN" smtClean="0">
                <a:solidFill>
                  <a:srgbClr val="C00000"/>
                </a:solidFill>
              </a:rPr>
              <a:t>f(a</a:t>
            </a:r>
            <a:r>
              <a:rPr lang="en-US" altLang="zh-CN" dirty="0" smtClean="0">
                <a:solidFill>
                  <a:srgbClr val="C00000"/>
                </a:solidFill>
              </a:rPr>
              <a:t>)</a:t>
            </a:r>
            <a:r>
              <a:rPr lang="zh-CN" altLang="en-US" dirty="0" smtClean="0">
                <a:solidFill>
                  <a:srgbClr val="C00000"/>
                </a:solidFill>
              </a:rPr>
              <a:t>并显示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lvl="1"/>
            <a:r>
              <a:rPr lang="zh-CN" altLang="en-US" dirty="0" smtClean="0"/>
              <a:t>分析：</a:t>
            </a:r>
            <a:endParaRPr lang="en-US" altLang="zh-CN" dirty="0" smtClean="0"/>
          </a:p>
          <a:p>
            <a:pPr lvl="2"/>
            <a:r>
              <a:rPr lang="zh-CN" altLang="en-US" smtClean="0"/>
              <a:t>输入（参数</a:t>
            </a:r>
            <a:r>
              <a:rPr lang="zh-CN" altLang="en-US" dirty="0" smtClean="0"/>
              <a:t>）：</a:t>
            </a:r>
            <a:r>
              <a:rPr lang="en-US" altLang="zh-CN" dirty="0" smtClean="0"/>
              <a:t>x</a:t>
            </a:r>
          </a:p>
          <a:p>
            <a:pPr lvl="2"/>
            <a:r>
              <a:rPr lang="zh-CN" altLang="en-US" smtClean="0"/>
              <a:t>输出（返回</a:t>
            </a:r>
            <a:r>
              <a:rPr lang="zh-CN" altLang="en-US" dirty="0" smtClean="0"/>
              <a:t>）：函数的运算结果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函数原型：</a:t>
            </a:r>
            <a:endParaRPr lang="en-US" altLang="zh-CN" dirty="0" smtClean="0"/>
          </a:p>
          <a:p>
            <a:pPr lvl="2">
              <a:buNone/>
            </a:pPr>
            <a:r>
              <a:rPr lang="en-US" altLang="zh-CN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altLang="zh-CN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f (</a:t>
            </a:r>
            <a:r>
              <a:rPr lang="en-US" altLang="zh-CN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altLang="zh-CN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);</a:t>
            </a:r>
            <a:endParaRPr lang="zh-CN" altLang="en-US" dirty="0" smtClean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>
                <a:ea typeface="Tahoma" pitchFamily="34" charset="0"/>
              </a:rPr>
              <a:t>Database &amp; Information System Lab</a:t>
            </a:r>
            <a:endParaRPr lang="en-US" altLang="zh-CN" dirty="0">
              <a:ea typeface="Tahoma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24BA5DA-9399-4747-BBF5-65A2C2316885}" type="slidenum">
              <a:rPr lang="en-US" altLang="zh-CN" smtClean="0"/>
              <a:pPr/>
              <a:t>7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函数的调用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 smtClean="0"/>
              <a:t>函数</a:t>
            </a:r>
            <a:r>
              <a:rPr lang="zh-CN" altLang="en-US" dirty="0" smtClean="0"/>
              <a:t>定义</a:t>
            </a:r>
            <a:endParaRPr lang="en-US" altLang="zh-CN" dirty="0" smtClean="0"/>
          </a:p>
          <a:p>
            <a:pPr>
              <a:buNone/>
            </a:pPr>
            <a:r>
              <a:rPr lang="en-US" altLang="zh-CN" sz="2800" smtClean="0">
                <a:solidFill>
                  <a:srgbClr val="0000FF"/>
                </a:solidFill>
              </a:rPr>
              <a:t>	</a:t>
            </a:r>
          </a:p>
          <a:p>
            <a:pPr>
              <a:buNone/>
            </a:pPr>
            <a:r>
              <a:rPr lang="en-US" altLang="zh-CN" sz="28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double</a:t>
            </a:r>
            <a:r>
              <a:rPr lang="en-US" altLang="zh-CN" sz="280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f (</a:t>
            </a:r>
            <a:r>
              <a:rPr lang="en-US" altLang="zh-CN" sz="28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altLang="zh-CN" sz="280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8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x){</a:t>
            </a:r>
          </a:p>
          <a:p>
            <a:pPr>
              <a:buNone/>
            </a:pPr>
            <a:r>
              <a:rPr lang="en-US" altLang="zh-CN" sz="28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sz="28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altLang="zh-CN" sz="28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y;</a:t>
            </a:r>
          </a:p>
          <a:p>
            <a:pPr>
              <a:buNone/>
            </a:pPr>
            <a:r>
              <a:rPr lang="en-US" altLang="zh-CN" sz="28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sz="280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y=(x*x+x+1</a:t>
            </a:r>
            <a:r>
              <a:rPr lang="en-US" altLang="zh-CN" sz="28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)/2-5.5;</a:t>
            </a:r>
          </a:p>
          <a:p>
            <a:pPr>
              <a:buNone/>
            </a:pPr>
            <a:r>
              <a:rPr lang="en-US" altLang="zh-CN" sz="28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sz="28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altLang="zh-CN" sz="28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y;  </a:t>
            </a:r>
          </a:p>
          <a:p>
            <a:pPr>
              <a:buNone/>
            </a:pPr>
            <a:r>
              <a:rPr lang="en-US" altLang="zh-CN" sz="28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  </a:t>
            </a:r>
            <a:r>
              <a:rPr lang="en-US" altLang="zh-CN" sz="28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8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对非</a:t>
            </a:r>
            <a:r>
              <a:rPr lang="en-US" altLang="zh-CN" sz="28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zh-CN" altLang="en-US" sz="28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类型的函数，必须有一个</a:t>
            </a:r>
          </a:p>
          <a:p>
            <a:pPr>
              <a:buNone/>
            </a:pPr>
            <a:r>
              <a:rPr lang="en-US" altLang="zh-CN" sz="28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//return</a:t>
            </a:r>
            <a:r>
              <a:rPr lang="zh-CN" altLang="en-US" sz="28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语句，由它返回函数值</a:t>
            </a:r>
          </a:p>
          <a:p>
            <a:pPr>
              <a:buNone/>
            </a:pPr>
            <a:r>
              <a:rPr lang="en-US" altLang="zh-CN" sz="28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zh-CN" altLang="en-US" sz="28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}</a:t>
            </a:r>
            <a:r>
              <a:rPr lang="zh-CN" altLang="en-US" sz="28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en-US" altLang="zh-CN" sz="2800" dirty="0" smtClean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 lvl="1"/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>
                <a:ea typeface="Tahoma" pitchFamily="34" charset="0"/>
              </a:rPr>
              <a:t>Database &amp; Information System Lab</a:t>
            </a:r>
            <a:endParaRPr lang="en-US" altLang="zh-CN" dirty="0">
              <a:ea typeface="Tahoma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24BA5DA-9399-4747-BBF5-65A2C2316885}" type="slidenum">
              <a:rPr lang="en-US" altLang="zh-CN" smtClean="0"/>
              <a:pPr/>
              <a:t>8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函数的参数传递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按值传递</a:t>
            </a:r>
            <a:endParaRPr lang="en-US" altLang="zh-CN" smtClean="0"/>
          </a:p>
          <a:p>
            <a:pPr lvl="1"/>
            <a:r>
              <a:rPr lang="zh-CN" altLang="en-US" smtClean="0"/>
              <a:t>赋值调用</a:t>
            </a:r>
            <a:endParaRPr lang="en-US" altLang="zh-CN" smtClean="0"/>
          </a:p>
          <a:p>
            <a:r>
              <a:rPr lang="zh-CN" altLang="en-US" smtClean="0"/>
              <a:t>按地址传递</a:t>
            </a:r>
            <a:endParaRPr lang="en-US" altLang="zh-CN" smtClean="0"/>
          </a:p>
          <a:p>
            <a:pPr lvl="1"/>
            <a:r>
              <a:rPr lang="zh-CN" altLang="en-US" smtClean="0"/>
              <a:t>参数为数组</a:t>
            </a:r>
            <a:endParaRPr lang="en-US" altLang="zh-CN" smtClean="0"/>
          </a:p>
          <a:p>
            <a:pPr lvl="1"/>
            <a:r>
              <a:rPr lang="zh-CN" altLang="en-US" smtClean="0"/>
              <a:t>参数为引用</a:t>
            </a:r>
            <a:endParaRPr lang="en-US" altLang="zh-CN" smtClean="0"/>
          </a:p>
          <a:p>
            <a:pPr lvl="2"/>
            <a:r>
              <a:rPr lang="zh-CN" altLang="en-US" smtClean="0"/>
              <a:t>引用调用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>
                <a:ea typeface="Tahoma" pitchFamily="34" charset="0"/>
              </a:rPr>
              <a:t>Database &amp; Information System Lab</a:t>
            </a:r>
            <a:endParaRPr lang="en-US" altLang="zh-CN" dirty="0">
              <a:ea typeface="Tahoma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24BA5DA-9399-4747-BBF5-65A2C2316885}" type="slidenum">
              <a:rPr lang="en-US" altLang="zh-CN" smtClean="0"/>
              <a:pPr/>
              <a:t>9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3">
      <a:dk1>
        <a:srgbClr val="29698D"/>
      </a:dk1>
      <a:lt1>
        <a:srgbClr val="FFFFFF"/>
      </a:lt1>
      <a:dk2>
        <a:srgbClr val="000000"/>
      </a:dk2>
      <a:lt2>
        <a:srgbClr val="D6E1E2"/>
      </a:lt2>
      <a:accent1>
        <a:srgbClr val="0099CC"/>
      </a:accent1>
      <a:accent2>
        <a:srgbClr val="FF9900"/>
      </a:accent2>
      <a:accent3>
        <a:srgbClr val="FFFFFF"/>
      </a:accent3>
      <a:accent4>
        <a:srgbClr val="215978"/>
      </a:accent4>
      <a:accent5>
        <a:srgbClr val="AACAE2"/>
      </a:accent5>
      <a:accent6>
        <a:srgbClr val="E78A00"/>
      </a:accent6>
      <a:hlink>
        <a:srgbClr val="669900"/>
      </a:hlink>
      <a:folHlink>
        <a:srgbClr val="83A6A7"/>
      </a:folHlink>
    </a:clrScheme>
    <a:fontScheme name="Default Design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29698D"/>
        </a:dk1>
        <a:lt1>
          <a:srgbClr val="FFFFFF"/>
        </a:lt1>
        <a:dk2>
          <a:srgbClr val="000000"/>
        </a:dk2>
        <a:lt2>
          <a:srgbClr val="D6E1E2"/>
        </a:lt2>
        <a:accent1>
          <a:srgbClr val="FF5050"/>
        </a:accent1>
        <a:accent2>
          <a:srgbClr val="FF9933"/>
        </a:accent2>
        <a:accent3>
          <a:srgbClr val="FFFFFF"/>
        </a:accent3>
        <a:accent4>
          <a:srgbClr val="215978"/>
        </a:accent4>
        <a:accent5>
          <a:srgbClr val="FFB3B3"/>
        </a:accent5>
        <a:accent6>
          <a:srgbClr val="E78A2D"/>
        </a:accent6>
        <a:hlink>
          <a:srgbClr val="00CC99"/>
        </a:hlink>
        <a:folHlink>
          <a:srgbClr val="83A6A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666699"/>
        </a:dk1>
        <a:lt1>
          <a:srgbClr val="FFFFFF"/>
        </a:lt1>
        <a:dk2>
          <a:srgbClr val="000000"/>
        </a:dk2>
        <a:lt2>
          <a:srgbClr val="F7F4D5"/>
        </a:lt2>
        <a:accent1>
          <a:srgbClr val="72B88E"/>
        </a:accent1>
        <a:accent2>
          <a:srgbClr val="917FC9"/>
        </a:accent2>
        <a:accent3>
          <a:srgbClr val="FFFFFF"/>
        </a:accent3>
        <a:accent4>
          <a:srgbClr val="565682"/>
        </a:accent4>
        <a:accent5>
          <a:srgbClr val="BCD8C6"/>
        </a:accent5>
        <a:accent6>
          <a:srgbClr val="8372B6"/>
        </a:accent6>
        <a:hlink>
          <a:srgbClr val="3197BB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29698D"/>
        </a:dk1>
        <a:lt1>
          <a:srgbClr val="FFFFFF"/>
        </a:lt1>
        <a:dk2>
          <a:srgbClr val="000000"/>
        </a:dk2>
        <a:lt2>
          <a:srgbClr val="D6E1E2"/>
        </a:lt2>
        <a:accent1>
          <a:srgbClr val="0099CC"/>
        </a:accent1>
        <a:accent2>
          <a:srgbClr val="FF9900"/>
        </a:accent2>
        <a:accent3>
          <a:srgbClr val="FFFFFF"/>
        </a:accent3>
        <a:accent4>
          <a:srgbClr val="215978"/>
        </a:accent4>
        <a:accent5>
          <a:srgbClr val="AACAE2"/>
        </a:accent5>
        <a:accent6>
          <a:srgbClr val="E78A00"/>
        </a:accent6>
        <a:hlink>
          <a:srgbClr val="669900"/>
        </a:hlink>
        <a:folHlink>
          <a:srgbClr val="83A6A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029TGp_edu_biz_red_v3</Template>
  <TotalTime>3461</TotalTime>
  <Words>523</Words>
  <Application>Microsoft Office PowerPoint</Application>
  <PresentationFormat>全屏显示(4:3)</PresentationFormat>
  <Paragraphs>148</Paragraphs>
  <Slides>14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Default Design</vt:lpstr>
      <vt:lpstr>高级语言程序设计C++上机实验</vt:lpstr>
      <vt:lpstr>实验5-1</vt:lpstr>
      <vt:lpstr>函数的说明</vt:lpstr>
      <vt:lpstr>函数的返回值</vt:lpstr>
      <vt:lpstr>函数的返回值</vt:lpstr>
      <vt:lpstr>函数的调用</vt:lpstr>
      <vt:lpstr>函数的调用</vt:lpstr>
      <vt:lpstr>函数的调用</vt:lpstr>
      <vt:lpstr>函数的参数传递</vt:lpstr>
      <vt:lpstr>函数的参数传递</vt:lpstr>
      <vt:lpstr>函数的参数传递</vt:lpstr>
      <vt:lpstr>函数的嵌套与递归</vt:lpstr>
      <vt:lpstr>练习</vt:lpstr>
      <vt:lpstr>幻灯片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张海威</dc:creator>
  <cp:lastModifiedBy>Windows 用户</cp:lastModifiedBy>
  <cp:revision>405</cp:revision>
  <dcterms:created xsi:type="dcterms:W3CDTF">2009-09-27T06:34:47Z</dcterms:created>
  <dcterms:modified xsi:type="dcterms:W3CDTF">2014-11-25T12:41:46Z</dcterms:modified>
</cp:coreProperties>
</file>