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83"/>
  </p:notesMasterIdLst>
  <p:sldIdLst>
    <p:sldId id="256" r:id="rId2"/>
    <p:sldId id="276" r:id="rId3"/>
    <p:sldId id="277" r:id="rId4"/>
    <p:sldId id="278" r:id="rId5"/>
    <p:sldId id="353" r:id="rId6"/>
    <p:sldId id="369" r:id="rId7"/>
    <p:sldId id="257" r:id="rId8"/>
    <p:sldId id="350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70" r:id="rId30"/>
    <p:sldId id="358" r:id="rId31"/>
    <p:sldId id="294" r:id="rId32"/>
    <p:sldId id="295" r:id="rId33"/>
    <p:sldId id="298" r:id="rId34"/>
    <p:sldId id="360" r:id="rId35"/>
    <p:sldId id="299" r:id="rId36"/>
    <p:sldId id="359" r:id="rId37"/>
    <p:sldId id="304" r:id="rId38"/>
    <p:sldId id="305" r:id="rId39"/>
    <p:sldId id="308" r:id="rId40"/>
    <p:sldId id="306" r:id="rId41"/>
    <p:sldId id="309" r:id="rId42"/>
    <p:sldId id="307" r:id="rId43"/>
    <p:sldId id="373" r:id="rId44"/>
    <p:sldId id="310" r:id="rId45"/>
    <p:sldId id="351" r:id="rId46"/>
    <p:sldId id="313" r:id="rId47"/>
    <p:sldId id="352" r:id="rId48"/>
    <p:sldId id="311" r:id="rId49"/>
    <p:sldId id="361" r:id="rId50"/>
    <p:sldId id="315" r:id="rId51"/>
    <p:sldId id="316" r:id="rId52"/>
    <p:sldId id="371" r:id="rId53"/>
    <p:sldId id="318" r:id="rId54"/>
    <p:sldId id="319" r:id="rId55"/>
    <p:sldId id="320" r:id="rId56"/>
    <p:sldId id="372" r:id="rId57"/>
    <p:sldId id="329" r:id="rId58"/>
    <p:sldId id="333" r:id="rId59"/>
    <p:sldId id="334" r:id="rId60"/>
    <p:sldId id="335" r:id="rId61"/>
    <p:sldId id="365" r:id="rId62"/>
    <p:sldId id="374" r:id="rId63"/>
    <p:sldId id="375" r:id="rId64"/>
    <p:sldId id="339" r:id="rId65"/>
    <p:sldId id="362" r:id="rId66"/>
    <p:sldId id="363" r:id="rId67"/>
    <p:sldId id="364" r:id="rId68"/>
    <p:sldId id="340" r:id="rId69"/>
    <p:sldId id="34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92AA2"/>
    <a:srgbClr val="FFCCCC"/>
    <a:srgbClr val="FF9999"/>
    <a:srgbClr val="233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3" autoAdjust="0"/>
    <p:restoredTop sz="83735" autoAdjust="0"/>
  </p:normalViewPr>
  <p:slideViewPr>
    <p:cSldViewPr>
      <p:cViewPr varScale="1">
        <p:scale>
          <a:sx n="85" d="100"/>
          <a:sy n="8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1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计算整数加法，如果需要计算字符加法、复数加法就需要重新编写程序，无法重用整数加法程序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乘到小数部分为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为止，但是大多数情况，小数部分不会为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，因此得到的通常是近似数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中的数据类型举例，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</a:t>
            </a:r>
            <a:r>
              <a:rPr lang="en-US" altLang="zh-CN" dirty="0" smtClean="0"/>
              <a:t>1</a:t>
            </a:r>
            <a:r>
              <a:rPr lang="zh-CN" altLang="en-US" smtClean="0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类的概念来自于</a:t>
            </a:r>
            <a:r>
              <a:rPr lang="en-US" altLang="zh-CN" dirty="0" err="1" smtClean="0"/>
              <a:t>Simula</a:t>
            </a:r>
            <a:r>
              <a:rPr lang="zh-CN" altLang="en-US" dirty="0" smtClean="0"/>
              <a:t>语言。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版增加了类的保护乘员、多重继承、对象初始化、抽象类、静态成员、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成员函数</a:t>
            </a:r>
            <a:endParaRPr lang="en-US" altLang="zh-CN" dirty="0" smtClean="0"/>
          </a:p>
          <a:p>
            <a:r>
              <a:rPr lang="en-US" altLang="zh-CN" dirty="0" smtClean="0"/>
              <a:t>3.0</a:t>
            </a:r>
            <a:r>
              <a:rPr lang="zh-CN" altLang="en-US" dirty="0" smtClean="0"/>
              <a:t>版增加了模板</a:t>
            </a:r>
            <a:endParaRPr lang="en-US" altLang="zh-CN" dirty="0" smtClean="0"/>
          </a:p>
          <a:p>
            <a:r>
              <a:rPr lang="zh-CN" altLang="en-US" dirty="0" smtClean="0"/>
              <a:t>标准中增加名字空间的概念、增加了标准容器类、字符串类型等等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200" b="1" dirty="0" smtClean="0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http://cc.nankai.edu.cn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3" Type="http://schemas.openxmlformats.org/officeDocument/2006/relationships/image" Target="../media/image21.png"/><Relationship Id="rId21" Type="http://schemas.openxmlformats.org/officeDocument/2006/relationships/image" Target="../media/image39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29.png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wmf"/><Relationship Id="rId4" Type="http://schemas.openxmlformats.org/officeDocument/2006/relationships/image" Target="../media/image22.png"/><Relationship Id="rId9" Type="http://schemas.openxmlformats.org/officeDocument/2006/relationships/image" Target="../media/image27.wmf"/><Relationship Id="rId14" Type="http://schemas.openxmlformats.org/officeDocument/2006/relationships/image" Target="../media/image32.wmf"/><Relationship Id="rId22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南开大学计算机与控制工程学院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计算机的组成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存储器（</a:t>
            </a:r>
            <a:r>
              <a:rPr lang="en-US" altLang="zh-CN" dirty="0" smtClean="0"/>
              <a:t>RAM － Random Access Memory）：</a:t>
            </a:r>
            <a:r>
              <a:rPr lang="zh-CN" altLang="en-US" dirty="0" smtClean="0"/>
              <a:t>存储程序指令和数据，包括随机存取存储器和只读存储器（</a:t>
            </a:r>
            <a:r>
              <a:rPr lang="en-US" altLang="zh-CN" dirty="0" smtClean="0"/>
              <a:t>Read Only Memory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中央处理器（</a:t>
            </a:r>
            <a:r>
              <a:rPr lang="en-US" altLang="zh-CN" dirty="0" smtClean="0"/>
              <a:t>CPU － Central Processing Unit）：</a:t>
            </a:r>
            <a:r>
              <a:rPr lang="zh-CN" altLang="en-US" dirty="0" smtClean="0"/>
              <a:t>又可细分为控制器（</a:t>
            </a:r>
            <a:r>
              <a:rPr lang="en-US" altLang="zh-CN" dirty="0" smtClean="0"/>
              <a:t>CU）</a:t>
            </a:r>
            <a:r>
              <a:rPr lang="zh-CN" altLang="en-US" dirty="0" smtClean="0"/>
              <a:t>和运算器（</a:t>
            </a:r>
            <a:r>
              <a:rPr lang="en-US" altLang="zh-CN" dirty="0" smtClean="0"/>
              <a:t>ALU），</a:t>
            </a:r>
            <a:r>
              <a:rPr lang="zh-CN" altLang="en-US" dirty="0" smtClean="0"/>
              <a:t>即，</a:t>
            </a:r>
            <a:r>
              <a:rPr lang="en-US" altLang="zh-CN" dirty="0" smtClean="0"/>
              <a:t>CPU = CU + ALU。</a:t>
            </a:r>
          </a:p>
          <a:p>
            <a:pPr lvl="1"/>
            <a:r>
              <a:rPr lang="zh-CN" altLang="en-US" dirty="0" smtClean="0"/>
              <a:t>输入输出设备（</a:t>
            </a:r>
            <a:r>
              <a:rPr lang="en-US" altLang="zh-CN" dirty="0" smtClean="0"/>
              <a:t>I/O － Input / Output）：</a:t>
            </a:r>
            <a:r>
              <a:rPr lang="zh-CN" altLang="en-US" dirty="0" smtClean="0"/>
              <a:t>也称外部设备，负责对数据和程序进行输入与输出。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计算机组成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2357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39954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119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3662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36370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35735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59522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653965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09728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85277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633328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09728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09928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54772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53185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67472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64774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75886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77791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78744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0172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83824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247815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计算机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5809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主板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580940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中央处理器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3335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内存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49337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硬盘、光盘驱动器、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3335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显示器、键盘、鼠标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871828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声卡、显卡、网卡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553942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268454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268718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697082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785935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780348" y="1196752"/>
            <a:ext cx="2000264" cy="2000264"/>
          </a:xfrm>
          <a:prstGeom prst="rect">
            <a:avLst/>
          </a:prstGeom>
        </p:spPr>
      </p:pic>
      <p:sp>
        <p:nvSpPr>
          <p:cNvPr id="51" name="灯片编号占位符 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三级存取器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硬盘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光盘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磁带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系统软件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操作系统（</a:t>
            </a:r>
            <a:r>
              <a:rPr lang="en-US" altLang="zh-CN" dirty="0" smtClean="0"/>
              <a:t>Operating 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Windows</a:t>
            </a:r>
          </a:p>
          <a:p>
            <a:pPr lvl="3"/>
            <a:r>
              <a:rPr lang="en-US" altLang="zh-CN" dirty="0" smtClean="0"/>
              <a:t>Unix</a:t>
            </a:r>
          </a:p>
          <a:p>
            <a:pPr lvl="3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应用软件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Office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Media Player</a:t>
            </a:r>
          </a:p>
          <a:p>
            <a:pPr lvl="2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Explorer</a:t>
            </a:r>
          </a:p>
          <a:p>
            <a:pPr lvl="2"/>
            <a:r>
              <a:rPr lang="zh-CN" altLang="en-US" smtClean="0"/>
              <a:t>魔兽争霸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应用软件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要计算机完成某一任务所规定的一系列动作或步骤</a:t>
            </a:r>
            <a:endParaRPr lang="en-US" altLang="zh-CN" dirty="0" smtClean="0"/>
          </a:p>
          <a:p>
            <a:r>
              <a:rPr lang="zh-CN" altLang="en-US" dirty="0" smtClean="0"/>
              <a:t>程序在计算机系统中的地位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软件的根基</a:t>
            </a:r>
            <a:endParaRPr lang="en-US" altLang="zh-CN" dirty="0" smtClean="0"/>
          </a:p>
          <a:p>
            <a:r>
              <a:rPr lang="zh-CN" altLang="en-US" dirty="0" smtClean="0"/>
              <a:t>程序设计的基础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计算机语言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计算机指令系统：机器语言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低级编程语言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使用“机器语言”编出的做一次加法“</a:t>
            </a:r>
            <a:r>
              <a:rPr lang="en-US" altLang="zh-CN" dirty="0" smtClean="0"/>
              <a:t>TOTAL = PRICE + TAX”</a:t>
            </a:r>
            <a:r>
              <a:rPr lang="zh-CN" altLang="en-US" dirty="0" smtClean="0"/>
              <a:t>的程序为：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 smtClean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机器指令的执行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在内存中执行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举例：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低级编程语言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汇编语言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引入“助记符”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汇编程序系统(</a:t>
            </a:r>
            <a:r>
              <a:rPr lang="en-US" altLang="zh-CN" dirty="0" smtClean="0"/>
              <a:t>Assembler)</a:t>
            </a:r>
          </a:p>
          <a:p>
            <a:pPr lvl="2"/>
            <a:r>
              <a:rPr lang="zh-CN" altLang="en-US" dirty="0" smtClean="0">
                <a:ea typeface="楷体_GB2312" pitchFamily="49" charset="-122"/>
              </a:rPr>
              <a:t>汇编语言源程序                机器语言</a:t>
            </a:r>
            <a:endParaRPr lang="en-US" altLang="zh-CN" dirty="0" smtClean="0">
              <a:ea typeface="楷体_GB2312" pitchFamily="49" charset="-122"/>
            </a:endParaRPr>
          </a:p>
          <a:p>
            <a:r>
              <a:rPr lang="zh-CN" altLang="en-US" dirty="0" smtClean="0"/>
              <a:t>低级语言的缺点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依赖于机器，可移植性差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代码冗长，不易于编写大规模的程序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可读性差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可维护性差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363956" y="3430710"/>
            <a:ext cx="1360172" cy="21431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周课时安排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第一学期讲授</a:t>
            </a:r>
            <a:r>
              <a:rPr lang="en-US" altLang="zh-CN" dirty="0" smtClean="0"/>
              <a:t>3</a:t>
            </a:r>
            <a:r>
              <a:rPr lang="zh-CN" altLang="en-US" dirty="0" smtClean="0"/>
              <a:t>课时，第二学期讲授</a:t>
            </a:r>
            <a:r>
              <a:rPr lang="en-US" altLang="zh-CN" dirty="0" smtClean="0"/>
              <a:t>2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期末笔试成绩（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上机考试成绩（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平时成绩（包括出勤、作业、课堂检测等，共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易于理解、记忆和使用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更加接近人的思维方式和自然语言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应用广泛的高级语言：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高级语言程序的运行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编译程序系统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将高级语言源程序转换为汇编语言源程序（目标程序）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将目标程序转换为机器指令程序（可执行程序）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执行可执行程序，得到所需的结果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程序设计方法学的发展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程序设计技术的初级阶段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计算机诞生，</a:t>
            </a:r>
            <a:r>
              <a:rPr lang="en-US" altLang="zh-CN" dirty="0" smtClean="0"/>
              <a:t>von Neumann </a:t>
            </a:r>
            <a:r>
              <a:rPr lang="zh-CN" altLang="en-US" dirty="0" smtClean="0"/>
              <a:t>模式形成，低级语言编程是主要开发形式。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第一代高级语言（以 </a:t>
            </a:r>
            <a:r>
              <a:rPr lang="en-US" altLang="zh-CN" dirty="0" smtClean="0"/>
              <a:t>FORTRAN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ALGOL60 </a:t>
            </a:r>
            <a:r>
              <a:rPr lang="zh-CN" altLang="en-US" dirty="0" smtClean="0"/>
              <a:t>为代表）诞生，从低级语言编程转向高级语言编程。</a:t>
            </a:r>
          </a:p>
          <a:p>
            <a:pPr lvl="2"/>
            <a:r>
              <a:rPr lang="zh-CN" altLang="en-US" dirty="0" smtClean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 smtClean="0"/>
              <a:t>60</a:t>
            </a:r>
            <a:r>
              <a:rPr lang="zh-CN" altLang="en-US" dirty="0" smtClean="0"/>
              <a:t>年代，以大规模程序频频出错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1962</a:t>
            </a:r>
            <a:r>
              <a:rPr lang="zh-CN" altLang="en-US" dirty="0" smtClean="0"/>
              <a:t>年，因软件出错导致美国金星探测器水手</a:t>
            </a:r>
            <a:r>
              <a:rPr lang="en-US" altLang="zh-CN" dirty="0" smtClean="0"/>
              <a:t>Ⅱ</a:t>
            </a:r>
            <a:r>
              <a:rPr lang="zh-CN" altLang="en-US" dirty="0" smtClean="0"/>
              <a:t>号卫星发射失败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为特征的“软件危机”发生，引起关于“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语句”的辩论。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程序设计方法学的发展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结构程序设计（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 smtClean="0"/>
              <a:t>）阶段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Pascal 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语言为代表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强调数据类型、程序结构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注重可靠性、可维护性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采用自顶向下、逐步求精的设计方法 </a:t>
            </a:r>
            <a:endParaRPr lang="en-US" altLang="zh-CN" dirty="0" smtClean="0"/>
          </a:p>
          <a:p>
            <a:pPr lvl="2"/>
            <a:r>
              <a:rPr lang="zh-CN" altLang="en-US" sz="2200" dirty="0" smtClean="0"/>
              <a:t>程序运行的动态结构与程序书写的静态结构相对一致 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严格区分数据类型 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程序的可重用性差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年代，面向对象程序设计逐渐从理论转向实践，程序设计理论步入成熟期。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A.Kay</a:t>
            </a:r>
            <a:r>
              <a:rPr lang="en-US" altLang="zh-CN" dirty="0" smtClean="0"/>
              <a:t> </a:t>
            </a:r>
            <a:r>
              <a:rPr lang="zh-CN" altLang="en-US" dirty="0" smtClean="0"/>
              <a:t>研制了</a:t>
            </a:r>
            <a:r>
              <a:rPr lang="en-US" altLang="zh-CN" dirty="0" smtClean="0"/>
              <a:t>Smalltalk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B.Stroustrup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开发了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OOP </a:t>
            </a:r>
            <a:r>
              <a:rPr lang="zh-CN" altLang="en-US" dirty="0" smtClean="0"/>
              <a:t>方法在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年代盛行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方法从思想上与</a:t>
            </a:r>
            <a:r>
              <a:rPr lang="en-US" altLang="zh-CN" dirty="0" smtClean="0"/>
              <a:t>SP </a:t>
            </a:r>
            <a:r>
              <a:rPr lang="zh-CN" altLang="en-US" dirty="0" smtClean="0"/>
              <a:t>方法相比是抓住了软件开发的本质和规律，计算机所要解决的问题越来越重要，越来越复杂。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 </a:t>
            </a:r>
            <a:r>
              <a:rPr lang="zh-CN" altLang="en-US" dirty="0" smtClean="0"/>
              <a:t>技术之所以能适应今天软件产业的需要，是因为它比较好地解决了软件模块化、信息隐蔽和抽象的目标。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常用的面向对象语言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</a:p>
          <a:p>
            <a:pPr lvl="1"/>
            <a:r>
              <a:rPr lang="en-US" altLang="zh-CN" dirty="0" smtClean="0"/>
              <a:t>Visual C++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窗体规范的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的具体实现版本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Smalltalk</a:t>
            </a:r>
          </a:p>
          <a:p>
            <a:pPr lvl="1"/>
            <a:r>
              <a:rPr lang="en-US" altLang="zh-CN" dirty="0" smtClean="0"/>
              <a:t>Simula67</a:t>
            </a:r>
          </a:p>
          <a:p>
            <a:pPr lvl="1"/>
            <a:r>
              <a:rPr lang="en-US" altLang="zh-CN" dirty="0" smtClean="0"/>
              <a:t>LISP</a:t>
            </a:r>
            <a:r>
              <a:rPr lang="zh-CN" altLang="en-US" dirty="0" smtClean="0"/>
              <a:t>家族语言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面向对象程序设计方法的特点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将数据以及对这些数据进行操作的方法放在一起，形成一个相互依存、不可分离的整体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面向对象程序设计的三大特征是：封装性、继承性、多态性。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对面向对象程序设计方法的支持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支持数据封装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语言中的类(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是支持数据封装的工具。通过类(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类型对所要处理的问题进行抽象描述，从而将逻辑上相关的数据与函数进行封装。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支持继承性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语言允许单继承和多继承。类之间可形成多层次的派生以及继承关系。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支持多态性</a:t>
            </a:r>
          </a:p>
          <a:p>
            <a:pPr lvl="2"/>
            <a:r>
              <a:rPr lang="zh-CN" altLang="en-US" dirty="0" smtClean="0"/>
              <a:t>允许对函数和运算符进行重载。通过在基类及其派生类间对虚函数进行使用体现出另一种多态性。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程序设计的范型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过程型程序设计，指令序列</a:t>
            </a:r>
            <a:endParaRPr lang="en-US" altLang="zh-CN" dirty="0" smtClean="0"/>
          </a:p>
          <a:p>
            <a:r>
              <a:rPr lang="en-US" altLang="zh-CN" dirty="0" smtClean="0"/>
              <a:t>OOP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组合成类或对象</a:t>
            </a:r>
            <a:endParaRPr lang="en-US" altLang="zh-CN" dirty="0" smtClean="0"/>
          </a:p>
          <a:p>
            <a:r>
              <a:rPr lang="zh-CN" altLang="en-US" dirty="0" smtClean="0"/>
              <a:t>函数性程序设计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“黑盒子”方式</a:t>
            </a:r>
            <a:endParaRPr lang="en-US" altLang="zh-CN" dirty="0" smtClean="0"/>
          </a:p>
          <a:p>
            <a:r>
              <a:rPr lang="zh-CN" altLang="en-US" dirty="0" smtClean="0"/>
              <a:t>逻辑性程序设计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申述型程序设计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数制转换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教学用书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《高级语言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程序设计》，刘璟、周玉龙编著，高等教育出版社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高级语言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程序设计实验指导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，周玉龙编著，高等教育出版社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6" name="图片 5" descr="51lnoED63i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3810700"/>
            <a:ext cx="2714644" cy="2714644"/>
          </a:xfrm>
          <a:prstGeom prst="rect">
            <a:avLst/>
          </a:prstGeom>
        </p:spPr>
      </p:pic>
      <p:pic>
        <p:nvPicPr>
          <p:cNvPr id="7" name="图片 6" descr="51Y3GtgGn-L__AA5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3789040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数的进制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12157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524000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八进制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二进制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十六进制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其它进制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429000" y="37385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 smtClean="0">
                <a:ea typeface="宋体" pitchFamily="2" charset="-122"/>
              </a:rPr>
              <a:t>数制转换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473325" y="2039938"/>
            <a:ext cx="1793875" cy="161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457200" y="20399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73075" y="170234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数的进制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zh-CN" altLang="en-US" dirty="0" smtClean="0">
                <a:solidFill>
                  <a:srgbClr val="FF0000"/>
                </a:solidFill>
              </a:rPr>
              <a:t>二进制数位（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每个二进制数位的权，从右向左依次为：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n=0,1,2,3, 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据说数学家莱布尼兹的受了八卦图的启发，才发明了二进制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二进制数的表示方法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转换为十进制数的方法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按“权”展开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1011(2) = 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+0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=8+0+2+1=11(10)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91264" cy="5029200"/>
          </a:xfrm>
        </p:spPr>
        <p:txBody>
          <a:bodyPr/>
          <a:lstStyle/>
          <a:p>
            <a:r>
              <a:rPr lang="zh-CN" altLang="en-US" dirty="0" smtClean="0"/>
              <a:t>每个八进制数位只能是数字：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从右往左依次为：8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>
                <a:ea typeface="楷体_GB2312" pitchFamily="49" charset="-122"/>
              </a:rPr>
              <a:t>表示方法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 smtClean="0"/>
              <a:t>1011（8） = 1×8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+ 0×8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+ 1×8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+ 1×8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512 + 0 + 8 + 1 = 521（10）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每个十六进制数位只能够出现：0、1、2、…、9、</a:t>
            </a:r>
            <a:r>
              <a:rPr lang="en-US" altLang="zh-CN" dirty="0" smtClean="0"/>
              <a:t>A、B、C、D、E、F。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从右往左依次为：16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/>
              <a:t>表示方法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 smtClean="0"/>
              <a:t>1011（16） = 1×16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+ 0×16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4096 + 0 + 16 + 1 = 4113（10）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每个十六进制数位只能够出现：0、1、2、…、9、</a:t>
            </a:r>
            <a:r>
              <a:rPr lang="en-US" altLang="zh-CN" dirty="0" smtClean="0"/>
              <a:t>A、B、C、D、E、F。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从右往左依次为：16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/>
              <a:t>表示方法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 smtClean="0"/>
              <a:t>1011（16） = 1×16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+ 0×16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4096 + 0 + 16 + 1 = 4113（10）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4035425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76450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10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4035425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71843" y="207645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4035425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29231" y="207645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8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4035425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72305" y="2043106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16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68" name="页脚占位符 6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457324"/>
          </a:xfrm>
        </p:spPr>
        <p:txBody>
          <a:bodyPr/>
          <a:lstStyle/>
          <a:p>
            <a:r>
              <a:rPr lang="zh-CN" altLang="en-US" dirty="0" smtClean="0"/>
              <a:t>十进制转换为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</a:t>
            </a:r>
            <a:r>
              <a:rPr lang="en-US" altLang="zh-CN" dirty="0" smtClean="0"/>
              <a:t>R</a:t>
            </a:r>
            <a:r>
              <a:rPr lang="zh-CN" altLang="en-US" dirty="0" smtClean="0"/>
              <a:t>取余，倒排余数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440888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13" y="3504393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13" y="3866343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6" y="34472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26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2947175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389" y="3875868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583" y="4233058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018612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447" y="2383807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6734" y="2383807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2219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57912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936313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23317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4688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9453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4694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9459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247009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429256" y="2319263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500694" y="2947174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灯片编号占位符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二进制转换为十进制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按“权”展开，累加求和</a:t>
            </a:r>
            <a:endParaRPr lang="en-US" altLang="zh-CN" dirty="0" smtClean="0"/>
          </a:p>
          <a:p>
            <a:r>
              <a:rPr lang="zh-CN" altLang="en-US" dirty="0" smtClean="0"/>
              <a:t>二进制转换为八进制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从小数点位置，整数向左，小数向右，每三位二进制数为一组，不足三位补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1001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=&gt;(001)(001)</a:t>
            </a:r>
          </a:p>
          <a:p>
            <a:pPr lvl="1"/>
            <a:r>
              <a:rPr lang="zh-CN" altLang="en-US" dirty="0" smtClean="0"/>
              <a:t>将每组三位二进制数转换为相应的八进制数并按顺序排列在一起</a:t>
            </a:r>
          </a:p>
          <a:p>
            <a:pPr lvl="2"/>
            <a:r>
              <a:rPr lang="zh-CN" altLang="en-US" dirty="0" smtClean="0"/>
              <a:t>101010111（2）=&gt; (101)(010)(111) =&gt; 527（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二进制与八进制数对照表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教学用书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清华大学出版社，《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程序设计教程》，钱能 主编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机械工业出版社，《</a:t>
            </a:r>
            <a:r>
              <a:rPr lang="en-US" altLang="zh-CN" dirty="0" smtClean="0">
                <a:solidFill>
                  <a:srgbClr val="0070C0"/>
                </a:solidFill>
              </a:rPr>
              <a:t>The C++ Programming Language, Special Edition </a:t>
            </a:r>
            <a:r>
              <a:rPr lang="zh-CN" altLang="en-US" dirty="0" smtClean="0">
                <a:solidFill>
                  <a:srgbClr val="0070C0"/>
                </a:solidFill>
              </a:rPr>
              <a:t>》，</a:t>
            </a:r>
            <a:r>
              <a:rPr lang="en-US" altLang="zh-CN" dirty="0" err="1" smtClean="0">
                <a:solidFill>
                  <a:srgbClr val="0070C0"/>
                </a:solidFill>
              </a:rPr>
              <a:t>Bjarne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Stroustrup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编著，裘宗燕译。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dirty="0" smtClean="0"/>
              <a:t>中国电力出版社，《</a:t>
            </a:r>
            <a:r>
              <a:rPr lang="en-US" altLang="zh-CN" dirty="0" smtClean="0"/>
              <a:t>C++ Primer </a:t>
            </a:r>
            <a:r>
              <a:rPr lang="zh-CN" altLang="en-US" dirty="0" smtClean="0"/>
              <a:t>中文版》， </a:t>
            </a:r>
            <a:r>
              <a:rPr lang="en-US" altLang="zh-CN" dirty="0" err="1" smtClean="0"/>
              <a:t>S.B.Lippman,J.Lajoie</a:t>
            </a:r>
            <a:r>
              <a:rPr lang="zh-CN" altLang="en-US" dirty="0" smtClean="0"/>
              <a:t>编著，潘爱民、张丽译。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清华大学出版社，</a:t>
            </a:r>
            <a:r>
              <a:rPr lang="en-US" altLang="zh-CN" dirty="0" smtClean="0">
                <a:solidFill>
                  <a:srgbClr val="0070C0"/>
                </a:solidFill>
              </a:rPr>
              <a:t>《C++</a:t>
            </a:r>
            <a:r>
              <a:rPr lang="zh-CN" altLang="en-US" dirty="0" smtClean="0">
                <a:solidFill>
                  <a:srgbClr val="0070C0"/>
                </a:solidFill>
              </a:rPr>
              <a:t>程序设计</a:t>
            </a:r>
            <a:r>
              <a:rPr lang="en-US" altLang="zh-CN" dirty="0" smtClean="0">
                <a:solidFill>
                  <a:srgbClr val="0070C0"/>
                </a:solidFill>
              </a:rPr>
              <a:t>》</a:t>
            </a:r>
            <a:r>
              <a:rPr lang="zh-CN" altLang="en-US" dirty="0" smtClean="0">
                <a:solidFill>
                  <a:srgbClr val="0070C0"/>
                </a:solidFill>
              </a:rPr>
              <a:t>，谭浩强编著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International Standard, ISO/IEC 14882:1998(E), Programming Languages——C++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二进制转换为十六进制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从小数点位置，整数向左，小数向右，每四位二进制数为一组，不足四位补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10010(2) =&gt;(0001)(0010)</a:t>
            </a:r>
          </a:p>
          <a:p>
            <a:pPr lvl="1"/>
            <a:r>
              <a:rPr lang="zh-CN" altLang="en-US" dirty="0" smtClean="0"/>
              <a:t>将每组四位二进制数转换为相应的十六进制数并按顺序排列在一起</a:t>
            </a:r>
          </a:p>
          <a:p>
            <a:pPr lvl="2"/>
            <a:r>
              <a:rPr lang="zh-CN" altLang="en-US" dirty="0" smtClean="0"/>
              <a:t>100111110010(2) =&gt;(1001)(1111)(0010) =&gt;9</a:t>
            </a:r>
            <a:r>
              <a:rPr lang="en-US" altLang="zh-CN" dirty="0" smtClean="0"/>
              <a:t>F2(16)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二进制与十六进制数对照表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八进制转换二进制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一位化三位，按序连一起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527</a:t>
            </a:r>
            <a:r>
              <a:rPr lang="en-US" altLang="zh-CN" dirty="0" smtClean="0"/>
              <a:t>(</a:t>
            </a:r>
            <a:r>
              <a:rPr lang="zh-CN" altLang="en-US" dirty="0" smtClean="0"/>
              <a:t>8</a:t>
            </a:r>
            <a:r>
              <a:rPr lang="en-US" altLang="zh-CN" dirty="0" smtClean="0"/>
              <a:t>)</a:t>
            </a:r>
            <a:r>
              <a:rPr lang="zh-CN" altLang="en-US" dirty="0" smtClean="0"/>
              <a:t>=&gt; (101)(010)(111) =&gt; 101010111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十六进制转换二进制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一位化四位，按序连一起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9</a:t>
            </a:r>
            <a:r>
              <a:rPr lang="en-US" altLang="zh-CN" dirty="0" smtClean="0"/>
              <a:t>F2(16) =&gt;(1001)(1111)(0010) =&gt;100111110010(2)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十进制小数转换为二进制数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整数部分换算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取余，余数倒排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小数部分换算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取整，小数部分继续乘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直到</a:t>
            </a:r>
            <a:r>
              <a:rPr lang="zh-CN" altLang="en-US" dirty="0" smtClean="0">
                <a:solidFill>
                  <a:srgbClr val="FF0000"/>
                </a:solidFill>
              </a:rPr>
              <a:t>小数部分为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达到指定的精度</a:t>
            </a:r>
            <a:r>
              <a:rPr lang="zh-CN" altLang="en-US" dirty="0" smtClean="0"/>
              <a:t>为止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十进制小数转换为二进制多数情况下得到近似数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十进制小数转换为二进制数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0.6875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0.1011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2"/>
            <a:r>
              <a:rPr lang="en-US" altLang="zh-CN" dirty="0" smtClean="0"/>
              <a:t>0.6875*2=1.3750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 </a:t>
            </a:r>
          </a:p>
          <a:p>
            <a:pPr lvl="2"/>
            <a:r>
              <a:rPr lang="en-US" altLang="zh-CN" dirty="0" smtClean="0"/>
              <a:t>0.375 *2=0.75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 </a:t>
            </a:r>
          </a:p>
          <a:p>
            <a:pPr lvl="2"/>
            <a:r>
              <a:rPr lang="en-US" altLang="zh-CN" dirty="0" smtClean="0"/>
              <a:t>0.75 *2=1.5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 </a:t>
            </a:r>
          </a:p>
          <a:p>
            <a:pPr lvl="2"/>
            <a:r>
              <a:rPr lang="en-US" altLang="zh-CN" dirty="0" smtClean="0"/>
              <a:t>0.5 *2=1.0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0.33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=0.0101……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0.33*2=0.66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0.66*2=1.32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0.32*2=0.64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0.64*2=1.28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，取小数部分</a:t>
            </a:r>
            <a:r>
              <a:rPr lang="en-US" altLang="zh-CN" dirty="0" smtClean="0"/>
              <a:t>0.28</a:t>
            </a:r>
            <a:r>
              <a:rPr lang="zh-CN" altLang="en-US" dirty="0" smtClean="0"/>
              <a:t>继续计算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十进制负数转换为二进制数</a:t>
            </a:r>
          </a:p>
          <a:p>
            <a:pPr lvl="1"/>
            <a:r>
              <a:rPr lang="zh-CN" altLang="en-US" dirty="0" smtClean="0"/>
              <a:t>与计算机中整数的存储格式有关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一个整数，按照绝对值大小转换成的二进制数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将二进制数按位取反，所得的新二进制数称为原二进制数的反码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反码加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称为补码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十进制负数转换为二进制数</a:t>
            </a:r>
          </a:p>
          <a:p>
            <a:pPr lvl="1"/>
            <a:r>
              <a:rPr lang="zh-CN" altLang="en-US" dirty="0" smtClean="0"/>
              <a:t>将十进制负数</a:t>
            </a:r>
            <a:r>
              <a:rPr lang="en-US" altLang="zh-CN" dirty="0" smtClean="0"/>
              <a:t>-22</a:t>
            </a:r>
            <a:r>
              <a:rPr lang="zh-CN" altLang="en-US" dirty="0" smtClean="0"/>
              <a:t>转换为二进制数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22</a:t>
            </a:r>
            <a:r>
              <a:rPr lang="zh-CN" altLang="en-US" dirty="0" smtClean="0"/>
              <a:t>转换为二进制数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00000000 00000000 00000000 00010110</a:t>
            </a:r>
          </a:p>
          <a:p>
            <a:pPr lvl="2"/>
            <a:r>
              <a:rPr lang="zh-CN" altLang="en-US" dirty="0" smtClean="0"/>
              <a:t>补足八位（根据系统中整数存储的位数），按位取反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00000000 00000000 00000000 00010110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</a:p>
          <a:p>
            <a:pPr lvl="3"/>
            <a:r>
              <a:rPr lang="en-US" altLang="zh-CN" dirty="0" smtClean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 smtClean="0"/>
              <a:t> =</a:t>
            </a:r>
            <a:r>
              <a:rPr lang="en-US" altLang="zh-CN" dirty="0" smtClean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计算机内部采用二进制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表示。</a:t>
            </a:r>
          </a:p>
          <a:p>
            <a:pPr lvl="2"/>
            <a:r>
              <a:rPr lang="zh-CN" altLang="en-US" dirty="0" smtClean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 smtClean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 smtClean="0"/>
              <a:t>易于进行转换，二进制与十进制数易于转换。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八进制和十六进制是计算机的辅助数进制，用于缩短二进制数的长度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使用二进制数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存储单元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存储单元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smtClean="0"/>
              <a:t>zhanghaiwei@dbis.nankai.edu.cn</a:t>
            </a:r>
          </a:p>
          <a:p>
            <a:r>
              <a:rPr lang="zh-CN" altLang="en-US" dirty="0" smtClean="0"/>
              <a:t>电话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手机：</a:t>
            </a:r>
            <a:r>
              <a:rPr lang="en-US" altLang="zh-CN" dirty="0" smtClean="0"/>
              <a:t>13512046566</a:t>
            </a:r>
          </a:p>
          <a:p>
            <a:pPr lvl="1"/>
            <a:r>
              <a:rPr lang="zh-CN" altLang="en-US" dirty="0" smtClean="0"/>
              <a:t>办公电话：</a:t>
            </a:r>
            <a:r>
              <a:rPr lang="en-US" altLang="zh-CN" dirty="0" smtClean="0"/>
              <a:t>23508468</a:t>
            </a:r>
          </a:p>
          <a:p>
            <a:r>
              <a:rPr lang="zh-CN" altLang="en-US" dirty="0" smtClean="0"/>
              <a:t>工作地点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计算机与控制工程学院，数据库与信息系统研究室，伯苓楼</a:t>
            </a:r>
            <a:r>
              <a:rPr lang="en-US" altLang="zh-CN" dirty="0" smtClean="0"/>
              <a:t>309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个二进制数位（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）为一个字节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个字节可以表示的范围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00000000</a:t>
            </a:r>
            <a:r>
              <a:rPr lang="zh-CN" altLang="en-US" dirty="0" smtClean="0"/>
              <a:t>）至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11111111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字节是计算机中指令和数据的基本存储单元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不同类型的指令使用不同的字节数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不同类型的数据用不同的字节数存储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79715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按字节安排</a:t>
            </a:r>
            <a:endParaRPr lang="en-US" altLang="zh-CN" dirty="0" smtClean="0"/>
          </a:p>
          <a:p>
            <a:r>
              <a:rPr lang="zh-CN" altLang="en-US" dirty="0" smtClean="0"/>
              <a:t>存储地址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顺序号，为每个存储器单元指定一个序号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92906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语言概述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面向对象程序设计正在逐渐成为主流设计技术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 </a:t>
            </a:r>
            <a:r>
              <a:rPr lang="zh-CN" altLang="en-US" dirty="0" smtClean="0"/>
              <a:t>技术并不取代</a:t>
            </a:r>
            <a:r>
              <a:rPr lang="en-US" altLang="zh-CN" dirty="0" smtClean="0"/>
              <a:t>SP </a:t>
            </a:r>
            <a:r>
              <a:rPr lang="zh-CN" altLang="en-US" dirty="0" smtClean="0"/>
              <a:t>和一般的程序设计的技能技巧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由于各大公司的竞相开发，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语言在各种不同机型上都有优秀的编译系统和相关的环境与工具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语言最可能取代</a:t>
            </a:r>
            <a:r>
              <a:rPr lang="en-US" altLang="zh-CN" dirty="0" smtClean="0"/>
              <a:t>C </a:t>
            </a:r>
            <a:r>
              <a:rPr lang="zh-CN" altLang="en-US" dirty="0" smtClean="0"/>
              <a:t>而成为主流的软件开发语言之一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语言已成为计算机专业主要的教学语言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语言简史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语言的作者是美国</a:t>
            </a:r>
            <a:r>
              <a:rPr lang="en-US" altLang="zh-CN" dirty="0" smtClean="0"/>
              <a:t>AT&amp;T 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Bell </a:t>
            </a:r>
            <a:r>
              <a:rPr lang="zh-CN" altLang="en-US" dirty="0" smtClean="0"/>
              <a:t>实验室的</a:t>
            </a:r>
            <a:r>
              <a:rPr lang="en-US" altLang="zh-CN" dirty="0" err="1" smtClean="0"/>
              <a:t>Bjarne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Stroustrup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带类的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语言的诞生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1985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C++1.0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语言的发展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1989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C++2.0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1993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C++3.0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1998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标准诞生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2011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C++11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语言是支持面向对象程序设计的最主要的代表语言之一。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封装和信息隐藏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抽象数据类型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继承和派生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函数与运算符的重载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语言是程序员和软件开发者在实践中的创造，时时处处体现了面向实用，面向软件开发者的思想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语言的超集</a:t>
            </a:r>
            <a:r>
              <a:rPr lang="zh-CN" altLang="en-US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程序简介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 action="ppaction://hlinksldjump"/>
              </a:rPr>
              <a:t>过程型结构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根据解决问题的步骤组织程序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 action="ppaction://hlinksldjump"/>
              </a:rPr>
              <a:t>函数型结构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将待解决的问题分解为若干子问题，用函数进行组织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 action="ppaction://hlinksldjump"/>
              </a:rPr>
              <a:t>面向对象型结构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使用类和对象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988840"/>
            <a:ext cx="60310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58</a:t>
            </a:fld>
            <a:endParaRPr lang="en-US" altLang="zh-CN" dirty="0"/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77011"/>
            <a:ext cx="55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1.1】</a:t>
            </a:r>
            <a:r>
              <a:rPr lang="zh-CN" altLang="en-US" dirty="0" smtClean="0">
                <a:solidFill>
                  <a:srgbClr val="C00000"/>
                </a:solidFill>
              </a:rPr>
              <a:t>过程型程序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1989995"/>
            <a:ext cx="37862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input(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y)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x=a;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y=b;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500562" y="1988840"/>
            <a:ext cx="4463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output(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=”&lt;&lt;z&lt;&lt;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add(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output(c);	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77011"/>
            <a:ext cx="55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1.2】</a:t>
            </a:r>
            <a:r>
              <a:rPr lang="zh-CN" altLang="en-US" dirty="0" smtClean="0">
                <a:solidFill>
                  <a:srgbClr val="C00000"/>
                </a:solidFill>
              </a:rPr>
              <a:t>函数型程序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844824"/>
            <a:ext cx="3429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Calculator();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Calculator::Calculator()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a=0;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b=0;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851920" y="1916832"/>
            <a:ext cx="5292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Calculator::Sub(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x-y;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Calculator cal;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&lt;&lt;"m-n="&lt;&lt;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cal.Sub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1.3】</a:t>
            </a:r>
            <a:r>
              <a:rPr lang="zh-CN" altLang="en-US" dirty="0" smtClean="0">
                <a:solidFill>
                  <a:srgbClr val="C00000"/>
                </a:solidFill>
              </a:rPr>
              <a:t>面向对象型程序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确定已知条件和输出结果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确定解决问题的过程，包括算法、公式推导等等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用流程图或伪代码描述解决问题过程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将过程用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语言描述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通过调试程序保证语法的正确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通过输出结果验证程序功能的正确性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将解决问题过程划分为若干独立的功能模块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功能明确</a:t>
            </a:r>
            <a:endParaRPr lang="en-US" altLang="zh-CN" dirty="0" smtClean="0"/>
          </a:p>
          <a:p>
            <a:pPr lvl="3"/>
            <a:r>
              <a:rPr lang="zh-CN" altLang="en-US" dirty="0"/>
              <a:t>一</a:t>
            </a:r>
            <a:r>
              <a:rPr lang="zh-CN" altLang="en-US" dirty="0" smtClean="0"/>
              <a:t>个或几个独立功能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条件明确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结果明确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将各功能模块进行整合</a:t>
            </a:r>
            <a:endParaRPr lang="en-US" altLang="zh-CN" dirty="0" smtClean="0"/>
          </a:p>
          <a:p>
            <a:pPr lvl="2"/>
            <a:r>
              <a:rPr lang="zh-CN" altLang="en-US" dirty="0"/>
              <a:t>调用</a:t>
            </a:r>
            <a:r>
              <a:rPr lang="zh-CN" altLang="en-US" dirty="0" smtClean="0"/>
              <a:t>顺序正确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与面向过程和面向函数型程序设计方法结合使用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将待解决问题进行抽象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确定解决问题过程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确定解决问题所需的各功能模块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将三者正确组合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程序设计的四个层次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7467600" cy="3886200"/>
            <a:chOff x="168" y="960"/>
            <a:chExt cx="5367" cy="2792"/>
          </a:xfrm>
        </p:grpSpPr>
        <p:sp>
          <p:nvSpPr>
            <p:cNvPr id="47108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Freeform 6"/>
            <p:cNvSpPr>
              <a:spLocks/>
            </p:cNvSpPr>
            <p:nvPr/>
          </p:nvSpPr>
          <p:spPr bwMode="gray">
            <a:xfrm>
              <a:off x="4645" y="1660"/>
              <a:ext cx="441" cy="701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gray">
            <a:xfrm>
              <a:off x="2340" y="1660"/>
              <a:ext cx="2751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gray">
            <a:xfrm>
              <a:off x="4200" y="2353"/>
              <a:ext cx="439" cy="704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gray">
            <a:xfrm>
              <a:off x="3758" y="3047"/>
              <a:ext cx="442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gray">
            <a:xfrm>
              <a:off x="1076" y="3051"/>
              <a:ext cx="3124" cy="45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gray">
            <a:xfrm>
              <a:off x="305" y="236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gray">
            <a:xfrm>
              <a:off x="1529" y="1096"/>
              <a:ext cx="1407" cy="2268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19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程序设计环境与工具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程序设计语言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gray">
            <a:xfrm>
              <a:off x="1709" y="2353"/>
              <a:ext cx="2935" cy="454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程序设计方法学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9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算法的设计与分析</a:t>
              </a:r>
              <a:endPara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gray">
            <a:xfrm>
              <a:off x="298" y="1035"/>
              <a:ext cx="90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有利于快速、高效地完成程序设计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gray">
            <a:xfrm>
              <a:off x="298" y="1918"/>
              <a:ext cx="10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程序设计的基础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gray">
            <a:xfrm>
              <a:off x="298" y="2370"/>
              <a:ext cx="1061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程序可读性、可测试性、可维护性、可扩充性和可重用性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gray">
            <a:xfrm>
              <a:off x="298" y="3088"/>
              <a:ext cx="702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如何准确且高效地解决问题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讲授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语言的困难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gray">
          <a:xfrm>
            <a:off x="5562600" y="2624126"/>
            <a:ext cx="2819400" cy="2895600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gray">
          <a:xfrm>
            <a:off x="32004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gray">
          <a:xfrm>
            <a:off x="8382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gray">
          <a:xfrm>
            <a:off x="10668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规模较大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gray">
          <a:xfrm>
            <a:off x="3386138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新概念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gray">
          <a:xfrm>
            <a:off x="57150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培训条件高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1428728" y="2800336"/>
            <a:ext cx="1785950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语法成分多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运算符增多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循环更灵活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数组和字符串处理复杂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指针更加自由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058" y="2800336"/>
            <a:ext cx="1785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虚函数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抽象基类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构造函数的隐式调用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重载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4" y="2800336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专业课程以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</a:rPr>
              <a:t>Pascal</a:t>
            </a:r>
            <a:r>
              <a:rPr lang="zh-CN" altLang="en-US" dirty="0" smtClean="0">
                <a:solidFill>
                  <a:schemeClr val="bg1"/>
                </a:solidFill>
              </a:rPr>
              <a:t>为主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参考资料理论为主实践指导不够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学习时机与内容复杂度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教材的指导思想</a:t>
            </a:r>
            <a:endParaRPr lang="en-US" altLang="zh-CN" dirty="0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715000" y="3471863"/>
            <a:ext cx="20574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讲解面向对象程序设计技术的教科书：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OPP</a:t>
            </a: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方法和风格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掌握最主要和常用的语法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抛开</a:t>
            </a:r>
            <a:r>
              <a:rPr lang="en-US" altLang="zh-CN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38250" y="3476625"/>
            <a:ext cx="203835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训练程序设计技术的教科书：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掌握编程的方法和技巧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掌握编程语言的语法规则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325402" y="1885882"/>
            <a:ext cx="23503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教材的指导思想</a:t>
            </a:r>
            <a:endParaRPr lang="en-US" altLang="zh-CN" sz="24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教材的内容安排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6311900" y="3224202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559300" y="3224202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2819400" y="3224202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1054100" y="3224202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85852" y="1928802"/>
            <a:ext cx="6096000" cy="990600"/>
            <a:chOff x="624" y="1152"/>
            <a:chExt cx="4080" cy="720"/>
          </a:xfrm>
        </p:grpSpPr>
        <p:sp>
          <p:nvSpPr>
            <p:cNvPr id="55304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55306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8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9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10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55312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3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4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5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16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55318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0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1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55323" name="Rectangle 27"/>
          <p:cNvSpPr>
            <a:spLocks noChangeArrowheads="1"/>
          </p:cNvSpPr>
          <p:nvPr/>
        </p:nvSpPr>
        <p:spPr bwMode="gray">
          <a:xfrm>
            <a:off x="1643042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gray">
          <a:xfrm>
            <a:off x="3401838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gray">
          <a:xfrm>
            <a:off x="5044912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gray">
          <a:xfrm>
            <a:off x="6715140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1214414" y="3224202"/>
            <a:ext cx="14287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由第一章绪论组成，由远及近地分别介绍程序设计语言、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语言以及本书内容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2928926" y="3255826"/>
            <a:ext cx="13573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由第二至六章组成，主要介绍一般的程序设计技术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4714876" y="3295640"/>
            <a:ext cx="13335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第七至九章，是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程序支持面向对象程序设计的主要部分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6429388" y="3295640"/>
            <a:ext cx="1438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最后的三章，目的是向读者介绍实用的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OOP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程序的构造和编程方法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阅读代码，完成如下程序设计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在屏幕上输出学号、姓名以及本学期的课程表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设计一个简单的计算器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输入两个整数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计算这两个整数的和、差、积、商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输出计算结果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第一章结束</a:t>
            </a:r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计算机与程序设计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en-US" altLang="zh-CN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64305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252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字符序列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95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 algn="ctr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字面常量</a:t>
            </a:r>
            <a:endParaRPr lang="en-US" altLang="zh-CN" sz="24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分隔符</a:t>
            </a:r>
            <a:endParaRPr lang="en-US" altLang="zh-CN" sz="24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538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zh-CN" altLang="en-US" sz="2800" dirty="0" smtClean="0">
                <a:solidFill>
                  <a:schemeClr val="bg1"/>
                </a:solidFill>
              </a:rPr>
              <a:t>   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sz="28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16705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endParaRPr lang="en-US" altLang="zh-CN" sz="32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字符序列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988840"/>
            <a:ext cx="5959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en-US" altLang="zh-CN" dirty="0" smtClean="0"/>
              <a:t>+</a:t>
            </a:r>
            <a:r>
              <a:rPr lang="zh-CN" altLang="en-US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标识符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字面常量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分隔符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1988840"/>
            <a:ext cx="5527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"b="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88840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预处理命令语句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函数定义语句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&lt;&lt;“a=”;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&lt;&lt;“b=”;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赋值语句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1.4】</a:t>
            </a:r>
            <a:r>
              <a:rPr lang="zh-CN" altLang="en-US" dirty="0" smtClean="0">
                <a:solidFill>
                  <a:srgbClr val="C00000"/>
                </a:solidFill>
              </a:rPr>
              <a:t>最简单的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78605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&lt;&lt;"This is a C++ Program."&lt;&lt;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内指定的文件嵌入到命令所在位置</a:t>
            </a:r>
            <a:endParaRPr lang="en-US" altLang="zh-CN" dirty="0" smtClean="0"/>
          </a:p>
          <a:p>
            <a:r>
              <a:rPr lang="zh-CN" altLang="en-US" dirty="0" smtClean="0"/>
              <a:t>主函数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main(){ }</a:t>
            </a:r>
          </a:p>
          <a:p>
            <a:r>
              <a:rPr lang="zh-CN" altLang="en-US" dirty="0" smtClean="0"/>
              <a:t>输出语句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</a:t>
            </a:r>
            <a:r>
              <a:rPr lang="zh-CN" altLang="en-US" dirty="0" smtClean="0">
                <a:solidFill>
                  <a:srgbClr val="FF0000"/>
                </a:solidFill>
              </a:rPr>
              <a:t>输出流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关键字（</a:t>
            </a:r>
            <a:r>
              <a:rPr lang="en-US" altLang="zh-CN" dirty="0" smtClean="0"/>
              <a:t>key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一类特定的具有专门含义的单词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又称为保留字（</a:t>
            </a:r>
            <a:r>
              <a:rPr lang="en-US" altLang="zh-CN" dirty="0" smtClean="0"/>
              <a:t>reserved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</a:t>
            </a:r>
          </a:p>
          <a:p>
            <a:pPr lvl="2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</a:p>
          <a:p>
            <a:pPr lvl="2"/>
            <a:r>
              <a:rPr lang="en-US" altLang="zh-CN" dirty="0" smtClean="0"/>
              <a:t>else</a:t>
            </a:r>
          </a:p>
          <a:p>
            <a:pPr lvl="2"/>
            <a:r>
              <a:rPr lang="en-US" altLang="zh-CN" dirty="0" smtClean="0"/>
              <a:t>for</a:t>
            </a:r>
          </a:p>
          <a:p>
            <a:pPr lvl="2"/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以字母或下划线“</a:t>
            </a:r>
            <a:r>
              <a:rPr lang="en-US" altLang="zh-CN" dirty="0" smtClean="0"/>
              <a:t>_</a:t>
            </a:r>
            <a:r>
              <a:rPr lang="zh-CN" altLang="en-US" dirty="0" smtClean="0"/>
              <a:t>”开头，由字母、数字、下划线组成的字符串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不能与关键字重名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标识符区分大小写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长度有规定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为程序中使用的数据、函数、类、对象、文件等起的“名字”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常量：固定不变的量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字面常量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整型常量（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：整数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浮点型常量（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）：小数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字符常量（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）：一个字符，由单引号标识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字符串常量：多个字符，以字符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结尾，由双引号标识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有名常量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为常量设置一个“名字”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常量名是标识符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值可以根据需要进行改变的“量”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以字母或下划线开头的非关键字都可以作为变量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使用变量之前须声明并赋值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输入语句赋值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736104"/>
          </a:xfrm>
        </p:spPr>
        <p:txBody>
          <a:bodyPr/>
          <a:lstStyle/>
          <a:p>
            <a:r>
              <a:rPr lang="zh-CN" altLang="en-US" dirty="0" smtClean="0"/>
              <a:t>计算机（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496" y="2528138"/>
            <a:ext cx="2641668" cy="1981251"/>
          </a:xfrm>
          <a:prstGeom prst="rect">
            <a:avLst/>
          </a:prstGeom>
        </p:spPr>
      </p:pic>
      <p:pic>
        <p:nvPicPr>
          <p:cNvPr id="5" name="图片 4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638" y="2528138"/>
            <a:ext cx="3170001" cy="2377501"/>
          </a:xfrm>
          <a:prstGeom prst="rect">
            <a:avLst/>
          </a:prstGeom>
        </p:spPr>
      </p:pic>
      <p:pic>
        <p:nvPicPr>
          <p:cNvPr id="6" name="图片 5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2775794"/>
            <a:ext cx="1981251" cy="148593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6" y="4509389"/>
            <a:ext cx="1456760" cy="1456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905639"/>
            <a:ext cx="865227" cy="865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由常量、变量和算术运算符组成的表达式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算术表达式的值为数值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由常量、变量和逻辑运算符组成的表达式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逻辑表达式的值为逻辑值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692AA2"/>
                </a:solidFill>
              </a:rPr>
              <a:t>真值（</a:t>
            </a:r>
            <a:r>
              <a:rPr lang="en-US" altLang="zh-CN" dirty="0" err="1" smtClean="0">
                <a:solidFill>
                  <a:srgbClr val="692AA2"/>
                </a:solidFill>
              </a:rPr>
              <a:t>ture</a:t>
            </a:r>
            <a:r>
              <a:rPr lang="zh-CN" altLang="en-US" dirty="0" smtClean="0">
                <a:solidFill>
                  <a:srgbClr val="692AA2"/>
                </a:solidFill>
              </a:rPr>
              <a:t>或非</a:t>
            </a:r>
            <a:r>
              <a:rPr lang="en-US" altLang="zh-CN" dirty="0" smtClean="0">
                <a:solidFill>
                  <a:srgbClr val="692AA2"/>
                </a:solidFill>
              </a:rPr>
              <a:t>0 </a:t>
            </a:r>
            <a:r>
              <a:rPr lang="zh-CN" altLang="en-US" dirty="0" smtClean="0">
                <a:solidFill>
                  <a:srgbClr val="692AA2"/>
                </a:solidFill>
              </a:rPr>
              <a:t>整数）</a:t>
            </a:r>
            <a:endParaRPr lang="en-US" altLang="zh-CN" dirty="0" smtClean="0">
              <a:solidFill>
                <a:srgbClr val="692AA2"/>
              </a:solidFill>
            </a:endParaRPr>
          </a:p>
          <a:p>
            <a:pPr lvl="3"/>
            <a:r>
              <a:rPr lang="zh-CN" altLang="en-US" dirty="0" smtClean="0">
                <a:solidFill>
                  <a:srgbClr val="692AA2"/>
                </a:solidFill>
              </a:rPr>
              <a:t>假值（整数</a:t>
            </a:r>
            <a:r>
              <a:rPr lang="en-US" altLang="zh-CN" dirty="0" smtClean="0">
                <a:solidFill>
                  <a:srgbClr val="692AA2"/>
                </a:solidFill>
              </a:rPr>
              <a:t>0</a:t>
            </a:r>
            <a:r>
              <a:rPr lang="zh-CN" altLang="en-US" dirty="0" smtClean="0">
                <a:solidFill>
                  <a:srgbClr val="692AA2"/>
                </a:solidFill>
              </a:rPr>
              <a:t>）</a:t>
            </a:r>
            <a:endParaRPr lang="zh-CN" altLang="en-US" dirty="0">
              <a:solidFill>
                <a:srgbClr val="692AA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标准输入流对象</a:t>
            </a:r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提取运算符</a:t>
            </a:r>
            <a:r>
              <a:rPr lang="en-US" altLang="zh-CN" dirty="0" smtClean="0"/>
              <a:t>&gt;&gt;</a:t>
            </a:r>
          </a:p>
          <a:p>
            <a:r>
              <a:rPr lang="zh-CN" altLang="en-US" dirty="0" smtClean="0"/>
              <a:t>输出语句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标准输出流对象</a:t>
            </a:r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插入运算符</a:t>
            </a:r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计算机体系结构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诺依曼结构</a:t>
            </a:r>
            <a:endParaRPr lang="en-US" altLang="zh-CN" dirty="0" smtClean="0"/>
          </a:p>
        </p:txBody>
      </p:sp>
      <p:pic>
        <p:nvPicPr>
          <p:cNvPr id="4" name="内容占位符 7" descr="冯诺依曼结构图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148013"/>
            <a:ext cx="4981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2866</TotalTime>
  <Words>4220</Words>
  <Application>Microsoft Office PowerPoint</Application>
  <PresentationFormat>全屏显示(4:3)</PresentationFormat>
  <Paragraphs>907</Paragraphs>
  <Slides>81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Default Design</vt:lpstr>
      <vt:lpstr>高级语言程序设计C++</vt:lpstr>
      <vt:lpstr>课程安排</vt:lpstr>
      <vt:lpstr>教学用书</vt:lpstr>
      <vt:lpstr>教学用书</vt:lpstr>
      <vt:lpstr>联系方式</vt:lpstr>
      <vt:lpstr>第1章 绪论</vt:lpstr>
      <vt:lpstr>第1章 绪论</vt:lpstr>
      <vt:lpstr>计算机与程序设计</vt:lpstr>
      <vt:lpstr>计算机与程序设计</vt:lpstr>
      <vt:lpstr>计算机与程序设计</vt:lpstr>
      <vt:lpstr>计算机组成</vt:lpstr>
      <vt:lpstr>计算机组成</vt:lpstr>
      <vt:lpstr>计算机组成</vt:lpstr>
      <vt:lpstr>计算机组成</vt:lpstr>
      <vt:lpstr>程序设计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第1章 绪论</vt:lpstr>
      <vt:lpstr>数的进制</vt:lpstr>
      <vt:lpstr>二进制数</vt:lpstr>
      <vt:lpstr>二进制数</vt:lpstr>
      <vt:lpstr>八进制数</vt:lpstr>
      <vt:lpstr>十六进制数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数制的选择</vt:lpstr>
      <vt:lpstr>使用二进制数</vt:lpstr>
      <vt:lpstr>存储器单元</vt:lpstr>
      <vt:lpstr>存储器单元</vt:lpstr>
      <vt:lpstr>第1章 绪论</vt:lpstr>
      <vt:lpstr>C++语言概述</vt:lpstr>
      <vt:lpstr>C++语言概述</vt:lpstr>
      <vt:lpstr>C++语言概述</vt:lpstr>
      <vt:lpstr>第1章 绪论</vt:lpstr>
      <vt:lpstr>C++程序简介</vt:lpstr>
      <vt:lpstr>过程型结构</vt:lpstr>
      <vt:lpstr>函数型结构</vt:lpstr>
      <vt:lpstr>面向对象型结构</vt:lpstr>
      <vt:lpstr>C++程序设计的一般步骤</vt:lpstr>
      <vt:lpstr>C++程序设计的一般步骤</vt:lpstr>
      <vt:lpstr>C++程序设计的一般步骤</vt:lpstr>
      <vt:lpstr>程序设计的四个层次</vt:lpstr>
      <vt:lpstr>讲授C++语言的困难</vt:lpstr>
      <vt:lpstr>教材的指导思想</vt:lpstr>
      <vt:lpstr>教材的内容安排</vt:lpstr>
      <vt:lpstr>作业</vt:lpstr>
      <vt:lpstr>PowerPoint 演示文稿</vt:lpstr>
      <vt:lpstr>C++程序组成</vt:lpstr>
      <vt:lpstr>C++程序组成</vt:lpstr>
      <vt:lpstr>C++程序组成</vt:lpstr>
      <vt:lpstr>C++程序组成</vt:lpstr>
      <vt:lpstr>初识C++程序</vt:lpstr>
      <vt:lpstr>初识C++程序</vt:lpstr>
      <vt:lpstr>初识C++程序</vt:lpstr>
      <vt:lpstr>初识C++程序</vt:lpstr>
      <vt:lpstr>初识C++程序</vt:lpstr>
      <vt:lpstr>初识C++程序</vt:lpstr>
      <vt:lpstr>初识C++程序</vt:lpstr>
      <vt:lpstr>初识C++程序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黄维嘉</cp:lastModifiedBy>
  <cp:revision>375</cp:revision>
  <dcterms:created xsi:type="dcterms:W3CDTF">2009-09-27T06:34:47Z</dcterms:created>
  <dcterms:modified xsi:type="dcterms:W3CDTF">2015-12-31T05:18:29Z</dcterms:modified>
</cp:coreProperties>
</file>