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24"/>
  </p:notesMasterIdLst>
  <p:sldIdLst>
    <p:sldId id="256" r:id="rId2"/>
    <p:sldId id="564" r:id="rId3"/>
    <p:sldId id="257" r:id="rId4"/>
    <p:sldId id="346" r:id="rId5"/>
    <p:sldId id="426" r:id="rId6"/>
    <p:sldId id="347" r:id="rId7"/>
    <p:sldId id="427" r:id="rId8"/>
    <p:sldId id="428" r:id="rId9"/>
    <p:sldId id="348" r:id="rId10"/>
    <p:sldId id="349" r:id="rId11"/>
    <p:sldId id="350" r:id="rId12"/>
    <p:sldId id="351" r:id="rId13"/>
    <p:sldId id="429" r:id="rId14"/>
    <p:sldId id="353" r:id="rId15"/>
    <p:sldId id="354" r:id="rId16"/>
    <p:sldId id="430" r:id="rId17"/>
    <p:sldId id="355" r:id="rId18"/>
    <p:sldId id="431" r:id="rId19"/>
    <p:sldId id="395" r:id="rId20"/>
    <p:sldId id="412" r:id="rId21"/>
    <p:sldId id="435" r:id="rId22"/>
    <p:sldId id="411" r:id="rId23"/>
    <p:sldId id="413" r:id="rId24"/>
    <p:sldId id="396" r:id="rId25"/>
    <p:sldId id="357" r:id="rId26"/>
    <p:sldId id="397" r:id="rId27"/>
    <p:sldId id="398" r:id="rId28"/>
    <p:sldId id="399" r:id="rId29"/>
    <p:sldId id="400" r:id="rId30"/>
    <p:sldId id="415" r:id="rId31"/>
    <p:sldId id="434" r:id="rId32"/>
    <p:sldId id="436" r:id="rId33"/>
    <p:sldId id="437" r:id="rId34"/>
    <p:sldId id="432" r:id="rId35"/>
    <p:sldId id="418" r:id="rId36"/>
    <p:sldId id="433" r:id="rId37"/>
    <p:sldId id="420" r:id="rId38"/>
    <p:sldId id="421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438" r:id="rId47"/>
    <p:sldId id="365" r:id="rId48"/>
    <p:sldId id="439" r:id="rId49"/>
    <p:sldId id="440" r:id="rId50"/>
    <p:sldId id="366" r:id="rId51"/>
    <p:sldId id="467" r:id="rId52"/>
    <p:sldId id="468" r:id="rId53"/>
    <p:sldId id="422" r:id="rId54"/>
    <p:sldId id="423" r:id="rId55"/>
    <p:sldId id="424" r:id="rId56"/>
    <p:sldId id="425" r:id="rId57"/>
    <p:sldId id="565" r:id="rId58"/>
    <p:sldId id="566" r:id="rId59"/>
    <p:sldId id="367" r:id="rId60"/>
    <p:sldId id="368" r:id="rId61"/>
    <p:sldId id="575" r:id="rId62"/>
    <p:sldId id="466" r:id="rId63"/>
    <p:sldId id="369" r:id="rId64"/>
    <p:sldId id="370" r:id="rId65"/>
    <p:sldId id="371" r:id="rId66"/>
    <p:sldId id="403" r:id="rId67"/>
    <p:sldId id="463" r:id="rId68"/>
    <p:sldId id="441" r:id="rId69"/>
    <p:sldId id="443" r:id="rId70"/>
    <p:sldId id="444" r:id="rId71"/>
    <p:sldId id="445" r:id="rId72"/>
    <p:sldId id="446" r:id="rId73"/>
    <p:sldId id="447" r:id="rId74"/>
    <p:sldId id="450" r:id="rId75"/>
    <p:sldId id="451" r:id="rId76"/>
    <p:sldId id="452" r:id="rId77"/>
    <p:sldId id="448" r:id="rId78"/>
    <p:sldId id="449" r:id="rId79"/>
    <p:sldId id="373" r:id="rId80"/>
    <p:sldId id="374" r:id="rId81"/>
    <p:sldId id="404" r:id="rId82"/>
    <p:sldId id="464" r:id="rId83"/>
    <p:sldId id="375" r:id="rId84"/>
    <p:sldId id="376" r:id="rId85"/>
    <p:sldId id="454" r:id="rId86"/>
    <p:sldId id="453" r:id="rId87"/>
    <p:sldId id="377" r:id="rId88"/>
    <p:sldId id="378" r:id="rId89"/>
    <p:sldId id="405" r:id="rId90"/>
    <p:sldId id="465" r:id="rId91"/>
    <p:sldId id="379" r:id="rId92"/>
    <p:sldId id="380" r:id="rId93"/>
    <p:sldId id="456" r:id="rId94"/>
    <p:sldId id="455" r:id="rId95"/>
    <p:sldId id="457" r:id="rId96"/>
    <p:sldId id="458" r:id="rId97"/>
    <p:sldId id="381" r:id="rId98"/>
    <p:sldId id="406" r:id="rId99"/>
    <p:sldId id="459" r:id="rId100"/>
    <p:sldId id="460" r:id="rId101"/>
    <p:sldId id="461" r:id="rId102"/>
    <p:sldId id="588" r:id="rId103"/>
    <p:sldId id="462" r:id="rId104"/>
    <p:sldId id="383" r:id="rId105"/>
    <p:sldId id="382" r:id="rId106"/>
    <p:sldId id="384" r:id="rId107"/>
    <p:sldId id="506" r:id="rId108"/>
    <p:sldId id="407" r:id="rId109"/>
    <p:sldId id="469" r:id="rId110"/>
    <p:sldId id="385" r:id="rId111"/>
    <p:sldId id="408" r:id="rId112"/>
    <p:sldId id="507" r:id="rId113"/>
    <p:sldId id="386" r:id="rId114"/>
    <p:sldId id="387" r:id="rId115"/>
    <p:sldId id="388" r:id="rId116"/>
    <p:sldId id="471" r:id="rId117"/>
    <p:sldId id="472" r:id="rId118"/>
    <p:sldId id="473" r:id="rId119"/>
    <p:sldId id="474" r:id="rId120"/>
    <p:sldId id="475" r:id="rId121"/>
    <p:sldId id="478" r:id="rId122"/>
    <p:sldId id="479" r:id="rId123"/>
    <p:sldId id="476" r:id="rId124"/>
    <p:sldId id="480" r:id="rId125"/>
    <p:sldId id="481" r:id="rId126"/>
    <p:sldId id="482" r:id="rId127"/>
    <p:sldId id="483" r:id="rId128"/>
    <p:sldId id="477" r:id="rId129"/>
    <p:sldId id="484" r:id="rId130"/>
    <p:sldId id="389" r:id="rId131"/>
    <p:sldId id="391" r:id="rId132"/>
    <p:sldId id="485" r:id="rId133"/>
    <p:sldId id="394" r:id="rId134"/>
    <p:sldId id="486" r:id="rId135"/>
    <p:sldId id="490" r:id="rId136"/>
    <p:sldId id="508" r:id="rId137"/>
    <p:sldId id="487" r:id="rId138"/>
    <p:sldId id="488" r:id="rId139"/>
    <p:sldId id="489" r:id="rId140"/>
    <p:sldId id="491" r:id="rId141"/>
    <p:sldId id="492" r:id="rId142"/>
    <p:sldId id="576" r:id="rId143"/>
    <p:sldId id="493" r:id="rId144"/>
    <p:sldId id="494" r:id="rId145"/>
    <p:sldId id="495" r:id="rId146"/>
    <p:sldId id="497" r:id="rId147"/>
    <p:sldId id="498" r:id="rId148"/>
    <p:sldId id="500" r:id="rId149"/>
    <p:sldId id="502" r:id="rId150"/>
    <p:sldId id="540" r:id="rId151"/>
    <p:sldId id="499" r:id="rId152"/>
    <p:sldId id="577" r:id="rId153"/>
    <p:sldId id="501" r:id="rId154"/>
    <p:sldId id="509" r:id="rId155"/>
    <p:sldId id="496" r:id="rId156"/>
    <p:sldId id="503" r:id="rId157"/>
    <p:sldId id="516" r:id="rId158"/>
    <p:sldId id="518" r:id="rId159"/>
    <p:sldId id="519" r:id="rId160"/>
    <p:sldId id="520" r:id="rId161"/>
    <p:sldId id="521" r:id="rId162"/>
    <p:sldId id="522" r:id="rId163"/>
    <p:sldId id="523" r:id="rId164"/>
    <p:sldId id="524" r:id="rId165"/>
    <p:sldId id="525" r:id="rId166"/>
    <p:sldId id="527" r:id="rId167"/>
    <p:sldId id="526" r:id="rId168"/>
    <p:sldId id="528" r:id="rId169"/>
    <p:sldId id="510" r:id="rId170"/>
    <p:sldId id="585" r:id="rId171"/>
    <p:sldId id="578" r:id="rId172"/>
    <p:sldId id="579" r:id="rId173"/>
    <p:sldId id="580" r:id="rId174"/>
    <p:sldId id="581" r:id="rId175"/>
    <p:sldId id="582" r:id="rId176"/>
    <p:sldId id="583" r:id="rId177"/>
    <p:sldId id="584" r:id="rId178"/>
    <p:sldId id="541" r:id="rId179"/>
    <p:sldId id="542" r:id="rId180"/>
    <p:sldId id="543" r:id="rId181"/>
    <p:sldId id="544" r:id="rId182"/>
    <p:sldId id="545" r:id="rId183"/>
    <p:sldId id="546" r:id="rId184"/>
    <p:sldId id="547" r:id="rId185"/>
    <p:sldId id="549" r:id="rId186"/>
    <p:sldId id="587" r:id="rId187"/>
    <p:sldId id="548" r:id="rId188"/>
    <p:sldId id="550" r:id="rId189"/>
    <p:sldId id="551" r:id="rId190"/>
    <p:sldId id="554" r:id="rId191"/>
    <p:sldId id="555" r:id="rId192"/>
    <p:sldId id="552" r:id="rId193"/>
    <p:sldId id="556" r:id="rId194"/>
    <p:sldId id="390" r:id="rId195"/>
    <p:sldId id="534" r:id="rId196"/>
    <p:sldId id="535" r:id="rId197"/>
    <p:sldId id="536" r:id="rId198"/>
    <p:sldId id="538" r:id="rId199"/>
    <p:sldId id="537" r:id="rId200"/>
    <p:sldId id="539" r:id="rId201"/>
    <p:sldId id="392" r:id="rId202"/>
    <p:sldId id="529" r:id="rId203"/>
    <p:sldId id="530" r:id="rId204"/>
    <p:sldId id="531" r:id="rId205"/>
    <p:sldId id="532" r:id="rId206"/>
    <p:sldId id="533" r:id="rId207"/>
    <p:sldId id="563" r:id="rId208"/>
    <p:sldId id="558" r:id="rId209"/>
    <p:sldId id="559" r:id="rId210"/>
    <p:sldId id="560" r:id="rId211"/>
    <p:sldId id="561" r:id="rId212"/>
    <p:sldId id="562" r:id="rId213"/>
    <p:sldId id="568" r:id="rId214"/>
    <p:sldId id="569" r:id="rId215"/>
    <p:sldId id="570" r:id="rId216"/>
    <p:sldId id="571" r:id="rId217"/>
    <p:sldId id="345" r:id="rId218"/>
    <p:sldId id="591" r:id="rId219"/>
    <p:sldId id="592" r:id="rId220"/>
    <p:sldId id="593" r:id="rId221"/>
    <p:sldId id="589" r:id="rId222"/>
    <p:sldId id="590" r:id="rId2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33DA9"/>
    <a:srgbClr val="66FFFF"/>
    <a:srgbClr val="692AA2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950" autoAdjust="0"/>
    <p:restoredTop sz="90865" autoAdjust="0"/>
  </p:normalViewPr>
  <p:slideViewPr>
    <p:cSldViewPr>
      <p:cViewPr>
        <p:scale>
          <a:sx n="100" d="100"/>
          <a:sy n="100" d="100"/>
        </p:scale>
        <p:origin x="-246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A189FFE9-E7EA-4A2E-8BB3-6A6BA3CA275E}" type="datetimeFigureOut">
              <a:rPr lang="zh-CN" altLang="en-US"/>
              <a:pPr>
                <a:defRPr/>
              </a:pPr>
              <a:t>2016/1/2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41CCA8CE-652F-40C0-A998-F40DF04AA7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73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D491056-B8FF-42B0-AAEE-8E023608DE0F}" type="slidenum">
              <a:rPr lang="zh-CN" altLang="en-US" smtClean="0"/>
              <a:pPr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BEE0D7E-E91E-4996-B959-1AB1DFB7021B}" type="slidenum">
              <a:rPr lang="zh-CN" altLang="en-US" smtClean="0"/>
              <a:pPr>
                <a:defRPr/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斐波那契数列</a:t>
            </a:r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01D8397-ADD9-4B3B-9586-8247E594B118}" type="slidenum">
              <a:rPr lang="zh-CN" altLang="en-US" smtClean="0"/>
              <a:pPr>
                <a:defRPr/>
              </a:pPr>
              <a:t>77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cout.setf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::left);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7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CCA8CE-652F-40C0-A998-F40DF04AA7EC}" type="slidenum">
              <a:rPr lang="zh-CN" altLang="en-US" smtClean="0"/>
              <a:pPr>
                <a:defRPr/>
              </a:pPr>
              <a:t>193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例题中含有排序的知识，因此放在这里比较合适。前文讲一讲冒泡排序和插入排序算法，为下学期链表做准备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DEB01-5DB6-4226-B412-F9036C9A92DE}" type="slidenum">
              <a:rPr lang="zh-CN" altLang="en-US" smtClean="0"/>
              <a:pPr>
                <a:defRPr/>
              </a:pPr>
              <a:t>195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图片 10" descr="logoDi2副本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285750"/>
            <a:ext cx="788987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CF611-F028-4800-8431-4E7D088CA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41A-9D2A-455C-ADF5-D594E5C2AC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111BE-17F1-422F-9EFF-0B18E85503C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latin typeface="楷体_GB2312" pitchFamily="49" charset="-122"/>
                <a:ea typeface="楷体_GB2312" pitchFamily="49" charset="-122"/>
              </a:defRPr>
            </a:lvl3pPr>
            <a:lvl4pPr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7188" y="6488113"/>
            <a:ext cx="3286125" cy="298450"/>
          </a:xfrm>
        </p:spPr>
        <p:txBody>
          <a:bodyPr/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05225" y="6481763"/>
            <a:ext cx="1652588" cy="292100"/>
          </a:xfrm>
        </p:spPr>
        <p:txBody>
          <a:bodyPr/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A1736A61-5FE0-4033-A2BB-50F023AC4D6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640D1-EEB2-4178-B4A4-DFA6618A99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8D4BB-87C5-4213-ADBB-9AC97C3C9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54332-6499-4A07-80F7-D95396B913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07655-4104-4681-91FB-78FBBB751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F1567-2FF1-4169-8F82-6146700F66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F6A63-BEC8-4D11-9D1E-F8867F147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E7F0F-0635-4409-B111-64E0A27F6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8" y="6486525"/>
            <a:ext cx="32861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5" y="6480175"/>
            <a:ext cx="16525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41CBE7FF-3562-4ACE-BBF8-CBEA568BFE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</a:rPr>
              <a:t>http</a:t>
            </a:r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</a:rPr>
              <a:t>://cc.nankai.edu.cn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056" name="图片 7" descr="logoDi2副本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40763" y="6418263"/>
            <a:ext cx="50323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1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5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image" Target="../media/image123.emf"/><Relationship Id="rId3" Type="http://schemas.openxmlformats.org/officeDocument/2006/relationships/image" Target="../media/image106.emf"/><Relationship Id="rId7" Type="http://schemas.openxmlformats.org/officeDocument/2006/relationships/image" Target="../media/image113.emf"/><Relationship Id="rId12" Type="http://schemas.openxmlformats.org/officeDocument/2006/relationships/image" Target="../media/image122.emf"/><Relationship Id="rId17" Type="http://schemas.openxmlformats.org/officeDocument/2006/relationships/image" Target="../media/image127.png"/><Relationship Id="rId2" Type="http://schemas.openxmlformats.org/officeDocument/2006/relationships/image" Target="../media/image117.emf"/><Relationship Id="rId16" Type="http://schemas.openxmlformats.org/officeDocument/2006/relationships/image" Target="../media/image1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emf"/><Relationship Id="rId11" Type="http://schemas.openxmlformats.org/officeDocument/2006/relationships/image" Target="../media/image121.emf"/><Relationship Id="rId5" Type="http://schemas.openxmlformats.org/officeDocument/2006/relationships/image" Target="../media/image109.emf"/><Relationship Id="rId15" Type="http://schemas.openxmlformats.org/officeDocument/2006/relationships/image" Target="../media/image125.emf"/><Relationship Id="rId10" Type="http://schemas.openxmlformats.org/officeDocument/2006/relationships/image" Target="../media/image120.emf"/><Relationship Id="rId4" Type="http://schemas.openxmlformats.org/officeDocument/2006/relationships/image" Target="../media/image107.emf"/><Relationship Id="rId9" Type="http://schemas.openxmlformats.org/officeDocument/2006/relationships/image" Target="../media/image119.emf"/><Relationship Id="rId14" Type="http://schemas.openxmlformats.org/officeDocument/2006/relationships/image" Target="../media/image124.emf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emf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emf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emf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emf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emf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5.emf"/><Relationship Id="rId5" Type="http://schemas.openxmlformats.org/officeDocument/2006/relationships/image" Target="../media/image80.emf"/><Relationship Id="rId10" Type="http://schemas.openxmlformats.org/officeDocument/2006/relationships/image" Target="../media/image65.png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12" Type="http://schemas.openxmlformats.org/officeDocument/2006/relationships/image" Target="../media/image98.emf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emf"/><Relationship Id="rId11" Type="http://schemas.openxmlformats.org/officeDocument/2006/relationships/image" Target="../media/image65.png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38"/>
            <a:ext cx="6705600" cy="7858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张海威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南开大学计算机与控制工程学院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复合语句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主要出现位置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函数体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循环体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分支语句的分支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……</a:t>
            </a: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7CB74-693D-4CD9-AB66-9F9DB788CF86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9571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66BB08-A4D4-4BF7-A3CD-AB6932FB3C3D}" type="slidenum">
              <a:rPr lang="en-US" altLang="zh-CN"/>
              <a:pPr>
                <a:defRPr/>
              </a:pPr>
              <a:t>100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3528" y="1268760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iostream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iomanip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main(){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(3)&lt;&lt;'*'&lt;&lt;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(4)&lt;&lt;' ';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=1;i&lt;10;i++){</a:t>
            </a:r>
            <a:endParaRPr lang="zh-CN" altLang="en-US" b="1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输出表头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乘数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=1;i&lt;10;i++){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(3)&lt;&lt;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(4)&lt;&lt;' ';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输出行号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被乘数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(j=1;j&lt;=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i;j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setw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(4)&lt;&lt;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*j;	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输出表中数据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乘积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&lt;&lt;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;  </a:t>
            </a:r>
            <a:r>
              <a:rPr lang="en-US" altLang="zh-CN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准备输出下一行</a:t>
            </a:r>
          </a:p>
          <a:p>
            <a:pPr algn="just"/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 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0;  </a:t>
            </a:r>
          </a:p>
          <a:p>
            <a:pPr algn="just"/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循环嵌套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4.23】</a:t>
            </a:r>
            <a:r>
              <a:rPr lang="zh-CN" altLang="en-US" smtClean="0">
                <a:solidFill>
                  <a:srgbClr val="C00000"/>
                </a:solidFill>
              </a:rPr>
              <a:t>打印图形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根据图形，可以书写如下语句</a:t>
            </a:r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r>
              <a:rPr lang="zh-CN" altLang="en-US" smtClean="0"/>
              <a:t>核心代码是如何输出第</a:t>
            </a:r>
            <a:r>
              <a:rPr lang="en-US" altLang="zh-CN" smtClean="0"/>
              <a:t>i</a:t>
            </a:r>
            <a:r>
              <a:rPr lang="zh-CN" altLang="en-US" smtClean="0"/>
              <a:t>行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第</a:t>
            </a:r>
            <a:r>
              <a:rPr lang="en-US" altLang="zh-CN" smtClean="0"/>
              <a:t>i</a:t>
            </a:r>
            <a:r>
              <a:rPr lang="zh-CN" altLang="en-US" smtClean="0"/>
              <a:t>行可以看作两部分，先输出若干空格，接着输出若干*。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每行输出的*数是相同的，而空格数则与所在行相关，很明显，第</a:t>
            </a:r>
            <a:r>
              <a:rPr lang="en-US" altLang="zh-CN" smtClean="0"/>
              <a:t>i</a:t>
            </a:r>
            <a:r>
              <a:rPr lang="zh-CN" altLang="en-US" smtClean="0"/>
              <a:t>行空格数为</a:t>
            </a:r>
            <a:r>
              <a:rPr lang="en-US" altLang="zh-CN" smtClean="0"/>
              <a:t>5-i</a:t>
            </a:r>
          </a:p>
        </p:txBody>
      </p:sp>
      <p:sp>
        <p:nvSpPr>
          <p:cNvPr id="1105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65C4F8-E1C4-46C8-91EC-C6D7DDFE7B82}" type="slidenum">
              <a:rPr lang="en-US" altLang="zh-CN"/>
              <a:pPr>
                <a:defRPr/>
              </a:pPr>
              <a:t>101</a:t>
            </a:fld>
            <a:endParaRPr lang="en-US" altLang="zh-CN" dirty="0"/>
          </a:p>
        </p:txBody>
      </p:sp>
      <p:pic>
        <p:nvPicPr>
          <p:cNvPr id="1105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1785938"/>
            <a:ext cx="405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2840038"/>
            <a:ext cx="3357563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循环语句</a:t>
            </a: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A3B17EA6-4AEA-4B32-B1BC-404670B6634B}" type="slidenum">
              <a:rPr lang="en-US" altLang="zh-CN" smtClean="0"/>
              <a:pPr/>
              <a:t>102</a:t>
            </a:fld>
            <a:endParaRPr lang="en-US" altLang="zh-CN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80716"/>
              </p:ext>
            </p:extLst>
          </p:nvPr>
        </p:nvGraphicFramePr>
        <p:xfrm>
          <a:off x="827584" y="1844824"/>
          <a:ext cx="770485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38"/>
                <a:gridCol w="323838"/>
                <a:gridCol w="323838"/>
                <a:gridCol w="323838"/>
                <a:gridCol w="323838"/>
                <a:gridCol w="323838"/>
                <a:gridCol w="323838"/>
                <a:gridCol w="323838"/>
                <a:gridCol w="323838"/>
                <a:gridCol w="647747"/>
                <a:gridCol w="647747"/>
                <a:gridCol w="1511244"/>
                <a:gridCol w="903456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行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smtClean="0">
                          <a:solidFill>
                            <a:srgbClr val="FF0000"/>
                          </a:solidFill>
                        </a:rPr>
                        <a:t>空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规律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FF0000"/>
                          </a:solidFill>
                        </a:rPr>
                        <a:t>规律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5-1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5-2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5-3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5-4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FF0000"/>
                          </a:solidFill>
                        </a:rPr>
                        <a:t>5-5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88032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423184"/>
            <a:ext cx="288032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116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88B8EC-B362-464D-8040-917D2FD4C8A0}" type="slidenum">
              <a:rPr lang="en-US" altLang="zh-CN"/>
              <a:pPr>
                <a:defRPr/>
              </a:pPr>
              <a:t>103</a:t>
            </a:fld>
            <a:endParaRPr lang="en-US" altLang="zh-CN" dirty="0"/>
          </a:p>
        </p:txBody>
      </p:sp>
      <p:pic>
        <p:nvPicPr>
          <p:cNvPr id="1116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428750"/>
            <a:ext cx="824706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2643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1268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44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12681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2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45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12647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648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12650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2651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126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52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1267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53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4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12655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2656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7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无条件转向语句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12658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4EF2FB-7A88-436D-9273-7956C0712FE2}" type="slidenum">
              <a:rPr lang="en-US" altLang="zh-CN"/>
              <a:pPr>
                <a:defRPr/>
              </a:pPr>
              <a:t>104</a:t>
            </a:fld>
            <a:endParaRPr lang="en-US" altLang="zh-CN" dirty="0"/>
          </a:p>
        </p:txBody>
      </p:sp>
      <p:sp>
        <p:nvSpPr>
          <p:cNvPr id="112660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112661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1267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662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12669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0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2663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4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12665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2666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7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12668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C++</a:t>
            </a:r>
            <a:r>
              <a:rPr lang="zh-CN" altLang="en-US" smtClean="0"/>
              <a:t>提供了四种用于实现跳转的语句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用于从循环体或</a:t>
            </a:r>
            <a:r>
              <a:rPr lang="en-US" altLang="zh-CN" smtClean="0"/>
              <a:t>switch</a:t>
            </a:r>
            <a:r>
              <a:rPr lang="zh-CN" altLang="en-US" smtClean="0"/>
              <a:t>句体跳出的</a:t>
            </a:r>
            <a:r>
              <a:rPr lang="en-US" altLang="zh-CN" smtClean="0">
                <a:solidFill>
                  <a:srgbClr val="FF0000"/>
                </a:solidFill>
              </a:rPr>
              <a:t>break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用于立即结束本次循环而去继续下一次循环的</a:t>
            </a:r>
            <a:r>
              <a:rPr lang="en-US" altLang="zh-CN" smtClean="0">
                <a:solidFill>
                  <a:srgbClr val="FF0000"/>
                </a:solidFill>
              </a:rPr>
              <a:t>continue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用于跳转到本函数内某一语句标号处（去继续执行）的</a:t>
            </a:r>
            <a:r>
              <a:rPr lang="en-US" altLang="zh-CN" smtClean="0">
                <a:solidFill>
                  <a:srgbClr val="FF0000"/>
                </a:solidFill>
              </a:rPr>
              <a:t>goto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用于立即从某个函数中返回到调用该函数位置的</a:t>
            </a:r>
            <a:r>
              <a:rPr lang="en-US" altLang="zh-CN" smtClean="0">
                <a:solidFill>
                  <a:srgbClr val="FF0000"/>
                </a:solidFill>
              </a:rPr>
              <a:t>return</a:t>
            </a:r>
            <a:r>
              <a:rPr lang="zh-CN" altLang="en-US" smtClean="0"/>
              <a:t>语句</a:t>
            </a:r>
          </a:p>
        </p:txBody>
      </p:sp>
      <p:sp>
        <p:nvSpPr>
          <p:cNvPr id="1136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F41AA-A04B-4CDE-9A7F-7271832DB647}" type="slidenum">
              <a:rPr lang="en-US" altLang="zh-CN"/>
              <a:pPr>
                <a:defRPr/>
              </a:pPr>
              <a:t>105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用于无条件地从某个循环体（三类循环语句）或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句体中跳出（而转移到该循环语句或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语句的下一个语句处去执行）。注意，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语句无条件地结束了本循环语句或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语句的执行过程。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多重循环中，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语句只能终止其所在的循环语句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6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CE4ECC-051D-44CB-A723-C52527996BAE}" type="slidenum">
              <a:rPr lang="en-US" altLang="zh-CN"/>
              <a:pPr>
                <a:defRPr/>
              </a:pPr>
              <a:t>106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break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执行流程示例</a:t>
            </a:r>
          </a:p>
        </p:txBody>
      </p:sp>
      <p:sp>
        <p:nvSpPr>
          <p:cNvPr id="1157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863A16-99AE-4DDD-A9AA-B93E901B7A22}" type="slidenum">
              <a:rPr lang="en-US" altLang="zh-CN" smtClean="0"/>
              <a:pPr>
                <a:defRPr/>
              </a:pPr>
              <a:t>107</a:t>
            </a:fld>
            <a:endParaRPr lang="en-US" altLang="zh-CN" dirty="0"/>
          </a:p>
        </p:txBody>
      </p:sp>
      <p:pic>
        <p:nvPicPr>
          <p:cNvPr id="1157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928938"/>
            <a:ext cx="48307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46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63" y="2214563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 rot="5400000">
            <a:off x="4822031" y="4036219"/>
            <a:ext cx="4071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72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63" y="4314825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250" y="4300538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5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511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9250" y="4300538"/>
            <a:ext cx="1576388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80350" y="2794000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8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8988" y="3786188"/>
            <a:ext cx="157638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29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43000" y="5286375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30" name="Picture 1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71875" y="4872038"/>
            <a:ext cx="30845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4.24】</a:t>
            </a:r>
            <a:r>
              <a:rPr lang="zh-CN" altLang="en-US" dirty="0" smtClean="0">
                <a:solidFill>
                  <a:srgbClr val="C00000"/>
                </a:solidFill>
              </a:rPr>
              <a:t>给定整数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zh-CN" altLang="en-US" dirty="0" smtClean="0">
                <a:solidFill>
                  <a:srgbClr val="C00000"/>
                </a:solidFill>
              </a:rPr>
              <a:t>，判定其是否为素数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 smtClean="0"/>
              <a:t>输入整数</a:t>
            </a:r>
            <a:r>
              <a:rPr lang="en-US" altLang="zh-CN" dirty="0" smtClean="0"/>
              <a:t>m</a:t>
            </a:r>
          </a:p>
          <a:p>
            <a:pPr lvl="2"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为被除数，以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m-1</a:t>
            </a:r>
            <a:r>
              <a:rPr lang="zh-CN" altLang="en-US" dirty="0" smtClean="0"/>
              <a:t>为除数依次进行除法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有整除的情况，则说明</a:t>
            </a:r>
            <a:r>
              <a:rPr lang="en-US" altLang="zh-CN" dirty="0" smtClean="0"/>
              <a:t>m</a:t>
            </a:r>
            <a:r>
              <a:rPr lang="zh-CN" altLang="en-US" dirty="0" smtClean="0"/>
              <a:t>不是素数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全部不能整除，则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是素数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为被除数，以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m/2</a:t>
            </a:r>
            <a:r>
              <a:rPr lang="zh-CN" altLang="en-US" dirty="0" smtClean="0"/>
              <a:t>为除数依次进行除法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为被除数，以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(m)</a:t>
            </a:r>
            <a:r>
              <a:rPr lang="zh-CN" altLang="en-US" dirty="0" smtClean="0"/>
              <a:t>为除数依次进行除法</a:t>
            </a:r>
            <a:endParaRPr lang="en-US" altLang="zh-CN" dirty="0" smtClean="0"/>
          </a:p>
          <a:p>
            <a:pPr lvl="2" eaLnBrk="1" hangingPunct="1"/>
            <a:endParaRPr lang="zh-CN" altLang="en-US" dirty="0" smtClean="0"/>
          </a:p>
        </p:txBody>
      </p:sp>
      <p:sp>
        <p:nvSpPr>
          <p:cNvPr id="1167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F244F9-B632-457E-BD87-F094CDAE977F}" type="slidenum">
              <a:rPr lang="en-US" altLang="zh-CN"/>
              <a:pPr>
                <a:defRPr/>
              </a:pPr>
              <a:t>108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776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5595B-7BA8-430C-AC44-1A28826E5F60}" type="slidenum">
              <a:rPr lang="en-US" altLang="zh-CN"/>
              <a:pPr>
                <a:defRPr/>
              </a:pPr>
              <a:t>109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0" y="1037049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math&gt;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m,i,k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输入整数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&gt;&gt;m;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(m==2)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&lt;&lt;m&lt;&lt;"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k=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=2;i&lt;=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k;i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m%i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只要有一个整除，就可停止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&gt;k)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m&lt;&lt;"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是素数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循环提前终止表示非素数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zh-CN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m&lt;&lt;"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不是素数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标签语句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标签是为语句起的“名字”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语句的标签为标识符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标签加在语句所在程序代码行，用分割符“</a:t>
            </a:r>
            <a:r>
              <a:rPr lang="en-US" altLang="zh-CN" smtClean="0"/>
              <a:t>:</a:t>
            </a:r>
            <a:r>
              <a:rPr lang="zh-CN" altLang="en-US" smtClean="0"/>
              <a:t>”与标号指示的语句分开</a:t>
            </a:r>
            <a:endParaRPr lang="en-US" altLang="zh-CN" smtClean="0"/>
          </a:p>
          <a:p>
            <a:pPr lvl="2" eaLnBrk="1" hangingPunct="1"/>
            <a:r>
              <a:rPr lang="en-US" altLang="zh-CN" smtClean="0">
                <a:solidFill>
                  <a:srgbClr val="C00000"/>
                </a:solidFill>
              </a:rPr>
              <a:t>L</a:t>
            </a:r>
            <a:r>
              <a:rPr lang="en-US" altLang="zh-CN" smtClean="0">
                <a:solidFill>
                  <a:srgbClr val="00B050"/>
                </a:solidFill>
              </a:rPr>
              <a:t>:</a:t>
            </a:r>
            <a:r>
              <a:rPr lang="en-US" altLang="zh-CN" smtClean="0"/>
              <a:t> int a = 5;</a:t>
            </a:r>
          </a:p>
          <a:p>
            <a:pPr lvl="3" eaLnBrk="1" hangingPunct="1"/>
            <a:r>
              <a:rPr lang="en-US" altLang="zh-CN" smtClean="0"/>
              <a:t>L</a:t>
            </a:r>
            <a:r>
              <a:rPr lang="zh-CN" altLang="en-US" smtClean="0"/>
              <a:t>是语句的标号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3" eaLnBrk="1" hangingPunct="1"/>
            <a:endParaRPr lang="zh-CN" altLang="en-US" smtClean="0"/>
          </a:p>
        </p:txBody>
      </p:sp>
      <p:sp>
        <p:nvSpPr>
          <p:cNvPr id="225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1E1A0C-3BA0-41BE-8C6F-1307BEBE49E4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continue</a:t>
            </a:r>
            <a:r>
              <a:rPr lang="zh-CN" altLang="en-US" dirty="0" smtClean="0"/>
              <a:t>用于立即</a:t>
            </a:r>
            <a:r>
              <a:rPr lang="zh-CN" altLang="en-US" dirty="0" smtClean="0">
                <a:solidFill>
                  <a:schemeClr val="hlink"/>
                </a:solidFill>
              </a:rPr>
              <a:t>结束</a:t>
            </a:r>
            <a:r>
              <a:rPr lang="zh-CN" altLang="en-US" dirty="0" smtClean="0"/>
              <a:t>循环体的</a:t>
            </a:r>
            <a:r>
              <a:rPr lang="zh-CN" altLang="en-US" dirty="0" smtClean="0">
                <a:solidFill>
                  <a:schemeClr val="hlink"/>
                </a:solidFill>
              </a:rPr>
              <a:t>本次重复</a:t>
            </a:r>
            <a:r>
              <a:rPr lang="zh-CN" altLang="en-US" dirty="0" smtClean="0"/>
              <a:t>而去</a:t>
            </a:r>
            <a:r>
              <a:rPr lang="zh-CN" altLang="en-US" dirty="0" smtClean="0">
                <a:solidFill>
                  <a:schemeClr val="hlink"/>
                </a:solidFill>
              </a:rPr>
              <a:t>继续</a:t>
            </a:r>
            <a:r>
              <a:rPr lang="zh-CN" altLang="en-US" dirty="0" smtClean="0"/>
              <a:t>本循环语句的</a:t>
            </a:r>
            <a:r>
              <a:rPr lang="zh-CN" altLang="en-US" dirty="0" smtClean="0">
                <a:solidFill>
                  <a:schemeClr val="hlink"/>
                </a:solidFill>
              </a:rPr>
              <a:t>下一次循环</a:t>
            </a:r>
            <a:r>
              <a:rPr lang="zh-CN" altLang="en-US" dirty="0" smtClean="0"/>
              <a:t>。与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语句不同，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语句并不结束循环语句本身，而仅结束本次重复（继而转至本循环语句的</a:t>
            </a:r>
            <a:r>
              <a:rPr lang="zh-CN" altLang="en-US" dirty="0" smtClean="0">
                <a:latin typeface="Times New Roman" pitchFamily="18" charset="0"/>
              </a:rPr>
              <a:t>“</a:t>
            </a:r>
            <a:r>
              <a:rPr lang="zh-CN" altLang="en-US" dirty="0" smtClean="0"/>
              <a:t>条件表达式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r>
              <a:rPr lang="zh-CN" altLang="en-US" dirty="0" smtClean="0"/>
              <a:t>处去接着判断看是否还要继续循环）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continue</a:t>
            </a:r>
            <a:r>
              <a:rPr lang="zh-CN" altLang="en-US" dirty="0" smtClean="0"/>
              <a:t>语句与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语句的区别在于，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语句结束的只是本次循环，而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语句结束的是整个循环</a:t>
            </a:r>
            <a:endParaRPr lang="en-US" altLang="zh-CN" dirty="0" smtClean="0"/>
          </a:p>
        </p:txBody>
      </p:sp>
      <p:sp>
        <p:nvSpPr>
          <p:cNvPr id="1187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8AA470-428A-4DBC-929C-121681424184}" type="slidenum">
              <a:rPr lang="en-US" altLang="zh-CN"/>
              <a:pPr>
                <a:defRPr/>
              </a:pPr>
              <a:t>110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continue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continue;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执行流程示例</a:t>
            </a:r>
          </a:p>
        </p:txBody>
      </p:sp>
      <p:sp>
        <p:nvSpPr>
          <p:cNvPr id="1198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FE8818-617A-4195-966B-D22B15493F23}" type="slidenum">
              <a:rPr lang="en-US" altLang="zh-CN"/>
              <a:pPr>
                <a:defRPr/>
              </a:pPr>
              <a:t>111</a:t>
            </a:fld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822031" y="4107657"/>
            <a:ext cx="4071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8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7563"/>
            <a:ext cx="483076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463" y="278606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63" y="2214563"/>
            <a:ext cx="140493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511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2792413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80350" y="2794000"/>
            <a:ext cx="4064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3063" y="4714875"/>
            <a:ext cx="1576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9250" y="4714875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3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19250" y="4714875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4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43125" y="4214813"/>
            <a:ext cx="218916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5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86313" y="3357563"/>
            <a:ext cx="749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6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9146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7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19250" y="4714875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8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91463" y="2781300"/>
            <a:ext cx="39528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29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43000" y="5715000"/>
            <a:ext cx="15763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31" name="Picture 2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48038" y="5445125"/>
            <a:ext cx="3429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08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continue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4.25】</a:t>
            </a:r>
            <a:r>
              <a:rPr lang="zh-CN" altLang="en-US" smtClean="0">
                <a:solidFill>
                  <a:srgbClr val="C00000"/>
                </a:solidFill>
              </a:rPr>
              <a:t>输出</a:t>
            </a:r>
            <a:r>
              <a:rPr lang="en-US" altLang="zh-CN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~</a:t>
            </a:r>
            <a:r>
              <a:rPr lang="en-US" altLang="zh-CN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100</a:t>
            </a:r>
            <a:r>
              <a:rPr lang="zh-CN" altLang="en-US" smtClean="0">
                <a:solidFill>
                  <a:srgbClr val="C00000"/>
                </a:solidFill>
              </a:rPr>
              <a:t>之内</a:t>
            </a:r>
            <a:r>
              <a:rPr lang="en-US" altLang="zh-CN" smtClean="0">
                <a:solidFill>
                  <a:srgbClr val="C00000"/>
                </a:solidFill>
              </a:rPr>
              <a:t>3</a:t>
            </a:r>
            <a:r>
              <a:rPr lang="zh-CN" altLang="en-US" smtClean="0">
                <a:solidFill>
                  <a:srgbClr val="C00000"/>
                </a:solidFill>
              </a:rPr>
              <a:t>的倍数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用</a:t>
            </a:r>
            <a:r>
              <a:rPr lang="en-US" altLang="zh-CN" smtClean="0"/>
              <a:t>1</a:t>
            </a: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smtClean="0"/>
              <a:t>100</a:t>
            </a:r>
            <a:r>
              <a:rPr lang="zh-CN" altLang="en-US" smtClean="0"/>
              <a:t>中的每个数与</a:t>
            </a:r>
            <a:r>
              <a:rPr lang="en-US" altLang="zh-CN" smtClean="0"/>
              <a:t>3</a:t>
            </a:r>
            <a:r>
              <a:rPr lang="zh-CN" altLang="en-US" smtClean="0"/>
              <a:t>相除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能够整除作为</a:t>
            </a:r>
            <a:r>
              <a:rPr lang="en-US" altLang="zh-CN" smtClean="0"/>
              <a:t>3</a:t>
            </a:r>
            <a:r>
              <a:rPr lang="zh-CN" altLang="en-US" smtClean="0"/>
              <a:t>的倍数输出，然后进入下一次循环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不能整除则直接进入下一次循环</a:t>
            </a:r>
            <a:endParaRPr lang="en-US" altLang="zh-CN" smtClean="0"/>
          </a:p>
          <a:p>
            <a:pPr lvl="1" eaLnBrk="1" hangingPunct="1"/>
            <a:endParaRPr lang="zh-CN" altLang="en-US" smtClean="0"/>
          </a:p>
        </p:txBody>
      </p:sp>
      <p:sp>
        <p:nvSpPr>
          <p:cNvPr id="1208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3FC869-3C3B-4EAD-8E9F-BEE64610BB3A}" type="slidenum">
              <a:rPr lang="en-US" altLang="zh-CN" smtClean="0"/>
              <a:pPr>
                <a:defRPr/>
              </a:pPr>
              <a:t>112</a:t>
            </a:fld>
            <a:endParaRPr lang="en-US" altLang="zh-CN" dirty="0"/>
          </a:p>
        </p:txBody>
      </p:sp>
      <p:pic>
        <p:nvPicPr>
          <p:cNvPr id="1208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3643313"/>
            <a:ext cx="7516812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goto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是一种用于</a:t>
            </a:r>
            <a:r>
              <a:rPr lang="zh-CN" altLang="en-US" smtClean="0">
                <a:solidFill>
                  <a:schemeClr val="hlink"/>
                </a:solidFill>
              </a:rPr>
              <a:t>无条件跳转到</a:t>
            </a:r>
            <a:r>
              <a:rPr lang="zh-CN" altLang="en-US" smtClean="0"/>
              <a:t>本函数内某一</a:t>
            </a:r>
            <a:r>
              <a:rPr lang="zh-CN" altLang="en-US" smtClean="0">
                <a:solidFill>
                  <a:schemeClr val="hlink"/>
                </a:solidFill>
              </a:rPr>
              <a:t>语句标号处</a:t>
            </a:r>
            <a:r>
              <a:rPr lang="zh-CN" altLang="en-US" smtClean="0"/>
              <a:t>（去继续执行）的语句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goto &lt;</a:t>
            </a:r>
            <a:r>
              <a:rPr lang="zh-CN" altLang="en-US" smtClean="0"/>
              <a:t>语句标号</a:t>
            </a:r>
            <a:r>
              <a:rPr lang="en-US" altLang="zh-CN" smtClean="0"/>
              <a:t>&gt;;</a:t>
            </a:r>
            <a:r>
              <a:rPr lang="en-US" altLang="zh-CN" sz="2200" smtClean="0">
                <a:solidFill>
                  <a:srgbClr val="233DA9"/>
                </a:solidFill>
              </a:rPr>
              <a:t> </a:t>
            </a:r>
          </a:p>
          <a:p>
            <a:pPr lvl="3" eaLnBrk="1" hangingPunct="1"/>
            <a:r>
              <a:rPr lang="zh-CN" altLang="en-US" smtClean="0"/>
              <a:t>&lt;语句标号&gt;为一个标识符，标识符的名字由用户任起，它放于某一个语句之前（与语句以冒号相分割），用于指出</a:t>
            </a:r>
            <a:r>
              <a:rPr lang="en-US" altLang="zh-CN" smtClean="0"/>
              <a:t>goto</a:t>
            </a:r>
            <a:r>
              <a:rPr lang="zh-CN" altLang="en-US" smtClean="0"/>
              <a:t>语句所要转向的具体位置（该位置可以在本</a:t>
            </a:r>
            <a:r>
              <a:rPr lang="en-US" altLang="zh-CN" smtClean="0"/>
              <a:t>goto</a:t>
            </a:r>
            <a:r>
              <a:rPr lang="zh-CN" altLang="en-US" smtClean="0"/>
              <a:t>语句之前或者之后）</a:t>
            </a:r>
          </a:p>
        </p:txBody>
      </p:sp>
      <p:sp>
        <p:nvSpPr>
          <p:cNvPr id="1218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B92C80-BA80-4847-9EEB-5EC8148B6D79}" type="slidenum">
              <a:rPr lang="en-US" altLang="zh-CN"/>
              <a:pPr>
                <a:defRPr/>
              </a:pPr>
              <a:t>113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en-US" altLang="zh-CN" smtClean="0"/>
              <a:t>goto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4.26】</a:t>
            </a:r>
            <a:r>
              <a:rPr lang="zh-CN" altLang="en-US" smtClean="0">
                <a:solidFill>
                  <a:srgbClr val="C00000"/>
                </a:solidFill>
              </a:rPr>
              <a:t>用</a:t>
            </a:r>
            <a:r>
              <a:rPr lang="en-US" altLang="zh-CN" smtClean="0">
                <a:solidFill>
                  <a:srgbClr val="C00000"/>
                </a:solidFill>
              </a:rPr>
              <a:t>goto</a:t>
            </a:r>
            <a:r>
              <a:rPr lang="zh-CN" altLang="en-US" smtClean="0">
                <a:solidFill>
                  <a:srgbClr val="C00000"/>
                </a:solidFill>
              </a:rPr>
              <a:t>语句计算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1228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93D0CD-D8BF-4415-AC9A-CD8E9FD6392D}" type="slidenum">
              <a:rPr lang="en-US" altLang="zh-CN"/>
              <a:pPr>
                <a:defRPr/>
              </a:pPr>
              <a:t>114</a:t>
            </a:fld>
            <a:endParaRPr lang="en-US" altLang="zh-CN" dirty="0"/>
          </a:p>
        </p:txBody>
      </p:sp>
      <p:pic>
        <p:nvPicPr>
          <p:cNvPr id="1228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3143250"/>
            <a:ext cx="857567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return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用于立即</a:t>
            </a:r>
            <a:r>
              <a:rPr lang="zh-CN" altLang="en-US" smtClean="0">
                <a:solidFill>
                  <a:schemeClr val="hlink"/>
                </a:solidFill>
              </a:rPr>
              <a:t>从被调函数</a:t>
            </a:r>
            <a:r>
              <a:rPr lang="zh-CN" altLang="en-US" smtClean="0"/>
              <a:t>中</a:t>
            </a:r>
            <a:r>
              <a:rPr lang="zh-CN" altLang="en-US" smtClean="0">
                <a:solidFill>
                  <a:schemeClr val="hlink"/>
                </a:solidFill>
              </a:rPr>
              <a:t>返回到主调函数</a:t>
            </a:r>
            <a:r>
              <a:rPr lang="zh-CN" altLang="en-US" smtClean="0"/>
              <a:t>处, 实现从被调函数到主调函数的跳转功能。具体参见函数章节内容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主函数中的</a:t>
            </a:r>
            <a:r>
              <a:rPr lang="en-US" altLang="zh-CN" smtClean="0"/>
              <a:t>return</a:t>
            </a:r>
            <a:r>
              <a:rPr lang="zh-CN" altLang="en-US" smtClean="0"/>
              <a:t>语句将结束整个程序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格式：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return [&lt;</a:t>
            </a:r>
            <a:r>
              <a:rPr lang="zh-CN" altLang="en-US" smtClean="0"/>
              <a:t>表达式</a:t>
            </a:r>
            <a:r>
              <a:rPr lang="en-US" altLang="zh-CN" smtClean="0"/>
              <a:t>E&gt;];</a:t>
            </a:r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</a:t>
            </a:r>
            <a:r>
              <a:rPr lang="zh-CN" altLang="en-US" smtClean="0"/>
              <a:t>的值与函数返回值的数据类型相同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函数返回值为空（</a:t>
            </a:r>
            <a:r>
              <a:rPr lang="en-US" altLang="zh-CN" smtClean="0"/>
              <a:t>void</a:t>
            </a:r>
            <a:r>
              <a:rPr lang="zh-CN" altLang="en-US" smtClean="0"/>
              <a:t>）时，</a:t>
            </a:r>
            <a:r>
              <a:rPr lang="en-US" altLang="zh-CN" smtClean="0"/>
              <a:t>return</a:t>
            </a:r>
            <a:r>
              <a:rPr lang="zh-CN" altLang="en-US" smtClean="0"/>
              <a:t>语句不包含表达式。</a:t>
            </a:r>
          </a:p>
        </p:txBody>
      </p:sp>
      <p:sp>
        <p:nvSpPr>
          <p:cNvPr id="1239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D5B19A-2816-4249-AB2D-BD1168521F3F}" type="slidenum">
              <a:rPr lang="en-US" altLang="zh-CN"/>
              <a:pPr>
                <a:defRPr/>
              </a:pPr>
              <a:t>115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无条件转向语句</a:t>
            </a:r>
          </a:p>
        </p:txBody>
      </p:sp>
      <p:sp>
        <p:nvSpPr>
          <p:cNvPr id="1249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633413"/>
          </a:xfrm>
        </p:spPr>
        <p:txBody>
          <a:bodyPr/>
          <a:lstStyle/>
          <a:p>
            <a:pPr eaLnBrk="1" hangingPunct="1"/>
            <a:r>
              <a:rPr lang="en-US" altLang="zh-CN" smtClean="0"/>
              <a:t>return</a:t>
            </a:r>
            <a:r>
              <a:rPr lang="zh-CN" altLang="en-US" smtClean="0"/>
              <a:t>语句</a:t>
            </a:r>
          </a:p>
        </p:txBody>
      </p:sp>
      <p:sp>
        <p:nvSpPr>
          <p:cNvPr id="1249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7DB996-076E-40C4-9113-BA5046C12C1A}" type="slidenum">
              <a:rPr lang="en-US" altLang="zh-CN"/>
              <a:pPr>
                <a:defRPr/>
              </a:pPr>
              <a:t>116</a:t>
            </a:fld>
            <a:endParaRPr lang="en-US" altLang="zh-CN" dirty="0"/>
          </a:p>
        </p:txBody>
      </p:sp>
      <p:pic>
        <p:nvPicPr>
          <p:cNvPr id="1249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2500313"/>
            <a:ext cx="4600575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4.27】</a:t>
            </a:r>
            <a:r>
              <a:rPr lang="zh-CN" altLang="en-US" smtClean="0">
                <a:solidFill>
                  <a:srgbClr val="C00000"/>
                </a:solidFill>
              </a:rPr>
              <a:t>任意输入</a:t>
            </a:r>
            <a:r>
              <a:rPr lang="en-US" altLang="zh-CN" smtClean="0">
                <a:solidFill>
                  <a:srgbClr val="C00000"/>
                </a:solidFill>
              </a:rPr>
              <a:t>n</a:t>
            </a:r>
            <a:r>
              <a:rPr lang="zh-CN" altLang="en-US" smtClean="0">
                <a:solidFill>
                  <a:srgbClr val="C00000"/>
                </a:solidFill>
              </a:rPr>
              <a:t>个数,找出其中的最大数以及最小数并显示出来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mtClean="0"/>
              <a:t>输入</a:t>
            </a:r>
            <a:r>
              <a:rPr lang="en-US" altLang="zh-CN" smtClean="0"/>
              <a:t>n</a:t>
            </a:r>
          </a:p>
          <a:p>
            <a:pPr lvl="1" eaLnBrk="1" hangingPunct="1"/>
            <a:r>
              <a:rPr lang="zh-CN" altLang="en-US" smtClean="0"/>
              <a:t>循环</a:t>
            </a:r>
            <a:r>
              <a:rPr lang="en-US" altLang="zh-CN" smtClean="0"/>
              <a:t>n</a:t>
            </a:r>
            <a:r>
              <a:rPr lang="zh-CN" altLang="en-US" smtClean="0"/>
              <a:t>次，每次输入一个数并进行如下处理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比</a:t>
            </a:r>
            <a:r>
              <a:rPr lang="en-US" altLang="zh-CN" smtClean="0"/>
              <a:t>max</a:t>
            </a:r>
            <a:r>
              <a:rPr lang="zh-CN" altLang="en-US" smtClean="0"/>
              <a:t>大，则将该数赋值给变量</a:t>
            </a:r>
            <a:r>
              <a:rPr lang="en-US" altLang="zh-CN" smtClean="0"/>
              <a:t>max</a:t>
            </a:r>
          </a:p>
          <a:p>
            <a:pPr lvl="2" eaLnBrk="1" hangingPunct="1"/>
            <a:r>
              <a:rPr lang="zh-CN" altLang="en-US" smtClean="0"/>
              <a:t>比</a:t>
            </a:r>
            <a:r>
              <a:rPr lang="en-US" altLang="zh-CN" smtClean="0"/>
              <a:t>min</a:t>
            </a:r>
            <a:r>
              <a:rPr lang="zh-CN" altLang="en-US" smtClean="0"/>
              <a:t>大，则将该数赋值给变量</a:t>
            </a:r>
            <a:r>
              <a:rPr lang="en-US" altLang="zh-CN" smtClean="0"/>
              <a:t>min</a:t>
            </a:r>
          </a:p>
          <a:p>
            <a:pPr lvl="1" eaLnBrk="1" hangingPunct="1"/>
            <a:r>
              <a:rPr lang="zh-CN" altLang="en-US" smtClean="0"/>
              <a:t>变量</a:t>
            </a:r>
            <a:r>
              <a:rPr lang="en-US" altLang="zh-CN" smtClean="0"/>
              <a:t>max</a:t>
            </a:r>
            <a:r>
              <a:rPr lang="zh-CN" altLang="en-US" smtClean="0"/>
              <a:t>表示最大数，</a:t>
            </a:r>
            <a:r>
              <a:rPr lang="en-US" altLang="zh-CN" smtClean="0"/>
              <a:t>min</a:t>
            </a:r>
            <a:r>
              <a:rPr lang="zh-CN" altLang="en-US" smtClean="0"/>
              <a:t>表示最小数</a:t>
            </a:r>
          </a:p>
          <a:p>
            <a:pPr lvl="2" eaLnBrk="1" hangingPunct="1"/>
            <a:endParaRPr lang="zh-CN" altLang="en-US" smtClean="0"/>
          </a:p>
        </p:txBody>
      </p:sp>
      <p:sp>
        <p:nvSpPr>
          <p:cNvPr id="1259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B1EBF7-A306-4230-9DC1-AEFA846CA6CB}" type="slidenum">
              <a:rPr lang="en-US" altLang="zh-CN"/>
              <a:pPr>
                <a:defRPr/>
              </a:pPr>
              <a:t>117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6979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715375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共输入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zh-CN" alt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输入个数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n=”;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&gt;&gt;n;</a:t>
            </a:r>
            <a:endParaRPr lang="zh-CN" alt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 max, min;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新输入的数放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x，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最大数放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max，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最小数放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&lt;&lt;"Please input "&lt;&lt;n&lt;&lt;" numbers:"&lt;&lt;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个数并处理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&gt;&gt;x; 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新输入一个数，放入变量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==1)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第一个数既是目前的最大数，又是最小数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max=min=x;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dirty="0" smtClean="0">
              <a:cs typeface="Courier New" pitchFamily="49" charset="0"/>
            </a:endParaRPr>
          </a:p>
        </p:txBody>
      </p:sp>
      <p:sp>
        <p:nvSpPr>
          <p:cNvPr id="1269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34CF28-D311-4F6F-B0C6-F42944E2E153}" type="slidenum">
              <a:rPr lang="en-US" altLang="zh-CN"/>
              <a:pPr>
                <a:defRPr/>
              </a:pPr>
              <a:t>118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80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 	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非第一数时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(x&gt;max) max=x;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更大，更新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	   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(x&lt;min) min=x;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新输入的数比目前的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还小，更新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for i…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cout&lt;&lt;"max="&lt;&lt;max&lt;&lt;endl;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cout&lt;&lt;"min="&lt;&lt;min&lt;&lt;endl;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0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FEA796-0D2B-4E24-BA8D-EDFDD04FA872}" type="slidenum">
              <a:rPr lang="en-US" altLang="zh-CN"/>
              <a:pPr>
                <a:defRPr/>
              </a:pPr>
              <a:t>119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2359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2359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57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560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分支语句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23562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3563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2359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64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2358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65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23567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568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9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23570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9B456B-6425-4FFA-BD3E-222BDD4DD9C0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23572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23573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2358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574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2358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3575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23577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578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9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23580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290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4.28】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1000</a:t>
            </a:r>
            <a:r>
              <a:rPr lang="zh-CN" altLang="en-US" smtClean="0">
                <a:solidFill>
                  <a:srgbClr val="C00000"/>
                </a:solidFill>
              </a:rPr>
              <a:t>以内的素数，以每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个数为一行输出到屏幕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smtClean="0"/>
              <a:t>素数的判别方法参见</a:t>
            </a: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4.24】</a:t>
            </a:r>
          </a:p>
          <a:p>
            <a:pPr lvl="1" eaLnBrk="1" hangingPunct="1"/>
            <a:r>
              <a:rPr lang="zh-CN" altLang="en-US" smtClean="0"/>
              <a:t>对</a:t>
            </a:r>
            <a:r>
              <a:rPr lang="en-US" altLang="zh-CN" smtClean="0"/>
              <a:t>2</a:t>
            </a:r>
            <a:r>
              <a:rPr lang="en-US" altLang="zh-CN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smtClean="0"/>
              <a:t>1000</a:t>
            </a:r>
            <a:r>
              <a:rPr lang="zh-CN" altLang="en-US" smtClean="0"/>
              <a:t>中的每个数进行素数判定，是素数则输出，输出到第</a:t>
            </a:r>
            <a:r>
              <a:rPr lang="en-US" altLang="zh-CN" smtClean="0"/>
              <a:t>10</a:t>
            </a:r>
            <a:r>
              <a:rPr lang="zh-CN" altLang="en-US" smtClean="0"/>
              <a:t>个、第</a:t>
            </a:r>
            <a:r>
              <a:rPr lang="en-US" altLang="zh-CN" smtClean="0"/>
              <a:t>20</a:t>
            </a:r>
            <a:r>
              <a:rPr lang="zh-CN" altLang="en-US" smtClean="0"/>
              <a:t>个、</a:t>
            </a:r>
            <a:r>
              <a:rPr lang="en-US" altLang="zh-CN" smtClean="0"/>
              <a:t>…</a:t>
            </a:r>
            <a:r>
              <a:rPr lang="zh-CN" altLang="en-US" smtClean="0"/>
              <a:t>后换行</a:t>
            </a:r>
          </a:p>
        </p:txBody>
      </p:sp>
      <p:sp>
        <p:nvSpPr>
          <p:cNvPr id="1290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30330-9A52-4AB9-9857-6B803BFE128F}" type="slidenum">
              <a:rPr lang="en-US" altLang="zh-CN"/>
              <a:pPr>
                <a:defRPr/>
              </a:pPr>
              <a:t>120</a:t>
            </a:fld>
            <a:endParaRPr lang="en-US" altLang="zh-CN" dirty="0"/>
          </a:p>
        </p:txBody>
      </p:sp>
      <p:sp>
        <p:nvSpPr>
          <p:cNvPr id="129030" name="矩形 5"/>
          <p:cNvSpPr>
            <a:spLocks noChangeArrowheads="1"/>
          </p:cNvSpPr>
          <p:nvPr/>
        </p:nvSpPr>
        <p:spPr bwMode="auto">
          <a:xfrm>
            <a:off x="928688" y="4000500"/>
            <a:ext cx="63579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2    3    5    7   11   13   17   19   23   29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31   37   41   43  </a:t>
            </a:r>
            <a:r>
              <a:rPr lang="zh-CN" altLang="en-US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47  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53   59   61   67   71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73   79   83   89  </a:t>
            </a:r>
            <a:r>
              <a:rPr lang="zh-CN" altLang="en-US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97   101 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103  107  109  113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endParaRPr lang="zh-CN" altLang="en-US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877  881  883  887 </a:t>
            </a:r>
            <a:r>
              <a:rPr lang="zh-CN" altLang="en-US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907 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911  919  929  937  941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947  953  967  971 </a:t>
            </a:r>
            <a:r>
              <a:rPr lang="zh-CN" altLang="en-US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977 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983  991  997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2863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&lt;math&gt;  		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 	    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m=1000;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i,j,isprime,count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//count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记录素数个数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=2;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&lt;=m;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求2到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间的所有素数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=1;		 	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是素数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(j=2; j&lt;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j++){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		if(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i%j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== 0 )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=0;}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</a:t>
            </a:r>
            <a:endParaRPr lang="zh-CN" altLang="en-US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0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E1598A-404C-4781-A1F1-8325197AD82D}" type="slidenum">
              <a:rPr lang="en-US" altLang="zh-CN"/>
              <a:pPr>
                <a:defRPr/>
              </a:pPr>
              <a:t>121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1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(isprime){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cout&lt;&lt;setw(5)&lt;&lt;i;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(count%10==0) cout&lt;&lt;endl;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每输出10个素数换1行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  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	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i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cout&lt;&lt;endl;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10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3EBE46-3E92-45CF-A78B-A4F9886AE1BC}" type="slidenum">
              <a:rPr lang="en-US" altLang="zh-CN"/>
              <a:pPr>
                <a:defRPr/>
              </a:pPr>
              <a:t>122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20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4.29】</a:t>
            </a:r>
            <a:r>
              <a:rPr lang="zh-CN" altLang="en-US" smtClean="0">
                <a:solidFill>
                  <a:srgbClr val="C00000"/>
                </a:solidFill>
              </a:rPr>
              <a:t>输出从0到90度之间每隔15度的</a:t>
            </a:r>
            <a:r>
              <a:rPr lang="zh-CN" altLang="en-US" smtClean="0">
                <a:solidFill>
                  <a:srgbClr val="0000FF"/>
                </a:solidFill>
              </a:rPr>
              <a:t>正弦</a:t>
            </a:r>
            <a:r>
              <a:rPr lang="zh-CN" altLang="en-US" smtClean="0">
                <a:solidFill>
                  <a:srgbClr val="C00000"/>
                </a:solidFill>
              </a:rPr>
              <a:t>、</a:t>
            </a:r>
            <a:r>
              <a:rPr lang="zh-CN" altLang="en-US" smtClean="0">
                <a:solidFill>
                  <a:srgbClr val="0000FF"/>
                </a:solidFill>
              </a:rPr>
              <a:t>余弦</a:t>
            </a:r>
            <a:r>
              <a:rPr lang="zh-CN" altLang="en-US" smtClean="0">
                <a:solidFill>
                  <a:srgbClr val="C00000"/>
                </a:solidFill>
              </a:rPr>
              <a:t>以及</a:t>
            </a:r>
            <a:r>
              <a:rPr lang="zh-CN" altLang="en-US" smtClean="0">
                <a:solidFill>
                  <a:srgbClr val="0000FF"/>
                </a:solidFill>
              </a:rPr>
              <a:t>正切</a:t>
            </a:r>
            <a:r>
              <a:rPr lang="zh-CN" altLang="en-US" smtClean="0">
                <a:solidFill>
                  <a:srgbClr val="C00000"/>
                </a:solidFill>
              </a:rPr>
              <a:t>函数值</a:t>
            </a:r>
          </a:p>
        </p:txBody>
      </p:sp>
      <p:sp>
        <p:nvSpPr>
          <p:cNvPr id="1321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C13BAC-3183-4998-8333-51602690FD76}" type="slidenum">
              <a:rPr lang="en-US" altLang="zh-CN"/>
              <a:pPr>
                <a:defRPr/>
              </a:pPr>
              <a:t>123</a:t>
            </a:fld>
            <a:endParaRPr lang="en-US" altLang="zh-CN" dirty="0"/>
          </a:p>
        </p:txBody>
      </p:sp>
      <p:sp>
        <p:nvSpPr>
          <p:cNvPr id="132102" name="矩形 5"/>
          <p:cNvSpPr>
            <a:spLocks noChangeArrowheads="1"/>
          </p:cNvSpPr>
          <p:nvPr/>
        </p:nvSpPr>
        <p:spPr bwMode="auto">
          <a:xfrm>
            <a:off x="857250" y="2579688"/>
            <a:ext cx="771525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Angle x    sin(x)    cos(x)    tan(x)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0    0.0000    1.0000    0.0000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15    0.2588    0.9659    0.2679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30    0.5000    0.8660    0.5774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45    0.7071    0.7071    1.0000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60    0.8660    0.5000    1.7321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75    0.9659    0.2588    3.7321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90    1.0000   -0.0000        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3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4.29】</a:t>
            </a:r>
          </a:p>
          <a:p>
            <a:pPr lvl="1" eaLnBrk="1" hangingPunct="1"/>
            <a:r>
              <a:rPr lang="zh-CN" altLang="en-US" smtClean="0"/>
              <a:t>调用标准库函数</a:t>
            </a:r>
            <a:r>
              <a:rPr lang="en-US" altLang="zh-CN" smtClean="0"/>
              <a:t>sin</a:t>
            </a:r>
            <a:r>
              <a:rPr lang="zh-CN" altLang="en-US" smtClean="0"/>
              <a:t>、</a:t>
            </a:r>
            <a:r>
              <a:rPr lang="en-US" altLang="zh-CN" smtClean="0"/>
              <a:t>cos</a:t>
            </a:r>
            <a:r>
              <a:rPr lang="zh-CN" altLang="en-US" smtClean="0"/>
              <a:t>和</a:t>
            </a:r>
            <a:r>
              <a:rPr lang="en-US" altLang="zh-CN" smtClean="0"/>
              <a:t>tan</a:t>
            </a:r>
            <a:r>
              <a:rPr lang="zh-CN" altLang="en-US" smtClean="0"/>
              <a:t>得到三角函数值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调用三角函数值，实参是弧度，因此要将角度转换为弧度。度数</a:t>
            </a:r>
            <a:r>
              <a:rPr lang="en-US" altLang="zh-CN" smtClean="0"/>
              <a:t>doa</a:t>
            </a:r>
            <a:r>
              <a:rPr lang="zh-CN" altLang="en-US" smtClean="0"/>
              <a:t>化为弧度</a:t>
            </a:r>
            <a:r>
              <a:rPr lang="en-US" altLang="zh-CN" smtClean="0"/>
              <a:t>arc：</a:t>
            </a:r>
          </a:p>
          <a:p>
            <a:pPr lvl="2" eaLnBrk="1" hangingPunct="1"/>
            <a:r>
              <a:rPr lang="en-US" altLang="zh-CN" smtClean="0"/>
              <a:t>arc=pai*doa/180</a:t>
            </a:r>
          </a:p>
          <a:p>
            <a:pPr lvl="1" eaLnBrk="1" hangingPunct="1"/>
            <a:r>
              <a:rPr lang="zh-CN" altLang="en-US" smtClean="0"/>
              <a:t>三角函数值的小数点后保留</a:t>
            </a:r>
            <a:r>
              <a:rPr lang="en-US" altLang="zh-CN" smtClean="0"/>
              <a:t>4</a:t>
            </a:r>
            <a:r>
              <a:rPr lang="zh-CN" altLang="en-US" smtClean="0"/>
              <a:t>位数据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cout.precision(4)</a:t>
            </a:r>
            <a:endParaRPr lang="zh-CN" altLang="en-US" smtClean="0"/>
          </a:p>
        </p:txBody>
      </p:sp>
      <p:sp>
        <p:nvSpPr>
          <p:cNvPr id="1331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CD882-7171-4F6C-9EBE-EE26AA047926}" type="slidenum">
              <a:rPr lang="en-US" altLang="zh-CN"/>
              <a:pPr>
                <a:defRPr/>
              </a:pPr>
              <a:t>124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41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&lt;math&gt;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pai=3.1416;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有名常量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pai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inteval=15; 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//15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度为计算间隔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//下述8句用于输出标题行(第一行)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cout.width(10);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cout&lt;&lt;"Angle x";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cout&lt;&lt;"sin(x)";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mtClean="0">
              <a:cs typeface="Courier New" pitchFamily="49" charset="0"/>
            </a:endParaRPr>
          </a:p>
        </p:txBody>
      </p:sp>
      <p:sp>
        <p:nvSpPr>
          <p:cNvPr id="134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FD19B6-F4FC-412A-B963-A41A0E7614A1}" type="slidenum">
              <a:rPr lang="en-US" altLang="zh-CN"/>
              <a:pPr>
                <a:defRPr/>
              </a:pPr>
              <a:t>125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5171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995A23-2A72-4BF9-B592-A133DCFFAA6B}" type="slidenum">
              <a:rPr lang="en-US" altLang="zh-CN"/>
              <a:pPr>
                <a:defRPr/>
              </a:pPr>
              <a:t>126</a:t>
            </a:fld>
            <a:endParaRPr lang="en-US" altLang="zh-CN" dirty="0"/>
          </a:p>
        </p:txBody>
      </p:sp>
      <p:sp>
        <p:nvSpPr>
          <p:cNvPr id="1351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cout&lt;&lt;"cos(x)";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cout.width(10);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cout&lt;&lt;"tan(x)";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arc;  		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弧度值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cout.setf(ios::fixed);  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设置以定点数格式输出数据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cout.flags(ios::fixed);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与上一句的功能完全相同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cout.precision(4); 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小数点后保留4位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619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F979B-BF6F-4F31-ACCA-0835A14B7545}" type="slidenum">
              <a:rPr lang="en-US" altLang="zh-CN"/>
              <a:pPr>
                <a:defRPr/>
              </a:pPr>
              <a:t>127</a:t>
            </a:fld>
            <a:endParaRPr lang="en-US" altLang="zh-CN" dirty="0"/>
          </a:p>
        </p:txBody>
      </p:sp>
      <p:sp>
        <p:nvSpPr>
          <p:cNvPr id="136197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1534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&lt;=90;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inteval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度数从0开始, 增量15，直到90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arc=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/180;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化为弧度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arc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	  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输出当前度数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doa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&lt;&lt;sin(arc);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(arc);  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doa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==90)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&lt;&lt;"-";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90度正切值特殊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&lt;&lt;tan(arc);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非90度时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4.30】</a:t>
            </a:r>
            <a:r>
              <a:rPr lang="zh-CN" altLang="en-US" smtClean="0">
                <a:solidFill>
                  <a:srgbClr val="C00000"/>
                </a:solidFill>
              </a:rPr>
              <a:t>在屏幕上打印图形</a:t>
            </a:r>
            <a:endParaRPr lang="en-US" altLang="zh-CN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   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  ***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 *****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 *******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宋体" charset="-122"/>
              </a:rPr>
              <a:t> *********</a:t>
            </a:r>
            <a:endParaRPr lang="zh-CN" altLang="en-US" smtClean="0"/>
          </a:p>
        </p:txBody>
      </p:sp>
      <p:sp>
        <p:nvSpPr>
          <p:cNvPr id="1372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42CE64-B416-4975-96D0-5D6C27C6B216}" type="slidenum">
              <a:rPr lang="en-US" altLang="zh-CN"/>
              <a:pPr>
                <a:defRPr/>
              </a:pPr>
              <a:t>128</a:t>
            </a:fld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57509"/>
              </p:ext>
            </p:extLst>
          </p:nvPr>
        </p:nvGraphicFramePr>
        <p:xfrm>
          <a:off x="2915816" y="2060848"/>
          <a:ext cx="604867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1"/>
                <a:gridCol w="352931"/>
                <a:gridCol w="352931"/>
                <a:gridCol w="352931"/>
                <a:gridCol w="352931"/>
                <a:gridCol w="352931"/>
                <a:gridCol w="352931"/>
                <a:gridCol w="481811"/>
                <a:gridCol w="504056"/>
                <a:gridCol w="864096"/>
                <a:gridCol w="432048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行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空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规律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规律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2*1-1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2*2-1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2*3-1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4-4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2*4-1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51" y="2492896"/>
            <a:ext cx="339785" cy="1872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506985"/>
            <a:ext cx="339785" cy="18722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492127"/>
            <a:ext cx="339785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控制语句举例</a:t>
            </a:r>
          </a:p>
        </p:txBody>
      </p:sp>
      <p:sp>
        <p:nvSpPr>
          <p:cNvPr id="138243" name="内容占位符 2"/>
          <p:cNvSpPr>
            <a:spLocks noGrp="1"/>
          </p:cNvSpPr>
          <p:nvPr>
            <p:ph idx="1"/>
          </p:nvPr>
        </p:nvSpPr>
        <p:spPr>
          <a:xfrm>
            <a:off x="214313" y="1143000"/>
            <a:ext cx="8786812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&lt;=5;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共印5行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(j=1;j&lt;=5-i;j++)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行时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打印*前先空5-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格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&lt;&lt;‘ ’;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(j=1;j&lt;=2*i-1;j++)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而后连印2*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个“*”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&lt;&lt;‘*’;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最后换行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altLang="zh-CN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82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E3FA6-1A38-4C09-B73D-3146E8A57C71}" type="slidenum">
              <a:rPr lang="en-US" altLang="zh-CN"/>
              <a:pPr>
                <a:defRPr/>
              </a:pPr>
              <a:t>129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  <a:endParaRPr lang="en-US" altLang="zh-CN" smtClean="0">
              <a:latin typeface="黑体" pitchFamily="49" charset="-122"/>
              <a:ea typeface="宋体" charset="-122"/>
            </a:endParaRP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55626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715000" y="3429000"/>
            <a:ext cx="20574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开关语句</a:t>
            </a:r>
            <a:endParaRPr lang="en-US" altLang="zh-CN" sz="2400" b="1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default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143000" y="32766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Verdana" pitchFamily="34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38250" y="3390900"/>
            <a:ext cx="203835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条件语句</a:t>
            </a: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if…else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上述两种语句都可以再嵌套条件语句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4584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24586" name="Group 11"/>
          <p:cNvGrpSpPr>
            <a:grpSpLocks/>
          </p:cNvGrpSpPr>
          <p:nvPr/>
        </p:nvGrpSpPr>
        <p:grpSpPr bwMode="auto">
          <a:xfrm>
            <a:off x="3048000" y="1552575"/>
            <a:ext cx="2998788" cy="1601788"/>
            <a:chOff x="1997" y="1314"/>
            <a:chExt cx="1889" cy="1009"/>
          </a:xfrm>
        </p:grpSpPr>
        <p:grpSp>
          <p:nvGrpSpPr>
            <p:cNvPr id="2459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3714750" y="1824038"/>
            <a:ext cx="16271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分支语句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9A543E-4845-44F7-9894-34DFF45E636A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24589" name="页脚占位符 1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9267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3930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68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3930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69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0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39271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272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3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39274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39275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3930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76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39299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0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77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8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39279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9280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1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39282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CCC6D4-0FE4-45A1-856A-84C3576221A4}" type="slidenum">
              <a:rPr lang="en-US" altLang="zh-CN"/>
              <a:pPr>
                <a:defRPr/>
              </a:pPr>
              <a:t>130</a:t>
            </a:fld>
            <a:endParaRPr lang="en-US" altLang="zh-CN" dirty="0"/>
          </a:p>
        </p:txBody>
      </p:sp>
      <p:sp>
        <p:nvSpPr>
          <p:cNvPr id="139284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139285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3929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9286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3929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9287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8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导出数据类型和数组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39289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9290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1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39292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导出数据类型</a:t>
            </a:r>
          </a:p>
        </p:txBody>
      </p:sp>
      <p:sp>
        <p:nvSpPr>
          <p:cNvPr id="140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导出数据类型概述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数组类型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指针类型（第</a:t>
            </a:r>
            <a:r>
              <a:rPr lang="en-US" altLang="zh-CN" smtClean="0"/>
              <a:t>6</a:t>
            </a:r>
            <a:r>
              <a:rPr lang="zh-CN" altLang="en-US" smtClean="0"/>
              <a:t>章）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引用类型（第</a:t>
            </a:r>
            <a:r>
              <a:rPr lang="en-US" altLang="zh-CN" smtClean="0"/>
              <a:t>6</a:t>
            </a:r>
            <a:r>
              <a:rPr lang="zh-CN" altLang="en-US" smtClean="0"/>
              <a:t>章）</a:t>
            </a:r>
          </a:p>
        </p:txBody>
      </p:sp>
      <p:sp>
        <p:nvSpPr>
          <p:cNvPr id="1402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B84B68-0CA6-45D8-BEBA-9702D078CB46}" type="slidenum">
              <a:rPr lang="en-US" altLang="zh-CN"/>
              <a:pPr>
                <a:defRPr/>
              </a:pPr>
              <a:t>131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导出数据类型</a:t>
            </a:r>
          </a:p>
        </p:txBody>
      </p:sp>
      <p:sp>
        <p:nvSpPr>
          <p:cNvPr id="141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导出数据类型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导出数据类型是在其它</a:t>
            </a:r>
            <a:r>
              <a:rPr lang="zh-CN" altLang="en-US" smtClean="0">
                <a:solidFill>
                  <a:srgbClr val="00B050"/>
                </a:solidFill>
              </a:rPr>
              <a:t>已定义类型</a:t>
            </a:r>
            <a:r>
              <a:rPr lang="zh-CN" altLang="en-US" smtClean="0"/>
              <a:t>的基础上定义的，而且其运算也是确定的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导出数据类型的分类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数组类型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指针类型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引用类型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结构类型</a:t>
            </a:r>
            <a:r>
              <a:rPr lang="zh-CN" altLang="en-US" smtClean="0">
                <a:solidFill>
                  <a:srgbClr val="00B050"/>
                </a:solidFill>
              </a:rPr>
              <a:t>（</a:t>
            </a:r>
            <a:r>
              <a:rPr lang="en-US" altLang="zh-CN" smtClean="0">
                <a:solidFill>
                  <a:srgbClr val="00B050"/>
                </a:solidFill>
              </a:rPr>
              <a:t>C-Style</a:t>
            </a:r>
            <a:r>
              <a:rPr lang="zh-CN" altLang="en-US" smtClean="0">
                <a:solidFill>
                  <a:srgbClr val="00B050"/>
                </a:solidFill>
              </a:rPr>
              <a:t>）</a:t>
            </a:r>
            <a:endParaRPr lang="en-US" altLang="zh-CN" smtClean="0">
              <a:solidFill>
                <a:srgbClr val="00B050"/>
              </a:solidFill>
            </a:endParaRPr>
          </a:p>
          <a:p>
            <a:pPr lvl="2" eaLnBrk="1" hangingPunct="1"/>
            <a:r>
              <a:rPr lang="zh-CN" altLang="en-US" smtClean="0"/>
              <a:t>联合类型</a:t>
            </a:r>
            <a:r>
              <a:rPr lang="zh-CN" altLang="en-US" smtClean="0">
                <a:solidFill>
                  <a:srgbClr val="00B050"/>
                </a:solidFill>
              </a:rPr>
              <a:t>（</a:t>
            </a:r>
            <a:r>
              <a:rPr lang="en-US" altLang="zh-CN" smtClean="0">
                <a:solidFill>
                  <a:srgbClr val="00B050"/>
                </a:solidFill>
              </a:rPr>
              <a:t>C-Style</a:t>
            </a:r>
            <a:r>
              <a:rPr lang="zh-CN" altLang="en-US" smtClean="0">
                <a:solidFill>
                  <a:srgbClr val="00B050"/>
                </a:solidFill>
              </a:rPr>
              <a:t>）</a:t>
            </a:r>
            <a:endParaRPr lang="en-US" altLang="zh-CN" smtClean="0">
              <a:solidFill>
                <a:srgbClr val="00B050"/>
              </a:solidFill>
            </a:endParaRPr>
          </a:p>
          <a:p>
            <a:pPr lvl="2" eaLnBrk="1" hangingPunct="1"/>
            <a:endParaRPr lang="en-US" altLang="zh-CN" smtClean="0"/>
          </a:p>
        </p:txBody>
      </p:sp>
      <p:sp>
        <p:nvSpPr>
          <p:cNvPr id="1413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9D6823-A4AC-497C-B2FE-B952846F94C0}" type="slidenum">
              <a:rPr lang="en-US" altLang="zh-CN"/>
              <a:pPr>
                <a:defRPr/>
              </a:pPr>
              <a:t>132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</a:t>
            </a:r>
            <a:r>
              <a:rPr lang="en-US" altLang="zh-CN" smtClean="0"/>
              <a:t>(Array)</a:t>
            </a:r>
          </a:p>
          <a:p>
            <a:pPr lvl="1" eaLnBrk="1" hangingPunct="1"/>
            <a:r>
              <a:rPr lang="zh-CN" altLang="en-US" smtClean="0">
                <a:solidFill>
                  <a:schemeClr val="hlink"/>
                </a:solidFill>
              </a:rPr>
              <a:t>数组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chemeClr val="hlink"/>
                </a:solidFill>
              </a:rPr>
              <a:t>同类型元素</a:t>
            </a:r>
            <a:r>
              <a:rPr lang="zh-CN" altLang="en-US" smtClean="0"/>
              <a:t>（分量）的</a:t>
            </a:r>
            <a:r>
              <a:rPr lang="zh-CN" altLang="en-US" smtClean="0">
                <a:solidFill>
                  <a:schemeClr val="hlink"/>
                </a:solidFill>
              </a:rPr>
              <a:t>有序组合体</a:t>
            </a:r>
            <a:r>
              <a:rPr lang="zh-CN" altLang="en-US" smtClean="0"/>
              <a:t>。元素的类型可以是</a:t>
            </a:r>
            <a:r>
              <a:rPr lang="en-US" altLang="zh-CN" smtClean="0"/>
              <a:t>C++</a:t>
            </a:r>
            <a:r>
              <a:rPr lang="zh-CN" altLang="en-US" smtClean="0"/>
              <a:t>语言中允许使用的任何一种数据类型（包括任何用户自定义类型）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数组中的每个</a:t>
            </a:r>
            <a:r>
              <a:rPr lang="zh-CN" altLang="en-US" smtClean="0">
                <a:solidFill>
                  <a:schemeClr val="hlink"/>
                </a:solidFill>
              </a:rPr>
              <a:t>元素</a:t>
            </a:r>
            <a:r>
              <a:rPr lang="zh-CN" altLang="en-US" smtClean="0"/>
              <a:t>都有与其</a:t>
            </a:r>
            <a:r>
              <a:rPr lang="zh-CN" altLang="en-US" smtClean="0">
                <a:solidFill>
                  <a:schemeClr val="hlink"/>
                </a:solidFill>
              </a:rPr>
              <a:t>对应的下标</a:t>
            </a:r>
            <a:r>
              <a:rPr lang="zh-CN" altLang="en-US" smtClean="0"/>
              <a:t>以标明该元素在数组中的位置。对数组元素的访问通常借助于下标来进行，元素也被称为</a:t>
            </a:r>
            <a:r>
              <a:rPr lang="zh-CN" altLang="en-US" smtClean="0">
                <a:solidFill>
                  <a:schemeClr val="hlink"/>
                </a:solidFill>
              </a:rPr>
              <a:t>下标变量</a:t>
            </a:r>
            <a:r>
              <a:rPr lang="zh-CN" altLang="en-US" smtClean="0"/>
              <a:t>。每个数组元素（即下标变量）都可以当作单个变量来使用</a:t>
            </a:r>
          </a:p>
        </p:txBody>
      </p:sp>
      <p:sp>
        <p:nvSpPr>
          <p:cNvPr id="1423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2060-1501-4064-B6C8-1600D932E8DD}" type="slidenum">
              <a:rPr lang="en-US" altLang="zh-CN"/>
              <a:pPr>
                <a:defRPr/>
              </a:pPr>
              <a:t>133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3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一维数组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具有一个下标的数组叫做</a:t>
            </a:r>
            <a:r>
              <a:rPr lang="zh-CN" altLang="en-US" dirty="0" smtClean="0">
                <a:solidFill>
                  <a:schemeClr val="hlink"/>
                </a:solidFill>
              </a:rPr>
              <a:t>一维数组</a:t>
            </a:r>
            <a:r>
              <a:rPr lang="zh-CN" altLang="en-US" dirty="0" smtClean="0"/>
              <a:t>，它是由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个同一类型数据组成的一维序列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说明一维数组的格式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&lt;类型名&gt; &lt;数组名&gt; [ &lt;元素数&gt; ] = { &lt;初值表&gt; }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&lt;</a:t>
            </a:r>
            <a:r>
              <a:rPr lang="zh-CN" altLang="en-US" dirty="0" smtClean="0"/>
              <a:t>类型名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指出数组元素的类型，也称为数组类型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&lt;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是一个标识符，是为数组起的名字，该名字还代表数组首元素的地址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&lt;</a:t>
            </a:r>
            <a:r>
              <a:rPr lang="zh-CN" altLang="en-US" dirty="0" smtClean="0"/>
              <a:t>元素数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指定数组的大小，它必须是一个整数或一个整型的常量表达式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&lt;</a:t>
            </a:r>
            <a:r>
              <a:rPr lang="zh-CN" altLang="en-US" dirty="0" smtClean="0"/>
              <a:t>初值表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部分可有可无，若有的话，用于为数组元素置初值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由一批以</a:t>
            </a:r>
            <a:r>
              <a:rPr lang="zh-CN" altLang="en-US" i="1" u="sng" dirty="0" smtClean="0">
                <a:solidFill>
                  <a:srgbClr val="FF0000"/>
                </a:solidFill>
              </a:rPr>
              <a:t>逗号</a:t>
            </a:r>
            <a:r>
              <a:rPr lang="zh-CN" altLang="en-US" dirty="0" smtClean="0"/>
              <a:t>分割的常量值所构成</a:t>
            </a:r>
          </a:p>
        </p:txBody>
      </p:sp>
      <p:sp>
        <p:nvSpPr>
          <p:cNvPr id="1433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18040F-6D1F-4F00-9049-D3087BE714CF}" type="slidenum">
              <a:rPr lang="en-US" altLang="zh-CN"/>
              <a:pPr>
                <a:defRPr/>
              </a:pPr>
              <a:t>134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一维数组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举例：声明数组</a:t>
            </a:r>
            <a:endParaRPr lang="en-US" altLang="zh-CN" dirty="0" smtClean="0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a[10];</a:t>
            </a:r>
          </a:p>
          <a:p>
            <a:pPr lvl="2" eaLnBrk="1" hangingPunct="1"/>
            <a:r>
              <a:rPr lang="zh-CN" altLang="en-US" dirty="0" smtClean="0"/>
              <a:t>在内存中开辟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个整型数据的空间（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×10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通过下标访问数组中的每一个元素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&lt;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&gt;[</a:t>
            </a:r>
            <a:r>
              <a:rPr lang="zh-CN" altLang="en-US" dirty="0" smtClean="0"/>
              <a:t>下标表达式</a:t>
            </a:r>
            <a:r>
              <a:rPr lang="en-US" altLang="zh-CN" dirty="0" smtClean="0"/>
              <a:t>]</a:t>
            </a:r>
          </a:p>
          <a:p>
            <a:pPr lvl="3" eaLnBrk="1" hangingPunct="1"/>
            <a:r>
              <a:rPr lang="zh-CN" altLang="en-US" dirty="0" smtClean="0"/>
              <a:t>下标的范围：</a:t>
            </a:r>
            <a:r>
              <a:rPr lang="en-US" altLang="zh-CN" dirty="0" smtClean="0"/>
              <a:t>0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dirty="0" smtClean="0"/>
              <a:t>9</a:t>
            </a:r>
          </a:p>
          <a:p>
            <a:pPr lvl="3" eaLnBrk="1" hangingPunct="1"/>
            <a:r>
              <a:rPr lang="zh-CN" altLang="en-US" dirty="0" smtClean="0"/>
              <a:t>下标可以是值为整数的表达式，如</a:t>
            </a:r>
            <a:r>
              <a:rPr lang="en-US" altLang="zh-CN" dirty="0" smtClean="0"/>
              <a:t>a[3+5]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a[i*2]</a:t>
            </a:r>
            <a:r>
              <a:rPr lang="zh-CN" altLang="en-US" dirty="0" smtClean="0"/>
              <a:t>等等，但表达式的值不能超出范围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超出范围为“</a:t>
            </a:r>
            <a:r>
              <a:rPr lang="zh-CN" altLang="en-US" dirty="0" smtClean="0">
                <a:solidFill>
                  <a:srgbClr val="00B050"/>
                </a:solidFill>
              </a:rPr>
              <a:t>数组下标溢出</a:t>
            </a:r>
            <a:r>
              <a:rPr lang="zh-CN" altLang="en-US" dirty="0" smtClean="0"/>
              <a:t>”错误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数组中的每一个元素都等同于一个与数组类型相同的变量</a:t>
            </a:r>
          </a:p>
        </p:txBody>
      </p:sp>
      <p:sp>
        <p:nvSpPr>
          <p:cNvPr id="144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8C1785-1FA9-4624-8DB2-D910197F8611}" type="slidenum">
              <a:rPr lang="en-US" altLang="zh-CN"/>
              <a:pPr>
                <a:defRPr/>
              </a:pPr>
              <a:t>135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4043363" cy="5133975"/>
          </a:xfrm>
        </p:spPr>
        <p:txBody>
          <a:bodyPr/>
          <a:lstStyle/>
          <a:p>
            <a:r>
              <a:rPr lang="zh-CN" altLang="en-US" smtClean="0"/>
              <a:t>一维数组</a:t>
            </a:r>
            <a:endParaRPr lang="en-US" altLang="zh-CN" smtClean="0"/>
          </a:p>
          <a:p>
            <a:pPr lvl="1"/>
            <a:r>
              <a:rPr lang="zh-CN" altLang="en-US" smtClean="0"/>
              <a:t>存储方式</a:t>
            </a:r>
            <a:endParaRPr lang="en-US" altLang="zh-CN" smtClean="0"/>
          </a:p>
          <a:p>
            <a:pPr lvl="2"/>
            <a:r>
              <a:rPr lang="zh-CN" altLang="en-US" smtClean="0"/>
              <a:t>数组的首地址为第一个元素的地址</a:t>
            </a:r>
            <a:endParaRPr lang="en-US" altLang="zh-CN" smtClean="0"/>
          </a:p>
          <a:p>
            <a:pPr lvl="3"/>
            <a:r>
              <a:rPr lang="zh-CN" altLang="en-US" smtClean="0"/>
              <a:t>数组的首地址为</a:t>
            </a:r>
            <a:r>
              <a:rPr lang="en-US" altLang="zh-CN" smtClean="0"/>
              <a:t>0x0012ff58</a:t>
            </a:r>
          </a:p>
          <a:p>
            <a:pPr lvl="2"/>
            <a:r>
              <a:rPr lang="zh-CN" altLang="en-US" smtClean="0"/>
              <a:t>根据数组的类型为数组分配相应规模的空间</a:t>
            </a:r>
            <a:endParaRPr lang="en-US" altLang="zh-CN" smtClean="0"/>
          </a:p>
          <a:p>
            <a:pPr lvl="3"/>
            <a:r>
              <a:rPr lang="zh-CN" altLang="en-US" smtClean="0"/>
              <a:t>整型分配</a:t>
            </a:r>
            <a:r>
              <a:rPr lang="en-US" altLang="zh-CN" smtClean="0"/>
              <a:t>L×N</a:t>
            </a:r>
            <a:r>
              <a:rPr lang="zh-CN" altLang="en-US" smtClean="0"/>
              <a:t>个字节，</a:t>
            </a:r>
            <a:r>
              <a:rPr lang="en-US" altLang="zh-CN" smtClean="0"/>
              <a:t>L</a:t>
            </a:r>
            <a:r>
              <a:rPr lang="zh-CN" altLang="en-US" smtClean="0"/>
              <a:t>为数据字长，</a:t>
            </a:r>
            <a:r>
              <a:rPr lang="en-US" altLang="zh-CN" smtClean="0"/>
              <a:t>N</a:t>
            </a:r>
            <a:r>
              <a:rPr lang="zh-CN" altLang="en-US" smtClean="0"/>
              <a:t>为数组的大小</a:t>
            </a:r>
          </a:p>
        </p:txBody>
      </p:sp>
      <p:sp>
        <p:nvSpPr>
          <p:cNvPr id="1454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98522F-E441-44EA-A50F-6927B436F2AF}" type="slidenum">
              <a:rPr lang="en-US" altLang="zh-CN" smtClean="0"/>
              <a:pPr>
                <a:defRPr/>
              </a:pPr>
              <a:t>136</a:t>
            </a:fld>
            <a:endParaRPr lang="en-US" altLang="zh-CN" dirty="0"/>
          </a:p>
        </p:txBody>
      </p:sp>
      <p:pic>
        <p:nvPicPr>
          <p:cNvPr id="145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1714500"/>
            <a:ext cx="31146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8481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一维数组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一维数组的初始化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在说明数组时，对其进行初始化</a:t>
            </a:r>
            <a:endParaRPr lang="en-US" altLang="zh-CN" dirty="0" smtClean="0"/>
          </a:p>
          <a:p>
            <a:pPr lvl="3" eaLnBrk="1" hangingPunct="1">
              <a:defRPr/>
            </a:pPr>
            <a:r>
              <a:rPr lang="zh-CN" altLang="en-US" dirty="0" smtClean="0"/>
              <a:t>带有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数组元素数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4" eaLnBrk="1" hangingPunct="1">
              <a:defRPr/>
            </a:pPr>
            <a:r>
              <a:rPr lang="zh-CN" altLang="en-US" dirty="0" smtClean="0"/>
              <a:t>全部赋初值</a:t>
            </a:r>
            <a:endParaRPr lang="en-US" altLang="zh-CN" dirty="0" smtClean="0"/>
          </a:p>
          <a:p>
            <a:pPr lvl="4" eaLnBrk="1" hangingPunct="1">
              <a:defRPr/>
            </a:pPr>
            <a:r>
              <a:rPr lang="zh-CN" altLang="en-US" dirty="0" smtClean="0"/>
              <a:t>部分赋初值，未赋值的数组元素也会被自动初始化</a:t>
            </a:r>
            <a:endParaRPr lang="en-US" altLang="zh-CN" dirty="0" smtClean="0"/>
          </a:p>
          <a:p>
            <a:pPr lvl="5">
              <a:defRPr/>
            </a:pPr>
            <a:r>
              <a:rPr lang="zh-CN" altLang="en-US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数值型赋值为</a:t>
            </a:r>
            <a:r>
              <a:rPr lang="en-US" altLang="zh-CN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0.0</a:t>
            </a:r>
          </a:p>
          <a:p>
            <a:pPr lvl="5">
              <a:defRPr/>
            </a:pPr>
            <a:r>
              <a:rPr lang="zh-CN" altLang="en-US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字符型赋值为空字符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  <a:ea typeface="+mn-ea"/>
              </a:rPr>
              <a:t>‘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  <a:ea typeface="+mn-ea"/>
              </a:rPr>
              <a:t>\0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  <a:ea typeface="+mn-ea"/>
              </a:rPr>
              <a:t>’</a:t>
            </a:r>
            <a:r>
              <a:rPr lang="zh-CN" altLang="en-US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码为</a:t>
            </a:r>
            <a:r>
              <a:rPr lang="en-US" altLang="zh-CN" sz="18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lvl="3" eaLnBrk="1" hangingPunct="1">
              <a:defRPr/>
            </a:pPr>
            <a:r>
              <a:rPr lang="zh-CN" altLang="en-US" dirty="0" smtClean="0"/>
              <a:t>不带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数组元素数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的情况</a:t>
            </a:r>
          </a:p>
        </p:txBody>
      </p:sp>
      <p:sp>
        <p:nvSpPr>
          <p:cNvPr id="1464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2592C-D660-49C6-9C0C-067C0B171FB8}" type="slidenum">
              <a:rPr lang="en-US" altLang="zh-CN"/>
              <a:pPr>
                <a:defRPr/>
              </a:pPr>
              <a:t>137</a:t>
            </a:fld>
            <a:endParaRPr lang="en-US" altLang="zh-CN" dirty="0"/>
          </a:p>
        </p:txBody>
      </p:sp>
      <p:sp>
        <p:nvSpPr>
          <p:cNvPr id="146438" name="TextBox 5"/>
          <p:cNvSpPr txBox="1">
            <a:spLocks noChangeArrowheads="1"/>
          </p:cNvSpPr>
          <p:nvPr/>
        </p:nvSpPr>
        <p:spPr bwMode="auto">
          <a:xfrm>
            <a:off x="142875" y="5072063"/>
            <a:ext cx="88582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B[3]= {4,3,2};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//B[0]=4,B[1]=3,B[2]=2</a:t>
            </a:r>
          </a:p>
          <a:p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B[10] = {4,3,2};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//B[3]=0,</a:t>
            </a:r>
            <a:r>
              <a:rPr lang="zh-CN" alt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为自动赋值</a:t>
            </a:r>
            <a:endParaRPr lang="en-US" altLang="zh-CN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800" b="1" i="1" u="sng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800" b="1" i="1" u="sng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i="1" u="sng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i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B[]={4,3,2};</a:t>
            </a:r>
            <a:r>
              <a:rPr lang="en-US" altLang="zh-CN" sz="2800" b="1" i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 i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800" b="1" i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2800" b="1" i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的大小为</a:t>
            </a:r>
            <a:r>
              <a:rPr lang="en-US" altLang="zh-CN" sz="2800" b="1" i="1" u="sng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zh-CN" altLang="en-US" sz="2800" b="1" i="1" u="sng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一维数组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数组元素赋值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可以按照给变量赋值的方法给数组元素赋值，左值为数组元素，右值为常量或表达式。例如：</a:t>
            </a:r>
            <a:endParaRPr lang="en-US" altLang="zh-CN" dirty="0" smtClean="0"/>
          </a:p>
          <a:p>
            <a:pPr lvl="2" algn="ctr" eaLnBrk="1" hangingPunct="1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a[6]=123;</a:t>
            </a:r>
          </a:p>
          <a:p>
            <a:pPr lvl="2" eaLnBrk="1" hangingPunct="1"/>
            <a:r>
              <a:rPr lang="zh-CN" altLang="en-US" dirty="0" smtClean="0"/>
              <a:t>可以利用循环语句为数据元素赋值，以下标为循环控制变量</a:t>
            </a:r>
            <a:endParaRPr lang="en-US" altLang="zh-CN" dirty="0" smtClean="0"/>
          </a:p>
          <a:p>
            <a:pPr lvl="2" eaLnBrk="1" hangingPunct="1"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		for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=0;i&lt;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n;i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++)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	  	    a[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] = 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lvl="2" eaLnBrk="1" hangingPunct="1"/>
            <a:r>
              <a:rPr lang="zh-CN" altLang="en-US" dirty="0" smtClean="0"/>
              <a:t>利用输入语句</a:t>
            </a:r>
            <a:endParaRPr lang="en-US" altLang="zh-CN" dirty="0" smtClean="0"/>
          </a:p>
          <a:p>
            <a:pPr lvl="2" algn="ctr" eaLnBrk="1" hangingPunct="1">
              <a:buFontTx/>
              <a:buNone/>
            </a:pP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cin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&gt;&gt;a[i];</a:t>
            </a:r>
          </a:p>
        </p:txBody>
      </p:sp>
      <p:sp>
        <p:nvSpPr>
          <p:cNvPr id="1474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9DD091-4290-40B5-AD9B-051D3787763E}" type="slidenum">
              <a:rPr lang="en-US" altLang="zh-CN"/>
              <a:pPr>
                <a:defRPr/>
              </a:pPr>
              <a:t>138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175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一维数组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</a:rPr>
              <a:t>简单示例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a[10],i=1;</a:t>
            </a:r>
          </a:p>
          <a:p>
            <a:pPr lvl="2" eaLnBrk="1" hangingPunct="1"/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a[3]=123;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为数组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个元素赋值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123</a:t>
            </a:r>
          </a:p>
          <a:p>
            <a:pPr lvl="2" eaLnBrk="1" hangingPunct="1"/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&gt;&gt;a[9];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输入数组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个元素值</a:t>
            </a:r>
            <a:endParaRPr lang="en-US" altLang="zh-CN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a[i-1]=a[3]+2*a[2*4+1];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计算下标表达式的值，用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a[9]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参加运算，结果赋给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a[0]*/</a:t>
            </a:r>
          </a:p>
          <a:p>
            <a:pPr lvl="2" eaLnBrk="1" hangingPunct="1"/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&lt;&lt;"a[0]="&lt;&lt;a[0]&lt;&lt;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</a:t>
            </a:r>
          </a:p>
          <a:p>
            <a:pPr lvl="2" eaLnBrk="1" hangingPunct="1"/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(a[3]&gt;a[9])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数组元素进行关系运算</a:t>
            </a:r>
            <a:endParaRPr lang="en-US" altLang="zh-CN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&lt;&lt;"a[3]&gt;a[9]"&lt;&lt;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 eaLnBrk="1" hangingPunct="1"/>
            <a:endParaRPr lang="zh-CN" altLang="en-US" dirty="0" smtClean="0"/>
          </a:p>
        </p:txBody>
      </p:sp>
      <p:sp>
        <p:nvSpPr>
          <p:cNvPr id="1484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FB4DD-BBC8-46CB-BFD2-C5474435A6CF}" type="slidenum">
              <a:rPr lang="en-US" altLang="zh-CN"/>
              <a:pPr>
                <a:defRPr/>
              </a:pPr>
              <a:t>139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由关键字</a:t>
            </a:r>
            <a:r>
              <a:rPr lang="en-US" altLang="zh-CN" smtClean="0"/>
              <a:t>if</a:t>
            </a:r>
            <a:r>
              <a:rPr lang="zh-CN" altLang="en-US" smtClean="0"/>
              <a:t>和</a:t>
            </a:r>
            <a:r>
              <a:rPr lang="en-US" altLang="zh-CN" smtClean="0"/>
              <a:t>else</a:t>
            </a:r>
            <a:r>
              <a:rPr lang="zh-CN" altLang="en-US" smtClean="0"/>
              <a:t>组成</a:t>
            </a:r>
            <a:endParaRPr lang="en-US" altLang="zh-CN" smtClean="0"/>
          </a:p>
          <a:p>
            <a:pPr lvl="2" eaLnBrk="1" hangingPunct="1"/>
            <a:r>
              <a:rPr lang="en-US" altLang="zh-CN" smtClean="0">
                <a:solidFill>
                  <a:srgbClr val="C00000"/>
                </a:solidFill>
              </a:rPr>
              <a:t>if</a:t>
            </a:r>
            <a:r>
              <a:rPr lang="en-US" altLang="zh-CN" smtClean="0">
                <a:solidFill>
                  <a:srgbClr val="00B050"/>
                </a:solidFill>
              </a:rPr>
              <a:t>(</a:t>
            </a:r>
            <a:r>
              <a:rPr lang="en-US" altLang="zh-CN" smtClean="0"/>
              <a:t>&lt;</a:t>
            </a:r>
            <a:r>
              <a:rPr lang="zh-CN" altLang="en-US" smtClean="0"/>
              <a:t>表达式</a:t>
            </a:r>
            <a:r>
              <a:rPr lang="en-US" altLang="zh-CN" smtClean="0"/>
              <a:t>E&gt;</a:t>
            </a:r>
            <a:r>
              <a:rPr lang="en-US" altLang="zh-CN" smtClean="0">
                <a:solidFill>
                  <a:srgbClr val="00B050"/>
                </a:solidFill>
              </a:rPr>
              <a:t>)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50"/>
                </a:solidFill>
              </a:rPr>
              <a:t>{</a:t>
            </a:r>
            <a:r>
              <a:rPr lang="en-US" altLang="zh-CN" smtClean="0"/>
              <a:t>&lt;</a:t>
            </a:r>
            <a:r>
              <a:rPr lang="zh-CN" altLang="en-US" smtClean="0"/>
              <a:t>语句</a:t>
            </a:r>
            <a:r>
              <a:rPr lang="en-US" altLang="zh-CN" smtClean="0"/>
              <a:t>S&gt;</a:t>
            </a:r>
            <a:r>
              <a:rPr lang="en-US" altLang="zh-CN" smtClean="0">
                <a:solidFill>
                  <a:srgbClr val="00B050"/>
                </a:solidFill>
              </a:rPr>
              <a:t>}</a:t>
            </a:r>
          </a:p>
          <a:p>
            <a:pPr lvl="2" eaLnBrk="1" hangingPunct="1"/>
            <a:r>
              <a:rPr lang="en-US" altLang="zh-CN" smtClean="0">
                <a:solidFill>
                  <a:srgbClr val="C00000"/>
                </a:solidFill>
              </a:rPr>
              <a:t>if</a:t>
            </a:r>
            <a:r>
              <a:rPr lang="en-US" altLang="zh-CN" smtClean="0">
                <a:solidFill>
                  <a:srgbClr val="00B050"/>
                </a:solidFill>
              </a:rPr>
              <a:t>(</a:t>
            </a:r>
            <a:r>
              <a:rPr lang="en-US" altLang="zh-CN" smtClean="0"/>
              <a:t>&lt;</a:t>
            </a:r>
            <a:r>
              <a:rPr lang="zh-CN" altLang="en-US" smtClean="0"/>
              <a:t>表达式</a:t>
            </a:r>
            <a:r>
              <a:rPr lang="en-US" altLang="zh-CN" smtClean="0"/>
              <a:t>E&gt;</a:t>
            </a:r>
            <a:r>
              <a:rPr lang="en-US" altLang="zh-CN" smtClean="0">
                <a:solidFill>
                  <a:srgbClr val="00B050"/>
                </a:solidFill>
              </a:rPr>
              <a:t>)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50"/>
                </a:solidFill>
              </a:rPr>
              <a:t>{</a:t>
            </a:r>
            <a:r>
              <a:rPr lang="en-US" altLang="zh-CN" smtClean="0"/>
              <a:t>&lt;</a:t>
            </a:r>
            <a:r>
              <a:rPr lang="zh-CN" altLang="en-US" smtClean="0"/>
              <a:t>语句</a:t>
            </a:r>
            <a:r>
              <a:rPr lang="en-US" altLang="zh-CN" smtClean="0"/>
              <a:t>S1&gt;</a:t>
            </a:r>
            <a:r>
              <a:rPr lang="en-US" altLang="zh-CN" smtClean="0">
                <a:solidFill>
                  <a:srgbClr val="00B050"/>
                </a:solidFill>
              </a:rPr>
              <a:t>}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C00000"/>
                </a:solidFill>
              </a:rPr>
              <a:t>else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50"/>
                </a:solidFill>
              </a:rPr>
              <a:t>{</a:t>
            </a:r>
            <a:r>
              <a:rPr lang="en-US" altLang="zh-CN" smtClean="0"/>
              <a:t>&lt;</a:t>
            </a:r>
            <a:r>
              <a:rPr lang="zh-CN" altLang="en-US" smtClean="0"/>
              <a:t>语句</a:t>
            </a:r>
            <a:r>
              <a:rPr lang="en-US" altLang="zh-CN" smtClean="0"/>
              <a:t>S2&gt;</a:t>
            </a:r>
            <a:r>
              <a:rPr lang="en-US" altLang="zh-CN" smtClean="0">
                <a:solidFill>
                  <a:srgbClr val="00B050"/>
                </a:solidFill>
              </a:rPr>
              <a:t>}</a:t>
            </a:r>
          </a:p>
          <a:p>
            <a:pPr lvl="2" eaLnBrk="1" hangingPunct="1"/>
            <a:r>
              <a:rPr lang="zh-CN" altLang="en-US" smtClean="0"/>
              <a:t>表达式</a:t>
            </a:r>
            <a:r>
              <a:rPr lang="en-US" altLang="zh-CN" smtClean="0"/>
              <a:t>E</a:t>
            </a:r>
          </a:p>
          <a:p>
            <a:pPr lvl="3" eaLnBrk="1" hangingPunct="1"/>
            <a:r>
              <a:rPr lang="zh-CN" altLang="en-US" smtClean="0"/>
              <a:t>其值能够等价为逻辑值的任何表达式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语句</a:t>
            </a:r>
            <a:r>
              <a:rPr lang="en-US" altLang="zh-CN" smtClean="0"/>
              <a:t>S</a:t>
            </a:r>
            <a:r>
              <a:rPr lang="zh-CN" altLang="en-US" smtClean="0"/>
              <a:t>、</a:t>
            </a:r>
            <a:r>
              <a:rPr lang="en-US" altLang="zh-CN" smtClean="0"/>
              <a:t>S1</a:t>
            </a:r>
            <a:r>
              <a:rPr lang="zh-CN" altLang="en-US" smtClean="0"/>
              <a:t>和</a:t>
            </a:r>
            <a:r>
              <a:rPr lang="en-US" altLang="zh-CN" smtClean="0"/>
              <a:t>S2</a:t>
            </a:r>
          </a:p>
          <a:p>
            <a:pPr lvl="3" eaLnBrk="1" hangingPunct="1"/>
            <a:r>
              <a:rPr lang="zh-CN" altLang="en-US" smtClean="0"/>
              <a:t>任何类型的语句</a:t>
            </a:r>
            <a:endParaRPr lang="en-US" altLang="zh-CN" smtClean="0"/>
          </a:p>
          <a:p>
            <a:pPr lvl="2" eaLnBrk="1" hangingPunct="1"/>
            <a:endParaRPr lang="zh-CN" altLang="en-US" smtClean="0"/>
          </a:p>
        </p:txBody>
      </p:sp>
      <p:sp>
        <p:nvSpPr>
          <p:cNvPr id="256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DB3390-BCFC-4945-B5CA-6304C8D1F7AC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95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zh-CN" altLang="en-US" smtClean="0"/>
              <a:t>一维数组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4.31】</a:t>
            </a:r>
            <a:r>
              <a:rPr lang="zh-CN" altLang="en-US" smtClean="0">
                <a:solidFill>
                  <a:srgbClr val="C00000"/>
                </a:solidFill>
              </a:rPr>
              <a:t>从键盘输入10个</a:t>
            </a:r>
            <a:r>
              <a:rPr lang="en-US" altLang="zh-CN" smtClean="0">
                <a:solidFill>
                  <a:srgbClr val="C00000"/>
                </a:solidFill>
              </a:rPr>
              <a:t>int</a:t>
            </a:r>
            <a:r>
              <a:rPr lang="zh-CN" altLang="en-US" smtClean="0">
                <a:solidFill>
                  <a:srgbClr val="C00000"/>
                </a:solidFill>
              </a:rPr>
              <a:t>型数，而后按输入的相反顺序输出它们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使用</a:t>
            </a:r>
            <a:r>
              <a:rPr lang="en-US" altLang="zh-CN" smtClean="0"/>
              <a:t>int</a:t>
            </a:r>
            <a:r>
              <a:rPr lang="zh-CN" altLang="en-US" smtClean="0"/>
              <a:t>型数组存放数据，通过下标变化实现</a:t>
            </a:r>
            <a:endParaRPr lang="en-US" altLang="zh-CN" smtClean="0"/>
          </a:p>
          <a:p>
            <a:pPr lvl="2" eaLnBrk="1" hangingPunct="1"/>
            <a:endParaRPr lang="zh-CN" altLang="en-US" smtClean="0"/>
          </a:p>
        </p:txBody>
      </p:sp>
      <p:sp>
        <p:nvSpPr>
          <p:cNvPr id="149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730B5-5B25-44D8-A557-284919E037AF}" type="slidenum">
              <a:rPr lang="en-US" altLang="zh-CN"/>
              <a:pPr>
                <a:defRPr/>
              </a:pPr>
              <a:t>140</a:t>
            </a:fld>
            <a:endParaRPr lang="en-US" altLang="zh-CN" dirty="0"/>
          </a:p>
        </p:txBody>
      </p:sp>
      <p:sp>
        <p:nvSpPr>
          <p:cNvPr id="149510" name="矩形 5"/>
          <p:cNvSpPr>
            <a:spLocks noChangeArrowheads="1"/>
          </p:cNvSpPr>
          <p:nvPr/>
        </p:nvSpPr>
        <p:spPr bwMode="auto">
          <a:xfrm>
            <a:off x="285750" y="3214688"/>
            <a:ext cx="850106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&lt;iostream.h&gt;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using namespace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std;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main(){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int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a[10],i;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型一维数组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cout&lt;&lt;"Input 10 integers:"&lt;&lt;endl; </a:t>
            </a:r>
            <a:endParaRPr lang="zh-CN" altLang="en-US" sz="20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(i=0; i&lt;10; i++)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从0起，递增变化到9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cin&gt;&gt;a[i];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输入10个整数，依次放入各下标变量中</a:t>
            </a:r>
            <a:endParaRPr lang="en-US" altLang="zh-CN" sz="20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cout&lt;&lt;"---- The result ----"&lt;&lt;endl; </a:t>
            </a:r>
            <a:endParaRPr lang="zh-CN" altLang="en-US" sz="20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(i=9; i&gt;=0; i--)  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从9起，递减变化到0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cout&lt;&lt;a[i]&lt;&lt;" "; 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按反序输出</a:t>
            </a:r>
            <a:r>
              <a:rPr lang="en-US" altLang="zh-CN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  <a:r>
              <a:rPr lang="zh-CN" altLang="en-US" sz="20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数组中的各元素</a:t>
            </a:r>
            <a:endParaRPr lang="en-US" altLang="zh-CN" sz="20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cout&lt;&lt;endl; 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return </a:t>
            </a: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0;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eaLnBrk="1" hangingPunct="1"/>
            <a:r>
              <a:rPr lang="zh-CN" altLang="en-US" smtClean="0"/>
              <a:t>一维数组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4.32】</a:t>
            </a:r>
            <a:r>
              <a:rPr lang="zh-CN" altLang="en-US" smtClean="0">
                <a:solidFill>
                  <a:srgbClr val="C00000"/>
                </a:solidFill>
              </a:rPr>
              <a:t>使用</a:t>
            </a:r>
            <a:r>
              <a:rPr lang="en-US" altLang="zh-CN" smtClean="0">
                <a:solidFill>
                  <a:srgbClr val="C00000"/>
                </a:solidFill>
              </a:rPr>
              <a:t>Eratosthenes </a:t>
            </a:r>
            <a:r>
              <a:rPr lang="zh-CN" altLang="en-US" smtClean="0">
                <a:solidFill>
                  <a:srgbClr val="C00000"/>
                </a:solidFill>
              </a:rPr>
              <a:t>筛法求1000以内的素数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将1～1000放在</a:t>
            </a:r>
            <a:r>
              <a:rPr lang="zh-CN" altLang="en-US" smtClean="0">
                <a:solidFill>
                  <a:srgbClr val="00B050"/>
                </a:solidFill>
              </a:rPr>
              <a:t>数组</a:t>
            </a:r>
            <a:r>
              <a:rPr lang="en-US" altLang="zh-CN" smtClean="0">
                <a:solidFill>
                  <a:srgbClr val="00B050"/>
                </a:solidFill>
              </a:rPr>
              <a:t>sieve</a:t>
            </a:r>
            <a:r>
              <a:rPr lang="en-US" altLang="zh-CN" smtClean="0"/>
              <a:t>（</a:t>
            </a:r>
            <a:r>
              <a:rPr lang="zh-CN" altLang="en-US" smtClean="0"/>
              <a:t>看成是一个筛子）中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首先“留下”2（第一个素数），而后把2的倍数统统从数组</a:t>
            </a:r>
            <a:r>
              <a:rPr lang="en-US" altLang="zh-CN" smtClean="0"/>
              <a:t>sieve（</a:t>
            </a:r>
            <a:r>
              <a:rPr lang="zh-CN" altLang="en-US" smtClean="0"/>
              <a:t>筛子）中删去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再“留下”3（第二个素数），而后把3的倍数统统从数组</a:t>
            </a:r>
            <a:r>
              <a:rPr lang="en-US" altLang="zh-CN" smtClean="0"/>
              <a:t>sieve</a:t>
            </a:r>
            <a:r>
              <a:rPr lang="zh-CN" altLang="en-US" smtClean="0"/>
              <a:t>中删去； 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再往下是5,7,...。好象是一个筛子，把不需要的数逐步筛去，留下的正是所需要的各素数</a:t>
            </a:r>
            <a:endParaRPr lang="en-US" altLang="zh-CN" smtClean="0"/>
          </a:p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所谓</a:t>
            </a:r>
            <a:r>
              <a:rPr lang="zh-CN" altLang="en-US" smtClean="0">
                <a:solidFill>
                  <a:schemeClr val="hlink"/>
                </a:solidFill>
              </a:rPr>
              <a:t>将某数</a:t>
            </a:r>
            <a:r>
              <a:rPr lang="zh-CN" altLang="en-US" smtClean="0">
                <a:solidFill>
                  <a:srgbClr val="0000FF"/>
                </a:solidFill>
              </a:rPr>
              <a:t>从数组</a:t>
            </a:r>
            <a:r>
              <a:rPr lang="en-US" altLang="zh-CN" smtClean="0">
                <a:solidFill>
                  <a:srgbClr val="0000FF"/>
                </a:solidFill>
              </a:rPr>
              <a:t>sieve（</a:t>
            </a:r>
            <a:r>
              <a:rPr lang="zh-CN" altLang="en-US" smtClean="0">
                <a:solidFill>
                  <a:srgbClr val="0000FF"/>
                </a:solidFill>
              </a:rPr>
              <a:t>筛子）中</a:t>
            </a:r>
            <a:r>
              <a:rPr lang="zh-CN" altLang="en-US" smtClean="0">
                <a:solidFill>
                  <a:schemeClr val="hlink"/>
                </a:solidFill>
              </a:rPr>
              <a:t>删去</a:t>
            </a:r>
            <a:r>
              <a:rPr lang="zh-CN" altLang="en-US" smtClean="0">
                <a:solidFill>
                  <a:srgbClr val="0000FF"/>
                </a:solidFill>
              </a:rPr>
              <a:t>，本程序实现时，是将数组中的该数</a:t>
            </a:r>
            <a:r>
              <a:rPr lang="zh-CN" altLang="en-US" smtClean="0">
                <a:solidFill>
                  <a:schemeClr val="hlink"/>
                </a:solidFill>
                <a:latin typeface="宋体" charset="-122"/>
              </a:rPr>
              <a:t>“</a:t>
            </a:r>
            <a:r>
              <a:rPr lang="zh-CN" altLang="en-US" smtClean="0">
                <a:solidFill>
                  <a:schemeClr val="hlink"/>
                </a:solidFill>
              </a:rPr>
              <a:t>改写</a:t>
            </a:r>
            <a:r>
              <a:rPr lang="zh-CN" altLang="en-US" smtClean="0">
                <a:solidFill>
                  <a:schemeClr val="hlink"/>
                </a:solidFill>
                <a:latin typeface="宋体" charset="-122"/>
              </a:rPr>
              <a:t>”</a:t>
            </a:r>
            <a:r>
              <a:rPr lang="zh-CN" altLang="en-US" smtClean="0">
                <a:solidFill>
                  <a:srgbClr val="0000FF"/>
                </a:solidFill>
              </a:rPr>
              <a:t>为</a:t>
            </a:r>
            <a:r>
              <a:rPr lang="zh-CN" altLang="en-US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05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8B09AA-107D-4090-8815-0BD6E9ACFF73}" type="slidenum">
              <a:rPr lang="en-US" altLang="zh-CN"/>
              <a:pPr>
                <a:defRPr/>
              </a:pPr>
              <a:t>141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142</a:t>
            </a:fld>
            <a:endParaRPr lang="en-US" altLang="zh-CN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08920"/>
            <a:ext cx="4762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225" y="2700338"/>
            <a:ext cx="47815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9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155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n=1000;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sieve[n+1];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筛子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sieve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j=1; j&lt;n+1; j++)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sieve[j]=j;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放入数据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i=1, count=0;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(i&lt;n)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(sieve[i]!=0 ){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尚在筛中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(5)&lt;&lt;sieve[i];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	   count++;</a:t>
            </a:r>
            <a:endParaRPr lang="zh-CN" alt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8679E-A4E9-4877-8C43-AE0DDE656D0F}" type="slidenum">
              <a:rPr lang="en-US" altLang="zh-CN"/>
              <a:pPr>
                <a:defRPr/>
              </a:pPr>
              <a:t>143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2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if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(count%15==0)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每行15数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k=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i;k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&lt;n+1; k+=i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消去倍数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sieve[k]=0;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}   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//if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		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while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		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endParaRPr lang="zh-CN" altLang="en-US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3332C7-1B33-4EA1-914E-8C52D2323D51}" type="slidenum">
              <a:rPr lang="en-US" altLang="zh-CN"/>
              <a:pPr>
                <a:defRPr/>
              </a:pPr>
              <a:t>144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3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二维数组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具有</a:t>
            </a:r>
            <a:r>
              <a:rPr lang="zh-CN" altLang="en-US" dirty="0" smtClean="0">
                <a:solidFill>
                  <a:schemeClr val="hlink"/>
                </a:solidFill>
              </a:rPr>
              <a:t>两个下标</a:t>
            </a:r>
            <a:r>
              <a:rPr lang="zh-CN" altLang="en-US" dirty="0" smtClean="0"/>
              <a:t>的数组叫做</a:t>
            </a:r>
            <a:r>
              <a:rPr lang="zh-CN" altLang="en-US" dirty="0" smtClean="0">
                <a:solidFill>
                  <a:schemeClr val="hlink"/>
                </a:solidFill>
              </a:rPr>
              <a:t>二维数组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二维数组经常用来表示</a:t>
            </a:r>
            <a:r>
              <a:rPr lang="zh-CN" altLang="en-US" dirty="0" smtClean="0">
                <a:solidFill>
                  <a:schemeClr val="hlink"/>
                </a:solidFill>
              </a:rPr>
              <a:t>按行和列格式</a:t>
            </a:r>
            <a:r>
              <a:rPr lang="zh-CN" altLang="en-US" dirty="0" smtClean="0"/>
              <a:t>来存放信息的</a:t>
            </a:r>
            <a:r>
              <a:rPr lang="zh-CN" altLang="en-US" dirty="0" smtClean="0">
                <a:solidFill>
                  <a:schemeClr val="hlink"/>
                </a:solidFill>
              </a:rPr>
              <a:t>数据表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要区分表中某个特定的元素，必须指定两个下标。</a:t>
            </a:r>
            <a:r>
              <a:rPr lang="zh-CN" altLang="en-US" dirty="0" smtClean="0">
                <a:solidFill>
                  <a:schemeClr val="hlink"/>
                </a:solidFill>
              </a:rPr>
              <a:t>第一个下标</a:t>
            </a:r>
            <a:r>
              <a:rPr lang="zh-CN" altLang="en-US" dirty="0" smtClean="0"/>
              <a:t>表示该元素所在的</a:t>
            </a:r>
            <a:r>
              <a:rPr lang="zh-CN" altLang="en-US" dirty="0" smtClean="0">
                <a:solidFill>
                  <a:schemeClr val="hlink"/>
                </a:solidFill>
              </a:rPr>
              <a:t>行</a:t>
            </a:r>
            <a:r>
              <a:rPr lang="zh-CN" altLang="en-US" dirty="0" smtClean="0"/>
              <a:t>，而</a:t>
            </a:r>
            <a:r>
              <a:rPr lang="zh-CN" altLang="en-US" dirty="0" smtClean="0">
                <a:solidFill>
                  <a:schemeClr val="hlink"/>
                </a:solidFill>
              </a:rPr>
              <a:t>第二个下标</a:t>
            </a:r>
            <a:r>
              <a:rPr lang="zh-CN" altLang="en-US" dirty="0" smtClean="0"/>
              <a:t>则表示该元素所在的</a:t>
            </a:r>
            <a:r>
              <a:rPr lang="zh-CN" altLang="en-US" dirty="0" smtClean="0">
                <a:solidFill>
                  <a:schemeClr val="hlink"/>
                </a:solidFill>
              </a:rPr>
              <a:t>列</a:t>
            </a:r>
            <a:endParaRPr lang="en-US" altLang="zh-CN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dirty="0" smtClean="0"/>
              <a:t>说明二维数组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&lt;类型名&gt; &lt;数组名&gt; [ &lt;行数&gt; ] [ &lt;列数&gt; ]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&lt;</a:t>
            </a:r>
            <a:r>
              <a:rPr lang="zh-CN" altLang="en-US" dirty="0" smtClean="0"/>
              <a:t>行数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列数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是具有整数值的表达式，指出数组每一维的元素个数，即每一维的大小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a00</a:t>
            </a:r>
            <a:r>
              <a:rPr lang="zh-CN" altLang="en-US" smtClean="0"/>
              <a:t>开始</a:t>
            </a:r>
            <a:r>
              <a:rPr lang="en-US" altLang="zh-CN" smtClean="0"/>
              <a:t>】</a:t>
            </a:r>
            <a:endParaRPr lang="zh-CN" altLang="en-US" dirty="0" smtClean="0"/>
          </a:p>
        </p:txBody>
      </p:sp>
      <p:sp>
        <p:nvSpPr>
          <p:cNvPr id="1536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70CADF-AAB3-448E-9DEA-B2475A42D3C4}" type="slidenum">
              <a:rPr lang="en-US" altLang="zh-CN"/>
              <a:pPr>
                <a:defRPr/>
              </a:pPr>
              <a:t>145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4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二维数组示例</a:t>
            </a:r>
            <a:endParaRPr lang="en-US" altLang="zh-CN" smtClean="0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a[3][4]</a:t>
            </a:r>
          </a:p>
          <a:p>
            <a:pPr lvl="1" eaLnBrk="1" hangingPunct="1"/>
            <a:r>
              <a:rPr lang="zh-CN" altLang="en-US" smtClean="0"/>
              <a:t>可以看做</a:t>
            </a:r>
            <a:r>
              <a:rPr lang="en-US" altLang="zh-CN" smtClean="0"/>
              <a:t>3</a:t>
            </a:r>
            <a:r>
              <a:rPr lang="zh-CN" altLang="en-US" smtClean="0"/>
              <a:t>行</a:t>
            </a:r>
            <a:r>
              <a:rPr lang="en-US" altLang="zh-CN" smtClean="0"/>
              <a:t>4</a:t>
            </a:r>
            <a:r>
              <a:rPr lang="zh-CN" altLang="en-US" smtClean="0"/>
              <a:t>列的矩阵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可以看做是一个具有</a:t>
            </a:r>
            <a:r>
              <a:rPr lang="en-US" altLang="zh-CN" smtClean="0"/>
              <a:t>3</a:t>
            </a:r>
            <a:r>
              <a:rPr lang="zh-CN" altLang="en-US" smtClean="0"/>
              <a:t>个元素的一维数组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每一个元素是一个包含</a:t>
            </a:r>
            <a:r>
              <a:rPr lang="en-US" altLang="zh-CN" smtClean="0"/>
              <a:t>4</a:t>
            </a:r>
            <a:r>
              <a:rPr lang="zh-CN" altLang="en-US" smtClean="0"/>
              <a:t>个元素的一维数组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该数组由</a:t>
            </a:r>
            <a:r>
              <a:rPr lang="en-US" altLang="zh-CN" smtClean="0"/>
              <a:t>4</a:t>
            </a:r>
            <a:r>
              <a:rPr lang="zh-CN" altLang="en-US" smtClean="0"/>
              <a:t>个整数构成</a:t>
            </a:r>
            <a:endParaRPr lang="en-US" altLang="zh-CN" smtClean="0"/>
          </a:p>
        </p:txBody>
      </p:sp>
      <p:sp>
        <p:nvSpPr>
          <p:cNvPr id="1546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B6778B-F04F-4EB3-BA41-F2634E29E18C}" type="slidenum">
              <a:rPr lang="en-US" altLang="zh-CN"/>
              <a:pPr>
                <a:defRPr/>
              </a:pPr>
              <a:t>146</a:t>
            </a:fld>
            <a:endParaRPr lang="en-US" altLang="zh-CN" dirty="0"/>
          </a:p>
        </p:txBody>
      </p:sp>
      <p:pic>
        <p:nvPicPr>
          <p:cNvPr id="1546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0" y="3429000"/>
            <a:ext cx="2028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5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存储方式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转换为一维方式存储在内存</a:t>
            </a:r>
            <a:endParaRPr lang="en-US" altLang="zh-CN" smtClean="0"/>
          </a:p>
          <a:p>
            <a:pPr lvl="2" eaLnBrk="1" hangingPunct="1">
              <a:buFontTx/>
              <a:buNone/>
            </a:pP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a[0][0] a[0][1] a[0][2] a[0][3] a[1][0] a[1][1] a[1][2] a[1][3] a[2][0] a[2][1] a[2][2] a[2][3]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从低维度（即后面的维度）开始排列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数组的首地址为第一个元素，即</a:t>
            </a: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</a:rPr>
              <a:t>a[0][0]</a:t>
            </a:r>
            <a:r>
              <a:rPr lang="zh-CN" altLang="en-US" smtClean="0"/>
              <a:t>的地址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分配空间为</a:t>
            </a:r>
            <a:r>
              <a:rPr lang="en-US" altLang="zh-CN" smtClean="0"/>
              <a:t>L×N1×N2</a:t>
            </a:r>
            <a:r>
              <a:rPr lang="zh-CN" altLang="en-US" smtClean="0"/>
              <a:t>，</a:t>
            </a:r>
            <a:r>
              <a:rPr lang="en-US" altLang="zh-CN" smtClean="0"/>
              <a:t>L</a:t>
            </a:r>
            <a:r>
              <a:rPr lang="zh-CN" altLang="en-US" smtClean="0"/>
              <a:t>为数据的字长，</a:t>
            </a:r>
            <a:r>
              <a:rPr lang="en-US" altLang="zh-CN" smtClean="0"/>
              <a:t>N1</a:t>
            </a:r>
            <a:r>
              <a:rPr lang="zh-CN" altLang="en-US" smtClean="0"/>
              <a:t>为第一维的大小，</a:t>
            </a:r>
            <a:r>
              <a:rPr lang="en-US" altLang="zh-CN" smtClean="0"/>
              <a:t>N2</a:t>
            </a:r>
            <a:r>
              <a:rPr lang="zh-CN" altLang="en-US" smtClean="0"/>
              <a:t>为第二维的大小</a:t>
            </a:r>
            <a:endParaRPr lang="en-US" altLang="zh-CN" smtClean="0"/>
          </a:p>
        </p:txBody>
      </p:sp>
      <p:sp>
        <p:nvSpPr>
          <p:cNvPr id="1556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06D488-C032-414C-9E94-DCF78B0E84C5}" type="slidenum">
              <a:rPr lang="en-US" altLang="zh-CN"/>
              <a:pPr>
                <a:defRPr/>
              </a:pPr>
              <a:t>147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66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686175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内存空间分配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连续的内存地址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按照一维数组的方式分配存储空间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内存地址由第一个元素向上递增</a:t>
            </a:r>
          </a:p>
        </p:txBody>
      </p:sp>
      <p:sp>
        <p:nvSpPr>
          <p:cNvPr id="1566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FE6AB5-46C3-4957-A22C-C39633250964}" type="slidenum">
              <a:rPr lang="en-US" altLang="zh-CN"/>
              <a:pPr>
                <a:defRPr/>
              </a:pPr>
              <a:t>148</a:t>
            </a:fld>
            <a:endParaRPr lang="en-US" altLang="zh-CN" dirty="0"/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1285875"/>
            <a:ext cx="31146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7699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643937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二维数组的初始化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嵌套一维数组</a:t>
            </a:r>
            <a:endParaRPr lang="en-US" altLang="zh-CN" smtClean="0"/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a[3][4]={{1,3,5,7},{2,4,6,8},{3,5,7,11}};</a:t>
            </a:r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a[3][4]={{1,3,5,7},{2},{3,5}};</a:t>
            </a:r>
          </a:p>
          <a:p>
            <a:pPr lvl="3" eaLnBrk="1" hangingPunct="1"/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a[1][1]a[1][2]a[1][3]a[2][2]a[2][3]</a:t>
            </a:r>
            <a:r>
              <a:rPr lang="zh-CN" altLang="en-US" sz="2000" smtClean="0"/>
              <a:t>初始化为</a:t>
            </a:r>
            <a:r>
              <a:rPr lang="en-US" altLang="zh-CN" sz="2000" smtClean="0">
                <a:solidFill>
                  <a:srgbClr val="C00000"/>
                </a:solidFill>
              </a:rPr>
              <a:t>0</a:t>
            </a:r>
          </a:p>
          <a:p>
            <a:pPr lvl="2" eaLnBrk="1" hangingPunct="1"/>
            <a:r>
              <a:rPr lang="zh-CN" altLang="en-US" smtClean="0"/>
              <a:t>按数组元素存储顺序</a:t>
            </a:r>
            <a:endParaRPr lang="en-US" altLang="zh-CN" smtClean="0"/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a[3][4]={</a:t>
            </a:r>
            <a:r>
              <a:rPr lang="en-US" altLang="zh-CN" sz="2200" smtClean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,3,5,7,11};</a:t>
            </a:r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a[3][4]={</a:t>
            </a:r>
            <a:r>
              <a:rPr lang="en-US" altLang="zh-CN" sz="2200" smtClean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,3};</a:t>
            </a:r>
          </a:p>
          <a:p>
            <a:pPr lvl="3" eaLnBrk="1" hangingPunct="1"/>
            <a:r>
              <a:rPr lang="en-US" altLang="zh-CN" sz="2000" smtClean="0">
                <a:latin typeface="Courier New" pitchFamily="49" charset="0"/>
              </a:rPr>
              <a:t>a[3][1]a[3][2]a[3][3]</a:t>
            </a:r>
            <a:r>
              <a:rPr lang="zh-CN" altLang="en-US" sz="2000" smtClean="0"/>
              <a:t>初始化为</a:t>
            </a:r>
            <a:r>
              <a:rPr lang="en-US" altLang="zh-CN" sz="2000" smtClean="0">
                <a:solidFill>
                  <a:srgbClr val="C00000"/>
                </a:solidFill>
              </a:rPr>
              <a:t>0</a:t>
            </a:r>
            <a:endParaRPr lang="en-US" altLang="zh-CN" sz="200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577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7180E5-F3BC-448E-B68E-BD4A8D299EB7}" type="slidenum">
              <a:rPr lang="en-US" altLang="zh-CN"/>
              <a:pPr>
                <a:defRPr/>
              </a:pPr>
              <a:t>149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266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2B4C6E-F990-458B-81AA-80A9EB3D56CA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3027363"/>
            <a:ext cx="27749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0938" y="3000375"/>
            <a:ext cx="1666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75" y="3454400"/>
            <a:ext cx="13477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1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3" y="2786063"/>
            <a:ext cx="2286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75" y="4214813"/>
            <a:ext cx="13477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箭头2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5288" y="2786063"/>
            <a:ext cx="2049462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3063" y="2428875"/>
            <a:ext cx="5715000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8723" name="内容占位符 2"/>
          <p:cNvSpPr>
            <a:spLocks noGrp="1"/>
          </p:cNvSpPr>
          <p:nvPr>
            <p:ph idx="1"/>
          </p:nvPr>
        </p:nvSpPr>
        <p:spPr>
          <a:xfrm>
            <a:off x="214313" y="1295400"/>
            <a:ext cx="8786812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二维数组的初始化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对部分元素赋初值</a:t>
            </a:r>
            <a:endParaRPr lang="en-US" altLang="zh-CN" smtClean="0"/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a[3][4]={{1,3},{2,4},{3,5,7}};</a:t>
            </a:r>
          </a:p>
          <a:p>
            <a:pPr lvl="3" eaLnBrk="1" hangingPunct="1"/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a[0][2]a[0][3]a[1][2]a[1][3]a[2][3]</a:t>
            </a:r>
            <a:r>
              <a:rPr lang="zh-CN" altLang="en-US" sz="2000" smtClean="0"/>
              <a:t>初始化为</a:t>
            </a:r>
            <a:r>
              <a:rPr lang="en-US" altLang="zh-CN" sz="2000" smtClean="0">
                <a:solidFill>
                  <a:srgbClr val="C00000"/>
                </a:solidFill>
              </a:rPr>
              <a:t>0</a:t>
            </a:r>
          </a:p>
          <a:p>
            <a:pPr lvl="2" eaLnBrk="1" hangingPunct="1"/>
            <a:r>
              <a:rPr lang="zh-CN" altLang="en-US" smtClean="0"/>
              <a:t>省略最高维的初始化</a:t>
            </a:r>
            <a:endParaRPr lang="en-US" altLang="zh-CN" smtClean="0"/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a[][4]={</a:t>
            </a:r>
            <a:r>
              <a:rPr lang="en-US" altLang="zh-CN" sz="2200" smtClean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,3,5,7,11};</a:t>
            </a:r>
          </a:p>
          <a:p>
            <a:pPr lvl="3" eaLnBrk="1" hangingPunct="1"/>
            <a:r>
              <a:rPr lang="zh-CN" altLang="en-US" smtClean="0"/>
              <a:t>最高维</a:t>
            </a:r>
            <a:r>
              <a:rPr lang="en-US" altLang="zh-CN" smtClean="0"/>
              <a:t>=</a:t>
            </a:r>
            <a:r>
              <a:rPr lang="zh-CN" altLang="en-US" smtClean="0"/>
              <a:t>元素数</a:t>
            </a:r>
            <a:r>
              <a:rPr lang="en-US" altLang="zh-CN" smtClean="0"/>
              <a:t>/</a:t>
            </a:r>
            <a:r>
              <a:rPr lang="zh-CN" altLang="en-US" smtClean="0"/>
              <a:t>低维数，即最高维为</a:t>
            </a:r>
            <a:r>
              <a:rPr lang="en-US" altLang="zh-CN" smtClean="0"/>
              <a:t>12/4=3</a:t>
            </a:r>
          </a:p>
          <a:p>
            <a:pPr lvl="2" eaLnBrk="1" hangingPunct="1">
              <a:buFontTx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</a:rPr>
              <a:t>a[][4]={{1,3},{2,4},{3,5,7}};</a:t>
            </a:r>
          </a:p>
          <a:p>
            <a:pPr lvl="3" eaLnBrk="1" hangingPunct="1"/>
            <a:r>
              <a:rPr lang="zh-CN" altLang="en-US" smtClean="0"/>
              <a:t>最高维为</a:t>
            </a:r>
            <a:r>
              <a:rPr lang="en-US" altLang="zh-CN" smtClean="0"/>
              <a:t>3</a:t>
            </a:r>
            <a:r>
              <a:rPr lang="zh-CN" altLang="en-US" smtClean="0"/>
              <a:t>，每一维为进行显式初始化的元素自动初始化为</a:t>
            </a:r>
            <a:r>
              <a:rPr lang="en-US" altLang="zh-CN" smtClean="0"/>
              <a:t>0</a:t>
            </a:r>
          </a:p>
          <a:p>
            <a:pPr lvl="2" eaLnBrk="1" hangingPunct="1"/>
            <a:endParaRPr lang="en-US" altLang="zh-CN" smtClean="0"/>
          </a:p>
          <a:p>
            <a:pPr lvl="2" eaLnBrk="1" hangingPunct="1">
              <a:buFontTx/>
              <a:buNone/>
            </a:pPr>
            <a:endParaRPr lang="en-US" altLang="zh-CN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587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E39EBB-A118-413A-820F-F78E74FA4636}" type="slidenum">
              <a:rPr lang="en-US" altLang="zh-CN"/>
              <a:pPr>
                <a:defRPr/>
              </a:pPr>
              <a:t>150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59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二维数组元素的访问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访问二维数组的元素必须同时指明每一个维度的下标值</a:t>
            </a:r>
          </a:p>
          <a:p>
            <a:pPr lvl="3" eaLnBrk="1" hangingPunct="1"/>
            <a:r>
              <a:rPr lang="zh-CN" altLang="en-US" smtClean="0"/>
              <a:t>根据第一个下标得到该“行”元素的</a:t>
            </a:r>
            <a:r>
              <a:rPr lang="zh-CN" altLang="en-US" smtClean="0">
                <a:solidFill>
                  <a:srgbClr val="FF0000"/>
                </a:solidFill>
              </a:rPr>
              <a:t>首地址</a:t>
            </a:r>
            <a:endParaRPr lang="en-US" altLang="zh-CN" smtClean="0">
              <a:solidFill>
                <a:srgbClr val="FF0000"/>
              </a:solidFill>
            </a:endParaRPr>
          </a:p>
          <a:p>
            <a:pPr lvl="3" eaLnBrk="1" hangingPunct="1"/>
            <a:r>
              <a:rPr lang="zh-CN" altLang="en-US" smtClean="0"/>
              <a:t>根据第二个下标得到该元素对于首地址的</a:t>
            </a:r>
            <a:r>
              <a:rPr lang="zh-CN" altLang="en-US" smtClean="0">
                <a:solidFill>
                  <a:srgbClr val="FF0000"/>
                </a:solidFill>
              </a:rPr>
              <a:t>偏移量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mtClean="0"/>
              <a:t>例如，访问元素</a:t>
            </a: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a[1][2]</a:t>
            </a:r>
          </a:p>
          <a:p>
            <a:pPr lvl="3" eaLnBrk="1" hangingPunct="1"/>
            <a:r>
              <a:rPr lang="zh-CN" altLang="en-US" smtClean="0"/>
              <a:t>找到</a:t>
            </a:r>
            <a:r>
              <a:rPr lang="en-US" altLang="zh-CN" smtClean="0">
                <a:latin typeface="Courier New" pitchFamily="49" charset="0"/>
              </a:rPr>
              <a:t>a[1]</a:t>
            </a:r>
            <a:r>
              <a:rPr lang="zh-CN" altLang="en-US" smtClean="0"/>
              <a:t>的首地址（即</a:t>
            </a:r>
            <a:r>
              <a:rPr lang="en-US" altLang="zh-CN" smtClean="0">
                <a:latin typeface="Courier New" pitchFamily="49" charset="0"/>
              </a:rPr>
              <a:t>a[1][0]</a:t>
            </a:r>
            <a:r>
              <a:rPr lang="zh-CN" altLang="en-US" smtClean="0"/>
              <a:t>的地址）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0x0012ff68</a:t>
            </a:r>
          </a:p>
          <a:p>
            <a:pPr lvl="3" eaLnBrk="1" hangingPunct="1"/>
            <a:r>
              <a:rPr lang="zh-CN" altLang="en-US" smtClean="0"/>
              <a:t>根据偏移量</a:t>
            </a:r>
            <a:r>
              <a:rPr lang="en-US" altLang="zh-CN" smtClean="0"/>
              <a:t>2</a:t>
            </a:r>
            <a:r>
              <a:rPr lang="zh-CN" altLang="en-US" smtClean="0"/>
              <a:t>，在首地址的基础上加</a:t>
            </a:r>
            <a:r>
              <a:rPr lang="en-US" altLang="zh-CN" smtClean="0"/>
              <a:t>2×4=8</a:t>
            </a:r>
            <a:r>
              <a:rPr lang="zh-CN" altLang="en-US" smtClean="0"/>
              <a:t>个字节（整型字长为</a:t>
            </a:r>
            <a:r>
              <a:rPr lang="en-US" altLang="zh-CN" smtClean="0"/>
              <a:t>4</a:t>
            </a:r>
            <a:r>
              <a:rPr lang="zh-CN" altLang="en-US" smtClean="0"/>
              <a:t>个字节），得到</a:t>
            </a:r>
            <a:r>
              <a:rPr lang="en-US" altLang="zh-CN" smtClean="0">
                <a:latin typeface="Courier New" pitchFamily="49" charset="0"/>
              </a:rPr>
              <a:t>a[1][2]</a:t>
            </a:r>
            <a:r>
              <a:rPr lang="zh-CN" altLang="en-US" smtClean="0"/>
              <a:t>的地址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0x0012ff70</a:t>
            </a:r>
            <a:endParaRPr lang="zh-CN" altLang="en-US" smtClean="0"/>
          </a:p>
        </p:txBody>
      </p:sp>
      <p:sp>
        <p:nvSpPr>
          <p:cNvPr id="1597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536B7C-360E-4158-A919-5BD6F92B63A4}" type="slidenum">
              <a:rPr lang="en-US" altLang="zh-CN"/>
              <a:pPr>
                <a:defRPr/>
              </a:pPr>
              <a:t>151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二维数组</a:t>
            </a:r>
            <a:endParaRPr lang="en-US" altLang="zh-CN" dirty="0" smtClean="0"/>
          </a:p>
          <a:p>
            <a:pPr lvl="1"/>
            <a:r>
              <a:rPr lang="zh-CN" altLang="en-US" smtClean="0"/>
              <a:t>二维数组元素</a:t>
            </a:r>
            <a:r>
              <a:rPr lang="zh-CN" altLang="en-US" dirty="0" smtClean="0"/>
              <a:t>的访问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二重循环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内层循环对二维数组元素进行操作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外层循环对二维数组的每一行进行操作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例如，按矩阵形式显示二维数组元素（</a:t>
            </a:r>
            <a:r>
              <a:rPr lang="en-US" altLang="zh-CN" dirty="0" err="1" smtClean="0"/>
              <a:t>m×n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m;i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j=0;j&lt;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(6)&lt;&lt;a[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][j];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内循环</a:t>
            </a:r>
            <a:endParaRPr lang="en-US" altLang="zh-CN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外循环</a:t>
            </a:r>
            <a:endParaRPr lang="en-US" altLang="zh-CN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077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zh-CN" altLang="en-US" smtClean="0"/>
              <a:t>二维数组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举例</a:t>
            </a:r>
          </a:p>
        </p:txBody>
      </p:sp>
      <p:sp>
        <p:nvSpPr>
          <p:cNvPr id="1607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811B0D-3F25-4F82-9F6D-A62334293046}" type="slidenum">
              <a:rPr lang="en-US" altLang="zh-CN"/>
              <a:pPr>
                <a:defRPr/>
              </a:pPr>
              <a:t>153</a:t>
            </a:fld>
            <a:endParaRPr lang="en-US" altLang="zh-CN" dirty="0"/>
          </a:p>
        </p:txBody>
      </p:sp>
      <p:sp>
        <p:nvSpPr>
          <p:cNvPr id="160774" name="矩形 5"/>
          <p:cNvSpPr>
            <a:spLocks noChangeArrowheads="1"/>
          </p:cNvSpPr>
          <p:nvPr/>
        </p:nvSpPr>
        <p:spPr bwMode="auto">
          <a:xfrm>
            <a:off x="857250" y="2428875"/>
            <a:ext cx="785812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0" lvl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a[3][4], i=1, j=1;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说明二维数组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altLang="zh-CN" sz="24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a[0][0]=123;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对第一个元素初始化</a:t>
            </a:r>
            <a:endParaRPr lang="en-US" altLang="zh-CN" sz="2400" b="1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cin&gt;&gt;a[0][1]; 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输入与第二个元素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a[0][1]</a:t>
            </a:r>
            <a:endParaRPr lang="en-US" altLang="zh-CN" sz="24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a[2][3]=a[i-1][j-1]+2*a[i-1][j];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计算下标表达式的值访问元素，并将元素计算结果赋值给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a[2][3]*/</a:t>
            </a:r>
          </a:p>
          <a:p>
            <a:pPr marL="0" lvl="1"/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cout&lt;&lt;“a[2][3]=”&lt;&lt;a[2][3]&lt;&lt;endl; 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输出元素</a:t>
            </a:r>
            <a:endParaRPr lang="en-US" altLang="zh-CN" sz="2400" b="1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a[0][0]&gt;a[0][1] )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元素参与关系运算</a:t>
            </a:r>
            <a:endParaRPr lang="en-US" altLang="zh-CN" sz="2400" b="1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cout&lt;&lt;"a[0][0]&gt;a[0][1]"&lt;&lt;endl; </a:t>
            </a:r>
          </a:p>
          <a:p>
            <a:pPr marL="0" lvl="1"/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fa[2][3]={ {1.1, 2.2, -3.3 }, { 4.4, -5.5, 6.6 } };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说明浮点型二维数组并初始化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179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r>
              <a:rPr lang="zh-CN" altLang="en-US" smtClean="0"/>
              <a:t>二维数组</a:t>
            </a:r>
            <a:endParaRPr lang="en-US" altLang="zh-CN" smtClean="0"/>
          </a:p>
          <a:p>
            <a:pPr lvl="1"/>
            <a:r>
              <a:rPr lang="zh-CN" altLang="en-US" smtClean="0"/>
              <a:t>举例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1617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63A48-D6A8-4A9C-891F-EDD47C4AACCD}" type="slidenum">
              <a:rPr lang="en-US" altLang="zh-CN" smtClean="0"/>
              <a:pPr>
                <a:defRPr/>
              </a:pPr>
              <a:t>154</a:t>
            </a:fld>
            <a:endParaRPr lang="en-US" altLang="zh-CN" dirty="0"/>
          </a:p>
        </p:txBody>
      </p:sp>
      <p:sp>
        <p:nvSpPr>
          <p:cNvPr id="161798" name="矩形 5"/>
          <p:cNvSpPr>
            <a:spLocks noChangeArrowheads="1"/>
          </p:cNvSpPr>
          <p:nvPr/>
        </p:nvSpPr>
        <p:spPr bwMode="auto">
          <a:xfrm>
            <a:off x="1000125" y="2357438"/>
            <a:ext cx="7643813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arr1[3][20]={"12345", "C++ OK!", 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“I can do it!”},  arr2[10][80];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/*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说明两个字符型数组，其中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赋初值，使得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arr1[0]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、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arr1[1]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和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arr1[2]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都成为具有初值的字符串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*/</a:t>
            </a:r>
            <a:endParaRPr lang="en-US" altLang="zh-CN" sz="2400" b="1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for</a:t>
            </a: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(int i=0; i&lt;3; i++)</a:t>
            </a:r>
          </a:p>
          <a:p>
            <a:pPr>
              <a:lnSpc>
                <a:spcPct val="105000"/>
              </a:lnSpc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cout&lt;&lt;arr1[i]&lt;&lt;endl; </a:t>
            </a:r>
            <a:r>
              <a:rPr lang="en-US" altLang="zh-CN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输出三个字符串</a:t>
            </a:r>
            <a:endParaRPr lang="en-US" altLang="zh-CN" sz="2400" b="1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rgbClr val="C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输出结果为：</a:t>
            </a:r>
            <a:endParaRPr lang="en-US" altLang="zh-CN" sz="2400" b="1">
              <a:solidFill>
                <a:srgbClr val="C0000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12345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C++ OK!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 can do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2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多维数组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二维以上维度的数组，是多维数组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三维数组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四维数组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……</a:t>
            </a:r>
          </a:p>
          <a:p>
            <a:pPr lvl="1" eaLnBrk="1" hangingPunct="1"/>
            <a:r>
              <a:rPr lang="zh-CN" altLang="en-US" smtClean="0"/>
              <a:t>多维数组是数组的嵌套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一维数组中嵌套一维数组构成二维数组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数组的数组</a:t>
            </a:r>
            <a:endParaRPr lang="en-US" altLang="zh-CN" smtClean="0"/>
          </a:p>
          <a:p>
            <a:pPr lvl="4" eaLnBrk="1" hangingPunct="1"/>
            <a:r>
              <a:rPr lang="zh-CN" altLang="en-US" smtClean="0"/>
              <a:t>数组中的元素是数组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常用的多维数组是二维数组</a:t>
            </a:r>
            <a:endParaRPr lang="en-US" altLang="zh-CN" smtClean="0"/>
          </a:p>
        </p:txBody>
      </p:sp>
      <p:sp>
        <p:nvSpPr>
          <p:cNvPr id="1628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FF388E-F557-402A-B08F-F1FDE4E20086}" type="slidenum">
              <a:rPr lang="en-US" altLang="zh-CN"/>
              <a:pPr>
                <a:defRPr/>
              </a:pPr>
              <a:t>155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3843" name="内容占位符 2"/>
          <p:cNvSpPr>
            <a:spLocks noGrp="1"/>
          </p:cNvSpPr>
          <p:nvPr>
            <p:ph idx="1"/>
          </p:nvPr>
        </p:nvSpPr>
        <p:spPr>
          <a:xfrm>
            <a:off x="357188" y="1295400"/>
            <a:ext cx="5900737" cy="5133975"/>
          </a:xfrm>
        </p:spPr>
        <p:txBody>
          <a:bodyPr/>
          <a:lstStyle/>
          <a:p>
            <a:pPr eaLnBrk="1" hangingPunct="1"/>
            <a:r>
              <a:rPr lang="zh-CN" altLang="en-US" smtClean="0"/>
              <a:t>多维数组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C00000"/>
                </a:solidFill>
              </a:rPr>
              <a:t>举例：图中表示一个三维数组可定义为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 algn="ctr">
              <a:buFont typeface="Wingdings" pitchFamily="2" charset="2"/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a3d[6][3][4];</a:t>
            </a:r>
          </a:p>
          <a:p>
            <a:pPr lvl="2"/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a3d</a:t>
            </a:r>
            <a:r>
              <a:rPr lang="zh-CN" altLang="en-US" smtClean="0"/>
              <a:t>是由</a:t>
            </a:r>
            <a:r>
              <a:rPr lang="en-US" altLang="zh-CN" smtClean="0"/>
              <a:t>6</a:t>
            </a:r>
            <a:r>
              <a:rPr lang="zh-CN" altLang="en-US" smtClean="0"/>
              <a:t>个二维数组构成的数组，第一个二维数组用</a:t>
            </a: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</a:rPr>
              <a:t>a3d [0]</a:t>
            </a:r>
            <a:r>
              <a:rPr lang="en-US" altLang="zh-CN" smtClean="0"/>
              <a:t> </a:t>
            </a:r>
            <a:r>
              <a:rPr lang="zh-CN" altLang="en-US" smtClean="0"/>
              <a:t>表示，即立方体最上面的</a:t>
            </a:r>
            <a:r>
              <a:rPr lang="en-US" altLang="zh-CN" smtClean="0"/>
              <a:t>3*4</a:t>
            </a:r>
            <a:r>
              <a:rPr lang="zh-CN" altLang="en-US" smtClean="0"/>
              <a:t>大小的一片，也就是一个</a:t>
            </a:r>
            <a:r>
              <a:rPr lang="en-US" altLang="zh-CN" smtClean="0"/>
              <a:t>3*4</a:t>
            </a:r>
            <a:r>
              <a:rPr lang="zh-CN" altLang="en-US" smtClean="0"/>
              <a:t>的二维数组</a:t>
            </a:r>
          </a:p>
          <a:p>
            <a:pPr lvl="2"/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</a:rPr>
              <a:t>a3d[0][2]</a:t>
            </a:r>
            <a:r>
              <a:rPr lang="zh-CN" altLang="en-US" smtClean="0"/>
              <a:t>则是</a:t>
            </a:r>
            <a:r>
              <a:rPr lang="en-US" altLang="zh-CN" smtClean="0">
                <a:solidFill>
                  <a:srgbClr val="C00000"/>
                </a:solidFill>
                <a:latin typeface="Courier New" pitchFamily="49" charset="0"/>
              </a:rPr>
              <a:t>a3d[0]</a:t>
            </a:r>
            <a:r>
              <a:rPr lang="zh-CN" altLang="en-US" smtClean="0"/>
              <a:t>的第</a:t>
            </a:r>
            <a:r>
              <a:rPr lang="en-US" altLang="zh-CN" smtClean="0"/>
              <a:t>3</a:t>
            </a:r>
            <a:r>
              <a:rPr lang="zh-CN" altLang="en-US" smtClean="0"/>
              <a:t>个元素，一个一维数组，立方体最上最右的一条，（阴影所示）即一个</a:t>
            </a:r>
            <a:r>
              <a:rPr lang="en-US" altLang="zh-CN" smtClean="0"/>
              <a:t>4</a:t>
            </a:r>
            <a:r>
              <a:rPr lang="zh-CN" altLang="en-US" smtClean="0"/>
              <a:t>元素的一维数组。</a:t>
            </a:r>
          </a:p>
        </p:txBody>
      </p:sp>
      <p:sp>
        <p:nvSpPr>
          <p:cNvPr id="1638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1D4118-F9EB-41ED-9C4E-4C706A8E8A5A}" type="slidenum">
              <a:rPr lang="en-US" altLang="zh-CN"/>
              <a:pPr>
                <a:defRPr/>
              </a:pPr>
              <a:t>156</a:t>
            </a:fld>
            <a:endParaRPr lang="en-US" altLang="zh-CN" dirty="0"/>
          </a:p>
        </p:txBody>
      </p:sp>
      <p:pic>
        <p:nvPicPr>
          <p:cNvPr id="1638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5" y="2071688"/>
            <a:ext cx="2881313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4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二维数组举例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4.33】</a:t>
            </a:r>
            <a:r>
              <a:rPr lang="zh-CN" altLang="en-US" smtClean="0">
                <a:solidFill>
                  <a:srgbClr val="C00000"/>
                </a:solidFill>
                <a:latin typeface="宋体" charset="-122"/>
              </a:rPr>
              <a:t> </a:t>
            </a:r>
            <a:r>
              <a:rPr lang="zh-CN" altLang="en-US" smtClean="0">
                <a:solidFill>
                  <a:srgbClr val="C00000"/>
                </a:solidFill>
              </a:rPr>
              <a:t>设有4行4列的数组</a:t>
            </a:r>
            <a:r>
              <a:rPr lang="en-US" altLang="zh-CN" smtClean="0">
                <a:solidFill>
                  <a:srgbClr val="C00000"/>
                </a:solidFill>
              </a:rPr>
              <a:t>a，</a:t>
            </a:r>
            <a:r>
              <a:rPr lang="zh-CN" altLang="en-US" smtClean="0">
                <a:solidFill>
                  <a:srgbClr val="C00000"/>
                </a:solidFill>
              </a:rPr>
              <a:t>其元素</a:t>
            </a:r>
            <a:r>
              <a:rPr lang="en-US" altLang="zh-CN" smtClean="0">
                <a:solidFill>
                  <a:srgbClr val="C00000"/>
                </a:solidFill>
              </a:rPr>
              <a:t>a[i][j]=i+j。</a:t>
            </a:r>
            <a:r>
              <a:rPr lang="zh-CN" altLang="en-US" smtClean="0">
                <a:solidFill>
                  <a:srgbClr val="C00000"/>
                </a:solidFill>
              </a:rPr>
              <a:t>编程序，实现：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/>
            <a:r>
              <a:rPr lang="zh-CN" altLang="en-US" smtClean="0"/>
              <a:t>求第二行4元素之和</a:t>
            </a:r>
            <a:endParaRPr lang="en-US" altLang="zh-CN" smtClean="0"/>
          </a:p>
          <a:p>
            <a:pPr lvl="2"/>
            <a:r>
              <a:rPr lang="zh-CN" altLang="en-US" smtClean="0"/>
              <a:t>求第三列4元素之平均值</a:t>
            </a:r>
            <a:endParaRPr lang="en-US" altLang="zh-CN" smtClean="0"/>
          </a:p>
          <a:p>
            <a:pPr lvl="2"/>
            <a:r>
              <a:rPr lang="zh-CN" altLang="en-US" smtClean="0"/>
              <a:t>求最大数，最小数及主对角线4元素的平方和</a:t>
            </a:r>
            <a:endParaRPr lang="en-US" altLang="zh-CN" smtClean="0"/>
          </a:p>
          <a:p>
            <a:pPr lvl="1"/>
            <a:r>
              <a:rPr lang="zh-CN" altLang="en-US" smtClean="0"/>
              <a:t>程序主要步骤：</a:t>
            </a:r>
            <a:endParaRPr lang="en-US" altLang="zh-CN" smtClean="0"/>
          </a:p>
          <a:p>
            <a:pPr lvl="2"/>
            <a:r>
              <a:rPr lang="zh-CN" altLang="en-US" smtClean="0"/>
              <a:t>构造二维数组</a:t>
            </a:r>
            <a:endParaRPr lang="en-US" altLang="zh-CN" smtClean="0"/>
          </a:p>
          <a:p>
            <a:pPr lvl="2"/>
            <a:r>
              <a:rPr lang="zh-CN" altLang="en-US" smtClean="0"/>
              <a:t>按要求进行相关的计算</a:t>
            </a:r>
          </a:p>
        </p:txBody>
      </p:sp>
      <p:sp>
        <p:nvSpPr>
          <p:cNvPr id="1648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F4A0B3-15EC-46B8-89E4-5C2CB221DA2F}" type="slidenum">
              <a:rPr lang="en-US" altLang="zh-CN" smtClean="0"/>
              <a:pPr>
                <a:defRPr/>
              </a:pPr>
              <a:t>157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5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9613" cy="5205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a[4][4], i, j;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i++){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数组赋值并显示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a[i][j]=i+j;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cout&lt;&lt;"  "&lt;&lt;a[i][j];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cout&lt;&lt;endl;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每4个数占一行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cout&lt;&lt;"------ The result ------"&lt;&lt;endl;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58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7F0103-83EE-426F-90A4-13B4D8F14D69}" type="slidenum">
              <a:rPr lang="en-US" altLang="zh-CN" smtClean="0"/>
              <a:pPr>
                <a:defRPr/>
              </a:pPr>
              <a:t>158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6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//1.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求第二行4元素之和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//（ 第二行元素为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a[1][j] (j=0,1,2,3) 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sum_lin2=0;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sum_lin2+=a[1][j];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cout&lt;&lt;"sum_lin2="&lt;&lt;sum_lin2&lt;&lt;endl;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//2.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求第三列4元素之平均值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//（第三列元素为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a[i][2] (i=0,1,2,3)）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sum_col3=0;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sum_col3+=a[i][2];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cout&lt;&lt;"ave_col3="&lt;&lt;sum_col3/4.0&lt;&lt;endl; 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94519E-24FB-403B-B8F5-5E5AB22E2247}" type="slidenum">
              <a:rPr lang="en-US" altLang="zh-CN" smtClean="0"/>
              <a:pPr>
                <a:defRPr/>
              </a:pPr>
              <a:t>159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4.2】</a:t>
            </a:r>
            <a:r>
              <a:rPr lang="zh-CN" altLang="en-US" smtClean="0">
                <a:solidFill>
                  <a:srgbClr val="C00000"/>
                </a:solidFill>
              </a:rPr>
              <a:t>如果输入字符为字母，则输出“</a:t>
            </a:r>
            <a:r>
              <a:rPr lang="en-US" altLang="zh-CN" smtClean="0">
                <a:solidFill>
                  <a:srgbClr val="C00000"/>
                </a:solidFill>
              </a:rPr>
              <a:t>YES”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276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BA9BF9-7FC0-4E3F-A684-67E4CE7691CC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827584" y="2564904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ch&gt;='a' &amp;&amp; ch&lt;='z</a:t>
            </a:r>
            <a:r>
              <a:rPr lang="pl-PL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'||ch</a:t>
            </a:r>
            <a:r>
              <a:rPr lang="pl-PL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&gt;='A' &amp;&amp; ch&lt;='Z' )</a:t>
            </a:r>
          </a:p>
          <a:p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&lt;&lt;"YES"&lt;&lt;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79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//3. 求最大数, 最小数及主对角线4元素的平方和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max_elem=a[0][0], min_elem=a[0][0], sum_diag=0;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a[0][0]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为最大数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又为最小数</a:t>
            </a:r>
            <a:endParaRPr lang="en-US" altLang="zh-CN" sz="22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i&lt;4; i++){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(j=0; j&lt;4; j++)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a[i][j]&gt;max_elem ) max_elem=a[i][j];</a:t>
            </a: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a[i][j]&lt;min_elem ) min_elem=a[i][j];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i==j ) sum_diag+=a[i][j]*a[i][j];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行列下标相等时，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a[i][j]</a:t>
            </a:r>
            <a:r>
              <a:rPr lang="zh-CN" altLang="en-US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为主对角线元素</a:t>
            </a:r>
            <a:r>
              <a:rPr lang="en-US" altLang="zh-CN" sz="22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2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2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cout&lt;&lt;"max_elem="&lt;&lt;max_elem&lt;&lt;endl;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cout&lt;&lt;"min_elem="&lt;&lt;min_elem&lt;&lt;endl;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cout&lt;&lt;"sum_diag="&lt;&lt;sum_diag&lt;&lt;endl;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9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3628AA-A82C-4D24-94CB-C0C00EE89ED6}" type="slidenum">
              <a:rPr lang="en-US" altLang="zh-CN" smtClean="0"/>
              <a:pPr>
                <a:defRPr/>
              </a:pPr>
              <a:t>160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8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二维数组举例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4.34】</a:t>
            </a:r>
            <a:r>
              <a:rPr lang="zh-CN" altLang="en-US" smtClean="0">
                <a:solidFill>
                  <a:srgbClr val="C00000"/>
                </a:solidFill>
              </a:rPr>
              <a:t>画一个四叶玫瑰线图形，图形见教材</a:t>
            </a:r>
            <a:r>
              <a:rPr lang="en-US" altLang="zh-CN" smtClean="0">
                <a:solidFill>
                  <a:srgbClr val="C00000"/>
                </a:solidFill>
              </a:rPr>
              <a:t>P114</a:t>
            </a:r>
            <a:r>
              <a:rPr lang="zh-CN" altLang="en-US" smtClean="0">
                <a:solidFill>
                  <a:srgbClr val="C00000"/>
                </a:solidFill>
              </a:rPr>
              <a:t>图</a:t>
            </a:r>
            <a:r>
              <a:rPr lang="en-US" altLang="zh-CN" smtClean="0">
                <a:solidFill>
                  <a:srgbClr val="C00000"/>
                </a:solidFill>
              </a:rPr>
              <a:t>4.9</a:t>
            </a:r>
          </a:p>
          <a:p>
            <a:pPr lvl="2"/>
            <a:r>
              <a:rPr lang="zh-CN" altLang="en-US" smtClean="0"/>
              <a:t>四叶玫瑰线图形的极坐标方程为：</a:t>
            </a:r>
            <a:endParaRPr lang="en-US" altLang="zh-CN" smtClean="0"/>
          </a:p>
          <a:p>
            <a:pPr lvl="2" algn="ctr">
              <a:buFontTx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 = a*sin(2*angle)</a:t>
            </a:r>
          </a:p>
          <a:p>
            <a:pPr lvl="2"/>
            <a:r>
              <a:rPr lang="en-US" altLang="zh-CN" smtClean="0">
                <a:solidFill>
                  <a:srgbClr val="0000FF"/>
                </a:solidFill>
              </a:rPr>
              <a:t>angle</a:t>
            </a:r>
            <a:r>
              <a:rPr lang="zh-CN" altLang="en-US" smtClean="0"/>
              <a:t>为极角，变化范围从0度到360度；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0000FF"/>
                </a:solidFill>
              </a:rPr>
              <a:t>a</a:t>
            </a:r>
            <a:r>
              <a:rPr lang="zh-CN" altLang="en-US" smtClean="0"/>
              <a:t>为常数，表示所画四叶玫瑰线图形中，矩极点的最长距离；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0000FF"/>
                </a:solidFill>
              </a:rPr>
              <a:t>p</a:t>
            </a:r>
            <a:r>
              <a:rPr lang="zh-CN" altLang="en-US" smtClean="0"/>
              <a:t>为极径，与变化范围内的极角</a:t>
            </a:r>
            <a:r>
              <a:rPr lang="en-US" altLang="zh-CN" smtClean="0">
                <a:solidFill>
                  <a:srgbClr val="0000FF"/>
                </a:solidFill>
              </a:rPr>
              <a:t>angle</a:t>
            </a:r>
            <a:r>
              <a:rPr lang="zh-CN" altLang="en-US" smtClean="0"/>
              <a:t>有上述极坐标方程的关系。 </a:t>
            </a:r>
          </a:p>
        </p:txBody>
      </p:sp>
      <p:sp>
        <p:nvSpPr>
          <p:cNvPr id="1689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F99D49-CCBD-4AF7-9F03-A4BB93B6AD3A}" type="slidenum">
              <a:rPr lang="en-US" altLang="zh-CN" smtClean="0"/>
              <a:pPr>
                <a:defRPr/>
              </a:pPr>
              <a:t>161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69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二维数组举例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4.34】</a:t>
            </a:r>
            <a:r>
              <a:rPr lang="zh-CN" altLang="en-US" smtClean="0"/>
              <a:t>分析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将“字符屏幕”与程序中的一个二维字符数组建立对应关系。如，本程序的</a:t>
            </a:r>
            <a:r>
              <a:rPr lang="en-US" altLang="zh-CN" smtClean="0"/>
              <a:t>rose</a:t>
            </a:r>
            <a:r>
              <a:rPr lang="zh-CN" altLang="en-US" smtClean="0"/>
              <a:t>数组就对应于欲显示的“字符屏幕”，其中的</a:t>
            </a:r>
            <a:r>
              <a:rPr lang="en-US" altLang="zh-CN" smtClean="0"/>
              <a:t>rose[0][0]</a:t>
            </a:r>
            <a:r>
              <a:rPr lang="zh-CN" altLang="en-US" smtClean="0"/>
              <a:t>表示“字符屏幕”的左上角点，而</a:t>
            </a:r>
            <a:r>
              <a:rPr lang="en-US" altLang="zh-CN" smtClean="0"/>
              <a:t>rose[y][x]</a:t>
            </a:r>
            <a:r>
              <a:rPr lang="zh-CN" altLang="en-US" smtClean="0"/>
              <a:t>则表示“字符屏幕”的第</a:t>
            </a:r>
            <a:r>
              <a:rPr lang="en-US" altLang="zh-CN" smtClean="0"/>
              <a:t>y+1</a:t>
            </a:r>
            <a:r>
              <a:rPr lang="zh-CN" altLang="en-US" smtClean="0"/>
              <a:t>行第</a:t>
            </a:r>
            <a:r>
              <a:rPr lang="en-US" altLang="zh-CN" smtClean="0"/>
              <a:t>x+1</a:t>
            </a:r>
            <a:r>
              <a:rPr lang="zh-CN" altLang="en-US" smtClean="0"/>
              <a:t>列的那一个点（</a:t>
            </a:r>
            <a:r>
              <a:rPr lang="en-US" altLang="zh-CN" smtClean="0"/>
              <a:t>y</a:t>
            </a:r>
            <a:r>
              <a:rPr lang="zh-CN" altLang="en-US" smtClean="0"/>
              <a:t>值即行号由上往下扩展, </a:t>
            </a:r>
            <a:r>
              <a:rPr lang="en-US" altLang="zh-CN" smtClean="0"/>
              <a:t>x</a:t>
            </a:r>
            <a:r>
              <a:rPr lang="zh-CN" altLang="en-US" smtClean="0"/>
              <a:t>值即列号由左往右扩展）。</a:t>
            </a:r>
          </a:p>
          <a:p>
            <a:pPr lvl="2">
              <a:lnSpc>
                <a:spcPct val="90000"/>
              </a:lnSpc>
            </a:pPr>
            <a:r>
              <a:rPr lang="zh-CN" altLang="en-US" smtClean="0"/>
              <a:t>将二维字符数组的各元素均置为“空”（对应于一个“空白字符屏幕”）。</a:t>
            </a:r>
          </a:p>
          <a:p>
            <a:pPr lvl="2"/>
            <a:endParaRPr lang="zh-CN" altLang="en-US" smtClean="0"/>
          </a:p>
        </p:txBody>
      </p:sp>
      <p:sp>
        <p:nvSpPr>
          <p:cNvPr id="1699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96E88E-99A2-4A50-BC58-62F3F5A373B3}" type="slidenum">
              <a:rPr lang="en-US" altLang="zh-CN" smtClean="0"/>
              <a:pPr>
                <a:defRPr/>
              </a:pPr>
              <a:t>162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1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二维数组举例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4.34】</a:t>
            </a:r>
            <a:r>
              <a:rPr lang="zh-CN" altLang="en-US" smtClean="0"/>
              <a:t>分析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按某种计算方法（或计算公式）算出应该在“字符屏幕”的哪些位置处“画点”（通过往对应字符数组的某些元素处置“*”符号来完成）。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将已准备好的当前字符数组显示到“字符屏幕”上（在“字符屏幕”上“画”出了所需图形）。</a:t>
            </a:r>
          </a:p>
          <a:p>
            <a:pPr lvl="2">
              <a:lnSpc>
                <a:spcPct val="90000"/>
              </a:lnSpc>
            </a:pPr>
            <a:endParaRPr lang="zh-CN" altLang="en-US" smtClean="0"/>
          </a:p>
        </p:txBody>
      </p:sp>
      <p:sp>
        <p:nvSpPr>
          <p:cNvPr id="1710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F72DAA-F924-44ED-99D4-CEFCC9518A96}" type="slidenum">
              <a:rPr lang="en-US" altLang="zh-CN" smtClean="0"/>
              <a:pPr>
                <a:defRPr/>
              </a:pPr>
              <a:t>163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2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二维数组举例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4.34】</a:t>
            </a:r>
            <a:r>
              <a:rPr lang="zh-CN" altLang="en-US" smtClean="0"/>
              <a:t>实现方法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把360度分为足够多的若干份（本例分为128份），在每个分定的角度</a:t>
            </a:r>
            <a:r>
              <a:rPr lang="en-US" altLang="zh-CN" smtClean="0"/>
              <a:t>angle</a:t>
            </a:r>
            <a:r>
              <a:rPr lang="zh-CN" altLang="en-US" smtClean="0"/>
              <a:t>处，按照上述的极坐标方程，计算出每一个对应的函数值</a:t>
            </a:r>
            <a:r>
              <a:rPr lang="en-US" altLang="zh-CN" smtClean="0"/>
              <a:t>p（</a:t>
            </a:r>
            <a:r>
              <a:rPr lang="zh-CN" altLang="en-US" smtClean="0"/>
              <a:t>即极径），从而得到平面上的一批点；</a:t>
            </a:r>
            <a:endParaRPr lang="en-US" altLang="zh-CN" smtClean="0"/>
          </a:p>
          <a:p>
            <a:pPr lvl="2">
              <a:lnSpc>
                <a:spcPct val="90000"/>
              </a:lnSpc>
            </a:pPr>
            <a:r>
              <a:rPr lang="zh-CN" altLang="en-US" smtClean="0"/>
              <a:t>将这批平面点对应到“字符屏幕”上（相应的</a:t>
            </a:r>
            <a:r>
              <a:rPr lang="en-US" altLang="zh-CN" smtClean="0"/>
              <a:t>rose</a:t>
            </a:r>
            <a:r>
              <a:rPr lang="zh-CN" altLang="en-US" smtClean="0"/>
              <a:t>数组中），并将每一个点用一个字符“*”来表示并显示到屏幕上（“字符屏幕”上的其他点均显示为“空”，即空格）。</a:t>
            </a:r>
          </a:p>
        </p:txBody>
      </p:sp>
      <p:sp>
        <p:nvSpPr>
          <p:cNvPr id="1720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C8D9A-9097-46F6-97F6-F3F0CC87D94D}" type="slidenum">
              <a:rPr lang="en-US" altLang="zh-CN" smtClean="0"/>
              <a:pPr>
                <a:defRPr/>
              </a:pPr>
              <a:t>164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3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&lt;cmath&gt;  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“sin”、“cos”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maxY=22;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//"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的最大行数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maxX=70;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//“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的最大列数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double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pai=3.14159, a=12.0;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表示所画图形中，矩极点的最长距离，设为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zh-CN" altLang="en-US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aspect=2;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屏幕字符“高:宽”为2:1，生成曲线时，每点的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要乘以2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angle,p;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//angle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表示极角，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表示极径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x,y;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//x，y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用于表示屏幕坐标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30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9AE85-154B-4B02-820A-D1055F425F22}" type="slidenum">
              <a:rPr lang="en-US" altLang="zh-CN" smtClean="0"/>
              <a:pPr>
                <a:defRPr/>
              </a:pPr>
              <a:t>165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40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rose[maxY][maxX];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//rose[y][x]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”y+1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x+1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列的那一个点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(y=0; y&lt;maxY; y++)  	//</a:t>
            </a: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设置“空白字符屏幕”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(x=0; x&lt;maxX; x++)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rose[y][x]=' ';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各数组元素字符均置为空格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nn=128;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把360度分为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份（所画图形由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nn=128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个点构成）</a:t>
            </a:r>
          </a:p>
        </p:txBody>
      </p:sp>
      <p:sp>
        <p:nvSpPr>
          <p:cNvPr id="1740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072850-CDF7-414D-897E-DD2F59EFFC38}" type="slidenum">
              <a:rPr lang="en-US" altLang="zh-CN" smtClean="0"/>
              <a:pPr>
                <a:defRPr/>
              </a:pPr>
              <a:t>166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51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i=0; i&lt;nn; i++){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nn=128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个屏幕点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angle = i*2*pai/nn;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将角度化为弧度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= a*sin(2*angle);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算出极径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x =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(p*cos(angle))*aspect + 24; 	 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//x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(p*sin(angle)) + 12;		 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//y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//算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时加24，算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时加12，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//是设定(24,12)为极点位置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rose[y][x]='*';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往(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y,x)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点处放置“*”符号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0"/>
              </a:spcBef>
            </a:pP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1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24C0F-F5DB-424E-B41E-7BDC92B29F9E}" type="slidenum">
              <a:rPr lang="en-US" altLang="zh-CN" smtClean="0"/>
              <a:pPr>
                <a:defRPr/>
              </a:pPr>
              <a:t>167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6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将当前字符数组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中的各字符显示到屏幕上（画 图形）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(y=0; y&lt;maxY; y++) {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行号变化范围，共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maxY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(x=0; x&lt;maxX; x++)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列号变化范围, 共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maxX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cout&lt;&lt;rose[y][x];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显示出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61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ABC0D4-04CA-4438-B1DD-F20B239737D9}" type="slidenum">
              <a:rPr lang="en-US" altLang="zh-CN" smtClean="0"/>
              <a:pPr>
                <a:defRPr/>
              </a:pPr>
              <a:t>168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7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数组元素排序问题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4.X】</a:t>
            </a:r>
            <a:r>
              <a:rPr lang="zh-CN" altLang="en-US" smtClean="0">
                <a:solidFill>
                  <a:srgbClr val="C00000"/>
                </a:solidFill>
              </a:rPr>
              <a:t>冒泡排序。随机生成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个数，按照由小到大的顺序输出。</a:t>
            </a:r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1771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31B709-F38D-4D1D-B52A-B3783289C646}" type="slidenum">
              <a:rPr lang="en-US" altLang="zh-CN" smtClean="0"/>
              <a:pPr>
                <a:defRPr/>
              </a:pPr>
              <a:t>169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07504" y="2636913"/>
            <a:ext cx="8964488" cy="422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[10] = {4,10,9,8,7,6,5,4,3,2};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创建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个数据，测试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从数组尾部检查是否比上面一个小，把小的冒泡浮上去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 = 9; j &gt;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j--)  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 &lt;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- 1]) {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如果下面的比上面小，交换</a:t>
            </a:r>
            <a:endParaRPr lang="en-US" altLang="zh-CN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 - 1] =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               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286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ED9C6B-5267-4359-86C6-D5EFD7E30889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2643188"/>
            <a:ext cx="27749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5" y="2643188"/>
            <a:ext cx="166687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箭头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3" y="2373313"/>
            <a:ext cx="19558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箭头4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38" y="2428875"/>
            <a:ext cx="21209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50" y="4187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43313" y="3044825"/>
            <a:ext cx="1479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箭头5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14625" y="3214688"/>
            <a:ext cx="9398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箭头6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7688" y="4357688"/>
            <a:ext cx="12144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57313" y="2357438"/>
            <a:ext cx="6143625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51520" y="1340768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(i = 0; i &lt; 10; i++) {          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cout.setf(ios::left);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	 cout&lt;&lt;setw(5)&lt;&lt;nData[i];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cout&lt;&lt;endl;    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altLang="zh-CN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5775" y="2057400"/>
            <a:ext cx="8096250" cy="350520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171</a:t>
            </a:fld>
            <a:endParaRPr lang="en-US" altLang="zh-CN" dirty="0"/>
          </a:p>
        </p:txBody>
      </p:sp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959563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2348880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751651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140968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354373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3933056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443" y="4293096"/>
            <a:ext cx="533333" cy="533333"/>
          </a:xfrm>
          <a:prstGeom prst="rect">
            <a:avLst/>
          </a:prstGeom>
        </p:spPr>
      </p:pic>
      <p:pic>
        <p:nvPicPr>
          <p:cNvPr id="16" name="图片 15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695867"/>
            <a:ext cx="533333" cy="533333"/>
          </a:xfrm>
          <a:prstGeom prst="rect">
            <a:avLst/>
          </a:prstGeom>
        </p:spPr>
      </p:pic>
      <p:pic>
        <p:nvPicPr>
          <p:cNvPr id="17" name="图片 1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251" y="5085184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709" y="2052857"/>
            <a:ext cx="7952381" cy="3514286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172</a:t>
            </a:fld>
            <a:endParaRPr lang="en-US" altLang="zh-CN" dirty="0"/>
          </a:p>
        </p:txBody>
      </p:sp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1959563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348880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780928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140968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543739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3933056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8547" y="4335827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4451" y="4725144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0355" y="5085184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2262381"/>
            <a:ext cx="8000001" cy="3095238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173</a:t>
            </a:fld>
            <a:endParaRPr lang="en-US" altLang="zh-CN" dirty="0"/>
          </a:p>
        </p:txBody>
      </p:sp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17558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564904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967675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356992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4731" y="37170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41198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509120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7233" y="2648095"/>
            <a:ext cx="7933334" cy="232381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174</a:t>
            </a:fld>
            <a:endParaRPr lang="en-US" altLang="zh-CN" dirty="0"/>
          </a:p>
        </p:txBody>
      </p:sp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53562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96767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35699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759763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6739" y="4149080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2643" y="4551851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185" y="2848095"/>
            <a:ext cx="7971429" cy="192381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175</a:t>
            </a:fld>
            <a:endParaRPr lang="en-US" altLang="zh-CN" dirty="0"/>
          </a:p>
        </p:txBody>
      </p:sp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751651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3140968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2923" y="3543739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933056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4335827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804" y="3033809"/>
            <a:ext cx="8076191" cy="155238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176</a:t>
            </a:fld>
            <a:endParaRPr lang="en-US" altLang="zh-CN" dirty="0"/>
          </a:p>
        </p:txBody>
      </p:sp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289566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332771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371703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077072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  <a:endParaRPr lang="zh-CN" altLang="en-US"/>
          </a:p>
        </p:txBody>
      </p:sp>
      <p:pic>
        <p:nvPicPr>
          <p:cNvPr id="6" name="内容占位符 5" descr="冒泡排序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1638071"/>
            <a:ext cx="8000001" cy="114285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177</a:t>
            </a:fld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51520" y="3356992"/>
            <a:ext cx="842493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图片 8" descr="冒泡排序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666" y="4005064"/>
            <a:ext cx="8266667" cy="771429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1115" y="1484784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19168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23196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90377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5011" y="4335827"/>
            <a:ext cx="533333" cy="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7920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一维字符数组，元素全部为字符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说明字符数组</a:t>
            </a:r>
            <a:endParaRPr lang="en-US" altLang="zh-CN" smtClean="0"/>
          </a:p>
          <a:p>
            <a:pPr lvl="2" algn="ctr" eaLnBrk="1" hangingPunct="1"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ch[10];</a:t>
            </a:r>
          </a:p>
          <a:p>
            <a:pPr lvl="2" eaLnBrk="1" hangingPunct="1"/>
            <a:r>
              <a:rPr lang="zh-CN" altLang="en-US" smtClean="0"/>
              <a:t>初始化字符数组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字符形式</a:t>
            </a:r>
            <a:endParaRPr lang="en-US" altLang="zh-CN" smtClean="0"/>
          </a:p>
          <a:p>
            <a:pPr lvl="3" eaLnBrk="1" hangingPunct="1"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</a:rPr>
              <a:t> s1[7]={‘c’,‘h’,‘i’,‘n’,‘a’};</a:t>
            </a:r>
          </a:p>
          <a:p>
            <a:pPr lvl="3" eaLnBrk="1" hangingPunct="1"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</a:rPr>
              <a:t> s2[]={‘c’,‘h’,‘i’,‘n’,‘a’};</a:t>
            </a: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5</a:t>
            </a:r>
          </a:p>
          <a:p>
            <a:pPr lvl="3" eaLnBrk="1" hangingPunct="1"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</a:rPr>
              <a:t> s3[7]={‘c’,‘h’,‘i’,‘n’,‘a’,‘\0’};</a:t>
            </a:r>
          </a:p>
          <a:p>
            <a:pPr lvl="3" eaLnBrk="1" hangingPunct="1"/>
            <a:r>
              <a:rPr lang="zh-CN" altLang="en-US" smtClean="0"/>
              <a:t>字符串常量形式</a:t>
            </a:r>
            <a:endParaRPr lang="en-US" altLang="zh-CN" smtClean="0"/>
          </a:p>
          <a:p>
            <a:pPr lvl="3" eaLnBrk="1" hangingPunct="1"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</a:rPr>
              <a:t> s4[7]=“china”;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//s4[5]=‘\0’</a:t>
            </a:r>
          </a:p>
          <a:p>
            <a:pPr lvl="3" eaLnBrk="1" hangingPunct="1"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</a:rPr>
              <a:t> s5[]=“china”;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6</a:t>
            </a:r>
            <a:r>
              <a:rPr lang="zh-CN" altLang="en-US" sz="2000" smtClean="0">
                <a:solidFill>
                  <a:srgbClr val="00B050"/>
                </a:solidFill>
                <a:latin typeface="Courier New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urier New" pitchFamily="49" charset="0"/>
              </a:rPr>
              <a:t>s5[5]=‘\0’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1792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FF0CE8-C002-48C7-AC99-0AF9C307BD25}" type="slidenum">
              <a:rPr lang="en-US" altLang="zh-CN"/>
              <a:pPr>
                <a:defRPr/>
              </a:pPr>
              <a:t>178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0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字符串“类型”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C++</a:t>
            </a:r>
            <a:r>
              <a:rPr lang="zh-CN" altLang="en-US" smtClean="0"/>
              <a:t>的数据类型中不包含字符串类型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字符串是非常重要的“数据类型”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C++</a:t>
            </a:r>
            <a:r>
              <a:rPr lang="zh-CN" altLang="en-US" smtClean="0"/>
              <a:t>处理字符串的方法</a:t>
            </a:r>
            <a:endParaRPr lang="en-US" altLang="zh-CN" smtClean="0"/>
          </a:p>
          <a:p>
            <a:pPr lvl="2" eaLnBrk="1" hangingPunct="1"/>
            <a:r>
              <a:rPr lang="zh-CN" altLang="en-US" smtClean="0">
                <a:solidFill>
                  <a:srgbClr val="C00000"/>
                </a:solidFill>
              </a:rPr>
              <a:t>一维字符数组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字符指针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标准模板库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string</a:t>
            </a:r>
          </a:p>
          <a:p>
            <a:pPr lvl="2" eaLnBrk="1" hangingPunct="1"/>
            <a:endParaRPr lang="zh-CN" altLang="en-US" smtClean="0"/>
          </a:p>
        </p:txBody>
      </p:sp>
      <p:sp>
        <p:nvSpPr>
          <p:cNvPr id="1802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EA292C-4DB5-4A9D-898B-98A5DEFBDE42}" type="slidenum">
              <a:rPr lang="en-US" altLang="zh-CN"/>
              <a:pPr>
                <a:defRPr/>
              </a:pPr>
              <a:t>179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347788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4.3】</a:t>
            </a:r>
            <a:r>
              <a:rPr lang="zh-CN" altLang="en-US" smtClean="0">
                <a:solidFill>
                  <a:srgbClr val="C00000"/>
                </a:solidFill>
              </a:rPr>
              <a:t>输出数值型变量</a:t>
            </a:r>
            <a:r>
              <a:rPr lang="en-US" altLang="zh-CN" smtClean="0">
                <a:solidFill>
                  <a:srgbClr val="C00000"/>
                </a:solidFill>
              </a:rPr>
              <a:t>a</a:t>
            </a:r>
            <a:r>
              <a:rPr lang="zh-CN" altLang="en-US" smtClean="0">
                <a:solidFill>
                  <a:srgbClr val="C00000"/>
                </a:solidFill>
              </a:rPr>
              <a:t>与</a:t>
            </a:r>
            <a:r>
              <a:rPr lang="en-US" altLang="zh-CN" smtClean="0">
                <a:solidFill>
                  <a:srgbClr val="C00000"/>
                </a:solidFill>
              </a:rPr>
              <a:t>b</a:t>
            </a:r>
            <a:r>
              <a:rPr lang="zh-CN" altLang="en-US" smtClean="0">
                <a:solidFill>
                  <a:srgbClr val="C00000"/>
                </a:solidFill>
              </a:rPr>
              <a:t>中的较大者</a:t>
            </a:r>
          </a:p>
        </p:txBody>
      </p:sp>
      <p:sp>
        <p:nvSpPr>
          <p:cNvPr id="297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DEC4B-B876-41A7-9B51-4B0B5C60E722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55576" y="2492896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iosteam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main(){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/>
              </a:rPr>
              <a:t>int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a,b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&gt;&gt;a&gt;&gt;b;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(a&gt;b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)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&lt;&lt;"MAX="&lt;&lt;a&lt;&lt;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else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&lt;&lt;"MAX="&lt;&lt;b&lt;&lt;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FF"/>
                </a:solidFill>
                <a:latin typeface="Courier New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zh-CN" alt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0;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字符数组与字符串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一维字符数组表示字符串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如果一维字符数组包含字符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 smtClean="0"/>
              <a:t>，则该字符之前的数组元素构成字符串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字符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 smtClean="0"/>
              <a:t>称为字符串结束符或串尾符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对一维字符数组进行初始化时，下面三种情况为字符串</a:t>
            </a:r>
            <a:endParaRPr lang="en-US" altLang="zh-CN" dirty="0" smtClean="0"/>
          </a:p>
          <a:p>
            <a:pPr lvl="3"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str1[7]=“china”;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//str1[5]=‘\0’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3"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str2[7]={‘</a:t>
            </a:r>
            <a:r>
              <a:rPr lang="en-US" altLang="zh-CN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c’,‘h’,‘i’,‘n’,‘a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’,‘\0’};</a:t>
            </a:r>
          </a:p>
          <a:p>
            <a:pPr lvl="3"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str3[7];</a:t>
            </a:r>
          </a:p>
          <a:p>
            <a:pPr lvl="3">
              <a:buFontTx/>
              <a:buNone/>
              <a:defRPr/>
            </a:pPr>
            <a:r>
              <a:rPr lang="en-US" altLang="zh-CN" sz="20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cin</a:t>
            </a:r>
            <a:r>
              <a:rPr lang="en-US" altLang="zh-CN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&gt;&gt;str3;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输入完毕后自动增加字符</a:t>
            </a:r>
            <a:r>
              <a:rPr lang="en-US" altLang="zh-CN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’\0’</a:t>
            </a:r>
            <a:endParaRPr lang="en-US" altLang="zh-CN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defRPr/>
            </a:pPr>
            <a:endParaRPr lang="zh-CN" altLang="en-US" dirty="0"/>
          </a:p>
        </p:txBody>
      </p:sp>
      <p:sp>
        <p:nvSpPr>
          <p:cNvPr id="1812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D7A289-CBCD-46B5-A187-B3CDAD67F027}" type="slidenum">
              <a:rPr lang="en-US" altLang="zh-CN" smtClean="0"/>
              <a:pPr>
                <a:defRPr/>
              </a:pPr>
              <a:t>180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2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/>
            <a:r>
              <a:rPr lang="zh-CN" altLang="en-US" smtClean="0"/>
              <a:t>字符串的输出</a:t>
            </a:r>
            <a:endParaRPr lang="en-US" altLang="zh-CN" smtClean="0"/>
          </a:p>
          <a:p>
            <a:pPr lvl="2"/>
            <a:r>
              <a:rPr lang="zh-CN" altLang="en-US" smtClean="0"/>
              <a:t>直接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循环语句输出</a:t>
            </a:r>
            <a:endParaRPr lang="en-US" altLang="zh-CN" smtClean="0"/>
          </a:p>
          <a:p>
            <a:pPr lvl="2"/>
            <a:endParaRPr lang="zh-CN" altLang="en-US" smtClean="0"/>
          </a:p>
        </p:txBody>
      </p:sp>
      <p:sp>
        <p:nvSpPr>
          <p:cNvPr id="1822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187B6E-52D9-4919-9207-3A378B21436F}" type="slidenum">
              <a:rPr lang="en-US" altLang="zh-CN" smtClean="0"/>
              <a:pPr>
                <a:defRPr/>
              </a:pPr>
              <a:t>181</a:t>
            </a:fld>
            <a:endParaRPr lang="en-US" altLang="zh-CN" dirty="0"/>
          </a:p>
        </p:txBody>
      </p:sp>
      <p:pic>
        <p:nvPicPr>
          <p:cNvPr id="182278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890838"/>
            <a:ext cx="39290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9" name="Objec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4143375"/>
            <a:ext cx="3940175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/>
            <a:r>
              <a:rPr lang="zh-CN" altLang="en-US" smtClean="0"/>
              <a:t>区别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3300"/>
                </a:solidFill>
              </a:rPr>
              <a:t>字符串</a:t>
            </a:r>
            <a:r>
              <a:rPr lang="zh-CN" altLang="en-US" smtClean="0">
                <a:solidFill>
                  <a:srgbClr val="0000FF"/>
                </a:solidFill>
              </a:rPr>
              <a:t>可以</a:t>
            </a:r>
            <a:r>
              <a:rPr lang="zh-CN" altLang="en-US" smtClean="0">
                <a:solidFill>
                  <a:schemeClr val="hlink"/>
                </a:solidFill>
              </a:rPr>
              <a:t>存放在字符数组中</a:t>
            </a:r>
            <a:r>
              <a:rPr lang="zh-CN" altLang="en-US" smtClean="0">
                <a:solidFill>
                  <a:srgbClr val="0000FF"/>
                </a:solidFill>
              </a:rPr>
              <a:t>，但该字符数组中</a:t>
            </a:r>
            <a:r>
              <a:rPr lang="zh-CN" altLang="en-US" smtClean="0">
                <a:solidFill>
                  <a:schemeClr val="hlink"/>
                </a:solidFill>
              </a:rPr>
              <a:t>必须存储一个显式的'\0'</a:t>
            </a:r>
            <a:r>
              <a:rPr lang="zh-CN" altLang="en-US" smtClean="0">
                <a:solidFill>
                  <a:srgbClr val="0000FF"/>
                </a:solidFill>
              </a:rPr>
              <a:t>字符来作为字符串的结束标记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/>
            <a:r>
              <a:rPr lang="zh-CN" altLang="en-US" smtClean="0"/>
              <a:t>字符数组中，</a:t>
            </a:r>
            <a:r>
              <a:rPr lang="zh-CN" altLang="en-US" smtClean="0">
                <a:solidFill>
                  <a:schemeClr val="hlink"/>
                </a:solidFill>
              </a:rPr>
              <a:t> '</a:t>
            </a:r>
            <a:r>
              <a:rPr lang="en-US" altLang="zh-CN" smtClean="0">
                <a:solidFill>
                  <a:schemeClr val="hlink"/>
                </a:solidFill>
              </a:rPr>
              <a:t>\0</a:t>
            </a:r>
            <a:r>
              <a:rPr lang="zh-CN" altLang="en-US" smtClean="0">
                <a:solidFill>
                  <a:schemeClr val="hlink"/>
                </a:solidFill>
              </a:rPr>
              <a:t>'</a:t>
            </a:r>
            <a:r>
              <a:rPr lang="zh-CN" altLang="en-US" smtClean="0"/>
              <a:t>后的字符不属于该字符串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0000FF"/>
                </a:solidFill>
              </a:rPr>
              <a:t>任一个字符数组不一定都是字符串，因为</a:t>
            </a:r>
            <a:r>
              <a:rPr lang="zh-CN" altLang="en-US" smtClean="0">
                <a:solidFill>
                  <a:schemeClr val="hlink"/>
                </a:solidFill>
              </a:rPr>
              <a:t>并不要求</a:t>
            </a:r>
            <a:r>
              <a:rPr lang="zh-CN" altLang="en-US" smtClean="0">
                <a:solidFill>
                  <a:srgbClr val="FF3300"/>
                </a:solidFill>
              </a:rPr>
              <a:t>字符数组</a:t>
            </a:r>
            <a:r>
              <a:rPr lang="zh-CN" altLang="en-US" smtClean="0">
                <a:solidFill>
                  <a:schemeClr val="hlink"/>
                </a:solidFill>
              </a:rPr>
              <a:t>中必须存在'\0'</a:t>
            </a:r>
            <a:r>
              <a:rPr lang="zh-CN" altLang="en-US" smtClean="0">
                <a:solidFill>
                  <a:srgbClr val="0000FF"/>
                </a:solidFill>
              </a:rPr>
              <a:t>字符!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/>
            <a:r>
              <a:rPr lang="zh-CN" altLang="en-US" smtClean="0"/>
              <a:t>如果字符数组中存在</a:t>
            </a:r>
            <a:r>
              <a:rPr lang="zh-CN" altLang="en-US" smtClean="0">
                <a:solidFill>
                  <a:schemeClr val="hlink"/>
                </a:solidFill>
              </a:rPr>
              <a:t>'</a:t>
            </a:r>
            <a:r>
              <a:rPr lang="en-US" altLang="zh-CN" smtClean="0">
                <a:solidFill>
                  <a:schemeClr val="hlink"/>
                </a:solidFill>
              </a:rPr>
              <a:t>\0</a:t>
            </a:r>
            <a:r>
              <a:rPr lang="zh-CN" altLang="en-US" smtClean="0">
                <a:solidFill>
                  <a:schemeClr val="hlink"/>
                </a:solidFill>
              </a:rPr>
              <a:t>' </a:t>
            </a:r>
            <a:r>
              <a:rPr lang="zh-CN" altLang="en-US" smtClean="0"/>
              <a:t>，则</a:t>
            </a:r>
            <a:r>
              <a:rPr lang="zh-CN" altLang="en-US" smtClean="0">
                <a:solidFill>
                  <a:schemeClr val="hlink"/>
                </a:solidFill>
              </a:rPr>
              <a:t>'</a:t>
            </a:r>
            <a:r>
              <a:rPr lang="en-US" altLang="zh-CN" smtClean="0">
                <a:solidFill>
                  <a:schemeClr val="hlink"/>
                </a:solidFill>
              </a:rPr>
              <a:t>\0</a:t>
            </a:r>
            <a:r>
              <a:rPr lang="zh-CN" altLang="en-US" smtClean="0">
                <a:solidFill>
                  <a:schemeClr val="hlink"/>
                </a:solidFill>
              </a:rPr>
              <a:t>'</a:t>
            </a:r>
            <a:r>
              <a:rPr lang="zh-CN" altLang="en-US" smtClean="0"/>
              <a:t>及其前面的字符一起构成字符串</a:t>
            </a:r>
          </a:p>
        </p:txBody>
      </p:sp>
      <p:sp>
        <p:nvSpPr>
          <p:cNvPr id="1833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5A6834-DA5F-43BF-90BD-F7A40C7D36D4}" type="slidenum">
              <a:rPr lang="en-US" altLang="zh-CN" smtClean="0"/>
              <a:pPr>
                <a:defRPr/>
              </a:pPr>
              <a:t>182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43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704850"/>
          </a:xfrm>
        </p:spPr>
        <p:txBody>
          <a:bodyPr/>
          <a:lstStyle/>
          <a:p>
            <a:r>
              <a:rPr lang="zh-CN" altLang="en-US" smtClean="0"/>
              <a:t>字符数组与字符串</a:t>
            </a:r>
            <a:endParaRPr lang="en-US" altLang="zh-CN" smtClean="0"/>
          </a:p>
        </p:txBody>
      </p:sp>
      <p:sp>
        <p:nvSpPr>
          <p:cNvPr id="1843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F9C39-9AF1-411C-B375-071495CBE1DC}" type="slidenum">
              <a:rPr lang="en-US" altLang="zh-CN" smtClean="0"/>
              <a:pPr>
                <a:defRPr/>
              </a:pPr>
              <a:t>183</a:t>
            </a:fld>
            <a:endParaRPr lang="en-US" altLang="zh-CN" dirty="0"/>
          </a:p>
        </p:txBody>
      </p:sp>
      <p:pic>
        <p:nvPicPr>
          <p:cNvPr id="184326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928813"/>
            <a:ext cx="7886700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5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/>
            <a:r>
              <a:rPr lang="zh-CN" altLang="en-US" smtClean="0"/>
              <a:t>对字符串进行整体处理的最常用系统函数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strlen</a:t>
            </a:r>
            <a:r>
              <a:rPr lang="en-US" altLang="zh-CN" smtClean="0"/>
              <a:t>——</a:t>
            </a:r>
            <a:r>
              <a:rPr lang="zh-CN" altLang="en-US" smtClean="0"/>
              <a:t>求字符串长度，不包括</a:t>
            </a:r>
            <a:r>
              <a:rPr lang="en-US" altLang="zh-CN" smtClean="0"/>
              <a:t>\0</a:t>
            </a:r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strlen(“abc”)</a:t>
            </a:r>
            <a:r>
              <a:rPr lang="zh-CN" altLang="en-US" smtClean="0"/>
              <a:t>的返回值为</a:t>
            </a:r>
            <a:r>
              <a:rPr lang="en-US" altLang="zh-CN" smtClean="0"/>
              <a:t>3</a:t>
            </a:r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strcat</a:t>
            </a:r>
            <a:r>
              <a:rPr lang="en-US" altLang="zh-CN" smtClean="0"/>
              <a:t> ——</a:t>
            </a:r>
            <a:r>
              <a:rPr lang="zh-CN" altLang="en-US" smtClean="0"/>
              <a:t>连接字符串</a:t>
            </a:r>
            <a:endParaRPr lang="en-US" altLang="zh-CN" smtClean="0"/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strcat(str1,str2)</a:t>
            </a:r>
            <a:r>
              <a:rPr lang="zh-CN" altLang="en-US" smtClean="0">
                <a:latin typeface="Courier New" pitchFamily="49" charset="0"/>
              </a:rPr>
              <a:t>将字符串</a:t>
            </a:r>
            <a:r>
              <a:rPr lang="en-US" altLang="zh-CN" smtClean="0">
                <a:latin typeface="Courier New" pitchFamily="49" charset="0"/>
              </a:rPr>
              <a:t>str1</a:t>
            </a:r>
            <a:r>
              <a:rPr lang="zh-CN" altLang="en-US" smtClean="0">
                <a:latin typeface="Courier New" pitchFamily="49" charset="0"/>
              </a:rPr>
              <a:t>和</a:t>
            </a:r>
            <a:r>
              <a:rPr lang="en-US" altLang="zh-CN" smtClean="0">
                <a:latin typeface="Courier New" pitchFamily="49" charset="0"/>
              </a:rPr>
              <a:t>str2</a:t>
            </a:r>
            <a:r>
              <a:rPr lang="zh-CN" altLang="en-US" smtClean="0">
                <a:latin typeface="Courier New" pitchFamily="49" charset="0"/>
              </a:rPr>
              <a:t>连接，将连接后得到的字符串作为函数的返回值</a:t>
            </a:r>
            <a:endParaRPr lang="en-US" altLang="zh-CN" smtClean="0">
              <a:latin typeface="Courier New" pitchFamily="49" charset="0"/>
            </a:endParaRPr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strcat(“abc”,”def”)</a:t>
            </a:r>
            <a:r>
              <a:rPr lang="zh-CN" altLang="en-US" smtClean="0"/>
              <a:t>的返回值为</a:t>
            </a:r>
            <a:r>
              <a:rPr lang="en-US" altLang="zh-CN" smtClean="0">
                <a:latin typeface="Courier New" pitchFamily="49" charset="0"/>
              </a:rPr>
              <a:t>“abcdef”</a:t>
            </a:r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strcpy</a:t>
            </a:r>
            <a:r>
              <a:rPr lang="en-US" altLang="zh-CN" smtClean="0"/>
              <a:t> ——</a:t>
            </a:r>
            <a:r>
              <a:rPr lang="zh-CN" altLang="en-US" smtClean="0"/>
              <a:t>字符串拷贝，实现字符串的赋值</a:t>
            </a:r>
            <a:endParaRPr lang="en-US" altLang="zh-CN" smtClean="0"/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strcpy(str1,str2)</a:t>
            </a:r>
            <a:r>
              <a:rPr lang="zh-CN" altLang="en-US" smtClean="0">
                <a:latin typeface="Courier New" pitchFamily="49" charset="0"/>
              </a:rPr>
              <a:t>将字符串</a:t>
            </a:r>
            <a:r>
              <a:rPr lang="en-US" altLang="zh-CN" smtClean="0">
                <a:latin typeface="Courier New" pitchFamily="49" charset="0"/>
              </a:rPr>
              <a:t>str2</a:t>
            </a:r>
            <a:r>
              <a:rPr lang="zh-CN" altLang="en-US" smtClean="0">
                <a:latin typeface="Courier New" pitchFamily="49" charset="0"/>
              </a:rPr>
              <a:t>赋值给</a:t>
            </a:r>
            <a:r>
              <a:rPr lang="en-US" altLang="zh-CN" smtClean="0">
                <a:latin typeface="Courier New" pitchFamily="49" charset="0"/>
              </a:rPr>
              <a:t>str1</a:t>
            </a:r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strcpy(str1,”abc”)</a:t>
            </a:r>
            <a:r>
              <a:rPr lang="zh-CN" altLang="en-US" smtClean="0">
                <a:latin typeface="Courier New" pitchFamily="49" charset="0"/>
              </a:rPr>
              <a:t>将字符串</a:t>
            </a:r>
            <a:r>
              <a:rPr lang="en-US" altLang="zh-CN" smtClean="0">
                <a:latin typeface="Courier New" pitchFamily="49" charset="0"/>
              </a:rPr>
              <a:t>”abc”</a:t>
            </a:r>
            <a:r>
              <a:rPr lang="zh-CN" altLang="en-US" smtClean="0">
                <a:latin typeface="Courier New" pitchFamily="49" charset="0"/>
              </a:rPr>
              <a:t>赋值给字符串</a:t>
            </a:r>
            <a:r>
              <a:rPr lang="en-US" altLang="zh-CN" smtClean="0">
                <a:latin typeface="Courier New" pitchFamily="49" charset="0"/>
              </a:rPr>
              <a:t>str1</a:t>
            </a:r>
          </a:p>
        </p:txBody>
      </p:sp>
      <p:sp>
        <p:nvSpPr>
          <p:cNvPr id="1853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0D1B51-1BCF-4F91-B352-58E1D251BF8B}" type="slidenum">
              <a:rPr lang="en-US" altLang="zh-CN" smtClean="0"/>
              <a:pPr>
                <a:defRPr/>
              </a:pPr>
              <a:t>184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86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字符数组与字符串</a:t>
            </a:r>
            <a:endParaRPr lang="en-US" altLang="zh-CN" smtClean="0"/>
          </a:p>
          <a:p>
            <a:pPr lvl="1"/>
            <a:r>
              <a:rPr lang="zh-CN" altLang="en-US" smtClean="0"/>
              <a:t>对字符串进行整体处理的最常用系统函数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rgbClr val="C00000"/>
                </a:solidFill>
              </a:rPr>
              <a:t>strcmp</a:t>
            </a:r>
            <a:r>
              <a:rPr lang="en-US" altLang="zh-CN" smtClean="0"/>
              <a:t> ——</a:t>
            </a:r>
            <a:r>
              <a:rPr lang="zh-CN" altLang="en-US" smtClean="0"/>
              <a:t>字符串比较</a:t>
            </a:r>
            <a:endParaRPr lang="en-US" altLang="zh-CN" smtClean="0"/>
          </a:p>
          <a:p>
            <a:pPr lvl="3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strcmp(str1,str2)</a:t>
            </a:r>
          </a:p>
          <a:p>
            <a:pPr lvl="4"/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str1==str2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str2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的相同位置的每个字符都相同，而且长度相同。函数返回值为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4"/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str1&gt;str2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码大于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码。函数返回值为正整数</a:t>
            </a:r>
            <a:endParaRPr lang="en-US" altLang="zh-CN" smtClean="0">
              <a:solidFill>
                <a:srgbClr val="233DA9"/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str1&lt;str2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码小于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smtClean="0">
                <a:solidFill>
                  <a:srgbClr val="233DA9"/>
                </a:solidFill>
                <a:latin typeface="Courier New" pitchFamily="49" charset="0"/>
                <a:cs typeface="Courier New" pitchFamily="49" charset="0"/>
              </a:rPr>
              <a:t>码。函数返回值为负整数</a:t>
            </a:r>
            <a:endParaRPr lang="en-US" altLang="zh-CN" smtClean="0">
              <a:solidFill>
                <a:srgbClr val="233DA9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smtClean="0"/>
              <a:t>使用这些函数时要包含</a:t>
            </a:r>
            <a:r>
              <a:rPr lang="zh-CN" altLang="en-US" smtClean="0">
                <a:solidFill>
                  <a:srgbClr val="C00000"/>
                </a:solidFill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string.h”</a:t>
            </a:r>
            <a:r>
              <a:rPr lang="zh-CN" altLang="en-US" smtClean="0"/>
              <a:t>头文件</a:t>
            </a:r>
          </a:p>
        </p:txBody>
      </p:sp>
      <p:sp>
        <p:nvSpPr>
          <p:cNvPr id="1863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CB653A-FA7A-4E84-BF3C-5C5CC49C8688}" type="slidenum">
              <a:rPr lang="en-US" altLang="zh-CN" smtClean="0"/>
              <a:pPr>
                <a:defRPr/>
              </a:pPr>
              <a:t>185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45968"/>
          </a:xfrm>
        </p:spPr>
        <p:txBody>
          <a:bodyPr/>
          <a:lstStyle/>
          <a:p>
            <a:r>
              <a:rPr lang="zh-CN" altLang="en-US" smtClean="0"/>
              <a:t>字符串处理函数示例</a:t>
            </a:r>
            <a:endParaRPr lang="en-US" altLang="zh-CN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&lt;iostream.h&gt;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&lt;string.h&gt;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a[20],b[20],c[40];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cout&lt;&lt;"Input string a: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cin&gt;&gt;a;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cout&lt;&lt;"The length of string a is "&lt;&lt;strlen(a)&lt;&lt;endl;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cout&lt;&lt;"Input string b: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cin&gt;&gt;b;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cout&lt;&lt;"The length of string b is "&lt;&lt;strlen(b)&lt;&lt;endl;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strcpy(c,a);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cout&lt;&lt;"string c: "&lt;&lt;c&lt;&lt;endl;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(strcmp(a,b))</a:t>
            </a:r>
            <a:r>
              <a:rPr lang="en-US" altLang="zh-CN" sz="1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1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1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不相同，连接</a:t>
            </a:r>
            <a:r>
              <a:rPr lang="en-US" altLang="zh-CN" sz="1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strcat(c,b);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strcat(c,a);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cout&lt;&lt;"string c: "&lt;&lt;c&lt;&lt;endl;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0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186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7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字符串类</a:t>
            </a:r>
            <a:endParaRPr lang="en-US" altLang="zh-CN" smtClean="0"/>
          </a:p>
          <a:p>
            <a:pPr lvl="1"/>
            <a:r>
              <a:rPr lang="zh-CN" altLang="en-US" smtClean="0"/>
              <a:t>不是基本数据类型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C++</a:t>
            </a:r>
            <a:r>
              <a:rPr lang="zh-CN" altLang="en-US" smtClean="0"/>
              <a:t>标准库中定义</a:t>
            </a:r>
            <a:endParaRPr lang="en-US" altLang="zh-CN" smtClean="0"/>
          </a:p>
          <a:p>
            <a:pPr lvl="1"/>
            <a:r>
              <a:rPr lang="zh-CN" altLang="en-US" smtClean="0"/>
              <a:t>可以作为数据类型使用</a:t>
            </a:r>
            <a:endParaRPr lang="en-US" altLang="zh-CN" smtClean="0"/>
          </a:p>
          <a:p>
            <a:r>
              <a:rPr lang="zh-CN" altLang="en-US" smtClean="0"/>
              <a:t>字符串变量</a:t>
            </a:r>
            <a:endParaRPr lang="en-US" altLang="zh-CN" smtClean="0"/>
          </a:p>
          <a:p>
            <a:pPr lvl="1"/>
            <a:r>
              <a:rPr lang="zh-CN" altLang="en-US" smtClean="0"/>
              <a:t>说明为字符串类型的变量</a:t>
            </a:r>
            <a:endParaRPr lang="en-US" altLang="zh-CN" smtClean="0"/>
          </a:p>
          <a:p>
            <a:pPr lvl="1"/>
            <a:r>
              <a:rPr lang="zh-CN" altLang="en-US" smtClean="0"/>
              <a:t>实际是字符串类的</a:t>
            </a:r>
            <a:r>
              <a:rPr lang="zh-CN" altLang="en-US" smtClean="0">
                <a:solidFill>
                  <a:srgbClr val="C00000"/>
                </a:solidFill>
              </a:rPr>
              <a:t>对象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/>
            <a:r>
              <a:rPr lang="zh-CN" altLang="en-US" smtClean="0"/>
              <a:t>字符串类型的某些功能通过字符串类的成员函数实现</a:t>
            </a:r>
          </a:p>
        </p:txBody>
      </p:sp>
      <p:sp>
        <p:nvSpPr>
          <p:cNvPr id="1873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9A6509-06F1-40B4-BBB8-5E2256CD8596}" type="slidenum">
              <a:rPr lang="en-US" altLang="zh-CN" smtClean="0"/>
              <a:pPr>
                <a:defRPr/>
              </a:pPr>
              <a:t>187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8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说明字符串变量</a:t>
            </a:r>
            <a:endParaRPr lang="en-US" altLang="zh-CN" smtClean="0"/>
          </a:p>
          <a:p>
            <a:pPr lvl="1"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str;</a:t>
            </a:r>
          </a:p>
          <a:p>
            <a:r>
              <a:rPr lang="zh-CN" altLang="en-US" smtClean="0"/>
              <a:t>字符串变量的初始化</a:t>
            </a:r>
            <a:endParaRPr lang="en-US" altLang="zh-CN" smtClean="0"/>
          </a:p>
          <a:p>
            <a:pPr lvl="1"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string str=“hello”;</a:t>
            </a:r>
          </a:p>
          <a:p>
            <a:pPr lvl="1"/>
            <a:r>
              <a:rPr lang="zh-CN" altLang="en-US" smtClean="0"/>
              <a:t>字符串变量</a:t>
            </a:r>
            <a:r>
              <a:rPr lang="zh-CN" altLang="en-US" smtClean="0">
                <a:solidFill>
                  <a:srgbClr val="C00000"/>
                </a:solidFill>
              </a:rPr>
              <a:t>不包含</a:t>
            </a:r>
            <a:r>
              <a:rPr lang="en-US" altLang="zh-CN" smtClean="0"/>
              <a:t>\0</a:t>
            </a:r>
          </a:p>
          <a:p>
            <a:pPr lvl="1"/>
            <a:r>
              <a:rPr lang="zh-CN" altLang="en-US" smtClean="0"/>
              <a:t>例如</a:t>
            </a:r>
            <a:endParaRPr lang="en-US" altLang="zh-CN" smtClean="0"/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</a:rPr>
              <a:t>char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 astr[10]=“hello”;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string str=astr;</a:t>
            </a:r>
          </a:p>
          <a:p>
            <a:pPr lvl="1"/>
            <a:r>
              <a:rPr lang="zh-CN" altLang="en-US" smtClean="0"/>
              <a:t>字符串变量</a:t>
            </a:r>
            <a:r>
              <a:rPr lang="en-US" altLang="zh-CN" smtClean="0"/>
              <a:t>str</a:t>
            </a:r>
            <a:r>
              <a:rPr lang="zh-CN" altLang="en-US" smtClean="0"/>
              <a:t>中不包括字符数组</a:t>
            </a:r>
            <a:r>
              <a:rPr lang="en-US" altLang="zh-CN" smtClean="0"/>
              <a:t>astr</a:t>
            </a:r>
            <a:r>
              <a:rPr lang="zh-CN" altLang="en-US" smtClean="0"/>
              <a:t>中的</a:t>
            </a:r>
            <a:r>
              <a:rPr lang="en-US" altLang="zh-CN" smtClean="0"/>
              <a:t>\0</a:t>
            </a:r>
          </a:p>
        </p:txBody>
      </p:sp>
      <p:sp>
        <p:nvSpPr>
          <p:cNvPr id="1884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D44CE5-6CD6-4FC4-ABA7-CAE2FE4D4274}" type="slidenum">
              <a:rPr lang="en-US" altLang="zh-CN" smtClean="0"/>
              <a:pPr>
                <a:defRPr/>
              </a:pPr>
              <a:t>188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89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操作字符串变量</a:t>
            </a:r>
            <a:endParaRPr lang="en-US" altLang="zh-CN" smtClean="0"/>
          </a:p>
          <a:p>
            <a:pPr lvl="1"/>
            <a:r>
              <a:rPr lang="zh-CN" altLang="en-US" smtClean="0"/>
              <a:t>访问字符串中的字符</a:t>
            </a:r>
            <a:endParaRPr lang="en-US" altLang="zh-CN" smtClean="0"/>
          </a:p>
          <a:p>
            <a:pPr lvl="2"/>
            <a:r>
              <a:rPr lang="zh-CN" altLang="en-US" smtClean="0"/>
              <a:t>字符数组下标</a:t>
            </a:r>
            <a:endParaRPr lang="en-US" altLang="zh-CN" smtClean="0"/>
          </a:p>
          <a:p>
            <a:pPr lvl="2"/>
            <a:r>
              <a:rPr lang="zh-CN" altLang="en-US" smtClean="0"/>
              <a:t>例如</a:t>
            </a:r>
            <a:endParaRPr lang="en-US" altLang="zh-CN" smtClean="0"/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 =“Then”;</a:t>
            </a:r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word[2] = ‘a’;</a:t>
            </a:r>
          </a:p>
          <a:p>
            <a:pPr lvl="2"/>
            <a:r>
              <a:rPr lang="zh-CN" altLang="en-US" smtClean="0"/>
              <a:t>字符串变量的值变为：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“Than”</a:t>
            </a:r>
            <a:endParaRPr lang="en-US" altLang="zh-CN" smtClean="0"/>
          </a:p>
          <a:p>
            <a:pPr lvl="1"/>
            <a:r>
              <a:rPr lang="zh-CN" altLang="en-US" smtClean="0"/>
              <a:t>输入输出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cin&gt;&gt;word;</a:t>
            </a:r>
          </a:p>
          <a:p>
            <a:pPr lvl="2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coud&lt;&lt;word;</a:t>
            </a:r>
          </a:p>
          <a:p>
            <a:pPr lvl="1"/>
            <a:endParaRPr lang="en-US" altLang="zh-CN" smtClean="0"/>
          </a:p>
        </p:txBody>
      </p:sp>
      <p:sp>
        <p:nvSpPr>
          <p:cNvPr id="1894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C87DA6-3AC1-4DCC-A121-12501ADC8126}" type="slidenum">
              <a:rPr lang="en-US" altLang="zh-CN" smtClean="0"/>
              <a:pPr>
                <a:defRPr/>
              </a:pPr>
              <a:t>189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4.4】</a:t>
            </a:r>
            <a:r>
              <a:rPr lang="zh-CN" altLang="en-US" smtClean="0">
                <a:solidFill>
                  <a:srgbClr val="C00000"/>
                </a:solidFill>
              </a:rPr>
              <a:t>输入一个年份，判断是否为闰年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输入年份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可以限定范围，如</a:t>
            </a:r>
            <a:r>
              <a:rPr lang="en-US" altLang="zh-CN" smtClean="0"/>
              <a:t>0</a:t>
            </a:r>
            <a:r>
              <a:rPr lang="zh-CN" altLang="en-US" smtClean="0"/>
              <a:t>至</a:t>
            </a:r>
            <a:r>
              <a:rPr lang="en-US" altLang="zh-CN" smtClean="0"/>
              <a:t>9999</a:t>
            </a:r>
            <a:r>
              <a:rPr lang="zh-CN" altLang="en-US" smtClean="0"/>
              <a:t>年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判断是否为闰年的条件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条件</a:t>
            </a:r>
            <a:r>
              <a:rPr lang="en-US" altLang="zh-CN" smtClean="0"/>
              <a:t>1</a:t>
            </a:r>
          </a:p>
          <a:p>
            <a:pPr lvl="4" eaLnBrk="1" hangingPunct="1"/>
            <a:r>
              <a:rPr lang="zh-CN" altLang="en-US" smtClean="0"/>
              <a:t>能够被</a:t>
            </a:r>
            <a:r>
              <a:rPr lang="en-US" altLang="zh-CN" smtClean="0"/>
              <a:t>4</a:t>
            </a:r>
            <a:r>
              <a:rPr lang="zh-CN" altLang="en-US" smtClean="0"/>
              <a:t>整除</a:t>
            </a:r>
            <a:endParaRPr lang="en-US" altLang="zh-CN" smtClean="0"/>
          </a:p>
          <a:p>
            <a:pPr lvl="4" eaLnBrk="1" hangingPunct="1"/>
            <a:r>
              <a:rPr lang="zh-CN" altLang="en-US" smtClean="0"/>
              <a:t>不能够被</a:t>
            </a:r>
            <a:r>
              <a:rPr lang="en-US" altLang="zh-CN" smtClean="0"/>
              <a:t>100</a:t>
            </a:r>
            <a:r>
              <a:rPr lang="zh-CN" altLang="en-US" smtClean="0"/>
              <a:t>整除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条件</a:t>
            </a:r>
            <a:r>
              <a:rPr lang="en-US" altLang="zh-CN" smtClean="0"/>
              <a:t>2</a:t>
            </a:r>
          </a:p>
          <a:p>
            <a:pPr lvl="4" eaLnBrk="1" hangingPunct="1"/>
            <a:r>
              <a:rPr lang="zh-CN" altLang="en-US" smtClean="0"/>
              <a:t>能够被</a:t>
            </a:r>
            <a:r>
              <a:rPr lang="en-US" altLang="zh-CN" smtClean="0"/>
              <a:t>400</a:t>
            </a:r>
            <a:r>
              <a:rPr lang="zh-CN" altLang="en-US" smtClean="0"/>
              <a:t>整除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上述两个条件满足其一即可</a:t>
            </a:r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307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E77B9D-4626-43B9-BA2B-E73583CC65D0}" type="slidenum">
              <a:rPr lang="en-US" altLang="zh-CN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046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229944"/>
          </a:xfrm>
        </p:spPr>
        <p:txBody>
          <a:bodyPr/>
          <a:lstStyle/>
          <a:p>
            <a:r>
              <a:rPr lang="zh-CN" altLang="en-US" dirty="0" smtClean="0"/>
              <a:t>操作字符串变量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计算长度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调用字符串类的成员函数</a:t>
            </a:r>
            <a:r>
              <a:rPr lang="en-US" altLang="zh-CN" dirty="0" smtClean="0"/>
              <a:t>length()</a:t>
            </a:r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word.length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重载算术运算符“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string word1 = “hello”;</a:t>
            </a: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string word2 = “ C++”;</a:t>
            </a: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string word3 = word1 + word2;</a:t>
            </a:r>
          </a:p>
          <a:p>
            <a:pPr lvl="2">
              <a:buFontTx/>
              <a:buNone/>
            </a:pP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cout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&lt;&lt;word3&lt;&lt;</a:t>
            </a:r>
            <a:r>
              <a:rPr lang="en-US" altLang="zh-CN" dirty="0" err="1" smtClean="0">
                <a:solidFill>
                  <a:schemeClr val="tx2"/>
                </a:solidFill>
                <a:latin typeface="Courier New" pitchFamily="49" charset="0"/>
              </a:rPr>
              <a:t>endl</a:t>
            </a:r>
            <a:r>
              <a:rPr lang="en-US" altLang="zh-CN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</a:rPr>
              <a:t>//word3</a:t>
            </a:r>
            <a:r>
              <a:rPr lang="zh-CN" altLang="en-US" dirty="0" smtClean="0">
                <a:solidFill>
                  <a:srgbClr val="00B050"/>
                </a:solidFill>
                <a:latin typeface="Courier New" pitchFamily="49" charset="0"/>
              </a:rPr>
              <a:t>为：</a:t>
            </a:r>
            <a:r>
              <a:rPr lang="en-US" altLang="zh-CN" dirty="0" smtClean="0">
                <a:solidFill>
                  <a:srgbClr val="00B050"/>
                </a:solidFill>
                <a:latin typeface="Courier New" pitchFamily="49" charset="0"/>
              </a:rPr>
              <a:t>”hello C++”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1904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72CC80-6556-415A-971A-AE44CF9BEAC3}" type="slidenum">
              <a:rPr lang="en-US" altLang="zh-CN" smtClean="0"/>
              <a:pPr>
                <a:defRPr/>
              </a:pPr>
              <a:t>190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操作字符串变量</a:t>
            </a:r>
            <a:endParaRPr lang="en-US" altLang="zh-CN" smtClean="0"/>
          </a:p>
          <a:p>
            <a:pPr lvl="1"/>
            <a:r>
              <a:rPr lang="zh-CN" altLang="en-US" smtClean="0"/>
              <a:t>赋值</a:t>
            </a:r>
            <a:endParaRPr lang="en-US" altLang="zh-CN" smtClean="0"/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word1=“hello”;</a:t>
            </a:r>
          </a:p>
          <a:p>
            <a:pPr lvl="2">
              <a:buFontTx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 word2=word1;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word1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值赋给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word2</a:t>
            </a:r>
            <a:endParaRPr lang="en-US" altLang="zh-CN" smtClean="0">
              <a:solidFill>
                <a:srgbClr val="00B050"/>
              </a:solidFill>
            </a:endParaRPr>
          </a:p>
          <a:p>
            <a:pPr lvl="1"/>
            <a:r>
              <a:rPr lang="zh-CN" altLang="en-US" smtClean="0"/>
              <a:t>比较</a:t>
            </a:r>
            <a:endParaRPr lang="en-US" altLang="zh-CN" smtClean="0"/>
          </a:p>
          <a:p>
            <a:pPr lvl="2"/>
            <a:r>
              <a:rPr lang="zh-CN" altLang="en-US" smtClean="0"/>
              <a:t>重载关系运算符：</a:t>
            </a:r>
            <a:r>
              <a:rPr lang="en-US" altLang="zh-CN" smtClean="0"/>
              <a:t>==</a:t>
            </a:r>
            <a:r>
              <a:rPr lang="zh-CN" altLang="en-US" smtClean="0"/>
              <a:t>、</a:t>
            </a:r>
            <a:r>
              <a:rPr lang="en-US" altLang="zh-CN" smtClean="0"/>
              <a:t>&gt;</a:t>
            </a:r>
            <a:r>
              <a:rPr lang="zh-CN" altLang="en-US" smtClean="0"/>
              <a:t>、</a:t>
            </a:r>
            <a:r>
              <a:rPr lang="en-US" altLang="zh-CN" smtClean="0"/>
              <a:t>&lt;</a:t>
            </a:r>
            <a:r>
              <a:rPr lang="zh-CN" altLang="en-US" smtClean="0"/>
              <a:t>、</a:t>
            </a:r>
            <a:r>
              <a:rPr lang="en-US" altLang="zh-CN" smtClean="0"/>
              <a:t>!=</a:t>
            </a:r>
            <a:r>
              <a:rPr lang="zh-CN" altLang="en-US" smtClean="0"/>
              <a:t>、</a:t>
            </a:r>
            <a:r>
              <a:rPr lang="en-US" altLang="zh-CN" smtClean="0"/>
              <a:t>&gt;=</a:t>
            </a:r>
            <a:r>
              <a:rPr lang="zh-CN" altLang="en-US" smtClean="0"/>
              <a:t>、</a:t>
            </a:r>
            <a:r>
              <a:rPr lang="en-US" altLang="zh-CN" smtClean="0"/>
              <a:t>&lt;=</a:t>
            </a:r>
            <a:r>
              <a:rPr lang="zh-CN" altLang="en-US" smtClean="0"/>
              <a:t>、</a:t>
            </a:r>
            <a:endParaRPr lang="en-US" altLang="zh-CN" smtClean="0"/>
          </a:p>
          <a:p>
            <a:pPr lvl="2"/>
            <a:r>
              <a:rPr lang="zh-CN" altLang="en-US" smtClean="0"/>
              <a:t>各种关系的含义如前文所述（见讲稿</a:t>
            </a:r>
            <a:r>
              <a:rPr lang="en-US" altLang="zh-CN" smtClean="0"/>
              <a:t>P171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构造关于字符串的关系表达式</a:t>
            </a:r>
          </a:p>
          <a:p>
            <a:pPr lvl="1"/>
            <a:endParaRPr lang="zh-CN" altLang="en-US" smtClean="0"/>
          </a:p>
        </p:txBody>
      </p:sp>
      <p:sp>
        <p:nvSpPr>
          <p:cNvPr id="1914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03927E-1E73-429E-AE11-A44381F5587F}" type="slidenum">
              <a:rPr lang="en-US" altLang="zh-CN" smtClean="0"/>
              <a:pPr>
                <a:defRPr/>
              </a:pPr>
              <a:t>191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字符串类型</a:t>
            </a:r>
          </a:p>
        </p:txBody>
      </p:sp>
      <p:sp>
        <p:nvSpPr>
          <p:cNvPr id="192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字符串数组</a:t>
            </a:r>
            <a:endParaRPr lang="en-US" altLang="zh-CN" smtClean="0"/>
          </a:p>
          <a:p>
            <a:pPr lvl="1"/>
            <a:r>
              <a:rPr lang="zh-CN" altLang="en-US" smtClean="0"/>
              <a:t>说明</a:t>
            </a:r>
            <a:endParaRPr lang="en-US" altLang="zh-CN" smtClean="0"/>
          </a:p>
          <a:p>
            <a:pPr lvl="2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string str[10];</a:t>
            </a:r>
          </a:p>
          <a:p>
            <a:pPr lvl="1"/>
            <a:r>
              <a:rPr lang="zh-CN" altLang="en-US" smtClean="0"/>
              <a:t>初始化</a:t>
            </a:r>
            <a:endParaRPr lang="en-US" altLang="zh-CN" smtClean="0"/>
          </a:p>
          <a:p>
            <a:pPr lvl="2"/>
            <a:r>
              <a:rPr lang="en-US" altLang="zh-CN" smtClean="0">
                <a:latin typeface="Courier New" pitchFamily="49" charset="0"/>
              </a:rPr>
              <a:t>string str[10]={“zhao”,“qian”};</a:t>
            </a:r>
          </a:p>
          <a:p>
            <a:pPr lvl="1"/>
            <a:r>
              <a:rPr lang="zh-CN" altLang="en-US" smtClean="0"/>
              <a:t>赋值</a:t>
            </a:r>
            <a:endParaRPr lang="en-US" altLang="zh-CN" smtClean="0"/>
          </a:p>
          <a:p>
            <a:pPr lvl="2"/>
            <a:r>
              <a:rPr lang="en-US" altLang="zh-CN" smtClean="0">
                <a:latin typeface="Courier New" pitchFamily="49" charset="0"/>
              </a:rPr>
              <a:t>str[2]=“sun”;</a:t>
            </a:r>
          </a:p>
          <a:p>
            <a:pPr lvl="1"/>
            <a:r>
              <a:rPr lang="zh-CN" altLang="en-US" smtClean="0"/>
              <a:t>存储方式</a:t>
            </a:r>
            <a:endParaRPr lang="en-US" altLang="zh-CN" smtClean="0"/>
          </a:p>
          <a:p>
            <a:pPr lvl="2"/>
            <a:r>
              <a:rPr lang="en-US" altLang="zh-CN" smtClean="0"/>
              <a:t>Visual C++</a:t>
            </a:r>
            <a:r>
              <a:rPr lang="zh-CN" altLang="en-US" smtClean="0"/>
              <a:t>编译器为字符串类型变量分配</a:t>
            </a:r>
            <a:r>
              <a:rPr lang="en-US" altLang="zh-CN" smtClean="0"/>
              <a:t>16Byte</a:t>
            </a:r>
            <a:r>
              <a:rPr lang="zh-CN" altLang="en-US" smtClean="0"/>
              <a:t>的存储空间，存储字符串在内存中的地址</a:t>
            </a:r>
          </a:p>
        </p:txBody>
      </p:sp>
      <p:sp>
        <p:nvSpPr>
          <p:cNvPr id="1925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EF6EB2-D836-4816-B8AF-E463D31D40CE}" type="slidenum">
              <a:rPr lang="en-US" altLang="zh-CN" smtClean="0"/>
              <a:pPr>
                <a:defRPr/>
              </a:pPr>
              <a:t>192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数组溢出问题</a:t>
            </a:r>
          </a:p>
        </p:txBody>
      </p:sp>
      <p:sp>
        <p:nvSpPr>
          <p:cNvPr id="195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数值型数组溢出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浮点型</a:t>
            </a:r>
            <a:endParaRPr lang="en-US" altLang="zh-CN" dirty="0" smtClean="0"/>
          </a:p>
          <a:p>
            <a:r>
              <a:rPr lang="zh-CN" altLang="en-US" dirty="0" smtClean="0"/>
              <a:t>字符数组溢出</a:t>
            </a:r>
            <a:endParaRPr lang="en-US" altLang="zh-CN" dirty="0" smtClean="0"/>
          </a:p>
          <a:p>
            <a:r>
              <a:rPr lang="zh-CN" altLang="en-US" dirty="0" smtClean="0"/>
              <a:t>字符串数组溢出</a:t>
            </a:r>
          </a:p>
        </p:txBody>
      </p:sp>
      <p:sp>
        <p:nvSpPr>
          <p:cNvPr id="1955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7B9197-F177-42F3-9B2E-42B20DB4187E}" type="slidenum">
              <a:rPr lang="en-US" altLang="zh-CN" smtClean="0"/>
              <a:pPr>
                <a:defRPr/>
              </a:pPr>
              <a:t>193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96611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9665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12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9664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13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96615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6616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96618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6619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9664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20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9664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21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2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96623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6624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5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96626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8C98DB-6845-4FE0-A5A7-3C31FD929506}" type="slidenum">
              <a:rPr lang="en-US" altLang="zh-CN"/>
              <a:pPr>
                <a:defRPr/>
              </a:pPr>
              <a:t>194</a:t>
            </a:fld>
            <a:endParaRPr lang="en-US" altLang="zh-CN" dirty="0"/>
          </a:p>
        </p:txBody>
      </p:sp>
      <p:sp>
        <p:nvSpPr>
          <p:cNvPr id="196628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196629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9664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6630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9663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6631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2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96633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6634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结构类型与联合类型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96636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763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4.35】</a:t>
            </a:r>
            <a:r>
              <a:rPr lang="zh-CN" altLang="en-US" dirty="0" smtClean="0">
                <a:solidFill>
                  <a:srgbClr val="C00000"/>
                </a:solidFill>
              </a:rPr>
              <a:t>已知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个学生的注册号和成绩，计算他们的平均成绩，并列出成绩最好的前</a:t>
            </a:r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r>
              <a:rPr lang="zh-CN" altLang="en-US" dirty="0" smtClean="0">
                <a:solidFill>
                  <a:srgbClr val="C00000"/>
                </a:solidFill>
              </a:rPr>
              <a:t>名学生的注册号和分数（教材</a:t>
            </a:r>
            <a:r>
              <a:rPr lang="en-US" altLang="zh-CN" dirty="0" smtClean="0">
                <a:solidFill>
                  <a:srgbClr val="C00000"/>
                </a:solidFill>
              </a:rPr>
              <a:t>P108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Input 6 student's </a:t>
            </a:r>
            <a:r>
              <a:rPr lang="en-US" altLang="zh-CN" sz="1800" dirty="0" err="1" smtClean="0">
                <a:solidFill>
                  <a:schemeClr val="tx2"/>
                </a:solidFill>
                <a:latin typeface="宋体" charset="-122"/>
              </a:rPr>
              <a:t>Reg_Num</a:t>
            </a: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 &amp; Score: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1001 88.5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1002 91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1003 85.5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1004 93.5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1005 85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1006 96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Average score:89.9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   register-number  score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1       1006        96.0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2       1004        93.5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宋体" charset="-122"/>
              </a:rPr>
              <a:t>3       1002        91.0</a:t>
            </a:r>
            <a:endParaRPr lang="zh-CN" altLang="en-US" sz="1800" dirty="0" smtClean="0">
              <a:solidFill>
                <a:schemeClr val="tx2"/>
              </a:solidFill>
            </a:endParaRPr>
          </a:p>
        </p:txBody>
      </p:sp>
      <p:sp>
        <p:nvSpPr>
          <p:cNvPr id="1976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9FB5B7-C754-480F-9D3F-6120819CAA29}" type="slidenum">
              <a:rPr lang="en-US" altLang="zh-CN" smtClean="0"/>
              <a:pPr>
                <a:defRPr/>
              </a:pPr>
              <a:t>195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n=6;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t=3;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index[n];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index，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score[n];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score，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cout&lt;&lt;"Input "&lt;&lt;n&lt;&lt;" student's Reg_Num &amp; Score:"&lt;&lt;endl;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i=0; i&lt;n; i++)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个学生的注册号及成绩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cin&gt;&gt;index[i]&gt;&gt;score[i];</a:t>
            </a: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86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E8D344-C864-4DC4-A50E-80E457DDD51B}" type="slidenum">
              <a:rPr lang="en-US" altLang="zh-CN" smtClean="0"/>
              <a:pPr>
                <a:defRPr/>
              </a:pPr>
              <a:t>196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sum=0;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放累加和的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先置为0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i&lt;n; i++)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+= score[i];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个学生的成绩累加到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endParaRPr lang="zh-CN" altLang="en-US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cout.setf(ios::fixed);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cout.precision(1);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cout&lt;&lt;“Average score:”&lt;&lt;sum/n&lt;&lt;endl;	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cout.width(25);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cout&lt;&lt;"register-number score";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96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D49A04-EE89-4AD5-97F7-4CD7D3262F97}" type="slidenum">
              <a:rPr lang="en-US" altLang="zh-CN" smtClean="0"/>
              <a:pPr>
                <a:defRPr/>
              </a:pPr>
              <a:t>197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0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(i=0; i&lt;t; i++) {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 = score[i];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 = i;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j=i+1; j&lt;n; j++){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(s&lt;score[j]) {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s=score[j];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07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7D0F18-EC34-4244-A4DA-FE5E2CB0BCC5}" type="slidenum">
              <a:rPr lang="en-US" altLang="zh-CN" smtClean="0"/>
              <a:pPr>
                <a:defRPr/>
              </a:pPr>
              <a:t>198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1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(j1&gt;i)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score[n-1]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//并非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score[j1] = score[i];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score[i] =s 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使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score[i]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交换为最大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tmp = index[j1];  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index[j1] = index[i];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index[i] = tmp;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17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9D1531-3F74-4E5D-9703-57BA9D890325}" type="slidenum">
              <a:rPr lang="en-US" altLang="zh-CN" smtClean="0"/>
              <a:pPr>
                <a:defRPr/>
              </a:pPr>
              <a:t>199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4380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437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1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437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437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9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4351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4354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609BA4-510E-4806-83B9-FD9832BEDB66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14356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436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436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174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59920A-D98E-437D-9B89-1E7CCCA8B180}" type="slidenum">
              <a:rPr lang="en-US" altLang="zh-CN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1402898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#include&lt;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99"/>
              </a:solidFill>
              <a:latin typeface="Courier New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main(){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year;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输入年份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:"&lt;&lt;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&gt;&gt;year;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(year%4==0&amp;&amp;year%100!=0||year%400==0){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&lt;&lt;year&lt;&lt;"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年是闰年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99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 year&lt;&lt;"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年不是闰年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"&lt;&lt;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0;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cout&lt;&lt;endl&lt;&lt;i+1; </a:t>
            </a:r>
            <a:endParaRPr lang="zh-CN" altLang="en-US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cout.width(11);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cout&lt;&lt;index[i];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cout.precision(1);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cout&lt;&lt;score[i];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 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i 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cout&lt;&lt;endl;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27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8D744-9B7C-4103-8D12-F3427CC24420}" type="slidenum">
              <a:rPr lang="en-US" altLang="zh-CN" smtClean="0"/>
              <a:pPr>
                <a:defRPr/>
              </a:pPr>
              <a:t>200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3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含义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将不同类型的数据组合在一起的导出数据类型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例如，一个公司雇员的数据可能包括：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char name[20];</a:t>
            </a:r>
          </a:p>
          <a:p>
            <a:pPr lvl="2" eaLnBrk="1" hangingPunct="1"/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sexType</a:t>
            </a:r>
            <a:r>
              <a:rPr lang="en-US" altLang="zh-CN" dirty="0" smtClean="0"/>
              <a:t> {</a:t>
            </a:r>
            <a:r>
              <a:rPr lang="en-US" altLang="zh-CN" dirty="0" err="1" smtClean="0"/>
              <a:t>male,female</a:t>
            </a:r>
            <a:r>
              <a:rPr lang="en-US" altLang="zh-CN" dirty="0" smtClean="0"/>
              <a:t>} sex;</a:t>
            </a:r>
          </a:p>
          <a:p>
            <a:pPr lvl="2" eaLnBrk="1" hangingPunct="1"/>
            <a:r>
              <a:rPr lang="en-US" altLang="zh-CN" dirty="0" smtClean="0"/>
              <a:t>float salary;</a:t>
            </a:r>
          </a:p>
          <a:p>
            <a:pPr lvl="2" eaLnBrk="1" hangingPunct="1"/>
            <a:r>
              <a:rPr lang="en-US" altLang="zh-CN" dirty="0" smtClean="0"/>
              <a:t>char phone[12];</a:t>
            </a:r>
            <a:endParaRPr lang="zh-CN" altLang="en-US" dirty="0" smtClean="0"/>
          </a:p>
        </p:txBody>
      </p:sp>
      <p:sp>
        <p:nvSpPr>
          <p:cNvPr id="2037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9E7C18-0DE0-43C5-BB3C-5FF550EF9E5A}" type="slidenum">
              <a:rPr lang="en-US" altLang="zh-CN"/>
              <a:pPr>
                <a:defRPr/>
              </a:pPr>
              <a:t>201</a:t>
            </a:fld>
            <a:endParaRPr lang="en-US" altLang="zh-CN" dirty="0"/>
          </a:p>
        </p:txBody>
      </p:sp>
      <p:pic>
        <p:nvPicPr>
          <p:cNvPr id="203782" name="Object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8" y="4357688"/>
            <a:ext cx="4171950" cy="19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786313"/>
            <a:ext cx="2076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4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结构类型的定义</a:t>
            </a:r>
            <a:endParaRPr lang="en-US" altLang="zh-CN" smtClean="0"/>
          </a:p>
          <a:p>
            <a:pPr lvl="1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结构类型名称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{ 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};</a:t>
            </a:r>
          </a:p>
          <a:p>
            <a:pPr lvl="2"/>
            <a:r>
              <a:rPr lang="zh-CN" altLang="en-US" smtClean="0"/>
              <a:t>类型名：标示符，可看作一种</a:t>
            </a:r>
            <a:r>
              <a:rPr lang="zh-CN" altLang="en-US" smtClean="0">
                <a:solidFill>
                  <a:srgbClr val="FF0000"/>
                </a:solidFill>
              </a:rPr>
              <a:t>新的</a:t>
            </a:r>
            <a:r>
              <a:rPr lang="zh-CN" altLang="en-US" smtClean="0"/>
              <a:t>“数据类型”</a:t>
            </a:r>
            <a:endParaRPr lang="en-US" altLang="zh-CN" smtClean="0"/>
          </a:p>
          <a:p>
            <a:pPr lvl="2"/>
            <a:r>
              <a:rPr lang="zh-CN" altLang="en-US" smtClean="0"/>
              <a:t>成员表：&lt;类型</a:t>
            </a:r>
            <a:r>
              <a:rPr lang="en-US" altLang="zh-CN" smtClean="0"/>
              <a:t>&gt;&lt;</a:t>
            </a:r>
            <a:r>
              <a:rPr lang="zh-CN" altLang="en-US" smtClean="0"/>
              <a:t>成员1&gt;;… &lt;类型</a:t>
            </a:r>
            <a:r>
              <a:rPr lang="en-US" altLang="zh-CN" smtClean="0"/>
              <a:t>&gt;&lt;</a:t>
            </a:r>
            <a:r>
              <a:rPr lang="zh-CN" altLang="en-US" smtClean="0"/>
              <a:t>成员1&gt;;</a:t>
            </a:r>
            <a:endParaRPr lang="en-US" altLang="zh-CN" smtClean="0"/>
          </a:p>
          <a:p>
            <a:pPr lvl="3"/>
            <a:r>
              <a:rPr lang="zh-CN" altLang="en-US" smtClean="0"/>
              <a:t>成员的数据类型可以是该结构类型，也可以是其它结构类型</a:t>
            </a:r>
          </a:p>
          <a:p>
            <a:r>
              <a:rPr lang="zh-CN" altLang="en-US" smtClean="0"/>
              <a:t>结构类型变量的说明</a:t>
            </a:r>
            <a:endParaRPr lang="en-US" altLang="zh-CN" smtClean="0"/>
          </a:p>
          <a:p>
            <a:pPr lvl="1"/>
            <a:r>
              <a:rPr lang="en-US" altLang="zh-CN" smtClean="0">
                <a:latin typeface="Courier New" pitchFamily="49" charset="0"/>
              </a:rPr>
              <a:t>[struct] 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结构类型名称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 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变量列表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结构类型定义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结构类型变量表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&gt;;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2048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C8185D-4C56-40A4-B4F7-EEBE751E1654}" type="slidenum">
              <a:rPr lang="en-US" altLang="zh-CN" smtClean="0"/>
              <a:pPr>
                <a:defRPr/>
              </a:pPr>
              <a:t>202</a:t>
            </a:fld>
            <a:endParaRPr lang="en-US" altLang="zh-CN" dirty="0"/>
          </a:p>
        </p:txBody>
      </p:sp>
      <p:pic>
        <p:nvPicPr>
          <p:cNvPr id="204806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5580063"/>
            <a:ext cx="82661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5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结构类型变量的说明</a:t>
            </a:r>
          </a:p>
        </p:txBody>
      </p:sp>
      <p:sp>
        <p:nvSpPr>
          <p:cNvPr id="2058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C9D504-42EB-4DF8-AC99-B0CD01AD74F9}" type="slidenum">
              <a:rPr lang="en-US" altLang="zh-CN" smtClean="0"/>
              <a:pPr>
                <a:defRPr/>
              </a:pPr>
              <a:t>203</a:t>
            </a:fld>
            <a:endParaRPr lang="en-US" altLang="zh-CN" dirty="0"/>
          </a:p>
        </p:txBody>
      </p:sp>
      <p:pic>
        <p:nvPicPr>
          <p:cNvPr id="205830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0" y="2014538"/>
            <a:ext cx="797718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68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9613" cy="5029200"/>
          </a:xfrm>
        </p:spPr>
        <p:txBody>
          <a:bodyPr/>
          <a:lstStyle/>
          <a:p>
            <a:r>
              <a:rPr lang="zh-CN" altLang="en-US" smtClean="0"/>
              <a:t>结构类型变量的初始化</a:t>
            </a:r>
            <a:endParaRPr lang="en-US" altLang="zh-CN" smtClean="0"/>
          </a:p>
          <a:p>
            <a:pPr lvl="1"/>
            <a:r>
              <a:rPr lang="en-US" altLang="zh-CN" smtClean="0"/>
              <a:t>&lt;</a:t>
            </a:r>
            <a:r>
              <a:rPr lang="zh-CN" altLang="en-US" smtClean="0"/>
              <a:t>结构类型名</a:t>
            </a:r>
            <a:r>
              <a:rPr lang="en-US" altLang="zh-CN" smtClean="0"/>
              <a:t>&gt; &lt;</a:t>
            </a:r>
            <a:r>
              <a:rPr lang="zh-CN" altLang="en-US" smtClean="0"/>
              <a:t>结构变量名</a:t>
            </a:r>
            <a:r>
              <a:rPr lang="en-US" altLang="zh-CN" smtClean="0"/>
              <a:t>&gt; = &lt;</a:t>
            </a:r>
            <a:r>
              <a:rPr lang="zh-CN" altLang="en-US" smtClean="0"/>
              <a:t>初始化列表</a:t>
            </a:r>
            <a:r>
              <a:rPr lang="en-US" altLang="zh-CN" smtClean="0"/>
              <a:t>&gt;;</a:t>
            </a:r>
          </a:p>
          <a:p>
            <a:pPr lvl="2"/>
            <a:r>
              <a:rPr lang="zh-CN" altLang="en-US" smtClean="0"/>
              <a:t>初始化列表形式为：</a:t>
            </a:r>
            <a:endParaRPr lang="en-US" altLang="zh-CN" smtClean="0"/>
          </a:p>
          <a:p>
            <a:pPr lvl="2" algn="ctr">
              <a:buFontTx/>
              <a:buNone/>
            </a:pPr>
            <a:r>
              <a:rPr lang="en-US" altLang="zh-CN" smtClean="0"/>
              <a:t>{</a:t>
            </a:r>
            <a:r>
              <a:rPr lang="zh-CN" altLang="en-US" smtClean="0"/>
              <a:t>成员</a:t>
            </a:r>
            <a:r>
              <a:rPr lang="en-US" altLang="zh-CN" smtClean="0"/>
              <a:t>1</a:t>
            </a:r>
            <a:r>
              <a:rPr lang="zh-CN" altLang="en-US" smtClean="0"/>
              <a:t>实例</a:t>
            </a:r>
            <a:r>
              <a:rPr lang="en-US" altLang="zh-CN" smtClean="0"/>
              <a:t>,</a:t>
            </a:r>
            <a:r>
              <a:rPr lang="zh-CN" altLang="en-US" smtClean="0"/>
              <a:t>成员</a:t>
            </a:r>
            <a:r>
              <a:rPr lang="en-US" altLang="zh-CN" smtClean="0"/>
              <a:t>2</a:t>
            </a:r>
            <a:r>
              <a:rPr lang="zh-CN" altLang="en-US" smtClean="0"/>
              <a:t>实例，</a:t>
            </a:r>
            <a:r>
              <a:rPr lang="en-US" altLang="zh-CN" smtClean="0"/>
              <a:t>……}</a:t>
            </a:r>
          </a:p>
          <a:p>
            <a:pPr lvl="2"/>
            <a:r>
              <a:rPr lang="zh-CN" altLang="en-US" smtClean="0"/>
              <a:t>成员实例为与成员类型一致的数据</a:t>
            </a:r>
          </a:p>
        </p:txBody>
      </p:sp>
      <p:sp>
        <p:nvSpPr>
          <p:cNvPr id="2068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B8639-CB80-489A-B25F-EC3F815206E4}" type="slidenum">
              <a:rPr lang="en-US" altLang="zh-CN" smtClean="0"/>
              <a:pPr>
                <a:defRPr/>
              </a:pPr>
              <a:t>204</a:t>
            </a:fld>
            <a:endParaRPr lang="en-US" altLang="zh-CN" dirty="0"/>
          </a:p>
        </p:txBody>
      </p:sp>
      <p:pic>
        <p:nvPicPr>
          <p:cNvPr id="206854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3998913"/>
            <a:ext cx="87471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7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结构类型成员的引用</a:t>
            </a:r>
            <a:endParaRPr lang="en-US" altLang="zh-CN" smtClean="0"/>
          </a:p>
          <a:p>
            <a:pPr lvl="1"/>
            <a:r>
              <a:rPr lang="zh-CN" altLang="en-US" smtClean="0"/>
              <a:t>用运算符“</a:t>
            </a:r>
            <a:r>
              <a:rPr lang="en-US" altLang="zh-CN" smtClean="0"/>
              <a:t>.</a:t>
            </a:r>
            <a:r>
              <a:rPr lang="zh-CN" altLang="en-US" smtClean="0"/>
              <a:t>”对成员进行引用</a:t>
            </a:r>
            <a:endParaRPr lang="en-US" altLang="zh-CN" smtClean="0"/>
          </a:p>
          <a:p>
            <a:pPr lvl="2"/>
            <a:r>
              <a:rPr lang="zh-CN" altLang="en-US" smtClean="0"/>
              <a:t>雇员</a:t>
            </a:r>
            <a:r>
              <a:rPr lang="en-US" altLang="zh-CN" smtClean="0"/>
              <a:t>emp1</a:t>
            </a:r>
            <a:r>
              <a:rPr lang="zh-CN" altLang="en-US" smtClean="0"/>
              <a:t>的名字表示为：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emp1.name</a:t>
            </a:r>
          </a:p>
          <a:p>
            <a:pPr lvl="2"/>
            <a:r>
              <a:rPr lang="zh-CN" altLang="en-US" smtClean="0"/>
              <a:t>雇员</a:t>
            </a:r>
            <a:r>
              <a:rPr lang="en-US" altLang="zh-CN" smtClean="0"/>
              <a:t>emp1</a:t>
            </a:r>
            <a:r>
              <a:rPr lang="zh-CN" altLang="en-US" smtClean="0"/>
              <a:t>的电话表示为：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emp1.phone</a:t>
            </a:r>
          </a:p>
          <a:p>
            <a:r>
              <a:rPr lang="zh-CN" altLang="en-US" smtClean="0"/>
              <a:t>结构类型成员的赋值（保持类型一致性）</a:t>
            </a:r>
            <a:endParaRPr lang="en-US" altLang="zh-CN" smtClean="0"/>
          </a:p>
          <a:p>
            <a:pPr lvl="1"/>
            <a:r>
              <a:rPr lang="zh-CN" altLang="en-US" smtClean="0"/>
              <a:t>赋值语句：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emp2.name =“Tom Green”;</a:t>
            </a:r>
          </a:p>
          <a:p>
            <a:pPr lvl="1"/>
            <a:r>
              <a:rPr lang="zh-CN" altLang="en-US" smtClean="0"/>
              <a:t>输入语句</a:t>
            </a:r>
            <a:r>
              <a:rPr lang="en-US" altLang="zh-CN" smtClean="0"/>
              <a:t>: 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cin&gt;&gt;emp3.salary;</a:t>
            </a:r>
          </a:p>
          <a:p>
            <a:r>
              <a:rPr lang="zh-CN" altLang="en-US" smtClean="0"/>
              <a:t>相同结构类型的变量可以赋值</a:t>
            </a:r>
            <a:endParaRPr lang="en-US" altLang="zh-CN" smtClean="0"/>
          </a:p>
          <a:p>
            <a:pPr lvl="1"/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</a:rPr>
              <a:t>emp1 = emp2;</a:t>
            </a:r>
          </a:p>
        </p:txBody>
      </p:sp>
      <p:sp>
        <p:nvSpPr>
          <p:cNvPr id="2078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BBF247-F96B-40EB-ADAF-0A41C85113D0}" type="slidenum">
              <a:rPr lang="en-US" altLang="zh-CN" smtClean="0"/>
              <a:pPr>
                <a:defRPr/>
              </a:pPr>
              <a:t>205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8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结构数组</a:t>
            </a:r>
            <a:endParaRPr lang="en-US" altLang="zh-CN" smtClean="0"/>
          </a:p>
          <a:p>
            <a:pPr lvl="1"/>
            <a:r>
              <a:rPr lang="zh-CN" altLang="en-US" smtClean="0"/>
              <a:t>将数组说明为某种结构类型的数组</a:t>
            </a:r>
            <a:endParaRPr lang="en-US" altLang="zh-CN" smtClean="0"/>
          </a:p>
          <a:p>
            <a:pPr lvl="1"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Employee emps[20];</a:t>
            </a:r>
          </a:p>
          <a:p>
            <a:pPr lvl="1"/>
            <a:r>
              <a:rPr lang="zh-CN" altLang="en-US" smtClean="0"/>
              <a:t>数组的每个元素都是结构类型</a:t>
            </a:r>
            <a:r>
              <a:rPr lang="en-US" altLang="zh-CN" smtClean="0"/>
              <a:t>Employee</a:t>
            </a:r>
            <a:endParaRPr lang="zh-CN" altLang="en-US" smtClean="0"/>
          </a:p>
        </p:txBody>
      </p:sp>
      <p:sp>
        <p:nvSpPr>
          <p:cNvPr id="2089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7B6C2E-93FD-40CE-A064-C0EB5A7AB14C}" type="slidenum">
              <a:rPr lang="en-US" altLang="zh-CN" smtClean="0"/>
              <a:pPr>
                <a:defRPr/>
              </a:pPr>
              <a:t>206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4.36】</a:t>
            </a:r>
            <a:r>
              <a:rPr lang="zh-CN" altLang="en-US" dirty="0" smtClean="0">
                <a:solidFill>
                  <a:srgbClr val="C00000"/>
                </a:solidFill>
              </a:rPr>
              <a:t>用结构类型实现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4.35】</a:t>
            </a:r>
          </a:p>
          <a:p>
            <a:pPr lvl="2"/>
            <a:r>
              <a:rPr lang="zh-CN" altLang="en-US" dirty="0" smtClean="0"/>
              <a:t>设计结构类型，存储学生的学号和成绩数据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207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idx="1"/>
          </p:nvPr>
        </p:nvSpPr>
        <p:spPr>
          <a:xfrm>
            <a:off x="214282" y="1295400"/>
            <a:ext cx="8686800" cy="5133996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n=6;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t=3;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=0;	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输入注册号及成绩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].index&gt;&gt;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	sum +=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86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E8D344-C864-4DC4-A50E-80E457DDD51B}" type="slidenum">
              <a:rPr lang="en-US" altLang="zh-CN" smtClean="0"/>
              <a:pPr>
                <a:defRPr/>
              </a:pPr>
              <a:t>208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171478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::fixed);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(1);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&lt;&lt;“Average score:”&lt;&lt;sum/n&lt;&lt;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&lt;&lt;"register-number score";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96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D49A04-EE89-4AD5-97F7-4CD7D3262F97}" type="slidenum">
              <a:rPr lang="en-US" altLang="zh-CN" smtClean="0"/>
              <a:pPr>
                <a:defRPr/>
              </a:pPr>
              <a:t>209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4.5】</a:t>
            </a:r>
            <a:r>
              <a:rPr lang="zh-CN" altLang="en-US" smtClean="0">
                <a:solidFill>
                  <a:srgbClr val="C00000"/>
                </a:solidFill>
              </a:rPr>
              <a:t>若</a:t>
            </a:r>
            <a:r>
              <a:rPr lang="en-US" altLang="zh-CN" smtClean="0">
                <a:solidFill>
                  <a:srgbClr val="C00000"/>
                </a:solidFill>
              </a:rPr>
              <a:t>int</a:t>
            </a:r>
            <a:r>
              <a:rPr lang="zh-CN" altLang="en-US" smtClean="0">
                <a:solidFill>
                  <a:srgbClr val="C00000"/>
                </a:solidFill>
              </a:rPr>
              <a:t>型变量</a:t>
            </a:r>
            <a:r>
              <a:rPr lang="en-US" altLang="zh-CN" smtClean="0">
                <a:solidFill>
                  <a:srgbClr val="C00000"/>
                </a:solidFill>
              </a:rPr>
              <a:t>x</a:t>
            </a:r>
            <a:r>
              <a:rPr lang="zh-CN" altLang="en-US" smtClean="0">
                <a:solidFill>
                  <a:srgbClr val="C00000"/>
                </a:solidFill>
              </a:rPr>
              <a:t>的值小于</a:t>
            </a:r>
            <a:r>
              <a:rPr lang="en-US" altLang="zh-CN" smtClean="0">
                <a:solidFill>
                  <a:srgbClr val="C00000"/>
                </a:solidFill>
              </a:rPr>
              <a:t>y</a:t>
            </a:r>
            <a:r>
              <a:rPr lang="zh-CN" altLang="en-US" smtClean="0">
                <a:solidFill>
                  <a:srgbClr val="C00000"/>
                </a:solidFill>
              </a:rPr>
              <a:t>的值时，则将</a:t>
            </a:r>
            <a:r>
              <a:rPr lang="en-US" altLang="zh-CN" smtClean="0">
                <a:solidFill>
                  <a:srgbClr val="C00000"/>
                </a:solidFill>
              </a:rPr>
              <a:t>x</a:t>
            </a:r>
            <a:r>
              <a:rPr lang="zh-CN" altLang="en-US" smtClean="0">
                <a:solidFill>
                  <a:srgbClr val="C00000"/>
                </a:solidFill>
              </a:rPr>
              <a:t>与</a:t>
            </a:r>
            <a:r>
              <a:rPr lang="en-US" altLang="zh-CN" smtClean="0">
                <a:solidFill>
                  <a:srgbClr val="C00000"/>
                </a:solidFill>
              </a:rPr>
              <a:t>y</a:t>
            </a:r>
            <a:r>
              <a:rPr lang="zh-CN" altLang="en-US" smtClean="0">
                <a:solidFill>
                  <a:srgbClr val="C00000"/>
                </a:solidFill>
              </a:rPr>
              <a:t>的值互换；否则，将</a:t>
            </a:r>
            <a:r>
              <a:rPr lang="en-US" altLang="zh-CN" smtClean="0">
                <a:solidFill>
                  <a:srgbClr val="C00000"/>
                </a:solidFill>
              </a:rPr>
              <a:t>x</a:t>
            </a:r>
            <a:r>
              <a:rPr lang="zh-CN" altLang="en-US" smtClean="0">
                <a:solidFill>
                  <a:srgbClr val="C00000"/>
                </a:solidFill>
              </a:rPr>
              <a:t>与</a:t>
            </a:r>
            <a:r>
              <a:rPr lang="en-US" altLang="zh-CN" smtClean="0">
                <a:solidFill>
                  <a:srgbClr val="C00000"/>
                </a:solidFill>
              </a:rPr>
              <a:t>y</a:t>
            </a:r>
            <a:r>
              <a:rPr lang="zh-CN" altLang="en-US" smtClean="0">
                <a:solidFill>
                  <a:srgbClr val="C00000"/>
                </a:solidFill>
              </a:rPr>
              <a:t>的值各加上100</a:t>
            </a:r>
          </a:p>
        </p:txBody>
      </p:sp>
      <p:sp>
        <p:nvSpPr>
          <p:cNvPr id="327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1E5E8-70B7-4215-9B05-217AD4A48967}" type="slidenum">
              <a:rPr lang="en-US" altLang="zh-CN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3214688"/>
            <a:ext cx="75850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0707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686832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&lt;t;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 {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 =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j=i+1; j&lt;n; j++){</a:t>
            </a:r>
            <a:endParaRPr lang="zh-CN" alt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[j].score){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s=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[j].score;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07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7D0F18-EC34-4244-A4DA-FE5E2CB0BCC5}" type="slidenum">
              <a:rPr lang="en-US" altLang="zh-CN" smtClean="0"/>
              <a:pPr>
                <a:defRPr/>
              </a:pPr>
              <a:t>210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1731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715436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(j1&gt;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].score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[n-1].score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中的最大者并非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da-DK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temp  = scoretab[j1];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scoretab [j1] = scoretab[i];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scoretab [i] = temp;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17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9D1531-3F74-4E5D-9703-57BA9D890325}" type="slidenum">
              <a:rPr lang="en-US" altLang="zh-CN" smtClean="0"/>
              <a:pPr>
                <a:defRPr/>
              </a:pPr>
              <a:t>211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71406" y="1295400"/>
            <a:ext cx="8543925" cy="5205434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&lt;&lt;i+1; </a:t>
            </a:r>
            <a:endParaRPr lang="zh-CN" alt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(11);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].score;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 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</a:t>
            </a:r>
            <a:r>
              <a:rPr lang="en-US" altLang="zh-CN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27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8D744-9B7C-4103-8D12-F3427CC24420}" type="slidenum">
              <a:rPr lang="en-US" altLang="zh-CN" smtClean="0"/>
              <a:pPr>
                <a:defRPr/>
              </a:pPr>
              <a:t>212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1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联合类型的含义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几种不同类型的变量存放到同一段内存空间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使用覆盖技术，使几个变量相互覆盖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不同变量的首地址相同，占用空间大小不同</a:t>
            </a:r>
          </a:p>
        </p:txBody>
      </p:sp>
      <p:sp>
        <p:nvSpPr>
          <p:cNvPr id="2119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0D104-8FF6-46C3-9E1C-7A43807EE787}" type="slidenum">
              <a:rPr lang="en-US" altLang="zh-CN"/>
              <a:pPr>
                <a:defRPr/>
              </a:pPr>
              <a:t>213</a:t>
            </a:fld>
            <a:endParaRPr lang="en-US" altLang="zh-CN" dirty="0"/>
          </a:p>
        </p:txBody>
      </p:sp>
      <p:pic>
        <p:nvPicPr>
          <p:cNvPr id="21197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3357563"/>
            <a:ext cx="62865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2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联合类型的定义</a:t>
            </a:r>
            <a:endParaRPr lang="en-US" altLang="zh-CN" smtClean="0"/>
          </a:p>
          <a:p>
            <a:pPr lvl="1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联合类型名称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&gt;{&lt;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&gt;};</a:t>
            </a:r>
          </a:p>
          <a:p>
            <a:pPr lvl="2"/>
            <a:r>
              <a:rPr lang="zh-CN" altLang="en-US" smtClean="0"/>
              <a:t>类型名：标示符，可看作一种</a:t>
            </a:r>
            <a:r>
              <a:rPr lang="zh-CN" altLang="en-US" smtClean="0">
                <a:solidFill>
                  <a:srgbClr val="FF0000"/>
                </a:solidFill>
              </a:rPr>
              <a:t>新的</a:t>
            </a:r>
            <a:r>
              <a:rPr lang="zh-CN" altLang="en-US" smtClean="0"/>
              <a:t>“数据类型”</a:t>
            </a:r>
            <a:endParaRPr lang="en-US" altLang="zh-CN" smtClean="0"/>
          </a:p>
          <a:p>
            <a:pPr lvl="2"/>
            <a:r>
              <a:rPr lang="zh-CN" altLang="en-US" smtClean="0"/>
              <a:t>成员表：&lt;类型</a:t>
            </a:r>
            <a:r>
              <a:rPr lang="en-US" altLang="zh-CN" smtClean="0"/>
              <a:t>&gt;&lt;</a:t>
            </a:r>
            <a:r>
              <a:rPr lang="zh-CN" altLang="en-US" smtClean="0"/>
              <a:t>成员1&gt;;… &lt;类型</a:t>
            </a:r>
            <a:r>
              <a:rPr lang="en-US" altLang="zh-CN" smtClean="0"/>
              <a:t>&gt;&lt;</a:t>
            </a:r>
            <a:r>
              <a:rPr lang="zh-CN" altLang="en-US" smtClean="0"/>
              <a:t>成员1&gt;;</a:t>
            </a:r>
            <a:endParaRPr lang="en-US" altLang="zh-CN" smtClean="0"/>
          </a:p>
          <a:p>
            <a:pPr lvl="3"/>
            <a:r>
              <a:rPr lang="zh-CN" altLang="en-US" smtClean="0"/>
              <a:t>成员的数据类型可以是该联合类型，也可以是其它联合类型</a:t>
            </a:r>
            <a:endParaRPr lang="en-US" altLang="zh-CN" smtClean="0"/>
          </a:p>
          <a:p>
            <a:r>
              <a:rPr lang="zh-CN" altLang="en-US" smtClean="0"/>
              <a:t>联合类型变量的说明</a:t>
            </a:r>
          </a:p>
          <a:p>
            <a:pPr lvl="1"/>
            <a:r>
              <a:rPr lang="en-US" altLang="zh-CN" smtClean="0">
                <a:latin typeface="Courier New" pitchFamily="49" charset="0"/>
              </a:rPr>
              <a:t>[union] 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联合类型名称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 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变量列表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联合类型定义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&gt;&lt;</a:t>
            </a:r>
            <a:r>
              <a:rPr lang="zh-CN" altLang="en-US" smtClean="0">
                <a:solidFill>
                  <a:schemeClr val="tx2"/>
                </a:solidFill>
                <a:latin typeface="Courier New" pitchFamily="49" charset="0"/>
              </a:rPr>
              <a:t>结构类型变量表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&gt;;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2129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08BB09-F7A7-43C0-BEDC-217E3D912C6B}" type="slidenum">
              <a:rPr lang="en-US" altLang="zh-CN" smtClean="0"/>
              <a:pPr>
                <a:defRPr/>
              </a:pPr>
              <a:t>214</a:t>
            </a:fld>
            <a:endParaRPr lang="en-US" altLang="zh-CN" dirty="0"/>
          </a:p>
        </p:txBody>
      </p:sp>
      <p:pic>
        <p:nvPicPr>
          <p:cNvPr id="2129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5572125"/>
            <a:ext cx="77184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4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联合类型变量的说明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/>
              <a:t>联合类型变量的地址与成员的地址一致</a:t>
            </a:r>
            <a:endParaRPr lang="en-US" altLang="zh-CN" smtClean="0"/>
          </a:p>
          <a:p>
            <a:r>
              <a:rPr lang="zh-CN" altLang="en-US" smtClean="0"/>
              <a:t>联合类型变量的初始化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不允许</a:t>
            </a:r>
            <a:r>
              <a:rPr lang="zh-CN" altLang="en-US" smtClean="0"/>
              <a:t>进行初始化</a:t>
            </a:r>
            <a:endParaRPr lang="en-US" altLang="zh-CN" smtClean="0"/>
          </a:p>
          <a:p>
            <a:pPr lvl="1"/>
            <a:r>
              <a:rPr lang="zh-CN" altLang="en-US" smtClean="0"/>
              <a:t>可以随时对成员变量赋值</a:t>
            </a:r>
            <a:endParaRPr lang="en-US" altLang="zh-CN" smtClean="0"/>
          </a:p>
        </p:txBody>
      </p:sp>
      <p:sp>
        <p:nvSpPr>
          <p:cNvPr id="2140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ACBD74-932F-49D0-8427-1910FE93C1BD}" type="slidenum">
              <a:rPr lang="en-US" altLang="zh-CN" smtClean="0"/>
              <a:pPr>
                <a:defRPr/>
              </a:pPr>
              <a:t>215</a:t>
            </a:fld>
            <a:endParaRPr lang="en-US" altLang="zh-CN" dirty="0"/>
          </a:p>
        </p:txBody>
      </p:sp>
      <p:pic>
        <p:nvPicPr>
          <p:cNvPr id="2140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438" y="1820863"/>
            <a:ext cx="7291387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50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联合类型成员的引用</a:t>
            </a:r>
            <a:endParaRPr lang="en-US" altLang="zh-CN" smtClean="0"/>
          </a:p>
          <a:p>
            <a:pPr lvl="1"/>
            <a:r>
              <a:rPr lang="zh-CN" altLang="en-US" smtClean="0"/>
              <a:t>用运算符“</a:t>
            </a:r>
            <a:r>
              <a:rPr lang="en-US" altLang="zh-CN" smtClean="0"/>
              <a:t>.</a:t>
            </a:r>
            <a:r>
              <a:rPr lang="zh-CN" altLang="en-US" smtClean="0"/>
              <a:t>”对成员进行引用</a:t>
            </a:r>
            <a:endParaRPr lang="en-US" altLang="zh-CN" smtClean="0"/>
          </a:p>
          <a:p>
            <a:pPr lvl="2"/>
            <a:r>
              <a:rPr lang="zh-CN" altLang="en-US" smtClean="0"/>
              <a:t>学生</a:t>
            </a:r>
            <a:r>
              <a:rPr lang="en-US" altLang="zh-CN" smtClean="0"/>
              <a:t>stu1</a:t>
            </a:r>
            <a:r>
              <a:rPr lang="zh-CN" altLang="en-US" smtClean="0"/>
              <a:t>的年级表示为：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stu1.grade</a:t>
            </a:r>
          </a:p>
          <a:p>
            <a:pPr lvl="2"/>
            <a:r>
              <a:rPr lang="zh-CN" altLang="en-US" smtClean="0"/>
              <a:t>学生</a:t>
            </a:r>
            <a:r>
              <a:rPr lang="en-US" altLang="zh-CN" smtClean="0"/>
              <a:t>stu1</a:t>
            </a:r>
            <a:r>
              <a:rPr lang="zh-CN" altLang="en-US" smtClean="0"/>
              <a:t>的成绩表示为：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stu1.score</a:t>
            </a:r>
          </a:p>
          <a:p>
            <a:r>
              <a:rPr lang="zh-CN" altLang="en-US" smtClean="0"/>
              <a:t>联合类型成员的赋值（保持类型一致性）</a:t>
            </a:r>
            <a:endParaRPr lang="en-US" altLang="zh-CN" smtClean="0"/>
          </a:p>
          <a:p>
            <a:pPr lvl="1"/>
            <a:r>
              <a:rPr lang="zh-CN" altLang="en-US" smtClean="0"/>
              <a:t>赋值语句：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stu2.grade =2009;</a:t>
            </a:r>
          </a:p>
          <a:p>
            <a:pPr lvl="1"/>
            <a:r>
              <a:rPr lang="zh-CN" altLang="en-US" smtClean="0"/>
              <a:t>输入语句</a:t>
            </a:r>
            <a:r>
              <a:rPr lang="en-US" altLang="zh-CN" smtClean="0"/>
              <a:t>: </a:t>
            </a:r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cin&gt;&gt;stu3.score;</a:t>
            </a:r>
          </a:p>
          <a:p>
            <a:pPr lvl="1"/>
            <a:r>
              <a:rPr lang="zh-CN" altLang="en-US" smtClean="0"/>
              <a:t>不能对联合变量名赋值</a:t>
            </a:r>
            <a:endParaRPr lang="en-US" altLang="zh-CN" smtClean="0"/>
          </a:p>
          <a:p>
            <a:pPr lvl="2"/>
            <a:r>
              <a:rPr lang="en-US" altLang="zh-CN" smtClean="0">
                <a:solidFill>
                  <a:schemeClr val="tx2"/>
                </a:solidFill>
                <a:latin typeface="Courier New" pitchFamily="49" charset="0"/>
              </a:rPr>
              <a:t>stu4 = stu3;</a:t>
            </a:r>
            <a:r>
              <a:rPr lang="en-US" altLang="zh-CN" smtClean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smtClean="0">
                <a:solidFill>
                  <a:srgbClr val="00B050"/>
                </a:solidFill>
                <a:latin typeface="Courier New" pitchFamily="49" charset="0"/>
              </a:rPr>
              <a:t>语法错误！</a:t>
            </a:r>
            <a:endParaRPr lang="en-US" altLang="zh-CN" smtClean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2150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8BB6E-FD15-4BE0-84B0-C95BDB44B1D4}" type="slidenum">
              <a:rPr lang="en-US" altLang="zh-CN" smtClean="0"/>
              <a:pPr>
                <a:defRPr/>
              </a:pPr>
              <a:t>216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743200"/>
            <a:ext cx="4795854" cy="900114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zh-CN" altLang="en-US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第四章</a:t>
            </a:r>
            <a:r>
              <a:rPr lang="zh-CN" alt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结束</a:t>
            </a:r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+mn-ea"/>
              <a:cs typeface="Verdana"/>
            </a:endParaRPr>
          </a:p>
        </p:txBody>
      </p:sp>
      <p:sp>
        <p:nvSpPr>
          <p:cNvPr id="211971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sp>
        <p:nvSpPr>
          <p:cNvPr id="2170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r>
              <a:rPr lang="zh-CN" altLang="en-US" smtClean="0"/>
              <a:t>设计一个</a:t>
            </a:r>
            <a:r>
              <a:rPr lang="en-US" altLang="zh-CN" smtClean="0"/>
              <a:t>Student</a:t>
            </a:r>
            <a:r>
              <a:rPr lang="zh-CN" altLang="en-US" smtClean="0"/>
              <a:t>结构类型，成员包括：</a:t>
            </a:r>
          </a:p>
          <a:p>
            <a:pPr lvl="1"/>
            <a:r>
              <a:rPr lang="en-US" altLang="zh-CN" smtClean="0"/>
              <a:t>char name[20];</a:t>
            </a:r>
            <a:endParaRPr lang="zh-CN" altLang="en-US" smtClean="0"/>
          </a:p>
          <a:p>
            <a:pPr lvl="1"/>
            <a:r>
              <a:rPr lang="en-US" altLang="zh-CN" smtClean="0"/>
              <a:t>int ID_NUM;</a:t>
            </a:r>
            <a:endParaRPr lang="zh-CN" altLang="en-US" smtClean="0"/>
          </a:p>
          <a:p>
            <a:pPr lvl="1"/>
            <a:r>
              <a:rPr lang="en-US" altLang="zh-CN" smtClean="0"/>
              <a:t>int score;</a:t>
            </a:r>
            <a:endParaRPr lang="zh-CN" altLang="en-US" smtClean="0"/>
          </a:p>
          <a:p>
            <a:r>
              <a:rPr lang="zh-CN" altLang="en-US" smtClean="0"/>
              <a:t>成员</a:t>
            </a:r>
            <a:r>
              <a:rPr lang="en-US" altLang="zh-CN" smtClean="0"/>
              <a:t>ID_NUM</a:t>
            </a:r>
            <a:r>
              <a:rPr lang="zh-CN" altLang="en-US" smtClean="0"/>
              <a:t>的初始值为</a:t>
            </a:r>
            <a:r>
              <a:rPr lang="en-US" altLang="zh-CN" smtClean="0"/>
              <a:t>0</a:t>
            </a:r>
            <a:r>
              <a:rPr lang="zh-CN" altLang="en-US" smtClean="0"/>
              <a:t>。至少录入</a:t>
            </a:r>
            <a:r>
              <a:rPr lang="en-US" altLang="zh-CN" smtClean="0"/>
              <a:t>5</a:t>
            </a:r>
            <a:r>
              <a:rPr lang="zh-CN" altLang="en-US" smtClean="0"/>
              <a:t>位学生的信息，根据</a:t>
            </a:r>
            <a:r>
              <a:rPr lang="en-US" altLang="zh-CN" smtClean="0"/>
              <a:t>score</a:t>
            </a:r>
            <a:r>
              <a:rPr lang="zh-CN" altLang="en-US" smtClean="0"/>
              <a:t>由高到低对学生进行排序，根据排序结果为学生编排学号，由</a:t>
            </a:r>
            <a:r>
              <a:rPr lang="en-US" altLang="zh-CN" smtClean="0"/>
              <a:t>0900001</a:t>
            </a:r>
            <a:r>
              <a:rPr lang="zh-CN" altLang="en-US" smtClean="0"/>
              <a:t>开始。提供学生的信息搜索功能，输入姓名或姓名的一部分，显示学生的全部信息，包括学号、姓名和成绩。</a:t>
            </a:r>
          </a:p>
        </p:txBody>
      </p:sp>
      <p:sp>
        <p:nvSpPr>
          <p:cNvPr id="2170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E16F7-7870-43EA-BDA1-15E7FA6FDC99}" type="slidenum">
              <a:rPr lang="en-US" altLang="zh-CN" smtClean="0"/>
              <a:pPr>
                <a:defRPr/>
              </a:pPr>
              <a:t>218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60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sp>
        <p:nvSpPr>
          <p:cNvPr id="21811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25D804-A030-462B-B431-ABAB73FDD89D}" type="slidenum">
              <a:rPr lang="en-US" altLang="zh-CN" smtClean="0"/>
              <a:pPr>
                <a:defRPr/>
              </a:pPr>
              <a:t>219</a:t>
            </a:fld>
            <a:endParaRPr lang="en-US" altLang="zh-CN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1549400"/>
            <a:ext cx="70231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79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4.6】</a:t>
            </a:r>
            <a:r>
              <a:rPr lang="zh-CN" altLang="en-US" smtClean="0">
                <a:solidFill>
                  <a:srgbClr val="C00000"/>
                </a:solidFill>
              </a:rPr>
              <a:t>从键盘上输入三个整数，输出其中最大的数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输入三个数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比较前两个数，得到最大数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用第三个数与最大数比较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第三个数大，则输出该数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“最大数”大，则输出“最大数”</a:t>
            </a:r>
            <a:endParaRPr lang="en-US" altLang="zh-CN" smtClean="0"/>
          </a:p>
        </p:txBody>
      </p:sp>
      <p:sp>
        <p:nvSpPr>
          <p:cNvPr id="337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B1D727-F983-4B22-9619-29702A344306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结构类型作业</a:t>
            </a:r>
          </a:p>
        </p:txBody>
      </p:sp>
      <p:sp>
        <p:nvSpPr>
          <p:cNvPr id="21913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1D8370-D2CF-4E40-A651-914CB9EE351C}" type="slidenum">
              <a:rPr lang="en-US" altLang="zh-CN" smtClean="0"/>
              <a:pPr>
                <a:defRPr/>
              </a:pPr>
              <a:t>220</a:t>
            </a:fld>
            <a:endParaRPr lang="en-US" altLang="zh-CN" dirty="0"/>
          </a:p>
        </p:txBody>
      </p:sp>
      <p:pic>
        <p:nvPicPr>
          <p:cNvPr id="2191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138238"/>
            <a:ext cx="70294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0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循环语句作业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实验指导</a:t>
            </a:r>
            <a:r>
              <a:rPr lang="en-US" altLang="zh-CN" smtClean="0"/>
              <a:t>P37</a:t>
            </a:r>
            <a:r>
              <a:rPr lang="zh-CN" altLang="en-US" smtClean="0"/>
              <a:t>，实践题七</a:t>
            </a:r>
            <a:endParaRPr lang="en-US" altLang="zh-CN" smtClean="0"/>
          </a:p>
          <a:p>
            <a:r>
              <a:rPr lang="zh-CN" altLang="en-US" smtClean="0"/>
              <a:t>实验指导</a:t>
            </a:r>
            <a:r>
              <a:rPr lang="en-US" altLang="zh-CN" smtClean="0"/>
              <a:t>P38</a:t>
            </a:r>
            <a:r>
              <a:rPr lang="zh-CN" altLang="en-US" smtClean="0"/>
              <a:t>，实践题九</a:t>
            </a:r>
          </a:p>
          <a:p>
            <a:r>
              <a:rPr lang="zh-CN" altLang="en-US" smtClean="0"/>
              <a:t>实验指导</a:t>
            </a:r>
            <a:r>
              <a:rPr lang="en-US" altLang="zh-CN" smtClean="0"/>
              <a:t>P41</a:t>
            </a:r>
            <a:r>
              <a:rPr lang="zh-CN" altLang="en-US" smtClean="0"/>
              <a:t>，自立题三，分别用三种循环语句实现</a:t>
            </a:r>
            <a:endParaRPr lang="en-US" altLang="zh-CN" smtClean="0"/>
          </a:p>
          <a:p>
            <a:r>
              <a:rPr lang="zh-CN" altLang="en-US" smtClean="0"/>
              <a:t>实验指导</a:t>
            </a:r>
            <a:r>
              <a:rPr lang="en-US" altLang="zh-CN" smtClean="0"/>
              <a:t>P42</a:t>
            </a:r>
            <a:r>
              <a:rPr lang="zh-CN" altLang="en-US" smtClean="0"/>
              <a:t>，自立题五</a:t>
            </a:r>
            <a:endParaRPr lang="en-US" altLang="zh-CN" smtClean="0"/>
          </a:p>
          <a:p>
            <a:r>
              <a:rPr lang="zh-CN" altLang="en-US" smtClean="0"/>
              <a:t>实验指导</a:t>
            </a:r>
            <a:r>
              <a:rPr lang="en-US" altLang="zh-CN" smtClean="0"/>
              <a:t>P51</a:t>
            </a:r>
            <a:r>
              <a:rPr lang="zh-CN" altLang="en-US" smtClean="0"/>
              <a:t>，自立题十八</a:t>
            </a: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221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2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数组类型作业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以字符串整体输入的方式，初始化一维字符数组，统计该数组中各字符出现的次数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222</a:t>
            </a:fld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492375"/>
            <a:ext cx="5321300" cy="26558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48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F119A-7A40-40F1-A7D7-8C57EE198091}" type="slidenum">
              <a:rPr lang="en-US" altLang="zh-CN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55576" y="130534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#include&lt;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&gt;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main(){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a, b, c, max;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输入三个正数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&gt;&gt;a&gt;&gt;b&gt;&gt;c;</a:t>
            </a:r>
          </a:p>
          <a:p>
            <a:pPr algn="just"/>
            <a:r>
              <a:rPr lang="fr-FR" altLang="zh-CN" b="1" dirty="0">
                <a:solidFill>
                  <a:srgbClr val="000000"/>
                </a:solidFill>
                <a:latin typeface="Courier New"/>
              </a:rPr>
              <a:t>   cout&lt;&lt;"a="&lt;&lt;a&lt;&lt;'\t'&lt;&lt;"b="&lt;&lt;b&lt;&lt;'\t‘&lt;&lt;"c="&lt;&lt;c&lt;&lt;endl;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(a&gt;=b) max=a;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max=b;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(c&gt;max)</a:t>
            </a:r>
            <a:r>
              <a:rPr lang="en-US" altLang="zh-CN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max=a; 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 “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最大数为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:”&lt;&lt;max&lt;&lt;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  <a:ea typeface="宋体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; 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0;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条件语句的嵌套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条件语句中的某个分支（</a:t>
            </a:r>
            <a:r>
              <a:rPr lang="en-US" altLang="zh-CN" smtClean="0"/>
              <a:t>if</a:t>
            </a:r>
            <a:r>
              <a:rPr lang="zh-CN" altLang="en-US" smtClean="0"/>
              <a:t>语句块或</a:t>
            </a:r>
            <a:r>
              <a:rPr lang="en-US" altLang="zh-CN" smtClean="0"/>
              <a:t>else</a:t>
            </a:r>
            <a:r>
              <a:rPr lang="zh-CN" altLang="en-US" smtClean="0"/>
              <a:t>语句块）中仍包含条件语句</a:t>
            </a:r>
          </a:p>
        </p:txBody>
      </p:sp>
      <p:sp>
        <p:nvSpPr>
          <p:cNvPr id="358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848C0-ED6B-4BCE-ABBA-3BB0AD582397}" type="slidenum">
              <a:rPr lang="en-US" altLang="zh-CN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3286125"/>
            <a:ext cx="27749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if</a:t>
            </a:r>
            <a:r>
              <a:rPr lang="zh-CN" altLang="en-US" smtClean="0"/>
              <a:t>与</a:t>
            </a:r>
            <a:r>
              <a:rPr lang="en-US" altLang="zh-CN" smtClean="0"/>
              <a:t>else</a:t>
            </a:r>
            <a:r>
              <a:rPr lang="zh-CN" altLang="en-US" smtClean="0"/>
              <a:t>的匹配原则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else</a:t>
            </a:r>
            <a:r>
              <a:rPr lang="zh-CN" altLang="en-US" smtClean="0"/>
              <a:t>总是与其前面最近的</a:t>
            </a:r>
            <a:r>
              <a:rPr lang="en-US" altLang="zh-CN" smtClean="0"/>
              <a:t>if</a:t>
            </a:r>
            <a:r>
              <a:rPr lang="zh-CN" altLang="en-US" smtClean="0"/>
              <a:t>匹配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建议：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if</a:t>
            </a:r>
            <a:r>
              <a:rPr lang="zh-CN" altLang="en-US" smtClean="0"/>
              <a:t>和</a:t>
            </a:r>
            <a:r>
              <a:rPr lang="en-US" altLang="zh-CN" smtClean="0"/>
              <a:t>else</a:t>
            </a:r>
            <a:r>
              <a:rPr lang="zh-CN" altLang="en-US" smtClean="0"/>
              <a:t>的语句块最好用“</a:t>
            </a:r>
            <a:r>
              <a:rPr lang="en-US" altLang="zh-CN" smtClean="0"/>
              <a:t>{</a:t>
            </a:r>
            <a:r>
              <a:rPr lang="zh-CN" altLang="en-US" smtClean="0"/>
              <a:t>”和“</a:t>
            </a:r>
            <a:r>
              <a:rPr lang="en-US" altLang="zh-CN" smtClean="0"/>
              <a:t>}</a:t>
            </a:r>
            <a:r>
              <a:rPr lang="zh-CN" altLang="en-US" smtClean="0"/>
              <a:t>”界定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当</a:t>
            </a:r>
            <a:r>
              <a:rPr lang="en-US" altLang="zh-CN" smtClean="0"/>
              <a:t>if</a:t>
            </a:r>
            <a:r>
              <a:rPr lang="zh-CN" altLang="en-US" smtClean="0"/>
              <a:t>或</a:t>
            </a:r>
            <a:r>
              <a:rPr lang="en-US" altLang="zh-CN" smtClean="0"/>
              <a:t>else</a:t>
            </a:r>
            <a:r>
              <a:rPr lang="zh-CN" altLang="en-US" smtClean="0"/>
              <a:t>的语句只有一句时，可以不加花括号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建议只用一条语句也加上花括号</a:t>
            </a:r>
            <a:endParaRPr lang="en-US" altLang="zh-CN" smtClean="0"/>
          </a:p>
        </p:txBody>
      </p:sp>
      <p:sp>
        <p:nvSpPr>
          <p:cNvPr id="368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DB059-E099-4E2C-9012-248DEAE73B56}" type="slidenum">
              <a:rPr lang="en-US" altLang="zh-CN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两种语句的区别</a:t>
            </a:r>
          </a:p>
        </p:txBody>
      </p:sp>
      <p:sp>
        <p:nvSpPr>
          <p:cNvPr id="378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87D469-EB51-41F7-824A-B2788781C206}" type="slidenum">
              <a:rPr lang="en-US" altLang="zh-CN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57500"/>
            <a:ext cx="277495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5738" y="2876550"/>
            <a:ext cx="25923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 rot="5400000">
            <a:off x="2892425" y="4249738"/>
            <a:ext cx="3214687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两种条件语句举例</a:t>
            </a:r>
          </a:p>
        </p:txBody>
      </p:sp>
      <p:sp>
        <p:nvSpPr>
          <p:cNvPr id="389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9E4A65-B3B2-407F-9374-54ADF12962DF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786063"/>
            <a:ext cx="8010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两种条件语句举例</a:t>
            </a:r>
          </a:p>
        </p:txBody>
      </p:sp>
      <p:sp>
        <p:nvSpPr>
          <p:cNvPr id="399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123609-1228-4C59-8104-1DF8326A43CA}" type="slidenum">
              <a:rPr lang="en-US" altLang="zh-CN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2928938"/>
            <a:ext cx="6210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704975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条件语句的嵌套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4.7】</a:t>
            </a:r>
            <a:r>
              <a:rPr lang="zh-CN" altLang="en-US" smtClean="0">
                <a:solidFill>
                  <a:srgbClr val="C00000"/>
                </a:solidFill>
              </a:rPr>
              <a:t>用条件语句嵌套实现</a:t>
            </a:r>
            <a:r>
              <a:rPr lang="zh-CN" altLang="en-US" smtClean="0"/>
              <a:t>例</a:t>
            </a:r>
            <a:r>
              <a:rPr lang="en-US" altLang="zh-CN" smtClean="0"/>
              <a:t>4.6</a:t>
            </a:r>
          </a:p>
          <a:p>
            <a:pPr lvl="2" eaLnBrk="1" hangingPunct="1"/>
            <a:r>
              <a:rPr lang="zh-CN" altLang="en-US" smtClean="0"/>
              <a:t>在</a:t>
            </a:r>
            <a:r>
              <a:rPr lang="en-US" altLang="zh-CN" smtClean="0"/>
              <a:t>if</a:t>
            </a:r>
            <a:r>
              <a:rPr lang="zh-CN" altLang="en-US" smtClean="0"/>
              <a:t>子句中嵌套</a:t>
            </a:r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409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8AA527-917E-4E88-8242-6B5EBA298FDD}" type="slidenum">
              <a:rPr lang="en-US" altLang="zh-CN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11560" y="2791375"/>
            <a:ext cx="79208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iostream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&gt;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zh-CN" altLang="en-US" sz="1600" b="1" dirty="0">
                <a:solidFill>
                  <a:srgbClr val="A50021"/>
                </a:solidFill>
                <a:latin typeface="Courier New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std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sz="1600" b="1" dirty="0">
              <a:solidFill>
                <a:srgbClr val="A50021"/>
              </a:solidFill>
              <a:latin typeface="Courier New"/>
            </a:endParaRPr>
          </a:p>
          <a:p>
            <a:pPr algn="just"/>
            <a:r>
              <a:rPr lang="en-US" altLang="zh-CN" sz="1600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sz="1600" b="1" dirty="0">
                <a:solidFill>
                  <a:srgbClr val="A50021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main(){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 a, b, c, max;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&lt;&lt;“</a:t>
            </a: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输入三个整数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cin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&gt;&gt;a&gt;&gt;b&gt;&gt;c;	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&lt;&lt;"a="&lt;&lt;a&lt;&lt;'\t'&lt;&lt;"b="&lt;&lt;b&lt;&lt;'\t'&lt;&lt;"c="&lt;&lt;c&lt;&lt;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(a&gt;b){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(a&gt;c){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max=a;</a:t>
            </a:r>
            <a:r>
              <a:rPr lang="en-US" altLang="zh-CN" sz="1600" b="1" dirty="0">
                <a:solidFill>
                  <a:srgbClr val="000099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</a:rPr>
              <a:t>//a&gt;b</a:t>
            </a:r>
            <a:r>
              <a:rPr lang="zh-CN" altLang="en-US" sz="1600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  <a:ea typeface="宋体"/>
              </a:rPr>
              <a:t>a&gt;c</a:t>
            </a:r>
            <a:endParaRPr lang="zh-CN" altLang="en-US" sz="1600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max=c; </a:t>
            </a:r>
            <a:r>
              <a:rPr lang="en-US" altLang="zh-CN" sz="1600" b="1" dirty="0">
                <a:solidFill>
                  <a:srgbClr val="000099"/>
                </a:solidFill>
                <a:latin typeface="Courier New"/>
              </a:rPr>
              <a:t>      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</a:rPr>
              <a:t>//a&gt;b</a:t>
            </a:r>
            <a:r>
              <a:rPr lang="zh-CN" altLang="en-US" sz="1600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sz="1600" b="1" dirty="0">
                <a:solidFill>
                  <a:srgbClr val="006600"/>
                </a:solidFill>
                <a:latin typeface="Courier New"/>
                <a:ea typeface="宋体"/>
              </a:rPr>
              <a:t>a&lt;c</a:t>
            </a:r>
            <a:endParaRPr lang="zh-CN" altLang="en-US" sz="1600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sz="1600" b="1" dirty="0">
                <a:solidFill>
                  <a:srgbClr val="006600"/>
                </a:solidFill>
                <a:latin typeface="Courier New"/>
              </a:rPr>
              <a:t>	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1600" b="1" dirty="0">
              <a:solidFill>
                <a:srgbClr val="000099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14380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40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1437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1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>
                <a:solidFill>
                  <a:srgbClr val="C00000"/>
                </a:solidFill>
              </a:rPr>
              <a:t>C++</a:t>
            </a:r>
            <a:r>
              <a:rPr lang="zh-CN" altLang="en-US" sz="3200" b="1">
                <a:solidFill>
                  <a:srgbClr val="C00000"/>
                </a:solidFill>
              </a:rPr>
              <a:t>语句概述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347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1437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48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1437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9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循环语句</a:t>
            </a:r>
            <a:endParaRPr lang="en-US" altLang="zh-CN" sz="3200" b="1"/>
          </a:p>
        </p:txBody>
      </p:sp>
      <p:sp>
        <p:nvSpPr>
          <p:cNvPr id="14351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14354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609BA4-510E-4806-83B9-FD9832BEDB66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14356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14357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1436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58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1436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198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AA69C-EBDF-4F4E-B0C0-AAA856E804DD}" type="slidenum">
              <a:rPr lang="en-US" altLang="zh-CN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99592" y="1582341"/>
            <a:ext cx="7344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	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(b&gt;c){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max=b;  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</a:rPr>
              <a:t>//a&lt;=b</a:t>
            </a:r>
            <a:r>
              <a:rPr lang="zh-CN" altLang="en-US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  <a:ea typeface="宋体"/>
              </a:rPr>
              <a:t>b&gt;c</a:t>
            </a:r>
            <a:endParaRPr lang="zh-CN" altLang="en-US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66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  <a:endParaRPr lang="zh-CN" altLang="en-US" b="1" dirty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max=c;</a:t>
            </a:r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       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</a:rPr>
              <a:t>//a&lt;=b</a:t>
            </a:r>
            <a:r>
              <a:rPr lang="zh-CN" altLang="en-US" b="1" dirty="0">
                <a:solidFill>
                  <a:srgbClr val="006600"/>
                </a:solidFill>
                <a:latin typeface="宋体"/>
                <a:ea typeface="宋体"/>
              </a:rPr>
              <a:t>且</a:t>
            </a:r>
            <a:r>
              <a:rPr lang="en-US" altLang="zh-CN" b="1" dirty="0">
                <a:solidFill>
                  <a:srgbClr val="006600"/>
                </a:solidFill>
                <a:latin typeface="Courier New"/>
                <a:ea typeface="宋体"/>
              </a:rPr>
              <a:t>b&lt;c</a:t>
            </a:r>
            <a:endParaRPr lang="zh-CN" altLang="en-US" b="1" dirty="0">
              <a:solidFill>
                <a:srgbClr val="0066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6600"/>
                </a:solidFill>
                <a:latin typeface="Courier New"/>
              </a:rPr>
              <a:t>	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最大数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  <a:ea typeface="宋体"/>
              </a:rPr>
              <a:t>max="&lt;&lt;max; </a:t>
            </a:r>
            <a:endParaRPr lang="zh-CN" altLang="en-US" b="1" dirty="0">
              <a:solidFill>
                <a:srgbClr val="000000"/>
              </a:solidFill>
              <a:latin typeface="Courier New"/>
              <a:ea typeface="宋体"/>
            </a:endParaRP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0; </a:t>
            </a:r>
            <a:endParaRPr lang="zh-CN" altLang="en-US" b="1" dirty="0">
              <a:solidFill>
                <a:srgbClr val="000000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99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7049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条件语句的嵌套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4.7】</a:t>
            </a:r>
            <a:r>
              <a:rPr lang="zh-CN" altLang="en-US" dirty="0" smtClean="0">
                <a:solidFill>
                  <a:srgbClr val="C00000"/>
                </a:solidFill>
              </a:rPr>
              <a:t>用条件语句嵌套实现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4.6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子句中嵌套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30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93E721-9DFD-47C7-BB17-A21A164FB63C}" type="slidenum">
              <a:rPr lang="en-US" altLang="zh-CN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83568" y="2771050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iostream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&gt;</a:t>
            </a:r>
            <a:endParaRPr lang="zh-CN" altLang="en-US" b="1" dirty="0">
              <a:solidFill>
                <a:schemeClr val="tx2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using namespace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std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;</a:t>
            </a:r>
            <a:endParaRPr lang="zh-CN" altLang="en-US" b="1" dirty="0">
              <a:solidFill>
                <a:schemeClr val="tx2"/>
              </a:solidFill>
              <a:latin typeface="Courier New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main(){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a,b,c,max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chemeClr val="tx2"/>
                </a:solidFill>
                <a:latin typeface="宋体"/>
                <a:ea typeface="宋体"/>
              </a:rPr>
              <a:t>输入三个正数</a:t>
            </a:r>
            <a:r>
              <a:rPr lang="en-US" altLang="zh-CN" b="1" dirty="0">
                <a:solidFill>
                  <a:schemeClr val="tx2"/>
                </a:solidFill>
                <a:latin typeface="Courier New"/>
                <a:ea typeface="宋体"/>
              </a:rPr>
              <a:t>:";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cin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&gt;&gt;a&gt;&gt;b&gt;&gt;c;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&lt;&lt;"a="&lt;&lt;a&lt;&lt;'\t'&lt;&lt;"b="&lt;&lt;b&lt;&lt;'\t'&lt;&lt;"c="&lt;&lt;c&lt;&lt;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(a&gt;b&amp;&amp;a&gt;c)  max=a;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else </a:t>
            </a:r>
            <a:endParaRPr lang="en-US" altLang="zh-CN" b="1" dirty="0" smtClean="0">
              <a:solidFill>
                <a:srgbClr val="0000FF"/>
              </a:solidFill>
              <a:latin typeface="Courier New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altLang="zh-CN" b="1" dirty="0" smtClean="0">
                <a:solidFill>
                  <a:schemeClr val="tx2"/>
                </a:solidFill>
                <a:latin typeface="Courier New"/>
              </a:rPr>
              <a:t>(b&gt;a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&amp;&amp;b&gt;c)  max=b;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/>
              </a:rPr>
              <a:t>   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/>
              </a:rPr>
              <a:t>else  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max=c;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&lt;&lt;"</a:t>
            </a:r>
            <a:r>
              <a:rPr lang="zh-CN" altLang="en-US" b="1" dirty="0">
                <a:solidFill>
                  <a:schemeClr val="tx2"/>
                </a:solidFill>
                <a:latin typeface="宋体"/>
                <a:ea typeface="宋体"/>
              </a:rPr>
              <a:t>最大数为</a:t>
            </a:r>
            <a:r>
              <a:rPr lang="en-US" altLang="zh-CN" b="1" dirty="0">
                <a:solidFill>
                  <a:schemeClr val="tx2"/>
                </a:solidFill>
                <a:latin typeface="Courier New"/>
                <a:ea typeface="宋体"/>
              </a:rPr>
              <a:t>:max="&lt;&lt;max;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	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altLang="zh-CN" sz="1600" b="1" dirty="0" smtClean="0">
                <a:solidFill>
                  <a:schemeClr val="tx2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chemeClr val="tx2"/>
                </a:solidFill>
                <a:latin typeface="Courier New"/>
              </a:rPr>
              <a:t>0;</a:t>
            </a:r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 </a:t>
            </a:r>
          </a:p>
          <a:p>
            <a:pPr algn="just"/>
            <a:r>
              <a:rPr lang="en-US" altLang="zh-CN" b="1" dirty="0">
                <a:solidFill>
                  <a:schemeClr val="tx2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条件语句的嵌套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4.8】</a:t>
            </a:r>
            <a:r>
              <a:rPr lang="zh-CN" altLang="en-US" smtClean="0">
                <a:solidFill>
                  <a:srgbClr val="C00000"/>
                </a:solidFill>
              </a:rPr>
              <a:t>编程序，输入一个温度值，若输入的是摄氏值则将其转换为华氏值，若输入的是华氏值则将其转换为摄氏值，并将转换结果显示出来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转换公式如下（其中</a:t>
            </a:r>
            <a:r>
              <a:rPr lang="en-US" altLang="zh-CN" smtClean="0">
                <a:solidFill>
                  <a:srgbClr val="0000FF"/>
                </a:solidFill>
              </a:rPr>
              <a:t>tc</a:t>
            </a:r>
            <a:r>
              <a:rPr lang="zh-CN" altLang="en-US" smtClean="0">
                <a:solidFill>
                  <a:srgbClr val="0000FF"/>
                </a:solidFill>
              </a:rPr>
              <a:t>表示摄氏度，</a:t>
            </a:r>
            <a:r>
              <a:rPr lang="en-US" altLang="zh-CN" smtClean="0">
                <a:solidFill>
                  <a:srgbClr val="0000FF"/>
                </a:solidFill>
              </a:rPr>
              <a:t>tf</a:t>
            </a:r>
            <a:r>
              <a:rPr lang="zh-CN" altLang="en-US" smtClean="0">
                <a:solidFill>
                  <a:srgbClr val="0000FF"/>
                </a:solidFill>
              </a:rPr>
              <a:t>表示华氏度）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buFontTx/>
              <a:buNone/>
            </a:pPr>
            <a:r>
              <a:rPr lang="en-US" altLang="zh-CN" sz="3600" smtClean="0"/>
              <a:t>tf = tc * 1.8 + 32；</a:t>
            </a:r>
          </a:p>
          <a:p>
            <a:pPr lvl="3" eaLnBrk="1" hangingPunct="1">
              <a:buFontTx/>
              <a:buNone/>
            </a:pPr>
            <a:r>
              <a:rPr lang="en-US" altLang="zh-CN" sz="3600" smtClean="0"/>
              <a:t>tc = (tf-32) / 1.8。</a:t>
            </a:r>
            <a:endParaRPr lang="zh-CN" altLang="en-US" sz="3600" smtClean="0"/>
          </a:p>
          <a:p>
            <a:pPr lvl="1" eaLnBrk="1" hangingPunct="1"/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440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0EB37C-97E4-42CC-AA40-0FE59A367CD9}" type="slidenum">
              <a:rPr lang="en-US" altLang="zh-CN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505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5B0CC3-CB02-47A6-AD92-ACE88B704481}" type="slidenum">
              <a:rPr lang="en-US" altLang="zh-CN"/>
              <a:pPr>
                <a:defRPr/>
              </a:pPr>
              <a:t>33</a:t>
            </a:fld>
            <a:endParaRPr lang="en-US" altLang="zh-CN" dirty="0"/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143000"/>
            <a:ext cx="700087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条件语句的嵌套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4.9】</a:t>
            </a:r>
            <a:r>
              <a:rPr lang="zh-CN" altLang="en-US" smtClean="0">
                <a:solidFill>
                  <a:srgbClr val="C00000"/>
                </a:solidFill>
              </a:rPr>
              <a:t>某商场优惠活动规定，某种商品单价为</a:t>
            </a:r>
            <a:r>
              <a:rPr lang="en-US" altLang="zh-CN" smtClean="0">
                <a:solidFill>
                  <a:srgbClr val="C00000"/>
                </a:solidFill>
              </a:rPr>
              <a:t>80</a:t>
            </a:r>
            <a:r>
              <a:rPr lang="zh-CN" altLang="en-US" smtClean="0">
                <a:solidFill>
                  <a:srgbClr val="C00000"/>
                </a:solidFill>
              </a:rPr>
              <a:t>元，一次购买</a:t>
            </a:r>
            <a:r>
              <a:rPr lang="en-US" altLang="zh-CN" smtClean="0">
                <a:solidFill>
                  <a:srgbClr val="C00000"/>
                </a:solidFill>
              </a:rPr>
              <a:t>5</a:t>
            </a:r>
            <a:r>
              <a:rPr lang="zh-CN" altLang="en-US" smtClean="0">
                <a:solidFill>
                  <a:srgbClr val="C00000"/>
                </a:solidFill>
              </a:rPr>
              <a:t>件以上（包含</a:t>
            </a:r>
            <a:r>
              <a:rPr lang="en-US" altLang="zh-CN" smtClean="0">
                <a:solidFill>
                  <a:srgbClr val="C00000"/>
                </a:solidFill>
              </a:rPr>
              <a:t>5</a:t>
            </a:r>
            <a:r>
              <a:rPr lang="zh-CN" altLang="en-US" smtClean="0">
                <a:solidFill>
                  <a:srgbClr val="C00000"/>
                </a:solidFill>
              </a:rPr>
              <a:t>件）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件以下（不包含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件）打</a:t>
            </a:r>
            <a:r>
              <a:rPr lang="en-US" altLang="zh-CN" smtClean="0">
                <a:solidFill>
                  <a:srgbClr val="C00000"/>
                </a:solidFill>
              </a:rPr>
              <a:t>9</a:t>
            </a:r>
            <a:r>
              <a:rPr lang="zh-CN" altLang="en-US" smtClean="0">
                <a:solidFill>
                  <a:srgbClr val="C00000"/>
                </a:solidFill>
              </a:rPr>
              <a:t>折，一次购买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件以上（包含</a:t>
            </a:r>
            <a:r>
              <a:rPr lang="en-US" altLang="zh-CN" smtClean="0">
                <a:solidFill>
                  <a:srgbClr val="C00000"/>
                </a:solidFill>
              </a:rPr>
              <a:t>10</a:t>
            </a:r>
            <a:r>
              <a:rPr lang="zh-CN" altLang="en-US" smtClean="0">
                <a:solidFill>
                  <a:srgbClr val="C00000"/>
                </a:solidFill>
              </a:rPr>
              <a:t>件）打</a:t>
            </a:r>
            <a:r>
              <a:rPr lang="en-US" altLang="zh-CN" smtClean="0">
                <a:solidFill>
                  <a:srgbClr val="C00000"/>
                </a:solidFill>
              </a:rPr>
              <a:t>8</a:t>
            </a:r>
            <a:r>
              <a:rPr lang="zh-CN" altLang="en-US" smtClean="0">
                <a:solidFill>
                  <a:srgbClr val="C00000"/>
                </a:solidFill>
              </a:rPr>
              <a:t>折。设计程序根据客户的购买量计算总价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 smtClean="0"/>
              <a:t>输入购买件数</a:t>
            </a:r>
            <a:r>
              <a:rPr lang="en-US" altLang="zh-CN" smtClean="0"/>
              <a:t>count</a:t>
            </a:r>
            <a:r>
              <a:rPr lang="zh-CN" altLang="en-US" smtClean="0"/>
              <a:t>，设置单价</a:t>
            </a:r>
            <a:r>
              <a:rPr lang="en-US" altLang="zh-CN" smtClean="0"/>
              <a:t>price=80(</a:t>
            </a:r>
            <a:r>
              <a:rPr lang="zh-CN" altLang="en-US" smtClean="0"/>
              <a:t>元</a:t>
            </a:r>
            <a:r>
              <a:rPr lang="en-US" altLang="zh-CN" smtClean="0"/>
              <a:t>)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 smtClean="0"/>
              <a:t>根据</a:t>
            </a:r>
            <a:r>
              <a:rPr lang="en-US" altLang="zh-CN" smtClean="0"/>
              <a:t>count</a:t>
            </a:r>
            <a:r>
              <a:rPr lang="zh-CN" altLang="en-US" smtClean="0"/>
              <a:t>值确定折扣率</a:t>
            </a:r>
            <a:r>
              <a:rPr lang="en-US" altLang="zh-CN" smtClean="0"/>
              <a:t>discount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 smtClean="0"/>
              <a:t>实际售价</a:t>
            </a:r>
            <a:r>
              <a:rPr lang="en-US" altLang="zh-CN" smtClean="0"/>
              <a:t>amount=price*count*discount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zh-CN" altLang="en-US" smtClean="0"/>
              <a:t>输出</a:t>
            </a:r>
            <a:r>
              <a:rPr lang="en-US" altLang="zh-CN" smtClean="0"/>
              <a:t>amount</a:t>
            </a:r>
            <a:r>
              <a:rPr lang="zh-CN" altLang="en-US" smtClean="0"/>
              <a:t>的值。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460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9A4343-AFC7-40C4-8FBF-429BC8210DED}" type="slidenum">
              <a:rPr lang="en-US" altLang="zh-CN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710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B05CED-AB2C-4D75-ABE4-F9F0E4DBD9A6}" type="slidenum">
              <a:rPr lang="en-US" altLang="zh-CN"/>
              <a:pPr>
                <a:defRPr/>
              </a:pPr>
              <a:t>35</a:t>
            </a:fld>
            <a:endParaRPr lang="en-US" altLang="zh-CN" dirty="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214438"/>
            <a:ext cx="7858125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条件语句的嵌套</a:t>
            </a:r>
            <a:endParaRPr lang="en-US" altLang="zh-CN" smtClean="0"/>
          </a:p>
          <a:p>
            <a:pPr lvl="1" algn="just"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4.10】</a:t>
            </a:r>
            <a:r>
              <a:rPr lang="zh-CN" altLang="en-US" smtClean="0"/>
              <a:t>求一元二次方程</a:t>
            </a:r>
            <a:r>
              <a:rPr lang="en-US" altLang="zh-CN" smtClean="0">
                <a:solidFill>
                  <a:srgbClr val="FF0000"/>
                </a:solidFill>
              </a:rPr>
              <a:t>ax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+bx+c=0</a:t>
            </a:r>
            <a:r>
              <a:rPr lang="zh-CN" altLang="en-US" smtClean="0"/>
              <a:t>的根。其中系数</a:t>
            </a:r>
            <a:r>
              <a:rPr lang="en-US" altLang="zh-CN" smtClean="0"/>
              <a:t>a(a≠0)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的值由键盘输入</a:t>
            </a:r>
            <a:endParaRPr lang="en-US" altLang="zh-CN" smtClean="0"/>
          </a:p>
          <a:p>
            <a:pPr lvl="2" algn="just" eaLnBrk="1" hangingPunct="1">
              <a:spcBef>
                <a:spcPct val="0"/>
              </a:spcBef>
            </a:pPr>
            <a:r>
              <a:rPr lang="zh-CN" altLang="en-US" smtClean="0"/>
              <a:t>输入系数</a:t>
            </a:r>
            <a:r>
              <a:rPr lang="en-US" altLang="zh-CN" smtClean="0"/>
              <a:t>a(a≠0)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后，令</a:t>
            </a:r>
            <a:r>
              <a:rPr lang="en-US" altLang="zh-CN" smtClean="0"/>
              <a:t>delta= b</a:t>
            </a:r>
            <a:r>
              <a:rPr lang="en-US" altLang="zh-CN" baseline="30000" smtClean="0"/>
              <a:t>2</a:t>
            </a:r>
            <a:r>
              <a:rPr lang="en-US" altLang="zh-CN" smtClean="0"/>
              <a:t>–4ac,</a:t>
            </a:r>
            <a:r>
              <a:rPr lang="zh-CN" altLang="en-US" smtClean="0"/>
              <a:t>结果有三种情况</a:t>
            </a:r>
            <a:endParaRPr lang="en-US" altLang="zh-CN" smtClean="0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 smtClean="0"/>
              <a:t>若</a:t>
            </a:r>
            <a:r>
              <a:rPr lang="en-US" altLang="zh-CN" smtClean="0"/>
              <a:t>delta=0</a:t>
            </a:r>
            <a:r>
              <a:rPr lang="zh-CN" altLang="en-US" smtClean="0"/>
              <a:t>，方程有两个相同实根；</a:t>
            </a:r>
            <a:endParaRPr lang="en-US" altLang="zh-CN" smtClean="0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 smtClean="0"/>
              <a:t>若</a:t>
            </a:r>
            <a:r>
              <a:rPr lang="en-US" altLang="zh-CN" smtClean="0"/>
              <a:t>delta&gt;0</a:t>
            </a:r>
            <a:r>
              <a:rPr lang="zh-CN" altLang="en-US" smtClean="0"/>
              <a:t>，方程有两个不同实根；</a:t>
            </a:r>
            <a:endParaRPr lang="en-US" altLang="zh-CN" smtClean="0"/>
          </a:p>
          <a:p>
            <a:pPr lvl="3" algn="just" eaLnBrk="1" hangingPunct="1">
              <a:spcBef>
                <a:spcPct val="0"/>
              </a:spcBef>
            </a:pPr>
            <a:r>
              <a:rPr lang="zh-CN" altLang="en-US" smtClean="0"/>
              <a:t>若</a:t>
            </a:r>
            <a:r>
              <a:rPr lang="en-US" altLang="zh-CN" smtClean="0"/>
              <a:t>delta&lt;0</a:t>
            </a:r>
            <a:r>
              <a:rPr lang="zh-CN" altLang="en-US" smtClean="0"/>
              <a:t>，方程无实根。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481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FE004-49AE-4BB1-B0C8-86D3D314A992}" type="slidenum">
              <a:rPr lang="en-US" altLang="zh-CN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4915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3AD953-0E6B-4ACD-BDB7-C454B7AFF2D3}" type="slidenum">
              <a:rPr lang="en-US" altLang="zh-CN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491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785938"/>
            <a:ext cx="779621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017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F17280-72D5-4FFF-B946-6A34A8C5B275}" type="slidenum">
              <a:rPr lang="en-US" altLang="zh-CN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501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4438"/>
            <a:ext cx="68580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120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25F93F-53C0-46B0-AD35-98BCC997EF64}" type="slidenum">
              <a:rPr lang="en-US" altLang="zh-CN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295400"/>
            <a:ext cx="81534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3200" b="1" kern="0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条件语句处理多分支的情况</a:t>
            </a:r>
            <a:endParaRPr lang="en-US" altLang="zh-CN" sz="3200" b="1" kern="0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120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000250"/>
            <a:ext cx="8091487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C++</a:t>
            </a:r>
            <a:r>
              <a:rPr lang="zh-CN" altLang="en-US" smtClean="0"/>
              <a:t>语句的分类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00B050"/>
                </a:solidFill>
              </a:rPr>
              <a:t>说明语句（</a:t>
            </a:r>
            <a:r>
              <a:rPr lang="en-US" altLang="zh-CN" smtClean="0">
                <a:solidFill>
                  <a:srgbClr val="00B050"/>
                </a:solidFill>
              </a:rPr>
              <a:t>Declaration statement</a:t>
            </a:r>
            <a:r>
              <a:rPr lang="zh-CN" altLang="en-US" smtClean="0">
                <a:solidFill>
                  <a:srgbClr val="00B050"/>
                </a:solidFill>
              </a:rPr>
              <a:t>）</a:t>
            </a:r>
            <a:endParaRPr lang="en-US" altLang="zh-CN" smtClean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smtClean="0"/>
              <a:t>表达式语句（</a:t>
            </a:r>
            <a:r>
              <a:rPr lang="en-US" altLang="zh-CN" smtClean="0"/>
              <a:t>Expression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空语句（</a:t>
            </a:r>
            <a:r>
              <a:rPr lang="en-US" altLang="zh-CN" smtClean="0"/>
              <a:t>Null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控制语句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分支语句（</a:t>
            </a:r>
            <a:r>
              <a:rPr lang="en-US" altLang="zh-CN" smtClean="0"/>
              <a:t>Selection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循环语句（</a:t>
            </a:r>
            <a:r>
              <a:rPr lang="en-US" altLang="zh-CN" smtClean="0"/>
              <a:t>iteration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无条件转向语句（</a:t>
            </a:r>
            <a:r>
              <a:rPr lang="en-US" altLang="zh-CN" smtClean="0"/>
              <a:t>Jump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复合语句（</a:t>
            </a:r>
            <a:r>
              <a:rPr lang="en-US" altLang="zh-CN" smtClean="0"/>
              <a:t>Compound statement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标签语句（</a:t>
            </a:r>
            <a:r>
              <a:rPr lang="en-US" altLang="zh-CN" smtClean="0"/>
              <a:t>Labeled statement</a:t>
            </a:r>
            <a:r>
              <a:rPr lang="zh-CN" altLang="en-US" smtClean="0"/>
              <a:t>）</a:t>
            </a:r>
          </a:p>
        </p:txBody>
      </p:sp>
      <p:sp>
        <p:nvSpPr>
          <p:cNvPr id="153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D4A8CF-8F61-4D86-AFB4-4DD7681567C8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62538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由关键字</a:t>
            </a:r>
            <a:r>
              <a:rPr lang="en-US" altLang="zh-CN" smtClean="0"/>
              <a:t>switch</a:t>
            </a:r>
            <a:r>
              <a:rPr lang="zh-CN" altLang="en-US" smtClean="0"/>
              <a:t>、</a:t>
            </a:r>
            <a:r>
              <a:rPr lang="en-US" altLang="zh-CN" smtClean="0"/>
              <a:t>case</a:t>
            </a:r>
            <a:r>
              <a:rPr lang="zh-CN" altLang="en-US" smtClean="0"/>
              <a:t>和</a:t>
            </a:r>
            <a:r>
              <a:rPr lang="en-US" altLang="zh-CN" smtClean="0"/>
              <a:t>default</a:t>
            </a:r>
            <a:r>
              <a:rPr lang="zh-CN" altLang="en-US" smtClean="0"/>
              <a:t>构成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与</a:t>
            </a:r>
            <a:r>
              <a:rPr lang="en-US" altLang="zh-CN" smtClean="0"/>
              <a:t>break</a:t>
            </a:r>
            <a:r>
              <a:rPr lang="zh-CN" altLang="en-US" smtClean="0"/>
              <a:t>语句结合使用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多分支语句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if</a:t>
            </a:r>
            <a:r>
              <a:rPr lang="zh-CN" altLang="en-US" smtClean="0"/>
              <a:t>语句是两个分支的语句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实现多分支很复杂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if...else...</a:t>
            </a:r>
            <a:r>
              <a:rPr lang="zh-CN" altLang="en-US" smtClean="0"/>
              <a:t>语句的多重嵌套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形式多样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带</a:t>
            </a:r>
            <a:r>
              <a:rPr lang="en-US" altLang="zh-CN" smtClean="0"/>
              <a:t>break</a:t>
            </a:r>
            <a:r>
              <a:rPr lang="zh-CN" altLang="en-US" smtClean="0"/>
              <a:t>语句与不带</a:t>
            </a:r>
            <a:r>
              <a:rPr lang="en-US" altLang="zh-CN" smtClean="0"/>
              <a:t>break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带</a:t>
            </a:r>
            <a:r>
              <a:rPr lang="en-US" altLang="zh-CN" smtClean="0"/>
              <a:t>default</a:t>
            </a:r>
            <a:r>
              <a:rPr lang="zh-CN" altLang="en-US" smtClean="0"/>
              <a:t>与不带</a:t>
            </a:r>
            <a:r>
              <a:rPr lang="en-US" altLang="zh-CN" smtClean="0"/>
              <a:t>default</a:t>
            </a:r>
          </a:p>
          <a:p>
            <a:pPr lvl="2" eaLnBrk="1" hangingPunct="1"/>
            <a:r>
              <a:rPr lang="en-US" altLang="zh-CN" smtClean="0"/>
              <a:t>case</a:t>
            </a:r>
            <a:r>
              <a:rPr lang="zh-CN" altLang="en-US" smtClean="0"/>
              <a:t>空语句</a:t>
            </a:r>
          </a:p>
        </p:txBody>
      </p:sp>
      <p:sp>
        <p:nvSpPr>
          <p:cNvPr id="522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1589A1-03C6-4826-8E1E-828115654040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使用方法</a:t>
            </a:r>
          </a:p>
        </p:txBody>
      </p:sp>
      <p:sp>
        <p:nvSpPr>
          <p:cNvPr id="532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0384CE-00B2-4521-A56F-65C8453CC32E}" type="slidenum">
              <a:rPr lang="en-US" altLang="zh-CN"/>
              <a:pPr>
                <a:defRPr/>
              </a:pPr>
              <a:t>41</a:t>
            </a:fld>
            <a:endParaRPr lang="en-US" altLang="zh-CN" dirty="0"/>
          </a:p>
        </p:txBody>
      </p:sp>
      <p:pic>
        <p:nvPicPr>
          <p:cNvPr id="532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2643188"/>
            <a:ext cx="5494338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&lt;条件表达式&gt;</a:t>
            </a:r>
            <a:r>
              <a:rPr lang="zh-CN" altLang="en-US" smtClean="0"/>
              <a:t>给出进行分支的条件，其</a:t>
            </a:r>
            <a:r>
              <a:rPr lang="zh-CN" altLang="en-US" smtClean="0">
                <a:solidFill>
                  <a:srgbClr val="FF0000"/>
                </a:solidFill>
              </a:rPr>
              <a:t>值</a:t>
            </a:r>
            <a:r>
              <a:rPr lang="zh-CN" altLang="en-US" smtClean="0"/>
              <a:t>必须是一个整型、字符型或枚举型的表达式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关键字</a:t>
            </a:r>
            <a:r>
              <a:rPr lang="en-US" altLang="zh-CN" smtClean="0"/>
              <a:t>case</a:t>
            </a:r>
            <a:r>
              <a:rPr lang="zh-CN" altLang="en-US" smtClean="0"/>
              <a:t>用于引出一个分支。</a:t>
            </a:r>
            <a:r>
              <a:rPr lang="en-US" altLang="zh-CN" smtClean="0"/>
              <a:t>case</a:t>
            </a:r>
            <a:r>
              <a:rPr lang="zh-CN" altLang="en-US" smtClean="0"/>
              <a:t>后的各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&lt;常量表达式&gt;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 均为</a:t>
            </a:r>
            <a:r>
              <a:rPr lang="en-US" altLang="zh-CN" smtClean="0"/>
              <a:t>switch</a:t>
            </a:r>
            <a:r>
              <a:rPr lang="zh-CN" altLang="en-US" smtClean="0"/>
              <a:t>后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&lt;条件表达式&gt;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的一个可能值（两者的类型应该相同）。实际上，每个“</a:t>
            </a:r>
            <a:r>
              <a:rPr lang="en-US" altLang="zh-CN" smtClean="0">
                <a:solidFill>
                  <a:srgbClr val="FF0000"/>
                </a:solidFill>
              </a:rPr>
              <a:t>case &lt;</a:t>
            </a:r>
            <a:r>
              <a:rPr lang="zh-CN" altLang="en-US" smtClean="0">
                <a:solidFill>
                  <a:srgbClr val="FF0000"/>
                </a:solidFill>
              </a:rPr>
              <a:t>常量表达式</a:t>
            </a:r>
            <a:r>
              <a:rPr lang="en-US" altLang="zh-CN" smtClean="0">
                <a:solidFill>
                  <a:srgbClr val="FF0000"/>
                </a:solidFill>
              </a:rPr>
              <a:t>i&gt; :</a:t>
            </a:r>
            <a:r>
              <a:rPr lang="en-US" altLang="zh-CN" smtClean="0"/>
              <a:t>”</a:t>
            </a:r>
            <a:r>
              <a:rPr lang="zh-CN" altLang="en-US" smtClean="0"/>
              <a:t>都只起一个</a:t>
            </a:r>
            <a:r>
              <a:rPr lang="zh-CN" altLang="en-US" smtClean="0">
                <a:solidFill>
                  <a:srgbClr val="FF0000"/>
                </a:solidFill>
              </a:rPr>
              <a:t>语句标号</a:t>
            </a:r>
            <a:r>
              <a:rPr lang="zh-CN" altLang="en-US" smtClean="0"/>
              <a:t>的作用</a:t>
            </a:r>
          </a:p>
        </p:txBody>
      </p:sp>
      <p:sp>
        <p:nvSpPr>
          <p:cNvPr id="542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23605-A9F3-41B7-91BB-FFBF3AC29DB9}" type="slidenum">
              <a:rPr lang="en-US" altLang="zh-CN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>
              <a:spcBef>
                <a:spcPts val="0"/>
              </a:spcBef>
            </a:pPr>
            <a:r>
              <a:rPr lang="zh-CN" altLang="en-US" smtClean="0"/>
              <a:t>若</a:t>
            </a:r>
            <a:r>
              <a:rPr lang="en-US" altLang="zh-CN" smtClean="0"/>
              <a:t>switch</a:t>
            </a:r>
            <a:r>
              <a:rPr lang="zh-CN" altLang="en-US" smtClean="0"/>
              <a:t>后</a:t>
            </a:r>
            <a:r>
              <a:rPr lang="zh-CN" altLang="en-US" smtClean="0">
                <a:latin typeface="Times New Roman" pitchFamily="18" charset="0"/>
              </a:rPr>
              <a:t>“</a:t>
            </a:r>
            <a:r>
              <a:rPr lang="zh-CN" altLang="en-US" smtClean="0"/>
              <a:t>&lt;条件表达式&gt;</a:t>
            </a:r>
            <a:r>
              <a:rPr lang="zh-CN" altLang="en-US" smtClean="0">
                <a:latin typeface="Times New Roman" pitchFamily="18" charset="0"/>
              </a:rPr>
              <a:t>”</a:t>
            </a:r>
            <a:r>
              <a:rPr lang="zh-CN" altLang="en-US" smtClean="0"/>
              <a:t>的取值恰与某个 “&lt;常量表达式</a:t>
            </a:r>
            <a:r>
              <a:rPr lang="en-US" altLang="zh-CN" smtClean="0"/>
              <a:t>i&gt;”</a:t>
            </a:r>
            <a:r>
              <a:rPr lang="zh-CN" altLang="en-US" smtClean="0"/>
              <a:t>的值相同, 则直接跳转到“</a:t>
            </a:r>
            <a:r>
              <a:rPr lang="en-US" altLang="zh-CN" smtClean="0"/>
              <a:t>case &lt;</a:t>
            </a:r>
            <a:r>
              <a:rPr lang="zh-CN" altLang="en-US" smtClean="0"/>
              <a:t>常量表达式</a:t>
            </a:r>
            <a:r>
              <a:rPr lang="en-US" altLang="zh-CN" smtClean="0"/>
              <a:t>i&gt; :”</a:t>
            </a:r>
            <a:r>
              <a:rPr lang="zh-CN" altLang="en-US" smtClean="0"/>
              <a:t>后的那一分支的起始点处去执行（直到遇到</a:t>
            </a:r>
            <a:r>
              <a:rPr lang="en-US" altLang="zh-CN" smtClean="0"/>
              <a:t>break</a:t>
            </a:r>
            <a:r>
              <a:rPr lang="zh-CN" altLang="en-US" smtClean="0"/>
              <a:t>语句或者遇到了</a:t>
            </a:r>
            <a:r>
              <a:rPr lang="en-US" altLang="zh-CN" smtClean="0"/>
              <a:t>switch</a:t>
            </a:r>
            <a:r>
              <a:rPr lang="zh-CN" altLang="en-US" smtClean="0"/>
              <a:t>语句体的右花括号后结束本</a:t>
            </a:r>
            <a:r>
              <a:rPr lang="en-US" altLang="zh-CN" smtClean="0"/>
              <a:t>switch</a:t>
            </a:r>
            <a:r>
              <a:rPr lang="zh-CN" altLang="en-US" smtClean="0"/>
              <a:t>句）。</a:t>
            </a:r>
            <a:endParaRPr lang="en-US" altLang="zh-CN" smtClean="0"/>
          </a:p>
          <a:p>
            <a:pPr lvl="1" eaLnBrk="1" hangingPunct="1">
              <a:spcBef>
                <a:spcPts val="0"/>
              </a:spcBef>
            </a:pPr>
            <a:r>
              <a:rPr lang="zh-CN" altLang="en-US" smtClean="0"/>
              <a:t>若“&lt;条件表达式&gt;”的值与任一个“&lt;常量表达式</a:t>
            </a:r>
            <a:r>
              <a:rPr lang="en-US" altLang="zh-CN" smtClean="0"/>
              <a:t>i&gt;”</a:t>
            </a:r>
            <a:r>
              <a:rPr lang="zh-CN" altLang="en-US" smtClean="0"/>
              <a:t>的值都不相同, 那么: 若有</a:t>
            </a:r>
            <a:r>
              <a:rPr lang="en-US" altLang="zh-CN" smtClean="0"/>
              <a:t>default</a:t>
            </a:r>
            <a:r>
              <a:rPr lang="zh-CN" altLang="en-US" smtClean="0"/>
              <a:t>分支, 则跳转到“</a:t>
            </a:r>
            <a:r>
              <a:rPr lang="en-US" altLang="zh-CN" smtClean="0"/>
              <a:t>default:”</a:t>
            </a:r>
            <a:r>
              <a:rPr lang="zh-CN" altLang="en-US" smtClean="0"/>
              <a:t>后的那一分支的起始点处去执行, 否则什么都不执行(而结束本</a:t>
            </a:r>
            <a:r>
              <a:rPr lang="en-US" altLang="zh-CN" smtClean="0"/>
              <a:t>switch</a:t>
            </a:r>
            <a:r>
              <a:rPr lang="zh-CN" altLang="en-US" smtClean="0"/>
              <a:t>句)</a:t>
            </a:r>
          </a:p>
        </p:txBody>
      </p:sp>
      <p:sp>
        <p:nvSpPr>
          <p:cNvPr id="553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384DB4-DDBF-4B37-8E75-59AD729D7453}" type="slidenum">
              <a:rPr lang="en-US" altLang="zh-CN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257550" cy="3848100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与</a:t>
            </a:r>
            <a:r>
              <a:rPr lang="en-US" altLang="zh-CN" smtClean="0">
                <a:solidFill>
                  <a:srgbClr val="C00000"/>
                </a:solidFill>
              </a:rPr>
              <a:t>break</a:t>
            </a:r>
            <a:r>
              <a:rPr lang="zh-CN" altLang="en-US" smtClean="0">
                <a:solidFill>
                  <a:srgbClr val="C00000"/>
                </a:solidFill>
              </a:rPr>
              <a:t>语句</a:t>
            </a:r>
            <a:r>
              <a:rPr lang="zh-CN" altLang="en-US" smtClean="0"/>
              <a:t>一起使用的开关语句</a:t>
            </a:r>
          </a:p>
        </p:txBody>
      </p:sp>
      <p:sp>
        <p:nvSpPr>
          <p:cNvPr id="563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EF8787-B345-4F77-AB57-49F590DA933B}" type="slidenum">
              <a:rPr lang="en-US" altLang="zh-CN"/>
              <a:pPr>
                <a:defRPr/>
              </a:pPr>
              <a:t>44</a:t>
            </a:fld>
            <a:endParaRPr lang="en-US" altLang="zh-CN" dirty="0"/>
          </a:p>
        </p:txBody>
      </p:sp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63" y="1285875"/>
            <a:ext cx="44672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3114675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不带</a:t>
            </a:r>
            <a:r>
              <a:rPr lang="en-US" altLang="zh-CN" smtClean="0">
                <a:solidFill>
                  <a:srgbClr val="C00000"/>
                </a:solidFill>
              </a:rPr>
              <a:t>break</a:t>
            </a:r>
            <a:r>
              <a:rPr lang="zh-CN" altLang="en-US" smtClean="0"/>
              <a:t>的开关语句</a:t>
            </a:r>
          </a:p>
        </p:txBody>
      </p:sp>
      <p:sp>
        <p:nvSpPr>
          <p:cNvPr id="573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885C1-60A2-4055-95ED-DD0FE31418C4}" type="slidenum">
              <a:rPr lang="en-US" altLang="zh-CN"/>
              <a:pPr>
                <a:defRPr/>
              </a:pPr>
              <a:t>45</a:t>
            </a:fld>
            <a:endParaRPr lang="en-US" altLang="zh-CN" dirty="0"/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1428750"/>
            <a:ext cx="4533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175" cy="2490788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4.11】</a:t>
            </a:r>
            <a:r>
              <a:rPr lang="zh-CN" altLang="en-US" smtClean="0">
                <a:solidFill>
                  <a:srgbClr val="C00000"/>
                </a:solidFill>
              </a:rPr>
              <a:t>若</a:t>
            </a:r>
            <a:r>
              <a:rPr lang="en-US" altLang="zh-CN" smtClean="0">
                <a:solidFill>
                  <a:srgbClr val="C00000"/>
                </a:solidFill>
              </a:rPr>
              <a:t>int</a:t>
            </a:r>
            <a:r>
              <a:rPr lang="zh-CN" altLang="en-US" smtClean="0">
                <a:solidFill>
                  <a:srgbClr val="C00000"/>
                </a:solidFill>
              </a:rPr>
              <a:t>型变量</a:t>
            </a:r>
            <a:r>
              <a:rPr lang="en-US" altLang="zh-CN" smtClean="0">
                <a:solidFill>
                  <a:srgbClr val="C00000"/>
                </a:solidFill>
              </a:rPr>
              <a:t>i=2, </a:t>
            </a:r>
            <a:r>
              <a:rPr lang="zh-CN" altLang="en-US" smtClean="0">
                <a:solidFill>
                  <a:srgbClr val="C00000"/>
                </a:solidFill>
              </a:rPr>
              <a:t>执行下述</a:t>
            </a:r>
            <a:r>
              <a:rPr lang="en-US" altLang="zh-CN" smtClean="0">
                <a:solidFill>
                  <a:srgbClr val="C00000"/>
                </a:solidFill>
              </a:rPr>
              <a:t>switch</a:t>
            </a:r>
            <a:r>
              <a:rPr lang="zh-CN" altLang="en-US" smtClean="0">
                <a:solidFill>
                  <a:srgbClr val="C00000"/>
                </a:solidFill>
              </a:rPr>
              <a:t>语句后, 将输出 </a:t>
            </a:r>
            <a:r>
              <a:rPr lang="zh-CN" altLang="en-US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i=2</a:t>
            </a:r>
            <a:r>
              <a:rPr lang="zh-CN" altLang="en-US" smtClean="0">
                <a:solidFill>
                  <a:srgbClr val="C00000"/>
                </a:solidFill>
              </a:rPr>
              <a:t>”以及“</a:t>
            </a:r>
            <a:r>
              <a:rPr lang="en-US" altLang="zh-CN" smtClean="0">
                <a:solidFill>
                  <a:srgbClr val="C00000"/>
                </a:solidFill>
              </a:rPr>
              <a:t>i=2</a:t>
            </a:r>
            <a:r>
              <a:rPr lang="zh-CN" altLang="en-US" smtClean="0">
                <a:solidFill>
                  <a:srgbClr val="C00000"/>
                </a:solidFill>
              </a:rPr>
              <a:t>”两行；若</a:t>
            </a:r>
            <a:r>
              <a:rPr lang="en-US" altLang="zh-CN" smtClean="0">
                <a:solidFill>
                  <a:srgbClr val="C00000"/>
                </a:solidFill>
              </a:rPr>
              <a:t>i=5，</a:t>
            </a:r>
            <a:r>
              <a:rPr lang="zh-CN" altLang="en-US" smtClean="0">
                <a:solidFill>
                  <a:srgbClr val="C00000"/>
                </a:solidFill>
              </a:rPr>
              <a:t>则什么也不输出（而结束该</a:t>
            </a:r>
            <a:r>
              <a:rPr lang="en-US" altLang="zh-CN" smtClean="0">
                <a:solidFill>
                  <a:srgbClr val="C00000"/>
                </a:solidFill>
              </a:rPr>
              <a:t>switch</a:t>
            </a:r>
            <a:r>
              <a:rPr lang="zh-CN" altLang="en-US" smtClean="0">
                <a:solidFill>
                  <a:srgbClr val="C00000"/>
                </a:solidFill>
              </a:rPr>
              <a:t>句）；若</a:t>
            </a:r>
            <a:r>
              <a:rPr lang="en-US" altLang="zh-CN" smtClean="0">
                <a:solidFill>
                  <a:srgbClr val="C00000"/>
                </a:solidFill>
              </a:rPr>
              <a:t>i=1</a:t>
            </a:r>
            <a:r>
              <a:rPr lang="zh-CN" altLang="en-US" smtClean="0">
                <a:solidFill>
                  <a:srgbClr val="C00000"/>
                </a:solidFill>
              </a:rPr>
              <a:t>时，要输出3行</a:t>
            </a:r>
            <a:r>
              <a:rPr lang="zh-CN" altLang="en-US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i=1</a:t>
            </a:r>
            <a:r>
              <a:rPr lang="zh-CN" altLang="en-US" smtClean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583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12175C-477A-44A8-9D73-503289E20A4F}" type="slidenum">
              <a:rPr lang="en-US" altLang="zh-CN"/>
              <a:pPr>
                <a:defRPr/>
              </a:pPr>
              <a:t>46</a:t>
            </a:fld>
            <a:endParaRPr lang="en-US" altLang="zh-CN" dirty="0"/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3643313"/>
            <a:ext cx="42862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6763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6763" y="2709863"/>
            <a:ext cx="50688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多个</a:t>
            </a:r>
            <a:r>
              <a:rPr lang="en-US" altLang="zh-CN" smtClean="0"/>
              <a:t>case</a:t>
            </a:r>
            <a:r>
              <a:rPr lang="zh-CN" altLang="en-US" smtClean="0"/>
              <a:t>并列的情况</a:t>
            </a:r>
          </a:p>
        </p:txBody>
      </p:sp>
      <p:sp>
        <p:nvSpPr>
          <p:cNvPr id="593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E835DC-507C-41C6-8414-02A153604781}" type="slidenum">
              <a:rPr lang="en-US" altLang="zh-CN"/>
              <a:pPr>
                <a:defRPr/>
              </a:pPr>
              <a:t>47</a:t>
            </a:fld>
            <a:endParaRPr lang="en-US" altLang="zh-CN" dirty="0"/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357438"/>
            <a:ext cx="43719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57188" y="1295400"/>
            <a:ext cx="8501062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4.12】</a:t>
            </a:r>
            <a:r>
              <a:rPr lang="zh-CN" altLang="en-US" smtClean="0">
                <a:solidFill>
                  <a:srgbClr val="C00000"/>
                </a:solidFill>
              </a:rPr>
              <a:t>输入成绩，输出成绩的等级。例如成绩</a:t>
            </a:r>
            <a:r>
              <a:rPr lang="en-US" altLang="zh-CN" smtClean="0">
                <a:solidFill>
                  <a:srgbClr val="C00000"/>
                </a:solidFill>
              </a:rPr>
              <a:t>score=86, </a:t>
            </a:r>
            <a:r>
              <a:rPr lang="zh-CN" altLang="en-US" smtClean="0">
                <a:solidFill>
                  <a:srgbClr val="C00000"/>
                </a:solidFill>
              </a:rPr>
              <a:t>运行程序后, 将输出</a:t>
            </a:r>
            <a:r>
              <a:rPr lang="zh-CN" altLang="en-US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grade=B</a:t>
            </a:r>
            <a:r>
              <a:rPr lang="zh-CN" altLang="en-US" smtClean="0">
                <a:solidFill>
                  <a:srgbClr val="C00000"/>
                </a:solidFill>
              </a:rPr>
              <a:t>”</a:t>
            </a:r>
            <a:r>
              <a:rPr lang="en-US" altLang="zh-CN" smtClean="0">
                <a:solidFill>
                  <a:srgbClr val="C00000"/>
                </a:solidFill>
              </a:rPr>
              <a:t>；</a:t>
            </a:r>
            <a:r>
              <a:rPr lang="zh-CN" altLang="en-US" smtClean="0">
                <a:solidFill>
                  <a:srgbClr val="C00000"/>
                </a:solidFill>
              </a:rPr>
              <a:t>若</a:t>
            </a:r>
            <a:r>
              <a:rPr lang="en-US" altLang="zh-CN" smtClean="0">
                <a:solidFill>
                  <a:srgbClr val="C00000"/>
                </a:solidFill>
              </a:rPr>
              <a:t>score</a:t>
            </a:r>
            <a:r>
              <a:rPr lang="zh-CN" altLang="en-US" smtClean="0">
                <a:solidFill>
                  <a:srgbClr val="C00000"/>
                </a:solidFill>
              </a:rPr>
              <a:t>处于90到100之间，将输出</a:t>
            </a:r>
            <a:r>
              <a:rPr lang="zh-CN" altLang="en-US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grade=A</a:t>
            </a:r>
            <a:r>
              <a:rPr lang="en-US" altLang="zh-CN" smtClean="0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 smtClean="0">
                <a:solidFill>
                  <a:srgbClr val="C00000"/>
                </a:solidFill>
              </a:rPr>
              <a:t>；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C00000"/>
                </a:solidFill>
              </a:rPr>
              <a:t> 	... ；</a:t>
            </a:r>
            <a:r>
              <a:rPr lang="zh-CN" altLang="en-US" smtClean="0">
                <a:solidFill>
                  <a:srgbClr val="C00000"/>
                </a:solidFill>
              </a:rPr>
              <a:t>若</a:t>
            </a:r>
            <a:r>
              <a:rPr lang="en-US" altLang="zh-CN" smtClean="0">
                <a:solidFill>
                  <a:srgbClr val="C00000"/>
                </a:solidFill>
              </a:rPr>
              <a:t>score/10</a:t>
            </a:r>
            <a:r>
              <a:rPr lang="zh-CN" altLang="en-US" smtClean="0">
                <a:solidFill>
                  <a:srgbClr val="C00000"/>
                </a:solidFill>
              </a:rPr>
              <a:t>不处于6到10之间（如, </a:t>
            </a:r>
            <a:r>
              <a:rPr lang="en-US" altLang="zh-CN" smtClean="0">
                <a:solidFill>
                  <a:srgbClr val="C00000"/>
                </a:solidFill>
              </a:rPr>
              <a:t>score</a:t>
            </a:r>
            <a:r>
              <a:rPr lang="zh-CN" altLang="en-US" smtClean="0">
                <a:solidFill>
                  <a:srgbClr val="C00000"/>
                </a:solidFill>
              </a:rPr>
              <a:t>为59, 0, 123, -12等）, 将输出</a:t>
            </a:r>
            <a:r>
              <a:rPr lang="zh-CN" altLang="en-US" smtClean="0">
                <a:solidFill>
                  <a:srgbClr val="C00000"/>
                </a:solidFill>
                <a:latin typeface="Times New Roman" pitchFamily="18" charset="0"/>
              </a:rPr>
              <a:t>“</a:t>
            </a:r>
            <a:r>
              <a:rPr lang="en-US" altLang="zh-CN" smtClean="0">
                <a:solidFill>
                  <a:srgbClr val="C00000"/>
                </a:solidFill>
              </a:rPr>
              <a:t>grade=E</a:t>
            </a:r>
            <a:r>
              <a:rPr lang="en-US" altLang="zh-CN" smtClean="0">
                <a:solidFill>
                  <a:srgbClr val="C00000"/>
                </a:solidFill>
                <a:latin typeface="Times New Roman" pitchFamily="18" charset="0"/>
              </a:rPr>
              <a:t>”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604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F5587C-67DD-4A81-B29A-18396B12FF38}" type="slidenum">
              <a:rPr lang="en-US" altLang="zh-CN"/>
              <a:pPr>
                <a:defRPr/>
              </a:pPr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144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3A74D4-B02F-445F-9F24-E9372BD97FE4}" type="slidenum">
              <a:rPr lang="en-US" altLang="zh-CN"/>
              <a:pPr>
                <a:defRPr/>
              </a:pPr>
              <a:t>49</a:t>
            </a:fld>
            <a:endParaRPr lang="en-US" altLang="zh-CN" dirty="0"/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37861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表达式语句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任意有效表达式都可以作为表达式语句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在表达式后面加上“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当表达式语句中不包含表达式时，该语句是</a:t>
            </a:r>
            <a:r>
              <a:rPr lang="zh-CN" altLang="en-US" smtClean="0">
                <a:solidFill>
                  <a:srgbClr val="C00000"/>
                </a:solidFill>
              </a:rPr>
              <a:t>空语句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什么也不做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只由分割符“</a:t>
            </a:r>
            <a:r>
              <a:rPr lang="en-US" altLang="zh-CN" smtClean="0">
                <a:latin typeface="Courier New" pitchFamily="49" charset="0"/>
              </a:rPr>
              <a:t>;</a:t>
            </a:r>
            <a:r>
              <a:rPr lang="zh-CN" altLang="en-US" smtClean="0"/>
              <a:t>”构成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常见的表达式语句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赋值表达式语句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函数调用语句</a:t>
            </a: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22586C-6E6E-4D9F-9197-C303E57096CB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2328863" cy="3276600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不含</a:t>
            </a:r>
            <a:r>
              <a:rPr lang="en-US" altLang="zh-CN" smtClean="0">
                <a:solidFill>
                  <a:srgbClr val="C00000"/>
                </a:solidFill>
              </a:rPr>
              <a:t>default</a:t>
            </a:r>
            <a:r>
              <a:rPr lang="zh-CN" altLang="en-US" smtClean="0"/>
              <a:t>语句的情况</a:t>
            </a:r>
          </a:p>
        </p:txBody>
      </p:sp>
      <p:sp>
        <p:nvSpPr>
          <p:cNvPr id="624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5F7D89-429B-42EE-8005-56CB17C0CFBD}" type="slidenum">
              <a:rPr lang="en-US" altLang="zh-CN"/>
              <a:pPr>
                <a:defRPr/>
              </a:pPr>
              <a:t>50</a:t>
            </a:fld>
            <a:endParaRPr lang="en-US" altLang="zh-CN" dirty="0"/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1143000"/>
            <a:ext cx="56102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4.13】</a:t>
            </a:r>
            <a:r>
              <a:rPr lang="zh-CN" altLang="en-US" smtClean="0">
                <a:solidFill>
                  <a:srgbClr val="C00000"/>
                </a:solidFill>
              </a:rPr>
              <a:t>利用开关语句设计计算器程序，实现运算：</a:t>
            </a:r>
            <a:r>
              <a:rPr lang="en-US" altLang="zh-CN" smtClean="0">
                <a:solidFill>
                  <a:srgbClr val="C00000"/>
                </a:solidFill>
              </a:rPr>
              <a:t>+</a:t>
            </a:r>
            <a:r>
              <a:rPr lang="zh-CN" altLang="en-US" smtClean="0">
                <a:solidFill>
                  <a:srgbClr val="C00000"/>
                </a:solidFill>
              </a:rPr>
              <a:t>、</a:t>
            </a:r>
            <a:r>
              <a:rPr lang="en-US" altLang="zh-CN" smtClean="0">
                <a:solidFill>
                  <a:srgbClr val="C00000"/>
                </a:solidFill>
              </a:rPr>
              <a:t>-</a:t>
            </a:r>
            <a:r>
              <a:rPr lang="zh-CN" altLang="en-US" smtClean="0">
                <a:solidFill>
                  <a:srgbClr val="C00000"/>
                </a:solidFill>
              </a:rPr>
              <a:t>、</a:t>
            </a:r>
            <a:r>
              <a:rPr lang="en-US" altLang="zh-CN" smtClean="0">
                <a:solidFill>
                  <a:srgbClr val="C00000"/>
                </a:solidFill>
              </a:rPr>
              <a:t>*</a:t>
            </a:r>
            <a:r>
              <a:rPr lang="zh-CN" altLang="en-US" smtClean="0">
                <a:solidFill>
                  <a:srgbClr val="C00000"/>
                </a:solidFill>
              </a:rPr>
              <a:t>、</a:t>
            </a:r>
            <a:r>
              <a:rPr lang="en-US" altLang="zh-CN" smtClean="0">
                <a:solidFill>
                  <a:srgbClr val="C00000"/>
                </a:solidFill>
              </a:rPr>
              <a:t>/</a:t>
            </a:r>
            <a:r>
              <a:rPr lang="zh-CN" altLang="en-US" smtClean="0">
                <a:solidFill>
                  <a:srgbClr val="C00000"/>
                </a:solidFill>
              </a:rPr>
              <a:t>和</a:t>
            </a:r>
            <a:r>
              <a:rPr lang="en-US" altLang="zh-CN" smtClean="0">
                <a:solidFill>
                  <a:srgbClr val="C00000"/>
                </a:solidFill>
              </a:rPr>
              <a:t>%</a:t>
            </a:r>
          </a:p>
          <a:p>
            <a:pPr lvl="2" eaLnBrk="1" hangingPunct="1"/>
            <a:r>
              <a:rPr lang="zh-CN" altLang="en-US" smtClean="0"/>
              <a:t>由不同的运算产生分支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多个分支</a:t>
            </a:r>
          </a:p>
        </p:txBody>
      </p:sp>
      <p:sp>
        <p:nvSpPr>
          <p:cNvPr id="634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4C2F0-505E-43DB-9DDC-19AABCD256AA}" type="slidenum">
              <a:rPr lang="en-US" altLang="zh-CN"/>
              <a:pPr>
                <a:defRPr/>
              </a:pPr>
              <a:t>51</a:t>
            </a:fld>
            <a:endParaRPr lang="en-US" altLang="zh-CN" dirty="0"/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3643313"/>
            <a:ext cx="3643312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451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CACEB1-2309-469E-B40E-3316EE908501}" type="slidenum">
              <a:rPr lang="en-US" altLang="zh-CN"/>
              <a:pPr>
                <a:defRPr/>
              </a:pPr>
              <a:t>52</a:t>
            </a:fld>
            <a:endParaRPr lang="en-US" altLang="zh-CN" dirty="0"/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5175" y="1214438"/>
            <a:ext cx="489426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50"/>
          </a:xfrm>
        </p:spPr>
        <p:txBody>
          <a:bodyPr/>
          <a:lstStyle/>
          <a:p>
            <a:pPr eaLnBrk="1" hangingPunct="1"/>
            <a:r>
              <a:rPr lang="zh-CN" altLang="en-US" smtClean="0"/>
              <a:t>开关语句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4.14】</a:t>
            </a:r>
            <a:r>
              <a:rPr lang="zh-CN" altLang="en-US" smtClean="0">
                <a:solidFill>
                  <a:srgbClr val="C00000"/>
                </a:solidFill>
              </a:rPr>
              <a:t>运输公司对所运货物实行分段计费。设运输里程为</a:t>
            </a:r>
            <a:r>
              <a:rPr lang="en-US" altLang="zh-CN" smtClean="0">
                <a:solidFill>
                  <a:srgbClr val="C00000"/>
                </a:solidFill>
              </a:rPr>
              <a:t>s</a:t>
            </a:r>
            <a:r>
              <a:rPr lang="zh-CN" altLang="en-US" smtClean="0">
                <a:solidFill>
                  <a:srgbClr val="C00000"/>
                </a:solidFill>
              </a:rPr>
              <a:t>，则运费打折情况如下：</a:t>
            </a:r>
            <a:endParaRPr lang="en-US" altLang="zh-CN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charset="-122"/>
              </a:rPr>
              <a:t>    	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s&lt;250			        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不打折扣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250&lt;=s&lt;500		         2%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500&lt;=s&lt;1000		         5%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1000&lt;=s&lt;2000	         8%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2000&lt;=s&lt;3000	         10%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3000&lt;=s		         15%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折扣</a:t>
            </a:r>
          </a:p>
          <a:p>
            <a:pPr lvl="2" eaLnBrk="1" hangingPunct="1"/>
            <a:r>
              <a:rPr lang="zh-CN" altLang="en-US" smtClean="0"/>
              <a:t>设每公里每吨的基本运费为</a:t>
            </a:r>
            <a:r>
              <a:rPr lang="en-US" altLang="zh-CN" smtClean="0"/>
              <a:t>p</a:t>
            </a:r>
            <a:r>
              <a:rPr lang="zh-CN" altLang="en-US" smtClean="0"/>
              <a:t>，货物重量为</a:t>
            </a:r>
            <a:r>
              <a:rPr lang="en-US" altLang="zh-CN" smtClean="0"/>
              <a:t>w</a:t>
            </a:r>
            <a:r>
              <a:rPr lang="zh-CN" altLang="en-US" smtClean="0"/>
              <a:t>，总运输里程在某段中的里程为</a:t>
            </a:r>
            <a:r>
              <a:rPr lang="en-US" altLang="zh-CN" smtClean="0"/>
              <a:t>Δs</a:t>
            </a:r>
            <a:r>
              <a:rPr lang="zh-CN" altLang="en-US" smtClean="0"/>
              <a:t>，折扣为</a:t>
            </a:r>
            <a:r>
              <a:rPr lang="en-US" altLang="zh-CN" smtClean="0"/>
              <a:t>d</a:t>
            </a:r>
            <a:r>
              <a:rPr lang="zh-CN" altLang="en-US" smtClean="0"/>
              <a:t>，则该段运费为：</a:t>
            </a:r>
            <a:r>
              <a:rPr lang="en-US" altLang="zh-CN" smtClean="0"/>
              <a:t>p*w*Δs*(1-d)</a:t>
            </a:r>
          </a:p>
          <a:p>
            <a:pPr lvl="2" eaLnBrk="1" hangingPunct="1"/>
            <a:r>
              <a:rPr lang="zh-CN" altLang="en-US" smtClean="0"/>
              <a:t>设计程序，当输入</a:t>
            </a:r>
            <a:r>
              <a:rPr lang="en-US" altLang="zh-CN" smtClean="0"/>
              <a:t>p</a:t>
            </a:r>
            <a:r>
              <a:rPr lang="zh-CN" altLang="en-US" smtClean="0"/>
              <a:t>、</a:t>
            </a:r>
            <a:r>
              <a:rPr lang="en-US" altLang="zh-CN" smtClean="0"/>
              <a:t>w</a:t>
            </a:r>
            <a:r>
              <a:rPr lang="zh-CN" altLang="en-US" smtClean="0"/>
              <a:t>和</a:t>
            </a:r>
            <a:r>
              <a:rPr lang="en-US" altLang="zh-CN" smtClean="0"/>
              <a:t>s</a:t>
            </a:r>
            <a:r>
              <a:rPr lang="zh-CN" altLang="en-US" smtClean="0"/>
              <a:t>后，计算运费</a:t>
            </a:r>
            <a:r>
              <a:rPr lang="en-US" altLang="zh-CN" smtClean="0"/>
              <a:t>f</a:t>
            </a:r>
            <a:endParaRPr lang="zh-CN" altLang="en-US" smtClean="0"/>
          </a:p>
        </p:txBody>
      </p:sp>
      <p:sp>
        <p:nvSpPr>
          <p:cNvPr id="655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1B3A71-8F67-4633-A08C-0684629DAD17}" type="slidenum">
              <a:rPr lang="en-US" altLang="zh-CN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总费用为各段费用之和，可采用不加</a:t>
            </a:r>
            <a:r>
              <a:rPr lang="en-US" altLang="zh-CN" smtClean="0">
                <a:solidFill>
                  <a:srgbClr val="FF3300"/>
                </a:solidFill>
              </a:rPr>
              <a:t>break</a:t>
            </a:r>
            <a:r>
              <a:rPr lang="zh-CN" altLang="en-US" smtClean="0">
                <a:solidFill>
                  <a:srgbClr val="FF3300"/>
                </a:solidFill>
              </a:rPr>
              <a:t>的</a:t>
            </a:r>
            <a:r>
              <a:rPr lang="en-US" altLang="zh-CN" smtClean="0">
                <a:solidFill>
                  <a:srgbClr val="FF3300"/>
                </a:solidFill>
              </a:rPr>
              <a:t>switch</a:t>
            </a:r>
            <a:r>
              <a:rPr lang="zh-CN" altLang="en-US" smtClean="0">
                <a:solidFill>
                  <a:srgbClr val="FF3300"/>
                </a:solidFill>
              </a:rPr>
              <a:t>语句</a:t>
            </a:r>
            <a:endParaRPr lang="en-US" altLang="zh-CN" smtClean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mtClean="0"/>
              <a:t>switch</a:t>
            </a:r>
            <a:r>
              <a:rPr lang="zh-CN" altLang="en-US" smtClean="0"/>
              <a:t>语句要求条件表达式取值为确定的若干个开关量，而不能使用关系表达式，用里程</a:t>
            </a:r>
            <a:r>
              <a:rPr lang="en-US" altLang="zh-CN" smtClean="0"/>
              <a:t>s</a:t>
            </a:r>
            <a:r>
              <a:rPr lang="zh-CN" altLang="en-US" smtClean="0"/>
              <a:t>进行判断似乎不符合条件。但是分析发现，里程</a:t>
            </a:r>
            <a:r>
              <a:rPr lang="en-US" altLang="zh-CN" smtClean="0"/>
              <a:t>s</a:t>
            </a:r>
            <a:r>
              <a:rPr lang="zh-CN" altLang="en-US" smtClean="0"/>
              <a:t>的分段点均是</a:t>
            </a:r>
            <a:r>
              <a:rPr lang="en-US" altLang="zh-CN" smtClean="0"/>
              <a:t>250</a:t>
            </a:r>
            <a:r>
              <a:rPr lang="zh-CN" altLang="en-US" smtClean="0"/>
              <a:t>的倍数，因此，将里程</a:t>
            </a:r>
            <a:r>
              <a:rPr lang="en-US" altLang="zh-CN" smtClean="0"/>
              <a:t>s</a:t>
            </a:r>
            <a:r>
              <a:rPr lang="zh-CN" altLang="en-US" smtClean="0"/>
              <a:t>除以</a:t>
            </a:r>
            <a:r>
              <a:rPr lang="en-US" altLang="zh-CN" smtClean="0"/>
              <a:t>250</a:t>
            </a:r>
            <a:r>
              <a:rPr lang="zh-CN" altLang="en-US" smtClean="0"/>
              <a:t>，取整数商</a:t>
            </a:r>
            <a:r>
              <a:rPr lang="en-US" altLang="zh-CN" smtClean="0"/>
              <a:t>c</a:t>
            </a:r>
            <a:r>
              <a:rPr lang="zh-CN" altLang="en-US" smtClean="0"/>
              <a:t>，可得到若干整数值。因此算法描述如下：</a:t>
            </a:r>
          </a:p>
        </p:txBody>
      </p:sp>
      <p:sp>
        <p:nvSpPr>
          <p:cNvPr id="665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7C5951-844B-49D1-9620-FDE3C9166D4B}" type="slidenum">
              <a:rPr lang="en-US" altLang="zh-CN"/>
              <a:pPr>
                <a:defRPr/>
              </a:pPr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758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56E8B3-007A-4F50-AB0E-681FF1E8599F}" type="slidenum">
              <a:rPr lang="en-US" altLang="zh-CN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43125" y="1482725"/>
            <a:ext cx="6697663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switch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default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d=0.15;f+=p*w*(s-3000)*(1-d);s=3000;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8: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9: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10: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d=0.1;f+=p*w*(s-2000)*(1-d);s=2000;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4: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5: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6: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7: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d=0.08;f+=p*w*(s-1000)*(1-d);s=1000;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2: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d=0.05;f+=p*w*(s-500)*(1-d);s=500;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1: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d=0.02;f+=p*w*(s-250)*(1-d);s=250;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case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0: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d=0;f+=p*w*s*(1-d);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67590" name="Text Box 3"/>
          <p:cNvSpPr txBox="1">
            <a:spLocks noChangeArrowheads="1"/>
          </p:cNvSpPr>
          <p:nvPr/>
        </p:nvSpPr>
        <p:spPr bwMode="auto">
          <a:xfrm>
            <a:off x="142875" y="1500188"/>
            <a:ext cx="178593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1">
                <a:latin typeface="Times New Roman" pitchFamily="18" charset="0"/>
              </a:rPr>
              <a:t>3000&gt;=s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15%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2000&lt;=s&lt;3000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10%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1000&lt;=s&lt;2000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8%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500&lt;=s&lt;1000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5%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250&lt;=s&lt;500  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 2%</a:t>
            </a:r>
            <a:r>
              <a:rPr lang="zh-CN" altLang="en-US" b="1">
                <a:latin typeface="Times New Roman" pitchFamily="18" charset="0"/>
              </a:rPr>
              <a:t>折扣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s&lt;250</a:t>
            </a:r>
          </a:p>
          <a:p>
            <a:pPr algn="just"/>
            <a:r>
              <a:rPr lang="en-US" altLang="zh-CN" b="1">
                <a:latin typeface="Times New Roman" pitchFamily="18" charset="0"/>
              </a:rPr>
              <a:t>   </a:t>
            </a:r>
            <a:r>
              <a:rPr lang="zh-CN" altLang="en-US" b="1">
                <a:latin typeface="Times New Roman" pitchFamily="18" charset="0"/>
              </a:rPr>
              <a:t>不打折扣</a:t>
            </a:r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2000250" y="1125538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68611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BF6F47-830F-45BD-9E69-20C396DE7DBC}" type="slidenum">
              <a:rPr lang="en-US" altLang="zh-CN"/>
              <a:pPr>
                <a:defRPr/>
              </a:pPr>
              <a:t>56</a:t>
            </a:fld>
            <a:endParaRPr lang="en-US" altLang="zh-CN" dirty="0"/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214438"/>
            <a:ext cx="7358062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输入一个字符，判断是字母、数字还是其它字符并分别给出提示信息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pic>
        <p:nvPicPr>
          <p:cNvPr id="6" name="图片 5" descr="作业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996952"/>
            <a:ext cx="511492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设圆的半径</a:t>
            </a:r>
            <a:r>
              <a:rPr lang="en-US" altLang="zh-CN" smtClean="0"/>
              <a:t>r=1.5</a:t>
            </a:r>
            <a:r>
              <a:rPr lang="zh-CN" altLang="en-US" smtClean="0"/>
              <a:t>，设计程序，求圆的周长、面积、圆球表面积、圆球体积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pic>
        <p:nvPicPr>
          <p:cNvPr id="6" name="图片 5" descr="作业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068960"/>
            <a:ext cx="8604448" cy="132477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章 基本控制结构与导出数据类型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828800" y="1477963"/>
            <a:ext cx="762000" cy="665162"/>
            <a:chOff x="1110" y="2656"/>
            <a:chExt cx="1549" cy="1351"/>
          </a:xfrm>
        </p:grpSpPr>
        <p:sp>
          <p:nvSpPr>
            <p:cNvPr id="6967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36" name="Group 7"/>
          <p:cNvGrpSpPr>
            <a:grpSpLocks/>
          </p:cNvGrpSpPr>
          <p:nvPr/>
        </p:nvGrpSpPr>
        <p:grpSpPr bwMode="auto">
          <a:xfrm>
            <a:off x="1828800" y="2314575"/>
            <a:ext cx="762000" cy="665163"/>
            <a:chOff x="3174" y="2656"/>
            <a:chExt cx="1549" cy="1351"/>
          </a:xfrm>
        </p:grpSpPr>
        <p:sp>
          <p:nvSpPr>
            <p:cNvPr id="6967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37" name="Line 11"/>
          <p:cNvSpPr>
            <a:spLocks noChangeShapeType="1"/>
          </p:cNvSpPr>
          <p:nvPr/>
        </p:nvSpPr>
        <p:spPr bwMode="auto">
          <a:xfrm>
            <a:off x="2438400" y="20875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Text Box 12"/>
          <p:cNvSpPr txBox="1">
            <a:spLocks noChangeArrowheads="1"/>
          </p:cNvSpPr>
          <p:nvPr/>
        </p:nvSpPr>
        <p:spPr bwMode="auto">
          <a:xfrm>
            <a:off x="2667000" y="1554163"/>
            <a:ext cx="26098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/>
              <a:t>C++</a:t>
            </a:r>
            <a:r>
              <a:rPr lang="zh-CN" altLang="en-US" sz="3200" b="1"/>
              <a:t>语句概述</a:t>
            </a:r>
            <a:endParaRPr lang="en-US" altLang="zh-CN" sz="3200" b="1"/>
          </a:p>
        </p:txBody>
      </p:sp>
      <p:sp>
        <p:nvSpPr>
          <p:cNvPr id="69639" name="Text Box 13"/>
          <p:cNvSpPr txBox="1">
            <a:spLocks noChangeArrowheads="1"/>
          </p:cNvSpPr>
          <p:nvPr/>
        </p:nvSpPr>
        <p:spPr bwMode="gray">
          <a:xfrm>
            <a:off x="2025650" y="15763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640" name="Line 14"/>
          <p:cNvSpPr>
            <a:spLocks noChangeShapeType="1"/>
          </p:cNvSpPr>
          <p:nvPr/>
        </p:nvSpPr>
        <p:spPr bwMode="auto">
          <a:xfrm>
            <a:off x="2438400" y="2924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Text Box 15"/>
          <p:cNvSpPr txBox="1">
            <a:spLocks noChangeArrowheads="1"/>
          </p:cNvSpPr>
          <p:nvPr/>
        </p:nvSpPr>
        <p:spPr bwMode="auto">
          <a:xfrm>
            <a:off x="2667000" y="2390775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分支语句</a:t>
            </a:r>
            <a:endParaRPr lang="en-US" altLang="zh-CN" sz="3200" b="1"/>
          </a:p>
        </p:txBody>
      </p:sp>
      <p:sp>
        <p:nvSpPr>
          <p:cNvPr id="69642" name="Text Box 16"/>
          <p:cNvSpPr txBox="1">
            <a:spLocks noChangeArrowheads="1"/>
          </p:cNvSpPr>
          <p:nvPr/>
        </p:nvSpPr>
        <p:spPr bwMode="gray">
          <a:xfrm>
            <a:off x="2025650" y="2413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69643" name="Group 17"/>
          <p:cNvGrpSpPr>
            <a:grpSpLocks/>
          </p:cNvGrpSpPr>
          <p:nvPr/>
        </p:nvGrpSpPr>
        <p:grpSpPr bwMode="auto">
          <a:xfrm>
            <a:off x="1828800" y="3206750"/>
            <a:ext cx="762000" cy="665163"/>
            <a:chOff x="1110" y="2656"/>
            <a:chExt cx="1549" cy="1351"/>
          </a:xfrm>
        </p:grpSpPr>
        <p:sp>
          <p:nvSpPr>
            <p:cNvPr id="6967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44" name="Group 21"/>
          <p:cNvGrpSpPr>
            <a:grpSpLocks/>
          </p:cNvGrpSpPr>
          <p:nvPr/>
        </p:nvGrpSpPr>
        <p:grpSpPr bwMode="auto">
          <a:xfrm>
            <a:off x="1828800" y="4071938"/>
            <a:ext cx="762000" cy="665162"/>
            <a:chOff x="3174" y="2656"/>
            <a:chExt cx="1549" cy="1351"/>
          </a:xfrm>
        </p:grpSpPr>
        <p:sp>
          <p:nvSpPr>
            <p:cNvPr id="6966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45" name="Line 25"/>
          <p:cNvSpPr>
            <a:spLocks noChangeShapeType="1"/>
          </p:cNvSpPr>
          <p:nvPr/>
        </p:nvSpPr>
        <p:spPr bwMode="auto">
          <a:xfrm>
            <a:off x="2438400" y="38163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Text Box 26"/>
          <p:cNvSpPr txBox="1">
            <a:spLocks noChangeArrowheads="1"/>
          </p:cNvSpPr>
          <p:nvPr/>
        </p:nvSpPr>
        <p:spPr bwMode="auto">
          <a:xfrm>
            <a:off x="2667000" y="3282950"/>
            <a:ext cx="18319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C00000"/>
                </a:solidFill>
              </a:rPr>
              <a:t>循环语句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69647" name="Text Box 27"/>
          <p:cNvSpPr txBox="1">
            <a:spLocks noChangeArrowheads="1"/>
          </p:cNvSpPr>
          <p:nvPr/>
        </p:nvSpPr>
        <p:spPr bwMode="gray">
          <a:xfrm>
            <a:off x="2025650" y="330517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9648" name="Line 28"/>
          <p:cNvSpPr>
            <a:spLocks noChangeShapeType="1"/>
          </p:cNvSpPr>
          <p:nvPr/>
        </p:nvSpPr>
        <p:spPr bwMode="auto">
          <a:xfrm>
            <a:off x="2438400" y="46815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9" name="Text Box 29"/>
          <p:cNvSpPr txBox="1">
            <a:spLocks noChangeArrowheads="1"/>
          </p:cNvSpPr>
          <p:nvPr/>
        </p:nvSpPr>
        <p:spPr bwMode="auto">
          <a:xfrm>
            <a:off x="2667000" y="4148138"/>
            <a:ext cx="306863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无条件转向语句</a:t>
            </a:r>
            <a:endParaRPr lang="en-US" altLang="zh-CN" sz="3200" b="1"/>
          </a:p>
        </p:txBody>
      </p:sp>
      <p:sp>
        <p:nvSpPr>
          <p:cNvPr id="69650" name="Text Box 30"/>
          <p:cNvSpPr txBox="1">
            <a:spLocks noChangeArrowheads="1"/>
          </p:cNvSpPr>
          <p:nvPr/>
        </p:nvSpPr>
        <p:spPr bwMode="gray">
          <a:xfrm>
            <a:off x="2025650" y="41703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9B4B3E-971E-4C65-9B48-ED738F02F991}" type="slidenum">
              <a:rPr lang="en-US" altLang="zh-CN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69652" name="页脚占位符 3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grpSp>
        <p:nvGrpSpPr>
          <p:cNvPr id="69653" name="Group 17"/>
          <p:cNvGrpSpPr>
            <a:grpSpLocks/>
          </p:cNvGrpSpPr>
          <p:nvPr/>
        </p:nvGrpSpPr>
        <p:grpSpPr bwMode="auto">
          <a:xfrm>
            <a:off x="1828800" y="4921250"/>
            <a:ext cx="762000" cy="665163"/>
            <a:chOff x="1110" y="2656"/>
            <a:chExt cx="1549" cy="1351"/>
          </a:xfrm>
        </p:grpSpPr>
        <p:sp>
          <p:nvSpPr>
            <p:cNvPr id="6966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654" name="Group 21"/>
          <p:cNvGrpSpPr>
            <a:grpSpLocks/>
          </p:cNvGrpSpPr>
          <p:nvPr/>
        </p:nvGrpSpPr>
        <p:grpSpPr bwMode="auto">
          <a:xfrm>
            <a:off x="1828800" y="5764213"/>
            <a:ext cx="762000" cy="665162"/>
            <a:chOff x="3174" y="2656"/>
            <a:chExt cx="1549" cy="1351"/>
          </a:xfrm>
        </p:grpSpPr>
        <p:sp>
          <p:nvSpPr>
            <p:cNvPr id="69661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9655" name="Line 25"/>
          <p:cNvSpPr>
            <a:spLocks noChangeShapeType="1"/>
          </p:cNvSpPr>
          <p:nvPr/>
        </p:nvSpPr>
        <p:spPr bwMode="auto">
          <a:xfrm>
            <a:off x="2438400" y="553085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6" name="Text Box 26"/>
          <p:cNvSpPr txBox="1">
            <a:spLocks noChangeArrowheads="1"/>
          </p:cNvSpPr>
          <p:nvPr/>
        </p:nvSpPr>
        <p:spPr bwMode="auto">
          <a:xfrm>
            <a:off x="2667000" y="4997450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导出数据类型和数组</a:t>
            </a:r>
            <a:endParaRPr lang="en-US" altLang="zh-CN" sz="3200" b="1"/>
          </a:p>
        </p:txBody>
      </p:sp>
      <p:sp>
        <p:nvSpPr>
          <p:cNvPr id="69657" name="Text Box 27"/>
          <p:cNvSpPr txBox="1">
            <a:spLocks noChangeArrowheads="1"/>
          </p:cNvSpPr>
          <p:nvPr/>
        </p:nvSpPr>
        <p:spPr bwMode="gray">
          <a:xfrm>
            <a:off x="2025650" y="5019675"/>
            <a:ext cx="3556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9658" name="Line 28"/>
          <p:cNvSpPr>
            <a:spLocks noChangeShapeType="1"/>
          </p:cNvSpPr>
          <p:nvPr/>
        </p:nvSpPr>
        <p:spPr bwMode="auto">
          <a:xfrm>
            <a:off x="2438400" y="637381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9" name="Text Box 29"/>
          <p:cNvSpPr txBox="1">
            <a:spLocks noChangeArrowheads="1"/>
          </p:cNvSpPr>
          <p:nvPr/>
        </p:nvSpPr>
        <p:spPr bwMode="auto">
          <a:xfrm>
            <a:off x="2667000" y="5840413"/>
            <a:ext cx="38925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/>
              <a:t>结构类型与联合类型</a:t>
            </a:r>
            <a:endParaRPr lang="en-US" altLang="zh-CN" sz="3200" b="1"/>
          </a:p>
        </p:txBody>
      </p:sp>
      <p:sp>
        <p:nvSpPr>
          <p:cNvPr id="69660" name="Text Box 30"/>
          <p:cNvSpPr txBox="1">
            <a:spLocks noChangeArrowheads="1"/>
          </p:cNvSpPr>
          <p:nvPr/>
        </p:nvSpPr>
        <p:spPr bwMode="gray">
          <a:xfrm>
            <a:off x="2025650" y="5862638"/>
            <a:ext cx="3556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控制语句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0033CC"/>
                </a:solidFill>
              </a:rPr>
              <a:t>用来控制程序中各语句执行的次序</a:t>
            </a:r>
            <a:endParaRPr lang="en-US" altLang="zh-CN" smtClean="0">
              <a:solidFill>
                <a:srgbClr val="0033CC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33CC"/>
                </a:solidFill>
              </a:rPr>
              <a:t>分类</a:t>
            </a:r>
            <a:endParaRPr lang="en-US" altLang="zh-CN" smtClean="0">
              <a:solidFill>
                <a:srgbClr val="0033CC"/>
              </a:solidFill>
            </a:endParaRPr>
          </a:p>
          <a:p>
            <a:pPr lvl="2" eaLnBrk="1" hangingPunct="1"/>
            <a:r>
              <a:rPr lang="zh-CN" altLang="en-US" smtClean="0"/>
              <a:t>条件控制语句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分支语句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循环语句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无条件控制语句</a:t>
            </a:r>
            <a:endParaRPr lang="en-US" altLang="zh-CN" smtClean="0"/>
          </a:p>
        </p:txBody>
      </p:sp>
      <p:sp>
        <p:nvSpPr>
          <p:cNvPr id="174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20AE00-72AF-4019-99EA-573382BE2841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2357438"/>
            <a:ext cx="5176838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又称为重复语句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计算</a:t>
            </a:r>
            <a:r>
              <a:rPr lang="en-US" altLang="zh-CN" smtClean="0"/>
              <a:t>1+2+3+4+5</a:t>
            </a:r>
            <a:r>
              <a:rPr lang="zh-CN" altLang="en-US" smtClean="0"/>
              <a:t>的值</a:t>
            </a:r>
            <a:endParaRPr lang="en-US" altLang="zh-CN" smtClean="0"/>
          </a:p>
          <a:p>
            <a:pPr lvl="2" eaLnBrk="1" hangingPunct="1"/>
            <a:endParaRPr lang="en-US" altLang="zh-CN" smtClean="0"/>
          </a:p>
        </p:txBody>
      </p:sp>
      <p:sp>
        <p:nvSpPr>
          <p:cNvPr id="706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101C3E-A46D-40E9-9E67-78E99BD7DD7E}" type="slidenum">
              <a:rPr lang="en-US" altLang="zh-CN"/>
              <a:pPr>
                <a:defRPr/>
              </a:pPr>
              <a:t>60</a:t>
            </a:fld>
            <a:endParaRPr lang="en-US" altLang="zh-CN" dirty="0"/>
          </a:p>
        </p:txBody>
      </p:sp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2500313"/>
            <a:ext cx="764381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重复执行某些语句</a:t>
            </a:r>
            <a:endParaRPr lang="en-US" altLang="zh-CN" smtClean="0"/>
          </a:p>
          <a:p>
            <a:pPr lvl="1"/>
            <a:r>
              <a:rPr lang="zh-CN" altLang="en-US" smtClean="0"/>
              <a:t>计算</a:t>
            </a:r>
            <a:r>
              <a:rPr lang="en-US" altLang="zh-CN" smtClean="0"/>
              <a:t>x</a:t>
            </a:r>
            <a:r>
              <a:rPr lang="zh-CN" altLang="en-US" smtClean="0"/>
              <a:t>的</a:t>
            </a:r>
            <a:r>
              <a:rPr lang="en-US" altLang="zh-CN" smtClean="0"/>
              <a:t>n</a:t>
            </a:r>
            <a:r>
              <a:rPr lang="zh-CN" altLang="en-US" smtClean="0"/>
              <a:t>次方</a:t>
            </a:r>
            <a:endParaRPr lang="en-US" altLang="zh-CN" smtClean="0"/>
          </a:p>
          <a:p>
            <a:pPr lvl="1">
              <a:buNone/>
            </a:pPr>
            <a:endParaRPr lang="en-US" altLang="zh-CN" sz="2400" smtClean="0"/>
          </a:p>
          <a:p>
            <a:pPr lvl="1">
              <a:buNone/>
            </a:pP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sum = 1,x = 3,n = 20;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雪球”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= sum * x;</a:t>
            </a:r>
          </a:p>
          <a:p>
            <a:pPr lvl="1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sum = sum * x;</a:t>
            </a:r>
          </a:p>
          <a:p>
            <a:pPr lvl="1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altLang="zh-CN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//20</a:t>
            </a:r>
            <a:r>
              <a:rPr lang="zh-CN" altLang="en-US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次</a:t>
            </a:r>
            <a:endParaRPr lang="en-US" altLang="zh-CN" sz="24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cout&lt;&lt;“sum = ”&lt;&lt;sum&lt;&lt;endl;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736A61-5FE0-4033-A2BB-50F023AC4D63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根据一定的条件控制一段程序重复执行若干次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三类循环语句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for</a:t>
            </a:r>
            <a:r>
              <a:rPr lang="zh-CN" altLang="en-US" smtClean="0"/>
              <a:t>循环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while</a:t>
            </a:r>
            <a:r>
              <a:rPr lang="zh-CN" altLang="en-US" smtClean="0"/>
              <a:t>循环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do...while</a:t>
            </a:r>
            <a:r>
              <a:rPr lang="zh-CN" altLang="en-US" smtClean="0"/>
              <a:t>循环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循环语句可以嵌套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循环语句的循环体中包括其它循环语句</a:t>
            </a:r>
          </a:p>
        </p:txBody>
      </p:sp>
      <p:sp>
        <p:nvSpPr>
          <p:cNvPr id="716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E404-5062-42EB-B79F-FF9B27DE23AE}" type="slidenum">
              <a:rPr lang="en-US" altLang="zh-CN"/>
              <a:pPr>
                <a:defRPr/>
              </a:pPr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175" cy="502920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最常用、功能最强的循环语句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for(&lt;</a:t>
            </a:r>
            <a:r>
              <a:rPr lang="zh-CN" altLang="en-US" smtClean="0"/>
              <a:t>表达式</a:t>
            </a:r>
            <a:r>
              <a:rPr lang="en-US" altLang="zh-CN" smtClean="0"/>
              <a:t>E1&gt;;&lt;</a:t>
            </a:r>
            <a:r>
              <a:rPr lang="zh-CN" altLang="en-US" smtClean="0"/>
              <a:t>表达式</a:t>
            </a:r>
            <a:r>
              <a:rPr lang="en-US" altLang="zh-CN" smtClean="0"/>
              <a:t>E2&gt;;&lt;</a:t>
            </a:r>
            <a:r>
              <a:rPr lang="zh-CN" altLang="en-US" smtClean="0"/>
              <a:t>表达式</a:t>
            </a:r>
            <a:r>
              <a:rPr lang="en-US" altLang="zh-CN" smtClean="0"/>
              <a:t>E3&gt;</a:t>
            </a:r>
            <a:r>
              <a:rPr lang="zh-CN" altLang="en-US" smtClean="0"/>
              <a:t>）</a:t>
            </a:r>
            <a:r>
              <a:rPr lang="en-US" altLang="zh-CN" smtClean="0"/>
              <a:t>&lt;</a:t>
            </a:r>
            <a:r>
              <a:rPr lang="zh-CN" altLang="en-US" smtClean="0"/>
              <a:t>语句</a:t>
            </a:r>
            <a:r>
              <a:rPr lang="en-US" altLang="zh-CN" smtClean="0"/>
              <a:t>S&gt;</a:t>
            </a:r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E1</a:t>
            </a:r>
            <a:r>
              <a:rPr lang="zh-CN" altLang="en-US" smtClean="0"/>
              <a:t>：说明并初始化循环控制变量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E2</a:t>
            </a:r>
            <a:r>
              <a:rPr lang="zh-CN" altLang="en-US" smtClean="0"/>
              <a:t>：循环条件，一般是具有逻辑值的表达式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E3</a:t>
            </a:r>
            <a:r>
              <a:rPr lang="zh-CN" altLang="en-US" smtClean="0"/>
              <a:t>：循环控制变量进行增量运算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语句</a:t>
            </a:r>
            <a:r>
              <a:rPr lang="en-US" altLang="zh-CN" smtClean="0"/>
              <a:t>S</a:t>
            </a:r>
            <a:r>
              <a:rPr lang="zh-CN" altLang="en-US" smtClean="0"/>
              <a:t>：可以是简单语句或者复合语句，也称为循环体，即反复执行的语句或语句块</a:t>
            </a:r>
            <a:endParaRPr lang="en-US" altLang="zh-CN" smtClean="0"/>
          </a:p>
        </p:txBody>
      </p:sp>
      <p:sp>
        <p:nvSpPr>
          <p:cNvPr id="727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D89715-76ED-4893-A7C4-E00E16A35AA7}" type="slidenum">
              <a:rPr lang="en-US" altLang="zh-CN"/>
              <a:pPr>
                <a:defRPr/>
              </a:pPr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几点说明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表达式</a:t>
            </a:r>
            <a:r>
              <a:rPr lang="en-US" altLang="zh-CN" smtClean="0"/>
              <a:t>E1</a:t>
            </a:r>
            <a:r>
              <a:rPr lang="zh-CN" altLang="en-US" smtClean="0"/>
              <a:t>、</a:t>
            </a:r>
            <a:r>
              <a:rPr lang="en-US" altLang="zh-CN" smtClean="0"/>
              <a:t>E2</a:t>
            </a:r>
            <a:r>
              <a:rPr lang="zh-CN" altLang="en-US" smtClean="0"/>
              <a:t>、</a:t>
            </a:r>
            <a:r>
              <a:rPr lang="en-US" altLang="zh-CN" smtClean="0"/>
              <a:t>E3</a:t>
            </a:r>
            <a:r>
              <a:rPr lang="zh-CN" altLang="en-US" smtClean="0"/>
              <a:t>可以为空。如果</a:t>
            </a:r>
            <a:r>
              <a:rPr lang="en-US" altLang="zh-CN" smtClean="0"/>
              <a:t>E2</a:t>
            </a:r>
            <a:r>
              <a:rPr lang="zh-CN" altLang="en-US" smtClean="0"/>
              <a:t>为空语句，则循环永远执行下去，除非遇到转向语句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表达式</a:t>
            </a:r>
            <a:r>
              <a:rPr lang="en-US" altLang="zh-CN" smtClean="0"/>
              <a:t>E1</a:t>
            </a:r>
            <a:r>
              <a:rPr lang="zh-CN" altLang="en-US" smtClean="0"/>
              <a:t>、</a:t>
            </a:r>
            <a:r>
              <a:rPr lang="en-US" altLang="zh-CN" smtClean="0"/>
              <a:t>E2</a:t>
            </a:r>
            <a:r>
              <a:rPr lang="zh-CN" altLang="en-US" smtClean="0"/>
              <a:t>、</a:t>
            </a:r>
            <a:r>
              <a:rPr lang="en-US" altLang="zh-CN" smtClean="0"/>
              <a:t>E3</a:t>
            </a:r>
            <a:r>
              <a:rPr lang="zh-CN" altLang="en-US" smtClean="0"/>
              <a:t>可以为逗号表达式，除了操作循环控制变量之外，还可以操作其它成分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表达式</a:t>
            </a:r>
            <a:r>
              <a:rPr lang="en-US" altLang="zh-CN" smtClean="0"/>
              <a:t>E1</a:t>
            </a:r>
            <a:r>
              <a:rPr lang="zh-CN" altLang="en-US" smtClean="0"/>
              <a:t>只执行一次，不仅可以对循环控制变量初始化，还可以初始化其它成分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表达式</a:t>
            </a:r>
            <a:r>
              <a:rPr lang="en-US" altLang="zh-CN" smtClean="0"/>
              <a:t>E2</a:t>
            </a:r>
            <a:r>
              <a:rPr lang="zh-CN" altLang="en-US" smtClean="0"/>
              <a:t>和</a:t>
            </a:r>
            <a:r>
              <a:rPr lang="en-US" altLang="zh-CN" smtClean="0"/>
              <a:t>E3</a:t>
            </a:r>
            <a:r>
              <a:rPr lang="zh-CN" altLang="en-US" smtClean="0"/>
              <a:t>在执行循环体</a:t>
            </a:r>
            <a:r>
              <a:rPr lang="en-US" altLang="zh-CN" smtClean="0"/>
              <a:t>S</a:t>
            </a:r>
            <a:r>
              <a:rPr lang="zh-CN" altLang="en-US" smtClean="0"/>
              <a:t>前后各要执行一次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语句</a:t>
            </a:r>
            <a:r>
              <a:rPr lang="en-US" altLang="zh-CN" smtClean="0"/>
              <a:t>S</a:t>
            </a:r>
            <a:r>
              <a:rPr lang="zh-CN" altLang="en-US" smtClean="0"/>
              <a:t>可以是空语句，可用于某种延时</a:t>
            </a:r>
            <a:endParaRPr lang="en-US" altLang="zh-CN" smtClean="0"/>
          </a:p>
          <a:p>
            <a:pPr lvl="2" eaLnBrk="1" hangingPunct="1"/>
            <a:endParaRPr lang="zh-CN" altLang="en-US" smtClean="0"/>
          </a:p>
        </p:txBody>
      </p:sp>
      <p:sp>
        <p:nvSpPr>
          <p:cNvPr id="737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D0630-560E-4CC4-B499-FE6817423172}" type="slidenum">
              <a:rPr lang="en-US" altLang="zh-CN"/>
              <a:pPr>
                <a:defRPr/>
              </a:pPr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执行过程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(1)</a:t>
            </a:r>
            <a:r>
              <a:rPr lang="zh-CN" altLang="en-US" smtClean="0"/>
              <a:t>计算“&lt;表达式1&gt;”；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(2)</a:t>
            </a:r>
            <a:r>
              <a:rPr lang="zh-CN" altLang="en-US" smtClean="0"/>
              <a:t>计算“&lt;表达式2&gt;”，若结果值为0（假）则结束本</a:t>
            </a:r>
            <a:r>
              <a:rPr lang="en-US" altLang="zh-CN" smtClean="0"/>
              <a:t>for</a:t>
            </a:r>
            <a:r>
              <a:rPr lang="zh-CN" altLang="en-US" smtClean="0"/>
              <a:t>语句，否则，先执行一遍作为循环体的那一“&lt;语句&gt;”，再计算“&lt;表达式3&gt;”，而后转(2)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循环控制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每执行一次循环之前，判断表达式</a:t>
            </a:r>
            <a:r>
              <a:rPr lang="en-US" altLang="zh-CN" smtClean="0"/>
              <a:t>E2</a:t>
            </a:r>
            <a:r>
              <a:rPr lang="zh-CN" altLang="en-US" smtClean="0"/>
              <a:t>的值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为真值则继续执行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为假值则结束循环</a:t>
            </a:r>
          </a:p>
        </p:txBody>
      </p:sp>
      <p:sp>
        <p:nvSpPr>
          <p:cNvPr id="747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B60E91-F2BB-464D-8FBC-847E85C7354D}" type="slidenum">
              <a:rPr lang="en-US" altLang="zh-CN"/>
              <a:pPr>
                <a:defRPr/>
              </a:pPr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757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40631F-5170-45B3-B182-4291BAEDDB2C}" type="slidenum">
              <a:rPr lang="en-US" altLang="zh-CN"/>
              <a:pPr>
                <a:defRPr/>
              </a:pPr>
              <a:t>66</a:t>
            </a:fld>
            <a:endParaRPr lang="en-US" altLang="zh-CN" dirty="0"/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38" y="1143000"/>
            <a:ext cx="54768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768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ED8BF7-3013-4C36-910D-78A41D6ADCA0}" type="slidenum">
              <a:rPr lang="en-US" altLang="zh-CN"/>
              <a:pPr>
                <a:defRPr/>
              </a:pPr>
              <a:t>67</a:t>
            </a:fld>
            <a:endParaRPr lang="en-US" altLang="zh-CN" dirty="0"/>
          </a:p>
        </p:txBody>
      </p:sp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071813"/>
            <a:ext cx="5762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8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43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43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0" y="3806825"/>
            <a:ext cx="16970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86438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79875" y="3071813"/>
            <a:ext cx="14922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43438" y="2000250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43063" y="4714875"/>
            <a:ext cx="14319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求累加和常用的“程序框架”为：</a:t>
            </a:r>
            <a:endParaRPr lang="en-US" altLang="zh-CN" smtClean="0"/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		</a:t>
            </a:r>
            <a:r>
              <a:rPr lang="en-US" altLang="zh-CN" sz="2400" smtClean="0">
                <a:solidFill>
                  <a:schemeClr val="tx2"/>
                </a:solidFill>
              </a:rPr>
              <a:t>sum = 0；  </a:t>
            </a:r>
            <a:r>
              <a:rPr lang="en-US" altLang="zh-CN" sz="2400" smtClean="0">
                <a:solidFill>
                  <a:srgbClr val="00B050"/>
                </a:solidFill>
              </a:rPr>
              <a:t>//</a:t>
            </a:r>
            <a:r>
              <a:rPr lang="en-US" altLang="zh-CN" sz="2400" smtClean="0">
                <a:solidFill>
                  <a:srgbClr val="00B050"/>
                </a:solidFill>
                <a:latin typeface="Times New Roman" pitchFamily="18" charset="0"/>
              </a:rPr>
              <a:t>“</a:t>
            </a:r>
            <a:r>
              <a:rPr lang="en-US" altLang="zh-CN" sz="2400" smtClean="0">
                <a:solidFill>
                  <a:srgbClr val="00B050"/>
                </a:solidFill>
              </a:rPr>
              <a:t>sum</a:t>
            </a:r>
            <a:r>
              <a:rPr lang="zh-CN" altLang="en-US" sz="2400" smtClean="0">
                <a:solidFill>
                  <a:srgbClr val="00B050"/>
                </a:solidFill>
              </a:rPr>
              <a:t>雪球</a:t>
            </a:r>
            <a:r>
              <a:rPr lang="zh-CN" altLang="en-US" sz="2400" smtClean="0">
                <a:solidFill>
                  <a:srgbClr val="00B050"/>
                </a:solidFill>
                <a:latin typeface="Times New Roman" pitchFamily="18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</a:rPr>
              <a:t>从0滚起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		for </a:t>
            </a:r>
            <a:r>
              <a:rPr lang="en-US" altLang="zh-CN" sz="2400" smtClean="0">
                <a:solidFill>
                  <a:schemeClr val="tx2"/>
                </a:solidFill>
              </a:rPr>
              <a:t>( </a:t>
            </a:r>
            <a:r>
              <a:rPr lang="en-US" altLang="zh-CN" sz="2400" smtClean="0">
                <a:solidFill>
                  <a:schemeClr val="tx2"/>
                </a:solidFill>
                <a:latin typeface="Times New Roman" pitchFamily="18" charset="0"/>
              </a:rPr>
              <a:t>…</a:t>
            </a:r>
            <a:r>
              <a:rPr lang="en-US" altLang="zh-CN" sz="2400" smtClean="0">
                <a:solidFill>
                  <a:schemeClr val="tx2"/>
                </a:solidFill>
              </a:rPr>
              <a:t> )	 </a:t>
            </a:r>
            <a:r>
              <a:rPr lang="en-US" altLang="zh-CN" sz="2400" smtClean="0">
                <a:solidFill>
                  <a:srgbClr val="00B050"/>
                </a:solidFill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</a:rPr>
              <a:t>控制要</a:t>
            </a:r>
            <a:r>
              <a:rPr lang="zh-CN" altLang="en-US" sz="2400" smtClean="0">
                <a:solidFill>
                  <a:srgbClr val="00B050"/>
                </a:solidFill>
                <a:latin typeface="Times New Roman" pitchFamily="18" charset="0"/>
              </a:rPr>
              <a:t>“</a:t>
            </a:r>
            <a:r>
              <a:rPr lang="zh-CN" altLang="en-US" sz="2400" smtClean="0">
                <a:solidFill>
                  <a:srgbClr val="00B050"/>
                </a:solidFill>
              </a:rPr>
              <a:t>滚</a:t>
            </a:r>
            <a:r>
              <a:rPr lang="zh-CN" altLang="en-US" sz="2400" smtClean="0">
                <a:solidFill>
                  <a:srgbClr val="00B050"/>
                </a:solidFill>
                <a:latin typeface="Times New Roman" pitchFamily="18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</a:rPr>
              <a:t>多少圈</a:t>
            </a:r>
            <a:r>
              <a:rPr lang="zh-CN" altLang="en-US" sz="2400" smtClean="0">
                <a:solidFill>
                  <a:schemeClr val="tx2"/>
                </a:solidFill>
              </a:rPr>
              <a:t>	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	   </a:t>
            </a:r>
            <a:r>
              <a:rPr lang="en-US" altLang="zh-CN" sz="2400" smtClean="0">
                <a:solidFill>
                  <a:schemeClr val="tx2"/>
                </a:solidFill>
              </a:rPr>
              <a:t>	{    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		    sum = sum + </a:t>
            </a:r>
            <a:r>
              <a:rPr lang="en-US" altLang="zh-CN" sz="2400" smtClean="0">
                <a:solidFill>
                  <a:schemeClr val="tx2"/>
                </a:solidFill>
                <a:latin typeface="Times New Roman" pitchFamily="18" charset="0"/>
              </a:rPr>
              <a:t>…</a:t>
            </a:r>
            <a:r>
              <a:rPr lang="en-US" altLang="zh-CN" sz="2400" smtClean="0">
                <a:solidFill>
                  <a:schemeClr val="tx2"/>
                </a:solidFill>
              </a:rPr>
              <a:t>； </a:t>
            </a:r>
            <a:r>
              <a:rPr lang="en-US" altLang="zh-CN" sz="2400" smtClean="0">
                <a:solidFill>
                  <a:srgbClr val="00B050"/>
                </a:solidFill>
              </a:rPr>
              <a:t>//</a:t>
            </a:r>
            <a:r>
              <a:rPr lang="zh-CN" altLang="en-US" sz="2400" smtClean="0">
                <a:solidFill>
                  <a:srgbClr val="00B050"/>
                </a:solidFill>
                <a:latin typeface="Times New Roman" pitchFamily="18" charset="0"/>
              </a:rPr>
              <a:t>“</a:t>
            </a:r>
            <a:r>
              <a:rPr lang="en-US" altLang="zh-CN" sz="2400" smtClean="0">
                <a:solidFill>
                  <a:srgbClr val="00B050"/>
                </a:solidFill>
              </a:rPr>
              <a:t>sum</a:t>
            </a:r>
            <a:r>
              <a:rPr lang="zh-CN" altLang="en-US" sz="2400" smtClean="0">
                <a:solidFill>
                  <a:srgbClr val="00B050"/>
                </a:solidFill>
              </a:rPr>
              <a:t>雪球</a:t>
            </a:r>
            <a:r>
              <a:rPr lang="zh-CN" altLang="en-US" sz="2400" smtClean="0">
                <a:solidFill>
                  <a:srgbClr val="00B050"/>
                </a:solidFill>
                <a:latin typeface="Times New Roman" pitchFamily="18" charset="0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</a:rPr>
              <a:t>继续滚</a:t>
            </a:r>
            <a:endParaRPr lang="en-US" altLang="zh-CN" sz="2400" smtClean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		}</a:t>
            </a:r>
            <a:endParaRPr lang="zh-CN" altLang="en-US" sz="2400" smtClean="0">
              <a:solidFill>
                <a:schemeClr val="tx2"/>
              </a:solidFill>
            </a:endParaRPr>
          </a:p>
          <a:p>
            <a:pPr lvl="3" eaLnBrk="1" hangingPunct="1"/>
            <a:endParaRPr lang="zh-CN" altLang="en-US" smtClean="0"/>
          </a:p>
        </p:txBody>
      </p:sp>
      <p:sp>
        <p:nvSpPr>
          <p:cNvPr id="778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1EED8C-FE18-46DA-A273-94143CACC625}" type="slidenum">
              <a:rPr lang="en-US" altLang="zh-CN"/>
              <a:pPr>
                <a:defRPr/>
              </a:pPr>
              <a:t>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程序代码</a:t>
            </a:r>
            <a:r>
              <a:rPr lang="en-US" altLang="zh-CN" smtClean="0"/>
              <a:t>1</a:t>
            </a:r>
          </a:p>
          <a:p>
            <a:pPr lvl="3" eaLnBrk="1" hangingPunct="1"/>
            <a:r>
              <a:rPr lang="zh-CN" altLang="en-US" smtClean="0"/>
              <a:t>三个表达式都齐全</a:t>
            </a:r>
          </a:p>
        </p:txBody>
      </p:sp>
      <p:sp>
        <p:nvSpPr>
          <p:cNvPr id="788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2DD92E-D99B-4AA9-9992-408ED54FD00A}" type="slidenum">
              <a:rPr lang="en-US" altLang="zh-CN"/>
              <a:pPr>
                <a:defRPr/>
              </a:pPr>
              <a:t>69</a:t>
            </a:fld>
            <a:endParaRPr lang="en-US" altLang="zh-CN" dirty="0"/>
          </a:p>
        </p:txBody>
      </p:sp>
      <p:pic>
        <p:nvPicPr>
          <p:cNvPr id="788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429000"/>
            <a:ext cx="55165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1339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控制语句的引入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4.1】</a:t>
            </a:r>
            <a:r>
              <a:rPr lang="zh-CN" altLang="en-US" dirty="0" smtClean="0">
                <a:solidFill>
                  <a:srgbClr val="C00000"/>
                </a:solidFill>
              </a:rPr>
              <a:t>设计一个计算器程序，实现整数的加法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此程序功能很差</a:t>
            </a:r>
            <a:endParaRPr lang="en-US" altLang="zh-CN" dirty="0" smtClean="0"/>
          </a:p>
        </p:txBody>
      </p:sp>
      <p:sp>
        <p:nvSpPr>
          <p:cNvPr id="184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EC0F7E-329C-42AC-97E3-46D7746C8128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2754313"/>
            <a:ext cx="6430963" cy="32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程序代码</a:t>
            </a:r>
            <a:r>
              <a:rPr lang="en-US" altLang="zh-CN" smtClean="0"/>
              <a:t>1</a:t>
            </a:r>
          </a:p>
          <a:p>
            <a:pPr lvl="3" eaLnBrk="1" hangingPunct="1"/>
            <a:r>
              <a:rPr lang="en-US" altLang="zh-CN" smtClean="0"/>
              <a:t>sum</a:t>
            </a:r>
            <a:r>
              <a:rPr lang="zh-CN" altLang="en-US" smtClean="0"/>
              <a:t>在循环语句中初始化</a:t>
            </a:r>
          </a:p>
        </p:txBody>
      </p:sp>
      <p:sp>
        <p:nvSpPr>
          <p:cNvPr id="798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25F89-5AB6-44EA-AAEF-B2EB6F29CE04}" type="slidenum">
              <a:rPr lang="en-US" altLang="zh-CN"/>
              <a:pPr>
                <a:defRPr/>
              </a:pPr>
              <a:t>70</a:t>
            </a:fld>
            <a:endParaRPr lang="en-US" altLang="zh-CN" dirty="0"/>
          </a:p>
        </p:txBody>
      </p:sp>
      <p:pic>
        <p:nvPicPr>
          <p:cNvPr id="7987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3571875"/>
            <a:ext cx="6888162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程序代码</a:t>
            </a:r>
            <a:r>
              <a:rPr lang="en-US" altLang="zh-CN" smtClean="0"/>
              <a:t>1</a:t>
            </a:r>
          </a:p>
          <a:p>
            <a:pPr lvl="3" eaLnBrk="1" hangingPunct="1"/>
            <a:r>
              <a:rPr lang="zh-CN" altLang="en-US" smtClean="0"/>
              <a:t>省略表达式</a:t>
            </a:r>
            <a:r>
              <a:rPr lang="en-US" altLang="zh-CN" smtClean="0"/>
              <a:t>E1</a:t>
            </a:r>
            <a:r>
              <a:rPr lang="zh-CN" altLang="en-US" smtClean="0"/>
              <a:t>和表达式</a:t>
            </a:r>
            <a:r>
              <a:rPr lang="en-US" altLang="zh-CN" smtClean="0"/>
              <a:t>E3</a:t>
            </a:r>
            <a:endParaRPr lang="zh-CN" altLang="en-US" smtClean="0"/>
          </a:p>
        </p:txBody>
      </p:sp>
      <p:sp>
        <p:nvSpPr>
          <p:cNvPr id="809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1B2CBE-05F2-4B4F-A6B2-3380E23ECFD9}" type="slidenum">
              <a:rPr lang="en-US" altLang="zh-CN"/>
              <a:pPr>
                <a:defRPr/>
              </a:pPr>
              <a:t>71</a:t>
            </a:fld>
            <a:endParaRPr lang="en-US" altLang="zh-CN" dirty="0"/>
          </a:p>
        </p:txBody>
      </p:sp>
      <p:pic>
        <p:nvPicPr>
          <p:cNvPr id="809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429000"/>
            <a:ext cx="46005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9907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程序代码</a:t>
            </a:r>
            <a:r>
              <a:rPr lang="en-US" altLang="zh-CN" smtClean="0"/>
              <a:t>1</a:t>
            </a:r>
          </a:p>
          <a:p>
            <a:pPr lvl="3" eaLnBrk="1" hangingPunct="1"/>
            <a:r>
              <a:rPr lang="zh-CN" altLang="en-US" smtClean="0"/>
              <a:t>省略全部表达式</a:t>
            </a:r>
            <a:r>
              <a:rPr lang="en-US" altLang="zh-CN" sz="2800" smtClean="0">
                <a:solidFill>
                  <a:srgbClr val="0000FF"/>
                </a:solidFill>
              </a:rPr>
              <a:t>	</a:t>
            </a:r>
            <a:endParaRPr lang="zh-CN" altLang="en-US" smtClean="0"/>
          </a:p>
        </p:txBody>
      </p:sp>
      <p:sp>
        <p:nvSpPr>
          <p:cNvPr id="819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E447F-6BA0-4C0D-8A96-1819FE858F46}" type="slidenum">
              <a:rPr lang="en-US" altLang="zh-CN"/>
              <a:pPr>
                <a:defRPr/>
              </a:pPr>
              <a:t>72</a:t>
            </a:fld>
            <a:endParaRPr lang="en-US" altLang="zh-CN" dirty="0"/>
          </a:p>
        </p:txBody>
      </p:sp>
      <p:pic>
        <p:nvPicPr>
          <p:cNvPr id="819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25" y="3214688"/>
            <a:ext cx="460216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2633663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4.15】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1+2+3+…+100</a:t>
            </a:r>
            <a:r>
              <a:rPr lang="zh-CN" altLang="en-US" smtClean="0">
                <a:solidFill>
                  <a:srgbClr val="C00000"/>
                </a:solidFill>
              </a:rPr>
              <a:t>的和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程序代码</a:t>
            </a:r>
            <a:r>
              <a:rPr lang="en-US" altLang="zh-CN" smtClean="0"/>
              <a:t>1</a:t>
            </a:r>
          </a:p>
          <a:p>
            <a:pPr lvl="3" eaLnBrk="1" hangingPunct="1"/>
            <a:r>
              <a:rPr lang="zh-CN" altLang="en-US" smtClean="0"/>
              <a:t>省略全部表达式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循环体为空语句</a:t>
            </a:r>
          </a:p>
        </p:txBody>
      </p:sp>
      <p:sp>
        <p:nvSpPr>
          <p:cNvPr id="829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B48DAA-54F3-4F01-9D91-5617B1359CC3}" type="slidenum">
              <a:rPr lang="en-US" altLang="zh-CN"/>
              <a:pPr>
                <a:defRPr/>
              </a:pPr>
              <a:t>73</a:t>
            </a:fld>
            <a:endParaRPr lang="en-US" altLang="zh-CN" dirty="0"/>
          </a:p>
        </p:txBody>
      </p:sp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5" y="4206875"/>
            <a:ext cx="83502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4.16】</a:t>
            </a:r>
            <a:r>
              <a:rPr lang="zh-CN" altLang="en-US" smtClean="0">
                <a:solidFill>
                  <a:srgbClr val="C00000"/>
                </a:solidFill>
                <a:latin typeface="宋体" charset="-122"/>
              </a:rPr>
              <a:t>读下述程序，注意其中的三个</a:t>
            </a:r>
            <a:r>
              <a:rPr lang="en-US" altLang="zh-CN" smtClean="0">
                <a:solidFill>
                  <a:srgbClr val="C00000"/>
                </a:solidFill>
                <a:latin typeface="宋体" charset="-122"/>
              </a:rPr>
              <a:t>for</a:t>
            </a:r>
            <a:r>
              <a:rPr lang="zh-CN" altLang="en-US" smtClean="0">
                <a:solidFill>
                  <a:srgbClr val="C00000"/>
                </a:solidFill>
                <a:latin typeface="宋体" charset="-122"/>
              </a:rPr>
              <a:t>循环语句以及所累加出的三个不同的</a:t>
            </a:r>
            <a:r>
              <a:rPr lang="en-US" altLang="zh-CN" smtClean="0">
                <a:solidFill>
                  <a:srgbClr val="C00000"/>
                </a:solidFill>
                <a:latin typeface="宋体" charset="-122"/>
              </a:rPr>
              <a:t>sum</a:t>
            </a:r>
            <a:r>
              <a:rPr lang="zh-CN" altLang="en-US" smtClean="0">
                <a:solidFill>
                  <a:srgbClr val="C00000"/>
                </a:solidFill>
                <a:latin typeface="宋体" charset="-122"/>
              </a:rPr>
              <a:t>结果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839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654986-71EF-4EE6-8FDD-413B54753651}" type="slidenum">
              <a:rPr lang="en-US" altLang="zh-CN"/>
              <a:pPr>
                <a:defRPr/>
              </a:pPr>
              <a:t>74</a:t>
            </a:fld>
            <a:endParaRPr lang="en-US" altLang="zh-CN" dirty="0"/>
          </a:p>
        </p:txBody>
      </p:sp>
      <p:pic>
        <p:nvPicPr>
          <p:cNvPr id="839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786063"/>
            <a:ext cx="5072063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499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5CCBC-0785-4147-9643-F7BE88B2B4C1}" type="slidenum">
              <a:rPr lang="en-US" altLang="zh-CN"/>
              <a:pPr>
                <a:defRPr/>
              </a:pPr>
              <a:t>75</a:t>
            </a:fld>
            <a:endParaRPr lang="en-US" altLang="zh-CN" dirty="0"/>
          </a:p>
        </p:txBody>
      </p:sp>
      <p:pic>
        <p:nvPicPr>
          <p:cNvPr id="849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357313"/>
            <a:ext cx="4929188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4500563"/>
            <a:ext cx="3868737" cy="19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4.16】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第一个</a:t>
            </a:r>
            <a:r>
              <a:rPr lang="en-US" altLang="zh-CN" smtClean="0"/>
              <a:t>for</a:t>
            </a:r>
            <a:r>
              <a:rPr lang="zh-CN" altLang="en-US" smtClean="0"/>
              <a:t>语句，循环10次，每次往</a:t>
            </a:r>
            <a:r>
              <a:rPr lang="en-US" altLang="zh-CN" smtClean="0"/>
              <a:t>sum</a:t>
            </a:r>
            <a:r>
              <a:rPr lang="zh-CN" altLang="en-US" smtClean="0"/>
              <a:t>上累加2（</a:t>
            </a:r>
            <a:r>
              <a:rPr lang="zh-CN" altLang="en-US" smtClean="0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之值，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只起控制次数的作用</a:t>
            </a:r>
            <a:r>
              <a:rPr lang="zh-CN" altLang="en-US" smtClean="0"/>
              <a:t>）。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第二个</a:t>
            </a:r>
            <a:r>
              <a:rPr lang="en-US" altLang="zh-CN" smtClean="0"/>
              <a:t>for</a:t>
            </a:r>
            <a:r>
              <a:rPr lang="zh-CN" altLang="en-US" smtClean="0"/>
              <a:t>语句，循环10次，每次往</a:t>
            </a:r>
            <a:r>
              <a:rPr lang="en-US" altLang="zh-CN" smtClean="0"/>
              <a:t>sum</a:t>
            </a:r>
            <a:r>
              <a:rPr lang="zh-CN" altLang="en-US" smtClean="0"/>
              <a:t>上累加</a:t>
            </a:r>
            <a:r>
              <a:rPr lang="en-US" altLang="zh-CN" smtClean="0"/>
              <a:t>i（</a:t>
            </a:r>
            <a:r>
              <a:rPr lang="zh-CN" altLang="en-US" smtClean="0">
                <a:solidFill>
                  <a:srgbClr val="FF0000"/>
                </a:solidFill>
              </a:rPr>
              <a:t>循环体中使用了循环变量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之值</a:t>
            </a:r>
            <a:r>
              <a:rPr lang="zh-CN" altLang="en-US" smtClean="0"/>
              <a:t>）。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第三个</a:t>
            </a:r>
            <a:r>
              <a:rPr lang="en-US" altLang="zh-CN" smtClean="0"/>
              <a:t>for</a:t>
            </a:r>
            <a:r>
              <a:rPr lang="zh-CN" altLang="en-US" smtClean="0"/>
              <a:t>语句，循环10次，每次往</a:t>
            </a:r>
            <a:r>
              <a:rPr lang="en-US" altLang="zh-CN" smtClean="0"/>
              <a:t>sum</a:t>
            </a:r>
            <a:r>
              <a:rPr lang="zh-CN" altLang="en-US" smtClean="0"/>
              <a:t>上累加一个从键盘输入的</a:t>
            </a:r>
            <a:r>
              <a:rPr lang="en-US" altLang="zh-CN" smtClean="0"/>
              <a:t>x（</a:t>
            </a:r>
            <a:r>
              <a:rPr lang="zh-CN" altLang="en-US" smtClean="0">
                <a:solidFill>
                  <a:srgbClr val="FF0000"/>
                </a:solidFill>
              </a:rPr>
              <a:t>注意，循环体中并没有使用循环变量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之值</a:t>
            </a:r>
            <a:r>
              <a:rPr lang="zh-CN" altLang="en-US" smtClean="0"/>
              <a:t>）</a:t>
            </a:r>
          </a:p>
        </p:txBody>
      </p:sp>
      <p:sp>
        <p:nvSpPr>
          <p:cNvPr id="860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1401E8-1A79-4768-B26D-781A7C106279}" type="slidenum">
              <a:rPr lang="en-US" altLang="zh-CN"/>
              <a:pPr>
                <a:defRPr/>
              </a:pPr>
              <a:t>76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4.17】</a:t>
            </a:r>
            <a:r>
              <a:rPr lang="zh-CN" altLang="en-US" smtClean="0">
                <a:solidFill>
                  <a:srgbClr val="C00000"/>
                </a:solidFill>
              </a:rPr>
              <a:t>设计程序输出</a:t>
            </a:r>
            <a:r>
              <a:rPr lang="en-US" altLang="zh-CN" smtClean="0">
                <a:solidFill>
                  <a:srgbClr val="C00000"/>
                </a:solidFill>
              </a:rPr>
              <a:t>Fibonacci</a:t>
            </a:r>
            <a:r>
              <a:rPr lang="zh-CN" altLang="en-US" smtClean="0">
                <a:solidFill>
                  <a:srgbClr val="C00000"/>
                </a:solidFill>
              </a:rPr>
              <a:t>数列的前</a:t>
            </a:r>
            <a:r>
              <a:rPr lang="en-US" altLang="zh-CN" smtClean="0">
                <a:solidFill>
                  <a:srgbClr val="C00000"/>
                </a:solidFill>
              </a:rPr>
              <a:t>20</a:t>
            </a:r>
            <a:r>
              <a:rPr lang="zh-CN" altLang="en-US" smtClean="0">
                <a:solidFill>
                  <a:srgbClr val="C00000"/>
                </a:solidFill>
              </a:rPr>
              <a:t>项，要求每行输出</a:t>
            </a:r>
            <a:r>
              <a:rPr lang="en-US" altLang="zh-CN" smtClean="0">
                <a:solidFill>
                  <a:srgbClr val="C00000"/>
                </a:solidFill>
              </a:rPr>
              <a:t>5</a:t>
            </a:r>
            <a:r>
              <a:rPr lang="zh-CN" altLang="en-US" smtClean="0">
                <a:solidFill>
                  <a:srgbClr val="C00000"/>
                </a:solidFill>
              </a:rPr>
              <a:t>个数据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 smtClean="0"/>
              <a:t>Fibonacci</a:t>
            </a:r>
            <a:r>
              <a:rPr lang="zh-CN" altLang="en-US" smtClean="0"/>
              <a:t>数列：</a:t>
            </a:r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endParaRPr lang="en-US" altLang="zh-CN" smtClean="0"/>
          </a:p>
          <a:p>
            <a:pPr lvl="2" eaLnBrk="1" hangingPunct="1"/>
            <a:r>
              <a:rPr lang="zh-CN" altLang="en-US" smtClean="0"/>
              <a:t>除了第</a:t>
            </a:r>
            <a:r>
              <a:rPr lang="en-US" altLang="zh-CN" smtClean="0"/>
              <a:t>0</a:t>
            </a:r>
            <a:r>
              <a:rPr lang="zh-CN" altLang="en-US" smtClean="0"/>
              <a:t>项和第</a:t>
            </a:r>
            <a:r>
              <a:rPr lang="en-US" altLang="zh-CN" smtClean="0"/>
              <a:t>1</a:t>
            </a:r>
            <a:r>
              <a:rPr lang="zh-CN" altLang="en-US" smtClean="0"/>
              <a:t>项外，每一项都是由类似方法产生，即前两项之和；所以求当前项时，只需要记住前两项；程序不需要为每一项设置专用变量。</a:t>
            </a:r>
            <a:endParaRPr lang="en-US" altLang="zh-CN" smtClean="0"/>
          </a:p>
        </p:txBody>
      </p:sp>
      <p:sp>
        <p:nvSpPr>
          <p:cNvPr id="102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2C6349-744B-4A89-AD4F-D8EE6AC9142B}" type="slidenum">
              <a:rPr lang="en-US" altLang="zh-CN"/>
              <a:pPr>
                <a:defRPr/>
              </a:pPr>
              <a:t>77</a:t>
            </a:fld>
            <a:endParaRPr lang="en-US" altLang="zh-C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82775" y="3286125"/>
          <a:ext cx="5618163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公式" r:id="rId4" imgW="2438400" imgH="685800" progId="Equation.3">
                  <p:embed/>
                </p:oleObj>
              </mc:Choice>
              <mc:Fallback>
                <p:oleObj name="公式" r:id="rId4" imgW="2438400" imgH="685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88000" contrast="9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3286125"/>
                        <a:ext cx="5618163" cy="159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704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6823CE-702B-45F9-8535-CCE576975C81}" type="slidenum">
              <a:rPr lang="en-US" altLang="zh-CN"/>
              <a:pPr>
                <a:defRPr/>
              </a:pPr>
              <a:t>78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291982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fib0=0,fib1=1,fib2;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(5)&lt;&lt;fib0&lt;&lt;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(5)&lt;&lt;fib1;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n=3;n&lt;=20;n++){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fib2=fib0+fib1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(5)&lt;&lt;fib2;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(n%5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;//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控制每行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个数据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fib0=fib1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fib1=fib2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zh-CN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形式简单的循环语句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是</a:t>
            </a:r>
            <a:r>
              <a:rPr lang="en-US" altLang="zh-CN" smtClean="0"/>
              <a:t>for</a:t>
            </a:r>
            <a:r>
              <a:rPr lang="zh-CN" altLang="en-US" smtClean="0"/>
              <a:t>语句中表达式</a:t>
            </a:r>
            <a:r>
              <a:rPr lang="en-US" altLang="zh-CN" smtClean="0"/>
              <a:t>E1</a:t>
            </a:r>
            <a:r>
              <a:rPr lang="zh-CN" altLang="en-US" smtClean="0"/>
              <a:t>和</a:t>
            </a:r>
            <a:r>
              <a:rPr lang="en-US" altLang="zh-CN" smtClean="0"/>
              <a:t>E3</a:t>
            </a:r>
            <a:r>
              <a:rPr lang="zh-CN" altLang="en-US" smtClean="0"/>
              <a:t>为空的特殊情形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while(&lt;</a:t>
            </a:r>
            <a:r>
              <a:rPr lang="zh-CN" altLang="en-US" smtClean="0"/>
              <a:t>表达式</a:t>
            </a:r>
            <a:r>
              <a:rPr lang="en-US" altLang="zh-CN" smtClean="0"/>
              <a:t>E&gt;) &lt;</a:t>
            </a:r>
            <a:r>
              <a:rPr lang="zh-CN" altLang="en-US" smtClean="0"/>
              <a:t>语句</a:t>
            </a:r>
            <a:r>
              <a:rPr lang="en-US" altLang="zh-CN" smtClean="0"/>
              <a:t>S&gt;</a:t>
            </a:r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</a:t>
            </a:r>
            <a:r>
              <a:rPr lang="zh-CN" altLang="en-US" smtClean="0"/>
              <a:t>是具有逻辑值的表达式用于判断循环是否继续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E</a:t>
            </a:r>
            <a:r>
              <a:rPr lang="zh-CN" altLang="en-US" smtClean="0"/>
              <a:t>为真值，则循环继续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E</a:t>
            </a:r>
            <a:r>
              <a:rPr lang="zh-CN" altLang="en-US" smtClean="0"/>
              <a:t>为假值，结束循环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语句</a:t>
            </a:r>
            <a:r>
              <a:rPr lang="en-US" altLang="zh-CN" smtClean="0"/>
              <a:t>S</a:t>
            </a:r>
            <a:r>
              <a:rPr lang="zh-CN" altLang="en-US" smtClean="0"/>
              <a:t>可以是简单语句或者复合语句，为循环体</a:t>
            </a:r>
          </a:p>
        </p:txBody>
      </p:sp>
      <p:sp>
        <p:nvSpPr>
          <p:cNvPr id="880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704E6-F648-44B4-9816-9B071428C064}" type="slidenum">
              <a:rPr lang="en-US" altLang="zh-CN"/>
              <a:pPr>
                <a:defRPr/>
              </a:pPr>
              <a:t>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控制语句的引入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为程序增加更多的功能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简化解决问题的过程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例如，在计算器程序中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通过使用开关语句增加运算的种类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教材</a:t>
            </a:r>
            <a:r>
              <a:rPr lang="en-US" altLang="zh-CN" smtClean="0"/>
              <a:t>P84</a:t>
            </a:r>
            <a:r>
              <a:rPr lang="zh-CN" altLang="en-US" smtClean="0"/>
              <a:t>，</a:t>
            </a:r>
            <a:r>
              <a:rPr lang="en-US" altLang="zh-CN" smtClean="0"/>
              <a:t>program4-2</a:t>
            </a:r>
          </a:p>
          <a:p>
            <a:pPr lvl="2" eaLnBrk="1" hangingPunct="1"/>
            <a:r>
              <a:rPr lang="zh-CN" altLang="en-US" smtClean="0"/>
              <a:t>通过使用循环语句控制程序的执行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教材</a:t>
            </a:r>
            <a:r>
              <a:rPr lang="en-US" altLang="zh-CN" smtClean="0"/>
              <a:t>P85</a:t>
            </a:r>
            <a:r>
              <a:rPr lang="zh-CN" altLang="en-US" smtClean="0"/>
              <a:t>，</a:t>
            </a:r>
            <a:r>
              <a:rPr lang="en-US" altLang="zh-CN" smtClean="0"/>
              <a:t>program4-3</a:t>
            </a:r>
            <a:endParaRPr lang="zh-CN" altLang="en-US" smtClean="0"/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5C459E-F335-4892-BE2E-7E89AEDAE585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执行过程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计算</a:t>
            </a:r>
            <a:r>
              <a:rPr lang="en-US" altLang="zh-CN" smtClean="0"/>
              <a:t>while</a:t>
            </a:r>
            <a:r>
              <a:rPr lang="zh-CN" altLang="en-US" smtClean="0"/>
              <a:t>后“&lt;条件表达式&gt;”的值，为真（非0）则执行一遍由“&lt;语句&gt;”所指定的循环体；反复执行上述操作，直到“&lt;条件表达式&gt;”的值为假时结束该</a:t>
            </a:r>
            <a:r>
              <a:rPr lang="en-US" altLang="zh-CN" smtClean="0"/>
              <a:t>while</a:t>
            </a:r>
            <a:r>
              <a:rPr lang="zh-CN" altLang="en-US" smtClean="0"/>
              <a:t>语句。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可以看出，若“&lt;表达式</a:t>
            </a:r>
            <a:r>
              <a:rPr lang="en-US" altLang="zh-CN" smtClean="0"/>
              <a:t>E</a:t>
            </a:r>
            <a:r>
              <a:rPr lang="zh-CN" altLang="en-US" smtClean="0"/>
              <a:t>&gt;”的值一上来就为假时，会立刻结束该</a:t>
            </a:r>
            <a:r>
              <a:rPr lang="en-US" altLang="zh-CN" smtClean="0"/>
              <a:t>while</a:t>
            </a:r>
            <a:r>
              <a:rPr lang="zh-CN" altLang="en-US" smtClean="0"/>
              <a:t>语句（也即，此种情况下，作为循环体的&lt;语句</a:t>
            </a:r>
            <a:r>
              <a:rPr lang="en-US" altLang="zh-CN" smtClean="0"/>
              <a:t>S</a:t>
            </a:r>
            <a:r>
              <a:rPr lang="zh-CN" altLang="en-US" smtClean="0"/>
              <a:t>&gt;一次也没被执行则结束了该</a:t>
            </a:r>
            <a:r>
              <a:rPr lang="en-US" altLang="zh-CN" smtClean="0"/>
              <a:t>while</a:t>
            </a:r>
            <a:r>
              <a:rPr lang="zh-CN" altLang="en-US" smtClean="0"/>
              <a:t>语句）</a:t>
            </a:r>
            <a:endParaRPr lang="en-US" altLang="zh-CN" smtClean="0"/>
          </a:p>
        </p:txBody>
      </p:sp>
      <p:sp>
        <p:nvSpPr>
          <p:cNvPr id="890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D7743B-B7F8-49E6-8F6D-55B9D4A80235}" type="slidenum">
              <a:rPr lang="en-US" altLang="zh-CN"/>
              <a:pPr>
                <a:defRPr/>
              </a:pPr>
              <a:t>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901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5DBACF-0DE2-4646-9A22-08DBC8BDE798}" type="slidenum">
              <a:rPr lang="en-US" altLang="zh-CN"/>
              <a:pPr>
                <a:defRPr/>
              </a:pPr>
              <a:t>81</a:t>
            </a:fld>
            <a:endParaRPr lang="en-US" altLang="zh-CN" dirty="0"/>
          </a:p>
        </p:txBody>
      </p:sp>
      <p:pic>
        <p:nvPicPr>
          <p:cNvPr id="901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1428750"/>
            <a:ext cx="54768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04913"/>
          </a:xfrm>
        </p:spPr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911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354EA2-8095-4A98-9CF9-1771BEDFA586}" type="slidenum">
              <a:rPr lang="en-US" altLang="zh-CN"/>
              <a:pPr>
                <a:defRPr/>
              </a:pPr>
              <a:t>82</a:t>
            </a:fld>
            <a:endParaRPr lang="en-US" altLang="zh-CN" dirty="0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928938"/>
            <a:ext cx="2886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438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0438" y="3663950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00500" y="2949575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928813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86063" y="4572000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循环的控制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通过表达式</a:t>
            </a:r>
            <a:r>
              <a:rPr lang="en-US" altLang="zh-CN" smtClean="0"/>
              <a:t>E</a:t>
            </a:r>
            <a:r>
              <a:rPr lang="zh-CN" altLang="en-US" smtClean="0"/>
              <a:t>控制循环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循环体中应包含对表达式</a:t>
            </a:r>
            <a:r>
              <a:rPr lang="en-US" altLang="zh-CN" smtClean="0"/>
              <a:t>E</a:t>
            </a:r>
            <a:r>
              <a:rPr lang="zh-CN" altLang="en-US" smtClean="0"/>
              <a:t>的值有影响的操作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使</a:t>
            </a:r>
            <a:r>
              <a:rPr lang="en-US" altLang="zh-CN" smtClean="0"/>
              <a:t>E</a:t>
            </a:r>
            <a:r>
              <a:rPr lang="zh-CN" altLang="en-US" smtClean="0"/>
              <a:t>值为真值则循环继续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使</a:t>
            </a:r>
            <a:r>
              <a:rPr lang="en-US" altLang="zh-CN" smtClean="0"/>
              <a:t>E</a:t>
            </a:r>
            <a:r>
              <a:rPr lang="zh-CN" altLang="en-US" smtClean="0"/>
              <a:t>值为假值则结束循环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如果表达式</a:t>
            </a:r>
            <a:r>
              <a:rPr lang="en-US" altLang="zh-CN" smtClean="0"/>
              <a:t>E</a:t>
            </a:r>
            <a:r>
              <a:rPr lang="zh-CN" altLang="en-US" smtClean="0"/>
              <a:t>的值恒为真值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死循环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遇到转向语句结束循环</a:t>
            </a:r>
          </a:p>
        </p:txBody>
      </p:sp>
      <p:sp>
        <p:nvSpPr>
          <p:cNvPr id="921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BF1F87-068E-4D78-83FF-959173618A85}" type="slidenum">
              <a:rPr lang="en-US" altLang="zh-CN"/>
              <a:pPr>
                <a:defRPr/>
              </a:pPr>
              <a:t>83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4.18】</a:t>
            </a:r>
            <a:r>
              <a:rPr lang="zh-CN" altLang="en-US" smtClean="0">
                <a:solidFill>
                  <a:srgbClr val="C00000"/>
                </a:solidFill>
              </a:rPr>
              <a:t>求</a:t>
            </a:r>
            <a:r>
              <a:rPr lang="en-US" altLang="zh-CN" smtClean="0">
                <a:solidFill>
                  <a:srgbClr val="C00000"/>
                </a:solidFill>
              </a:rPr>
              <a:t>1+2+3+...+100</a:t>
            </a:r>
            <a:r>
              <a:rPr lang="zh-CN" altLang="en-US" smtClean="0">
                <a:solidFill>
                  <a:srgbClr val="C00000"/>
                </a:solidFill>
              </a:rPr>
              <a:t>的值</a:t>
            </a:r>
          </a:p>
        </p:txBody>
      </p:sp>
      <p:sp>
        <p:nvSpPr>
          <p:cNvPr id="931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064774-926F-4F2C-B9C3-5FFA0F984441}" type="slidenum">
              <a:rPr lang="en-US" altLang="zh-CN"/>
              <a:pPr>
                <a:defRPr/>
              </a:pPr>
              <a:t>84</a:t>
            </a:fld>
            <a:endParaRPr lang="en-US" altLang="zh-CN" dirty="0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2428875"/>
            <a:ext cx="5741987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4.19】</a:t>
            </a:r>
            <a:r>
              <a:rPr lang="zh-CN" altLang="en-US" smtClean="0">
                <a:solidFill>
                  <a:srgbClr val="C00000"/>
                </a:solidFill>
              </a:rPr>
              <a:t>修改</a:t>
            </a:r>
            <a:r>
              <a:rPr lang="zh-CN" altLang="en-US" smtClean="0"/>
              <a:t>例</a:t>
            </a:r>
            <a:r>
              <a:rPr lang="en-US" altLang="zh-CN" smtClean="0"/>
              <a:t>4.12</a:t>
            </a:r>
            <a:r>
              <a:rPr lang="zh-CN" altLang="en-US" smtClean="0">
                <a:solidFill>
                  <a:srgbClr val="C00000"/>
                </a:solidFill>
              </a:rPr>
              <a:t>计算器程序，增加控制计算器运行的功能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运行程序进行一次计算后，系统提示：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Do you want to continue?(y or n):</a:t>
            </a:r>
          </a:p>
          <a:p>
            <a:pPr lvl="2" eaLnBrk="1" hangingPunct="1"/>
            <a:r>
              <a:rPr lang="zh-CN" altLang="en-US" smtClean="0"/>
              <a:t>输入字符</a:t>
            </a:r>
            <a:r>
              <a:rPr lang="en-US" altLang="zh-CN" smtClean="0"/>
              <a:t>y</a:t>
            </a:r>
            <a:r>
              <a:rPr lang="zh-CN" altLang="en-US" smtClean="0"/>
              <a:t>则继续计算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输入其它字符则结束计算</a:t>
            </a:r>
            <a:endParaRPr lang="en-US" altLang="zh-CN" smtClean="0"/>
          </a:p>
        </p:txBody>
      </p:sp>
      <p:sp>
        <p:nvSpPr>
          <p:cNvPr id="942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EC5EA0-234E-4151-A5C5-AF3E40C552B8}" type="slidenum">
              <a:rPr lang="en-US" altLang="zh-CN"/>
              <a:pPr>
                <a:defRPr/>
              </a:pPr>
              <a:t>85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523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F340E1-A2BC-4738-B885-BD01583D1A49}" type="slidenum">
              <a:rPr lang="en-US" altLang="zh-CN"/>
              <a:pPr>
                <a:defRPr/>
              </a:pPr>
              <a:t>86</a:t>
            </a:fld>
            <a:endParaRPr lang="en-US" altLang="zh-CN" dirty="0"/>
          </a:p>
        </p:txBody>
      </p:sp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143000"/>
            <a:ext cx="6072187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类似于</a:t>
            </a:r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将循环的判定移至循环体之后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格式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do &lt;</a:t>
            </a:r>
            <a:r>
              <a:rPr lang="zh-CN" altLang="en-US" smtClean="0"/>
              <a:t>语句</a:t>
            </a:r>
            <a:r>
              <a:rPr lang="en-US" altLang="zh-CN" smtClean="0"/>
              <a:t>S&gt; while(&lt;</a:t>
            </a:r>
            <a:r>
              <a:rPr lang="zh-CN" altLang="en-US" smtClean="0"/>
              <a:t>表达式</a:t>
            </a:r>
            <a:r>
              <a:rPr lang="en-US" altLang="zh-CN" smtClean="0"/>
              <a:t>E&gt;)</a:t>
            </a:r>
            <a:r>
              <a:rPr lang="en-US" altLang="zh-CN" smtClean="0">
                <a:solidFill>
                  <a:srgbClr val="FF0000"/>
                </a:solidFill>
              </a:rPr>
              <a:t>;</a:t>
            </a:r>
          </a:p>
          <a:p>
            <a:pPr lvl="3" eaLnBrk="1" hangingPunct="1"/>
            <a:r>
              <a:rPr lang="zh-CN" altLang="en-US" smtClean="0"/>
              <a:t>表达式</a:t>
            </a:r>
            <a:r>
              <a:rPr lang="en-US" altLang="zh-CN" smtClean="0"/>
              <a:t>E</a:t>
            </a:r>
            <a:r>
              <a:rPr lang="zh-CN" altLang="en-US" smtClean="0"/>
              <a:t>是具有逻辑值的表达式用于判断循环是否继续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E</a:t>
            </a:r>
            <a:r>
              <a:rPr lang="zh-CN" altLang="en-US" smtClean="0"/>
              <a:t>为真值，则循环继续</a:t>
            </a:r>
            <a:endParaRPr lang="en-US" altLang="zh-CN" smtClean="0"/>
          </a:p>
          <a:p>
            <a:pPr lvl="4" eaLnBrk="1" hangingPunct="1"/>
            <a:r>
              <a:rPr lang="en-US" altLang="zh-CN" smtClean="0"/>
              <a:t>E</a:t>
            </a:r>
            <a:r>
              <a:rPr lang="zh-CN" altLang="en-US" smtClean="0"/>
              <a:t>为假值，结束循环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语句</a:t>
            </a:r>
            <a:r>
              <a:rPr lang="en-US" altLang="zh-CN" smtClean="0"/>
              <a:t>S</a:t>
            </a:r>
            <a:r>
              <a:rPr lang="zh-CN" altLang="en-US" smtClean="0"/>
              <a:t>可以是简单语句或者复合语句，为循环体</a:t>
            </a:r>
          </a:p>
        </p:txBody>
      </p:sp>
      <p:sp>
        <p:nvSpPr>
          <p:cNvPr id="962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345F94-8CCD-47C7-B01A-6B615937C487}" type="slidenum">
              <a:rPr lang="en-US" altLang="zh-CN"/>
              <a:pPr>
                <a:defRPr/>
              </a:pPr>
              <a:t>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执行过程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先执行一遍由“&lt;语句&gt;”所指定的循环体；而后计算</a:t>
            </a:r>
            <a:r>
              <a:rPr lang="en-US" altLang="zh-CN" smtClean="0"/>
              <a:t>while</a:t>
            </a:r>
            <a:r>
              <a:rPr lang="zh-CN" altLang="en-US" smtClean="0"/>
              <a:t>后“&lt;条件表达式&gt;”的值，若为0（假）则退出循环（结束</a:t>
            </a:r>
            <a:r>
              <a:rPr lang="en-US" altLang="zh-CN" smtClean="0"/>
              <a:t>do-while</a:t>
            </a:r>
            <a:r>
              <a:rPr lang="zh-CN" altLang="en-US" smtClean="0"/>
              <a:t>语句），否则（条件为真时）返回</a:t>
            </a:r>
            <a:r>
              <a:rPr lang="en-US" altLang="zh-CN" smtClean="0"/>
              <a:t>do</a:t>
            </a:r>
            <a:r>
              <a:rPr lang="zh-CN" altLang="en-US" smtClean="0"/>
              <a:t>处继续循环。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do...while</a:t>
            </a:r>
            <a:r>
              <a:rPr lang="zh-CN" altLang="en-US" smtClean="0"/>
              <a:t>语句的循环体</a:t>
            </a:r>
            <a:r>
              <a:rPr lang="zh-CN" altLang="en-US" smtClean="0">
                <a:solidFill>
                  <a:srgbClr val="C00000"/>
                </a:solidFill>
              </a:rPr>
              <a:t>至少要被执行一遍</a:t>
            </a:r>
            <a:r>
              <a:rPr lang="zh-CN" altLang="en-US" smtClean="0"/>
              <a:t>（这一点与</a:t>
            </a:r>
            <a:r>
              <a:rPr lang="en-US" altLang="zh-CN" smtClean="0"/>
              <a:t>while</a:t>
            </a:r>
            <a:r>
              <a:rPr lang="zh-CN" altLang="en-US" smtClean="0"/>
              <a:t>语句不同）</a:t>
            </a:r>
          </a:p>
        </p:txBody>
      </p:sp>
      <p:sp>
        <p:nvSpPr>
          <p:cNvPr id="972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4898F9-60FF-4E47-957B-A4132150A255}" type="slidenum">
              <a:rPr lang="en-US" altLang="zh-CN"/>
              <a:pPr>
                <a:defRPr/>
              </a:pPr>
              <a:t>88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276350"/>
          </a:xfrm>
        </p:spPr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  <a:endParaRPr lang="en-US" altLang="zh-CN" smtClean="0"/>
          </a:p>
        </p:txBody>
      </p:sp>
      <p:sp>
        <p:nvSpPr>
          <p:cNvPr id="983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E1077B-EBC1-4F57-85C6-F64F66C61D87}" type="slidenum">
              <a:rPr lang="en-US" altLang="zh-CN"/>
              <a:pPr>
                <a:defRPr/>
              </a:pPr>
              <a:t>89</a:t>
            </a:fld>
            <a:endParaRPr lang="en-US" altLang="zh-CN" dirty="0"/>
          </a:p>
        </p:txBody>
      </p:sp>
      <p:pic>
        <p:nvPicPr>
          <p:cNvPr id="983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2071688"/>
            <a:ext cx="54768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语句概述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复合语句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也称为块语句、语句块（</a:t>
            </a:r>
            <a:r>
              <a:rPr lang="en-US" altLang="zh-CN" smtClean="0"/>
              <a:t>block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若干语句的组合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由分割符“</a:t>
            </a:r>
            <a:r>
              <a:rPr lang="en-US" altLang="zh-CN" smtClean="0"/>
              <a:t>{</a:t>
            </a:r>
            <a:r>
              <a:rPr lang="zh-CN" altLang="en-US" smtClean="0"/>
              <a:t>”和“</a:t>
            </a:r>
            <a:r>
              <a:rPr lang="en-US" altLang="zh-CN" smtClean="0"/>
              <a:t>}</a:t>
            </a:r>
            <a:r>
              <a:rPr lang="zh-CN" altLang="en-US" smtClean="0"/>
              <a:t>”界定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构成复合语句的语句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说明语句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表达式语句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控制语句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复合语句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空语句</a:t>
            </a:r>
          </a:p>
        </p:txBody>
      </p:sp>
      <p:sp>
        <p:nvSpPr>
          <p:cNvPr id="204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F3C20F-BC2D-48FF-BE79-6F591C2B611F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1133475"/>
          </a:xfrm>
        </p:spPr>
        <p:txBody>
          <a:bodyPr/>
          <a:lstStyle/>
          <a:p>
            <a:pPr eaLnBrk="1" hangingPunct="1"/>
            <a:r>
              <a:rPr lang="en-US" altLang="zh-CN" smtClean="0"/>
              <a:t>do…while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执行流程</a:t>
            </a:r>
          </a:p>
        </p:txBody>
      </p:sp>
      <p:sp>
        <p:nvSpPr>
          <p:cNvPr id="993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F522F0-0FB8-4F3F-909F-6AA0BCA75088}" type="slidenum">
              <a:rPr lang="en-US" altLang="zh-CN"/>
              <a:pPr>
                <a:defRPr/>
              </a:pPr>
              <a:t>90</a:t>
            </a:fld>
            <a:endParaRPr lang="en-US" altLang="zh-CN" dirty="0"/>
          </a:p>
        </p:txBody>
      </p:sp>
      <p:pic>
        <p:nvPicPr>
          <p:cNvPr id="993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786063"/>
            <a:ext cx="3124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0438" y="3521075"/>
            <a:ext cx="16970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94188" y="4071938"/>
            <a:ext cx="14922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15000" y="3000375"/>
            <a:ext cx="61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86063" y="4521200"/>
            <a:ext cx="1431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循环的控制（与</a:t>
            </a:r>
            <a:r>
              <a:rPr lang="en-US" altLang="zh-CN" smtClean="0"/>
              <a:t>while</a:t>
            </a:r>
            <a:r>
              <a:rPr lang="zh-CN" altLang="en-US" smtClean="0"/>
              <a:t>语句相似）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通过表达式</a:t>
            </a:r>
            <a:r>
              <a:rPr lang="en-US" altLang="zh-CN" smtClean="0"/>
              <a:t>E</a:t>
            </a:r>
            <a:r>
              <a:rPr lang="zh-CN" altLang="en-US" smtClean="0"/>
              <a:t>控制循环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循环体中应包含对表达式</a:t>
            </a:r>
            <a:r>
              <a:rPr lang="en-US" altLang="zh-CN" smtClean="0"/>
              <a:t>E</a:t>
            </a:r>
            <a:r>
              <a:rPr lang="zh-CN" altLang="en-US" smtClean="0"/>
              <a:t>的值有影响的操作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使</a:t>
            </a:r>
            <a:r>
              <a:rPr lang="en-US" altLang="zh-CN" smtClean="0"/>
              <a:t>E</a:t>
            </a:r>
            <a:r>
              <a:rPr lang="zh-CN" altLang="en-US" smtClean="0"/>
              <a:t>值为真值则循环继续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使</a:t>
            </a:r>
            <a:r>
              <a:rPr lang="en-US" altLang="zh-CN" smtClean="0"/>
              <a:t>E</a:t>
            </a:r>
            <a:r>
              <a:rPr lang="zh-CN" altLang="en-US" smtClean="0"/>
              <a:t>值为假值则结束循环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如果表达式</a:t>
            </a:r>
            <a:r>
              <a:rPr lang="en-US" altLang="zh-CN" smtClean="0"/>
              <a:t>E</a:t>
            </a:r>
            <a:r>
              <a:rPr lang="zh-CN" altLang="en-US" smtClean="0"/>
              <a:t>的值恒为真值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死循环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遇到转向语句结束循环</a:t>
            </a:r>
          </a:p>
        </p:txBody>
      </p:sp>
      <p:sp>
        <p:nvSpPr>
          <p:cNvPr id="1003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955E6D-2C1B-40EE-A50A-F662387AB7D8}" type="slidenum">
              <a:rPr lang="en-US" altLang="zh-CN"/>
              <a:pPr>
                <a:defRPr/>
              </a:pPr>
              <a:t>91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4.20】</a:t>
            </a:r>
            <a:r>
              <a:rPr lang="zh-CN" altLang="en-US" smtClean="0">
                <a:solidFill>
                  <a:srgbClr val="C00000"/>
                </a:solidFill>
              </a:rPr>
              <a:t>用</a:t>
            </a:r>
            <a:r>
              <a:rPr lang="en-US" altLang="zh-CN" smtClean="0">
                <a:solidFill>
                  <a:srgbClr val="C00000"/>
                </a:solidFill>
              </a:rPr>
              <a:t>do…while</a:t>
            </a:r>
            <a:r>
              <a:rPr lang="zh-CN" altLang="en-US" smtClean="0">
                <a:solidFill>
                  <a:srgbClr val="C00000"/>
                </a:solidFill>
              </a:rPr>
              <a:t>语句改写</a:t>
            </a:r>
            <a:r>
              <a:rPr lang="zh-CN" altLang="en-US" smtClean="0"/>
              <a:t>例</a:t>
            </a:r>
            <a:r>
              <a:rPr lang="en-US" altLang="zh-CN" smtClean="0"/>
              <a:t>4.19</a:t>
            </a:r>
            <a:r>
              <a:rPr lang="zh-CN" altLang="en-US" smtClean="0">
                <a:solidFill>
                  <a:srgbClr val="C00000"/>
                </a:solidFill>
              </a:rPr>
              <a:t>的计算器程序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 smtClean="0"/>
              <a:t>while</a:t>
            </a:r>
            <a:r>
              <a:rPr lang="zh-CN" altLang="en-US" smtClean="0"/>
              <a:t>语句首先判断字符</a:t>
            </a:r>
            <a:r>
              <a:rPr lang="en-US" altLang="zh-CN" smtClean="0"/>
              <a:t>cont</a:t>
            </a:r>
            <a:r>
              <a:rPr lang="zh-CN" altLang="en-US" smtClean="0"/>
              <a:t>的值，因此必须先对</a:t>
            </a:r>
            <a:r>
              <a:rPr lang="en-US" altLang="zh-CN" smtClean="0"/>
              <a:t>cont</a:t>
            </a:r>
            <a:r>
              <a:rPr lang="zh-CN" altLang="en-US" smtClean="0"/>
              <a:t>进行赋值，如</a:t>
            </a:r>
            <a:endParaRPr lang="en-US" altLang="zh-CN" smtClean="0"/>
          </a:p>
          <a:p>
            <a:pPr lvl="3" eaLnBrk="1" hangingPunct="1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cont = “Y”;</a:t>
            </a:r>
          </a:p>
          <a:p>
            <a:pPr lvl="2" eaLnBrk="1" hangingPunct="1"/>
            <a:r>
              <a:rPr lang="en-US" altLang="zh-CN" smtClean="0"/>
              <a:t>do…while</a:t>
            </a:r>
            <a:r>
              <a:rPr lang="zh-CN" altLang="en-US" smtClean="0"/>
              <a:t>的循环体至少执行一次，无论</a:t>
            </a:r>
            <a:r>
              <a:rPr lang="en-US" altLang="zh-CN" smtClean="0"/>
              <a:t>cont</a:t>
            </a:r>
            <a:r>
              <a:rPr lang="zh-CN" altLang="en-US" smtClean="0"/>
              <a:t>的初始值是什么，循环体都要执行，也就是计算器的第一次计算一定能够执行。因此，没有必要对</a:t>
            </a:r>
            <a:r>
              <a:rPr lang="en-US" altLang="zh-CN" smtClean="0"/>
              <a:t>cont</a:t>
            </a:r>
            <a:r>
              <a:rPr lang="zh-CN" altLang="en-US" smtClean="0"/>
              <a:t>进行初始化</a:t>
            </a:r>
          </a:p>
        </p:txBody>
      </p:sp>
      <p:sp>
        <p:nvSpPr>
          <p:cNvPr id="1013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182F2-1F7F-403B-A34A-5FEEFA7C2846}" type="slidenum">
              <a:rPr lang="en-US" altLang="zh-CN"/>
              <a:pPr>
                <a:defRPr/>
              </a:pPr>
              <a:t>92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240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60D31C-9D1F-4216-9232-B9AAFC4DBAF4}" type="slidenum">
              <a:rPr lang="en-US" altLang="zh-CN"/>
              <a:pPr>
                <a:defRPr/>
              </a:pPr>
              <a:t>93</a:t>
            </a:fld>
            <a:endParaRPr lang="en-US" altLang="zh-CN" dirty="0"/>
          </a:p>
        </p:txBody>
      </p:sp>
      <p:pic>
        <p:nvPicPr>
          <p:cNvPr id="1024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143000"/>
            <a:ext cx="5857875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4.21】</a:t>
            </a:r>
            <a:r>
              <a:rPr lang="zh-CN" altLang="en-US" smtClean="0">
                <a:solidFill>
                  <a:srgbClr val="C00000"/>
                </a:solidFill>
              </a:rPr>
              <a:t>计算常数</a:t>
            </a:r>
            <a:r>
              <a:rPr lang="en-US" altLang="zh-CN" smtClean="0">
                <a:solidFill>
                  <a:srgbClr val="C00000"/>
                </a:solidFill>
              </a:rPr>
              <a:t>e</a:t>
            </a:r>
            <a:r>
              <a:rPr lang="zh-CN" altLang="en-US" smtClean="0">
                <a:solidFill>
                  <a:srgbClr val="C00000"/>
                </a:solidFill>
              </a:rPr>
              <a:t>的近似值（精确到累加项 1/(</a:t>
            </a:r>
            <a:r>
              <a:rPr lang="en-US" altLang="zh-CN" smtClean="0">
                <a:solidFill>
                  <a:srgbClr val="C00000"/>
                </a:solidFill>
              </a:rPr>
              <a:t>n!) </a:t>
            </a:r>
            <a:r>
              <a:rPr lang="zh-CN" altLang="en-US" smtClean="0">
                <a:solidFill>
                  <a:srgbClr val="C00000"/>
                </a:solidFill>
              </a:rPr>
              <a:t>小于 0.1</a:t>
            </a:r>
            <a:r>
              <a:rPr lang="en-US" altLang="zh-CN" smtClean="0">
                <a:solidFill>
                  <a:srgbClr val="C00000"/>
                </a:solidFill>
              </a:rPr>
              <a:t>e-10 </a:t>
            </a:r>
            <a:r>
              <a:rPr lang="zh-CN" altLang="en-US" smtClean="0">
                <a:solidFill>
                  <a:srgbClr val="C00000"/>
                </a:solidFill>
              </a:rPr>
              <a:t>时为止）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mtClean="0"/>
              <a:t>计算公式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e = 1 + 1/(1!) + 1/(2!) + 1/(3!) + ... + 1/(n!) + ...</a:t>
            </a:r>
          </a:p>
          <a:p>
            <a:pPr lvl="2" eaLnBrk="1" hangingPunct="1"/>
            <a:r>
              <a:rPr lang="zh-CN" altLang="en-US" smtClean="0"/>
              <a:t>程序步骤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计算整数</a:t>
            </a:r>
            <a:r>
              <a:rPr lang="en-US" altLang="zh-CN" smtClean="0"/>
              <a:t>n</a:t>
            </a:r>
            <a:r>
              <a:rPr lang="zh-CN" altLang="en-US" smtClean="0"/>
              <a:t>的阶乘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取倒数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累加</a:t>
            </a:r>
            <a:endParaRPr lang="en-US" altLang="zh-CN" smtClean="0"/>
          </a:p>
        </p:txBody>
      </p:sp>
      <p:sp>
        <p:nvSpPr>
          <p:cNvPr id="1034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B62774-0AFE-407F-9472-CFD7C2D7D8DE}" type="slidenum">
              <a:rPr lang="en-US" altLang="zh-CN"/>
              <a:pPr>
                <a:defRPr/>
              </a:pPr>
              <a:t>94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do...while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4.21】</a:t>
            </a:r>
            <a:r>
              <a:rPr lang="zh-CN" altLang="en-US" smtClean="0"/>
              <a:t>编程分析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循环语句选择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第一项为</a:t>
            </a:r>
            <a:r>
              <a:rPr lang="en-US" altLang="zh-CN" smtClean="0"/>
              <a:t>0</a:t>
            </a:r>
            <a:r>
              <a:rPr lang="zh-CN" altLang="en-US" smtClean="0"/>
              <a:t>！，值为</a:t>
            </a:r>
            <a:r>
              <a:rPr lang="en-US" altLang="zh-CN" smtClean="0"/>
              <a:t>1</a:t>
            </a:r>
          </a:p>
          <a:p>
            <a:pPr lvl="4" eaLnBrk="1" hangingPunct="1"/>
            <a:r>
              <a:rPr lang="zh-CN" altLang="en-US" smtClean="0"/>
              <a:t>不是计算得到的，是约定的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与其它项存在“非共性”，选择</a:t>
            </a:r>
            <a:r>
              <a:rPr lang="en-US" altLang="zh-CN" smtClean="0"/>
              <a:t>do…while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循环体</a:t>
            </a:r>
            <a:endParaRPr lang="en-US" altLang="zh-CN" smtClean="0"/>
          </a:p>
          <a:p>
            <a:pPr lvl="3" eaLnBrk="1" hangingPunct="1"/>
            <a:r>
              <a:rPr lang="zh-CN" altLang="en-US" smtClean="0"/>
              <a:t>从</a:t>
            </a:r>
            <a:r>
              <a:rPr lang="en-US" altLang="zh-CN" smtClean="0"/>
              <a:t>1</a:t>
            </a:r>
            <a:r>
              <a:rPr lang="zh-CN" altLang="en-US" smtClean="0"/>
              <a:t>！开始计算</a:t>
            </a:r>
            <a:endParaRPr lang="en-US" altLang="zh-CN" smtClean="0"/>
          </a:p>
          <a:p>
            <a:pPr lvl="4" eaLnBrk="1" hangingPunct="1"/>
            <a:r>
              <a:rPr lang="zh-CN" altLang="en-US" smtClean="0"/>
              <a:t>计算</a:t>
            </a:r>
            <a:r>
              <a:rPr lang="en-US" altLang="zh-CN" smtClean="0"/>
              <a:t>e</a:t>
            </a:r>
            <a:r>
              <a:rPr lang="zh-CN" altLang="en-US" smtClean="0"/>
              <a:t>值：</a:t>
            </a:r>
            <a:r>
              <a:rPr lang="en-US" altLang="zh-CN" smtClean="0"/>
              <a:t>e = 1/0</a:t>
            </a:r>
            <a:r>
              <a:rPr lang="zh-CN" altLang="en-US" smtClean="0"/>
              <a:t>！</a:t>
            </a:r>
            <a:endParaRPr lang="en-US" altLang="zh-CN" smtClean="0"/>
          </a:p>
          <a:p>
            <a:pPr lvl="4" eaLnBrk="1" hangingPunct="1"/>
            <a:r>
              <a:rPr lang="zh-CN" altLang="en-US" smtClean="0"/>
              <a:t>计算</a:t>
            </a:r>
            <a:r>
              <a:rPr lang="en-US" altLang="zh-CN" smtClean="0"/>
              <a:t>1</a:t>
            </a:r>
            <a:r>
              <a:rPr lang="zh-CN" altLang="en-US" smtClean="0"/>
              <a:t>！并取倒数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循环控制条件</a:t>
            </a:r>
            <a:endParaRPr lang="en-US" altLang="zh-CN" smtClean="0"/>
          </a:p>
          <a:p>
            <a:pPr lvl="3" eaLnBrk="1" hangingPunct="1"/>
            <a:r>
              <a:rPr lang="en-US" altLang="zh-CN" smtClean="0"/>
              <a:t>1/n!&lt;0.1e-10</a:t>
            </a:r>
            <a:r>
              <a:rPr lang="zh-CN" altLang="en-US" smtClean="0"/>
              <a:t>即退出循环</a:t>
            </a:r>
            <a:endParaRPr lang="en-US" altLang="zh-CN" smtClean="0"/>
          </a:p>
        </p:txBody>
      </p:sp>
      <p:sp>
        <p:nvSpPr>
          <p:cNvPr id="1044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8B954-9D25-4187-A728-26948582B049}" type="slidenum">
              <a:rPr lang="en-US" altLang="zh-CN"/>
              <a:pPr>
                <a:defRPr/>
              </a:pPr>
              <a:t>95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547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5294EF-2225-4E83-8462-F05074F00483}" type="slidenum">
              <a:rPr lang="en-US" altLang="zh-CN"/>
              <a:pPr>
                <a:defRPr/>
              </a:pPr>
              <a:t>96</a:t>
            </a:fld>
            <a:endParaRPr lang="en-US" altLang="zh-CN" dirty="0"/>
          </a:p>
        </p:txBody>
      </p:sp>
      <p:pic>
        <p:nvPicPr>
          <p:cNvPr id="1054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428750"/>
            <a:ext cx="8220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704850"/>
          </a:xfrm>
        </p:spPr>
        <p:txBody>
          <a:bodyPr/>
          <a:lstStyle/>
          <a:p>
            <a:pPr eaLnBrk="1" hangingPunct="1"/>
            <a:r>
              <a:rPr lang="zh-CN" altLang="en-US" smtClean="0"/>
              <a:t>三类循环语句之间的等价变换</a:t>
            </a:r>
            <a:endParaRPr lang="en-US" altLang="zh-CN" smtClean="0"/>
          </a:p>
        </p:txBody>
      </p:sp>
      <p:sp>
        <p:nvSpPr>
          <p:cNvPr id="1065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F65828-7E8D-4587-AB58-F6ACFBC8D26F}" type="slidenum">
              <a:rPr lang="en-US" altLang="zh-CN"/>
              <a:pPr>
                <a:defRPr/>
              </a:pPr>
              <a:t>97</a:t>
            </a:fld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4313" y="1857375"/>
            <a:ext cx="4500562" cy="2143125"/>
          </a:xfrm>
          <a:prstGeom prst="rect">
            <a:avLst/>
          </a:prstGeom>
          <a:noFill/>
          <a:ln w="9525" cap="flat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 err="1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=1,sum=0;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3333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while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&lt;=4){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sum+=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++;  </a:t>
            </a:r>
            <a:r>
              <a:rPr kumimoji="1" lang="en-US" altLang="zh-CN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kumimoji="1" lang="zh-CN" altLang="en-US" sz="2400" b="1" kern="0" dirty="0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修改循环条件</a:t>
            </a:r>
          </a:p>
          <a:p>
            <a:pPr marL="342900" indent="-342900" algn="just">
              <a:buClr>
                <a:schemeClr val="hlink"/>
              </a:buClr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106503" name="Text Box 4"/>
          <p:cNvSpPr txBox="1">
            <a:spLocks noChangeArrowheads="1"/>
          </p:cNvSpPr>
          <p:nvPr/>
        </p:nvSpPr>
        <p:spPr bwMode="auto">
          <a:xfrm>
            <a:off x="4857750" y="1836738"/>
            <a:ext cx="4067175" cy="21637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i=1,sum=0;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  <a:cs typeface="Courier New" pitchFamily="49" charset="0"/>
              </a:rPr>
              <a:t>循环初始条件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sum+=i;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i++;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Courier New" pitchFamily="49" charset="0"/>
                <a:ea typeface="幼圆" pitchFamily="49" charset="-122"/>
              </a:rPr>
              <a:t>修改循环条件</a:t>
            </a:r>
          </a:p>
          <a:p>
            <a:pPr marL="342900" indent="-342900" algn="just"/>
            <a:r>
              <a:rPr lang="zh-CN" alt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(i&lt;=4);</a:t>
            </a:r>
          </a:p>
        </p:txBody>
      </p:sp>
      <p:sp>
        <p:nvSpPr>
          <p:cNvPr id="106504" name="Text Box 5"/>
          <p:cNvSpPr txBox="1">
            <a:spLocks noChangeArrowheads="1"/>
          </p:cNvSpPr>
          <p:nvPr/>
        </p:nvSpPr>
        <p:spPr bwMode="auto">
          <a:xfrm>
            <a:off x="928688" y="4143375"/>
            <a:ext cx="7343775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i,sum=0;</a:t>
            </a:r>
          </a:p>
          <a:p>
            <a:pPr marL="342900" indent="-342900" algn="just"/>
            <a:r>
              <a:rPr lang="en-US" altLang="zh-CN" sz="24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i=1; i&lt;=4; i++ ){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sum+=i;  </a:t>
            </a:r>
          </a:p>
          <a:p>
            <a:pPr marL="342900" indent="-342900" algn="just"/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just"/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/*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习惯上：表达式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：循环初始条件；表达式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：循环终止条件；表达式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：修改循环条件*</a:t>
            </a:r>
            <a:r>
              <a:rPr lang="en-US" altLang="zh-CN" sz="2400" b="1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490913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循环嵌套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循环语句的循环体中仍然包含循环语句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先执行内层循环，后执行外层循环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嵌套层次</a:t>
            </a:r>
            <a:r>
              <a:rPr lang="zh-CN" altLang="en-US" smtClean="0">
                <a:solidFill>
                  <a:srgbClr val="C00000"/>
                </a:solidFill>
              </a:rPr>
              <a:t>一般不超过</a:t>
            </a:r>
            <a:r>
              <a:rPr lang="en-US" altLang="zh-CN" smtClean="0"/>
              <a:t>3</a:t>
            </a:r>
            <a:r>
              <a:rPr lang="zh-CN" altLang="en-US" smtClean="0"/>
              <a:t>层，以保证可读性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举例</a:t>
            </a:r>
            <a:endParaRPr lang="en-US" altLang="zh-CN" smtClean="0"/>
          </a:p>
          <a:p>
            <a:pPr lvl="2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4.22】</a:t>
            </a:r>
            <a:r>
              <a:rPr lang="zh-CN" altLang="en-US" smtClean="0">
                <a:solidFill>
                  <a:srgbClr val="C00000"/>
                </a:solidFill>
              </a:rPr>
              <a:t>打印九九表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4.23】</a:t>
            </a:r>
            <a:r>
              <a:rPr lang="zh-CN" altLang="en-US" smtClean="0">
                <a:solidFill>
                  <a:srgbClr val="C00000"/>
                </a:solidFill>
              </a:rPr>
              <a:t>打印图形：</a:t>
            </a:r>
          </a:p>
        </p:txBody>
      </p:sp>
      <p:sp>
        <p:nvSpPr>
          <p:cNvPr id="1075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C4380-AC82-4742-A5F4-896FA5EF1AA0}" type="slidenum">
              <a:rPr lang="en-US" altLang="zh-CN"/>
              <a:pPr>
                <a:defRPr/>
              </a:pPr>
              <a:t>98</a:t>
            </a:fld>
            <a:endParaRPr lang="en-US" altLang="zh-CN" dirty="0"/>
          </a:p>
        </p:txBody>
      </p:sp>
      <p:pic>
        <p:nvPicPr>
          <p:cNvPr id="1075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8" y="4214813"/>
            <a:ext cx="405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循环语句</a:t>
            </a:r>
          </a:p>
        </p:txBody>
      </p:sp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3490913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循环嵌套</a:t>
            </a:r>
            <a:endParaRPr lang="en-US" altLang="zh-CN" smtClean="0"/>
          </a:p>
          <a:p>
            <a:pPr lvl="1" eaLnBrk="1" hangingPunct="1"/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4.22】</a:t>
            </a:r>
            <a:r>
              <a:rPr lang="zh-CN" altLang="en-US" smtClean="0">
                <a:solidFill>
                  <a:srgbClr val="C00000"/>
                </a:solidFill>
              </a:rPr>
              <a:t>打印九九表，格式为：</a:t>
            </a:r>
            <a:endParaRPr lang="en-US" altLang="zh-CN" smtClean="0">
              <a:solidFill>
                <a:srgbClr val="C00000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		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     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1    2    3    4    5    6    7    8    9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1      1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2      2    4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3      3    6    9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…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	9      9   18   27  36  45  54  63  72  81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mtClean="0">
              <a:solidFill>
                <a:srgbClr val="C00000"/>
              </a:solidFill>
              <a:latin typeface="Times New Roman" pitchFamily="18" charset="0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1085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A20CD1-2D5B-49EF-903F-A744F1E99F04}" type="slidenum">
              <a:rPr lang="en-US" altLang="zh-CN"/>
              <a:pPr>
                <a:defRPr/>
              </a:pPr>
              <a:t>99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4724400"/>
            <a:ext cx="8153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输出表头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行，每一行输出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个数（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n=1,2,…9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内层</a:t>
            </a:r>
            <a:r>
              <a:rPr lang="zh-CN" altLang="en-US" sz="20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循环输出数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外层循环输出行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80000"/>
              </a:lnSpc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Times New Roman" pitchFamily="18" charset="0"/>
              </a:rPr>
              <a:t>		</a:t>
            </a:r>
            <a:endParaRPr lang="zh-CN" altLang="en-US" sz="2800" b="1" kern="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75574"/>
            <a:ext cx="5688632" cy="2021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11619</TotalTime>
  <Words>10676</Words>
  <Application>Microsoft Office PowerPoint</Application>
  <PresentationFormat>全屏显示(4:3)</PresentationFormat>
  <Paragraphs>2312</Paragraphs>
  <Slides>222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222</vt:i4>
      </vt:variant>
    </vt:vector>
  </HeadingPairs>
  <TitlesOfParts>
    <vt:vector size="224" baseType="lpstr">
      <vt:lpstr>Default Design</vt:lpstr>
      <vt:lpstr>公式</vt:lpstr>
      <vt:lpstr>高级语言程序设计C++</vt:lpstr>
      <vt:lpstr>第4章 基本控制结构与导出数据类型</vt:lpstr>
      <vt:lpstr>第4章 基本控制结构与导出数据类型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C++语句概述</vt:lpstr>
      <vt:lpstr>第4章 基本控制结构与导出数据类型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分支语句</vt:lpstr>
      <vt:lpstr>作业一</vt:lpstr>
      <vt:lpstr>作业二</vt:lpstr>
      <vt:lpstr>第4章 基本控制结构与导出数据类型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第4章 基本控制结构与导出数据类型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无条件转向语句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控制语句举例</vt:lpstr>
      <vt:lpstr>第4章 基本控制结构与导出数据类型</vt:lpstr>
      <vt:lpstr>导出数据类型</vt:lpstr>
      <vt:lpstr>导出数据类型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数组类型</vt:lpstr>
      <vt:lpstr>字符串类型</vt:lpstr>
      <vt:lpstr>字符串类型</vt:lpstr>
      <vt:lpstr>字符串类型</vt:lpstr>
      <vt:lpstr>字符串类型</vt:lpstr>
      <vt:lpstr>字符串类型</vt:lpstr>
      <vt:lpstr>字符串类型</vt:lpstr>
      <vt:lpstr>数组溢出问题</vt:lpstr>
      <vt:lpstr>第4章 基本控制结构与导出数据类型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联合类型</vt:lpstr>
      <vt:lpstr>联合类型</vt:lpstr>
      <vt:lpstr>联合类型</vt:lpstr>
      <vt:lpstr>联合类型</vt:lpstr>
      <vt:lpstr>PowerPoint 演示文稿</vt:lpstr>
      <vt:lpstr>结构类型作业</vt:lpstr>
      <vt:lpstr>结构类型作业</vt:lpstr>
      <vt:lpstr>结构类型作业</vt:lpstr>
      <vt:lpstr>循环语句作业</vt:lpstr>
      <vt:lpstr>数组类型作业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黄维嘉</cp:lastModifiedBy>
  <cp:revision>1506</cp:revision>
  <dcterms:created xsi:type="dcterms:W3CDTF">2009-09-27T06:34:47Z</dcterms:created>
  <dcterms:modified xsi:type="dcterms:W3CDTF">2016-01-02T06:45:04Z</dcterms:modified>
</cp:coreProperties>
</file>