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40"/>
  </p:notesMasterIdLst>
  <p:handoutMasterIdLst>
    <p:handoutMasterId r:id="rId241"/>
  </p:handoutMasterIdLst>
  <p:sldIdLst>
    <p:sldId id="358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4" r:id="rId45"/>
    <p:sldId id="403" r:id="rId46"/>
    <p:sldId id="409" r:id="rId47"/>
    <p:sldId id="405" r:id="rId48"/>
    <p:sldId id="406" r:id="rId49"/>
    <p:sldId id="407" r:id="rId50"/>
    <p:sldId id="408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582" r:id="rId61"/>
    <p:sldId id="583" r:id="rId62"/>
    <p:sldId id="584" r:id="rId63"/>
    <p:sldId id="585" r:id="rId64"/>
    <p:sldId id="586" r:id="rId65"/>
    <p:sldId id="587" r:id="rId66"/>
    <p:sldId id="588" r:id="rId67"/>
    <p:sldId id="589" r:id="rId68"/>
    <p:sldId id="590" r:id="rId69"/>
    <p:sldId id="591" r:id="rId70"/>
    <p:sldId id="592" r:id="rId71"/>
    <p:sldId id="593" r:id="rId72"/>
    <p:sldId id="594" r:id="rId73"/>
    <p:sldId id="595" r:id="rId74"/>
    <p:sldId id="596" r:id="rId75"/>
    <p:sldId id="597" r:id="rId76"/>
    <p:sldId id="598" r:id="rId77"/>
    <p:sldId id="599" r:id="rId78"/>
    <p:sldId id="674" r:id="rId79"/>
    <p:sldId id="675" r:id="rId80"/>
    <p:sldId id="676" r:id="rId81"/>
    <p:sldId id="677" r:id="rId82"/>
    <p:sldId id="678" r:id="rId83"/>
    <p:sldId id="600" r:id="rId84"/>
    <p:sldId id="601" r:id="rId85"/>
    <p:sldId id="602" r:id="rId86"/>
    <p:sldId id="603" r:id="rId87"/>
    <p:sldId id="604" r:id="rId88"/>
    <p:sldId id="605" r:id="rId89"/>
    <p:sldId id="606" r:id="rId90"/>
    <p:sldId id="607" r:id="rId91"/>
    <p:sldId id="672" r:id="rId92"/>
    <p:sldId id="673" r:id="rId93"/>
    <p:sldId id="608" r:id="rId94"/>
    <p:sldId id="609" r:id="rId95"/>
    <p:sldId id="610" r:id="rId96"/>
    <p:sldId id="662" r:id="rId97"/>
    <p:sldId id="663" r:id="rId98"/>
    <p:sldId id="664" r:id="rId99"/>
    <p:sldId id="665" r:id="rId100"/>
    <p:sldId id="666" r:id="rId101"/>
    <p:sldId id="611" r:id="rId102"/>
    <p:sldId id="612" r:id="rId103"/>
    <p:sldId id="661" r:id="rId104"/>
    <p:sldId id="613" r:id="rId105"/>
    <p:sldId id="614" r:id="rId106"/>
    <p:sldId id="615" r:id="rId107"/>
    <p:sldId id="643" r:id="rId108"/>
    <p:sldId id="644" r:id="rId109"/>
    <p:sldId id="645" r:id="rId110"/>
    <p:sldId id="646" r:id="rId111"/>
    <p:sldId id="647" r:id="rId112"/>
    <p:sldId id="648" r:id="rId113"/>
    <p:sldId id="616" r:id="rId114"/>
    <p:sldId id="617" r:id="rId115"/>
    <p:sldId id="618" r:id="rId116"/>
    <p:sldId id="619" r:id="rId117"/>
    <p:sldId id="620" r:id="rId118"/>
    <p:sldId id="621" r:id="rId119"/>
    <p:sldId id="622" r:id="rId120"/>
    <p:sldId id="623" r:id="rId121"/>
    <p:sldId id="624" r:id="rId122"/>
    <p:sldId id="625" r:id="rId123"/>
    <p:sldId id="626" r:id="rId124"/>
    <p:sldId id="627" r:id="rId125"/>
    <p:sldId id="628" r:id="rId126"/>
    <p:sldId id="629" r:id="rId127"/>
    <p:sldId id="463" r:id="rId128"/>
    <p:sldId id="464" r:id="rId129"/>
    <p:sldId id="472" r:id="rId130"/>
    <p:sldId id="473" r:id="rId131"/>
    <p:sldId id="474" r:id="rId132"/>
    <p:sldId id="475" r:id="rId133"/>
    <p:sldId id="476" r:id="rId134"/>
    <p:sldId id="477" r:id="rId135"/>
    <p:sldId id="478" r:id="rId136"/>
    <p:sldId id="479" r:id="rId137"/>
    <p:sldId id="480" r:id="rId138"/>
    <p:sldId id="481" r:id="rId139"/>
    <p:sldId id="482" r:id="rId140"/>
    <p:sldId id="483" r:id="rId141"/>
    <p:sldId id="484" r:id="rId142"/>
    <p:sldId id="485" r:id="rId143"/>
    <p:sldId id="486" r:id="rId144"/>
    <p:sldId id="487" r:id="rId145"/>
    <p:sldId id="488" r:id="rId146"/>
    <p:sldId id="489" r:id="rId147"/>
    <p:sldId id="490" r:id="rId148"/>
    <p:sldId id="491" r:id="rId149"/>
    <p:sldId id="492" r:id="rId150"/>
    <p:sldId id="493" r:id="rId151"/>
    <p:sldId id="494" r:id="rId152"/>
    <p:sldId id="495" r:id="rId153"/>
    <p:sldId id="496" r:id="rId154"/>
    <p:sldId id="497" r:id="rId155"/>
    <p:sldId id="498" r:id="rId156"/>
    <p:sldId id="499" r:id="rId157"/>
    <p:sldId id="500" r:id="rId158"/>
    <p:sldId id="501" r:id="rId159"/>
    <p:sldId id="502" r:id="rId160"/>
    <p:sldId id="503" r:id="rId161"/>
    <p:sldId id="504" r:id="rId162"/>
    <p:sldId id="505" r:id="rId163"/>
    <p:sldId id="506" r:id="rId164"/>
    <p:sldId id="507" r:id="rId165"/>
    <p:sldId id="508" r:id="rId166"/>
    <p:sldId id="509" r:id="rId167"/>
    <p:sldId id="510" r:id="rId168"/>
    <p:sldId id="511" r:id="rId169"/>
    <p:sldId id="512" r:id="rId170"/>
    <p:sldId id="513" r:id="rId171"/>
    <p:sldId id="514" r:id="rId172"/>
    <p:sldId id="515" r:id="rId173"/>
    <p:sldId id="516" r:id="rId174"/>
    <p:sldId id="517" r:id="rId175"/>
    <p:sldId id="518" r:id="rId176"/>
    <p:sldId id="519" r:id="rId177"/>
    <p:sldId id="520" r:id="rId178"/>
    <p:sldId id="521" r:id="rId179"/>
    <p:sldId id="522" r:id="rId180"/>
    <p:sldId id="523" r:id="rId181"/>
    <p:sldId id="524" r:id="rId182"/>
    <p:sldId id="525" r:id="rId183"/>
    <p:sldId id="526" r:id="rId184"/>
    <p:sldId id="527" r:id="rId185"/>
    <p:sldId id="528" r:id="rId186"/>
    <p:sldId id="529" r:id="rId187"/>
    <p:sldId id="530" r:id="rId188"/>
    <p:sldId id="531" r:id="rId189"/>
    <p:sldId id="532" r:id="rId190"/>
    <p:sldId id="533" r:id="rId191"/>
    <p:sldId id="534" r:id="rId192"/>
    <p:sldId id="535" r:id="rId193"/>
    <p:sldId id="536" r:id="rId194"/>
    <p:sldId id="537" r:id="rId195"/>
    <p:sldId id="538" r:id="rId196"/>
    <p:sldId id="539" r:id="rId197"/>
    <p:sldId id="540" r:id="rId198"/>
    <p:sldId id="541" r:id="rId199"/>
    <p:sldId id="542" r:id="rId200"/>
    <p:sldId id="543" r:id="rId201"/>
    <p:sldId id="544" r:id="rId202"/>
    <p:sldId id="545" r:id="rId203"/>
    <p:sldId id="546" r:id="rId204"/>
    <p:sldId id="547" r:id="rId205"/>
    <p:sldId id="548" r:id="rId206"/>
    <p:sldId id="549" r:id="rId207"/>
    <p:sldId id="550" r:id="rId208"/>
    <p:sldId id="551" r:id="rId209"/>
    <p:sldId id="553" r:id="rId210"/>
    <p:sldId id="554" r:id="rId211"/>
    <p:sldId id="555" r:id="rId212"/>
    <p:sldId id="556" r:id="rId213"/>
    <p:sldId id="557" r:id="rId214"/>
    <p:sldId id="558" r:id="rId215"/>
    <p:sldId id="559" r:id="rId216"/>
    <p:sldId id="560" r:id="rId217"/>
    <p:sldId id="561" r:id="rId218"/>
    <p:sldId id="562" r:id="rId219"/>
    <p:sldId id="563" r:id="rId220"/>
    <p:sldId id="564" r:id="rId221"/>
    <p:sldId id="565" r:id="rId222"/>
    <p:sldId id="566" r:id="rId223"/>
    <p:sldId id="567" r:id="rId224"/>
    <p:sldId id="568" r:id="rId225"/>
    <p:sldId id="569" r:id="rId226"/>
    <p:sldId id="570" r:id="rId227"/>
    <p:sldId id="571" r:id="rId228"/>
    <p:sldId id="572" r:id="rId229"/>
    <p:sldId id="573" r:id="rId230"/>
    <p:sldId id="574" r:id="rId231"/>
    <p:sldId id="575" r:id="rId232"/>
    <p:sldId id="576" r:id="rId233"/>
    <p:sldId id="577" r:id="rId234"/>
    <p:sldId id="578" r:id="rId235"/>
    <p:sldId id="579" r:id="rId236"/>
    <p:sldId id="580" r:id="rId237"/>
    <p:sldId id="581" r:id="rId238"/>
    <p:sldId id="359" r:id="rId2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莹" initials="张莹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 autoAdjust="0"/>
  </p:normalViewPr>
  <p:slideViewPr>
    <p:cSldViewPr>
      <p:cViewPr varScale="1">
        <p:scale>
          <a:sx n="125" d="100"/>
          <a:sy n="125" d="100"/>
        </p:scale>
        <p:origin x="62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microsoft.com/office/2015/10/relationships/revisionInfo" Target="revisionInfo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notesMaster" Target="notesMasters/notesMaster1.xml"/><Relationship Id="rId245" Type="http://schemas.openxmlformats.org/officeDocument/2006/relationships/theme" Target="theme/theme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handoutMaster" Target="handoutMasters/handoutMaster1.xml"/><Relationship Id="rId246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commentAuthors" Target="commentAuthor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1F6FC-FBE5-5748-9FA2-0C9616CD765F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2A311-8845-8448-B205-32818F4E77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844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3266-7412-4A2B-A2DB-13B0A298B7EB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AE0CC-46AB-412C-9D95-D1239D353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866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7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84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BEE0D7E-E91E-4996-B959-1AB1DFB7021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09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125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斐波那契数列</a:t>
            </a:r>
          </a:p>
        </p:txBody>
      </p:sp>
      <p:sp>
        <p:nvSpPr>
          <p:cNvPr id="18944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01D8397-ADD9-4B3B-9586-8247E594B118}" type="slidenum">
              <a:rPr lang="zh-CN" altLang="en-US" smtClean="0"/>
              <a:pPr>
                <a:defRPr/>
              </a:pPr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322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8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47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40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例题中含有排序的知识，因此放在这里比较合适。前文讲一讲冒泡排序和插入排序算法，为下学期链表做准备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3DEB01-5DB6-4226-B412-F9036C9A92DE}" type="slidenum">
              <a:rPr lang="zh-CN" altLang="en-US" smtClean="0"/>
              <a:pPr>
                <a:defRPr/>
              </a:pPr>
              <a:t>209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3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08D23FD-98F4-42DC-82C4-4AED005C67E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2739" dir="3238358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" name="Freeform 20" descr="1"/>
          <p:cNvSpPr>
            <a:spLocks/>
          </p:cNvSpPr>
          <p:nvPr/>
        </p:nvSpPr>
        <p:spPr bwMode="gray">
          <a:xfrm>
            <a:off x="1130300" y="1416050"/>
            <a:ext cx="2873375" cy="2182813"/>
          </a:xfrm>
          <a:custGeom>
            <a:avLst/>
            <a:gdLst>
              <a:gd name="T0" fmla="*/ 905 w 1810"/>
              <a:gd name="T1" fmla="*/ 1375 h 1375"/>
              <a:gd name="T2" fmla="*/ 1810 w 1810"/>
              <a:gd name="T3" fmla="*/ 395 h 1375"/>
              <a:gd name="T4" fmla="*/ 876 w 1810"/>
              <a:gd name="T5" fmla="*/ 24 h 1375"/>
              <a:gd name="T6" fmla="*/ 0 w 1810"/>
              <a:gd name="T7" fmla="*/ 396 h 1375"/>
              <a:gd name="T8" fmla="*/ 905 w 1810"/>
              <a:gd name="T9" fmla="*/ 137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3" name="Freeform 21" descr="2"/>
          <p:cNvSpPr>
            <a:spLocks/>
          </p:cNvSpPr>
          <p:nvPr/>
        </p:nvSpPr>
        <p:spPr bwMode="gray">
          <a:xfrm>
            <a:off x="376238" y="2147888"/>
            <a:ext cx="2103437" cy="3032125"/>
          </a:xfrm>
          <a:custGeom>
            <a:avLst/>
            <a:gdLst>
              <a:gd name="T0" fmla="*/ 1325 w 1325"/>
              <a:gd name="T1" fmla="*/ 960 h 1910"/>
              <a:gd name="T2" fmla="*/ 414 w 1325"/>
              <a:gd name="T3" fmla="*/ 0 h 1910"/>
              <a:gd name="T4" fmla="*/ 27 w 1325"/>
              <a:gd name="T5" fmla="*/ 1014 h 1910"/>
              <a:gd name="T6" fmla="*/ 402 w 1325"/>
              <a:gd name="T7" fmla="*/ 1910 h 1910"/>
              <a:gd name="T8" fmla="*/ 1325 w 1325"/>
              <a:gd name="T9" fmla="*/ 96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Freeform 22" descr="55282"/>
          <p:cNvSpPr>
            <a:spLocks/>
          </p:cNvSpPr>
          <p:nvPr/>
        </p:nvSpPr>
        <p:spPr bwMode="gray">
          <a:xfrm>
            <a:off x="1085850" y="3730625"/>
            <a:ext cx="2962275" cy="2219325"/>
          </a:xfrm>
          <a:custGeom>
            <a:avLst/>
            <a:gdLst>
              <a:gd name="T0" fmla="*/ 927 w 1866"/>
              <a:gd name="T1" fmla="*/ 0 h 1398"/>
              <a:gd name="T2" fmla="*/ 0 w 1866"/>
              <a:gd name="T3" fmla="*/ 975 h 1398"/>
              <a:gd name="T4" fmla="*/ 996 w 1866"/>
              <a:gd name="T5" fmla="*/ 1387 h 1398"/>
              <a:gd name="T6" fmla="*/ 1866 w 1866"/>
              <a:gd name="T7" fmla="*/ 996 h 1398"/>
              <a:gd name="T8" fmla="*/ 927 w 1866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zh-CN" noProof="0" dirty="0"/>
          </a:p>
        </p:txBody>
      </p:sp>
      <p:sp>
        <p:nvSpPr>
          <p:cNvPr id="3091" name="Freeform 19" descr="4"/>
          <p:cNvSpPr>
            <a:spLocks/>
          </p:cNvSpPr>
          <p:nvPr/>
        </p:nvSpPr>
        <p:spPr bwMode="gray">
          <a:xfrm>
            <a:off x="2625725" y="2119313"/>
            <a:ext cx="2139950" cy="3116262"/>
          </a:xfrm>
          <a:custGeom>
            <a:avLst/>
            <a:gdLst>
              <a:gd name="T0" fmla="*/ 951 w 1348"/>
              <a:gd name="T1" fmla="*/ 1963 h 1963"/>
              <a:gd name="T2" fmla="*/ 1338 w 1348"/>
              <a:gd name="T3" fmla="*/ 977 h 1963"/>
              <a:gd name="T4" fmla="*/ 905 w 1348"/>
              <a:gd name="T5" fmla="*/ 0 h 1963"/>
              <a:gd name="T6" fmla="*/ 0 w 1348"/>
              <a:gd name="T7" fmla="*/ 987 h 1963"/>
              <a:gd name="T8" fmla="*/ 951 w 1348"/>
              <a:gd name="T9" fmla="*/ 1963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gray">
          <a:xfrm>
            <a:off x="1806575" y="2924796"/>
            <a:ext cx="1685305" cy="168530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" name="图片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24025"/>
            <a:ext cx="1512168" cy="148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AD19F-6278-4277-B296-4C15C3C3FB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EBAB-404B-4162-86EA-3134271E5A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58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B2637C74-671B-49DE-889D-7CB4D76831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46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F3D66CF0-E22F-4DAB-9A91-EF1638D719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22E5D-7BC3-44E6-BA65-C8AAD10FCE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61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E1BC1-228F-482E-8CFA-8633C1FC6F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8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FE93A-C8A7-4BF0-809C-5CD04739F1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547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6F0EF-F4D1-4F26-B161-37BB4C201B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18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182AA-7D37-4F4A-B3FF-2ED9AFB978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14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DCE65-C438-467B-808B-2463479BB9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39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E4E85-E134-4C6A-94D1-DAD0BEFDD1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1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8A697-B4F1-4FE4-813C-D5798309C9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59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 userDrawn="1"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i="1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fld id="{40B0C06F-4C5E-4398-9EA9-FF291EBC99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>
            <a:off x="7308850" y="188913"/>
            <a:ext cx="1665288" cy="1512887"/>
            <a:chOff x="4604" y="119"/>
            <a:chExt cx="1049" cy="953"/>
          </a:xfrm>
        </p:grpSpPr>
        <p:sp>
          <p:nvSpPr>
            <p:cNvPr id="1042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2212194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7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 userDrawn="1"/>
          </p:nvSpPr>
          <p:spPr bwMode="gray">
            <a:xfrm>
              <a:off x="4921" y="391"/>
              <a:ext cx="331" cy="3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pic>
        <p:nvPicPr>
          <p:cNvPr id="16" name="图片 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885" y="656744"/>
            <a:ext cx="476531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Comic Sans MS" panose="030F0702030302020204" pitchFamily="66" charset="0"/>
          <a:ea typeface="华文新魏" panose="020108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2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image" Target="../media/image116.emf"/><Relationship Id="rId3" Type="http://schemas.openxmlformats.org/officeDocument/2006/relationships/image" Target="../media/image106.emf"/><Relationship Id="rId7" Type="http://schemas.openxmlformats.org/officeDocument/2006/relationships/image" Target="../media/image110.emf"/><Relationship Id="rId12" Type="http://schemas.openxmlformats.org/officeDocument/2006/relationships/image" Target="../media/image115.emf"/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emf"/><Relationship Id="rId11" Type="http://schemas.openxmlformats.org/officeDocument/2006/relationships/image" Target="../media/image114.emf"/><Relationship Id="rId5" Type="http://schemas.openxmlformats.org/officeDocument/2006/relationships/image" Target="../media/image108.emf"/><Relationship Id="rId10" Type="http://schemas.openxmlformats.org/officeDocument/2006/relationships/image" Target="../media/image113.emf"/><Relationship Id="rId4" Type="http://schemas.openxmlformats.org/officeDocument/2006/relationships/image" Target="../media/image107.emf"/><Relationship Id="rId9" Type="http://schemas.openxmlformats.org/officeDocument/2006/relationships/image" Target="../media/image112.em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image" Target="../media/image123.emf"/><Relationship Id="rId3" Type="http://schemas.openxmlformats.org/officeDocument/2006/relationships/image" Target="../media/image106.emf"/><Relationship Id="rId7" Type="http://schemas.openxmlformats.org/officeDocument/2006/relationships/image" Target="../media/image113.emf"/><Relationship Id="rId12" Type="http://schemas.openxmlformats.org/officeDocument/2006/relationships/image" Target="../media/image122.emf"/><Relationship Id="rId17" Type="http://schemas.openxmlformats.org/officeDocument/2006/relationships/image" Target="../media/image127.png"/><Relationship Id="rId2" Type="http://schemas.openxmlformats.org/officeDocument/2006/relationships/image" Target="../media/image117.emf"/><Relationship Id="rId16" Type="http://schemas.openxmlformats.org/officeDocument/2006/relationships/image" Target="../media/image1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emf"/><Relationship Id="rId11" Type="http://schemas.openxmlformats.org/officeDocument/2006/relationships/image" Target="../media/image121.emf"/><Relationship Id="rId5" Type="http://schemas.openxmlformats.org/officeDocument/2006/relationships/image" Target="../media/image109.emf"/><Relationship Id="rId15" Type="http://schemas.openxmlformats.org/officeDocument/2006/relationships/image" Target="../media/image125.emf"/><Relationship Id="rId10" Type="http://schemas.openxmlformats.org/officeDocument/2006/relationships/image" Target="../media/image120.emf"/><Relationship Id="rId4" Type="http://schemas.openxmlformats.org/officeDocument/2006/relationships/image" Target="../media/image107.emf"/><Relationship Id="rId9" Type="http://schemas.openxmlformats.org/officeDocument/2006/relationships/image" Target="../media/image119.emf"/><Relationship Id="rId14" Type="http://schemas.openxmlformats.org/officeDocument/2006/relationships/image" Target="../media/image124.emf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emf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emf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jpe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5.png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2" Type="http://schemas.openxmlformats.org/officeDocument/2006/relationships/image" Target="../media/image153.emf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emf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emf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emf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emf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emf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emf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9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12" Type="http://schemas.openxmlformats.org/officeDocument/2006/relationships/image" Target="../media/image68.w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5" Type="http://schemas.openxmlformats.org/officeDocument/2006/relationships/image" Target="../media/image73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Relationship Id="rId14" Type="http://schemas.openxmlformats.org/officeDocument/2006/relationships/image" Target="../media/image7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1.bin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emf"/><Relationship Id="rId11" Type="http://schemas.openxmlformats.org/officeDocument/2006/relationships/image" Target="../media/image87.emf"/><Relationship Id="rId5" Type="http://schemas.openxmlformats.org/officeDocument/2006/relationships/image" Target="../media/image82.emf"/><Relationship Id="rId10" Type="http://schemas.openxmlformats.org/officeDocument/2006/relationships/image" Target="../media/image72.png"/><Relationship Id="rId4" Type="http://schemas.openxmlformats.org/officeDocument/2006/relationships/image" Target="../media/image81.emf"/><Relationship Id="rId9" Type="http://schemas.openxmlformats.org/officeDocument/2006/relationships/image" Target="../media/image86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image" Target="../media/image90.emf"/><Relationship Id="rId7" Type="http://schemas.openxmlformats.org/officeDocument/2006/relationships/image" Target="../media/image94.emf"/><Relationship Id="rId12" Type="http://schemas.openxmlformats.org/officeDocument/2006/relationships/image" Target="../media/image98.emf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emf"/><Relationship Id="rId11" Type="http://schemas.openxmlformats.org/officeDocument/2006/relationships/image" Target="../media/image72.png"/><Relationship Id="rId5" Type="http://schemas.openxmlformats.org/officeDocument/2006/relationships/image" Target="../media/image92.emf"/><Relationship Id="rId10" Type="http://schemas.openxmlformats.org/officeDocument/2006/relationships/image" Target="../media/image97.emf"/><Relationship Id="rId4" Type="http://schemas.openxmlformats.org/officeDocument/2006/relationships/image" Target="../media/image91.emf"/><Relationship Id="rId9" Type="http://schemas.openxmlformats.org/officeDocument/2006/relationships/image" Target="../media/image96.e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高级语言程序设计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ltGray">
          <a:xfrm>
            <a:off x="5724376" y="566124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725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012160" y="5590981"/>
            <a:ext cx="27751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张莹</a:t>
            </a:r>
            <a:endParaRPr lang="en-US" altLang="zh-CN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计算机与控制工程学院</a:t>
            </a:r>
            <a:endParaRPr lang="en-US" altLang="zh-CN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07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复合语句</a:t>
            </a:r>
            <a:endParaRPr lang="en-US" altLang="zh-CN"/>
          </a:p>
          <a:p>
            <a:pPr lvl="1" eaLnBrk="1" hangingPunct="1"/>
            <a:r>
              <a:rPr lang="zh-CN" altLang="en-US"/>
              <a:t>主要出现位置</a:t>
            </a:r>
            <a:endParaRPr lang="en-US" altLang="zh-CN"/>
          </a:p>
          <a:p>
            <a:pPr lvl="2" eaLnBrk="1" hangingPunct="1"/>
            <a:r>
              <a:rPr lang="zh-CN" altLang="en-US"/>
              <a:t>函数体</a:t>
            </a:r>
            <a:endParaRPr lang="en-US" altLang="zh-CN"/>
          </a:p>
          <a:p>
            <a:pPr lvl="2" eaLnBrk="1" hangingPunct="1"/>
            <a:r>
              <a:rPr lang="zh-CN" altLang="en-US"/>
              <a:t>循环体</a:t>
            </a:r>
            <a:endParaRPr lang="en-US" altLang="zh-CN"/>
          </a:p>
          <a:p>
            <a:pPr lvl="2" eaLnBrk="1" hangingPunct="1"/>
            <a:r>
              <a:rPr lang="zh-CN" altLang="en-US"/>
              <a:t>分支语句的分支</a:t>
            </a:r>
            <a:endParaRPr lang="en-US" altLang="zh-CN"/>
          </a:p>
          <a:p>
            <a:pPr lvl="2" eaLnBrk="1" hangingPunct="1"/>
            <a:r>
              <a:rPr lang="en-US" altLang="zh-CN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6934435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pic>
        <p:nvPicPr>
          <p:cNvPr id="1054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444724"/>
            <a:ext cx="82200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05572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do…while</a:t>
            </a:r>
            <a:r>
              <a:rPr kumimoji="1" lang="zh-CN" altLang="en-US" dirty="0"/>
              <a:t>循环的比较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860900"/>
          </a:xfrm>
        </p:spPr>
        <p:txBody>
          <a:bodyPr/>
          <a:lstStyle/>
          <a:p>
            <a:r>
              <a:rPr kumimoji="1" lang="zh-CN" altLang="en-US" dirty="0"/>
              <a:t>凡是能用</a:t>
            </a:r>
            <a:r>
              <a:rPr kumimoji="1" lang="en-US" altLang="zh-CN" dirty="0"/>
              <a:t>while</a:t>
            </a:r>
            <a:r>
              <a:rPr kumimoji="1" lang="zh-CN" altLang="en-US" dirty="0"/>
              <a:t>循环处理，都能用</a:t>
            </a:r>
            <a:r>
              <a:rPr kumimoji="1" lang="en-US" altLang="zh-CN" dirty="0"/>
              <a:t>do…while</a:t>
            </a:r>
            <a:r>
              <a:rPr kumimoji="1" lang="zh-CN" altLang="en-US" dirty="0"/>
              <a:t>循环处理</a:t>
            </a:r>
            <a:r>
              <a:rPr kumimoji="1" lang="en-US" altLang="zh-CN" dirty="0"/>
              <a:t>do…while</a:t>
            </a:r>
            <a:r>
              <a:rPr kumimoji="1" lang="zh-CN" altLang="en-US" dirty="0"/>
              <a:t>循环结构可以转换成</a:t>
            </a:r>
            <a:r>
              <a:rPr kumimoji="1" lang="en-US" altLang="zh-CN" dirty="0"/>
              <a:t>while</a:t>
            </a:r>
            <a:r>
              <a:rPr kumimoji="1" lang="zh-CN" altLang="en-US" dirty="0"/>
              <a:t>循环结构</a:t>
            </a:r>
          </a:p>
          <a:p>
            <a:r>
              <a:rPr kumimoji="1" lang="zh-CN" altLang="en-US" dirty="0">
                <a:solidFill>
                  <a:srgbClr val="000090"/>
                </a:solidFill>
              </a:rPr>
              <a:t>在一般情况下，用</a:t>
            </a:r>
            <a:r>
              <a:rPr kumimoji="1" lang="en-US" altLang="zh-CN" dirty="0">
                <a:solidFill>
                  <a:srgbClr val="000090"/>
                </a:solidFill>
              </a:rPr>
              <a:t>while</a:t>
            </a:r>
            <a:r>
              <a:rPr kumimoji="1" lang="zh-CN" altLang="en-US" dirty="0">
                <a:solidFill>
                  <a:srgbClr val="000090"/>
                </a:solidFill>
              </a:rPr>
              <a:t>语句和用</a:t>
            </a:r>
            <a:r>
              <a:rPr kumimoji="1" lang="en-US" altLang="zh-CN" dirty="0">
                <a:solidFill>
                  <a:srgbClr val="000090"/>
                </a:solidFill>
              </a:rPr>
              <a:t>do-while</a:t>
            </a:r>
            <a:r>
              <a:rPr kumimoji="1" lang="zh-CN" altLang="en-US" dirty="0">
                <a:solidFill>
                  <a:srgbClr val="000090"/>
                </a:solidFill>
              </a:rPr>
              <a:t>语句处理同一问题时，若二者的循环体部分是一样的，它们的结果也一样</a:t>
            </a:r>
            <a:endParaRPr kumimoji="1" lang="en-US" altLang="zh-CN" dirty="0">
              <a:solidFill>
                <a:srgbClr val="000090"/>
              </a:solidFill>
            </a:endParaRPr>
          </a:p>
          <a:p>
            <a:r>
              <a:rPr kumimoji="1" lang="zh-CN" altLang="en-US" dirty="0">
                <a:solidFill>
                  <a:srgbClr val="FF6600"/>
                </a:solidFill>
              </a:rPr>
              <a:t>但是如果</a:t>
            </a:r>
            <a:r>
              <a:rPr kumimoji="1" lang="en-US" altLang="zh-CN" dirty="0">
                <a:solidFill>
                  <a:srgbClr val="FF6600"/>
                </a:solidFill>
              </a:rPr>
              <a:t>while</a:t>
            </a:r>
            <a:r>
              <a:rPr kumimoji="1" lang="zh-CN" altLang="en-US" dirty="0">
                <a:solidFill>
                  <a:srgbClr val="FF6600"/>
                </a:solidFill>
              </a:rPr>
              <a:t>后面的表达式一开始就为假</a:t>
            </a:r>
            <a:r>
              <a:rPr kumimoji="1" lang="en-US" altLang="zh-CN" dirty="0">
                <a:solidFill>
                  <a:srgbClr val="FF6600"/>
                </a:solidFill>
              </a:rPr>
              <a:t>(0</a:t>
            </a:r>
            <a:r>
              <a:rPr kumimoji="1" lang="zh-CN" altLang="en-US" dirty="0">
                <a:solidFill>
                  <a:srgbClr val="FF6600"/>
                </a:solidFill>
              </a:rPr>
              <a:t>值</a:t>
            </a:r>
            <a:r>
              <a:rPr kumimoji="1" lang="en-US" altLang="zh-CN" dirty="0">
                <a:solidFill>
                  <a:srgbClr val="FF6600"/>
                </a:solidFill>
              </a:rPr>
              <a:t>)</a:t>
            </a:r>
            <a:r>
              <a:rPr kumimoji="1" lang="zh-CN" altLang="en-US" dirty="0">
                <a:solidFill>
                  <a:srgbClr val="FF6600"/>
                </a:solidFill>
              </a:rPr>
              <a:t>时，两种循环的结果是不同的</a:t>
            </a:r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9164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do…while</a:t>
            </a:r>
            <a:r>
              <a:rPr kumimoji="1" lang="zh-CN" altLang="en-US" dirty="0"/>
              <a:t>循环的比较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101</a:t>
            </a:fld>
            <a:endParaRPr lang="en-US" altLang="zh-CN" dirty="0"/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539552" y="1196752"/>
            <a:ext cx="3456384" cy="38884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altLang="zh-CN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i,sum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400050" lvl="1" indent="0">
              <a:buNone/>
            </a:pP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&lt;&lt;“Please enter 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=?”;</a:t>
            </a:r>
          </a:p>
          <a:p>
            <a:pPr marL="400050" lvl="1" indent="0">
              <a:buNone/>
            </a:pP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10)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&lt;&lt;“sum=“&lt;&lt;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8" name="内容占位符 5"/>
          <p:cNvSpPr txBox="1">
            <a:spLocks/>
          </p:cNvSpPr>
          <p:nvPr/>
        </p:nvSpPr>
        <p:spPr bwMode="auto">
          <a:xfrm>
            <a:off x="4860032" y="1196752"/>
            <a:ext cx="3456384" cy="38884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altLang="zh-CN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i,sum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400050" lvl="1" indent="0">
              <a:buNone/>
            </a:pP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&lt;&lt;“Please enter 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=?”;</a:t>
            </a:r>
          </a:p>
          <a:p>
            <a:pPr marL="400050" lvl="1" indent="0">
              <a:buNone/>
            </a:pP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400050" lvl="1" indent="0">
              <a:buNone/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400050" lvl="1" indent="0">
              <a:buNone/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10)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&lt;&lt;“sum=“&lt;&lt;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39552" y="5229200"/>
            <a:ext cx="3456384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=?1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sum=55</a:t>
            </a:r>
            <a:endParaRPr lang="zh-CN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539552" y="5949280"/>
            <a:ext cx="3456384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=?11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sum=0</a:t>
            </a:r>
            <a:endParaRPr lang="zh-CN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860032" y="5229200"/>
            <a:ext cx="3456384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=?1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sum=55</a:t>
            </a:r>
            <a:endParaRPr lang="zh-CN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860032" y="5949280"/>
            <a:ext cx="3456384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=?11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sum=11</a:t>
            </a:r>
            <a:endParaRPr lang="zh-CN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7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649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704850"/>
          </a:xfrm>
        </p:spPr>
        <p:txBody>
          <a:bodyPr/>
          <a:lstStyle/>
          <a:p>
            <a:pPr eaLnBrk="1" hangingPunct="1"/>
            <a:r>
              <a:rPr lang="zh-CN" altLang="en-US"/>
              <a:t>三类循环语句之间的等价变换</a:t>
            </a:r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4313" y="1857375"/>
            <a:ext cx="4500562" cy="2143125"/>
          </a:xfrm>
          <a:prstGeom prst="rect">
            <a:avLst/>
          </a:prstGeom>
          <a:noFill/>
          <a:ln w="9525" cap="flat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 err="1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=1,sum=0;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//</a:t>
            </a:r>
            <a:r>
              <a:rPr kumimoji="1" lang="zh-CN" altLang="en-US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循环初始条件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while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&lt;=4){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sum+=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++;  </a:t>
            </a:r>
            <a:r>
              <a:rPr kumimoji="1" lang="en-US" altLang="zh-CN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//</a:t>
            </a:r>
            <a:r>
              <a:rPr kumimoji="1" lang="zh-CN" altLang="en-US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修改循环条件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</p:txBody>
      </p:sp>
      <p:sp>
        <p:nvSpPr>
          <p:cNvPr id="106503" name="Text Box 4"/>
          <p:cNvSpPr txBox="1">
            <a:spLocks noChangeArrowheads="1"/>
          </p:cNvSpPr>
          <p:nvPr/>
        </p:nvSpPr>
        <p:spPr bwMode="auto">
          <a:xfrm>
            <a:off x="4857750" y="1836738"/>
            <a:ext cx="4067175" cy="21637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i=1,sum=0;</a:t>
            </a:r>
          </a:p>
          <a:p>
            <a:pPr marL="342900" indent="-342900" algn="just"/>
            <a:r>
              <a:rPr lang="en-US" altLang="zh-CN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循环初始条件</a:t>
            </a:r>
          </a:p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sum+=i;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i++;</a:t>
            </a:r>
            <a:r>
              <a:rPr lang="en-US" altLang="zh-CN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</a:rPr>
              <a:t>修改循环条件</a:t>
            </a:r>
          </a:p>
          <a:p>
            <a:pPr marL="342900" indent="-342900" algn="just"/>
            <a:r>
              <a:rPr lang="zh-CN" alt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(i&lt;=4);</a:t>
            </a:r>
          </a:p>
        </p:txBody>
      </p:sp>
      <p:sp>
        <p:nvSpPr>
          <p:cNvPr id="106504" name="Text Box 5"/>
          <p:cNvSpPr txBox="1">
            <a:spLocks noChangeArrowheads="1"/>
          </p:cNvSpPr>
          <p:nvPr/>
        </p:nvSpPr>
        <p:spPr bwMode="auto">
          <a:xfrm>
            <a:off x="928688" y="4143375"/>
            <a:ext cx="7343775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i,sum=0;</a:t>
            </a:r>
          </a:p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i=1; i&lt;=4; i++ ){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sum+=i;  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algn="just"/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/*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习惯上：表达式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：循环初始条件；表达式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：循环终止条件；表达式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：修改循环条件*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9659636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循环结构程序设计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-1509" y="1008"/>
            <a:chExt cx="5829" cy="303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lt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4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循环的概念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95" name="Oval 1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Oval 1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用三种循环语句实现循环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49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solidFill>
                      <a:srgbClr val="8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循环的嵌套</a:t>
                </a:r>
                <a:endParaRPr lang="en-US" altLang="zh-CN" sz="2400" b="1" dirty="0">
                  <a:solidFill>
                    <a:srgbClr val="8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79" name="Oval 2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2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Oval 3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3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" name="Group 50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69" name="AutoShape 7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改变循环执行的状态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循环程序综合举例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2" name="Group 39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4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1" name="灯片编号占位符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103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436316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循环的嵌套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60900"/>
          </a:xfrm>
        </p:spPr>
        <p:txBody>
          <a:bodyPr/>
          <a:lstStyle/>
          <a:p>
            <a:r>
              <a:rPr kumimoji="1" lang="zh-CN" altLang="en-US" dirty="0"/>
              <a:t>一个循环体内又包含另一个完整的循环结构称为循环的嵌套</a:t>
            </a:r>
            <a:endParaRPr kumimoji="1" lang="en-US" altLang="zh-CN" dirty="0"/>
          </a:p>
          <a:p>
            <a:r>
              <a:rPr kumimoji="1" lang="zh-CN" altLang="en-US" dirty="0"/>
              <a:t>内嵌的循环中还可以嵌套循环，这就是多层循环</a:t>
            </a:r>
          </a:p>
          <a:p>
            <a:r>
              <a:rPr kumimoji="1" lang="zh-CN" altLang="en-US" dirty="0">
                <a:solidFill>
                  <a:srgbClr val="800000"/>
                </a:solidFill>
              </a:rPr>
              <a:t>三种循环</a:t>
            </a:r>
            <a:r>
              <a:rPr kumimoji="1" lang="en-US" altLang="zh-CN" dirty="0">
                <a:solidFill>
                  <a:srgbClr val="800000"/>
                </a:solidFill>
              </a:rPr>
              <a:t>(while</a:t>
            </a:r>
            <a:r>
              <a:rPr kumimoji="1" lang="zh-CN" altLang="en-US" dirty="0">
                <a:solidFill>
                  <a:srgbClr val="800000"/>
                </a:solidFill>
              </a:rPr>
              <a:t>循环、</a:t>
            </a:r>
            <a:r>
              <a:rPr kumimoji="1" lang="en-US" altLang="zh-CN" dirty="0">
                <a:solidFill>
                  <a:srgbClr val="800000"/>
                </a:solidFill>
              </a:rPr>
              <a:t>do-while</a:t>
            </a:r>
            <a:r>
              <a:rPr kumimoji="1" lang="zh-CN" altLang="en-US" dirty="0">
                <a:solidFill>
                  <a:srgbClr val="800000"/>
                </a:solidFill>
              </a:rPr>
              <a:t>循环和</a:t>
            </a:r>
            <a:r>
              <a:rPr kumimoji="1" lang="en-US" altLang="zh-CN" dirty="0">
                <a:solidFill>
                  <a:srgbClr val="800000"/>
                </a:solidFill>
              </a:rPr>
              <a:t>for</a:t>
            </a:r>
            <a:r>
              <a:rPr kumimoji="1" lang="zh-CN" altLang="en-US" dirty="0">
                <a:solidFill>
                  <a:srgbClr val="800000"/>
                </a:solidFill>
              </a:rPr>
              <a:t>循环</a:t>
            </a:r>
            <a:r>
              <a:rPr kumimoji="1" lang="en-US" altLang="zh-CN" dirty="0">
                <a:solidFill>
                  <a:srgbClr val="800000"/>
                </a:solidFill>
              </a:rPr>
              <a:t>)</a:t>
            </a:r>
            <a:r>
              <a:rPr kumimoji="1" lang="zh-CN" altLang="en-US" dirty="0">
                <a:solidFill>
                  <a:srgbClr val="800000"/>
                </a:solidFill>
              </a:rPr>
              <a:t>可以互相嵌套</a:t>
            </a:r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1591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循环的嵌套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105</a:t>
            </a:fld>
            <a:endParaRPr lang="en-US" altLang="zh-CN"/>
          </a:p>
        </p:txBody>
      </p:sp>
      <p:sp>
        <p:nvSpPr>
          <p:cNvPr id="9" name="内容占位符 5"/>
          <p:cNvSpPr txBox="1">
            <a:spLocks/>
          </p:cNvSpPr>
          <p:nvPr/>
        </p:nvSpPr>
        <p:spPr bwMode="auto">
          <a:xfrm>
            <a:off x="683568" y="1637540"/>
            <a:ext cx="1872208" cy="17914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{…}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10" name="内容占位符 5"/>
          <p:cNvSpPr txBox="1">
            <a:spLocks/>
          </p:cNvSpPr>
          <p:nvPr/>
        </p:nvSpPr>
        <p:spPr bwMode="auto">
          <a:xfrm>
            <a:off x="3275856" y="1637540"/>
            <a:ext cx="1872208" cy="17914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{…}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5796136" y="1637540"/>
            <a:ext cx="1872208" cy="17914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(;;)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(;;)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{…}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683568" y="4221088"/>
            <a:ext cx="1872208" cy="17914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{…}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13" name="内容占位符 5"/>
          <p:cNvSpPr txBox="1">
            <a:spLocks/>
          </p:cNvSpPr>
          <p:nvPr/>
        </p:nvSpPr>
        <p:spPr bwMode="auto">
          <a:xfrm>
            <a:off x="3275856" y="4221088"/>
            <a:ext cx="1872208" cy="17914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(;;)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{…}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14" name="内容占位符 5"/>
          <p:cNvSpPr txBox="1">
            <a:spLocks/>
          </p:cNvSpPr>
          <p:nvPr/>
        </p:nvSpPr>
        <p:spPr bwMode="auto">
          <a:xfrm>
            <a:off x="5796136" y="4221088"/>
            <a:ext cx="1872208" cy="17914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(;;)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{…}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21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75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3490913"/>
          </a:xfrm>
        </p:spPr>
        <p:txBody>
          <a:bodyPr/>
          <a:lstStyle/>
          <a:p>
            <a:pPr eaLnBrk="1" hangingPunct="1"/>
            <a:r>
              <a:rPr lang="zh-CN" altLang="en-US" dirty="0"/>
              <a:t>循环嵌套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循环语句的循环体中仍然包含循环语句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先执行内层循环，后执行外层循环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嵌套层次</a:t>
            </a:r>
            <a:r>
              <a:rPr lang="zh-CN" altLang="en-US" dirty="0">
                <a:solidFill>
                  <a:srgbClr val="C00000"/>
                </a:solidFill>
              </a:rPr>
              <a:t>一般不超过</a:t>
            </a:r>
            <a:r>
              <a:rPr lang="en-US" altLang="zh-CN" dirty="0"/>
              <a:t>3</a:t>
            </a:r>
            <a:r>
              <a:rPr lang="zh-CN" altLang="en-US" dirty="0"/>
              <a:t>层，以保证可读性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333898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854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3490913"/>
          </a:xfrm>
        </p:spPr>
        <p:txBody>
          <a:bodyPr/>
          <a:lstStyle/>
          <a:p>
            <a:pPr eaLnBrk="1" hangingPunct="1"/>
            <a:r>
              <a:rPr lang="zh-CN" altLang="en-US"/>
              <a:t>循环嵌套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4.22】</a:t>
            </a:r>
            <a:r>
              <a:rPr lang="zh-CN" altLang="en-US">
                <a:solidFill>
                  <a:srgbClr val="C00000"/>
                </a:solidFill>
              </a:rPr>
              <a:t>打印九九表，格式为：</a:t>
            </a:r>
            <a:endParaRPr lang="en-US" altLang="zh-CN">
              <a:solidFill>
                <a:srgbClr val="C00000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C00000"/>
                </a:solidFill>
                <a:latin typeface="Times New Roman" pitchFamily="18" charset="0"/>
                <a:ea typeface="宋体" charset="-122"/>
              </a:rPr>
              <a:t>		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*      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1    2    3    4    5    6    7    8    9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1      1 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2      2    4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3      3    6    9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…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9      9   18   27  36  45  54  63  72  81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>
              <a:solidFill>
                <a:srgbClr val="C00000"/>
              </a:solidFill>
              <a:latin typeface="Times New Roman" pitchFamily="18" charset="0"/>
              <a:ea typeface="宋体" charset="-122"/>
            </a:endParaRPr>
          </a:p>
          <a:p>
            <a:pPr lvl="1" eaLnBrk="1" hangingPunct="1">
              <a:buFont typeface="Wingdings" pitchFamily="2" charset="2"/>
              <a:buNone/>
            </a:pP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4724400"/>
            <a:ext cx="81534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200150" lvl="2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输出表头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1200150" lvl="2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输出第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行，每一行输出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个数（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n=1,2,…9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1657350" lvl="3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内层循环输出数</a:t>
            </a:r>
            <a:endParaRPr lang="en-US" altLang="zh-CN" sz="20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657350" lvl="3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外层循环输出行</a:t>
            </a:r>
            <a:endParaRPr lang="en-US" altLang="zh-CN" sz="20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80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Times New Roman" pitchFamily="18" charset="0"/>
              </a:rPr>
              <a:t>		</a:t>
            </a:r>
            <a:endParaRPr lang="zh-CN" altLang="en-US" sz="2800" b="1" kern="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775574"/>
            <a:ext cx="5688632" cy="202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1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" name="矩形 7"/>
          <p:cNvSpPr/>
          <p:nvPr/>
        </p:nvSpPr>
        <p:spPr>
          <a:xfrm>
            <a:off x="323528" y="1268760"/>
            <a:ext cx="84249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&lt;iostream&gt;</a:t>
            </a:r>
            <a:endParaRPr lang="zh-CN" altLang="en-US" b="1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&lt;iomanip&gt;</a:t>
            </a:r>
            <a:endParaRPr lang="zh-CN" altLang="en-US" b="1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>
                <a:solidFill>
                  <a:srgbClr val="0000FF"/>
                </a:solidFill>
                <a:latin typeface="Courier New"/>
              </a:rPr>
              <a:t>using namespace</a:t>
            </a:r>
            <a:r>
              <a:rPr lang="zh-CN" altLang="en-US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std;</a:t>
            </a:r>
            <a:endParaRPr lang="zh-CN" altLang="en-US" b="1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 main(){</a:t>
            </a:r>
          </a:p>
          <a:p>
            <a:pPr algn="just"/>
            <a:r>
              <a:rPr lang="en-US" altLang="zh-CN" b="1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 i,j;</a:t>
            </a:r>
          </a:p>
          <a:p>
            <a:pPr algn="just"/>
            <a:r>
              <a:rPr lang="en-US" altLang="zh-CN" b="1">
                <a:solidFill>
                  <a:srgbClr val="000000"/>
                </a:solidFill>
                <a:latin typeface="Courier New"/>
              </a:rPr>
              <a:t>	cout&lt;&lt;setw(3)&lt;&lt;'*'&lt;&lt;setw(4)&lt;&lt;' ';</a:t>
            </a:r>
          </a:p>
          <a:p>
            <a:pPr algn="just"/>
            <a:r>
              <a:rPr lang="en-US" altLang="zh-CN" b="1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(i=1;i&lt;10;i++){</a:t>
            </a:r>
            <a:endParaRPr lang="zh-CN" altLang="en-US" b="1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	cout&lt;&lt;setw(4)&lt;&lt;i; </a:t>
            </a:r>
            <a:r>
              <a:rPr lang="en-US" altLang="zh-CN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输出表头</a:t>
            </a:r>
            <a:r>
              <a:rPr lang="en-US" altLang="zh-CN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乘数</a:t>
            </a:r>
            <a:r>
              <a:rPr lang="en-US" altLang="zh-CN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/>
            <a:r>
              <a:rPr lang="zh-CN" altLang="en-US" b="1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just"/>
            <a:r>
              <a:rPr lang="en-US" altLang="zh-CN" b="1">
                <a:solidFill>
                  <a:srgbClr val="000000"/>
                </a:solidFill>
                <a:latin typeface="Courier New"/>
              </a:rPr>
              <a:t>	cout&lt;&lt;endl;</a:t>
            </a:r>
          </a:p>
          <a:p>
            <a:pPr algn="just"/>
            <a:r>
              <a:rPr lang="en-US" altLang="zh-CN" b="1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(i=1;i&lt;10;i++){</a:t>
            </a:r>
          </a:p>
          <a:p>
            <a:pPr algn="just"/>
            <a:r>
              <a:rPr lang="en-US" altLang="zh-CN" b="1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cout&lt;&lt;setw(3)&lt;&lt;i&lt;&lt;setw(4)&lt;&lt;' ';</a:t>
            </a:r>
            <a:r>
              <a:rPr lang="en-US" altLang="zh-CN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输出行号</a:t>
            </a:r>
            <a:r>
              <a:rPr lang="en-US" altLang="zh-CN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被乘数</a:t>
            </a:r>
            <a:r>
              <a:rPr lang="en-US" altLang="zh-CN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just"/>
            <a:r>
              <a:rPr lang="en-US" altLang="zh-CN" b="1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(j=1;j&lt;=i;j++)</a:t>
            </a:r>
          </a:p>
          <a:p>
            <a:pPr algn="just"/>
            <a:r>
              <a:rPr lang="en-US" altLang="zh-CN" b="1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cout&lt;&lt;setw(4)&lt;&lt;i*j;	</a:t>
            </a:r>
            <a:r>
              <a:rPr lang="en-US" altLang="zh-CN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输出表中数据</a:t>
            </a:r>
            <a:r>
              <a:rPr lang="en-US" altLang="zh-CN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乘积</a:t>
            </a:r>
            <a:r>
              <a:rPr lang="en-US" altLang="zh-CN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just"/>
            <a:r>
              <a:rPr lang="en-US" altLang="zh-CN" b="1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cout&lt;&lt;endl;  </a:t>
            </a:r>
            <a:r>
              <a:rPr lang="en-US" altLang="zh-CN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准备输出下一行</a:t>
            </a:r>
          </a:p>
          <a:p>
            <a:pPr algn="just"/>
            <a:r>
              <a:rPr lang="zh-CN" altLang="en-US" b="1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just"/>
            <a:r>
              <a:rPr lang="en-US" altLang="zh-CN" b="1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altLang="zh-CN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 0;  </a:t>
            </a:r>
          </a:p>
          <a:p>
            <a:pPr algn="just"/>
            <a:r>
              <a:rPr lang="en-US" altLang="zh-CN" b="1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66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标签语句</a:t>
            </a:r>
            <a:endParaRPr lang="en-US" altLang="zh-CN"/>
          </a:p>
          <a:p>
            <a:pPr lvl="1" eaLnBrk="1" hangingPunct="1"/>
            <a:r>
              <a:rPr lang="zh-CN" altLang="en-US"/>
              <a:t>标签是为语句起的“名字”</a:t>
            </a:r>
            <a:endParaRPr lang="en-US" altLang="zh-CN"/>
          </a:p>
          <a:p>
            <a:pPr lvl="1" eaLnBrk="1" hangingPunct="1"/>
            <a:r>
              <a:rPr lang="zh-CN" altLang="en-US"/>
              <a:t>语句的标签为标识符</a:t>
            </a:r>
            <a:endParaRPr lang="en-US" altLang="zh-CN"/>
          </a:p>
          <a:p>
            <a:pPr lvl="1" eaLnBrk="1" hangingPunct="1"/>
            <a:r>
              <a:rPr lang="zh-CN" altLang="en-US"/>
              <a:t>标签加在语句所在程序代码行，用分割符“</a:t>
            </a:r>
            <a:r>
              <a:rPr lang="en-US" altLang="zh-CN"/>
              <a:t>:</a:t>
            </a:r>
            <a:r>
              <a:rPr lang="zh-CN" altLang="en-US"/>
              <a:t>”与标号指示的语句分开</a:t>
            </a:r>
            <a:endParaRPr lang="en-US" altLang="zh-CN"/>
          </a:p>
          <a:p>
            <a:pPr lvl="2" eaLnBrk="1" hangingPunct="1"/>
            <a:r>
              <a:rPr lang="en-US" altLang="zh-CN">
                <a:solidFill>
                  <a:srgbClr val="C00000"/>
                </a:solidFill>
              </a:rPr>
              <a:t>L</a:t>
            </a:r>
            <a:r>
              <a:rPr lang="en-US" altLang="zh-CN">
                <a:solidFill>
                  <a:srgbClr val="00B050"/>
                </a:solidFill>
              </a:rPr>
              <a:t>:</a:t>
            </a:r>
            <a:r>
              <a:rPr lang="en-US" altLang="zh-CN"/>
              <a:t> int a = 5;</a:t>
            </a:r>
          </a:p>
          <a:p>
            <a:pPr lvl="3" eaLnBrk="1" hangingPunct="1"/>
            <a:r>
              <a:rPr lang="en-US" altLang="zh-CN"/>
              <a:t>L</a:t>
            </a:r>
            <a:r>
              <a:rPr lang="zh-CN" altLang="en-US"/>
              <a:t>是语句的标号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3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6982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105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循环嵌套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4.23】</a:t>
            </a:r>
            <a:r>
              <a:rPr lang="zh-CN" altLang="en-US">
                <a:solidFill>
                  <a:srgbClr val="C00000"/>
                </a:solidFill>
              </a:rPr>
              <a:t>打印图形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/>
              <a:t>根据图形，可以书写如下语句</a:t>
            </a:r>
            <a:endParaRPr lang="en-US" altLang="zh-CN"/>
          </a:p>
          <a:p>
            <a:pPr lvl="2" eaLnBrk="1" hangingPunct="1"/>
            <a:endParaRPr lang="en-US" altLang="zh-CN"/>
          </a:p>
          <a:p>
            <a:pPr lvl="2" eaLnBrk="1" hangingPunct="1"/>
            <a:endParaRPr lang="en-US" altLang="zh-CN"/>
          </a:p>
          <a:p>
            <a:pPr lvl="2" eaLnBrk="1" hangingPunct="1"/>
            <a:endParaRPr lang="en-US" altLang="zh-CN"/>
          </a:p>
          <a:p>
            <a:pPr lvl="2" eaLnBrk="1" hangingPunct="1"/>
            <a:r>
              <a:rPr lang="zh-CN" altLang="en-US"/>
              <a:t>核心代码是如何输出第</a:t>
            </a:r>
            <a:r>
              <a:rPr lang="en-US" altLang="zh-CN"/>
              <a:t>i</a:t>
            </a:r>
            <a:r>
              <a:rPr lang="zh-CN" altLang="en-US"/>
              <a:t>行</a:t>
            </a:r>
            <a:endParaRPr lang="en-US" altLang="zh-CN"/>
          </a:p>
          <a:p>
            <a:pPr lvl="3" eaLnBrk="1" hangingPunct="1"/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行可以看作两部分，先输出若干空格，接着输出若干*。</a:t>
            </a:r>
            <a:endParaRPr lang="en-US" altLang="zh-CN"/>
          </a:p>
          <a:p>
            <a:pPr lvl="3" eaLnBrk="1" hangingPunct="1"/>
            <a:r>
              <a:rPr lang="zh-CN" altLang="en-US"/>
              <a:t>每行输出的*数是相同的，而空格数则与所在行相关，很明显，第</a:t>
            </a:r>
            <a:r>
              <a:rPr lang="en-US" altLang="zh-CN"/>
              <a:t>i</a:t>
            </a:r>
            <a:r>
              <a:rPr lang="zh-CN" altLang="en-US"/>
              <a:t>行空格数为</a:t>
            </a:r>
            <a:r>
              <a:rPr lang="en-US" altLang="zh-CN"/>
              <a:t>5-i</a:t>
            </a:r>
          </a:p>
        </p:txBody>
      </p:sp>
      <p:pic>
        <p:nvPicPr>
          <p:cNvPr id="1105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88" y="1785938"/>
            <a:ext cx="4051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2840038"/>
            <a:ext cx="3357563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534352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循环语句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827584" y="1844824"/>
          <a:ext cx="770485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7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77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112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034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>
                          <a:solidFill>
                            <a:srgbClr val="FF0000"/>
                          </a:solidFill>
                        </a:rPr>
                        <a:t>空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rgbClr val="FF0000"/>
                          </a:solidFill>
                        </a:rPr>
                        <a:t>规律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rgbClr val="FF0000"/>
                          </a:solidFill>
                        </a:rPr>
                        <a:t>规律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3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5-1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5-2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5-3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5-4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5-5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20888"/>
            <a:ext cx="288032" cy="29523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423184"/>
            <a:ext cx="28803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2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pic>
        <p:nvPicPr>
          <p:cNvPr id="1116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428750"/>
            <a:ext cx="8247063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73784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循环结构程序设计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-1509" y="1008"/>
            <a:chExt cx="5829" cy="303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lt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4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循环的概念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95" name="Oval 1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Oval 1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用三种循环语句实现循环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49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循环的嵌套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79" name="Oval 2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2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Oval 3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3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" name="Group 50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69" name="AutoShape 7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solidFill>
                      <a:srgbClr val="8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改变循环执行的状态</a:t>
                </a:r>
                <a:endParaRPr lang="en-US" altLang="zh-CN" sz="2400" b="1" dirty="0">
                  <a:solidFill>
                    <a:srgbClr val="8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循环程序综合举例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2" name="Group 39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4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1" name="灯片编号占位符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56122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break</a:t>
            </a:r>
            <a:r>
              <a:rPr lang="zh-CN" altLang="en-US" dirty="0"/>
              <a:t>语句提前终止循环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84784"/>
            <a:ext cx="9036496" cy="3600400"/>
          </a:xfrm>
        </p:spPr>
        <p:txBody>
          <a:bodyPr/>
          <a:lstStyle/>
          <a:p>
            <a:r>
              <a:rPr lang="en-US" altLang="zh-CN" sz="2400" dirty="0"/>
              <a:t>break</a:t>
            </a:r>
            <a:r>
              <a:rPr lang="zh-CN" altLang="en-US" sz="2400" dirty="0"/>
              <a:t>语句</a:t>
            </a:r>
            <a:endParaRPr lang="en-US" altLang="zh-CN" sz="2400" dirty="0"/>
          </a:p>
          <a:p>
            <a:pPr lvl="1"/>
            <a:r>
              <a:rPr lang="zh-CN" altLang="en-US" sz="2400" dirty="0"/>
              <a:t>用于无条件地从某个循环体</a:t>
            </a:r>
            <a:r>
              <a:rPr lang="en-US" altLang="zh-CN" sz="2400" dirty="0"/>
              <a:t>(</a:t>
            </a:r>
            <a:r>
              <a:rPr lang="zh-CN" altLang="en-US" sz="2400" dirty="0"/>
              <a:t>三类循环语句</a:t>
            </a:r>
            <a:r>
              <a:rPr lang="en-US" altLang="zh-CN" sz="2400" dirty="0"/>
              <a:t>)</a:t>
            </a:r>
            <a:r>
              <a:rPr lang="zh-CN" altLang="en-US" sz="2400" dirty="0"/>
              <a:t>，即提前结束循环</a:t>
            </a:r>
            <a:r>
              <a:rPr lang="zh-CN" altLang="zh-CN" sz="2400" dirty="0"/>
              <a:t>，</a:t>
            </a:r>
            <a:r>
              <a:rPr lang="zh-CN" altLang="en-US" sz="2400" dirty="0"/>
              <a:t>或用于无条件地从</a:t>
            </a:r>
            <a:r>
              <a:rPr lang="en-US" altLang="zh-CN" sz="2400" dirty="0"/>
              <a:t>switch</a:t>
            </a:r>
            <a:r>
              <a:rPr lang="zh-CN" altLang="en-US" sz="2400" dirty="0"/>
              <a:t>句体中跳出</a:t>
            </a:r>
            <a:endParaRPr lang="en-US" altLang="zh-CN" sz="2400" dirty="0"/>
          </a:p>
          <a:p>
            <a:pPr lvl="1"/>
            <a:r>
              <a:rPr lang="zh-CN" altLang="en-US" sz="2400" dirty="0"/>
              <a:t>接着转移到该循环语句或</a:t>
            </a:r>
            <a:r>
              <a:rPr lang="en-US" altLang="zh-CN" sz="2400" dirty="0"/>
              <a:t>switch</a:t>
            </a:r>
            <a:r>
              <a:rPr lang="zh-CN" altLang="en-US" sz="2400" dirty="0"/>
              <a:t>语句的下一个语句处去执行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一般形式</a:t>
            </a:r>
            <a:endParaRPr lang="en-US" altLang="zh-CN" sz="2400" dirty="0"/>
          </a:p>
          <a:p>
            <a:pPr marL="0" lvl="1" indent="0">
              <a:buClr>
                <a:schemeClr val="hlink"/>
              </a:buClr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break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800000"/>
                </a:solidFill>
              </a:rPr>
              <a:t>注意</a:t>
            </a:r>
            <a:r>
              <a:rPr lang="en-US" altLang="zh-CN" sz="2400" dirty="0">
                <a:solidFill>
                  <a:srgbClr val="800000"/>
                </a:solidFill>
              </a:rPr>
              <a:t>:</a:t>
            </a:r>
            <a:r>
              <a:rPr lang="en-US" altLang="zh-CN" sz="2400" dirty="0"/>
              <a:t>break</a:t>
            </a:r>
            <a:r>
              <a:rPr lang="zh-CN" altLang="en-US" sz="2400" dirty="0"/>
              <a:t>语句不能用于循环语句和</a:t>
            </a:r>
            <a:r>
              <a:rPr lang="en-US" altLang="zh-CN" sz="2400" dirty="0"/>
              <a:t>switch</a:t>
            </a:r>
            <a:r>
              <a:rPr lang="zh-CN" altLang="en-US" sz="2400" dirty="0"/>
              <a:t>语句之外的任何其他语句中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70913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break</a:t>
            </a:r>
            <a:r>
              <a:rPr lang="zh-CN" altLang="en-US" dirty="0"/>
              <a:t>语句提前终止循环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执行示例</a:t>
            </a:r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114</a:t>
            </a:fld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4714131" cy="284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3431" y="2579217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0031" y="2007717"/>
            <a:ext cx="14049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5031" y="3304357"/>
            <a:ext cx="157638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7081" y="2579217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1218" y="3290070"/>
            <a:ext cx="1576388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97081" y="2574454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31640" y="3312890"/>
            <a:ext cx="1576388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92318" y="2587154"/>
            <a:ext cx="4064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70956" y="2799309"/>
            <a:ext cx="157638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4968" y="4275907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83843" y="3861570"/>
            <a:ext cx="3084513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直接连接符 10"/>
          <p:cNvCxnSpPr/>
          <p:nvPr/>
        </p:nvCxnSpPr>
        <p:spPr>
          <a:xfrm flipH="1">
            <a:off x="6660232" y="1988840"/>
            <a:ext cx="18256" cy="313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99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break</a:t>
            </a:r>
            <a:r>
              <a:rPr lang="zh-CN" altLang="en-US" dirty="0"/>
              <a:t>语句提前终止循环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115</a:t>
            </a:fld>
            <a:endParaRPr lang="en-US" altLang="zh-CN"/>
          </a:p>
        </p:txBody>
      </p:sp>
      <p:sp>
        <p:nvSpPr>
          <p:cNvPr id="7" name="内容占位符 5"/>
          <p:cNvSpPr txBox="1">
            <a:spLocks/>
          </p:cNvSpPr>
          <p:nvPr/>
        </p:nvSpPr>
        <p:spPr bwMode="auto">
          <a:xfrm>
            <a:off x="611560" y="4005064"/>
            <a:ext cx="3168352" cy="25202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=1;;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100)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break;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/>
          </a:p>
        </p:txBody>
      </p:sp>
      <p:sp>
        <p:nvSpPr>
          <p:cNvPr id="8" name="内容占位符 5"/>
          <p:cNvSpPr txBox="1">
            <a:spLocks/>
          </p:cNvSpPr>
          <p:nvPr/>
        </p:nvSpPr>
        <p:spPr bwMode="auto">
          <a:xfrm>
            <a:off x="611560" y="1484784"/>
            <a:ext cx="3168352" cy="1800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=1;i&lt;=100;i++)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dirty="0"/>
          </a:p>
        </p:txBody>
      </p:sp>
      <p:sp>
        <p:nvSpPr>
          <p:cNvPr id="9" name="内容占位符 5"/>
          <p:cNvSpPr txBox="1">
            <a:spLocks/>
          </p:cNvSpPr>
          <p:nvPr/>
        </p:nvSpPr>
        <p:spPr bwMode="auto">
          <a:xfrm>
            <a:off x="4788024" y="1484784"/>
            <a:ext cx="3312368" cy="17914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altLang="zh-CN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内容占位符 5"/>
          <p:cNvSpPr txBox="1">
            <a:spLocks/>
          </p:cNvSpPr>
          <p:nvPr/>
        </p:nvSpPr>
        <p:spPr bwMode="auto">
          <a:xfrm>
            <a:off x="4788024" y="4005064"/>
            <a:ext cx="3312368" cy="25202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altLang="zh-CN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(1)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100)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break;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下箭头 10"/>
          <p:cNvSpPr/>
          <p:nvPr/>
        </p:nvSpPr>
        <p:spPr>
          <a:xfrm>
            <a:off x="1907704" y="3356992"/>
            <a:ext cx="285255" cy="57606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6300192" y="3356992"/>
            <a:ext cx="285255" cy="57606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06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continue</a:t>
            </a:r>
            <a:r>
              <a:rPr lang="zh-CN" altLang="en-US" dirty="0"/>
              <a:t>语句提前结束本次循环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2691631"/>
          </a:xfrm>
        </p:spPr>
        <p:txBody>
          <a:bodyPr/>
          <a:lstStyle/>
          <a:p>
            <a:r>
              <a:rPr lang="en-US" altLang="zh-CN" sz="2400" dirty="0"/>
              <a:t>continue</a:t>
            </a:r>
            <a:r>
              <a:rPr lang="zh-CN" altLang="en-US" sz="2400" dirty="0"/>
              <a:t>语句</a:t>
            </a:r>
            <a:endParaRPr lang="en-US" altLang="zh-CN" sz="2400" dirty="0"/>
          </a:p>
          <a:p>
            <a:pPr lvl="1"/>
            <a:r>
              <a:rPr lang="zh-CN" altLang="en-US" sz="2000" dirty="0"/>
              <a:t>用于结束本次循环</a:t>
            </a:r>
            <a:endParaRPr lang="en-US" altLang="zh-CN" sz="2000" dirty="0"/>
          </a:p>
          <a:p>
            <a:pPr lvl="1"/>
            <a:r>
              <a:rPr lang="zh-CN" altLang="en-US" sz="2000" dirty="0"/>
              <a:t>即跳过循环体中下面尚未执行的语句，接着进行下一次是否执行循环的判定</a:t>
            </a:r>
            <a:endParaRPr lang="en-US" altLang="zh-CN" sz="2000" dirty="0"/>
          </a:p>
          <a:p>
            <a:r>
              <a:rPr lang="zh-CN" altLang="en-US" sz="2400" dirty="0"/>
              <a:t>一般形式</a:t>
            </a:r>
            <a:endParaRPr lang="en-US" altLang="zh-CN" sz="2400" dirty="0"/>
          </a:p>
          <a:p>
            <a:pPr marL="0" lvl="1" indent="0">
              <a:buClr>
                <a:schemeClr val="hlink"/>
              </a:buClr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</a:rPr>
              <a:t>continue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/>
          </a:p>
          <a:p>
            <a:r>
              <a:rPr lang="zh-CN" altLang="en-US" sz="2400" dirty="0"/>
              <a:t>执行流程示例</a:t>
            </a:r>
            <a:endParaRPr lang="en-US" altLang="zh-CN" sz="2400" dirty="0"/>
          </a:p>
          <a:p>
            <a:pPr marL="0" lvl="1" indent="0">
              <a:buClr>
                <a:schemeClr val="hlink"/>
              </a:buClr>
              <a:buNone/>
            </a:pPr>
            <a:r>
              <a:rPr lang="en-US" altLang="zh-CN" sz="2400" dirty="0"/>
              <a:t>	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116</a:t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6858000" y="3717034"/>
            <a:ext cx="18256" cy="2558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789040"/>
            <a:ext cx="4262252" cy="25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1463" y="4226347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63" y="3654847"/>
            <a:ext cx="14049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5113" y="4221584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5113" y="4232697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80350" y="4234284"/>
            <a:ext cx="4064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4993444"/>
            <a:ext cx="1311746" cy="45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38488" y="5013176"/>
            <a:ext cx="1309376" cy="46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38488" y="5013176"/>
            <a:ext cx="1309376" cy="46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83768" y="4569350"/>
            <a:ext cx="1848520" cy="47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88024" y="3750171"/>
            <a:ext cx="7493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91463" y="4221584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038488" y="5013176"/>
            <a:ext cx="1309376" cy="46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91463" y="4221584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425321" y="5877272"/>
            <a:ext cx="1490495" cy="52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348038" y="5698896"/>
            <a:ext cx="2952154" cy="75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383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continue</a:t>
            </a:r>
            <a:r>
              <a:rPr kumimoji="1" lang="zh-CN" altLang="en-US" dirty="0"/>
              <a:t>语句示例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117</a:t>
            </a:fld>
            <a:endParaRPr lang="en-US" altLang="zh-CN"/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373832" y="1313433"/>
            <a:ext cx="7510536" cy="153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7030A0"/>
                </a:solidFill>
              </a:rPr>
              <a:t>问题：输出</a:t>
            </a:r>
            <a:r>
              <a:rPr lang="en-US" altLang="zh-CN" sz="2000" dirty="0">
                <a:solidFill>
                  <a:srgbClr val="7030A0"/>
                </a:solidFill>
              </a:rPr>
              <a:t>1~100</a:t>
            </a:r>
            <a:r>
              <a:rPr lang="zh-CN" altLang="en-US" sz="2000" dirty="0">
                <a:solidFill>
                  <a:srgbClr val="7030A0"/>
                </a:solidFill>
              </a:rPr>
              <a:t>之内</a:t>
            </a:r>
            <a:r>
              <a:rPr lang="en-US" altLang="zh-CN" sz="2000" dirty="0">
                <a:solidFill>
                  <a:srgbClr val="7030A0"/>
                </a:solidFill>
              </a:rPr>
              <a:t>3</a:t>
            </a:r>
            <a:r>
              <a:rPr lang="zh-CN" altLang="en-US" sz="2000" dirty="0">
                <a:solidFill>
                  <a:srgbClr val="7030A0"/>
                </a:solidFill>
              </a:rPr>
              <a:t>的倍数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解题思路：用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～</a:t>
            </a:r>
            <a:r>
              <a:rPr lang="zh-CN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内的每个数与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相除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能够被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整除，则输出该数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不能被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整除，则跳过输出，进入下一次循环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7" name="内容占位符 5"/>
          <p:cNvSpPr txBox="1">
            <a:spLocks/>
          </p:cNvSpPr>
          <p:nvPr/>
        </p:nvSpPr>
        <p:spPr bwMode="auto">
          <a:xfrm>
            <a:off x="683568" y="3068960"/>
            <a:ext cx="3744416" cy="33123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=1;i&lt;=100;i++)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(i%3!=0)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 “;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counter++;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(counter % 10 == 0)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zh-CN" altLang="en-US" dirty="0"/>
          </a:p>
        </p:txBody>
      </p:sp>
      <p:pic>
        <p:nvPicPr>
          <p:cNvPr id="8" name="图片 7" descr="无标题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" t="17603" r="29436" b="45075"/>
          <a:stretch/>
        </p:blipFill>
        <p:spPr>
          <a:xfrm>
            <a:off x="4775200" y="3677920"/>
            <a:ext cx="3639742" cy="104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continue</a:t>
            </a:r>
            <a:r>
              <a:rPr kumimoji="1" lang="zh-CN" altLang="en-US" dirty="0"/>
              <a:t>语句和</a:t>
            </a:r>
            <a:r>
              <a:rPr kumimoji="1" lang="en-US" altLang="zh-CN" dirty="0"/>
              <a:t>break</a:t>
            </a:r>
            <a:r>
              <a:rPr kumimoji="1" lang="zh-CN" altLang="en-US" dirty="0"/>
              <a:t>语句的区别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1296144"/>
          </a:xfrm>
        </p:spPr>
        <p:txBody>
          <a:bodyPr/>
          <a:lstStyle/>
          <a:p>
            <a:r>
              <a:rPr kumimoji="1" lang="en-US" altLang="zh-CN" sz="2400" dirty="0"/>
              <a:t>continue</a:t>
            </a:r>
            <a:r>
              <a:rPr kumimoji="1" lang="zh-CN" altLang="en-US" sz="2400" dirty="0"/>
              <a:t>语句只结束本次循环，不是终止整个循环</a:t>
            </a:r>
            <a:endParaRPr kumimoji="1" lang="en-US" altLang="zh-CN" sz="2400" dirty="0"/>
          </a:p>
          <a:p>
            <a:r>
              <a:rPr kumimoji="1" lang="en-US" altLang="zh-CN" sz="2400" dirty="0"/>
              <a:t>break</a:t>
            </a:r>
            <a:r>
              <a:rPr kumimoji="1" lang="zh-CN" altLang="en-US" sz="2400" dirty="0"/>
              <a:t>语句则是结束整个循环过程，不再判断执行循环条件是否成立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118</a:t>
            </a:fld>
            <a:endParaRPr lang="en-US" altLang="zh-CN"/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107504" y="3068960"/>
            <a:ext cx="2088232" cy="23042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7" name="内容占位符 5"/>
          <p:cNvSpPr txBox="1">
            <a:spLocks/>
          </p:cNvSpPr>
          <p:nvPr/>
        </p:nvSpPr>
        <p:spPr bwMode="auto">
          <a:xfrm>
            <a:off x="4572000" y="3068960"/>
            <a:ext cx="2160240" cy="23042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grpSp>
        <p:nvGrpSpPr>
          <p:cNvPr id="67" name="组 66"/>
          <p:cNvGrpSpPr/>
          <p:nvPr/>
        </p:nvGrpSpPr>
        <p:grpSpPr>
          <a:xfrm>
            <a:off x="2555776" y="2276872"/>
            <a:ext cx="1872208" cy="3888432"/>
            <a:chOff x="2987824" y="2276872"/>
            <a:chExt cx="1872208" cy="3888432"/>
          </a:xfrm>
        </p:grpSpPr>
        <p:sp>
          <p:nvSpPr>
            <p:cNvPr id="9" name="流程图: 决策 7"/>
            <p:cNvSpPr/>
            <p:nvPr/>
          </p:nvSpPr>
          <p:spPr>
            <a:xfrm>
              <a:off x="2987824" y="2730406"/>
              <a:ext cx="1296144" cy="576064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表达式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E1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007804" y="3717032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直接箭头连接符 10"/>
            <p:cNvCxnSpPr>
              <a:endCxn id="9" idx="0"/>
            </p:cNvCxnSpPr>
            <p:nvPr/>
          </p:nvCxnSpPr>
          <p:spPr>
            <a:xfrm>
              <a:off x="3635896" y="2276872"/>
              <a:ext cx="0" cy="45353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2"/>
              <a:endCxn id="10" idx="0"/>
            </p:cNvCxnSpPr>
            <p:nvPr/>
          </p:nvCxnSpPr>
          <p:spPr>
            <a:xfrm>
              <a:off x="3635896" y="3306470"/>
              <a:ext cx="0" cy="410562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19" idx="2"/>
              <a:endCxn id="9" idx="0"/>
            </p:cNvCxnSpPr>
            <p:nvPr/>
          </p:nvCxnSpPr>
          <p:spPr>
            <a:xfrm rot="5400000" flipH="1">
              <a:off x="2178487" y="4187815"/>
              <a:ext cx="2930842" cy="16024"/>
            </a:xfrm>
            <a:prstGeom prst="bentConnector5">
              <a:avLst>
                <a:gd name="adj1" fmla="val -7800"/>
                <a:gd name="adj2" fmla="val 5570994"/>
                <a:gd name="adj3" fmla="val 107800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9" idx="3"/>
            </p:cNvCxnSpPr>
            <p:nvPr/>
          </p:nvCxnSpPr>
          <p:spPr>
            <a:xfrm flipH="1">
              <a:off x="3635896" y="3018438"/>
              <a:ext cx="648072" cy="3146866"/>
            </a:xfrm>
            <a:prstGeom prst="bentConnector4">
              <a:avLst>
                <a:gd name="adj1" fmla="val -85441"/>
                <a:gd name="adj2" fmla="val 93642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3611766" y="326523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真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75956" y="270979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假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059832" y="5301208"/>
              <a:ext cx="1184176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流程图: 决策 7"/>
            <p:cNvSpPr/>
            <p:nvPr/>
          </p:nvSpPr>
          <p:spPr>
            <a:xfrm>
              <a:off x="2987824" y="4365104"/>
              <a:ext cx="1296144" cy="576064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表达式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E2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直接箭头连接符 10"/>
            <p:cNvCxnSpPr>
              <a:stCxn id="10" idx="2"/>
              <a:endCxn id="20" idx="0"/>
            </p:cNvCxnSpPr>
            <p:nvPr/>
          </p:nvCxnSpPr>
          <p:spPr>
            <a:xfrm>
              <a:off x="3635896" y="4077072"/>
              <a:ext cx="0" cy="288032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10"/>
            <p:cNvCxnSpPr>
              <a:stCxn id="20" idx="2"/>
              <a:endCxn id="19" idx="0"/>
            </p:cNvCxnSpPr>
            <p:nvPr/>
          </p:nvCxnSpPr>
          <p:spPr>
            <a:xfrm>
              <a:off x="3635896" y="4941168"/>
              <a:ext cx="16024" cy="36004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stCxn id="20" idx="3"/>
            </p:cNvCxnSpPr>
            <p:nvPr/>
          </p:nvCxnSpPr>
          <p:spPr>
            <a:xfrm>
              <a:off x="4283968" y="4653136"/>
              <a:ext cx="576064" cy="12700"/>
            </a:xfrm>
            <a:prstGeom prst="bentConnector3">
              <a:avLst>
                <a:gd name="adj1" fmla="val 94092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4355976" y="429309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真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707904" y="4941168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假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211960" y="4653136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break</a:t>
              </a:r>
              <a:endParaRPr lang="zh-CN" altLang="en-US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流程图: 决策 7"/>
          <p:cNvSpPr/>
          <p:nvPr/>
        </p:nvSpPr>
        <p:spPr>
          <a:xfrm>
            <a:off x="7092280" y="2802414"/>
            <a:ext cx="1296144" cy="576064"/>
          </a:xfrm>
          <a:prstGeom prst="flowChartDecision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表达式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endParaRPr lang="zh-CN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112260" y="3789040"/>
            <a:ext cx="1256184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zh-CN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1" name="直接箭头连接符 10"/>
          <p:cNvCxnSpPr>
            <a:endCxn id="69" idx="0"/>
          </p:cNvCxnSpPr>
          <p:nvPr/>
        </p:nvCxnSpPr>
        <p:spPr>
          <a:xfrm>
            <a:off x="7740352" y="2348880"/>
            <a:ext cx="0" cy="453534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11"/>
          <p:cNvCxnSpPr>
            <a:stCxn id="69" idx="2"/>
            <a:endCxn id="70" idx="0"/>
          </p:cNvCxnSpPr>
          <p:nvPr/>
        </p:nvCxnSpPr>
        <p:spPr>
          <a:xfrm>
            <a:off x="7740352" y="3378478"/>
            <a:ext cx="0" cy="41056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77" idx="2"/>
            <a:endCxn id="69" idx="0"/>
          </p:cNvCxnSpPr>
          <p:nvPr/>
        </p:nvCxnSpPr>
        <p:spPr>
          <a:xfrm rot="5400000" flipH="1">
            <a:off x="6282943" y="4259823"/>
            <a:ext cx="2930842" cy="16024"/>
          </a:xfrm>
          <a:prstGeom prst="bentConnector5">
            <a:avLst>
              <a:gd name="adj1" fmla="val -7800"/>
              <a:gd name="adj2" fmla="val 5570994"/>
              <a:gd name="adj3" fmla="val 107800"/>
            </a:avLst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9" idx="3"/>
          </p:cNvCxnSpPr>
          <p:nvPr/>
        </p:nvCxnSpPr>
        <p:spPr>
          <a:xfrm flipH="1">
            <a:off x="7740352" y="3090446"/>
            <a:ext cx="648072" cy="3290882"/>
          </a:xfrm>
          <a:prstGeom prst="bentConnector4">
            <a:avLst>
              <a:gd name="adj1" fmla="val -85441"/>
              <a:gd name="adj2" fmla="val 94511"/>
            </a:avLst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716222" y="333724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真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480412" y="27817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假</a:t>
            </a:r>
          </a:p>
        </p:txBody>
      </p:sp>
      <p:sp>
        <p:nvSpPr>
          <p:cNvPr id="77" name="矩形 76"/>
          <p:cNvSpPr/>
          <p:nvPr/>
        </p:nvSpPr>
        <p:spPr>
          <a:xfrm>
            <a:off x="7164288" y="5373216"/>
            <a:ext cx="1184176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zh-CN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流程图: 决策 7"/>
          <p:cNvSpPr/>
          <p:nvPr/>
        </p:nvSpPr>
        <p:spPr>
          <a:xfrm>
            <a:off x="7092280" y="4437112"/>
            <a:ext cx="1296144" cy="576064"/>
          </a:xfrm>
          <a:prstGeom prst="flowChartDecision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表达式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endParaRPr lang="zh-CN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" name="直接箭头连接符 10"/>
          <p:cNvCxnSpPr>
            <a:stCxn id="70" idx="2"/>
            <a:endCxn id="78" idx="0"/>
          </p:cNvCxnSpPr>
          <p:nvPr/>
        </p:nvCxnSpPr>
        <p:spPr>
          <a:xfrm>
            <a:off x="7740352" y="4149080"/>
            <a:ext cx="0" cy="28803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10"/>
          <p:cNvCxnSpPr>
            <a:stCxn id="78" idx="2"/>
            <a:endCxn id="77" idx="0"/>
          </p:cNvCxnSpPr>
          <p:nvPr/>
        </p:nvCxnSpPr>
        <p:spPr>
          <a:xfrm>
            <a:off x="7740352" y="5013176"/>
            <a:ext cx="16024" cy="36004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388424" y="4365104"/>
            <a:ext cx="423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真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7812360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假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8028384" y="4725144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continue</a:t>
            </a:r>
            <a:endParaRPr lang="zh-CN" altLang="en-US" sz="14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6" name="肘形连接符 85"/>
          <p:cNvCxnSpPr>
            <a:stCxn id="78" idx="3"/>
          </p:cNvCxnSpPr>
          <p:nvPr/>
        </p:nvCxnSpPr>
        <p:spPr>
          <a:xfrm flipH="1">
            <a:off x="7740352" y="4725144"/>
            <a:ext cx="648072" cy="1224136"/>
          </a:xfrm>
          <a:prstGeom prst="bentConnector4">
            <a:avLst>
              <a:gd name="adj1" fmla="val -65061"/>
              <a:gd name="adj2" fmla="val 99114"/>
            </a:avLst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2359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3556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23593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4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3557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560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C00000"/>
                </a:solidFill>
              </a:rPr>
              <a:t>分支语句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23562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3563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2359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3564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23587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3565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6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23567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568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9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23570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23573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2358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3574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23581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3575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6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23577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578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9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23580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7794711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break</a:t>
            </a:r>
            <a:r>
              <a:rPr lang="zh-CN" altLang="en-US" dirty="0"/>
              <a:t>语句提前终止循环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6347048" cy="2016224"/>
          </a:xfrm>
        </p:spPr>
        <p:txBody>
          <a:bodyPr/>
          <a:lstStyle/>
          <a:p>
            <a:r>
              <a:rPr lang="zh-CN" altLang="en-US" dirty="0"/>
              <a:t>多重循环中，</a:t>
            </a:r>
            <a:r>
              <a:rPr lang="en-US" altLang="zh-CN" dirty="0"/>
              <a:t>break</a:t>
            </a:r>
            <a:r>
              <a:rPr lang="zh-CN" altLang="en-US" dirty="0"/>
              <a:t>语句只能终止其所在的循环语句</a:t>
            </a:r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119</a:t>
            </a:fld>
            <a:endParaRPr lang="en-US" altLang="zh-CN"/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683568" y="2636912"/>
            <a:ext cx="5256584" cy="33123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=1;i&lt;=10;i++)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(j=1;j&lt;=10;j++)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&lt;&lt;j&lt;&lt;“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==10)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=”&lt;&lt;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  j=”&lt;&lt;j&lt;&lt;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dirty="0"/>
          </a:p>
        </p:txBody>
      </p:sp>
      <p:pic>
        <p:nvPicPr>
          <p:cNvPr id="8" name="图片 7" descr="新建位图图像.bmp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7148" r="73777" b="18835"/>
          <a:stretch/>
        </p:blipFill>
        <p:spPr>
          <a:xfrm>
            <a:off x="6444208" y="2060848"/>
            <a:ext cx="2316480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1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continue</a:t>
            </a:r>
            <a:r>
              <a:rPr lang="zh-CN" altLang="en-US" dirty="0"/>
              <a:t>语句提前终止循环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6347048" cy="2016224"/>
          </a:xfrm>
        </p:spPr>
        <p:txBody>
          <a:bodyPr/>
          <a:lstStyle/>
          <a:p>
            <a:r>
              <a:rPr lang="zh-CN" altLang="en-US" dirty="0"/>
              <a:t>多重循环中，</a:t>
            </a:r>
            <a:r>
              <a:rPr lang="en-US" altLang="zh-CN" dirty="0"/>
              <a:t>continue</a:t>
            </a:r>
            <a:r>
              <a:rPr lang="zh-CN" altLang="en-US" dirty="0"/>
              <a:t>语句只能结束其所在循环的本次循环语句，继续执行该所在循环的下次循环条件判定</a:t>
            </a:r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120</a:t>
            </a:fld>
            <a:endParaRPr lang="en-US" altLang="zh-CN"/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683568" y="2780928"/>
            <a:ext cx="4752528" cy="3600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=1;i&lt;=10;i++)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(j=1;j&lt;=10;j++)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zh-CN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&lt;&lt;j&lt;&lt;“ “;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!=10)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=”&lt;&lt;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  j=”&lt;&lt;j&lt;&lt;“ “;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dirty="0"/>
          </a:p>
        </p:txBody>
      </p:sp>
      <p:pic>
        <p:nvPicPr>
          <p:cNvPr id="7" name="图片 6" descr="无标题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 t="7285" r="64284" b="50000"/>
          <a:stretch/>
        </p:blipFill>
        <p:spPr>
          <a:xfrm>
            <a:off x="5652120" y="3356992"/>
            <a:ext cx="310407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5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循环结构程序设计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-1509" y="1008"/>
            <a:chExt cx="5829" cy="303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lt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4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循环的概念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95" name="Oval 1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Oval 1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用三种循环语句实现循环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49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循环的嵌套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79" name="Oval 2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2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Oval 3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3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" name="Group 50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69" name="AutoShape 7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改变循环执行的状态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solidFill>
                      <a:srgbClr val="8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循环程序综合举例</a:t>
                </a:r>
                <a:endParaRPr lang="en-US" altLang="zh-CN" sz="2400" b="1" dirty="0">
                  <a:solidFill>
                    <a:srgbClr val="8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2" name="Group 39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4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1" name="灯片编号占位符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827507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25"/>
            <a:ext cx="8435280" cy="5248275"/>
          </a:xfrm>
        </p:spPr>
        <p:txBody>
          <a:bodyPr/>
          <a:lstStyle/>
          <a:p>
            <a:r>
              <a:rPr lang="zh-CN" altLang="en-US" dirty="0">
                <a:solidFill>
                  <a:srgbClr val="660066"/>
                </a:solidFill>
                <a:latin typeface="Comic Sans MS"/>
                <a:cs typeface="Comic Sans MS"/>
              </a:rPr>
              <a:t>例：判断</a:t>
            </a:r>
            <a:r>
              <a:rPr lang="en-US" altLang="zh-CN" dirty="0">
                <a:solidFill>
                  <a:srgbClr val="660066"/>
                </a:solidFill>
                <a:latin typeface="Comic Sans MS"/>
                <a:cs typeface="Comic Sans MS"/>
              </a:rPr>
              <a:t>m</a:t>
            </a:r>
            <a:r>
              <a:rPr lang="zh-CN" altLang="en-US" dirty="0">
                <a:solidFill>
                  <a:srgbClr val="660066"/>
                </a:solidFill>
                <a:latin typeface="Comic Sans MS"/>
                <a:cs typeface="Comic Sans MS"/>
              </a:rPr>
              <a:t>是否是素数</a:t>
            </a:r>
            <a:endParaRPr lang="en-US" altLang="zh-CN" dirty="0">
              <a:solidFill>
                <a:srgbClr val="660066"/>
              </a:solidFill>
              <a:latin typeface="Comic Sans MS"/>
              <a:cs typeface="Comic Sans MS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Comic Sans MS"/>
                <a:cs typeface="Comic Sans MS"/>
              </a:rPr>
              <a:t>素数，又称质数，是一个大于</a:t>
            </a:r>
            <a:r>
              <a:rPr lang="en-US" altLang="zh-CN" sz="2400" dirty="0">
                <a:solidFill>
                  <a:srgbClr val="000000"/>
                </a:solidFill>
                <a:latin typeface="Comic Sans MS"/>
                <a:cs typeface="Comic Sans MS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Comic Sans MS"/>
                <a:cs typeface="Comic Sans MS"/>
              </a:rPr>
              <a:t>的自然数，除了</a:t>
            </a:r>
            <a:r>
              <a:rPr lang="en-US" altLang="zh-CN" sz="2400" dirty="0">
                <a:solidFill>
                  <a:srgbClr val="000000"/>
                </a:solidFill>
                <a:latin typeface="Comic Sans MS"/>
                <a:cs typeface="Comic Sans MS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Comic Sans MS"/>
                <a:cs typeface="Comic Sans MS"/>
              </a:rPr>
              <a:t>和它本身外，不能被其他自然数整除；即该数除了</a:t>
            </a:r>
            <a:r>
              <a:rPr lang="en-US" altLang="zh-CN" sz="2400" dirty="0">
                <a:solidFill>
                  <a:srgbClr val="000000"/>
                </a:solidFill>
                <a:latin typeface="Comic Sans MS"/>
                <a:cs typeface="Comic Sans MS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Comic Sans MS"/>
                <a:cs typeface="Comic Sans MS"/>
              </a:rPr>
              <a:t>和它本身以外不再有其他的因数</a:t>
            </a:r>
            <a:endParaRPr lang="en-US" altLang="zh-CN" sz="24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lvl="1"/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让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被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2</a:t>
            </a:r>
            <a:r>
              <a:rPr kumimoji="1" lang="en-US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～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m-1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间的</a:t>
            </a:r>
            <a:r>
              <a:rPr kumimoji="1" lang="en-US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每个自然数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除，如果都不能被整除，则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是一个素数，如果被任何一个整除，则不是素数</a:t>
            </a:r>
            <a:endParaRPr kumimoji="1" lang="en-US" altLang="zh-CN" sz="2400" dirty="0">
              <a:solidFill>
                <a:srgbClr val="000000"/>
              </a:solidFill>
              <a:latin typeface="Comic Sans MS"/>
              <a:ea typeface="华文新魏"/>
              <a:cs typeface="Comic Sans MS"/>
            </a:endParaRPr>
          </a:p>
          <a:p>
            <a:pPr lvl="1"/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循环变量</a:t>
            </a:r>
            <a:r>
              <a:rPr kumimoji="1" lang="en-US" altLang="zh-CN" sz="2400" dirty="0" err="1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从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到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m-1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，每次加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，循环体中判断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是否能被</a:t>
            </a:r>
            <a:r>
              <a:rPr kumimoji="1" lang="en-US" altLang="zh-CN" sz="2400" dirty="0" err="1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值整除，如果能则提前结束循环，此时</a:t>
            </a:r>
            <a:r>
              <a:rPr kumimoji="1" lang="en-US" altLang="zh-CN" sz="2400" dirty="0" err="1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必然小于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；如果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不能被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～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m-1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之间的任一整数整除，则在完成最后一次循环后，</a:t>
            </a:r>
            <a:r>
              <a:rPr kumimoji="1" lang="en-US" altLang="zh-CN" sz="2400" dirty="0" err="1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还要加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，因此</a:t>
            </a:r>
            <a:r>
              <a:rPr kumimoji="1" lang="en-US" altLang="zh-CN" sz="2400" dirty="0" err="1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=m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，然后才终止循环</a:t>
            </a:r>
            <a:endParaRPr kumimoji="1" lang="en-US" altLang="zh-CN" sz="2400" dirty="0">
              <a:solidFill>
                <a:srgbClr val="000000"/>
              </a:solidFill>
              <a:latin typeface="Comic Sans MS"/>
              <a:ea typeface="华文新魏"/>
              <a:cs typeface="Comic Sans MS"/>
            </a:endParaRPr>
          </a:p>
          <a:p>
            <a:pPr lvl="1"/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在循环之后判别</a:t>
            </a:r>
            <a:r>
              <a:rPr kumimoji="1" lang="en-US" altLang="zh-CN" sz="2400" dirty="0" err="1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的值是否小于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，若是则表明提前结束循环，则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不是素数；若未曾被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～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m-1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之间任一整数整除过，</a:t>
            </a:r>
            <a:r>
              <a:rPr kumimoji="1" lang="en-US" altLang="en-US" sz="2400" dirty="0" err="1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则m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是素数</a:t>
            </a:r>
            <a:r>
              <a:rPr kumimoji="1" lang="en-US" altLang="zh-CN" sz="2400" dirty="0">
                <a:solidFill>
                  <a:srgbClr val="336600"/>
                </a:solidFill>
                <a:latin typeface="Comic Sans MS"/>
                <a:ea typeface="楷体_GB2312" charset="0"/>
                <a:cs typeface="Comic Sans MS"/>
              </a:rPr>
              <a:t> </a:t>
            </a:r>
          </a:p>
          <a:p>
            <a:endParaRPr lang="zh-CN" altLang="en-US" dirty="0">
              <a:solidFill>
                <a:srgbClr val="660066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71554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循环程序举例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123</a:t>
            </a:fld>
            <a:endParaRPr lang="en-US" altLang="zh-CN"/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251520" y="1412776"/>
            <a:ext cx="4608512" cy="49685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&gt;&gt;m;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=2;i&lt;=m-1;i++)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m%i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==0)</a:t>
            </a:r>
          </a:p>
          <a:p>
            <a:pPr marL="800100" lvl="2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如果被整除，跳出循环</a:t>
            </a:r>
            <a:endParaRPr lang="en-US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&lt;m) 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如果循环提前终止</a:t>
            </a:r>
            <a:endParaRPr lang="en-US" altLang="zh-CN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&lt;&lt;m&lt;&lt;</a:t>
            </a:r>
            <a:r>
              <a:rPr lang="en-US" altLang="zh-CN" sz="1600" dirty="0"/>
              <a:t>"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不是素数</a:t>
            </a:r>
            <a:r>
              <a:rPr lang="en-US" altLang="zh-CN" sz="1600" dirty="0"/>
              <a:t>"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&lt;&lt;m&lt;&lt;</a:t>
            </a:r>
            <a:r>
              <a:rPr lang="en-US" altLang="zh-CN" sz="1600" dirty="0"/>
              <a:t>"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是素数</a:t>
            </a:r>
            <a:r>
              <a:rPr lang="en-US" altLang="zh-CN" sz="1600" dirty="0"/>
              <a:t>"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endParaRPr lang="en-US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788024" y="1412776"/>
            <a:ext cx="4464496" cy="4788892"/>
          </a:xfrm>
        </p:spPr>
        <p:txBody>
          <a:bodyPr/>
          <a:lstStyle/>
          <a:p>
            <a:r>
              <a:rPr kumimoji="1" lang="zh-CN" altLang="en-US" sz="2400" dirty="0"/>
              <a:t>程序改进</a:t>
            </a:r>
            <a:endParaRPr kumimoji="1" lang="en-US" altLang="zh-CN" sz="2400" dirty="0"/>
          </a:p>
          <a:p>
            <a:pPr lvl="1"/>
            <a:r>
              <a:rPr kumimoji="1" lang="zh-CN" altLang="en-US" sz="2200" dirty="0"/>
              <a:t>考虑是否能够改进算法呢？进一步提前算法的效率</a:t>
            </a:r>
            <a:endParaRPr kumimoji="1" lang="en-US" altLang="zh-CN" sz="2200" dirty="0"/>
          </a:p>
          <a:p>
            <a:pPr lvl="1"/>
            <a:r>
              <a:rPr kumimoji="1" lang="en-US" altLang="en-US" sz="2200" dirty="0"/>
              <a:t>不必被</a:t>
            </a:r>
            <a:r>
              <a:rPr kumimoji="1" lang="en-US" altLang="zh-CN" sz="2200" dirty="0"/>
              <a:t>2~m-1</a:t>
            </a:r>
            <a:r>
              <a:rPr kumimoji="1" lang="zh-CN" altLang="en-US" sz="2200" dirty="0"/>
              <a:t>各整数去除</a:t>
            </a:r>
            <a:endParaRPr kumimoji="1" lang="en-US" altLang="zh-CN" sz="2200" dirty="0"/>
          </a:p>
          <a:p>
            <a:pPr lvl="1"/>
            <a:r>
              <a:rPr kumimoji="1" lang="zh-CN" altLang="en-US" sz="2200" dirty="0"/>
              <a:t>运算</a:t>
            </a:r>
            <a:r>
              <a:rPr kumimoji="1" lang="en-US" altLang="zh-CN" sz="2200" dirty="0"/>
              <a:t>m-2</a:t>
            </a:r>
            <a:r>
              <a:rPr kumimoji="1" lang="zh-CN" altLang="en-US" sz="2200" dirty="0"/>
              <a:t>次，最笨的方法</a:t>
            </a:r>
            <a:endParaRPr kumimoji="1" lang="en-US" altLang="zh-CN" sz="2200" dirty="0"/>
          </a:p>
          <a:p>
            <a:pPr lvl="1"/>
            <a:endParaRPr kumimoji="1" lang="en-US" altLang="zh-CN" sz="2200" dirty="0"/>
          </a:p>
          <a:p>
            <a:pPr lvl="1"/>
            <a:endParaRPr kumimoji="1" lang="en-US" altLang="zh-CN" sz="2200" dirty="0"/>
          </a:p>
          <a:p>
            <a:pPr lvl="1"/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341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循环程序举例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3600400" cy="3600400"/>
          </a:xfrm>
        </p:spPr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dirty="0"/>
              <a:t>一个数去除比它</a:t>
            </a:r>
            <a:r>
              <a:rPr kumimoji="1" lang="zh-CN" altLang="en-US" sz="2400" dirty="0">
                <a:solidFill>
                  <a:srgbClr val="800000"/>
                </a:solidFill>
              </a:rPr>
              <a:t>一半</a:t>
            </a:r>
            <a:r>
              <a:rPr kumimoji="1" lang="zh-CN" altLang="en-US" sz="2400" dirty="0"/>
              <a:t>还大的数，一定除不尽的</a:t>
            </a:r>
            <a:endParaRPr kumimoji="1" lang="en-US" altLang="zh-CN" sz="2400" dirty="0"/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dirty="0"/>
              <a:t>因此，只需被</a:t>
            </a:r>
            <a:r>
              <a:rPr kumimoji="1" lang="en-US" altLang="zh-CN" sz="2400" dirty="0"/>
              <a:t>2~</a:t>
            </a:r>
            <a:r>
              <a:rPr kumimoji="1" lang="en-US" altLang="zh-CN" sz="2400" dirty="0">
                <a:solidFill>
                  <a:srgbClr val="800000"/>
                </a:solidFill>
              </a:rPr>
              <a:t>m/2</a:t>
            </a:r>
            <a:r>
              <a:rPr kumimoji="1" lang="zh-CN" altLang="en-US" sz="2400" dirty="0"/>
              <a:t>的整数除即可</a:t>
            </a:r>
            <a:endParaRPr kumimoji="1" lang="en-US" altLang="zh-CN" sz="2400" dirty="0"/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kumimoji="1" lang="en-US" altLang="zh-CN" sz="2400" dirty="0"/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dirty="0"/>
              <a:t>还能不能继续改进呢？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124</a:t>
            </a:fld>
            <a:endParaRPr lang="en-US" altLang="zh-CN"/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4139952" y="1268760"/>
            <a:ext cx="4608512" cy="52565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i,m,k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&gt;&gt;m;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 = 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m/2+1;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=2;i&lt;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k;i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m%i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==0)</a:t>
            </a:r>
          </a:p>
          <a:p>
            <a:pPr marL="800100" lvl="2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如果被整除，跳出循环</a:t>
            </a:r>
            <a:endParaRPr lang="en-US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&lt;k) 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如果循环提前终止</a:t>
            </a:r>
            <a:endParaRPr lang="en-US" altLang="zh-CN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&lt;&lt;m&lt;&lt;</a:t>
            </a:r>
            <a:r>
              <a:rPr lang="en-US" altLang="zh-CN" sz="1600" dirty="0"/>
              <a:t>"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不是素数</a:t>
            </a:r>
            <a:r>
              <a:rPr lang="en-US" altLang="zh-CN" sz="1600" dirty="0"/>
              <a:t>"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&lt;&lt;m&lt;&lt;</a:t>
            </a:r>
            <a:r>
              <a:rPr lang="en-US" altLang="zh-CN" sz="1600" dirty="0"/>
              <a:t>"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是素数</a:t>
            </a:r>
            <a:r>
              <a:rPr lang="en-US" altLang="zh-CN" sz="1600" dirty="0"/>
              <a:t>"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endParaRPr lang="en-US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62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循环程序举例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3816424" cy="4536504"/>
          </a:xfrm>
        </p:spPr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dirty="0"/>
              <a:t>如果</a:t>
            </a:r>
            <a:r>
              <a:rPr kumimoji="1" lang="en-US" altLang="zh-CN" sz="2400" dirty="0"/>
              <a:t>m</a:t>
            </a:r>
            <a:r>
              <a:rPr kumimoji="1" lang="zh-CN" altLang="en-US" sz="2400" dirty="0"/>
              <a:t>能被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整除，则必有另一个因子</a:t>
            </a:r>
            <a:r>
              <a:rPr kumimoji="1" lang="en-US" altLang="zh-CN" sz="2400" dirty="0"/>
              <a:t>m/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，</a:t>
            </a:r>
            <a:r>
              <a:rPr kumimoji="1" lang="zh-CN" altLang="en-US" sz="2400" dirty="0"/>
              <a:t>且这两个因子一个</a:t>
            </a:r>
            <a:r>
              <a:rPr kumimoji="1" lang="en-US" altLang="zh-CN" sz="2400" dirty="0"/>
              <a:t>&gt;=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sqrt</a:t>
            </a:r>
            <a:r>
              <a:rPr kumimoji="1" lang="en-US" altLang="zh-CN" sz="2400" dirty="0">
                <a:solidFill>
                  <a:srgbClr val="FF0000"/>
                </a:solidFill>
              </a:rPr>
              <a:t>(m)</a:t>
            </a:r>
            <a:r>
              <a:rPr kumimoji="1" lang="zh-CN" altLang="en-US" sz="2400" dirty="0"/>
              <a:t>，一个</a:t>
            </a:r>
            <a:r>
              <a:rPr kumimoji="1" lang="en-US" altLang="zh-CN" sz="2400" dirty="0"/>
              <a:t>&lt;=</a:t>
            </a:r>
            <a:r>
              <a:rPr kumimoji="1" lang="en-US" altLang="zh-CN" sz="2400" dirty="0" err="1"/>
              <a:t>sqrt</a:t>
            </a:r>
            <a:r>
              <a:rPr kumimoji="1" lang="en-US" altLang="zh-CN" sz="2400" dirty="0"/>
              <a:t>(m)</a:t>
            </a:r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dirty="0"/>
              <a:t>只需被</a:t>
            </a:r>
            <a:r>
              <a:rPr kumimoji="1" lang="en-US" altLang="zh-CN" sz="2400" dirty="0"/>
              <a:t>2~</a:t>
            </a:r>
            <a:r>
              <a:rPr kumimoji="1" lang="en-US" altLang="zh-CN" sz="2400" dirty="0">
                <a:solidFill>
                  <a:srgbClr val="FF0000"/>
                </a:solidFill>
              </a:rPr>
              <a:t>sqrt(m)</a:t>
            </a:r>
            <a:r>
              <a:rPr kumimoji="1" lang="zh-CN" altLang="en-US" sz="2400" dirty="0"/>
              <a:t>的整数除即可</a:t>
            </a:r>
            <a:endParaRPr kumimoji="1" lang="en-US" altLang="zh-CN" sz="2400" dirty="0"/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dirty="0"/>
              <a:t>还能不能继续改进呢？</a:t>
            </a:r>
            <a:endParaRPr kumimoji="1" lang="en-US" altLang="zh-CN" sz="2400" dirty="0"/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kumimoji="1" lang="en-US" altLang="zh-CN" sz="2400" dirty="0"/>
          </a:p>
          <a:p>
            <a:pPr marL="0" lvl="1" indent="0">
              <a:buClr>
                <a:schemeClr val="hlink"/>
              </a:buClr>
              <a:buNone/>
            </a:pPr>
            <a:r>
              <a:rPr kumimoji="1" lang="en-US" altLang="zh-CN" sz="2000" dirty="0">
                <a:latin typeface="Courier New"/>
                <a:cs typeface="Courier New"/>
              </a:rPr>
              <a:t> </a:t>
            </a:r>
            <a:r>
              <a:rPr kumimoji="1" lang="en-US" altLang="zh-CN" sz="2000" b="1" dirty="0">
                <a:latin typeface="Courier New"/>
                <a:cs typeface="Courier New"/>
              </a:rPr>
              <a:t> </a:t>
            </a:r>
            <a:r>
              <a:rPr kumimoji="1" lang="en-US" altLang="zh-CN" sz="2000" b="1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kumimoji="1" lang="en-US" altLang="zh-CN" sz="2000" b="1" dirty="0">
                <a:latin typeface="Courier New"/>
                <a:cs typeface="Courier New"/>
              </a:rPr>
              <a:t>(</a:t>
            </a:r>
            <a:r>
              <a:rPr kumimoji="1" lang="en-US" altLang="zh-CN" sz="2000" b="1" dirty="0" err="1">
                <a:latin typeface="Courier New"/>
                <a:cs typeface="Courier New"/>
              </a:rPr>
              <a:t>i</a:t>
            </a:r>
            <a:r>
              <a:rPr kumimoji="1" lang="en-US" altLang="zh-CN" sz="2000" b="1" dirty="0">
                <a:latin typeface="Courier New"/>
                <a:cs typeface="Courier New"/>
              </a:rPr>
              <a:t>=2;i*</a:t>
            </a:r>
            <a:r>
              <a:rPr kumimoji="1" lang="en-US" altLang="zh-CN" sz="2000" b="1" dirty="0" err="1">
                <a:latin typeface="Courier New"/>
                <a:cs typeface="Courier New"/>
              </a:rPr>
              <a:t>i</a:t>
            </a:r>
            <a:r>
              <a:rPr kumimoji="1" lang="en-US" altLang="zh-CN" sz="2000" b="1" dirty="0">
                <a:latin typeface="Courier New"/>
                <a:cs typeface="Courier New"/>
              </a:rPr>
              <a:t>&lt;=</a:t>
            </a:r>
            <a:r>
              <a:rPr kumimoji="1" lang="en-US" altLang="zh-CN" sz="2000" b="1" dirty="0" err="1">
                <a:latin typeface="Courier New"/>
                <a:cs typeface="Courier New"/>
              </a:rPr>
              <a:t>m;i</a:t>
            </a:r>
            <a:r>
              <a:rPr kumimoji="1" lang="en-US" altLang="zh-CN" sz="2000" b="1" dirty="0">
                <a:latin typeface="Courier New"/>
                <a:cs typeface="Courier New"/>
              </a:rPr>
              <a:t>++)</a:t>
            </a:r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en-US" altLang="en-US" sz="2400" dirty="0" err="1"/>
              <a:t>省去了调用sqrt函数</a:t>
            </a:r>
            <a:endParaRPr kumimoji="1" lang="en-US" altLang="en-US" sz="2400" dirty="0"/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kumimoji="1" lang="en-US" altLang="zh-CN" sz="2400" dirty="0"/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dirty="0"/>
              <a:t>再改进就要考虑偶数了，</a:t>
            </a:r>
            <a:endParaRPr kumimoji="1" lang="en-US" altLang="zh-CN" sz="2400" dirty="0"/>
          </a:p>
          <a:p>
            <a:pPr marL="0" lvl="1" indent="0">
              <a:buClr>
                <a:schemeClr val="hlink"/>
              </a:buClr>
              <a:buNone/>
            </a:pPr>
            <a:r>
              <a:rPr kumimoji="1" lang="en-US" altLang="zh-CN" sz="2400" dirty="0"/>
              <a:t>    </a:t>
            </a:r>
            <a:r>
              <a:rPr kumimoji="1" lang="zh-CN" altLang="en-US" sz="2400" dirty="0"/>
              <a:t>请自行思考</a:t>
            </a:r>
            <a:endParaRPr kumimoji="1" lang="en-US" altLang="zh-CN" sz="24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125</a:t>
            </a:fld>
            <a:endParaRPr lang="en-US" altLang="zh-CN"/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4139952" y="1052736"/>
            <a:ext cx="4608512" cy="55446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i,m,k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&gt;&gt;m;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 =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=2;i&lt;=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k;i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m%i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==0)</a:t>
            </a:r>
          </a:p>
          <a:p>
            <a:pPr marL="800100" lvl="2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如果被整除，跳出循环</a:t>
            </a:r>
            <a:endParaRPr lang="en-US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&lt;=k) 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如果循环提前终止</a:t>
            </a:r>
            <a:endParaRPr lang="en-US" altLang="zh-CN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&lt;&lt;m&lt;&lt;</a:t>
            </a:r>
            <a:r>
              <a:rPr lang="en-US" altLang="zh-CN" sz="1600" dirty="0"/>
              <a:t>"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不是素数</a:t>
            </a:r>
            <a:r>
              <a:rPr lang="en-US" altLang="zh-CN" sz="1600" dirty="0"/>
              <a:t>"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&lt;&lt;m&lt;&lt;</a:t>
            </a:r>
            <a:r>
              <a:rPr lang="en-US" altLang="zh-CN" sz="1600" dirty="0"/>
              <a:t>"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是素数</a:t>
            </a:r>
            <a:r>
              <a:rPr lang="en-US" altLang="zh-CN" sz="1600" dirty="0"/>
              <a:t>"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endParaRPr lang="en-US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64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12643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11268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8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2644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112681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82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2645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6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112647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2648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9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112650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12651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1126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2652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112675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6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2653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4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112655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2656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7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C00000"/>
                </a:solidFill>
              </a:rPr>
              <a:t>无条件转向语句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112658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12661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112672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3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2662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112669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0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2663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4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112665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2666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7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112668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12089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136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C++</a:t>
            </a:r>
            <a:r>
              <a:rPr lang="zh-CN" altLang="en-US"/>
              <a:t>提供了四种用于实现跳转的语句</a:t>
            </a:r>
            <a:endParaRPr lang="en-US" altLang="zh-CN"/>
          </a:p>
          <a:p>
            <a:pPr lvl="1" eaLnBrk="1" hangingPunct="1"/>
            <a:r>
              <a:rPr lang="zh-CN" altLang="en-US"/>
              <a:t>用于从循环体或</a:t>
            </a:r>
            <a:r>
              <a:rPr lang="en-US" altLang="zh-CN"/>
              <a:t>switch</a:t>
            </a:r>
            <a:r>
              <a:rPr lang="zh-CN" altLang="en-US"/>
              <a:t>句体跳出的</a:t>
            </a:r>
            <a:r>
              <a:rPr lang="en-US" altLang="zh-CN">
                <a:solidFill>
                  <a:srgbClr val="FF0000"/>
                </a:solidFill>
              </a:rPr>
              <a:t>break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zh-CN" altLang="en-US"/>
              <a:t>用于立即结束本次循环而去继续下一次循环的</a:t>
            </a:r>
            <a:r>
              <a:rPr lang="en-US" altLang="zh-CN">
                <a:solidFill>
                  <a:srgbClr val="FF0000"/>
                </a:solidFill>
              </a:rPr>
              <a:t>continue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zh-CN" altLang="en-US"/>
              <a:t>用于跳转到本函数内某一语句标号处（去继续执行）的</a:t>
            </a:r>
            <a:r>
              <a:rPr lang="en-US" altLang="zh-CN">
                <a:solidFill>
                  <a:srgbClr val="FF0000"/>
                </a:solidFill>
              </a:rPr>
              <a:t>goto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zh-CN" altLang="en-US"/>
              <a:t>用于立即从某个函数中返回到调用该函数位置的</a:t>
            </a:r>
            <a:r>
              <a:rPr lang="en-US" altLang="zh-CN">
                <a:solidFill>
                  <a:srgbClr val="FF0000"/>
                </a:solidFill>
              </a:rPr>
              <a:t>return</a:t>
            </a:r>
            <a:r>
              <a:rPr lang="zh-CN" altLang="en-US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55919765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218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goto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是一种用于</a:t>
            </a:r>
            <a:r>
              <a:rPr lang="zh-CN" altLang="en-US" dirty="0">
                <a:solidFill>
                  <a:schemeClr val="hlink"/>
                </a:solidFill>
              </a:rPr>
              <a:t>无条件跳转到</a:t>
            </a:r>
            <a:r>
              <a:rPr lang="zh-CN" altLang="en-US" dirty="0"/>
              <a:t>本函数内某一</a:t>
            </a:r>
            <a:r>
              <a:rPr lang="zh-CN" altLang="en-US" dirty="0">
                <a:solidFill>
                  <a:schemeClr val="hlink"/>
                </a:solidFill>
              </a:rPr>
              <a:t>语句标号处</a:t>
            </a:r>
            <a:r>
              <a:rPr lang="zh-CN" altLang="en-US" dirty="0"/>
              <a:t>（去继续执行）的语句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格式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goto &lt;</a:t>
            </a:r>
            <a:r>
              <a:rPr lang="zh-CN" altLang="en-US" dirty="0"/>
              <a:t>语句标号</a:t>
            </a:r>
            <a:r>
              <a:rPr lang="en-US" altLang="zh-CN" dirty="0"/>
              <a:t>&gt;;</a:t>
            </a:r>
            <a:r>
              <a:rPr lang="en-US" altLang="zh-CN" sz="2200" dirty="0">
                <a:solidFill>
                  <a:srgbClr val="233DA9"/>
                </a:solidFill>
              </a:rPr>
              <a:t> </a:t>
            </a:r>
          </a:p>
          <a:p>
            <a:pPr lvl="3" eaLnBrk="1" hangingPunct="1"/>
            <a:r>
              <a:rPr lang="zh-CN" altLang="en-US" dirty="0"/>
              <a:t>&lt;语句标号&gt;为一个标识符，标识符的名字由用户任起，它放于某一个语句之前（与语句以冒号相分割），用于指出</a:t>
            </a:r>
            <a:r>
              <a:rPr lang="en-US" altLang="zh-CN" dirty="0"/>
              <a:t>goto</a:t>
            </a:r>
            <a:r>
              <a:rPr lang="zh-CN" altLang="en-US" dirty="0"/>
              <a:t>语句所要转向的具体位置（该位置可以在本</a:t>
            </a:r>
            <a:r>
              <a:rPr lang="en-US" altLang="zh-CN" dirty="0"/>
              <a:t>goto</a:t>
            </a:r>
            <a:r>
              <a:rPr lang="zh-CN" altLang="en-US" dirty="0"/>
              <a:t>语句之前或者之后）</a:t>
            </a:r>
          </a:p>
        </p:txBody>
      </p:sp>
      <p:sp>
        <p:nvSpPr>
          <p:cNvPr id="2" name="矩形 1"/>
          <p:cNvSpPr/>
          <p:nvPr/>
        </p:nvSpPr>
        <p:spPr>
          <a:xfrm>
            <a:off x="1979712" y="5229200"/>
            <a:ext cx="3839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不建议使用</a:t>
            </a:r>
            <a:r>
              <a:rPr lang="en-US" altLang="zh-CN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19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  <a:endParaRPr lang="en-US" altLang="zh-CN">
              <a:latin typeface="黑体" pitchFamily="49" charset="-122"/>
              <a:ea typeface="宋体" charset="-122"/>
            </a:endParaRP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55626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715000" y="3429000"/>
            <a:ext cx="2057400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开关语句</a:t>
            </a:r>
            <a:endParaRPr lang="en-US" altLang="zh-CN" sz="2400" b="1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default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11430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38250" y="3390900"/>
            <a:ext cx="2038350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条件语句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endParaRPr lang="en-US" altLang="zh-CN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if…else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endParaRPr lang="en-US" altLang="zh-CN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上述两种语句都可以再嵌套条件语句</a:t>
            </a:r>
            <a:endParaRPr lang="en-US" altLang="zh-CN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16" name="Freeform 8"/>
          <p:cNvSpPr>
            <a:spLocks/>
          </p:cNvSpPr>
          <p:nvPr/>
        </p:nvSpPr>
        <p:spPr bwMode="gray">
          <a:xfrm>
            <a:off x="3222625" y="31797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584" name="AutoShape 9"/>
          <p:cNvSpPr>
            <a:spLocks noChangeAspect="1" noChangeArrowheads="1" noTextEdit="1"/>
          </p:cNvSpPr>
          <p:nvPr/>
        </p:nvSpPr>
        <p:spPr bwMode="gray">
          <a:xfrm flipH="1">
            <a:off x="4868863" y="31765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8" name="Freeform 10"/>
          <p:cNvSpPr>
            <a:spLocks/>
          </p:cNvSpPr>
          <p:nvPr/>
        </p:nvSpPr>
        <p:spPr bwMode="gray">
          <a:xfrm flipH="1">
            <a:off x="4875213" y="31797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4586" name="Group 11"/>
          <p:cNvGrpSpPr>
            <a:grpSpLocks/>
          </p:cNvGrpSpPr>
          <p:nvPr/>
        </p:nvGrpSpPr>
        <p:grpSpPr bwMode="auto">
          <a:xfrm>
            <a:off x="3048000" y="1552575"/>
            <a:ext cx="2998788" cy="1601788"/>
            <a:chOff x="1997" y="1314"/>
            <a:chExt cx="1889" cy="1009"/>
          </a:xfrm>
        </p:grpSpPr>
        <p:grpSp>
          <p:nvGrpSpPr>
            <p:cNvPr id="24590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43021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022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3023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24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25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26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3714750" y="1824038"/>
            <a:ext cx="162718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分支语句</a:t>
            </a:r>
            <a:endParaRPr lang="en-US" altLang="zh-CN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77527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228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76350"/>
          </a:xfrm>
        </p:spPr>
        <p:txBody>
          <a:bodyPr/>
          <a:lstStyle/>
          <a:p>
            <a:pPr eaLnBrk="1" hangingPunct="1"/>
            <a:r>
              <a:rPr lang="en-US" altLang="zh-CN" dirty="0"/>
              <a:t>goto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  <a:r>
              <a:rPr lang="zh-CN" altLang="en-US" dirty="0">
                <a:solidFill>
                  <a:srgbClr val="C00000"/>
                </a:solidFill>
              </a:rPr>
              <a:t>用</a:t>
            </a:r>
            <a:r>
              <a:rPr lang="en-US" altLang="zh-CN" dirty="0">
                <a:solidFill>
                  <a:srgbClr val="C00000"/>
                </a:solidFill>
              </a:rPr>
              <a:t>goto</a:t>
            </a:r>
            <a:r>
              <a:rPr lang="zh-CN" altLang="en-US" dirty="0">
                <a:solidFill>
                  <a:srgbClr val="C00000"/>
                </a:solidFill>
              </a:rPr>
              <a:t>语句计算</a:t>
            </a:r>
            <a:r>
              <a:rPr lang="en-US" altLang="zh-CN" dirty="0">
                <a:solidFill>
                  <a:srgbClr val="C00000"/>
                </a:solidFill>
              </a:rPr>
              <a:t>1+2+3+…+100</a:t>
            </a:r>
            <a:r>
              <a:rPr lang="zh-CN" altLang="en-US" dirty="0">
                <a:solidFill>
                  <a:srgbClr val="C00000"/>
                </a:solidFill>
              </a:rPr>
              <a:t>的和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1228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3143250"/>
            <a:ext cx="8575675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7145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239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return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zh-CN" altLang="en-US"/>
              <a:t>用于立即</a:t>
            </a:r>
            <a:r>
              <a:rPr lang="zh-CN" altLang="en-US">
                <a:solidFill>
                  <a:schemeClr val="hlink"/>
                </a:solidFill>
              </a:rPr>
              <a:t>从被调函数</a:t>
            </a:r>
            <a:r>
              <a:rPr lang="zh-CN" altLang="en-US"/>
              <a:t>中</a:t>
            </a:r>
            <a:r>
              <a:rPr lang="zh-CN" altLang="en-US">
                <a:solidFill>
                  <a:schemeClr val="hlink"/>
                </a:solidFill>
              </a:rPr>
              <a:t>返回到主调函数</a:t>
            </a:r>
            <a:r>
              <a:rPr lang="zh-CN" altLang="en-US"/>
              <a:t>处, 实现从被调函数到主调函数的跳转功能。具体参见函数章节内容</a:t>
            </a:r>
            <a:endParaRPr lang="en-US" altLang="zh-CN"/>
          </a:p>
          <a:p>
            <a:pPr lvl="1" eaLnBrk="1" hangingPunct="1"/>
            <a:r>
              <a:rPr lang="zh-CN" altLang="en-US"/>
              <a:t>主函数中的</a:t>
            </a:r>
            <a:r>
              <a:rPr lang="en-US" altLang="zh-CN"/>
              <a:t>return</a:t>
            </a:r>
            <a:r>
              <a:rPr lang="zh-CN" altLang="en-US"/>
              <a:t>语句将结束整个程序</a:t>
            </a:r>
            <a:endParaRPr lang="en-US" altLang="zh-CN"/>
          </a:p>
          <a:p>
            <a:pPr lvl="1" eaLnBrk="1" hangingPunct="1"/>
            <a:r>
              <a:rPr lang="zh-CN" altLang="en-US"/>
              <a:t>格式：</a:t>
            </a:r>
            <a:endParaRPr lang="en-US" altLang="zh-CN"/>
          </a:p>
          <a:p>
            <a:pPr lvl="2" eaLnBrk="1" hangingPunct="1"/>
            <a:r>
              <a:rPr lang="en-US" altLang="zh-CN"/>
              <a:t>return [&lt;</a:t>
            </a:r>
            <a:r>
              <a:rPr lang="zh-CN" altLang="en-US"/>
              <a:t>表达式</a:t>
            </a:r>
            <a:r>
              <a:rPr lang="en-US" altLang="zh-CN"/>
              <a:t>E&gt;];</a:t>
            </a:r>
          </a:p>
          <a:p>
            <a:pPr lvl="3" eaLnBrk="1" hangingPunct="1"/>
            <a:r>
              <a:rPr lang="zh-CN" altLang="en-US"/>
              <a:t>表达式</a:t>
            </a:r>
            <a:r>
              <a:rPr lang="en-US" altLang="zh-CN"/>
              <a:t>E</a:t>
            </a:r>
            <a:r>
              <a:rPr lang="zh-CN" altLang="en-US"/>
              <a:t>的值与函数返回值的数据类型相同</a:t>
            </a:r>
            <a:endParaRPr lang="en-US" altLang="zh-CN"/>
          </a:p>
          <a:p>
            <a:pPr lvl="3" eaLnBrk="1" hangingPunct="1"/>
            <a:r>
              <a:rPr lang="zh-CN" altLang="en-US"/>
              <a:t>函数返回值为空（</a:t>
            </a:r>
            <a:r>
              <a:rPr lang="en-US" altLang="zh-CN"/>
              <a:t>void</a:t>
            </a:r>
            <a:r>
              <a:rPr lang="zh-CN" altLang="en-US"/>
              <a:t>）时，</a:t>
            </a:r>
            <a:r>
              <a:rPr lang="en-US" altLang="zh-CN"/>
              <a:t>return</a:t>
            </a:r>
            <a:r>
              <a:rPr lang="zh-CN" altLang="en-US"/>
              <a:t>语句不包含表达式。</a:t>
            </a:r>
          </a:p>
        </p:txBody>
      </p:sp>
    </p:spTree>
    <p:extLst>
      <p:ext uri="{BB962C8B-B14F-4D97-AF65-F5344CB8AC3E}">
        <p14:creationId xmlns:p14="http://schemas.microsoft.com/office/powerpoint/2010/main" val="38361438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2493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633413"/>
          </a:xfrm>
        </p:spPr>
        <p:txBody>
          <a:bodyPr/>
          <a:lstStyle/>
          <a:p>
            <a:pPr eaLnBrk="1" hangingPunct="1"/>
            <a:r>
              <a:rPr lang="en-US" altLang="zh-CN"/>
              <a:t>return</a:t>
            </a:r>
            <a:r>
              <a:rPr lang="zh-CN" altLang="en-US"/>
              <a:t>语句</a:t>
            </a:r>
          </a:p>
        </p:txBody>
      </p:sp>
      <p:pic>
        <p:nvPicPr>
          <p:cNvPr id="1249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5" y="2500313"/>
            <a:ext cx="4600575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253300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25955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8889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  <a:r>
              <a:rPr lang="zh-CN" altLang="en-US" dirty="0">
                <a:solidFill>
                  <a:srgbClr val="C00000"/>
                </a:solidFill>
              </a:rPr>
              <a:t>任意输入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个数,找出其中的最大数以及最小数并显示出来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输入</a:t>
            </a:r>
            <a:r>
              <a:rPr lang="en-US" altLang="zh-CN" dirty="0"/>
              <a:t>n</a:t>
            </a:r>
          </a:p>
          <a:p>
            <a:pPr lvl="1" eaLnBrk="1" hangingPunct="1"/>
            <a:r>
              <a:rPr lang="zh-CN" altLang="en-US" dirty="0"/>
              <a:t>循环</a:t>
            </a:r>
            <a:r>
              <a:rPr lang="en-US" altLang="zh-CN" dirty="0"/>
              <a:t>n</a:t>
            </a:r>
            <a:r>
              <a:rPr lang="zh-CN" altLang="en-US" dirty="0"/>
              <a:t>次，每次输入一个数并进行如下处理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比</a:t>
            </a:r>
            <a:r>
              <a:rPr lang="en-US" altLang="zh-CN" dirty="0"/>
              <a:t>max</a:t>
            </a:r>
            <a:r>
              <a:rPr lang="zh-CN" altLang="en-US" dirty="0"/>
              <a:t>大，则将该数赋值给变量</a:t>
            </a:r>
            <a:r>
              <a:rPr lang="en-US" altLang="zh-CN" dirty="0"/>
              <a:t>max</a:t>
            </a:r>
          </a:p>
          <a:p>
            <a:pPr lvl="2" eaLnBrk="1" hangingPunct="1"/>
            <a:r>
              <a:rPr lang="zh-CN" altLang="en-US" dirty="0"/>
              <a:t>比</a:t>
            </a:r>
            <a:r>
              <a:rPr lang="en-US" altLang="zh-CN" dirty="0"/>
              <a:t>min</a:t>
            </a:r>
            <a:r>
              <a:rPr lang="zh-CN" altLang="en-US" dirty="0"/>
              <a:t>大，则将该数赋值给变量</a:t>
            </a:r>
            <a:r>
              <a:rPr lang="en-US" altLang="zh-CN" dirty="0"/>
              <a:t>min</a:t>
            </a:r>
          </a:p>
          <a:p>
            <a:pPr lvl="1" eaLnBrk="1" hangingPunct="1"/>
            <a:r>
              <a:rPr lang="zh-CN" altLang="en-US" dirty="0"/>
              <a:t>变量</a:t>
            </a:r>
            <a:r>
              <a:rPr lang="en-US" altLang="zh-CN" dirty="0"/>
              <a:t>max</a:t>
            </a:r>
            <a:r>
              <a:rPr lang="zh-CN" altLang="en-US" dirty="0"/>
              <a:t>表示最大数，</a:t>
            </a:r>
            <a:r>
              <a:rPr lang="en-US" altLang="zh-CN" dirty="0"/>
              <a:t>min</a:t>
            </a:r>
            <a:r>
              <a:rPr lang="zh-CN" altLang="en-US" dirty="0"/>
              <a:t>表示最小数</a:t>
            </a:r>
          </a:p>
          <a:p>
            <a:pPr lvl="2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76097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26979" name="内容占位符 2"/>
          <p:cNvSpPr>
            <a:spLocks noGrp="1"/>
          </p:cNvSpPr>
          <p:nvPr>
            <p:ph idx="1"/>
          </p:nvPr>
        </p:nvSpPr>
        <p:spPr>
          <a:xfrm>
            <a:off x="214313" y="1295400"/>
            <a:ext cx="8715375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&lt;iostream.h&gt;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共输入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个数</a:t>
            </a:r>
            <a:endParaRPr lang="en-US" altLang="zh-CN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cout&lt;&lt;“</a:t>
            </a: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输入个数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n=”;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cin&gt;&gt;n;</a:t>
            </a:r>
            <a:endParaRPr lang="zh-CN" altLang="en-US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x, max, min;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新输入的数放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x，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最大数放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max，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最小数放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min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cout&lt;&lt;"Please input "&lt;&lt;n&lt;&lt;" numbers:"&lt;&lt;endl;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(int i=1; i&lt;=n; i++){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个数并处理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cin&gt;&gt;x; 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新输入一个数，放入变量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(i==1)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第一个数既是目前的最大数，又是最小数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max=min=x;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240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0597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280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else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 	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非第一数时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if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(x&gt;max) max=x;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新输入的数比目前的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更大，更新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	   if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(x&lt;min) min=x;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新输入的数比目前的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还小，更新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min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for i…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cout&lt;&lt;"max="&lt;&lt;max&lt;&lt;endl;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cout&lt;&lt;"min="&lt;&lt;min&lt;&lt;endl;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zh-CN" altLang="en-US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66605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290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  <a:r>
              <a:rPr lang="zh-CN" altLang="en-US" dirty="0">
                <a:solidFill>
                  <a:srgbClr val="C00000"/>
                </a:solidFill>
              </a:rPr>
              <a:t>求</a:t>
            </a:r>
            <a:r>
              <a:rPr lang="en-US" altLang="zh-CN" dirty="0">
                <a:solidFill>
                  <a:srgbClr val="C00000"/>
                </a:solidFill>
              </a:rPr>
              <a:t>1000</a:t>
            </a:r>
            <a:r>
              <a:rPr lang="zh-CN" altLang="en-US" dirty="0">
                <a:solidFill>
                  <a:srgbClr val="C00000"/>
                </a:solidFill>
              </a:rPr>
              <a:t>以内的素数，以每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个数为一行输出到屏幕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素数的判别方法参见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4.24】</a:t>
            </a:r>
          </a:p>
          <a:p>
            <a:pPr lvl="1" eaLnBrk="1" hangingPunct="1"/>
            <a:r>
              <a:rPr lang="zh-CN" altLang="en-US" dirty="0"/>
              <a:t>对</a:t>
            </a:r>
            <a:r>
              <a:rPr lang="en-US" altLang="zh-CN" dirty="0"/>
              <a:t>2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~</a:t>
            </a:r>
            <a:r>
              <a:rPr lang="en-US" altLang="zh-CN" dirty="0"/>
              <a:t>1000</a:t>
            </a:r>
            <a:r>
              <a:rPr lang="zh-CN" altLang="en-US" dirty="0"/>
              <a:t>中的每个数进行素数判定，是素数则输出，输出到第</a:t>
            </a:r>
            <a:r>
              <a:rPr lang="en-US" altLang="zh-CN" dirty="0"/>
              <a:t>10</a:t>
            </a:r>
            <a:r>
              <a:rPr lang="zh-CN" altLang="en-US" dirty="0"/>
              <a:t>个、第</a:t>
            </a:r>
            <a:r>
              <a:rPr lang="en-US" altLang="zh-CN" dirty="0"/>
              <a:t>20</a:t>
            </a:r>
            <a:r>
              <a:rPr lang="zh-CN" altLang="en-US" dirty="0"/>
              <a:t>个、</a:t>
            </a:r>
            <a:r>
              <a:rPr lang="en-US" altLang="zh-CN" dirty="0"/>
              <a:t>…</a:t>
            </a:r>
            <a:r>
              <a:rPr lang="zh-CN" altLang="en-US" dirty="0"/>
              <a:t>后换行</a:t>
            </a:r>
          </a:p>
        </p:txBody>
      </p:sp>
      <p:sp>
        <p:nvSpPr>
          <p:cNvPr id="129030" name="矩形 5"/>
          <p:cNvSpPr>
            <a:spLocks noChangeArrowheads="1"/>
          </p:cNvSpPr>
          <p:nvPr/>
        </p:nvSpPr>
        <p:spPr bwMode="auto">
          <a:xfrm>
            <a:off x="928688" y="4000500"/>
            <a:ext cx="63579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2    3    5    7   11   13   17   19   23   29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31   37   41   43   47   53   59   61   67   71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73   79   83   89   97  101  103  107  109  113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…</a:t>
            </a:r>
            <a:endParaRPr lang="zh-CN" altLang="en-US" b="1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877  881  883  887  907  911  919  929  937  941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947  953  967  971  977  983  991  997 </a:t>
            </a:r>
          </a:p>
        </p:txBody>
      </p:sp>
    </p:spTree>
    <p:extLst>
      <p:ext uri="{BB962C8B-B14F-4D97-AF65-F5344CB8AC3E}">
        <p14:creationId xmlns:p14="http://schemas.microsoft.com/office/powerpoint/2010/main" val="216354229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0051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528637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&lt;math&gt;  		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//use “sqrt”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&lt;iomanip&gt;  	    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//use “setw”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m=1000;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i,j,isprime,count=0;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//count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记录素数个数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(i=2; i&lt;=m; i++){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求2到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间的所有素数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isprime=1;		 	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先认为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是素数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(j=2; j&lt;sqrt(i); j++){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		if( i%j == 0 )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	isprime=0;}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j</a:t>
            </a:r>
            <a:endParaRPr lang="zh-CN" altLang="en-US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42815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1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(isprime){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count++;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	cout&lt;&lt;setw(5)&lt;&lt;i;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(count%10==0) cout&lt;&lt;endl;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每输出10个素数换1行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   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		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i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cout&lt;&lt;endl;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0151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209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0491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  <a:r>
              <a:rPr lang="zh-CN" altLang="en-US" dirty="0">
                <a:solidFill>
                  <a:srgbClr val="C00000"/>
                </a:solidFill>
              </a:rPr>
              <a:t>输出从0到90度之间每隔15度的</a:t>
            </a:r>
            <a:r>
              <a:rPr lang="zh-CN" altLang="en-US" dirty="0">
                <a:solidFill>
                  <a:srgbClr val="0000FF"/>
                </a:solidFill>
              </a:rPr>
              <a:t>正弦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zh-CN" altLang="en-US" dirty="0">
                <a:solidFill>
                  <a:srgbClr val="0000FF"/>
                </a:solidFill>
              </a:rPr>
              <a:t>余弦</a:t>
            </a:r>
            <a:r>
              <a:rPr lang="zh-CN" altLang="en-US" dirty="0">
                <a:solidFill>
                  <a:srgbClr val="C00000"/>
                </a:solidFill>
              </a:rPr>
              <a:t>以及</a:t>
            </a:r>
            <a:r>
              <a:rPr lang="zh-CN" altLang="en-US" dirty="0">
                <a:solidFill>
                  <a:srgbClr val="0000FF"/>
                </a:solidFill>
              </a:rPr>
              <a:t>正切</a:t>
            </a:r>
            <a:r>
              <a:rPr lang="zh-CN" altLang="en-US" dirty="0">
                <a:solidFill>
                  <a:srgbClr val="C00000"/>
                </a:solidFill>
              </a:rPr>
              <a:t>函数值</a:t>
            </a:r>
          </a:p>
        </p:txBody>
      </p:sp>
      <p:sp>
        <p:nvSpPr>
          <p:cNvPr id="132102" name="矩形 5"/>
          <p:cNvSpPr>
            <a:spLocks noChangeArrowheads="1"/>
          </p:cNvSpPr>
          <p:nvPr/>
        </p:nvSpPr>
        <p:spPr bwMode="auto">
          <a:xfrm>
            <a:off x="857250" y="2579688"/>
            <a:ext cx="7715250" cy="284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Angle x    sin(x)    cos(x)    tan(x)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0    0.0000    1.0000    0.0000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15    0.2588    0.9659    0.2679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30    0.5000    0.8660    0.5774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45    0.7071    0.7071    1.0000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60    0.8660    0.5000    1.7321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75    0.9659    0.2588    3.7321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90    1.0000   -0.0000         -</a:t>
            </a:r>
          </a:p>
        </p:txBody>
      </p:sp>
    </p:spTree>
    <p:extLst>
      <p:ext uri="{BB962C8B-B14F-4D97-AF65-F5344CB8AC3E}">
        <p14:creationId xmlns:p14="http://schemas.microsoft.com/office/powerpoint/2010/main" val="328897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zh-CN" altLang="en-US"/>
              <a:t>由关键字</a:t>
            </a:r>
            <a:r>
              <a:rPr lang="en-US" altLang="zh-CN"/>
              <a:t>if</a:t>
            </a:r>
            <a:r>
              <a:rPr lang="zh-CN" altLang="en-US"/>
              <a:t>和</a:t>
            </a:r>
            <a:r>
              <a:rPr lang="en-US" altLang="zh-CN"/>
              <a:t>else</a:t>
            </a:r>
            <a:r>
              <a:rPr lang="zh-CN" altLang="en-US"/>
              <a:t>组成</a:t>
            </a:r>
            <a:endParaRPr lang="en-US" altLang="zh-CN"/>
          </a:p>
          <a:p>
            <a:pPr lvl="2" eaLnBrk="1" hangingPunct="1"/>
            <a:r>
              <a:rPr lang="en-US" altLang="zh-CN">
                <a:solidFill>
                  <a:srgbClr val="C00000"/>
                </a:solidFill>
              </a:rPr>
              <a:t>if</a:t>
            </a:r>
            <a:r>
              <a:rPr lang="en-US" altLang="zh-CN">
                <a:solidFill>
                  <a:srgbClr val="00B050"/>
                </a:solidFill>
              </a:rPr>
              <a:t>(</a:t>
            </a:r>
            <a:r>
              <a:rPr lang="en-US" altLang="zh-CN"/>
              <a:t>&lt;</a:t>
            </a:r>
            <a:r>
              <a:rPr lang="zh-CN" altLang="en-US"/>
              <a:t>表达式</a:t>
            </a:r>
            <a:r>
              <a:rPr lang="en-US" altLang="zh-CN"/>
              <a:t>E&gt;</a:t>
            </a:r>
            <a:r>
              <a:rPr lang="en-US" altLang="zh-CN">
                <a:solidFill>
                  <a:srgbClr val="00B050"/>
                </a:solidFill>
              </a:rPr>
              <a:t>)</a:t>
            </a:r>
            <a:r>
              <a:rPr lang="en-US" altLang="zh-CN"/>
              <a:t> </a:t>
            </a:r>
            <a:r>
              <a:rPr lang="en-US" altLang="zh-CN">
                <a:solidFill>
                  <a:srgbClr val="00B050"/>
                </a:solidFill>
              </a:rPr>
              <a:t>{</a:t>
            </a:r>
            <a:r>
              <a:rPr lang="en-US" altLang="zh-CN"/>
              <a:t>&lt;</a:t>
            </a:r>
            <a:r>
              <a:rPr lang="zh-CN" altLang="en-US"/>
              <a:t>语句</a:t>
            </a:r>
            <a:r>
              <a:rPr lang="en-US" altLang="zh-CN"/>
              <a:t>S&gt;</a:t>
            </a:r>
            <a:r>
              <a:rPr lang="en-US" altLang="zh-CN">
                <a:solidFill>
                  <a:srgbClr val="00B050"/>
                </a:solidFill>
              </a:rPr>
              <a:t>}</a:t>
            </a:r>
          </a:p>
          <a:p>
            <a:pPr lvl="2" eaLnBrk="1" hangingPunct="1"/>
            <a:r>
              <a:rPr lang="en-US" altLang="zh-CN">
                <a:solidFill>
                  <a:srgbClr val="C00000"/>
                </a:solidFill>
              </a:rPr>
              <a:t>if</a:t>
            </a:r>
            <a:r>
              <a:rPr lang="en-US" altLang="zh-CN">
                <a:solidFill>
                  <a:srgbClr val="00B050"/>
                </a:solidFill>
              </a:rPr>
              <a:t>(</a:t>
            </a:r>
            <a:r>
              <a:rPr lang="en-US" altLang="zh-CN"/>
              <a:t>&lt;</a:t>
            </a:r>
            <a:r>
              <a:rPr lang="zh-CN" altLang="en-US"/>
              <a:t>表达式</a:t>
            </a:r>
            <a:r>
              <a:rPr lang="en-US" altLang="zh-CN"/>
              <a:t>E&gt;</a:t>
            </a:r>
            <a:r>
              <a:rPr lang="en-US" altLang="zh-CN">
                <a:solidFill>
                  <a:srgbClr val="00B050"/>
                </a:solidFill>
              </a:rPr>
              <a:t>)</a:t>
            </a:r>
            <a:r>
              <a:rPr lang="en-US" altLang="zh-CN"/>
              <a:t> </a:t>
            </a:r>
            <a:r>
              <a:rPr lang="en-US" altLang="zh-CN">
                <a:solidFill>
                  <a:srgbClr val="00B050"/>
                </a:solidFill>
              </a:rPr>
              <a:t>{</a:t>
            </a:r>
            <a:r>
              <a:rPr lang="en-US" altLang="zh-CN"/>
              <a:t>&lt;</a:t>
            </a:r>
            <a:r>
              <a:rPr lang="zh-CN" altLang="en-US"/>
              <a:t>语句</a:t>
            </a:r>
            <a:r>
              <a:rPr lang="en-US" altLang="zh-CN"/>
              <a:t>S1&gt;</a:t>
            </a:r>
            <a:r>
              <a:rPr lang="en-US" altLang="zh-CN">
                <a:solidFill>
                  <a:srgbClr val="00B050"/>
                </a:solidFill>
              </a:rPr>
              <a:t>}</a:t>
            </a:r>
            <a:r>
              <a:rPr lang="en-US" altLang="zh-CN"/>
              <a:t> </a:t>
            </a:r>
            <a:r>
              <a:rPr lang="en-US" altLang="zh-CN">
                <a:solidFill>
                  <a:srgbClr val="C00000"/>
                </a:solidFill>
              </a:rPr>
              <a:t>else</a:t>
            </a:r>
            <a:r>
              <a:rPr lang="en-US" altLang="zh-CN"/>
              <a:t> </a:t>
            </a:r>
            <a:r>
              <a:rPr lang="en-US" altLang="zh-CN">
                <a:solidFill>
                  <a:srgbClr val="00B050"/>
                </a:solidFill>
              </a:rPr>
              <a:t>{</a:t>
            </a:r>
            <a:r>
              <a:rPr lang="en-US" altLang="zh-CN"/>
              <a:t>&lt;</a:t>
            </a:r>
            <a:r>
              <a:rPr lang="zh-CN" altLang="en-US"/>
              <a:t>语句</a:t>
            </a:r>
            <a:r>
              <a:rPr lang="en-US" altLang="zh-CN"/>
              <a:t>S2&gt;</a:t>
            </a:r>
            <a:r>
              <a:rPr lang="en-US" altLang="zh-CN">
                <a:solidFill>
                  <a:srgbClr val="00B050"/>
                </a:solidFill>
              </a:rPr>
              <a:t>}</a:t>
            </a:r>
          </a:p>
          <a:p>
            <a:pPr lvl="2" eaLnBrk="1" hangingPunct="1"/>
            <a:r>
              <a:rPr lang="zh-CN" altLang="en-US"/>
              <a:t>表达式</a:t>
            </a:r>
            <a:r>
              <a:rPr lang="en-US" altLang="zh-CN"/>
              <a:t>E</a:t>
            </a:r>
          </a:p>
          <a:p>
            <a:pPr lvl="3" eaLnBrk="1" hangingPunct="1"/>
            <a:r>
              <a:rPr lang="zh-CN" altLang="en-US"/>
              <a:t>其值能够等价为逻辑值的任何表达式</a:t>
            </a:r>
            <a:endParaRPr lang="en-US" altLang="zh-CN"/>
          </a:p>
          <a:p>
            <a:pPr lvl="2" eaLnBrk="1" hangingPunct="1"/>
            <a:r>
              <a:rPr lang="zh-CN" altLang="en-US"/>
              <a:t>语句</a:t>
            </a:r>
            <a:r>
              <a:rPr lang="en-US" altLang="zh-CN"/>
              <a:t>S</a:t>
            </a:r>
            <a:r>
              <a:rPr lang="zh-CN" altLang="en-US"/>
              <a:t>、</a:t>
            </a:r>
            <a:r>
              <a:rPr lang="en-US" altLang="zh-CN"/>
              <a:t>S1</a:t>
            </a:r>
            <a:r>
              <a:rPr lang="zh-CN" altLang="en-US"/>
              <a:t>和</a:t>
            </a:r>
            <a:r>
              <a:rPr lang="en-US" altLang="zh-CN"/>
              <a:t>S2</a:t>
            </a:r>
          </a:p>
          <a:p>
            <a:pPr lvl="3" eaLnBrk="1" hangingPunct="1"/>
            <a:r>
              <a:rPr lang="zh-CN" altLang="en-US"/>
              <a:t>任何类型的语句</a:t>
            </a:r>
            <a:endParaRPr lang="en-US" altLang="zh-CN"/>
          </a:p>
          <a:p>
            <a:pPr lvl="2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4908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312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60900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调用标准库函数</a:t>
            </a:r>
            <a:r>
              <a:rPr lang="en-US" altLang="zh-CN" dirty="0"/>
              <a:t>sin</a:t>
            </a:r>
            <a:r>
              <a:rPr lang="zh-CN" altLang="en-US" dirty="0"/>
              <a:t>、</a:t>
            </a:r>
            <a:r>
              <a:rPr lang="en-US" altLang="zh-CN" dirty="0"/>
              <a:t>cos</a:t>
            </a:r>
            <a:r>
              <a:rPr lang="zh-CN" altLang="en-US" dirty="0"/>
              <a:t>和</a:t>
            </a:r>
            <a:r>
              <a:rPr lang="en-US" altLang="zh-CN" dirty="0"/>
              <a:t>tan</a:t>
            </a:r>
            <a:r>
              <a:rPr lang="zh-CN" altLang="en-US" dirty="0"/>
              <a:t>得到三角函数值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调用三角函数值，实参是弧度，因此要将角度转换为弧度。度数</a:t>
            </a:r>
            <a:r>
              <a:rPr lang="en-US" altLang="zh-CN" dirty="0"/>
              <a:t>doa</a:t>
            </a:r>
            <a:r>
              <a:rPr lang="zh-CN" altLang="en-US" dirty="0"/>
              <a:t>化为弧度</a:t>
            </a:r>
            <a:r>
              <a:rPr lang="en-US" altLang="zh-CN" dirty="0"/>
              <a:t>arc：</a:t>
            </a:r>
          </a:p>
          <a:p>
            <a:pPr lvl="2" eaLnBrk="1" hangingPunct="1"/>
            <a:r>
              <a:rPr lang="en-US" altLang="zh-CN" dirty="0"/>
              <a:t>arc=pai*doa/180</a:t>
            </a:r>
          </a:p>
          <a:p>
            <a:pPr lvl="1" eaLnBrk="1" hangingPunct="1"/>
            <a:r>
              <a:rPr lang="zh-CN" altLang="en-US" dirty="0"/>
              <a:t>三角函数值的小数点后保留</a:t>
            </a:r>
            <a:r>
              <a:rPr lang="en-US" altLang="zh-CN" dirty="0"/>
              <a:t>4</a:t>
            </a:r>
            <a:r>
              <a:rPr lang="zh-CN" altLang="en-US" dirty="0"/>
              <a:t>位数据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cout.precision(4)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81432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414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13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&lt;math&gt;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float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pai=3.1416; 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有名常量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pai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inteval=15;   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//15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度为计算间隔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//下述8句用于输出标题行(第一行)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cout.width(10);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cout&lt;&lt;"Angle x";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cout.width(10);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cout&lt;&lt;"sin(x)";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cout.width(10);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982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517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cout&lt;&lt;"cos(x)";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cout.width(10);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cout&lt;&lt;"tan(x)";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arc;  		  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弧度值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arc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cout.setf(ios::fixed);  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设置以定点数格式输出数据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cout.flags(ios::fixed);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与上一句的功能完全相同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cout.precision(4);  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小数点后保留4位</a:t>
            </a:r>
            <a:endParaRPr lang="en-US" altLang="zh-CN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zh-CN" altLang="en-US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6668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6197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153400" cy="5562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&lt;=90;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inteval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度数从0开始, 增量15，直到90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arc=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/180; 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化为弧度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arc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		   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输出当前度数</a:t>
            </a:r>
            <a:r>
              <a:rPr lang="en-US" altLang="zh-CN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doa</a:t>
            </a:r>
            <a:endParaRPr lang="en-US" altLang="zh-CN" sz="2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&lt;&lt;sin(arc);  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(arc);  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==90)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&lt;&lt;"-"; 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90度正切值特殊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&lt;&lt;tan(arc); 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非90度时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894289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7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  <a:r>
              <a:rPr lang="zh-CN" altLang="en-US" dirty="0">
                <a:solidFill>
                  <a:srgbClr val="C00000"/>
                </a:solidFill>
              </a:rPr>
              <a:t>在屏幕上打印图形</a:t>
            </a:r>
            <a:endParaRPr lang="en-US" altLang="zh-CN" dirty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宋体" charset="-122"/>
              </a:rPr>
              <a:t>     *</a:t>
            </a:r>
            <a:endParaRPr lang="zh-CN" altLang="en-US" dirty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宋体" charset="-122"/>
              </a:rPr>
              <a:t>    ***</a:t>
            </a:r>
            <a:endParaRPr lang="zh-CN" altLang="en-US" dirty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宋体" charset="-122"/>
              </a:rPr>
              <a:t>   *****</a:t>
            </a:r>
            <a:endParaRPr lang="zh-CN" altLang="en-US" dirty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宋体" charset="-122"/>
              </a:rPr>
              <a:t>  *******</a:t>
            </a:r>
            <a:endParaRPr lang="zh-CN" altLang="en-US" dirty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宋体" charset="-122"/>
              </a:rPr>
              <a:t> *********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915816" y="2060848"/>
          <a:ext cx="604867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8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规律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规律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4-1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2*1-1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4-2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2*2-1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4-3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2*3-1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4-4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2*4-1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51" y="2492896"/>
            <a:ext cx="339785" cy="18722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506985"/>
            <a:ext cx="339785" cy="18722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492127"/>
            <a:ext cx="33978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1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8243" name="内容占位符 2"/>
          <p:cNvSpPr>
            <a:spLocks noGrp="1"/>
          </p:cNvSpPr>
          <p:nvPr>
            <p:ph idx="1"/>
          </p:nvPr>
        </p:nvSpPr>
        <p:spPr>
          <a:xfrm>
            <a:off x="214313" y="1143000"/>
            <a:ext cx="8786812" cy="5562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i,j;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(i=1; i&lt;=5; i++){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共印5行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(j=1;j&lt;=5-i;j++)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第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行时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打印*前先空5-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格</a:t>
            </a:r>
            <a:endParaRPr lang="en-US" altLang="zh-CN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cout&lt;&lt;‘ ’;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(j=1;j&lt;=2*i-1;j++)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而后连印2*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个“*”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cout&lt;&lt;‘*’;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cout&lt;&lt;endl;  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最后换行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altLang="zh-CN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8996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39267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139308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9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9268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139305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6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9269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0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139271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272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3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139274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39275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139302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3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9276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139299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0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9277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8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139279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9280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81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139282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39285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139296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7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9286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139293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4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9287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88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C00000"/>
                </a:solidFill>
              </a:rPr>
              <a:t>导出数据类型和数组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139289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9290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91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139292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3665954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导出数据类型</a:t>
            </a:r>
          </a:p>
        </p:txBody>
      </p:sp>
      <p:sp>
        <p:nvSpPr>
          <p:cNvPr id="140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导出数据类型概述</a:t>
            </a:r>
            <a:endParaRPr lang="en-US" altLang="zh-CN"/>
          </a:p>
          <a:p>
            <a:pPr eaLnBrk="1" hangingPunct="1"/>
            <a:r>
              <a:rPr lang="zh-CN" altLang="en-US"/>
              <a:t>数组类型</a:t>
            </a:r>
            <a:endParaRPr lang="en-US" altLang="zh-CN"/>
          </a:p>
          <a:p>
            <a:pPr eaLnBrk="1" hangingPunct="1"/>
            <a:r>
              <a:rPr lang="zh-CN" altLang="en-US"/>
              <a:t>指针类型（第</a:t>
            </a:r>
            <a:r>
              <a:rPr lang="en-US" altLang="zh-CN"/>
              <a:t>6</a:t>
            </a:r>
            <a:r>
              <a:rPr lang="zh-CN" altLang="en-US"/>
              <a:t>章）</a:t>
            </a:r>
            <a:endParaRPr lang="en-US" altLang="zh-CN"/>
          </a:p>
          <a:p>
            <a:pPr eaLnBrk="1" hangingPunct="1"/>
            <a:r>
              <a:rPr lang="zh-CN" altLang="en-US"/>
              <a:t>引用类型（第</a:t>
            </a:r>
            <a:r>
              <a:rPr lang="en-US" altLang="zh-CN"/>
              <a:t>6</a:t>
            </a:r>
            <a:r>
              <a:rPr lang="zh-CN" altLang="en-US"/>
              <a:t>章）</a:t>
            </a:r>
          </a:p>
        </p:txBody>
      </p:sp>
    </p:spTree>
    <p:extLst>
      <p:ext uri="{BB962C8B-B14F-4D97-AF65-F5344CB8AC3E}">
        <p14:creationId xmlns:p14="http://schemas.microsoft.com/office/powerpoint/2010/main" val="3468090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导出数据类型</a:t>
            </a:r>
          </a:p>
        </p:txBody>
      </p:sp>
      <p:sp>
        <p:nvSpPr>
          <p:cNvPr id="141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导出数据类型</a:t>
            </a:r>
            <a:endParaRPr lang="en-US" altLang="zh-CN"/>
          </a:p>
          <a:p>
            <a:pPr lvl="1" eaLnBrk="1" hangingPunct="1"/>
            <a:r>
              <a:rPr lang="zh-CN" altLang="en-US"/>
              <a:t>导出数据类型是在其它</a:t>
            </a:r>
            <a:r>
              <a:rPr lang="zh-CN" altLang="en-US">
                <a:solidFill>
                  <a:srgbClr val="00B050"/>
                </a:solidFill>
              </a:rPr>
              <a:t>已定义类型</a:t>
            </a:r>
            <a:r>
              <a:rPr lang="zh-CN" altLang="en-US"/>
              <a:t>的基础上定义的，而且其运算也是确定的</a:t>
            </a:r>
            <a:endParaRPr lang="en-US" altLang="zh-CN"/>
          </a:p>
          <a:p>
            <a:pPr lvl="1" eaLnBrk="1" hangingPunct="1"/>
            <a:r>
              <a:rPr lang="zh-CN" altLang="en-US"/>
              <a:t>导出数据类型的分类</a:t>
            </a:r>
            <a:endParaRPr lang="en-US" altLang="zh-CN"/>
          </a:p>
          <a:p>
            <a:pPr lvl="2" eaLnBrk="1" hangingPunct="1"/>
            <a:r>
              <a:rPr lang="zh-CN" altLang="en-US"/>
              <a:t>数组类型</a:t>
            </a:r>
            <a:endParaRPr lang="en-US" altLang="zh-CN"/>
          </a:p>
          <a:p>
            <a:pPr lvl="2" eaLnBrk="1" hangingPunct="1"/>
            <a:r>
              <a:rPr lang="zh-CN" altLang="en-US"/>
              <a:t>指针类型</a:t>
            </a:r>
            <a:endParaRPr lang="en-US" altLang="zh-CN"/>
          </a:p>
          <a:p>
            <a:pPr lvl="2" eaLnBrk="1" hangingPunct="1"/>
            <a:r>
              <a:rPr lang="zh-CN" altLang="en-US"/>
              <a:t>引用类型</a:t>
            </a:r>
            <a:endParaRPr lang="en-US" altLang="zh-CN"/>
          </a:p>
          <a:p>
            <a:pPr lvl="2" eaLnBrk="1" hangingPunct="1"/>
            <a:r>
              <a:rPr lang="zh-CN" altLang="en-US"/>
              <a:t>结构类型</a:t>
            </a:r>
            <a:r>
              <a:rPr lang="zh-CN" altLang="en-US">
                <a:solidFill>
                  <a:srgbClr val="00B050"/>
                </a:solidFill>
              </a:rPr>
              <a:t>（</a:t>
            </a:r>
            <a:r>
              <a:rPr lang="en-US" altLang="zh-CN">
                <a:solidFill>
                  <a:srgbClr val="00B050"/>
                </a:solidFill>
              </a:rPr>
              <a:t>C-Style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 lang="en-US" altLang="zh-CN">
              <a:solidFill>
                <a:srgbClr val="00B050"/>
              </a:solidFill>
            </a:endParaRPr>
          </a:p>
          <a:p>
            <a:pPr lvl="2" eaLnBrk="1" hangingPunct="1"/>
            <a:r>
              <a:rPr lang="zh-CN" altLang="en-US"/>
              <a:t>联合类型</a:t>
            </a:r>
            <a:r>
              <a:rPr lang="zh-CN" altLang="en-US">
                <a:solidFill>
                  <a:srgbClr val="00B050"/>
                </a:solidFill>
              </a:rPr>
              <a:t>（</a:t>
            </a:r>
            <a:r>
              <a:rPr lang="en-US" altLang="zh-CN">
                <a:solidFill>
                  <a:srgbClr val="00B050"/>
                </a:solidFill>
              </a:rPr>
              <a:t>C-Style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 lang="en-US" altLang="zh-CN">
              <a:solidFill>
                <a:srgbClr val="00B050"/>
              </a:solidFill>
            </a:endParaRPr>
          </a:p>
          <a:p>
            <a:pPr lvl="2"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32781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数组</a:t>
            </a:r>
            <a:r>
              <a:rPr lang="en-US" altLang="zh-CN"/>
              <a:t>(Array)</a:t>
            </a:r>
          </a:p>
          <a:p>
            <a:pPr lvl="1" eaLnBrk="1" hangingPunct="1"/>
            <a:r>
              <a:rPr lang="zh-CN" altLang="en-US">
                <a:solidFill>
                  <a:schemeClr val="hlink"/>
                </a:solidFill>
              </a:rPr>
              <a:t>数组</a:t>
            </a:r>
            <a:r>
              <a:rPr lang="zh-CN" altLang="en-US"/>
              <a:t>是</a:t>
            </a:r>
            <a:r>
              <a:rPr lang="zh-CN" altLang="en-US">
                <a:solidFill>
                  <a:schemeClr val="hlink"/>
                </a:solidFill>
              </a:rPr>
              <a:t>同类型元素</a:t>
            </a:r>
            <a:r>
              <a:rPr lang="zh-CN" altLang="en-US"/>
              <a:t>（分量）的</a:t>
            </a:r>
            <a:r>
              <a:rPr lang="zh-CN" altLang="en-US">
                <a:solidFill>
                  <a:schemeClr val="hlink"/>
                </a:solidFill>
              </a:rPr>
              <a:t>有序组合体</a:t>
            </a:r>
            <a:r>
              <a:rPr lang="zh-CN" altLang="en-US"/>
              <a:t>。元素的类型可以是</a:t>
            </a:r>
            <a:r>
              <a:rPr lang="en-US" altLang="zh-CN"/>
              <a:t>C++</a:t>
            </a:r>
            <a:r>
              <a:rPr lang="zh-CN" altLang="en-US"/>
              <a:t>语言中允许使用的任何一种数据类型（包括任何用户自定义类型）</a:t>
            </a:r>
            <a:endParaRPr lang="en-US" altLang="zh-CN"/>
          </a:p>
          <a:p>
            <a:pPr lvl="1" eaLnBrk="1" hangingPunct="1"/>
            <a:r>
              <a:rPr lang="zh-CN" altLang="en-US"/>
              <a:t>数组中的每个</a:t>
            </a:r>
            <a:r>
              <a:rPr lang="zh-CN" altLang="en-US">
                <a:solidFill>
                  <a:schemeClr val="hlink"/>
                </a:solidFill>
              </a:rPr>
              <a:t>元素</a:t>
            </a:r>
            <a:r>
              <a:rPr lang="zh-CN" altLang="en-US"/>
              <a:t>都有与其</a:t>
            </a:r>
            <a:r>
              <a:rPr lang="zh-CN" altLang="en-US">
                <a:solidFill>
                  <a:schemeClr val="hlink"/>
                </a:solidFill>
              </a:rPr>
              <a:t>对应的下标</a:t>
            </a:r>
            <a:r>
              <a:rPr lang="zh-CN" altLang="en-US"/>
              <a:t>以标明该元素在数组中的位置。对数组元素的访问通常借助于下标来进行，元素也被称为</a:t>
            </a:r>
            <a:r>
              <a:rPr lang="zh-CN" altLang="en-US">
                <a:solidFill>
                  <a:schemeClr val="hlink"/>
                </a:solidFill>
              </a:rPr>
              <a:t>下标变量</a:t>
            </a:r>
            <a:r>
              <a:rPr lang="zh-CN" altLang="en-US"/>
              <a:t>。每个数组元素（即下标变量）都可以当作单个变量来使用</a:t>
            </a:r>
          </a:p>
        </p:txBody>
      </p:sp>
    </p:spTree>
    <p:extLst>
      <p:ext uri="{BB962C8B-B14F-4D97-AF65-F5344CB8AC3E}">
        <p14:creationId xmlns:p14="http://schemas.microsoft.com/office/powerpoint/2010/main" val="3822689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76350"/>
          </a:xfrm>
        </p:spPr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zh-CN" altLang="en-US"/>
              <a:t>执行流程</a:t>
            </a:r>
          </a:p>
        </p:txBody>
      </p:sp>
      <p:pic>
        <p:nvPicPr>
          <p:cNvPr id="266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6077" y="3027363"/>
            <a:ext cx="27749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5202" y="3000375"/>
            <a:ext cx="16668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6139" y="3454400"/>
            <a:ext cx="13477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箭头1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60577" y="2786063"/>
            <a:ext cx="2286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74639" y="4214813"/>
            <a:ext cx="13477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 descr="箭头2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2786063"/>
            <a:ext cx="2049462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44"/>
          <p:cNvGrpSpPr/>
          <p:nvPr/>
        </p:nvGrpSpPr>
        <p:grpSpPr>
          <a:xfrm>
            <a:off x="6588224" y="2996952"/>
            <a:ext cx="1968358" cy="2376264"/>
            <a:chOff x="6928284" y="2708920"/>
            <a:chExt cx="1968358" cy="2376264"/>
          </a:xfrm>
        </p:grpSpPr>
        <p:sp>
          <p:nvSpPr>
            <p:cNvPr id="19" name="流程图: 决策 7"/>
            <p:cNvSpPr/>
            <p:nvPr/>
          </p:nvSpPr>
          <p:spPr>
            <a:xfrm>
              <a:off x="6928284" y="3018438"/>
              <a:ext cx="1728192" cy="576064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表达式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164288" y="3933056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语句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164288" y="4725144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语句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直接箭头连接符 10"/>
            <p:cNvCxnSpPr>
              <a:endCxn id="19" idx="0"/>
            </p:cNvCxnSpPr>
            <p:nvPr/>
          </p:nvCxnSpPr>
          <p:spPr>
            <a:xfrm>
              <a:off x="7792380" y="2708920"/>
              <a:ext cx="0" cy="30951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11"/>
            <p:cNvCxnSpPr>
              <a:stCxn id="19" idx="2"/>
              <a:endCxn id="20" idx="0"/>
            </p:cNvCxnSpPr>
            <p:nvPr/>
          </p:nvCxnSpPr>
          <p:spPr>
            <a:xfrm>
              <a:off x="7792380" y="3594502"/>
              <a:ext cx="0" cy="33855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12"/>
            <p:cNvCxnSpPr>
              <a:stCxn id="20" idx="2"/>
              <a:endCxn id="21" idx="0"/>
            </p:cNvCxnSpPr>
            <p:nvPr/>
          </p:nvCxnSpPr>
          <p:spPr>
            <a:xfrm>
              <a:off x="7792380" y="4293096"/>
              <a:ext cx="0" cy="43204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19" idx="3"/>
              <a:endCxn id="21" idx="0"/>
            </p:cNvCxnSpPr>
            <p:nvPr/>
          </p:nvCxnSpPr>
          <p:spPr>
            <a:xfrm flipH="1">
              <a:off x="7792380" y="3306470"/>
              <a:ext cx="864096" cy="1418674"/>
            </a:xfrm>
            <a:prstGeom prst="bentConnector4">
              <a:avLst>
                <a:gd name="adj1" fmla="val -26455"/>
                <a:gd name="adj2" fmla="val 81975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7768250" y="355327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真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532440" y="299782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15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3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一维数组</a:t>
            </a:r>
            <a:endParaRPr lang="en-US" altLang="zh-CN"/>
          </a:p>
          <a:p>
            <a:pPr lvl="1" eaLnBrk="1" hangingPunct="1"/>
            <a:r>
              <a:rPr lang="zh-CN" altLang="en-US"/>
              <a:t>具有一个下标的数组叫做</a:t>
            </a:r>
            <a:r>
              <a:rPr lang="zh-CN" altLang="en-US">
                <a:solidFill>
                  <a:schemeClr val="hlink"/>
                </a:solidFill>
              </a:rPr>
              <a:t>一维数组</a:t>
            </a:r>
            <a:r>
              <a:rPr lang="zh-CN" altLang="en-US"/>
              <a:t>，它是由</a:t>
            </a:r>
            <a:r>
              <a:rPr lang="en-US" altLang="zh-CN"/>
              <a:t>n</a:t>
            </a:r>
            <a:r>
              <a:rPr lang="zh-CN" altLang="en-US"/>
              <a:t>个同一类型数据组成的一维序列</a:t>
            </a:r>
            <a:endParaRPr lang="en-US" altLang="zh-CN"/>
          </a:p>
          <a:p>
            <a:pPr lvl="1" eaLnBrk="1" hangingPunct="1"/>
            <a:r>
              <a:rPr lang="zh-CN" altLang="en-US"/>
              <a:t>说明一维数组的格式</a:t>
            </a:r>
            <a:endParaRPr lang="en-US" altLang="zh-CN"/>
          </a:p>
          <a:p>
            <a:pPr lvl="2" eaLnBrk="1" hangingPunct="1"/>
            <a:r>
              <a:rPr lang="zh-CN" altLang="en-US"/>
              <a:t>&lt;类型名&gt; &lt;数组名&gt; [ &lt;元素数&gt; ] = { &lt;初值表&gt; }</a:t>
            </a:r>
            <a:endParaRPr lang="en-US" altLang="zh-CN"/>
          </a:p>
          <a:p>
            <a:pPr lvl="3" eaLnBrk="1" hangingPunct="1"/>
            <a:r>
              <a:rPr lang="en-US" altLang="zh-CN"/>
              <a:t>&lt;</a:t>
            </a:r>
            <a:r>
              <a:rPr lang="zh-CN" altLang="en-US"/>
              <a:t>类型名</a:t>
            </a:r>
            <a:r>
              <a:rPr lang="en-US" altLang="zh-CN"/>
              <a:t>&gt;</a:t>
            </a:r>
            <a:r>
              <a:rPr lang="zh-CN" altLang="en-US"/>
              <a:t>指出数组元素的类型，也称为数组类型</a:t>
            </a:r>
            <a:endParaRPr lang="en-US" altLang="zh-CN"/>
          </a:p>
          <a:p>
            <a:pPr lvl="3" eaLnBrk="1" hangingPunct="1"/>
            <a:r>
              <a:rPr lang="en-US" altLang="zh-CN"/>
              <a:t>&lt;</a:t>
            </a:r>
            <a:r>
              <a:rPr lang="zh-CN" altLang="en-US"/>
              <a:t>数组名</a:t>
            </a:r>
            <a:r>
              <a:rPr lang="en-US" altLang="zh-CN"/>
              <a:t>&gt;</a:t>
            </a:r>
            <a:r>
              <a:rPr lang="zh-CN" altLang="en-US"/>
              <a:t>是一个标识符，是为数组起的名字，该名字还代表数组首元素的地址</a:t>
            </a:r>
            <a:endParaRPr lang="en-US" altLang="zh-CN"/>
          </a:p>
          <a:p>
            <a:pPr lvl="3" eaLnBrk="1" hangingPunct="1"/>
            <a:r>
              <a:rPr lang="en-US" altLang="zh-CN"/>
              <a:t>&lt;</a:t>
            </a:r>
            <a:r>
              <a:rPr lang="zh-CN" altLang="en-US"/>
              <a:t>元素数</a:t>
            </a:r>
            <a:r>
              <a:rPr lang="en-US" altLang="zh-CN"/>
              <a:t>&gt;</a:t>
            </a:r>
            <a:r>
              <a:rPr lang="zh-CN" altLang="en-US"/>
              <a:t>指定数组的大小，它必须是一个整数或一个整型的常量表达式</a:t>
            </a:r>
            <a:endParaRPr lang="en-US" altLang="zh-CN"/>
          </a:p>
          <a:p>
            <a:pPr lvl="3" eaLnBrk="1" hangingPunct="1"/>
            <a:r>
              <a:rPr lang="en-US" altLang="zh-CN"/>
              <a:t>&lt;</a:t>
            </a:r>
            <a:r>
              <a:rPr lang="zh-CN" altLang="en-US"/>
              <a:t>初值表</a:t>
            </a:r>
            <a:r>
              <a:rPr lang="en-US" altLang="zh-CN"/>
              <a:t>&gt;</a:t>
            </a:r>
            <a:r>
              <a:rPr lang="zh-CN" altLang="en-US"/>
              <a:t>部分可有可无，若有的话，用于为数组元素置初值</a:t>
            </a:r>
            <a:r>
              <a:rPr lang="en-US" altLang="zh-CN"/>
              <a:t>,</a:t>
            </a:r>
            <a:r>
              <a:rPr lang="zh-CN" altLang="en-US"/>
              <a:t>由一批以逗号分割的常量值所构成</a:t>
            </a:r>
          </a:p>
        </p:txBody>
      </p:sp>
    </p:spTree>
    <p:extLst>
      <p:ext uri="{BB962C8B-B14F-4D97-AF65-F5344CB8AC3E}">
        <p14:creationId xmlns:p14="http://schemas.microsoft.com/office/powerpoint/2010/main" val="396584170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4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一维数组</a:t>
            </a:r>
            <a:endParaRPr lang="en-US" altLang="zh-CN"/>
          </a:p>
          <a:p>
            <a:pPr lvl="1" eaLnBrk="1" hangingPunct="1"/>
            <a:r>
              <a:rPr lang="zh-CN" altLang="en-US"/>
              <a:t>举例：声明数组</a:t>
            </a:r>
            <a:endParaRPr lang="en-US" altLang="zh-CN"/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a[10];</a:t>
            </a:r>
          </a:p>
          <a:p>
            <a:pPr lvl="2" eaLnBrk="1" hangingPunct="1"/>
            <a:r>
              <a:rPr lang="zh-CN" altLang="en-US"/>
              <a:t>在内存中开辟</a:t>
            </a:r>
            <a:r>
              <a:rPr lang="en-US" altLang="zh-CN"/>
              <a:t>10</a:t>
            </a:r>
            <a:r>
              <a:rPr lang="zh-CN" altLang="en-US"/>
              <a:t>个整型数据的空间（</a:t>
            </a:r>
            <a:r>
              <a:rPr lang="en-US" altLang="zh-CN"/>
              <a:t>4</a:t>
            </a:r>
            <a:r>
              <a:rPr lang="zh-CN" altLang="en-US"/>
              <a:t>字节</a:t>
            </a:r>
            <a:r>
              <a:rPr lang="en-US" altLang="zh-CN"/>
              <a:t>×10</a:t>
            </a:r>
            <a:r>
              <a:rPr lang="zh-CN" altLang="en-US"/>
              <a:t>）</a:t>
            </a:r>
            <a:endParaRPr lang="en-US" altLang="zh-CN"/>
          </a:p>
          <a:p>
            <a:pPr lvl="2" eaLnBrk="1" hangingPunct="1"/>
            <a:r>
              <a:rPr lang="zh-CN" altLang="en-US"/>
              <a:t>通过下标访问数组中的每一个元素</a:t>
            </a:r>
            <a:endParaRPr lang="en-US" altLang="zh-CN"/>
          </a:p>
          <a:p>
            <a:pPr lvl="3" eaLnBrk="1" hangingPunct="1"/>
            <a:r>
              <a:rPr lang="en-US" altLang="zh-CN"/>
              <a:t>&lt;</a:t>
            </a:r>
            <a:r>
              <a:rPr lang="zh-CN" altLang="en-US"/>
              <a:t>数组名</a:t>
            </a:r>
            <a:r>
              <a:rPr lang="en-US" altLang="zh-CN"/>
              <a:t>&gt;[</a:t>
            </a:r>
            <a:r>
              <a:rPr lang="zh-CN" altLang="en-US"/>
              <a:t>下标表达式</a:t>
            </a:r>
            <a:r>
              <a:rPr lang="en-US" altLang="zh-CN"/>
              <a:t>]</a:t>
            </a:r>
          </a:p>
          <a:p>
            <a:pPr lvl="3" eaLnBrk="1" hangingPunct="1"/>
            <a:r>
              <a:rPr lang="zh-CN" altLang="en-US"/>
              <a:t>下标的范围：</a:t>
            </a:r>
            <a:r>
              <a:rPr lang="en-US" altLang="zh-CN"/>
              <a:t>0</a:t>
            </a:r>
            <a:r>
              <a:rPr lang="en-US" altLang="zh-CN">
                <a:latin typeface="华文楷体" pitchFamily="2" charset="-122"/>
                <a:ea typeface="华文楷体" pitchFamily="2" charset="-122"/>
              </a:rPr>
              <a:t>~</a:t>
            </a:r>
            <a:r>
              <a:rPr lang="en-US" altLang="zh-CN"/>
              <a:t>9</a:t>
            </a:r>
          </a:p>
          <a:p>
            <a:pPr lvl="3" eaLnBrk="1" hangingPunct="1"/>
            <a:r>
              <a:rPr lang="zh-CN" altLang="en-US"/>
              <a:t>下标可以是值为整数的表达式，如</a:t>
            </a:r>
            <a:r>
              <a:rPr lang="en-US" altLang="zh-CN"/>
              <a:t>a[3+5]</a:t>
            </a:r>
            <a:r>
              <a:rPr lang="zh-CN" altLang="en-US"/>
              <a:t>、</a:t>
            </a:r>
            <a:r>
              <a:rPr lang="en-US" altLang="zh-CN"/>
              <a:t>a[i*2]</a:t>
            </a:r>
            <a:r>
              <a:rPr lang="zh-CN" altLang="en-US"/>
              <a:t>等等，但表达式的值不能超出范围</a:t>
            </a:r>
            <a:endParaRPr lang="en-US" altLang="zh-CN"/>
          </a:p>
          <a:p>
            <a:pPr lvl="3" eaLnBrk="1" hangingPunct="1"/>
            <a:r>
              <a:rPr lang="zh-CN" altLang="en-US"/>
              <a:t>超出范围为“</a:t>
            </a:r>
            <a:r>
              <a:rPr lang="zh-CN" altLang="en-US">
                <a:solidFill>
                  <a:srgbClr val="00B050"/>
                </a:solidFill>
              </a:rPr>
              <a:t>数组下标溢出</a:t>
            </a:r>
            <a:r>
              <a:rPr lang="zh-CN" altLang="en-US"/>
              <a:t>”错误</a:t>
            </a:r>
            <a:endParaRPr lang="en-US" altLang="zh-CN"/>
          </a:p>
          <a:p>
            <a:pPr lvl="2" eaLnBrk="1" hangingPunct="1"/>
            <a:r>
              <a:rPr lang="zh-CN" altLang="en-US"/>
              <a:t>数组中的每一个元素都等同于一个与数组类型相同的变量</a:t>
            </a:r>
          </a:p>
        </p:txBody>
      </p:sp>
    </p:spTree>
    <p:extLst>
      <p:ext uri="{BB962C8B-B14F-4D97-AF65-F5344CB8AC3E}">
        <p14:creationId xmlns:p14="http://schemas.microsoft.com/office/powerpoint/2010/main" val="140807110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541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4043363" cy="5133975"/>
          </a:xfrm>
        </p:spPr>
        <p:txBody>
          <a:bodyPr/>
          <a:lstStyle/>
          <a:p>
            <a:r>
              <a:rPr lang="zh-CN" altLang="en-US"/>
              <a:t>一维数组</a:t>
            </a:r>
            <a:endParaRPr lang="en-US" altLang="zh-CN"/>
          </a:p>
          <a:p>
            <a:pPr lvl="1"/>
            <a:r>
              <a:rPr lang="zh-CN" altLang="en-US"/>
              <a:t>存储方式</a:t>
            </a:r>
            <a:endParaRPr lang="en-US" altLang="zh-CN"/>
          </a:p>
          <a:p>
            <a:pPr lvl="2"/>
            <a:r>
              <a:rPr lang="zh-CN" altLang="en-US"/>
              <a:t>数组的首地址为第一个元素的地址</a:t>
            </a:r>
            <a:endParaRPr lang="en-US" altLang="zh-CN"/>
          </a:p>
          <a:p>
            <a:pPr lvl="3"/>
            <a:r>
              <a:rPr lang="zh-CN" altLang="en-US"/>
              <a:t>数组的首地址为</a:t>
            </a:r>
            <a:r>
              <a:rPr lang="en-US" altLang="zh-CN"/>
              <a:t>0x0012ff58</a:t>
            </a:r>
          </a:p>
          <a:p>
            <a:pPr lvl="2"/>
            <a:r>
              <a:rPr lang="zh-CN" altLang="en-US"/>
              <a:t>根据数组的类型为数组分配相应规模的空间</a:t>
            </a:r>
            <a:endParaRPr lang="en-US" altLang="zh-CN"/>
          </a:p>
          <a:p>
            <a:pPr lvl="3"/>
            <a:r>
              <a:rPr lang="zh-CN" altLang="en-US"/>
              <a:t>整型分配</a:t>
            </a:r>
            <a:r>
              <a:rPr lang="en-US" altLang="zh-CN"/>
              <a:t>L×N</a:t>
            </a:r>
            <a:r>
              <a:rPr lang="zh-CN" altLang="en-US"/>
              <a:t>个字节，</a:t>
            </a:r>
            <a:r>
              <a:rPr lang="en-US" altLang="zh-CN"/>
              <a:t>L</a:t>
            </a:r>
            <a:r>
              <a:rPr lang="zh-CN" altLang="en-US"/>
              <a:t>为数据字长，</a:t>
            </a:r>
            <a:r>
              <a:rPr lang="en-US" altLang="zh-CN"/>
              <a:t>N</a:t>
            </a:r>
            <a:r>
              <a:rPr lang="zh-CN" altLang="en-US"/>
              <a:t>为数组的大小</a:t>
            </a:r>
          </a:p>
        </p:txBody>
      </p:sp>
      <p:pic>
        <p:nvPicPr>
          <p:cNvPr id="1454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5" y="1714500"/>
            <a:ext cx="31146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794285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053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38481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一维数组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一维数组的初始化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在说明数组时，对其进行初始化</a:t>
            </a:r>
            <a:endParaRPr lang="en-US" altLang="zh-CN" dirty="0"/>
          </a:p>
          <a:p>
            <a:pPr lvl="3" eaLnBrk="1" hangingPunct="1">
              <a:defRPr/>
            </a:pPr>
            <a:r>
              <a:rPr lang="zh-CN" altLang="en-US" dirty="0"/>
              <a:t>带有</a:t>
            </a:r>
            <a:r>
              <a:rPr lang="en-US" altLang="zh-CN" dirty="0"/>
              <a:t>&lt;</a:t>
            </a:r>
            <a:r>
              <a:rPr lang="zh-CN" altLang="en-US" dirty="0"/>
              <a:t>数组元素数</a:t>
            </a:r>
            <a:r>
              <a:rPr lang="en-US" altLang="zh-CN" dirty="0"/>
              <a:t>&gt;</a:t>
            </a:r>
            <a:r>
              <a:rPr lang="zh-CN" altLang="en-US" dirty="0"/>
              <a:t>的情况</a:t>
            </a:r>
            <a:endParaRPr lang="en-US" altLang="zh-CN" dirty="0"/>
          </a:p>
          <a:p>
            <a:pPr lvl="4" eaLnBrk="1" hangingPunct="1">
              <a:defRPr/>
            </a:pPr>
            <a:r>
              <a:rPr lang="zh-CN" altLang="en-US" dirty="0"/>
              <a:t>全部赋初值</a:t>
            </a:r>
            <a:endParaRPr lang="en-US" altLang="zh-CN" dirty="0"/>
          </a:p>
          <a:p>
            <a:pPr lvl="4" eaLnBrk="1" hangingPunct="1">
              <a:defRPr/>
            </a:pPr>
            <a:r>
              <a:rPr lang="zh-CN" altLang="en-US" dirty="0"/>
              <a:t>部分赋初值，未赋值的数组元素也会被自动初始化</a:t>
            </a:r>
            <a:endParaRPr lang="en-US" altLang="zh-CN" dirty="0"/>
          </a:p>
          <a:p>
            <a:pPr lvl="5">
              <a:defRPr/>
            </a:pPr>
            <a:r>
              <a:rPr lang="zh-CN" altLang="en-US" sz="1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数值型赋值为</a:t>
            </a:r>
            <a:r>
              <a:rPr lang="en-US" altLang="zh-CN" sz="1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1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1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0.0</a:t>
            </a:r>
          </a:p>
          <a:p>
            <a:pPr lvl="5">
              <a:defRPr/>
            </a:pPr>
            <a:r>
              <a:rPr lang="zh-CN" altLang="en-US" sz="1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字符型赋值为空字符</a:t>
            </a:r>
            <a:r>
              <a:rPr lang="zh-CN" altLang="en-US" sz="1800" b="1" dirty="0">
                <a:solidFill>
                  <a:srgbClr val="00B050"/>
                </a:solidFill>
                <a:latin typeface="+mn-ea"/>
                <a:ea typeface="+mn-ea"/>
              </a:rPr>
              <a:t>‘</a:t>
            </a:r>
            <a:r>
              <a:rPr lang="en-US" altLang="zh-CN" sz="1800" b="1" dirty="0">
                <a:solidFill>
                  <a:srgbClr val="00B050"/>
                </a:solidFill>
                <a:latin typeface="+mn-ea"/>
                <a:ea typeface="+mn-ea"/>
              </a:rPr>
              <a:t>\0</a:t>
            </a:r>
            <a:r>
              <a:rPr lang="zh-CN" altLang="en-US" sz="1800" b="1" dirty="0">
                <a:solidFill>
                  <a:srgbClr val="00B050"/>
                </a:solidFill>
                <a:latin typeface="+mn-ea"/>
                <a:ea typeface="+mn-ea"/>
              </a:rPr>
              <a:t>’</a:t>
            </a:r>
            <a:r>
              <a:rPr lang="zh-CN" altLang="en-US" sz="1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1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sz="1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码为</a:t>
            </a:r>
            <a:r>
              <a:rPr lang="en-US" altLang="zh-CN" sz="1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lvl="3" eaLnBrk="1" hangingPunct="1">
              <a:defRPr/>
            </a:pPr>
            <a:r>
              <a:rPr lang="zh-CN" altLang="en-US" dirty="0"/>
              <a:t>不带</a:t>
            </a:r>
            <a:r>
              <a:rPr lang="en-US" altLang="zh-CN" dirty="0"/>
              <a:t>&lt;</a:t>
            </a:r>
            <a:r>
              <a:rPr lang="zh-CN" altLang="en-US" dirty="0"/>
              <a:t>数组元素数</a:t>
            </a:r>
            <a:r>
              <a:rPr lang="en-US" altLang="zh-CN" dirty="0"/>
              <a:t>&gt;</a:t>
            </a:r>
            <a:r>
              <a:rPr lang="zh-CN" altLang="en-US" dirty="0"/>
              <a:t>的情况</a:t>
            </a:r>
          </a:p>
        </p:txBody>
      </p:sp>
      <p:sp>
        <p:nvSpPr>
          <p:cNvPr id="146438" name="TextBox 5"/>
          <p:cNvSpPr txBox="1">
            <a:spLocks noChangeArrowheads="1"/>
          </p:cNvSpPr>
          <p:nvPr/>
        </p:nvSpPr>
        <p:spPr bwMode="auto">
          <a:xfrm>
            <a:off x="142875" y="5072063"/>
            <a:ext cx="88582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B[3]= {4,3,2};</a:t>
            </a:r>
            <a:r>
              <a:rPr lang="en-US" altLang="zh-CN" sz="28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//B[0]=4,B[1]=3,B[2]=2</a:t>
            </a:r>
          </a:p>
          <a:p>
            <a:r>
              <a:rPr lang="en-US" altLang="zh-CN" sz="28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B[10] = {4,3,2};</a:t>
            </a:r>
            <a:r>
              <a:rPr lang="en-US" altLang="zh-CN" sz="28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//B[3]=0,</a:t>
            </a:r>
            <a:r>
              <a:rPr lang="zh-CN" altLang="en-US" sz="28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为自动赋值</a:t>
            </a:r>
            <a:endParaRPr lang="en-US" altLang="zh-CN" sz="2800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B[]={4,3,2};</a:t>
            </a:r>
            <a:r>
              <a:rPr lang="en-US" altLang="zh-CN" sz="28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8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</a:t>
            </a:r>
            <a:r>
              <a:rPr lang="en-US" altLang="zh-CN" sz="28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zh-CN" altLang="en-US" sz="28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的大小为</a:t>
            </a:r>
            <a:r>
              <a:rPr lang="en-US" altLang="zh-CN" sz="28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zh-CN" altLang="en-US" sz="2800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4971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7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一维数组</a:t>
            </a:r>
            <a:endParaRPr lang="en-US" altLang="zh-CN"/>
          </a:p>
          <a:p>
            <a:pPr lvl="1" eaLnBrk="1" hangingPunct="1"/>
            <a:r>
              <a:rPr lang="zh-CN" altLang="en-US"/>
              <a:t>数组元素赋值</a:t>
            </a:r>
            <a:endParaRPr lang="en-US" altLang="zh-CN"/>
          </a:p>
          <a:p>
            <a:pPr lvl="2" eaLnBrk="1" hangingPunct="1"/>
            <a:r>
              <a:rPr lang="zh-CN" altLang="en-US"/>
              <a:t>可以按照给变量赋值的方法给数组元素赋值，左值为数组元素，右值为常量或表达式。例如：</a:t>
            </a:r>
            <a:endParaRPr lang="en-US" altLang="zh-CN"/>
          </a:p>
          <a:p>
            <a:pPr lvl="2" algn="ctr" eaLnBrk="1" hangingPunct="1"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a[6]=123;</a:t>
            </a:r>
          </a:p>
          <a:p>
            <a:pPr lvl="2" eaLnBrk="1" hangingPunct="1"/>
            <a:r>
              <a:rPr lang="zh-CN" altLang="en-US"/>
              <a:t>可以利用循环语句为数据元素赋值，以下标为循环控制变量</a:t>
            </a:r>
            <a:endParaRPr lang="en-US" altLang="zh-CN"/>
          </a:p>
          <a:p>
            <a:pPr lvl="2" eaLnBrk="1" hangingPunct="1"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		for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(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 i=0;i&lt;n;i++)</a:t>
            </a:r>
          </a:p>
          <a:p>
            <a:pPr lvl="2" eaLnBrk="1" hangingPunct="1"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	  	    a[i] = i;</a:t>
            </a:r>
          </a:p>
          <a:p>
            <a:pPr lvl="2" eaLnBrk="1" hangingPunct="1"/>
            <a:r>
              <a:rPr lang="zh-CN" altLang="en-US"/>
              <a:t>利用输入语句</a:t>
            </a:r>
            <a:endParaRPr lang="en-US" altLang="zh-CN"/>
          </a:p>
          <a:p>
            <a:pPr lvl="2" algn="ctr" eaLnBrk="1" hangingPunct="1"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cin&gt;&gt;a[i];</a:t>
            </a:r>
          </a:p>
        </p:txBody>
      </p:sp>
    </p:spTree>
    <p:extLst>
      <p:ext uri="{BB962C8B-B14F-4D97-AF65-F5344CB8AC3E}">
        <p14:creationId xmlns:p14="http://schemas.microsoft.com/office/powerpoint/2010/main" val="302861951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84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58175" cy="5029200"/>
          </a:xfrm>
        </p:spPr>
        <p:txBody>
          <a:bodyPr/>
          <a:lstStyle/>
          <a:p>
            <a:pPr eaLnBrk="1" hangingPunct="1"/>
            <a:r>
              <a:rPr lang="zh-CN" altLang="en-US"/>
              <a:t>一维数组</a:t>
            </a:r>
            <a:endParaRPr lang="en-US" altLang="zh-CN"/>
          </a:p>
          <a:p>
            <a:pPr lvl="1" eaLnBrk="1" hangingPunct="1"/>
            <a:r>
              <a:rPr lang="zh-CN" altLang="en-US">
                <a:solidFill>
                  <a:srgbClr val="C00000"/>
                </a:solidFill>
              </a:rPr>
              <a:t>简单示例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en-US" altLang="zh-CN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a[10],i=1;</a:t>
            </a:r>
          </a:p>
          <a:p>
            <a:pPr lvl="2" eaLnBrk="1" hangingPunct="1"/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a[3]=123;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为数组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的第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个元素赋值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123</a:t>
            </a:r>
          </a:p>
          <a:p>
            <a:pPr lvl="2" eaLnBrk="1" hangingPunct="1"/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cin&gt;&gt;a[9];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输入数组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的第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个元素值</a:t>
            </a:r>
            <a:endParaRPr lang="en-US" altLang="zh-CN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/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a[i-1]=a[3]+2*a[2*4+1];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计算下标表达式的值，用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a[3]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a[9]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参加运算，结果赋给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a[0]*/</a:t>
            </a:r>
          </a:p>
          <a:p>
            <a:pPr lvl="2" eaLnBrk="1" hangingPunct="1"/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cout&lt;&lt;"a[0]="&lt;&lt;a[0]&lt;&lt;endl;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</a:t>
            </a:r>
          </a:p>
          <a:p>
            <a:pPr lvl="2" eaLnBrk="1" hangingPunct="1"/>
            <a:r>
              <a:rPr lang="en-US" altLang="zh-CN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(a[3]&gt;a[9])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数组元素进行关系运算</a:t>
            </a:r>
            <a:endParaRPr lang="en-US" altLang="zh-CN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cout&lt;&lt;"a[3]&gt;a[9]"&lt;&lt;endl;</a:t>
            </a:r>
          </a:p>
          <a:p>
            <a:pPr lvl="2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9253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950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5"/>
          </a:xfrm>
        </p:spPr>
        <p:txBody>
          <a:bodyPr/>
          <a:lstStyle/>
          <a:p>
            <a:pPr eaLnBrk="1" hangingPunct="1"/>
            <a:r>
              <a:rPr lang="zh-CN" altLang="en-US"/>
              <a:t>一维数组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4.31】</a:t>
            </a:r>
            <a:r>
              <a:rPr lang="zh-CN" altLang="en-US">
                <a:solidFill>
                  <a:srgbClr val="C00000"/>
                </a:solidFill>
              </a:rPr>
              <a:t>从键盘输入10个</a:t>
            </a:r>
            <a:r>
              <a:rPr lang="en-US" altLang="zh-CN">
                <a:solidFill>
                  <a:srgbClr val="C00000"/>
                </a:solidFill>
              </a:rPr>
              <a:t>int</a:t>
            </a:r>
            <a:r>
              <a:rPr lang="zh-CN" altLang="en-US">
                <a:solidFill>
                  <a:srgbClr val="C00000"/>
                </a:solidFill>
              </a:rPr>
              <a:t>型数，而后按输入的相反顺序输出它们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/>
              <a:t>使用</a:t>
            </a:r>
            <a:r>
              <a:rPr lang="en-US" altLang="zh-CN"/>
              <a:t>int</a:t>
            </a:r>
            <a:r>
              <a:rPr lang="zh-CN" altLang="en-US"/>
              <a:t>型数组存放数据，通过下标变化实现</a:t>
            </a:r>
            <a:endParaRPr lang="en-US" altLang="zh-CN"/>
          </a:p>
          <a:p>
            <a:pPr lvl="2" eaLnBrk="1" hangingPunct="1"/>
            <a:endParaRPr lang="zh-CN" altLang="en-US"/>
          </a:p>
        </p:txBody>
      </p:sp>
      <p:sp>
        <p:nvSpPr>
          <p:cNvPr id="149510" name="矩形 5"/>
          <p:cNvSpPr>
            <a:spLocks noChangeArrowheads="1"/>
          </p:cNvSpPr>
          <p:nvPr/>
        </p:nvSpPr>
        <p:spPr bwMode="auto">
          <a:xfrm>
            <a:off x="285750" y="3214688"/>
            <a:ext cx="850106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#</a:t>
            </a: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include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&lt;iostream.h&gt;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using namespace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std;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main(){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int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a[10],i; 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说明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型一维数组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cout&lt;&lt;"Input 10 integers:"&lt;&lt;endl; </a:t>
            </a:r>
            <a:endParaRPr lang="zh-CN" altLang="en-US" sz="2000" b="1">
              <a:solidFill>
                <a:schemeClr val="tx2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for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(i=0; i&lt;10; i++)</a:t>
            </a: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下标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从0起，递增变化到9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cin&gt;&gt;a[i]; 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输入10个整数，依次放入各下标变量中</a:t>
            </a:r>
            <a:endParaRPr lang="en-US" altLang="zh-CN" sz="2000" b="1">
              <a:solidFill>
                <a:srgbClr val="00B05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cout&lt;&lt;"---- The result ----"&lt;&lt;endl; </a:t>
            </a:r>
            <a:endParaRPr lang="zh-CN" altLang="en-US" sz="2000" b="1">
              <a:solidFill>
                <a:schemeClr val="tx2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for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(i=9; i&gt;=0; i--)   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下标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从9起，递减变化到0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cout&lt;&lt;a[i]&lt;&lt;" "; 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按反序输出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数组中的各元素</a:t>
            </a:r>
            <a:endParaRPr lang="en-US" altLang="zh-CN" sz="2000" b="1">
              <a:solidFill>
                <a:srgbClr val="00B05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cout&lt;&lt;endl; </a:t>
            </a: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return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0;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728884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053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13"/>
          </a:xfrm>
        </p:spPr>
        <p:txBody>
          <a:bodyPr/>
          <a:lstStyle/>
          <a:p>
            <a:pPr eaLnBrk="1" hangingPunct="1"/>
            <a:r>
              <a:rPr lang="zh-CN" altLang="en-US"/>
              <a:t>一维数组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4.32】</a:t>
            </a:r>
            <a:r>
              <a:rPr lang="zh-CN" altLang="en-US">
                <a:solidFill>
                  <a:srgbClr val="C00000"/>
                </a:solidFill>
              </a:rPr>
              <a:t>使用</a:t>
            </a:r>
            <a:r>
              <a:rPr lang="en-US" altLang="zh-CN">
                <a:solidFill>
                  <a:srgbClr val="C00000"/>
                </a:solidFill>
              </a:rPr>
              <a:t>Eratosthenes </a:t>
            </a:r>
            <a:r>
              <a:rPr lang="zh-CN" altLang="en-US">
                <a:solidFill>
                  <a:srgbClr val="C00000"/>
                </a:solidFill>
              </a:rPr>
              <a:t>筛法求1000以内的素数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/>
              <a:t>将1～1000放在</a:t>
            </a:r>
            <a:r>
              <a:rPr lang="zh-CN" altLang="en-US">
                <a:solidFill>
                  <a:srgbClr val="00B050"/>
                </a:solidFill>
              </a:rPr>
              <a:t>数组</a:t>
            </a:r>
            <a:r>
              <a:rPr lang="en-US" altLang="zh-CN">
                <a:solidFill>
                  <a:srgbClr val="00B050"/>
                </a:solidFill>
              </a:rPr>
              <a:t>sieve</a:t>
            </a:r>
            <a:r>
              <a:rPr lang="en-US" altLang="zh-CN"/>
              <a:t>（</a:t>
            </a:r>
            <a:r>
              <a:rPr lang="zh-CN" altLang="en-US"/>
              <a:t>看成是一个筛子）中</a:t>
            </a:r>
            <a:endParaRPr lang="en-US" altLang="zh-CN"/>
          </a:p>
          <a:p>
            <a:pPr lvl="2" eaLnBrk="1" hangingPunct="1"/>
            <a:r>
              <a:rPr lang="zh-CN" altLang="en-US"/>
              <a:t>首先“留下”2（第一个素数），而后把2的倍数统统从数组</a:t>
            </a:r>
            <a:r>
              <a:rPr lang="en-US" altLang="zh-CN"/>
              <a:t>sieve（</a:t>
            </a:r>
            <a:r>
              <a:rPr lang="zh-CN" altLang="en-US"/>
              <a:t>筛子）中删去</a:t>
            </a:r>
            <a:endParaRPr lang="en-US" altLang="zh-CN"/>
          </a:p>
          <a:p>
            <a:pPr lvl="2" eaLnBrk="1" hangingPunct="1"/>
            <a:r>
              <a:rPr lang="zh-CN" altLang="en-US"/>
              <a:t>再“留下”3（第二个素数），而后把3的倍数统统从数组</a:t>
            </a:r>
            <a:r>
              <a:rPr lang="en-US" altLang="zh-CN"/>
              <a:t>sieve</a:t>
            </a:r>
            <a:r>
              <a:rPr lang="zh-CN" altLang="en-US"/>
              <a:t>中删去； </a:t>
            </a:r>
            <a:endParaRPr lang="en-US" altLang="zh-CN"/>
          </a:p>
          <a:p>
            <a:pPr lvl="2" eaLnBrk="1" hangingPunct="1"/>
            <a:r>
              <a:rPr lang="zh-CN" altLang="en-US"/>
              <a:t>再往下是5,7,...。好象是一个筛子，把不需要的数逐步筛去，留下的正是所需要的各素数</a:t>
            </a:r>
            <a:endParaRPr lang="en-US" altLang="zh-CN"/>
          </a:p>
          <a:p>
            <a:pPr lvl="2" eaLnBrk="1" hangingPunct="1"/>
            <a:r>
              <a:rPr lang="zh-CN" altLang="en-US">
                <a:solidFill>
                  <a:srgbClr val="0000FF"/>
                </a:solidFill>
              </a:rPr>
              <a:t>所谓</a:t>
            </a:r>
            <a:r>
              <a:rPr lang="zh-CN" altLang="en-US">
                <a:solidFill>
                  <a:schemeClr val="hlink"/>
                </a:solidFill>
              </a:rPr>
              <a:t>将某数</a:t>
            </a:r>
            <a:r>
              <a:rPr lang="zh-CN" altLang="en-US">
                <a:solidFill>
                  <a:srgbClr val="0000FF"/>
                </a:solidFill>
              </a:rPr>
              <a:t>从数组</a:t>
            </a:r>
            <a:r>
              <a:rPr lang="en-US" altLang="zh-CN">
                <a:solidFill>
                  <a:srgbClr val="0000FF"/>
                </a:solidFill>
              </a:rPr>
              <a:t>sieve（</a:t>
            </a:r>
            <a:r>
              <a:rPr lang="zh-CN" altLang="en-US">
                <a:solidFill>
                  <a:srgbClr val="0000FF"/>
                </a:solidFill>
              </a:rPr>
              <a:t>筛子）中</a:t>
            </a:r>
            <a:r>
              <a:rPr lang="zh-CN" altLang="en-US">
                <a:solidFill>
                  <a:schemeClr val="hlink"/>
                </a:solidFill>
              </a:rPr>
              <a:t>删去</a:t>
            </a:r>
            <a:r>
              <a:rPr lang="zh-CN" altLang="en-US">
                <a:solidFill>
                  <a:srgbClr val="0000FF"/>
                </a:solidFill>
              </a:rPr>
              <a:t>，本程序实现时，是将数组中的该数</a:t>
            </a:r>
            <a:r>
              <a:rPr lang="zh-CN" altLang="en-US">
                <a:solidFill>
                  <a:schemeClr val="hlink"/>
                </a:solidFill>
                <a:latin typeface="宋体" charset="-122"/>
              </a:rPr>
              <a:t>“</a:t>
            </a:r>
            <a:r>
              <a:rPr lang="zh-CN" altLang="en-US">
                <a:solidFill>
                  <a:schemeClr val="hlink"/>
                </a:solidFill>
              </a:rPr>
              <a:t>改写</a:t>
            </a:r>
            <a:r>
              <a:rPr lang="zh-CN" altLang="en-US">
                <a:solidFill>
                  <a:schemeClr val="hlink"/>
                </a:solidFill>
                <a:latin typeface="宋体" charset="-122"/>
              </a:rPr>
              <a:t>”</a:t>
            </a:r>
            <a:r>
              <a:rPr lang="zh-CN" altLang="en-US">
                <a:solidFill>
                  <a:srgbClr val="0000FF"/>
                </a:solidFill>
              </a:rPr>
              <a:t>为</a:t>
            </a:r>
            <a:r>
              <a:rPr lang="zh-CN" altLang="en-US">
                <a:solidFill>
                  <a:srgbClr val="C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5678207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708920"/>
            <a:ext cx="47625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1225" y="2700338"/>
            <a:ext cx="47815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9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469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155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1339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&lt;iomanip&gt;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n=1000;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sieve[n+1];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筛子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sieve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j=1; j&lt;n+1; j++)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sieve[j]=j;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放入数据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i=1, count=0;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while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(i&lt;n)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i++;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(sieve[i]!=0 ){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尚在筛中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cout&lt;&lt;setw(5)&lt;&lt;sieve[i];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	   count++;</a:t>
            </a:r>
            <a:endParaRPr lang="zh-CN" altLang="en-US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40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01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4.2】</a:t>
            </a:r>
            <a:r>
              <a:rPr lang="zh-CN" altLang="en-US">
                <a:solidFill>
                  <a:srgbClr val="C00000"/>
                </a:solidFill>
              </a:rPr>
              <a:t>如果输入字符为字母，则输出“</a:t>
            </a:r>
            <a:r>
              <a:rPr lang="en-US" altLang="zh-CN">
                <a:solidFill>
                  <a:srgbClr val="C00000"/>
                </a:solidFill>
              </a:rPr>
              <a:t>YES”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2786063"/>
            <a:ext cx="7500937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267160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2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if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(count%15==0)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cout&lt;&lt;endl;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每行15数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k=i;k&lt;n+1; k+=i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消去倍数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sieve[k]=0;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}   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//if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		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while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cout&lt;&lt;endl;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		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  <a:endParaRPr lang="zh-CN" altLang="en-US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5171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3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二维数组</a:t>
            </a:r>
            <a:endParaRPr lang="en-US" altLang="zh-CN"/>
          </a:p>
          <a:p>
            <a:pPr lvl="1" eaLnBrk="1" hangingPunct="1"/>
            <a:r>
              <a:rPr lang="zh-CN" altLang="en-US"/>
              <a:t>具有</a:t>
            </a:r>
            <a:r>
              <a:rPr lang="zh-CN" altLang="en-US">
                <a:solidFill>
                  <a:schemeClr val="hlink"/>
                </a:solidFill>
              </a:rPr>
              <a:t>两个下标</a:t>
            </a:r>
            <a:r>
              <a:rPr lang="zh-CN" altLang="en-US"/>
              <a:t>的数组叫做</a:t>
            </a:r>
            <a:r>
              <a:rPr lang="zh-CN" altLang="en-US">
                <a:solidFill>
                  <a:schemeClr val="hlink"/>
                </a:solidFill>
              </a:rPr>
              <a:t>二维数组</a:t>
            </a:r>
            <a:endParaRPr lang="en-US" altLang="zh-CN"/>
          </a:p>
          <a:p>
            <a:pPr lvl="1" eaLnBrk="1" hangingPunct="1"/>
            <a:r>
              <a:rPr lang="zh-CN" altLang="en-US"/>
              <a:t>二维数组经常用来表示</a:t>
            </a:r>
            <a:r>
              <a:rPr lang="zh-CN" altLang="en-US">
                <a:solidFill>
                  <a:schemeClr val="hlink"/>
                </a:solidFill>
              </a:rPr>
              <a:t>按行和列格式</a:t>
            </a:r>
            <a:r>
              <a:rPr lang="zh-CN" altLang="en-US"/>
              <a:t>来存放信息的</a:t>
            </a:r>
            <a:r>
              <a:rPr lang="zh-CN" altLang="en-US">
                <a:solidFill>
                  <a:schemeClr val="hlink"/>
                </a:solidFill>
              </a:rPr>
              <a:t>数据表</a:t>
            </a:r>
            <a:endParaRPr lang="en-US" altLang="zh-CN"/>
          </a:p>
          <a:p>
            <a:pPr lvl="1" eaLnBrk="1" hangingPunct="1"/>
            <a:r>
              <a:rPr lang="zh-CN" altLang="en-US"/>
              <a:t>要区分表中某个特定的元素，必须指定两个下标。</a:t>
            </a:r>
            <a:r>
              <a:rPr lang="zh-CN" altLang="en-US">
                <a:solidFill>
                  <a:schemeClr val="hlink"/>
                </a:solidFill>
              </a:rPr>
              <a:t>第一个下标</a:t>
            </a:r>
            <a:r>
              <a:rPr lang="zh-CN" altLang="en-US"/>
              <a:t>表示该元素所在的</a:t>
            </a:r>
            <a:r>
              <a:rPr lang="zh-CN" altLang="en-US">
                <a:solidFill>
                  <a:schemeClr val="hlink"/>
                </a:solidFill>
              </a:rPr>
              <a:t>行</a:t>
            </a:r>
            <a:r>
              <a:rPr lang="zh-CN" altLang="en-US"/>
              <a:t>，而</a:t>
            </a:r>
            <a:r>
              <a:rPr lang="zh-CN" altLang="en-US">
                <a:solidFill>
                  <a:schemeClr val="hlink"/>
                </a:solidFill>
              </a:rPr>
              <a:t>第二个下标</a:t>
            </a:r>
            <a:r>
              <a:rPr lang="zh-CN" altLang="en-US"/>
              <a:t>则表示该元素所在的</a:t>
            </a:r>
            <a:r>
              <a:rPr lang="zh-CN" altLang="en-US">
                <a:solidFill>
                  <a:schemeClr val="hlink"/>
                </a:solidFill>
              </a:rPr>
              <a:t>列</a:t>
            </a:r>
            <a:endParaRPr lang="en-US" altLang="zh-CN">
              <a:solidFill>
                <a:schemeClr val="hlink"/>
              </a:solidFill>
            </a:endParaRPr>
          </a:p>
          <a:p>
            <a:pPr lvl="1" eaLnBrk="1" hangingPunct="1"/>
            <a:r>
              <a:rPr lang="zh-CN" altLang="en-US"/>
              <a:t>说明二维数组</a:t>
            </a:r>
            <a:endParaRPr lang="en-US" altLang="zh-CN"/>
          </a:p>
          <a:p>
            <a:pPr lvl="2" eaLnBrk="1" hangingPunct="1"/>
            <a:r>
              <a:rPr lang="zh-CN" altLang="en-US"/>
              <a:t>&lt;类型名&gt; &lt;数组名&gt; [ &lt;行数&gt; ] [ &lt;列数&gt; ]</a:t>
            </a:r>
            <a:endParaRPr lang="en-US" altLang="zh-CN"/>
          </a:p>
          <a:p>
            <a:pPr lvl="3" eaLnBrk="1" hangingPunct="1"/>
            <a:r>
              <a:rPr lang="en-US" altLang="zh-CN"/>
              <a:t>&lt;</a:t>
            </a:r>
            <a:r>
              <a:rPr lang="zh-CN" altLang="en-US"/>
              <a:t>行数</a:t>
            </a:r>
            <a:r>
              <a:rPr lang="en-US" altLang="zh-CN"/>
              <a:t>&gt;</a:t>
            </a:r>
            <a:r>
              <a:rPr lang="zh-CN" altLang="en-US"/>
              <a:t>与</a:t>
            </a:r>
            <a:r>
              <a:rPr lang="en-US" altLang="zh-CN"/>
              <a:t>&lt;</a:t>
            </a:r>
            <a:r>
              <a:rPr lang="zh-CN" altLang="en-US"/>
              <a:t>列数</a:t>
            </a:r>
            <a:r>
              <a:rPr lang="en-US" altLang="zh-CN"/>
              <a:t>&gt;</a:t>
            </a:r>
            <a:r>
              <a:rPr lang="zh-CN" altLang="en-US"/>
              <a:t>是具有整数值的表达式，指出数组每一维的元素个数，即每一维的大小</a:t>
            </a:r>
          </a:p>
        </p:txBody>
      </p:sp>
    </p:spTree>
    <p:extLst>
      <p:ext uri="{BB962C8B-B14F-4D97-AF65-F5344CB8AC3E}">
        <p14:creationId xmlns:p14="http://schemas.microsoft.com/office/powerpoint/2010/main" val="107655760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4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二维数组</a:t>
            </a:r>
            <a:endParaRPr lang="en-US" altLang="zh-CN"/>
          </a:p>
          <a:p>
            <a:pPr lvl="1" eaLnBrk="1" hangingPunct="1"/>
            <a:r>
              <a:rPr lang="zh-CN" altLang="en-US"/>
              <a:t>二维数组示例</a:t>
            </a:r>
            <a:endParaRPr lang="en-US" altLang="zh-CN"/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a[3][4]</a:t>
            </a:r>
          </a:p>
          <a:p>
            <a:pPr lvl="1" eaLnBrk="1" hangingPunct="1"/>
            <a:r>
              <a:rPr lang="zh-CN" altLang="en-US"/>
              <a:t>可以看做</a:t>
            </a:r>
            <a:r>
              <a:rPr lang="en-US" altLang="zh-CN"/>
              <a:t>3</a:t>
            </a:r>
            <a:r>
              <a:rPr lang="zh-CN" altLang="en-US"/>
              <a:t>行</a:t>
            </a:r>
            <a:r>
              <a:rPr lang="en-US" altLang="zh-CN"/>
              <a:t>4</a:t>
            </a:r>
            <a:r>
              <a:rPr lang="zh-CN" altLang="en-US"/>
              <a:t>列的矩阵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可以看做是一个具有</a:t>
            </a:r>
            <a:r>
              <a:rPr lang="en-US" altLang="zh-CN"/>
              <a:t>3</a:t>
            </a:r>
            <a:r>
              <a:rPr lang="zh-CN" altLang="en-US"/>
              <a:t>个元素的一维数组</a:t>
            </a:r>
            <a:endParaRPr lang="en-US" altLang="zh-CN"/>
          </a:p>
          <a:p>
            <a:pPr lvl="2" eaLnBrk="1" hangingPunct="1"/>
            <a:r>
              <a:rPr lang="zh-CN" altLang="en-US"/>
              <a:t>每一个元素是一个包含</a:t>
            </a:r>
            <a:r>
              <a:rPr lang="en-US" altLang="zh-CN"/>
              <a:t>4</a:t>
            </a:r>
            <a:r>
              <a:rPr lang="zh-CN" altLang="en-US"/>
              <a:t>个元素的一维数组</a:t>
            </a:r>
            <a:endParaRPr lang="en-US" altLang="zh-CN"/>
          </a:p>
          <a:p>
            <a:pPr lvl="3" eaLnBrk="1" hangingPunct="1"/>
            <a:r>
              <a:rPr lang="zh-CN" altLang="en-US"/>
              <a:t>该数组由</a:t>
            </a:r>
            <a:r>
              <a:rPr lang="en-US" altLang="zh-CN"/>
              <a:t>4</a:t>
            </a:r>
            <a:r>
              <a:rPr lang="zh-CN" altLang="en-US"/>
              <a:t>个整数构成</a:t>
            </a:r>
            <a:endParaRPr lang="en-US" altLang="zh-CN"/>
          </a:p>
        </p:txBody>
      </p:sp>
      <p:pic>
        <p:nvPicPr>
          <p:cNvPr id="1546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0" y="3429000"/>
            <a:ext cx="20288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806786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5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二维数组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存储方式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转换为一维方式存储在内存</a:t>
            </a:r>
            <a:endParaRPr lang="en-US" altLang="zh-CN" dirty="0"/>
          </a:p>
          <a:p>
            <a:pPr lvl="2" eaLnBrk="1" hangingPunct="1"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a[0][0] a[0][1] a[0][2] a[0][3] a[1][0] a[1][1] a[1][2] a[1][3] a[2][0] a[2][1] a[2][2] a[2][3]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从低维度（即后面的维度）开始排列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数组的首地址为第一个元素，即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</a:rPr>
              <a:t>a[0][0]</a:t>
            </a:r>
            <a:r>
              <a:rPr lang="zh-CN" altLang="en-US" dirty="0"/>
              <a:t>的地址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分配空间为</a:t>
            </a:r>
            <a:r>
              <a:rPr lang="en-US" altLang="zh-CN" dirty="0"/>
              <a:t>L×N1×N2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zh-CN" altLang="en-US" dirty="0"/>
              <a:t>为数据的字长，</a:t>
            </a:r>
            <a:r>
              <a:rPr lang="en-US" altLang="zh-CN" dirty="0"/>
              <a:t>N1</a:t>
            </a:r>
            <a:r>
              <a:rPr lang="zh-CN" altLang="en-US" dirty="0"/>
              <a:t>为第一维的大小，</a:t>
            </a:r>
            <a:r>
              <a:rPr lang="en-US" altLang="zh-CN" dirty="0"/>
              <a:t>N2</a:t>
            </a:r>
            <a:r>
              <a:rPr lang="zh-CN" altLang="en-US" dirty="0"/>
              <a:t>为第二维的大小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691131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667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3686175" cy="5029200"/>
          </a:xfrm>
        </p:spPr>
        <p:txBody>
          <a:bodyPr/>
          <a:lstStyle/>
          <a:p>
            <a:pPr eaLnBrk="1" hangingPunct="1"/>
            <a:r>
              <a:rPr lang="zh-CN" altLang="en-US"/>
              <a:t>二维数组</a:t>
            </a:r>
            <a:endParaRPr lang="en-US" altLang="zh-CN"/>
          </a:p>
          <a:p>
            <a:pPr lvl="1" eaLnBrk="1" hangingPunct="1"/>
            <a:r>
              <a:rPr lang="zh-CN" altLang="en-US"/>
              <a:t>内存空间分配</a:t>
            </a:r>
            <a:endParaRPr lang="en-US" altLang="zh-CN"/>
          </a:p>
          <a:p>
            <a:pPr lvl="2" eaLnBrk="1" hangingPunct="1"/>
            <a:r>
              <a:rPr lang="zh-CN" altLang="en-US"/>
              <a:t>连续的内存地址</a:t>
            </a:r>
            <a:endParaRPr lang="en-US" altLang="zh-CN"/>
          </a:p>
          <a:p>
            <a:pPr lvl="1" eaLnBrk="1" hangingPunct="1"/>
            <a:r>
              <a:rPr lang="zh-CN" altLang="en-US"/>
              <a:t>按照一维数组的方式分配存储空间</a:t>
            </a:r>
            <a:endParaRPr lang="en-US" altLang="zh-CN"/>
          </a:p>
          <a:p>
            <a:pPr lvl="1" eaLnBrk="1" hangingPunct="1"/>
            <a:r>
              <a:rPr lang="zh-CN" altLang="en-US"/>
              <a:t>内存地址由第一个元素向上递增</a:t>
            </a:r>
          </a:p>
        </p:txBody>
      </p:sp>
      <p:pic>
        <p:nvPicPr>
          <p:cNvPr id="1566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5" y="1285875"/>
            <a:ext cx="311467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777755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7699" name="内容占位符 2"/>
          <p:cNvSpPr>
            <a:spLocks noGrp="1"/>
          </p:cNvSpPr>
          <p:nvPr>
            <p:ph idx="1"/>
          </p:nvPr>
        </p:nvSpPr>
        <p:spPr>
          <a:xfrm>
            <a:off x="214313" y="1295400"/>
            <a:ext cx="8643937" cy="5029200"/>
          </a:xfrm>
        </p:spPr>
        <p:txBody>
          <a:bodyPr/>
          <a:lstStyle/>
          <a:p>
            <a:pPr eaLnBrk="1" hangingPunct="1"/>
            <a:r>
              <a:rPr lang="zh-CN" altLang="en-US"/>
              <a:t>二维数组</a:t>
            </a:r>
            <a:endParaRPr lang="en-US" altLang="zh-CN"/>
          </a:p>
          <a:p>
            <a:pPr lvl="1" eaLnBrk="1" hangingPunct="1"/>
            <a:r>
              <a:rPr lang="zh-CN" altLang="en-US"/>
              <a:t>二维数组的初始化</a:t>
            </a:r>
            <a:endParaRPr lang="en-US" altLang="zh-CN"/>
          </a:p>
          <a:p>
            <a:pPr lvl="2" eaLnBrk="1" hangingPunct="1"/>
            <a:r>
              <a:rPr lang="zh-CN" altLang="en-US"/>
              <a:t>嵌套一维数组</a:t>
            </a:r>
            <a:endParaRPr lang="en-US" altLang="zh-CN"/>
          </a:p>
          <a:p>
            <a:pPr lvl="2" eaLnBrk="1" hangingPunct="1"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a[3][4]={{1,3,5,7},{2,4,6,8},{3,5,7,11}};</a:t>
            </a:r>
          </a:p>
          <a:p>
            <a:pPr lvl="2" eaLnBrk="1" hangingPunct="1"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a[3][4]={{1,3,5,7},{2},{3,5}};</a:t>
            </a:r>
          </a:p>
          <a:p>
            <a:pPr lvl="3" eaLnBrk="1" hangingPunct="1"/>
            <a:r>
              <a:rPr lang="en-US" altLang="zh-CN" sz="2000">
                <a:latin typeface="Courier New" pitchFamily="49" charset="0"/>
                <a:cs typeface="Courier New" pitchFamily="49" charset="0"/>
              </a:rPr>
              <a:t>a[1][1]a[1][2]a[1][3]a[2][2]a[2][3]</a:t>
            </a:r>
            <a:r>
              <a:rPr lang="zh-CN" altLang="en-US" sz="2000"/>
              <a:t>初始化为</a:t>
            </a:r>
            <a:r>
              <a:rPr lang="en-US" altLang="zh-CN" sz="2000">
                <a:solidFill>
                  <a:srgbClr val="C00000"/>
                </a:solidFill>
              </a:rPr>
              <a:t>0</a:t>
            </a:r>
          </a:p>
          <a:p>
            <a:pPr lvl="2" eaLnBrk="1" hangingPunct="1"/>
            <a:r>
              <a:rPr lang="zh-CN" altLang="en-US"/>
              <a:t>按数组元素存储顺序</a:t>
            </a:r>
            <a:endParaRPr lang="en-US" altLang="zh-CN"/>
          </a:p>
          <a:p>
            <a:pPr lvl="2" eaLnBrk="1" hangingPunct="1"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sz="220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</a:rPr>
              <a:t>a[3][4]={</a:t>
            </a:r>
            <a:r>
              <a:rPr lang="en-US" altLang="zh-CN" sz="2200">
                <a:solidFill>
                  <a:srgbClr val="C00000"/>
                </a:solidFill>
                <a:latin typeface="Courier New" pitchFamily="49" charset="0"/>
              </a:rPr>
              <a:t>1,3,5,7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</a:rPr>
              <a:t>,</a:t>
            </a:r>
            <a:r>
              <a:rPr lang="en-US" altLang="zh-CN" sz="2200">
                <a:solidFill>
                  <a:srgbClr val="00B050"/>
                </a:solidFill>
                <a:latin typeface="Courier New" pitchFamily="49" charset="0"/>
              </a:rPr>
              <a:t>2,4,6,8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</a:rPr>
              <a:t>,3,5,7,11};</a:t>
            </a:r>
          </a:p>
          <a:p>
            <a:pPr lvl="2" eaLnBrk="1" hangingPunct="1"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sz="220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</a:rPr>
              <a:t>a[3][4]={</a:t>
            </a:r>
            <a:r>
              <a:rPr lang="en-US" altLang="zh-CN" sz="2200">
                <a:solidFill>
                  <a:srgbClr val="C00000"/>
                </a:solidFill>
                <a:latin typeface="Courier New" pitchFamily="49" charset="0"/>
              </a:rPr>
              <a:t>1,3,5,7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</a:rPr>
              <a:t>,</a:t>
            </a:r>
            <a:r>
              <a:rPr lang="en-US" altLang="zh-CN" sz="2200">
                <a:solidFill>
                  <a:srgbClr val="00B050"/>
                </a:solidFill>
                <a:latin typeface="Courier New" pitchFamily="49" charset="0"/>
              </a:rPr>
              <a:t>2,4,6,8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</a:rPr>
              <a:t>,3};</a:t>
            </a:r>
          </a:p>
          <a:p>
            <a:pPr lvl="3" eaLnBrk="1" hangingPunct="1"/>
            <a:r>
              <a:rPr lang="en-US" altLang="zh-CN" sz="2000">
                <a:latin typeface="Courier New" pitchFamily="49" charset="0"/>
              </a:rPr>
              <a:t>a[3][1]a[3][2]a[3][3]</a:t>
            </a:r>
            <a:r>
              <a:rPr lang="zh-CN" altLang="en-US" sz="2000"/>
              <a:t>初始化为</a:t>
            </a:r>
            <a:r>
              <a:rPr lang="en-US" altLang="zh-CN" sz="2000">
                <a:solidFill>
                  <a:srgbClr val="C00000"/>
                </a:solidFill>
              </a:rPr>
              <a:t>0</a:t>
            </a:r>
            <a:endParaRPr lang="en-US" altLang="zh-CN" sz="2000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28877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8723" name="内容占位符 2"/>
          <p:cNvSpPr>
            <a:spLocks noGrp="1"/>
          </p:cNvSpPr>
          <p:nvPr>
            <p:ph idx="1"/>
          </p:nvPr>
        </p:nvSpPr>
        <p:spPr>
          <a:xfrm>
            <a:off x="214313" y="1295400"/>
            <a:ext cx="8786812" cy="5029200"/>
          </a:xfrm>
        </p:spPr>
        <p:txBody>
          <a:bodyPr/>
          <a:lstStyle/>
          <a:p>
            <a:pPr eaLnBrk="1" hangingPunct="1"/>
            <a:r>
              <a:rPr lang="zh-CN" altLang="en-US"/>
              <a:t>二维数组</a:t>
            </a:r>
            <a:endParaRPr lang="en-US" altLang="zh-CN"/>
          </a:p>
          <a:p>
            <a:pPr lvl="1" eaLnBrk="1" hangingPunct="1"/>
            <a:r>
              <a:rPr lang="zh-CN" altLang="en-US"/>
              <a:t>二维数组的初始化</a:t>
            </a:r>
            <a:endParaRPr lang="en-US" altLang="zh-CN"/>
          </a:p>
          <a:p>
            <a:pPr lvl="2" eaLnBrk="1" hangingPunct="1"/>
            <a:r>
              <a:rPr lang="zh-CN" altLang="en-US"/>
              <a:t>对部分元素赋初值</a:t>
            </a:r>
            <a:endParaRPr lang="en-US" altLang="zh-CN"/>
          </a:p>
          <a:p>
            <a:pPr lvl="2" eaLnBrk="1" hangingPunct="1"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sz="220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</a:rPr>
              <a:t>a[3][4]={{1,3},{2,4},{3,5,7}};</a:t>
            </a:r>
          </a:p>
          <a:p>
            <a:pPr lvl="3" eaLnBrk="1" hangingPunct="1"/>
            <a:r>
              <a:rPr lang="en-US" altLang="zh-CN" sz="2000">
                <a:latin typeface="Courier New" pitchFamily="49" charset="0"/>
                <a:cs typeface="Courier New" pitchFamily="49" charset="0"/>
              </a:rPr>
              <a:t>a[0][2]a[0][3]a[1][2]a[1][3]a[2][3]</a:t>
            </a:r>
            <a:r>
              <a:rPr lang="zh-CN" altLang="en-US" sz="2000"/>
              <a:t>初始化为</a:t>
            </a:r>
            <a:r>
              <a:rPr lang="en-US" altLang="zh-CN" sz="2000">
                <a:solidFill>
                  <a:srgbClr val="C00000"/>
                </a:solidFill>
              </a:rPr>
              <a:t>0</a:t>
            </a:r>
          </a:p>
          <a:p>
            <a:pPr lvl="2" eaLnBrk="1" hangingPunct="1"/>
            <a:r>
              <a:rPr lang="zh-CN" altLang="en-US"/>
              <a:t>省略最高维的初始化</a:t>
            </a:r>
            <a:endParaRPr lang="en-US" altLang="zh-CN"/>
          </a:p>
          <a:p>
            <a:pPr lvl="2" eaLnBrk="1" hangingPunct="1"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</a:rPr>
              <a:t>a[][4]={</a:t>
            </a:r>
            <a:r>
              <a:rPr lang="en-US" altLang="zh-CN" sz="2200">
                <a:solidFill>
                  <a:srgbClr val="C00000"/>
                </a:solidFill>
                <a:latin typeface="Courier New" pitchFamily="49" charset="0"/>
              </a:rPr>
              <a:t>1,3,5,7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</a:rPr>
              <a:t>,</a:t>
            </a:r>
            <a:r>
              <a:rPr lang="en-US" altLang="zh-CN" sz="2200">
                <a:solidFill>
                  <a:srgbClr val="00B050"/>
                </a:solidFill>
                <a:latin typeface="Courier New" pitchFamily="49" charset="0"/>
              </a:rPr>
              <a:t>2,4,6,8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</a:rPr>
              <a:t>,3,5,7,11};</a:t>
            </a:r>
          </a:p>
          <a:p>
            <a:pPr lvl="3" eaLnBrk="1" hangingPunct="1"/>
            <a:r>
              <a:rPr lang="zh-CN" altLang="en-US"/>
              <a:t>最高维</a:t>
            </a:r>
            <a:r>
              <a:rPr lang="en-US" altLang="zh-CN"/>
              <a:t>=</a:t>
            </a:r>
            <a:r>
              <a:rPr lang="zh-CN" altLang="en-US"/>
              <a:t>元素数</a:t>
            </a:r>
            <a:r>
              <a:rPr lang="en-US" altLang="zh-CN"/>
              <a:t>/</a:t>
            </a:r>
            <a:r>
              <a:rPr lang="zh-CN" altLang="en-US"/>
              <a:t>低维数，即最高维为</a:t>
            </a:r>
            <a:r>
              <a:rPr lang="en-US" altLang="zh-CN"/>
              <a:t>12/4=3</a:t>
            </a:r>
          </a:p>
          <a:p>
            <a:pPr lvl="2" eaLnBrk="1" hangingPunct="1"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</a:rPr>
              <a:t>a[][4]={{1,3},{2,4},{3,5,7}};</a:t>
            </a:r>
          </a:p>
          <a:p>
            <a:pPr lvl="3" eaLnBrk="1" hangingPunct="1"/>
            <a:r>
              <a:rPr lang="zh-CN" altLang="en-US"/>
              <a:t>最高维为</a:t>
            </a:r>
            <a:r>
              <a:rPr lang="en-US" altLang="zh-CN"/>
              <a:t>3</a:t>
            </a:r>
            <a:r>
              <a:rPr lang="zh-CN" altLang="en-US"/>
              <a:t>，每一维为进行显式初始化的元素自动初始化为</a:t>
            </a:r>
            <a:r>
              <a:rPr lang="en-US" altLang="zh-CN"/>
              <a:t>0</a:t>
            </a:r>
          </a:p>
          <a:p>
            <a:pPr lvl="2" eaLnBrk="1" hangingPunct="1"/>
            <a:endParaRPr lang="en-US" altLang="zh-CN"/>
          </a:p>
          <a:p>
            <a:pPr lvl="2" eaLnBrk="1" hangingPunct="1">
              <a:buFontTx/>
              <a:buNone/>
            </a:pPr>
            <a:endParaRPr lang="en-US" altLang="zh-CN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1343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9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二维数组</a:t>
            </a:r>
            <a:endParaRPr lang="en-US" altLang="zh-CN"/>
          </a:p>
          <a:p>
            <a:pPr lvl="1" eaLnBrk="1" hangingPunct="1"/>
            <a:r>
              <a:rPr lang="zh-CN" altLang="en-US"/>
              <a:t>二维数组元素的访问</a:t>
            </a:r>
            <a:endParaRPr lang="en-US" altLang="zh-CN"/>
          </a:p>
          <a:p>
            <a:pPr lvl="2" eaLnBrk="1" hangingPunct="1"/>
            <a:r>
              <a:rPr lang="zh-CN" altLang="en-US"/>
              <a:t>访问二维数组的元素必须同时指明每一个维度的下标值</a:t>
            </a:r>
          </a:p>
          <a:p>
            <a:pPr lvl="3" eaLnBrk="1" hangingPunct="1"/>
            <a:r>
              <a:rPr lang="zh-CN" altLang="en-US"/>
              <a:t>根据第一个下标得到该“行”元素的</a:t>
            </a:r>
            <a:r>
              <a:rPr lang="zh-CN" altLang="en-US">
                <a:solidFill>
                  <a:srgbClr val="FF0000"/>
                </a:solidFill>
              </a:rPr>
              <a:t>首地址</a:t>
            </a:r>
            <a:endParaRPr lang="en-US" altLang="zh-CN">
              <a:solidFill>
                <a:srgbClr val="FF0000"/>
              </a:solidFill>
            </a:endParaRPr>
          </a:p>
          <a:p>
            <a:pPr lvl="3" eaLnBrk="1" hangingPunct="1"/>
            <a:r>
              <a:rPr lang="zh-CN" altLang="en-US"/>
              <a:t>根据第二个下标得到该元素对于首地址的</a:t>
            </a:r>
            <a:r>
              <a:rPr lang="zh-CN" altLang="en-US">
                <a:solidFill>
                  <a:srgbClr val="FF0000"/>
                </a:solidFill>
              </a:rPr>
              <a:t>偏移量</a:t>
            </a:r>
            <a:endParaRPr lang="en-US" altLang="zh-CN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/>
              <a:t>例如，访问元素</a:t>
            </a:r>
            <a:r>
              <a:rPr lang="en-US" altLang="zh-CN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a[1][2]</a:t>
            </a:r>
          </a:p>
          <a:p>
            <a:pPr lvl="3" eaLnBrk="1" hangingPunct="1"/>
            <a:r>
              <a:rPr lang="zh-CN" altLang="en-US"/>
              <a:t>找到</a:t>
            </a:r>
            <a:r>
              <a:rPr lang="en-US" altLang="zh-CN">
                <a:latin typeface="Courier New" pitchFamily="49" charset="0"/>
              </a:rPr>
              <a:t>a[1]</a:t>
            </a:r>
            <a:r>
              <a:rPr lang="zh-CN" altLang="en-US"/>
              <a:t>的首地址（即</a:t>
            </a:r>
            <a:r>
              <a:rPr lang="en-US" altLang="zh-CN">
                <a:latin typeface="Courier New" pitchFamily="49" charset="0"/>
              </a:rPr>
              <a:t>a[1][0]</a:t>
            </a:r>
            <a:r>
              <a:rPr lang="zh-CN" altLang="en-US"/>
              <a:t>的地址）</a:t>
            </a:r>
            <a:endParaRPr lang="en-US" altLang="zh-CN"/>
          </a:p>
          <a:p>
            <a:pPr lvl="4" eaLnBrk="1" hangingPunct="1"/>
            <a:r>
              <a:rPr lang="en-US" altLang="zh-CN"/>
              <a:t>0x0012ff68</a:t>
            </a:r>
          </a:p>
          <a:p>
            <a:pPr lvl="3" eaLnBrk="1" hangingPunct="1"/>
            <a:r>
              <a:rPr lang="zh-CN" altLang="en-US"/>
              <a:t>根据偏移量</a:t>
            </a:r>
            <a:r>
              <a:rPr lang="en-US" altLang="zh-CN"/>
              <a:t>2</a:t>
            </a:r>
            <a:r>
              <a:rPr lang="zh-CN" altLang="en-US"/>
              <a:t>，在首地址的基础上加</a:t>
            </a:r>
            <a:r>
              <a:rPr lang="en-US" altLang="zh-CN"/>
              <a:t>2×4=8</a:t>
            </a:r>
            <a:r>
              <a:rPr lang="zh-CN" altLang="en-US"/>
              <a:t>个字节（整型字长为</a:t>
            </a:r>
            <a:r>
              <a:rPr lang="en-US" altLang="zh-CN"/>
              <a:t>4</a:t>
            </a:r>
            <a:r>
              <a:rPr lang="zh-CN" altLang="en-US"/>
              <a:t>个字节），得到</a:t>
            </a:r>
            <a:r>
              <a:rPr lang="en-US" altLang="zh-CN">
                <a:latin typeface="Courier New" pitchFamily="49" charset="0"/>
              </a:rPr>
              <a:t>a[1][2]</a:t>
            </a:r>
            <a:r>
              <a:rPr lang="zh-CN" altLang="en-US"/>
              <a:t>的地址</a:t>
            </a:r>
            <a:endParaRPr lang="en-US" altLang="zh-CN"/>
          </a:p>
          <a:p>
            <a:pPr lvl="4" eaLnBrk="1" hangingPunct="1"/>
            <a:r>
              <a:rPr lang="en-US" altLang="zh-CN"/>
              <a:t>0x0012ff70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5171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二维数组</a:t>
            </a:r>
            <a:endParaRPr lang="en-US" altLang="zh-CN" dirty="0"/>
          </a:p>
          <a:p>
            <a:pPr lvl="1"/>
            <a:r>
              <a:rPr lang="zh-CN" altLang="en-US"/>
              <a:t>二维数组元素</a:t>
            </a:r>
            <a:r>
              <a:rPr lang="zh-CN" altLang="en-US" dirty="0"/>
              <a:t>的访问</a:t>
            </a:r>
            <a:endParaRPr lang="en-US" altLang="zh-CN" dirty="0"/>
          </a:p>
          <a:p>
            <a:pPr lvl="2"/>
            <a:r>
              <a:rPr lang="zh-CN" altLang="en-US" dirty="0"/>
              <a:t>二重循环</a:t>
            </a:r>
            <a:endParaRPr lang="en-US" altLang="zh-CN" dirty="0"/>
          </a:p>
          <a:p>
            <a:pPr lvl="3"/>
            <a:r>
              <a:rPr lang="zh-CN" altLang="en-US" dirty="0"/>
              <a:t>内层循环对二维数组元素进行操作</a:t>
            </a:r>
            <a:endParaRPr lang="en-US" altLang="zh-CN" dirty="0"/>
          </a:p>
          <a:p>
            <a:pPr lvl="3"/>
            <a:r>
              <a:rPr lang="zh-CN" altLang="en-US" dirty="0"/>
              <a:t>外层循环对二维数组的每一行进行操作</a:t>
            </a:r>
            <a:endParaRPr lang="en-US" altLang="zh-CN" dirty="0"/>
          </a:p>
          <a:p>
            <a:pPr lvl="2"/>
            <a:r>
              <a:rPr lang="zh-CN" altLang="en-US" dirty="0"/>
              <a:t>例如，按矩阵形式显示二维数组元素（</a:t>
            </a:r>
            <a:r>
              <a:rPr lang="en-US" altLang="zh-CN" dirty="0" err="1"/>
              <a:t>m×n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m;i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j=0;j&lt;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n;j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(6)&lt;&lt;a[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][j];</a:t>
            </a: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内循环</a:t>
            </a:r>
            <a:endParaRPr lang="en-US" altLang="zh-CN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外循环</a:t>
            </a:r>
            <a:endParaRPr lang="en-US" altLang="zh-CN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001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077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133475"/>
          </a:xfrm>
        </p:spPr>
        <p:txBody>
          <a:bodyPr/>
          <a:lstStyle/>
          <a:p>
            <a:pPr eaLnBrk="1" hangingPunct="1"/>
            <a:r>
              <a:rPr lang="zh-CN" altLang="en-US"/>
              <a:t>二维数组</a:t>
            </a:r>
            <a:endParaRPr lang="en-US" altLang="zh-CN"/>
          </a:p>
          <a:p>
            <a:pPr lvl="1" eaLnBrk="1" hangingPunct="1"/>
            <a:r>
              <a:rPr lang="zh-CN" altLang="en-US"/>
              <a:t>举例</a:t>
            </a:r>
          </a:p>
        </p:txBody>
      </p:sp>
      <p:sp>
        <p:nvSpPr>
          <p:cNvPr id="160774" name="矩形 5"/>
          <p:cNvSpPr>
            <a:spLocks noChangeArrowheads="1"/>
          </p:cNvSpPr>
          <p:nvPr/>
        </p:nvSpPr>
        <p:spPr bwMode="auto">
          <a:xfrm>
            <a:off x="857250" y="2428875"/>
            <a:ext cx="7858125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marL="0" lvl="1"/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a[3][4],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=1, j=1;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说明二维数组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altLang="zh-CN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a[0][0]=123;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对第一个元素初始化</a:t>
            </a:r>
            <a:endParaRPr lang="en-US" altLang="zh-CN" sz="2400" b="1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/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&gt;&gt;a[0][1];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输入第二个元素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a[0][1]</a:t>
            </a:r>
            <a:endParaRPr lang="en-US" altLang="zh-CN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a[2][3]=a[i-1][j-1]+2*a[i-1][j];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计算下标表达式的值访问元素，并将元素计算结果赋值给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a[2][3]*/</a:t>
            </a:r>
          </a:p>
          <a:p>
            <a:pPr marL="0" lvl="1"/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&lt;&lt;“a[2][3]=”&lt;&lt;a[2][3]&lt;&lt;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输出元素</a:t>
            </a:r>
            <a:endParaRPr lang="en-US" altLang="zh-CN" sz="2400" b="1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/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a[0][0]&gt;a[0][1] )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元素参与关系运算</a:t>
            </a:r>
            <a:endParaRPr lang="en-US" altLang="zh-CN" sz="2400" b="1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/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&lt;&lt;"a[0][0]&gt;a[0][1]"&lt;&lt;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lvl="1"/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fa[2][3]={ {1.1, 2.2, -3.3 }, { 4.4, -5.5, 6.6 } };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说明浮点型二维数组并初始化</a:t>
            </a:r>
          </a:p>
        </p:txBody>
      </p:sp>
    </p:spTree>
    <p:extLst>
      <p:ext uri="{BB962C8B-B14F-4D97-AF65-F5344CB8AC3E}">
        <p14:creationId xmlns:p14="http://schemas.microsoft.com/office/powerpoint/2010/main" val="3294201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04913"/>
          </a:xfrm>
        </p:spPr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zh-CN" altLang="en-US"/>
              <a:t>执行流程</a:t>
            </a: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318" y="2643188"/>
            <a:ext cx="27749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5255" y="2643188"/>
            <a:ext cx="166687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箭头3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9693" y="2373313"/>
            <a:ext cx="19558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箭头4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2428875"/>
            <a:ext cx="21209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12380" y="4187825"/>
            <a:ext cx="14795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40943" y="3044825"/>
            <a:ext cx="14795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箭头5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12255" y="3214688"/>
            <a:ext cx="93980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 descr="箭头6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55318" y="4357688"/>
            <a:ext cx="12144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701" name="组 28700"/>
          <p:cNvGrpSpPr/>
          <p:nvPr/>
        </p:nvGrpSpPr>
        <p:grpSpPr>
          <a:xfrm>
            <a:off x="6084168" y="2492896"/>
            <a:ext cx="2932348" cy="3600400"/>
            <a:chOff x="6084168" y="2492896"/>
            <a:chExt cx="2932348" cy="3600400"/>
          </a:xfrm>
        </p:grpSpPr>
        <p:grpSp>
          <p:nvGrpSpPr>
            <p:cNvPr id="28699" name="组 28698"/>
            <p:cNvGrpSpPr/>
            <p:nvPr/>
          </p:nvGrpSpPr>
          <p:grpSpPr>
            <a:xfrm>
              <a:off x="6084168" y="2492896"/>
              <a:ext cx="2932348" cy="3240360"/>
              <a:chOff x="6084168" y="2492896"/>
              <a:chExt cx="2932348" cy="3240360"/>
            </a:xfrm>
          </p:grpSpPr>
          <p:grpSp>
            <p:nvGrpSpPr>
              <p:cNvPr id="13" name="组合 44"/>
              <p:cNvGrpSpPr/>
              <p:nvPr/>
            </p:nvGrpSpPr>
            <p:grpSpPr>
              <a:xfrm>
                <a:off x="6084168" y="2492896"/>
                <a:ext cx="2932348" cy="2088232"/>
                <a:chOff x="6136196" y="2348880"/>
                <a:chExt cx="2932348" cy="2088232"/>
              </a:xfrm>
            </p:grpSpPr>
            <p:sp>
              <p:nvSpPr>
                <p:cNvPr id="23" name="流程图: 决策 7"/>
                <p:cNvSpPr/>
                <p:nvPr/>
              </p:nvSpPr>
              <p:spPr>
                <a:xfrm>
                  <a:off x="6784268" y="3018438"/>
                  <a:ext cx="1584176" cy="576064"/>
                </a:xfrm>
                <a:prstGeom prst="flowChartDecision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rgbClr val="000000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  <a:cs typeface="Courier New" panose="02070309020205020404" pitchFamily="49" charset="0"/>
                    </a:rPr>
                    <a:t>表达式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zh-CN" alt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6136196" y="4077072"/>
                  <a:ext cx="1008112" cy="360040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rgbClr val="000000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  <a:cs typeface="Courier New" panose="02070309020205020404" pitchFamily="49" charset="0"/>
                    </a:rPr>
                    <a:t>语句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S1</a:t>
                  </a:r>
                  <a:endParaRPr lang="zh-CN" alt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8152420" y="4077072"/>
                  <a:ext cx="916124" cy="360040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rgbClr val="000000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  <a:cs typeface="Courier New" panose="02070309020205020404" pitchFamily="49" charset="0"/>
                    </a:rPr>
                    <a:t>语句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S2</a:t>
                  </a:r>
                  <a:endParaRPr lang="zh-CN" alt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cxnSp>
              <p:nvCxnSpPr>
                <p:cNvPr id="26" name="直接箭头连接符 10"/>
                <p:cNvCxnSpPr/>
                <p:nvPr/>
              </p:nvCxnSpPr>
              <p:spPr>
                <a:xfrm>
                  <a:off x="7576356" y="2348880"/>
                  <a:ext cx="0" cy="669558"/>
                </a:xfrm>
                <a:prstGeom prst="straightConnector1">
                  <a:avLst/>
                </a:prstGeom>
                <a:ln w="12700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肘形连接符 28"/>
                <p:cNvCxnSpPr>
                  <a:stCxn id="23" idx="1"/>
                  <a:endCxn id="24" idx="0"/>
                </p:cNvCxnSpPr>
                <p:nvPr/>
              </p:nvCxnSpPr>
              <p:spPr>
                <a:xfrm rot="10800000" flipV="1">
                  <a:off x="6640252" y="3306470"/>
                  <a:ext cx="144016" cy="770602"/>
                </a:xfrm>
                <a:prstGeom prst="bentConnector2">
                  <a:avLst/>
                </a:prstGeom>
                <a:ln w="12700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肘形连接符 29"/>
                <p:cNvCxnSpPr>
                  <a:stCxn id="23" idx="3"/>
                  <a:endCxn id="25" idx="0"/>
                </p:cNvCxnSpPr>
                <p:nvPr/>
              </p:nvCxnSpPr>
              <p:spPr>
                <a:xfrm>
                  <a:off x="8368444" y="3306470"/>
                  <a:ext cx="242038" cy="770602"/>
                </a:xfrm>
                <a:prstGeom prst="bentConnector2">
                  <a:avLst/>
                </a:prstGeom>
                <a:ln w="12700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6564082" y="2996952"/>
                  <a:ext cx="36420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>
                      <a:solidFill>
                        <a:srgbClr val="000000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  <a:cs typeface="Times New Roman" panose="02020603050405020304" pitchFamily="18" charset="0"/>
                    </a:rPr>
                    <a:t>真</a:t>
                  </a: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8292274" y="3049215"/>
                  <a:ext cx="36420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>
                      <a:solidFill>
                        <a:srgbClr val="000000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  <a:cs typeface="Times New Roman" panose="02020603050405020304" pitchFamily="18" charset="0"/>
                    </a:rPr>
                    <a:t>假</a:t>
                  </a:r>
                </a:p>
              </p:txBody>
            </p:sp>
          </p:grpSp>
          <p:cxnSp>
            <p:nvCxnSpPr>
              <p:cNvPr id="50" name="肘形连接符 49"/>
              <p:cNvCxnSpPr>
                <a:stCxn id="24" idx="2"/>
              </p:cNvCxnSpPr>
              <p:nvPr/>
            </p:nvCxnSpPr>
            <p:spPr>
              <a:xfrm rot="16200000" flipH="1">
                <a:off x="6768244" y="4401108"/>
                <a:ext cx="576064" cy="936104"/>
              </a:xfrm>
              <a:prstGeom prst="bentConnector2">
                <a:avLst/>
              </a:prstGeom>
              <a:ln w="127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肘形连接符 54"/>
              <p:cNvCxnSpPr>
                <a:stCxn id="25" idx="2"/>
              </p:cNvCxnSpPr>
              <p:nvPr/>
            </p:nvCxnSpPr>
            <p:spPr>
              <a:xfrm rot="5400000">
                <a:off x="7465327" y="4640129"/>
                <a:ext cx="1152128" cy="103412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矩形 62"/>
            <p:cNvSpPr/>
            <p:nvPr/>
          </p:nvSpPr>
          <p:spPr>
            <a:xfrm>
              <a:off x="7020272" y="5733256"/>
              <a:ext cx="1008112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语句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90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179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133475"/>
          </a:xfrm>
        </p:spPr>
        <p:txBody>
          <a:bodyPr/>
          <a:lstStyle/>
          <a:p>
            <a:r>
              <a:rPr lang="zh-CN" altLang="en-US"/>
              <a:t>二维数组</a:t>
            </a:r>
            <a:endParaRPr lang="en-US" altLang="zh-CN"/>
          </a:p>
          <a:p>
            <a:pPr lvl="1"/>
            <a:r>
              <a:rPr lang="zh-CN" altLang="en-US"/>
              <a:t>举例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161798" name="矩形 5"/>
          <p:cNvSpPr>
            <a:spLocks noChangeArrowheads="1"/>
          </p:cNvSpPr>
          <p:nvPr/>
        </p:nvSpPr>
        <p:spPr bwMode="auto">
          <a:xfrm>
            <a:off x="1000125" y="2357438"/>
            <a:ext cx="7643813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</a:t>
            </a: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arr1[3][20]={"12345", "C++ OK!", 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“I can do it!”},  arr2[10][80];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/*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说明两个字符型数组，其中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赋初值，使得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arr1[0]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、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arr1[1]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和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arr1[2]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都成为具有初值的字符串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*/</a:t>
            </a:r>
            <a:endParaRPr lang="en-US" altLang="zh-CN" sz="2400" b="1">
              <a:solidFill>
                <a:schemeClr val="tx2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for</a:t>
            </a: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(int i=0; i&lt;3; i++)</a:t>
            </a:r>
          </a:p>
          <a:p>
            <a:pPr>
              <a:lnSpc>
                <a:spcPct val="105000"/>
              </a:lnSpc>
            </a:pP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cout&lt;&lt;arr1[i]&lt;&lt;endl; 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输出三个字符串</a:t>
            </a:r>
            <a:endParaRPr lang="en-US" altLang="zh-CN" sz="2400" b="1">
              <a:solidFill>
                <a:srgbClr val="00B05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rgbClr val="C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输出结果为：</a:t>
            </a:r>
            <a:endParaRPr lang="en-US" altLang="zh-CN" sz="2400" b="1">
              <a:solidFill>
                <a:srgbClr val="C0000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12345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C++ OK!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 can do it!</a:t>
            </a:r>
          </a:p>
        </p:txBody>
      </p:sp>
    </p:spTree>
    <p:extLst>
      <p:ext uri="{BB962C8B-B14F-4D97-AF65-F5344CB8AC3E}">
        <p14:creationId xmlns:p14="http://schemas.microsoft.com/office/powerpoint/2010/main" val="91406723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2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多维数组</a:t>
            </a:r>
            <a:endParaRPr lang="en-US" altLang="zh-CN"/>
          </a:p>
          <a:p>
            <a:pPr lvl="1" eaLnBrk="1" hangingPunct="1"/>
            <a:r>
              <a:rPr lang="zh-CN" altLang="en-US"/>
              <a:t>二维以上维度的数组，是多维数组</a:t>
            </a:r>
            <a:endParaRPr lang="en-US" altLang="zh-CN"/>
          </a:p>
          <a:p>
            <a:pPr lvl="2" eaLnBrk="1" hangingPunct="1"/>
            <a:r>
              <a:rPr lang="zh-CN" altLang="en-US"/>
              <a:t>三维数组</a:t>
            </a:r>
            <a:endParaRPr lang="en-US" altLang="zh-CN"/>
          </a:p>
          <a:p>
            <a:pPr lvl="2" eaLnBrk="1" hangingPunct="1"/>
            <a:r>
              <a:rPr lang="zh-CN" altLang="en-US"/>
              <a:t>四维数组</a:t>
            </a:r>
            <a:endParaRPr lang="en-US" altLang="zh-CN"/>
          </a:p>
          <a:p>
            <a:pPr lvl="2" eaLnBrk="1" hangingPunct="1"/>
            <a:r>
              <a:rPr lang="en-US" altLang="zh-CN"/>
              <a:t>……</a:t>
            </a:r>
          </a:p>
          <a:p>
            <a:pPr lvl="1" eaLnBrk="1" hangingPunct="1"/>
            <a:r>
              <a:rPr lang="zh-CN" altLang="en-US"/>
              <a:t>多维数组是数组的嵌套</a:t>
            </a:r>
            <a:endParaRPr lang="en-US" altLang="zh-CN"/>
          </a:p>
          <a:p>
            <a:pPr lvl="2" eaLnBrk="1" hangingPunct="1"/>
            <a:r>
              <a:rPr lang="zh-CN" altLang="en-US"/>
              <a:t>一维数组中嵌套一维数组构成二维数组</a:t>
            </a:r>
            <a:endParaRPr lang="en-US" altLang="zh-CN"/>
          </a:p>
          <a:p>
            <a:pPr lvl="3" eaLnBrk="1" hangingPunct="1"/>
            <a:r>
              <a:rPr lang="zh-CN" altLang="en-US"/>
              <a:t>数组的数组</a:t>
            </a:r>
            <a:endParaRPr lang="en-US" altLang="zh-CN"/>
          </a:p>
          <a:p>
            <a:pPr lvl="4" eaLnBrk="1" hangingPunct="1"/>
            <a:r>
              <a:rPr lang="zh-CN" altLang="en-US"/>
              <a:t>数组中的元素是数组</a:t>
            </a:r>
            <a:endParaRPr lang="en-US" altLang="zh-CN"/>
          </a:p>
          <a:p>
            <a:pPr lvl="1" eaLnBrk="1" hangingPunct="1"/>
            <a:r>
              <a:rPr lang="zh-CN" altLang="en-US"/>
              <a:t>常用的多维数组是二维数组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3513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3843" name="内容占位符 2"/>
          <p:cNvSpPr>
            <a:spLocks noGrp="1"/>
          </p:cNvSpPr>
          <p:nvPr>
            <p:ph idx="1"/>
          </p:nvPr>
        </p:nvSpPr>
        <p:spPr>
          <a:xfrm>
            <a:off x="357188" y="1295400"/>
            <a:ext cx="5900737" cy="5133975"/>
          </a:xfrm>
        </p:spPr>
        <p:txBody>
          <a:bodyPr/>
          <a:lstStyle/>
          <a:p>
            <a:pPr eaLnBrk="1" hangingPunct="1"/>
            <a:r>
              <a:rPr lang="zh-CN" altLang="en-US"/>
              <a:t>多维数组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举例：图中表示一个三维数组可定义为</a:t>
            </a:r>
            <a:endParaRPr lang="en-US" altLang="zh-CN">
              <a:solidFill>
                <a:srgbClr val="C00000"/>
              </a:solidFill>
            </a:endParaRPr>
          </a:p>
          <a:p>
            <a:pPr lvl="1" algn="ctr"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a3d[6][3][4];</a:t>
            </a:r>
          </a:p>
          <a:p>
            <a:pPr lvl="2"/>
            <a:r>
              <a:rPr lang="en-US" altLang="zh-CN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a3d</a:t>
            </a:r>
            <a:r>
              <a:rPr lang="zh-CN" altLang="en-US"/>
              <a:t>是由</a:t>
            </a:r>
            <a:r>
              <a:rPr lang="en-US" altLang="zh-CN"/>
              <a:t>6</a:t>
            </a:r>
            <a:r>
              <a:rPr lang="zh-CN" altLang="en-US"/>
              <a:t>个二维数组构成的数组，第一个二维数组用</a:t>
            </a:r>
            <a:r>
              <a:rPr lang="en-US" altLang="zh-CN">
                <a:solidFill>
                  <a:srgbClr val="C00000"/>
                </a:solidFill>
                <a:latin typeface="Courier New" pitchFamily="49" charset="0"/>
              </a:rPr>
              <a:t>a3d [0]</a:t>
            </a:r>
            <a:r>
              <a:rPr lang="en-US" altLang="zh-CN"/>
              <a:t> </a:t>
            </a:r>
            <a:r>
              <a:rPr lang="zh-CN" altLang="en-US"/>
              <a:t>表示，即立方体最上面的</a:t>
            </a:r>
            <a:r>
              <a:rPr lang="en-US" altLang="zh-CN"/>
              <a:t>3*4</a:t>
            </a:r>
            <a:r>
              <a:rPr lang="zh-CN" altLang="en-US"/>
              <a:t>大小的一片，也就是一个</a:t>
            </a:r>
            <a:r>
              <a:rPr lang="en-US" altLang="zh-CN"/>
              <a:t>3*4</a:t>
            </a:r>
            <a:r>
              <a:rPr lang="zh-CN" altLang="en-US"/>
              <a:t>的二维数组</a:t>
            </a:r>
          </a:p>
          <a:p>
            <a:pPr lvl="2"/>
            <a:r>
              <a:rPr lang="en-US" altLang="zh-CN">
                <a:solidFill>
                  <a:srgbClr val="C00000"/>
                </a:solidFill>
                <a:latin typeface="Courier New" pitchFamily="49" charset="0"/>
              </a:rPr>
              <a:t>a3d[0][2]</a:t>
            </a:r>
            <a:r>
              <a:rPr lang="zh-CN" altLang="en-US"/>
              <a:t>则是</a:t>
            </a:r>
            <a:r>
              <a:rPr lang="en-US" altLang="zh-CN">
                <a:solidFill>
                  <a:srgbClr val="C00000"/>
                </a:solidFill>
                <a:latin typeface="Courier New" pitchFamily="49" charset="0"/>
              </a:rPr>
              <a:t>a3d[0]</a:t>
            </a:r>
            <a:r>
              <a:rPr lang="zh-CN" altLang="en-US"/>
              <a:t>的第</a:t>
            </a:r>
            <a:r>
              <a:rPr lang="en-US" altLang="zh-CN"/>
              <a:t>3</a:t>
            </a:r>
            <a:r>
              <a:rPr lang="zh-CN" altLang="en-US"/>
              <a:t>个元素，一个一维数组，立方体最上最右的一条，（阴影所示）即一个</a:t>
            </a:r>
            <a:r>
              <a:rPr lang="en-US" altLang="zh-CN"/>
              <a:t>4</a:t>
            </a:r>
            <a:r>
              <a:rPr lang="zh-CN" altLang="en-US"/>
              <a:t>元素的一维数组。</a:t>
            </a:r>
          </a:p>
        </p:txBody>
      </p:sp>
      <p:pic>
        <p:nvPicPr>
          <p:cNvPr id="16384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25" y="2071688"/>
            <a:ext cx="2881313" cy="272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507172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4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二维数组举例</a:t>
            </a:r>
            <a:endParaRPr lang="en-US" altLang="zh-CN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4.33】</a:t>
            </a:r>
            <a:r>
              <a:rPr lang="zh-CN" altLang="en-US">
                <a:solidFill>
                  <a:srgbClr val="C00000"/>
                </a:solidFill>
                <a:latin typeface="宋体" charset="-122"/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设有4行4列的数组</a:t>
            </a:r>
            <a:r>
              <a:rPr lang="en-US" altLang="zh-CN">
                <a:solidFill>
                  <a:srgbClr val="C00000"/>
                </a:solidFill>
              </a:rPr>
              <a:t>a，</a:t>
            </a:r>
            <a:r>
              <a:rPr lang="zh-CN" altLang="en-US">
                <a:solidFill>
                  <a:srgbClr val="C00000"/>
                </a:solidFill>
              </a:rPr>
              <a:t>其元素</a:t>
            </a:r>
            <a:r>
              <a:rPr lang="en-US" altLang="zh-CN">
                <a:solidFill>
                  <a:srgbClr val="C00000"/>
                </a:solidFill>
              </a:rPr>
              <a:t>a[i][j]=i+j。</a:t>
            </a:r>
            <a:r>
              <a:rPr lang="zh-CN" altLang="en-US">
                <a:solidFill>
                  <a:srgbClr val="C00000"/>
                </a:solidFill>
              </a:rPr>
              <a:t>编程序，实现：</a:t>
            </a:r>
            <a:endParaRPr lang="en-US" altLang="zh-CN">
              <a:solidFill>
                <a:srgbClr val="C00000"/>
              </a:solidFill>
            </a:endParaRPr>
          </a:p>
          <a:p>
            <a:pPr lvl="2"/>
            <a:r>
              <a:rPr lang="zh-CN" altLang="en-US"/>
              <a:t>求第二行4元素之和</a:t>
            </a:r>
            <a:endParaRPr lang="en-US" altLang="zh-CN"/>
          </a:p>
          <a:p>
            <a:pPr lvl="2"/>
            <a:r>
              <a:rPr lang="zh-CN" altLang="en-US"/>
              <a:t>求第三列4元素之平均值</a:t>
            </a:r>
            <a:endParaRPr lang="en-US" altLang="zh-CN"/>
          </a:p>
          <a:p>
            <a:pPr lvl="2"/>
            <a:r>
              <a:rPr lang="zh-CN" altLang="en-US"/>
              <a:t>求最大数，最小数及主对角线4元素的平方和</a:t>
            </a:r>
            <a:endParaRPr lang="en-US" altLang="zh-CN"/>
          </a:p>
          <a:p>
            <a:pPr lvl="1"/>
            <a:r>
              <a:rPr lang="zh-CN" altLang="en-US"/>
              <a:t>程序主要步骤：</a:t>
            </a:r>
            <a:endParaRPr lang="en-US" altLang="zh-CN"/>
          </a:p>
          <a:p>
            <a:pPr lvl="2"/>
            <a:r>
              <a:rPr lang="zh-CN" altLang="en-US"/>
              <a:t>构造二维数组</a:t>
            </a:r>
            <a:endParaRPr lang="en-US" altLang="zh-CN"/>
          </a:p>
          <a:p>
            <a:pPr lvl="2"/>
            <a:r>
              <a:rPr lang="zh-CN" altLang="en-US"/>
              <a:t>按要求进行相关的计算</a:t>
            </a:r>
          </a:p>
        </p:txBody>
      </p:sp>
    </p:spTree>
    <p:extLst>
      <p:ext uri="{BB962C8B-B14F-4D97-AF65-F5344CB8AC3E}">
        <p14:creationId xmlns:p14="http://schemas.microsoft.com/office/powerpoint/2010/main" val="338632894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589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329613" cy="5205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&lt;iostream.h&gt;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a[4][4], i, j;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(i=0; i&lt;4; i++){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数组赋值并显示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(j=0; j&lt;4; j++)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a[i][j]=i+j;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cout&lt;&lt;"  "&lt;&lt;a[i][j];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cout&lt;&lt;endl;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每4个数占一行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cout&lt;&lt;"------ The result ------"&lt;&lt;endl;</a:t>
            </a:r>
            <a:endParaRPr lang="zh-CN" altLang="en-US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7881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6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//1. 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求第二行4元素之和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//（ 第二行元素为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a[1][j] (j=0,1,2,3) ）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sum_lin2=0;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(j=0; j&lt;4; j++)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sum_lin2+=a[1][j];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cout&lt;&lt;"sum_lin2="&lt;&lt;sum_lin2&lt;&lt;endl;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//2. 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求第三列4元素之平均值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//（第三列元素为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a[i][2] (i=0,1,2,3)）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sum_col3=0;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(i=0; i&lt;4;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sum_col3+=a[i][2];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cout&lt;&lt;"ave_col3="&lt;&lt;sum_col3/4.0&lt;&lt;endl; </a:t>
            </a:r>
            <a:endParaRPr lang="zh-CN" altLang="en-US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CN" altLang="en-US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3093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793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543925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en-US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//3. 求最大数, 最小数及主对角线4元素的平方和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max_elem=a[0][0], min_elem=a[0][0], sum_diag=0;</a:t>
            </a:r>
            <a:r>
              <a:rPr lang="en-US" altLang="zh-CN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先认为</a:t>
            </a:r>
            <a:r>
              <a:rPr lang="en-US" altLang="zh-CN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a[0][0]</a:t>
            </a:r>
            <a:r>
              <a:rPr lang="zh-CN" altLang="en-US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为最大数</a:t>
            </a:r>
            <a:r>
              <a:rPr lang="en-US" altLang="zh-CN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zh-CN" altLang="en-US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又为最小数</a:t>
            </a:r>
            <a:endParaRPr lang="en-US" altLang="zh-CN" sz="22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(i=0; i&lt;4; i++){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(j=0; j&lt;4; j++)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if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a[i][j]&gt;max_elem ) max_elem=a[i][j];</a:t>
            </a: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if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a[i][j]&lt;min_elem ) min_elem=a[i][j];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if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i==j ) sum_diag+=a[i][j]*a[i][j];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en-US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行列下标相等时，</a:t>
            </a:r>
            <a:r>
              <a:rPr lang="en-US" altLang="zh-CN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a[i][j]</a:t>
            </a:r>
            <a:r>
              <a:rPr lang="zh-CN" altLang="en-US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为主对角线元素</a:t>
            </a:r>
            <a:r>
              <a:rPr lang="en-US" altLang="zh-CN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zh-CN" altLang="en-US" sz="22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2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cout&lt;&lt;"max_elem="&lt;&lt;max_elem&lt;&lt;endl;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cout&lt;&lt;"min_elem="&lt;&lt;min_elem&lt;&lt;endl;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cout&lt;&lt;"sum_diag="&lt;&lt;sum_diag&lt;&lt;endl;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zh-CN" altLang="en-US" sz="2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19287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8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二维数组举例</a:t>
            </a:r>
            <a:endParaRPr lang="en-US" altLang="zh-CN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4.34】</a:t>
            </a:r>
            <a:r>
              <a:rPr lang="zh-CN" altLang="en-US">
                <a:solidFill>
                  <a:srgbClr val="C00000"/>
                </a:solidFill>
              </a:rPr>
              <a:t>画一个四叶玫瑰线图形，图形见教材</a:t>
            </a:r>
            <a:r>
              <a:rPr lang="en-US" altLang="zh-CN">
                <a:solidFill>
                  <a:srgbClr val="C00000"/>
                </a:solidFill>
              </a:rPr>
              <a:t>P114</a:t>
            </a:r>
            <a:r>
              <a:rPr lang="zh-CN" altLang="en-US">
                <a:solidFill>
                  <a:srgbClr val="C00000"/>
                </a:solidFill>
              </a:rPr>
              <a:t>图</a:t>
            </a:r>
            <a:r>
              <a:rPr lang="en-US" altLang="zh-CN">
                <a:solidFill>
                  <a:srgbClr val="C00000"/>
                </a:solidFill>
              </a:rPr>
              <a:t>4.9</a:t>
            </a:r>
          </a:p>
          <a:p>
            <a:pPr lvl="2"/>
            <a:r>
              <a:rPr lang="zh-CN" altLang="en-US"/>
              <a:t>四叶玫瑰线图形的极坐标方程为：</a:t>
            </a:r>
            <a:endParaRPr lang="en-US" altLang="zh-CN"/>
          </a:p>
          <a:p>
            <a:pPr lvl="2" algn="ctr"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p = a*sin(2*angle)</a:t>
            </a:r>
          </a:p>
          <a:p>
            <a:pPr lvl="2"/>
            <a:r>
              <a:rPr lang="en-US" altLang="zh-CN">
                <a:solidFill>
                  <a:srgbClr val="0000FF"/>
                </a:solidFill>
              </a:rPr>
              <a:t>angle</a:t>
            </a:r>
            <a:r>
              <a:rPr lang="zh-CN" altLang="en-US"/>
              <a:t>为极角，变化范围从0度到360度；</a:t>
            </a:r>
            <a:endParaRPr lang="en-US" altLang="zh-CN"/>
          </a:p>
          <a:p>
            <a:pPr lvl="2"/>
            <a:r>
              <a:rPr lang="en-US" altLang="zh-CN">
                <a:solidFill>
                  <a:srgbClr val="0000FF"/>
                </a:solidFill>
              </a:rPr>
              <a:t>a</a:t>
            </a:r>
            <a:r>
              <a:rPr lang="zh-CN" altLang="en-US"/>
              <a:t>为常数，表示所画四叶玫瑰线图形中，矩极点的最长距离；</a:t>
            </a:r>
            <a:endParaRPr lang="en-US" altLang="zh-CN"/>
          </a:p>
          <a:p>
            <a:pPr lvl="2"/>
            <a:r>
              <a:rPr lang="en-US" altLang="zh-CN">
                <a:solidFill>
                  <a:srgbClr val="0000FF"/>
                </a:solidFill>
              </a:rPr>
              <a:t>p</a:t>
            </a:r>
            <a:r>
              <a:rPr lang="zh-CN" altLang="en-US"/>
              <a:t>为极径，与变化范围内的极角</a:t>
            </a:r>
            <a:r>
              <a:rPr lang="en-US" altLang="zh-CN">
                <a:solidFill>
                  <a:srgbClr val="0000FF"/>
                </a:solidFill>
              </a:rPr>
              <a:t>angle</a:t>
            </a:r>
            <a:r>
              <a:rPr lang="zh-CN" altLang="en-US"/>
              <a:t>有上述极坐标方程的关系。 </a:t>
            </a:r>
          </a:p>
        </p:txBody>
      </p:sp>
    </p:spTree>
    <p:extLst>
      <p:ext uri="{BB962C8B-B14F-4D97-AF65-F5344CB8AC3E}">
        <p14:creationId xmlns:p14="http://schemas.microsoft.com/office/powerpoint/2010/main" val="301304682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9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二维数组举例</a:t>
            </a:r>
            <a:endParaRPr lang="en-US" altLang="zh-CN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4.34】</a:t>
            </a:r>
            <a:r>
              <a:rPr lang="zh-CN" altLang="en-US"/>
              <a:t>分析</a:t>
            </a:r>
            <a:endParaRPr lang="en-US" altLang="zh-CN"/>
          </a:p>
          <a:p>
            <a:pPr lvl="2">
              <a:lnSpc>
                <a:spcPct val="90000"/>
              </a:lnSpc>
            </a:pPr>
            <a:r>
              <a:rPr lang="zh-CN" altLang="en-US"/>
              <a:t>将“字符屏幕”与程序中的一个二维字符数组建立对应关系。如，本程序的</a:t>
            </a:r>
            <a:r>
              <a:rPr lang="en-US" altLang="zh-CN"/>
              <a:t>rose</a:t>
            </a:r>
            <a:r>
              <a:rPr lang="zh-CN" altLang="en-US"/>
              <a:t>数组就对应于欲显示的“字符屏幕”，其中的</a:t>
            </a:r>
            <a:r>
              <a:rPr lang="en-US" altLang="zh-CN"/>
              <a:t>rose[0][0]</a:t>
            </a:r>
            <a:r>
              <a:rPr lang="zh-CN" altLang="en-US"/>
              <a:t>表示“字符屏幕”的左上角点，而</a:t>
            </a:r>
            <a:r>
              <a:rPr lang="en-US" altLang="zh-CN"/>
              <a:t>rose[y][x]</a:t>
            </a:r>
            <a:r>
              <a:rPr lang="zh-CN" altLang="en-US"/>
              <a:t>则表示“字符屏幕”的第</a:t>
            </a:r>
            <a:r>
              <a:rPr lang="en-US" altLang="zh-CN"/>
              <a:t>y+1</a:t>
            </a:r>
            <a:r>
              <a:rPr lang="zh-CN" altLang="en-US"/>
              <a:t>行第</a:t>
            </a:r>
            <a:r>
              <a:rPr lang="en-US" altLang="zh-CN"/>
              <a:t>x+1</a:t>
            </a:r>
            <a:r>
              <a:rPr lang="zh-CN" altLang="en-US"/>
              <a:t>列的那一个点（</a:t>
            </a:r>
            <a:r>
              <a:rPr lang="en-US" altLang="zh-CN"/>
              <a:t>y</a:t>
            </a:r>
            <a:r>
              <a:rPr lang="zh-CN" altLang="en-US"/>
              <a:t>值即行号由上往下扩展, </a:t>
            </a:r>
            <a:r>
              <a:rPr lang="en-US" altLang="zh-CN"/>
              <a:t>x</a:t>
            </a:r>
            <a:r>
              <a:rPr lang="zh-CN" altLang="en-US"/>
              <a:t>值即列号由左往右扩展）。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将二维字符数组的各元素均置为“空”（对应于一个“空白字符屏幕”）。</a:t>
            </a:r>
          </a:p>
          <a:p>
            <a:pPr lvl="2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4136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1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二维数组举例</a:t>
            </a:r>
            <a:endParaRPr lang="en-US" altLang="zh-CN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4.34】</a:t>
            </a:r>
            <a:r>
              <a:rPr lang="zh-CN" altLang="en-US"/>
              <a:t>分析</a:t>
            </a:r>
            <a:endParaRPr lang="en-US" altLang="zh-CN"/>
          </a:p>
          <a:p>
            <a:pPr lvl="2">
              <a:lnSpc>
                <a:spcPct val="90000"/>
              </a:lnSpc>
            </a:pPr>
            <a:r>
              <a:rPr lang="zh-CN" altLang="en-US"/>
              <a:t>按某种计算方法（或计算公式）算出应该在“字符屏幕”的哪些位置处“画点”（通过往对应字符数组的某些元素处置“*”符号来完成）。</a:t>
            </a:r>
            <a:endParaRPr lang="en-US" altLang="zh-CN"/>
          </a:p>
          <a:p>
            <a:pPr lvl="2">
              <a:lnSpc>
                <a:spcPct val="90000"/>
              </a:lnSpc>
            </a:pPr>
            <a:r>
              <a:rPr lang="zh-CN" altLang="en-US"/>
              <a:t>将已准备好的当前字符数组显示到“字符屏幕”上（在“字符屏幕”上“画”出了所需图形）。</a:t>
            </a:r>
          </a:p>
          <a:p>
            <a:pPr lvl="2">
              <a:lnSpc>
                <a:spcPct val="9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5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347788"/>
          </a:xfrm>
        </p:spPr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4.3】</a:t>
            </a:r>
            <a:r>
              <a:rPr lang="zh-CN" altLang="en-US">
                <a:solidFill>
                  <a:srgbClr val="C00000"/>
                </a:solidFill>
              </a:rPr>
              <a:t>输出数值型变量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zh-CN" altLang="en-US">
                <a:solidFill>
                  <a:srgbClr val="C00000"/>
                </a:solidFill>
              </a:rPr>
              <a:t>与</a:t>
            </a:r>
            <a:r>
              <a:rPr lang="en-US" altLang="zh-CN">
                <a:solidFill>
                  <a:srgbClr val="C00000"/>
                </a:solidFill>
              </a:rPr>
              <a:t>b</a:t>
            </a:r>
            <a:r>
              <a:rPr lang="zh-CN" altLang="en-US">
                <a:solidFill>
                  <a:srgbClr val="C00000"/>
                </a:solidFill>
              </a:rPr>
              <a:t>中的较大者</a:t>
            </a:r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5" y="2428875"/>
            <a:ext cx="47148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926139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2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二维数组举例</a:t>
            </a:r>
            <a:endParaRPr lang="en-US" altLang="zh-CN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4.34】</a:t>
            </a:r>
            <a:r>
              <a:rPr lang="zh-CN" altLang="en-US"/>
              <a:t>实现方法</a:t>
            </a:r>
            <a:endParaRPr lang="en-US" altLang="zh-CN"/>
          </a:p>
          <a:p>
            <a:pPr lvl="2">
              <a:lnSpc>
                <a:spcPct val="90000"/>
              </a:lnSpc>
            </a:pPr>
            <a:r>
              <a:rPr lang="zh-CN" altLang="en-US"/>
              <a:t>把360度分为足够多的若干份（本例分为128份），在每个分定的角度</a:t>
            </a:r>
            <a:r>
              <a:rPr lang="en-US" altLang="zh-CN"/>
              <a:t>angle</a:t>
            </a:r>
            <a:r>
              <a:rPr lang="zh-CN" altLang="en-US"/>
              <a:t>处，按照上述的极坐标方程，计算出每一个对应的函数值</a:t>
            </a:r>
            <a:r>
              <a:rPr lang="en-US" altLang="zh-CN"/>
              <a:t>p（</a:t>
            </a:r>
            <a:r>
              <a:rPr lang="zh-CN" altLang="en-US"/>
              <a:t>即极径），从而得到平面上的一批点；</a:t>
            </a:r>
            <a:endParaRPr lang="en-US" altLang="zh-CN"/>
          </a:p>
          <a:p>
            <a:pPr lvl="2">
              <a:lnSpc>
                <a:spcPct val="90000"/>
              </a:lnSpc>
            </a:pPr>
            <a:r>
              <a:rPr lang="zh-CN" altLang="en-US"/>
              <a:t>将这批平面点对应到“字符屏幕”上（相应的</a:t>
            </a:r>
            <a:r>
              <a:rPr lang="en-US" altLang="zh-CN"/>
              <a:t>rose</a:t>
            </a:r>
            <a:r>
              <a:rPr lang="zh-CN" altLang="en-US"/>
              <a:t>数组中），并将每一个点用一个字符“*”来表示并显示到屏幕上（“字符屏幕”上的其他点均显示为“空”，即空格）。</a:t>
            </a:r>
          </a:p>
        </p:txBody>
      </p:sp>
    </p:spTree>
    <p:extLst>
      <p:ext uri="{BB962C8B-B14F-4D97-AF65-F5344CB8AC3E}">
        <p14:creationId xmlns:p14="http://schemas.microsoft.com/office/powerpoint/2010/main" val="66964589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3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&lt;iostream&gt;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&lt;cmath&gt;  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//use “sin”、“cos”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std;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maxY=22;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//"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字符屏幕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的最大行数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maxX=70;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//“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字符屏幕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的最大列数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double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pai=3.14159, a=12.0;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表示所画图形中，矩极点的最长距离，设为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12</a:t>
            </a:r>
            <a:endParaRPr lang="zh-CN" altLang="en-US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int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aspect=2;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屏幕字符“高:宽”为2:1，生成曲线时，每点的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要乘以2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angle,p;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//angle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表示极角，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表示极径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x,y;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//x，y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用于表示屏幕坐标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31111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40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01050" cy="5029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char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rose[maxY][maxX];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//rose[y][x]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字符屏幕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”y+1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x+1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列的那一个点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(y=0; y&lt;maxY; y++)  	//</a:t>
            </a: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设置“空白字符屏幕”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(x=0; x&lt;maxX; x++)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rose[y][x]=' ';	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各数组元素字符均置为空格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nn=128;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把360度分为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nn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份（所画图形由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nn=128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个点构成）</a:t>
            </a:r>
          </a:p>
        </p:txBody>
      </p:sp>
    </p:spTree>
    <p:extLst>
      <p:ext uri="{BB962C8B-B14F-4D97-AF65-F5344CB8AC3E}">
        <p14:creationId xmlns:p14="http://schemas.microsoft.com/office/powerpoint/2010/main" val="79647507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510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01050" cy="5029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i=0; i&lt;nn; i++){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计算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nn=128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个屏幕点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angle = i*2*pai/nn; 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将角度化为弧度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 = a*sin(2*angle);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算出极径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x =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(p*cos(angle))*aspect + 24; 	  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//x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坐标值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(p*sin(angle)) + 12;		  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//y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坐标值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//算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时加24，算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时加12，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//是设定(24,12)为极点位置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rose[y][x]='*';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往(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y,x)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点处放置“*”符号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ct val="0"/>
              </a:spcBef>
            </a:pPr>
            <a:endParaRPr lang="zh-CN" altLang="en-US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9057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6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将当前字符数组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rose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中的各字符显示到屏幕上（画 图形）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zh-CN" altLang="en-US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(y=0; y&lt;maxY; y++) {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行号变化范围，共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maxY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(x=0; x&lt;maxX; x++)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列号变化范围, 共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maxX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列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cout&lt;&lt;rose[y][x];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显示出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rose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中的各字符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cout&lt;&lt;endl;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 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</a:p>
          <a:p>
            <a:pPr>
              <a:spcBef>
                <a:spcPct val="0"/>
              </a:spcBef>
            </a:pPr>
            <a:endParaRPr lang="zh-CN" altLang="en-US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7362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7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数组元素排序问题</a:t>
            </a:r>
            <a:endParaRPr lang="en-US" altLang="zh-CN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4.X】</a:t>
            </a:r>
            <a:r>
              <a:rPr lang="zh-CN" altLang="en-US">
                <a:solidFill>
                  <a:srgbClr val="C00000"/>
                </a:solidFill>
              </a:rPr>
              <a:t>冒泡排序。随机生成</a:t>
            </a:r>
            <a:r>
              <a:rPr lang="en-US" altLang="zh-CN">
                <a:solidFill>
                  <a:srgbClr val="C00000"/>
                </a:solidFill>
              </a:rPr>
              <a:t>10</a:t>
            </a:r>
            <a:r>
              <a:rPr lang="zh-CN" altLang="en-US">
                <a:solidFill>
                  <a:srgbClr val="C00000"/>
                </a:solidFill>
              </a:rPr>
              <a:t>个数，按照由小到大的顺序输出。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2636913"/>
            <a:ext cx="8964488" cy="4221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[10] = {4,10,9,8,7,6,5,4,3,2};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创建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个数据，测试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从数组尾部检查是否比上面一个小，把小的冒泡浮上去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 = 9; j &gt;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j--)  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[j] &lt;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 - 1]) {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如果下面的比上面小，交换</a:t>
            </a:r>
            <a:endParaRPr lang="en-US" altLang="zh-CN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nTemp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[j];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[j] =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 - 1];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 - 1] =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nTemp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               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zh-CN" alt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1824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数组类型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340768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(i = 0; i &lt; 10; i++) {          </a:t>
            </a:r>
          </a:p>
          <a:p>
            <a:r>
              <a:rPr lang="en-US" altLang="zh-CN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cout.setf(ios::left);</a:t>
            </a:r>
          </a:p>
          <a:p>
            <a:r>
              <a:rPr lang="en-US" altLang="zh-CN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	 cout&lt;&lt;setw(5)&lt;&lt;nData[i];</a:t>
            </a:r>
          </a:p>
          <a:p>
            <a:r>
              <a:rPr lang="en-US" altLang="zh-CN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CN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cout&lt;&lt;endl;    </a:t>
            </a:r>
          </a:p>
          <a:p>
            <a:r>
              <a:rPr lang="en-US" altLang="zh-CN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altLang="zh-CN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558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5775" y="2057400"/>
            <a:ext cx="8096250" cy="3505200"/>
          </a:xfr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959563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2348880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2751651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3140968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3543739"/>
            <a:ext cx="533333" cy="533333"/>
          </a:xfrm>
          <a:prstGeom prst="rect">
            <a:avLst/>
          </a:prstGeom>
        </p:spPr>
      </p:pic>
      <p:pic>
        <p:nvPicPr>
          <p:cNvPr id="14" name="图片 13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3933056"/>
            <a:ext cx="533333" cy="533333"/>
          </a:xfrm>
          <a:prstGeom prst="rect">
            <a:avLst/>
          </a:prstGeom>
        </p:spPr>
      </p:pic>
      <p:pic>
        <p:nvPicPr>
          <p:cNvPr id="15" name="图片 14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443" y="4293096"/>
            <a:ext cx="533333" cy="533333"/>
          </a:xfrm>
          <a:prstGeom prst="rect">
            <a:avLst/>
          </a:prstGeom>
        </p:spPr>
      </p:pic>
      <p:pic>
        <p:nvPicPr>
          <p:cNvPr id="16" name="图片 15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4695867"/>
            <a:ext cx="533333" cy="533333"/>
          </a:xfrm>
          <a:prstGeom prst="rect">
            <a:avLst/>
          </a:prstGeom>
        </p:spPr>
      </p:pic>
      <p:pic>
        <p:nvPicPr>
          <p:cNvPr id="17" name="图片 1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251" y="5085184"/>
            <a:ext cx="533333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2429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7709" y="2052857"/>
            <a:ext cx="7952381" cy="3514286"/>
          </a:xfrm>
        </p:spPr>
      </p:pic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115" y="1959563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2348880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2780928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140968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3543739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3933056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8547" y="4335827"/>
            <a:ext cx="533333" cy="533333"/>
          </a:xfrm>
          <a:prstGeom prst="rect">
            <a:avLst/>
          </a:prstGeom>
        </p:spPr>
      </p:pic>
      <p:pic>
        <p:nvPicPr>
          <p:cNvPr id="14" name="图片 13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4451" y="4725144"/>
            <a:ext cx="533333" cy="533333"/>
          </a:xfrm>
          <a:prstGeom prst="rect">
            <a:avLst/>
          </a:prstGeom>
        </p:spPr>
      </p:pic>
      <p:pic>
        <p:nvPicPr>
          <p:cNvPr id="15" name="图片 14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0355" y="5085184"/>
            <a:ext cx="533333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6593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899" y="2262381"/>
            <a:ext cx="8000001" cy="3095238"/>
          </a:xfrm>
        </p:spPr>
      </p:pic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115" y="2175587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2564904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2967675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356992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4731" y="3717032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4119803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4509120"/>
            <a:ext cx="533333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9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13"/>
          </a:xfrm>
        </p:spPr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4.4】</a:t>
            </a:r>
            <a:r>
              <a:rPr lang="zh-CN" altLang="en-US">
                <a:solidFill>
                  <a:srgbClr val="C00000"/>
                </a:solidFill>
              </a:rPr>
              <a:t>输入一个年份，判断是否为闰年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/>
              <a:t>输入年份</a:t>
            </a:r>
            <a:endParaRPr lang="en-US" altLang="zh-CN"/>
          </a:p>
          <a:p>
            <a:pPr lvl="3" eaLnBrk="1" hangingPunct="1"/>
            <a:r>
              <a:rPr lang="zh-CN" altLang="en-US"/>
              <a:t>可以限定范围，如</a:t>
            </a:r>
            <a:r>
              <a:rPr lang="en-US" altLang="zh-CN"/>
              <a:t>0</a:t>
            </a:r>
            <a:r>
              <a:rPr lang="zh-CN" altLang="en-US"/>
              <a:t>至</a:t>
            </a:r>
            <a:r>
              <a:rPr lang="en-US" altLang="zh-CN"/>
              <a:t>9999</a:t>
            </a:r>
            <a:r>
              <a:rPr lang="zh-CN" altLang="en-US"/>
              <a:t>年</a:t>
            </a:r>
            <a:endParaRPr lang="en-US" altLang="zh-CN"/>
          </a:p>
          <a:p>
            <a:pPr lvl="2" eaLnBrk="1" hangingPunct="1"/>
            <a:r>
              <a:rPr lang="zh-CN" altLang="en-US"/>
              <a:t>判断是否为闰年的条件</a:t>
            </a:r>
            <a:endParaRPr lang="en-US" altLang="zh-CN"/>
          </a:p>
          <a:p>
            <a:pPr lvl="3" eaLnBrk="1" hangingPunct="1"/>
            <a:r>
              <a:rPr lang="zh-CN" altLang="en-US"/>
              <a:t>条件</a:t>
            </a:r>
            <a:r>
              <a:rPr lang="en-US" altLang="zh-CN"/>
              <a:t>1</a:t>
            </a:r>
          </a:p>
          <a:p>
            <a:pPr lvl="4" eaLnBrk="1" hangingPunct="1"/>
            <a:r>
              <a:rPr lang="zh-CN" altLang="en-US"/>
              <a:t>能够被</a:t>
            </a:r>
            <a:r>
              <a:rPr lang="en-US" altLang="zh-CN"/>
              <a:t>4</a:t>
            </a:r>
            <a:r>
              <a:rPr lang="zh-CN" altLang="en-US"/>
              <a:t>整除</a:t>
            </a:r>
            <a:endParaRPr lang="en-US" altLang="zh-CN"/>
          </a:p>
          <a:p>
            <a:pPr lvl="4" eaLnBrk="1" hangingPunct="1"/>
            <a:r>
              <a:rPr lang="zh-CN" altLang="en-US"/>
              <a:t>不能够被</a:t>
            </a:r>
            <a:r>
              <a:rPr lang="en-US" altLang="zh-CN"/>
              <a:t>100</a:t>
            </a:r>
            <a:r>
              <a:rPr lang="zh-CN" altLang="en-US"/>
              <a:t>整除</a:t>
            </a:r>
            <a:endParaRPr lang="en-US" altLang="zh-CN"/>
          </a:p>
          <a:p>
            <a:pPr lvl="3" eaLnBrk="1" hangingPunct="1"/>
            <a:r>
              <a:rPr lang="zh-CN" altLang="en-US"/>
              <a:t>条件</a:t>
            </a:r>
            <a:r>
              <a:rPr lang="en-US" altLang="zh-CN"/>
              <a:t>2</a:t>
            </a:r>
          </a:p>
          <a:p>
            <a:pPr lvl="4" eaLnBrk="1" hangingPunct="1"/>
            <a:r>
              <a:rPr lang="zh-CN" altLang="en-US"/>
              <a:t>能够被</a:t>
            </a:r>
            <a:r>
              <a:rPr lang="en-US" altLang="zh-CN"/>
              <a:t>400</a:t>
            </a:r>
            <a:r>
              <a:rPr lang="zh-CN" altLang="en-US"/>
              <a:t>整除</a:t>
            </a:r>
            <a:endParaRPr lang="en-US" altLang="zh-CN"/>
          </a:p>
          <a:p>
            <a:pPr lvl="3" eaLnBrk="1" hangingPunct="1"/>
            <a:r>
              <a:rPr lang="zh-CN" altLang="en-US"/>
              <a:t>上述两个条件满足其一即可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89614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7233" y="2648095"/>
            <a:ext cx="7933334" cy="2323810"/>
          </a:xfrm>
        </p:spPr>
      </p:pic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115" y="2535627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2967675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3356992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759763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6739" y="4149080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2643" y="4551851"/>
            <a:ext cx="533333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73064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185" y="2848095"/>
            <a:ext cx="7971429" cy="1923810"/>
          </a:xfrm>
        </p:spPr>
      </p:pic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115" y="2751651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3140968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2923" y="3543739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933056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4335827"/>
            <a:ext cx="533333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9303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804" y="3033809"/>
            <a:ext cx="8076191" cy="1552381"/>
          </a:xfrm>
        </p:spPr>
      </p:pic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2895667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3327715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3717032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4077072"/>
            <a:ext cx="533333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246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899" y="1638071"/>
            <a:ext cx="8000001" cy="1142857"/>
          </a:xfrm>
        </p:spPr>
      </p:pic>
      <p:cxnSp>
        <p:nvCxnSpPr>
          <p:cNvPr id="8" name="直接连接符 7"/>
          <p:cNvCxnSpPr/>
          <p:nvPr/>
        </p:nvCxnSpPr>
        <p:spPr>
          <a:xfrm>
            <a:off x="251520" y="3356992"/>
            <a:ext cx="842493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图片 8" descr="冒泡排序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666" y="4005064"/>
            <a:ext cx="8266667" cy="771429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71115" y="1484784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1916832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2200" y="2319603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376" y="3903779"/>
            <a:ext cx="533333" cy="533333"/>
          </a:xfrm>
          <a:prstGeom prst="rect">
            <a:avLst/>
          </a:prstGeom>
        </p:spPr>
      </p:pic>
      <p:pic>
        <p:nvPicPr>
          <p:cNvPr id="14" name="图片 13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35011" y="4335827"/>
            <a:ext cx="533333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6012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920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01050" cy="5029200"/>
          </a:xfrm>
        </p:spPr>
        <p:txBody>
          <a:bodyPr/>
          <a:lstStyle/>
          <a:p>
            <a:pPr eaLnBrk="1" hangingPunct="1"/>
            <a:r>
              <a:rPr lang="zh-CN" altLang="en-US"/>
              <a:t>字符数组与字符串</a:t>
            </a:r>
            <a:endParaRPr lang="en-US" altLang="zh-CN"/>
          </a:p>
          <a:p>
            <a:pPr lvl="1" eaLnBrk="1" hangingPunct="1"/>
            <a:r>
              <a:rPr lang="zh-CN" altLang="en-US"/>
              <a:t>一维字符数组，元素全部为字符</a:t>
            </a:r>
            <a:endParaRPr lang="en-US" altLang="zh-CN"/>
          </a:p>
          <a:p>
            <a:pPr lvl="2" eaLnBrk="1" hangingPunct="1"/>
            <a:r>
              <a:rPr lang="zh-CN" altLang="en-US"/>
              <a:t>说明字符数组</a:t>
            </a:r>
            <a:endParaRPr lang="en-US" altLang="zh-CN"/>
          </a:p>
          <a:p>
            <a:pPr lvl="2" algn="ctr" eaLnBrk="1" hangingPunct="1"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ch[10];</a:t>
            </a:r>
          </a:p>
          <a:p>
            <a:pPr lvl="2" eaLnBrk="1" hangingPunct="1"/>
            <a:r>
              <a:rPr lang="zh-CN" altLang="en-US"/>
              <a:t>初始化字符数组</a:t>
            </a:r>
            <a:endParaRPr lang="en-US" altLang="zh-CN"/>
          </a:p>
          <a:p>
            <a:pPr lvl="3" eaLnBrk="1" hangingPunct="1"/>
            <a:r>
              <a:rPr lang="zh-CN" altLang="en-US"/>
              <a:t>字符形式</a:t>
            </a:r>
            <a:endParaRPr lang="en-US" altLang="zh-CN"/>
          </a:p>
          <a:p>
            <a:pPr lvl="3" eaLnBrk="1" hangingPunct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sz="2000">
                <a:solidFill>
                  <a:schemeClr val="tx2"/>
                </a:solidFill>
                <a:latin typeface="Courier New" pitchFamily="49" charset="0"/>
              </a:rPr>
              <a:t> s1[7]={‘c’,‘h’,‘i’,‘n’,‘a’};</a:t>
            </a:r>
          </a:p>
          <a:p>
            <a:pPr lvl="3" eaLnBrk="1" hangingPunct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sz="2000">
                <a:solidFill>
                  <a:schemeClr val="tx2"/>
                </a:solidFill>
                <a:latin typeface="Courier New" pitchFamily="49" charset="0"/>
              </a:rPr>
              <a:t> s2[]={‘c’,‘h’,‘i’,‘n’,‘a’};</a:t>
            </a: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Courier New" pitchFamily="49" charset="0"/>
              </a:rPr>
              <a:t>数组大小为</a:t>
            </a:r>
            <a:r>
              <a:rPr lang="en-US" altLang="zh-CN" sz="2000">
                <a:solidFill>
                  <a:srgbClr val="00B050"/>
                </a:solidFill>
                <a:latin typeface="Courier New" pitchFamily="49" charset="0"/>
              </a:rPr>
              <a:t>5</a:t>
            </a:r>
          </a:p>
          <a:p>
            <a:pPr lvl="3" eaLnBrk="1" hangingPunct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sz="2000">
                <a:solidFill>
                  <a:schemeClr val="tx2"/>
                </a:solidFill>
                <a:latin typeface="Courier New" pitchFamily="49" charset="0"/>
              </a:rPr>
              <a:t> s3[7]={‘c’,‘h’,‘i’,‘n’,‘a’,‘\0’};</a:t>
            </a:r>
          </a:p>
          <a:p>
            <a:pPr lvl="3" eaLnBrk="1" hangingPunct="1"/>
            <a:r>
              <a:rPr lang="zh-CN" altLang="en-US"/>
              <a:t>字符串常量形式</a:t>
            </a:r>
            <a:endParaRPr lang="en-US" altLang="zh-CN"/>
          </a:p>
          <a:p>
            <a:pPr lvl="3" eaLnBrk="1" hangingPunct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sz="2000">
                <a:solidFill>
                  <a:schemeClr val="tx2"/>
                </a:solidFill>
                <a:latin typeface="Courier New" pitchFamily="49" charset="0"/>
              </a:rPr>
              <a:t> s4[7]=“china”;</a:t>
            </a:r>
            <a:r>
              <a:rPr lang="en-US" altLang="zh-CN" sz="2000">
                <a:solidFill>
                  <a:srgbClr val="00B050"/>
                </a:solidFill>
                <a:latin typeface="Courier New" pitchFamily="49" charset="0"/>
              </a:rPr>
              <a:t>//s4[5]=‘\0’</a:t>
            </a:r>
          </a:p>
          <a:p>
            <a:pPr lvl="3" eaLnBrk="1" hangingPunct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sz="2000">
                <a:solidFill>
                  <a:schemeClr val="tx2"/>
                </a:solidFill>
                <a:latin typeface="Courier New" pitchFamily="49" charset="0"/>
              </a:rPr>
              <a:t> s5[]=“china”;</a:t>
            </a:r>
            <a:r>
              <a:rPr lang="en-US" altLang="zh-CN" sz="200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Courier New" pitchFamily="49" charset="0"/>
              </a:rPr>
              <a:t>数组大小为</a:t>
            </a:r>
            <a:r>
              <a:rPr lang="en-US" altLang="zh-CN" sz="2000">
                <a:solidFill>
                  <a:srgbClr val="00B050"/>
                </a:solidFill>
                <a:latin typeface="Courier New" pitchFamily="49" charset="0"/>
              </a:rPr>
              <a:t>6</a:t>
            </a:r>
            <a:r>
              <a:rPr lang="zh-CN" altLang="en-US" sz="2000">
                <a:solidFill>
                  <a:srgbClr val="00B050"/>
                </a:solidFill>
                <a:latin typeface="Courier New" pitchFamily="49" charset="0"/>
              </a:rPr>
              <a:t>，</a:t>
            </a:r>
            <a:r>
              <a:rPr lang="en-US" altLang="zh-CN" sz="2000">
                <a:solidFill>
                  <a:srgbClr val="00B050"/>
                </a:solidFill>
                <a:latin typeface="Courier New" pitchFamily="49" charset="0"/>
              </a:rPr>
              <a:t>s5[5]=‘\0’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21456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0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字符数组与字符串</a:t>
            </a:r>
            <a:endParaRPr lang="en-US" altLang="zh-CN"/>
          </a:p>
          <a:p>
            <a:pPr lvl="1" eaLnBrk="1" hangingPunct="1"/>
            <a:r>
              <a:rPr lang="zh-CN" altLang="en-US"/>
              <a:t>字符串“类型”</a:t>
            </a:r>
            <a:endParaRPr lang="en-US" altLang="zh-CN"/>
          </a:p>
          <a:p>
            <a:pPr lvl="2" eaLnBrk="1" hangingPunct="1"/>
            <a:r>
              <a:rPr lang="en-US" altLang="zh-CN"/>
              <a:t>C++</a:t>
            </a:r>
            <a:r>
              <a:rPr lang="zh-CN" altLang="en-US"/>
              <a:t>的数据类型中不包含字符串类型</a:t>
            </a:r>
            <a:endParaRPr lang="en-US" altLang="zh-CN"/>
          </a:p>
          <a:p>
            <a:pPr lvl="2" eaLnBrk="1" hangingPunct="1"/>
            <a:r>
              <a:rPr lang="zh-CN" altLang="en-US"/>
              <a:t>字符串是非常重要的“数据类型”</a:t>
            </a:r>
            <a:endParaRPr lang="en-US" altLang="zh-CN"/>
          </a:p>
          <a:p>
            <a:pPr lvl="1" eaLnBrk="1" hangingPunct="1"/>
            <a:r>
              <a:rPr lang="en-US" altLang="zh-CN"/>
              <a:t>C++</a:t>
            </a:r>
            <a:r>
              <a:rPr lang="zh-CN" altLang="en-US"/>
              <a:t>处理字符串的方法</a:t>
            </a:r>
            <a:endParaRPr lang="en-US" altLang="zh-CN"/>
          </a:p>
          <a:p>
            <a:pPr lvl="2" eaLnBrk="1" hangingPunct="1"/>
            <a:r>
              <a:rPr lang="zh-CN" altLang="en-US">
                <a:solidFill>
                  <a:srgbClr val="C00000"/>
                </a:solidFill>
              </a:rPr>
              <a:t>一维字符数组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/>
              <a:t>字符指针</a:t>
            </a:r>
            <a:endParaRPr lang="en-US" altLang="zh-CN"/>
          </a:p>
          <a:p>
            <a:pPr lvl="2" eaLnBrk="1" hangingPunct="1"/>
            <a:r>
              <a:rPr lang="zh-CN" altLang="en-US"/>
              <a:t>标准模板库</a:t>
            </a:r>
            <a:endParaRPr lang="en-US" altLang="zh-CN"/>
          </a:p>
          <a:p>
            <a:pPr lvl="3" eaLnBrk="1" hangingPunct="1"/>
            <a:r>
              <a:rPr lang="en-US" altLang="zh-CN"/>
              <a:t>string</a:t>
            </a:r>
          </a:p>
          <a:p>
            <a:pPr lvl="2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38735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字符数组与字符串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一维字符数组表示字符串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如果一维字符数组包含字符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’\0’</a:t>
            </a:r>
            <a:r>
              <a:rPr lang="zh-CN" altLang="en-US" dirty="0"/>
              <a:t>，则该字符之前的数组元素构成字符串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字符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’\0’</a:t>
            </a:r>
            <a:r>
              <a:rPr lang="zh-CN" altLang="en-US" dirty="0"/>
              <a:t>称为字符串结束符或串尾符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对一维字符数组进行初始化时，下面三种情况为字符串</a:t>
            </a:r>
            <a:endParaRPr lang="en-US" altLang="zh-CN" dirty="0"/>
          </a:p>
          <a:p>
            <a:pPr lvl="3"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str1[7]=“china”;</a:t>
            </a:r>
            <a:r>
              <a:rPr lang="en-US" altLang="zh-CN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//str1[5]=‘\0’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3"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str2[7]={‘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c’,‘h’,‘i’,‘n’,‘a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’,‘\0’};</a:t>
            </a:r>
          </a:p>
          <a:p>
            <a:pPr lvl="3"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str3[7];</a:t>
            </a:r>
          </a:p>
          <a:p>
            <a:pPr lvl="3">
              <a:buFontTx/>
              <a:buNone/>
              <a:defRPr/>
            </a:pPr>
            <a:r>
              <a:rPr lang="en-US" altLang="zh-CN" sz="20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cin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&gt;&gt;str3;</a:t>
            </a:r>
            <a:r>
              <a:rPr lang="en-US" altLang="zh-CN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输入完毕后自动增加字符</a:t>
            </a:r>
            <a:r>
              <a:rPr lang="en-US" altLang="zh-CN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’\0’</a:t>
            </a:r>
            <a:endParaRPr lang="en-US" altLang="zh-CN" sz="20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3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55007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2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字符数组与字符串</a:t>
            </a:r>
            <a:endParaRPr lang="en-US" altLang="zh-CN"/>
          </a:p>
          <a:p>
            <a:pPr lvl="1"/>
            <a:r>
              <a:rPr lang="zh-CN" altLang="en-US"/>
              <a:t>字符串的输出</a:t>
            </a:r>
            <a:endParaRPr lang="en-US" altLang="zh-CN"/>
          </a:p>
          <a:p>
            <a:pPr lvl="2"/>
            <a:r>
              <a:rPr lang="zh-CN" altLang="en-US"/>
              <a:t>直接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r>
              <a:rPr lang="zh-CN" altLang="en-US"/>
              <a:t>循环语句输出</a:t>
            </a:r>
            <a:endParaRPr lang="en-US" altLang="zh-CN"/>
          </a:p>
          <a:p>
            <a:pPr lvl="2"/>
            <a:endParaRPr lang="zh-CN" altLang="en-US"/>
          </a:p>
        </p:txBody>
      </p:sp>
      <p:pic>
        <p:nvPicPr>
          <p:cNvPr id="182278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890838"/>
            <a:ext cx="39290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9" name="Object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4143375"/>
            <a:ext cx="3940175" cy="197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5650356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字符数组与字符串</a:t>
            </a:r>
            <a:endParaRPr lang="en-US" altLang="zh-CN"/>
          </a:p>
          <a:p>
            <a:pPr lvl="1"/>
            <a:r>
              <a:rPr lang="zh-CN" altLang="en-US"/>
              <a:t>区别</a:t>
            </a:r>
            <a:endParaRPr lang="en-US" altLang="zh-CN"/>
          </a:p>
          <a:p>
            <a:pPr lvl="2"/>
            <a:r>
              <a:rPr lang="zh-CN" altLang="en-US">
                <a:solidFill>
                  <a:srgbClr val="FF3300"/>
                </a:solidFill>
              </a:rPr>
              <a:t>字符串</a:t>
            </a:r>
            <a:r>
              <a:rPr lang="zh-CN" altLang="en-US">
                <a:solidFill>
                  <a:srgbClr val="0000FF"/>
                </a:solidFill>
              </a:rPr>
              <a:t>可以</a:t>
            </a:r>
            <a:r>
              <a:rPr lang="zh-CN" altLang="en-US">
                <a:solidFill>
                  <a:schemeClr val="hlink"/>
                </a:solidFill>
              </a:rPr>
              <a:t>存放在字符数组中</a:t>
            </a:r>
            <a:r>
              <a:rPr lang="zh-CN" altLang="en-US">
                <a:solidFill>
                  <a:srgbClr val="0000FF"/>
                </a:solidFill>
              </a:rPr>
              <a:t>，但该字符数组中</a:t>
            </a:r>
            <a:r>
              <a:rPr lang="zh-CN" altLang="en-US">
                <a:solidFill>
                  <a:schemeClr val="hlink"/>
                </a:solidFill>
              </a:rPr>
              <a:t>必须存储一个显式的'\0'</a:t>
            </a:r>
            <a:r>
              <a:rPr lang="zh-CN" altLang="en-US">
                <a:solidFill>
                  <a:srgbClr val="0000FF"/>
                </a:solidFill>
              </a:rPr>
              <a:t>字符来作为字符串的结束标记</a:t>
            </a:r>
            <a:endParaRPr lang="en-US" altLang="zh-CN">
              <a:solidFill>
                <a:srgbClr val="0000FF"/>
              </a:solidFill>
            </a:endParaRPr>
          </a:p>
          <a:p>
            <a:pPr lvl="3"/>
            <a:r>
              <a:rPr lang="zh-CN" altLang="en-US"/>
              <a:t>字符数组中，</a:t>
            </a:r>
            <a:r>
              <a:rPr lang="zh-CN" altLang="en-US">
                <a:solidFill>
                  <a:schemeClr val="hlink"/>
                </a:solidFill>
              </a:rPr>
              <a:t> '</a:t>
            </a:r>
            <a:r>
              <a:rPr lang="en-US" altLang="zh-CN">
                <a:solidFill>
                  <a:schemeClr val="hlink"/>
                </a:solidFill>
              </a:rPr>
              <a:t>\0</a:t>
            </a:r>
            <a:r>
              <a:rPr lang="zh-CN" altLang="en-US">
                <a:solidFill>
                  <a:schemeClr val="hlink"/>
                </a:solidFill>
              </a:rPr>
              <a:t>'</a:t>
            </a:r>
            <a:r>
              <a:rPr lang="zh-CN" altLang="en-US"/>
              <a:t>后的字符不属于该字符串</a:t>
            </a:r>
            <a:endParaRPr lang="en-US" altLang="zh-CN"/>
          </a:p>
          <a:p>
            <a:pPr lvl="2"/>
            <a:r>
              <a:rPr lang="zh-CN" altLang="en-US">
                <a:solidFill>
                  <a:srgbClr val="0000FF"/>
                </a:solidFill>
              </a:rPr>
              <a:t>任一个字符数组不一定都是字符串，因为</a:t>
            </a:r>
            <a:r>
              <a:rPr lang="zh-CN" altLang="en-US">
                <a:solidFill>
                  <a:schemeClr val="hlink"/>
                </a:solidFill>
              </a:rPr>
              <a:t>并不要求</a:t>
            </a:r>
            <a:r>
              <a:rPr lang="zh-CN" altLang="en-US">
                <a:solidFill>
                  <a:srgbClr val="FF3300"/>
                </a:solidFill>
              </a:rPr>
              <a:t>字符数组</a:t>
            </a:r>
            <a:r>
              <a:rPr lang="zh-CN" altLang="en-US">
                <a:solidFill>
                  <a:schemeClr val="hlink"/>
                </a:solidFill>
              </a:rPr>
              <a:t>中必须存在'\0'</a:t>
            </a:r>
            <a:r>
              <a:rPr lang="zh-CN" altLang="en-US">
                <a:solidFill>
                  <a:srgbClr val="0000FF"/>
                </a:solidFill>
              </a:rPr>
              <a:t>字符!</a:t>
            </a:r>
            <a:endParaRPr lang="en-US" altLang="zh-CN">
              <a:solidFill>
                <a:srgbClr val="0000FF"/>
              </a:solidFill>
            </a:endParaRPr>
          </a:p>
          <a:p>
            <a:pPr lvl="3"/>
            <a:r>
              <a:rPr lang="zh-CN" altLang="en-US"/>
              <a:t>如果字符数组中存在</a:t>
            </a:r>
            <a:r>
              <a:rPr lang="zh-CN" altLang="en-US">
                <a:solidFill>
                  <a:schemeClr val="hlink"/>
                </a:solidFill>
              </a:rPr>
              <a:t>'</a:t>
            </a:r>
            <a:r>
              <a:rPr lang="en-US" altLang="zh-CN">
                <a:solidFill>
                  <a:schemeClr val="hlink"/>
                </a:solidFill>
              </a:rPr>
              <a:t>\0</a:t>
            </a:r>
            <a:r>
              <a:rPr lang="zh-CN" altLang="en-US">
                <a:solidFill>
                  <a:schemeClr val="hlink"/>
                </a:solidFill>
              </a:rPr>
              <a:t>' </a:t>
            </a:r>
            <a:r>
              <a:rPr lang="zh-CN" altLang="en-US"/>
              <a:t>，则</a:t>
            </a:r>
            <a:r>
              <a:rPr lang="zh-CN" altLang="en-US">
                <a:solidFill>
                  <a:schemeClr val="hlink"/>
                </a:solidFill>
              </a:rPr>
              <a:t>'</a:t>
            </a:r>
            <a:r>
              <a:rPr lang="en-US" altLang="zh-CN">
                <a:solidFill>
                  <a:schemeClr val="hlink"/>
                </a:solidFill>
              </a:rPr>
              <a:t>\0</a:t>
            </a:r>
            <a:r>
              <a:rPr lang="zh-CN" altLang="en-US">
                <a:solidFill>
                  <a:schemeClr val="hlink"/>
                </a:solidFill>
              </a:rPr>
              <a:t>'</a:t>
            </a:r>
            <a:r>
              <a:rPr lang="zh-CN" altLang="en-US"/>
              <a:t>及其前面的字符一起构成字符串</a:t>
            </a:r>
          </a:p>
        </p:txBody>
      </p:sp>
    </p:spTree>
    <p:extLst>
      <p:ext uri="{BB962C8B-B14F-4D97-AF65-F5344CB8AC3E}">
        <p14:creationId xmlns:p14="http://schemas.microsoft.com/office/powerpoint/2010/main" val="352726451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43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704850"/>
          </a:xfrm>
        </p:spPr>
        <p:txBody>
          <a:bodyPr/>
          <a:lstStyle/>
          <a:p>
            <a:r>
              <a:rPr lang="zh-CN" altLang="en-US"/>
              <a:t>字符数组与字符串</a:t>
            </a:r>
            <a:endParaRPr lang="en-US" altLang="zh-CN"/>
          </a:p>
        </p:txBody>
      </p:sp>
      <p:pic>
        <p:nvPicPr>
          <p:cNvPr id="184326" name="Object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928813"/>
            <a:ext cx="7886700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04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14380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1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14377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8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41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344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14346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1437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14371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2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49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14351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352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14354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1436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14365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59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0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14361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362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3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14364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72250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1357313"/>
            <a:ext cx="7286625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4615614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5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字符数组与字符串</a:t>
            </a:r>
            <a:endParaRPr lang="en-US" altLang="zh-CN" dirty="0"/>
          </a:p>
          <a:p>
            <a:pPr lvl="1"/>
            <a:r>
              <a:rPr lang="zh-CN" altLang="en-US" dirty="0"/>
              <a:t>对字符串进行整体处理的最常用系统函数</a:t>
            </a:r>
            <a:endParaRPr lang="en-US" altLang="zh-CN" dirty="0"/>
          </a:p>
          <a:p>
            <a:pPr lvl="2"/>
            <a:r>
              <a:rPr lang="en-US" altLang="zh-CN" dirty="0" err="1">
                <a:solidFill>
                  <a:srgbClr val="C00000"/>
                </a:solidFill>
              </a:rPr>
              <a:t>strlen</a:t>
            </a:r>
            <a:r>
              <a:rPr lang="en-US" altLang="zh-CN" dirty="0"/>
              <a:t>——</a:t>
            </a:r>
            <a:r>
              <a:rPr lang="zh-CN" altLang="en-US" dirty="0"/>
              <a:t>求字符串长度，不包括</a:t>
            </a:r>
            <a:r>
              <a:rPr lang="en-US" altLang="zh-CN" dirty="0"/>
              <a:t>\0</a:t>
            </a:r>
          </a:p>
          <a:p>
            <a:pPr lvl="3"/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”)</a:t>
            </a:r>
            <a:r>
              <a:rPr lang="zh-CN" altLang="en-US" dirty="0"/>
              <a:t>的返回值为</a:t>
            </a:r>
            <a:r>
              <a:rPr lang="en-US" altLang="zh-CN" dirty="0"/>
              <a:t>3</a:t>
            </a:r>
          </a:p>
          <a:p>
            <a:pPr lvl="2"/>
            <a:r>
              <a:rPr lang="en-US" altLang="zh-CN" dirty="0" err="1">
                <a:solidFill>
                  <a:srgbClr val="C00000"/>
                </a:solidFill>
              </a:rPr>
              <a:t>strcat</a:t>
            </a:r>
            <a:r>
              <a:rPr lang="en-US" altLang="zh-CN" dirty="0"/>
              <a:t> ——</a:t>
            </a:r>
            <a:r>
              <a:rPr lang="zh-CN" altLang="en-US" dirty="0"/>
              <a:t>连接字符串</a:t>
            </a:r>
            <a:endParaRPr lang="en-US" altLang="zh-CN" dirty="0"/>
          </a:p>
          <a:p>
            <a:pPr lvl="3"/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</a:rPr>
              <a:t>strcat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(str1,str2)</a:t>
            </a:r>
            <a:r>
              <a:rPr lang="zh-CN" altLang="en-US" dirty="0">
                <a:latin typeface="Courier New" pitchFamily="49" charset="0"/>
              </a:rPr>
              <a:t>将字符串</a:t>
            </a:r>
            <a:r>
              <a:rPr lang="en-US" altLang="zh-CN" dirty="0">
                <a:latin typeface="Courier New" pitchFamily="49" charset="0"/>
              </a:rPr>
              <a:t>str1</a:t>
            </a:r>
            <a:r>
              <a:rPr lang="zh-CN" altLang="en-US" dirty="0">
                <a:latin typeface="Courier New" pitchFamily="49" charset="0"/>
              </a:rPr>
              <a:t>和</a:t>
            </a:r>
            <a:r>
              <a:rPr lang="en-US" altLang="zh-CN" dirty="0">
                <a:latin typeface="Courier New" pitchFamily="49" charset="0"/>
              </a:rPr>
              <a:t>str2</a:t>
            </a:r>
            <a:r>
              <a:rPr lang="zh-CN" altLang="en-US" dirty="0">
                <a:latin typeface="Courier New" pitchFamily="49" charset="0"/>
              </a:rPr>
              <a:t>连接，将连接后得到的字符串作为函数的返回值</a:t>
            </a:r>
            <a:endParaRPr lang="en-US" altLang="zh-CN" dirty="0">
              <a:latin typeface="Courier New" pitchFamily="49" charset="0"/>
            </a:endParaRPr>
          </a:p>
          <a:p>
            <a:pPr lvl="3"/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</a:rPr>
              <a:t>strcat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(“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</a:rPr>
              <a:t>abc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”,”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</a:rPr>
              <a:t>def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”)</a:t>
            </a:r>
            <a:r>
              <a:rPr lang="zh-CN" altLang="en-US" dirty="0"/>
              <a:t>的返回值为</a:t>
            </a:r>
            <a:r>
              <a:rPr lang="en-US" altLang="zh-CN" dirty="0">
                <a:latin typeface="Courier New" pitchFamily="49" charset="0"/>
              </a:rPr>
              <a:t>“</a:t>
            </a:r>
            <a:r>
              <a:rPr lang="en-US" altLang="zh-CN" dirty="0" err="1">
                <a:latin typeface="Courier New" pitchFamily="49" charset="0"/>
              </a:rPr>
              <a:t>abcdef</a:t>
            </a:r>
            <a:r>
              <a:rPr lang="en-US" altLang="zh-CN" dirty="0">
                <a:latin typeface="Courier New" pitchFamily="49" charset="0"/>
              </a:rPr>
              <a:t>”</a:t>
            </a:r>
          </a:p>
          <a:p>
            <a:pPr lvl="2"/>
            <a:r>
              <a:rPr lang="en-US" altLang="zh-CN" dirty="0" err="1">
                <a:solidFill>
                  <a:srgbClr val="C00000"/>
                </a:solidFill>
              </a:rPr>
              <a:t>strcpy</a:t>
            </a:r>
            <a:r>
              <a:rPr lang="en-US" altLang="zh-CN" dirty="0"/>
              <a:t> ——</a:t>
            </a:r>
            <a:r>
              <a:rPr lang="zh-CN" altLang="en-US" dirty="0"/>
              <a:t>字符串拷贝，实现字符串的赋值</a:t>
            </a:r>
            <a:endParaRPr lang="en-US" altLang="zh-CN" dirty="0"/>
          </a:p>
          <a:p>
            <a:pPr lvl="3"/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</a:rPr>
              <a:t>strcpy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(str1,str2)</a:t>
            </a:r>
            <a:r>
              <a:rPr lang="zh-CN" altLang="en-US" dirty="0">
                <a:latin typeface="Courier New" pitchFamily="49" charset="0"/>
              </a:rPr>
              <a:t>将字符串</a:t>
            </a:r>
            <a:r>
              <a:rPr lang="en-US" altLang="zh-CN" dirty="0">
                <a:latin typeface="Courier New" pitchFamily="49" charset="0"/>
              </a:rPr>
              <a:t>str2</a:t>
            </a:r>
            <a:r>
              <a:rPr lang="zh-CN" altLang="en-US" dirty="0">
                <a:latin typeface="Courier New" pitchFamily="49" charset="0"/>
              </a:rPr>
              <a:t>赋值给</a:t>
            </a:r>
            <a:r>
              <a:rPr lang="en-US" altLang="zh-CN" dirty="0">
                <a:latin typeface="Courier New" pitchFamily="49" charset="0"/>
              </a:rPr>
              <a:t>str1</a:t>
            </a:r>
          </a:p>
          <a:p>
            <a:pPr lvl="3"/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</a:rPr>
              <a:t>strcpy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(str1,”abc”)</a:t>
            </a:r>
            <a:r>
              <a:rPr lang="zh-CN" altLang="en-US" dirty="0">
                <a:latin typeface="Courier New" pitchFamily="49" charset="0"/>
              </a:rPr>
              <a:t>将字符串</a:t>
            </a:r>
            <a:r>
              <a:rPr lang="en-US" altLang="zh-CN" dirty="0">
                <a:latin typeface="Courier New" pitchFamily="49" charset="0"/>
              </a:rPr>
              <a:t>”</a:t>
            </a:r>
            <a:r>
              <a:rPr lang="en-US" altLang="zh-CN" dirty="0" err="1">
                <a:latin typeface="Courier New" pitchFamily="49" charset="0"/>
              </a:rPr>
              <a:t>abc</a:t>
            </a:r>
            <a:r>
              <a:rPr lang="en-US" altLang="zh-CN" dirty="0">
                <a:latin typeface="Courier New" pitchFamily="49" charset="0"/>
              </a:rPr>
              <a:t>”</a:t>
            </a:r>
            <a:r>
              <a:rPr lang="zh-CN" altLang="en-US" dirty="0">
                <a:latin typeface="Courier New" pitchFamily="49" charset="0"/>
              </a:rPr>
              <a:t>赋值给字符串</a:t>
            </a:r>
            <a:r>
              <a:rPr lang="en-US" altLang="zh-CN" dirty="0">
                <a:latin typeface="Courier New" pitchFamily="49" charset="0"/>
              </a:rPr>
              <a:t>str1</a:t>
            </a:r>
          </a:p>
        </p:txBody>
      </p:sp>
    </p:spTree>
    <p:extLst>
      <p:ext uri="{BB962C8B-B14F-4D97-AF65-F5344CB8AC3E}">
        <p14:creationId xmlns:p14="http://schemas.microsoft.com/office/powerpoint/2010/main" val="1243144327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6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字符数组与字符串</a:t>
            </a:r>
            <a:endParaRPr lang="en-US" altLang="zh-CN"/>
          </a:p>
          <a:p>
            <a:pPr lvl="1"/>
            <a:r>
              <a:rPr lang="zh-CN" altLang="en-US"/>
              <a:t>对字符串进行整体处理的最常用系统函数</a:t>
            </a:r>
            <a:endParaRPr lang="en-US" altLang="zh-CN"/>
          </a:p>
          <a:p>
            <a:pPr lvl="2"/>
            <a:r>
              <a:rPr lang="en-US" altLang="zh-CN">
                <a:solidFill>
                  <a:srgbClr val="C00000"/>
                </a:solidFill>
              </a:rPr>
              <a:t>strcmp</a:t>
            </a:r>
            <a:r>
              <a:rPr lang="en-US" altLang="zh-CN"/>
              <a:t> ——</a:t>
            </a:r>
            <a:r>
              <a:rPr lang="zh-CN" altLang="en-US"/>
              <a:t>字符串比较</a:t>
            </a:r>
            <a:endParaRPr lang="en-US" altLang="zh-CN"/>
          </a:p>
          <a:p>
            <a:pPr lvl="3"/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strcmp(str1,str2)</a:t>
            </a:r>
          </a:p>
          <a:p>
            <a:pPr lvl="4"/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str1==str2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：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str2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的相同位置的每个字符都相同，而且长度相同。函数返回值为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4"/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str1&gt;str2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比较两个字符串第一个不相同的字符，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码大于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码。函数返回值为正整数</a:t>
            </a:r>
            <a:endParaRPr lang="en-US" altLang="zh-CN">
              <a:solidFill>
                <a:srgbClr val="233DA9"/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str1&lt;str2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比较两个字符串第一个不相同的字符，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码小于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码。函数返回值为负整数</a:t>
            </a:r>
            <a:endParaRPr lang="en-US" altLang="zh-CN">
              <a:solidFill>
                <a:srgbClr val="233DA9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/>
              <a:t>使用这些函数时要包含</a:t>
            </a:r>
            <a:r>
              <a:rPr lang="zh-CN" altLang="en-US">
                <a:solidFill>
                  <a:srgbClr val="C00000"/>
                </a:solidFill>
              </a:rPr>
              <a:t>“</a:t>
            </a:r>
            <a:r>
              <a:rPr lang="en-US" altLang="zh-CN">
                <a:solidFill>
                  <a:srgbClr val="C00000"/>
                </a:solidFill>
              </a:rPr>
              <a:t>string.h”</a:t>
            </a:r>
            <a:r>
              <a:rPr lang="zh-CN" altLang="en-US"/>
              <a:t>头文件</a:t>
            </a:r>
          </a:p>
        </p:txBody>
      </p:sp>
    </p:spTree>
    <p:extLst>
      <p:ext uri="{BB962C8B-B14F-4D97-AF65-F5344CB8AC3E}">
        <p14:creationId xmlns:p14="http://schemas.microsoft.com/office/powerpoint/2010/main" val="1495176741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445968"/>
          </a:xfrm>
        </p:spPr>
        <p:txBody>
          <a:bodyPr/>
          <a:lstStyle/>
          <a:p>
            <a:r>
              <a:rPr lang="zh-CN" altLang="en-US" dirty="0"/>
              <a:t>字符串处理函数示例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std</a:t>
            </a:r>
            <a:endParaRPr lang="en-US" altLang="zh-CN" sz="18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a[20],b[20],c[40];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&lt;&lt;"Input string a: ";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&gt;&gt;a;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&lt;&lt;"The length of string a is "&lt;&lt;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(a)&lt;&lt;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&lt;&lt;"Input string b: ";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&gt;&gt;b;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&lt;&lt;"The length of string b is "&lt;&lt;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(b)&lt;&lt;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c,a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&lt;&lt;"string c: "&lt;&lt;c&lt;&lt;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不相同，连接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c,b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c,a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&lt;&lt;"string c: "&lt;&lt;c&lt;&lt;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8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147988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87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字符串类</a:t>
            </a:r>
            <a:endParaRPr lang="en-US" altLang="zh-CN" dirty="0"/>
          </a:p>
          <a:p>
            <a:pPr lvl="1"/>
            <a:r>
              <a:rPr lang="zh-CN" altLang="en-US" dirty="0"/>
              <a:t>不是基本数据类型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C++</a:t>
            </a:r>
            <a:r>
              <a:rPr lang="zh-CN" altLang="en-US" dirty="0"/>
              <a:t>标准库中定义</a:t>
            </a:r>
            <a:endParaRPr lang="en-US" altLang="zh-CN" dirty="0"/>
          </a:p>
          <a:p>
            <a:pPr lvl="1"/>
            <a:r>
              <a:rPr lang="zh-CN" altLang="en-US" dirty="0"/>
              <a:t>可以作为数据类型使用</a:t>
            </a:r>
            <a:endParaRPr lang="en-US" altLang="zh-CN" dirty="0"/>
          </a:p>
          <a:p>
            <a:r>
              <a:rPr lang="zh-CN" altLang="en-US" dirty="0"/>
              <a:t>字符串变量</a:t>
            </a:r>
            <a:endParaRPr lang="en-US" altLang="zh-CN" dirty="0"/>
          </a:p>
          <a:p>
            <a:pPr lvl="1"/>
            <a:r>
              <a:rPr lang="zh-CN" altLang="en-US" dirty="0"/>
              <a:t>说明为字符串类型的变量</a:t>
            </a:r>
            <a:endParaRPr lang="en-US" altLang="zh-CN" dirty="0"/>
          </a:p>
          <a:p>
            <a:pPr lvl="1"/>
            <a:r>
              <a:rPr lang="zh-CN" altLang="en-US" dirty="0"/>
              <a:t>实际是字符串类的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字符串类型的某些功能通过字符串类的成员函数实现</a:t>
            </a:r>
          </a:p>
        </p:txBody>
      </p:sp>
    </p:spTree>
    <p:extLst>
      <p:ext uri="{BB962C8B-B14F-4D97-AF65-F5344CB8AC3E}">
        <p14:creationId xmlns:p14="http://schemas.microsoft.com/office/powerpoint/2010/main" val="32563035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88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说明字符串变量</a:t>
            </a:r>
            <a:endParaRPr lang="en-US" altLang="zh-CN"/>
          </a:p>
          <a:p>
            <a:pPr lvl="1" algn="ctr"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 str;</a:t>
            </a:r>
          </a:p>
          <a:p>
            <a:r>
              <a:rPr lang="zh-CN" altLang="en-US"/>
              <a:t>字符串变量的初始化</a:t>
            </a:r>
            <a:endParaRPr lang="en-US" altLang="zh-CN"/>
          </a:p>
          <a:p>
            <a:pPr lvl="1" algn="ctr"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string str=“hello”;</a:t>
            </a:r>
          </a:p>
          <a:p>
            <a:pPr lvl="1"/>
            <a:r>
              <a:rPr lang="zh-CN" altLang="en-US"/>
              <a:t>字符串变量</a:t>
            </a:r>
            <a:r>
              <a:rPr lang="zh-CN" altLang="en-US">
                <a:solidFill>
                  <a:srgbClr val="C00000"/>
                </a:solidFill>
              </a:rPr>
              <a:t>不包含</a:t>
            </a:r>
            <a:r>
              <a:rPr lang="en-US" altLang="zh-CN"/>
              <a:t>\0</a:t>
            </a:r>
          </a:p>
          <a:p>
            <a:pPr lvl="1"/>
            <a:r>
              <a:rPr lang="zh-CN" altLang="en-US"/>
              <a:t>例如</a:t>
            </a:r>
            <a:endParaRPr lang="en-US" altLang="zh-CN"/>
          </a:p>
          <a:p>
            <a:pPr lvl="1"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char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 astr[10]=“hello”;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string str=astr;</a:t>
            </a:r>
          </a:p>
          <a:p>
            <a:pPr lvl="1"/>
            <a:r>
              <a:rPr lang="zh-CN" altLang="en-US"/>
              <a:t>字符串变量</a:t>
            </a:r>
            <a:r>
              <a:rPr lang="en-US" altLang="zh-CN"/>
              <a:t>str</a:t>
            </a:r>
            <a:r>
              <a:rPr lang="zh-CN" altLang="en-US"/>
              <a:t>中不包括字符数组</a:t>
            </a:r>
            <a:r>
              <a:rPr lang="en-US" altLang="zh-CN"/>
              <a:t>astr</a:t>
            </a:r>
            <a:r>
              <a:rPr lang="zh-CN" altLang="en-US"/>
              <a:t>中的</a:t>
            </a:r>
            <a:r>
              <a:rPr lang="en-US" altLang="zh-CN"/>
              <a:t>\0</a:t>
            </a:r>
          </a:p>
        </p:txBody>
      </p:sp>
    </p:spTree>
    <p:extLst>
      <p:ext uri="{BB962C8B-B14F-4D97-AF65-F5344CB8AC3E}">
        <p14:creationId xmlns:p14="http://schemas.microsoft.com/office/powerpoint/2010/main" val="44075350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89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操作字符串变量</a:t>
            </a:r>
            <a:endParaRPr lang="en-US" altLang="zh-CN" dirty="0"/>
          </a:p>
          <a:p>
            <a:pPr lvl="1"/>
            <a:r>
              <a:rPr lang="zh-CN" altLang="en-US" dirty="0"/>
              <a:t>访问字符串中的字符</a:t>
            </a:r>
            <a:endParaRPr lang="en-US" altLang="zh-CN" dirty="0"/>
          </a:p>
          <a:p>
            <a:pPr lvl="2"/>
            <a:r>
              <a:rPr lang="zh-CN" altLang="en-US" dirty="0"/>
              <a:t>字符数组下标</a:t>
            </a:r>
            <a:endParaRPr lang="en-US" altLang="zh-CN" dirty="0"/>
          </a:p>
          <a:p>
            <a:pPr lvl="2"/>
            <a:r>
              <a:rPr lang="zh-CN" altLang="en-US" dirty="0"/>
              <a:t>例如</a:t>
            </a:r>
            <a:endParaRPr lang="en-US" altLang="zh-CN" dirty="0"/>
          </a:p>
          <a:p>
            <a:pPr lvl="2"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 word =“Then”;</a:t>
            </a:r>
          </a:p>
          <a:p>
            <a:pPr lvl="2"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word[2] = ‘a’;</a:t>
            </a:r>
          </a:p>
          <a:p>
            <a:pPr lvl="2"/>
            <a:r>
              <a:rPr lang="zh-CN" altLang="en-US" dirty="0"/>
              <a:t>字符串变量的值变为：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“Than”</a:t>
            </a:r>
            <a:endParaRPr lang="en-US" altLang="zh-CN" dirty="0"/>
          </a:p>
          <a:p>
            <a:pPr lvl="1"/>
            <a:r>
              <a:rPr lang="zh-CN" altLang="en-US" dirty="0"/>
              <a:t>输入输出</a:t>
            </a:r>
            <a:endParaRPr lang="en-US" altLang="zh-CN" dirty="0"/>
          </a:p>
          <a:p>
            <a:pPr lvl="2"/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</a:rPr>
              <a:t>cin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&gt;&gt;word;</a:t>
            </a:r>
          </a:p>
          <a:p>
            <a:pPr lvl="2"/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</a:rPr>
              <a:t>cout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&lt;&lt;word;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1441884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9046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543925" cy="5029200"/>
          </a:xfrm>
        </p:spPr>
        <p:txBody>
          <a:bodyPr/>
          <a:lstStyle/>
          <a:p>
            <a:r>
              <a:rPr lang="zh-CN" altLang="en-US"/>
              <a:t>操作字符串变量</a:t>
            </a:r>
            <a:endParaRPr lang="en-US" altLang="zh-CN"/>
          </a:p>
          <a:p>
            <a:pPr lvl="1"/>
            <a:r>
              <a:rPr lang="zh-CN" altLang="en-US"/>
              <a:t>计算长度</a:t>
            </a:r>
            <a:endParaRPr lang="en-US" altLang="zh-CN"/>
          </a:p>
          <a:p>
            <a:pPr lvl="2"/>
            <a:r>
              <a:rPr lang="zh-CN" altLang="en-US"/>
              <a:t>调用字符串类的成员函数</a:t>
            </a:r>
            <a:r>
              <a:rPr lang="en-US" altLang="zh-CN"/>
              <a:t>length()</a:t>
            </a:r>
          </a:p>
          <a:p>
            <a:pPr lvl="2"/>
            <a:r>
              <a:rPr lang="zh-CN" altLang="en-US"/>
              <a:t>例如：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word.length()</a:t>
            </a:r>
          </a:p>
          <a:p>
            <a:pPr lvl="1"/>
            <a:r>
              <a:rPr lang="zh-CN" altLang="en-US"/>
              <a:t>连接</a:t>
            </a:r>
            <a:endParaRPr lang="en-US" altLang="zh-CN"/>
          </a:p>
          <a:p>
            <a:pPr lvl="2"/>
            <a:r>
              <a:rPr lang="zh-CN" altLang="en-US"/>
              <a:t>重载算术运算符“</a:t>
            </a:r>
            <a:r>
              <a:rPr lang="en-US" altLang="zh-CN"/>
              <a:t>+</a:t>
            </a:r>
            <a:r>
              <a:rPr lang="zh-CN" altLang="en-US"/>
              <a:t>”</a:t>
            </a:r>
            <a:endParaRPr lang="en-US" altLang="zh-CN"/>
          </a:p>
          <a:p>
            <a:pPr lvl="2"/>
            <a:r>
              <a:rPr lang="zh-CN" altLang="en-US"/>
              <a:t>例如</a:t>
            </a:r>
            <a:endParaRPr lang="en-US" altLang="zh-CN"/>
          </a:p>
          <a:p>
            <a:pPr lvl="2"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string word1 = “hello”;</a:t>
            </a:r>
          </a:p>
          <a:p>
            <a:pPr lvl="2"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string word2 = “ C++”;</a:t>
            </a:r>
          </a:p>
          <a:p>
            <a:pPr lvl="2"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string word3 = word1 + word2;</a:t>
            </a:r>
          </a:p>
          <a:p>
            <a:pPr lvl="2"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cout&lt;&lt;word3&lt;&lt;endl;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</a:rPr>
              <a:t>//word3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</a:rPr>
              <a:t>为：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</a:rPr>
              <a:t>”hello C++”</a:t>
            </a:r>
            <a:endParaRPr lang="en-US" altLang="zh-CN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87970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91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操作字符串变量</a:t>
            </a:r>
            <a:endParaRPr lang="en-US" altLang="zh-CN" dirty="0"/>
          </a:p>
          <a:p>
            <a:pPr lvl="1"/>
            <a:r>
              <a:rPr lang="zh-CN" altLang="en-US" dirty="0"/>
              <a:t>赋值</a:t>
            </a:r>
            <a:endParaRPr lang="en-US" altLang="zh-CN" dirty="0"/>
          </a:p>
          <a:p>
            <a:pPr lvl="2"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 word1=“hello”;</a:t>
            </a:r>
          </a:p>
          <a:p>
            <a:pPr lvl="2"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 word2=word1;</a:t>
            </a: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</a:t>
            </a: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word1</a:t>
            </a:r>
            <a:r>
              <a:rPr lang="zh-CN" alt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值赋给</a:t>
            </a: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word2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zh-CN" altLang="en-US" dirty="0"/>
              <a:t>比较</a:t>
            </a:r>
            <a:endParaRPr lang="en-US" altLang="zh-CN" dirty="0"/>
          </a:p>
          <a:p>
            <a:pPr lvl="2"/>
            <a:r>
              <a:rPr lang="zh-CN" altLang="en-US" dirty="0"/>
              <a:t>重载关系运算符：</a:t>
            </a:r>
            <a:r>
              <a:rPr lang="en-US" altLang="zh-CN" dirty="0"/>
              <a:t>==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!=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endParaRPr lang="en-US" altLang="zh-CN" dirty="0"/>
          </a:p>
          <a:p>
            <a:pPr lvl="2"/>
            <a:r>
              <a:rPr lang="zh-CN" altLang="en-US" dirty="0"/>
              <a:t>各种关系的含义如前文所述（见讲稿</a:t>
            </a:r>
            <a:r>
              <a:rPr lang="en-US" altLang="zh-CN" dirty="0"/>
              <a:t>P200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构造关于字符串的关系表达式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73474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92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字符串数组</a:t>
            </a:r>
            <a:endParaRPr lang="en-US" altLang="zh-CN" dirty="0"/>
          </a:p>
          <a:p>
            <a:pPr lvl="1"/>
            <a:r>
              <a:rPr lang="zh-CN" altLang="en-US" dirty="0"/>
              <a:t>说明</a:t>
            </a:r>
            <a:endParaRPr lang="en-US" altLang="zh-CN" dirty="0"/>
          </a:p>
          <a:p>
            <a:pPr lvl="2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/>
            <a:r>
              <a:rPr lang="zh-CN" altLang="en-US" dirty="0"/>
              <a:t>初始化</a:t>
            </a:r>
            <a:endParaRPr lang="en-US" altLang="zh-CN" dirty="0"/>
          </a:p>
          <a:p>
            <a:pPr lvl="2"/>
            <a:r>
              <a:rPr lang="en-US" altLang="zh-CN" dirty="0">
                <a:latin typeface="Courier New" pitchFamily="49" charset="0"/>
              </a:rPr>
              <a:t>string </a:t>
            </a:r>
            <a:r>
              <a:rPr lang="en-US" altLang="zh-CN" dirty="0" err="1">
                <a:latin typeface="Courier New" pitchFamily="49" charset="0"/>
              </a:rPr>
              <a:t>str</a:t>
            </a:r>
            <a:r>
              <a:rPr lang="en-US" altLang="zh-CN" dirty="0">
                <a:latin typeface="Courier New" pitchFamily="49" charset="0"/>
              </a:rPr>
              <a:t>[10]={“</a:t>
            </a:r>
            <a:r>
              <a:rPr lang="en-US" altLang="zh-CN" dirty="0" err="1">
                <a:latin typeface="Courier New" pitchFamily="49" charset="0"/>
              </a:rPr>
              <a:t>zhao</a:t>
            </a:r>
            <a:r>
              <a:rPr lang="en-US" altLang="zh-CN" dirty="0">
                <a:latin typeface="Courier New" pitchFamily="49" charset="0"/>
              </a:rPr>
              <a:t>”,“</a:t>
            </a:r>
            <a:r>
              <a:rPr lang="en-US" altLang="zh-CN" dirty="0" err="1">
                <a:latin typeface="Courier New" pitchFamily="49" charset="0"/>
              </a:rPr>
              <a:t>qian</a:t>
            </a:r>
            <a:r>
              <a:rPr lang="en-US" altLang="zh-CN" dirty="0">
                <a:latin typeface="Courier New" pitchFamily="49" charset="0"/>
              </a:rPr>
              <a:t>”};</a:t>
            </a:r>
          </a:p>
          <a:p>
            <a:pPr lvl="1"/>
            <a:r>
              <a:rPr lang="zh-CN" altLang="en-US" dirty="0"/>
              <a:t>赋值</a:t>
            </a:r>
            <a:endParaRPr lang="en-US" altLang="zh-CN" dirty="0"/>
          </a:p>
          <a:p>
            <a:pPr lvl="2"/>
            <a:r>
              <a:rPr lang="en-US" altLang="zh-CN" dirty="0" err="1">
                <a:latin typeface="Courier New" pitchFamily="49" charset="0"/>
              </a:rPr>
              <a:t>str</a:t>
            </a:r>
            <a:r>
              <a:rPr lang="en-US" altLang="zh-CN" dirty="0">
                <a:latin typeface="Courier New" pitchFamily="49" charset="0"/>
              </a:rPr>
              <a:t>[2]=“sun”;</a:t>
            </a:r>
          </a:p>
        </p:txBody>
      </p:sp>
    </p:spTree>
    <p:extLst>
      <p:ext uri="{BB962C8B-B14F-4D97-AF65-F5344CB8AC3E}">
        <p14:creationId xmlns:p14="http://schemas.microsoft.com/office/powerpoint/2010/main" val="3679649539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96611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196652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3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6612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196649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0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6613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4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196615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6616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7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196618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6619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196646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47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6620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196643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44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6621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22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196623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6624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25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196626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96629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19664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4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6630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196637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38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6631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2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196633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6634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5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C00000"/>
                </a:solidFill>
              </a:rPr>
              <a:t>结构类型与联合类型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196636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14559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4.5】</a:t>
            </a:r>
            <a:r>
              <a:rPr lang="zh-CN" altLang="en-US">
                <a:solidFill>
                  <a:srgbClr val="C00000"/>
                </a:solidFill>
              </a:rPr>
              <a:t>若</a:t>
            </a:r>
            <a:r>
              <a:rPr lang="en-US" altLang="zh-CN">
                <a:solidFill>
                  <a:srgbClr val="C00000"/>
                </a:solidFill>
              </a:rPr>
              <a:t>int</a:t>
            </a:r>
            <a:r>
              <a:rPr lang="zh-CN" altLang="en-US">
                <a:solidFill>
                  <a:srgbClr val="C00000"/>
                </a:solidFill>
              </a:rPr>
              <a:t>型变量</a:t>
            </a:r>
            <a:r>
              <a:rPr lang="en-US" altLang="zh-CN">
                <a:solidFill>
                  <a:srgbClr val="C00000"/>
                </a:solidFill>
              </a:rPr>
              <a:t>x</a:t>
            </a:r>
            <a:r>
              <a:rPr lang="zh-CN" altLang="en-US">
                <a:solidFill>
                  <a:srgbClr val="C00000"/>
                </a:solidFill>
              </a:rPr>
              <a:t>的值小于</a:t>
            </a:r>
            <a:r>
              <a:rPr lang="en-US" altLang="zh-CN">
                <a:solidFill>
                  <a:srgbClr val="C00000"/>
                </a:solidFill>
              </a:rPr>
              <a:t>y</a:t>
            </a:r>
            <a:r>
              <a:rPr lang="zh-CN" altLang="en-US">
                <a:solidFill>
                  <a:srgbClr val="C00000"/>
                </a:solidFill>
              </a:rPr>
              <a:t>的值时，则将</a:t>
            </a:r>
            <a:r>
              <a:rPr lang="en-US" altLang="zh-CN">
                <a:solidFill>
                  <a:srgbClr val="C00000"/>
                </a:solidFill>
              </a:rPr>
              <a:t>x</a:t>
            </a:r>
            <a:r>
              <a:rPr lang="zh-CN" altLang="en-US">
                <a:solidFill>
                  <a:srgbClr val="C00000"/>
                </a:solidFill>
              </a:rPr>
              <a:t>与</a:t>
            </a:r>
            <a:r>
              <a:rPr lang="en-US" altLang="zh-CN">
                <a:solidFill>
                  <a:srgbClr val="C00000"/>
                </a:solidFill>
              </a:rPr>
              <a:t>y</a:t>
            </a:r>
            <a:r>
              <a:rPr lang="zh-CN" altLang="en-US">
                <a:solidFill>
                  <a:srgbClr val="C00000"/>
                </a:solidFill>
              </a:rPr>
              <a:t>的值互换；否则，将</a:t>
            </a:r>
            <a:r>
              <a:rPr lang="en-US" altLang="zh-CN">
                <a:solidFill>
                  <a:srgbClr val="C00000"/>
                </a:solidFill>
              </a:rPr>
              <a:t>x</a:t>
            </a:r>
            <a:r>
              <a:rPr lang="zh-CN" altLang="en-US">
                <a:solidFill>
                  <a:srgbClr val="C00000"/>
                </a:solidFill>
              </a:rPr>
              <a:t>与</a:t>
            </a:r>
            <a:r>
              <a:rPr lang="en-US" altLang="zh-CN">
                <a:solidFill>
                  <a:srgbClr val="C00000"/>
                </a:solidFill>
              </a:rPr>
              <a:t>y</a:t>
            </a:r>
            <a:r>
              <a:rPr lang="zh-CN" altLang="en-US">
                <a:solidFill>
                  <a:srgbClr val="C00000"/>
                </a:solidFill>
              </a:rPr>
              <a:t>的值各加上100</a:t>
            </a:r>
          </a:p>
        </p:txBody>
      </p:sp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3214688"/>
            <a:ext cx="75850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5669353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19763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1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4.35】</a:t>
            </a:r>
            <a:r>
              <a:rPr lang="zh-CN" altLang="en-US" dirty="0">
                <a:solidFill>
                  <a:srgbClr val="C00000"/>
                </a:solidFill>
              </a:rPr>
              <a:t>已知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个学生的注册号和成绩，计算他们的平均成绩，并列出成绩最好的前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C00000"/>
                </a:solidFill>
              </a:rPr>
              <a:t>名学生的注册号和分数（教材</a:t>
            </a:r>
            <a:r>
              <a:rPr lang="en-US" altLang="zh-CN" dirty="0">
                <a:solidFill>
                  <a:srgbClr val="C00000"/>
                </a:solidFill>
              </a:rPr>
              <a:t>P108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endParaRPr lang="en-US" altLang="zh-CN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Input 6 student's </a:t>
            </a:r>
            <a:r>
              <a:rPr lang="en-US" altLang="zh-CN" sz="1800" dirty="0" err="1">
                <a:solidFill>
                  <a:schemeClr val="tx2"/>
                </a:solidFill>
                <a:latin typeface="宋体" charset="-122"/>
              </a:rPr>
              <a:t>Reg_Num</a:t>
            </a: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 &amp; Score: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1001 88.5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1002 91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1003 85.5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1004 93.5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1005 85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1006 96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Average score:89.9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   register-number  score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1       1006        96.0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2       1004        93.5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3       1002        91.0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55898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198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n=6;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共有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t=3;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欲找出前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名最好成绩者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index[n];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index，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存放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个学生的注册号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score[n];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score，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存放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个学生的成绩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cout&lt;&lt;"Input "&lt;&lt;n&lt;&lt;" student's Reg_Num &amp; Score:"&lt;&lt;endl;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i=0; i&lt;n; i++)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个学生的注册号及成绩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cin&gt;&gt;index[i]&gt;&gt;score[i];</a:t>
            </a:r>
          </a:p>
          <a:p>
            <a:pPr>
              <a:spcBef>
                <a:spcPct val="0"/>
              </a:spcBef>
            </a:pPr>
            <a:endParaRPr lang="zh-CN" altLang="en-US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1902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1996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72488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sum=0;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放累加和的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先置为0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(i=0; i&lt;n; i++)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 += score[i];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个学生的成绩累加到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</a:t>
            </a:r>
            <a:endParaRPr lang="zh-CN" altLang="en-US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cout.setf(ios::fixed);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设置以定点数格式输出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cout.precision(1);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输出平均成绩</a:t>
            </a: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40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cout&lt;&lt;“Average score:”&lt;&lt;sum/n&lt;&lt;endl;	</a:t>
            </a:r>
            <a:endParaRPr lang="zh-CN" altLang="en-US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cout.width(25);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输出“题头行”</a:t>
            </a:r>
            <a:endParaRPr lang="en-US" altLang="zh-CN" sz="240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cout&lt;&lt;"register-number score";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sz="240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z="240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zh-CN" altLang="en-US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99562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0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(i=0; i&lt;t; i++) {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找出前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从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分量始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 = score[i];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j1 = i;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//j1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中记录上述最大者的下标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看还有否比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更大的</a:t>
            </a:r>
            <a:endParaRPr lang="en-US" altLang="zh-CN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j=i+1; j&lt;n; j++){</a:t>
            </a:r>
            <a:endParaRPr lang="zh-CN" altLang="en-US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	if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(s&lt;score[j]) {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有更大的时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s=score[j];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更大者放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	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j1=j;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对应下标放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j1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 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j 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>
              <a:spcBef>
                <a:spcPct val="0"/>
              </a:spcBef>
            </a:pPr>
            <a:endParaRPr lang="zh-CN" altLang="en-US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056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1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(j1&gt;i)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若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score[i]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到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score[n-1]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//并非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score[i]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时，要进行交换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score[j1] = score[i];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score[i] =s ;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使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score[i]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交换为最大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tmp = index[j1]; 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交换注册号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index[j1] = index[i];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index[i] = tmp;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zh-CN" altLang="en-US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70771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275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543925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cout.width(4);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输出名次号（前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名的第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名）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cout&lt;&lt;endl&lt;&lt;i+1; </a:t>
            </a:r>
            <a:endParaRPr lang="zh-CN" altLang="en-US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cout.width(11);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cout&lt;&lt;index[i];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名学生的注册号</a:t>
            </a:r>
            <a:endParaRPr lang="en-US" altLang="zh-CN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cout.width(12);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cout.precision(1);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cout&lt;&lt;score[i];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名学生的成绩</a:t>
            </a:r>
            <a:endParaRPr lang="en-US" altLang="zh-CN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		 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i 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cout&lt;&lt;endl;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		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结束</a:t>
            </a:r>
            <a:endParaRPr lang="en-US" altLang="zh-CN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zh-CN" altLang="en-US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28971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37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含义</a:t>
            </a:r>
            <a:endParaRPr lang="en-US" altLang="zh-CN"/>
          </a:p>
          <a:p>
            <a:pPr lvl="1" eaLnBrk="1" hangingPunct="1"/>
            <a:r>
              <a:rPr lang="zh-CN" altLang="en-US"/>
              <a:t>将不同类型的数据组合在一起的导出数据类型</a:t>
            </a:r>
            <a:endParaRPr lang="en-US" altLang="zh-CN"/>
          </a:p>
          <a:p>
            <a:pPr lvl="1" eaLnBrk="1" hangingPunct="1"/>
            <a:r>
              <a:rPr lang="zh-CN" altLang="en-US"/>
              <a:t>例如，一个公司雇员的数据可能包括：</a:t>
            </a:r>
            <a:endParaRPr lang="en-US" altLang="zh-CN"/>
          </a:p>
          <a:p>
            <a:pPr lvl="2" eaLnBrk="1" hangingPunct="1"/>
            <a:r>
              <a:rPr lang="en-US" altLang="zh-CN"/>
              <a:t>char name[20];</a:t>
            </a:r>
          </a:p>
          <a:p>
            <a:pPr lvl="2" eaLnBrk="1" hangingPunct="1"/>
            <a:r>
              <a:rPr lang="en-US" altLang="zh-CN"/>
              <a:t>enum sexType {male,female} sex;</a:t>
            </a:r>
          </a:p>
          <a:p>
            <a:pPr lvl="2" eaLnBrk="1" hangingPunct="1"/>
            <a:r>
              <a:rPr lang="en-US" altLang="zh-CN"/>
              <a:t>float salary;</a:t>
            </a:r>
          </a:p>
          <a:p>
            <a:pPr lvl="2" eaLnBrk="1" hangingPunct="1"/>
            <a:r>
              <a:rPr lang="en-US" altLang="zh-CN"/>
              <a:t>char phone[12];</a:t>
            </a:r>
            <a:endParaRPr lang="zh-CN" altLang="en-US"/>
          </a:p>
        </p:txBody>
      </p:sp>
      <p:pic>
        <p:nvPicPr>
          <p:cNvPr id="203782" name="Object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8" y="4357688"/>
            <a:ext cx="4171950" cy="190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37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75" y="4786313"/>
            <a:ext cx="2076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526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48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结构类型的定义</a:t>
            </a:r>
            <a:endParaRPr lang="en-US" altLang="zh-CN"/>
          </a:p>
          <a:p>
            <a:pPr lvl="1"/>
            <a:r>
              <a:rPr lang="en-US" altLang="zh-CN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结构类型名称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{ &lt;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成员列表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};</a:t>
            </a:r>
          </a:p>
          <a:p>
            <a:pPr lvl="2"/>
            <a:r>
              <a:rPr lang="zh-CN" altLang="en-US"/>
              <a:t>类型名：标示符，可看作一种</a:t>
            </a:r>
            <a:r>
              <a:rPr lang="zh-CN" altLang="en-US">
                <a:solidFill>
                  <a:srgbClr val="FF0000"/>
                </a:solidFill>
              </a:rPr>
              <a:t>新的</a:t>
            </a:r>
            <a:r>
              <a:rPr lang="zh-CN" altLang="en-US"/>
              <a:t>“数据类型”</a:t>
            </a:r>
            <a:endParaRPr lang="en-US" altLang="zh-CN"/>
          </a:p>
          <a:p>
            <a:pPr lvl="2"/>
            <a:r>
              <a:rPr lang="zh-CN" altLang="en-US"/>
              <a:t>成员表：&lt;类型</a:t>
            </a:r>
            <a:r>
              <a:rPr lang="en-US" altLang="zh-CN"/>
              <a:t>&gt;&lt;</a:t>
            </a:r>
            <a:r>
              <a:rPr lang="zh-CN" altLang="en-US"/>
              <a:t>成员1&gt;;… &lt;类型</a:t>
            </a:r>
            <a:r>
              <a:rPr lang="en-US" altLang="zh-CN"/>
              <a:t>&gt;&lt;</a:t>
            </a:r>
            <a:r>
              <a:rPr lang="zh-CN" altLang="en-US"/>
              <a:t>成员1&gt;;</a:t>
            </a:r>
            <a:endParaRPr lang="en-US" altLang="zh-CN"/>
          </a:p>
          <a:p>
            <a:pPr lvl="3"/>
            <a:r>
              <a:rPr lang="zh-CN" altLang="en-US"/>
              <a:t>成员的数据类型可以是该结构类型，也可以是其它结构类型</a:t>
            </a:r>
          </a:p>
          <a:p>
            <a:r>
              <a:rPr lang="zh-CN" altLang="en-US"/>
              <a:t>结构类型变量的说明</a:t>
            </a:r>
            <a:endParaRPr lang="en-US" altLang="zh-CN"/>
          </a:p>
          <a:p>
            <a:pPr lvl="1"/>
            <a:r>
              <a:rPr lang="en-US" altLang="zh-CN">
                <a:latin typeface="Courier New" pitchFamily="49" charset="0"/>
              </a:rPr>
              <a:t>[struct] 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</a:rPr>
              <a:t>结构类型名称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 &lt;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</a:rPr>
              <a:t>变量列表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&gt;;</a:t>
            </a:r>
          </a:p>
          <a:p>
            <a:pPr lvl="1"/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&lt;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</a:rPr>
              <a:t>结构类型定义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&gt;&lt;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</a:rPr>
              <a:t>结构类型变量表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&gt;;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204806" name="Object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5580063"/>
            <a:ext cx="8266113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623037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58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结构类型变量的说明</a:t>
            </a:r>
          </a:p>
        </p:txBody>
      </p:sp>
      <p:pic>
        <p:nvPicPr>
          <p:cNvPr id="205830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00" y="2014538"/>
            <a:ext cx="7977188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4520765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685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329613" cy="5029200"/>
          </a:xfrm>
        </p:spPr>
        <p:txBody>
          <a:bodyPr/>
          <a:lstStyle/>
          <a:p>
            <a:r>
              <a:rPr lang="zh-CN" altLang="en-US"/>
              <a:t>结构类型变量的初始化</a:t>
            </a:r>
            <a:endParaRPr lang="en-US" altLang="zh-CN"/>
          </a:p>
          <a:p>
            <a:pPr lvl="1"/>
            <a:r>
              <a:rPr lang="en-US" altLang="zh-CN"/>
              <a:t>&lt;</a:t>
            </a:r>
            <a:r>
              <a:rPr lang="zh-CN" altLang="en-US"/>
              <a:t>结构类型名</a:t>
            </a:r>
            <a:r>
              <a:rPr lang="en-US" altLang="zh-CN"/>
              <a:t>&gt; &lt;</a:t>
            </a:r>
            <a:r>
              <a:rPr lang="zh-CN" altLang="en-US"/>
              <a:t>结构变量名</a:t>
            </a:r>
            <a:r>
              <a:rPr lang="en-US" altLang="zh-CN"/>
              <a:t>&gt; = &lt;</a:t>
            </a:r>
            <a:r>
              <a:rPr lang="zh-CN" altLang="en-US"/>
              <a:t>初始化列表</a:t>
            </a:r>
            <a:r>
              <a:rPr lang="en-US" altLang="zh-CN"/>
              <a:t>&gt;;</a:t>
            </a:r>
          </a:p>
          <a:p>
            <a:pPr lvl="2"/>
            <a:r>
              <a:rPr lang="zh-CN" altLang="en-US"/>
              <a:t>初始化列表形式为：</a:t>
            </a:r>
            <a:endParaRPr lang="en-US" altLang="zh-CN"/>
          </a:p>
          <a:p>
            <a:pPr lvl="2" algn="ctr">
              <a:buFontTx/>
              <a:buNone/>
            </a:pPr>
            <a:r>
              <a:rPr lang="en-US" altLang="zh-CN"/>
              <a:t>{</a:t>
            </a:r>
            <a:r>
              <a:rPr lang="zh-CN" altLang="en-US"/>
              <a:t>成员</a:t>
            </a:r>
            <a:r>
              <a:rPr lang="en-US" altLang="zh-CN"/>
              <a:t>1</a:t>
            </a:r>
            <a:r>
              <a:rPr lang="zh-CN" altLang="en-US"/>
              <a:t>实例</a:t>
            </a:r>
            <a:r>
              <a:rPr lang="en-US" altLang="zh-CN"/>
              <a:t>,</a:t>
            </a:r>
            <a:r>
              <a:rPr lang="zh-CN" altLang="en-US"/>
              <a:t>成员</a:t>
            </a:r>
            <a:r>
              <a:rPr lang="en-US" altLang="zh-CN"/>
              <a:t>2</a:t>
            </a:r>
            <a:r>
              <a:rPr lang="zh-CN" altLang="en-US"/>
              <a:t>实例，</a:t>
            </a:r>
            <a:r>
              <a:rPr lang="en-US" altLang="zh-CN"/>
              <a:t>……}</a:t>
            </a:r>
          </a:p>
          <a:p>
            <a:pPr lvl="2"/>
            <a:r>
              <a:rPr lang="zh-CN" altLang="en-US"/>
              <a:t>成员实例为与成员类型一致的数据</a:t>
            </a:r>
          </a:p>
        </p:txBody>
      </p:sp>
      <p:pic>
        <p:nvPicPr>
          <p:cNvPr id="206854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50" y="3998913"/>
            <a:ext cx="87471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5275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4.6】</a:t>
            </a:r>
            <a:r>
              <a:rPr lang="zh-CN" altLang="en-US">
                <a:solidFill>
                  <a:srgbClr val="C00000"/>
                </a:solidFill>
              </a:rPr>
              <a:t>从键盘上输入三个整数，输出其中最大的数</a:t>
            </a:r>
            <a:endParaRPr lang="en-US" altLang="zh-CN"/>
          </a:p>
          <a:p>
            <a:pPr lvl="2" eaLnBrk="1" hangingPunct="1"/>
            <a:r>
              <a:rPr lang="zh-CN" altLang="en-US"/>
              <a:t>输入三个数</a:t>
            </a:r>
            <a:endParaRPr lang="en-US" altLang="zh-CN"/>
          </a:p>
          <a:p>
            <a:pPr lvl="2" eaLnBrk="1" hangingPunct="1"/>
            <a:r>
              <a:rPr lang="zh-CN" altLang="en-US"/>
              <a:t>比较前两个数，得到最大数</a:t>
            </a:r>
            <a:endParaRPr lang="en-US" altLang="zh-CN"/>
          </a:p>
          <a:p>
            <a:pPr lvl="2" eaLnBrk="1" hangingPunct="1"/>
            <a:r>
              <a:rPr lang="zh-CN" altLang="en-US"/>
              <a:t>用第三个数与最大数比较</a:t>
            </a:r>
            <a:endParaRPr lang="en-US" altLang="zh-CN"/>
          </a:p>
          <a:p>
            <a:pPr lvl="3" eaLnBrk="1" hangingPunct="1"/>
            <a:r>
              <a:rPr lang="zh-CN" altLang="en-US"/>
              <a:t>第三个数大，则输出该数</a:t>
            </a:r>
            <a:endParaRPr lang="en-US" altLang="zh-CN"/>
          </a:p>
          <a:p>
            <a:pPr lvl="3" eaLnBrk="1" hangingPunct="1"/>
            <a:r>
              <a:rPr lang="zh-CN" altLang="en-US"/>
              <a:t>“最大数”大，则输出“最大数”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739024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78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结构类型成员的引用</a:t>
            </a:r>
            <a:endParaRPr lang="en-US" altLang="zh-CN"/>
          </a:p>
          <a:p>
            <a:pPr lvl="1"/>
            <a:r>
              <a:rPr lang="zh-CN" altLang="en-US"/>
              <a:t>用运算符“</a:t>
            </a:r>
            <a:r>
              <a:rPr lang="en-US" altLang="zh-CN"/>
              <a:t>.</a:t>
            </a:r>
            <a:r>
              <a:rPr lang="zh-CN" altLang="en-US"/>
              <a:t>”对成员进行引用</a:t>
            </a:r>
            <a:endParaRPr lang="en-US" altLang="zh-CN"/>
          </a:p>
          <a:p>
            <a:pPr lvl="2"/>
            <a:r>
              <a:rPr lang="zh-CN" altLang="en-US"/>
              <a:t>雇员</a:t>
            </a:r>
            <a:r>
              <a:rPr lang="en-US" altLang="zh-CN"/>
              <a:t>emp1</a:t>
            </a:r>
            <a:r>
              <a:rPr lang="zh-CN" altLang="en-US"/>
              <a:t>的名字表示为：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emp1.name</a:t>
            </a:r>
          </a:p>
          <a:p>
            <a:pPr lvl="2"/>
            <a:r>
              <a:rPr lang="zh-CN" altLang="en-US"/>
              <a:t>雇员</a:t>
            </a:r>
            <a:r>
              <a:rPr lang="en-US" altLang="zh-CN"/>
              <a:t>emp1</a:t>
            </a:r>
            <a:r>
              <a:rPr lang="zh-CN" altLang="en-US"/>
              <a:t>的电话表示为：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emp1.phone</a:t>
            </a:r>
          </a:p>
          <a:p>
            <a:r>
              <a:rPr lang="zh-CN" altLang="en-US"/>
              <a:t>结构类型成员的赋值（保持类型一致性）</a:t>
            </a:r>
            <a:endParaRPr lang="en-US" altLang="zh-CN"/>
          </a:p>
          <a:p>
            <a:pPr lvl="1"/>
            <a:r>
              <a:rPr lang="zh-CN" altLang="en-US"/>
              <a:t>赋值语句：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emp2.name =“Tom Green”;</a:t>
            </a:r>
          </a:p>
          <a:p>
            <a:pPr lvl="1"/>
            <a:r>
              <a:rPr lang="zh-CN" altLang="en-US"/>
              <a:t>输入语句</a:t>
            </a:r>
            <a:r>
              <a:rPr lang="en-US" altLang="zh-CN"/>
              <a:t>: 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cin&gt;&gt;emp3.salary;</a:t>
            </a:r>
          </a:p>
          <a:p>
            <a:r>
              <a:rPr lang="zh-CN" altLang="en-US"/>
              <a:t>相同结构类型的变量可以赋值</a:t>
            </a:r>
            <a:endParaRPr lang="en-US" altLang="zh-CN"/>
          </a:p>
          <a:p>
            <a:pPr lvl="1"/>
            <a:r>
              <a:rPr lang="en-US" altLang="zh-CN" sz="2400">
                <a:solidFill>
                  <a:schemeClr val="tx2"/>
                </a:solidFill>
                <a:latin typeface="Courier New" pitchFamily="49" charset="0"/>
              </a:rPr>
              <a:t>emp1 = emp2;</a:t>
            </a:r>
          </a:p>
        </p:txBody>
      </p:sp>
    </p:spTree>
    <p:extLst>
      <p:ext uri="{BB962C8B-B14F-4D97-AF65-F5344CB8AC3E}">
        <p14:creationId xmlns:p14="http://schemas.microsoft.com/office/powerpoint/2010/main" val="1054276254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88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结构数组</a:t>
            </a:r>
            <a:endParaRPr lang="en-US" altLang="zh-CN"/>
          </a:p>
          <a:p>
            <a:pPr lvl="1"/>
            <a:r>
              <a:rPr lang="zh-CN" altLang="en-US"/>
              <a:t>将数组说明为某种结构类型的数组</a:t>
            </a:r>
            <a:endParaRPr lang="en-US" altLang="zh-CN"/>
          </a:p>
          <a:p>
            <a:pPr lvl="1" algn="ctr"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Employee emps[20];</a:t>
            </a:r>
          </a:p>
          <a:p>
            <a:pPr lvl="1"/>
            <a:r>
              <a:rPr lang="zh-CN" altLang="en-US"/>
              <a:t>数组的每个元素都是结构类型</a:t>
            </a:r>
            <a:r>
              <a:rPr lang="en-US" altLang="zh-CN"/>
              <a:t>Employee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762678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4.36】</a:t>
            </a:r>
            <a:r>
              <a:rPr lang="zh-CN" altLang="en-US" dirty="0">
                <a:solidFill>
                  <a:srgbClr val="C00000"/>
                </a:solidFill>
              </a:rPr>
              <a:t>用结构类型实现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4.35】</a:t>
            </a:r>
          </a:p>
          <a:p>
            <a:pPr lvl="2"/>
            <a:r>
              <a:rPr lang="zh-CN" altLang="en-US" dirty="0"/>
              <a:t>设计结构类型，存储学生的学号和成绩数据</a:t>
            </a:r>
            <a:endParaRPr lang="en-US" altLang="zh-CN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student{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index;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score;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36974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198659" name="内容占位符 2"/>
          <p:cNvSpPr>
            <a:spLocks noGrp="1"/>
          </p:cNvSpPr>
          <p:nvPr>
            <p:ph idx="1"/>
          </p:nvPr>
        </p:nvSpPr>
        <p:spPr>
          <a:xfrm>
            <a:off x="214282" y="1295400"/>
            <a:ext cx="8686800" cy="5133996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n=6;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共有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t=3;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欲找出前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名最好成绩者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student{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index;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score;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[n];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 =0;	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输入注册号及成绩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].index&gt;&gt;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].score;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	sum +=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].score;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21861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199683" name="内容占位符 2"/>
          <p:cNvSpPr>
            <a:spLocks noGrp="1"/>
          </p:cNvSpPr>
          <p:nvPr>
            <p:ph idx="1"/>
          </p:nvPr>
        </p:nvSpPr>
        <p:spPr>
          <a:xfrm>
            <a:off x="171478" y="1295400"/>
            <a:ext cx="8472488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::fixed);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设置以定点数格式输出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(1);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输出平均成绩</a:t>
            </a:r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&lt;&lt;“Average score:”&lt;&lt;sum/n&lt;&lt;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	</a:t>
            </a:r>
            <a:endParaRPr lang="zh-CN" altLang="en-US" sz="24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(25);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输出“题头行”</a:t>
            </a:r>
            <a:endParaRPr lang="en-US" altLang="zh-CN" sz="2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&lt;&lt;"register-number score";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sz="2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z="2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24977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0707" name="内容占位符 2"/>
          <p:cNvSpPr>
            <a:spLocks noGrp="1"/>
          </p:cNvSpPr>
          <p:nvPr>
            <p:ph idx="1"/>
          </p:nvPr>
        </p:nvSpPr>
        <p:spPr>
          <a:xfrm>
            <a:off x="142844" y="1295400"/>
            <a:ext cx="8686832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&lt;t;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 {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找出前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从</a:t>
            </a:r>
            <a:r>
              <a:rPr lang="en-US" altLang="zh-CN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分量始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].score;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j1 =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//j1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中记录上述最大者的下标</a:t>
            </a:r>
            <a:r>
              <a:rPr lang="en-US" altLang="zh-CN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altLang="zh-CN" sz="2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看还有否比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更大的</a:t>
            </a:r>
            <a:endParaRPr lang="en-US" altLang="zh-CN" sz="2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for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j=i+1; j&lt;n; j++){</a:t>
            </a:r>
            <a:endParaRPr lang="zh-CN" altLang="en-US" sz="24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	if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(s&lt;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[j].score){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有更大的时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		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s=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[j].score;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更大者放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			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j1=j; 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对应下标放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j1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 	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j 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84979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1731" name="内容占位符 2"/>
          <p:cNvSpPr>
            <a:spLocks noGrp="1"/>
          </p:cNvSpPr>
          <p:nvPr>
            <p:ph idx="1"/>
          </p:nvPr>
        </p:nvSpPr>
        <p:spPr>
          <a:xfrm>
            <a:off x="142844" y="1295400"/>
            <a:ext cx="8715436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(j1&gt;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若</a:t>
            </a:r>
            <a:r>
              <a:rPr lang="en-US" altLang="zh-CN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].score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到</a:t>
            </a:r>
            <a:r>
              <a:rPr lang="en-US" altLang="zh-CN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[n-1].score	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中的最大者并非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</a:t>
            </a:r>
            <a:r>
              <a:rPr lang="en-US" altLang="zh-CN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时，要进行交换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	</a:t>
            </a:r>
            <a:r>
              <a:rPr lang="da-DK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temp  = scoretab[j1];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scoretab [j1] = scoretab[i];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scoretab [i] = temp;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68122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2755" name="内容占位符 2"/>
          <p:cNvSpPr>
            <a:spLocks noGrp="1"/>
          </p:cNvSpPr>
          <p:nvPr>
            <p:ph idx="1"/>
          </p:nvPr>
        </p:nvSpPr>
        <p:spPr>
          <a:xfrm>
            <a:off x="71406" y="1295400"/>
            <a:ext cx="8543925" cy="5205434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(4);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输出名次号（前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名的第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名）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&lt;&lt;i+1; </a:t>
            </a:r>
            <a:endParaRPr lang="zh-CN" altLang="en-US" sz="24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(11);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名学生的注册号</a:t>
            </a:r>
            <a:endParaRPr lang="en-US" altLang="zh-CN" sz="2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].index;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(12);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(1); 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  <a:endParaRPr lang="en-US" altLang="zh-CN" sz="2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名学生的成绩</a:t>
            </a:r>
            <a:endParaRPr lang="en-US" altLang="zh-CN" sz="2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].score; 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		 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</a:t>
            </a:r>
            <a:r>
              <a:rPr lang="en-US" altLang="zh-CN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			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结束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22193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联合类型</a:t>
            </a:r>
          </a:p>
        </p:txBody>
      </p:sp>
      <p:sp>
        <p:nvSpPr>
          <p:cNvPr id="211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联合类型的含义</a:t>
            </a:r>
            <a:endParaRPr lang="en-US" altLang="zh-CN"/>
          </a:p>
          <a:p>
            <a:pPr lvl="1" eaLnBrk="1" hangingPunct="1"/>
            <a:r>
              <a:rPr lang="zh-CN" altLang="en-US"/>
              <a:t>几种不同类型的变量存放到同一段内存空间</a:t>
            </a:r>
            <a:endParaRPr lang="en-US" altLang="zh-CN"/>
          </a:p>
          <a:p>
            <a:pPr lvl="2" eaLnBrk="1" hangingPunct="1"/>
            <a:r>
              <a:rPr lang="zh-CN" altLang="en-US"/>
              <a:t>使用覆盖技术，使几个变量相互覆盖</a:t>
            </a:r>
            <a:endParaRPr lang="en-US" altLang="zh-CN"/>
          </a:p>
          <a:p>
            <a:pPr lvl="2" eaLnBrk="1" hangingPunct="1"/>
            <a:r>
              <a:rPr lang="zh-CN" altLang="en-US"/>
              <a:t>不同变量的首地址相同，占用空间大小不同</a:t>
            </a:r>
          </a:p>
        </p:txBody>
      </p:sp>
      <p:pic>
        <p:nvPicPr>
          <p:cNvPr id="21197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3357563"/>
            <a:ext cx="62865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1898558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联合类型</a:t>
            </a:r>
          </a:p>
        </p:txBody>
      </p:sp>
      <p:sp>
        <p:nvSpPr>
          <p:cNvPr id="2129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联合类型的定义</a:t>
            </a:r>
            <a:endParaRPr lang="en-US" altLang="zh-CN"/>
          </a:p>
          <a:p>
            <a:pPr lvl="1"/>
            <a:r>
              <a:rPr lang="en-US" altLang="zh-CN"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联合类型名称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&gt;{&lt;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成员列表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&gt;};</a:t>
            </a:r>
          </a:p>
          <a:p>
            <a:pPr lvl="2"/>
            <a:r>
              <a:rPr lang="zh-CN" altLang="en-US"/>
              <a:t>类型名：标示符，可看作一种</a:t>
            </a:r>
            <a:r>
              <a:rPr lang="zh-CN" altLang="en-US">
                <a:solidFill>
                  <a:srgbClr val="FF0000"/>
                </a:solidFill>
              </a:rPr>
              <a:t>新的</a:t>
            </a:r>
            <a:r>
              <a:rPr lang="zh-CN" altLang="en-US"/>
              <a:t>“数据类型”</a:t>
            </a:r>
            <a:endParaRPr lang="en-US" altLang="zh-CN"/>
          </a:p>
          <a:p>
            <a:pPr lvl="2"/>
            <a:r>
              <a:rPr lang="zh-CN" altLang="en-US"/>
              <a:t>成员表：&lt;类型</a:t>
            </a:r>
            <a:r>
              <a:rPr lang="en-US" altLang="zh-CN"/>
              <a:t>&gt;&lt;</a:t>
            </a:r>
            <a:r>
              <a:rPr lang="zh-CN" altLang="en-US"/>
              <a:t>成员1&gt;;… &lt;类型</a:t>
            </a:r>
            <a:r>
              <a:rPr lang="en-US" altLang="zh-CN"/>
              <a:t>&gt;&lt;</a:t>
            </a:r>
            <a:r>
              <a:rPr lang="zh-CN" altLang="en-US"/>
              <a:t>成员1&gt;;</a:t>
            </a:r>
            <a:endParaRPr lang="en-US" altLang="zh-CN"/>
          </a:p>
          <a:p>
            <a:pPr lvl="3"/>
            <a:r>
              <a:rPr lang="zh-CN" altLang="en-US"/>
              <a:t>成员的数据类型可以是该联合类型，也可以是其它联合类型</a:t>
            </a:r>
            <a:endParaRPr lang="en-US" altLang="zh-CN"/>
          </a:p>
          <a:p>
            <a:r>
              <a:rPr lang="zh-CN" altLang="en-US"/>
              <a:t>联合类型变量的说明</a:t>
            </a:r>
          </a:p>
          <a:p>
            <a:pPr lvl="1"/>
            <a:r>
              <a:rPr lang="en-US" altLang="zh-CN">
                <a:latin typeface="Courier New" pitchFamily="49" charset="0"/>
              </a:rPr>
              <a:t>[union] 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</a:rPr>
              <a:t>联合类型名称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 &lt;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</a:rPr>
              <a:t>变量列表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&gt;;</a:t>
            </a:r>
          </a:p>
          <a:p>
            <a:pPr lvl="1"/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&lt;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</a:rPr>
              <a:t>联合类型定义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&gt;&lt;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</a:rPr>
              <a:t>结构类型变量表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&gt;;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2129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5572125"/>
            <a:ext cx="771842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744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500188"/>
            <a:ext cx="8863012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E26CD5-8EB1-4393-B67B-EB17ADE8E1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24177" t="28233" r="73386" b="66980"/>
          <a:stretch/>
        </p:blipFill>
        <p:spPr bwMode="auto">
          <a:xfrm>
            <a:off x="3059832" y="4365104"/>
            <a:ext cx="216024" cy="1983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4230580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联合类型</a:t>
            </a:r>
          </a:p>
        </p:txBody>
      </p:sp>
      <p:sp>
        <p:nvSpPr>
          <p:cNvPr id="2140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联合类型变量的说明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r>
              <a:rPr lang="zh-CN" altLang="en-US"/>
              <a:t>联合类型变量的地址与成员的地址一致</a:t>
            </a:r>
            <a:endParaRPr lang="en-US" altLang="zh-CN"/>
          </a:p>
          <a:p>
            <a:r>
              <a:rPr lang="zh-CN" altLang="en-US"/>
              <a:t>联合类型变量的初始化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不允许</a:t>
            </a:r>
            <a:r>
              <a:rPr lang="zh-CN" altLang="en-US"/>
              <a:t>进行初始化</a:t>
            </a:r>
            <a:endParaRPr lang="en-US" altLang="zh-CN"/>
          </a:p>
          <a:p>
            <a:pPr lvl="1"/>
            <a:r>
              <a:rPr lang="zh-CN" altLang="en-US"/>
              <a:t>可以随时对成员变量赋值</a:t>
            </a:r>
            <a:endParaRPr lang="en-US" altLang="zh-CN"/>
          </a:p>
        </p:txBody>
      </p:sp>
      <p:pic>
        <p:nvPicPr>
          <p:cNvPr id="2140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438" y="1820863"/>
            <a:ext cx="7291387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3495446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联合类型</a:t>
            </a:r>
          </a:p>
        </p:txBody>
      </p:sp>
      <p:sp>
        <p:nvSpPr>
          <p:cNvPr id="2150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联合类型成员的引用</a:t>
            </a:r>
            <a:endParaRPr lang="en-US" altLang="zh-CN" dirty="0"/>
          </a:p>
          <a:p>
            <a:pPr lvl="1"/>
            <a:r>
              <a:rPr lang="zh-CN" altLang="en-US" dirty="0"/>
              <a:t>用运算符“</a:t>
            </a:r>
            <a:r>
              <a:rPr lang="en-US" altLang="zh-CN" dirty="0"/>
              <a:t>.</a:t>
            </a:r>
            <a:r>
              <a:rPr lang="zh-CN" altLang="en-US" dirty="0"/>
              <a:t>”对成员进行引用</a:t>
            </a:r>
            <a:endParaRPr lang="en-US" altLang="zh-CN" dirty="0"/>
          </a:p>
          <a:p>
            <a:pPr lvl="2"/>
            <a:r>
              <a:rPr lang="zh-CN" altLang="en-US" dirty="0"/>
              <a:t>学生</a:t>
            </a:r>
            <a:r>
              <a:rPr lang="en-US" altLang="zh-CN" dirty="0"/>
              <a:t>stu1</a:t>
            </a:r>
            <a:r>
              <a:rPr lang="zh-CN" altLang="en-US" dirty="0"/>
              <a:t>的年级表示为：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stu1.grade</a:t>
            </a:r>
          </a:p>
          <a:p>
            <a:pPr lvl="2"/>
            <a:r>
              <a:rPr lang="zh-CN" altLang="en-US" dirty="0"/>
              <a:t>学生</a:t>
            </a:r>
            <a:r>
              <a:rPr lang="en-US" altLang="zh-CN" dirty="0"/>
              <a:t>stu1</a:t>
            </a:r>
            <a:r>
              <a:rPr lang="zh-CN" altLang="en-US" dirty="0"/>
              <a:t>的成绩表示为：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stu1.score</a:t>
            </a:r>
          </a:p>
          <a:p>
            <a:r>
              <a:rPr lang="zh-CN" altLang="en-US" dirty="0"/>
              <a:t>联合类型成员的赋值（保持类型一致性）</a:t>
            </a:r>
            <a:endParaRPr lang="en-US" altLang="zh-CN" dirty="0"/>
          </a:p>
          <a:p>
            <a:pPr lvl="1"/>
            <a:r>
              <a:rPr lang="zh-CN" altLang="en-US" dirty="0"/>
              <a:t>赋值语句：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stu2.grade =2009;</a:t>
            </a:r>
          </a:p>
          <a:p>
            <a:pPr lvl="1"/>
            <a:r>
              <a:rPr lang="zh-CN" altLang="en-US" dirty="0"/>
              <a:t>输入语句</a:t>
            </a:r>
            <a:r>
              <a:rPr lang="en-US" altLang="zh-CN" dirty="0"/>
              <a:t>: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</a:rPr>
              <a:t>cin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&gt;&gt;stu3.score;</a:t>
            </a:r>
          </a:p>
          <a:p>
            <a:pPr lvl="1"/>
            <a:r>
              <a:rPr lang="zh-CN" altLang="en-US" dirty="0"/>
              <a:t>不能对联合变量名赋值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stu4 = stu3;</a:t>
            </a: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Courier New" pitchFamily="49" charset="0"/>
              </a:rPr>
              <a:t>语法错误！</a:t>
            </a:r>
            <a:endParaRPr lang="en-US" altLang="zh-CN" dirty="0">
              <a:solidFill>
                <a:srgbClr val="00B05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97151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133600" y="2743200"/>
            <a:ext cx="4795854" cy="900114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zh-CN" altLang="en-US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第四章</a:t>
            </a:r>
            <a:r>
              <a:rPr lang="zh-CN" altLang="en-US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结束</a:t>
            </a:r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+mn-ea"/>
              <a:cs typeface="Verdana"/>
            </a:endParaRPr>
          </a:p>
        </p:txBody>
      </p:sp>
      <p:sp>
        <p:nvSpPr>
          <p:cNvPr id="211971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513104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结构类型作业</a:t>
            </a:r>
          </a:p>
        </p:txBody>
      </p:sp>
      <p:sp>
        <p:nvSpPr>
          <p:cNvPr id="21709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133975"/>
          </a:xfrm>
        </p:spPr>
        <p:txBody>
          <a:bodyPr/>
          <a:lstStyle/>
          <a:p>
            <a:r>
              <a:rPr lang="zh-CN" altLang="en-US"/>
              <a:t>设计一个</a:t>
            </a:r>
            <a:r>
              <a:rPr lang="en-US" altLang="zh-CN"/>
              <a:t>Student</a:t>
            </a:r>
            <a:r>
              <a:rPr lang="zh-CN" altLang="en-US"/>
              <a:t>结构类型，成员包括：</a:t>
            </a:r>
          </a:p>
          <a:p>
            <a:pPr lvl="1"/>
            <a:r>
              <a:rPr lang="en-US" altLang="zh-CN"/>
              <a:t>char name[20];</a:t>
            </a:r>
            <a:endParaRPr lang="zh-CN" altLang="en-US"/>
          </a:p>
          <a:p>
            <a:pPr lvl="1"/>
            <a:r>
              <a:rPr lang="en-US" altLang="zh-CN"/>
              <a:t>int ID_NUM;</a:t>
            </a:r>
            <a:endParaRPr lang="zh-CN" altLang="en-US"/>
          </a:p>
          <a:p>
            <a:pPr lvl="1"/>
            <a:r>
              <a:rPr lang="en-US" altLang="zh-CN"/>
              <a:t>int score;</a:t>
            </a:r>
            <a:endParaRPr lang="zh-CN" altLang="en-US"/>
          </a:p>
          <a:p>
            <a:r>
              <a:rPr lang="zh-CN" altLang="en-US"/>
              <a:t>成员</a:t>
            </a:r>
            <a:r>
              <a:rPr lang="en-US" altLang="zh-CN"/>
              <a:t>ID_NUM</a:t>
            </a:r>
            <a:r>
              <a:rPr lang="zh-CN" altLang="en-US"/>
              <a:t>的初始值为</a:t>
            </a:r>
            <a:r>
              <a:rPr lang="en-US" altLang="zh-CN"/>
              <a:t>0</a:t>
            </a:r>
            <a:r>
              <a:rPr lang="zh-CN" altLang="en-US"/>
              <a:t>。至少录入</a:t>
            </a:r>
            <a:r>
              <a:rPr lang="en-US" altLang="zh-CN"/>
              <a:t>5</a:t>
            </a:r>
            <a:r>
              <a:rPr lang="zh-CN" altLang="en-US"/>
              <a:t>位学生的信息，根据</a:t>
            </a:r>
            <a:r>
              <a:rPr lang="en-US" altLang="zh-CN"/>
              <a:t>score</a:t>
            </a:r>
            <a:r>
              <a:rPr lang="zh-CN" altLang="en-US"/>
              <a:t>由高到低对学生进行排序，根据排序结果为学生编排学号，由</a:t>
            </a:r>
            <a:r>
              <a:rPr lang="en-US" altLang="zh-CN"/>
              <a:t>0900001</a:t>
            </a:r>
            <a:r>
              <a:rPr lang="zh-CN" altLang="en-US"/>
              <a:t>开始。提供学生的信息搜索功能，输入姓名或姓名的一部分，显示学生的全部信息，包括学号、姓名和成绩。</a:t>
            </a:r>
          </a:p>
        </p:txBody>
      </p:sp>
    </p:spTree>
    <p:extLst>
      <p:ext uri="{BB962C8B-B14F-4D97-AF65-F5344CB8AC3E}">
        <p14:creationId xmlns:p14="http://schemas.microsoft.com/office/powerpoint/2010/main" val="2124261326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结构类型作业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1549400"/>
            <a:ext cx="70231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6242038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结构类型作业</a:t>
            </a:r>
          </a:p>
        </p:txBody>
      </p:sp>
      <p:pic>
        <p:nvPicPr>
          <p:cNvPr id="2191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138238"/>
            <a:ext cx="70294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8028053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循环语句作业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实验指导</a:t>
            </a:r>
            <a:r>
              <a:rPr lang="en-US" altLang="zh-CN"/>
              <a:t>P37</a:t>
            </a:r>
            <a:r>
              <a:rPr lang="zh-CN" altLang="en-US"/>
              <a:t>，实践题七</a:t>
            </a:r>
            <a:endParaRPr lang="en-US" altLang="zh-CN"/>
          </a:p>
          <a:p>
            <a:r>
              <a:rPr lang="zh-CN" altLang="en-US"/>
              <a:t>实验指导</a:t>
            </a:r>
            <a:r>
              <a:rPr lang="en-US" altLang="zh-CN"/>
              <a:t>P38</a:t>
            </a:r>
            <a:r>
              <a:rPr lang="zh-CN" altLang="en-US"/>
              <a:t>，实践题九</a:t>
            </a:r>
          </a:p>
          <a:p>
            <a:r>
              <a:rPr lang="zh-CN" altLang="en-US"/>
              <a:t>实验指导</a:t>
            </a:r>
            <a:r>
              <a:rPr lang="en-US" altLang="zh-CN"/>
              <a:t>P41</a:t>
            </a:r>
            <a:r>
              <a:rPr lang="zh-CN" altLang="en-US"/>
              <a:t>，自立题三，分别用三种循环语句实现</a:t>
            </a:r>
            <a:endParaRPr lang="en-US" altLang="zh-CN"/>
          </a:p>
          <a:p>
            <a:r>
              <a:rPr lang="zh-CN" altLang="en-US"/>
              <a:t>实验指导</a:t>
            </a:r>
            <a:r>
              <a:rPr lang="en-US" altLang="zh-CN"/>
              <a:t>P42</a:t>
            </a:r>
            <a:r>
              <a:rPr lang="zh-CN" altLang="en-US"/>
              <a:t>，自立题五</a:t>
            </a:r>
            <a:endParaRPr lang="en-US" altLang="zh-CN"/>
          </a:p>
          <a:p>
            <a:r>
              <a:rPr lang="zh-CN" altLang="en-US"/>
              <a:t>实验指导</a:t>
            </a:r>
            <a:r>
              <a:rPr lang="en-US" altLang="zh-CN"/>
              <a:t>P51</a:t>
            </a:r>
            <a:r>
              <a:rPr lang="zh-CN" altLang="en-US"/>
              <a:t>，自立题十八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7115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数组类型作业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以字符串整体输入的方式，初始化一维字符数组，统计该数组中各字符出现的次数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492375"/>
            <a:ext cx="5321300" cy="265588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9833988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gray">
          <a:xfrm>
            <a:off x="4860032" y="1196752"/>
            <a:ext cx="3887787" cy="172819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Q&amp;A!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4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5"/>
          </a:xfrm>
        </p:spPr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zh-CN" altLang="en-US"/>
              <a:t>条件语句的嵌套</a:t>
            </a:r>
            <a:endParaRPr lang="en-US" altLang="zh-CN"/>
          </a:p>
          <a:p>
            <a:pPr lvl="2" eaLnBrk="1" hangingPunct="1"/>
            <a:r>
              <a:rPr lang="zh-CN" altLang="en-US"/>
              <a:t>条件语句中的某个分支（</a:t>
            </a:r>
            <a:r>
              <a:rPr lang="en-US" altLang="zh-CN"/>
              <a:t>if</a:t>
            </a:r>
            <a:r>
              <a:rPr lang="zh-CN" altLang="en-US"/>
              <a:t>语句块或</a:t>
            </a:r>
            <a:r>
              <a:rPr lang="en-US" altLang="zh-CN"/>
              <a:t>else</a:t>
            </a:r>
            <a:r>
              <a:rPr lang="zh-CN" altLang="en-US"/>
              <a:t>语句块）中仍包含条件语句</a:t>
            </a:r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88" y="3286125"/>
            <a:ext cx="277495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6756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en-US" altLang="zh-CN"/>
              <a:t>if</a:t>
            </a:r>
            <a:r>
              <a:rPr lang="zh-CN" altLang="en-US"/>
              <a:t>与</a:t>
            </a:r>
            <a:r>
              <a:rPr lang="en-US" altLang="zh-CN"/>
              <a:t>else</a:t>
            </a:r>
            <a:r>
              <a:rPr lang="zh-CN" altLang="en-US"/>
              <a:t>的匹配原则</a:t>
            </a:r>
            <a:endParaRPr lang="en-US" altLang="zh-CN"/>
          </a:p>
          <a:p>
            <a:pPr lvl="2" eaLnBrk="1" hangingPunct="1"/>
            <a:r>
              <a:rPr lang="en-US" altLang="zh-CN"/>
              <a:t>else</a:t>
            </a:r>
            <a:r>
              <a:rPr lang="zh-CN" altLang="en-US"/>
              <a:t>总是与其前面最近的</a:t>
            </a:r>
            <a:r>
              <a:rPr lang="en-US" altLang="zh-CN"/>
              <a:t>if</a:t>
            </a:r>
            <a:r>
              <a:rPr lang="zh-CN" altLang="en-US"/>
              <a:t>匹配</a:t>
            </a:r>
            <a:endParaRPr lang="en-US" altLang="zh-CN"/>
          </a:p>
          <a:p>
            <a:pPr lvl="1" eaLnBrk="1" hangingPunct="1"/>
            <a:r>
              <a:rPr lang="zh-CN" altLang="en-US"/>
              <a:t>建议：</a:t>
            </a:r>
            <a:endParaRPr lang="en-US" altLang="zh-CN"/>
          </a:p>
          <a:p>
            <a:pPr lvl="2" eaLnBrk="1" hangingPunct="1"/>
            <a:r>
              <a:rPr lang="en-US" altLang="zh-CN"/>
              <a:t>if</a:t>
            </a:r>
            <a:r>
              <a:rPr lang="zh-CN" altLang="en-US"/>
              <a:t>和</a:t>
            </a:r>
            <a:r>
              <a:rPr lang="en-US" altLang="zh-CN"/>
              <a:t>else</a:t>
            </a:r>
            <a:r>
              <a:rPr lang="zh-CN" altLang="en-US"/>
              <a:t>的语句块最好用“</a:t>
            </a:r>
            <a:r>
              <a:rPr lang="en-US" altLang="zh-CN"/>
              <a:t>{</a:t>
            </a:r>
            <a:r>
              <a:rPr lang="zh-CN" altLang="en-US"/>
              <a:t>”和“</a:t>
            </a:r>
            <a:r>
              <a:rPr lang="en-US" altLang="zh-CN"/>
              <a:t>}</a:t>
            </a:r>
            <a:r>
              <a:rPr lang="zh-CN" altLang="en-US"/>
              <a:t>”界定</a:t>
            </a:r>
            <a:endParaRPr lang="en-US" altLang="zh-CN"/>
          </a:p>
          <a:p>
            <a:pPr lvl="2" eaLnBrk="1" hangingPunct="1"/>
            <a:r>
              <a:rPr lang="zh-CN" altLang="en-US"/>
              <a:t>当</a:t>
            </a:r>
            <a:r>
              <a:rPr lang="en-US" altLang="zh-CN"/>
              <a:t>if</a:t>
            </a:r>
            <a:r>
              <a:rPr lang="zh-CN" altLang="en-US"/>
              <a:t>或</a:t>
            </a:r>
            <a:r>
              <a:rPr lang="en-US" altLang="zh-CN"/>
              <a:t>else</a:t>
            </a:r>
            <a:r>
              <a:rPr lang="zh-CN" altLang="en-US"/>
              <a:t>的语句只有一句时，可以不加花括号</a:t>
            </a:r>
            <a:endParaRPr lang="en-US" altLang="zh-CN"/>
          </a:p>
          <a:p>
            <a:pPr lvl="3" eaLnBrk="1" hangingPunct="1"/>
            <a:r>
              <a:rPr lang="zh-CN" altLang="en-US"/>
              <a:t>建议只用一条语句也加上花括号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020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76350"/>
          </a:xfrm>
        </p:spPr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zh-CN" altLang="en-US"/>
              <a:t>两种语句的区别</a:t>
            </a: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57500"/>
            <a:ext cx="277495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857500"/>
            <a:ext cx="277495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5738" y="2876550"/>
            <a:ext cx="25923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65738" y="2876550"/>
            <a:ext cx="25923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连接符 16"/>
          <p:cNvCxnSpPr/>
          <p:nvPr/>
        </p:nvCxnSpPr>
        <p:spPr>
          <a:xfrm rot="5400000">
            <a:off x="2892425" y="4249738"/>
            <a:ext cx="3214687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701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133475"/>
          </a:xfrm>
        </p:spPr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zh-CN" altLang="en-US"/>
              <a:t>两种条件语句举例</a:t>
            </a:r>
          </a:p>
        </p:txBody>
      </p:sp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786063"/>
            <a:ext cx="80105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3896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76350"/>
          </a:xfrm>
        </p:spPr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zh-CN" altLang="en-US"/>
              <a:t>两种条件语句举例</a:t>
            </a:r>
          </a:p>
        </p:txBody>
      </p:sp>
      <p:pic>
        <p:nvPicPr>
          <p:cNvPr id="399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2928938"/>
            <a:ext cx="6210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9595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704975"/>
          </a:xfrm>
        </p:spPr>
        <p:txBody>
          <a:bodyPr/>
          <a:lstStyle/>
          <a:p>
            <a:pPr eaLnBrk="1" hangingPunct="1"/>
            <a:r>
              <a:rPr lang="zh-CN" altLang="en-US"/>
              <a:t>条件语句的嵌套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4.7】</a:t>
            </a:r>
            <a:r>
              <a:rPr lang="zh-CN" altLang="en-US">
                <a:solidFill>
                  <a:srgbClr val="C00000"/>
                </a:solidFill>
              </a:rPr>
              <a:t>用条件语句嵌套实现</a:t>
            </a:r>
            <a:r>
              <a:rPr lang="zh-CN" altLang="en-US"/>
              <a:t>例</a:t>
            </a:r>
            <a:r>
              <a:rPr lang="en-US" altLang="zh-CN"/>
              <a:t>4.6</a:t>
            </a:r>
          </a:p>
          <a:p>
            <a:pPr lvl="2" eaLnBrk="1" hangingPunct="1"/>
            <a:r>
              <a:rPr lang="zh-CN" altLang="en-US"/>
              <a:t>在</a:t>
            </a:r>
            <a:r>
              <a:rPr lang="en-US" altLang="zh-CN"/>
              <a:t>if</a:t>
            </a:r>
            <a:r>
              <a:rPr lang="zh-CN" altLang="en-US"/>
              <a:t>子句中嵌套</a:t>
            </a:r>
            <a:endParaRPr lang="en-US" altLang="zh-CN">
              <a:solidFill>
                <a:srgbClr val="C00000"/>
              </a:solidFill>
            </a:endParaRPr>
          </a:p>
        </p:txBody>
      </p:sp>
      <p:pic>
        <p:nvPicPr>
          <p:cNvPr id="4096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786063"/>
            <a:ext cx="6357938" cy="377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439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14380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1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340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14377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8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41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>
                <a:solidFill>
                  <a:srgbClr val="C00000"/>
                </a:solidFill>
              </a:rPr>
              <a:t>C++</a:t>
            </a:r>
            <a:r>
              <a:rPr lang="zh-CN" altLang="en-US" sz="3200" b="1">
                <a:solidFill>
                  <a:srgbClr val="C00000"/>
                </a:solidFill>
              </a:rPr>
              <a:t>语句概述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344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14346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347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1437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348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14371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2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49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14351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352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14354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4357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1436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358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14365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59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0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14361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362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3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14364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52379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00188"/>
            <a:ext cx="4202113" cy="32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589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704975"/>
          </a:xfrm>
        </p:spPr>
        <p:txBody>
          <a:bodyPr/>
          <a:lstStyle/>
          <a:p>
            <a:pPr eaLnBrk="1" hangingPunct="1"/>
            <a:r>
              <a:rPr lang="zh-CN" altLang="en-US"/>
              <a:t>条件语句的嵌套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4.7】</a:t>
            </a:r>
            <a:r>
              <a:rPr lang="zh-CN" altLang="en-US">
                <a:solidFill>
                  <a:srgbClr val="C00000"/>
                </a:solidFill>
              </a:rPr>
              <a:t>用条件语句嵌套实现</a:t>
            </a:r>
            <a:r>
              <a:rPr lang="zh-CN" altLang="en-US"/>
              <a:t>例</a:t>
            </a:r>
            <a:r>
              <a:rPr lang="en-US" altLang="zh-CN"/>
              <a:t>4.6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/>
              <a:t>在</a:t>
            </a:r>
            <a:r>
              <a:rPr lang="en-US" altLang="zh-CN"/>
              <a:t>else</a:t>
            </a:r>
            <a:r>
              <a:rPr lang="zh-CN" altLang="en-US"/>
              <a:t>子句中嵌套</a:t>
            </a:r>
            <a:endParaRPr lang="en-US" altLang="zh-CN">
              <a:solidFill>
                <a:srgbClr val="C00000"/>
              </a:solidFill>
            </a:endParaRPr>
          </a:p>
        </p:txBody>
      </p:sp>
      <p:pic>
        <p:nvPicPr>
          <p:cNvPr id="430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2786063"/>
            <a:ext cx="6303962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054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条件语句的嵌套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4.8】</a:t>
            </a:r>
            <a:r>
              <a:rPr lang="zh-CN" altLang="en-US">
                <a:solidFill>
                  <a:srgbClr val="C00000"/>
                </a:solidFill>
              </a:rPr>
              <a:t>编程序，输入一个温度值，若输入的是摄氏值则将其转换为华氏值，若输入的是华氏值则将其转换为摄氏值，并将转换结果显示出来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>
                <a:solidFill>
                  <a:srgbClr val="0000FF"/>
                </a:solidFill>
              </a:rPr>
              <a:t>转换公式如下（其中</a:t>
            </a:r>
            <a:r>
              <a:rPr lang="en-US" altLang="zh-CN">
                <a:solidFill>
                  <a:srgbClr val="0000FF"/>
                </a:solidFill>
              </a:rPr>
              <a:t>tc</a:t>
            </a:r>
            <a:r>
              <a:rPr lang="zh-CN" altLang="en-US">
                <a:solidFill>
                  <a:srgbClr val="0000FF"/>
                </a:solidFill>
              </a:rPr>
              <a:t>表示摄氏度，</a:t>
            </a:r>
            <a:r>
              <a:rPr lang="en-US" altLang="zh-CN">
                <a:solidFill>
                  <a:srgbClr val="0000FF"/>
                </a:solidFill>
              </a:rPr>
              <a:t>tf</a:t>
            </a:r>
            <a:r>
              <a:rPr lang="zh-CN" altLang="en-US">
                <a:solidFill>
                  <a:srgbClr val="0000FF"/>
                </a:solidFill>
              </a:rPr>
              <a:t>表示华氏度）</a:t>
            </a:r>
            <a:endParaRPr lang="en-US" altLang="zh-CN">
              <a:solidFill>
                <a:srgbClr val="0000FF"/>
              </a:solidFill>
            </a:endParaRPr>
          </a:p>
          <a:p>
            <a:pPr lvl="3" eaLnBrk="1" hangingPunct="1">
              <a:buFontTx/>
              <a:buNone/>
            </a:pPr>
            <a:r>
              <a:rPr lang="en-US" altLang="zh-CN" sz="3600"/>
              <a:t>tf = tc * 1.8 + 32；</a:t>
            </a:r>
          </a:p>
          <a:p>
            <a:pPr lvl="3" eaLnBrk="1" hangingPunct="1">
              <a:buFontTx/>
              <a:buNone/>
            </a:pPr>
            <a:r>
              <a:rPr lang="en-US" altLang="zh-CN" sz="3600"/>
              <a:t>tc = (tf-32) / 1.8。</a:t>
            </a:r>
            <a:endParaRPr lang="zh-CN" altLang="en-US" sz="3600"/>
          </a:p>
          <a:p>
            <a:pPr lvl="1" eaLnBrk="1" hangingPunct="1"/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43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143000"/>
            <a:ext cx="7000875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8576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条件语句的嵌套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4.9】</a:t>
            </a:r>
            <a:r>
              <a:rPr lang="zh-CN" altLang="en-US">
                <a:solidFill>
                  <a:srgbClr val="C00000"/>
                </a:solidFill>
              </a:rPr>
              <a:t>某商场优惠活动规定，某种商品单价为</a:t>
            </a:r>
            <a:r>
              <a:rPr lang="en-US" altLang="zh-CN">
                <a:solidFill>
                  <a:srgbClr val="C00000"/>
                </a:solidFill>
              </a:rPr>
              <a:t>80</a:t>
            </a:r>
            <a:r>
              <a:rPr lang="zh-CN" altLang="en-US">
                <a:solidFill>
                  <a:srgbClr val="C00000"/>
                </a:solidFill>
              </a:rPr>
              <a:t>元，一次购买</a:t>
            </a:r>
            <a:r>
              <a:rPr lang="en-US" altLang="zh-CN">
                <a:solidFill>
                  <a:srgbClr val="C00000"/>
                </a:solidFill>
              </a:rPr>
              <a:t>5</a:t>
            </a:r>
            <a:r>
              <a:rPr lang="zh-CN" altLang="en-US">
                <a:solidFill>
                  <a:srgbClr val="C00000"/>
                </a:solidFill>
              </a:rPr>
              <a:t>件以上（包含</a:t>
            </a:r>
            <a:r>
              <a:rPr lang="en-US" altLang="zh-CN">
                <a:solidFill>
                  <a:srgbClr val="C00000"/>
                </a:solidFill>
              </a:rPr>
              <a:t>5</a:t>
            </a:r>
            <a:r>
              <a:rPr lang="zh-CN" altLang="en-US">
                <a:solidFill>
                  <a:srgbClr val="C00000"/>
                </a:solidFill>
              </a:rPr>
              <a:t>件）</a:t>
            </a:r>
            <a:r>
              <a:rPr lang="en-US" altLang="zh-CN">
                <a:solidFill>
                  <a:srgbClr val="C00000"/>
                </a:solidFill>
              </a:rPr>
              <a:t>10</a:t>
            </a:r>
            <a:r>
              <a:rPr lang="zh-CN" altLang="en-US">
                <a:solidFill>
                  <a:srgbClr val="C00000"/>
                </a:solidFill>
              </a:rPr>
              <a:t>件以下（不包含</a:t>
            </a:r>
            <a:r>
              <a:rPr lang="en-US" altLang="zh-CN">
                <a:solidFill>
                  <a:srgbClr val="C00000"/>
                </a:solidFill>
              </a:rPr>
              <a:t>10</a:t>
            </a:r>
            <a:r>
              <a:rPr lang="zh-CN" altLang="en-US">
                <a:solidFill>
                  <a:srgbClr val="C00000"/>
                </a:solidFill>
              </a:rPr>
              <a:t>件）打</a:t>
            </a:r>
            <a:r>
              <a:rPr lang="en-US" altLang="zh-CN">
                <a:solidFill>
                  <a:srgbClr val="C00000"/>
                </a:solidFill>
              </a:rPr>
              <a:t>9</a:t>
            </a:r>
            <a:r>
              <a:rPr lang="zh-CN" altLang="en-US">
                <a:solidFill>
                  <a:srgbClr val="C00000"/>
                </a:solidFill>
              </a:rPr>
              <a:t>折，一次购买</a:t>
            </a:r>
            <a:r>
              <a:rPr lang="en-US" altLang="zh-CN">
                <a:solidFill>
                  <a:srgbClr val="C00000"/>
                </a:solidFill>
              </a:rPr>
              <a:t>10</a:t>
            </a:r>
            <a:r>
              <a:rPr lang="zh-CN" altLang="en-US">
                <a:solidFill>
                  <a:srgbClr val="C00000"/>
                </a:solidFill>
              </a:rPr>
              <a:t>件以上（包含</a:t>
            </a:r>
            <a:r>
              <a:rPr lang="en-US" altLang="zh-CN">
                <a:solidFill>
                  <a:srgbClr val="C00000"/>
                </a:solidFill>
              </a:rPr>
              <a:t>10</a:t>
            </a:r>
            <a:r>
              <a:rPr lang="zh-CN" altLang="en-US">
                <a:solidFill>
                  <a:srgbClr val="C00000"/>
                </a:solidFill>
              </a:rPr>
              <a:t>件）打</a:t>
            </a:r>
            <a:r>
              <a:rPr lang="en-US" altLang="zh-CN">
                <a:solidFill>
                  <a:srgbClr val="C00000"/>
                </a:solidFill>
              </a:rPr>
              <a:t>8</a:t>
            </a:r>
            <a:r>
              <a:rPr lang="zh-CN" altLang="en-US">
                <a:solidFill>
                  <a:srgbClr val="C00000"/>
                </a:solidFill>
              </a:rPr>
              <a:t>折。设计程序根据客户的购买量计算总价</a:t>
            </a:r>
            <a:endParaRPr lang="en-US" altLang="zh-CN">
              <a:solidFill>
                <a:srgbClr val="C00000"/>
              </a:solidFill>
            </a:endParaRPr>
          </a:p>
          <a:p>
            <a:pPr lvl="2" algn="just" eaLnBrk="1" hangingPunct="1">
              <a:spcBef>
                <a:spcPct val="0"/>
              </a:spcBef>
            </a:pPr>
            <a:r>
              <a:rPr lang="zh-CN" altLang="en-US"/>
              <a:t>输入购买件数</a:t>
            </a:r>
            <a:r>
              <a:rPr lang="en-US" altLang="zh-CN"/>
              <a:t>count</a:t>
            </a:r>
            <a:r>
              <a:rPr lang="zh-CN" altLang="en-US"/>
              <a:t>，设置单价</a:t>
            </a:r>
            <a:r>
              <a:rPr lang="en-US" altLang="zh-CN"/>
              <a:t>price=80(</a:t>
            </a:r>
            <a:r>
              <a:rPr lang="zh-CN" altLang="en-US"/>
              <a:t>元</a:t>
            </a:r>
            <a:r>
              <a:rPr lang="en-US" altLang="zh-CN"/>
              <a:t>)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zh-CN" altLang="en-US"/>
              <a:t>根据</a:t>
            </a:r>
            <a:r>
              <a:rPr lang="en-US" altLang="zh-CN"/>
              <a:t>count</a:t>
            </a:r>
            <a:r>
              <a:rPr lang="zh-CN" altLang="en-US"/>
              <a:t>值确定折扣率</a:t>
            </a:r>
            <a:r>
              <a:rPr lang="en-US" altLang="zh-CN"/>
              <a:t>discount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zh-CN" altLang="en-US"/>
              <a:t>实际售价</a:t>
            </a:r>
            <a:r>
              <a:rPr lang="en-US" altLang="zh-CN"/>
              <a:t>amount=price*count*discount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zh-CN" altLang="en-US"/>
              <a:t>输出</a:t>
            </a:r>
            <a:r>
              <a:rPr lang="en-US" altLang="zh-CN"/>
              <a:t>amount</a:t>
            </a:r>
            <a:r>
              <a:rPr lang="zh-CN" altLang="en-US"/>
              <a:t>的值。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473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214438"/>
            <a:ext cx="7858125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74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条件语句的嵌套</a:t>
            </a:r>
            <a:endParaRPr lang="en-US" altLang="zh-CN"/>
          </a:p>
          <a:p>
            <a:pPr lvl="1" algn="just" eaLnBrk="1" hangingPunct="1">
              <a:spcBef>
                <a:spcPct val="0"/>
              </a:spcBef>
            </a:pPr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4.10】</a:t>
            </a:r>
            <a:r>
              <a:rPr lang="zh-CN" altLang="en-US"/>
              <a:t>求一元二次方程</a:t>
            </a:r>
            <a:r>
              <a:rPr lang="en-US" altLang="zh-CN">
                <a:solidFill>
                  <a:srgbClr val="FF0000"/>
                </a:solidFill>
              </a:rPr>
              <a:t>ax</a:t>
            </a:r>
            <a:r>
              <a:rPr lang="en-US" altLang="zh-CN" baseline="30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+bx+c=0</a:t>
            </a:r>
            <a:r>
              <a:rPr lang="zh-CN" altLang="en-US"/>
              <a:t>的根。其中系数</a:t>
            </a:r>
            <a:r>
              <a:rPr lang="en-US" altLang="zh-CN"/>
              <a:t>a(a≠0)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的值由键盘输入</a:t>
            </a:r>
            <a:endParaRPr lang="en-US" altLang="zh-CN"/>
          </a:p>
          <a:p>
            <a:pPr lvl="2" algn="just" eaLnBrk="1" hangingPunct="1">
              <a:spcBef>
                <a:spcPct val="0"/>
              </a:spcBef>
            </a:pPr>
            <a:r>
              <a:rPr lang="zh-CN" altLang="en-US"/>
              <a:t>输入系数</a:t>
            </a:r>
            <a:r>
              <a:rPr lang="en-US" altLang="zh-CN"/>
              <a:t>a(a≠0)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后，令</a:t>
            </a:r>
            <a:r>
              <a:rPr lang="en-US" altLang="zh-CN"/>
              <a:t>delta= b</a:t>
            </a:r>
            <a:r>
              <a:rPr lang="en-US" altLang="zh-CN" baseline="30000"/>
              <a:t>2</a:t>
            </a:r>
            <a:r>
              <a:rPr lang="en-US" altLang="zh-CN"/>
              <a:t>–4ac,</a:t>
            </a:r>
            <a:r>
              <a:rPr lang="zh-CN" altLang="en-US"/>
              <a:t>结果有三种情况</a:t>
            </a:r>
            <a:endParaRPr lang="en-US" altLang="zh-CN"/>
          </a:p>
          <a:p>
            <a:pPr lvl="3" algn="just" eaLnBrk="1" hangingPunct="1">
              <a:spcBef>
                <a:spcPct val="0"/>
              </a:spcBef>
            </a:pPr>
            <a:r>
              <a:rPr lang="zh-CN" altLang="en-US"/>
              <a:t>若</a:t>
            </a:r>
            <a:r>
              <a:rPr lang="en-US" altLang="zh-CN"/>
              <a:t>delta=0</a:t>
            </a:r>
            <a:r>
              <a:rPr lang="zh-CN" altLang="en-US"/>
              <a:t>，方程有两个相同实根；</a:t>
            </a:r>
            <a:endParaRPr lang="en-US" altLang="zh-CN"/>
          </a:p>
          <a:p>
            <a:pPr lvl="3" algn="just" eaLnBrk="1" hangingPunct="1">
              <a:spcBef>
                <a:spcPct val="0"/>
              </a:spcBef>
            </a:pPr>
            <a:r>
              <a:rPr lang="zh-CN" altLang="en-US"/>
              <a:t>若</a:t>
            </a:r>
            <a:r>
              <a:rPr lang="en-US" altLang="zh-CN"/>
              <a:t>delta&gt;0</a:t>
            </a:r>
            <a:r>
              <a:rPr lang="zh-CN" altLang="en-US"/>
              <a:t>，方程有两个不同实根；</a:t>
            </a:r>
            <a:endParaRPr lang="en-US" altLang="zh-CN"/>
          </a:p>
          <a:p>
            <a:pPr lvl="3" algn="just" eaLnBrk="1" hangingPunct="1">
              <a:spcBef>
                <a:spcPct val="0"/>
              </a:spcBef>
            </a:pPr>
            <a:r>
              <a:rPr lang="zh-CN" altLang="en-US"/>
              <a:t>若</a:t>
            </a:r>
            <a:r>
              <a:rPr lang="en-US" altLang="zh-CN"/>
              <a:t>delta&lt;0</a:t>
            </a:r>
            <a:r>
              <a:rPr lang="zh-CN" altLang="en-US"/>
              <a:t>，方程无实根。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29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pic>
        <p:nvPicPr>
          <p:cNvPr id="491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785938"/>
            <a:ext cx="7796213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9479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pic>
        <p:nvPicPr>
          <p:cNvPr id="501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4438"/>
            <a:ext cx="68580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1758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1295400"/>
            <a:ext cx="81534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3200" b="1" kern="0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条件语句处理多分支的情况</a:t>
            </a:r>
            <a:endParaRPr lang="en-US" altLang="zh-CN" sz="3200" b="1" kern="0" dirty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120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2000250"/>
            <a:ext cx="8091487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183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C++</a:t>
            </a:r>
            <a:r>
              <a:rPr lang="zh-CN" altLang="en-US"/>
              <a:t>语句的分类</a:t>
            </a:r>
            <a:endParaRPr lang="en-US" altLang="zh-CN"/>
          </a:p>
          <a:p>
            <a:pPr lvl="1" eaLnBrk="1" hangingPunct="1"/>
            <a:r>
              <a:rPr lang="zh-CN" altLang="en-US">
                <a:solidFill>
                  <a:srgbClr val="00B050"/>
                </a:solidFill>
              </a:rPr>
              <a:t>说明语句（</a:t>
            </a:r>
            <a:r>
              <a:rPr lang="en-US" altLang="zh-CN">
                <a:solidFill>
                  <a:srgbClr val="00B050"/>
                </a:solidFill>
              </a:rPr>
              <a:t>Declaration statement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 lang="en-US" altLang="zh-CN">
              <a:solidFill>
                <a:srgbClr val="00B050"/>
              </a:solidFill>
            </a:endParaRPr>
          </a:p>
          <a:p>
            <a:pPr lvl="1" eaLnBrk="1" hangingPunct="1"/>
            <a:r>
              <a:rPr lang="zh-CN" altLang="en-US"/>
              <a:t>表达式语句（</a:t>
            </a:r>
            <a:r>
              <a:rPr lang="en-US" altLang="zh-CN"/>
              <a:t>Expression statement</a:t>
            </a:r>
            <a:r>
              <a:rPr lang="zh-CN" altLang="en-US"/>
              <a:t>）</a:t>
            </a:r>
            <a:endParaRPr lang="en-US" altLang="zh-CN"/>
          </a:p>
          <a:p>
            <a:pPr lvl="2" eaLnBrk="1" hangingPunct="1"/>
            <a:r>
              <a:rPr lang="zh-CN" altLang="en-US"/>
              <a:t>空语句（</a:t>
            </a:r>
            <a:r>
              <a:rPr lang="en-US" altLang="zh-CN"/>
              <a:t>Null statement</a:t>
            </a:r>
            <a:r>
              <a:rPr lang="zh-CN" altLang="en-US"/>
              <a:t>）</a:t>
            </a:r>
            <a:endParaRPr lang="en-US" altLang="zh-CN"/>
          </a:p>
          <a:p>
            <a:pPr lvl="1" eaLnBrk="1" hangingPunct="1"/>
            <a:r>
              <a:rPr lang="zh-CN" altLang="en-US"/>
              <a:t>控制语句</a:t>
            </a:r>
            <a:endParaRPr lang="en-US" altLang="zh-CN"/>
          </a:p>
          <a:p>
            <a:pPr lvl="2" eaLnBrk="1" hangingPunct="1"/>
            <a:r>
              <a:rPr lang="zh-CN" altLang="en-US"/>
              <a:t>分支语句（</a:t>
            </a:r>
            <a:r>
              <a:rPr lang="en-US" altLang="zh-CN"/>
              <a:t>Selection statement</a:t>
            </a:r>
            <a:r>
              <a:rPr lang="zh-CN" altLang="en-US"/>
              <a:t>）</a:t>
            </a:r>
            <a:endParaRPr lang="en-US" altLang="zh-CN"/>
          </a:p>
          <a:p>
            <a:pPr lvl="2" eaLnBrk="1" hangingPunct="1"/>
            <a:r>
              <a:rPr lang="zh-CN" altLang="en-US"/>
              <a:t>循环语句（</a:t>
            </a:r>
            <a:r>
              <a:rPr lang="en-US" altLang="zh-CN"/>
              <a:t>iteration statement</a:t>
            </a:r>
            <a:r>
              <a:rPr lang="zh-CN" altLang="en-US"/>
              <a:t>）</a:t>
            </a:r>
            <a:endParaRPr lang="en-US" altLang="zh-CN"/>
          </a:p>
          <a:p>
            <a:pPr lvl="2" eaLnBrk="1" hangingPunct="1"/>
            <a:r>
              <a:rPr lang="zh-CN" altLang="en-US"/>
              <a:t>无条件转向语句（</a:t>
            </a:r>
            <a:r>
              <a:rPr lang="en-US" altLang="zh-CN"/>
              <a:t>Jump statement</a:t>
            </a:r>
            <a:r>
              <a:rPr lang="zh-CN" altLang="en-US"/>
              <a:t>）</a:t>
            </a:r>
            <a:endParaRPr lang="en-US" altLang="zh-CN"/>
          </a:p>
          <a:p>
            <a:pPr lvl="1" eaLnBrk="1" hangingPunct="1"/>
            <a:r>
              <a:rPr lang="zh-CN" altLang="en-US"/>
              <a:t>复合语句（</a:t>
            </a:r>
            <a:r>
              <a:rPr lang="en-US" altLang="zh-CN"/>
              <a:t>Compound statement</a:t>
            </a:r>
            <a:r>
              <a:rPr lang="zh-CN" altLang="en-US"/>
              <a:t>）</a:t>
            </a:r>
            <a:endParaRPr lang="en-US" altLang="zh-CN"/>
          </a:p>
          <a:p>
            <a:pPr lvl="1" eaLnBrk="1" hangingPunct="1"/>
            <a:r>
              <a:rPr lang="zh-CN" altLang="en-US"/>
              <a:t>标签语句（</a:t>
            </a:r>
            <a:r>
              <a:rPr lang="en-US" altLang="zh-CN"/>
              <a:t>Labeled statement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93332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062538"/>
          </a:xfrm>
        </p:spPr>
        <p:txBody>
          <a:bodyPr/>
          <a:lstStyle/>
          <a:p>
            <a:pPr eaLnBrk="1" hangingPunct="1"/>
            <a:r>
              <a:rPr lang="zh-CN" altLang="en-US"/>
              <a:t>开关语句</a:t>
            </a:r>
            <a:endParaRPr lang="en-US" altLang="zh-CN"/>
          </a:p>
          <a:p>
            <a:pPr lvl="1" eaLnBrk="1" hangingPunct="1"/>
            <a:r>
              <a:rPr lang="zh-CN" altLang="en-US"/>
              <a:t>由关键字</a:t>
            </a:r>
            <a:r>
              <a:rPr lang="en-US" altLang="zh-CN"/>
              <a:t>switch</a:t>
            </a:r>
            <a:r>
              <a:rPr lang="zh-CN" altLang="en-US"/>
              <a:t>、</a:t>
            </a:r>
            <a:r>
              <a:rPr lang="en-US" altLang="zh-CN"/>
              <a:t>case</a:t>
            </a:r>
            <a:r>
              <a:rPr lang="zh-CN" altLang="en-US"/>
              <a:t>和</a:t>
            </a:r>
            <a:r>
              <a:rPr lang="en-US" altLang="zh-CN"/>
              <a:t>default</a:t>
            </a:r>
            <a:r>
              <a:rPr lang="zh-CN" altLang="en-US"/>
              <a:t>构成</a:t>
            </a:r>
            <a:endParaRPr lang="en-US" altLang="zh-CN"/>
          </a:p>
          <a:p>
            <a:pPr lvl="2" eaLnBrk="1" hangingPunct="1"/>
            <a:r>
              <a:rPr lang="zh-CN" altLang="en-US"/>
              <a:t>与</a:t>
            </a:r>
            <a:r>
              <a:rPr lang="en-US" altLang="zh-CN"/>
              <a:t>break</a:t>
            </a:r>
            <a:r>
              <a:rPr lang="zh-CN" altLang="en-US"/>
              <a:t>语句结合使用</a:t>
            </a:r>
            <a:endParaRPr lang="en-US" altLang="zh-CN"/>
          </a:p>
          <a:p>
            <a:pPr lvl="1" eaLnBrk="1" hangingPunct="1"/>
            <a:r>
              <a:rPr lang="zh-CN" altLang="en-US"/>
              <a:t>多分支语句</a:t>
            </a:r>
            <a:endParaRPr lang="en-US" altLang="zh-CN"/>
          </a:p>
          <a:p>
            <a:pPr lvl="2" eaLnBrk="1" hangingPunct="1"/>
            <a:r>
              <a:rPr lang="en-US" altLang="zh-CN"/>
              <a:t>if</a:t>
            </a:r>
            <a:r>
              <a:rPr lang="zh-CN" altLang="en-US"/>
              <a:t>语句是两个分支的语句</a:t>
            </a:r>
            <a:endParaRPr lang="en-US" altLang="zh-CN"/>
          </a:p>
          <a:p>
            <a:pPr lvl="3" eaLnBrk="1" hangingPunct="1"/>
            <a:r>
              <a:rPr lang="zh-CN" altLang="en-US"/>
              <a:t>实现多分支很复杂</a:t>
            </a:r>
            <a:endParaRPr lang="en-US" altLang="zh-CN"/>
          </a:p>
          <a:p>
            <a:pPr lvl="4" eaLnBrk="1" hangingPunct="1"/>
            <a:r>
              <a:rPr lang="en-US" altLang="zh-CN"/>
              <a:t>if...else...</a:t>
            </a:r>
            <a:r>
              <a:rPr lang="zh-CN" altLang="en-US"/>
              <a:t>语句的多重嵌套</a:t>
            </a:r>
            <a:endParaRPr lang="en-US" altLang="zh-CN"/>
          </a:p>
          <a:p>
            <a:pPr lvl="1" eaLnBrk="1" hangingPunct="1"/>
            <a:r>
              <a:rPr lang="zh-CN" altLang="en-US"/>
              <a:t>形式多样</a:t>
            </a:r>
            <a:endParaRPr lang="en-US" altLang="zh-CN"/>
          </a:p>
          <a:p>
            <a:pPr lvl="2" eaLnBrk="1" hangingPunct="1"/>
            <a:r>
              <a:rPr lang="zh-CN" altLang="en-US"/>
              <a:t>带</a:t>
            </a:r>
            <a:r>
              <a:rPr lang="en-US" altLang="zh-CN"/>
              <a:t>break</a:t>
            </a:r>
            <a:r>
              <a:rPr lang="zh-CN" altLang="en-US"/>
              <a:t>语句与不带</a:t>
            </a:r>
            <a:r>
              <a:rPr lang="en-US" altLang="zh-CN"/>
              <a:t>break</a:t>
            </a:r>
            <a:r>
              <a:rPr lang="zh-CN" altLang="en-US"/>
              <a:t>语句</a:t>
            </a:r>
            <a:endParaRPr lang="en-US" altLang="zh-CN"/>
          </a:p>
          <a:p>
            <a:pPr lvl="2" eaLnBrk="1" hangingPunct="1"/>
            <a:r>
              <a:rPr lang="zh-CN" altLang="en-US"/>
              <a:t>带</a:t>
            </a:r>
            <a:r>
              <a:rPr lang="en-US" altLang="zh-CN"/>
              <a:t>default</a:t>
            </a:r>
            <a:r>
              <a:rPr lang="zh-CN" altLang="en-US"/>
              <a:t>与不带</a:t>
            </a:r>
            <a:r>
              <a:rPr lang="en-US" altLang="zh-CN"/>
              <a:t>default</a:t>
            </a:r>
          </a:p>
          <a:p>
            <a:pPr lvl="2" eaLnBrk="1" hangingPunct="1"/>
            <a:r>
              <a:rPr lang="en-US" altLang="zh-CN"/>
              <a:t>case</a:t>
            </a:r>
            <a:r>
              <a:rPr lang="zh-CN" altLang="en-US"/>
              <a:t>空语句</a:t>
            </a:r>
          </a:p>
        </p:txBody>
      </p:sp>
    </p:spTree>
    <p:extLst>
      <p:ext uri="{BB962C8B-B14F-4D97-AF65-F5344CB8AC3E}">
        <p14:creationId xmlns:p14="http://schemas.microsoft.com/office/powerpoint/2010/main" val="1142935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04913"/>
          </a:xfrm>
        </p:spPr>
        <p:txBody>
          <a:bodyPr/>
          <a:lstStyle/>
          <a:p>
            <a:pPr eaLnBrk="1" hangingPunct="1"/>
            <a:r>
              <a:rPr lang="zh-CN" altLang="en-US"/>
              <a:t>开关语句</a:t>
            </a:r>
            <a:endParaRPr lang="en-US" altLang="zh-CN"/>
          </a:p>
          <a:p>
            <a:pPr lvl="1" eaLnBrk="1" hangingPunct="1"/>
            <a:r>
              <a:rPr lang="zh-CN" altLang="en-US"/>
              <a:t>使用方法</a:t>
            </a:r>
          </a:p>
        </p:txBody>
      </p:sp>
      <p:pic>
        <p:nvPicPr>
          <p:cNvPr id="5325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2643188"/>
            <a:ext cx="5494338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7890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开关语句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&lt;条件表达式&gt;</a:t>
            </a:r>
            <a:r>
              <a:rPr lang="zh-CN" altLang="en-US" dirty="0"/>
              <a:t>给出进行分支的条件，其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zh-CN" altLang="en-US" dirty="0"/>
              <a:t>必须是一个</a:t>
            </a:r>
            <a:r>
              <a:rPr lang="zh-CN" altLang="en-US" dirty="0">
                <a:solidFill>
                  <a:srgbClr val="FF0000"/>
                </a:solidFill>
              </a:rPr>
              <a:t>整型、字符型或枚举型</a:t>
            </a:r>
            <a:r>
              <a:rPr lang="zh-CN" altLang="en-US" dirty="0"/>
              <a:t>的表达式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关键字</a:t>
            </a:r>
            <a:r>
              <a:rPr lang="en-US" altLang="zh-CN" dirty="0"/>
              <a:t>case</a:t>
            </a:r>
            <a:r>
              <a:rPr lang="zh-CN" altLang="en-US" dirty="0"/>
              <a:t>用于引出一个分支。</a:t>
            </a:r>
            <a:r>
              <a:rPr lang="en-US" altLang="zh-CN" dirty="0"/>
              <a:t>case</a:t>
            </a:r>
            <a:r>
              <a:rPr lang="zh-CN" altLang="en-US" dirty="0"/>
              <a:t>后的各</a:t>
            </a:r>
            <a:r>
              <a:rPr lang="zh-CN" altLang="en-US" dirty="0">
                <a:latin typeface="Times New Roman" pitchFamily="18" charset="0"/>
              </a:rPr>
              <a:t>“</a:t>
            </a:r>
            <a:r>
              <a:rPr lang="zh-CN" altLang="en-US" dirty="0"/>
              <a:t>&lt;常量表达式&gt;</a:t>
            </a:r>
            <a:r>
              <a:rPr lang="zh-CN" altLang="en-US" dirty="0">
                <a:latin typeface="Times New Roman" pitchFamily="18" charset="0"/>
              </a:rPr>
              <a:t>”</a:t>
            </a:r>
            <a:r>
              <a:rPr lang="zh-CN" altLang="en-US" dirty="0"/>
              <a:t> 均为</a:t>
            </a:r>
            <a:r>
              <a:rPr lang="en-US" altLang="zh-CN" dirty="0"/>
              <a:t>switch</a:t>
            </a:r>
            <a:r>
              <a:rPr lang="zh-CN" altLang="en-US" dirty="0"/>
              <a:t>后</a:t>
            </a:r>
            <a:r>
              <a:rPr lang="zh-CN" altLang="en-US" dirty="0">
                <a:latin typeface="Times New Roman" pitchFamily="18" charset="0"/>
              </a:rPr>
              <a:t>“</a:t>
            </a:r>
            <a:r>
              <a:rPr lang="zh-CN" altLang="en-US" dirty="0"/>
              <a:t>&lt;条件表达式&gt;</a:t>
            </a:r>
            <a:r>
              <a:rPr lang="zh-CN" altLang="en-US" dirty="0">
                <a:latin typeface="Times New Roman" pitchFamily="18" charset="0"/>
              </a:rPr>
              <a:t>”</a:t>
            </a:r>
            <a:r>
              <a:rPr lang="zh-CN" altLang="en-US" dirty="0"/>
              <a:t>的一个可能值（两者的类型应该相同）。实际上，每个“</a:t>
            </a:r>
            <a:r>
              <a:rPr lang="en-US" altLang="zh-CN" dirty="0">
                <a:solidFill>
                  <a:srgbClr val="FF0000"/>
                </a:solidFill>
              </a:rPr>
              <a:t>case &lt;</a:t>
            </a:r>
            <a:r>
              <a:rPr lang="zh-CN" altLang="en-US" dirty="0">
                <a:solidFill>
                  <a:srgbClr val="FF0000"/>
                </a:solidFill>
              </a:rPr>
              <a:t>常量表达式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&gt; :</a:t>
            </a:r>
            <a:r>
              <a:rPr lang="en-US" altLang="zh-CN" dirty="0"/>
              <a:t>”</a:t>
            </a:r>
            <a:r>
              <a:rPr lang="zh-CN" altLang="en-US" dirty="0"/>
              <a:t>都只起一个</a:t>
            </a:r>
            <a:r>
              <a:rPr lang="zh-CN" altLang="en-US" dirty="0">
                <a:solidFill>
                  <a:srgbClr val="FF0000"/>
                </a:solidFill>
              </a:rPr>
              <a:t>语句标号</a:t>
            </a:r>
            <a:r>
              <a:rPr lang="zh-CN" altLang="en-US" dirty="0"/>
              <a:t>的作用</a:t>
            </a:r>
          </a:p>
        </p:txBody>
      </p:sp>
    </p:spTree>
    <p:extLst>
      <p:ext uri="{BB962C8B-B14F-4D97-AF65-F5344CB8AC3E}">
        <p14:creationId xmlns:p14="http://schemas.microsoft.com/office/powerpoint/2010/main" val="375179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开关语句</a:t>
            </a:r>
            <a:endParaRPr lang="en-US" altLang="zh-CN"/>
          </a:p>
          <a:p>
            <a:pPr lvl="1" eaLnBrk="1" hangingPunct="1">
              <a:spcBef>
                <a:spcPts val="0"/>
              </a:spcBef>
            </a:pPr>
            <a:r>
              <a:rPr lang="zh-CN" altLang="en-US"/>
              <a:t>若</a:t>
            </a:r>
            <a:r>
              <a:rPr lang="en-US" altLang="zh-CN"/>
              <a:t>switch</a:t>
            </a:r>
            <a:r>
              <a:rPr lang="zh-CN" altLang="en-US"/>
              <a:t>后</a:t>
            </a:r>
            <a:r>
              <a:rPr lang="zh-CN" altLang="en-US">
                <a:latin typeface="Times New Roman" pitchFamily="18" charset="0"/>
              </a:rPr>
              <a:t>“</a:t>
            </a:r>
            <a:r>
              <a:rPr lang="zh-CN" altLang="en-US"/>
              <a:t>&lt;条件表达式&gt;</a:t>
            </a:r>
            <a:r>
              <a:rPr lang="zh-CN" altLang="en-US">
                <a:latin typeface="Times New Roman" pitchFamily="18" charset="0"/>
              </a:rPr>
              <a:t>”</a:t>
            </a:r>
            <a:r>
              <a:rPr lang="zh-CN" altLang="en-US"/>
              <a:t>的取值恰与某个 “&lt;常量表达式</a:t>
            </a:r>
            <a:r>
              <a:rPr lang="en-US" altLang="zh-CN"/>
              <a:t>i&gt;”</a:t>
            </a:r>
            <a:r>
              <a:rPr lang="zh-CN" altLang="en-US"/>
              <a:t>的值相同, 则直接跳转到“</a:t>
            </a:r>
            <a:r>
              <a:rPr lang="en-US" altLang="zh-CN"/>
              <a:t>case &lt;</a:t>
            </a:r>
            <a:r>
              <a:rPr lang="zh-CN" altLang="en-US"/>
              <a:t>常量表达式</a:t>
            </a:r>
            <a:r>
              <a:rPr lang="en-US" altLang="zh-CN"/>
              <a:t>i&gt; :”</a:t>
            </a:r>
            <a:r>
              <a:rPr lang="zh-CN" altLang="en-US"/>
              <a:t>后的那一分支的起始点处去执行（直到遇到</a:t>
            </a:r>
            <a:r>
              <a:rPr lang="en-US" altLang="zh-CN"/>
              <a:t>break</a:t>
            </a:r>
            <a:r>
              <a:rPr lang="zh-CN" altLang="en-US"/>
              <a:t>语句或者遇到了</a:t>
            </a:r>
            <a:r>
              <a:rPr lang="en-US" altLang="zh-CN"/>
              <a:t>switch</a:t>
            </a:r>
            <a:r>
              <a:rPr lang="zh-CN" altLang="en-US"/>
              <a:t>语句体的右花括号后结束本</a:t>
            </a:r>
            <a:r>
              <a:rPr lang="en-US" altLang="zh-CN"/>
              <a:t>switch</a:t>
            </a:r>
            <a:r>
              <a:rPr lang="zh-CN" altLang="en-US"/>
              <a:t>句）。</a:t>
            </a:r>
            <a:endParaRPr lang="en-US" altLang="zh-CN"/>
          </a:p>
          <a:p>
            <a:pPr lvl="1" eaLnBrk="1" hangingPunct="1">
              <a:spcBef>
                <a:spcPts val="0"/>
              </a:spcBef>
            </a:pPr>
            <a:r>
              <a:rPr lang="zh-CN" altLang="en-US"/>
              <a:t>若“&lt;条件表达式&gt;”的值与任一个“&lt;常量表达式</a:t>
            </a:r>
            <a:r>
              <a:rPr lang="en-US" altLang="zh-CN"/>
              <a:t>i&gt;”</a:t>
            </a:r>
            <a:r>
              <a:rPr lang="zh-CN" altLang="en-US"/>
              <a:t>的值都不相同, 那么: 若有</a:t>
            </a:r>
            <a:r>
              <a:rPr lang="en-US" altLang="zh-CN"/>
              <a:t>default</a:t>
            </a:r>
            <a:r>
              <a:rPr lang="zh-CN" altLang="en-US"/>
              <a:t>分支, 则跳转到“</a:t>
            </a:r>
            <a:r>
              <a:rPr lang="en-US" altLang="zh-CN"/>
              <a:t>default:”</a:t>
            </a:r>
            <a:r>
              <a:rPr lang="zh-CN" altLang="en-US"/>
              <a:t>后的那一分支的起始点处去执行, 否则什么都不执行(而结束本</a:t>
            </a:r>
            <a:r>
              <a:rPr lang="en-US" altLang="zh-CN"/>
              <a:t>switch</a:t>
            </a:r>
            <a:r>
              <a:rPr lang="zh-CN" altLang="en-US"/>
              <a:t>句)</a:t>
            </a:r>
          </a:p>
        </p:txBody>
      </p:sp>
    </p:spTree>
    <p:extLst>
      <p:ext uri="{BB962C8B-B14F-4D97-AF65-F5344CB8AC3E}">
        <p14:creationId xmlns:p14="http://schemas.microsoft.com/office/powerpoint/2010/main" val="3093317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3114675" cy="5029200"/>
          </a:xfrm>
        </p:spPr>
        <p:txBody>
          <a:bodyPr/>
          <a:lstStyle/>
          <a:p>
            <a:pPr eaLnBrk="1" hangingPunct="1"/>
            <a:r>
              <a:rPr lang="zh-CN" altLang="en-US"/>
              <a:t>开关语句</a:t>
            </a:r>
            <a:endParaRPr lang="en-US" altLang="zh-CN"/>
          </a:p>
          <a:p>
            <a:pPr lvl="1" eaLnBrk="1" hangingPunct="1"/>
            <a:r>
              <a:rPr lang="zh-CN" altLang="en-US"/>
              <a:t>不带</a:t>
            </a:r>
            <a:r>
              <a:rPr lang="en-US" altLang="zh-CN">
                <a:solidFill>
                  <a:srgbClr val="C00000"/>
                </a:solidFill>
              </a:rPr>
              <a:t>break</a:t>
            </a:r>
            <a:r>
              <a:rPr lang="zh-CN" altLang="en-US"/>
              <a:t>的开关语句</a:t>
            </a:r>
          </a:p>
        </p:txBody>
      </p:sp>
      <p:pic>
        <p:nvPicPr>
          <p:cNvPr id="573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5" y="1428750"/>
            <a:ext cx="4533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4060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3257550" cy="3848100"/>
          </a:xfrm>
        </p:spPr>
        <p:txBody>
          <a:bodyPr/>
          <a:lstStyle/>
          <a:p>
            <a:pPr eaLnBrk="1" hangingPunct="1"/>
            <a:r>
              <a:rPr lang="zh-CN" altLang="en-US"/>
              <a:t>开关语句</a:t>
            </a:r>
            <a:endParaRPr lang="en-US" altLang="zh-CN"/>
          </a:p>
          <a:p>
            <a:pPr lvl="1" eaLnBrk="1" hangingPunct="1"/>
            <a:r>
              <a:rPr lang="zh-CN" altLang="en-US"/>
              <a:t>与</a:t>
            </a:r>
            <a:r>
              <a:rPr lang="en-US" altLang="zh-CN">
                <a:solidFill>
                  <a:srgbClr val="C00000"/>
                </a:solidFill>
              </a:rPr>
              <a:t>break</a:t>
            </a:r>
            <a:r>
              <a:rPr lang="zh-CN" altLang="en-US">
                <a:solidFill>
                  <a:srgbClr val="C00000"/>
                </a:solidFill>
              </a:rPr>
              <a:t>语句</a:t>
            </a:r>
            <a:r>
              <a:rPr lang="zh-CN" altLang="en-US"/>
              <a:t>一起使用的开关语句</a:t>
            </a:r>
          </a:p>
        </p:txBody>
      </p:sp>
      <p:pic>
        <p:nvPicPr>
          <p:cNvPr id="563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63" y="1285875"/>
            <a:ext cx="446722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2130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2328863" cy="3276600"/>
          </a:xfrm>
        </p:spPr>
        <p:txBody>
          <a:bodyPr/>
          <a:lstStyle/>
          <a:p>
            <a:pPr eaLnBrk="1" hangingPunct="1"/>
            <a:r>
              <a:rPr lang="zh-CN" altLang="en-US"/>
              <a:t>开关语句</a:t>
            </a:r>
            <a:endParaRPr lang="en-US" altLang="zh-CN"/>
          </a:p>
          <a:p>
            <a:pPr lvl="1" eaLnBrk="1" hangingPunct="1"/>
            <a:r>
              <a:rPr lang="zh-CN" altLang="en-US"/>
              <a:t>不含</a:t>
            </a:r>
            <a:r>
              <a:rPr lang="en-US" altLang="zh-CN">
                <a:solidFill>
                  <a:srgbClr val="C00000"/>
                </a:solidFill>
              </a:rPr>
              <a:t>default</a:t>
            </a:r>
            <a:r>
              <a:rPr lang="zh-CN" altLang="en-US"/>
              <a:t>语句的情况</a:t>
            </a:r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13" y="1143000"/>
            <a:ext cx="56102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41970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58175" cy="2490788"/>
          </a:xfrm>
        </p:spPr>
        <p:txBody>
          <a:bodyPr/>
          <a:lstStyle/>
          <a:p>
            <a:pPr eaLnBrk="1" hangingPunct="1"/>
            <a:r>
              <a:rPr lang="zh-CN" altLang="en-US"/>
              <a:t>开关语句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4.11】</a:t>
            </a:r>
            <a:r>
              <a:rPr lang="zh-CN" altLang="en-US">
                <a:solidFill>
                  <a:srgbClr val="C00000"/>
                </a:solidFill>
              </a:rPr>
              <a:t>若</a:t>
            </a:r>
            <a:r>
              <a:rPr lang="en-US" altLang="zh-CN">
                <a:solidFill>
                  <a:srgbClr val="C00000"/>
                </a:solidFill>
              </a:rPr>
              <a:t>int</a:t>
            </a:r>
            <a:r>
              <a:rPr lang="zh-CN" altLang="en-US">
                <a:solidFill>
                  <a:srgbClr val="C00000"/>
                </a:solidFill>
              </a:rPr>
              <a:t>型变量</a:t>
            </a:r>
            <a:r>
              <a:rPr lang="en-US" altLang="zh-CN">
                <a:solidFill>
                  <a:srgbClr val="C00000"/>
                </a:solidFill>
              </a:rPr>
              <a:t>i=2, </a:t>
            </a:r>
            <a:r>
              <a:rPr lang="zh-CN" altLang="en-US">
                <a:solidFill>
                  <a:srgbClr val="C00000"/>
                </a:solidFill>
              </a:rPr>
              <a:t>执行下述</a:t>
            </a:r>
            <a:r>
              <a:rPr lang="en-US" altLang="zh-CN">
                <a:solidFill>
                  <a:srgbClr val="C00000"/>
                </a:solidFill>
              </a:rPr>
              <a:t>switch</a:t>
            </a:r>
            <a:r>
              <a:rPr lang="zh-CN" altLang="en-US">
                <a:solidFill>
                  <a:srgbClr val="C00000"/>
                </a:solidFill>
              </a:rPr>
              <a:t>语句后, 将输出 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>
                <a:solidFill>
                  <a:srgbClr val="C00000"/>
                </a:solidFill>
              </a:rPr>
              <a:t>i=2</a:t>
            </a:r>
            <a:r>
              <a:rPr lang="zh-CN" altLang="en-US">
                <a:solidFill>
                  <a:srgbClr val="C00000"/>
                </a:solidFill>
              </a:rPr>
              <a:t>”以及“</a:t>
            </a:r>
            <a:r>
              <a:rPr lang="en-US" altLang="zh-CN">
                <a:solidFill>
                  <a:srgbClr val="C00000"/>
                </a:solidFill>
              </a:rPr>
              <a:t>i=2</a:t>
            </a:r>
            <a:r>
              <a:rPr lang="zh-CN" altLang="en-US">
                <a:solidFill>
                  <a:srgbClr val="C00000"/>
                </a:solidFill>
              </a:rPr>
              <a:t>”两行；若</a:t>
            </a:r>
            <a:r>
              <a:rPr lang="en-US" altLang="zh-CN">
                <a:solidFill>
                  <a:srgbClr val="C00000"/>
                </a:solidFill>
              </a:rPr>
              <a:t>i=5，</a:t>
            </a:r>
            <a:r>
              <a:rPr lang="zh-CN" altLang="en-US">
                <a:solidFill>
                  <a:srgbClr val="C00000"/>
                </a:solidFill>
              </a:rPr>
              <a:t>则什么也不输出（而结束该</a:t>
            </a:r>
            <a:r>
              <a:rPr lang="en-US" altLang="zh-CN">
                <a:solidFill>
                  <a:srgbClr val="C00000"/>
                </a:solidFill>
              </a:rPr>
              <a:t>switch</a:t>
            </a:r>
            <a:r>
              <a:rPr lang="zh-CN" altLang="en-US">
                <a:solidFill>
                  <a:srgbClr val="C00000"/>
                </a:solidFill>
              </a:rPr>
              <a:t>句）；若</a:t>
            </a:r>
            <a:r>
              <a:rPr lang="en-US" altLang="zh-CN">
                <a:solidFill>
                  <a:srgbClr val="C00000"/>
                </a:solidFill>
              </a:rPr>
              <a:t>i=1</a:t>
            </a:r>
            <a:r>
              <a:rPr lang="zh-CN" altLang="en-US">
                <a:solidFill>
                  <a:srgbClr val="C00000"/>
                </a:solidFill>
              </a:rPr>
              <a:t>时，要输出3行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>
                <a:solidFill>
                  <a:srgbClr val="C00000"/>
                </a:solidFill>
              </a:rPr>
              <a:t>i=1</a:t>
            </a:r>
            <a:r>
              <a:rPr lang="zh-CN" altLang="en-US">
                <a:solidFill>
                  <a:srgbClr val="C00000"/>
                </a:solidFill>
              </a:rPr>
              <a:t>”</a:t>
            </a:r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3643313"/>
            <a:ext cx="42862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88" y="2709863"/>
            <a:ext cx="5068887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6763" y="2709863"/>
            <a:ext cx="5068887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36763" y="2709863"/>
            <a:ext cx="5068887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468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04913"/>
          </a:xfrm>
        </p:spPr>
        <p:txBody>
          <a:bodyPr/>
          <a:lstStyle/>
          <a:p>
            <a:pPr eaLnBrk="1" hangingPunct="1"/>
            <a:r>
              <a:rPr lang="zh-CN" altLang="en-US"/>
              <a:t>开关语句</a:t>
            </a:r>
            <a:endParaRPr lang="en-US" altLang="zh-CN"/>
          </a:p>
          <a:p>
            <a:pPr lvl="1" eaLnBrk="1" hangingPunct="1"/>
            <a:r>
              <a:rPr lang="zh-CN" altLang="en-US"/>
              <a:t>多个</a:t>
            </a:r>
            <a:r>
              <a:rPr lang="en-US" altLang="zh-CN"/>
              <a:t>case</a:t>
            </a:r>
            <a:r>
              <a:rPr lang="zh-CN" altLang="en-US"/>
              <a:t>并列的情况</a:t>
            </a:r>
          </a:p>
        </p:txBody>
      </p:sp>
      <p:pic>
        <p:nvPicPr>
          <p:cNvPr id="593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357438"/>
            <a:ext cx="43719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7890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357188" y="1295400"/>
            <a:ext cx="8501062" cy="5029200"/>
          </a:xfrm>
        </p:spPr>
        <p:txBody>
          <a:bodyPr/>
          <a:lstStyle/>
          <a:p>
            <a:pPr eaLnBrk="1" hangingPunct="1"/>
            <a:r>
              <a:rPr lang="zh-CN" altLang="en-US"/>
              <a:t>开关语句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4.12】</a:t>
            </a:r>
            <a:r>
              <a:rPr lang="zh-CN" altLang="en-US">
                <a:solidFill>
                  <a:srgbClr val="C00000"/>
                </a:solidFill>
              </a:rPr>
              <a:t>输入成绩，输出成绩的等级。例如成绩</a:t>
            </a:r>
            <a:r>
              <a:rPr lang="en-US" altLang="zh-CN">
                <a:solidFill>
                  <a:srgbClr val="C00000"/>
                </a:solidFill>
              </a:rPr>
              <a:t>score=86, </a:t>
            </a:r>
            <a:r>
              <a:rPr lang="zh-CN" altLang="en-US">
                <a:solidFill>
                  <a:srgbClr val="C00000"/>
                </a:solidFill>
              </a:rPr>
              <a:t>运行程序后, 将输出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>
                <a:solidFill>
                  <a:srgbClr val="C00000"/>
                </a:solidFill>
              </a:rPr>
              <a:t>grade=B</a:t>
            </a:r>
            <a:r>
              <a:rPr lang="zh-CN" altLang="en-US">
                <a:solidFill>
                  <a:srgbClr val="C00000"/>
                </a:solidFill>
              </a:rPr>
              <a:t>”</a:t>
            </a:r>
            <a:r>
              <a:rPr lang="en-US" altLang="zh-CN">
                <a:solidFill>
                  <a:srgbClr val="C00000"/>
                </a:solidFill>
              </a:rPr>
              <a:t>；</a:t>
            </a:r>
            <a:r>
              <a:rPr lang="zh-CN" altLang="en-US">
                <a:solidFill>
                  <a:srgbClr val="C00000"/>
                </a:solidFill>
              </a:rPr>
              <a:t>若</a:t>
            </a:r>
            <a:r>
              <a:rPr lang="en-US" altLang="zh-CN">
                <a:solidFill>
                  <a:srgbClr val="C00000"/>
                </a:solidFill>
              </a:rPr>
              <a:t>score</a:t>
            </a:r>
            <a:r>
              <a:rPr lang="zh-CN" altLang="en-US">
                <a:solidFill>
                  <a:srgbClr val="C00000"/>
                </a:solidFill>
              </a:rPr>
              <a:t>处于90到100之间，将输出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>
                <a:solidFill>
                  <a:srgbClr val="C00000"/>
                </a:solidFill>
              </a:rPr>
              <a:t>grade=A</a:t>
            </a:r>
            <a:r>
              <a:rPr lang="en-US" altLang="zh-CN">
                <a:solidFill>
                  <a:srgbClr val="C00000"/>
                </a:solidFill>
                <a:latin typeface="Times New Roman" pitchFamily="18" charset="0"/>
              </a:rPr>
              <a:t>”</a:t>
            </a:r>
            <a:r>
              <a:rPr lang="en-US" altLang="zh-CN">
                <a:solidFill>
                  <a:srgbClr val="C00000"/>
                </a:solidFill>
              </a:rPr>
              <a:t>；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 	... ；</a:t>
            </a:r>
            <a:r>
              <a:rPr lang="zh-CN" altLang="en-US">
                <a:solidFill>
                  <a:srgbClr val="C00000"/>
                </a:solidFill>
              </a:rPr>
              <a:t>若</a:t>
            </a:r>
            <a:r>
              <a:rPr lang="en-US" altLang="zh-CN">
                <a:solidFill>
                  <a:srgbClr val="C00000"/>
                </a:solidFill>
              </a:rPr>
              <a:t>score/10</a:t>
            </a:r>
            <a:r>
              <a:rPr lang="zh-CN" altLang="en-US">
                <a:solidFill>
                  <a:srgbClr val="C00000"/>
                </a:solidFill>
              </a:rPr>
              <a:t>不处于6到10之间（如, </a:t>
            </a:r>
            <a:r>
              <a:rPr lang="en-US" altLang="zh-CN">
                <a:solidFill>
                  <a:srgbClr val="C00000"/>
                </a:solidFill>
              </a:rPr>
              <a:t>score</a:t>
            </a:r>
            <a:r>
              <a:rPr lang="zh-CN" altLang="en-US">
                <a:solidFill>
                  <a:srgbClr val="C00000"/>
                </a:solidFill>
              </a:rPr>
              <a:t>为59, 0, 123, -12等）, 将输出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>
                <a:solidFill>
                  <a:srgbClr val="C00000"/>
                </a:solidFill>
              </a:rPr>
              <a:t>grade=E</a:t>
            </a:r>
            <a:r>
              <a:rPr lang="en-US" altLang="zh-CN">
                <a:solidFill>
                  <a:srgbClr val="C00000"/>
                </a:solidFill>
                <a:latin typeface="Times New Roman" pitchFamily="18" charset="0"/>
              </a:rPr>
              <a:t>”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0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表达式语句</a:t>
            </a:r>
            <a:endParaRPr lang="en-US" altLang="zh-CN"/>
          </a:p>
          <a:p>
            <a:pPr lvl="1" eaLnBrk="1" hangingPunct="1"/>
            <a:r>
              <a:rPr lang="zh-CN" altLang="en-US"/>
              <a:t>任意有效表达式都可以作为表达式语句</a:t>
            </a:r>
            <a:endParaRPr lang="en-US" altLang="zh-CN"/>
          </a:p>
          <a:p>
            <a:pPr lvl="2" eaLnBrk="1" hangingPunct="1"/>
            <a:r>
              <a:rPr lang="zh-CN" altLang="en-US"/>
              <a:t>在表达式后面加上“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/>
              <a:t>”</a:t>
            </a:r>
            <a:endParaRPr lang="en-US" altLang="zh-CN"/>
          </a:p>
          <a:p>
            <a:pPr lvl="1" eaLnBrk="1" hangingPunct="1"/>
            <a:r>
              <a:rPr lang="zh-CN" altLang="en-US"/>
              <a:t>当表达式语句中不包含表达式时，该语句是</a:t>
            </a:r>
            <a:r>
              <a:rPr lang="zh-CN" altLang="en-US">
                <a:solidFill>
                  <a:srgbClr val="C00000"/>
                </a:solidFill>
              </a:rPr>
              <a:t>空语句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/>
              <a:t>什么也不做</a:t>
            </a:r>
            <a:endParaRPr lang="en-US" altLang="zh-CN"/>
          </a:p>
          <a:p>
            <a:pPr lvl="2" eaLnBrk="1" hangingPunct="1"/>
            <a:r>
              <a:rPr lang="zh-CN" altLang="en-US"/>
              <a:t>只由分割符“</a:t>
            </a:r>
            <a:r>
              <a:rPr lang="en-US" altLang="zh-CN">
                <a:latin typeface="Courier New" pitchFamily="49" charset="0"/>
              </a:rPr>
              <a:t>;</a:t>
            </a:r>
            <a:r>
              <a:rPr lang="zh-CN" altLang="en-US"/>
              <a:t>”构成</a:t>
            </a:r>
            <a:endParaRPr lang="en-US" altLang="zh-CN"/>
          </a:p>
          <a:p>
            <a:pPr lvl="1" eaLnBrk="1" hangingPunct="1"/>
            <a:r>
              <a:rPr lang="zh-CN" altLang="en-US"/>
              <a:t>常见的表达式语句</a:t>
            </a:r>
            <a:endParaRPr lang="en-US" altLang="zh-CN"/>
          </a:p>
          <a:p>
            <a:pPr lvl="2" eaLnBrk="1" hangingPunct="1"/>
            <a:r>
              <a:rPr lang="zh-CN" altLang="en-US"/>
              <a:t>赋值表达式语句</a:t>
            </a:r>
            <a:endParaRPr lang="en-US" altLang="zh-CN"/>
          </a:p>
          <a:p>
            <a:pPr lvl="2" eaLnBrk="1" hangingPunct="1"/>
            <a:r>
              <a:rPr lang="zh-CN" altLang="en-US"/>
              <a:t>函数调用语句</a:t>
            </a:r>
          </a:p>
        </p:txBody>
      </p:sp>
    </p:spTree>
    <p:extLst>
      <p:ext uri="{BB962C8B-B14F-4D97-AF65-F5344CB8AC3E}">
        <p14:creationId xmlns:p14="http://schemas.microsoft.com/office/powerpoint/2010/main" val="22786355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143000"/>
            <a:ext cx="3786188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9409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开关语句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4.13】</a:t>
            </a:r>
            <a:r>
              <a:rPr lang="zh-CN" altLang="en-US">
                <a:solidFill>
                  <a:srgbClr val="C00000"/>
                </a:solidFill>
              </a:rPr>
              <a:t>利用开关语句设计计算器程序，实现运算：</a:t>
            </a:r>
            <a:r>
              <a:rPr lang="en-US" altLang="zh-CN">
                <a:solidFill>
                  <a:srgbClr val="C00000"/>
                </a:solidFill>
              </a:rPr>
              <a:t>+</a:t>
            </a:r>
            <a:r>
              <a:rPr lang="zh-CN" altLang="en-US">
                <a:solidFill>
                  <a:srgbClr val="C00000"/>
                </a:solidFill>
              </a:rPr>
              <a:t>、</a:t>
            </a:r>
            <a:r>
              <a:rPr lang="en-US" altLang="zh-CN">
                <a:solidFill>
                  <a:srgbClr val="C00000"/>
                </a:solidFill>
              </a:rPr>
              <a:t>-</a:t>
            </a:r>
            <a:r>
              <a:rPr lang="zh-CN" altLang="en-US">
                <a:solidFill>
                  <a:srgbClr val="C00000"/>
                </a:solidFill>
              </a:rPr>
              <a:t>、</a:t>
            </a:r>
            <a:r>
              <a:rPr lang="en-US" altLang="zh-CN">
                <a:solidFill>
                  <a:srgbClr val="C00000"/>
                </a:solidFill>
              </a:rPr>
              <a:t>*</a:t>
            </a:r>
            <a:r>
              <a:rPr lang="zh-CN" altLang="en-US">
                <a:solidFill>
                  <a:srgbClr val="C00000"/>
                </a:solidFill>
              </a:rPr>
              <a:t>、</a:t>
            </a:r>
            <a:r>
              <a:rPr lang="en-US" altLang="zh-CN">
                <a:solidFill>
                  <a:srgbClr val="C00000"/>
                </a:solidFill>
              </a:rPr>
              <a:t>/</a:t>
            </a:r>
            <a:r>
              <a:rPr lang="zh-CN" altLang="en-US">
                <a:solidFill>
                  <a:srgbClr val="C00000"/>
                </a:solidFill>
              </a:rPr>
              <a:t>和</a:t>
            </a:r>
            <a:r>
              <a:rPr lang="en-US" altLang="zh-CN">
                <a:solidFill>
                  <a:srgbClr val="C00000"/>
                </a:solidFill>
              </a:rPr>
              <a:t>%</a:t>
            </a:r>
          </a:p>
          <a:p>
            <a:pPr lvl="2" eaLnBrk="1" hangingPunct="1"/>
            <a:r>
              <a:rPr lang="zh-CN" altLang="en-US"/>
              <a:t>由不同的运算产生分支</a:t>
            </a:r>
            <a:endParaRPr lang="en-US" altLang="zh-CN"/>
          </a:p>
          <a:p>
            <a:pPr lvl="3" eaLnBrk="1" hangingPunct="1"/>
            <a:r>
              <a:rPr lang="zh-CN" altLang="en-US"/>
              <a:t>多个分支</a:t>
            </a:r>
          </a:p>
        </p:txBody>
      </p:sp>
      <p:pic>
        <p:nvPicPr>
          <p:cNvPr id="634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38" y="3643313"/>
            <a:ext cx="3643312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67673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5175" y="1214438"/>
            <a:ext cx="4894263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5570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76850"/>
          </a:xfrm>
        </p:spPr>
        <p:txBody>
          <a:bodyPr/>
          <a:lstStyle/>
          <a:p>
            <a:pPr eaLnBrk="1" hangingPunct="1"/>
            <a:r>
              <a:rPr lang="zh-CN" altLang="en-US"/>
              <a:t>开关语句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4.14】</a:t>
            </a:r>
            <a:r>
              <a:rPr lang="zh-CN" altLang="en-US">
                <a:solidFill>
                  <a:srgbClr val="C00000"/>
                </a:solidFill>
              </a:rPr>
              <a:t>运输公司对所运货物实行分段计费。设运输里程为</a:t>
            </a:r>
            <a:r>
              <a:rPr lang="en-US" altLang="zh-CN">
                <a:solidFill>
                  <a:srgbClr val="C00000"/>
                </a:solidFill>
              </a:rPr>
              <a:t>s</a:t>
            </a:r>
            <a:r>
              <a:rPr lang="zh-CN" altLang="en-US">
                <a:solidFill>
                  <a:srgbClr val="C00000"/>
                </a:solidFill>
              </a:rPr>
              <a:t>，则运费打折情况如下：</a:t>
            </a:r>
            <a:endParaRPr lang="en-US" altLang="zh-CN">
              <a:solidFill>
                <a:srgbClr val="C00000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宋体" charset="-122"/>
              </a:rPr>
              <a:t>    		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s&lt;250			        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不打折扣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250&lt;=s&lt;500		         2%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500&lt;=s&lt;1000		         5%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1000&lt;=s&lt;2000	         8%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2000&lt;=s&lt;3000	         10%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3000&lt;=s		         15%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lvl="2" eaLnBrk="1" hangingPunct="1"/>
            <a:r>
              <a:rPr lang="zh-CN" altLang="en-US"/>
              <a:t>设每公里每吨的基本运费为</a:t>
            </a:r>
            <a:r>
              <a:rPr lang="en-US" altLang="zh-CN"/>
              <a:t>p</a:t>
            </a:r>
            <a:r>
              <a:rPr lang="zh-CN" altLang="en-US"/>
              <a:t>，货物重量为</a:t>
            </a:r>
            <a:r>
              <a:rPr lang="en-US" altLang="zh-CN"/>
              <a:t>w</a:t>
            </a:r>
            <a:r>
              <a:rPr lang="zh-CN" altLang="en-US"/>
              <a:t>，总运输里程在某段中的里程为</a:t>
            </a:r>
            <a:r>
              <a:rPr lang="en-US" altLang="zh-CN"/>
              <a:t>Δs</a:t>
            </a:r>
            <a:r>
              <a:rPr lang="zh-CN" altLang="en-US"/>
              <a:t>，折扣为</a:t>
            </a:r>
            <a:r>
              <a:rPr lang="en-US" altLang="zh-CN"/>
              <a:t>d</a:t>
            </a:r>
            <a:r>
              <a:rPr lang="zh-CN" altLang="en-US"/>
              <a:t>，则该段运费为：</a:t>
            </a:r>
            <a:r>
              <a:rPr lang="en-US" altLang="zh-CN"/>
              <a:t>p*w*Δs*(1-d)</a:t>
            </a:r>
          </a:p>
          <a:p>
            <a:pPr lvl="2" eaLnBrk="1" hangingPunct="1"/>
            <a:r>
              <a:rPr lang="zh-CN" altLang="en-US"/>
              <a:t>设计程序，当输入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w</a:t>
            </a:r>
            <a:r>
              <a:rPr lang="zh-CN" altLang="en-US"/>
              <a:t>和</a:t>
            </a:r>
            <a:r>
              <a:rPr lang="en-US" altLang="zh-CN"/>
              <a:t>s</a:t>
            </a:r>
            <a:r>
              <a:rPr lang="zh-CN" altLang="en-US"/>
              <a:t>后，计算运费</a:t>
            </a:r>
            <a:r>
              <a:rPr lang="en-US" altLang="zh-CN"/>
              <a:t>f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842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总费用为各段费用之和，可采用不加</a:t>
            </a:r>
            <a:r>
              <a:rPr lang="en-US" altLang="zh-CN">
                <a:solidFill>
                  <a:srgbClr val="FF3300"/>
                </a:solidFill>
              </a:rPr>
              <a:t>break</a:t>
            </a:r>
            <a:r>
              <a:rPr lang="zh-CN" altLang="en-US">
                <a:solidFill>
                  <a:srgbClr val="FF3300"/>
                </a:solidFill>
              </a:rPr>
              <a:t>的</a:t>
            </a:r>
            <a:r>
              <a:rPr lang="en-US" altLang="zh-CN">
                <a:solidFill>
                  <a:srgbClr val="FF3300"/>
                </a:solidFill>
              </a:rPr>
              <a:t>switch</a:t>
            </a:r>
            <a:r>
              <a:rPr lang="zh-CN" altLang="en-US">
                <a:solidFill>
                  <a:srgbClr val="FF3300"/>
                </a:solidFill>
              </a:rPr>
              <a:t>语句</a:t>
            </a:r>
            <a:endParaRPr lang="en-US" altLang="zh-CN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/>
              <a:t>switch</a:t>
            </a:r>
            <a:r>
              <a:rPr lang="zh-CN" altLang="en-US"/>
              <a:t>语句要求条件表达式取值为确定的若干个开关量，而不能使用关系表达式，用里程</a:t>
            </a:r>
            <a:r>
              <a:rPr lang="en-US" altLang="zh-CN"/>
              <a:t>s</a:t>
            </a:r>
            <a:r>
              <a:rPr lang="zh-CN" altLang="en-US"/>
              <a:t>进行判断似乎不符合条件。但是分析发现，里程</a:t>
            </a:r>
            <a:r>
              <a:rPr lang="en-US" altLang="zh-CN"/>
              <a:t>s</a:t>
            </a:r>
            <a:r>
              <a:rPr lang="zh-CN" altLang="en-US"/>
              <a:t>的分段点均是</a:t>
            </a:r>
            <a:r>
              <a:rPr lang="en-US" altLang="zh-CN"/>
              <a:t>250</a:t>
            </a:r>
            <a:r>
              <a:rPr lang="zh-CN" altLang="en-US"/>
              <a:t>的倍数，因此，将里程</a:t>
            </a:r>
            <a:r>
              <a:rPr lang="en-US" altLang="zh-CN"/>
              <a:t>s</a:t>
            </a:r>
            <a:r>
              <a:rPr lang="zh-CN" altLang="en-US"/>
              <a:t>除以</a:t>
            </a:r>
            <a:r>
              <a:rPr lang="en-US" altLang="zh-CN"/>
              <a:t>250</a:t>
            </a:r>
            <a:r>
              <a:rPr lang="zh-CN" altLang="en-US"/>
              <a:t>，取整数商</a:t>
            </a:r>
            <a:r>
              <a:rPr lang="en-US" altLang="zh-CN"/>
              <a:t>c</a:t>
            </a:r>
            <a:r>
              <a:rPr lang="zh-CN" altLang="en-US"/>
              <a:t>，可得到若干整数值。因此算法描述如下：</a:t>
            </a:r>
          </a:p>
        </p:txBody>
      </p:sp>
    </p:spTree>
    <p:extLst>
      <p:ext uri="{BB962C8B-B14F-4D97-AF65-F5344CB8AC3E}">
        <p14:creationId xmlns:p14="http://schemas.microsoft.com/office/powerpoint/2010/main" val="40885671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43125" y="1482725"/>
            <a:ext cx="6697663" cy="43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switch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(c){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default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d=0.15;f+=p*w*(s-3000)*(1-d);s=3000;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8: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9: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10: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11: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d=0.1;f+=p*w*(s-2000)*(1-d);s=2000;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4: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5: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6: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7: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d=0.08;f+=p*w*(s-1000)*(1-d);s=1000;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2: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d=0.05;f+=p*w*(s-500)*(1-d);s=500;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1: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d=0.02;f+=p*w*(s-250)*(1-d);s=250;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0: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d=0;f+=p*w*s*(1-d);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</p:txBody>
      </p:sp>
      <p:sp>
        <p:nvSpPr>
          <p:cNvPr id="67590" name="Text Box 3"/>
          <p:cNvSpPr txBox="1">
            <a:spLocks noChangeArrowheads="1"/>
          </p:cNvSpPr>
          <p:nvPr/>
        </p:nvSpPr>
        <p:spPr bwMode="auto">
          <a:xfrm>
            <a:off x="142875" y="1500188"/>
            <a:ext cx="1785938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b="1">
                <a:latin typeface="Times New Roman" pitchFamily="18" charset="0"/>
              </a:rPr>
              <a:t>3000&gt;=s 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 15%</a:t>
            </a:r>
            <a:r>
              <a:rPr lang="zh-CN" altLang="en-US" b="1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2000&lt;=s&lt;3000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 10%</a:t>
            </a:r>
            <a:r>
              <a:rPr lang="zh-CN" altLang="en-US" b="1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1000&lt;=s&lt;2000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 8%</a:t>
            </a:r>
            <a:r>
              <a:rPr lang="zh-CN" altLang="en-US" b="1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500&lt;=s&lt;1000 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 5%</a:t>
            </a:r>
            <a:r>
              <a:rPr lang="zh-CN" altLang="en-US" b="1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250&lt;=s&lt;500  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 2%</a:t>
            </a:r>
            <a:r>
              <a:rPr lang="zh-CN" altLang="en-US" b="1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s&lt;250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</a:t>
            </a:r>
            <a:r>
              <a:rPr lang="zh-CN" altLang="en-US" b="1">
                <a:latin typeface="Times New Roman" pitchFamily="18" charset="0"/>
              </a:rPr>
              <a:t>不打折扣</a:t>
            </a:r>
          </a:p>
        </p:txBody>
      </p:sp>
      <p:sp>
        <p:nvSpPr>
          <p:cNvPr id="67591" name="Line 5"/>
          <p:cNvSpPr>
            <a:spLocks noChangeShapeType="1"/>
          </p:cNvSpPr>
          <p:nvPr/>
        </p:nvSpPr>
        <p:spPr bwMode="auto">
          <a:xfrm flipV="1">
            <a:off x="2000250" y="1125538"/>
            <a:ext cx="0" cy="518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798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pic>
        <p:nvPicPr>
          <p:cNvPr id="686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214438"/>
            <a:ext cx="7358062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82912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60900"/>
          </a:xfrm>
        </p:spPr>
        <p:txBody>
          <a:bodyPr/>
          <a:lstStyle/>
          <a:p>
            <a:r>
              <a:rPr lang="zh-CN" altLang="en-US" dirty="0"/>
              <a:t>输入一个字符，判断是字母、数字还是其它字符并分别给出提示信息</a:t>
            </a:r>
          </a:p>
        </p:txBody>
      </p:sp>
      <p:pic>
        <p:nvPicPr>
          <p:cNvPr id="6" name="图片 5" descr="作业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996952"/>
            <a:ext cx="51149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545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60900"/>
          </a:xfrm>
        </p:spPr>
        <p:txBody>
          <a:bodyPr/>
          <a:lstStyle/>
          <a:p>
            <a:r>
              <a:rPr lang="zh-CN" altLang="en-US" dirty="0"/>
              <a:t>设圆的半径</a:t>
            </a:r>
            <a:r>
              <a:rPr lang="en-US" altLang="zh-CN" dirty="0"/>
              <a:t>r=1.5</a:t>
            </a:r>
            <a:r>
              <a:rPr lang="zh-CN" altLang="en-US" dirty="0"/>
              <a:t>，设计程序，求圆的周长、面积、圆球表面积、圆球体积</a:t>
            </a:r>
          </a:p>
        </p:txBody>
      </p:sp>
      <p:pic>
        <p:nvPicPr>
          <p:cNvPr id="6" name="图片 5" descr="作业二.jpg"/>
          <p:cNvPicPr>
            <a:picLocks noChangeAspect="1"/>
          </p:cNvPicPr>
          <p:nvPr/>
        </p:nvPicPr>
        <p:blipFill rotWithShape="1">
          <a:blip r:embed="rId2" cstate="print"/>
          <a:srcRect l="837"/>
          <a:stretch/>
        </p:blipFill>
        <p:spPr>
          <a:xfrm>
            <a:off x="395536" y="3068960"/>
            <a:ext cx="8532440" cy="132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905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6967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9636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69673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4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9637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69639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640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69642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69643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6967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9644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69667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8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9645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C00000"/>
                </a:solidFill>
              </a:rPr>
              <a:t>循环语句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69647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9648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9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69650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69653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6966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9654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69661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2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9655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6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69657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9658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9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69660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2819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控制语句</a:t>
            </a:r>
            <a:endParaRPr lang="en-US" altLang="zh-CN"/>
          </a:p>
          <a:p>
            <a:pPr lvl="1" eaLnBrk="1" hangingPunct="1"/>
            <a:r>
              <a:rPr lang="zh-CN" altLang="en-US">
                <a:solidFill>
                  <a:srgbClr val="0033CC"/>
                </a:solidFill>
              </a:rPr>
              <a:t>用来控制程序中各语句执行的次序</a:t>
            </a:r>
            <a:endParaRPr lang="en-US" altLang="zh-CN">
              <a:solidFill>
                <a:srgbClr val="0033CC"/>
              </a:solidFill>
            </a:endParaRPr>
          </a:p>
          <a:p>
            <a:pPr lvl="1" eaLnBrk="1" hangingPunct="1"/>
            <a:r>
              <a:rPr lang="zh-CN" altLang="en-US">
                <a:solidFill>
                  <a:srgbClr val="0033CC"/>
                </a:solidFill>
              </a:rPr>
              <a:t>分类</a:t>
            </a:r>
            <a:endParaRPr lang="en-US" altLang="zh-CN">
              <a:solidFill>
                <a:srgbClr val="0033CC"/>
              </a:solidFill>
            </a:endParaRPr>
          </a:p>
          <a:p>
            <a:pPr lvl="2" eaLnBrk="1" hangingPunct="1"/>
            <a:r>
              <a:rPr lang="zh-CN" altLang="en-US"/>
              <a:t>条件控制语句</a:t>
            </a:r>
            <a:endParaRPr lang="en-US" altLang="zh-CN"/>
          </a:p>
          <a:p>
            <a:pPr lvl="3" eaLnBrk="1" hangingPunct="1"/>
            <a:r>
              <a:rPr lang="zh-CN" altLang="en-US"/>
              <a:t>分支语句</a:t>
            </a:r>
            <a:endParaRPr lang="en-US" altLang="zh-CN"/>
          </a:p>
          <a:p>
            <a:pPr lvl="3" eaLnBrk="1" hangingPunct="1"/>
            <a:r>
              <a:rPr lang="zh-CN" altLang="en-US"/>
              <a:t>循环语句</a:t>
            </a:r>
            <a:endParaRPr lang="en-US" altLang="zh-CN"/>
          </a:p>
          <a:p>
            <a:pPr lvl="2" eaLnBrk="1" hangingPunct="1"/>
            <a:r>
              <a:rPr lang="zh-CN" altLang="en-US"/>
              <a:t>无条件控制语句</a:t>
            </a:r>
            <a:endParaRPr lang="en-US" altLang="zh-CN"/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5" y="2357438"/>
            <a:ext cx="5176838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91373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循环结构程序设计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-1509" y="1008"/>
            <a:chExt cx="5829" cy="303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lt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4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solidFill>
                      <a:srgbClr val="8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循环的概念</a:t>
                </a:r>
                <a:endParaRPr lang="en-US" altLang="zh-CN" sz="2400" b="1" dirty="0">
                  <a:solidFill>
                    <a:srgbClr val="8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95" name="Oval 1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Oval 1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用三种循环语句实现循环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49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循环的嵌套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79" name="Oval 2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2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Oval 3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3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" name="Group 50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69" name="AutoShape 7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改变循环执行的状态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循环程序综合举例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2" name="Group 39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4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1" name="灯片编号占位符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53710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 </a:t>
            </a:r>
            <a:r>
              <a:rPr lang="en-US" altLang="zh-CN" dirty="0"/>
              <a:t>(Loop)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什么是循环？</a:t>
                </a:r>
                <a:endParaRPr lang="en-US" altLang="zh-CN" dirty="0"/>
              </a:p>
              <a:p>
                <a:r>
                  <a:rPr lang="zh-CN" altLang="en-US" dirty="0"/>
                  <a:t>为什么要使用循环？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7030A0"/>
                    </a:solidFill>
                  </a:rPr>
                  <a:t>问题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：求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1+2+3+…+100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nary>
                  </m:oMath>
                </a14:m>
                <a:endParaRPr lang="en-US" altLang="zh-CN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zh-CN" sz="2000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sum = 0;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sum = sum + 1;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sum = sum + 2;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sum = sum + 3;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… 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省略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+4,+5,…,+99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sum = sum + 100; 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重复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次相似的语句 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 = sum + n;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zh-CN" sz="2000" dirty="0" err="1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cout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&lt;&lt; "sum=" &lt;&lt; sum &lt;&lt; </a:t>
                </a:r>
                <a:r>
                  <a:rPr lang="en-US" altLang="zh-CN" sz="2000" dirty="0" err="1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endl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55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 </a:t>
            </a:r>
            <a:r>
              <a:rPr lang="en-US" altLang="zh-CN" dirty="0"/>
              <a:t>(Loop)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41425"/>
            <a:ext cx="9036496" cy="5248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7030A0"/>
                </a:solidFill>
              </a:rPr>
              <a:t>问题</a:t>
            </a:r>
            <a:r>
              <a:rPr lang="en-US" altLang="zh-CN" dirty="0">
                <a:solidFill>
                  <a:srgbClr val="7030A0"/>
                </a:solidFill>
              </a:rPr>
              <a:t>2</a:t>
            </a:r>
            <a:r>
              <a:rPr lang="zh-CN" altLang="en-US" dirty="0">
                <a:solidFill>
                  <a:srgbClr val="7030A0"/>
                </a:solidFill>
              </a:rPr>
              <a:t>：输入全班</a:t>
            </a:r>
            <a:r>
              <a:rPr lang="en-US" altLang="zh-CN" dirty="0">
                <a:solidFill>
                  <a:srgbClr val="7030A0"/>
                </a:solidFill>
              </a:rPr>
              <a:t>90</a:t>
            </a:r>
            <a:r>
              <a:rPr lang="zh-CN" altLang="en-US" dirty="0">
                <a:solidFill>
                  <a:srgbClr val="7030A0"/>
                </a:solidFill>
              </a:rPr>
              <a:t>个学生</a:t>
            </a:r>
            <a:r>
              <a:rPr lang="en-US" altLang="zh-CN" dirty="0">
                <a:solidFill>
                  <a:srgbClr val="7030A0"/>
                </a:solidFill>
              </a:rPr>
              <a:t>5</a:t>
            </a:r>
            <a:r>
              <a:rPr lang="zh-CN" altLang="en-US" dirty="0">
                <a:solidFill>
                  <a:srgbClr val="7030A0"/>
                </a:solidFill>
              </a:rPr>
              <a:t>门课程的成绩，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        </a:t>
            </a:r>
            <a:r>
              <a:rPr lang="zh-CN" altLang="en-US" dirty="0">
                <a:solidFill>
                  <a:srgbClr val="7030A0"/>
                </a:solidFill>
              </a:rPr>
              <a:t>分别计算每名学生的平均成绩并输出。</a:t>
            </a:r>
            <a:endParaRPr lang="en-US" altLang="zh-CN" sz="2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score1,score2,score3,score4,score5;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score1 &gt;&gt; score2 &gt;&gt; score3 &gt;&gt; score4 &gt;&gt; score5;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(score1 + score2 + score3 + score4 + score5)/5.0;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 &lt;&lt;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002060"/>
                </a:solidFill>
              </a:rPr>
              <a:t>…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重复写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个相同的程序段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61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11560" y="5085184"/>
            <a:ext cx="8229600" cy="1368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070C0"/>
                </a:solidFill>
              </a:rPr>
              <a:t>分别编写若干个相同或相似的语句或程序段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工作量大、程序冗长、重复、难以阅读和维护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可实现要求，但不可取！最笨的办法！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32222" y="5157192"/>
            <a:ext cx="800219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61275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用循环来实现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13433"/>
                <a:ext cx="8229600" cy="26916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7030A0"/>
                    </a:solidFill>
                  </a:rPr>
                  <a:t>问题</a:t>
                </a:r>
                <a:r>
                  <a:rPr lang="en-US" altLang="zh-CN" sz="2400" dirty="0">
                    <a:solidFill>
                      <a:srgbClr val="7030A0"/>
                    </a:solidFill>
                  </a:rPr>
                  <a:t>1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：求</a:t>
                </a:r>
                <a:r>
                  <a:rPr lang="en-US" altLang="zh-CN" sz="2400" dirty="0">
                    <a:solidFill>
                      <a:srgbClr val="7030A0"/>
                    </a:solidFill>
                  </a:rPr>
                  <a:t>1+2+3+…+100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nary>
                  </m:oMath>
                </a14:m>
                <a:endParaRPr lang="en-US" altLang="zh-CN" sz="24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zh-CN" sz="2000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sum = 0;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 </a:t>
                </a:r>
                <a:r>
                  <a:rPr lang="en-US" altLang="zh-CN" sz="2000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dirty="0" err="1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1; </a:t>
                </a:r>
                <a:r>
                  <a:rPr lang="en-US" altLang="zh-CN" sz="2000" dirty="0" err="1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100; </a:t>
                </a:r>
                <a:r>
                  <a:rPr lang="en-US" altLang="zh-CN" sz="2000" dirty="0" err="1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{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sum = sum + </a:t>
                </a:r>
                <a:r>
                  <a:rPr lang="en-US" altLang="zh-CN" sz="2000" dirty="0" err="1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zh-CN" sz="2000" dirty="0" err="1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cout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&lt;&lt; "sum = " &lt;&lt; sum &lt;&lt; </a:t>
                </a:r>
                <a:r>
                  <a:rPr lang="en-US" altLang="zh-CN" sz="2000" dirty="0" err="1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endl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13433"/>
                <a:ext cx="8229600" cy="2691631"/>
              </a:xfrm>
              <a:blipFill rotWithShape="1">
                <a:blip r:embed="rId2"/>
                <a:stretch>
                  <a:fillRect l="-1111" t="-905" b="-17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67544" y="5301208"/>
            <a:ext cx="8229600" cy="576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070C0"/>
                </a:solidFill>
              </a:rPr>
              <a:t>用一个循环语句</a:t>
            </a:r>
            <a:r>
              <a:rPr lang="en-US" altLang="zh-CN" sz="2400" dirty="0">
                <a:solidFill>
                  <a:srgbClr val="0070C0"/>
                </a:solidFill>
              </a:rPr>
              <a:t>(for</a:t>
            </a:r>
            <a:r>
              <a:rPr lang="zh-CN" altLang="en-US" sz="2400" dirty="0">
                <a:solidFill>
                  <a:srgbClr val="0070C0"/>
                </a:solidFill>
              </a:rPr>
              <a:t>语句</a:t>
            </a:r>
            <a:r>
              <a:rPr lang="en-US" altLang="zh-CN" sz="2400" dirty="0">
                <a:solidFill>
                  <a:srgbClr val="0070C0"/>
                </a:solidFill>
              </a:rPr>
              <a:t>)</a:t>
            </a:r>
            <a:r>
              <a:rPr lang="zh-CN" altLang="en-US" sz="2400" dirty="0">
                <a:solidFill>
                  <a:srgbClr val="0070C0"/>
                </a:solidFill>
              </a:rPr>
              <a:t>解决了重复</a:t>
            </a:r>
            <a:r>
              <a:rPr lang="en-US" altLang="zh-CN" sz="2400" dirty="0">
                <a:solidFill>
                  <a:srgbClr val="0070C0"/>
                </a:solidFill>
              </a:rPr>
              <a:t>100</a:t>
            </a:r>
            <a:r>
              <a:rPr lang="zh-CN" altLang="en-US" sz="2400" dirty="0">
                <a:solidFill>
                  <a:srgbClr val="0070C0"/>
                </a:solidFill>
              </a:rPr>
              <a:t>次相似语句问题</a:t>
            </a:r>
          </a:p>
        </p:txBody>
      </p:sp>
    </p:spTree>
    <p:extLst>
      <p:ext uri="{BB962C8B-B14F-4D97-AF65-F5344CB8AC3E}">
        <p14:creationId xmlns:p14="http://schemas.microsoft.com/office/powerpoint/2010/main" val="3167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用循环来实现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48518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7030A0"/>
                </a:solidFill>
              </a:rPr>
              <a:t> 问题</a:t>
            </a:r>
            <a:r>
              <a:rPr lang="en-US" altLang="zh-CN" sz="2400" dirty="0">
                <a:solidFill>
                  <a:srgbClr val="7030A0"/>
                </a:solidFill>
              </a:rPr>
              <a:t>2</a:t>
            </a:r>
            <a:r>
              <a:rPr lang="zh-CN" altLang="en-US" sz="2400" dirty="0">
                <a:solidFill>
                  <a:srgbClr val="7030A0"/>
                </a:solidFill>
              </a:rPr>
              <a:t>：输入全班</a:t>
            </a:r>
            <a:r>
              <a:rPr lang="en-US" altLang="zh-CN" sz="2400" dirty="0">
                <a:solidFill>
                  <a:srgbClr val="7030A0"/>
                </a:solidFill>
              </a:rPr>
              <a:t>90</a:t>
            </a:r>
            <a:r>
              <a:rPr lang="zh-CN" altLang="en-US" sz="2400" dirty="0">
                <a:solidFill>
                  <a:srgbClr val="7030A0"/>
                </a:solidFill>
              </a:rPr>
              <a:t>个学生</a:t>
            </a:r>
            <a:r>
              <a:rPr lang="en-US" altLang="zh-CN" sz="2400" dirty="0">
                <a:solidFill>
                  <a:srgbClr val="7030A0"/>
                </a:solidFill>
              </a:rPr>
              <a:t>5</a:t>
            </a:r>
            <a:r>
              <a:rPr lang="zh-CN" altLang="en-US" sz="2400" dirty="0">
                <a:solidFill>
                  <a:srgbClr val="7030A0"/>
                </a:solidFill>
              </a:rPr>
              <a:t>门课程的成绩，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        </a:t>
            </a:r>
            <a:r>
              <a:rPr lang="zh-CN" altLang="en-US" sz="2400" dirty="0">
                <a:solidFill>
                  <a:srgbClr val="7030A0"/>
                </a:solidFill>
              </a:rPr>
              <a:t>分别计算每名学生的平均成绩并输出。</a:t>
            </a:r>
            <a:endParaRPr lang="en-US" altLang="zh-CN" sz="2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score1,score2,score3,score4,score5;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90)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score1 &gt;&gt; score2 &gt;&gt; score3 &gt;&gt; score4 &gt;&gt; score5;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(score1 + score2 + score3 + score4 + score5)/5;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 &lt;&lt;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36984" y="6021288"/>
            <a:ext cx="8655496" cy="504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070C0"/>
                </a:solidFill>
              </a:rPr>
              <a:t>用一个循环语句</a:t>
            </a:r>
            <a:r>
              <a:rPr lang="en-US" altLang="zh-CN" sz="2400" dirty="0">
                <a:solidFill>
                  <a:srgbClr val="0070C0"/>
                </a:solidFill>
              </a:rPr>
              <a:t>(while</a:t>
            </a:r>
            <a:r>
              <a:rPr lang="zh-CN" altLang="en-US" sz="2400" dirty="0">
                <a:solidFill>
                  <a:srgbClr val="0070C0"/>
                </a:solidFill>
              </a:rPr>
              <a:t>语句</a:t>
            </a:r>
            <a:r>
              <a:rPr lang="en-US" altLang="zh-CN" sz="2400" dirty="0">
                <a:solidFill>
                  <a:srgbClr val="0070C0"/>
                </a:solidFill>
              </a:rPr>
              <a:t>)</a:t>
            </a:r>
            <a:r>
              <a:rPr lang="zh-CN" altLang="en-US" sz="2400" dirty="0">
                <a:solidFill>
                  <a:srgbClr val="0070C0"/>
                </a:solidFill>
              </a:rPr>
              <a:t>解决了重复</a:t>
            </a:r>
            <a:r>
              <a:rPr lang="en-US" altLang="zh-CN" sz="2400" dirty="0">
                <a:solidFill>
                  <a:srgbClr val="0070C0"/>
                </a:solidFill>
              </a:rPr>
              <a:t>90</a:t>
            </a:r>
            <a:r>
              <a:rPr lang="zh-CN" altLang="en-US" sz="2400" dirty="0">
                <a:solidFill>
                  <a:srgbClr val="0070C0"/>
                </a:solidFill>
              </a:rPr>
              <a:t>次相同程序段问题</a:t>
            </a:r>
          </a:p>
        </p:txBody>
      </p:sp>
    </p:spTree>
    <p:extLst>
      <p:ext uri="{BB962C8B-B14F-4D97-AF65-F5344CB8AC3E}">
        <p14:creationId xmlns:p14="http://schemas.microsoft.com/office/powerpoint/2010/main" val="24592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 </a:t>
            </a:r>
            <a:r>
              <a:rPr lang="en-US" altLang="zh-CN" dirty="0"/>
              <a:t>(Loop)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16884"/>
          </a:xfrm>
        </p:spPr>
        <p:txBody>
          <a:bodyPr/>
          <a:lstStyle/>
          <a:p>
            <a:r>
              <a:rPr lang="zh-CN" altLang="en-US" dirty="0"/>
              <a:t>根据一定的</a:t>
            </a:r>
            <a:r>
              <a:rPr lang="zh-CN" altLang="en-US" dirty="0">
                <a:solidFill>
                  <a:srgbClr val="C00000"/>
                </a:solidFill>
              </a:rPr>
              <a:t>条件</a:t>
            </a:r>
            <a:r>
              <a:rPr lang="zh-CN" altLang="en-US" dirty="0"/>
              <a:t>控制一段程序</a:t>
            </a:r>
            <a:r>
              <a:rPr lang="zh-CN" altLang="en-US" dirty="0">
                <a:solidFill>
                  <a:srgbClr val="C00000"/>
                </a:solidFill>
              </a:rPr>
              <a:t>重复执行</a:t>
            </a:r>
            <a:r>
              <a:rPr lang="zh-CN" altLang="en-US" dirty="0"/>
              <a:t>若干次</a:t>
            </a:r>
            <a:endParaRPr lang="en-US" altLang="zh-CN" dirty="0"/>
          </a:p>
          <a:p>
            <a:r>
              <a:rPr lang="zh-CN" altLang="en-US" dirty="0"/>
              <a:t>循环结构，又称重复结构</a:t>
            </a:r>
            <a:endParaRPr lang="en-US" altLang="zh-CN" dirty="0"/>
          </a:p>
          <a:p>
            <a:r>
              <a:rPr lang="zh-CN" altLang="en-US" dirty="0"/>
              <a:t>构成有效循环的条件：循环体和循环结束条件</a:t>
            </a:r>
          </a:p>
          <a:p>
            <a:r>
              <a:rPr lang="zh-CN" altLang="en-US" dirty="0"/>
              <a:t>三种循环语句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/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/>
            <a:r>
              <a:rPr lang="en-US" altLang="zh-CN" dirty="0"/>
              <a:t>do...while</a:t>
            </a:r>
            <a:r>
              <a:rPr lang="zh-CN" altLang="en-US" dirty="0"/>
              <a:t>循环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1538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循环结构程序设计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-1509" y="1008"/>
            <a:chExt cx="5829" cy="303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lt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4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循环的概念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95" name="Oval 1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Oval 1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solidFill>
                      <a:srgbClr val="8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用三种循环语句实现循环</a:t>
                </a:r>
                <a:endParaRPr lang="en-US" altLang="zh-CN" sz="2400" b="1" dirty="0">
                  <a:solidFill>
                    <a:srgbClr val="8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49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循环的嵌套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79" name="Oval 2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2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Oval 3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3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" name="Group 50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69" name="AutoShape 7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改变循环执行的状态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循环程序示例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2" name="Group 39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4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1" name="灯片编号占位符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11983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</a:t>
            </a:r>
            <a:r>
              <a:rPr lang="zh-CN" altLang="en-US" dirty="0"/>
              <a:t>语句实现循环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/>
              <p:cNvSpPr txBox="1">
                <a:spLocks/>
              </p:cNvSpPr>
              <p:nvPr/>
            </p:nvSpPr>
            <p:spPr bwMode="auto">
              <a:xfrm>
                <a:off x="457200" y="1124745"/>
                <a:ext cx="6563072" cy="1154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2"/>
                    </a:solidFill>
                    <a:latin typeface="Comic Sans MS" panose="030F0702030302020204" pitchFamily="66" charset="0"/>
                    <a:ea typeface="华文新魏" panose="02010800040101010101" pitchFamily="2" charset="-122"/>
                    <a:cs typeface="Times New Roman" panose="02020603050405020304" pitchFamily="18" charset="0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华文新魏" panose="02010800040101010101" pitchFamily="2" charset="-122"/>
                    <a:cs typeface="Times New Roman" panose="02020603050405020304" pitchFamily="18" charset="0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华文新魏" panose="02010800040101010101" pitchFamily="2" charset="-122"/>
                    <a:cs typeface="Times New Roman" panose="02020603050405020304" pitchFamily="18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华文新魏" panose="02010800040101010101" pitchFamily="2" charset="-122"/>
                    <a:cs typeface="Times New Roman" panose="02020603050405020304" pitchFamily="18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华文新魏" panose="02010800040101010101" pitchFamily="2" charset="-122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rgbClr val="7030A0"/>
                    </a:solidFill>
                  </a:rPr>
                  <a:t>问题</a:t>
                </a:r>
                <a:r>
                  <a:rPr lang="en-US" altLang="zh-CN" sz="2400" dirty="0">
                    <a:solidFill>
                      <a:srgbClr val="7030A0"/>
                    </a:solidFill>
                  </a:rPr>
                  <a:t>1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：求</a:t>
                </a:r>
                <a:r>
                  <a:rPr lang="en-US" altLang="zh-CN" sz="2400" dirty="0">
                    <a:solidFill>
                      <a:srgbClr val="7030A0"/>
                    </a:solidFill>
                  </a:rPr>
                  <a:t>1+2+3+…+100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nary>
                  </m:oMath>
                </a14:m>
                <a:endParaRPr lang="en-US" altLang="zh-CN" sz="24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解题思路：累加问题，重复执行</a:t>
                </a:r>
                <a:r>
                  <a:rPr lang="en-US" altLang="zh-CN" sz="18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r>
                  <a:rPr lang="zh-CN" altLang="en-US" sz="18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次加法运算；</a:t>
                </a:r>
                <a:endParaRPr lang="en-US" altLang="zh-CN" sz="1800" dirty="0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每次累加的数有规律，后一个数是前一个数加</a:t>
                </a:r>
                <a:r>
                  <a:rPr lang="en-US" altLang="zh-CN" sz="18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124745"/>
                <a:ext cx="6563072" cy="1154980"/>
              </a:xfrm>
              <a:prstGeom prst="rect">
                <a:avLst/>
              </a:prstGeom>
              <a:blipFill rotWithShape="0">
                <a:blip r:embed="rId2"/>
                <a:stretch>
                  <a:fillRect l="-1393" t="-2116" b="-79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/>
          <p:cNvGrpSpPr/>
          <p:nvPr/>
        </p:nvGrpSpPr>
        <p:grpSpPr>
          <a:xfrm>
            <a:off x="7164288" y="1700808"/>
            <a:ext cx="1512168" cy="4104456"/>
            <a:chOff x="7020272" y="2420888"/>
            <a:chExt cx="1512168" cy="4104456"/>
          </a:xfrm>
        </p:grpSpPr>
        <p:sp>
          <p:nvSpPr>
            <p:cNvPr id="8" name="矩形 7"/>
            <p:cNvSpPr/>
            <p:nvPr/>
          </p:nvSpPr>
          <p:spPr>
            <a:xfrm>
              <a:off x="7020272" y="3068960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流程图: 决策 8"/>
            <p:cNvSpPr/>
            <p:nvPr/>
          </p:nvSpPr>
          <p:spPr>
            <a:xfrm>
              <a:off x="7020272" y="3789040"/>
              <a:ext cx="1256184" cy="576064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i≤100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20272" y="4581128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sum=</a:t>
              </a:r>
              <a:r>
                <a:rPr lang="en-US" altLang="zh-CN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sum+i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020272" y="5157192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=i+1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直接箭头连接符 12"/>
            <p:cNvCxnSpPr>
              <a:stCxn id="8" idx="2"/>
              <a:endCxn id="9" idx="0"/>
            </p:cNvCxnSpPr>
            <p:nvPr/>
          </p:nvCxnSpPr>
          <p:spPr>
            <a:xfrm>
              <a:off x="7648364" y="3429000"/>
              <a:ext cx="0" cy="36004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2"/>
              <a:endCxn id="10" idx="0"/>
            </p:cNvCxnSpPr>
            <p:nvPr/>
          </p:nvCxnSpPr>
          <p:spPr>
            <a:xfrm>
              <a:off x="7648364" y="4365104"/>
              <a:ext cx="0" cy="21602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11" idx="0"/>
            </p:cNvCxnSpPr>
            <p:nvPr/>
          </p:nvCxnSpPr>
          <p:spPr>
            <a:xfrm>
              <a:off x="7648364" y="4941168"/>
              <a:ext cx="0" cy="21602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1" idx="2"/>
              <a:endCxn id="9" idx="0"/>
            </p:cNvCxnSpPr>
            <p:nvPr/>
          </p:nvCxnSpPr>
          <p:spPr>
            <a:xfrm rot="5400000" flipH="1">
              <a:off x="6784268" y="4653136"/>
              <a:ext cx="1728192" cy="12700"/>
            </a:xfrm>
            <a:prstGeom prst="bentConnector5">
              <a:avLst>
                <a:gd name="adj1" fmla="val -13228"/>
                <a:gd name="adj2" fmla="val 6745606"/>
                <a:gd name="adj3" fmla="val 110368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9" idx="3"/>
              <a:endCxn id="36" idx="0"/>
            </p:cNvCxnSpPr>
            <p:nvPr/>
          </p:nvCxnSpPr>
          <p:spPr>
            <a:xfrm flipH="1">
              <a:off x="7654715" y="4077072"/>
              <a:ext cx="621741" cy="2088232"/>
            </a:xfrm>
            <a:prstGeom prst="bentConnector4">
              <a:avLst>
                <a:gd name="adj1" fmla="val -36768"/>
                <a:gd name="adj2" fmla="val 85695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7624234" y="4314582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217930" y="3782688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024391" y="2420888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sum=0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026623" y="6165304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输出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直接箭头连接符 38"/>
            <p:cNvCxnSpPr>
              <a:stCxn id="35" idx="2"/>
              <a:endCxn id="8" idx="0"/>
            </p:cNvCxnSpPr>
            <p:nvPr/>
          </p:nvCxnSpPr>
          <p:spPr>
            <a:xfrm flipH="1">
              <a:off x="7648364" y="2780928"/>
              <a:ext cx="4119" cy="288032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6660232" y="2204864"/>
            <a:ext cx="2264799" cy="3076860"/>
            <a:chOff x="6516216" y="2924944"/>
            <a:chExt cx="2264799" cy="3076860"/>
          </a:xfrm>
        </p:grpSpPr>
        <p:sp>
          <p:nvSpPr>
            <p:cNvPr id="44" name="矩形 43"/>
            <p:cNvSpPr/>
            <p:nvPr/>
          </p:nvSpPr>
          <p:spPr>
            <a:xfrm>
              <a:off x="6516216" y="2924944"/>
              <a:ext cx="2232248" cy="307686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403989" y="2924944"/>
              <a:ext cx="37702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</a:p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循</a:t>
              </a:r>
              <a:endPara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环</a:t>
              </a:r>
              <a:endPara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结</a:t>
              </a:r>
              <a:endPara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构</a:t>
              </a:r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内容占位符 2"/>
          <p:cNvSpPr txBox="1">
            <a:spLocks/>
          </p:cNvSpPr>
          <p:nvPr/>
        </p:nvSpPr>
        <p:spPr bwMode="auto">
          <a:xfrm>
            <a:off x="225692" y="4077072"/>
            <a:ext cx="7586668" cy="172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开始时声明变量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sum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，并赋初始值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</a:t>
            </a:r>
          </a:p>
          <a:p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进入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for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循环结构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=1”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声明变量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并设置初值为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</a:p>
          <a:p>
            <a:pPr lvl="1"/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“i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&lt;=100”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是指定循环条件：当循环变量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的值小于或等于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100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时，循环执行循环体中的语句，否则循环结束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“{sum=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sum+i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}”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是循环体，执行累加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++”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的作用是循环变量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值不断变化，以便最终满足终止循环条件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循环结束后继续执行输出累加的结果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内容占位符 5"/>
          <p:cNvSpPr txBox="1">
            <a:spLocks/>
          </p:cNvSpPr>
          <p:nvPr/>
        </p:nvSpPr>
        <p:spPr bwMode="auto">
          <a:xfrm>
            <a:off x="467544" y="2285612"/>
            <a:ext cx="4998746" cy="17914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100;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"sum = " &lt;&lt; sum &lt;&lt;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76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33053"/>
            <a:ext cx="8856984" cy="5248275"/>
          </a:xfrm>
        </p:spPr>
        <p:txBody>
          <a:bodyPr/>
          <a:lstStyle/>
          <a:p>
            <a:r>
              <a:rPr lang="zh-CN" altLang="en-US" sz="2400" dirty="0"/>
              <a:t>最常用、功能最强的循环语句</a:t>
            </a:r>
            <a:endParaRPr lang="en-US" altLang="zh-CN" sz="2400" dirty="0"/>
          </a:p>
          <a:p>
            <a:r>
              <a:rPr lang="zh-CN" altLang="en-US" sz="2400" dirty="0"/>
              <a:t>一般形式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E1;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E2;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E3)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：声明并初始化循环变量；只在循环开始执行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次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：循环条件，一般是具有逻辑值的表达式，判定是否继续循环；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在每次执行循环体前执行，如为真继续执行循环体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E3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：循环变量调整，使得最终结束循环；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执行完循环体后进行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：循环体，即反复执行的语句或语句块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复合语句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448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dirty="0"/>
              <a:t> 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25"/>
            <a:ext cx="8507288" cy="5248275"/>
          </a:xfrm>
        </p:spPr>
        <p:txBody>
          <a:bodyPr/>
          <a:lstStyle/>
          <a:p>
            <a:r>
              <a:rPr lang="en-US" altLang="zh-CN" sz="2400" dirty="0"/>
              <a:t>General form:</a:t>
            </a:r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2400" i="1" dirty="0" err="1">
                <a:solidFill>
                  <a:srgbClr val="000000"/>
                </a:solidFill>
                <a:cs typeface="Courier New" panose="02070309020205020404" pitchFamily="49" charset="0"/>
              </a:rPr>
              <a:t>init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condition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step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altLang="zh-CN" sz="2400" i="1" dirty="0" err="1">
                <a:solidFill>
                  <a:srgbClr val="000000"/>
                </a:solidFill>
                <a:cs typeface="Courier New" panose="02070309020205020404" pitchFamily="49" charset="0"/>
              </a:rPr>
              <a:t>init</a:t>
            </a:r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400" dirty="0"/>
              <a:t>done once at start of loop only</a:t>
            </a:r>
          </a:p>
          <a:p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condition </a:t>
            </a:r>
            <a:r>
              <a:rPr lang="en-US" altLang="zh-CN" sz="2400" dirty="0"/>
              <a:t>checked before every iteration trough loop</a:t>
            </a:r>
          </a:p>
          <a:p>
            <a:pPr lvl="1"/>
            <a:r>
              <a:rPr lang="en-US" altLang="zh-CN" sz="2400" dirty="0"/>
              <a:t>We execute </a:t>
            </a:r>
            <a:r>
              <a:rPr lang="en-US" altLang="zh-CN" sz="2400" b="1" i="1" dirty="0">
                <a:solidFill>
                  <a:srgbClr val="000000"/>
                </a:solidFill>
                <a:cs typeface="Courier New" panose="02070309020205020404" pitchFamily="49" charset="0"/>
              </a:rPr>
              <a:t>statements</a:t>
            </a:r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400" dirty="0"/>
              <a:t>if </a:t>
            </a:r>
            <a:r>
              <a:rPr lang="en-US" altLang="zh-CN" sz="2400" b="1" i="1" dirty="0">
                <a:solidFill>
                  <a:srgbClr val="000000"/>
                </a:solidFill>
                <a:cs typeface="Courier New" panose="02070309020205020404" pitchFamily="49" charset="0"/>
              </a:rPr>
              <a:t>condition</a:t>
            </a:r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400" dirty="0"/>
              <a:t>is </a:t>
            </a:r>
            <a:r>
              <a:rPr lang="en-US" altLang="zh-CN" sz="2400" b="1" dirty="0">
                <a:solidFill>
                  <a:srgbClr val="C00000"/>
                </a:solidFill>
              </a:rPr>
              <a:t>true</a:t>
            </a:r>
          </a:p>
          <a:p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step </a:t>
            </a:r>
            <a:r>
              <a:rPr lang="en-US" altLang="zh-CN" sz="2400" dirty="0"/>
              <a:t>every time through loop after statements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07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133975"/>
          </a:xfrm>
        </p:spPr>
        <p:txBody>
          <a:bodyPr/>
          <a:lstStyle/>
          <a:p>
            <a:pPr eaLnBrk="1" hangingPunct="1"/>
            <a:r>
              <a:rPr lang="zh-CN" altLang="en-US"/>
              <a:t>控制语句的引入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4.1】</a:t>
            </a:r>
            <a:r>
              <a:rPr lang="zh-CN" altLang="en-US">
                <a:solidFill>
                  <a:srgbClr val="C00000"/>
                </a:solidFill>
              </a:rPr>
              <a:t>设计一个计算器程序，实现整数的加法</a:t>
            </a:r>
            <a:endParaRPr lang="en-US" altLang="zh-CN">
              <a:solidFill>
                <a:srgbClr val="C00000"/>
              </a:solidFill>
            </a:endParaRPr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此程序功能很差</a:t>
            </a:r>
            <a:endParaRPr lang="en-US" altLang="zh-CN"/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2708920"/>
            <a:ext cx="6430963" cy="324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11665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华文新魏" panose="02010800040101010101" pitchFamily="2" charset="-122"/>
              </a:rPr>
              <a:t>for</a:t>
            </a:r>
            <a:r>
              <a:rPr lang="zh-CN" altLang="en-US" dirty="0">
                <a:latin typeface="华文新魏" panose="02010800040101010101" pitchFamily="2" charset="-122"/>
              </a:rPr>
              <a:t>循环语句</a:t>
            </a:r>
          </a:p>
        </p:txBody>
      </p:sp>
      <p:sp>
        <p:nvSpPr>
          <p:cNvPr id="32" name="内容占位符 2"/>
          <p:cNvSpPr>
            <a:spLocks noGrp="1"/>
          </p:cNvSpPr>
          <p:nvPr>
            <p:ph idx="1"/>
          </p:nvPr>
        </p:nvSpPr>
        <p:spPr>
          <a:xfrm>
            <a:off x="158824" y="1052736"/>
            <a:ext cx="8229600" cy="2592288"/>
          </a:xfrm>
        </p:spPr>
        <p:txBody>
          <a:bodyPr/>
          <a:lstStyle/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执行过程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求解表达式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求解表达式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，若值为真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，执行循环体语句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然后执行第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步；若为假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，则结束循环，转至第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步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求解表达式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E3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转回步骤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继续执行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循环结束，执行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语句下面的一个语句</a:t>
            </a: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D8BF7-3013-4C36-910D-78A41D6ADCA0}" type="slidenum">
              <a:rPr lang="en-US" altLang="zh-CN"/>
              <a:pPr>
                <a:defRPr/>
              </a:pPr>
              <a:t>69</a:t>
            </a:fld>
            <a:endParaRPr lang="en-US" altLang="zh-CN" dirty="0"/>
          </a:p>
        </p:txBody>
      </p:sp>
      <p:pic>
        <p:nvPicPr>
          <p:cNvPr id="768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005" y="4548460"/>
            <a:ext cx="5762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9380" y="4548460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2443" y="4548460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26505" y="5283472"/>
            <a:ext cx="16970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34880" y="4548460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0380" y="4548460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26505" y="5283472"/>
            <a:ext cx="16970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34880" y="4548460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20380" y="4548460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326505" y="5283472"/>
            <a:ext cx="16970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826943" y="4548460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20380" y="4548460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10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638500" y="3789040"/>
            <a:ext cx="50145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3568" y="6191522"/>
            <a:ext cx="14319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组合 44"/>
          <p:cNvGrpSpPr/>
          <p:nvPr/>
        </p:nvGrpSpPr>
        <p:grpSpPr>
          <a:xfrm>
            <a:off x="7092280" y="2852936"/>
            <a:ext cx="1968358" cy="3061481"/>
            <a:chOff x="6928284" y="2348880"/>
            <a:chExt cx="1968358" cy="3061481"/>
          </a:xfrm>
        </p:grpSpPr>
        <p:sp>
          <p:nvSpPr>
            <p:cNvPr id="34" name="矩形 33"/>
            <p:cNvSpPr/>
            <p:nvPr/>
          </p:nvSpPr>
          <p:spPr>
            <a:xfrm>
              <a:off x="7164288" y="2348880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表达式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E1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流程图: 决策 7"/>
            <p:cNvSpPr/>
            <p:nvPr/>
          </p:nvSpPr>
          <p:spPr>
            <a:xfrm>
              <a:off x="6928284" y="3018438"/>
              <a:ext cx="1728192" cy="576064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表达式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E2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164288" y="3861048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语句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164288" y="4437112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表达式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E3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直接箭头连接符 10"/>
            <p:cNvCxnSpPr>
              <a:stCxn id="34" idx="2"/>
              <a:endCxn id="35" idx="0"/>
            </p:cNvCxnSpPr>
            <p:nvPr/>
          </p:nvCxnSpPr>
          <p:spPr>
            <a:xfrm>
              <a:off x="7792380" y="2708920"/>
              <a:ext cx="0" cy="30951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11"/>
            <p:cNvCxnSpPr>
              <a:stCxn id="35" idx="2"/>
              <a:endCxn id="36" idx="0"/>
            </p:cNvCxnSpPr>
            <p:nvPr/>
          </p:nvCxnSpPr>
          <p:spPr>
            <a:xfrm>
              <a:off x="7792380" y="3594502"/>
              <a:ext cx="0" cy="266546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12"/>
            <p:cNvCxnSpPr>
              <a:stCxn id="36" idx="2"/>
              <a:endCxn id="37" idx="0"/>
            </p:cNvCxnSpPr>
            <p:nvPr/>
          </p:nvCxnSpPr>
          <p:spPr>
            <a:xfrm>
              <a:off x="7792380" y="4221088"/>
              <a:ext cx="0" cy="21602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37" idx="2"/>
              <a:endCxn id="35" idx="0"/>
            </p:cNvCxnSpPr>
            <p:nvPr/>
          </p:nvCxnSpPr>
          <p:spPr>
            <a:xfrm rot="5400000" flipH="1">
              <a:off x="6903023" y="3907795"/>
              <a:ext cx="1778714" cy="12700"/>
            </a:xfrm>
            <a:prstGeom prst="bentConnector5">
              <a:avLst>
                <a:gd name="adj1" fmla="val -12852"/>
                <a:gd name="adj2" fmla="val 8603906"/>
                <a:gd name="adj3" fmla="val 107837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35" idx="3"/>
            </p:cNvCxnSpPr>
            <p:nvPr/>
          </p:nvCxnSpPr>
          <p:spPr>
            <a:xfrm flipH="1">
              <a:off x="7800206" y="3306470"/>
              <a:ext cx="856270" cy="2103891"/>
            </a:xfrm>
            <a:prstGeom prst="bentConnector4">
              <a:avLst>
                <a:gd name="adj1" fmla="val -26697"/>
                <a:gd name="adj2" fmla="val 88117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7768250" y="355327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真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532440" y="299782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58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</a:rPr>
              <a:t>for</a:t>
            </a:r>
            <a:r>
              <a:rPr lang="zh-CN" altLang="en-US" dirty="0">
                <a:latin typeface="华文新魏" panose="02010800040101010101" pitchFamily="2" charset="-122"/>
              </a:rPr>
              <a:t>循环语句举例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25401"/>
            <a:ext cx="8229600" cy="2835647"/>
          </a:xfrm>
        </p:spPr>
        <p:txBody>
          <a:bodyPr/>
          <a:lstStyle/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举例：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0,i;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8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8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5; </a:t>
            </a:r>
            <a:r>
              <a:rPr lang="en-US" altLang="zh-CN" sz="18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8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n-NO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"i = " &lt;&lt; i &lt;&lt; "  sum = " &lt;&lt; sum &lt;&lt; endl;</a:t>
            </a:r>
          </a:p>
          <a:p>
            <a:pPr marL="0" indent="0">
              <a:buNone/>
            </a:pPr>
            <a:r>
              <a:rPr lang="nn-NO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nn-NO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&lt;&lt; "i = " &lt;&lt; i &lt;&lt; endl;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运行结果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70</a:t>
            </a:fld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27584" y="4293096"/>
            <a:ext cx="5760640" cy="2232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sum=1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  sum=3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  sum=6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=4  sum=10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  sum=15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=6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5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</a:rPr>
              <a:t>for</a:t>
            </a:r>
            <a:r>
              <a:rPr lang="zh-CN" altLang="en-US" dirty="0">
                <a:latin typeface="华文新魏" panose="02010800040101010101" pitchFamily="2" charset="-122"/>
              </a:rPr>
              <a:t>循环语句举例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2187575"/>
          </a:xfrm>
        </p:spPr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举例：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zh-CN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6; </a:t>
            </a:r>
            <a:r>
              <a:rPr lang="en-US" altLang="zh-CN" sz="24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0; </a:t>
            </a:r>
            <a:r>
              <a:rPr lang="en-US" altLang="zh-CN" sz="24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2)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4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4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4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zh-CN" altLang="en-US" dirty="0"/>
              <a:t>运行结果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71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27584" y="4077072"/>
            <a:ext cx="5760640" cy="1368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18864" y="5616873"/>
            <a:ext cx="8229600" cy="54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注意</a:t>
            </a:r>
            <a:r>
              <a:rPr lang="en-US" altLang="zh-CN" dirty="0"/>
              <a:t>”0”</a:t>
            </a:r>
            <a:r>
              <a:rPr lang="zh-CN" altLang="en-US" dirty="0"/>
              <a:t>没有被输出</a:t>
            </a:r>
          </a:p>
        </p:txBody>
      </p:sp>
    </p:spTree>
    <p:extLst>
      <p:ext uri="{BB962C8B-B14F-4D97-AF65-F5344CB8AC3E}">
        <p14:creationId xmlns:p14="http://schemas.microsoft.com/office/powerpoint/2010/main" val="326089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语句几点说明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32396"/>
            <a:ext cx="8964488" cy="4860900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/>
              <a:t>“</a:t>
            </a:r>
            <a:r>
              <a:rPr lang="zh-CN" altLang="en-US" sz="2400" dirty="0"/>
              <a:t>表达式</a:t>
            </a:r>
            <a:r>
              <a:rPr lang="en-US" altLang="zh-CN" sz="2400" dirty="0"/>
              <a:t>E1”</a:t>
            </a:r>
            <a:r>
              <a:rPr lang="zh-CN" altLang="en-US" sz="2400" dirty="0"/>
              <a:t>可以省略，即不设置初值，</a:t>
            </a:r>
            <a:r>
              <a:rPr lang="zh-CN" altLang="en-US" sz="2400" dirty="0">
                <a:solidFill>
                  <a:srgbClr val="C00000"/>
                </a:solidFill>
              </a:rPr>
              <a:t>但其后的分号不能省略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sum=0,i=1;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语句前给循环变量赋初值，保证循环正常执行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(;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&lt;=100;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sum=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省略了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E1”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/>
              <a:t>“</a:t>
            </a:r>
            <a:r>
              <a:rPr lang="zh-CN" altLang="en-US" sz="2400" dirty="0"/>
              <a:t>表达式</a:t>
            </a:r>
            <a:r>
              <a:rPr lang="en-US" altLang="zh-CN" sz="2400" dirty="0"/>
              <a:t>E2”</a:t>
            </a:r>
            <a:r>
              <a:rPr lang="zh-CN" altLang="en-US" sz="2400" dirty="0"/>
              <a:t>也可以省略，即不设置和检查循环条件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=1;;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sum=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循环无终止，即表达式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始终为真</a:t>
            </a:r>
            <a:endParaRPr lang="en-US" altLang="zh-CN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/>
              <a:t>“</a:t>
            </a:r>
            <a:r>
              <a:rPr lang="zh-CN" altLang="en-US" sz="2400" dirty="0"/>
              <a:t>表达式</a:t>
            </a:r>
            <a:r>
              <a:rPr lang="en-US" altLang="zh-CN" sz="2400" dirty="0"/>
              <a:t>E3”</a:t>
            </a:r>
            <a:r>
              <a:rPr lang="zh-CN" altLang="en-US" sz="2400" dirty="0"/>
              <a:t>也可以省略，但通常另外设法保证循环能正常结束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=1;i&lt;=100;)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省略了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E3”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sum=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             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在循环体中控制循环变量增值，效果一样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19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语句几点说明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32396"/>
            <a:ext cx="8964488" cy="4860900"/>
          </a:xfrm>
        </p:spPr>
        <p:txBody>
          <a:bodyPr/>
          <a:lstStyle/>
          <a:p>
            <a:r>
              <a:rPr lang="zh-CN" altLang="en-US" sz="2400" dirty="0"/>
              <a:t>省略</a:t>
            </a:r>
            <a:r>
              <a:rPr lang="en-US" altLang="zh-CN" sz="2400" dirty="0"/>
              <a:t>“</a:t>
            </a:r>
            <a:r>
              <a:rPr lang="zh-CN" altLang="en-US" sz="2400" dirty="0"/>
              <a:t>表达式</a:t>
            </a:r>
            <a:r>
              <a:rPr lang="en-US" altLang="zh-CN" sz="2400" dirty="0"/>
              <a:t>E1”</a:t>
            </a:r>
            <a:r>
              <a:rPr lang="zh-CN" altLang="en-US" sz="2400" dirty="0"/>
              <a:t>和</a:t>
            </a:r>
            <a:r>
              <a:rPr lang="en-US" altLang="zh-CN" sz="2400" dirty="0"/>
              <a:t>”</a:t>
            </a:r>
            <a:r>
              <a:rPr lang="zh-CN" altLang="en-US" sz="2400" dirty="0"/>
              <a:t>表达式</a:t>
            </a:r>
            <a:r>
              <a:rPr lang="en-US" altLang="zh-CN" sz="2400" dirty="0"/>
              <a:t>E3”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sum=0,i=1;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语句前给循环变量赋初值，保证循环正常执行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(;i&lt;=100;)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省略了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E1”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E3”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sum=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             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在循环体中控制循环变量增值，效果一样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/>
              <a:t>甚至可以省略</a:t>
            </a:r>
            <a:r>
              <a:rPr lang="en-US" altLang="zh-CN" sz="2400" dirty="0"/>
              <a:t>3</a:t>
            </a:r>
            <a:r>
              <a:rPr lang="zh-CN" altLang="en-US" sz="2400" dirty="0"/>
              <a:t>个表达式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(;;) sum=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循环无终止，循环变量</a:t>
            </a:r>
            <a:r>
              <a:rPr lang="en-US" altLang="zh-CN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值无变化</a:t>
            </a:r>
            <a:endParaRPr lang="en-US" altLang="zh-CN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2000" dirty="0"/>
          </a:p>
          <a:p>
            <a:r>
              <a:rPr lang="zh-CN" altLang="en-US" sz="2400" dirty="0"/>
              <a:t>语句</a:t>
            </a:r>
            <a:r>
              <a:rPr lang="en-US" altLang="zh-CN" sz="2400" dirty="0"/>
              <a:t>S</a:t>
            </a:r>
            <a:r>
              <a:rPr lang="zh-CN" altLang="en-US" sz="2400" dirty="0"/>
              <a:t>也可以省略，通常用于某种延时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=1;i&lt;=10000;i++) ;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88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语句几点说明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41425"/>
            <a:ext cx="8712968" cy="5248275"/>
          </a:xfrm>
        </p:spPr>
        <p:txBody>
          <a:bodyPr/>
          <a:lstStyle/>
          <a:p>
            <a:r>
              <a:rPr lang="en-US" altLang="zh-CN" sz="2400" dirty="0"/>
              <a:t>“</a:t>
            </a:r>
            <a:r>
              <a:rPr lang="zh-CN" altLang="en-US" sz="2400" dirty="0"/>
              <a:t>表达式</a:t>
            </a:r>
            <a:r>
              <a:rPr lang="en-US" altLang="zh-CN" sz="2400" dirty="0"/>
              <a:t>E1”</a:t>
            </a:r>
            <a:r>
              <a:rPr lang="zh-CN" altLang="en-US" sz="2400" dirty="0"/>
              <a:t>可以是设置循环变量初值的赋值表达式，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也可是与循环变量无关的其他表达式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=1,sum;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(sum=0;i&lt;=100;i++)  sum=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zh-CN" sz="2400" dirty="0"/>
              <a:t>  “</a:t>
            </a:r>
            <a:r>
              <a:rPr lang="zh-CN" altLang="en-US" sz="2400" dirty="0"/>
              <a:t>表达式</a:t>
            </a:r>
            <a:r>
              <a:rPr lang="en-US" altLang="zh-CN" sz="2400" dirty="0"/>
              <a:t>E3”</a:t>
            </a:r>
            <a:r>
              <a:rPr lang="zh-CN" altLang="en-US" sz="2400" dirty="0"/>
              <a:t>也可是与循环变量无关的任意表达式，无论怎样写，都必须使循环能正常执行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“</a:t>
            </a:r>
            <a:r>
              <a:rPr lang="zh-CN" altLang="en-US" sz="2400" dirty="0"/>
              <a:t>表达式</a:t>
            </a:r>
            <a:r>
              <a:rPr lang="en-US" altLang="zh-CN" sz="2400" dirty="0"/>
              <a:t>E1”</a:t>
            </a:r>
            <a:r>
              <a:rPr lang="zh-CN" altLang="en-US" sz="2400" dirty="0"/>
              <a:t>和</a:t>
            </a:r>
            <a:r>
              <a:rPr lang="en-US" altLang="zh-CN" sz="2400" dirty="0"/>
              <a:t>“</a:t>
            </a:r>
            <a:r>
              <a:rPr lang="zh-CN" altLang="en-US" sz="2400" dirty="0"/>
              <a:t>表达式</a:t>
            </a:r>
            <a:r>
              <a:rPr lang="en-US" altLang="zh-CN" sz="2400" dirty="0"/>
              <a:t>E3”</a:t>
            </a:r>
            <a:r>
              <a:rPr lang="zh-CN" altLang="en-US" sz="2400" dirty="0"/>
              <a:t>可以是简单的表达式，也可是逗号表达式，即包含一个以上的简单表达式，中间用逗号分隔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(sum=0,i=1;i&lt;=100;i++)  sum=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=0,j=100;i&lt;=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++,j--)  k=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zh-CN" altLang="en-US" sz="2400" dirty="0"/>
              <a:t>  </a:t>
            </a:r>
            <a:r>
              <a:rPr lang="zh-CN" altLang="en-US" sz="2400" dirty="0">
                <a:solidFill>
                  <a:srgbClr val="800000"/>
                </a:solidFill>
              </a:rPr>
              <a:t>注：</a:t>
            </a:r>
            <a:r>
              <a:rPr lang="zh-CN" altLang="en-US" sz="2400" dirty="0"/>
              <a:t>逗号表达式内左至右顺序求解，整个逗号表达的值为最右边表达式的值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766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语句几点说明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712968" cy="4932908"/>
          </a:xfrm>
        </p:spPr>
        <p:txBody>
          <a:bodyPr/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E2”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一般是关系表达式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如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&lt;=100)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或逻辑表达式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如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a&lt;b&amp;&amp;x&lt;y)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，但也可以是数值表达式或字符表达式，只要其值为非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，就执行循环体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 = 0; (c =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!= '\n'; i += c); 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说明：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E2”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”c=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()”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是先从终端接收一个字符赋给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然后判断此赋值表达式的值是否不等于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’\n’(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换行符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如果不等于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’\n’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，就执行循环体，注此循环体为空语句，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然后执行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E3”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+=c”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，即将输入字符的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码相加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直到输入字符为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’\n’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时停止循环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6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</a:t>
            </a:r>
            <a:r>
              <a:rPr lang="zh-CN" altLang="en-US" dirty="0"/>
              <a:t>语句实现循环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23528" y="1152537"/>
            <a:ext cx="6696744" cy="45087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7030A0"/>
                </a:solidFill>
              </a:rPr>
              <a:t>问题</a:t>
            </a:r>
            <a:r>
              <a:rPr lang="en-US" altLang="zh-CN" sz="2000" dirty="0">
                <a:solidFill>
                  <a:srgbClr val="7030A0"/>
                </a:solidFill>
              </a:rPr>
              <a:t>2</a:t>
            </a:r>
            <a:r>
              <a:rPr lang="zh-CN" altLang="en-US" sz="2000" dirty="0">
                <a:solidFill>
                  <a:srgbClr val="7030A0"/>
                </a:solidFill>
              </a:rPr>
              <a:t>：输入全班</a:t>
            </a:r>
            <a:r>
              <a:rPr lang="en-US" altLang="zh-CN" sz="2000" dirty="0">
                <a:solidFill>
                  <a:srgbClr val="7030A0"/>
                </a:solidFill>
              </a:rPr>
              <a:t>90</a:t>
            </a:r>
            <a:r>
              <a:rPr lang="zh-CN" altLang="en-US" sz="2000" dirty="0">
                <a:solidFill>
                  <a:srgbClr val="7030A0"/>
                </a:solidFill>
              </a:rPr>
              <a:t>个学生</a:t>
            </a:r>
            <a:r>
              <a:rPr lang="en-US" altLang="zh-CN" sz="2000" dirty="0">
                <a:solidFill>
                  <a:srgbClr val="7030A0"/>
                </a:solidFill>
              </a:rPr>
              <a:t>5</a:t>
            </a:r>
            <a:r>
              <a:rPr lang="zh-CN" altLang="en-US" sz="2000" dirty="0">
                <a:solidFill>
                  <a:srgbClr val="7030A0"/>
                </a:solidFill>
              </a:rPr>
              <a:t>门课程的成绩，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        </a:t>
            </a:r>
            <a:r>
              <a:rPr lang="zh-CN" altLang="en-US" sz="2000" dirty="0">
                <a:solidFill>
                  <a:srgbClr val="7030A0"/>
                </a:solidFill>
              </a:rPr>
              <a:t>分别计算每名学生的平均成绩并输出。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解题思路：重复完成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名学生成绩统计，显然可用循环结构来实现。重复执行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次循环体；循环体完成：输入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门成绩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计算平均成绩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输出平均成绩。</a:t>
            </a:r>
            <a:endParaRPr lang="en-US" altLang="zh-CN" sz="18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score1,score2,score3,score4,score5;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 &lt;= 90;i++)</a:t>
            </a:r>
            <a:r>
              <a:rPr lang="en-US" altLang="zh-CN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循环变量</a:t>
            </a:r>
            <a:r>
              <a:rPr lang="en-US" altLang="zh-CN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初始为</a:t>
            </a:r>
            <a:r>
              <a:rPr lang="en-US" altLang="zh-CN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，循环条件是</a:t>
            </a:r>
            <a:r>
              <a:rPr lang="en-US" altLang="zh-CN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&lt;=90</a:t>
            </a:r>
            <a:r>
              <a:rPr lang="zh-CN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，每轮循环后</a:t>
            </a:r>
            <a:r>
              <a:rPr lang="en-US" altLang="zh-CN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zh-CN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，直到</a:t>
            </a:r>
            <a:r>
              <a:rPr lang="en-US" altLang="zh-CN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&gt;90</a:t>
            </a:r>
            <a:r>
              <a:rPr lang="zh-CN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退出循环</a:t>
            </a:r>
            <a:endParaRPr lang="en-US" altLang="zh-CN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循环体开始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&gt;&gt;score1&gt;&gt;score2&gt;&gt;score3&gt;&gt;score4&gt;&gt;score5;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=(score1+score2+score3+score4+score5)/5;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 &lt;&lt;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循环体结束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7067128" y="1916832"/>
            <a:ext cx="1753344" cy="4483980"/>
            <a:chOff x="6933456" y="1916832"/>
            <a:chExt cx="1753344" cy="4483980"/>
          </a:xfrm>
        </p:grpSpPr>
        <p:sp>
          <p:nvSpPr>
            <p:cNvPr id="8" name="矩形 7"/>
            <p:cNvSpPr/>
            <p:nvPr/>
          </p:nvSpPr>
          <p:spPr>
            <a:xfrm>
              <a:off x="7174632" y="1916832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流程图: 决策 8"/>
            <p:cNvSpPr/>
            <p:nvPr/>
          </p:nvSpPr>
          <p:spPr>
            <a:xfrm>
              <a:off x="7174632" y="2636912"/>
              <a:ext cx="1256184" cy="576064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i≤90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33456" y="3429000"/>
              <a:ext cx="1738536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输入第</a:t>
              </a:r>
              <a:r>
                <a:rPr lang="en-US" altLang="zh-CN" sz="1400" dirty="0" err="1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i</a:t>
              </a:r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个学生成绩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180982" y="5445224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=i+1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直接箭头连接符 11"/>
            <p:cNvCxnSpPr>
              <a:stCxn id="8" idx="2"/>
              <a:endCxn id="9" idx="0"/>
            </p:cNvCxnSpPr>
            <p:nvPr/>
          </p:nvCxnSpPr>
          <p:spPr>
            <a:xfrm>
              <a:off x="7802724" y="2276872"/>
              <a:ext cx="0" cy="36004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11" idx="2"/>
              <a:endCxn id="9" idx="0"/>
            </p:cNvCxnSpPr>
            <p:nvPr/>
          </p:nvCxnSpPr>
          <p:spPr>
            <a:xfrm rot="5400000" flipH="1">
              <a:off x="6221723" y="4217913"/>
              <a:ext cx="3168352" cy="6350"/>
            </a:xfrm>
            <a:prstGeom prst="bentConnector5">
              <a:avLst>
                <a:gd name="adj1" fmla="val -7215"/>
                <a:gd name="adj2" fmla="val 15796614"/>
                <a:gd name="adj3" fmla="val 107215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9" idx="3"/>
            </p:cNvCxnSpPr>
            <p:nvPr/>
          </p:nvCxnSpPr>
          <p:spPr>
            <a:xfrm flipH="1">
              <a:off x="7802724" y="2924944"/>
              <a:ext cx="628092" cy="3475868"/>
            </a:xfrm>
            <a:prstGeom prst="bentConnector4">
              <a:avLst>
                <a:gd name="adj1" fmla="val -57381"/>
                <a:gd name="adj2" fmla="val 94196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8001906" y="3162454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372290" y="2630560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33456" y="4101075"/>
              <a:ext cx="1738536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计算平均成绩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933456" y="4773150"/>
              <a:ext cx="1738536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输出平均成绩</a:t>
              </a:r>
            </a:p>
          </p:txBody>
        </p:sp>
        <p:cxnSp>
          <p:nvCxnSpPr>
            <p:cNvPr id="43" name="直接箭头连接符 42"/>
            <p:cNvCxnSpPr>
              <a:stCxn id="10" idx="2"/>
              <a:endCxn id="28" idx="0"/>
            </p:cNvCxnSpPr>
            <p:nvPr/>
          </p:nvCxnSpPr>
          <p:spPr>
            <a:xfrm>
              <a:off x="7802724" y="3789040"/>
              <a:ext cx="0" cy="312035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9" idx="2"/>
              <a:endCxn id="10" idx="0"/>
            </p:cNvCxnSpPr>
            <p:nvPr/>
          </p:nvCxnSpPr>
          <p:spPr>
            <a:xfrm>
              <a:off x="7802724" y="3212976"/>
              <a:ext cx="0" cy="21602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28" idx="2"/>
              <a:endCxn id="29" idx="0"/>
            </p:cNvCxnSpPr>
            <p:nvPr/>
          </p:nvCxnSpPr>
          <p:spPr>
            <a:xfrm>
              <a:off x="7802724" y="4461115"/>
              <a:ext cx="0" cy="312035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9" idx="2"/>
              <a:endCxn id="11" idx="0"/>
            </p:cNvCxnSpPr>
            <p:nvPr/>
          </p:nvCxnSpPr>
          <p:spPr>
            <a:xfrm>
              <a:off x="7802724" y="5133190"/>
              <a:ext cx="6350" cy="31203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内容占位符 2"/>
          <p:cNvSpPr txBox="1">
            <a:spLocks/>
          </p:cNvSpPr>
          <p:nvPr/>
        </p:nvSpPr>
        <p:spPr bwMode="auto">
          <a:xfrm>
            <a:off x="344402" y="5542458"/>
            <a:ext cx="6495256" cy="1054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800000"/>
                </a:solidFill>
              </a:rPr>
              <a:t>注：</a:t>
            </a:r>
            <a:r>
              <a:rPr lang="zh-CN" altLang="en-US" sz="2000" dirty="0">
                <a:solidFill>
                  <a:srgbClr val="0070C0"/>
                </a:solidFill>
              </a:rPr>
              <a:t>循环体包含一个以上的语句，应该用</a:t>
            </a:r>
            <a:r>
              <a:rPr lang="zh-CN" altLang="en-US" sz="2000" dirty="0">
                <a:solidFill>
                  <a:srgbClr val="C00000"/>
                </a:solidFill>
              </a:rPr>
              <a:t>花括号</a:t>
            </a:r>
            <a:r>
              <a:rPr lang="zh-CN" altLang="en-US" sz="2000" dirty="0">
                <a:solidFill>
                  <a:srgbClr val="0070C0"/>
                </a:solidFill>
              </a:rPr>
              <a:t>括起来，作为复合语句出现，如果不加花括号，则循环语句范围只到第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en-US" sz="2000" dirty="0">
                <a:solidFill>
                  <a:srgbClr val="0070C0"/>
                </a:solidFill>
              </a:rPr>
              <a:t>个分号处</a:t>
            </a:r>
          </a:p>
        </p:txBody>
      </p:sp>
    </p:spTree>
    <p:extLst>
      <p:ext uri="{BB962C8B-B14F-4D97-AF65-F5344CB8AC3E}">
        <p14:creationId xmlns:p14="http://schemas.microsoft.com/office/powerpoint/2010/main" val="210000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4.16】</a:t>
            </a:r>
            <a:r>
              <a:rPr lang="zh-CN" altLang="en-US">
                <a:solidFill>
                  <a:srgbClr val="C00000"/>
                </a:solidFill>
                <a:latin typeface="宋体" charset="-122"/>
              </a:rPr>
              <a:t>读下述程序，注意其中的三个</a:t>
            </a:r>
            <a:r>
              <a:rPr lang="en-US" altLang="zh-CN">
                <a:solidFill>
                  <a:srgbClr val="C00000"/>
                </a:solidFill>
                <a:latin typeface="宋体" charset="-122"/>
              </a:rPr>
              <a:t>for</a:t>
            </a:r>
            <a:r>
              <a:rPr lang="zh-CN" altLang="en-US">
                <a:solidFill>
                  <a:srgbClr val="C00000"/>
                </a:solidFill>
                <a:latin typeface="宋体" charset="-122"/>
              </a:rPr>
              <a:t>循环语句以及所累加出的三个不同的</a:t>
            </a:r>
            <a:r>
              <a:rPr lang="en-US" altLang="zh-CN">
                <a:solidFill>
                  <a:srgbClr val="C00000"/>
                </a:solidFill>
                <a:latin typeface="宋体" charset="-122"/>
              </a:rPr>
              <a:t>sum</a:t>
            </a:r>
            <a:r>
              <a:rPr lang="zh-CN" altLang="en-US">
                <a:solidFill>
                  <a:srgbClr val="C00000"/>
                </a:solidFill>
                <a:latin typeface="宋体" charset="-122"/>
              </a:rPr>
              <a:t>结果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8397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786063"/>
            <a:ext cx="5072063" cy="378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62933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pic>
        <p:nvPicPr>
          <p:cNvPr id="849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1357313"/>
            <a:ext cx="4929188" cy="310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464050"/>
            <a:ext cx="3868737" cy="190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918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控制语句的引入</a:t>
            </a:r>
            <a:endParaRPr lang="en-US" altLang="zh-CN"/>
          </a:p>
          <a:p>
            <a:pPr lvl="1" eaLnBrk="1" hangingPunct="1"/>
            <a:r>
              <a:rPr lang="zh-CN" altLang="en-US"/>
              <a:t>为程序增加更多的功能</a:t>
            </a:r>
            <a:endParaRPr lang="en-US" altLang="zh-CN"/>
          </a:p>
          <a:p>
            <a:pPr lvl="1" eaLnBrk="1" hangingPunct="1"/>
            <a:r>
              <a:rPr lang="zh-CN" altLang="en-US"/>
              <a:t>简化解决问题的过程</a:t>
            </a:r>
            <a:endParaRPr lang="en-US" altLang="zh-CN"/>
          </a:p>
          <a:p>
            <a:pPr lvl="1" eaLnBrk="1" hangingPunct="1"/>
            <a:r>
              <a:rPr lang="zh-CN" altLang="en-US"/>
              <a:t>例如，在计算器程序中</a:t>
            </a:r>
            <a:endParaRPr lang="en-US" altLang="zh-CN"/>
          </a:p>
          <a:p>
            <a:pPr lvl="2" eaLnBrk="1" hangingPunct="1"/>
            <a:r>
              <a:rPr lang="zh-CN" altLang="en-US"/>
              <a:t>通过使用开关语句增加运算的种类</a:t>
            </a:r>
            <a:endParaRPr lang="en-US" altLang="zh-CN"/>
          </a:p>
          <a:p>
            <a:pPr lvl="3" eaLnBrk="1" hangingPunct="1"/>
            <a:r>
              <a:rPr lang="zh-CN" altLang="en-US"/>
              <a:t>教材</a:t>
            </a:r>
            <a:r>
              <a:rPr lang="en-US" altLang="zh-CN"/>
              <a:t>P84</a:t>
            </a:r>
            <a:r>
              <a:rPr lang="zh-CN" altLang="en-US"/>
              <a:t>，</a:t>
            </a:r>
            <a:r>
              <a:rPr lang="en-US" altLang="zh-CN"/>
              <a:t>program4-2</a:t>
            </a:r>
          </a:p>
          <a:p>
            <a:pPr lvl="2" eaLnBrk="1" hangingPunct="1"/>
            <a:r>
              <a:rPr lang="zh-CN" altLang="en-US"/>
              <a:t>通过使用循环语句控制程序的执行</a:t>
            </a:r>
            <a:endParaRPr lang="en-US" altLang="zh-CN"/>
          </a:p>
          <a:p>
            <a:pPr lvl="3" eaLnBrk="1" hangingPunct="1"/>
            <a:r>
              <a:rPr lang="zh-CN" altLang="en-US"/>
              <a:t>教材</a:t>
            </a:r>
            <a:r>
              <a:rPr lang="en-US" altLang="zh-CN"/>
              <a:t>P85</a:t>
            </a:r>
            <a:r>
              <a:rPr lang="zh-CN" altLang="en-US"/>
              <a:t>，</a:t>
            </a:r>
            <a:r>
              <a:rPr lang="en-US" altLang="zh-CN"/>
              <a:t>program4-3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333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4.16】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第一个</a:t>
            </a:r>
            <a:r>
              <a:rPr lang="en-US" altLang="zh-CN"/>
              <a:t>for</a:t>
            </a:r>
            <a:r>
              <a:rPr lang="zh-CN" altLang="en-US"/>
              <a:t>语句，循环10次，每次往</a:t>
            </a:r>
            <a:r>
              <a:rPr lang="en-US" altLang="zh-CN"/>
              <a:t>sum</a:t>
            </a:r>
            <a:r>
              <a:rPr lang="zh-CN" altLang="en-US"/>
              <a:t>上累加2（</a:t>
            </a:r>
            <a:r>
              <a:rPr lang="zh-CN" altLang="en-US">
                <a:solidFill>
                  <a:srgbClr val="FF0000"/>
                </a:solidFill>
              </a:rPr>
              <a:t>注意，循环体中并没有使用循环变量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zh-CN" altLang="en-US">
                <a:solidFill>
                  <a:srgbClr val="FF0000"/>
                </a:solidFill>
              </a:rPr>
              <a:t>之值，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zh-CN" altLang="en-US">
                <a:solidFill>
                  <a:srgbClr val="FF0000"/>
                </a:solidFill>
              </a:rPr>
              <a:t>只起控制次数的作用</a:t>
            </a:r>
            <a:r>
              <a:rPr lang="zh-CN" altLang="en-US"/>
              <a:t>）。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第二个</a:t>
            </a:r>
            <a:r>
              <a:rPr lang="en-US" altLang="zh-CN"/>
              <a:t>for</a:t>
            </a:r>
            <a:r>
              <a:rPr lang="zh-CN" altLang="en-US"/>
              <a:t>语句，循环10次，每次往</a:t>
            </a:r>
            <a:r>
              <a:rPr lang="en-US" altLang="zh-CN"/>
              <a:t>sum</a:t>
            </a:r>
            <a:r>
              <a:rPr lang="zh-CN" altLang="en-US"/>
              <a:t>上累加</a:t>
            </a:r>
            <a:r>
              <a:rPr lang="en-US" altLang="zh-CN"/>
              <a:t>i（</a:t>
            </a:r>
            <a:r>
              <a:rPr lang="zh-CN" altLang="en-US">
                <a:solidFill>
                  <a:srgbClr val="FF0000"/>
                </a:solidFill>
              </a:rPr>
              <a:t>循环体中使用了循环变量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zh-CN" altLang="en-US">
                <a:solidFill>
                  <a:srgbClr val="FF0000"/>
                </a:solidFill>
              </a:rPr>
              <a:t>之值</a:t>
            </a:r>
            <a:r>
              <a:rPr lang="zh-CN" altLang="en-US"/>
              <a:t>）。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第三个</a:t>
            </a:r>
            <a:r>
              <a:rPr lang="en-US" altLang="zh-CN"/>
              <a:t>for</a:t>
            </a:r>
            <a:r>
              <a:rPr lang="zh-CN" altLang="en-US"/>
              <a:t>语句，循环10次，每次往</a:t>
            </a:r>
            <a:r>
              <a:rPr lang="en-US" altLang="zh-CN"/>
              <a:t>sum</a:t>
            </a:r>
            <a:r>
              <a:rPr lang="zh-CN" altLang="en-US"/>
              <a:t>上累加一个从键盘输入的</a:t>
            </a:r>
            <a:r>
              <a:rPr lang="en-US" altLang="zh-CN"/>
              <a:t>x（</a:t>
            </a:r>
            <a:r>
              <a:rPr lang="zh-CN" altLang="en-US">
                <a:solidFill>
                  <a:srgbClr val="FF0000"/>
                </a:solidFill>
              </a:rPr>
              <a:t>注意，循环体中并没有使用循环变量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zh-CN" altLang="en-US">
                <a:solidFill>
                  <a:srgbClr val="FF0000"/>
                </a:solidFill>
              </a:rPr>
              <a:t>之值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306253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2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4.17】</a:t>
            </a:r>
            <a:r>
              <a:rPr lang="zh-CN" altLang="en-US">
                <a:solidFill>
                  <a:srgbClr val="C00000"/>
                </a:solidFill>
              </a:rPr>
              <a:t>设计程序输出</a:t>
            </a:r>
            <a:r>
              <a:rPr lang="en-US" altLang="zh-CN">
                <a:solidFill>
                  <a:srgbClr val="C00000"/>
                </a:solidFill>
              </a:rPr>
              <a:t>Fibonacci</a:t>
            </a:r>
            <a:r>
              <a:rPr lang="zh-CN" altLang="en-US">
                <a:solidFill>
                  <a:srgbClr val="C00000"/>
                </a:solidFill>
              </a:rPr>
              <a:t>数列的前</a:t>
            </a:r>
            <a:r>
              <a:rPr lang="en-US" altLang="zh-CN">
                <a:solidFill>
                  <a:srgbClr val="C00000"/>
                </a:solidFill>
              </a:rPr>
              <a:t>20</a:t>
            </a:r>
            <a:r>
              <a:rPr lang="zh-CN" altLang="en-US">
                <a:solidFill>
                  <a:srgbClr val="C00000"/>
                </a:solidFill>
              </a:rPr>
              <a:t>项，要求每行输出</a:t>
            </a:r>
            <a:r>
              <a:rPr lang="en-US" altLang="zh-CN">
                <a:solidFill>
                  <a:srgbClr val="C00000"/>
                </a:solidFill>
              </a:rPr>
              <a:t>5</a:t>
            </a:r>
            <a:r>
              <a:rPr lang="zh-CN" altLang="en-US">
                <a:solidFill>
                  <a:srgbClr val="C00000"/>
                </a:solidFill>
              </a:rPr>
              <a:t>个数据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en-US" altLang="zh-CN"/>
              <a:t>Fibonacci</a:t>
            </a:r>
            <a:r>
              <a:rPr lang="zh-CN" altLang="en-US"/>
              <a:t>数列：</a:t>
            </a:r>
            <a:endParaRPr lang="en-US" altLang="zh-CN"/>
          </a:p>
          <a:p>
            <a:pPr lvl="2" eaLnBrk="1" hangingPunct="1"/>
            <a:endParaRPr lang="en-US" altLang="zh-CN"/>
          </a:p>
          <a:p>
            <a:pPr lvl="2" eaLnBrk="1" hangingPunct="1"/>
            <a:endParaRPr lang="en-US" altLang="zh-CN"/>
          </a:p>
          <a:p>
            <a:pPr lvl="2" eaLnBrk="1" hangingPunct="1"/>
            <a:endParaRPr lang="en-US" altLang="zh-CN"/>
          </a:p>
          <a:p>
            <a:pPr lvl="2" eaLnBrk="1" hangingPunct="1"/>
            <a:endParaRPr lang="en-US" altLang="zh-CN"/>
          </a:p>
          <a:p>
            <a:pPr lvl="2" eaLnBrk="1" hangingPunct="1"/>
            <a:r>
              <a:rPr lang="zh-CN" altLang="en-US"/>
              <a:t>除了第</a:t>
            </a:r>
            <a:r>
              <a:rPr lang="en-US" altLang="zh-CN"/>
              <a:t>0</a:t>
            </a:r>
            <a:r>
              <a:rPr lang="zh-CN" altLang="en-US"/>
              <a:t>项和第</a:t>
            </a:r>
            <a:r>
              <a:rPr lang="en-US" altLang="zh-CN"/>
              <a:t>1</a:t>
            </a:r>
            <a:r>
              <a:rPr lang="zh-CN" altLang="en-US"/>
              <a:t>项外，每一项都是由类似方法产生，即前两项之和；所以求当前项时，只需要记住前两项；程序不需要为每一项设置专用变量。</a:t>
            </a:r>
            <a:endParaRPr lang="en-US" altLang="zh-CN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882775" y="3286125"/>
          <a:ext cx="5618163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公式" r:id="rId4" imgW="2438400" imgH="685800" progId="Equation.3">
                  <p:embed/>
                </p:oleObj>
              </mc:Choice>
              <mc:Fallback>
                <p:oleObj name="公式" r:id="rId4" imgW="24384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88000" contrast="9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3286125"/>
                        <a:ext cx="5618163" cy="1590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57074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pic>
        <p:nvPicPr>
          <p:cNvPr id="870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750" y="1214438"/>
            <a:ext cx="7421563" cy="524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73356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41425"/>
            <a:ext cx="6552728" cy="5248275"/>
          </a:xfrm>
        </p:spPr>
        <p:txBody>
          <a:bodyPr/>
          <a:lstStyle/>
          <a:p>
            <a:r>
              <a:rPr lang="zh-CN" altLang="en-US" sz="2400" dirty="0"/>
              <a:t>形式简单的循环语句</a:t>
            </a:r>
            <a:endParaRPr lang="en-US" altLang="zh-CN" sz="2400" dirty="0"/>
          </a:p>
          <a:p>
            <a:r>
              <a:rPr lang="zh-CN" altLang="en-US" sz="2400" dirty="0"/>
              <a:t>一般形式</a:t>
            </a:r>
          </a:p>
          <a:p>
            <a:pPr marL="0" indent="0">
              <a:buNone/>
            </a:pPr>
            <a:r>
              <a:rPr lang="zh-CN" altLang="en-US" sz="2400" dirty="0"/>
              <a:t>     </a:t>
            </a:r>
            <a:r>
              <a:rPr lang="en-US" altLang="zh-CN" sz="2400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zh-CN" altLang="en-US" sz="2400" dirty="0">
                <a:solidFill>
                  <a:srgbClr val="000000"/>
                </a:solidFill>
                <a:latin typeface="Courier New"/>
                <a:cs typeface="Courier New"/>
              </a:rPr>
              <a:t>表达式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E) </a:t>
            </a:r>
            <a:r>
              <a:rPr lang="zh-CN" altLang="en-US" sz="2400" dirty="0">
                <a:solidFill>
                  <a:srgbClr val="000000"/>
                </a:solidFill>
                <a:latin typeface="Courier New"/>
                <a:cs typeface="Courier New"/>
              </a:rPr>
              <a:t>语句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：循环条件，一般是具有逻辑值的表达式，判定是否继续循环；在每次执行循环体前执行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为真</a:t>
            </a:r>
            <a:r>
              <a:rPr lang="en-US" altLang="zh-CN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zh-CN" altLang="zh-CN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，继续执行循环体</a:t>
            </a:r>
            <a:endParaRPr lang="en-US" altLang="zh-CN" sz="1800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为假</a:t>
            </a:r>
            <a:r>
              <a:rPr lang="en-US" altLang="zh-CN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，则结束循环</a:t>
            </a:r>
            <a:endParaRPr lang="en-US" altLang="zh-CN" sz="1800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：循环体，即反复执行的简单语句或语句块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复合语句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zh-CN" altLang="en-US" sz="2400" dirty="0"/>
              <a:t>先判断表达式，后执行循环体语句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0000FF"/>
                </a:solidFill>
              </a:rPr>
              <a:t>当</a:t>
            </a:r>
            <a:r>
              <a:rPr lang="zh-CN" altLang="en-US" sz="2400" dirty="0"/>
              <a:t>循环条件表达式为</a:t>
            </a:r>
            <a:r>
              <a:rPr lang="zh-CN" altLang="en-US" sz="2400" dirty="0">
                <a:solidFill>
                  <a:srgbClr val="800000"/>
                </a:solidFill>
              </a:rPr>
              <a:t>真</a:t>
            </a:r>
            <a:r>
              <a:rPr lang="zh-CN" altLang="en-US" sz="2400" dirty="0"/>
              <a:t>，就</a:t>
            </a:r>
            <a:r>
              <a:rPr lang="zh-CN" altLang="en-US" sz="2400" dirty="0">
                <a:solidFill>
                  <a:srgbClr val="800000"/>
                </a:solidFill>
              </a:rPr>
              <a:t>执行</a:t>
            </a:r>
            <a:r>
              <a:rPr lang="zh-CN" altLang="en-US" sz="2400" dirty="0"/>
              <a:t>循环体语句</a:t>
            </a:r>
            <a:endParaRPr lang="en-US" altLang="zh-CN" sz="2400" dirty="0"/>
          </a:p>
          <a:p>
            <a:r>
              <a:rPr lang="en-US" altLang="zh-CN" sz="2400" dirty="0"/>
              <a:t>for</a:t>
            </a:r>
            <a:r>
              <a:rPr lang="zh-CN" altLang="en-US" sz="2400" dirty="0"/>
              <a:t>语句中省略表达式</a:t>
            </a:r>
            <a:r>
              <a:rPr lang="en-US" altLang="zh-CN" sz="2400" dirty="0"/>
              <a:t>E1</a:t>
            </a:r>
            <a:r>
              <a:rPr lang="zh-CN" altLang="en-US" sz="2400" dirty="0"/>
              <a:t>和</a:t>
            </a:r>
            <a:r>
              <a:rPr lang="en-US" altLang="zh-CN" sz="2400" dirty="0"/>
              <a:t>E3</a:t>
            </a:r>
            <a:r>
              <a:rPr lang="zh-CN" altLang="en-US" sz="2400" dirty="0"/>
              <a:t>的特殊情形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82</a:t>
            </a:fld>
            <a:endParaRPr lang="en-US" altLang="zh-CN" dirty="0"/>
          </a:p>
        </p:txBody>
      </p:sp>
      <p:grpSp>
        <p:nvGrpSpPr>
          <p:cNvPr id="7" name="组合 44"/>
          <p:cNvGrpSpPr/>
          <p:nvPr/>
        </p:nvGrpSpPr>
        <p:grpSpPr>
          <a:xfrm>
            <a:off x="6948264" y="1916832"/>
            <a:ext cx="1968358" cy="2376264"/>
            <a:chOff x="6928284" y="2564904"/>
            <a:chExt cx="1968358" cy="2376264"/>
          </a:xfrm>
        </p:grpSpPr>
        <p:sp>
          <p:nvSpPr>
            <p:cNvPr id="8" name="流程图: 决策 7"/>
            <p:cNvSpPr/>
            <p:nvPr/>
          </p:nvSpPr>
          <p:spPr>
            <a:xfrm>
              <a:off x="6928284" y="3018438"/>
              <a:ext cx="1728192" cy="576064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表达式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164288" y="4005064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语句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直接箭头连接符 10"/>
            <p:cNvCxnSpPr>
              <a:endCxn id="8" idx="0"/>
            </p:cNvCxnSpPr>
            <p:nvPr/>
          </p:nvCxnSpPr>
          <p:spPr>
            <a:xfrm>
              <a:off x="7792380" y="2564904"/>
              <a:ext cx="0" cy="45353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1"/>
            <p:cNvCxnSpPr>
              <a:stCxn id="8" idx="2"/>
              <a:endCxn id="9" idx="0"/>
            </p:cNvCxnSpPr>
            <p:nvPr/>
          </p:nvCxnSpPr>
          <p:spPr>
            <a:xfrm>
              <a:off x="7792380" y="3594502"/>
              <a:ext cx="0" cy="410562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9" idx="2"/>
              <a:endCxn id="8" idx="0"/>
            </p:cNvCxnSpPr>
            <p:nvPr/>
          </p:nvCxnSpPr>
          <p:spPr>
            <a:xfrm rot="5400000" flipH="1">
              <a:off x="7119047" y="3691771"/>
              <a:ext cx="1346666" cy="12700"/>
            </a:xfrm>
            <a:prstGeom prst="bentConnector5">
              <a:avLst>
                <a:gd name="adj1" fmla="val -16975"/>
                <a:gd name="adj2" fmla="val 8123906"/>
                <a:gd name="adj3" fmla="val 116975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8" idx="3"/>
            </p:cNvCxnSpPr>
            <p:nvPr/>
          </p:nvCxnSpPr>
          <p:spPr>
            <a:xfrm flipH="1">
              <a:off x="7792380" y="3306470"/>
              <a:ext cx="864096" cy="1634698"/>
            </a:xfrm>
            <a:prstGeom prst="bentConnector4">
              <a:avLst>
                <a:gd name="adj1" fmla="val -26455"/>
                <a:gd name="adj2" fmla="val 87400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7768250" y="355327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真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532440" y="299782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02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/>
                <a:cs typeface="Courier New"/>
              </a:rPr>
              <a:t>while</a:t>
            </a:r>
            <a:r>
              <a:rPr lang="en-US" altLang="zh-CN" dirty="0"/>
              <a:t> 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25"/>
            <a:ext cx="8507288" cy="5248275"/>
          </a:xfrm>
        </p:spPr>
        <p:txBody>
          <a:bodyPr/>
          <a:lstStyle/>
          <a:p>
            <a:r>
              <a:rPr lang="en-US" altLang="zh-CN" sz="2400" dirty="0"/>
              <a:t>General form:</a:t>
            </a:r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condition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condition </a:t>
            </a:r>
            <a:r>
              <a:rPr lang="en-US" altLang="zh-CN" sz="2400" dirty="0"/>
              <a:t>checked before every iteration trough loop</a:t>
            </a:r>
          </a:p>
          <a:p>
            <a:pPr lvl="1"/>
            <a:r>
              <a:rPr lang="en-US" altLang="zh-CN" sz="2400" dirty="0"/>
              <a:t>We execute </a:t>
            </a:r>
            <a:r>
              <a:rPr lang="en-US" altLang="zh-CN" sz="2400" b="1" i="1" dirty="0">
                <a:solidFill>
                  <a:srgbClr val="000000"/>
                </a:solidFill>
                <a:cs typeface="Courier New" panose="02070309020205020404" pitchFamily="49" charset="0"/>
              </a:rPr>
              <a:t>statements</a:t>
            </a:r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400" dirty="0"/>
              <a:t>if </a:t>
            </a:r>
            <a:r>
              <a:rPr lang="en-US" altLang="zh-CN" sz="2400" b="1" i="1" dirty="0">
                <a:solidFill>
                  <a:srgbClr val="000000"/>
                </a:solidFill>
                <a:cs typeface="Courier New" panose="02070309020205020404" pitchFamily="49" charset="0"/>
              </a:rPr>
              <a:t>condition</a:t>
            </a:r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400" dirty="0"/>
              <a:t>is </a:t>
            </a:r>
            <a:r>
              <a:rPr lang="en-US" altLang="zh-CN" sz="2400" b="1" dirty="0">
                <a:solidFill>
                  <a:srgbClr val="C00000"/>
                </a:solidFill>
              </a:rPr>
              <a:t>true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4342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华文新魏" panose="02010800040101010101" pitchFamily="2" charset="-122"/>
              </a:rPr>
              <a:t>while</a:t>
            </a:r>
            <a:r>
              <a:rPr lang="zh-CN" altLang="en-US" dirty="0">
                <a:latin typeface="华文新魏" panose="02010800040101010101" pitchFamily="2" charset="-122"/>
              </a:rPr>
              <a:t>循环语句</a:t>
            </a:r>
          </a:p>
        </p:txBody>
      </p:sp>
      <p:sp>
        <p:nvSpPr>
          <p:cNvPr id="32" name="内容占位符 2"/>
          <p:cNvSpPr>
            <a:spLocks noGrp="1"/>
          </p:cNvSpPr>
          <p:nvPr>
            <p:ph idx="1"/>
          </p:nvPr>
        </p:nvSpPr>
        <p:spPr>
          <a:xfrm>
            <a:off x="158824" y="1124744"/>
            <a:ext cx="8229600" cy="2592288"/>
          </a:xfrm>
        </p:spPr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执行过程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求解表达式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，若值为真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，转至第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步；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若值为假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，则结束循环，跳转至第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步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执行循环体语句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，转回第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步继续执行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执行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语句下面的一个语句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D8BF7-3013-4C36-910D-78A41D6ADCA0}" type="slidenum">
              <a:rPr lang="en-US" altLang="zh-CN"/>
              <a:pPr>
                <a:defRPr/>
              </a:pPr>
              <a:t>84</a:t>
            </a:fld>
            <a:endParaRPr lang="en-US" altLang="zh-CN" dirty="0"/>
          </a:p>
        </p:txBody>
      </p:sp>
      <p:grpSp>
        <p:nvGrpSpPr>
          <p:cNvPr id="33" name="组合 44"/>
          <p:cNvGrpSpPr/>
          <p:nvPr/>
        </p:nvGrpSpPr>
        <p:grpSpPr>
          <a:xfrm>
            <a:off x="6588224" y="3284984"/>
            <a:ext cx="1968358" cy="2376264"/>
            <a:chOff x="6928284" y="2564904"/>
            <a:chExt cx="1968358" cy="2376264"/>
          </a:xfrm>
        </p:grpSpPr>
        <p:sp>
          <p:nvSpPr>
            <p:cNvPr id="35" name="流程图: 决策 7"/>
            <p:cNvSpPr/>
            <p:nvPr/>
          </p:nvSpPr>
          <p:spPr>
            <a:xfrm>
              <a:off x="6928284" y="3018438"/>
              <a:ext cx="1728192" cy="576064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表达式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164288" y="4005064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语句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直接箭头连接符 10"/>
            <p:cNvCxnSpPr>
              <a:endCxn id="35" idx="0"/>
            </p:cNvCxnSpPr>
            <p:nvPr/>
          </p:nvCxnSpPr>
          <p:spPr>
            <a:xfrm>
              <a:off x="7792380" y="2564904"/>
              <a:ext cx="0" cy="45353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11"/>
            <p:cNvCxnSpPr>
              <a:stCxn id="35" idx="2"/>
              <a:endCxn id="36" idx="0"/>
            </p:cNvCxnSpPr>
            <p:nvPr/>
          </p:nvCxnSpPr>
          <p:spPr>
            <a:xfrm>
              <a:off x="7792380" y="3594502"/>
              <a:ext cx="0" cy="410562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36" idx="2"/>
              <a:endCxn id="35" idx="0"/>
            </p:cNvCxnSpPr>
            <p:nvPr/>
          </p:nvCxnSpPr>
          <p:spPr>
            <a:xfrm rot="5400000" flipH="1">
              <a:off x="7119047" y="3691771"/>
              <a:ext cx="1346666" cy="12700"/>
            </a:xfrm>
            <a:prstGeom prst="bentConnector5">
              <a:avLst>
                <a:gd name="adj1" fmla="val -16975"/>
                <a:gd name="adj2" fmla="val 8123906"/>
                <a:gd name="adj3" fmla="val 116975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35" idx="3"/>
            </p:cNvCxnSpPr>
            <p:nvPr/>
          </p:nvCxnSpPr>
          <p:spPr>
            <a:xfrm flipH="1">
              <a:off x="7792380" y="3306470"/>
              <a:ext cx="864096" cy="1634698"/>
            </a:xfrm>
            <a:prstGeom prst="bentConnector4">
              <a:avLst>
                <a:gd name="adj1" fmla="val -26455"/>
                <a:gd name="adj2" fmla="val 87400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7768250" y="355327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真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532440" y="299782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假</a:t>
              </a:r>
            </a:p>
          </p:txBody>
        </p:sp>
      </p:grp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186833"/>
            <a:ext cx="28860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4626" y="4207470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6626" y="492184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06688" y="4207470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06626" y="492184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06688" y="4207470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06626" y="492184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06688" y="4207470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78188" y="3186708"/>
            <a:ext cx="619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92251" y="5829895"/>
            <a:ext cx="14319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75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</a:rPr>
              <a:t>while</a:t>
            </a:r>
            <a:r>
              <a:rPr lang="zh-CN" altLang="en-US" dirty="0">
                <a:latin typeface="华文新魏" panose="02010800040101010101" pitchFamily="2" charset="-122"/>
              </a:rPr>
              <a:t>循环语句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若第一次判断</a:t>
            </a:r>
            <a:r>
              <a:rPr lang="en-US" altLang="zh-CN" dirty="0"/>
              <a:t>”</a:t>
            </a:r>
            <a:r>
              <a:rPr lang="zh-CN" altLang="en-US" dirty="0"/>
              <a:t>表达式</a:t>
            </a:r>
            <a:r>
              <a:rPr lang="en-US" altLang="zh-CN" dirty="0"/>
              <a:t>E”</a:t>
            </a:r>
            <a:r>
              <a:rPr lang="zh-CN" altLang="en-US" dirty="0"/>
              <a:t>的值就为假时，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/>
              <a:t>    会立刻结束该</a:t>
            </a:r>
            <a:r>
              <a:rPr lang="en-US" altLang="zh-CN" dirty="0"/>
              <a:t>while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zh-CN" altLang="en-US" dirty="0"/>
              <a:t>作为循环体的</a:t>
            </a:r>
            <a:r>
              <a:rPr lang="en-US" altLang="zh-CN" dirty="0"/>
              <a:t>&lt;</a:t>
            </a:r>
            <a:r>
              <a:rPr lang="zh-CN" altLang="en-US" dirty="0"/>
              <a:t>语句</a:t>
            </a:r>
            <a:r>
              <a:rPr lang="en-US" altLang="zh-CN" dirty="0"/>
              <a:t>S&gt;</a:t>
            </a:r>
            <a:r>
              <a:rPr lang="zh-CN" altLang="en-US" dirty="0"/>
              <a:t>一次也没被执行则结束了该</a:t>
            </a:r>
            <a:r>
              <a:rPr lang="en-US" altLang="zh-CN" dirty="0"/>
              <a:t>while</a:t>
            </a:r>
            <a:r>
              <a:rPr lang="zh-CN" altLang="en-US" dirty="0"/>
              <a:t>语句</a:t>
            </a:r>
          </a:p>
          <a:p>
            <a:r>
              <a:rPr lang="zh-CN" altLang="en-US" dirty="0"/>
              <a:t>循环的控制</a:t>
            </a:r>
            <a:endParaRPr lang="en-US" altLang="zh-CN" dirty="0"/>
          </a:p>
          <a:p>
            <a:pPr lvl="1"/>
            <a:r>
              <a:rPr lang="zh-CN" altLang="en-US" dirty="0"/>
              <a:t>通过表达式</a:t>
            </a:r>
            <a:r>
              <a:rPr lang="en-US" altLang="zh-CN" dirty="0"/>
              <a:t>E</a:t>
            </a:r>
            <a:r>
              <a:rPr lang="zh-CN" altLang="en-US" dirty="0"/>
              <a:t>控制循环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800000"/>
                </a:solidFill>
              </a:rPr>
              <a:t>在循环体中应给出</a:t>
            </a:r>
            <a:r>
              <a:rPr kumimoji="1" lang="zh-CN" altLang="en-US" dirty="0">
                <a:solidFill>
                  <a:srgbClr val="800000"/>
                </a:solidFill>
                <a:latin typeface="宋体" charset="0"/>
              </a:rPr>
              <a:t>使循环趋向于结束的语句，</a:t>
            </a:r>
            <a:r>
              <a:rPr kumimoji="1" lang="zh-CN" altLang="en-US" dirty="0">
                <a:latin typeface="宋体" charset="0"/>
              </a:rPr>
              <a:t>否则</a:t>
            </a:r>
            <a:r>
              <a:rPr lang="zh-CN" altLang="en-US" dirty="0"/>
              <a:t>容易形成死循环，循环永不结束</a:t>
            </a:r>
            <a:endParaRPr lang="en-US" altLang="zh-CN" dirty="0"/>
          </a:p>
          <a:p>
            <a:pPr lvl="1"/>
            <a:r>
              <a:rPr lang="zh-CN" altLang="en-US" dirty="0"/>
              <a:t>如果表达式</a:t>
            </a:r>
            <a:r>
              <a:rPr lang="en-US" altLang="zh-CN" dirty="0"/>
              <a:t>E</a:t>
            </a:r>
            <a:r>
              <a:rPr lang="zh-CN" altLang="en-US" dirty="0"/>
              <a:t>的值恒为真值</a:t>
            </a:r>
            <a:endParaRPr lang="en-US" altLang="zh-CN" dirty="0"/>
          </a:p>
          <a:p>
            <a:pPr lvl="2"/>
            <a:r>
              <a:rPr lang="zh-CN" altLang="en-US" dirty="0"/>
              <a:t>死循环</a:t>
            </a:r>
            <a:endParaRPr lang="en-US" altLang="zh-CN" dirty="0"/>
          </a:p>
          <a:p>
            <a:pPr lvl="2"/>
            <a:r>
              <a:rPr lang="zh-CN" altLang="en-US" dirty="0"/>
              <a:t>遇到转向语句结束循环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9431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while</a:t>
            </a:r>
            <a:r>
              <a:rPr lang="zh-CN" altLang="en-US" dirty="0"/>
              <a:t>语句实现循环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86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29816" y="1313433"/>
            <a:ext cx="6718448" cy="48518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7030A0"/>
                </a:solidFill>
              </a:rPr>
              <a:t>问题</a:t>
            </a:r>
            <a:r>
              <a:rPr lang="en-US" altLang="zh-CN" sz="2000" dirty="0">
                <a:solidFill>
                  <a:srgbClr val="7030A0"/>
                </a:solidFill>
              </a:rPr>
              <a:t>2</a:t>
            </a:r>
            <a:r>
              <a:rPr lang="zh-CN" altLang="en-US" sz="2000" dirty="0">
                <a:solidFill>
                  <a:srgbClr val="7030A0"/>
                </a:solidFill>
              </a:rPr>
              <a:t>：输入全班</a:t>
            </a:r>
            <a:r>
              <a:rPr lang="en-US" altLang="zh-CN" sz="2000" dirty="0">
                <a:solidFill>
                  <a:srgbClr val="7030A0"/>
                </a:solidFill>
              </a:rPr>
              <a:t>90</a:t>
            </a:r>
            <a:r>
              <a:rPr lang="zh-CN" altLang="en-US" sz="2000" dirty="0">
                <a:solidFill>
                  <a:srgbClr val="7030A0"/>
                </a:solidFill>
              </a:rPr>
              <a:t>个学生</a:t>
            </a:r>
            <a:r>
              <a:rPr lang="en-US" altLang="zh-CN" sz="2000" dirty="0">
                <a:solidFill>
                  <a:srgbClr val="7030A0"/>
                </a:solidFill>
              </a:rPr>
              <a:t>5</a:t>
            </a:r>
            <a:r>
              <a:rPr lang="zh-CN" altLang="en-US" sz="2000" dirty="0">
                <a:solidFill>
                  <a:srgbClr val="7030A0"/>
                </a:solidFill>
              </a:rPr>
              <a:t>门课程的成绩，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        </a:t>
            </a:r>
            <a:r>
              <a:rPr lang="zh-CN" altLang="en-US" sz="2000" dirty="0">
                <a:solidFill>
                  <a:srgbClr val="7030A0"/>
                </a:solidFill>
              </a:rPr>
              <a:t>分别计算每名学生的平均成绩并输出。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解题思路：重复完成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名学生成绩统计，显然可用循环结构来实现。重复执行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次循环体；循环体完成：输入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门成绩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计算平均成绩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输出平均成绩。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score1,score2,score3,score4,score5;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90)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zh-CN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循环体开始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cin&gt;&gt;score1&gt;&gt;score2&gt;&gt;score3&gt;&gt;score4&gt;&gt;score5;</a:t>
            </a:r>
          </a:p>
          <a:p>
            <a:pPr marL="0" indent="0">
              <a:buNone/>
            </a:pPr>
            <a:r>
              <a:rPr lang="it-IT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avg=(score1+score2+score3+score4+score5)/5;</a:t>
            </a:r>
          </a:p>
          <a:p>
            <a:pPr marL="0" indent="0">
              <a:buNone/>
            </a:pPr>
            <a:r>
              <a:rPr lang="it-IT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cout&lt;&lt;“avg=”&lt;&lt;avg&lt;&lt;endl;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altLang="zh-CN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循环体结束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67128" y="1916832"/>
            <a:ext cx="1753344" cy="4483980"/>
            <a:chOff x="6933456" y="1916832"/>
            <a:chExt cx="1753344" cy="4483980"/>
          </a:xfrm>
        </p:grpSpPr>
        <p:sp>
          <p:nvSpPr>
            <p:cNvPr id="9" name="矩形 8"/>
            <p:cNvSpPr/>
            <p:nvPr/>
          </p:nvSpPr>
          <p:spPr>
            <a:xfrm>
              <a:off x="7174632" y="1916832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流程图: 决策 9"/>
            <p:cNvSpPr/>
            <p:nvPr/>
          </p:nvSpPr>
          <p:spPr>
            <a:xfrm>
              <a:off x="7174632" y="2636912"/>
              <a:ext cx="1256184" cy="576064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i≤90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33456" y="3429000"/>
              <a:ext cx="1738536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输入第</a:t>
              </a:r>
              <a:r>
                <a:rPr lang="en-US" altLang="zh-CN" sz="1400" dirty="0" err="1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i</a:t>
              </a:r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个学生成绩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180982" y="5445224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=i+1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直接箭头连接符 12"/>
            <p:cNvCxnSpPr>
              <a:stCxn id="9" idx="2"/>
              <a:endCxn id="10" idx="0"/>
            </p:cNvCxnSpPr>
            <p:nvPr/>
          </p:nvCxnSpPr>
          <p:spPr>
            <a:xfrm>
              <a:off x="7802724" y="2276872"/>
              <a:ext cx="0" cy="36004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12" idx="2"/>
              <a:endCxn id="10" idx="0"/>
            </p:cNvCxnSpPr>
            <p:nvPr/>
          </p:nvCxnSpPr>
          <p:spPr>
            <a:xfrm rot="5400000" flipH="1">
              <a:off x="6221723" y="4217913"/>
              <a:ext cx="3168352" cy="6350"/>
            </a:xfrm>
            <a:prstGeom prst="bentConnector5">
              <a:avLst>
                <a:gd name="adj1" fmla="val -7215"/>
                <a:gd name="adj2" fmla="val 15796614"/>
                <a:gd name="adj3" fmla="val 107215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10" idx="3"/>
            </p:cNvCxnSpPr>
            <p:nvPr/>
          </p:nvCxnSpPr>
          <p:spPr>
            <a:xfrm flipH="1">
              <a:off x="7802724" y="2924944"/>
              <a:ext cx="628092" cy="3475868"/>
            </a:xfrm>
            <a:prstGeom prst="bentConnector4">
              <a:avLst>
                <a:gd name="adj1" fmla="val -57381"/>
                <a:gd name="adj2" fmla="val 94196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8001906" y="3162454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372290" y="2630560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33456" y="4101075"/>
              <a:ext cx="1738536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计算平均成绩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933456" y="4773150"/>
              <a:ext cx="1738536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输出平均成绩</a:t>
              </a:r>
            </a:p>
          </p:txBody>
        </p:sp>
        <p:cxnSp>
          <p:nvCxnSpPr>
            <p:cNvPr id="20" name="直接箭头连接符 19"/>
            <p:cNvCxnSpPr>
              <a:stCxn id="11" idx="2"/>
              <a:endCxn id="18" idx="0"/>
            </p:cNvCxnSpPr>
            <p:nvPr/>
          </p:nvCxnSpPr>
          <p:spPr>
            <a:xfrm>
              <a:off x="7802724" y="3789040"/>
              <a:ext cx="0" cy="312035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0" idx="2"/>
              <a:endCxn id="11" idx="0"/>
            </p:cNvCxnSpPr>
            <p:nvPr/>
          </p:nvCxnSpPr>
          <p:spPr>
            <a:xfrm>
              <a:off x="7802724" y="3212976"/>
              <a:ext cx="0" cy="21602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8" idx="2"/>
              <a:endCxn id="19" idx="0"/>
            </p:cNvCxnSpPr>
            <p:nvPr/>
          </p:nvCxnSpPr>
          <p:spPr>
            <a:xfrm>
              <a:off x="7802724" y="4461115"/>
              <a:ext cx="0" cy="312035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9" idx="2"/>
              <a:endCxn id="12" idx="0"/>
            </p:cNvCxnSpPr>
            <p:nvPr/>
          </p:nvCxnSpPr>
          <p:spPr>
            <a:xfrm>
              <a:off x="7802724" y="5133190"/>
              <a:ext cx="6350" cy="31203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6771697" y="2348880"/>
            <a:ext cx="2392370" cy="3744416"/>
            <a:chOff x="6516216" y="2924944"/>
            <a:chExt cx="2392370" cy="3076860"/>
          </a:xfrm>
        </p:grpSpPr>
        <p:sp>
          <p:nvSpPr>
            <p:cNvPr id="41" name="矩形 40"/>
            <p:cNvSpPr/>
            <p:nvPr/>
          </p:nvSpPr>
          <p:spPr>
            <a:xfrm>
              <a:off x="6516216" y="2924944"/>
              <a:ext cx="2232248" cy="307686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628887" y="2924944"/>
              <a:ext cx="1279699" cy="227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</a:t>
              </a:r>
              <a:r>
                <a:rPr lang="zh-CN" altLang="en-US" sz="1200" dirty="0">
                  <a:solidFill>
                    <a:srgbClr val="000000"/>
                  </a:solidFill>
                  <a:latin typeface="华文新魏"/>
                  <a:ea typeface="华文新魏"/>
                  <a:cs typeface="华文新魏"/>
                </a:rPr>
                <a:t>循环结构</a:t>
              </a:r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1444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循环和</a:t>
            </a:r>
            <a:r>
              <a:rPr kumimoji="1" lang="en-US" altLang="zh-CN" dirty="0"/>
              <a:t>while</a:t>
            </a:r>
            <a:r>
              <a:rPr kumimoji="1" lang="zh-CN" altLang="en-US" dirty="0"/>
              <a:t>循环的关系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6419056" cy="52482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E1;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E2;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E3)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可以改写成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E1;</a:t>
            </a:r>
            <a:endParaRPr kumimoji="1"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zh-CN" altLang="en-US" sz="2400" dirty="0">
                <a:solidFill>
                  <a:srgbClr val="000000"/>
                </a:solidFill>
                <a:latin typeface="Courier New"/>
                <a:cs typeface="Courier New"/>
              </a:rPr>
              <a:t>表达式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E2)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latin typeface="Courier New"/>
                <a:cs typeface="Courier New"/>
              </a:rPr>
              <a:t>语句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S;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E3;</a:t>
            </a:r>
          </a:p>
          <a:p>
            <a:pPr marL="0" indent="0"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400" dirty="0"/>
              <a:t>二者无条件等价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87</a:t>
            </a:fld>
            <a:endParaRPr lang="en-US" altLang="zh-CN"/>
          </a:p>
        </p:txBody>
      </p:sp>
      <p:sp>
        <p:nvSpPr>
          <p:cNvPr id="27" name="内容占位符 5"/>
          <p:cNvSpPr txBox="1">
            <a:spLocks/>
          </p:cNvSpPr>
          <p:nvPr/>
        </p:nvSpPr>
        <p:spPr bwMode="auto">
          <a:xfrm>
            <a:off x="3851920" y="2132856"/>
            <a:ext cx="4998746" cy="13681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100;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dirty="0"/>
          </a:p>
        </p:txBody>
      </p:sp>
      <p:sp>
        <p:nvSpPr>
          <p:cNvPr id="28" name="内容占位符 5"/>
          <p:cNvSpPr txBox="1">
            <a:spLocks/>
          </p:cNvSpPr>
          <p:nvPr/>
        </p:nvSpPr>
        <p:spPr bwMode="auto">
          <a:xfrm>
            <a:off x="3851920" y="4221088"/>
            <a:ext cx="4998746" cy="17914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altLang="zh-CN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29" name="下箭头 28"/>
          <p:cNvSpPr/>
          <p:nvPr/>
        </p:nvSpPr>
        <p:spPr>
          <a:xfrm>
            <a:off x="6084168" y="3573016"/>
            <a:ext cx="360040" cy="57606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1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</a:rPr>
              <a:t>while</a:t>
            </a:r>
            <a:r>
              <a:rPr lang="zh-CN" altLang="en-US" dirty="0">
                <a:latin typeface="华文新魏" panose="02010800040101010101" pitchFamily="2" charset="-122"/>
              </a:rPr>
              <a:t>循环语句举例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2187575"/>
          </a:xfrm>
        </p:spPr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举例：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15;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x /= 2;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count&lt;&lt;x&lt;&lt;</a:t>
            </a:r>
            <a:r>
              <a:rPr lang="en-US" altLang="zh-CN" sz="24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zh-CN" altLang="en-US" dirty="0"/>
              <a:t>运行结果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88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27584" y="4941168"/>
            <a:ext cx="5760640" cy="1368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6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复合语句</a:t>
            </a:r>
            <a:endParaRPr lang="en-US" altLang="zh-CN"/>
          </a:p>
          <a:p>
            <a:pPr lvl="1" eaLnBrk="1" hangingPunct="1"/>
            <a:r>
              <a:rPr lang="zh-CN" altLang="en-US"/>
              <a:t>也称为块语句、语句块（</a:t>
            </a:r>
            <a:r>
              <a:rPr lang="en-US" altLang="zh-CN"/>
              <a:t>block</a:t>
            </a:r>
            <a:r>
              <a:rPr lang="zh-CN" altLang="en-US"/>
              <a:t>）</a:t>
            </a:r>
            <a:endParaRPr lang="en-US" altLang="zh-CN"/>
          </a:p>
          <a:p>
            <a:pPr lvl="1" eaLnBrk="1" hangingPunct="1"/>
            <a:r>
              <a:rPr lang="zh-CN" altLang="en-US"/>
              <a:t>若干语句的组合</a:t>
            </a:r>
            <a:endParaRPr lang="en-US" altLang="zh-CN"/>
          </a:p>
          <a:p>
            <a:pPr lvl="1" eaLnBrk="1" hangingPunct="1"/>
            <a:r>
              <a:rPr lang="zh-CN" altLang="en-US"/>
              <a:t>由分割符“</a:t>
            </a:r>
            <a:r>
              <a:rPr lang="en-US" altLang="zh-CN"/>
              <a:t>{</a:t>
            </a:r>
            <a:r>
              <a:rPr lang="zh-CN" altLang="en-US"/>
              <a:t>”和“</a:t>
            </a:r>
            <a:r>
              <a:rPr lang="en-US" altLang="zh-CN"/>
              <a:t>}</a:t>
            </a:r>
            <a:r>
              <a:rPr lang="zh-CN" altLang="en-US"/>
              <a:t>”界定</a:t>
            </a:r>
            <a:endParaRPr lang="en-US" altLang="zh-CN"/>
          </a:p>
          <a:p>
            <a:pPr lvl="1" eaLnBrk="1" hangingPunct="1"/>
            <a:r>
              <a:rPr lang="zh-CN" altLang="en-US"/>
              <a:t>构成复合语句的语句</a:t>
            </a:r>
            <a:endParaRPr lang="en-US" altLang="zh-CN"/>
          </a:p>
          <a:p>
            <a:pPr lvl="2" eaLnBrk="1" hangingPunct="1"/>
            <a:r>
              <a:rPr lang="zh-CN" altLang="en-US"/>
              <a:t>说明语句</a:t>
            </a:r>
            <a:endParaRPr lang="en-US" altLang="zh-CN"/>
          </a:p>
          <a:p>
            <a:pPr lvl="2" eaLnBrk="1" hangingPunct="1"/>
            <a:r>
              <a:rPr lang="zh-CN" altLang="en-US"/>
              <a:t>表达式语句</a:t>
            </a:r>
            <a:endParaRPr lang="en-US" altLang="zh-CN"/>
          </a:p>
          <a:p>
            <a:pPr lvl="2" eaLnBrk="1" hangingPunct="1"/>
            <a:r>
              <a:rPr lang="zh-CN" altLang="en-US"/>
              <a:t>控制语句</a:t>
            </a:r>
            <a:endParaRPr lang="en-US" altLang="zh-CN"/>
          </a:p>
          <a:p>
            <a:pPr lvl="2" eaLnBrk="1" hangingPunct="1"/>
            <a:r>
              <a:rPr lang="zh-CN" altLang="en-US"/>
              <a:t>复合语句</a:t>
            </a:r>
            <a:endParaRPr lang="en-US" altLang="zh-CN"/>
          </a:p>
          <a:p>
            <a:pPr lvl="2" eaLnBrk="1" hangingPunct="1"/>
            <a:r>
              <a:rPr lang="zh-CN" altLang="en-US"/>
              <a:t>空语句</a:t>
            </a:r>
          </a:p>
        </p:txBody>
      </p:sp>
    </p:spTree>
    <p:extLst>
      <p:ext uri="{BB962C8B-B14F-4D97-AF65-F5344CB8AC3E}">
        <p14:creationId xmlns:p14="http://schemas.microsoft.com/office/powerpoint/2010/main" val="15432986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25"/>
            <a:ext cx="7139136" cy="1035447"/>
          </a:xfrm>
        </p:spPr>
        <p:txBody>
          <a:bodyPr/>
          <a:lstStyle/>
          <a:p>
            <a:r>
              <a:rPr kumimoji="1" lang="zh-CN" altLang="en-US" dirty="0"/>
              <a:t>今年小明</a:t>
            </a:r>
            <a:r>
              <a:rPr kumimoji="1" lang="en-US" altLang="zh-CN" dirty="0"/>
              <a:t>10</a:t>
            </a:r>
            <a:r>
              <a:rPr kumimoji="1" lang="zh-CN" altLang="en-US" dirty="0"/>
              <a:t>岁，父亲</a:t>
            </a:r>
            <a:r>
              <a:rPr kumimoji="1" lang="en-US" altLang="zh-CN" dirty="0"/>
              <a:t>39</a:t>
            </a:r>
            <a:r>
              <a:rPr kumimoji="1" lang="zh-CN" altLang="en-US" dirty="0"/>
              <a:t>岁，问多少年后，父亲的年龄是小明的</a:t>
            </a:r>
            <a:r>
              <a:rPr kumimoji="1" lang="en-US" altLang="zh-CN" dirty="0"/>
              <a:t>2</a:t>
            </a:r>
            <a:r>
              <a:rPr kumimoji="1" lang="zh-CN" altLang="en-US" dirty="0"/>
              <a:t>倍？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89</a:t>
            </a:fld>
            <a:endParaRPr lang="en-US" altLang="zh-CN"/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971600" y="2348880"/>
            <a:ext cx="6192688" cy="24482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MingAge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10,FatherAge = 39,count = 0;</a:t>
            </a:r>
            <a:endParaRPr lang="en-US" altLang="zh-CN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 *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MingAge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FatherAge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MingAge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FatherAge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count++;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count;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22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942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while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4.19】</a:t>
            </a:r>
            <a:r>
              <a:rPr lang="zh-CN" altLang="en-US">
                <a:solidFill>
                  <a:srgbClr val="C00000"/>
                </a:solidFill>
              </a:rPr>
              <a:t>修改</a:t>
            </a:r>
            <a:r>
              <a:rPr lang="zh-CN" altLang="en-US"/>
              <a:t>例</a:t>
            </a:r>
            <a:r>
              <a:rPr lang="en-US" altLang="zh-CN"/>
              <a:t>4.12</a:t>
            </a:r>
            <a:r>
              <a:rPr lang="zh-CN" altLang="en-US">
                <a:solidFill>
                  <a:srgbClr val="C00000"/>
                </a:solidFill>
              </a:rPr>
              <a:t>计算器程序，增加控制计算器运行的功能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/>
              <a:t>运行程序进行一次计算后，系统提示：</a:t>
            </a:r>
            <a:endParaRPr lang="en-US" altLang="zh-CN"/>
          </a:p>
          <a:p>
            <a:pPr lvl="3" eaLnBrk="1" hangingPunct="1"/>
            <a:r>
              <a:rPr lang="en-US" altLang="zh-CN"/>
              <a:t>Do you want to continue?(y or n):</a:t>
            </a:r>
          </a:p>
          <a:p>
            <a:pPr lvl="2" eaLnBrk="1" hangingPunct="1"/>
            <a:r>
              <a:rPr lang="zh-CN" altLang="en-US"/>
              <a:t>输入字符</a:t>
            </a:r>
            <a:r>
              <a:rPr lang="en-US" altLang="zh-CN"/>
              <a:t>y</a:t>
            </a:r>
            <a:r>
              <a:rPr lang="zh-CN" altLang="en-US"/>
              <a:t>则继续计算</a:t>
            </a:r>
            <a:endParaRPr lang="en-US" altLang="zh-CN"/>
          </a:p>
          <a:p>
            <a:pPr lvl="2" eaLnBrk="1" hangingPunct="1"/>
            <a:r>
              <a:rPr lang="zh-CN" altLang="en-US"/>
              <a:t>输入其它字符则结束计算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4334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pic>
        <p:nvPicPr>
          <p:cNvPr id="952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1143000"/>
            <a:ext cx="6072187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14712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do…while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41425"/>
            <a:ext cx="8352928" cy="5248275"/>
          </a:xfrm>
        </p:spPr>
        <p:txBody>
          <a:bodyPr/>
          <a:lstStyle/>
          <a:p>
            <a:r>
              <a:rPr lang="zh-CN" altLang="en-US" sz="2400" dirty="0"/>
              <a:t>形式简单的循环语句</a:t>
            </a:r>
            <a:endParaRPr lang="en-US" altLang="zh-CN" sz="2400" dirty="0"/>
          </a:p>
          <a:p>
            <a:r>
              <a:rPr lang="zh-CN" altLang="en-US" sz="2400" dirty="0"/>
              <a:t>一般形式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Courier New"/>
                <a:cs typeface="Courier New"/>
              </a:rPr>
              <a:t>do</a:t>
            </a:r>
            <a:endParaRPr lang="en-US" altLang="zh-CN" sz="2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zh-CN" altLang="en-US" sz="2400" dirty="0">
                <a:solidFill>
                  <a:srgbClr val="000000"/>
                </a:solidFill>
                <a:latin typeface="Courier New"/>
                <a:cs typeface="Courier New"/>
              </a:rPr>
              <a:t>语句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Courier New"/>
                <a:cs typeface="Courier New"/>
              </a:rPr>
              <a:t>表达式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E)</a:t>
            </a: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：循环条件，一般是具有逻辑值的表达式，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判定是否继续循环；在每次执行循环体前执行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zh-CN" altLang="en-US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为真</a:t>
            </a:r>
            <a:r>
              <a:rPr lang="en-US" altLang="zh-CN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zh-CN" altLang="zh-CN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，继续执行循环体</a:t>
            </a:r>
            <a:endParaRPr lang="en-US" altLang="zh-CN" sz="1600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zh-CN" altLang="en-US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为假</a:t>
            </a:r>
            <a:r>
              <a:rPr lang="en-US" altLang="zh-CN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zh-CN" altLang="en-US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，则结束循环</a:t>
            </a:r>
            <a:endParaRPr lang="en-US" altLang="zh-CN" sz="1600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：循环体，即反复执行的简单语句或语句块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复合语句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zh-CN" altLang="en-US" sz="2400" dirty="0"/>
              <a:t>先无条件地执行循环体语句</a:t>
            </a:r>
            <a:r>
              <a:rPr lang="zh-CN" altLang="zh-CN" sz="2400" dirty="0"/>
              <a:t>，</a:t>
            </a:r>
            <a:r>
              <a:rPr lang="zh-CN" altLang="en-US" sz="2400" dirty="0"/>
              <a:t>然后判断循环条件是否成立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800000"/>
                </a:solidFill>
              </a:rPr>
              <a:t>执行</a:t>
            </a:r>
            <a:r>
              <a:rPr lang="en-US" altLang="zh-CN" sz="2400" dirty="0">
                <a:solidFill>
                  <a:srgbClr val="800000"/>
                </a:solidFill>
              </a:rPr>
              <a:t>(do)</a:t>
            </a:r>
            <a:r>
              <a:rPr lang="zh-CN" altLang="en-US" sz="2400" dirty="0"/>
              <a:t>循环体语句</a:t>
            </a:r>
            <a:r>
              <a:rPr lang="en-US" altLang="zh-CN" sz="2400" dirty="0"/>
              <a:t>,</a:t>
            </a:r>
            <a:r>
              <a:rPr lang="zh-CN" altLang="en-US" sz="2400" dirty="0">
                <a:solidFill>
                  <a:srgbClr val="0000FF"/>
                </a:solidFill>
              </a:rPr>
              <a:t>当</a:t>
            </a:r>
            <a:r>
              <a:rPr lang="en-US" altLang="zh-CN" sz="2400" dirty="0">
                <a:solidFill>
                  <a:srgbClr val="0000FF"/>
                </a:solidFill>
              </a:rPr>
              <a:t>(while)</a:t>
            </a:r>
            <a:r>
              <a:rPr lang="zh-CN" altLang="en-US" sz="2400" dirty="0"/>
              <a:t>循环条件表达式为</a:t>
            </a:r>
            <a:r>
              <a:rPr lang="zh-CN" altLang="en-US" sz="2400" dirty="0">
                <a:solidFill>
                  <a:srgbClr val="800000"/>
                </a:solidFill>
              </a:rPr>
              <a:t>真</a:t>
            </a:r>
            <a:r>
              <a:rPr lang="zh-CN" altLang="en-US" sz="2400" dirty="0"/>
              <a:t>，则反复执行循环体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92</a:t>
            </a:fld>
            <a:endParaRPr lang="en-US" altLang="zh-CN" dirty="0"/>
          </a:p>
        </p:txBody>
      </p:sp>
      <p:grpSp>
        <p:nvGrpSpPr>
          <p:cNvPr id="16" name="组 15"/>
          <p:cNvGrpSpPr/>
          <p:nvPr/>
        </p:nvGrpSpPr>
        <p:grpSpPr>
          <a:xfrm>
            <a:off x="6996130" y="1988840"/>
            <a:ext cx="1968358" cy="2736304"/>
            <a:chOff x="6588224" y="1700808"/>
            <a:chExt cx="1968358" cy="2736304"/>
          </a:xfrm>
        </p:grpSpPr>
        <p:sp>
          <p:nvSpPr>
            <p:cNvPr id="17" name="流程图: 决策 7"/>
            <p:cNvSpPr/>
            <p:nvPr/>
          </p:nvSpPr>
          <p:spPr>
            <a:xfrm>
              <a:off x="6588224" y="2852936"/>
              <a:ext cx="1728192" cy="802998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表达式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肘形连接符 17"/>
            <p:cNvCxnSpPr>
              <a:stCxn id="17" idx="2"/>
              <a:endCxn id="22" idx="0"/>
            </p:cNvCxnSpPr>
            <p:nvPr/>
          </p:nvCxnSpPr>
          <p:spPr>
            <a:xfrm rot="5400000" flipH="1">
              <a:off x="6726785" y="2930399"/>
              <a:ext cx="1451070" cy="12700"/>
            </a:xfrm>
            <a:prstGeom prst="bentConnector5">
              <a:avLst>
                <a:gd name="adj1" fmla="val -15754"/>
                <a:gd name="adj2" fmla="val 8603906"/>
                <a:gd name="adj3" fmla="val 115754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7" idx="3"/>
            </p:cNvCxnSpPr>
            <p:nvPr/>
          </p:nvCxnSpPr>
          <p:spPr>
            <a:xfrm flipH="1">
              <a:off x="7452320" y="3254435"/>
              <a:ext cx="864096" cy="1182677"/>
            </a:xfrm>
            <a:prstGeom prst="bentConnector4">
              <a:avLst>
                <a:gd name="adj1" fmla="val -26455"/>
                <a:gd name="adj2" fmla="val 73847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7452320" y="3573016"/>
              <a:ext cx="364202" cy="429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真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92380" y="2927970"/>
              <a:ext cx="364202" cy="429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假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6732240" y="2204864"/>
              <a:ext cx="1440160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语句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直接箭头连接符 20"/>
            <p:cNvCxnSpPr>
              <a:endCxn id="22" idx="0"/>
            </p:cNvCxnSpPr>
            <p:nvPr/>
          </p:nvCxnSpPr>
          <p:spPr>
            <a:xfrm>
              <a:off x="7445056" y="1700808"/>
              <a:ext cx="7264" cy="504056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0"/>
            <p:cNvCxnSpPr>
              <a:stCxn id="22" idx="2"/>
              <a:endCxn id="17" idx="0"/>
            </p:cNvCxnSpPr>
            <p:nvPr/>
          </p:nvCxnSpPr>
          <p:spPr>
            <a:xfrm>
              <a:off x="7452320" y="2564904"/>
              <a:ext cx="0" cy="288032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40713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do…while</a:t>
            </a:r>
            <a:r>
              <a:rPr lang="zh-CN" altLang="en-US" dirty="0"/>
              <a:t>语句实现循环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25"/>
            <a:ext cx="8075240" cy="2907655"/>
          </a:xfrm>
        </p:spPr>
        <p:txBody>
          <a:bodyPr/>
          <a:lstStyle/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执行过程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执行循环体语句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marL="457200" lvl="1" indent="0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求解表达式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，若值为真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，转至第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步；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若值为假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，则结束循环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执行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do…while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语句下面的一个语句</a:t>
            </a:r>
          </a:p>
          <a:p>
            <a:r>
              <a:rPr kumimoji="1" lang="zh-CN" altLang="en-US" sz="2400" dirty="0"/>
              <a:t>注：循环体至少要被执行一遍！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93</a:t>
            </a:fld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407" y="4005064"/>
            <a:ext cx="3124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6345" y="4740076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0095" y="5290939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26345" y="4740076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20095" y="5290939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26345" y="4740076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20095" y="5290939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26345" y="4740076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20095" y="5290939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40907" y="4219376"/>
            <a:ext cx="619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311970" y="5740201"/>
            <a:ext cx="14319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" name="组 57"/>
          <p:cNvGrpSpPr/>
          <p:nvPr/>
        </p:nvGrpSpPr>
        <p:grpSpPr>
          <a:xfrm>
            <a:off x="6588224" y="3140968"/>
            <a:ext cx="1968358" cy="2736304"/>
            <a:chOff x="6588224" y="1700808"/>
            <a:chExt cx="1968358" cy="2736304"/>
          </a:xfrm>
        </p:grpSpPr>
        <p:sp>
          <p:nvSpPr>
            <p:cNvPr id="18" name="流程图: 决策 7"/>
            <p:cNvSpPr/>
            <p:nvPr/>
          </p:nvSpPr>
          <p:spPr>
            <a:xfrm>
              <a:off x="6588224" y="2852936"/>
              <a:ext cx="1728192" cy="802998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表达式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肘形连接符 21"/>
            <p:cNvCxnSpPr>
              <a:stCxn id="18" idx="2"/>
              <a:endCxn id="26" idx="0"/>
            </p:cNvCxnSpPr>
            <p:nvPr/>
          </p:nvCxnSpPr>
          <p:spPr>
            <a:xfrm rot="5400000" flipH="1">
              <a:off x="6726785" y="2930399"/>
              <a:ext cx="1451070" cy="12700"/>
            </a:xfrm>
            <a:prstGeom prst="bentConnector5">
              <a:avLst>
                <a:gd name="adj1" fmla="val -15754"/>
                <a:gd name="adj2" fmla="val 8603906"/>
                <a:gd name="adj3" fmla="val 115754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8" idx="3"/>
            </p:cNvCxnSpPr>
            <p:nvPr/>
          </p:nvCxnSpPr>
          <p:spPr>
            <a:xfrm flipH="1">
              <a:off x="7452320" y="3254435"/>
              <a:ext cx="864096" cy="1182677"/>
            </a:xfrm>
            <a:prstGeom prst="bentConnector4">
              <a:avLst>
                <a:gd name="adj1" fmla="val -26455"/>
                <a:gd name="adj2" fmla="val 73847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7452320" y="3573016"/>
              <a:ext cx="364202" cy="429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真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92380" y="2927970"/>
              <a:ext cx="364202" cy="429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假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732240" y="2204864"/>
              <a:ext cx="1440160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语句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直接箭头连接符 20"/>
            <p:cNvCxnSpPr>
              <a:endCxn id="26" idx="0"/>
            </p:cNvCxnSpPr>
            <p:nvPr/>
          </p:nvCxnSpPr>
          <p:spPr>
            <a:xfrm>
              <a:off x="7445056" y="1700808"/>
              <a:ext cx="7264" cy="504056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20"/>
            <p:cNvCxnSpPr>
              <a:stCxn id="26" idx="2"/>
              <a:endCxn id="18" idx="0"/>
            </p:cNvCxnSpPr>
            <p:nvPr/>
          </p:nvCxnSpPr>
          <p:spPr>
            <a:xfrm>
              <a:off x="7452320" y="2564904"/>
              <a:ext cx="0" cy="288032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do…while</a:t>
            </a:r>
            <a:r>
              <a:rPr lang="zh-CN" altLang="en-US" dirty="0"/>
              <a:t>语句实现循环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6033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7030A0"/>
                </a:solidFill>
              </a:rPr>
              <a:t>问题</a:t>
            </a:r>
            <a:r>
              <a:rPr lang="zh-CN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：求</a:t>
            </a:r>
            <a:r>
              <a:rPr lang="en-US" altLang="zh-CN" dirty="0">
                <a:solidFill>
                  <a:srgbClr val="7030A0"/>
                </a:solidFill>
              </a:rPr>
              <a:t>1+2+3+…+100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94</a:t>
            </a:fld>
            <a:endParaRPr lang="en-US" altLang="zh-CN"/>
          </a:p>
        </p:txBody>
      </p:sp>
      <p:sp>
        <p:nvSpPr>
          <p:cNvPr id="13" name="内容占位符 5"/>
          <p:cNvSpPr txBox="1">
            <a:spLocks/>
          </p:cNvSpPr>
          <p:nvPr/>
        </p:nvSpPr>
        <p:spPr bwMode="auto">
          <a:xfrm>
            <a:off x="467544" y="2060848"/>
            <a:ext cx="3960440" cy="13681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100;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dirty="0"/>
          </a:p>
        </p:txBody>
      </p:sp>
      <p:sp>
        <p:nvSpPr>
          <p:cNvPr id="14" name="内容占位符 5"/>
          <p:cNvSpPr txBox="1">
            <a:spLocks/>
          </p:cNvSpPr>
          <p:nvPr/>
        </p:nvSpPr>
        <p:spPr bwMode="auto">
          <a:xfrm>
            <a:off x="467544" y="4149080"/>
            <a:ext cx="3960440" cy="17914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altLang="zh-CN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2126505" y="3501008"/>
            <a:ext cx="285255" cy="57606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5"/>
          <p:cNvSpPr txBox="1">
            <a:spLocks/>
          </p:cNvSpPr>
          <p:nvPr/>
        </p:nvSpPr>
        <p:spPr bwMode="auto">
          <a:xfrm>
            <a:off x="5652120" y="2852936"/>
            <a:ext cx="3168352" cy="19442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17" name="下箭头 16"/>
          <p:cNvSpPr/>
          <p:nvPr/>
        </p:nvSpPr>
        <p:spPr>
          <a:xfrm rot="16200000">
            <a:off x="4933428" y="3571628"/>
            <a:ext cx="285255" cy="57606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98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13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do...while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4.20】</a:t>
            </a:r>
            <a:r>
              <a:rPr lang="zh-CN" altLang="en-US">
                <a:solidFill>
                  <a:srgbClr val="C00000"/>
                </a:solidFill>
              </a:rPr>
              <a:t>用</a:t>
            </a:r>
            <a:r>
              <a:rPr lang="en-US" altLang="zh-CN">
                <a:solidFill>
                  <a:srgbClr val="C00000"/>
                </a:solidFill>
              </a:rPr>
              <a:t>do…while</a:t>
            </a:r>
            <a:r>
              <a:rPr lang="zh-CN" altLang="en-US">
                <a:solidFill>
                  <a:srgbClr val="C00000"/>
                </a:solidFill>
              </a:rPr>
              <a:t>语句改写</a:t>
            </a:r>
            <a:r>
              <a:rPr lang="zh-CN" altLang="en-US"/>
              <a:t>例</a:t>
            </a:r>
            <a:r>
              <a:rPr lang="en-US" altLang="zh-CN"/>
              <a:t>4.19</a:t>
            </a:r>
            <a:r>
              <a:rPr lang="zh-CN" altLang="en-US">
                <a:solidFill>
                  <a:srgbClr val="C00000"/>
                </a:solidFill>
              </a:rPr>
              <a:t>的计算器程序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en-US" altLang="zh-CN"/>
              <a:t>while</a:t>
            </a:r>
            <a:r>
              <a:rPr lang="zh-CN" altLang="en-US"/>
              <a:t>语句首先判断字符</a:t>
            </a:r>
            <a:r>
              <a:rPr lang="en-US" altLang="zh-CN"/>
              <a:t>cont</a:t>
            </a:r>
            <a:r>
              <a:rPr lang="zh-CN" altLang="en-US"/>
              <a:t>的值，因此必须先对</a:t>
            </a:r>
            <a:r>
              <a:rPr lang="en-US" altLang="zh-CN"/>
              <a:t>cont</a:t>
            </a:r>
            <a:r>
              <a:rPr lang="zh-CN" altLang="en-US"/>
              <a:t>进行赋值，如</a:t>
            </a:r>
            <a:endParaRPr lang="en-US" altLang="zh-CN"/>
          </a:p>
          <a:p>
            <a:pPr lvl="3" eaLnBrk="1" hangingPunct="1"/>
            <a:r>
              <a:rPr lang="en-US" altLang="zh-CN">
                <a:latin typeface="Courier New" pitchFamily="49" charset="0"/>
                <a:cs typeface="Courier New" pitchFamily="49" charset="0"/>
              </a:rPr>
              <a:t>cont = “Y”;</a:t>
            </a:r>
          </a:p>
          <a:p>
            <a:pPr lvl="2" eaLnBrk="1" hangingPunct="1"/>
            <a:r>
              <a:rPr lang="en-US" altLang="zh-CN"/>
              <a:t>do…while</a:t>
            </a:r>
            <a:r>
              <a:rPr lang="zh-CN" altLang="en-US"/>
              <a:t>的循环体至少执行一次，无论</a:t>
            </a:r>
            <a:r>
              <a:rPr lang="en-US" altLang="zh-CN"/>
              <a:t>cont</a:t>
            </a:r>
            <a:r>
              <a:rPr lang="zh-CN" altLang="en-US"/>
              <a:t>的初始值是什么，循环体都要执行，也就是计算器的第一次计算一定能够执行。因此，没有必要对</a:t>
            </a:r>
            <a:r>
              <a:rPr lang="en-US" altLang="zh-CN"/>
              <a:t>cont</a:t>
            </a:r>
            <a:r>
              <a:rPr lang="zh-CN" altLang="en-US"/>
              <a:t>进行初始化</a:t>
            </a:r>
          </a:p>
        </p:txBody>
      </p:sp>
    </p:spTree>
    <p:extLst>
      <p:ext uri="{BB962C8B-B14F-4D97-AF65-F5344CB8AC3E}">
        <p14:creationId xmlns:p14="http://schemas.microsoft.com/office/powerpoint/2010/main" val="42079348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pic>
        <p:nvPicPr>
          <p:cNvPr id="1024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1143000"/>
            <a:ext cx="5857875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82870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34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do...while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4.21】</a:t>
            </a:r>
            <a:r>
              <a:rPr lang="zh-CN" altLang="en-US">
                <a:solidFill>
                  <a:srgbClr val="C00000"/>
                </a:solidFill>
              </a:rPr>
              <a:t>计算常数</a:t>
            </a:r>
            <a:r>
              <a:rPr lang="en-US" altLang="zh-CN">
                <a:solidFill>
                  <a:srgbClr val="C00000"/>
                </a:solidFill>
              </a:rPr>
              <a:t>e</a:t>
            </a:r>
            <a:r>
              <a:rPr lang="zh-CN" altLang="en-US">
                <a:solidFill>
                  <a:srgbClr val="C00000"/>
                </a:solidFill>
              </a:rPr>
              <a:t>的近似值（精确到累加项 1/(</a:t>
            </a:r>
            <a:r>
              <a:rPr lang="en-US" altLang="zh-CN">
                <a:solidFill>
                  <a:srgbClr val="C00000"/>
                </a:solidFill>
              </a:rPr>
              <a:t>n!) </a:t>
            </a:r>
            <a:r>
              <a:rPr lang="zh-CN" altLang="en-US">
                <a:solidFill>
                  <a:srgbClr val="C00000"/>
                </a:solidFill>
              </a:rPr>
              <a:t>小于 0.1</a:t>
            </a:r>
            <a:r>
              <a:rPr lang="en-US" altLang="zh-CN">
                <a:solidFill>
                  <a:srgbClr val="C00000"/>
                </a:solidFill>
              </a:rPr>
              <a:t>e-10 </a:t>
            </a:r>
            <a:r>
              <a:rPr lang="zh-CN" altLang="en-US">
                <a:solidFill>
                  <a:srgbClr val="C00000"/>
                </a:solidFill>
              </a:rPr>
              <a:t>时为止）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/>
              <a:t>计算公式</a:t>
            </a:r>
            <a:endParaRPr lang="en-US" altLang="zh-CN"/>
          </a:p>
          <a:p>
            <a:pPr lvl="3" eaLnBrk="1" hangingPunct="1"/>
            <a:r>
              <a:rPr lang="en-US" altLang="zh-CN"/>
              <a:t>e = 1 + 1/(1!) + 1/(2!) + 1/(3!) + ... + 1/(n!) + ...</a:t>
            </a:r>
          </a:p>
          <a:p>
            <a:pPr lvl="2" eaLnBrk="1" hangingPunct="1"/>
            <a:r>
              <a:rPr lang="zh-CN" altLang="en-US"/>
              <a:t>程序步骤</a:t>
            </a:r>
            <a:endParaRPr lang="en-US" altLang="zh-CN"/>
          </a:p>
          <a:p>
            <a:pPr lvl="3" eaLnBrk="1" hangingPunct="1"/>
            <a:r>
              <a:rPr lang="zh-CN" altLang="en-US"/>
              <a:t>计算整数</a:t>
            </a:r>
            <a:r>
              <a:rPr lang="en-US" altLang="zh-CN"/>
              <a:t>n</a:t>
            </a:r>
            <a:r>
              <a:rPr lang="zh-CN" altLang="en-US"/>
              <a:t>的阶乘</a:t>
            </a:r>
            <a:endParaRPr lang="en-US" altLang="zh-CN"/>
          </a:p>
          <a:p>
            <a:pPr lvl="3" eaLnBrk="1" hangingPunct="1"/>
            <a:r>
              <a:rPr lang="zh-CN" altLang="en-US"/>
              <a:t>取倒数</a:t>
            </a:r>
            <a:endParaRPr lang="en-US" altLang="zh-CN"/>
          </a:p>
          <a:p>
            <a:pPr lvl="3" eaLnBrk="1" hangingPunct="1"/>
            <a:r>
              <a:rPr lang="zh-CN" altLang="en-US"/>
              <a:t>累加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52897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44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do...while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4.21】</a:t>
            </a:r>
            <a:r>
              <a:rPr lang="zh-CN" altLang="en-US"/>
              <a:t>编程分析</a:t>
            </a:r>
            <a:endParaRPr lang="en-US" altLang="zh-CN"/>
          </a:p>
          <a:p>
            <a:pPr lvl="2" eaLnBrk="1" hangingPunct="1"/>
            <a:r>
              <a:rPr lang="zh-CN" altLang="en-US"/>
              <a:t>循环语句选择</a:t>
            </a:r>
            <a:endParaRPr lang="en-US" altLang="zh-CN"/>
          </a:p>
          <a:p>
            <a:pPr lvl="3" eaLnBrk="1" hangingPunct="1"/>
            <a:r>
              <a:rPr lang="zh-CN" altLang="en-US"/>
              <a:t>第一项为</a:t>
            </a:r>
            <a:r>
              <a:rPr lang="en-US" altLang="zh-CN"/>
              <a:t>0</a:t>
            </a:r>
            <a:r>
              <a:rPr lang="zh-CN" altLang="en-US"/>
              <a:t>！，值为</a:t>
            </a:r>
            <a:r>
              <a:rPr lang="en-US" altLang="zh-CN"/>
              <a:t>1</a:t>
            </a:r>
          </a:p>
          <a:p>
            <a:pPr lvl="4" eaLnBrk="1" hangingPunct="1"/>
            <a:r>
              <a:rPr lang="zh-CN" altLang="en-US"/>
              <a:t>不是计算得到的，是约定的</a:t>
            </a:r>
            <a:endParaRPr lang="en-US" altLang="zh-CN"/>
          </a:p>
          <a:p>
            <a:pPr lvl="3" eaLnBrk="1" hangingPunct="1"/>
            <a:r>
              <a:rPr lang="zh-CN" altLang="en-US"/>
              <a:t>与其它项存在“非共性”，选择</a:t>
            </a:r>
            <a:r>
              <a:rPr lang="en-US" altLang="zh-CN"/>
              <a:t>do…while</a:t>
            </a:r>
            <a:r>
              <a:rPr lang="zh-CN" altLang="en-US"/>
              <a:t>语句</a:t>
            </a:r>
            <a:endParaRPr lang="en-US" altLang="zh-CN"/>
          </a:p>
          <a:p>
            <a:pPr lvl="2" eaLnBrk="1" hangingPunct="1"/>
            <a:r>
              <a:rPr lang="zh-CN" altLang="en-US"/>
              <a:t>循环体</a:t>
            </a:r>
            <a:endParaRPr lang="en-US" altLang="zh-CN"/>
          </a:p>
          <a:p>
            <a:pPr lvl="3" eaLnBrk="1" hangingPunct="1"/>
            <a:r>
              <a:rPr lang="zh-CN" altLang="en-US"/>
              <a:t>从</a:t>
            </a:r>
            <a:r>
              <a:rPr lang="en-US" altLang="zh-CN"/>
              <a:t>1</a:t>
            </a:r>
            <a:r>
              <a:rPr lang="zh-CN" altLang="en-US"/>
              <a:t>！开始计算</a:t>
            </a:r>
            <a:endParaRPr lang="en-US" altLang="zh-CN"/>
          </a:p>
          <a:p>
            <a:pPr lvl="4" eaLnBrk="1" hangingPunct="1"/>
            <a:r>
              <a:rPr lang="zh-CN" altLang="en-US"/>
              <a:t>计算</a:t>
            </a:r>
            <a:r>
              <a:rPr lang="en-US" altLang="zh-CN"/>
              <a:t>e</a:t>
            </a:r>
            <a:r>
              <a:rPr lang="zh-CN" altLang="en-US"/>
              <a:t>值：</a:t>
            </a:r>
            <a:r>
              <a:rPr lang="en-US" altLang="zh-CN"/>
              <a:t>e = 1/0</a:t>
            </a:r>
            <a:r>
              <a:rPr lang="zh-CN" altLang="en-US"/>
              <a:t>！</a:t>
            </a:r>
            <a:endParaRPr lang="en-US" altLang="zh-CN"/>
          </a:p>
          <a:p>
            <a:pPr lvl="4" eaLnBrk="1" hangingPunct="1"/>
            <a:r>
              <a:rPr lang="zh-CN" altLang="en-US"/>
              <a:t>计算</a:t>
            </a:r>
            <a:r>
              <a:rPr lang="en-US" altLang="zh-CN"/>
              <a:t>1</a:t>
            </a:r>
            <a:r>
              <a:rPr lang="zh-CN" altLang="en-US"/>
              <a:t>！并取倒数</a:t>
            </a:r>
            <a:endParaRPr lang="en-US" altLang="zh-CN"/>
          </a:p>
          <a:p>
            <a:pPr lvl="2" eaLnBrk="1" hangingPunct="1"/>
            <a:r>
              <a:rPr lang="zh-CN" altLang="en-US"/>
              <a:t>循环控制条件</a:t>
            </a:r>
            <a:endParaRPr lang="en-US" altLang="zh-CN"/>
          </a:p>
          <a:p>
            <a:pPr lvl="3" eaLnBrk="1" hangingPunct="1"/>
            <a:r>
              <a:rPr lang="en-US" altLang="zh-CN"/>
              <a:t>1/n!&lt;0.1e-10</a:t>
            </a:r>
            <a:r>
              <a:rPr lang="zh-CN" altLang="en-US"/>
              <a:t>即退出循环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6547186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123TGp_biz_diagram_v2</Template>
  <TotalTime>2402</TotalTime>
  <Words>13012</Words>
  <Application>Microsoft Office PowerPoint</Application>
  <PresentationFormat>全屏显示(4:3)</PresentationFormat>
  <Paragraphs>2334</Paragraphs>
  <Slides>238</Slides>
  <Notes>9</Notes>
  <HiddenSlides>13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238</vt:i4>
      </vt:variant>
    </vt:vector>
  </HeadingPairs>
  <TitlesOfParts>
    <vt:vector size="254" baseType="lpstr">
      <vt:lpstr>黑体</vt:lpstr>
      <vt:lpstr>华文楷体</vt:lpstr>
      <vt:lpstr>华文新魏</vt:lpstr>
      <vt:lpstr>楷体_GB2312</vt:lpstr>
      <vt:lpstr>宋体</vt:lpstr>
      <vt:lpstr>幼圆</vt:lpstr>
      <vt:lpstr>Arial</vt:lpstr>
      <vt:lpstr>Calibri</vt:lpstr>
      <vt:lpstr>Cambria Math</vt:lpstr>
      <vt:lpstr>Comic Sans MS</vt:lpstr>
      <vt:lpstr>Courier New</vt:lpstr>
      <vt:lpstr>Times New Roman</vt:lpstr>
      <vt:lpstr>Verdana</vt:lpstr>
      <vt:lpstr>Wingdings</vt:lpstr>
      <vt:lpstr>sample</vt:lpstr>
      <vt:lpstr>公式</vt:lpstr>
      <vt:lpstr>高级语言程序设计</vt:lpstr>
      <vt:lpstr>第4章 基本控制结构与导出数据类型</vt:lpstr>
      <vt:lpstr>第4章 基本控制结构与导出数据类型</vt:lpstr>
      <vt:lpstr>C++语句概述</vt:lpstr>
      <vt:lpstr>C++语句概述</vt:lpstr>
      <vt:lpstr>C++语句概述</vt:lpstr>
      <vt:lpstr>C++语句概述</vt:lpstr>
      <vt:lpstr>C++语句概述</vt:lpstr>
      <vt:lpstr>C++语句概述</vt:lpstr>
      <vt:lpstr>C++语句概述</vt:lpstr>
      <vt:lpstr>C++语句概述</vt:lpstr>
      <vt:lpstr>第4章 基本控制结构与导出数据类型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作业一</vt:lpstr>
      <vt:lpstr>作业二</vt:lpstr>
      <vt:lpstr>第4章 基本控制结构与导出数据类型</vt:lpstr>
      <vt:lpstr>循环结构程序设计</vt:lpstr>
      <vt:lpstr>循环 (Loop)</vt:lpstr>
      <vt:lpstr>循环 (Loop)</vt:lpstr>
      <vt:lpstr>用循环来实现</vt:lpstr>
      <vt:lpstr>用循环来实现</vt:lpstr>
      <vt:lpstr>循环 (Loop)</vt:lpstr>
      <vt:lpstr>循环结构程序设计</vt:lpstr>
      <vt:lpstr>用for语句实现循环</vt:lpstr>
      <vt:lpstr>for语句</vt:lpstr>
      <vt:lpstr>for loop</vt:lpstr>
      <vt:lpstr>for循环语句</vt:lpstr>
      <vt:lpstr>for循环语句举例</vt:lpstr>
      <vt:lpstr>for循环语句举例</vt:lpstr>
      <vt:lpstr>for语句几点说明</vt:lpstr>
      <vt:lpstr>for语句几点说明</vt:lpstr>
      <vt:lpstr>for语句几点说明</vt:lpstr>
      <vt:lpstr>for语句几点说明</vt:lpstr>
      <vt:lpstr>用for语句实现循环</vt:lpstr>
      <vt:lpstr>循环语句</vt:lpstr>
      <vt:lpstr>循环语句</vt:lpstr>
      <vt:lpstr>循环语句</vt:lpstr>
      <vt:lpstr>循环语句</vt:lpstr>
      <vt:lpstr>循环语句</vt:lpstr>
      <vt:lpstr>while语句</vt:lpstr>
      <vt:lpstr>while loop</vt:lpstr>
      <vt:lpstr>while循环语句</vt:lpstr>
      <vt:lpstr>while循环语句</vt:lpstr>
      <vt:lpstr>用while语句实现循环</vt:lpstr>
      <vt:lpstr>for循环和while循环的关系</vt:lpstr>
      <vt:lpstr>while循环语句举例</vt:lpstr>
      <vt:lpstr>while循环举例</vt:lpstr>
      <vt:lpstr>循环语句</vt:lpstr>
      <vt:lpstr>循环语句</vt:lpstr>
      <vt:lpstr>do…while语句</vt:lpstr>
      <vt:lpstr>用do…while语句实现循环</vt:lpstr>
      <vt:lpstr>用do…while语句实现循环</vt:lpstr>
      <vt:lpstr>循环语句</vt:lpstr>
      <vt:lpstr>循环语句</vt:lpstr>
      <vt:lpstr>循环语句</vt:lpstr>
      <vt:lpstr>循环语句</vt:lpstr>
      <vt:lpstr>循环语句</vt:lpstr>
      <vt:lpstr>while和do…while循环的比较</vt:lpstr>
      <vt:lpstr>while和do…while循环的比较</vt:lpstr>
      <vt:lpstr>循环语句</vt:lpstr>
      <vt:lpstr>循环结构程序设计</vt:lpstr>
      <vt:lpstr>循环的嵌套</vt:lpstr>
      <vt:lpstr>循环的嵌套</vt:lpstr>
      <vt:lpstr>循环语句</vt:lpstr>
      <vt:lpstr>循环语句</vt:lpstr>
      <vt:lpstr>循环语句</vt:lpstr>
      <vt:lpstr>循环语句</vt:lpstr>
      <vt:lpstr>循环语句</vt:lpstr>
      <vt:lpstr>循环语句</vt:lpstr>
      <vt:lpstr>循环结构程序设计</vt:lpstr>
      <vt:lpstr>用break语句提前终止循环</vt:lpstr>
      <vt:lpstr>用break语句提前终止循环</vt:lpstr>
      <vt:lpstr>用break语句提前终止循环</vt:lpstr>
      <vt:lpstr>用continue语句提前结束本次循环</vt:lpstr>
      <vt:lpstr>continue语句示例</vt:lpstr>
      <vt:lpstr>continue语句和break语句的区别</vt:lpstr>
      <vt:lpstr>用break语句提前终止循环</vt:lpstr>
      <vt:lpstr>用continue语句提前终止循环</vt:lpstr>
      <vt:lpstr>循环结构程序设计</vt:lpstr>
      <vt:lpstr>循环程序举例</vt:lpstr>
      <vt:lpstr>循环程序举例</vt:lpstr>
      <vt:lpstr>循环程序举例</vt:lpstr>
      <vt:lpstr>循环程序举例</vt:lpstr>
      <vt:lpstr>第4章 基本控制结构与导出数据类型</vt:lpstr>
      <vt:lpstr>无条件转向语句</vt:lpstr>
      <vt:lpstr>无条件转向语句</vt:lpstr>
      <vt:lpstr>无条件转向语句</vt:lpstr>
      <vt:lpstr>无条件转向语句</vt:lpstr>
      <vt:lpstr>无条件转向语句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第4章 基本控制结构与导出数据类型</vt:lpstr>
      <vt:lpstr>导出数据类型</vt:lpstr>
      <vt:lpstr>导出数据类型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字符串类型</vt:lpstr>
      <vt:lpstr>字符串类型</vt:lpstr>
      <vt:lpstr>字符串类型</vt:lpstr>
      <vt:lpstr>字符串类型</vt:lpstr>
      <vt:lpstr>字符串类型</vt:lpstr>
      <vt:lpstr>字符串类型</vt:lpstr>
      <vt:lpstr>第4章 基本控制结构与导出数据类型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联合类型</vt:lpstr>
      <vt:lpstr>联合类型</vt:lpstr>
      <vt:lpstr>联合类型</vt:lpstr>
      <vt:lpstr>联合类型</vt:lpstr>
      <vt:lpstr>PowerPoint 演示文稿</vt:lpstr>
      <vt:lpstr>结构类型作业</vt:lpstr>
      <vt:lpstr>结构类型作业</vt:lpstr>
      <vt:lpstr>结构类型作业</vt:lpstr>
      <vt:lpstr>循环语句作业</vt:lpstr>
      <vt:lpstr>数组类型作业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</dc:title>
  <dc:creator>dell</dc:creator>
  <cp:lastModifiedBy>Zhifan Yang</cp:lastModifiedBy>
  <cp:revision>191</cp:revision>
  <dcterms:created xsi:type="dcterms:W3CDTF">2015-07-19T02:17:45Z</dcterms:created>
  <dcterms:modified xsi:type="dcterms:W3CDTF">2017-11-01T23:42:28Z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ThemeGallery.com</vt:lpwstr>
  </property>
</Properties>
</file>