
<file path=[Content_Types].xml><?xml version="1.0" encoding="utf-8"?>
<Types xmlns="http://schemas.openxmlformats.org/package/2006/content-types">
  <Default Extension="xml" ContentType="application/xml"/>
  <Default Extension="wmf" ContentType="image/x-wmf"/>
  <Default Extension="wav" ContentType="audio/wav"/>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embeddings/oleObject1.bin" ContentType="application/vnd.openxmlformats-officedocument.oleObject"/>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255"/>
  </p:notesMasterIdLst>
  <p:handoutMasterIdLst>
    <p:handoutMasterId r:id="rId256"/>
  </p:handoutMasterIdLst>
  <p:sldIdLst>
    <p:sldId id="358" r:id="rId2"/>
    <p:sldId id="360" r:id="rId3"/>
    <p:sldId id="361" r:id="rId4"/>
    <p:sldId id="362" r:id="rId5"/>
    <p:sldId id="363" r:id="rId6"/>
    <p:sldId id="364" r:id="rId7"/>
    <p:sldId id="365" r:id="rId8"/>
    <p:sldId id="366" r:id="rId9"/>
    <p:sldId id="367" r:id="rId10"/>
    <p:sldId id="368" r:id="rId11"/>
    <p:sldId id="369" r:id="rId12"/>
    <p:sldId id="370" r:id="rId13"/>
    <p:sldId id="371" r:id="rId14"/>
    <p:sldId id="372" r:id="rId15"/>
    <p:sldId id="373" r:id="rId16"/>
    <p:sldId id="374" r:id="rId17"/>
    <p:sldId id="375" r:id="rId18"/>
    <p:sldId id="376" r:id="rId19"/>
    <p:sldId id="377" r:id="rId20"/>
    <p:sldId id="378" r:id="rId21"/>
    <p:sldId id="379" r:id="rId22"/>
    <p:sldId id="380" r:id="rId23"/>
    <p:sldId id="381" r:id="rId24"/>
    <p:sldId id="382" r:id="rId25"/>
    <p:sldId id="383" r:id="rId26"/>
    <p:sldId id="384" r:id="rId27"/>
    <p:sldId id="385" r:id="rId28"/>
    <p:sldId id="386" r:id="rId29"/>
    <p:sldId id="387" r:id="rId30"/>
    <p:sldId id="388" r:id="rId31"/>
    <p:sldId id="389" r:id="rId32"/>
    <p:sldId id="390" r:id="rId33"/>
    <p:sldId id="391" r:id="rId34"/>
    <p:sldId id="392" r:id="rId35"/>
    <p:sldId id="393" r:id="rId36"/>
    <p:sldId id="394" r:id="rId37"/>
    <p:sldId id="395" r:id="rId38"/>
    <p:sldId id="396" r:id="rId39"/>
    <p:sldId id="397" r:id="rId40"/>
    <p:sldId id="398" r:id="rId41"/>
    <p:sldId id="399" r:id="rId42"/>
    <p:sldId id="400" r:id="rId43"/>
    <p:sldId id="401" r:id="rId44"/>
    <p:sldId id="402" r:id="rId45"/>
    <p:sldId id="403" r:id="rId46"/>
    <p:sldId id="404" r:id="rId47"/>
    <p:sldId id="405" r:id="rId48"/>
    <p:sldId id="406" r:id="rId49"/>
    <p:sldId id="407" r:id="rId50"/>
    <p:sldId id="408" r:id="rId51"/>
    <p:sldId id="409" r:id="rId52"/>
    <p:sldId id="410" r:id="rId53"/>
    <p:sldId id="411" r:id="rId54"/>
    <p:sldId id="412" r:id="rId55"/>
    <p:sldId id="413" r:id="rId56"/>
    <p:sldId id="414" r:id="rId57"/>
    <p:sldId id="415" r:id="rId58"/>
    <p:sldId id="416" r:id="rId59"/>
    <p:sldId id="417" r:id="rId60"/>
    <p:sldId id="418" r:id="rId61"/>
    <p:sldId id="419" r:id="rId62"/>
    <p:sldId id="420" r:id="rId63"/>
    <p:sldId id="421" r:id="rId64"/>
    <p:sldId id="422" r:id="rId65"/>
    <p:sldId id="423" r:id="rId66"/>
    <p:sldId id="424" r:id="rId67"/>
    <p:sldId id="425" r:id="rId68"/>
    <p:sldId id="426" r:id="rId69"/>
    <p:sldId id="427" r:id="rId70"/>
    <p:sldId id="428" r:id="rId71"/>
    <p:sldId id="429" r:id="rId72"/>
    <p:sldId id="430" r:id="rId73"/>
    <p:sldId id="431" r:id="rId74"/>
    <p:sldId id="432" r:id="rId75"/>
    <p:sldId id="433" r:id="rId76"/>
    <p:sldId id="434" r:id="rId77"/>
    <p:sldId id="435" r:id="rId78"/>
    <p:sldId id="436" r:id="rId79"/>
    <p:sldId id="437" r:id="rId80"/>
    <p:sldId id="438" r:id="rId81"/>
    <p:sldId id="439" r:id="rId82"/>
    <p:sldId id="440" r:id="rId83"/>
    <p:sldId id="441" r:id="rId84"/>
    <p:sldId id="442" r:id="rId85"/>
    <p:sldId id="443" r:id="rId86"/>
    <p:sldId id="444" r:id="rId87"/>
    <p:sldId id="445" r:id="rId88"/>
    <p:sldId id="446" r:id="rId89"/>
    <p:sldId id="447" r:id="rId90"/>
    <p:sldId id="448" r:id="rId91"/>
    <p:sldId id="449" r:id="rId92"/>
    <p:sldId id="450" r:id="rId93"/>
    <p:sldId id="451" r:id="rId94"/>
    <p:sldId id="452" r:id="rId95"/>
    <p:sldId id="453" r:id="rId96"/>
    <p:sldId id="454" r:id="rId97"/>
    <p:sldId id="455" r:id="rId98"/>
    <p:sldId id="456" r:id="rId99"/>
    <p:sldId id="457" r:id="rId100"/>
    <p:sldId id="458" r:id="rId101"/>
    <p:sldId id="459" r:id="rId102"/>
    <p:sldId id="460" r:id="rId103"/>
    <p:sldId id="461" r:id="rId104"/>
    <p:sldId id="462" r:id="rId105"/>
    <p:sldId id="463" r:id="rId106"/>
    <p:sldId id="464" r:id="rId107"/>
    <p:sldId id="465" r:id="rId108"/>
    <p:sldId id="466" r:id="rId109"/>
    <p:sldId id="467" r:id="rId110"/>
    <p:sldId id="468" r:id="rId111"/>
    <p:sldId id="469" r:id="rId112"/>
    <p:sldId id="470" r:id="rId113"/>
    <p:sldId id="471" r:id="rId114"/>
    <p:sldId id="472" r:id="rId115"/>
    <p:sldId id="473" r:id="rId116"/>
    <p:sldId id="474" r:id="rId117"/>
    <p:sldId id="475" r:id="rId118"/>
    <p:sldId id="476" r:id="rId119"/>
    <p:sldId id="477" r:id="rId120"/>
    <p:sldId id="478" r:id="rId121"/>
    <p:sldId id="479" r:id="rId122"/>
    <p:sldId id="480" r:id="rId123"/>
    <p:sldId id="481" r:id="rId124"/>
    <p:sldId id="482" r:id="rId125"/>
    <p:sldId id="483" r:id="rId126"/>
    <p:sldId id="484" r:id="rId127"/>
    <p:sldId id="485" r:id="rId128"/>
    <p:sldId id="486" r:id="rId129"/>
    <p:sldId id="487" r:id="rId130"/>
    <p:sldId id="488" r:id="rId131"/>
    <p:sldId id="489" r:id="rId132"/>
    <p:sldId id="490" r:id="rId133"/>
    <p:sldId id="491" r:id="rId134"/>
    <p:sldId id="492" r:id="rId135"/>
    <p:sldId id="493" r:id="rId136"/>
    <p:sldId id="494" r:id="rId137"/>
    <p:sldId id="495" r:id="rId138"/>
    <p:sldId id="496" r:id="rId139"/>
    <p:sldId id="497" r:id="rId140"/>
    <p:sldId id="498" r:id="rId141"/>
    <p:sldId id="499" r:id="rId142"/>
    <p:sldId id="500" r:id="rId143"/>
    <p:sldId id="501" r:id="rId144"/>
    <p:sldId id="502" r:id="rId145"/>
    <p:sldId id="503" r:id="rId146"/>
    <p:sldId id="504" r:id="rId147"/>
    <p:sldId id="505" r:id="rId148"/>
    <p:sldId id="506" r:id="rId149"/>
    <p:sldId id="507" r:id="rId150"/>
    <p:sldId id="508" r:id="rId151"/>
    <p:sldId id="509" r:id="rId152"/>
    <p:sldId id="510" r:id="rId153"/>
    <p:sldId id="511" r:id="rId154"/>
    <p:sldId id="512" r:id="rId155"/>
    <p:sldId id="513" r:id="rId156"/>
    <p:sldId id="514" r:id="rId157"/>
    <p:sldId id="515" r:id="rId158"/>
    <p:sldId id="516" r:id="rId159"/>
    <p:sldId id="517" r:id="rId160"/>
    <p:sldId id="518" r:id="rId161"/>
    <p:sldId id="519" r:id="rId162"/>
    <p:sldId id="520" r:id="rId163"/>
    <p:sldId id="521" r:id="rId164"/>
    <p:sldId id="522" r:id="rId165"/>
    <p:sldId id="523" r:id="rId166"/>
    <p:sldId id="524" r:id="rId167"/>
    <p:sldId id="525" r:id="rId168"/>
    <p:sldId id="526" r:id="rId169"/>
    <p:sldId id="527" r:id="rId170"/>
    <p:sldId id="528" r:id="rId171"/>
    <p:sldId id="529" r:id="rId172"/>
    <p:sldId id="530" r:id="rId173"/>
    <p:sldId id="531" r:id="rId174"/>
    <p:sldId id="532" r:id="rId175"/>
    <p:sldId id="533" r:id="rId176"/>
    <p:sldId id="534" r:id="rId177"/>
    <p:sldId id="535" r:id="rId178"/>
    <p:sldId id="536" r:id="rId179"/>
    <p:sldId id="537" r:id="rId180"/>
    <p:sldId id="538" r:id="rId181"/>
    <p:sldId id="539" r:id="rId182"/>
    <p:sldId id="540" r:id="rId183"/>
    <p:sldId id="541" r:id="rId184"/>
    <p:sldId id="542" r:id="rId185"/>
    <p:sldId id="543" r:id="rId186"/>
    <p:sldId id="544" r:id="rId187"/>
    <p:sldId id="545" r:id="rId188"/>
    <p:sldId id="546" r:id="rId189"/>
    <p:sldId id="547" r:id="rId190"/>
    <p:sldId id="548" r:id="rId191"/>
    <p:sldId id="549" r:id="rId192"/>
    <p:sldId id="550" r:id="rId193"/>
    <p:sldId id="551" r:id="rId194"/>
    <p:sldId id="552" r:id="rId195"/>
    <p:sldId id="553" r:id="rId196"/>
    <p:sldId id="554" r:id="rId197"/>
    <p:sldId id="555" r:id="rId198"/>
    <p:sldId id="556" r:id="rId199"/>
    <p:sldId id="557" r:id="rId200"/>
    <p:sldId id="558" r:id="rId201"/>
    <p:sldId id="559" r:id="rId202"/>
    <p:sldId id="560" r:id="rId203"/>
    <p:sldId id="561" r:id="rId204"/>
    <p:sldId id="562" r:id="rId205"/>
    <p:sldId id="563" r:id="rId206"/>
    <p:sldId id="564" r:id="rId207"/>
    <p:sldId id="565" r:id="rId208"/>
    <p:sldId id="566" r:id="rId209"/>
    <p:sldId id="567" r:id="rId210"/>
    <p:sldId id="568" r:id="rId211"/>
    <p:sldId id="569" r:id="rId212"/>
    <p:sldId id="570" r:id="rId213"/>
    <p:sldId id="571" r:id="rId214"/>
    <p:sldId id="572" r:id="rId215"/>
    <p:sldId id="573" r:id="rId216"/>
    <p:sldId id="574" r:id="rId217"/>
    <p:sldId id="575" r:id="rId218"/>
    <p:sldId id="576" r:id="rId219"/>
    <p:sldId id="577" r:id="rId220"/>
    <p:sldId id="578" r:id="rId221"/>
    <p:sldId id="579" r:id="rId222"/>
    <p:sldId id="580" r:id="rId223"/>
    <p:sldId id="581" r:id="rId224"/>
    <p:sldId id="582" r:id="rId225"/>
    <p:sldId id="583" r:id="rId226"/>
    <p:sldId id="584" r:id="rId227"/>
    <p:sldId id="585" r:id="rId228"/>
    <p:sldId id="586" r:id="rId229"/>
    <p:sldId id="587" r:id="rId230"/>
    <p:sldId id="588" r:id="rId231"/>
    <p:sldId id="589" r:id="rId232"/>
    <p:sldId id="590" r:id="rId233"/>
    <p:sldId id="591" r:id="rId234"/>
    <p:sldId id="592" r:id="rId235"/>
    <p:sldId id="593" r:id="rId236"/>
    <p:sldId id="594" r:id="rId237"/>
    <p:sldId id="595" r:id="rId238"/>
    <p:sldId id="596" r:id="rId239"/>
    <p:sldId id="597" r:id="rId240"/>
    <p:sldId id="598" r:id="rId241"/>
    <p:sldId id="599" r:id="rId242"/>
    <p:sldId id="600" r:id="rId243"/>
    <p:sldId id="601" r:id="rId244"/>
    <p:sldId id="602" r:id="rId245"/>
    <p:sldId id="603" r:id="rId246"/>
    <p:sldId id="604" r:id="rId247"/>
    <p:sldId id="605" r:id="rId248"/>
    <p:sldId id="606" r:id="rId249"/>
    <p:sldId id="607" r:id="rId250"/>
    <p:sldId id="608" r:id="rId251"/>
    <p:sldId id="609" r:id="rId252"/>
    <p:sldId id="610" r:id="rId253"/>
    <p:sldId id="359" r:id="rId25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张莹" initials="张莹" lastIdx="5"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00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4" autoAdjust="0"/>
    <p:restoredTop sz="94660" autoAdjust="0"/>
  </p:normalViewPr>
  <p:slideViewPr>
    <p:cSldViewPr>
      <p:cViewPr>
        <p:scale>
          <a:sx n="150" d="100"/>
          <a:sy n="150" d="100"/>
        </p:scale>
        <p:origin x="-968" y="-108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260"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61" Type="http://schemas.openxmlformats.org/officeDocument/2006/relationships/theme" Target="theme/theme1.xml"/><Relationship Id="rId262" Type="http://schemas.openxmlformats.org/officeDocument/2006/relationships/tableStyles" Target="tableStyles.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slide" Target="slides/slide241.xml"/><Relationship Id="rId243" Type="http://schemas.openxmlformats.org/officeDocument/2006/relationships/slide" Target="slides/slide242.xml"/><Relationship Id="rId244" Type="http://schemas.openxmlformats.org/officeDocument/2006/relationships/slide" Target="slides/slide243.xml"/><Relationship Id="rId245" Type="http://schemas.openxmlformats.org/officeDocument/2006/relationships/slide" Target="slides/slide244.xml"/><Relationship Id="rId246" Type="http://schemas.openxmlformats.org/officeDocument/2006/relationships/slide" Target="slides/slide245.xml"/><Relationship Id="rId247" Type="http://schemas.openxmlformats.org/officeDocument/2006/relationships/slide" Target="slides/slide246.xml"/><Relationship Id="rId248" Type="http://schemas.openxmlformats.org/officeDocument/2006/relationships/slide" Target="slides/slide247.xml"/><Relationship Id="rId249" Type="http://schemas.openxmlformats.org/officeDocument/2006/relationships/slide" Target="slides/slide2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250" Type="http://schemas.openxmlformats.org/officeDocument/2006/relationships/slide" Target="slides/slide249.xml"/><Relationship Id="rId251" Type="http://schemas.openxmlformats.org/officeDocument/2006/relationships/slide" Target="slides/slide250.xml"/><Relationship Id="rId252" Type="http://schemas.openxmlformats.org/officeDocument/2006/relationships/slide" Target="slides/slide251.xml"/><Relationship Id="rId253" Type="http://schemas.openxmlformats.org/officeDocument/2006/relationships/slide" Target="slides/slide252.xml"/><Relationship Id="rId254" Type="http://schemas.openxmlformats.org/officeDocument/2006/relationships/slide" Target="slides/slide253.xml"/><Relationship Id="rId255" Type="http://schemas.openxmlformats.org/officeDocument/2006/relationships/notesMaster" Target="notesMasters/notesMaster1.xml"/><Relationship Id="rId256" Type="http://schemas.openxmlformats.org/officeDocument/2006/relationships/handoutMaster" Target="handoutMasters/handoutMaster1.xml"/><Relationship Id="rId257" Type="http://schemas.openxmlformats.org/officeDocument/2006/relationships/printerSettings" Target="printerSettings/printerSettings1.bin"/><Relationship Id="rId258" Type="http://schemas.openxmlformats.org/officeDocument/2006/relationships/commentAuthors" Target="commentAuthors.xml"/><Relationship Id="rId259" Type="http://schemas.openxmlformats.org/officeDocument/2006/relationships/presProps" Target="presProps.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421F6FC-FBE5-5748-9FA2-0C9616CD765F}" type="datetimeFigureOut">
              <a:rPr kumimoji="1" lang="zh-CN" altLang="en-US" smtClean="0"/>
              <a:t>15/12/24</a:t>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B2A311-8845-8448-B205-32818F4E77C0}" type="slidenum">
              <a:rPr kumimoji="1" lang="zh-CN" altLang="en-US" smtClean="0"/>
              <a:t>‹#›</a:t>
            </a:fld>
            <a:endParaRPr kumimoji="1" lang="zh-CN" altLang="en-US"/>
          </a:p>
        </p:txBody>
      </p:sp>
    </p:spTree>
    <p:extLst>
      <p:ext uri="{BB962C8B-B14F-4D97-AF65-F5344CB8AC3E}">
        <p14:creationId xmlns:p14="http://schemas.microsoft.com/office/powerpoint/2010/main" val="24228443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9D3266-7412-4A2B-A2DB-13B0A298B7EB}" type="datetimeFigureOut">
              <a:rPr lang="zh-CN" altLang="en-US" smtClean="0"/>
              <a:t>15/12/24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0AE0CC-46AB-412C-9D95-D1239D353BF1}" type="slidenum">
              <a:rPr lang="zh-CN" altLang="en-US" smtClean="0"/>
              <a:t>‹#›</a:t>
            </a:fld>
            <a:endParaRPr lang="zh-CN" altLang="en-US"/>
          </a:p>
        </p:txBody>
      </p:sp>
    </p:spTree>
    <p:extLst>
      <p:ext uri="{BB962C8B-B14F-4D97-AF65-F5344CB8AC3E}">
        <p14:creationId xmlns:p14="http://schemas.microsoft.com/office/powerpoint/2010/main" val="76078662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A0AE0CC-46AB-412C-9D95-D1239D353BF1}" type="slidenum">
              <a:rPr lang="zh-CN" altLang="en-US" smtClean="0"/>
              <a:t>0</a:t>
            </a:fld>
            <a:endParaRPr lang="zh-CN" altLang="en-US"/>
          </a:p>
        </p:txBody>
      </p:sp>
    </p:spTree>
    <p:extLst>
      <p:ext uri="{BB962C8B-B14F-4D97-AF65-F5344CB8AC3E}">
        <p14:creationId xmlns:p14="http://schemas.microsoft.com/office/powerpoint/2010/main" val="22012747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109</a:t>
            </a:fld>
            <a:endParaRPr lang="zh-CN" altLang="en-US"/>
          </a:p>
        </p:txBody>
      </p:sp>
    </p:spTree>
    <p:extLst>
      <p:ext uri="{BB962C8B-B14F-4D97-AF65-F5344CB8AC3E}">
        <p14:creationId xmlns:p14="http://schemas.microsoft.com/office/powerpoint/2010/main" val="2793220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A0AE0CC-46AB-412C-9D95-D1239D353BF1}" type="slidenum">
              <a:rPr lang="zh-CN" altLang="en-US" smtClean="0"/>
              <a:t>1</a:t>
            </a:fld>
            <a:endParaRPr lang="zh-CN" altLang="en-US"/>
          </a:p>
        </p:txBody>
      </p:sp>
    </p:spTree>
    <p:extLst>
      <p:ext uri="{BB962C8B-B14F-4D97-AF65-F5344CB8AC3E}">
        <p14:creationId xmlns:p14="http://schemas.microsoft.com/office/powerpoint/2010/main" val="968942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26</a:t>
            </a:fld>
            <a:endParaRPr lang="zh-CN" altLang="en-US"/>
          </a:p>
        </p:txBody>
      </p:sp>
    </p:spTree>
    <p:extLst>
      <p:ext uri="{BB962C8B-B14F-4D97-AF65-F5344CB8AC3E}">
        <p14:creationId xmlns:p14="http://schemas.microsoft.com/office/powerpoint/2010/main" val="2200220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97</a:t>
            </a:fld>
            <a:endParaRPr lang="zh-CN" altLang="en-US"/>
          </a:p>
        </p:txBody>
      </p:sp>
    </p:spTree>
    <p:extLst>
      <p:ext uri="{BB962C8B-B14F-4D97-AF65-F5344CB8AC3E}">
        <p14:creationId xmlns:p14="http://schemas.microsoft.com/office/powerpoint/2010/main" val="221613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99</a:t>
            </a:fld>
            <a:endParaRPr lang="zh-CN" altLang="en-US"/>
          </a:p>
        </p:txBody>
      </p:sp>
    </p:spTree>
    <p:extLst>
      <p:ext uri="{BB962C8B-B14F-4D97-AF65-F5344CB8AC3E}">
        <p14:creationId xmlns:p14="http://schemas.microsoft.com/office/powerpoint/2010/main" val="38994952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101</a:t>
            </a:fld>
            <a:endParaRPr lang="zh-CN" altLang="en-US"/>
          </a:p>
        </p:txBody>
      </p:sp>
    </p:spTree>
    <p:extLst>
      <p:ext uri="{BB962C8B-B14F-4D97-AF65-F5344CB8AC3E}">
        <p14:creationId xmlns:p14="http://schemas.microsoft.com/office/powerpoint/2010/main" val="3727943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103</a:t>
            </a:fld>
            <a:endParaRPr lang="zh-CN" altLang="en-US"/>
          </a:p>
        </p:txBody>
      </p:sp>
    </p:spTree>
    <p:extLst>
      <p:ext uri="{BB962C8B-B14F-4D97-AF65-F5344CB8AC3E}">
        <p14:creationId xmlns:p14="http://schemas.microsoft.com/office/powerpoint/2010/main" val="7316454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105</a:t>
            </a:fld>
            <a:endParaRPr lang="zh-CN" altLang="en-US"/>
          </a:p>
        </p:txBody>
      </p:sp>
    </p:spTree>
    <p:extLst>
      <p:ext uri="{BB962C8B-B14F-4D97-AF65-F5344CB8AC3E}">
        <p14:creationId xmlns:p14="http://schemas.microsoft.com/office/powerpoint/2010/main" val="8268644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107</a:t>
            </a:fld>
            <a:endParaRPr lang="zh-CN" altLang="en-US"/>
          </a:p>
        </p:txBody>
      </p:sp>
    </p:spTree>
    <p:extLst>
      <p:ext uri="{BB962C8B-B14F-4D97-AF65-F5344CB8AC3E}">
        <p14:creationId xmlns:p14="http://schemas.microsoft.com/office/powerpoint/2010/main" val="34089409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1.jpeg"/><Relationship Id="rId6" Type="http://schemas.openxmlformats.org/officeDocument/2006/relationships/image" Target="../media/image6.png"/><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096" name="Rectangle 24"/>
          <p:cNvSpPr>
            <a:spLocks noChangeArrowheads="1"/>
          </p:cNvSpPr>
          <p:nvPr/>
        </p:nvSpPr>
        <p:spPr bwMode="auto">
          <a:xfrm>
            <a:off x="0" y="3527425"/>
            <a:ext cx="9144000" cy="33575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7" name="Oval 25"/>
          <p:cNvSpPr>
            <a:spLocks noChangeArrowheads="1"/>
          </p:cNvSpPr>
          <p:nvPr/>
        </p:nvSpPr>
        <p:spPr bwMode="ltGray">
          <a:xfrm>
            <a:off x="1258888" y="4508500"/>
            <a:ext cx="4248150" cy="1800225"/>
          </a:xfrm>
          <a:prstGeom prst="ellipse">
            <a:avLst/>
          </a:prstGeom>
          <a:gradFill rotWithShape="1">
            <a:gsLst>
              <a:gs pos="0">
                <a:schemeClr val="accent2"/>
              </a:gs>
              <a:gs pos="100000">
                <a:schemeClr val="accent2">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6" name="Rectangle 4"/>
          <p:cNvSpPr>
            <a:spLocks noGrp="1" noChangeArrowheads="1"/>
          </p:cNvSpPr>
          <p:nvPr>
            <p:ph type="dt" sz="half" idx="2"/>
          </p:nvPr>
        </p:nvSpPr>
        <p:spPr bwMode="auto">
          <a:xfrm>
            <a:off x="457200" y="6486525"/>
            <a:ext cx="2133600" cy="168275"/>
          </a:xfrm>
          <a:prstGeom prst="rect">
            <a:avLst/>
          </a:prstGeom>
        </p:spPr>
        <p:txBody>
          <a:bodyPr/>
          <a:lstStyle>
            <a:lvl1pPr>
              <a:defRPr sz="1200" b="0">
                <a:latin typeface="Arial" panose="020B0604020202020204" pitchFamily="34" charset="0"/>
              </a:defRPr>
            </a:lvl1pPr>
          </a:lstStyle>
          <a:p>
            <a:endParaRPr lang="en-US" altLang="zh-CN"/>
          </a:p>
        </p:txBody>
      </p:sp>
      <p:sp>
        <p:nvSpPr>
          <p:cNvPr id="3077" name="Rectangle 5"/>
          <p:cNvSpPr>
            <a:spLocks noGrp="1" noChangeArrowheads="1"/>
          </p:cNvSpPr>
          <p:nvPr>
            <p:ph type="ftr" sz="quarter" idx="3"/>
          </p:nvPr>
        </p:nvSpPr>
        <p:spPr>
          <a:xfrm>
            <a:off x="3124200" y="6486525"/>
            <a:ext cx="2895600" cy="168275"/>
          </a:xfrm>
        </p:spPr>
        <p:txBody>
          <a:bodyPr/>
          <a:lstStyle>
            <a:lvl1pPr algn="ctr">
              <a:defRPr sz="1200" b="0">
                <a:solidFill>
                  <a:schemeClr val="bg1"/>
                </a:solidFill>
                <a:latin typeface="Arial" panose="020B0604020202020204" pitchFamily="34" charset="0"/>
              </a:defRPr>
            </a:lvl1pPr>
          </a:lstStyle>
          <a:p>
            <a:r>
              <a:rPr lang="en-US" altLang="zh-CN" smtClean="0"/>
              <a:t>Database &amp; Information System Lab</a:t>
            </a:r>
            <a:endParaRPr lang="en-US" altLang="zh-CN"/>
          </a:p>
        </p:txBody>
      </p:sp>
      <p:sp>
        <p:nvSpPr>
          <p:cNvPr id="3078" name="Rectangle 6"/>
          <p:cNvSpPr>
            <a:spLocks noGrp="1" noChangeArrowheads="1"/>
          </p:cNvSpPr>
          <p:nvPr>
            <p:ph type="sldNum" sz="quarter" idx="4"/>
          </p:nvPr>
        </p:nvSpPr>
        <p:spPr>
          <a:xfrm>
            <a:off x="6553200" y="6486525"/>
            <a:ext cx="2133600" cy="168275"/>
          </a:xfrm>
        </p:spPr>
        <p:txBody>
          <a:bodyPr/>
          <a:lstStyle>
            <a:lvl1pPr>
              <a:defRPr sz="1200">
                <a:solidFill>
                  <a:schemeClr val="bg1"/>
                </a:solidFill>
              </a:defRPr>
            </a:lvl1pPr>
          </a:lstStyle>
          <a:p>
            <a:fld id="{D08D23FD-98F4-42DC-82C4-4AED005C67EB}" type="slidenum">
              <a:rPr lang="en-US" altLang="zh-CN"/>
              <a:pPr/>
              <a:t>‹#›</a:t>
            </a:fld>
            <a:endParaRPr lang="en-US" altLang="zh-CN"/>
          </a:p>
        </p:txBody>
      </p:sp>
      <p:sp>
        <p:nvSpPr>
          <p:cNvPr id="3089" name="Rectangle 17"/>
          <p:cNvSpPr>
            <a:spLocks noChangeArrowheads="1"/>
          </p:cNvSpPr>
          <p:nvPr/>
        </p:nvSpPr>
        <p:spPr bwMode="gray">
          <a:xfrm>
            <a:off x="0" y="3141663"/>
            <a:ext cx="9144000" cy="4318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0" name="Oval 18"/>
          <p:cNvSpPr>
            <a:spLocks noChangeArrowheads="1"/>
          </p:cNvSpPr>
          <p:nvPr/>
        </p:nvSpPr>
        <p:spPr bwMode="gray">
          <a:xfrm>
            <a:off x="276225" y="1255713"/>
            <a:ext cx="4656138" cy="4837112"/>
          </a:xfrm>
          <a:prstGeom prst="ellipse">
            <a:avLst/>
          </a:prstGeom>
          <a:solidFill>
            <a:schemeClr val="bg1"/>
          </a:solidFill>
          <a:ln>
            <a:noFill/>
          </a:ln>
          <a:effectLst>
            <a:outerShdw dist="172739" dir="3238358" algn="ctr" rotWithShape="0">
              <a:schemeClr val="tx1"/>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3092" name="Freeform 20" descr="1"/>
          <p:cNvSpPr>
            <a:spLocks/>
          </p:cNvSpPr>
          <p:nvPr/>
        </p:nvSpPr>
        <p:spPr bwMode="gray">
          <a:xfrm>
            <a:off x="1130300" y="1416050"/>
            <a:ext cx="2873375" cy="2182813"/>
          </a:xfrm>
          <a:custGeom>
            <a:avLst/>
            <a:gdLst>
              <a:gd name="T0" fmla="*/ 905 w 1810"/>
              <a:gd name="T1" fmla="*/ 1375 h 1375"/>
              <a:gd name="T2" fmla="*/ 1810 w 1810"/>
              <a:gd name="T3" fmla="*/ 395 h 1375"/>
              <a:gd name="T4" fmla="*/ 876 w 1810"/>
              <a:gd name="T5" fmla="*/ 24 h 1375"/>
              <a:gd name="T6" fmla="*/ 0 w 1810"/>
              <a:gd name="T7" fmla="*/ 396 h 1375"/>
              <a:gd name="T8" fmla="*/ 905 w 1810"/>
              <a:gd name="T9" fmla="*/ 1375 h 1375"/>
            </a:gdLst>
            <a:ahLst/>
            <a:cxnLst>
              <a:cxn ang="0">
                <a:pos x="T0" y="T1"/>
              </a:cxn>
              <a:cxn ang="0">
                <a:pos x="T2" y="T3"/>
              </a:cxn>
              <a:cxn ang="0">
                <a:pos x="T4" y="T5"/>
              </a:cxn>
              <a:cxn ang="0">
                <a:pos x="T6" y="T7"/>
              </a:cxn>
              <a:cxn ang="0">
                <a:pos x="T8" y="T9"/>
              </a:cxn>
            </a:cxnLst>
            <a:rect l="0" t="0" r="r" b="b"/>
            <a:pathLst>
              <a:path w="1810" h="1375">
                <a:moveTo>
                  <a:pt x="905" y="1375"/>
                </a:moveTo>
                <a:lnTo>
                  <a:pt x="1810" y="395"/>
                </a:lnTo>
                <a:cubicBezTo>
                  <a:pt x="1612" y="176"/>
                  <a:pt x="1300" y="0"/>
                  <a:pt x="876" y="24"/>
                </a:cubicBezTo>
                <a:cubicBezTo>
                  <a:pt x="452" y="48"/>
                  <a:pt x="252" y="149"/>
                  <a:pt x="0" y="396"/>
                </a:cubicBezTo>
                <a:lnTo>
                  <a:pt x="905" y="1375"/>
                </a:lnTo>
                <a:close/>
              </a:path>
            </a:pathLst>
          </a:custGeom>
          <a:blipFill dpi="0" rotWithShape="1">
            <a:blip r:embed="rId2"/>
            <a:srcRect/>
            <a:stretch>
              <a:fillRect/>
            </a:stretch>
          </a:blipFill>
          <a:ln>
            <a:noFill/>
          </a:ln>
          <a:effectLst/>
          <a:extLst>
            <a:ext uri="{91240B29-F687-4f45-9708-019B960494DF}">
              <a14:hiddenLine xmlns:a14="http://schemas.microsoft.com/office/drawing/2010/main" w="76200" cmpd="sng">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93" name="Freeform 21" descr="2"/>
          <p:cNvSpPr>
            <a:spLocks/>
          </p:cNvSpPr>
          <p:nvPr/>
        </p:nvSpPr>
        <p:spPr bwMode="gray">
          <a:xfrm>
            <a:off x="376238" y="2147888"/>
            <a:ext cx="2103437" cy="3032125"/>
          </a:xfrm>
          <a:custGeom>
            <a:avLst/>
            <a:gdLst>
              <a:gd name="T0" fmla="*/ 1325 w 1325"/>
              <a:gd name="T1" fmla="*/ 960 h 1910"/>
              <a:gd name="T2" fmla="*/ 414 w 1325"/>
              <a:gd name="T3" fmla="*/ 0 h 1910"/>
              <a:gd name="T4" fmla="*/ 27 w 1325"/>
              <a:gd name="T5" fmla="*/ 1014 h 1910"/>
              <a:gd name="T6" fmla="*/ 402 w 1325"/>
              <a:gd name="T7" fmla="*/ 1910 h 1910"/>
              <a:gd name="T8" fmla="*/ 1325 w 1325"/>
              <a:gd name="T9" fmla="*/ 960 h 1910"/>
            </a:gdLst>
            <a:ahLst/>
            <a:cxnLst>
              <a:cxn ang="0">
                <a:pos x="T0" y="T1"/>
              </a:cxn>
              <a:cxn ang="0">
                <a:pos x="T2" y="T3"/>
              </a:cxn>
              <a:cxn ang="0">
                <a:pos x="T4" y="T5"/>
              </a:cxn>
              <a:cxn ang="0">
                <a:pos x="T6" y="T7"/>
              </a:cxn>
              <a:cxn ang="0">
                <a:pos x="T8" y="T9"/>
              </a:cxn>
            </a:cxnLst>
            <a:rect l="0" t="0" r="r" b="b"/>
            <a:pathLst>
              <a:path w="1325" h="1910">
                <a:moveTo>
                  <a:pt x="1325" y="960"/>
                </a:moveTo>
                <a:lnTo>
                  <a:pt x="414" y="0"/>
                </a:lnTo>
                <a:cubicBezTo>
                  <a:pt x="238" y="162"/>
                  <a:pt x="0" y="570"/>
                  <a:pt x="27" y="1014"/>
                </a:cubicBezTo>
                <a:cubicBezTo>
                  <a:pt x="53" y="1458"/>
                  <a:pt x="233" y="1748"/>
                  <a:pt x="402" y="1910"/>
                </a:cubicBezTo>
                <a:lnTo>
                  <a:pt x="1325" y="960"/>
                </a:lnTo>
                <a:close/>
              </a:path>
            </a:pathLst>
          </a:custGeom>
          <a:blipFill dpi="0" rotWithShape="1">
            <a:blip r:embed="rId3"/>
            <a:srcRect/>
            <a:stretch>
              <a:fillRect/>
            </a:stretch>
          </a:blipFill>
          <a:ln>
            <a:noFill/>
          </a:ln>
          <a:effectLst/>
          <a:extLst>
            <a:ext uri="{91240B29-F687-4f45-9708-019B960494DF}">
              <a14:hiddenLine xmlns:a14="http://schemas.microsoft.com/office/drawing/2010/main" w="76200" cmpd="sng">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94" name="Freeform 22" descr="55282"/>
          <p:cNvSpPr>
            <a:spLocks/>
          </p:cNvSpPr>
          <p:nvPr/>
        </p:nvSpPr>
        <p:spPr bwMode="gray">
          <a:xfrm>
            <a:off x="1085850" y="3730625"/>
            <a:ext cx="2962275" cy="2219325"/>
          </a:xfrm>
          <a:custGeom>
            <a:avLst/>
            <a:gdLst>
              <a:gd name="T0" fmla="*/ 927 w 1866"/>
              <a:gd name="T1" fmla="*/ 0 h 1398"/>
              <a:gd name="T2" fmla="*/ 0 w 1866"/>
              <a:gd name="T3" fmla="*/ 975 h 1398"/>
              <a:gd name="T4" fmla="*/ 996 w 1866"/>
              <a:gd name="T5" fmla="*/ 1387 h 1398"/>
              <a:gd name="T6" fmla="*/ 1866 w 1866"/>
              <a:gd name="T7" fmla="*/ 996 h 1398"/>
              <a:gd name="T8" fmla="*/ 927 w 1866"/>
              <a:gd name="T9" fmla="*/ 0 h 1398"/>
            </a:gdLst>
            <a:ahLst/>
            <a:cxnLst>
              <a:cxn ang="0">
                <a:pos x="T0" y="T1"/>
              </a:cxn>
              <a:cxn ang="0">
                <a:pos x="T2" y="T3"/>
              </a:cxn>
              <a:cxn ang="0">
                <a:pos x="T4" y="T5"/>
              </a:cxn>
              <a:cxn ang="0">
                <a:pos x="T6" y="T7"/>
              </a:cxn>
              <a:cxn ang="0">
                <a:pos x="T8" y="T9"/>
              </a:cxn>
            </a:cxnLst>
            <a:rect l="0" t="0" r="r" b="b"/>
            <a:pathLst>
              <a:path w="1866" h="1398">
                <a:moveTo>
                  <a:pt x="927" y="0"/>
                </a:moveTo>
                <a:lnTo>
                  <a:pt x="0" y="975"/>
                </a:lnTo>
                <a:cubicBezTo>
                  <a:pt x="203" y="1204"/>
                  <a:pt x="607" y="1398"/>
                  <a:pt x="996" y="1387"/>
                </a:cubicBezTo>
                <a:cubicBezTo>
                  <a:pt x="1385" y="1375"/>
                  <a:pt x="1707" y="1159"/>
                  <a:pt x="1866" y="996"/>
                </a:cubicBezTo>
                <a:lnTo>
                  <a:pt x="927" y="0"/>
                </a:lnTo>
                <a:close/>
              </a:path>
            </a:pathLst>
          </a:custGeom>
          <a:blipFill dpi="0" rotWithShape="1">
            <a:blip r:embed="rId4"/>
            <a:srcRect/>
            <a:stretch>
              <a:fillRect/>
            </a:stretch>
          </a:blipFill>
          <a:ln>
            <a:noFill/>
          </a:ln>
          <a:effectLst/>
          <a:extLst>
            <a:ext uri="{91240B29-F687-4f45-9708-019B960494DF}">
              <a14:hiddenLine xmlns:a14="http://schemas.microsoft.com/office/drawing/2010/main" w="76200" cmpd="sng">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4" name="Rectangle 2"/>
          <p:cNvSpPr>
            <a:spLocks noGrp="1" noChangeArrowheads="1"/>
          </p:cNvSpPr>
          <p:nvPr>
            <p:ph type="ctrTitle"/>
          </p:nvPr>
        </p:nvSpPr>
        <p:spPr>
          <a:xfrm>
            <a:off x="3124200" y="762000"/>
            <a:ext cx="5715000" cy="1828800"/>
          </a:xfrm>
        </p:spPr>
        <p:txBody>
          <a:bodyPr/>
          <a:lstStyle>
            <a:lvl1pPr algn="r">
              <a:defRPr sz="4400">
                <a:solidFill>
                  <a:schemeClr val="tx1"/>
                </a:solidFill>
                <a:effectLst>
                  <a:outerShdw blurRad="38100" dist="38100" dir="2700000" algn="tl">
                    <a:srgbClr val="C0C0C0"/>
                  </a:outerShdw>
                </a:effectLst>
              </a:defRPr>
            </a:lvl1pPr>
          </a:lstStyle>
          <a:p>
            <a:pPr lvl="0"/>
            <a:r>
              <a:rPr lang="zh-CN" altLang="en-US" noProof="0" smtClean="0"/>
              <a:t>单击此处编辑母版标题样式</a:t>
            </a:r>
            <a:endParaRPr lang="en-US" altLang="zh-CN" noProof="0" smtClean="0"/>
          </a:p>
        </p:txBody>
      </p:sp>
      <p:sp>
        <p:nvSpPr>
          <p:cNvPr id="3075" name="Rectangle 3"/>
          <p:cNvSpPr>
            <a:spLocks noGrp="1" noChangeArrowheads="1"/>
          </p:cNvSpPr>
          <p:nvPr>
            <p:ph type="subTitle" idx="1"/>
          </p:nvPr>
        </p:nvSpPr>
        <p:spPr bwMode="white">
          <a:xfrm>
            <a:off x="4343400" y="3178175"/>
            <a:ext cx="4572000" cy="381000"/>
          </a:xfrm>
        </p:spPr>
        <p:txBody>
          <a:bodyPr/>
          <a:lstStyle>
            <a:lvl1pPr marL="0" indent="0" algn="r">
              <a:buFont typeface="Wingdings" panose="05000000000000000000" pitchFamily="2" charset="2"/>
              <a:buNone/>
              <a:defRPr sz="1600" b="0">
                <a:solidFill>
                  <a:schemeClr val="bg1"/>
                </a:solidFill>
              </a:defRPr>
            </a:lvl1pPr>
          </a:lstStyle>
          <a:p>
            <a:pPr lvl="0"/>
            <a:r>
              <a:rPr lang="zh-CN" altLang="en-US" noProof="0" dirty="0" smtClean="0"/>
              <a:t>单击此处编辑母版副标题样式</a:t>
            </a:r>
            <a:endParaRPr lang="en-US" altLang="zh-CN" noProof="0" dirty="0" smtClean="0"/>
          </a:p>
        </p:txBody>
      </p:sp>
      <p:sp>
        <p:nvSpPr>
          <p:cNvPr id="3091" name="Freeform 19" descr="4"/>
          <p:cNvSpPr>
            <a:spLocks/>
          </p:cNvSpPr>
          <p:nvPr/>
        </p:nvSpPr>
        <p:spPr bwMode="gray">
          <a:xfrm>
            <a:off x="2625725" y="2119313"/>
            <a:ext cx="2139950" cy="3116262"/>
          </a:xfrm>
          <a:custGeom>
            <a:avLst/>
            <a:gdLst>
              <a:gd name="T0" fmla="*/ 951 w 1348"/>
              <a:gd name="T1" fmla="*/ 1963 h 1963"/>
              <a:gd name="T2" fmla="*/ 1338 w 1348"/>
              <a:gd name="T3" fmla="*/ 977 h 1963"/>
              <a:gd name="T4" fmla="*/ 905 w 1348"/>
              <a:gd name="T5" fmla="*/ 0 h 1963"/>
              <a:gd name="T6" fmla="*/ 0 w 1348"/>
              <a:gd name="T7" fmla="*/ 987 h 1963"/>
              <a:gd name="T8" fmla="*/ 951 w 1348"/>
              <a:gd name="T9" fmla="*/ 1963 h 1963"/>
            </a:gdLst>
            <a:ahLst/>
            <a:cxnLst>
              <a:cxn ang="0">
                <a:pos x="T0" y="T1"/>
              </a:cxn>
              <a:cxn ang="0">
                <a:pos x="T2" y="T3"/>
              </a:cxn>
              <a:cxn ang="0">
                <a:pos x="T4" y="T5"/>
              </a:cxn>
              <a:cxn ang="0">
                <a:pos x="T6" y="T7"/>
              </a:cxn>
              <a:cxn ang="0">
                <a:pos x="T8" y="T9"/>
              </a:cxn>
            </a:cxnLst>
            <a:rect l="0" t="0" r="r" b="b"/>
            <a:pathLst>
              <a:path w="1348" h="1963">
                <a:moveTo>
                  <a:pt x="951" y="1963"/>
                </a:moveTo>
                <a:cubicBezTo>
                  <a:pt x="1244" y="1689"/>
                  <a:pt x="1348" y="1323"/>
                  <a:pt x="1338" y="977"/>
                </a:cubicBezTo>
                <a:cubicBezTo>
                  <a:pt x="1329" y="629"/>
                  <a:pt x="1132" y="226"/>
                  <a:pt x="905" y="0"/>
                </a:cubicBezTo>
                <a:lnTo>
                  <a:pt x="0" y="987"/>
                </a:lnTo>
                <a:lnTo>
                  <a:pt x="951" y="1963"/>
                </a:lnTo>
                <a:close/>
              </a:path>
            </a:pathLst>
          </a:custGeom>
          <a:blipFill dpi="0" rotWithShape="1">
            <a:blip r:embed="rId5"/>
            <a:srcRect/>
            <a:stretch>
              <a:fillRect/>
            </a:stretch>
          </a:blipFill>
          <a:ln>
            <a:noFill/>
          </a:ln>
          <a:effectLst/>
          <a:extLst>
            <a:ext uri="{91240B29-F687-4f45-9708-019B960494DF}">
              <a14:hiddenLine xmlns:a14="http://schemas.microsoft.com/office/drawing/2010/main" w="76200" cmpd="sng">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95" name="Oval 23"/>
          <p:cNvSpPr>
            <a:spLocks noChangeArrowheads="1"/>
          </p:cNvSpPr>
          <p:nvPr/>
        </p:nvSpPr>
        <p:spPr bwMode="gray">
          <a:xfrm>
            <a:off x="1806575" y="2924796"/>
            <a:ext cx="1685305" cy="168530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6" name="图片 3"/>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907704" y="3024025"/>
            <a:ext cx="1512168" cy="1485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1"/>
          </p:nvPr>
        </p:nvSpPr>
        <p:spPr/>
        <p:txBody>
          <a:bodyPr/>
          <a:lstStyle>
            <a:lvl1pPr>
              <a:defRPr/>
            </a:lvl1pPr>
          </a:lstStyle>
          <a:p>
            <a:r>
              <a:rPr lang="en-US" altLang="zh-CN" smtClean="0"/>
              <a:t>Database &amp; Information System Lab</a:t>
            </a:r>
            <a:endParaRPr lang="en-US" altLang="zh-CN" dirty="0"/>
          </a:p>
        </p:txBody>
      </p:sp>
      <p:sp>
        <p:nvSpPr>
          <p:cNvPr id="6" name="灯片编号占位符 5"/>
          <p:cNvSpPr>
            <a:spLocks noGrp="1"/>
          </p:cNvSpPr>
          <p:nvPr>
            <p:ph type="sldNum" sz="quarter" idx="12"/>
          </p:nvPr>
        </p:nvSpPr>
        <p:spPr/>
        <p:txBody>
          <a:bodyPr/>
          <a:lstStyle>
            <a:lvl1pPr>
              <a:defRPr/>
            </a:lvl1pPr>
          </a:lstStyle>
          <a:p>
            <a:fld id="{F09AD19F-6278-4277-B296-4C15C3C3FB50}" type="slidenum">
              <a:rPr lang="en-US" altLang="zh-CN"/>
              <a:pPr/>
              <a:t>‹#›</a:t>
            </a:fld>
            <a:endParaRPr lang="en-US" altLang="zh-CN"/>
          </a:p>
        </p:txBody>
      </p:sp>
    </p:spTree>
    <p:extLst>
      <p:ext uri="{BB962C8B-B14F-4D97-AF65-F5344CB8AC3E}">
        <p14:creationId xmlns:p14="http://schemas.microsoft.com/office/powerpoint/2010/main" val="1903908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10350" y="152400"/>
            <a:ext cx="2076450" cy="63373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1000" y="152400"/>
            <a:ext cx="6076950" cy="63373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1"/>
          </p:nvPr>
        </p:nvSpPr>
        <p:spPr/>
        <p:txBody>
          <a:bodyPr/>
          <a:lstStyle>
            <a:lvl1pPr>
              <a:defRPr/>
            </a:lvl1pPr>
          </a:lstStyle>
          <a:p>
            <a:r>
              <a:rPr lang="en-US" altLang="zh-CN" smtClean="0"/>
              <a:t>Database &amp; Information System Lab</a:t>
            </a:r>
            <a:endParaRPr lang="en-US" altLang="zh-CN" dirty="0"/>
          </a:p>
        </p:txBody>
      </p:sp>
      <p:sp>
        <p:nvSpPr>
          <p:cNvPr id="6" name="灯片编号占位符 5"/>
          <p:cNvSpPr>
            <a:spLocks noGrp="1"/>
          </p:cNvSpPr>
          <p:nvPr>
            <p:ph type="sldNum" sz="quarter" idx="12"/>
          </p:nvPr>
        </p:nvSpPr>
        <p:spPr/>
        <p:txBody>
          <a:bodyPr/>
          <a:lstStyle>
            <a:lvl1pPr>
              <a:defRPr/>
            </a:lvl1pPr>
          </a:lstStyle>
          <a:p>
            <a:fld id="{8919EBAB-404B-4162-86EA-3134271E5A8F}" type="slidenum">
              <a:rPr lang="en-US" altLang="zh-CN"/>
              <a:pPr/>
              <a:t>‹#›</a:t>
            </a:fld>
            <a:endParaRPr lang="en-US" altLang="zh-CN"/>
          </a:p>
        </p:txBody>
      </p:sp>
    </p:spTree>
    <p:extLst>
      <p:ext uri="{BB962C8B-B14F-4D97-AF65-F5344CB8AC3E}">
        <p14:creationId xmlns:p14="http://schemas.microsoft.com/office/powerpoint/2010/main" val="42625832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81000" y="152400"/>
            <a:ext cx="7391400" cy="5635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241425"/>
            <a:ext cx="8229600" cy="5248275"/>
          </a:xfrm>
        </p:spPr>
        <p:txBody>
          <a:bodyPr/>
          <a:lstStyle/>
          <a:p>
            <a:r>
              <a:rPr lang="zh-CN" altLang="en-US" smtClean="0"/>
              <a:t>单击图标添加表格</a:t>
            </a:r>
            <a:endParaRPr lang="zh-CN" altLang="en-US"/>
          </a:p>
        </p:txBody>
      </p:sp>
      <p:sp>
        <p:nvSpPr>
          <p:cNvPr id="5" name="页脚占位符 4"/>
          <p:cNvSpPr>
            <a:spLocks noGrp="1"/>
          </p:cNvSpPr>
          <p:nvPr>
            <p:ph type="ftr" sz="quarter" idx="11"/>
          </p:nvPr>
        </p:nvSpPr>
        <p:spPr>
          <a:xfrm>
            <a:off x="6324600" y="6564313"/>
            <a:ext cx="2362200" cy="244475"/>
          </a:xfrm>
        </p:spPr>
        <p:txBody>
          <a:bodyPr/>
          <a:lstStyle>
            <a:lvl1pPr>
              <a:defRPr/>
            </a:lvl1pPr>
          </a:lstStyle>
          <a:p>
            <a:r>
              <a:rPr lang="en-US" altLang="zh-CN" smtClean="0"/>
              <a:t>Database &amp; Information System Lab</a:t>
            </a:r>
            <a:endParaRPr lang="en-US" altLang="zh-CN" dirty="0"/>
          </a:p>
        </p:txBody>
      </p:sp>
      <p:sp>
        <p:nvSpPr>
          <p:cNvPr id="6" name="灯片编号占位符 5"/>
          <p:cNvSpPr>
            <a:spLocks noGrp="1"/>
          </p:cNvSpPr>
          <p:nvPr>
            <p:ph type="sldNum" sz="quarter" idx="12"/>
          </p:nvPr>
        </p:nvSpPr>
        <p:spPr>
          <a:xfrm>
            <a:off x="3124200" y="6553200"/>
            <a:ext cx="2133600" cy="234950"/>
          </a:xfrm>
        </p:spPr>
        <p:txBody>
          <a:bodyPr/>
          <a:lstStyle>
            <a:lvl1pPr>
              <a:defRPr/>
            </a:lvl1pPr>
          </a:lstStyle>
          <a:p>
            <a:fld id="{B2637C74-671B-49DE-889D-7CB4D7683184}" type="slidenum">
              <a:rPr lang="en-US" altLang="zh-CN"/>
              <a:pPr/>
              <a:t>‹#›</a:t>
            </a:fld>
            <a:endParaRPr lang="en-US" altLang="zh-CN"/>
          </a:p>
        </p:txBody>
      </p:sp>
    </p:spTree>
    <p:extLst>
      <p:ext uri="{BB962C8B-B14F-4D97-AF65-F5344CB8AC3E}">
        <p14:creationId xmlns:p14="http://schemas.microsoft.com/office/powerpoint/2010/main" val="20034657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381000" y="152400"/>
            <a:ext cx="7391400" cy="563563"/>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241425"/>
            <a:ext cx="8229600" cy="5248275"/>
          </a:xfrm>
        </p:spPr>
        <p:txBody>
          <a:bodyPr/>
          <a:lstStyle/>
          <a:p>
            <a:r>
              <a:rPr lang="zh-CN" altLang="en-US" smtClean="0"/>
              <a:t>单击图标添加图表</a:t>
            </a:r>
            <a:endParaRPr lang="zh-CN" altLang="en-US"/>
          </a:p>
        </p:txBody>
      </p:sp>
      <p:sp>
        <p:nvSpPr>
          <p:cNvPr id="5" name="页脚占位符 4"/>
          <p:cNvSpPr>
            <a:spLocks noGrp="1"/>
          </p:cNvSpPr>
          <p:nvPr>
            <p:ph type="ftr" sz="quarter" idx="11"/>
          </p:nvPr>
        </p:nvSpPr>
        <p:spPr>
          <a:xfrm>
            <a:off x="6324600" y="6564313"/>
            <a:ext cx="2362200" cy="244475"/>
          </a:xfrm>
        </p:spPr>
        <p:txBody>
          <a:bodyPr/>
          <a:lstStyle>
            <a:lvl1pPr>
              <a:defRPr/>
            </a:lvl1pPr>
          </a:lstStyle>
          <a:p>
            <a:r>
              <a:rPr lang="en-US" altLang="zh-CN" smtClean="0"/>
              <a:t>Database &amp; Information System Lab</a:t>
            </a:r>
            <a:endParaRPr lang="en-US" altLang="zh-CN" dirty="0"/>
          </a:p>
        </p:txBody>
      </p:sp>
      <p:sp>
        <p:nvSpPr>
          <p:cNvPr id="6" name="灯片编号占位符 5"/>
          <p:cNvSpPr>
            <a:spLocks noGrp="1"/>
          </p:cNvSpPr>
          <p:nvPr>
            <p:ph type="sldNum" sz="quarter" idx="12"/>
          </p:nvPr>
        </p:nvSpPr>
        <p:spPr>
          <a:xfrm>
            <a:off x="3124200" y="6553200"/>
            <a:ext cx="2133600" cy="234950"/>
          </a:xfrm>
        </p:spPr>
        <p:txBody>
          <a:bodyPr/>
          <a:lstStyle>
            <a:lvl1pPr>
              <a:defRPr/>
            </a:lvl1pPr>
          </a:lstStyle>
          <a:p>
            <a:fld id="{F3D66CF0-E22F-4DAB-9A91-EF1638D71906}" type="slidenum">
              <a:rPr lang="en-US" altLang="zh-CN"/>
              <a:pPr/>
              <a:t>‹#›</a:t>
            </a:fld>
            <a:endParaRPr lang="en-US" altLang="zh-CN"/>
          </a:p>
        </p:txBody>
      </p:sp>
    </p:spTree>
    <p:extLst>
      <p:ext uri="{BB962C8B-B14F-4D97-AF65-F5344CB8AC3E}">
        <p14:creationId xmlns:p14="http://schemas.microsoft.com/office/powerpoint/2010/main" val="6641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1"/>
          </p:nvPr>
        </p:nvSpPr>
        <p:spPr/>
        <p:txBody>
          <a:bodyPr/>
          <a:lstStyle>
            <a:lvl1pPr>
              <a:defRPr/>
            </a:lvl1pPr>
          </a:lstStyle>
          <a:p>
            <a:r>
              <a:rPr lang="en-US" altLang="zh-CN" smtClean="0"/>
              <a:t>Database &amp; Information System Lab</a:t>
            </a:r>
            <a:endParaRPr lang="en-US" altLang="zh-CN" dirty="0"/>
          </a:p>
        </p:txBody>
      </p:sp>
      <p:sp>
        <p:nvSpPr>
          <p:cNvPr id="6" name="灯片编号占位符 5"/>
          <p:cNvSpPr>
            <a:spLocks noGrp="1"/>
          </p:cNvSpPr>
          <p:nvPr>
            <p:ph type="sldNum" sz="quarter" idx="12"/>
          </p:nvPr>
        </p:nvSpPr>
        <p:spPr/>
        <p:txBody>
          <a:bodyPr/>
          <a:lstStyle>
            <a:lvl1pPr>
              <a:defRPr/>
            </a:lvl1pPr>
          </a:lstStyle>
          <a:p>
            <a:fld id="{81622E5D-7BC3-44E6-BA65-C8AAD10FCEE5}" type="slidenum">
              <a:rPr lang="en-US" altLang="zh-CN"/>
              <a:pPr/>
              <a:t>‹#›</a:t>
            </a:fld>
            <a:endParaRPr lang="en-US" altLang="zh-CN"/>
          </a:p>
        </p:txBody>
      </p:sp>
    </p:spTree>
    <p:extLst>
      <p:ext uri="{BB962C8B-B14F-4D97-AF65-F5344CB8AC3E}">
        <p14:creationId xmlns:p14="http://schemas.microsoft.com/office/powerpoint/2010/main" val="737612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5" name="页脚占位符 4"/>
          <p:cNvSpPr>
            <a:spLocks noGrp="1"/>
          </p:cNvSpPr>
          <p:nvPr>
            <p:ph type="ftr" sz="quarter" idx="11"/>
          </p:nvPr>
        </p:nvSpPr>
        <p:spPr/>
        <p:txBody>
          <a:bodyPr/>
          <a:lstStyle>
            <a:lvl1pPr>
              <a:defRPr/>
            </a:lvl1pPr>
          </a:lstStyle>
          <a:p>
            <a:r>
              <a:rPr lang="en-US" altLang="zh-CN" smtClean="0"/>
              <a:t>Database &amp; Information System Lab</a:t>
            </a:r>
            <a:endParaRPr lang="en-US" altLang="zh-CN" dirty="0"/>
          </a:p>
        </p:txBody>
      </p:sp>
      <p:sp>
        <p:nvSpPr>
          <p:cNvPr id="6" name="灯片编号占位符 5"/>
          <p:cNvSpPr>
            <a:spLocks noGrp="1"/>
          </p:cNvSpPr>
          <p:nvPr>
            <p:ph type="sldNum" sz="quarter" idx="12"/>
          </p:nvPr>
        </p:nvSpPr>
        <p:spPr/>
        <p:txBody>
          <a:bodyPr/>
          <a:lstStyle>
            <a:lvl1pPr>
              <a:defRPr/>
            </a:lvl1pPr>
          </a:lstStyle>
          <a:p>
            <a:fld id="{4D1E1BC1-228F-482E-8CFA-8633C1FC6FF2}" type="slidenum">
              <a:rPr lang="en-US" altLang="zh-CN"/>
              <a:pPr/>
              <a:t>‹#›</a:t>
            </a:fld>
            <a:endParaRPr lang="en-US" altLang="zh-CN"/>
          </a:p>
        </p:txBody>
      </p:sp>
    </p:spTree>
    <p:extLst>
      <p:ext uri="{BB962C8B-B14F-4D97-AF65-F5344CB8AC3E}">
        <p14:creationId xmlns:p14="http://schemas.microsoft.com/office/powerpoint/2010/main" val="294784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41425"/>
            <a:ext cx="4038600" cy="52482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41425"/>
            <a:ext cx="4038600" cy="52482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11"/>
          </p:nvPr>
        </p:nvSpPr>
        <p:spPr/>
        <p:txBody>
          <a:bodyPr/>
          <a:lstStyle>
            <a:lvl1pPr>
              <a:defRPr/>
            </a:lvl1pPr>
          </a:lstStyle>
          <a:p>
            <a:r>
              <a:rPr lang="en-US" altLang="zh-CN" smtClean="0"/>
              <a:t>Database &amp; Information System Lab</a:t>
            </a:r>
            <a:endParaRPr lang="en-US" altLang="zh-CN" dirty="0"/>
          </a:p>
        </p:txBody>
      </p:sp>
      <p:sp>
        <p:nvSpPr>
          <p:cNvPr id="7" name="灯片编号占位符 6"/>
          <p:cNvSpPr>
            <a:spLocks noGrp="1"/>
          </p:cNvSpPr>
          <p:nvPr>
            <p:ph type="sldNum" sz="quarter" idx="12"/>
          </p:nvPr>
        </p:nvSpPr>
        <p:spPr/>
        <p:txBody>
          <a:bodyPr/>
          <a:lstStyle>
            <a:lvl1pPr>
              <a:defRPr/>
            </a:lvl1pPr>
          </a:lstStyle>
          <a:p>
            <a:fld id="{82FFE93A-C8A7-4BF0-809C-5CD04739F155}" type="slidenum">
              <a:rPr lang="en-US" altLang="zh-CN"/>
              <a:pPr/>
              <a:t>‹#›</a:t>
            </a:fld>
            <a:endParaRPr lang="en-US" altLang="zh-CN"/>
          </a:p>
        </p:txBody>
      </p:sp>
    </p:spTree>
    <p:extLst>
      <p:ext uri="{BB962C8B-B14F-4D97-AF65-F5344CB8AC3E}">
        <p14:creationId xmlns:p14="http://schemas.microsoft.com/office/powerpoint/2010/main" val="1425470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8" name="页脚占位符 7"/>
          <p:cNvSpPr>
            <a:spLocks noGrp="1"/>
          </p:cNvSpPr>
          <p:nvPr>
            <p:ph type="ftr" sz="quarter" idx="11"/>
          </p:nvPr>
        </p:nvSpPr>
        <p:spPr/>
        <p:txBody>
          <a:bodyPr/>
          <a:lstStyle>
            <a:lvl1pPr>
              <a:defRPr/>
            </a:lvl1pPr>
          </a:lstStyle>
          <a:p>
            <a:r>
              <a:rPr lang="en-US" altLang="zh-CN" smtClean="0"/>
              <a:t>Database &amp; Information System Lab</a:t>
            </a:r>
            <a:endParaRPr lang="en-US" altLang="zh-CN" dirty="0"/>
          </a:p>
        </p:txBody>
      </p:sp>
      <p:sp>
        <p:nvSpPr>
          <p:cNvPr id="9" name="灯片编号占位符 8"/>
          <p:cNvSpPr>
            <a:spLocks noGrp="1"/>
          </p:cNvSpPr>
          <p:nvPr>
            <p:ph type="sldNum" sz="quarter" idx="12"/>
          </p:nvPr>
        </p:nvSpPr>
        <p:spPr/>
        <p:txBody>
          <a:bodyPr/>
          <a:lstStyle>
            <a:lvl1pPr>
              <a:defRPr/>
            </a:lvl1pPr>
          </a:lstStyle>
          <a:p>
            <a:fld id="{7076F0EF-F4D1-4F26-B161-37BB4C201B59}" type="slidenum">
              <a:rPr lang="en-US" altLang="zh-CN"/>
              <a:pPr/>
              <a:t>‹#›</a:t>
            </a:fld>
            <a:endParaRPr lang="en-US" altLang="zh-CN"/>
          </a:p>
        </p:txBody>
      </p:sp>
    </p:spTree>
    <p:extLst>
      <p:ext uri="{BB962C8B-B14F-4D97-AF65-F5344CB8AC3E}">
        <p14:creationId xmlns:p14="http://schemas.microsoft.com/office/powerpoint/2010/main" val="1736185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页脚占位符 3"/>
          <p:cNvSpPr>
            <a:spLocks noGrp="1"/>
          </p:cNvSpPr>
          <p:nvPr>
            <p:ph type="ftr" sz="quarter" idx="11"/>
          </p:nvPr>
        </p:nvSpPr>
        <p:spPr/>
        <p:txBody>
          <a:bodyPr/>
          <a:lstStyle>
            <a:lvl1pPr>
              <a:defRPr/>
            </a:lvl1pPr>
          </a:lstStyle>
          <a:p>
            <a:r>
              <a:rPr lang="en-US" altLang="zh-CN" smtClean="0"/>
              <a:t>Database &amp; Information System Lab</a:t>
            </a:r>
            <a:endParaRPr lang="en-US" altLang="zh-CN" dirty="0"/>
          </a:p>
        </p:txBody>
      </p:sp>
      <p:sp>
        <p:nvSpPr>
          <p:cNvPr id="5" name="灯片编号占位符 4"/>
          <p:cNvSpPr>
            <a:spLocks noGrp="1"/>
          </p:cNvSpPr>
          <p:nvPr>
            <p:ph type="sldNum" sz="quarter" idx="12"/>
          </p:nvPr>
        </p:nvSpPr>
        <p:spPr/>
        <p:txBody>
          <a:bodyPr/>
          <a:lstStyle>
            <a:lvl1pPr>
              <a:defRPr/>
            </a:lvl1pPr>
          </a:lstStyle>
          <a:p>
            <a:fld id="{5A2182AA-7D37-4F4A-B3FF-2ED9AFB9783D}" type="slidenum">
              <a:rPr lang="en-US" altLang="zh-CN"/>
              <a:pPr/>
              <a:t>‹#›</a:t>
            </a:fld>
            <a:endParaRPr lang="en-US" altLang="zh-CN"/>
          </a:p>
        </p:txBody>
      </p:sp>
    </p:spTree>
    <p:extLst>
      <p:ext uri="{BB962C8B-B14F-4D97-AF65-F5344CB8AC3E}">
        <p14:creationId xmlns:p14="http://schemas.microsoft.com/office/powerpoint/2010/main" val="1125145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vl1pPr>
          </a:lstStyle>
          <a:p>
            <a:r>
              <a:rPr lang="en-US" altLang="zh-CN" smtClean="0"/>
              <a:t>Database &amp; Information System Lab</a:t>
            </a:r>
            <a:endParaRPr lang="en-US" altLang="zh-CN" dirty="0"/>
          </a:p>
        </p:txBody>
      </p:sp>
      <p:sp>
        <p:nvSpPr>
          <p:cNvPr id="4" name="灯片编号占位符 3"/>
          <p:cNvSpPr>
            <a:spLocks noGrp="1"/>
          </p:cNvSpPr>
          <p:nvPr>
            <p:ph type="sldNum" sz="quarter" idx="12"/>
          </p:nvPr>
        </p:nvSpPr>
        <p:spPr/>
        <p:txBody>
          <a:bodyPr/>
          <a:lstStyle>
            <a:lvl1pPr>
              <a:defRPr/>
            </a:lvl1pPr>
          </a:lstStyle>
          <a:p>
            <a:fld id="{4C3DCE65-C438-467B-808B-2463479BB94C}" type="slidenum">
              <a:rPr lang="en-US" altLang="zh-CN"/>
              <a:pPr/>
              <a:t>‹#›</a:t>
            </a:fld>
            <a:endParaRPr lang="en-US" altLang="zh-CN"/>
          </a:p>
        </p:txBody>
      </p:sp>
    </p:spTree>
    <p:extLst>
      <p:ext uri="{BB962C8B-B14F-4D97-AF65-F5344CB8AC3E}">
        <p14:creationId xmlns:p14="http://schemas.microsoft.com/office/powerpoint/2010/main" val="1529397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6" name="页脚占位符 5"/>
          <p:cNvSpPr>
            <a:spLocks noGrp="1"/>
          </p:cNvSpPr>
          <p:nvPr>
            <p:ph type="ftr" sz="quarter" idx="11"/>
          </p:nvPr>
        </p:nvSpPr>
        <p:spPr/>
        <p:txBody>
          <a:bodyPr/>
          <a:lstStyle>
            <a:lvl1pPr>
              <a:defRPr/>
            </a:lvl1pPr>
          </a:lstStyle>
          <a:p>
            <a:r>
              <a:rPr lang="en-US" altLang="zh-CN" smtClean="0"/>
              <a:t>Database &amp; Information System Lab</a:t>
            </a:r>
            <a:endParaRPr lang="en-US" altLang="zh-CN" dirty="0"/>
          </a:p>
        </p:txBody>
      </p:sp>
      <p:sp>
        <p:nvSpPr>
          <p:cNvPr id="7" name="灯片编号占位符 6"/>
          <p:cNvSpPr>
            <a:spLocks noGrp="1"/>
          </p:cNvSpPr>
          <p:nvPr>
            <p:ph type="sldNum" sz="quarter" idx="12"/>
          </p:nvPr>
        </p:nvSpPr>
        <p:spPr/>
        <p:txBody>
          <a:bodyPr/>
          <a:lstStyle>
            <a:lvl1pPr>
              <a:defRPr/>
            </a:lvl1pPr>
          </a:lstStyle>
          <a:p>
            <a:fld id="{0EEE4E85-E134-4C6A-94D1-DAD0BEFDD172}" type="slidenum">
              <a:rPr lang="en-US" altLang="zh-CN"/>
              <a:pPr/>
              <a:t>‹#›</a:t>
            </a:fld>
            <a:endParaRPr lang="en-US" altLang="zh-CN"/>
          </a:p>
        </p:txBody>
      </p:sp>
    </p:spTree>
    <p:extLst>
      <p:ext uri="{BB962C8B-B14F-4D97-AF65-F5344CB8AC3E}">
        <p14:creationId xmlns:p14="http://schemas.microsoft.com/office/powerpoint/2010/main" val="21001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dirty="0" smtClean="0"/>
              <a:t>单击此处编辑母版标题样式</a:t>
            </a:r>
            <a:endParaRPr lang="zh-CN" altLang="en-US" dirty="0"/>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6" name="页脚占位符 5"/>
          <p:cNvSpPr>
            <a:spLocks noGrp="1"/>
          </p:cNvSpPr>
          <p:nvPr>
            <p:ph type="ftr" sz="quarter" idx="11"/>
          </p:nvPr>
        </p:nvSpPr>
        <p:spPr/>
        <p:txBody>
          <a:bodyPr/>
          <a:lstStyle>
            <a:lvl1pPr>
              <a:defRPr/>
            </a:lvl1pPr>
          </a:lstStyle>
          <a:p>
            <a:r>
              <a:rPr lang="en-US" altLang="zh-CN" smtClean="0"/>
              <a:t>Database &amp; Information System Lab</a:t>
            </a:r>
            <a:endParaRPr lang="en-US" altLang="zh-CN" dirty="0"/>
          </a:p>
        </p:txBody>
      </p:sp>
      <p:sp>
        <p:nvSpPr>
          <p:cNvPr id="7" name="灯片编号占位符 6"/>
          <p:cNvSpPr>
            <a:spLocks noGrp="1"/>
          </p:cNvSpPr>
          <p:nvPr>
            <p:ph type="sldNum" sz="quarter" idx="12"/>
          </p:nvPr>
        </p:nvSpPr>
        <p:spPr/>
        <p:txBody>
          <a:bodyPr/>
          <a:lstStyle>
            <a:lvl1pPr>
              <a:defRPr/>
            </a:lvl1pPr>
          </a:lstStyle>
          <a:p>
            <a:fld id="{E218A697-B4F1-4FE4-813C-D5798309C9EF}" type="slidenum">
              <a:rPr lang="en-US" altLang="zh-CN"/>
              <a:pPr/>
              <a:t>‹#›</a:t>
            </a:fld>
            <a:endParaRPr lang="en-US" altLang="zh-CN"/>
          </a:p>
        </p:txBody>
      </p:sp>
    </p:spTree>
    <p:extLst>
      <p:ext uri="{BB962C8B-B14F-4D97-AF65-F5344CB8AC3E}">
        <p14:creationId xmlns:p14="http://schemas.microsoft.com/office/powerpoint/2010/main" val="168559682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jpeg"/><Relationship Id="rId16" Type="http://schemas.openxmlformats.org/officeDocument/2006/relationships/image" Target="../media/image2.jpeg"/><Relationship Id="rId17" Type="http://schemas.openxmlformats.org/officeDocument/2006/relationships/image" Target="../media/image3.jpeg"/><Relationship Id="rId18" Type="http://schemas.openxmlformats.org/officeDocument/2006/relationships/image" Target="../media/image4.jpeg"/><Relationship Id="rId19"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Rectangle 15"/>
          <p:cNvSpPr>
            <a:spLocks noChangeArrowheads="1"/>
          </p:cNvSpPr>
          <p:nvPr userDrawn="1"/>
        </p:nvSpPr>
        <p:spPr bwMode="gray">
          <a:xfrm>
            <a:off x="0" y="798513"/>
            <a:ext cx="9144000" cy="31273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0" name="Rectangle 16"/>
          <p:cNvSpPr>
            <a:spLocks noChangeArrowheads="1"/>
          </p:cNvSpPr>
          <p:nvPr/>
        </p:nvSpPr>
        <p:spPr bwMode="white">
          <a:xfrm>
            <a:off x="0" y="0"/>
            <a:ext cx="9144000" cy="83661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p>
        </p:txBody>
      </p:sp>
      <p:sp>
        <p:nvSpPr>
          <p:cNvPr id="1027" name="Rectangle 3"/>
          <p:cNvSpPr>
            <a:spLocks noGrp="1" noChangeArrowheads="1"/>
          </p:cNvSpPr>
          <p:nvPr>
            <p:ph type="body" idx="1"/>
          </p:nvPr>
        </p:nvSpPr>
        <p:spPr bwMode="auto">
          <a:xfrm>
            <a:off x="457200" y="1241425"/>
            <a:ext cx="8229600"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altLang="zh-CN" dirty="0" smtClean="0"/>
          </a:p>
        </p:txBody>
      </p:sp>
      <p:sp>
        <p:nvSpPr>
          <p:cNvPr id="1029" name="Rectangle 5"/>
          <p:cNvSpPr>
            <a:spLocks noGrp="1" noChangeArrowheads="1"/>
          </p:cNvSpPr>
          <p:nvPr>
            <p:ph type="ftr" sz="quarter" idx="3"/>
          </p:nvPr>
        </p:nvSpPr>
        <p:spPr bwMode="auto">
          <a:xfrm>
            <a:off x="6324600" y="6564313"/>
            <a:ext cx="23622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b="1" i="1">
                <a:latin typeface="Comic Sans MS" panose="030F0702030302020204" pitchFamily="66" charset="0"/>
                <a:ea typeface="宋体" panose="02010600030101010101" pitchFamily="2" charset="-122"/>
              </a:defRPr>
            </a:lvl1pPr>
          </a:lstStyle>
          <a:p>
            <a:r>
              <a:rPr lang="en-US" altLang="zh-CN" smtClean="0"/>
              <a:t>Database &amp; Information System Lab</a:t>
            </a:r>
            <a:endParaRPr lang="en-US" altLang="zh-CN" dirty="0"/>
          </a:p>
        </p:txBody>
      </p:sp>
      <p:sp>
        <p:nvSpPr>
          <p:cNvPr id="1030" name="Rectangle 6"/>
          <p:cNvSpPr>
            <a:spLocks noGrp="1" noChangeArrowheads="1"/>
          </p:cNvSpPr>
          <p:nvPr>
            <p:ph type="sldNum" sz="quarter" idx="4"/>
          </p:nvPr>
        </p:nvSpPr>
        <p:spPr bwMode="auto">
          <a:xfrm>
            <a:off x="3124200" y="6553200"/>
            <a:ext cx="2133600" cy="23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ea typeface="宋体" panose="02010600030101010101" pitchFamily="2" charset="-122"/>
              </a:defRPr>
            </a:lvl1pPr>
          </a:lstStyle>
          <a:p>
            <a:fld id="{40B0C06F-4C5E-4398-9EA9-FF291EBC996B}" type="slidenum">
              <a:rPr lang="en-US" altLang="zh-CN" smtClean="0"/>
              <a:pPr/>
              <a:t>‹#›</a:t>
            </a:fld>
            <a:endParaRPr lang="en-US" altLang="zh-CN"/>
          </a:p>
        </p:txBody>
      </p:sp>
      <p:sp>
        <p:nvSpPr>
          <p:cNvPr id="1026" name="Rectangle 2"/>
          <p:cNvSpPr>
            <a:spLocks noGrp="1" noChangeArrowheads="1"/>
          </p:cNvSpPr>
          <p:nvPr>
            <p:ph type="title"/>
          </p:nvPr>
        </p:nvSpPr>
        <p:spPr bwMode="black">
          <a:xfrm>
            <a:off x="381000" y="152400"/>
            <a:ext cx="73914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endParaRPr lang="en-US" altLang="zh-CN" dirty="0" smtClean="0"/>
          </a:p>
        </p:txBody>
      </p:sp>
      <p:grpSp>
        <p:nvGrpSpPr>
          <p:cNvPr id="1041" name="Group 17"/>
          <p:cNvGrpSpPr>
            <a:grpSpLocks/>
          </p:cNvGrpSpPr>
          <p:nvPr/>
        </p:nvGrpSpPr>
        <p:grpSpPr bwMode="auto">
          <a:xfrm>
            <a:off x="7308850" y="188913"/>
            <a:ext cx="1665288" cy="1512887"/>
            <a:chOff x="4604" y="119"/>
            <a:chExt cx="1049" cy="953"/>
          </a:xfrm>
        </p:grpSpPr>
        <p:sp>
          <p:nvSpPr>
            <p:cNvPr id="1042" name="Oval 18"/>
            <p:cNvSpPr>
              <a:spLocks noChangeArrowheads="1"/>
            </p:cNvSpPr>
            <p:nvPr userDrawn="1"/>
          </p:nvSpPr>
          <p:spPr bwMode="gray">
            <a:xfrm>
              <a:off x="4921" y="845"/>
              <a:ext cx="732" cy="227"/>
            </a:xfrm>
            <a:prstGeom prst="ellipse">
              <a:avLst/>
            </a:prstGeom>
            <a:gradFill rotWithShape="1">
              <a:gsLst>
                <a:gs pos="0">
                  <a:schemeClr val="tx1"/>
                </a:gs>
                <a:gs pos="100000">
                  <a:schemeClr val="tx1">
                    <a:gamma/>
                    <a:tint val="0"/>
                    <a:invGamma/>
                  </a:schemeClr>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3" name="Oval 19"/>
            <p:cNvSpPr>
              <a:spLocks noChangeArrowheads="1"/>
            </p:cNvSpPr>
            <p:nvPr userDrawn="1"/>
          </p:nvSpPr>
          <p:spPr bwMode="gray">
            <a:xfrm>
              <a:off x="4604" y="119"/>
              <a:ext cx="932" cy="911"/>
            </a:xfrm>
            <a:prstGeom prst="ellipse">
              <a:avLst/>
            </a:prstGeom>
            <a:solidFill>
              <a:schemeClr val="bg1"/>
            </a:solidFill>
            <a:ln>
              <a:noFill/>
            </a:ln>
            <a:effectLst>
              <a:outerShdw dist="63500" dir="2212194" algn="ctr" rotWithShape="0">
                <a:schemeClr val="tx1"/>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1044" name="Freeform 20" descr="4"/>
            <p:cNvSpPr>
              <a:spLocks/>
            </p:cNvSpPr>
            <p:nvPr userDrawn="1"/>
          </p:nvSpPr>
          <p:spPr bwMode="gray">
            <a:xfrm>
              <a:off x="5077" y="281"/>
              <a:ext cx="426" cy="588"/>
            </a:xfrm>
            <a:custGeom>
              <a:avLst/>
              <a:gdLst>
                <a:gd name="T0" fmla="*/ 951 w 1348"/>
                <a:gd name="T1" fmla="*/ 1963 h 1963"/>
                <a:gd name="T2" fmla="*/ 1338 w 1348"/>
                <a:gd name="T3" fmla="*/ 977 h 1963"/>
                <a:gd name="T4" fmla="*/ 905 w 1348"/>
                <a:gd name="T5" fmla="*/ 0 h 1963"/>
                <a:gd name="T6" fmla="*/ 0 w 1348"/>
                <a:gd name="T7" fmla="*/ 987 h 1963"/>
                <a:gd name="T8" fmla="*/ 951 w 1348"/>
                <a:gd name="T9" fmla="*/ 1963 h 1963"/>
              </a:gdLst>
              <a:ahLst/>
              <a:cxnLst>
                <a:cxn ang="0">
                  <a:pos x="T0" y="T1"/>
                </a:cxn>
                <a:cxn ang="0">
                  <a:pos x="T2" y="T3"/>
                </a:cxn>
                <a:cxn ang="0">
                  <a:pos x="T4" y="T5"/>
                </a:cxn>
                <a:cxn ang="0">
                  <a:pos x="T6" y="T7"/>
                </a:cxn>
                <a:cxn ang="0">
                  <a:pos x="T8" y="T9"/>
                </a:cxn>
              </a:cxnLst>
              <a:rect l="0" t="0" r="r" b="b"/>
              <a:pathLst>
                <a:path w="1348" h="1963">
                  <a:moveTo>
                    <a:pt x="951" y="1963"/>
                  </a:moveTo>
                  <a:cubicBezTo>
                    <a:pt x="1244" y="1689"/>
                    <a:pt x="1348" y="1323"/>
                    <a:pt x="1338" y="977"/>
                  </a:cubicBezTo>
                  <a:cubicBezTo>
                    <a:pt x="1329" y="629"/>
                    <a:pt x="1132" y="226"/>
                    <a:pt x="905" y="0"/>
                  </a:cubicBezTo>
                  <a:lnTo>
                    <a:pt x="0" y="987"/>
                  </a:lnTo>
                  <a:lnTo>
                    <a:pt x="951" y="1963"/>
                  </a:lnTo>
                  <a:close/>
                </a:path>
              </a:pathLst>
            </a:custGeom>
            <a:blipFill dpi="0" rotWithShape="1">
              <a:blip r:embed="rId15"/>
              <a:srcRect/>
              <a:stretch>
                <a:fillRect/>
              </a:stretch>
            </a:blipFill>
            <a:ln>
              <a:noFill/>
            </a:ln>
            <a:effectLst/>
            <a:extLst>
              <a:ext uri="{91240B29-F687-4f45-9708-019B960494DF}">
                <a14:hiddenLine xmlns:a14="http://schemas.microsoft.com/office/drawing/2010/main" w="76200" cmpd="sng">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5" name="Freeform 21" descr="1"/>
            <p:cNvSpPr>
              <a:spLocks/>
            </p:cNvSpPr>
            <p:nvPr userDrawn="1"/>
          </p:nvSpPr>
          <p:spPr bwMode="gray">
            <a:xfrm>
              <a:off x="4779" y="144"/>
              <a:ext cx="572" cy="416"/>
            </a:xfrm>
            <a:custGeom>
              <a:avLst/>
              <a:gdLst>
                <a:gd name="T0" fmla="*/ 905 w 1810"/>
                <a:gd name="T1" fmla="*/ 1388 h 1388"/>
                <a:gd name="T2" fmla="*/ 1810 w 1810"/>
                <a:gd name="T3" fmla="*/ 408 h 1388"/>
                <a:gd name="T4" fmla="*/ 874 w 1810"/>
                <a:gd name="T5" fmla="*/ 40 h 1388"/>
                <a:gd name="T6" fmla="*/ 0 w 1810"/>
                <a:gd name="T7" fmla="*/ 409 h 1388"/>
                <a:gd name="T8" fmla="*/ 905 w 1810"/>
                <a:gd name="T9" fmla="*/ 1388 h 1388"/>
              </a:gdLst>
              <a:ahLst/>
              <a:cxnLst>
                <a:cxn ang="0">
                  <a:pos x="T0" y="T1"/>
                </a:cxn>
                <a:cxn ang="0">
                  <a:pos x="T2" y="T3"/>
                </a:cxn>
                <a:cxn ang="0">
                  <a:pos x="T4" y="T5"/>
                </a:cxn>
                <a:cxn ang="0">
                  <a:pos x="T6" y="T7"/>
                </a:cxn>
                <a:cxn ang="0">
                  <a:pos x="T8" y="T9"/>
                </a:cxn>
              </a:cxnLst>
              <a:rect l="0" t="0" r="r" b="b"/>
              <a:pathLst>
                <a:path w="1810" h="1388">
                  <a:moveTo>
                    <a:pt x="905" y="1388"/>
                  </a:moveTo>
                  <a:lnTo>
                    <a:pt x="1810" y="408"/>
                  </a:lnTo>
                  <a:cubicBezTo>
                    <a:pt x="1612" y="189"/>
                    <a:pt x="1272" y="0"/>
                    <a:pt x="874" y="40"/>
                  </a:cubicBezTo>
                  <a:cubicBezTo>
                    <a:pt x="541" y="52"/>
                    <a:pt x="252" y="162"/>
                    <a:pt x="0" y="409"/>
                  </a:cubicBezTo>
                  <a:lnTo>
                    <a:pt x="905" y="1388"/>
                  </a:lnTo>
                  <a:close/>
                </a:path>
              </a:pathLst>
            </a:custGeom>
            <a:blipFill dpi="0" rotWithShape="1">
              <a:blip r:embed="rId16"/>
              <a:srcRect/>
              <a:stretch>
                <a:fillRect/>
              </a:stretch>
            </a:blipFill>
            <a:ln>
              <a:noFill/>
            </a:ln>
            <a:effectLst/>
            <a:extLst>
              <a:ext uri="{91240B29-F687-4f45-9708-019B960494DF}">
                <a14:hiddenLine xmlns:a14="http://schemas.microsoft.com/office/drawing/2010/main" w="76200" cmpd="sng">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6" name="Freeform 22" descr="2"/>
            <p:cNvSpPr>
              <a:spLocks/>
            </p:cNvSpPr>
            <p:nvPr userDrawn="1"/>
          </p:nvSpPr>
          <p:spPr bwMode="gray">
            <a:xfrm>
              <a:off x="4629" y="286"/>
              <a:ext cx="419" cy="572"/>
            </a:xfrm>
            <a:custGeom>
              <a:avLst/>
              <a:gdLst>
                <a:gd name="T0" fmla="*/ 1325 w 1325"/>
                <a:gd name="T1" fmla="*/ 960 h 1910"/>
                <a:gd name="T2" fmla="*/ 414 w 1325"/>
                <a:gd name="T3" fmla="*/ 0 h 1910"/>
                <a:gd name="T4" fmla="*/ 27 w 1325"/>
                <a:gd name="T5" fmla="*/ 1014 h 1910"/>
                <a:gd name="T6" fmla="*/ 402 w 1325"/>
                <a:gd name="T7" fmla="*/ 1910 h 1910"/>
                <a:gd name="T8" fmla="*/ 1325 w 1325"/>
                <a:gd name="T9" fmla="*/ 960 h 1910"/>
              </a:gdLst>
              <a:ahLst/>
              <a:cxnLst>
                <a:cxn ang="0">
                  <a:pos x="T0" y="T1"/>
                </a:cxn>
                <a:cxn ang="0">
                  <a:pos x="T2" y="T3"/>
                </a:cxn>
                <a:cxn ang="0">
                  <a:pos x="T4" y="T5"/>
                </a:cxn>
                <a:cxn ang="0">
                  <a:pos x="T6" y="T7"/>
                </a:cxn>
                <a:cxn ang="0">
                  <a:pos x="T8" y="T9"/>
                </a:cxn>
              </a:cxnLst>
              <a:rect l="0" t="0" r="r" b="b"/>
              <a:pathLst>
                <a:path w="1325" h="1910">
                  <a:moveTo>
                    <a:pt x="1325" y="960"/>
                  </a:moveTo>
                  <a:lnTo>
                    <a:pt x="414" y="0"/>
                  </a:lnTo>
                  <a:cubicBezTo>
                    <a:pt x="238" y="162"/>
                    <a:pt x="0" y="570"/>
                    <a:pt x="27" y="1014"/>
                  </a:cubicBezTo>
                  <a:cubicBezTo>
                    <a:pt x="53" y="1458"/>
                    <a:pt x="233" y="1748"/>
                    <a:pt x="402" y="1910"/>
                  </a:cubicBezTo>
                  <a:lnTo>
                    <a:pt x="1325" y="960"/>
                  </a:lnTo>
                  <a:close/>
                </a:path>
              </a:pathLst>
            </a:custGeom>
            <a:blipFill dpi="0" rotWithShape="1">
              <a:blip r:embed="rId17"/>
              <a:srcRect/>
              <a:stretch>
                <a:fillRect/>
              </a:stretch>
            </a:blipFill>
            <a:ln>
              <a:noFill/>
            </a:ln>
            <a:effectLst/>
            <a:extLst>
              <a:ext uri="{91240B29-F687-4f45-9708-019B960494DF}">
                <a14:hiddenLine xmlns:a14="http://schemas.microsoft.com/office/drawing/2010/main" w="76200" cmpd="sng">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7" name="Freeform 23" descr="55282"/>
            <p:cNvSpPr>
              <a:spLocks/>
            </p:cNvSpPr>
            <p:nvPr userDrawn="1"/>
          </p:nvSpPr>
          <p:spPr bwMode="gray">
            <a:xfrm>
              <a:off x="4770" y="585"/>
              <a:ext cx="590" cy="418"/>
            </a:xfrm>
            <a:custGeom>
              <a:avLst/>
              <a:gdLst>
                <a:gd name="T0" fmla="*/ 927 w 1866"/>
                <a:gd name="T1" fmla="*/ 0 h 1398"/>
                <a:gd name="T2" fmla="*/ 0 w 1866"/>
                <a:gd name="T3" fmla="*/ 975 h 1398"/>
                <a:gd name="T4" fmla="*/ 996 w 1866"/>
                <a:gd name="T5" fmla="*/ 1387 h 1398"/>
                <a:gd name="T6" fmla="*/ 1866 w 1866"/>
                <a:gd name="T7" fmla="*/ 996 h 1398"/>
                <a:gd name="T8" fmla="*/ 927 w 1866"/>
                <a:gd name="T9" fmla="*/ 0 h 1398"/>
              </a:gdLst>
              <a:ahLst/>
              <a:cxnLst>
                <a:cxn ang="0">
                  <a:pos x="T0" y="T1"/>
                </a:cxn>
                <a:cxn ang="0">
                  <a:pos x="T2" y="T3"/>
                </a:cxn>
                <a:cxn ang="0">
                  <a:pos x="T4" y="T5"/>
                </a:cxn>
                <a:cxn ang="0">
                  <a:pos x="T6" y="T7"/>
                </a:cxn>
                <a:cxn ang="0">
                  <a:pos x="T8" y="T9"/>
                </a:cxn>
              </a:cxnLst>
              <a:rect l="0" t="0" r="r" b="b"/>
              <a:pathLst>
                <a:path w="1866" h="1398">
                  <a:moveTo>
                    <a:pt x="927" y="0"/>
                  </a:moveTo>
                  <a:lnTo>
                    <a:pt x="0" y="975"/>
                  </a:lnTo>
                  <a:cubicBezTo>
                    <a:pt x="203" y="1204"/>
                    <a:pt x="607" y="1398"/>
                    <a:pt x="996" y="1387"/>
                  </a:cubicBezTo>
                  <a:cubicBezTo>
                    <a:pt x="1385" y="1375"/>
                    <a:pt x="1707" y="1159"/>
                    <a:pt x="1866" y="996"/>
                  </a:cubicBezTo>
                  <a:lnTo>
                    <a:pt x="927" y="0"/>
                  </a:lnTo>
                  <a:close/>
                </a:path>
              </a:pathLst>
            </a:custGeom>
            <a:blipFill dpi="0" rotWithShape="1">
              <a:blip r:embed="rId18"/>
              <a:srcRect/>
              <a:stretch>
                <a:fillRect/>
              </a:stretch>
            </a:blipFill>
            <a:ln>
              <a:noFill/>
            </a:ln>
            <a:effectLst/>
            <a:extLst>
              <a:ext uri="{91240B29-F687-4f45-9708-019B960494DF}">
                <a14:hiddenLine xmlns:a14="http://schemas.microsoft.com/office/drawing/2010/main" w="76200" cmpd="sng">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8" name="Oval 24"/>
            <p:cNvSpPr>
              <a:spLocks noChangeArrowheads="1"/>
            </p:cNvSpPr>
            <p:nvPr userDrawn="1"/>
          </p:nvSpPr>
          <p:spPr bwMode="gray">
            <a:xfrm>
              <a:off x="4921" y="391"/>
              <a:ext cx="331" cy="340"/>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p>
          </p:txBody>
        </p:sp>
      </p:grpSp>
      <p:pic>
        <p:nvPicPr>
          <p:cNvPr id="16" name="图片 3"/>
          <p:cNvPicPr>
            <a:picLocks noChangeAspect="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7839885" y="656744"/>
            <a:ext cx="476531" cy="46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rtl="0" eaLnBrk="1" fontAlgn="base" hangingPunct="1">
        <a:spcBef>
          <a:spcPct val="0"/>
        </a:spcBef>
        <a:spcAft>
          <a:spcPct val="0"/>
        </a:spcAft>
        <a:defRPr sz="3200" b="1" kern="1200">
          <a:solidFill>
            <a:schemeClr val="bg1"/>
          </a:solidFill>
          <a:latin typeface="Comic Sans MS" panose="030F0702030302020204" pitchFamily="66" charset="0"/>
          <a:ea typeface="华文新魏" panose="02010800040101010101" pitchFamily="2" charset="-122"/>
          <a:cs typeface="+mj-cs"/>
        </a:defRPr>
      </a:lvl1pPr>
      <a:lvl2pPr algn="l" rtl="0" eaLnBrk="1" fontAlgn="base" hangingPunct="1">
        <a:spcBef>
          <a:spcPct val="0"/>
        </a:spcBef>
        <a:spcAft>
          <a:spcPct val="0"/>
        </a:spcAft>
        <a:defRPr sz="3200" b="1">
          <a:solidFill>
            <a:schemeClr val="bg1"/>
          </a:solidFill>
          <a:latin typeface="Verdana" panose="020B0604030504040204" pitchFamily="34" charset="0"/>
        </a:defRPr>
      </a:lvl2pPr>
      <a:lvl3pPr algn="l" rtl="0" eaLnBrk="1" fontAlgn="base" hangingPunct="1">
        <a:spcBef>
          <a:spcPct val="0"/>
        </a:spcBef>
        <a:spcAft>
          <a:spcPct val="0"/>
        </a:spcAft>
        <a:defRPr sz="3200" b="1">
          <a:solidFill>
            <a:schemeClr val="bg1"/>
          </a:solidFill>
          <a:latin typeface="Verdana" panose="020B0604030504040204" pitchFamily="34" charset="0"/>
        </a:defRPr>
      </a:lvl3pPr>
      <a:lvl4pPr algn="l" rtl="0" eaLnBrk="1" fontAlgn="base" hangingPunct="1">
        <a:spcBef>
          <a:spcPct val="0"/>
        </a:spcBef>
        <a:spcAft>
          <a:spcPct val="0"/>
        </a:spcAft>
        <a:defRPr sz="3200" b="1">
          <a:solidFill>
            <a:schemeClr val="bg1"/>
          </a:solidFill>
          <a:latin typeface="Verdana" panose="020B0604030504040204" pitchFamily="34" charset="0"/>
        </a:defRPr>
      </a:lvl4pPr>
      <a:lvl5pPr algn="l" rtl="0" eaLnBrk="1" fontAlgn="base" hangingPunct="1">
        <a:spcBef>
          <a:spcPct val="0"/>
        </a:spcBef>
        <a:spcAft>
          <a:spcPct val="0"/>
        </a:spcAft>
        <a:defRPr sz="3200" b="1">
          <a:solidFill>
            <a:schemeClr val="bg1"/>
          </a:solidFill>
          <a:latin typeface="Verdana" panose="020B0604030504040204" pitchFamily="34" charset="0"/>
        </a:defRPr>
      </a:lvl5pPr>
      <a:lvl6pPr marL="457200" algn="l" rtl="0" eaLnBrk="1" fontAlgn="base" hangingPunct="1">
        <a:spcBef>
          <a:spcPct val="0"/>
        </a:spcBef>
        <a:spcAft>
          <a:spcPct val="0"/>
        </a:spcAft>
        <a:defRPr sz="3200" b="1">
          <a:solidFill>
            <a:schemeClr val="bg1"/>
          </a:solidFill>
          <a:latin typeface="Verdana" panose="020B0604030504040204" pitchFamily="34" charset="0"/>
        </a:defRPr>
      </a:lvl6pPr>
      <a:lvl7pPr marL="914400" algn="l" rtl="0" eaLnBrk="1" fontAlgn="base" hangingPunct="1">
        <a:spcBef>
          <a:spcPct val="0"/>
        </a:spcBef>
        <a:spcAft>
          <a:spcPct val="0"/>
        </a:spcAft>
        <a:defRPr sz="3200" b="1">
          <a:solidFill>
            <a:schemeClr val="bg1"/>
          </a:solidFill>
          <a:latin typeface="Verdana" panose="020B0604030504040204" pitchFamily="34" charset="0"/>
        </a:defRPr>
      </a:lvl7pPr>
      <a:lvl8pPr marL="1371600" algn="l" rtl="0" eaLnBrk="1" fontAlgn="base" hangingPunct="1">
        <a:spcBef>
          <a:spcPct val="0"/>
        </a:spcBef>
        <a:spcAft>
          <a:spcPct val="0"/>
        </a:spcAft>
        <a:defRPr sz="3200" b="1">
          <a:solidFill>
            <a:schemeClr val="bg1"/>
          </a:solidFill>
          <a:latin typeface="Verdana" panose="020B0604030504040204" pitchFamily="34" charset="0"/>
        </a:defRPr>
      </a:lvl8pPr>
      <a:lvl9pPr marL="1828800" algn="l" rtl="0" eaLnBrk="1" fontAlgn="base" hangingPunct="1">
        <a:spcBef>
          <a:spcPct val="0"/>
        </a:spcBef>
        <a:spcAft>
          <a:spcPct val="0"/>
        </a:spcAft>
        <a:defRPr sz="3200" b="1">
          <a:solidFill>
            <a:schemeClr val="bg1"/>
          </a:solidFill>
          <a:latin typeface="Verdana" panose="020B0604030504040204" pitchFamily="34" charset="0"/>
        </a:defRPr>
      </a:lvl9pPr>
    </p:titleStyle>
    <p:body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chemeClr val="tx2"/>
          </a:solidFill>
          <a:latin typeface="Comic Sans MS" panose="030F0702030302020204" pitchFamily="66" charset="0"/>
          <a:ea typeface="华文新魏" panose="02010800040101010101" pitchFamily="2" charset="-122"/>
          <a:cs typeface="Times New Roman" panose="02020603050405020304" pitchFamily="18" charset="0"/>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Comic Sans MS" panose="030F0702030302020204" pitchFamily="66" charset="0"/>
          <a:ea typeface="华文新魏" panose="02010800040101010101" pitchFamily="2" charset="-122"/>
          <a:cs typeface="Times New Roman" panose="02020603050405020304" pitchFamily="18" charset="0"/>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Comic Sans MS" panose="030F0702030302020204" pitchFamily="66" charset="0"/>
          <a:ea typeface="华文新魏" panose="02010800040101010101" pitchFamily="2" charset="-122"/>
          <a:cs typeface="Times New Roman" panose="02020603050405020304" pitchFamily="18" charset="0"/>
        </a:defRPr>
      </a:lvl3pPr>
      <a:lvl4pPr marL="1600200" indent="-228600" algn="l" rtl="0" eaLnBrk="1" fontAlgn="base" hangingPunct="1">
        <a:spcBef>
          <a:spcPct val="20000"/>
        </a:spcBef>
        <a:spcAft>
          <a:spcPct val="0"/>
        </a:spcAft>
        <a:buChar char="–"/>
        <a:defRPr sz="2000" kern="1200">
          <a:solidFill>
            <a:schemeClr val="tx1"/>
          </a:solidFill>
          <a:latin typeface="Comic Sans MS" panose="030F0702030302020204" pitchFamily="66" charset="0"/>
          <a:ea typeface="华文新魏" panose="02010800040101010101" pitchFamily="2" charset="-122"/>
          <a:cs typeface="Times New Roman" panose="02020603050405020304" pitchFamily="18" charset="0"/>
        </a:defRPr>
      </a:lvl4pPr>
      <a:lvl5pPr marL="2057400" indent="-228600" algn="l" rtl="0" eaLnBrk="1" fontAlgn="base" hangingPunct="1">
        <a:spcBef>
          <a:spcPct val="20000"/>
        </a:spcBef>
        <a:spcAft>
          <a:spcPct val="0"/>
        </a:spcAft>
        <a:buChar char="»"/>
        <a:defRPr sz="2000" kern="1200">
          <a:solidFill>
            <a:schemeClr val="tx1"/>
          </a:solidFill>
          <a:latin typeface="Comic Sans MS" panose="030F0702030302020204" pitchFamily="66" charset="0"/>
          <a:ea typeface="华文新魏" panose="02010800040101010101" pitchFamily="2"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21.emf"/><Relationship Id="rId4"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s>
</file>

<file path=ppt/slides/_rels/slide102.xml.rels><?xml version="1.0" encoding="UTF-8" standalone="yes"?>
<Relationships xmlns="http://schemas.openxmlformats.org/package/2006/relationships"><Relationship Id="rId3" Type="http://schemas.openxmlformats.org/officeDocument/2006/relationships/image" Target="../media/image23.emf"/><Relationship Id="rId4"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03.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04.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emf"/><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s>
</file>

<file path=ppt/slides/_rels/slide106.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6.png"/><Relationship Id="rId5" Type="http://schemas.openxmlformats.org/officeDocument/2006/relationships/image" Target="../media/image29.emf"/><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s>
</file>

<file path=ppt/slides/_rels/slide108.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30.emf"/><Relationship Id="rId5" Type="http://schemas.openxmlformats.org/officeDocument/2006/relationships/image" Target="../media/image31.emf"/><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32.emf"/><Relationship Id="rId4" Type="http://schemas.openxmlformats.org/officeDocument/2006/relationships/image" Target="../media/image33.emf"/><Relationship Id="rId5"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10.emf"/></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wav"/></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7.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em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s>
</file>

<file path=ppt/slides/_rels/slide98.xml.rels><?xml version="1.0" encoding="UTF-8" standalone="yes"?>
<Relationships xmlns="http://schemas.openxmlformats.org/package/2006/relationships"><Relationship Id="rId3" Type="http://schemas.openxmlformats.org/officeDocument/2006/relationships/image" Target="../media/image18.emf"/><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9.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zh-CN" altLang="en-US" dirty="0" smtClean="0">
                <a:latin typeface="华文新魏" panose="02010800040101010101" pitchFamily="2" charset="-122"/>
                <a:ea typeface="华文新魏" panose="02010800040101010101" pitchFamily="2" charset="-122"/>
              </a:rPr>
              <a:t>高级语言程序设计</a:t>
            </a:r>
            <a:endParaRPr lang="en-US" altLang="zh-CN" dirty="0">
              <a:latin typeface="华文新魏" panose="02010800040101010101" pitchFamily="2" charset="-122"/>
              <a:ea typeface="华文新魏" panose="02010800040101010101" pitchFamily="2" charset="-122"/>
            </a:endParaRPr>
          </a:p>
        </p:txBody>
      </p:sp>
      <p:sp>
        <p:nvSpPr>
          <p:cNvPr id="2052" name="Oval 4"/>
          <p:cNvSpPr>
            <a:spLocks noChangeArrowheads="1"/>
          </p:cNvSpPr>
          <p:nvPr/>
        </p:nvSpPr>
        <p:spPr bwMode="ltGray">
          <a:xfrm>
            <a:off x="5724376" y="5661248"/>
            <a:ext cx="431800" cy="431800"/>
          </a:xfrm>
          <a:prstGeom prst="ellipse">
            <a:avLst/>
          </a:prstGeom>
          <a:gradFill rotWithShape="1">
            <a:gsLst>
              <a:gs pos="0">
                <a:schemeClr val="accent2"/>
              </a:gs>
              <a:gs pos="100000">
                <a:schemeClr val="accent2">
                  <a:gamma/>
                  <a:shade val="57255"/>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chemeClr val="bg1"/>
              </a:solidFill>
              <a:latin typeface="华文新魏" panose="02010800040101010101" pitchFamily="2" charset="-122"/>
              <a:ea typeface="华文新魏" panose="02010800040101010101" pitchFamily="2" charset="-122"/>
            </a:endParaRPr>
          </a:p>
        </p:txBody>
      </p:sp>
      <p:sp>
        <p:nvSpPr>
          <p:cNvPr id="2054" name="Text Box 6"/>
          <p:cNvSpPr txBox="1">
            <a:spLocks noChangeArrowheads="1"/>
          </p:cNvSpPr>
          <p:nvPr/>
        </p:nvSpPr>
        <p:spPr bwMode="auto">
          <a:xfrm>
            <a:off x="6012160" y="5590981"/>
            <a:ext cx="27751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b="1" dirty="0" smtClean="0">
                <a:solidFill>
                  <a:schemeClr val="bg1"/>
                </a:solidFill>
                <a:latin typeface="华文新魏" panose="02010800040101010101" pitchFamily="2" charset="-122"/>
                <a:ea typeface="华文新魏" panose="02010800040101010101" pitchFamily="2" charset="-122"/>
              </a:rPr>
              <a:t>张莹</a:t>
            </a:r>
            <a:endParaRPr lang="en-US" altLang="zh-CN" b="1" dirty="0" smtClean="0">
              <a:solidFill>
                <a:schemeClr val="bg1"/>
              </a:solidFill>
              <a:latin typeface="华文新魏" panose="02010800040101010101" pitchFamily="2" charset="-122"/>
              <a:ea typeface="华文新魏" panose="02010800040101010101" pitchFamily="2" charset="-122"/>
            </a:endParaRPr>
          </a:p>
          <a:p>
            <a:pPr algn="ctr"/>
            <a:r>
              <a:rPr lang="zh-CN" altLang="en-US" b="1" dirty="0" smtClean="0">
                <a:solidFill>
                  <a:schemeClr val="bg1"/>
                </a:solidFill>
                <a:latin typeface="华文新魏" panose="02010800040101010101" pitchFamily="2" charset="-122"/>
                <a:ea typeface="华文新魏" panose="02010800040101010101" pitchFamily="2" charset="-122"/>
              </a:rPr>
              <a:t>计算机与控制工程学院</a:t>
            </a:r>
            <a:endParaRPr lang="en-US" altLang="zh-CN" b="1" dirty="0">
              <a:solidFill>
                <a:schemeClr val="bg1"/>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59007519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函数的使用和说明</a:t>
            </a:r>
            <a:endParaRPr lang="zh-CN" altLang="en-US" dirty="0"/>
          </a:p>
        </p:txBody>
      </p:sp>
      <p:sp>
        <p:nvSpPr>
          <p:cNvPr id="3" name="内容占位符 2"/>
          <p:cNvSpPr>
            <a:spLocks noGrp="1"/>
          </p:cNvSpPr>
          <p:nvPr>
            <p:ph idx="1"/>
          </p:nvPr>
        </p:nvSpPr>
        <p:spPr>
          <a:xfrm>
            <a:off x="457200" y="1295400"/>
            <a:ext cx="8153400" cy="1776410"/>
          </a:xfrm>
        </p:spPr>
        <p:txBody>
          <a:bodyPr/>
          <a:lstStyle/>
          <a:p>
            <a:r>
              <a:rPr lang="zh-CN" altLang="en-US" dirty="0" smtClean="0"/>
              <a:t>声明函数</a:t>
            </a:r>
            <a:r>
              <a:rPr lang="en-US" altLang="zh-CN" dirty="0" err="1" smtClean="0"/>
              <a:t>cuberoot</a:t>
            </a:r>
            <a:endParaRPr lang="en-US" altLang="zh-CN" dirty="0" smtClean="0"/>
          </a:p>
          <a:p>
            <a:pPr lvl="1"/>
            <a:r>
              <a:rPr lang="zh-CN" altLang="en-US" dirty="0" smtClean="0"/>
              <a:t>参数为待求根的变量</a:t>
            </a:r>
            <a:endParaRPr lang="en-US" altLang="zh-CN" dirty="0" smtClean="0"/>
          </a:p>
          <a:p>
            <a:r>
              <a:rPr lang="zh-CN" altLang="en-US" dirty="0" smtClean="0"/>
              <a:t>函数</a:t>
            </a:r>
            <a:r>
              <a:rPr lang="en-US" altLang="zh-CN" dirty="0" err="1" smtClean="0"/>
              <a:t>cuberoot</a:t>
            </a:r>
            <a:r>
              <a:rPr lang="zh-CN" altLang="en-US" dirty="0" smtClean="0"/>
              <a:t>的定义如下：</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9</a:t>
            </a:fld>
            <a:endParaRPr lang="en-US" altLang="zh-CN" dirty="0"/>
          </a:p>
        </p:txBody>
      </p:sp>
      <p:sp>
        <p:nvSpPr>
          <p:cNvPr id="6" name="矩形 5"/>
          <p:cNvSpPr/>
          <p:nvPr/>
        </p:nvSpPr>
        <p:spPr>
          <a:xfrm>
            <a:off x="357158" y="2928934"/>
            <a:ext cx="8501122" cy="3785652"/>
          </a:xfrm>
          <a:prstGeom prst="rect">
            <a:avLst/>
          </a:prstGeom>
        </p:spPr>
        <p:txBody>
          <a:bodyPr wrap="square">
            <a:spAutoFit/>
          </a:bodyPr>
          <a:lstStyle/>
          <a:p>
            <a:pPr>
              <a:buFont typeface="Wingdings" pitchFamily="2" charset="2"/>
              <a:buNone/>
            </a:pPr>
            <a:r>
              <a:rPr lang="en-US" altLang="zh-CN" sz="2400" b="1" smtClean="0">
                <a:solidFill>
                  <a:srgbClr val="0000FF"/>
                </a:solidFill>
                <a:latin typeface="Courier New" pitchFamily="49" charset="0"/>
                <a:ea typeface="楷体_GB2312" pitchFamily="49" charset="-122"/>
                <a:cs typeface="Courier New" pitchFamily="49" charset="0"/>
              </a:rPr>
              <a:t>float</a:t>
            </a:r>
            <a:r>
              <a:rPr lang="en-US" altLang="zh-CN" sz="2400" b="1" smtClean="0">
                <a:solidFill>
                  <a:schemeClr val="tx2"/>
                </a:solidFill>
                <a:latin typeface="Courier New" pitchFamily="49" charset="0"/>
                <a:ea typeface="楷体_GB2312" pitchFamily="49" charset="-122"/>
                <a:cs typeface="Courier New" pitchFamily="49" charset="0"/>
              </a:rPr>
              <a:t> cuberoot(</a:t>
            </a:r>
            <a:r>
              <a:rPr lang="en-US" altLang="zh-CN" sz="2400" b="1" smtClean="0">
                <a:solidFill>
                  <a:srgbClr val="0000FF"/>
                </a:solidFill>
                <a:latin typeface="Courier New" pitchFamily="49" charset="0"/>
                <a:ea typeface="楷体_GB2312" pitchFamily="49" charset="-122"/>
                <a:cs typeface="Courier New" pitchFamily="49" charset="0"/>
              </a:rPr>
              <a:t>float</a:t>
            </a:r>
            <a:r>
              <a:rPr lang="en-US" altLang="zh-CN" sz="2400" b="1" smtClean="0">
                <a:solidFill>
                  <a:schemeClr val="tx2"/>
                </a:solidFill>
                <a:latin typeface="Courier New" pitchFamily="49" charset="0"/>
                <a:ea typeface="楷体_GB2312" pitchFamily="49" charset="-122"/>
                <a:cs typeface="Courier New" pitchFamily="49" charset="0"/>
              </a:rPr>
              <a:t> </a:t>
            </a:r>
            <a:r>
              <a:rPr lang="en-US" altLang="zh-CN" sz="2400" b="1" dirty="0" smtClean="0">
                <a:solidFill>
                  <a:schemeClr val="tx2"/>
                </a:solidFill>
                <a:latin typeface="Courier New" pitchFamily="49" charset="0"/>
                <a:ea typeface="楷体_GB2312" pitchFamily="49" charset="-122"/>
                <a:cs typeface="Courier New" pitchFamily="49" charset="0"/>
              </a:rPr>
              <a:t>x){</a:t>
            </a:r>
            <a:r>
              <a:rPr lang="en-US" altLang="zh-CN" sz="2400" b="1" dirty="0" smtClean="0">
                <a:solidFill>
                  <a:srgbClr val="00B050"/>
                </a:solidFill>
                <a:latin typeface="Courier New" pitchFamily="49" charset="0"/>
                <a:ea typeface="楷体_GB2312" pitchFamily="49" charset="-122"/>
                <a:cs typeface="Courier New" pitchFamily="49" charset="0"/>
              </a:rPr>
              <a:t>//</a:t>
            </a:r>
            <a:r>
              <a:rPr lang="zh-CN" altLang="en-US" sz="2400" b="1" dirty="0" smtClean="0">
                <a:solidFill>
                  <a:srgbClr val="00B050"/>
                </a:solidFill>
                <a:latin typeface="Courier New" pitchFamily="49" charset="0"/>
                <a:ea typeface="楷体_GB2312" pitchFamily="49" charset="-122"/>
                <a:cs typeface="Courier New" pitchFamily="49" charset="0"/>
              </a:rPr>
              <a:t>精确到小数点后</a:t>
            </a:r>
            <a:r>
              <a:rPr lang="en-US" altLang="zh-CN" sz="2400" b="1" dirty="0" smtClean="0">
                <a:solidFill>
                  <a:srgbClr val="00B050"/>
                </a:solidFill>
                <a:latin typeface="Courier New" pitchFamily="49" charset="0"/>
                <a:ea typeface="楷体_GB2312" pitchFamily="49" charset="-122"/>
                <a:cs typeface="Courier New" pitchFamily="49" charset="0"/>
              </a:rPr>
              <a:t>6</a:t>
            </a:r>
            <a:r>
              <a:rPr lang="zh-CN" altLang="en-US" sz="2400" b="1" dirty="0" smtClean="0">
                <a:solidFill>
                  <a:srgbClr val="00B050"/>
                </a:solidFill>
                <a:latin typeface="Courier New" pitchFamily="49" charset="0"/>
                <a:ea typeface="楷体_GB2312" pitchFamily="49" charset="-122"/>
                <a:cs typeface="Courier New" pitchFamily="49" charset="0"/>
              </a:rPr>
              <a:t>位</a:t>
            </a:r>
          </a:p>
          <a:p>
            <a:pPr>
              <a:buFont typeface="Wingdings" pitchFamily="2" charset="2"/>
              <a:buNone/>
            </a:pPr>
            <a:r>
              <a:rPr lang="en-US" altLang="zh-CN" sz="2400" b="1" dirty="0" smtClean="0">
                <a:solidFill>
                  <a:schemeClr val="tx2"/>
                </a:solidFill>
                <a:latin typeface="Courier New" pitchFamily="49" charset="0"/>
                <a:ea typeface="楷体_GB2312" pitchFamily="49" charset="-122"/>
                <a:cs typeface="Courier New" pitchFamily="49" charset="0"/>
              </a:rPr>
              <a:t>	</a:t>
            </a:r>
            <a:r>
              <a:rPr lang="en-US" altLang="zh-CN" sz="2400" b="1" dirty="0" smtClean="0">
                <a:solidFill>
                  <a:srgbClr val="0000FF"/>
                </a:solidFill>
                <a:latin typeface="Courier New" pitchFamily="49" charset="0"/>
                <a:ea typeface="楷体_GB2312" pitchFamily="49" charset="-122"/>
                <a:cs typeface="Courier New" pitchFamily="49" charset="0"/>
              </a:rPr>
              <a:t>float</a:t>
            </a:r>
            <a:r>
              <a:rPr lang="en-US" altLang="zh-CN" sz="2400" b="1" dirty="0" smtClean="0">
                <a:solidFill>
                  <a:schemeClr val="tx2"/>
                </a:solidFill>
                <a:latin typeface="Courier New" pitchFamily="49" charset="0"/>
                <a:ea typeface="楷体_GB2312" pitchFamily="49" charset="-122"/>
                <a:cs typeface="Courier New" pitchFamily="49" charset="0"/>
              </a:rPr>
              <a:t> root , </a:t>
            </a:r>
            <a:r>
              <a:rPr lang="en-US" altLang="zh-CN" sz="2400" b="1" dirty="0" err="1" smtClean="0">
                <a:solidFill>
                  <a:schemeClr val="tx2"/>
                </a:solidFill>
                <a:latin typeface="Courier New" pitchFamily="49" charset="0"/>
                <a:ea typeface="楷体_GB2312" pitchFamily="49" charset="-122"/>
                <a:cs typeface="Courier New" pitchFamily="49" charset="0"/>
              </a:rPr>
              <a:t>croot</a:t>
            </a:r>
            <a:r>
              <a:rPr lang="en-US" altLang="zh-CN" sz="2400" b="1" dirty="0" smtClean="0">
                <a:solidFill>
                  <a:schemeClr val="tx2"/>
                </a:solidFill>
                <a:latin typeface="Courier New" pitchFamily="49" charset="0"/>
                <a:ea typeface="楷体_GB2312" pitchFamily="49" charset="-122"/>
                <a:cs typeface="Courier New" pitchFamily="49" charset="0"/>
              </a:rPr>
              <a:t>;</a:t>
            </a:r>
          </a:p>
          <a:p>
            <a:pPr>
              <a:buFont typeface="Wingdings" pitchFamily="2" charset="2"/>
              <a:buNone/>
            </a:pPr>
            <a:r>
              <a:rPr lang="en-US" altLang="zh-CN" sz="2400" b="1" dirty="0" smtClean="0">
                <a:solidFill>
                  <a:schemeClr val="tx2"/>
                </a:solidFill>
                <a:latin typeface="Courier New" pitchFamily="49" charset="0"/>
                <a:ea typeface="楷体_GB2312" pitchFamily="49" charset="-122"/>
                <a:cs typeface="Courier New" pitchFamily="49" charset="0"/>
              </a:rPr>
              <a:t>	</a:t>
            </a:r>
            <a:r>
              <a:rPr lang="en-US" altLang="zh-CN" sz="2400" b="1" dirty="0" smtClean="0">
                <a:solidFill>
                  <a:srgbClr val="0000FF"/>
                </a:solidFill>
                <a:latin typeface="Courier New" pitchFamily="49" charset="0"/>
                <a:ea typeface="楷体_GB2312" pitchFamily="49" charset="-122"/>
                <a:cs typeface="Courier New" pitchFamily="49" charset="0"/>
              </a:rPr>
              <a:t>const float </a:t>
            </a:r>
            <a:r>
              <a:rPr lang="en-US" altLang="zh-CN" sz="2400" b="1" dirty="0" err="1" smtClean="0">
                <a:solidFill>
                  <a:schemeClr val="tx2"/>
                </a:solidFill>
                <a:latin typeface="Courier New" pitchFamily="49" charset="0"/>
                <a:ea typeface="楷体_GB2312" pitchFamily="49" charset="-122"/>
                <a:cs typeface="Courier New" pitchFamily="49" charset="0"/>
              </a:rPr>
              <a:t>eps</a:t>
            </a:r>
            <a:r>
              <a:rPr lang="en-US" altLang="zh-CN" sz="2400" b="1" dirty="0" smtClean="0">
                <a:solidFill>
                  <a:schemeClr val="tx2"/>
                </a:solidFill>
                <a:latin typeface="Courier New" pitchFamily="49" charset="0"/>
                <a:ea typeface="楷体_GB2312" pitchFamily="49" charset="-122"/>
                <a:cs typeface="Courier New" pitchFamily="49" charset="0"/>
              </a:rPr>
              <a:t>=1e-6;</a:t>
            </a:r>
          </a:p>
          <a:p>
            <a:pPr>
              <a:buFont typeface="Wingdings" pitchFamily="2" charset="2"/>
              <a:buNone/>
            </a:pPr>
            <a:r>
              <a:rPr lang="en-US" altLang="zh-CN" sz="2400" b="1" dirty="0" smtClean="0">
                <a:solidFill>
                  <a:schemeClr val="tx2"/>
                </a:solidFill>
                <a:latin typeface="Courier New" pitchFamily="49" charset="0"/>
                <a:ea typeface="楷体_GB2312" pitchFamily="49" charset="-122"/>
                <a:cs typeface="Courier New" pitchFamily="49" charset="0"/>
              </a:rPr>
              <a:t>	</a:t>
            </a:r>
            <a:r>
              <a:rPr lang="en-US" altLang="zh-CN" sz="2400" b="1" dirty="0" err="1" smtClean="0">
                <a:solidFill>
                  <a:schemeClr val="tx2"/>
                </a:solidFill>
                <a:latin typeface="Courier New" pitchFamily="49" charset="0"/>
                <a:ea typeface="楷体_GB2312" pitchFamily="49" charset="-122"/>
                <a:cs typeface="Courier New" pitchFamily="49" charset="0"/>
              </a:rPr>
              <a:t>croot</a:t>
            </a:r>
            <a:r>
              <a:rPr lang="en-US" altLang="zh-CN" sz="2400" b="1" dirty="0" smtClean="0">
                <a:solidFill>
                  <a:schemeClr val="tx2"/>
                </a:solidFill>
                <a:latin typeface="Courier New" pitchFamily="49" charset="0"/>
                <a:ea typeface="楷体_GB2312" pitchFamily="49" charset="-122"/>
                <a:cs typeface="Courier New" pitchFamily="49" charset="0"/>
              </a:rPr>
              <a:t>=x;</a:t>
            </a:r>
          </a:p>
          <a:p>
            <a:pPr>
              <a:buFont typeface="Wingdings" pitchFamily="2" charset="2"/>
              <a:buNone/>
            </a:pPr>
            <a:r>
              <a:rPr lang="en-US" altLang="zh-CN" sz="2400" b="1" dirty="0" smtClean="0">
                <a:solidFill>
                  <a:schemeClr val="tx2"/>
                </a:solidFill>
                <a:latin typeface="Courier New" pitchFamily="49" charset="0"/>
                <a:ea typeface="楷体_GB2312" pitchFamily="49" charset="-122"/>
                <a:cs typeface="Courier New" pitchFamily="49" charset="0"/>
              </a:rPr>
              <a:t>	</a:t>
            </a:r>
            <a:r>
              <a:rPr lang="en-US" altLang="zh-CN" sz="2400" b="1" dirty="0" smtClean="0">
                <a:solidFill>
                  <a:srgbClr val="0000FF"/>
                </a:solidFill>
                <a:latin typeface="Courier New" pitchFamily="49" charset="0"/>
                <a:ea typeface="楷体_GB2312" pitchFamily="49" charset="-122"/>
                <a:cs typeface="Courier New" pitchFamily="49" charset="0"/>
              </a:rPr>
              <a:t>do</a:t>
            </a:r>
            <a:r>
              <a:rPr lang="en-US" altLang="zh-CN" sz="2400" b="1" dirty="0" smtClean="0">
                <a:solidFill>
                  <a:schemeClr val="tx2"/>
                </a:solidFill>
                <a:latin typeface="Courier New" pitchFamily="49" charset="0"/>
                <a:ea typeface="楷体_GB2312" pitchFamily="49" charset="-122"/>
                <a:cs typeface="Courier New" pitchFamily="49" charset="0"/>
              </a:rPr>
              <a:t>{</a:t>
            </a:r>
            <a:endParaRPr lang="zh-CN" altLang="en-US" sz="2400" b="1" dirty="0" smtClean="0">
              <a:solidFill>
                <a:schemeClr val="tx2"/>
              </a:solidFill>
              <a:latin typeface="Courier New" pitchFamily="49" charset="0"/>
              <a:ea typeface="楷体_GB2312" pitchFamily="49" charset="-122"/>
              <a:cs typeface="Courier New" pitchFamily="49" charset="0"/>
            </a:endParaRPr>
          </a:p>
          <a:p>
            <a:pPr>
              <a:buFont typeface="Wingdings" pitchFamily="2" charset="2"/>
              <a:buNone/>
            </a:pPr>
            <a:r>
              <a:rPr lang="zh-CN" altLang="en-US" sz="2400" b="1" dirty="0" smtClean="0">
                <a:solidFill>
                  <a:schemeClr val="tx2"/>
                </a:solidFill>
                <a:latin typeface="Courier New" pitchFamily="49" charset="0"/>
                <a:ea typeface="楷体_GB2312" pitchFamily="49" charset="-122"/>
                <a:cs typeface="Courier New" pitchFamily="49" charset="0"/>
              </a:rPr>
              <a:t> 		</a:t>
            </a:r>
            <a:r>
              <a:rPr lang="en-US" altLang="zh-CN" sz="2400" b="1" dirty="0" smtClean="0">
                <a:solidFill>
                  <a:schemeClr val="tx2"/>
                </a:solidFill>
                <a:latin typeface="Courier New" pitchFamily="49" charset="0"/>
                <a:ea typeface="楷体_GB2312" pitchFamily="49" charset="-122"/>
                <a:cs typeface="Courier New" pitchFamily="49" charset="0"/>
              </a:rPr>
              <a:t>root=</a:t>
            </a:r>
            <a:r>
              <a:rPr lang="en-US" altLang="zh-CN" sz="2400" b="1" dirty="0" err="1" smtClean="0">
                <a:solidFill>
                  <a:schemeClr val="tx2"/>
                </a:solidFill>
                <a:latin typeface="Courier New" pitchFamily="49" charset="0"/>
                <a:ea typeface="楷体_GB2312" pitchFamily="49" charset="-122"/>
                <a:cs typeface="Courier New" pitchFamily="49" charset="0"/>
              </a:rPr>
              <a:t>croot</a:t>
            </a:r>
            <a:r>
              <a:rPr lang="en-US" altLang="zh-CN" sz="2400" b="1" dirty="0" smtClean="0">
                <a:solidFill>
                  <a:schemeClr val="tx2"/>
                </a:solidFill>
                <a:latin typeface="Courier New" pitchFamily="49" charset="0"/>
                <a:ea typeface="楷体_GB2312" pitchFamily="49" charset="-122"/>
                <a:cs typeface="Courier New" pitchFamily="49" charset="0"/>
              </a:rPr>
              <a:t>;</a:t>
            </a:r>
            <a:endParaRPr lang="zh-CN" altLang="en-US" sz="2400" b="1" dirty="0" smtClean="0">
              <a:solidFill>
                <a:schemeClr val="tx2"/>
              </a:solidFill>
              <a:latin typeface="Courier New" pitchFamily="49" charset="0"/>
              <a:ea typeface="楷体_GB2312" pitchFamily="49" charset="-122"/>
              <a:cs typeface="Courier New" pitchFamily="49" charset="0"/>
            </a:endParaRPr>
          </a:p>
          <a:p>
            <a:pPr>
              <a:buFont typeface="Wingdings" pitchFamily="2" charset="2"/>
              <a:buNone/>
            </a:pPr>
            <a:r>
              <a:rPr lang="zh-CN" altLang="en-US" sz="2400" b="1" dirty="0" smtClean="0">
                <a:solidFill>
                  <a:schemeClr val="tx2"/>
                </a:solidFill>
                <a:latin typeface="Courier New" pitchFamily="49" charset="0"/>
                <a:ea typeface="楷体_GB2312" pitchFamily="49" charset="-122"/>
                <a:cs typeface="Courier New" pitchFamily="49" charset="0"/>
              </a:rPr>
              <a:t> 		</a:t>
            </a:r>
            <a:r>
              <a:rPr lang="en-US" altLang="zh-CN" sz="2400" b="1" err="1" smtClean="0">
                <a:solidFill>
                  <a:schemeClr val="tx2"/>
                </a:solidFill>
                <a:latin typeface="Courier New" pitchFamily="49" charset="0"/>
                <a:ea typeface="楷体_GB2312" pitchFamily="49" charset="-122"/>
                <a:cs typeface="Courier New" pitchFamily="49" charset="0"/>
              </a:rPr>
              <a:t>croot</a:t>
            </a:r>
            <a:r>
              <a:rPr lang="en-US" altLang="zh-CN" sz="2400" b="1" smtClean="0">
                <a:solidFill>
                  <a:schemeClr val="tx2"/>
                </a:solidFill>
                <a:latin typeface="Courier New" pitchFamily="49" charset="0"/>
                <a:ea typeface="楷体_GB2312" pitchFamily="49" charset="-122"/>
                <a:cs typeface="Courier New" pitchFamily="49" charset="0"/>
              </a:rPr>
              <a:t>=(2*root+x/(root*root</a:t>
            </a:r>
            <a:r>
              <a:rPr lang="en-US" altLang="zh-CN" sz="2400" b="1" dirty="0" smtClean="0">
                <a:solidFill>
                  <a:schemeClr val="tx2"/>
                </a:solidFill>
                <a:latin typeface="Courier New" pitchFamily="49" charset="0"/>
                <a:ea typeface="楷体_GB2312" pitchFamily="49" charset="-122"/>
                <a:cs typeface="Courier New" pitchFamily="49" charset="0"/>
              </a:rPr>
              <a:t>))/3;</a:t>
            </a:r>
            <a:endParaRPr lang="zh-CN" altLang="en-US" sz="2400" b="1" dirty="0" smtClean="0">
              <a:solidFill>
                <a:schemeClr val="tx2"/>
              </a:solidFill>
              <a:latin typeface="Courier New" pitchFamily="49" charset="0"/>
              <a:ea typeface="楷体_GB2312" pitchFamily="49" charset="-122"/>
              <a:cs typeface="Courier New" pitchFamily="49" charset="0"/>
            </a:endParaRPr>
          </a:p>
          <a:p>
            <a:pPr>
              <a:buFont typeface="Wingdings" pitchFamily="2" charset="2"/>
              <a:buNone/>
            </a:pPr>
            <a:r>
              <a:rPr lang="zh-CN" altLang="en-US" sz="2400" b="1" dirty="0" smtClean="0">
                <a:solidFill>
                  <a:schemeClr val="tx2"/>
                </a:solidFill>
                <a:latin typeface="Courier New" pitchFamily="49" charset="0"/>
                <a:ea typeface="楷体_GB2312" pitchFamily="49" charset="-122"/>
                <a:cs typeface="Courier New" pitchFamily="49" charset="0"/>
              </a:rPr>
              <a:t>     </a:t>
            </a:r>
            <a:r>
              <a:rPr lang="en-US" altLang="zh-CN" sz="2400" b="1" smtClean="0">
                <a:solidFill>
                  <a:schemeClr val="tx2"/>
                </a:solidFill>
                <a:latin typeface="Courier New" pitchFamily="49" charset="0"/>
                <a:ea typeface="楷体_GB2312" pitchFamily="49" charset="-122"/>
                <a:cs typeface="Courier New" pitchFamily="49" charset="0"/>
              </a:rPr>
              <a:t>}</a:t>
            </a:r>
            <a:r>
              <a:rPr lang="en-US" altLang="zh-CN" sz="2400" b="1" smtClean="0">
                <a:solidFill>
                  <a:srgbClr val="0000FF"/>
                </a:solidFill>
                <a:latin typeface="Courier New" pitchFamily="49" charset="0"/>
                <a:ea typeface="楷体_GB2312" pitchFamily="49" charset="-122"/>
                <a:cs typeface="Courier New" pitchFamily="49" charset="0"/>
              </a:rPr>
              <a:t>while</a:t>
            </a:r>
            <a:r>
              <a:rPr lang="en-US" altLang="zh-CN" sz="2400" b="1" smtClean="0">
                <a:solidFill>
                  <a:schemeClr val="tx2"/>
                </a:solidFill>
                <a:latin typeface="Courier New" pitchFamily="49" charset="0"/>
                <a:ea typeface="楷体_GB2312" pitchFamily="49" charset="-122"/>
                <a:cs typeface="Courier New" pitchFamily="49" charset="0"/>
              </a:rPr>
              <a:t>(fabs(croot</a:t>
            </a:r>
            <a:r>
              <a:rPr lang="zh-CN" altLang="en-US" sz="2400" b="1" dirty="0" smtClean="0">
                <a:solidFill>
                  <a:schemeClr val="tx2"/>
                </a:solidFill>
                <a:latin typeface="Courier New" pitchFamily="49" charset="0"/>
                <a:ea typeface="楷体_GB2312" pitchFamily="49" charset="-122"/>
                <a:cs typeface="Courier New" pitchFamily="49" charset="0"/>
              </a:rPr>
              <a:t>－</a:t>
            </a:r>
            <a:r>
              <a:rPr lang="en-US" altLang="zh-CN" sz="2400" b="1" dirty="0" smtClean="0">
                <a:solidFill>
                  <a:schemeClr val="tx2"/>
                </a:solidFill>
                <a:latin typeface="Courier New" pitchFamily="49" charset="0"/>
                <a:ea typeface="楷体_GB2312" pitchFamily="49" charset="-122"/>
                <a:cs typeface="Courier New" pitchFamily="49" charset="0"/>
              </a:rPr>
              <a:t>root)&gt;</a:t>
            </a:r>
            <a:r>
              <a:rPr lang="en-US" altLang="zh-CN" sz="2400" b="1" dirty="0" err="1" smtClean="0">
                <a:solidFill>
                  <a:schemeClr val="tx2"/>
                </a:solidFill>
                <a:latin typeface="Courier New" pitchFamily="49" charset="0"/>
                <a:ea typeface="楷体_GB2312" pitchFamily="49" charset="-122"/>
                <a:cs typeface="Courier New" pitchFamily="49" charset="0"/>
              </a:rPr>
              <a:t>eps</a:t>
            </a:r>
            <a:r>
              <a:rPr lang="en-US" altLang="zh-CN" sz="2400" b="1" dirty="0" smtClean="0">
                <a:solidFill>
                  <a:schemeClr val="tx2"/>
                </a:solidFill>
                <a:latin typeface="Courier New" pitchFamily="49" charset="0"/>
                <a:ea typeface="楷体_GB2312" pitchFamily="49" charset="-122"/>
                <a:cs typeface="Courier New" pitchFamily="49" charset="0"/>
              </a:rPr>
              <a:t>);</a:t>
            </a:r>
            <a:r>
              <a:rPr lang="zh-CN" altLang="en-US" sz="2400" b="1" dirty="0" smtClean="0">
                <a:solidFill>
                  <a:schemeClr val="tx2"/>
                </a:solidFill>
                <a:latin typeface="Courier New" pitchFamily="49" charset="0"/>
                <a:ea typeface="楷体_GB2312" pitchFamily="49" charset="-122"/>
                <a:cs typeface="Courier New" pitchFamily="49" charset="0"/>
              </a:rPr>
              <a:t/>
            </a:r>
            <a:br>
              <a:rPr lang="zh-CN" altLang="en-US" sz="2400" b="1" dirty="0" smtClean="0">
                <a:solidFill>
                  <a:schemeClr val="tx2"/>
                </a:solidFill>
                <a:latin typeface="Courier New" pitchFamily="49" charset="0"/>
                <a:ea typeface="楷体_GB2312" pitchFamily="49" charset="-122"/>
                <a:cs typeface="Courier New" pitchFamily="49" charset="0"/>
              </a:rPr>
            </a:br>
            <a:r>
              <a:rPr lang="en-US" altLang="zh-CN" sz="2400" b="1" dirty="0" smtClean="0">
                <a:solidFill>
                  <a:schemeClr val="tx2"/>
                </a:solidFill>
                <a:latin typeface="Courier New" pitchFamily="49" charset="0"/>
                <a:ea typeface="楷体_GB2312" pitchFamily="49" charset="-122"/>
                <a:cs typeface="Courier New" pitchFamily="49" charset="0"/>
              </a:rPr>
              <a:t>	</a:t>
            </a:r>
            <a:r>
              <a:rPr lang="en-US" altLang="zh-CN" sz="2400" b="1" dirty="0" smtClean="0">
                <a:solidFill>
                  <a:srgbClr val="0000FF"/>
                </a:solidFill>
                <a:latin typeface="Courier New" pitchFamily="49" charset="0"/>
                <a:ea typeface="楷体_GB2312" pitchFamily="49" charset="-122"/>
                <a:cs typeface="Courier New" pitchFamily="49" charset="0"/>
              </a:rPr>
              <a:t>return</a:t>
            </a:r>
            <a:r>
              <a:rPr lang="en-US" altLang="zh-CN" sz="2400" b="1" dirty="0" smtClean="0">
                <a:solidFill>
                  <a:schemeClr val="tx2"/>
                </a:solidFill>
                <a:latin typeface="Courier New" pitchFamily="49" charset="0"/>
                <a:ea typeface="楷体_GB2312" pitchFamily="49" charset="-122"/>
                <a:cs typeface="Courier New" pitchFamily="49" charset="0"/>
              </a:rPr>
              <a:t> </a:t>
            </a:r>
            <a:r>
              <a:rPr lang="en-US" altLang="zh-CN" sz="2400" b="1" dirty="0" err="1" smtClean="0">
                <a:solidFill>
                  <a:schemeClr val="tx2"/>
                </a:solidFill>
                <a:latin typeface="Courier New" pitchFamily="49" charset="0"/>
                <a:ea typeface="楷体_GB2312" pitchFamily="49" charset="-122"/>
                <a:cs typeface="Courier New" pitchFamily="49" charset="0"/>
              </a:rPr>
              <a:t>croot</a:t>
            </a:r>
            <a:r>
              <a:rPr lang="en-US" altLang="zh-CN" sz="2400" b="1" dirty="0" smtClean="0">
                <a:solidFill>
                  <a:schemeClr val="tx2"/>
                </a:solidFill>
                <a:latin typeface="Courier New" pitchFamily="49" charset="0"/>
                <a:ea typeface="楷体_GB2312" pitchFamily="49" charset="-122"/>
                <a:cs typeface="Courier New" pitchFamily="49" charset="0"/>
              </a:rPr>
              <a:t>;</a:t>
            </a:r>
            <a:endParaRPr lang="zh-CN" altLang="en-US" sz="2400" b="1" dirty="0" smtClean="0">
              <a:solidFill>
                <a:schemeClr val="tx2"/>
              </a:solidFill>
              <a:latin typeface="Courier New" pitchFamily="49" charset="0"/>
              <a:ea typeface="楷体_GB2312" pitchFamily="49" charset="-122"/>
              <a:cs typeface="Courier New" pitchFamily="49" charset="0"/>
            </a:endParaRPr>
          </a:p>
          <a:p>
            <a:pPr>
              <a:buFont typeface="Wingdings" pitchFamily="2" charset="2"/>
              <a:buNone/>
            </a:pPr>
            <a:r>
              <a:rPr lang="en-US" altLang="zh-CN" sz="2400" b="1" dirty="0" smtClean="0">
                <a:solidFill>
                  <a:schemeClr val="tx2"/>
                </a:solidFill>
                <a:latin typeface="Courier New" pitchFamily="49" charset="0"/>
                <a:ea typeface="楷体_GB2312" pitchFamily="49" charset="-122"/>
                <a:cs typeface="Courier New" pitchFamily="49" charset="0"/>
              </a:rPr>
              <a:t>}</a:t>
            </a:r>
            <a:endParaRPr lang="zh-CN" altLang="en-US" sz="2400" dirty="0">
              <a:solidFill>
                <a:schemeClr val="tx2"/>
              </a:solidFill>
              <a:latin typeface="Courier New" pitchFamily="49" charset="0"/>
              <a:cs typeface="Courier New" pitchFamily="49" charset="0"/>
            </a:endParaRPr>
          </a:p>
        </p:txBody>
      </p:sp>
    </p:spTree>
    <p:extLst>
      <p:ext uri="{BB962C8B-B14F-4D97-AF65-F5344CB8AC3E}">
        <p14:creationId xmlns:p14="http://schemas.microsoft.com/office/powerpoint/2010/main" val="2785348359"/>
      </p:ext>
    </p:extLst>
  </p:cSld>
  <p:clrMapOvr>
    <a:masterClrMapping/>
  </p:clrMapOvr>
  <p:timing>
    <p:tnLst>
      <p:par>
        <p:cTn xmlns:p14="http://schemas.microsoft.com/office/powerpoint/2010/mai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a:xfrm>
            <a:off x="457200" y="1295400"/>
            <a:ext cx="4257676" cy="5029200"/>
          </a:xfrm>
        </p:spPr>
        <p:txBody>
          <a:bodyPr/>
          <a:lstStyle/>
          <a:p>
            <a:r>
              <a:rPr lang="zh-CN" altLang="en-US" dirty="0" smtClean="0"/>
              <a:t>函数的嵌套</a:t>
            </a:r>
            <a:endParaRPr lang="en-US" altLang="zh-CN" dirty="0" smtClean="0"/>
          </a:p>
          <a:p>
            <a:pPr lvl="1"/>
            <a:r>
              <a:rPr lang="zh-CN" altLang="en-US" dirty="0" smtClean="0"/>
              <a:t>函数嵌套调用过程中的栈结构</a:t>
            </a:r>
            <a:endParaRPr lang="en-US" altLang="zh-CN" dirty="0" smtClean="0"/>
          </a:p>
          <a:p>
            <a:pPr lvl="2"/>
            <a:r>
              <a:rPr lang="zh-CN" altLang="en-US" dirty="0" smtClean="0"/>
              <a:t>发生函数调用时（调用</a:t>
            </a:r>
            <a:r>
              <a:rPr lang="en-US" altLang="zh-CN" dirty="0" smtClean="0"/>
              <a:t>a</a:t>
            </a:r>
            <a:r>
              <a:rPr lang="zh-CN" altLang="en-US" dirty="0" smtClean="0"/>
              <a:t>函数），“保存”主函数当前的运行状态，记录被调函数的返回地址</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99</a:t>
            </a:fld>
            <a:endParaRPr lang="en-US" altLang="zh-CN" dirty="0"/>
          </a:p>
        </p:txBody>
      </p:sp>
      <p:pic>
        <p:nvPicPr>
          <p:cNvPr id="10" name="Picture 3"/>
          <p:cNvPicPr>
            <a:picLocks noChangeAspect="1" noChangeArrowheads="1"/>
          </p:cNvPicPr>
          <p:nvPr/>
        </p:nvPicPr>
        <p:blipFill>
          <a:blip r:embed="rId3" cstate="print"/>
          <a:srcRect/>
          <a:stretch>
            <a:fillRect/>
          </a:stretch>
        </p:blipFill>
        <p:spPr bwMode="auto">
          <a:xfrm>
            <a:off x="2794000" y="4857750"/>
            <a:ext cx="1706563" cy="439738"/>
          </a:xfrm>
          <a:prstGeom prst="rect">
            <a:avLst/>
          </a:prstGeom>
          <a:noFill/>
          <a:ln w="9525">
            <a:noFill/>
            <a:miter lim="800000"/>
            <a:headEnd/>
            <a:tailEnd/>
          </a:ln>
          <a:effectLst/>
        </p:spPr>
      </p:pic>
      <p:pic>
        <p:nvPicPr>
          <p:cNvPr id="94212" name="Picture 4"/>
          <p:cNvPicPr>
            <a:picLocks noChangeAspect="1" noChangeArrowheads="1"/>
          </p:cNvPicPr>
          <p:nvPr/>
        </p:nvPicPr>
        <p:blipFill>
          <a:blip r:embed="rId4" cstate="print"/>
          <a:srcRect/>
          <a:stretch>
            <a:fillRect/>
          </a:stretch>
        </p:blipFill>
        <p:spPr bwMode="auto">
          <a:xfrm>
            <a:off x="5572132" y="2000240"/>
            <a:ext cx="2533650" cy="4276725"/>
          </a:xfrm>
          <a:prstGeom prst="rect">
            <a:avLst/>
          </a:prstGeom>
          <a:noFill/>
          <a:ln w="9525">
            <a:noFill/>
            <a:miter lim="800000"/>
            <a:headEnd/>
            <a:tailEnd/>
          </a:ln>
          <a:effectLst/>
        </p:spPr>
      </p:pic>
    </p:spTree>
    <p:extLst>
      <p:ext uri="{BB962C8B-B14F-4D97-AF65-F5344CB8AC3E}">
        <p14:creationId xmlns:p14="http://schemas.microsoft.com/office/powerpoint/2010/main" val="2825408016"/>
      </p:ext>
    </p:extLst>
  </p:cSld>
  <p:clrMapOvr>
    <a:masterClrMapping/>
  </p:clrMapOvr>
  <p:timing>
    <p:tnLst>
      <p:par>
        <p:cTn xmlns:p14="http://schemas.microsoft.com/office/powerpoint/2010/mai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zh-CN" altLang="en-US" dirty="0" smtClean="0"/>
              <a:t>函数的嵌套</a:t>
            </a:r>
            <a:endParaRPr lang="en-US" altLang="zh-CN" dirty="0" smtClean="0"/>
          </a:p>
          <a:p>
            <a:pPr lvl="1"/>
            <a:r>
              <a:rPr lang="zh-CN" altLang="en-US" dirty="0" smtClean="0"/>
              <a:t>函数嵌套调用过程中的栈结构</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100</a:t>
            </a:fld>
            <a:endParaRPr lang="en-US" altLang="zh-CN" dirty="0"/>
          </a:p>
        </p:txBody>
      </p:sp>
      <p:pic>
        <p:nvPicPr>
          <p:cNvPr id="94210" name="Picture 2"/>
          <p:cNvPicPr>
            <a:picLocks noChangeAspect="1" noChangeArrowheads="1"/>
          </p:cNvPicPr>
          <p:nvPr/>
        </p:nvPicPr>
        <p:blipFill>
          <a:blip r:embed="rId2" cstate="print"/>
          <a:srcRect/>
          <a:stretch>
            <a:fillRect/>
          </a:stretch>
        </p:blipFill>
        <p:spPr bwMode="auto">
          <a:xfrm>
            <a:off x="523875" y="2500306"/>
            <a:ext cx="8096250" cy="3476625"/>
          </a:xfrm>
          <a:prstGeom prst="rect">
            <a:avLst/>
          </a:prstGeom>
          <a:noFill/>
          <a:ln w="9525">
            <a:noFill/>
            <a:miter lim="800000"/>
            <a:headEnd/>
            <a:tailEnd/>
          </a:ln>
        </p:spPr>
      </p:pic>
      <p:pic>
        <p:nvPicPr>
          <p:cNvPr id="9" name="图片 8" descr="retangle1.png"/>
          <p:cNvPicPr>
            <a:picLocks noChangeAspect="1"/>
          </p:cNvPicPr>
          <p:nvPr/>
        </p:nvPicPr>
        <p:blipFill>
          <a:blip r:embed="rId3" cstate="print"/>
          <a:stretch>
            <a:fillRect/>
          </a:stretch>
        </p:blipFill>
        <p:spPr>
          <a:xfrm>
            <a:off x="4643438" y="3071810"/>
            <a:ext cx="714380" cy="714380"/>
          </a:xfrm>
          <a:prstGeom prst="rect">
            <a:avLst/>
          </a:prstGeom>
        </p:spPr>
      </p:pic>
    </p:spTree>
    <p:extLst>
      <p:ext uri="{BB962C8B-B14F-4D97-AF65-F5344CB8AC3E}">
        <p14:creationId xmlns:p14="http://schemas.microsoft.com/office/powerpoint/2010/main" val="3043892474"/>
      </p:ext>
    </p:extLst>
  </p:cSld>
  <p:clrMapOvr>
    <a:masterClrMapping/>
  </p:clrMapOvr>
  <p:timing>
    <p:tnLst>
      <p:par>
        <p:cTn xmlns:p14="http://schemas.microsoft.com/office/powerpoint/2010/mai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a:xfrm>
            <a:off x="457200" y="1295400"/>
            <a:ext cx="4257676" cy="5029200"/>
          </a:xfrm>
        </p:spPr>
        <p:txBody>
          <a:bodyPr/>
          <a:lstStyle/>
          <a:p>
            <a:r>
              <a:rPr lang="zh-CN" altLang="en-US" dirty="0" smtClean="0"/>
              <a:t>函数的嵌套</a:t>
            </a:r>
            <a:endParaRPr lang="en-US" altLang="zh-CN" dirty="0" smtClean="0"/>
          </a:p>
          <a:p>
            <a:pPr lvl="1"/>
            <a:r>
              <a:rPr lang="zh-CN" altLang="en-US" dirty="0" smtClean="0"/>
              <a:t>函数嵌套调用过程中的栈结构</a:t>
            </a:r>
            <a:endParaRPr lang="en-US" altLang="zh-CN" dirty="0" smtClean="0"/>
          </a:p>
          <a:p>
            <a:pPr lvl="2"/>
            <a:r>
              <a:rPr lang="zh-CN" altLang="en-US" dirty="0" smtClean="0"/>
              <a:t>运行</a:t>
            </a:r>
            <a:r>
              <a:rPr lang="en-US" altLang="zh-CN" dirty="0" smtClean="0"/>
              <a:t>a</a:t>
            </a:r>
            <a:r>
              <a:rPr lang="zh-CN" altLang="en-US" dirty="0" smtClean="0"/>
              <a:t>函数，记录</a:t>
            </a:r>
            <a:r>
              <a:rPr lang="en-US" altLang="zh-CN" dirty="0" smtClean="0"/>
              <a:t>a</a:t>
            </a:r>
            <a:r>
              <a:rPr lang="zh-CN" altLang="en-US" dirty="0" smtClean="0"/>
              <a:t>函数的参数和局部变量的值</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101</a:t>
            </a:fld>
            <a:endParaRPr lang="en-US" altLang="zh-CN" dirty="0"/>
          </a:p>
        </p:txBody>
      </p:sp>
      <p:pic>
        <p:nvPicPr>
          <p:cNvPr id="11" name="Picture 4"/>
          <p:cNvPicPr>
            <a:picLocks noChangeAspect="1" noChangeArrowheads="1"/>
          </p:cNvPicPr>
          <p:nvPr/>
        </p:nvPicPr>
        <p:blipFill>
          <a:blip r:embed="rId3" cstate="print"/>
          <a:srcRect/>
          <a:stretch>
            <a:fillRect/>
          </a:stretch>
        </p:blipFill>
        <p:spPr bwMode="auto">
          <a:xfrm>
            <a:off x="2786063" y="4500563"/>
            <a:ext cx="1706562" cy="439737"/>
          </a:xfrm>
          <a:prstGeom prst="rect">
            <a:avLst/>
          </a:prstGeom>
          <a:noFill/>
          <a:ln w="9525">
            <a:noFill/>
            <a:miter lim="800000"/>
            <a:headEnd/>
            <a:tailEnd/>
          </a:ln>
          <a:effectLst/>
        </p:spPr>
      </p:pic>
      <p:pic>
        <p:nvPicPr>
          <p:cNvPr id="95237" name="Picture 5"/>
          <p:cNvPicPr>
            <a:picLocks noChangeAspect="1" noChangeArrowheads="1"/>
          </p:cNvPicPr>
          <p:nvPr/>
        </p:nvPicPr>
        <p:blipFill>
          <a:blip r:embed="rId4" cstate="print"/>
          <a:srcRect/>
          <a:stretch>
            <a:fillRect/>
          </a:stretch>
        </p:blipFill>
        <p:spPr bwMode="auto">
          <a:xfrm>
            <a:off x="5500694" y="1071546"/>
            <a:ext cx="2533650" cy="5534025"/>
          </a:xfrm>
          <a:prstGeom prst="rect">
            <a:avLst/>
          </a:prstGeom>
          <a:noFill/>
          <a:ln w="9525">
            <a:noFill/>
            <a:miter lim="800000"/>
            <a:headEnd/>
            <a:tailEnd/>
          </a:ln>
          <a:effectLst/>
        </p:spPr>
      </p:pic>
    </p:spTree>
    <p:extLst>
      <p:ext uri="{BB962C8B-B14F-4D97-AF65-F5344CB8AC3E}">
        <p14:creationId xmlns:p14="http://schemas.microsoft.com/office/powerpoint/2010/main" val="3985365117"/>
      </p:ext>
    </p:extLst>
  </p:cSld>
  <p:clrMapOvr>
    <a:masterClrMapping/>
  </p:clrMapOvr>
  <p:timing>
    <p:tnLst>
      <p:par>
        <p:cTn xmlns:p14="http://schemas.microsoft.com/office/powerpoint/2010/mai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zh-CN" altLang="en-US" dirty="0" smtClean="0"/>
              <a:t>函数的嵌套</a:t>
            </a:r>
            <a:endParaRPr lang="en-US" altLang="zh-CN" dirty="0" smtClean="0"/>
          </a:p>
          <a:p>
            <a:pPr lvl="1"/>
            <a:r>
              <a:rPr lang="zh-CN" altLang="en-US" dirty="0" smtClean="0"/>
              <a:t>函数嵌套调用过程中的栈结构</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102</a:t>
            </a:fld>
            <a:endParaRPr lang="en-US" altLang="zh-CN" dirty="0"/>
          </a:p>
        </p:txBody>
      </p:sp>
      <p:pic>
        <p:nvPicPr>
          <p:cNvPr id="94210" name="Picture 2"/>
          <p:cNvPicPr>
            <a:picLocks noChangeAspect="1" noChangeArrowheads="1"/>
          </p:cNvPicPr>
          <p:nvPr/>
        </p:nvPicPr>
        <p:blipFill>
          <a:blip r:embed="rId2" cstate="print"/>
          <a:srcRect/>
          <a:stretch>
            <a:fillRect/>
          </a:stretch>
        </p:blipFill>
        <p:spPr bwMode="auto">
          <a:xfrm>
            <a:off x="523875" y="2500306"/>
            <a:ext cx="8096250" cy="3476625"/>
          </a:xfrm>
          <a:prstGeom prst="rect">
            <a:avLst/>
          </a:prstGeom>
          <a:noFill/>
          <a:ln w="9525">
            <a:noFill/>
            <a:miter lim="800000"/>
            <a:headEnd/>
            <a:tailEnd/>
          </a:ln>
        </p:spPr>
      </p:pic>
      <p:pic>
        <p:nvPicPr>
          <p:cNvPr id="8" name="图片 7" descr="cycle1.png"/>
          <p:cNvPicPr>
            <a:picLocks noChangeAspect="1"/>
          </p:cNvPicPr>
          <p:nvPr/>
        </p:nvPicPr>
        <p:blipFill>
          <a:blip r:embed="rId3" cstate="print"/>
          <a:stretch>
            <a:fillRect/>
          </a:stretch>
        </p:blipFill>
        <p:spPr>
          <a:xfrm>
            <a:off x="3714744" y="3714752"/>
            <a:ext cx="2759529" cy="1071570"/>
          </a:xfrm>
          <a:prstGeom prst="rect">
            <a:avLst/>
          </a:prstGeom>
        </p:spPr>
      </p:pic>
      <p:pic>
        <p:nvPicPr>
          <p:cNvPr id="9" name="图片 8" descr="retangle1.png"/>
          <p:cNvPicPr>
            <a:picLocks noChangeAspect="1"/>
          </p:cNvPicPr>
          <p:nvPr/>
        </p:nvPicPr>
        <p:blipFill>
          <a:blip r:embed="rId4" cstate="print"/>
          <a:stretch>
            <a:fillRect/>
          </a:stretch>
        </p:blipFill>
        <p:spPr>
          <a:xfrm>
            <a:off x="6429388" y="3071810"/>
            <a:ext cx="714380" cy="714380"/>
          </a:xfrm>
          <a:prstGeom prst="rect">
            <a:avLst/>
          </a:prstGeom>
        </p:spPr>
      </p:pic>
    </p:spTree>
    <p:extLst>
      <p:ext uri="{BB962C8B-B14F-4D97-AF65-F5344CB8AC3E}">
        <p14:creationId xmlns:p14="http://schemas.microsoft.com/office/powerpoint/2010/main" val="3617348090"/>
      </p:ext>
    </p:extLst>
  </p:cSld>
  <p:clrMapOvr>
    <a:masterClrMapping/>
  </p:clrMapOvr>
  <p:timing>
    <p:tnLst>
      <p:par>
        <p:cTn xmlns:p14="http://schemas.microsoft.com/office/powerpoint/2010/mai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a:xfrm>
            <a:off x="457200" y="1295400"/>
            <a:ext cx="4257676" cy="5029200"/>
          </a:xfrm>
        </p:spPr>
        <p:txBody>
          <a:bodyPr/>
          <a:lstStyle/>
          <a:p>
            <a:r>
              <a:rPr lang="zh-CN" altLang="en-US" dirty="0" smtClean="0"/>
              <a:t>函数的嵌套</a:t>
            </a:r>
            <a:endParaRPr lang="en-US" altLang="zh-CN" dirty="0" smtClean="0"/>
          </a:p>
          <a:p>
            <a:pPr lvl="1"/>
            <a:r>
              <a:rPr lang="zh-CN" altLang="en-US" dirty="0" smtClean="0"/>
              <a:t>函数嵌套调用过程中的栈结构</a:t>
            </a:r>
            <a:endParaRPr lang="en-US" altLang="zh-CN" dirty="0" smtClean="0"/>
          </a:p>
          <a:p>
            <a:pPr lvl="2"/>
            <a:r>
              <a:rPr lang="zh-CN" altLang="en-US" dirty="0" smtClean="0"/>
              <a:t>调用</a:t>
            </a:r>
            <a:r>
              <a:rPr lang="en-US" altLang="zh-CN" dirty="0" smtClean="0"/>
              <a:t>b</a:t>
            </a:r>
            <a:r>
              <a:rPr lang="zh-CN" altLang="en-US" dirty="0" smtClean="0"/>
              <a:t>函数，保存</a:t>
            </a:r>
            <a:r>
              <a:rPr lang="en-US" altLang="zh-CN" dirty="0" smtClean="0"/>
              <a:t>a</a:t>
            </a:r>
            <a:r>
              <a:rPr lang="zh-CN" altLang="en-US" dirty="0" smtClean="0"/>
              <a:t>函数的当前状态，记录</a:t>
            </a:r>
            <a:r>
              <a:rPr lang="en-US" altLang="zh-CN" dirty="0" smtClean="0"/>
              <a:t>b</a:t>
            </a:r>
            <a:r>
              <a:rPr lang="zh-CN" altLang="en-US" dirty="0" smtClean="0"/>
              <a:t>函数的返回地址</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103</a:t>
            </a:fld>
            <a:endParaRPr lang="en-US" altLang="zh-CN" dirty="0"/>
          </a:p>
        </p:txBody>
      </p:sp>
      <p:pic>
        <p:nvPicPr>
          <p:cNvPr id="96262" name="Picture 6"/>
          <p:cNvPicPr>
            <a:picLocks noChangeAspect="1" noChangeArrowheads="1"/>
          </p:cNvPicPr>
          <p:nvPr/>
        </p:nvPicPr>
        <p:blipFill>
          <a:blip r:embed="rId3" cstate="print"/>
          <a:srcRect/>
          <a:stretch>
            <a:fillRect/>
          </a:stretch>
        </p:blipFill>
        <p:spPr bwMode="auto">
          <a:xfrm>
            <a:off x="5715008" y="1805010"/>
            <a:ext cx="2895600" cy="4838700"/>
          </a:xfrm>
          <a:prstGeom prst="rect">
            <a:avLst/>
          </a:prstGeom>
          <a:noFill/>
          <a:ln w="9525">
            <a:noFill/>
            <a:miter lim="800000"/>
            <a:headEnd/>
            <a:tailEnd/>
          </a:ln>
          <a:effectLst/>
        </p:spPr>
      </p:pic>
      <p:pic>
        <p:nvPicPr>
          <p:cNvPr id="96263" name="Picture 7"/>
          <p:cNvPicPr>
            <a:picLocks noChangeAspect="1" noChangeArrowheads="1"/>
          </p:cNvPicPr>
          <p:nvPr/>
        </p:nvPicPr>
        <p:blipFill>
          <a:blip r:embed="rId4" cstate="print"/>
          <a:srcRect/>
          <a:stretch>
            <a:fillRect/>
          </a:stretch>
        </p:blipFill>
        <p:spPr bwMode="auto">
          <a:xfrm>
            <a:off x="2933708" y="3914830"/>
            <a:ext cx="2781300" cy="2533650"/>
          </a:xfrm>
          <a:prstGeom prst="rect">
            <a:avLst/>
          </a:prstGeom>
          <a:noFill/>
          <a:ln w="9525">
            <a:noFill/>
            <a:miter lim="800000"/>
            <a:headEnd/>
            <a:tailEnd/>
          </a:ln>
          <a:effectLst/>
        </p:spPr>
      </p:pic>
      <p:pic>
        <p:nvPicPr>
          <p:cNvPr id="14" name="Picture 8"/>
          <p:cNvPicPr>
            <a:picLocks noChangeAspect="1" noChangeArrowheads="1"/>
          </p:cNvPicPr>
          <p:nvPr/>
        </p:nvPicPr>
        <p:blipFill>
          <a:blip r:embed="rId5" cstate="print"/>
          <a:srcRect/>
          <a:stretch>
            <a:fillRect/>
          </a:stretch>
        </p:blipFill>
        <p:spPr bwMode="auto">
          <a:xfrm>
            <a:off x="785813" y="4786313"/>
            <a:ext cx="1725612" cy="439737"/>
          </a:xfrm>
          <a:prstGeom prst="rect">
            <a:avLst/>
          </a:prstGeom>
          <a:noFill/>
          <a:ln w="9525">
            <a:noFill/>
            <a:miter lim="800000"/>
            <a:headEnd/>
            <a:tailEnd/>
          </a:ln>
          <a:effectLst/>
        </p:spPr>
      </p:pic>
    </p:spTree>
    <p:extLst>
      <p:ext uri="{BB962C8B-B14F-4D97-AF65-F5344CB8AC3E}">
        <p14:creationId xmlns:p14="http://schemas.microsoft.com/office/powerpoint/2010/main" val="1105334885"/>
      </p:ext>
    </p:extLst>
  </p:cSld>
  <p:clrMapOvr>
    <a:masterClrMapping/>
  </p:clrMapOvr>
  <p:timing>
    <p:tnLst>
      <p:par>
        <p:cTn xmlns:p14="http://schemas.microsoft.com/office/powerpoint/2010/mai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zh-CN" altLang="en-US" dirty="0" smtClean="0"/>
              <a:t>函数的嵌套</a:t>
            </a:r>
            <a:endParaRPr lang="en-US" altLang="zh-CN" dirty="0" smtClean="0"/>
          </a:p>
          <a:p>
            <a:pPr lvl="1"/>
            <a:r>
              <a:rPr lang="zh-CN" altLang="en-US" dirty="0" smtClean="0"/>
              <a:t>函数嵌套调用过程中的栈结构</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104</a:t>
            </a:fld>
            <a:endParaRPr lang="en-US" altLang="zh-CN" dirty="0"/>
          </a:p>
        </p:txBody>
      </p:sp>
      <p:pic>
        <p:nvPicPr>
          <p:cNvPr id="94210" name="Picture 2"/>
          <p:cNvPicPr>
            <a:picLocks noChangeAspect="1" noChangeArrowheads="1"/>
          </p:cNvPicPr>
          <p:nvPr/>
        </p:nvPicPr>
        <p:blipFill>
          <a:blip r:embed="rId2" cstate="print"/>
          <a:srcRect/>
          <a:stretch>
            <a:fillRect/>
          </a:stretch>
        </p:blipFill>
        <p:spPr bwMode="auto">
          <a:xfrm>
            <a:off x="523875" y="2500306"/>
            <a:ext cx="8096250" cy="3476625"/>
          </a:xfrm>
          <a:prstGeom prst="rect">
            <a:avLst/>
          </a:prstGeom>
          <a:noFill/>
          <a:ln w="9525">
            <a:noFill/>
            <a:miter lim="800000"/>
            <a:headEnd/>
            <a:tailEnd/>
          </a:ln>
        </p:spPr>
      </p:pic>
      <p:pic>
        <p:nvPicPr>
          <p:cNvPr id="9" name="图片 8" descr="retangle1.png"/>
          <p:cNvPicPr>
            <a:picLocks noChangeAspect="1"/>
          </p:cNvPicPr>
          <p:nvPr/>
        </p:nvPicPr>
        <p:blipFill>
          <a:blip r:embed="rId3" cstate="print"/>
          <a:stretch>
            <a:fillRect/>
          </a:stretch>
        </p:blipFill>
        <p:spPr>
          <a:xfrm>
            <a:off x="8072462" y="3714752"/>
            <a:ext cx="714380" cy="714380"/>
          </a:xfrm>
          <a:prstGeom prst="rect">
            <a:avLst/>
          </a:prstGeom>
        </p:spPr>
      </p:pic>
    </p:spTree>
    <p:extLst>
      <p:ext uri="{BB962C8B-B14F-4D97-AF65-F5344CB8AC3E}">
        <p14:creationId xmlns:p14="http://schemas.microsoft.com/office/powerpoint/2010/main" val="2445193522"/>
      </p:ext>
    </p:extLst>
  </p:cSld>
  <p:clrMapOvr>
    <a:masterClrMapping/>
  </p:clrMapOvr>
  <p:timing>
    <p:tnLst>
      <p:par>
        <p:cTn xmlns:p14="http://schemas.microsoft.com/office/powerpoint/2010/mai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a:xfrm>
            <a:off x="457200" y="1295400"/>
            <a:ext cx="4257676" cy="5029200"/>
          </a:xfrm>
        </p:spPr>
        <p:txBody>
          <a:bodyPr/>
          <a:lstStyle/>
          <a:p>
            <a:r>
              <a:rPr lang="zh-CN" altLang="en-US" dirty="0" smtClean="0"/>
              <a:t>函数的嵌套</a:t>
            </a:r>
            <a:endParaRPr lang="en-US" altLang="zh-CN" dirty="0" smtClean="0"/>
          </a:p>
          <a:p>
            <a:pPr lvl="1"/>
            <a:r>
              <a:rPr lang="zh-CN" altLang="en-US" dirty="0" smtClean="0"/>
              <a:t>函数嵌套调用过程中的栈结构</a:t>
            </a:r>
            <a:endParaRPr lang="en-US" altLang="zh-CN" dirty="0" smtClean="0"/>
          </a:p>
          <a:p>
            <a:pPr lvl="2"/>
            <a:r>
              <a:rPr lang="zh-CN" altLang="en-US" dirty="0" smtClean="0"/>
              <a:t>运行</a:t>
            </a:r>
            <a:r>
              <a:rPr lang="en-US" altLang="zh-CN" dirty="0" smtClean="0"/>
              <a:t>b</a:t>
            </a:r>
            <a:r>
              <a:rPr lang="zh-CN" altLang="en-US" dirty="0" smtClean="0"/>
              <a:t>函数，记录</a:t>
            </a:r>
            <a:r>
              <a:rPr lang="en-US" altLang="zh-CN" dirty="0" smtClean="0"/>
              <a:t>b</a:t>
            </a:r>
            <a:r>
              <a:rPr lang="zh-CN" altLang="en-US" dirty="0" smtClean="0"/>
              <a:t>函数的参数和局部变量的值</a:t>
            </a:r>
          </a:p>
          <a:p>
            <a:pPr lvl="2"/>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105</a:t>
            </a:fld>
            <a:endParaRPr lang="en-US" altLang="zh-CN" dirty="0"/>
          </a:p>
        </p:txBody>
      </p:sp>
      <p:pic>
        <p:nvPicPr>
          <p:cNvPr id="97285" name="Picture 5"/>
          <p:cNvPicPr>
            <a:picLocks noChangeAspect="1" noChangeArrowheads="1"/>
          </p:cNvPicPr>
          <p:nvPr/>
        </p:nvPicPr>
        <p:blipFill>
          <a:blip r:embed="rId3" cstate="print"/>
          <a:srcRect/>
          <a:stretch>
            <a:fillRect/>
          </a:stretch>
        </p:blipFill>
        <p:spPr bwMode="auto">
          <a:xfrm>
            <a:off x="5857884" y="500042"/>
            <a:ext cx="2895600" cy="6172200"/>
          </a:xfrm>
          <a:prstGeom prst="rect">
            <a:avLst/>
          </a:prstGeom>
          <a:noFill/>
          <a:ln w="9525">
            <a:noFill/>
            <a:miter lim="800000"/>
            <a:headEnd/>
            <a:tailEnd/>
          </a:ln>
          <a:effectLst/>
        </p:spPr>
      </p:pic>
      <p:pic>
        <p:nvPicPr>
          <p:cNvPr id="97286" name="Picture 6"/>
          <p:cNvPicPr>
            <a:picLocks noChangeAspect="1" noChangeArrowheads="1"/>
          </p:cNvPicPr>
          <p:nvPr/>
        </p:nvPicPr>
        <p:blipFill>
          <a:blip r:embed="rId4" cstate="print"/>
          <a:srcRect/>
          <a:stretch>
            <a:fillRect/>
          </a:stretch>
        </p:blipFill>
        <p:spPr bwMode="auto">
          <a:xfrm>
            <a:off x="3071802" y="3929066"/>
            <a:ext cx="2781300" cy="2533650"/>
          </a:xfrm>
          <a:prstGeom prst="rect">
            <a:avLst/>
          </a:prstGeom>
          <a:noFill/>
          <a:ln w="9525">
            <a:noFill/>
            <a:miter lim="800000"/>
            <a:headEnd/>
            <a:tailEnd/>
          </a:ln>
          <a:effectLst/>
        </p:spPr>
      </p:pic>
      <p:pic>
        <p:nvPicPr>
          <p:cNvPr id="13" name="Picture 7"/>
          <p:cNvPicPr>
            <a:picLocks noChangeAspect="1" noChangeArrowheads="1"/>
          </p:cNvPicPr>
          <p:nvPr/>
        </p:nvPicPr>
        <p:blipFill>
          <a:blip r:embed="rId5" cstate="print"/>
          <a:srcRect/>
          <a:stretch>
            <a:fillRect/>
          </a:stretch>
        </p:blipFill>
        <p:spPr bwMode="auto">
          <a:xfrm>
            <a:off x="785813" y="4857750"/>
            <a:ext cx="1725612" cy="439738"/>
          </a:xfrm>
          <a:prstGeom prst="rect">
            <a:avLst/>
          </a:prstGeom>
          <a:noFill/>
          <a:ln w="9525">
            <a:noFill/>
            <a:miter lim="800000"/>
            <a:headEnd/>
            <a:tailEnd/>
          </a:ln>
          <a:effectLst/>
        </p:spPr>
      </p:pic>
    </p:spTree>
    <p:extLst>
      <p:ext uri="{BB962C8B-B14F-4D97-AF65-F5344CB8AC3E}">
        <p14:creationId xmlns:p14="http://schemas.microsoft.com/office/powerpoint/2010/main" val="3204039307"/>
      </p:ext>
    </p:extLst>
  </p:cSld>
  <p:clrMapOvr>
    <a:masterClrMapping/>
  </p:clrMapOvr>
  <p:timing>
    <p:tnLst>
      <p:par>
        <p:cTn xmlns:p14="http://schemas.microsoft.com/office/powerpoint/2010/mai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zh-CN" altLang="en-US" dirty="0" smtClean="0"/>
              <a:t>函数的嵌套</a:t>
            </a:r>
            <a:endParaRPr lang="en-US" altLang="zh-CN" dirty="0" smtClean="0"/>
          </a:p>
          <a:p>
            <a:pPr lvl="1"/>
            <a:r>
              <a:rPr lang="zh-CN" altLang="en-US" dirty="0" smtClean="0"/>
              <a:t>函数嵌套调用过程中的栈结构</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106</a:t>
            </a:fld>
            <a:endParaRPr lang="en-US" altLang="zh-CN" dirty="0"/>
          </a:p>
        </p:txBody>
      </p:sp>
      <p:pic>
        <p:nvPicPr>
          <p:cNvPr id="94210" name="Picture 2"/>
          <p:cNvPicPr>
            <a:picLocks noChangeAspect="1" noChangeArrowheads="1"/>
          </p:cNvPicPr>
          <p:nvPr/>
        </p:nvPicPr>
        <p:blipFill>
          <a:blip r:embed="rId2" cstate="print"/>
          <a:srcRect/>
          <a:stretch>
            <a:fillRect/>
          </a:stretch>
        </p:blipFill>
        <p:spPr bwMode="auto">
          <a:xfrm>
            <a:off x="523875" y="2500306"/>
            <a:ext cx="8096250" cy="3476625"/>
          </a:xfrm>
          <a:prstGeom prst="rect">
            <a:avLst/>
          </a:prstGeom>
          <a:noFill/>
          <a:ln w="9525">
            <a:noFill/>
            <a:miter lim="800000"/>
            <a:headEnd/>
            <a:tailEnd/>
          </a:ln>
        </p:spPr>
      </p:pic>
      <p:pic>
        <p:nvPicPr>
          <p:cNvPr id="9" name="图片 8" descr="retangle1.png"/>
          <p:cNvPicPr>
            <a:picLocks noChangeAspect="1"/>
          </p:cNvPicPr>
          <p:nvPr/>
        </p:nvPicPr>
        <p:blipFill>
          <a:blip r:embed="rId3" cstate="print"/>
          <a:stretch>
            <a:fillRect/>
          </a:stretch>
        </p:blipFill>
        <p:spPr>
          <a:xfrm>
            <a:off x="6286512" y="4643446"/>
            <a:ext cx="714380" cy="714380"/>
          </a:xfrm>
          <a:prstGeom prst="rect">
            <a:avLst/>
          </a:prstGeom>
        </p:spPr>
      </p:pic>
      <p:pic>
        <p:nvPicPr>
          <p:cNvPr id="10" name="图片 9" descr="retangle1.png"/>
          <p:cNvPicPr>
            <a:picLocks noChangeAspect="1"/>
          </p:cNvPicPr>
          <p:nvPr/>
        </p:nvPicPr>
        <p:blipFill>
          <a:blip r:embed="rId3" cstate="print"/>
          <a:stretch>
            <a:fillRect/>
          </a:stretch>
        </p:blipFill>
        <p:spPr>
          <a:xfrm>
            <a:off x="4643438" y="4643446"/>
            <a:ext cx="714380" cy="714380"/>
          </a:xfrm>
          <a:prstGeom prst="rect">
            <a:avLst/>
          </a:prstGeom>
        </p:spPr>
      </p:pic>
    </p:spTree>
    <p:extLst>
      <p:ext uri="{BB962C8B-B14F-4D97-AF65-F5344CB8AC3E}">
        <p14:creationId xmlns:p14="http://schemas.microsoft.com/office/powerpoint/2010/main" val="1821890632"/>
      </p:ext>
    </p:extLst>
  </p:cSld>
  <p:clrMapOvr>
    <a:masterClrMapping/>
  </p:clrMapOvr>
  <p:timing>
    <p:tnLst>
      <p:par>
        <p:cTn xmlns:p14="http://schemas.microsoft.com/office/powerpoint/2010/mai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a:xfrm>
            <a:off x="457200" y="1295400"/>
            <a:ext cx="4257676" cy="5029200"/>
          </a:xfrm>
        </p:spPr>
        <p:txBody>
          <a:bodyPr/>
          <a:lstStyle/>
          <a:p>
            <a:r>
              <a:rPr lang="zh-CN" altLang="en-US" dirty="0" smtClean="0"/>
              <a:t>函数的嵌套</a:t>
            </a:r>
            <a:endParaRPr lang="en-US" altLang="zh-CN" dirty="0" smtClean="0"/>
          </a:p>
          <a:p>
            <a:pPr lvl="1"/>
            <a:r>
              <a:rPr lang="zh-CN" altLang="en-US" dirty="0" smtClean="0"/>
              <a:t>函数嵌套调用过程中的栈结构</a:t>
            </a:r>
            <a:endParaRPr lang="en-US" altLang="zh-CN" dirty="0" smtClean="0"/>
          </a:p>
          <a:p>
            <a:pPr lvl="2"/>
            <a:r>
              <a:rPr lang="en-US" altLang="zh-CN" dirty="0" smtClean="0"/>
              <a:t>b</a:t>
            </a:r>
            <a:r>
              <a:rPr lang="zh-CN" altLang="en-US" dirty="0" smtClean="0"/>
              <a:t>函数运行结束并返回，</a:t>
            </a:r>
            <a:r>
              <a:rPr lang="en-US" altLang="zh-CN" dirty="0" smtClean="0"/>
              <a:t>b</a:t>
            </a:r>
            <a:r>
              <a:rPr lang="zh-CN" altLang="en-US" dirty="0" smtClean="0"/>
              <a:t>函数的变量和参数失效，变量和参数由栈区“弹出”，根据</a:t>
            </a:r>
            <a:r>
              <a:rPr lang="en-US" altLang="zh-CN" dirty="0" smtClean="0"/>
              <a:t>b</a:t>
            </a:r>
            <a:r>
              <a:rPr lang="zh-CN" altLang="en-US" dirty="0" smtClean="0"/>
              <a:t>函数的返回地址返回，读取</a:t>
            </a:r>
            <a:r>
              <a:rPr lang="en-US" altLang="zh-CN" dirty="0" smtClean="0"/>
              <a:t>a</a:t>
            </a:r>
            <a:r>
              <a:rPr lang="zh-CN" altLang="en-US" dirty="0" smtClean="0"/>
              <a:t>函数的运行状态继续运行</a:t>
            </a:r>
            <a:r>
              <a:rPr lang="en-US" altLang="zh-CN" dirty="0" smtClean="0"/>
              <a:t>a</a:t>
            </a:r>
            <a:r>
              <a:rPr lang="zh-CN" altLang="en-US" dirty="0" smtClean="0"/>
              <a:t>函数</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107</a:t>
            </a:fld>
            <a:endParaRPr lang="en-US" altLang="zh-CN" dirty="0"/>
          </a:p>
        </p:txBody>
      </p:sp>
      <p:pic>
        <p:nvPicPr>
          <p:cNvPr id="101379" name="Picture 3"/>
          <p:cNvPicPr>
            <a:picLocks noChangeAspect="1" noChangeArrowheads="1"/>
          </p:cNvPicPr>
          <p:nvPr/>
        </p:nvPicPr>
        <p:blipFill>
          <a:blip r:embed="rId3" cstate="print"/>
          <a:srcRect/>
          <a:stretch>
            <a:fillRect/>
          </a:stretch>
        </p:blipFill>
        <p:spPr bwMode="auto">
          <a:xfrm>
            <a:off x="5500694" y="1071546"/>
            <a:ext cx="2533650" cy="5534025"/>
          </a:xfrm>
          <a:prstGeom prst="rect">
            <a:avLst/>
          </a:prstGeom>
          <a:noFill/>
          <a:ln w="9525">
            <a:noFill/>
            <a:miter lim="800000"/>
            <a:headEnd/>
            <a:tailEnd/>
          </a:ln>
          <a:effectLst/>
        </p:spPr>
      </p:pic>
      <p:pic>
        <p:nvPicPr>
          <p:cNvPr id="12" name="Picture 4"/>
          <p:cNvPicPr>
            <a:picLocks noChangeAspect="1" noChangeArrowheads="1"/>
          </p:cNvPicPr>
          <p:nvPr/>
        </p:nvPicPr>
        <p:blipFill>
          <a:blip r:embed="rId4" cstate="print"/>
          <a:srcRect/>
          <a:stretch>
            <a:fillRect/>
          </a:stretch>
        </p:blipFill>
        <p:spPr bwMode="auto">
          <a:xfrm>
            <a:off x="2714625" y="5489575"/>
            <a:ext cx="1725613" cy="439738"/>
          </a:xfrm>
          <a:prstGeom prst="rect">
            <a:avLst/>
          </a:prstGeom>
          <a:noFill/>
          <a:ln w="9525">
            <a:noFill/>
            <a:miter lim="800000"/>
            <a:headEnd/>
            <a:tailEnd/>
          </a:ln>
          <a:effectLst/>
        </p:spPr>
      </p:pic>
      <p:pic>
        <p:nvPicPr>
          <p:cNvPr id="13" name="Picture 6"/>
          <p:cNvPicPr>
            <a:picLocks noChangeAspect="1" noChangeArrowheads="1"/>
          </p:cNvPicPr>
          <p:nvPr/>
        </p:nvPicPr>
        <p:blipFill>
          <a:blip r:embed="rId5" cstate="print"/>
          <a:srcRect/>
          <a:stretch>
            <a:fillRect/>
          </a:stretch>
        </p:blipFill>
        <p:spPr bwMode="auto">
          <a:xfrm>
            <a:off x="2682875" y="5929313"/>
            <a:ext cx="2317750" cy="439737"/>
          </a:xfrm>
          <a:prstGeom prst="rect">
            <a:avLst/>
          </a:prstGeom>
          <a:noFill/>
          <a:ln w="9525">
            <a:noFill/>
            <a:miter lim="800000"/>
            <a:headEnd/>
            <a:tailEnd/>
          </a:ln>
          <a:effectLst/>
        </p:spPr>
      </p:pic>
    </p:spTree>
    <p:extLst>
      <p:ext uri="{BB962C8B-B14F-4D97-AF65-F5344CB8AC3E}">
        <p14:creationId xmlns:p14="http://schemas.microsoft.com/office/powerpoint/2010/main" val="1241071418"/>
      </p:ext>
    </p:extLst>
  </p:cSld>
  <p:clrMapOvr>
    <a:masterClrMapping/>
  </p:clrMapOvr>
  <p:timing>
    <p:tnLst>
      <p:par>
        <p:cTn xmlns:p14="http://schemas.microsoft.com/office/powerpoint/2010/mai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zh-CN" altLang="en-US" dirty="0" smtClean="0"/>
              <a:t>函数的嵌套</a:t>
            </a:r>
            <a:endParaRPr lang="en-US" altLang="zh-CN" dirty="0" smtClean="0"/>
          </a:p>
          <a:p>
            <a:pPr lvl="1"/>
            <a:r>
              <a:rPr lang="zh-CN" altLang="en-US" dirty="0" smtClean="0"/>
              <a:t>函数嵌套调用过程中的栈结构</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108</a:t>
            </a:fld>
            <a:endParaRPr lang="en-US" altLang="zh-CN" dirty="0"/>
          </a:p>
        </p:txBody>
      </p:sp>
      <p:pic>
        <p:nvPicPr>
          <p:cNvPr id="94210" name="Picture 2"/>
          <p:cNvPicPr>
            <a:picLocks noChangeAspect="1" noChangeArrowheads="1"/>
          </p:cNvPicPr>
          <p:nvPr/>
        </p:nvPicPr>
        <p:blipFill>
          <a:blip r:embed="rId2" cstate="print"/>
          <a:srcRect/>
          <a:stretch>
            <a:fillRect/>
          </a:stretch>
        </p:blipFill>
        <p:spPr bwMode="auto">
          <a:xfrm>
            <a:off x="523875" y="2500306"/>
            <a:ext cx="8096250" cy="3476625"/>
          </a:xfrm>
          <a:prstGeom prst="rect">
            <a:avLst/>
          </a:prstGeom>
          <a:noFill/>
          <a:ln w="9525">
            <a:noFill/>
            <a:miter lim="800000"/>
            <a:headEnd/>
            <a:tailEnd/>
          </a:ln>
        </p:spPr>
      </p:pic>
      <p:pic>
        <p:nvPicPr>
          <p:cNvPr id="9" name="图片 8" descr="retangle1.png"/>
          <p:cNvPicPr>
            <a:picLocks noChangeAspect="1"/>
          </p:cNvPicPr>
          <p:nvPr/>
        </p:nvPicPr>
        <p:blipFill>
          <a:blip r:embed="rId3" cstate="print"/>
          <a:stretch>
            <a:fillRect/>
          </a:stretch>
        </p:blipFill>
        <p:spPr>
          <a:xfrm>
            <a:off x="2643174" y="4714884"/>
            <a:ext cx="714380" cy="714380"/>
          </a:xfrm>
          <a:prstGeom prst="rect">
            <a:avLst/>
          </a:prstGeom>
        </p:spPr>
      </p:pic>
      <p:pic>
        <p:nvPicPr>
          <p:cNvPr id="10" name="图片 9" descr="retangle1.png"/>
          <p:cNvPicPr>
            <a:picLocks noChangeAspect="1"/>
          </p:cNvPicPr>
          <p:nvPr/>
        </p:nvPicPr>
        <p:blipFill>
          <a:blip r:embed="rId3" cstate="print"/>
          <a:stretch>
            <a:fillRect/>
          </a:stretch>
        </p:blipFill>
        <p:spPr>
          <a:xfrm>
            <a:off x="642910" y="4572008"/>
            <a:ext cx="714380" cy="714380"/>
          </a:xfrm>
          <a:prstGeom prst="rect">
            <a:avLst/>
          </a:prstGeom>
        </p:spPr>
      </p:pic>
    </p:spTree>
    <p:extLst>
      <p:ext uri="{BB962C8B-B14F-4D97-AF65-F5344CB8AC3E}">
        <p14:creationId xmlns:p14="http://schemas.microsoft.com/office/powerpoint/2010/main" val="77891885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函数的使用和说明</a:t>
            </a:r>
            <a:endParaRPr lang="zh-CN" altLang="en-US" dirty="0"/>
          </a:p>
        </p:txBody>
      </p:sp>
      <p:sp>
        <p:nvSpPr>
          <p:cNvPr id="3" name="内容占位符 2"/>
          <p:cNvSpPr>
            <a:spLocks noGrp="1"/>
          </p:cNvSpPr>
          <p:nvPr>
            <p:ph idx="1"/>
          </p:nvPr>
        </p:nvSpPr>
        <p:spPr/>
        <p:txBody>
          <a:bodyPr/>
          <a:lstStyle/>
          <a:p>
            <a:r>
              <a:rPr lang="zh-CN" altLang="en-US" dirty="0" smtClean="0"/>
              <a:t>函数的作用</a:t>
            </a:r>
            <a:endParaRPr lang="en-US" altLang="zh-CN" dirty="0" smtClean="0"/>
          </a:p>
          <a:p>
            <a:pPr lvl="1"/>
            <a:r>
              <a:rPr lang="zh-CN" altLang="en-US" dirty="0" smtClean="0"/>
              <a:t>实现程序功能的模块化</a:t>
            </a:r>
            <a:endParaRPr lang="en-US" altLang="zh-CN" dirty="0" smtClean="0"/>
          </a:p>
          <a:p>
            <a:pPr lvl="1"/>
            <a:r>
              <a:rPr lang="zh-CN" altLang="en-US" dirty="0" smtClean="0"/>
              <a:t>实现程序结构的简化</a:t>
            </a:r>
            <a:endParaRPr lang="en-US" altLang="zh-CN" dirty="0" smtClean="0"/>
          </a:p>
          <a:p>
            <a:pPr lvl="1"/>
            <a:r>
              <a:rPr lang="zh-CN" altLang="en-US" dirty="0" smtClean="0"/>
              <a:t>实现程序代码的重用</a:t>
            </a:r>
            <a:endParaRPr lang="en-US" altLang="zh-CN" dirty="0" smtClean="0"/>
          </a:p>
          <a:p>
            <a:r>
              <a:rPr lang="zh-CN" altLang="en-US" dirty="0" smtClean="0"/>
              <a:t>函数的应用场景</a:t>
            </a:r>
            <a:endParaRPr lang="en-US" altLang="zh-CN" dirty="0" smtClean="0"/>
          </a:p>
          <a:p>
            <a:pPr lvl="1"/>
            <a:r>
              <a:rPr lang="zh-CN" altLang="en-US" dirty="0" smtClean="0"/>
              <a:t>包含多处功能相同的代码</a:t>
            </a:r>
            <a:endParaRPr lang="en-US" altLang="zh-CN" dirty="0" smtClean="0"/>
          </a:p>
          <a:p>
            <a:pPr lvl="2"/>
            <a:r>
              <a:rPr lang="zh-CN" altLang="en-US" dirty="0" smtClean="0"/>
              <a:t>处理数据的类型、处理过程相同或相似</a:t>
            </a:r>
            <a:endParaRPr lang="en-US" altLang="zh-CN" dirty="0" smtClean="0"/>
          </a:p>
          <a:p>
            <a:pPr lvl="1"/>
            <a:r>
              <a:rPr lang="zh-CN" altLang="en-US" dirty="0" smtClean="0"/>
              <a:t>代码段具有代表性或特殊含义</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10</a:t>
            </a:fld>
            <a:endParaRPr lang="en-US" altLang="zh-CN" dirty="0"/>
          </a:p>
        </p:txBody>
      </p:sp>
    </p:spTree>
    <p:extLst>
      <p:ext uri="{BB962C8B-B14F-4D97-AF65-F5344CB8AC3E}">
        <p14:creationId xmlns:p14="http://schemas.microsoft.com/office/powerpoint/2010/main" val="3020282414"/>
      </p:ext>
    </p:extLst>
  </p:cSld>
  <p:clrMapOvr>
    <a:masterClrMapping/>
  </p:clrMapOvr>
  <p:timing>
    <p:tnLst>
      <p:par>
        <p:cTn xmlns:p14="http://schemas.microsoft.com/office/powerpoint/2010/mai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a:xfrm>
            <a:off x="457200" y="1295400"/>
            <a:ext cx="4257676" cy="5029200"/>
          </a:xfrm>
        </p:spPr>
        <p:txBody>
          <a:bodyPr/>
          <a:lstStyle/>
          <a:p>
            <a:r>
              <a:rPr lang="zh-CN" altLang="en-US" dirty="0" smtClean="0"/>
              <a:t>函数的嵌套</a:t>
            </a:r>
            <a:endParaRPr lang="en-US" altLang="zh-CN" dirty="0" smtClean="0"/>
          </a:p>
          <a:p>
            <a:pPr lvl="1"/>
            <a:r>
              <a:rPr lang="zh-CN" altLang="en-US" dirty="0" smtClean="0"/>
              <a:t>函数嵌套调用过程中的栈结构</a:t>
            </a:r>
            <a:endParaRPr lang="en-US" altLang="zh-CN" dirty="0" smtClean="0"/>
          </a:p>
          <a:p>
            <a:pPr lvl="2"/>
            <a:r>
              <a:rPr lang="en-US" altLang="zh-CN" dirty="0" smtClean="0"/>
              <a:t>a</a:t>
            </a:r>
            <a:r>
              <a:rPr lang="zh-CN" altLang="en-US" dirty="0" smtClean="0"/>
              <a:t>函数运行结束并返回，</a:t>
            </a:r>
            <a:r>
              <a:rPr lang="en-US" altLang="zh-CN" dirty="0" smtClean="0"/>
              <a:t>a</a:t>
            </a:r>
            <a:r>
              <a:rPr lang="zh-CN" altLang="en-US" dirty="0" smtClean="0"/>
              <a:t>函数的变量和参数失效，变量和参数由栈区“弹出”，根据</a:t>
            </a:r>
            <a:r>
              <a:rPr lang="en-US" altLang="zh-CN" dirty="0" smtClean="0"/>
              <a:t>a</a:t>
            </a:r>
            <a:r>
              <a:rPr lang="zh-CN" altLang="en-US" dirty="0" smtClean="0"/>
              <a:t>函数的返回地址返回，读取主函数的运行状态继续运行主函数</a:t>
            </a:r>
          </a:p>
          <a:p>
            <a:pPr lvl="2"/>
            <a:endParaRPr lang="en-US" altLang="zh-CN" dirty="0" smtClean="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109</a:t>
            </a:fld>
            <a:endParaRPr lang="en-US" altLang="zh-CN" dirty="0"/>
          </a:p>
        </p:txBody>
      </p:sp>
      <p:pic>
        <p:nvPicPr>
          <p:cNvPr id="11" name="Picture 3"/>
          <p:cNvPicPr>
            <a:picLocks noChangeAspect="1" noChangeArrowheads="1"/>
          </p:cNvPicPr>
          <p:nvPr/>
        </p:nvPicPr>
        <p:blipFill>
          <a:blip r:embed="rId3" cstate="print"/>
          <a:srcRect/>
          <a:stretch>
            <a:fillRect/>
          </a:stretch>
        </p:blipFill>
        <p:spPr bwMode="auto">
          <a:xfrm>
            <a:off x="2500313" y="5500688"/>
            <a:ext cx="1706562" cy="439737"/>
          </a:xfrm>
          <a:prstGeom prst="rect">
            <a:avLst/>
          </a:prstGeom>
          <a:noFill/>
          <a:ln w="9525">
            <a:noFill/>
            <a:miter lim="800000"/>
            <a:headEnd/>
            <a:tailEnd/>
          </a:ln>
          <a:effectLst/>
        </p:spPr>
      </p:pic>
      <p:pic>
        <p:nvPicPr>
          <p:cNvPr id="12" name="Picture 4"/>
          <p:cNvPicPr>
            <a:picLocks noChangeAspect="1" noChangeArrowheads="1"/>
          </p:cNvPicPr>
          <p:nvPr/>
        </p:nvPicPr>
        <p:blipFill>
          <a:blip r:embed="rId4" cstate="print"/>
          <a:srcRect/>
          <a:stretch>
            <a:fillRect/>
          </a:stretch>
        </p:blipFill>
        <p:spPr bwMode="auto">
          <a:xfrm>
            <a:off x="2459038" y="5918200"/>
            <a:ext cx="2470150" cy="439738"/>
          </a:xfrm>
          <a:prstGeom prst="rect">
            <a:avLst/>
          </a:prstGeom>
          <a:noFill/>
          <a:ln w="9525">
            <a:noFill/>
            <a:miter lim="800000"/>
            <a:headEnd/>
            <a:tailEnd/>
          </a:ln>
          <a:effectLst/>
        </p:spPr>
      </p:pic>
      <p:pic>
        <p:nvPicPr>
          <p:cNvPr id="100357" name="Picture 5"/>
          <p:cNvPicPr>
            <a:picLocks noChangeAspect="1" noChangeArrowheads="1"/>
          </p:cNvPicPr>
          <p:nvPr/>
        </p:nvPicPr>
        <p:blipFill>
          <a:blip r:embed="rId5" cstate="print"/>
          <a:srcRect/>
          <a:stretch>
            <a:fillRect/>
          </a:stretch>
        </p:blipFill>
        <p:spPr bwMode="auto">
          <a:xfrm>
            <a:off x="5715008" y="2000240"/>
            <a:ext cx="2533650" cy="3562350"/>
          </a:xfrm>
          <a:prstGeom prst="rect">
            <a:avLst/>
          </a:prstGeom>
          <a:noFill/>
          <a:ln w="9525">
            <a:noFill/>
            <a:miter lim="800000"/>
            <a:headEnd/>
            <a:tailEnd/>
          </a:ln>
          <a:effectLst/>
        </p:spPr>
      </p:pic>
    </p:spTree>
    <p:extLst>
      <p:ext uri="{BB962C8B-B14F-4D97-AF65-F5344CB8AC3E}">
        <p14:creationId xmlns:p14="http://schemas.microsoft.com/office/powerpoint/2010/main" val="3798350948"/>
      </p:ext>
    </p:extLst>
  </p:cSld>
  <p:clrMapOvr>
    <a:masterClrMapping/>
  </p:clrMapOvr>
  <p:timing>
    <p:tnLst>
      <p:par>
        <p:cTn xmlns:p14="http://schemas.microsoft.com/office/powerpoint/2010/mai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zh-CN" altLang="en-US" dirty="0" smtClean="0"/>
              <a:t>函数的嵌套</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5.10】</a:t>
            </a:r>
            <a:r>
              <a:rPr lang="zh-CN" altLang="en-US" dirty="0" smtClean="0">
                <a:solidFill>
                  <a:srgbClr val="C00000"/>
                </a:solidFill>
              </a:rPr>
              <a:t>编写程序，用冒泡排序的算法对数组中的元素按照由小到大的顺序进行排序</a:t>
            </a:r>
            <a:endParaRPr lang="en-US" altLang="zh-CN" dirty="0" smtClean="0">
              <a:solidFill>
                <a:srgbClr val="C00000"/>
              </a:solidFill>
            </a:endParaRPr>
          </a:p>
          <a:p>
            <a:pPr lvl="2"/>
            <a:r>
              <a:rPr lang="zh-CN" altLang="en-US" dirty="0" smtClean="0"/>
              <a:t>输入数组</a:t>
            </a:r>
            <a:endParaRPr lang="en-US" altLang="zh-CN" dirty="0" smtClean="0"/>
          </a:p>
          <a:p>
            <a:pPr lvl="2"/>
            <a:r>
              <a:rPr lang="zh-CN" altLang="en-US" dirty="0" smtClean="0"/>
              <a:t>调用排序函数进行排序</a:t>
            </a:r>
            <a:endParaRPr lang="en-US" altLang="zh-CN" dirty="0" smtClean="0"/>
          </a:p>
          <a:p>
            <a:pPr lvl="3"/>
            <a:r>
              <a:rPr lang="zh-CN" altLang="en-US" dirty="0" smtClean="0"/>
              <a:t>参数：待排序的数组</a:t>
            </a:r>
            <a:endParaRPr lang="en-US" altLang="zh-CN" dirty="0" smtClean="0"/>
          </a:p>
          <a:p>
            <a:pPr lvl="3"/>
            <a:r>
              <a:rPr lang="zh-CN" altLang="en-US" dirty="0" smtClean="0"/>
              <a:t>返回：空</a:t>
            </a:r>
            <a:endParaRPr lang="en-US" altLang="zh-CN" dirty="0" smtClean="0"/>
          </a:p>
          <a:p>
            <a:pPr lvl="4"/>
            <a:r>
              <a:rPr lang="zh-CN" altLang="en-US" dirty="0" smtClean="0"/>
              <a:t>由于参数为数组，即数组的首地址，函数体中处理数组的地址，因此，对数组的修改可以直接反映到主调函数中</a:t>
            </a:r>
            <a:endParaRPr lang="en-US" altLang="zh-CN" dirty="0" smtClean="0"/>
          </a:p>
          <a:p>
            <a:pPr lvl="2"/>
            <a:r>
              <a:rPr lang="zh-CN" altLang="en-US" dirty="0" smtClean="0"/>
              <a:t>输出排序后的数组</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110</a:t>
            </a:fld>
            <a:endParaRPr lang="en-US" altLang="zh-CN" dirty="0"/>
          </a:p>
        </p:txBody>
      </p:sp>
    </p:spTree>
    <p:extLst>
      <p:ext uri="{BB962C8B-B14F-4D97-AF65-F5344CB8AC3E}">
        <p14:creationId xmlns:p14="http://schemas.microsoft.com/office/powerpoint/2010/main" val="1838037700"/>
      </p:ext>
    </p:extLst>
  </p:cSld>
  <p:clrMapOvr>
    <a:masterClrMapping/>
  </p:clrMapOvr>
  <p:timing>
    <p:tnLst>
      <p:par>
        <p:cTn xmlns:p14="http://schemas.microsoft.com/office/powerpoint/2010/mai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5.10】</a:t>
            </a:r>
            <a:r>
              <a:rPr lang="zh-CN" altLang="en-US" dirty="0" smtClean="0"/>
              <a:t>函数</a:t>
            </a:r>
            <a:r>
              <a:rPr lang="en-US" altLang="zh-CN" dirty="0" err="1" smtClean="0"/>
              <a:t>bubSort</a:t>
            </a:r>
            <a:r>
              <a:rPr lang="zh-CN" altLang="en-US" dirty="0" smtClean="0"/>
              <a:t>代码</a:t>
            </a:r>
            <a:endParaRPr lang="en-US" altLang="zh-CN" dirty="0" smtClean="0"/>
          </a:p>
          <a:p>
            <a:pPr>
              <a:buNone/>
            </a:pPr>
            <a:r>
              <a:rPr lang="en-US" altLang="zh-CN" sz="2800" dirty="0" smtClean="0">
                <a:solidFill>
                  <a:srgbClr val="0000FF"/>
                </a:solidFill>
                <a:latin typeface="Courier New" pitchFamily="49" charset="0"/>
                <a:cs typeface="Courier New" pitchFamily="49" charset="0"/>
              </a:rPr>
              <a:t>void</a:t>
            </a: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bubSort</a:t>
            </a:r>
            <a:r>
              <a:rPr lang="en-US" altLang="zh-CN" sz="2800" dirty="0" smtClean="0">
                <a:solidFill>
                  <a:schemeClr val="tx2"/>
                </a:solidFill>
                <a:latin typeface="Courier New" pitchFamily="49" charset="0"/>
                <a:cs typeface="Courier New" pitchFamily="49" charset="0"/>
              </a:rPr>
              <a:t>(</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rgbClr val="0000FF"/>
                </a:solidFill>
                <a:latin typeface="Courier New" pitchFamily="49" charset="0"/>
                <a:cs typeface="Courier New" pitchFamily="49" charset="0"/>
              </a:rPr>
              <a:t> </a:t>
            </a:r>
            <a:r>
              <a:rPr lang="en-US" altLang="zh-CN" sz="2800" dirty="0" smtClean="0">
                <a:solidFill>
                  <a:schemeClr val="tx2"/>
                </a:solidFill>
                <a:latin typeface="Courier New" pitchFamily="49" charset="0"/>
                <a:cs typeface="Courier New" pitchFamily="49" charset="0"/>
              </a:rPr>
              <a:t>a[],</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n){</a:t>
            </a:r>
          </a:p>
          <a:p>
            <a:pPr>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for</a:t>
            </a:r>
            <a:r>
              <a:rPr lang="en-US" altLang="zh-CN" sz="2800" dirty="0" smtClean="0">
                <a:solidFill>
                  <a:schemeClr val="tx2"/>
                </a:solidFill>
                <a:latin typeface="Courier New" pitchFamily="49" charset="0"/>
                <a:cs typeface="Courier New" pitchFamily="49" charset="0"/>
              </a:rPr>
              <a:t>(</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i</a:t>
            </a:r>
            <a:r>
              <a:rPr lang="en-US" altLang="zh-CN" sz="2800" dirty="0" smtClean="0">
                <a:solidFill>
                  <a:schemeClr val="tx2"/>
                </a:solidFill>
                <a:latin typeface="Courier New" pitchFamily="49" charset="0"/>
                <a:cs typeface="Courier New" pitchFamily="49" charset="0"/>
              </a:rPr>
              <a:t>=0;i&lt;</a:t>
            </a:r>
            <a:r>
              <a:rPr lang="en-US" altLang="zh-CN" sz="2800" dirty="0" err="1" smtClean="0">
                <a:solidFill>
                  <a:schemeClr val="tx2"/>
                </a:solidFill>
                <a:latin typeface="Courier New" pitchFamily="49" charset="0"/>
                <a:cs typeface="Courier New" pitchFamily="49" charset="0"/>
              </a:rPr>
              <a:t>n;i</a:t>
            </a:r>
            <a:r>
              <a:rPr lang="en-US" altLang="zh-CN" sz="2800" dirty="0" smtClean="0">
                <a:solidFill>
                  <a:schemeClr val="tx2"/>
                </a:solidFill>
                <a:latin typeface="Courier New" pitchFamily="49" charset="0"/>
                <a:cs typeface="Courier New" pitchFamily="49" charset="0"/>
              </a:rPr>
              <a:t>++){</a:t>
            </a:r>
          </a:p>
          <a:p>
            <a:pPr>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for</a:t>
            </a:r>
            <a:r>
              <a:rPr lang="en-US" altLang="zh-CN" sz="2800" dirty="0" smtClean="0">
                <a:solidFill>
                  <a:schemeClr val="tx2"/>
                </a:solidFill>
                <a:latin typeface="Courier New" pitchFamily="49" charset="0"/>
                <a:cs typeface="Courier New" pitchFamily="49" charset="0"/>
              </a:rPr>
              <a:t>(</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j=n-1;j&gt;</a:t>
            </a:r>
            <a:r>
              <a:rPr lang="en-US" altLang="zh-CN" sz="2800" dirty="0" err="1" smtClean="0">
                <a:solidFill>
                  <a:schemeClr val="tx2"/>
                </a:solidFill>
                <a:latin typeface="Courier New" pitchFamily="49" charset="0"/>
                <a:cs typeface="Courier New" pitchFamily="49" charset="0"/>
              </a:rPr>
              <a:t>i;j</a:t>
            </a:r>
            <a:r>
              <a:rPr lang="en-US" altLang="zh-CN" sz="2800" dirty="0" smtClean="0">
                <a:solidFill>
                  <a:schemeClr val="tx2"/>
                </a:solidFill>
                <a:latin typeface="Courier New" pitchFamily="49" charset="0"/>
                <a:cs typeface="Courier New" pitchFamily="49" charset="0"/>
              </a:rPr>
              <a:t>--){</a:t>
            </a:r>
          </a:p>
          <a:p>
            <a:pPr>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if</a:t>
            </a:r>
            <a:r>
              <a:rPr lang="en-US" altLang="zh-CN" sz="2800" dirty="0" smtClean="0">
                <a:solidFill>
                  <a:schemeClr val="tx2"/>
                </a:solidFill>
                <a:latin typeface="Courier New" pitchFamily="49" charset="0"/>
                <a:cs typeface="Courier New" pitchFamily="49" charset="0"/>
              </a:rPr>
              <a:t>(a[j]&lt;a[j-1]){</a:t>
            </a:r>
          </a:p>
          <a:p>
            <a:pPr>
              <a:buNone/>
            </a:pPr>
            <a:r>
              <a:rPr lang="en-US" altLang="zh-CN" sz="2800" dirty="0" smtClean="0">
                <a:solidFill>
                  <a:schemeClr val="tx2"/>
                </a:solidFill>
                <a:latin typeface="Courier New" pitchFamily="49" charset="0"/>
                <a:cs typeface="Courier New" pitchFamily="49" charset="0"/>
              </a:rPr>
              <a:t>				swap(a[j],a[j-1]);</a:t>
            </a:r>
          </a:p>
          <a:p>
            <a:pPr>
              <a:buNone/>
            </a:pPr>
            <a:r>
              <a:rPr lang="en-US" altLang="zh-CN" sz="2800" dirty="0" smtClean="0">
                <a:solidFill>
                  <a:schemeClr val="tx2"/>
                </a:solidFill>
                <a:latin typeface="Courier New" pitchFamily="49" charset="0"/>
                <a:cs typeface="Courier New" pitchFamily="49" charset="0"/>
              </a:rPr>
              <a:t>			}</a:t>
            </a:r>
          </a:p>
          <a:p>
            <a:pPr>
              <a:buNone/>
            </a:pPr>
            <a:r>
              <a:rPr lang="en-US" altLang="zh-CN" sz="2800" dirty="0" smtClean="0">
                <a:solidFill>
                  <a:schemeClr val="tx2"/>
                </a:solidFill>
                <a:latin typeface="Courier New" pitchFamily="49" charset="0"/>
                <a:cs typeface="Courier New" pitchFamily="49" charset="0"/>
              </a:rPr>
              <a:t>		}</a:t>
            </a:r>
          </a:p>
          <a:p>
            <a:pPr>
              <a:buNone/>
            </a:pPr>
            <a:r>
              <a:rPr lang="en-US" altLang="zh-CN" sz="2800" dirty="0" smtClean="0">
                <a:solidFill>
                  <a:schemeClr val="tx2"/>
                </a:solidFill>
                <a:latin typeface="Courier New" pitchFamily="49" charset="0"/>
                <a:cs typeface="Courier New" pitchFamily="49" charset="0"/>
              </a:rPr>
              <a:t>	}</a:t>
            </a:r>
          </a:p>
          <a:p>
            <a:pPr>
              <a:buNone/>
            </a:pPr>
            <a:r>
              <a:rPr lang="en-US" altLang="zh-CN" sz="2800" dirty="0" smtClean="0">
                <a:solidFill>
                  <a:schemeClr val="tx2"/>
                </a:solidFill>
                <a:latin typeface="Courier New" pitchFamily="49" charset="0"/>
                <a:cs typeface="Courier New" pitchFamily="49" charset="0"/>
              </a:rPr>
              <a:t>}</a:t>
            </a:r>
          </a:p>
          <a:p>
            <a:pPr>
              <a:buNone/>
            </a:pPr>
            <a:endParaRPr lang="zh-CN" altLang="en-US" sz="2800" dirty="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111</a:t>
            </a:fld>
            <a:endParaRPr lang="en-US" altLang="zh-CN" dirty="0"/>
          </a:p>
        </p:txBody>
      </p:sp>
    </p:spTree>
    <p:extLst>
      <p:ext uri="{BB962C8B-B14F-4D97-AF65-F5344CB8AC3E}">
        <p14:creationId xmlns:p14="http://schemas.microsoft.com/office/powerpoint/2010/main" val="4250345327"/>
      </p:ext>
    </p:extLst>
  </p:cSld>
  <p:clrMapOvr>
    <a:masterClrMapping/>
  </p:clrMapOvr>
  <p:timing>
    <p:tnLst>
      <p:par>
        <p:cTn xmlns:p14="http://schemas.microsoft.com/office/powerpoint/2010/mai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5.10】</a:t>
            </a:r>
            <a:r>
              <a:rPr lang="zh-CN" altLang="en-US" dirty="0" smtClean="0"/>
              <a:t>函数</a:t>
            </a:r>
            <a:r>
              <a:rPr lang="en-US" altLang="zh-CN" dirty="0" smtClean="0"/>
              <a:t>swap</a:t>
            </a:r>
            <a:r>
              <a:rPr lang="zh-CN" altLang="en-US" dirty="0" smtClean="0"/>
              <a:t>代码</a:t>
            </a:r>
            <a:endParaRPr lang="en-US" altLang="zh-CN" dirty="0" smtClean="0"/>
          </a:p>
          <a:p>
            <a:pPr>
              <a:buNone/>
            </a:pPr>
            <a:r>
              <a:rPr lang="en-US" altLang="zh-CN" dirty="0" smtClean="0">
                <a:solidFill>
                  <a:srgbClr val="0000FF"/>
                </a:solidFill>
                <a:latin typeface="Courier New" pitchFamily="49" charset="0"/>
                <a:cs typeface="Courier New" pitchFamily="49" charset="0"/>
              </a:rPr>
              <a:t>void</a:t>
            </a:r>
            <a:r>
              <a:rPr lang="en-US" altLang="zh-CN" dirty="0" smtClean="0">
                <a:solidFill>
                  <a:schemeClr val="tx2"/>
                </a:solidFill>
                <a:latin typeface="Courier New" pitchFamily="49" charset="0"/>
                <a:cs typeface="Courier New" pitchFamily="49" charset="0"/>
              </a:rPr>
              <a:t> swap (</a:t>
            </a:r>
            <a:r>
              <a:rPr lang="en-US" altLang="zh-CN" dirty="0" err="1" smtClean="0">
                <a:solidFill>
                  <a:srgbClr val="0000FF"/>
                </a:solidFill>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&amp;x, </a:t>
            </a:r>
            <a:r>
              <a:rPr lang="en-US" altLang="zh-CN" dirty="0" err="1" smtClean="0">
                <a:solidFill>
                  <a:srgbClr val="0000FF"/>
                </a:solidFill>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&amp;y){</a:t>
            </a:r>
          </a:p>
          <a:p>
            <a:pPr>
              <a:buNone/>
            </a:pPr>
            <a:r>
              <a:rPr lang="en-US" altLang="zh-CN" dirty="0" smtClean="0">
                <a:solidFill>
                  <a:srgbClr val="0000FF"/>
                </a:solidFill>
                <a:latin typeface="Courier New" pitchFamily="49" charset="0"/>
                <a:cs typeface="Courier New" pitchFamily="49" charset="0"/>
              </a:rPr>
              <a:t>	</a:t>
            </a:r>
            <a:r>
              <a:rPr lang="en-US" altLang="zh-CN" dirty="0" err="1" smtClean="0">
                <a:solidFill>
                  <a:srgbClr val="0000FF"/>
                </a:solidFill>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temp = x;</a:t>
            </a:r>
          </a:p>
          <a:p>
            <a:pPr>
              <a:buNone/>
            </a:pPr>
            <a:r>
              <a:rPr lang="en-US" altLang="zh-CN" dirty="0" smtClean="0">
                <a:solidFill>
                  <a:schemeClr val="tx2"/>
                </a:solidFill>
                <a:latin typeface="Courier New" pitchFamily="49" charset="0"/>
                <a:cs typeface="Courier New" pitchFamily="49" charset="0"/>
              </a:rPr>
              <a:t>	x = y;</a:t>
            </a:r>
          </a:p>
          <a:p>
            <a:pPr>
              <a:buNone/>
            </a:pPr>
            <a:r>
              <a:rPr lang="en-US" altLang="zh-CN" dirty="0" smtClean="0">
                <a:solidFill>
                  <a:schemeClr val="tx2"/>
                </a:solidFill>
                <a:latin typeface="Courier New" pitchFamily="49" charset="0"/>
                <a:cs typeface="Courier New" pitchFamily="49" charset="0"/>
              </a:rPr>
              <a:t>	y = temp;</a:t>
            </a:r>
          </a:p>
          <a:p>
            <a:pPr>
              <a:buNone/>
            </a:pPr>
            <a:r>
              <a:rPr lang="en-US" altLang="zh-CN" dirty="0" smtClean="0">
                <a:solidFill>
                  <a:schemeClr val="tx2"/>
                </a:solidFill>
                <a:latin typeface="Courier New" pitchFamily="49" charset="0"/>
                <a:cs typeface="Courier New" pitchFamily="49" charset="0"/>
              </a:rPr>
              <a:t>}</a:t>
            </a:r>
            <a:endParaRPr lang="zh-CN" altLang="en-US" dirty="0" smtClean="0">
              <a:solidFill>
                <a:schemeClr val="tx2"/>
              </a:solidFill>
              <a:latin typeface="Courier New" pitchFamily="49" charset="0"/>
              <a:cs typeface="Courier New" pitchFamily="49" charset="0"/>
            </a:endParaRPr>
          </a:p>
          <a:p>
            <a:pPr>
              <a:buNone/>
            </a:pP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112</a:t>
            </a:fld>
            <a:endParaRPr lang="en-US" altLang="zh-CN" dirty="0"/>
          </a:p>
        </p:txBody>
      </p:sp>
    </p:spTree>
    <p:extLst>
      <p:ext uri="{BB962C8B-B14F-4D97-AF65-F5344CB8AC3E}">
        <p14:creationId xmlns:p14="http://schemas.microsoft.com/office/powerpoint/2010/main" val="852794775"/>
      </p:ext>
    </p:extLst>
  </p:cSld>
  <p:clrMapOvr>
    <a:masterClrMapping/>
  </p:clrMapOvr>
  <p:timing>
    <p:tnLst>
      <p:par>
        <p:cTn xmlns:p14="http://schemas.microsoft.com/office/powerpoint/2010/mai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a:xfrm>
            <a:off x="457200" y="1295400"/>
            <a:ext cx="8153400" cy="5205434"/>
          </a:xfrm>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5.10】</a:t>
            </a:r>
            <a:r>
              <a:rPr lang="zh-CN" altLang="en-US" dirty="0" smtClean="0"/>
              <a:t>主程序代码</a:t>
            </a:r>
            <a:endParaRPr lang="en-US" altLang="zh-CN" dirty="0" smtClean="0"/>
          </a:p>
          <a:p>
            <a:pPr>
              <a:spcBef>
                <a:spcPts val="0"/>
              </a:spcBef>
              <a:buNone/>
            </a:pPr>
            <a:r>
              <a:rPr lang="en-US" altLang="zh-CN" sz="2800" dirty="0" smtClean="0">
                <a:solidFill>
                  <a:srgbClr val="0000FF"/>
                </a:solidFill>
                <a:latin typeface="Courier New" pitchFamily="49" charset="0"/>
                <a:cs typeface="Courier New" pitchFamily="49" charset="0"/>
              </a:rPr>
              <a:t>#include</a:t>
            </a:r>
            <a:r>
              <a:rPr lang="en-US" altLang="zh-CN" sz="2800" dirty="0" smtClean="0">
                <a:solidFill>
                  <a:schemeClr val="tx2"/>
                </a:solidFill>
                <a:latin typeface="Courier New" pitchFamily="49" charset="0"/>
                <a:cs typeface="Courier New" pitchFamily="49" charset="0"/>
              </a:rPr>
              <a:t>&lt;</a:t>
            </a:r>
            <a:r>
              <a:rPr lang="en-US" altLang="zh-CN" sz="2800" dirty="0" err="1" smtClean="0">
                <a:solidFill>
                  <a:schemeClr val="tx2"/>
                </a:solidFill>
                <a:latin typeface="Courier New" pitchFamily="49" charset="0"/>
                <a:cs typeface="Courier New" pitchFamily="49" charset="0"/>
              </a:rPr>
              <a:t>iostream</a:t>
            </a:r>
            <a:r>
              <a:rPr lang="en-US" altLang="zh-CN" sz="2800" dirty="0" smtClean="0">
                <a:solidFill>
                  <a:schemeClr val="tx2"/>
                </a:solidFill>
                <a:latin typeface="Courier New" pitchFamily="49" charset="0"/>
                <a:cs typeface="Courier New" pitchFamily="49" charset="0"/>
              </a:rPr>
              <a:t>&gt;</a:t>
            </a:r>
          </a:p>
          <a:p>
            <a:pPr>
              <a:spcBef>
                <a:spcPts val="0"/>
              </a:spcBef>
              <a:buNone/>
            </a:pPr>
            <a:r>
              <a:rPr lang="en-US" altLang="zh-CN" sz="2800" dirty="0" smtClean="0">
                <a:solidFill>
                  <a:srgbClr val="0000FF"/>
                </a:solidFill>
                <a:latin typeface="Courier New" pitchFamily="49" charset="0"/>
                <a:cs typeface="Courier New" pitchFamily="49" charset="0"/>
              </a:rPr>
              <a:t>#include</a:t>
            </a:r>
            <a:r>
              <a:rPr lang="en-US" altLang="zh-CN" sz="2800" dirty="0" smtClean="0">
                <a:solidFill>
                  <a:schemeClr val="tx2"/>
                </a:solidFill>
                <a:latin typeface="Courier New" pitchFamily="49" charset="0"/>
                <a:cs typeface="Courier New" pitchFamily="49" charset="0"/>
              </a:rPr>
              <a:t>&lt;</a:t>
            </a:r>
            <a:r>
              <a:rPr lang="en-US" altLang="zh-CN" sz="2800" dirty="0" err="1" smtClean="0">
                <a:solidFill>
                  <a:schemeClr val="tx2"/>
                </a:solidFill>
                <a:latin typeface="Courier New" pitchFamily="49" charset="0"/>
                <a:cs typeface="Courier New" pitchFamily="49" charset="0"/>
              </a:rPr>
              <a:t>stdlib</a:t>
            </a:r>
            <a:r>
              <a:rPr lang="en-US" altLang="zh-CN" sz="2800" dirty="0" smtClean="0">
                <a:solidFill>
                  <a:schemeClr val="tx2"/>
                </a:solidFill>
                <a:latin typeface="Courier New" pitchFamily="49" charset="0"/>
                <a:cs typeface="Courier New" pitchFamily="49" charset="0"/>
              </a:rPr>
              <a:t>&gt;</a:t>
            </a:r>
          </a:p>
          <a:p>
            <a:pPr>
              <a:spcBef>
                <a:spcPts val="0"/>
              </a:spcBef>
              <a:buNone/>
            </a:pPr>
            <a:r>
              <a:rPr lang="en-US" altLang="zh-CN" sz="2800" dirty="0" smtClean="0">
                <a:solidFill>
                  <a:srgbClr val="0000FF"/>
                </a:solidFill>
                <a:latin typeface="Courier New" pitchFamily="49" charset="0"/>
                <a:cs typeface="Courier New" pitchFamily="49" charset="0"/>
              </a:rPr>
              <a:t>#include</a:t>
            </a:r>
            <a:r>
              <a:rPr lang="en-US" altLang="zh-CN" sz="2800" dirty="0" smtClean="0">
                <a:solidFill>
                  <a:schemeClr val="tx2"/>
                </a:solidFill>
                <a:latin typeface="Courier New" pitchFamily="49" charset="0"/>
                <a:cs typeface="Courier New" pitchFamily="49" charset="0"/>
              </a:rPr>
              <a:t>&lt;time&gt;</a:t>
            </a:r>
          </a:p>
          <a:p>
            <a:pPr>
              <a:spcBef>
                <a:spcPts val="0"/>
              </a:spcBef>
              <a:buNone/>
            </a:pPr>
            <a:r>
              <a:rPr lang="en-US" altLang="zh-CN" sz="2800" dirty="0" smtClean="0">
                <a:solidFill>
                  <a:srgbClr val="0000FF"/>
                </a:solidFill>
                <a:latin typeface="Courier New" pitchFamily="49" charset="0"/>
                <a:cs typeface="Courier New" pitchFamily="49" charset="0"/>
              </a:rPr>
              <a:t>#include</a:t>
            </a:r>
            <a:r>
              <a:rPr lang="en-US" altLang="zh-CN" sz="2800" dirty="0" smtClean="0">
                <a:solidFill>
                  <a:schemeClr val="tx2"/>
                </a:solidFill>
                <a:latin typeface="Courier New" pitchFamily="49" charset="0"/>
                <a:cs typeface="Courier New" pitchFamily="49" charset="0"/>
              </a:rPr>
              <a:t>&lt;</a:t>
            </a:r>
            <a:r>
              <a:rPr lang="en-US" altLang="zh-CN" sz="2800" dirty="0" err="1" smtClean="0">
                <a:solidFill>
                  <a:schemeClr val="tx2"/>
                </a:solidFill>
                <a:latin typeface="Courier New" pitchFamily="49" charset="0"/>
                <a:cs typeface="Courier New" pitchFamily="49" charset="0"/>
              </a:rPr>
              <a:t>iomanip</a:t>
            </a:r>
            <a:r>
              <a:rPr lang="en-US" altLang="zh-CN" sz="2800" dirty="0" smtClean="0">
                <a:solidFill>
                  <a:schemeClr val="tx2"/>
                </a:solidFill>
                <a:latin typeface="Courier New" pitchFamily="49" charset="0"/>
                <a:cs typeface="Courier New" pitchFamily="49" charset="0"/>
              </a:rPr>
              <a:t>&gt;</a:t>
            </a:r>
          </a:p>
          <a:p>
            <a:pPr>
              <a:spcBef>
                <a:spcPts val="0"/>
              </a:spcBef>
              <a:buNone/>
            </a:pPr>
            <a:r>
              <a:rPr lang="en-US" altLang="zh-CN" sz="2800" dirty="0" smtClean="0">
                <a:solidFill>
                  <a:srgbClr val="0000FF"/>
                </a:solidFill>
                <a:latin typeface="Courier New" pitchFamily="49" charset="0"/>
                <a:cs typeface="Courier New" pitchFamily="49" charset="0"/>
              </a:rPr>
              <a:t>using namespace</a:t>
            </a:r>
            <a:r>
              <a:rPr lang="en-US" altLang="zh-CN" sz="2800" dirty="0" smtClean="0">
                <a:solidFill>
                  <a:schemeClr val="tx2"/>
                </a:solidFill>
                <a:latin typeface="Courier New" pitchFamily="49" charset="0"/>
                <a:cs typeface="Courier New" pitchFamily="49" charset="0"/>
              </a:rPr>
              <a:t> std;</a:t>
            </a:r>
          </a:p>
          <a:p>
            <a:pPr>
              <a:spcBef>
                <a:spcPts val="0"/>
              </a:spcBef>
              <a:buNone/>
            </a:pPr>
            <a:r>
              <a:rPr lang="en-US" altLang="zh-CN" sz="2800" dirty="0" smtClean="0">
                <a:solidFill>
                  <a:srgbClr val="0000FF"/>
                </a:solidFill>
                <a:latin typeface="Courier New" pitchFamily="49" charset="0"/>
                <a:cs typeface="Courier New" pitchFamily="49" charset="0"/>
              </a:rPr>
              <a:t>const </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n = 100;</a:t>
            </a:r>
          </a:p>
          <a:p>
            <a:pPr>
              <a:spcBef>
                <a:spcPts val="0"/>
              </a:spcBef>
              <a:buNone/>
            </a:pP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main(){</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b[n];</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srand</a:t>
            </a:r>
            <a:r>
              <a:rPr lang="en-US" altLang="zh-CN" sz="2800" dirty="0" smtClean="0">
                <a:solidFill>
                  <a:schemeClr val="tx2"/>
                </a:solidFill>
                <a:latin typeface="Courier New" pitchFamily="49" charset="0"/>
                <a:cs typeface="Courier New" pitchFamily="49" charset="0"/>
              </a:rPr>
              <a:t>((</a:t>
            </a:r>
            <a:r>
              <a:rPr lang="en-US" altLang="zh-CN" sz="2800" dirty="0" smtClean="0">
                <a:solidFill>
                  <a:srgbClr val="0000FF"/>
                </a:solidFill>
                <a:latin typeface="Courier New" pitchFamily="49" charset="0"/>
                <a:cs typeface="Courier New" pitchFamily="49" charset="0"/>
              </a:rPr>
              <a:t>unsigned</a:t>
            </a:r>
            <a:r>
              <a:rPr lang="en-US" altLang="zh-CN" sz="2800" dirty="0" smtClean="0">
                <a:solidFill>
                  <a:schemeClr val="tx2"/>
                </a:solidFill>
                <a:latin typeface="Courier New" pitchFamily="49" charset="0"/>
                <a:cs typeface="Courier New" pitchFamily="49" charset="0"/>
              </a:rPr>
              <a:t>)time(NULL));</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for</a:t>
            </a:r>
            <a:r>
              <a:rPr lang="en-US" altLang="zh-CN" sz="2800" dirty="0" smtClean="0">
                <a:solidFill>
                  <a:schemeClr val="tx2"/>
                </a:solidFill>
                <a:latin typeface="Courier New" pitchFamily="49" charset="0"/>
                <a:cs typeface="Courier New" pitchFamily="49" charset="0"/>
              </a:rPr>
              <a:t>(</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i</a:t>
            </a:r>
            <a:r>
              <a:rPr lang="en-US" altLang="zh-CN" sz="2800" dirty="0" smtClean="0">
                <a:solidFill>
                  <a:schemeClr val="tx2"/>
                </a:solidFill>
                <a:latin typeface="Courier New" pitchFamily="49" charset="0"/>
                <a:cs typeface="Courier New" pitchFamily="49" charset="0"/>
              </a:rPr>
              <a:t>=0;i&lt;</a:t>
            </a:r>
            <a:r>
              <a:rPr lang="en-US" altLang="zh-CN" sz="2800" dirty="0" err="1" smtClean="0">
                <a:solidFill>
                  <a:schemeClr val="tx2"/>
                </a:solidFill>
                <a:latin typeface="Courier New" pitchFamily="49" charset="0"/>
                <a:cs typeface="Courier New" pitchFamily="49" charset="0"/>
              </a:rPr>
              <a:t>n;i</a:t>
            </a:r>
            <a:r>
              <a:rPr lang="en-US" altLang="zh-CN" sz="2800" dirty="0" smtClean="0">
                <a:solidFill>
                  <a:schemeClr val="tx2"/>
                </a:solidFill>
                <a:latin typeface="Courier New" pitchFamily="49" charset="0"/>
                <a:cs typeface="Courier New" pitchFamily="49" charset="0"/>
              </a:rPr>
              <a:t>++)			</a:t>
            </a:r>
          </a:p>
          <a:p>
            <a:pPr>
              <a:spcBef>
                <a:spcPts val="0"/>
              </a:spcBef>
              <a:buNone/>
            </a:pPr>
            <a:r>
              <a:rPr lang="en-US" altLang="zh-CN" sz="2800" dirty="0" smtClean="0">
                <a:solidFill>
                  <a:schemeClr val="tx2"/>
                </a:solidFill>
                <a:latin typeface="Courier New" pitchFamily="49" charset="0"/>
                <a:cs typeface="Courier New" pitchFamily="49" charset="0"/>
              </a:rPr>
              <a:t>		b[</a:t>
            </a:r>
            <a:r>
              <a:rPr lang="en-US" altLang="zh-CN" sz="2800" dirty="0" err="1" smtClean="0">
                <a:solidFill>
                  <a:schemeClr val="tx2"/>
                </a:solidFill>
                <a:latin typeface="Courier New" pitchFamily="49" charset="0"/>
                <a:cs typeface="Courier New" pitchFamily="49" charset="0"/>
              </a:rPr>
              <a:t>i</a:t>
            </a:r>
            <a:r>
              <a:rPr lang="en-US" altLang="zh-CN" sz="2800" dirty="0" smtClean="0">
                <a:solidFill>
                  <a:schemeClr val="tx2"/>
                </a:solidFill>
                <a:latin typeface="Courier New" pitchFamily="49" charset="0"/>
                <a:cs typeface="Courier New" pitchFamily="49" charset="0"/>
              </a:rPr>
              <a:t>] = rand();</a:t>
            </a:r>
            <a:endParaRPr lang="zh-CN" altLang="en-US" sz="2800" dirty="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113</a:t>
            </a:fld>
            <a:endParaRPr lang="en-US" altLang="zh-CN" dirty="0"/>
          </a:p>
        </p:txBody>
      </p:sp>
    </p:spTree>
    <p:extLst>
      <p:ext uri="{BB962C8B-B14F-4D97-AF65-F5344CB8AC3E}">
        <p14:creationId xmlns:p14="http://schemas.microsoft.com/office/powerpoint/2010/main" val="1935620881"/>
      </p:ext>
    </p:extLst>
  </p:cSld>
  <p:clrMapOvr>
    <a:masterClrMapping/>
  </p:clrMapOvr>
  <p:timing>
    <p:tnLst>
      <p:par>
        <p:cTn xmlns:p14="http://schemas.microsoft.com/office/powerpoint/2010/mai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bubSort</a:t>
            </a:r>
            <a:r>
              <a:rPr lang="en-US" altLang="zh-CN" sz="2800" dirty="0" smtClean="0">
                <a:solidFill>
                  <a:schemeClr val="tx2"/>
                </a:solidFill>
                <a:latin typeface="Courier New" pitchFamily="49" charset="0"/>
                <a:cs typeface="Courier New" pitchFamily="49" charset="0"/>
              </a:rPr>
              <a:t>(</a:t>
            </a:r>
            <a:r>
              <a:rPr lang="en-US" altLang="zh-CN" sz="2800" dirty="0" err="1" smtClean="0">
                <a:solidFill>
                  <a:schemeClr val="tx2"/>
                </a:solidFill>
                <a:latin typeface="Courier New" pitchFamily="49" charset="0"/>
                <a:cs typeface="Courier New" pitchFamily="49" charset="0"/>
              </a:rPr>
              <a:t>b,n</a:t>
            </a:r>
            <a:r>
              <a:rPr lang="en-US" altLang="zh-CN" sz="2800" dirty="0" smtClean="0">
                <a:solidFill>
                  <a:schemeClr val="tx2"/>
                </a:solidFill>
                <a:latin typeface="Courier New" pitchFamily="49" charset="0"/>
                <a:cs typeface="Courier New" pitchFamily="49" charset="0"/>
              </a:rPr>
              <a:t>);</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for</a:t>
            </a:r>
            <a:r>
              <a:rPr lang="en-US" altLang="zh-CN" sz="2800" dirty="0" smtClean="0">
                <a:solidFill>
                  <a:schemeClr val="tx2"/>
                </a:solidFill>
                <a:latin typeface="Courier New" pitchFamily="49" charset="0"/>
                <a:cs typeface="Courier New" pitchFamily="49" charset="0"/>
              </a:rPr>
              <a:t>(</a:t>
            </a:r>
            <a:r>
              <a:rPr lang="en-US" altLang="zh-CN" sz="2800" dirty="0" err="1" smtClean="0">
                <a:solidFill>
                  <a:schemeClr val="tx2"/>
                </a:solidFill>
                <a:latin typeface="Courier New" pitchFamily="49" charset="0"/>
                <a:cs typeface="Courier New" pitchFamily="49" charset="0"/>
              </a:rPr>
              <a:t>i</a:t>
            </a:r>
            <a:r>
              <a:rPr lang="en-US" altLang="zh-CN" sz="2800" dirty="0" smtClean="0">
                <a:solidFill>
                  <a:schemeClr val="tx2"/>
                </a:solidFill>
                <a:latin typeface="Courier New" pitchFamily="49" charset="0"/>
                <a:cs typeface="Courier New" pitchFamily="49" charset="0"/>
              </a:rPr>
              <a:t>=0;i&lt;</a:t>
            </a:r>
            <a:r>
              <a:rPr lang="en-US" altLang="zh-CN" sz="2800" dirty="0" err="1" smtClean="0">
                <a:solidFill>
                  <a:schemeClr val="tx2"/>
                </a:solidFill>
                <a:latin typeface="Courier New" pitchFamily="49" charset="0"/>
                <a:cs typeface="Courier New" pitchFamily="49" charset="0"/>
              </a:rPr>
              <a:t>n;i</a:t>
            </a:r>
            <a:r>
              <a:rPr lang="en-US" altLang="zh-CN" sz="2800" dirty="0" smtClean="0">
                <a:solidFill>
                  <a:schemeClr val="tx2"/>
                </a:solidFill>
                <a:latin typeface="Courier New" pitchFamily="49" charset="0"/>
                <a:cs typeface="Courier New" pitchFamily="49" charset="0"/>
              </a:rPr>
              <a:t>++){</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cout</a:t>
            </a:r>
            <a:r>
              <a:rPr lang="en-US" altLang="zh-CN" sz="2800" dirty="0" smtClean="0">
                <a:solidFill>
                  <a:schemeClr val="tx2"/>
                </a:solidFill>
                <a:latin typeface="Courier New" pitchFamily="49" charset="0"/>
                <a:cs typeface="Courier New" pitchFamily="49" charset="0"/>
              </a:rPr>
              <a:t>&lt;&lt;</a:t>
            </a:r>
            <a:r>
              <a:rPr lang="en-US" altLang="zh-CN" sz="2800" dirty="0" err="1" smtClean="0">
                <a:solidFill>
                  <a:schemeClr val="tx2"/>
                </a:solidFill>
                <a:latin typeface="Courier New" pitchFamily="49" charset="0"/>
                <a:cs typeface="Courier New" pitchFamily="49" charset="0"/>
              </a:rPr>
              <a:t>setw</a:t>
            </a:r>
            <a:r>
              <a:rPr lang="en-US" altLang="zh-CN" sz="2800" dirty="0" smtClean="0">
                <a:solidFill>
                  <a:schemeClr val="tx2"/>
                </a:solidFill>
                <a:latin typeface="Courier New" pitchFamily="49" charset="0"/>
                <a:cs typeface="Courier New" pitchFamily="49" charset="0"/>
              </a:rPr>
              <a:t>(5)&lt;&lt;b[</a:t>
            </a:r>
            <a:r>
              <a:rPr lang="en-US" altLang="zh-CN" sz="2800" dirty="0" err="1" smtClean="0">
                <a:solidFill>
                  <a:schemeClr val="tx2"/>
                </a:solidFill>
                <a:latin typeface="Courier New" pitchFamily="49" charset="0"/>
                <a:cs typeface="Courier New" pitchFamily="49" charset="0"/>
              </a:rPr>
              <a:t>i</a:t>
            </a:r>
            <a:r>
              <a:rPr lang="en-US" altLang="zh-CN" sz="2800" dirty="0" smtClean="0">
                <a:solidFill>
                  <a:schemeClr val="tx2"/>
                </a:solidFill>
                <a:latin typeface="Courier New" pitchFamily="49" charset="0"/>
                <a:cs typeface="Courier New" pitchFamily="49" charset="0"/>
              </a:rPr>
              <a:t>];</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if</a:t>
            </a:r>
            <a:r>
              <a:rPr lang="en-US" altLang="zh-CN" sz="2800" dirty="0" smtClean="0">
                <a:solidFill>
                  <a:schemeClr val="tx2"/>
                </a:solidFill>
                <a:latin typeface="Courier New" pitchFamily="49" charset="0"/>
                <a:cs typeface="Courier New" pitchFamily="49" charset="0"/>
              </a:rPr>
              <a:t>(i%10==0)</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cout</a:t>
            </a:r>
            <a:r>
              <a:rPr lang="en-US" altLang="zh-CN" sz="2800" dirty="0" smtClean="0">
                <a:solidFill>
                  <a:schemeClr val="tx2"/>
                </a:solidFill>
                <a:latin typeface="Courier New" pitchFamily="49" charset="0"/>
                <a:cs typeface="Courier New" pitchFamily="49" charset="0"/>
              </a:rPr>
              <a:t>&lt;&lt;</a:t>
            </a:r>
            <a:r>
              <a:rPr lang="en-US" altLang="zh-CN" sz="2800" dirty="0" err="1" smtClean="0">
                <a:solidFill>
                  <a:schemeClr val="tx2"/>
                </a:solidFill>
                <a:latin typeface="Courier New" pitchFamily="49" charset="0"/>
                <a:cs typeface="Courier New" pitchFamily="49" charset="0"/>
              </a:rPr>
              <a:t>endl</a:t>
            </a:r>
            <a:r>
              <a:rPr lang="en-US" altLang="zh-CN" sz="2800" dirty="0" smtClean="0">
                <a:solidFill>
                  <a:schemeClr val="tx2"/>
                </a:solidFill>
                <a:latin typeface="Courier New" pitchFamily="49" charset="0"/>
                <a:cs typeface="Courier New" pitchFamily="49" charset="0"/>
              </a:rPr>
              <a:t>;</a:t>
            </a:r>
          </a:p>
          <a:p>
            <a:pPr>
              <a:spcBef>
                <a:spcPts val="0"/>
              </a:spcBef>
              <a:buNone/>
            </a:pPr>
            <a:r>
              <a:rPr lang="en-US" altLang="zh-CN" sz="2800" dirty="0" smtClean="0">
                <a:solidFill>
                  <a:schemeClr val="tx2"/>
                </a:solidFill>
                <a:latin typeface="Courier New" pitchFamily="49" charset="0"/>
                <a:cs typeface="Courier New" pitchFamily="49" charset="0"/>
              </a:rPr>
              <a:t>	}</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return</a:t>
            </a:r>
            <a:r>
              <a:rPr lang="en-US" altLang="zh-CN" sz="2800" dirty="0" smtClean="0">
                <a:solidFill>
                  <a:schemeClr val="tx2"/>
                </a:solidFill>
                <a:latin typeface="Courier New" pitchFamily="49" charset="0"/>
                <a:cs typeface="Courier New" pitchFamily="49" charset="0"/>
              </a:rPr>
              <a:t> 0;</a:t>
            </a:r>
          </a:p>
          <a:p>
            <a:pPr>
              <a:spcBef>
                <a:spcPts val="0"/>
              </a:spcBef>
              <a:buNone/>
            </a:pPr>
            <a:r>
              <a:rPr lang="en-US" altLang="zh-CN" sz="2800" dirty="0" smtClean="0">
                <a:solidFill>
                  <a:schemeClr val="tx2"/>
                </a:solidFill>
                <a:latin typeface="Courier New" pitchFamily="49" charset="0"/>
                <a:cs typeface="Courier New" pitchFamily="49" charset="0"/>
              </a:rPr>
              <a:t>}</a:t>
            </a:r>
          </a:p>
          <a:p>
            <a:pPr>
              <a:spcBef>
                <a:spcPts val="0"/>
              </a:spcBef>
              <a:buNone/>
            </a:pPr>
            <a:r>
              <a:rPr lang="en-US" altLang="zh-CN" sz="2800" dirty="0" smtClean="0">
                <a:solidFill>
                  <a:srgbClr val="00B050"/>
                </a:solidFill>
                <a:latin typeface="Courier New" pitchFamily="49" charset="0"/>
                <a:cs typeface="Courier New" pitchFamily="49" charset="0"/>
              </a:rPr>
              <a:t>/*</a:t>
            </a:r>
            <a:r>
              <a:rPr lang="zh-CN" altLang="en-US" sz="2800" dirty="0" smtClean="0">
                <a:solidFill>
                  <a:srgbClr val="00B050"/>
                </a:solidFill>
                <a:latin typeface="Courier New" pitchFamily="49" charset="0"/>
                <a:cs typeface="Courier New" pitchFamily="49" charset="0"/>
              </a:rPr>
              <a:t>设计函数，分别按产生顺序和排序后的顺序输出随机数，输出宽度为</a:t>
            </a:r>
            <a:r>
              <a:rPr lang="en-US" altLang="zh-CN" sz="2800" dirty="0" smtClean="0">
                <a:solidFill>
                  <a:srgbClr val="00B050"/>
                </a:solidFill>
                <a:latin typeface="Courier New" pitchFamily="49" charset="0"/>
                <a:cs typeface="Courier New" pitchFamily="49" charset="0"/>
              </a:rPr>
              <a:t>5</a:t>
            </a:r>
            <a:r>
              <a:rPr lang="zh-CN" altLang="en-US" sz="2800" dirty="0" smtClean="0">
                <a:solidFill>
                  <a:srgbClr val="00B050"/>
                </a:solidFill>
                <a:latin typeface="Courier New" pitchFamily="49" charset="0"/>
                <a:cs typeface="Courier New" pitchFamily="49" charset="0"/>
              </a:rPr>
              <a:t>，每输出</a:t>
            </a:r>
            <a:r>
              <a:rPr lang="en-US" altLang="zh-CN" sz="2800" dirty="0" smtClean="0">
                <a:solidFill>
                  <a:srgbClr val="00B050"/>
                </a:solidFill>
                <a:latin typeface="Courier New" pitchFamily="49" charset="0"/>
                <a:cs typeface="Courier New" pitchFamily="49" charset="0"/>
              </a:rPr>
              <a:t>10</a:t>
            </a:r>
            <a:r>
              <a:rPr lang="zh-CN" altLang="en-US" sz="2800" dirty="0" smtClean="0">
                <a:solidFill>
                  <a:srgbClr val="00B050"/>
                </a:solidFill>
                <a:latin typeface="Courier New" pitchFamily="49" charset="0"/>
                <a:cs typeface="Courier New" pitchFamily="49" charset="0"/>
              </a:rPr>
              <a:t>个数换行</a:t>
            </a:r>
            <a:r>
              <a:rPr lang="en-US" altLang="zh-CN" sz="2800" dirty="0" smtClean="0">
                <a:solidFill>
                  <a:srgbClr val="00B050"/>
                </a:solidFill>
                <a:latin typeface="Courier New" pitchFamily="49" charset="0"/>
                <a:cs typeface="Courier New" pitchFamily="49" charset="0"/>
              </a:rPr>
              <a:t>*/</a:t>
            </a:r>
            <a:endParaRPr lang="zh-CN" altLang="en-US" sz="2800" dirty="0">
              <a:solidFill>
                <a:srgbClr val="00B050"/>
              </a:solidFill>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114</a:t>
            </a:fld>
            <a:endParaRPr lang="en-US" altLang="zh-CN" dirty="0"/>
          </a:p>
        </p:txBody>
      </p:sp>
    </p:spTree>
    <p:extLst>
      <p:ext uri="{BB962C8B-B14F-4D97-AF65-F5344CB8AC3E}">
        <p14:creationId xmlns:p14="http://schemas.microsoft.com/office/powerpoint/2010/main" val="4018468344"/>
      </p:ext>
    </p:extLst>
  </p:cSld>
  <p:clrMapOvr>
    <a:masterClrMapping/>
  </p:clrMapOvr>
  <p:timing>
    <p:tnLst>
      <p:par>
        <p:cTn xmlns:p14="http://schemas.microsoft.com/office/powerpoint/2010/mai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zh-CN" altLang="en-US" dirty="0" smtClean="0"/>
              <a:t>函数的递归</a:t>
            </a:r>
            <a:endParaRPr lang="en-US" altLang="zh-CN" dirty="0" smtClean="0"/>
          </a:p>
          <a:p>
            <a:pPr lvl="1"/>
            <a:r>
              <a:rPr lang="en-US" altLang="zh-CN" dirty="0" smtClean="0"/>
              <a:t>C++</a:t>
            </a:r>
            <a:r>
              <a:rPr lang="zh-CN" altLang="en-US" dirty="0" smtClean="0"/>
              <a:t>允许函数自己调用自己(如</a:t>
            </a:r>
            <a:r>
              <a:rPr lang="en-US" altLang="zh-CN" dirty="0" smtClean="0"/>
              <a:t>A</a:t>
            </a:r>
            <a:r>
              <a:rPr lang="zh-CN" altLang="en-US" dirty="0" smtClean="0"/>
              <a:t>函数可以调用</a:t>
            </a:r>
            <a:r>
              <a:rPr lang="en-US" altLang="zh-CN" dirty="0" smtClean="0"/>
              <a:t>A</a:t>
            </a:r>
            <a:r>
              <a:rPr lang="zh-CN" altLang="en-US" dirty="0" smtClean="0"/>
              <a:t>函数本身，称为</a:t>
            </a:r>
            <a:r>
              <a:rPr lang="zh-CN" altLang="en-US" dirty="0" smtClean="0">
                <a:solidFill>
                  <a:srgbClr val="C00000"/>
                </a:solidFill>
              </a:rPr>
              <a:t>直接递归</a:t>
            </a:r>
            <a:r>
              <a:rPr lang="zh-CN" altLang="en-US" dirty="0" smtClean="0"/>
              <a:t>)。也允许</a:t>
            </a:r>
            <a:r>
              <a:rPr lang="en-US" altLang="zh-CN" dirty="0" smtClean="0"/>
              <a:t>A</a:t>
            </a:r>
            <a:r>
              <a:rPr lang="zh-CN" altLang="en-US" dirty="0" smtClean="0"/>
              <a:t>函数调用</a:t>
            </a:r>
            <a:r>
              <a:rPr lang="en-US" altLang="zh-CN" dirty="0" smtClean="0"/>
              <a:t>B</a:t>
            </a:r>
            <a:r>
              <a:rPr lang="zh-CN" altLang="en-US" dirty="0" smtClean="0"/>
              <a:t>函数，而后</a:t>
            </a:r>
            <a:r>
              <a:rPr lang="en-US" altLang="zh-CN" dirty="0" smtClean="0"/>
              <a:t>B</a:t>
            </a:r>
            <a:r>
              <a:rPr lang="zh-CN" altLang="en-US" dirty="0" smtClean="0"/>
              <a:t>函数又调用</a:t>
            </a:r>
            <a:r>
              <a:rPr lang="en-US" altLang="zh-CN" dirty="0" smtClean="0"/>
              <a:t>A</a:t>
            </a:r>
            <a:r>
              <a:rPr lang="zh-CN" altLang="en-US" dirty="0" smtClean="0"/>
              <a:t>函数(从而形成</a:t>
            </a:r>
            <a:r>
              <a:rPr lang="zh-CN" altLang="en-US" dirty="0" smtClean="0">
                <a:solidFill>
                  <a:srgbClr val="C00000"/>
                </a:solidFill>
              </a:rPr>
              <a:t>间接递归</a:t>
            </a:r>
            <a:r>
              <a:rPr lang="zh-CN" altLang="en-US" dirty="0" smtClean="0"/>
              <a:t>)。但不论使用哪种递归，程序员都应保障递归函数在执行若干次后能够“退出”递归(不再进行递归调用，也即</a:t>
            </a:r>
            <a:r>
              <a:rPr lang="zh-CN" altLang="en-US" dirty="0" smtClean="0">
                <a:solidFill>
                  <a:srgbClr val="C00000"/>
                </a:solidFill>
              </a:rPr>
              <a:t>能够实现递归出口</a:t>
            </a:r>
            <a:r>
              <a:rPr lang="zh-CN" altLang="en-US" dirty="0" smtClean="0"/>
              <a:t>)</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115</a:t>
            </a:fld>
            <a:endParaRPr lang="en-US" altLang="zh-CN" dirty="0"/>
          </a:p>
        </p:txBody>
      </p:sp>
    </p:spTree>
    <p:extLst>
      <p:ext uri="{BB962C8B-B14F-4D97-AF65-F5344CB8AC3E}">
        <p14:creationId xmlns:p14="http://schemas.microsoft.com/office/powerpoint/2010/main" val="3087436947"/>
      </p:ext>
    </p:extLst>
  </p:cSld>
  <p:clrMapOvr>
    <a:masterClrMapping/>
  </p:clrMapOvr>
  <p:timing>
    <p:tnLst>
      <p:par>
        <p:cTn xmlns:p14="http://schemas.microsoft.com/office/powerpoint/2010/mai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zh-CN" altLang="en-US" dirty="0" smtClean="0"/>
              <a:t>函数的递归</a:t>
            </a:r>
            <a:endParaRPr lang="en-US" altLang="zh-CN" dirty="0" smtClean="0"/>
          </a:p>
          <a:p>
            <a:pPr lvl="1"/>
            <a:r>
              <a:rPr lang="zh-CN" altLang="en-US" dirty="0" smtClean="0"/>
              <a:t>递归函数的执行分为“</a:t>
            </a:r>
            <a:r>
              <a:rPr lang="zh-CN" altLang="en-US" dirty="0" smtClean="0">
                <a:solidFill>
                  <a:srgbClr val="CC3300"/>
                </a:solidFill>
              </a:rPr>
              <a:t>递推</a:t>
            </a:r>
            <a:r>
              <a:rPr lang="zh-CN" altLang="en-US" dirty="0" smtClean="0"/>
              <a:t>”和“</a:t>
            </a:r>
            <a:r>
              <a:rPr lang="zh-CN" altLang="en-US" dirty="0" smtClean="0">
                <a:solidFill>
                  <a:srgbClr val="CC3300"/>
                </a:solidFill>
              </a:rPr>
              <a:t>回归</a:t>
            </a:r>
            <a:r>
              <a:rPr lang="zh-CN" altLang="en-US" dirty="0" smtClean="0"/>
              <a:t>”两个过程，这两个过程由递归终止条件控制，即</a:t>
            </a:r>
            <a:r>
              <a:rPr lang="zh-CN" altLang="en-US" dirty="0" smtClean="0">
                <a:solidFill>
                  <a:srgbClr val="CC3300"/>
                </a:solidFill>
              </a:rPr>
              <a:t>逐层递推</a:t>
            </a:r>
            <a:r>
              <a:rPr lang="zh-CN" altLang="en-US" dirty="0" smtClean="0"/>
              <a:t>，直至</a:t>
            </a:r>
            <a:r>
              <a:rPr lang="zh-CN" altLang="en-US" dirty="0" smtClean="0">
                <a:solidFill>
                  <a:srgbClr val="CC3300"/>
                </a:solidFill>
              </a:rPr>
              <a:t>递归终止条件</a:t>
            </a:r>
            <a:r>
              <a:rPr lang="zh-CN" altLang="en-US" dirty="0" smtClean="0"/>
              <a:t>，然后</a:t>
            </a:r>
            <a:r>
              <a:rPr lang="zh-CN" altLang="en-US" dirty="0" smtClean="0">
                <a:solidFill>
                  <a:srgbClr val="CC3300"/>
                </a:solidFill>
              </a:rPr>
              <a:t>逐层回归</a:t>
            </a:r>
            <a:r>
              <a:rPr lang="zh-CN" altLang="en-US" dirty="0" smtClean="0"/>
              <a:t>。每次调用发生时都首先判断递归终止条件。</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116</a:t>
            </a:fld>
            <a:endParaRPr lang="en-US" altLang="zh-CN" dirty="0"/>
          </a:p>
        </p:txBody>
      </p:sp>
    </p:spTree>
    <p:extLst>
      <p:ext uri="{BB962C8B-B14F-4D97-AF65-F5344CB8AC3E}">
        <p14:creationId xmlns:p14="http://schemas.microsoft.com/office/powerpoint/2010/main" val="2816181348"/>
      </p:ext>
    </p:extLst>
  </p:cSld>
  <p:clrMapOvr>
    <a:masterClrMapping/>
  </p:clrMapOvr>
  <p:timing>
    <p:tnLst>
      <p:par>
        <p:cTn xmlns:p14="http://schemas.microsoft.com/office/powerpoint/2010/mai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zh-CN" altLang="en-US" dirty="0" smtClean="0"/>
              <a:t>函数的递归</a:t>
            </a:r>
            <a:endParaRPr lang="en-US" altLang="zh-CN" dirty="0" smtClean="0"/>
          </a:p>
          <a:p>
            <a:pPr lvl="1"/>
            <a:r>
              <a:rPr lang="zh-CN" altLang="en-US" dirty="0" smtClean="0"/>
              <a:t>递归调用同普通的函数调用一样，每当调用发生时，在栈中分配单元保存返回地址以及参数和局部变量；而与普通的函数调用不同的是，由于递推的过程是一个逐层调用的过程，因此存在一个逐层连续的参数入栈过程，直至</a:t>
            </a:r>
            <a:r>
              <a:rPr lang="zh-CN" altLang="en-US" dirty="0" smtClean="0">
                <a:solidFill>
                  <a:srgbClr val="FF0000"/>
                </a:solidFill>
              </a:rPr>
              <a:t>遇到递归终止条件</a:t>
            </a:r>
            <a:r>
              <a:rPr lang="zh-CN" altLang="en-US" dirty="0" smtClean="0"/>
              <a:t>时，才开始</a:t>
            </a:r>
            <a:r>
              <a:rPr lang="zh-CN" altLang="en-US" dirty="0" smtClean="0">
                <a:solidFill>
                  <a:srgbClr val="FF0000"/>
                </a:solidFill>
              </a:rPr>
              <a:t>回归</a:t>
            </a:r>
            <a:r>
              <a:rPr lang="zh-CN" altLang="en-US" dirty="0" smtClean="0"/>
              <a:t>，这时才逐层释放栈空间，返回到上一层，直至最后返回到主调函数</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117</a:t>
            </a:fld>
            <a:endParaRPr lang="en-US" altLang="zh-CN" dirty="0"/>
          </a:p>
        </p:txBody>
      </p:sp>
    </p:spTree>
    <p:extLst>
      <p:ext uri="{BB962C8B-B14F-4D97-AF65-F5344CB8AC3E}">
        <p14:creationId xmlns:p14="http://schemas.microsoft.com/office/powerpoint/2010/main" val="1128503133"/>
      </p:ext>
    </p:extLst>
  </p:cSld>
  <p:clrMapOvr>
    <a:masterClrMapping/>
  </p:clrMapOvr>
  <p:timing>
    <p:tnLst>
      <p:par>
        <p:cTn xmlns:p14="http://schemas.microsoft.com/office/powerpoint/2010/mai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zh-CN" altLang="en-US" dirty="0" smtClean="0"/>
              <a:t>函数的递归</a:t>
            </a:r>
            <a:endParaRPr lang="en-US" altLang="zh-CN" dirty="0" smtClean="0"/>
          </a:p>
          <a:p>
            <a:pPr lvl="1"/>
            <a:r>
              <a:rPr lang="en-US" altLang="zh-CN" dirty="0" smtClean="0"/>
              <a:t>【</a:t>
            </a:r>
            <a:r>
              <a:rPr lang="zh-CN" altLang="en-US" dirty="0" smtClean="0"/>
              <a:t>例</a:t>
            </a:r>
            <a:r>
              <a:rPr lang="en-US" altLang="zh-CN" dirty="0" smtClean="0"/>
              <a:t>5.11】</a:t>
            </a:r>
            <a:r>
              <a:rPr lang="zh-CN" altLang="en-US" dirty="0" smtClean="0"/>
              <a:t>计算年龄</a:t>
            </a:r>
            <a:endParaRPr lang="en-US" altLang="zh-CN" dirty="0" smtClean="0"/>
          </a:p>
          <a:p>
            <a:pPr lvl="1"/>
            <a:r>
              <a:rPr lang="en-US" altLang="zh-CN" dirty="0" smtClean="0"/>
              <a:t>【</a:t>
            </a:r>
            <a:r>
              <a:rPr lang="zh-CN" altLang="en-US" dirty="0" smtClean="0"/>
              <a:t>例</a:t>
            </a:r>
            <a:r>
              <a:rPr lang="en-US" altLang="zh-CN" dirty="0" smtClean="0"/>
              <a:t>5.12】</a:t>
            </a:r>
            <a:r>
              <a:rPr lang="zh-CN" altLang="en-US" dirty="0" smtClean="0"/>
              <a:t>求阶乘，三色冰淇淋程序</a:t>
            </a:r>
            <a:endParaRPr lang="en-US" altLang="zh-CN" dirty="0" smtClean="0"/>
          </a:p>
          <a:p>
            <a:pPr lvl="1"/>
            <a:r>
              <a:rPr lang="en-US" altLang="zh-CN" dirty="0" smtClean="0"/>
              <a:t>【</a:t>
            </a:r>
            <a:r>
              <a:rPr lang="zh-CN" altLang="en-US" dirty="0" smtClean="0"/>
              <a:t>例</a:t>
            </a:r>
            <a:r>
              <a:rPr lang="en-US" altLang="zh-CN" dirty="0" smtClean="0"/>
              <a:t>5.13】</a:t>
            </a:r>
            <a:r>
              <a:rPr lang="zh-CN" altLang="en-US" dirty="0" smtClean="0"/>
              <a:t>反序输出问题</a:t>
            </a:r>
            <a:endParaRPr lang="en-US" altLang="zh-CN" dirty="0" smtClean="0"/>
          </a:p>
          <a:p>
            <a:pPr lvl="1"/>
            <a:r>
              <a:rPr lang="en-US" altLang="zh-CN" dirty="0" smtClean="0"/>
              <a:t>【</a:t>
            </a:r>
            <a:r>
              <a:rPr lang="zh-CN" altLang="en-US" dirty="0" smtClean="0"/>
              <a:t>例</a:t>
            </a:r>
            <a:r>
              <a:rPr lang="en-US" altLang="zh-CN" dirty="0" smtClean="0"/>
              <a:t>5.14】</a:t>
            </a:r>
            <a:r>
              <a:rPr lang="zh-CN" altLang="en-US" dirty="0" smtClean="0"/>
              <a:t>输入一个整数，将数字反序输出</a:t>
            </a:r>
            <a:endParaRPr lang="en-US" altLang="zh-CN" dirty="0" smtClean="0"/>
          </a:p>
          <a:p>
            <a:pPr lvl="1"/>
            <a:r>
              <a:rPr lang="en-US" altLang="zh-CN" dirty="0" smtClean="0"/>
              <a:t>【</a:t>
            </a:r>
            <a:r>
              <a:rPr lang="zh-CN" altLang="en-US" dirty="0" smtClean="0"/>
              <a:t>例</a:t>
            </a:r>
            <a:r>
              <a:rPr lang="en-US" altLang="zh-CN" dirty="0" smtClean="0"/>
              <a:t>5.15】</a:t>
            </a:r>
            <a:r>
              <a:rPr lang="zh-CN" altLang="en-US" dirty="0" smtClean="0"/>
              <a:t>汉诺塔问题</a:t>
            </a:r>
            <a:endParaRPr lang="en-US" altLang="zh-CN" dirty="0" smtClean="0"/>
          </a:p>
          <a:p>
            <a:pPr lvl="1"/>
            <a:r>
              <a:rPr lang="en-US" altLang="zh-CN" dirty="0" smtClean="0"/>
              <a:t>【</a:t>
            </a:r>
            <a:r>
              <a:rPr lang="zh-CN" altLang="en-US" dirty="0" smtClean="0"/>
              <a:t>例</a:t>
            </a:r>
            <a:r>
              <a:rPr lang="en-US" altLang="zh-CN" dirty="0" smtClean="0"/>
              <a:t>5.16】</a:t>
            </a:r>
            <a:r>
              <a:rPr lang="zh-CN" altLang="en-US" dirty="0" smtClean="0"/>
              <a:t>快速排序</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118</a:t>
            </a:fld>
            <a:endParaRPr lang="en-US" altLang="zh-CN" dirty="0"/>
          </a:p>
        </p:txBody>
      </p:sp>
    </p:spTree>
    <p:extLst>
      <p:ext uri="{BB962C8B-B14F-4D97-AF65-F5344CB8AC3E}">
        <p14:creationId xmlns:p14="http://schemas.microsoft.com/office/powerpoint/2010/main" val="255031309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函数的使用和说明</a:t>
            </a:r>
            <a:endParaRPr lang="zh-CN" altLang="en-US" dirty="0"/>
          </a:p>
        </p:txBody>
      </p:sp>
      <p:sp>
        <p:nvSpPr>
          <p:cNvPr id="3" name="内容占位符 2"/>
          <p:cNvSpPr>
            <a:spLocks noGrp="1"/>
          </p:cNvSpPr>
          <p:nvPr>
            <p:ph idx="1"/>
          </p:nvPr>
        </p:nvSpPr>
        <p:spPr>
          <a:xfrm>
            <a:off x="457200" y="1295400"/>
            <a:ext cx="8153400" cy="704840"/>
          </a:xfrm>
        </p:spPr>
        <p:txBody>
          <a:bodyPr/>
          <a:lstStyle/>
          <a:p>
            <a:r>
              <a:rPr lang="zh-CN" altLang="en-US" dirty="0" smtClean="0"/>
              <a:t>用函数的思想实现最简单的</a:t>
            </a:r>
            <a:r>
              <a:rPr lang="en-US" altLang="zh-CN" dirty="0" smtClean="0"/>
              <a:t>C++</a:t>
            </a:r>
            <a:r>
              <a:rPr lang="zh-CN" altLang="en-US" dirty="0" smtClean="0"/>
              <a:t>程序</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11</a:t>
            </a:fld>
            <a:endParaRPr lang="en-US" altLang="zh-CN" dirty="0"/>
          </a:p>
        </p:txBody>
      </p:sp>
      <p:sp>
        <p:nvSpPr>
          <p:cNvPr id="6" name="TextBox 5"/>
          <p:cNvSpPr txBox="1"/>
          <p:nvPr/>
        </p:nvSpPr>
        <p:spPr>
          <a:xfrm>
            <a:off x="571472" y="2000240"/>
            <a:ext cx="8001056" cy="4431983"/>
          </a:xfrm>
          <a:prstGeom prst="rect">
            <a:avLst/>
          </a:prstGeom>
          <a:noFill/>
        </p:spPr>
        <p:txBody>
          <a:bodyPr wrap="square" rtlCol="0">
            <a:spAutoFit/>
          </a:bodyPr>
          <a:lstStyle/>
          <a:p>
            <a:r>
              <a:rPr lang="en-US" altLang="zh-CN" sz="2400" b="1" dirty="0" smtClean="0">
                <a:solidFill>
                  <a:srgbClr val="0000FF"/>
                </a:solidFill>
                <a:latin typeface="Courier New" pitchFamily="49" charset="0"/>
                <a:cs typeface="Courier New" pitchFamily="49" charset="0"/>
              </a:rPr>
              <a:t>#</a:t>
            </a:r>
            <a:r>
              <a:rPr lang="en-US" altLang="zh-CN" sz="2400" b="1" dirty="0" err="1" smtClean="0">
                <a:solidFill>
                  <a:srgbClr val="0000FF"/>
                </a:solidFill>
                <a:latin typeface="Courier New" pitchFamily="49" charset="0"/>
                <a:cs typeface="Courier New" pitchFamily="49" charset="0"/>
              </a:rPr>
              <a:t>inlcude</a:t>
            </a:r>
            <a:r>
              <a:rPr lang="en-US" altLang="zh-CN" sz="2400" b="1" dirty="0" smtClean="0">
                <a:solidFill>
                  <a:schemeClr val="tx2"/>
                </a:solidFill>
                <a:latin typeface="Courier New" pitchFamily="49" charset="0"/>
                <a:cs typeface="Courier New" pitchFamily="49" charset="0"/>
              </a:rPr>
              <a:t>&lt;</a:t>
            </a:r>
            <a:r>
              <a:rPr lang="en-US" altLang="zh-CN" sz="2400" b="1" dirty="0" err="1" smtClean="0">
                <a:solidFill>
                  <a:schemeClr val="tx2"/>
                </a:solidFill>
                <a:latin typeface="Courier New" pitchFamily="49" charset="0"/>
                <a:cs typeface="Courier New" pitchFamily="49" charset="0"/>
              </a:rPr>
              <a:t>iostream</a:t>
            </a:r>
            <a:r>
              <a:rPr lang="en-US" altLang="zh-CN" sz="2400" b="1" dirty="0" smtClean="0">
                <a:solidFill>
                  <a:schemeClr val="tx2"/>
                </a:solidFill>
                <a:latin typeface="Courier New" pitchFamily="49" charset="0"/>
                <a:cs typeface="Courier New" pitchFamily="49" charset="0"/>
              </a:rPr>
              <a:t>&gt;</a:t>
            </a:r>
          </a:p>
          <a:p>
            <a:r>
              <a:rPr lang="en-US" altLang="zh-CN" sz="2400" b="1" dirty="0" smtClean="0">
                <a:solidFill>
                  <a:srgbClr val="0000FF"/>
                </a:solidFill>
                <a:latin typeface="Courier New" pitchFamily="49" charset="0"/>
                <a:cs typeface="Courier New" pitchFamily="49" charset="0"/>
              </a:rPr>
              <a:t>using namespace</a:t>
            </a:r>
            <a:r>
              <a:rPr lang="en-US" altLang="zh-CN" sz="2400" b="1" dirty="0" smtClean="0">
                <a:solidFill>
                  <a:schemeClr val="tx2"/>
                </a:solidFill>
                <a:latin typeface="Courier New" pitchFamily="49" charset="0"/>
                <a:cs typeface="Courier New" pitchFamily="49" charset="0"/>
              </a:rPr>
              <a:t> std;</a:t>
            </a:r>
          </a:p>
          <a:p>
            <a:r>
              <a:rPr lang="en-US" altLang="zh-CN" sz="2400" b="1" dirty="0" smtClean="0">
                <a:solidFill>
                  <a:srgbClr val="0000FF"/>
                </a:solidFill>
                <a:latin typeface="Courier New" pitchFamily="49" charset="0"/>
                <a:cs typeface="Courier New" pitchFamily="49" charset="0"/>
              </a:rPr>
              <a:t>void</a:t>
            </a:r>
            <a:r>
              <a:rPr lang="en-US" altLang="zh-CN" sz="2400" b="1" dirty="0" smtClean="0">
                <a:solidFill>
                  <a:schemeClr val="tx2"/>
                </a:solidFill>
                <a:latin typeface="Courier New" pitchFamily="49" charset="0"/>
                <a:cs typeface="Courier New" pitchFamily="49" charset="0"/>
              </a:rPr>
              <a:t> </a:t>
            </a:r>
            <a:r>
              <a:rPr lang="en-US" altLang="zh-CN" sz="2400" b="1" dirty="0" err="1" smtClean="0">
                <a:solidFill>
                  <a:schemeClr val="tx2"/>
                </a:solidFill>
                <a:latin typeface="Courier New" pitchFamily="49" charset="0"/>
                <a:cs typeface="Courier New" pitchFamily="49" charset="0"/>
              </a:rPr>
              <a:t>printString</a:t>
            </a:r>
            <a:r>
              <a:rPr lang="en-US" altLang="zh-CN" sz="2400" b="1" dirty="0" smtClean="0">
                <a:solidFill>
                  <a:schemeClr val="tx2"/>
                </a:solidFill>
                <a:latin typeface="Courier New" pitchFamily="49" charset="0"/>
                <a:cs typeface="Courier New" pitchFamily="49" charset="0"/>
              </a:rPr>
              <a:t>();</a:t>
            </a:r>
            <a:r>
              <a:rPr lang="en-US" altLang="zh-CN" sz="2400" b="1" dirty="0" smtClean="0">
                <a:solidFill>
                  <a:srgbClr val="00B050"/>
                </a:solidFill>
                <a:latin typeface="Courier New" pitchFamily="49" charset="0"/>
                <a:cs typeface="Courier New" pitchFamily="49" charset="0"/>
              </a:rPr>
              <a:t>//</a:t>
            </a:r>
            <a:r>
              <a:rPr lang="zh-CN" altLang="en-US" sz="2400" b="1" dirty="0" smtClean="0">
                <a:solidFill>
                  <a:srgbClr val="00B050"/>
                </a:solidFill>
                <a:latin typeface="Courier New" pitchFamily="49" charset="0"/>
                <a:cs typeface="Courier New" pitchFamily="49" charset="0"/>
              </a:rPr>
              <a:t>函数原型</a:t>
            </a:r>
            <a:endParaRPr lang="en-US" altLang="zh-CN" sz="2400" b="1" dirty="0" smtClean="0">
              <a:solidFill>
                <a:srgbClr val="00B050"/>
              </a:solidFill>
              <a:latin typeface="Courier New" pitchFamily="49" charset="0"/>
              <a:cs typeface="Courier New" pitchFamily="49" charset="0"/>
            </a:endParaRPr>
          </a:p>
          <a:p>
            <a:r>
              <a:rPr lang="en-US" altLang="zh-CN" sz="2400" b="1" dirty="0" err="1" smtClean="0">
                <a:solidFill>
                  <a:srgbClr val="0000FF"/>
                </a:solidFill>
                <a:latin typeface="Courier New" pitchFamily="49" charset="0"/>
                <a:cs typeface="Courier New" pitchFamily="49" charset="0"/>
              </a:rPr>
              <a:t>int</a:t>
            </a:r>
            <a:r>
              <a:rPr lang="en-US" altLang="zh-CN" sz="2400" b="1" dirty="0" smtClean="0">
                <a:solidFill>
                  <a:schemeClr val="tx2"/>
                </a:solidFill>
                <a:latin typeface="Courier New" pitchFamily="49" charset="0"/>
                <a:cs typeface="Courier New" pitchFamily="49" charset="0"/>
              </a:rPr>
              <a:t> main(){</a:t>
            </a:r>
          </a:p>
          <a:p>
            <a:r>
              <a:rPr lang="en-US" altLang="zh-CN" sz="2400" b="1" dirty="0" smtClean="0">
                <a:solidFill>
                  <a:schemeClr val="tx2"/>
                </a:solidFill>
                <a:latin typeface="Courier New" pitchFamily="49" charset="0"/>
                <a:cs typeface="Courier New" pitchFamily="49" charset="0"/>
              </a:rPr>
              <a:t>    </a:t>
            </a:r>
            <a:r>
              <a:rPr lang="en-US" altLang="zh-CN" sz="2400" b="1" dirty="0" err="1" smtClean="0">
                <a:solidFill>
                  <a:schemeClr val="tx2"/>
                </a:solidFill>
                <a:latin typeface="Courier New" pitchFamily="49" charset="0"/>
                <a:cs typeface="Courier New" pitchFamily="49" charset="0"/>
              </a:rPr>
              <a:t>printString</a:t>
            </a:r>
            <a:r>
              <a:rPr lang="en-US" altLang="zh-CN" sz="2400" b="1" dirty="0" smtClean="0">
                <a:solidFill>
                  <a:schemeClr val="tx2"/>
                </a:solidFill>
                <a:latin typeface="Courier New" pitchFamily="49" charset="0"/>
                <a:cs typeface="Courier New" pitchFamily="49" charset="0"/>
              </a:rPr>
              <a:t>();</a:t>
            </a:r>
            <a:r>
              <a:rPr lang="en-US" altLang="zh-CN" sz="2400" b="1" dirty="0" smtClean="0">
                <a:solidFill>
                  <a:srgbClr val="00B050"/>
                </a:solidFill>
                <a:latin typeface="Courier New" pitchFamily="49" charset="0"/>
                <a:cs typeface="Courier New" pitchFamily="49" charset="0"/>
              </a:rPr>
              <a:t>//</a:t>
            </a:r>
            <a:r>
              <a:rPr lang="zh-CN" altLang="en-US" sz="2400" b="1" dirty="0" smtClean="0">
                <a:solidFill>
                  <a:srgbClr val="00B050"/>
                </a:solidFill>
                <a:latin typeface="Courier New" pitchFamily="49" charset="0"/>
                <a:cs typeface="Courier New" pitchFamily="49" charset="0"/>
              </a:rPr>
              <a:t>调用函数</a:t>
            </a:r>
            <a:r>
              <a:rPr lang="en-US" altLang="zh-CN" sz="2400" b="1" dirty="0" err="1" smtClean="0">
                <a:solidFill>
                  <a:srgbClr val="00B050"/>
                </a:solidFill>
                <a:latin typeface="Courier New" pitchFamily="49" charset="0"/>
                <a:cs typeface="Courier New" pitchFamily="49" charset="0"/>
              </a:rPr>
              <a:t>printString</a:t>
            </a:r>
            <a:endParaRPr lang="en-US" altLang="zh-CN" sz="2400" b="1" dirty="0" smtClean="0">
              <a:solidFill>
                <a:srgbClr val="00B050"/>
              </a:solidFill>
              <a:latin typeface="Courier New" pitchFamily="49" charset="0"/>
              <a:cs typeface="Courier New" pitchFamily="49" charset="0"/>
            </a:endParaRPr>
          </a:p>
          <a:p>
            <a:r>
              <a:rPr lang="en-US" altLang="zh-CN" sz="2400" b="1" dirty="0" smtClean="0">
                <a:solidFill>
                  <a:schemeClr val="tx2"/>
                </a:solidFill>
                <a:latin typeface="Courier New" pitchFamily="49" charset="0"/>
                <a:cs typeface="Courier New" pitchFamily="49" charset="0"/>
              </a:rPr>
              <a:t>    </a:t>
            </a:r>
            <a:r>
              <a:rPr lang="en-US" altLang="zh-CN" sz="2400" b="1" dirty="0" smtClean="0">
                <a:solidFill>
                  <a:srgbClr val="0000FF"/>
                </a:solidFill>
                <a:latin typeface="Courier New" pitchFamily="49" charset="0"/>
                <a:cs typeface="Courier New" pitchFamily="49" charset="0"/>
              </a:rPr>
              <a:t>return</a:t>
            </a:r>
            <a:r>
              <a:rPr lang="en-US" altLang="zh-CN" sz="2400" b="1" dirty="0" smtClean="0">
                <a:solidFill>
                  <a:schemeClr val="tx2"/>
                </a:solidFill>
                <a:latin typeface="Courier New" pitchFamily="49" charset="0"/>
                <a:cs typeface="Courier New" pitchFamily="49" charset="0"/>
              </a:rPr>
              <a:t> 0;</a:t>
            </a:r>
          </a:p>
          <a:p>
            <a:r>
              <a:rPr lang="en-US" altLang="zh-CN" sz="2400" b="1" dirty="0" smtClean="0">
                <a:solidFill>
                  <a:schemeClr val="tx2"/>
                </a:solidFill>
                <a:latin typeface="Courier New" pitchFamily="49" charset="0"/>
                <a:cs typeface="Courier New" pitchFamily="49" charset="0"/>
              </a:rPr>
              <a:t>}</a:t>
            </a:r>
          </a:p>
          <a:p>
            <a:r>
              <a:rPr lang="en-US" altLang="zh-CN" sz="2400" b="1" dirty="0" smtClean="0">
                <a:solidFill>
                  <a:srgbClr val="0000FF"/>
                </a:solidFill>
                <a:latin typeface="Courier New" pitchFamily="49" charset="0"/>
                <a:cs typeface="Courier New" pitchFamily="49" charset="0"/>
              </a:rPr>
              <a:t>void</a:t>
            </a:r>
            <a:r>
              <a:rPr lang="en-US" altLang="zh-CN" sz="2400" b="1" dirty="0" smtClean="0">
                <a:solidFill>
                  <a:schemeClr val="tx2"/>
                </a:solidFill>
                <a:latin typeface="Courier New" pitchFamily="49" charset="0"/>
                <a:cs typeface="Courier New" pitchFamily="49" charset="0"/>
              </a:rPr>
              <a:t> </a:t>
            </a:r>
            <a:r>
              <a:rPr lang="en-US" altLang="zh-CN" sz="2400" b="1" dirty="0" err="1" smtClean="0">
                <a:solidFill>
                  <a:schemeClr val="tx2"/>
                </a:solidFill>
                <a:latin typeface="Courier New" pitchFamily="49" charset="0"/>
                <a:cs typeface="Courier New" pitchFamily="49" charset="0"/>
              </a:rPr>
              <a:t>pirntString</a:t>
            </a:r>
            <a:r>
              <a:rPr lang="en-US" altLang="zh-CN" sz="2400" b="1" dirty="0" smtClean="0">
                <a:solidFill>
                  <a:schemeClr val="tx2"/>
                </a:solidFill>
                <a:latin typeface="Courier New" pitchFamily="49" charset="0"/>
                <a:cs typeface="Courier New" pitchFamily="49" charset="0"/>
              </a:rPr>
              <a:t>(){</a:t>
            </a:r>
            <a:r>
              <a:rPr lang="en-US" altLang="zh-CN" sz="2400" b="1" dirty="0" smtClean="0">
                <a:solidFill>
                  <a:srgbClr val="00B050"/>
                </a:solidFill>
                <a:latin typeface="Courier New" pitchFamily="49" charset="0"/>
                <a:cs typeface="Courier New" pitchFamily="49" charset="0"/>
              </a:rPr>
              <a:t>//</a:t>
            </a:r>
            <a:r>
              <a:rPr lang="zh-CN" altLang="en-US" sz="2400" b="1" dirty="0" smtClean="0">
                <a:solidFill>
                  <a:srgbClr val="00B050"/>
                </a:solidFill>
                <a:latin typeface="Courier New" pitchFamily="49" charset="0"/>
                <a:cs typeface="Courier New" pitchFamily="49" charset="0"/>
              </a:rPr>
              <a:t>函数定义</a:t>
            </a:r>
            <a:endParaRPr lang="en-US" altLang="zh-CN" sz="2400" b="1" dirty="0" smtClean="0">
              <a:solidFill>
                <a:srgbClr val="00B050"/>
              </a:solidFill>
              <a:latin typeface="Courier New" pitchFamily="49" charset="0"/>
              <a:cs typeface="Courier New" pitchFamily="49" charset="0"/>
            </a:endParaRPr>
          </a:p>
          <a:p>
            <a:r>
              <a:rPr lang="en-US" altLang="zh-CN" sz="2400" b="1" dirty="0" smtClean="0">
                <a:solidFill>
                  <a:schemeClr val="tx2"/>
                </a:solidFill>
                <a:latin typeface="Courier New" pitchFamily="49" charset="0"/>
                <a:cs typeface="Courier New" pitchFamily="49" charset="0"/>
              </a:rPr>
              <a:t>    </a:t>
            </a:r>
            <a:r>
              <a:rPr lang="en-US" altLang="zh-CN" sz="2400" b="1" dirty="0" err="1" smtClean="0">
                <a:solidFill>
                  <a:schemeClr val="tx2"/>
                </a:solidFill>
                <a:latin typeface="Courier New" pitchFamily="49" charset="0"/>
                <a:cs typeface="Courier New" pitchFamily="49" charset="0"/>
              </a:rPr>
              <a:t>cout</a:t>
            </a:r>
            <a:r>
              <a:rPr lang="en-US" altLang="zh-CN" sz="2400" b="1" dirty="0" smtClean="0">
                <a:solidFill>
                  <a:schemeClr val="tx2"/>
                </a:solidFill>
                <a:latin typeface="Courier New" pitchFamily="49" charset="0"/>
                <a:cs typeface="Courier New" pitchFamily="49" charset="0"/>
              </a:rPr>
              <a:t>&lt;&lt;“Hello!”&lt;&lt;</a:t>
            </a:r>
            <a:r>
              <a:rPr lang="en-US" altLang="zh-CN" sz="2400" b="1" dirty="0" err="1" smtClean="0">
                <a:solidFill>
                  <a:schemeClr val="tx2"/>
                </a:solidFill>
                <a:latin typeface="Courier New" pitchFamily="49" charset="0"/>
                <a:cs typeface="Courier New" pitchFamily="49" charset="0"/>
              </a:rPr>
              <a:t>endl</a:t>
            </a:r>
            <a:r>
              <a:rPr lang="en-US" altLang="zh-CN" sz="2400" b="1" dirty="0" smtClean="0">
                <a:solidFill>
                  <a:schemeClr val="tx2"/>
                </a:solidFill>
                <a:latin typeface="Courier New" pitchFamily="49" charset="0"/>
                <a:cs typeface="Courier New" pitchFamily="49" charset="0"/>
              </a:rPr>
              <a:t>;</a:t>
            </a:r>
          </a:p>
          <a:p>
            <a:r>
              <a:rPr lang="en-US" altLang="zh-CN" sz="2400" b="1" dirty="0" smtClean="0">
                <a:solidFill>
                  <a:schemeClr val="tx2"/>
                </a:solidFill>
                <a:latin typeface="Courier New" pitchFamily="49" charset="0"/>
                <a:cs typeface="Courier New" pitchFamily="49" charset="0"/>
              </a:rPr>
              <a:t>    </a:t>
            </a:r>
            <a:r>
              <a:rPr lang="en-US" altLang="zh-CN" sz="2400" b="1" dirty="0" smtClean="0">
                <a:solidFill>
                  <a:srgbClr val="0000FF"/>
                </a:solidFill>
                <a:latin typeface="Courier New" pitchFamily="49" charset="0"/>
                <a:cs typeface="Courier New" pitchFamily="49" charset="0"/>
              </a:rPr>
              <a:t>return</a:t>
            </a:r>
            <a:r>
              <a:rPr lang="en-US" altLang="zh-CN" sz="2400" b="1" dirty="0" smtClean="0">
                <a:solidFill>
                  <a:schemeClr val="tx2"/>
                </a:solidFill>
                <a:latin typeface="Courier New" pitchFamily="49" charset="0"/>
                <a:cs typeface="Courier New" pitchFamily="49" charset="0"/>
              </a:rPr>
              <a:t>;</a:t>
            </a:r>
            <a:r>
              <a:rPr lang="en-US" altLang="zh-CN" sz="2400" b="1" dirty="0" smtClean="0">
                <a:solidFill>
                  <a:srgbClr val="00B050"/>
                </a:solidFill>
                <a:latin typeface="Courier New" pitchFamily="49" charset="0"/>
                <a:cs typeface="Courier New" pitchFamily="49" charset="0"/>
              </a:rPr>
              <a:t> //</a:t>
            </a:r>
            <a:r>
              <a:rPr lang="zh-CN" altLang="en-US" sz="2400" b="1" dirty="0" smtClean="0">
                <a:solidFill>
                  <a:srgbClr val="00B050"/>
                </a:solidFill>
                <a:latin typeface="Courier New" pitchFamily="49" charset="0"/>
                <a:cs typeface="Courier New" pitchFamily="49" charset="0"/>
              </a:rPr>
              <a:t>函数返回</a:t>
            </a:r>
            <a:endParaRPr lang="en-US" altLang="zh-CN" sz="2400" b="1" dirty="0" smtClean="0">
              <a:solidFill>
                <a:schemeClr val="tx2"/>
              </a:solidFill>
              <a:latin typeface="Courier New" pitchFamily="49" charset="0"/>
              <a:cs typeface="Courier New" pitchFamily="49" charset="0"/>
            </a:endParaRPr>
          </a:p>
          <a:p>
            <a:r>
              <a:rPr lang="en-US" altLang="zh-CN" sz="2400" b="1" dirty="0" smtClean="0">
                <a:solidFill>
                  <a:schemeClr val="tx2"/>
                </a:solidFill>
                <a:latin typeface="Courier New" pitchFamily="49" charset="0"/>
                <a:cs typeface="Courier New" pitchFamily="49" charset="0"/>
              </a:rPr>
              <a:t>}</a:t>
            </a:r>
          </a:p>
          <a:p>
            <a:endParaRPr lang="zh-CN" altLang="en-US" dirty="0"/>
          </a:p>
        </p:txBody>
      </p:sp>
    </p:spTree>
    <p:extLst>
      <p:ext uri="{BB962C8B-B14F-4D97-AF65-F5344CB8AC3E}">
        <p14:creationId xmlns:p14="http://schemas.microsoft.com/office/powerpoint/2010/main" val="1687370176"/>
      </p:ext>
    </p:extLst>
  </p:cSld>
  <p:clrMapOvr>
    <a:masterClrMapping/>
  </p:clrMapOvr>
  <p:timing>
    <p:tnLst>
      <p:par>
        <p:cTn xmlns:p14="http://schemas.microsoft.com/office/powerpoint/2010/mai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zh-CN" altLang="en-US" dirty="0" smtClean="0"/>
              <a:t>函数的递归</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5.11】</a:t>
            </a:r>
            <a:r>
              <a:rPr lang="zh-CN" altLang="en-US" dirty="0" smtClean="0">
                <a:solidFill>
                  <a:srgbClr val="C00000"/>
                </a:solidFill>
              </a:rPr>
              <a:t>有</a:t>
            </a:r>
            <a:r>
              <a:rPr lang="en-US" altLang="zh-CN" dirty="0" smtClean="0">
                <a:solidFill>
                  <a:srgbClr val="C00000"/>
                </a:solidFill>
              </a:rPr>
              <a:t>5</a:t>
            </a:r>
            <a:r>
              <a:rPr lang="zh-CN" altLang="en-US" dirty="0" smtClean="0">
                <a:solidFill>
                  <a:srgbClr val="C00000"/>
                </a:solidFill>
              </a:rPr>
              <a:t>个人坐在一起，问第</a:t>
            </a:r>
            <a:r>
              <a:rPr lang="en-US" altLang="zh-CN" dirty="0" smtClean="0">
                <a:solidFill>
                  <a:srgbClr val="C00000"/>
                </a:solidFill>
              </a:rPr>
              <a:t>5</a:t>
            </a:r>
            <a:r>
              <a:rPr lang="zh-CN" altLang="en-US" dirty="0" smtClean="0">
                <a:solidFill>
                  <a:srgbClr val="C00000"/>
                </a:solidFill>
              </a:rPr>
              <a:t>个人多少岁？他说，比第</a:t>
            </a:r>
            <a:r>
              <a:rPr lang="en-US" altLang="zh-CN" dirty="0" smtClean="0">
                <a:solidFill>
                  <a:srgbClr val="C00000"/>
                </a:solidFill>
              </a:rPr>
              <a:t>4</a:t>
            </a:r>
            <a:r>
              <a:rPr lang="zh-CN" altLang="en-US" dirty="0" smtClean="0">
                <a:solidFill>
                  <a:srgbClr val="C00000"/>
                </a:solidFill>
              </a:rPr>
              <a:t>个人大两岁。问第</a:t>
            </a:r>
            <a:r>
              <a:rPr lang="en-US" altLang="zh-CN" dirty="0" smtClean="0">
                <a:solidFill>
                  <a:srgbClr val="C00000"/>
                </a:solidFill>
              </a:rPr>
              <a:t>4</a:t>
            </a:r>
            <a:r>
              <a:rPr lang="zh-CN" altLang="en-US" dirty="0" smtClean="0">
                <a:solidFill>
                  <a:srgbClr val="C00000"/>
                </a:solidFill>
              </a:rPr>
              <a:t>个人多少岁？他说，比第</a:t>
            </a:r>
            <a:r>
              <a:rPr lang="en-US" altLang="zh-CN" dirty="0" smtClean="0">
                <a:solidFill>
                  <a:srgbClr val="C00000"/>
                </a:solidFill>
              </a:rPr>
              <a:t>3</a:t>
            </a:r>
            <a:r>
              <a:rPr lang="zh-CN" altLang="en-US" dirty="0" smtClean="0">
                <a:solidFill>
                  <a:srgbClr val="C00000"/>
                </a:solidFill>
              </a:rPr>
              <a:t>个人大两岁。问第</a:t>
            </a:r>
            <a:r>
              <a:rPr lang="en-US" altLang="zh-CN" dirty="0" smtClean="0">
                <a:solidFill>
                  <a:srgbClr val="C00000"/>
                </a:solidFill>
              </a:rPr>
              <a:t>3</a:t>
            </a:r>
            <a:r>
              <a:rPr lang="zh-CN" altLang="en-US" dirty="0" smtClean="0">
                <a:solidFill>
                  <a:srgbClr val="C00000"/>
                </a:solidFill>
              </a:rPr>
              <a:t>个人多少岁？他说，比第</a:t>
            </a:r>
            <a:r>
              <a:rPr lang="en-US" altLang="zh-CN" dirty="0" smtClean="0">
                <a:solidFill>
                  <a:srgbClr val="C00000"/>
                </a:solidFill>
              </a:rPr>
              <a:t>2</a:t>
            </a:r>
            <a:r>
              <a:rPr lang="zh-CN" altLang="en-US" dirty="0" smtClean="0">
                <a:solidFill>
                  <a:srgbClr val="C00000"/>
                </a:solidFill>
              </a:rPr>
              <a:t>个人大两岁。问第</a:t>
            </a:r>
            <a:r>
              <a:rPr lang="en-US" altLang="zh-CN" dirty="0" smtClean="0">
                <a:solidFill>
                  <a:srgbClr val="C00000"/>
                </a:solidFill>
              </a:rPr>
              <a:t>2</a:t>
            </a:r>
            <a:r>
              <a:rPr lang="zh-CN" altLang="en-US" dirty="0" smtClean="0">
                <a:solidFill>
                  <a:srgbClr val="C00000"/>
                </a:solidFill>
              </a:rPr>
              <a:t>个人多少岁？他说，比第</a:t>
            </a:r>
            <a:r>
              <a:rPr lang="en-US" altLang="zh-CN" dirty="0" smtClean="0">
                <a:solidFill>
                  <a:srgbClr val="C00000"/>
                </a:solidFill>
              </a:rPr>
              <a:t>1</a:t>
            </a:r>
            <a:r>
              <a:rPr lang="zh-CN" altLang="en-US" dirty="0" smtClean="0">
                <a:solidFill>
                  <a:srgbClr val="C00000"/>
                </a:solidFill>
              </a:rPr>
              <a:t>个人大两岁。问第</a:t>
            </a:r>
            <a:r>
              <a:rPr lang="en-US" altLang="zh-CN" dirty="0" smtClean="0">
                <a:solidFill>
                  <a:srgbClr val="C00000"/>
                </a:solidFill>
              </a:rPr>
              <a:t>1</a:t>
            </a:r>
            <a:r>
              <a:rPr lang="zh-CN" altLang="en-US" dirty="0" smtClean="0">
                <a:solidFill>
                  <a:srgbClr val="C00000"/>
                </a:solidFill>
              </a:rPr>
              <a:t>个人多少岁？他说是十岁。请问，第</a:t>
            </a:r>
            <a:r>
              <a:rPr lang="en-US" altLang="zh-CN" dirty="0" smtClean="0">
                <a:solidFill>
                  <a:srgbClr val="C00000"/>
                </a:solidFill>
              </a:rPr>
              <a:t>5</a:t>
            </a:r>
            <a:r>
              <a:rPr lang="zh-CN" altLang="en-US" dirty="0" smtClean="0">
                <a:solidFill>
                  <a:srgbClr val="C00000"/>
                </a:solidFill>
              </a:rPr>
              <a:t>个人多大？</a:t>
            </a:r>
            <a:endParaRPr lang="en-US" altLang="zh-CN" dirty="0" smtClean="0">
              <a:solidFill>
                <a:srgbClr val="C00000"/>
              </a:solidFill>
            </a:endParaRPr>
          </a:p>
          <a:p>
            <a:pPr lvl="2"/>
            <a:r>
              <a:rPr lang="zh-CN" altLang="en-US" dirty="0" smtClean="0"/>
              <a:t>欲求第</a:t>
            </a:r>
            <a:r>
              <a:rPr lang="en-US" altLang="zh-CN" dirty="0" smtClean="0"/>
              <a:t>5</a:t>
            </a:r>
            <a:r>
              <a:rPr lang="zh-CN" altLang="en-US" dirty="0" smtClean="0"/>
              <a:t>个人的年龄，就必须先知道第</a:t>
            </a:r>
            <a:r>
              <a:rPr lang="en-US" altLang="zh-CN" dirty="0" smtClean="0"/>
              <a:t>4</a:t>
            </a:r>
            <a:r>
              <a:rPr lang="zh-CN" altLang="en-US" dirty="0" smtClean="0"/>
              <a:t>个人的年龄，欲求第</a:t>
            </a:r>
            <a:r>
              <a:rPr lang="en-US" altLang="zh-CN" dirty="0" smtClean="0"/>
              <a:t>4</a:t>
            </a:r>
            <a:r>
              <a:rPr lang="zh-CN" altLang="en-US" dirty="0" smtClean="0"/>
              <a:t>个人的年龄，就必须先知道第</a:t>
            </a:r>
            <a:r>
              <a:rPr lang="en-US" altLang="zh-CN" dirty="0" smtClean="0"/>
              <a:t>3</a:t>
            </a:r>
            <a:r>
              <a:rPr lang="zh-CN" altLang="en-US" dirty="0" smtClean="0"/>
              <a:t>个人的年龄，欲求第</a:t>
            </a:r>
            <a:r>
              <a:rPr lang="en-US" altLang="zh-CN" dirty="0" smtClean="0"/>
              <a:t>3</a:t>
            </a:r>
            <a:r>
              <a:rPr lang="zh-CN" altLang="en-US" dirty="0" smtClean="0"/>
              <a:t>个人的年龄，就必须先知道第</a:t>
            </a:r>
            <a:r>
              <a:rPr lang="en-US" altLang="zh-CN" dirty="0" smtClean="0"/>
              <a:t>2</a:t>
            </a:r>
            <a:r>
              <a:rPr lang="zh-CN" altLang="en-US" dirty="0" smtClean="0"/>
              <a:t>个人的年龄，欲求第</a:t>
            </a:r>
            <a:r>
              <a:rPr lang="en-US" altLang="zh-CN" dirty="0" smtClean="0"/>
              <a:t>2</a:t>
            </a:r>
            <a:r>
              <a:rPr lang="zh-CN" altLang="en-US" dirty="0" smtClean="0"/>
              <a:t>个人的年龄，就必须先知道第</a:t>
            </a:r>
            <a:r>
              <a:rPr lang="en-US" altLang="zh-CN" dirty="0" smtClean="0"/>
              <a:t>1</a:t>
            </a:r>
            <a:r>
              <a:rPr lang="zh-CN" altLang="en-US" dirty="0" smtClean="0"/>
              <a:t>个人的年龄，而且每个人的年龄都比前一个人大两岁</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119</a:t>
            </a:fld>
            <a:endParaRPr lang="en-US" altLang="zh-CN" dirty="0"/>
          </a:p>
        </p:txBody>
      </p:sp>
    </p:spTree>
    <p:extLst>
      <p:ext uri="{BB962C8B-B14F-4D97-AF65-F5344CB8AC3E}">
        <p14:creationId xmlns:p14="http://schemas.microsoft.com/office/powerpoint/2010/main" val="2752672145"/>
      </p:ext>
    </p:extLst>
  </p:cSld>
  <p:clrMapOvr>
    <a:masterClrMapping/>
  </p:clrMapOvr>
  <p:timing>
    <p:tnLst>
      <p:par>
        <p:cTn xmlns:p14="http://schemas.microsoft.com/office/powerpoint/2010/mai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5.11】</a:t>
            </a:r>
            <a:r>
              <a:rPr lang="zh-CN" altLang="en-US" dirty="0" smtClean="0"/>
              <a:t>分析</a:t>
            </a:r>
            <a:endParaRPr lang="en-US" altLang="zh-CN" dirty="0" smtClean="0"/>
          </a:p>
          <a:p>
            <a:pPr lvl="1"/>
            <a:r>
              <a:rPr lang="en-US" altLang="zh-CN" dirty="0" smtClean="0"/>
              <a:t>5</a:t>
            </a:r>
            <a:r>
              <a:rPr lang="zh-CN" altLang="en-US" dirty="0" smtClean="0"/>
              <a:t>个人的年龄可以分别表示为</a:t>
            </a:r>
            <a:endParaRPr lang="en-US" altLang="zh-CN" dirty="0" smtClean="0"/>
          </a:p>
          <a:p>
            <a:pPr lvl="2"/>
            <a:r>
              <a:rPr lang="en-US" altLang="zh-CN" dirty="0" smtClean="0"/>
              <a:t>age(5)=age(4)+2</a:t>
            </a:r>
          </a:p>
          <a:p>
            <a:pPr lvl="2"/>
            <a:r>
              <a:rPr lang="en-US" altLang="zh-CN" dirty="0" smtClean="0"/>
              <a:t>age(4)=age(3)+2</a:t>
            </a:r>
            <a:endParaRPr lang="zh-CN" altLang="en-US" dirty="0" smtClean="0"/>
          </a:p>
          <a:p>
            <a:pPr lvl="2"/>
            <a:r>
              <a:rPr lang="en-US" altLang="zh-CN" dirty="0" smtClean="0"/>
              <a:t>age(3)=age(2)+2</a:t>
            </a:r>
            <a:endParaRPr lang="zh-CN" altLang="en-US" dirty="0" smtClean="0"/>
          </a:p>
          <a:p>
            <a:pPr lvl="2"/>
            <a:r>
              <a:rPr lang="en-US" altLang="zh-CN" dirty="0" smtClean="0"/>
              <a:t>age(2)=age(1)+2</a:t>
            </a:r>
            <a:endParaRPr lang="zh-CN" altLang="en-US" dirty="0" smtClean="0"/>
          </a:p>
          <a:p>
            <a:pPr lvl="2"/>
            <a:r>
              <a:rPr lang="en-US" altLang="zh-CN" dirty="0" smtClean="0"/>
              <a:t>age(1)=10</a:t>
            </a:r>
          </a:p>
          <a:p>
            <a:pPr lvl="1"/>
            <a:r>
              <a:rPr lang="zh-CN" altLang="en-US" dirty="0" smtClean="0"/>
              <a:t>通项式为：</a:t>
            </a:r>
          </a:p>
          <a:p>
            <a:pPr lvl="2"/>
            <a:r>
              <a:rPr lang="en-US" altLang="zh-CN" dirty="0" smtClean="0"/>
              <a:t>age(1)=10</a:t>
            </a:r>
          </a:p>
          <a:p>
            <a:pPr lvl="2"/>
            <a:r>
              <a:rPr lang="en-US" altLang="zh-CN" dirty="0" smtClean="0"/>
              <a:t>age(n)=age(n-1)+2</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120</a:t>
            </a:fld>
            <a:endParaRPr lang="en-US" altLang="zh-CN" dirty="0"/>
          </a:p>
        </p:txBody>
      </p:sp>
    </p:spTree>
    <p:extLst>
      <p:ext uri="{BB962C8B-B14F-4D97-AF65-F5344CB8AC3E}">
        <p14:creationId xmlns:p14="http://schemas.microsoft.com/office/powerpoint/2010/main" val="3723350504"/>
      </p:ext>
    </p:extLst>
  </p:cSld>
  <p:clrMapOvr>
    <a:masterClrMapping/>
  </p:clrMapOvr>
  <p:timing>
    <p:tnLst>
      <p:par>
        <p:cTn xmlns:p14="http://schemas.microsoft.com/office/powerpoint/2010/mai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5.11】</a:t>
            </a:r>
            <a:r>
              <a:rPr lang="zh-CN" altLang="en-US" dirty="0" smtClean="0"/>
              <a:t>递归过程图示</a:t>
            </a:r>
            <a:endParaRPr lang="en-US" altLang="zh-CN" dirty="0" smtClean="0"/>
          </a:p>
          <a:p>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121</a:t>
            </a:fld>
            <a:endParaRPr lang="en-US" altLang="zh-CN" dirty="0"/>
          </a:p>
        </p:txBody>
      </p:sp>
      <p:grpSp>
        <p:nvGrpSpPr>
          <p:cNvPr id="7" name="组 6"/>
          <p:cNvGrpSpPr/>
          <p:nvPr/>
        </p:nvGrpSpPr>
        <p:grpSpPr>
          <a:xfrm>
            <a:off x="642910" y="2000240"/>
            <a:ext cx="8016330" cy="4100519"/>
            <a:chOff x="642910" y="2000240"/>
            <a:chExt cx="8016330" cy="4100519"/>
          </a:xfrm>
        </p:grpSpPr>
        <p:pic>
          <p:nvPicPr>
            <p:cNvPr id="93186" name="Picture 2"/>
            <p:cNvPicPr>
              <a:picLocks noChangeAspect="1" noChangeArrowheads="1"/>
            </p:cNvPicPr>
            <p:nvPr/>
          </p:nvPicPr>
          <p:blipFill>
            <a:blip r:embed="rId2" cstate="print"/>
            <a:srcRect/>
            <a:stretch>
              <a:fillRect/>
            </a:stretch>
          </p:blipFill>
          <p:spPr bwMode="auto">
            <a:xfrm>
              <a:off x="642910" y="2000240"/>
              <a:ext cx="8016330" cy="4100519"/>
            </a:xfrm>
            <a:prstGeom prst="rect">
              <a:avLst/>
            </a:prstGeom>
            <a:noFill/>
            <a:ln w="9525">
              <a:noFill/>
              <a:miter lim="800000"/>
              <a:headEnd/>
              <a:tailEnd/>
            </a:ln>
          </p:spPr>
        </p:pic>
        <p:sp>
          <p:nvSpPr>
            <p:cNvPr id="4" name="矩形 3"/>
            <p:cNvSpPr/>
            <p:nvPr/>
          </p:nvSpPr>
          <p:spPr>
            <a:xfrm flipH="1" flipV="1">
              <a:off x="4427984" y="5914764"/>
              <a:ext cx="172489" cy="178532"/>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2724335860"/>
      </p:ext>
    </p:extLst>
  </p:cSld>
  <p:clrMapOvr>
    <a:masterClrMapping/>
  </p:clrMapOvr>
  <p:timing>
    <p:tnLst>
      <p:par>
        <p:cTn xmlns:p14="http://schemas.microsoft.com/office/powerpoint/2010/mai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5.11】</a:t>
            </a:r>
            <a:r>
              <a:rPr lang="zh-CN" altLang="en-US" dirty="0" smtClean="0"/>
              <a:t>求年龄的递归函数</a:t>
            </a:r>
            <a:r>
              <a:rPr lang="en-US" altLang="zh-CN" dirty="0" smtClean="0"/>
              <a:t>age()</a:t>
            </a:r>
            <a:r>
              <a:rPr lang="zh-CN" altLang="en-US" dirty="0" smtClean="0"/>
              <a:t>定义</a:t>
            </a:r>
            <a:endParaRPr lang="en-US" altLang="zh-CN" dirty="0" smtClean="0"/>
          </a:p>
          <a:p>
            <a:pPr>
              <a:spcBef>
                <a:spcPts val="0"/>
              </a:spcBef>
              <a:buNone/>
            </a:pP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age(</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n)</a:t>
            </a:r>
          </a:p>
          <a:p>
            <a:pPr>
              <a:spcBef>
                <a:spcPts val="0"/>
              </a:spcBef>
              <a:buNone/>
            </a:pPr>
            <a:r>
              <a:rPr lang="en-US" altLang="zh-CN" sz="2800" dirty="0" smtClean="0">
                <a:solidFill>
                  <a:schemeClr val="tx2"/>
                </a:solidFill>
                <a:latin typeface="Courier New" pitchFamily="49" charset="0"/>
                <a:cs typeface="Courier New" pitchFamily="49" charset="0"/>
              </a:rPr>
              <a:t>{</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person_age</a:t>
            </a:r>
            <a:r>
              <a:rPr lang="en-US" altLang="zh-CN" sz="2800" dirty="0" smtClean="0">
                <a:solidFill>
                  <a:schemeClr val="tx2"/>
                </a:solidFill>
                <a:latin typeface="Courier New" pitchFamily="49" charset="0"/>
                <a:cs typeface="Courier New" pitchFamily="49" charset="0"/>
              </a:rPr>
              <a:t>;</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if</a:t>
            </a:r>
            <a:r>
              <a:rPr lang="en-US" altLang="zh-CN" sz="2800" dirty="0" smtClean="0">
                <a:solidFill>
                  <a:schemeClr val="tx2"/>
                </a:solidFill>
                <a:latin typeface="Courier New" pitchFamily="49" charset="0"/>
                <a:cs typeface="Courier New" pitchFamily="49" charset="0"/>
              </a:rPr>
              <a:t>(n==1)</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person_age</a:t>
            </a:r>
            <a:r>
              <a:rPr lang="en-US" altLang="zh-CN" sz="2800" dirty="0" smtClean="0">
                <a:solidFill>
                  <a:schemeClr val="tx2"/>
                </a:solidFill>
                <a:latin typeface="Courier New" pitchFamily="49" charset="0"/>
                <a:cs typeface="Courier New" pitchFamily="49" charset="0"/>
              </a:rPr>
              <a:t> = 10;</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else</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person_age</a:t>
            </a:r>
            <a:r>
              <a:rPr lang="en-US" altLang="zh-CN" sz="2800" dirty="0" smtClean="0">
                <a:solidFill>
                  <a:schemeClr val="tx2"/>
                </a:solidFill>
                <a:latin typeface="Courier New" pitchFamily="49" charset="0"/>
                <a:cs typeface="Courier New" pitchFamily="49" charset="0"/>
              </a:rPr>
              <a:t> = age(n-1)+2;</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return</a:t>
            </a: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person_age</a:t>
            </a:r>
            <a:r>
              <a:rPr lang="en-US" altLang="zh-CN" sz="2800" dirty="0" smtClean="0">
                <a:solidFill>
                  <a:schemeClr val="tx2"/>
                </a:solidFill>
                <a:latin typeface="Courier New" pitchFamily="49" charset="0"/>
                <a:cs typeface="Courier New" pitchFamily="49" charset="0"/>
              </a:rPr>
              <a:t>;</a:t>
            </a:r>
          </a:p>
          <a:p>
            <a:pPr>
              <a:spcBef>
                <a:spcPts val="0"/>
              </a:spcBef>
              <a:buNone/>
            </a:pPr>
            <a:r>
              <a:rPr lang="en-US" altLang="zh-CN" sz="2800" dirty="0" smtClean="0">
                <a:solidFill>
                  <a:schemeClr val="tx2"/>
                </a:solidFill>
                <a:latin typeface="Courier New" pitchFamily="49" charset="0"/>
                <a:cs typeface="Courier New" pitchFamily="49" charset="0"/>
              </a:rPr>
              <a:t>}</a:t>
            </a:r>
            <a:endParaRPr lang="zh-CN" altLang="en-US" sz="2800" dirty="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122</a:t>
            </a:fld>
            <a:endParaRPr lang="en-US" altLang="zh-CN" dirty="0"/>
          </a:p>
        </p:txBody>
      </p:sp>
    </p:spTree>
    <p:extLst>
      <p:ext uri="{BB962C8B-B14F-4D97-AF65-F5344CB8AC3E}">
        <p14:creationId xmlns:p14="http://schemas.microsoft.com/office/powerpoint/2010/main" val="1468776287"/>
      </p:ext>
    </p:extLst>
  </p:cSld>
  <p:clrMapOvr>
    <a:masterClrMapping/>
  </p:clrMapOvr>
  <p:timing>
    <p:tnLst>
      <p:par>
        <p:cTn xmlns:p14="http://schemas.microsoft.com/office/powerpoint/2010/mai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a:xfrm>
            <a:off x="457200" y="1295400"/>
            <a:ext cx="8401080" cy="5029200"/>
          </a:xfrm>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5.11】</a:t>
            </a:r>
            <a:r>
              <a:rPr lang="zh-CN" altLang="en-US" dirty="0" smtClean="0">
                <a:solidFill>
                  <a:srgbClr val="7030A0"/>
                </a:solidFill>
              </a:rPr>
              <a:t>主程序部分</a:t>
            </a:r>
            <a:endParaRPr lang="en-US" altLang="zh-CN" dirty="0" smtClean="0">
              <a:solidFill>
                <a:srgbClr val="7030A0"/>
              </a:solidFill>
            </a:endParaRPr>
          </a:p>
          <a:p>
            <a:pPr>
              <a:spcBef>
                <a:spcPts val="0"/>
              </a:spcBef>
              <a:buNone/>
            </a:pPr>
            <a:r>
              <a:rPr lang="en-US" altLang="zh-CN" sz="2800" dirty="0" smtClean="0">
                <a:solidFill>
                  <a:srgbClr val="0000FF"/>
                </a:solidFill>
                <a:latin typeface="Courier New" pitchFamily="49" charset="0"/>
                <a:cs typeface="Courier New" pitchFamily="49" charset="0"/>
              </a:rPr>
              <a:t>#include</a:t>
            </a:r>
            <a:r>
              <a:rPr lang="en-US" altLang="zh-CN" sz="2800" dirty="0" smtClean="0">
                <a:solidFill>
                  <a:schemeClr val="tx2"/>
                </a:solidFill>
                <a:latin typeface="Courier New" pitchFamily="49" charset="0"/>
                <a:cs typeface="Courier New" pitchFamily="49" charset="0"/>
              </a:rPr>
              <a:t>&lt;</a:t>
            </a:r>
            <a:r>
              <a:rPr lang="en-US" altLang="zh-CN" sz="2800" dirty="0" err="1" smtClean="0">
                <a:solidFill>
                  <a:schemeClr val="tx2"/>
                </a:solidFill>
                <a:latin typeface="Courier New" pitchFamily="49" charset="0"/>
                <a:cs typeface="Courier New" pitchFamily="49" charset="0"/>
              </a:rPr>
              <a:t>iostream</a:t>
            </a:r>
            <a:r>
              <a:rPr lang="en-US" altLang="zh-CN" sz="2800" dirty="0" smtClean="0">
                <a:solidFill>
                  <a:schemeClr val="tx2"/>
                </a:solidFill>
                <a:latin typeface="Courier New" pitchFamily="49" charset="0"/>
                <a:cs typeface="Courier New" pitchFamily="49" charset="0"/>
              </a:rPr>
              <a:t>&gt;</a:t>
            </a:r>
          </a:p>
          <a:p>
            <a:pPr>
              <a:spcBef>
                <a:spcPts val="0"/>
              </a:spcBef>
              <a:buNone/>
            </a:pPr>
            <a:r>
              <a:rPr lang="en-US" altLang="zh-CN" sz="2800" dirty="0" smtClean="0">
                <a:solidFill>
                  <a:srgbClr val="0000FF"/>
                </a:solidFill>
                <a:latin typeface="Courier New" pitchFamily="49" charset="0"/>
                <a:cs typeface="Courier New" pitchFamily="49" charset="0"/>
              </a:rPr>
              <a:t>using namespace</a:t>
            </a:r>
            <a:r>
              <a:rPr lang="en-US" altLang="zh-CN" sz="2800" dirty="0" smtClean="0">
                <a:solidFill>
                  <a:schemeClr val="tx2"/>
                </a:solidFill>
                <a:latin typeface="Courier New" pitchFamily="49" charset="0"/>
                <a:cs typeface="Courier New" pitchFamily="49" charset="0"/>
              </a:rPr>
              <a:t> std;</a:t>
            </a:r>
          </a:p>
          <a:p>
            <a:pPr>
              <a:spcBef>
                <a:spcPts val="0"/>
              </a:spcBef>
              <a:buNone/>
            </a:pP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main()</a:t>
            </a:r>
          </a:p>
          <a:p>
            <a:pPr>
              <a:spcBef>
                <a:spcPts val="0"/>
              </a:spcBef>
              <a:buNone/>
            </a:pPr>
            <a:r>
              <a:rPr lang="en-US" altLang="zh-CN" sz="2800" dirty="0" smtClean="0">
                <a:solidFill>
                  <a:schemeClr val="tx2"/>
                </a:solidFill>
                <a:latin typeface="Courier New" pitchFamily="49" charset="0"/>
                <a:cs typeface="Courier New" pitchFamily="49" charset="0"/>
              </a:rPr>
              <a:t>{</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cout</a:t>
            </a:r>
            <a:r>
              <a:rPr lang="en-US" altLang="zh-CN" sz="2800" dirty="0" smtClean="0">
                <a:solidFill>
                  <a:schemeClr val="tx2"/>
                </a:solidFill>
                <a:latin typeface="Courier New" pitchFamily="49" charset="0"/>
                <a:cs typeface="Courier New" pitchFamily="49" charset="0"/>
              </a:rPr>
              <a:t>&lt;&lt;“</a:t>
            </a:r>
            <a:r>
              <a:rPr lang="zh-CN" altLang="en-US" sz="2800" dirty="0" smtClean="0">
                <a:solidFill>
                  <a:schemeClr val="tx2"/>
                </a:solidFill>
                <a:latin typeface="Courier New" pitchFamily="49" charset="0"/>
                <a:cs typeface="Courier New" pitchFamily="49" charset="0"/>
              </a:rPr>
              <a:t>第</a:t>
            </a:r>
            <a:r>
              <a:rPr lang="en-US" altLang="zh-CN" sz="2800" dirty="0" smtClean="0">
                <a:solidFill>
                  <a:schemeClr val="tx2"/>
                </a:solidFill>
                <a:latin typeface="Courier New" pitchFamily="49" charset="0"/>
                <a:cs typeface="Courier New" pitchFamily="49" charset="0"/>
              </a:rPr>
              <a:t>5</a:t>
            </a:r>
            <a:r>
              <a:rPr lang="zh-CN" altLang="en-US" sz="2800" dirty="0" smtClean="0">
                <a:solidFill>
                  <a:schemeClr val="tx2"/>
                </a:solidFill>
                <a:latin typeface="Courier New" pitchFamily="49" charset="0"/>
                <a:cs typeface="Courier New" pitchFamily="49" charset="0"/>
              </a:rPr>
              <a:t>个人的年龄为：</a:t>
            </a:r>
            <a:r>
              <a:rPr lang="en-US" altLang="zh-CN" sz="2800" dirty="0" smtClean="0">
                <a:solidFill>
                  <a:schemeClr val="tx2"/>
                </a:solidFill>
                <a:latin typeface="Courier New" pitchFamily="49" charset="0"/>
                <a:cs typeface="Courier New" pitchFamily="49" charset="0"/>
              </a:rPr>
              <a:t>”&lt;&lt;age(5)&lt;&lt;“</a:t>
            </a:r>
            <a:r>
              <a:rPr lang="zh-CN" altLang="en-US" sz="2800" dirty="0" smtClean="0">
                <a:solidFill>
                  <a:schemeClr val="tx2"/>
                </a:solidFill>
                <a:latin typeface="Courier New" pitchFamily="49" charset="0"/>
                <a:cs typeface="Courier New" pitchFamily="49" charset="0"/>
              </a:rPr>
              <a:t>岁</a:t>
            </a:r>
            <a:r>
              <a:rPr lang="en-US" altLang="zh-CN" sz="2800" dirty="0" smtClean="0">
                <a:solidFill>
                  <a:schemeClr val="tx2"/>
                </a:solidFill>
                <a:latin typeface="Courier New" pitchFamily="49" charset="0"/>
                <a:cs typeface="Courier New" pitchFamily="49" charset="0"/>
              </a:rPr>
              <a:t>”;</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cout</a:t>
            </a:r>
            <a:r>
              <a:rPr lang="en-US" altLang="zh-CN" sz="2800" dirty="0" smtClean="0">
                <a:solidFill>
                  <a:schemeClr val="tx2"/>
                </a:solidFill>
                <a:latin typeface="Courier New" pitchFamily="49" charset="0"/>
                <a:cs typeface="Courier New" pitchFamily="49" charset="0"/>
              </a:rPr>
              <a:t>&lt;&lt;</a:t>
            </a:r>
            <a:r>
              <a:rPr lang="en-US" altLang="zh-CN" sz="2800" dirty="0" err="1" smtClean="0">
                <a:solidFill>
                  <a:schemeClr val="tx2"/>
                </a:solidFill>
                <a:latin typeface="Courier New" pitchFamily="49" charset="0"/>
                <a:cs typeface="Courier New" pitchFamily="49" charset="0"/>
              </a:rPr>
              <a:t>endl</a:t>
            </a:r>
            <a:r>
              <a:rPr lang="en-US" altLang="zh-CN" sz="2800" dirty="0" smtClean="0">
                <a:solidFill>
                  <a:schemeClr val="tx2"/>
                </a:solidFill>
                <a:latin typeface="Courier New" pitchFamily="49" charset="0"/>
                <a:cs typeface="Courier New" pitchFamily="49" charset="0"/>
              </a:rPr>
              <a:t>;</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return</a:t>
            </a:r>
            <a:r>
              <a:rPr lang="en-US" altLang="zh-CN" sz="2800" dirty="0" smtClean="0">
                <a:solidFill>
                  <a:schemeClr val="tx2"/>
                </a:solidFill>
                <a:latin typeface="Courier New" pitchFamily="49" charset="0"/>
                <a:cs typeface="Courier New" pitchFamily="49" charset="0"/>
              </a:rPr>
              <a:t> 0;</a:t>
            </a:r>
          </a:p>
          <a:p>
            <a:pPr>
              <a:spcBef>
                <a:spcPts val="0"/>
              </a:spcBef>
              <a:buNone/>
            </a:pPr>
            <a:r>
              <a:rPr lang="en-US" altLang="zh-CN" sz="2800" dirty="0" smtClean="0">
                <a:solidFill>
                  <a:schemeClr val="tx2"/>
                </a:solidFill>
                <a:latin typeface="Courier New" pitchFamily="49" charset="0"/>
                <a:cs typeface="Courier New" pitchFamily="49" charset="0"/>
              </a:rPr>
              <a:t>}</a:t>
            </a:r>
            <a:endParaRPr lang="zh-CN" altLang="en-US" sz="2800" dirty="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123</a:t>
            </a:fld>
            <a:endParaRPr lang="en-US" altLang="zh-CN" dirty="0"/>
          </a:p>
        </p:txBody>
      </p:sp>
    </p:spTree>
    <p:extLst>
      <p:ext uri="{BB962C8B-B14F-4D97-AF65-F5344CB8AC3E}">
        <p14:creationId xmlns:p14="http://schemas.microsoft.com/office/powerpoint/2010/main" val="170924037"/>
      </p:ext>
    </p:extLst>
  </p:cSld>
  <p:clrMapOvr>
    <a:masterClrMapping/>
  </p:clrMapOvr>
  <p:timing>
    <p:tnLst>
      <p:par>
        <p:cTn xmlns:p14="http://schemas.microsoft.com/office/powerpoint/2010/mai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zh-CN" altLang="en-US" dirty="0" smtClean="0"/>
              <a:t>函数的递归</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5.12】</a:t>
            </a:r>
            <a:r>
              <a:rPr lang="zh-CN" altLang="en-US" dirty="0" smtClean="0">
                <a:solidFill>
                  <a:srgbClr val="C00000"/>
                </a:solidFill>
              </a:rPr>
              <a:t>用递归函数求整数</a:t>
            </a:r>
            <a:r>
              <a:rPr lang="en-US" altLang="zh-CN" dirty="0" smtClean="0">
                <a:solidFill>
                  <a:srgbClr val="C00000"/>
                </a:solidFill>
              </a:rPr>
              <a:t>n</a:t>
            </a:r>
            <a:r>
              <a:rPr lang="zh-CN" altLang="en-US" dirty="0" smtClean="0">
                <a:solidFill>
                  <a:srgbClr val="C00000"/>
                </a:solidFill>
              </a:rPr>
              <a:t>的阶乘</a:t>
            </a:r>
            <a:endParaRPr lang="en-US" altLang="zh-CN" dirty="0" smtClean="0">
              <a:solidFill>
                <a:srgbClr val="C00000"/>
              </a:solidFill>
            </a:endParaRPr>
          </a:p>
          <a:p>
            <a:pPr lvl="2"/>
            <a:r>
              <a:rPr lang="en-US" altLang="zh-CN" dirty="0" smtClean="0"/>
              <a:t>1!=1</a:t>
            </a:r>
          </a:p>
          <a:p>
            <a:pPr lvl="2"/>
            <a:r>
              <a:rPr lang="en-US" altLang="zh-CN" dirty="0" smtClean="0"/>
              <a:t>n! = n*(n-1)!</a:t>
            </a:r>
          </a:p>
          <a:p>
            <a:pPr lvl="2"/>
            <a:r>
              <a:rPr lang="zh-CN" altLang="en-US" dirty="0" smtClean="0"/>
              <a:t>递归函数定义</a:t>
            </a:r>
          </a:p>
          <a:p>
            <a:pPr lvl="2">
              <a:spcBef>
                <a:spcPts val="0"/>
              </a:spcBef>
              <a:buNone/>
            </a:pPr>
            <a:r>
              <a:rPr lang="en-US" altLang="zh-CN" sz="2800" dirty="0" smtClean="0">
                <a:solidFill>
                  <a:srgbClr val="0000FF"/>
                </a:solidFill>
                <a:latin typeface="Courier New" pitchFamily="49" charset="0"/>
                <a:cs typeface="Courier New" pitchFamily="49" charset="0"/>
              </a:rPr>
              <a:t>long</a:t>
            </a: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fac</a:t>
            </a:r>
            <a:r>
              <a:rPr lang="en-US" altLang="zh-CN" sz="2800" dirty="0" smtClean="0">
                <a:solidFill>
                  <a:schemeClr val="tx2"/>
                </a:solidFill>
                <a:latin typeface="Courier New" pitchFamily="49" charset="0"/>
                <a:cs typeface="Courier New" pitchFamily="49" charset="0"/>
              </a:rPr>
              <a:t>(</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rgbClr val="0000FF"/>
                </a:solidFill>
                <a:latin typeface="Courier New" pitchFamily="49" charset="0"/>
                <a:cs typeface="Courier New" pitchFamily="49" charset="0"/>
              </a:rPr>
              <a:t> </a:t>
            </a:r>
            <a:r>
              <a:rPr lang="en-US" altLang="zh-CN" sz="2800" dirty="0" smtClean="0">
                <a:solidFill>
                  <a:schemeClr val="tx2"/>
                </a:solidFill>
                <a:latin typeface="Courier New" pitchFamily="49" charset="0"/>
                <a:cs typeface="Courier New" pitchFamily="49" charset="0"/>
              </a:rPr>
              <a:t>n){</a:t>
            </a:r>
          </a:p>
          <a:p>
            <a:pPr lvl="2">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if</a:t>
            </a:r>
            <a:r>
              <a:rPr lang="en-US" altLang="zh-CN" sz="2800" dirty="0" smtClean="0">
                <a:solidFill>
                  <a:schemeClr val="tx2"/>
                </a:solidFill>
                <a:latin typeface="Courier New" pitchFamily="49" charset="0"/>
                <a:cs typeface="Courier New" pitchFamily="49" charset="0"/>
              </a:rPr>
              <a:t>((n==1)||(n==0))</a:t>
            </a:r>
          </a:p>
          <a:p>
            <a:pPr lvl="2">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return</a:t>
            </a:r>
            <a:r>
              <a:rPr lang="en-US" altLang="zh-CN" sz="2800" dirty="0" smtClean="0">
                <a:solidFill>
                  <a:schemeClr val="tx2"/>
                </a:solidFill>
                <a:latin typeface="Courier New" pitchFamily="49" charset="0"/>
                <a:cs typeface="Courier New" pitchFamily="49" charset="0"/>
              </a:rPr>
              <a:t> 1;</a:t>
            </a:r>
          </a:p>
          <a:p>
            <a:pPr lvl="2">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else</a:t>
            </a:r>
          </a:p>
          <a:p>
            <a:pPr lvl="2">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return</a:t>
            </a:r>
            <a:r>
              <a:rPr lang="en-US" altLang="zh-CN" sz="2800" dirty="0" smtClean="0">
                <a:solidFill>
                  <a:schemeClr val="tx2"/>
                </a:solidFill>
                <a:latin typeface="Courier New" pitchFamily="49" charset="0"/>
                <a:cs typeface="Courier New" pitchFamily="49" charset="0"/>
              </a:rPr>
              <a:t> n*</a:t>
            </a:r>
            <a:r>
              <a:rPr lang="en-US" altLang="zh-CN" sz="2800" dirty="0" err="1" smtClean="0">
                <a:solidFill>
                  <a:schemeClr val="tx2"/>
                </a:solidFill>
                <a:latin typeface="Courier New" pitchFamily="49" charset="0"/>
                <a:cs typeface="Courier New" pitchFamily="49" charset="0"/>
              </a:rPr>
              <a:t>fac</a:t>
            </a:r>
            <a:r>
              <a:rPr lang="en-US" altLang="zh-CN" sz="2800" dirty="0" smtClean="0">
                <a:solidFill>
                  <a:schemeClr val="tx2"/>
                </a:solidFill>
                <a:latin typeface="Courier New" pitchFamily="49" charset="0"/>
                <a:cs typeface="Courier New" pitchFamily="49" charset="0"/>
              </a:rPr>
              <a:t>(n-1);</a:t>
            </a:r>
          </a:p>
          <a:p>
            <a:pPr lvl="2">
              <a:spcBef>
                <a:spcPts val="0"/>
              </a:spcBef>
              <a:buNone/>
            </a:pPr>
            <a:r>
              <a:rPr lang="en-US" altLang="zh-CN" sz="2800" dirty="0" smtClean="0">
                <a:solidFill>
                  <a:schemeClr val="tx2"/>
                </a:solidFill>
                <a:latin typeface="Courier New" pitchFamily="49" charset="0"/>
                <a:cs typeface="Courier New" pitchFamily="49" charset="0"/>
              </a:rPr>
              <a:t>}</a:t>
            </a:r>
          </a:p>
          <a:p>
            <a:pPr lvl="2">
              <a:buNone/>
            </a:pPr>
            <a:endParaRPr lang="en-US" altLang="zh-CN" dirty="0" smtClean="0"/>
          </a:p>
          <a:p>
            <a:pPr lvl="2">
              <a:buNone/>
            </a:pP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124</a:t>
            </a:fld>
            <a:endParaRPr lang="en-US" altLang="zh-CN" dirty="0"/>
          </a:p>
        </p:txBody>
      </p:sp>
    </p:spTree>
    <p:extLst>
      <p:ext uri="{BB962C8B-B14F-4D97-AF65-F5344CB8AC3E}">
        <p14:creationId xmlns:p14="http://schemas.microsoft.com/office/powerpoint/2010/main" val="3787484933"/>
      </p:ext>
    </p:extLst>
  </p:cSld>
  <p:clrMapOvr>
    <a:masterClrMapping/>
  </p:clrMapOvr>
  <p:timing>
    <p:tnLst>
      <p:par>
        <p:cTn xmlns:p14="http://schemas.microsoft.com/office/powerpoint/2010/mai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zh-CN" altLang="en-US" dirty="0" smtClean="0"/>
              <a:t>函数的递归</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5.13】</a:t>
            </a:r>
            <a:r>
              <a:rPr lang="zh-CN" altLang="en-US" dirty="0" smtClean="0">
                <a:solidFill>
                  <a:srgbClr val="C00000"/>
                </a:solidFill>
              </a:rPr>
              <a:t>反序输出：从键盘输入</a:t>
            </a:r>
            <a:r>
              <a:rPr lang="en-US" altLang="zh-CN" dirty="0" smtClean="0">
                <a:solidFill>
                  <a:srgbClr val="C00000"/>
                </a:solidFill>
              </a:rPr>
              <a:t>10 </a:t>
            </a:r>
            <a:r>
              <a:rPr lang="zh-CN" altLang="en-US" dirty="0" smtClean="0">
                <a:solidFill>
                  <a:srgbClr val="C00000"/>
                </a:solidFill>
              </a:rPr>
              <a:t>个</a:t>
            </a:r>
            <a:r>
              <a:rPr lang="en-US" altLang="zh-CN" dirty="0" err="1" smtClean="0">
                <a:solidFill>
                  <a:srgbClr val="C00000"/>
                </a:solidFill>
              </a:rPr>
              <a:t>int</a:t>
            </a:r>
            <a:r>
              <a:rPr lang="en-US" altLang="zh-CN" dirty="0" smtClean="0">
                <a:solidFill>
                  <a:srgbClr val="C00000"/>
                </a:solidFill>
              </a:rPr>
              <a:t> </a:t>
            </a:r>
            <a:r>
              <a:rPr lang="zh-CN" altLang="en-US" dirty="0" smtClean="0">
                <a:solidFill>
                  <a:srgbClr val="C00000"/>
                </a:solidFill>
              </a:rPr>
              <a:t>型数，而后按输入的相反顺序输出它们。</a:t>
            </a:r>
            <a:r>
              <a:rPr lang="zh-CN" altLang="en-US" dirty="0" smtClean="0"/>
              <a:t>例如：输入：</a:t>
            </a:r>
            <a:r>
              <a:rPr lang="en-US" altLang="zh-CN" dirty="0" smtClean="0"/>
              <a:t>1 2 3 4 5 6 7 8 9 10 </a:t>
            </a:r>
          </a:p>
          <a:p>
            <a:pPr lvl="1">
              <a:buNone/>
            </a:pPr>
            <a:r>
              <a:rPr lang="en-US" altLang="zh-CN" dirty="0" smtClean="0"/>
              <a:t>	</a:t>
            </a:r>
            <a:r>
              <a:rPr lang="zh-CN" altLang="en-US" dirty="0" smtClean="0"/>
              <a:t>输出：</a:t>
            </a:r>
            <a:r>
              <a:rPr lang="en-US" altLang="zh-CN" dirty="0" smtClean="0"/>
              <a:t>10 9 8 7 6 5 4 3 2 1</a:t>
            </a:r>
          </a:p>
          <a:p>
            <a:pPr lvl="1"/>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125</a:t>
            </a:fld>
            <a:endParaRPr lang="en-US" altLang="zh-CN" dirty="0"/>
          </a:p>
        </p:txBody>
      </p:sp>
    </p:spTree>
    <p:extLst>
      <p:ext uri="{BB962C8B-B14F-4D97-AF65-F5344CB8AC3E}">
        <p14:creationId xmlns:p14="http://schemas.microsoft.com/office/powerpoint/2010/main" val="958563982"/>
      </p:ext>
    </p:extLst>
  </p:cSld>
  <p:clrMapOvr>
    <a:masterClrMapping/>
  </p:clrMapOvr>
  <p:timing>
    <p:tnLst>
      <p:par>
        <p:cTn xmlns:p14="http://schemas.microsoft.com/office/powerpoint/2010/mai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5.13】</a:t>
            </a:r>
            <a:r>
              <a:rPr lang="zh-CN" altLang="en-US" dirty="0" smtClean="0"/>
              <a:t>分析</a:t>
            </a:r>
            <a:endParaRPr lang="en-US" altLang="zh-CN" dirty="0" smtClean="0"/>
          </a:p>
          <a:p>
            <a:pPr lvl="1"/>
            <a:r>
              <a:rPr lang="zh-CN" altLang="en-US" dirty="0" smtClean="0"/>
              <a:t>递推过程</a:t>
            </a:r>
            <a:endParaRPr lang="en-US" altLang="zh-CN" dirty="0" smtClean="0"/>
          </a:p>
          <a:p>
            <a:pPr lvl="2"/>
            <a:r>
              <a:rPr lang="zh-CN" altLang="en-US" dirty="0" smtClean="0"/>
              <a:t>将输入的</a:t>
            </a:r>
            <a:r>
              <a:rPr lang="en-US" altLang="zh-CN" dirty="0" smtClean="0"/>
              <a:t>10</a:t>
            </a:r>
            <a:r>
              <a:rPr lang="zh-CN" altLang="en-US" dirty="0" smtClean="0"/>
              <a:t>个数，由第</a:t>
            </a:r>
            <a:r>
              <a:rPr lang="en-US" altLang="zh-CN" dirty="0" smtClean="0"/>
              <a:t>10</a:t>
            </a:r>
            <a:r>
              <a:rPr lang="zh-CN" altLang="en-US" dirty="0" smtClean="0"/>
              <a:t>个推到第</a:t>
            </a:r>
            <a:r>
              <a:rPr lang="en-US" altLang="zh-CN" dirty="0" smtClean="0"/>
              <a:t>1</a:t>
            </a:r>
            <a:r>
              <a:rPr lang="zh-CN" altLang="en-US" dirty="0" smtClean="0"/>
              <a:t>个</a:t>
            </a:r>
            <a:endParaRPr lang="en-US" altLang="zh-CN" dirty="0" smtClean="0"/>
          </a:p>
          <a:p>
            <a:pPr lvl="1"/>
            <a:r>
              <a:rPr lang="zh-CN" altLang="en-US" dirty="0" smtClean="0"/>
              <a:t>回归过程</a:t>
            </a:r>
            <a:endParaRPr lang="en-US" altLang="zh-CN" dirty="0" smtClean="0"/>
          </a:p>
          <a:p>
            <a:pPr lvl="2"/>
            <a:r>
              <a:rPr lang="zh-CN" altLang="en-US" dirty="0" smtClean="0"/>
              <a:t>由第</a:t>
            </a:r>
            <a:r>
              <a:rPr lang="en-US" altLang="zh-CN" dirty="0" smtClean="0"/>
              <a:t>1</a:t>
            </a:r>
            <a:r>
              <a:rPr lang="zh-CN" altLang="en-US" dirty="0" smtClean="0"/>
              <a:t>个数开始输出</a:t>
            </a:r>
            <a:endParaRPr lang="en-US" altLang="zh-CN" dirty="0" smtClean="0"/>
          </a:p>
          <a:p>
            <a:pPr lvl="1"/>
            <a:r>
              <a:rPr lang="zh-CN" altLang="en-US" dirty="0" smtClean="0"/>
              <a:t>后项依赖于前项的“输出”，而不是像以前程序那样依赖前一项的值</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126</a:t>
            </a:fld>
            <a:endParaRPr lang="en-US" altLang="zh-CN" dirty="0"/>
          </a:p>
        </p:txBody>
      </p:sp>
    </p:spTree>
    <p:extLst>
      <p:ext uri="{BB962C8B-B14F-4D97-AF65-F5344CB8AC3E}">
        <p14:creationId xmlns:p14="http://schemas.microsoft.com/office/powerpoint/2010/main" val="3336037527"/>
      </p:ext>
    </p:extLst>
  </p:cSld>
  <p:clrMapOvr>
    <a:masterClrMapping/>
  </p:clrMapOvr>
  <p:timing>
    <p:tnLst>
      <p:par>
        <p:cTn xmlns:p14="http://schemas.microsoft.com/office/powerpoint/2010/mai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5.13】</a:t>
            </a:r>
            <a:r>
              <a:rPr lang="zh-CN" altLang="en-US" dirty="0" smtClean="0"/>
              <a:t>递归过程图示</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127</a:t>
            </a:fld>
            <a:endParaRPr lang="en-US" altLang="zh-CN" dirty="0"/>
          </a:p>
        </p:txBody>
      </p:sp>
      <p:pic>
        <p:nvPicPr>
          <p:cNvPr id="94210" name="Picture 2"/>
          <p:cNvPicPr>
            <a:picLocks noChangeAspect="1" noChangeArrowheads="1"/>
          </p:cNvPicPr>
          <p:nvPr/>
        </p:nvPicPr>
        <p:blipFill>
          <a:blip r:embed="rId2" cstate="print"/>
          <a:srcRect/>
          <a:stretch>
            <a:fillRect/>
          </a:stretch>
        </p:blipFill>
        <p:spPr bwMode="auto">
          <a:xfrm>
            <a:off x="218015" y="1928802"/>
            <a:ext cx="8711703" cy="4452946"/>
          </a:xfrm>
          <a:prstGeom prst="rect">
            <a:avLst/>
          </a:prstGeom>
          <a:noFill/>
          <a:ln w="9525">
            <a:noFill/>
            <a:miter lim="800000"/>
            <a:headEnd/>
            <a:tailEnd/>
          </a:ln>
        </p:spPr>
      </p:pic>
    </p:spTree>
    <p:extLst>
      <p:ext uri="{BB962C8B-B14F-4D97-AF65-F5344CB8AC3E}">
        <p14:creationId xmlns:p14="http://schemas.microsoft.com/office/powerpoint/2010/main" val="859832951"/>
      </p:ext>
    </p:extLst>
  </p:cSld>
  <p:clrMapOvr>
    <a:masterClrMapping/>
  </p:clrMapOvr>
  <p:timing>
    <p:tnLst>
      <p:par>
        <p:cTn xmlns:p14="http://schemas.microsoft.com/office/powerpoint/2010/mai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5.13】</a:t>
            </a:r>
            <a:r>
              <a:rPr lang="zh-CN" altLang="en-US" dirty="0" smtClean="0"/>
              <a:t>递归函数定义</a:t>
            </a:r>
            <a:endParaRPr lang="en-US" altLang="zh-CN" dirty="0" smtClean="0"/>
          </a:p>
          <a:p>
            <a:pPr>
              <a:spcBef>
                <a:spcPts val="0"/>
              </a:spcBef>
              <a:buNone/>
            </a:pPr>
            <a:r>
              <a:rPr lang="en-US" altLang="zh-CN" sz="2800" dirty="0" smtClean="0">
                <a:solidFill>
                  <a:srgbClr val="0000FF"/>
                </a:solidFill>
                <a:latin typeface="Courier New" pitchFamily="49" charset="0"/>
                <a:cs typeface="Courier New" pitchFamily="49" charset="0"/>
              </a:rPr>
              <a:t>void</a:t>
            </a:r>
            <a:r>
              <a:rPr lang="en-US" altLang="zh-CN" sz="2800" dirty="0" smtClean="0">
                <a:solidFill>
                  <a:schemeClr val="tx2"/>
                </a:solidFill>
                <a:latin typeface="Courier New" pitchFamily="49" charset="0"/>
                <a:cs typeface="Courier New" pitchFamily="49" charset="0"/>
              </a:rPr>
              <a:t> inv(</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n){</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i</a:t>
            </a:r>
            <a:r>
              <a:rPr lang="en-US" altLang="zh-CN" sz="2800" dirty="0" smtClean="0">
                <a:solidFill>
                  <a:schemeClr val="tx2"/>
                </a:solidFill>
                <a:latin typeface="Courier New" pitchFamily="49" charset="0"/>
                <a:cs typeface="Courier New" pitchFamily="49" charset="0"/>
              </a:rPr>
              <a:t>;</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cin</a:t>
            </a:r>
            <a:r>
              <a:rPr lang="en-US" altLang="zh-CN" sz="2800" dirty="0" smtClean="0">
                <a:solidFill>
                  <a:schemeClr val="tx2"/>
                </a:solidFill>
                <a:latin typeface="Courier New" pitchFamily="49" charset="0"/>
                <a:cs typeface="Courier New" pitchFamily="49" charset="0"/>
              </a:rPr>
              <a:t>&gt;&gt;</a:t>
            </a:r>
            <a:r>
              <a:rPr lang="en-US" altLang="zh-CN" sz="2800" dirty="0" err="1" smtClean="0">
                <a:solidFill>
                  <a:schemeClr val="tx2"/>
                </a:solidFill>
                <a:latin typeface="Courier New" pitchFamily="49" charset="0"/>
                <a:cs typeface="Courier New" pitchFamily="49" charset="0"/>
              </a:rPr>
              <a:t>i</a:t>
            </a:r>
            <a:r>
              <a:rPr lang="en-US" altLang="zh-CN" sz="2800" dirty="0" smtClean="0">
                <a:solidFill>
                  <a:schemeClr val="tx2"/>
                </a:solidFill>
                <a:latin typeface="Courier New" pitchFamily="49" charset="0"/>
                <a:cs typeface="Courier New" pitchFamily="49" charset="0"/>
              </a:rPr>
              <a:t>;</a:t>
            </a:r>
            <a:r>
              <a:rPr lang="en-US" altLang="zh-CN" sz="2800" dirty="0" smtClean="0">
                <a:solidFill>
                  <a:srgbClr val="00B050"/>
                </a:solidFill>
                <a:latin typeface="Courier New" pitchFamily="49" charset="0"/>
                <a:cs typeface="Courier New" pitchFamily="49" charset="0"/>
              </a:rPr>
              <a:t>//</a:t>
            </a:r>
            <a:r>
              <a:rPr lang="zh-CN" altLang="en-US" sz="2800" dirty="0" smtClean="0">
                <a:solidFill>
                  <a:srgbClr val="00B050"/>
                </a:solidFill>
                <a:latin typeface="Courier New" pitchFamily="49" charset="0"/>
                <a:cs typeface="Courier New" pitchFamily="49" charset="0"/>
              </a:rPr>
              <a:t>输入整数</a:t>
            </a:r>
            <a:endParaRPr lang="en-US" altLang="zh-CN" sz="2800" dirty="0" smtClean="0">
              <a:solidFill>
                <a:srgbClr val="00B050"/>
              </a:solidFill>
              <a:latin typeface="Courier New" pitchFamily="49" charset="0"/>
              <a:cs typeface="Courier New" pitchFamily="49" charset="0"/>
            </a:endParaRP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if</a:t>
            </a:r>
            <a:r>
              <a:rPr lang="en-US" altLang="zh-CN" sz="2800" dirty="0" smtClean="0">
                <a:solidFill>
                  <a:schemeClr val="tx2"/>
                </a:solidFill>
                <a:latin typeface="Courier New" pitchFamily="49" charset="0"/>
                <a:cs typeface="Courier New" pitchFamily="49" charset="0"/>
              </a:rPr>
              <a:t>(n==1)</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cout</a:t>
            </a:r>
            <a:r>
              <a:rPr lang="en-US" altLang="zh-CN" sz="2800" dirty="0" smtClean="0">
                <a:solidFill>
                  <a:schemeClr val="tx2"/>
                </a:solidFill>
                <a:latin typeface="Courier New" pitchFamily="49" charset="0"/>
                <a:cs typeface="Courier New" pitchFamily="49" charset="0"/>
              </a:rPr>
              <a:t>&lt;&lt;“The result:”&lt;&lt;</a:t>
            </a:r>
            <a:r>
              <a:rPr lang="en-US" altLang="zh-CN" sz="2800" dirty="0" err="1" smtClean="0">
                <a:solidFill>
                  <a:schemeClr val="tx2"/>
                </a:solidFill>
                <a:latin typeface="Courier New" pitchFamily="49" charset="0"/>
                <a:cs typeface="Courier New" pitchFamily="49" charset="0"/>
              </a:rPr>
              <a:t>endl</a:t>
            </a:r>
            <a:r>
              <a:rPr lang="en-US" altLang="zh-CN" sz="2800" dirty="0" smtClean="0">
                <a:solidFill>
                  <a:schemeClr val="tx2"/>
                </a:solidFill>
                <a:latin typeface="Courier New" pitchFamily="49" charset="0"/>
                <a:cs typeface="Courier New" pitchFamily="49" charset="0"/>
              </a:rPr>
              <a:t>;</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else</a:t>
            </a:r>
          </a:p>
          <a:p>
            <a:pPr>
              <a:spcBef>
                <a:spcPts val="0"/>
              </a:spcBef>
              <a:buNone/>
            </a:pPr>
            <a:r>
              <a:rPr lang="en-US" altLang="zh-CN" sz="2800" dirty="0" smtClean="0">
                <a:solidFill>
                  <a:schemeClr val="tx2"/>
                </a:solidFill>
                <a:latin typeface="Courier New" pitchFamily="49" charset="0"/>
                <a:cs typeface="Courier New" pitchFamily="49" charset="0"/>
              </a:rPr>
              <a:t>		inv(n-1);</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cout</a:t>
            </a:r>
            <a:r>
              <a:rPr lang="en-US" altLang="zh-CN" sz="2800" dirty="0" smtClean="0">
                <a:solidFill>
                  <a:schemeClr val="tx2"/>
                </a:solidFill>
                <a:latin typeface="Courier New" pitchFamily="49" charset="0"/>
                <a:cs typeface="Courier New" pitchFamily="49" charset="0"/>
              </a:rPr>
              <a:t>&lt;&lt;</a:t>
            </a:r>
            <a:r>
              <a:rPr lang="en-US" altLang="zh-CN" sz="2800" dirty="0" err="1" smtClean="0">
                <a:solidFill>
                  <a:schemeClr val="tx2"/>
                </a:solidFill>
                <a:latin typeface="Courier New" pitchFamily="49" charset="0"/>
                <a:cs typeface="Courier New" pitchFamily="49" charset="0"/>
              </a:rPr>
              <a:t>i</a:t>
            </a:r>
            <a:r>
              <a:rPr lang="en-US" altLang="zh-CN" sz="2800" dirty="0" smtClean="0">
                <a:solidFill>
                  <a:schemeClr val="tx2"/>
                </a:solidFill>
                <a:latin typeface="Courier New" pitchFamily="49" charset="0"/>
                <a:cs typeface="Courier New" pitchFamily="49" charset="0"/>
              </a:rPr>
              <a:t>&lt;&lt;“ “;</a:t>
            </a:r>
            <a:r>
              <a:rPr lang="en-US" altLang="zh-CN" sz="2800" dirty="0" smtClean="0">
                <a:solidFill>
                  <a:srgbClr val="00B050"/>
                </a:solidFill>
                <a:latin typeface="Courier New" pitchFamily="49" charset="0"/>
                <a:cs typeface="Courier New" pitchFamily="49" charset="0"/>
              </a:rPr>
              <a:t>//</a:t>
            </a:r>
            <a:r>
              <a:rPr lang="zh-CN" altLang="en-US" sz="2800" dirty="0" smtClean="0">
                <a:solidFill>
                  <a:srgbClr val="00B050"/>
                </a:solidFill>
                <a:latin typeface="Courier New" pitchFamily="49" charset="0"/>
                <a:cs typeface="Courier New" pitchFamily="49" charset="0"/>
              </a:rPr>
              <a:t>输出整数，每次递归调用返</a:t>
            </a:r>
            <a:r>
              <a:rPr lang="en-US" altLang="zh-CN" sz="2800" dirty="0" smtClean="0">
                <a:solidFill>
                  <a:srgbClr val="00B050"/>
                </a:solidFill>
                <a:latin typeface="Courier New" pitchFamily="49" charset="0"/>
                <a:cs typeface="Courier New" pitchFamily="49" charset="0"/>
              </a:rPr>
              <a:t>			  //</a:t>
            </a:r>
            <a:r>
              <a:rPr lang="zh-CN" altLang="en-US" sz="2800" dirty="0" smtClean="0">
                <a:solidFill>
                  <a:srgbClr val="00B050"/>
                </a:solidFill>
                <a:latin typeface="Courier New" pitchFamily="49" charset="0"/>
                <a:cs typeface="Courier New" pitchFamily="49" charset="0"/>
              </a:rPr>
              <a:t>回之后都要执行</a:t>
            </a:r>
            <a:endParaRPr lang="en-US" altLang="zh-CN" sz="2800" dirty="0" smtClean="0">
              <a:solidFill>
                <a:schemeClr val="tx2"/>
              </a:solidFill>
              <a:latin typeface="Courier New" pitchFamily="49" charset="0"/>
              <a:cs typeface="Courier New" pitchFamily="49" charset="0"/>
            </a:endParaRPr>
          </a:p>
          <a:p>
            <a:pPr>
              <a:spcBef>
                <a:spcPts val="0"/>
              </a:spcBef>
              <a:buNone/>
            </a:pPr>
            <a:r>
              <a:rPr lang="en-US" altLang="zh-CN" sz="2800" dirty="0" smtClean="0">
                <a:solidFill>
                  <a:schemeClr val="tx2"/>
                </a:solidFill>
                <a:latin typeface="Courier New" pitchFamily="49" charset="0"/>
                <a:cs typeface="Courier New" pitchFamily="49" charset="0"/>
              </a:rPr>
              <a:t>}</a:t>
            </a:r>
            <a:endParaRPr lang="zh-CN" altLang="en-US" sz="2800" dirty="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128</a:t>
            </a:fld>
            <a:endParaRPr lang="en-US" altLang="zh-CN" dirty="0"/>
          </a:p>
        </p:txBody>
      </p:sp>
    </p:spTree>
    <p:extLst>
      <p:ext uri="{BB962C8B-B14F-4D97-AF65-F5344CB8AC3E}">
        <p14:creationId xmlns:p14="http://schemas.microsoft.com/office/powerpoint/2010/main" val="202622391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函数的使用步骤</a:t>
            </a:r>
            <a:endParaRPr lang="en-US" altLang="zh-CN" dirty="0" smtClean="0"/>
          </a:p>
          <a:p>
            <a:pPr lvl="1"/>
            <a:r>
              <a:rPr lang="zh-CN" altLang="en-US" dirty="0" smtClean="0"/>
              <a:t>先说明，后调用</a:t>
            </a:r>
            <a:endParaRPr lang="en-US" altLang="zh-CN" dirty="0" smtClean="0"/>
          </a:p>
          <a:p>
            <a:pPr lvl="2"/>
            <a:r>
              <a:rPr lang="zh-CN" altLang="en-US" dirty="0" smtClean="0"/>
              <a:t>程序中必须包含函数的说明及定义</a:t>
            </a:r>
            <a:endParaRPr lang="en-US" altLang="zh-CN" dirty="0" smtClean="0"/>
          </a:p>
          <a:p>
            <a:r>
              <a:rPr lang="zh-CN" altLang="en-US" dirty="0" smtClean="0"/>
              <a:t>函数的说明方式</a:t>
            </a:r>
            <a:endParaRPr lang="en-US" altLang="zh-CN" dirty="0" smtClean="0"/>
          </a:p>
          <a:p>
            <a:pPr lvl="1"/>
            <a:r>
              <a:rPr lang="zh-CN" altLang="en-US" dirty="0" smtClean="0"/>
              <a:t>函数原型</a:t>
            </a:r>
            <a:endParaRPr lang="en-US" altLang="zh-CN" dirty="0" smtClean="0"/>
          </a:p>
          <a:p>
            <a:pPr lvl="2"/>
            <a:r>
              <a:rPr lang="zh-CN" altLang="en-US" dirty="0" smtClean="0"/>
              <a:t>函数原型</a:t>
            </a:r>
            <a:r>
              <a:rPr lang="zh-CN" altLang="en-US" dirty="0"/>
              <a:t>必须出现在调用函数之前</a:t>
            </a:r>
            <a:endParaRPr lang="en-US" altLang="zh-CN" dirty="0" smtClean="0"/>
          </a:p>
          <a:p>
            <a:pPr lvl="2"/>
            <a:r>
              <a:rPr lang="zh-CN" altLang="en-US" dirty="0" smtClean="0"/>
              <a:t>函数定义可以出现在程序的任何合适的地方</a:t>
            </a:r>
            <a:endParaRPr lang="en-US" altLang="zh-CN" dirty="0" smtClean="0"/>
          </a:p>
          <a:p>
            <a:pPr lvl="1"/>
            <a:r>
              <a:rPr lang="zh-CN" altLang="en-US" dirty="0" smtClean="0"/>
              <a:t>函数定义</a:t>
            </a:r>
            <a:endParaRPr lang="en-US" altLang="zh-CN" dirty="0" smtClean="0"/>
          </a:p>
          <a:p>
            <a:pPr lvl="2"/>
            <a:r>
              <a:rPr lang="zh-CN" altLang="en-US" dirty="0" smtClean="0"/>
              <a:t>函数定义必须出现在调用函数之前</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12</a:t>
            </a:fld>
            <a:endParaRPr lang="en-US" altLang="zh-CN" dirty="0"/>
          </a:p>
        </p:txBody>
      </p:sp>
    </p:spTree>
    <p:extLst>
      <p:ext uri="{BB962C8B-B14F-4D97-AF65-F5344CB8AC3E}">
        <p14:creationId xmlns:p14="http://schemas.microsoft.com/office/powerpoint/2010/main" val="1992422682"/>
      </p:ext>
    </p:extLst>
  </p:cSld>
  <p:clrMapOvr>
    <a:masterClrMapping/>
  </p:clrMapOvr>
  <p:timing>
    <p:tnLst>
      <p:par>
        <p:cTn xmlns:p14="http://schemas.microsoft.com/office/powerpoint/2010/mai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5.13】</a:t>
            </a:r>
            <a:r>
              <a:rPr lang="zh-CN" altLang="en-US" dirty="0" smtClean="0"/>
              <a:t>主程序部分</a:t>
            </a:r>
            <a:endParaRPr lang="en-US" altLang="zh-CN" dirty="0" smtClean="0"/>
          </a:p>
          <a:p>
            <a:pPr>
              <a:spcBef>
                <a:spcPts val="0"/>
              </a:spcBef>
              <a:buNone/>
            </a:pPr>
            <a:r>
              <a:rPr lang="en-US" altLang="zh-CN" sz="2800" dirty="0" smtClean="0">
                <a:solidFill>
                  <a:srgbClr val="0000FF"/>
                </a:solidFill>
                <a:latin typeface="Courier New" pitchFamily="49" charset="0"/>
                <a:cs typeface="Courier New" pitchFamily="49" charset="0"/>
              </a:rPr>
              <a:t>#include</a:t>
            </a:r>
            <a:r>
              <a:rPr lang="en-US" altLang="zh-CN" sz="2800" dirty="0" smtClean="0">
                <a:solidFill>
                  <a:schemeClr val="tx2"/>
                </a:solidFill>
                <a:latin typeface="Courier New" pitchFamily="49" charset="0"/>
                <a:cs typeface="Courier New" pitchFamily="49" charset="0"/>
              </a:rPr>
              <a:t>&lt;</a:t>
            </a:r>
            <a:r>
              <a:rPr lang="en-US" altLang="zh-CN" sz="2800" dirty="0" err="1" smtClean="0">
                <a:solidFill>
                  <a:schemeClr val="tx2"/>
                </a:solidFill>
                <a:latin typeface="Courier New" pitchFamily="49" charset="0"/>
                <a:cs typeface="Courier New" pitchFamily="49" charset="0"/>
              </a:rPr>
              <a:t>iostream</a:t>
            </a:r>
            <a:r>
              <a:rPr lang="en-US" altLang="zh-CN" sz="2800" dirty="0" smtClean="0">
                <a:solidFill>
                  <a:schemeClr val="tx2"/>
                </a:solidFill>
                <a:latin typeface="Courier New" pitchFamily="49" charset="0"/>
                <a:cs typeface="Courier New" pitchFamily="49" charset="0"/>
              </a:rPr>
              <a:t>&gt;</a:t>
            </a:r>
          </a:p>
          <a:p>
            <a:pPr>
              <a:spcBef>
                <a:spcPts val="0"/>
              </a:spcBef>
              <a:buNone/>
            </a:pPr>
            <a:r>
              <a:rPr lang="en-US" altLang="zh-CN" sz="2800" dirty="0" smtClean="0">
                <a:solidFill>
                  <a:srgbClr val="0000FF"/>
                </a:solidFill>
                <a:latin typeface="Courier New" pitchFamily="49" charset="0"/>
                <a:cs typeface="Courier New" pitchFamily="49" charset="0"/>
              </a:rPr>
              <a:t>using namespace </a:t>
            </a:r>
            <a:r>
              <a:rPr lang="en-US" altLang="zh-CN" sz="2800" dirty="0" smtClean="0">
                <a:solidFill>
                  <a:schemeClr val="tx2"/>
                </a:solidFill>
                <a:latin typeface="Courier New" pitchFamily="49" charset="0"/>
                <a:cs typeface="Courier New" pitchFamily="49" charset="0"/>
              </a:rPr>
              <a:t>std;</a:t>
            </a:r>
          </a:p>
          <a:p>
            <a:pPr>
              <a:spcBef>
                <a:spcPts val="0"/>
              </a:spcBef>
              <a:buNone/>
            </a:pP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rgbClr val="0000FF"/>
                </a:solidFill>
                <a:latin typeface="Courier New" pitchFamily="49" charset="0"/>
                <a:cs typeface="Courier New" pitchFamily="49" charset="0"/>
              </a:rPr>
              <a:t> </a:t>
            </a:r>
            <a:r>
              <a:rPr lang="en-US" altLang="zh-CN" sz="2800" dirty="0" smtClean="0">
                <a:solidFill>
                  <a:schemeClr val="tx2"/>
                </a:solidFill>
                <a:latin typeface="Courier New" pitchFamily="49" charset="0"/>
                <a:cs typeface="Courier New" pitchFamily="49" charset="0"/>
              </a:rPr>
              <a:t>main(){</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cout</a:t>
            </a:r>
            <a:r>
              <a:rPr lang="en-US" altLang="zh-CN" sz="2800" dirty="0" smtClean="0">
                <a:solidFill>
                  <a:schemeClr val="tx2"/>
                </a:solidFill>
                <a:latin typeface="Courier New" pitchFamily="49" charset="0"/>
                <a:cs typeface="Courier New" pitchFamily="49" charset="0"/>
              </a:rPr>
              <a:t>&lt;&lt;“Input 10 integers:”&lt;&lt;</a:t>
            </a:r>
            <a:r>
              <a:rPr lang="en-US" altLang="zh-CN" sz="2800" dirty="0" err="1" smtClean="0">
                <a:solidFill>
                  <a:schemeClr val="tx2"/>
                </a:solidFill>
                <a:latin typeface="Courier New" pitchFamily="49" charset="0"/>
                <a:cs typeface="Courier New" pitchFamily="49" charset="0"/>
              </a:rPr>
              <a:t>endl</a:t>
            </a:r>
            <a:r>
              <a:rPr lang="en-US" altLang="zh-CN" sz="2800" dirty="0" smtClean="0">
                <a:solidFill>
                  <a:schemeClr val="tx2"/>
                </a:solidFill>
                <a:latin typeface="Courier New" pitchFamily="49" charset="0"/>
                <a:cs typeface="Courier New" pitchFamily="49" charset="0"/>
              </a:rPr>
              <a:t>;</a:t>
            </a:r>
          </a:p>
          <a:p>
            <a:pPr>
              <a:spcBef>
                <a:spcPts val="0"/>
              </a:spcBef>
              <a:buNone/>
            </a:pPr>
            <a:r>
              <a:rPr lang="en-US" altLang="zh-CN" sz="2800" dirty="0" smtClean="0">
                <a:solidFill>
                  <a:schemeClr val="tx2"/>
                </a:solidFill>
                <a:latin typeface="Courier New" pitchFamily="49" charset="0"/>
                <a:cs typeface="Courier New" pitchFamily="49" charset="0"/>
              </a:rPr>
              <a:t>	inv(10);</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cout</a:t>
            </a:r>
            <a:r>
              <a:rPr lang="en-US" altLang="zh-CN" sz="2800" dirty="0" smtClean="0">
                <a:solidFill>
                  <a:schemeClr val="tx2"/>
                </a:solidFill>
                <a:latin typeface="Courier New" pitchFamily="49" charset="0"/>
                <a:cs typeface="Courier New" pitchFamily="49" charset="0"/>
              </a:rPr>
              <a:t>&lt;&lt;</a:t>
            </a:r>
            <a:r>
              <a:rPr lang="en-US" altLang="zh-CN" sz="2800" dirty="0" err="1" smtClean="0">
                <a:solidFill>
                  <a:schemeClr val="tx2"/>
                </a:solidFill>
                <a:latin typeface="Courier New" pitchFamily="49" charset="0"/>
                <a:cs typeface="Courier New" pitchFamily="49" charset="0"/>
              </a:rPr>
              <a:t>endl</a:t>
            </a:r>
            <a:r>
              <a:rPr lang="en-US" altLang="zh-CN" sz="2800" dirty="0" smtClean="0">
                <a:solidFill>
                  <a:schemeClr val="tx2"/>
                </a:solidFill>
                <a:latin typeface="Courier New" pitchFamily="49" charset="0"/>
                <a:cs typeface="Courier New" pitchFamily="49" charset="0"/>
              </a:rPr>
              <a:t>;</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return</a:t>
            </a:r>
            <a:r>
              <a:rPr lang="en-US" altLang="zh-CN" sz="2800" dirty="0" smtClean="0">
                <a:solidFill>
                  <a:schemeClr val="tx2"/>
                </a:solidFill>
                <a:latin typeface="Courier New" pitchFamily="49" charset="0"/>
                <a:cs typeface="Courier New" pitchFamily="49" charset="0"/>
              </a:rPr>
              <a:t> 0;</a:t>
            </a:r>
          </a:p>
          <a:p>
            <a:pPr>
              <a:spcBef>
                <a:spcPts val="0"/>
              </a:spcBef>
              <a:buNone/>
            </a:pPr>
            <a:r>
              <a:rPr lang="en-US" altLang="zh-CN" sz="2800" dirty="0" smtClean="0">
                <a:solidFill>
                  <a:schemeClr val="tx2"/>
                </a:solidFill>
                <a:latin typeface="Courier New" pitchFamily="49" charset="0"/>
                <a:cs typeface="Courier New" pitchFamily="49" charset="0"/>
              </a:rPr>
              <a:t>}</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129</a:t>
            </a:fld>
            <a:endParaRPr lang="en-US" altLang="zh-CN" dirty="0"/>
          </a:p>
        </p:txBody>
      </p:sp>
    </p:spTree>
    <p:extLst>
      <p:ext uri="{BB962C8B-B14F-4D97-AF65-F5344CB8AC3E}">
        <p14:creationId xmlns:p14="http://schemas.microsoft.com/office/powerpoint/2010/main" val="1187316864"/>
      </p:ext>
    </p:extLst>
  </p:cSld>
  <p:clrMapOvr>
    <a:masterClrMapping/>
  </p:clrMapOvr>
  <p:timing>
    <p:tnLst>
      <p:par>
        <p:cTn xmlns:p14="http://schemas.microsoft.com/office/powerpoint/2010/mai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zh-CN" altLang="en-US" dirty="0" smtClean="0"/>
              <a:t>函数的递归</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5.14】</a:t>
            </a:r>
            <a:r>
              <a:rPr lang="zh-CN" altLang="en-US" dirty="0" smtClean="0">
                <a:solidFill>
                  <a:srgbClr val="C00000"/>
                </a:solidFill>
              </a:rPr>
              <a:t>反序输出一个正整数的各位数值，  如输入</a:t>
            </a:r>
            <a:r>
              <a:rPr lang="en-US" altLang="zh-CN" dirty="0" smtClean="0">
                <a:solidFill>
                  <a:srgbClr val="C00000"/>
                </a:solidFill>
              </a:rPr>
              <a:t>231</a:t>
            </a:r>
            <a:r>
              <a:rPr lang="zh-CN" altLang="en-US" dirty="0" smtClean="0">
                <a:solidFill>
                  <a:srgbClr val="C00000"/>
                </a:solidFill>
              </a:rPr>
              <a:t>，应输出</a:t>
            </a:r>
            <a:r>
              <a:rPr lang="en-US" altLang="zh-CN" dirty="0" smtClean="0"/>
              <a:t>132</a:t>
            </a:r>
          </a:p>
          <a:p>
            <a:pPr lvl="1"/>
            <a:r>
              <a:rPr lang="zh-CN" altLang="en-US" dirty="0" smtClean="0">
                <a:solidFill>
                  <a:srgbClr val="00B0F0"/>
                </a:solidFill>
              </a:rPr>
              <a:t>递归函数定义如下：</a:t>
            </a:r>
            <a:endParaRPr lang="en-US" altLang="zh-CN" dirty="0" smtClean="0">
              <a:solidFill>
                <a:srgbClr val="00B0F0"/>
              </a:solidFill>
            </a:endParaRPr>
          </a:p>
          <a:p>
            <a:pPr>
              <a:spcBef>
                <a:spcPts val="0"/>
              </a:spcBef>
              <a:buNone/>
            </a:pPr>
            <a:r>
              <a:rPr lang="en-US" altLang="zh-CN" sz="2400" dirty="0" smtClean="0">
                <a:solidFill>
                  <a:srgbClr val="0000FF"/>
                </a:solidFill>
                <a:latin typeface="Courier New" pitchFamily="49" charset="0"/>
                <a:cs typeface="Courier New" pitchFamily="49" charset="0"/>
              </a:rPr>
              <a:t>		void</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conv</a:t>
            </a:r>
            <a:r>
              <a:rPr lang="en-US" altLang="zh-CN" sz="2400" dirty="0" smtClean="0">
                <a:solidFill>
                  <a:schemeClr val="tx2"/>
                </a:solidFill>
                <a:latin typeface="Courier New" pitchFamily="49" charset="0"/>
                <a:cs typeface="Courier New" pitchFamily="49" charset="0"/>
              </a:rPr>
              <a:t>(</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n){</a:t>
            </a:r>
          </a:p>
          <a:p>
            <a:pPr>
              <a:spcBef>
                <a:spcPts val="0"/>
              </a:spcBef>
              <a:buNone/>
            </a:pPr>
            <a:r>
              <a:rPr lang="en-US" altLang="zh-CN" sz="2400" dirty="0" smtClean="0">
                <a:solidFill>
                  <a:schemeClr val="tx2"/>
                </a:solidFill>
                <a:latin typeface="Courier New" pitchFamily="49" charset="0"/>
                <a:cs typeface="Courier New" pitchFamily="49" charset="0"/>
              </a:rPr>
              <a:t> </a:t>
            </a:r>
            <a:r>
              <a:rPr lang="zh-CN" altLang="en-US" sz="2400" dirty="0" smtClean="0">
                <a:solidFill>
                  <a:schemeClr val="tx2"/>
                </a:solidFill>
                <a:latin typeface="Courier New" pitchFamily="49" charset="0"/>
                <a:cs typeface="Courier New" pitchFamily="49" charset="0"/>
              </a:rPr>
              <a:t> </a:t>
            </a: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if</a:t>
            </a:r>
            <a:r>
              <a:rPr lang="en-US" altLang="zh-CN" sz="2400" dirty="0" smtClean="0">
                <a:solidFill>
                  <a:schemeClr val="tx2"/>
                </a:solidFill>
                <a:latin typeface="Courier New" pitchFamily="49" charset="0"/>
                <a:cs typeface="Courier New" pitchFamily="49" charset="0"/>
              </a:rPr>
              <a:t> (n&lt;10) {</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&lt;&lt;n; </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return</a:t>
            </a: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chemeClr val="tx2"/>
                </a:solidFill>
                <a:latin typeface="Courier New" pitchFamily="49" charset="0"/>
                <a:cs typeface="Courier New" pitchFamily="49" charset="0"/>
              </a:rPr>
              <a:t>			}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递归出口</a:t>
            </a:r>
            <a:endParaRPr lang="en-US" altLang="zh-CN" sz="2400" dirty="0" smtClean="0">
              <a:solidFill>
                <a:srgbClr val="00B050"/>
              </a:solidFill>
              <a:latin typeface="Courier New" pitchFamily="49" charset="0"/>
              <a:cs typeface="Courier New" pitchFamily="49" charset="0"/>
            </a:endParaRP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 &lt;&lt; n%10;</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conve</a:t>
            </a:r>
            <a:r>
              <a:rPr lang="en-US" altLang="zh-CN" sz="2400" dirty="0" smtClean="0">
                <a:solidFill>
                  <a:schemeClr val="tx2"/>
                </a:solidFill>
                <a:latin typeface="Courier New" pitchFamily="49" charset="0"/>
                <a:cs typeface="Courier New" pitchFamily="49" charset="0"/>
              </a:rPr>
              <a:t>(n/10);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递归</a:t>
            </a:r>
          </a:p>
          <a:p>
            <a:pPr>
              <a:spcBef>
                <a:spcPts val="0"/>
              </a:spcBef>
              <a:buNone/>
            </a:pPr>
            <a:r>
              <a:rPr lang="en-US" altLang="zh-CN" sz="2400" dirty="0" smtClean="0">
                <a:solidFill>
                  <a:schemeClr val="tx2"/>
                </a:solidFill>
                <a:latin typeface="Courier New" pitchFamily="49" charset="0"/>
                <a:cs typeface="Courier New" pitchFamily="49" charset="0"/>
              </a:rPr>
              <a:t>		}</a:t>
            </a:r>
            <a:endParaRPr lang="zh-CN" altLang="en-US" dirty="0" smtClean="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130</a:t>
            </a:fld>
            <a:endParaRPr lang="en-US" altLang="zh-CN" dirty="0"/>
          </a:p>
        </p:txBody>
      </p:sp>
    </p:spTree>
    <p:extLst>
      <p:ext uri="{BB962C8B-B14F-4D97-AF65-F5344CB8AC3E}">
        <p14:creationId xmlns:p14="http://schemas.microsoft.com/office/powerpoint/2010/main" val="1413957820"/>
      </p:ext>
    </p:extLst>
  </p:cSld>
  <p:clrMapOvr>
    <a:masterClrMapping/>
  </p:clrMapOvr>
  <p:timing>
    <p:tnLst>
      <p:par>
        <p:cTn xmlns:p14="http://schemas.microsoft.com/office/powerpoint/2010/mai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5.14】</a:t>
            </a:r>
            <a:r>
              <a:rPr lang="zh-CN" altLang="en-US" dirty="0" smtClean="0"/>
              <a:t>递归过程图示</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131</a:t>
            </a:fld>
            <a:endParaRPr lang="en-US" altLang="zh-CN" dirty="0"/>
          </a:p>
        </p:txBody>
      </p:sp>
      <p:pic>
        <p:nvPicPr>
          <p:cNvPr id="95234" name="Picture 2"/>
          <p:cNvPicPr>
            <a:picLocks noChangeAspect="1" noChangeArrowheads="1"/>
          </p:cNvPicPr>
          <p:nvPr/>
        </p:nvPicPr>
        <p:blipFill>
          <a:blip r:embed="rId2" cstate="print"/>
          <a:srcRect/>
          <a:stretch>
            <a:fillRect/>
          </a:stretch>
        </p:blipFill>
        <p:spPr bwMode="auto">
          <a:xfrm>
            <a:off x="108870" y="1857364"/>
            <a:ext cx="8892286" cy="4524384"/>
          </a:xfrm>
          <a:prstGeom prst="rect">
            <a:avLst/>
          </a:prstGeom>
          <a:noFill/>
          <a:ln w="9525">
            <a:noFill/>
            <a:miter lim="800000"/>
            <a:headEnd/>
            <a:tailEnd/>
          </a:ln>
        </p:spPr>
      </p:pic>
    </p:spTree>
    <p:extLst>
      <p:ext uri="{BB962C8B-B14F-4D97-AF65-F5344CB8AC3E}">
        <p14:creationId xmlns:p14="http://schemas.microsoft.com/office/powerpoint/2010/main" val="2901323838"/>
      </p:ext>
    </p:extLst>
  </p:cSld>
  <p:clrMapOvr>
    <a:masterClrMapping/>
  </p:clrMapOvr>
  <p:timing>
    <p:tnLst>
      <p:par>
        <p:cTn xmlns:p14="http://schemas.microsoft.com/office/powerpoint/2010/mai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a:xfrm>
            <a:off x="457200" y="1295400"/>
            <a:ext cx="8153400" cy="5276872"/>
          </a:xfrm>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5.14】</a:t>
            </a:r>
            <a:r>
              <a:rPr lang="zh-CN" altLang="en-US" dirty="0" smtClean="0"/>
              <a:t>用非递归函数实现</a:t>
            </a:r>
            <a:endParaRPr lang="en-US" altLang="zh-CN" dirty="0" smtClean="0"/>
          </a:p>
          <a:p>
            <a:pPr>
              <a:spcBef>
                <a:spcPts val="0"/>
              </a:spcBef>
              <a:buSzPct val="75000"/>
              <a:buNone/>
            </a:pPr>
            <a:r>
              <a:rPr lang="en-US" altLang="zh-CN" sz="2800" dirty="0" smtClean="0">
                <a:solidFill>
                  <a:schemeClr val="tx2"/>
                </a:solidFill>
                <a:latin typeface="Courier New" pitchFamily="49" charset="0"/>
                <a:cs typeface="Courier New" pitchFamily="49" charset="0"/>
              </a:rPr>
              <a:t>void </a:t>
            </a:r>
            <a:r>
              <a:rPr lang="en-US" altLang="zh-CN" sz="2800" dirty="0" err="1" smtClean="0">
                <a:solidFill>
                  <a:schemeClr val="tx2"/>
                </a:solidFill>
                <a:latin typeface="Courier New" pitchFamily="49" charset="0"/>
                <a:cs typeface="Courier New" pitchFamily="49" charset="0"/>
              </a:rPr>
              <a:t>conv</a:t>
            </a:r>
            <a:r>
              <a:rPr lang="en-US" altLang="zh-CN" sz="2800" dirty="0" smtClean="0">
                <a:solidFill>
                  <a:schemeClr val="tx2"/>
                </a:solidFill>
                <a:latin typeface="Courier New" pitchFamily="49" charset="0"/>
                <a:cs typeface="Courier New" pitchFamily="49" charset="0"/>
              </a:rPr>
              <a:t>(</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n){ </a:t>
            </a:r>
          </a:p>
          <a:p>
            <a:pPr>
              <a:spcBef>
                <a:spcPts val="0"/>
              </a:spcBef>
              <a:buSzPct val="75000"/>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if</a:t>
            </a:r>
            <a:r>
              <a:rPr lang="en-US" altLang="zh-CN" sz="2800" dirty="0" smtClean="0">
                <a:solidFill>
                  <a:schemeClr val="tx2"/>
                </a:solidFill>
                <a:latin typeface="Courier New" pitchFamily="49" charset="0"/>
                <a:cs typeface="Courier New" pitchFamily="49" charset="0"/>
              </a:rPr>
              <a:t> (n&lt;0) </a:t>
            </a:r>
          </a:p>
          <a:p>
            <a:pPr>
              <a:spcBef>
                <a:spcPts val="0"/>
              </a:spcBef>
              <a:buSzPct val="75000"/>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cout</a:t>
            </a:r>
            <a:r>
              <a:rPr lang="en-US" altLang="zh-CN" sz="2800" dirty="0" smtClean="0">
                <a:solidFill>
                  <a:schemeClr val="tx2"/>
                </a:solidFill>
                <a:latin typeface="Courier New" pitchFamily="49" charset="0"/>
                <a:cs typeface="Courier New" pitchFamily="49" charset="0"/>
              </a:rPr>
              <a:t> &lt;&lt; “Please input a positive number!”;</a:t>
            </a:r>
          </a:p>
          <a:p>
            <a:pPr>
              <a:spcBef>
                <a:spcPts val="0"/>
              </a:spcBef>
              <a:buSzPct val="75000"/>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else</a:t>
            </a:r>
            <a:r>
              <a:rPr lang="en-US" altLang="zh-CN" sz="2800" dirty="0" smtClean="0">
                <a:solidFill>
                  <a:schemeClr val="tx2"/>
                </a:solidFill>
                <a:latin typeface="Courier New" pitchFamily="49" charset="0"/>
                <a:cs typeface="Courier New" pitchFamily="49" charset="0"/>
              </a:rPr>
              <a:t>{</a:t>
            </a:r>
          </a:p>
          <a:p>
            <a:pPr>
              <a:spcBef>
                <a:spcPts val="0"/>
              </a:spcBef>
              <a:buSzPct val="75000"/>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do</a:t>
            </a:r>
            <a:r>
              <a:rPr lang="en-US" altLang="zh-CN" sz="2800" dirty="0" smtClean="0">
                <a:solidFill>
                  <a:schemeClr val="tx2"/>
                </a:solidFill>
                <a:latin typeface="Courier New" pitchFamily="49" charset="0"/>
                <a:cs typeface="Courier New" pitchFamily="49" charset="0"/>
              </a:rPr>
              <a:t> {</a:t>
            </a:r>
          </a:p>
          <a:p>
            <a:pPr>
              <a:spcBef>
                <a:spcPts val="0"/>
              </a:spcBef>
              <a:buSzPct val="75000"/>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cout</a:t>
            </a:r>
            <a:r>
              <a:rPr lang="en-US" altLang="zh-CN" sz="2800" dirty="0" smtClean="0">
                <a:solidFill>
                  <a:schemeClr val="tx2"/>
                </a:solidFill>
                <a:latin typeface="Courier New" pitchFamily="49" charset="0"/>
                <a:cs typeface="Courier New" pitchFamily="49" charset="0"/>
              </a:rPr>
              <a:t> &lt;&lt; n%10;</a:t>
            </a:r>
            <a:br>
              <a:rPr lang="en-US" altLang="zh-CN" sz="2800" dirty="0" smtClean="0">
                <a:solidFill>
                  <a:schemeClr val="tx2"/>
                </a:solidFill>
                <a:latin typeface="Courier New" pitchFamily="49" charset="0"/>
                <a:cs typeface="Courier New" pitchFamily="49" charset="0"/>
              </a:rPr>
            </a:br>
            <a:r>
              <a:rPr lang="en-US" altLang="zh-CN" sz="2800" dirty="0" smtClean="0">
                <a:solidFill>
                  <a:schemeClr val="tx2"/>
                </a:solidFill>
                <a:latin typeface="Courier New" pitchFamily="49" charset="0"/>
                <a:cs typeface="Courier New" pitchFamily="49" charset="0"/>
              </a:rPr>
              <a:t>		n=/10;</a:t>
            </a:r>
            <a:br>
              <a:rPr lang="en-US" altLang="zh-CN" sz="2800" dirty="0" smtClean="0">
                <a:solidFill>
                  <a:schemeClr val="tx2"/>
                </a:solidFill>
                <a:latin typeface="Courier New" pitchFamily="49" charset="0"/>
                <a:cs typeface="Courier New" pitchFamily="49" charset="0"/>
              </a:rPr>
            </a:br>
            <a:r>
              <a:rPr lang="en-US" altLang="zh-CN" sz="2800" dirty="0" smtClean="0">
                <a:solidFill>
                  <a:schemeClr val="tx2"/>
                </a:solidFill>
                <a:latin typeface="Courier New" pitchFamily="49" charset="0"/>
                <a:cs typeface="Courier New" pitchFamily="49" charset="0"/>
              </a:rPr>
              <a:t>	} </a:t>
            </a:r>
            <a:r>
              <a:rPr lang="en-US" altLang="zh-CN" sz="2800" dirty="0" smtClean="0">
                <a:solidFill>
                  <a:srgbClr val="0000FF"/>
                </a:solidFill>
                <a:latin typeface="Courier New" pitchFamily="49" charset="0"/>
                <a:cs typeface="Courier New" pitchFamily="49" charset="0"/>
              </a:rPr>
              <a:t>while</a:t>
            </a:r>
            <a:r>
              <a:rPr lang="en-US" altLang="zh-CN" sz="2800" dirty="0" smtClean="0">
                <a:solidFill>
                  <a:schemeClr val="tx2"/>
                </a:solidFill>
                <a:latin typeface="Courier New" pitchFamily="49" charset="0"/>
                <a:cs typeface="Courier New" pitchFamily="49" charset="0"/>
              </a:rPr>
              <a:t> (n!=0);</a:t>
            </a:r>
          </a:p>
          <a:p>
            <a:pPr>
              <a:spcBef>
                <a:spcPts val="0"/>
              </a:spcBef>
              <a:buSzPct val="75000"/>
              <a:buNone/>
            </a:pPr>
            <a:r>
              <a:rPr lang="en-US" altLang="zh-CN" sz="2800" dirty="0" smtClean="0">
                <a:solidFill>
                  <a:schemeClr val="tx2"/>
                </a:solidFill>
                <a:latin typeface="Courier New" pitchFamily="49" charset="0"/>
                <a:cs typeface="Courier New" pitchFamily="49" charset="0"/>
              </a:rPr>
              <a:t>	}</a:t>
            </a:r>
          </a:p>
          <a:p>
            <a:pPr>
              <a:spcBef>
                <a:spcPts val="0"/>
              </a:spcBef>
              <a:buSzPct val="75000"/>
              <a:buNone/>
            </a:pPr>
            <a:r>
              <a:rPr lang="en-US" altLang="zh-CN" sz="2800" dirty="0" smtClean="0">
                <a:solidFill>
                  <a:schemeClr val="tx2"/>
                </a:solidFill>
                <a:latin typeface="Courier New" pitchFamily="49" charset="0"/>
                <a:cs typeface="Courier New" pitchFamily="49" charset="0"/>
              </a:rPr>
              <a:t>}</a:t>
            </a:r>
            <a:endParaRPr lang="zh-CN" altLang="en-US" sz="2800" dirty="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132</a:t>
            </a:fld>
            <a:endParaRPr lang="en-US" altLang="zh-CN" dirty="0"/>
          </a:p>
        </p:txBody>
      </p:sp>
    </p:spTree>
    <p:extLst>
      <p:ext uri="{BB962C8B-B14F-4D97-AF65-F5344CB8AC3E}">
        <p14:creationId xmlns:p14="http://schemas.microsoft.com/office/powerpoint/2010/main" val="2569584375"/>
      </p:ext>
    </p:extLst>
  </p:cSld>
  <p:clrMapOvr>
    <a:masterClrMapping/>
  </p:clrMapOvr>
  <p:timing>
    <p:tnLst>
      <p:par>
        <p:cTn xmlns:p14="http://schemas.microsoft.com/office/powerpoint/2010/mai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5.14】</a:t>
            </a:r>
            <a:r>
              <a:rPr lang="zh-CN" altLang="en-US" dirty="0" smtClean="0"/>
              <a:t>主程序部分</a:t>
            </a:r>
            <a:endParaRPr lang="en-US" altLang="zh-CN" dirty="0" smtClean="0"/>
          </a:p>
          <a:p>
            <a:pPr>
              <a:spcBef>
                <a:spcPts val="0"/>
              </a:spcBef>
              <a:buNone/>
            </a:pPr>
            <a:r>
              <a:rPr lang="en-US" altLang="zh-CN" sz="2800" dirty="0" smtClean="0">
                <a:solidFill>
                  <a:srgbClr val="0000FF"/>
                </a:solidFill>
                <a:latin typeface="Courier New" pitchFamily="49" charset="0"/>
                <a:cs typeface="Courier New" pitchFamily="49" charset="0"/>
              </a:rPr>
              <a:t>#include</a:t>
            </a:r>
            <a:r>
              <a:rPr lang="en-US" altLang="zh-CN" sz="2800" dirty="0" smtClean="0">
                <a:solidFill>
                  <a:schemeClr val="tx2"/>
                </a:solidFill>
                <a:latin typeface="Courier New" pitchFamily="49" charset="0"/>
                <a:cs typeface="Courier New" pitchFamily="49" charset="0"/>
              </a:rPr>
              <a:t>&lt;</a:t>
            </a:r>
            <a:r>
              <a:rPr lang="en-US" altLang="zh-CN" sz="2800" dirty="0" err="1" smtClean="0">
                <a:solidFill>
                  <a:schemeClr val="tx2"/>
                </a:solidFill>
                <a:latin typeface="Courier New" pitchFamily="49" charset="0"/>
                <a:cs typeface="Courier New" pitchFamily="49" charset="0"/>
              </a:rPr>
              <a:t>iostream</a:t>
            </a:r>
            <a:r>
              <a:rPr lang="en-US" altLang="zh-CN" sz="2800" dirty="0" smtClean="0">
                <a:solidFill>
                  <a:schemeClr val="tx2"/>
                </a:solidFill>
                <a:latin typeface="Courier New" pitchFamily="49" charset="0"/>
                <a:cs typeface="Courier New" pitchFamily="49" charset="0"/>
              </a:rPr>
              <a:t>&gt;</a:t>
            </a:r>
          </a:p>
          <a:p>
            <a:pPr>
              <a:spcBef>
                <a:spcPts val="0"/>
              </a:spcBef>
              <a:buNone/>
            </a:pPr>
            <a:r>
              <a:rPr lang="en-US" altLang="zh-CN" sz="2800" dirty="0" smtClean="0">
                <a:solidFill>
                  <a:srgbClr val="0000FF"/>
                </a:solidFill>
                <a:latin typeface="Courier New" pitchFamily="49" charset="0"/>
                <a:cs typeface="Courier New" pitchFamily="49" charset="0"/>
              </a:rPr>
              <a:t>using namespace</a:t>
            </a:r>
            <a:r>
              <a:rPr lang="en-US" altLang="zh-CN" sz="2800" dirty="0" smtClean="0">
                <a:solidFill>
                  <a:schemeClr val="tx2"/>
                </a:solidFill>
                <a:latin typeface="Courier New" pitchFamily="49" charset="0"/>
                <a:cs typeface="Courier New" pitchFamily="49" charset="0"/>
              </a:rPr>
              <a:t> std;</a:t>
            </a:r>
            <a:endParaRPr lang="en-US" altLang="zh-CN" sz="2800" dirty="0" smtClean="0">
              <a:solidFill>
                <a:srgbClr val="0000FF"/>
              </a:solidFill>
              <a:latin typeface="Courier New" pitchFamily="49" charset="0"/>
              <a:cs typeface="Courier New" pitchFamily="49" charset="0"/>
            </a:endParaRPr>
          </a:p>
          <a:p>
            <a:pPr>
              <a:spcBef>
                <a:spcPts val="0"/>
              </a:spcBef>
              <a:buSzPct val="75000"/>
              <a:buNone/>
            </a:pPr>
            <a:r>
              <a:rPr lang="en-US" altLang="zh-CN" sz="2800" dirty="0" smtClean="0">
                <a:solidFill>
                  <a:srgbClr val="0000FF"/>
                </a:solidFill>
                <a:latin typeface="Courier New" pitchFamily="49" charset="0"/>
                <a:cs typeface="Courier New" pitchFamily="49" charset="0"/>
              </a:rPr>
              <a:t>void </a:t>
            </a:r>
            <a:r>
              <a:rPr lang="en-US" altLang="zh-CN" sz="2800" dirty="0" smtClean="0">
                <a:solidFill>
                  <a:schemeClr val="tx2"/>
                </a:solidFill>
                <a:latin typeface="Courier New" pitchFamily="49" charset="0"/>
                <a:cs typeface="Courier New" pitchFamily="49" charset="0"/>
              </a:rPr>
              <a:t>main(</a:t>
            </a:r>
            <a:r>
              <a:rPr lang="en-US" altLang="zh-CN" sz="2800" dirty="0" smtClean="0">
                <a:solidFill>
                  <a:srgbClr val="0000FF"/>
                </a:solidFill>
                <a:latin typeface="Courier New" pitchFamily="49" charset="0"/>
                <a:cs typeface="Courier New" pitchFamily="49" charset="0"/>
              </a:rPr>
              <a:t>void</a:t>
            </a:r>
            <a:r>
              <a:rPr lang="en-US" altLang="zh-CN" sz="2800" dirty="0" smtClean="0">
                <a:solidFill>
                  <a:schemeClr val="tx2"/>
                </a:solidFill>
                <a:latin typeface="Courier New" pitchFamily="49" charset="0"/>
                <a:cs typeface="Courier New" pitchFamily="49" charset="0"/>
              </a:rPr>
              <a:t>)</a:t>
            </a:r>
          </a:p>
          <a:p>
            <a:pPr>
              <a:spcBef>
                <a:spcPts val="0"/>
              </a:spcBef>
              <a:buSzPct val="75000"/>
              <a:buNone/>
            </a:pPr>
            <a:r>
              <a:rPr lang="en-US" altLang="zh-CN" sz="2800" dirty="0" smtClean="0">
                <a:solidFill>
                  <a:schemeClr val="tx2"/>
                </a:solidFill>
                <a:latin typeface="Courier New" pitchFamily="49" charset="0"/>
                <a:cs typeface="Courier New" pitchFamily="49" charset="0"/>
              </a:rPr>
              <a:t>{</a:t>
            </a:r>
            <a:r>
              <a:rPr lang="en-US" altLang="zh-CN" sz="2800" dirty="0" smtClean="0">
                <a:solidFill>
                  <a:srgbClr val="0000FF"/>
                </a:solidFill>
                <a:latin typeface="Courier New" pitchFamily="49" charset="0"/>
                <a:cs typeface="Courier New" pitchFamily="49" charset="0"/>
              </a:rPr>
              <a:t/>
            </a:r>
            <a:br>
              <a:rPr lang="en-US" altLang="zh-CN" sz="2800" dirty="0" smtClean="0">
                <a:solidFill>
                  <a:srgbClr val="0000FF"/>
                </a:solidFill>
                <a:latin typeface="Courier New" pitchFamily="49" charset="0"/>
                <a:cs typeface="Courier New" pitchFamily="49" charset="0"/>
              </a:rPr>
            </a:b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rgbClr val="0000FF"/>
                </a:solidFill>
                <a:latin typeface="Courier New" pitchFamily="49" charset="0"/>
                <a:cs typeface="Courier New" pitchFamily="49" charset="0"/>
              </a:rPr>
              <a:t> </a:t>
            </a:r>
            <a:r>
              <a:rPr lang="en-US" altLang="zh-CN" sz="2800" dirty="0" smtClean="0">
                <a:solidFill>
                  <a:schemeClr val="tx2"/>
                </a:solidFill>
                <a:latin typeface="Courier New" pitchFamily="49" charset="0"/>
                <a:cs typeface="Courier New" pitchFamily="49" charset="0"/>
              </a:rPr>
              <a:t>t;</a:t>
            </a:r>
            <a:br>
              <a:rPr lang="en-US" altLang="zh-CN" sz="2800" dirty="0" smtClean="0">
                <a:solidFill>
                  <a:schemeClr val="tx2"/>
                </a:solidFill>
                <a:latin typeface="Courier New" pitchFamily="49" charset="0"/>
                <a:cs typeface="Courier New" pitchFamily="49" charset="0"/>
              </a:rPr>
            </a:br>
            <a:r>
              <a:rPr lang="en-US" altLang="zh-CN" sz="2800" dirty="0" err="1" smtClean="0">
                <a:solidFill>
                  <a:schemeClr val="tx2"/>
                </a:solidFill>
                <a:latin typeface="Courier New" pitchFamily="49" charset="0"/>
                <a:cs typeface="Courier New" pitchFamily="49" charset="0"/>
              </a:rPr>
              <a:t>cout</a:t>
            </a:r>
            <a:r>
              <a:rPr lang="en-US" altLang="zh-CN" sz="2800" dirty="0" smtClean="0">
                <a:solidFill>
                  <a:schemeClr val="tx2"/>
                </a:solidFill>
                <a:latin typeface="Courier New" pitchFamily="49" charset="0"/>
                <a:cs typeface="Courier New" pitchFamily="49" charset="0"/>
              </a:rPr>
              <a:t> &lt;&lt;”Input a positive number:”;</a:t>
            </a:r>
            <a:br>
              <a:rPr lang="en-US" altLang="zh-CN" sz="2800" dirty="0" smtClean="0">
                <a:solidFill>
                  <a:schemeClr val="tx2"/>
                </a:solidFill>
                <a:latin typeface="Courier New" pitchFamily="49" charset="0"/>
                <a:cs typeface="Courier New" pitchFamily="49" charset="0"/>
              </a:rPr>
            </a:br>
            <a:r>
              <a:rPr lang="en-US" altLang="zh-CN" sz="2800" dirty="0" err="1" smtClean="0">
                <a:solidFill>
                  <a:schemeClr val="tx2"/>
                </a:solidFill>
                <a:latin typeface="Courier New" pitchFamily="49" charset="0"/>
                <a:cs typeface="Courier New" pitchFamily="49" charset="0"/>
              </a:rPr>
              <a:t>cin</a:t>
            </a:r>
            <a:r>
              <a:rPr lang="en-US" altLang="zh-CN" sz="2800" dirty="0" smtClean="0">
                <a:solidFill>
                  <a:schemeClr val="tx2"/>
                </a:solidFill>
                <a:latin typeface="Courier New" pitchFamily="49" charset="0"/>
                <a:cs typeface="Courier New" pitchFamily="49" charset="0"/>
              </a:rPr>
              <a:t> &gt;&gt; t;</a:t>
            </a:r>
            <a:br>
              <a:rPr lang="en-US" altLang="zh-CN" sz="2800" dirty="0" smtClean="0">
                <a:solidFill>
                  <a:schemeClr val="tx2"/>
                </a:solidFill>
                <a:latin typeface="Courier New" pitchFamily="49" charset="0"/>
                <a:cs typeface="Courier New" pitchFamily="49" charset="0"/>
              </a:rPr>
            </a:br>
            <a:r>
              <a:rPr lang="en-US" altLang="zh-CN" sz="2800" dirty="0" err="1" smtClean="0">
                <a:solidFill>
                  <a:schemeClr val="tx2"/>
                </a:solidFill>
                <a:latin typeface="Courier New" pitchFamily="49" charset="0"/>
                <a:cs typeface="Courier New" pitchFamily="49" charset="0"/>
              </a:rPr>
              <a:t>cout</a:t>
            </a:r>
            <a:r>
              <a:rPr lang="en-US" altLang="zh-CN" sz="2800" dirty="0" smtClean="0">
                <a:solidFill>
                  <a:schemeClr val="tx2"/>
                </a:solidFill>
                <a:latin typeface="Courier New" pitchFamily="49" charset="0"/>
                <a:cs typeface="Courier New" pitchFamily="49" charset="0"/>
              </a:rPr>
              <a:t> &lt;&lt; </a:t>
            </a:r>
            <a:r>
              <a:rPr lang="en-US" altLang="zh-CN" sz="2800" dirty="0" err="1" smtClean="0">
                <a:solidFill>
                  <a:schemeClr val="tx2"/>
                </a:solidFill>
                <a:latin typeface="Courier New" pitchFamily="49" charset="0"/>
                <a:cs typeface="Courier New" pitchFamily="49" charset="0"/>
              </a:rPr>
              <a:t>endl</a:t>
            </a:r>
            <a:r>
              <a:rPr lang="en-US" altLang="zh-CN" sz="2800" dirty="0" smtClean="0">
                <a:solidFill>
                  <a:schemeClr val="tx2"/>
                </a:solidFill>
                <a:latin typeface="Courier New" pitchFamily="49" charset="0"/>
                <a:cs typeface="Courier New" pitchFamily="49" charset="0"/>
              </a:rPr>
              <a:t>;</a:t>
            </a:r>
            <a:br>
              <a:rPr lang="en-US" altLang="zh-CN" sz="2800" dirty="0" smtClean="0">
                <a:solidFill>
                  <a:schemeClr val="tx2"/>
                </a:solidFill>
                <a:latin typeface="Courier New" pitchFamily="49" charset="0"/>
                <a:cs typeface="Courier New" pitchFamily="49" charset="0"/>
              </a:rPr>
            </a:br>
            <a:r>
              <a:rPr lang="en-US" altLang="zh-CN" sz="2800" dirty="0" err="1" smtClean="0">
                <a:solidFill>
                  <a:schemeClr val="tx2"/>
                </a:solidFill>
                <a:latin typeface="Courier New" pitchFamily="49" charset="0"/>
                <a:cs typeface="Courier New" pitchFamily="49" charset="0"/>
              </a:rPr>
              <a:t>conv</a:t>
            </a:r>
            <a:r>
              <a:rPr lang="en-US" altLang="zh-CN" sz="2800" dirty="0" smtClean="0">
                <a:solidFill>
                  <a:schemeClr val="tx2"/>
                </a:solidFill>
                <a:latin typeface="Courier New" pitchFamily="49" charset="0"/>
                <a:cs typeface="Courier New" pitchFamily="49" charset="0"/>
              </a:rPr>
              <a:t>(t);</a:t>
            </a:r>
          </a:p>
          <a:p>
            <a:pPr>
              <a:spcBef>
                <a:spcPts val="0"/>
              </a:spcBef>
              <a:buSzPct val="75000"/>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return </a:t>
            </a:r>
            <a:r>
              <a:rPr lang="en-US" altLang="zh-CN" sz="2800" dirty="0" smtClean="0">
                <a:solidFill>
                  <a:schemeClr val="tx2"/>
                </a:solidFill>
                <a:latin typeface="Courier New" pitchFamily="49" charset="0"/>
                <a:cs typeface="Courier New" pitchFamily="49" charset="0"/>
              </a:rPr>
              <a:t>0;</a:t>
            </a:r>
          </a:p>
          <a:p>
            <a:pPr>
              <a:spcBef>
                <a:spcPts val="0"/>
              </a:spcBef>
              <a:buSzPct val="75000"/>
              <a:buNone/>
            </a:pPr>
            <a:r>
              <a:rPr lang="en-US" altLang="zh-CN" sz="2800" dirty="0" smtClean="0">
                <a:solidFill>
                  <a:schemeClr val="tx2"/>
                </a:solidFill>
                <a:latin typeface="Courier New" pitchFamily="49" charset="0"/>
                <a:cs typeface="Courier New" pitchFamily="49" charset="0"/>
              </a:rPr>
              <a:t>}</a:t>
            </a:r>
            <a:endParaRPr lang="zh-CN" altLang="en-US" sz="2800" dirty="0" smtClean="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133</a:t>
            </a:fld>
            <a:endParaRPr lang="en-US" altLang="zh-CN" dirty="0"/>
          </a:p>
        </p:txBody>
      </p:sp>
    </p:spTree>
    <p:extLst>
      <p:ext uri="{BB962C8B-B14F-4D97-AF65-F5344CB8AC3E}">
        <p14:creationId xmlns:p14="http://schemas.microsoft.com/office/powerpoint/2010/main" val="1004947040"/>
      </p:ext>
    </p:extLst>
  </p:cSld>
  <p:clrMapOvr>
    <a:masterClrMapping/>
  </p:clrMapOvr>
  <p:timing>
    <p:tnLst>
      <p:par>
        <p:cTn xmlns:p14="http://schemas.microsoft.com/office/powerpoint/2010/mai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zh-CN" altLang="en-US" dirty="0" smtClean="0"/>
              <a:t>函数的递归</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5.15】</a:t>
            </a:r>
            <a:r>
              <a:rPr lang="zh-CN" altLang="en-US" dirty="0" smtClean="0">
                <a:solidFill>
                  <a:srgbClr val="C00000"/>
                </a:solidFill>
              </a:rPr>
              <a:t>古印度的著名智力测验问题：有三个立柱</a:t>
            </a:r>
            <a:r>
              <a:rPr lang="en-US" altLang="zh-CN" dirty="0" smtClean="0">
                <a:solidFill>
                  <a:srgbClr val="C00000"/>
                </a:solidFill>
              </a:rPr>
              <a:t>A、B、C，</a:t>
            </a:r>
            <a:r>
              <a:rPr lang="zh-CN" altLang="en-US" dirty="0" smtClean="0">
                <a:solidFill>
                  <a:srgbClr val="C00000"/>
                </a:solidFill>
              </a:rPr>
              <a:t>在</a:t>
            </a:r>
            <a:r>
              <a:rPr lang="en-US" altLang="zh-CN" dirty="0" smtClean="0">
                <a:solidFill>
                  <a:srgbClr val="C00000"/>
                </a:solidFill>
              </a:rPr>
              <a:t>A</a:t>
            </a:r>
            <a:r>
              <a:rPr lang="zh-CN" altLang="en-US" dirty="0" smtClean="0">
                <a:solidFill>
                  <a:srgbClr val="C00000"/>
                </a:solidFill>
              </a:rPr>
              <a:t>柱上穿有大小不等的圆盘64个，较大的圆盘在下，较小者在上。要求借助于</a:t>
            </a:r>
            <a:r>
              <a:rPr lang="en-US" altLang="zh-CN" dirty="0" smtClean="0">
                <a:solidFill>
                  <a:srgbClr val="C00000"/>
                </a:solidFill>
              </a:rPr>
              <a:t>B</a:t>
            </a:r>
            <a:r>
              <a:rPr lang="zh-CN" altLang="en-US" dirty="0" smtClean="0">
                <a:solidFill>
                  <a:srgbClr val="C00000"/>
                </a:solidFill>
              </a:rPr>
              <a:t>柱将</a:t>
            </a:r>
            <a:r>
              <a:rPr lang="en-US" altLang="zh-CN" dirty="0" smtClean="0">
                <a:solidFill>
                  <a:srgbClr val="C00000"/>
                </a:solidFill>
              </a:rPr>
              <a:t>A</a:t>
            </a:r>
            <a:r>
              <a:rPr lang="zh-CN" altLang="en-US" dirty="0" smtClean="0">
                <a:solidFill>
                  <a:srgbClr val="C00000"/>
                </a:solidFill>
              </a:rPr>
              <a:t>柱上的64个圆盘移到</a:t>
            </a:r>
            <a:r>
              <a:rPr lang="en-US" altLang="zh-CN" dirty="0" smtClean="0">
                <a:solidFill>
                  <a:srgbClr val="C00000"/>
                </a:solidFill>
              </a:rPr>
              <a:t>C</a:t>
            </a:r>
            <a:r>
              <a:rPr lang="zh-CN" altLang="en-US" dirty="0" smtClean="0">
                <a:solidFill>
                  <a:srgbClr val="C00000"/>
                </a:solidFill>
              </a:rPr>
              <a:t>柱，规则为：</a:t>
            </a:r>
            <a:endParaRPr lang="en-US" altLang="zh-CN" dirty="0" smtClean="0">
              <a:solidFill>
                <a:srgbClr val="C00000"/>
              </a:solidFill>
            </a:endParaRPr>
          </a:p>
          <a:p>
            <a:pPr lvl="2"/>
            <a:r>
              <a:rPr lang="zh-CN" altLang="en-US" dirty="0" smtClean="0"/>
              <a:t>(1) 每次只能把一个柱上最上面的圆盘移至另一个柱的最上面;</a:t>
            </a:r>
            <a:endParaRPr lang="en-US" altLang="zh-CN" dirty="0" smtClean="0"/>
          </a:p>
          <a:p>
            <a:pPr lvl="2"/>
            <a:r>
              <a:rPr lang="zh-CN" altLang="en-US" dirty="0" smtClean="0"/>
              <a:t>(2) 每个柱上总保持较大的圆盘在下，较小者在上。</a:t>
            </a:r>
            <a:endParaRPr lang="en-US" altLang="zh-CN" dirty="0" smtClean="0"/>
          </a:p>
          <a:p>
            <a:pPr lvl="1"/>
            <a:r>
              <a:rPr lang="zh-CN" altLang="en-US" dirty="0" smtClean="0">
                <a:solidFill>
                  <a:srgbClr val="C00000"/>
                </a:solidFill>
              </a:rPr>
              <a:t>编制程序, 实现将任意</a:t>
            </a:r>
            <a:r>
              <a:rPr lang="en-US" altLang="zh-CN" dirty="0" smtClean="0">
                <a:solidFill>
                  <a:srgbClr val="C00000"/>
                </a:solidFill>
              </a:rPr>
              <a:t>n</a:t>
            </a:r>
            <a:r>
              <a:rPr lang="zh-CN" altLang="en-US" dirty="0" smtClean="0">
                <a:solidFill>
                  <a:srgbClr val="C00000"/>
                </a:solidFill>
              </a:rPr>
              <a:t>个圆盘从</a:t>
            </a:r>
            <a:r>
              <a:rPr lang="en-US" altLang="zh-CN" dirty="0" smtClean="0">
                <a:solidFill>
                  <a:srgbClr val="C00000"/>
                </a:solidFill>
              </a:rPr>
              <a:t>A</a:t>
            </a:r>
            <a:r>
              <a:rPr lang="zh-CN" altLang="en-US" dirty="0" smtClean="0">
                <a:solidFill>
                  <a:srgbClr val="C00000"/>
                </a:solidFill>
              </a:rPr>
              <a:t>柱借助于</a:t>
            </a:r>
            <a:r>
              <a:rPr lang="en-US" altLang="zh-CN" dirty="0" smtClean="0">
                <a:solidFill>
                  <a:srgbClr val="C00000"/>
                </a:solidFill>
              </a:rPr>
              <a:t>B</a:t>
            </a:r>
            <a:r>
              <a:rPr lang="zh-CN" altLang="en-US" dirty="0" smtClean="0">
                <a:solidFill>
                  <a:srgbClr val="C00000"/>
                </a:solidFill>
              </a:rPr>
              <a:t>柱移到</a:t>
            </a:r>
            <a:r>
              <a:rPr lang="en-US" altLang="zh-CN" dirty="0" smtClean="0">
                <a:solidFill>
                  <a:srgbClr val="C00000"/>
                </a:solidFill>
              </a:rPr>
              <a:t>C</a:t>
            </a:r>
            <a:r>
              <a:rPr lang="zh-CN" altLang="en-US" dirty="0" smtClean="0">
                <a:solidFill>
                  <a:srgbClr val="C00000"/>
                </a:solidFill>
              </a:rPr>
              <a:t>柱, 并显示出全部移动过程</a:t>
            </a:r>
            <a:endParaRPr lang="zh-CN" altLang="en-US" dirty="0" smtClean="0"/>
          </a:p>
          <a:p>
            <a:pPr lvl="1"/>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134</a:t>
            </a:fld>
            <a:endParaRPr lang="en-US" altLang="zh-CN" dirty="0"/>
          </a:p>
        </p:txBody>
      </p:sp>
    </p:spTree>
    <p:extLst>
      <p:ext uri="{BB962C8B-B14F-4D97-AF65-F5344CB8AC3E}">
        <p14:creationId xmlns:p14="http://schemas.microsoft.com/office/powerpoint/2010/main" val="2944449610"/>
      </p:ext>
    </p:extLst>
  </p:cSld>
  <p:clrMapOvr>
    <a:masterClrMapping/>
  </p:clrMapOvr>
  <p:timing>
    <p:tnLst>
      <p:par>
        <p:cTn xmlns:p14="http://schemas.microsoft.com/office/powerpoint/2010/mai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5.15】</a:t>
            </a:r>
            <a:r>
              <a:rPr lang="zh-CN" altLang="en-US" dirty="0" smtClean="0"/>
              <a:t>分析</a:t>
            </a:r>
            <a:endParaRPr lang="en-US" altLang="zh-CN" dirty="0" smtClean="0"/>
          </a:p>
          <a:p>
            <a:pPr lvl="1"/>
            <a:r>
              <a:rPr lang="zh-CN" altLang="en-US" dirty="0" smtClean="0"/>
              <a:t>总任务(圆盘数为</a:t>
            </a:r>
            <a:r>
              <a:rPr lang="en-US" altLang="zh-CN" dirty="0" smtClean="0"/>
              <a:t>n</a:t>
            </a:r>
            <a:r>
              <a:rPr lang="zh-CN" altLang="en-US" dirty="0" smtClean="0"/>
              <a:t>的任务)：</a:t>
            </a:r>
            <a:endParaRPr lang="en-US" altLang="zh-CN" dirty="0" smtClean="0"/>
          </a:p>
          <a:p>
            <a:pPr lvl="2"/>
            <a:r>
              <a:rPr lang="zh-CN" altLang="en-US" dirty="0" smtClean="0"/>
              <a:t>把</a:t>
            </a:r>
            <a:r>
              <a:rPr lang="en-US" altLang="zh-CN" dirty="0" smtClean="0"/>
              <a:t>A</a:t>
            </a:r>
            <a:r>
              <a:rPr lang="zh-CN" altLang="en-US" dirty="0" smtClean="0"/>
              <a:t>柱上的</a:t>
            </a:r>
            <a:r>
              <a:rPr lang="en-US" altLang="zh-CN" dirty="0" smtClean="0"/>
              <a:t>n</a:t>
            </a:r>
            <a:r>
              <a:rPr lang="zh-CN" altLang="en-US" dirty="0" smtClean="0"/>
              <a:t>个圆盘，借助于</a:t>
            </a:r>
            <a:r>
              <a:rPr lang="en-US" altLang="zh-CN" dirty="0" smtClean="0"/>
              <a:t>B</a:t>
            </a:r>
            <a:r>
              <a:rPr lang="zh-CN" altLang="en-US" dirty="0" smtClean="0"/>
              <a:t>柱，按规则移到</a:t>
            </a:r>
            <a:r>
              <a:rPr lang="en-US" altLang="zh-CN" dirty="0" smtClean="0"/>
              <a:t>C</a:t>
            </a:r>
            <a:r>
              <a:rPr lang="zh-CN" altLang="en-US" dirty="0" smtClean="0"/>
              <a:t>柱上(移动规则：一次移一片，大片不可压小片) 。</a:t>
            </a:r>
            <a:endParaRPr lang="en-US" altLang="zh-CN" dirty="0" smtClean="0"/>
          </a:p>
          <a:p>
            <a:pPr lvl="2"/>
            <a:r>
              <a:rPr lang="zh-CN" altLang="en-US" dirty="0" smtClean="0"/>
              <a:t>靠调用自定义函数</a:t>
            </a:r>
            <a:r>
              <a:rPr lang="en-US" altLang="zh-CN" dirty="0" err="1" smtClean="0"/>
              <a:t>hanoi</a:t>
            </a:r>
            <a:r>
              <a:rPr lang="zh-CN" altLang="en-US" dirty="0" smtClean="0"/>
              <a:t>来完成：</a:t>
            </a:r>
            <a:r>
              <a:rPr lang="en-US" altLang="zh-CN" dirty="0" err="1" smtClean="0"/>
              <a:t>hanoi</a:t>
            </a:r>
            <a:r>
              <a:rPr lang="en-US" altLang="zh-CN" dirty="0" smtClean="0"/>
              <a:t>(</a:t>
            </a:r>
            <a:r>
              <a:rPr lang="en-US" altLang="zh-CN" dirty="0" err="1" smtClean="0"/>
              <a:t>n,'A','B','C</a:t>
            </a:r>
            <a:r>
              <a:rPr lang="en-US" altLang="zh-CN" dirty="0" smtClean="0"/>
              <a:t>');</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135</a:t>
            </a:fld>
            <a:endParaRPr lang="en-US" altLang="zh-CN" dirty="0"/>
          </a:p>
        </p:txBody>
      </p:sp>
      <p:grpSp>
        <p:nvGrpSpPr>
          <p:cNvPr id="6" name="Group 4"/>
          <p:cNvGrpSpPr>
            <a:grpSpLocks/>
          </p:cNvGrpSpPr>
          <p:nvPr/>
        </p:nvGrpSpPr>
        <p:grpSpPr bwMode="auto">
          <a:xfrm>
            <a:off x="1214414" y="4071942"/>
            <a:ext cx="6896100" cy="2352675"/>
            <a:chOff x="1980" y="8460"/>
            <a:chExt cx="7920" cy="1747"/>
          </a:xfrm>
        </p:grpSpPr>
        <p:sp>
          <p:nvSpPr>
            <p:cNvPr id="7" name="Text Box 5"/>
            <p:cNvSpPr txBox="1">
              <a:spLocks noChangeArrowheads="1"/>
            </p:cNvSpPr>
            <p:nvPr/>
          </p:nvSpPr>
          <p:spPr bwMode="auto">
            <a:xfrm>
              <a:off x="1980" y="8460"/>
              <a:ext cx="7920" cy="1560"/>
            </a:xfrm>
            <a:prstGeom prst="rect">
              <a:avLst/>
            </a:prstGeom>
            <a:solidFill>
              <a:srgbClr val="FFFF99"/>
            </a:solidFill>
            <a:ln w="31750">
              <a:solidFill>
                <a:srgbClr val="000000"/>
              </a:solidFill>
              <a:miter lim="800000"/>
              <a:headEnd/>
              <a:tailEnd/>
            </a:ln>
            <a:effectLst/>
          </p:spPr>
          <p:txBody>
            <a:bodyPr lIns="0" tIns="0" rIns="0" bIns="0"/>
            <a:lstStyle/>
            <a:p>
              <a:pPr algn="just"/>
              <a:endParaRPr lang="zh-CN" altLang="zh-CN" sz="1800">
                <a:solidFill>
                  <a:schemeClr val="tx1"/>
                </a:solidFill>
                <a:ea typeface="宋体" charset="-122"/>
              </a:endParaRPr>
            </a:p>
          </p:txBody>
        </p:sp>
        <p:grpSp>
          <p:nvGrpSpPr>
            <p:cNvPr id="8" name="Group 6"/>
            <p:cNvGrpSpPr>
              <a:grpSpLocks/>
            </p:cNvGrpSpPr>
            <p:nvPr/>
          </p:nvGrpSpPr>
          <p:grpSpPr bwMode="auto">
            <a:xfrm>
              <a:off x="2700" y="8616"/>
              <a:ext cx="6392" cy="1591"/>
              <a:chOff x="2651" y="2660"/>
              <a:chExt cx="6392" cy="1591"/>
            </a:xfrm>
          </p:grpSpPr>
          <p:grpSp>
            <p:nvGrpSpPr>
              <p:cNvPr id="9" name="Group 7"/>
              <p:cNvGrpSpPr>
                <a:grpSpLocks/>
              </p:cNvGrpSpPr>
              <p:nvPr/>
            </p:nvGrpSpPr>
            <p:grpSpPr bwMode="auto">
              <a:xfrm>
                <a:off x="2651" y="2688"/>
                <a:ext cx="1800" cy="1520"/>
                <a:chOff x="2651" y="2688"/>
                <a:chExt cx="1800" cy="1520"/>
              </a:xfrm>
            </p:grpSpPr>
            <p:sp>
              <p:nvSpPr>
                <p:cNvPr id="20" name="Rectangle 8"/>
                <p:cNvSpPr>
                  <a:spLocks noChangeArrowheads="1"/>
                </p:cNvSpPr>
                <p:nvPr/>
              </p:nvSpPr>
              <p:spPr bwMode="auto">
                <a:xfrm>
                  <a:off x="3019" y="3783"/>
                  <a:ext cx="1080" cy="425"/>
                </a:xfrm>
                <a:prstGeom prst="rect">
                  <a:avLst/>
                </a:prstGeom>
                <a:solidFill>
                  <a:srgbClr val="00FF00"/>
                </a:solidFill>
                <a:ln w="31750">
                  <a:solidFill>
                    <a:srgbClr val="000000"/>
                  </a:solidFill>
                  <a:miter lim="800000"/>
                  <a:headEnd/>
                  <a:tailEnd/>
                </a:ln>
              </p:spPr>
              <p:txBody>
                <a:bodyPr/>
                <a:lstStyle/>
                <a:p>
                  <a:r>
                    <a:rPr lang="en-US" altLang="zh-CN" sz="1800">
                      <a:ea typeface="宋体" charset="-122"/>
                    </a:rPr>
                    <a:t>A</a:t>
                  </a:r>
                  <a:r>
                    <a:rPr lang="zh-CN" altLang="en-US" sz="1800">
                      <a:ea typeface="宋体" charset="-122"/>
                    </a:rPr>
                    <a:t>柱</a:t>
                  </a:r>
                </a:p>
              </p:txBody>
            </p:sp>
            <p:grpSp>
              <p:nvGrpSpPr>
                <p:cNvPr id="21" name="Group 9"/>
                <p:cNvGrpSpPr>
                  <a:grpSpLocks/>
                </p:cNvGrpSpPr>
                <p:nvPr/>
              </p:nvGrpSpPr>
              <p:grpSpPr bwMode="auto">
                <a:xfrm>
                  <a:off x="2651" y="2688"/>
                  <a:ext cx="1800" cy="1092"/>
                  <a:chOff x="2880" y="2688"/>
                  <a:chExt cx="1800" cy="1092"/>
                </a:xfrm>
              </p:grpSpPr>
              <p:sp>
                <p:nvSpPr>
                  <p:cNvPr id="22" name="Line 10"/>
                  <p:cNvSpPr>
                    <a:spLocks noChangeShapeType="1"/>
                  </p:cNvSpPr>
                  <p:nvPr/>
                </p:nvSpPr>
                <p:spPr bwMode="auto">
                  <a:xfrm>
                    <a:off x="3780" y="2688"/>
                    <a:ext cx="0" cy="1020"/>
                  </a:xfrm>
                  <a:prstGeom prst="line">
                    <a:avLst/>
                  </a:prstGeom>
                  <a:noFill/>
                  <a:ln w="31750">
                    <a:solidFill>
                      <a:srgbClr val="000000"/>
                    </a:solidFill>
                    <a:round/>
                    <a:headEnd/>
                    <a:tailEnd/>
                  </a:ln>
                </p:spPr>
                <p:txBody>
                  <a:bodyPr/>
                  <a:lstStyle/>
                  <a:p>
                    <a:endParaRPr lang="zh-CN" altLang="en-US"/>
                  </a:p>
                </p:txBody>
              </p:sp>
              <p:sp>
                <p:nvSpPr>
                  <p:cNvPr id="23" name="Line 11"/>
                  <p:cNvSpPr>
                    <a:spLocks noChangeShapeType="1"/>
                  </p:cNvSpPr>
                  <p:nvPr/>
                </p:nvSpPr>
                <p:spPr bwMode="auto">
                  <a:xfrm>
                    <a:off x="2880" y="3780"/>
                    <a:ext cx="1800" cy="0"/>
                  </a:xfrm>
                  <a:prstGeom prst="line">
                    <a:avLst/>
                  </a:prstGeom>
                  <a:noFill/>
                  <a:ln w="31750">
                    <a:solidFill>
                      <a:srgbClr val="000000"/>
                    </a:solidFill>
                    <a:round/>
                    <a:headEnd/>
                    <a:tailEnd/>
                  </a:ln>
                </p:spPr>
                <p:txBody>
                  <a:bodyPr/>
                  <a:lstStyle/>
                  <a:p>
                    <a:endParaRPr lang="zh-CN" altLang="en-US"/>
                  </a:p>
                </p:txBody>
              </p:sp>
              <p:sp>
                <p:nvSpPr>
                  <p:cNvPr id="24" name="Rectangle 12"/>
                  <p:cNvSpPr>
                    <a:spLocks noChangeArrowheads="1"/>
                  </p:cNvSpPr>
                  <p:nvPr/>
                </p:nvSpPr>
                <p:spPr bwMode="auto">
                  <a:xfrm>
                    <a:off x="3060" y="3624"/>
                    <a:ext cx="1440" cy="156"/>
                  </a:xfrm>
                  <a:prstGeom prst="rect">
                    <a:avLst/>
                  </a:prstGeom>
                  <a:solidFill>
                    <a:srgbClr val="FF9900"/>
                  </a:solidFill>
                  <a:ln w="31750">
                    <a:solidFill>
                      <a:srgbClr val="000000"/>
                    </a:solidFill>
                    <a:miter lim="800000"/>
                    <a:headEnd/>
                    <a:tailEnd/>
                  </a:ln>
                </p:spPr>
                <p:txBody>
                  <a:bodyPr/>
                  <a:lstStyle/>
                  <a:p>
                    <a:endParaRPr lang="zh-CN" altLang="en-US"/>
                  </a:p>
                </p:txBody>
              </p:sp>
              <p:sp>
                <p:nvSpPr>
                  <p:cNvPr id="25" name="Rectangle 13"/>
                  <p:cNvSpPr>
                    <a:spLocks noChangeArrowheads="1"/>
                  </p:cNvSpPr>
                  <p:nvPr/>
                </p:nvSpPr>
                <p:spPr bwMode="auto">
                  <a:xfrm>
                    <a:off x="3240" y="3468"/>
                    <a:ext cx="1080" cy="156"/>
                  </a:xfrm>
                  <a:prstGeom prst="rect">
                    <a:avLst/>
                  </a:prstGeom>
                  <a:solidFill>
                    <a:srgbClr val="FF9900"/>
                  </a:solidFill>
                  <a:ln w="31750">
                    <a:solidFill>
                      <a:srgbClr val="000000"/>
                    </a:solidFill>
                    <a:miter lim="800000"/>
                    <a:headEnd/>
                    <a:tailEnd/>
                  </a:ln>
                </p:spPr>
                <p:txBody>
                  <a:bodyPr/>
                  <a:lstStyle/>
                  <a:p>
                    <a:endParaRPr lang="zh-CN" altLang="en-US"/>
                  </a:p>
                </p:txBody>
              </p:sp>
              <p:sp>
                <p:nvSpPr>
                  <p:cNvPr id="26" name="Rectangle 14"/>
                  <p:cNvSpPr>
                    <a:spLocks noChangeArrowheads="1"/>
                  </p:cNvSpPr>
                  <p:nvPr/>
                </p:nvSpPr>
                <p:spPr bwMode="auto">
                  <a:xfrm>
                    <a:off x="3420" y="3312"/>
                    <a:ext cx="720" cy="156"/>
                  </a:xfrm>
                  <a:prstGeom prst="rect">
                    <a:avLst/>
                  </a:prstGeom>
                  <a:solidFill>
                    <a:srgbClr val="FF9900"/>
                  </a:solidFill>
                  <a:ln w="31750">
                    <a:solidFill>
                      <a:srgbClr val="000000"/>
                    </a:solidFill>
                    <a:miter lim="800000"/>
                    <a:headEnd/>
                    <a:tailEnd/>
                  </a:ln>
                </p:spPr>
                <p:txBody>
                  <a:bodyPr/>
                  <a:lstStyle/>
                  <a:p>
                    <a:endParaRPr lang="zh-CN" altLang="en-US"/>
                  </a:p>
                </p:txBody>
              </p:sp>
            </p:grpSp>
          </p:grpSp>
          <p:grpSp>
            <p:nvGrpSpPr>
              <p:cNvPr id="10" name="Group 15"/>
              <p:cNvGrpSpPr>
                <a:grpSpLocks/>
              </p:cNvGrpSpPr>
              <p:nvPr/>
            </p:nvGrpSpPr>
            <p:grpSpPr bwMode="auto">
              <a:xfrm>
                <a:off x="4919" y="2660"/>
                <a:ext cx="1800" cy="1591"/>
                <a:chOff x="4919" y="2660"/>
                <a:chExt cx="1800" cy="1591"/>
              </a:xfrm>
            </p:grpSpPr>
            <p:sp>
              <p:nvSpPr>
                <p:cNvPr id="16" name="Rectangle 16"/>
                <p:cNvSpPr>
                  <a:spLocks noChangeArrowheads="1"/>
                </p:cNvSpPr>
                <p:nvPr/>
              </p:nvSpPr>
              <p:spPr bwMode="auto">
                <a:xfrm>
                  <a:off x="5315" y="3783"/>
                  <a:ext cx="1080" cy="468"/>
                </a:xfrm>
                <a:prstGeom prst="rect">
                  <a:avLst/>
                </a:prstGeom>
                <a:solidFill>
                  <a:srgbClr val="00FF00"/>
                </a:solidFill>
                <a:ln w="31750">
                  <a:solidFill>
                    <a:srgbClr val="000000"/>
                  </a:solidFill>
                  <a:miter lim="800000"/>
                  <a:headEnd/>
                  <a:tailEnd/>
                </a:ln>
              </p:spPr>
              <p:txBody>
                <a:bodyPr/>
                <a:lstStyle/>
                <a:p>
                  <a:r>
                    <a:rPr lang="en-US" altLang="zh-CN" sz="1800">
                      <a:ea typeface="宋体" charset="-122"/>
                    </a:rPr>
                    <a:t>B</a:t>
                  </a:r>
                  <a:r>
                    <a:rPr lang="zh-CN" altLang="en-US" sz="1800">
                      <a:ea typeface="宋体" charset="-122"/>
                    </a:rPr>
                    <a:t>柱</a:t>
                  </a:r>
                </a:p>
              </p:txBody>
            </p:sp>
            <p:grpSp>
              <p:nvGrpSpPr>
                <p:cNvPr id="17" name="Group 17"/>
                <p:cNvGrpSpPr>
                  <a:grpSpLocks/>
                </p:cNvGrpSpPr>
                <p:nvPr/>
              </p:nvGrpSpPr>
              <p:grpSpPr bwMode="auto">
                <a:xfrm>
                  <a:off x="4919" y="2660"/>
                  <a:ext cx="1800" cy="1134"/>
                  <a:chOff x="5040" y="2660"/>
                  <a:chExt cx="1800" cy="1134"/>
                </a:xfrm>
              </p:grpSpPr>
              <p:sp>
                <p:nvSpPr>
                  <p:cNvPr id="18" name="Line 18"/>
                  <p:cNvSpPr>
                    <a:spLocks noChangeShapeType="1"/>
                  </p:cNvSpPr>
                  <p:nvPr/>
                </p:nvSpPr>
                <p:spPr bwMode="auto">
                  <a:xfrm>
                    <a:off x="5940" y="2660"/>
                    <a:ext cx="0" cy="1134"/>
                  </a:xfrm>
                  <a:prstGeom prst="line">
                    <a:avLst/>
                  </a:prstGeom>
                  <a:noFill/>
                  <a:ln w="31750">
                    <a:solidFill>
                      <a:srgbClr val="000000"/>
                    </a:solidFill>
                    <a:round/>
                    <a:headEnd/>
                    <a:tailEnd/>
                  </a:ln>
                </p:spPr>
                <p:txBody>
                  <a:bodyPr/>
                  <a:lstStyle/>
                  <a:p>
                    <a:endParaRPr lang="zh-CN" altLang="en-US"/>
                  </a:p>
                </p:txBody>
              </p:sp>
              <p:sp>
                <p:nvSpPr>
                  <p:cNvPr id="19" name="Line 19"/>
                  <p:cNvSpPr>
                    <a:spLocks noChangeShapeType="1"/>
                  </p:cNvSpPr>
                  <p:nvPr/>
                </p:nvSpPr>
                <p:spPr bwMode="auto">
                  <a:xfrm>
                    <a:off x="5040" y="3780"/>
                    <a:ext cx="1800" cy="0"/>
                  </a:xfrm>
                  <a:prstGeom prst="line">
                    <a:avLst/>
                  </a:prstGeom>
                  <a:noFill/>
                  <a:ln w="31750">
                    <a:solidFill>
                      <a:srgbClr val="000000"/>
                    </a:solidFill>
                    <a:round/>
                    <a:headEnd/>
                    <a:tailEnd/>
                  </a:ln>
                </p:spPr>
                <p:txBody>
                  <a:bodyPr/>
                  <a:lstStyle/>
                  <a:p>
                    <a:endParaRPr lang="zh-CN" altLang="en-US"/>
                  </a:p>
                </p:txBody>
              </p:sp>
            </p:grpSp>
          </p:grpSp>
          <p:grpSp>
            <p:nvGrpSpPr>
              <p:cNvPr id="11" name="Group 20"/>
              <p:cNvGrpSpPr>
                <a:grpSpLocks/>
              </p:cNvGrpSpPr>
              <p:nvPr/>
            </p:nvGrpSpPr>
            <p:grpSpPr bwMode="auto">
              <a:xfrm>
                <a:off x="7243" y="2660"/>
                <a:ext cx="1800" cy="1591"/>
                <a:chOff x="7243" y="2660"/>
                <a:chExt cx="1800" cy="1591"/>
              </a:xfrm>
            </p:grpSpPr>
            <p:sp>
              <p:nvSpPr>
                <p:cNvPr id="12" name="Rectangle 21"/>
                <p:cNvSpPr>
                  <a:spLocks noChangeArrowheads="1"/>
                </p:cNvSpPr>
                <p:nvPr/>
              </p:nvSpPr>
              <p:spPr bwMode="auto">
                <a:xfrm>
                  <a:off x="7640" y="3783"/>
                  <a:ext cx="1080" cy="468"/>
                </a:xfrm>
                <a:prstGeom prst="rect">
                  <a:avLst/>
                </a:prstGeom>
                <a:solidFill>
                  <a:srgbClr val="00FF00"/>
                </a:solidFill>
                <a:ln w="31750">
                  <a:solidFill>
                    <a:srgbClr val="000000"/>
                  </a:solidFill>
                  <a:miter lim="800000"/>
                  <a:headEnd/>
                  <a:tailEnd/>
                </a:ln>
              </p:spPr>
              <p:txBody>
                <a:bodyPr/>
                <a:lstStyle/>
                <a:p>
                  <a:r>
                    <a:rPr lang="en-US" altLang="zh-CN" sz="1800">
                      <a:ea typeface="宋体" charset="-122"/>
                    </a:rPr>
                    <a:t>C</a:t>
                  </a:r>
                  <a:r>
                    <a:rPr lang="zh-CN" altLang="en-US" sz="1800">
                      <a:ea typeface="宋体" charset="-122"/>
                    </a:rPr>
                    <a:t>柱</a:t>
                  </a:r>
                </a:p>
              </p:txBody>
            </p:sp>
            <p:grpSp>
              <p:nvGrpSpPr>
                <p:cNvPr id="13" name="Group 22"/>
                <p:cNvGrpSpPr>
                  <a:grpSpLocks/>
                </p:cNvGrpSpPr>
                <p:nvPr/>
              </p:nvGrpSpPr>
              <p:grpSpPr bwMode="auto">
                <a:xfrm>
                  <a:off x="7243" y="2660"/>
                  <a:ext cx="1800" cy="1134"/>
                  <a:chOff x="7200" y="2660"/>
                  <a:chExt cx="1800" cy="1134"/>
                </a:xfrm>
              </p:grpSpPr>
              <p:sp>
                <p:nvSpPr>
                  <p:cNvPr id="14" name="Line 23"/>
                  <p:cNvSpPr>
                    <a:spLocks noChangeShapeType="1"/>
                  </p:cNvSpPr>
                  <p:nvPr/>
                </p:nvSpPr>
                <p:spPr bwMode="auto">
                  <a:xfrm>
                    <a:off x="8100" y="2660"/>
                    <a:ext cx="0" cy="1134"/>
                  </a:xfrm>
                  <a:prstGeom prst="line">
                    <a:avLst/>
                  </a:prstGeom>
                  <a:noFill/>
                  <a:ln w="31750">
                    <a:solidFill>
                      <a:srgbClr val="000000"/>
                    </a:solidFill>
                    <a:round/>
                    <a:headEnd/>
                    <a:tailEnd/>
                  </a:ln>
                </p:spPr>
                <p:txBody>
                  <a:bodyPr/>
                  <a:lstStyle/>
                  <a:p>
                    <a:endParaRPr lang="zh-CN" altLang="en-US"/>
                  </a:p>
                </p:txBody>
              </p:sp>
              <p:sp>
                <p:nvSpPr>
                  <p:cNvPr id="15" name="Line 24"/>
                  <p:cNvSpPr>
                    <a:spLocks noChangeShapeType="1"/>
                  </p:cNvSpPr>
                  <p:nvPr/>
                </p:nvSpPr>
                <p:spPr bwMode="auto">
                  <a:xfrm>
                    <a:off x="7200" y="3780"/>
                    <a:ext cx="1800" cy="0"/>
                  </a:xfrm>
                  <a:prstGeom prst="line">
                    <a:avLst/>
                  </a:prstGeom>
                  <a:noFill/>
                  <a:ln w="31750">
                    <a:solidFill>
                      <a:srgbClr val="000000"/>
                    </a:solidFill>
                    <a:round/>
                    <a:headEnd/>
                    <a:tailEnd/>
                  </a:ln>
                </p:spPr>
                <p:txBody>
                  <a:bodyPr/>
                  <a:lstStyle/>
                  <a:p>
                    <a:endParaRPr lang="zh-CN" altLang="en-US"/>
                  </a:p>
                </p:txBody>
              </p:sp>
            </p:grpSp>
          </p:grpSp>
        </p:grpSp>
      </p:grpSp>
    </p:spTree>
    <p:extLst>
      <p:ext uri="{BB962C8B-B14F-4D97-AF65-F5344CB8AC3E}">
        <p14:creationId xmlns:p14="http://schemas.microsoft.com/office/powerpoint/2010/main" val="2332862916"/>
      </p:ext>
    </p:extLst>
  </p:cSld>
  <p:clrMapOvr>
    <a:masterClrMapping/>
  </p:clrMapOvr>
  <p:timing>
    <p:tnLst>
      <p:par>
        <p:cTn xmlns:p14="http://schemas.microsoft.com/office/powerpoint/2010/mai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pPr algn="just"/>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5.15】</a:t>
            </a:r>
            <a:r>
              <a:rPr lang="zh-CN" altLang="en-US" dirty="0" smtClean="0"/>
              <a:t>分析</a:t>
            </a:r>
            <a:endParaRPr lang="en-US" altLang="zh-CN" dirty="0" smtClean="0"/>
          </a:p>
          <a:p>
            <a:pPr lvl="1" algn="just">
              <a:spcBef>
                <a:spcPts val="0"/>
              </a:spcBef>
            </a:pPr>
            <a:r>
              <a:rPr lang="en-US" altLang="zh-CN" dirty="0" smtClean="0"/>
              <a:t>A</a:t>
            </a:r>
            <a:r>
              <a:rPr lang="zh-CN" altLang="en-US" dirty="0" smtClean="0"/>
              <a:t>柱只有一个盘子的情况： </a:t>
            </a:r>
            <a:r>
              <a:rPr lang="en-US" altLang="zh-CN" dirty="0" smtClean="0"/>
              <a:t>A</a:t>
            </a:r>
            <a:r>
              <a:rPr lang="zh-CN" altLang="en-US" dirty="0" smtClean="0"/>
              <a:t>柱</a:t>
            </a:r>
            <a:r>
              <a:rPr lang="zh-CN" altLang="en-US" dirty="0" smtClean="0">
                <a:sym typeface="Symbol" pitchFamily="18" charset="2"/>
              </a:rPr>
              <a:t></a:t>
            </a:r>
            <a:r>
              <a:rPr lang="en-US" altLang="zh-CN" dirty="0" smtClean="0"/>
              <a:t>C</a:t>
            </a:r>
            <a:r>
              <a:rPr lang="zh-CN" altLang="en-US" dirty="0" smtClean="0"/>
              <a:t>柱；</a:t>
            </a:r>
          </a:p>
          <a:p>
            <a:pPr lvl="1" algn="just">
              <a:spcBef>
                <a:spcPts val="0"/>
              </a:spcBef>
            </a:pPr>
            <a:r>
              <a:rPr lang="en-US" altLang="zh-CN" dirty="0" smtClean="0"/>
              <a:t>A</a:t>
            </a:r>
            <a:r>
              <a:rPr lang="zh-CN" altLang="en-US" dirty="0" smtClean="0"/>
              <a:t>柱有两个盘子的情况：小盘</a:t>
            </a:r>
            <a:r>
              <a:rPr lang="en-US" altLang="zh-CN" dirty="0" smtClean="0"/>
              <a:t>A</a:t>
            </a:r>
            <a:r>
              <a:rPr lang="zh-CN" altLang="en-US" dirty="0" smtClean="0"/>
              <a:t>柱</a:t>
            </a:r>
            <a:r>
              <a:rPr lang="zh-CN" altLang="en-US" dirty="0" smtClean="0">
                <a:sym typeface="Symbol" pitchFamily="18" charset="2"/>
              </a:rPr>
              <a:t></a:t>
            </a:r>
            <a:r>
              <a:rPr lang="en-US" altLang="zh-CN" dirty="0" smtClean="0"/>
              <a:t>B</a:t>
            </a:r>
            <a:r>
              <a:rPr lang="zh-CN" altLang="en-US" dirty="0" smtClean="0"/>
              <a:t>柱，大盘</a:t>
            </a:r>
            <a:r>
              <a:rPr lang="en-US" altLang="zh-CN" dirty="0" smtClean="0"/>
              <a:t>A</a:t>
            </a:r>
            <a:r>
              <a:rPr lang="zh-CN" altLang="en-US" dirty="0" smtClean="0"/>
              <a:t>柱</a:t>
            </a:r>
            <a:r>
              <a:rPr lang="zh-CN" altLang="en-US" dirty="0" smtClean="0">
                <a:sym typeface="Symbol" pitchFamily="18" charset="2"/>
              </a:rPr>
              <a:t></a:t>
            </a:r>
            <a:r>
              <a:rPr lang="en-US" altLang="zh-CN" dirty="0" smtClean="0"/>
              <a:t>C</a:t>
            </a:r>
            <a:r>
              <a:rPr lang="zh-CN" altLang="en-US" dirty="0" smtClean="0"/>
              <a:t>柱，小盘</a:t>
            </a:r>
            <a:r>
              <a:rPr lang="en-US" altLang="zh-CN" dirty="0" smtClean="0"/>
              <a:t>B</a:t>
            </a:r>
            <a:r>
              <a:rPr lang="zh-CN" altLang="en-US" dirty="0" smtClean="0"/>
              <a:t>柱</a:t>
            </a:r>
            <a:r>
              <a:rPr lang="zh-CN" altLang="en-US" dirty="0" smtClean="0">
                <a:sym typeface="Symbol" pitchFamily="18" charset="2"/>
              </a:rPr>
              <a:t></a:t>
            </a:r>
            <a:r>
              <a:rPr lang="en-US" altLang="zh-CN" dirty="0" smtClean="0"/>
              <a:t>C</a:t>
            </a:r>
            <a:r>
              <a:rPr lang="zh-CN" altLang="en-US" dirty="0" smtClean="0"/>
              <a:t>柱。</a:t>
            </a:r>
          </a:p>
          <a:p>
            <a:pPr lvl="1" algn="just">
              <a:spcBef>
                <a:spcPts val="0"/>
              </a:spcBef>
            </a:pPr>
            <a:r>
              <a:rPr lang="en-US" altLang="zh-CN" dirty="0" smtClean="0"/>
              <a:t>A</a:t>
            </a:r>
            <a:r>
              <a:rPr lang="zh-CN" altLang="en-US" dirty="0" smtClean="0"/>
              <a:t>柱有</a:t>
            </a:r>
            <a:r>
              <a:rPr lang="en-US" altLang="zh-CN" dirty="0" smtClean="0"/>
              <a:t>n</a:t>
            </a:r>
            <a:r>
              <a:rPr lang="zh-CN" altLang="en-US" dirty="0" smtClean="0"/>
              <a:t>个盘子的情况：将此问题看成上面</a:t>
            </a:r>
            <a:r>
              <a:rPr lang="en-US" altLang="zh-CN" dirty="0" smtClean="0"/>
              <a:t>n-1</a:t>
            </a:r>
            <a:r>
              <a:rPr lang="zh-CN" altLang="en-US" dirty="0" smtClean="0"/>
              <a:t>个盘子和最下面第</a:t>
            </a:r>
            <a:r>
              <a:rPr lang="en-US" altLang="zh-CN" dirty="0" smtClean="0"/>
              <a:t>n</a:t>
            </a:r>
            <a:r>
              <a:rPr lang="zh-CN" altLang="en-US" dirty="0" smtClean="0"/>
              <a:t>个盘子的情况。</a:t>
            </a:r>
            <a:r>
              <a:rPr lang="en-US" altLang="zh-CN" dirty="0" smtClean="0"/>
              <a:t>n-1</a:t>
            </a:r>
            <a:r>
              <a:rPr lang="zh-CN" altLang="en-US" dirty="0" smtClean="0"/>
              <a:t>个盘子</a:t>
            </a:r>
            <a:r>
              <a:rPr lang="en-US" altLang="zh-CN" dirty="0" smtClean="0"/>
              <a:t>A</a:t>
            </a:r>
            <a:r>
              <a:rPr lang="zh-CN" altLang="en-US" dirty="0" smtClean="0"/>
              <a:t>柱</a:t>
            </a:r>
            <a:r>
              <a:rPr lang="zh-CN" altLang="en-US" dirty="0" smtClean="0">
                <a:sym typeface="Symbol" pitchFamily="18" charset="2"/>
              </a:rPr>
              <a:t></a:t>
            </a:r>
            <a:r>
              <a:rPr lang="en-US" altLang="zh-CN" dirty="0" smtClean="0"/>
              <a:t>B</a:t>
            </a:r>
            <a:r>
              <a:rPr lang="zh-CN" altLang="en-US" dirty="0" smtClean="0"/>
              <a:t>柱，第</a:t>
            </a:r>
            <a:r>
              <a:rPr lang="en-US" altLang="zh-CN" dirty="0" smtClean="0"/>
              <a:t>n</a:t>
            </a:r>
            <a:r>
              <a:rPr lang="zh-CN" altLang="en-US" dirty="0" smtClean="0"/>
              <a:t>个盘子</a:t>
            </a:r>
            <a:r>
              <a:rPr lang="en-US" altLang="zh-CN" dirty="0" smtClean="0"/>
              <a:t>A</a:t>
            </a:r>
            <a:r>
              <a:rPr lang="zh-CN" altLang="en-US" dirty="0" smtClean="0"/>
              <a:t>柱</a:t>
            </a:r>
            <a:r>
              <a:rPr lang="zh-CN" altLang="en-US" dirty="0" smtClean="0">
                <a:sym typeface="Symbol" pitchFamily="18" charset="2"/>
              </a:rPr>
              <a:t></a:t>
            </a:r>
            <a:r>
              <a:rPr lang="en-US" altLang="zh-CN" dirty="0" smtClean="0"/>
              <a:t>C</a:t>
            </a:r>
            <a:r>
              <a:rPr lang="zh-CN" altLang="en-US" dirty="0" smtClean="0"/>
              <a:t>柱，</a:t>
            </a:r>
            <a:r>
              <a:rPr lang="en-US" altLang="zh-CN" dirty="0" smtClean="0"/>
              <a:t>n-1</a:t>
            </a:r>
            <a:r>
              <a:rPr lang="zh-CN" altLang="en-US" dirty="0" smtClean="0"/>
              <a:t>个盘子</a:t>
            </a:r>
            <a:r>
              <a:rPr lang="en-US" altLang="zh-CN" dirty="0" smtClean="0"/>
              <a:t>B</a:t>
            </a:r>
            <a:r>
              <a:rPr lang="zh-CN" altLang="en-US" dirty="0" smtClean="0"/>
              <a:t>柱</a:t>
            </a:r>
            <a:r>
              <a:rPr lang="zh-CN" altLang="en-US" dirty="0" smtClean="0">
                <a:sym typeface="Symbol" pitchFamily="18" charset="2"/>
              </a:rPr>
              <a:t></a:t>
            </a:r>
            <a:r>
              <a:rPr lang="en-US" altLang="zh-CN" dirty="0" smtClean="0"/>
              <a:t>C</a:t>
            </a:r>
            <a:r>
              <a:rPr lang="zh-CN" altLang="en-US" dirty="0" smtClean="0"/>
              <a:t>柱。问题转化成搬动</a:t>
            </a:r>
            <a:r>
              <a:rPr lang="en-US" altLang="zh-CN" dirty="0" smtClean="0"/>
              <a:t>n-1</a:t>
            </a:r>
            <a:r>
              <a:rPr lang="zh-CN" altLang="en-US" dirty="0" smtClean="0"/>
              <a:t>个盘子的问题，同样，将</a:t>
            </a:r>
            <a:r>
              <a:rPr lang="en-US" altLang="zh-CN" dirty="0" smtClean="0"/>
              <a:t>n-1</a:t>
            </a:r>
            <a:r>
              <a:rPr lang="zh-CN" altLang="en-US" dirty="0" smtClean="0"/>
              <a:t>个盘子看成上面</a:t>
            </a:r>
            <a:r>
              <a:rPr lang="en-US" altLang="zh-CN" dirty="0" smtClean="0"/>
              <a:t>n-2</a:t>
            </a:r>
            <a:r>
              <a:rPr lang="zh-CN" altLang="en-US" dirty="0" smtClean="0"/>
              <a:t>个盘子和下面第</a:t>
            </a:r>
            <a:r>
              <a:rPr lang="en-US" altLang="zh-CN" dirty="0" smtClean="0"/>
              <a:t>n-1</a:t>
            </a:r>
            <a:r>
              <a:rPr lang="zh-CN" altLang="en-US" dirty="0" smtClean="0"/>
              <a:t>个盘子的情况，进一步转化为搬动</a:t>
            </a:r>
            <a:r>
              <a:rPr lang="en-US" altLang="zh-CN" dirty="0" smtClean="0"/>
              <a:t>n-2</a:t>
            </a:r>
            <a:r>
              <a:rPr lang="zh-CN" altLang="en-US" dirty="0" smtClean="0"/>
              <a:t>个盘子的问题，</a:t>
            </a:r>
            <a:r>
              <a:rPr lang="en-US" altLang="zh-CN" dirty="0" smtClean="0"/>
              <a:t>……</a:t>
            </a:r>
            <a:r>
              <a:rPr lang="zh-CN" altLang="en-US" dirty="0" smtClean="0"/>
              <a:t>，类推下去，一直到最后成为搬动一个盘子的问题。</a:t>
            </a:r>
            <a:endParaRPr lang="en-US" altLang="zh-CN" dirty="0" smtClean="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136</a:t>
            </a:fld>
            <a:endParaRPr lang="en-US" altLang="zh-CN" dirty="0"/>
          </a:p>
        </p:txBody>
      </p:sp>
    </p:spTree>
    <p:extLst>
      <p:ext uri="{BB962C8B-B14F-4D97-AF65-F5344CB8AC3E}">
        <p14:creationId xmlns:p14="http://schemas.microsoft.com/office/powerpoint/2010/main" val="2350357114"/>
      </p:ext>
    </p:extLst>
  </p:cSld>
  <p:clrMapOvr>
    <a:masterClrMapping/>
  </p:clrMapOvr>
  <p:timing>
    <p:tnLst>
      <p:par>
        <p:cTn xmlns:p14="http://schemas.microsoft.com/office/powerpoint/2010/mai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a:xfrm>
            <a:off x="457200" y="1295400"/>
            <a:ext cx="8543956" cy="5205434"/>
          </a:xfrm>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5.15】</a:t>
            </a:r>
            <a:r>
              <a:rPr lang="zh-CN" altLang="en-US" dirty="0" smtClean="0"/>
              <a:t>分析</a:t>
            </a:r>
            <a:endParaRPr lang="en-US" altLang="zh-CN" dirty="0" smtClean="0"/>
          </a:p>
          <a:p>
            <a:pPr lvl="1"/>
            <a:r>
              <a:rPr lang="en-US" altLang="zh-CN" dirty="0" smtClean="0"/>
              <a:t>1.n-1</a:t>
            </a:r>
            <a:r>
              <a:rPr lang="zh-CN" altLang="en-US" dirty="0" smtClean="0"/>
              <a:t>个盘子</a:t>
            </a:r>
            <a:r>
              <a:rPr lang="en-US" altLang="zh-CN" dirty="0" smtClean="0"/>
              <a:t>A</a:t>
            </a:r>
            <a:r>
              <a:rPr lang="zh-CN" altLang="en-US" dirty="0" smtClean="0"/>
              <a:t>柱</a:t>
            </a:r>
            <a:r>
              <a:rPr lang="zh-CN" altLang="en-US" dirty="0" smtClean="0">
                <a:sym typeface="Symbol" pitchFamily="18" charset="2"/>
              </a:rPr>
              <a:t></a:t>
            </a:r>
            <a:r>
              <a:rPr lang="en-US" altLang="zh-CN" dirty="0" smtClean="0"/>
              <a:t>B</a:t>
            </a:r>
            <a:r>
              <a:rPr lang="zh-CN" altLang="en-US" dirty="0" smtClean="0"/>
              <a:t>柱，借助于</a:t>
            </a:r>
            <a:r>
              <a:rPr lang="en-US" altLang="zh-CN" dirty="0" smtClean="0"/>
              <a:t>C</a:t>
            </a:r>
            <a:r>
              <a:rPr lang="zh-CN" altLang="en-US" dirty="0" smtClean="0"/>
              <a:t>柱；</a:t>
            </a:r>
          </a:p>
          <a:p>
            <a:pPr lvl="1"/>
            <a:r>
              <a:rPr lang="en-US" altLang="zh-CN" dirty="0" smtClean="0"/>
              <a:t>2.</a:t>
            </a:r>
            <a:r>
              <a:rPr lang="zh-CN" altLang="en-US" dirty="0" smtClean="0"/>
              <a:t>第</a:t>
            </a:r>
            <a:r>
              <a:rPr lang="en-US" altLang="zh-CN" dirty="0" smtClean="0"/>
              <a:t>n</a:t>
            </a:r>
            <a:r>
              <a:rPr lang="zh-CN" altLang="en-US" dirty="0" smtClean="0"/>
              <a:t>个盘子</a:t>
            </a:r>
            <a:r>
              <a:rPr lang="en-US" altLang="zh-CN" dirty="0" smtClean="0"/>
              <a:t>A</a:t>
            </a:r>
            <a:r>
              <a:rPr lang="zh-CN" altLang="en-US" dirty="0" smtClean="0"/>
              <a:t>柱</a:t>
            </a:r>
            <a:r>
              <a:rPr lang="zh-CN" altLang="en-US" dirty="0" smtClean="0">
                <a:sym typeface="Symbol" pitchFamily="18" charset="2"/>
              </a:rPr>
              <a:t></a:t>
            </a:r>
            <a:r>
              <a:rPr lang="en-US" altLang="zh-CN" dirty="0" smtClean="0"/>
              <a:t>C</a:t>
            </a:r>
            <a:r>
              <a:rPr lang="zh-CN" altLang="en-US" dirty="0" smtClean="0"/>
              <a:t>柱；</a:t>
            </a:r>
          </a:p>
          <a:p>
            <a:pPr lvl="1"/>
            <a:r>
              <a:rPr lang="en-US" altLang="zh-CN" dirty="0" smtClean="0"/>
              <a:t>3.n-1</a:t>
            </a:r>
            <a:r>
              <a:rPr lang="zh-CN" altLang="en-US" dirty="0" smtClean="0"/>
              <a:t>个盘子</a:t>
            </a:r>
            <a:r>
              <a:rPr lang="en-US" altLang="zh-CN" dirty="0" smtClean="0"/>
              <a:t>B</a:t>
            </a:r>
            <a:r>
              <a:rPr lang="zh-CN" altLang="en-US" dirty="0" smtClean="0"/>
              <a:t>柱</a:t>
            </a:r>
            <a:r>
              <a:rPr lang="zh-CN" altLang="en-US" dirty="0" smtClean="0">
                <a:sym typeface="Symbol" pitchFamily="18" charset="2"/>
              </a:rPr>
              <a:t></a:t>
            </a:r>
            <a:r>
              <a:rPr lang="en-US" altLang="zh-CN" dirty="0" smtClean="0"/>
              <a:t>C</a:t>
            </a:r>
            <a:r>
              <a:rPr lang="zh-CN" altLang="en-US" dirty="0" smtClean="0"/>
              <a:t>柱，借助于</a:t>
            </a:r>
            <a:r>
              <a:rPr lang="en-US" altLang="zh-CN" dirty="0" smtClean="0"/>
              <a:t>A</a:t>
            </a:r>
            <a:r>
              <a:rPr lang="zh-CN" altLang="en-US" dirty="0" smtClean="0"/>
              <a:t>柱；</a:t>
            </a:r>
          </a:p>
          <a:p>
            <a:pPr lvl="1"/>
            <a:r>
              <a:rPr lang="zh-CN" altLang="en-US" dirty="0" smtClean="0"/>
              <a:t>其中步骤</a:t>
            </a:r>
            <a:r>
              <a:rPr lang="en-US" altLang="zh-CN" dirty="0" smtClean="0"/>
              <a:t>1</a:t>
            </a:r>
            <a:r>
              <a:rPr lang="zh-CN" altLang="en-US" dirty="0" smtClean="0"/>
              <a:t>和步骤</a:t>
            </a:r>
            <a:r>
              <a:rPr lang="en-US" altLang="zh-CN" dirty="0" smtClean="0"/>
              <a:t>3</a:t>
            </a:r>
            <a:r>
              <a:rPr lang="zh-CN" altLang="en-US" dirty="0" smtClean="0"/>
              <a:t>继续递归下去，直至搬动一个盘子为止。由此，可以定义两个函数，一个是递归函数，命名为</a:t>
            </a:r>
            <a:r>
              <a:rPr lang="en-US" altLang="zh-CN" dirty="0" err="1" smtClean="0">
                <a:solidFill>
                  <a:srgbClr val="00B050"/>
                </a:solidFill>
              </a:rPr>
              <a:t>hanoi</a:t>
            </a:r>
            <a:r>
              <a:rPr lang="en-US" altLang="zh-CN" dirty="0" smtClean="0">
                <a:solidFill>
                  <a:srgbClr val="00B050"/>
                </a:solidFill>
              </a:rPr>
              <a:t>(</a:t>
            </a:r>
            <a:r>
              <a:rPr lang="en-US" altLang="zh-CN" dirty="0" err="1" smtClean="0">
                <a:solidFill>
                  <a:srgbClr val="00B050"/>
                </a:solidFill>
              </a:rPr>
              <a:t>int</a:t>
            </a:r>
            <a:r>
              <a:rPr lang="en-US" altLang="zh-CN" dirty="0" smtClean="0">
                <a:solidFill>
                  <a:srgbClr val="00B050"/>
                </a:solidFill>
              </a:rPr>
              <a:t> n, char source, char temp, char target)</a:t>
            </a:r>
            <a:r>
              <a:rPr lang="zh-CN" altLang="en-US" dirty="0" smtClean="0"/>
              <a:t>，实现将</a:t>
            </a:r>
            <a:r>
              <a:rPr lang="en-US" altLang="zh-CN" dirty="0" smtClean="0"/>
              <a:t>n</a:t>
            </a:r>
            <a:r>
              <a:rPr lang="zh-CN" altLang="en-US" dirty="0" smtClean="0"/>
              <a:t>个盘子从源柱</a:t>
            </a:r>
            <a:r>
              <a:rPr lang="en-US" altLang="zh-CN" dirty="0" smtClean="0"/>
              <a:t>source</a:t>
            </a:r>
            <a:r>
              <a:rPr lang="zh-CN" altLang="en-US" dirty="0" smtClean="0"/>
              <a:t>借助中间柱</a:t>
            </a:r>
            <a:r>
              <a:rPr lang="en-US" altLang="zh-CN" dirty="0" smtClean="0"/>
              <a:t>temp</a:t>
            </a:r>
            <a:r>
              <a:rPr lang="zh-CN" altLang="en-US" dirty="0" smtClean="0"/>
              <a:t>搬到目标柱</a:t>
            </a:r>
            <a:r>
              <a:rPr lang="en-US" altLang="zh-CN" dirty="0" smtClean="0"/>
              <a:t>target</a:t>
            </a:r>
            <a:r>
              <a:rPr lang="zh-CN" altLang="en-US" dirty="0" smtClean="0"/>
              <a:t>；另一个命名为</a:t>
            </a:r>
            <a:r>
              <a:rPr lang="en-US" altLang="zh-CN" dirty="0" smtClean="0">
                <a:solidFill>
                  <a:srgbClr val="00B050"/>
                </a:solidFill>
              </a:rPr>
              <a:t>move(char source, char target)</a:t>
            </a:r>
            <a:r>
              <a:rPr lang="zh-CN" altLang="en-US" dirty="0" smtClean="0"/>
              <a:t>，用来输出搬动一个盘子的提示信息。</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137</a:t>
            </a:fld>
            <a:endParaRPr lang="en-US" altLang="zh-CN" dirty="0"/>
          </a:p>
        </p:txBody>
      </p:sp>
    </p:spTree>
    <p:extLst>
      <p:ext uri="{BB962C8B-B14F-4D97-AF65-F5344CB8AC3E}">
        <p14:creationId xmlns:p14="http://schemas.microsoft.com/office/powerpoint/2010/main" val="477079875"/>
      </p:ext>
    </p:extLst>
  </p:cSld>
  <p:clrMapOvr>
    <a:masterClrMapping/>
  </p:clrMapOvr>
  <p:timing>
    <p:tnLst>
      <p:par>
        <p:cTn xmlns:p14="http://schemas.microsoft.com/office/powerpoint/2010/mai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5.15】</a:t>
            </a:r>
            <a:r>
              <a:rPr lang="zh-CN" altLang="en-US" dirty="0" smtClean="0"/>
              <a:t>函数</a:t>
            </a:r>
            <a:r>
              <a:rPr lang="en-US" altLang="zh-CN" dirty="0" smtClean="0"/>
              <a:t>move</a:t>
            </a:r>
            <a:r>
              <a:rPr lang="zh-CN" altLang="en-US" dirty="0" smtClean="0"/>
              <a:t>的定义</a:t>
            </a:r>
            <a:endParaRPr lang="en-US" altLang="zh-CN" dirty="0" smtClean="0"/>
          </a:p>
          <a:p>
            <a:pPr>
              <a:buNone/>
            </a:pPr>
            <a:r>
              <a:rPr kumimoji="1" lang="en-US" altLang="zh-CN" sz="2800" dirty="0" smtClean="0">
                <a:solidFill>
                  <a:srgbClr val="0000FF"/>
                </a:solidFill>
                <a:latin typeface="Courier New" pitchFamily="49" charset="0"/>
                <a:ea typeface="宋体" charset="-122"/>
                <a:cs typeface="Courier New" pitchFamily="49" charset="0"/>
              </a:rPr>
              <a:t>void</a:t>
            </a:r>
            <a:r>
              <a:rPr kumimoji="1" lang="en-US" altLang="zh-CN" sz="2800" dirty="0" smtClean="0">
                <a:solidFill>
                  <a:srgbClr val="000000"/>
                </a:solidFill>
                <a:latin typeface="Courier New" pitchFamily="49" charset="0"/>
                <a:ea typeface="幼圆" pitchFamily="49" charset="-122"/>
                <a:cs typeface="Courier New" pitchFamily="49" charset="0"/>
              </a:rPr>
              <a:t> move(</a:t>
            </a:r>
            <a:r>
              <a:rPr kumimoji="1" lang="en-US" altLang="zh-CN" sz="2800" dirty="0" smtClean="0">
                <a:solidFill>
                  <a:srgbClr val="0000FF"/>
                </a:solidFill>
                <a:latin typeface="Courier New" pitchFamily="49" charset="0"/>
                <a:ea typeface="宋体" charset="-122"/>
                <a:cs typeface="Courier New" pitchFamily="49" charset="0"/>
              </a:rPr>
              <a:t>char</a:t>
            </a:r>
            <a:r>
              <a:rPr kumimoji="1" lang="en-US" altLang="zh-CN" sz="2800" dirty="0" smtClean="0">
                <a:latin typeface="Courier New" pitchFamily="49" charset="0"/>
                <a:ea typeface="宋体" charset="-122"/>
                <a:cs typeface="Courier New" pitchFamily="49" charset="0"/>
              </a:rPr>
              <a:t> </a:t>
            </a:r>
            <a:r>
              <a:rPr kumimoji="1" lang="en-US" altLang="zh-CN" sz="2800" dirty="0" err="1" smtClean="0">
                <a:solidFill>
                  <a:schemeClr val="tx2"/>
                </a:solidFill>
                <a:latin typeface="Courier New" pitchFamily="49" charset="0"/>
                <a:ea typeface="宋体" charset="-122"/>
                <a:cs typeface="Courier New" pitchFamily="49" charset="0"/>
              </a:rPr>
              <a:t>source,</a:t>
            </a:r>
            <a:r>
              <a:rPr kumimoji="1" lang="en-US" altLang="zh-CN" sz="2800" dirty="0" err="1" smtClean="0">
                <a:solidFill>
                  <a:srgbClr val="0000FF"/>
                </a:solidFill>
                <a:latin typeface="Courier New" pitchFamily="49" charset="0"/>
                <a:ea typeface="宋体" charset="-122"/>
                <a:cs typeface="Courier New" pitchFamily="49" charset="0"/>
              </a:rPr>
              <a:t>char</a:t>
            </a:r>
            <a:r>
              <a:rPr kumimoji="1" lang="en-US" altLang="zh-CN" sz="2800" dirty="0" smtClean="0">
                <a:solidFill>
                  <a:srgbClr val="000000"/>
                </a:solidFill>
                <a:latin typeface="Courier New" pitchFamily="49" charset="0"/>
                <a:ea typeface="幼圆" pitchFamily="49" charset="-122"/>
                <a:cs typeface="Courier New" pitchFamily="49" charset="0"/>
              </a:rPr>
              <a:t> target)</a:t>
            </a:r>
          </a:p>
          <a:p>
            <a:pPr>
              <a:buNone/>
            </a:pPr>
            <a:r>
              <a:rPr kumimoji="1" lang="en-US" altLang="zh-CN" sz="2800" dirty="0" smtClean="0">
                <a:solidFill>
                  <a:srgbClr val="000000"/>
                </a:solidFill>
                <a:latin typeface="Courier New" pitchFamily="49" charset="0"/>
                <a:ea typeface="幼圆" pitchFamily="49" charset="-122"/>
                <a:cs typeface="Courier New" pitchFamily="49" charset="0"/>
              </a:rPr>
              <a:t>{</a:t>
            </a:r>
          </a:p>
          <a:p>
            <a:pPr>
              <a:buNone/>
            </a:pPr>
            <a:r>
              <a:rPr kumimoji="1" lang="en-US" altLang="zh-CN" sz="2800" dirty="0" smtClean="0">
                <a:solidFill>
                  <a:srgbClr val="000000"/>
                </a:solidFill>
                <a:latin typeface="Courier New" pitchFamily="49" charset="0"/>
                <a:ea typeface="幼圆" pitchFamily="49" charset="-122"/>
                <a:cs typeface="Courier New" pitchFamily="49" charset="0"/>
              </a:rPr>
              <a:t>  </a:t>
            </a:r>
            <a:r>
              <a:rPr kumimoji="1" lang="en-US" altLang="zh-CN" sz="2800" dirty="0" err="1" smtClean="0">
                <a:solidFill>
                  <a:srgbClr val="000000"/>
                </a:solidFill>
                <a:latin typeface="Courier New" pitchFamily="49" charset="0"/>
                <a:ea typeface="幼圆" pitchFamily="49" charset="-122"/>
                <a:cs typeface="Courier New" pitchFamily="49" charset="0"/>
              </a:rPr>
              <a:t>cout</a:t>
            </a:r>
            <a:r>
              <a:rPr kumimoji="1" lang="en-US" altLang="zh-CN" sz="2800" dirty="0" smtClean="0">
                <a:solidFill>
                  <a:srgbClr val="000000"/>
                </a:solidFill>
                <a:latin typeface="Courier New" pitchFamily="49" charset="0"/>
                <a:ea typeface="幼圆" pitchFamily="49" charset="-122"/>
                <a:cs typeface="Courier New" pitchFamily="49" charset="0"/>
              </a:rPr>
              <a:t>&lt;&lt;source&lt;&lt;“=&gt;"&lt;&lt;target&lt;&lt;</a:t>
            </a:r>
            <a:r>
              <a:rPr kumimoji="1" lang="en-US" altLang="zh-CN" sz="2800" dirty="0" err="1" smtClean="0">
                <a:solidFill>
                  <a:srgbClr val="000000"/>
                </a:solidFill>
                <a:latin typeface="Courier New" pitchFamily="49" charset="0"/>
                <a:ea typeface="幼圆" pitchFamily="49" charset="-122"/>
                <a:cs typeface="Courier New" pitchFamily="49" charset="0"/>
              </a:rPr>
              <a:t>endl</a:t>
            </a:r>
            <a:r>
              <a:rPr kumimoji="1" lang="en-US" altLang="zh-CN" sz="2800" dirty="0" smtClean="0">
                <a:solidFill>
                  <a:srgbClr val="000000"/>
                </a:solidFill>
                <a:latin typeface="Courier New" pitchFamily="49" charset="0"/>
                <a:ea typeface="幼圆" pitchFamily="49" charset="-122"/>
                <a:cs typeface="Courier New" pitchFamily="49" charset="0"/>
              </a:rPr>
              <a:t>;</a:t>
            </a:r>
          </a:p>
          <a:p>
            <a:pPr>
              <a:buNone/>
            </a:pPr>
            <a:r>
              <a:rPr kumimoji="1" lang="en-US" altLang="zh-CN" sz="2800" dirty="0" smtClean="0">
                <a:solidFill>
                  <a:srgbClr val="000000"/>
                </a:solidFill>
                <a:latin typeface="Courier New" pitchFamily="49" charset="0"/>
                <a:ea typeface="幼圆" pitchFamily="49" charset="-122"/>
                <a:cs typeface="Courier New" pitchFamily="49" charset="0"/>
              </a:rPr>
              <a:t>}</a:t>
            </a:r>
            <a:endParaRPr lang="en-US" altLang="zh-CN" sz="2800" dirty="0" smtClean="0">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138</a:t>
            </a:fld>
            <a:endParaRPr lang="en-US" altLang="zh-CN" dirty="0"/>
          </a:p>
        </p:txBody>
      </p:sp>
    </p:spTree>
    <p:extLst>
      <p:ext uri="{BB962C8B-B14F-4D97-AF65-F5344CB8AC3E}">
        <p14:creationId xmlns:p14="http://schemas.microsoft.com/office/powerpoint/2010/main" val="232018569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主调函数</a:t>
            </a:r>
            <a:endParaRPr lang="en-US" altLang="zh-CN" dirty="0" smtClean="0"/>
          </a:p>
          <a:p>
            <a:pPr lvl="1"/>
            <a:r>
              <a:rPr lang="zh-CN" altLang="en-US" dirty="0" smtClean="0"/>
              <a:t>函数体中调用其它函数</a:t>
            </a:r>
            <a:endParaRPr lang="en-US" altLang="zh-CN" dirty="0" smtClean="0"/>
          </a:p>
          <a:p>
            <a:r>
              <a:rPr lang="zh-CN" altLang="en-US" dirty="0" smtClean="0"/>
              <a:t>被调函数</a:t>
            </a:r>
            <a:endParaRPr lang="en-US" altLang="zh-CN" dirty="0" smtClean="0"/>
          </a:p>
          <a:p>
            <a:pPr lvl="1"/>
            <a:r>
              <a:rPr lang="zh-CN" altLang="en-US" dirty="0" smtClean="0"/>
              <a:t>被其它函数调用的函数</a:t>
            </a:r>
            <a:endParaRPr lang="en-US" altLang="zh-CN" dirty="0" smtClean="0"/>
          </a:p>
          <a:p>
            <a:r>
              <a:rPr lang="zh-CN" altLang="en-US" dirty="0" smtClean="0"/>
              <a:t>上述概念是相对的概念，一个函数既可以调用其它函数（包括该函数自身），亦可以被其它函数调用（包括该函数自身）</a:t>
            </a:r>
            <a:endParaRPr lang="en-US" altLang="zh-CN" dirty="0" smtClean="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13</a:t>
            </a:fld>
            <a:endParaRPr lang="en-US" altLang="zh-CN" dirty="0"/>
          </a:p>
        </p:txBody>
      </p:sp>
    </p:spTree>
    <p:extLst>
      <p:ext uri="{BB962C8B-B14F-4D97-AF65-F5344CB8AC3E}">
        <p14:creationId xmlns:p14="http://schemas.microsoft.com/office/powerpoint/2010/main" val="2973164474"/>
      </p:ext>
    </p:extLst>
  </p:cSld>
  <p:clrMapOvr>
    <a:masterClrMapping/>
  </p:clrMapOvr>
  <p:timing>
    <p:tnLst>
      <p:par>
        <p:cTn xmlns:p14="http://schemas.microsoft.com/office/powerpoint/2010/mai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a:xfrm>
            <a:off x="457200" y="1295400"/>
            <a:ext cx="8153400" cy="5276872"/>
          </a:xfrm>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5.15】</a:t>
            </a:r>
            <a:r>
              <a:rPr lang="zh-CN" altLang="en-US" dirty="0" smtClean="0"/>
              <a:t>递归函数</a:t>
            </a:r>
            <a:r>
              <a:rPr lang="en-US" altLang="zh-CN" dirty="0" err="1" smtClean="0"/>
              <a:t>hanoi</a:t>
            </a:r>
            <a:r>
              <a:rPr lang="zh-CN" altLang="en-US" dirty="0" smtClean="0"/>
              <a:t>的定义</a:t>
            </a:r>
            <a:endParaRPr lang="en-US" altLang="zh-CN" dirty="0" smtClean="0"/>
          </a:p>
          <a:p>
            <a:pPr>
              <a:spcBef>
                <a:spcPts val="0"/>
              </a:spcBef>
              <a:buNone/>
            </a:pPr>
            <a:r>
              <a:rPr kumimoji="1" lang="en-US" altLang="zh-CN" sz="2400" dirty="0" smtClean="0">
                <a:solidFill>
                  <a:srgbClr val="0000FF"/>
                </a:solidFill>
                <a:latin typeface="Courier New" pitchFamily="49" charset="0"/>
                <a:ea typeface="宋体" charset="-122"/>
                <a:cs typeface="Courier New" pitchFamily="49" charset="0"/>
              </a:rPr>
              <a:t>void</a:t>
            </a:r>
            <a:r>
              <a:rPr kumimoji="1" lang="en-US" altLang="zh-CN" sz="2400" dirty="0" smtClean="0">
                <a:solidFill>
                  <a:schemeClr val="tx2"/>
                </a:solidFill>
                <a:latin typeface="Courier New" pitchFamily="49" charset="0"/>
                <a:ea typeface="宋体" charset="-122"/>
                <a:cs typeface="Courier New" pitchFamily="49" charset="0"/>
              </a:rPr>
              <a:t> </a:t>
            </a:r>
            <a:r>
              <a:rPr kumimoji="1" lang="en-US" altLang="zh-CN" sz="2400" dirty="0" err="1" smtClean="0">
                <a:solidFill>
                  <a:schemeClr val="tx2"/>
                </a:solidFill>
                <a:latin typeface="Courier New" pitchFamily="49" charset="0"/>
                <a:ea typeface="宋体" charset="-122"/>
                <a:cs typeface="Courier New" pitchFamily="49" charset="0"/>
              </a:rPr>
              <a:t>hanoi</a:t>
            </a:r>
            <a:r>
              <a:rPr kumimoji="1" lang="en-US" altLang="zh-CN" sz="2400" dirty="0" smtClean="0">
                <a:solidFill>
                  <a:schemeClr val="tx2"/>
                </a:solidFill>
                <a:latin typeface="Courier New" pitchFamily="49" charset="0"/>
                <a:ea typeface="宋体" charset="-122"/>
                <a:cs typeface="Courier New" pitchFamily="49" charset="0"/>
              </a:rPr>
              <a:t>(</a:t>
            </a:r>
            <a:r>
              <a:rPr kumimoji="1" lang="en-US" altLang="zh-CN" sz="2400" dirty="0" err="1" smtClean="0">
                <a:solidFill>
                  <a:srgbClr val="0000FF"/>
                </a:solidFill>
                <a:latin typeface="Courier New" pitchFamily="49" charset="0"/>
                <a:ea typeface="宋体" charset="-122"/>
                <a:cs typeface="Courier New" pitchFamily="49" charset="0"/>
              </a:rPr>
              <a:t>int</a:t>
            </a:r>
            <a:r>
              <a:rPr kumimoji="1" lang="en-US" altLang="zh-CN" sz="2400" dirty="0" smtClean="0">
                <a:solidFill>
                  <a:schemeClr val="tx2"/>
                </a:solidFill>
                <a:latin typeface="Courier New" pitchFamily="49" charset="0"/>
                <a:ea typeface="宋体" charset="-122"/>
                <a:cs typeface="Courier New" pitchFamily="49" charset="0"/>
              </a:rPr>
              <a:t> </a:t>
            </a:r>
            <a:r>
              <a:rPr kumimoji="1" lang="en-US" altLang="zh-CN" sz="2400" dirty="0" err="1" smtClean="0">
                <a:solidFill>
                  <a:schemeClr val="tx2"/>
                </a:solidFill>
                <a:latin typeface="Courier New" pitchFamily="49" charset="0"/>
                <a:ea typeface="宋体" charset="-122"/>
                <a:cs typeface="Courier New" pitchFamily="49" charset="0"/>
              </a:rPr>
              <a:t>n,</a:t>
            </a:r>
            <a:r>
              <a:rPr kumimoji="1" lang="en-US" altLang="zh-CN" sz="2400" dirty="0" err="1" smtClean="0">
                <a:solidFill>
                  <a:srgbClr val="0000FF"/>
                </a:solidFill>
                <a:latin typeface="Courier New" pitchFamily="49" charset="0"/>
                <a:ea typeface="宋体" charset="-122"/>
                <a:cs typeface="Courier New" pitchFamily="49" charset="0"/>
              </a:rPr>
              <a:t>char</a:t>
            </a:r>
            <a:r>
              <a:rPr kumimoji="1" lang="en-US" altLang="zh-CN" sz="2400" dirty="0" smtClean="0">
                <a:solidFill>
                  <a:srgbClr val="0000FF"/>
                </a:solidFill>
                <a:latin typeface="Courier New" pitchFamily="49" charset="0"/>
                <a:ea typeface="宋体" charset="-122"/>
                <a:cs typeface="Courier New" pitchFamily="49" charset="0"/>
              </a:rPr>
              <a:t> </a:t>
            </a:r>
            <a:r>
              <a:rPr kumimoji="1" lang="en-US" altLang="zh-CN" sz="2400" dirty="0" err="1" smtClean="0">
                <a:solidFill>
                  <a:schemeClr val="tx2"/>
                </a:solidFill>
                <a:latin typeface="Courier New" pitchFamily="49" charset="0"/>
                <a:ea typeface="宋体" charset="-122"/>
                <a:cs typeface="Courier New" pitchFamily="49" charset="0"/>
              </a:rPr>
              <a:t>source,</a:t>
            </a:r>
            <a:r>
              <a:rPr kumimoji="1" lang="en-US" altLang="zh-CN" sz="2400" dirty="0" err="1" smtClean="0">
                <a:solidFill>
                  <a:srgbClr val="0000FF"/>
                </a:solidFill>
                <a:latin typeface="Courier New" pitchFamily="49" charset="0"/>
                <a:ea typeface="宋体" charset="-122"/>
                <a:cs typeface="Courier New" pitchFamily="49" charset="0"/>
              </a:rPr>
              <a:t>char</a:t>
            </a:r>
            <a:r>
              <a:rPr kumimoji="1" lang="en-US" altLang="zh-CN" sz="2400" dirty="0" smtClean="0">
                <a:solidFill>
                  <a:schemeClr val="tx2"/>
                </a:solidFill>
                <a:latin typeface="Courier New" pitchFamily="49" charset="0"/>
                <a:ea typeface="宋体" charset="-122"/>
                <a:cs typeface="Courier New" pitchFamily="49" charset="0"/>
              </a:rPr>
              <a:t> </a:t>
            </a:r>
            <a:r>
              <a:rPr kumimoji="1" lang="en-US" altLang="zh-CN" sz="2400" dirty="0" err="1" smtClean="0">
                <a:solidFill>
                  <a:schemeClr val="tx2"/>
                </a:solidFill>
                <a:latin typeface="Courier New" pitchFamily="49" charset="0"/>
                <a:ea typeface="宋体" charset="-122"/>
                <a:cs typeface="Courier New" pitchFamily="49" charset="0"/>
              </a:rPr>
              <a:t>temp,</a:t>
            </a:r>
            <a:r>
              <a:rPr kumimoji="1" lang="en-US" altLang="zh-CN" sz="2400" dirty="0" err="1" smtClean="0">
                <a:solidFill>
                  <a:srgbClr val="0000FF"/>
                </a:solidFill>
                <a:latin typeface="Courier New" pitchFamily="49" charset="0"/>
                <a:ea typeface="宋体" charset="-122"/>
                <a:cs typeface="Courier New" pitchFamily="49" charset="0"/>
              </a:rPr>
              <a:t>char</a:t>
            </a:r>
            <a:r>
              <a:rPr kumimoji="1" lang="en-US" altLang="zh-CN" sz="2400" dirty="0" smtClean="0">
                <a:solidFill>
                  <a:schemeClr val="tx2"/>
                </a:solidFill>
                <a:latin typeface="Courier New" pitchFamily="49" charset="0"/>
                <a:ea typeface="宋体" charset="-122"/>
                <a:cs typeface="Courier New" pitchFamily="49" charset="0"/>
              </a:rPr>
              <a:t> target){</a:t>
            </a:r>
          </a:p>
          <a:p>
            <a:pPr>
              <a:spcBef>
                <a:spcPts val="0"/>
              </a:spcBef>
              <a:buNone/>
            </a:pPr>
            <a:r>
              <a:rPr kumimoji="1" lang="en-US" altLang="zh-CN" sz="2400" dirty="0" smtClean="0">
                <a:solidFill>
                  <a:schemeClr val="tx2"/>
                </a:solidFill>
                <a:latin typeface="Courier New" pitchFamily="49" charset="0"/>
                <a:ea typeface="宋体" charset="-122"/>
                <a:cs typeface="Courier New" pitchFamily="49" charset="0"/>
              </a:rPr>
              <a:t>  </a:t>
            </a:r>
            <a:r>
              <a:rPr kumimoji="1" lang="en-US" altLang="zh-CN" sz="2400" dirty="0" smtClean="0">
                <a:solidFill>
                  <a:srgbClr val="0000FF"/>
                </a:solidFill>
                <a:latin typeface="Courier New" pitchFamily="49" charset="0"/>
                <a:ea typeface="宋体" charset="-122"/>
                <a:cs typeface="Courier New" pitchFamily="49" charset="0"/>
              </a:rPr>
              <a:t>if</a:t>
            </a:r>
            <a:r>
              <a:rPr kumimoji="1" lang="en-US" altLang="zh-CN" sz="2400" dirty="0" smtClean="0">
                <a:solidFill>
                  <a:schemeClr val="tx2"/>
                </a:solidFill>
                <a:latin typeface="Courier New" pitchFamily="49" charset="0"/>
                <a:ea typeface="宋体" charset="-122"/>
                <a:cs typeface="Courier New" pitchFamily="49" charset="0"/>
              </a:rPr>
              <a:t>(n==1)</a:t>
            </a:r>
          </a:p>
          <a:p>
            <a:pPr>
              <a:spcBef>
                <a:spcPts val="0"/>
              </a:spcBef>
              <a:buNone/>
            </a:pPr>
            <a:r>
              <a:rPr kumimoji="1" lang="en-US" altLang="zh-CN" sz="2400" dirty="0" smtClean="0">
                <a:solidFill>
                  <a:schemeClr val="tx2"/>
                </a:solidFill>
                <a:latin typeface="Courier New" pitchFamily="49" charset="0"/>
                <a:ea typeface="宋体" charset="-122"/>
                <a:cs typeface="Courier New" pitchFamily="49" charset="0"/>
              </a:rPr>
              <a:t>		move(</a:t>
            </a:r>
            <a:r>
              <a:rPr kumimoji="1" lang="en-US" altLang="zh-CN" sz="2400" dirty="0" err="1" smtClean="0">
                <a:solidFill>
                  <a:schemeClr val="tx2"/>
                </a:solidFill>
                <a:latin typeface="Courier New" pitchFamily="49" charset="0"/>
                <a:ea typeface="宋体" charset="-122"/>
                <a:cs typeface="Courier New" pitchFamily="49" charset="0"/>
              </a:rPr>
              <a:t>source,target</a:t>
            </a:r>
            <a:r>
              <a:rPr kumimoji="1" lang="en-US" altLang="zh-CN" sz="2400" dirty="0" smtClean="0">
                <a:solidFill>
                  <a:schemeClr val="tx2"/>
                </a:solidFill>
                <a:latin typeface="Courier New" pitchFamily="49" charset="0"/>
                <a:ea typeface="宋体" charset="-122"/>
                <a:cs typeface="Courier New" pitchFamily="49" charset="0"/>
              </a:rPr>
              <a:t>);</a:t>
            </a:r>
          </a:p>
          <a:p>
            <a:pPr>
              <a:spcBef>
                <a:spcPts val="0"/>
              </a:spcBef>
              <a:buNone/>
            </a:pPr>
            <a:r>
              <a:rPr kumimoji="1" lang="en-US" altLang="zh-CN" sz="2400" dirty="0" smtClean="0">
                <a:solidFill>
                  <a:schemeClr val="tx2"/>
                </a:solidFill>
                <a:latin typeface="Courier New" pitchFamily="49" charset="0"/>
                <a:ea typeface="宋体" charset="-122"/>
                <a:cs typeface="Courier New" pitchFamily="49" charset="0"/>
              </a:rPr>
              <a:t>  </a:t>
            </a:r>
            <a:r>
              <a:rPr kumimoji="1" lang="en-US" altLang="zh-CN" sz="2400" dirty="0" smtClean="0">
                <a:solidFill>
                  <a:srgbClr val="0000FF"/>
                </a:solidFill>
                <a:latin typeface="Courier New" pitchFamily="49" charset="0"/>
                <a:ea typeface="宋体" charset="-122"/>
                <a:cs typeface="Courier New" pitchFamily="49" charset="0"/>
              </a:rPr>
              <a:t>else</a:t>
            </a:r>
            <a:r>
              <a:rPr kumimoji="1" lang="en-US" altLang="zh-CN" sz="2400" dirty="0" smtClean="0">
                <a:solidFill>
                  <a:schemeClr val="tx2"/>
                </a:solidFill>
                <a:latin typeface="Courier New" pitchFamily="49" charset="0"/>
                <a:ea typeface="宋体" charset="-122"/>
                <a:cs typeface="Courier New" pitchFamily="49" charset="0"/>
              </a:rPr>
              <a:t>{</a:t>
            </a:r>
          </a:p>
          <a:p>
            <a:pPr>
              <a:spcBef>
                <a:spcPts val="0"/>
              </a:spcBef>
              <a:buNone/>
            </a:pPr>
            <a:r>
              <a:rPr kumimoji="1" lang="en-US" altLang="zh-CN" sz="2400" dirty="0" smtClean="0">
                <a:solidFill>
                  <a:schemeClr val="tx2"/>
                </a:solidFill>
                <a:latin typeface="Courier New" pitchFamily="49" charset="0"/>
                <a:ea typeface="宋体" charset="-122"/>
                <a:cs typeface="Courier New" pitchFamily="49" charset="0"/>
              </a:rPr>
              <a:t>		</a:t>
            </a:r>
            <a:r>
              <a:rPr kumimoji="1" lang="en-US" altLang="zh-CN" sz="2400" dirty="0" smtClean="0">
                <a:solidFill>
                  <a:srgbClr val="00B050"/>
                </a:solidFill>
                <a:latin typeface="Courier New" pitchFamily="49" charset="0"/>
                <a:ea typeface="宋体" charset="-122"/>
                <a:cs typeface="Courier New" pitchFamily="49" charset="0"/>
              </a:rPr>
              <a:t>//</a:t>
            </a:r>
            <a:r>
              <a:rPr kumimoji="1" lang="zh-CN" altLang="en-US" sz="2400" dirty="0" smtClean="0">
                <a:solidFill>
                  <a:srgbClr val="00B050"/>
                </a:solidFill>
                <a:latin typeface="Courier New" pitchFamily="49" charset="0"/>
                <a:ea typeface="宋体" charset="-122"/>
                <a:cs typeface="Courier New" pitchFamily="49" charset="0"/>
              </a:rPr>
              <a:t>将</a:t>
            </a:r>
            <a:r>
              <a:rPr kumimoji="1" lang="en-US" altLang="zh-CN" sz="2400" dirty="0" smtClean="0">
                <a:solidFill>
                  <a:srgbClr val="00B050"/>
                </a:solidFill>
                <a:latin typeface="Courier New" pitchFamily="49" charset="0"/>
                <a:ea typeface="宋体" charset="-122"/>
                <a:cs typeface="Courier New" pitchFamily="49" charset="0"/>
              </a:rPr>
              <a:t>n-1</a:t>
            </a:r>
            <a:r>
              <a:rPr kumimoji="1" lang="zh-CN" altLang="en-US" sz="2400" dirty="0" smtClean="0">
                <a:solidFill>
                  <a:srgbClr val="00B050"/>
                </a:solidFill>
                <a:latin typeface="Courier New" pitchFamily="49" charset="0"/>
                <a:ea typeface="宋体" charset="-122"/>
                <a:cs typeface="Courier New" pitchFamily="49" charset="0"/>
              </a:rPr>
              <a:t>个盘子搬到中间柱</a:t>
            </a:r>
            <a:endParaRPr kumimoji="1" lang="en-US" altLang="zh-CN" sz="2400" dirty="0" smtClean="0">
              <a:solidFill>
                <a:schemeClr val="tx2"/>
              </a:solidFill>
              <a:latin typeface="Courier New" pitchFamily="49" charset="0"/>
              <a:ea typeface="宋体" charset="-122"/>
              <a:cs typeface="Courier New" pitchFamily="49" charset="0"/>
            </a:endParaRPr>
          </a:p>
          <a:p>
            <a:pPr>
              <a:spcBef>
                <a:spcPts val="0"/>
              </a:spcBef>
              <a:buNone/>
            </a:pPr>
            <a:r>
              <a:rPr kumimoji="1" lang="en-US" altLang="zh-CN" sz="2400" dirty="0" smtClean="0">
                <a:solidFill>
                  <a:schemeClr val="tx2"/>
                </a:solidFill>
                <a:latin typeface="Courier New" pitchFamily="49" charset="0"/>
                <a:ea typeface="宋体" charset="-122"/>
                <a:cs typeface="Courier New" pitchFamily="49" charset="0"/>
              </a:rPr>
              <a:t>		</a:t>
            </a:r>
            <a:r>
              <a:rPr kumimoji="1" lang="en-US" altLang="zh-CN" sz="2400" dirty="0" err="1" smtClean="0">
                <a:solidFill>
                  <a:schemeClr val="tx2"/>
                </a:solidFill>
                <a:latin typeface="Courier New" pitchFamily="49" charset="0"/>
                <a:ea typeface="宋体" charset="-122"/>
                <a:cs typeface="Courier New" pitchFamily="49" charset="0"/>
              </a:rPr>
              <a:t>hanoi</a:t>
            </a:r>
            <a:r>
              <a:rPr kumimoji="1" lang="en-US" altLang="zh-CN" sz="2400" dirty="0" smtClean="0">
                <a:solidFill>
                  <a:schemeClr val="tx2"/>
                </a:solidFill>
                <a:latin typeface="Courier New" pitchFamily="49" charset="0"/>
                <a:ea typeface="宋体" charset="-122"/>
                <a:cs typeface="Courier New" pitchFamily="49" charset="0"/>
              </a:rPr>
              <a:t>(n-1,source,target,temp);</a:t>
            </a:r>
          </a:p>
          <a:p>
            <a:pPr>
              <a:spcBef>
                <a:spcPts val="0"/>
              </a:spcBef>
              <a:buNone/>
            </a:pPr>
            <a:r>
              <a:rPr kumimoji="1" lang="en-US" altLang="zh-CN" sz="2400" dirty="0" smtClean="0">
                <a:solidFill>
                  <a:schemeClr val="tx2"/>
                </a:solidFill>
                <a:latin typeface="Courier New" pitchFamily="49" charset="0"/>
                <a:ea typeface="宋体" charset="-122"/>
                <a:cs typeface="Courier New" pitchFamily="49" charset="0"/>
              </a:rPr>
              <a:t>     </a:t>
            </a:r>
            <a:r>
              <a:rPr kumimoji="1" lang="en-US" altLang="zh-CN" sz="2400" dirty="0" smtClean="0">
                <a:solidFill>
                  <a:srgbClr val="00B050"/>
                </a:solidFill>
                <a:latin typeface="Courier New" pitchFamily="49" charset="0"/>
                <a:ea typeface="宋体" charset="-122"/>
                <a:cs typeface="Courier New" pitchFamily="49" charset="0"/>
              </a:rPr>
              <a:t>//</a:t>
            </a:r>
            <a:r>
              <a:rPr kumimoji="1" lang="zh-CN" altLang="en-US" sz="2400" dirty="0" smtClean="0">
                <a:solidFill>
                  <a:srgbClr val="00B050"/>
                </a:solidFill>
                <a:latin typeface="Courier New" pitchFamily="49" charset="0"/>
                <a:ea typeface="宋体" charset="-122"/>
                <a:cs typeface="Courier New" pitchFamily="49" charset="0"/>
              </a:rPr>
              <a:t>将最后一个盘子搬到目标柱</a:t>
            </a:r>
          </a:p>
          <a:p>
            <a:pPr>
              <a:spcBef>
                <a:spcPts val="0"/>
              </a:spcBef>
              <a:buNone/>
            </a:pPr>
            <a:r>
              <a:rPr kumimoji="1" lang="zh-CN" altLang="en-US" sz="2400" dirty="0" smtClean="0">
                <a:solidFill>
                  <a:schemeClr val="tx2"/>
                </a:solidFill>
                <a:latin typeface="Courier New" pitchFamily="49" charset="0"/>
                <a:ea typeface="宋体" charset="-122"/>
                <a:cs typeface="Courier New" pitchFamily="49" charset="0"/>
              </a:rPr>
              <a:t>    	</a:t>
            </a:r>
            <a:r>
              <a:rPr kumimoji="1" lang="en-US" altLang="zh-CN" sz="2400" dirty="0" smtClean="0">
                <a:solidFill>
                  <a:schemeClr val="tx2"/>
                </a:solidFill>
                <a:latin typeface="Courier New" pitchFamily="49" charset="0"/>
                <a:ea typeface="宋体" charset="-122"/>
                <a:cs typeface="Courier New" pitchFamily="49" charset="0"/>
              </a:rPr>
              <a:t>move(</a:t>
            </a:r>
            <a:r>
              <a:rPr kumimoji="1" lang="en-US" altLang="zh-CN" sz="2400" dirty="0" err="1" smtClean="0">
                <a:solidFill>
                  <a:schemeClr val="tx2"/>
                </a:solidFill>
                <a:latin typeface="Courier New" pitchFamily="49" charset="0"/>
                <a:ea typeface="宋体" charset="-122"/>
                <a:cs typeface="Courier New" pitchFamily="49" charset="0"/>
              </a:rPr>
              <a:t>source,target</a:t>
            </a:r>
            <a:r>
              <a:rPr kumimoji="1" lang="en-US" altLang="zh-CN" sz="2400" dirty="0" smtClean="0">
                <a:solidFill>
                  <a:schemeClr val="tx2"/>
                </a:solidFill>
                <a:latin typeface="Courier New" pitchFamily="49" charset="0"/>
                <a:ea typeface="宋体" charset="-122"/>
                <a:cs typeface="Courier New" pitchFamily="49" charset="0"/>
              </a:rPr>
              <a:t>); </a:t>
            </a:r>
          </a:p>
          <a:p>
            <a:pPr>
              <a:spcBef>
                <a:spcPts val="0"/>
              </a:spcBef>
              <a:buNone/>
            </a:pPr>
            <a:r>
              <a:rPr kumimoji="1" lang="en-US" altLang="zh-CN" sz="2400" dirty="0" smtClean="0">
                <a:solidFill>
                  <a:schemeClr val="tx2"/>
                </a:solidFill>
                <a:latin typeface="Courier New" pitchFamily="49" charset="0"/>
                <a:ea typeface="宋体" charset="-122"/>
                <a:cs typeface="Courier New" pitchFamily="49" charset="0"/>
              </a:rPr>
              <a:t>		</a:t>
            </a:r>
            <a:r>
              <a:rPr kumimoji="1" lang="en-US" altLang="zh-CN" sz="2400" dirty="0" smtClean="0">
                <a:solidFill>
                  <a:srgbClr val="00B050"/>
                </a:solidFill>
                <a:latin typeface="Courier New" pitchFamily="49" charset="0"/>
                <a:ea typeface="宋体" charset="-122"/>
                <a:cs typeface="Courier New" pitchFamily="49" charset="0"/>
              </a:rPr>
              <a:t>//</a:t>
            </a:r>
            <a:r>
              <a:rPr kumimoji="1" lang="zh-CN" altLang="en-US" sz="2400" dirty="0" smtClean="0">
                <a:solidFill>
                  <a:srgbClr val="00B050"/>
                </a:solidFill>
                <a:latin typeface="Courier New" pitchFamily="49" charset="0"/>
                <a:ea typeface="宋体" charset="-122"/>
                <a:cs typeface="Courier New" pitchFamily="49" charset="0"/>
              </a:rPr>
              <a:t>将</a:t>
            </a:r>
            <a:r>
              <a:rPr kumimoji="1" lang="en-US" altLang="zh-CN" sz="2400" dirty="0" smtClean="0">
                <a:solidFill>
                  <a:srgbClr val="00B050"/>
                </a:solidFill>
                <a:latin typeface="Courier New" pitchFamily="49" charset="0"/>
                <a:ea typeface="宋体" charset="-122"/>
                <a:cs typeface="Courier New" pitchFamily="49" charset="0"/>
              </a:rPr>
              <a:t>n-1</a:t>
            </a:r>
            <a:r>
              <a:rPr kumimoji="1" lang="zh-CN" altLang="en-US" sz="2400" dirty="0" smtClean="0">
                <a:solidFill>
                  <a:srgbClr val="00B050"/>
                </a:solidFill>
                <a:latin typeface="Courier New" pitchFamily="49" charset="0"/>
                <a:ea typeface="宋体" charset="-122"/>
                <a:cs typeface="Courier New" pitchFamily="49" charset="0"/>
              </a:rPr>
              <a:t>个盘子搬到目标柱</a:t>
            </a:r>
          </a:p>
          <a:p>
            <a:pPr>
              <a:spcBef>
                <a:spcPts val="0"/>
              </a:spcBef>
              <a:buNone/>
            </a:pPr>
            <a:r>
              <a:rPr kumimoji="1" lang="en-US" altLang="zh-CN" sz="2400" dirty="0" smtClean="0">
                <a:solidFill>
                  <a:schemeClr val="tx2"/>
                </a:solidFill>
                <a:latin typeface="Courier New" pitchFamily="49" charset="0"/>
                <a:ea typeface="宋体" charset="-122"/>
                <a:cs typeface="Courier New" pitchFamily="49" charset="0"/>
              </a:rPr>
              <a:t>	</a:t>
            </a:r>
            <a:r>
              <a:rPr kumimoji="1" lang="zh-CN" altLang="en-US" sz="2400" dirty="0" smtClean="0">
                <a:solidFill>
                  <a:schemeClr val="tx2"/>
                </a:solidFill>
                <a:latin typeface="Courier New" pitchFamily="49" charset="0"/>
                <a:ea typeface="宋体" charset="-122"/>
                <a:cs typeface="Courier New" pitchFamily="49" charset="0"/>
              </a:rPr>
              <a:t>	</a:t>
            </a:r>
            <a:r>
              <a:rPr kumimoji="1" lang="en-US" altLang="zh-CN" sz="2400" dirty="0" err="1" smtClean="0">
                <a:solidFill>
                  <a:schemeClr val="tx2"/>
                </a:solidFill>
                <a:latin typeface="Courier New" pitchFamily="49" charset="0"/>
                <a:ea typeface="宋体" charset="-122"/>
                <a:cs typeface="Courier New" pitchFamily="49" charset="0"/>
              </a:rPr>
              <a:t>hanoi</a:t>
            </a:r>
            <a:r>
              <a:rPr kumimoji="1" lang="en-US" altLang="zh-CN" sz="2400" dirty="0" smtClean="0">
                <a:solidFill>
                  <a:schemeClr val="tx2"/>
                </a:solidFill>
                <a:latin typeface="Courier New" pitchFamily="49" charset="0"/>
                <a:ea typeface="宋体" charset="-122"/>
                <a:cs typeface="Courier New" pitchFamily="49" charset="0"/>
              </a:rPr>
              <a:t>(n-1,temp,source,target);</a:t>
            </a:r>
          </a:p>
          <a:p>
            <a:pPr>
              <a:spcBef>
                <a:spcPts val="0"/>
              </a:spcBef>
              <a:buNone/>
            </a:pPr>
            <a:r>
              <a:rPr kumimoji="1" lang="en-US" altLang="zh-CN" sz="2400" dirty="0" smtClean="0">
                <a:solidFill>
                  <a:schemeClr val="tx2"/>
                </a:solidFill>
                <a:latin typeface="Courier New" pitchFamily="49" charset="0"/>
                <a:ea typeface="宋体" charset="-122"/>
                <a:cs typeface="Courier New" pitchFamily="49" charset="0"/>
              </a:rPr>
              <a:t>	}		</a:t>
            </a:r>
            <a:endParaRPr kumimoji="1" lang="en-US" altLang="zh-CN" sz="2400" dirty="0" smtClean="0">
              <a:solidFill>
                <a:srgbClr val="00B050"/>
              </a:solidFill>
              <a:latin typeface="Courier New" pitchFamily="49" charset="0"/>
              <a:ea typeface="宋体" charset="-122"/>
              <a:cs typeface="Courier New" pitchFamily="49" charset="0"/>
            </a:endParaRPr>
          </a:p>
          <a:p>
            <a:pPr>
              <a:spcBef>
                <a:spcPts val="0"/>
              </a:spcBef>
              <a:buNone/>
            </a:pPr>
            <a:r>
              <a:rPr kumimoji="1" lang="en-US" altLang="zh-CN" sz="2400" dirty="0" smtClean="0">
                <a:solidFill>
                  <a:schemeClr val="tx2"/>
                </a:solidFill>
                <a:latin typeface="Courier New" pitchFamily="49" charset="0"/>
                <a:ea typeface="宋体" charset="-122"/>
                <a:cs typeface="Courier New" pitchFamily="49" charset="0"/>
              </a:rPr>
              <a:t>}</a:t>
            </a:r>
          </a:p>
          <a:p>
            <a:pPr>
              <a:buNone/>
            </a:pPr>
            <a:r>
              <a:rPr kumimoji="1" lang="en-US" altLang="zh-CN" sz="2400" dirty="0" smtClean="0">
                <a:solidFill>
                  <a:schemeClr val="tx2"/>
                </a:solidFill>
                <a:latin typeface="Courier New" pitchFamily="49" charset="0"/>
                <a:ea typeface="宋体" charset="-122"/>
                <a:cs typeface="Courier New" pitchFamily="49" charset="0"/>
              </a:rPr>
              <a:t>          </a:t>
            </a:r>
            <a:endParaRPr lang="zh-CN" altLang="en-US" sz="2400" dirty="0">
              <a:solidFill>
                <a:schemeClr val="tx2"/>
              </a:solidFill>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139</a:t>
            </a:fld>
            <a:endParaRPr lang="en-US" altLang="zh-CN" dirty="0"/>
          </a:p>
        </p:txBody>
      </p:sp>
    </p:spTree>
    <p:extLst>
      <p:ext uri="{BB962C8B-B14F-4D97-AF65-F5344CB8AC3E}">
        <p14:creationId xmlns:p14="http://schemas.microsoft.com/office/powerpoint/2010/main" val="2765007947"/>
      </p:ext>
    </p:extLst>
  </p:cSld>
  <p:clrMapOvr>
    <a:masterClrMapping/>
  </p:clrMapOvr>
  <p:timing>
    <p:tnLst>
      <p:par>
        <p:cTn xmlns:p14="http://schemas.microsoft.com/office/powerpoint/2010/mai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a:xfrm>
            <a:off x="457200" y="1295400"/>
            <a:ext cx="8153400" cy="5205434"/>
          </a:xfrm>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5.15】</a:t>
            </a:r>
            <a:r>
              <a:rPr lang="zh-CN" altLang="en-US" dirty="0" smtClean="0"/>
              <a:t>主程序部分</a:t>
            </a:r>
            <a:endParaRPr lang="en-US" altLang="zh-CN" dirty="0" smtClean="0"/>
          </a:p>
          <a:p>
            <a:pPr>
              <a:spcBef>
                <a:spcPts val="0"/>
              </a:spcBef>
              <a:buNone/>
            </a:pPr>
            <a:r>
              <a:rPr kumimoji="1" lang="en-US" altLang="zh-CN" sz="2800" dirty="0" smtClean="0">
                <a:solidFill>
                  <a:srgbClr val="0000FF"/>
                </a:solidFill>
                <a:latin typeface="Courier New" pitchFamily="49" charset="0"/>
                <a:ea typeface="宋体" charset="-122"/>
                <a:cs typeface="Courier New" pitchFamily="49" charset="0"/>
              </a:rPr>
              <a:t>#include</a:t>
            </a:r>
            <a:r>
              <a:rPr kumimoji="1" lang="en-US" altLang="zh-CN" sz="2800" dirty="0" smtClean="0">
                <a:solidFill>
                  <a:schemeClr val="tx2"/>
                </a:solidFill>
                <a:latin typeface="Courier New" pitchFamily="49" charset="0"/>
                <a:ea typeface="宋体" charset="-122"/>
                <a:cs typeface="Courier New" pitchFamily="49" charset="0"/>
              </a:rPr>
              <a:t>&lt;</a:t>
            </a:r>
            <a:r>
              <a:rPr kumimoji="1" lang="en-US" altLang="zh-CN" sz="2800" dirty="0" err="1" smtClean="0">
                <a:solidFill>
                  <a:schemeClr val="tx2"/>
                </a:solidFill>
                <a:latin typeface="Courier New" pitchFamily="49" charset="0"/>
                <a:ea typeface="宋体" charset="-122"/>
                <a:cs typeface="Courier New" pitchFamily="49" charset="0"/>
              </a:rPr>
              <a:t>iostream</a:t>
            </a:r>
            <a:r>
              <a:rPr kumimoji="1" lang="en-US" altLang="zh-CN" sz="2800" dirty="0" smtClean="0">
                <a:solidFill>
                  <a:schemeClr val="tx2"/>
                </a:solidFill>
                <a:latin typeface="Courier New" pitchFamily="49" charset="0"/>
                <a:ea typeface="宋体" charset="-122"/>
                <a:cs typeface="Courier New" pitchFamily="49" charset="0"/>
              </a:rPr>
              <a:t>&gt;</a:t>
            </a:r>
            <a:endParaRPr kumimoji="1" lang="en-US" altLang="zh-CN" sz="2800" dirty="0" smtClean="0">
              <a:solidFill>
                <a:srgbClr val="0000FF"/>
              </a:solidFill>
              <a:latin typeface="Courier New" pitchFamily="49" charset="0"/>
              <a:ea typeface="宋体" charset="-122"/>
              <a:cs typeface="Courier New" pitchFamily="49" charset="0"/>
            </a:endParaRPr>
          </a:p>
          <a:p>
            <a:pPr>
              <a:spcBef>
                <a:spcPts val="0"/>
              </a:spcBef>
              <a:buNone/>
            </a:pPr>
            <a:r>
              <a:rPr kumimoji="1" lang="en-US" altLang="zh-CN" sz="2800" dirty="0" smtClean="0">
                <a:solidFill>
                  <a:srgbClr val="0000FF"/>
                </a:solidFill>
                <a:latin typeface="Courier New" pitchFamily="49" charset="0"/>
                <a:ea typeface="宋体" charset="-122"/>
                <a:cs typeface="Courier New" pitchFamily="49" charset="0"/>
              </a:rPr>
              <a:t>using namespace </a:t>
            </a:r>
            <a:r>
              <a:rPr kumimoji="1" lang="en-US" altLang="zh-CN" sz="2800" dirty="0" smtClean="0">
                <a:solidFill>
                  <a:schemeClr val="tx2"/>
                </a:solidFill>
                <a:latin typeface="Courier New" pitchFamily="49" charset="0"/>
                <a:ea typeface="宋体" charset="-122"/>
                <a:cs typeface="Courier New" pitchFamily="49" charset="0"/>
              </a:rPr>
              <a:t>std;</a:t>
            </a:r>
          </a:p>
          <a:p>
            <a:pPr>
              <a:spcBef>
                <a:spcPts val="0"/>
              </a:spcBef>
              <a:buNone/>
            </a:pPr>
            <a:r>
              <a:rPr kumimoji="1" lang="en-US" altLang="zh-CN" sz="2800" dirty="0" smtClean="0">
                <a:solidFill>
                  <a:srgbClr val="0000FF"/>
                </a:solidFill>
                <a:latin typeface="Courier New" pitchFamily="49" charset="0"/>
                <a:ea typeface="宋体" charset="-122"/>
                <a:cs typeface="Courier New" pitchFamily="49" charset="0"/>
              </a:rPr>
              <a:t>void</a:t>
            </a:r>
            <a:r>
              <a:rPr kumimoji="1" lang="en-US" altLang="zh-CN" sz="2800" dirty="0" smtClean="0">
                <a:solidFill>
                  <a:schemeClr val="tx2"/>
                </a:solidFill>
                <a:latin typeface="Courier New" pitchFamily="49" charset="0"/>
                <a:ea typeface="宋体" charset="-122"/>
                <a:cs typeface="Courier New" pitchFamily="49" charset="0"/>
              </a:rPr>
              <a:t> move(</a:t>
            </a:r>
            <a:r>
              <a:rPr kumimoji="1" lang="en-US" altLang="zh-CN" sz="2800" dirty="0" err="1" smtClean="0">
                <a:solidFill>
                  <a:srgbClr val="0000FF"/>
                </a:solidFill>
                <a:latin typeface="Courier New" pitchFamily="49" charset="0"/>
                <a:ea typeface="宋体" charset="-122"/>
                <a:cs typeface="Courier New" pitchFamily="49" charset="0"/>
              </a:rPr>
              <a:t>char</a:t>
            </a:r>
            <a:r>
              <a:rPr kumimoji="1" lang="en-US" altLang="zh-CN" sz="2800" dirty="0" err="1" smtClean="0">
                <a:solidFill>
                  <a:schemeClr val="tx2"/>
                </a:solidFill>
                <a:latin typeface="Courier New" pitchFamily="49" charset="0"/>
                <a:ea typeface="宋体" charset="-122"/>
                <a:cs typeface="Courier New" pitchFamily="49" charset="0"/>
              </a:rPr>
              <a:t>,</a:t>
            </a:r>
            <a:r>
              <a:rPr kumimoji="1" lang="en-US" altLang="zh-CN" sz="2800" dirty="0" err="1" smtClean="0">
                <a:solidFill>
                  <a:srgbClr val="0000FF"/>
                </a:solidFill>
                <a:latin typeface="Courier New" pitchFamily="49" charset="0"/>
                <a:ea typeface="宋体" charset="-122"/>
                <a:cs typeface="Courier New" pitchFamily="49" charset="0"/>
              </a:rPr>
              <a:t>char</a:t>
            </a:r>
            <a:r>
              <a:rPr kumimoji="1" lang="en-US" altLang="zh-CN" sz="2800" dirty="0" smtClean="0">
                <a:solidFill>
                  <a:schemeClr val="tx2"/>
                </a:solidFill>
                <a:latin typeface="Courier New" pitchFamily="49" charset="0"/>
                <a:ea typeface="宋体" charset="-122"/>
                <a:cs typeface="Courier New" pitchFamily="49" charset="0"/>
              </a:rPr>
              <a:t>);</a:t>
            </a:r>
            <a:endParaRPr kumimoji="1" lang="en-US" altLang="zh-CN" sz="2800" dirty="0" smtClean="0">
              <a:solidFill>
                <a:srgbClr val="0000FF"/>
              </a:solidFill>
              <a:latin typeface="Courier New" pitchFamily="49" charset="0"/>
              <a:ea typeface="宋体" charset="-122"/>
              <a:cs typeface="Courier New" pitchFamily="49" charset="0"/>
            </a:endParaRPr>
          </a:p>
          <a:p>
            <a:pPr>
              <a:spcBef>
                <a:spcPts val="0"/>
              </a:spcBef>
              <a:buNone/>
            </a:pPr>
            <a:r>
              <a:rPr kumimoji="1" lang="en-US" altLang="zh-CN" sz="2800" dirty="0" smtClean="0">
                <a:solidFill>
                  <a:srgbClr val="0000FF"/>
                </a:solidFill>
                <a:latin typeface="Courier New" pitchFamily="49" charset="0"/>
                <a:ea typeface="宋体" charset="-122"/>
                <a:cs typeface="Courier New" pitchFamily="49" charset="0"/>
              </a:rPr>
              <a:t>void </a:t>
            </a:r>
            <a:r>
              <a:rPr kumimoji="1" lang="en-US" altLang="zh-CN" sz="2800" dirty="0" err="1" smtClean="0">
                <a:solidFill>
                  <a:schemeClr val="tx2"/>
                </a:solidFill>
                <a:latin typeface="Courier New" pitchFamily="49" charset="0"/>
                <a:ea typeface="宋体" charset="-122"/>
                <a:cs typeface="Courier New" pitchFamily="49" charset="0"/>
              </a:rPr>
              <a:t>hanoi</a:t>
            </a:r>
            <a:r>
              <a:rPr kumimoji="1" lang="en-US" altLang="zh-CN" sz="2800" dirty="0" smtClean="0">
                <a:solidFill>
                  <a:schemeClr val="tx2"/>
                </a:solidFill>
                <a:latin typeface="Courier New" pitchFamily="49" charset="0"/>
                <a:ea typeface="宋体" charset="-122"/>
                <a:cs typeface="Courier New" pitchFamily="49" charset="0"/>
              </a:rPr>
              <a:t>(</a:t>
            </a:r>
            <a:r>
              <a:rPr kumimoji="1" lang="en-US" altLang="zh-CN" sz="2800" dirty="0" err="1" smtClean="0">
                <a:solidFill>
                  <a:srgbClr val="0000FF"/>
                </a:solidFill>
                <a:latin typeface="Courier New" pitchFamily="49" charset="0"/>
                <a:ea typeface="宋体" charset="-122"/>
                <a:cs typeface="Courier New" pitchFamily="49" charset="0"/>
              </a:rPr>
              <a:t>int</a:t>
            </a:r>
            <a:r>
              <a:rPr kumimoji="1" lang="en-US" altLang="zh-CN" sz="2800" dirty="0" err="1" smtClean="0">
                <a:solidFill>
                  <a:schemeClr val="tx2"/>
                </a:solidFill>
                <a:latin typeface="Courier New" pitchFamily="49" charset="0"/>
                <a:ea typeface="宋体" charset="-122"/>
                <a:cs typeface="Courier New" pitchFamily="49" charset="0"/>
              </a:rPr>
              <a:t>,</a:t>
            </a:r>
            <a:r>
              <a:rPr kumimoji="1" lang="en-US" altLang="zh-CN" sz="2800" dirty="0" err="1" smtClean="0">
                <a:solidFill>
                  <a:srgbClr val="0000FF"/>
                </a:solidFill>
                <a:latin typeface="Courier New" pitchFamily="49" charset="0"/>
                <a:ea typeface="宋体" charset="-122"/>
                <a:cs typeface="Courier New" pitchFamily="49" charset="0"/>
              </a:rPr>
              <a:t>char</a:t>
            </a:r>
            <a:r>
              <a:rPr kumimoji="1" lang="en-US" altLang="zh-CN" sz="2800" dirty="0" err="1" smtClean="0">
                <a:solidFill>
                  <a:schemeClr val="tx2"/>
                </a:solidFill>
                <a:latin typeface="Courier New" pitchFamily="49" charset="0"/>
                <a:ea typeface="宋体" charset="-122"/>
                <a:cs typeface="Courier New" pitchFamily="49" charset="0"/>
              </a:rPr>
              <a:t>,</a:t>
            </a:r>
            <a:r>
              <a:rPr kumimoji="1" lang="en-US" altLang="zh-CN" sz="2800" dirty="0" err="1" smtClean="0">
                <a:solidFill>
                  <a:srgbClr val="0000FF"/>
                </a:solidFill>
                <a:latin typeface="Courier New" pitchFamily="49" charset="0"/>
                <a:ea typeface="宋体" charset="-122"/>
                <a:cs typeface="Courier New" pitchFamily="49" charset="0"/>
              </a:rPr>
              <a:t>char</a:t>
            </a:r>
            <a:r>
              <a:rPr kumimoji="1" lang="en-US" altLang="zh-CN" sz="2800" dirty="0" err="1" smtClean="0">
                <a:solidFill>
                  <a:schemeClr val="tx2"/>
                </a:solidFill>
                <a:latin typeface="Courier New" pitchFamily="49" charset="0"/>
                <a:ea typeface="宋体" charset="-122"/>
                <a:cs typeface="Courier New" pitchFamily="49" charset="0"/>
              </a:rPr>
              <a:t>,</a:t>
            </a:r>
            <a:r>
              <a:rPr kumimoji="1" lang="en-US" altLang="zh-CN" sz="2800" dirty="0" err="1" smtClean="0">
                <a:solidFill>
                  <a:srgbClr val="0000FF"/>
                </a:solidFill>
                <a:latin typeface="Courier New" pitchFamily="49" charset="0"/>
                <a:ea typeface="宋体" charset="-122"/>
                <a:cs typeface="Courier New" pitchFamily="49" charset="0"/>
              </a:rPr>
              <a:t>char</a:t>
            </a:r>
            <a:r>
              <a:rPr kumimoji="1" lang="en-US" altLang="zh-CN" sz="2800" dirty="0" smtClean="0">
                <a:solidFill>
                  <a:schemeClr val="tx2"/>
                </a:solidFill>
                <a:latin typeface="Courier New" pitchFamily="49" charset="0"/>
                <a:ea typeface="宋体" charset="-122"/>
                <a:cs typeface="Courier New" pitchFamily="49" charset="0"/>
              </a:rPr>
              <a:t>);</a:t>
            </a:r>
          </a:p>
          <a:p>
            <a:pPr>
              <a:spcBef>
                <a:spcPts val="0"/>
              </a:spcBef>
              <a:buNone/>
            </a:pPr>
            <a:r>
              <a:rPr kumimoji="1" lang="en-US" altLang="zh-CN" sz="2800" dirty="0" err="1" smtClean="0">
                <a:solidFill>
                  <a:srgbClr val="0000FF"/>
                </a:solidFill>
                <a:latin typeface="Courier New" pitchFamily="49" charset="0"/>
                <a:ea typeface="宋体" charset="-122"/>
                <a:cs typeface="Courier New" pitchFamily="49" charset="0"/>
              </a:rPr>
              <a:t>int</a:t>
            </a:r>
            <a:r>
              <a:rPr kumimoji="1" lang="en-US" altLang="zh-CN" sz="2800" dirty="0" smtClean="0">
                <a:solidFill>
                  <a:schemeClr val="tx2"/>
                </a:solidFill>
                <a:latin typeface="Courier New" pitchFamily="49" charset="0"/>
                <a:ea typeface="宋体" charset="-122"/>
                <a:cs typeface="Courier New" pitchFamily="49" charset="0"/>
              </a:rPr>
              <a:t> main(){</a:t>
            </a:r>
          </a:p>
          <a:p>
            <a:pPr>
              <a:spcBef>
                <a:spcPts val="0"/>
              </a:spcBef>
              <a:buNone/>
            </a:pPr>
            <a:r>
              <a:rPr kumimoji="1" lang="en-US" altLang="zh-CN" sz="2800" dirty="0" smtClean="0">
                <a:solidFill>
                  <a:srgbClr val="0000FF"/>
                </a:solidFill>
                <a:latin typeface="Courier New" pitchFamily="49" charset="0"/>
                <a:ea typeface="宋体" charset="-122"/>
                <a:cs typeface="Courier New" pitchFamily="49" charset="0"/>
              </a:rPr>
              <a:t>	</a:t>
            </a:r>
            <a:r>
              <a:rPr kumimoji="1" lang="en-US" altLang="zh-CN" sz="2800" dirty="0" err="1" smtClean="0">
                <a:solidFill>
                  <a:srgbClr val="0000FF"/>
                </a:solidFill>
                <a:latin typeface="Courier New" pitchFamily="49" charset="0"/>
                <a:ea typeface="宋体" charset="-122"/>
                <a:cs typeface="Courier New" pitchFamily="49" charset="0"/>
              </a:rPr>
              <a:t>int</a:t>
            </a:r>
            <a:r>
              <a:rPr kumimoji="1" lang="en-US" altLang="zh-CN" sz="2800" dirty="0" smtClean="0">
                <a:solidFill>
                  <a:srgbClr val="0000FF"/>
                </a:solidFill>
                <a:latin typeface="Courier New" pitchFamily="49" charset="0"/>
                <a:ea typeface="宋体" charset="-122"/>
                <a:cs typeface="Courier New" pitchFamily="49" charset="0"/>
              </a:rPr>
              <a:t> </a:t>
            </a:r>
            <a:r>
              <a:rPr kumimoji="1" lang="en-US" altLang="zh-CN" sz="2800" dirty="0" smtClean="0">
                <a:solidFill>
                  <a:schemeClr val="tx2"/>
                </a:solidFill>
                <a:latin typeface="Courier New" pitchFamily="49" charset="0"/>
                <a:ea typeface="宋体" charset="-122"/>
                <a:cs typeface="Courier New" pitchFamily="49" charset="0"/>
              </a:rPr>
              <a:t>n;</a:t>
            </a:r>
          </a:p>
          <a:p>
            <a:pPr>
              <a:spcBef>
                <a:spcPts val="0"/>
              </a:spcBef>
              <a:buNone/>
            </a:pPr>
            <a:r>
              <a:rPr kumimoji="1" lang="en-US" altLang="zh-CN" sz="2800" dirty="0" smtClean="0">
                <a:solidFill>
                  <a:schemeClr val="tx2"/>
                </a:solidFill>
                <a:latin typeface="Courier New" pitchFamily="49" charset="0"/>
                <a:ea typeface="宋体" charset="-122"/>
                <a:cs typeface="Courier New" pitchFamily="49" charset="0"/>
              </a:rPr>
              <a:t>	</a:t>
            </a:r>
            <a:r>
              <a:rPr kumimoji="1" lang="en-US" altLang="zh-CN" sz="2800" dirty="0" err="1" smtClean="0">
                <a:solidFill>
                  <a:schemeClr val="tx2"/>
                </a:solidFill>
                <a:latin typeface="Courier New" pitchFamily="49" charset="0"/>
                <a:ea typeface="宋体" charset="-122"/>
                <a:cs typeface="Courier New" pitchFamily="49" charset="0"/>
              </a:rPr>
              <a:t>cout</a:t>
            </a:r>
            <a:r>
              <a:rPr kumimoji="1" lang="en-US" altLang="zh-CN" sz="2800" dirty="0" smtClean="0">
                <a:solidFill>
                  <a:schemeClr val="tx2"/>
                </a:solidFill>
                <a:latin typeface="Courier New" pitchFamily="49" charset="0"/>
                <a:ea typeface="宋体" charset="-122"/>
                <a:cs typeface="Courier New" pitchFamily="49" charset="0"/>
              </a:rPr>
              <a:t>&lt;&lt;"</a:t>
            </a:r>
            <a:r>
              <a:rPr kumimoji="1" lang="zh-CN" altLang="en-US" sz="2800" dirty="0" smtClean="0">
                <a:solidFill>
                  <a:schemeClr val="tx2"/>
                </a:solidFill>
                <a:latin typeface="Courier New" pitchFamily="49" charset="0"/>
                <a:ea typeface="宋体" charset="-122"/>
                <a:cs typeface="Courier New" pitchFamily="49" charset="0"/>
              </a:rPr>
              <a:t>输入盘子数：</a:t>
            </a:r>
            <a:r>
              <a:rPr kumimoji="1" lang="en-US" altLang="zh-CN" sz="2800" dirty="0" smtClean="0">
                <a:solidFill>
                  <a:schemeClr val="tx2"/>
                </a:solidFill>
                <a:latin typeface="Courier New" pitchFamily="49" charset="0"/>
                <a:ea typeface="宋体" charset="-122"/>
                <a:cs typeface="Courier New" pitchFamily="49" charset="0"/>
              </a:rPr>
              <a:t>"&lt;&lt;</a:t>
            </a:r>
            <a:r>
              <a:rPr kumimoji="1" lang="en-US" altLang="zh-CN" sz="2800" dirty="0" err="1" smtClean="0">
                <a:solidFill>
                  <a:schemeClr val="tx2"/>
                </a:solidFill>
                <a:latin typeface="Courier New" pitchFamily="49" charset="0"/>
                <a:ea typeface="宋体" charset="-122"/>
                <a:cs typeface="Courier New" pitchFamily="49" charset="0"/>
              </a:rPr>
              <a:t>endl</a:t>
            </a:r>
            <a:r>
              <a:rPr kumimoji="1" lang="en-US" altLang="zh-CN" sz="2800" dirty="0" smtClean="0">
                <a:solidFill>
                  <a:schemeClr val="tx2"/>
                </a:solidFill>
                <a:latin typeface="Courier New" pitchFamily="49" charset="0"/>
                <a:ea typeface="宋体" charset="-122"/>
                <a:cs typeface="Courier New" pitchFamily="49" charset="0"/>
              </a:rPr>
              <a:t>;</a:t>
            </a:r>
          </a:p>
          <a:p>
            <a:pPr>
              <a:spcBef>
                <a:spcPts val="0"/>
              </a:spcBef>
              <a:buNone/>
            </a:pPr>
            <a:r>
              <a:rPr kumimoji="1" lang="en-US" altLang="zh-CN" sz="2800" dirty="0" smtClean="0">
                <a:solidFill>
                  <a:schemeClr val="tx2"/>
                </a:solidFill>
                <a:latin typeface="Courier New" pitchFamily="49" charset="0"/>
                <a:ea typeface="宋体" charset="-122"/>
                <a:cs typeface="Courier New" pitchFamily="49" charset="0"/>
              </a:rPr>
              <a:t>	</a:t>
            </a:r>
            <a:r>
              <a:rPr kumimoji="1" lang="en-US" altLang="zh-CN" sz="2800" dirty="0" err="1" smtClean="0">
                <a:solidFill>
                  <a:schemeClr val="tx2"/>
                </a:solidFill>
                <a:latin typeface="Courier New" pitchFamily="49" charset="0"/>
                <a:ea typeface="宋体" charset="-122"/>
                <a:cs typeface="Courier New" pitchFamily="49" charset="0"/>
              </a:rPr>
              <a:t>cin</a:t>
            </a:r>
            <a:r>
              <a:rPr kumimoji="1" lang="en-US" altLang="zh-CN" sz="2800" dirty="0" smtClean="0">
                <a:solidFill>
                  <a:schemeClr val="tx2"/>
                </a:solidFill>
                <a:latin typeface="Courier New" pitchFamily="49" charset="0"/>
                <a:ea typeface="宋体" charset="-122"/>
                <a:cs typeface="Courier New" pitchFamily="49" charset="0"/>
              </a:rPr>
              <a:t>&gt;&gt;n;</a:t>
            </a:r>
          </a:p>
          <a:p>
            <a:pPr>
              <a:spcBef>
                <a:spcPts val="0"/>
              </a:spcBef>
              <a:buNone/>
            </a:pPr>
            <a:r>
              <a:rPr kumimoji="1" lang="en-US" altLang="zh-CN" sz="2800" dirty="0" smtClean="0">
                <a:solidFill>
                  <a:schemeClr val="tx2"/>
                </a:solidFill>
                <a:latin typeface="Courier New" pitchFamily="49" charset="0"/>
                <a:ea typeface="宋体" charset="-122"/>
                <a:cs typeface="Courier New" pitchFamily="49" charset="0"/>
              </a:rPr>
              <a:t>	</a:t>
            </a:r>
            <a:r>
              <a:rPr kumimoji="1" lang="en-US" altLang="zh-CN" sz="2800" dirty="0" err="1" smtClean="0">
                <a:solidFill>
                  <a:schemeClr val="tx2"/>
                </a:solidFill>
                <a:latin typeface="Courier New" pitchFamily="49" charset="0"/>
                <a:ea typeface="宋体" charset="-122"/>
                <a:cs typeface="Courier New" pitchFamily="49" charset="0"/>
              </a:rPr>
              <a:t>hanoi</a:t>
            </a:r>
            <a:r>
              <a:rPr kumimoji="1" lang="en-US" altLang="zh-CN" sz="2800" dirty="0" smtClean="0">
                <a:solidFill>
                  <a:schemeClr val="tx2"/>
                </a:solidFill>
                <a:latin typeface="Courier New" pitchFamily="49" charset="0"/>
                <a:ea typeface="宋体" charset="-122"/>
                <a:cs typeface="Courier New" pitchFamily="49" charset="0"/>
              </a:rPr>
              <a:t>(</a:t>
            </a:r>
            <a:r>
              <a:rPr kumimoji="1" lang="en-US" altLang="zh-CN" sz="2800" dirty="0" err="1" smtClean="0">
                <a:solidFill>
                  <a:schemeClr val="tx2"/>
                </a:solidFill>
                <a:latin typeface="Courier New" pitchFamily="49" charset="0"/>
                <a:ea typeface="宋体" charset="-122"/>
                <a:cs typeface="Courier New" pitchFamily="49" charset="0"/>
              </a:rPr>
              <a:t>n,'A','B','C</a:t>
            </a:r>
            <a:r>
              <a:rPr kumimoji="1" lang="en-US" altLang="zh-CN" sz="2800" dirty="0" smtClean="0">
                <a:solidFill>
                  <a:schemeClr val="tx2"/>
                </a:solidFill>
                <a:latin typeface="Courier New" pitchFamily="49" charset="0"/>
                <a:ea typeface="宋体" charset="-122"/>
                <a:cs typeface="Courier New" pitchFamily="49" charset="0"/>
              </a:rPr>
              <a:t>');</a:t>
            </a:r>
          </a:p>
          <a:p>
            <a:pPr>
              <a:spcBef>
                <a:spcPts val="0"/>
              </a:spcBef>
              <a:buNone/>
            </a:pPr>
            <a:r>
              <a:rPr kumimoji="1" lang="en-US" altLang="zh-CN" sz="2800" dirty="0" smtClean="0">
                <a:solidFill>
                  <a:srgbClr val="0000FF"/>
                </a:solidFill>
                <a:latin typeface="Courier New" pitchFamily="49" charset="0"/>
                <a:ea typeface="宋体" charset="-122"/>
                <a:cs typeface="Courier New" pitchFamily="49" charset="0"/>
              </a:rPr>
              <a:t>	return </a:t>
            </a:r>
            <a:r>
              <a:rPr kumimoji="1" lang="en-US" altLang="zh-CN" sz="2800" dirty="0" smtClean="0">
                <a:solidFill>
                  <a:schemeClr val="tx2"/>
                </a:solidFill>
                <a:latin typeface="Courier New" pitchFamily="49" charset="0"/>
                <a:ea typeface="宋体" charset="-122"/>
                <a:cs typeface="Courier New" pitchFamily="49" charset="0"/>
              </a:rPr>
              <a:t>0;</a:t>
            </a:r>
          </a:p>
          <a:p>
            <a:pPr>
              <a:spcBef>
                <a:spcPts val="0"/>
              </a:spcBef>
              <a:buNone/>
            </a:pPr>
            <a:r>
              <a:rPr kumimoji="1" lang="en-US" altLang="zh-CN" sz="2800" dirty="0" smtClean="0">
                <a:solidFill>
                  <a:schemeClr val="tx2"/>
                </a:solidFill>
                <a:latin typeface="Courier New" pitchFamily="49" charset="0"/>
                <a:ea typeface="宋体" charset="-122"/>
                <a:cs typeface="Courier New" pitchFamily="49" charset="0"/>
              </a:rPr>
              <a:t>}</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140</a:t>
            </a:fld>
            <a:endParaRPr lang="en-US" altLang="zh-CN" dirty="0"/>
          </a:p>
        </p:txBody>
      </p:sp>
    </p:spTree>
    <p:extLst>
      <p:ext uri="{BB962C8B-B14F-4D97-AF65-F5344CB8AC3E}">
        <p14:creationId xmlns:p14="http://schemas.microsoft.com/office/powerpoint/2010/main" val="269772667"/>
      </p:ext>
    </p:extLst>
  </p:cSld>
  <p:clrMapOvr>
    <a:masterClrMapping/>
  </p:clrMapOvr>
  <p:timing>
    <p:tnLst>
      <p:par>
        <p:cTn xmlns:p14="http://schemas.microsoft.com/office/powerpoint/2010/mai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141</a:t>
            </a:fld>
            <a:endParaRPr lang="en-US" altLang="zh-CN" dirty="0"/>
          </a:p>
        </p:txBody>
      </p:sp>
      <p:sp>
        <p:nvSpPr>
          <p:cNvPr id="6" name="Rectangle 7"/>
          <p:cNvSpPr>
            <a:spLocks noChangeArrowheads="1"/>
          </p:cNvSpPr>
          <p:nvPr/>
        </p:nvSpPr>
        <p:spPr bwMode="auto">
          <a:xfrm>
            <a:off x="2362227" y="2724169"/>
            <a:ext cx="1800225" cy="2609850"/>
          </a:xfrm>
          <a:prstGeom prst="rect">
            <a:avLst/>
          </a:prstGeom>
          <a:solidFill>
            <a:srgbClr val="EDFAD2"/>
          </a:solidFill>
          <a:ln w="9525">
            <a:solidFill>
              <a:schemeClr val="tx1"/>
            </a:solidFill>
            <a:miter lim="800000"/>
            <a:headEnd/>
            <a:tailEnd/>
          </a:ln>
        </p:spPr>
        <p:txBody>
          <a:bodyPr lIns="0" tIns="0" rIns="0" bIns="0"/>
          <a:lstStyle/>
          <a:p>
            <a:pPr algn="ctr"/>
            <a:r>
              <a:rPr lang="en-US" altLang="zh-CN" sz="1800" b="1" dirty="0" err="1" smtClean="0">
                <a:solidFill>
                  <a:srgbClr val="000000"/>
                </a:solidFill>
                <a:latin typeface="Tahoma" pitchFamily="34" charset="0"/>
                <a:ea typeface="幼圆" pitchFamily="49" charset="-122"/>
              </a:rPr>
              <a:t>hanoi</a:t>
            </a:r>
            <a:r>
              <a:rPr lang="en-US" altLang="zh-CN" sz="1800" b="1" dirty="0" smtClean="0">
                <a:solidFill>
                  <a:srgbClr val="000000"/>
                </a:solidFill>
                <a:latin typeface="Tahoma" pitchFamily="34" charset="0"/>
                <a:ea typeface="幼圆" pitchFamily="49" charset="-122"/>
              </a:rPr>
              <a:t>(2</a:t>
            </a:r>
            <a:r>
              <a:rPr lang="en-US" altLang="zh-CN" sz="1800" b="1" dirty="0">
                <a:solidFill>
                  <a:srgbClr val="000000"/>
                </a:solidFill>
                <a:latin typeface="Tahoma" pitchFamily="34" charset="0"/>
                <a:ea typeface="幼圆" pitchFamily="49" charset="-122"/>
              </a:rPr>
              <a:t>,’A’,</a:t>
            </a:r>
          </a:p>
          <a:p>
            <a:pPr algn="ctr"/>
            <a:r>
              <a:rPr lang="en-US" altLang="zh-CN" sz="1800" b="1" dirty="0">
                <a:solidFill>
                  <a:srgbClr val="000000"/>
                </a:solidFill>
                <a:latin typeface="Tahoma" pitchFamily="34" charset="0"/>
                <a:ea typeface="幼圆" pitchFamily="49" charset="-122"/>
              </a:rPr>
              <a:t>’C’,’B’)</a:t>
            </a:r>
          </a:p>
          <a:p>
            <a:pPr algn="ctr"/>
            <a:endParaRPr lang="en-US" altLang="zh-CN" sz="1800" b="1" dirty="0">
              <a:solidFill>
                <a:srgbClr val="000000"/>
              </a:solidFill>
              <a:latin typeface="Tahoma" pitchFamily="34" charset="0"/>
              <a:ea typeface="幼圆" pitchFamily="49" charset="-122"/>
            </a:endParaRPr>
          </a:p>
          <a:p>
            <a:pPr algn="ctr"/>
            <a:endParaRPr lang="en-US" altLang="zh-CN" sz="1800" b="1" dirty="0">
              <a:solidFill>
                <a:srgbClr val="000000"/>
              </a:solidFill>
              <a:latin typeface="Tahoma" pitchFamily="34" charset="0"/>
              <a:ea typeface="幼圆" pitchFamily="49" charset="-122"/>
            </a:endParaRPr>
          </a:p>
          <a:p>
            <a:pPr algn="ctr"/>
            <a:endParaRPr lang="en-US" altLang="zh-CN" sz="1800" b="1" dirty="0">
              <a:solidFill>
                <a:srgbClr val="000000"/>
              </a:solidFill>
              <a:latin typeface="Tahoma" pitchFamily="34" charset="0"/>
              <a:ea typeface="幼圆" pitchFamily="49" charset="-122"/>
            </a:endParaRPr>
          </a:p>
          <a:p>
            <a:pPr algn="ctr"/>
            <a:endParaRPr lang="en-US" altLang="zh-CN" sz="1800" b="1" dirty="0">
              <a:solidFill>
                <a:srgbClr val="000000"/>
              </a:solidFill>
              <a:latin typeface="Tahoma" pitchFamily="34" charset="0"/>
              <a:ea typeface="幼圆" pitchFamily="49" charset="-122"/>
            </a:endParaRPr>
          </a:p>
          <a:p>
            <a:pPr algn="ctr"/>
            <a:endParaRPr lang="en-US" altLang="zh-CN" sz="1800" b="1" dirty="0">
              <a:solidFill>
                <a:srgbClr val="000000"/>
              </a:solidFill>
              <a:latin typeface="Tahoma" pitchFamily="34" charset="0"/>
              <a:ea typeface="幼圆" pitchFamily="49" charset="-122"/>
            </a:endParaRPr>
          </a:p>
        </p:txBody>
      </p:sp>
      <p:sp>
        <p:nvSpPr>
          <p:cNvPr id="7" name="Rectangle 8"/>
          <p:cNvSpPr>
            <a:spLocks noChangeArrowheads="1"/>
          </p:cNvSpPr>
          <p:nvPr/>
        </p:nvSpPr>
        <p:spPr bwMode="auto">
          <a:xfrm>
            <a:off x="7132664" y="2317769"/>
            <a:ext cx="1225550" cy="287337"/>
          </a:xfrm>
          <a:prstGeom prst="rect">
            <a:avLst/>
          </a:prstGeom>
          <a:solidFill>
            <a:srgbClr val="EDFAD2"/>
          </a:solidFill>
          <a:ln w="9525">
            <a:solidFill>
              <a:schemeClr val="tx1"/>
            </a:solidFill>
            <a:miter lim="800000"/>
            <a:headEnd/>
            <a:tailEnd/>
          </a:ln>
        </p:spPr>
        <p:txBody>
          <a:bodyPr lIns="0" tIns="0" rIns="0" bIns="0"/>
          <a:lstStyle/>
          <a:p>
            <a:pPr algn="ctr"/>
            <a:r>
              <a:rPr lang="en-US" altLang="zh-CN" sz="1800" b="1">
                <a:solidFill>
                  <a:srgbClr val="CC3300"/>
                </a:solidFill>
                <a:latin typeface="Tahoma" pitchFamily="34" charset="0"/>
                <a:ea typeface="幼圆" pitchFamily="49" charset="-122"/>
              </a:rPr>
              <a:t>A </a:t>
            </a:r>
            <a:r>
              <a:rPr lang="en-US" altLang="zh-CN" sz="1800" b="1">
                <a:solidFill>
                  <a:srgbClr val="CC3300"/>
                </a:solidFill>
                <a:sym typeface="Symbol" pitchFamily="18" charset="2"/>
              </a:rPr>
              <a:t>→</a:t>
            </a:r>
            <a:r>
              <a:rPr lang="en-US" altLang="zh-CN" sz="1800" b="1">
                <a:solidFill>
                  <a:srgbClr val="CC3300"/>
                </a:solidFill>
                <a:latin typeface="Tahoma" pitchFamily="34" charset="0"/>
                <a:ea typeface="幼圆" pitchFamily="49" charset="-122"/>
              </a:rPr>
              <a:t> C</a:t>
            </a:r>
          </a:p>
        </p:txBody>
      </p:sp>
      <p:sp>
        <p:nvSpPr>
          <p:cNvPr id="8" name="Rectangle 12"/>
          <p:cNvSpPr>
            <a:spLocks noChangeArrowheads="1"/>
          </p:cNvSpPr>
          <p:nvPr/>
        </p:nvSpPr>
        <p:spPr bwMode="auto">
          <a:xfrm>
            <a:off x="382614" y="3624281"/>
            <a:ext cx="1530350" cy="547688"/>
          </a:xfrm>
          <a:prstGeom prst="rect">
            <a:avLst/>
          </a:prstGeom>
          <a:solidFill>
            <a:srgbClr val="EDFAD2"/>
          </a:solidFill>
          <a:ln w="9525">
            <a:solidFill>
              <a:schemeClr val="tx1"/>
            </a:solidFill>
            <a:miter lim="800000"/>
            <a:headEnd/>
            <a:tailEnd/>
          </a:ln>
        </p:spPr>
        <p:txBody>
          <a:bodyPr lIns="0" tIns="0" rIns="0" bIns="0"/>
          <a:lstStyle/>
          <a:p>
            <a:pPr algn="ctr"/>
            <a:r>
              <a:rPr lang="en-US" altLang="zh-CN" b="1" dirty="0" err="1">
                <a:solidFill>
                  <a:srgbClr val="000000"/>
                </a:solidFill>
                <a:latin typeface="Tahoma" pitchFamily="34" charset="0"/>
                <a:ea typeface="幼圆" pitchFamily="49" charset="-122"/>
              </a:rPr>
              <a:t>h</a:t>
            </a:r>
            <a:r>
              <a:rPr lang="en-US" altLang="zh-CN" sz="1800" b="1" dirty="0" err="1" smtClean="0">
                <a:solidFill>
                  <a:srgbClr val="000000"/>
                </a:solidFill>
                <a:latin typeface="Tahoma" pitchFamily="34" charset="0"/>
                <a:ea typeface="幼圆" pitchFamily="49" charset="-122"/>
              </a:rPr>
              <a:t>anoi</a:t>
            </a:r>
            <a:r>
              <a:rPr lang="en-US" altLang="zh-CN" sz="1800" b="1" dirty="0" smtClean="0">
                <a:solidFill>
                  <a:srgbClr val="000000"/>
                </a:solidFill>
                <a:latin typeface="Tahoma" pitchFamily="34" charset="0"/>
                <a:ea typeface="幼圆" pitchFamily="49" charset="-122"/>
              </a:rPr>
              <a:t>(3</a:t>
            </a:r>
            <a:r>
              <a:rPr lang="en-US" altLang="zh-CN" sz="1800" b="1" dirty="0">
                <a:solidFill>
                  <a:srgbClr val="000000"/>
                </a:solidFill>
                <a:latin typeface="Tahoma" pitchFamily="34" charset="0"/>
                <a:ea typeface="幼圆" pitchFamily="49" charset="-122"/>
              </a:rPr>
              <a:t>,’A’,</a:t>
            </a:r>
          </a:p>
          <a:p>
            <a:pPr algn="ctr"/>
            <a:r>
              <a:rPr lang="en-US" altLang="zh-CN" sz="1800" b="1" dirty="0">
                <a:solidFill>
                  <a:srgbClr val="000000"/>
                </a:solidFill>
                <a:latin typeface="Tahoma" pitchFamily="34" charset="0"/>
                <a:ea typeface="幼圆" pitchFamily="49" charset="-122"/>
              </a:rPr>
              <a:t>’B’,’C’)</a:t>
            </a:r>
            <a:r>
              <a:rPr lang="en-US" altLang="zh-CN" sz="1600" b="1" dirty="0">
                <a:solidFill>
                  <a:schemeClr val="tx1"/>
                </a:solidFill>
                <a:ea typeface="宋体" charset="-122"/>
              </a:rPr>
              <a:t>  </a:t>
            </a:r>
          </a:p>
        </p:txBody>
      </p:sp>
      <p:sp>
        <p:nvSpPr>
          <p:cNvPr id="9" name="Line 13"/>
          <p:cNvSpPr>
            <a:spLocks noChangeShapeType="1"/>
          </p:cNvSpPr>
          <p:nvPr/>
        </p:nvSpPr>
        <p:spPr bwMode="auto">
          <a:xfrm flipV="1">
            <a:off x="4162452" y="4478356"/>
            <a:ext cx="404812" cy="158750"/>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10" name="Line 14"/>
          <p:cNvSpPr>
            <a:spLocks noChangeShapeType="1"/>
          </p:cNvSpPr>
          <p:nvPr/>
        </p:nvSpPr>
        <p:spPr bwMode="auto">
          <a:xfrm flipH="1">
            <a:off x="6457977" y="2543194"/>
            <a:ext cx="674687" cy="0"/>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11" name="Line 15"/>
          <p:cNvSpPr>
            <a:spLocks noChangeShapeType="1"/>
          </p:cNvSpPr>
          <p:nvPr/>
        </p:nvSpPr>
        <p:spPr bwMode="auto">
          <a:xfrm flipV="1">
            <a:off x="4162452" y="2273319"/>
            <a:ext cx="450850" cy="585787"/>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12" name="Line 16"/>
          <p:cNvSpPr>
            <a:spLocks noChangeShapeType="1"/>
          </p:cNvSpPr>
          <p:nvPr/>
        </p:nvSpPr>
        <p:spPr bwMode="auto">
          <a:xfrm flipH="1" flipV="1">
            <a:off x="4162452" y="3308369"/>
            <a:ext cx="450850" cy="495300"/>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13" name="Line 17"/>
          <p:cNvSpPr>
            <a:spLocks noChangeShapeType="1"/>
          </p:cNvSpPr>
          <p:nvPr/>
        </p:nvSpPr>
        <p:spPr bwMode="auto">
          <a:xfrm flipV="1">
            <a:off x="1912964" y="2859106"/>
            <a:ext cx="449263" cy="900113"/>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14" name="Line 18"/>
          <p:cNvSpPr>
            <a:spLocks noChangeShapeType="1"/>
          </p:cNvSpPr>
          <p:nvPr/>
        </p:nvSpPr>
        <p:spPr bwMode="auto">
          <a:xfrm flipH="1" flipV="1">
            <a:off x="1912964" y="3983056"/>
            <a:ext cx="449263" cy="944563"/>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15" name="Rectangle 23"/>
          <p:cNvSpPr>
            <a:spLocks noChangeArrowheads="1"/>
          </p:cNvSpPr>
          <p:nvPr/>
        </p:nvSpPr>
        <p:spPr bwMode="auto">
          <a:xfrm>
            <a:off x="4613302" y="2182831"/>
            <a:ext cx="1844675" cy="1709738"/>
          </a:xfrm>
          <a:prstGeom prst="rect">
            <a:avLst/>
          </a:prstGeom>
          <a:solidFill>
            <a:srgbClr val="EDFAD2"/>
          </a:solidFill>
          <a:ln w="9525">
            <a:solidFill>
              <a:schemeClr val="tx1"/>
            </a:solidFill>
            <a:miter lim="800000"/>
            <a:headEnd/>
            <a:tailEnd/>
          </a:ln>
        </p:spPr>
        <p:txBody>
          <a:bodyPr lIns="0" tIns="0" rIns="0" bIns="0"/>
          <a:lstStyle/>
          <a:p>
            <a:pPr algn="ctr"/>
            <a:r>
              <a:rPr lang="en-US" altLang="zh-CN" sz="1800" b="1" dirty="0" err="1" smtClean="0">
                <a:solidFill>
                  <a:srgbClr val="000000"/>
                </a:solidFill>
                <a:latin typeface="Tahoma" pitchFamily="34" charset="0"/>
                <a:ea typeface="幼圆" pitchFamily="49" charset="-122"/>
              </a:rPr>
              <a:t>hanoi</a:t>
            </a:r>
            <a:r>
              <a:rPr lang="en-US" altLang="zh-CN" sz="1800" b="1" dirty="0" smtClean="0">
                <a:solidFill>
                  <a:srgbClr val="000000"/>
                </a:solidFill>
                <a:latin typeface="Tahoma" pitchFamily="34" charset="0"/>
                <a:ea typeface="幼圆" pitchFamily="49" charset="-122"/>
              </a:rPr>
              <a:t>(1</a:t>
            </a:r>
            <a:r>
              <a:rPr lang="en-US" altLang="zh-CN" sz="1800" b="1" dirty="0">
                <a:solidFill>
                  <a:srgbClr val="000000"/>
                </a:solidFill>
                <a:latin typeface="Tahoma" pitchFamily="34" charset="0"/>
                <a:ea typeface="幼圆" pitchFamily="49" charset="-122"/>
              </a:rPr>
              <a:t>,’A’,</a:t>
            </a:r>
          </a:p>
          <a:p>
            <a:pPr algn="ctr"/>
            <a:r>
              <a:rPr lang="en-US" altLang="zh-CN" sz="1800" b="1" dirty="0">
                <a:solidFill>
                  <a:srgbClr val="000000"/>
                </a:solidFill>
                <a:latin typeface="Tahoma" pitchFamily="34" charset="0"/>
                <a:ea typeface="幼圆" pitchFamily="49" charset="-122"/>
              </a:rPr>
              <a:t>’B’,’C’)</a:t>
            </a:r>
          </a:p>
          <a:p>
            <a:pPr algn="ctr"/>
            <a:endParaRPr lang="en-US" altLang="zh-CN" sz="1800" b="1" dirty="0">
              <a:solidFill>
                <a:srgbClr val="000000"/>
              </a:solidFill>
              <a:latin typeface="Tahoma" pitchFamily="34" charset="0"/>
              <a:ea typeface="幼圆" pitchFamily="49" charset="-122"/>
            </a:endParaRPr>
          </a:p>
        </p:txBody>
      </p:sp>
      <p:sp>
        <p:nvSpPr>
          <p:cNvPr id="16" name="Rectangle 24"/>
          <p:cNvSpPr>
            <a:spLocks noChangeArrowheads="1"/>
          </p:cNvSpPr>
          <p:nvPr/>
        </p:nvSpPr>
        <p:spPr bwMode="auto">
          <a:xfrm>
            <a:off x="4567264" y="4387869"/>
            <a:ext cx="1844675" cy="1755775"/>
          </a:xfrm>
          <a:prstGeom prst="rect">
            <a:avLst/>
          </a:prstGeom>
          <a:solidFill>
            <a:srgbClr val="EDFAD2"/>
          </a:solidFill>
          <a:ln w="9525">
            <a:solidFill>
              <a:schemeClr val="tx1"/>
            </a:solidFill>
            <a:miter lim="800000"/>
            <a:headEnd/>
            <a:tailEnd/>
          </a:ln>
        </p:spPr>
        <p:txBody>
          <a:bodyPr lIns="0" tIns="0" rIns="0" bIns="0"/>
          <a:lstStyle/>
          <a:p>
            <a:pPr algn="ctr"/>
            <a:r>
              <a:rPr lang="en-US" altLang="zh-CN" sz="1800" b="1" dirty="0" err="1" smtClean="0">
                <a:solidFill>
                  <a:srgbClr val="000000"/>
                </a:solidFill>
                <a:latin typeface="Tahoma" pitchFamily="34" charset="0"/>
                <a:ea typeface="幼圆" pitchFamily="49" charset="-122"/>
              </a:rPr>
              <a:t>hanoi</a:t>
            </a:r>
            <a:r>
              <a:rPr lang="en-US" altLang="zh-CN" sz="1800" b="1" dirty="0" smtClean="0">
                <a:solidFill>
                  <a:srgbClr val="000000"/>
                </a:solidFill>
                <a:latin typeface="Tahoma" pitchFamily="34" charset="0"/>
                <a:ea typeface="幼圆" pitchFamily="49" charset="-122"/>
              </a:rPr>
              <a:t>(1</a:t>
            </a:r>
            <a:r>
              <a:rPr lang="en-US" altLang="zh-CN" sz="1800" b="1" dirty="0">
                <a:solidFill>
                  <a:srgbClr val="000000"/>
                </a:solidFill>
                <a:latin typeface="Tahoma" pitchFamily="34" charset="0"/>
                <a:ea typeface="幼圆" pitchFamily="49" charset="-122"/>
              </a:rPr>
              <a:t>,’B’,</a:t>
            </a:r>
          </a:p>
          <a:p>
            <a:pPr algn="ctr"/>
            <a:r>
              <a:rPr lang="en-US" altLang="zh-CN" sz="1800" b="1" dirty="0">
                <a:solidFill>
                  <a:srgbClr val="000000"/>
                </a:solidFill>
                <a:latin typeface="Tahoma" pitchFamily="34" charset="0"/>
                <a:ea typeface="幼圆" pitchFamily="49" charset="-122"/>
              </a:rPr>
              <a:t>’C’,’A’)</a:t>
            </a:r>
          </a:p>
          <a:p>
            <a:pPr algn="ctr"/>
            <a:endParaRPr lang="en-US" altLang="zh-CN" sz="1800" b="1" dirty="0">
              <a:solidFill>
                <a:srgbClr val="000000"/>
              </a:solidFill>
              <a:latin typeface="Tahoma" pitchFamily="34" charset="0"/>
              <a:ea typeface="幼圆" pitchFamily="49" charset="-122"/>
            </a:endParaRPr>
          </a:p>
        </p:txBody>
      </p:sp>
      <p:sp>
        <p:nvSpPr>
          <p:cNvPr id="17" name="Line 27"/>
          <p:cNvSpPr>
            <a:spLocks noChangeShapeType="1"/>
          </p:cNvSpPr>
          <p:nvPr/>
        </p:nvSpPr>
        <p:spPr bwMode="auto">
          <a:xfrm flipH="1" flipV="1">
            <a:off x="4162452" y="5243531"/>
            <a:ext cx="404812" cy="765175"/>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18" name="Rectangle 28"/>
          <p:cNvSpPr>
            <a:spLocks noChangeArrowheads="1"/>
          </p:cNvSpPr>
          <p:nvPr/>
        </p:nvSpPr>
        <p:spPr bwMode="auto">
          <a:xfrm>
            <a:off x="7132664" y="3352819"/>
            <a:ext cx="1225550" cy="287337"/>
          </a:xfrm>
          <a:prstGeom prst="rect">
            <a:avLst/>
          </a:prstGeom>
          <a:solidFill>
            <a:srgbClr val="EDFAD2"/>
          </a:solidFill>
          <a:ln w="9525">
            <a:solidFill>
              <a:schemeClr val="tx1"/>
            </a:solidFill>
            <a:miter lim="800000"/>
            <a:headEnd/>
            <a:tailEnd/>
          </a:ln>
        </p:spPr>
        <p:txBody>
          <a:bodyPr lIns="0" tIns="0" rIns="0" bIns="0"/>
          <a:lstStyle/>
          <a:p>
            <a:pPr algn="ctr"/>
            <a:r>
              <a:rPr lang="en-US" altLang="zh-CN" sz="1800" b="1">
                <a:solidFill>
                  <a:srgbClr val="CC3300"/>
                </a:solidFill>
                <a:latin typeface="Tahoma" pitchFamily="34" charset="0"/>
                <a:ea typeface="幼圆" pitchFamily="49" charset="-122"/>
              </a:rPr>
              <a:t>C </a:t>
            </a:r>
            <a:r>
              <a:rPr lang="en-US" altLang="zh-CN" sz="1800" b="1">
                <a:solidFill>
                  <a:srgbClr val="CC3300"/>
                </a:solidFill>
              </a:rPr>
              <a:t>→ </a:t>
            </a:r>
            <a:r>
              <a:rPr lang="en-US" altLang="zh-CN" sz="1800" b="1">
                <a:solidFill>
                  <a:srgbClr val="CC3300"/>
                </a:solidFill>
                <a:latin typeface="Tahoma" pitchFamily="34" charset="0"/>
                <a:ea typeface="幼圆" pitchFamily="49" charset="-122"/>
              </a:rPr>
              <a:t>B</a:t>
            </a:r>
          </a:p>
        </p:txBody>
      </p:sp>
      <p:sp>
        <p:nvSpPr>
          <p:cNvPr id="19" name="Rectangle 29"/>
          <p:cNvSpPr>
            <a:spLocks noChangeArrowheads="1"/>
          </p:cNvSpPr>
          <p:nvPr/>
        </p:nvSpPr>
        <p:spPr bwMode="auto">
          <a:xfrm>
            <a:off x="7132664" y="4568844"/>
            <a:ext cx="1225550" cy="287337"/>
          </a:xfrm>
          <a:prstGeom prst="rect">
            <a:avLst/>
          </a:prstGeom>
          <a:solidFill>
            <a:srgbClr val="EDFAD2"/>
          </a:solidFill>
          <a:ln w="9525">
            <a:solidFill>
              <a:schemeClr val="tx1"/>
            </a:solidFill>
            <a:miter lim="800000"/>
            <a:headEnd/>
            <a:tailEnd/>
          </a:ln>
        </p:spPr>
        <p:txBody>
          <a:bodyPr lIns="0" tIns="0" rIns="0" bIns="0"/>
          <a:lstStyle/>
          <a:p>
            <a:pPr algn="ctr"/>
            <a:r>
              <a:rPr lang="en-US" altLang="zh-CN" sz="1800" b="1">
                <a:solidFill>
                  <a:srgbClr val="CC3300"/>
                </a:solidFill>
                <a:latin typeface="Tahoma" pitchFamily="34" charset="0"/>
                <a:ea typeface="幼圆" pitchFamily="49" charset="-122"/>
              </a:rPr>
              <a:t>B </a:t>
            </a:r>
            <a:r>
              <a:rPr lang="en-US" altLang="zh-CN" sz="1800" b="1">
                <a:solidFill>
                  <a:srgbClr val="CC3300"/>
                </a:solidFill>
                <a:sym typeface="Symbol" pitchFamily="18" charset="2"/>
              </a:rPr>
              <a:t>→</a:t>
            </a:r>
            <a:r>
              <a:rPr lang="en-US" altLang="zh-CN" sz="1800" b="1">
                <a:solidFill>
                  <a:srgbClr val="CC3300"/>
                </a:solidFill>
                <a:latin typeface="Tahoma" pitchFamily="34" charset="0"/>
                <a:ea typeface="幼圆" pitchFamily="49" charset="-122"/>
              </a:rPr>
              <a:t> A</a:t>
            </a:r>
          </a:p>
        </p:txBody>
      </p:sp>
      <p:sp>
        <p:nvSpPr>
          <p:cNvPr id="20" name="Rectangle 30"/>
          <p:cNvSpPr>
            <a:spLocks noChangeArrowheads="1"/>
          </p:cNvSpPr>
          <p:nvPr/>
        </p:nvSpPr>
        <p:spPr bwMode="auto">
          <a:xfrm>
            <a:off x="7132664" y="5783281"/>
            <a:ext cx="1225550" cy="287338"/>
          </a:xfrm>
          <a:prstGeom prst="rect">
            <a:avLst/>
          </a:prstGeom>
          <a:solidFill>
            <a:srgbClr val="EDFAD2"/>
          </a:solidFill>
          <a:ln w="9525">
            <a:solidFill>
              <a:schemeClr val="tx1"/>
            </a:solidFill>
            <a:miter lim="800000"/>
            <a:headEnd/>
            <a:tailEnd/>
          </a:ln>
        </p:spPr>
        <p:txBody>
          <a:bodyPr lIns="0" tIns="0" rIns="0" bIns="0"/>
          <a:lstStyle/>
          <a:p>
            <a:pPr algn="ctr"/>
            <a:r>
              <a:rPr lang="en-US" altLang="zh-CN" sz="1800" b="1">
                <a:solidFill>
                  <a:srgbClr val="CC3300"/>
                </a:solidFill>
                <a:latin typeface="Tahoma" pitchFamily="34" charset="0"/>
                <a:ea typeface="幼圆" pitchFamily="49" charset="-122"/>
              </a:rPr>
              <a:t>A </a:t>
            </a:r>
            <a:r>
              <a:rPr lang="en-US" altLang="zh-CN" sz="1800" b="1">
                <a:solidFill>
                  <a:srgbClr val="CC3300"/>
                </a:solidFill>
                <a:sym typeface="Symbol" pitchFamily="18" charset="2"/>
              </a:rPr>
              <a:t>→</a:t>
            </a:r>
            <a:r>
              <a:rPr lang="en-US" altLang="zh-CN" sz="1800" b="1">
                <a:solidFill>
                  <a:srgbClr val="CC3300"/>
                </a:solidFill>
                <a:latin typeface="Tahoma" pitchFamily="34" charset="0"/>
                <a:ea typeface="幼圆" pitchFamily="49" charset="-122"/>
              </a:rPr>
              <a:t> C</a:t>
            </a:r>
          </a:p>
        </p:txBody>
      </p:sp>
      <p:sp>
        <p:nvSpPr>
          <p:cNvPr id="21" name="Line 31"/>
          <p:cNvSpPr>
            <a:spLocks noChangeShapeType="1"/>
          </p:cNvSpPr>
          <p:nvPr/>
        </p:nvSpPr>
        <p:spPr bwMode="auto">
          <a:xfrm flipH="1">
            <a:off x="6457977" y="3578244"/>
            <a:ext cx="674687" cy="0"/>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22" name="Line 32"/>
          <p:cNvSpPr>
            <a:spLocks noChangeShapeType="1"/>
          </p:cNvSpPr>
          <p:nvPr/>
        </p:nvSpPr>
        <p:spPr bwMode="auto">
          <a:xfrm>
            <a:off x="6457977" y="2363806"/>
            <a:ext cx="676275" cy="1588"/>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23" name="Line 33"/>
          <p:cNvSpPr>
            <a:spLocks noChangeShapeType="1"/>
          </p:cNvSpPr>
          <p:nvPr/>
        </p:nvSpPr>
        <p:spPr bwMode="auto">
          <a:xfrm flipH="1">
            <a:off x="6413527" y="4792681"/>
            <a:ext cx="674687" cy="0"/>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24" name="Line 34"/>
          <p:cNvSpPr>
            <a:spLocks noChangeShapeType="1"/>
          </p:cNvSpPr>
          <p:nvPr/>
        </p:nvSpPr>
        <p:spPr bwMode="auto">
          <a:xfrm flipH="1">
            <a:off x="6413527" y="6008706"/>
            <a:ext cx="719137" cy="0"/>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25" name="Line 35"/>
          <p:cNvSpPr>
            <a:spLocks noChangeShapeType="1"/>
          </p:cNvSpPr>
          <p:nvPr/>
        </p:nvSpPr>
        <p:spPr bwMode="auto">
          <a:xfrm>
            <a:off x="6457977" y="3398856"/>
            <a:ext cx="676275" cy="1588"/>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26" name="Line 36"/>
          <p:cNvSpPr>
            <a:spLocks noChangeShapeType="1"/>
          </p:cNvSpPr>
          <p:nvPr/>
        </p:nvSpPr>
        <p:spPr bwMode="auto">
          <a:xfrm>
            <a:off x="6457977" y="4657744"/>
            <a:ext cx="676275" cy="1587"/>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27" name="Line 37"/>
          <p:cNvSpPr>
            <a:spLocks noChangeShapeType="1"/>
          </p:cNvSpPr>
          <p:nvPr/>
        </p:nvSpPr>
        <p:spPr bwMode="auto">
          <a:xfrm>
            <a:off x="6413527" y="5827731"/>
            <a:ext cx="720725" cy="1588"/>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28" name="Rectangle 42"/>
          <p:cNvSpPr>
            <a:spLocks noChangeArrowheads="1"/>
          </p:cNvSpPr>
          <p:nvPr/>
        </p:nvSpPr>
        <p:spPr bwMode="auto">
          <a:xfrm>
            <a:off x="4746652" y="5199081"/>
            <a:ext cx="1530350" cy="854075"/>
          </a:xfrm>
          <a:prstGeom prst="rect">
            <a:avLst/>
          </a:prstGeom>
          <a:solidFill>
            <a:srgbClr val="EDFAD2"/>
          </a:solidFill>
          <a:ln w="9525">
            <a:solidFill>
              <a:schemeClr val="tx1"/>
            </a:solidFill>
            <a:miter lim="800000"/>
            <a:headEnd/>
            <a:tailEnd/>
          </a:ln>
        </p:spPr>
        <p:txBody>
          <a:bodyPr lIns="0" tIns="0" rIns="0" bIns="0"/>
          <a:lstStyle/>
          <a:p>
            <a:pPr algn="ctr"/>
            <a:r>
              <a:rPr lang="en-US" altLang="zh-CN" sz="1800" b="1" dirty="0">
                <a:solidFill>
                  <a:srgbClr val="CC3300"/>
                </a:solidFill>
                <a:latin typeface="Tahoma" pitchFamily="34" charset="0"/>
                <a:ea typeface="幼圆" pitchFamily="49" charset="-122"/>
              </a:rPr>
              <a:t>B </a:t>
            </a:r>
            <a:r>
              <a:rPr lang="en-US" altLang="zh-CN" sz="1800" b="1" dirty="0">
                <a:solidFill>
                  <a:srgbClr val="CC3300"/>
                </a:solidFill>
                <a:sym typeface="Symbol" pitchFamily="18" charset="2"/>
              </a:rPr>
              <a:t>→</a:t>
            </a:r>
            <a:r>
              <a:rPr lang="en-US" altLang="zh-CN" sz="1800" b="1" dirty="0">
                <a:solidFill>
                  <a:srgbClr val="CC3300"/>
                </a:solidFill>
                <a:latin typeface="Tahoma" pitchFamily="34" charset="0"/>
                <a:ea typeface="幼圆" pitchFamily="49" charset="-122"/>
              </a:rPr>
              <a:t> C</a:t>
            </a:r>
          </a:p>
          <a:p>
            <a:pPr algn="ctr"/>
            <a:r>
              <a:rPr lang="en-US" altLang="zh-CN" sz="1800" b="1" dirty="0" err="1" smtClean="0">
                <a:solidFill>
                  <a:srgbClr val="000000"/>
                </a:solidFill>
                <a:latin typeface="Tahoma" pitchFamily="34" charset="0"/>
                <a:ea typeface="幼圆" pitchFamily="49" charset="-122"/>
              </a:rPr>
              <a:t>hanoi</a:t>
            </a:r>
            <a:r>
              <a:rPr lang="en-US" altLang="zh-CN" sz="1800" b="1" dirty="0" smtClean="0">
                <a:solidFill>
                  <a:srgbClr val="000000"/>
                </a:solidFill>
                <a:latin typeface="Tahoma" pitchFamily="34" charset="0"/>
                <a:ea typeface="幼圆" pitchFamily="49" charset="-122"/>
              </a:rPr>
              <a:t>(1</a:t>
            </a:r>
            <a:r>
              <a:rPr lang="en-US" altLang="zh-CN" sz="1800" b="1" dirty="0">
                <a:solidFill>
                  <a:srgbClr val="000000"/>
                </a:solidFill>
                <a:latin typeface="Tahoma" pitchFamily="34" charset="0"/>
                <a:ea typeface="幼圆" pitchFamily="49" charset="-122"/>
              </a:rPr>
              <a:t>,’A’,</a:t>
            </a:r>
          </a:p>
          <a:p>
            <a:pPr algn="ctr"/>
            <a:r>
              <a:rPr lang="en-US" altLang="zh-CN" sz="1800" b="1" dirty="0">
                <a:solidFill>
                  <a:srgbClr val="000000"/>
                </a:solidFill>
                <a:latin typeface="Tahoma" pitchFamily="34" charset="0"/>
                <a:ea typeface="幼圆" pitchFamily="49" charset="-122"/>
              </a:rPr>
              <a:t>’B’,’C’)</a:t>
            </a:r>
          </a:p>
        </p:txBody>
      </p:sp>
      <p:sp>
        <p:nvSpPr>
          <p:cNvPr id="29" name="Rectangle 44"/>
          <p:cNvSpPr>
            <a:spLocks noChangeArrowheads="1"/>
          </p:cNvSpPr>
          <p:nvPr/>
        </p:nvSpPr>
        <p:spPr bwMode="auto">
          <a:xfrm>
            <a:off x="4792689" y="2903556"/>
            <a:ext cx="1530350" cy="900113"/>
          </a:xfrm>
          <a:prstGeom prst="rect">
            <a:avLst/>
          </a:prstGeom>
          <a:solidFill>
            <a:srgbClr val="EDFAD2"/>
          </a:solidFill>
          <a:ln w="9525">
            <a:solidFill>
              <a:schemeClr val="tx1"/>
            </a:solidFill>
            <a:miter lim="800000"/>
            <a:headEnd/>
            <a:tailEnd/>
          </a:ln>
        </p:spPr>
        <p:txBody>
          <a:bodyPr lIns="0" tIns="0" rIns="0" bIns="0"/>
          <a:lstStyle/>
          <a:p>
            <a:pPr algn="ctr"/>
            <a:r>
              <a:rPr lang="en-US" altLang="zh-CN" sz="1800" b="1" dirty="0">
                <a:solidFill>
                  <a:srgbClr val="CC3300"/>
                </a:solidFill>
                <a:latin typeface="Tahoma" pitchFamily="34" charset="0"/>
                <a:ea typeface="幼圆" pitchFamily="49" charset="-122"/>
              </a:rPr>
              <a:t>A </a:t>
            </a:r>
            <a:r>
              <a:rPr lang="en-US" altLang="zh-CN" sz="1800" b="1" dirty="0">
                <a:solidFill>
                  <a:srgbClr val="CC3300"/>
                </a:solidFill>
                <a:sym typeface="Symbol" pitchFamily="18" charset="2"/>
              </a:rPr>
              <a:t>→ </a:t>
            </a:r>
            <a:r>
              <a:rPr lang="en-US" altLang="zh-CN" sz="1800" b="1" dirty="0">
                <a:solidFill>
                  <a:srgbClr val="CC3300"/>
                </a:solidFill>
                <a:latin typeface="Tahoma" pitchFamily="34" charset="0"/>
                <a:ea typeface="幼圆" pitchFamily="49" charset="-122"/>
              </a:rPr>
              <a:t> B</a:t>
            </a:r>
          </a:p>
          <a:p>
            <a:pPr algn="ctr"/>
            <a:r>
              <a:rPr lang="en-US" altLang="zh-CN" sz="1800" b="1" dirty="0" err="1" smtClean="0">
                <a:solidFill>
                  <a:srgbClr val="000000"/>
                </a:solidFill>
                <a:latin typeface="Tahoma" pitchFamily="34" charset="0"/>
                <a:ea typeface="幼圆" pitchFamily="49" charset="-122"/>
              </a:rPr>
              <a:t>hanoi</a:t>
            </a:r>
            <a:r>
              <a:rPr lang="en-US" altLang="zh-CN" sz="1800" b="1" dirty="0" smtClean="0">
                <a:solidFill>
                  <a:srgbClr val="000000"/>
                </a:solidFill>
                <a:latin typeface="Tahoma" pitchFamily="34" charset="0"/>
                <a:ea typeface="幼圆" pitchFamily="49" charset="-122"/>
              </a:rPr>
              <a:t>(1</a:t>
            </a:r>
            <a:r>
              <a:rPr lang="en-US" altLang="zh-CN" sz="1800" b="1" dirty="0">
                <a:solidFill>
                  <a:srgbClr val="000000"/>
                </a:solidFill>
                <a:latin typeface="Tahoma" pitchFamily="34" charset="0"/>
                <a:ea typeface="幼圆" pitchFamily="49" charset="-122"/>
              </a:rPr>
              <a:t>,’C’,</a:t>
            </a:r>
          </a:p>
          <a:p>
            <a:pPr algn="ctr"/>
            <a:r>
              <a:rPr lang="en-US" altLang="zh-CN" sz="1800" b="1" dirty="0">
                <a:solidFill>
                  <a:srgbClr val="000000"/>
                </a:solidFill>
                <a:latin typeface="Tahoma" pitchFamily="34" charset="0"/>
                <a:ea typeface="幼圆" pitchFamily="49" charset="-122"/>
              </a:rPr>
              <a:t>’A’,’B’)</a:t>
            </a:r>
          </a:p>
        </p:txBody>
      </p:sp>
      <p:sp>
        <p:nvSpPr>
          <p:cNvPr id="30" name="Rectangle 46"/>
          <p:cNvSpPr>
            <a:spLocks noChangeArrowheads="1"/>
          </p:cNvSpPr>
          <p:nvPr/>
        </p:nvSpPr>
        <p:spPr bwMode="auto">
          <a:xfrm>
            <a:off x="2452714" y="4210069"/>
            <a:ext cx="1574800" cy="944562"/>
          </a:xfrm>
          <a:prstGeom prst="rect">
            <a:avLst/>
          </a:prstGeom>
          <a:solidFill>
            <a:srgbClr val="EDFAD2"/>
          </a:solidFill>
          <a:ln w="9525">
            <a:solidFill>
              <a:schemeClr val="tx1"/>
            </a:solidFill>
            <a:miter lim="800000"/>
            <a:headEnd/>
            <a:tailEnd/>
          </a:ln>
        </p:spPr>
        <p:txBody>
          <a:bodyPr lIns="0" tIns="0" rIns="0" bIns="0"/>
          <a:lstStyle/>
          <a:p>
            <a:pPr algn="ctr"/>
            <a:r>
              <a:rPr lang="en-US" altLang="zh-CN" sz="1800" b="1" dirty="0">
                <a:solidFill>
                  <a:srgbClr val="CC3300"/>
                </a:solidFill>
                <a:latin typeface="Tahoma" pitchFamily="34" charset="0"/>
                <a:ea typeface="幼圆" pitchFamily="49" charset="-122"/>
              </a:rPr>
              <a:t>A </a:t>
            </a:r>
            <a:r>
              <a:rPr lang="en-US" altLang="zh-CN" sz="1800" b="1" dirty="0">
                <a:solidFill>
                  <a:srgbClr val="CC3300"/>
                </a:solidFill>
                <a:sym typeface="Symbol" pitchFamily="18" charset="2"/>
              </a:rPr>
              <a:t>→</a:t>
            </a:r>
            <a:r>
              <a:rPr lang="en-US" altLang="zh-CN" sz="1800" b="1" dirty="0">
                <a:solidFill>
                  <a:srgbClr val="CC3300"/>
                </a:solidFill>
                <a:latin typeface="Tahoma" pitchFamily="34" charset="0"/>
                <a:ea typeface="幼圆" pitchFamily="49" charset="-122"/>
              </a:rPr>
              <a:t> C</a:t>
            </a:r>
          </a:p>
          <a:p>
            <a:pPr algn="ctr"/>
            <a:r>
              <a:rPr lang="en-US" altLang="zh-CN" sz="1800" b="1" dirty="0" err="1" smtClean="0">
                <a:solidFill>
                  <a:srgbClr val="000000"/>
                </a:solidFill>
                <a:latin typeface="Tahoma" pitchFamily="34" charset="0"/>
                <a:ea typeface="幼圆" pitchFamily="49" charset="-122"/>
              </a:rPr>
              <a:t>hanoi</a:t>
            </a:r>
            <a:r>
              <a:rPr lang="en-US" altLang="zh-CN" sz="1800" b="1" dirty="0" smtClean="0">
                <a:solidFill>
                  <a:srgbClr val="000000"/>
                </a:solidFill>
                <a:latin typeface="Tahoma" pitchFamily="34" charset="0"/>
                <a:ea typeface="幼圆" pitchFamily="49" charset="-122"/>
              </a:rPr>
              <a:t>(2</a:t>
            </a:r>
            <a:r>
              <a:rPr lang="en-US" altLang="zh-CN" sz="1800" b="1" dirty="0">
                <a:solidFill>
                  <a:srgbClr val="000000"/>
                </a:solidFill>
                <a:latin typeface="Tahoma" pitchFamily="34" charset="0"/>
                <a:ea typeface="幼圆" pitchFamily="49" charset="-122"/>
              </a:rPr>
              <a:t>,’B’,</a:t>
            </a:r>
          </a:p>
          <a:p>
            <a:pPr algn="ctr"/>
            <a:r>
              <a:rPr lang="en-US" altLang="zh-CN" sz="1800" b="1" dirty="0">
                <a:solidFill>
                  <a:srgbClr val="000000"/>
                </a:solidFill>
                <a:latin typeface="Tahoma" pitchFamily="34" charset="0"/>
                <a:ea typeface="幼圆" pitchFamily="49" charset="-122"/>
              </a:rPr>
              <a:t>’A’,’C’)</a:t>
            </a:r>
          </a:p>
        </p:txBody>
      </p:sp>
      <p:sp>
        <p:nvSpPr>
          <p:cNvPr id="31" name="Text Box 48"/>
          <p:cNvSpPr txBox="1">
            <a:spLocks noChangeArrowheads="1"/>
          </p:cNvSpPr>
          <p:nvPr/>
        </p:nvSpPr>
        <p:spPr bwMode="auto">
          <a:xfrm>
            <a:off x="285720" y="1285860"/>
            <a:ext cx="3419475" cy="1077218"/>
          </a:xfrm>
          <a:prstGeom prst="rect">
            <a:avLst/>
          </a:prstGeom>
          <a:noFill/>
          <a:ln w="9525" algn="ctr">
            <a:noFill/>
            <a:miter lim="800000"/>
            <a:headEnd/>
            <a:tailEnd/>
          </a:ln>
          <a:effectLst/>
        </p:spPr>
        <p:txBody>
          <a:bodyPr>
            <a:spAutoFit/>
          </a:bodyPr>
          <a:lstStyle/>
          <a:p>
            <a:pPr>
              <a:spcBef>
                <a:spcPct val="50000"/>
              </a:spcBef>
            </a:pPr>
            <a:r>
              <a:rPr lang="zh-CN" altLang="en-US" sz="2800" b="1" dirty="0">
                <a:solidFill>
                  <a:srgbClr val="0000FF"/>
                </a:solidFill>
                <a:ea typeface="华文行楷" pitchFamily="2" charset="-122"/>
              </a:rPr>
              <a:t>汉诺塔程序执行框图</a:t>
            </a:r>
          </a:p>
          <a:p>
            <a:pPr>
              <a:spcBef>
                <a:spcPct val="50000"/>
              </a:spcBef>
            </a:pPr>
            <a:r>
              <a:rPr lang="zh-CN" altLang="en-US" sz="2400" b="1" dirty="0">
                <a:solidFill>
                  <a:srgbClr val="C00000"/>
                </a:solidFill>
              </a:rPr>
              <a:t>输入盘子数：</a:t>
            </a:r>
            <a:r>
              <a:rPr lang="en-US" altLang="zh-CN" sz="2400" b="1" dirty="0">
                <a:solidFill>
                  <a:srgbClr val="C00000"/>
                </a:solidFill>
              </a:rPr>
              <a:t>3</a:t>
            </a:r>
          </a:p>
        </p:txBody>
      </p:sp>
    </p:spTree>
    <p:extLst>
      <p:ext uri="{BB962C8B-B14F-4D97-AF65-F5344CB8AC3E}">
        <p14:creationId xmlns:p14="http://schemas.microsoft.com/office/powerpoint/2010/main" val="113634153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slide(fromBottom)">
                                      <p:cBhvr>
                                        <p:cTn id="12" dur="500"/>
                                        <p:tgtEl>
                                          <p:spTgt spid="13"/>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slide(fromBottom)">
                                      <p:cBhvr>
                                        <p:cTn id="21" dur="500"/>
                                        <p:tgtEl>
                                          <p:spTgt spid="11"/>
                                        </p:tgtEl>
                                      </p:cBhvr>
                                    </p:animEffect>
                                  </p:childTnLst>
                                </p:cTn>
                              </p:par>
                            </p:childTnLst>
                          </p:cTn>
                        </p:par>
                        <p:par>
                          <p:cTn id="22" fill="hold">
                            <p:stCondLst>
                              <p:cond delay="500"/>
                            </p:stCondLst>
                            <p:childTnLst>
                              <p:par>
                                <p:cTn id="23" presetID="3" presetClass="entr" presetSubtype="10"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blinds(horizontal)">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grpId="0" nodeType="click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slide(fromBottom)">
                                      <p:cBhvr>
                                        <p:cTn id="30" dur="500"/>
                                        <p:tgtEl>
                                          <p:spTgt spid="22"/>
                                        </p:tgtEl>
                                      </p:cBhvr>
                                    </p:animEffect>
                                  </p:childTnLst>
                                </p:cTn>
                              </p:par>
                            </p:childTnLst>
                          </p:cTn>
                        </p:par>
                        <p:par>
                          <p:cTn id="31" fill="hold">
                            <p:stCondLst>
                              <p:cond delay="500"/>
                            </p:stCondLst>
                            <p:childTnLst>
                              <p:par>
                                <p:cTn id="32" presetID="12" presetClass="entr" presetSubtype="4" fill="hold" grpId="0" nodeType="after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slide(fromBottom)">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4"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slide(fromBottom)">
                                      <p:cBhvr>
                                        <p:cTn id="39" dur="5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blinds(horizontal)">
                                      <p:cBhvr>
                                        <p:cTn id="44" dur="500"/>
                                        <p:tgtEl>
                                          <p:spTgt spid="29"/>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grpId="0" nodeType="click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slide(fromBottom)">
                                      <p:cBhvr>
                                        <p:cTn id="49" dur="500"/>
                                        <p:tgtEl>
                                          <p:spTgt spid="25"/>
                                        </p:tgtEl>
                                      </p:cBhvr>
                                    </p:animEffect>
                                  </p:childTnLst>
                                </p:cTn>
                              </p:par>
                            </p:childTnLst>
                          </p:cTn>
                        </p:par>
                        <p:par>
                          <p:cTn id="50" fill="hold">
                            <p:stCondLst>
                              <p:cond delay="500"/>
                            </p:stCondLst>
                            <p:childTnLst>
                              <p:par>
                                <p:cTn id="51" presetID="12" presetClass="entr" presetSubtype="4" fill="hold" grpId="0" nodeType="after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slide(fromBottom)">
                                      <p:cBhvr>
                                        <p:cTn id="53" dur="500"/>
                                        <p:tgtEl>
                                          <p:spTgt spid="18"/>
                                        </p:tgtEl>
                                      </p:cBhvr>
                                    </p:animEffect>
                                  </p:childTnLst>
                                </p:cTn>
                              </p:par>
                            </p:childTnLst>
                          </p:cTn>
                        </p:par>
                      </p:childTnLst>
                    </p:cTn>
                  </p:par>
                  <p:par>
                    <p:cTn id="54" fill="hold">
                      <p:stCondLst>
                        <p:cond delay="indefinite"/>
                      </p:stCondLst>
                      <p:childTnLst>
                        <p:par>
                          <p:cTn id="55" fill="hold">
                            <p:stCondLst>
                              <p:cond delay="0"/>
                            </p:stCondLst>
                            <p:childTnLst>
                              <p:par>
                                <p:cTn id="56" presetID="12" presetClass="entr" presetSubtype="4" fill="hold" grpId="0" nodeType="click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slide(fromBottom)">
                                      <p:cBhvr>
                                        <p:cTn id="58" dur="500"/>
                                        <p:tgtEl>
                                          <p:spTgt spid="21"/>
                                        </p:tgtEl>
                                      </p:cBhvr>
                                    </p:animEffect>
                                  </p:childTnLst>
                                </p:cTn>
                              </p:par>
                            </p:childTnLst>
                          </p:cTn>
                        </p:par>
                      </p:childTnLst>
                    </p:cTn>
                  </p:par>
                  <p:par>
                    <p:cTn id="59" fill="hold">
                      <p:stCondLst>
                        <p:cond delay="indefinite"/>
                      </p:stCondLst>
                      <p:childTnLst>
                        <p:par>
                          <p:cTn id="60" fill="hold">
                            <p:stCondLst>
                              <p:cond delay="0"/>
                            </p:stCondLst>
                            <p:childTnLst>
                              <p:par>
                                <p:cTn id="61" presetID="12" presetClass="entr" presetSubtype="4" fill="hold" grpId="0" nodeType="clickEffect">
                                  <p:stCondLst>
                                    <p:cond delay="0"/>
                                  </p:stCondLst>
                                  <p:childTnLst>
                                    <p:set>
                                      <p:cBhvr>
                                        <p:cTn id="62" dur="1" fill="hold">
                                          <p:stCondLst>
                                            <p:cond delay="0"/>
                                          </p:stCondLst>
                                        </p:cTn>
                                        <p:tgtEl>
                                          <p:spTgt spid="12"/>
                                        </p:tgtEl>
                                        <p:attrNameLst>
                                          <p:attrName>style.visibility</p:attrName>
                                        </p:attrNameLst>
                                      </p:cBhvr>
                                      <p:to>
                                        <p:strVal val="visible"/>
                                      </p:to>
                                    </p:set>
                                    <p:animEffect transition="in" filter="slide(fromBottom)">
                                      <p:cBhvr>
                                        <p:cTn id="63" dur="500"/>
                                        <p:tgtEl>
                                          <p:spTgt spid="12"/>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blinds(horizontal)">
                                      <p:cBhvr>
                                        <p:cTn id="68" dur="500"/>
                                        <p:tgtEl>
                                          <p:spTgt spid="30"/>
                                        </p:tgtEl>
                                      </p:cBhvr>
                                    </p:animEffect>
                                  </p:childTnLst>
                                </p:cTn>
                              </p:par>
                            </p:childTnLst>
                          </p:cTn>
                        </p:par>
                      </p:childTnLst>
                    </p:cTn>
                  </p:par>
                  <p:par>
                    <p:cTn id="69" fill="hold">
                      <p:stCondLst>
                        <p:cond delay="indefinite"/>
                      </p:stCondLst>
                      <p:childTnLst>
                        <p:par>
                          <p:cTn id="70" fill="hold">
                            <p:stCondLst>
                              <p:cond delay="0"/>
                            </p:stCondLst>
                            <p:childTnLst>
                              <p:par>
                                <p:cTn id="71" presetID="12" presetClass="entr" presetSubtype="4" fill="hold" grpId="0" nodeType="clickEffect">
                                  <p:stCondLst>
                                    <p:cond delay="0"/>
                                  </p:stCondLst>
                                  <p:childTnLst>
                                    <p:set>
                                      <p:cBhvr>
                                        <p:cTn id="72" dur="1" fill="hold">
                                          <p:stCondLst>
                                            <p:cond delay="0"/>
                                          </p:stCondLst>
                                        </p:cTn>
                                        <p:tgtEl>
                                          <p:spTgt spid="9"/>
                                        </p:tgtEl>
                                        <p:attrNameLst>
                                          <p:attrName>style.visibility</p:attrName>
                                        </p:attrNameLst>
                                      </p:cBhvr>
                                      <p:to>
                                        <p:strVal val="visible"/>
                                      </p:to>
                                    </p:set>
                                    <p:animEffect transition="in" filter="slide(fromBottom)">
                                      <p:cBhvr>
                                        <p:cTn id="73" dur="500"/>
                                        <p:tgtEl>
                                          <p:spTgt spid="9"/>
                                        </p:tgtEl>
                                      </p:cBhvr>
                                    </p:animEffect>
                                  </p:childTnLst>
                                </p:cTn>
                              </p:par>
                            </p:childTnLst>
                          </p:cTn>
                        </p:par>
                        <p:par>
                          <p:cTn id="74" fill="hold">
                            <p:stCondLst>
                              <p:cond delay="500"/>
                            </p:stCondLst>
                            <p:childTnLst>
                              <p:par>
                                <p:cTn id="75" presetID="3" presetClass="entr" presetSubtype="10" fill="hold" grpId="0" nodeType="afterEffect">
                                  <p:stCondLst>
                                    <p:cond delay="0"/>
                                  </p:stCondLst>
                                  <p:childTnLst>
                                    <p:set>
                                      <p:cBhvr>
                                        <p:cTn id="76" dur="1" fill="hold">
                                          <p:stCondLst>
                                            <p:cond delay="0"/>
                                          </p:stCondLst>
                                        </p:cTn>
                                        <p:tgtEl>
                                          <p:spTgt spid="16"/>
                                        </p:tgtEl>
                                        <p:attrNameLst>
                                          <p:attrName>style.visibility</p:attrName>
                                        </p:attrNameLst>
                                      </p:cBhvr>
                                      <p:to>
                                        <p:strVal val="visible"/>
                                      </p:to>
                                    </p:set>
                                    <p:animEffect transition="in" filter="blinds(horizontal)">
                                      <p:cBhvr>
                                        <p:cTn id="77" dur="500"/>
                                        <p:tgtEl>
                                          <p:spTgt spid="16"/>
                                        </p:tgtEl>
                                      </p:cBhvr>
                                    </p:animEffect>
                                  </p:childTnLst>
                                </p:cTn>
                              </p:par>
                            </p:childTnLst>
                          </p:cTn>
                        </p:par>
                      </p:childTnLst>
                    </p:cTn>
                  </p:par>
                  <p:par>
                    <p:cTn id="78" fill="hold">
                      <p:stCondLst>
                        <p:cond delay="indefinite"/>
                      </p:stCondLst>
                      <p:childTnLst>
                        <p:par>
                          <p:cTn id="79" fill="hold">
                            <p:stCondLst>
                              <p:cond delay="0"/>
                            </p:stCondLst>
                            <p:childTnLst>
                              <p:par>
                                <p:cTn id="80" presetID="12" presetClass="entr" presetSubtype="4" fill="hold" grpId="0" nodeType="clickEffect">
                                  <p:stCondLst>
                                    <p:cond delay="0"/>
                                  </p:stCondLst>
                                  <p:childTnLst>
                                    <p:set>
                                      <p:cBhvr>
                                        <p:cTn id="81" dur="1" fill="hold">
                                          <p:stCondLst>
                                            <p:cond delay="0"/>
                                          </p:stCondLst>
                                        </p:cTn>
                                        <p:tgtEl>
                                          <p:spTgt spid="26"/>
                                        </p:tgtEl>
                                        <p:attrNameLst>
                                          <p:attrName>style.visibility</p:attrName>
                                        </p:attrNameLst>
                                      </p:cBhvr>
                                      <p:to>
                                        <p:strVal val="visible"/>
                                      </p:to>
                                    </p:set>
                                    <p:animEffect transition="in" filter="slide(fromBottom)">
                                      <p:cBhvr>
                                        <p:cTn id="82" dur="500"/>
                                        <p:tgtEl>
                                          <p:spTgt spid="26"/>
                                        </p:tgtEl>
                                      </p:cBhvr>
                                    </p:animEffect>
                                  </p:childTnLst>
                                </p:cTn>
                              </p:par>
                            </p:childTnLst>
                          </p:cTn>
                        </p:par>
                        <p:par>
                          <p:cTn id="83" fill="hold">
                            <p:stCondLst>
                              <p:cond delay="500"/>
                            </p:stCondLst>
                            <p:childTnLst>
                              <p:par>
                                <p:cTn id="84" presetID="12" presetClass="entr" presetSubtype="4" fill="hold" grpId="0" nodeType="afterEffect">
                                  <p:stCondLst>
                                    <p:cond delay="0"/>
                                  </p:stCondLst>
                                  <p:childTnLst>
                                    <p:set>
                                      <p:cBhvr>
                                        <p:cTn id="85" dur="1" fill="hold">
                                          <p:stCondLst>
                                            <p:cond delay="0"/>
                                          </p:stCondLst>
                                        </p:cTn>
                                        <p:tgtEl>
                                          <p:spTgt spid="19"/>
                                        </p:tgtEl>
                                        <p:attrNameLst>
                                          <p:attrName>style.visibility</p:attrName>
                                        </p:attrNameLst>
                                      </p:cBhvr>
                                      <p:to>
                                        <p:strVal val="visible"/>
                                      </p:to>
                                    </p:set>
                                    <p:animEffect transition="in" filter="slide(fromBottom)">
                                      <p:cBhvr>
                                        <p:cTn id="86" dur="500"/>
                                        <p:tgtEl>
                                          <p:spTgt spid="19"/>
                                        </p:tgtEl>
                                      </p:cBhvr>
                                    </p:animEffect>
                                  </p:childTnLst>
                                </p:cTn>
                              </p:par>
                            </p:childTnLst>
                          </p:cTn>
                        </p:par>
                      </p:childTnLst>
                    </p:cTn>
                  </p:par>
                  <p:par>
                    <p:cTn id="87" fill="hold">
                      <p:stCondLst>
                        <p:cond delay="indefinite"/>
                      </p:stCondLst>
                      <p:childTnLst>
                        <p:par>
                          <p:cTn id="88" fill="hold">
                            <p:stCondLst>
                              <p:cond delay="0"/>
                            </p:stCondLst>
                            <p:childTnLst>
                              <p:par>
                                <p:cTn id="89" presetID="12" presetClass="entr" presetSubtype="4" fill="hold" grpId="0" nodeType="clickEffect">
                                  <p:stCondLst>
                                    <p:cond delay="0"/>
                                  </p:stCondLst>
                                  <p:childTnLst>
                                    <p:set>
                                      <p:cBhvr>
                                        <p:cTn id="90" dur="1" fill="hold">
                                          <p:stCondLst>
                                            <p:cond delay="0"/>
                                          </p:stCondLst>
                                        </p:cTn>
                                        <p:tgtEl>
                                          <p:spTgt spid="23"/>
                                        </p:tgtEl>
                                        <p:attrNameLst>
                                          <p:attrName>style.visibility</p:attrName>
                                        </p:attrNameLst>
                                      </p:cBhvr>
                                      <p:to>
                                        <p:strVal val="visible"/>
                                      </p:to>
                                    </p:set>
                                    <p:animEffect transition="in" filter="slide(fromBottom)">
                                      <p:cBhvr>
                                        <p:cTn id="91" dur="500"/>
                                        <p:tgtEl>
                                          <p:spTgt spid="23"/>
                                        </p:tgtEl>
                                      </p:cBhvr>
                                    </p:animEffect>
                                  </p:childTnLst>
                                </p:cTn>
                              </p:par>
                            </p:childTnLst>
                          </p:cTn>
                        </p:par>
                      </p:childTnLst>
                    </p:cTn>
                  </p:par>
                  <p:par>
                    <p:cTn id="92" fill="hold">
                      <p:stCondLst>
                        <p:cond delay="indefinite"/>
                      </p:stCondLst>
                      <p:childTnLst>
                        <p:par>
                          <p:cTn id="93" fill="hold">
                            <p:stCondLst>
                              <p:cond delay="0"/>
                            </p:stCondLst>
                            <p:childTnLst>
                              <p:par>
                                <p:cTn id="94" presetID="3" presetClass="entr" presetSubtype="10" fill="hold" grpId="0" nodeType="clickEffect">
                                  <p:stCondLst>
                                    <p:cond delay="0"/>
                                  </p:stCondLst>
                                  <p:childTnLst>
                                    <p:set>
                                      <p:cBhvr>
                                        <p:cTn id="95" dur="1" fill="hold">
                                          <p:stCondLst>
                                            <p:cond delay="0"/>
                                          </p:stCondLst>
                                        </p:cTn>
                                        <p:tgtEl>
                                          <p:spTgt spid="28"/>
                                        </p:tgtEl>
                                        <p:attrNameLst>
                                          <p:attrName>style.visibility</p:attrName>
                                        </p:attrNameLst>
                                      </p:cBhvr>
                                      <p:to>
                                        <p:strVal val="visible"/>
                                      </p:to>
                                    </p:set>
                                    <p:animEffect transition="in" filter="blinds(horizontal)">
                                      <p:cBhvr>
                                        <p:cTn id="96" dur="500"/>
                                        <p:tgtEl>
                                          <p:spTgt spid="28"/>
                                        </p:tgtEl>
                                      </p:cBhvr>
                                    </p:animEffect>
                                  </p:childTnLst>
                                </p:cTn>
                              </p:par>
                            </p:childTnLst>
                          </p:cTn>
                        </p:par>
                      </p:childTnLst>
                    </p:cTn>
                  </p:par>
                  <p:par>
                    <p:cTn id="97" fill="hold">
                      <p:stCondLst>
                        <p:cond delay="indefinite"/>
                      </p:stCondLst>
                      <p:childTnLst>
                        <p:par>
                          <p:cTn id="98" fill="hold">
                            <p:stCondLst>
                              <p:cond delay="0"/>
                            </p:stCondLst>
                            <p:childTnLst>
                              <p:par>
                                <p:cTn id="99" presetID="12" presetClass="entr" presetSubtype="4" fill="hold" grpId="0" nodeType="clickEffect">
                                  <p:stCondLst>
                                    <p:cond delay="0"/>
                                  </p:stCondLst>
                                  <p:childTnLst>
                                    <p:set>
                                      <p:cBhvr>
                                        <p:cTn id="100" dur="1" fill="hold">
                                          <p:stCondLst>
                                            <p:cond delay="0"/>
                                          </p:stCondLst>
                                        </p:cTn>
                                        <p:tgtEl>
                                          <p:spTgt spid="27"/>
                                        </p:tgtEl>
                                        <p:attrNameLst>
                                          <p:attrName>style.visibility</p:attrName>
                                        </p:attrNameLst>
                                      </p:cBhvr>
                                      <p:to>
                                        <p:strVal val="visible"/>
                                      </p:to>
                                    </p:set>
                                    <p:animEffect transition="in" filter="slide(fromBottom)">
                                      <p:cBhvr>
                                        <p:cTn id="101" dur="500"/>
                                        <p:tgtEl>
                                          <p:spTgt spid="27"/>
                                        </p:tgtEl>
                                      </p:cBhvr>
                                    </p:animEffect>
                                  </p:childTnLst>
                                </p:cTn>
                              </p:par>
                            </p:childTnLst>
                          </p:cTn>
                        </p:par>
                        <p:par>
                          <p:cTn id="102" fill="hold">
                            <p:stCondLst>
                              <p:cond delay="500"/>
                            </p:stCondLst>
                            <p:childTnLst>
                              <p:par>
                                <p:cTn id="103" presetID="12" presetClass="entr" presetSubtype="4" fill="hold" grpId="0" nodeType="afterEffect">
                                  <p:stCondLst>
                                    <p:cond delay="0"/>
                                  </p:stCondLst>
                                  <p:childTnLst>
                                    <p:set>
                                      <p:cBhvr>
                                        <p:cTn id="104" dur="1" fill="hold">
                                          <p:stCondLst>
                                            <p:cond delay="0"/>
                                          </p:stCondLst>
                                        </p:cTn>
                                        <p:tgtEl>
                                          <p:spTgt spid="20"/>
                                        </p:tgtEl>
                                        <p:attrNameLst>
                                          <p:attrName>style.visibility</p:attrName>
                                        </p:attrNameLst>
                                      </p:cBhvr>
                                      <p:to>
                                        <p:strVal val="visible"/>
                                      </p:to>
                                    </p:set>
                                    <p:animEffect transition="in" filter="slide(fromBottom)">
                                      <p:cBhvr>
                                        <p:cTn id="105" dur="500"/>
                                        <p:tgtEl>
                                          <p:spTgt spid="20"/>
                                        </p:tgtEl>
                                      </p:cBhvr>
                                    </p:animEffect>
                                  </p:childTnLst>
                                </p:cTn>
                              </p:par>
                            </p:childTnLst>
                          </p:cTn>
                        </p:par>
                      </p:childTnLst>
                    </p:cTn>
                  </p:par>
                  <p:par>
                    <p:cTn id="106" fill="hold">
                      <p:stCondLst>
                        <p:cond delay="indefinite"/>
                      </p:stCondLst>
                      <p:childTnLst>
                        <p:par>
                          <p:cTn id="107" fill="hold">
                            <p:stCondLst>
                              <p:cond delay="0"/>
                            </p:stCondLst>
                            <p:childTnLst>
                              <p:par>
                                <p:cTn id="108" presetID="12" presetClass="entr" presetSubtype="4" fill="hold" grpId="0" nodeType="clickEffect">
                                  <p:stCondLst>
                                    <p:cond delay="0"/>
                                  </p:stCondLst>
                                  <p:childTnLst>
                                    <p:set>
                                      <p:cBhvr>
                                        <p:cTn id="109" dur="1" fill="hold">
                                          <p:stCondLst>
                                            <p:cond delay="0"/>
                                          </p:stCondLst>
                                        </p:cTn>
                                        <p:tgtEl>
                                          <p:spTgt spid="24"/>
                                        </p:tgtEl>
                                        <p:attrNameLst>
                                          <p:attrName>style.visibility</p:attrName>
                                        </p:attrNameLst>
                                      </p:cBhvr>
                                      <p:to>
                                        <p:strVal val="visible"/>
                                      </p:to>
                                    </p:set>
                                    <p:animEffect transition="in" filter="slide(fromBottom)">
                                      <p:cBhvr>
                                        <p:cTn id="110" dur="500"/>
                                        <p:tgtEl>
                                          <p:spTgt spid="24"/>
                                        </p:tgtEl>
                                      </p:cBhvr>
                                    </p:animEffect>
                                  </p:childTnLst>
                                </p:cTn>
                              </p:par>
                            </p:childTnLst>
                          </p:cTn>
                        </p:par>
                      </p:childTnLst>
                    </p:cTn>
                  </p:par>
                  <p:par>
                    <p:cTn id="111" fill="hold">
                      <p:stCondLst>
                        <p:cond delay="indefinite"/>
                      </p:stCondLst>
                      <p:childTnLst>
                        <p:par>
                          <p:cTn id="112" fill="hold">
                            <p:stCondLst>
                              <p:cond delay="0"/>
                            </p:stCondLst>
                            <p:childTnLst>
                              <p:par>
                                <p:cTn id="113" presetID="12" presetClass="entr" presetSubtype="4" fill="hold" grpId="0" nodeType="clickEffect">
                                  <p:stCondLst>
                                    <p:cond delay="0"/>
                                  </p:stCondLst>
                                  <p:childTnLst>
                                    <p:set>
                                      <p:cBhvr>
                                        <p:cTn id="114" dur="1" fill="hold">
                                          <p:stCondLst>
                                            <p:cond delay="0"/>
                                          </p:stCondLst>
                                        </p:cTn>
                                        <p:tgtEl>
                                          <p:spTgt spid="17"/>
                                        </p:tgtEl>
                                        <p:attrNameLst>
                                          <p:attrName>style.visibility</p:attrName>
                                        </p:attrNameLst>
                                      </p:cBhvr>
                                      <p:to>
                                        <p:strVal val="visible"/>
                                      </p:to>
                                    </p:set>
                                    <p:animEffect transition="in" filter="slide(fromBottom)">
                                      <p:cBhvr>
                                        <p:cTn id="115" dur="500"/>
                                        <p:tgtEl>
                                          <p:spTgt spid="17"/>
                                        </p:tgtEl>
                                      </p:cBhvr>
                                    </p:animEffect>
                                  </p:childTnLst>
                                </p:cTn>
                              </p:par>
                            </p:childTnLst>
                          </p:cTn>
                        </p:par>
                      </p:childTnLst>
                    </p:cTn>
                  </p:par>
                  <p:par>
                    <p:cTn id="116" fill="hold">
                      <p:stCondLst>
                        <p:cond delay="indefinite"/>
                      </p:stCondLst>
                      <p:childTnLst>
                        <p:par>
                          <p:cTn id="117" fill="hold">
                            <p:stCondLst>
                              <p:cond delay="0"/>
                            </p:stCondLst>
                            <p:childTnLst>
                              <p:par>
                                <p:cTn id="118" presetID="12" presetClass="entr" presetSubtype="4" fill="hold" grpId="0" nodeType="clickEffect">
                                  <p:stCondLst>
                                    <p:cond delay="0"/>
                                  </p:stCondLst>
                                  <p:childTnLst>
                                    <p:set>
                                      <p:cBhvr>
                                        <p:cTn id="119" dur="1" fill="hold">
                                          <p:stCondLst>
                                            <p:cond delay="0"/>
                                          </p:stCondLst>
                                        </p:cTn>
                                        <p:tgtEl>
                                          <p:spTgt spid="14"/>
                                        </p:tgtEl>
                                        <p:attrNameLst>
                                          <p:attrName>style.visibility</p:attrName>
                                        </p:attrNameLst>
                                      </p:cBhvr>
                                      <p:to>
                                        <p:strVal val="visible"/>
                                      </p:to>
                                    </p:set>
                                    <p:animEffect transition="in" filter="slide(fromBottom)">
                                      <p:cBhvr>
                                        <p:cTn id="1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a:xfrm>
            <a:off x="457200" y="1295400"/>
            <a:ext cx="8153400" cy="561964"/>
          </a:xfrm>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5.15】</a:t>
            </a:r>
            <a:r>
              <a:rPr lang="zh-CN" altLang="en-US" dirty="0" smtClean="0"/>
              <a:t>移动次序</a:t>
            </a:r>
            <a:r>
              <a:rPr lang="en-US" altLang="zh-CN" dirty="0" smtClean="0"/>
              <a:t>1</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142</a:t>
            </a:fld>
            <a:endParaRPr lang="en-US" altLang="zh-CN" dirty="0"/>
          </a:p>
        </p:txBody>
      </p:sp>
      <p:sp>
        <p:nvSpPr>
          <p:cNvPr id="6" name="AutoShape 4"/>
          <p:cNvSpPr>
            <a:spLocks noChangeArrowheads="1"/>
          </p:cNvSpPr>
          <p:nvPr/>
        </p:nvSpPr>
        <p:spPr bwMode="auto">
          <a:xfrm>
            <a:off x="1938358" y="26479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 name="AutoShape 5"/>
          <p:cNvSpPr>
            <a:spLocks noChangeArrowheads="1"/>
          </p:cNvSpPr>
          <p:nvPr/>
        </p:nvSpPr>
        <p:spPr bwMode="auto">
          <a:xfrm>
            <a:off x="4148158" y="25717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 name="AutoShape 6"/>
          <p:cNvSpPr>
            <a:spLocks noChangeArrowheads="1"/>
          </p:cNvSpPr>
          <p:nvPr/>
        </p:nvSpPr>
        <p:spPr bwMode="auto">
          <a:xfrm>
            <a:off x="6434158" y="25717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 name="AutoShape 7"/>
          <p:cNvSpPr>
            <a:spLocks noChangeArrowheads="1"/>
          </p:cNvSpPr>
          <p:nvPr/>
        </p:nvSpPr>
        <p:spPr bwMode="auto">
          <a:xfrm>
            <a:off x="1633558" y="3562344"/>
            <a:ext cx="1439863" cy="2159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0" name="AutoShape 8"/>
          <p:cNvSpPr>
            <a:spLocks noChangeArrowheads="1"/>
          </p:cNvSpPr>
          <p:nvPr/>
        </p:nvSpPr>
        <p:spPr bwMode="auto">
          <a:xfrm>
            <a:off x="1303358" y="4019544"/>
            <a:ext cx="2159000" cy="252413"/>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1" name="AutoShape 9"/>
          <p:cNvSpPr>
            <a:spLocks noChangeArrowheads="1"/>
          </p:cNvSpPr>
          <p:nvPr/>
        </p:nvSpPr>
        <p:spPr bwMode="auto">
          <a:xfrm>
            <a:off x="947758" y="4489444"/>
            <a:ext cx="2879725" cy="287338"/>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2" name="Text Box 10"/>
          <p:cNvSpPr txBox="1">
            <a:spLocks noChangeArrowheads="1"/>
          </p:cNvSpPr>
          <p:nvPr/>
        </p:nvSpPr>
        <p:spPr bwMode="auto">
          <a:xfrm>
            <a:off x="2014558" y="5314944"/>
            <a:ext cx="5486400" cy="457200"/>
          </a:xfrm>
          <a:prstGeom prst="rect">
            <a:avLst/>
          </a:prstGeom>
          <a:noFill/>
          <a:ln w="12700">
            <a:noFill/>
            <a:miter lim="800000"/>
            <a:headEnd/>
            <a:tailEnd/>
          </a:ln>
          <a:effectLst/>
        </p:spPr>
        <p:txBody>
          <a:bodyPr>
            <a:spAutoFit/>
          </a:bodyPr>
          <a:lstStyle/>
          <a:p>
            <a:pPr>
              <a:spcBef>
                <a:spcPct val="50000"/>
              </a:spcBef>
            </a:pPr>
            <a:r>
              <a:rPr lang="en-US" altLang="zh-CN"/>
              <a:t>A                            B                                C</a:t>
            </a:r>
          </a:p>
        </p:txBody>
      </p:sp>
    </p:spTree>
    <p:extLst>
      <p:ext uri="{BB962C8B-B14F-4D97-AF65-F5344CB8AC3E}">
        <p14:creationId xmlns:p14="http://schemas.microsoft.com/office/powerpoint/2010/main" val="2744135113"/>
      </p:ext>
    </p:extLst>
  </p:cSld>
  <p:clrMapOvr>
    <a:masterClrMapping/>
  </p:clrMapOvr>
  <p:timing>
    <p:tnLst>
      <p:par>
        <p:cTn xmlns:p14="http://schemas.microsoft.com/office/powerpoint/2010/mai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a:xfrm>
            <a:off x="457200" y="1295400"/>
            <a:ext cx="8153400" cy="561964"/>
          </a:xfrm>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5.15】</a:t>
            </a:r>
            <a:r>
              <a:rPr lang="zh-CN" altLang="en-US" dirty="0" smtClean="0"/>
              <a:t>移动次序</a:t>
            </a:r>
            <a:r>
              <a:rPr lang="en-US" altLang="zh-CN" dirty="0" smtClean="0"/>
              <a:t>2</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143</a:t>
            </a:fld>
            <a:endParaRPr lang="en-US" altLang="zh-CN" dirty="0"/>
          </a:p>
        </p:txBody>
      </p:sp>
      <p:sp>
        <p:nvSpPr>
          <p:cNvPr id="13" name="AutoShape 4"/>
          <p:cNvSpPr>
            <a:spLocks noChangeArrowheads="1"/>
          </p:cNvSpPr>
          <p:nvPr/>
        </p:nvSpPr>
        <p:spPr bwMode="auto">
          <a:xfrm>
            <a:off x="1933596" y="266225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4" name="AutoShape 5"/>
          <p:cNvSpPr>
            <a:spLocks noChangeArrowheads="1"/>
          </p:cNvSpPr>
          <p:nvPr/>
        </p:nvSpPr>
        <p:spPr bwMode="auto">
          <a:xfrm>
            <a:off x="4143396" y="258605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5" name="AutoShape 6"/>
          <p:cNvSpPr>
            <a:spLocks noChangeArrowheads="1"/>
          </p:cNvSpPr>
          <p:nvPr/>
        </p:nvSpPr>
        <p:spPr bwMode="auto">
          <a:xfrm>
            <a:off x="6429396" y="258605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6" name="AutoShape 7"/>
          <p:cNvSpPr>
            <a:spLocks noChangeArrowheads="1"/>
          </p:cNvSpPr>
          <p:nvPr/>
        </p:nvSpPr>
        <p:spPr bwMode="auto">
          <a:xfrm>
            <a:off x="6132534" y="3589354"/>
            <a:ext cx="1439862" cy="2159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7" name="AutoShape 8"/>
          <p:cNvSpPr>
            <a:spLocks noChangeArrowheads="1"/>
          </p:cNvSpPr>
          <p:nvPr/>
        </p:nvSpPr>
        <p:spPr bwMode="auto">
          <a:xfrm>
            <a:off x="1222396" y="4033854"/>
            <a:ext cx="2159000" cy="252413"/>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8" name="AutoShape 9"/>
          <p:cNvSpPr>
            <a:spLocks noChangeArrowheads="1"/>
          </p:cNvSpPr>
          <p:nvPr/>
        </p:nvSpPr>
        <p:spPr bwMode="auto">
          <a:xfrm>
            <a:off x="942996" y="4503754"/>
            <a:ext cx="2879725" cy="287338"/>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9" name="Text Box 10"/>
          <p:cNvSpPr txBox="1">
            <a:spLocks noChangeArrowheads="1"/>
          </p:cNvSpPr>
          <p:nvPr/>
        </p:nvSpPr>
        <p:spPr bwMode="auto">
          <a:xfrm>
            <a:off x="2009796" y="5329254"/>
            <a:ext cx="5486400" cy="457200"/>
          </a:xfrm>
          <a:prstGeom prst="rect">
            <a:avLst/>
          </a:prstGeom>
          <a:noFill/>
          <a:ln w="12700">
            <a:noFill/>
            <a:miter lim="800000"/>
            <a:headEnd/>
            <a:tailEnd/>
          </a:ln>
          <a:effectLst/>
        </p:spPr>
        <p:txBody>
          <a:bodyPr>
            <a:spAutoFit/>
          </a:bodyPr>
          <a:lstStyle/>
          <a:p>
            <a:pPr>
              <a:spcBef>
                <a:spcPct val="50000"/>
              </a:spcBef>
            </a:pPr>
            <a:r>
              <a:rPr lang="en-US" altLang="zh-CN"/>
              <a:t>A                            B                                C</a:t>
            </a:r>
          </a:p>
        </p:txBody>
      </p:sp>
    </p:spTree>
    <p:extLst>
      <p:ext uri="{BB962C8B-B14F-4D97-AF65-F5344CB8AC3E}">
        <p14:creationId xmlns:p14="http://schemas.microsoft.com/office/powerpoint/2010/main" val="3247767508"/>
      </p:ext>
    </p:extLst>
  </p:cSld>
  <p:clrMapOvr>
    <a:masterClrMapping/>
  </p:clrMapOvr>
  <p:timing>
    <p:tnLst>
      <p:par>
        <p:cTn xmlns:p14="http://schemas.microsoft.com/office/powerpoint/2010/mai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a:xfrm>
            <a:off x="457200" y="1295400"/>
            <a:ext cx="8153400" cy="561964"/>
          </a:xfrm>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5.15】</a:t>
            </a:r>
            <a:r>
              <a:rPr lang="zh-CN" altLang="en-US" dirty="0" smtClean="0"/>
              <a:t>移动次序</a:t>
            </a:r>
            <a:r>
              <a:rPr lang="en-US" altLang="zh-CN" dirty="0" smtClean="0"/>
              <a:t>3</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144</a:t>
            </a:fld>
            <a:endParaRPr lang="en-US" altLang="zh-CN" dirty="0"/>
          </a:p>
        </p:txBody>
      </p:sp>
      <p:sp>
        <p:nvSpPr>
          <p:cNvPr id="6" name="AutoShape 4"/>
          <p:cNvSpPr>
            <a:spLocks noChangeArrowheads="1"/>
          </p:cNvSpPr>
          <p:nvPr/>
        </p:nvSpPr>
        <p:spPr bwMode="auto">
          <a:xfrm>
            <a:off x="1933596" y="26479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 name="AutoShape 5"/>
          <p:cNvSpPr>
            <a:spLocks noChangeArrowheads="1"/>
          </p:cNvSpPr>
          <p:nvPr/>
        </p:nvSpPr>
        <p:spPr bwMode="auto">
          <a:xfrm>
            <a:off x="4143396" y="25717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 name="AutoShape 6"/>
          <p:cNvSpPr>
            <a:spLocks noChangeArrowheads="1"/>
          </p:cNvSpPr>
          <p:nvPr/>
        </p:nvSpPr>
        <p:spPr bwMode="auto">
          <a:xfrm>
            <a:off x="6429396" y="25717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 name="AutoShape 7"/>
          <p:cNvSpPr>
            <a:spLocks noChangeArrowheads="1"/>
          </p:cNvSpPr>
          <p:nvPr/>
        </p:nvSpPr>
        <p:spPr bwMode="auto">
          <a:xfrm>
            <a:off x="6132534" y="3575044"/>
            <a:ext cx="1439862" cy="2159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0" name="AutoShape 8"/>
          <p:cNvSpPr>
            <a:spLocks noChangeArrowheads="1"/>
          </p:cNvSpPr>
          <p:nvPr/>
        </p:nvSpPr>
        <p:spPr bwMode="auto">
          <a:xfrm>
            <a:off x="3584596" y="4019544"/>
            <a:ext cx="2159000" cy="252413"/>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1" name="AutoShape 9"/>
          <p:cNvSpPr>
            <a:spLocks noChangeArrowheads="1"/>
          </p:cNvSpPr>
          <p:nvPr/>
        </p:nvSpPr>
        <p:spPr bwMode="auto">
          <a:xfrm>
            <a:off x="942996" y="4489444"/>
            <a:ext cx="2879725" cy="287338"/>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2" name="Text Box 10"/>
          <p:cNvSpPr txBox="1">
            <a:spLocks noChangeArrowheads="1"/>
          </p:cNvSpPr>
          <p:nvPr/>
        </p:nvSpPr>
        <p:spPr bwMode="auto">
          <a:xfrm>
            <a:off x="2009796" y="5314944"/>
            <a:ext cx="5486400" cy="457200"/>
          </a:xfrm>
          <a:prstGeom prst="rect">
            <a:avLst/>
          </a:prstGeom>
          <a:noFill/>
          <a:ln w="12700">
            <a:noFill/>
            <a:miter lim="800000"/>
            <a:headEnd/>
            <a:tailEnd/>
          </a:ln>
          <a:effectLst/>
        </p:spPr>
        <p:txBody>
          <a:bodyPr>
            <a:spAutoFit/>
          </a:bodyPr>
          <a:lstStyle/>
          <a:p>
            <a:pPr>
              <a:spcBef>
                <a:spcPct val="50000"/>
              </a:spcBef>
            </a:pPr>
            <a:r>
              <a:rPr lang="en-US" altLang="zh-CN"/>
              <a:t>A                            B                                C</a:t>
            </a:r>
          </a:p>
        </p:txBody>
      </p:sp>
    </p:spTree>
    <p:extLst>
      <p:ext uri="{BB962C8B-B14F-4D97-AF65-F5344CB8AC3E}">
        <p14:creationId xmlns:p14="http://schemas.microsoft.com/office/powerpoint/2010/main" val="1866837436"/>
      </p:ext>
    </p:extLst>
  </p:cSld>
  <p:clrMapOvr>
    <a:masterClrMapping/>
  </p:clrMapOvr>
  <p:timing>
    <p:tnLst>
      <p:par>
        <p:cTn xmlns:p14="http://schemas.microsoft.com/office/powerpoint/2010/mai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a:xfrm>
            <a:off x="457200" y="1295400"/>
            <a:ext cx="8153400" cy="561964"/>
          </a:xfrm>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5.15】</a:t>
            </a:r>
            <a:r>
              <a:rPr lang="zh-CN" altLang="en-US" dirty="0" smtClean="0"/>
              <a:t>移动次序</a:t>
            </a:r>
            <a:r>
              <a:rPr lang="en-US" altLang="zh-CN" dirty="0" smtClean="0"/>
              <a:t>4</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145</a:t>
            </a:fld>
            <a:endParaRPr lang="en-US" altLang="zh-CN" dirty="0"/>
          </a:p>
        </p:txBody>
      </p:sp>
      <p:sp>
        <p:nvSpPr>
          <p:cNvPr id="6" name="AutoShape 4"/>
          <p:cNvSpPr>
            <a:spLocks noChangeArrowheads="1"/>
          </p:cNvSpPr>
          <p:nvPr/>
        </p:nvSpPr>
        <p:spPr bwMode="auto">
          <a:xfrm>
            <a:off x="1938358" y="26479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 name="AutoShape 5"/>
          <p:cNvSpPr>
            <a:spLocks noChangeArrowheads="1"/>
          </p:cNvSpPr>
          <p:nvPr/>
        </p:nvSpPr>
        <p:spPr bwMode="auto">
          <a:xfrm>
            <a:off x="4148158" y="25717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 name="AutoShape 6"/>
          <p:cNvSpPr>
            <a:spLocks noChangeArrowheads="1"/>
          </p:cNvSpPr>
          <p:nvPr/>
        </p:nvSpPr>
        <p:spPr bwMode="auto">
          <a:xfrm>
            <a:off x="6434158" y="25717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 name="AutoShape 7"/>
          <p:cNvSpPr>
            <a:spLocks noChangeArrowheads="1"/>
          </p:cNvSpPr>
          <p:nvPr/>
        </p:nvSpPr>
        <p:spPr bwMode="auto">
          <a:xfrm>
            <a:off x="3851296" y="3575044"/>
            <a:ext cx="1439862" cy="2159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0" name="AutoShape 8"/>
          <p:cNvSpPr>
            <a:spLocks noChangeArrowheads="1"/>
          </p:cNvSpPr>
          <p:nvPr/>
        </p:nvSpPr>
        <p:spPr bwMode="auto">
          <a:xfrm>
            <a:off x="3589358" y="4019544"/>
            <a:ext cx="2159000" cy="252413"/>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1" name="AutoShape 9"/>
          <p:cNvSpPr>
            <a:spLocks noChangeArrowheads="1"/>
          </p:cNvSpPr>
          <p:nvPr/>
        </p:nvSpPr>
        <p:spPr bwMode="auto">
          <a:xfrm>
            <a:off x="947758" y="4489444"/>
            <a:ext cx="2879725" cy="287338"/>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2" name="Text Box 10"/>
          <p:cNvSpPr txBox="1">
            <a:spLocks noChangeArrowheads="1"/>
          </p:cNvSpPr>
          <p:nvPr/>
        </p:nvSpPr>
        <p:spPr bwMode="auto">
          <a:xfrm>
            <a:off x="2014558" y="5314944"/>
            <a:ext cx="5486400" cy="457200"/>
          </a:xfrm>
          <a:prstGeom prst="rect">
            <a:avLst/>
          </a:prstGeom>
          <a:noFill/>
          <a:ln w="12700">
            <a:noFill/>
            <a:miter lim="800000"/>
            <a:headEnd/>
            <a:tailEnd/>
          </a:ln>
          <a:effectLst/>
        </p:spPr>
        <p:txBody>
          <a:bodyPr>
            <a:spAutoFit/>
          </a:bodyPr>
          <a:lstStyle/>
          <a:p>
            <a:pPr>
              <a:spcBef>
                <a:spcPct val="50000"/>
              </a:spcBef>
            </a:pPr>
            <a:r>
              <a:rPr lang="en-US" altLang="zh-CN"/>
              <a:t>A                            B                                C</a:t>
            </a:r>
          </a:p>
        </p:txBody>
      </p:sp>
    </p:spTree>
    <p:extLst>
      <p:ext uri="{BB962C8B-B14F-4D97-AF65-F5344CB8AC3E}">
        <p14:creationId xmlns:p14="http://schemas.microsoft.com/office/powerpoint/2010/main" val="4229899378"/>
      </p:ext>
    </p:extLst>
  </p:cSld>
  <p:clrMapOvr>
    <a:masterClrMapping/>
  </p:clrMapOvr>
  <p:timing>
    <p:tnLst>
      <p:par>
        <p:cTn xmlns:p14="http://schemas.microsoft.com/office/powerpoint/2010/mai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a:xfrm>
            <a:off x="457200" y="1295400"/>
            <a:ext cx="8153400" cy="561964"/>
          </a:xfrm>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5.15】</a:t>
            </a:r>
            <a:r>
              <a:rPr lang="zh-CN" altLang="en-US" dirty="0" smtClean="0"/>
              <a:t>移动次序</a:t>
            </a:r>
            <a:r>
              <a:rPr lang="en-US" altLang="zh-CN" dirty="0" smtClean="0"/>
              <a:t>5</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146</a:t>
            </a:fld>
            <a:endParaRPr lang="en-US" altLang="zh-CN" dirty="0"/>
          </a:p>
        </p:txBody>
      </p:sp>
      <p:sp>
        <p:nvSpPr>
          <p:cNvPr id="6" name="AutoShape 4"/>
          <p:cNvSpPr>
            <a:spLocks noChangeArrowheads="1"/>
          </p:cNvSpPr>
          <p:nvPr/>
        </p:nvSpPr>
        <p:spPr bwMode="auto">
          <a:xfrm>
            <a:off x="1928794" y="26479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 name="AutoShape 5"/>
          <p:cNvSpPr>
            <a:spLocks noChangeArrowheads="1"/>
          </p:cNvSpPr>
          <p:nvPr/>
        </p:nvSpPr>
        <p:spPr bwMode="auto">
          <a:xfrm>
            <a:off x="4138594" y="25717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 name="AutoShape 6"/>
          <p:cNvSpPr>
            <a:spLocks noChangeArrowheads="1"/>
          </p:cNvSpPr>
          <p:nvPr/>
        </p:nvSpPr>
        <p:spPr bwMode="auto">
          <a:xfrm>
            <a:off x="6424594" y="25717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 name="AutoShape 7"/>
          <p:cNvSpPr>
            <a:spLocks noChangeArrowheads="1"/>
          </p:cNvSpPr>
          <p:nvPr/>
        </p:nvSpPr>
        <p:spPr bwMode="auto">
          <a:xfrm>
            <a:off x="3841732" y="3575044"/>
            <a:ext cx="1439862" cy="2159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0" name="AutoShape 8"/>
          <p:cNvSpPr>
            <a:spLocks noChangeArrowheads="1"/>
          </p:cNvSpPr>
          <p:nvPr/>
        </p:nvSpPr>
        <p:spPr bwMode="auto">
          <a:xfrm>
            <a:off x="3579794" y="4019544"/>
            <a:ext cx="2159000" cy="252413"/>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1" name="AutoShape 9"/>
          <p:cNvSpPr>
            <a:spLocks noChangeArrowheads="1"/>
          </p:cNvSpPr>
          <p:nvPr/>
        </p:nvSpPr>
        <p:spPr bwMode="auto">
          <a:xfrm>
            <a:off x="5526069" y="4489444"/>
            <a:ext cx="2879725" cy="287338"/>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2" name="Text Box 10"/>
          <p:cNvSpPr txBox="1">
            <a:spLocks noChangeArrowheads="1"/>
          </p:cNvSpPr>
          <p:nvPr/>
        </p:nvSpPr>
        <p:spPr bwMode="auto">
          <a:xfrm>
            <a:off x="2004994" y="5314944"/>
            <a:ext cx="5486400" cy="457200"/>
          </a:xfrm>
          <a:prstGeom prst="rect">
            <a:avLst/>
          </a:prstGeom>
          <a:noFill/>
          <a:ln w="12700">
            <a:noFill/>
            <a:miter lim="800000"/>
            <a:headEnd/>
            <a:tailEnd/>
          </a:ln>
          <a:effectLst/>
        </p:spPr>
        <p:txBody>
          <a:bodyPr>
            <a:spAutoFit/>
          </a:bodyPr>
          <a:lstStyle/>
          <a:p>
            <a:pPr>
              <a:spcBef>
                <a:spcPct val="50000"/>
              </a:spcBef>
            </a:pPr>
            <a:r>
              <a:rPr lang="en-US" altLang="zh-CN"/>
              <a:t>A                            B                                C</a:t>
            </a:r>
          </a:p>
        </p:txBody>
      </p:sp>
    </p:spTree>
    <p:extLst>
      <p:ext uri="{BB962C8B-B14F-4D97-AF65-F5344CB8AC3E}">
        <p14:creationId xmlns:p14="http://schemas.microsoft.com/office/powerpoint/2010/main" val="2884794083"/>
      </p:ext>
    </p:extLst>
  </p:cSld>
  <p:clrMapOvr>
    <a:masterClrMapping/>
  </p:clrMapOvr>
  <p:timing>
    <p:tnLst>
      <p:par>
        <p:cTn xmlns:p14="http://schemas.microsoft.com/office/powerpoint/2010/mai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a:xfrm>
            <a:off x="457200" y="1295400"/>
            <a:ext cx="8153400" cy="561964"/>
          </a:xfrm>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5.15】</a:t>
            </a:r>
            <a:r>
              <a:rPr lang="zh-CN" altLang="en-US" dirty="0" smtClean="0"/>
              <a:t>移动次序</a:t>
            </a:r>
            <a:r>
              <a:rPr lang="en-US" altLang="zh-CN" dirty="0" smtClean="0"/>
              <a:t>6</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147</a:t>
            </a:fld>
            <a:endParaRPr lang="en-US" altLang="zh-CN" dirty="0"/>
          </a:p>
        </p:txBody>
      </p:sp>
      <p:sp>
        <p:nvSpPr>
          <p:cNvPr id="6" name="AutoShape 4"/>
          <p:cNvSpPr>
            <a:spLocks noChangeArrowheads="1"/>
          </p:cNvSpPr>
          <p:nvPr/>
        </p:nvSpPr>
        <p:spPr bwMode="auto">
          <a:xfrm>
            <a:off x="1944666" y="26479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 name="AutoShape 5"/>
          <p:cNvSpPr>
            <a:spLocks noChangeArrowheads="1"/>
          </p:cNvSpPr>
          <p:nvPr/>
        </p:nvSpPr>
        <p:spPr bwMode="auto">
          <a:xfrm>
            <a:off x="4154466" y="25717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 name="AutoShape 6"/>
          <p:cNvSpPr>
            <a:spLocks noChangeArrowheads="1"/>
          </p:cNvSpPr>
          <p:nvPr/>
        </p:nvSpPr>
        <p:spPr bwMode="auto">
          <a:xfrm>
            <a:off x="6440466" y="25717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 name="AutoShape 7"/>
          <p:cNvSpPr>
            <a:spLocks noChangeArrowheads="1"/>
          </p:cNvSpPr>
          <p:nvPr/>
        </p:nvSpPr>
        <p:spPr bwMode="auto">
          <a:xfrm>
            <a:off x="1571604" y="3575044"/>
            <a:ext cx="1439862" cy="2159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0" name="AutoShape 8"/>
          <p:cNvSpPr>
            <a:spLocks noChangeArrowheads="1"/>
          </p:cNvSpPr>
          <p:nvPr/>
        </p:nvSpPr>
        <p:spPr bwMode="auto">
          <a:xfrm>
            <a:off x="3595666" y="4019544"/>
            <a:ext cx="2159000" cy="252413"/>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1" name="AutoShape 9"/>
          <p:cNvSpPr>
            <a:spLocks noChangeArrowheads="1"/>
          </p:cNvSpPr>
          <p:nvPr/>
        </p:nvSpPr>
        <p:spPr bwMode="auto">
          <a:xfrm>
            <a:off x="5541941" y="4489444"/>
            <a:ext cx="2879725" cy="287338"/>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2" name="Text Box 10"/>
          <p:cNvSpPr txBox="1">
            <a:spLocks noChangeArrowheads="1"/>
          </p:cNvSpPr>
          <p:nvPr/>
        </p:nvSpPr>
        <p:spPr bwMode="auto">
          <a:xfrm>
            <a:off x="2020866" y="5314944"/>
            <a:ext cx="5486400" cy="457200"/>
          </a:xfrm>
          <a:prstGeom prst="rect">
            <a:avLst/>
          </a:prstGeom>
          <a:noFill/>
          <a:ln w="12700">
            <a:noFill/>
            <a:miter lim="800000"/>
            <a:headEnd/>
            <a:tailEnd/>
          </a:ln>
          <a:effectLst/>
        </p:spPr>
        <p:txBody>
          <a:bodyPr>
            <a:spAutoFit/>
          </a:bodyPr>
          <a:lstStyle/>
          <a:p>
            <a:pPr>
              <a:spcBef>
                <a:spcPct val="50000"/>
              </a:spcBef>
            </a:pPr>
            <a:r>
              <a:rPr lang="en-US" altLang="zh-CN"/>
              <a:t>A                            B                                C</a:t>
            </a:r>
          </a:p>
        </p:txBody>
      </p:sp>
    </p:spTree>
    <p:extLst>
      <p:ext uri="{BB962C8B-B14F-4D97-AF65-F5344CB8AC3E}">
        <p14:creationId xmlns:p14="http://schemas.microsoft.com/office/powerpoint/2010/main" val="2184534076"/>
      </p:ext>
    </p:extLst>
  </p:cSld>
  <p:clrMapOvr>
    <a:masterClrMapping/>
  </p:clrMapOvr>
  <p:timing>
    <p:tnLst>
      <p:par>
        <p:cTn xmlns:p14="http://schemas.microsoft.com/office/powerpoint/2010/mai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a:xfrm>
            <a:off x="457200" y="1295400"/>
            <a:ext cx="8153400" cy="561964"/>
          </a:xfrm>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5.15】</a:t>
            </a:r>
            <a:r>
              <a:rPr lang="zh-CN" altLang="en-US" dirty="0" smtClean="0"/>
              <a:t>移动次序</a:t>
            </a:r>
            <a:r>
              <a:rPr lang="en-US" altLang="zh-CN" dirty="0" smtClean="0"/>
              <a:t>7</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148</a:t>
            </a:fld>
            <a:endParaRPr lang="en-US" altLang="zh-CN" dirty="0"/>
          </a:p>
        </p:txBody>
      </p:sp>
      <p:sp>
        <p:nvSpPr>
          <p:cNvPr id="6" name="AutoShape 4"/>
          <p:cNvSpPr>
            <a:spLocks noChangeArrowheads="1"/>
          </p:cNvSpPr>
          <p:nvPr/>
        </p:nvSpPr>
        <p:spPr bwMode="auto">
          <a:xfrm>
            <a:off x="1944666" y="26479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 name="AutoShape 5"/>
          <p:cNvSpPr>
            <a:spLocks noChangeArrowheads="1"/>
          </p:cNvSpPr>
          <p:nvPr/>
        </p:nvSpPr>
        <p:spPr bwMode="auto">
          <a:xfrm>
            <a:off x="4154466" y="25717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 name="AutoShape 6"/>
          <p:cNvSpPr>
            <a:spLocks noChangeArrowheads="1"/>
          </p:cNvSpPr>
          <p:nvPr/>
        </p:nvSpPr>
        <p:spPr bwMode="auto">
          <a:xfrm>
            <a:off x="6440466" y="25717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 name="AutoShape 7"/>
          <p:cNvSpPr>
            <a:spLocks noChangeArrowheads="1"/>
          </p:cNvSpPr>
          <p:nvPr/>
        </p:nvSpPr>
        <p:spPr bwMode="auto">
          <a:xfrm>
            <a:off x="1571604" y="3575044"/>
            <a:ext cx="1439862" cy="2159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0" name="AutoShape 8"/>
          <p:cNvSpPr>
            <a:spLocks noChangeArrowheads="1"/>
          </p:cNvSpPr>
          <p:nvPr/>
        </p:nvSpPr>
        <p:spPr bwMode="auto">
          <a:xfrm>
            <a:off x="5881666" y="4019544"/>
            <a:ext cx="2159000" cy="252413"/>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1" name="AutoShape 9"/>
          <p:cNvSpPr>
            <a:spLocks noChangeArrowheads="1"/>
          </p:cNvSpPr>
          <p:nvPr/>
        </p:nvSpPr>
        <p:spPr bwMode="auto">
          <a:xfrm>
            <a:off x="5541941" y="4489444"/>
            <a:ext cx="2879725" cy="287338"/>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2" name="Text Box 10"/>
          <p:cNvSpPr txBox="1">
            <a:spLocks noChangeArrowheads="1"/>
          </p:cNvSpPr>
          <p:nvPr/>
        </p:nvSpPr>
        <p:spPr bwMode="auto">
          <a:xfrm>
            <a:off x="2020866" y="5314944"/>
            <a:ext cx="5486400" cy="457200"/>
          </a:xfrm>
          <a:prstGeom prst="rect">
            <a:avLst/>
          </a:prstGeom>
          <a:noFill/>
          <a:ln w="12700">
            <a:noFill/>
            <a:miter lim="800000"/>
            <a:headEnd/>
            <a:tailEnd/>
          </a:ln>
          <a:effectLst/>
        </p:spPr>
        <p:txBody>
          <a:bodyPr>
            <a:spAutoFit/>
          </a:bodyPr>
          <a:lstStyle/>
          <a:p>
            <a:pPr>
              <a:spcBef>
                <a:spcPct val="50000"/>
              </a:spcBef>
            </a:pPr>
            <a:r>
              <a:rPr lang="en-US" altLang="zh-CN"/>
              <a:t>A                            B                                C</a:t>
            </a:r>
          </a:p>
        </p:txBody>
      </p:sp>
    </p:spTree>
    <p:extLst>
      <p:ext uri="{BB962C8B-B14F-4D97-AF65-F5344CB8AC3E}">
        <p14:creationId xmlns:p14="http://schemas.microsoft.com/office/powerpoint/2010/main" val="87234692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AutoShape 3"/>
          <p:cNvSpPr>
            <a:spLocks noChangeArrowheads="1"/>
          </p:cNvSpPr>
          <p:nvPr/>
        </p:nvSpPr>
        <p:spPr bwMode="auto">
          <a:xfrm>
            <a:off x="5562600" y="3276600"/>
            <a:ext cx="2286000" cy="2667000"/>
          </a:xfrm>
          <a:prstGeom prst="roundRect">
            <a:avLst>
              <a:gd name="adj" fmla="val 16667"/>
            </a:avLst>
          </a:prstGeom>
          <a:noFill/>
          <a:ln w="38100">
            <a:solidFill>
              <a:schemeClr val="tx1"/>
            </a:solidFill>
            <a:round/>
            <a:headEnd/>
            <a:tailEnd/>
          </a:ln>
          <a:effectLst/>
        </p:spPr>
        <p:txBody>
          <a:bodyPr wrap="none" anchor="ctr"/>
          <a:lstStyle/>
          <a:p>
            <a:pPr algn="ctr" eaLnBrk="0" hangingPunct="0"/>
            <a:endParaRPr lang="zh-CN" altLang="zh-CN">
              <a:latin typeface="Verdana" pitchFamily="34" charset="0"/>
            </a:endParaRPr>
          </a:p>
        </p:txBody>
      </p:sp>
      <p:sp>
        <p:nvSpPr>
          <p:cNvPr id="43012" name="Text Box 4"/>
          <p:cNvSpPr txBox="1">
            <a:spLocks noChangeArrowheads="1"/>
          </p:cNvSpPr>
          <p:nvPr/>
        </p:nvSpPr>
        <p:spPr bwMode="auto">
          <a:xfrm>
            <a:off x="5715000" y="3471863"/>
            <a:ext cx="2057400" cy="1323439"/>
          </a:xfrm>
          <a:prstGeom prst="rect">
            <a:avLst/>
          </a:prstGeom>
          <a:noFill/>
          <a:ln w="9525">
            <a:noFill/>
            <a:miter lim="800000"/>
            <a:headEnd/>
            <a:tailEnd/>
          </a:ln>
          <a:effectLst/>
        </p:spPr>
        <p:txBody>
          <a:bodyPr>
            <a:spAutoFit/>
          </a:bodyPr>
          <a:lstStyle/>
          <a:p>
            <a:pPr eaLnBrk="0" hangingPunct="0"/>
            <a:r>
              <a:rPr lang="zh-CN" altLang="en-US" sz="2000" b="1" dirty="0" smtClean="0">
                <a:solidFill>
                  <a:srgbClr val="0000FF"/>
                </a:solidFill>
                <a:latin typeface="楷体_GB2312" pitchFamily="49" charset="-122"/>
                <a:ea typeface="楷体_GB2312" pitchFamily="49" charset="-122"/>
              </a:rPr>
              <a:t>从</a:t>
            </a:r>
            <a:r>
              <a:rPr lang="zh-CN" altLang="en-US" sz="2000" b="1" dirty="0" smtClean="0">
                <a:solidFill>
                  <a:schemeClr val="hlink"/>
                </a:solidFill>
                <a:latin typeface="楷体_GB2312" pitchFamily="49" charset="-122"/>
                <a:ea typeface="楷体_GB2312" pitchFamily="49" charset="-122"/>
              </a:rPr>
              <a:t>函数形式</a:t>
            </a:r>
            <a:r>
              <a:rPr lang="zh-CN" altLang="en-US" sz="2000" b="1" dirty="0" smtClean="0">
                <a:solidFill>
                  <a:srgbClr val="0000FF"/>
                </a:solidFill>
                <a:latin typeface="楷体_GB2312" pitchFamily="49" charset="-122"/>
                <a:ea typeface="楷体_GB2312" pitchFamily="49" charset="-122"/>
              </a:rPr>
              <a:t>划分，可分为无参函数与有参函数两类</a:t>
            </a:r>
            <a:endParaRPr lang="en-US" altLang="zh-CN" sz="1400" dirty="0">
              <a:solidFill>
                <a:srgbClr val="000000"/>
              </a:solidFill>
              <a:ea typeface="宋体" pitchFamily="2" charset="-122"/>
            </a:endParaRPr>
          </a:p>
        </p:txBody>
      </p:sp>
      <p:sp>
        <p:nvSpPr>
          <p:cNvPr id="43013" name="AutoShape 5"/>
          <p:cNvSpPr>
            <a:spLocks noChangeArrowheads="1"/>
          </p:cNvSpPr>
          <p:nvPr/>
        </p:nvSpPr>
        <p:spPr bwMode="auto">
          <a:xfrm>
            <a:off x="1143000" y="3276600"/>
            <a:ext cx="2286000" cy="2667000"/>
          </a:xfrm>
          <a:prstGeom prst="roundRect">
            <a:avLst>
              <a:gd name="adj" fmla="val 16667"/>
            </a:avLst>
          </a:prstGeom>
          <a:noFill/>
          <a:ln w="38100">
            <a:solidFill>
              <a:schemeClr val="tx1"/>
            </a:solidFill>
            <a:round/>
            <a:headEnd/>
            <a:tailEnd/>
          </a:ln>
          <a:effectLst/>
        </p:spPr>
        <p:txBody>
          <a:bodyPr wrap="none" anchor="ctr"/>
          <a:lstStyle/>
          <a:p>
            <a:pPr algn="ctr" eaLnBrk="0" hangingPunct="0"/>
            <a:endParaRPr lang="zh-CN" altLang="zh-CN">
              <a:latin typeface="Verdana" pitchFamily="34" charset="0"/>
            </a:endParaRPr>
          </a:p>
        </p:txBody>
      </p:sp>
      <p:sp>
        <p:nvSpPr>
          <p:cNvPr id="43014" name="Text Box 6"/>
          <p:cNvSpPr txBox="1">
            <a:spLocks noChangeArrowheads="1"/>
          </p:cNvSpPr>
          <p:nvPr/>
        </p:nvSpPr>
        <p:spPr bwMode="auto">
          <a:xfrm>
            <a:off x="1238250" y="3476625"/>
            <a:ext cx="2038350" cy="2246769"/>
          </a:xfrm>
          <a:prstGeom prst="rect">
            <a:avLst/>
          </a:prstGeom>
          <a:noFill/>
          <a:ln w="9525">
            <a:noFill/>
            <a:miter lim="800000"/>
            <a:headEnd/>
            <a:tailEnd/>
          </a:ln>
          <a:effectLst/>
        </p:spPr>
        <p:txBody>
          <a:bodyPr>
            <a:spAutoFit/>
          </a:bodyPr>
          <a:lstStyle/>
          <a:p>
            <a:pPr eaLnBrk="0" hangingPunct="0"/>
            <a:r>
              <a:rPr lang="zh-CN" altLang="en-US" sz="2000" b="1" dirty="0" smtClean="0">
                <a:solidFill>
                  <a:srgbClr val="0000FF"/>
                </a:solidFill>
                <a:latin typeface="楷体_GB2312" pitchFamily="49" charset="-122"/>
                <a:ea typeface="楷体_GB2312" pitchFamily="49" charset="-122"/>
              </a:rPr>
              <a:t>从</a:t>
            </a:r>
            <a:r>
              <a:rPr lang="zh-CN" altLang="en-US" sz="2000" b="1" dirty="0" smtClean="0">
                <a:solidFill>
                  <a:schemeClr val="hlink"/>
                </a:solidFill>
                <a:latin typeface="楷体_GB2312" pitchFamily="49" charset="-122"/>
                <a:ea typeface="楷体_GB2312" pitchFamily="49" charset="-122"/>
              </a:rPr>
              <a:t>使用角度</a:t>
            </a:r>
            <a:r>
              <a:rPr lang="zh-CN" altLang="en-US" sz="2000" b="1" dirty="0" smtClean="0">
                <a:solidFill>
                  <a:srgbClr val="0000FF"/>
                </a:solidFill>
                <a:latin typeface="楷体_GB2312" pitchFamily="49" charset="-122"/>
                <a:ea typeface="楷体_GB2312" pitchFamily="49" charset="-122"/>
              </a:rPr>
              <a:t>划分，可将函数分为：</a:t>
            </a:r>
            <a:r>
              <a:rPr lang="zh-CN" altLang="en-US" sz="2000" b="1" dirty="0" smtClean="0">
                <a:solidFill>
                  <a:schemeClr val="hlink"/>
                </a:solidFill>
                <a:latin typeface="楷体_GB2312" pitchFamily="49" charset="-122"/>
                <a:ea typeface="楷体_GB2312" pitchFamily="49" charset="-122"/>
              </a:rPr>
              <a:t>系统预定义</a:t>
            </a:r>
            <a:r>
              <a:rPr lang="zh-CN" altLang="en-US" sz="2000" b="1" dirty="0" smtClean="0">
                <a:solidFill>
                  <a:srgbClr val="0000FF"/>
                </a:solidFill>
                <a:latin typeface="楷体_GB2312" pitchFamily="49" charset="-122"/>
                <a:ea typeface="楷体_GB2312" pitchFamily="49" charset="-122"/>
              </a:rPr>
              <a:t>的标准</a:t>
            </a:r>
            <a:r>
              <a:rPr lang="zh-CN" altLang="en-US" sz="2000" b="1" smtClean="0">
                <a:solidFill>
                  <a:srgbClr val="0000FF"/>
                </a:solidFill>
                <a:latin typeface="楷体_GB2312" pitchFamily="49" charset="-122"/>
                <a:ea typeface="楷体_GB2312" pitchFamily="49" charset="-122"/>
              </a:rPr>
              <a:t>库函数（如</a:t>
            </a:r>
            <a:r>
              <a:rPr lang="zh-CN" altLang="en-US" sz="2000" b="1" dirty="0" smtClean="0">
                <a:solidFill>
                  <a:srgbClr val="0000FF"/>
                </a:solidFill>
                <a:latin typeface="楷体_GB2312" pitchFamily="49" charset="-122"/>
                <a:ea typeface="楷体_GB2312" pitchFamily="49" charset="-122"/>
              </a:rPr>
              <a:t>，</a:t>
            </a:r>
            <a:r>
              <a:rPr lang="en-US" altLang="zh-CN" sz="2000" b="1" dirty="0" err="1" smtClean="0">
                <a:solidFill>
                  <a:srgbClr val="0000FF"/>
                </a:solidFill>
                <a:latin typeface="楷体_GB2312" pitchFamily="49" charset="-122"/>
                <a:ea typeface="楷体_GB2312" pitchFamily="49" charset="-122"/>
              </a:rPr>
              <a:t>sin，abs</a:t>
            </a:r>
            <a:r>
              <a:rPr lang="zh-CN" altLang="en-US" sz="2000" b="1" dirty="0" smtClean="0">
                <a:solidFill>
                  <a:srgbClr val="0000FF"/>
                </a:solidFill>
                <a:latin typeface="楷体_GB2312" pitchFamily="49" charset="-122"/>
                <a:ea typeface="楷体_GB2312" pitchFamily="49" charset="-122"/>
              </a:rPr>
              <a:t>等），以及由</a:t>
            </a:r>
            <a:r>
              <a:rPr lang="zh-CN" altLang="en-US" sz="2000" b="1" dirty="0" smtClean="0">
                <a:solidFill>
                  <a:schemeClr val="hlink"/>
                </a:solidFill>
                <a:latin typeface="楷体_GB2312" pitchFamily="49" charset="-122"/>
                <a:ea typeface="楷体_GB2312" pitchFamily="49" charset="-122"/>
              </a:rPr>
              <a:t>用户自定义</a:t>
            </a:r>
            <a:r>
              <a:rPr lang="zh-CN" altLang="en-US" sz="2000" b="1" dirty="0" smtClean="0">
                <a:solidFill>
                  <a:srgbClr val="0000FF"/>
                </a:solidFill>
                <a:latin typeface="楷体_GB2312" pitchFamily="49" charset="-122"/>
                <a:ea typeface="楷体_GB2312" pitchFamily="49" charset="-122"/>
              </a:rPr>
              <a:t>的函数</a:t>
            </a:r>
            <a:endParaRPr lang="en-US" altLang="zh-CN" sz="1400" dirty="0">
              <a:solidFill>
                <a:srgbClr val="000000"/>
              </a:solidFill>
              <a:ea typeface="宋体" pitchFamily="2" charset="-122"/>
            </a:endParaRPr>
          </a:p>
        </p:txBody>
      </p:sp>
      <p:sp>
        <p:nvSpPr>
          <p:cNvPr id="43016" name="Freeform 8"/>
          <p:cNvSpPr>
            <a:spLocks/>
          </p:cNvSpPr>
          <p:nvPr/>
        </p:nvSpPr>
        <p:spPr bwMode="gray">
          <a:xfrm>
            <a:off x="3222625" y="3179763"/>
            <a:ext cx="903288"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1"/>
              </a:gs>
              <a:gs pos="100000">
                <a:schemeClr val="accent1">
                  <a:gamma/>
                  <a:tint val="31765"/>
                  <a:invGamma/>
                </a:schemeClr>
              </a:gs>
            </a:gsLst>
            <a:lin ang="0" scaled="1"/>
          </a:gradFill>
          <a:ln w="0">
            <a:noFill/>
            <a:prstDash val="solid"/>
            <a:round/>
            <a:headEnd/>
            <a:tailEnd/>
          </a:ln>
        </p:spPr>
        <p:txBody>
          <a:bodyPr/>
          <a:lstStyle/>
          <a:p>
            <a:endParaRPr lang="zh-CN" altLang="en-US"/>
          </a:p>
        </p:txBody>
      </p:sp>
      <p:sp>
        <p:nvSpPr>
          <p:cNvPr id="43017" name="AutoShape 9"/>
          <p:cNvSpPr>
            <a:spLocks noChangeAspect="1" noChangeArrowheads="1" noTextEdit="1"/>
          </p:cNvSpPr>
          <p:nvPr/>
        </p:nvSpPr>
        <p:spPr bwMode="gray">
          <a:xfrm flipH="1">
            <a:off x="4868863" y="3176588"/>
            <a:ext cx="909637" cy="1244600"/>
          </a:xfrm>
          <a:prstGeom prst="rect">
            <a:avLst/>
          </a:prstGeom>
          <a:noFill/>
          <a:ln w="9525">
            <a:noFill/>
            <a:miter lim="800000"/>
            <a:headEnd/>
            <a:tailEnd/>
          </a:ln>
        </p:spPr>
        <p:txBody>
          <a:bodyPr/>
          <a:lstStyle/>
          <a:p>
            <a:endParaRPr lang="zh-CN" altLang="en-US"/>
          </a:p>
        </p:txBody>
      </p:sp>
      <p:sp>
        <p:nvSpPr>
          <p:cNvPr id="43018" name="Freeform 10"/>
          <p:cNvSpPr>
            <a:spLocks/>
          </p:cNvSpPr>
          <p:nvPr/>
        </p:nvSpPr>
        <p:spPr bwMode="gray">
          <a:xfrm flipH="1">
            <a:off x="4875213" y="3179763"/>
            <a:ext cx="903287"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1"/>
              </a:gs>
              <a:gs pos="100000">
                <a:schemeClr val="accent1">
                  <a:gamma/>
                  <a:tint val="31765"/>
                  <a:invGamma/>
                </a:schemeClr>
              </a:gs>
            </a:gsLst>
            <a:lin ang="0" scaled="1"/>
          </a:gradFill>
          <a:ln w="0">
            <a:noFill/>
            <a:prstDash val="solid"/>
            <a:round/>
            <a:headEnd/>
            <a:tailEnd/>
          </a:ln>
        </p:spPr>
        <p:txBody>
          <a:bodyPr/>
          <a:lstStyle/>
          <a:p>
            <a:endParaRPr lang="zh-CN" altLang="en-US"/>
          </a:p>
        </p:txBody>
      </p:sp>
      <p:grpSp>
        <p:nvGrpSpPr>
          <p:cNvPr id="2" name="Group 11"/>
          <p:cNvGrpSpPr>
            <a:grpSpLocks/>
          </p:cNvGrpSpPr>
          <p:nvPr/>
        </p:nvGrpSpPr>
        <p:grpSpPr bwMode="auto">
          <a:xfrm>
            <a:off x="3048000" y="1552575"/>
            <a:ext cx="2998788" cy="1601788"/>
            <a:chOff x="1997" y="1314"/>
            <a:chExt cx="1889" cy="1009"/>
          </a:xfrm>
        </p:grpSpPr>
        <p:grpSp>
          <p:nvGrpSpPr>
            <p:cNvPr id="3" name="Group 12"/>
            <p:cNvGrpSpPr>
              <a:grpSpLocks/>
            </p:cNvGrpSpPr>
            <p:nvPr/>
          </p:nvGrpSpPr>
          <p:grpSpPr bwMode="auto">
            <a:xfrm>
              <a:off x="1997" y="1404"/>
              <a:ext cx="1889" cy="919"/>
              <a:chOff x="1973" y="1027"/>
              <a:chExt cx="1926" cy="937"/>
            </a:xfrm>
          </p:grpSpPr>
          <p:sp>
            <p:nvSpPr>
              <p:cNvPr id="43021" name="Oval 13"/>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w="9525">
                <a:noFill/>
                <a:round/>
                <a:headEnd/>
                <a:tailEnd/>
              </a:ln>
              <a:effectLst/>
            </p:spPr>
            <p:txBody>
              <a:bodyPr wrap="none" anchor="ctr"/>
              <a:lstStyle/>
              <a:p>
                <a:endParaRPr lang="zh-CN" altLang="en-US"/>
              </a:p>
            </p:txBody>
          </p:sp>
          <p:sp>
            <p:nvSpPr>
              <p:cNvPr id="43022" name="Oval 14"/>
              <p:cNvSpPr>
                <a:spLocks noChangeArrowheads="1"/>
              </p:cNvSpPr>
              <p:nvPr/>
            </p:nvSpPr>
            <p:spPr bwMode="gray">
              <a:xfrm>
                <a:off x="1973" y="1027"/>
                <a:ext cx="1905" cy="907"/>
              </a:xfrm>
              <a:prstGeom prst="ellipse">
                <a:avLst/>
              </a:prstGeom>
              <a:gradFill rotWithShape="1">
                <a:gsLst>
                  <a:gs pos="0">
                    <a:schemeClr val="hlink">
                      <a:gamma/>
                      <a:tint val="44314"/>
                      <a:invGamma/>
                    </a:schemeClr>
                  </a:gs>
                  <a:gs pos="100000">
                    <a:schemeClr val="hlink"/>
                  </a:gs>
                </a:gsLst>
                <a:lin ang="2700000" scaled="1"/>
              </a:gradFill>
              <a:ln w="9525">
                <a:noFill/>
                <a:round/>
                <a:headEnd/>
                <a:tailEnd/>
              </a:ln>
              <a:effectLst/>
            </p:spPr>
            <p:txBody>
              <a:bodyPr wrap="none" anchor="ctr"/>
              <a:lstStyle/>
              <a:p>
                <a:endParaRPr lang="zh-CN" altLang="en-US"/>
              </a:p>
            </p:txBody>
          </p:sp>
        </p:grpSp>
        <p:sp>
          <p:nvSpPr>
            <p:cNvPr id="43023" name="Oval 15"/>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w="9525" algn="ctr">
              <a:noFill/>
              <a:round/>
              <a:headEnd/>
              <a:tailEnd/>
            </a:ln>
            <a:effectLst/>
          </p:spPr>
          <p:txBody>
            <a:bodyPr vert="eaVert" wrap="none" anchor="ctr"/>
            <a:lstStyle/>
            <a:p>
              <a:endParaRPr lang="zh-CN" altLang="en-US"/>
            </a:p>
          </p:txBody>
        </p:sp>
        <p:sp>
          <p:nvSpPr>
            <p:cNvPr id="43024" name="Oval 16"/>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w="9525" algn="ctr">
              <a:noFill/>
              <a:round/>
              <a:headEnd/>
              <a:tailEnd/>
            </a:ln>
            <a:effectLst/>
          </p:spPr>
          <p:txBody>
            <a:bodyPr vert="eaVert" wrap="none" anchor="ctr"/>
            <a:lstStyle/>
            <a:p>
              <a:endParaRPr lang="zh-CN" altLang="en-US"/>
            </a:p>
          </p:txBody>
        </p:sp>
        <p:sp>
          <p:nvSpPr>
            <p:cNvPr id="43025" name="Oval 17"/>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w="9525" algn="ctr">
              <a:noFill/>
              <a:round/>
              <a:headEnd/>
              <a:tailEnd/>
            </a:ln>
            <a:effectLst/>
          </p:spPr>
          <p:txBody>
            <a:bodyPr vert="eaVert" wrap="none" anchor="ctr"/>
            <a:lstStyle/>
            <a:p>
              <a:endParaRPr lang="zh-CN" altLang="en-US"/>
            </a:p>
          </p:txBody>
        </p:sp>
        <p:sp>
          <p:nvSpPr>
            <p:cNvPr id="43026" name="Oval 18"/>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w="9525" algn="ctr">
              <a:noFill/>
              <a:round/>
              <a:headEnd/>
              <a:tailEnd/>
            </a:ln>
            <a:effectLst/>
          </p:spPr>
          <p:txBody>
            <a:bodyPr vert="eaVert" wrap="none" anchor="ctr"/>
            <a:lstStyle/>
            <a:p>
              <a:endParaRPr lang="zh-CN" altLang="en-US"/>
            </a:p>
          </p:txBody>
        </p:sp>
      </p:grpSp>
      <p:sp>
        <p:nvSpPr>
          <p:cNvPr id="43027" name="Text Box 19"/>
          <p:cNvSpPr txBox="1">
            <a:spLocks noChangeArrowheads="1"/>
          </p:cNvSpPr>
          <p:nvPr/>
        </p:nvSpPr>
        <p:spPr bwMode="auto">
          <a:xfrm>
            <a:off x="3643306" y="1643050"/>
            <a:ext cx="1832553" cy="1077218"/>
          </a:xfrm>
          <a:prstGeom prst="rect">
            <a:avLst/>
          </a:prstGeom>
          <a:noFill/>
          <a:ln w="9525" algn="ctr">
            <a:noFill/>
            <a:miter lim="800000"/>
            <a:headEnd/>
            <a:tailEnd/>
          </a:ln>
          <a:effectLst/>
        </p:spPr>
        <p:txBody>
          <a:bodyPr wrap="none">
            <a:spAutoFit/>
          </a:bodyPr>
          <a:lstStyle/>
          <a:p>
            <a:pPr algn="ctr" eaLnBrk="0" hangingPunct="0"/>
            <a:r>
              <a:rPr lang="zh-CN" altLang="en-US" sz="3200" b="1" dirty="0" smtClean="0">
                <a:solidFill>
                  <a:srgbClr val="000000"/>
                </a:solidFill>
                <a:latin typeface="楷体_GB2312" pitchFamily="49" charset="-122"/>
                <a:ea typeface="楷体_GB2312" pitchFamily="49" charset="-122"/>
              </a:rPr>
              <a:t>函数分类</a:t>
            </a:r>
            <a:endParaRPr lang="en-US" altLang="zh-CN" sz="3200" b="1" dirty="0" smtClean="0">
              <a:solidFill>
                <a:srgbClr val="000000"/>
              </a:solidFill>
              <a:latin typeface="楷体_GB2312" pitchFamily="49" charset="-122"/>
              <a:ea typeface="楷体_GB2312" pitchFamily="49" charset="-122"/>
            </a:endParaRPr>
          </a:p>
          <a:p>
            <a:pPr algn="ctr" eaLnBrk="0" hangingPunct="0"/>
            <a:r>
              <a:rPr lang="zh-CN" altLang="en-US" sz="3200" b="1" dirty="0" smtClean="0">
                <a:solidFill>
                  <a:srgbClr val="000000"/>
                </a:solidFill>
                <a:latin typeface="楷体_GB2312" pitchFamily="49" charset="-122"/>
                <a:ea typeface="楷体_GB2312" pitchFamily="49" charset="-122"/>
              </a:rPr>
              <a:t>方法</a:t>
            </a:r>
            <a:endParaRPr lang="en-US" altLang="zh-CN" sz="3200" dirty="0">
              <a:solidFill>
                <a:srgbClr val="000000"/>
              </a:solidFill>
              <a:latin typeface="楷体_GB2312" pitchFamily="49" charset="-122"/>
              <a:ea typeface="楷体_GB2312" pitchFamily="49" charset="-122"/>
            </a:endParaRPr>
          </a:p>
        </p:txBody>
      </p:sp>
      <p:sp>
        <p:nvSpPr>
          <p:cNvPr id="19" name="灯片编号占位符 18"/>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14</a:t>
            </a:fld>
            <a:endParaRPr lang="en-US" altLang="zh-CN" dirty="0"/>
          </a:p>
        </p:txBody>
      </p:sp>
      <p:sp>
        <p:nvSpPr>
          <p:cNvPr id="23" name="标题 1"/>
          <p:cNvSpPr>
            <a:spLocks noGrp="1"/>
          </p:cNvSpPr>
          <p:nvPr>
            <p:ph type="title"/>
          </p:nvPr>
        </p:nvSpPr>
        <p:spPr>
          <a:xfrm>
            <a:off x="457200" y="152400"/>
            <a:ext cx="8305800" cy="563563"/>
          </a:xfrm>
        </p:spPr>
        <p:txBody>
          <a:bodyPr/>
          <a:lstStyle/>
          <a:p>
            <a:r>
              <a:rPr lang="zh-CN" altLang="en-US" dirty="0" smtClean="0"/>
              <a:t>函数的说明与使用</a:t>
            </a:r>
            <a:endParaRPr lang="zh-CN" altLang="en-US" dirty="0"/>
          </a:p>
        </p:txBody>
      </p:sp>
    </p:spTree>
    <p:extLst>
      <p:ext uri="{BB962C8B-B14F-4D97-AF65-F5344CB8AC3E}">
        <p14:creationId xmlns:p14="http://schemas.microsoft.com/office/powerpoint/2010/main" val="1602876029"/>
      </p:ext>
    </p:extLst>
  </p:cSld>
  <p:clrMapOvr>
    <a:masterClrMapping/>
  </p:clrMapOvr>
  <p:timing>
    <p:tnLst>
      <p:par>
        <p:cTn xmlns:p14="http://schemas.microsoft.com/office/powerpoint/2010/mai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a:xfrm>
            <a:off x="457200" y="1295400"/>
            <a:ext cx="8153400" cy="561964"/>
          </a:xfrm>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5.15】</a:t>
            </a:r>
            <a:r>
              <a:rPr lang="zh-CN" altLang="en-US" dirty="0" smtClean="0"/>
              <a:t>移动次序</a:t>
            </a:r>
            <a:r>
              <a:rPr lang="en-US" altLang="zh-CN" dirty="0" smtClean="0"/>
              <a:t>8</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149</a:t>
            </a:fld>
            <a:endParaRPr lang="en-US" altLang="zh-CN" dirty="0"/>
          </a:p>
        </p:txBody>
      </p:sp>
      <p:sp>
        <p:nvSpPr>
          <p:cNvPr id="6" name="AutoShape 4"/>
          <p:cNvSpPr>
            <a:spLocks noChangeArrowheads="1"/>
          </p:cNvSpPr>
          <p:nvPr/>
        </p:nvSpPr>
        <p:spPr bwMode="auto">
          <a:xfrm>
            <a:off x="1928794" y="266225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 name="AutoShape 5"/>
          <p:cNvSpPr>
            <a:spLocks noChangeArrowheads="1"/>
          </p:cNvSpPr>
          <p:nvPr/>
        </p:nvSpPr>
        <p:spPr bwMode="auto">
          <a:xfrm>
            <a:off x="4138594" y="258605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 name="AutoShape 6"/>
          <p:cNvSpPr>
            <a:spLocks noChangeArrowheads="1"/>
          </p:cNvSpPr>
          <p:nvPr/>
        </p:nvSpPr>
        <p:spPr bwMode="auto">
          <a:xfrm>
            <a:off x="6424594" y="258605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 name="AutoShape 7"/>
          <p:cNvSpPr>
            <a:spLocks noChangeArrowheads="1"/>
          </p:cNvSpPr>
          <p:nvPr/>
        </p:nvSpPr>
        <p:spPr bwMode="auto">
          <a:xfrm>
            <a:off x="6203932" y="3589354"/>
            <a:ext cx="1439862" cy="2159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0" name="AutoShape 8"/>
          <p:cNvSpPr>
            <a:spLocks noChangeArrowheads="1"/>
          </p:cNvSpPr>
          <p:nvPr/>
        </p:nvSpPr>
        <p:spPr bwMode="auto">
          <a:xfrm>
            <a:off x="5865794" y="4033854"/>
            <a:ext cx="2159000" cy="252413"/>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1" name="AutoShape 9"/>
          <p:cNvSpPr>
            <a:spLocks noChangeArrowheads="1"/>
          </p:cNvSpPr>
          <p:nvPr/>
        </p:nvSpPr>
        <p:spPr bwMode="auto">
          <a:xfrm>
            <a:off x="5526069" y="4503754"/>
            <a:ext cx="2879725" cy="287338"/>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2" name="Text Box 10"/>
          <p:cNvSpPr txBox="1">
            <a:spLocks noChangeArrowheads="1"/>
          </p:cNvSpPr>
          <p:nvPr/>
        </p:nvSpPr>
        <p:spPr bwMode="auto">
          <a:xfrm>
            <a:off x="2004994" y="5329254"/>
            <a:ext cx="5486400" cy="457200"/>
          </a:xfrm>
          <a:prstGeom prst="rect">
            <a:avLst/>
          </a:prstGeom>
          <a:noFill/>
          <a:ln w="12700">
            <a:noFill/>
            <a:miter lim="800000"/>
            <a:headEnd/>
            <a:tailEnd/>
          </a:ln>
          <a:effectLst/>
        </p:spPr>
        <p:txBody>
          <a:bodyPr>
            <a:spAutoFit/>
          </a:bodyPr>
          <a:lstStyle/>
          <a:p>
            <a:pPr>
              <a:spcBef>
                <a:spcPct val="50000"/>
              </a:spcBef>
            </a:pPr>
            <a:r>
              <a:rPr lang="en-US" altLang="zh-CN"/>
              <a:t>A                            B                                C</a:t>
            </a:r>
          </a:p>
        </p:txBody>
      </p:sp>
    </p:spTree>
    <p:extLst>
      <p:ext uri="{BB962C8B-B14F-4D97-AF65-F5344CB8AC3E}">
        <p14:creationId xmlns:p14="http://schemas.microsoft.com/office/powerpoint/2010/main" val="1677427988"/>
      </p:ext>
    </p:extLst>
  </p:cSld>
  <p:clrMapOvr>
    <a:masterClrMapping/>
  </p:clrMapOvr>
  <p:timing>
    <p:tnLst>
      <p:par>
        <p:cTn xmlns:p14="http://schemas.microsoft.com/office/powerpoint/2010/mai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a:xfrm>
            <a:off x="457200" y="1295400"/>
            <a:ext cx="8153400" cy="5133996"/>
          </a:xfrm>
        </p:spPr>
        <p:txBody>
          <a:bodyPr/>
          <a:lstStyle/>
          <a:p>
            <a:r>
              <a:rPr lang="zh-CN" altLang="en-US" dirty="0" smtClean="0"/>
              <a:t>函数的递归</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5.16】</a:t>
            </a:r>
            <a:r>
              <a:rPr lang="zh-CN" altLang="en-US" dirty="0" smtClean="0">
                <a:solidFill>
                  <a:srgbClr val="C00000"/>
                </a:solidFill>
              </a:rPr>
              <a:t>递归程序实现排序。</a:t>
            </a:r>
            <a:endParaRPr lang="en-US" altLang="zh-CN" dirty="0" smtClean="0">
              <a:solidFill>
                <a:srgbClr val="C00000"/>
              </a:solidFill>
            </a:endParaRPr>
          </a:p>
          <a:p>
            <a:pPr lvl="1">
              <a:spcBef>
                <a:spcPts val="0"/>
              </a:spcBef>
              <a:buNone/>
            </a:pPr>
            <a:r>
              <a:rPr lang="en-US" altLang="zh-CN" sz="2400" dirty="0" smtClean="0">
                <a:latin typeface="Courier New" pitchFamily="49" charset="0"/>
                <a:cs typeface="Courier New" pitchFamily="49" charset="0"/>
              </a:rPr>
              <a:t>#include</a:t>
            </a:r>
            <a:r>
              <a:rPr lang="en-US" altLang="zh-CN" sz="2400" dirty="0" smtClean="0">
                <a:solidFill>
                  <a:schemeClr val="tx2"/>
                </a:solidFill>
                <a:latin typeface="Courier New" pitchFamily="49" charset="0"/>
                <a:cs typeface="Courier New" pitchFamily="49" charset="0"/>
              </a:rPr>
              <a:t>&lt;</a:t>
            </a:r>
            <a:r>
              <a:rPr lang="en-US" altLang="zh-CN" sz="2400" dirty="0" err="1" smtClean="0">
                <a:solidFill>
                  <a:schemeClr val="tx2"/>
                </a:solidFill>
                <a:latin typeface="Courier New" pitchFamily="49" charset="0"/>
                <a:cs typeface="Courier New" pitchFamily="49" charset="0"/>
              </a:rPr>
              <a:t>iostream</a:t>
            </a:r>
            <a:r>
              <a:rPr lang="en-US" altLang="zh-CN" sz="2400" dirty="0" smtClean="0">
                <a:solidFill>
                  <a:schemeClr val="tx2"/>
                </a:solidFill>
                <a:latin typeface="Courier New" pitchFamily="49" charset="0"/>
                <a:cs typeface="Courier New" pitchFamily="49" charset="0"/>
              </a:rPr>
              <a:t>&gt;</a:t>
            </a:r>
          </a:p>
          <a:p>
            <a:pPr lvl="1">
              <a:spcBef>
                <a:spcPts val="0"/>
              </a:spcBef>
              <a:buNone/>
            </a:pPr>
            <a:r>
              <a:rPr lang="en-US" altLang="zh-CN" sz="2400" dirty="0" smtClean="0">
                <a:latin typeface="Courier New" pitchFamily="49" charset="0"/>
                <a:cs typeface="Courier New" pitchFamily="49" charset="0"/>
              </a:rPr>
              <a:t>#include</a:t>
            </a:r>
            <a:r>
              <a:rPr lang="en-US" altLang="zh-CN" sz="2400" dirty="0" smtClean="0">
                <a:solidFill>
                  <a:schemeClr val="tx2"/>
                </a:solidFill>
                <a:latin typeface="Courier New" pitchFamily="49" charset="0"/>
                <a:cs typeface="Courier New" pitchFamily="49" charset="0"/>
              </a:rPr>
              <a:t>&lt;</a:t>
            </a:r>
            <a:r>
              <a:rPr lang="en-US" altLang="zh-CN" sz="2400" dirty="0" err="1" smtClean="0">
                <a:solidFill>
                  <a:schemeClr val="tx2"/>
                </a:solidFill>
                <a:latin typeface="Courier New" pitchFamily="49" charset="0"/>
                <a:cs typeface="Courier New" pitchFamily="49" charset="0"/>
              </a:rPr>
              <a:t>cstdlib</a:t>
            </a:r>
            <a:r>
              <a:rPr lang="en-US" altLang="zh-CN" sz="2400" dirty="0" smtClean="0">
                <a:solidFill>
                  <a:schemeClr val="tx2"/>
                </a:solidFill>
                <a:latin typeface="Courier New" pitchFamily="49" charset="0"/>
                <a:cs typeface="Courier New" pitchFamily="49" charset="0"/>
              </a:rPr>
              <a:t>&gt;</a:t>
            </a:r>
          </a:p>
          <a:p>
            <a:pPr lvl="1">
              <a:spcBef>
                <a:spcPts val="0"/>
              </a:spcBef>
              <a:buNone/>
            </a:pPr>
            <a:r>
              <a:rPr lang="en-US" altLang="zh-CN" sz="2400" dirty="0" smtClean="0">
                <a:latin typeface="Courier New" pitchFamily="49" charset="0"/>
                <a:cs typeface="Courier New" pitchFamily="49" charset="0"/>
              </a:rPr>
              <a:t>#include</a:t>
            </a:r>
            <a:r>
              <a:rPr lang="en-US" altLang="zh-CN" sz="2400" dirty="0" smtClean="0">
                <a:solidFill>
                  <a:schemeClr val="tx2"/>
                </a:solidFill>
                <a:latin typeface="Courier New" pitchFamily="49" charset="0"/>
                <a:cs typeface="Courier New" pitchFamily="49" charset="0"/>
              </a:rPr>
              <a:t>&lt;</a:t>
            </a:r>
            <a:r>
              <a:rPr lang="en-US" altLang="zh-CN" sz="2400" dirty="0" err="1" smtClean="0">
                <a:solidFill>
                  <a:schemeClr val="tx2"/>
                </a:solidFill>
                <a:latin typeface="Courier New" pitchFamily="49" charset="0"/>
                <a:cs typeface="Courier New" pitchFamily="49" charset="0"/>
              </a:rPr>
              <a:t>ctime</a:t>
            </a:r>
            <a:r>
              <a:rPr lang="en-US" altLang="zh-CN" sz="2400" dirty="0" smtClean="0">
                <a:solidFill>
                  <a:schemeClr val="tx2"/>
                </a:solidFill>
                <a:latin typeface="Courier New" pitchFamily="49" charset="0"/>
                <a:cs typeface="Courier New" pitchFamily="49" charset="0"/>
              </a:rPr>
              <a:t>&gt;</a:t>
            </a:r>
          </a:p>
          <a:p>
            <a:pPr lvl="1">
              <a:spcBef>
                <a:spcPts val="0"/>
              </a:spcBef>
              <a:buNone/>
            </a:pPr>
            <a:r>
              <a:rPr lang="en-US" altLang="zh-CN" sz="2400" dirty="0" smtClean="0">
                <a:latin typeface="Courier New" pitchFamily="49" charset="0"/>
                <a:cs typeface="Courier New" pitchFamily="49" charset="0"/>
              </a:rPr>
              <a:t>#include</a:t>
            </a:r>
            <a:r>
              <a:rPr lang="en-US" altLang="zh-CN" sz="2400" dirty="0" smtClean="0">
                <a:solidFill>
                  <a:schemeClr val="tx2"/>
                </a:solidFill>
                <a:latin typeface="Courier New" pitchFamily="49" charset="0"/>
                <a:cs typeface="Courier New" pitchFamily="49" charset="0"/>
              </a:rPr>
              <a:t>&lt;</a:t>
            </a:r>
            <a:r>
              <a:rPr lang="en-US" altLang="zh-CN" sz="2400" dirty="0" err="1" smtClean="0">
                <a:solidFill>
                  <a:schemeClr val="tx2"/>
                </a:solidFill>
                <a:latin typeface="Courier New" pitchFamily="49" charset="0"/>
                <a:cs typeface="Courier New" pitchFamily="49" charset="0"/>
              </a:rPr>
              <a:t>iomanip</a:t>
            </a:r>
            <a:r>
              <a:rPr lang="en-US" altLang="zh-CN" sz="2400" dirty="0" smtClean="0">
                <a:solidFill>
                  <a:schemeClr val="tx2"/>
                </a:solidFill>
                <a:latin typeface="Courier New" pitchFamily="49" charset="0"/>
                <a:cs typeface="Courier New" pitchFamily="49" charset="0"/>
              </a:rPr>
              <a:t>&gt;</a:t>
            </a:r>
          </a:p>
          <a:p>
            <a:pPr lvl="1">
              <a:spcBef>
                <a:spcPts val="0"/>
              </a:spcBef>
              <a:buNone/>
            </a:pPr>
            <a:r>
              <a:rPr lang="en-US" altLang="zh-CN" sz="2400" dirty="0" smtClean="0">
                <a:latin typeface="Courier New" pitchFamily="49" charset="0"/>
                <a:cs typeface="Courier New" pitchFamily="49" charset="0"/>
              </a:rPr>
              <a:t>using namespace </a:t>
            </a:r>
            <a:r>
              <a:rPr lang="en-US" altLang="zh-CN" sz="2400" dirty="0" err="1" smtClean="0">
                <a:solidFill>
                  <a:schemeClr val="tx2"/>
                </a:solidFill>
                <a:latin typeface="Courier New" pitchFamily="49" charset="0"/>
                <a:cs typeface="Courier New" pitchFamily="49" charset="0"/>
              </a:rPr>
              <a:t>std</a:t>
            </a:r>
            <a:r>
              <a:rPr lang="en-US" altLang="zh-CN" sz="2400" dirty="0" smtClean="0">
                <a:solidFill>
                  <a:schemeClr val="tx2"/>
                </a:solidFill>
                <a:latin typeface="Courier New" pitchFamily="49" charset="0"/>
                <a:cs typeface="Courier New" pitchFamily="49" charset="0"/>
              </a:rPr>
              <a:t>;</a:t>
            </a:r>
          </a:p>
          <a:p>
            <a:pPr lvl="1">
              <a:spcBef>
                <a:spcPts val="0"/>
              </a:spcBef>
              <a:buNone/>
            </a:pPr>
            <a:r>
              <a:rPr lang="en-US" altLang="zh-CN" sz="2400" dirty="0" err="1">
                <a:latin typeface="Courier New" pitchFamily="49" charset="0"/>
                <a:cs typeface="Courier New" pitchFamily="49" charset="0"/>
              </a:rPr>
              <a:t>const</a:t>
            </a:r>
            <a:r>
              <a:rPr lang="en-US" altLang="zh-CN" sz="2400" dirty="0" smtClean="0">
                <a:solidFill>
                  <a:schemeClr val="tx2"/>
                </a:solidFill>
                <a:latin typeface="Courier New" pitchFamily="49" charset="0"/>
                <a:cs typeface="Courier New" pitchFamily="49" charset="0"/>
              </a:rPr>
              <a:t> </a:t>
            </a:r>
            <a:r>
              <a:rPr lang="en-US" altLang="zh-CN" sz="2400" dirty="0" err="1">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n = 10;</a:t>
            </a:r>
          </a:p>
          <a:p>
            <a:pPr lvl="1">
              <a:spcBef>
                <a:spcPts val="0"/>
              </a:spcBef>
              <a:buNone/>
            </a:pPr>
            <a:r>
              <a:rPr lang="en-US" altLang="zh-CN" sz="2400" dirty="0" smtClean="0">
                <a:latin typeface="Courier New" pitchFamily="49" charset="0"/>
                <a:cs typeface="Courier New" pitchFamily="49" charset="0"/>
              </a:rPr>
              <a:t>void </a:t>
            </a:r>
            <a:r>
              <a:rPr lang="en-US" altLang="zh-CN" sz="2400" dirty="0" smtClean="0">
                <a:solidFill>
                  <a:schemeClr val="tx2"/>
                </a:solidFill>
                <a:latin typeface="Courier New" pitchFamily="49" charset="0"/>
                <a:cs typeface="Courier New" pitchFamily="49" charset="0"/>
              </a:rPr>
              <a:t>swap (</a:t>
            </a:r>
            <a:r>
              <a:rPr lang="en-US" altLang="zh-CN" sz="2400" dirty="0" err="1" smtClean="0">
                <a:latin typeface="Courier New" pitchFamily="49" charset="0"/>
                <a:cs typeface="Courier New" pitchFamily="49" charset="0"/>
              </a:rPr>
              <a:t>int</a:t>
            </a:r>
            <a:r>
              <a:rPr lang="en-US" altLang="zh-CN" sz="2400" dirty="0" smtClean="0">
                <a:latin typeface="Courier New" pitchFamily="49" charset="0"/>
                <a:cs typeface="Courier New" pitchFamily="49" charset="0"/>
              </a:rPr>
              <a:t> </a:t>
            </a:r>
            <a:r>
              <a:rPr lang="en-US" altLang="zh-CN" sz="2400" dirty="0" smtClean="0">
                <a:solidFill>
                  <a:schemeClr val="tx2"/>
                </a:solidFill>
                <a:latin typeface="Courier New" pitchFamily="49" charset="0"/>
                <a:cs typeface="Courier New" pitchFamily="49" charset="0"/>
              </a:rPr>
              <a:t>&amp;,</a:t>
            </a:r>
            <a:r>
              <a:rPr lang="en-US" altLang="zh-CN" sz="2400" dirty="0" smtClean="0">
                <a:latin typeface="Courier New" pitchFamily="49" charset="0"/>
                <a:cs typeface="Courier New" pitchFamily="49" charset="0"/>
              </a:rPr>
              <a:t> </a:t>
            </a:r>
            <a:r>
              <a:rPr lang="en-US" altLang="zh-CN" sz="2400" dirty="0" err="1" smtClean="0">
                <a:latin typeface="Courier New" pitchFamily="49" charset="0"/>
                <a:cs typeface="Courier New" pitchFamily="49" charset="0"/>
              </a:rPr>
              <a:t>int</a:t>
            </a:r>
            <a:r>
              <a:rPr lang="en-US" altLang="zh-CN" sz="2400" dirty="0" smtClean="0">
                <a:latin typeface="Courier New" pitchFamily="49" charset="0"/>
                <a:cs typeface="Courier New" pitchFamily="49" charset="0"/>
              </a:rPr>
              <a:t> </a:t>
            </a:r>
            <a:r>
              <a:rPr lang="en-US" altLang="zh-CN" sz="2400" dirty="0" smtClean="0">
                <a:solidFill>
                  <a:schemeClr val="tx2"/>
                </a:solidFill>
                <a:latin typeface="Courier New" pitchFamily="49" charset="0"/>
                <a:cs typeface="Courier New" pitchFamily="49" charset="0"/>
              </a:rPr>
              <a:t>&amp;);</a:t>
            </a:r>
          </a:p>
          <a:p>
            <a:pPr lvl="1">
              <a:spcBef>
                <a:spcPts val="0"/>
              </a:spcBef>
              <a:buNone/>
            </a:pPr>
            <a:r>
              <a:rPr lang="sv-SE" altLang="zh-CN" sz="2400" dirty="0" smtClean="0">
                <a:latin typeface="Courier New" pitchFamily="49" charset="0"/>
                <a:cs typeface="Courier New" pitchFamily="49" charset="0"/>
              </a:rPr>
              <a:t>int </a:t>
            </a:r>
            <a:r>
              <a:rPr lang="sv-SE" altLang="zh-CN" sz="2400" dirty="0" smtClean="0">
                <a:solidFill>
                  <a:schemeClr val="tx2"/>
                </a:solidFill>
                <a:latin typeface="Courier New" pitchFamily="49" charset="0"/>
                <a:cs typeface="Courier New" pitchFamily="49" charset="0"/>
              </a:rPr>
              <a:t>findpivot(</a:t>
            </a:r>
            <a:r>
              <a:rPr lang="sv-SE" altLang="zh-CN" sz="2400" dirty="0" smtClean="0">
                <a:latin typeface="Courier New" pitchFamily="49" charset="0"/>
                <a:cs typeface="Courier New" pitchFamily="49" charset="0"/>
              </a:rPr>
              <a:t>int</a:t>
            </a:r>
            <a:r>
              <a:rPr lang="sv-SE" altLang="zh-CN" sz="2400" dirty="0" smtClean="0">
                <a:solidFill>
                  <a:schemeClr val="tx2"/>
                </a:solidFill>
                <a:latin typeface="Courier New" pitchFamily="49" charset="0"/>
                <a:cs typeface="Courier New" pitchFamily="49" charset="0"/>
              </a:rPr>
              <a:t> [],</a:t>
            </a:r>
            <a:r>
              <a:rPr lang="sv-SE" altLang="zh-CN" sz="2400" dirty="0" smtClean="0">
                <a:latin typeface="Courier New" pitchFamily="49" charset="0"/>
                <a:cs typeface="Courier New" pitchFamily="49" charset="0"/>
              </a:rPr>
              <a:t>int</a:t>
            </a:r>
            <a:r>
              <a:rPr lang="sv-SE" altLang="zh-CN" sz="2400" dirty="0" smtClean="0">
                <a:solidFill>
                  <a:schemeClr val="tx2"/>
                </a:solidFill>
                <a:latin typeface="Courier New" pitchFamily="49" charset="0"/>
                <a:cs typeface="Courier New" pitchFamily="49" charset="0"/>
              </a:rPr>
              <a:t>,</a:t>
            </a:r>
            <a:r>
              <a:rPr lang="sv-SE" altLang="zh-CN" sz="2400" dirty="0" smtClean="0">
                <a:latin typeface="Courier New" pitchFamily="49" charset="0"/>
                <a:cs typeface="Courier New" pitchFamily="49" charset="0"/>
              </a:rPr>
              <a:t>int</a:t>
            </a:r>
            <a:r>
              <a:rPr lang="sv-SE" altLang="zh-CN" sz="2400" dirty="0" smtClean="0">
                <a:solidFill>
                  <a:schemeClr val="tx2"/>
                </a:solidFill>
                <a:latin typeface="Courier New" pitchFamily="49" charset="0"/>
                <a:cs typeface="Courier New" pitchFamily="49" charset="0"/>
              </a:rPr>
              <a:t>);</a:t>
            </a:r>
          </a:p>
          <a:p>
            <a:pPr lvl="1">
              <a:spcBef>
                <a:spcPts val="0"/>
              </a:spcBef>
              <a:buNone/>
            </a:pPr>
            <a:r>
              <a:rPr lang="fr-FR" altLang="zh-CN" sz="2400" dirty="0" smtClean="0">
                <a:latin typeface="Courier New" pitchFamily="49" charset="0"/>
                <a:cs typeface="Courier New" pitchFamily="49" charset="0"/>
              </a:rPr>
              <a:t>int </a:t>
            </a:r>
            <a:r>
              <a:rPr lang="fr-FR" altLang="zh-CN" sz="2400" dirty="0" smtClean="0">
                <a:solidFill>
                  <a:schemeClr val="tx2"/>
                </a:solidFill>
                <a:latin typeface="Courier New" pitchFamily="49" charset="0"/>
                <a:cs typeface="Courier New" pitchFamily="49" charset="0"/>
              </a:rPr>
              <a:t>partition(</a:t>
            </a:r>
            <a:r>
              <a:rPr lang="fr-FR" altLang="zh-CN" sz="2400" dirty="0" smtClean="0">
                <a:latin typeface="Courier New" pitchFamily="49" charset="0"/>
                <a:cs typeface="Courier New" pitchFamily="49" charset="0"/>
              </a:rPr>
              <a:t>int </a:t>
            </a:r>
            <a:r>
              <a:rPr lang="fr-FR" altLang="zh-CN" sz="2400" dirty="0" smtClean="0">
                <a:solidFill>
                  <a:schemeClr val="tx2"/>
                </a:solidFill>
                <a:latin typeface="Courier New" pitchFamily="49" charset="0"/>
                <a:cs typeface="Courier New" pitchFamily="49" charset="0"/>
              </a:rPr>
              <a:t>[],</a:t>
            </a:r>
            <a:r>
              <a:rPr lang="fr-FR" altLang="zh-CN" sz="2400" dirty="0" smtClean="0">
                <a:latin typeface="Courier New" pitchFamily="49" charset="0"/>
                <a:cs typeface="Courier New" pitchFamily="49" charset="0"/>
              </a:rPr>
              <a:t>int</a:t>
            </a:r>
            <a:r>
              <a:rPr lang="fr-FR" altLang="zh-CN" sz="2400" dirty="0" smtClean="0">
                <a:solidFill>
                  <a:schemeClr val="tx2"/>
                </a:solidFill>
                <a:latin typeface="Courier New" pitchFamily="49" charset="0"/>
                <a:cs typeface="Courier New" pitchFamily="49" charset="0"/>
              </a:rPr>
              <a:t>,</a:t>
            </a:r>
            <a:r>
              <a:rPr lang="fr-FR" altLang="zh-CN" sz="2400" dirty="0" smtClean="0">
                <a:latin typeface="Courier New" pitchFamily="49" charset="0"/>
                <a:cs typeface="Courier New" pitchFamily="49" charset="0"/>
              </a:rPr>
              <a:t>int</a:t>
            </a:r>
            <a:r>
              <a:rPr lang="fr-FR" altLang="zh-CN" sz="2400" dirty="0" smtClean="0">
                <a:solidFill>
                  <a:schemeClr val="tx2"/>
                </a:solidFill>
                <a:latin typeface="Courier New" pitchFamily="49" charset="0"/>
                <a:cs typeface="Courier New" pitchFamily="49" charset="0"/>
              </a:rPr>
              <a:t>,</a:t>
            </a:r>
            <a:r>
              <a:rPr lang="fr-FR" altLang="zh-CN" sz="2400" dirty="0" smtClean="0">
                <a:latin typeface="Courier New" pitchFamily="49" charset="0"/>
                <a:cs typeface="Courier New" pitchFamily="49" charset="0"/>
              </a:rPr>
              <a:t>int</a:t>
            </a:r>
            <a:r>
              <a:rPr lang="fr-FR" altLang="zh-CN" sz="2400" dirty="0" smtClean="0">
                <a:solidFill>
                  <a:schemeClr val="tx2"/>
                </a:solidFill>
                <a:latin typeface="Courier New" pitchFamily="49" charset="0"/>
                <a:cs typeface="Courier New" pitchFamily="49" charset="0"/>
              </a:rPr>
              <a:t>);</a:t>
            </a:r>
          </a:p>
          <a:p>
            <a:pPr lvl="1">
              <a:spcBef>
                <a:spcPts val="0"/>
              </a:spcBef>
              <a:buNone/>
            </a:pPr>
            <a:r>
              <a:rPr lang="en-US" altLang="zh-CN" sz="2400" dirty="0" smtClean="0">
                <a:latin typeface="Courier New" pitchFamily="49" charset="0"/>
                <a:cs typeface="Courier New" pitchFamily="49" charset="0"/>
              </a:rPr>
              <a:t>void </a:t>
            </a:r>
            <a:r>
              <a:rPr lang="en-US" altLang="zh-CN" sz="2400" dirty="0" err="1" smtClean="0">
                <a:solidFill>
                  <a:schemeClr val="tx2"/>
                </a:solidFill>
                <a:latin typeface="Courier New" pitchFamily="49" charset="0"/>
                <a:cs typeface="Courier New" pitchFamily="49" charset="0"/>
              </a:rPr>
              <a:t>quickSort</a:t>
            </a:r>
            <a:r>
              <a:rPr lang="en-US" altLang="zh-CN" sz="2400" dirty="0" smtClean="0">
                <a:solidFill>
                  <a:schemeClr val="tx2"/>
                </a:solidFill>
                <a:latin typeface="Courier New" pitchFamily="49" charset="0"/>
                <a:cs typeface="Courier New" pitchFamily="49" charset="0"/>
              </a:rPr>
              <a:t>(</a:t>
            </a:r>
            <a:r>
              <a:rPr lang="en-US" altLang="zh-CN" sz="2400" dirty="0" err="1" smtClean="0">
                <a:latin typeface="Courier New" pitchFamily="49" charset="0"/>
                <a:cs typeface="Courier New" pitchFamily="49" charset="0"/>
              </a:rPr>
              <a:t>int</a:t>
            </a:r>
            <a:r>
              <a:rPr lang="en-US" altLang="zh-CN" sz="2400" dirty="0" smtClean="0">
                <a:latin typeface="Courier New" pitchFamily="49" charset="0"/>
                <a:cs typeface="Courier New" pitchFamily="49" charset="0"/>
              </a:rPr>
              <a:t> </a:t>
            </a:r>
            <a:r>
              <a:rPr lang="en-US" altLang="zh-CN" sz="2400" dirty="0" smtClean="0">
                <a:solidFill>
                  <a:schemeClr val="tx2"/>
                </a:solidFill>
                <a:latin typeface="Courier New" pitchFamily="49" charset="0"/>
                <a:cs typeface="Courier New" pitchFamily="49" charset="0"/>
              </a:rPr>
              <a:t>[],</a:t>
            </a:r>
            <a:r>
              <a:rPr lang="en-US" altLang="zh-CN" sz="2400" dirty="0" err="1" smtClean="0">
                <a:latin typeface="Courier New" pitchFamily="49" charset="0"/>
                <a:cs typeface="Courier New" pitchFamily="49" charset="0"/>
              </a:rPr>
              <a:t>int</a:t>
            </a:r>
            <a:r>
              <a:rPr lang="en-US" altLang="zh-CN" sz="2400" dirty="0" err="1" smtClean="0">
                <a:solidFill>
                  <a:schemeClr val="tx2"/>
                </a:solidFill>
                <a:latin typeface="Courier New" pitchFamily="49" charset="0"/>
                <a:cs typeface="Courier New" pitchFamily="49" charset="0"/>
              </a:rPr>
              <a:t>,</a:t>
            </a:r>
            <a:r>
              <a:rPr lang="en-US" altLang="zh-CN" sz="2400" dirty="0" err="1" smtClean="0">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a:t>
            </a:r>
            <a:endParaRPr lang="zh-CN" altLang="en-US" sz="2400" dirty="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150</a:t>
            </a:fld>
            <a:endParaRPr lang="en-US" altLang="zh-CN" dirty="0"/>
          </a:p>
        </p:txBody>
      </p:sp>
    </p:spTree>
    <p:extLst>
      <p:ext uri="{BB962C8B-B14F-4D97-AF65-F5344CB8AC3E}">
        <p14:creationId xmlns:p14="http://schemas.microsoft.com/office/powerpoint/2010/main" val="19246501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a:xfrm>
            <a:off x="457200" y="1295400"/>
            <a:ext cx="8153400" cy="5205434"/>
          </a:xfrm>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5.16】</a:t>
            </a:r>
            <a:r>
              <a:rPr lang="zh-CN" altLang="en-US" dirty="0" smtClean="0"/>
              <a:t>主程序部分</a:t>
            </a:r>
            <a:endParaRPr lang="en-US" altLang="zh-CN" dirty="0" smtClean="0"/>
          </a:p>
          <a:p>
            <a:pPr>
              <a:spcBef>
                <a:spcPts val="0"/>
              </a:spcBef>
              <a:buNone/>
            </a:pP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main(){</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b[n];</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srand</a:t>
            </a:r>
            <a:r>
              <a:rPr lang="en-US" altLang="zh-CN" sz="2800" dirty="0" smtClean="0">
                <a:solidFill>
                  <a:schemeClr val="tx2"/>
                </a:solidFill>
                <a:latin typeface="Courier New" pitchFamily="49" charset="0"/>
                <a:cs typeface="Courier New" pitchFamily="49" charset="0"/>
              </a:rPr>
              <a:t>((</a:t>
            </a:r>
            <a:r>
              <a:rPr lang="en-US" altLang="zh-CN" sz="2800" dirty="0" smtClean="0">
                <a:solidFill>
                  <a:srgbClr val="0000FF"/>
                </a:solidFill>
                <a:latin typeface="Courier New" pitchFamily="49" charset="0"/>
                <a:cs typeface="Courier New" pitchFamily="49" charset="0"/>
              </a:rPr>
              <a:t>unsigned</a:t>
            </a:r>
            <a:r>
              <a:rPr lang="en-US" altLang="zh-CN" sz="2800" dirty="0" smtClean="0">
                <a:solidFill>
                  <a:schemeClr val="tx2"/>
                </a:solidFill>
                <a:latin typeface="Courier New" pitchFamily="49" charset="0"/>
                <a:cs typeface="Courier New" pitchFamily="49" charset="0"/>
              </a:rPr>
              <a:t>)time(NULL));</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cout</a:t>
            </a:r>
            <a:r>
              <a:rPr lang="en-US" altLang="zh-CN" sz="2800" dirty="0" smtClean="0">
                <a:solidFill>
                  <a:schemeClr val="tx2"/>
                </a:solidFill>
                <a:latin typeface="Courier New" pitchFamily="49" charset="0"/>
                <a:cs typeface="Courier New" pitchFamily="49" charset="0"/>
              </a:rPr>
              <a:t>&lt;&lt;"</a:t>
            </a:r>
            <a:r>
              <a:rPr lang="zh-CN" altLang="en-US" sz="2800" dirty="0" smtClean="0">
                <a:solidFill>
                  <a:schemeClr val="tx2"/>
                </a:solidFill>
                <a:latin typeface="Courier New" pitchFamily="49" charset="0"/>
                <a:cs typeface="Courier New" pitchFamily="49" charset="0"/>
              </a:rPr>
              <a:t>随机数：</a:t>
            </a:r>
            <a:r>
              <a:rPr lang="en-US" altLang="zh-CN" sz="2800" dirty="0" smtClean="0">
                <a:solidFill>
                  <a:schemeClr val="tx2"/>
                </a:solidFill>
                <a:latin typeface="Courier New" pitchFamily="49" charset="0"/>
                <a:cs typeface="Courier New" pitchFamily="49" charset="0"/>
              </a:rPr>
              <a:t>"&lt;&lt;</a:t>
            </a:r>
            <a:r>
              <a:rPr lang="en-US" altLang="zh-CN" sz="2800" dirty="0" err="1" smtClean="0">
                <a:solidFill>
                  <a:schemeClr val="tx2"/>
                </a:solidFill>
                <a:latin typeface="Courier New" pitchFamily="49" charset="0"/>
                <a:cs typeface="Courier New" pitchFamily="49" charset="0"/>
              </a:rPr>
              <a:t>endl</a:t>
            </a:r>
            <a:r>
              <a:rPr lang="en-US" altLang="zh-CN" sz="2800" dirty="0" smtClean="0">
                <a:solidFill>
                  <a:schemeClr val="tx2"/>
                </a:solidFill>
                <a:latin typeface="Courier New" pitchFamily="49" charset="0"/>
                <a:cs typeface="Courier New" pitchFamily="49" charset="0"/>
              </a:rPr>
              <a:t>;</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for</a:t>
            </a:r>
            <a:r>
              <a:rPr lang="en-US" altLang="zh-CN" sz="2800" dirty="0" smtClean="0">
                <a:solidFill>
                  <a:schemeClr val="tx2"/>
                </a:solidFill>
                <a:latin typeface="Courier New" pitchFamily="49" charset="0"/>
                <a:cs typeface="Courier New" pitchFamily="49" charset="0"/>
              </a:rPr>
              <a:t>(</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i</a:t>
            </a:r>
            <a:r>
              <a:rPr lang="en-US" altLang="zh-CN" sz="2800" dirty="0" smtClean="0">
                <a:solidFill>
                  <a:schemeClr val="tx2"/>
                </a:solidFill>
                <a:latin typeface="Courier New" pitchFamily="49" charset="0"/>
                <a:cs typeface="Courier New" pitchFamily="49" charset="0"/>
              </a:rPr>
              <a:t>=0;i&lt;</a:t>
            </a:r>
            <a:r>
              <a:rPr lang="en-US" altLang="zh-CN" sz="2800" dirty="0" err="1" smtClean="0">
                <a:solidFill>
                  <a:schemeClr val="tx2"/>
                </a:solidFill>
                <a:latin typeface="Courier New" pitchFamily="49" charset="0"/>
                <a:cs typeface="Courier New" pitchFamily="49" charset="0"/>
              </a:rPr>
              <a:t>n;i</a:t>
            </a:r>
            <a:r>
              <a:rPr lang="en-US" altLang="zh-CN" sz="2800" dirty="0" smtClean="0">
                <a:solidFill>
                  <a:schemeClr val="tx2"/>
                </a:solidFill>
                <a:latin typeface="Courier New" pitchFamily="49" charset="0"/>
                <a:cs typeface="Courier New" pitchFamily="49" charset="0"/>
              </a:rPr>
              <a:t>++){			</a:t>
            </a:r>
          </a:p>
          <a:p>
            <a:pPr>
              <a:spcBef>
                <a:spcPts val="0"/>
              </a:spcBef>
              <a:buNone/>
            </a:pPr>
            <a:r>
              <a:rPr lang="en-US" altLang="zh-CN" sz="2800" dirty="0" smtClean="0">
                <a:solidFill>
                  <a:schemeClr val="tx2"/>
                </a:solidFill>
                <a:latin typeface="Courier New" pitchFamily="49" charset="0"/>
                <a:cs typeface="Courier New" pitchFamily="49" charset="0"/>
              </a:rPr>
              <a:t>			b[</a:t>
            </a:r>
            <a:r>
              <a:rPr lang="en-US" altLang="zh-CN" sz="2800" dirty="0" err="1" smtClean="0">
                <a:solidFill>
                  <a:schemeClr val="tx2"/>
                </a:solidFill>
                <a:latin typeface="Courier New" pitchFamily="49" charset="0"/>
                <a:cs typeface="Courier New" pitchFamily="49" charset="0"/>
              </a:rPr>
              <a:t>i</a:t>
            </a:r>
            <a:r>
              <a:rPr lang="en-US" altLang="zh-CN" sz="2800" dirty="0" smtClean="0">
                <a:solidFill>
                  <a:schemeClr val="tx2"/>
                </a:solidFill>
                <a:latin typeface="Courier New" pitchFamily="49" charset="0"/>
                <a:cs typeface="Courier New" pitchFamily="49" charset="0"/>
              </a:rPr>
              <a:t>] = rand()%100;</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cout</a:t>
            </a:r>
            <a:r>
              <a:rPr lang="en-US" altLang="zh-CN" sz="2800" dirty="0" smtClean="0">
                <a:solidFill>
                  <a:schemeClr val="tx2"/>
                </a:solidFill>
                <a:latin typeface="Courier New" pitchFamily="49" charset="0"/>
                <a:cs typeface="Courier New" pitchFamily="49" charset="0"/>
              </a:rPr>
              <a:t>&lt;&lt;</a:t>
            </a:r>
            <a:r>
              <a:rPr lang="en-US" altLang="zh-CN" sz="2800" dirty="0" err="1" smtClean="0">
                <a:solidFill>
                  <a:schemeClr val="tx2"/>
                </a:solidFill>
                <a:latin typeface="Courier New" pitchFamily="49" charset="0"/>
                <a:cs typeface="Courier New" pitchFamily="49" charset="0"/>
              </a:rPr>
              <a:t>setw</a:t>
            </a:r>
            <a:r>
              <a:rPr lang="en-US" altLang="zh-CN" sz="2800" dirty="0" smtClean="0">
                <a:solidFill>
                  <a:schemeClr val="tx2"/>
                </a:solidFill>
                <a:latin typeface="Courier New" pitchFamily="49" charset="0"/>
                <a:cs typeface="Courier New" pitchFamily="49" charset="0"/>
              </a:rPr>
              <a:t>(5)&lt;&lt;b[</a:t>
            </a:r>
            <a:r>
              <a:rPr lang="en-US" altLang="zh-CN" sz="2800" dirty="0" err="1" smtClean="0">
                <a:solidFill>
                  <a:schemeClr val="tx2"/>
                </a:solidFill>
                <a:latin typeface="Courier New" pitchFamily="49" charset="0"/>
                <a:cs typeface="Courier New" pitchFamily="49" charset="0"/>
              </a:rPr>
              <a:t>i</a:t>
            </a:r>
            <a:r>
              <a:rPr lang="en-US" altLang="zh-CN" sz="2800" dirty="0" smtClean="0">
                <a:solidFill>
                  <a:schemeClr val="tx2"/>
                </a:solidFill>
                <a:latin typeface="Courier New" pitchFamily="49" charset="0"/>
                <a:cs typeface="Courier New" pitchFamily="49" charset="0"/>
              </a:rPr>
              <a:t>];</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if</a:t>
            </a:r>
            <a:r>
              <a:rPr lang="en-US" altLang="zh-CN" sz="2800" dirty="0" smtClean="0">
                <a:solidFill>
                  <a:schemeClr val="tx2"/>
                </a:solidFill>
                <a:latin typeface="Courier New" pitchFamily="49" charset="0"/>
                <a:cs typeface="Courier New" pitchFamily="49" charset="0"/>
              </a:rPr>
              <a:t>((i+1)%10==0)</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cout</a:t>
            </a:r>
            <a:r>
              <a:rPr lang="en-US" altLang="zh-CN" sz="2800" dirty="0" smtClean="0">
                <a:solidFill>
                  <a:schemeClr val="tx2"/>
                </a:solidFill>
                <a:latin typeface="Courier New" pitchFamily="49" charset="0"/>
                <a:cs typeface="Courier New" pitchFamily="49" charset="0"/>
              </a:rPr>
              <a:t>&lt;&lt;</a:t>
            </a:r>
            <a:r>
              <a:rPr lang="en-US" altLang="zh-CN" sz="2800" dirty="0" err="1" smtClean="0">
                <a:solidFill>
                  <a:schemeClr val="tx2"/>
                </a:solidFill>
                <a:latin typeface="Courier New" pitchFamily="49" charset="0"/>
                <a:cs typeface="Courier New" pitchFamily="49" charset="0"/>
              </a:rPr>
              <a:t>endl</a:t>
            </a:r>
            <a:r>
              <a:rPr lang="en-US" altLang="zh-CN" sz="2800" dirty="0" smtClean="0">
                <a:solidFill>
                  <a:schemeClr val="tx2"/>
                </a:solidFill>
                <a:latin typeface="Courier New" pitchFamily="49" charset="0"/>
                <a:cs typeface="Courier New" pitchFamily="49" charset="0"/>
              </a:rPr>
              <a:t>;</a:t>
            </a:r>
          </a:p>
          <a:p>
            <a:pPr>
              <a:spcBef>
                <a:spcPts val="0"/>
              </a:spcBef>
              <a:buNone/>
            </a:pPr>
            <a:r>
              <a:rPr lang="en-US" altLang="zh-CN" sz="2800" dirty="0" smtClean="0">
                <a:solidFill>
                  <a:schemeClr val="tx2"/>
                </a:solidFill>
                <a:latin typeface="Courier New" pitchFamily="49" charset="0"/>
                <a:cs typeface="Courier New" pitchFamily="49" charset="0"/>
              </a:rPr>
              <a:t>		}</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quickSort</a:t>
            </a:r>
            <a:r>
              <a:rPr lang="en-US" altLang="zh-CN" sz="2800" dirty="0" smtClean="0">
                <a:solidFill>
                  <a:schemeClr val="tx2"/>
                </a:solidFill>
                <a:latin typeface="Courier New" pitchFamily="49" charset="0"/>
                <a:cs typeface="Courier New" pitchFamily="49" charset="0"/>
              </a:rPr>
              <a:t>(b,0,n-1);</a:t>
            </a:r>
            <a:endParaRPr lang="zh-CN" altLang="en-US" sz="2800" dirty="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151</a:t>
            </a:fld>
            <a:endParaRPr lang="en-US" altLang="zh-CN" dirty="0"/>
          </a:p>
        </p:txBody>
      </p:sp>
    </p:spTree>
    <p:extLst>
      <p:ext uri="{BB962C8B-B14F-4D97-AF65-F5344CB8AC3E}">
        <p14:creationId xmlns:p14="http://schemas.microsoft.com/office/powerpoint/2010/main" val="11682217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5.16】</a:t>
            </a:r>
            <a:r>
              <a:rPr lang="zh-CN" altLang="en-US" dirty="0" smtClean="0"/>
              <a:t>主程序部分</a:t>
            </a:r>
            <a:endParaRPr lang="en-US" altLang="zh-CN" dirty="0" smtClean="0"/>
          </a:p>
          <a:p>
            <a:pPr>
              <a:spcBef>
                <a:spcPts val="0"/>
              </a:spcBef>
              <a:buNone/>
            </a:pPr>
            <a:r>
              <a:rPr lang="en-US" altLang="zh-CN" dirty="0" smtClean="0">
                <a:latin typeface="Courier New" pitchFamily="49" charset="0"/>
                <a:cs typeface="Courier New" pitchFamily="49" charset="0"/>
              </a:rPr>
              <a:t>	</a:t>
            </a: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cout</a:t>
            </a:r>
            <a:r>
              <a:rPr lang="en-US" altLang="zh-CN" sz="2800" dirty="0" smtClean="0">
                <a:solidFill>
                  <a:schemeClr val="tx2"/>
                </a:solidFill>
                <a:latin typeface="Courier New" pitchFamily="49" charset="0"/>
                <a:cs typeface="Courier New" pitchFamily="49" charset="0"/>
              </a:rPr>
              <a:t>&lt;&lt;</a:t>
            </a:r>
            <a:r>
              <a:rPr lang="en-US" altLang="zh-CN" sz="2800" dirty="0" err="1" smtClean="0">
                <a:solidFill>
                  <a:schemeClr val="tx2"/>
                </a:solidFill>
                <a:latin typeface="Courier New" pitchFamily="49" charset="0"/>
                <a:cs typeface="Courier New" pitchFamily="49" charset="0"/>
              </a:rPr>
              <a:t>endl</a:t>
            </a:r>
            <a:r>
              <a:rPr lang="en-US" altLang="zh-CN" sz="2800" dirty="0" smtClean="0">
                <a:solidFill>
                  <a:schemeClr val="tx2"/>
                </a:solidFill>
                <a:latin typeface="Courier New" pitchFamily="49" charset="0"/>
                <a:cs typeface="Courier New" pitchFamily="49" charset="0"/>
              </a:rPr>
              <a:t>&lt;&lt;"</a:t>
            </a:r>
            <a:r>
              <a:rPr lang="zh-CN" altLang="en-US" sz="2800" dirty="0" smtClean="0">
                <a:solidFill>
                  <a:schemeClr val="tx2"/>
                </a:solidFill>
                <a:latin typeface="Courier New" pitchFamily="49" charset="0"/>
                <a:cs typeface="Courier New" pitchFamily="49" charset="0"/>
              </a:rPr>
              <a:t>排序后：</a:t>
            </a:r>
            <a:r>
              <a:rPr lang="en-US" altLang="zh-CN" sz="2800" dirty="0" smtClean="0">
                <a:solidFill>
                  <a:schemeClr val="tx2"/>
                </a:solidFill>
                <a:latin typeface="Courier New" pitchFamily="49" charset="0"/>
                <a:cs typeface="Courier New" pitchFamily="49" charset="0"/>
              </a:rPr>
              <a:t>"&lt;&lt;</a:t>
            </a:r>
            <a:r>
              <a:rPr lang="en-US" altLang="zh-CN" sz="2800" dirty="0" err="1" smtClean="0">
                <a:solidFill>
                  <a:schemeClr val="tx2"/>
                </a:solidFill>
                <a:latin typeface="Courier New" pitchFamily="49" charset="0"/>
                <a:cs typeface="Courier New" pitchFamily="49" charset="0"/>
              </a:rPr>
              <a:t>endl</a:t>
            </a:r>
            <a:r>
              <a:rPr lang="en-US" altLang="zh-CN" sz="2800" dirty="0" smtClean="0">
                <a:solidFill>
                  <a:schemeClr val="tx2"/>
                </a:solidFill>
                <a:latin typeface="Courier New" pitchFamily="49" charset="0"/>
                <a:cs typeface="Courier New" pitchFamily="49" charset="0"/>
              </a:rPr>
              <a:t>;</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for</a:t>
            </a:r>
            <a:r>
              <a:rPr lang="en-US" altLang="zh-CN" sz="2800" dirty="0" smtClean="0">
                <a:solidFill>
                  <a:schemeClr val="tx2"/>
                </a:solidFill>
                <a:latin typeface="Courier New" pitchFamily="49" charset="0"/>
                <a:cs typeface="Courier New" pitchFamily="49" charset="0"/>
              </a:rPr>
              <a:t>(</a:t>
            </a:r>
            <a:r>
              <a:rPr lang="en-US" altLang="zh-CN" sz="2800" dirty="0" err="1" smtClean="0">
                <a:solidFill>
                  <a:schemeClr val="tx2"/>
                </a:solidFill>
                <a:latin typeface="Courier New" pitchFamily="49" charset="0"/>
                <a:cs typeface="Courier New" pitchFamily="49" charset="0"/>
              </a:rPr>
              <a:t>i</a:t>
            </a:r>
            <a:r>
              <a:rPr lang="en-US" altLang="zh-CN" sz="2800" dirty="0" smtClean="0">
                <a:solidFill>
                  <a:schemeClr val="tx2"/>
                </a:solidFill>
                <a:latin typeface="Courier New" pitchFamily="49" charset="0"/>
                <a:cs typeface="Courier New" pitchFamily="49" charset="0"/>
              </a:rPr>
              <a:t>=0;i&lt;</a:t>
            </a:r>
            <a:r>
              <a:rPr lang="en-US" altLang="zh-CN" sz="2800" dirty="0" err="1" smtClean="0">
                <a:solidFill>
                  <a:schemeClr val="tx2"/>
                </a:solidFill>
                <a:latin typeface="Courier New" pitchFamily="49" charset="0"/>
                <a:cs typeface="Courier New" pitchFamily="49" charset="0"/>
              </a:rPr>
              <a:t>n;i</a:t>
            </a:r>
            <a:r>
              <a:rPr lang="en-US" altLang="zh-CN" sz="2800" dirty="0" smtClean="0">
                <a:solidFill>
                  <a:schemeClr val="tx2"/>
                </a:solidFill>
                <a:latin typeface="Courier New" pitchFamily="49" charset="0"/>
                <a:cs typeface="Courier New" pitchFamily="49" charset="0"/>
              </a:rPr>
              <a:t>++){</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cout</a:t>
            </a:r>
            <a:r>
              <a:rPr lang="en-US" altLang="zh-CN" sz="2800" dirty="0" smtClean="0">
                <a:solidFill>
                  <a:schemeClr val="tx2"/>
                </a:solidFill>
                <a:latin typeface="Courier New" pitchFamily="49" charset="0"/>
                <a:cs typeface="Courier New" pitchFamily="49" charset="0"/>
              </a:rPr>
              <a:t>&lt;&lt;</a:t>
            </a:r>
            <a:r>
              <a:rPr lang="en-US" altLang="zh-CN" sz="2800" dirty="0" err="1" smtClean="0">
                <a:solidFill>
                  <a:schemeClr val="tx2"/>
                </a:solidFill>
                <a:latin typeface="Courier New" pitchFamily="49" charset="0"/>
                <a:cs typeface="Courier New" pitchFamily="49" charset="0"/>
              </a:rPr>
              <a:t>setw</a:t>
            </a:r>
            <a:r>
              <a:rPr lang="en-US" altLang="zh-CN" sz="2800" dirty="0" smtClean="0">
                <a:solidFill>
                  <a:schemeClr val="tx2"/>
                </a:solidFill>
                <a:latin typeface="Courier New" pitchFamily="49" charset="0"/>
                <a:cs typeface="Courier New" pitchFamily="49" charset="0"/>
              </a:rPr>
              <a:t>(5)&lt;&lt;b[</a:t>
            </a:r>
            <a:r>
              <a:rPr lang="en-US" altLang="zh-CN" sz="2800" dirty="0" err="1" smtClean="0">
                <a:solidFill>
                  <a:schemeClr val="tx2"/>
                </a:solidFill>
                <a:latin typeface="Courier New" pitchFamily="49" charset="0"/>
                <a:cs typeface="Courier New" pitchFamily="49" charset="0"/>
              </a:rPr>
              <a:t>i</a:t>
            </a:r>
            <a:r>
              <a:rPr lang="en-US" altLang="zh-CN" sz="2800" dirty="0" smtClean="0">
                <a:solidFill>
                  <a:schemeClr val="tx2"/>
                </a:solidFill>
                <a:latin typeface="Courier New" pitchFamily="49" charset="0"/>
                <a:cs typeface="Courier New" pitchFamily="49" charset="0"/>
              </a:rPr>
              <a:t>];</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if</a:t>
            </a:r>
            <a:r>
              <a:rPr lang="en-US" altLang="zh-CN" sz="2800" dirty="0" smtClean="0">
                <a:solidFill>
                  <a:schemeClr val="tx2"/>
                </a:solidFill>
                <a:latin typeface="Courier New" pitchFamily="49" charset="0"/>
                <a:cs typeface="Courier New" pitchFamily="49" charset="0"/>
              </a:rPr>
              <a:t>((i+1)%10==0)</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cout</a:t>
            </a:r>
            <a:r>
              <a:rPr lang="en-US" altLang="zh-CN" sz="2800" dirty="0" smtClean="0">
                <a:solidFill>
                  <a:schemeClr val="tx2"/>
                </a:solidFill>
                <a:latin typeface="Courier New" pitchFamily="49" charset="0"/>
                <a:cs typeface="Courier New" pitchFamily="49" charset="0"/>
              </a:rPr>
              <a:t>&lt;&lt;</a:t>
            </a:r>
            <a:r>
              <a:rPr lang="en-US" altLang="zh-CN" sz="2800" dirty="0" err="1" smtClean="0">
                <a:solidFill>
                  <a:schemeClr val="tx2"/>
                </a:solidFill>
                <a:latin typeface="Courier New" pitchFamily="49" charset="0"/>
                <a:cs typeface="Courier New" pitchFamily="49" charset="0"/>
              </a:rPr>
              <a:t>endl</a:t>
            </a:r>
            <a:r>
              <a:rPr lang="en-US" altLang="zh-CN" sz="2800" dirty="0" smtClean="0">
                <a:solidFill>
                  <a:schemeClr val="tx2"/>
                </a:solidFill>
                <a:latin typeface="Courier New" pitchFamily="49" charset="0"/>
                <a:cs typeface="Courier New" pitchFamily="49" charset="0"/>
              </a:rPr>
              <a:t>;</a:t>
            </a:r>
          </a:p>
          <a:p>
            <a:pPr>
              <a:spcBef>
                <a:spcPts val="0"/>
              </a:spcBef>
              <a:buNone/>
            </a:pPr>
            <a:r>
              <a:rPr lang="en-US" altLang="zh-CN" sz="2800" dirty="0" smtClean="0">
                <a:solidFill>
                  <a:schemeClr val="tx2"/>
                </a:solidFill>
                <a:latin typeface="Courier New" pitchFamily="49" charset="0"/>
                <a:cs typeface="Courier New" pitchFamily="49" charset="0"/>
              </a:rPr>
              <a:t>		}</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return</a:t>
            </a:r>
            <a:r>
              <a:rPr lang="en-US" altLang="zh-CN" sz="2800" dirty="0" smtClean="0">
                <a:solidFill>
                  <a:schemeClr val="tx2"/>
                </a:solidFill>
                <a:latin typeface="Courier New" pitchFamily="49" charset="0"/>
                <a:cs typeface="Courier New" pitchFamily="49" charset="0"/>
              </a:rPr>
              <a:t> 0;</a:t>
            </a:r>
          </a:p>
          <a:p>
            <a:pPr>
              <a:spcBef>
                <a:spcPts val="0"/>
              </a:spcBef>
              <a:buNone/>
            </a:pPr>
            <a:r>
              <a:rPr lang="en-US" altLang="zh-CN" sz="2800" dirty="0" smtClean="0">
                <a:solidFill>
                  <a:schemeClr val="tx2"/>
                </a:solidFill>
                <a:latin typeface="Courier New" pitchFamily="49" charset="0"/>
                <a:cs typeface="Courier New" pitchFamily="49" charset="0"/>
              </a:rPr>
              <a:t>}</a:t>
            </a:r>
            <a:endParaRPr lang="zh-CN" altLang="en-US" sz="2800" dirty="0" smtClean="0">
              <a:solidFill>
                <a:schemeClr val="tx2"/>
              </a:solidFill>
              <a:latin typeface="Courier New" pitchFamily="49" charset="0"/>
              <a:cs typeface="Courier New" pitchFamily="49" charset="0"/>
            </a:endParaRPr>
          </a:p>
          <a:p>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152</a:t>
            </a:fld>
            <a:endParaRPr lang="en-US" altLang="zh-CN" dirty="0"/>
          </a:p>
        </p:txBody>
      </p:sp>
    </p:spTree>
    <p:extLst>
      <p:ext uri="{BB962C8B-B14F-4D97-AF65-F5344CB8AC3E}">
        <p14:creationId xmlns:p14="http://schemas.microsoft.com/office/powerpoint/2010/main" val="13464774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5.16】</a:t>
            </a:r>
            <a:r>
              <a:rPr lang="zh-CN" altLang="en-US" dirty="0" smtClean="0"/>
              <a:t>函数</a:t>
            </a:r>
            <a:r>
              <a:rPr lang="en-US" altLang="zh-CN" dirty="0" smtClean="0"/>
              <a:t>swap</a:t>
            </a:r>
            <a:r>
              <a:rPr lang="zh-CN" altLang="en-US" dirty="0" smtClean="0"/>
              <a:t>定义</a:t>
            </a:r>
            <a:endParaRPr lang="en-US" altLang="zh-CN" dirty="0" smtClean="0"/>
          </a:p>
          <a:p>
            <a:pPr>
              <a:spcBef>
                <a:spcPts val="0"/>
              </a:spcBef>
              <a:buNone/>
            </a:pPr>
            <a:r>
              <a:rPr lang="en-US" altLang="zh-CN" sz="2800" dirty="0" smtClean="0">
                <a:solidFill>
                  <a:srgbClr val="0000FF"/>
                </a:solidFill>
                <a:latin typeface="Courier New" pitchFamily="49" charset="0"/>
                <a:cs typeface="Courier New" pitchFamily="49" charset="0"/>
              </a:rPr>
              <a:t>void</a:t>
            </a:r>
            <a:r>
              <a:rPr lang="en-US" altLang="zh-CN" sz="2800" dirty="0" smtClean="0">
                <a:solidFill>
                  <a:schemeClr val="tx2"/>
                </a:solidFill>
                <a:latin typeface="Courier New" pitchFamily="49" charset="0"/>
                <a:cs typeface="Courier New" pitchFamily="49" charset="0"/>
              </a:rPr>
              <a:t> swap (</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&amp;x, </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&amp;y){</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temp = x;</a:t>
            </a:r>
          </a:p>
          <a:p>
            <a:pPr>
              <a:spcBef>
                <a:spcPts val="0"/>
              </a:spcBef>
              <a:buNone/>
            </a:pPr>
            <a:r>
              <a:rPr lang="en-US" altLang="zh-CN" sz="2800" dirty="0" smtClean="0">
                <a:solidFill>
                  <a:schemeClr val="tx2"/>
                </a:solidFill>
                <a:latin typeface="Courier New" pitchFamily="49" charset="0"/>
                <a:cs typeface="Courier New" pitchFamily="49" charset="0"/>
              </a:rPr>
              <a:t>    x = y;</a:t>
            </a:r>
          </a:p>
          <a:p>
            <a:pPr>
              <a:spcBef>
                <a:spcPts val="0"/>
              </a:spcBef>
              <a:buNone/>
            </a:pPr>
            <a:r>
              <a:rPr lang="en-US" altLang="zh-CN" sz="2800" dirty="0" smtClean="0">
                <a:solidFill>
                  <a:schemeClr val="tx2"/>
                </a:solidFill>
                <a:latin typeface="Courier New" pitchFamily="49" charset="0"/>
                <a:cs typeface="Courier New" pitchFamily="49" charset="0"/>
              </a:rPr>
              <a:t>    y = temp;</a:t>
            </a:r>
          </a:p>
          <a:p>
            <a:pPr>
              <a:spcBef>
                <a:spcPts val="0"/>
              </a:spcBef>
              <a:buNone/>
            </a:pPr>
            <a:r>
              <a:rPr lang="en-US" altLang="zh-CN" sz="2800" dirty="0" smtClean="0">
                <a:solidFill>
                  <a:schemeClr val="tx2"/>
                </a:solidFill>
                <a:latin typeface="Courier New" pitchFamily="49" charset="0"/>
                <a:cs typeface="Courier New" pitchFamily="49" charset="0"/>
              </a:rPr>
              <a:t>}</a:t>
            </a:r>
            <a:endParaRPr lang="zh-CN" altLang="en-US" sz="2800" dirty="0" smtClean="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153</a:t>
            </a:fld>
            <a:endParaRPr lang="en-US" altLang="zh-CN" dirty="0"/>
          </a:p>
        </p:txBody>
      </p:sp>
    </p:spTree>
    <p:extLst>
      <p:ext uri="{BB962C8B-B14F-4D97-AF65-F5344CB8AC3E}">
        <p14:creationId xmlns:p14="http://schemas.microsoft.com/office/powerpoint/2010/main" val="15092292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5.16】</a:t>
            </a:r>
            <a:r>
              <a:rPr lang="zh-CN" altLang="en-US" dirty="0" smtClean="0"/>
              <a:t>函数</a:t>
            </a:r>
            <a:r>
              <a:rPr lang="en-US" altLang="zh-CN" dirty="0" err="1" smtClean="0"/>
              <a:t>findpivot</a:t>
            </a:r>
            <a:r>
              <a:rPr lang="zh-CN" altLang="en-US" dirty="0" smtClean="0"/>
              <a:t>定义</a:t>
            </a:r>
            <a:endParaRPr lang="en-US" altLang="zh-CN" dirty="0" smtClean="0"/>
          </a:p>
          <a:p>
            <a:pPr>
              <a:spcBef>
                <a:spcPts val="0"/>
              </a:spcBef>
              <a:buNone/>
            </a:pP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findpivot</a:t>
            </a:r>
            <a:r>
              <a:rPr lang="en-US" altLang="zh-CN" sz="2800" dirty="0" smtClean="0">
                <a:solidFill>
                  <a:schemeClr val="tx2"/>
                </a:solidFill>
                <a:latin typeface="Courier New" pitchFamily="49" charset="0"/>
                <a:cs typeface="Courier New" pitchFamily="49" charset="0"/>
              </a:rPr>
              <a:t>(</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a[],</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i,</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j)</a:t>
            </a:r>
          </a:p>
          <a:p>
            <a:pPr>
              <a:spcBef>
                <a:spcPts val="0"/>
              </a:spcBef>
              <a:buNone/>
            </a:pPr>
            <a:r>
              <a:rPr lang="en-US" altLang="zh-CN" sz="2800" dirty="0" smtClean="0">
                <a:solidFill>
                  <a:schemeClr val="tx2"/>
                </a:solidFill>
                <a:latin typeface="Courier New" pitchFamily="49" charset="0"/>
                <a:cs typeface="Courier New" pitchFamily="49" charset="0"/>
              </a:rPr>
              <a:t>{</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rgbClr val="0000FF"/>
                </a:solidFill>
                <a:latin typeface="Courier New" pitchFamily="49" charset="0"/>
                <a:cs typeface="Courier New" pitchFamily="49" charset="0"/>
              </a:rPr>
              <a:t>return</a:t>
            </a: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i+j</a:t>
            </a:r>
            <a:r>
              <a:rPr lang="en-US" altLang="zh-CN" sz="2800" dirty="0" smtClean="0">
                <a:solidFill>
                  <a:schemeClr val="tx2"/>
                </a:solidFill>
                <a:latin typeface="Courier New" pitchFamily="49" charset="0"/>
                <a:cs typeface="Courier New" pitchFamily="49" charset="0"/>
              </a:rPr>
              <a:t>)/2;</a:t>
            </a:r>
          </a:p>
          <a:p>
            <a:pPr>
              <a:spcBef>
                <a:spcPts val="0"/>
              </a:spcBef>
              <a:buNone/>
            </a:pPr>
            <a:r>
              <a:rPr lang="en-US" altLang="zh-CN" sz="2800" dirty="0" smtClean="0">
                <a:solidFill>
                  <a:schemeClr val="tx2"/>
                </a:solidFill>
                <a:latin typeface="Courier New" pitchFamily="49" charset="0"/>
                <a:cs typeface="Courier New" pitchFamily="49" charset="0"/>
              </a:rPr>
              <a:t>}</a:t>
            </a:r>
            <a:endParaRPr lang="zh-CN" altLang="en-US" sz="2800" dirty="0" smtClean="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154</a:t>
            </a:fld>
            <a:endParaRPr lang="en-US" altLang="zh-CN" dirty="0"/>
          </a:p>
        </p:txBody>
      </p:sp>
    </p:spTree>
    <p:extLst>
      <p:ext uri="{BB962C8B-B14F-4D97-AF65-F5344CB8AC3E}">
        <p14:creationId xmlns:p14="http://schemas.microsoft.com/office/powerpoint/2010/main" val="30826253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a:xfrm>
            <a:off x="457200" y="1295400"/>
            <a:ext cx="8153400" cy="5205434"/>
          </a:xfrm>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5.16】</a:t>
            </a:r>
            <a:r>
              <a:rPr lang="zh-CN" altLang="en-US" dirty="0" smtClean="0"/>
              <a:t>函数</a:t>
            </a:r>
            <a:r>
              <a:rPr lang="en-US" altLang="zh-CN" dirty="0" smtClean="0"/>
              <a:t>partition</a:t>
            </a:r>
            <a:r>
              <a:rPr lang="zh-CN" altLang="en-US" dirty="0" smtClean="0"/>
              <a:t>定义</a:t>
            </a:r>
            <a:endParaRPr lang="en-US" altLang="zh-CN" dirty="0" smtClean="0"/>
          </a:p>
          <a:p>
            <a:pPr>
              <a:spcBef>
                <a:spcPts val="0"/>
              </a:spcBef>
              <a:buNone/>
            </a:pP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partition(</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a[],</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l,</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r,</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pivot)</a:t>
            </a:r>
          </a:p>
          <a:p>
            <a:pPr>
              <a:spcBef>
                <a:spcPts val="0"/>
              </a:spcBef>
              <a:buNone/>
            </a:pPr>
            <a:r>
              <a:rPr lang="en-US" altLang="zh-CN" sz="2800" dirty="0" smtClean="0">
                <a:solidFill>
                  <a:schemeClr val="tx2"/>
                </a:solidFill>
                <a:latin typeface="Courier New" pitchFamily="49" charset="0"/>
                <a:cs typeface="Courier New" pitchFamily="49" charset="0"/>
              </a:rPr>
              <a:t>{</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rgbClr val="0000FF"/>
                </a:solidFill>
                <a:latin typeface="Courier New" pitchFamily="49" charset="0"/>
                <a:cs typeface="Courier New" pitchFamily="49" charset="0"/>
              </a:rPr>
              <a:t>do</a:t>
            </a:r>
            <a:r>
              <a:rPr lang="en-US" altLang="zh-CN" sz="2800" dirty="0" smtClean="0">
                <a:solidFill>
                  <a:schemeClr val="tx2"/>
                </a:solidFill>
                <a:latin typeface="Courier New" pitchFamily="49" charset="0"/>
                <a:cs typeface="Courier New" pitchFamily="49" charset="0"/>
              </a:rPr>
              <a:t>{</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rgbClr val="0000FF"/>
                </a:solidFill>
                <a:latin typeface="Courier New" pitchFamily="49" charset="0"/>
                <a:cs typeface="Courier New" pitchFamily="49" charset="0"/>
              </a:rPr>
              <a:t>while</a:t>
            </a:r>
            <a:r>
              <a:rPr lang="en-US" altLang="zh-CN" sz="2800" dirty="0" smtClean="0">
                <a:solidFill>
                  <a:schemeClr val="tx2"/>
                </a:solidFill>
                <a:latin typeface="Courier New" pitchFamily="49" charset="0"/>
                <a:cs typeface="Courier New" pitchFamily="49" charset="0"/>
              </a:rPr>
              <a:t>(a[++l]&lt;pivot);</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rgbClr val="0000FF"/>
                </a:solidFill>
                <a:latin typeface="Courier New" pitchFamily="49" charset="0"/>
                <a:cs typeface="Courier New" pitchFamily="49" charset="0"/>
              </a:rPr>
              <a:t>while</a:t>
            </a:r>
            <a:r>
              <a:rPr lang="en-US" altLang="zh-CN" sz="2800" dirty="0" smtClean="0">
                <a:solidFill>
                  <a:schemeClr val="tx2"/>
                </a:solidFill>
                <a:latin typeface="Courier New" pitchFamily="49" charset="0"/>
                <a:cs typeface="Courier New" pitchFamily="49" charset="0"/>
              </a:rPr>
              <a:t>(r&amp;&amp;a[--r]&gt;pivot);</a:t>
            </a:r>
          </a:p>
          <a:p>
            <a:pPr>
              <a:spcBef>
                <a:spcPts val="0"/>
              </a:spcBef>
              <a:buNone/>
            </a:pPr>
            <a:r>
              <a:rPr lang="en-US" altLang="zh-CN" sz="2800" dirty="0" smtClean="0">
                <a:solidFill>
                  <a:schemeClr val="tx2"/>
                </a:solidFill>
                <a:latin typeface="Courier New" pitchFamily="49" charset="0"/>
                <a:cs typeface="Courier New" pitchFamily="49" charset="0"/>
              </a:rPr>
              <a:t>		swap(a[l],a[r]);</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rgbClr val="0000FF"/>
                </a:solidFill>
                <a:latin typeface="Courier New" pitchFamily="49" charset="0"/>
                <a:cs typeface="Courier New" pitchFamily="49" charset="0"/>
              </a:rPr>
              <a:t>while</a:t>
            </a:r>
            <a:r>
              <a:rPr lang="en-US" altLang="zh-CN" sz="2800" dirty="0" smtClean="0">
                <a:solidFill>
                  <a:schemeClr val="tx2"/>
                </a:solidFill>
                <a:latin typeface="Courier New" pitchFamily="49" charset="0"/>
                <a:cs typeface="Courier New" pitchFamily="49" charset="0"/>
              </a:rPr>
              <a:t>(l&lt;r);</a:t>
            </a:r>
          </a:p>
          <a:p>
            <a:pPr>
              <a:spcBef>
                <a:spcPts val="0"/>
              </a:spcBef>
              <a:buNone/>
            </a:pPr>
            <a:r>
              <a:rPr lang="en-US" altLang="zh-CN" sz="2800" dirty="0" smtClean="0">
                <a:solidFill>
                  <a:schemeClr val="tx2"/>
                </a:solidFill>
                <a:latin typeface="Courier New" pitchFamily="49" charset="0"/>
                <a:cs typeface="Courier New" pitchFamily="49" charset="0"/>
              </a:rPr>
              <a:t>	swap(a[l],a[r]);</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rgbClr val="0000FF"/>
                </a:solidFill>
                <a:latin typeface="Courier New" pitchFamily="49" charset="0"/>
                <a:cs typeface="Courier New" pitchFamily="49" charset="0"/>
              </a:rPr>
              <a:t>return</a:t>
            </a:r>
            <a:r>
              <a:rPr lang="en-US" altLang="zh-CN" sz="2800" dirty="0" smtClean="0">
                <a:solidFill>
                  <a:schemeClr val="tx2"/>
                </a:solidFill>
                <a:latin typeface="Courier New" pitchFamily="49" charset="0"/>
                <a:cs typeface="Courier New" pitchFamily="49" charset="0"/>
              </a:rPr>
              <a:t> l;</a:t>
            </a:r>
          </a:p>
          <a:p>
            <a:pPr>
              <a:spcBef>
                <a:spcPts val="0"/>
              </a:spcBef>
              <a:buNone/>
            </a:pPr>
            <a:r>
              <a:rPr lang="en-US" altLang="zh-CN" sz="2800" dirty="0" smtClean="0">
                <a:solidFill>
                  <a:schemeClr val="tx2"/>
                </a:solidFill>
                <a:latin typeface="Courier New" pitchFamily="49" charset="0"/>
                <a:cs typeface="Courier New" pitchFamily="49" charset="0"/>
              </a:rPr>
              <a:t>}</a:t>
            </a:r>
            <a:endParaRPr lang="zh-CN" altLang="en-US" sz="2800" dirty="0" smtClean="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155</a:t>
            </a:fld>
            <a:endParaRPr lang="en-US" altLang="zh-CN" dirty="0"/>
          </a:p>
        </p:txBody>
      </p:sp>
    </p:spTree>
    <p:extLst>
      <p:ext uri="{BB962C8B-B14F-4D97-AF65-F5344CB8AC3E}">
        <p14:creationId xmlns:p14="http://schemas.microsoft.com/office/powerpoint/2010/main" val="3429812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5.16】</a:t>
            </a:r>
            <a:r>
              <a:rPr lang="zh-CN" altLang="en-US" dirty="0" smtClean="0"/>
              <a:t>函数</a:t>
            </a:r>
            <a:r>
              <a:rPr lang="en-US" altLang="zh-CN" dirty="0" err="1" smtClean="0"/>
              <a:t>quickSort</a:t>
            </a:r>
            <a:r>
              <a:rPr lang="zh-CN" altLang="en-US" dirty="0" smtClean="0"/>
              <a:t>定义</a:t>
            </a:r>
            <a:endParaRPr lang="en-US" altLang="zh-CN" dirty="0" smtClean="0"/>
          </a:p>
          <a:p>
            <a:pPr>
              <a:spcBef>
                <a:spcPts val="0"/>
              </a:spcBef>
              <a:buNone/>
            </a:pPr>
            <a:r>
              <a:rPr lang="en-US" altLang="zh-CN" sz="2800" dirty="0" smtClean="0">
                <a:solidFill>
                  <a:srgbClr val="0000FF"/>
                </a:solidFill>
                <a:latin typeface="Courier New" pitchFamily="49" charset="0"/>
                <a:cs typeface="Courier New" pitchFamily="49" charset="0"/>
              </a:rPr>
              <a:t>void</a:t>
            </a: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quickSort</a:t>
            </a:r>
            <a:r>
              <a:rPr lang="en-US" altLang="zh-CN" sz="2800" dirty="0" smtClean="0">
                <a:solidFill>
                  <a:schemeClr val="tx2"/>
                </a:solidFill>
                <a:latin typeface="Courier New" pitchFamily="49" charset="0"/>
                <a:cs typeface="Courier New" pitchFamily="49" charset="0"/>
              </a:rPr>
              <a:t>(</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rgbClr val="0000FF"/>
                </a:solidFill>
                <a:latin typeface="Courier New" pitchFamily="49" charset="0"/>
                <a:cs typeface="Courier New" pitchFamily="49" charset="0"/>
              </a:rPr>
              <a:t> </a:t>
            </a:r>
            <a:r>
              <a:rPr lang="en-US" altLang="zh-CN" sz="2800" dirty="0" smtClean="0">
                <a:solidFill>
                  <a:schemeClr val="tx2"/>
                </a:solidFill>
                <a:latin typeface="Courier New" pitchFamily="49" charset="0"/>
                <a:cs typeface="Courier New" pitchFamily="49" charset="0"/>
              </a:rPr>
              <a:t>a[],</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i,</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j){</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pivotindex</a:t>
            </a:r>
            <a:r>
              <a:rPr lang="en-US" altLang="zh-CN" sz="2800" dirty="0" smtClean="0">
                <a:solidFill>
                  <a:schemeClr val="tx2"/>
                </a:solidFill>
                <a:latin typeface="Courier New" pitchFamily="49" charset="0"/>
                <a:cs typeface="Courier New" pitchFamily="49" charset="0"/>
              </a:rPr>
              <a:t> = </a:t>
            </a:r>
            <a:r>
              <a:rPr lang="en-US" altLang="zh-CN" sz="2800" dirty="0" err="1" smtClean="0">
                <a:solidFill>
                  <a:schemeClr val="tx2"/>
                </a:solidFill>
                <a:latin typeface="Courier New" pitchFamily="49" charset="0"/>
                <a:cs typeface="Courier New" pitchFamily="49" charset="0"/>
              </a:rPr>
              <a:t>findpivot</a:t>
            </a:r>
            <a:r>
              <a:rPr lang="en-US" altLang="zh-CN" sz="2800" dirty="0" smtClean="0">
                <a:solidFill>
                  <a:schemeClr val="tx2"/>
                </a:solidFill>
                <a:latin typeface="Courier New" pitchFamily="49" charset="0"/>
                <a:cs typeface="Courier New" pitchFamily="49" charset="0"/>
              </a:rPr>
              <a:t>(</a:t>
            </a:r>
            <a:r>
              <a:rPr lang="en-US" altLang="zh-CN" sz="2800" dirty="0" err="1" smtClean="0">
                <a:solidFill>
                  <a:schemeClr val="tx2"/>
                </a:solidFill>
                <a:latin typeface="Courier New" pitchFamily="49" charset="0"/>
                <a:cs typeface="Courier New" pitchFamily="49" charset="0"/>
              </a:rPr>
              <a:t>a,i,j</a:t>
            </a:r>
            <a:r>
              <a:rPr lang="en-US" altLang="zh-CN" sz="2800" dirty="0" smtClean="0">
                <a:solidFill>
                  <a:schemeClr val="tx2"/>
                </a:solidFill>
                <a:latin typeface="Courier New" pitchFamily="49" charset="0"/>
                <a:cs typeface="Courier New" pitchFamily="49" charset="0"/>
              </a:rPr>
              <a:t>);</a:t>
            </a:r>
          </a:p>
          <a:p>
            <a:pPr>
              <a:spcBef>
                <a:spcPts val="0"/>
              </a:spcBef>
              <a:buNone/>
            </a:pPr>
            <a:r>
              <a:rPr lang="en-US" altLang="zh-CN" sz="2800" dirty="0" smtClean="0">
                <a:solidFill>
                  <a:schemeClr val="tx2"/>
                </a:solidFill>
                <a:latin typeface="Courier New" pitchFamily="49" charset="0"/>
                <a:cs typeface="Courier New" pitchFamily="49" charset="0"/>
              </a:rPr>
              <a:t>	swap(a[</a:t>
            </a:r>
            <a:r>
              <a:rPr lang="en-US" altLang="zh-CN" sz="2800" dirty="0" err="1" smtClean="0">
                <a:solidFill>
                  <a:schemeClr val="tx2"/>
                </a:solidFill>
                <a:latin typeface="Courier New" pitchFamily="49" charset="0"/>
                <a:cs typeface="Courier New" pitchFamily="49" charset="0"/>
              </a:rPr>
              <a:t>pivotindex</a:t>
            </a:r>
            <a:r>
              <a:rPr lang="en-US" altLang="zh-CN" sz="2800" dirty="0" smtClean="0">
                <a:solidFill>
                  <a:schemeClr val="tx2"/>
                </a:solidFill>
                <a:latin typeface="Courier New" pitchFamily="49" charset="0"/>
                <a:cs typeface="Courier New" pitchFamily="49" charset="0"/>
              </a:rPr>
              <a:t>],a[j]);</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rgbClr val="0000FF"/>
                </a:solidFill>
                <a:latin typeface="Courier New" pitchFamily="49" charset="0"/>
                <a:cs typeface="Courier New" pitchFamily="49" charset="0"/>
              </a:rPr>
              <a:t>int </a:t>
            </a:r>
            <a:r>
              <a:rPr lang="en-US" altLang="zh-CN" sz="2800" dirty="0" smtClean="0">
                <a:solidFill>
                  <a:schemeClr val="tx2"/>
                </a:solidFill>
                <a:latin typeface="Courier New" pitchFamily="49" charset="0"/>
                <a:cs typeface="Courier New" pitchFamily="49" charset="0"/>
              </a:rPr>
              <a:t>k = partition(a,i-1,j,a[j]);</a:t>
            </a:r>
          </a:p>
          <a:p>
            <a:pPr>
              <a:spcBef>
                <a:spcPts val="0"/>
              </a:spcBef>
              <a:buNone/>
            </a:pPr>
            <a:r>
              <a:rPr lang="en-US" altLang="zh-CN" sz="2800" dirty="0" smtClean="0">
                <a:solidFill>
                  <a:schemeClr val="tx2"/>
                </a:solidFill>
                <a:latin typeface="Courier New" pitchFamily="49" charset="0"/>
                <a:cs typeface="Courier New" pitchFamily="49" charset="0"/>
              </a:rPr>
              <a:t>	swap(a[k],a[j]);</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if</a:t>
            </a:r>
            <a:r>
              <a:rPr lang="en-US" altLang="zh-CN" sz="2800" dirty="0" smtClean="0">
                <a:solidFill>
                  <a:schemeClr val="tx2"/>
                </a:solidFill>
                <a:latin typeface="Courier New" pitchFamily="49" charset="0"/>
                <a:cs typeface="Courier New" pitchFamily="49" charset="0"/>
              </a:rPr>
              <a:t>((k-</a:t>
            </a:r>
            <a:r>
              <a:rPr lang="en-US" altLang="zh-CN" sz="2800" dirty="0" err="1" smtClean="0">
                <a:solidFill>
                  <a:schemeClr val="tx2"/>
                </a:solidFill>
                <a:latin typeface="Courier New" pitchFamily="49" charset="0"/>
                <a:cs typeface="Courier New" pitchFamily="49" charset="0"/>
              </a:rPr>
              <a:t>i</a:t>
            </a:r>
            <a:r>
              <a:rPr lang="en-US" altLang="zh-CN" sz="2800" dirty="0" smtClean="0">
                <a:solidFill>
                  <a:schemeClr val="tx2"/>
                </a:solidFill>
                <a:latin typeface="Courier New" pitchFamily="49" charset="0"/>
                <a:cs typeface="Courier New" pitchFamily="49" charset="0"/>
              </a:rPr>
              <a:t>)&gt;1)</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quickSort</a:t>
            </a:r>
            <a:r>
              <a:rPr lang="en-US" altLang="zh-CN" sz="2800" dirty="0" smtClean="0">
                <a:solidFill>
                  <a:schemeClr val="tx2"/>
                </a:solidFill>
                <a:latin typeface="Courier New" pitchFamily="49" charset="0"/>
                <a:cs typeface="Courier New" pitchFamily="49" charset="0"/>
              </a:rPr>
              <a:t>(a,i,k-1);</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if</a:t>
            </a:r>
            <a:r>
              <a:rPr lang="en-US" altLang="zh-CN" sz="2800" dirty="0" smtClean="0">
                <a:solidFill>
                  <a:schemeClr val="tx2"/>
                </a:solidFill>
                <a:latin typeface="Courier New" pitchFamily="49" charset="0"/>
                <a:cs typeface="Courier New" pitchFamily="49" charset="0"/>
              </a:rPr>
              <a:t>((j-k)&gt;1)</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quickSort</a:t>
            </a:r>
            <a:r>
              <a:rPr lang="en-US" altLang="zh-CN" sz="2800" dirty="0" smtClean="0">
                <a:solidFill>
                  <a:schemeClr val="tx2"/>
                </a:solidFill>
                <a:latin typeface="Courier New" pitchFamily="49" charset="0"/>
                <a:cs typeface="Courier New" pitchFamily="49" charset="0"/>
              </a:rPr>
              <a:t>(a,k+1,j);</a:t>
            </a:r>
          </a:p>
          <a:p>
            <a:pPr>
              <a:spcBef>
                <a:spcPts val="0"/>
              </a:spcBef>
              <a:buNone/>
            </a:pPr>
            <a:r>
              <a:rPr lang="en-US" altLang="zh-CN" sz="2800" dirty="0" smtClean="0">
                <a:solidFill>
                  <a:schemeClr val="tx2"/>
                </a:solidFill>
                <a:latin typeface="Courier New" pitchFamily="49" charset="0"/>
                <a:cs typeface="Courier New" pitchFamily="49" charset="0"/>
              </a:rPr>
              <a:t>}</a:t>
            </a:r>
            <a:endParaRPr lang="zh-CN" altLang="en-US" sz="2800" dirty="0" smtClean="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156</a:t>
            </a:fld>
            <a:endParaRPr lang="en-US" altLang="zh-CN" dirty="0"/>
          </a:p>
        </p:txBody>
      </p:sp>
    </p:spTree>
    <p:extLst>
      <p:ext uri="{BB962C8B-B14F-4D97-AF65-F5344CB8AC3E}">
        <p14:creationId xmlns:p14="http://schemas.microsoft.com/office/powerpoint/2010/main" val="8784168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dirty="0" smtClean="0"/>
              <a:t>第</a:t>
            </a:r>
            <a:r>
              <a:rPr lang="en-US" altLang="zh-CN" dirty="0" smtClean="0"/>
              <a:t>5</a:t>
            </a:r>
            <a:r>
              <a:rPr lang="zh-CN" altLang="en-US" dirty="0" smtClean="0"/>
              <a:t>章 函数与重载</a:t>
            </a:r>
            <a:endParaRPr lang="en-US" altLang="zh-CN" dirty="0"/>
          </a:p>
        </p:txBody>
      </p:sp>
      <p:grpSp>
        <p:nvGrpSpPr>
          <p:cNvPr id="2" name="Group 3"/>
          <p:cNvGrpSpPr>
            <a:grpSpLocks/>
          </p:cNvGrpSpPr>
          <p:nvPr/>
        </p:nvGrpSpPr>
        <p:grpSpPr bwMode="auto">
          <a:xfrm>
            <a:off x="1828800" y="2024063"/>
            <a:ext cx="762000" cy="665162"/>
            <a:chOff x="1110" y="2656"/>
            <a:chExt cx="1549" cy="1351"/>
          </a:xfrm>
        </p:grpSpPr>
        <p:sp>
          <p:nvSpPr>
            <p:cNvPr id="4096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66"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3" name="Group 7"/>
          <p:cNvGrpSpPr>
            <a:grpSpLocks/>
          </p:cNvGrpSpPr>
          <p:nvPr/>
        </p:nvGrpSpPr>
        <p:grpSpPr bwMode="auto">
          <a:xfrm>
            <a:off x="1828800" y="2938463"/>
            <a:ext cx="762000" cy="665162"/>
            <a:chOff x="3174" y="2656"/>
            <a:chExt cx="1549" cy="1351"/>
          </a:xfrm>
        </p:grpSpPr>
        <p:sp>
          <p:nvSpPr>
            <p:cNvPr id="40968"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9"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70"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71" name="Line 11"/>
          <p:cNvSpPr>
            <a:spLocks noChangeShapeType="1"/>
          </p:cNvSpPr>
          <p:nvPr/>
        </p:nvSpPr>
        <p:spPr bwMode="auto">
          <a:xfrm>
            <a:off x="2438400" y="2633663"/>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2" name="Text Box 12"/>
          <p:cNvSpPr txBox="1">
            <a:spLocks noChangeArrowheads="1"/>
          </p:cNvSpPr>
          <p:nvPr/>
        </p:nvSpPr>
        <p:spPr bwMode="auto">
          <a:xfrm>
            <a:off x="2667000" y="2100263"/>
            <a:ext cx="3480440"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函数的说明与使用</a:t>
            </a:r>
            <a:endParaRPr lang="en-US" altLang="zh-CN" sz="3200" b="1" dirty="0">
              <a:ea typeface="宋体" pitchFamily="2" charset="-122"/>
            </a:endParaRPr>
          </a:p>
        </p:txBody>
      </p:sp>
      <p:sp>
        <p:nvSpPr>
          <p:cNvPr id="40973" name="Text Box 13"/>
          <p:cNvSpPr txBox="1">
            <a:spLocks noChangeArrowheads="1"/>
          </p:cNvSpPr>
          <p:nvPr/>
        </p:nvSpPr>
        <p:spPr bwMode="gray">
          <a:xfrm>
            <a:off x="2025650" y="2122488"/>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1</a:t>
            </a:r>
          </a:p>
        </p:txBody>
      </p:sp>
      <p:sp>
        <p:nvSpPr>
          <p:cNvPr id="40974" name="Line 14"/>
          <p:cNvSpPr>
            <a:spLocks noChangeShapeType="1"/>
          </p:cNvSpPr>
          <p:nvPr/>
        </p:nvSpPr>
        <p:spPr bwMode="auto">
          <a:xfrm>
            <a:off x="2438400" y="3548063"/>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5" name="Text Box 15"/>
          <p:cNvSpPr txBox="1">
            <a:spLocks noChangeArrowheads="1"/>
          </p:cNvSpPr>
          <p:nvPr/>
        </p:nvSpPr>
        <p:spPr bwMode="auto">
          <a:xfrm>
            <a:off x="2667000" y="3014663"/>
            <a:ext cx="3480440"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函数的嵌套与递归</a:t>
            </a:r>
            <a:endParaRPr lang="en-US" altLang="zh-CN" sz="3200" b="1" dirty="0">
              <a:ea typeface="宋体" pitchFamily="2" charset="-122"/>
            </a:endParaRPr>
          </a:p>
        </p:txBody>
      </p:sp>
      <p:sp>
        <p:nvSpPr>
          <p:cNvPr id="40976" name="Text Box 16"/>
          <p:cNvSpPr txBox="1">
            <a:spLocks noChangeArrowheads="1"/>
          </p:cNvSpPr>
          <p:nvPr/>
        </p:nvSpPr>
        <p:spPr bwMode="gray">
          <a:xfrm>
            <a:off x="2025650" y="3036888"/>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2</a:t>
            </a:r>
          </a:p>
        </p:txBody>
      </p:sp>
      <p:grpSp>
        <p:nvGrpSpPr>
          <p:cNvPr id="4" name="Group 17"/>
          <p:cNvGrpSpPr>
            <a:grpSpLocks/>
          </p:cNvGrpSpPr>
          <p:nvPr/>
        </p:nvGrpSpPr>
        <p:grpSpPr bwMode="auto">
          <a:xfrm>
            <a:off x="1828800" y="3830638"/>
            <a:ext cx="762000" cy="665162"/>
            <a:chOff x="1110" y="2656"/>
            <a:chExt cx="1549" cy="1351"/>
          </a:xfrm>
        </p:grpSpPr>
        <p:sp>
          <p:nvSpPr>
            <p:cNvPr id="40978"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79"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0"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5" name="Group 21"/>
          <p:cNvGrpSpPr>
            <a:grpSpLocks/>
          </p:cNvGrpSpPr>
          <p:nvPr/>
        </p:nvGrpSpPr>
        <p:grpSpPr bwMode="auto">
          <a:xfrm>
            <a:off x="1828800" y="4745038"/>
            <a:ext cx="762000" cy="665162"/>
            <a:chOff x="3174" y="2656"/>
            <a:chExt cx="1549" cy="1351"/>
          </a:xfrm>
        </p:grpSpPr>
        <p:sp>
          <p:nvSpPr>
            <p:cNvPr id="40982"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83"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4"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85" name="Line 25"/>
          <p:cNvSpPr>
            <a:spLocks noChangeShapeType="1"/>
          </p:cNvSpPr>
          <p:nvPr/>
        </p:nvSpPr>
        <p:spPr bwMode="auto">
          <a:xfrm>
            <a:off x="2438400" y="4440238"/>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6" name="Text Box 26"/>
          <p:cNvSpPr txBox="1">
            <a:spLocks noChangeArrowheads="1"/>
          </p:cNvSpPr>
          <p:nvPr/>
        </p:nvSpPr>
        <p:spPr bwMode="auto">
          <a:xfrm>
            <a:off x="2667000" y="3906838"/>
            <a:ext cx="3480440"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solidFill>
                  <a:srgbClr val="C00000"/>
                </a:solidFill>
                <a:ea typeface="宋体" pitchFamily="2" charset="-122"/>
              </a:rPr>
              <a:t>函数与运算符重载</a:t>
            </a:r>
            <a:endParaRPr lang="en-US" altLang="zh-CN" sz="3200" b="1" dirty="0">
              <a:solidFill>
                <a:srgbClr val="C00000"/>
              </a:solidFill>
              <a:ea typeface="宋体" pitchFamily="2" charset="-122"/>
            </a:endParaRPr>
          </a:p>
        </p:txBody>
      </p:sp>
      <p:sp>
        <p:nvSpPr>
          <p:cNvPr id="40987" name="Text Box 27"/>
          <p:cNvSpPr txBox="1">
            <a:spLocks noChangeArrowheads="1"/>
          </p:cNvSpPr>
          <p:nvPr/>
        </p:nvSpPr>
        <p:spPr bwMode="gray">
          <a:xfrm>
            <a:off x="2025650" y="3929063"/>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3</a:t>
            </a:r>
          </a:p>
        </p:txBody>
      </p:sp>
      <p:sp>
        <p:nvSpPr>
          <p:cNvPr id="40988" name="Line 28"/>
          <p:cNvSpPr>
            <a:spLocks noChangeShapeType="1"/>
          </p:cNvSpPr>
          <p:nvPr/>
        </p:nvSpPr>
        <p:spPr bwMode="auto">
          <a:xfrm>
            <a:off x="2438400" y="5354638"/>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9" name="Text Box 29"/>
          <p:cNvSpPr txBox="1">
            <a:spLocks noChangeArrowheads="1"/>
          </p:cNvSpPr>
          <p:nvPr/>
        </p:nvSpPr>
        <p:spPr bwMode="auto">
          <a:xfrm>
            <a:off x="2667000" y="4821238"/>
            <a:ext cx="3845925"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函数与</a:t>
            </a:r>
            <a:r>
              <a:rPr lang="en-US" altLang="zh-CN" sz="3200" b="1" dirty="0" smtClean="0">
                <a:ea typeface="宋体" pitchFamily="2" charset="-122"/>
              </a:rPr>
              <a:t>C++</a:t>
            </a:r>
            <a:r>
              <a:rPr lang="zh-CN" altLang="en-US" sz="3200" b="1" dirty="0" smtClean="0">
                <a:ea typeface="宋体" pitchFamily="2" charset="-122"/>
              </a:rPr>
              <a:t>程序结构</a:t>
            </a:r>
            <a:endParaRPr lang="en-US" altLang="zh-CN" sz="3200" b="1" dirty="0">
              <a:ea typeface="宋体" pitchFamily="2" charset="-122"/>
            </a:endParaRPr>
          </a:p>
        </p:txBody>
      </p:sp>
      <p:sp>
        <p:nvSpPr>
          <p:cNvPr id="40990" name="Text Box 30"/>
          <p:cNvSpPr txBox="1">
            <a:spLocks noChangeArrowheads="1"/>
          </p:cNvSpPr>
          <p:nvPr/>
        </p:nvSpPr>
        <p:spPr bwMode="gray">
          <a:xfrm>
            <a:off x="2025650" y="4843463"/>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4</a:t>
            </a:r>
          </a:p>
        </p:txBody>
      </p:sp>
      <p:sp>
        <p:nvSpPr>
          <p:cNvPr id="31" name="灯片编号占位符 30"/>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157</a:t>
            </a:fld>
            <a:endParaRPr lang="en-US" altLang="zh-CN" dirty="0"/>
          </a:p>
        </p:txBody>
      </p:sp>
    </p:spTree>
    <p:extLst>
      <p:ext uri="{BB962C8B-B14F-4D97-AF65-F5344CB8AC3E}">
        <p14:creationId xmlns:p14="http://schemas.microsoft.com/office/powerpoint/2010/main" val="1422976589"/>
      </p:ext>
    </p:extLst>
  </p:cSld>
  <p:clrMapOvr>
    <a:masterClrMapping/>
  </p:clrMapOvr>
  <p:timing>
    <p:tnLst>
      <p:par>
        <p:cTn xmlns:p14="http://schemas.microsoft.com/office/powerpoint/2010/mai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函数与运算符重载</a:t>
            </a:r>
            <a:endParaRPr lang="zh-CN" altLang="en-US" dirty="0"/>
          </a:p>
        </p:txBody>
      </p:sp>
      <p:sp>
        <p:nvSpPr>
          <p:cNvPr id="3" name="内容占位符 2"/>
          <p:cNvSpPr>
            <a:spLocks noGrp="1"/>
          </p:cNvSpPr>
          <p:nvPr>
            <p:ph idx="1"/>
          </p:nvPr>
        </p:nvSpPr>
        <p:spPr/>
        <p:txBody>
          <a:bodyPr/>
          <a:lstStyle/>
          <a:p>
            <a:r>
              <a:rPr lang="zh-CN" altLang="en-US" dirty="0" smtClean="0"/>
              <a:t>函数重载</a:t>
            </a:r>
            <a:endParaRPr lang="en-US" altLang="zh-CN" dirty="0" smtClean="0"/>
          </a:p>
          <a:p>
            <a:pPr lvl="1"/>
            <a:r>
              <a:rPr lang="zh-CN" altLang="en-US" dirty="0" smtClean="0">
                <a:solidFill>
                  <a:srgbClr val="C00000"/>
                </a:solidFill>
              </a:rPr>
              <a:t>函数重载实际上是函数名重载，即支持多个不同的函数采用同一名字</a:t>
            </a:r>
            <a:endParaRPr lang="en-US" altLang="zh-CN" dirty="0" smtClean="0">
              <a:solidFill>
                <a:srgbClr val="C00000"/>
              </a:solidFill>
            </a:endParaRPr>
          </a:p>
          <a:p>
            <a:pPr lvl="1"/>
            <a:r>
              <a:rPr lang="zh-CN" altLang="en-US" dirty="0" smtClean="0"/>
              <a:t>例如：</a:t>
            </a:r>
          </a:p>
          <a:p>
            <a:pPr lvl="2">
              <a:lnSpc>
                <a:spcPct val="80000"/>
              </a:lnSpc>
            </a:pPr>
            <a:r>
              <a:rPr lang="en-US" altLang="zh-CN" dirty="0" err="1" smtClean="0">
                <a:solidFill>
                  <a:srgbClr val="0000FF"/>
                </a:solidFill>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abs(</a:t>
            </a:r>
            <a:r>
              <a:rPr lang="en-US" altLang="zh-CN" dirty="0" err="1" smtClean="0">
                <a:solidFill>
                  <a:srgbClr val="0000FF"/>
                </a:solidFill>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n){</a:t>
            </a:r>
            <a:r>
              <a:rPr lang="en-US" altLang="zh-CN" dirty="0" smtClean="0">
                <a:solidFill>
                  <a:srgbClr val="0000FF"/>
                </a:solidFill>
                <a:latin typeface="Courier New" pitchFamily="49" charset="0"/>
                <a:cs typeface="Courier New" pitchFamily="49" charset="0"/>
              </a:rPr>
              <a:t>return</a:t>
            </a:r>
            <a:r>
              <a:rPr lang="en-US" altLang="zh-CN" dirty="0" smtClean="0">
                <a:solidFill>
                  <a:schemeClr val="tx2"/>
                </a:solidFill>
                <a:latin typeface="Courier New" pitchFamily="49" charset="0"/>
                <a:cs typeface="Courier New" pitchFamily="49" charset="0"/>
              </a:rPr>
              <a:t>(n&lt;0?-n:n);}</a:t>
            </a:r>
            <a:endParaRPr lang="zh-CN" altLang="en-US" dirty="0" smtClean="0">
              <a:solidFill>
                <a:schemeClr val="tx2"/>
              </a:solidFill>
              <a:latin typeface="Courier New" pitchFamily="49" charset="0"/>
              <a:cs typeface="Courier New" pitchFamily="49" charset="0"/>
            </a:endParaRPr>
          </a:p>
          <a:p>
            <a:pPr lvl="2">
              <a:lnSpc>
                <a:spcPct val="80000"/>
              </a:lnSpc>
            </a:pPr>
            <a:r>
              <a:rPr lang="en-US" altLang="zh-CN" dirty="0" smtClean="0">
                <a:solidFill>
                  <a:srgbClr val="0000FF"/>
                </a:solidFill>
                <a:latin typeface="Courier New" pitchFamily="49" charset="0"/>
                <a:cs typeface="Courier New" pitchFamily="49" charset="0"/>
              </a:rPr>
              <a:t>float </a:t>
            </a:r>
            <a:r>
              <a:rPr lang="en-US" altLang="zh-CN" dirty="0" smtClean="0">
                <a:solidFill>
                  <a:schemeClr val="tx2"/>
                </a:solidFill>
                <a:latin typeface="Courier New" pitchFamily="49" charset="0"/>
                <a:cs typeface="Courier New" pitchFamily="49" charset="0"/>
              </a:rPr>
              <a:t>abs(</a:t>
            </a:r>
            <a:r>
              <a:rPr lang="en-US" altLang="zh-CN" dirty="0" smtClean="0">
                <a:solidFill>
                  <a:srgbClr val="0000FF"/>
                </a:solidFill>
                <a:latin typeface="Courier New" pitchFamily="49" charset="0"/>
                <a:cs typeface="Courier New" pitchFamily="49" charset="0"/>
              </a:rPr>
              <a:t>float</a:t>
            </a:r>
            <a:r>
              <a:rPr lang="en-US" altLang="zh-CN" dirty="0" smtClean="0">
                <a:solidFill>
                  <a:schemeClr val="tx2"/>
                </a:solidFill>
                <a:latin typeface="Courier New" pitchFamily="49" charset="0"/>
                <a:cs typeface="Courier New" pitchFamily="49" charset="0"/>
              </a:rPr>
              <a:t> f){</a:t>
            </a:r>
            <a:r>
              <a:rPr lang="en-US" altLang="zh-CN" dirty="0" smtClean="0">
                <a:solidFill>
                  <a:srgbClr val="0000FF"/>
                </a:solidFill>
                <a:latin typeface="Courier New" pitchFamily="49" charset="0"/>
                <a:cs typeface="Courier New" pitchFamily="49" charset="0"/>
              </a:rPr>
              <a:t>if</a:t>
            </a:r>
            <a:r>
              <a:rPr lang="en-US" altLang="zh-CN" dirty="0" smtClean="0">
                <a:solidFill>
                  <a:schemeClr val="tx2"/>
                </a:solidFill>
                <a:latin typeface="Courier New" pitchFamily="49" charset="0"/>
                <a:cs typeface="Courier New" pitchFamily="49" charset="0"/>
              </a:rPr>
              <a:t>(f&lt;0)f=-f;</a:t>
            </a:r>
            <a:r>
              <a:rPr lang="zh-CN" altLang="en-US" dirty="0" smtClean="0">
                <a:solidFill>
                  <a:schemeClr val="tx2"/>
                </a:solidFill>
                <a:latin typeface="Courier New" pitchFamily="49" charset="0"/>
                <a:cs typeface="Courier New" pitchFamily="49" charset="0"/>
              </a:rPr>
              <a:t> </a:t>
            </a:r>
            <a:r>
              <a:rPr lang="en-US" altLang="zh-CN" dirty="0" smtClean="0">
                <a:solidFill>
                  <a:srgbClr val="0000FF"/>
                </a:solidFill>
                <a:latin typeface="Courier New" pitchFamily="49" charset="0"/>
                <a:cs typeface="Courier New" pitchFamily="49" charset="0"/>
              </a:rPr>
              <a:t>return</a:t>
            </a:r>
            <a:r>
              <a:rPr lang="en-US" altLang="zh-CN" dirty="0" smtClean="0">
                <a:solidFill>
                  <a:schemeClr val="tx2"/>
                </a:solidFill>
                <a:latin typeface="Courier New" pitchFamily="49" charset="0"/>
                <a:cs typeface="Courier New" pitchFamily="49" charset="0"/>
              </a:rPr>
              <a:t> f;}</a:t>
            </a:r>
            <a:endParaRPr lang="zh-CN" altLang="en-US" dirty="0" smtClean="0">
              <a:solidFill>
                <a:schemeClr val="tx2"/>
              </a:solidFill>
              <a:latin typeface="Courier New" pitchFamily="49" charset="0"/>
              <a:cs typeface="Courier New" pitchFamily="49" charset="0"/>
            </a:endParaRPr>
          </a:p>
          <a:p>
            <a:pPr lvl="2">
              <a:lnSpc>
                <a:spcPct val="80000"/>
              </a:lnSpc>
            </a:pPr>
            <a:r>
              <a:rPr lang="en-US" altLang="zh-CN" dirty="0" smtClean="0">
                <a:solidFill>
                  <a:srgbClr val="0000FF"/>
                </a:solidFill>
                <a:latin typeface="Courier New" pitchFamily="49" charset="0"/>
                <a:cs typeface="Courier New" pitchFamily="49" charset="0"/>
              </a:rPr>
              <a:t>double</a:t>
            </a:r>
            <a:r>
              <a:rPr lang="en-US" altLang="zh-CN" dirty="0" smtClean="0">
                <a:solidFill>
                  <a:schemeClr val="tx2"/>
                </a:solidFill>
                <a:latin typeface="Courier New" pitchFamily="49" charset="0"/>
                <a:cs typeface="Courier New" pitchFamily="49" charset="0"/>
              </a:rPr>
              <a:t> abs(</a:t>
            </a:r>
            <a:r>
              <a:rPr lang="en-US" altLang="zh-CN" dirty="0" smtClean="0">
                <a:solidFill>
                  <a:srgbClr val="0000FF"/>
                </a:solidFill>
                <a:latin typeface="Courier New" pitchFamily="49" charset="0"/>
                <a:cs typeface="Courier New" pitchFamily="49" charset="0"/>
              </a:rPr>
              <a:t>double</a:t>
            </a:r>
            <a:r>
              <a:rPr lang="en-US" altLang="zh-CN" dirty="0" smtClean="0">
                <a:solidFill>
                  <a:schemeClr val="tx2"/>
                </a:solidFill>
                <a:latin typeface="Courier New" pitchFamily="49" charset="0"/>
                <a:cs typeface="Courier New" pitchFamily="49" charset="0"/>
              </a:rPr>
              <a:t> d){</a:t>
            </a:r>
            <a:r>
              <a:rPr lang="en-US" altLang="zh-CN" dirty="0" smtClean="0">
                <a:solidFill>
                  <a:srgbClr val="0000FF"/>
                </a:solidFill>
                <a:latin typeface="Courier New" pitchFamily="49" charset="0"/>
                <a:cs typeface="Courier New" pitchFamily="49" charset="0"/>
              </a:rPr>
              <a:t>if</a:t>
            </a:r>
            <a:r>
              <a:rPr lang="en-US" altLang="zh-CN" dirty="0" smtClean="0">
                <a:solidFill>
                  <a:schemeClr val="tx2"/>
                </a:solidFill>
                <a:latin typeface="Courier New" pitchFamily="49" charset="0"/>
                <a:cs typeface="Courier New" pitchFamily="49" charset="0"/>
              </a:rPr>
              <a:t>(d&lt;0</a:t>
            </a:r>
            <a:r>
              <a:rPr lang="zh-CN" altLang="en-US" dirty="0" smtClean="0">
                <a:solidFill>
                  <a:schemeClr val="tx2"/>
                </a:solidFill>
                <a:latin typeface="Courier New" pitchFamily="49" charset="0"/>
                <a:cs typeface="Courier New" pitchFamily="49" charset="0"/>
              </a:rPr>
              <a:t>）</a:t>
            </a:r>
            <a:r>
              <a:rPr lang="en-US" altLang="zh-CN" dirty="0" smtClean="0">
                <a:solidFill>
                  <a:srgbClr val="0000FF"/>
                </a:solidFill>
                <a:latin typeface="Courier New" pitchFamily="49" charset="0"/>
                <a:cs typeface="Courier New" pitchFamily="49" charset="0"/>
              </a:rPr>
              <a:t>return</a:t>
            </a:r>
            <a:r>
              <a:rPr lang="en-US" altLang="zh-CN" dirty="0" smtClean="0">
                <a:solidFill>
                  <a:schemeClr val="tx2"/>
                </a:solidFill>
                <a:latin typeface="Courier New" pitchFamily="49" charset="0"/>
                <a:cs typeface="Courier New" pitchFamily="49" charset="0"/>
              </a:rPr>
              <a:t>-d; </a:t>
            </a:r>
            <a:r>
              <a:rPr lang="en-US" altLang="zh-CN" dirty="0" smtClean="0">
                <a:solidFill>
                  <a:srgbClr val="0000FF"/>
                </a:solidFill>
                <a:latin typeface="Courier New" pitchFamily="49" charset="0"/>
                <a:cs typeface="Courier New" pitchFamily="49" charset="0"/>
              </a:rPr>
              <a:t>return</a:t>
            </a:r>
            <a:r>
              <a:rPr lang="en-US" altLang="zh-CN" dirty="0" smtClean="0">
                <a:solidFill>
                  <a:schemeClr val="tx2"/>
                </a:solidFill>
                <a:latin typeface="Courier New" pitchFamily="49" charset="0"/>
                <a:cs typeface="Courier New" pitchFamily="49" charset="0"/>
              </a:rPr>
              <a:t> d;}</a:t>
            </a:r>
          </a:p>
          <a:p>
            <a:pPr lvl="1">
              <a:lnSpc>
                <a:spcPct val="80000"/>
              </a:lnSpc>
            </a:pPr>
            <a:r>
              <a:rPr lang="zh-CN" altLang="en-US" dirty="0" smtClean="0">
                <a:solidFill>
                  <a:srgbClr val="C00000"/>
                </a:solidFill>
              </a:rPr>
              <a:t>三个函数都是求绝对值，采用同一个函数名，更符合人们的习惯</a:t>
            </a:r>
            <a:endParaRPr lang="en-US" altLang="zh-CN" dirty="0" smtClean="0">
              <a:solidFill>
                <a:srgbClr val="C00000"/>
              </a:solidFill>
            </a:endParaRPr>
          </a:p>
          <a:p>
            <a:pPr lvl="1"/>
            <a:endParaRPr lang="zh-CN" altLang="en-US" dirty="0" smtClean="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158</a:t>
            </a:fld>
            <a:endParaRPr lang="en-US" altLang="zh-CN" dirty="0"/>
          </a:p>
        </p:txBody>
      </p:sp>
    </p:spTree>
    <p:extLst>
      <p:ext uri="{BB962C8B-B14F-4D97-AF65-F5344CB8AC3E}">
        <p14:creationId xmlns:p14="http://schemas.microsoft.com/office/powerpoint/2010/main" val="171282582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标准库函数</a:t>
            </a:r>
            <a:endParaRPr lang="en-US" altLang="zh-CN" dirty="0" smtClean="0"/>
          </a:p>
          <a:p>
            <a:pPr lvl="1"/>
            <a:r>
              <a:rPr lang="zh-CN" altLang="en-US" dirty="0" smtClean="0"/>
              <a:t>程序中可直接使用（调用）系统预定义的标准库函数，但要求在调用前使用编译预处理指令</a:t>
            </a:r>
            <a:r>
              <a:rPr lang="en-US" altLang="zh-CN" dirty="0" smtClean="0"/>
              <a:t>include</a:t>
            </a:r>
            <a:r>
              <a:rPr lang="zh-CN" altLang="en-US" dirty="0" smtClean="0"/>
              <a:t>将对应的头文件包含进来</a:t>
            </a:r>
            <a:endParaRPr lang="en-US" altLang="zh-CN" dirty="0" smtClean="0"/>
          </a:p>
          <a:p>
            <a:r>
              <a:rPr lang="zh-CN" altLang="en-US" dirty="0" smtClean="0"/>
              <a:t>用户自定义函数</a:t>
            </a:r>
            <a:endParaRPr lang="en-US" altLang="zh-CN" dirty="0" smtClean="0"/>
          </a:p>
          <a:p>
            <a:pPr lvl="1"/>
            <a:r>
              <a:rPr lang="zh-CN" altLang="en-US" dirty="0" smtClean="0"/>
              <a:t>由用户自定义的函数与系统预定义的标准库函数的不同点在于，自定义函数的函数名、参数个数、函数返回值类型以及函数所实现的功能等都完全由用户程序来规定（指定）</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15</a:t>
            </a:fld>
            <a:endParaRPr lang="en-US" altLang="zh-CN" dirty="0"/>
          </a:p>
        </p:txBody>
      </p:sp>
    </p:spTree>
    <p:extLst>
      <p:ext uri="{BB962C8B-B14F-4D97-AF65-F5344CB8AC3E}">
        <p14:creationId xmlns:p14="http://schemas.microsoft.com/office/powerpoint/2010/main" val="4199044792"/>
      </p:ext>
    </p:extLst>
  </p:cSld>
  <p:clrMapOvr>
    <a:masterClrMapping/>
  </p:clrMapOvr>
  <p:timing>
    <p:tnLst>
      <p:par>
        <p:cTn xmlns:p14="http://schemas.microsoft.com/office/powerpoint/2010/mai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函数与运算符重载</a:t>
            </a:r>
            <a:endParaRPr lang="zh-CN" altLang="en-US" dirty="0"/>
          </a:p>
        </p:txBody>
      </p:sp>
      <p:sp>
        <p:nvSpPr>
          <p:cNvPr id="3" name="内容占位符 2"/>
          <p:cNvSpPr>
            <a:spLocks noGrp="1"/>
          </p:cNvSpPr>
          <p:nvPr>
            <p:ph idx="1"/>
          </p:nvPr>
        </p:nvSpPr>
        <p:spPr/>
        <p:txBody>
          <a:bodyPr/>
          <a:lstStyle/>
          <a:p>
            <a:r>
              <a:rPr lang="zh-CN" altLang="en-US" dirty="0" smtClean="0"/>
              <a:t>函数重载</a:t>
            </a:r>
            <a:endParaRPr lang="en-US" altLang="zh-CN" dirty="0" smtClean="0"/>
          </a:p>
          <a:p>
            <a:pPr lvl="1"/>
            <a:r>
              <a:rPr lang="zh-CN" altLang="en-US" dirty="0" smtClean="0"/>
              <a:t>例如在程序中经常出现这样的情况：对若干种不同的数据类型求和，虽然数据本身</a:t>
            </a:r>
            <a:r>
              <a:rPr lang="zh-CN" altLang="en-US" smtClean="0"/>
              <a:t>差别很大（例如</a:t>
            </a:r>
            <a:r>
              <a:rPr lang="zh-CN" altLang="en-US" dirty="0" smtClean="0"/>
              <a:t>整数求和，向量求和，矩阵求和），具体的求和操作差别也很大，但完成不同求和操作的函数却可以取相同</a:t>
            </a:r>
            <a:r>
              <a:rPr lang="zh-CN" altLang="en-US" smtClean="0"/>
              <a:t>的名字（例如</a:t>
            </a:r>
            <a:r>
              <a:rPr lang="en-US" altLang="zh-CN" dirty="0" smtClean="0"/>
              <a:t>sum</a:t>
            </a:r>
            <a:r>
              <a:rPr lang="zh-CN" altLang="en-US" dirty="0" smtClean="0"/>
              <a:t>，</a:t>
            </a:r>
            <a:r>
              <a:rPr lang="en-US" altLang="zh-CN" dirty="0" smtClean="0"/>
              <a:t>add </a:t>
            </a:r>
            <a:r>
              <a:rPr lang="zh-CN" altLang="en-US" dirty="0" smtClean="0"/>
              <a:t>等）。打印函数</a:t>
            </a:r>
            <a:r>
              <a:rPr lang="en-US" altLang="zh-CN" dirty="0" smtClean="0"/>
              <a:t>print</a:t>
            </a:r>
            <a:r>
              <a:rPr lang="zh-CN" altLang="en-US" dirty="0" smtClean="0"/>
              <a:t>，显示函数</a:t>
            </a:r>
            <a:r>
              <a:rPr lang="en-US" altLang="zh-CN" dirty="0" smtClean="0"/>
              <a:t>display</a:t>
            </a:r>
            <a:r>
              <a:rPr lang="zh-CN" altLang="en-US" dirty="0" smtClean="0"/>
              <a:t>等也是同样。</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159</a:t>
            </a:fld>
            <a:endParaRPr lang="en-US" altLang="zh-CN" dirty="0"/>
          </a:p>
        </p:txBody>
      </p:sp>
    </p:spTree>
    <p:extLst>
      <p:ext uri="{BB962C8B-B14F-4D97-AF65-F5344CB8AC3E}">
        <p14:creationId xmlns:p14="http://schemas.microsoft.com/office/powerpoint/2010/main" val="2286255949"/>
      </p:ext>
    </p:extLst>
  </p:cSld>
  <p:clrMapOvr>
    <a:masterClrMapping/>
  </p:clrMapOvr>
  <p:timing>
    <p:tnLst>
      <p:par>
        <p:cTn xmlns:p14="http://schemas.microsoft.com/office/powerpoint/2010/mai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函数与运算符重载</a:t>
            </a:r>
            <a:endParaRPr lang="zh-CN" altLang="en-US" dirty="0"/>
          </a:p>
        </p:txBody>
      </p:sp>
      <p:sp>
        <p:nvSpPr>
          <p:cNvPr id="3" name="内容占位符 2"/>
          <p:cNvSpPr>
            <a:spLocks noGrp="1"/>
          </p:cNvSpPr>
          <p:nvPr>
            <p:ph idx="1"/>
          </p:nvPr>
        </p:nvSpPr>
        <p:spPr/>
        <p:txBody>
          <a:bodyPr/>
          <a:lstStyle/>
          <a:p>
            <a:r>
              <a:rPr lang="zh-CN" altLang="en-US" dirty="0" smtClean="0"/>
              <a:t>函数重载</a:t>
            </a:r>
            <a:endParaRPr lang="en-US" altLang="zh-CN" dirty="0" smtClean="0"/>
          </a:p>
          <a:p>
            <a:pPr lvl="1"/>
            <a:r>
              <a:rPr lang="zh-CN" altLang="en-US" dirty="0" smtClean="0"/>
              <a:t>函数名的重载并不是为了</a:t>
            </a:r>
            <a:r>
              <a:rPr lang="zh-CN" altLang="en-US" smtClean="0"/>
              <a:t>节省标识符（标识符</a:t>
            </a:r>
            <a:r>
              <a:rPr lang="zh-CN" altLang="en-US" dirty="0" smtClean="0"/>
              <a:t>的数量是足够的），而是为了方便程序员的使用，这一点很重要。实现函数的重载必须满足下列条件之一：</a:t>
            </a:r>
          </a:p>
          <a:p>
            <a:pPr lvl="2"/>
            <a:r>
              <a:rPr lang="zh-CN" altLang="en-US" dirty="0" smtClean="0"/>
              <a:t>参数表中对应的参数类型不同；</a:t>
            </a:r>
          </a:p>
          <a:p>
            <a:pPr lvl="2"/>
            <a:r>
              <a:rPr lang="zh-CN" altLang="en-US" dirty="0" smtClean="0"/>
              <a:t>参数表中参数个数不同；</a:t>
            </a:r>
          </a:p>
          <a:p>
            <a:pPr lvl="2"/>
            <a:r>
              <a:rPr lang="zh-CN" altLang="en-US" dirty="0" smtClean="0"/>
              <a:t>参数表中不同类型参数的次序不同。</a:t>
            </a:r>
          </a:p>
          <a:p>
            <a:endParaRPr lang="en-US" altLang="zh-CN" dirty="0" smtClean="0"/>
          </a:p>
          <a:p>
            <a:pPr lvl="1"/>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160</a:t>
            </a:fld>
            <a:endParaRPr lang="en-US" altLang="zh-CN" dirty="0"/>
          </a:p>
        </p:txBody>
      </p:sp>
    </p:spTree>
    <p:extLst>
      <p:ext uri="{BB962C8B-B14F-4D97-AF65-F5344CB8AC3E}">
        <p14:creationId xmlns:p14="http://schemas.microsoft.com/office/powerpoint/2010/main" val="3572871212"/>
      </p:ext>
    </p:extLst>
  </p:cSld>
  <p:clrMapOvr>
    <a:masterClrMapping/>
  </p:clrMapOvr>
  <p:timing>
    <p:tnLst>
      <p:par>
        <p:cTn xmlns:p14="http://schemas.microsoft.com/office/powerpoint/2010/mai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函数与运算符重载</a:t>
            </a:r>
            <a:endParaRPr lang="zh-CN" altLang="en-US" dirty="0"/>
          </a:p>
        </p:txBody>
      </p:sp>
      <p:sp>
        <p:nvSpPr>
          <p:cNvPr id="3" name="内容占位符 2"/>
          <p:cNvSpPr>
            <a:spLocks noGrp="1"/>
          </p:cNvSpPr>
          <p:nvPr>
            <p:ph idx="1"/>
          </p:nvPr>
        </p:nvSpPr>
        <p:spPr/>
        <p:txBody>
          <a:bodyPr/>
          <a:lstStyle/>
          <a:p>
            <a:r>
              <a:rPr lang="zh-CN" altLang="en-US" dirty="0" smtClean="0"/>
              <a:t>函数重载举例</a:t>
            </a:r>
            <a:endParaRPr lang="en-US" altLang="zh-CN" dirty="0" smtClean="0"/>
          </a:p>
          <a:p>
            <a:pPr lvl="1">
              <a:buNone/>
            </a:pPr>
            <a:r>
              <a:rPr lang="en-US" altLang="zh-CN" dirty="0" smtClean="0">
                <a:latin typeface="Courier New" pitchFamily="49" charset="0"/>
                <a:cs typeface="Courier New" pitchFamily="49" charset="0"/>
              </a:rPr>
              <a:t>void</a:t>
            </a:r>
            <a:r>
              <a:rPr lang="en-US" altLang="zh-CN" dirty="0" smtClean="0">
                <a:solidFill>
                  <a:schemeClr val="tx2"/>
                </a:solidFill>
                <a:latin typeface="Courier New" pitchFamily="49" charset="0"/>
                <a:cs typeface="Courier New" pitchFamily="49" charset="0"/>
              </a:rPr>
              <a:t> print(</a:t>
            </a:r>
            <a:r>
              <a:rPr lang="en-US" altLang="zh-CN" dirty="0" err="1" smtClean="0">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a:t>
            </a:r>
            <a:r>
              <a:rPr lang="zh-CN" altLang="en-US" dirty="0" smtClean="0">
                <a:solidFill>
                  <a:schemeClr val="tx2"/>
                </a:solidFill>
                <a:latin typeface="Courier New" pitchFamily="49" charset="0"/>
                <a:cs typeface="Courier New" pitchFamily="49" charset="0"/>
              </a:rPr>
              <a:t> </a:t>
            </a:r>
            <a:r>
              <a:rPr lang="en-US" altLang="zh-CN" dirty="0" smtClean="0">
                <a:solidFill>
                  <a:srgbClr val="00B050"/>
                </a:solidFill>
                <a:latin typeface="Courier New" pitchFamily="49" charset="0"/>
                <a:cs typeface="Courier New" pitchFamily="49" charset="0"/>
              </a:rPr>
              <a:t>//</a:t>
            </a:r>
            <a:r>
              <a:rPr lang="zh-CN" altLang="en-US" dirty="0" smtClean="0">
                <a:solidFill>
                  <a:srgbClr val="00B050"/>
                </a:solidFill>
                <a:latin typeface="Courier New" pitchFamily="49" charset="0"/>
                <a:cs typeface="Courier New" pitchFamily="49" charset="0"/>
              </a:rPr>
              <a:t>整型</a:t>
            </a:r>
            <a:endParaRPr lang="en-US" altLang="zh-CN" dirty="0" smtClean="0">
              <a:solidFill>
                <a:srgbClr val="00B050"/>
              </a:solidFill>
              <a:latin typeface="Courier New" pitchFamily="49" charset="0"/>
              <a:cs typeface="Courier New" pitchFamily="49" charset="0"/>
            </a:endParaRPr>
          </a:p>
          <a:p>
            <a:pPr lvl="1">
              <a:buNone/>
            </a:pPr>
            <a:r>
              <a:rPr lang="en-US" altLang="zh-CN" dirty="0" smtClean="0">
                <a:latin typeface="Courier New" pitchFamily="49" charset="0"/>
                <a:cs typeface="Courier New" pitchFamily="49" charset="0"/>
              </a:rPr>
              <a:t>void</a:t>
            </a:r>
            <a:r>
              <a:rPr lang="en-US" altLang="zh-CN" sz="2800" dirty="0" smtClean="0">
                <a:solidFill>
                  <a:schemeClr val="tx2"/>
                </a:solidFill>
                <a:latin typeface="Courier New" pitchFamily="49" charset="0"/>
                <a:cs typeface="Courier New" pitchFamily="49" charset="0"/>
              </a:rPr>
              <a:t> print(point);</a:t>
            </a:r>
            <a:r>
              <a:rPr lang="zh-CN" altLang="en-US" sz="2800" dirty="0" smtClean="0">
                <a:solidFill>
                  <a:schemeClr val="tx2"/>
                </a:solidFill>
                <a:latin typeface="Courier New" pitchFamily="49" charset="0"/>
                <a:cs typeface="Courier New" pitchFamily="49" charset="0"/>
              </a:rPr>
              <a:t> </a:t>
            </a:r>
            <a:r>
              <a:rPr lang="en-US" altLang="zh-CN" sz="2800" dirty="0" smtClean="0">
                <a:solidFill>
                  <a:srgbClr val="00B050"/>
                </a:solidFill>
                <a:latin typeface="Courier New" pitchFamily="49" charset="0"/>
                <a:cs typeface="Courier New" pitchFamily="49" charset="0"/>
              </a:rPr>
              <a:t>//</a:t>
            </a:r>
            <a:r>
              <a:rPr lang="zh-CN" altLang="en-US" sz="2800" dirty="0" smtClean="0">
                <a:solidFill>
                  <a:srgbClr val="00B050"/>
                </a:solidFill>
                <a:latin typeface="Courier New" pitchFamily="49" charset="0"/>
                <a:cs typeface="Courier New" pitchFamily="49" charset="0"/>
              </a:rPr>
              <a:t>类</a:t>
            </a:r>
            <a:r>
              <a:rPr lang="en-US" altLang="zh-CN" sz="2800" dirty="0" smtClean="0">
                <a:solidFill>
                  <a:srgbClr val="00B050"/>
                </a:solidFill>
                <a:latin typeface="Courier New" pitchFamily="49" charset="0"/>
                <a:cs typeface="Courier New" pitchFamily="49" charset="0"/>
              </a:rPr>
              <a:t>point</a:t>
            </a:r>
            <a:r>
              <a:rPr lang="zh-CN" altLang="en-US" sz="2800" dirty="0" smtClean="0">
                <a:solidFill>
                  <a:srgbClr val="00B050"/>
                </a:solidFill>
                <a:latin typeface="Courier New" pitchFamily="49" charset="0"/>
                <a:cs typeface="Courier New" pitchFamily="49" charset="0"/>
              </a:rPr>
              <a:t>的对象</a:t>
            </a:r>
            <a:endParaRPr lang="en-US" altLang="zh-CN" dirty="0" smtClean="0">
              <a:solidFill>
                <a:srgbClr val="00B050"/>
              </a:solidFill>
              <a:latin typeface="Courier New" pitchFamily="49" charset="0"/>
              <a:cs typeface="Courier New" pitchFamily="49" charset="0"/>
            </a:endParaRPr>
          </a:p>
          <a:p>
            <a:pPr lvl="1">
              <a:buNone/>
            </a:pPr>
            <a:r>
              <a:rPr lang="en-US" altLang="zh-CN" dirty="0" err="1" smtClean="0">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sum(</a:t>
            </a:r>
            <a:r>
              <a:rPr lang="en-US" altLang="zh-CN" dirty="0" err="1" smtClean="0">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a:t>
            </a:r>
            <a:r>
              <a:rPr lang="en-US" altLang="zh-CN" dirty="0" err="1" smtClean="0">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a:t>
            </a:r>
          </a:p>
          <a:p>
            <a:pPr lvl="1">
              <a:buNone/>
            </a:pPr>
            <a:r>
              <a:rPr lang="en-US" altLang="zh-CN" dirty="0" err="1" smtClean="0">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sum(</a:t>
            </a:r>
            <a:r>
              <a:rPr lang="en-US" altLang="zh-CN" dirty="0" err="1" smtClean="0">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a:t>
            </a:r>
            <a:r>
              <a:rPr lang="en-US" altLang="zh-CN" dirty="0" err="1" smtClean="0">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a:t>
            </a:r>
            <a:r>
              <a:rPr lang="en-US" altLang="zh-CN" dirty="0" err="1" smtClean="0">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a:t>
            </a:r>
            <a:r>
              <a:rPr lang="zh-CN" altLang="en-US" sz="2800" dirty="0" smtClean="0">
                <a:solidFill>
                  <a:schemeClr val="tx2"/>
                </a:solidFill>
                <a:latin typeface="Courier New" pitchFamily="49" charset="0"/>
                <a:cs typeface="Courier New" pitchFamily="49" charset="0"/>
              </a:rPr>
              <a:t> </a:t>
            </a:r>
            <a:endParaRPr lang="en-US" altLang="zh-CN" sz="2800" dirty="0" smtClean="0">
              <a:solidFill>
                <a:schemeClr val="tx2"/>
              </a:solidFill>
              <a:latin typeface="Courier New" pitchFamily="49" charset="0"/>
              <a:cs typeface="Courier New" pitchFamily="49" charset="0"/>
            </a:endParaRPr>
          </a:p>
          <a:p>
            <a:pPr lvl="1">
              <a:buNone/>
            </a:pPr>
            <a:r>
              <a:rPr lang="en-US" altLang="zh-CN" dirty="0" err="1" smtClean="0">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get(</a:t>
            </a:r>
            <a:r>
              <a:rPr lang="en-US" altLang="zh-CN" dirty="0" err="1" smtClean="0">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n,</a:t>
            </a:r>
            <a:r>
              <a:rPr lang="en-US" altLang="zh-CN" dirty="0" err="1" smtClean="0">
                <a:latin typeface="Courier New" pitchFamily="49" charset="0"/>
                <a:cs typeface="Courier New" pitchFamily="49" charset="0"/>
              </a:rPr>
              <a:t>float</a:t>
            </a:r>
            <a:r>
              <a:rPr lang="en-US" altLang="zh-CN" sz="2800" dirty="0" smtClean="0">
                <a:solidFill>
                  <a:schemeClr val="tx2"/>
                </a:solidFill>
                <a:latin typeface="Courier New" pitchFamily="49" charset="0"/>
                <a:cs typeface="Courier New" pitchFamily="49" charset="0"/>
              </a:rPr>
              <a:t> a[ ]);</a:t>
            </a:r>
            <a:r>
              <a:rPr lang="zh-CN" altLang="en-US" sz="2800" dirty="0" smtClean="0">
                <a:solidFill>
                  <a:schemeClr val="tx2"/>
                </a:solidFill>
                <a:latin typeface="Courier New" pitchFamily="49" charset="0"/>
                <a:cs typeface="Courier New" pitchFamily="49" charset="0"/>
              </a:rPr>
              <a:t> </a:t>
            </a:r>
            <a:endParaRPr lang="en-US" altLang="zh-CN" sz="2800" dirty="0" smtClean="0">
              <a:solidFill>
                <a:schemeClr val="tx2"/>
              </a:solidFill>
              <a:latin typeface="Courier New" pitchFamily="49" charset="0"/>
              <a:cs typeface="Courier New" pitchFamily="49" charset="0"/>
            </a:endParaRPr>
          </a:p>
          <a:p>
            <a:pPr lvl="1">
              <a:buNone/>
            </a:pPr>
            <a:r>
              <a:rPr lang="en-US" altLang="zh-CN" dirty="0" err="1" smtClean="0">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get(</a:t>
            </a:r>
            <a:r>
              <a:rPr lang="en-US" altLang="zh-CN" dirty="0" err="1" smtClean="0">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n,</a:t>
            </a:r>
            <a:r>
              <a:rPr lang="en-US" altLang="zh-CN" dirty="0" err="1" smtClean="0">
                <a:latin typeface="Courier New" pitchFamily="49" charset="0"/>
                <a:cs typeface="Courier New" pitchFamily="49" charset="0"/>
              </a:rPr>
              <a:t>float</a:t>
            </a:r>
            <a:r>
              <a:rPr lang="en-US" altLang="zh-CN" sz="2800" dirty="0" smtClean="0">
                <a:solidFill>
                  <a:schemeClr val="tx2"/>
                </a:solidFill>
                <a:latin typeface="Courier New" pitchFamily="49" charset="0"/>
                <a:cs typeface="Courier New" pitchFamily="49" charset="0"/>
              </a:rPr>
              <a:t> a[ ],</a:t>
            </a:r>
            <a:r>
              <a:rPr lang="en-US" altLang="zh-CN" dirty="0" err="1" smtClean="0">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n);</a:t>
            </a:r>
            <a:endParaRPr lang="zh-CN" altLang="en-US" sz="2800" dirty="0" smtClean="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161</a:t>
            </a:fld>
            <a:endParaRPr lang="en-US" altLang="zh-CN" dirty="0"/>
          </a:p>
        </p:txBody>
      </p:sp>
    </p:spTree>
    <p:extLst>
      <p:ext uri="{BB962C8B-B14F-4D97-AF65-F5344CB8AC3E}">
        <p14:creationId xmlns:p14="http://schemas.microsoft.com/office/powerpoint/2010/main" val="3943561620"/>
      </p:ext>
    </p:extLst>
  </p:cSld>
  <p:clrMapOvr>
    <a:masterClrMapping/>
  </p:clrMapOvr>
  <p:timing>
    <p:tnLst>
      <p:par>
        <p:cTn xmlns:p14="http://schemas.microsoft.com/office/powerpoint/2010/mai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函数与运算符重载</a:t>
            </a:r>
            <a:endParaRPr lang="zh-CN" altLang="en-US" dirty="0"/>
          </a:p>
        </p:txBody>
      </p:sp>
      <p:sp>
        <p:nvSpPr>
          <p:cNvPr id="3" name="内容占位符 2"/>
          <p:cNvSpPr>
            <a:spLocks noGrp="1"/>
          </p:cNvSpPr>
          <p:nvPr>
            <p:ph idx="1"/>
          </p:nvPr>
        </p:nvSpPr>
        <p:spPr/>
        <p:txBody>
          <a:bodyPr/>
          <a:lstStyle/>
          <a:p>
            <a:r>
              <a:rPr lang="zh-CN" altLang="en-US" dirty="0" smtClean="0"/>
              <a:t>函数重载，在定义同名函数时应注意：</a:t>
            </a:r>
          </a:p>
          <a:p>
            <a:pPr lvl="1"/>
            <a:r>
              <a:rPr lang="zh-CN" altLang="en-US" dirty="0" smtClean="0">
                <a:solidFill>
                  <a:srgbClr val="C00000"/>
                </a:solidFill>
              </a:rPr>
              <a:t>返回类型不能区分函数</a:t>
            </a:r>
            <a:r>
              <a:rPr lang="zh-CN" altLang="en-US" dirty="0" smtClean="0"/>
              <a:t> </a:t>
            </a:r>
          </a:p>
          <a:p>
            <a:pPr lvl="1">
              <a:buNone/>
            </a:pPr>
            <a:r>
              <a:rPr lang="en-US" altLang="zh-CN" dirty="0" smtClean="0">
                <a:latin typeface="Courier New" pitchFamily="49" charset="0"/>
                <a:cs typeface="Courier New" pitchFamily="49" charset="0"/>
              </a:rPr>
              <a:t>float</a:t>
            </a:r>
            <a:r>
              <a:rPr lang="en-US" altLang="zh-CN" dirty="0" smtClean="0">
                <a:solidFill>
                  <a:schemeClr val="tx2"/>
                </a:solidFill>
                <a:latin typeface="Courier New" pitchFamily="49" charset="0"/>
                <a:cs typeface="Courier New" pitchFamily="49" charset="0"/>
              </a:rPr>
              <a:t> add(</a:t>
            </a:r>
            <a:r>
              <a:rPr lang="en-US" altLang="zh-CN" dirty="0" err="1" smtClean="0">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a:t>
            </a:r>
            <a:r>
              <a:rPr lang="en-US" altLang="zh-CN" dirty="0" smtClean="0">
                <a:latin typeface="Courier New" pitchFamily="49" charset="0"/>
                <a:cs typeface="Courier New" pitchFamily="49" charset="0"/>
              </a:rPr>
              <a:t>float</a:t>
            </a:r>
            <a:r>
              <a:rPr lang="en-US" altLang="zh-CN" dirty="0" smtClean="0">
                <a:solidFill>
                  <a:schemeClr val="tx2"/>
                </a:solidFill>
                <a:latin typeface="Courier New" pitchFamily="49" charset="0"/>
                <a:cs typeface="Courier New" pitchFamily="49" charset="0"/>
              </a:rPr>
              <a:t>);</a:t>
            </a:r>
          </a:p>
          <a:p>
            <a:pPr lvl="1">
              <a:buNone/>
            </a:pPr>
            <a:r>
              <a:rPr lang="en-US" altLang="zh-CN" dirty="0" err="1" smtClean="0">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add(</a:t>
            </a:r>
            <a:r>
              <a:rPr lang="en-US" altLang="zh-CN" dirty="0" err="1" smtClean="0">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a:t>
            </a:r>
            <a:r>
              <a:rPr lang="en-US" altLang="zh-CN" dirty="0" smtClean="0">
                <a:latin typeface="Courier New" pitchFamily="49" charset="0"/>
                <a:cs typeface="Courier New" pitchFamily="49" charset="0"/>
              </a:rPr>
              <a:t>float</a:t>
            </a:r>
            <a:r>
              <a:rPr lang="en-US" altLang="zh-CN" dirty="0" smtClean="0">
                <a:solidFill>
                  <a:schemeClr val="tx2"/>
                </a:solidFill>
                <a:latin typeface="Courier New" pitchFamily="49" charset="0"/>
                <a:cs typeface="Courier New" pitchFamily="49" charset="0"/>
              </a:rPr>
              <a:t>);</a:t>
            </a:r>
            <a:r>
              <a:rPr lang="en-US" altLang="zh-CN" dirty="0" smtClean="0">
                <a:solidFill>
                  <a:srgbClr val="00B050"/>
                </a:solidFill>
                <a:latin typeface="Courier New" pitchFamily="49" charset="0"/>
                <a:cs typeface="Courier New" pitchFamily="49" charset="0"/>
              </a:rPr>
              <a:t>//</a:t>
            </a:r>
            <a:r>
              <a:rPr lang="zh-CN" altLang="en-US" dirty="0" smtClean="0">
                <a:solidFill>
                  <a:srgbClr val="00B050"/>
                </a:solidFill>
                <a:latin typeface="Courier New" pitchFamily="49" charset="0"/>
                <a:cs typeface="Courier New" pitchFamily="49" charset="0"/>
              </a:rPr>
              <a:t>错误</a:t>
            </a:r>
            <a:r>
              <a:rPr lang="zh-CN" altLang="en-US" dirty="0" smtClean="0">
                <a:solidFill>
                  <a:schemeClr val="tx2"/>
                </a:solidFill>
                <a:latin typeface="Courier New" pitchFamily="49" charset="0"/>
                <a:cs typeface="Courier New" pitchFamily="49" charset="0"/>
              </a:rPr>
              <a:t> </a:t>
            </a:r>
          </a:p>
          <a:p>
            <a:pPr lvl="1"/>
            <a:r>
              <a:rPr lang="zh-CN" altLang="en-US" dirty="0" smtClean="0">
                <a:solidFill>
                  <a:srgbClr val="C00000"/>
                </a:solidFill>
              </a:rPr>
              <a:t>采用引用参数不能区分函数</a:t>
            </a:r>
            <a:endParaRPr lang="zh-CN" altLang="en-US" dirty="0" smtClean="0"/>
          </a:p>
          <a:p>
            <a:pPr lvl="1">
              <a:buNone/>
            </a:pPr>
            <a:r>
              <a:rPr lang="en-US" altLang="zh-CN" dirty="0" smtClean="0">
                <a:latin typeface="Courier New" pitchFamily="49" charset="0"/>
                <a:cs typeface="Courier New" pitchFamily="49" charset="0"/>
              </a:rPr>
              <a:t>void</a:t>
            </a:r>
            <a:r>
              <a:rPr lang="en-US" altLang="zh-CN" dirty="0" smtClean="0">
                <a:solidFill>
                  <a:schemeClr val="tx2"/>
                </a:solidFill>
                <a:latin typeface="Courier New" pitchFamily="49" charset="0"/>
                <a:cs typeface="Courier New" pitchFamily="49" charset="0"/>
              </a:rPr>
              <a:t> print(</a:t>
            </a:r>
            <a:r>
              <a:rPr lang="en-US" altLang="zh-CN" dirty="0" smtClean="0">
                <a:latin typeface="Courier New" pitchFamily="49" charset="0"/>
                <a:cs typeface="Courier New" pitchFamily="49" charset="0"/>
              </a:rPr>
              <a:t>double</a:t>
            </a:r>
            <a:r>
              <a:rPr lang="en-US" altLang="zh-CN" dirty="0" smtClean="0">
                <a:solidFill>
                  <a:schemeClr val="tx2"/>
                </a:solidFill>
                <a:latin typeface="Courier New" pitchFamily="49" charset="0"/>
                <a:cs typeface="Courier New" pitchFamily="49" charset="0"/>
              </a:rPr>
              <a:t>);</a:t>
            </a:r>
          </a:p>
          <a:p>
            <a:pPr lvl="1">
              <a:buNone/>
            </a:pPr>
            <a:r>
              <a:rPr lang="en-US" altLang="zh-CN" dirty="0" smtClean="0">
                <a:latin typeface="Courier New" pitchFamily="49" charset="0"/>
                <a:cs typeface="Courier New" pitchFamily="49" charset="0"/>
              </a:rPr>
              <a:t>void</a:t>
            </a:r>
            <a:r>
              <a:rPr lang="en-US" altLang="zh-CN" dirty="0" smtClean="0">
                <a:solidFill>
                  <a:schemeClr val="tx2"/>
                </a:solidFill>
                <a:latin typeface="Courier New" pitchFamily="49" charset="0"/>
                <a:cs typeface="Courier New" pitchFamily="49" charset="0"/>
              </a:rPr>
              <a:t> print(</a:t>
            </a:r>
            <a:r>
              <a:rPr lang="en-US" altLang="zh-CN" dirty="0" smtClean="0">
                <a:latin typeface="Courier New" pitchFamily="49" charset="0"/>
                <a:cs typeface="Courier New" pitchFamily="49" charset="0"/>
              </a:rPr>
              <a:t>double</a:t>
            </a:r>
            <a:r>
              <a:rPr lang="zh-CN" altLang="en-US" dirty="0" smtClean="0">
                <a:latin typeface="Courier New" pitchFamily="49" charset="0"/>
                <a:cs typeface="Courier New" pitchFamily="49" charset="0"/>
              </a:rPr>
              <a:t>＆</a:t>
            </a:r>
            <a:r>
              <a:rPr lang="en-US" altLang="zh-CN" dirty="0" smtClean="0">
                <a:solidFill>
                  <a:schemeClr val="tx2"/>
                </a:solidFill>
                <a:latin typeface="Courier New" pitchFamily="49" charset="0"/>
                <a:cs typeface="Courier New" pitchFamily="49" charset="0"/>
              </a:rPr>
              <a:t>); </a:t>
            </a:r>
            <a:r>
              <a:rPr lang="en-US" altLang="zh-CN" dirty="0" smtClean="0">
                <a:solidFill>
                  <a:srgbClr val="00B050"/>
                </a:solidFill>
                <a:latin typeface="Courier New" pitchFamily="49" charset="0"/>
                <a:cs typeface="Courier New" pitchFamily="49" charset="0"/>
              </a:rPr>
              <a:t>//</a:t>
            </a:r>
            <a:r>
              <a:rPr lang="zh-CN" altLang="en-US" dirty="0" smtClean="0">
                <a:solidFill>
                  <a:srgbClr val="00B050"/>
                </a:solidFill>
                <a:latin typeface="Courier New" pitchFamily="49" charset="0"/>
                <a:cs typeface="Courier New" pitchFamily="49" charset="0"/>
              </a:rPr>
              <a:t>错误</a:t>
            </a:r>
            <a:r>
              <a:rPr lang="zh-CN" altLang="en-US" dirty="0" smtClean="0">
                <a:solidFill>
                  <a:schemeClr val="tx2"/>
                </a:solidFill>
                <a:latin typeface="Courier New" pitchFamily="49" charset="0"/>
                <a:cs typeface="Courier New" pitchFamily="49" charset="0"/>
              </a:rPr>
              <a:t>  </a:t>
            </a:r>
          </a:p>
          <a:p>
            <a:pPr lvl="1"/>
            <a:r>
              <a:rPr lang="zh-CN" altLang="en-US" dirty="0" smtClean="0">
                <a:solidFill>
                  <a:srgbClr val="C00000"/>
                </a:solidFill>
              </a:rPr>
              <a:t>有些派生基本类型的参数虽然可以区分同名函数，但在使用中必须注意</a:t>
            </a:r>
            <a:r>
              <a:rPr lang="zh-CN" altLang="en-US" dirty="0" smtClean="0"/>
              <a:t> </a:t>
            </a:r>
          </a:p>
          <a:p>
            <a:pPr lvl="1"/>
            <a:r>
              <a:rPr lang="zh-CN" altLang="en-US" dirty="0" smtClean="0">
                <a:solidFill>
                  <a:srgbClr val="C00000"/>
                </a:solidFill>
              </a:rPr>
              <a:t>包含可缺省参数时，可能造成二义性</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162</a:t>
            </a:fld>
            <a:endParaRPr lang="en-US" altLang="zh-CN" dirty="0"/>
          </a:p>
        </p:txBody>
      </p:sp>
    </p:spTree>
    <p:extLst>
      <p:ext uri="{BB962C8B-B14F-4D97-AF65-F5344CB8AC3E}">
        <p14:creationId xmlns:p14="http://schemas.microsoft.com/office/powerpoint/2010/main" val="661915901"/>
      </p:ext>
    </p:extLst>
  </p:cSld>
  <p:clrMapOvr>
    <a:masterClrMapping/>
  </p:clrMapOvr>
  <p:timing>
    <p:tnLst>
      <p:par>
        <p:cTn xmlns:p14="http://schemas.microsoft.com/office/powerpoint/2010/mai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函数与运算符重载</a:t>
            </a:r>
            <a:endParaRPr lang="zh-CN" altLang="en-US" dirty="0"/>
          </a:p>
        </p:txBody>
      </p:sp>
      <p:sp>
        <p:nvSpPr>
          <p:cNvPr id="3" name="内容占位符 2"/>
          <p:cNvSpPr>
            <a:spLocks noGrp="1"/>
          </p:cNvSpPr>
          <p:nvPr>
            <p:ph idx="1"/>
          </p:nvPr>
        </p:nvSpPr>
        <p:spPr/>
        <p:txBody>
          <a:bodyPr/>
          <a:lstStyle/>
          <a:p>
            <a:r>
              <a:rPr lang="zh-CN" altLang="en-US" dirty="0" smtClean="0"/>
              <a:t>函数重载的处理过程</a:t>
            </a:r>
            <a:endParaRPr lang="en-US" altLang="zh-CN" dirty="0" smtClean="0"/>
          </a:p>
          <a:p>
            <a:pPr lvl="1"/>
            <a:r>
              <a:rPr lang="zh-CN" altLang="en-US" dirty="0" smtClean="0"/>
              <a:t>通过数组名与指针变量，函数名与函数指针，某类型变量与</a:t>
            </a:r>
            <a:r>
              <a:rPr lang="en-US" altLang="zh-CN" dirty="0" smtClean="0"/>
              <a:t>const </a:t>
            </a:r>
            <a:r>
              <a:rPr lang="zh-CN" altLang="en-US" dirty="0" smtClean="0"/>
              <a:t>常量之间的转换，再查是否可实现匹配</a:t>
            </a:r>
            <a:endParaRPr lang="en-US" altLang="zh-CN" dirty="0" smtClean="0"/>
          </a:p>
          <a:p>
            <a:pPr lvl="1"/>
            <a:r>
              <a:rPr lang="zh-CN" altLang="en-US" dirty="0" smtClean="0"/>
              <a:t>把实参类型按字长由短到长，进行基本类型及其派生类型的转换，再检查是否可匹配</a:t>
            </a:r>
            <a:endParaRPr lang="en-US" altLang="zh-CN" dirty="0" smtClean="0"/>
          </a:p>
          <a:p>
            <a:pPr lvl="1"/>
            <a:r>
              <a:rPr lang="zh-CN" altLang="en-US" dirty="0" smtClean="0"/>
              <a:t>查有无已定义的可变个数参数的函数，如有把它归为该函数</a:t>
            </a:r>
            <a:endParaRPr lang="en-US" altLang="zh-CN" dirty="0" smtClean="0"/>
          </a:p>
          <a:p>
            <a:pPr lvl="1"/>
            <a:r>
              <a:rPr lang="zh-CN" altLang="en-US" dirty="0" smtClean="0"/>
              <a:t>在进行上述尝试性的处理之后可能出现仍无匹配或匹配不唯一的情况，这时可能输出出错信息或错误地运行</a:t>
            </a:r>
            <a:endParaRPr lang="zh-CN" altLang="en-US" sz="3200" dirty="0" smtClean="0">
              <a:solidFill>
                <a:srgbClr val="692AA2"/>
              </a:solidFill>
              <a:cs typeface="+mn-cs"/>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163</a:t>
            </a:fld>
            <a:endParaRPr lang="en-US" altLang="zh-CN" dirty="0"/>
          </a:p>
        </p:txBody>
      </p:sp>
    </p:spTree>
    <p:extLst>
      <p:ext uri="{BB962C8B-B14F-4D97-AF65-F5344CB8AC3E}">
        <p14:creationId xmlns:p14="http://schemas.microsoft.com/office/powerpoint/2010/main" val="594095094"/>
      </p:ext>
    </p:extLst>
  </p:cSld>
  <p:clrMapOvr>
    <a:masterClrMapping/>
  </p:clrMapOvr>
  <p:timing>
    <p:tnLst>
      <p:par>
        <p:cTn xmlns:p14="http://schemas.microsoft.com/office/powerpoint/2010/mai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函数重载举例</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5.17】</a:t>
            </a:r>
            <a:r>
              <a:rPr lang="zh-CN" altLang="en-US" dirty="0" smtClean="0">
                <a:solidFill>
                  <a:srgbClr val="C00000"/>
                </a:solidFill>
              </a:rPr>
              <a:t>编写三个函数</a:t>
            </a:r>
            <a:endParaRPr lang="en-US" altLang="zh-CN" dirty="0" smtClean="0">
              <a:solidFill>
                <a:srgbClr val="C00000"/>
              </a:solidFill>
            </a:endParaRPr>
          </a:p>
          <a:p>
            <a:pPr lvl="2"/>
            <a:r>
              <a:rPr lang="en-US" altLang="zh-CN" dirty="0" err="1" smtClean="0"/>
              <a:t>printStar</a:t>
            </a:r>
            <a:r>
              <a:rPr lang="en-US" altLang="zh-CN" dirty="0" smtClean="0"/>
              <a:t>(),</a:t>
            </a:r>
            <a:r>
              <a:rPr lang="zh-CN" altLang="en-US" dirty="0" smtClean="0"/>
              <a:t> 在同一行连续输出</a:t>
            </a:r>
            <a:r>
              <a:rPr lang="en-US" altLang="zh-CN" dirty="0" smtClean="0"/>
              <a:t>20</a:t>
            </a:r>
            <a:r>
              <a:rPr lang="zh-CN" altLang="en-US" dirty="0" smtClean="0"/>
              <a:t>个“</a:t>
            </a:r>
            <a:r>
              <a:rPr lang="en-US" altLang="zh-CN" dirty="0" smtClean="0"/>
              <a:t>*</a:t>
            </a:r>
            <a:r>
              <a:rPr lang="zh-CN" altLang="en-US" dirty="0" smtClean="0"/>
              <a:t>”</a:t>
            </a:r>
            <a:endParaRPr lang="en-US" altLang="zh-CN" dirty="0" smtClean="0"/>
          </a:p>
          <a:p>
            <a:pPr lvl="2"/>
            <a:r>
              <a:rPr lang="en-US" altLang="zh-CN" dirty="0" err="1" smtClean="0"/>
              <a:t>printStar</a:t>
            </a:r>
            <a:r>
              <a:rPr lang="en-US" altLang="zh-CN" dirty="0" smtClean="0"/>
              <a:t>(</a:t>
            </a:r>
            <a:r>
              <a:rPr lang="en-US" altLang="zh-CN" dirty="0" err="1" smtClean="0"/>
              <a:t>int</a:t>
            </a:r>
            <a:r>
              <a:rPr lang="en-US" altLang="zh-CN" dirty="0" smtClean="0"/>
              <a:t> k),</a:t>
            </a:r>
            <a:r>
              <a:rPr lang="zh-CN" altLang="en-US" dirty="0" smtClean="0"/>
              <a:t>在同一行输出</a:t>
            </a:r>
            <a:r>
              <a:rPr lang="en-US" altLang="zh-CN" dirty="0" smtClean="0"/>
              <a:t>k</a:t>
            </a:r>
            <a:r>
              <a:rPr lang="zh-CN" altLang="en-US" dirty="0" smtClean="0"/>
              <a:t>个“</a:t>
            </a:r>
            <a:r>
              <a:rPr lang="en-US" altLang="zh-CN" dirty="0" smtClean="0"/>
              <a:t>*</a:t>
            </a:r>
            <a:r>
              <a:rPr lang="zh-CN" altLang="en-US" dirty="0" smtClean="0"/>
              <a:t>”</a:t>
            </a:r>
            <a:endParaRPr lang="en-US" altLang="zh-CN" dirty="0" smtClean="0"/>
          </a:p>
          <a:p>
            <a:pPr lvl="2"/>
            <a:r>
              <a:rPr lang="en-US" altLang="zh-CN" dirty="0" err="1" smtClean="0"/>
              <a:t>printStar</a:t>
            </a:r>
            <a:r>
              <a:rPr lang="en-US" altLang="zh-CN" dirty="0" smtClean="0"/>
              <a:t>(</a:t>
            </a:r>
            <a:r>
              <a:rPr lang="en-US" altLang="zh-CN" dirty="0" err="1" smtClean="0"/>
              <a:t>int</a:t>
            </a:r>
            <a:r>
              <a:rPr lang="en-US" altLang="zh-CN" dirty="0" smtClean="0"/>
              <a:t> </a:t>
            </a:r>
            <a:r>
              <a:rPr lang="en-US" altLang="zh-CN" dirty="0" err="1" smtClean="0"/>
              <a:t>k,int</a:t>
            </a:r>
            <a:r>
              <a:rPr lang="en-US" altLang="zh-CN" dirty="0" smtClean="0"/>
              <a:t> n)</a:t>
            </a:r>
            <a:r>
              <a:rPr lang="zh-CN" altLang="en-US" dirty="0" smtClean="0"/>
              <a:t>，输出</a:t>
            </a:r>
            <a:r>
              <a:rPr lang="en-US" altLang="zh-CN" dirty="0" smtClean="0"/>
              <a:t>k</a:t>
            </a:r>
            <a:r>
              <a:rPr lang="zh-CN" altLang="en-US" dirty="0" smtClean="0"/>
              <a:t>行，每行</a:t>
            </a:r>
            <a:r>
              <a:rPr lang="en-US" altLang="zh-CN" dirty="0" smtClean="0"/>
              <a:t>n</a:t>
            </a:r>
            <a:r>
              <a:rPr lang="zh-CN" altLang="en-US" dirty="0" smtClean="0"/>
              <a:t>个“</a:t>
            </a:r>
            <a:r>
              <a:rPr lang="en-US" altLang="zh-CN" dirty="0" smtClean="0"/>
              <a:t>*</a:t>
            </a:r>
            <a:r>
              <a:rPr lang="zh-CN" altLang="en-US" dirty="0" smtClean="0"/>
              <a:t>”</a:t>
            </a:r>
            <a:endParaRPr lang="en-US" altLang="zh-CN" dirty="0" smtClean="0"/>
          </a:p>
          <a:p>
            <a:pPr>
              <a:buNone/>
            </a:pPr>
            <a:r>
              <a:rPr lang="en-US" altLang="zh-CN" sz="2400" dirty="0" smtClean="0">
                <a:solidFill>
                  <a:srgbClr val="0000FF"/>
                </a:solidFill>
                <a:latin typeface="Courier New" pitchFamily="49" charset="0"/>
                <a:cs typeface="Courier New" pitchFamily="49" charset="0"/>
              </a:rPr>
              <a:t>void</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printStar</a:t>
            </a: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自定义无参函数</a:t>
            </a:r>
            <a:r>
              <a:rPr lang="en-US" altLang="zh-CN" sz="2400" dirty="0" err="1" smtClean="0">
                <a:solidFill>
                  <a:srgbClr val="00B050"/>
                </a:solidFill>
                <a:latin typeface="Courier New" pitchFamily="49" charset="0"/>
                <a:cs typeface="Courier New" pitchFamily="49" charset="0"/>
              </a:rPr>
              <a:t>printStar</a:t>
            </a:r>
            <a:endParaRPr lang="en-US" altLang="zh-CN" sz="2400" dirty="0" smtClean="0">
              <a:solidFill>
                <a:srgbClr val="00B050"/>
              </a:solidFill>
              <a:latin typeface="Courier New" pitchFamily="49" charset="0"/>
              <a:cs typeface="Courier New" pitchFamily="49" charset="0"/>
            </a:endParaRPr>
          </a:p>
          <a:p>
            <a:pPr>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for</a:t>
            </a:r>
            <a:r>
              <a:rPr lang="en-US" altLang="zh-CN" sz="2400" dirty="0" smtClean="0">
                <a:solidFill>
                  <a:schemeClr val="tx2"/>
                </a:solidFill>
                <a:latin typeface="Courier New" pitchFamily="49" charset="0"/>
                <a:cs typeface="Courier New" pitchFamily="49" charset="0"/>
              </a:rPr>
              <a:t>(</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=1; </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&lt;=20; </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显示</a:t>
            </a:r>
            <a:r>
              <a:rPr lang="en-US" altLang="zh-CN" sz="2400" dirty="0" smtClean="0">
                <a:solidFill>
                  <a:srgbClr val="00B050"/>
                </a:solidFill>
                <a:latin typeface="Courier New" pitchFamily="49" charset="0"/>
                <a:cs typeface="Courier New" pitchFamily="49" charset="0"/>
              </a:rPr>
              <a:t>2</a:t>
            </a:r>
            <a:r>
              <a:rPr lang="zh-CN" altLang="en-US" sz="2400" dirty="0" smtClean="0">
                <a:solidFill>
                  <a:srgbClr val="00B050"/>
                </a:solidFill>
                <a:latin typeface="Courier New" pitchFamily="49" charset="0"/>
                <a:cs typeface="Courier New" pitchFamily="49" charset="0"/>
              </a:rPr>
              <a:t>0个“*”</a:t>
            </a:r>
          </a:p>
          <a:p>
            <a:pPr>
              <a:buNone/>
            </a:pPr>
            <a:r>
              <a:rPr lang="zh-CN" altLang="en-US"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a:t>
            </a:r>
          </a:p>
          <a:p>
            <a:pPr>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p>
          <a:p>
            <a:pPr>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return</a:t>
            </a:r>
            <a:r>
              <a:rPr lang="en-US" altLang="zh-CN" sz="2400" dirty="0" smtClean="0">
                <a:solidFill>
                  <a:schemeClr val="tx2"/>
                </a:solidFill>
                <a:latin typeface="Courier New" pitchFamily="49" charset="0"/>
                <a:cs typeface="Courier New" pitchFamily="49" charset="0"/>
              </a:rPr>
              <a:t>; </a:t>
            </a:r>
          </a:p>
          <a:p>
            <a:pPr>
              <a:buNone/>
            </a:pPr>
            <a:r>
              <a:rPr lang="en-US" altLang="zh-CN" sz="2400" dirty="0" smtClean="0">
                <a:solidFill>
                  <a:schemeClr val="tx2"/>
                </a:solidFill>
                <a:latin typeface="Courier New" pitchFamily="49" charset="0"/>
                <a:cs typeface="Courier New" pitchFamily="49" charset="0"/>
              </a:rPr>
              <a:t>}</a:t>
            </a:r>
            <a:endParaRPr lang="zh-CN" altLang="en-US" sz="2400" dirty="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164</a:t>
            </a:fld>
            <a:endParaRPr lang="en-US" altLang="zh-CN" dirty="0"/>
          </a:p>
        </p:txBody>
      </p:sp>
    </p:spTree>
    <p:extLst>
      <p:ext uri="{BB962C8B-B14F-4D97-AF65-F5344CB8AC3E}">
        <p14:creationId xmlns:p14="http://schemas.microsoft.com/office/powerpoint/2010/main" val="3187274371"/>
      </p:ext>
    </p:extLst>
  </p:cSld>
  <p:clrMapOvr>
    <a:masterClrMapping/>
  </p:clrMapOvr>
  <p:timing>
    <p:tnLst>
      <p:par>
        <p:cTn xmlns:p14="http://schemas.microsoft.com/office/powerpoint/2010/mai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函数重载举例</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5.17】</a:t>
            </a:r>
            <a:r>
              <a:rPr lang="zh-CN" altLang="en-US" dirty="0" smtClean="0"/>
              <a:t>第二个函数</a:t>
            </a:r>
            <a:endParaRPr lang="en-US" altLang="zh-CN" dirty="0" smtClean="0"/>
          </a:p>
          <a:p>
            <a:pPr>
              <a:lnSpc>
                <a:spcPct val="90000"/>
              </a:lnSpc>
              <a:buNone/>
            </a:pPr>
            <a:endParaRPr lang="en-US" altLang="zh-CN" sz="2400" dirty="0" smtClean="0">
              <a:solidFill>
                <a:srgbClr val="0000FF"/>
              </a:solidFill>
              <a:latin typeface="Courier New" pitchFamily="49" charset="0"/>
              <a:cs typeface="Courier New" pitchFamily="49" charset="0"/>
            </a:endParaRPr>
          </a:p>
          <a:p>
            <a:pPr>
              <a:lnSpc>
                <a:spcPct val="90000"/>
              </a:lnSpc>
              <a:buNone/>
            </a:pPr>
            <a:r>
              <a:rPr lang="en-US" altLang="zh-CN" sz="2400" dirty="0" smtClean="0">
                <a:solidFill>
                  <a:srgbClr val="0000FF"/>
                </a:solidFill>
                <a:latin typeface="Courier New" pitchFamily="49" charset="0"/>
                <a:cs typeface="Courier New" pitchFamily="49" charset="0"/>
              </a:rPr>
              <a:t>void</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printStar</a:t>
            </a:r>
            <a:r>
              <a:rPr lang="en-US" altLang="zh-CN" sz="2400" dirty="0" smtClean="0">
                <a:solidFill>
                  <a:schemeClr val="tx2"/>
                </a:solidFill>
                <a:latin typeface="Courier New" pitchFamily="49" charset="0"/>
                <a:cs typeface="Courier New" pitchFamily="49" charset="0"/>
              </a:rPr>
              <a:t>(</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k){</a:t>
            </a:r>
          </a:p>
          <a:p>
            <a:pPr>
              <a:lnSpc>
                <a:spcPct val="90000"/>
              </a:lnSpc>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B050"/>
                </a:solidFill>
                <a:latin typeface="Courier New" pitchFamily="49" charset="0"/>
                <a:cs typeface="Courier New" pitchFamily="49" charset="0"/>
              </a:rPr>
              <a:t>//k</a:t>
            </a:r>
            <a:r>
              <a:rPr lang="zh-CN" altLang="en-US" sz="2400" dirty="0" smtClean="0">
                <a:solidFill>
                  <a:srgbClr val="00B050"/>
                </a:solidFill>
                <a:latin typeface="Courier New" pitchFamily="49" charset="0"/>
                <a:cs typeface="Courier New" pitchFamily="49" charset="0"/>
              </a:rPr>
              <a:t>为形参，由调用处的实参提供实际值</a:t>
            </a:r>
          </a:p>
          <a:p>
            <a:pPr>
              <a:lnSpc>
                <a:spcPct val="90000"/>
              </a:lnSpc>
              <a:buNone/>
            </a:pPr>
            <a:r>
              <a:rPr lang="zh-CN" altLang="en-US"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for</a:t>
            </a:r>
            <a:r>
              <a:rPr lang="en-US" altLang="zh-CN" sz="2400" dirty="0" smtClean="0">
                <a:solidFill>
                  <a:schemeClr val="tx2"/>
                </a:solidFill>
                <a:latin typeface="Courier New" pitchFamily="49" charset="0"/>
                <a:cs typeface="Courier New" pitchFamily="49" charset="0"/>
              </a:rPr>
              <a:t>(</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=1; </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&lt;=k; </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显示出</a:t>
            </a:r>
            <a:r>
              <a:rPr lang="en-US" altLang="zh-CN" sz="2400" dirty="0" smtClean="0">
                <a:solidFill>
                  <a:srgbClr val="00B050"/>
                </a:solidFill>
                <a:latin typeface="Courier New" pitchFamily="49" charset="0"/>
                <a:cs typeface="Courier New" pitchFamily="49" charset="0"/>
              </a:rPr>
              <a:t>k</a:t>
            </a:r>
            <a:r>
              <a:rPr lang="zh-CN" altLang="en-US" sz="2400" dirty="0" smtClean="0">
                <a:solidFill>
                  <a:srgbClr val="00B050"/>
                </a:solidFill>
                <a:latin typeface="Courier New" pitchFamily="49" charset="0"/>
                <a:cs typeface="Courier New" pitchFamily="49" charset="0"/>
              </a:rPr>
              <a:t>个</a:t>
            </a:r>
            <a:r>
              <a:rPr lang="zh-CN" altLang="en-US" sz="2400" dirty="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a:t>
            </a:r>
          </a:p>
          <a:p>
            <a:pPr>
              <a:lnSpc>
                <a:spcPct val="90000"/>
              </a:lnSpc>
              <a:buNone/>
            </a:pPr>
            <a:r>
              <a:rPr lang="zh-CN" altLang="en-US"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p>
          <a:p>
            <a:pPr>
              <a:lnSpc>
                <a:spcPct val="90000"/>
              </a:lnSpc>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return</a:t>
            </a: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该</a:t>
            </a:r>
            <a:r>
              <a:rPr lang="en-US" altLang="zh-CN" sz="2400" dirty="0" smtClean="0">
                <a:solidFill>
                  <a:srgbClr val="00B050"/>
                </a:solidFill>
                <a:latin typeface="Courier New" pitchFamily="49" charset="0"/>
                <a:cs typeface="Courier New" pitchFamily="49" charset="0"/>
              </a:rPr>
              <a:t>return</a:t>
            </a:r>
            <a:r>
              <a:rPr lang="zh-CN" altLang="en-US" sz="2400" dirty="0" smtClean="0">
                <a:solidFill>
                  <a:srgbClr val="00B050"/>
                </a:solidFill>
                <a:latin typeface="Courier New" pitchFamily="49" charset="0"/>
                <a:cs typeface="Courier New" pitchFamily="49" charset="0"/>
              </a:rPr>
              <a:t>语句可以缺省</a:t>
            </a:r>
          </a:p>
          <a:p>
            <a:pPr>
              <a:lnSpc>
                <a:spcPct val="90000"/>
              </a:lnSpc>
              <a:buNone/>
            </a:pPr>
            <a:r>
              <a:rPr lang="zh-CN" altLang="en-US" sz="2400" dirty="0" smtClean="0">
                <a:solidFill>
                  <a:schemeClr val="tx2"/>
                </a:solidFill>
                <a:latin typeface="Courier New" pitchFamily="49" charset="0"/>
                <a:cs typeface="Courier New" pitchFamily="49" charset="0"/>
              </a:rPr>
              <a:t>}</a:t>
            </a:r>
          </a:p>
          <a:p>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165</a:t>
            </a:fld>
            <a:endParaRPr lang="en-US" altLang="zh-CN" dirty="0"/>
          </a:p>
        </p:txBody>
      </p:sp>
    </p:spTree>
    <p:extLst>
      <p:ext uri="{BB962C8B-B14F-4D97-AF65-F5344CB8AC3E}">
        <p14:creationId xmlns:p14="http://schemas.microsoft.com/office/powerpoint/2010/main" val="2701263130"/>
      </p:ext>
    </p:extLst>
  </p:cSld>
  <p:clrMapOvr>
    <a:masterClrMapping/>
  </p:clrMapOvr>
  <p:timing>
    <p:tnLst>
      <p:par>
        <p:cTn xmlns:p14="http://schemas.microsoft.com/office/powerpoint/2010/mai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a:xfrm>
            <a:off x="457200" y="1295400"/>
            <a:ext cx="8401080" cy="5133996"/>
          </a:xfrm>
        </p:spPr>
        <p:txBody>
          <a:bodyPr/>
          <a:lstStyle/>
          <a:p>
            <a:r>
              <a:rPr lang="zh-CN" altLang="en-US" dirty="0" smtClean="0"/>
              <a:t>函数重载举例</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5.17】</a:t>
            </a:r>
            <a:r>
              <a:rPr lang="zh-CN" altLang="en-US" dirty="0" smtClean="0"/>
              <a:t>第三个函数</a:t>
            </a:r>
            <a:endParaRPr lang="en-US" altLang="zh-CN" dirty="0" smtClean="0"/>
          </a:p>
          <a:p>
            <a:pPr>
              <a:lnSpc>
                <a:spcPct val="90000"/>
              </a:lnSpc>
              <a:buNone/>
            </a:pPr>
            <a:endParaRPr lang="en-US" altLang="zh-CN" sz="2400" dirty="0" smtClean="0">
              <a:solidFill>
                <a:srgbClr val="0000FF"/>
              </a:solidFill>
              <a:latin typeface="Courier New" pitchFamily="49" charset="0"/>
              <a:cs typeface="Courier New" pitchFamily="49" charset="0"/>
            </a:endParaRPr>
          </a:p>
          <a:p>
            <a:pPr>
              <a:lnSpc>
                <a:spcPct val="90000"/>
              </a:lnSpc>
              <a:buNone/>
            </a:pPr>
            <a:r>
              <a:rPr lang="en-US" altLang="zh-CN" sz="2400" dirty="0" smtClean="0">
                <a:solidFill>
                  <a:srgbClr val="0000FF"/>
                </a:solidFill>
                <a:latin typeface="Courier New" pitchFamily="49" charset="0"/>
                <a:cs typeface="Courier New" pitchFamily="49" charset="0"/>
              </a:rPr>
              <a:t>void</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printStar</a:t>
            </a:r>
            <a:r>
              <a:rPr lang="en-US" altLang="zh-CN" sz="2400" dirty="0" smtClean="0">
                <a:solidFill>
                  <a:schemeClr val="tx2"/>
                </a:solidFill>
                <a:latin typeface="Courier New" pitchFamily="49" charset="0"/>
                <a:cs typeface="Courier New" pitchFamily="49" charset="0"/>
              </a:rPr>
              <a:t>(</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k,</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n){</a:t>
            </a:r>
          </a:p>
          <a:p>
            <a:pPr>
              <a:lnSpc>
                <a:spcPct val="90000"/>
              </a:lnSpc>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负责显示出</a:t>
            </a:r>
            <a:r>
              <a:rPr lang="en-US" altLang="zh-CN" sz="2400" dirty="0" smtClean="0">
                <a:solidFill>
                  <a:srgbClr val="00B050"/>
                </a:solidFill>
                <a:latin typeface="Courier New" pitchFamily="49" charset="0"/>
                <a:cs typeface="Courier New" pitchFamily="49" charset="0"/>
              </a:rPr>
              <a:t>k</a:t>
            </a:r>
            <a:r>
              <a:rPr lang="zh-CN" altLang="en-US" sz="2400" dirty="0" smtClean="0">
                <a:solidFill>
                  <a:srgbClr val="00B050"/>
                </a:solidFill>
                <a:latin typeface="Courier New" pitchFamily="49" charset="0"/>
                <a:cs typeface="Courier New" pitchFamily="49" charset="0"/>
              </a:rPr>
              <a:t>行'*'来，且每行均显示连续的</a:t>
            </a:r>
            <a:r>
              <a:rPr lang="en-US" altLang="zh-CN" sz="2400" dirty="0" smtClean="0">
                <a:solidFill>
                  <a:srgbClr val="00B050"/>
                </a:solidFill>
                <a:latin typeface="Courier New" pitchFamily="49" charset="0"/>
                <a:cs typeface="Courier New" pitchFamily="49" charset="0"/>
              </a:rPr>
              <a:t>n</a:t>
            </a:r>
            <a:r>
              <a:rPr lang="zh-CN" altLang="en-US" sz="2400" dirty="0" smtClean="0">
                <a:solidFill>
                  <a:srgbClr val="00B050"/>
                </a:solidFill>
                <a:latin typeface="Courier New" pitchFamily="49" charset="0"/>
                <a:cs typeface="Courier New" pitchFamily="49" charset="0"/>
              </a:rPr>
              <a:t>个'*'</a:t>
            </a:r>
          </a:p>
          <a:p>
            <a:pPr>
              <a:lnSpc>
                <a:spcPct val="90000"/>
              </a:lnSpc>
              <a:buNone/>
            </a:pPr>
            <a:r>
              <a:rPr lang="zh-CN" altLang="en-US"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for</a:t>
            </a:r>
            <a:r>
              <a:rPr lang="en-US" altLang="zh-CN" sz="2400" dirty="0" smtClean="0">
                <a:solidFill>
                  <a:schemeClr val="tx2"/>
                </a:solidFill>
                <a:latin typeface="Courier New" pitchFamily="49" charset="0"/>
                <a:cs typeface="Courier New" pitchFamily="49" charset="0"/>
              </a:rPr>
              <a:t>(</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=1; </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&lt;=k; </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显示出</a:t>
            </a:r>
            <a:r>
              <a:rPr lang="en-US" altLang="zh-CN" sz="2400" dirty="0" smtClean="0">
                <a:solidFill>
                  <a:srgbClr val="00B050"/>
                </a:solidFill>
                <a:latin typeface="Courier New" pitchFamily="49" charset="0"/>
                <a:cs typeface="Courier New" pitchFamily="49" charset="0"/>
              </a:rPr>
              <a:t>k</a:t>
            </a:r>
            <a:r>
              <a:rPr lang="zh-CN" altLang="en-US" sz="2400" dirty="0" smtClean="0">
                <a:solidFill>
                  <a:srgbClr val="00B050"/>
                </a:solidFill>
                <a:latin typeface="Courier New" pitchFamily="49" charset="0"/>
                <a:cs typeface="Courier New" pitchFamily="49" charset="0"/>
              </a:rPr>
              <a:t>行</a:t>
            </a:r>
          </a:p>
          <a:p>
            <a:pPr>
              <a:lnSpc>
                <a:spcPct val="90000"/>
              </a:lnSpc>
              <a:buNone/>
            </a:pPr>
            <a:r>
              <a:rPr lang="zh-CN" altLang="en-US"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for</a:t>
            </a:r>
            <a:r>
              <a:rPr lang="en-US" altLang="zh-CN" sz="2400" dirty="0" smtClean="0">
                <a:solidFill>
                  <a:schemeClr val="tx2"/>
                </a:solidFill>
                <a:latin typeface="Courier New" pitchFamily="49" charset="0"/>
                <a:cs typeface="Courier New" pitchFamily="49" charset="0"/>
              </a:rPr>
              <a:t>(</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j=1;j&lt;=</a:t>
            </a:r>
            <a:r>
              <a:rPr lang="en-US" altLang="zh-CN" sz="2400" dirty="0" err="1" smtClean="0">
                <a:solidFill>
                  <a:schemeClr val="tx2"/>
                </a:solidFill>
                <a:latin typeface="Courier New" pitchFamily="49" charset="0"/>
                <a:cs typeface="Courier New" pitchFamily="49" charset="0"/>
              </a:rPr>
              <a:t>n;j</a:t>
            </a:r>
            <a:r>
              <a:rPr lang="en-US" altLang="zh-CN" sz="2400" dirty="0" smtClean="0">
                <a:solidFill>
                  <a:schemeClr val="tx2"/>
                </a:solidFill>
                <a:latin typeface="Courier New" pitchFamily="49" charset="0"/>
                <a:cs typeface="Courier New" pitchFamily="49" charset="0"/>
              </a:rPr>
              <a:t>++)</a:t>
            </a:r>
            <a:r>
              <a:rPr lang="en-US" altLang="zh-CN" sz="2400" dirty="0" smtClean="0">
                <a:solidFill>
                  <a:srgbClr val="0000FF"/>
                </a:solidFill>
                <a:latin typeface="Times New Roman" pitchFamily="18" charset="0"/>
              </a:rPr>
              <a:t>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循环</a:t>
            </a:r>
            <a:r>
              <a:rPr lang="en-US" altLang="zh-CN" sz="2400" dirty="0" smtClean="0">
                <a:solidFill>
                  <a:srgbClr val="00B050"/>
                </a:solidFill>
                <a:latin typeface="Courier New" pitchFamily="49" charset="0"/>
                <a:cs typeface="Courier New" pitchFamily="49" charset="0"/>
              </a:rPr>
              <a:t>n</a:t>
            </a:r>
            <a:r>
              <a:rPr lang="zh-CN" altLang="en-US" sz="2400" dirty="0" smtClean="0">
                <a:solidFill>
                  <a:srgbClr val="00B050"/>
                </a:solidFill>
                <a:latin typeface="Courier New" pitchFamily="49" charset="0"/>
                <a:cs typeface="Courier New" pitchFamily="49" charset="0"/>
              </a:rPr>
              <a:t>次显示</a:t>
            </a:r>
            <a:r>
              <a:rPr lang="en-US" altLang="zh-CN" sz="2400" dirty="0" smtClean="0">
                <a:solidFill>
                  <a:srgbClr val="00B050"/>
                </a:solidFill>
                <a:latin typeface="Courier New" pitchFamily="49" charset="0"/>
                <a:cs typeface="Courier New" pitchFamily="49" charset="0"/>
              </a:rPr>
              <a:t>n</a:t>
            </a:r>
            <a:r>
              <a:rPr lang="zh-CN" altLang="en-US" sz="2400" dirty="0" smtClean="0">
                <a:solidFill>
                  <a:srgbClr val="00B050"/>
                </a:solidFill>
                <a:latin typeface="Courier New" pitchFamily="49" charset="0"/>
                <a:cs typeface="Courier New" pitchFamily="49" charset="0"/>
              </a:rPr>
              <a:t>个“*”</a:t>
            </a:r>
            <a:endParaRPr lang="en-US" altLang="zh-CN" sz="2400" dirty="0" smtClean="0">
              <a:solidFill>
                <a:srgbClr val="00B050"/>
              </a:solidFill>
              <a:latin typeface="Courier New" pitchFamily="49" charset="0"/>
              <a:cs typeface="Courier New" pitchFamily="49" charset="0"/>
            </a:endParaRPr>
          </a:p>
          <a:p>
            <a:pPr>
              <a:lnSpc>
                <a:spcPct val="90000"/>
              </a:lnSpc>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p>
          <a:p>
            <a:pPr>
              <a:lnSpc>
                <a:spcPct val="90000"/>
              </a:lnSpc>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p>
          <a:p>
            <a:pPr>
              <a:lnSpc>
                <a:spcPct val="90000"/>
              </a:lnSpc>
              <a:buNone/>
            </a:pPr>
            <a:r>
              <a:rPr lang="en-US" altLang="zh-CN" sz="2400" dirty="0" smtClean="0">
                <a:solidFill>
                  <a:schemeClr val="tx2"/>
                </a:solidFill>
                <a:latin typeface="Courier New" pitchFamily="49" charset="0"/>
                <a:cs typeface="Courier New" pitchFamily="49" charset="0"/>
              </a:rPr>
              <a:t>	}</a:t>
            </a:r>
          </a:p>
          <a:p>
            <a:pPr>
              <a:lnSpc>
                <a:spcPct val="90000"/>
              </a:lnSpc>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return</a:t>
            </a: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该</a:t>
            </a:r>
            <a:r>
              <a:rPr lang="en-US" altLang="zh-CN" sz="2400" dirty="0" smtClean="0">
                <a:solidFill>
                  <a:srgbClr val="00B050"/>
                </a:solidFill>
                <a:latin typeface="Courier New" pitchFamily="49" charset="0"/>
                <a:cs typeface="Courier New" pitchFamily="49" charset="0"/>
              </a:rPr>
              <a:t>return</a:t>
            </a:r>
            <a:r>
              <a:rPr lang="zh-CN" altLang="en-US" sz="2400" dirty="0" smtClean="0">
                <a:solidFill>
                  <a:srgbClr val="00B050"/>
                </a:solidFill>
                <a:latin typeface="Courier New" pitchFamily="49" charset="0"/>
                <a:cs typeface="Courier New" pitchFamily="49" charset="0"/>
              </a:rPr>
              <a:t>语句可以缺省</a:t>
            </a:r>
          </a:p>
          <a:p>
            <a:pPr>
              <a:lnSpc>
                <a:spcPct val="90000"/>
              </a:lnSpc>
              <a:buNone/>
            </a:pPr>
            <a:r>
              <a:rPr lang="zh-CN" altLang="en-US" sz="2400" dirty="0" smtClean="0">
                <a:solidFill>
                  <a:schemeClr val="tx2"/>
                </a:solidFill>
                <a:latin typeface="Courier New" pitchFamily="49" charset="0"/>
                <a:cs typeface="Courier New" pitchFamily="49" charset="0"/>
              </a:rPr>
              <a:t>}</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166</a:t>
            </a:fld>
            <a:endParaRPr lang="en-US" altLang="zh-CN" dirty="0"/>
          </a:p>
        </p:txBody>
      </p:sp>
    </p:spTree>
    <p:extLst>
      <p:ext uri="{BB962C8B-B14F-4D97-AF65-F5344CB8AC3E}">
        <p14:creationId xmlns:p14="http://schemas.microsoft.com/office/powerpoint/2010/main" val="3374198818"/>
      </p:ext>
    </p:extLst>
  </p:cSld>
  <p:clrMapOvr>
    <a:masterClrMapping/>
  </p:clrMapOvr>
  <p:timing>
    <p:tnLst>
      <p:par>
        <p:cTn xmlns:p14="http://schemas.microsoft.com/office/powerpoint/2010/mai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a:xfrm>
            <a:off x="457200" y="1295400"/>
            <a:ext cx="8153400" cy="5276872"/>
          </a:xfrm>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5.17】</a:t>
            </a:r>
            <a:r>
              <a:rPr lang="zh-CN" altLang="en-US" dirty="0" smtClean="0"/>
              <a:t>主函数</a:t>
            </a:r>
            <a:endParaRPr lang="en-US" altLang="zh-CN" dirty="0" smtClean="0"/>
          </a:p>
          <a:p>
            <a:pPr>
              <a:spcBef>
                <a:spcPts val="0"/>
              </a:spcBef>
              <a:buNone/>
            </a:pP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main(){</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k,n</a:t>
            </a: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B050"/>
                </a:solidFill>
                <a:latin typeface="Courier New" pitchFamily="49" charset="0"/>
                <a:cs typeface="Courier New" pitchFamily="49" charset="0"/>
              </a:rPr>
              <a:t>//</a:t>
            </a:r>
            <a:r>
              <a:rPr lang="zh-CN" altLang="en-US" sz="2800" dirty="0" smtClean="0">
                <a:solidFill>
                  <a:srgbClr val="00B050"/>
                </a:solidFill>
                <a:latin typeface="Courier New" pitchFamily="49" charset="0"/>
                <a:cs typeface="Courier New" pitchFamily="49" charset="0"/>
              </a:rPr>
              <a:t>显示出</a:t>
            </a:r>
            <a:r>
              <a:rPr lang="en-US" altLang="zh-CN" sz="2800" dirty="0" smtClean="0">
                <a:solidFill>
                  <a:srgbClr val="00B050"/>
                </a:solidFill>
                <a:latin typeface="Courier New" pitchFamily="49" charset="0"/>
                <a:cs typeface="Courier New" pitchFamily="49" charset="0"/>
              </a:rPr>
              <a:t>k</a:t>
            </a:r>
            <a:r>
              <a:rPr lang="zh-CN" altLang="en-US" sz="2800" dirty="0" smtClean="0">
                <a:solidFill>
                  <a:srgbClr val="00B050"/>
                </a:solidFill>
                <a:latin typeface="Courier New" pitchFamily="49" charset="0"/>
                <a:cs typeface="Courier New" pitchFamily="49" charset="0"/>
              </a:rPr>
              <a:t>行，每行显示</a:t>
            </a:r>
            <a:r>
              <a:rPr lang="en-US" altLang="zh-CN" sz="2800" dirty="0" smtClean="0">
                <a:solidFill>
                  <a:srgbClr val="00B050"/>
                </a:solidFill>
                <a:latin typeface="Courier New" pitchFamily="49" charset="0"/>
                <a:cs typeface="Courier New" pitchFamily="49" charset="0"/>
              </a:rPr>
              <a:t>n</a:t>
            </a:r>
            <a:r>
              <a:rPr lang="zh-CN" altLang="en-US" sz="2800" dirty="0" smtClean="0">
                <a:solidFill>
                  <a:srgbClr val="00B050"/>
                </a:solidFill>
                <a:latin typeface="Courier New" pitchFamily="49" charset="0"/>
                <a:cs typeface="Courier New" pitchFamily="49" charset="0"/>
              </a:rPr>
              <a:t>个“*”</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cout</a:t>
            </a:r>
            <a:r>
              <a:rPr lang="en-US" altLang="zh-CN" sz="2800" dirty="0" smtClean="0">
                <a:solidFill>
                  <a:schemeClr val="tx2"/>
                </a:solidFill>
                <a:latin typeface="Courier New" pitchFamily="49" charset="0"/>
                <a:cs typeface="Courier New" pitchFamily="49" charset="0"/>
              </a:rPr>
              <a:t>&lt;&lt;"</a:t>
            </a:r>
            <a:r>
              <a:rPr lang="en-US" altLang="zh-CN" sz="2800" dirty="0" err="1" smtClean="0">
                <a:solidFill>
                  <a:schemeClr val="tx2"/>
                </a:solidFill>
                <a:latin typeface="Courier New" pitchFamily="49" charset="0"/>
                <a:cs typeface="Courier New" pitchFamily="49" charset="0"/>
              </a:rPr>
              <a:t>k,n</a:t>
            </a:r>
            <a:r>
              <a:rPr lang="en-US" altLang="zh-CN" sz="2800" dirty="0" smtClean="0">
                <a:solidFill>
                  <a:schemeClr val="tx2"/>
                </a:solidFill>
                <a:latin typeface="Courier New" pitchFamily="49" charset="0"/>
                <a:cs typeface="Courier New" pitchFamily="49" charset="0"/>
              </a:rPr>
              <a:t>=? ";</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cin</a:t>
            </a:r>
            <a:r>
              <a:rPr lang="en-US" altLang="zh-CN" sz="2800" dirty="0" smtClean="0">
                <a:solidFill>
                  <a:schemeClr val="tx2"/>
                </a:solidFill>
                <a:latin typeface="Courier New" pitchFamily="49" charset="0"/>
                <a:cs typeface="Courier New" pitchFamily="49" charset="0"/>
              </a:rPr>
              <a:t>&gt;&gt;k&gt;&gt;n; </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printStar</a:t>
            </a:r>
            <a:r>
              <a:rPr lang="en-US" altLang="zh-CN" sz="2800" dirty="0" smtClean="0">
                <a:solidFill>
                  <a:schemeClr val="tx2"/>
                </a:solidFill>
                <a:latin typeface="Courier New" pitchFamily="49" charset="0"/>
                <a:cs typeface="Courier New" pitchFamily="49" charset="0"/>
              </a:rPr>
              <a:t>();</a:t>
            </a:r>
            <a:r>
              <a:rPr lang="en-US" altLang="zh-CN" sz="2800" dirty="0" smtClean="0">
                <a:solidFill>
                  <a:srgbClr val="00B050"/>
                </a:solidFill>
                <a:latin typeface="Courier New" pitchFamily="49" charset="0"/>
                <a:cs typeface="Courier New" pitchFamily="49" charset="0"/>
              </a:rPr>
              <a:t>//</a:t>
            </a:r>
            <a:r>
              <a:rPr lang="zh-CN" altLang="en-US" sz="2800" dirty="0" smtClean="0">
                <a:solidFill>
                  <a:srgbClr val="00B050"/>
                </a:solidFill>
                <a:latin typeface="Courier New" pitchFamily="49" charset="0"/>
                <a:cs typeface="Courier New" pitchFamily="49" charset="0"/>
              </a:rPr>
              <a:t>调用无参函数</a:t>
            </a:r>
            <a:endParaRPr lang="en-US" altLang="zh-CN" sz="2800" dirty="0" smtClean="0">
              <a:solidFill>
                <a:srgbClr val="00B050"/>
              </a:solidFill>
              <a:latin typeface="Courier New" pitchFamily="49" charset="0"/>
              <a:cs typeface="Courier New" pitchFamily="49" charset="0"/>
            </a:endParaRP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B050"/>
                </a:solidFill>
                <a:latin typeface="Courier New" pitchFamily="49" charset="0"/>
                <a:cs typeface="Courier New" pitchFamily="49" charset="0"/>
              </a:rPr>
              <a:t>//</a:t>
            </a:r>
            <a:r>
              <a:rPr lang="zh-CN" altLang="en-US" sz="2800" dirty="0" smtClean="0">
                <a:solidFill>
                  <a:srgbClr val="00B050"/>
                </a:solidFill>
                <a:latin typeface="Courier New" pitchFamily="49" charset="0"/>
                <a:cs typeface="Courier New" pitchFamily="49" charset="0"/>
              </a:rPr>
              <a:t>以输入的</a:t>
            </a:r>
            <a:r>
              <a:rPr lang="en-US" altLang="zh-CN" sz="2800" dirty="0" smtClean="0">
                <a:solidFill>
                  <a:srgbClr val="00B050"/>
                </a:solidFill>
                <a:latin typeface="Courier New" pitchFamily="49" charset="0"/>
                <a:cs typeface="Courier New" pitchFamily="49" charset="0"/>
              </a:rPr>
              <a:t>k</a:t>
            </a:r>
            <a:r>
              <a:rPr lang="zh-CN" altLang="en-US" sz="2800" dirty="0" smtClean="0">
                <a:solidFill>
                  <a:srgbClr val="00B050"/>
                </a:solidFill>
                <a:latin typeface="Courier New" pitchFamily="49" charset="0"/>
                <a:cs typeface="Courier New" pitchFamily="49" charset="0"/>
              </a:rPr>
              <a:t>为实参调用</a:t>
            </a:r>
            <a:endParaRPr lang="en-US" altLang="zh-CN" sz="2800" dirty="0" smtClean="0">
              <a:solidFill>
                <a:srgbClr val="00B050"/>
              </a:solidFill>
              <a:latin typeface="Courier New" pitchFamily="49" charset="0"/>
              <a:cs typeface="Courier New" pitchFamily="49" charset="0"/>
            </a:endParaRPr>
          </a:p>
          <a:p>
            <a:pPr>
              <a:spcBef>
                <a:spcPts val="0"/>
              </a:spcBef>
              <a:buNone/>
            </a:pPr>
            <a:r>
              <a:rPr lang="en-US" altLang="zh-CN" sz="2800" dirty="0" smtClean="0">
                <a:solidFill>
                  <a:srgbClr val="00B050"/>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printStar</a:t>
            </a:r>
            <a:r>
              <a:rPr lang="en-US" altLang="zh-CN" sz="2800" dirty="0" smtClean="0">
                <a:solidFill>
                  <a:schemeClr val="tx2"/>
                </a:solidFill>
                <a:latin typeface="Courier New" pitchFamily="49" charset="0"/>
                <a:cs typeface="Courier New" pitchFamily="49" charset="0"/>
              </a:rPr>
              <a:t>(k);</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B050"/>
                </a:solidFill>
                <a:latin typeface="Courier New" pitchFamily="49" charset="0"/>
                <a:cs typeface="Courier New" pitchFamily="49" charset="0"/>
              </a:rPr>
              <a:t>//</a:t>
            </a:r>
            <a:r>
              <a:rPr lang="zh-CN" altLang="en-US" sz="2800" dirty="0" smtClean="0">
                <a:solidFill>
                  <a:srgbClr val="00B050"/>
                </a:solidFill>
                <a:latin typeface="Courier New" pitchFamily="49" charset="0"/>
                <a:cs typeface="Courier New" pitchFamily="49" charset="0"/>
              </a:rPr>
              <a:t>以输入的</a:t>
            </a:r>
            <a:r>
              <a:rPr lang="en-US" altLang="zh-CN" sz="2800" dirty="0" smtClean="0">
                <a:solidFill>
                  <a:srgbClr val="00B050"/>
                </a:solidFill>
                <a:latin typeface="Courier New" pitchFamily="49" charset="0"/>
                <a:cs typeface="Courier New" pitchFamily="49" charset="0"/>
              </a:rPr>
              <a:t>k</a:t>
            </a:r>
            <a:r>
              <a:rPr lang="zh-CN" altLang="en-US" sz="2800" dirty="0" smtClean="0">
                <a:solidFill>
                  <a:srgbClr val="00B050"/>
                </a:solidFill>
                <a:latin typeface="Courier New" pitchFamily="49" charset="0"/>
                <a:cs typeface="Courier New" pitchFamily="49" charset="0"/>
              </a:rPr>
              <a:t>与</a:t>
            </a:r>
            <a:r>
              <a:rPr lang="en-US" altLang="zh-CN" sz="2800" dirty="0" smtClean="0">
                <a:solidFill>
                  <a:srgbClr val="00B050"/>
                </a:solidFill>
                <a:latin typeface="Courier New" pitchFamily="49" charset="0"/>
                <a:cs typeface="Courier New" pitchFamily="49" charset="0"/>
              </a:rPr>
              <a:t>n</a:t>
            </a:r>
            <a:r>
              <a:rPr lang="zh-CN" altLang="en-US" sz="2800" dirty="0" smtClean="0">
                <a:solidFill>
                  <a:srgbClr val="00B050"/>
                </a:solidFill>
                <a:latin typeface="Courier New" pitchFamily="49" charset="0"/>
                <a:cs typeface="Courier New" pitchFamily="49" charset="0"/>
              </a:rPr>
              <a:t>为实参去调用</a:t>
            </a:r>
            <a:r>
              <a:rPr lang="en-US" altLang="zh-CN" sz="2800" dirty="0" err="1" smtClean="0">
                <a:solidFill>
                  <a:srgbClr val="00B050"/>
                </a:solidFill>
                <a:latin typeface="Courier New" pitchFamily="49" charset="0"/>
                <a:cs typeface="Courier New" pitchFamily="49" charset="0"/>
              </a:rPr>
              <a:t>printStar</a:t>
            </a:r>
            <a:endParaRPr lang="en-US" altLang="zh-CN" sz="2800" dirty="0" smtClean="0">
              <a:solidFill>
                <a:srgbClr val="00B050"/>
              </a:solidFill>
              <a:latin typeface="Courier New" pitchFamily="49" charset="0"/>
              <a:cs typeface="Courier New" pitchFamily="49" charset="0"/>
            </a:endParaRP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printStar</a:t>
            </a:r>
            <a:r>
              <a:rPr lang="en-US" altLang="zh-CN" sz="2800" dirty="0" smtClean="0">
                <a:solidFill>
                  <a:schemeClr val="tx2"/>
                </a:solidFill>
                <a:latin typeface="Courier New" pitchFamily="49" charset="0"/>
                <a:cs typeface="Courier New" pitchFamily="49" charset="0"/>
              </a:rPr>
              <a:t>(</a:t>
            </a:r>
            <a:r>
              <a:rPr lang="en-US" altLang="zh-CN" sz="2800" dirty="0" err="1" smtClean="0">
                <a:solidFill>
                  <a:schemeClr val="tx2"/>
                </a:solidFill>
                <a:latin typeface="Courier New" pitchFamily="49" charset="0"/>
                <a:cs typeface="Courier New" pitchFamily="49" charset="0"/>
              </a:rPr>
              <a:t>k,n</a:t>
            </a:r>
            <a:r>
              <a:rPr lang="en-US" altLang="zh-CN" sz="2800" dirty="0" smtClean="0">
                <a:solidFill>
                  <a:schemeClr val="tx2"/>
                </a:solidFill>
                <a:latin typeface="Courier New" pitchFamily="49" charset="0"/>
                <a:cs typeface="Courier New" pitchFamily="49" charset="0"/>
              </a:rPr>
              <a:t>); </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return</a:t>
            </a:r>
            <a:r>
              <a:rPr lang="en-US" altLang="zh-CN" sz="2800" dirty="0" smtClean="0">
                <a:solidFill>
                  <a:schemeClr val="tx2"/>
                </a:solidFill>
                <a:latin typeface="Courier New" pitchFamily="49" charset="0"/>
                <a:cs typeface="Courier New" pitchFamily="49" charset="0"/>
              </a:rPr>
              <a:t> 0; 	</a:t>
            </a:r>
          </a:p>
          <a:p>
            <a:pPr>
              <a:spcBef>
                <a:spcPts val="0"/>
              </a:spcBef>
              <a:buNone/>
            </a:pPr>
            <a:r>
              <a:rPr lang="en-US" altLang="zh-CN" sz="2800" dirty="0" smtClean="0">
                <a:solidFill>
                  <a:schemeClr val="tx2"/>
                </a:solidFill>
                <a:latin typeface="Courier New" pitchFamily="49" charset="0"/>
                <a:cs typeface="Courier New" pitchFamily="49" charset="0"/>
              </a:rPr>
              <a:t>}	</a:t>
            </a:r>
            <a:endParaRPr lang="en-US" altLang="zh-CN" dirty="0" smtClean="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167</a:t>
            </a:fld>
            <a:endParaRPr lang="en-US" altLang="zh-CN" dirty="0"/>
          </a:p>
        </p:txBody>
      </p:sp>
    </p:spTree>
    <p:extLst>
      <p:ext uri="{BB962C8B-B14F-4D97-AF65-F5344CB8AC3E}">
        <p14:creationId xmlns:p14="http://schemas.microsoft.com/office/powerpoint/2010/main" val="979974112"/>
      </p:ext>
    </p:extLst>
  </p:cSld>
  <p:clrMapOvr>
    <a:masterClrMapping/>
  </p:clrMapOvr>
  <p:timing>
    <p:tnLst>
      <p:par>
        <p:cTn xmlns:p14="http://schemas.microsoft.com/office/powerpoint/2010/mai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函数与运算符重载</a:t>
            </a:r>
            <a:endParaRPr lang="zh-CN" altLang="en-US" dirty="0"/>
          </a:p>
        </p:txBody>
      </p:sp>
      <p:sp>
        <p:nvSpPr>
          <p:cNvPr id="3" name="内容占位符 2"/>
          <p:cNvSpPr>
            <a:spLocks noGrp="1"/>
          </p:cNvSpPr>
          <p:nvPr>
            <p:ph idx="1"/>
          </p:nvPr>
        </p:nvSpPr>
        <p:spPr/>
        <p:txBody>
          <a:bodyPr/>
          <a:lstStyle/>
          <a:p>
            <a:r>
              <a:rPr lang="zh-CN" altLang="en-US" dirty="0" smtClean="0"/>
              <a:t>运算符重载</a:t>
            </a:r>
            <a:endParaRPr lang="en-US" altLang="zh-CN" dirty="0" smtClean="0"/>
          </a:p>
          <a:p>
            <a:pPr lvl="1"/>
            <a:r>
              <a:rPr lang="zh-CN" altLang="en-US" dirty="0" smtClean="0"/>
              <a:t>为运算符赋予与原运算含义不同的运算方式</a:t>
            </a:r>
            <a:endParaRPr lang="en-US" altLang="zh-CN" dirty="0" smtClean="0"/>
          </a:p>
          <a:p>
            <a:pPr lvl="2"/>
            <a:r>
              <a:rPr lang="zh-CN" altLang="en-US" dirty="0" smtClean="0"/>
              <a:t>运算含义不同</a:t>
            </a:r>
            <a:endParaRPr lang="en-US" altLang="zh-CN" dirty="0" smtClean="0"/>
          </a:p>
          <a:p>
            <a:pPr lvl="2"/>
            <a:r>
              <a:rPr lang="zh-CN" altLang="en-US" dirty="0" smtClean="0"/>
              <a:t>运算分量类型、数量不同</a:t>
            </a:r>
            <a:endParaRPr lang="en-US" altLang="zh-CN" dirty="0" smtClean="0"/>
          </a:p>
          <a:p>
            <a:pPr lvl="2"/>
            <a:r>
              <a:rPr lang="zh-CN" altLang="en-US" dirty="0" smtClean="0"/>
              <a:t>例如，位运算符</a:t>
            </a:r>
            <a:r>
              <a:rPr lang="en-US" altLang="zh-CN" dirty="0" smtClean="0">
                <a:solidFill>
                  <a:srgbClr val="C00000"/>
                </a:solidFill>
              </a:rPr>
              <a:t>&lt;&lt;</a:t>
            </a:r>
            <a:r>
              <a:rPr lang="zh-CN" altLang="en-US" dirty="0" smtClean="0"/>
              <a:t>重载为插入运算符</a:t>
            </a:r>
            <a:endParaRPr lang="en-US" altLang="zh-CN" dirty="0" smtClean="0"/>
          </a:p>
          <a:p>
            <a:pPr lvl="3"/>
            <a:r>
              <a:rPr lang="en-US" altLang="zh-CN" dirty="0" smtClean="0">
                <a:solidFill>
                  <a:schemeClr val="tx2"/>
                </a:solidFill>
                <a:latin typeface="Courier New" pitchFamily="49" charset="0"/>
                <a:cs typeface="Courier New" pitchFamily="49" charset="0"/>
              </a:rPr>
              <a:t>b = a&lt;&lt;5;</a:t>
            </a:r>
          </a:p>
          <a:p>
            <a:pPr lvl="3"/>
            <a:r>
              <a:rPr lang="en-US" altLang="zh-CN" dirty="0" err="1" smtClean="0">
                <a:solidFill>
                  <a:schemeClr val="tx2"/>
                </a:solidFill>
                <a:latin typeface="Courier New" pitchFamily="49" charset="0"/>
                <a:cs typeface="Courier New" pitchFamily="49" charset="0"/>
              </a:rPr>
              <a:t>cout</a:t>
            </a:r>
            <a:r>
              <a:rPr lang="en-US" altLang="zh-CN" dirty="0" smtClean="0">
                <a:solidFill>
                  <a:schemeClr val="tx2"/>
                </a:solidFill>
                <a:latin typeface="Courier New" pitchFamily="49" charset="0"/>
                <a:cs typeface="Courier New" pitchFamily="49" charset="0"/>
              </a:rPr>
              <a:t>&lt;&lt;a;</a:t>
            </a:r>
          </a:p>
          <a:p>
            <a:pPr lvl="1"/>
            <a:r>
              <a:rPr lang="zh-CN" altLang="en-US" dirty="0" smtClean="0"/>
              <a:t>运算符的重载通过定义运算符重载函数实现，因此运算符的重载是一个特殊函数定义过程</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168</a:t>
            </a:fld>
            <a:endParaRPr lang="en-US" altLang="zh-CN" dirty="0"/>
          </a:p>
        </p:txBody>
      </p:sp>
    </p:spTree>
    <p:extLst>
      <p:ext uri="{BB962C8B-B14F-4D97-AF65-F5344CB8AC3E}">
        <p14:creationId xmlns:p14="http://schemas.microsoft.com/office/powerpoint/2010/main" val="422521522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标准库函数</a:t>
            </a:r>
            <a:endParaRPr lang="en-US" altLang="zh-CN" dirty="0" smtClean="0"/>
          </a:p>
          <a:p>
            <a:pPr lvl="1"/>
            <a:r>
              <a:rPr lang="zh-CN" altLang="en-US" dirty="0" smtClean="0"/>
              <a:t>标准输入输出流（</a:t>
            </a:r>
            <a:r>
              <a:rPr lang="en-US" altLang="zh-CN" dirty="0" smtClean="0"/>
              <a:t>&lt;</a:t>
            </a:r>
            <a:r>
              <a:rPr lang="en-US" altLang="zh-CN" dirty="0" err="1" smtClean="0"/>
              <a:t>iostream</a:t>
            </a:r>
            <a:r>
              <a:rPr lang="en-US" altLang="zh-CN" dirty="0" smtClean="0"/>
              <a:t>&gt;</a:t>
            </a:r>
            <a:r>
              <a:rPr lang="zh-CN" altLang="en-US" dirty="0" smtClean="0"/>
              <a:t>）</a:t>
            </a:r>
            <a:endParaRPr lang="en-US" altLang="zh-CN" dirty="0" smtClean="0"/>
          </a:p>
          <a:p>
            <a:pPr lvl="2"/>
            <a:r>
              <a:rPr lang="en-US" altLang="zh-CN" dirty="0" err="1" smtClean="0"/>
              <a:t>setw</a:t>
            </a:r>
            <a:r>
              <a:rPr lang="en-US" altLang="zh-CN" dirty="0" smtClean="0"/>
              <a:t>()</a:t>
            </a:r>
            <a:r>
              <a:rPr lang="zh-CN" altLang="en-US" dirty="0" smtClean="0"/>
              <a:t>、</a:t>
            </a:r>
            <a:r>
              <a:rPr lang="en-US" altLang="zh-CN" dirty="0" err="1" smtClean="0"/>
              <a:t>setwidth</a:t>
            </a:r>
            <a:r>
              <a:rPr lang="en-US" altLang="zh-CN" dirty="0" smtClean="0"/>
              <a:t>()</a:t>
            </a:r>
            <a:r>
              <a:rPr lang="zh-CN" altLang="en-US" dirty="0" smtClean="0"/>
              <a:t>等</a:t>
            </a:r>
            <a:endParaRPr lang="en-US" altLang="zh-CN" dirty="0" smtClean="0"/>
          </a:p>
          <a:p>
            <a:pPr lvl="1"/>
            <a:r>
              <a:rPr lang="zh-CN" altLang="en-US" dirty="0" smtClean="0"/>
              <a:t>标准文件流（</a:t>
            </a:r>
            <a:r>
              <a:rPr lang="en-US" altLang="zh-CN" dirty="0" smtClean="0"/>
              <a:t>&lt;</a:t>
            </a:r>
            <a:r>
              <a:rPr lang="en-US" altLang="zh-CN" dirty="0" err="1" smtClean="0"/>
              <a:t>fstream</a:t>
            </a:r>
            <a:r>
              <a:rPr lang="en-US" altLang="zh-CN" dirty="0" smtClean="0"/>
              <a:t>&gt;</a:t>
            </a:r>
            <a:r>
              <a:rPr lang="zh-CN" altLang="en-US" dirty="0" smtClean="0"/>
              <a:t>）</a:t>
            </a:r>
            <a:endParaRPr lang="en-US" altLang="zh-CN" dirty="0" smtClean="0"/>
          </a:p>
          <a:p>
            <a:pPr lvl="2"/>
            <a:r>
              <a:rPr lang="en-US" altLang="zh-CN" dirty="0" smtClean="0"/>
              <a:t>open()</a:t>
            </a:r>
            <a:r>
              <a:rPr lang="zh-CN" altLang="en-US" dirty="0" smtClean="0"/>
              <a:t>、</a:t>
            </a:r>
            <a:r>
              <a:rPr lang="en-US" altLang="zh-CN" dirty="0" smtClean="0"/>
              <a:t>close()</a:t>
            </a:r>
            <a:r>
              <a:rPr lang="zh-CN" altLang="en-US" dirty="0" smtClean="0"/>
              <a:t>等</a:t>
            </a:r>
            <a:endParaRPr lang="en-US" altLang="zh-CN" dirty="0" smtClean="0"/>
          </a:p>
          <a:p>
            <a:pPr lvl="1"/>
            <a:r>
              <a:rPr lang="zh-CN" altLang="en-US" dirty="0" smtClean="0"/>
              <a:t>标准字符串处理函数（</a:t>
            </a:r>
            <a:r>
              <a:rPr lang="en-US" altLang="zh-CN" dirty="0" smtClean="0"/>
              <a:t>&lt;</a:t>
            </a:r>
            <a:r>
              <a:rPr lang="en-US" altLang="zh-CN" dirty="0" err="1" smtClean="0"/>
              <a:t>cstring</a:t>
            </a:r>
            <a:r>
              <a:rPr lang="en-US" altLang="zh-CN" dirty="0" smtClean="0"/>
              <a:t>&gt;</a:t>
            </a:r>
            <a:r>
              <a:rPr lang="zh-CN" altLang="en-US" dirty="0" smtClean="0"/>
              <a:t>）</a:t>
            </a:r>
            <a:endParaRPr lang="en-US" altLang="zh-CN" dirty="0" smtClean="0"/>
          </a:p>
          <a:p>
            <a:pPr lvl="2"/>
            <a:r>
              <a:rPr lang="en-US" altLang="zh-CN" dirty="0" err="1" smtClean="0"/>
              <a:t>strcpy</a:t>
            </a:r>
            <a:r>
              <a:rPr lang="en-US" altLang="zh-CN" dirty="0" smtClean="0"/>
              <a:t>()</a:t>
            </a:r>
            <a:r>
              <a:rPr lang="zh-CN" altLang="en-US" dirty="0" smtClean="0"/>
              <a:t>、</a:t>
            </a:r>
            <a:r>
              <a:rPr lang="en-US" altLang="zh-CN" dirty="0" err="1" smtClean="0"/>
              <a:t>strcmp</a:t>
            </a:r>
            <a:r>
              <a:rPr lang="en-US" altLang="zh-CN" dirty="0" smtClean="0"/>
              <a:t>()</a:t>
            </a:r>
            <a:r>
              <a:rPr lang="zh-CN" altLang="en-US" dirty="0" smtClean="0"/>
              <a:t>等</a:t>
            </a:r>
            <a:endParaRPr lang="en-US" altLang="zh-CN" dirty="0" smtClean="0"/>
          </a:p>
          <a:p>
            <a:pPr lvl="1"/>
            <a:r>
              <a:rPr lang="zh-CN" altLang="en-US" dirty="0" smtClean="0"/>
              <a:t>标准数学函数（</a:t>
            </a:r>
            <a:r>
              <a:rPr lang="en-US" altLang="zh-CN" dirty="0" smtClean="0"/>
              <a:t>&lt;</a:t>
            </a:r>
            <a:r>
              <a:rPr lang="en-US" altLang="zh-CN" dirty="0" err="1" smtClean="0"/>
              <a:t>cmath</a:t>
            </a:r>
            <a:r>
              <a:rPr lang="en-US" altLang="zh-CN" dirty="0" smtClean="0"/>
              <a:t>&gt;</a:t>
            </a:r>
            <a:r>
              <a:rPr lang="zh-CN" altLang="en-US" dirty="0" smtClean="0"/>
              <a:t>）</a:t>
            </a:r>
            <a:endParaRPr lang="en-US" altLang="zh-CN" dirty="0" smtClean="0"/>
          </a:p>
          <a:p>
            <a:pPr lvl="2"/>
            <a:r>
              <a:rPr lang="en-US" altLang="zh-CN" dirty="0" err="1" smtClean="0"/>
              <a:t>sqrt</a:t>
            </a:r>
            <a:r>
              <a:rPr lang="en-US" altLang="zh-CN" dirty="0" smtClean="0"/>
              <a:t>()</a:t>
            </a:r>
            <a:r>
              <a:rPr lang="zh-CN" altLang="en-US" dirty="0" smtClean="0"/>
              <a:t>、</a:t>
            </a:r>
            <a:r>
              <a:rPr lang="en-US" altLang="zh-CN" dirty="0" err="1" smtClean="0"/>
              <a:t>pow</a:t>
            </a:r>
            <a:r>
              <a:rPr lang="en-US" altLang="zh-CN" dirty="0" smtClean="0"/>
              <a:t>()</a:t>
            </a:r>
            <a:r>
              <a:rPr lang="zh-CN" altLang="en-US" dirty="0" smtClean="0"/>
              <a:t>等</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16</a:t>
            </a:fld>
            <a:endParaRPr lang="en-US" altLang="zh-CN" dirty="0"/>
          </a:p>
        </p:txBody>
      </p:sp>
    </p:spTree>
    <p:extLst>
      <p:ext uri="{BB962C8B-B14F-4D97-AF65-F5344CB8AC3E}">
        <p14:creationId xmlns:p14="http://schemas.microsoft.com/office/powerpoint/2010/main" val="4227821213"/>
      </p:ext>
    </p:extLst>
  </p:cSld>
  <p:clrMapOvr>
    <a:masterClrMapping/>
  </p:clrMapOvr>
  <p:timing>
    <p:tnLst>
      <p:par>
        <p:cTn xmlns:p14="http://schemas.microsoft.com/office/powerpoint/2010/mai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函数与运算符重载</a:t>
            </a:r>
            <a:endParaRPr lang="zh-CN" altLang="en-US" dirty="0"/>
          </a:p>
        </p:txBody>
      </p:sp>
      <p:sp>
        <p:nvSpPr>
          <p:cNvPr id="3" name="内容占位符 2"/>
          <p:cNvSpPr>
            <a:spLocks noGrp="1"/>
          </p:cNvSpPr>
          <p:nvPr>
            <p:ph idx="1"/>
          </p:nvPr>
        </p:nvSpPr>
        <p:spPr/>
        <p:txBody>
          <a:bodyPr/>
          <a:lstStyle/>
          <a:p>
            <a:r>
              <a:rPr lang="zh-CN" altLang="en-US" dirty="0" smtClean="0"/>
              <a:t>运算符重载</a:t>
            </a:r>
            <a:endParaRPr lang="en-US" altLang="zh-CN" dirty="0" smtClean="0"/>
          </a:p>
          <a:p>
            <a:pPr lvl="1"/>
            <a:r>
              <a:rPr lang="zh-CN" altLang="en-US" dirty="0" smtClean="0"/>
              <a:t>可以重载的运算符</a:t>
            </a:r>
            <a:r>
              <a:rPr lang="zh-CN" altLang="en-US" dirty="0" smtClean="0">
                <a:solidFill>
                  <a:srgbClr val="0033CC"/>
                </a:solidFill>
              </a:rPr>
              <a:t>几乎包含了</a:t>
            </a:r>
            <a:r>
              <a:rPr lang="en-US" altLang="zh-CN" dirty="0" smtClean="0">
                <a:solidFill>
                  <a:srgbClr val="0033CC"/>
                </a:solidFill>
              </a:rPr>
              <a:t>C++</a:t>
            </a:r>
            <a:r>
              <a:rPr lang="zh-CN" altLang="en-US" dirty="0" smtClean="0">
                <a:solidFill>
                  <a:srgbClr val="0033CC"/>
                </a:solidFill>
              </a:rPr>
              <a:t>的全部运算符集，</a:t>
            </a:r>
            <a:r>
              <a:rPr lang="en-US" altLang="zh-CN" dirty="0" smtClean="0"/>
              <a:t>C++</a:t>
            </a:r>
            <a:r>
              <a:rPr lang="zh-CN" altLang="en-US" dirty="0" smtClean="0"/>
              <a:t>语言规定，大多数运算符都可以重载，</a:t>
            </a:r>
          </a:p>
          <a:p>
            <a:pPr lvl="2">
              <a:lnSpc>
                <a:spcPct val="90000"/>
              </a:lnSpc>
            </a:pPr>
            <a:r>
              <a:rPr lang="zh-CN" altLang="en-US" dirty="0" smtClean="0"/>
              <a:t>单目运算符：</a:t>
            </a:r>
          </a:p>
          <a:p>
            <a:pPr lvl="3">
              <a:lnSpc>
                <a:spcPct val="90000"/>
              </a:lnSpc>
            </a:pPr>
            <a:r>
              <a:rPr lang="en-US" altLang="zh-CN" dirty="0" smtClean="0"/>
              <a:t>-</a:t>
            </a:r>
            <a:r>
              <a:rPr lang="zh-CN" altLang="en-US" dirty="0" smtClean="0"/>
              <a:t>，</a:t>
            </a:r>
            <a:r>
              <a:rPr lang="en-US" altLang="zh-CN" dirty="0" smtClean="0">
                <a:latin typeface="华文楷体" pitchFamily="2" charset="-122"/>
                <a:ea typeface="华文楷体" pitchFamily="2" charset="-122"/>
              </a:rPr>
              <a:t>~</a:t>
            </a:r>
            <a:r>
              <a:rPr lang="zh-CN" altLang="en-US" dirty="0" smtClean="0"/>
              <a:t>，！，</a:t>
            </a:r>
            <a:r>
              <a:rPr lang="en-US" altLang="zh-CN" dirty="0" smtClean="0"/>
              <a:t>++</a:t>
            </a:r>
            <a:r>
              <a:rPr lang="zh-CN" altLang="en-US" dirty="0" smtClean="0"/>
              <a:t>，</a:t>
            </a:r>
            <a:r>
              <a:rPr lang="en-US" altLang="zh-CN" dirty="0" smtClean="0"/>
              <a:t>--</a:t>
            </a:r>
            <a:r>
              <a:rPr lang="zh-CN" altLang="en-US" dirty="0" smtClean="0"/>
              <a:t>，</a:t>
            </a:r>
            <a:r>
              <a:rPr lang="en-US" altLang="zh-CN" dirty="0" smtClean="0"/>
              <a:t>new</a:t>
            </a:r>
            <a:r>
              <a:rPr lang="zh-CN" altLang="en-US" dirty="0" smtClean="0"/>
              <a:t>，</a:t>
            </a:r>
            <a:r>
              <a:rPr lang="en-US" altLang="zh-CN" dirty="0" smtClean="0"/>
              <a:t>delete</a:t>
            </a:r>
          </a:p>
          <a:p>
            <a:pPr lvl="2">
              <a:lnSpc>
                <a:spcPct val="90000"/>
              </a:lnSpc>
            </a:pPr>
            <a:r>
              <a:rPr lang="zh-CN" altLang="en-US" dirty="0" smtClean="0"/>
              <a:t>双目运算符</a:t>
            </a:r>
            <a:endParaRPr lang="en-US" altLang="zh-CN" dirty="0" smtClean="0"/>
          </a:p>
          <a:p>
            <a:pPr lvl="3">
              <a:lnSpc>
                <a:spcPct val="90000"/>
              </a:lnSpc>
            </a:pPr>
            <a:r>
              <a:rPr lang="en-US" altLang="zh-CN" dirty="0" smtClean="0"/>
              <a:t>+</a:t>
            </a:r>
            <a:r>
              <a:rPr lang="zh-CN" altLang="en-US" dirty="0" smtClean="0"/>
              <a:t>，</a:t>
            </a:r>
            <a:r>
              <a:rPr lang="en-US" altLang="zh-CN" dirty="0" smtClean="0"/>
              <a:t>-</a:t>
            </a:r>
            <a:r>
              <a:rPr lang="zh-CN" altLang="en-US" dirty="0" smtClean="0"/>
              <a:t>，*，／，％ ，＆，｜，</a:t>
            </a:r>
            <a:r>
              <a:rPr lang="en-US" altLang="zh-CN" dirty="0" smtClean="0"/>
              <a:t>^</a:t>
            </a:r>
            <a:r>
              <a:rPr lang="zh-CN" altLang="en-US" dirty="0" smtClean="0"/>
              <a:t>，＜＜，＞＞ ，</a:t>
            </a:r>
            <a:r>
              <a:rPr lang="en-US" altLang="zh-CN" dirty="0" smtClean="0"/>
              <a:t> ==</a:t>
            </a:r>
            <a:r>
              <a:rPr lang="zh-CN" altLang="en-US" dirty="0" smtClean="0"/>
              <a:t>，</a:t>
            </a:r>
            <a:r>
              <a:rPr lang="en-US" altLang="zh-CN" dirty="0" smtClean="0"/>
              <a:t>!=</a:t>
            </a:r>
            <a:r>
              <a:rPr lang="zh-CN" altLang="en-US" dirty="0" smtClean="0"/>
              <a:t>，</a:t>
            </a:r>
            <a:r>
              <a:rPr lang="en-US" altLang="zh-CN" dirty="0" smtClean="0"/>
              <a:t>&lt;</a:t>
            </a:r>
            <a:r>
              <a:rPr lang="zh-CN" altLang="en-US" dirty="0" smtClean="0"/>
              <a:t>，</a:t>
            </a:r>
            <a:r>
              <a:rPr lang="en-US" altLang="zh-CN" dirty="0" smtClean="0"/>
              <a:t>&lt;=-</a:t>
            </a:r>
            <a:r>
              <a:rPr lang="zh-CN" altLang="en-US" dirty="0" smtClean="0"/>
              <a:t>，</a:t>
            </a:r>
            <a:r>
              <a:rPr lang="en-US" altLang="zh-CN" dirty="0" smtClean="0"/>
              <a:t>&gt;</a:t>
            </a:r>
            <a:r>
              <a:rPr lang="zh-CN" altLang="en-US" dirty="0" smtClean="0"/>
              <a:t>，</a:t>
            </a:r>
            <a:r>
              <a:rPr lang="en-US" altLang="zh-CN" dirty="0" smtClean="0"/>
              <a:t>&gt;= </a:t>
            </a:r>
            <a:r>
              <a:rPr lang="zh-CN" altLang="en-US" dirty="0" smtClean="0"/>
              <a:t>， </a:t>
            </a:r>
            <a:r>
              <a:rPr lang="en-US" altLang="zh-CN" dirty="0" smtClean="0"/>
              <a:t>^</a:t>
            </a:r>
            <a:r>
              <a:rPr lang="zh-CN" altLang="en-US" dirty="0" smtClean="0"/>
              <a:t>＝，＆＝，｜＝，＞＞＝，＜＜＝ 等</a:t>
            </a:r>
            <a:endParaRPr lang="en-US" altLang="zh-CN" dirty="0" smtClean="0"/>
          </a:p>
          <a:p>
            <a:pPr lvl="1"/>
            <a:r>
              <a:rPr lang="zh-CN" altLang="en-US" dirty="0" smtClean="0">
                <a:solidFill>
                  <a:srgbClr val="0033CC"/>
                </a:solidFill>
              </a:rPr>
              <a:t>例外的是：限定符</a:t>
            </a:r>
            <a:r>
              <a:rPr lang="en-US" altLang="zh-CN" dirty="0" smtClean="0">
                <a:solidFill>
                  <a:srgbClr val="C00000"/>
                </a:solidFill>
              </a:rPr>
              <a:t>.</a:t>
            </a:r>
            <a:r>
              <a:rPr lang="zh-CN" altLang="en-US" dirty="0" smtClean="0">
                <a:solidFill>
                  <a:srgbClr val="0033CC"/>
                </a:solidFill>
              </a:rPr>
              <a:t>，</a:t>
            </a:r>
            <a:r>
              <a:rPr lang="en-US" altLang="zh-CN" dirty="0" smtClean="0">
                <a:solidFill>
                  <a:srgbClr val="C00000"/>
                </a:solidFill>
              </a:rPr>
              <a:t>::</a:t>
            </a:r>
            <a:r>
              <a:rPr lang="zh-CN" altLang="en-US" dirty="0" smtClean="0">
                <a:solidFill>
                  <a:srgbClr val="0033CC"/>
                </a:solidFill>
              </a:rPr>
              <a:t>，条件运算符</a:t>
            </a:r>
            <a:r>
              <a:rPr lang="zh-CN" altLang="en-US" dirty="0" smtClean="0">
                <a:solidFill>
                  <a:srgbClr val="C00000"/>
                </a:solidFill>
              </a:rPr>
              <a:t>？：</a:t>
            </a:r>
            <a:r>
              <a:rPr lang="zh-CN" altLang="en-US" dirty="0" smtClean="0">
                <a:solidFill>
                  <a:srgbClr val="0033CC"/>
                </a:solidFill>
              </a:rPr>
              <a:t>，取长度运算符</a:t>
            </a:r>
            <a:r>
              <a:rPr lang="en-US" altLang="zh-CN" dirty="0" err="1" smtClean="0">
                <a:solidFill>
                  <a:srgbClr val="C00000"/>
                </a:solidFill>
              </a:rPr>
              <a:t>sizeof</a:t>
            </a:r>
            <a:endParaRPr lang="zh-CN" altLang="en-US" dirty="0">
              <a:solidFill>
                <a:srgbClr val="C00000"/>
              </a:solidFill>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169</a:t>
            </a:fld>
            <a:endParaRPr lang="en-US" altLang="zh-CN" dirty="0"/>
          </a:p>
        </p:txBody>
      </p:sp>
    </p:spTree>
    <p:extLst>
      <p:ext uri="{BB962C8B-B14F-4D97-AF65-F5344CB8AC3E}">
        <p14:creationId xmlns:p14="http://schemas.microsoft.com/office/powerpoint/2010/main" val="4157083133"/>
      </p:ext>
    </p:extLst>
  </p:cSld>
  <p:clrMapOvr>
    <a:masterClrMapping/>
  </p:clrMapOvr>
  <p:timing>
    <p:tnLst>
      <p:par>
        <p:cTn xmlns:p14="http://schemas.microsoft.com/office/powerpoint/2010/mai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函数与运算符重载</a:t>
            </a:r>
            <a:endParaRPr lang="zh-CN" altLang="en-US" dirty="0"/>
          </a:p>
        </p:txBody>
      </p:sp>
      <p:sp>
        <p:nvSpPr>
          <p:cNvPr id="3" name="内容占位符 2"/>
          <p:cNvSpPr>
            <a:spLocks noGrp="1"/>
          </p:cNvSpPr>
          <p:nvPr>
            <p:ph idx="1"/>
          </p:nvPr>
        </p:nvSpPr>
        <p:spPr/>
        <p:txBody>
          <a:bodyPr/>
          <a:lstStyle/>
          <a:p>
            <a:r>
              <a:rPr lang="zh-CN" altLang="en-US" dirty="0" smtClean="0"/>
              <a:t>运算符重载</a:t>
            </a:r>
            <a:endParaRPr lang="en-US" altLang="zh-CN" dirty="0" smtClean="0"/>
          </a:p>
          <a:p>
            <a:pPr lvl="1"/>
            <a:r>
              <a:rPr lang="zh-CN" altLang="en-US" dirty="0" smtClean="0"/>
              <a:t>运算符重载函数的原型</a:t>
            </a:r>
            <a:endParaRPr lang="en-US" altLang="zh-CN" dirty="0" smtClean="0"/>
          </a:p>
          <a:p>
            <a:pPr lvl="1">
              <a:buNone/>
            </a:pPr>
            <a:r>
              <a:rPr lang="en-US" altLang="zh-CN" dirty="0" smtClean="0">
                <a:solidFill>
                  <a:schemeClr val="tx2"/>
                </a:solidFill>
                <a:latin typeface="Courier New" pitchFamily="49" charset="0"/>
                <a:cs typeface="Courier New" pitchFamily="49" charset="0"/>
              </a:rPr>
              <a:t>&lt;</a:t>
            </a:r>
            <a:r>
              <a:rPr lang="zh-CN" altLang="en-US" dirty="0" smtClean="0">
                <a:solidFill>
                  <a:schemeClr val="tx2"/>
                </a:solidFill>
                <a:latin typeface="Courier New" pitchFamily="49" charset="0"/>
                <a:cs typeface="Courier New" pitchFamily="49" charset="0"/>
              </a:rPr>
              <a:t>返回值类型</a:t>
            </a:r>
            <a:r>
              <a:rPr lang="en-US" altLang="zh-CN" dirty="0" smtClean="0">
                <a:solidFill>
                  <a:schemeClr val="tx2"/>
                </a:solidFill>
                <a:latin typeface="Courier New" pitchFamily="49" charset="0"/>
                <a:cs typeface="Courier New" pitchFamily="49" charset="0"/>
              </a:rPr>
              <a:t>&gt; </a:t>
            </a:r>
            <a:r>
              <a:rPr lang="en-US" altLang="zh-CN" dirty="0" smtClean="0">
                <a:latin typeface="Courier New" pitchFamily="49" charset="0"/>
                <a:cs typeface="Courier New" pitchFamily="49" charset="0"/>
              </a:rPr>
              <a:t>operator</a:t>
            </a:r>
            <a:r>
              <a:rPr lang="en-US" altLang="zh-CN" dirty="0" smtClean="0">
                <a:solidFill>
                  <a:schemeClr val="tx2"/>
                </a:solidFill>
                <a:latin typeface="Courier New" pitchFamily="49" charset="0"/>
                <a:cs typeface="Courier New" pitchFamily="49" charset="0"/>
              </a:rPr>
              <a:t> &lt;</a:t>
            </a:r>
            <a:r>
              <a:rPr lang="zh-CN" altLang="en-US" dirty="0" smtClean="0">
                <a:solidFill>
                  <a:schemeClr val="tx2"/>
                </a:solidFill>
                <a:latin typeface="Courier New" pitchFamily="49" charset="0"/>
                <a:cs typeface="Courier New" pitchFamily="49" charset="0"/>
              </a:rPr>
              <a:t>重载的运算符</a:t>
            </a:r>
            <a:r>
              <a:rPr lang="en-US" altLang="zh-CN" dirty="0" smtClean="0">
                <a:solidFill>
                  <a:schemeClr val="tx2"/>
                </a:solidFill>
                <a:latin typeface="Courier New" pitchFamily="49" charset="0"/>
                <a:cs typeface="Courier New" pitchFamily="49" charset="0"/>
              </a:rPr>
              <a:t>&gt;(&lt;</a:t>
            </a:r>
            <a:r>
              <a:rPr lang="zh-CN" altLang="en-US" dirty="0" smtClean="0">
                <a:solidFill>
                  <a:schemeClr val="tx2"/>
                </a:solidFill>
                <a:latin typeface="Courier New" pitchFamily="49" charset="0"/>
                <a:cs typeface="Courier New" pitchFamily="49" charset="0"/>
              </a:rPr>
              <a:t>参数表</a:t>
            </a:r>
            <a:r>
              <a:rPr lang="en-US" altLang="zh-CN" dirty="0" smtClean="0">
                <a:solidFill>
                  <a:schemeClr val="tx2"/>
                </a:solidFill>
                <a:latin typeface="Courier New" pitchFamily="49" charset="0"/>
                <a:cs typeface="Courier New" pitchFamily="49" charset="0"/>
              </a:rPr>
              <a:t>&gt;);</a:t>
            </a:r>
          </a:p>
          <a:p>
            <a:pPr lvl="2"/>
            <a:r>
              <a:rPr lang="zh-CN" altLang="en-US" dirty="0" smtClean="0">
                <a:latin typeface="Courier New" pitchFamily="49" charset="0"/>
                <a:cs typeface="Courier New" pitchFamily="49" charset="0"/>
              </a:rPr>
              <a:t>函数名相当于：</a:t>
            </a:r>
            <a:r>
              <a:rPr lang="en-US" altLang="zh-CN" dirty="0" smtClean="0">
                <a:solidFill>
                  <a:srgbClr val="0000FF"/>
                </a:solidFill>
                <a:latin typeface="Courier New" pitchFamily="49" charset="0"/>
                <a:cs typeface="Courier New" pitchFamily="49" charset="0"/>
              </a:rPr>
              <a:t>operator </a:t>
            </a:r>
            <a:r>
              <a:rPr lang="en-US" altLang="zh-CN" dirty="0" smtClean="0">
                <a:solidFill>
                  <a:schemeClr val="tx2"/>
                </a:solidFill>
                <a:latin typeface="Courier New" pitchFamily="49" charset="0"/>
                <a:cs typeface="Courier New" pitchFamily="49" charset="0"/>
              </a:rPr>
              <a:t>&lt;</a:t>
            </a:r>
            <a:r>
              <a:rPr lang="zh-CN" altLang="en-US" dirty="0" smtClean="0">
                <a:solidFill>
                  <a:schemeClr val="tx2"/>
                </a:solidFill>
                <a:latin typeface="Courier New" pitchFamily="49" charset="0"/>
                <a:cs typeface="Courier New" pitchFamily="49" charset="0"/>
              </a:rPr>
              <a:t>重载的运算符</a:t>
            </a:r>
            <a:r>
              <a:rPr lang="en-US" altLang="zh-CN" dirty="0" smtClean="0">
                <a:solidFill>
                  <a:schemeClr val="tx2"/>
                </a:solidFill>
                <a:latin typeface="Courier New" pitchFamily="49" charset="0"/>
                <a:cs typeface="Courier New" pitchFamily="49" charset="0"/>
              </a:rPr>
              <a:t>&gt;</a:t>
            </a:r>
          </a:p>
          <a:p>
            <a:pPr lvl="2"/>
            <a:r>
              <a:rPr lang="en-US" altLang="zh-CN" dirty="0" smtClean="0">
                <a:solidFill>
                  <a:srgbClr val="0000FF"/>
                </a:solidFill>
                <a:latin typeface="Courier New" pitchFamily="49" charset="0"/>
                <a:cs typeface="Courier New" pitchFamily="49" charset="0"/>
              </a:rPr>
              <a:t>operator</a:t>
            </a:r>
            <a:r>
              <a:rPr lang="zh-CN" altLang="en-US" dirty="0" smtClean="0">
                <a:latin typeface="Courier New" pitchFamily="49" charset="0"/>
                <a:cs typeface="Courier New" pitchFamily="49" charset="0"/>
              </a:rPr>
              <a:t>是关键字</a:t>
            </a:r>
            <a:endParaRPr lang="en-US" altLang="zh-CN" dirty="0" smtClean="0">
              <a:latin typeface="Courier New" pitchFamily="49" charset="0"/>
              <a:cs typeface="Courier New" pitchFamily="49" charset="0"/>
            </a:endParaRPr>
          </a:p>
          <a:p>
            <a:pPr lvl="2"/>
            <a:r>
              <a:rPr lang="zh-CN" altLang="en-US" dirty="0" smtClean="0">
                <a:latin typeface="Courier New" pitchFamily="49" charset="0"/>
                <a:cs typeface="Courier New" pitchFamily="49" charset="0"/>
              </a:rPr>
              <a:t>返回值类型表示使用重载运算符进行运算得到结果的数据类型</a:t>
            </a:r>
            <a:endParaRPr lang="en-US" altLang="zh-CN" dirty="0" smtClean="0">
              <a:latin typeface="Courier New" pitchFamily="49" charset="0"/>
              <a:cs typeface="Courier New" pitchFamily="49" charset="0"/>
            </a:endParaRPr>
          </a:p>
          <a:p>
            <a:pPr lvl="1"/>
            <a:r>
              <a:rPr lang="zh-CN" altLang="en-US" dirty="0" smtClean="0">
                <a:latin typeface="Courier New" pitchFamily="49" charset="0"/>
                <a:cs typeface="Courier New" pitchFamily="49" charset="0"/>
              </a:rPr>
              <a:t>例如，重载运算符</a:t>
            </a:r>
            <a:r>
              <a:rPr lang="en-US" altLang="zh-CN" dirty="0" smtClean="0">
                <a:latin typeface="Courier New" pitchFamily="49" charset="0"/>
                <a:cs typeface="Courier New" pitchFamily="49" charset="0"/>
              </a:rPr>
              <a:t>-</a:t>
            </a:r>
            <a:r>
              <a:rPr lang="zh-CN" altLang="en-US" dirty="0" smtClean="0">
                <a:latin typeface="Courier New" pitchFamily="49" charset="0"/>
                <a:cs typeface="Courier New" pitchFamily="49" charset="0"/>
              </a:rPr>
              <a:t>，表示字符串类型的减法，其运算符重载函数函数原型为：</a:t>
            </a:r>
            <a:endParaRPr lang="en-US" altLang="zh-CN" dirty="0" smtClean="0">
              <a:latin typeface="Courier New" pitchFamily="49" charset="0"/>
              <a:cs typeface="Courier New" pitchFamily="49" charset="0"/>
            </a:endParaRPr>
          </a:p>
          <a:p>
            <a:pPr lvl="1">
              <a:buNone/>
            </a:pPr>
            <a:r>
              <a:rPr lang="en-US" altLang="zh-CN" dirty="0" smtClean="0">
                <a:solidFill>
                  <a:schemeClr val="tx2"/>
                </a:solidFill>
                <a:latin typeface="Courier New" pitchFamily="49" charset="0"/>
                <a:cs typeface="Courier New" pitchFamily="49" charset="0"/>
              </a:rPr>
              <a:t>string </a:t>
            </a:r>
            <a:r>
              <a:rPr lang="en-US" altLang="zh-CN" dirty="0" smtClean="0">
                <a:latin typeface="Courier New" pitchFamily="49" charset="0"/>
                <a:cs typeface="Courier New" pitchFamily="49" charset="0"/>
              </a:rPr>
              <a:t>operator</a:t>
            </a:r>
            <a:r>
              <a:rPr lang="en-US" altLang="zh-CN" dirty="0" smtClean="0">
                <a:solidFill>
                  <a:schemeClr val="tx2"/>
                </a:solidFill>
                <a:latin typeface="Courier New" pitchFamily="49" charset="0"/>
                <a:cs typeface="Courier New" pitchFamily="49" charset="0"/>
              </a:rPr>
              <a:t>-(</a:t>
            </a:r>
            <a:r>
              <a:rPr lang="en-US" altLang="zh-CN" dirty="0" err="1" smtClean="0">
                <a:solidFill>
                  <a:schemeClr val="tx2"/>
                </a:solidFill>
                <a:latin typeface="Courier New" pitchFamily="49" charset="0"/>
                <a:cs typeface="Courier New" pitchFamily="49" charset="0"/>
              </a:rPr>
              <a:t>string,string</a:t>
            </a:r>
            <a:r>
              <a:rPr lang="en-US" altLang="zh-CN" dirty="0" smtClean="0">
                <a:solidFill>
                  <a:schemeClr val="tx2"/>
                </a:solidFill>
                <a:latin typeface="Courier New" pitchFamily="49" charset="0"/>
                <a:cs typeface="Courier New" pitchFamily="49" charset="0"/>
              </a:rPr>
              <a:t>);</a:t>
            </a:r>
            <a:endParaRPr lang="zh-CN" altLang="en-US" dirty="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170</a:t>
            </a:fld>
            <a:endParaRPr lang="en-US" altLang="zh-CN" dirty="0"/>
          </a:p>
        </p:txBody>
      </p:sp>
    </p:spTree>
    <p:extLst>
      <p:ext uri="{BB962C8B-B14F-4D97-AF65-F5344CB8AC3E}">
        <p14:creationId xmlns:p14="http://schemas.microsoft.com/office/powerpoint/2010/main" val="2020122933"/>
      </p:ext>
    </p:extLst>
  </p:cSld>
  <p:clrMapOvr>
    <a:masterClrMapping/>
  </p:clrMapOvr>
  <p:timing>
    <p:tnLst>
      <p:par>
        <p:cTn xmlns:p14="http://schemas.microsoft.com/office/powerpoint/2010/mai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函数与运算符重载</a:t>
            </a:r>
            <a:endParaRPr lang="zh-CN" altLang="en-US" dirty="0"/>
          </a:p>
        </p:txBody>
      </p:sp>
      <p:sp>
        <p:nvSpPr>
          <p:cNvPr id="3" name="内容占位符 2"/>
          <p:cNvSpPr>
            <a:spLocks noGrp="1"/>
          </p:cNvSpPr>
          <p:nvPr>
            <p:ph idx="1"/>
          </p:nvPr>
        </p:nvSpPr>
        <p:spPr/>
        <p:txBody>
          <a:bodyPr/>
          <a:lstStyle/>
          <a:p>
            <a:r>
              <a:rPr lang="zh-CN" altLang="en-US" dirty="0" smtClean="0"/>
              <a:t>运算符重载</a:t>
            </a:r>
            <a:endParaRPr lang="en-US" altLang="zh-CN" dirty="0" smtClean="0"/>
          </a:p>
          <a:p>
            <a:pPr lvl="1"/>
            <a:r>
              <a:rPr lang="zh-CN" altLang="en-US" dirty="0" smtClean="0"/>
              <a:t>在可重载的运算符中有几种不同情况： </a:t>
            </a:r>
            <a:endParaRPr lang="en-US" altLang="zh-CN" dirty="0" smtClean="0"/>
          </a:p>
          <a:p>
            <a:pPr lvl="2"/>
            <a:r>
              <a:rPr lang="zh-CN" altLang="en-US" dirty="0" smtClean="0"/>
              <a:t>算术运算符，逻辑运算符，位运算符等与基本数据类型有关，通过运算苻重载函数的定义，使它们可以</a:t>
            </a:r>
            <a:r>
              <a:rPr lang="zh-CN" altLang="en-US" dirty="0" smtClean="0">
                <a:solidFill>
                  <a:srgbClr val="C00000"/>
                </a:solidFill>
              </a:rPr>
              <a:t>用于某些用户定义的数据类型</a:t>
            </a:r>
            <a:r>
              <a:rPr lang="zh-CN" altLang="en-US" dirty="0" smtClean="0"/>
              <a:t>，这是重载的主要目的。</a:t>
            </a:r>
            <a:endParaRPr lang="en-US" altLang="zh-CN" dirty="0" smtClean="0"/>
          </a:p>
          <a:p>
            <a:pPr lvl="2"/>
            <a:r>
              <a:rPr lang="zh-CN" altLang="en-US" dirty="0" smtClean="0"/>
              <a:t>赋值运算符＝，关系运算符</a:t>
            </a:r>
            <a:r>
              <a:rPr lang="en-US" altLang="zh-CN" dirty="0" smtClean="0"/>
              <a:t>==</a:t>
            </a:r>
            <a:r>
              <a:rPr lang="zh-CN" altLang="en-US" dirty="0" smtClean="0"/>
              <a:t>，</a:t>
            </a:r>
            <a:r>
              <a:rPr lang="en-US" altLang="zh-CN" dirty="0" smtClean="0"/>
              <a:t>!=</a:t>
            </a:r>
            <a:r>
              <a:rPr lang="zh-CN" altLang="en-US" dirty="0" smtClean="0"/>
              <a:t>等所涉及的数据类型按</a:t>
            </a:r>
            <a:r>
              <a:rPr lang="en-US" altLang="zh-CN" dirty="0" smtClean="0"/>
              <a:t>C++</a:t>
            </a:r>
            <a:r>
              <a:rPr lang="zh-CN" altLang="en-US" dirty="0" smtClean="0"/>
              <a:t>程序规定，并非只限于基本数值类型。因此，这些运算符可以自动地扩展到任何用户定义的数据类型，一般不需作重载定义就可“自动”地实现重载。</a:t>
            </a:r>
            <a:endParaRPr lang="zh-CN" altLang="en-US" sz="3200" dirty="0">
              <a:solidFill>
                <a:srgbClr val="692AA2"/>
              </a:solidFill>
              <a:cs typeface="+mn-cs"/>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171</a:t>
            </a:fld>
            <a:endParaRPr lang="en-US" altLang="zh-CN" dirty="0"/>
          </a:p>
        </p:txBody>
      </p:sp>
    </p:spTree>
    <p:extLst>
      <p:ext uri="{BB962C8B-B14F-4D97-AF65-F5344CB8AC3E}">
        <p14:creationId xmlns:p14="http://schemas.microsoft.com/office/powerpoint/2010/main" val="1268129568"/>
      </p:ext>
    </p:extLst>
  </p:cSld>
  <p:clrMapOvr>
    <a:masterClrMapping/>
  </p:clrMapOvr>
  <p:timing>
    <p:tnLst>
      <p:par>
        <p:cTn xmlns:p14="http://schemas.microsoft.com/office/powerpoint/2010/mai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函数与运算符重载</a:t>
            </a:r>
            <a:endParaRPr lang="zh-CN" altLang="en-US" dirty="0"/>
          </a:p>
        </p:txBody>
      </p:sp>
      <p:sp>
        <p:nvSpPr>
          <p:cNvPr id="3" name="内容占位符 2"/>
          <p:cNvSpPr>
            <a:spLocks noGrp="1"/>
          </p:cNvSpPr>
          <p:nvPr>
            <p:ph idx="1"/>
          </p:nvPr>
        </p:nvSpPr>
        <p:spPr/>
        <p:txBody>
          <a:bodyPr/>
          <a:lstStyle/>
          <a:p>
            <a:r>
              <a:rPr lang="zh-CN" altLang="en-US" dirty="0" smtClean="0"/>
              <a:t>运算符重载</a:t>
            </a:r>
            <a:endParaRPr lang="en-US" altLang="zh-CN" dirty="0" smtClean="0"/>
          </a:p>
          <a:p>
            <a:pPr lvl="1"/>
            <a:r>
              <a:rPr lang="zh-CN" altLang="en-US" dirty="0" smtClean="0"/>
              <a:t>在可重载的运算符中有几种不同情况</a:t>
            </a:r>
            <a:endParaRPr lang="en-US" altLang="zh-CN" dirty="0" smtClean="0"/>
          </a:p>
          <a:p>
            <a:pPr lvl="2"/>
            <a:r>
              <a:rPr lang="zh-CN" altLang="en-US" dirty="0" smtClean="0"/>
              <a:t>单目运算符</a:t>
            </a:r>
            <a:r>
              <a:rPr lang="en-US" altLang="zh-CN" dirty="0" smtClean="0"/>
              <a:t>++</a:t>
            </a:r>
            <a:r>
              <a:rPr lang="zh-CN" altLang="en-US" dirty="0" smtClean="0"/>
              <a:t>和</a:t>
            </a:r>
            <a:r>
              <a:rPr lang="en-US" altLang="zh-CN" dirty="0" smtClean="0"/>
              <a:t>--</a:t>
            </a:r>
            <a:r>
              <a:rPr lang="zh-CN" altLang="en-US" dirty="0" smtClean="0"/>
              <a:t>实际上各有两种用法，前缀增（减）量和后缀增（减）量。其运算符重载函数的定义当然是不同的，对两种不同的运算无法从重载函数的原型上予以区分：函数名（</a:t>
            </a:r>
            <a:r>
              <a:rPr lang="en-US" altLang="zh-CN" dirty="0" smtClean="0"/>
              <a:t>operator ++</a:t>
            </a:r>
            <a:r>
              <a:rPr lang="zh-CN" altLang="en-US" dirty="0" smtClean="0"/>
              <a:t>）和参数表完全一样。为了区别前缀</a:t>
            </a:r>
            <a:r>
              <a:rPr lang="en-US" altLang="zh-CN" dirty="0" smtClean="0"/>
              <a:t>++</a:t>
            </a:r>
            <a:r>
              <a:rPr lang="zh-CN" altLang="en-US" dirty="0" smtClean="0"/>
              <a:t>和后缀</a:t>
            </a:r>
            <a:r>
              <a:rPr lang="en-US" altLang="zh-CN" dirty="0" smtClean="0"/>
              <a:t>++</a:t>
            </a:r>
            <a:r>
              <a:rPr lang="zh-CN" altLang="en-US" dirty="0" smtClean="0"/>
              <a:t>，</a:t>
            </a:r>
            <a:r>
              <a:rPr lang="en-US" altLang="zh-CN" dirty="0" smtClean="0"/>
              <a:t>C++</a:t>
            </a:r>
            <a:r>
              <a:rPr lang="zh-CN" altLang="en-US" dirty="0" smtClean="0"/>
              <a:t>语言规定，在后缀</a:t>
            </a:r>
            <a:r>
              <a:rPr lang="en-US" altLang="zh-CN" dirty="0" smtClean="0"/>
              <a:t>++</a:t>
            </a:r>
            <a:r>
              <a:rPr lang="zh-CN" altLang="en-US" dirty="0" smtClean="0"/>
              <a:t>的重载函数的原型参数表中增加一个</a:t>
            </a:r>
            <a:r>
              <a:rPr lang="en-US" altLang="zh-CN" dirty="0" err="1" smtClean="0"/>
              <a:t>int</a:t>
            </a:r>
            <a:r>
              <a:rPr lang="en-US" altLang="zh-CN" dirty="0" smtClean="0"/>
              <a:t> </a:t>
            </a:r>
            <a:r>
              <a:rPr lang="zh-CN" altLang="en-US" dirty="0" smtClean="0"/>
              <a:t>型的无名参数，其原型为：</a:t>
            </a:r>
            <a:endParaRPr lang="en-US" altLang="zh-CN" dirty="0" smtClean="0"/>
          </a:p>
          <a:p>
            <a:pPr lvl="3"/>
            <a:r>
              <a:rPr lang="en-US" altLang="zh-CN" dirty="0" smtClean="0"/>
              <a:t>&lt;</a:t>
            </a:r>
            <a:r>
              <a:rPr lang="zh-CN" altLang="en-US" dirty="0" smtClean="0"/>
              <a:t>类型</a:t>
            </a:r>
            <a:r>
              <a:rPr lang="en-US" altLang="zh-CN" dirty="0" smtClean="0"/>
              <a:t>&gt; operator ++ (</a:t>
            </a:r>
            <a:r>
              <a:rPr lang="en-US" altLang="zh-CN" dirty="0" err="1" smtClean="0"/>
              <a:t>int</a:t>
            </a:r>
            <a:r>
              <a:rPr lang="en-US" altLang="zh-CN" dirty="0" smtClean="0"/>
              <a:t>)</a:t>
            </a:r>
          </a:p>
          <a:p>
            <a:pPr lvl="3"/>
            <a:r>
              <a:rPr lang="en-US" altLang="zh-CN" dirty="0" smtClean="0"/>
              <a:t>&lt;</a:t>
            </a:r>
            <a:r>
              <a:rPr lang="zh-CN" altLang="en-US" dirty="0" smtClean="0"/>
              <a:t>类型</a:t>
            </a:r>
            <a:r>
              <a:rPr lang="en-US" altLang="zh-CN" dirty="0" smtClean="0"/>
              <a:t>&gt; operator ++ (&lt;</a:t>
            </a:r>
            <a:r>
              <a:rPr lang="zh-CN" altLang="en-US" dirty="0" smtClean="0"/>
              <a:t>类型</a:t>
            </a:r>
            <a:r>
              <a:rPr lang="en-US" altLang="zh-CN" dirty="0" smtClean="0"/>
              <a:t>&gt;,</a:t>
            </a:r>
            <a:r>
              <a:rPr lang="en-US" altLang="zh-CN" dirty="0" err="1" smtClean="0"/>
              <a:t>int</a:t>
            </a:r>
            <a:r>
              <a:rPr lang="en-US" altLang="zh-CN" dirty="0" smtClean="0"/>
              <a:t>)</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172</a:t>
            </a:fld>
            <a:endParaRPr lang="en-US" altLang="zh-CN" dirty="0"/>
          </a:p>
        </p:txBody>
      </p:sp>
    </p:spTree>
    <p:extLst>
      <p:ext uri="{BB962C8B-B14F-4D97-AF65-F5344CB8AC3E}">
        <p14:creationId xmlns:p14="http://schemas.microsoft.com/office/powerpoint/2010/main" val="389248873"/>
      </p:ext>
    </p:extLst>
  </p:cSld>
  <p:clrMapOvr>
    <a:masterClrMapping/>
  </p:clrMapOvr>
  <p:timing>
    <p:tnLst>
      <p:par>
        <p:cTn xmlns:p14="http://schemas.microsoft.com/office/powerpoint/2010/mai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函数与运算符重载</a:t>
            </a:r>
            <a:endParaRPr lang="zh-CN" altLang="en-US" dirty="0"/>
          </a:p>
        </p:txBody>
      </p:sp>
      <p:sp>
        <p:nvSpPr>
          <p:cNvPr id="3" name="内容占位符 2"/>
          <p:cNvSpPr>
            <a:spLocks noGrp="1"/>
          </p:cNvSpPr>
          <p:nvPr>
            <p:ph idx="1"/>
          </p:nvPr>
        </p:nvSpPr>
        <p:spPr/>
        <p:txBody>
          <a:bodyPr/>
          <a:lstStyle/>
          <a:p>
            <a:r>
              <a:rPr lang="zh-CN" altLang="en-US" dirty="0" smtClean="0"/>
              <a:t>运算符重载</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5.18】</a:t>
            </a:r>
            <a:r>
              <a:rPr lang="zh-CN" altLang="en-US" dirty="0" smtClean="0">
                <a:solidFill>
                  <a:srgbClr val="C00000"/>
                </a:solidFill>
              </a:rPr>
              <a:t>假设程序中定义了一个枚举类型的</a:t>
            </a:r>
            <a:r>
              <a:rPr lang="en-US" altLang="zh-CN" dirty="0" err="1" smtClean="0">
                <a:solidFill>
                  <a:srgbClr val="C00000"/>
                </a:solidFill>
              </a:rPr>
              <a:t>Bool</a:t>
            </a:r>
            <a:r>
              <a:rPr lang="en-US" altLang="zh-CN" dirty="0" smtClean="0">
                <a:solidFill>
                  <a:srgbClr val="C00000"/>
                </a:solidFill>
              </a:rPr>
              <a:t> </a:t>
            </a:r>
            <a:r>
              <a:rPr lang="zh-CN" altLang="en-US" dirty="0" smtClean="0">
                <a:solidFill>
                  <a:srgbClr val="C00000"/>
                </a:solidFill>
              </a:rPr>
              <a:t>类型： </a:t>
            </a:r>
            <a:endParaRPr lang="en-US" altLang="zh-CN" dirty="0" smtClean="0">
              <a:solidFill>
                <a:srgbClr val="C00000"/>
              </a:solidFill>
            </a:endParaRPr>
          </a:p>
          <a:p>
            <a:pPr lvl="1" algn="ctr">
              <a:buNone/>
            </a:pPr>
            <a:r>
              <a:rPr lang="en-US" altLang="zh-CN" dirty="0" err="1">
                <a:latin typeface="Courier New" pitchFamily="49" charset="0"/>
                <a:cs typeface="Courier New" pitchFamily="49" charset="0"/>
              </a:rPr>
              <a:t>e</a:t>
            </a:r>
            <a:r>
              <a:rPr lang="en-US" altLang="zh-CN" dirty="0" err="1" smtClean="0">
                <a:latin typeface="Courier New" pitchFamily="49" charset="0"/>
                <a:cs typeface="Courier New" pitchFamily="49" charset="0"/>
              </a:rPr>
              <a:t>num</a:t>
            </a:r>
            <a:r>
              <a:rPr lang="en-US" altLang="zh-CN" dirty="0" smtClean="0">
                <a:solidFill>
                  <a:schemeClr val="tx2"/>
                </a:solidFill>
                <a:latin typeface="Courier New" pitchFamily="49" charset="0"/>
                <a:cs typeface="Courier New" pitchFamily="49" charset="0"/>
              </a:rPr>
              <a:t> </a:t>
            </a:r>
            <a:r>
              <a:rPr lang="en-US" altLang="zh-CN" dirty="0" err="1">
                <a:latin typeface="Courier New" pitchFamily="49" charset="0"/>
                <a:cs typeface="Courier New" pitchFamily="49" charset="0"/>
              </a:rPr>
              <a:t>B</a:t>
            </a:r>
            <a:r>
              <a:rPr lang="en-US" altLang="zh-CN" dirty="0" err="1" smtClean="0">
                <a:latin typeface="Courier New" pitchFamily="49" charset="0"/>
                <a:cs typeface="Courier New" pitchFamily="49" charset="0"/>
              </a:rPr>
              <a:t>ool</a:t>
            </a:r>
            <a:r>
              <a:rPr lang="en-US" altLang="zh-CN" dirty="0" smtClean="0">
                <a:solidFill>
                  <a:schemeClr val="tx2"/>
                </a:solidFill>
                <a:latin typeface="Courier New" pitchFamily="49" charset="0"/>
                <a:cs typeface="Courier New" pitchFamily="49" charset="0"/>
              </a:rPr>
              <a:t>{FALSE</a:t>
            </a:r>
            <a:r>
              <a:rPr lang="zh-CN" altLang="en-US" dirty="0" smtClean="0">
                <a:solidFill>
                  <a:schemeClr val="tx2"/>
                </a:solidFill>
                <a:latin typeface="Courier New" pitchFamily="49" charset="0"/>
                <a:cs typeface="Courier New" pitchFamily="49" charset="0"/>
              </a:rPr>
              <a:t>，</a:t>
            </a:r>
            <a:r>
              <a:rPr lang="en-US" altLang="zh-CN" dirty="0" smtClean="0">
                <a:solidFill>
                  <a:schemeClr val="tx2"/>
                </a:solidFill>
                <a:latin typeface="Courier New" pitchFamily="49" charset="0"/>
                <a:cs typeface="Courier New" pitchFamily="49" charset="0"/>
              </a:rPr>
              <a:t>TRUE};</a:t>
            </a:r>
          </a:p>
          <a:p>
            <a:pPr lvl="1">
              <a:buNone/>
            </a:pPr>
            <a:r>
              <a:rPr lang="en-US" altLang="zh-CN" dirty="0" smtClean="0">
                <a:solidFill>
                  <a:srgbClr val="C00000"/>
                </a:solidFill>
              </a:rPr>
              <a:t>	</a:t>
            </a:r>
            <a:r>
              <a:rPr lang="zh-CN" altLang="en-US" dirty="0" smtClean="0">
                <a:solidFill>
                  <a:srgbClr val="C00000"/>
                </a:solidFill>
              </a:rPr>
              <a:t>重载运算符＋（双目），*（双目），－（单目）来表示</a:t>
            </a:r>
            <a:r>
              <a:rPr lang="en-US" altLang="zh-CN" dirty="0" err="1">
                <a:solidFill>
                  <a:srgbClr val="C00000"/>
                </a:solidFill>
              </a:rPr>
              <a:t>B</a:t>
            </a:r>
            <a:r>
              <a:rPr lang="en-US" altLang="zh-CN" dirty="0" err="1" smtClean="0">
                <a:solidFill>
                  <a:srgbClr val="C00000"/>
                </a:solidFill>
              </a:rPr>
              <a:t>ool</a:t>
            </a:r>
            <a:r>
              <a:rPr lang="zh-CN" altLang="en-US" dirty="0" smtClean="0">
                <a:solidFill>
                  <a:srgbClr val="C00000"/>
                </a:solidFill>
              </a:rPr>
              <a:t>类型的或、与、非运算</a:t>
            </a:r>
            <a:endParaRPr lang="zh-CN" altLang="en-US" dirty="0">
              <a:solidFill>
                <a:srgbClr val="C00000"/>
              </a:solidFill>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173</a:t>
            </a:fld>
            <a:endParaRPr lang="en-US" altLang="zh-CN" dirty="0"/>
          </a:p>
        </p:txBody>
      </p:sp>
    </p:spTree>
    <p:extLst>
      <p:ext uri="{BB962C8B-B14F-4D97-AF65-F5344CB8AC3E}">
        <p14:creationId xmlns:p14="http://schemas.microsoft.com/office/powerpoint/2010/main" val="104285339"/>
      </p:ext>
    </p:extLst>
  </p:cSld>
  <p:clrMapOvr>
    <a:masterClrMapping/>
  </p:clrMapOvr>
  <p:timing>
    <p:tnLst>
      <p:par>
        <p:cTn xmlns:p14="http://schemas.microsoft.com/office/powerpoint/2010/mai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函数与运算符重载</a:t>
            </a:r>
            <a:endParaRPr lang="zh-CN" altLang="en-US" dirty="0"/>
          </a:p>
        </p:txBody>
      </p:sp>
      <p:sp>
        <p:nvSpPr>
          <p:cNvPr id="3" name="内容占位符 2"/>
          <p:cNvSpPr>
            <a:spLocks noGrp="1"/>
          </p:cNvSpPr>
          <p:nvPr>
            <p:ph idx="1"/>
          </p:nvPr>
        </p:nvSpPr>
        <p:spPr/>
        <p:txBody>
          <a:bodyPr/>
          <a:lstStyle/>
          <a:p>
            <a:pPr marL="609600" indent="-609600">
              <a:spcBef>
                <a:spcPts val="0"/>
              </a:spcBef>
              <a:buNone/>
            </a:pPr>
            <a:r>
              <a:rPr lang="en-US" altLang="zh-CN" sz="2400" dirty="0" err="1">
                <a:latin typeface="Courier New" pitchFamily="49" charset="0"/>
                <a:cs typeface="Courier New" pitchFamily="49" charset="0"/>
              </a:rPr>
              <a:t>Bool</a:t>
            </a:r>
            <a:r>
              <a:rPr lang="en-US" altLang="zh-CN" sz="2400" dirty="0">
                <a:latin typeface="Courier New" pitchFamily="49" charset="0"/>
                <a:cs typeface="Courier New" pitchFamily="49" charset="0"/>
              </a:rPr>
              <a:t> operator + (</a:t>
            </a:r>
            <a:r>
              <a:rPr lang="en-US" altLang="zh-CN" sz="2400" dirty="0" err="1">
                <a:latin typeface="Courier New" pitchFamily="49" charset="0"/>
                <a:cs typeface="Courier New" pitchFamily="49" charset="0"/>
              </a:rPr>
              <a:t>Bool</a:t>
            </a:r>
            <a:r>
              <a:rPr lang="en-US" altLang="zh-CN" sz="2400" dirty="0">
                <a:latin typeface="Courier New" pitchFamily="49" charset="0"/>
                <a:cs typeface="Courier New" pitchFamily="49" charset="0"/>
              </a:rPr>
              <a:t> a, </a:t>
            </a:r>
            <a:r>
              <a:rPr lang="en-US" altLang="zh-CN" sz="2400" dirty="0" err="1">
                <a:latin typeface="Courier New" pitchFamily="49" charset="0"/>
                <a:cs typeface="Courier New" pitchFamily="49" charset="0"/>
              </a:rPr>
              <a:t>Bool</a:t>
            </a:r>
            <a:r>
              <a:rPr lang="en-US" altLang="zh-CN" sz="2400" dirty="0">
                <a:latin typeface="Courier New" pitchFamily="49" charset="0"/>
                <a:cs typeface="Courier New" pitchFamily="49" charset="0"/>
              </a:rPr>
              <a:t> b){</a:t>
            </a:r>
          </a:p>
          <a:p>
            <a:pPr marL="609600" indent="-609600">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if</a:t>
            </a:r>
            <a:r>
              <a:rPr lang="en-US" altLang="zh-CN" sz="2400" dirty="0" smtClean="0">
                <a:solidFill>
                  <a:schemeClr val="tx2"/>
                </a:solidFill>
                <a:latin typeface="Courier New" pitchFamily="49" charset="0"/>
                <a:cs typeface="Courier New" pitchFamily="49" charset="0"/>
              </a:rPr>
              <a:t>((a==FALSE)&amp;&amp;</a:t>
            </a:r>
            <a:r>
              <a:rPr lang="zh-CN" altLang="en-US" sz="2400" dirty="0" smtClean="0">
                <a:solidFill>
                  <a:schemeClr val="tx2"/>
                </a:solidFill>
                <a:latin typeface="Courier New" pitchFamily="49" charset="0"/>
                <a:cs typeface="Courier New" pitchFamily="49" charset="0"/>
              </a:rPr>
              <a:t>（</a:t>
            </a:r>
            <a:r>
              <a:rPr lang="en-US" altLang="zh-CN" sz="2400" dirty="0" smtClean="0">
                <a:solidFill>
                  <a:schemeClr val="tx2"/>
                </a:solidFill>
                <a:latin typeface="Courier New" pitchFamily="49" charset="0"/>
                <a:cs typeface="Courier New" pitchFamily="49" charset="0"/>
              </a:rPr>
              <a:t>b==FALSE))</a:t>
            </a:r>
            <a:endParaRPr lang="zh-CN" altLang="en-US" sz="2400" dirty="0" smtClean="0">
              <a:solidFill>
                <a:schemeClr val="tx2"/>
              </a:solidFill>
              <a:latin typeface="Courier New" pitchFamily="49" charset="0"/>
              <a:cs typeface="Courier New" pitchFamily="49" charset="0"/>
            </a:endParaRPr>
          </a:p>
          <a:p>
            <a:pPr marL="609600" indent="-609600">
              <a:spcBef>
                <a:spcPts val="0"/>
              </a:spcBef>
              <a:buNone/>
            </a:pPr>
            <a:r>
              <a:rPr lang="zh-CN" altLang="en-US" sz="2400" dirty="0" smtClean="0">
                <a:solidFill>
                  <a:schemeClr val="tx2"/>
                </a:solidFill>
                <a:latin typeface="Courier New" pitchFamily="49" charset="0"/>
                <a:cs typeface="Courier New" pitchFamily="49" charset="0"/>
              </a:rPr>
              <a:t> </a:t>
            </a: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return</a:t>
            </a:r>
            <a:r>
              <a:rPr lang="en-US" altLang="zh-CN" sz="2400" dirty="0" smtClean="0">
                <a:solidFill>
                  <a:schemeClr val="tx2"/>
                </a:solidFill>
                <a:latin typeface="Courier New" pitchFamily="49" charset="0"/>
                <a:cs typeface="Courier New" pitchFamily="49" charset="0"/>
              </a:rPr>
              <a:t> FALSE;</a:t>
            </a:r>
            <a:endParaRPr lang="zh-CN" altLang="en-US" sz="2400" dirty="0" smtClean="0">
              <a:solidFill>
                <a:schemeClr val="tx2"/>
              </a:solidFill>
              <a:latin typeface="Courier New" pitchFamily="49" charset="0"/>
              <a:cs typeface="Courier New" pitchFamily="49" charset="0"/>
            </a:endParaRPr>
          </a:p>
          <a:p>
            <a:pPr marL="609600" indent="-609600">
              <a:spcBef>
                <a:spcPts val="0"/>
              </a:spcBef>
              <a:buNone/>
            </a:pPr>
            <a:r>
              <a:rPr lang="zh-CN" altLang="en-US" sz="2400" dirty="0" smtClean="0">
                <a:solidFill>
                  <a:schemeClr val="tx2"/>
                </a:solidFill>
                <a:latin typeface="Courier New" pitchFamily="49" charset="0"/>
                <a:cs typeface="Courier New" pitchFamily="49" charset="0"/>
              </a:rPr>
              <a:t> </a:t>
            </a: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return</a:t>
            </a:r>
            <a:r>
              <a:rPr lang="en-US" altLang="zh-CN" sz="2400" dirty="0" smtClean="0">
                <a:solidFill>
                  <a:schemeClr val="tx2"/>
                </a:solidFill>
                <a:latin typeface="Courier New" pitchFamily="49" charset="0"/>
                <a:cs typeface="Courier New" pitchFamily="49" charset="0"/>
              </a:rPr>
              <a:t> TRUE;</a:t>
            </a:r>
            <a:endParaRPr lang="zh-CN" altLang="en-US" sz="2400" dirty="0" smtClean="0">
              <a:solidFill>
                <a:schemeClr val="tx2"/>
              </a:solidFill>
              <a:latin typeface="Courier New" pitchFamily="49" charset="0"/>
              <a:cs typeface="Courier New" pitchFamily="49" charset="0"/>
            </a:endParaRPr>
          </a:p>
          <a:p>
            <a:pPr marL="609600" indent="-609600">
              <a:spcBef>
                <a:spcPts val="0"/>
              </a:spcBef>
              <a:buNone/>
            </a:pPr>
            <a:r>
              <a:rPr lang="en-US" altLang="zh-CN" sz="2400" dirty="0" smtClean="0">
                <a:solidFill>
                  <a:schemeClr val="tx2"/>
                </a:solidFill>
                <a:latin typeface="Courier New" pitchFamily="49" charset="0"/>
                <a:cs typeface="Courier New" pitchFamily="49" charset="0"/>
              </a:rPr>
              <a:t>}</a:t>
            </a:r>
          </a:p>
          <a:p>
            <a:pPr marL="609600" indent="-609600">
              <a:spcBef>
                <a:spcPts val="0"/>
              </a:spcBef>
              <a:buNone/>
            </a:pPr>
            <a:r>
              <a:rPr lang="en-US" altLang="zh-CN" sz="2400" dirty="0" err="1" smtClean="0">
                <a:latin typeface="Courier New" pitchFamily="49" charset="0"/>
                <a:cs typeface="Courier New" pitchFamily="49" charset="0"/>
              </a:rPr>
              <a:t>Bool</a:t>
            </a:r>
            <a:r>
              <a:rPr lang="en-US" altLang="zh-CN" sz="2400" dirty="0" smtClean="0">
                <a:latin typeface="Courier New" pitchFamily="49" charset="0"/>
                <a:cs typeface="Courier New" pitchFamily="49" charset="0"/>
              </a:rPr>
              <a:t> </a:t>
            </a:r>
            <a:r>
              <a:rPr lang="en-US" altLang="zh-CN" sz="2400" dirty="0">
                <a:latin typeface="Courier New" pitchFamily="49" charset="0"/>
                <a:cs typeface="Courier New" pitchFamily="49" charset="0"/>
              </a:rPr>
              <a:t>operator*</a:t>
            </a:r>
            <a:r>
              <a:rPr lang="en-US" altLang="zh-CN" sz="2400" dirty="0" smtClean="0">
                <a:latin typeface="Courier New" pitchFamily="49" charset="0"/>
                <a:cs typeface="Courier New" pitchFamily="49" charset="0"/>
              </a:rPr>
              <a:t>(</a:t>
            </a:r>
            <a:r>
              <a:rPr lang="en-US" altLang="zh-CN" sz="2400" dirty="0" err="1" smtClean="0">
                <a:latin typeface="Courier New" pitchFamily="49" charset="0"/>
                <a:cs typeface="Courier New" pitchFamily="49" charset="0"/>
              </a:rPr>
              <a:t>Bool</a:t>
            </a:r>
            <a:r>
              <a:rPr lang="en-US" altLang="zh-CN" sz="2400" dirty="0" smtClean="0">
                <a:latin typeface="Courier New" pitchFamily="49" charset="0"/>
                <a:cs typeface="Courier New" pitchFamily="49" charset="0"/>
              </a:rPr>
              <a:t> </a:t>
            </a:r>
            <a:r>
              <a:rPr lang="en-US" altLang="zh-CN" sz="2400" dirty="0">
                <a:latin typeface="Courier New" pitchFamily="49" charset="0"/>
                <a:cs typeface="Courier New" pitchFamily="49" charset="0"/>
              </a:rPr>
              <a:t>a, </a:t>
            </a:r>
            <a:r>
              <a:rPr lang="en-US" altLang="zh-CN" sz="2400" dirty="0" err="1" smtClean="0">
                <a:latin typeface="Courier New" pitchFamily="49" charset="0"/>
                <a:cs typeface="Courier New" pitchFamily="49" charset="0"/>
              </a:rPr>
              <a:t>Bool</a:t>
            </a:r>
            <a:r>
              <a:rPr lang="en-US" altLang="zh-CN" sz="2400" dirty="0" smtClean="0">
                <a:latin typeface="Courier New" pitchFamily="49" charset="0"/>
                <a:cs typeface="Courier New" pitchFamily="49" charset="0"/>
              </a:rPr>
              <a:t> </a:t>
            </a:r>
            <a:r>
              <a:rPr lang="en-US" altLang="zh-CN" sz="2400" dirty="0">
                <a:latin typeface="Courier New" pitchFamily="49" charset="0"/>
                <a:cs typeface="Courier New" pitchFamily="49" charset="0"/>
              </a:rPr>
              <a:t>b){</a:t>
            </a:r>
            <a:endParaRPr lang="zh-CN" altLang="en-US" sz="2400" dirty="0">
              <a:latin typeface="Courier New" pitchFamily="49" charset="0"/>
              <a:cs typeface="Courier New" pitchFamily="49" charset="0"/>
            </a:endParaRPr>
          </a:p>
          <a:p>
            <a:pPr marL="609600" indent="-609600">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if</a:t>
            </a:r>
            <a:r>
              <a:rPr lang="en-US" altLang="zh-CN" sz="2400" dirty="0" smtClean="0">
                <a:solidFill>
                  <a:schemeClr val="tx2"/>
                </a:solidFill>
                <a:latin typeface="Courier New" pitchFamily="49" charset="0"/>
                <a:cs typeface="Courier New" pitchFamily="49" charset="0"/>
              </a:rPr>
              <a:t>((a==TRUE)&amp;&amp;(b==TRUE))</a:t>
            </a:r>
            <a:endParaRPr lang="zh-CN" altLang="en-US" sz="2400" dirty="0" smtClean="0">
              <a:solidFill>
                <a:schemeClr val="tx2"/>
              </a:solidFill>
              <a:latin typeface="Courier New" pitchFamily="49" charset="0"/>
              <a:cs typeface="Courier New" pitchFamily="49" charset="0"/>
            </a:endParaRPr>
          </a:p>
          <a:p>
            <a:pPr marL="609600" indent="-609600">
              <a:spcBef>
                <a:spcPts val="0"/>
              </a:spcBef>
              <a:buNone/>
            </a:pPr>
            <a:r>
              <a:rPr lang="zh-CN" altLang="en-US" sz="2400" dirty="0" smtClean="0">
                <a:solidFill>
                  <a:schemeClr val="tx2"/>
                </a:solidFill>
                <a:latin typeface="Courier New" pitchFamily="49" charset="0"/>
                <a:cs typeface="Courier New" pitchFamily="49" charset="0"/>
              </a:rPr>
              <a:t> </a:t>
            </a: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return</a:t>
            </a:r>
            <a:r>
              <a:rPr lang="en-US" altLang="zh-CN" sz="2400" dirty="0" smtClean="0">
                <a:solidFill>
                  <a:schemeClr val="tx2"/>
                </a:solidFill>
                <a:latin typeface="Courier New" pitchFamily="49" charset="0"/>
                <a:cs typeface="Courier New" pitchFamily="49" charset="0"/>
              </a:rPr>
              <a:t> TRUE;</a:t>
            </a:r>
            <a:r>
              <a:rPr lang="zh-CN" altLang="en-US" sz="2400" dirty="0" smtClean="0">
                <a:solidFill>
                  <a:schemeClr val="tx2"/>
                </a:solidFill>
                <a:latin typeface="Courier New" pitchFamily="49" charset="0"/>
                <a:cs typeface="Courier New" pitchFamily="49" charset="0"/>
              </a:rPr>
              <a:t> </a:t>
            </a:r>
          </a:p>
          <a:p>
            <a:pPr marL="609600" indent="-609600">
              <a:spcBef>
                <a:spcPts val="0"/>
              </a:spcBef>
              <a:buNone/>
            </a:pPr>
            <a:r>
              <a:rPr lang="zh-CN" altLang="en-US" sz="2400" dirty="0" smtClean="0">
                <a:solidFill>
                  <a:schemeClr val="tx2"/>
                </a:solidFill>
                <a:latin typeface="Courier New" pitchFamily="49" charset="0"/>
                <a:cs typeface="Courier New" pitchFamily="49" charset="0"/>
              </a:rPr>
              <a:t> </a:t>
            </a: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return</a:t>
            </a:r>
            <a:r>
              <a:rPr lang="en-US" altLang="zh-CN" sz="2400" dirty="0" smtClean="0">
                <a:solidFill>
                  <a:schemeClr val="tx2"/>
                </a:solidFill>
                <a:latin typeface="Courier New" pitchFamily="49" charset="0"/>
                <a:cs typeface="Courier New" pitchFamily="49" charset="0"/>
              </a:rPr>
              <a:t> FALSE;</a:t>
            </a:r>
            <a:endParaRPr lang="zh-CN" altLang="en-US" sz="2400" dirty="0" smtClean="0">
              <a:solidFill>
                <a:schemeClr val="tx2"/>
              </a:solidFill>
              <a:latin typeface="Courier New" pitchFamily="49" charset="0"/>
              <a:cs typeface="Courier New" pitchFamily="49" charset="0"/>
            </a:endParaRPr>
          </a:p>
          <a:p>
            <a:pPr marL="609600" indent="-609600">
              <a:spcBef>
                <a:spcPts val="0"/>
              </a:spcBef>
              <a:buNone/>
            </a:pPr>
            <a:r>
              <a:rPr lang="en-US" altLang="zh-CN" sz="2400" dirty="0" smtClean="0">
                <a:solidFill>
                  <a:schemeClr val="tx2"/>
                </a:solidFill>
                <a:latin typeface="Courier New" pitchFamily="49" charset="0"/>
                <a:cs typeface="Courier New" pitchFamily="49" charset="0"/>
              </a:rPr>
              <a:t>}</a:t>
            </a:r>
          </a:p>
          <a:p>
            <a:pPr marL="609600" indent="-609600">
              <a:spcBef>
                <a:spcPts val="0"/>
              </a:spcBef>
              <a:buNone/>
            </a:pPr>
            <a:r>
              <a:rPr lang="en-US" altLang="zh-CN" sz="2400" dirty="0" err="1" smtClean="0">
                <a:latin typeface="Courier New" pitchFamily="49" charset="0"/>
                <a:cs typeface="Courier New" pitchFamily="49" charset="0"/>
              </a:rPr>
              <a:t>Bool</a:t>
            </a:r>
            <a:r>
              <a:rPr lang="en-US" altLang="zh-CN" sz="2400" dirty="0" smtClean="0">
                <a:latin typeface="Courier New" pitchFamily="49" charset="0"/>
                <a:cs typeface="Courier New" pitchFamily="49" charset="0"/>
              </a:rPr>
              <a:t> </a:t>
            </a:r>
            <a:r>
              <a:rPr lang="en-US" altLang="zh-CN" sz="2400" dirty="0">
                <a:latin typeface="Courier New" pitchFamily="49" charset="0"/>
                <a:cs typeface="Courier New" pitchFamily="49" charset="0"/>
              </a:rPr>
              <a:t>operator-</a:t>
            </a:r>
            <a:r>
              <a:rPr lang="en-US" altLang="zh-CN" sz="2400" dirty="0" smtClean="0">
                <a:latin typeface="Courier New" pitchFamily="49" charset="0"/>
                <a:cs typeface="Courier New" pitchFamily="49" charset="0"/>
              </a:rPr>
              <a:t>(</a:t>
            </a:r>
            <a:r>
              <a:rPr lang="en-US" altLang="zh-CN" sz="2400" dirty="0" err="1" smtClean="0">
                <a:latin typeface="Courier New" pitchFamily="49" charset="0"/>
                <a:cs typeface="Courier New" pitchFamily="49" charset="0"/>
              </a:rPr>
              <a:t>Bool</a:t>
            </a:r>
            <a:r>
              <a:rPr lang="en-US" altLang="zh-CN" sz="2400" dirty="0" smtClean="0">
                <a:latin typeface="Courier New" pitchFamily="49" charset="0"/>
                <a:cs typeface="Courier New" pitchFamily="49" charset="0"/>
              </a:rPr>
              <a:t> </a:t>
            </a:r>
            <a:r>
              <a:rPr lang="en-US" altLang="zh-CN" sz="2400" dirty="0">
                <a:latin typeface="Courier New" pitchFamily="49" charset="0"/>
                <a:cs typeface="Courier New" pitchFamily="49" charset="0"/>
              </a:rPr>
              <a:t>a){</a:t>
            </a:r>
          </a:p>
          <a:p>
            <a:pPr marL="609600" indent="-609600">
              <a:spcBef>
                <a:spcPts val="0"/>
              </a:spcBef>
              <a:buNone/>
            </a:pPr>
            <a:r>
              <a:rPr lang="zh-CN" altLang="en-US" sz="2400" dirty="0" smtClean="0">
                <a:solidFill>
                  <a:schemeClr val="tx2"/>
                </a:solidFill>
                <a:latin typeface="Courier New" pitchFamily="49" charset="0"/>
                <a:cs typeface="Courier New" pitchFamily="49" charset="0"/>
              </a:rPr>
              <a:t> </a:t>
            </a: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if</a:t>
            </a:r>
            <a:r>
              <a:rPr lang="en-US" altLang="zh-CN" sz="2400" dirty="0" smtClean="0">
                <a:solidFill>
                  <a:schemeClr val="tx2"/>
                </a:solidFill>
                <a:latin typeface="Courier New" pitchFamily="49" charset="0"/>
                <a:cs typeface="Courier New" pitchFamily="49" charset="0"/>
              </a:rPr>
              <a:t>(a==FALSE)</a:t>
            </a:r>
            <a:r>
              <a:rPr lang="zh-CN" altLang="en-US"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return</a:t>
            </a:r>
            <a:r>
              <a:rPr lang="en-US" altLang="zh-CN" sz="2400" dirty="0" smtClean="0">
                <a:solidFill>
                  <a:schemeClr val="tx2"/>
                </a:solidFill>
                <a:latin typeface="Courier New" pitchFamily="49" charset="0"/>
                <a:cs typeface="Courier New" pitchFamily="49" charset="0"/>
              </a:rPr>
              <a:t> TRUE</a:t>
            </a:r>
            <a:r>
              <a:rPr lang="zh-CN" altLang="en-US" sz="2400" dirty="0" smtClean="0">
                <a:solidFill>
                  <a:schemeClr val="tx2"/>
                </a:solidFill>
                <a:latin typeface="Courier New" pitchFamily="49" charset="0"/>
                <a:cs typeface="Courier New" pitchFamily="49" charset="0"/>
              </a:rPr>
              <a:t>；</a:t>
            </a:r>
          </a:p>
          <a:p>
            <a:pPr marL="609600" indent="-609600">
              <a:spcBef>
                <a:spcPts val="0"/>
              </a:spcBef>
              <a:buNone/>
            </a:pPr>
            <a:r>
              <a:rPr lang="zh-CN" altLang="en-US" sz="2400" dirty="0" smtClean="0">
                <a:solidFill>
                  <a:schemeClr val="tx2"/>
                </a:solidFill>
                <a:latin typeface="Courier New" pitchFamily="49" charset="0"/>
                <a:cs typeface="Courier New" pitchFamily="49" charset="0"/>
              </a:rPr>
              <a:t> </a:t>
            </a: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return</a:t>
            </a:r>
            <a:r>
              <a:rPr lang="en-US" altLang="zh-CN" sz="2400" dirty="0" smtClean="0">
                <a:solidFill>
                  <a:schemeClr val="tx2"/>
                </a:solidFill>
                <a:latin typeface="Courier New" pitchFamily="49" charset="0"/>
                <a:cs typeface="Courier New" pitchFamily="49" charset="0"/>
              </a:rPr>
              <a:t> FALSE;</a:t>
            </a:r>
            <a:endParaRPr lang="zh-CN" altLang="en-US" sz="2400" dirty="0" smtClean="0">
              <a:solidFill>
                <a:schemeClr val="tx2"/>
              </a:solidFill>
              <a:latin typeface="Courier New" pitchFamily="49" charset="0"/>
              <a:cs typeface="Courier New" pitchFamily="49" charset="0"/>
            </a:endParaRPr>
          </a:p>
          <a:p>
            <a:pPr marL="609600" indent="-609600">
              <a:spcBef>
                <a:spcPts val="0"/>
              </a:spcBef>
              <a:buNone/>
            </a:pPr>
            <a:r>
              <a:rPr lang="en-US" altLang="zh-CN" sz="2400" dirty="0" smtClean="0">
                <a:solidFill>
                  <a:schemeClr val="tx2"/>
                </a:solidFill>
                <a:latin typeface="Courier New" pitchFamily="49" charset="0"/>
                <a:cs typeface="Courier New" pitchFamily="49" charset="0"/>
              </a:rPr>
              <a:t>}</a:t>
            </a:r>
            <a:endParaRPr lang="zh-CN" altLang="en-US" sz="2400" dirty="0">
              <a:solidFill>
                <a:srgbClr val="0000FF"/>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174</a:t>
            </a:fld>
            <a:endParaRPr lang="en-US" altLang="zh-CN" dirty="0"/>
          </a:p>
        </p:txBody>
      </p:sp>
    </p:spTree>
    <p:extLst>
      <p:ext uri="{BB962C8B-B14F-4D97-AF65-F5344CB8AC3E}">
        <p14:creationId xmlns:p14="http://schemas.microsoft.com/office/powerpoint/2010/main" val="2912896419"/>
      </p:ext>
    </p:extLst>
  </p:cSld>
  <p:clrMapOvr>
    <a:masterClrMapping/>
  </p:clrMapOvr>
  <p:timing>
    <p:tnLst>
      <p:par>
        <p:cTn xmlns:p14="http://schemas.microsoft.com/office/powerpoint/2010/mai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函数与运算符重载</a:t>
            </a:r>
            <a:endParaRPr lang="zh-CN" altLang="en-US" dirty="0"/>
          </a:p>
        </p:txBody>
      </p:sp>
      <p:sp>
        <p:nvSpPr>
          <p:cNvPr id="3" name="内容占位符 2"/>
          <p:cNvSpPr>
            <a:spLocks noGrp="1"/>
          </p:cNvSpPr>
          <p:nvPr>
            <p:ph idx="1"/>
          </p:nvPr>
        </p:nvSpPr>
        <p:spPr>
          <a:xfrm>
            <a:off x="285720" y="1295400"/>
            <a:ext cx="8686800" cy="5029200"/>
          </a:xfrm>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5.18】</a:t>
            </a:r>
            <a:r>
              <a:rPr lang="zh-CN" altLang="en-US" dirty="0" smtClean="0"/>
              <a:t>主程序部分</a:t>
            </a:r>
            <a:endParaRPr lang="en-US" altLang="zh-CN" dirty="0" smtClean="0"/>
          </a:p>
          <a:p>
            <a:pPr>
              <a:spcBef>
                <a:spcPts val="0"/>
              </a:spcBef>
              <a:buNone/>
            </a:pPr>
            <a:r>
              <a:rPr lang="en-US" altLang="zh-CN" sz="2400" dirty="0" smtClean="0">
                <a:solidFill>
                  <a:srgbClr val="0000FF"/>
                </a:solidFill>
                <a:latin typeface="Courier New" pitchFamily="49" charset="0"/>
                <a:cs typeface="Courier New" pitchFamily="49" charset="0"/>
              </a:rPr>
              <a:t>#</a:t>
            </a:r>
            <a:r>
              <a:rPr lang="en-US" altLang="zh-CN" sz="2400" dirty="0" err="1" smtClean="0">
                <a:solidFill>
                  <a:srgbClr val="0000FF"/>
                </a:solidFill>
                <a:latin typeface="Courier New" pitchFamily="49" charset="0"/>
                <a:cs typeface="Courier New" pitchFamily="49" charset="0"/>
              </a:rPr>
              <a:t>inlcude</a:t>
            </a:r>
            <a:r>
              <a:rPr lang="en-US" altLang="zh-CN" sz="2400" dirty="0" smtClean="0">
                <a:solidFill>
                  <a:schemeClr val="tx2"/>
                </a:solidFill>
                <a:latin typeface="Courier New" pitchFamily="49" charset="0"/>
                <a:cs typeface="Courier New" pitchFamily="49" charset="0"/>
              </a:rPr>
              <a:t>&lt;</a:t>
            </a:r>
            <a:r>
              <a:rPr lang="en-US" altLang="zh-CN" sz="2400" dirty="0" err="1" smtClean="0">
                <a:solidFill>
                  <a:schemeClr val="tx2"/>
                </a:solidFill>
                <a:latin typeface="Courier New" pitchFamily="49" charset="0"/>
                <a:cs typeface="Courier New" pitchFamily="49" charset="0"/>
              </a:rPr>
              <a:t>iostream</a:t>
            </a:r>
            <a:r>
              <a:rPr lang="en-US" altLang="zh-CN" sz="2400" dirty="0" smtClean="0">
                <a:solidFill>
                  <a:schemeClr val="tx2"/>
                </a:solidFill>
                <a:latin typeface="Courier New" pitchFamily="49" charset="0"/>
                <a:cs typeface="Courier New" pitchFamily="49" charset="0"/>
              </a:rPr>
              <a:t>&gt;</a:t>
            </a:r>
          </a:p>
          <a:p>
            <a:pPr>
              <a:spcBef>
                <a:spcPts val="0"/>
              </a:spcBef>
              <a:buNone/>
            </a:pPr>
            <a:r>
              <a:rPr lang="en-US" altLang="zh-CN" sz="2400" dirty="0" smtClean="0">
                <a:solidFill>
                  <a:srgbClr val="0000FF"/>
                </a:solidFill>
                <a:latin typeface="Courier New" pitchFamily="49" charset="0"/>
                <a:cs typeface="Courier New" pitchFamily="49" charset="0"/>
              </a:rPr>
              <a:t>using</a:t>
            </a: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namespace</a:t>
            </a:r>
            <a:r>
              <a:rPr lang="en-US" altLang="zh-CN" sz="2400" dirty="0" smtClean="0">
                <a:solidFill>
                  <a:schemeClr val="tx2"/>
                </a:solidFill>
                <a:latin typeface="Courier New" pitchFamily="49" charset="0"/>
                <a:cs typeface="Courier New" pitchFamily="49" charset="0"/>
              </a:rPr>
              <a:t> std;</a:t>
            </a:r>
          </a:p>
          <a:p>
            <a:pPr marL="342900" lvl="1" indent="-342900">
              <a:spcBef>
                <a:spcPts val="0"/>
              </a:spcBef>
              <a:buClr>
                <a:schemeClr val="hlink"/>
              </a:buClr>
              <a:buNone/>
            </a:pPr>
            <a:r>
              <a:rPr lang="en-US" altLang="zh-CN" sz="2400" dirty="0" err="1" smtClean="0">
                <a:latin typeface="Courier New" pitchFamily="49" charset="0"/>
                <a:cs typeface="Courier New" pitchFamily="49" charset="0"/>
              </a:rPr>
              <a:t>enum</a:t>
            </a:r>
            <a:r>
              <a:rPr lang="en-US" altLang="zh-CN" sz="2400" dirty="0" smtClean="0">
                <a:solidFill>
                  <a:schemeClr val="tx2"/>
                </a:solidFill>
                <a:latin typeface="Courier New" pitchFamily="49" charset="0"/>
                <a:cs typeface="Courier New" pitchFamily="49" charset="0"/>
              </a:rPr>
              <a:t> </a:t>
            </a:r>
            <a:r>
              <a:rPr lang="en-US" altLang="zh-CN" sz="2400" dirty="0" err="1" smtClean="0">
                <a:latin typeface="Courier New" pitchFamily="49" charset="0"/>
                <a:cs typeface="Courier New" pitchFamily="49" charset="0"/>
              </a:rPr>
              <a:t>Bool</a:t>
            </a:r>
            <a:r>
              <a:rPr lang="en-US" altLang="zh-CN" sz="2400" dirty="0" smtClean="0">
                <a:solidFill>
                  <a:schemeClr val="tx2"/>
                </a:solidFill>
                <a:latin typeface="Courier New" pitchFamily="49" charset="0"/>
                <a:cs typeface="Courier New" pitchFamily="49" charset="0"/>
              </a:rPr>
              <a:t>{FALSE</a:t>
            </a:r>
            <a:r>
              <a:rPr lang="zh-CN" altLang="en-US" sz="2400" dirty="0" smtClean="0">
                <a:solidFill>
                  <a:schemeClr val="tx2"/>
                </a:solidFill>
                <a:latin typeface="Courier New" pitchFamily="49" charset="0"/>
                <a:cs typeface="Courier New" pitchFamily="49" charset="0"/>
              </a:rPr>
              <a:t>，</a:t>
            </a:r>
            <a:r>
              <a:rPr lang="en-US" altLang="zh-CN" sz="2400" dirty="0" smtClean="0">
                <a:solidFill>
                  <a:schemeClr val="tx2"/>
                </a:solidFill>
                <a:latin typeface="Courier New" pitchFamily="49" charset="0"/>
                <a:cs typeface="Courier New" pitchFamily="49" charset="0"/>
              </a:rPr>
              <a:t>TRUE};</a:t>
            </a:r>
          </a:p>
          <a:p>
            <a:pPr>
              <a:spcBef>
                <a:spcPts val="0"/>
              </a:spcBef>
              <a:buNone/>
            </a:pP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main(){</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a:latin typeface="Courier New" pitchFamily="49" charset="0"/>
                <a:cs typeface="Courier New" pitchFamily="49" charset="0"/>
              </a:rPr>
              <a:t>Bool</a:t>
            </a:r>
            <a:r>
              <a:rPr lang="en-US" altLang="zh-CN" sz="2400" dirty="0" smtClean="0">
                <a:solidFill>
                  <a:schemeClr val="tx2"/>
                </a:solidFill>
                <a:latin typeface="Courier New" pitchFamily="49" charset="0"/>
                <a:cs typeface="Courier New" pitchFamily="49" charset="0"/>
              </a:rPr>
              <a:t> b1=FALSE,b2=TRUE;</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&lt;&lt;“b1+b2=”&lt;&lt;(b1+b2)&lt;&lt;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&lt;&lt;“b1*b2=”&lt;&lt;(b1*b2)&lt;&lt;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&lt;&lt;“&amp;b1”=&lt;&lt;(&amp;b1)&lt;&lt;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&lt;&lt;“b1+b2*FALSE”&lt;&lt;(b1+b2*FALSE)&lt;&lt;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&lt;&lt;“operator+(b1,b2)=”&lt;&lt;(operator+(b1,b2)&lt;&lt;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chemeClr val="tx2"/>
                </a:solidFill>
                <a:latin typeface="Courier New" pitchFamily="49" charset="0"/>
                <a:cs typeface="Courier New" pitchFamily="49" charset="0"/>
              </a:rPr>
              <a:t>}</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175</a:t>
            </a:fld>
            <a:endParaRPr lang="en-US" altLang="zh-CN" dirty="0"/>
          </a:p>
        </p:txBody>
      </p:sp>
    </p:spTree>
    <p:extLst>
      <p:ext uri="{BB962C8B-B14F-4D97-AF65-F5344CB8AC3E}">
        <p14:creationId xmlns:p14="http://schemas.microsoft.com/office/powerpoint/2010/main" val="2069942779"/>
      </p:ext>
    </p:extLst>
  </p:cSld>
  <p:clrMapOvr>
    <a:masterClrMapping/>
  </p:clrMapOvr>
  <p:timing>
    <p:tnLst>
      <p:par>
        <p:cTn xmlns:p14="http://schemas.microsoft.com/office/powerpoint/2010/mai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函数与运算符重载</a:t>
            </a:r>
            <a:endParaRPr lang="zh-CN" altLang="en-US" dirty="0"/>
          </a:p>
        </p:txBody>
      </p:sp>
      <p:sp>
        <p:nvSpPr>
          <p:cNvPr id="3" name="内容占位符 2"/>
          <p:cNvSpPr>
            <a:spLocks noGrp="1"/>
          </p:cNvSpPr>
          <p:nvPr>
            <p:ph idx="1"/>
          </p:nvPr>
        </p:nvSpPr>
        <p:spPr>
          <a:xfrm>
            <a:off x="457200" y="1295400"/>
            <a:ext cx="8153400" cy="5348310"/>
          </a:xfrm>
        </p:spPr>
        <p:txBody>
          <a:bodyPr/>
          <a:lstStyle/>
          <a:p>
            <a:r>
              <a:rPr lang="zh-CN" altLang="en-US" dirty="0" smtClean="0"/>
              <a:t>运算符重载</a:t>
            </a:r>
            <a:endParaRPr lang="en-US" altLang="zh-CN" dirty="0" smtClean="0"/>
          </a:p>
          <a:p>
            <a:pPr lvl="1"/>
            <a:r>
              <a:rPr lang="zh-CN" altLang="en-US" dirty="0" smtClean="0"/>
              <a:t>运算符重载函数的调用可有两种方式</a:t>
            </a:r>
            <a:endParaRPr lang="en-US" altLang="zh-CN" dirty="0" smtClean="0"/>
          </a:p>
          <a:p>
            <a:pPr lvl="2"/>
            <a:r>
              <a:rPr lang="zh-CN" altLang="en-US" dirty="0" smtClean="0"/>
              <a:t>与原运算符相同的调用方式，如上例中的</a:t>
            </a:r>
            <a:r>
              <a:rPr lang="en-US" altLang="zh-CN" dirty="0" smtClean="0"/>
              <a:t>b1+b2</a:t>
            </a:r>
            <a:r>
              <a:rPr lang="zh-CN" altLang="en-US" dirty="0" smtClean="0"/>
              <a:t>，</a:t>
            </a:r>
            <a:r>
              <a:rPr lang="en-US" altLang="zh-CN" dirty="0" smtClean="0"/>
              <a:t>b1*b2</a:t>
            </a:r>
            <a:r>
              <a:rPr lang="zh-CN" altLang="en-US" dirty="0" smtClean="0"/>
              <a:t>，等等。</a:t>
            </a:r>
            <a:endParaRPr lang="en-US" altLang="zh-CN" dirty="0" smtClean="0"/>
          </a:p>
          <a:p>
            <a:pPr lvl="2"/>
            <a:r>
              <a:rPr lang="zh-CN" altLang="en-US" dirty="0" smtClean="0"/>
              <a:t>一般函数调用方式，如</a:t>
            </a:r>
            <a:r>
              <a:rPr lang="en-US" altLang="zh-CN" dirty="0" smtClean="0"/>
              <a:t>b1+b2</a:t>
            </a:r>
            <a:r>
              <a:rPr lang="zh-CN" altLang="en-US" dirty="0" smtClean="0"/>
              <a:t>，也可以写为</a:t>
            </a:r>
            <a:r>
              <a:rPr lang="en-US" altLang="zh-CN" dirty="0" smtClean="0"/>
              <a:t>operator+</a:t>
            </a:r>
            <a:r>
              <a:rPr lang="zh-CN" altLang="en-US" dirty="0" smtClean="0"/>
              <a:t>（</a:t>
            </a:r>
            <a:r>
              <a:rPr lang="en-US" altLang="zh-CN" dirty="0" smtClean="0"/>
              <a:t>b1</a:t>
            </a:r>
            <a:r>
              <a:rPr lang="zh-CN" altLang="en-US" dirty="0" smtClean="0"/>
              <a:t>，</a:t>
            </a:r>
            <a:r>
              <a:rPr lang="en-US" altLang="zh-CN" dirty="0" smtClean="0"/>
              <a:t>b2</a:t>
            </a:r>
            <a:r>
              <a:rPr lang="zh-CN" altLang="en-US" dirty="0" smtClean="0"/>
              <a:t>）</a:t>
            </a:r>
            <a:endParaRPr lang="en-US" altLang="zh-CN" dirty="0" smtClean="0"/>
          </a:p>
          <a:p>
            <a:pPr lvl="1"/>
            <a:r>
              <a:rPr lang="zh-CN" altLang="en-US" dirty="0" smtClean="0"/>
              <a:t>被重载的运算符的调用方式，优先级和运算顺序都与原运算符一致，其运算分量的个数也不可改变。</a:t>
            </a:r>
            <a:endParaRPr lang="en-US" altLang="zh-CN" dirty="0" smtClean="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176</a:t>
            </a:fld>
            <a:endParaRPr lang="en-US" altLang="zh-CN" dirty="0"/>
          </a:p>
        </p:txBody>
      </p:sp>
    </p:spTree>
    <p:extLst>
      <p:ext uri="{BB962C8B-B14F-4D97-AF65-F5344CB8AC3E}">
        <p14:creationId xmlns:p14="http://schemas.microsoft.com/office/powerpoint/2010/main" val="1130417618"/>
      </p:ext>
    </p:extLst>
  </p:cSld>
  <p:clrMapOvr>
    <a:masterClrMapping/>
  </p:clrMapOvr>
  <p:timing>
    <p:tnLst>
      <p:par>
        <p:cTn xmlns:p14="http://schemas.microsoft.com/office/powerpoint/2010/mai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函数与运算符重载</a:t>
            </a:r>
            <a:endParaRPr lang="zh-CN" altLang="en-US" dirty="0"/>
          </a:p>
        </p:txBody>
      </p:sp>
      <p:sp>
        <p:nvSpPr>
          <p:cNvPr id="3" name="内容占位符 2"/>
          <p:cNvSpPr>
            <a:spLocks noGrp="1"/>
          </p:cNvSpPr>
          <p:nvPr>
            <p:ph idx="1"/>
          </p:nvPr>
        </p:nvSpPr>
        <p:spPr/>
        <p:txBody>
          <a:bodyPr/>
          <a:lstStyle/>
          <a:p>
            <a:r>
              <a:rPr lang="zh-CN" altLang="en-US" dirty="0" smtClean="0"/>
              <a:t>运算符重载</a:t>
            </a:r>
            <a:endParaRPr lang="en-US" altLang="zh-CN" dirty="0" smtClean="0"/>
          </a:p>
          <a:p>
            <a:pPr lvl="1"/>
            <a:r>
              <a:rPr lang="zh-CN" altLang="en-US" dirty="0" smtClean="0"/>
              <a:t>运算符重载主要用于用类的形式定义的用户定义类型，例如，复数类型，集合类型，向量类型等等，通过运算符重载把人们习惯的运算符引入到计算操作之中，会收到很好的效果。这样的实例将在第七章介绍。</a:t>
            </a:r>
            <a:endParaRPr lang="zh-CN" altLang="en-US" sz="3200" dirty="0" smtClean="0">
              <a:solidFill>
                <a:srgbClr val="692AA2"/>
              </a:solidFill>
              <a:cs typeface="+mn-cs"/>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177</a:t>
            </a:fld>
            <a:endParaRPr lang="en-US" altLang="zh-CN" dirty="0"/>
          </a:p>
        </p:txBody>
      </p:sp>
    </p:spTree>
    <p:extLst>
      <p:ext uri="{BB962C8B-B14F-4D97-AF65-F5344CB8AC3E}">
        <p14:creationId xmlns:p14="http://schemas.microsoft.com/office/powerpoint/2010/main" val="2332718802"/>
      </p:ext>
    </p:extLst>
  </p:cSld>
  <p:clrMapOvr>
    <a:masterClrMapping/>
  </p:clrMapOvr>
  <p:timing>
    <p:tnLst>
      <p:par>
        <p:cTn xmlns:p14="http://schemas.microsoft.com/office/powerpoint/2010/mai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函数与运算符重载</a:t>
            </a:r>
            <a:endParaRPr lang="zh-CN" altLang="en-US" dirty="0"/>
          </a:p>
        </p:txBody>
      </p:sp>
      <p:sp>
        <p:nvSpPr>
          <p:cNvPr id="3" name="内容占位符 2"/>
          <p:cNvSpPr>
            <a:spLocks noGrp="1"/>
          </p:cNvSpPr>
          <p:nvPr>
            <p:ph idx="1"/>
          </p:nvPr>
        </p:nvSpPr>
        <p:spPr/>
        <p:txBody>
          <a:bodyPr/>
          <a:lstStyle/>
          <a:p>
            <a:r>
              <a:rPr lang="zh-CN" altLang="en-US" dirty="0" smtClean="0"/>
              <a:t>运算符重载</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5.19】</a:t>
            </a:r>
            <a:r>
              <a:rPr lang="zh-CN" altLang="en-US" dirty="0" smtClean="0">
                <a:solidFill>
                  <a:srgbClr val="C00000"/>
                </a:solidFill>
              </a:rPr>
              <a:t>重载“</a:t>
            </a:r>
            <a:r>
              <a:rPr lang="en-US" altLang="zh-CN" dirty="0" smtClean="0">
                <a:solidFill>
                  <a:srgbClr val="C00000"/>
                </a:solidFill>
              </a:rPr>
              <a:t>-</a:t>
            </a:r>
            <a:r>
              <a:rPr lang="zh-CN" altLang="en-US" dirty="0" smtClean="0">
                <a:solidFill>
                  <a:srgbClr val="C00000"/>
                </a:solidFill>
              </a:rPr>
              <a:t>”，实现字符串类型的减法操作</a:t>
            </a:r>
            <a:endParaRPr lang="en-US" altLang="zh-CN" dirty="0" smtClean="0">
              <a:solidFill>
                <a:srgbClr val="C00000"/>
              </a:solidFill>
            </a:endParaRPr>
          </a:p>
          <a:p>
            <a:pPr lvl="2"/>
            <a:r>
              <a:rPr lang="zh-CN" altLang="en-US" dirty="0" smtClean="0"/>
              <a:t>如果字符串</a:t>
            </a:r>
            <a:r>
              <a:rPr lang="en-US" altLang="zh-CN" dirty="0" smtClean="0"/>
              <a:t>str1</a:t>
            </a:r>
            <a:r>
              <a:rPr lang="zh-CN" altLang="en-US" dirty="0" smtClean="0"/>
              <a:t>是字符串</a:t>
            </a:r>
            <a:r>
              <a:rPr lang="en-US" altLang="zh-CN" dirty="0" smtClean="0"/>
              <a:t>str2</a:t>
            </a:r>
            <a:r>
              <a:rPr lang="zh-CN" altLang="en-US" dirty="0" smtClean="0"/>
              <a:t>的子串，则减法有效</a:t>
            </a:r>
            <a:endParaRPr lang="en-US" altLang="zh-CN" dirty="0" smtClean="0"/>
          </a:p>
          <a:p>
            <a:pPr lvl="2"/>
            <a:r>
              <a:rPr lang="zh-CN" altLang="en-US" dirty="0" smtClean="0"/>
              <a:t>例如：</a:t>
            </a:r>
            <a:endParaRPr lang="en-US" altLang="zh-CN" dirty="0" smtClean="0"/>
          </a:p>
          <a:p>
            <a:pPr lvl="2">
              <a:buNone/>
            </a:pPr>
            <a:r>
              <a:rPr lang="en-US" altLang="zh-CN" dirty="0" smtClean="0">
                <a:solidFill>
                  <a:schemeClr val="tx2"/>
                </a:solidFill>
                <a:latin typeface="Courier New" pitchFamily="49" charset="0"/>
                <a:cs typeface="Courier New" pitchFamily="49" charset="0"/>
              </a:rPr>
              <a:t>str1=“</a:t>
            </a:r>
            <a:r>
              <a:rPr lang="en-US" altLang="zh-CN" dirty="0" err="1" smtClean="0">
                <a:solidFill>
                  <a:schemeClr val="tx2"/>
                </a:solidFill>
                <a:latin typeface="Courier New" pitchFamily="49" charset="0"/>
                <a:cs typeface="Courier New" pitchFamily="49" charset="0"/>
              </a:rPr>
              <a:t>abc</a:t>
            </a:r>
            <a:r>
              <a:rPr lang="en-US" altLang="zh-CN" dirty="0" smtClean="0">
                <a:solidFill>
                  <a:schemeClr val="tx2"/>
                </a:solidFill>
                <a:latin typeface="Courier New" pitchFamily="49" charset="0"/>
                <a:cs typeface="Courier New" pitchFamily="49" charset="0"/>
              </a:rPr>
              <a:t>”;</a:t>
            </a:r>
          </a:p>
          <a:p>
            <a:pPr lvl="2">
              <a:buNone/>
            </a:pPr>
            <a:r>
              <a:rPr lang="en-US" altLang="zh-CN" dirty="0" smtClean="0">
                <a:solidFill>
                  <a:schemeClr val="tx2"/>
                </a:solidFill>
                <a:latin typeface="Courier New" pitchFamily="49" charset="0"/>
                <a:cs typeface="Courier New" pitchFamily="49" charset="0"/>
              </a:rPr>
              <a:t>str2=“</a:t>
            </a:r>
            <a:r>
              <a:rPr lang="en-US" altLang="zh-CN" dirty="0" err="1" smtClean="0">
                <a:solidFill>
                  <a:schemeClr val="tx2"/>
                </a:solidFill>
                <a:latin typeface="Courier New" pitchFamily="49" charset="0"/>
                <a:cs typeface="Courier New" pitchFamily="49" charset="0"/>
              </a:rPr>
              <a:t>abcde</a:t>
            </a:r>
            <a:r>
              <a:rPr lang="en-US" altLang="zh-CN" dirty="0" smtClean="0">
                <a:solidFill>
                  <a:schemeClr val="tx2"/>
                </a:solidFill>
                <a:latin typeface="Courier New" pitchFamily="49" charset="0"/>
                <a:cs typeface="Courier New" pitchFamily="49" charset="0"/>
              </a:rPr>
              <a:t>”;</a:t>
            </a:r>
          </a:p>
          <a:p>
            <a:pPr lvl="2">
              <a:buNone/>
            </a:pPr>
            <a:r>
              <a:rPr lang="en-US" altLang="zh-CN" dirty="0" smtClean="0">
                <a:solidFill>
                  <a:srgbClr val="00B050"/>
                </a:solidFill>
                <a:latin typeface="Courier New" pitchFamily="49" charset="0"/>
                <a:cs typeface="Courier New" pitchFamily="49" charset="0"/>
              </a:rPr>
              <a:t>//str2 – str1</a:t>
            </a:r>
            <a:r>
              <a:rPr lang="zh-CN" altLang="en-US" dirty="0" smtClean="0">
                <a:solidFill>
                  <a:srgbClr val="00B050"/>
                </a:solidFill>
                <a:latin typeface="Courier New" pitchFamily="49" charset="0"/>
                <a:cs typeface="Courier New" pitchFamily="49" charset="0"/>
              </a:rPr>
              <a:t>的结果为</a:t>
            </a:r>
            <a:r>
              <a:rPr lang="en-US" altLang="zh-CN" dirty="0" smtClean="0">
                <a:solidFill>
                  <a:srgbClr val="00B050"/>
                </a:solidFill>
                <a:latin typeface="Courier New" pitchFamily="49" charset="0"/>
                <a:cs typeface="Courier New" pitchFamily="49" charset="0"/>
              </a:rPr>
              <a:t>”de”</a:t>
            </a:r>
          </a:p>
          <a:p>
            <a:pPr lvl="2"/>
            <a:endParaRPr lang="en-US" altLang="zh-CN" dirty="0" smtClean="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178</a:t>
            </a:fld>
            <a:endParaRPr lang="en-US" altLang="zh-CN" dirty="0"/>
          </a:p>
        </p:txBody>
      </p:sp>
    </p:spTree>
    <p:extLst>
      <p:ext uri="{BB962C8B-B14F-4D97-AF65-F5344CB8AC3E}">
        <p14:creationId xmlns:p14="http://schemas.microsoft.com/office/powerpoint/2010/main" val="386508102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用户自定义函数</a:t>
            </a:r>
            <a:endParaRPr lang="en-US" altLang="zh-CN" dirty="0" smtClean="0"/>
          </a:p>
          <a:p>
            <a:pPr lvl="1"/>
            <a:r>
              <a:rPr lang="zh-CN" altLang="en-US" dirty="0" smtClean="0"/>
              <a:t>普通函数</a:t>
            </a:r>
            <a:endParaRPr lang="en-US" altLang="zh-CN" dirty="0" smtClean="0"/>
          </a:p>
          <a:p>
            <a:pPr lvl="1"/>
            <a:r>
              <a:rPr lang="zh-CN" altLang="en-US" dirty="0" smtClean="0"/>
              <a:t>内联函数</a:t>
            </a:r>
            <a:endParaRPr lang="en-US" altLang="zh-CN" dirty="0" smtClean="0"/>
          </a:p>
          <a:p>
            <a:pPr lvl="1"/>
            <a:r>
              <a:rPr lang="zh-CN" altLang="en-US" dirty="0" smtClean="0"/>
              <a:t>类的成员函数</a:t>
            </a:r>
            <a:endParaRPr lang="en-US" altLang="zh-CN" dirty="0" smtClean="0"/>
          </a:p>
          <a:p>
            <a:pPr lvl="1"/>
            <a:r>
              <a:rPr lang="zh-CN" altLang="en-US" dirty="0" smtClean="0"/>
              <a:t>类的友元函数</a:t>
            </a:r>
            <a:endParaRPr lang="en-US" altLang="zh-CN" dirty="0" smtClean="0"/>
          </a:p>
          <a:p>
            <a:pPr lvl="1"/>
            <a:r>
              <a:rPr lang="zh-CN" altLang="en-US" dirty="0" smtClean="0"/>
              <a:t>虚函数</a:t>
            </a:r>
            <a:endParaRPr lang="en-US" altLang="zh-CN" dirty="0" smtClean="0"/>
          </a:p>
          <a:p>
            <a:pPr lvl="1"/>
            <a:r>
              <a:rPr lang="en-US" altLang="zh-CN" dirty="0" smtClean="0"/>
              <a:t>……</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17</a:t>
            </a:fld>
            <a:endParaRPr lang="en-US" altLang="zh-CN" dirty="0"/>
          </a:p>
        </p:txBody>
      </p:sp>
    </p:spTree>
    <p:extLst>
      <p:ext uri="{BB962C8B-B14F-4D97-AF65-F5344CB8AC3E}">
        <p14:creationId xmlns:p14="http://schemas.microsoft.com/office/powerpoint/2010/main" val="2139396682"/>
      </p:ext>
    </p:extLst>
  </p:cSld>
  <p:clrMapOvr>
    <a:masterClrMapping/>
  </p:clrMapOvr>
  <p:timing>
    <p:tnLst>
      <p:par>
        <p:cTn xmlns:p14="http://schemas.microsoft.com/office/powerpoint/2010/mai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函数与运算符重载</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5.19】</a:t>
            </a:r>
            <a:r>
              <a:rPr lang="zh-CN" altLang="en-US" dirty="0" smtClean="0"/>
              <a:t>分析</a:t>
            </a:r>
            <a:endParaRPr lang="en-US" altLang="zh-CN" dirty="0" smtClean="0"/>
          </a:p>
          <a:p>
            <a:pPr lvl="1"/>
            <a:r>
              <a:rPr lang="zh-CN" altLang="en-US" dirty="0" smtClean="0"/>
              <a:t>功能模块</a:t>
            </a:r>
            <a:endParaRPr lang="en-US" altLang="zh-CN" dirty="0" smtClean="0"/>
          </a:p>
          <a:p>
            <a:pPr lvl="2"/>
            <a:r>
              <a:rPr lang="zh-CN" altLang="en-US" dirty="0" smtClean="0"/>
              <a:t>字符串匹配</a:t>
            </a:r>
            <a:endParaRPr lang="en-US" altLang="zh-CN" dirty="0" smtClean="0"/>
          </a:p>
          <a:p>
            <a:pPr lvl="3"/>
            <a:r>
              <a:rPr lang="zh-CN" altLang="en-US" dirty="0" smtClean="0"/>
              <a:t>判断字符串</a:t>
            </a:r>
            <a:r>
              <a:rPr lang="en-US" altLang="zh-CN" dirty="0" smtClean="0"/>
              <a:t>str2</a:t>
            </a:r>
            <a:r>
              <a:rPr lang="zh-CN" altLang="en-US" dirty="0" smtClean="0"/>
              <a:t>是否为</a:t>
            </a:r>
            <a:r>
              <a:rPr lang="en-US" altLang="zh-CN" dirty="0" smtClean="0"/>
              <a:t>str1</a:t>
            </a:r>
            <a:r>
              <a:rPr lang="zh-CN" altLang="en-US" dirty="0" smtClean="0"/>
              <a:t>的子串</a:t>
            </a:r>
            <a:endParaRPr lang="en-US" altLang="zh-CN" dirty="0" smtClean="0"/>
          </a:p>
          <a:p>
            <a:pPr lvl="4"/>
            <a:r>
              <a:rPr lang="zh-CN" altLang="en-US" dirty="0" smtClean="0"/>
              <a:t>是，则返回</a:t>
            </a:r>
            <a:r>
              <a:rPr lang="en-US" altLang="zh-CN" dirty="0" smtClean="0"/>
              <a:t>str2</a:t>
            </a:r>
            <a:r>
              <a:rPr lang="zh-CN" altLang="en-US" dirty="0" smtClean="0"/>
              <a:t>在</a:t>
            </a:r>
            <a:r>
              <a:rPr lang="en-US" altLang="zh-CN" dirty="0" smtClean="0"/>
              <a:t>str1</a:t>
            </a:r>
            <a:r>
              <a:rPr lang="zh-CN" altLang="en-US" dirty="0" smtClean="0"/>
              <a:t>中的起始下标</a:t>
            </a:r>
            <a:endParaRPr lang="en-US" altLang="zh-CN" dirty="0" smtClean="0"/>
          </a:p>
          <a:p>
            <a:pPr lvl="4"/>
            <a:r>
              <a:rPr lang="zh-CN" altLang="en-US" dirty="0" smtClean="0"/>
              <a:t>否，给出提示信息，则退出程序</a:t>
            </a:r>
            <a:endParaRPr lang="en-US" altLang="zh-CN" dirty="0" smtClean="0"/>
          </a:p>
          <a:p>
            <a:pPr lvl="2"/>
            <a:r>
              <a:rPr lang="zh-CN" altLang="en-US" dirty="0" smtClean="0"/>
              <a:t>重载运算符“</a:t>
            </a:r>
            <a:r>
              <a:rPr lang="en-US" altLang="zh-CN" dirty="0" smtClean="0"/>
              <a:t>-</a:t>
            </a:r>
            <a:r>
              <a:rPr lang="zh-CN" altLang="en-US" dirty="0" smtClean="0"/>
              <a:t>”</a:t>
            </a:r>
            <a:endParaRPr lang="en-US" altLang="zh-CN" dirty="0" smtClean="0"/>
          </a:p>
          <a:p>
            <a:pPr lvl="3"/>
            <a:r>
              <a:rPr lang="zh-CN" altLang="en-US" dirty="0" smtClean="0"/>
              <a:t>编写运算符重载函数</a:t>
            </a:r>
            <a:endParaRPr lang="en-US" altLang="zh-CN" dirty="0" smtClean="0"/>
          </a:p>
          <a:p>
            <a:pPr lvl="2"/>
            <a:r>
              <a:rPr lang="zh-CN" altLang="en-US" dirty="0" smtClean="0"/>
              <a:t>主函数</a:t>
            </a:r>
            <a:endParaRPr lang="en-US" altLang="zh-CN" dirty="0" smtClean="0"/>
          </a:p>
          <a:p>
            <a:pPr lvl="3"/>
            <a:r>
              <a:rPr lang="zh-CN" altLang="en-US" dirty="0" smtClean="0"/>
              <a:t>输入两个字符串</a:t>
            </a:r>
            <a:endParaRPr lang="en-US" altLang="zh-CN" dirty="0" smtClean="0"/>
          </a:p>
          <a:p>
            <a:pPr lvl="3"/>
            <a:r>
              <a:rPr lang="zh-CN" altLang="en-US" dirty="0" smtClean="0"/>
              <a:t>输出减法运算的结果</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179</a:t>
            </a:fld>
            <a:endParaRPr lang="en-US" altLang="zh-CN" dirty="0"/>
          </a:p>
        </p:txBody>
      </p:sp>
    </p:spTree>
    <p:extLst>
      <p:ext uri="{BB962C8B-B14F-4D97-AF65-F5344CB8AC3E}">
        <p14:creationId xmlns:p14="http://schemas.microsoft.com/office/powerpoint/2010/main" val="1851916761"/>
      </p:ext>
    </p:extLst>
  </p:cSld>
  <p:clrMapOvr>
    <a:masterClrMapping/>
  </p:clrMapOvr>
  <p:timing>
    <p:tnLst>
      <p:par>
        <p:cTn xmlns:p14="http://schemas.microsoft.com/office/powerpoint/2010/mai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函数与运算符重载</a:t>
            </a:r>
            <a:endParaRPr lang="zh-CN" altLang="en-US" dirty="0"/>
          </a:p>
        </p:txBody>
      </p:sp>
      <p:sp>
        <p:nvSpPr>
          <p:cNvPr id="3" name="内容占位符 2"/>
          <p:cNvSpPr>
            <a:spLocks noGrp="1"/>
          </p:cNvSpPr>
          <p:nvPr>
            <p:ph idx="1"/>
          </p:nvPr>
        </p:nvSpPr>
        <p:spPr>
          <a:xfrm>
            <a:off x="457200" y="1295400"/>
            <a:ext cx="8153400" cy="5276872"/>
          </a:xfrm>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5.19】</a:t>
            </a:r>
            <a:r>
              <a:rPr lang="zh-CN" altLang="en-US" dirty="0" smtClean="0"/>
              <a:t>字符串匹配函数</a:t>
            </a:r>
            <a:r>
              <a:rPr lang="en-US" altLang="zh-CN" dirty="0" err="1" smtClean="0"/>
              <a:t>strIndex</a:t>
            </a:r>
            <a:r>
              <a:rPr lang="zh-CN" altLang="en-US" dirty="0" smtClean="0"/>
              <a:t>定义</a:t>
            </a:r>
            <a:endParaRPr lang="en-US" altLang="zh-CN" dirty="0" smtClean="0"/>
          </a:p>
          <a:p>
            <a:pPr>
              <a:spcBef>
                <a:spcPts val="0"/>
              </a:spcBef>
              <a:buNone/>
            </a:pP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strIndex</a:t>
            </a:r>
            <a:r>
              <a:rPr lang="en-US" altLang="zh-CN" sz="2400" dirty="0" smtClean="0">
                <a:solidFill>
                  <a:schemeClr val="tx2"/>
                </a:solidFill>
                <a:latin typeface="Courier New" pitchFamily="49" charset="0"/>
                <a:cs typeface="Courier New" pitchFamily="49" charset="0"/>
              </a:rPr>
              <a:t>( string S, string T){ </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rgbClr val="0000FF"/>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 = 0, j = 0; </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while</a:t>
            </a:r>
            <a:r>
              <a:rPr lang="en-US" altLang="zh-CN" sz="2400" dirty="0" smtClean="0">
                <a:solidFill>
                  <a:schemeClr val="tx2"/>
                </a:solidFill>
                <a:latin typeface="Courier New" pitchFamily="49" charset="0"/>
                <a:cs typeface="Courier New" pitchFamily="49" charset="0"/>
              </a:rPr>
              <a:t>( S[</a:t>
            </a:r>
            <a:r>
              <a:rPr lang="en-US" altLang="zh-CN" sz="2400" dirty="0" err="1" smtClean="0">
                <a:solidFill>
                  <a:schemeClr val="tx2"/>
                </a:solidFill>
                <a:latin typeface="Courier New" pitchFamily="49" charset="0"/>
                <a:cs typeface="Courier New" pitchFamily="49" charset="0"/>
              </a:rPr>
              <a:t>i+j</a:t>
            </a:r>
            <a:r>
              <a:rPr lang="en-US" altLang="zh-CN" sz="2400" dirty="0" smtClean="0">
                <a:solidFill>
                  <a:schemeClr val="tx2"/>
                </a:solidFill>
                <a:latin typeface="Courier New" pitchFamily="49" charset="0"/>
                <a:cs typeface="Courier New" pitchFamily="49" charset="0"/>
              </a:rPr>
              <a:t>] != '\0'&amp;&amp; T[j] != '\0'){</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if </a:t>
            </a:r>
            <a:r>
              <a:rPr lang="en-US" altLang="zh-CN" sz="2400" dirty="0" smtClean="0">
                <a:solidFill>
                  <a:schemeClr val="tx2"/>
                </a:solidFill>
                <a:latin typeface="Courier New" pitchFamily="49" charset="0"/>
                <a:cs typeface="Courier New" pitchFamily="49" charset="0"/>
              </a:rPr>
              <a:t>( S[</a:t>
            </a:r>
            <a:r>
              <a:rPr lang="en-US" altLang="zh-CN" sz="2400" dirty="0" err="1" smtClean="0">
                <a:solidFill>
                  <a:schemeClr val="tx2"/>
                </a:solidFill>
                <a:latin typeface="Courier New" pitchFamily="49" charset="0"/>
                <a:cs typeface="Courier New" pitchFamily="49" charset="0"/>
              </a:rPr>
              <a:t>i+j</a:t>
            </a:r>
            <a:r>
              <a:rPr lang="en-US" altLang="zh-CN" sz="2400" dirty="0" smtClean="0">
                <a:solidFill>
                  <a:schemeClr val="tx2"/>
                </a:solidFill>
                <a:latin typeface="Courier New" pitchFamily="49" charset="0"/>
                <a:cs typeface="Courier New" pitchFamily="49" charset="0"/>
              </a:rPr>
              <a:t>] == T[j] ) </a:t>
            </a:r>
          </a:p>
          <a:p>
            <a:pPr>
              <a:spcBef>
                <a:spcPts val="0"/>
              </a:spcBef>
              <a:buNone/>
            </a:pPr>
            <a:r>
              <a:rPr lang="en-US" altLang="zh-CN" sz="2400" dirty="0" smtClean="0">
                <a:solidFill>
                  <a:schemeClr val="tx2"/>
                </a:solidFill>
                <a:latin typeface="Courier New" pitchFamily="49" charset="0"/>
                <a:cs typeface="Courier New" pitchFamily="49" charset="0"/>
              </a:rPr>
              <a:t>			j++; </a:t>
            </a:r>
            <a:r>
              <a:rPr lang="en-US" altLang="zh-CN" sz="2400" dirty="0" smtClean="0">
                <a:solidFill>
                  <a:srgbClr val="00B050"/>
                </a:solidFill>
                <a:latin typeface="Courier New" pitchFamily="49" charset="0"/>
                <a:cs typeface="Courier New" pitchFamily="49" charset="0"/>
              </a:rPr>
              <a:t>// </a:t>
            </a:r>
            <a:r>
              <a:rPr lang="zh-CN" altLang="en-US" sz="2400" dirty="0" smtClean="0">
                <a:solidFill>
                  <a:srgbClr val="00B050"/>
                </a:solidFill>
                <a:latin typeface="Courier New" pitchFamily="49" charset="0"/>
                <a:cs typeface="Courier New" pitchFamily="49" charset="0"/>
              </a:rPr>
              <a:t>继续比较后一字符</a:t>
            </a:r>
          </a:p>
          <a:p>
            <a:pPr>
              <a:spcBef>
                <a:spcPts val="0"/>
              </a:spcBef>
              <a:buNone/>
            </a:pPr>
            <a:r>
              <a:rPr lang="zh-CN" altLang="en-US"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else</a:t>
            </a:r>
            <a:r>
              <a:rPr lang="en-US" altLang="zh-CN" sz="2400" dirty="0" smtClean="0">
                <a:solidFill>
                  <a:schemeClr val="tx2"/>
                </a:solidFill>
                <a:latin typeface="Courier New" pitchFamily="49" charset="0"/>
                <a:cs typeface="Courier New" pitchFamily="49" charset="0"/>
              </a:rPr>
              <a:t>{ </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 j = 0;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重新开始新的一轮匹配 </a:t>
            </a:r>
          </a:p>
          <a:p>
            <a:pPr>
              <a:spcBef>
                <a:spcPts val="0"/>
              </a:spcBef>
              <a:buNone/>
            </a:pPr>
            <a:r>
              <a:rPr lang="zh-CN" altLang="en-US" sz="2400" dirty="0" smtClean="0">
                <a:solidFill>
                  <a:schemeClr val="tx2"/>
                </a:solidFill>
                <a:latin typeface="Courier New" pitchFamily="49" charset="0"/>
                <a:cs typeface="Courier New" pitchFamily="49" charset="0"/>
              </a:rPr>
              <a:t>		</a:t>
            </a:r>
            <a:r>
              <a:rPr lang="en-US" altLang="zh-CN" sz="2400" dirty="0" smtClean="0">
                <a:solidFill>
                  <a:schemeClr val="tx2"/>
                </a:solidFill>
                <a:latin typeface="Courier New" pitchFamily="49" charset="0"/>
                <a:cs typeface="Courier New" pitchFamily="49" charset="0"/>
              </a:rPr>
              <a:t>} </a:t>
            </a:r>
          </a:p>
          <a:p>
            <a:pPr>
              <a:spcBef>
                <a:spcPts val="0"/>
              </a:spcBef>
              <a:buNone/>
            </a:pPr>
            <a:r>
              <a:rPr lang="en-US" altLang="zh-CN" sz="2400" dirty="0" smtClean="0">
                <a:solidFill>
                  <a:schemeClr val="tx2"/>
                </a:solidFill>
                <a:latin typeface="Courier New" pitchFamily="49" charset="0"/>
                <a:cs typeface="Courier New" pitchFamily="49" charset="0"/>
              </a:rPr>
              <a:t>	}</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if</a:t>
            </a:r>
            <a:r>
              <a:rPr lang="en-US" altLang="zh-CN" sz="2400" dirty="0" smtClean="0">
                <a:solidFill>
                  <a:schemeClr val="tx2"/>
                </a:solidFill>
                <a:latin typeface="Courier New" pitchFamily="49" charset="0"/>
                <a:cs typeface="Courier New" pitchFamily="49" charset="0"/>
              </a:rPr>
              <a:t>(T[j] == ‘\0’) </a:t>
            </a:r>
            <a:r>
              <a:rPr lang="en-US" altLang="zh-CN" sz="2400" dirty="0" smtClean="0">
                <a:solidFill>
                  <a:srgbClr val="0000FF"/>
                </a:solidFill>
                <a:latin typeface="Courier New" pitchFamily="49" charset="0"/>
                <a:cs typeface="Courier New" pitchFamily="49" charset="0"/>
              </a:rPr>
              <a:t>return</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匹配成功返回下标</a:t>
            </a:r>
          </a:p>
          <a:p>
            <a:pPr>
              <a:spcBef>
                <a:spcPts val="0"/>
              </a:spcBef>
              <a:buNone/>
            </a:pPr>
            <a:r>
              <a:rPr lang="zh-CN" altLang="en-US"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else</a:t>
            </a:r>
            <a:r>
              <a:rPr lang="en-US" altLang="zh-CN" sz="2400" dirty="0" smtClean="0">
                <a:solidFill>
                  <a:schemeClr val="tx2"/>
                </a:solidFill>
                <a:latin typeface="Courier New" pitchFamily="49" charset="0"/>
                <a:cs typeface="Courier New" pitchFamily="49" charset="0"/>
              </a:rPr>
              <a:t> </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return</a:t>
            </a:r>
            <a:r>
              <a:rPr lang="en-US" altLang="zh-CN" sz="2400" dirty="0" smtClean="0">
                <a:solidFill>
                  <a:schemeClr val="tx2"/>
                </a:solidFill>
                <a:latin typeface="Courier New" pitchFamily="49" charset="0"/>
                <a:cs typeface="Courier New" pitchFamily="49" charset="0"/>
              </a:rPr>
              <a:t> -1;</a:t>
            </a:r>
            <a:endParaRPr lang="zh-CN" altLang="en-US" sz="2400" dirty="0" smtClean="0">
              <a:solidFill>
                <a:schemeClr val="tx2"/>
              </a:solidFill>
              <a:latin typeface="Courier New" pitchFamily="49" charset="0"/>
              <a:cs typeface="Courier New" pitchFamily="49" charset="0"/>
            </a:endParaRPr>
          </a:p>
          <a:p>
            <a:pPr>
              <a:spcBef>
                <a:spcPts val="0"/>
              </a:spcBef>
              <a:buNone/>
            </a:pPr>
            <a:r>
              <a:rPr lang="en-US" altLang="zh-CN" sz="2400" dirty="0" smtClean="0">
                <a:solidFill>
                  <a:schemeClr val="tx2"/>
                </a:solidFill>
                <a:latin typeface="Courier New" pitchFamily="49" charset="0"/>
                <a:cs typeface="Courier New" pitchFamily="49" charset="0"/>
              </a:rPr>
              <a:t>}</a:t>
            </a:r>
            <a:endParaRPr lang="zh-CN" altLang="en-US" sz="2400" dirty="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180</a:t>
            </a:fld>
            <a:endParaRPr lang="en-US" altLang="zh-CN" dirty="0"/>
          </a:p>
        </p:txBody>
      </p:sp>
    </p:spTree>
    <p:extLst>
      <p:ext uri="{BB962C8B-B14F-4D97-AF65-F5344CB8AC3E}">
        <p14:creationId xmlns:p14="http://schemas.microsoft.com/office/powerpoint/2010/main" val="1288607326"/>
      </p:ext>
    </p:extLst>
  </p:cSld>
  <p:clrMapOvr>
    <a:masterClrMapping/>
  </p:clrMapOvr>
  <p:timing>
    <p:tnLst>
      <p:par>
        <p:cTn xmlns:p14="http://schemas.microsoft.com/office/powerpoint/2010/mai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函数与运算符重载</a:t>
            </a:r>
            <a:endParaRPr lang="zh-CN" altLang="en-US" dirty="0"/>
          </a:p>
        </p:txBody>
      </p:sp>
      <p:sp>
        <p:nvSpPr>
          <p:cNvPr id="3" name="内容占位符 2"/>
          <p:cNvSpPr>
            <a:spLocks noGrp="1"/>
          </p:cNvSpPr>
          <p:nvPr>
            <p:ph idx="1"/>
          </p:nvPr>
        </p:nvSpPr>
        <p:spPr>
          <a:xfrm>
            <a:off x="285720" y="1295400"/>
            <a:ext cx="8786842" cy="5276872"/>
          </a:xfrm>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5.19】</a:t>
            </a:r>
            <a:r>
              <a:rPr lang="zh-CN" altLang="en-US" dirty="0" smtClean="0"/>
              <a:t>运算符重载函数定义</a:t>
            </a:r>
            <a:endParaRPr lang="en-US" altLang="zh-CN" dirty="0" smtClean="0"/>
          </a:p>
          <a:p>
            <a:pPr>
              <a:spcBef>
                <a:spcPts val="0"/>
              </a:spcBef>
              <a:buNone/>
            </a:pPr>
            <a:r>
              <a:rPr lang="en-US" altLang="zh-CN" sz="2400" dirty="0" smtClean="0">
                <a:solidFill>
                  <a:schemeClr val="tx2"/>
                </a:solidFill>
                <a:latin typeface="Courier New" pitchFamily="49" charset="0"/>
                <a:cs typeface="Courier New" pitchFamily="49" charset="0"/>
              </a:rPr>
              <a:t>string </a:t>
            </a:r>
            <a:r>
              <a:rPr lang="en-US" altLang="zh-CN" sz="2400" dirty="0" smtClean="0">
                <a:solidFill>
                  <a:srgbClr val="0000FF"/>
                </a:solidFill>
                <a:latin typeface="Courier New" pitchFamily="49" charset="0"/>
                <a:cs typeface="Courier New" pitchFamily="49" charset="0"/>
              </a:rPr>
              <a:t>operator</a:t>
            </a:r>
            <a:r>
              <a:rPr lang="en-US" altLang="zh-CN" sz="2400" dirty="0" smtClean="0">
                <a:solidFill>
                  <a:schemeClr val="tx2"/>
                </a:solidFill>
                <a:latin typeface="Courier New" pitchFamily="49" charset="0"/>
                <a:cs typeface="Courier New" pitchFamily="49" charset="0"/>
              </a:rPr>
              <a:t> -(string str1,string str2){</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c= </a:t>
            </a:r>
            <a:r>
              <a:rPr lang="en-US" altLang="zh-CN" sz="2400" dirty="0" err="1" smtClean="0">
                <a:solidFill>
                  <a:schemeClr val="tx2"/>
                </a:solidFill>
                <a:latin typeface="Courier New" pitchFamily="49" charset="0"/>
                <a:cs typeface="Courier New" pitchFamily="49" charset="0"/>
              </a:rPr>
              <a:t>strIndex</a:t>
            </a:r>
            <a:r>
              <a:rPr lang="en-US" altLang="zh-CN" sz="2400" dirty="0" smtClean="0">
                <a:solidFill>
                  <a:schemeClr val="tx2"/>
                </a:solidFill>
                <a:latin typeface="Courier New" pitchFamily="49" charset="0"/>
                <a:cs typeface="Courier New" pitchFamily="49" charset="0"/>
              </a:rPr>
              <a:t>(str1,str2);</a:t>
            </a:r>
          </a:p>
          <a:p>
            <a:pPr>
              <a:spcBef>
                <a:spcPts val="0"/>
              </a:spcBef>
              <a:buNone/>
            </a:pPr>
            <a:r>
              <a:rPr lang="en-US" altLang="zh-CN" sz="2400" dirty="0" smtClean="0">
                <a:solidFill>
                  <a:schemeClr val="tx2"/>
                </a:solidFill>
                <a:latin typeface="Courier New" pitchFamily="49" charset="0"/>
                <a:cs typeface="Courier New" pitchFamily="49" charset="0"/>
              </a:rPr>
              <a:t>	string </a:t>
            </a:r>
            <a:r>
              <a:rPr lang="en-US" altLang="zh-CN" sz="2400" dirty="0" err="1" smtClean="0">
                <a:solidFill>
                  <a:schemeClr val="tx2"/>
                </a:solidFill>
                <a:latin typeface="Courier New" pitchFamily="49" charset="0"/>
                <a:cs typeface="Courier New" pitchFamily="49" charset="0"/>
              </a:rPr>
              <a:t>pre,post</a:t>
            </a: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if</a:t>
            </a:r>
            <a:r>
              <a:rPr lang="en-US" altLang="zh-CN" sz="2400" dirty="0" smtClean="0">
                <a:solidFill>
                  <a:schemeClr val="tx2"/>
                </a:solidFill>
                <a:latin typeface="Courier New" pitchFamily="49" charset="0"/>
                <a:cs typeface="Courier New" pitchFamily="49" charset="0"/>
              </a:rPr>
              <a:t>(c==-1)</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return </a:t>
            </a:r>
            <a:r>
              <a:rPr lang="en-US" altLang="zh-CN" sz="2400" dirty="0" smtClean="0">
                <a:solidFill>
                  <a:schemeClr val="tx2"/>
                </a:solidFill>
                <a:latin typeface="Courier New" pitchFamily="49" charset="0"/>
                <a:cs typeface="Courier New" pitchFamily="49" charset="0"/>
              </a:rPr>
              <a:t>"operation error!";	</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else</a:t>
            </a: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for</a:t>
            </a:r>
            <a:r>
              <a:rPr lang="en-US" altLang="zh-CN" sz="2400" dirty="0" smtClean="0">
                <a:solidFill>
                  <a:schemeClr val="tx2"/>
                </a:solidFill>
                <a:latin typeface="Courier New" pitchFamily="49" charset="0"/>
                <a:cs typeface="Courier New" pitchFamily="49" charset="0"/>
              </a:rPr>
              <a:t>(</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rgbClr val="0000FF"/>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=0;i&lt;</a:t>
            </a:r>
            <a:r>
              <a:rPr lang="en-US" altLang="zh-CN" sz="2400" dirty="0" err="1" smtClean="0">
                <a:solidFill>
                  <a:schemeClr val="tx2"/>
                </a:solidFill>
                <a:latin typeface="Courier New" pitchFamily="49" charset="0"/>
                <a:cs typeface="Courier New" pitchFamily="49" charset="0"/>
              </a:rPr>
              <a:t>c;i</a:t>
            </a: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chemeClr val="tx2"/>
                </a:solidFill>
                <a:latin typeface="Courier New" pitchFamily="49" charset="0"/>
                <a:cs typeface="Courier New" pitchFamily="49" charset="0"/>
              </a:rPr>
              <a:t>			pre+=str1[</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for</a:t>
            </a:r>
            <a:r>
              <a:rPr lang="en-US" altLang="zh-CN" sz="2400" dirty="0" smtClean="0">
                <a:solidFill>
                  <a:schemeClr val="tx2"/>
                </a:solidFill>
                <a:latin typeface="Courier New" pitchFamily="49" charset="0"/>
                <a:cs typeface="Courier New" pitchFamily="49" charset="0"/>
              </a:rPr>
              <a:t>(</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=c+str2.length();</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&lt;str1.length();</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chemeClr val="tx2"/>
                </a:solidFill>
                <a:latin typeface="Courier New" pitchFamily="49" charset="0"/>
                <a:cs typeface="Courier New" pitchFamily="49" charset="0"/>
              </a:rPr>
              <a:t>			post+=str1[</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return</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pre+post</a:t>
            </a: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chemeClr val="tx2"/>
                </a:solidFill>
                <a:latin typeface="Courier New" pitchFamily="49" charset="0"/>
                <a:cs typeface="Courier New" pitchFamily="49" charset="0"/>
              </a:rPr>
              <a:t>	}</a:t>
            </a:r>
          </a:p>
          <a:p>
            <a:pPr>
              <a:spcBef>
                <a:spcPts val="0"/>
              </a:spcBef>
              <a:buNone/>
            </a:pPr>
            <a:r>
              <a:rPr lang="en-US" altLang="zh-CN" sz="2400" dirty="0" smtClean="0">
                <a:solidFill>
                  <a:schemeClr val="tx2"/>
                </a:solidFill>
                <a:latin typeface="Courier New" pitchFamily="49" charset="0"/>
                <a:cs typeface="Courier New" pitchFamily="49" charset="0"/>
              </a:rPr>
              <a:t>}</a:t>
            </a:r>
            <a:endParaRPr lang="zh-CN" altLang="en-US" sz="2400" dirty="0" smtClean="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181</a:t>
            </a:fld>
            <a:endParaRPr lang="en-US" altLang="zh-CN" dirty="0"/>
          </a:p>
        </p:txBody>
      </p:sp>
    </p:spTree>
    <p:extLst>
      <p:ext uri="{BB962C8B-B14F-4D97-AF65-F5344CB8AC3E}">
        <p14:creationId xmlns:p14="http://schemas.microsoft.com/office/powerpoint/2010/main" val="274360779"/>
      </p:ext>
    </p:extLst>
  </p:cSld>
  <p:clrMapOvr>
    <a:masterClrMapping/>
  </p:clrMapOvr>
  <p:timing>
    <p:tnLst>
      <p:par>
        <p:cTn xmlns:p14="http://schemas.microsoft.com/office/powerpoint/2010/mai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函数与运算符重载</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5.19】</a:t>
            </a:r>
            <a:r>
              <a:rPr lang="zh-CN" altLang="en-US" dirty="0" smtClean="0"/>
              <a:t>主程序部分</a:t>
            </a:r>
            <a:endParaRPr lang="en-US" altLang="zh-CN" dirty="0" smtClean="0"/>
          </a:p>
          <a:p>
            <a:pPr>
              <a:spcBef>
                <a:spcPts val="0"/>
              </a:spcBef>
              <a:buNone/>
            </a:pPr>
            <a:endParaRPr lang="en-US" altLang="zh-CN" sz="2400" dirty="0" smtClean="0">
              <a:solidFill>
                <a:srgbClr val="0000FF"/>
              </a:solidFill>
              <a:latin typeface="Courier New" pitchFamily="49" charset="0"/>
              <a:cs typeface="Courier New" pitchFamily="49" charset="0"/>
            </a:endParaRPr>
          </a:p>
          <a:p>
            <a:pPr>
              <a:spcBef>
                <a:spcPts val="0"/>
              </a:spcBef>
              <a:buNone/>
            </a:pPr>
            <a:endParaRPr lang="en-US" altLang="zh-CN" sz="2400" dirty="0" smtClean="0">
              <a:solidFill>
                <a:srgbClr val="0000FF"/>
              </a:solidFill>
              <a:latin typeface="Courier New" pitchFamily="49" charset="0"/>
              <a:cs typeface="Courier New" pitchFamily="49" charset="0"/>
            </a:endParaRPr>
          </a:p>
          <a:p>
            <a:pPr>
              <a:spcBef>
                <a:spcPts val="0"/>
              </a:spcBef>
              <a:buNone/>
            </a:pPr>
            <a:r>
              <a:rPr lang="en-US" altLang="zh-CN" sz="2400" dirty="0" smtClean="0">
                <a:solidFill>
                  <a:srgbClr val="0000FF"/>
                </a:solidFill>
                <a:latin typeface="Courier New" pitchFamily="49" charset="0"/>
                <a:cs typeface="Courier New" pitchFamily="49" charset="0"/>
              </a:rPr>
              <a:t>#include</a:t>
            </a:r>
            <a:r>
              <a:rPr lang="en-US" altLang="zh-CN" sz="2400" dirty="0" smtClean="0">
                <a:solidFill>
                  <a:schemeClr val="tx2"/>
                </a:solidFill>
                <a:latin typeface="Courier New" pitchFamily="49" charset="0"/>
                <a:cs typeface="Courier New" pitchFamily="49" charset="0"/>
              </a:rPr>
              <a:t>&lt;</a:t>
            </a:r>
            <a:r>
              <a:rPr lang="en-US" altLang="zh-CN" sz="2400" dirty="0" err="1" smtClean="0">
                <a:solidFill>
                  <a:schemeClr val="tx2"/>
                </a:solidFill>
                <a:latin typeface="Courier New" pitchFamily="49" charset="0"/>
                <a:cs typeface="Courier New" pitchFamily="49" charset="0"/>
              </a:rPr>
              <a:t>iostream</a:t>
            </a:r>
            <a:r>
              <a:rPr lang="en-US" altLang="zh-CN" sz="2400" dirty="0" smtClean="0">
                <a:solidFill>
                  <a:schemeClr val="tx2"/>
                </a:solidFill>
                <a:latin typeface="Courier New" pitchFamily="49" charset="0"/>
                <a:cs typeface="Courier New" pitchFamily="49" charset="0"/>
              </a:rPr>
              <a:t>&gt;</a:t>
            </a:r>
          </a:p>
          <a:p>
            <a:pPr>
              <a:spcBef>
                <a:spcPts val="0"/>
              </a:spcBef>
              <a:buNone/>
            </a:pPr>
            <a:r>
              <a:rPr lang="en-US" altLang="zh-CN" sz="2400" dirty="0" smtClean="0">
                <a:solidFill>
                  <a:srgbClr val="0000FF"/>
                </a:solidFill>
                <a:latin typeface="Courier New" pitchFamily="49" charset="0"/>
                <a:cs typeface="Courier New" pitchFamily="49" charset="0"/>
              </a:rPr>
              <a:t>#include</a:t>
            </a:r>
            <a:r>
              <a:rPr lang="en-US" altLang="zh-CN" sz="2400" dirty="0" smtClean="0">
                <a:solidFill>
                  <a:schemeClr val="tx2"/>
                </a:solidFill>
                <a:latin typeface="Courier New" pitchFamily="49" charset="0"/>
                <a:cs typeface="Courier New" pitchFamily="49" charset="0"/>
              </a:rPr>
              <a:t>&lt;</a:t>
            </a:r>
            <a:r>
              <a:rPr lang="en-US" altLang="zh-CN" sz="2400" dirty="0" err="1" smtClean="0">
                <a:solidFill>
                  <a:schemeClr val="tx2"/>
                </a:solidFill>
                <a:latin typeface="Courier New" pitchFamily="49" charset="0"/>
                <a:cs typeface="Courier New" pitchFamily="49" charset="0"/>
              </a:rPr>
              <a:t>cstdlib</a:t>
            </a:r>
            <a:r>
              <a:rPr lang="en-US" altLang="zh-CN" sz="2400" dirty="0" smtClean="0">
                <a:solidFill>
                  <a:schemeClr val="tx2"/>
                </a:solidFill>
                <a:latin typeface="Courier New" pitchFamily="49" charset="0"/>
                <a:cs typeface="Courier New" pitchFamily="49" charset="0"/>
              </a:rPr>
              <a:t>&gt;</a:t>
            </a:r>
          </a:p>
          <a:p>
            <a:pPr>
              <a:spcBef>
                <a:spcPts val="0"/>
              </a:spcBef>
              <a:buNone/>
            </a:pPr>
            <a:r>
              <a:rPr lang="en-US" altLang="zh-CN" sz="2400" dirty="0" smtClean="0">
                <a:solidFill>
                  <a:srgbClr val="0000FF"/>
                </a:solidFill>
                <a:latin typeface="Courier New" pitchFamily="49" charset="0"/>
                <a:cs typeface="Courier New" pitchFamily="49" charset="0"/>
              </a:rPr>
              <a:t>#include</a:t>
            </a:r>
            <a:r>
              <a:rPr lang="en-US" altLang="zh-CN" sz="2400" dirty="0" smtClean="0">
                <a:solidFill>
                  <a:schemeClr val="tx2"/>
                </a:solidFill>
                <a:latin typeface="Courier New" pitchFamily="49" charset="0"/>
                <a:cs typeface="Courier New" pitchFamily="49" charset="0"/>
              </a:rPr>
              <a:t>&lt;</a:t>
            </a:r>
            <a:r>
              <a:rPr lang="en-US" altLang="zh-CN" sz="2400" dirty="0" err="1" smtClean="0">
                <a:solidFill>
                  <a:schemeClr val="tx2"/>
                </a:solidFill>
                <a:latin typeface="Courier New" pitchFamily="49" charset="0"/>
                <a:cs typeface="Courier New" pitchFamily="49" charset="0"/>
              </a:rPr>
              <a:t>ctime</a:t>
            </a:r>
            <a:r>
              <a:rPr lang="en-US" altLang="zh-CN" sz="2400" dirty="0" smtClean="0">
                <a:solidFill>
                  <a:schemeClr val="tx2"/>
                </a:solidFill>
                <a:latin typeface="Courier New" pitchFamily="49" charset="0"/>
                <a:cs typeface="Courier New" pitchFamily="49" charset="0"/>
              </a:rPr>
              <a:t>&gt;</a:t>
            </a:r>
          </a:p>
          <a:p>
            <a:pPr>
              <a:spcBef>
                <a:spcPts val="0"/>
              </a:spcBef>
              <a:buNone/>
            </a:pPr>
            <a:r>
              <a:rPr lang="en-US" altLang="zh-CN" sz="2400" dirty="0" smtClean="0">
                <a:solidFill>
                  <a:srgbClr val="0000FF"/>
                </a:solidFill>
                <a:latin typeface="Courier New" pitchFamily="49" charset="0"/>
                <a:cs typeface="Courier New" pitchFamily="49" charset="0"/>
              </a:rPr>
              <a:t>#include</a:t>
            </a:r>
            <a:r>
              <a:rPr lang="en-US" altLang="zh-CN" sz="2400" dirty="0" smtClean="0">
                <a:solidFill>
                  <a:schemeClr val="tx2"/>
                </a:solidFill>
                <a:latin typeface="Courier New" pitchFamily="49" charset="0"/>
                <a:cs typeface="Courier New" pitchFamily="49" charset="0"/>
              </a:rPr>
              <a:t>&lt;</a:t>
            </a:r>
            <a:r>
              <a:rPr lang="en-US" altLang="zh-CN" sz="2400" dirty="0" err="1" smtClean="0">
                <a:solidFill>
                  <a:schemeClr val="tx2"/>
                </a:solidFill>
                <a:latin typeface="Courier New" pitchFamily="49" charset="0"/>
                <a:cs typeface="Courier New" pitchFamily="49" charset="0"/>
              </a:rPr>
              <a:t>iomanip</a:t>
            </a:r>
            <a:r>
              <a:rPr lang="en-US" altLang="zh-CN" sz="2400" dirty="0" smtClean="0">
                <a:solidFill>
                  <a:schemeClr val="tx2"/>
                </a:solidFill>
                <a:latin typeface="Courier New" pitchFamily="49" charset="0"/>
                <a:cs typeface="Courier New" pitchFamily="49" charset="0"/>
              </a:rPr>
              <a:t>&gt;</a:t>
            </a:r>
          </a:p>
          <a:p>
            <a:pPr>
              <a:spcBef>
                <a:spcPts val="0"/>
              </a:spcBef>
              <a:buNone/>
            </a:pPr>
            <a:r>
              <a:rPr lang="en-US" altLang="zh-CN" sz="2400" dirty="0" smtClean="0">
                <a:solidFill>
                  <a:srgbClr val="0000FF"/>
                </a:solidFill>
                <a:latin typeface="Courier New" pitchFamily="49" charset="0"/>
                <a:cs typeface="Courier New" pitchFamily="49" charset="0"/>
              </a:rPr>
              <a:t>#include</a:t>
            </a:r>
            <a:r>
              <a:rPr lang="en-US" altLang="zh-CN" sz="2400" dirty="0" smtClean="0">
                <a:solidFill>
                  <a:schemeClr val="tx2"/>
                </a:solidFill>
                <a:latin typeface="Courier New" pitchFamily="49" charset="0"/>
                <a:cs typeface="Courier New" pitchFamily="49" charset="0"/>
              </a:rPr>
              <a:t>&lt;string&gt;</a:t>
            </a:r>
          </a:p>
          <a:p>
            <a:pPr>
              <a:spcBef>
                <a:spcPts val="0"/>
              </a:spcBef>
              <a:buNone/>
            </a:pPr>
            <a:r>
              <a:rPr lang="en-US" altLang="zh-CN" sz="2400" dirty="0" smtClean="0">
                <a:solidFill>
                  <a:srgbClr val="0000FF"/>
                </a:solidFill>
                <a:latin typeface="Courier New" pitchFamily="49" charset="0"/>
                <a:cs typeface="Courier New" pitchFamily="49" charset="0"/>
              </a:rPr>
              <a:t>using namespace</a:t>
            </a:r>
            <a:r>
              <a:rPr lang="en-US" altLang="zh-CN" sz="2400" dirty="0" smtClean="0">
                <a:solidFill>
                  <a:schemeClr val="tx2"/>
                </a:solidFill>
                <a:latin typeface="Courier New" pitchFamily="49" charset="0"/>
                <a:cs typeface="Courier New" pitchFamily="49" charset="0"/>
              </a:rPr>
              <a:t> std;</a:t>
            </a:r>
          </a:p>
          <a:p>
            <a:pPr>
              <a:spcBef>
                <a:spcPts val="0"/>
              </a:spcBef>
              <a:buNone/>
            </a:pP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strIndex</a:t>
            </a:r>
            <a:r>
              <a:rPr lang="en-US" altLang="zh-CN" sz="2400" dirty="0" smtClean="0">
                <a:solidFill>
                  <a:schemeClr val="tx2"/>
                </a:solidFill>
                <a:latin typeface="Courier New" pitchFamily="49" charset="0"/>
                <a:cs typeface="Courier New" pitchFamily="49" charset="0"/>
              </a:rPr>
              <a:t> (string, string);</a:t>
            </a:r>
          </a:p>
          <a:p>
            <a:pPr>
              <a:spcBef>
                <a:spcPts val="0"/>
              </a:spcBef>
              <a:buNone/>
            </a:pPr>
            <a:r>
              <a:rPr lang="en-US" altLang="zh-CN" sz="2400" dirty="0" smtClean="0">
                <a:solidFill>
                  <a:schemeClr val="tx2"/>
                </a:solidFill>
                <a:latin typeface="Courier New" pitchFamily="49" charset="0"/>
                <a:cs typeface="Courier New" pitchFamily="49" charset="0"/>
              </a:rPr>
              <a:t>string </a:t>
            </a:r>
            <a:r>
              <a:rPr lang="en-US" altLang="zh-CN" sz="2400" dirty="0" smtClean="0">
                <a:solidFill>
                  <a:srgbClr val="0000FF"/>
                </a:solidFill>
                <a:latin typeface="Courier New" pitchFamily="49" charset="0"/>
                <a:cs typeface="Courier New" pitchFamily="49" charset="0"/>
              </a:rPr>
              <a:t>operator</a:t>
            </a:r>
            <a:r>
              <a:rPr lang="en-US" altLang="zh-CN" sz="2400" dirty="0" smtClean="0">
                <a:solidFill>
                  <a:schemeClr val="tx2"/>
                </a:solidFill>
                <a:latin typeface="Courier New" pitchFamily="49" charset="0"/>
                <a:cs typeface="Courier New" pitchFamily="49" charset="0"/>
              </a:rPr>
              <a:t> -(string, string);</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182</a:t>
            </a:fld>
            <a:endParaRPr lang="en-US" altLang="zh-CN" dirty="0"/>
          </a:p>
        </p:txBody>
      </p:sp>
    </p:spTree>
    <p:extLst>
      <p:ext uri="{BB962C8B-B14F-4D97-AF65-F5344CB8AC3E}">
        <p14:creationId xmlns:p14="http://schemas.microsoft.com/office/powerpoint/2010/main" val="3909941326"/>
      </p:ext>
    </p:extLst>
  </p:cSld>
  <p:clrMapOvr>
    <a:masterClrMapping/>
  </p:clrMapOvr>
  <p:timing>
    <p:tnLst>
      <p:par>
        <p:cTn xmlns:p14="http://schemas.microsoft.com/office/powerpoint/2010/mai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函数与运算符重载</a:t>
            </a:r>
            <a:endParaRPr lang="zh-CN" altLang="en-US" dirty="0"/>
          </a:p>
        </p:txBody>
      </p:sp>
      <p:sp>
        <p:nvSpPr>
          <p:cNvPr id="3" name="内容占位符 2"/>
          <p:cNvSpPr>
            <a:spLocks noGrp="1"/>
          </p:cNvSpPr>
          <p:nvPr>
            <p:ph idx="1"/>
          </p:nvPr>
        </p:nvSpPr>
        <p:spPr>
          <a:xfrm>
            <a:off x="457200" y="1295400"/>
            <a:ext cx="8153400" cy="5205434"/>
          </a:xfrm>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5.19】</a:t>
            </a:r>
            <a:r>
              <a:rPr lang="zh-CN" altLang="en-US" dirty="0" smtClean="0"/>
              <a:t>主程序部分</a:t>
            </a:r>
            <a:endParaRPr lang="en-US" altLang="zh-CN" dirty="0" smtClean="0"/>
          </a:p>
          <a:p>
            <a:pPr>
              <a:spcBef>
                <a:spcPts val="0"/>
              </a:spcBef>
              <a:buNone/>
            </a:pPr>
            <a:endParaRPr lang="en-US" altLang="zh-CN" sz="2400" dirty="0" smtClean="0">
              <a:solidFill>
                <a:srgbClr val="0000FF"/>
              </a:solidFill>
              <a:latin typeface="Courier New" pitchFamily="49" charset="0"/>
              <a:cs typeface="Courier New" pitchFamily="49" charset="0"/>
            </a:endParaRPr>
          </a:p>
          <a:p>
            <a:pPr>
              <a:spcBef>
                <a:spcPts val="0"/>
              </a:spcBef>
              <a:buNone/>
            </a:pP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main()</a:t>
            </a:r>
          </a:p>
          <a:p>
            <a:pPr>
              <a:spcBef>
                <a:spcPts val="0"/>
              </a:spcBef>
              <a:buNone/>
            </a:pP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chemeClr val="tx2"/>
                </a:solidFill>
                <a:latin typeface="Courier New" pitchFamily="49" charset="0"/>
                <a:cs typeface="Courier New" pitchFamily="49" charset="0"/>
              </a:rPr>
              <a:t>	string </a:t>
            </a:r>
            <a:r>
              <a:rPr lang="en-US" altLang="zh-CN" sz="2400" dirty="0" err="1" smtClean="0">
                <a:solidFill>
                  <a:schemeClr val="tx2"/>
                </a:solidFill>
                <a:latin typeface="Courier New" pitchFamily="49" charset="0"/>
                <a:cs typeface="Courier New" pitchFamily="49" charset="0"/>
              </a:rPr>
              <a:t>a,b</a:t>
            </a: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&lt;&lt;"string a=";</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cin</a:t>
            </a:r>
            <a:r>
              <a:rPr lang="en-US" altLang="zh-CN" sz="2400" dirty="0" smtClean="0">
                <a:solidFill>
                  <a:schemeClr val="tx2"/>
                </a:solidFill>
                <a:latin typeface="Courier New" pitchFamily="49" charset="0"/>
                <a:cs typeface="Courier New" pitchFamily="49" charset="0"/>
              </a:rPr>
              <a:t>&gt;&gt;a;</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&lt;&lt;"string b=";</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cin</a:t>
            </a:r>
            <a:r>
              <a:rPr lang="en-US" altLang="zh-CN" sz="2400" dirty="0" smtClean="0">
                <a:solidFill>
                  <a:schemeClr val="tx2"/>
                </a:solidFill>
                <a:latin typeface="Courier New" pitchFamily="49" charset="0"/>
                <a:cs typeface="Courier New" pitchFamily="49" charset="0"/>
              </a:rPr>
              <a:t>&gt;&gt;b;</a:t>
            </a:r>
          </a:p>
          <a:p>
            <a:pPr>
              <a:spcBef>
                <a:spcPts val="0"/>
              </a:spcBef>
              <a:buNone/>
            </a:pPr>
            <a:r>
              <a:rPr lang="en-US" altLang="zh-CN" sz="2400" dirty="0" smtClean="0">
                <a:solidFill>
                  <a:schemeClr val="tx2"/>
                </a:solidFill>
                <a:latin typeface="Courier New" pitchFamily="49" charset="0"/>
                <a:cs typeface="Courier New" pitchFamily="49" charset="0"/>
              </a:rPr>
              <a:t>	string s = a-b;</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&lt;&lt;"s="&lt;&lt;s&lt;&lt;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rgbClr val="0000FF"/>
                </a:solidFill>
                <a:latin typeface="Courier New" pitchFamily="49" charset="0"/>
                <a:cs typeface="Courier New" pitchFamily="49" charset="0"/>
              </a:rPr>
              <a:t>	return </a:t>
            </a:r>
            <a:r>
              <a:rPr lang="en-US" altLang="zh-CN" sz="2400" dirty="0" smtClean="0">
                <a:solidFill>
                  <a:schemeClr val="tx2"/>
                </a:solidFill>
                <a:latin typeface="Courier New" pitchFamily="49" charset="0"/>
                <a:cs typeface="Courier New" pitchFamily="49" charset="0"/>
              </a:rPr>
              <a:t>0;</a:t>
            </a:r>
          </a:p>
          <a:p>
            <a:pPr>
              <a:spcBef>
                <a:spcPts val="0"/>
              </a:spcBef>
              <a:buNone/>
            </a:pPr>
            <a:r>
              <a:rPr lang="en-US" altLang="zh-CN" sz="2400" dirty="0" smtClean="0">
                <a:solidFill>
                  <a:schemeClr val="tx2"/>
                </a:solidFill>
                <a:latin typeface="Courier New" pitchFamily="49" charset="0"/>
                <a:cs typeface="Courier New" pitchFamily="49" charset="0"/>
              </a:rPr>
              <a:t>}</a:t>
            </a:r>
            <a:endParaRPr lang="zh-CN" altLang="en-US" sz="2400" dirty="0" smtClean="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183</a:t>
            </a:fld>
            <a:endParaRPr lang="en-US" altLang="zh-CN" dirty="0"/>
          </a:p>
        </p:txBody>
      </p:sp>
    </p:spTree>
    <p:extLst>
      <p:ext uri="{BB962C8B-B14F-4D97-AF65-F5344CB8AC3E}">
        <p14:creationId xmlns:p14="http://schemas.microsoft.com/office/powerpoint/2010/main" val="2850072756"/>
      </p:ext>
    </p:extLst>
  </p:cSld>
  <p:clrMapOvr>
    <a:masterClrMapping/>
  </p:clrMapOvr>
  <p:timing>
    <p:tnLst>
      <p:par>
        <p:cTn xmlns:p14="http://schemas.microsoft.com/office/powerpoint/2010/mai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dirty="0" smtClean="0"/>
              <a:t>第</a:t>
            </a:r>
            <a:r>
              <a:rPr lang="en-US" altLang="zh-CN" dirty="0" smtClean="0"/>
              <a:t>5</a:t>
            </a:r>
            <a:r>
              <a:rPr lang="zh-CN" altLang="en-US" dirty="0" smtClean="0"/>
              <a:t>章 函数与重载</a:t>
            </a:r>
            <a:endParaRPr lang="en-US" altLang="zh-CN" dirty="0"/>
          </a:p>
        </p:txBody>
      </p:sp>
      <p:grpSp>
        <p:nvGrpSpPr>
          <p:cNvPr id="2" name="Group 3"/>
          <p:cNvGrpSpPr>
            <a:grpSpLocks/>
          </p:cNvGrpSpPr>
          <p:nvPr/>
        </p:nvGrpSpPr>
        <p:grpSpPr bwMode="auto">
          <a:xfrm>
            <a:off x="1828800" y="2024063"/>
            <a:ext cx="762000" cy="665162"/>
            <a:chOff x="1110" y="2656"/>
            <a:chExt cx="1549" cy="1351"/>
          </a:xfrm>
        </p:grpSpPr>
        <p:sp>
          <p:nvSpPr>
            <p:cNvPr id="4096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66"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3" name="Group 7"/>
          <p:cNvGrpSpPr>
            <a:grpSpLocks/>
          </p:cNvGrpSpPr>
          <p:nvPr/>
        </p:nvGrpSpPr>
        <p:grpSpPr bwMode="auto">
          <a:xfrm>
            <a:off x="1828800" y="2938463"/>
            <a:ext cx="762000" cy="665162"/>
            <a:chOff x="3174" y="2656"/>
            <a:chExt cx="1549" cy="1351"/>
          </a:xfrm>
        </p:grpSpPr>
        <p:sp>
          <p:nvSpPr>
            <p:cNvPr id="40968"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9"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70"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71" name="Line 11"/>
          <p:cNvSpPr>
            <a:spLocks noChangeShapeType="1"/>
          </p:cNvSpPr>
          <p:nvPr/>
        </p:nvSpPr>
        <p:spPr bwMode="auto">
          <a:xfrm>
            <a:off x="2438400" y="2633663"/>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2" name="Text Box 12"/>
          <p:cNvSpPr txBox="1">
            <a:spLocks noChangeArrowheads="1"/>
          </p:cNvSpPr>
          <p:nvPr/>
        </p:nvSpPr>
        <p:spPr bwMode="auto">
          <a:xfrm>
            <a:off x="2667000" y="2100263"/>
            <a:ext cx="3480440"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函数的说明与使用</a:t>
            </a:r>
            <a:endParaRPr lang="en-US" altLang="zh-CN" sz="3200" b="1" dirty="0">
              <a:ea typeface="宋体" pitchFamily="2" charset="-122"/>
            </a:endParaRPr>
          </a:p>
        </p:txBody>
      </p:sp>
      <p:sp>
        <p:nvSpPr>
          <p:cNvPr id="40973" name="Text Box 13"/>
          <p:cNvSpPr txBox="1">
            <a:spLocks noChangeArrowheads="1"/>
          </p:cNvSpPr>
          <p:nvPr/>
        </p:nvSpPr>
        <p:spPr bwMode="gray">
          <a:xfrm>
            <a:off x="2025650" y="2122488"/>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1</a:t>
            </a:r>
          </a:p>
        </p:txBody>
      </p:sp>
      <p:sp>
        <p:nvSpPr>
          <p:cNvPr id="40974" name="Line 14"/>
          <p:cNvSpPr>
            <a:spLocks noChangeShapeType="1"/>
          </p:cNvSpPr>
          <p:nvPr/>
        </p:nvSpPr>
        <p:spPr bwMode="auto">
          <a:xfrm>
            <a:off x="2438400" y="3548063"/>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5" name="Text Box 15"/>
          <p:cNvSpPr txBox="1">
            <a:spLocks noChangeArrowheads="1"/>
          </p:cNvSpPr>
          <p:nvPr/>
        </p:nvSpPr>
        <p:spPr bwMode="auto">
          <a:xfrm>
            <a:off x="2667000" y="3014663"/>
            <a:ext cx="3480440"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函数的嵌套与递归</a:t>
            </a:r>
            <a:endParaRPr lang="en-US" altLang="zh-CN" sz="3200" b="1" dirty="0">
              <a:ea typeface="宋体" pitchFamily="2" charset="-122"/>
            </a:endParaRPr>
          </a:p>
        </p:txBody>
      </p:sp>
      <p:sp>
        <p:nvSpPr>
          <p:cNvPr id="40976" name="Text Box 16"/>
          <p:cNvSpPr txBox="1">
            <a:spLocks noChangeArrowheads="1"/>
          </p:cNvSpPr>
          <p:nvPr/>
        </p:nvSpPr>
        <p:spPr bwMode="gray">
          <a:xfrm>
            <a:off x="2025650" y="3036888"/>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2</a:t>
            </a:r>
          </a:p>
        </p:txBody>
      </p:sp>
      <p:grpSp>
        <p:nvGrpSpPr>
          <p:cNvPr id="4" name="Group 17"/>
          <p:cNvGrpSpPr>
            <a:grpSpLocks/>
          </p:cNvGrpSpPr>
          <p:nvPr/>
        </p:nvGrpSpPr>
        <p:grpSpPr bwMode="auto">
          <a:xfrm>
            <a:off x="1828800" y="3830638"/>
            <a:ext cx="762000" cy="665162"/>
            <a:chOff x="1110" y="2656"/>
            <a:chExt cx="1549" cy="1351"/>
          </a:xfrm>
        </p:grpSpPr>
        <p:sp>
          <p:nvSpPr>
            <p:cNvPr id="40978"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79"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0"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5" name="Group 21"/>
          <p:cNvGrpSpPr>
            <a:grpSpLocks/>
          </p:cNvGrpSpPr>
          <p:nvPr/>
        </p:nvGrpSpPr>
        <p:grpSpPr bwMode="auto">
          <a:xfrm>
            <a:off x="1828800" y="4745038"/>
            <a:ext cx="762000" cy="665162"/>
            <a:chOff x="3174" y="2656"/>
            <a:chExt cx="1549" cy="1351"/>
          </a:xfrm>
        </p:grpSpPr>
        <p:sp>
          <p:nvSpPr>
            <p:cNvPr id="40982"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83"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4"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85" name="Line 25"/>
          <p:cNvSpPr>
            <a:spLocks noChangeShapeType="1"/>
          </p:cNvSpPr>
          <p:nvPr/>
        </p:nvSpPr>
        <p:spPr bwMode="auto">
          <a:xfrm>
            <a:off x="2438400" y="4440238"/>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6" name="Text Box 26"/>
          <p:cNvSpPr txBox="1">
            <a:spLocks noChangeArrowheads="1"/>
          </p:cNvSpPr>
          <p:nvPr/>
        </p:nvSpPr>
        <p:spPr bwMode="auto">
          <a:xfrm>
            <a:off x="2667000" y="3906838"/>
            <a:ext cx="3480440"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函数与运算符重载</a:t>
            </a:r>
            <a:endParaRPr lang="en-US" altLang="zh-CN" sz="3200" b="1" dirty="0">
              <a:ea typeface="宋体" pitchFamily="2" charset="-122"/>
            </a:endParaRPr>
          </a:p>
        </p:txBody>
      </p:sp>
      <p:sp>
        <p:nvSpPr>
          <p:cNvPr id="40987" name="Text Box 27"/>
          <p:cNvSpPr txBox="1">
            <a:spLocks noChangeArrowheads="1"/>
          </p:cNvSpPr>
          <p:nvPr/>
        </p:nvSpPr>
        <p:spPr bwMode="gray">
          <a:xfrm>
            <a:off x="2025650" y="3929063"/>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3</a:t>
            </a:r>
          </a:p>
        </p:txBody>
      </p:sp>
      <p:sp>
        <p:nvSpPr>
          <p:cNvPr id="40988" name="Line 28"/>
          <p:cNvSpPr>
            <a:spLocks noChangeShapeType="1"/>
          </p:cNvSpPr>
          <p:nvPr/>
        </p:nvSpPr>
        <p:spPr bwMode="auto">
          <a:xfrm>
            <a:off x="2438400" y="5354638"/>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9" name="Text Box 29"/>
          <p:cNvSpPr txBox="1">
            <a:spLocks noChangeArrowheads="1"/>
          </p:cNvSpPr>
          <p:nvPr/>
        </p:nvSpPr>
        <p:spPr bwMode="auto">
          <a:xfrm>
            <a:off x="2667000" y="4821238"/>
            <a:ext cx="3845925"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solidFill>
                  <a:srgbClr val="C00000"/>
                </a:solidFill>
                <a:ea typeface="宋体" pitchFamily="2" charset="-122"/>
              </a:rPr>
              <a:t>函数与</a:t>
            </a:r>
            <a:r>
              <a:rPr lang="en-US" altLang="zh-CN" sz="3200" b="1" dirty="0" smtClean="0">
                <a:solidFill>
                  <a:srgbClr val="C00000"/>
                </a:solidFill>
                <a:ea typeface="宋体" pitchFamily="2" charset="-122"/>
              </a:rPr>
              <a:t>C++</a:t>
            </a:r>
            <a:r>
              <a:rPr lang="zh-CN" altLang="en-US" sz="3200" b="1" dirty="0" smtClean="0">
                <a:solidFill>
                  <a:srgbClr val="C00000"/>
                </a:solidFill>
                <a:ea typeface="宋体" pitchFamily="2" charset="-122"/>
              </a:rPr>
              <a:t>程序结构</a:t>
            </a:r>
            <a:endParaRPr lang="en-US" altLang="zh-CN" sz="3200" b="1" dirty="0">
              <a:solidFill>
                <a:srgbClr val="C00000"/>
              </a:solidFill>
              <a:ea typeface="宋体" pitchFamily="2" charset="-122"/>
            </a:endParaRPr>
          </a:p>
        </p:txBody>
      </p:sp>
      <p:sp>
        <p:nvSpPr>
          <p:cNvPr id="40990" name="Text Box 30"/>
          <p:cNvSpPr txBox="1">
            <a:spLocks noChangeArrowheads="1"/>
          </p:cNvSpPr>
          <p:nvPr/>
        </p:nvSpPr>
        <p:spPr bwMode="gray">
          <a:xfrm>
            <a:off x="2025650" y="4843463"/>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4</a:t>
            </a:r>
          </a:p>
        </p:txBody>
      </p:sp>
      <p:sp>
        <p:nvSpPr>
          <p:cNvPr id="31" name="灯片编号占位符 30"/>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184</a:t>
            </a:fld>
            <a:endParaRPr lang="en-US" altLang="zh-CN" dirty="0"/>
          </a:p>
        </p:txBody>
      </p:sp>
    </p:spTree>
    <p:extLst>
      <p:ext uri="{BB962C8B-B14F-4D97-AF65-F5344CB8AC3E}">
        <p14:creationId xmlns:p14="http://schemas.microsoft.com/office/powerpoint/2010/main" val="468248644"/>
      </p:ext>
    </p:extLst>
  </p:cSld>
  <p:clrMapOvr>
    <a:masterClrMapping/>
  </p:clrMapOvr>
  <p:timing>
    <p:tnLst>
      <p:par>
        <p:cTn xmlns:p14="http://schemas.microsoft.com/office/powerpoint/2010/mai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函数与</a:t>
            </a:r>
            <a:r>
              <a:rPr lang="en-US" altLang="zh-CN" dirty="0" smtClean="0"/>
              <a:t>C++</a:t>
            </a:r>
            <a:r>
              <a:rPr lang="zh-CN" altLang="en-US" dirty="0" smtClean="0"/>
              <a:t>程序结构</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185</a:t>
            </a:fld>
            <a:endParaRPr lang="en-US" altLang="zh-CN" dirty="0"/>
          </a:p>
        </p:txBody>
      </p:sp>
      <p:sp>
        <p:nvSpPr>
          <p:cNvPr id="30" name="Oval 3"/>
          <p:cNvSpPr>
            <a:spLocks noChangeArrowheads="1"/>
          </p:cNvSpPr>
          <p:nvPr/>
        </p:nvSpPr>
        <p:spPr bwMode="ltGray">
          <a:xfrm>
            <a:off x="2187575" y="4429132"/>
            <a:ext cx="5562600" cy="1325562"/>
          </a:xfrm>
          <a:prstGeom prst="ellipse">
            <a:avLst/>
          </a:prstGeom>
          <a:gradFill rotWithShape="1">
            <a:gsLst>
              <a:gs pos="0">
                <a:srgbClr val="292929"/>
              </a:gs>
              <a:gs pos="100000">
                <a:schemeClr val="bg1"/>
              </a:gs>
            </a:gsLst>
            <a:lin ang="2700000" scaled="1"/>
          </a:gradFill>
          <a:ln w="3175">
            <a:noFill/>
            <a:round/>
            <a:headEnd/>
            <a:tailEnd type="none" w="sm" len="sm"/>
          </a:ln>
          <a:effectLst/>
        </p:spPr>
        <p:txBody>
          <a:bodyPr vert="eaVert" wrap="none" lIns="92075" tIns="46038" rIns="92075" bIns="46038" anchor="ctr"/>
          <a:lstStyle/>
          <a:p>
            <a:endParaRPr lang="zh-CN" altLang="en-US"/>
          </a:p>
        </p:txBody>
      </p:sp>
      <p:sp>
        <p:nvSpPr>
          <p:cNvPr id="31" name="Oval 5"/>
          <p:cNvSpPr>
            <a:spLocks noChangeArrowheads="1"/>
          </p:cNvSpPr>
          <p:nvPr/>
        </p:nvSpPr>
        <p:spPr bwMode="gray">
          <a:xfrm rot="-998297">
            <a:off x="1517650" y="2114550"/>
            <a:ext cx="5564188" cy="2922588"/>
          </a:xfrm>
          <a:prstGeom prst="ellipse">
            <a:avLst/>
          </a:prstGeom>
          <a:gradFill rotWithShape="1">
            <a:gsLst>
              <a:gs pos="0">
                <a:srgbClr val="33CCCC">
                  <a:gamma/>
                  <a:shade val="63529"/>
                  <a:invGamma/>
                </a:srgbClr>
              </a:gs>
              <a:gs pos="100000">
                <a:srgbClr val="33CCCC"/>
              </a:gs>
            </a:gsLst>
            <a:lin ang="2700000" scaled="1"/>
          </a:gradFill>
          <a:ln w="12700">
            <a:noFill/>
            <a:round/>
            <a:headEnd type="none" w="sm" len="sm"/>
            <a:tailEnd type="none" w="sm" len="sm"/>
          </a:ln>
          <a:effectLst/>
        </p:spPr>
        <p:txBody>
          <a:bodyPr wrap="none" anchor="ctr"/>
          <a:lstStyle/>
          <a:p>
            <a:endParaRPr lang="zh-CN" altLang="en-US"/>
          </a:p>
        </p:txBody>
      </p:sp>
      <p:sp>
        <p:nvSpPr>
          <p:cNvPr id="32" name="Arc 6"/>
          <p:cNvSpPr>
            <a:spLocks/>
          </p:cNvSpPr>
          <p:nvPr/>
        </p:nvSpPr>
        <p:spPr bwMode="gray">
          <a:xfrm rot="-998297">
            <a:off x="4391025" y="3186113"/>
            <a:ext cx="2652713" cy="1320800"/>
          </a:xfrm>
          <a:custGeom>
            <a:avLst/>
            <a:gdLst>
              <a:gd name="G0" fmla="+- 0 0 0"/>
              <a:gd name="G1" fmla="+- 0 0 0"/>
              <a:gd name="G2" fmla="+- 21600 0 0"/>
              <a:gd name="T0" fmla="*/ 19933 w 19933"/>
              <a:gd name="T1" fmla="*/ 8321 h 19523"/>
              <a:gd name="T2" fmla="*/ 9242 w 19933"/>
              <a:gd name="T3" fmla="*/ 19523 h 19523"/>
              <a:gd name="T4" fmla="*/ 0 w 19933"/>
              <a:gd name="T5" fmla="*/ 0 h 19523"/>
            </a:gdLst>
            <a:ahLst/>
            <a:cxnLst>
              <a:cxn ang="0">
                <a:pos x="T0" y="T1"/>
              </a:cxn>
              <a:cxn ang="0">
                <a:pos x="T2" y="T3"/>
              </a:cxn>
              <a:cxn ang="0">
                <a:pos x="T4" y="T5"/>
              </a:cxn>
            </a:cxnLst>
            <a:rect l="0" t="0" r="r" b="b"/>
            <a:pathLst>
              <a:path w="19933" h="19523" fill="none" extrusionOk="0">
                <a:moveTo>
                  <a:pt x="19932" y="8320"/>
                </a:moveTo>
                <a:cubicBezTo>
                  <a:pt x="17876" y="13247"/>
                  <a:pt x="14067" y="17238"/>
                  <a:pt x="9241" y="19522"/>
                </a:cubicBezTo>
              </a:path>
              <a:path w="19933" h="19523" stroke="0" extrusionOk="0">
                <a:moveTo>
                  <a:pt x="19932" y="8320"/>
                </a:moveTo>
                <a:cubicBezTo>
                  <a:pt x="17876" y="13247"/>
                  <a:pt x="14067" y="17238"/>
                  <a:pt x="9241" y="19522"/>
                </a:cubicBezTo>
                <a:lnTo>
                  <a:pt x="0" y="0"/>
                </a:lnTo>
                <a:close/>
              </a:path>
            </a:pathLst>
          </a:custGeom>
          <a:solidFill>
            <a:srgbClr val="D9AF13"/>
          </a:solidFill>
          <a:ln w="12700">
            <a:noFill/>
            <a:round/>
            <a:headEnd type="none" w="sm" len="sm"/>
            <a:tailEnd type="none" w="sm" len="sm"/>
          </a:ln>
          <a:effectLst/>
        </p:spPr>
        <p:txBody>
          <a:bodyPr wrap="none" anchor="ctr"/>
          <a:lstStyle/>
          <a:p>
            <a:endParaRPr lang="zh-CN" altLang="en-US"/>
          </a:p>
        </p:txBody>
      </p:sp>
      <p:sp>
        <p:nvSpPr>
          <p:cNvPr id="33" name="Arc 7"/>
          <p:cNvSpPr>
            <a:spLocks/>
          </p:cNvSpPr>
          <p:nvPr/>
        </p:nvSpPr>
        <p:spPr bwMode="gray">
          <a:xfrm rot="-998297">
            <a:off x="4171300" y="2191736"/>
            <a:ext cx="2849562" cy="1567015"/>
          </a:xfrm>
          <a:custGeom>
            <a:avLst/>
            <a:gdLst>
              <a:gd name="G0" fmla="+- 0 0 0"/>
              <a:gd name="G1" fmla="+- 14335 0 0"/>
              <a:gd name="G2" fmla="+- 21600 0 0"/>
              <a:gd name="T0" fmla="*/ 16157 w 21600"/>
              <a:gd name="T1" fmla="*/ 0 h 22718"/>
              <a:gd name="T2" fmla="*/ 19907 w 21600"/>
              <a:gd name="T3" fmla="*/ 22718 h 22718"/>
              <a:gd name="T4" fmla="*/ 0 w 21600"/>
              <a:gd name="T5" fmla="*/ 14335 h 22718"/>
            </a:gdLst>
            <a:ahLst/>
            <a:cxnLst>
              <a:cxn ang="0">
                <a:pos x="T0" y="T1"/>
              </a:cxn>
              <a:cxn ang="0">
                <a:pos x="T2" y="T3"/>
              </a:cxn>
              <a:cxn ang="0">
                <a:pos x="T4" y="T5"/>
              </a:cxn>
            </a:cxnLst>
            <a:rect l="0" t="0" r="r" b="b"/>
            <a:pathLst>
              <a:path w="21600" h="22718" fill="none" extrusionOk="0">
                <a:moveTo>
                  <a:pt x="16157" y="-1"/>
                </a:moveTo>
                <a:cubicBezTo>
                  <a:pt x="19663" y="3951"/>
                  <a:pt x="21600" y="9051"/>
                  <a:pt x="21600" y="14335"/>
                </a:cubicBezTo>
                <a:cubicBezTo>
                  <a:pt x="21600" y="17214"/>
                  <a:pt x="21024" y="20064"/>
                  <a:pt x="19906" y="22717"/>
                </a:cubicBezTo>
              </a:path>
              <a:path w="21600" h="22718" stroke="0" extrusionOk="0">
                <a:moveTo>
                  <a:pt x="16157" y="-1"/>
                </a:moveTo>
                <a:cubicBezTo>
                  <a:pt x="19663" y="3951"/>
                  <a:pt x="21600" y="9051"/>
                  <a:pt x="21600" y="14335"/>
                </a:cubicBezTo>
                <a:cubicBezTo>
                  <a:pt x="21600" y="17214"/>
                  <a:pt x="21024" y="20064"/>
                  <a:pt x="19906" y="22717"/>
                </a:cubicBezTo>
                <a:lnTo>
                  <a:pt x="0" y="14335"/>
                </a:lnTo>
                <a:close/>
              </a:path>
            </a:pathLst>
          </a:custGeom>
          <a:solidFill>
            <a:srgbClr val="0099CC"/>
          </a:solidFill>
          <a:ln w="12700">
            <a:noFill/>
            <a:round/>
            <a:headEnd type="none" w="sm" len="sm"/>
            <a:tailEnd type="none" w="sm" len="sm"/>
          </a:ln>
          <a:effectLst/>
        </p:spPr>
        <p:txBody>
          <a:bodyPr wrap="none" anchor="ctr"/>
          <a:lstStyle/>
          <a:p>
            <a:pPr algn="ctr"/>
            <a:endParaRPr lang="zh-CN" altLang="zh-CN">
              <a:solidFill>
                <a:schemeClr val="bg1"/>
              </a:solidFill>
            </a:endParaRPr>
          </a:p>
        </p:txBody>
      </p:sp>
      <p:sp>
        <p:nvSpPr>
          <p:cNvPr id="34" name="Arc 8"/>
          <p:cNvSpPr>
            <a:spLocks/>
          </p:cNvSpPr>
          <p:nvPr/>
        </p:nvSpPr>
        <p:spPr bwMode="gray">
          <a:xfrm rot="20601703" flipH="1">
            <a:off x="1600200" y="3487738"/>
            <a:ext cx="2876550" cy="1630362"/>
          </a:xfrm>
          <a:custGeom>
            <a:avLst/>
            <a:gdLst>
              <a:gd name="G0" fmla="+- 0 0 0"/>
              <a:gd name="G1" fmla="+- 6947 0 0"/>
              <a:gd name="G2" fmla="+- 21600 0 0"/>
              <a:gd name="T0" fmla="*/ 20452 w 21600"/>
              <a:gd name="T1" fmla="*/ 0 h 24439"/>
              <a:gd name="T2" fmla="*/ 12673 w 21600"/>
              <a:gd name="T3" fmla="*/ 24439 h 24439"/>
              <a:gd name="T4" fmla="*/ 0 w 21600"/>
              <a:gd name="T5" fmla="*/ 6947 h 24439"/>
            </a:gdLst>
            <a:ahLst/>
            <a:cxnLst>
              <a:cxn ang="0">
                <a:pos x="T0" y="T1"/>
              </a:cxn>
              <a:cxn ang="0">
                <a:pos x="T2" y="T3"/>
              </a:cxn>
              <a:cxn ang="0">
                <a:pos x="T4" y="T5"/>
              </a:cxn>
            </a:cxnLst>
            <a:rect l="0" t="0" r="r" b="b"/>
            <a:pathLst>
              <a:path w="21600" h="24439" fill="none" extrusionOk="0">
                <a:moveTo>
                  <a:pt x="20452" y="-1"/>
                </a:moveTo>
                <a:cubicBezTo>
                  <a:pt x="21212" y="2237"/>
                  <a:pt x="21600" y="4584"/>
                  <a:pt x="21600" y="6947"/>
                </a:cubicBezTo>
                <a:cubicBezTo>
                  <a:pt x="21600" y="13871"/>
                  <a:pt x="18280" y="20376"/>
                  <a:pt x="12672" y="24438"/>
                </a:cubicBezTo>
              </a:path>
              <a:path w="21600" h="24439" stroke="0" extrusionOk="0">
                <a:moveTo>
                  <a:pt x="20452" y="-1"/>
                </a:moveTo>
                <a:cubicBezTo>
                  <a:pt x="21212" y="2237"/>
                  <a:pt x="21600" y="4584"/>
                  <a:pt x="21600" y="6947"/>
                </a:cubicBezTo>
                <a:cubicBezTo>
                  <a:pt x="21600" y="13871"/>
                  <a:pt x="18280" y="20376"/>
                  <a:pt x="12672" y="24438"/>
                </a:cubicBezTo>
                <a:lnTo>
                  <a:pt x="0" y="6947"/>
                </a:lnTo>
                <a:close/>
              </a:path>
            </a:pathLst>
          </a:custGeom>
          <a:gradFill rotWithShape="1">
            <a:gsLst>
              <a:gs pos="0">
                <a:srgbClr val="47ABE3">
                  <a:gamma/>
                  <a:tint val="45490"/>
                  <a:invGamma/>
                </a:srgbClr>
              </a:gs>
              <a:gs pos="100000">
                <a:srgbClr val="47ABE3"/>
              </a:gs>
            </a:gsLst>
            <a:lin ang="2700000" scaled="1"/>
          </a:gradFill>
          <a:ln w="12700">
            <a:noFill/>
            <a:round/>
            <a:headEnd type="none" w="sm" len="sm"/>
            <a:tailEnd type="none" w="sm" len="sm"/>
          </a:ln>
          <a:effectLst/>
        </p:spPr>
        <p:txBody>
          <a:bodyPr wrap="none" anchor="ctr"/>
          <a:lstStyle/>
          <a:p>
            <a:endParaRPr lang="zh-CN" altLang="en-US" dirty="0"/>
          </a:p>
        </p:txBody>
      </p:sp>
      <p:sp>
        <p:nvSpPr>
          <p:cNvPr id="35" name="Arc 9"/>
          <p:cNvSpPr>
            <a:spLocks/>
          </p:cNvSpPr>
          <p:nvPr/>
        </p:nvSpPr>
        <p:spPr bwMode="gray">
          <a:xfrm rot="-998297">
            <a:off x="3409950" y="1920875"/>
            <a:ext cx="2814638" cy="1417638"/>
          </a:xfrm>
          <a:custGeom>
            <a:avLst/>
            <a:gdLst>
              <a:gd name="G0" fmla="+- 4839 0 0"/>
              <a:gd name="G1" fmla="+- 21600 0 0"/>
              <a:gd name="G2" fmla="+- 21600 0 0"/>
              <a:gd name="T0" fmla="*/ 0 w 21397"/>
              <a:gd name="T1" fmla="*/ 549 h 21600"/>
              <a:gd name="T2" fmla="*/ 21397 w 21397"/>
              <a:gd name="T3" fmla="*/ 7730 h 21600"/>
              <a:gd name="T4" fmla="*/ 4839 w 21397"/>
              <a:gd name="T5" fmla="*/ 21600 h 21600"/>
            </a:gdLst>
            <a:ahLst/>
            <a:cxnLst>
              <a:cxn ang="0">
                <a:pos x="T0" y="T1"/>
              </a:cxn>
              <a:cxn ang="0">
                <a:pos x="T2" y="T3"/>
              </a:cxn>
              <a:cxn ang="0">
                <a:pos x="T4" y="T5"/>
              </a:cxn>
            </a:cxnLst>
            <a:rect l="0" t="0" r="r" b="b"/>
            <a:pathLst>
              <a:path w="21397" h="21600" fill="none" extrusionOk="0">
                <a:moveTo>
                  <a:pt x="0" y="549"/>
                </a:moveTo>
                <a:cubicBezTo>
                  <a:pt x="1587" y="184"/>
                  <a:pt x="3210" y="-1"/>
                  <a:pt x="4839" y="0"/>
                </a:cubicBezTo>
                <a:cubicBezTo>
                  <a:pt x="11230" y="0"/>
                  <a:pt x="17293" y="2830"/>
                  <a:pt x="21397" y="7729"/>
                </a:cubicBezTo>
              </a:path>
              <a:path w="21397" h="21600" stroke="0" extrusionOk="0">
                <a:moveTo>
                  <a:pt x="0" y="549"/>
                </a:moveTo>
                <a:cubicBezTo>
                  <a:pt x="1587" y="184"/>
                  <a:pt x="3210" y="-1"/>
                  <a:pt x="4839" y="0"/>
                </a:cubicBezTo>
                <a:cubicBezTo>
                  <a:pt x="11230" y="0"/>
                  <a:pt x="17293" y="2830"/>
                  <a:pt x="21397" y="7729"/>
                </a:cubicBezTo>
                <a:lnTo>
                  <a:pt x="4839" y="21600"/>
                </a:lnTo>
                <a:close/>
              </a:path>
            </a:pathLst>
          </a:custGeom>
          <a:gradFill rotWithShape="1">
            <a:gsLst>
              <a:gs pos="0">
                <a:srgbClr val="AAA0F8">
                  <a:gamma/>
                  <a:shade val="46275"/>
                  <a:invGamma/>
                </a:srgbClr>
              </a:gs>
              <a:gs pos="100000">
                <a:srgbClr val="AAA0F8"/>
              </a:gs>
            </a:gsLst>
            <a:lin ang="2700000" scaled="1"/>
          </a:gradFill>
          <a:ln w="12700">
            <a:noFill/>
            <a:round/>
            <a:headEnd type="none" w="sm" len="sm"/>
            <a:tailEnd type="none" w="sm" len="sm"/>
          </a:ln>
          <a:effectLst/>
        </p:spPr>
        <p:txBody>
          <a:bodyPr wrap="none" anchor="ctr"/>
          <a:lstStyle/>
          <a:p>
            <a:endParaRPr lang="zh-CN" altLang="en-US"/>
          </a:p>
        </p:txBody>
      </p:sp>
      <p:sp>
        <p:nvSpPr>
          <p:cNvPr id="36" name="Arc 10"/>
          <p:cNvSpPr>
            <a:spLocks/>
          </p:cNvSpPr>
          <p:nvPr/>
        </p:nvSpPr>
        <p:spPr bwMode="gray">
          <a:xfrm rot="20601703" flipH="1">
            <a:off x="1371600" y="2573338"/>
            <a:ext cx="2762250" cy="1381125"/>
          </a:xfrm>
          <a:custGeom>
            <a:avLst/>
            <a:gdLst>
              <a:gd name="G0" fmla="+- 0 0 0"/>
              <a:gd name="G1" fmla="+- 21142 0 0"/>
              <a:gd name="G2" fmla="+- 21600 0 0"/>
              <a:gd name="T0" fmla="*/ 4423 w 20934"/>
              <a:gd name="T1" fmla="*/ 0 h 21142"/>
              <a:gd name="T2" fmla="*/ 20934 w 20934"/>
              <a:gd name="T3" fmla="*/ 15820 h 21142"/>
              <a:gd name="T4" fmla="*/ 0 w 20934"/>
              <a:gd name="T5" fmla="*/ 21142 h 21142"/>
            </a:gdLst>
            <a:ahLst/>
            <a:cxnLst>
              <a:cxn ang="0">
                <a:pos x="T0" y="T1"/>
              </a:cxn>
              <a:cxn ang="0">
                <a:pos x="T2" y="T3"/>
              </a:cxn>
              <a:cxn ang="0">
                <a:pos x="T4" y="T5"/>
              </a:cxn>
            </a:cxnLst>
            <a:rect l="0" t="0" r="r" b="b"/>
            <a:pathLst>
              <a:path w="20934" h="21142" fill="none" extrusionOk="0">
                <a:moveTo>
                  <a:pt x="4423" y="-1"/>
                </a:moveTo>
                <a:cubicBezTo>
                  <a:pt x="12495" y="1688"/>
                  <a:pt x="18902" y="7826"/>
                  <a:pt x="20934" y="15819"/>
                </a:cubicBezTo>
              </a:path>
              <a:path w="20934" h="21142" stroke="0" extrusionOk="0">
                <a:moveTo>
                  <a:pt x="4423" y="-1"/>
                </a:moveTo>
                <a:cubicBezTo>
                  <a:pt x="12495" y="1688"/>
                  <a:pt x="18902" y="7826"/>
                  <a:pt x="20934" y="15819"/>
                </a:cubicBezTo>
                <a:lnTo>
                  <a:pt x="0" y="21142"/>
                </a:lnTo>
                <a:close/>
              </a:path>
            </a:pathLst>
          </a:custGeom>
          <a:gradFill rotWithShape="1">
            <a:gsLst>
              <a:gs pos="0">
                <a:srgbClr val="47ABE3"/>
              </a:gs>
              <a:gs pos="100000">
                <a:srgbClr val="47ABE3">
                  <a:gamma/>
                  <a:shade val="46275"/>
                  <a:invGamma/>
                </a:srgbClr>
              </a:gs>
            </a:gsLst>
            <a:lin ang="2700000" scaled="1"/>
          </a:gradFill>
          <a:ln w="12700">
            <a:noFill/>
            <a:round/>
            <a:headEnd type="none" w="sm" len="sm"/>
            <a:tailEnd type="none" w="sm" len="sm"/>
          </a:ln>
          <a:effectLst/>
        </p:spPr>
        <p:txBody>
          <a:bodyPr wrap="none" anchor="ctr"/>
          <a:lstStyle/>
          <a:p>
            <a:endParaRPr lang="zh-CN" altLang="en-US"/>
          </a:p>
        </p:txBody>
      </p:sp>
      <p:sp>
        <p:nvSpPr>
          <p:cNvPr id="47" name="Oval 21"/>
          <p:cNvSpPr>
            <a:spLocks noChangeArrowheads="1"/>
          </p:cNvSpPr>
          <p:nvPr/>
        </p:nvSpPr>
        <p:spPr bwMode="gray">
          <a:xfrm rot="-998297">
            <a:off x="2979738" y="2828925"/>
            <a:ext cx="2695575" cy="1339850"/>
          </a:xfrm>
          <a:prstGeom prst="ellipse">
            <a:avLst/>
          </a:prstGeom>
          <a:gradFill rotWithShape="0">
            <a:gsLst>
              <a:gs pos="0">
                <a:srgbClr val="000000"/>
              </a:gs>
              <a:gs pos="50000">
                <a:srgbClr val="000000">
                  <a:gamma/>
                  <a:tint val="24314"/>
                  <a:invGamma/>
                </a:srgbClr>
              </a:gs>
              <a:gs pos="100000">
                <a:srgbClr val="000000"/>
              </a:gs>
            </a:gsLst>
            <a:lin ang="0" scaled="1"/>
          </a:gradFill>
          <a:ln w="12700">
            <a:noFill/>
            <a:round/>
            <a:headEnd type="none" w="sm" len="sm"/>
            <a:tailEnd type="none" w="sm" len="sm"/>
          </a:ln>
          <a:effectLst/>
        </p:spPr>
        <p:txBody>
          <a:bodyPr wrap="none" anchor="ctr"/>
          <a:lstStyle/>
          <a:p>
            <a:endParaRPr lang="zh-CN" altLang="en-US"/>
          </a:p>
        </p:txBody>
      </p:sp>
      <p:sp>
        <p:nvSpPr>
          <p:cNvPr id="49" name="Text Box 23"/>
          <p:cNvSpPr txBox="1">
            <a:spLocks noChangeArrowheads="1"/>
          </p:cNvSpPr>
          <p:nvPr/>
        </p:nvSpPr>
        <p:spPr bwMode="gray">
          <a:xfrm>
            <a:off x="5761729" y="2571744"/>
            <a:ext cx="881973" cy="646331"/>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生存期</a:t>
            </a:r>
            <a:endParaRPr lang="en-US" altLang="zh-CN" b="1" dirty="0" smtClean="0">
              <a:solidFill>
                <a:srgbClr val="FFFF00"/>
              </a:solidFill>
              <a:latin typeface="楷体_GB2312" pitchFamily="49" charset="-122"/>
              <a:ea typeface="楷体_GB2312" pitchFamily="49" charset="-122"/>
            </a:endParaRPr>
          </a:p>
          <a:p>
            <a:r>
              <a:rPr lang="zh-CN" altLang="en-US" b="1" dirty="0" smtClean="0">
                <a:solidFill>
                  <a:srgbClr val="FFFF00"/>
                </a:solidFill>
                <a:latin typeface="楷体_GB2312" pitchFamily="49" charset="-122"/>
                <a:ea typeface="楷体_GB2312" pitchFamily="49" charset="-122"/>
              </a:rPr>
              <a:t>作用域</a:t>
            </a:r>
            <a:endParaRPr lang="en-US" altLang="zh-CN" b="1" dirty="0">
              <a:solidFill>
                <a:srgbClr val="FFFF00"/>
              </a:solidFill>
              <a:latin typeface="楷体_GB2312" pitchFamily="49" charset="-122"/>
              <a:ea typeface="楷体_GB2312" pitchFamily="49" charset="-122"/>
            </a:endParaRPr>
          </a:p>
        </p:txBody>
      </p:sp>
      <p:sp>
        <p:nvSpPr>
          <p:cNvPr id="50" name="Text Box 24"/>
          <p:cNvSpPr txBox="1">
            <a:spLocks noChangeArrowheads="1"/>
          </p:cNvSpPr>
          <p:nvPr/>
        </p:nvSpPr>
        <p:spPr bwMode="gray">
          <a:xfrm>
            <a:off x="4190093" y="2071678"/>
            <a:ext cx="1114408" cy="369332"/>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存储类型</a:t>
            </a:r>
            <a:endParaRPr lang="en-US" altLang="zh-CN" b="1" dirty="0">
              <a:solidFill>
                <a:srgbClr val="FFFF00"/>
              </a:solidFill>
              <a:latin typeface="楷体_GB2312" pitchFamily="49" charset="-122"/>
              <a:ea typeface="楷体_GB2312" pitchFamily="49" charset="-122"/>
            </a:endParaRPr>
          </a:p>
        </p:txBody>
      </p:sp>
      <p:sp>
        <p:nvSpPr>
          <p:cNvPr id="51" name="Text Box 25"/>
          <p:cNvSpPr txBox="1">
            <a:spLocks noChangeArrowheads="1"/>
          </p:cNvSpPr>
          <p:nvPr/>
        </p:nvSpPr>
        <p:spPr bwMode="gray">
          <a:xfrm>
            <a:off x="2143108" y="2988230"/>
            <a:ext cx="1114408" cy="646331"/>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函数数据</a:t>
            </a:r>
            <a:endParaRPr lang="en-US" altLang="zh-CN" b="1" dirty="0" smtClean="0">
              <a:solidFill>
                <a:srgbClr val="FFFF00"/>
              </a:solidFill>
              <a:latin typeface="楷体_GB2312" pitchFamily="49" charset="-122"/>
              <a:ea typeface="楷体_GB2312" pitchFamily="49" charset="-122"/>
            </a:endParaRPr>
          </a:p>
          <a:p>
            <a:r>
              <a:rPr lang="zh-CN" altLang="en-US" b="1" dirty="0" smtClean="0">
                <a:solidFill>
                  <a:srgbClr val="FFFF00"/>
                </a:solidFill>
                <a:latin typeface="楷体_GB2312" pitchFamily="49" charset="-122"/>
                <a:ea typeface="楷体_GB2312" pitchFamily="49" charset="-122"/>
              </a:rPr>
              <a:t>传递</a:t>
            </a:r>
            <a:endParaRPr lang="en-US" altLang="zh-CN" b="1" dirty="0">
              <a:solidFill>
                <a:srgbClr val="FFFF00"/>
              </a:solidFill>
              <a:latin typeface="楷体_GB2312" pitchFamily="49" charset="-122"/>
              <a:ea typeface="楷体_GB2312" pitchFamily="49" charset="-122"/>
            </a:endParaRPr>
          </a:p>
        </p:txBody>
      </p:sp>
      <p:sp>
        <p:nvSpPr>
          <p:cNvPr id="52" name="Text Box 26"/>
          <p:cNvSpPr txBox="1">
            <a:spLocks noChangeArrowheads="1"/>
          </p:cNvSpPr>
          <p:nvPr/>
        </p:nvSpPr>
        <p:spPr bwMode="gray">
          <a:xfrm>
            <a:off x="2057400" y="4071942"/>
            <a:ext cx="1114408" cy="646331"/>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全局变量</a:t>
            </a:r>
            <a:endParaRPr lang="en-US" altLang="zh-CN" b="1" dirty="0" smtClean="0">
              <a:solidFill>
                <a:srgbClr val="FFFF00"/>
              </a:solidFill>
              <a:latin typeface="楷体_GB2312" pitchFamily="49" charset="-122"/>
              <a:ea typeface="楷体_GB2312" pitchFamily="49" charset="-122"/>
            </a:endParaRPr>
          </a:p>
          <a:p>
            <a:r>
              <a:rPr lang="zh-CN" altLang="en-US" b="1" dirty="0" smtClean="0">
                <a:solidFill>
                  <a:srgbClr val="FFFF00"/>
                </a:solidFill>
                <a:latin typeface="楷体_GB2312" pitchFamily="49" charset="-122"/>
                <a:ea typeface="楷体_GB2312" pitchFamily="49" charset="-122"/>
              </a:rPr>
              <a:t>局部变量</a:t>
            </a:r>
            <a:endParaRPr lang="en-US" altLang="zh-CN" b="1" dirty="0">
              <a:solidFill>
                <a:srgbClr val="FFFF00"/>
              </a:solidFill>
              <a:latin typeface="楷体_GB2312" pitchFamily="49" charset="-122"/>
              <a:ea typeface="楷体_GB2312" pitchFamily="49" charset="-122"/>
            </a:endParaRPr>
          </a:p>
        </p:txBody>
      </p:sp>
      <p:sp>
        <p:nvSpPr>
          <p:cNvPr id="53" name="Text Box 27"/>
          <p:cNvSpPr txBox="1">
            <a:spLocks noChangeArrowheads="1"/>
          </p:cNvSpPr>
          <p:nvPr/>
        </p:nvSpPr>
        <p:spPr bwMode="gray">
          <a:xfrm>
            <a:off x="3902739" y="4354305"/>
            <a:ext cx="883575" cy="369332"/>
          </a:xfrm>
          <a:prstGeom prst="rect">
            <a:avLst/>
          </a:prstGeom>
          <a:noFill/>
          <a:ln w="9525">
            <a:noFill/>
            <a:miter lim="800000"/>
            <a:headEnd/>
            <a:tailEnd/>
          </a:ln>
          <a:effectLst/>
        </p:spPr>
        <p:txBody>
          <a:bodyPr wrap="none">
            <a:spAutoFit/>
          </a:bodyPr>
          <a:lstStyle/>
          <a:p>
            <a:r>
              <a:rPr lang="en-US" altLang="zh-CN" b="1" dirty="0" smtClean="0">
                <a:solidFill>
                  <a:srgbClr val="FFFF00"/>
                </a:solidFill>
                <a:latin typeface="楷体_GB2312" pitchFamily="49" charset="-122"/>
                <a:ea typeface="楷体_GB2312" pitchFamily="49" charset="-122"/>
              </a:rPr>
              <a:t>SP</a:t>
            </a:r>
            <a:r>
              <a:rPr lang="zh-CN" altLang="en-US" b="1" dirty="0" smtClean="0">
                <a:solidFill>
                  <a:srgbClr val="FFFF00"/>
                </a:solidFill>
                <a:latin typeface="楷体_GB2312" pitchFamily="49" charset="-122"/>
                <a:ea typeface="楷体_GB2312" pitchFamily="49" charset="-122"/>
              </a:rPr>
              <a:t>框架</a:t>
            </a:r>
            <a:endParaRPr lang="en-US" altLang="zh-CN" b="1" dirty="0">
              <a:solidFill>
                <a:srgbClr val="FFFF00"/>
              </a:solidFill>
              <a:latin typeface="楷体_GB2312" pitchFamily="49" charset="-122"/>
              <a:ea typeface="楷体_GB2312" pitchFamily="49" charset="-122"/>
            </a:endParaRPr>
          </a:p>
        </p:txBody>
      </p:sp>
      <p:sp>
        <p:nvSpPr>
          <p:cNvPr id="54" name="Text Box 28"/>
          <p:cNvSpPr txBox="1">
            <a:spLocks noChangeArrowheads="1"/>
          </p:cNvSpPr>
          <p:nvPr/>
        </p:nvSpPr>
        <p:spPr bwMode="gray">
          <a:xfrm>
            <a:off x="5500694" y="3497049"/>
            <a:ext cx="881973" cy="646331"/>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标准库</a:t>
            </a:r>
            <a:endParaRPr lang="en-US" altLang="zh-CN" b="1" dirty="0" smtClean="0">
              <a:solidFill>
                <a:srgbClr val="FFFF00"/>
              </a:solidFill>
              <a:latin typeface="楷体_GB2312" pitchFamily="49" charset="-122"/>
              <a:ea typeface="楷体_GB2312" pitchFamily="49" charset="-122"/>
            </a:endParaRPr>
          </a:p>
          <a:p>
            <a:r>
              <a:rPr lang="zh-CN" altLang="en-US" b="1" dirty="0" smtClean="0">
                <a:solidFill>
                  <a:srgbClr val="FFFF00"/>
                </a:solidFill>
                <a:latin typeface="楷体_GB2312" pitchFamily="49" charset="-122"/>
                <a:ea typeface="楷体_GB2312" pitchFamily="49" charset="-122"/>
              </a:rPr>
              <a:t>函数</a:t>
            </a:r>
            <a:endParaRPr lang="en-US" altLang="zh-CN" b="1" dirty="0" smtClean="0">
              <a:solidFill>
                <a:srgbClr val="FFFF00"/>
              </a:solidFill>
              <a:latin typeface="楷体_GB2312" pitchFamily="49" charset="-122"/>
              <a:ea typeface="楷体_GB2312" pitchFamily="49" charset="-122"/>
            </a:endParaRPr>
          </a:p>
        </p:txBody>
      </p:sp>
      <p:grpSp>
        <p:nvGrpSpPr>
          <p:cNvPr id="3" name="Group 13"/>
          <p:cNvGrpSpPr>
            <a:grpSpLocks/>
          </p:cNvGrpSpPr>
          <p:nvPr/>
        </p:nvGrpSpPr>
        <p:grpSpPr bwMode="auto">
          <a:xfrm>
            <a:off x="4286248" y="3078173"/>
            <a:ext cx="3040063" cy="1725612"/>
            <a:chOff x="2694" y="1900"/>
            <a:chExt cx="1915" cy="1087"/>
          </a:xfrm>
        </p:grpSpPr>
        <p:sp>
          <p:nvSpPr>
            <p:cNvPr id="64" name="Arc 14"/>
            <p:cNvSpPr>
              <a:spLocks/>
            </p:cNvSpPr>
            <p:nvPr/>
          </p:nvSpPr>
          <p:spPr bwMode="gray">
            <a:xfrm rot="-886887">
              <a:off x="2694" y="1900"/>
              <a:ext cx="1858" cy="801"/>
            </a:xfrm>
            <a:custGeom>
              <a:avLst/>
              <a:gdLst>
                <a:gd name="G0" fmla="+- 0 0 0"/>
                <a:gd name="G1" fmla="+- 0 0 0"/>
                <a:gd name="G2" fmla="+- 21600 0 0"/>
                <a:gd name="T0" fmla="*/ 19866 w 19866"/>
                <a:gd name="T1" fmla="*/ 8479 h 19523"/>
                <a:gd name="T2" fmla="*/ 9242 w 19866"/>
                <a:gd name="T3" fmla="*/ 19523 h 19523"/>
                <a:gd name="T4" fmla="*/ 0 w 19866"/>
                <a:gd name="T5" fmla="*/ 0 h 19523"/>
              </a:gdLst>
              <a:ahLst/>
              <a:cxnLst>
                <a:cxn ang="0">
                  <a:pos x="T0" y="T1"/>
                </a:cxn>
                <a:cxn ang="0">
                  <a:pos x="T2" y="T3"/>
                </a:cxn>
                <a:cxn ang="0">
                  <a:pos x="T4" y="T5"/>
                </a:cxn>
              </a:cxnLst>
              <a:rect l="0" t="0" r="r" b="b"/>
              <a:pathLst>
                <a:path w="19866" h="19523" fill="none" extrusionOk="0">
                  <a:moveTo>
                    <a:pt x="19866" y="8479"/>
                  </a:moveTo>
                  <a:cubicBezTo>
                    <a:pt x="17793" y="13335"/>
                    <a:pt x="14014" y="17263"/>
                    <a:pt x="9241" y="19522"/>
                  </a:cubicBezTo>
                </a:path>
                <a:path w="19866" h="19523" stroke="0" extrusionOk="0">
                  <a:moveTo>
                    <a:pt x="19866" y="8479"/>
                  </a:moveTo>
                  <a:cubicBezTo>
                    <a:pt x="17793" y="13335"/>
                    <a:pt x="14014" y="17263"/>
                    <a:pt x="9241" y="19522"/>
                  </a:cubicBezTo>
                  <a:lnTo>
                    <a:pt x="0" y="0"/>
                  </a:lnTo>
                  <a:close/>
                </a:path>
              </a:pathLst>
            </a:custGeom>
            <a:solidFill>
              <a:srgbClr val="352973"/>
            </a:solidFill>
            <a:ln w="12700">
              <a:noFill/>
              <a:round/>
              <a:headEnd type="none" w="sm" len="sm"/>
              <a:tailEnd type="none" w="sm" len="sm"/>
            </a:ln>
            <a:effectLst/>
          </p:spPr>
          <p:txBody>
            <a:bodyPr wrap="none" anchor="ctr"/>
            <a:lstStyle/>
            <a:p>
              <a:endParaRPr lang="zh-CN" altLang="en-US"/>
            </a:p>
          </p:txBody>
        </p:sp>
        <p:sp>
          <p:nvSpPr>
            <p:cNvPr id="65" name="Freeform 15"/>
            <p:cNvSpPr>
              <a:spLocks/>
            </p:cNvSpPr>
            <p:nvPr/>
          </p:nvSpPr>
          <p:spPr bwMode="gray">
            <a:xfrm rot="-886887">
              <a:off x="2747" y="2019"/>
              <a:ext cx="868" cy="968"/>
            </a:xfrm>
            <a:custGeom>
              <a:avLst/>
              <a:gdLst/>
              <a:ahLst/>
              <a:cxnLst>
                <a:cxn ang="0">
                  <a:pos x="480" y="633"/>
                </a:cxn>
                <a:cxn ang="0">
                  <a:pos x="486" y="762"/>
                </a:cxn>
                <a:cxn ang="0">
                  <a:pos x="9" y="129"/>
                </a:cxn>
                <a:cxn ang="0">
                  <a:pos x="0" y="0"/>
                </a:cxn>
                <a:cxn ang="0">
                  <a:pos x="480" y="633"/>
                </a:cxn>
              </a:cxnLst>
              <a:rect l="0" t="0" r="r" b="b"/>
              <a:pathLst>
                <a:path w="486" h="762">
                  <a:moveTo>
                    <a:pt x="480" y="633"/>
                  </a:moveTo>
                  <a:lnTo>
                    <a:pt x="486" y="762"/>
                  </a:lnTo>
                  <a:lnTo>
                    <a:pt x="9" y="129"/>
                  </a:lnTo>
                  <a:lnTo>
                    <a:pt x="0" y="0"/>
                  </a:lnTo>
                  <a:lnTo>
                    <a:pt x="480" y="633"/>
                  </a:lnTo>
                  <a:close/>
                </a:path>
              </a:pathLst>
            </a:custGeom>
            <a:gradFill rotWithShape="1">
              <a:gsLst>
                <a:gs pos="0">
                  <a:srgbClr val="352973">
                    <a:gamma/>
                    <a:tint val="73725"/>
                    <a:invGamma/>
                  </a:srgbClr>
                </a:gs>
                <a:gs pos="100000">
                  <a:srgbClr val="352973"/>
                </a:gs>
              </a:gsLst>
              <a:lin ang="2700000" scaled="1"/>
            </a:gradFill>
            <a:ln w="9525" cap="flat" cmpd="sng">
              <a:noFill/>
              <a:prstDash val="solid"/>
              <a:round/>
              <a:headEnd/>
              <a:tailEnd/>
            </a:ln>
            <a:effectLst/>
          </p:spPr>
          <p:txBody>
            <a:bodyPr wrap="none">
              <a:spAutoFit/>
            </a:bodyPr>
            <a:lstStyle/>
            <a:p>
              <a:endParaRPr lang="zh-CN" altLang="en-US"/>
            </a:p>
          </p:txBody>
        </p:sp>
        <p:sp>
          <p:nvSpPr>
            <p:cNvPr id="66" name="Freeform 16"/>
            <p:cNvSpPr>
              <a:spLocks/>
            </p:cNvSpPr>
            <p:nvPr/>
          </p:nvSpPr>
          <p:spPr bwMode="gray">
            <a:xfrm rot="-886887">
              <a:off x="3614" y="2125"/>
              <a:ext cx="995" cy="617"/>
            </a:xfrm>
            <a:custGeom>
              <a:avLst/>
              <a:gdLst/>
              <a:ahLst/>
              <a:cxnLst>
                <a:cxn ang="0">
                  <a:pos x="0" y="342"/>
                </a:cxn>
                <a:cxn ang="0">
                  <a:pos x="552" y="0"/>
                </a:cxn>
                <a:cxn ang="0">
                  <a:pos x="556" y="138"/>
                </a:cxn>
                <a:cxn ang="0">
                  <a:pos x="346" y="338"/>
                </a:cxn>
                <a:cxn ang="0">
                  <a:pos x="6" y="486"/>
                </a:cxn>
                <a:cxn ang="0">
                  <a:pos x="0" y="342"/>
                </a:cxn>
              </a:cxnLst>
              <a:rect l="0" t="0" r="r" b="b"/>
              <a:pathLst>
                <a:path w="556" h="486">
                  <a:moveTo>
                    <a:pt x="0" y="342"/>
                  </a:moveTo>
                  <a:lnTo>
                    <a:pt x="552" y="0"/>
                  </a:lnTo>
                  <a:lnTo>
                    <a:pt x="556" y="138"/>
                  </a:lnTo>
                  <a:cubicBezTo>
                    <a:pt x="522" y="194"/>
                    <a:pt x="438" y="280"/>
                    <a:pt x="346" y="338"/>
                  </a:cubicBezTo>
                  <a:cubicBezTo>
                    <a:pt x="254" y="396"/>
                    <a:pt x="64" y="485"/>
                    <a:pt x="6" y="486"/>
                  </a:cubicBezTo>
                  <a:cubicBezTo>
                    <a:pt x="8" y="434"/>
                    <a:pt x="1" y="372"/>
                    <a:pt x="0" y="342"/>
                  </a:cubicBezTo>
                  <a:close/>
                </a:path>
              </a:pathLst>
            </a:custGeom>
            <a:solidFill>
              <a:srgbClr val="352973"/>
            </a:solidFill>
            <a:ln w="9525" cap="flat" cmpd="sng">
              <a:noFill/>
              <a:prstDash val="solid"/>
              <a:round/>
              <a:headEnd/>
              <a:tailEnd/>
            </a:ln>
            <a:effectLst/>
          </p:spPr>
          <p:txBody>
            <a:bodyPr wrap="none">
              <a:spAutoFit/>
            </a:bodyPr>
            <a:lstStyle/>
            <a:p>
              <a:endParaRPr lang="zh-CN" altLang="en-US"/>
            </a:p>
          </p:txBody>
        </p:sp>
      </p:grpSp>
      <p:grpSp>
        <p:nvGrpSpPr>
          <p:cNvPr id="6" name="Group 17"/>
          <p:cNvGrpSpPr>
            <a:grpSpLocks/>
          </p:cNvGrpSpPr>
          <p:nvPr/>
        </p:nvGrpSpPr>
        <p:grpSpPr bwMode="auto">
          <a:xfrm>
            <a:off x="4810123" y="2957523"/>
            <a:ext cx="3003550" cy="1900237"/>
            <a:chOff x="2914" y="1816"/>
            <a:chExt cx="1892" cy="1197"/>
          </a:xfrm>
        </p:grpSpPr>
        <p:sp>
          <p:nvSpPr>
            <p:cNvPr id="68" name="Freeform 18"/>
            <p:cNvSpPr>
              <a:spLocks/>
            </p:cNvSpPr>
            <p:nvPr/>
          </p:nvSpPr>
          <p:spPr bwMode="gray">
            <a:xfrm rot="-998297">
              <a:off x="3826" y="2056"/>
              <a:ext cx="980" cy="688"/>
            </a:xfrm>
            <a:custGeom>
              <a:avLst/>
              <a:gdLst/>
              <a:ahLst/>
              <a:cxnLst>
                <a:cxn ang="0">
                  <a:pos x="0" y="342"/>
                </a:cxn>
                <a:cxn ang="0">
                  <a:pos x="552" y="0"/>
                </a:cxn>
                <a:cxn ang="0">
                  <a:pos x="556" y="138"/>
                </a:cxn>
                <a:cxn ang="0">
                  <a:pos x="346" y="338"/>
                </a:cxn>
                <a:cxn ang="0">
                  <a:pos x="6" y="486"/>
                </a:cxn>
                <a:cxn ang="0">
                  <a:pos x="0" y="342"/>
                </a:cxn>
              </a:cxnLst>
              <a:rect l="0" t="0" r="r" b="b"/>
              <a:pathLst>
                <a:path w="556" h="486">
                  <a:moveTo>
                    <a:pt x="0" y="342"/>
                  </a:moveTo>
                  <a:lnTo>
                    <a:pt x="552" y="0"/>
                  </a:lnTo>
                  <a:lnTo>
                    <a:pt x="556" y="138"/>
                  </a:lnTo>
                  <a:cubicBezTo>
                    <a:pt x="522" y="194"/>
                    <a:pt x="438" y="280"/>
                    <a:pt x="346" y="338"/>
                  </a:cubicBezTo>
                  <a:cubicBezTo>
                    <a:pt x="254" y="396"/>
                    <a:pt x="64" y="485"/>
                    <a:pt x="6" y="486"/>
                  </a:cubicBezTo>
                  <a:cubicBezTo>
                    <a:pt x="8" y="434"/>
                    <a:pt x="1" y="372"/>
                    <a:pt x="0" y="342"/>
                  </a:cubicBezTo>
                  <a:close/>
                </a:path>
              </a:pathLst>
            </a:custGeom>
            <a:gradFill rotWithShape="0">
              <a:gsLst>
                <a:gs pos="0">
                  <a:srgbClr val="6600CC">
                    <a:gamma/>
                    <a:tint val="45490"/>
                    <a:invGamma/>
                  </a:srgbClr>
                </a:gs>
                <a:gs pos="100000">
                  <a:srgbClr val="6600CC"/>
                </a:gs>
              </a:gsLst>
              <a:lin ang="0" scaled="1"/>
            </a:gradFill>
            <a:ln w="9525" cap="flat" cmpd="sng">
              <a:noFill/>
              <a:prstDash val="solid"/>
              <a:round/>
              <a:headEnd/>
              <a:tailEnd/>
            </a:ln>
            <a:effectLst/>
          </p:spPr>
          <p:txBody>
            <a:bodyPr>
              <a:spAutoFit/>
            </a:bodyPr>
            <a:lstStyle/>
            <a:p>
              <a:endParaRPr lang="zh-CN" altLang="en-US"/>
            </a:p>
          </p:txBody>
        </p:sp>
        <p:sp>
          <p:nvSpPr>
            <p:cNvPr id="69" name="Arc 19"/>
            <p:cNvSpPr>
              <a:spLocks/>
            </p:cNvSpPr>
            <p:nvPr/>
          </p:nvSpPr>
          <p:spPr bwMode="gray">
            <a:xfrm rot="-1060795">
              <a:off x="2914" y="1816"/>
              <a:ext cx="1830" cy="880"/>
            </a:xfrm>
            <a:custGeom>
              <a:avLst/>
              <a:gdLst>
                <a:gd name="G0" fmla="+- 0 0 0"/>
                <a:gd name="G1" fmla="+- 0 0 0"/>
                <a:gd name="G2" fmla="+- 21600 0 0"/>
                <a:gd name="T0" fmla="*/ 19866 w 19866"/>
                <a:gd name="T1" fmla="*/ 8479 h 19523"/>
                <a:gd name="T2" fmla="*/ 9242 w 19866"/>
                <a:gd name="T3" fmla="*/ 19523 h 19523"/>
                <a:gd name="T4" fmla="*/ 0 w 19866"/>
                <a:gd name="T5" fmla="*/ 0 h 19523"/>
              </a:gdLst>
              <a:ahLst/>
              <a:cxnLst>
                <a:cxn ang="0">
                  <a:pos x="T0" y="T1"/>
                </a:cxn>
                <a:cxn ang="0">
                  <a:pos x="T2" y="T3"/>
                </a:cxn>
                <a:cxn ang="0">
                  <a:pos x="T4" y="T5"/>
                </a:cxn>
              </a:cxnLst>
              <a:rect l="0" t="0" r="r" b="b"/>
              <a:pathLst>
                <a:path w="19866" h="19523" fill="none" extrusionOk="0">
                  <a:moveTo>
                    <a:pt x="19866" y="8479"/>
                  </a:moveTo>
                  <a:cubicBezTo>
                    <a:pt x="17793" y="13335"/>
                    <a:pt x="14014" y="17263"/>
                    <a:pt x="9241" y="19522"/>
                  </a:cubicBezTo>
                </a:path>
                <a:path w="19866" h="19523" stroke="0" extrusionOk="0">
                  <a:moveTo>
                    <a:pt x="19866" y="8479"/>
                  </a:moveTo>
                  <a:cubicBezTo>
                    <a:pt x="17793" y="13335"/>
                    <a:pt x="14014" y="17263"/>
                    <a:pt x="9241" y="19522"/>
                  </a:cubicBezTo>
                  <a:lnTo>
                    <a:pt x="0" y="0"/>
                  </a:lnTo>
                  <a:close/>
                </a:path>
              </a:pathLst>
            </a:custGeom>
            <a:solidFill>
              <a:srgbClr val="CC99FF"/>
            </a:solidFill>
            <a:ln w="12700">
              <a:noFill/>
              <a:round/>
              <a:headEnd type="none" w="sm" len="sm"/>
              <a:tailEnd type="none" w="sm" len="sm"/>
            </a:ln>
            <a:effectLst/>
          </p:spPr>
          <p:txBody>
            <a:bodyPr wrap="none" anchor="ctr"/>
            <a:lstStyle/>
            <a:p>
              <a:endParaRPr lang="zh-CN" altLang="en-US"/>
            </a:p>
          </p:txBody>
        </p:sp>
        <p:sp>
          <p:nvSpPr>
            <p:cNvPr id="70" name="Freeform 20"/>
            <p:cNvSpPr>
              <a:spLocks/>
            </p:cNvSpPr>
            <p:nvPr/>
          </p:nvSpPr>
          <p:spPr bwMode="gray">
            <a:xfrm rot="-998297">
              <a:off x="2997" y="1949"/>
              <a:ext cx="839" cy="1064"/>
            </a:xfrm>
            <a:custGeom>
              <a:avLst/>
              <a:gdLst/>
              <a:ahLst/>
              <a:cxnLst>
                <a:cxn ang="0">
                  <a:pos x="480" y="633"/>
                </a:cxn>
                <a:cxn ang="0">
                  <a:pos x="486" y="762"/>
                </a:cxn>
                <a:cxn ang="0">
                  <a:pos x="9" y="129"/>
                </a:cxn>
                <a:cxn ang="0">
                  <a:pos x="0" y="0"/>
                </a:cxn>
                <a:cxn ang="0">
                  <a:pos x="480" y="633"/>
                </a:cxn>
              </a:cxnLst>
              <a:rect l="0" t="0" r="r" b="b"/>
              <a:pathLst>
                <a:path w="486" h="762">
                  <a:moveTo>
                    <a:pt x="480" y="633"/>
                  </a:moveTo>
                  <a:lnTo>
                    <a:pt x="486" y="762"/>
                  </a:lnTo>
                  <a:lnTo>
                    <a:pt x="9" y="129"/>
                  </a:lnTo>
                  <a:lnTo>
                    <a:pt x="0" y="0"/>
                  </a:lnTo>
                  <a:lnTo>
                    <a:pt x="480" y="633"/>
                  </a:lnTo>
                  <a:close/>
                </a:path>
              </a:pathLst>
            </a:custGeom>
            <a:gradFill rotWithShape="1">
              <a:gsLst>
                <a:gs pos="0">
                  <a:srgbClr val="5007A1"/>
                </a:gs>
                <a:gs pos="100000">
                  <a:srgbClr val="5007A1">
                    <a:gamma/>
                    <a:tint val="45490"/>
                    <a:invGamma/>
                  </a:srgbClr>
                </a:gs>
              </a:gsLst>
              <a:lin ang="2700000" scaled="1"/>
            </a:gradFill>
            <a:ln w="9525" cap="flat" cmpd="sng">
              <a:noFill/>
              <a:prstDash val="solid"/>
              <a:round/>
              <a:headEnd/>
              <a:tailEnd/>
            </a:ln>
            <a:effectLst/>
          </p:spPr>
          <p:txBody>
            <a:bodyPr>
              <a:spAutoFit/>
            </a:bodyPr>
            <a:lstStyle/>
            <a:p>
              <a:endParaRPr lang="zh-CN" altLang="en-US"/>
            </a:p>
          </p:txBody>
        </p:sp>
      </p:grpSp>
      <p:sp>
        <p:nvSpPr>
          <p:cNvPr id="71" name="Text Box 28"/>
          <p:cNvSpPr txBox="1">
            <a:spLocks noChangeArrowheads="1"/>
          </p:cNvSpPr>
          <p:nvPr/>
        </p:nvSpPr>
        <p:spPr bwMode="gray">
          <a:xfrm>
            <a:off x="5856318" y="3357562"/>
            <a:ext cx="881973" cy="646331"/>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标准库</a:t>
            </a:r>
            <a:endParaRPr lang="en-US" altLang="zh-CN" b="1" dirty="0" smtClean="0">
              <a:solidFill>
                <a:srgbClr val="FFFF00"/>
              </a:solidFill>
              <a:latin typeface="楷体_GB2312" pitchFamily="49" charset="-122"/>
              <a:ea typeface="楷体_GB2312" pitchFamily="49" charset="-122"/>
            </a:endParaRPr>
          </a:p>
          <a:p>
            <a:r>
              <a:rPr lang="zh-CN" altLang="en-US" b="1" dirty="0" smtClean="0">
                <a:solidFill>
                  <a:srgbClr val="FFFF00"/>
                </a:solidFill>
                <a:latin typeface="楷体_GB2312" pitchFamily="49" charset="-122"/>
                <a:ea typeface="楷体_GB2312" pitchFamily="49" charset="-122"/>
              </a:rPr>
              <a:t>函数</a:t>
            </a:r>
            <a:endParaRPr lang="en-US" altLang="zh-CN" b="1" dirty="0">
              <a:solidFill>
                <a:srgbClr val="FFFF00"/>
              </a:solidFill>
              <a:latin typeface="楷体_GB2312" pitchFamily="49" charset="-122"/>
              <a:ea typeface="楷体_GB2312" pitchFamily="49" charset="-122"/>
            </a:endParaRPr>
          </a:p>
        </p:txBody>
      </p:sp>
      <p:sp>
        <p:nvSpPr>
          <p:cNvPr id="72" name="Oval 22"/>
          <p:cNvSpPr>
            <a:spLocks noChangeArrowheads="1"/>
          </p:cNvSpPr>
          <p:nvPr/>
        </p:nvSpPr>
        <p:spPr bwMode="white">
          <a:xfrm rot="-998297">
            <a:off x="3059970" y="3049334"/>
            <a:ext cx="2624137" cy="1098550"/>
          </a:xfrm>
          <a:prstGeom prst="ellipse">
            <a:avLst/>
          </a:prstGeom>
          <a:solidFill>
            <a:schemeClr val="bg1"/>
          </a:solidFill>
          <a:ln w="12700">
            <a:noFill/>
            <a:round/>
            <a:headEnd type="none" w="sm" len="sm"/>
            <a:tailEnd type="none" w="sm" len="sm"/>
          </a:ln>
          <a:effectLst/>
        </p:spPr>
        <p:txBody>
          <a:bodyPr wrap="none" anchor="ctr"/>
          <a:lstStyle/>
          <a:p>
            <a:endParaRPr lang="zh-CN" altLang="en-US"/>
          </a:p>
        </p:txBody>
      </p:sp>
    </p:spTree>
    <p:extLst>
      <p:ext uri="{BB962C8B-B14F-4D97-AF65-F5344CB8AC3E}">
        <p14:creationId xmlns:p14="http://schemas.microsoft.com/office/powerpoint/2010/main" val="5378343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heel(4)">
                                      <p:cBhvr>
                                        <p:cTn id="7" dur="2000"/>
                                        <p:tgtEl>
                                          <p:spTgt spid="31"/>
                                        </p:tgtEl>
                                      </p:cBhvr>
                                    </p:animEffect>
                                  </p:childTnLst>
                                </p:cTn>
                              </p:par>
                              <p:par>
                                <p:cTn id="8" presetID="21" presetClass="entr" presetSubtype="4"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wheel(4)">
                                      <p:cBhvr>
                                        <p:cTn id="10" dur="2000"/>
                                        <p:tgtEl>
                                          <p:spTgt spid="32"/>
                                        </p:tgtEl>
                                      </p:cBhvr>
                                    </p:animEffect>
                                  </p:childTnLst>
                                </p:cTn>
                              </p:par>
                              <p:par>
                                <p:cTn id="11" presetID="21" presetClass="entr" presetSubtype="4"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wheel(4)">
                                      <p:cBhvr>
                                        <p:cTn id="13" dur="2000"/>
                                        <p:tgtEl>
                                          <p:spTgt spid="33"/>
                                        </p:tgtEl>
                                      </p:cBhvr>
                                    </p:animEffect>
                                  </p:childTnLst>
                                </p:cTn>
                              </p:par>
                              <p:par>
                                <p:cTn id="14" presetID="21" presetClass="entr" presetSubtype="4"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wheel(4)">
                                      <p:cBhvr>
                                        <p:cTn id="16" dur="2000"/>
                                        <p:tgtEl>
                                          <p:spTgt spid="34"/>
                                        </p:tgtEl>
                                      </p:cBhvr>
                                    </p:animEffect>
                                  </p:childTnLst>
                                </p:cTn>
                              </p:par>
                              <p:par>
                                <p:cTn id="17" presetID="21" presetClass="entr" presetSubtype="4"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wheel(4)">
                                      <p:cBhvr>
                                        <p:cTn id="19" dur="2000"/>
                                        <p:tgtEl>
                                          <p:spTgt spid="35"/>
                                        </p:tgtEl>
                                      </p:cBhvr>
                                    </p:animEffect>
                                  </p:childTnLst>
                                </p:cTn>
                              </p:par>
                              <p:par>
                                <p:cTn id="20" presetID="21" presetClass="entr" presetSubtype="4" fill="hold" grpId="0" nodeType="with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wheel(4)">
                                      <p:cBhvr>
                                        <p:cTn id="22" dur="2000"/>
                                        <p:tgtEl>
                                          <p:spTgt spid="36"/>
                                        </p:tgtEl>
                                      </p:cBhvr>
                                    </p:animEffect>
                                  </p:childTnLst>
                                </p:cTn>
                              </p:par>
                              <p:par>
                                <p:cTn id="23" presetID="21" presetClass="entr" presetSubtype="4"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wheel(4)">
                                      <p:cBhvr>
                                        <p:cTn id="25" dur="2000"/>
                                        <p:tgtEl>
                                          <p:spTgt spid="47"/>
                                        </p:tgtEl>
                                      </p:cBhvr>
                                    </p:animEffect>
                                  </p:childTnLst>
                                </p:cTn>
                              </p:par>
                              <p:par>
                                <p:cTn id="26" presetID="21" presetClass="entr" presetSubtype="4" fill="hold" grpId="0" nodeType="with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wheel(4)">
                                      <p:cBhvr>
                                        <p:cTn id="28" dur="2000"/>
                                        <p:tgtEl>
                                          <p:spTgt spid="49"/>
                                        </p:tgtEl>
                                      </p:cBhvr>
                                    </p:animEffect>
                                  </p:childTnLst>
                                </p:cTn>
                              </p:par>
                              <p:par>
                                <p:cTn id="29" presetID="21" presetClass="entr" presetSubtype="4" fill="hold" grpId="0" nodeType="with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wheel(4)">
                                      <p:cBhvr>
                                        <p:cTn id="31" dur="2000"/>
                                        <p:tgtEl>
                                          <p:spTgt spid="50"/>
                                        </p:tgtEl>
                                      </p:cBhvr>
                                    </p:animEffect>
                                  </p:childTnLst>
                                </p:cTn>
                              </p:par>
                              <p:par>
                                <p:cTn id="32" presetID="21" presetClass="entr" presetSubtype="4" fill="hold" grpId="0" nodeType="withEffect">
                                  <p:stCondLst>
                                    <p:cond delay="0"/>
                                  </p:stCondLst>
                                  <p:childTnLst>
                                    <p:set>
                                      <p:cBhvr>
                                        <p:cTn id="33" dur="1" fill="hold">
                                          <p:stCondLst>
                                            <p:cond delay="0"/>
                                          </p:stCondLst>
                                        </p:cTn>
                                        <p:tgtEl>
                                          <p:spTgt spid="51"/>
                                        </p:tgtEl>
                                        <p:attrNameLst>
                                          <p:attrName>style.visibility</p:attrName>
                                        </p:attrNameLst>
                                      </p:cBhvr>
                                      <p:to>
                                        <p:strVal val="visible"/>
                                      </p:to>
                                    </p:set>
                                    <p:animEffect transition="in" filter="wheel(4)">
                                      <p:cBhvr>
                                        <p:cTn id="34" dur="2000"/>
                                        <p:tgtEl>
                                          <p:spTgt spid="51"/>
                                        </p:tgtEl>
                                      </p:cBhvr>
                                    </p:animEffect>
                                  </p:childTnLst>
                                </p:cTn>
                              </p:par>
                              <p:par>
                                <p:cTn id="35" presetID="21" presetClass="entr" presetSubtype="4" fill="hold" grpId="0" nodeType="with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wheel(4)">
                                      <p:cBhvr>
                                        <p:cTn id="37" dur="2000"/>
                                        <p:tgtEl>
                                          <p:spTgt spid="52"/>
                                        </p:tgtEl>
                                      </p:cBhvr>
                                    </p:animEffect>
                                  </p:childTnLst>
                                </p:cTn>
                              </p:par>
                              <p:par>
                                <p:cTn id="38" presetID="21" presetClass="entr" presetSubtype="4" fill="hold" grpId="0" nodeType="withEffect">
                                  <p:stCondLst>
                                    <p:cond delay="0"/>
                                  </p:stCondLst>
                                  <p:childTnLst>
                                    <p:set>
                                      <p:cBhvr>
                                        <p:cTn id="39" dur="1" fill="hold">
                                          <p:stCondLst>
                                            <p:cond delay="0"/>
                                          </p:stCondLst>
                                        </p:cTn>
                                        <p:tgtEl>
                                          <p:spTgt spid="53"/>
                                        </p:tgtEl>
                                        <p:attrNameLst>
                                          <p:attrName>style.visibility</p:attrName>
                                        </p:attrNameLst>
                                      </p:cBhvr>
                                      <p:to>
                                        <p:strVal val="visible"/>
                                      </p:to>
                                    </p:set>
                                    <p:animEffect transition="in" filter="wheel(4)">
                                      <p:cBhvr>
                                        <p:cTn id="40" dur="2000"/>
                                        <p:tgtEl>
                                          <p:spTgt spid="53"/>
                                        </p:tgtEl>
                                      </p:cBhvr>
                                    </p:animEffect>
                                  </p:childTnLst>
                                </p:cTn>
                              </p:par>
                              <p:par>
                                <p:cTn id="41" presetID="21" presetClass="entr" presetSubtype="4" fill="hold" grpId="0" nodeType="withEffect">
                                  <p:stCondLst>
                                    <p:cond delay="0"/>
                                  </p:stCondLst>
                                  <p:childTnLst>
                                    <p:set>
                                      <p:cBhvr>
                                        <p:cTn id="42" dur="1" fill="hold">
                                          <p:stCondLst>
                                            <p:cond delay="0"/>
                                          </p:stCondLst>
                                        </p:cTn>
                                        <p:tgtEl>
                                          <p:spTgt spid="54"/>
                                        </p:tgtEl>
                                        <p:attrNameLst>
                                          <p:attrName>style.visibility</p:attrName>
                                        </p:attrNameLst>
                                      </p:cBhvr>
                                      <p:to>
                                        <p:strVal val="visible"/>
                                      </p:to>
                                    </p:set>
                                    <p:animEffect transition="in" filter="wheel(4)">
                                      <p:cBhvr>
                                        <p:cTn id="43" dur="2000"/>
                                        <p:tgtEl>
                                          <p:spTgt spid="54"/>
                                        </p:tgtEl>
                                      </p:cBhvr>
                                    </p:animEffect>
                                  </p:childTnLst>
                                </p:cTn>
                              </p:par>
                              <p:par>
                                <p:cTn id="44" presetID="21" presetClass="entr" presetSubtype="4" fill="hold" grpId="0" nodeType="withEffect">
                                  <p:stCondLst>
                                    <p:cond delay="0"/>
                                  </p:stCondLst>
                                  <p:childTnLst>
                                    <p:set>
                                      <p:cBhvr>
                                        <p:cTn id="45" dur="1" fill="hold">
                                          <p:stCondLst>
                                            <p:cond delay="0"/>
                                          </p:stCondLst>
                                        </p:cTn>
                                        <p:tgtEl>
                                          <p:spTgt spid="72"/>
                                        </p:tgtEl>
                                        <p:attrNameLst>
                                          <p:attrName>style.visibility</p:attrName>
                                        </p:attrNameLst>
                                      </p:cBhvr>
                                      <p:to>
                                        <p:strVal val="visible"/>
                                      </p:to>
                                    </p:set>
                                    <p:animEffect transition="in" filter="wheel(4)">
                                      <p:cBhvr>
                                        <p:cTn id="46" dur="2000"/>
                                        <p:tgtEl>
                                          <p:spTgt spid="72"/>
                                        </p:tgtEl>
                                      </p:cBhvr>
                                    </p:animEffect>
                                  </p:childTnLst>
                                </p:cTn>
                              </p:par>
                            </p:childTnLst>
                          </p:cTn>
                        </p:par>
                        <p:par>
                          <p:cTn id="47" fill="hold">
                            <p:stCondLst>
                              <p:cond delay="2000"/>
                            </p:stCondLst>
                            <p:childTnLst>
                              <p:par>
                                <p:cTn id="48" presetID="18" presetClass="entr" presetSubtype="6" fill="hold" grpId="0" nodeType="after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strips(downRight)">
                                      <p:cBhvr>
                                        <p:cTn id="50" dur="500"/>
                                        <p:tgtEl>
                                          <p:spTgt spid="30"/>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dissolve">
                                      <p:cBhvr>
                                        <p:cTn id="55" dur="500"/>
                                        <p:tgtEl>
                                          <p:spTgt spid="6"/>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71"/>
                                        </p:tgtEl>
                                        <p:attrNameLst>
                                          <p:attrName>style.visibility</p:attrName>
                                        </p:attrNameLst>
                                      </p:cBhvr>
                                      <p:to>
                                        <p:strVal val="visible"/>
                                      </p:to>
                                    </p:set>
                                    <p:animEffect transition="in" filter="dissolve">
                                      <p:cBhvr>
                                        <p:cTn id="58" dur="500"/>
                                        <p:tgtEl>
                                          <p:spTgt spid="71"/>
                                        </p:tgtEl>
                                      </p:cBhvr>
                                    </p:animEffect>
                                  </p:childTnLst>
                                </p:cTn>
                              </p:par>
                              <p:par>
                                <p:cTn id="59" presetID="9" presetClass="entr" presetSubtype="0" fill="hold" nodeType="withEffect">
                                  <p:stCondLst>
                                    <p:cond delay="0"/>
                                  </p:stCondLst>
                                  <p:childTnLst>
                                    <p:set>
                                      <p:cBhvr>
                                        <p:cTn id="60" dur="1" fill="hold">
                                          <p:stCondLst>
                                            <p:cond delay="0"/>
                                          </p:stCondLst>
                                        </p:cTn>
                                        <p:tgtEl>
                                          <p:spTgt spid="3"/>
                                        </p:tgtEl>
                                        <p:attrNameLst>
                                          <p:attrName>style.visibility</p:attrName>
                                        </p:attrNameLst>
                                      </p:cBhvr>
                                      <p:to>
                                        <p:strVal val="visible"/>
                                      </p:to>
                                    </p:set>
                                    <p:animEffect transition="in" filter="dissolve">
                                      <p:cBhvr>
                                        <p:cTn id="6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5" grpId="0" animBg="1"/>
      <p:bldP spid="36" grpId="0" animBg="1"/>
      <p:bldP spid="47" grpId="0" animBg="1"/>
      <p:bldP spid="49" grpId="0"/>
      <p:bldP spid="50" grpId="0"/>
      <p:bldP spid="51" grpId="0"/>
      <p:bldP spid="52" grpId="0"/>
      <p:bldP spid="53" grpId="0"/>
      <p:bldP spid="54" grpId="0"/>
      <p:bldP spid="71" grpId="0"/>
      <p:bldP spid="72" grpId="0" animBg="1"/>
    </p:bld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标准库函数</a:t>
            </a:r>
            <a:endParaRPr lang="zh-CN" altLang="en-US" dirty="0"/>
          </a:p>
        </p:txBody>
      </p:sp>
      <p:sp>
        <p:nvSpPr>
          <p:cNvPr id="3" name="内容占位符 2"/>
          <p:cNvSpPr>
            <a:spLocks noGrp="1"/>
          </p:cNvSpPr>
          <p:nvPr>
            <p:ph idx="1"/>
          </p:nvPr>
        </p:nvSpPr>
        <p:spPr/>
        <p:txBody>
          <a:bodyPr/>
          <a:lstStyle/>
          <a:p>
            <a:r>
              <a:rPr lang="zh-CN" altLang="en-US" dirty="0" smtClean="0"/>
              <a:t>标准库函数又称标准函数，是</a:t>
            </a:r>
            <a:r>
              <a:rPr lang="en-US" altLang="zh-CN" dirty="0" smtClean="0"/>
              <a:t>C++</a:t>
            </a:r>
            <a:r>
              <a:rPr lang="zh-CN" altLang="en-US" dirty="0" smtClean="0"/>
              <a:t>语言编译系统为用户提供的内部函数，其说明及定义与一般用户定义的函数相同，可在程序中直接使用，但要在程序开头说明库函数所在的头文件名，例如</a:t>
            </a:r>
            <a:endParaRPr lang="en-US" altLang="zh-CN" dirty="0" smtClean="0"/>
          </a:p>
          <a:p>
            <a:pPr lvl="1"/>
            <a:r>
              <a:rPr lang="en-US" altLang="zh-CN" dirty="0" err="1" smtClean="0"/>
              <a:t>iostream</a:t>
            </a:r>
            <a:endParaRPr lang="en-US" altLang="zh-CN" dirty="0" smtClean="0"/>
          </a:p>
          <a:p>
            <a:pPr lvl="1"/>
            <a:r>
              <a:rPr lang="en-US" altLang="zh-CN" dirty="0" err="1" smtClean="0"/>
              <a:t>cmath</a:t>
            </a:r>
            <a:endParaRPr lang="en-US" altLang="zh-CN" dirty="0" smtClean="0"/>
          </a:p>
          <a:p>
            <a:pPr lvl="1"/>
            <a:r>
              <a:rPr lang="en-US" altLang="zh-CN" dirty="0" smtClean="0"/>
              <a:t>string</a:t>
            </a:r>
          </a:p>
          <a:p>
            <a:pPr lvl="1"/>
            <a:r>
              <a:rPr lang="en-US" altLang="zh-CN" dirty="0" err="1" smtClean="0"/>
              <a:t>iomanip</a:t>
            </a:r>
            <a:endParaRPr lang="en-US" altLang="zh-CN" dirty="0" smtClean="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186</a:t>
            </a:fld>
            <a:endParaRPr lang="en-US" altLang="zh-CN" dirty="0"/>
          </a:p>
        </p:txBody>
      </p:sp>
    </p:spTree>
    <p:extLst>
      <p:ext uri="{BB962C8B-B14F-4D97-AF65-F5344CB8AC3E}">
        <p14:creationId xmlns:p14="http://schemas.microsoft.com/office/powerpoint/2010/main" val="4243160740"/>
      </p:ext>
    </p:extLst>
  </p:cSld>
  <p:clrMapOvr>
    <a:masterClrMapping/>
  </p:clrMapOvr>
  <p:timing>
    <p:tnLst>
      <p:par>
        <p:cTn xmlns:p14="http://schemas.microsoft.com/office/powerpoint/2010/mai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标准库函数</a:t>
            </a:r>
            <a:endParaRPr lang="zh-CN" altLang="en-US" dirty="0"/>
          </a:p>
        </p:txBody>
      </p:sp>
      <p:sp>
        <p:nvSpPr>
          <p:cNvPr id="3" name="内容占位符 2"/>
          <p:cNvSpPr>
            <a:spLocks noGrp="1"/>
          </p:cNvSpPr>
          <p:nvPr>
            <p:ph idx="1"/>
          </p:nvPr>
        </p:nvSpPr>
        <p:spPr/>
        <p:txBody>
          <a:bodyPr/>
          <a:lstStyle/>
          <a:p>
            <a:r>
              <a:rPr lang="en-US" altLang="zh-CN" dirty="0" smtClean="0"/>
              <a:t>C++</a:t>
            </a:r>
            <a:r>
              <a:rPr lang="zh-CN" altLang="en-US" dirty="0" smtClean="0"/>
              <a:t>系统中有一个很大的标准函数库（和标准类库），包括许多在各种程序中常用的基本任务处理函数，这些库函数被分成不同的组，例如</a:t>
            </a:r>
            <a:endParaRPr lang="en-US" altLang="zh-CN" dirty="0" smtClean="0"/>
          </a:p>
          <a:p>
            <a:pPr lvl="1"/>
            <a:r>
              <a:rPr lang="zh-CN" altLang="en-US" dirty="0" smtClean="0"/>
              <a:t>数学计算</a:t>
            </a:r>
            <a:endParaRPr lang="en-US" altLang="zh-CN" dirty="0" smtClean="0"/>
          </a:p>
          <a:p>
            <a:pPr lvl="1"/>
            <a:r>
              <a:rPr lang="zh-CN" altLang="en-US" dirty="0" smtClean="0"/>
              <a:t>字符处理</a:t>
            </a:r>
            <a:endParaRPr lang="en-US" altLang="zh-CN" dirty="0" smtClean="0"/>
          </a:p>
          <a:p>
            <a:pPr lvl="1"/>
            <a:r>
              <a:rPr lang="zh-CN" altLang="en-US" dirty="0" smtClean="0"/>
              <a:t>字符串处理</a:t>
            </a:r>
            <a:endParaRPr lang="en-US" altLang="zh-CN" dirty="0" smtClean="0"/>
          </a:p>
          <a:p>
            <a:pPr lvl="1"/>
            <a:r>
              <a:rPr lang="en-US" altLang="zh-CN" dirty="0" smtClean="0"/>
              <a:t>I/O</a:t>
            </a:r>
            <a:r>
              <a:rPr lang="zh-CN" altLang="en-US" dirty="0" smtClean="0"/>
              <a:t>操作</a:t>
            </a:r>
            <a:endParaRPr lang="en-US" altLang="zh-CN" dirty="0" smtClean="0"/>
          </a:p>
          <a:p>
            <a:pPr lvl="1"/>
            <a:r>
              <a:rPr lang="zh-CN" altLang="en-US" dirty="0" smtClean="0"/>
              <a:t>图形处理</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187</a:t>
            </a:fld>
            <a:endParaRPr lang="en-US" altLang="zh-CN" dirty="0"/>
          </a:p>
        </p:txBody>
      </p:sp>
    </p:spTree>
    <p:extLst>
      <p:ext uri="{BB962C8B-B14F-4D97-AF65-F5344CB8AC3E}">
        <p14:creationId xmlns:p14="http://schemas.microsoft.com/office/powerpoint/2010/main" val="869051757"/>
      </p:ext>
    </p:extLst>
  </p:cSld>
  <p:clrMapOvr>
    <a:masterClrMapping/>
  </p:clrMapOvr>
  <p:timing>
    <p:tnLst>
      <p:par>
        <p:cTn xmlns:p14="http://schemas.microsoft.com/office/powerpoint/2010/mai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标准库函数</a:t>
            </a:r>
            <a:endParaRPr lang="zh-CN" altLang="en-US" dirty="0"/>
          </a:p>
        </p:txBody>
      </p:sp>
      <p:sp>
        <p:nvSpPr>
          <p:cNvPr id="3" name="内容占位符 2"/>
          <p:cNvSpPr>
            <a:spLocks noGrp="1"/>
          </p:cNvSpPr>
          <p:nvPr>
            <p:ph idx="1"/>
          </p:nvPr>
        </p:nvSpPr>
        <p:spPr>
          <a:xfrm>
            <a:off x="457200" y="1295400"/>
            <a:ext cx="8153400" cy="2919418"/>
          </a:xfrm>
        </p:spPr>
        <p:txBody>
          <a:bodyPr/>
          <a:lstStyle/>
          <a:p>
            <a:r>
              <a:rPr lang="en-US" altLang="zh-CN" dirty="0" smtClean="0"/>
              <a:t>STL(Standard Template Library)</a:t>
            </a:r>
            <a:r>
              <a:rPr lang="zh-CN" altLang="en-US" dirty="0" smtClean="0"/>
              <a:t>编程</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5.20】</a:t>
            </a:r>
            <a:r>
              <a:rPr lang="zh-CN" altLang="en-US" dirty="0" smtClean="0">
                <a:solidFill>
                  <a:srgbClr val="C00000"/>
                </a:solidFill>
              </a:rPr>
              <a:t>随机产生的</a:t>
            </a:r>
            <a:r>
              <a:rPr lang="en-US" altLang="zh-CN" dirty="0" smtClean="0">
                <a:solidFill>
                  <a:srgbClr val="C00000"/>
                </a:solidFill>
              </a:rPr>
              <a:t>10</a:t>
            </a:r>
            <a:r>
              <a:rPr lang="zh-CN" altLang="en-US" dirty="0" smtClean="0">
                <a:solidFill>
                  <a:srgbClr val="C00000"/>
                </a:solidFill>
              </a:rPr>
              <a:t>个整数，分别按照由小到大的顺序和由大到小的顺序进行排序</a:t>
            </a:r>
            <a:endParaRPr lang="en-US" altLang="zh-CN" dirty="0" smtClean="0">
              <a:solidFill>
                <a:srgbClr val="C00000"/>
              </a:solidFill>
            </a:endParaRPr>
          </a:p>
          <a:p>
            <a:pPr lvl="2"/>
            <a:r>
              <a:rPr lang="zh-CN" altLang="en-US" dirty="0" smtClean="0"/>
              <a:t>利用</a:t>
            </a:r>
            <a:r>
              <a:rPr lang="en-US" altLang="zh-CN" dirty="0" smtClean="0"/>
              <a:t>vector</a:t>
            </a:r>
            <a:r>
              <a:rPr lang="zh-CN" altLang="en-US" dirty="0" smtClean="0"/>
              <a:t>（容器）保存随机数</a:t>
            </a:r>
            <a:endParaRPr lang="en-US" altLang="zh-CN" dirty="0" smtClean="0"/>
          </a:p>
          <a:p>
            <a:pPr lvl="2"/>
            <a:r>
              <a:rPr lang="zh-CN" altLang="en-US" dirty="0" smtClean="0"/>
              <a:t>利用</a:t>
            </a:r>
            <a:r>
              <a:rPr lang="en-US" altLang="zh-CN" dirty="0" err="1" smtClean="0"/>
              <a:t>iterator</a:t>
            </a:r>
            <a:r>
              <a:rPr lang="zh-CN" altLang="en-US" dirty="0" smtClean="0"/>
              <a:t>（迭代器）进行数据遍历</a:t>
            </a:r>
            <a:endParaRPr lang="en-US" altLang="zh-CN" dirty="0" smtClean="0"/>
          </a:p>
          <a:p>
            <a:pPr lvl="2"/>
            <a:r>
              <a:rPr lang="zh-CN" altLang="en-US" dirty="0" smtClean="0"/>
              <a:t>调用</a:t>
            </a:r>
            <a:r>
              <a:rPr lang="en-US" altLang="zh-CN" dirty="0" smtClean="0"/>
              <a:t>sort( )</a:t>
            </a:r>
            <a:r>
              <a:rPr lang="zh-CN" altLang="en-US" dirty="0" smtClean="0"/>
              <a:t>函数实现排序</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188</a:t>
            </a:fld>
            <a:endParaRPr lang="en-US" altLang="zh-CN" dirty="0"/>
          </a:p>
        </p:txBody>
      </p:sp>
      <p:sp>
        <p:nvSpPr>
          <p:cNvPr id="6" name="矩形 5"/>
          <p:cNvSpPr/>
          <p:nvPr/>
        </p:nvSpPr>
        <p:spPr>
          <a:xfrm>
            <a:off x="642910" y="4143380"/>
            <a:ext cx="7858180" cy="2246769"/>
          </a:xfrm>
          <a:prstGeom prst="rect">
            <a:avLst/>
          </a:prstGeom>
        </p:spPr>
        <p:txBody>
          <a:bodyPr wrap="square">
            <a:spAutoFit/>
          </a:bodyPr>
          <a:lstStyle/>
          <a:p>
            <a:r>
              <a:rPr lang="en-US" altLang="zh-CN" sz="2000" b="1" dirty="0" smtClean="0">
                <a:solidFill>
                  <a:srgbClr val="0000FF"/>
                </a:solidFill>
                <a:latin typeface="Courier New" pitchFamily="49" charset="0"/>
                <a:cs typeface="Courier New" pitchFamily="49" charset="0"/>
              </a:rPr>
              <a:t>#include</a:t>
            </a:r>
            <a:r>
              <a:rPr lang="en-US" altLang="zh-CN" sz="2000" b="1" dirty="0" smtClean="0">
                <a:solidFill>
                  <a:schemeClr val="tx2"/>
                </a:solidFill>
                <a:latin typeface="Courier New" pitchFamily="49" charset="0"/>
                <a:cs typeface="Courier New" pitchFamily="49" charset="0"/>
              </a:rPr>
              <a:t> &lt;vector&gt;	</a:t>
            </a:r>
            <a:r>
              <a:rPr lang="en-US" altLang="zh-CN" sz="2000" b="1" dirty="0" smtClean="0">
                <a:latin typeface="Courier New" pitchFamily="49" charset="0"/>
                <a:cs typeface="Courier New" pitchFamily="49" charset="0"/>
              </a:rPr>
              <a:t>	</a:t>
            </a:r>
            <a:r>
              <a:rPr lang="en-US" altLang="zh-CN" sz="2000" b="1" dirty="0" smtClean="0">
                <a:solidFill>
                  <a:srgbClr val="00B050"/>
                </a:solidFill>
                <a:latin typeface="Courier New" pitchFamily="49" charset="0"/>
                <a:cs typeface="Courier New" pitchFamily="49" charset="0"/>
              </a:rPr>
              <a:t>// For vector</a:t>
            </a:r>
          </a:p>
          <a:p>
            <a:r>
              <a:rPr lang="en-US" altLang="zh-CN" sz="2000" b="1" dirty="0" smtClean="0">
                <a:solidFill>
                  <a:srgbClr val="0000FF"/>
                </a:solidFill>
                <a:latin typeface="Courier New" pitchFamily="49" charset="0"/>
                <a:cs typeface="Courier New" pitchFamily="49" charset="0"/>
              </a:rPr>
              <a:t>#include </a:t>
            </a:r>
            <a:r>
              <a:rPr lang="en-US" altLang="zh-CN" sz="2000" b="1" dirty="0" smtClean="0">
                <a:solidFill>
                  <a:schemeClr val="tx2"/>
                </a:solidFill>
                <a:latin typeface="Courier New" pitchFamily="49" charset="0"/>
                <a:cs typeface="Courier New" pitchFamily="49" charset="0"/>
              </a:rPr>
              <a:t>&lt;algorithm&gt;</a:t>
            </a:r>
            <a:r>
              <a:rPr lang="en-US" altLang="zh-CN" sz="2000" b="1" dirty="0" smtClean="0">
                <a:latin typeface="Courier New" pitchFamily="49" charset="0"/>
                <a:cs typeface="Courier New" pitchFamily="49" charset="0"/>
              </a:rPr>
              <a:t>	</a:t>
            </a:r>
            <a:r>
              <a:rPr lang="en-US" altLang="zh-CN" sz="2000" b="1" dirty="0" smtClean="0">
                <a:solidFill>
                  <a:srgbClr val="00B050"/>
                </a:solidFill>
                <a:latin typeface="Courier New" pitchFamily="49" charset="0"/>
                <a:cs typeface="Courier New" pitchFamily="49" charset="0"/>
              </a:rPr>
              <a:t>// For sort()</a:t>
            </a:r>
          </a:p>
          <a:p>
            <a:r>
              <a:rPr lang="en-US" altLang="zh-CN" sz="2000" b="1" dirty="0" smtClean="0">
                <a:solidFill>
                  <a:srgbClr val="0000FF"/>
                </a:solidFill>
                <a:latin typeface="Courier New" pitchFamily="49" charset="0"/>
                <a:cs typeface="Courier New" pitchFamily="49" charset="0"/>
              </a:rPr>
              <a:t>#include </a:t>
            </a:r>
            <a:r>
              <a:rPr lang="en-US" altLang="zh-CN" sz="2000" b="1" dirty="0" smtClean="0">
                <a:solidFill>
                  <a:schemeClr val="tx2"/>
                </a:solidFill>
                <a:latin typeface="Courier New" pitchFamily="49" charset="0"/>
                <a:cs typeface="Courier New" pitchFamily="49" charset="0"/>
              </a:rPr>
              <a:t>&lt;functional&gt;   </a:t>
            </a:r>
            <a:r>
              <a:rPr lang="en-US" altLang="zh-CN" sz="2000" b="1" dirty="0" smtClean="0">
                <a:solidFill>
                  <a:srgbClr val="00B050"/>
                </a:solidFill>
                <a:latin typeface="Courier New" pitchFamily="49" charset="0"/>
                <a:cs typeface="Courier New" pitchFamily="49" charset="0"/>
              </a:rPr>
              <a:t>// For greater&lt;</a:t>
            </a:r>
            <a:r>
              <a:rPr lang="en-US" altLang="zh-CN" sz="2000" b="1" dirty="0" err="1" smtClean="0">
                <a:solidFill>
                  <a:srgbClr val="00B050"/>
                </a:solidFill>
                <a:latin typeface="Courier New" pitchFamily="49" charset="0"/>
                <a:cs typeface="Courier New" pitchFamily="49" charset="0"/>
              </a:rPr>
              <a:t>int</a:t>
            </a:r>
            <a:r>
              <a:rPr lang="en-US" altLang="zh-CN" sz="2000" b="1" dirty="0" smtClean="0">
                <a:solidFill>
                  <a:srgbClr val="00B050"/>
                </a:solidFill>
                <a:latin typeface="Courier New" pitchFamily="49" charset="0"/>
                <a:cs typeface="Courier New" pitchFamily="49" charset="0"/>
              </a:rPr>
              <a:t>&gt;()</a:t>
            </a:r>
          </a:p>
          <a:p>
            <a:r>
              <a:rPr lang="en-US" altLang="zh-CN" sz="2000" b="1" dirty="0" smtClean="0">
                <a:solidFill>
                  <a:srgbClr val="0000FF"/>
                </a:solidFill>
                <a:latin typeface="Courier New" pitchFamily="49" charset="0"/>
                <a:cs typeface="Courier New" pitchFamily="49" charset="0"/>
              </a:rPr>
              <a:t>#include </a:t>
            </a:r>
            <a:r>
              <a:rPr lang="en-US" altLang="zh-CN" sz="2000" b="1" dirty="0" smtClean="0">
                <a:solidFill>
                  <a:schemeClr val="tx2"/>
                </a:solidFill>
                <a:latin typeface="Courier New" pitchFamily="49" charset="0"/>
                <a:cs typeface="Courier New" pitchFamily="49" charset="0"/>
              </a:rPr>
              <a:t>&lt;</a:t>
            </a:r>
            <a:r>
              <a:rPr lang="en-US" altLang="zh-CN" sz="2000" b="1" dirty="0" err="1" smtClean="0">
                <a:solidFill>
                  <a:schemeClr val="tx2"/>
                </a:solidFill>
                <a:latin typeface="Courier New" pitchFamily="49" charset="0"/>
                <a:cs typeface="Courier New" pitchFamily="49" charset="0"/>
              </a:rPr>
              <a:t>iostream</a:t>
            </a:r>
            <a:r>
              <a:rPr lang="en-US" altLang="zh-CN" sz="2000" b="1" dirty="0" smtClean="0">
                <a:solidFill>
                  <a:schemeClr val="tx2"/>
                </a:solidFill>
                <a:latin typeface="Courier New" pitchFamily="49" charset="0"/>
                <a:cs typeface="Courier New" pitchFamily="49" charset="0"/>
              </a:rPr>
              <a:t>&gt;</a:t>
            </a:r>
          </a:p>
          <a:p>
            <a:r>
              <a:rPr lang="en-US" altLang="zh-CN" sz="2000" b="1" dirty="0" smtClean="0">
                <a:solidFill>
                  <a:srgbClr val="0000FF"/>
                </a:solidFill>
                <a:latin typeface="Courier New" pitchFamily="49" charset="0"/>
                <a:cs typeface="Courier New" pitchFamily="49" charset="0"/>
              </a:rPr>
              <a:t>#include </a:t>
            </a:r>
            <a:r>
              <a:rPr lang="en-US" altLang="zh-CN" sz="2000" b="1" dirty="0" smtClean="0">
                <a:solidFill>
                  <a:schemeClr val="tx2"/>
                </a:solidFill>
                <a:latin typeface="Courier New" pitchFamily="49" charset="0"/>
                <a:cs typeface="Courier New" pitchFamily="49" charset="0"/>
              </a:rPr>
              <a:t>&lt;</a:t>
            </a:r>
            <a:r>
              <a:rPr lang="en-US" altLang="zh-CN" sz="2000" b="1" dirty="0" err="1" smtClean="0">
                <a:solidFill>
                  <a:schemeClr val="tx2"/>
                </a:solidFill>
                <a:latin typeface="Courier New" pitchFamily="49" charset="0"/>
                <a:cs typeface="Courier New" pitchFamily="49" charset="0"/>
              </a:rPr>
              <a:t>iomanip</a:t>
            </a:r>
            <a:r>
              <a:rPr lang="en-US" altLang="zh-CN" sz="2000" b="1" dirty="0" smtClean="0">
                <a:solidFill>
                  <a:schemeClr val="tx2"/>
                </a:solidFill>
                <a:latin typeface="Courier New" pitchFamily="49" charset="0"/>
                <a:cs typeface="Courier New" pitchFamily="49" charset="0"/>
              </a:rPr>
              <a:t>&gt;</a:t>
            </a:r>
            <a:r>
              <a:rPr lang="en-US" altLang="zh-CN" sz="2000" b="1" dirty="0" smtClean="0">
                <a:latin typeface="Courier New" pitchFamily="49" charset="0"/>
                <a:cs typeface="Courier New" pitchFamily="49" charset="0"/>
              </a:rPr>
              <a:t>	</a:t>
            </a:r>
            <a:r>
              <a:rPr lang="en-US" altLang="zh-CN" sz="2000" b="1" dirty="0" smtClean="0">
                <a:solidFill>
                  <a:srgbClr val="00B050"/>
                </a:solidFill>
                <a:latin typeface="Courier New" pitchFamily="49" charset="0"/>
                <a:cs typeface="Courier New" pitchFamily="49" charset="0"/>
              </a:rPr>
              <a:t>// For </a:t>
            </a:r>
            <a:r>
              <a:rPr lang="en-US" altLang="zh-CN" sz="2000" b="1" dirty="0" err="1" smtClean="0">
                <a:solidFill>
                  <a:srgbClr val="00B050"/>
                </a:solidFill>
                <a:latin typeface="Courier New" pitchFamily="49" charset="0"/>
                <a:cs typeface="Courier New" pitchFamily="49" charset="0"/>
              </a:rPr>
              <a:t>srand</a:t>
            </a:r>
            <a:r>
              <a:rPr lang="en-US" altLang="zh-CN" sz="2000" b="1" dirty="0" smtClean="0">
                <a:solidFill>
                  <a:srgbClr val="00B050"/>
                </a:solidFill>
                <a:latin typeface="Courier New" pitchFamily="49" charset="0"/>
                <a:cs typeface="Courier New" pitchFamily="49" charset="0"/>
              </a:rPr>
              <a:t>() &amp; rand()</a:t>
            </a:r>
          </a:p>
          <a:p>
            <a:r>
              <a:rPr lang="en-US" altLang="zh-CN" sz="2000" b="1" dirty="0" smtClean="0">
                <a:solidFill>
                  <a:srgbClr val="0000FF"/>
                </a:solidFill>
                <a:latin typeface="Courier New" pitchFamily="49" charset="0"/>
                <a:cs typeface="Courier New" pitchFamily="49" charset="0"/>
              </a:rPr>
              <a:t>#include </a:t>
            </a:r>
            <a:r>
              <a:rPr lang="en-US" altLang="zh-CN" sz="2000" b="1" dirty="0" smtClean="0">
                <a:solidFill>
                  <a:schemeClr val="tx2"/>
                </a:solidFill>
                <a:latin typeface="Courier New" pitchFamily="49" charset="0"/>
                <a:cs typeface="Courier New" pitchFamily="49" charset="0"/>
              </a:rPr>
              <a:t>&lt;</a:t>
            </a:r>
            <a:r>
              <a:rPr lang="en-US" altLang="zh-CN" sz="2000" b="1" dirty="0" err="1" smtClean="0">
                <a:solidFill>
                  <a:schemeClr val="tx2"/>
                </a:solidFill>
                <a:latin typeface="Courier New" pitchFamily="49" charset="0"/>
                <a:cs typeface="Courier New" pitchFamily="49" charset="0"/>
              </a:rPr>
              <a:t>ctime</a:t>
            </a:r>
            <a:r>
              <a:rPr lang="en-US" altLang="zh-CN" sz="2000" b="1" dirty="0" smtClean="0">
                <a:solidFill>
                  <a:schemeClr val="tx2"/>
                </a:solidFill>
                <a:latin typeface="Courier New" pitchFamily="49" charset="0"/>
                <a:cs typeface="Courier New" pitchFamily="49" charset="0"/>
              </a:rPr>
              <a:t>&gt;</a:t>
            </a:r>
            <a:r>
              <a:rPr lang="en-US" altLang="zh-CN" sz="2000" b="1" dirty="0" smtClean="0">
                <a:latin typeface="Courier New" pitchFamily="49" charset="0"/>
                <a:cs typeface="Courier New" pitchFamily="49" charset="0"/>
              </a:rPr>
              <a:t>		</a:t>
            </a:r>
            <a:r>
              <a:rPr lang="en-US" altLang="zh-CN" sz="2000" b="1" dirty="0" smtClean="0">
                <a:solidFill>
                  <a:srgbClr val="00B050"/>
                </a:solidFill>
                <a:latin typeface="Courier New" pitchFamily="49" charset="0"/>
                <a:cs typeface="Courier New" pitchFamily="49" charset="0"/>
              </a:rPr>
              <a:t>// For time()</a:t>
            </a:r>
          </a:p>
          <a:p>
            <a:r>
              <a:rPr lang="en-US" altLang="zh-CN" sz="2000" b="1" dirty="0" smtClean="0">
                <a:solidFill>
                  <a:srgbClr val="0000FF"/>
                </a:solidFill>
                <a:latin typeface="Courier New" pitchFamily="49" charset="0"/>
                <a:cs typeface="Courier New" pitchFamily="49" charset="0"/>
              </a:rPr>
              <a:t>using namespace</a:t>
            </a:r>
            <a:r>
              <a:rPr lang="en-US" altLang="zh-CN" sz="2000" b="1" dirty="0" smtClean="0">
                <a:latin typeface="Courier New" pitchFamily="49" charset="0"/>
                <a:cs typeface="Courier New" pitchFamily="49" charset="0"/>
              </a:rPr>
              <a:t> </a:t>
            </a:r>
            <a:r>
              <a:rPr lang="en-US" altLang="zh-CN" sz="2000" b="1" dirty="0" smtClean="0">
                <a:solidFill>
                  <a:schemeClr val="tx2"/>
                </a:solidFill>
                <a:latin typeface="Courier New" pitchFamily="49" charset="0"/>
                <a:cs typeface="Courier New" pitchFamily="49" charset="0"/>
              </a:rPr>
              <a:t>std;</a:t>
            </a:r>
            <a:endParaRPr lang="zh-CN" altLang="en-US" sz="2000" b="1" dirty="0">
              <a:solidFill>
                <a:schemeClr val="tx2"/>
              </a:solidFill>
              <a:latin typeface="Courier New" pitchFamily="49" charset="0"/>
              <a:cs typeface="Courier New" pitchFamily="49" charset="0"/>
            </a:endParaRPr>
          </a:p>
        </p:txBody>
      </p:sp>
    </p:spTree>
    <p:extLst>
      <p:ext uri="{BB962C8B-B14F-4D97-AF65-F5344CB8AC3E}">
        <p14:creationId xmlns:p14="http://schemas.microsoft.com/office/powerpoint/2010/main" val="140553642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无参函数</a:t>
            </a:r>
            <a:endParaRPr lang="en-US" altLang="zh-CN" dirty="0" smtClean="0"/>
          </a:p>
          <a:p>
            <a:pPr lvl="1"/>
            <a:r>
              <a:rPr lang="zh-CN" altLang="en-US" dirty="0" smtClean="0"/>
              <a:t>调用它们时不需要提供实际参数</a:t>
            </a:r>
            <a:endParaRPr lang="en-US" altLang="zh-CN" dirty="0" smtClean="0"/>
          </a:p>
          <a:p>
            <a:pPr lvl="1"/>
            <a:r>
              <a:rPr lang="zh-CN" altLang="en-US" dirty="0" smtClean="0"/>
              <a:t>函数原型的一般形式</a:t>
            </a:r>
            <a:endParaRPr lang="en-US" altLang="zh-CN" dirty="0" smtClean="0"/>
          </a:p>
          <a:p>
            <a:pPr lvl="2" algn="ctr">
              <a:buNone/>
            </a:pPr>
            <a:r>
              <a:rPr lang="en-US" altLang="zh-CN" dirty="0" smtClean="0">
                <a:solidFill>
                  <a:schemeClr val="tx2"/>
                </a:solidFill>
              </a:rPr>
              <a:t>&lt;</a:t>
            </a:r>
            <a:r>
              <a:rPr lang="zh-CN" altLang="en-US" dirty="0" smtClean="0">
                <a:solidFill>
                  <a:schemeClr val="tx2"/>
                </a:solidFill>
              </a:rPr>
              <a:t>返回值类型</a:t>
            </a:r>
            <a:r>
              <a:rPr lang="en-US" altLang="zh-CN" dirty="0" smtClean="0">
                <a:solidFill>
                  <a:schemeClr val="tx2"/>
                </a:solidFill>
              </a:rPr>
              <a:t>&gt;&lt;</a:t>
            </a:r>
            <a:r>
              <a:rPr lang="zh-CN" altLang="en-US" dirty="0" smtClean="0">
                <a:solidFill>
                  <a:schemeClr val="tx2"/>
                </a:solidFill>
              </a:rPr>
              <a:t>函数名</a:t>
            </a:r>
            <a:r>
              <a:rPr lang="en-US" altLang="zh-CN" dirty="0" smtClean="0">
                <a:solidFill>
                  <a:schemeClr val="tx2"/>
                </a:solidFill>
              </a:rPr>
              <a:t>&gt;( );</a:t>
            </a:r>
          </a:p>
          <a:p>
            <a:pPr lvl="1"/>
            <a:r>
              <a:rPr lang="zh-CN" altLang="en-US" dirty="0" smtClean="0"/>
              <a:t>函数定义的一般形式</a:t>
            </a:r>
            <a:endParaRPr lang="en-US" altLang="zh-CN" dirty="0" smtClean="0"/>
          </a:p>
          <a:p>
            <a:pPr lvl="2" algn="ctr">
              <a:buNone/>
            </a:pPr>
            <a:r>
              <a:rPr lang="en-US" altLang="zh-CN" dirty="0" smtClean="0">
                <a:solidFill>
                  <a:schemeClr val="tx2"/>
                </a:solidFill>
              </a:rPr>
              <a:t>&lt;</a:t>
            </a:r>
            <a:r>
              <a:rPr lang="zh-CN" altLang="en-US" dirty="0" smtClean="0">
                <a:solidFill>
                  <a:schemeClr val="tx2"/>
                </a:solidFill>
              </a:rPr>
              <a:t>返回值类型</a:t>
            </a:r>
            <a:r>
              <a:rPr lang="en-US" altLang="zh-CN" dirty="0" smtClean="0">
                <a:solidFill>
                  <a:schemeClr val="tx2"/>
                </a:solidFill>
              </a:rPr>
              <a:t>&gt;&lt;</a:t>
            </a:r>
            <a:r>
              <a:rPr lang="zh-CN" altLang="en-US" dirty="0" smtClean="0">
                <a:solidFill>
                  <a:schemeClr val="tx2"/>
                </a:solidFill>
              </a:rPr>
              <a:t>函数名</a:t>
            </a:r>
            <a:r>
              <a:rPr lang="en-US" altLang="zh-CN" dirty="0" smtClean="0">
                <a:solidFill>
                  <a:schemeClr val="tx2"/>
                </a:solidFill>
              </a:rPr>
              <a:t>&gt;( ){&lt;</a:t>
            </a:r>
            <a:r>
              <a:rPr lang="zh-CN" altLang="en-US" dirty="0" smtClean="0">
                <a:solidFill>
                  <a:schemeClr val="tx2"/>
                </a:solidFill>
              </a:rPr>
              <a:t>函数体</a:t>
            </a:r>
            <a:r>
              <a:rPr lang="en-US" altLang="zh-CN" dirty="0" smtClean="0">
                <a:solidFill>
                  <a:schemeClr val="tx2"/>
                </a:solidFill>
              </a:rPr>
              <a:t>&gt;}</a:t>
            </a:r>
          </a:p>
          <a:p>
            <a:pPr lvl="1"/>
            <a:r>
              <a:rPr lang="zh-CN" altLang="en-US" dirty="0" smtClean="0"/>
              <a:t>通常用来实现某种特定的功能</a:t>
            </a:r>
            <a:endParaRPr lang="en-US" altLang="zh-CN" dirty="0" smtClean="0"/>
          </a:p>
          <a:p>
            <a:pPr lvl="2"/>
            <a:r>
              <a:rPr lang="zh-CN" altLang="en-US" dirty="0" smtClean="0"/>
              <a:t>不需要进行数据的传递</a:t>
            </a:r>
            <a:endParaRPr lang="en-US" altLang="zh-CN" dirty="0" smtClean="0"/>
          </a:p>
          <a:p>
            <a:pPr lvl="2"/>
            <a:r>
              <a:rPr lang="zh-CN" altLang="en-US" dirty="0" smtClean="0"/>
              <a:t>处理的数据通常与主调函数无关</a:t>
            </a:r>
            <a:endParaRPr lang="en-US" altLang="zh-CN" dirty="0" smtClean="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18</a:t>
            </a:fld>
            <a:endParaRPr lang="en-US" altLang="zh-CN" dirty="0"/>
          </a:p>
        </p:txBody>
      </p:sp>
    </p:spTree>
    <p:extLst>
      <p:ext uri="{BB962C8B-B14F-4D97-AF65-F5344CB8AC3E}">
        <p14:creationId xmlns:p14="http://schemas.microsoft.com/office/powerpoint/2010/main" val="1208155550"/>
      </p:ext>
    </p:extLst>
  </p:cSld>
  <p:clrMapOvr>
    <a:masterClrMapping/>
  </p:clrMapOvr>
  <p:timing>
    <p:tnLst>
      <p:par>
        <p:cTn xmlns:p14="http://schemas.microsoft.com/office/powerpoint/2010/mai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标准库函数</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5.20】</a:t>
            </a:r>
            <a:r>
              <a:rPr lang="zh-CN" altLang="en-US" dirty="0" smtClean="0"/>
              <a:t>主程序部分</a:t>
            </a:r>
            <a:endParaRPr lang="en-US" altLang="zh-CN" dirty="0" smtClean="0"/>
          </a:p>
          <a:p>
            <a:pPr>
              <a:spcBef>
                <a:spcPts val="0"/>
              </a:spcBef>
              <a:buNone/>
            </a:pPr>
            <a:endParaRPr lang="en-US" altLang="zh-CN" sz="2200" dirty="0" smtClean="0">
              <a:solidFill>
                <a:srgbClr val="0000FF"/>
              </a:solidFill>
              <a:latin typeface="Courier New" pitchFamily="49" charset="0"/>
              <a:cs typeface="Courier New" pitchFamily="49" charset="0"/>
            </a:endParaRPr>
          </a:p>
          <a:p>
            <a:pPr>
              <a:spcBef>
                <a:spcPts val="0"/>
              </a:spcBef>
              <a:buNone/>
            </a:pPr>
            <a:r>
              <a:rPr lang="en-US" altLang="zh-CN" sz="2200" dirty="0" err="1" smtClean="0">
                <a:solidFill>
                  <a:srgbClr val="0000FF"/>
                </a:solidFill>
                <a:latin typeface="Courier New" pitchFamily="49" charset="0"/>
                <a:cs typeface="Courier New" pitchFamily="49" charset="0"/>
              </a:rPr>
              <a:t>int</a:t>
            </a:r>
            <a:r>
              <a:rPr lang="en-US" altLang="zh-CN" sz="2200" dirty="0" smtClean="0">
                <a:solidFill>
                  <a:schemeClr val="tx2"/>
                </a:solidFill>
                <a:latin typeface="Courier New" pitchFamily="49" charset="0"/>
                <a:cs typeface="Courier New" pitchFamily="49" charset="0"/>
              </a:rPr>
              <a:t> main()</a:t>
            </a:r>
          </a:p>
          <a:p>
            <a:pPr>
              <a:spcBef>
                <a:spcPts val="0"/>
              </a:spcBef>
              <a:buNone/>
            </a:pPr>
            <a:r>
              <a:rPr lang="en-US" altLang="zh-CN" sz="2200" dirty="0" smtClean="0">
                <a:solidFill>
                  <a:schemeClr val="tx2"/>
                </a:solidFill>
                <a:latin typeface="Courier New" pitchFamily="49" charset="0"/>
                <a:cs typeface="Courier New" pitchFamily="49" charset="0"/>
              </a:rPr>
              <a:t>{</a:t>
            </a:r>
          </a:p>
          <a:p>
            <a:pPr>
              <a:spcBef>
                <a:spcPts val="0"/>
              </a:spcBef>
              <a:buNone/>
            </a:pPr>
            <a:r>
              <a:rPr lang="en-US" altLang="zh-CN" sz="2200" dirty="0" smtClean="0">
                <a:solidFill>
                  <a:schemeClr val="tx2"/>
                </a:solidFill>
                <a:latin typeface="Courier New" pitchFamily="49" charset="0"/>
                <a:cs typeface="Courier New" pitchFamily="49" charset="0"/>
              </a:rPr>
              <a:t>	vector &lt;</a:t>
            </a:r>
            <a:r>
              <a:rPr lang="en-US" altLang="zh-CN" sz="2200" dirty="0" err="1" smtClean="0">
                <a:solidFill>
                  <a:schemeClr val="tx2"/>
                </a:solidFill>
                <a:latin typeface="Courier New" pitchFamily="49" charset="0"/>
                <a:cs typeface="Courier New" pitchFamily="49" charset="0"/>
              </a:rPr>
              <a:t>int</a:t>
            </a:r>
            <a:r>
              <a:rPr lang="en-US" altLang="zh-CN" sz="2200" dirty="0" smtClean="0">
                <a:solidFill>
                  <a:schemeClr val="tx2"/>
                </a:solidFill>
                <a:latin typeface="Courier New" pitchFamily="49" charset="0"/>
                <a:cs typeface="Courier New" pitchFamily="49" charset="0"/>
              </a:rPr>
              <a:t>&gt; v1;</a:t>
            </a:r>
            <a:r>
              <a:rPr lang="en-US" altLang="zh-CN" sz="2200" dirty="0" smtClean="0">
                <a:solidFill>
                  <a:srgbClr val="00B050"/>
                </a:solidFill>
                <a:latin typeface="Courier New" pitchFamily="49" charset="0"/>
                <a:cs typeface="Courier New" pitchFamily="49" charset="0"/>
              </a:rPr>
              <a:t>//</a:t>
            </a:r>
            <a:r>
              <a:rPr lang="zh-CN" altLang="en-US" sz="2200" dirty="0" smtClean="0">
                <a:solidFill>
                  <a:srgbClr val="00B050"/>
                </a:solidFill>
                <a:latin typeface="Courier New" pitchFamily="49" charset="0"/>
                <a:cs typeface="Courier New" pitchFamily="49" charset="0"/>
              </a:rPr>
              <a:t>设置容器，保存随机数</a:t>
            </a:r>
            <a:endParaRPr lang="en-US" altLang="zh-CN" sz="2200" dirty="0" smtClean="0">
              <a:solidFill>
                <a:srgbClr val="00B050"/>
              </a:solidFill>
              <a:latin typeface="Courier New" pitchFamily="49" charset="0"/>
              <a:cs typeface="Courier New" pitchFamily="49" charset="0"/>
            </a:endParaRPr>
          </a:p>
          <a:p>
            <a:pPr>
              <a:spcBef>
                <a:spcPts val="0"/>
              </a:spcBef>
              <a:buNone/>
            </a:pPr>
            <a:r>
              <a:rPr lang="en-US" altLang="zh-CN" sz="2200" dirty="0" smtClean="0">
                <a:solidFill>
                  <a:schemeClr val="tx2"/>
                </a:solidFill>
                <a:latin typeface="Courier New" pitchFamily="49" charset="0"/>
                <a:cs typeface="Courier New" pitchFamily="49" charset="0"/>
              </a:rPr>
              <a:t>  vector &lt;</a:t>
            </a:r>
            <a:r>
              <a:rPr lang="en-US" altLang="zh-CN" sz="2200" dirty="0" err="1" smtClean="0">
                <a:solidFill>
                  <a:schemeClr val="tx2"/>
                </a:solidFill>
                <a:latin typeface="Courier New" pitchFamily="49" charset="0"/>
                <a:cs typeface="Courier New" pitchFamily="49" charset="0"/>
              </a:rPr>
              <a:t>int</a:t>
            </a:r>
            <a:r>
              <a:rPr lang="en-US" altLang="zh-CN" sz="2200" dirty="0" smtClean="0">
                <a:solidFill>
                  <a:schemeClr val="tx2"/>
                </a:solidFill>
                <a:latin typeface="Courier New" pitchFamily="49" charset="0"/>
                <a:cs typeface="Courier New" pitchFamily="49" charset="0"/>
              </a:rPr>
              <a:t>&gt;::</a:t>
            </a:r>
            <a:r>
              <a:rPr lang="en-US" altLang="zh-CN" sz="2200" dirty="0" err="1" smtClean="0">
                <a:solidFill>
                  <a:schemeClr val="tx2"/>
                </a:solidFill>
                <a:latin typeface="Courier New" pitchFamily="49" charset="0"/>
                <a:cs typeface="Courier New" pitchFamily="49" charset="0"/>
              </a:rPr>
              <a:t>iterator</a:t>
            </a:r>
            <a:r>
              <a:rPr lang="en-US" altLang="zh-CN" sz="2200" dirty="0" smtClean="0">
                <a:solidFill>
                  <a:schemeClr val="tx2"/>
                </a:solidFill>
                <a:latin typeface="Courier New" pitchFamily="49" charset="0"/>
                <a:cs typeface="Courier New" pitchFamily="49" charset="0"/>
              </a:rPr>
              <a:t> Iter1;</a:t>
            </a:r>
            <a:r>
              <a:rPr lang="en-US" altLang="zh-CN" sz="2200" dirty="0" smtClean="0">
                <a:solidFill>
                  <a:srgbClr val="00B050"/>
                </a:solidFill>
                <a:latin typeface="Courier New" pitchFamily="49" charset="0"/>
                <a:cs typeface="Courier New" pitchFamily="49" charset="0"/>
              </a:rPr>
              <a:t>//</a:t>
            </a:r>
            <a:r>
              <a:rPr lang="zh-CN" altLang="en-US" sz="2200" dirty="0" smtClean="0">
                <a:solidFill>
                  <a:srgbClr val="00B050"/>
                </a:solidFill>
                <a:latin typeface="Courier New" pitchFamily="49" charset="0"/>
                <a:cs typeface="Courier New" pitchFamily="49" charset="0"/>
              </a:rPr>
              <a:t>设置迭代器</a:t>
            </a:r>
            <a:endParaRPr lang="en-US" altLang="zh-CN" sz="2200" dirty="0" smtClean="0">
              <a:solidFill>
                <a:srgbClr val="00B050"/>
              </a:solidFill>
              <a:latin typeface="Courier New" pitchFamily="49" charset="0"/>
              <a:cs typeface="Courier New" pitchFamily="49" charset="0"/>
            </a:endParaRPr>
          </a:p>
          <a:p>
            <a:pPr>
              <a:spcBef>
                <a:spcPts val="0"/>
              </a:spcBef>
              <a:buNone/>
            </a:pPr>
            <a:r>
              <a:rPr lang="en-US" altLang="zh-CN" sz="2200" dirty="0" smtClean="0">
                <a:solidFill>
                  <a:schemeClr val="tx2"/>
                </a:solidFill>
                <a:latin typeface="Courier New" pitchFamily="49" charset="0"/>
                <a:cs typeface="Courier New" pitchFamily="49" charset="0"/>
              </a:rPr>
              <a:t>  </a:t>
            </a:r>
            <a:r>
              <a:rPr lang="en-US" altLang="zh-CN" sz="2200" dirty="0" err="1" smtClean="0">
                <a:solidFill>
                  <a:schemeClr val="tx2"/>
                </a:solidFill>
                <a:latin typeface="Courier New" pitchFamily="49" charset="0"/>
                <a:cs typeface="Courier New" pitchFamily="49" charset="0"/>
              </a:rPr>
              <a:t>srand</a:t>
            </a:r>
            <a:r>
              <a:rPr lang="en-US" altLang="zh-CN" sz="2200" dirty="0" smtClean="0">
                <a:solidFill>
                  <a:schemeClr val="tx2"/>
                </a:solidFill>
                <a:latin typeface="Courier New" pitchFamily="49" charset="0"/>
                <a:cs typeface="Courier New" pitchFamily="49" charset="0"/>
              </a:rPr>
              <a:t>((</a:t>
            </a:r>
            <a:r>
              <a:rPr lang="en-US" altLang="zh-CN" sz="2200" dirty="0" smtClean="0">
                <a:solidFill>
                  <a:srgbClr val="0000FF"/>
                </a:solidFill>
                <a:latin typeface="Courier New" pitchFamily="49" charset="0"/>
                <a:cs typeface="Courier New" pitchFamily="49" charset="0"/>
              </a:rPr>
              <a:t>unsigned</a:t>
            </a:r>
            <a:r>
              <a:rPr lang="en-US" altLang="zh-CN" sz="2200" dirty="0" smtClean="0">
                <a:solidFill>
                  <a:schemeClr val="tx2"/>
                </a:solidFill>
                <a:latin typeface="Courier New" pitchFamily="49" charset="0"/>
                <a:cs typeface="Courier New" pitchFamily="49" charset="0"/>
              </a:rPr>
              <a:t>)time(NULL));   </a:t>
            </a:r>
          </a:p>
          <a:p>
            <a:pPr>
              <a:spcBef>
                <a:spcPts val="0"/>
              </a:spcBef>
              <a:buNone/>
            </a:pPr>
            <a:r>
              <a:rPr lang="en-US" altLang="zh-CN" sz="2200" dirty="0" smtClean="0">
                <a:solidFill>
                  <a:schemeClr val="tx2"/>
                </a:solidFill>
                <a:latin typeface="Courier New" pitchFamily="49" charset="0"/>
                <a:cs typeface="Courier New" pitchFamily="49" charset="0"/>
              </a:rPr>
              <a:t>  </a:t>
            </a:r>
            <a:r>
              <a:rPr lang="en-US" altLang="zh-CN" sz="2200" dirty="0" smtClean="0">
                <a:solidFill>
                  <a:srgbClr val="0000FF"/>
                </a:solidFill>
                <a:latin typeface="Courier New" pitchFamily="49" charset="0"/>
                <a:cs typeface="Courier New" pitchFamily="49" charset="0"/>
              </a:rPr>
              <a:t>for</a:t>
            </a:r>
            <a:r>
              <a:rPr lang="en-US" altLang="zh-CN" sz="2200" dirty="0" smtClean="0">
                <a:solidFill>
                  <a:schemeClr val="tx2"/>
                </a:solidFill>
                <a:latin typeface="Courier New" pitchFamily="49" charset="0"/>
                <a:cs typeface="Courier New" pitchFamily="49" charset="0"/>
              </a:rPr>
              <a:t>( </a:t>
            </a:r>
            <a:r>
              <a:rPr lang="en-US" altLang="zh-CN" sz="2200" dirty="0" err="1" smtClean="0">
                <a:solidFill>
                  <a:srgbClr val="0000FF"/>
                </a:solidFill>
                <a:latin typeface="Courier New" pitchFamily="49" charset="0"/>
                <a:cs typeface="Courier New" pitchFamily="49" charset="0"/>
              </a:rPr>
              <a:t>int</a:t>
            </a:r>
            <a:r>
              <a:rPr lang="en-US" altLang="zh-CN" sz="2200" dirty="0" smtClean="0">
                <a:solidFill>
                  <a:schemeClr val="tx2"/>
                </a:solidFill>
                <a:latin typeface="Courier New" pitchFamily="49" charset="0"/>
                <a:cs typeface="Courier New" pitchFamily="49" charset="0"/>
              </a:rPr>
              <a:t> </a:t>
            </a:r>
            <a:r>
              <a:rPr lang="en-US" altLang="zh-CN" sz="2200" dirty="0" err="1" smtClean="0">
                <a:solidFill>
                  <a:schemeClr val="tx2"/>
                </a:solidFill>
                <a:latin typeface="Courier New" pitchFamily="49" charset="0"/>
                <a:cs typeface="Courier New" pitchFamily="49" charset="0"/>
              </a:rPr>
              <a:t>i</a:t>
            </a:r>
            <a:r>
              <a:rPr lang="en-US" altLang="zh-CN" sz="2200" dirty="0" smtClean="0">
                <a:solidFill>
                  <a:schemeClr val="tx2"/>
                </a:solidFill>
                <a:latin typeface="Courier New" pitchFamily="49" charset="0"/>
                <a:cs typeface="Courier New" pitchFamily="49" charset="0"/>
              </a:rPr>
              <a:t>=0;i&lt;=10;i++)</a:t>
            </a:r>
          </a:p>
          <a:p>
            <a:pPr>
              <a:spcBef>
                <a:spcPts val="0"/>
              </a:spcBef>
              <a:buNone/>
            </a:pPr>
            <a:r>
              <a:rPr lang="en-US" altLang="zh-CN" sz="2200" dirty="0" smtClean="0">
                <a:solidFill>
                  <a:schemeClr val="tx2"/>
                </a:solidFill>
                <a:latin typeface="Courier New" pitchFamily="49" charset="0"/>
                <a:cs typeface="Courier New" pitchFamily="49" charset="0"/>
              </a:rPr>
              <a:t>		v1.push_back(rand()%100);</a:t>
            </a:r>
            <a:r>
              <a:rPr lang="en-US" altLang="zh-CN" sz="2200" dirty="0" smtClean="0">
                <a:solidFill>
                  <a:srgbClr val="00B050"/>
                </a:solidFill>
                <a:latin typeface="Courier New" pitchFamily="49" charset="0"/>
                <a:cs typeface="Courier New" pitchFamily="49" charset="0"/>
              </a:rPr>
              <a:t>//</a:t>
            </a:r>
            <a:r>
              <a:rPr lang="zh-CN" altLang="en-US" sz="2200" dirty="0" smtClean="0">
                <a:solidFill>
                  <a:srgbClr val="00B050"/>
                </a:solidFill>
                <a:latin typeface="Courier New" pitchFamily="49" charset="0"/>
                <a:cs typeface="Courier New" pitchFamily="49" charset="0"/>
              </a:rPr>
              <a:t>产生随机数并保存</a:t>
            </a:r>
            <a:endParaRPr lang="en-US" altLang="zh-CN" sz="2200" dirty="0" smtClean="0">
              <a:solidFill>
                <a:srgbClr val="00B050"/>
              </a:solidFill>
              <a:latin typeface="Courier New" pitchFamily="49" charset="0"/>
              <a:cs typeface="Courier New" pitchFamily="49" charset="0"/>
            </a:endParaRPr>
          </a:p>
          <a:p>
            <a:pPr>
              <a:spcBef>
                <a:spcPts val="0"/>
              </a:spcBef>
              <a:buNone/>
            </a:pPr>
            <a:r>
              <a:rPr lang="en-US" altLang="zh-CN" sz="2200" dirty="0" smtClean="0">
                <a:solidFill>
                  <a:srgbClr val="00B050"/>
                </a:solidFill>
                <a:latin typeface="Courier New" pitchFamily="49" charset="0"/>
                <a:cs typeface="Courier New" pitchFamily="49" charset="0"/>
              </a:rPr>
              <a:t>	//</a:t>
            </a:r>
            <a:r>
              <a:rPr lang="zh-CN" altLang="en-US" sz="2200" dirty="0" smtClean="0">
                <a:solidFill>
                  <a:srgbClr val="00B050"/>
                </a:solidFill>
                <a:latin typeface="Courier New" pitchFamily="49" charset="0"/>
                <a:cs typeface="Courier New" pitchFamily="49" charset="0"/>
              </a:rPr>
              <a:t>开始输出随机数</a:t>
            </a:r>
            <a:endParaRPr lang="en-US" altLang="zh-CN" sz="2200" dirty="0" smtClean="0">
              <a:solidFill>
                <a:srgbClr val="00B050"/>
              </a:solidFill>
              <a:latin typeface="Courier New" pitchFamily="49" charset="0"/>
              <a:cs typeface="Courier New" pitchFamily="49" charset="0"/>
            </a:endParaRPr>
          </a:p>
          <a:p>
            <a:pPr>
              <a:spcBef>
                <a:spcPts val="0"/>
              </a:spcBef>
              <a:buNone/>
            </a:pPr>
            <a:r>
              <a:rPr lang="en-US" altLang="zh-CN" sz="2200" dirty="0" smtClean="0">
                <a:solidFill>
                  <a:schemeClr val="tx2"/>
                </a:solidFill>
                <a:latin typeface="Courier New" pitchFamily="49" charset="0"/>
                <a:cs typeface="Courier New" pitchFamily="49" charset="0"/>
              </a:rPr>
              <a:t>  </a:t>
            </a:r>
            <a:r>
              <a:rPr lang="en-US" altLang="zh-CN" sz="2200" dirty="0" err="1" smtClean="0">
                <a:solidFill>
                  <a:schemeClr val="tx2"/>
                </a:solidFill>
                <a:latin typeface="Courier New" pitchFamily="49" charset="0"/>
                <a:cs typeface="Courier New" pitchFamily="49" charset="0"/>
              </a:rPr>
              <a:t>cout</a:t>
            </a:r>
            <a:r>
              <a:rPr lang="en-US" altLang="zh-CN" sz="2200" dirty="0" smtClean="0">
                <a:solidFill>
                  <a:schemeClr val="tx2"/>
                </a:solidFill>
                <a:latin typeface="Courier New" pitchFamily="49" charset="0"/>
                <a:cs typeface="Courier New" pitchFamily="49" charset="0"/>
              </a:rPr>
              <a:t> &lt;&lt; “Original vector v1 = ( ”;</a:t>
            </a:r>
          </a:p>
          <a:p>
            <a:pPr>
              <a:spcBef>
                <a:spcPts val="0"/>
              </a:spcBef>
              <a:buNone/>
            </a:pPr>
            <a:r>
              <a:rPr lang="en-US" altLang="zh-CN" sz="2200" dirty="0" smtClean="0">
                <a:solidFill>
                  <a:schemeClr val="tx2"/>
                </a:solidFill>
                <a:latin typeface="Courier New" pitchFamily="49" charset="0"/>
                <a:cs typeface="Courier New" pitchFamily="49" charset="0"/>
              </a:rPr>
              <a:t>	</a:t>
            </a:r>
            <a:r>
              <a:rPr lang="en-US" altLang="zh-CN" sz="2200" dirty="0" smtClean="0">
                <a:solidFill>
                  <a:srgbClr val="0000FF"/>
                </a:solidFill>
                <a:latin typeface="Courier New" pitchFamily="49" charset="0"/>
                <a:cs typeface="Courier New" pitchFamily="49" charset="0"/>
              </a:rPr>
              <a:t>for</a:t>
            </a:r>
            <a:r>
              <a:rPr lang="en-US" altLang="zh-CN" sz="2200" dirty="0" smtClean="0">
                <a:solidFill>
                  <a:schemeClr val="tx2"/>
                </a:solidFill>
                <a:latin typeface="Courier New" pitchFamily="49" charset="0"/>
                <a:cs typeface="Courier New" pitchFamily="49" charset="0"/>
              </a:rPr>
              <a:t>(Iter1=v1.begin();Iter1!=v1.end();Iter1++)</a:t>
            </a:r>
          </a:p>
          <a:p>
            <a:pPr>
              <a:spcBef>
                <a:spcPts val="0"/>
              </a:spcBef>
              <a:buNone/>
            </a:pPr>
            <a:r>
              <a:rPr lang="en-US" altLang="zh-CN" sz="2200" dirty="0" smtClean="0">
                <a:solidFill>
                  <a:schemeClr val="tx2"/>
                </a:solidFill>
                <a:latin typeface="Courier New" pitchFamily="49" charset="0"/>
                <a:cs typeface="Courier New" pitchFamily="49" charset="0"/>
              </a:rPr>
              <a:t>  	   </a:t>
            </a:r>
            <a:r>
              <a:rPr lang="en-US" altLang="zh-CN" sz="2200" dirty="0" err="1" smtClean="0">
                <a:solidFill>
                  <a:schemeClr val="tx2"/>
                </a:solidFill>
                <a:latin typeface="Courier New" pitchFamily="49" charset="0"/>
                <a:cs typeface="Courier New" pitchFamily="49" charset="0"/>
              </a:rPr>
              <a:t>cout</a:t>
            </a:r>
            <a:r>
              <a:rPr lang="en-US" altLang="zh-CN" sz="2200" dirty="0" smtClean="0">
                <a:solidFill>
                  <a:schemeClr val="tx2"/>
                </a:solidFill>
                <a:latin typeface="Courier New" pitchFamily="49" charset="0"/>
                <a:cs typeface="Courier New" pitchFamily="49" charset="0"/>
              </a:rPr>
              <a:t> &lt;&lt; *Iter1 &lt;&lt; " ";</a:t>
            </a:r>
          </a:p>
          <a:p>
            <a:pPr>
              <a:spcBef>
                <a:spcPts val="0"/>
              </a:spcBef>
              <a:buNone/>
            </a:pPr>
            <a:r>
              <a:rPr lang="en-US" altLang="zh-CN" sz="2200" dirty="0" smtClean="0">
                <a:solidFill>
                  <a:schemeClr val="tx2"/>
                </a:solidFill>
                <a:latin typeface="Courier New" pitchFamily="49" charset="0"/>
                <a:cs typeface="Courier New" pitchFamily="49" charset="0"/>
              </a:rPr>
              <a:t>  </a:t>
            </a:r>
            <a:r>
              <a:rPr lang="en-US" altLang="zh-CN" sz="2200" dirty="0" err="1" smtClean="0">
                <a:solidFill>
                  <a:schemeClr val="tx2"/>
                </a:solidFill>
                <a:latin typeface="Courier New" pitchFamily="49" charset="0"/>
                <a:cs typeface="Courier New" pitchFamily="49" charset="0"/>
              </a:rPr>
              <a:t>cout</a:t>
            </a:r>
            <a:r>
              <a:rPr lang="en-US" altLang="zh-CN" sz="2200" dirty="0" smtClean="0">
                <a:solidFill>
                  <a:schemeClr val="tx2"/>
                </a:solidFill>
                <a:latin typeface="Courier New" pitchFamily="49" charset="0"/>
                <a:cs typeface="Courier New" pitchFamily="49" charset="0"/>
              </a:rPr>
              <a:t> &lt;&lt; “)” &lt;&lt; </a:t>
            </a:r>
            <a:r>
              <a:rPr lang="en-US" altLang="zh-CN" sz="2200" dirty="0" err="1" smtClean="0">
                <a:solidFill>
                  <a:schemeClr val="tx2"/>
                </a:solidFill>
                <a:latin typeface="Courier New" pitchFamily="49" charset="0"/>
                <a:cs typeface="Courier New" pitchFamily="49" charset="0"/>
              </a:rPr>
              <a:t>endl</a:t>
            </a:r>
            <a:r>
              <a:rPr lang="en-US" altLang="zh-CN" sz="2200" dirty="0" smtClean="0">
                <a:solidFill>
                  <a:schemeClr val="tx2"/>
                </a:solidFill>
                <a:latin typeface="Courier New" pitchFamily="49" charset="0"/>
                <a:cs typeface="Courier New" pitchFamily="49" charset="0"/>
              </a:rPr>
              <a:t>; </a:t>
            </a:r>
            <a:r>
              <a:rPr lang="en-US" altLang="zh-CN" sz="2200" dirty="0" smtClean="0">
                <a:solidFill>
                  <a:srgbClr val="00B050"/>
                </a:solidFill>
                <a:latin typeface="Courier New" pitchFamily="49" charset="0"/>
                <a:cs typeface="Courier New" pitchFamily="49" charset="0"/>
              </a:rPr>
              <a:t>//</a:t>
            </a:r>
            <a:r>
              <a:rPr lang="zh-CN" altLang="en-US" sz="2200" dirty="0" smtClean="0">
                <a:solidFill>
                  <a:srgbClr val="00B050"/>
                </a:solidFill>
                <a:latin typeface="Courier New" pitchFamily="49" charset="0"/>
                <a:cs typeface="Courier New" pitchFamily="49" charset="0"/>
              </a:rPr>
              <a:t>随机数输出完毕</a:t>
            </a:r>
            <a:endParaRPr lang="zh-CN" altLang="en-US" sz="2200" dirty="0">
              <a:solidFill>
                <a:srgbClr val="00B050"/>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189</a:t>
            </a:fld>
            <a:endParaRPr lang="en-US" altLang="zh-CN" dirty="0"/>
          </a:p>
        </p:txBody>
      </p:sp>
    </p:spTree>
    <p:extLst>
      <p:ext uri="{BB962C8B-B14F-4D97-AF65-F5344CB8AC3E}">
        <p14:creationId xmlns:p14="http://schemas.microsoft.com/office/powerpoint/2010/main" val="3973906513"/>
      </p:ext>
    </p:extLst>
  </p:cSld>
  <p:clrMapOvr>
    <a:masterClrMapping/>
  </p:clrMapOvr>
  <p:timing>
    <p:tnLst>
      <p:par>
        <p:cTn xmlns:p14="http://schemas.microsoft.com/office/powerpoint/2010/mai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标准库函数</a:t>
            </a:r>
            <a:endParaRPr lang="zh-CN" altLang="en-US" dirty="0"/>
          </a:p>
        </p:txBody>
      </p:sp>
      <p:sp>
        <p:nvSpPr>
          <p:cNvPr id="3" name="内容占位符 2"/>
          <p:cNvSpPr>
            <a:spLocks noGrp="1"/>
          </p:cNvSpPr>
          <p:nvPr>
            <p:ph idx="1"/>
          </p:nvPr>
        </p:nvSpPr>
        <p:spPr>
          <a:xfrm>
            <a:off x="457200" y="1295400"/>
            <a:ext cx="8258204" cy="5029200"/>
          </a:xfrm>
        </p:spPr>
        <p:txBody>
          <a:bodyPr/>
          <a:lstStyle/>
          <a:p>
            <a:pPr>
              <a:spcBef>
                <a:spcPts val="0"/>
              </a:spcBef>
              <a:buNone/>
            </a:pPr>
            <a:r>
              <a:rPr lang="en-US" altLang="zh-CN" sz="2200" dirty="0" smtClean="0">
                <a:latin typeface="Courier New" pitchFamily="49" charset="0"/>
                <a:cs typeface="Courier New" pitchFamily="49" charset="0"/>
              </a:rPr>
              <a:t>	</a:t>
            </a:r>
            <a:r>
              <a:rPr lang="en-US" altLang="zh-CN" sz="2200" dirty="0" smtClean="0">
                <a:solidFill>
                  <a:schemeClr val="tx2"/>
                </a:solidFill>
                <a:latin typeface="Courier New" pitchFamily="49" charset="0"/>
                <a:cs typeface="Courier New" pitchFamily="49" charset="0"/>
              </a:rPr>
              <a:t>sort( v1.begin(), v1.end() );</a:t>
            </a:r>
            <a:r>
              <a:rPr lang="en-US" altLang="zh-CN" sz="2200" dirty="0" smtClean="0">
                <a:solidFill>
                  <a:srgbClr val="00B050"/>
                </a:solidFill>
                <a:latin typeface="Courier New" pitchFamily="49" charset="0"/>
                <a:cs typeface="Courier New" pitchFamily="49" charset="0"/>
              </a:rPr>
              <a:t>//</a:t>
            </a:r>
            <a:r>
              <a:rPr lang="zh-CN" altLang="en-US" sz="2200" dirty="0" smtClean="0">
                <a:solidFill>
                  <a:srgbClr val="00B050"/>
                </a:solidFill>
                <a:latin typeface="Courier New" pitchFamily="49" charset="0"/>
                <a:cs typeface="Courier New" pitchFamily="49" charset="0"/>
              </a:rPr>
              <a:t>由小到大排序</a:t>
            </a:r>
            <a:endParaRPr lang="en-US" altLang="zh-CN" sz="2200" dirty="0" smtClean="0">
              <a:solidFill>
                <a:srgbClr val="00B050"/>
              </a:solidFill>
              <a:latin typeface="Courier New" pitchFamily="49" charset="0"/>
              <a:cs typeface="Courier New" pitchFamily="49" charset="0"/>
            </a:endParaRPr>
          </a:p>
          <a:p>
            <a:pPr>
              <a:spcBef>
                <a:spcPts val="0"/>
              </a:spcBef>
              <a:buNone/>
            </a:pPr>
            <a:r>
              <a:rPr lang="en-US" altLang="zh-CN" sz="2200" dirty="0" smtClean="0">
                <a:solidFill>
                  <a:srgbClr val="00B050"/>
                </a:solidFill>
                <a:latin typeface="Courier New" pitchFamily="49" charset="0"/>
                <a:cs typeface="Courier New" pitchFamily="49" charset="0"/>
              </a:rPr>
              <a:t>	//</a:t>
            </a:r>
            <a:r>
              <a:rPr lang="zh-CN" altLang="en-US" sz="2200" dirty="0" smtClean="0">
                <a:solidFill>
                  <a:srgbClr val="00B050"/>
                </a:solidFill>
                <a:latin typeface="Courier New" pitchFamily="49" charset="0"/>
                <a:cs typeface="Courier New" pitchFamily="49" charset="0"/>
              </a:rPr>
              <a:t>输出排序结果</a:t>
            </a:r>
            <a:endParaRPr lang="en-US" altLang="zh-CN" sz="2200" dirty="0" smtClean="0">
              <a:solidFill>
                <a:srgbClr val="00B050"/>
              </a:solidFill>
              <a:latin typeface="Courier New" pitchFamily="49" charset="0"/>
              <a:cs typeface="Courier New" pitchFamily="49" charset="0"/>
            </a:endParaRPr>
          </a:p>
          <a:p>
            <a:pPr>
              <a:spcBef>
                <a:spcPts val="0"/>
              </a:spcBef>
              <a:buNone/>
            </a:pPr>
            <a:r>
              <a:rPr lang="en-US" altLang="zh-CN" sz="2200" dirty="0" smtClean="0">
                <a:solidFill>
                  <a:schemeClr val="tx2"/>
                </a:solidFill>
                <a:latin typeface="Courier New" pitchFamily="49" charset="0"/>
                <a:cs typeface="Courier New" pitchFamily="49" charset="0"/>
              </a:rPr>
              <a:t>  </a:t>
            </a:r>
            <a:r>
              <a:rPr lang="en-US" altLang="zh-CN" sz="2200" dirty="0" err="1" smtClean="0">
                <a:solidFill>
                  <a:schemeClr val="tx2"/>
                </a:solidFill>
                <a:latin typeface="Courier New" pitchFamily="49" charset="0"/>
                <a:cs typeface="Courier New" pitchFamily="49" charset="0"/>
              </a:rPr>
              <a:t>cout</a:t>
            </a:r>
            <a:r>
              <a:rPr lang="en-US" altLang="zh-CN" sz="2200" dirty="0" smtClean="0">
                <a:solidFill>
                  <a:schemeClr val="tx2"/>
                </a:solidFill>
                <a:latin typeface="Courier New" pitchFamily="49" charset="0"/>
                <a:cs typeface="Courier New" pitchFamily="49" charset="0"/>
              </a:rPr>
              <a:t> &lt;&lt; "Sorted vector v1 = ( " ;</a:t>
            </a:r>
          </a:p>
          <a:p>
            <a:pPr>
              <a:spcBef>
                <a:spcPts val="0"/>
              </a:spcBef>
              <a:buNone/>
            </a:pPr>
            <a:r>
              <a:rPr lang="en-US" altLang="zh-CN" sz="2200" dirty="0" smtClean="0">
                <a:solidFill>
                  <a:schemeClr val="tx2"/>
                </a:solidFill>
                <a:latin typeface="Courier New" pitchFamily="49" charset="0"/>
                <a:cs typeface="Courier New" pitchFamily="49" charset="0"/>
              </a:rPr>
              <a:t>  </a:t>
            </a:r>
            <a:r>
              <a:rPr lang="en-US" altLang="zh-CN" sz="2200" dirty="0" smtClean="0">
                <a:solidFill>
                  <a:srgbClr val="0000FF"/>
                </a:solidFill>
                <a:latin typeface="Courier New" pitchFamily="49" charset="0"/>
                <a:cs typeface="Courier New" pitchFamily="49" charset="0"/>
              </a:rPr>
              <a:t>for</a:t>
            </a:r>
            <a:r>
              <a:rPr lang="en-US" altLang="zh-CN" sz="2200" dirty="0" smtClean="0">
                <a:solidFill>
                  <a:schemeClr val="tx2"/>
                </a:solidFill>
                <a:latin typeface="Courier New" pitchFamily="49" charset="0"/>
                <a:cs typeface="Courier New" pitchFamily="49" charset="0"/>
              </a:rPr>
              <a:t>(Iter1=v1.begin();Iter1!=v1.end(); Iter1++)</a:t>
            </a:r>
          </a:p>
          <a:p>
            <a:pPr>
              <a:spcBef>
                <a:spcPts val="0"/>
              </a:spcBef>
              <a:buNone/>
            </a:pPr>
            <a:r>
              <a:rPr lang="en-US" altLang="zh-CN" sz="2200" dirty="0" smtClean="0">
                <a:solidFill>
                  <a:schemeClr val="tx2"/>
                </a:solidFill>
                <a:latin typeface="Courier New" pitchFamily="49" charset="0"/>
                <a:cs typeface="Courier New" pitchFamily="49" charset="0"/>
              </a:rPr>
              <a:t>      </a:t>
            </a:r>
            <a:r>
              <a:rPr lang="en-US" altLang="zh-CN" sz="2200" dirty="0" err="1" smtClean="0">
                <a:solidFill>
                  <a:schemeClr val="tx2"/>
                </a:solidFill>
                <a:latin typeface="Courier New" pitchFamily="49" charset="0"/>
                <a:cs typeface="Courier New" pitchFamily="49" charset="0"/>
              </a:rPr>
              <a:t>cout</a:t>
            </a:r>
            <a:r>
              <a:rPr lang="en-US" altLang="zh-CN" sz="2200" dirty="0" smtClean="0">
                <a:solidFill>
                  <a:schemeClr val="tx2"/>
                </a:solidFill>
                <a:latin typeface="Courier New" pitchFamily="49" charset="0"/>
                <a:cs typeface="Courier New" pitchFamily="49" charset="0"/>
              </a:rPr>
              <a:t> &lt;&lt; *Iter1 &lt;&lt; " ";</a:t>
            </a:r>
          </a:p>
          <a:p>
            <a:pPr>
              <a:spcBef>
                <a:spcPts val="0"/>
              </a:spcBef>
              <a:buNone/>
            </a:pPr>
            <a:r>
              <a:rPr lang="en-US" altLang="zh-CN" sz="2200" dirty="0" smtClean="0">
                <a:solidFill>
                  <a:schemeClr val="tx2"/>
                </a:solidFill>
                <a:latin typeface="Courier New" pitchFamily="49" charset="0"/>
                <a:cs typeface="Courier New" pitchFamily="49" charset="0"/>
              </a:rPr>
              <a:t>  </a:t>
            </a:r>
            <a:r>
              <a:rPr lang="en-US" altLang="zh-CN" sz="2200" dirty="0" err="1" smtClean="0">
                <a:solidFill>
                  <a:schemeClr val="tx2"/>
                </a:solidFill>
                <a:latin typeface="Courier New" pitchFamily="49" charset="0"/>
                <a:cs typeface="Courier New" pitchFamily="49" charset="0"/>
              </a:rPr>
              <a:t>cout</a:t>
            </a:r>
            <a:r>
              <a:rPr lang="en-US" altLang="zh-CN" sz="2200" dirty="0" smtClean="0">
                <a:solidFill>
                  <a:schemeClr val="tx2"/>
                </a:solidFill>
                <a:latin typeface="Courier New" pitchFamily="49" charset="0"/>
                <a:cs typeface="Courier New" pitchFamily="49" charset="0"/>
              </a:rPr>
              <a:t> &lt;&lt; ")" &lt;&lt; </a:t>
            </a:r>
            <a:r>
              <a:rPr lang="en-US" altLang="zh-CN" sz="2200" dirty="0" err="1" smtClean="0">
                <a:solidFill>
                  <a:schemeClr val="tx2"/>
                </a:solidFill>
                <a:latin typeface="Courier New" pitchFamily="49" charset="0"/>
                <a:cs typeface="Courier New" pitchFamily="49" charset="0"/>
              </a:rPr>
              <a:t>endl</a:t>
            </a:r>
            <a:r>
              <a:rPr lang="en-US" altLang="zh-CN" sz="2200" dirty="0" smtClean="0">
                <a:solidFill>
                  <a:schemeClr val="tx2"/>
                </a:solidFill>
                <a:latin typeface="Courier New" pitchFamily="49" charset="0"/>
                <a:cs typeface="Courier New" pitchFamily="49" charset="0"/>
              </a:rPr>
              <a:t>;</a:t>
            </a:r>
          </a:p>
          <a:p>
            <a:pPr>
              <a:spcBef>
                <a:spcPts val="0"/>
              </a:spcBef>
              <a:buNone/>
            </a:pPr>
            <a:r>
              <a:rPr lang="en-US" altLang="zh-CN" sz="2200" dirty="0" smtClean="0">
                <a:solidFill>
                  <a:srgbClr val="00B050"/>
                </a:solidFill>
                <a:latin typeface="Courier New" pitchFamily="49" charset="0"/>
                <a:cs typeface="Courier New" pitchFamily="49" charset="0"/>
              </a:rPr>
              <a:t>	//</a:t>
            </a:r>
            <a:r>
              <a:rPr lang="zh-CN" altLang="en-US" sz="2200" dirty="0" smtClean="0">
                <a:solidFill>
                  <a:srgbClr val="00B050"/>
                </a:solidFill>
                <a:latin typeface="Courier New" pitchFamily="49" charset="0"/>
                <a:cs typeface="Courier New" pitchFamily="49" charset="0"/>
              </a:rPr>
              <a:t>由大到小排序</a:t>
            </a:r>
            <a:endParaRPr lang="en-US" altLang="zh-CN" sz="2200" dirty="0" smtClean="0">
              <a:solidFill>
                <a:srgbClr val="00B050"/>
              </a:solidFill>
              <a:latin typeface="Courier New" pitchFamily="49" charset="0"/>
              <a:cs typeface="Courier New" pitchFamily="49" charset="0"/>
            </a:endParaRPr>
          </a:p>
          <a:p>
            <a:pPr>
              <a:spcBef>
                <a:spcPts val="0"/>
              </a:spcBef>
              <a:buNone/>
            </a:pPr>
            <a:r>
              <a:rPr lang="en-US" altLang="zh-CN" sz="2200" dirty="0" smtClean="0">
                <a:solidFill>
                  <a:schemeClr val="tx2"/>
                </a:solidFill>
                <a:latin typeface="Courier New" pitchFamily="49" charset="0"/>
                <a:cs typeface="Courier New" pitchFamily="49" charset="0"/>
              </a:rPr>
              <a:t>  sort(v1.begin(),v1.end(),greater&lt;</a:t>
            </a:r>
            <a:r>
              <a:rPr lang="en-US" altLang="zh-CN" sz="2200" dirty="0" err="1" smtClean="0">
                <a:solidFill>
                  <a:srgbClr val="0000FF"/>
                </a:solidFill>
                <a:latin typeface="Courier New" pitchFamily="49" charset="0"/>
                <a:cs typeface="Courier New" pitchFamily="49" charset="0"/>
              </a:rPr>
              <a:t>int</a:t>
            </a:r>
            <a:r>
              <a:rPr lang="en-US" altLang="zh-CN" sz="2200" dirty="0" smtClean="0">
                <a:solidFill>
                  <a:schemeClr val="tx2"/>
                </a:solidFill>
                <a:latin typeface="Courier New" pitchFamily="49" charset="0"/>
                <a:cs typeface="Courier New" pitchFamily="49" charset="0"/>
              </a:rPr>
              <a:t>&gt;());</a:t>
            </a:r>
          </a:p>
          <a:p>
            <a:pPr>
              <a:spcBef>
                <a:spcPts val="0"/>
              </a:spcBef>
              <a:buNone/>
            </a:pPr>
            <a:r>
              <a:rPr lang="en-US" altLang="zh-CN" sz="2200" dirty="0" smtClean="0">
                <a:solidFill>
                  <a:srgbClr val="00B050"/>
                </a:solidFill>
                <a:latin typeface="Courier New" pitchFamily="49" charset="0"/>
                <a:cs typeface="Courier New" pitchFamily="49" charset="0"/>
              </a:rPr>
              <a:t>	//</a:t>
            </a:r>
            <a:r>
              <a:rPr lang="zh-CN" altLang="en-US" sz="2200" dirty="0" smtClean="0">
                <a:solidFill>
                  <a:srgbClr val="00B050"/>
                </a:solidFill>
                <a:latin typeface="Courier New" pitchFamily="49" charset="0"/>
                <a:cs typeface="Courier New" pitchFamily="49" charset="0"/>
              </a:rPr>
              <a:t>输出排序结果</a:t>
            </a:r>
            <a:endParaRPr lang="en-US" altLang="zh-CN" sz="2200" dirty="0" smtClean="0">
              <a:solidFill>
                <a:srgbClr val="00B050"/>
              </a:solidFill>
              <a:latin typeface="Courier New" pitchFamily="49" charset="0"/>
              <a:cs typeface="Courier New" pitchFamily="49" charset="0"/>
            </a:endParaRPr>
          </a:p>
          <a:p>
            <a:pPr>
              <a:spcBef>
                <a:spcPts val="0"/>
              </a:spcBef>
              <a:buNone/>
            </a:pPr>
            <a:r>
              <a:rPr lang="en-US" altLang="zh-CN" sz="2200" dirty="0" smtClean="0">
                <a:solidFill>
                  <a:schemeClr val="tx2"/>
                </a:solidFill>
                <a:latin typeface="Courier New" pitchFamily="49" charset="0"/>
                <a:cs typeface="Courier New" pitchFamily="49" charset="0"/>
              </a:rPr>
              <a:t>  </a:t>
            </a:r>
            <a:r>
              <a:rPr lang="en-US" altLang="zh-CN" sz="2200" dirty="0" err="1" smtClean="0">
                <a:solidFill>
                  <a:schemeClr val="tx2"/>
                </a:solidFill>
                <a:latin typeface="Courier New" pitchFamily="49" charset="0"/>
                <a:cs typeface="Courier New" pitchFamily="49" charset="0"/>
              </a:rPr>
              <a:t>cout</a:t>
            </a:r>
            <a:r>
              <a:rPr lang="en-US" altLang="zh-CN" sz="2200" dirty="0" smtClean="0">
                <a:solidFill>
                  <a:schemeClr val="tx2"/>
                </a:solidFill>
                <a:latin typeface="Courier New" pitchFamily="49" charset="0"/>
                <a:cs typeface="Courier New" pitchFamily="49" charset="0"/>
              </a:rPr>
              <a:t> &lt;&lt; "Resorted (greater) vector v1 = ( " ;</a:t>
            </a:r>
          </a:p>
          <a:p>
            <a:pPr>
              <a:spcBef>
                <a:spcPts val="0"/>
              </a:spcBef>
              <a:buNone/>
            </a:pPr>
            <a:r>
              <a:rPr lang="en-US" altLang="zh-CN" sz="2200" dirty="0" smtClean="0">
                <a:solidFill>
                  <a:schemeClr val="tx2"/>
                </a:solidFill>
                <a:latin typeface="Courier New" pitchFamily="49" charset="0"/>
                <a:cs typeface="Courier New" pitchFamily="49" charset="0"/>
              </a:rPr>
              <a:t>  </a:t>
            </a:r>
            <a:r>
              <a:rPr lang="en-US" altLang="zh-CN" sz="2200" dirty="0" smtClean="0">
                <a:solidFill>
                  <a:srgbClr val="0000FF"/>
                </a:solidFill>
                <a:latin typeface="Courier New" pitchFamily="49" charset="0"/>
                <a:cs typeface="Courier New" pitchFamily="49" charset="0"/>
              </a:rPr>
              <a:t>for</a:t>
            </a:r>
            <a:r>
              <a:rPr lang="en-US" altLang="zh-CN" sz="2200" dirty="0" smtClean="0">
                <a:solidFill>
                  <a:schemeClr val="tx2"/>
                </a:solidFill>
                <a:latin typeface="Courier New" pitchFamily="49" charset="0"/>
                <a:cs typeface="Courier New" pitchFamily="49" charset="0"/>
              </a:rPr>
              <a:t>(Iter1=v1.begin();Iter1!=v1.end(); Iter1++)</a:t>
            </a:r>
          </a:p>
          <a:p>
            <a:pPr>
              <a:spcBef>
                <a:spcPts val="0"/>
              </a:spcBef>
              <a:buNone/>
            </a:pPr>
            <a:r>
              <a:rPr lang="en-US" altLang="zh-CN" sz="2200" dirty="0" smtClean="0">
                <a:solidFill>
                  <a:schemeClr val="tx2"/>
                </a:solidFill>
                <a:latin typeface="Courier New" pitchFamily="49" charset="0"/>
                <a:cs typeface="Courier New" pitchFamily="49" charset="0"/>
              </a:rPr>
              <a:t>  		</a:t>
            </a:r>
            <a:r>
              <a:rPr lang="en-US" altLang="zh-CN" sz="2200" dirty="0" err="1" smtClean="0">
                <a:solidFill>
                  <a:schemeClr val="tx2"/>
                </a:solidFill>
                <a:latin typeface="Courier New" pitchFamily="49" charset="0"/>
                <a:cs typeface="Courier New" pitchFamily="49" charset="0"/>
              </a:rPr>
              <a:t>cout</a:t>
            </a:r>
            <a:r>
              <a:rPr lang="en-US" altLang="zh-CN" sz="2200" dirty="0" smtClean="0">
                <a:solidFill>
                  <a:schemeClr val="tx2"/>
                </a:solidFill>
                <a:latin typeface="Courier New" pitchFamily="49" charset="0"/>
                <a:cs typeface="Courier New" pitchFamily="49" charset="0"/>
              </a:rPr>
              <a:t> &lt;&lt; *Iter1 &lt;&lt; " ";</a:t>
            </a:r>
          </a:p>
          <a:p>
            <a:pPr>
              <a:spcBef>
                <a:spcPts val="0"/>
              </a:spcBef>
              <a:buNone/>
            </a:pPr>
            <a:r>
              <a:rPr lang="en-US" altLang="zh-CN" sz="2200" dirty="0" smtClean="0">
                <a:solidFill>
                  <a:schemeClr val="tx2"/>
                </a:solidFill>
                <a:latin typeface="Courier New" pitchFamily="49" charset="0"/>
                <a:cs typeface="Courier New" pitchFamily="49" charset="0"/>
              </a:rPr>
              <a:t>  </a:t>
            </a:r>
            <a:r>
              <a:rPr lang="en-US" altLang="zh-CN" sz="2200" dirty="0" err="1" smtClean="0">
                <a:solidFill>
                  <a:schemeClr val="tx2"/>
                </a:solidFill>
                <a:latin typeface="Courier New" pitchFamily="49" charset="0"/>
                <a:cs typeface="Courier New" pitchFamily="49" charset="0"/>
              </a:rPr>
              <a:t>cout</a:t>
            </a:r>
            <a:r>
              <a:rPr lang="en-US" altLang="zh-CN" sz="2200" dirty="0" smtClean="0">
                <a:solidFill>
                  <a:schemeClr val="tx2"/>
                </a:solidFill>
                <a:latin typeface="Courier New" pitchFamily="49" charset="0"/>
                <a:cs typeface="Courier New" pitchFamily="49" charset="0"/>
              </a:rPr>
              <a:t> &lt;&lt; ")" &lt;&lt; </a:t>
            </a:r>
            <a:r>
              <a:rPr lang="en-US" altLang="zh-CN" sz="2200" dirty="0" err="1" smtClean="0">
                <a:solidFill>
                  <a:schemeClr val="tx2"/>
                </a:solidFill>
                <a:latin typeface="Courier New" pitchFamily="49" charset="0"/>
                <a:cs typeface="Courier New" pitchFamily="49" charset="0"/>
              </a:rPr>
              <a:t>endl</a:t>
            </a:r>
            <a:r>
              <a:rPr lang="en-US" altLang="zh-CN" sz="2200" dirty="0" smtClean="0">
                <a:solidFill>
                  <a:schemeClr val="tx2"/>
                </a:solidFill>
                <a:latin typeface="Courier New" pitchFamily="49" charset="0"/>
                <a:cs typeface="Courier New" pitchFamily="49" charset="0"/>
              </a:rPr>
              <a:t>;</a:t>
            </a:r>
          </a:p>
          <a:p>
            <a:pPr>
              <a:spcBef>
                <a:spcPts val="0"/>
              </a:spcBef>
              <a:buNone/>
            </a:pPr>
            <a:r>
              <a:rPr lang="en-US" altLang="zh-CN" sz="2200" dirty="0" smtClean="0">
                <a:solidFill>
                  <a:schemeClr val="tx2"/>
                </a:solidFill>
                <a:latin typeface="Courier New" pitchFamily="49" charset="0"/>
                <a:cs typeface="Courier New" pitchFamily="49" charset="0"/>
              </a:rPr>
              <a:t>  </a:t>
            </a:r>
            <a:r>
              <a:rPr lang="en-US" altLang="zh-CN" sz="2200" dirty="0" smtClean="0">
                <a:solidFill>
                  <a:srgbClr val="0000FF"/>
                </a:solidFill>
                <a:latin typeface="Courier New" pitchFamily="49" charset="0"/>
                <a:cs typeface="Courier New" pitchFamily="49" charset="0"/>
              </a:rPr>
              <a:t>return</a:t>
            </a:r>
            <a:r>
              <a:rPr lang="en-US" altLang="zh-CN" sz="2200" dirty="0" smtClean="0">
                <a:solidFill>
                  <a:schemeClr val="tx2"/>
                </a:solidFill>
                <a:latin typeface="Courier New" pitchFamily="49" charset="0"/>
                <a:cs typeface="Courier New" pitchFamily="49" charset="0"/>
              </a:rPr>
              <a:t> 0;</a:t>
            </a:r>
          </a:p>
          <a:p>
            <a:pPr>
              <a:spcBef>
                <a:spcPts val="0"/>
              </a:spcBef>
              <a:buNone/>
            </a:pPr>
            <a:r>
              <a:rPr lang="en-US" altLang="zh-CN" sz="2200" dirty="0" smtClean="0">
                <a:solidFill>
                  <a:schemeClr val="tx2"/>
                </a:solidFill>
                <a:latin typeface="Courier New" pitchFamily="49" charset="0"/>
                <a:cs typeface="Courier New" pitchFamily="49" charset="0"/>
              </a:rPr>
              <a:t>}</a:t>
            </a:r>
            <a:endParaRPr lang="zh-CN" altLang="en-US" sz="2200" dirty="0">
              <a:solidFill>
                <a:schemeClr val="tx2"/>
              </a:solidFill>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190</a:t>
            </a:fld>
            <a:endParaRPr lang="en-US" altLang="zh-CN" dirty="0"/>
          </a:p>
        </p:txBody>
      </p:sp>
    </p:spTree>
    <p:extLst>
      <p:ext uri="{BB962C8B-B14F-4D97-AF65-F5344CB8AC3E}">
        <p14:creationId xmlns:p14="http://schemas.microsoft.com/office/powerpoint/2010/main" val="2596902524"/>
      </p:ext>
    </p:extLst>
  </p:cSld>
  <p:clrMapOvr>
    <a:masterClrMapping/>
  </p:clrMapOvr>
  <p:timing>
    <p:tnLst>
      <p:par>
        <p:cTn xmlns:p14="http://schemas.microsoft.com/office/powerpoint/2010/mai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函数与</a:t>
            </a:r>
            <a:r>
              <a:rPr lang="en-US" altLang="zh-CN" dirty="0" smtClean="0"/>
              <a:t>C++</a:t>
            </a:r>
            <a:r>
              <a:rPr lang="zh-CN" altLang="en-US" dirty="0" smtClean="0"/>
              <a:t>程序结构</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191</a:t>
            </a:fld>
            <a:endParaRPr lang="en-US" altLang="zh-CN" dirty="0"/>
          </a:p>
        </p:txBody>
      </p:sp>
      <p:sp>
        <p:nvSpPr>
          <p:cNvPr id="30" name="Oval 3"/>
          <p:cNvSpPr>
            <a:spLocks noChangeArrowheads="1"/>
          </p:cNvSpPr>
          <p:nvPr/>
        </p:nvSpPr>
        <p:spPr bwMode="ltGray">
          <a:xfrm>
            <a:off x="2187575" y="4429132"/>
            <a:ext cx="5562600" cy="1325562"/>
          </a:xfrm>
          <a:prstGeom prst="ellipse">
            <a:avLst/>
          </a:prstGeom>
          <a:gradFill rotWithShape="1">
            <a:gsLst>
              <a:gs pos="0">
                <a:srgbClr val="292929"/>
              </a:gs>
              <a:gs pos="100000">
                <a:schemeClr val="bg1"/>
              </a:gs>
            </a:gsLst>
            <a:lin ang="2700000" scaled="1"/>
          </a:gradFill>
          <a:ln w="3175">
            <a:noFill/>
            <a:round/>
            <a:headEnd/>
            <a:tailEnd type="none" w="sm" len="sm"/>
          </a:ln>
          <a:effectLst/>
        </p:spPr>
        <p:txBody>
          <a:bodyPr vert="eaVert" wrap="none" lIns="92075" tIns="46038" rIns="92075" bIns="46038" anchor="ctr"/>
          <a:lstStyle/>
          <a:p>
            <a:endParaRPr lang="zh-CN" altLang="en-US"/>
          </a:p>
        </p:txBody>
      </p:sp>
      <p:sp>
        <p:nvSpPr>
          <p:cNvPr id="31" name="Oval 5"/>
          <p:cNvSpPr>
            <a:spLocks noChangeArrowheads="1"/>
          </p:cNvSpPr>
          <p:nvPr/>
        </p:nvSpPr>
        <p:spPr bwMode="gray">
          <a:xfrm rot="-998297">
            <a:off x="1517650" y="2114550"/>
            <a:ext cx="5564188" cy="2922588"/>
          </a:xfrm>
          <a:prstGeom prst="ellipse">
            <a:avLst/>
          </a:prstGeom>
          <a:gradFill rotWithShape="1">
            <a:gsLst>
              <a:gs pos="0">
                <a:srgbClr val="33CCCC">
                  <a:gamma/>
                  <a:shade val="63529"/>
                  <a:invGamma/>
                </a:srgbClr>
              </a:gs>
              <a:gs pos="100000">
                <a:srgbClr val="33CCCC"/>
              </a:gs>
            </a:gsLst>
            <a:lin ang="2700000" scaled="1"/>
          </a:gradFill>
          <a:ln w="12700">
            <a:noFill/>
            <a:round/>
            <a:headEnd type="none" w="sm" len="sm"/>
            <a:tailEnd type="none" w="sm" len="sm"/>
          </a:ln>
          <a:effectLst/>
        </p:spPr>
        <p:txBody>
          <a:bodyPr wrap="none" anchor="ctr"/>
          <a:lstStyle/>
          <a:p>
            <a:endParaRPr lang="zh-CN" altLang="en-US"/>
          </a:p>
        </p:txBody>
      </p:sp>
      <p:sp>
        <p:nvSpPr>
          <p:cNvPr id="32" name="Arc 6"/>
          <p:cNvSpPr>
            <a:spLocks/>
          </p:cNvSpPr>
          <p:nvPr/>
        </p:nvSpPr>
        <p:spPr bwMode="gray">
          <a:xfrm rot="-998297">
            <a:off x="4391025" y="3186113"/>
            <a:ext cx="2652713" cy="1320800"/>
          </a:xfrm>
          <a:custGeom>
            <a:avLst/>
            <a:gdLst>
              <a:gd name="G0" fmla="+- 0 0 0"/>
              <a:gd name="G1" fmla="+- 0 0 0"/>
              <a:gd name="G2" fmla="+- 21600 0 0"/>
              <a:gd name="T0" fmla="*/ 19933 w 19933"/>
              <a:gd name="T1" fmla="*/ 8321 h 19523"/>
              <a:gd name="T2" fmla="*/ 9242 w 19933"/>
              <a:gd name="T3" fmla="*/ 19523 h 19523"/>
              <a:gd name="T4" fmla="*/ 0 w 19933"/>
              <a:gd name="T5" fmla="*/ 0 h 19523"/>
            </a:gdLst>
            <a:ahLst/>
            <a:cxnLst>
              <a:cxn ang="0">
                <a:pos x="T0" y="T1"/>
              </a:cxn>
              <a:cxn ang="0">
                <a:pos x="T2" y="T3"/>
              </a:cxn>
              <a:cxn ang="0">
                <a:pos x="T4" y="T5"/>
              </a:cxn>
            </a:cxnLst>
            <a:rect l="0" t="0" r="r" b="b"/>
            <a:pathLst>
              <a:path w="19933" h="19523" fill="none" extrusionOk="0">
                <a:moveTo>
                  <a:pt x="19932" y="8320"/>
                </a:moveTo>
                <a:cubicBezTo>
                  <a:pt x="17876" y="13247"/>
                  <a:pt x="14067" y="17238"/>
                  <a:pt x="9241" y="19522"/>
                </a:cubicBezTo>
              </a:path>
              <a:path w="19933" h="19523" stroke="0" extrusionOk="0">
                <a:moveTo>
                  <a:pt x="19932" y="8320"/>
                </a:moveTo>
                <a:cubicBezTo>
                  <a:pt x="17876" y="13247"/>
                  <a:pt x="14067" y="17238"/>
                  <a:pt x="9241" y="19522"/>
                </a:cubicBezTo>
                <a:lnTo>
                  <a:pt x="0" y="0"/>
                </a:lnTo>
                <a:close/>
              </a:path>
            </a:pathLst>
          </a:custGeom>
          <a:solidFill>
            <a:srgbClr val="D9AF13"/>
          </a:solidFill>
          <a:ln w="12700">
            <a:noFill/>
            <a:round/>
            <a:headEnd type="none" w="sm" len="sm"/>
            <a:tailEnd type="none" w="sm" len="sm"/>
          </a:ln>
          <a:effectLst/>
        </p:spPr>
        <p:txBody>
          <a:bodyPr wrap="none" anchor="ctr"/>
          <a:lstStyle/>
          <a:p>
            <a:endParaRPr lang="zh-CN" altLang="en-US"/>
          </a:p>
        </p:txBody>
      </p:sp>
      <p:sp>
        <p:nvSpPr>
          <p:cNvPr id="33" name="Arc 7"/>
          <p:cNvSpPr>
            <a:spLocks/>
          </p:cNvSpPr>
          <p:nvPr/>
        </p:nvSpPr>
        <p:spPr bwMode="gray">
          <a:xfrm rot="-998297">
            <a:off x="4171300" y="2191736"/>
            <a:ext cx="2849562" cy="1567015"/>
          </a:xfrm>
          <a:custGeom>
            <a:avLst/>
            <a:gdLst>
              <a:gd name="G0" fmla="+- 0 0 0"/>
              <a:gd name="G1" fmla="+- 14335 0 0"/>
              <a:gd name="G2" fmla="+- 21600 0 0"/>
              <a:gd name="T0" fmla="*/ 16157 w 21600"/>
              <a:gd name="T1" fmla="*/ 0 h 22718"/>
              <a:gd name="T2" fmla="*/ 19907 w 21600"/>
              <a:gd name="T3" fmla="*/ 22718 h 22718"/>
              <a:gd name="T4" fmla="*/ 0 w 21600"/>
              <a:gd name="T5" fmla="*/ 14335 h 22718"/>
            </a:gdLst>
            <a:ahLst/>
            <a:cxnLst>
              <a:cxn ang="0">
                <a:pos x="T0" y="T1"/>
              </a:cxn>
              <a:cxn ang="0">
                <a:pos x="T2" y="T3"/>
              </a:cxn>
              <a:cxn ang="0">
                <a:pos x="T4" y="T5"/>
              </a:cxn>
            </a:cxnLst>
            <a:rect l="0" t="0" r="r" b="b"/>
            <a:pathLst>
              <a:path w="21600" h="22718" fill="none" extrusionOk="0">
                <a:moveTo>
                  <a:pt x="16157" y="-1"/>
                </a:moveTo>
                <a:cubicBezTo>
                  <a:pt x="19663" y="3951"/>
                  <a:pt x="21600" y="9051"/>
                  <a:pt x="21600" y="14335"/>
                </a:cubicBezTo>
                <a:cubicBezTo>
                  <a:pt x="21600" y="17214"/>
                  <a:pt x="21024" y="20064"/>
                  <a:pt x="19906" y="22717"/>
                </a:cubicBezTo>
              </a:path>
              <a:path w="21600" h="22718" stroke="0" extrusionOk="0">
                <a:moveTo>
                  <a:pt x="16157" y="-1"/>
                </a:moveTo>
                <a:cubicBezTo>
                  <a:pt x="19663" y="3951"/>
                  <a:pt x="21600" y="9051"/>
                  <a:pt x="21600" y="14335"/>
                </a:cubicBezTo>
                <a:cubicBezTo>
                  <a:pt x="21600" y="17214"/>
                  <a:pt x="21024" y="20064"/>
                  <a:pt x="19906" y="22717"/>
                </a:cubicBezTo>
                <a:lnTo>
                  <a:pt x="0" y="14335"/>
                </a:lnTo>
                <a:close/>
              </a:path>
            </a:pathLst>
          </a:custGeom>
          <a:solidFill>
            <a:srgbClr val="0099CC"/>
          </a:solidFill>
          <a:ln w="12700">
            <a:noFill/>
            <a:round/>
            <a:headEnd type="none" w="sm" len="sm"/>
            <a:tailEnd type="none" w="sm" len="sm"/>
          </a:ln>
          <a:effectLst/>
        </p:spPr>
        <p:txBody>
          <a:bodyPr wrap="none" anchor="ctr"/>
          <a:lstStyle/>
          <a:p>
            <a:pPr algn="ctr"/>
            <a:endParaRPr lang="zh-CN" altLang="zh-CN">
              <a:solidFill>
                <a:schemeClr val="bg1"/>
              </a:solidFill>
            </a:endParaRPr>
          </a:p>
        </p:txBody>
      </p:sp>
      <p:sp>
        <p:nvSpPr>
          <p:cNvPr id="34" name="Arc 8"/>
          <p:cNvSpPr>
            <a:spLocks/>
          </p:cNvSpPr>
          <p:nvPr/>
        </p:nvSpPr>
        <p:spPr bwMode="gray">
          <a:xfrm rot="20601703" flipH="1">
            <a:off x="1600200" y="3487738"/>
            <a:ext cx="2876550" cy="1630362"/>
          </a:xfrm>
          <a:custGeom>
            <a:avLst/>
            <a:gdLst>
              <a:gd name="G0" fmla="+- 0 0 0"/>
              <a:gd name="G1" fmla="+- 6947 0 0"/>
              <a:gd name="G2" fmla="+- 21600 0 0"/>
              <a:gd name="T0" fmla="*/ 20452 w 21600"/>
              <a:gd name="T1" fmla="*/ 0 h 24439"/>
              <a:gd name="T2" fmla="*/ 12673 w 21600"/>
              <a:gd name="T3" fmla="*/ 24439 h 24439"/>
              <a:gd name="T4" fmla="*/ 0 w 21600"/>
              <a:gd name="T5" fmla="*/ 6947 h 24439"/>
            </a:gdLst>
            <a:ahLst/>
            <a:cxnLst>
              <a:cxn ang="0">
                <a:pos x="T0" y="T1"/>
              </a:cxn>
              <a:cxn ang="0">
                <a:pos x="T2" y="T3"/>
              </a:cxn>
              <a:cxn ang="0">
                <a:pos x="T4" y="T5"/>
              </a:cxn>
            </a:cxnLst>
            <a:rect l="0" t="0" r="r" b="b"/>
            <a:pathLst>
              <a:path w="21600" h="24439" fill="none" extrusionOk="0">
                <a:moveTo>
                  <a:pt x="20452" y="-1"/>
                </a:moveTo>
                <a:cubicBezTo>
                  <a:pt x="21212" y="2237"/>
                  <a:pt x="21600" y="4584"/>
                  <a:pt x="21600" y="6947"/>
                </a:cubicBezTo>
                <a:cubicBezTo>
                  <a:pt x="21600" y="13871"/>
                  <a:pt x="18280" y="20376"/>
                  <a:pt x="12672" y="24438"/>
                </a:cubicBezTo>
              </a:path>
              <a:path w="21600" h="24439" stroke="0" extrusionOk="0">
                <a:moveTo>
                  <a:pt x="20452" y="-1"/>
                </a:moveTo>
                <a:cubicBezTo>
                  <a:pt x="21212" y="2237"/>
                  <a:pt x="21600" y="4584"/>
                  <a:pt x="21600" y="6947"/>
                </a:cubicBezTo>
                <a:cubicBezTo>
                  <a:pt x="21600" y="13871"/>
                  <a:pt x="18280" y="20376"/>
                  <a:pt x="12672" y="24438"/>
                </a:cubicBezTo>
                <a:lnTo>
                  <a:pt x="0" y="6947"/>
                </a:lnTo>
                <a:close/>
              </a:path>
            </a:pathLst>
          </a:custGeom>
          <a:gradFill rotWithShape="1">
            <a:gsLst>
              <a:gs pos="0">
                <a:srgbClr val="47ABE3">
                  <a:gamma/>
                  <a:tint val="45490"/>
                  <a:invGamma/>
                </a:srgbClr>
              </a:gs>
              <a:gs pos="100000">
                <a:srgbClr val="47ABE3"/>
              </a:gs>
            </a:gsLst>
            <a:lin ang="2700000" scaled="1"/>
          </a:gradFill>
          <a:ln w="12700">
            <a:noFill/>
            <a:round/>
            <a:headEnd type="none" w="sm" len="sm"/>
            <a:tailEnd type="none" w="sm" len="sm"/>
          </a:ln>
          <a:effectLst/>
        </p:spPr>
        <p:txBody>
          <a:bodyPr wrap="none" anchor="ctr"/>
          <a:lstStyle/>
          <a:p>
            <a:endParaRPr lang="zh-CN" altLang="en-US" dirty="0"/>
          </a:p>
        </p:txBody>
      </p:sp>
      <p:sp>
        <p:nvSpPr>
          <p:cNvPr id="35" name="Arc 9"/>
          <p:cNvSpPr>
            <a:spLocks/>
          </p:cNvSpPr>
          <p:nvPr/>
        </p:nvSpPr>
        <p:spPr bwMode="gray">
          <a:xfrm rot="-998297">
            <a:off x="3409950" y="1920875"/>
            <a:ext cx="2814638" cy="1417638"/>
          </a:xfrm>
          <a:custGeom>
            <a:avLst/>
            <a:gdLst>
              <a:gd name="G0" fmla="+- 4839 0 0"/>
              <a:gd name="G1" fmla="+- 21600 0 0"/>
              <a:gd name="G2" fmla="+- 21600 0 0"/>
              <a:gd name="T0" fmla="*/ 0 w 21397"/>
              <a:gd name="T1" fmla="*/ 549 h 21600"/>
              <a:gd name="T2" fmla="*/ 21397 w 21397"/>
              <a:gd name="T3" fmla="*/ 7730 h 21600"/>
              <a:gd name="T4" fmla="*/ 4839 w 21397"/>
              <a:gd name="T5" fmla="*/ 21600 h 21600"/>
            </a:gdLst>
            <a:ahLst/>
            <a:cxnLst>
              <a:cxn ang="0">
                <a:pos x="T0" y="T1"/>
              </a:cxn>
              <a:cxn ang="0">
                <a:pos x="T2" y="T3"/>
              </a:cxn>
              <a:cxn ang="0">
                <a:pos x="T4" y="T5"/>
              </a:cxn>
            </a:cxnLst>
            <a:rect l="0" t="0" r="r" b="b"/>
            <a:pathLst>
              <a:path w="21397" h="21600" fill="none" extrusionOk="0">
                <a:moveTo>
                  <a:pt x="0" y="549"/>
                </a:moveTo>
                <a:cubicBezTo>
                  <a:pt x="1587" y="184"/>
                  <a:pt x="3210" y="-1"/>
                  <a:pt x="4839" y="0"/>
                </a:cubicBezTo>
                <a:cubicBezTo>
                  <a:pt x="11230" y="0"/>
                  <a:pt x="17293" y="2830"/>
                  <a:pt x="21397" y="7729"/>
                </a:cubicBezTo>
              </a:path>
              <a:path w="21397" h="21600" stroke="0" extrusionOk="0">
                <a:moveTo>
                  <a:pt x="0" y="549"/>
                </a:moveTo>
                <a:cubicBezTo>
                  <a:pt x="1587" y="184"/>
                  <a:pt x="3210" y="-1"/>
                  <a:pt x="4839" y="0"/>
                </a:cubicBezTo>
                <a:cubicBezTo>
                  <a:pt x="11230" y="0"/>
                  <a:pt x="17293" y="2830"/>
                  <a:pt x="21397" y="7729"/>
                </a:cubicBezTo>
                <a:lnTo>
                  <a:pt x="4839" y="21600"/>
                </a:lnTo>
                <a:close/>
              </a:path>
            </a:pathLst>
          </a:custGeom>
          <a:gradFill rotWithShape="1">
            <a:gsLst>
              <a:gs pos="0">
                <a:srgbClr val="AAA0F8">
                  <a:gamma/>
                  <a:shade val="46275"/>
                  <a:invGamma/>
                </a:srgbClr>
              </a:gs>
              <a:gs pos="100000">
                <a:srgbClr val="AAA0F8"/>
              </a:gs>
            </a:gsLst>
            <a:lin ang="2700000" scaled="1"/>
          </a:gradFill>
          <a:ln w="12700">
            <a:noFill/>
            <a:round/>
            <a:headEnd type="none" w="sm" len="sm"/>
            <a:tailEnd type="none" w="sm" len="sm"/>
          </a:ln>
          <a:effectLst/>
        </p:spPr>
        <p:txBody>
          <a:bodyPr wrap="none" anchor="ctr"/>
          <a:lstStyle/>
          <a:p>
            <a:endParaRPr lang="zh-CN" altLang="en-US"/>
          </a:p>
        </p:txBody>
      </p:sp>
      <p:sp>
        <p:nvSpPr>
          <p:cNvPr id="36" name="Arc 10"/>
          <p:cNvSpPr>
            <a:spLocks/>
          </p:cNvSpPr>
          <p:nvPr/>
        </p:nvSpPr>
        <p:spPr bwMode="gray">
          <a:xfrm rot="20601703" flipH="1">
            <a:off x="1371600" y="2573338"/>
            <a:ext cx="2762250" cy="1381125"/>
          </a:xfrm>
          <a:custGeom>
            <a:avLst/>
            <a:gdLst>
              <a:gd name="G0" fmla="+- 0 0 0"/>
              <a:gd name="G1" fmla="+- 21142 0 0"/>
              <a:gd name="G2" fmla="+- 21600 0 0"/>
              <a:gd name="T0" fmla="*/ 4423 w 20934"/>
              <a:gd name="T1" fmla="*/ 0 h 21142"/>
              <a:gd name="T2" fmla="*/ 20934 w 20934"/>
              <a:gd name="T3" fmla="*/ 15820 h 21142"/>
              <a:gd name="T4" fmla="*/ 0 w 20934"/>
              <a:gd name="T5" fmla="*/ 21142 h 21142"/>
            </a:gdLst>
            <a:ahLst/>
            <a:cxnLst>
              <a:cxn ang="0">
                <a:pos x="T0" y="T1"/>
              </a:cxn>
              <a:cxn ang="0">
                <a:pos x="T2" y="T3"/>
              </a:cxn>
              <a:cxn ang="0">
                <a:pos x="T4" y="T5"/>
              </a:cxn>
            </a:cxnLst>
            <a:rect l="0" t="0" r="r" b="b"/>
            <a:pathLst>
              <a:path w="20934" h="21142" fill="none" extrusionOk="0">
                <a:moveTo>
                  <a:pt x="4423" y="-1"/>
                </a:moveTo>
                <a:cubicBezTo>
                  <a:pt x="12495" y="1688"/>
                  <a:pt x="18902" y="7826"/>
                  <a:pt x="20934" y="15819"/>
                </a:cubicBezTo>
              </a:path>
              <a:path w="20934" h="21142" stroke="0" extrusionOk="0">
                <a:moveTo>
                  <a:pt x="4423" y="-1"/>
                </a:moveTo>
                <a:cubicBezTo>
                  <a:pt x="12495" y="1688"/>
                  <a:pt x="18902" y="7826"/>
                  <a:pt x="20934" y="15819"/>
                </a:cubicBezTo>
                <a:lnTo>
                  <a:pt x="0" y="21142"/>
                </a:lnTo>
                <a:close/>
              </a:path>
            </a:pathLst>
          </a:custGeom>
          <a:gradFill rotWithShape="1">
            <a:gsLst>
              <a:gs pos="0">
                <a:srgbClr val="47ABE3"/>
              </a:gs>
              <a:gs pos="100000">
                <a:srgbClr val="47ABE3">
                  <a:gamma/>
                  <a:shade val="46275"/>
                  <a:invGamma/>
                </a:srgbClr>
              </a:gs>
            </a:gsLst>
            <a:lin ang="2700000" scaled="1"/>
          </a:gradFill>
          <a:ln w="12700">
            <a:noFill/>
            <a:round/>
            <a:headEnd type="none" w="sm" len="sm"/>
            <a:tailEnd type="none" w="sm" len="sm"/>
          </a:ln>
          <a:effectLst/>
        </p:spPr>
        <p:txBody>
          <a:bodyPr wrap="none" anchor="ctr"/>
          <a:lstStyle/>
          <a:p>
            <a:endParaRPr lang="zh-CN" altLang="en-US"/>
          </a:p>
        </p:txBody>
      </p:sp>
      <p:sp>
        <p:nvSpPr>
          <p:cNvPr id="47" name="Oval 21"/>
          <p:cNvSpPr>
            <a:spLocks noChangeArrowheads="1"/>
          </p:cNvSpPr>
          <p:nvPr/>
        </p:nvSpPr>
        <p:spPr bwMode="gray">
          <a:xfrm rot="-998297">
            <a:off x="2979738" y="2828925"/>
            <a:ext cx="2695575" cy="1339850"/>
          </a:xfrm>
          <a:prstGeom prst="ellipse">
            <a:avLst/>
          </a:prstGeom>
          <a:gradFill rotWithShape="0">
            <a:gsLst>
              <a:gs pos="0">
                <a:srgbClr val="000000"/>
              </a:gs>
              <a:gs pos="50000">
                <a:srgbClr val="000000">
                  <a:gamma/>
                  <a:tint val="24314"/>
                  <a:invGamma/>
                </a:srgbClr>
              </a:gs>
              <a:gs pos="100000">
                <a:srgbClr val="000000"/>
              </a:gs>
            </a:gsLst>
            <a:lin ang="0" scaled="1"/>
          </a:gradFill>
          <a:ln w="12700">
            <a:noFill/>
            <a:round/>
            <a:headEnd type="none" w="sm" len="sm"/>
            <a:tailEnd type="none" w="sm" len="sm"/>
          </a:ln>
          <a:effectLst/>
        </p:spPr>
        <p:txBody>
          <a:bodyPr wrap="none" anchor="ctr"/>
          <a:lstStyle/>
          <a:p>
            <a:endParaRPr lang="zh-CN" altLang="en-US"/>
          </a:p>
        </p:txBody>
      </p:sp>
      <p:sp>
        <p:nvSpPr>
          <p:cNvPr id="49" name="Text Box 23"/>
          <p:cNvSpPr txBox="1">
            <a:spLocks noChangeArrowheads="1"/>
          </p:cNvSpPr>
          <p:nvPr/>
        </p:nvSpPr>
        <p:spPr bwMode="gray">
          <a:xfrm>
            <a:off x="5761729" y="2571744"/>
            <a:ext cx="881973" cy="646331"/>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标准库</a:t>
            </a:r>
            <a:endParaRPr lang="en-US" altLang="zh-CN" b="1" dirty="0" smtClean="0">
              <a:solidFill>
                <a:srgbClr val="FFFF00"/>
              </a:solidFill>
              <a:latin typeface="楷体_GB2312" pitchFamily="49" charset="-122"/>
              <a:ea typeface="楷体_GB2312" pitchFamily="49" charset="-122"/>
            </a:endParaRPr>
          </a:p>
          <a:p>
            <a:r>
              <a:rPr lang="zh-CN" altLang="en-US" b="1" dirty="0" smtClean="0">
                <a:solidFill>
                  <a:srgbClr val="FFFF00"/>
                </a:solidFill>
                <a:latin typeface="楷体_GB2312" pitchFamily="49" charset="-122"/>
                <a:ea typeface="楷体_GB2312" pitchFamily="49" charset="-122"/>
              </a:rPr>
              <a:t>函数</a:t>
            </a:r>
            <a:endParaRPr lang="en-US" altLang="zh-CN" b="1" dirty="0">
              <a:solidFill>
                <a:srgbClr val="FFFF00"/>
              </a:solidFill>
              <a:latin typeface="楷体_GB2312" pitchFamily="49" charset="-122"/>
              <a:ea typeface="楷体_GB2312" pitchFamily="49" charset="-122"/>
            </a:endParaRPr>
          </a:p>
        </p:txBody>
      </p:sp>
      <p:sp>
        <p:nvSpPr>
          <p:cNvPr id="50" name="Text Box 24"/>
          <p:cNvSpPr txBox="1">
            <a:spLocks noChangeArrowheads="1"/>
          </p:cNvSpPr>
          <p:nvPr/>
        </p:nvSpPr>
        <p:spPr bwMode="gray">
          <a:xfrm>
            <a:off x="4190093" y="2071678"/>
            <a:ext cx="881973" cy="646331"/>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生存期</a:t>
            </a:r>
            <a:endParaRPr lang="en-US" altLang="zh-CN" b="1" dirty="0" smtClean="0">
              <a:solidFill>
                <a:srgbClr val="FFFF00"/>
              </a:solidFill>
              <a:latin typeface="楷体_GB2312" pitchFamily="49" charset="-122"/>
              <a:ea typeface="楷体_GB2312" pitchFamily="49" charset="-122"/>
            </a:endParaRPr>
          </a:p>
          <a:p>
            <a:r>
              <a:rPr lang="zh-CN" altLang="en-US" b="1" dirty="0" smtClean="0">
                <a:solidFill>
                  <a:srgbClr val="FFFF00"/>
                </a:solidFill>
                <a:latin typeface="楷体_GB2312" pitchFamily="49" charset="-122"/>
                <a:ea typeface="楷体_GB2312" pitchFamily="49" charset="-122"/>
              </a:rPr>
              <a:t>作用域</a:t>
            </a:r>
            <a:endParaRPr lang="en-US" altLang="zh-CN" b="1" dirty="0">
              <a:solidFill>
                <a:srgbClr val="FFFF00"/>
              </a:solidFill>
              <a:latin typeface="楷体_GB2312" pitchFamily="49" charset="-122"/>
              <a:ea typeface="楷体_GB2312" pitchFamily="49" charset="-122"/>
            </a:endParaRPr>
          </a:p>
        </p:txBody>
      </p:sp>
      <p:sp>
        <p:nvSpPr>
          <p:cNvPr id="51" name="Text Box 25"/>
          <p:cNvSpPr txBox="1">
            <a:spLocks noChangeArrowheads="1"/>
          </p:cNvSpPr>
          <p:nvPr/>
        </p:nvSpPr>
        <p:spPr bwMode="gray">
          <a:xfrm>
            <a:off x="2143108" y="2988230"/>
            <a:ext cx="1114408" cy="369332"/>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存储类型</a:t>
            </a:r>
            <a:endParaRPr lang="en-US" altLang="zh-CN" b="1" dirty="0">
              <a:solidFill>
                <a:srgbClr val="FFFF00"/>
              </a:solidFill>
              <a:latin typeface="楷体_GB2312" pitchFamily="49" charset="-122"/>
              <a:ea typeface="楷体_GB2312" pitchFamily="49" charset="-122"/>
            </a:endParaRPr>
          </a:p>
        </p:txBody>
      </p:sp>
      <p:sp>
        <p:nvSpPr>
          <p:cNvPr id="52" name="Text Box 26"/>
          <p:cNvSpPr txBox="1">
            <a:spLocks noChangeArrowheads="1"/>
          </p:cNvSpPr>
          <p:nvPr/>
        </p:nvSpPr>
        <p:spPr bwMode="gray">
          <a:xfrm>
            <a:off x="2057400" y="4071942"/>
            <a:ext cx="1114408" cy="646331"/>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函数数据</a:t>
            </a:r>
            <a:endParaRPr lang="en-US" altLang="zh-CN" b="1" dirty="0" smtClean="0">
              <a:solidFill>
                <a:srgbClr val="FFFF00"/>
              </a:solidFill>
              <a:latin typeface="楷体_GB2312" pitchFamily="49" charset="-122"/>
              <a:ea typeface="楷体_GB2312" pitchFamily="49" charset="-122"/>
            </a:endParaRPr>
          </a:p>
          <a:p>
            <a:r>
              <a:rPr lang="zh-CN" altLang="en-US" b="1" dirty="0" smtClean="0">
                <a:solidFill>
                  <a:srgbClr val="FFFF00"/>
                </a:solidFill>
                <a:latin typeface="楷体_GB2312" pitchFamily="49" charset="-122"/>
                <a:ea typeface="楷体_GB2312" pitchFamily="49" charset="-122"/>
              </a:rPr>
              <a:t>传递</a:t>
            </a:r>
            <a:endParaRPr lang="en-US" altLang="zh-CN" b="1" dirty="0">
              <a:solidFill>
                <a:srgbClr val="FFFF00"/>
              </a:solidFill>
              <a:latin typeface="楷体_GB2312" pitchFamily="49" charset="-122"/>
              <a:ea typeface="楷体_GB2312" pitchFamily="49" charset="-122"/>
            </a:endParaRPr>
          </a:p>
        </p:txBody>
      </p:sp>
      <p:sp>
        <p:nvSpPr>
          <p:cNvPr id="53" name="Text Box 27"/>
          <p:cNvSpPr txBox="1">
            <a:spLocks noChangeArrowheads="1"/>
          </p:cNvSpPr>
          <p:nvPr/>
        </p:nvSpPr>
        <p:spPr bwMode="gray">
          <a:xfrm>
            <a:off x="3671906" y="4354305"/>
            <a:ext cx="1114408" cy="646331"/>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全局变量</a:t>
            </a:r>
            <a:endParaRPr lang="en-US" altLang="zh-CN" b="1" dirty="0" smtClean="0">
              <a:solidFill>
                <a:srgbClr val="FFFF00"/>
              </a:solidFill>
              <a:latin typeface="楷体_GB2312" pitchFamily="49" charset="-122"/>
              <a:ea typeface="楷体_GB2312" pitchFamily="49" charset="-122"/>
            </a:endParaRPr>
          </a:p>
          <a:p>
            <a:r>
              <a:rPr lang="zh-CN" altLang="en-US" b="1" dirty="0" smtClean="0">
                <a:solidFill>
                  <a:srgbClr val="FFFF00"/>
                </a:solidFill>
                <a:latin typeface="楷体_GB2312" pitchFamily="49" charset="-122"/>
                <a:ea typeface="楷体_GB2312" pitchFamily="49" charset="-122"/>
              </a:rPr>
              <a:t>局部变量</a:t>
            </a:r>
            <a:endParaRPr lang="en-US" altLang="zh-CN" b="1" dirty="0">
              <a:solidFill>
                <a:srgbClr val="FFFF00"/>
              </a:solidFill>
              <a:latin typeface="楷体_GB2312" pitchFamily="49" charset="-122"/>
              <a:ea typeface="楷体_GB2312" pitchFamily="49" charset="-122"/>
            </a:endParaRPr>
          </a:p>
        </p:txBody>
      </p:sp>
      <p:sp>
        <p:nvSpPr>
          <p:cNvPr id="54" name="Text Box 28"/>
          <p:cNvSpPr txBox="1">
            <a:spLocks noChangeArrowheads="1"/>
          </p:cNvSpPr>
          <p:nvPr/>
        </p:nvSpPr>
        <p:spPr bwMode="gray">
          <a:xfrm>
            <a:off x="5357818" y="3702610"/>
            <a:ext cx="883575" cy="369332"/>
          </a:xfrm>
          <a:prstGeom prst="rect">
            <a:avLst/>
          </a:prstGeom>
          <a:noFill/>
          <a:ln w="9525">
            <a:noFill/>
            <a:miter lim="800000"/>
            <a:headEnd/>
            <a:tailEnd/>
          </a:ln>
          <a:effectLst/>
        </p:spPr>
        <p:txBody>
          <a:bodyPr wrap="none">
            <a:spAutoFit/>
          </a:bodyPr>
          <a:lstStyle/>
          <a:p>
            <a:r>
              <a:rPr lang="en-US" altLang="zh-CN" b="1" dirty="0" smtClean="0">
                <a:solidFill>
                  <a:srgbClr val="FFFF00"/>
                </a:solidFill>
                <a:latin typeface="楷体_GB2312" pitchFamily="49" charset="-122"/>
                <a:ea typeface="楷体_GB2312" pitchFamily="49" charset="-122"/>
              </a:rPr>
              <a:t>SP</a:t>
            </a:r>
            <a:r>
              <a:rPr lang="zh-CN" altLang="en-US" b="1" dirty="0" smtClean="0">
                <a:solidFill>
                  <a:srgbClr val="FFFF00"/>
                </a:solidFill>
                <a:latin typeface="楷体_GB2312" pitchFamily="49" charset="-122"/>
                <a:ea typeface="楷体_GB2312" pitchFamily="49" charset="-122"/>
              </a:rPr>
              <a:t>框架</a:t>
            </a:r>
            <a:endParaRPr lang="en-US" altLang="zh-CN" b="1" dirty="0" smtClean="0">
              <a:solidFill>
                <a:srgbClr val="FFFF00"/>
              </a:solidFill>
              <a:latin typeface="楷体_GB2312" pitchFamily="49" charset="-122"/>
              <a:ea typeface="楷体_GB2312" pitchFamily="49" charset="-122"/>
            </a:endParaRPr>
          </a:p>
        </p:txBody>
      </p:sp>
      <p:grpSp>
        <p:nvGrpSpPr>
          <p:cNvPr id="3" name="Group 13"/>
          <p:cNvGrpSpPr>
            <a:grpSpLocks/>
          </p:cNvGrpSpPr>
          <p:nvPr/>
        </p:nvGrpSpPr>
        <p:grpSpPr bwMode="auto">
          <a:xfrm>
            <a:off x="4286248" y="3078173"/>
            <a:ext cx="3040063" cy="1725612"/>
            <a:chOff x="2694" y="1900"/>
            <a:chExt cx="1915" cy="1087"/>
          </a:xfrm>
        </p:grpSpPr>
        <p:sp>
          <p:nvSpPr>
            <p:cNvPr id="64" name="Arc 14"/>
            <p:cNvSpPr>
              <a:spLocks/>
            </p:cNvSpPr>
            <p:nvPr/>
          </p:nvSpPr>
          <p:spPr bwMode="gray">
            <a:xfrm rot="-886887">
              <a:off x="2694" y="1900"/>
              <a:ext cx="1858" cy="801"/>
            </a:xfrm>
            <a:custGeom>
              <a:avLst/>
              <a:gdLst>
                <a:gd name="G0" fmla="+- 0 0 0"/>
                <a:gd name="G1" fmla="+- 0 0 0"/>
                <a:gd name="G2" fmla="+- 21600 0 0"/>
                <a:gd name="T0" fmla="*/ 19866 w 19866"/>
                <a:gd name="T1" fmla="*/ 8479 h 19523"/>
                <a:gd name="T2" fmla="*/ 9242 w 19866"/>
                <a:gd name="T3" fmla="*/ 19523 h 19523"/>
                <a:gd name="T4" fmla="*/ 0 w 19866"/>
                <a:gd name="T5" fmla="*/ 0 h 19523"/>
              </a:gdLst>
              <a:ahLst/>
              <a:cxnLst>
                <a:cxn ang="0">
                  <a:pos x="T0" y="T1"/>
                </a:cxn>
                <a:cxn ang="0">
                  <a:pos x="T2" y="T3"/>
                </a:cxn>
                <a:cxn ang="0">
                  <a:pos x="T4" y="T5"/>
                </a:cxn>
              </a:cxnLst>
              <a:rect l="0" t="0" r="r" b="b"/>
              <a:pathLst>
                <a:path w="19866" h="19523" fill="none" extrusionOk="0">
                  <a:moveTo>
                    <a:pt x="19866" y="8479"/>
                  </a:moveTo>
                  <a:cubicBezTo>
                    <a:pt x="17793" y="13335"/>
                    <a:pt x="14014" y="17263"/>
                    <a:pt x="9241" y="19522"/>
                  </a:cubicBezTo>
                </a:path>
                <a:path w="19866" h="19523" stroke="0" extrusionOk="0">
                  <a:moveTo>
                    <a:pt x="19866" y="8479"/>
                  </a:moveTo>
                  <a:cubicBezTo>
                    <a:pt x="17793" y="13335"/>
                    <a:pt x="14014" y="17263"/>
                    <a:pt x="9241" y="19522"/>
                  </a:cubicBezTo>
                  <a:lnTo>
                    <a:pt x="0" y="0"/>
                  </a:lnTo>
                  <a:close/>
                </a:path>
              </a:pathLst>
            </a:custGeom>
            <a:solidFill>
              <a:srgbClr val="352973"/>
            </a:solidFill>
            <a:ln w="12700">
              <a:noFill/>
              <a:round/>
              <a:headEnd type="none" w="sm" len="sm"/>
              <a:tailEnd type="none" w="sm" len="sm"/>
            </a:ln>
            <a:effectLst/>
          </p:spPr>
          <p:txBody>
            <a:bodyPr wrap="none" anchor="ctr"/>
            <a:lstStyle/>
            <a:p>
              <a:endParaRPr lang="zh-CN" altLang="en-US"/>
            </a:p>
          </p:txBody>
        </p:sp>
        <p:sp>
          <p:nvSpPr>
            <p:cNvPr id="65" name="Freeform 15"/>
            <p:cNvSpPr>
              <a:spLocks/>
            </p:cNvSpPr>
            <p:nvPr/>
          </p:nvSpPr>
          <p:spPr bwMode="gray">
            <a:xfrm rot="-886887">
              <a:off x="2747" y="2019"/>
              <a:ext cx="868" cy="968"/>
            </a:xfrm>
            <a:custGeom>
              <a:avLst/>
              <a:gdLst/>
              <a:ahLst/>
              <a:cxnLst>
                <a:cxn ang="0">
                  <a:pos x="480" y="633"/>
                </a:cxn>
                <a:cxn ang="0">
                  <a:pos x="486" y="762"/>
                </a:cxn>
                <a:cxn ang="0">
                  <a:pos x="9" y="129"/>
                </a:cxn>
                <a:cxn ang="0">
                  <a:pos x="0" y="0"/>
                </a:cxn>
                <a:cxn ang="0">
                  <a:pos x="480" y="633"/>
                </a:cxn>
              </a:cxnLst>
              <a:rect l="0" t="0" r="r" b="b"/>
              <a:pathLst>
                <a:path w="486" h="762">
                  <a:moveTo>
                    <a:pt x="480" y="633"/>
                  </a:moveTo>
                  <a:lnTo>
                    <a:pt x="486" y="762"/>
                  </a:lnTo>
                  <a:lnTo>
                    <a:pt x="9" y="129"/>
                  </a:lnTo>
                  <a:lnTo>
                    <a:pt x="0" y="0"/>
                  </a:lnTo>
                  <a:lnTo>
                    <a:pt x="480" y="633"/>
                  </a:lnTo>
                  <a:close/>
                </a:path>
              </a:pathLst>
            </a:custGeom>
            <a:gradFill rotWithShape="1">
              <a:gsLst>
                <a:gs pos="0">
                  <a:srgbClr val="352973">
                    <a:gamma/>
                    <a:tint val="73725"/>
                    <a:invGamma/>
                  </a:srgbClr>
                </a:gs>
                <a:gs pos="100000">
                  <a:srgbClr val="352973"/>
                </a:gs>
              </a:gsLst>
              <a:lin ang="2700000" scaled="1"/>
            </a:gradFill>
            <a:ln w="9525" cap="flat" cmpd="sng">
              <a:noFill/>
              <a:prstDash val="solid"/>
              <a:round/>
              <a:headEnd/>
              <a:tailEnd/>
            </a:ln>
            <a:effectLst/>
          </p:spPr>
          <p:txBody>
            <a:bodyPr wrap="none">
              <a:spAutoFit/>
            </a:bodyPr>
            <a:lstStyle/>
            <a:p>
              <a:endParaRPr lang="zh-CN" altLang="en-US"/>
            </a:p>
          </p:txBody>
        </p:sp>
        <p:sp>
          <p:nvSpPr>
            <p:cNvPr id="66" name="Freeform 16"/>
            <p:cNvSpPr>
              <a:spLocks/>
            </p:cNvSpPr>
            <p:nvPr/>
          </p:nvSpPr>
          <p:spPr bwMode="gray">
            <a:xfrm rot="-886887">
              <a:off x="3614" y="2125"/>
              <a:ext cx="995" cy="617"/>
            </a:xfrm>
            <a:custGeom>
              <a:avLst/>
              <a:gdLst/>
              <a:ahLst/>
              <a:cxnLst>
                <a:cxn ang="0">
                  <a:pos x="0" y="342"/>
                </a:cxn>
                <a:cxn ang="0">
                  <a:pos x="552" y="0"/>
                </a:cxn>
                <a:cxn ang="0">
                  <a:pos x="556" y="138"/>
                </a:cxn>
                <a:cxn ang="0">
                  <a:pos x="346" y="338"/>
                </a:cxn>
                <a:cxn ang="0">
                  <a:pos x="6" y="486"/>
                </a:cxn>
                <a:cxn ang="0">
                  <a:pos x="0" y="342"/>
                </a:cxn>
              </a:cxnLst>
              <a:rect l="0" t="0" r="r" b="b"/>
              <a:pathLst>
                <a:path w="556" h="486">
                  <a:moveTo>
                    <a:pt x="0" y="342"/>
                  </a:moveTo>
                  <a:lnTo>
                    <a:pt x="552" y="0"/>
                  </a:lnTo>
                  <a:lnTo>
                    <a:pt x="556" y="138"/>
                  </a:lnTo>
                  <a:cubicBezTo>
                    <a:pt x="522" y="194"/>
                    <a:pt x="438" y="280"/>
                    <a:pt x="346" y="338"/>
                  </a:cubicBezTo>
                  <a:cubicBezTo>
                    <a:pt x="254" y="396"/>
                    <a:pt x="64" y="485"/>
                    <a:pt x="6" y="486"/>
                  </a:cubicBezTo>
                  <a:cubicBezTo>
                    <a:pt x="8" y="434"/>
                    <a:pt x="1" y="372"/>
                    <a:pt x="0" y="342"/>
                  </a:cubicBezTo>
                  <a:close/>
                </a:path>
              </a:pathLst>
            </a:custGeom>
            <a:solidFill>
              <a:srgbClr val="352973"/>
            </a:solidFill>
            <a:ln w="9525" cap="flat" cmpd="sng">
              <a:noFill/>
              <a:prstDash val="solid"/>
              <a:round/>
              <a:headEnd/>
              <a:tailEnd/>
            </a:ln>
            <a:effectLst/>
          </p:spPr>
          <p:txBody>
            <a:bodyPr wrap="none">
              <a:spAutoFit/>
            </a:bodyPr>
            <a:lstStyle/>
            <a:p>
              <a:endParaRPr lang="zh-CN" altLang="en-US"/>
            </a:p>
          </p:txBody>
        </p:sp>
      </p:grpSp>
      <p:grpSp>
        <p:nvGrpSpPr>
          <p:cNvPr id="6" name="Group 17"/>
          <p:cNvGrpSpPr>
            <a:grpSpLocks/>
          </p:cNvGrpSpPr>
          <p:nvPr/>
        </p:nvGrpSpPr>
        <p:grpSpPr bwMode="auto">
          <a:xfrm>
            <a:off x="4810123" y="2957523"/>
            <a:ext cx="3003550" cy="1900237"/>
            <a:chOff x="2914" y="1816"/>
            <a:chExt cx="1892" cy="1197"/>
          </a:xfrm>
        </p:grpSpPr>
        <p:sp>
          <p:nvSpPr>
            <p:cNvPr id="68" name="Freeform 18"/>
            <p:cNvSpPr>
              <a:spLocks/>
            </p:cNvSpPr>
            <p:nvPr/>
          </p:nvSpPr>
          <p:spPr bwMode="gray">
            <a:xfrm rot="-998297">
              <a:off x="3826" y="2056"/>
              <a:ext cx="980" cy="688"/>
            </a:xfrm>
            <a:custGeom>
              <a:avLst/>
              <a:gdLst/>
              <a:ahLst/>
              <a:cxnLst>
                <a:cxn ang="0">
                  <a:pos x="0" y="342"/>
                </a:cxn>
                <a:cxn ang="0">
                  <a:pos x="552" y="0"/>
                </a:cxn>
                <a:cxn ang="0">
                  <a:pos x="556" y="138"/>
                </a:cxn>
                <a:cxn ang="0">
                  <a:pos x="346" y="338"/>
                </a:cxn>
                <a:cxn ang="0">
                  <a:pos x="6" y="486"/>
                </a:cxn>
                <a:cxn ang="0">
                  <a:pos x="0" y="342"/>
                </a:cxn>
              </a:cxnLst>
              <a:rect l="0" t="0" r="r" b="b"/>
              <a:pathLst>
                <a:path w="556" h="486">
                  <a:moveTo>
                    <a:pt x="0" y="342"/>
                  </a:moveTo>
                  <a:lnTo>
                    <a:pt x="552" y="0"/>
                  </a:lnTo>
                  <a:lnTo>
                    <a:pt x="556" y="138"/>
                  </a:lnTo>
                  <a:cubicBezTo>
                    <a:pt x="522" y="194"/>
                    <a:pt x="438" y="280"/>
                    <a:pt x="346" y="338"/>
                  </a:cubicBezTo>
                  <a:cubicBezTo>
                    <a:pt x="254" y="396"/>
                    <a:pt x="64" y="485"/>
                    <a:pt x="6" y="486"/>
                  </a:cubicBezTo>
                  <a:cubicBezTo>
                    <a:pt x="8" y="434"/>
                    <a:pt x="1" y="372"/>
                    <a:pt x="0" y="342"/>
                  </a:cubicBezTo>
                  <a:close/>
                </a:path>
              </a:pathLst>
            </a:custGeom>
            <a:gradFill rotWithShape="0">
              <a:gsLst>
                <a:gs pos="0">
                  <a:srgbClr val="6600CC">
                    <a:gamma/>
                    <a:tint val="45490"/>
                    <a:invGamma/>
                  </a:srgbClr>
                </a:gs>
                <a:gs pos="100000">
                  <a:srgbClr val="6600CC"/>
                </a:gs>
              </a:gsLst>
              <a:lin ang="0" scaled="1"/>
            </a:gradFill>
            <a:ln w="9525" cap="flat" cmpd="sng">
              <a:noFill/>
              <a:prstDash val="solid"/>
              <a:round/>
              <a:headEnd/>
              <a:tailEnd/>
            </a:ln>
            <a:effectLst/>
          </p:spPr>
          <p:txBody>
            <a:bodyPr>
              <a:spAutoFit/>
            </a:bodyPr>
            <a:lstStyle/>
            <a:p>
              <a:endParaRPr lang="zh-CN" altLang="en-US"/>
            </a:p>
          </p:txBody>
        </p:sp>
        <p:sp>
          <p:nvSpPr>
            <p:cNvPr id="69" name="Arc 19"/>
            <p:cNvSpPr>
              <a:spLocks/>
            </p:cNvSpPr>
            <p:nvPr/>
          </p:nvSpPr>
          <p:spPr bwMode="gray">
            <a:xfrm rot="-1060795">
              <a:off x="2914" y="1816"/>
              <a:ext cx="1830" cy="880"/>
            </a:xfrm>
            <a:custGeom>
              <a:avLst/>
              <a:gdLst>
                <a:gd name="G0" fmla="+- 0 0 0"/>
                <a:gd name="G1" fmla="+- 0 0 0"/>
                <a:gd name="G2" fmla="+- 21600 0 0"/>
                <a:gd name="T0" fmla="*/ 19866 w 19866"/>
                <a:gd name="T1" fmla="*/ 8479 h 19523"/>
                <a:gd name="T2" fmla="*/ 9242 w 19866"/>
                <a:gd name="T3" fmla="*/ 19523 h 19523"/>
                <a:gd name="T4" fmla="*/ 0 w 19866"/>
                <a:gd name="T5" fmla="*/ 0 h 19523"/>
              </a:gdLst>
              <a:ahLst/>
              <a:cxnLst>
                <a:cxn ang="0">
                  <a:pos x="T0" y="T1"/>
                </a:cxn>
                <a:cxn ang="0">
                  <a:pos x="T2" y="T3"/>
                </a:cxn>
                <a:cxn ang="0">
                  <a:pos x="T4" y="T5"/>
                </a:cxn>
              </a:cxnLst>
              <a:rect l="0" t="0" r="r" b="b"/>
              <a:pathLst>
                <a:path w="19866" h="19523" fill="none" extrusionOk="0">
                  <a:moveTo>
                    <a:pt x="19866" y="8479"/>
                  </a:moveTo>
                  <a:cubicBezTo>
                    <a:pt x="17793" y="13335"/>
                    <a:pt x="14014" y="17263"/>
                    <a:pt x="9241" y="19522"/>
                  </a:cubicBezTo>
                </a:path>
                <a:path w="19866" h="19523" stroke="0" extrusionOk="0">
                  <a:moveTo>
                    <a:pt x="19866" y="8479"/>
                  </a:moveTo>
                  <a:cubicBezTo>
                    <a:pt x="17793" y="13335"/>
                    <a:pt x="14014" y="17263"/>
                    <a:pt x="9241" y="19522"/>
                  </a:cubicBezTo>
                  <a:lnTo>
                    <a:pt x="0" y="0"/>
                  </a:lnTo>
                  <a:close/>
                </a:path>
              </a:pathLst>
            </a:custGeom>
            <a:solidFill>
              <a:srgbClr val="CC99FF"/>
            </a:solidFill>
            <a:ln w="12700">
              <a:noFill/>
              <a:round/>
              <a:headEnd type="none" w="sm" len="sm"/>
              <a:tailEnd type="none" w="sm" len="sm"/>
            </a:ln>
            <a:effectLst/>
          </p:spPr>
          <p:txBody>
            <a:bodyPr wrap="none" anchor="ctr"/>
            <a:lstStyle/>
            <a:p>
              <a:endParaRPr lang="zh-CN" altLang="en-US"/>
            </a:p>
          </p:txBody>
        </p:sp>
        <p:sp>
          <p:nvSpPr>
            <p:cNvPr id="70" name="Freeform 20"/>
            <p:cNvSpPr>
              <a:spLocks/>
            </p:cNvSpPr>
            <p:nvPr/>
          </p:nvSpPr>
          <p:spPr bwMode="gray">
            <a:xfrm rot="-998297">
              <a:off x="2997" y="1949"/>
              <a:ext cx="839" cy="1064"/>
            </a:xfrm>
            <a:custGeom>
              <a:avLst/>
              <a:gdLst/>
              <a:ahLst/>
              <a:cxnLst>
                <a:cxn ang="0">
                  <a:pos x="480" y="633"/>
                </a:cxn>
                <a:cxn ang="0">
                  <a:pos x="486" y="762"/>
                </a:cxn>
                <a:cxn ang="0">
                  <a:pos x="9" y="129"/>
                </a:cxn>
                <a:cxn ang="0">
                  <a:pos x="0" y="0"/>
                </a:cxn>
                <a:cxn ang="0">
                  <a:pos x="480" y="633"/>
                </a:cxn>
              </a:cxnLst>
              <a:rect l="0" t="0" r="r" b="b"/>
              <a:pathLst>
                <a:path w="486" h="762">
                  <a:moveTo>
                    <a:pt x="480" y="633"/>
                  </a:moveTo>
                  <a:lnTo>
                    <a:pt x="486" y="762"/>
                  </a:lnTo>
                  <a:lnTo>
                    <a:pt x="9" y="129"/>
                  </a:lnTo>
                  <a:lnTo>
                    <a:pt x="0" y="0"/>
                  </a:lnTo>
                  <a:lnTo>
                    <a:pt x="480" y="633"/>
                  </a:lnTo>
                  <a:close/>
                </a:path>
              </a:pathLst>
            </a:custGeom>
            <a:gradFill rotWithShape="1">
              <a:gsLst>
                <a:gs pos="0">
                  <a:srgbClr val="5007A1"/>
                </a:gs>
                <a:gs pos="100000">
                  <a:srgbClr val="5007A1">
                    <a:gamma/>
                    <a:tint val="45490"/>
                    <a:invGamma/>
                  </a:srgbClr>
                </a:gs>
              </a:gsLst>
              <a:lin ang="2700000" scaled="1"/>
            </a:gradFill>
            <a:ln w="9525" cap="flat" cmpd="sng">
              <a:noFill/>
              <a:prstDash val="solid"/>
              <a:round/>
              <a:headEnd/>
              <a:tailEnd/>
            </a:ln>
            <a:effectLst/>
          </p:spPr>
          <p:txBody>
            <a:bodyPr>
              <a:spAutoFit/>
            </a:bodyPr>
            <a:lstStyle/>
            <a:p>
              <a:endParaRPr lang="zh-CN" altLang="en-US"/>
            </a:p>
          </p:txBody>
        </p:sp>
      </p:grpSp>
      <p:sp>
        <p:nvSpPr>
          <p:cNvPr id="71" name="Text Box 28"/>
          <p:cNvSpPr txBox="1">
            <a:spLocks noChangeArrowheads="1"/>
          </p:cNvSpPr>
          <p:nvPr/>
        </p:nvSpPr>
        <p:spPr bwMode="gray">
          <a:xfrm>
            <a:off x="5856318" y="3488296"/>
            <a:ext cx="883575" cy="369332"/>
          </a:xfrm>
          <a:prstGeom prst="rect">
            <a:avLst/>
          </a:prstGeom>
          <a:noFill/>
          <a:ln w="9525">
            <a:noFill/>
            <a:miter lim="800000"/>
            <a:headEnd/>
            <a:tailEnd/>
          </a:ln>
          <a:effectLst/>
        </p:spPr>
        <p:txBody>
          <a:bodyPr wrap="none">
            <a:spAutoFit/>
          </a:bodyPr>
          <a:lstStyle/>
          <a:p>
            <a:r>
              <a:rPr lang="en-US" altLang="zh-CN" b="1" dirty="0" smtClean="0">
                <a:solidFill>
                  <a:srgbClr val="FFFF00"/>
                </a:solidFill>
                <a:latin typeface="楷体_GB2312" pitchFamily="49" charset="-122"/>
                <a:ea typeface="楷体_GB2312" pitchFamily="49" charset="-122"/>
              </a:rPr>
              <a:t>SP</a:t>
            </a:r>
            <a:r>
              <a:rPr lang="zh-CN" altLang="en-US" b="1" dirty="0" smtClean="0">
                <a:solidFill>
                  <a:srgbClr val="FFFF00"/>
                </a:solidFill>
                <a:latin typeface="楷体_GB2312" pitchFamily="49" charset="-122"/>
                <a:ea typeface="楷体_GB2312" pitchFamily="49" charset="-122"/>
              </a:rPr>
              <a:t>框架</a:t>
            </a:r>
            <a:endParaRPr lang="en-US" altLang="zh-CN" b="1" dirty="0">
              <a:solidFill>
                <a:srgbClr val="FFFF00"/>
              </a:solidFill>
              <a:latin typeface="楷体_GB2312" pitchFamily="49" charset="-122"/>
              <a:ea typeface="楷体_GB2312" pitchFamily="49" charset="-122"/>
            </a:endParaRPr>
          </a:p>
        </p:txBody>
      </p:sp>
      <p:sp>
        <p:nvSpPr>
          <p:cNvPr id="72" name="Oval 22"/>
          <p:cNvSpPr>
            <a:spLocks noChangeArrowheads="1"/>
          </p:cNvSpPr>
          <p:nvPr/>
        </p:nvSpPr>
        <p:spPr bwMode="white">
          <a:xfrm rot="-998297">
            <a:off x="3059970" y="3049334"/>
            <a:ext cx="2624137" cy="1098550"/>
          </a:xfrm>
          <a:prstGeom prst="ellipse">
            <a:avLst/>
          </a:prstGeom>
          <a:solidFill>
            <a:schemeClr val="bg1"/>
          </a:solidFill>
          <a:ln w="12700">
            <a:noFill/>
            <a:round/>
            <a:headEnd type="none" w="sm" len="sm"/>
            <a:tailEnd type="none" w="sm" len="sm"/>
          </a:ln>
          <a:effectLst/>
        </p:spPr>
        <p:txBody>
          <a:bodyPr wrap="none" anchor="ctr"/>
          <a:lstStyle/>
          <a:p>
            <a:endParaRPr lang="zh-CN" altLang="en-US"/>
          </a:p>
        </p:txBody>
      </p:sp>
    </p:spTree>
    <p:extLst>
      <p:ext uri="{BB962C8B-B14F-4D97-AF65-F5344CB8AC3E}">
        <p14:creationId xmlns:p14="http://schemas.microsoft.com/office/powerpoint/2010/main" val="42314367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heel(4)">
                                      <p:cBhvr>
                                        <p:cTn id="7" dur="2000"/>
                                        <p:tgtEl>
                                          <p:spTgt spid="31"/>
                                        </p:tgtEl>
                                      </p:cBhvr>
                                    </p:animEffect>
                                  </p:childTnLst>
                                </p:cTn>
                              </p:par>
                              <p:par>
                                <p:cTn id="8" presetID="21" presetClass="entr" presetSubtype="4"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wheel(4)">
                                      <p:cBhvr>
                                        <p:cTn id="10" dur="2000"/>
                                        <p:tgtEl>
                                          <p:spTgt spid="32"/>
                                        </p:tgtEl>
                                      </p:cBhvr>
                                    </p:animEffect>
                                  </p:childTnLst>
                                </p:cTn>
                              </p:par>
                              <p:par>
                                <p:cTn id="11" presetID="21" presetClass="entr" presetSubtype="4"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wheel(4)">
                                      <p:cBhvr>
                                        <p:cTn id="13" dur="2000"/>
                                        <p:tgtEl>
                                          <p:spTgt spid="33"/>
                                        </p:tgtEl>
                                      </p:cBhvr>
                                    </p:animEffect>
                                  </p:childTnLst>
                                </p:cTn>
                              </p:par>
                              <p:par>
                                <p:cTn id="14" presetID="21" presetClass="entr" presetSubtype="4"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wheel(4)">
                                      <p:cBhvr>
                                        <p:cTn id="16" dur="2000"/>
                                        <p:tgtEl>
                                          <p:spTgt spid="34"/>
                                        </p:tgtEl>
                                      </p:cBhvr>
                                    </p:animEffect>
                                  </p:childTnLst>
                                </p:cTn>
                              </p:par>
                              <p:par>
                                <p:cTn id="17" presetID="21" presetClass="entr" presetSubtype="4"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wheel(4)">
                                      <p:cBhvr>
                                        <p:cTn id="19" dur="2000"/>
                                        <p:tgtEl>
                                          <p:spTgt spid="35"/>
                                        </p:tgtEl>
                                      </p:cBhvr>
                                    </p:animEffect>
                                  </p:childTnLst>
                                </p:cTn>
                              </p:par>
                              <p:par>
                                <p:cTn id="20" presetID="21" presetClass="entr" presetSubtype="4" fill="hold" grpId="0" nodeType="with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wheel(4)">
                                      <p:cBhvr>
                                        <p:cTn id="22" dur="2000"/>
                                        <p:tgtEl>
                                          <p:spTgt spid="36"/>
                                        </p:tgtEl>
                                      </p:cBhvr>
                                    </p:animEffect>
                                  </p:childTnLst>
                                </p:cTn>
                              </p:par>
                              <p:par>
                                <p:cTn id="23" presetID="21" presetClass="entr" presetSubtype="4"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wheel(4)">
                                      <p:cBhvr>
                                        <p:cTn id="25" dur="2000"/>
                                        <p:tgtEl>
                                          <p:spTgt spid="47"/>
                                        </p:tgtEl>
                                      </p:cBhvr>
                                    </p:animEffect>
                                  </p:childTnLst>
                                </p:cTn>
                              </p:par>
                              <p:par>
                                <p:cTn id="26" presetID="21" presetClass="entr" presetSubtype="4" fill="hold" grpId="0" nodeType="with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wheel(4)">
                                      <p:cBhvr>
                                        <p:cTn id="28" dur="2000"/>
                                        <p:tgtEl>
                                          <p:spTgt spid="49"/>
                                        </p:tgtEl>
                                      </p:cBhvr>
                                    </p:animEffect>
                                  </p:childTnLst>
                                </p:cTn>
                              </p:par>
                              <p:par>
                                <p:cTn id="29" presetID="21" presetClass="entr" presetSubtype="4" fill="hold" grpId="0" nodeType="with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wheel(4)">
                                      <p:cBhvr>
                                        <p:cTn id="31" dur="2000"/>
                                        <p:tgtEl>
                                          <p:spTgt spid="50"/>
                                        </p:tgtEl>
                                      </p:cBhvr>
                                    </p:animEffect>
                                  </p:childTnLst>
                                </p:cTn>
                              </p:par>
                              <p:par>
                                <p:cTn id="32" presetID="21" presetClass="entr" presetSubtype="4" fill="hold" grpId="0" nodeType="withEffect">
                                  <p:stCondLst>
                                    <p:cond delay="0"/>
                                  </p:stCondLst>
                                  <p:childTnLst>
                                    <p:set>
                                      <p:cBhvr>
                                        <p:cTn id="33" dur="1" fill="hold">
                                          <p:stCondLst>
                                            <p:cond delay="0"/>
                                          </p:stCondLst>
                                        </p:cTn>
                                        <p:tgtEl>
                                          <p:spTgt spid="51"/>
                                        </p:tgtEl>
                                        <p:attrNameLst>
                                          <p:attrName>style.visibility</p:attrName>
                                        </p:attrNameLst>
                                      </p:cBhvr>
                                      <p:to>
                                        <p:strVal val="visible"/>
                                      </p:to>
                                    </p:set>
                                    <p:animEffect transition="in" filter="wheel(4)">
                                      <p:cBhvr>
                                        <p:cTn id="34" dur="2000"/>
                                        <p:tgtEl>
                                          <p:spTgt spid="51"/>
                                        </p:tgtEl>
                                      </p:cBhvr>
                                    </p:animEffect>
                                  </p:childTnLst>
                                </p:cTn>
                              </p:par>
                              <p:par>
                                <p:cTn id="35" presetID="21" presetClass="entr" presetSubtype="4" fill="hold" grpId="0" nodeType="with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wheel(4)">
                                      <p:cBhvr>
                                        <p:cTn id="37" dur="2000"/>
                                        <p:tgtEl>
                                          <p:spTgt spid="52"/>
                                        </p:tgtEl>
                                      </p:cBhvr>
                                    </p:animEffect>
                                  </p:childTnLst>
                                </p:cTn>
                              </p:par>
                              <p:par>
                                <p:cTn id="38" presetID="21" presetClass="entr" presetSubtype="4" fill="hold" grpId="0" nodeType="withEffect">
                                  <p:stCondLst>
                                    <p:cond delay="0"/>
                                  </p:stCondLst>
                                  <p:childTnLst>
                                    <p:set>
                                      <p:cBhvr>
                                        <p:cTn id="39" dur="1" fill="hold">
                                          <p:stCondLst>
                                            <p:cond delay="0"/>
                                          </p:stCondLst>
                                        </p:cTn>
                                        <p:tgtEl>
                                          <p:spTgt spid="53"/>
                                        </p:tgtEl>
                                        <p:attrNameLst>
                                          <p:attrName>style.visibility</p:attrName>
                                        </p:attrNameLst>
                                      </p:cBhvr>
                                      <p:to>
                                        <p:strVal val="visible"/>
                                      </p:to>
                                    </p:set>
                                    <p:animEffect transition="in" filter="wheel(4)">
                                      <p:cBhvr>
                                        <p:cTn id="40" dur="2000"/>
                                        <p:tgtEl>
                                          <p:spTgt spid="53"/>
                                        </p:tgtEl>
                                      </p:cBhvr>
                                    </p:animEffect>
                                  </p:childTnLst>
                                </p:cTn>
                              </p:par>
                              <p:par>
                                <p:cTn id="41" presetID="21" presetClass="entr" presetSubtype="4" fill="hold" grpId="0" nodeType="withEffect">
                                  <p:stCondLst>
                                    <p:cond delay="0"/>
                                  </p:stCondLst>
                                  <p:childTnLst>
                                    <p:set>
                                      <p:cBhvr>
                                        <p:cTn id="42" dur="1" fill="hold">
                                          <p:stCondLst>
                                            <p:cond delay="0"/>
                                          </p:stCondLst>
                                        </p:cTn>
                                        <p:tgtEl>
                                          <p:spTgt spid="54"/>
                                        </p:tgtEl>
                                        <p:attrNameLst>
                                          <p:attrName>style.visibility</p:attrName>
                                        </p:attrNameLst>
                                      </p:cBhvr>
                                      <p:to>
                                        <p:strVal val="visible"/>
                                      </p:to>
                                    </p:set>
                                    <p:animEffect transition="in" filter="wheel(4)">
                                      <p:cBhvr>
                                        <p:cTn id="43" dur="2000"/>
                                        <p:tgtEl>
                                          <p:spTgt spid="54"/>
                                        </p:tgtEl>
                                      </p:cBhvr>
                                    </p:animEffect>
                                  </p:childTnLst>
                                </p:cTn>
                              </p:par>
                              <p:par>
                                <p:cTn id="44" presetID="21" presetClass="entr" presetSubtype="4" fill="hold" grpId="0" nodeType="withEffect">
                                  <p:stCondLst>
                                    <p:cond delay="0"/>
                                  </p:stCondLst>
                                  <p:childTnLst>
                                    <p:set>
                                      <p:cBhvr>
                                        <p:cTn id="45" dur="1" fill="hold">
                                          <p:stCondLst>
                                            <p:cond delay="0"/>
                                          </p:stCondLst>
                                        </p:cTn>
                                        <p:tgtEl>
                                          <p:spTgt spid="72"/>
                                        </p:tgtEl>
                                        <p:attrNameLst>
                                          <p:attrName>style.visibility</p:attrName>
                                        </p:attrNameLst>
                                      </p:cBhvr>
                                      <p:to>
                                        <p:strVal val="visible"/>
                                      </p:to>
                                    </p:set>
                                    <p:animEffect transition="in" filter="wheel(4)">
                                      <p:cBhvr>
                                        <p:cTn id="46" dur="2000"/>
                                        <p:tgtEl>
                                          <p:spTgt spid="72"/>
                                        </p:tgtEl>
                                      </p:cBhvr>
                                    </p:animEffect>
                                  </p:childTnLst>
                                </p:cTn>
                              </p:par>
                            </p:childTnLst>
                          </p:cTn>
                        </p:par>
                        <p:par>
                          <p:cTn id="47" fill="hold">
                            <p:stCondLst>
                              <p:cond delay="2000"/>
                            </p:stCondLst>
                            <p:childTnLst>
                              <p:par>
                                <p:cTn id="48" presetID="18" presetClass="entr" presetSubtype="6" fill="hold" grpId="0" nodeType="after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strips(downRight)">
                                      <p:cBhvr>
                                        <p:cTn id="50" dur="500"/>
                                        <p:tgtEl>
                                          <p:spTgt spid="30"/>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dissolve">
                                      <p:cBhvr>
                                        <p:cTn id="55" dur="500"/>
                                        <p:tgtEl>
                                          <p:spTgt spid="6"/>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71"/>
                                        </p:tgtEl>
                                        <p:attrNameLst>
                                          <p:attrName>style.visibility</p:attrName>
                                        </p:attrNameLst>
                                      </p:cBhvr>
                                      <p:to>
                                        <p:strVal val="visible"/>
                                      </p:to>
                                    </p:set>
                                    <p:animEffect transition="in" filter="dissolve">
                                      <p:cBhvr>
                                        <p:cTn id="58" dur="500"/>
                                        <p:tgtEl>
                                          <p:spTgt spid="71"/>
                                        </p:tgtEl>
                                      </p:cBhvr>
                                    </p:animEffect>
                                  </p:childTnLst>
                                </p:cTn>
                              </p:par>
                              <p:par>
                                <p:cTn id="59" presetID="9" presetClass="entr" presetSubtype="0" fill="hold" nodeType="withEffect">
                                  <p:stCondLst>
                                    <p:cond delay="0"/>
                                  </p:stCondLst>
                                  <p:childTnLst>
                                    <p:set>
                                      <p:cBhvr>
                                        <p:cTn id="60" dur="1" fill="hold">
                                          <p:stCondLst>
                                            <p:cond delay="0"/>
                                          </p:stCondLst>
                                        </p:cTn>
                                        <p:tgtEl>
                                          <p:spTgt spid="3"/>
                                        </p:tgtEl>
                                        <p:attrNameLst>
                                          <p:attrName>style.visibility</p:attrName>
                                        </p:attrNameLst>
                                      </p:cBhvr>
                                      <p:to>
                                        <p:strVal val="visible"/>
                                      </p:to>
                                    </p:set>
                                    <p:animEffect transition="in" filter="dissolve">
                                      <p:cBhvr>
                                        <p:cTn id="6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5" grpId="0" animBg="1"/>
      <p:bldP spid="36" grpId="0" animBg="1"/>
      <p:bldP spid="47" grpId="0" animBg="1"/>
      <p:bldP spid="49" grpId="0"/>
      <p:bldP spid="50" grpId="0"/>
      <p:bldP spid="51" grpId="0"/>
      <p:bldP spid="52" grpId="0"/>
      <p:bldP spid="53" grpId="0"/>
      <p:bldP spid="54" grpId="0"/>
      <p:bldP spid="71" grpId="0"/>
      <p:bldP spid="72" grpId="0" animBg="1"/>
    </p:bld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a:t>
            </a:r>
            <a:r>
              <a:rPr lang="zh-CN" altLang="en-US" dirty="0" smtClean="0"/>
              <a:t>框架结构</a:t>
            </a:r>
            <a:endParaRPr lang="zh-CN" altLang="en-US" dirty="0"/>
          </a:p>
        </p:txBody>
      </p:sp>
      <p:sp>
        <p:nvSpPr>
          <p:cNvPr id="3" name="内容占位符 2"/>
          <p:cNvSpPr>
            <a:spLocks noGrp="1"/>
          </p:cNvSpPr>
          <p:nvPr>
            <p:ph idx="1"/>
          </p:nvPr>
        </p:nvSpPr>
        <p:spPr/>
        <p:txBody>
          <a:bodyPr/>
          <a:lstStyle/>
          <a:p>
            <a:r>
              <a:rPr lang="zh-CN" altLang="en-US" dirty="0" smtClean="0"/>
              <a:t>按结构程序设计（</a:t>
            </a:r>
            <a:r>
              <a:rPr lang="en-US" altLang="zh-CN" dirty="0" smtClean="0"/>
              <a:t>SP</a:t>
            </a:r>
            <a:r>
              <a:rPr lang="zh-CN" altLang="en-US" dirty="0" smtClean="0"/>
              <a:t>）思想设计的程序结构称为</a:t>
            </a:r>
            <a:r>
              <a:rPr lang="en-US" altLang="zh-CN" dirty="0" smtClean="0"/>
              <a:t>SP</a:t>
            </a:r>
            <a:r>
              <a:rPr lang="zh-CN" altLang="en-US" dirty="0" smtClean="0"/>
              <a:t>框架。函数是</a:t>
            </a:r>
            <a:r>
              <a:rPr lang="en-US" altLang="zh-CN" dirty="0" smtClean="0"/>
              <a:t>SP</a:t>
            </a:r>
            <a:r>
              <a:rPr lang="zh-CN" altLang="en-US" dirty="0" smtClean="0"/>
              <a:t>框架的核心。</a:t>
            </a:r>
            <a:endParaRPr lang="en-US" altLang="zh-CN" dirty="0" smtClean="0"/>
          </a:p>
          <a:p>
            <a:r>
              <a:rPr lang="zh-CN" altLang="en-US" dirty="0" smtClean="0"/>
              <a:t>一个完整的</a:t>
            </a:r>
            <a:r>
              <a:rPr lang="en-US" altLang="zh-CN" dirty="0" smtClean="0"/>
              <a:t>SP</a:t>
            </a:r>
            <a:r>
              <a:rPr lang="zh-CN" altLang="en-US" dirty="0" smtClean="0"/>
              <a:t>框架</a:t>
            </a:r>
            <a:r>
              <a:rPr lang="en-US" altLang="zh-CN" dirty="0" smtClean="0"/>
              <a:t>C++</a:t>
            </a:r>
            <a:r>
              <a:rPr lang="zh-CN" altLang="en-US" dirty="0" smtClean="0"/>
              <a:t>程序的组成</a:t>
            </a:r>
            <a:endParaRPr lang="en-US" altLang="zh-CN" dirty="0" smtClean="0"/>
          </a:p>
          <a:p>
            <a:pPr lvl="1"/>
            <a:r>
              <a:rPr lang="zh-CN" altLang="en-US" dirty="0" smtClean="0"/>
              <a:t>一个主函数，可调用其它函数，但不能被调用。</a:t>
            </a:r>
            <a:endParaRPr lang="en-US" altLang="zh-CN" dirty="0" smtClean="0"/>
          </a:p>
          <a:p>
            <a:pPr lvl="1"/>
            <a:r>
              <a:rPr lang="zh-CN" altLang="en-US" dirty="0" smtClean="0"/>
              <a:t>任意多个用户定义函数。都处于同一“等级”，可以互相调用。</a:t>
            </a:r>
            <a:endParaRPr lang="en-US" altLang="zh-CN" dirty="0" smtClean="0"/>
          </a:p>
          <a:p>
            <a:pPr lvl="1"/>
            <a:r>
              <a:rPr lang="zh-CN" altLang="en-US" dirty="0" smtClean="0"/>
              <a:t>全局说明。在所有函数定义之外的变量说明和函数原型。</a:t>
            </a:r>
            <a:endParaRPr lang="en-US" altLang="zh-CN" dirty="0" smtClean="0"/>
          </a:p>
          <a:p>
            <a:pPr lvl="1"/>
            <a:r>
              <a:rPr lang="zh-CN" altLang="en-US" dirty="0" smtClean="0"/>
              <a:t>预处理命令。在进行预处理后，这部分被取代。</a:t>
            </a:r>
            <a:endParaRPr lang="en-US" altLang="zh-CN" dirty="0" smtClean="0"/>
          </a:p>
          <a:p>
            <a:pPr lvl="1"/>
            <a:r>
              <a:rPr lang="zh-CN" altLang="en-US" dirty="0" smtClean="0"/>
              <a:t>注释。只起方便阅读的作用，编译后被删除</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192</a:t>
            </a:fld>
            <a:endParaRPr lang="en-US" altLang="zh-CN" dirty="0"/>
          </a:p>
        </p:txBody>
      </p:sp>
    </p:spTree>
    <p:extLst>
      <p:ext uri="{BB962C8B-B14F-4D97-AF65-F5344CB8AC3E}">
        <p14:creationId xmlns:p14="http://schemas.microsoft.com/office/powerpoint/2010/main" val="2843244210"/>
      </p:ext>
    </p:extLst>
  </p:cSld>
  <p:clrMapOvr>
    <a:masterClrMapping/>
  </p:clrMapOvr>
  <p:timing>
    <p:tnLst>
      <p:par>
        <p:cTn xmlns:p14="http://schemas.microsoft.com/office/powerpoint/2010/mai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a:t>
            </a:r>
            <a:r>
              <a:rPr lang="zh-CN" altLang="en-US" dirty="0" smtClean="0"/>
              <a:t>框架结构</a:t>
            </a:r>
            <a:endParaRPr lang="zh-CN" altLang="en-US" dirty="0"/>
          </a:p>
        </p:txBody>
      </p:sp>
      <p:sp>
        <p:nvSpPr>
          <p:cNvPr id="3" name="内容占位符 2"/>
          <p:cNvSpPr>
            <a:spLocks noGrp="1"/>
          </p:cNvSpPr>
          <p:nvPr>
            <p:ph idx="1"/>
          </p:nvPr>
        </p:nvSpPr>
        <p:spPr>
          <a:xfrm>
            <a:off x="457200" y="1484784"/>
            <a:ext cx="8229600" cy="5004916"/>
          </a:xfrm>
        </p:spPr>
        <p:txBody>
          <a:bodyPr/>
          <a:lstStyle/>
          <a:p>
            <a:r>
              <a:rPr lang="zh-CN" altLang="en-US" dirty="0" smtClean="0"/>
              <a:t>对于比较大的程序，可以把它们划分为几个程序文件，这些程序模块可能由一个或多个程序员编写</a:t>
            </a:r>
            <a:endParaRPr lang="en-US" altLang="zh-CN" dirty="0" smtClean="0"/>
          </a:p>
          <a:p>
            <a:pPr lvl="1"/>
            <a:r>
              <a:rPr lang="zh-CN" altLang="en-US" dirty="0" smtClean="0"/>
              <a:t>根据主函数和各用户定义的函数的功能及相互关系，把它们划分成若干个</a:t>
            </a:r>
            <a:r>
              <a:rPr lang="en-US" altLang="zh-CN" dirty="0" smtClean="0"/>
              <a:t>.CPP</a:t>
            </a:r>
            <a:r>
              <a:rPr lang="zh-CN" altLang="en-US" dirty="0" smtClean="0"/>
              <a:t>文件。</a:t>
            </a:r>
            <a:endParaRPr lang="en-US" altLang="zh-CN" dirty="0" smtClean="0"/>
          </a:p>
          <a:p>
            <a:pPr lvl="1"/>
            <a:r>
              <a:rPr lang="zh-CN" altLang="en-US" dirty="0" smtClean="0"/>
              <a:t>按与每个</a:t>
            </a:r>
            <a:r>
              <a:rPr lang="en-US" altLang="zh-CN" dirty="0" smtClean="0"/>
              <a:t>.CPP </a:t>
            </a:r>
            <a:r>
              <a:rPr lang="zh-CN" altLang="en-US" dirty="0" smtClean="0"/>
              <a:t>程序文件中的函数有关的全局说明组成一个或多个</a:t>
            </a:r>
            <a:r>
              <a:rPr lang="en-US" altLang="zh-CN" dirty="0" smtClean="0"/>
              <a:t>.h</a:t>
            </a:r>
            <a:r>
              <a:rPr lang="zh-CN" altLang="en-US" dirty="0" smtClean="0"/>
              <a:t>（头）文件。</a:t>
            </a:r>
            <a:endParaRPr lang="en-US" altLang="zh-CN" dirty="0" smtClean="0"/>
          </a:p>
          <a:p>
            <a:endParaRPr lang="zh-CN" altLang="en-US" dirty="0" smtClean="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193</a:t>
            </a:fld>
            <a:endParaRPr lang="en-US" altLang="zh-CN" dirty="0"/>
          </a:p>
        </p:txBody>
      </p:sp>
    </p:spTree>
    <p:extLst>
      <p:ext uri="{BB962C8B-B14F-4D97-AF65-F5344CB8AC3E}">
        <p14:creationId xmlns:p14="http://schemas.microsoft.com/office/powerpoint/2010/main" val="3490377278"/>
      </p:ext>
    </p:extLst>
  </p:cSld>
  <p:clrMapOvr>
    <a:masterClrMapping/>
  </p:clrMapOvr>
  <p:timing>
    <p:tnLst>
      <p:par>
        <p:cTn xmlns:p14="http://schemas.microsoft.com/office/powerpoint/2010/mai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a:t>
            </a:r>
            <a:r>
              <a:rPr lang="zh-CN" altLang="en-US" dirty="0" smtClean="0"/>
              <a:t>框架结构</a:t>
            </a:r>
            <a:endParaRPr lang="zh-CN" altLang="en-US" dirty="0"/>
          </a:p>
        </p:txBody>
      </p:sp>
      <p:sp>
        <p:nvSpPr>
          <p:cNvPr id="3" name="内容占位符 2"/>
          <p:cNvSpPr>
            <a:spLocks noGrp="1"/>
          </p:cNvSpPr>
          <p:nvPr>
            <p:ph idx="1"/>
          </p:nvPr>
        </p:nvSpPr>
        <p:spPr>
          <a:xfrm>
            <a:off x="457200" y="1556792"/>
            <a:ext cx="8229600" cy="4932908"/>
          </a:xfrm>
        </p:spPr>
        <p:txBody>
          <a:bodyPr/>
          <a:lstStyle/>
          <a:p>
            <a:pPr lvl="1"/>
            <a:r>
              <a:rPr lang="zh-CN" altLang="en-US" dirty="0" smtClean="0"/>
              <a:t>程序中使用的库函数组成的若干</a:t>
            </a:r>
            <a:r>
              <a:rPr lang="en-US" altLang="zh-CN" dirty="0" smtClean="0"/>
              <a:t>.CPP </a:t>
            </a:r>
            <a:r>
              <a:rPr lang="zh-CN" altLang="en-US" dirty="0" smtClean="0"/>
              <a:t>文件和对应的</a:t>
            </a:r>
            <a:r>
              <a:rPr lang="en-US" altLang="zh-CN" dirty="0" smtClean="0"/>
              <a:t>.h </a:t>
            </a:r>
            <a:r>
              <a:rPr lang="zh-CN" altLang="en-US" dirty="0" smtClean="0"/>
              <a:t>文件。在预处理命令的帮助下，一个</a:t>
            </a:r>
            <a:r>
              <a:rPr lang="en-US" altLang="zh-CN" dirty="0" smtClean="0"/>
              <a:t>C++</a:t>
            </a:r>
            <a:r>
              <a:rPr lang="zh-CN" altLang="en-US" dirty="0" smtClean="0"/>
              <a:t>程序被划分为若干</a:t>
            </a:r>
            <a:r>
              <a:rPr lang="en-US" altLang="zh-CN" dirty="0" smtClean="0"/>
              <a:t>.CPP</a:t>
            </a:r>
            <a:r>
              <a:rPr lang="zh-CN" altLang="en-US" dirty="0" smtClean="0"/>
              <a:t>和</a:t>
            </a:r>
            <a:r>
              <a:rPr lang="en-US" altLang="zh-CN" dirty="0" smtClean="0"/>
              <a:t>.h</a:t>
            </a:r>
            <a:r>
              <a:rPr lang="zh-CN" altLang="en-US" dirty="0" smtClean="0"/>
              <a:t>程序文件。在包含命令的帮助下，这些文件形成了一个有机的整体。</a:t>
            </a:r>
            <a:endParaRPr lang="en-US" altLang="zh-CN" dirty="0" smtClean="0"/>
          </a:p>
          <a:p>
            <a:pPr lvl="1"/>
            <a:r>
              <a:rPr lang="zh-CN" altLang="en-US" dirty="0" smtClean="0"/>
              <a:t>在这样的模块结构中，各个</a:t>
            </a:r>
            <a:r>
              <a:rPr lang="en-US" altLang="zh-CN" dirty="0" smtClean="0"/>
              <a:t>.CPP</a:t>
            </a:r>
            <a:r>
              <a:rPr lang="zh-CN" altLang="en-US" dirty="0" smtClean="0"/>
              <a:t>文件是全部函数的划分，它们组成了程序代码的主体。</a:t>
            </a:r>
          </a:p>
          <a:p>
            <a:r>
              <a:rPr lang="zh-CN" altLang="en-US" dirty="0" smtClean="0"/>
              <a:t>一个头文件在多个程序文件中被包含</a:t>
            </a:r>
            <a:endParaRPr lang="en-US" altLang="zh-CN" dirty="0" smtClean="0"/>
          </a:p>
          <a:p>
            <a:pPr lvl="1"/>
            <a:r>
              <a:rPr lang="zh-CN" altLang="en-US" dirty="0" smtClean="0"/>
              <a:t>产生</a:t>
            </a:r>
            <a:r>
              <a:rPr lang="zh-CN" altLang="en-US" dirty="0" smtClean="0">
                <a:solidFill>
                  <a:srgbClr val="C00000"/>
                </a:solidFill>
              </a:rPr>
              <a:t>重复定义</a:t>
            </a:r>
            <a:r>
              <a:rPr lang="zh-CN" altLang="en-US" dirty="0" smtClean="0"/>
              <a:t>错误</a:t>
            </a:r>
            <a:endParaRPr lang="en-US" altLang="zh-CN" dirty="0" smtClean="0"/>
          </a:p>
          <a:p>
            <a:pPr lvl="1"/>
            <a:r>
              <a:rPr lang="zh-CN" altLang="en-US" dirty="0" smtClean="0"/>
              <a:t>用宏定义和条件编译</a:t>
            </a:r>
            <a:r>
              <a:rPr lang="zh-CN" altLang="en-US" dirty="0" smtClean="0"/>
              <a:t>的方法解决</a:t>
            </a:r>
            <a:r>
              <a:rPr lang="en-US" altLang="zh-CN" dirty="0" smtClean="0"/>
              <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194</a:t>
            </a:fld>
            <a:endParaRPr lang="en-US" altLang="zh-CN" dirty="0"/>
          </a:p>
        </p:txBody>
      </p:sp>
    </p:spTree>
    <p:extLst>
      <p:ext uri="{BB962C8B-B14F-4D97-AF65-F5344CB8AC3E}">
        <p14:creationId xmlns:p14="http://schemas.microsoft.com/office/powerpoint/2010/main" val="3551319999"/>
      </p:ext>
    </p:extLst>
  </p:cSld>
  <p:clrMapOvr>
    <a:masterClrMapping/>
  </p:clrMapOvr>
  <p:timing>
    <p:tnLst>
      <p:par>
        <p:cTn xmlns:p14="http://schemas.microsoft.com/office/powerpoint/2010/mai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函数与</a:t>
            </a:r>
            <a:r>
              <a:rPr lang="en-US" altLang="zh-CN" dirty="0" smtClean="0"/>
              <a:t>C++</a:t>
            </a:r>
            <a:r>
              <a:rPr lang="zh-CN" altLang="en-US" dirty="0" smtClean="0"/>
              <a:t>程序结构</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195</a:t>
            </a:fld>
            <a:endParaRPr lang="en-US" altLang="zh-CN" dirty="0"/>
          </a:p>
        </p:txBody>
      </p:sp>
      <p:sp>
        <p:nvSpPr>
          <p:cNvPr id="30" name="Oval 3"/>
          <p:cNvSpPr>
            <a:spLocks noChangeArrowheads="1"/>
          </p:cNvSpPr>
          <p:nvPr/>
        </p:nvSpPr>
        <p:spPr bwMode="ltGray">
          <a:xfrm>
            <a:off x="2187575" y="4429132"/>
            <a:ext cx="5562600" cy="1325562"/>
          </a:xfrm>
          <a:prstGeom prst="ellipse">
            <a:avLst/>
          </a:prstGeom>
          <a:gradFill rotWithShape="1">
            <a:gsLst>
              <a:gs pos="0">
                <a:srgbClr val="292929"/>
              </a:gs>
              <a:gs pos="100000">
                <a:schemeClr val="bg1"/>
              </a:gs>
            </a:gsLst>
            <a:lin ang="2700000" scaled="1"/>
          </a:gradFill>
          <a:ln w="3175">
            <a:noFill/>
            <a:round/>
            <a:headEnd/>
            <a:tailEnd type="none" w="sm" len="sm"/>
          </a:ln>
          <a:effectLst/>
        </p:spPr>
        <p:txBody>
          <a:bodyPr vert="eaVert" wrap="none" lIns="92075" tIns="46038" rIns="92075" bIns="46038" anchor="ctr"/>
          <a:lstStyle/>
          <a:p>
            <a:endParaRPr lang="zh-CN" altLang="en-US"/>
          </a:p>
        </p:txBody>
      </p:sp>
      <p:sp>
        <p:nvSpPr>
          <p:cNvPr id="31" name="Oval 5"/>
          <p:cNvSpPr>
            <a:spLocks noChangeArrowheads="1"/>
          </p:cNvSpPr>
          <p:nvPr/>
        </p:nvSpPr>
        <p:spPr bwMode="gray">
          <a:xfrm rot="-998297">
            <a:off x="1517650" y="2114550"/>
            <a:ext cx="5564188" cy="2922588"/>
          </a:xfrm>
          <a:prstGeom prst="ellipse">
            <a:avLst/>
          </a:prstGeom>
          <a:gradFill rotWithShape="1">
            <a:gsLst>
              <a:gs pos="0">
                <a:srgbClr val="33CCCC">
                  <a:gamma/>
                  <a:shade val="63529"/>
                  <a:invGamma/>
                </a:srgbClr>
              </a:gs>
              <a:gs pos="100000">
                <a:srgbClr val="33CCCC"/>
              </a:gs>
            </a:gsLst>
            <a:lin ang="2700000" scaled="1"/>
          </a:gradFill>
          <a:ln w="12700">
            <a:noFill/>
            <a:round/>
            <a:headEnd type="none" w="sm" len="sm"/>
            <a:tailEnd type="none" w="sm" len="sm"/>
          </a:ln>
          <a:effectLst/>
        </p:spPr>
        <p:txBody>
          <a:bodyPr wrap="none" anchor="ctr"/>
          <a:lstStyle/>
          <a:p>
            <a:endParaRPr lang="zh-CN" altLang="en-US"/>
          </a:p>
        </p:txBody>
      </p:sp>
      <p:sp>
        <p:nvSpPr>
          <p:cNvPr id="32" name="Arc 6"/>
          <p:cNvSpPr>
            <a:spLocks/>
          </p:cNvSpPr>
          <p:nvPr/>
        </p:nvSpPr>
        <p:spPr bwMode="gray">
          <a:xfrm rot="-998297">
            <a:off x="4391025" y="3186113"/>
            <a:ext cx="2652713" cy="1320800"/>
          </a:xfrm>
          <a:custGeom>
            <a:avLst/>
            <a:gdLst>
              <a:gd name="G0" fmla="+- 0 0 0"/>
              <a:gd name="G1" fmla="+- 0 0 0"/>
              <a:gd name="G2" fmla="+- 21600 0 0"/>
              <a:gd name="T0" fmla="*/ 19933 w 19933"/>
              <a:gd name="T1" fmla="*/ 8321 h 19523"/>
              <a:gd name="T2" fmla="*/ 9242 w 19933"/>
              <a:gd name="T3" fmla="*/ 19523 h 19523"/>
              <a:gd name="T4" fmla="*/ 0 w 19933"/>
              <a:gd name="T5" fmla="*/ 0 h 19523"/>
            </a:gdLst>
            <a:ahLst/>
            <a:cxnLst>
              <a:cxn ang="0">
                <a:pos x="T0" y="T1"/>
              </a:cxn>
              <a:cxn ang="0">
                <a:pos x="T2" y="T3"/>
              </a:cxn>
              <a:cxn ang="0">
                <a:pos x="T4" y="T5"/>
              </a:cxn>
            </a:cxnLst>
            <a:rect l="0" t="0" r="r" b="b"/>
            <a:pathLst>
              <a:path w="19933" h="19523" fill="none" extrusionOk="0">
                <a:moveTo>
                  <a:pt x="19932" y="8320"/>
                </a:moveTo>
                <a:cubicBezTo>
                  <a:pt x="17876" y="13247"/>
                  <a:pt x="14067" y="17238"/>
                  <a:pt x="9241" y="19522"/>
                </a:cubicBezTo>
              </a:path>
              <a:path w="19933" h="19523" stroke="0" extrusionOk="0">
                <a:moveTo>
                  <a:pt x="19932" y="8320"/>
                </a:moveTo>
                <a:cubicBezTo>
                  <a:pt x="17876" y="13247"/>
                  <a:pt x="14067" y="17238"/>
                  <a:pt x="9241" y="19522"/>
                </a:cubicBezTo>
                <a:lnTo>
                  <a:pt x="0" y="0"/>
                </a:lnTo>
                <a:close/>
              </a:path>
            </a:pathLst>
          </a:custGeom>
          <a:solidFill>
            <a:srgbClr val="D9AF13"/>
          </a:solidFill>
          <a:ln w="12700">
            <a:noFill/>
            <a:round/>
            <a:headEnd type="none" w="sm" len="sm"/>
            <a:tailEnd type="none" w="sm" len="sm"/>
          </a:ln>
          <a:effectLst/>
        </p:spPr>
        <p:txBody>
          <a:bodyPr wrap="none" anchor="ctr"/>
          <a:lstStyle/>
          <a:p>
            <a:endParaRPr lang="zh-CN" altLang="en-US"/>
          </a:p>
        </p:txBody>
      </p:sp>
      <p:sp>
        <p:nvSpPr>
          <p:cNvPr id="33" name="Arc 7"/>
          <p:cNvSpPr>
            <a:spLocks/>
          </p:cNvSpPr>
          <p:nvPr/>
        </p:nvSpPr>
        <p:spPr bwMode="gray">
          <a:xfrm rot="-998297">
            <a:off x="4171300" y="2191736"/>
            <a:ext cx="2849562" cy="1567015"/>
          </a:xfrm>
          <a:custGeom>
            <a:avLst/>
            <a:gdLst>
              <a:gd name="G0" fmla="+- 0 0 0"/>
              <a:gd name="G1" fmla="+- 14335 0 0"/>
              <a:gd name="G2" fmla="+- 21600 0 0"/>
              <a:gd name="T0" fmla="*/ 16157 w 21600"/>
              <a:gd name="T1" fmla="*/ 0 h 22718"/>
              <a:gd name="T2" fmla="*/ 19907 w 21600"/>
              <a:gd name="T3" fmla="*/ 22718 h 22718"/>
              <a:gd name="T4" fmla="*/ 0 w 21600"/>
              <a:gd name="T5" fmla="*/ 14335 h 22718"/>
            </a:gdLst>
            <a:ahLst/>
            <a:cxnLst>
              <a:cxn ang="0">
                <a:pos x="T0" y="T1"/>
              </a:cxn>
              <a:cxn ang="0">
                <a:pos x="T2" y="T3"/>
              </a:cxn>
              <a:cxn ang="0">
                <a:pos x="T4" y="T5"/>
              </a:cxn>
            </a:cxnLst>
            <a:rect l="0" t="0" r="r" b="b"/>
            <a:pathLst>
              <a:path w="21600" h="22718" fill="none" extrusionOk="0">
                <a:moveTo>
                  <a:pt x="16157" y="-1"/>
                </a:moveTo>
                <a:cubicBezTo>
                  <a:pt x="19663" y="3951"/>
                  <a:pt x="21600" y="9051"/>
                  <a:pt x="21600" y="14335"/>
                </a:cubicBezTo>
                <a:cubicBezTo>
                  <a:pt x="21600" y="17214"/>
                  <a:pt x="21024" y="20064"/>
                  <a:pt x="19906" y="22717"/>
                </a:cubicBezTo>
              </a:path>
              <a:path w="21600" h="22718" stroke="0" extrusionOk="0">
                <a:moveTo>
                  <a:pt x="16157" y="-1"/>
                </a:moveTo>
                <a:cubicBezTo>
                  <a:pt x="19663" y="3951"/>
                  <a:pt x="21600" y="9051"/>
                  <a:pt x="21600" y="14335"/>
                </a:cubicBezTo>
                <a:cubicBezTo>
                  <a:pt x="21600" y="17214"/>
                  <a:pt x="21024" y="20064"/>
                  <a:pt x="19906" y="22717"/>
                </a:cubicBezTo>
                <a:lnTo>
                  <a:pt x="0" y="14335"/>
                </a:lnTo>
                <a:close/>
              </a:path>
            </a:pathLst>
          </a:custGeom>
          <a:solidFill>
            <a:srgbClr val="0099CC"/>
          </a:solidFill>
          <a:ln w="12700">
            <a:noFill/>
            <a:round/>
            <a:headEnd type="none" w="sm" len="sm"/>
            <a:tailEnd type="none" w="sm" len="sm"/>
          </a:ln>
          <a:effectLst/>
        </p:spPr>
        <p:txBody>
          <a:bodyPr wrap="none" anchor="ctr"/>
          <a:lstStyle/>
          <a:p>
            <a:pPr algn="ctr"/>
            <a:endParaRPr lang="zh-CN" altLang="zh-CN">
              <a:solidFill>
                <a:schemeClr val="bg1"/>
              </a:solidFill>
            </a:endParaRPr>
          </a:p>
        </p:txBody>
      </p:sp>
      <p:sp>
        <p:nvSpPr>
          <p:cNvPr id="34" name="Arc 8"/>
          <p:cNvSpPr>
            <a:spLocks/>
          </p:cNvSpPr>
          <p:nvPr/>
        </p:nvSpPr>
        <p:spPr bwMode="gray">
          <a:xfrm rot="20601703" flipH="1">
            <a:off x="1600200" y="3487738"/>
            <a:ext cx="2876550" cy="1630362"/>
          </a:xfrm>
          <a:custGeom>
            <a:avLst/>
            <a:gdLst>
              <a:gd name="G0" fmla="+- 0 0 0"/>
              <a:gd name="G1" fmla="+- 6947 0 0"/>
              <a:gd name="G2" fmla="+- 21600 0 0"/>
              <a:gd name="T0" fmla="*/ 20452 w 21600"/>
              <a:gd name="T1" fmla="*/ 0 h 24439"/>
              <a:gd name="T2" fmla="*/ 12673 w 21600"/>
              <a:gd name="T3" fmla="*/ 24439 h 24439"/>
              <a:gd name="T4" fmla="*/ 0 w 21600"/>
              <a:gd name="T5" fmla="*/ 6947 h 24439"/>
            </a:gdLst>
            <a:ahLst/>
            <a:cxnLst>
              <a:cxn ang="0">
                <a:pos x="T0" y="T1"/>
              </a:cxn>
              <a:cxn ang="0">
                <a:pos x="T2" y="T3"/>
              </a:cxn>
              <a:cxn ang="0">
                <a:pos x="T4" y="T5"/>
              </a:cxn>
            </a:cxnLst>
            <a:rect l="0" t="0" r="r" b="b"/>
            <a:pathLst>
              <a:path w="21600" h="24439" fill="none" extrusionOk="0">
                <a:moveTo>
                  <a:pt x="20452" y="-1"/>
                </a:moveTo>
                <a:cubicBezTo>
                  <a:pt x="21212" y="2237"/>
                  <a:pt x="21600" y="4584"/>
                  <a:pt x="21600" y="6947"/>
                </a:cubicBezTo>
                <a:cubicBezTo>
                  <a:pt x="21600" y="13871"/>
                  <a:pt x="18280" y="20376"/>
                  <a:pt x="12672" y="24438"/>
                </a:cubicBezTo>
              </a:path>
              <a:path w="21600" h="24439" stroke="0" extrusionOk="0">
                <a:moveTo>
                  <a:pt x="20452" y="-1"/>
                </a:moveTo>
                <a:cubicBezTo>
                  <a:pt x="21212" y="2237"/>
                  <a:pt x="21600" y="4584"/>
                  <a:pt x="21600" y="6947"/>
                </a:cubicBezTo>
                <a:cubicBezTo>
                  <a:pt x="21600" y="13871"/>
                  <a:pt x="18280" y="20376"/>
                  <a:pt x="12672" y="24438"/>
                </a:cubicBezTo>
                <a:lnTo>
                  <a:pt x="0" y="6947"/>
                </a:lnTo>
                <a:close/>
              </a:path>
            </a:pathLst>
          </a:custGeom>
          <a:gradFill rotWithShape="1">
            <a:gsLst>
              <a:gs pos="0">
                <a:srgbClr val="47ABE3">
                  <a:gamma/>
                  <a:tint val="45490"/>
                  <a:invGamma/>
                </a:srgbClr>
              </a:gs>
              <a:gs pos="100000">
                <a:srgbClr val="47ABE3"/>
              </a:gs>
            </a:gsLst>
            <a:lin ang="2700000" scaled="1"/>
          </a:gradFill>
          <a:ln w="12700">
            <a:noFill/>
            <a:round/>
            <a:headEnd type="none" w="sm" len="sm"/>
            <a:tailEnd type="none" w="sm" len="sm"/>
          </a:ln>
          <a:effectLst/>
        </p:spPr>
        <p:txBody>
          <a:bodyPr wrap="none" anchor="ctr"/>
          <a:lstStyle/>
          <a:p>
            <a:endParaRPr lang="zh-CN" altLang="en-US" dirty="0"/>
          </a:p>
        </p:txBody>
      </p:sp>
      <p:sp>
        <p:nvSpPr>
          <p:cNvPr id="35" name="Arc 9"/>
          <p:cNvSpPr>
            <a:spLocks/>
          </p:cNvSpPr>
          <p:nvPr/>
        </p:nvSpPr>
        <p:spPr bwMode="gray">
          <a:xfrm rot="-998297">
            <a:off x="3409950" y="1920875"/>
            <a:ext cx="2814638" cy="1417638"/>
          </a:xfrm>
          <a:custGeom>
            <a:avLst/>
            <a:gdLst>
              <a:gd name="G0" fmla="+- 4839 0 0"/>
              <a:gd name="G1" fmla="+- 21600 0 0"/>
              <a:gd name="G2" fmla="+- 21600 0 0"/>
              <a:gd name="T0" fmla="*/ 0 w 21397"/>
              <a:gd name="T1" fmla="*/ 549 h 21600"/>
              <a:gd name="T2" fmla="*/ 21397 w 21397"/>
              <a:gd name="T3" fmla="*/ 7730 h 21600"/>
              <a:gd name="T4" fmla="*/ 4839 w 21397"/>
              <a:gd name="T5" fmla="*/ 21600 h 21600"/>
            </a:gdLst>
            <a:ahLst/>
            <a:cxnLst>
              <a:cxn ang="0">
                <a:pos x="T0" y="T1"/>
              </a:cxn>
              <a:cxn ang="0">
                <a:pos x="T2" y="T3"/>
              </a:cxn>
              <a:cxn ang="0">
                <a:pos x="T4" y="T5"/>
              </a:cxn>
            </a:cxnLst>
            <a:rect l="0" t="0" r="r" b="b"/>
            <a:pathLst>
              <a:path w="21397" h="21600" fill="none" extrusionOk="0">
                <a:moveTo>
                  <a:pt x="0" y="549"/>
                </a:moveTo>
                <a:cubicBezTo>
                  <a:pt x="1587" y="184"/>
                  <a:pt x="3210" y="-1"/>
                  <a:pt x="4839" y="0"/>
                </a:cubicBezTo>
                <a:cubicBezTo>
                  <a:pt x="11230" y="0"/>
                  <a:pt x="17293" y="2830"/>
                  <a:pt x="21397" y="7729"/>
                </a:cubicBezTo>
              </a:path>
              <a:path w="21397" h="21600" stroke="0" extrusionOk="0">
                <a:moveTo>
                  <a:pt x="0" y="549"/>
                </a:moveTo>
                <a:cubicBezTo>
                  <a:pt x="1587" y="184"/>
                  <a:pt x="3210" y="-1"/>
                  <a:pt x="4839" y="0"/>
                </a:cubicBezTo>
                <a:cubicBezTo>
                  <a:pt x="11230" y="0"/>
                  <a:pt x="17293" y="2830"/>
                  <a:pt x="21397" y="7729"/>
                </a:cubicBezTo>
                <a:lnTo>
                  <a:pt x="4839" y="21600"/>
                </a:lnTo>
                <a:close/>
              </a:path>
            </a:pathLst>
          </a:custGeom>
          <a:gradFill rotWithShape="1">
            <a:gsLst>
              <a:gs pos="0">
                <a:srgbClr val="AAA0F8">
                  <a:gamma/>
                  <a:shade val="46275"/>
                  <a:invGamma/>
                </a:srgbClr>
              </a:gs>
              <a:gs pos="100000">
                <a:srgbClr val="AAA0F8"/>
              </a:gs>
            </a:gsLst>
            <a:lin ang="2700000" scaled="1"/>
          </a:gradFill>
          <a:ln w="12700">
            <a:noFill/>
            <a:round/>
            <a:headEnd type="none" w="sm" len="sm"/>
            <a:tailEnd type="none" w="sm" len="sm"/>
          </a:ln>
          <a:effectLst/>
        </p:spPr>
        <p:txBody>
          <a:bodyPr wrap="none" anchor="ctr"/>
          <a:lstStyle/>
          <a:p>
            <a:endParaRPr lang="zh-CN" altLang="en-US"/>
          </a:p>
        </p:txBody>
      </p:sp>
      <p:sp>
        <p:nvSpPr>
          <p:cNvPr id="36" name="Arc 10"/>
          <p:cNvSpPr>
            <a:spLocks/>
          </p:cNvSpPr>
          <p:nvPr/>
        </p:nvSpPr>
        <p:spPr bwMode="gray">
          <a:xfrm rot="20601703" flipH="1">
            <a:off x="1371600" y="2573338"/>
            <a:ext cx="2762250" cy="1381125"/>
          </a:xfrm>
          <a:custGeom>
            <a:avLst/>
            <a:gdLst>
              <a:gd name="G0" fmla="+- 0 0 0"/>
              <a:gd name="G1" fmla="+- 21142 0 0"/>
              <a:gd name="G2" fmla="+- 21600 0 0"/>
              <a:gd name="T0" fmla="*/ 4423 w 20934"/>
              <a:gd name="T1" fmla="*/ 0 h 21142"/>
              <a:gd name="T2" fmla="*/ 20934 w 20934"/>
              <a:gd name="T3" fmla="*/ 15820 h 21142"/>
              <a:gd name="T4" fmla="*/ 0 w 20934"/>
              <a:gd name="T5" fmla="*/ 21142 h 21142"/>
            </a:gdLst>
            <a:ahLst/>
            <a:cxnLst>
              <a:cxn ang="0">
                <a:pos x="T0" y="T1"/>
              </a:cxn>
              <a:cxn ang="0">
                <a:pos x="T2" y="T3"/>
              </a:cxn>
              <a:cxn ang="0">
                <a:pos x="T4" y="T5"/>
              </a:cxn>
            </a:cxnLst>
            <a:rect l="0" t="0" r="r" b="b"/>
            <a:pathLst>
              <a:path w="20934" h="21142" fill="none" extrusionOk="0">
                <a:moveTo>
                  <a:pt x="4423" y="-1"/>
                </a:moveTo>
                <a:cubicBezTo>
                  <a:pt x="12495" y="1688"/>
                  <a:pt x="18902" y="7826"/>
                  <a:pt x="20934" y="15819"/>
                </a:cubicBezTo>
              </a:path>
              <a:path w="20934" h="21142" stroke="0" extrusionOk="0">
                <a:moveTo>
                  <a:pt x="4423" y="-1"/>
                </a:moveTo>
                <a:cubicBezTo>
                  <a:pt x="12495" y="1688"/>
                  <a:pt x="18902" y="7826"/>
                  <a:pt x="20934" y="15819"/>
                </a:cubicBezTo>
                <a:lnTo>
                  <a:pt x="0" y="21142"/>
                </a:lnTo>
                <a:close/>
              </a:path>
            </a:pathLst>
          </a:custGeom>
          <a:gradFill rotWithShape="1">
            <a:gsLst>
              <a:gs pos="0">
                <a:srgbClr val="47ABE3"/>
              </a:gs>
              <a:gs pos="100000">
                <a:srgbClr val="47ABE3">
                  <a:gamma/>
                  <a:shade val="46275"/>
                  <a:invGamma/>
                </a:srgbClr>
              </a:gs>
            </a:gsLst>
            <a:lin ang="2700000" scaled="1"/>
          </a:gradFill>
          <a:ln w="12700">
            <a:noFill/>
            <a:round/>
            <a:headEnd type="none" w="sm" len="sm"/>
            <a:tailEnd type="none" w="sm" len="sm"/>
          </a:ln>
          <a:effectLst/>
        </p:spPr>
        <p:txBody>
          <a:bodyPr wrap="none" anchor="ctr"/>
          <a:lstStyle/>
          <a:p>
            <a:endParaRPr lang="zh-CN" altLang="en-US"/>
          </a:p>
        </p:txBody>
      </p:sp>
      <p:sp>
        <p:nvSpPr>
          <p:cNvPr id="47" name="Oval 21"/>
          <p:cNvSpPr>
            <a:spLocks noChangeArrowheads="1"/>
          </p:cNvSpPr>
          <p:nvPr/>
        </p:nvSpPr>
        <p:spPr bwMode="gray">
          <a:xfrm rot="-998297">
            <a:off x="2979738" y="2828925"/>
            <a:ext cx="2695575" cy="1339850"/>
          </a:xfrm>
          <a:prstGeom prst="ellipse">
            <a:avLst/>
          </a:prstGeom>
          <a:gradFill rotWithShape="0">
            <a:gsLst>
              <a:gs pos="0">
                <a:srgbClr val="000000"/>
              </a:gs>
              <a:gs pos="50000">
                <a:srgbClr val="000000">
                  <a:gamma/>
                  <a:tint val="24314"/>
                  <a:invGamma/>
                </a:srgbClr>
              </a:gs>
              <a:gs pos="100000">
                <a:srgbClr val="000000"/>
              </a:gs>
            </a:gsLst>
            <a:lin ang="0" scaled="1"/>
          </a:gradFill>
          <a:ln w="12700">
            <a:noFill/>
            <a:round/>
            <a:headEnd type="none" w="sm" len="sm"/>
            <a:tailEnd type="none" w="sm" len="sm"/>
          </a:ln>
          <a:effectLst/>
        </p:spPr>
        <p:txBody>
          <a:bodyPr wrap="none" anchor="ctr"/>
          <a:lstStyle/>
          <a:p>
            <a:endParaRPr lang="zh-CN" altLang="en-US"/>
          </a:p>
        </p:txBody>
      </p:sp>
      <p:sp>
        <p:nvSpPr>
          <p:cNvPr id="49" name="Text Box 23"/>
          <p:cNvSpPr txBox="1">
            <a:spLocks noChangeArrowheads="1"/>
          </p:cNvSpPr>
          <p:nvPr/>
        </p:nvSpPr>
        <p:spPr bwMode="gray">
          <a:xfrm>
            <a:off x="5761729" y="2571744"/>
            <a:ext cx="883575" cy="369332"/>
          </a:xfrm>
          <a:prstGeom prst="rect">
            <a:avLst/>
          </a:prstGeom>
          <a:noFill/>
          <a:ln w="9525">
            <a:noFill/>
            <a:miter lim="800000"/>
            <a:headEnd/>
            <a:tailEnd/>
          </a:ln>
          <a:effectLst/>
        </p:spPr>
        <p:txBody>
          <a:bodyPr wrap="none">
            <a:spAutoFit/>
          </a:bodyPr>
          <a:lstStyle/>
          <a:p>
            <a:r>
              <a:rPr lang="en-US" altLang="zh-CN" b="1" dirty="0" smtClean="0">
                <a:solidFill>
                  <a:srgbClr val="FFFF00"/>
                </a:solidFill>
                <a:latin typeface="楷体_GB2312" pitchFamily="49" charset="-122"/>
                <a:ea typeface="楷体_GB2312" pitchFamily="49" charset="-122"/>
              </a:rPr>
              <a:t>SP</a:t>
            </a:r>
            <a:r>
              <a:rPr lang="zh-CN" altLang="en-US" b="1" dirty="0" smtClean="0">
                <a:solidFill>
                  <a:srgbClr val="FFFF00"/>
                </a:solidFill>
                <a:latin typeface="楷体_GB2312" pitchFamily="49" charset="-122"/>
                <a:ea typeface="楷体_GB2312" pitchFamily="49" charset="-122"/>
              </a:rPr>
              <a:t>框架</a:t>
            </a:r>
            <a:endParaRPr lang="en-US" altLang="zh-CN" b="1" dirty="0">
              <a:solidFill>
                <a:srgbClr val="FFFF00"/>
              </a:solidFill>
              <a:latin typeface="楷体_GB2312" pitchFamily="49" charset="-122"/>
              <a:ea typeface="楷体_GB2312" pitchFamily="49" charset="-122"/>
            </a:endParaRPr>
          </a:p>
        </p:txBody>
      </p:sp>
      <p:sp>
        <p:nvSpPr>
          <p:cNvPr id="50" name="Text Box 24"/>
          <p:cNvSpPr txBox="1">
            <a:spLocks noChangeArrowheads="1"/>
          </p:cNvSpPr>
          <p:nvPr/>
        </p:nvSpPr>
        <p:spPr bwMode="gray">
          <a:xfrm>
            <a:off x="4190093" y="2071678"/>
            <a:ext cx="881973" cy="646331"/>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标准库</a:t>
            </a:r>
            <a:endParaRPr lang="en-US" altLang="zh-CN" b="1" dirty="0" smtClean="0">
              <a:solidFill>
                <a:srgbClr val="FFFF00"/>
              </a:solidFill>
              <a:latin typeface="楷体_GB2312" pitchFamily="49" charset="-122"/>
              <a:ea typeface="楷体_GB2312" pitchFamily="49" charset="-122"/>
            </a:endParaRPr>
          </a:p>
          <a:p>
            <a:r>
              <a:rPr lang="zh-CN" altLang="en-US" b="1" dirty="0" smtClean="0">
                <a:solidFill>
                  <a:srgbClr val="FFFF00"/>
                </a:solidFill>
                <a:latin typeface="楷体_GB2312" pitchFamily="49" charset="-122"/>
                <a:ea typeface="楷体_GB2312" pitchFamily="49" charset="-122"/>
              </a:rPr>
              <a:t>函数</a:t>
            </a:r>
            <a:endParaRPr lang="en-US" altLang="zh-CN" b="1" dirty="0">
              <a:solidFill>
                <a:srgbClr val="FFFF00"/>
              </a:solidFill>
              <a:latin typeface="楷体_GB2312" pitchFamily="49" charset="-122"/>
              <a:ea typeface="楷体_GB2312" pitchFamily="49" charset="-122"/>
            </a:endParaRPr>
          </a:p>
        </p:txBody>
      </p:sp>
      <p:sp>
        <p:nvSpPr>
          <p:cNvPr id="51" name="Text Box 25"/>
          <p:cNvSpPr txBox="1">
            <a:spLocks noChangeArrowheads="1"/>
          </p:cNvSpPr>
          <p:nvPr/>
        </p:nvSpPr>
        <p:spPr bwMode="gray">
          <a:xfrm>
            <a:off x="2143108" y="2988230"/>
            <a:ext cx="881973" cy="646331"/>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生存期</a:t>
            </a:r>
            <a:endParaRPr lang="en-US" altLang="zh-CN" b="1" dirty="0" smtClean="0">
              <a:solidFill>
                <a:srgbClr val="FFFF00"/>
              </a:solidFill>
              <a:latin typeface="楷体_GB2312" pitchFamily="49" charset="-122"/>
              <a:ea typeface="楷体_GB2312" pitchFamily="49" charset="-122"/>
            </a:endParaRPr>
          </a:p>
          <a:p>
            <a:r>
              <a:rPr lang="zh-CN" altLang="en-US" b="1" dirty="0" smtClean="0">
                <a:solidFill>
                  <a:srgbClr val="FFFF00"/>
                </a:solidFill>
                <a:latin typeface="楷体_GB2312" pitchFamily="49" charset="-122"/>
                <a:ea typeface="楷体_GB2312" pitchFamily="49" charset="-122"/>
              </a:rPr>
              <a:t>作用域</a:t>
            </a:r>
            <a:endParaRPr lang="en-US" altLang="zh-CN" b="1" dirty="0">
              <a:solidFill>
                <a:srgbClr val="FFFF00"/>
              </a:solidFill>
              <a:latin typeface="楷体_GB2312" pitchFamily="49" charset="-122"/>
              <a:ea typeface="楷体_GB2312" pitchFamily="49" charset="-122"/>
            </a:endParaRPr>
          </a:p>
        </p:txBody>
      </p:sp>
      <p:sp>
        <p:nvSpPr>
          <p:cNvPr id="52" name="Text Box 26"/>
          <p:cNvSpPr txBox="1">
            <a:spLocks noChangeArrowheads="1"/>
          </p:cNvSpPr>
          <p:nvPr/>
        </p:nvSpPr>
        <p:spPr bwMode="gray">
          <a:xfrm>
            <a:off x="2057400" y="4071942"/>
            <a:ext cx="1114408" cy="369332"/>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存储类型</a:t>
            </a:r>
            <a:endParaRPr lang="en-US" altLang="zh-CN" b="1" dirty="0">
              <a:solidFill>
                <a:srgbClr val="FFFF00"/>
              </a:solidFill>
              <a:latin typeface="楷体_GB2312" pitchFamily="49" charset="-122"/>
              <a:ea typeface="楷体_GB2312" pitchFamily="49" charset="-122"/>
            </a:endParaRPr>
          </a:p>
        </p:txBody>
      </p:sp>
      <p:sp>
        <p:nvSpPr>
          <p:cNvPr id="53" name="Text Box 27"/>
          <p:cNvSpPr txBox="1">
            <a:spLocks noChangeArrowheads="1"/>
          </p:cNvSpPr>
          <p:nvPr/>
        </p:nvSpPr>
        <p:spPr bwMode="gray">
          <a:xfrm>
            <a:off x="3671906" y="4354305"/>
            <a:ext cx="1114408" cy="646331"/>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函数数据</a:t>
            </a:r>
            <a:endParaRPr lang="en-US" altLang="zh-CN" b="1" dirty="0" smtClean="0">
              <a:solidFill>
                <a:srgbClr val="FFFF00"/>
              </a:solidFill>
              <a:latin typeface="楷体_GB2312" pitchFamily="49" charset="-122"/>
              <a:ea typeface="楷体_GB2312" pitchFamily="49" charset="-122"/>
            </a:endParaRPr>
          </a:p>
          <a:p>
            <a:r>
              <a:rPr lang="zh-CN" altLang="en-US" b="1" dirty="0" smtClean="0">
                <a:solidFill>
                  <a:srgbClr val="FFFF00"/>
                </a:solidFill>
                <a:latin typeface="楷体_GB2312" pitchFamily="49" charset="-122"/>
                <a:ea typeface="楷体_GB2312" pitchFamily="49" charset="-122"/>
              </a:rPr>
              <a:t>传递</a:t>
            </a:r>
            <a:endParaRPr lang="en-US" altLang="zh-CN" b="1" dirty="0">
              <a:solidFill>
                <a:srgbClr val="FFFF00"/>
              </a:solidFill>
              <a:latin typeface="楷体_GB2312" pitchFamily="49" charset="-122"/>
              <a:ea typeface="楷体_GB2312" pitchFamily="49" charset="-122"/>
            </a:endParaRPr>
          </a:p>
        </p:txBody>
      </p:sp>
      <p:sp>
        <p:nvSpPr>
          <p:cNvPr id="54" name="Text Box 28"/>
          <p:cNvSpPr txBox="1">
            <a:spLocks noChangeArrowheads="1"/>
          </p:cNvSpPr>
          <p:nvPr/>
        </p:nvSpPr>
        <p:spPr bwMode="gray">
          <a:xfrm>
            <a:off x="5357818" y="3568487"/>
            <a:ext cx="1114408" cy="646331"/>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全局变量</a:t>
            </a:r>
            <a:endParaRPr lang="en-US" altLang="zh-CN" b="1" dirty="0" smtClean="0">
              <a:solidFill>
                <a:srgbClr val="FFFF00"/>
              </a:solidFill>
              <a:latin typeface="楷体_GB2312" pitchFamily="49" charset="-122"/>
              <a:ea typeface="楷体_GB2312" pitchFamily="49" charset="-122"/>
            </a:endParaRPr>
          </a:p>
          <a:p>
            <a:r>
              <a:rPr lang="zh-CN" altLang="en-US" b="1" dirty="0" smtClean="0">
                <a:solidFill>
                  <a:srgbClr val="FFFF00"/>
                </a:solidFill>
                <a:latin typeface="楷体_GB2312" pitchFamily="49" charset="-122"/>
                <a:ea typeface="楷体_GB2312" pitchFamily="49" charset="-122"/>
              </a:rPr>
              <a:t>局部变量</a:t>
            </a:r>
            <a:endParaRPr lang="en-US" altLang="zh-CN" b="1" dirty="0">
              <a:solidFill>
                <a:srgbClr val="FFFF00"/>
              </a:solidFill>
              <a:latin typeface="楷体_GB2312" pitchFamily="49" charset="-122"/>
              <a:ea typeface="楷体_GB2312" pitchFamily="49" charset="-122"/>
            </a:endParaRPr>
          </a:p>
        </p:txBody>
      </p:sp>
      <p:grpSp>
        <p:nvGrpSpPr>
          <p:cNvPr id="63" name="Group 13"/>
          <p:cNvGrpSpPr>
            <a:grpSpLocks/>
          </p:cNvGrpSpPr>
          <p:nvPr/>
        </p:nvGrpSpPr>
        <p:grpSpPr bwMode="auto">
          <a:xfrm>
            <a:off x="4286248" y="3078173"/>
            <a:ext cx="3040063" cy="1725612"/>
            <a:chOff x="2694" y="1900"/>
            <a:chExt cx="1915" cy="1087"/>
          </a:xfrm>
        </p:grpSpPr>
        <p:sp>
          <p:nvSpPr>
            <p:cNvPr id="64" name="Arc 14"/>
            <p:cNvSpPr>
              <a:spLocks/>
            </p:cNvSpPr>
            <p:nvPr/>
          </p:nvSpPr>
          <p:spPr bwMode="gray">
            <a:xfrm rot="-886887">
              <a:off x="2694" y="1900"/>
              <a:ext cx="1858" cy="801"/>
            </a:xfrm>
            <a:custGeom>
              <a:avLst/>
              <a:gdLst>
                <a:gd name="G0" fmla="+- 0 0 0"/>
                <a:gd name="G1" fmla="+- 0 0 0"/>
                <a:gd name="G2" fmla="+- 21600 0 0"/>
                <a:gd name="T0" fmla="*/ 19866 w 19866"/>
                <a:gd name="T1" fmla="*/ 8479 h 19523"/>
                <a:gd name="T2" fmla="*/ 9242 w 19866"/>
                <a:gd name="T3" fmla="*/ 19523 h 19523"/>
                <a:gd name="T4" fmla="*/ 0 w 19866"/>
                <a:gd name="T5" fmla="*/ 0 h 19523"/>
              </a:gdLst>
              <a:ahLst/>
              <a:cxnLst>
                <a:cxn ang="0">
                  <a:pos x="T0" y="T1"/>
                </a:cxn>
                <a:cxn ang="0">
                  <a:pos x="T2" y="T3"/>
                </a:cxn>
                <a:cxn ang="0">
                  <a:pos x="T4" y="T5"/>
                </a:cxn>
              </a:cxnLst>
              <a:rect l="0" t="0" r="r" b="b"/>
              <a:pathLst>
                <a:path w="19866" h="19523" fill="none" extrusionOk="0">
                  <a:moveTo>
                    <a:pt x="19866" y="8479"/>
                  </a:moveTo>
                  <a:cubicBezTo>
                    <a:pt x="17793" y="13335"/>
                    <a:pt x="14014" y="17263"/>
                    <a:pt x="9241" y="19522"/>
                  </a:cubicBezTo>
                </a:path>
                <a:path w="19866" h="19523" stroke="0" extrusionOk="0">
                  <a:moveTo>
                    <a:pt x="19866" y="8479"/>
                  </a:moveTo>
                  <a:cubicBezTo>
                    <a:pt x="17793" y="13335"/>
                    <a:pt x="14014" y="17263"/>
                    <a:pt x="9241" y="19522"/>
                  </a:cubicBezTo>
                  <a:lnTo>
                    <a:pt x="0" y="0"/>
                  </a:lnTo>
                  <a:close/>
                </a:path>
              </a:pathLst>
            </a:custGeom>
            <a:solidFill>
              <a:srgbClr val="352973"/>
            </a:solidFill>
            <a:ln w="12700">
              <a:noFill/>
              <a:round/>
              <a:headEnd type="none" w="sm" len="sm"/>
              <a:tailEnd type="none" w="sm" len="sm"/>
            </a:ln>
            <a:effectLst/>
          </p:spPr>
          <p:txBody>
            <a:bodyPr wrap="none" anchor="ctr"/>
            <a:lstStyle/>
            <a:p>
              <a:endParaRPr lang="zh-CN" altLang="en-US"/>
            </a:p>
          </p:txBody>
        </p:sp>
        <p:sp>
          <p:nvSpPr>
            <p:cNvPr id="65" name="Freeform 15"/>
            <p:cNvSpPr>
              <a:spLocks/>
            </p:cNvSpPr>
            <p:nvPr/>
          </p:nvSpPr>
          <p:spPr bwMode="gray">
            <a:xfrm rot="-886887">
              <a:off x="2747" y="2019"/>
              <a:ext cx="868" cy="968"/>
            </a:xfrm>
            <a:custGeom>
              <a:avLst/>
              <a:gdLst/>
              <a:ahLst/>
              <a:cxnLst>
                <a:cxn ang="0">
                  <a:pos x="480" y="633"/>
                </a:cxn>
                <a:cxn ang="0">
                  <a:pos x="486" y="762"/>
                </a:cxn>
                <a:cxn ang="0">
                  <a:pos x="9" y="129"/>
                </a:cxn>
                <a:cxn ang="0">
                  <a:pos x="0" y="0"/>
                </a:cxn>
                <a:cxn ang="0">
                  <a:pos x="480" y="633"/>
                </a:cxn>
              </a:cxnLst>
              <a:rect l="0" t="0" r="r" b="b"/>
              <a:pathLst>
                <a:path w="486" h="762">
                  <a:moveTo>
                    <a:pt x="480" y="633"/>
                  </a:moveTo>
                  <a:lnTo>
                    <a:pt x="486" y="762"/>
                  </a:lnTo>
                  <a:lnTo>
                    <a:pt x="9" y="129"/>
                  </a:lnTo>
                  <a:lnTo>
                    <a:pt x="0" y="0"/>
                  </a:lnTo>
                  <a:lnTo>
                    <a:pt x="480" y="633"/>
                  </a:lnTo>
                  <a:close/>
                </a:path>
              </a:pathLst>
            </a:custGeom>
            <a:gradFill rotWithShape="1">
              <a:gsLst>
                <a:gs pos="0">
                  <a:srgbClr val="352973">
                    <a:gamma/>
                    <a:tint val="73725"/>
                    <a:invGamma/>
                  </a:srgbClr>
                </a:gs>
                <a:gs pos="100000">
                  <a:srgbClr val="352973"/>
                </a:gs>
              </a:gsLst>
              <a:lin ang="2700000" scaled="1"/>
            </a:gradFill>
            <a:ln w="9525" cap="flat" cmpd="sng">
              <a:noFill/>
              <a:prstDash val="solid"/>
              <a:round/>
              <a:headEnd/>
              <a:tailEnd/>
            </a:ln>
            <a:effectLst/>
          </p:spPr>
          <p:txBody>
            <a:bodyPr wrap="none">
              <a:spAutoFit/>
            </a:bodyPr>
            <a:lstStyle/>
            <a:p>
              <a:endParaRPr lang="zh-CN" altLang="en-US"/>
            </a:p>
          </p:txBody>
        </p:sp>
        <p:sp>
          <p:nvSpPr>
            <p:cNvPr id="66" name="Freeform 16"/>
            <p:cNvSpPr>
              <a:spLocks/>
            </p:cNvSpPr>
            <p:nvPr/>
          </p:nvSpPr>
          <p:spPr bwMode="gray">
            <a:xfrm rot="-886887">
              <a:off x="3614" y="2125"/>
              <a:ext cx="995" cy="617"/>
            </a:xfrm>
            <a:custGeom>
              <a:avLst/>
              <a:gdLst/>
              <a:ahLst/>
              <a:cxnLst>
                <a:cxn ang="0">
                  <a:pos x="0" y="342"/>
                </a:cxn>
                <a:cxn ang="0">
                  <a:pos x="552" y="0"/>
                </a:cxn>
                <a:cxn ang="0">
                  <a:pos x="556" y="138"/>
                </a:cxn>
                <a:cxn ang="0">
                  <a:pos x="346" y="338"/>
                </a:cxn>
                <a:cxn ang="0">
                  <a:pos x="6" y="486"/>
                </a:cxn>
                <a:cxn ang="0">
                  <a:pos x="0" y="342"/>
                </a:cxn>
              </a:cxnLst>
              <a:rect l="0" t="0" r="r" b="b"/>
              <a:pathLst>
                <a:path w="556" h="486">
                  <a:moveTo>
                    <a:pt x="0" y="342"/>
                  </a:moveTo>
                  <a:lnTo>
                    <a:pt x="552" y="0"/>
                  </a:lnTo>
                  <a:lnTo>
                    <a:pt x="556" y="138"/>
                  </a:lnTo>
                  <a:cubicBezTo>
                    <a:pt x="522" y="194"/>
                    <a:pt x="438" y="280"/>
                    <a:pt x="346" y="338"/>
                  </a:cubicBezTo>
                  <a:cubicBezTo>
                    <a:pt x="254" y="396"/>
                    <a:pt x="64" y="485"/>
                    <a:pt x="6" y="486"/>
                  </a:cubicBezTo>
                  <a:cubicBezTo>
                    <a:pt x="8" y="434"/>
                    <a:pt x="1" y="372"/>
                    <a:pt x="0" y="342"/>
                  </a:cubicBezTo>
                  <a:close/>
                </a:path>
              </a:pathLst>
            </a:custGeom>
            <a:solidFill>
              <a:srgbClr val="352973"/>
            </a:solidFill>
            <a:ln w="9525" cap="flat" cmpd="sng">
              <a:noFill/>
              <a:prstDash val="solid"/>
              <a:round/>
              <a:headEnd/>
              <a:tailEnd/>
            </a:ln>
            <a:effectLst/>
          </p:spPr>
          <p:txBody>
            <a:bodyPr wrap="none">
              <a:spAutoFit/>
            </a:bodyPr>
            <a:lstStyle/>
            <a:p>
              <a:endParaRPr lang="zh-CN" altLang="en-US"/>
            </a:p>
          </p:txBody>
        </p:sp>
      </p:grpSp>
      <p:grpSp>
        <p:nvGrpSpPr>
          <p:cNvPr id="67" name="Group 17"/>
          <p:cNvGrpSpPr>
            <a:grpSpLocks/>
          </p:cNvGrpSpPr>
          <p:nvPr/>
        </p:nvGrpSpPr>
        <p:grpSpPr bwMode="auto">
          <a:xfrm>
            <a:off x="4810123" y="2957523"/>
            <a:ext cx="3003550" cy="1900237"/>
            <a:chOff x="2914" y="1816"/>
            <a:chExt cx="1892" cy="1197"/>
          </a:xfrm>
        </p:grpSpPr>
        <p:sp>
          <p:nvSpPr>
            <p:cNvPr id="68" name="Freeform 18"/>
            <p:cNvSpPr>
              <a:spLocks/>
            </p:cNvSpPr>
            <p:nvPr/>
          </p:nvSpPr>
          <p:spPr bwMode="gray">
            <a:xfrm rot="-998297">
              <a:off x="3826" y="2056"/>
              <a:ext cx="980" cy="688"/>
            </a:xfrm>
            <a:custGeom>
              <a:avLst/>
              <a:gdLst/>
              <a:ahLst/>
              <a:cxnLst>
                <a:cxn ang="0">
                  <a:pos x="0" y="342"/>
                </a:cxn>
                <a:cxn ang="0">
                  <a:pos x="552" y="0"/>
                </a:cxn>
                <a:cxn ang="0">
                  <a:pos x="556" y="138"/>
                </a:cxn>
                <a:cxn ang="0">
                  <a:pos x="346" y="338"/>
                </a:cxn>
                <a:cxn ang="0">
                  <a:pos x="6" y="486"/>
                </a:cxn>
                <a:cxn ang="0">
                  <a:pos x="0" y="342"/>
                </a:cxn>
              </a:cxnLst>
              <a:rect l="0" t="0" r="r" b="b"/>
              <a:pathLst>
                <a:path w="556" h="486">
                  <a:moveTo>
                    <a:pt x="0" y="342"/>
                  </a:moveTo>
                  <a:lnTo>
                    <a:pt x="552" y="0"/>
                  </a:lnTo>
                  <a:lnTo>
                    <a:pt x="556" y="138"/>
                  </a:lnTo>
                  <a:cubicBezTo>
                    <a:pt x="522" y="194"/>
                    <a:pt x="438" y="280"/>
                    <a:pt x="346" y="338"/>
                  </a:cubicBezTo>
                  <a:cubicBezTo>
                    <a:pt x="254" y="396"/>
                    <a:pt x="64" y="485"/>
                    <a:pt x="6" y="486"/>
                  </a:cubicBezTo>
                  <a:cubicBezTo>
                    <a:pt x="8" y="434"/>
                    <a:pt x="1" y="372"/>
                    <a:pt x="0" y="342"/>
                  </a:cubicBezTo>
                  <a:close/>
                </a:path>
              </a:pathLst>
            </a:custGeom>
            <a:gradFill rotWithShape="0">
              <a:gsLst>
                <a:gs pos="0">
                  <a:srgbClr val="6600CC">
                    <a:gamma/>
                    <a:tint val="45490"/>
                    <a:invGamma/>
                  </a:srgbClr>
                </a:gs>
                <a:gs pos="100000">
                  <a:srgbClr val="6600CC"/>
                </a:gs>
              </a:gsLst>
              <a:lin ang="0" scaled="1"/>
            </a:gradFill>
            <a:ln w="9525" cap="flat" cmpd="sng">
              <a:noFill/>
              <a:prstDash val="solid"/>
              <a:round/>
              <a:headEnd/>
              <a:tailEnd/>
            </a:ln>
            <a:effectLst/>
          </p:spPr>
          <p:txBody>
            <a:bodyPr>
              <a:spAutoFit/>
            </a:bodyPr>
            <a:lstStyle/>
            <a:p>
              <a:endParaRPr lang="zh-CN" altLang="en-US"/>
            </a:p>
          </p:txBody>
        </p:sp>
        <p:sp>
          <p:nvSpPr>
            <p:cNvPr id="69" name="Arc 19"/>
            <p:cNvSpPr>
              <a:spLocks/>
            </p:cNvSpPr>
            <p:nvPr/>
          </p:nvSpPr>
          <p:spPr bwMode="gray">
            <a:xfrm rot="-1060795">
              <a:off x="2914" y="1816"/>
              <a:ext cx="1830" cy="880"/>
            </a:xfrm>
            <a:custGeom>
              <a:avLst/>
              <a:gdLst>
                <a:gd name="G0" fmla="+- 0 0 0"/>
                <a:gd name="G1" fmla="+- 0 0 0"/>
                <a:gd name="G2" fmla="+- 21600 0 0"/>
                <a:gd name="T0" fmla="*/ 19866 w 19866"/>
                <a:gd name="T1" fmla="*/ 8479 h 19523"/>
                <a:gd name="T2" fmla="*/ 9242 w 19866"/>
                <a:gd name="T3" fmla="*/ 19523 h 19523"/>
                <a:gd name="T4" fmla="*/ 0 w 19866"/>
                <a:gd name="T5" fmla="*/ 0 h 19523"/>
              </a:gdLst>
              <a:ahLst/>
              <a:cxnLst>
                <a:cxn ang="0">
                  <a:pos x="T0" y="T1"/>
                </a:cxn>
                <a:cxn ang="0">
                  <a:pos x="T2" y="T3"/>
                </a:cxn>
                <a:cxn ang="0">
                  <a:pos x="T4" y="T5"/>
                </a:cxn>
              </a:cxnLst>
              <a:rect l="0" t="0" r="r" b="b"/>
              <a:pathLst>
                <a:path w="19866" h="19523" fill="none" extrusionOk="0">
                  <a:moveTo>
                    <a:pt x="19866" y="8479"/>
                  </a:moveTo>
                  <a:cubicBezTo>
                    <a:pt x="17793" y="13335"/>
                    <a:pt x="14014" y="17263"/>
                    <a:pt x="9241" y="19522"/>
                  </a:cubicBezTo>
                </a:path>
                <a:path w="19866" h="19523" stroke="0" extrusionOk="0">
                  <a:moveTo>
                    <a:pt x="19866" y="8479"/>
                  </a:moveTo>
                  <a:cubicBezTo>
                    <a:pt x="17793" y="13335"/>
                    <a:pt x="14014" y="17263"/>
                    <a:pt x="9241" y="19522"/>
                  </a:cubicBezTo>
                  <a:lnTo>
                    <a:pt x="0" y="0"/>
                  </a:lnTo>
                  <a:close/>
                </a:path>
              </a:pathLst>
            </a:custGeom>
            <a:solidFill>
              <a:srgbClr val="CC99FF"/>
            </a:solidFill>
            <a:ln w="12700">
              <a:noFill/>
              <a:round/>
              <a:headEnd type="none" w="sm" len="sm"/>
              <a:tailEnd type="none" w="sm" len="sm"/>
            </a:ln>
            <a:effectLst/>
          </p:spPr>
          <p:txBody>
            <a:bodyPr wrap="none" anchor="ctr"/>
            <a:lstStyle/>
            <a:p>
              <a:endParaRPr lang="zh-CN" altLang="en-US"/>
            </a:p>
          </p:txBody>
        </p:sp>
        <p:sp>
          <p:nvSpPr>
            <p:cNvPr id="70" name="Freeform 20"/>
            <p:cNvSpPr>
              <a:spLocks/>
            </p:cNvSpPr>
            <p:nvPr/>
          </p:nvSpPr>
          <p:spPr bwMode="gray">
            <a:xfrm rot="-998297">
              <a:off x="2997" y="1949"/>
              <a:ext cx="839" cy="1064"/>
            </a:xfrm>
            <a:custGeom>
              <a:avLst/>
              <a:gdLst/>
              <a:ahLst/>
              <a:cxnLst>
                <a:cxn ang="0">
                  <a:pos x="480" y="633"/>
                </a:cxn>
                <a:cxn ang="0">
                  <a:pos x="486" y="762"/>
                </a:cxn>
                <a:cxn ang="0">
                  <a:pos x="9" y="129"/>
                </a:cxn>
                <a:cxn ang="0">
                  <a:pos x="0" y="0"/>
                </a:cxn>
                <a:cxn ang="0">
                  <a:pos x="480" y="633"/>
                </a:cxn>
              </a:cxnLst>
              <a:rect l="0" t="0" r="r" b="b"/>
              <a:pathLst>
                <a:path w="486" h="762">
                  <a:moveTo>
                    <a:pt x="480" y="633"/>
                  </a:moveTo>
                  <a:lnTo>
                    <a:pt x="486" y="762"/>
                  </a:lnTo>
                  <a:lnTo>
                    <a:pt x="9" y="129"/>
                  </a:lnTo>
                  <a:lnTo>
                    <a:pt x="0" y="0"/>
                  </a:lnTo>
                  <a:lnTo>
                    <a:pt x="480" y="633"/>
                  </a:lnTo>
                  <a:close/>
                </a:path>
              </a:pathLst>
            </a:custGeom>
            <a:gradFill rotWithShape="1">
              <a:gsLst>
                <a:gs pos="0">
                  <a:srgbClr val="5007A1"/>
                </a:gs>
                <a:gs pos="100000">
                  <a:srgbClr val="5007A1">
                    <a:gamma/>
                    <a:tint val="45490"/>
                    <a:invGamma/>
                  </a:srgbClr>
                </a:gs>
              </a:gsLst>
              <a:lin ang="2700000" scaled="1"/>
            </a:gradFill>
            <a:ln w="9525" cap="flat" cmpd="sng">
              <a:noFill/>
              <a:prstDash val="solid"/>
              <a:round/>
              <a:headEnd/>
              <a:tailEnd/>
            </a:ln>
            <a:effectLst/>
          </p:spPr>
          <p:txBody>
            <a:bodyPr>
              <a:spAutoFit/>
            </a:bodyPr>
            <a:lstStyle/>
            <a:p>
              <a:endParaRPr lang="zh-CN" altLang="en-US"/>
            </a:p>
          </p:txBody>
        </p:sp>
      </p:grpSp>
      <p:sp>
        <p:nvSpPr>
          <p:cNvPr id="71" name="Text Box 28"/>
          <p:cNvSpPr txBox="1">
            <a:spLocks noChangeArrowheads="1"/>
          </p:cNvSpPr>
          <p:nvPr/>
        </p:nvSpPr>
        <p:spPr bwMode="gray">
          <a:xfrm>
            <a:off x="5856318" y="3363923"/>
            <a:ext cx="1114408" cy="646331"/>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全局变量</a:t>
            </a:r>
            <a:endParaRPr lang="en-US" altLang="zh-CN" b="1" dirty="0" smtClean="0">
              <a:solidFill>
                <a:srgbClr val="FFFF00"/>
              </a:solidFill>
              <a:latin typeface="楷体_GB2312" pitchFamily="49" charset="-122"/>
              <a:ea typeface="楷体_GB2312" pitchFamily="49" charset="-122"/>
            </a:endParaRPr>
          </a:p>
          <a:p>
            <a:r>
              <a:rPr lang="zh-CN" altLang="en-US" b="1" dirty="0" smtClean="0">
                <a:solidFill>
                  <a:srgbClr val="FFFF00"/>
                </a:solidFill>
                <a:latin typeface="楷体_GB2312" pitchFamily="49" charset="-122"/>
                <a:ea typeface="楷体_GB2312" pitchFamily="49" charset="-122"/>
              </a:rPr>
              <a:t>局部变量</a:t>
            </a:r>
            <a:endParaRPr lang="en-US" altLang="zh-CN" b="1" dirty="0">
              <a:solidFill>
                <a:srgbClr val="FFFF00"/>
              </a:solidFill>
              <a:latin typeface="楷体_GB2312" pitchFamily="49" charset="-122"/>
              <a:ea typeface="楷体_GB2312" pitchFamily="49" charset="-122"/>
            </a:endParaRPr>
          </a:p>
        </p:txBody>
      </p:sp>
      <p:sp>
        <p:nvSpPr>
          <p:cNvPr id="72" name="Oval 22"/>
          <p:cNvSpPr>
            <a:spLocks noChangeArrowheads="1"/>
          </p:cNvSpPr>
          <p:nvPr/>
        </p:nvSpPr>
        <p:spPr bwMode="white">
          <a:xfrm rot="-998297">
            <a:off x="3059970" y="3049334"/>
            <a:ext cx="2624137" cy="1098550"/>
          </a:xfrm>
          <a:prstGeom prst="ellipse">
            <a:avLst/>
          </a:prstGeom>
          <a:solidFill>
            <a:schemeClr val="bg1"/>
          </a:solidFill>
          <a:ln w="12700">
            <a:noFill/>
            <a:round/>
            <a:headEnd type="none" w="sm" len="sm"/>
            <a:tailEnd type="none" w="sm" len="sm"/>
          </a:ln>
          <a:effectLst/>
        </p:spPr>
        <p:txBody>
          <a:bodyPr wrap="none" anchor="ctr"/>
          <a:lstStyle/>
          <a:p>
            <a:endParaRPr lang="zh-CN" altLang="en-US"/>
          </a:p>
        </p:txBody>
      </p:sp>
    </p:spTree>
    <p:extLst>
      <p:ext uri="{BB962C8B-B14F-4D97-AF65-F5344CB8AC3E}">
        <p14:creationId xmlns:p14="http://schemas.microsoft.com/office/powerpoint/2010/main" val="13160970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heel(4)">
                                      <p:cBhvr>
                                        <p:cTn id="7" dur="2000"/>
                                        <p:tgtEl>
                                          <p:spTgt spid="31"/>
                                        </p:tgtEl>
                                      </p:cBhvr>
                                    </p:animEffect>
                                  </p:childTnLst>
                                </p:cTn>
                              </p:par>
                              <p:par>
                                <p:cTn id="8" presetID="21" presetClass="entr" presetSubtype="4"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wheel(4)">
                                      <p:cBhvr>
                                        <p:cTn id="10" dur="2000"/>
                                        <p:tgtEl>
                                          <p:spTgt spid="32"/>
                                        </p:tgtEl>
                                      </p:cBhvr>
                                    </p:animEffect>
                                  </p:childTnLst>
                                </p:cTn>
                              </p:par>
                              <p:par>
                                <p:cTn id="11" presetID="21" presetClass="entr" presetSubtype="4"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wheel(4)">
                                      <p:cBhvr>
                                        <p:cTn id="13" dur="2000"/>
                                        <p:tgtEl>
                                          <p:spTgt spid="33"/>
                                        </p:tgtEl>
                                      </p:cBhvr>
                                    </p:animEffect>
                                  </p:childTnLst>
                                </p:cTn>
                              </p:par>
                              <p:par>
                                <p:cTn id="14" presetID="21" presetClass="entr" presetSubtype="4"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wheel(4)">
                                      <p:cBhvr>
                                        <p:cTn id="16" dur="2000"/>
                                        <p:tgtEl>
                                          <p:spTgt spid="34"/>
                                        </p:tgtEl>
                                      </p:cBhvr>
                                    </p:animEffect>
                                  </p:childTnLst>
                                </p:cTn>
                              </p:par>
                              <p:par>
                                <p:cTn id="17" presetID="21" presetClass="entr" presetSubtype="4"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wheel(4)">
                                      <p:cBhvr>
                                        <p:cTn id="19" dur="2000"/>
                                        <p:tgtEl>
                                          <p:spTgt spid="35"/>
                                        </p:tgtEl>
                                      </p:cBhvr>
                                    </p:animEffect>
                                  </p:childTnLst>
                                </p:cTn>
                              </p:par>
                              <p:par>
                                <p:cTn id="20" presetID="21" presetClass="entr" presetSubtype="4" fill="hold" grpId="0" nodeType="with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wheel(4)">
                                      <p:cBhvr>
                                        <p:cTn id="22" dur="2000"/>
                                        <p:tgtEl>
                                          <p:spTgt spid="36"/>
                                        </p:tgtEl>
                                      </p:cBhvr>
                                    </p:animEffect>
                                  </p:childTnLst>
                                </p:cTn>
                              </p:par>
                              <p:par>
                                <p:cTn id="23" presetID="21" presetClass="entr" presetSubtype="4"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wheel(4)">
                                      <p:cBhvr>
                                        <p:cTn id="25" dur="2000"/>
                                        <p:tgtEl>
                                          <p:spTgt spid="47"/>
                                        </p:tgtEl>
                                      </p:cBhvr>
                                    </p:animEffect>
                                  </p:childTnLst>
                                </p:cTn>
                              </p:par>
                              <p:par>
                                <p:cTn id="26" presetID="21" presetClass="entr" presetSubtype="4" fill="hold" grpId="0" nodeType="with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wheel(4)">
                                      <p:cBhvr>
                                        <p:cTn id="28" dur="2000"/>
                                        <p:tgtEl>
                                          <p:spTgt spid="49"/>
                                        </p:tgtEl>
                                      </p:cBhvr>
                                    </p:animEffect>
                                  </p:childTnLst>
                                </p:cTn>
                              </p:par>
                              <p:par>
                                <p:cTn id="29" presetID="21" presetClass="entr" presetSubtype="4" fill="hold" grpId="0" nodeType="with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wheel(4)">
                                      <p:cBhvr>
                                        <p:cTn id="31" dur="2000"/>
                                        <p:tgtEl>
                                          <p:spTgt spid="50"/>
                                        </p:tgtEl>
                                      </p:cBhvr>
                                    </p:animEffect>
                                  </p:childTnLst>
                                </p:cTn>
                              </p:par>
                              <p:par>
                                <p:cTn id="32" presetID="21" presetClass="entr" presetSubtype="4" fill="hold" grpId="0" nodeType="withEffect">
                                  <p:stCondLst>
                                    <p:cond delay="0"/>
                                  </p:stCondLst>
                                  <p:childTnLst>
                                    <p:set>
                                      <p:cBhvr>
                                        <p:cTn id="33" dur="1" fill="hold">
                                          <p:stCondLst>
                                            <p:cond delay="0"/>
                                          </p:stCondLst>
                                        </p:cTn>
                                        <p:tgtEl>
                                          <p:spTgt spid="51"/>
                                        </p:tgtEl>
                                        <p:attrNameLst>
                                          <p:attrName>style.visibility</p:attrName>
                                        </p:attrNameLst>
                                      </p:cBhvr>
                                      <p:to>
                                        <p:strVal val="visible"/>
                                      </p:to>
                                    </p:set>
                                    <p:animEffect transition="in" filter="wheel(4)">
                                      <p:cBhvr>
                                        <p:cTn id="34" dur="2000"/>
                                        <p:tgtEl>
                                          <p:spTgt spid="51"/>
                                        </p:tgtEl>
                                      </p:cBhvr>
                                    </p:animEffect>
                                  </p:childTnLst>
                                </p:cTn>
                              </p:par>
                              <p:par>
                                <p:cTn id="35" presetID="21" presetClass="entr" presetSubtype="4" fill="hold" grpId="0" nodeType="with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wheel(4)">
                                      <p:cBhvr>
                                        <p:cTn id="37" dur="2000"/>
                                        <p:tgtEl>
                                          <p:spTgt spid="52"/>
                                        </p:tgtEl>
                                      </p:cBhvr>
                                    </p:animEffect>
                                  </p:childTnLst>
                                </p:cTn>
                              </p:par>
                              <p:par>
                                <p:cTn id="38" presetID="21" presetClass="entr" presetSubtype="4" fill="hold" grpId="0" nodeType="withEffect">
                                  <p:stCondLst>
                                    <p:cond delay="0"/>
                                  </p:stCondLst>
                                  <p:childTnLst>
                                    <p:set>
                                      <p:cBhvr>
                                        <p:cTn id="39" dur="1" fill="hold">
                                          <p:stCondLst>
                                            <p:cond delay="0"/>
                                          </p:stCondLst>
                                        </p:cTn>
                                        <p:tgtEl>
                                          <p:spTgt spid="53"/>
                                        </p:tgtEl>
                                        <p:attrNameLst>
                                          <p:attrName>style.visibility</p:attrName>
                                        </p:attrNameLst>
                                      </p:cBhvr>
                                      <p:to>
                                        <p:strVal val="visible"/>
                                      </p:to>
                                    </p:set>
                                    <p:animEffect transition="in" filter="wheel(4)">
                                      <p:cBhvr>
                                        <p:cTn id="40" dur="2000"/>
                                        <p:tgtEl>
                                          <p:spTgt spid="53"/>
                                        </p:tgtEl>
                                      </p:cBhvr>
                                    </p:animEffect>
                                  </p:childTnLst>
                                </p:cTn>
                              </p:par>
                              <p:par>
                                <p:cTn id="41" presetID="21" presetClass="entr" presetSubtype="4" fill="hold" grpId="0" nodeType="withEffect">
                                  <p:stCondLst>
                                    <p:cond delay="0"/>
                                  </p:stCondLst>
                                  <p:childTnLst>
                                    <p:set>
                                      <p:cBhvr>
                                        <p:cTn id="42" dur="1" fill="hold">
                                          <p:stCondLst>
                                            <p:cond delay="0"/>
                                          </p:stCondLst>
                                        </p:cTn>
                                        <p:tgtEl>
                                          <p:spTgt spid="54"/>
                                        </p:tgtEl>
                                        <p:attrNameLst>
                                          <p:attrName>style.visibility</p:attrName>
                                        </p:attrNameLst>
                                      </p:cBhvr>
                                      <p:to>
                                        <p:strVal val="visible"/>
                                      </p:to>
                                    </p:set>
                                    <p:animEffect transition="in" filter="wheel(4)">
                                      <p:cBhvr>
                                        <p:cTn id="43" dur="2000"/>
                                        <p:tgtEl>
                                          <p:spTgt spid="54"/>
                                        </p:tgtEl>
                                      </p:cBhvr>
                                    </p:animEffect>
                                  </p:childTnLst>
                                </p:cTn>
                              </p:par>
                              <p:par>
                                <p:cTn id="44" presetID="21" presetClass="entr" presetSubtype="4" fill="hold" grpId="0" nodeType="withEffect">
                                  <p:stCondLst>
                                    <p:cond delay="0"/>
                                  </p:stCondLst>
                                  <p:childTnLst>
                                    <p:set>
                                      <p:cBhvr>
                                        <p:cTn id="45" dur="1" fill="hold">
                                          <p:stCondLst>
                                            <p:cond delay="0"/>
                                          </p:stCondLst>
                                        </p:cTn>
                                        <p:tgtEl>
                                          <p:spTgt spid="72"/>
                                        </p:tgtEl>
                                        <p:attrNameLst>
                                          <p:attrName>style.visibility</p:attrName>
                                        </p:attrNameLst>
                                      </p:cBhvr>
                                      <p:to>
                                        <p:strVal val="visible"/>
                                      </p:to>
                                    </p:set>
                                    <p:animEffect transition="in" filter="wheel(4)">
                                      <p:cBhvr>
                                        <p:cTn id="46" dur="2000"/>
                                        <p:tgtEl>
                                          <p:spTgt spid="72"/>
                                        </p:tgtEl>
                                      </p:cBhvr>
                                    </p:animEffect>
                                  </p:childTnLst>
                                </p:cTn>
                              </p:par>
                            </p:childTnLst>
                          </p:cTn>
                        </p:par>
                        <p:par>
                          <p:cTn id="47" fill="hold">
                            <p:stCondLst>
                              <p:cond delay="2000"/>
                            </p:stCondLst>
                            <p:childTnLst>
                              <p:par>
                                <p:cTn id="48" presetID="18" presetClass="entr" presetSubtype="6" fill="hold" grpId="0" nodeType="after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strips(downRight)">
                                      <p:cBhvr>
                                        <p:cTn id="50" dur="500"/>
                                        <p:tgtEl>
                                          <p:spTgt spid="30"/>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67"/>
                                        </p:tgtEl>
                                        <p:attrNameLst>
                                          <p:attrName>style.visibility</p:attrName>
                                        </p:attrNameLst>
                                      </p:cBhvr>
                                      <p:to>
                                        <p:strVal val="visible"/>
                                      </p:to>
                                    </p:set>
                                    <p:animEffect transition="in" filter="dissolve">
                                      <p:cBhvr>
                                        <p:cTn id="55" dur="500"/>
                                        <p:tgtEl>
                                          <p:spTgt spid="67"/>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71"/>
                                        </p:tgtEl>
                                        <p:attrNameLst>
                                          <p:attrName>style.visibility</p:attrName>
                                        </p:attrNameLst>
                                      </p:cBhvr>
                                      <p:to>
                                        <p:strVal val="visible"/>
                                      </p:to>
                                    </p:set>
                                    <p:animEffect transition="in" filter="dissolve">
                                      <p:cBhvr>
                                        <p:cTn id="58" dur="500"/>
                                        <p:tgtEl>
                                          <p:spTgt spid="71"/>
                                        </p:tgtEl>
                                      </p:cBhvr>
                                    </p:animEffect>
                                  </p:childTnLst>
                                </p:cTn>
                              </p:par>
                              <p:par>
                                <p:cTn id="59" presetID="9" presetClass="entr" presetSubtype="0" fill="hold" nodeType="withEffect">
                                  <p:stCondLst>
                                    <p:cond delay="0"/>
                                  </p:stCondLst>
                                  <p:childTnLst>
                                    <p:set>
                                      <p:cBhvr>
                                        <p:cTn id="60" dur="1" fill="hold">
                                          <p:stCondLst>
                                            <p:cond delay="0"/>
                                          </p:stCondLst>
                                        </p:cTn>
                                        <p:tgtEl>
                                          <p:spTgt spid="63"/>
                                        </p:tgtEl>
                                        <p:attrNameLst>
                                          <p:attrName>style.visibility</p:attrName>
                                        </p:attrNameLst>
                                      </p:cBhvr>
                                      <p:to>
                                        <p:strVal val="visible"/>
                                      </p:to>
                                    </p:set>
                                    <p:animEffect transition="in" filter="dissolve">
                                      <p:cBhvr>
                                        <p:cTn id="61"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5" grpId="0" animBg="1"/>
      <p:bldP spid="36" grpId="0" animBg="1"/>
      <p:bldP spid="47" grpId="0" animBg="1"/>
      <p:bldP spid="49" grpId="0"/>
      <p:bldP spid="50" grpId="0"/>
      <p:bldP spid="51" grpId="0"/>
      <p:bldP spid="52" grpId="0"/>
      <p:bldP spid="53" grpId="0"/>
      <p:bldP spid="54" grpId="0"/>
      <p:bldP spid="71" grpId="0"/>
      <p:bldP spid="72" grpId="0" animBg="1"/>
    </p:bld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全局变量与局部变量</a:t>
            </a:r>
            <a:endParaRPr lang="zh-CN" altLang="en-US" dirty="0"/>
          </a:p>
        </p:txBody>
      </p:sp>
      <p:sp>
        <p:nvSpPr>
          <p:cNvPr id="3" name="内容占位符 2"/>
          <p:cNvSpPr>
            <a:spLocks noGrp="1"/>
          </p:cNvSpPr>
          <p:nvPr>
            <p:ph idx="1"/>
          </p:nvPr>
        </p:nvSpPr>
        <p:spPr/>
        <p:txBody>
          <a:bodyPr/>
          <a:lstStyle/>
          <a:p>
            <a:r>
              <a:rPr lang="zh-CN" altLang="en-US" dirty="0" smtClean="0"/>
              <a:t>变量的存储机制与</a:t>
            </a:r>
            <a:r>
              <a:rPr lang="en-US" altLang="zh-CN" dirty="0" smtClean="0"/>
              <a:t>C++</a:t>
            </a:r>
            <a:r>
              <a:rPr lang="zh-CN" altLang="en-US" dirty="0" smtClean="0"/>
              <a:t>的内存布局</a:t>
            </a:r>
            <a:endParaRPr lang="en-US" altLang="zh-CN" dirty="0" smtClean="0"/>
          </a:p>
          <a:p>
            <a:pPr lvl="1"/>
            <a:r>
              <a:rPr kumimoji="1" lang="zh-CN" altLang="en-US" dirty="0" smtClean="0">
                <a:latin typeface="隶书" pitchFamily="49" charset="-122"/>
              </a:rPr>
              <a:t>操作系统为一个</a:t>
            </a:r>
            <a:r>
              <a:rPr kumimoji="1" lang="en-US" altLang="zh-CN" dirty="0" smtClean="0">
                <a:latin typeface="隶书" pitchFamily="49" charset="-122"/>
              </a:rPr>
              <a:t>C++</a:t>
            </a:r>
            <a:r>
              <a:rPr kumimoji="1" lang="zh-CN" altLang="en-US" dirty="0" smtClean="0">
                <a:latin typeface="隶书" pitchFamily="49" charset="-122"/>
              </a:rPr>
              <a:t>程序的运行所分配的内存分为四个区域</a:t>
            </a:r>
            <a:endParaRPr lang="zh-CN" altLang="en-US" dirty="0" smtClean="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196</a:t>
            </a:fld>
            <a:endParaRPr lang="en-US" altLang="zh-CN" dirty="0"/>
          </a:p>
        </p:txBody>
      </p:sp>
      <p:grpSp>
        <p:nvGrpSpPr>
          <p:cNvPr id="6" name="Group 37"/>
          <p:cNvGrpSpPr>
            <a:grpSpLocks/>
          </p:cNvGrpSpPr>
          <p:nvPr/>
        </p:nvGrpSpPr>
        <p:grpSpPr bwMode="auto">
          <a:xfrm>
            <a:off x="2468576" y="2862282"/>
            <a:ext cx="4032250" cy="3352800"/>
            <a:chOff x="1548" y="1733"/>
            <a:chExt cx="2540" cy="2112"/>
          </a:xfrm>
        </p:grpSpPr>
        <p:sp>
          <p:nvSpPr>
            <p:cNvPr id="7" name="Rectangle 9"/>
            <p:cNvSpPr>
              <a:spLocks noChangeArrowheads="1"/>
            </p:cNvSpPr>
            <p:nvPr/>
          </p:nvSpPr>
          <p:spPr bwMode="auto">
            <a:xfrm>
              <a:off x="1644" y="2167"/>
              <a:ext cx="2334" cy="465"/>
            </a:xfrm>
            <a:prstGeom prst="rect">
              <a:avLst/>
            </a:prstGeom>
            <a:noFill/>
            <a:ln w="9525">
              <a:noFill/>
              <a:miter lim="800000"/>
              <a:headEnd/>
              <a:tailEnd/>
            </a:ln>
            <a:effectLst/>
          </p:spPr>
          <p:txBody>
            <a:bodyPr anchor="ctr"/>
            <a:lstStyle/>
            <a:p>
              <a:pPr eaLnBrk="1" hangingPunct="1"/>
              <a:r>
                <a:rPr kumimoji="1" lang="zh-CN" altLang="en-US" sz="2400" b="1" dirty="0">
                  <a:solidFill>
                    <a:srgbClr val="006600"/>
                  </a:solidFill>
                  <a:latin typeface="隶书" pitchFamily="49" charset="-122"/>
                </a:rPr>
                <a:t>栈区（函数局部数据）</a:t>
              </a:r>
            </a:p>
          </p:txBody>
        </p:sp>
        <p:sp>
          <p:nvSpPr>
            <p:cNvPr id="8" name="Rectangle 15"/>
            <p:cNvSpPr>
              <a:spLocks noChangeArrowheads="1"/>
            </p:cNvSpPr>
            <p:nvPr/>
          </p:nvSpPr>
          <p:spPr bwMode="auto">
            <a:xfrm>
              <a:off x="1644" y="2978"/>
              <a:ext cx="2334" cy="431"/>
            </a:xfrm>
            <a:prstGeom prst="rect">
              <a:avLst/>
            </a:prstGeom>
            <a:noFill/>
            <a:ln w="9525">
              <a:noFill/>
              <a:miter lim="800000"/>
              <a:headEnd/>
              <a:tailEnd/>
            </a:ln>
            <a:effectLst/>
          </p:spPr>
          <p:txBody>
            <a:bodyPr anchor="ctr"/>
            <a:lstStyle/>
            <a:p>
              <a:pPr eaLnBrk="1" hangingPunct="1"/>
              <a:r>
                <a:rPr kumimoji="1" lang="zh-CN" altLang="en-US" sz="2400" b="1" dirty="0">
                  <a:solidFill>
                    <a:srgbClr val="006600"/>
                  </a:solidFill>
                  <a:latin typeface="隶书" pitchFamily="49" charset="-122"/>
                  <a:ea typeface="隶书" pitchFamily="49" charset="-122"/>
                </a:rPr>
                <a:t>全局数据区</a:t>
              </a:r>
              <a:r>
                <a:rPr kumimoji="1" lang="en-US" altLang="zh-CN" sz="2400" b="1" dirty="0">
                  <a:solidFill>
                    <a:srgbClr val="006600"/>
                  </a:solidFill>
                  <a:latin typeface="隶书" pitchFamily="49" charset="-122"/>
                  <a:ea typeface="隶书" pitchFamily="49" charset="-122"/>
                </a:rPr>
                <a:t>(</a:t>
              </a:r>
              <a:r>
                <a:rPr kumimoji="1" lang="zh-CN" altLang="en-US" sz="2400" b="1" dirty="0">
                  <a:solidFill>
                    <a:srgbClr val="006600"/>
                  </a:solidFill>
                  <a:latin typeface="隶书" pitchFamily="49" charset="-122"/>
                  <a:ea typeface="隶书" pitchFamily="49" charset="-122"/>
                </a:rPr>
                <a:t>全局、静态</a:t>
              </a:r>
              <a:r>
                <a:rPr kumimoji="1" lang="en-US" altLang="zh-CN" sz="2400" b="1" dirty="0">
                  <a:solidFill>
                    <a:srgbClr val="006600"/>
                  </a:solidFill>
                  <a:latin typeface="隶书" pitchFamily="49" charset="-122"/>
                  <a:ea typeface="隶书" pitchFamily="49" charset="-122"/>
                </a:rPr>
                <a:t>)</a:t>
              </a:r>
            </a:p>
          </p:txBody>
        </p:sp>
        <p:sp>
          <p:nvSpPr>
            <p:cNvPr id="9" name="Rectangle 18"/>
            <p:cNvSpPr>
              <a:spLocks noChangeArrowheads="1"/>
            </p:cNvSpPr>
            <p:nvPr/>
          </p:nvSpPr>
          <p:spPr bwMode="auto">
            <a:xfrm>
              <a:off x="1644" y="3409"/>
              <a:ext cx="2334" cy="432"/>
            </a:xfrm>
            <a:prstGeom prst="rect">
              <a:avLst/>
            </a:prstGeom>
            <a:noFill/>
            <a:ln w="9525">
              <a:noFill/>
              <a:miter lim="800000"/>
              <a:headEnd/>
              <a:tailEnd/>
            </a:ln>
            <a:effectLst/>
          </p:spPr>
          <p:txBody>
            <a:bodyPr anchor="ctr"/>
            <a:lstStyle/>
            <a:p>
              <a:pPr eaLnBrk="1" hangingPunct="1"/>
              <a:r>
                <a:rPr kumimoji="1" lang="zh-CN" altLang="en-US" sz="2400" b="1" dirty="0">
                  <a:solidFill>
                    <a:srgbClr val="006600"/>
                  </a:solidFill>
                  <a:latin typeface="隶书" pitchFamily="49" charset="-122"/>
                  <a:ea typeface="隶书" pitchFamily="49" charset="-122"/>
                </a:rPr>
                <a:t>代码区（程序代码）</a:t>
              </a:r>
            </a:p>
          </p:txBody>
        </p:sp>
        <p:sp>
          <p:nvSpPr>
            <p:cNvPr id="10" name="Rectangle 25"/>
            <p:cNvSpPr>
              <a:spLocks noChangeArrowheads="1"/>
            </p:cNvSpPr>
            <p:nvPr/>
          </p:nvSpPr>
          <p:spPr bwMode="auto">
            <a:xfrm>
              <a:off x="1661" y="2614"/>
              <a:ext cx="1861" cy="291"/>
            </a:xfrm>
            <a:prstGeom prst="rect">
              <a:avLst/>
            </a:prstGeom>
            <a:noFill/>
            <a:ln w="9525" algn="ctr">
              <a:noFill/>
              <a:miter lim="800000"/>
              <a:headEnd/>
              <a:tailEnd/>
            </a:ln>
            <a:effectLst/>
          </p:spPr>
          <p:txBody>
            <a:bodyPr wrap="none">
              <a:spAutoFit/>
            </a:bodyPr>
            <a:lstStyle/>
            <a:p>
              <a:r>
                <a:rPr kumimoji="1" lang="zh-CN" altLang="en-US" sz="2400" b="1" dirty="0" smtClean="0">
                  <a:solidFill>
                    <a:srgbClr val="006600"/>
                  </a:solidFill>
                  <a:latin typeface="隶书" pitchFamily="49" charset="-122"/>
                </a:rPr>
                <a:t>（主函数</a:t>
              </a:r>
              <a:r>
                <a:rPr kumimoji="1" lang="zh-CN" altLang="en-US" sz="2400" b="1" dirty="0">
                  <a:solidFill>
                    <a:srgbClr val="006600"/>
                  </a:solidFill>
                  <a:latin typeface="隶书" pitchFamily="49" charset="-122"/>
                </a:rPr>
                <a:t>局部数据）</a:t>
              </a:r>
            </a:p>
          </p:txBody>
        </p:sp>
        <p:sp>
          <p:nvSpPr>
            <p:cNvPr id="11" name="Rectangle 26"/>
            <p:cNvSpPr>
              <a:spLocks noChangeArrowheads="1"/>
            </p:cNvSpPr>
            <p:nvPr/>
          </p:nvSpPr>
          <p:spPr bwMode="auto">
            <a:xfrm>
              <a:off x="1644" y="1735"/>
              <a:ext cx="2334" cy="432"/>
            </a:xfrm>
            <a:prstGeom prst="rect">
              <a:avLst/>
            </a:prstGeom>
            <a:noFill/>
            <a:ln w="9525">
              <a:noFill/>
              <a:miter lim="800000"/>
              <a:headEnd/>
              <a:tailEnd/>
            </a:ln>
            <a:effectLst/>
          </p:spPr>
          <p:txBody>
            <a:bodyPr anchor="ctr"/>
            <a:lstStyle/>
            <a:p>
              <a:pPr eaLnBrk="1" hangingPunct="1"/>
              <a:r>
                <a:rPr kumimoji="1" lang="zh-CN" altLang="en-US" sz="2400" b="1" dirty="0">
                  <a:solidFill>
                    <a:srgbClr val="006600"/>
                  </a:solidFill>
                  <a:latin typeface="隶书" pitchFamily="49" charset="-122"/>
                </a:rPr>
                <a:t>自由存储区 </a:t>
              </a:r>
              <a:r>
                <a:rPr kumimoji="1" lang="en-US" altLang="zh-CN" sz="2400" b="1" dirty="0">
                  <a:solidFill>
                    <a:srgbClr val="006600"/>
                  </a:solidFill>
                  <a:latin typeface="隶书" pitchFamily="49" charset="-122"/>
                </a:rPr>
                <a:t>(</a:t>
              </a:r>
              <a:r>
                <a:rPr kumimoji="1" lang="zh-CN" altLang="en-US" sz="2400" b="1" dirty="0">
                  <a:solidFill>
                    <a:srgbClr val="006600"/>
                  </a:solidFill>
                  <a:latin typeface="隶书" pitchFamily="49" charset="-122"/>
                </a:rPr>
                <a:t>动态数据</a:t>
              </a:r>
              <a:r>
                <a:rPr kumimoji="1" lang="en-US" altLang="zh-CN" sz="2400" b="1" dirty="0">
                  <a:solidFill>
                    <a:srgbClr val="006600"/>
                  </a:solidFill>
                  <a:latin typeface="隶书" pitchFamily="49" charset="-122"/>
                </a:rPr>
                <a:t>)</a:t>
              </a:r>
            </a:p>
          </p:txBody>
        </p:sp>
        <p:grpSp>
          <p:nvGrpSpPr>
            <p:cNvPr id="12" name="Group 36"/>
            <p:cNvGrpSpPr>
              <a:grpSpLocks/>
            </p:cNvGrpSpPr>
            <p:nvPr/>
          </p:nvGrpSpPr>
          <p:grpSpPr bwMode="auto">
            <a:xfrm>
              <a:off x="1548" y="1733"/>
              <a:ext cx="2540" cy="2112"/>
              <a:chOff x="1548" y="1733"/>
              <a:chExt cx="2540" cy="2112"/>
            </a:xfrm>
          </p:grpSpPr>
          <p:sp>
            <p:nvSpPr>
              <p:cNvPr id="13" name="Rectangle 16"/>
              <p:cNvSpPr>
                <a:spLocks noChangeArrowheads="1"/>
              </p:cNvSpPr>
              <p:nvPr/>
            </p:nvSpPr>
            <p:spPr bwMode="auto">
              <a:xfrm>
                <a:off x="1548" y="2978"/>
                <a:ext cx="2526" cy="431"/>
              </a:xfrm>
              <a:prstGeom prst="rect">
                <a:avLst/>
              </a:prstGeom>
              <a:noFill/>
              <a:ln w="7">
                <a:solidFill>
                  <a:srgbClr val="A0A0A0"/>
                </a:solidFill>
                <a:miter lim="800000"/>
                <a:headEnd/>
                <a:tailEnd/>
              </a:ln>
              <a:effectLst/>
            </p:spPr>
            <p:txBody>
              <a:bodyPr wrap="none"/>
              <a:lstStyle/>
              <a:p>
                <a:endParaRPr lang="zh-CN" altLang="en-US"/>
              </a:p>
            </p:txBody>
          </p:sp>
          <p:sp>
            <p:nvSpPr>
              <p:cNvPr id="14" name="Rectangle 33"/>
              <p:cNvSpPr>
                <a:spLocks noChangeArrowheads="1"/>
              </p:cNvSpPr>
              <p:nvPr/>
            </p:nvSpPr>
            <p:spPr bwMode="auto">
              <a:xfrm>
                <a:off x="1548" y="3407"/>
                <a:ext cx="2526" cy="432"/>
              </a:xfrm>
              <a:prstGeom prst="rect">
                <a:avLst/>
              </a:prstGeom>
              <a:noFill/>
              <a:ln w="7">
                <a:solidFill>
                  <a:srgbClr val="A0A0A0"/>
                </a:solidFill>
                <a:miter lim="800000"/>
                <a:headEnd/>
                <a:tailEnd/>
              </a:ln>
              <a:effectLst/>
            </p:spPr>
            <p:txBody>
              <a:bodyPr wrap="none"/>
              <a:lstStyle/>
              <a:p>
                <a:endParaRPr lang="zh-CN" altLang="en-US"/>
              </a:p>
            </p:txBody>
          </p:sp>
          <p:sp>
            <p:nvSpPr>
              <p:cNvPr id="15" name="Rectangle 34"/>
              <p:cNvSpPr>
                <a:spLocks noChangeArrowheads="1"/>
              </p:cNvSpPr>
              <p:nvPr/>
            </p:nvSpPr>
            <p:spPr bwMode="auto">
              <a:xfrm>
                <a:off x="1548" y="1733"/>
                <a:ext cx="2526" cy="432"/>
              </a:xfrm>
              <a:prstGeom prst="rect">
                <a:avLst/>
              </a:prstGeom>
              <a:noFill/>
              <a:ln w="7">
                <a:solidFill>
                  <a:srgbClr val="A0A0A0"/>
                </a:solidFill>
                <a:miter lim="800000"/>
                <a:headEnd/>
                <a:tailEnd/>
              </a:ln>
              <a:effectLst/>
            </p:spPr>
            <p:txBody>
              <a:bodyPr wrap="none"/>
              <a:lstStyle/>
              <a:p>
                <a:endParaRPr lang="zh-CN" altLang="en-US"/>
              </a:p>
            </p:txBody>
          </p:sp>
          <p:sp>
            <p:nvSpPr>
              <p:cNvPr id="16" name="Rectangle 35"/>
              <p:cNvSpPr>
                <a:spLocks noChangeArrowheads="1"/>
              </p:cNvSpPr>
              <p:nvPr/>
            </p:nvSpPr>
            <p:spPr bwMode="auto">
              <a:xfrm>
                <a:off x="1548" y="1733"/>
                <a:ext cx="2540" cy="2112"/>
              </a:xfrm>
              <a:prstGeom prst="rect">
                <a:avLst/>
              </a:prstGeom>
              <a:noFill/>
              <a:ln w="9525">
                <a:solidFill>
                  <a:srgbClr val="A0A0A0"/>
                </a:solidFill>
                <a:miter lim="800000"/>
                <a:headEnd/>
                <a:tailEnd/>
              </a:ln>
              <a:effectLst/>
            </p:spPr>
            <p:txBody>
              <a:bodyPr wrap="none"/>
              <a:lstStyle/>
              <a:p>
                <a:endParaRPr lang="zh-CN" altLang="en-US"/>
              </a:p>
            </p:txBody>
          </p:sp>
        </p:grpSp>
      </p:grpSp>
    </p:spTree>
    <p:extLst>
      <p:ext uri="{BB962C8B-B14F-4D97-AF65-F5344CB8AC3E}">
        <p14:creationId xmlns:p14="http://schemas.microsoft.com/office/powerpoint/2010/main" val="2307225810"/>
      </p:ext>
    </p:extLst>
  </p:cSld>
  <p:clrMapOvr>
    <a:masterClrMapping/>
  </p:clrMapOvr>
  <p:timing>
    <p:tnLst>
      <p:par>
        <p:cTn xmlns:p14="http://schemas.microsoft.com/office/powerpoint/2010/mai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全局变量与局部变量</a:t>
            </a:r>
            <a:endParaRPr lang="zh-CN" altLang="en-US" dirty="0"/>
          </a:p>
        </p:txBody>
      </p:sp>
      <p:sp>
        <p:nvSpPr>
          <p:cNvPr id="3" name="内容占位符 2"/>
          <p:cNvSpPr>
            <a:spLocks noGrp="1"/>
          </p:cNvSpPr>
          <p:nvPr>
            <p:ph idx="1"/>
          </p:nvPr>
        </p:nvSpPr>
        <p:spPr/>
        <p:txBody>
          <a:bodyPr/>
          <a:lstStyle/>
          <a:p>
            <a:r>
              <a:rPr lang="zh-CN" altLang="en-US" dirty="0" smtClean="0"/>
              <a:t>存储区域说明：</a:t>
            </a:r>
          </a:p>
          <a:p>
            <a:pPr lvl="1"/>
            <a:r>
              <a:rPr lang="zh-CN" altLang="en-US" dirty="0" smtClean="0"/>
              <a:t>代码区（</a:t>
            </a:r>
            <a:r>
              <a:rPr lang="en-US" altLang="zh-CN" dirty="0" smtClean="0"/>
              <a:t>Code area</a:t>
            </a:r>
            <a:r>
              <a:rPr lang="zh-CN" altLang="en-US" dirty="0" smtClean="0"/>
              <a:t>）：存放程序代码，即程序中各个函数的代码块；</a:t>
            </a:r>
          </a:p>
          <a:p>
            <a:pPr lvl="1"/>
            <a:r>
              <a:rPr lang="zh-CN" altLang="en-US" dirty="0" smtClean="0"/>
              <a:t>全局数据区（</a:t>
            </a:r>
            <a:r>
              <a:rPr lang="en-US" altLang="zh-CN" dirty="0" smtClean="0"/>
              <a:t>Data area</a:t>
            </a:r>
            <a:r>
              <a:rPr lang="zh-CN" altLang="en-US" dirty="0" smtClean="0"/>
              <a:t>）：存放全局数据和静态数据；分配该区时内存全部清零，结果变量的所有字节自动初始化为零。</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197</a:t>
            </a:fld>
            <a:endParaRPr lang="en-US" altLang="zh-CN" dirty="0"/>
          </a:p>
        </p:txBody>
      </p:sp>
    </p:spTree>
    <p:extLst>
      <p:ext uri="{BB962C8B-B14F-4D97-AF65-F5344CB8AC3E}">
        <p14:creationId xmlns:p14="http://schemas.microsoft.com/office/powerpoint/2010/main" val="2032719936"/>
      </p:ext>
    </p:extLst>
  </p:cSld>
  <p:clrMapOvr>
    <a:masterClrMapping/>
  </p:clrMapOvr>
  <p:timing>
    <p:tnLst>
      <p:par>
        <p:cTn xmlns:p14="http://schemas.microsoft.com/office/powerpoint/2010/mai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全局变量与局部变量</a:t>
            </a:r>
            <a:endParaRPr lang="zh-CN" altLang="en-US" dirty="0"/>
          </a:p>
        </p:txBody>
      </p:sp>
      <p:sp>
        <p:nvSpPr>
          <p:cNvPr id="3" name="内容占位符 2"/>
          <p:cNvSpPr>
            <a:spLocks noGrp="1"/>
          </p:cNvSpPr>
          <p:nvPr>
            <p:ph idx="1"/>
          </p:nvPr>
        </p:nvSpPr>
        <p:spPr/>
        <p:txBody>
          <a:bodyPr/>
          <a:lstStyle/>
          <a:p>
            <a:r>
              <a:rPr lang="zh-CN" altLang="en-US" dirty="0" smtClean="0"/>
              <a:t>存储区域说明</a:t>
            </a:r>
            <a:endParaRPr lang="en-US" altLang="zh-CN" dirty="0" smtClean="0"/>
          </a:p>
          <a:p>
            <a:pPr lvl="1"/>
            <a:r>
              <a:rPr lang="zh-CN" altLang="en-US" dirty="0" smtClean="0"/>
              <a:t>栈区（</a:t>
            </a:r>
            <a:r>
              <a:rPr lang="en-US" altLang="zh-CN" dirty="0" smtClean="0"/>
              <a:t>Stack area</a:t>
            </a:r>
            <a:r>
              <a:rPr lang="zh-CN" altLang="en-US" dirty="0" smtClean="0"/>
              <a:t>）：存放局部变量，如函数中的变量等；分配栈区时不处理内存，即变量取随机值。</a:t>
            </a:r>
          </a:p>
          <a:p>
            <a:pPr lvl="1"/>
            <a:r>
              <a:rPr lang="zh-CN" altLang="en-US" dirty="0" smtClean="0"/>
              <a:t>自由存储区（</a:t>
            </a:r>
            <a:r>
              <a:rPr lang="en-US" altLang="zh-CN" dirty="0" smtClean="0"/>
              <a:t>Free store area</a:t>
            </a:r>
            <a:r>
              <a:rPr lang="zh-CN" altLang="en-US" dirty="0" smtClean="0"/>
              <a:t>）：存放与指针相关的动态数据。分配自由存储区时不处理内存。参见第七章。</a:t>
            </a:r>
          </a:p>
          <a:p>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198</a:t>
            </a:fld>
            <a:endParaRPr lang="en-US" altLang="zh-CN" dirty="0"/>
          </a:p>
        </p:txBody>
      </p:sp>
    </p:spTree>
    <p:extLst>
      <p:ext uri="{BB962C8B-B14F-4D97-AF65-F5344CB8AC3E}">
        <p14:creationId xmlns:p14="http://schemas.microsoft.com/office/powerpoint/2010/main" val="124186137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dirty="0" smtClean="0"/>
              <a:t>第</a:t>
            </a:r>
            <a:r>
              <a:rPr lang="en-US" altLang="zh-CN" dirty="0" smtClean="0"/>
              <a:t>5</a:t>
            </a:r>
            <a:r>
              <a:rPr lang="zh-CN" altLang="en-US" dirty="0" smtClean="0"/>
              <a:t>章 函数与重载</a:t>
            </a:r>
            <a:endParaRPr lang="en-US" altLang="zh-CN" dirty="0"/>
          </a:p>
        </p:txBody>
      </p:sp>
      <p:grpSp>
        <p:nvGrpSpPr>
          <p:cNvPr id="40963" name="Group 3"/>
          <p:cNvGrpSpPr>
            <a:grpSpLocks/>
          </p:cNvGrpSpPr>
          <p:nvPr/>
        </p:nvGrpSpPr>
        <p:grpSpPr bwMode="auto">
          <a:xfrm>
            <a:off x="1828800" y="2024063"/>
            <a:ext cx="762000" cy="665162"/>
            <a:chOff x="1110" y="2656"/>
            <a:chExt cx="1549" cy="1351"/>
          </a:xfrm>
        </p:grpSpPr>
        <p:sp>
          <p:nvSpPr>
            <p:cNvPr id="4096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66"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40967" name="Group 7"/>
          <p:cNvGrpSpPr>
            <a:grpSpLocks/>
          </p:cNvGrpSpPr>
          <p:nvPr/>
        </p:nvGrpSpPr>
        <p:grpSpPr bwMode="auto">
          <a:xfrm>
            <a:off x="1828800" y="2938463"/>
            <a:ext cx="762000" cy="665162"/>
            <a:chOff x="3174" y="2656"/>
            <a:chExt cx="1549" cy="1351"/>
          </a:xfrm>
        </p:grpSpPr>
        <p:sp>
          <p:nvSpPr>
            <p:cNvPr id="40968"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9"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70"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71" name="Line 11"/>
          <p:cNvSpPr>
            <a:spLocks noChangeShapeType="1"/>
          </p:cNvSpPr>
          <p:nvPr/>
        </p:nvSpPr>
        <p:spPr bwMode="auto">
          <a:xfrm>
            <a:off x="2438400" y="2633663"/>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2" name="Text Box 12"/>
          <p:cNvSpPr txBox="1">
            <a:spLocks noChangeArrowheads="1"/>
          </p:cNvSpPr>
          <p:nvPr/>
        </p:nvSpPr>
        <p:spPr bwMode="auto">
          <a:xfrm>
            <a:off x="2667000" y="2100263"/>
            <a:ext cx="3480440"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solidFill>
                  <a:srgbClr val="C00000"/>
                </a:solidFill>
                <a:ea typeface="宋体" pitchFamily="2" charset="-122"/>
              </a:rPr>
              <a:t>函数的说明与使用</a:t>
            </a:r>
            <a:endParaRPr lang="en-US" altLang="zh-CN" sz="3200" b="1" dirty="0">
              <a:solidFill>
                <a:srgbClr val="C00000"/>
              </a:solidFill>
              <a:ea typeface="宋体" pitchFamily="2" charset="-122"/>
            </a:endParaRPr>
          </a:p>
        </p:txBody>
      </p:sp>
      <p:sp>
        <p:nvSpPr>
          <p:cNvPr id="40973" name="Text Box 13"/>
          <p:cNvSpPr txBox="1">
            <a:spLocks noChangeArrowheads="1"/>
          </p:cNvSpPr>
          <p:nvPr/>
        </p:nvSpPr>
        <p:spPr bwMode="gray">
          <a:xfrm>
            <a:off x="2025650" y="2122488"/>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1</a:t>
            </a:r>
          </a:p>
        </p:txBody>
      </p:sp>
      <p:sp>
        <p:nvSpPr>
          <p:cNvPr id="40974" name="Line 14"/>
          <p:cNvSpPr>
            <a:spLocks noChangeShapeType="1"/>
          </p:cNvSpPr>
          <p:nvPr/>
        </p:nvSpPr>
        <p:spPr bwMode="auto">
          <a:xfrm>
            <a:off x="2438400" y="3548063"/>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5" name="Text Box 15"/>
          <p:cNvSpPr txBox="1">
            <a:spLocks noChangeArrowheads="1"/>
          </p:cNvSpPr>
          <p:nvPr/>
        </p:nvSpPr>
        <p:spPr bwMode="auto">
          <a:xfrm>
            <a:off x="2667000" y="3014663"/>
            <a:ext cx="3480440"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函数的嵌套与递归</a:t>
            </a:r>
            <a:endParaRPr lang="en-US" altLang="zh-CN" sz="3200" b="1" dirty="0">
              <a:ea typeface="宋体" pitchFamily="2" charset="-122"/>
            </a:endParaRPr>
          </a:p>
        </p:txBody>
      </p:sp>
      <p:sp>
        <p:nvSpPr>
          <p:cNvPr id="40976" name="Text Box 16"/>
          <p:cNvSpPr txBox="1">
            <a:spLocks noChangeArrowheads="1"/>
          </p:cNvSpPr>
          <p:nvPr/>
        </p:nvSpPr>
        <p:spPr bwMode="gray">
          <a:xfrm>
            <a:off x="2025650" y="3036888"/>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2</a:t>
            </a:r>
          </a:p>
        </p:txBody>
      </p:sp>
      <p:grpSp>
        <p:nvGrpSpPr>
          <p:cNvPr id="40977" name="Group 17"/>
          <p:cNvGrpSpPr>
            <a:grpSpLocks/>
          </p:cNvGrpSpPr>
          <p:nvPr/>
        </p:nvGrpSpPr>
        <p:grpSpPr bwMode="auto">
          <a:xfrm>
            <a:off x="1828800" y="3830638"/>
            <a:ext cx="762000" cy="665162"/>
            <a:chOff x="1110" y="2656"/>
            <a:chExt cx="1549" cy="1351"/>
          </a:xfrm>
        </p:grpSpPr>
        <p:sp>
          <p:nvSpPr>
            <p:cNvPr id="40978"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79"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0"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40981" name="Group 21"/>
          <p:cNvGrpSpPr>
            <a:grpSpLocks/>
          </p:cNvGrpSpPr>
          <p:nvPr/>
        </p:nvGrpSpPr>
        <p:grpSpPr bwMode="auto">
          <a:xfrm>
            <a:off x="1828800" y="4745038"/>
            <a:ext cx="762000" cy="665162"/>
            <a:chOff x="3174" y="2656"/>
            <a:chExt cx="1549" cy="1351"/>
          </a:xfrm>
        </p:grpSpPr>
        <p:sp>
          <p:nvSpPr>
            <p:cNvPr id="40982"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83"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4"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85" name="Line 25"/>
          <p:cNvSpPr>
            <a:spLocks noChangeShapeType="1"/>
          </p:cNvSpPr>
          <p:nvPr/>
        </p:nvSpPr>
        <p:spPr bwMode="auto">
          <a:xfrm>
            <a:off x="2438400" y="4440238"/>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6" name="Text Box 26"/>
          <p:cNvSpPr txBox="1">
            <a:spLocks noChangeArrowheads="1"/>
          </p:cNvSpPr>
          <p:nvPr/>
        </p:nvSpPr>
        <p:spPr bwMode="auto">
          <a:xfrm>
            <a:off x="2667000" y="3906838"/>
            <a:ext cx="3480440"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函数与运算符重载</a:t>
            </a:r>
            <a:endParaRPr lang="en-US" altLang="zh-CN" sz="3200" b="1" dirty="0">
              <a:ea typeface="宋体" pitchFamily="2" charset="-122"/>
            </a:endParaRPr>
          </a:p>
        </p:txBody>
      </p:sp>
      <p:sp>
        <p:nvSpPr>
          <p:cNvPr id="40987" name="Text Box 27"/>
          <p:cNvSpPr txBox="1">
            <a:spLocks noChangeArrowheads="1"/>
          </p:cNvSpPr>
          <p:nvPr/>
        </p:nvSpPr>
        <p:spPr bwMode="gray">
          <a:xfrm>
            <a:off x="2025650" y="3929063"/>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3</a:t>
            </a:r>
          </a:p>
        </p:txBody>
      </p:sp>
      <p:sp>
        <p:nvSpPr>
          <p:cNvPr id="40988" name="Line 28"/>
          <p:cNvSpPr>
            <a:spLocks noChangeShapeType="1"/>
          </p:cNvSpPr>
          <p:nvPr/>
        </p:nvSpPr>
        <p:spPr bwMode="auto">
          <a:xfrm>
            <a:off x="2438400" y="5354638"/>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9" name="Text Box 29"/>
          <p:cNvSpPr txBox="1">
            <a:spLocks noChangeArrowheads="1"/>
          </p:cNvSpPr>
          <p:nvPr/>
        </p:nvSpPr>
        <p:spPr bwMode="auto">
          <a:xfrm>
            <a:off x="2667000" y="4821238"/>
            <a:ext cx="3845925"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函数与</a:t>
            </a:r>
            <a:r>
              <a:rPr lang="en-US" altLang="zh-CN" sz="3200" b="1" dirty="0" smtClean="0">
                <a:ea typeface="宋体" pitchFamily="2" charset="-122"/>
              </a:rPr>
              <a:t>C++</a:t>
            </a:r>
            <a:r>
              <a:rPr lang="zh-CN" altLang="en-US" sz="3200" b="1" dirty="0" smtClean="0">
                <a:ea typeface="宋体" pitchFamily="2" charset="-122"/>
              </a:rPr>
              <a:t>程序结构</a:t>
            </a:r>
            <a:endParaRPr lang="en-US" altLang="zh-CN" sz="3200" b="1" dirty="0">
              <a:ea typeface="宋体" pitchFamily="2" charset="-122"/>
            </a:endParaRPr>
          </a:p>
        </p:txBody>
      </p:sp>
      <p:sp>
        <p:nvSpPr>
          <p:cNvPr id="40990" name="Text Box 30"/>
          <p:cNvSpPr txBox="1">
            <a:spLocks noChangeArrowheads="1"/>
          </p:cNvSpPr>
          <p:nvPr/>
        </p:nvSpPr>
        <p:spPr bwMode="gray">
          <a:xfrm>
            <a:off x="2025650" y="4843463"/>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4</a:t>
            </a:r>
          </a:p>
        </p:txBody>
      </p:sp>
      <p:sp>
        <p:nvSpPr>
          <p:cNvPr id="31" name="灯片编号占位符 30"/>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a:t>
            </a:fld>
            <a:endParaRPr lang="en-US" altLang="zh-CN" dirty="0"/>
          </a:p>
        </p:txBody>
      </p:sp>
    </p:spTree>
    <p:extLst>
      <p:ext uri="{BB962C8B-B14F-4D97-AF65-F5344CB8AC3E}">
        <p14:creationId xmlns:p14="http://schemas.microsoft.com/office/powerpoint/2010/main" val="391822483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无参函数</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5.2】</a:t>
            </a:r>
            <a:r>
              <a:rPr lang="zh-CN" altLang="en-US" dirty="0" smtClean="0">
                <a:solidFill>
                  <a:srgbClr val="C00000"/>
                </a:solidFill>
              </a:rPr>
              <a:t>定义一个函数，实现打印</a:t>
            </a:r>
            <a:r>
              <a:rPr lang="en-US" altLang="zh-CN" dirty="0" smtClean="0">
                <a:solidFill>
                  <a:srgbClr val="C00000"/>
                </a:solidFill>
              </a:rPr>
              <a:t>10</a:t>
            </a:r>
            <a:r>
              <a:rPr lang="zh-CN" altLang="en-US" dirty="0" smtClean="0">
                <a:solidFill>
                  <a:srgbClr val="C00000"/>
                </a:solidFill>
              </a:rPr>
              <a:t>个“</a:t>
            </a:r>
            <a:r>
              <a:rPr lang="en-US" altLang="zh-CN" dirty="0" smtClean="0">
                <a:solidFill>
                  <a:srgbClr val="C00000"/>
                </a:solidFill>
              </a:rPr>
              <a:t>*</a:t>
            </a:r>
            <a:r>
              <a:rPr lang="zh-CN" altLang="en-US" dirty="0" smtClean="0">
                <a:solidFill>
                  <a:srgbClr val="C00000"/>
                </a:solidFill>
              </a:rPr>
              <a:t>”的功能</a:t>
            </a:r>
            <a:endParaRPr lang="en-US" altLang="zh-CN" dirty="0" smtClean="0">
              <a:solidFill>
                <a:srgbClr val="C00000"/>
              </a:solidFill>
            </a:endParaRPr>
          </a:p>
          <a:p>
            <a:pPr lvl="1"/>
            <a:endParaRPr lang="en-US" altLang="zh-CN" dirty="0" smtClean="0"/>
          </a:p>
          <a:p>
            <a:pPr lvl="2"/>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19</a:t>
            </a:fld>
            <a:endParaRPr lang="en-US" altLang="zh-CN" dirty="0"/>
          </a:p>
        </p:txBody>
      </p:sp>
      <p:sp>
        <p:nvSpPr>
          <p:cNvPr id="6" name="矩形 5"/>
          <p:cNvSpPr/>
          <p:nvPr/>
        </p:nvSpPr>
        <p:spPr>
          <a:xfrm>
            <a:off x="1214414" y="3000372"/>
            <a:ext cx="6858048" cy="2677656"/>
          </a:xfrm>
          <a:prstGeom prst="rect">
            <a:avLst/>
          </a:prstGeom>
        </p:spPr>
        <p:txBody>
          <a:bodyPr wrap="square">
            <a:spAutoFit/>
          </a:bodyPr>
          <a:lstStyle/>
          <a:p>
            <a:pPr>
              <a:buFont typeface="Wingdings" pitchFamily="2" charset="2"/>
              <a:buNone/>
            </a:pPr>
            <a:r>
              <a:rPr lang="en-US" altLang="zh-CN" sz="2800" b="1" smtClean="0">
                <a:solidFill>
                  <a:srgbClr val="0000FF"/>
                </a:solidFill>
                <a:latin typeface="Courier New" pitchFamily="49" charset="0"/>
                <a:ea typeface="楷体_GB2312" pitchFamily="49" charset="-122"/>
                <a:cs typeface="Courier New" pitchFamily="49" charset="0"/>
              </a:rPr>
              <a:t>void</a:t>
            </a:r>
            <a:r>
              <a:rPr lang="en-US" altLang="zh-CN" sz="2800" b="1" smtClean="0">
                <a:solidFill>
                  <a:schemeClr val="tx2"/>
                </a:solidFill>
                <a:latin typeface="Courier New" pitchFamily="49" charset="0"/>
                <a:ea typeface="楷体_GB2312" pitchFamily="49" charset="-122"/>
                <a:cs typeface="Courier New" pitchFamily="49" charset="0"/>
              </a:rPr>
              <a:t> printStar(){</a:t>
            </a:r>
            <a:endParaRPr lang="en-US" altLang="zh-CN" sz="2800" b="1" dirty="0" smtClean="0">
              <a:solidFill>
                <a:schemeClr val="tx2"/>
              </a:solidFill>
              <a:latin typeface="Courier New" pitchFamily="49" charset="0"/>
              <a:ea typeface="楷体_GB2312" pitchFamily="49" charset="-122"/>
              <a:cs typeface="Courier New" pitchFamily="49" charset="0"/>
            </a:endParaRPr>
          </a:p>
          <a:p>
            <a:pPr>
              <a:buFont typeface="Wingdings" pitchFamily="2" charset="2"/>
              <a:buNone/>
            </a:pPr>
            <a:r>
              <a:rPr lang="en-US" altLang="zh-CN" sz="2800" b="1" smtClean="0">
                <a:solidFill>
                  <a:schemeClr val="tx2"/>
                </a:solidFill>
                <a:latin typeface="Courier New" pitchFamily="49" charset="0"/>
                <a:ea typeface="楷体_GB2312" pitchFamily="49" charset="-122"/>
                <a:cs typeface="Courier New" pitchFamily="49" charset="0"/>
              </a:rPr>
              <a:t>    </a:t>
            </a:r>
            <a:r>
              <a:rPr lang="en-US" altLang="zh-CN" sz="2800" b="1" smtClean="0">
                <a:solidFill>
                  <a:srgbClr val="0000FF"/>
                </a:solidFill>
                <a:latin typeface="Courier New" pitchFamily="49" charset="0"/>
                <a:ea typeface="楷体_GB2312" pitchFamily="49" charset="-122"/>
                <a:cs typeface="Courier New" pitchFamily="49" charset="0"/>
              </a:rPr>
              <a:t>for</a:t>
            </a:r>
            <a:r>
              <a:rPr lang="en-US" altLang="zh-CN" sz="2800" b="1" smtClean="0">
                <a:solidFill>
                  <a:schemeClr val="tx2"/>
                </a:solidFill>
                <a:latin typeface="Courier New" pitchFamily="49" charset="0"/>
                <a:ea typeface="楷体_GB2312" pitchFamily="49" charset="-122"/>
                <a:cs typeface="Courier New" pitchFamily="49" charset="0"/>
              </a:rPr>
              <a:t>(</a:t>
            </a:r>
            <a:r>
              <a:rPr lang="en-US" altLang="zh-CN" sz="2800" b="1" smtClean="0">
                <a:solidFill>
                  <a:srgbClr val="0000FF"/>
                </a:solidFill>
                <a:latin typeface="Courier New" pitchFamily="49" charset="0"/>
                <a:ea typeface="楷体_GB2312" pitchFamily="49" charset="-122"/>
                <a:cs typeface="Courier New" pitchFamily="49" charset="0"/>
              </a:rPr>
              <a:t>int </a:t>
            </a:r>
            <a:r>
              <a:rPr lang="en-US" altLang="zh-CN" sz="2800" b="1" dirty="0" err="1" smtClean="0">
                <a:solidFill>
                  <a:schemeClr val="tx2"/>
                </a:solidFill>
                <a:latin typeface="Courier New" pitchFamily="49" charset="0"/>
                <a:ea typeface="楷体_GB2312" pitchFamily="49" charset="-122"/>
                <a:cs typeface="Courier New" pitchFamily="49" charset="0"/>
              </a:rPr>
              <a:t>i</a:t>
            </a:r>
            <a:r>
              <a:rPr lang="en-US" altLang="zh-CN" sz="2800" b="1" dirty="0" smtClean="0">
                <a:solidFill>
                  <a:schemeClr val="tx2"/>
                </a:solidFill>
                <a:latin typeface="Courier New" pitchFamily="49" charset="0"/>
                <a:ea typeface="楷体_GB2312" pitchFamily="49" charset="-122"/>
                <a:cs typeface="Courier New" pitchFamily="49" charset="0"/>
              </a:rPr>
              <a:t>=0;i&lt;10;i++)</a:t>
            </a:r>
          </a:p>
          <a:p>
            <a:pPr>
              <a:buFont typeface="Wingdings" pitchFamily="2" charset="2"/>
              <a:buNone/>
            </a:pPr>
            <a:r>
              <a:rPr lang="en-US" altLang="zh-CN" sz="2800" b="1" dirty="0" smtClean="0">
                <a:solidFill>
                  <a:schemeClr val="tx2"/>
                </a:solidFill>
                <a:latin typeface="Courier New" pitchFamily="49" charset="0"/>
                <a:ea typeface="楷体_GB2312" pitchFamily="49" charset="-122"/>
                <a:cs typeface="Courier New" pitchFamily="49" charset="0"/>
              </a:rPr>
              <a:t>	   </a:t>
            </a:r>
            <a:r>
              <a:rPr lang="en-US" altLang="zh-CN" sz="2800" b="1" dirty="0" err="1" smtClean="0">
                <a:solidFill>
                  <a:schemeClr val="tx2"/>
                </a:solidFill>
                <a:latin typeface="Courier New" pitchFamily="49" charset="0"/>
                <a:ea typeface="楷体_GB2312" pitchFamily="49" charset="-122"/>
                <a:cs typeface="Courier New" pitchFamily="49" charset="0"/>
              </a:rPr>
              <a:t>cout</a:t>
            </a:r>
            <a:r>
              <a:rPr lang="en-US" altLang="zh-CN" sz="2800" b="1" dirty="0" smtClean="0">
                <a:solidFill>
                  <a:schemeClr val="tx2"/>
                </a:solidFill>
                <a:latin typeface="Courier New" pitchFamily="49" charset="0"/>
                <a:ea typeface="楷体_GB2312" pitchFamily="49" charset="-122"/>
                <a:cs typeface="Courier New" pitchFamily="49" charset="0"/>
              </a:rPr>
              <a:t>&lt;&lt;“*”;</a:t>
            </a:r>
          </a:p>
          <a:p>
            <a:pPr>
              <a:buFont typeface="Wingdings" pitchFamily="2" charset="2"/>
              <a:buNone/>
            </a:pPr>
            <a:r>
              <a:rPr lang="en-US" altLang="zh-CN" sz="2800" b="1" dirty="0" smtClean="0">
                <a:solidFill>
                  <a:schemeClr val="tx2"/>
                </a:solidFill>
                <a:latin typeface="Courier New" pitchFamily="49" charset="0"/>
                <a:ea typeface="楷体_GB2312" pitchFamily="49" charset="-122"/>
                <a:cs typeface="Courier New" pitchFamily="49" charset="0"/>
              </a:rPr>
              <a:t>    </a:t>
            </a:r>
            <a:r>
              <a:rPr lang="en-US" altLang="zh-CN" sz="2800" b="1" dirty="0" err="1" smtClean="0">
                <a:solidFill>
                  <a:schemeClr val="tx2"/>
                </a:solidFill>
                <a:latin typeface="Courier New" pitchFamily="49" charset="0"/>
                <a:ea typeface="楷体_GB2312" pitchFamily="49" charset="-122"/>
                <a:cs typeface="Courier New" pitchFamily="49" charset="0"/>
              </a:rPr>
              <a:t>cout</a:t>
            </a:r>
            <a:r>
              <a:rPr lang="en-US" altLang="zh-CN" sz="2800" b="1" dirty="0" smtClean="0">
                <a:solidFill>
                  <a:schemeClr val="tx2"/>
                </a:solidFill>
                <a:latin typeface="Courier New" pitchFamily="49" charset="0"/>
                <a:ea typeface="楷体_GB2312" pitchFamily="49" charset="-122"/>
                <a:cs typeface="Courier New" pitchFamily="49" charset="0"/>
              </a:rPr>
              <a:t>&lt;&lt;</a:t>
            </a:r>
            <a:r>
              <a:rPr lang="en-US" altLang="zh-CN" sz="2800" b="1" dirty="0" err="1" smtClean="0">
                <a:solidFill>
                  <a:schemeClr val="tx2"/>
                </a:solidFill>
                <a:latin typeface="Courier New" pitchFamily="49" charset="0"/>
                <a:ea typeface="楷体_GB2312" pitchFamily="49" charset="-122"/>
                <a:cs typeface="Courier New" pitchFamily="49" charset="0"/>
              </a:rPr>
              <a:t>endl</a:t>
            </a:r>
            <a:r>
              <a:rPr lang="en-US" altLang="zh-CN" sz="2800" b="1" dirty="0" smtClean="0">
                <a:solidFill>
                  <a:schemeClr val="tx2"/>
                </a:solidFill>
                <a:latin typeface="Courier New" pitchFamily="49" charset="0"/>
                <a:ea typeface="楷体_GB2312" pitchFamily="49" charset="-122"/>
                <a:cs typeface="Courier New" pitchFamily="49" charset="0"/>
              </a:rPr>
              <a:t>;</a:t>
            </a:r>
          </a:p>
          <a:p>
            <a:pPr>
              <a:buFont typeface="Wingdings" pitchFamily="2" charset="2"/>
              <a:buNone/>
            </a:pPr>
            <a:r>
              <a:rPr lang="en-US" altLang="zh-CN" sz="2800" b="1" dirty="0" smtClean="0">
                <a:solidFill>
                  <a:schemeClr val="tx2"/>
                </a:solidFill>
                <a:latin typeface="Courier New" pitchFamily="49" charset="0"/>
                <a:ea typeface="楷体_GB2312" pitchFamily="49" charset="-122"/>
                <a:cs typeface="Courier New" pitchFamily="49" charset="0"/>
              </a:rPr>
              <a:t>}</a:t>
            </a:r>
          </a:p>
          <a:p>
            <a:pPr>
              <a:buFont typeface="Wingdings" pitchFamily="2" charset="2"/>
              <a:buNone/>
            </a:pPr>
            <a:r>
              <a:rPr lang="en-US" altLang="zh-CN" sz="2800" b="1" dirty="0" smtClean="0">
                <a:solidFill>
                  <a:schemeClr val="tx2"/>
                </a:solidFill>
                <a:latin typeface="Courier New" pitchFamily="49" charset="0"/>
                <a:ea typeface="楷体_GB2312" pitchFamily="49" charset="-122"/>
                <a:cs typeface="Courier New" pitchFamily="49" charset="0"/>
              </a:rPr>
              <a:t>	</a:t>
            </a:r>
            <a:endParaRPr lang="zh-CN" altLang="en-US" sz="2800" dirty="0"/>
          </a:p>
        </p:txBody>
      </p:sp>
    </p:spTree>
    <p:extLst>
      <p:ext uri="{BB962C8B-B14F-4D97-AF65-F5344CB8AC3E}">
        <p14:creationId xmlns:p14="http://schemas.microsoft.com/office/powerpoint/2010/main" val="378286565"/>
      </p:ext>
    </p:extLst>
  </p:cSld>
  <p:clrMapOvr>
    <a:masterClrMapping/>
  </p:clrMapOvr>
  <p:timing>
    <p:tnLst>
      <p:par>
        <p:cTn xmlns:p14="http://schemas.microsoft.com/office/powerpoint/2010/mai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全局变量与局部变量</a:t>
            </a:r>
            <a:endParaRPr lang="zh-CN" altLang="en-US" dirty="0"/>
          </a:p>
        </p:txBody>
      </p:sp>
      <p:sp>
        <p:nvSpPr>
          <p:cNvPr id="3" name="内容占位符 2"/>
          <p:cNvSpPr>
            <a:spLocks noGrp="1"/>
          </p:cNvSpPr>
          <p:nvPr>
            <p:ph idx="1"/>
          </p:nvPr>
        </p:nvSpPr>
        <p:spPr/>
        <p:txBody>
          <a:bodyPr/>
          <a:lstStyle/>
          <a:p>
            <a:r>
              <a:rPr lang="zh-CN" altLang="en-US" dirty="0" smtClean="0"/>
              <a:t>全局变量</a:t>
            </a:r>
            <a:endParaRPr lang="en-US" altLang="zh-CN" dirty="0" smtClean="0"/>
          </a:p>
          <a:p>
            <a:pPr lvl="1"/>
            <a:r>
              <a:rPr lang="zh-CN" altLang="en-US" dirty="0" smtClean="0"/>
              <a:t>在所有函数（包括主函数）之外定义的变量称为</a:t>
            </a:r>
            <a:r>
              <a:rPr lang="zh-CN" altLang="en-US" dirty="0" smtClean="0">
                <a:solidFill>
                  <a:srgbClr val="C00000"/>
                </a:solidFill>
              </a:rPr>
              <a:t>全局变量</a:t>
            </a:r>
            <a:endParaRPr lang="en-US" altLang="zh-CN" dirty="0" smtClean="0">
              <a:solidFill>
                <a:srgbClr val="C00000"/>
              </a:solidFill>
            </a:endParaRPr>
          </a:p>
          <a:p>
            <a:pPr lvl="1"/>
            <a:r>
              <a:rPr lang="zh-CN" altLang="en-US" dirty="0" smtClean="0"/>
              <a:t>全局变量存放在全局数据区，因编译器自动将该区清为全</a:t>
            </a:r>
            <a:r>
              <a:rPr lang="en-US" altLang="zh-CN" dirty="0" smtClean="0"/>
              <a:t>0</a:t>
            </a:r>
            <a:r>
              <a:rPr lang="zh-CN" altLang="en-US" dirty="0" smtClean="0"/>
              <a:t>，如果用户在定义时不显式给出初始化值，则</a:t>
            </a:r>
            <a:r>
              <a:rPr lang="zh-CN" altLang="en-US" dirty="0" smtClean="0">
                <a:solidFill>
                  <a:srgbClr val="C00000"/>
                </a:solidFill>
              </a:rPr>
              <a:t>等效初始化为全</a:t>
            </a:r>
            <a:r>
              <a:rPr lang="en-US" altLang="zh-CN" dirty="0" smtClean="0">
                <a:solidFill>
                  <a:srgbClr val="C00000"/>
                </a:solidFill>
              </a:rPr>
              <a:t>0 </a:t>
            </a:r>
            <a:endParaRPr lang="zh-CN" altLang="en-US" dirty="0" smtClean="0"/>
          </a:p>
          <a:p>
            <a:pPr lvl="1"/>
            <a:r>
              <a:rPr lang="zh-CN" altLang="en-US" dirty="0" smtClean="0"/>
              <a:t>全局变量可定义在程序开头，也可定义在中间位置，该全局变量在</a:t>
            </a:r>
            <a:r>
              <a:rPr lang="zh-CN" altLang="en-US" dirty="0" smtClean="0">
                <a:solidFill>
                  <a:srgbClr val="C00000"/>
                </a:solidFill>
              </a:rPr>
              <a:t>定义处之后</a:t>
            </a:r>
            <a:r>
              <a:rPr lang="zh-CN" altLang="en-US" dirty="0" smtClean="0"/>
              <a:t>的任何位置都是可以访问的</a:t>
            </a:r>
          </a:p>
          <a:p>
            <a:pPr lvl="1"/>
            <a:endParaRPr lang="zh-CN" altLang="en-US" dirty="0" smtClean="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199</a:t>
            </a:fld>
            <a:endParaRPr lang="en-US" altLang="zh-CN" dirty="0"/>
          </a:p>
        </p:txBody>
      </p:sp>
    </p:spTree>
    <p:extLst>
      <p:ext uri="{BB962C8B-B14F-4D97-AF65-F5344CB8AC3E}">
        <p14:creationId xmlns:p14="http://schemas.microsoft.com/office/powerpoint/2010/main" val="299016369"/>
      </p:ext>
    </p:extLst>
  </p:cSld>
  <p:clrMapOvr>
    <a:masterClrMapping/>
  </p:clrMapOvr>
  <p:timing>
    <p:tnLst>
      <p:par>
        <p:cTn xmlns:p14="http://schemas.microsoft.com/office/powerpoint/2010/mai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全局变量与局部变量</a:t>
            </a:r>
            <a:endParaRPr lang="zh-CN" altLang="en-US" dirty="0"/>
          </a:p>
        </p:txBody>
      </p:sp>
      <p:sp>
        <p:nvSpPr>
          <p:cNvPr id="3" name="内容占位符 2"/>
          <p:cNvSpPr>
            <a:spLocks noGrp="1"/>
          </p:cNvSpPr>
          <p:nvPr>
            <p:ph idx="1"/>
          </p:nvPr>
        </p:nvSpPr>
        <p:spPr/>
        <p:txBody>
          <a:bodyPr/>
          <a:lstStyle/>
          <a:p>
            <a:r>
              <a:rPr lang="zh-CN" altLang="en-US" dirty="0" smtClean="0"/>
              <a:t>局部变量</a:t>
            </a:r>
            <a:endParaRPr lang="en-US" altLang="zh-CN" dirty="0" smtClean="0"/>
          </a:p>
          <a:p>
            <a:pPr lvl="1"/>
            <a:r>
              <a:rPr lang="zh-CN" altLang="en-US" dirty="0" smtClean="0"/>
              <a:t>定义在函数内或块内的变量称为</a:t>
            </a:r>
            <a:r>
              <a:rPr lang="zh-CN" altLang="en-US" dirty="0" smtClean="0">
                <a:solidFill>
                  <a:srgbClr val="C00000"/>
                </a:solidFill>
              </a:rPr>
              <a:t>局部变量</a:t>
            </a:r>
            <a:endParaRPr lang="en-US" altLang="zh-CN" dirty="0" smtClean="0">
              <a:solidFill>
                <a:srgbClr val="C00000"/>
              </a:solidFill>
            </a:endParaRPr>
          </a:p>
          <a:p>
            <a:pPr lvl="1"/>
            <a:r>
              <a:rPr lang="zh-CN" altLang="en-US" dirty="0" smtClean="0"/>
              <a:t>局部变量在程序运行到它所在的块时建立在栈中，该块执行完毕局部变量占有的空间即被释放。故亦称为</a:t>
            </a:r>
            <a:r>
              <a:rPr lang="zh-CN" altLang="en-US" dirty="0" smtClean="0">
                <a:solidFill>
                  <a:srgbClr val="C00000"/>
                </a:solidFill>
              </a:rPr>
              <a:t>自动变量</a:t>
            </a:r>
            <a:endParaRPr lang="en-US" altLang="zh-CN" dirty="0" smtClean="0"/>
          </a:p>
          <a:p>
            <a:pPr lvl="1"/>
            <a:r>
              <a:rPr lang="zh-CN" altLang="en-US" dirty="0" smtClean="0"/>
              <a:t>局部变量在定义时可加修饰词</a:t>
            </a:r>
            <a:r>
              <a:rPr lang="en-US" altLang="zh-CN" dirty="0" smtClean="0">
                <a:solidFill>
                  <a:srgbClr val="C00000"/>
                </a:solidFill>
              </a:rPr>
              <a:t>auto</a:t>
            </a:r>
            <a:r>
              <a:rPr lang="zh-CN" altLang="en-US" dirty="0" smtClean="0"/>
              <a:t>，但通常省略。局部变量在定义时若未初始化，其值为</a:t>
            </a:r>
            <a:r>
              <a:rPr lang="zh-CN" altLang="en-US" dirty="0" smtClean="0">
                <a:solidFill>
                  <a:srgbClr val="C00000"/>
                </a:solidFill>
              </a:rPr>
              <a:t>随机数</a:t>
            </a:r>
            <a:endParaRPr lang="en-US" altLang="zh-CN" dirty="0" smtClean="0">
              <a:solidFill>
                <a:srgbClr val="C00000"/>
              </a:solidFill>
            </a:endParaRPr>
          </a:p>
          <a:p>
            <a:pPr lvl="1"/>
            <a:r>
              <a:rPr lang="zh-CN" altLang="en-US" dirty="0" smtClean="0"/>
              <a:t>程序中使用的绝大多数变量都是局部变量。</a:t>
            </a:r>
          </a:p>
          <a:p>
            <a:endParaRPr lang="zh-CN" altLang="en-US" dirty="0" smtClean="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200</a:t>
            </a:fld>
            <a:endParaRPr lang="en-US" altLang="zh-CN" dirty="0"/>
          </a:p>
        </p:txBody>
      </p:sp>
    </p:spTree>
    <p:extLst>
      <p:ext uri="{BB962C8B-B14F-4D97-AF65-F5344CB8AC3E}">
        <p14:creationId xmlns:p14="http://schemas.microsoft.com/office/powerpoint/2010/main" val="2785220674"/>
      </p:ext>
    </p:extLst>
  </p:cSld>
  <p:clrMapOvr>
    <a:masterClrMapping/>
  </p:clrMapOvr>
  <p:timing>
    <p:tnLst>
      <p:par>
        <p:cTn xmlns:p14="http://schemas.microsoft.com/office/powerpoint/2010/mai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函数与</a:t>
            </a:r>
            <a:r>
              <a:rPr lang="en-US" altLang="zh-CN" dirty="0" smtClean="0"/>
              <a:t>C++</a:t>
            </a:r>
            <a:r>
              <a:rPr lang="zh-CN" altLang="en-US" dirty="0" smtClean="0"/>
              <a:t>程序结构</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201</a:t>
            </a:fld>
            <a:endParaRPr lang="en-US" altLang="zh-CN" dirty="0"/>
          </a:p>
        </p:txBody>
      </p:sp>
      <p:sp>
        <p:nvSpPr>
          <p:cNvPr id="30" name="Oval 3"/>
          <p:cNvSpPr>
            <a:spLocks noChangeArrowheads="1"/>
          </p:cNvSpPr>
          <p:nvPr/>
        </p:nvSpPr>
        <p:spPr bwMode="ltGray">
          <a:xfrm>
            <a:off x="2187575" y="4429132"/>
            <a:ext cx="5562600" cy="1325562"/>
          </a:xfrm>
          <a:prstGeom prst="ellipse">
            <a:avLst/>
          </a:prstGeom>
          <a:gradFill rotWithShape="1">
            <a:gsLst>
              <a:gs pos="0">
                <a:srgbClr val="292929"/>
              </a:gs>
              <a:gs pos="100000">
                <a:schemeClr val="bg1"/>
              </a:gs>
            </a:gsLst>
            <a:lin ang="2700000" scaled="1"/>
          </a:gradFill>
          <a:ln w="3175">
            <a:noFill/>
            <a:round/>
            <a:headEnd/>
            <a:tailEnd type="none" w="sm" len="sm"/>
          </a:ln>
          <a:effectLst/>
        </p:spPr>
        <p:txBody>
          <a:bodyPr vert="eaVert" wrap="none" lIns="92075" tIns="46038" rIns="92075" bIns="46038" anchor="ctr"/>
          <a:lstStyle/>
          <a:p>
            <a:endParaRPr lang="zh-CN" altLang="en-US"/>
          </a:p>
        </p:txBody>
      </p:sp>
      <p:sp>
        <p:nvSpPr>
          <p:cNvPr id="31" name="Oval 5"/>
          <p:cNvSpPr>
            <a:spLocks noChangeArrowheads="1"/>
          </p:cNvSpPr>
          <p:nvPr/>
        </p:nvSpPr>
        <p:spPr bwMode="gray">
          <a:xfrm rot="-998297">
            <a:off x="1517650" y="2114550"/>
            <a:ext cx="5564188" cy="2922588"/>
          </a:xfrm>
          <a:prstGeom prst="ellipse">
            <a:avLst/>
          </a:prstGeom>
          <a:gradFill rotWithShape="1">
            <a:gsLst>
              <a:gs pos="0">
                <a:srgbClr val="33CCCC">
                  <a:gamma/>
                  <a:shade val="63529"/>
                  <a:invGamma/>
                </a:srgbClr>
              </a:gs>
              <a:gs pos="100000">
                <a:srgbClr val="33CCCC"/>
              </a:gs>
            </a:gsLst>
            <a:lin ang="2700000" scaled="1"/>
          </a:gradFill>
          <a:ln w="12700">
            <a:noFill/>
            <a:round/>
            <a:headEnd type="none" w="sm" len="sm"/>
            <a:tailEnd type="none" w="sm" len="sm"/>
          </a:ln>
          <a:effectLst/>
        </p:spPr>
        <p:txBody>
          <a:bodyPr wrap="none" anchor="ctr"/>
          <a:lstStyle/>
          <a:p>
            <a:endParaRPr lang="zh-CN" altLang="en-US"/>
          </a:p>
        </p:txBody>
      </p:sp>
      <p:sp>
        <p:nvSpPr>
          <p:cNvPr id="32" name="Arc 6"/>
          <p:cNvSpPr>
            <a:spLocks/>
          </p:cNvSpPr>
          <p:nvPr/>
        </p:nvSpPr>
        <p:spPr bwMode="gray">
          <a:xfrm rot="-998297">
            <a:off x="4391025" y="3186113"/>
            <a:ext cx="2652713" cy="1320800"/>
          </a:xfrm>
          <a:custGeom>
            <a:avLst/>
            <a:gdLst>
              <a:gd name="G0" fmla="+- 0 0 0"/>
              <a:gd name="G1" fmla="+- 0 0 0"/>
              <a:gd name="G2" fmla="+- 21600 0 0"/>
              <a:gd name="T0" fmla="*/ 19933 w 19933"/>
              <a:gd name="T1" fmla="*/ 8321 h 19523"/>
              <a:gd name="T2" fmla="*/ 9242 w 19933"/>
              <a:gd name="T3" fmla="*/ 19523 h 19523"/>
              <a:gd name="T4" fmla="*/ 0 w 19933"/>
              <a:gd name="T5" fmla="*/ 0 h 19523"/>
            </a:gdLst>
            <a:ahLst/>
            <a:cxnLst>
              <a:cxn ang="0">
                <a:pos x="T0" y="T1"/>
              </a:cxn>
              <a:cxn ang="0">
                <a:pos x="T2" y="T3"/>
              </a:cxn>
              <a:cxn ang="0">
                <a:pos x="T4" y="T5"/>
              </a:cxn>
            </a:cxnLst>
            <a:rect l="0" t="0" r="r" b="b"/>
            <a:pathLst>
              <a:path w="19933" h="19523" fill="none" extrusionOk="0">
                <a:moveTo>
                  <a:pt x="19932" y="8320"/>
                </a:moveTo>
                <a:cubicBezTo>
                  <a:pt x="17876" y="13247"/>
                  <a:pt x="14067" y="17238"/>
                  <a:pt x="9241" y="19522"/>
                </a:cubicBezTo>
              </a:path>
              <a:path w="19933" h="19523" stroke="0" extrusionOk="0">
                <a:moveTo>
                  <a:pt x="19932" y="8320"/>
                </a:moveTo>
                <a:cubicBezTo>
                  <a:pt x="17876" y="13247"/>
                  <a:pt x="14067" y="17238"/>
                  <a:pt x="9241" y="19522"/>
                </a:cubicBezTo>
                <a:lnTo>
                  <a:pt x="0" y="0"/>
                </a:lnTo>
                <a:close/>
              </a:path>
            </a:pathLst>
          </a:custGeom>
          <a:solidFill>
            <a:srgbClr val="D9AF13"/>
          </a:solidFill>
          <a:ln w="12700">
            <a:noFill/>
            <a:round/>
            <a:headEnd type="none" w="sm" len="sm"/>
            <a:tailEnd type="none" w="sm" len="sm"/>
          </a:ln>
          <a:effectLst/>
        </p:spPr>
        <p:txBody>
          <a:bodyPr wrap="none" anchor="ctr"/>
          <a:lstStyle/>
          <a:p>
            <a:endParaRPr lang="zh-CN" altLang="en-US"/>
          </a:p>
        </p:txBody>
      </p:sp>
      <p:sp>
        <p:nvSpPr>
          <p:cNvPr id="33" name="Arc 7"/>
          <p:cNvSpPr>
            <a:spLocks/>
          </p:cNvSpPr>
          <p:nvPr/>
        </p:nvSpPr>
        <p:spPr bwMode="gray">
          <a:xfrm rot="-998297">
            <a:off x="4171300" y="2191736"/>
            <a:ext cx="2849562" cy="1567015"/>
          </a:xfrm>
          <a:custGeom>
            <a:avLst/>
            <a:gdLst>
              <a:gd name="G0" fmla="+- 0 0 0"/>
              <a:gd name="G1" fmla="+- 14335 0 0"/>
              <a:gd name="G2" fmla="+- 21600 0 0"/>
              <a:gd name="T0" fmla="*/ 16157 w 21600"/>
              <a:gd name="T1" fmla="*/ 0 h 22718"/>
              <a:gd name="T2" fmla="*/ 19907 w 21600"/>
              <a:gd name="T3" fmla="*/ 22718 h 22718"/>
              <a:gd name="T4" fmla="*/ 0 w 21600"/>
              <a:gd name="T5" fmla="*/ 14335 h 22718"/>
            </a:gdLst>
            <a:ahLst/>
            <a:cxnLst>
              <a:cxn ang="0">
                <a:pos x="T0" y="T1"/>
              </a:cxn>
              <a:cxn ang="0">
                <a:pos x="T2" y="T3"/>
              </a:cxn>
              <a:cxn ang="0">
                <a:pos x="T4" y="T5"/>
              </a:cxn>
            </a:cxnLst>
            <a:rect l="0" t="0" r="r" b="b"/>
            <a:pathLst>
              <a:path w="21600" h="22718" fill="none" extrusionOk="0">
                <a:moveTo>
                  <a:pt x="16157" y="-1"/>
                </a:moveTo>
                <a:cubicBezTo>
                  <a:pt x="19663" y="3951"/>
                  <a:pt x="21600" y="9051"/>
                  <a:pt x="21600" y="14335"/>
                </a:cubicBezTo>
                <a:cubicBezTo>
                  <a:pt x="21600" y="17214"/>
                  <a:pt x="21024" y="20064"/>
                  <a:pt x="19906" y="22717"/>
                </a:cubicBezTo>
              </a:path>
              <a:path w="21600" h="22718" stroke="0" extrusionOk="0">
                <a:moveTo>
                  <a:pt x="16157" y="-1"/>
                </a:moveTo>
                <a:cubicBezTo>
                  <a:pt x="19663" y="3951"/>
                  <a:pt x="21600" y="9051"/>
                  <a:pt x="21600" y="14335"/>
                </a:cubicBezTo>
                <a:cubicBezTo>
                  <a:pt x="21600" y="17214"/>
                  <a:pt x="21024" y="20064"/>
                  <a:pt x="19906" y="22717"/>
                </a:cubicBezTo>
                <a:lnTo>
                  <a:pt x="0" y="14335"/>
                </a:lnTo>
                <a:close/>
              </a:path>
            </a:pathLst>
          </a:custGeom>
          <a:solidFill>
            <a:srgbClr val="0099CC"/>
          </a:solidFill>
          <a:ln w="12700">
            <a:noFill/>
            <a:round/>
            <a:headEnd type="none" w="sm" len="sm"/>
            <a:tailEnd type="none" w="sm" len="sm"/>
          </a:ln>
          <a:effectLst/>
        </p:spPr>
        <p:txBody>
          <a:bodyPr wrap="none" anchor="ctr"/>
          <a:lstStyle/>
          <a:p>
            <a:pPr algn="ctr"/>
            <a:endParaRPr lang="zh-CN" altLang="zh-CN">
              <a:solidFill>
                <a:schemeClr val="bg1"/>
              </a:solidFill>
            </a:endParaRPr>
          </a:p>
        </p:txBody>
      </p:sp>
      <p:sp>
        <p:nvSpPr>
          <p:cNvPr id="34" name="Arc 8"/>
          <p:cNvSpPr>
            <a:spLocks/>
          </p:cNvSpPr>
          <p:nvPr/>
        </p:nvSpPr>
        <p:spPr bwMode="gray">
          <a:xfrm rot="20601703" flipH="1">
            <a:off x="1600200" y="3487738"/>
            <a:ext cx="2876550" cy="1630362"/>
          </a:xfrm>
          <a:custGeom>
            <a:avLst/>
            <a:gdLst>
              <a:gd name="G0" fmla="+- 0 0 0"/>
              <a:gd name="G1" fmla="+- 6947 0 0"/>
              <a:gd name="G2" fmla="+- 21600 0 0"/>
              <a:gd name="T0" fmla="*/ 20452 w 21600"/>
              <a:gd name="T1" fmla="*/ 0 h 24439"/>
              <a:gd name="T2" fmla="*/ 12673 w 21600"/>
              <a:gd name="T3" fmla="*/ 24439 h 24439"/>
              <a:gd name="T4" fmla="*/ 0 w 21600"/>
              <a:gd name="T5" fmla="*/ 6947 h 24439"/>
            </a:gdLst>
            <a:ahLst/>
            <a:cxnLst>
              <a:cxn ang="0">
                <a:pos x="T0" y="T1"/>
              </a:cxn>
              <a:cxn ang="0">
                <a:pos x="T2" y="T3"/>
              </a:cxn>
              <a:cxn ang="0">
                <a:pos x="T4" y="T5"/>
              </a:cxn>
            </a:cxnLst>
            <a:rect l="0" t="0" r="r" b="b"/>
            <a:pathLst>
              <a:path w="21600" h="24439" fill="none" extrusionOk="0">
                <a:moveTo>
                  <a:pt x="20452" y="-1"/>
                </a:moveTo>
                <a:cubicBezTo>
                  <a:pt x="21212" y="2237"/>
                  <a:pt x="21600" y="4584"/>
                  <a:pt x="21600" y="6947"/>
                </a:cubicBezTo>
                <a:cubicBezTo>
                  <a:pt x="21600" y="13871"/>
                  <a:pt x="18280" y="20376"/>
                  <a:pt x="12672" y="24438"/>
                </a:cubicBezTo>
              </a:path>
              <a:path w="21600" h="24439" stroke="0" extrusionOk="0">
                <a:moveTo>
                  <a:pt x="20452" y="-1"/>
                </a:moveTo>
                <a:cubicBezTo>
                  <a:pt x="21212" y="2237"/>
                  <a:pt x="21600" y="4584"/>
                  <a:pt x="21600" y="6947"/>
                </a:cubicBezTo>
                <a:cubicBezTo>
                  <a:pt x="21600" y="13871"/>
                  <a:pt x="18280" y="20376"/>
                  <a:pt x="12672" y="24438"/>
                </a:cubicBezTo>
                <a:lnTo>
                  <a:pt x="0" y="6947"/>
                </a:lnTo>
                <a:close/>
              </a:path>
            </a:pathLst>
          </a:custGeom>
          <a:gradFill rotWithShape="1">
            <a:gsLst>
              <a:gs pos="0">
                <a:srgbClr val="47ABE3">
                  <a:gamma/>
                  <a:tint val="45490"/>
                  <a:invGamma/>
                </a:srgbClr>
              </a:gs>
              <a:gs pos="100000">
                <a:srgbClr val="47ABE3"/>
              </a:gs>
            </a:gsLst>
            <a:lin ang="2700000" scaled="1"/>
          </a:gradFill>
          <a:ln w="12700">
            <a:noFill/>
            <a:round/>
            <a:headEnd type="none" w="sm" len="sm"/>
            <a:tailEnd type="none" w="sm" len="sm"/>
          </a:ln>
          <a:effectLst/>
        </p:spPr>
        <p:txBody>
          <a:bodyPr wrap="none" anchor="ctr"/>
          <a:lstStyle/>
          <a:p>
            <a:endParaRPr lang="zh-CN" altLang="en-US" dirty="0"/>
          </a:p>
        </p:txBody>
      </p:sp>
      <p:sp>
        <p:nvSpPr>
          <p:cNvPr id="35" name="Arc 9"/>
          <p:cNvSpPr>
            <a:spLocks/>
          </p:cNvSpPr>
          <p:nvPr/>
        </p:nvSpPr>
        <p:spPr bwMode="gray">
          <a:xfrm rot="-998297">
            <a:off x="3409950" y="1920875"/>
            <a:ext cx="2814638" cy="1417638"/>
          </a:xfrm>
          <a:custGeom>
            <a:avLst/>
            <a:gdLst>
              <a:gd name="G0" fmla="+- 4839 0 0"/>
              <a:gd name="G1" fmla="+- 21600 0 0"/>
              <a:gd name="G2" fmla="+- 21600 0 0"/>
              <a:gd name="T0" fmla="*/ 0 w 21397"/>
              <a:gd name="T1" fmla="*/ 549 h 21600"/>
              <a:gd name="T2" fmla="*/ 21397 w 21397"/>
              <a:gd name="T3" fmla="*/ 7730 h 21600"/>
              <a:gd name="T4" fmla="*/ 4839 w 21397"/>
              <a:gd name="T5" fmla="*/ 21600 h 21600"/>
            </a:gdLst>
            <a:ahLst/>
            <a:cxnLst>
              <a:cxn ang="0">
                <a:pos x="T0" y="T1"/>
              </a:cxn>
              <a:cxn ang="0">
                <a:pos x="T2" y="T3"/>
              </a:cxn>
              <a:cxn ang="0">
                <a:pos x="T4" y="T5"/>
              </a:cxn>
            </a:cxnLst>
            <a:rect l="0" t="0" r="r" b="b"/>
            <a:pathLst>
              <a:path w="21397" h="21600" fill="none" extrusionOk="0">
                <a:moveTo>
                  <a:pt x="0" y="549"/>
                </a:moveTo>
                <a:cubicBezTo>
                  <a:pt x="1587" y="184"/>
                  <a:pt x="3210" y="-1"/>
                  <a:pt x="4839" y="0"/>
                </a:cubicBezTo>
                <a:cubicBezTo>
                  <a:pt x="11230" y="0"/>
                  <a:pt x="17293" y="2830"/>
                  <a:pt x="21397" y="7729"/>
                </a:cubicBezTo>
              </a:path>
              <a:path w="21397" h="21600" stroke="0" extrusionOk="0">
                <a:moveTo>
                  <a:pt x="0" y="549"/>
                </a:moveTo>
                <a:cubicBezTo>
                  <a:pt x="1587" y="184"/>
                  <a:pt x="3210" y="-1"/>
                  <a:pt x="4839" y="0"/>
                </a:cubicBezTo>
                <a:cubicBezTo>
                  <a:pt x="11230" y="0"/>
                  <a:pt x="17293" y="2830"/>
                  <a:pt x="21397" y="7729"/>
                </a:cubicBezTo>
                <a:lnTo>
                  <a:pt x="4839" y="21600"/>
                </a:lnTo>
                <a:close/>
              </a:path>
            </a:pathLst>
          </a:custGeom>
          <a:gradFill rotWithShape="1">
            <a:gsLst>
              <a:gs pos="0">
                <a:srgbClr val="AAA0F8">
                  <a:gamma/>
                  <a:shade val="46275"/>
                  <a:invGamma/>
                </a:srgbClr>
              </a:gs>
              <a:gs pos="100000">
                <a:srgbClr val="AAA0F8"/>
              </a:gs>
            </a:gsLst>
            <a:lin ang="2700000" scaled="1"/>
          </a:gradFill>
          <a:ln w="12700">
            <a:noFill/>
            <a:round/>
            <a:headEnd type="none" w="sm" len="sm"/>
            <a:tailEnd type="none" w="sm" len="sm"/>
          </a:ln>
          <a:effectLst/>
        </p:spPr>
        <p:txBody>
          <a:bodyPr wrap="none" anchor="ctr"/>
          <a:lstStyle/>
          <a:p>
            <a:endParaRPr lang="zh-CN" altLang="en-US"/>
          </a:p>
        </p:txBody>
      </p:sp>
      <p:sp>
        <p:nvSpPr>
          <p:cNvPr id="36" name="Arc 10"/>
          <p:cNvSpPr>
            <a:spLocks/>
          </p:cNvSpPr>
          <p:nvPr/>
        </p:nvSpPr>
        <p:spPr bwMode="gray">
          <a:xfrm rot="20601703" flipH="1">
            <a:off x="1371600" y="2573338"/>
            <a:ext cx="2762250" cy="1381125"/>
          </a:xfrm>
          <a:custGeom>
            <a:avLst/>
            <a:gdLst>
              <a:gd name="G0" fmla="+- 0 0 0"/>
              <a:gd name="G1" fmla="+- 21142 0 0"/>
              <a:gd name="G2" fmla="+- 21600 0 0"/>
              <a:gd name="T0" fmla="*/ 4423 w 20934"/>
              <a:gd name="T1" fmla="*/ 0 h 21142"/>
              <a:gd name="T2" fmla="*/ 20934 w 20934"/>
              <a:gd name="T3" fmla="*/ 15820 h 21142"/>
              <a:gd name="T4" fmla="*/ 0 w 20934"/>
              <a:gd name="T5" fmla="*/ 21142 h 21142"/>
            </a:gdLst>
            <a:ahLst/>
            <a:cxnLst>
              <a:cxn ang="0">
                <a:pos x="T0" y="T1"/>
              </a:cxn>
              <a:cxn ang="0">
                <a:pos x="T2" y="T3"/>
              </a:cxn>
              <a:cxn ang="0">
                <a:pos x="T4" y="T5"/>
              </a:cxn>
            </a:cxnLst>
            <a:rect l="0" t="0" r="r" b="b"/>
            <a:pathLst>
              <a:path w="20934" h="21142" fill="none" extrusionOk="0">
                <a:moveTo>
                  <a:pt x="4423" y="-1"/>
                </a:moveTo>
                <a:cubicBezTo>
                  <a:pt x="12495" y="1688"/>
                  <a:pt x="18902" y="7826"/>
                  <a:pt x="20934" y="15819"/>
                </a:cubicBezTo>
              </a:path>
              <a:path w="20934" h="21142" stroke="0" extrusionOk="0">
                <a:moveTo>
                  <a:pt x="4423" y="-1"/>
                </a:moveTo>
                <a:cubicBezTo>
                  <a:pt x="12495" y="1688"/>
                  <a:pt x="18902" y="7826"/>
                  <a:pt x="20934" y="15819"/>
                </a:cubicBezTo>
                <a:lnTo>
                  <a:pt x="0" y="21142"/>
                </a:lnTo>
                <a:close/>
              </a:path>
            </a:pathLst>
          </a:custGeom>
          <a:gradFill rotWithShape="1">
            <a:gsLst>
              <a:gs pos="0">
                <a:srgbClr val="47ABE3"/>
              </a:gs>
              <a:gs pos="100000">
                <a:srgbClr val="47ABE3">
                  <a:gamma/>
                  <a:shade val="46275"/>
                  <a:invGamma/>
                </a:srgbClr>
              </a:gs>
            </a:gsLst>
            <a:lin ang="2700000" scaled="1"/>
          </a:gradFill>
          <a:ln w="12700">
            <a:noFill/>
            <a:round/>
            <a:headEnd type="none" w="sm" len="sm"/>
            <a:tailEnd type="none" w="sm" len="sm"/>
          </a:ln>
          <a:effectLst/>
        </p:spPr>
        <p:txBody>
          <a:bodyPr wrap="none" anchor="ctr"/>
          <a:lstStyle/>
          <a:p>
            <a:endParaRPr lang="zh-CN" altLang="en-US"/>
          </a:p>
        </p:txBody>
      </p:sp>
      <p:sp>
        <p:nvSpPr>
          <p:cNvPr id="47" name="Oval 21"/>
          <p:cNvSpPr>
            <a:spLocks noChangeArrowheads="1"/>
          </p:cNvSpPr>
          <p:nvPr/>
        </p:nvSpPr>
        <p:spPr bwMode="gray">
          <a:xfrm rot="-998297">
            <a:off x="2979738" y="2828925"/>
            <a:ext cx="2695575" cy="1339850"/>
          </a:xfrm>
          <a:prstGeom prst="ellipse">
            <a:avLst/>
          </a:prstGeom>
          <a:gradFill rotWithShape="0">
            <a:gsLst>
              <a:gs pos="0">
                <a:srgbClr val="000000"/>
              </a:gs>
              <a:gs pos="50000">
                <a:srgbClr val="000000">
                  <a:gamma/>
                  <a:tint val="24314"/>
                  <a:invGamma/>
                </a:srgbClr>
              </a:gs>
              <a:gs pos="100000">
                <a:srgbClr val="000000"/>
              </a:gs>
            </a:gsLst>
            <a:lin ang="0" scaled="1"/>
          </a:gradFill>
          <a:ln w="12700">
            <a:noFill/>
            <a:round/>
            <a:headEnd type="none" w="sm" len="sm"/>
            <a:tailEnd type="none" w="sm" len="sm"/>
          </a:ln>
          <a:effectLst/>
        </p:spPr>
        <p:txBody>
          <a:bodyPr wrap="none" anchor="ctr"/>
          <a:lstStyle/>
          <a:p>
            <a:endParaRPr lang="zh-CN" altLang="en-US"/>
          </a:p>
        </p:txBody>
      </p:sp>
      <p:sp>
        <p:nvSpPr>
          <p:cNvPr id="49" name="Text Box 23"/>
          <p:cNvSpPr txBox="1">
            <a:spLocks noChangeArrowheads="1"/>
          </p:cNvSpPr>
          <p:nvPr/>
        </p:nvSpPr>
        <p:spPr bwMode="gray">
          <a:xfrm>
            <a:off x="5715008" y="2428868"/>
            <a:ext cx="1114408" cy="646331"/>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全局变量</a:t>
            </a:r>
            <a:endParaRPr lang="en-US" altLang="zh-CN" b="1" dirty="0" smtClean="0">
              <a:solidFill>
                <a:srgbClr val="FFFF00"/>
              </a:solidFill>
              <a:latin typeface="楷体_GB2312" pitchFamily="49" charset="-122"/>
              <a:ea typeface="楷体_GB2312" pitchFamily="49" charset="-122"/>
            </a:endParaRPr>
          </a:p>
          <a:p>
            <a:r>
              <a:rPr lang="zh-CN" altLang="en-US" b="1" dirty="0" smtClean="0">
                <a:solidFill>
                  <a:srgbClr val="FFFF00"/>
                </a:solidFill>
                <a:latin typeface="楷体_GB2312" pitchFamily="49" charset="-122"/>
                <a:ea typeface="楷体_GB2312" pitchFamily="49" charset="-122"/>
              </a:rPr>
              <a:t>局部变量</a:t>
            </a:r>
            <a:endParaRPr lang="en-US" altLang="zh-CN" b="1" dirty="0">
              <a:solidFill>
                <a:srgbClr val="FFFF00"/>
              </a:solidFill>
              <a:latin typeface="楷体_GB2312" pitchFamily="49" charset="-122"/>
              <a:ea typeface="楷体_GB2312" pitchFamily="49" charset="-122"/>
            </a:endParaRPr>
          </a:p>
        </p:txBody>
      </p:sp>
      <p:sp>
        <p:nvSpPr>
          <p:cNvPr id="50" name="Text Box 24"/>
          <p:cNvSpPr txBox="1">
            <a:spLocks noChangeArrowheads="1"/>
          </p:cNvSpPr>
          <p:nvPr/>
        </p:nvSpPr>
        <p:spPr bwMode="gray">
          <a:xfrm>
            <a:off x="4190093" y="2202412"/>
            <a:ext cx="883575" cy="369332"/>
          </a:xfrm>
          <a:prstGeom prst="rect">
            <a:avLst/>
          </a:prstGeom>
          <a:noFill/>
          <a:ln w="9525">
            <a:noFill/>
            <a:miter lim="800000"/>
            <a:headEnd/>
            <a:tailEnd/>
          </a:ln>
          <a:effectLst/>
        </p:spPr>
        <p:txBody>
          <a:bodyPr wrap="none">
            <a:spAutoFit/>
          </a:bodyPr>
          <a:lstStyle/>
          <a:p>
            <a:r>
              <a:rPr lang="en-US" altLang="zh-CN" b="1" dirty="0" smtClean="0">
                <a:solidFill>
                  <a:srgbClr val="FFFF00"/>
                </a:solidFill>
                <a:latin typeface="楷体_GB2312" pitchFamily="49" charset="-122"/>
                <a:ea typeface="楷体_GB2312" pitchFamily="49" charset="-122"/>
              </a:rPr>
              <a:t>SP</a:t>
            </a:r>
            <a:r>
              <a:rPr lang="zh-CN" altLang="en-US" b="1" dirty="0" smtClean="0">
                <a:solidFill>
                  <a:srgbClr val="FFFF00"/>
                </a:solidFill>
                <a:latin typeface="楷体_GB2312" pitchFamily="49" charset="-122"/>
                <a:ea typeface="楷体_GB2312" pitchFamily="49" charset="-122"/>
              </a:rPr>
              <a:t>框架</a:t>
            </a:r>
            <a:endParaRPr lang="en-US" altLang="zh-CN" b="1" dirty="0">
              <a:solidFill>
                <a:srgbClr val="FFFF00"/>
              </a:solidFill>
              <a:latin typeface="楷体_GB2312" pitchFamily="49" charset="-122"/>
              <a:ea typeface="楷体_GB2312" pitchFamily="49" charset="-122"/>
            </a:endParaRPr>
          </a:p>
        </p:txBody>
      </p:sp>
      <p:sp>
        <p:nvSpPr>
          <p:cNvPr id="51" name="Text Box 25"/>
          <p:cNvSpPr txBox="1">
            <a:spLocks noChangeArrowheads="1"/>
          </p:cNvSpPr>
          <p:nvPr/>
        </p:nvSpPr>
        <p:spPr bwMode="gray">
          <a:xfrm>
            <a:off x="2143108" y="2988230"/>
            <a:ext cx="881973" cy="646331"/>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标准库</a:t>
            </a:r>
            <a:endParaRPr lang="en-US" altLang="zh-CN" b="1" dirty="0" smtClean="0">
              <a:solidFill>
                <a:srgbClr val="FFFF00"/>
              </a:solidFill>
              <a:latin typeface="楷体_GB2312" pitchFamily="49" charset="-122"/>
              <a:ea typeface="楷体_GB2312" pitchFamily="49" charset="-122"/>
            </a:endParaRPr>
          </a:p>
          <a:p>
            <a:r>
              <a:rPr lang="zh-CN" altLang="en-US" b="1" dirty="0" smtClean="0">
                <a:solidFill>
                  <a:srgbClr val="FFFF00"/>
                </a:solidFill>
                <a:latin typeface="楷体_GB2312" pitchFamily="49" charset="-122"/>
                <a:ea typeface="楷体_GB2312" pitchFamily="49" charset="-122"/>
              </a:rPr>
              <a:t>函数</a:t>
            </a:r>
            <a:endParaRPr lang="en-US" altLang="zh-CN" b="1" dirty="0">
              <a:solidFill>
                <a:srgbClr val="FFFF00"/>
              </a:solidFill>
              <a:latin typeface="楷体_GB2312" pitchFamily="49" charset="-122"/>
              <a:ea typeface="楷体_GB2312" pitchFamily="49" charset="-122"/>
            </a:endParaRPr>
          </a:p>
        </p:txBody>
      </p:sp>
      <p:sp>
        <p:nvSpPr>
          <p:cNvPr id="52" name="Text Box 26"/>
          <p:cNvSpPr txBox="1">
            <a:spLocks noChangeArrowheads="1"/>
          </p:cNvSpPr>
          <p:nvPr/>
        </p:nvSpPr>
        <p:spPr bwMode="gray">
          <a:xfrm>
            <a:off x="2057400" y="4071942"/>
            <a:ext cx="881973" cy="646331"/>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生存期</a:t>
            </a:r>
            <a:endParaRPr lang="en-US" altLang="zh-CN" b="1" dirty="0" smtClean="0">
              <a:solidFill>
                <a:srgbClr val="FFFF00"/>
              </a:solidFill>
              <a:latin typeface="楷体_GB2312" pitchFamily="49" charset="-122"/>
              <a:ea typeface="楷体_GB2312" pitchFamily="49" charset="-122"/>
            </a:endParaRPr>
          </a:p>
          <a:p>
            <a:r>
              <a:rPr lang="zh-CN" altLang="en-US" b="1" dirty="0" smtClean="0">
                <a:solidFill>
                  <a:srgbClr val="FFFF00"/>
                </a:solidFill>
                <a:latin typeface="楷体_GB2312" pitchFamily="49" charset="-122"/>
                <a:ea typeface="楷体_GB2312" pitchFamily="49" charset="-122"/>
              </a:rPr>
              <a:t>作用域</a:t>
            </a:r>
            <a:endParaRPr lang="en-US" altLang="zh-CN" b="1" dirty="0">
              <a:solidFill>
                <a:srgbClr val="FFFF00"/>
              </a:solidFill>
              <a:latin typeface="楷体_GB2312" pitchFamily="49" charset="-122"/>
              <a:ea typeface="楷体_GB2312" pitchFamily="49" charset="-122"/>
            </a:endParaRPr>
          </a:p>
        </p:txBody>
      </p:sp>
      <p:sp>
        <p:nvSpPr>
          <p:cNvPr id="53" name="Text Box 27"/>
          <p:cNvSpPr txBox="1">
            <a:spLocks noChangeArrowheads="1"/>
          </p:cNvSpPr>
          <p:nvPr/>
        </p:nvSpPr>
        <p:spPr bwMode="gray">
          <a:xfrm>
            <a:off x="3671906" y="4354305"/>
            <a:ext cx="1114408" cy="369332"/>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存储类型</a:t>
            </a:r>
            <a:endParaRPr lang="en-US" altLang="zh-CN" b="1" dirty="0">
              <a:solidFill>
                <a:srgbClr val="FFFF00"/>
              </a:solidFill>
              <a:latin typeface="楷体_GB2312" pitchFamily="49" charset="-122"/>
              <a:ea typeface="楷体_GB2312" pitchFamily="49" charset="-122"/>
            </a:endParaRPr>
          </a:p>
        </p:txBody>
      </p:sp>
      <p:sp>
        <p:nvSpPr>
          <p:cNvPr id="54" name="Text Box 28"/>
          <p:cNvSpPr txBox="1">
            <a:spLocks noChangeArrowheads="1"/>
          </p:cNvSpPr>
          <p:nvPr/>
        </p:nvSpPr>
        <p:spPr bwMode="gray">
          <a:xfrm>
            <a:off x="5386418" y="3571876"/>
            <a:ext cx="1114408" cy="646331"/>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函数数据</a:t>
            </a:r>
            <a:endParaRPr lang="en-US" altLang="zh-CN" b="1" dirty="0" smtClean="0">
              <a:solidFill>
                <a:srgbClr val="FFFF00"/>
              </a:solidFill>
              <a:latin typeface="楷体_GB2312" pitchFamily="49" charset="-122"/>
              <a:ea typeface="楷体_GB2312" pitchFamily="49" charset="-122"/>
            </a:endParaRPr>
          </a:p>
          <a:p>
            <a:r>
              <a:rPr lang="zh-CN" altLang="en-US" b="1" dirty="0" smtClean="0">
                <a:solidFill>
                  <a:srgbClr val="FFFF00"/>
                </a:solidFill>
                <a:latin typeface="楷体_GB2312" pitchFamily="49" charset="-122"/>
                <a:ea typeface="楷体_GB2312" pitchFamily="49" charset="-122"/>
              </a:rPr>
              <a:t>传递</a:t>
            </a:r>
            <a:endParaRPr lang="en-US" altLang="zh-CN" b="1" dirty="0">
              <a:solidFill>
                <a:srgbClr val="FFFF00"/>
              </a:solidFill>
              <a:latin typeface="楷体_GB2312" pitchFamily="49" charset="-122"/>
              <a:ea typeface="楷体_GB2312" pitchFamily="49" charset="-122"/>
            </a:endParaRPr>
          </a:p>
        </p:txBody>
      </p:sp>
      <p:grpSp>
        <p:nvGrpSpPr>
          <p:cNvPr id="3" name="Group 13"/>
          <p:cNvGrpSpPr>
            <a:grpSpLocks/>
          </p:cNvGrpSpPr>
          <p:nvPr/>
        </p:nvGrpSpPr>
        <p:grpSpPr bwMode="auto">
          <a:xfrm>
            <a:off x="4286248" y="3078173"/>
            <a:ext cx="3040063" cy="1725612"/>
            <a:chOff x="2694" y="1900"/>
            <a:chExt cx="1915" cy="1087"/>
          </a:xfrm>
        </p:grpSpPr>
        <p:sp>
          <p:nvSpPr>
            <p:cNvPr id="64" name="Arc 14"/>
            <p:cNvSpPr>
              <a:spLocks/>
            </p:cNvSpPr>
            <p:nvPr/>
          </p:nvSpPr>
          <p:spPr bwMode="gray">
            <a:xfrm rot="-886887">
              <a:off x="2694" y="1900"/>
              <a:ext cx="1858" cy="801"/>
            </a:xfrm>
            <a:custGeom>
              <a:avLst/>
              <a:gdLst>
                <a:gd name="G0" fmla="+- 0 0 0"/>
                <a:gd name="G1" fmla="+- 0 0 0"/>
                <a:gd name="G2" fmla="+- 21600 0 0"/>
                <a:gd name="T0" fmla="*/ 19866 w 19866"/>
                <a:gd name="T1" fmla="*/ 8479 h 19523"/>
                <a:gd name="T2" fmla="*/ 9242 w 19866"/>
                <a:gd name="T3" fmla="*/ 19523 h 19523"/>
                <a:gd name="T4" fmla="*/ 0 w 19866"/>
                <a:gd name="T5" fmla="*/ 0 h 19523"/>
              </a:gdLst>
              <a:ahLst/>
              <a:cxnLst>
                <a:cxn ang="0">
                  <a:pos x="T0" y="T1"/>
                </a:cxn>
                <a:cxn ang="0">
                  <a:pos x="T2" y="T3"/>
                </a:cxn>
                <a:cxn ang="0">
                  <a:pos x="T4" y="T5"/>
                </a:cxn>
              </a:cxnLst>
              <a:rect l="0" t="0" r="r" b="b"/>
              <a:pathLst>
                <a:path w="19866" h="19523" fill="none" extrusionOk="0">
                  <a:moveTo>
                    <a:pt x="19866" y="8479"/>
                  </a:moveTo>
                  <a:cubicBezTo>
                    <a:pt x="17793" y="13335"/>
                    <a:pt x="14014" y="17263"/>
                    <a:pt x="9241" y="19522"/>
                  </a:cubicBezTo>
                </a:path>
                <a:path w="19866" h="19523" stroke="0" extrusionOk="0">
                  <a:moveTo>
                    <a:pt x="19866" y="8479"/>
                  </a:moveTo>
                  <a:cubicBezTo>
                    <a:pt x="17793" y="13335"/>
                    <a:pt x="14014" y="17263"/>
                    <a:pt x="9241" y="19522"/>
                  </a:cubicBezTo>
                  <a:lnTo>
                    <a:pt x="0" y="0"/>
                  </a:lnTo>
                  <a:close/>
                </a:path>
              </a:pathLst>
            </a:custGeom>
            <a:solidFill>
              <a:srgbClr val="352973"/>
            </a:solidFill>
            <a:ln w="12700">
              <a:noFill/>
              <a:round/>
              <a:headEnd type="none" w="sm" len="sm"/>
              <a:tailEnd type="none" w="sm" len="sm"/>
            </a:ln>
            <a:effectLst/>
          </p:spPr>
          <p:txBody>
            <a:bodyPr wrap="none" anchor="ctr"/>
            <a:lstStyle/>
            <a:p>
              <a:endParaRPr lang="zh-CN" altLang="en-US"/>
            </a:p>
          </p:txBody>
        </p:sp>
        <p:sp>
          <p:nvSpPr>
            <p:cNvPr id="65" name="Freeform 15"/>
            <p:cNvSpPr>
              <a:spLocks/>
            </p:cNvSpPr>
            <p:nvPr/>
          </p:nvSpPr>
          <p:spPr bwMode="gray">
            <a:xfrm rot="-886887">
              <a:off x="2747" y="2019"/>
              <a:ext cx="868" cy="968"/>
            </a:xfrm>
            <a:custGeom>
              <a:avLst/>
              <a:gdLst/>
              <a:ahLst/>
              <a:cxnLst>
                <a:cxn ang="0">
                  <a:pos x="480" y="633"/>
                </a:cxn>
                <a:cxn ang="0">
                  <a:pos x="486" y="762"/>
                </a:cxn>
                <a:cxn ang="0">
                  <a:pos x="9" y="129"/>
                </a:cxn>
                <a:cxn ang="0">
                  <a:pos x="0" y="0"/>
                </a:cxn>
                <a:cxn ang="0">
                  <a:pos x="480" y="633"/>
                </a:cxn>
              </a:cxnLst>
              <a:rect l="0" t="0" r="r" b="b"/>
              <a:pathLst>
                <a:path w="486" h="762">
                  <a:moveTo>
                    <a:pt x="480" y="633"/>
                  </a:moveTo>
                  <a:lnTo>
                    <a:pt x="486" y="762"/>
                  </a:lnTo>
                  <a:lnTo>
                    <a:pt x="9" y="129"/>
                  </a:lnTo>
                  <a:lnTo>
                    <a:pt x="0" y="0"/>
                  </a:lnTo>
                  <a:lnTo>
                    <a:pt x="480" y="633"/>
                  </a:lnTo>
                  <a:close/>
                </a:path>
              </a:pathLst>
            </a:custGeom>
            <a:gradFill rotWithShape="1">
              <a:gsLst>
                <a:gs pos="0">
                  <a:srgbClr val="352973">
                    <a:gamma/>
                    <a:tint val="73725"/>
                    <a:invGamma/>
                  </a:srgbClr>
                </a:gs>
                <a:gs pos="100000">
                  <a:srgbClr val="352973"/>
                </a:gs>
              </a:gsLst>
              <a:lin ang="2700000" scaled="1"/>
            </a:gradFill>
            <a:ln w="9525" cap="flat" cmpd="sng">
              <a:noFill/>
              <a:prstDash val="solid"/>
              <a:round/>
              <a:headEnd/>
              <a:tailEnd/>
            </a:ln>
            <a:effectLst/>
          </p:spPr>
          <p:txBody>
            <a:bodyPr wrap="none">
              <a:spAutoFit/>
            </a:bodyPr>
            <a:lstStyle/>
            <a:p>
              <a:endParaRPr lang="zh-CN" altLang="en-US"/>
            </a:p>
          </p:txBody>
        </p:sp>
        <p:sp>
          <p:nvSpPr>
            <p:cNvPr id="66" name="Freeform 16"/>
            <p:cNvSpPr>
              <a:spLocks/>
            </p:cNvSpPr>
            <p:nvPr/>
          </p:nvSpPr>
          <p:spPr bwMode="gray">
            <a:xfrm rot="-886887">
              <a:off x="3614" y="2125"/>
              <a:ext cx="995" cy="617"/>
            </a:xfrm>
            <a:custGeom>
              <a:avLst/>
              <a:gdLst/>
              <a:ahLst/>
              <a:cxnLst>
                <a:cxn ang="0">
                  <a:pos x="0" y="342"/>
                </a:cxn>
                <a:cxn ang="0">
                  <a:pos x="552" y="0"/>
                </a:cxn>
                <a:cxn ang="0">
                  <a:pos x="556" y="138"/>
                </a:cxn>
                <a:cxn ang="0">
                  <a:pos x="346" y="338"/>
                </a:cxn>
                <a:cxn ang="0">
                  <a:pos x="6" y="486"/>
                </a:cxn>
                <a:cxn ang="0">
                  <a:pos x="0" y="342"/>
                </a:cxn>
              </a:cxnLst>
              <a:rect l="0" t="0" r="r" b="b"/>
              <a:pathLst>
                <a:path w="556" h="486">
                  <a:moveTo>
                    <a:pt x="0" y="342"/>
                  </a:moveTo>
                  <a:lnTo>
                    <a:pt x="552" y="0"/>
                  </a:lnTo>
                  <a:lnTo>
                    <a:pt x="556" y="138"/>
                  </a:lnTo>
                  <a:cubicBezTo>
                    <a:pt x="522" y="194"/>
                    <a:pt x="438" y="280"/>
                    <a:pt x="346" y="338"/>
                  </a:cubicBezTo>
                  <a:cubicBezTo>
                    <a:pt x="254" y="396"/>
                    <a:pt x="64" y="485"/>
                    <a:pt x="6" y="486"/>
                  </a:cubicBezTo>
                  <a:cubicBezTo>
                    <a:pt x="8" y="434"/>
                    <a:pt x="1" y="372"/>
                    <a:pt x="0" y="342"/>
                  </a:cubicBezTo>
                  <a:close/>
                </a:path>
              </a:pathLst>
            </a:custGeom>
            <a:solidFill>
              <a:srgbClr val="352973"/>
            </a:solidFill>
            <a:ln w="9525" cap="flat" cmpd="sng">
              <a:noFill/>
              <a:prstDash val="solid"/>
              <a:round/>
              <a:headEnd/>
              <a:tailEnd/>
            </a:ln>
            <a:effectLst/>
          </p:spPr>
          <p:txBody>
            <a:bodyPr wrap="none">
              <a:spAutoFit/>
            </a:bodyPr>
            <a:lstStyle/>
            <a:p>
              <a:endParaRPr lang="zh-CN" altLang="en-US"/>
            </a:p>
          </p:txBody>
        </p:sp>
      </p:grpSp>
      <p:grpSp>
        <p:nvGrpSpPr>
          <p:cNvPr id="6" name="Group 17"/>
          <p:cNvGrpSpPr>
            <a:grpSpLocks/>
          </p:cNvGrpSpPr>
          <p:nvPr/>
        </p:nvGrpSpPr>
        <p:grpSpPr bwMode="auto">
          <a:xfrm>
            <a:off x="4810123" y="2957523"/>
            <a:ext cx="3003550" cy="1900237"/>
            <a:chOff x="2914" y="1816"/>
            <a:chExt cx="1892" cy="1197"/>
          </a:xfrm>
        </p:grpSpPr>
        <p:sp>
          <p:nvSpPr>
            <p:cNvPr id="68" name="Freeform 18"/>
            <p:cNvSpPr>
              <a:spLocks/>
            </p:cNvSpPr>
            <p:nvPr/>
          </p:nvSpPr>
          <p:spPr bwMode="gray">
            <a:xfrm rot="-998297">
              <a:off x="3826" y="2056"/>
              <a:ext cx="980" cy="688"/>
            </a:xfrm>
            <a:custGeom>
              <a:avLst/>
              <a:gdLst/>
              <a:ahLst/>
              <a:cxnLst>
                <a:cxn ang="0">
                  <a:pos x="0" y="342"/>
                </a:cxn>
                <a:cxn ang="0">
                  <a:pos x="552" y="0"/>
                </a:cxn>
                <a:cxn ang="0">
                  <a:pos x="556" y="138"/>
                </a:cxn>
                <a:cxn ang="0">
                  <a:pos x="346" y="338"/>
                </a:cxn>
                <a:cxn ang="0">
                  <a:pos x="6" y="486"/>
                </a:cxn>
                <a:cxn ang="0">
                  <a:pos x="0" y="342"/>
                </a:cxn>
              </a:cxnLst>
              <a:rect l="0" t="0" r="r" b="b"/>
              <a:pathLst>
                <a:path w="556" h="486">
                  <a:moveTo>
                    <a:pt x="0" y="342"/>
                  </a:moveTo>
                  <a:lnTo>
                    <a:pt x="552" y="0"/>
                  </a:lnTo>
                  <a:lnTo>
                    <a:pt x="556" y="138"/>
                  </a:lnTo>
                  <a:cubicBezTo>
                    <a:pt x="522" y="194"/>
                    <a:pt x="438" y="280"/>
                    <a:pt x="346" y="338"/>
                  </a:cubicBezTo>
                  <a:cubicBezTo>
                    <a:pt x="254" y="396"/>
                    <a:pt x="64" y="485"/>
                    <a:pt x="6" y="486"/>
                  </a:cubicBezTo>
                  <a:cubicBezTo>
                    <a:pt x="8" y="434"/>
                    <a:pt x="1" y="372"/>
                    <a:pt x="0" y="342"/>
                  </a:cubicBezTo>
                  <a:close/>
                </a:path>
              </a:pathLst>
            </a:custGeom>
            <a:gradFill rotWithShape="0">
              <a:gsLst>
                <a:gs pos="0">
                  <a:srgbClr val="6600CC">
                    <a:gamma/>
                    <a:tint val="45490"/>
                    <a:invGamma/>
                  </a:srgbClr>
                </a:gs>
                <a:gs pos="100000">
                  <a:srgbClr val="6600CC"/>
                </a:gs>
              </a:gsLst>
              <a:lin ang="0" scaled="1"/>
            </a:gradFill>
            <a:ln w="9525" cap="flat" cmpd="sng">
              <a:noFill/>
              <a:prstDash val="solid"/>
              <a:round/>
              <a:headEnd/>
              <a:tailEnd/>
            </a:ln>
            <a:effectLst/>
          </p:spPr>
          <p:txBody>
            <a:bodyPr>
              <a:spAutoFit/>
            </a:bodyPr>
            <a:lstStyle/>
            <a:p>
              <a:endParaRPr lang="zh-CN" altLang="en-US"/>
            </a:p>
          </p:txBody>
        </p:sp>
        <p:sp>
          <p:nvSpPr>
            <p:cNvPr id="69" name="Arc 19"/>
            <p:cNvSpPr>
              <a:spLocks/>
            </p:cNvSpPr>
            <p:nvPr/>
          </p:nvSpPr>
          <p:spPr bwMode="gray">
            <a:xfrm rot="-1060795">
              <a:off x="2914" y="1816"/>
              <a:ext cx="1830" cy="880"/>
            </a:xfrm>
            <a:custGeom>
              <a:avLst/>
              <a:gdLst>
                <a:gd name="G0" fmla="+- 0 0 0"/>
                <a:gd name="G1" fmla="+- 0 0 0"/>
                <a:gd name="G2" fmla="+- 21600 0 0"/>
                <a:gd name="T0" fmla="*/ 19866 w 19866"/>
                <a:gd name="T1" fmla="*/ 8479 h 19523"/>
                <a:gd name="T2" fmla="*/ 9242 w 19866"/>
                <a:gd name="T3" fmla="*/ 19523 h 19523"/>
                <a:gd name="T4" fmla="*/ 0 w 19866"/>
                <a:gd name="T5" fmla="*/ 0 h 19523"/>
              </a:gdLst>
              <a:ahLst/>
              <a:cxnLst>
                <a:cxn ang="0">
                  <a:pos x="T0" y="T1"/>
                </a:cxn>
                <a:cxn ang="0">
                  <a:pos x="T2" y="T3"/>
                </a:cxn>
                <a:cxn ang="0">
                  <a:pos x="T4" y="T5"/>
                </a:cxn>
              </a:cxnLst>
              <a:rect l="0" t="0" r="r" b="b"/>
              <a:pathLst>
                <a:path w="19866" h="19523" fill="none" extrusionOk="0">
                  <a:moveTo>
                    <a:pt x="19866" y="8479"/>
                  </a:moveTo>
                  <a:cubicBezTo>
                    <a:pt x="17793" y="13335"/>
                    <a:pt x="14014" y="17263"/>
                    <a:pt x="9241" y="19522"/>
                  </a:cubicBezTo>
                </a:path>
                <a:path w="19866" h="19523" stroke="0" extrusionOk="0">
                  <a:moveTo>
                    <a:pt x="19866" y="8479"/>
                  </a:moveTo>
                  <a:cubicBezTo>
                    <a:pt x="17793" y="13335"/>
                    <a:pt x="14014" y="17263"/>
                    <a:pt x="9241" y="19522"/>
                  </a:cubicBezTo>
                  <a:lnTo>
                    <a:pt x="0" y="0"/>
                  </a:lnTo>
                  <a:close/>
                </a:path>
              </a:pathLst>
            </a:custGeom>
            <a:solidFill>
              <a:srgbClr val="CC99FF"/>
            </a:solidFill>
            <a:ln w="12700">
              <a:noFill/>
              <a:round/>
              <a:headEnd type="none" w="sm" len="sm"/>
              <a:tailEnd type="none" w="sm" len="sm"/>
            </a:ln>
            <a:effectLst/>
          </p:spPr>
          <p:txBody>
            <a:bodyPr wrap="none" anchor="ctr"/>
            <a:lstStyle/>
            <a:p>
              <a:endParaRPr lang="zh-CN" altLang="en-US"/>
            </a:p>
          </p:txBody>
        </p:sp>
        <p:sp>
          <p:nvSpPr>
            <p:cNvPr id="70" name="Freeform 20"/>
            <p:cNvSpPr>
              <a:spLocks/>
            </p:cNvSpPr>
            <p:nvPr/>
          </p:nvSpPr>
          <p:spPr bwMode="gray">
            <a:xfrm rot="-998297">
              <a:off x="2997" y="1949"/>
              <a:ext cx="839" cy="1064"/>
            </a:xfrm>
            <a:custGeom>
              <a:avLst/>
              <a:gdLst/>
              <a:ahLst/>
              <a:cxnLst>
                <a:cxn ang="0">
                  <a:pos x="480" y="633"/>
                </a:cxn>
                <a:cxn ang="0">
                  <a:pos x="486" y="762"/>
                </a:cxn>
                <a:cxn ang="0">
                  <a:pos x="9" y="129"/>
                </a:cxn>
                <a:cxn ang="0">
                  <a:pos x="0" y="0"/>
                </a:cxn>
                <a:cxn ang="0">
                  <a:pos x="480" y="633"/>
                </a:cxn>
              </a:cxnLst>
              <a:rect l="0" t="0" r="r" b="b"/>
              <a:pathLst>
                <a:path w="486" h="762">
                  <a:moveTo>
                    <a:pt x="480" y="633"/>
                  </a:moveTo>
                  <a:lnTo>
                    <a:pt x="486" y="762"/>
                  </a:lnTo>
                  <a:lnTo>
                    <a:pt x="9" y="129"/>
                  </a:lnTo>
                  <a:lnTo>
                    <a:pt x="0" y="0"/>
                  </a:lnTo>
                  <a:lnTo>
                    <a:pt x="480" y="633"/>
                  </a:lnTo>
                  <a:close/>
                </a:path>
              </a:pathLst>
            </a:custGeom>
            <a:gradFill rotWithShape="1">
              <a:gsLst>
                <a:gs pos="0">
                  <a:srgbClr val="5007A1"/>
                </a:gs>
                <a:gs pos="100000">
                  <a:srgbClr val="5007A1">
                    <a:gamma/>
                    <a:tint val="45490"/>
                    <a:invGamma/>
                  </a:srgbClr>
                </a:gs>
              </a:gsLst>
              <a:lin ang="2700000" scaled="1"/>
            </a:gradFill>
            <a:ln w="9525" cap="flat" cmpd="sng">
              <a:noFill/>
              <a:prstDash val="solid"/>
              <a:round/>
              <a:headEnd/>
              <a:tailEnd/>
            </a:ln>
            <a:effectLst/>
          </p:spPr>
          <p:txBody>
            <a:bodyPr>
              <a:spAutoFit/>
            </a:bodyPr>
            <a:lstStyle/>
            <a:p>
              <a:endParaRPr lang="zh-CN" altLang="en-US"/>
            </a:p>
          </p:txBody>
        </p:sp>
      </p:grpSp>
      <p:sp>
        <p:nvSpPr>
          <p:cNvPr id="71" name="Text Box 28"/>
          <p:cNvSpPr txBox="1">
            <a:spLocks noChangeArrowheads="1"/>
          </p:cNvSpPr>
          <p:nvPr/>
        </p:nvSpPr>
        <p:spPr bwMode="gray">
          <a:xfrm>
            <a:off x="5856318" y="3363923"/>
            <a:ext cx="1114408" cy="646331"/>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函数数据</a:t>
            </a:r>
            <a:endParaRPr lang="en-US" altLang="zh-CN" b="1" dirty="0" smtClean="0">
              <a:solidFill>
                <a:srgbClr val="FFFF00"/>
              </a:solidFill>
              <a:latin typeface="楷体_GB2312" pitchFamily="49" charset="-122"/>
              <a:ea typeface="楷体_GB2312" pitchFamily="49" charset="-122"/>
            </a:endParaRPr>
          </a:p>
          <a:p>
            <a:r>
              <a:rPr lang="zh-CN" altLang="en-US" b="1" dirty="0" smtClean="0">
                <a:solidFill>
                  <a:srgbClr val="FFFF00"/>
                </a:solidFill>
                <a:latin typeface="楷体_GB2312" pitchFamily="49" charset="-122"/>
                <a:ea typeface="楷体_GB2312" pitchFamily="49" charset="-122"/>
              </a:rPr>
              <a:t>传递</a:t>
            </a:r>
            <a:endParaRPr lang="en-US" altLang="zh-CN" b="1" dirty="0">
              <a:solidFill>
                <a:srgbClr val="FFFF00"/>
              </a:solidFill>
              <a:latin typeface="楷体_GB2312" pitchFamily="49" charset="-122"/>
              <a:ea typeface="楷体_GB2312" pitchFamily="49" charset="-122"/>
            </a:endParaRPr>
          </a:p>
        </p:txBody>
      </p:sp>
      <p:sp>
        <p:nvSpPr>
          <p:cNvPr id="72" name="Oval 22"/>
          <p:cNvSpPr>
            <a:spLocks noChangeArrowheads="1"/>
          </p:cNvSpPr>
          <p:nvPr/>
        </p:nvSpPr>
        <p:spPr bwMode="white">
          <a:xfrm rot="-998297">
            <a:off x="3059970" y="3049334"/>
            <a:ext cx="2624137" cy="1098550"/>
          </a:xfrm>
          <a:prstGeom prst="ellipse">
            <a:avLst/>
          </a:prstGeom>
          <a:solidFill>
            <a:schemeClr val="bg1"/>
          </a:solidFill>
          <a:ln w="12700">
            <a:noFill/>
            <a:round/>
            <a:headEnd type="none" w="sm" len="sm"/>
            <a:tailEnd type="none" w="sm" len="sm"/>
          </a:ln>
          <a:effectLst/>
        </p:spPr>
        <p:txBody>
          <a:bodyPr wrap="none" anchor="ctr"/>
          <a:lstStyle/>
          <a:p>
            <a:endParaRPr lang="zh-CN" altLang="en-US"/>
          </a:p>
        </p:txBody>
      </p:sp>
    </p:spTree>
    <p:extLst>
      <p:ext uri="{BB962C8B-B14F-4D97-AF65-F5344CB8AC3E}">
        <p14:creationId xmlns:p14="http://schemas.microsoft.com/office/powerpoint/2010/main" val="28494784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heel(4)">
                                      <p:cBhvr>
                                        <p:cTn id="7" dur="2000"/>
                                        <p:tgtEl>
                                          <p:spTgt spid="31"/>
                                        </p:tgtEl>
                                      </p:cBhvr>
                                    </p:animEffect>
                                  </p:childTnLst>
                                </p:cTn>
                              </p:par>
                              <p:par>
                                <p:cTn id="8" presetID="21" presetClass="entr" presetSubtype="4"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wheel(4)">
                                      <p:cBhvr>
                                        <p:cTn id="10" dur="2000"/>
                                        <p:tgtEl>
                                          <p:spTgt spid="32"/>
                                        </p:tgtEl>
                                      </p:cBhvr>
                                    </p:animEffect>
                                  </p:childTnLst>
                                </p:cTn>
                              </p:par>
                              <p:par>
                                <p:cTn id="11" presetID="21" presetClass="entr" presetSubtype="4"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wheel(4)">
                                      <p:cBhvr>
                                        <p:cTn id="13" dur="2000"/>
                                        <p:tgtEl>
                                          <p:spTgt spid="33"/>
                                        </p:tgtEl>
                                      </p:cBhvr>
                                    </p:animEffect>
                                  </p:childTnLst>
                                </p:cTn>
                              </p:par>
                              <p:par>
                                <p:cTn id="14" presetID="21" presetClass="entr" presetSubtype="4"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wheel(4)">
                                      <p:cBhvr>
                                        <p:cTn id="16" dur="2000"/>
                                        <p:tgtEl>
                                          <p:spTgt spid="34"/>
                                        </p:tgtEl>
                                      </p:cBhvr>
                                    </p:animEffect>
                                  </p:childTnLst>
                                </p:cTn>
                              </p:par>
                              <p:par>
                                <p:cTn id="17" presetID="21" presetClass="entr" presetSubtype="4"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wheel(4)">
                                      <p:cBhvr>
                                        <p:cTn id="19" dur="2000"/>
                                        <p:tgtEl>
                                          <p:spTgt spid="35"/>
                                        </p:tgtEl>
                                      </p:cBhvr>
                                    </p:animEffect>
                                  </p:childTnLst>
                                </p:cTn>
                              </p:par>
                              <p:par>
                                <p:cTn id="20" presetID="21" presetClass="entr" presetSubtype="4" fill="hold" grpId="0" nodeType="with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wheel(4)">
                                      <p:cBhvr>
                                        <p:cTn id="22" dur="2000"/>
                                        <p:tgtEl>
                                          <p:spTgt spid="36"/>
                                        </p:tgtEl>
                                      </p:cBhvr>
                                    </p:animEffect>
                                  </p:childTnLst>
                                </p:cTn>
                              </p:par>
                              <p:par>
                                <p:cTn id="23" presetID="21" presetClass="entr" presetSubtype="4"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wheel(4)">
                                      <p:cBhvr>
                                        <p:cTn id="25" dur="2000"/>
                                        <p:tgtEl>
                                          <p:spTgt spid="47"/>
                                        </p:tgtEl>
                                      </p:cBhvr>
                                    </p:animEffect>
                                  </p:childTnLst>
                                </p:cTn>
                              </p:par>
                              <p:par>
                                <p:cTn id="26" presetID="21" presetClass="entr" presetSubtype="4" fill="hold" grpId="0" nodeType="with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wheel(4)">
                                      <p:cBhvr>
                                        <p:cTn id="28" dur="2000"/>
                                        <p:tgtEl>
                                          <p:spTgt spid="49"/>
                                        </p:tgtEl>
                                      </p:cBhvr>
                                    </p:animEffect>
                                  </p:childTnLst>
                                </p:cTn>
                              </p:par>
                              <p:par>
                                <p:cTn id="29" presetID="21" presetClass="entr" presetSubtype="4" fill="hold" grpId="0" nodeType="with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wheel(4)">
                                      <p:cBhvr>
                                        <p:cTn id="31" dur="2000"/>
                                        <p:tgtEl>
                                          <p:spTgt spid="50"/>
                                        </p:tgtEl>
                                      </p:cBhvr>
                                    </p:animEffect>
                                  </p:childTnLst>
                                </p:cTn>
                              </p:par>
                              <p:par>
                                <p:cTn id="32" presetID="21" presetClass="entr" presetSubtype="4" fill="hold" grpId="0" nodeType="withEffect">
                                  <p:stCondLst>
                                    <p:cond delay="0"/>
                                  </p:stCondLst>
                                  <p:childTnLst>
                                    <p:set>
                                      <p:cBhvr>
                                        <p:cTn id="33" dur="1" fill="hold">
                                          <p:stCondLst>
                                            <p:cond delay="0"/>
                                          </p:stCondLst>
                                        </p:cTn>
                                        <p:tgtEl>
                                          <p:spTgt spid="51"/>
                                        </p:tgtEl>
                                        <p:attrNameLst>
                                          <p:attrName>style.visibility</p:attrName>
                                        </p:attrNameLst>
                                      </p:cBhvr>
                                      <p:to>
                                        <p:strVal val="visible"/>
                                      </p:to>
                                    </p:set>
                                    <p:animEffect transition="in" filter="wheel(4)">
                                      <p:cBhvr>
                                        <p:cTn id="34" dur="2000"/>
                                        <p:tgtEl>
                                          <p:spTgt spid="51"/>
                                        </p:tgtEl>
                                      </p:cBhvr>
                                    </p:animEffect>
                                  </p:childTnLst>
                                </p:cTn>
                              </p:par>
                              <p:par>
                                <p:cTn id="35" presetID="21" presetClass="entr" presetSubtype="4" fill="hold" grpId="0" nodeType="with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wheel(4)">
                                      <p:cBhvr>
                                        <p:cTn id="37" dur="2000"/>
                                        <p:tgtEl>
                                          <p:spTgt spid="52"/>
                                        </p:tgtEl>
                                      </p:cBhvr>
                                    </p:animEffect>
                                  </p:childTnLst>
                                </p:cTn>
                              </p:par>
                              <p:par>
                                <p:cTn id="38" presetID="21" presetClass="entr" presetSubtype="4" fill="hold" grpId="0" nodeType="withEffect">
                                  <p:stCondLst>
                                    <p:cond delay="0"/>
                                  </p:stCondLst>
                                  <p:childTnLst>
                                    <p:set>
                                      <p:cBhvr>
                                        <p:cTn id="39" dur="1" fill="hold">
                                          <p:stCondLst>
                                            <p:cond delay="0"/>
                                          </p:stCondLst>
                                        </p:cTn>
                                        <p:tgtEl>
                                          <p:spTgt spid="53"/>
                                        </p:tgtEl>
                                        <p:attrNameLst>
                                          <p:attrName>style.visibility</p:attrName>
                                        </p:attrNameLst>
                                      </p:cBhvr>
                                      <p:to>
                                        <p:strVal val="visible"/>
                                      </p:to>
                                    </p:set>
                                    <p:animEffect transition="in" filter="wheel(4)">
                                      <p:cBhvr>
                                        <p:cTn id="40" dur="2000"/>
                                        <p:tgtEl>
                                          <p:spTgt spid="53"/>
                                        </p:tgtEl>
                                      </p:cBhvr>
                                    </p:animEffect>
                                  </p:childTnLst>
                                </p:cTn>
                              </p:par>
                              <p:par>
                                <p:cTn id="41" presetID="21" presetClass="entr" presetSubtype="4" fill="hold" grpId="0" nodeType="withEffect">
                                  <p:stCondLst>
                                    <p:cond delay="0"/>
                                  </p:stCondLst>
                                  <p:childTnLst>
                                    <p:set>
                                      <p:cBhvr>
                                        <p:cTn id="42" dur="1" fill="hold">
                                          <p:stCondLst>
                                            <p:cond delay="0"/>
                                          </p:stCondLst>
                                        </p:cTn>
                                        <p:tgtEl>
                                          <p:spTgt spid="54"/>
                                        </p:tgtEl>
                                        <p:attrNameLst>
                                          <p:attrName>style.visibility</p:attrName>
                                        </p:attrNameLst>
                                      </p:cBhvr>
                                      <p:to>
                                        <p:strVal val="visible"/>
                                      </p:to>
                                    </p:set>
                                    <p:animEffect transition="in" filter="wheel(4)">
                                      <p:cBhvr>
                                        <p:cTn id="43" dur="2000"/>
                                        <p:tgtEl>
                                          <p:spTgt spid="54"/>
                                        </p:tgtEl>
                                      </p:cBhvr>
                                    </p:animEffect>
                                  </p:childTnLst>
                                </p:cTn>
                              </p:par>
                              <p:par>
                                <p:cTn id="44" presetID="21" presetClass="entr" presetSubtype="4" fill="hold" grpId="0" nodeType="withEffect">
                                  <p:stCondLst>
                                    <p:cond delay="0"/>
                                  </p:stCondLst>
                                  <p:childTnLst>
                                    <p:set>
                                      <p:cBhvr>
                                        <p:cTn id="45" dur="1" fill="hold">
                                          <p:stCondLst>
                                            <p:cond delay="0"/>
                                          </p:stCondLst>
                                        </p:cTn>
                                        <p:tgtEl>
                                          <p:spTgt spid="72"/>
                                        </p:tgtEl>
                                        <p:attrNameLst>
                                          <p:attrName>style.visibility</p:attrName>
                                        </p:attrNameLst>
                                      </p:cBhvr>
                                      <p:to>
                                        <p:strVal val="visible"/>
                                      </p:to>
                                    </p:set>
                                    <p:animEffect transition="in" filter="wheel(4)">
                                      <p:cBhvr>
                                        <p:cTn id="46" dur="2000"/>
                                        <p:tgtEl>
                                          <p:spTgt spid="72"/>
                                        </p:tgtEl>
                                      </p:cBhvr>
                                    </p:animEffect>
                                  </p:childTnLst>
                                </p:cTn>
                              </p:par>
                            </p:childTnLst>
                          </p:cTn>
                        </p:par>
                        <p:par>
                          <p:cTn id="47" fill="hold">
                            <p:stCondLst>
                              <p:cond delay="2000"/>
                            </p:stCondLst>
                            <p:childTnLst>
                              <p:par>
                                <p:cTn id="48" presetID="18" presetClass="entr" presetSubtype="6" fill="hold" grpId="0" nodeType="after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strips(downRight)">
                                      <p:cBhvr>
                                        <p:cTn id="50" dur="500"/>
                                        <p:tgtEl>
                                          <p:spTgt spid="30"/>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dissolve">
                                      <p:cBhvr>
                                        <p:cTn id="55" dur="500"/>
                                        <p:tgtEl>
                                          <p:spTgt spid="6"/>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71"/>
                                        </p:tgtEl>
                                        <p:attrNameLst>
                                          <p:attrName>style.visibility</p:attrName>
                                        </p:attrNameLst>
                                      </p:cBhvr>
                                      <p:to>
                                        <p:strVal val="visible"/>
                                      </p:to>
                                    </p:set>
                                    <p:animEffect transition="in" filter="dissolve">
                                      <p:cBhvr>
                                        <p:cTn id="58" dur="500"/>
                                        <p:tgtEl>
                                          <p:spTgt spid="71"/>
                                        </p:tgtEl>
                                      </p:cBhvr>
                                    </p:animEffect>
                                  </p:childTnLst>
                                </p:cTn>
                              </p:par>
                              <p:par>
                                <p:cTn id="59" presetID="9" presetClass="entr" presetSubtype="0" fill="hold" nodeType="withEffect">
                                  <p:stCondLst>
                                    <p:cond delay="0"/>
                                  </p:stCondLst>
                                  <p:childTnLst>
                                    <p:set>
                                      <p:cBhvr>
                                        <p:cTn id="60" dur="1" fill="hold">
                                          <p:stCondLst>
                                            <p:cond delay="0"/>
                                          </p:stCondLst>
                                        </p:cTn>
                                        <p:tgtEl>
                                          <p:spTgt spid="3"/>
                                        </p:tgtEl>
                                        <p:attrNameLst>
                                          <p:attrName>style.visibility</p:attrName>
                                        </p:attrNameLst>
                                      </p:cBhvr>
                                      <p:to>
                                        <p:strVal val="visible"/>
                                      </p:to>
                                    </p:set>
                                    <p:animEffect transition="in" filter="dissolve">
                                      <p:cBhvr>
                                        <p:cTn id="6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5" grpId="0" animBg="1"/>
      <p:bldP spid="36" grpId="0" animBg="1"/>
      <p:bldP spid="47" grpId="0" animBg="1"/>
      <p:bldP spid="49" grpId="0"/>
      <p:bldP spid="50" grpId="0"/>
      <p:bldP spid="51" grpId="0"/>
      <p:bldP spid="52" grpId="0"/>
      <p:bldP spid="53" grpId="0"/>
      <p:bldP spid="54" grpId="0"/>
      <p:bldP spid="71" grpId="0"/>
      <p:bldP spid="72" grpId="0" animBg="1"/>
    </p:bld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AutoShape 3"/>
          <p:cNvSpPr>
            <a:spLocks noChangeArrowheads="1"/>
          </p:cNvSpPr>
          <p:nvPr/>
        </p:nvSpPr>
        <p:spPr bwMode="gray">
          <a:xfrm rot="39573186">
            <a:off x="4777581" y="2610644"/>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4" name="AutoShape 4"/>
          <p:cNvSpPr>
            <a:spLocks noChangeArrowheads="1"/>
          </p:cNvSpPr>
          <p:nvPr/>
        </p:nvSpPr>
        <p:spPr bwMode="gray">
          <a:xfrm rot="3465783">
            <a:off x="4777582" y="4774406"/>
            <a:ext cx="792162" cy="288925"/>
          </a:xfrm>
          <a:prstGeom prst="rightArrow">
            <a:avLst>
              <a:gd name="adj1" fmla="val 35167"/>
              <a:gd name="adj2" fmla="val 111028"/>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5" name="AutoShape 5"/>
          <p:cNvSpPr>
            <a:spLocks noChangeArrowheads="1"/>
          </p:cNvSpPr>
          <p:nvPr/>
        </p:nvSpPr>
        <p:spPr bwMode="gray">
          <a:xfrm rot="35969022">
            <a:off x="3558381" y="2686844"/>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6" name="AutoShape 6"/>
          <p:cNvSpPr>
            <a:spLocks noChangeArrowheads="1"/>
          </p:cNvSpPr>
          <p:nvPr/>
        </p:nvSpPr>
        <p:spPr bwMode="gray">
          <a:xfrm rot="7535209">
            <a:off x="3520281" y="4741069"/>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7" name="AutoShape 7"/>
          <p:cNvSpPr>
            <a:spLocks noChangeArrowheads="1"/>
          </p:cNvSpPr>
          <p:nvPr/>
        </p:nvSpPr>
        <p:spPr bwMode="gray">
          <a:xfrm>
            <a:off x="5356225" y="3738563"/>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8" name="AutoShape 8"/>
          <p:cNvSpPr>
            <a:spLocks noChangeArrowheads="1"/>
          </p:cNvSpPr>
          <p:nvPr/>
        </p:nvSpPr>
        <p:spPr bwMode="gray">
          <a:xfrm rot="-10800000">
            <a:off x="2946400" y="3732213"/>
            <a:ext cx="863600" cy="288925"/>
          </a:xfrm>
          <a:prstGeom prst="rightArrow">
            <a:avLst>
              <a:gd name="adj1" fmla="val 35167"/>
              <a:gd name="adj2" fmla="val 121041"/>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9" name="Oval 9"/>
          <p:cNvSpPr>
            <a:spLocks noChangeArrowheads="1"/>
          </p:cNvSpPr>
          <p:nvPr/>
        </p:nvSpPr>
        <p:spPr bwMode="gray">
          <a:xfrm>
            <a:off x="2692400" y="1970088"/>
            <a:ext cx="3743325" cy="3744912"/>
          </a:xfrm>
          <a:prstGeom prst="ellipse">
            <a:avLst/>
          </a:prstGeom>
          <a:noFill/>
          <a:ln w="38100" algn="ctr">
            <a:solidFill>
              <a:schemeClr val="tx2"/>
            </a:solidFill>
            <a:round/>
            <a:headEnd/>
            <a:tailEnd/>
          </a:ln>
          <a:effectLst/>
        </p:spPr>
        <p:txBody>
          <a:bodyPr anchor="ctr">
            <a:spAutoFit/>
          </a:bodyPr>
          <a:lstStyle/>
          <a:p>
            <a:endParaRPr lang="zh-CN" altLang="en-US"/>
          </a:p>
        </p:txBody>
      </p:sp>
      <p:grpSp>
        <p:nvGrpSpPr>
          <p:cNvPr id="2" name="Group 10"/>
          <p:cNvGrpSpPr>
            <a:grpSpLocks/>
          </p:cNvGrpSpPr>
          <p:nvPr/>
        </p:nvGrpSpPr>
        <p:grpSpPr bwMode="auto">
          <a:xfrm>
            <a:off x="3429000" y="2028825"/>
            <a:ext cx="360363" cy="360363"/>
            <a:chOff x="1973" y="1706"/>
            <a:chExt cx="227" cy="227"/>
          </a:xfrm>
        </p:grpSpPr>
        <p:sp>
          <p:nvSpPr>
            <p:cNvPr id="51211" name="Oval 11"/>
            <p:cNvSpPr>
              <a:spLocks noChangeArrowheads="1"/>
            </p:cNvSpPr>
            <p:nvPr/>
          </p:nvSpPr>
          <p:spPr bwMode="gray">
            <a:xfrm>
              <a:off x="1973" y="1706"/>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12" name="Oval 12"/>
            <p:cNvSpPr>
              <a:spLocks noChangeArrowheads="1"/>
            </p:cNvSpPr>
            <p:nvPr/>
          </p:nvSpPr>
          <p:spPr bwMode="gray">
            <a:xfrm>
              <a:off x="1983" y="1725"/>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3" name="Group 13"/>
          <p:cNvGrpSpPr>
            <a:grpSpLocks/>
          </p:cNvGrpSpPr>
          <p:nvPr/>
        </p:nvGrpSpPr>
        <p:grpSpPr bwMode="auto">
          <a:xfrm>
            <a:off x="2484438" y="3684588"/>
            <a:ext cx="360362" cy="360362"/>
            <a:chOff x="1565" y="2659"/>
            <a:chExt cx="227" cy="227"/>
          </a:xfrm>
        </p:grpSpPr>
        <p:sp>
          <p:nvSpPr>
            <p:cNvPr id="51214" name="Oval 14"/>
            <p:cNvSpPr>
              <a:spLocks noChangeArrowheads="1"/>
            </p:cNvSpPr>
            <p:nvPr/>
          </p:nvSpPr>
          <p:spPr bwMode="gray">
            <a:xfrm>
              <a:off x="1565" y="2659"/>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15" name="Oval 15"/>
            <p:cNvSpPr>
              <a:spLocks noChangeArrowheads="1"/>
            </p:cNvSpPr>
            <p:nvPr/>
          </p:nvSpPr>
          <p:spPr bwMode="gray">
            <a:xfrm>
              <a:off x="1575" y="2678"/>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4" name="Group 16"/>
          <p:cNvGrpSpPr>
            <a:grpSpLocks/>
          </p:cNvGrpSpPr>
          <p:nvPr/>
        </p:nvGrpSpPr>
        <p:grpSpPr bwMode="auto">
          <a:xfrm>
            <a:off x="3348038" y="5227638"/>
            <a:ext cx="360362" cy="360362"/>
            <a:chOff x="2109" y="3612"/>
            <a:chExt cx="227" cy="227"/>
          </a:xfrm>
        </p:grpSpPr>
        <p:sp>
          <p:nvSpPr>
            <p:cNvPr id="51217" name="Oval 17"/>
            <p:cNvSpPr>
              <a:spLocks noChangeArrowheads="1"/>
            </p:cNvSpPr>
            <p:nvPr/>
          </p:nvSpPr>
          <p:spPr bwMode="gray">
            <a:xfrm>
              <a:off x="2109" y="3612"/>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18" name="Oval 18"/>
            <p:cNvSpPr>
              <a:spLocks noChangeArrowheads="1"/>
            </p:cNvSpPr>
            <p:nvPr/>
          </p:nvSpPr>
          <p:spPr bwMode="gray">
            <a:xfrm>
              <a:off x="2119" y="3631"/>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5" name="Group 19"/>
          <p:cNvGrpSpPr>
            <a:grpSpLocks/>
          </p:cNvGrpSpPr>
          <p:nvPr/>
        </p:nvGrpSpPr>
        <p:grpSpPr bwMode="auto">
          <a:xfrm>
            <a:off x="5278438" y="2008188"/>
            <a:ext cx="360362" cy="360362"/>
            <a:chOff x="3470" y="1706"/>
            <a:chExt cx="227" cy="227"/>
          </a:xfrm>
        </p:grpSpPr>
        <p:sp>
          <p:nvSpPr>
            <p:cNvPr id="51220" name="Oval 20"/>
            <p:cNvSpPr>
              <a:spLocks noChangeArrowheads="1"/>
            </p:cNvSpPr>
            <p:nvPr/>
          </p:nvSpPr>
          <p:spPr bwMode="gray">
            <a:xfrm>
              <a:off x="3470" y="1706"/>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21" name="Oval 21"/>
            <p:cNvSpPr>
              <a:spLocks noChangeArrowheads="1"/>
            </p:cNvSpPr>
            <p:nvPr/>
          </p:nvSpPr>
          <p:spPr bwMode="gray">
            <a:xfrm>
              <a:off x="3480" y="1725"/>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6" name="Group 22"/>
          <p:cNvGrpSpPr>
            <a:grpSpLocks/>
          </p:cNvGrpSpPr>
          <p:nvPr/>
        </p:nvGrpSpPr>
        <p:grpSpPr bwMode="auto">
          <a:xfrm>
            <a:off x="6227763" y="3684588"/>
            <a:ext cx="360362" cy="360362"/>
            <a:chOff x="3923" y="2659"/>
            <a:chExt cx="227" cy="227"/>
          </a:xfrm>
        </p:grpSpPr>
        <p:sp>
          <p:nvSpPr>
            <p:cNvPr id="51223" name="Oval 23"/>
            <p:cNvSpPr>
              <a:spLocks noChangeArrowheads="1"/>
            </p:cNvSpPr>
            <p:nvPr/>
          </p:nvSpPr>
          <p:spPr bwMode="gray">
            <a:xfrm>
              <a:off x="3923" y="2659"/>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24" name="Oval 24"/>
            <p:cNvSpPr>
              <a:spLocks noChangeArrowheads="1"/>
            </p:cNvSpPr>
            <p:nvPr/>
          </p:nvSpPr>
          <p:spPr bwMode="gray">
            <a:xfrm>
              <a:off x="3933" y="2678"/>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7" name="Group 25"/>
          <p:cNvGrpSpPr>
            <a:grpSpLocks/>
          </p:cNvGrpSpPr>
          <p:nvPr/>
        </p:nvGrpSpPr>
        <p:grpSpPr bwMode="auto">
          <a:xfrm>
            <a:off x="5334000" y="5284788"/>
            <a:ext cx="360363" cy="360362"/>
            <a:chOff x="3515" y="3521"/>
            <a:chExt cx="227" cy="227"/>
          </a:xfrm>
        </p:grpSpPr>
        <p:sp>
          <p:nvSpPr>
            <p:cNvPr id="51226" name="Oval 26"/>
            <p:cNvSpPr>
              <a:spLocks noChangeArrowheads="1"/>
            </p:cNvSpPr>
            <p:nvPr/>
          </p:nvSpPr>
          <p:spPr bwMode="gray">
            <a:xfrm>
              <a:off x="3515" y="3521"/>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27" name="Oval 27"/>
            <p:cNvSpPr>
              <a:spLocks noChangeArrowheads="1"/>
            </p:cNvSpPr>
            <p:nvPr/>
          </p:nvSpPr>
          <p:spPr bwMode="gray">
            <a:xfrm>
              <a:off x="3525" y="3540"/>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sp>
        <p:nvSpPr>
          <p:cNvPr id="51228" name="Oval 28"/>
          <p:cNvSpPr>
            <a:spLocks noChangeArrowheads="1"/>
          </p:cNvSpPr>
          <p:nvPr/>
        </p:nvSpPr>
        <p:spPr bwMode="gray">
          <a:xfrm>
            <a:off x="3624263" y="2922588"/>
            <a:ext cx="1944687" cy="1944687"/>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51229" name="Oval 29"/>
          <p:cNvSpPr>
            <a:spLocks noChangeArrowheads="1"/>
          </p:cNvSpPr>
          <p:nvPr/>
        </p:nvSpPr>
        <p:spPr bwMode="gray">
          <a:xfrm>
            <a:off x="3617913" y="2906713"/>
            <a:ext cx="1944687" cy="1944687"/>
          </a:xfrm>
          <a:prstGeom prst="ellipse">
            <a:avLst/>
          </a:prstGeom>
          <a:gradFill rotWithShape="1">
            <a:gsLst>
              <a:gs pos="0">
                <a:schemeClr val="hlink">
                  <a:alpha val="32001"/>
                </a:schemeClr>
              </a:gs>
              <a:gs pos="100000">
                <a:schemeClr val="hlink">
                  <a:gamma/>
                  <a:shade val="46275"/>
                  <a:invGamma/>
                </a:schemeClr>
              </a:gs>
            </a:gsLst>
            <a:lin ang="2700000" scaled="1"/>
          </a:gradFill>
          <a:ln w="38100" algn="ctr">
            <a:noFill/>
            <a:round/>
            <a:headEnd/>
            <a:tailEnd/>
          </a:ln>
          <a:effectLst/>
        </p:spPr>
        <p:txBody>
          <a:bodyPr wrap="none" anchor="ctr">
            <a:spAutoFit/>
          </a:bodyPr>
          <a:lstStyle/>
          <a:p>
            <a:endParaRPr lang="zh-CN" altLang="en-US"/>
          </a:p>
        </p:txBody>
      </p:sp>
      <p:sp>
        <p:nvSpPr>
          <p:cNvPr id="51230" name="Oval 30"/>
          <p:cNvSpPr>
            <a:spLocks noChangeArrowheads="1"/>
          </p:cNvSpPr>
          <p:nvPr/>
        </p:nvSpPr>
        <p:spPr bwMode="gray">
          <a:xfrm>
            <a:off x="3751263" y="3049588"/>
            <a:ext cx="1690687" cy="1690687"/>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51231" name="Oval 31"/>
          <p:cNvSpPr>
            <a:spLocks noChangeArrowheads="1"/>
          </p:cNvSpPr>
          <p:nvPr/>
        </p:nvSpPr>
        <p:spPr bwMode="gray">
          <a:xfrm>
            <a:off x="3733800" y="3022600"/>
            <a:ext cx="1690688" cy="1690688"/>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endParaRPr lang="zh-CN" altLang="en-US"/>
          </a:p>
        </p:txBody>
      </p:sp>
      <p:sp>
        <p:nvSpPr>
          <p:cNvPr id="51232" name="Oval 32"/>
          <p:cNvSpPr>
            <a:spLocks noChangeArrowheads="1"/>
          </p:cNvSpPr>
          <p:nvPr/>
        </p:nvSpPr>
        <p:spPr bwMode="gray">
          <a:xfrm>
            <a:off x="3835400" y="3133725"/>
            <a:ext cx="1522413" cy="1522413"/>
          </a:xfrm>
          <a:prstGeom prst="ellipse">
            <a:avLst/>
          </a:prstGeom>
          <a:solidFill>
            <a:srgbClr val="333333"/>
          </a:solidFill>
          <a:ln w="38100" algn="ctr">
            <a:noFill/>
            <a:round/>
            <a:headEnd/>
            <a:tailEnd/>
          </a:ln>
          <a:effectLst/>
        </p:spPr>
        <p:txBody>
          <a:bodyPr anchor="ctr">
            <a:spAutoFit/>
          </a:bodyPr>
          <a:lstStyle/>
          <a:p>
            <a:endParaRPr lang="zh-CN" altLang="en-US"/>
          </a:p>
        </p:txBody>
      </p:sp>
      <p:sp>
        <p:nvSpPr>
          <p:cNvPr id="51233" name="Oval 33"/>
          <p:cNvSpPr>
            <a:spLocks noChangeArrowheads="1"/>
          </p:cNvSpPr>
          <p:nvPr/>
        </p:nvSpPr>
        <p:spPr bwMode="auto">
          <a:xfrm>
            <a:off x="3857625" y="3152775"/>
            <a:ext cx="1471613" cy="1473200"/>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51234" name="Oval 34"/>
          <p:cNvSpPr>
            <a:spLocks noChangeArrowheads="1"/>
          </p:cNvSpPr>
          <p:nvPr/>
        </p:nvSpPr>
        <p:spPr bwMode="auto">
          <a:xfrm>
            <a:off x="3875088" y="3162300"/>
            <a:ext cx="1438275" cy="1435100"/>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51235" name="Oval 35"/>
          <p:cNvSpPr>
            <a:spLocks noChangeArrowheads="1"/>
          </p:cNvSpPr>
          <p:nvPr/>
        </p:nvSpPr>
        <p:spPr bwMode="auto">
          <a:xfrm>
            <a:off x="3890963" y="3176588"/>
            <a:ext cx="1366837" cy="1341437"/>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51236" name="Oval 36"/>
          <p:cNvSpPr>
            <a:spLocks noChangeArrowheads="1"/>
          </p:cNvSpPr>
          <p:nvPr/>
        </p:nvSpPr>
        <p:spPr bwMode="auto">
          <a:xfrm>
            <a:off x="3971925" y="3213100"/>
            <a:ext cx="1214438" cy="1090613"/>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sp>
        <p:nvSpPr>
          <p:cNvPr id="51237" name="Text Box 37"/>
          <p:cNvSpPr txBox="1">
            <a:spLocks noChangeArrowheads="1"/>
          </p:cNvSpPr>
          <p:nvPr/>
        </p:nvSpPr>
        <p:spPr bwMode="auto">
          <a:xfrm>
            <a:off x="4097817" y="3403587"/>
            <a:ext cx="902811" cy="954107"/>
          </a:xfrm>
          <a:prstGeom prst="rect">
            <a:avLst/>
          </a:prstGeom>
          <a:noFill/>
          <a:ln w="9525" algn="ctr">
            <a:noFill/>
            <a:miter lim="800000"/>
            <a:headEnd/>
            <a:tailEnd/>
          </a:ln>
          <a:effectLst/>
        </p:spPr>
        <p:txBody>
          <a:bodyPr wrap="none">
            <a:spAutoFit/>
          </a:bodyPr>
          <a:lstStyle/>
          <a:p>
            <a:pPr algn="ctr" eaLnBrk="0" hangingPunct="0"/>
            <a:r>
              <a:rPr lang="zh-CN" altLang="en-US" sz="2800" b="1" dirty="0" smtClean="0">
                <a:solidFill>
                  <a:srgbClr val="7030A0"/>
                </a:solidFill>
                <a:latin typeface="华文琥珀" pitchFamily="2" charset="-122"/>
                <a:ea typeface="华文琥珀" pitchFamily="2" charset="-122"/>
              </a:rPr>
              <a:t>参数</a:t>
            </a:r>
            <a:endParaRPr lang="en-US" altLang="zh-CN" sz="2800" b="1" dirty="0" smtClean="0">
              <a:solidFill>
                <a:srgbClr val="7030A0"/>
              </a:solidFill>
              <a:latin typeface="华文琥珀" pitchFamily="2" charset="-122"/>
              <a:ea typeface="华文琥珀" pitchFamily="2" charset="-122"/>
            </a:endParaRPr>
          </a:p>
          <a:p>
            <a:pPr algn="ctr" eaLnBrk="0" hangingPunct="0"/>
            <a:r>
              <a:rPr lang="zh-CN" altLang="en-US" sz="2800" b="1" dirty="0" smtClean="0">
                <a:solidFill>
                  <a:srgbClr val="7030A0"/>
                </a:solidFill>
                <a:latin typeface="华文琥珀" pitchFamily="2" charset="-122"/>
                <a:ea typeface="华文琥珀" pitchFamily="2" charset="-122"/>
              </a:rPr>
              <a:t>传递</a:t>
            </a:r>
            <a:endParaRPr lang="en-US" altLang="zh-CN" sz="2800" b="1" dirty="0">
              <a:solidFill>
                <a:srgbClr val="7030A0"/>
              </a:solidFill>
              <a:latin typeface="华文琥珀" pitchFamily="2" charset="-122"/>
              <a:ea typeface="华文琥珀" pitchFamily="2" charset="-122"/>
            </a:endParaRPr>
          </a:p>
        </p:txBody>
      </p:sp>
      <p:sp>
        <p:nvSpPr>
          <p:cNvPr id="51238" name="Text Box 38"/>
          <p:cNvSpPr txBox="1">
            <a:spLocks noChangeArrowheads="1"/>
          </p:cNvSpPr>
          <p:nvPr/>
        </p:nvSpPr>
        <p:spPr bwMode="auto">
          <a:xfrm>
            <a:off x="5795180" y="1888143"/>
            <a:ext cx="1627369" cy="540725"/>
          </a:xfrm>
          <a:prstGeom prst="rect">
            <a:avLst/>
          </a:prstGeom>
          <a:noFill/>
          <a:ln w="9525" algn="ctr">
            <a:noFill/>
            <a:miter lim="800000"/>
            <a:headEnd/>
            <a:tailEnd/>
          </a:ln>
          <a:effectLst/>
        </p:spPr>
        <p:txBody>
          <a:bodyPr wrap="none">
            <a:spAutoFit/>
          </a:bodyPr>
          <a:lstStyle/>
          <a:p>
            <a:pPr>
              <a:lnSpc>
                <a:spcPct val="120000"/>
              </a:lnSpc>
            </a:pPr>
            <a:r>
              <a:rPr lang="zh-CN" altLang="en-US" sz="2800" b="1" dirty="0">
                <a:solidFill>
                  <a:srgbClr val="692AA2"/>
                </a:solidFill>
                <a:latin typeface="楷体_GB2312" pitchFamily="49" charset="-122"/>
                <a:ea typeface="楷体_GB2312" pitchFamily="49" charset="-122"/>
              </a:rPr>
              <a:t>返回语句</a:t>
            </a:r>
          </a:p>
        </p:txBody>
      </p:sp>
      <p:sp>
        <p:nvSpPr>
          <p:cNvPr id="51239" name="Text Box 39"/>
          <p:cNvSpPr txBox="1">
            <a:spLocks noChangeArrowheads="1"/>
          </p:cNvSpPr>
          <p:nvPr/>
        </p:nvSpPr>
        <p:spPr bwMode="auto">
          <a:xfrm>
            <a:off x="1730185" y="1890908"/>
            <a:ext cx="1627369" cy="540725"/>
          </a:xfrm>
          <a:prstGeom prst="rect">
            <a:avLst/>
          </a:prstGeom>
          <a:noFill/>
          <a:ln w="9525" algn="ctr">
            <a:noFill/>
            <a:miter lim="800000"/>
            <a:headEnd/>
            <a:tailEnd/>
          </a:ln>
          <a:effectLst/>
        </p:spPr>
        <p:txBody>
          <a:bodyPr wrap="none">
            <a:spAutoFit/>
          </a:bodyPr>
          <a:lstStyle/>
          <a:p>
            <a:pPr>
              <a:lnSpc>
                <a:spcPct val="120000"/>
              </a:lnSpc>
            </a:pPr>
            <a:r>
              <a:rPr lang="zh-CN" altLang="en-US" sz="2800" b="1" dirty="0" smtClean="0">
                <a:solidFill>
                  <a:srgbClr val="692AA2"/>
                </a:solidFill>
                <a:latin typeface="楷体_GB2312" pitchFamily="49" charset="-122"/>
                <a:ea typeface="楷体_GB2312" pitchFamily="49" charset="-122"/>
              </a:rPr>
              <a:t>赋值参数</a:t>
            </a:r>
            <a:endParaRPr lang="en-US" altLang="zh-CN" sz="2800" b="1" dirty="0" smtClean="0">
              <a:solidFill>
                <a:srgbClr val="692AA2"/>
              </a:solidFill>
              <a:latin typeface="楷体_GB2312" pitchFamily="49" charset="-122"/>
              <a:ea typeface="楷体_GB2312" pitchFamily="49" charset="-122"/>
            </a:endParaRPr>
          </a:p>
        </p:txBody>
      </p:sp>
      <p:sp>
        <p:nvSpPr>
          <p:cNvPr id="51240" name="Text Box 40"/>
          <p:cNvSpPr txBox="1">
            <a:spLocks noChangeArrowheads="1"/>
          </p:cNvSpPr>
          <p:nvPr/>
        </p:nvSpPr>
        <p:spPr bwMode="auto">
          <a:xfrm>
            <a:off x="6629400" y="3571876"/>
            <a:ext cx="1627369" cy="540725"/>
          </a:xfrm>
          <a:prstGeom prst="rect">
            <a:avLst/>
          </a:prstGeom>
          <a:noFill/>
          <a:ln w="9525" algn="ctr">
            <a:noFill/>
            <a:miter lim="800000"/>
            <a:headEnd/>
            <a:tailEnd/>
          </a:ln>
          <a:effectLst/>
        </p:spPr>
        <p:txBody>
          <a:bodyPr wrap="none">
            <a:spAutoFit/>
          </a:bodyPr>
          <a:lstStyle/>
          <a:p>
            <a:pPr eaLnBrk="0" hangingPunct="0">
              <a:lnSpc>
                <a:spcPct val="120000"/>
              </a:lnSpc>
            </a:pPr>
            <a:r>
              <a:rPr lang="zh-CN" altLang="en-US" sz="2800" b="1" dirty="0">
                <a:solidFill>
                  <a:srgbClr val="692AA2"/>
                </a:solidFill>
                <a:latin typeface="楷体_GB2312" pitchFamily="49" charset="-122"/>
                <a:ea typeface="楷体_GB2312" pitchFamily="49" charset="-122"/>
              </a:rPr>
              <a:t>引用参数</a:t>
            </a:r>
            <a:endParaRPr lang="en-US" altLang="zh-CN" sz="2800" b="1" dirty="0">
              <a:solidFill>
                <a:srgbClr val="692AA2"/>
              </a:solidFill>
              <a:latin typeface="楷体_GB2312" pitchFamily="49" charset="-122"/>
              <a:ea typeface="楷体_GB2312" pitchFamily="49" charset="-122"/>
            </a:endParaRPr>
          </a:p>
        </p:txBody>
      </p:sp>
      <p:sp>
        <p:nvSpPr>
          <p:cNvPr id="51241" name="Text Box 41"/>
          <p:cNvSpPr txBox="1">
            <a:spLocks noChangeArrowheads="1"/>
          </p:cNvSpPr>
          <p:nvPr/>
        </p:nvSpPr>
        <p:spPr bwMode="auto">
          <a:xfrm>
            <a:off x="5715000" y="5308600"/>
            <a:ext cx="2348720" cy="540725"/>
          </a:xfrm>
          <a:prstGeom prst="rect">
            <a:avLst/>
          </a:prstGeom>
          <a:noFill/>
          <a:ln w="9525" algn="ctr">
            <a:noFill/>
            <a:miter lim="800000"/>
            <a:headEnd/>
            <a:tailEnd/>
          </a:ln>
          <a:effectLst/>
        </p:spPr>
        <p:txBody>
          <a:bodyPr wrap="none">
            <a:spAutoFit/>
          </a:bodyPr>
          <a:lstStyle/>
          <a:p>
            <a:pPr eaLnBrk="0" hangingPunct="0">
              <a:lnSpc>
                <a:spcPct val="120000"/>
              </a:lnSpc>
            </a:pPr>
            <a:r>
              <a:rPr lang="zh-CN" altLang="en-US" sz="2800" b="1" dirty="0">
                <a:solidFill>
                  <a:srgbClr val="692AA2"/>
                </a:solidFill>
                <a:latin typeface="楷体_GB2312" pitchFamily="49" charset="-122"/>
                <a:ea typeface="楷体_GB2312" pitchFamily="49" charset="-122"/>
              </a:rPr>
              <a:t>指针类型参数</a:t>
            </a:r>
            <a:endParaRPr lang="en-US" altLang="zh-CN" sz="2800" b="1" dirty="0">
              <a:solidFill>
                <a:srgbClr val="692AA2"/>
              </a:solidFill>
              <a:latin typeface="楷体_GB2312" pitchFamily="49" charset="-122"/>
              <a:ea typeface="楷体_GB2312" pitchFamily="49" charset="-122"/>
            </a:endParaRPr>
          </a:p>
        </p:txBody>
      </p:sp>
      <p:sp>
        <p:nvSpPr>
          <p:cNvPr id="51242" name="Text Box 42"/>
          <p:cNvSpPr txBox="1">
            <a:spLocks noChangeArrowheads="1"/>
          </p:cNvSpPr>
          <p:nvPr/>
        </p:nvSpPr>
        <p:spPr bwMode="auto">
          <a:xfrm>
            <a:off x="872929" y="3531217"/>
            <a:ext cx="1627369" cy="540725"/>
          </a:xfrm>
          <a:prstGeom prst="rect">
            <a:avLst/>
          </a:prstGeom>
          <a:noFill/>
          <a:ln w="9525" algn="ctr">
            <a:noFill/>
            <a:miter lim="800000"/>
            <a:headEnd/>
            <a:tailEnd/>
          </a:ln>
          <a:effectLst/>
        </p:spPr>
        <p:txBody>
          <a:bodyPr wrap="none">
            <a:spAutoFit/>
          </a:bodyPr>
          <a:lstStyle/>
          <a:p>
            <a:pPr>
              <a:lnSpc>
                <a:spcPct val="120000"/>
              </a:lnSpc>
            </a:pPr>
            <a:r>
              <a:rPr lang="zh-CN" altLang="en-US" sz="2800" b="1" dirty="0">
                <a:solidFill>
                  <a:srgbClr val="692AA2"/>
                </a:solidFill>
                <a:latin typeface="楷体_GB2312" pitchFamily="49" charset="-122"/>
                <a:ea typeface="楷体_GB2312" pitchFamily="49" charset="-122"/>
              </a:rPr>
              <a:t>全局变量</a:t>
            </a:r>
          </a:p>
        </p:txBody>
      </p:sp>
      <p:sp>
        <p:nvSpPr>
          <p:cNvPr id="51243" name="Text Box 43"/>
          <p:cNvSpPr txBox="1">
            <a:spLocks noChangeArrowheads="1"/>
          </p:cNvSpPr>
          <p:nvPr/>
        </p:nvSpPr>
        <p:spPr bwMode="auto">
          <a:xfrm>
            <a:off x="1071538" y="5263234"/>
            <a:ext cx="2348720" cy="540725"/>
          </a:xfrm>
          <a:prstGeom prst="rect">
            <a:avLst/>
          </a:prstGeom>
          <a:noFill/>
          <a:ln w="9525" algn="ctr">
            <a:noFill/>
            <a:miter lim="800000"/>
            <a:headEnd/>
            <a:tailEnd/>
          </a:ln>
          <a:effectLst/>
        </p:spPr>
        <p:txBody>
          <a:bodyPr wrap="none">
            <a:spAutoFit/>
          </a:bodyPr>
          <a:lstStyle/>
          <a:p>
            <a:pPr eaLnBrk="0" hangingPunct="0">
              <a:lnSpc>
                <a:spcPct val="120000"/>
              </a:lnSpc>
            </a:pPr>
            <a:r>
              <a:rPr lang="zh-CN" altLang="en-US" sz="2800" b="1" dirty="0">
                <a:solidFill>
                  <a:srgbClr val="692AA2"/>
                </a:solidFill>
                <a:latin typeface="楷体_GB2312" pitchFamily="49" charset="-122"/>
                <a:ea typeface="楷体_GB2312" pitchFamily="49" charset="-122"/>
              </a:rPr>
              <a:t>数组类型参数</a:t>
            </a:r>
            <a:endParaRPr lang="en-US" altLang="zh-CN" sz="2800" b="1" dirty="0">
              <a:solidFill>
                <a:srgbClr val="692AA2"/>
              </a:solidFill>
              <a:latin typeface="楷体_GB2312" pitchFamily="49" charset="-122"/>
              <a:ea typeface="楷体_GB2312" pitchFamily="49" charset="-122"/>
            </a:endParaRPr>
          </a:p>
        </p:txBody>
      </p:sp>
      <p:sp>
        <p:nvSpPr>
          <p:cNvPr id="44" name="灯片编号占位符 43"/>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202</a:t>
            </a:fld>
            <a:endParaRPr lang="en-US" altLang="zh-CN" dirty="0"/>
          </a:p>
        </p:txBody>
      </p:sp>
      <p:sp>
        <p:nvSpPr>
          <p:cNvPr id="48" name="标题 1"/>
          <p:cNvSpPr>
            <a:spLocks noGrp="1"/>
          </p:cNvSpPr>
          <p:nvPr>
            <p:ph type="title"/>
          </p:nvPr>
        </p:nvSpPr>
        <p:spPr>
          <a:xfrm>
            <a:off x="457200" y="152400"/>
            <a:ext cx="8305800" cy="563563"/>
          </a:xfrm>
        </p:spPr>
        <p:txBody>
          <a:bodyPr/>
          <a:lstStyle/>
          <a:p>
            <a:r>
              <a:rPr lang="zh-CN" altLang="en-US" dirty="0" smtClean="0"/>
              <a:t>函数间的数据传递</a:t>
            </a:r>
            <a:endParaRPr lang="zh-CN" altLang="en-US" dirty="0"/>
          </a:p>
        </p:txBody>
      </p:sp>
    </p:spTree>
    <p:extLst>
      <p:ext uri="{BB962C8B-B14F-4D97-AF65-F5344CB8AC3E}">
        <p14:creationId xmlns:p14="http://schemas.microsoft.com/office/powerpoint/2010/main" val="3830092371"/>
      </p:ext>
    </p:extLst>
  </p:cSld>
  <p:clrMapOvr>
    <a:masterClrMapping/>
  </p:clrMapOvr>
  <p:timing>
    <p:tnLst>
      <p:par>
        <p:cTn xmlns:p14="http://schemas.microsoft.com/office/powerpoint/2010/mai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函数间的数据传递</a:t>
            </a:r>
            <a:endParaRPr lang="zh-CN" altLang="en-US" dirty="0"/>
          </a:p>
        </p:txBody>
      </p:sp>
      <p:sp>
        <p:nvSpPr>
          <p:cNvPr id="3" name="内容占位符 2"/>
          <p:cNvSpPr>
            <a:spLocks noGrp="1"/>
          </p:cNvSpPr>
          <p:nvPr>
            <p:ph idx="1"/>
          </p:nvPr>
        </p:nvSpPr>
        <p:spPr/>
        <p:txBody>
          <a:bodyPr/>
          <a:lstStyle/>
          <a:p>
            <a:pPr>
              <a:lnSpc>
                <a:spcPct val="120000"/>
              </a:lnSpc>
            </a:pPr>
            <a:r>
              <a:rPr lang="zh-CN" altLang="en-US" dirty="0" smtClean="0"/>
              <a:t>通过赋值参数（单向）</a:t>
            </a:r>
            <a:endParaRPr lang="en-US" altLang="zh-CN" dirty="0" smtClean="0"/>
          </a:p>
          <a:p>
            <a:pPr lvl="1">
              <a:lnSpc>
                <a:spcPct val="120000"/>
              </a:lnSpc>
            </a:pPr>
            <a:r>
              <a:rPr lang="zh-CN" altLang="en-US" dirty="0" smtClean="0"/>
              <a:t>从主调函数</a:t>
            </a:r>
            <a:r>
              <a:rPr lang="en-US" altLang="zh-CN" dirty="0" smtClean="0"/>
              <a:t>A</a:t>
            </a:r>
            <a:r>
              <a:rPr lang="zh-CN" altLang="en-US" dirty="0" smtClean="0"/>
              <a:t>中通过赋值参数所对应的实参将数据</a:t>
            </a:r>
            <a:r>
              <a:rPr lang="zh-CN" altLang="en-US" dirty="0" smtClean="0">
                <a:latin typeface="Times New Roman"/>
              </a:rPr>
              <a:t>“</a:t>
            </a:r>
            <a:r>
              <a:rPr lang="zh-CN" altLang="en-US" dirty="0" smtClean="0"/>
              <a:t>传入</a:t>
            </a:r>
            <a:r>
              <a:rPr lang="zh-CN" altLang="en-US" dirty="0" smtClean="0">
                <a:latin typeface="Times New Roman"/>
              </a:rPr>
              <a:t>”</a:t>
            </a:r>
            <a:r>
              <a:rPr lang="zh-CN" altLang="en-US" dirty="0" smtClean="0"/>
              <a:t>到被调函数</a:t>
            </a:r>
            <a:r>
              <a:rPr lang="en-US" altLang="zh-CN" dirty="0" smtClean="0"/>
              <a:t>B</a:t>
            </a:r>
            <a:r>
              <a:rPr lang="zh-CN" altLang="en-US" dirty="0" smtClean="0"/>
              <a:t>内使用，但不可将被调函数</a:t>
            </a:r>
            <a:r>
              <a:rPr lang="en-US" altLang="zh-CN" dirty="0" smtClean="0"/>
              <a:t>B</a:t>
            </a:r>
            <a:r>
              <a:rPr lang="zh-CN" altLang="en-US" dirty="0" smtClean="0"/>
              <a:t>内改变后的参数值</a:t>
            </a:r>
            <a:r>
              <a:rPr lang="zh-CN" altLang="en-US" dirty="0" smtClean="0">
                <a:latin typeface="Times New Roman"/>
              </a:rPr>
              <a:t>“</a:t>
            </a:r>
            <a:r>
              <a:rPr lang="zh-CN" altLang="en-US" dirty="0" smtClean="0"/>
              <a:t>传出</a:t>
            </a:r>
            <a:r>
              <a:rPr lang="zh-CN" altLang="en-US" dirty="0" smtClean="0">
                <a:latin typeface="Times New Roman"/>
              </a:rPr>
              <a:t>”</a:t>
            </a:r>
            <a:r>
              <a:rPr lang="zh-CN" altLang="en-US" dirty="0" smtClean="0"/>
              <a:t>到主调函数</a:t>
            </a:r>
            <a:r>
              <a:rPr lang="en-US" altLang="zh-CN" dirty="0" smtClean="0"/>
              <a:t>A</a:t>
            </a:r>
            <a:r>
              <a:rPr lang="zh-CN" altLang="en-US" dirty="0" smtClean="0"/>
              <a:t>中继续使用。方向为：上层=&gt;下层</a:t>
            </a:r>
            <a:endParaRPr lang="en-US" altLang="zh-CN" dirty="0" smtClean="0"/>
          </a:p>
          <a:p>
            <a:pPr lvl="1">
              <a:lnSpc>
                <a:spcPct val="120000"/>
              </a:lnSpc>
            </a:pPr>
            <a:r>
              <a:rPr lang="zh-CN" altLang="en-US" dirty="0" smtClean="0"/>
              <a:t>系统处理方式为: 被调函数中对形参值的改变不影响主调函数处的任一变量的值</a:t>
            </a:r>
            <a:endParaRPr lang="en-US" altLang="zh-CN" dirty="0" smtClean="0"/>
          </a:p>
          <a:p>
            <a:pPr lvl="1">
              <a:lnSpc>
                <a:spcPct val="120000"/>
              </a:lnSpc>
            </a:pPr>
            <a:r>
              <a:rPr lang="zh-CN" altLang="en-US" dirty="0" smtClean="0">
                <a:solidFill>
                  <a:srgbClr val="669900"/>
                </a:solidFill>
              </a:rPr>
              <a:t>系统为形参分配存储空间，调用入口处将实参表达式的值赋给该表示形参的局部变量</a:t>
            </a:r>
            <a:endParaRPr lang="zh-CN" altLang="en-US" dirty="0" smtClean="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203</a:t>
            </a:fld>
            <a:endParaRPr lang="en-US" altLang="zh-CN" dirty="0"/>
          </a:p>
        </p:txBody>
      </p:sp>
    </p:spTree>
    <p:extLst>
      <p:ext uri="{BB962C8B-B14F-4D97-AF65-F5344CB8AC3E}">
        <p14:creationId xmlns:p14="http://schemas.microsoft.com/office/powerpoint/2010/main" val="3296268094"/>
      </p:ext>
    </p:extLst>
  </p:cSld>
  <p:clrMapOvr>
    <a:masterClrMapping/>
  </p:clrMapOvr>
  <p:timing>
    <p:tnLst>
      <p:par>
        <p:cTn xmlns:p14="http://schemas.microsoft.com/office/powerpoint/2010/mai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函数间的数据传递</a:t>
            </a:r>
            <a:endParaRPr lang="zh-CN" altLang="en-US" dirty="0"/>
          </a:p>
        </p:txBody>
      </p:sp>
      <p:sp>
        <p:nvSpPr>
          <p:cNvPr id="3" name="内容占位符 2"/>
          <p:cNvSpPr>
            <a:spLocks noGrp="1"/>
          </p:cNvSpPr>
          <p:nvPr>
            <p:ph idx="1"/>
          </p:nvPr>
        </p:nvSpPr>
        <p:spPr/>
        <p:txBody>
          <a:bodyPr/>
          <a:lstStyle/>
          <a:p>
            <a:r>
              <a:rPr lang="zh-CN" altLang="en-US" dirty="0" smtClean="0"/>
              <a:t>通过返回语句（单向）</a:t>
            </a:r>
            <a:endParaRPr lang="en-US" altLang="zh-CN" dirty="0" smtClean="0"/>
          </a:p>
          <a:p>
            <a:pPr lvl="1"/>
            <a:r>
              <a:rPr lang="zh-CN" altLang="en-US" dirty="0" smtClean="0"/>
              <a:t>通过函数内使用的</a:t>
            </a:r>
            <a:r>
              <a:rPr lang="en-US" altLang="zh-CN" dirty="0" smtClean="0"/>
              <a:t>return</a:t>
            </a:r>
            <a:r>
              <a:rPr lang="zh-CN" altLang="en-US" dirty="0" smtClean="0"/>
              <a:t>语句, 可将被调函数</a:t>
            </a:r>
            <a:r>
              <a:rPr lang="en-US" altLang="zh-CN" dirty="0" smtClean="0"/>
              <a:t>B</a:t>
            </a:r>
            <a:r>
              <a:rPr lang="zh-CN" altLang="en-US" dirty="0" smtClean="0"/>
              <a:t>内计算出的最终值“传出”到主调函数</a:t>
            </a:r>
            <a:r>
              <a:rPr lang="en-US" altLang="zh-CN" dirty="0" smtClean="0"/>
              <a:t>A</a:t>
            </a:r>
            <a:r>
              <a:rPr lang="zh-CN" altLang="en-US" dirty="0" smtClean="0"/>
              <a:t>的“调用点”处继续使用。方向是：“下层” =&gt;“上层”</a:t>
            </a:r>
            <a:endParaRPr lang="en-US" altLang="zh-CN" dirty="0" smtClean="0"/>
          </a:p>
          <a:p>
            <a:pPr lvl="1"/>
            <a:r>
              <a:rPr lang="zh-CN" altLang="en-US" dirty="0" smtClean="0"/>
              <a:t>函数的返回值（如果有返回值）是在函数体中“计算”得到的，该值可以在主调函数中进行其它处理</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204</a:t>
            </a:fld>
            <a:endParaRPr lang="en-US" altLang="zh-CN" dirty="0"/>
          </a:p>
        </p:txBody>
      </p:sp>
    </p:spTree>
    <p:extLst>
      <p:ext uri="{BB962C8B-B14F-4D97-AF65-F5344CB8AC3E}">
        <p14:creationId xmlns:p14="http://schemas.microsoft.com/office/powerpoint/2010/main" val="602897938"/>
      </p:ext>
    </p:extLst>
  </p:cSld>
  <p:clrMapOvr>
    <a:masterClrMapping/>
  </p:clrMapOvr>
  <p:timing>
    <p:tnLst>
      <p:par>
        <p:cTn xmlns:p14="http://schemas.microsoft.com/office/powerpoint/2010/mai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函数间的数据传递</a:t>
            </a:r>
            <a:endParaRPr lang="zh-CN" altLang="en-US" dirty="0"/>
          </a:p>
        </p:txBody>
      </p:sp>
      <p:sp>
        <p:nvSpPr>
          <p:cNvPr id="3" name="内容占位符 2"/>
          <p:cNvSpPr>
            <a:spLocks noGrp="1"/>
          </p:cNvSpPr>
          <p:nvPr>
            <p:ph idx="1"/>
          </p:nvPr>
        </p:nvSpPr>
        <p:spPr/>
        <p:txBody>
          <a:bodyPr/>
          <a:lstStyle/>
          <a:p>
            <a:pPr>
              <a:lnSpc>
                <a:spcPct val="120000"/>
              </a:lnSpc>
            </a:pPr>
            <a:r>
              <a:rPr lang="zh-CN" altLang="en-US" dirty="0" smtClean="0"/>
              <a:t>通过全局变量（双向）</a:t>
            </a:r>
            <a:endParaRPr lang="en-US" altLang="zh-CN" dirty="0" smtClean="0"/>
          </a:p>
          <a:p>
            <a:pPr lvl="1">
              <a:lnSpc>
                <a:spcPct val="120000"/>
              </a:lnSpc>
            </a:pPr>
            <a:r>
              <a:rPr lang="zh-CN" altLang="en-US" dirty="0" smtClean="0"/>
              <a:t>全局变量的定义域可延续到整个程序执行结束，因此，只要在函数中没有把该全局变量名说明为其它变量，在所有的函数中都可以直接访问它，也就是说，函数间的数据传递还可以通过全局变量实现，这种传递可以是双向的</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205</a:t>
            </a:fld>
            <a:endParaRPr lang="en-US" altLang="zh-CN" dirty="0"/>
          </a:p>
        </p:txBody>
      </p:sp>
    </p:spTree>
    <p:extLst>
      <p:ext uri="{BB962C8B-B14F-4D97-AF65-F5344CB8AC3E}">
        <p14:creationId xmlns:p14="http://schemas.microsoft.com/office/powerpoint/2010/main" val="4025872789"/>
      </p:ext>
    </p:extLst>
  </p:cSld>
  <p:clrMapOvr>
    <a:masterClrMapping/>
  </p:clrMapOvr>
  <p:timing>
    <p:tnLst>
      <p:par>
        <p:cTn xmlns:p14="http://schemas.microsoft.com/office/powerpoint/2010/mai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函数间的数据传递</a:t>
            </a:r>
            <a:endParaRPr lang="zh-CN" altLang="en-US" dirty="0"/>
          </a:p>
        </p:txBody>
      </p:sp>
      <p:sp>
        <p:nvSpPr>
          <p:cNvPr id="3" name="内容占位符 2"/>
          <p:cNvSpPr>
            <a:spLocks noGrp="1"/>
          </p:cNvSpPr>
          <p:nvPr>
            <p:ph idx="1"/>
          </p:nvPr>
        </p:nvSpPr>
        <p:spPr/>
        <p:txBody>
          <a:bodyPr/>
          <a:lstStyle/>
          <a:p>
            <a:pPr>
              <a:lnSpc>
                <a:spcPct val="120000"/>
              </a:lnSpc>
            </a:pPr>
            <a:r>
              <a:rPr lang="zh-CN" altLang="en-US" dirty="0" smtClean="0"/>
              <a:t>通过全局变量（双向）</a:t>
            </a:r>
            <a:endParaRPr lang="en-US" altLang="zh-CN" dirty="0" smtClean="0"/>
          </a:p>
          <a:p>
            <a:pPr lvl="1">
              <a:lnSpc>
                <a:spcPct val="120000"/>
              </a:lnSpc>
            </a:pPr>
            <a:r>
              <a:rPr lang="zh-CN" altLang="en-US" dirty="0" smtClean="0"/>
              <a:t>可从主调函数</a:t>
            </a:r>
            <a:r>
              <a:rPr lang="en-US" altLang="zh-CN" dirty="0" smtClean="0"/>
              <a:t>A</a:t>
            </a:r>
            <a:r>
              <a:rPr lang="zh-CN" altLang="en-US" dirty="0" smtClean="0"/>
              <a:t>中通过全局变量将值“传入”到被调函数</a:t>
            </a:r>
            <a:r>
              <a:rPr lang="en-US" altLang="zh-CN" dirty="0" smtClean="0"/>
              <a:t>B</a:t>
            </a:r>
            <a:r>
              <a:rPr lang="zh-CN" altLang="en-US" dirty="0" smtClean="0"/>
              <a:t>内(在</a:t>
            </a:r>
            <a:r>
              <a:rPr lang="en-US" altLang="zh-CN" dirty="0" smtClean="0"/>
              <a:t>A</a:t>
            </a:r>
            <a:r>
              <a:rPr lang="zh-CN" altLang="en-US" dirty="0" smtClean="0"/>
              <a:t>中赋值, 在函数</a:t>
            </a:r>
            <a:r>
              <a:rPr lang="en-US" altLang="zh-CN" dirty="0" smtClean="0"/>
              <a:t>B</a:t>
            </a:r>
            <a:r>
              <a:rPr lang="zh-CN" altLang="en-US" dirty="0" smtClean="0"/>
              <a:t>中使用该值)，又可将被调函数</a:t>
            </a:r>
            <a:r>
              <a:rPr lang="en-US" altLang="zh-CN" dirty="0" smtClean="0"/>
              <a:t>B</a:t>
            </a:r>
            <a:r>
              <a:rPr lang="zh-CN" altLang="en-US" dirty="0" smtClean="0"/>
              <a:t>中改变后的全局变量值“传出”到主调函数</a:t>
            </a:r>
            <a:r>
              <a:rPr lang="en-US" altLang="zh-CN" dirty="0" smtClean="0"/>
              <a:t>A</a:t>
            </a:r>
            <a:r>
              <a:rPr lang="zh-CN" altLang="en-US" dirty="0" smtClean="0"/>
              <a:t>中继续使用。传递方向可为：“上层” =&gt;“下层”，“下层” =&gt;“上层”。</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206</a:t>
            </a:fld>
            <a:endParaRPr lang="en-US" altLang="zh-CN" dirty="0"/>
          </a:p>
        </p:txBody>
      </p:sp>
    </p:spTree>
    <p:extLst>
      <p:ext uri="{BB962C8B-B14F-4D97-AF65-F5344CB8AC3E}">
        <p14:creationId xmlns:p14="http://schemas.microsoft.com/office/powerpoint/2010/main" val="1434634267"/>
      </p:ext>
    </p:extLst>
  </p:cSld>
  <p:clrMapOvr>
    <a:masterClrMapping/>
  </p:clrMapOvr>
  <p:timing>
    <p:tnLst>
      <p:par>
        <p:cTn xmlns:p14="http://schemas.microsoft.com/office/powerpoint/2010/mai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函数间的数据传递</a:t>
            </a:r>
            <a:endParaRPr lang="zh-CN" altLang="en-US" dirty="0"/>
          </a:p>
        </p:txBody>
      </p:sp>
      <p:sp>
        <p:nvSpPr>
          <p:cNvPr id="3" name="内容占位符 2"/>
          <p:cNvSpPr>
            <a:spLocks noGrp="1"/>
          </p:cNvSpPr>
          <p:nvPr>
            <p:ph idx="1"/>
          </p:nvPr>
        </p:nvSpPr>
        <p:spPr/>
        <p:txBody>
          <a:bodyPr/>
          <a:lstStyle/>
          <a:p>
            <a:pPr>
              <a:lnSpc>
                <a:spcPct val="120000"/>
              </a:lnSpc>
            </a:pPr>
            <a:r>
              <a:rPr lang="zh-CN" altLang="en-US" dirty="0" smtClean="0"/>
              <a:t>通过引用参数（双向）</a:t>
            </a:r>
            <a:endParaRPr lang="en-US" altLang="zh-CN" dirty="0" smtClean="0"/>
          </a:p>
          <a:p>
            <a:pPr lvl="1">
              <a:lnSpc>
                <a:spcPct val="120000"/>
              </a:lnSpc>
            </a:pPr>
            <a:r>
              <a:rPr lang="zh-CN" altLang="en-US" dirty="0" smtClean="0"/>
              <a:t>传递方向可为：“上层” =&gt;“下层”，“下层” =&gt;“上层”。即是说，它不仅可向被调函数的形参“传入”值(调用时的实参值)，而且还可通过该形参“传出”值。</a:t>
            </a:r>
            <a:endParaRPr lang="en-US" altLang="zh-CN" dirty="0" smtClean="0"/>
          </a:p>
          <a:p>
            <a:pPr lvl="1">
              <a:lnSpc>
                <a:spcPct val="120000"/>
              </a:lnSpc>
            </a:pPr>
            <a:r>
              <a:rPr lang="zh-CN" altLang="en-US" dirty="0" smtClean="0"/>
              <a:t>系统处理方式为: 被调函数中对形参值的使用与改变，就是对主调函数中调用语句处所对应实参变量值的直接使用与改变(形参不具有自己的存储空间，而使用实参的存储空间）</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207</a:t>
            </a:fld>
            <a:endParaRPr lang="en-US" altLang="zh-CN" dirty="0"/>
          </a:p>
        </p:txBody>
      </p:sp>
    </p:spTree>
    <p:extLst>
      <p:ext uri="{BB962C8B-B14F-4D97-AF65-F5344CB8AC3E}">
        <p14:creationId xmlns:p14="http://schemas.microsoft.com/office/powerpoint/2010/main" val="3174392741"/>
      </p:ext>
    </p:extLst>
  </p:cSld>
  <p:clrMapOvr>
    <a:masterClrMapping/>
  </p:clrMapOvr>
  <p:timing>
    <p:tnLst>
      <p:par>
        <p:cTn xmlns:p14="http://schemas.microsoft.com/office/powerpoint/2010/mai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函数间的数据传递</a:t>
            </a:r>
            <a:endParaRPr lang="zh-CN" altLang="en-US" dirty="0"/>
          </a:p>
        </p:txBody>
      </p:sp>
      <p:sp>
        <p:nvSpPr>
          <p:cNvPr id="3" name="内容占位符 2"/>
          <p:cNvSpPr>
            <a:spLocks noGrp="1"/>
          </p:cNvSpPr>
          <p:nvPr>
            <p:ph idx="1"/>
          </p:nvPr>
        </p:nvSpPr>
        <p:spPr/>
        <p:txBody>
          <a:bodyPr/>
          <a:lstStyle/>
          <a:p>
            <a:pPr>
              <a:lnSpc>
                <a:spcPct val="120000"/>
              </a:lnSpc>
            </a:pPr>
            <a:r>
              <a:rPr lang="zh-CN" altLang="en-US" dirty="0" smtClean="0"/>
              <a:t>通过数组类型参数（双向）</a:t>
            </a:r>
            <a:endParaRPr lang="en-US" altLang="zh-CN" dirty="0" smtClean="0"/>
          </a:p>
          <a:p>
            <a:pPr lvl="1">
              <a:lnSpc>
                <a:spcPct val="120000"/>
              </a:lnSpc>
            </a:pPr>
            <a:r>
              <a:rPr lang="zh-CN" altLang="en-US" dirty="0" smtClean="0"/>
              <a:t>数组做参数，是将数组的首地址传递给函数，函数根据首地址和偏移量访问实参数组中的数据并进行处理</a:t>
            </a:r>
            <a:endParaRPr lang="en-US" altLang="zh-CN" dirty="0" smtClean="0"/>
          </a:p>
          <a:p>
            <a:pPr lvl="1">
              <a:lnSpc>
                <a:spcPct val="120000"/>
              </a:lnSpc>
            </a:pPr>
            <a:r>
              <a:rPr lang="zh-CN" altLang="en-US" dirty="0" smtClean="0"/>
              <a:t>数组作形参，且在被调函数内使用或改变数组元素的值。系统处理方式为: 对形参数组元素的使用与改变，就是对实参数组元素的直接使用与改变。</a:t>
            </a:r>
            <a:endParaRPr lang="en-US" altLang="zh-CN" dirty="0" smtClean="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208</a:t>
            </a:fld>
            <a:endParaRPr lang="en-US" altLang="zh-CN" dirty="0"/>
          </a:p>
        </p:txBody>
      </p:sp>
    </p:spTree>
    <p:extLst>
      <p:ext uri="{BB962C8B-B14F-4D97-AF65-F5344CB8AC3E}">
        <p14:creationId xmlns:p14="http://schemas.microsoft.com/office/powerpoint/2010/main" val="227750476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a:xfrm>
            <a:off x="457200" y="1295400"/>
            <a:ext cx="8579296" cy="5029200"/>
          </a:xfrm>
        </p:spPr>
        <p:txBody>
          <a:bodyPr/>
          <a:lstStyle/>
          <a:p>
            <a:r>
              <a:rPr lang="zh-CN" altLang="en-US" dirty="0" smtClean="0"/>
              <a:t>有参函数（</a:t>
            </a:r>
            <a:r>
              <a:rPr lang="zh-CN" altLang="en-US" dirty="0" smtClean="0">
                <a:solidFill>
                  <a:srgbClr val="FF0000"/>
                </a:solidFill>
              </a:rPr>
              <a:t>带有参数的用户自定义函数</a:t>
            </a:r>
            <a:r>
              <a:rPr lang="zh-CN" altLang="en-US" dirty="0" smtClean="0"/>
              <a:t>）</a:t>
            </a:r>
            <a:endParaRPr lang="en-US" altLang="zh-CN" dirty="0" smtClean="0"/>
          </a:p>
          <a:p>
            <a:pPr lvl="1"/>
            <a:r>
              <a:rPr lang="zh-CN" altLang="en-US" dirty="0" smtClean="0"/>
              <a:t>进行调用时，必须提供所需个数的且具有相匹配数据类型的实际参数</a:t>
            </a:r>
            <a:endParaRPr lang="en-US" altLang="zh-CN" dirty="0" smtClean="0"/>
          </a:p>
          <a:p>
            <a:pPr lvl="1"/>
            <a:r>
              <a:rPr lang="zh-CN" altLang="en-US" dirty="0" smtClean="0"/>
              <a:t>函数原型的一般形式</a:t>
            </a:r>
            <a:endParaRPr lang="en-US" altLang="zh-CN" dirty="0" smtClean="0"/>
          </a:p>
          <a:p>
            <a:pPr marL="342900" lvl="1" indent="-342900" algn="just" eaLnBrk="0" hangingPunct="0">
              <a:spcBef>
                <a:spcPct val="0"/>
              </a:spcBef>
              <a:buClrTx/>
              <a:buNone/>
            </a:pPr>
            <a:r>
              <a:rPr lang="zh-CN" altLang="en-US" sz="2400" dirty="0" smtClean="0">
                <a:solidFill>
                  <a:schemeClr val="tx2"/>
                </a:solidFill>
                <a:latin typeface="Courier New" pitchFamily="49" charset="0"/>
                <a:cs typeface="Courier New" pitchFamily="49" charset="0"/>
              </a:rPr>
              <a:t>&lt;返回值类型&gt; &lt;函数名&gt;(&lt;以逗号分割的形参类型表&gt;)</a:t>
            </a:r>
            <a:r>
              <a:rPr lang="en-US" altLang="zh-CN" sz="2400" dirty="0" smtClean="0">
                <a:solidFill>
                  <a:schemeClr val="tx2"/>
                </a:solidFill>
                <a:latin typeface="Courier New" pitchFamily="49" charset="0"/>
                <a:cs typeface="Courier New" pitchFamily="49" charset="0"/>
              </a:rPr>
              <a:t>;</a:t>
            </a:r>
          </a:p>
          <a:p>
            <a:pPr lvl="1"/>
            <a:r>
              <a:rPr lang="zh-CN" altLang="en-US" dirty="0" smtClean="0"/>
              <a:t>定义的一般形式</a:t>
            </a:r>
            <a:endParaRPr lang="en-US" altLang="zh-CN" dirty="0" smtClean="0"/>
          </a:p>
          <a:p>
            <a:pPr algn="just" eaLnBrk="0" hangingPunct="0">
              <a:spcBef>
                <a:spcPct val="0"/>
              </a:spcBef>
              <a:buClrTx/>
              <a:buSzTx/>
              <a:buFontTx/>
              <a:buNone/>
            </a:pPr>
            <a:r>
              <a:rPr lang="zh-CN" altLang="en-US" sz="2400" dirty="0" smtClean="0">
                <a:solidFill>
                  <a:schemeClr val="tx2"/>
                </a:solidFill>
                <a:latin typeface="Courier New" pitchFamily="49" charset="0"/>
                <a:cs typeface="Courier New" pitchFamily="49" charset="0"/>
              </a:rPr>
              <a:t>&lt;返回值类型&gt; &lt;函数名&gt;(&lt;以逗号分割的形参类型及名字表&gt;)</a:t>
            </a:r>
            <a:endParaRPr lang="en-US" altLang="zh-CN" sz="2400" dirty="0" smtClean="0">
              <a:solidFill>
                <a:schemeClr val="tx2"/>
              </a:solidFill>
              <a:latin typeface="Courier New" pitchFamily="49" charset="0"/>
              <a:cs typeface="Courier New" pitchFamily="49" charset="0"/>
            </a:endParaRPr>
          </a:p>
          <a:p>
            <a:pPr algn="just" eaLnBrk="0" hangingPunct="0">
              <a:spcBef>
                <a:spcPct val="0"/>
              </a:spcBef>
              <a:buClrTx/>
              <a:buSzTx/>
              <a:buFontTx/>
              <a:buNone/>
            </a:pPr>
            <a:r>
              <a:rPr lang="zh-CN" altLang="en-US" sz="2400" dirty="0" smtClean="0">
                <a:solidFill>
                  <a:schemeClr val="tx2"/>
                </a:solidFill>
                <a:latin typeface="Courier New" pitchFamily="49" charset="0"/>
                <a:cs typeface="Courier New" pitchFamily="49" charset="0"/>
              </a:rPr>
              <a:t>{</a:t>
            </a:r>
            <a:r>
              <a:rPr lang="en-US" altLang="zh-CN" sz="2400" dirty="0" smtClean="0">
                <a:solidFill>
                  <a:schemeClr val="tx2"/>
                </a:solidFill>
                <a:latin typeface="Courier New" pitchFamily="49" charset="0"/>
                <a:cs typeface="Courier New" pitchFamily="49" charset="0"/>
              </a:rPr>
              <a:t>&lt;</a:t>
            </a:r>
            <a:r>
              <a:rPr lang="zh-CN" altLang="en-US" sz="2400" dirty="0" smtClean="0">
                <a:solidFill>
                  <a:schemeClr val="tx2"/>
                </a:solidFill>
                <a:latin typeface="Courier New" pitchFamily="49" charset="0"/>
                <a:cs typeface="Courier New" pitchFamily="49" charset="0"/>
              </a:rPr>
              <a:t>函数体</a:t>
            </a:r>
            <a:r>
              <a:rPr lang="en-US" altLang="zh-CN" sz="2400" dirty="0" smtClean="0">
                <a:solidFill>
                  <a:schemeClr val="tx2"/>
                </a:solidFill>
                <a:latin typeface="Courier New" pitchFamily="49" charset="0"/>
                <a:cs typeface="Courier New" pitchFamily="49" charset="0"/>
              </a:rPr>
              <a:t>&gt;}</a:t>
            </a:r>
          </a:p>
          <a:p>
            <a:pPr lvl="1"/>
            <a:r>
              <a:rPr lang="zh-CN" altLang="en-US" dirty="0" smtClean="0"/>
              <a:t>通过调用处提供的</a:t>
            </a:r>
            <a:r>
              <a:rPr lang="zh-CN" altLang="en-US" dirty="0" smtClean="0">
                <a:solidFill>
                  <a:srgbClr val="FF0000"/>
                </a:solidFill>
              </a:rPr>
              <a:t>不同实参值</a:t>
            </a:r>
            <a:r>
              <a:rPr lang="zh-CN" altLang="en-US" dirty="0" smtClean="0"/>
              <a:t>来</a:t>
            </a:r>
            <a:r>
              <a:rPr lang="zh-CN" altLang="en-US" dirty="0" smtClean="0">
                <a:solidFill>
                  <a:srgbClr val="00B050"/>
                </a:solidFill>
              </a:rPr>
              <a:t>计算</a:t>
            </a:r>
            <a:r>
              <a:rPr lang="zh-CN" altLang="en-US" dirty="0" smtClean="0"/>
              <a:t>出其</a:t>
            </a:r>
            <a:r>
              <a:rPr lang="zh-CN" altLang="en-US" dirty="0" smtClean="0">
                <a:solidFill>
                  <a:srgbClr val="FF0000"/>
                </a:solidFill>
              </a:rPr>
              <a:t>对应的函数值</a:t>
            </a:r>
            <a:r>
              <a:rPr lang="zh-CN" altLang="en-US" dirty="0" smtClean="0"/>
              <a:t>、或实现某种与传递过来的那些不同实参值有关的某种功能（返回值为</a:t>
            </a:r>
            <a:r>
              <a:rPr lang="en-US" altLang="zh-CN" dirty="0" smtClean="0"/>
              <a:t>void</a:t>
            </a:r>
            <a:r>
              <a:rPr lang="zh-CN" altLang="en-US" dirty="0" smtClean="0"/>
              <a:t>）。</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20</a:t>
            </a:fld>
            <a:endParaRPr lang="en-US" altLang="zh-CN" dirty="0"/>
          </a:p>
        </p:txBody>
      </p:sp>
    </p:spTree>
    <p:extLst>
      <p:ext uri="{BB962C8B-B14F-4D97-AF65-F5344CB8AC3E}">
        <p14:creationId xmlns:p14="http://schemas.microsoft.com/office/powerpoint/2010/main" val="2721442330"/>
      </p:ext>
    </p:extLst>
  </p:cSld>
  <p:clrMapOvr>
    <a:masterClrMapping/>
  </p:clrMapOvr>
  <p:timing>
    <p:tnLst>
      <p:par>
        <p:cTn xmlns:p14="http://schemas.microsoft.com/office/powerpoint/2010/mai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函数间的数据传递</a:t>
            </a:r>
            <a:endParaRPr lang="zh-CN" altLang="en-US" dirty="0"/>
          </a:p>
        </p:txBody>
      </p:sp>
      <p:sp>
        <p:nvSpPr>
          <p:cNvPr id="3" name="内容占位符 2"/>
          <p:cNvSpPr>
            <a:spLocks noGrp="1"/>
          </p:cNvSpPr>
          <p:nvPr>
            <p:ph idx="1"/>
          </p:nvPr>
        </p:nvSpPr>
        <p:spPr/>
        <p:txBody>
          <a:bodyPr/>
          <a:lstStyle/>
          <a:p>
            <a:r>
              <a:rPr lang="zh-CN" altLang="en-US" dirty="0" smtClean="0"/>
              <a:t>通过</a:t>
            </a:r>
            <a:r>
              <a:rPr lang="zh-CN" altLang="en-US" dirty="0" smtClean="0">
                <a:solidFill>
                  <a:srgbClr val="00B050"/>
                </a:solidFill>
              </a:rPr>
              <a:t>指针类型</a:t>
            </a:r>
            <a:r>
              <a:rPr lang="zh-CN" altLang="en-US" dirty="0" smtClean="0"/>
              <a:t>参数</a:t>
            </a:r>
            <a:endParaRPr lang="en-US" altLang="zh-CN" dirty="0" smtClean="0"/>
          </a:p>
          <a:p>
            <a:pPr lvl="1"/>
            <a:r>
              <a:rPr lang="zh-CN" altLang="en-US" dirty="0" smtClean="0"/>
              <a:t>指针作形参，且在被调函数内使用或改变指针所指变量的值。</a:t>
            </a:r>
            <a:endParaRPr lang="en-US" altLang="zh-CN" dirty="0" smtClean="0"/>
          </a:p>
          <a:p>
            <a:pPr lvl="1"/>
            <a:r>
              <a:rPr lang="zh-CN" altLang="en-US" dirty="0" smtClean="0"/>
              <a:t>系统处理方式为: 被调函数中对形参指针所指变量值的使用与改变，就是对实参指针所指变量值的直接使用与改变</a:t>
            </a:r>
            <a:endParaRPr lang="en-US" altLang="zh-CN" dirty="0" smtClean="0"/>
          </a:p>
          <a:p>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209</a:t>
            </a:fld>
            <a:endParaRPr lang="en-US" altLang="zh-CN" dirty="0"/>
          </a:p>
        </p:txBody>
      </p:sp>
    </p:spTree>
    <p:extLst>
      <p:ext uri="{BB962C8B-B14F-4D97-AF65-F5344CB8AC3E}">
        <p14:creationId xmlns:p14="http://schemas.microsoft.com/office/powerpoint/2010/main" val="1907553434"/>
      </p:ext>
    </p:extLst>
  </p:cSld>
  <p:clrMapOvr>
    <a:masterClrMapping/>
  </p:clrMapOvr>
  <p:timing>
    <p:tnLst>
      <p:par>
        <p:cTn xmlns:p14="http://schemas.microsoft.com/office/powerpoint/2010/mai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函数与</a:t>
            </a:r>
            <a:r>
              <a:rPr lang="en-US" altLang="zh-CN" dirty="0" smtClean="0"/>
              <a:t>C++</a:t>
            </a:r>
            <a:r>
              <a:rPr lang="zh-CN" altLang="en-US" dirty="0" smtClean="0"/>
              <a:t>程序结构</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210</a:t>
            </a:fld>
            <a:endParaRPr lang="en-US" altLang="zh-CN" dirty="0"/>
          </a:p>
        </p:txBody>
      </p:sp>
      <p:sp>
        <p:nvSpPr>
          <p:cNvPr id="30" name="Oval 3"/>
          <p:cNvSpPr>
            <a:spLocks noChangeArrowheads="1"/>
          </p:cNvSpPr>
          <p:nvPr/>
        </p:nvSpPr>
        <p:spPr bwMode="ltGray">
          <a:xfrm>
            <a:off x="2187575" y="4429132"/>
            <a:ext cx="5562600" cy="1325562"/>
          </a:xfrm>
          <a:prstGeom prst="ellipse">
            <a:avLst/>
          </a:prstGeom>
          <a:gradFill rotWithShape="1">
            <a:gsLst>
              <a:gs pos="0">
                <a:srgbClr val="292929"/>
              </a:gs>
              <a:gs pos="100000">
                <a:schemeClr val="bg1"/>
              </a:gs>
            </a:gsLst>
            <a:lin ang="2700000" scaled="1"/>
          </a:gradFill>
          <a:ln w="3175">
            <a:noFill/>
            <a:round/>
            <a:headEnd/>
            <a:tailEnd type="none" w="sm" len="sm"/>
          </a:ln>
          <a:effectLst/>
        </p:spPr>
        <p:txBody>
          <a:bodyPr vert="eaVert" wrap="none" lIns="92075" tIns="46038" rIns="92075" bIns="46038" anchor="ctr"/>
          <a:lstStyle/>
          <a:p>
            <a:endParaRPr lang="zh-CN" altLang="en-US"/>
          </a:p>
        </p:txBody>
      </p:sp>
      <p:sp>
        <p:nvSpPr>
          <p:cNvPr id="31" name="Oval 5"/>
          <p:cNvSpPr>
            <a:spLocks noChangeArrowheads="1"/>
          </p:cNvSpPr>
          <p:nvPr/>
        </p:nvSpPr>
        <p:spPr bwMode="gray">
          <a:xfrm rot="-998297">
            <a:off x="1517650" y="2114550"/>
            <a:ext cx="5564188" cy="2922588"/>
          </a:xfrm>
          <a:prstGeom prst="ellipse">
            <a:avLst/>
          </a:prstGeom>
          <a:gradFill rotWithShape="1">
            <a:gsLst>
              <a:gs pos="0">
                <a:srgbClr val="33CCCC">
                  <a:gamma/>
                  <a:shade val="63529"/>
                  <a:invGamma/>
                </a:srgbClr>
              </a:gs>
              <a:gs pos="100000">
                <a:srgbClr val="33CCCC"/>
              </a:gs>
            </a:gsLst>
            <a:lin ang="2700000" scaled="1"/>
          </a:gradFill>
          <a:ln w="12700">
            <a:noFill/>
            <a:round/>
            <a:headEnd type="none" w="sm" len="sm"/>
            <a:tailEnd type="none" w="sm" len="sm"/>
          </a:ln>
          <a:effectLst/>
        </p:spPr>
        <p:txBody>
          <a:bodyPr wrap="none" anchor="ctr"/>
          <a:lstStyle/>
          <a:p>
            <a:endParaRPr lang="zh-CN" altLang="en-US"/>
          </a:p>
        </p:txBody>
      </p:sp>
      <p:sp>
        <p:nvSpPr>
          <p:cNvPr id="32" name="Arc 6"/>
          <p:cNvSpPr>
            <a:spLocks/>
          </p:cNvSpPr>
          <p:nvPr/>
        </p:nvSpPr>
        <p:spPr bwMode="gray">
          <a:xfrm rot="-998297">
            <a:off x="4391025" y="3186113"/>
            <a:ext cx="2652713" cy="1320800"/>
          </a:xfrm>
          <a:custGeom>
            <a:avLst/>
            <a:gdLst>
              <a:gd name="G0" fmla="+- 0 0 0"/>
              <a:gd name="G1" fmla="+- 0 0 0"/>
              <a:gd name="G2" fmla="+- 21600 0 0"/>
              <a:gd name="T0" fmla="*/ 19933 w 19933"/>
              <a:gd name="T1" fmla="*/ 8321 h 19523"/>
              <a:gd name="T2" fmla="*/ 9242 w 19933"/>
              <a:gd name="T3" fmla="*/ 19523 h 19523"/>
              <a:gd name="T4" fmla="*/ 0 w 19933"/>
              <a:gd name="T5" fmla="*/ 0 h 19523"/>
            </a:gdLst>
            <a:ahLst/>
            <a:cxnLst>
              <a:cxn ang="0">
                <a:pos x="T0" y="T1"/>
              </a:cxn>
              <a:cxn ang="0">
                <a:pos x="T2" y="T3"/>
              </a:cxn>
              <a:cxn ang="0">
                <a:pos x="T4" y="T5"/>
              </a:cxn>
            </a:cxnLst>
            <a:rect l="0" t="0" r="r" b="b"/>
            <a:pathLst>
              <a:path w="19933" h="19523" fill="none" extrusionOk="0">
                <a:moveTo>
                  <a:pt x="19932" y="8320"/>
                </a:moveTo>
                <a:cubicBezTo>
                  <a:pt x="17876" y="13247"/>
                  <a:pt x="14067" y="17238"/>
                  <a:pt x="9241" y="19522"/>
                </a:cubicBezTo>
              </a:path>
              <a:path w="19933" h="19523" stroke="0" extrusionOk="0">
                <a:moveTo>
                  <a:pt x="19932" y="8320"/>
                </a:moveTo>
                <a:cubicBezTo>
                  <a:pt x="17876" y="13247"/>
                  <a:pt x="14067" y="17238"/>
                  <a:pt x="9241" y="19522"/>
                </a:cubicBezTo>
                <a:lnTo>
                  <a:pt x="0" y="0"/>
                </a:lnTo>
                <a:close/>
              </a:path>
            </a:pathLst>
          </a:custGeom>
          <a:solidFill>
            <a:srgbClr val="D9AF13"/>
          </a:solidFill>
          <a:ln w="12700">
            <a:noFill/>
            <a:round/>
            <a:headEnd type="none" w="sm" len="sm"/>
            <a:tailEnd type="none" w="sm" len="sm"/>
          </a:ln>
          <a:effectLst/>
        </p:spPr>
        <p:txBody>
          <a:bodyPr wrap="none" anchor="ctr"/>
          <a:lstStyle/>
          <a:p>
            <a:endParaRPr lang="zh-CN" altLang="en-US"/>
          </a:p>
        </p:txBody>
      </p:sp>
      <p:sp>
        <p:nvSpPr>
          <p:cNvPr id="33" name="Arc 7"/>
          <p:cNvSpPr>
            <a:spLocks/>
          </p:cNvSpPr>
          <p:nvPr/>
        </p:nvSpPr>
        <p:spPr bwMode="gray">
          <a:xfrm rot="-998297">
            <a:off x="4171300" y="2191736"/>
            <a:ext cx="2849562" cy="1567015"/>
          </a:xfrm>
          <a:custGeom>
            <a:avLst/>
            <a:gdLst>
              <a:gd name="G0" fmla="+- 0 0 0"/>
              <a:gd name="G1" fmla="+- 14335 0 0"/>
              <a:gd name="G2" fmla="+- 21600 0 0"/>
              <a:gd name="T0" fmla="*/ 16157 w 21600"/>
              <a:gd name="T1" fmla="*/ 0 h 22718"/>
              <a:gd name="T2" fmla="*/ 19907 w 21600"/>
              <a:gd name="T3" fmla="*/ 22718 h 22718"/>
              <a:gd name="T4" fmla="*/ 0 w 21600"/>
              <a:gd name="T5" fmla="*/ 14335 h 22718"/>
            </a:gdLst>
            <a:ahLst/>
            <a:cxnLst>
              <a:cxn ang="0">
                <a:pos x="T0" y="T1"/>
              </a:cxn>
              <a:cxn ang="0">
                <a:pos x="T2" y="T3"/>
              </a:cxn>
              <a:cxn ang="0">
                <a:pos x="T4" y="T5"/>
              </a:cxn>
            </a:cxnLst>
            <a:rect l="0" t="0" r="r" b="b"/>
            <a:pathLst>
              <a:path w="21600" h="22718" fill="none" extrusionOk="0">
                <a:moveTo>
                  <a:pt x="16157" y="-1"/>
                </a:moveTo>
                <a:cubicBezTo>
                  <a:pt x="19663" y="3951"/>
                  <a:pt x="21600" y="9051"/>
                  <a:pt x="21600" y="14335"/>
                </a:cubicBezTo>
                <a:cubicBezTo>
                  <a:pt x="21600" y="17214"/>
                  <a:pt x="21024" y="20064"/>
                  <a:pt x="19906" y="22717"/>
                </a:cubicBezTo>
              </a:path>
              <a:path w="21600" h="22718" stroke="0" extrusionOk="0">
                <a:moveTo>
                  <a:pt x="16157" y="-1"/>
                </a:moveTo>
                <a:cubicBezTo>
                  <a:pt x="19663" y="3951"/>
                  <a:pt x="21600" y="9051"/>
                  <a:pt x="21600" y="14335"/>
                </a:cubicBezTo>
                <a:cubicBezTo>
                  <a:pt x="21600" y="17214"/>
                  <a:pt x="21024" y="20064"/>
                  <a:pt x="19906" y="22717"/>
                </a:cubicBezTo>
                <a:lnTo>
                  <a:pt x="0" y="14335"/>
                </a:lnTo>
                <a:close/>
              </a:path>
            </a:pathLst>
          </a:custGeom>
          <a:solidFill>
            <a:srgbClr val="0099CC"/>
          </a:solidFill>
          <a:ln w="12700">
            <a:noFill/>
            <a:round/>
            <a:headEnd type="none" w="sm" len="sm"/>
            <a:tailEnd type="none" w="sm" len="sm"/>
          </a:ln>
          <a:effectLst/>
        </p:spPr>
        <p:txBody>
          <a:bodyPr wrap="none" anchor="ctr"/>
          <a:lstStyle/>
          <a:p>
            <a:pPr algn="ctr"/>
            <a:endParaRPr lang="zh-CN" altLang="zh-CN">
              <a:solidFill>
                <a:schemeClr val="bg1"/>
              </a:solidFill>
            </a:endParaRPr>
          </a:p>
        </p:txBody>
      </p:sp>
      <p:sp>
        <p:nvSpPr>
          <p:cNvPr id="34" name="Arc 8"/>
          <p:cNvSpPr>
            <a:spLocks/>
          </p:cNvSpPr>
          <p:nvPr/>
        </p:nvSpPr>
        <p:spPr bwMode="gray">
          <a:xfrm rot="20601703" flipH="1">
            <a:off x="1600200" y="3487738"/>
            <a:ext cx="2876550" cy="1630362"/>
          </a:xfrm>
          <a:custGeom>
            <a:avLst/>
            <a:gdLst>
              <a:gd name="G0" fmla="+- 0 0 0"/>
              <a:gd name="G1" fmla="+- 6947 0 0"/>
              <a:gd name="G2" fmla="+- 21600 0 0"/>
              <a:gd name="T0" fmla="*/ 20452 w 21600"/>
              <a:gd name="T1" fmla="*/ 0 h 24439"/>
              <a:gd name="T2" fmla="*/ 12673 w 21600"/>
              <a:gd name="T3" fmla="*/ 24439 h 24439"/>
              <a:gd name="T4" fmla="*/ 0 w 21600"/>
              <a:gd name="T5" fmla="*/ 6947 h 24439"/>
            </a:gdLst>
            <a:ahLst/>
            <a:cxnLst>
              <a:cxn ang="0">
                <a:pos x="T0" y="T1"/>
              </a:cxn>
              <a:cxn ang="0">
                <a:pos x="T2" y="T3"/>
              </a:cxn>
              <a:cxn ang="0">
                <a:pos x="T4" y="T5"/>
              </a:cxn>
            </a:cxnLst>
            <a:rect l="0" t="0" r="r" b="b"/>
            <a:pathLst>
              <a:path w="21600" h="24439" fill="none" extrusionOk="0">
                <a:moveTo>
                  <a:pt x="20452" y="-1"/>
                </a:moveTo>
                <a:cubicBezTo>
                  <a:pt x="21212" y="2237"/>
                  <a:pt x="21600" y="4584"/>
                  <a:pt x="21600" y="6947"/>
                </a:cubicBezTo>
                <a:cubicBezTo>
                  <a:pt x="21600" y="13871"/>
                  <a:pt x="18280" y="20376"/>
                  <a:pt x="12672" y="24438"/>
                </a:cubicBezTo>
              </a:path>
              <a:path w="21600" h="24439" stroke="0" extrusionOk="0">
                <a:moveTo>
                  <a:pt x="20452" y="-1"/>
                </a:moveTo>
                <a:cubicBezTo>
                  <a:pt x="21212" y="2237"/>
                  <a:pt x="21600" y="4584"/>
                  <a:pt x="21600" y="6947"/>
                </a:cubicBezTo>
                <a:cubicBezTo>
                  <a:pt x="21600" y="13871"/>
                  <a:pt x="18280" y="20376"/>
                  <a:pt x="12672" y="24438"/>
                </a:cubicBezTo>
                <a:lnTo>
                  <a:pt x="0" y="6947"/>
                </a:lnTo>
                <a:close/>
              </a:path>
            </a:pathLst>
          </a:custGeom>
          <a:gradFill rotWithShape="1">
            <a:gsLst>
              <a:gs pos="0">
                <a:srgbClr val="47ABE3">
                  <a:gamma/>
                  <a:tint val="45490"/>
                  <a:invGamma/>
                </a:srgbClr>
              </a:gs>
              <a:gs pos="100000">
                <a:srgbClr val="47ABE3"/>
              </a:gs>
            </a:gsLst>
            <a:lin ang="2700000" scaled="1"/>
          </a:gradFill>
          <a:ln w="12700">
            <a:noFill/>
            <a:round/>
            <a:headEnd type="none" w="sm" len="sm"/>
            <a:tailEnd type="none" w="sm" len="sm"/>
          </a:ln>
          <a:effectLst/>
        </p:spPr>
        <p:txBody>
          <a:bodyPr wrap="none" anchor="ctr"/>
          <a:lstStyle/>
          <a:p>
            <a:endParaRPr lang="zh-CN" altLang="en-US" dirty="0"/>
          </a:p>
        </p:txBody>
      </p:sp>
      <p:sp>
        <p:nvSpPr>
          <p:cNvPr id="35" name="Arc 9"/>
          <p:cNvSpPr>
            <a:spLocks/>
          </p:cNvSpPr>
          <p:nvPr/>
        </p:nvSpPr>
        <p:spPr bwMode="gray">
          <a:xfrm rot="-998297">
            <a:off x="3409950" y="1920875"/>
            <a:ext cx="2814638" cy="1417638"/>
          </a:xfrm>
          <a:custGeom>
            <a:avLst/>
            <a:gdLst>
              <a:gd name="G0" fmla="+- 4839 0 0"/>
              <a:gd name="G1" fmla="+- 21600 0 0"/>
              <a:gd name="G2" fmla="+- 21600 0 0"/>
              <a:gd name="T0" fmla="*/ 0 w 21397"/>
              <a:gd name="T1" fmla="*/ 549 h 21600"/>
              <a:gd name="T2" fmla="*/ 21397 w 21397"/>
              <a:gd name="T3" fmla="*/ 7730 h 21600"/>
              <a:gd name="T4" fmla="*/ 4839 w 21397"/>
              <a:gd name="T5" fmla="*/ 21600 h 21600"/>
            </a:gdLst>
            <a:ahLst/>
            <a:cxnLst>
              <a:cxn ang="0">
                <a:pos x="T0" y="T1"/>
              </a:cxn>
              <a:cxn ang="0">
                <a:pos x="T2" y="T3"/>
              </a:cxn>
              <a:cxn ang="0">
                <a:pos x="T4" y="T5"/>
              </a:cxn>
            </a:cxnLst>
            <a:rect l="0" t="0" r="r" b="b"/>
            <a:pathLst>
              <a:path w="21397" h="21600" fill="none" extrusionOk="0">
                <a:moveTo>
                  <a:pt x="0" y="549"/>
                </a:moveTo>
                <a:cubicBezTo>
                  <a:pt x="1587" y="184"/>
                  <a:pt x="3210" y="-1"/>
                  <a:pt x="4839" y="0"/>
                </a:cubicBezTo>
                <a:cubicBezTo>
                  <a:pt x="11230" y="0"/>
                  <a:pt x="17293" y="2830"/>
                  <a:pt x="21397" y="7729"/>
                </a:cubicBezTo>
              </a:path>
              <a:path w="21397" h="21600" stroke="0" extrusionOk="0">
                <a:moveTo>
                  <a:pt x="0" y="549"/>
                </a:moveTo>
                <a:cubicBezTo>
                  <a:pt x="1587" y="184"/>
                  <a:pt x="3210" y="-1"/>
                  <a:pt x="4839" y="0"/>
                </a:cubicBezTo>
                <a:cubicBezTo>
                  <a:pt x="11230" y="0"/>
                  <a:pt x="17293" y="2830"/>
                  <a:pt x="21397" y="7729"/>
                </a:cubicBezTo>
                <a:lnTo>
                  <a:pt x="4839" y="21600"/>
                </a:lnTo>
                <a:close/>
              </a:path>
            </a:pathLst>
          </a:custGeom>
          <a:gradFill rotWithShape="1">
            <a:gsLst>
              <a:gs pos="0">
                <a:srgbClr val="AAA0F8">
                  <a:gamma/>
                  <a:shade val="46275"/>
                  <a:invGamma/>
                </a:srgbClr>
              </a:gs>
              <a:gs pos="100000">
                <a:srgbClr val="AAA0F8"/>
              </a:gs>
            </a:gsLst>
            <a:lin ang="2700000" scaled="1"/>
          </a:gradFill>
          <a:ln w="12700">
            <a:noFill/>
            <a:round/>
            <a:headEnd type="none" w="sm" len="sm"/>
            <a:tailEnd type="none" w="sm" len="sm"/>
          </a:ln>
          <a:effectLst/>
        </p:spPr>
        <p:txBody>
          <a:bodyPr wrap="none" anchor="ctr"/>
          <a:lstStyle/>
          <a:p>
            <a:endParaRPr lang="zh-CN" altLang="en-US"/>
          </a:p>
        </p:txBody>
      </p:sp>
      <p:sp>
        <p:nvSpPr>
          <p:cNvPr id="36" name="Arc 10"/>
          <p:cNvSpPr>
            <a:spLocks/>
          </p:cNvSpPr>
          <p:nvPr/>
        </p:nvSpPr>
        <p:spPr bwMode="gray">
          <a:xfrm rot="20601703" flipH="1">
            <a:off x="1371600" y="2573338"/>
            <a:ext cx="2762250" cy="1381125"/>
          </a:xfrm>
          <a:custGeom>
            <a:avLst/>
            <a:gdLst>
              <a:gd name="G0" fmla="+- 0 0 0"/>
              <a:gd name="G1" fmla="+- 21142 0 0"/>
              <a:gd name="G2" fmla="+- 21600 0 0"/>
              <a:gd name="T0" fmla="*/ 4423 w 20934"/>
              <a:gd name="T1" fmla="*/ 0 h 21142"/>
              <a:gd name="T2" fmla="*/ 20934 w 20934"/>
              <a:gd name="T3" fmla="*/ 15820 h 21142"/>
              <a:gd name="T4" fmla="*/ 0 w 20934"/>
              <a:gd name="T5" fmla="*/ 21142 h 21142"/>
            </a:gdLst>
            <a:ahLst/>
            <a:cxnLst>
              <a:cxn ang="0">
                <a:pos x="T0" y="T1"/>
              </a:cxn>
              <a:cxn ang="0">
                <a:pos x="T2" y="T3"/>
              </a:cxn>
              <a:cxn ang="0">
                <a:pos x="T4" y="T5"/>
              </a:cxn>
            </a:cxnLst>
            <a:rect l="0" t="0" r="r" b="b"/>
            <a:pathLst>
              <a:path w="20934" h="21142" fill="none" extrusionOk="0">
                <a:moveTo>
                  <a:pt x="4423" y="-1"/>
                </a:moveTo>
                <a:cubicBezTo>
                  <a:pt x="12495" y="1688"/>
                  <a:pt x="18902" y="7826"/>
                  <a:pt x="20934" y="15819"/>
                </a:cubicBezTo>
              </a:path>
              <a:path w="20934" h="21142" stroke="0" extrusionOk="0">
                <a:moveTo>
                  <a:pt x="4423" y="-1"/>
                </a:moveTo>
                <a:cubicBezTo>
                  <a:pt x="12495" y="1688"/>
                  <a:pt x="18902" y="7826"/>
                  <a:pt x="20934" y="15819"/>
                </a:cubicBezTo>
                <a:lnTo>
                  <a:pt x="0" y="21142"/>
                </a:lnTo>
                <a:close/>
              </a:path>
            </a:pathLst>
          </a:custGeom>
          <a:gradFill rotWithShape="1">
            <a:gsLst>
              <a:gs pos="0">
                <a:srgbClr val="47ABE3"/>
              </a:gs>
              <a:gs pos="100000">
                <a:srgbClr val="47ABE3">
                  <a:gamma/>
                  <a:shade val="46275"/>
                  <a:invGamma/>
                </a:srgbClr>
              </a:gs>
            </a:gsLst>
            <a:lin ang="2700000" scaled="1"/>
          </a:gradFill>
          <a:ln w="12700">
            <a:noFill/>
            <a:round/>
            <a:headEnd type="none" w="sm" len="sm"/>
            <a:tailEnd type="none" w="sm" len="sm"/>
          </a:ln>
          <a:effectLst/>
        </p:spPr>
        <p:txBody>
          <a:bodyPr wrap="none" anchor="ctr"/>
          <a:lstStyle/>
          <a:p>
            <a:endParaRPr lang="zh-CN" altLang="en-US"/>
          </a:p>
        </p:txBody>
      </p:sp>
      <p:sp>
        <p:nvSpPr>
          <p:cNvPr id="47" name="Oval 21"/>
          <p:cNvSpPr>
            <a:spLocks noChangeArrowheads="1"/>
          </p:cNvSpPr>
          <p:nvPr/>
        </p:nvSpPr>
        <p:spPr bwMode="gray">
          <a:xfrm rot="-998297">
            <a:off x="2979738" y="2828925"/>
            <a:ext cx="2695575" cy="1339850"/>
          </a:xfrm>
          <a:prstGeom prst="ellipse">
            <a:avLst/>
          </a:prstGeom>
          <a:gradFill rotWithShape="0">
            <a:gsLst>
              <a:gs pos="0">
                <a:srgbClr val="000000"/>
              </a:gs>
              <a:gs pos="50000">
                <a:srgbClr val="000000">
                  <a:gamma/>
                  <a:tint val="24314"/>
                  <a:invGamma/>
                </a:srgbClr>
              </a:gs>
              <a:gs pos="100000">
                <a:srgbClr val="000000"/>
              </a:gs>
            </a:gsLst>
            <a:lin ang="0" scaled="1"/>
          </a:gradFill>
          <a:ln w="12700">
            <a:noFill/>
            <a:round/>
            <a:headEnd type="none" w="sm" len="sm"/>
            <a:tailEnd type="none" w="sm" len="sm"/>
          </a:ln>
          <a:effectLst/>
        </p:spPr>
        <p:txBody>
          <a:bodyPr wrap="none" anchor="ctr"/>
          <a:lstStyle/>
          <a:p>
            <a:endParaRPr lang="zh-CN" altLang="en-US"/>
          </a:p>
        </p:txBody>
      </p:sp>
      <p:sp>
        <p:nvSpPr>
          <p:cNvPr id="49" name="Text Box 23"/>
          <p:cNvSpPr txBox="1">
            <a:spLocks noChangeArrowheads="1"/>
          </p:cNvSpPr>
          <p:nvPr/>
        </p:nvSpPr>
        <p:spPr bwMode="gray">
          <a:xfrm>
            <a:off x="5761729" y="2571744"/>
            <a:ext cx="1114408" cy="369332"/>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存储类型</a:t>
            </a:r>
            <a:endParaRPr lang="en-US" altLang="zh-CN" b="1" dirty="0">
              <a:solidFill>
                <a:srgbClr val="FFFF00"/>
              </a:solidFill>
              <a:latin typeface="楷体_GB2312" pitchFamily="49" charset="-122"/>
              <a:ea typeface="楷体_GB2312" pitchFamily="49" charset="-122"/>
            </a:endParaRPr>
          </a:p>
        </p:txBody>
      </p:sp>
      <p:sp>
        <p:nvSpPr>
          <p:cNvPr id="50" name="Text Box 24"/>
          <p:cNvSpPr txBox="1">
            <a:spLocks noChangeArrowheads="1"/>
          </p:cNvSpPr>
          <p:nvPr/>
        </p:nvSpPr>
        <p:spPr bwMode="gray">
          <a:xfrm>
            <a:off x="4190093" y="2071678"/>
            <a:ext cx="1114408" cy="646331"/>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函数数据</a:t>
            </a:r>
            <a:endParaRPr lang="en-US" altLang="zh-CN" b="1" dirty="0" smtClean="0">
              <a:solidFill>
                <a:srgbClr val="FFFF00"/>
              </a:solidFill>
              <a:latin typeface="楷体_GB2312" pitchFamily="49" charset="-122"/>
              <a:ea typeface="楷体_GB2312" pitchFamily="49" charset="-122"/>
            </a:endParaRPr>
          </a:p>
          <a:p>
            <a:r>
              <a:rPr lang="zh-CN" altLang="en-US" b="1" dirty="0" smtClean="0">
                <a:solidFill>
                  <a:srgbClr val="FFFF00"/>
                </a:solidFill>
                <a:latin typeface="楷体_GB2312" pitchFamily="49" charset="-122"/>
                <a:ea typeface="楷体_GB2312" pitchFamily="49" charset="-122"/>
              </a:rPr>
              <a:t>传递</a:t>
            </a:r>
            <a:endParaRPr lang="en-US" altLang="zh-CN" b="1" dirty="0">
              <a:solidFill>
                <a:srgbClr val="FFFF00"/>
              </a:solidFill>
              <a:latin typeface="楷体_GB2312" pitchFamily="49" charset="-122"/>
              <a:ea typeface="楷体_GB2312" pitchFamily="49" charset="-122"/>
            </a:endParaRPr>
          </a:p>
        </p:txBody>
      </p:sp>
      <p:sp>
        <p:nvSpPr>
          <p:cNvPr id="51" name="Text Box 25"/>
          <p:cNvSpPr txBox="1">
            <a:spLocks noChangeArrowheads="1"/>
          </p:cNvSpPr>
          <p:nvPr/>
        </p:nvSpPr>
        <p:spPr bwMode="gray">
          <a:xfrm>
            <a:off x="2071670" y="2988230"/>
            <a:ext cx="1114408" cy="646331"/>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全局变量</a:t>
            </a:r>
            <a:endParaRPr lang="en-US" altLang="zh-CN" b="1" dirty="0" smtClean="0">
              <a:solidFill>
                <a:srgbClr val="FFFF00"/>
              </a:solidFill>
              <a:latin typeface="楷体_GB2312" pitchFamily="49" charset="-122"/>
              <a:ea typeface="楷体_GB2312" pitchFamily="49" charset="-122"/>
            </a:endParaRPr>
          </a:p>
          <a:p>
            <a:r>
              <a:rPr lang="zh-CN" altLang="en-US" b="1" dirty="0" smtClean="0">
                <a:solidFill>
                  <a:srgbClr val="FFFF00"/>
                </a:solidFill>
                <a:latin typeface="楷体_GB2312" pitchFamily="49" charset="-122"/>
                <a:ea typeface="楷体_GB2312" pitchFamily="49" charset="-122"/>
              </a:rPr>
              <a:t>局部变量</a:t>
            </a:r>
            <a:endParaRPr lang="en-US" altLang="zh-CN" b="1" dirty="0">
              <a:solidFill>
                <a:srgbClr val="FFFF00"/>
              </a:solidFill>
              <a:latin typeface="楷体_GB2312" pitchFamily="49" charset="-122"/>
              <a:ea typeface="楷体_GB2312" pitchFamily="49" charset="-122"/>
            </a:endParaRPr>
          </a:p>
        </p:txBody>
      </p:sp>
      <p:sp>
        <p:nvSpPr>
          <p:cNvPr id="52" name="Text Box 26"/>
          <p:cNvSpPr txBox="1">
            <a:spLocks noChangeArrowheads="1"/>
          </p:cNvSpPr>
          <p:nvPr/>
        </p:nvSpPr>
        <p:spPr bwMode="gray">
          <a:xfrm>
            <a:off x="2057400" y="4071942"/>
            <a:ext cx="883575" cy="369332"/>
          </a:xfrm>
          <a:prstGeom prst="rect">
            <a:avLst/>
          </a:prstGeom>
          <a:noFill/>
          <a:ln w="9525">
            <a:noFill/>
            <a:miter lim="800000"/>
            <a:headEnd/>
            <a:tailEnd/>
          </a:ln>
          <a:effectLst/>
        </p:spPr>
        <p:txBody>
          <a:bodyPr wrap="none">
            <a:spAutoFit/>
          </a:bodyPr>
          <a:lstStyle/>
          <a:p>
            <a:r>
              <a:rPr lang="en-US" altLang="zh-CN" b="1" dirty="0" smtClean="0">
                <a:solidFill>
                  <a:srgbClr val="FFFF00"/>
                </a:solidFill>
                <a:latin typeface="楷体_GB2312" pitchFamily="49" charset="-122"/>
                <a:ea typeface="楷体_GB2312" pitchFamily="49" charset="-122"/>
              </a:rPr>
              <a:t>SP</a:t>
            </a:r>
            <a:r>
              <a:rPr lang="zh-CN" altLang="en-US" b="1" dirty="0" smtClean="0">
                <a:solidFill>
                  <a:srgbClr val="FFFF00"/>
                </a:solidFill>
                <a:latin typeface="楷体_GB2312" pitchFamily="49" charset="-122"/>
                <a:ea typeface="楷体_GB2312" pitchFamily="49" charset="-122"/>
              </a:rPr>
              <a:t>框架</a:t>
            </a:r>
            <a:endParaRPr lang="en-US" altLang="zh-CN" b="1" dirty="0">
              <a:solidFill>
                <a:srgbClr val="FFFF00"/>
              </a:solidFill>
              <a:latin typeface="楷体_GB2312" pitchFamily="49" charset="-122"/>
              <a:ea typeface="楷体_GB2312" pitchFamily="49" charset="-122"/>
            </a:endParaRPr>
          </a:p>
        </p:txBody>
      </p:sp>
      <p:sp>
        <p:nvSpPr>
          <p:cNvPr id="53" name="Text Box 27"/>
          <p:cNvSpPr txBox="1">
            <a:spLocks noChangeArrowheads="1"/>
          </p:cNvSpPr>
          <p:nvPr/>
        </p:nvSpPr>
        <p:spPr bwMode="gray">
          <a:xfrm>
            <a:off x="3671906" y="4354305"/>
            <a:ext cx="881973" cy="646331"/>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标准库</a:t>
            </a:r>
            <a:endParaRPr lang="en-US" altLang="zh-CN" b="1" dirty="0" smtClean="0">
              <a:solidFill>
                <a:srgbClr val="FFFF00"/>
              </a:solidFill>
              <a:latin typeface="楷体_GB2312" pitchFamily="49" charset="-122"/>
              <a:ea typeface="楷体_GB2312" pitchFamily="49" charset="-122"/>
            </a:endParaRPr>
          </a:p>
          <a:p>
            <a:r>
              <a:rPr lang="zh-CN" altLang="en-US" b="1" dirty="0" smtClean="0">
                <a:solidFill>
                  <a:srgbClr val="FFFF00"/>
                </a:solidFill>
                <a:latin typeface="楷体_GB2312" pitchFamily="49" charset="-122"/>
                <a:ea typeface="楷体_GB2312" pitchFamily="49" charset="-122"/>
              </a:rPr>
              <a:t>函数</a:t>
            </a:r>
            <a:endParaRPr lang="en-US" altLang="zh-CN" b="1" dirty="0">
              <a:solidFill>
                <a:srgbClr val="FFFF00"/>
              </a:solidFill>
              <a:latin typeface="楷体_GB2312" pitchFamily="49" charset="-122"/>
              <a:ea typeface="楷体_GB2312" pitchFamily="49" charset="-122"/>
            </a:endParaRPr>
          </a:p>
        </p:txBody>
      </p:sp>
      <p:sp>
        <p:nvSpPr>
          <p:cNvPr id="54" name="Text Box 28"/>
          <p:cNvSpPr txBox="1">
            <a:spLocks noChangeArrowheads="1"/>
          </p:cNvSpPr>
          <p:nvPr/>
        </p:nvSpPr>
        <p:spPr bwMode="gray">
          <a:xfrm>
            <a:off x="5357818" y="3571876"/>
            <a:ext cx="881973" cy="646331"/>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生存期</a:t>
            </a:r>
            <a:endParaRPr lang="en-US" altLang="zh-CN" b="1" dirty="0" smtClean="0">
              <a:solidFill>
                <a:srgbClr val="FFFF00"/>
              </a:solidFill>
              <a:latin typeface="楷体_GB2312" pitchFamily="49" charset="-122"/>
              <a:ea typeface="楷体_GB2312" pitchFamily="49" charset="-122"/>
            </a:endParaRPr>
          </a:p>
          <a:p>
            <a:r>
              <a:rPr lang="zh-CN" altLang="en-US" b="1" dirty="0" smtClean="0">
                <a:solidFill>
                  <a:srgbClr val="FFFF00"/>
                </a:solidFill>
                <a:latin typeface="楷体_GB2312" pitchFamily="49" charset="-122"/>
                <a:ea typeface="楷体_GB2312" pitchFamily="49" charset="-122"/>
              </a:rPr>
              <a:t>作用域</a:t>
            </a:r>
            <a:endParaRPr lang="en-US" altLang="zh-CN" b="1" dirty="0">
              <a:solidFill>
                <a:srgbClr val="FFFF00"/>
              </a:solidFill>
              <a:latin typeface="楷体_GB2312" pitchFamily="49" charset="-122"/>
              <a:ea typeface="楷体_GB2312" pitchFamily="49" charset="-122"/>
            </a:endParaRPr>
          </a:p>
        </p:txBody>
      </p:sp>
      <p:grpSp>
        <p:nvGrpSpPr>
          <p:cNvPr id="3" name="Group 13"/>
          <p:cNvGrpSpPr>
            <a:grpSpLocks/>
          </p:cNvGrpSpPr>
          <p:nvPr/>
        </p:nvGrpSpPr>
        <p:grpSpPr bwMode="auto">
          <a:xfrm>
            <a:off x="4286248" y="3078173"/>
            <a:ext cx="3040063" cy="1725612"/>
            <a:chOff x="2694" y="1900"/>
            <a:chExt cx="1915" cy="1087"/>
          </a:xfrm>
        </p:grpSpPr>
        <p:sp>
          <p:nvSpPr>
            <p:cNvPr id="64" name="Arc 14"/>
            <p:cNvSpPr>
              <a:spLocks/>
            </p:cNvSpPr>
            <p:nvPr/>
          </p:nvSpPr>
          <p:spPr bwMode="gray">
            <a:xfrm rot="-886887">
              <a:off x="2694" y="1900"/>
              <a:ext cx="1858" cy="801"/>
            </a:xfrm>
            <a:custGeom>
              <a:avLst/>
              <a:gdLst>
                <a:gd name="G0" fmla="+- 0 0 0"/>
                <a:gd name="G1" fmla="+- 0 0 0"/>
                <a:gd name="G2" fmla="+- 21600 0 0"/>
                <a:gd name="T0" fmla="*/ 19866 w 19866"/>
                <a:gd name="T1" fmla="*/ 8479 h 19523"/>
                <a:gd name="T2" fmla="*/ 9242 w 19866"/>
                <a:gd name="T3" fmla="*/ 19523 h 19523"/>
                <a:gd name="T4" fmla="*/ 0 w 19866"/>
                <a:gd name="T5" fmla="*/ 0 h 19523"/>
              </a:gdLst>
              <a:ahLst/>
              <a:cxnLst>
                <a:cxn ang="0">
                  <a:pos x="T0" y="T1"/>
                </a:cxn>
                <a:cxn ang="0">
                  <a:pos x="T2" y="T3"/>
                </a:cxn>
                <a:cxn ang="0">
                  <a:pos x="T4" y="T5"/>
                </a:cxn>
              </a:cxnLst>
              <a:rect l="0" t="0" r="r" b="b"/>
              <a:pathLst>
                <a:path w="19866" h="19523" fill="none" extrusionOk="0">
                  <a:moveTo>
                    <a:pt x="19866" y="8479"/>
                  </a:moveTo>
                  <a:cubicBezTo>
                    <a:pt x="17793" y="13335"/>
                    <a:pt x="14014" y="17263"/>
                    <a:pt x="9241" y="19522"/>
                  </a:cubicBezTo>
                </a:path>
                <a:path w="19866" h="19523" stroke="0" extrusionOk="0">
                  <a:moveTo>
                    <a:pt x="19866" y="8479"/>
                  </a:moveTo>
                  <a:cubicBezTo>
                    <a:pt x="17793" y="13335"/>
                    <a:pt x="14014" y="17263"/>
                    <a:pt x="9241" y="19522"/>
                  </a:cubicBezTo>
                  <a:lnTo>
                    <a:pt x="0" y="0"/>
                  </a:lnTo>
                  <a:close/>
                </a:path>
              </a:pathLst>
            </a:custGeom>
            <a:solidFill>
              <a:srgbClr val="352973"/>
            </a:solidFill>
            <a:ln w="12700">
              <a:noFill/>
              <a:round/>
              <a:headEnd type="none" w="sm" len="sm"/>
              <a:tailEnd type="none" w="sm" len="sm"/>
            </a:ln>
            <a:effectLst/>
          </p:spPr>
          <p:txBody>
            <a:bodyPr wrap="none" anchor="ctr"/>
            <a:lstStyle/>
            <a:p>
              <a:endParaRPr lang="zh-CN" altLang="en-US"/>
            </a:p>
          </p:txBody>
        </p:sp>
        <p:sp>
          <p:nvSpPr>
            <p:cNvPr id="65" name="Freeform 15"/>
            <p:cNvSpPr>
              <a:spLocks/>
            </p:cNvSpPr>
            <p:nvPr/>
          </p:nvSpPr>
          <p:spPr bwMode="gray">
            <a:xfrm rot="-886887">
              <a:off x="2747" y="2019"/>
              <a:ext cx="868" cy="968"/>
            </a:xfrm>
            <a:custGeom>
              <a:avLst/>
              <a:gdLst/>
              <a:ahLst/>
              <a:cxnLst>
                <a:cxn ang="0">
                  <a:pos x="480" y="633"/>
                </a:cxn>
                <a:cxn ang="0">
                  <a:pos x="486" y="762"/>
                </a:cxn>
                <a:cxn ang="0">
                  <a:pos x="9" y="129"/>
                </a:cxn>
                <a:cxn ang="0">
                  <a:pos x="0" y="0"/>
                </a:cxn>
                <a:cxn ang="0">
                  <a:pos x="480" y="633"/>
                </a:cxn>
              </a:cxnLst>
              <a:rect l="0" t="0" r="r" b="b"/>
              <a:pathLst>
                <a:path w="486" h="762">
                  <a:moveTo>
                    <a:pt x="480" y="633"/>
                  </a:moveTo>
                  <a:lnTo>
                    <a:pt x="486" y="762"/>
                  </a:lnTo>
                  <a:lnTo>
                    <a:pt x="9" y="129"/>
                  </a:lnTo>
                  <a:lnTo>
                    <a:pt x="0" y="0"/>
                  </a:lnTo>
                  <a:lnTo>
                    <a:pt x="480" y="633"/>
                  </a:lnTo>
                  <a:close/>
                </a:path>
              </a:pathLst>
            </a:custGeom>
            <a:gradFill rotWithShape="1">
              <a:gsLst>
                <a:gs pos="0">
                  <a:srgbClr val="352973">
                    <a:gamma/>
                    <a:tint val="73725"/>
                    <a:invGamma/>
                  </a:srgbClr>
                </a:gs>
                <a:gs pos="100000">
                  <a:srgbClr val="352973"/>
                </a:gs>
              </a:gsLst>
              <a:lin ang="2700000" scaled="1"/>
            </a:gradFill>
            <a:ln w="9525" cap="flat" cmpd="sng">
              <a:noFill/>
              <a:prstDash val="solid"/>
              <a:round/>
              <a:headEnd/>
              <a:tailEnd/>
            </a:ln>
            <a:effectLst/>
          </p:spPr>
          <p:txBody>
            <a:bodyPr wrap="none">
              <a:spAutoFit/>
            </a:bodyPr>
            <a:lstStyle/>
            <a:p>
              <a:endParaRPr lang="zh-CN" altLang="en-US"/>
            </a:p>
          </p:txBody>
        </p:sp>
        <p:sp>
          <p:nvSpPr>
            <p:cNvPr id="66" name="Freeform 16"/>
            <p:cNvSpPr>
              <a:spLocks/>
            </p:cNvSpPr>
            <p:nvPr/>
          </p:nvSpPr>
          <p:spPr bwMode="gray">
            <a:xfrm rot="-886887">
              <a:off x="3614" y="2125"/>
              <a:ext cx="995" cy="617"/>
            </a:xfrm>
            <a:custGeom>
              <a:avLst/>
              <a:gdLst/>
              <a:ahLst/>
              <a:cxnLst>
                <a:cxn ang="0">
                  <a:pos x="0" y="342"/>
                </a:cxn>
                <a:cxn ang="0">
                  <a:pos x="552" y="0"/>
                </a:cxn>
                <a:cxn ang="0">
                  <a:pos x="556" y="138"/>
                </a:cxn>
                <a:cxn ang="0">
                  <a:pos x="346" y="338"/>
                </a:cxn>
                <a:cxn ang="0">
                  <a:pos x="6" y="486"/>
                </a:cxn>
                <a:cxn ang="0">
                  <a:pos x="0" y="342"/>
                </a:cxn>
              </a:cxnLst>
              <a:rect l="0" t="0" r="r" b="b"/>
              <a:pathLst>
                <a:path w="556" h="486">
                  <a:moveTo>
                    <a:pt x="0" y="342"/>
                  </a:moveTo>
                  <a:lnTo>
                    <a:pt x="552" y="0"/>
                  </a:lnTo>
                  <a:lnTo>
                    <a:pt x="556" y="138"/>
                  </a:lnTo>
                  <a:cubicBezTo>
                    <a:pt x="522" y="194"/>
                    <a:pt x="438" y="280"/>
                    <a:pt x="346" y="338"/>
                  </a:cubicBezTo>
                  <a:cubicBezTo>
                    <a:pt x="254" y="396"/>
                    <a:pt x="64" y="485"/>
                    <a:pt x="6" y="486"/>
                  </a:cubicBezTo>
                  <a:cubicBezTo>
                    <a:pt x="8" y="434"/>
                    <a:pt x="1" y="372"/>
                    <a:pt x="0" y="342"/>
                  </a:cubicBezTo>
                  <a:close/>
                </a:path>
              </a:pathLst>
            </a:custGeom>
            <a:solidFill>
              <a:srgbClr val="352973"/>
            </a:solidFill>
            <a:ln w="9525" cap="flat" cmpd="sng">
              <a:noFill/>
              <a:prstDash val="solid"/>
              <a:round/>
              <a:headEnd/>
              <a:tailEnd/>
            </a:ln>
            <a:effectLst/>
          </p:spPr>
          <p:txBody>
            <a:bodyPr wrap="none">
              <a:spAutoFit/>
            </a:bodyPr>
            <a:lstStyle/>
            <a:p>
              <a:endParaRPr lang="zh-CN" altLang="en-US"/>
            </a:p>
          </p:txBody>
        </p:sp>
      </p:grpSp>
      <p:grpSp>
        <p:nvGrpSpPr>
          <p:cNvPr id="6" name="Group 17"/>
          <p:cNvGrpSpPr>
            <a:grpSpLocks/>
          </p:cNvGrpSpPr>
          <p:nvPr/>
        </p:nvGrpSpPr>
        <p:grpSpPr bwMode="auto">
          <a:xfrm>
            <a:off x="4810123" y="2957523"/>
            <a:ext cx="3003550" cy="1900237"/>
            <a:chOff x="2914" y="1816"/>
            <a:chExt cx="1892" cy="1197"/>
          </a:xfrm>
        </p:grpSpPr>
        <p:sp>
          <p:nvSpPr>
            <p:cNvPr id="68" name="Freeform 18"/>
            <p:cNvSpPr>
              <a:spLocks/>
            </p:cNvSpPr>
            <p:nvPr/>
          </p:nvSpPr>
          <p:spPr bwMode="gray">
            <a:xfrm rot="-998297">
              <a:off x="3826" y="2056"/>
              <a:ext cx="980" cy="688"/>
            </a:xfrm>
            <a:custGeom>
              <a:avLst/>
              <a:gdLst/>
              <a:ahLst/>
              <a:cxnLst>
                <a:cxn ang="0">
                  <a:pos x="0" y="342"/>
                </a:cxn>
                <a:cxn ang="0">
                  <a:pos x="552" y="0"/>
                </a:cxn>
                <a:cxn ang="0">
                  <a:pos x="556" y="138"/>
                </a:cxn>
                <a:cxn ang="0">
                  <a:pos x="346" y="338"/>
                </a:cxn>
                <a:cxn ang="0">
                  <a:pos x="6" y="486"/>
                </a:cxn>
                <a:cxn ang="0">
                  <a:pos x="0" y="342"/>
                </a:cxn>
              </a:cxnLst>
              <a:rect l="0" t="0" r="r" b="b"/>
              <a:pathLst>
                <a:path w="556" h="486">
                  <a:moveTo>
                    <a:pt x="0" y="342"/>
                  </a:moveTo>
                  <a:lnTo>
                    <a:pt x="552" y="0"/>
                  </a:lnTo>
                  <a:lnTo>
                    <a:pt x="556" y="138"/>
                  </a:lnTo>
                  <a:cubicBezTo>
                    <a:pt x="522" y="194"/>
                    <a:pt x="438" y="280"/>
                    <a:pt x="346" y="338"/>
                  </a:cubicBezTo>
                  <a:cubicBezTo>
                    <a:pt x="254" y="396"/>
                    <a:pt x="64" y="485"/>
                    <a:pt x="6" y="486"/>
                  </a:cubicBezTo>
                  <a:cubicBezTo>
                    <a:pt x="8" y="434"/>
                    <a:pt x="1" y="372"/>
                    <a:pt x="0" y="342"/>
                  </a:cubicBezTo>
                  <a:close/>
                </a:path>
              </a:pathLst>
            </a:custGeom>
            <a:gradFill rotWithShape="0">
              <a:gsLst>
                <a:gs pos="0">
                  <a:srgbClr val="6600CC">
                    <a:gamma/>
                    <a:tint val="45490"/>
                    <a:invGamma/>
                  </a:srgbClr>
                </a:gs>
                <a:gs pos="100000">
                  <a:srgbClr val="6600CC"/>
                </a:gs>
              </a:gsLst>
              <a:lin ang="0" scaled="1"/>
            </a:gradFill>
            <a:ln w="9525" cap="flat" cmpd="sng">
              <a:noFill/>
              <a:prstDash val="solid"/>
              <a:round/>
              <a:headEnd/>
              <a:tailEnd/>
            </a:ln>
            <a:effectLst/>
          </p:spPr>
          <p:txBody>
            <a:bodyPr>
              <a:spAutoFit/>
            </a:bodyPr>
            <a:lstStyle/>
            <a:p>
              <a:endParaRPr lang="zh-CN" altLang="en-US"/>
            </a:p>
          </p:txBody>
        </p:sp>
        <p:sp>
          <p:nvSpPr>
            <p:cNvPr id="69" name="Arc 19"/>
            <p:cNvSpPr>
              <a:spLocks/>
            </p:cNvSpPr>
            <p:nvPr/>
          </p:nvSpPr>
          <p:spPr bwMode="gray">
            <a:xfrm rot="-1060795">
              <a:off x="2914" y="1816"/>
              <a:ext cx="1830" cy="880"/>
            </a:xfrm>
            <a:custGeom>
              <a:avLst/>
              <a:gdLst>
                <a:gd name="G0" fmla="+- 0 0 0"/>
                <a:gd name="G1" fmla="+- 0 0 0"/>
                <a:gd name="G2" fmla="+- 21600 0 0"/>
                <a:gd name="T0" fmla="*/ 19866 w 19866"/>
                <a:gd name="T1" fmla="*/ 8479 h 19523"/>
                <a:gd name="T2" fmla="*/ 9242 w 19866"/>
                <a:gd name="T3" fmla="*/ 19523 h 19523"/>
                <a:gd name="T4" fmla="*/ 0 w 19866"/>
                <a:gd name="T5" fmla="*/ 0 h 19523"/>
              </a:gdLst>
              <a:ahLst/>
              <a:cxnLst>
                <a:cxn ang="0">
                  <a:pos x="T0" y="T1"/>
                </a:cxn>
                <a:cxn ang="0">
                  <a:pos x="T2" y="T3"/>
                </a:cxn>
                <a:cxn ang="0">
                  <a:pos x="T4" y="T5"/>
                </a:cxn>
              </a:cxnLst>
              <a:rect l="0" t="0" r="r" b="b"/>
              <a:pathLst>
                <a:path w="19866" h="19523" fill="none" extrusionOk="0">
                  <a:moveTo>
                    <a:pt x="19866" y="8479"/>
                  </a:moveTo>
                  <a:cubicBezTo>
                    <a:pt x="17793" y="13335"/>
                    <a:pt x="14014" y="17263"/>
                    <a:pt x="9241" y="19522"/>
                  </a:cubicBezTo>
                </a:path>
                <a:path w="19866" h="19523" stroke="0" extrusionOk="0">
                  <a:moveTo>
                    <a:pt x="19866" y="8479"/>
                  </a:moveTo>
                  <a:cubicBezTo>
                    <a:pt x="17793" y="13335"/>
                    <a:pt x="14014" y="17263"/>
                    <a:pt x="9241" y="19522"/>
                  </a:cubicBezTo>
                  <a:lnTo>
                    <a:pt x="0" y="0"/>
                  </a:lnTo>
                  <a:close/>
                </a:path>
              </a:pathLst>
            </a:custGeom>
            <a:solidFill>
              <a:srgbClr val="CC99FF"/>
            </a:solidFill>
            <a:ln w="12700">
              <a:noFill/>
              <a:round/>
              <a:headEnd type="none" w="sm" len="sm"/>
              <a:tailEnd type="none" w="sm" len="sm"/>
            </a:ln>
            <a:effectLst/>
          </p:spPr>
          <p:txBody>
            <a:bodyPr wrap="none" anchor="ctr"/>
            <a:lstStyle/>
            <a:p>
              <a:endParaRPr lang="zh-CN" altLang="en-US"/>
            </a:p>
          </p:txBody>
        </p:sp>
        <p:sp>
          <p:nvSpPr>
            <p:cNvPr id="70" name="Freeform 20"/>
            <p:cNvSpPr>
              <a:spLocks/>
            </p:cNvSpPr>
            <p:nvPr/>
          </p:nvSpPr>
          <p:spPr bwMode="gray">
            <a:xfrm rot="-998297">
              <a:off x="2997" y="1949"/>
              <a:ext cx="839" cy="1064"/>
            </a:xfrm>
            <a:custGeom>
              <a:avLst/>
              <a:gdLst/>
              <a:ahLst/>
              <a:cxnLst>
                <a:cxn ang="0">
                  <a:pos x="480" y="633"/>
                </a:cxn>
                <a:cxn ang="0">
                  <a:pos x="486" y="762"/>
                </a:cxn>
                <a:cxn ang="0">
                  <a:pos x="9" y="129"/>
                </a:cxn>
                <a:cxn ang="0">
                  <a:pos x="0" y="0"/>
                </a:cxn>
                <a:cxn ang="0">
                  <a:pos x="480" y="633"/>
                </a:cxn>
              </a:cxnLst>
              <a:rect l="0" t="0" r="r" b="b"/>
              <a:pathLst>
                <a:path w="486" h="762">
                  <a:moveTo>
                    <a:pt x="480" y="633"/>
                  </a:moveTo>
                  <a:lnTo>
                    <a:pt x="486" y="762"/>
                  </a:lnTo>
                  <a:lnTo>
                    <a:pt x="9" y="129"/>
                  </a:lnTo>
                  <a:lnTo>
                    <a:pt x="0" y="0"/>
                  </a:lnTo>
                  <a:lnTo>
                    <a:pt x="480" y="633"/>
                  </a:lnTo>
                  <a:close/>
                </a:path>
              </a:pathLst>
            </a:custGeom>
            <a:gradFill rotWithShape="1">
              <a:gsLst>
                <a:gs pos="0">
                  <a:srgbClr val="5007A1"/>
                </a:gs>
                <a:gs pos="100000">
                  <a:srgbClr val="5007A1">
                    <a:gamma/>
                    <a:tint val="45490"/>
                    <a:invGamma/>
                  </a:srgbClr>
                </a:gs>
              </a:gsLst>
              <a:lin ang="2700000" scaled="1"/>
            </a:gradFill>
            <a:ln w="9525" cap="flat" cmpd="sng">
              <a:noFill/>
              <a:prstDash val="solid"/>
              <a:round/>
              <a:headEnd/>
              <a:tailEnd/>
            </a:ln>
            <a:effectLst/>
          </p:spPr>
          <p:txBody>
            <a:bodyPr>
              <a:spAutoFit/>
            </a:bodyPr>
            <a:lstStyle/>
            <a:p>
              <a:endParaRPr lang="zh-CN" altLang="en-US"/>
            </a:p>
          </p:txBody>
        </p:sp>
      </p:grpSp>
      <p:sp>
        <p:nvSpPr>
          <p:cNvPr id="71" name="Text Box 28"/>
          <p:cNvSpPr txBox="1">
            <a:spLocks noChangeArrowheads="1"/>
          </p:cNvSpPr>
          <p:nvPr/>
        </p:nvSpPr>
        <p:spPr bwMode="gray">
          <a:xfrm>
            <a:off x="5856318" y="3363923"/>
            <a:ext cx="881973" cy="646331"/>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生存期</a:t>
            </a:r>
            <a:endParaRPr lang="en-US" altLang="zh-CN" b="1" dirty="0" smtClean="0">
              <a:solidFill>
                <a:srgbClr val="FFFF00"/>
              </a:solidFill>
              <a:latin typeface="楷体_GB2312" pitchFamily="49" charset="-122"/>
              <a:ea typeface="楷体_GB2312" pitchFamily="49" charset="-122"/>
            </a:endParaRPr>
          </a:p>
          <a:p>
            <a:r>
              <a:rPr lang="zh-CN" altLang="en-US" b="1" dirty="0" smtClean="0">
                <a:solidFill>
                  <a:srgbClr val="FFFF00"/>
                </a:solidFill>
                <a:latin typeface="楷体_GB2312" pitchFamily="49" charset="-122"/>
                <a:ea typeface="楷体_GB2312" pitchFamily="49" charset="-122"/>
              </a:rPr>
              <a:t>作用域</a:t>
            </a:r>
            <a:endParaRPr lang="en-US" altLang="zh-CN" b="1" dirty="0">
              <a:solidFill>
                <a:srgbClr val="FFFF00"/>
              </a:solidFill>
              <a:latin typeface="楷体_GB2312" pitchFamily="49" charset="-122"/>
              <a:ea typeface="楷体_GB2312" pitchFamily="49" charset="-122"/>
            </a:endParaRPr>
          </a:p>
        </p:txBody>
      </p:sp>
      <p:sp>
        <p:nvSpPr>
          <p:cNvPr id="72" name="Oval 22"/>
          <p:cNvSpPr>
            <a:spLocks noChangeArrowheads="1"/>
          </p:cNvSpPr>
          <p:nvPr/>
        </p:nvSpPr>
        <p:spPr bwMode="white">
          <a:xfrm rot="-998297">
            <a:off x="3059970" y="3049334"/>
            <a:ext cx="2624137" cy="1098550"/>
          </a:xfrm>
          <a:prstGeom prst="ellipse">
            <a:avLst/>
          </a:prstGeom>
          <a:solidFill>
            <a:schemeClr val="bg1"/>
          </a:solidFill>
          <a:ln w="12700">
            <a:noFill/>
            <a:round/>
            <a:headEnd type="none" w="sm" len="sm"/>
            <a:tailEnd type="none" w="sm" len="sm"/>
          </a:ln>
          <a:effectLst/>
        </p:spPr>
        <p:txBody>
          <a:bodyPr wrap="none" anchor="ctr"/>
          <a:lstStyle/>
          <a:p>
            <a:endParaRPr lang="zh-CN" altLang="en-US"/>
          </a:p>
        </p:txBody>
      </p:sp>
    </p:spTree>
    <p:extLst>
      <p:ext uri="{BB962C8B-B14F-4D97-AF65-F5344CB8AC3E}">
        <p14:creationId xmlns:p14="http://schemas.microsoft.com/office/powerpoint/2010/main" val="27302695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heel(4)">
                                      <p:cBhvr>
                                        <p:cTn id="7" dur="2000"/>
                                        <p:tgtEl>
                                          <p:spTgt spid="31"/>
                                        </p:tgtEl>
                                      </p:cBhvr>
                                    </p:animEffect>
                                  </p:childTnLst>
                                </p:cTn>
                              </p:par>
                              <p:par>
                                <p:cTn id="8" presetID="21" presetClass="entr" presetSubtype="4"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wheel(4)">
                                      <p:cBhvr>
                                        <p:cTn id="10" dur="2000"/>
                                        <p:tgtEl>
                                          <p:spTgt spid="32"/>
                                        </p:tgtEl>
                                      </p:cBhvr>
                                    </p:animEffect>
                                  </p:childTnLst>
                                </p:cTn>
                              </p:par>
                              <p:par>
                                <p:cTn id="11" presetID="21" presetClass="entr" presetSubtype="4"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wheel(4)">
                                      <p:cBhvr>
                                        <p:cTn id="13" dur="2000"/>
                                        <p:tgtEl>
                                          <p:spTgt spid="33"/>
                                        </p:tgtEl>
                                      </p:cBhvr>
                                    </p:animEffect>
                                  </p:childTnLst>
                                </p:cTn>
                              </p:par>
                              <p:par>
                                <p:cTn id="14" presetID="21" presetClass="entr" presetSubtype="4"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wheel(4)">
                                      <p:cBhvr>
                                        <p:cTn id="16" dur="2000"/>
                                        <p:tgtEl>
                                          <p:spTgt spid="34"/>
                                        </p:tgtEl>
                                      </p:cBhvr>
                                    </p:animEffect>
                                  </p:childTnLst>
                                </p:cTn>
                              </p:par>
                              <p:par>
                                <p:cTn id="17" presetID="21" presetClass="entr" presetSubtype="4"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wheel(4)">
                                      <p:cBhvr>
                                        <p:cTn id="19" dur="2000"/>
                                        <p:tgtEl>
                                          <p:spTgt spid="35"/>
                                        </p:tgtEl>
                                      </p:cBhvr>
                                    </p:animEffect>
                                  </p:childTnLst>
                                </p:cTn>
                              </p:par>
                              <p:par>
                                <p:cTn id="20" presetID="21" presetClass="entr" presetSubtype="4" fill="hold" grpId="0" nodeType="with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wheel(4)">
                                      <p:cBhvr>
                                        <p:cTn id="22" dur="2000"/>
                                        <p:tgtEl>
                                          <p:spTgt spid="36"/>
                                        </p:tgtEl>
                                      </p:cBhvr>
                                    </p:animEffect>
                                  </p:childTnLst>
                                </p:cTn>
                              </p:par>
                              <p:par>
                                <p:cTn id="23" presetID="21" presetClass="entr" presetSubtype="4"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wheel(4)">
                                      <p:cBhvr>
                                        <p:cTn id="25" dur="2000"/>
                                        <p:tgtEl>
                                          <p:spTgt spid="47"/>
                                        </p:tgtEl>
                                      </p:cBhvr>
                                    </p:animEffect>
                                  </p:childTnLst>
                                </p:cTn>
                              </p:par>
                              <p:par>
                                <p:cTn id="26" presetID="21" presetClass="entr" presetSubtype="4" fill="hold" grpId="0" nodeType="with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wheel(4)">
                                      <p:cBhvr>
                                        <p:cTn id="28" dur="2000"/>
                                        <p:tgtEl>
                                          <p:spTgt spid="49"/>
                                        </p:tgtEl>
                                      </p:cBhvr>
                                    </p:animEffect>
                                  </p:childTnLst>
                                </p:cTn>
                              </p:par>
                              <p:par>
                                <p:cTn id="29" presetID="21" presetClass="entr" presetSubtype="4" fill="hold" grpId="0" nodeType="with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wheel(4)">
                                      <p:cBhvr>
                                        <p:cTn id="31" dur="2000"/>
                                        <p:tgtEl>
                                          <p:spTgt spid="50"/>
                                        </p:tgtEl>
                                      </p:cBhvr>
                                    </p:animEffect>
                                  </p:childTnLst>
                                </p:cTn>
                              </p:par>
                              <p:par>
                                <p:cTn id="32" presetID="21" presetClass="entr" presetSubtype="4" fill="hold" grpId="0" nodeType="withEffect">
                                  <p:stCondLst>
                                    <p:cond delay="0"/>
                                  </p:stCondLst>
                                  <p:childTnLst>
                                    <p:set>
                                      <p:cBhvr>
                                        <p:cTn id="33" dur="1" fill="hold">
                                          <p:stCondLst>
                                            <p:cond delay="0"/>
                                          </p:stCondLst>
                                        </p:cTn>
                                        <p:tgtEl>
                                          <p:spTgt spid="51"/>
                                        </p:tgtEl>
                                        <p:attrNameLst>
                                          <p:attrName>style.visibility</p:attrName>
                                        </p:attrNameLst>
                                      </p:cBhvr>
                                      <p:to>
                                        <p:strVal val="visible"/>
                                      </p:to>
                                    </p:set>
                                    <p:animEffect transition="in" filter="wheel(4)">
                                      <p:cBhvr>
                                        <p:cTn id="34" dur="2000"/>
                                        <p:tgtEl>
                                          <p:spTgt spid="51"/>
                                        </p:tgtEl>
                                      </p:cBhvr>
                                    </p:animEffect>
                                  </p:childTnLst>
                                </p:cTn>
                              </p:par>
                              <p:par>
                                <p:cTn id="35" presetID="21" presetClass="entr" presetSubtype="4" fill="hold" grpId="0" nodeType="with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wheel(4)">
                                      <p:cBhvr>
                                        <p:cTn id="37" dur="2000"/>
                                        <p:tgtEl>
                                          <p:spTgt spid="52"/>
                                        </p:tgtEl>
                                      </p:cBhvr>
                                    </p:animEffect>
                                  </p:childTnLst>
                                </p:cTn>
                              </p:par>
                              <p:par>
                                <p:cTn id="38" presetID="21" presetClass="entr" presetSubtype="4" fill="hold" grpId="0" nodeType="withEffect">
                                  <p:stCondLst>
                                    <p:cond delay="0"/>
                                  </p:stCondLst>
                                  <p:childTnLst>
                                    <p:set>
                                      <p:cBhvr>
                                        <p:cTn id="39" dur="1" fill="hold">
                                          <p:stCondLst>
                                            <p:cond delay="0"/>
                                          </p:stCondLst>
                                        </p:cTn>
                                        <p:tgtEl>
                                          <p:spTgt spid="53"/>
                                        </p:tgtEl>
                                        <p:attrNameLst>
                                          <p:attrName>style.visibility</p:attrName>
                                        </p:attrNameLst>
                                      </p:cBhvr>
                                      <p:to>
                                        <p:strVal val="visible"/>
                                      </p:to>
                                    </p:set>
                                    <p:animEffect transition="in" filter="wheel(4)">
                                      <p:cBhvr>
                                        <p:cTn id="40" dur="2000"/>
                                        <p:tgtEl>
                                          <p:spTgt spid="53"/>
                                        </p:tgtEl>
                                      </p:cBhvr>
                                    </p:animEffect>
                                  </p:childTnLst>
                                </p:cTn>
                              </p:par>
                              <p:par>
                                <p:cTn id="41" presetID="21" presetClass="entr" presetSubtype="4" fill="hold" grpId="0" nodeType="withEffect">
                                  <p:stCondLst>
                                    <p:cond delay="0"/>
                                  </p:stCondLst>
                                  <p:childTnLst>
                                    <p:set>
                                      <p:cBhvr>
                                        <p:cTn id="42" dur="1" fill="hold">
                                          <p:stCondLst>
                                            <p:cond delay="0"/>
                                          </p:stCondLst>
                                        </p:cTn>
                                        <p:tgtEl>
                                          <p:spTgt spid="54"/>
                                        </p:tgtEl>
                                        <p:attrNameLst>
                                          <p:attrName>style.visibility</p:attrName>
                                        </p:attrNameLst>
                                      </p:cBhvr>
                                      <p:to>
                                        <p:strVal val="visible"/>
                                      </p:to>
                                    </p:set>
                                    <p:animEffect transition="in" filter="wheel(4)">
                                      <p:cBhvr>
                                        <p:cTn id="43" dur="2000"/>
                                        <p:tgtEl>
                                          <p:spTgt spid="54"/>
                                        </p:tgtEl>
                                      </p:cBhvr>
                                    </p:animEffect>
                                  </p:childTnLst>
                                </p:cTn>
                              </p:par>
                              <p:par>
                                <p:cTn id="44" presetID="21" presetClass="entr" presetSubtype="4" fill="hold" grpId="0" nodeType="withEffect">
                                  <p:stCondLst>
                                    <p:cond delay="0"/>
                                  </p:stCondLst>
                                  <p:childTnLst>
                                    <p:set>
                                      <p:cBhvr>
                                        <p:cTn id="45" dur="1" fill="hold">
                                          <p:stCondLst>
                                            <p:cond delay="0"/>
                                          </p:stCondLst>
                                        </p:cTn>
                                        <p:tgtEl>
                                          <p:spTgt spid="72"/>
                                        </p:tgtEl>
                                        <p:attrNameLst>
                                          <p:attrName>style.visibility</p:attrName>
                                        </p:attrNameLst>
                                      </p:cBhvr>
                                      <p:to>
                                        <p:strVal val="visible"/>
                                      </p:to>
                                    </p:set>
                                    <p:animEffect transition="in" filter="wheel(4)">
                                      <p:cBhvr>
                                        <p:cTn id="46" dur="2000"/>
                                        <p:tgtEl>
                                          <p:spTgt spid="72"/>
                                        </p:tgtEl>
                                      </p:cBhvr>
                                    </p:animEffect>
                                  </p:childTnLst>
                                </p:cTn>
                              </p:par>
                            </p:childTnLst>
                          </p:cTn>
                        </p:par>
                        <p:par>
                          <p:cTn id="47" fill="hold">
                            <p:stCondLst>
                              <p:cond delay="2000"/>
                            </p:stCondLst>
                            <p:childTnLst>
                              <p:par>
                                <p:cTn id="48" presetID="18" presetClass="entr" presetSubtype="6" fill="hold" grpId="0" nodeType="after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strips(downRight)">
                                      <p:cBhvr>
                                        <p:cTn id="50" dur="500"/>
                                        <p:tgtEl>
                                          <p:spTgt spid="30"/>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dissolve">
                                      <p:cBhvr>
                                        <p:cTn id="55" dur="500"/>
                                        <p:tgtEl>
                                          <p:spTgt spid="6"/>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71"/>
                                        </p:tgtEl>
                                        <p:attrNameLst>
                                          <p:attrName>style.visibility</p:attrName>
                                        </p:attrNameLst>
                                      </p:cBhvr>
                                      <p:to>
                                        <p:strVal val="visible"/>
                                      </p:to>
                                    </p:set>
                                    <p:animEffect transition="in" filter="dissolve">
                                      <p:cBhvr>
                                        <p:cTn id="58" dur="500"/>
                                        <p:tgtEl>
                                          <p:spTgt spid="71"/>
                                        </p:tgtEl>
                                      </p:cBhvr>
                                    </p:animEffect>
                                  </p:childTnLst>
                                </p:cTn>
                              </p:par>
                              <p:par>
                                <p:cTn id="59" presetID="9" presetClass="entr" presetSubtype="0" fill="hold" nodeType="withEffect">
                                  <p:stCondLst>
                                    <p:cond delay="0"/>
                                  </p:stCondLst>
                                  <p:childTnLst>
                                    <p:set>
                                      <p:cBhvr>
                                        <p:cTn id="60" dur="1" fill="hold">
                                          <p:stCondLst>
                                            <p:cond delay="0"/>
                                          </p:stCondLst>
                                        </p:cTn>
                                        <p:tgtEl>
                                          <p:spTgt spid="3"/>
                                        </p:tgtEl>
                                        <p:attrNameLst>
                                          <p:attrName>style.visibility</p:attrName>
                                        </p:attrNameLst>
                                      </p:cBhvr>
                                      <p:to>
                                        <p:strVal val="visible"/>
                                      </p:to>
                                    </p:set>
                                    <p:animEffect transition="in" filter="dissolve">
                                      <p:cBhvr>
                                        <p:cTn id="6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5" grpId="0" animBg="1"/>
      <p:bldP spid="36" grpId="0" animBg="1"/>
      <p:bldP spid="47" grpId="0" animBg="1"/>
      <p:bldP spid="49" grpId="0"/>
      <p:bldP spid="50" grpId="0"/>
      <p:bldP spid="51" grpId="0"/>
      <p:bldP spid="52" grpId="0"/>
      <p:bldP spid="53" grpId="0"/>
      <p:bldP spid="54" grpId="0"/>
      <p:bldP spid="71" grpId="0"/>
      <p:bldP spid="72" grpId="0" animBg="1"/>
    </p:bld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变量与函数的生存期</a:t>
            </a:r>
            <a:endParaRPr lang="zh-CN" altLang="en-US" dirty="0"/>
          </a:p>
        </p:txBody>
      </p:sp>
      <p:sp>
        <p:nvSpPr>
          <p:cNvPr id="3" name="内容占位符 2"/>
          <p:cNvSpPr>
            <a:spLocks noGrp="1"/>
          </p:cNvSpPr>
          <p:nvPr>
            <p:ph idx="1"/>
          </p:nvPr>
        </p:nvSpPr>
        <p:spPr>
          <a:xfrm>
            <a:off x="457200" y="1412776"/>
            <a:ext cx="8229600" cy="5076924"/>
          </a:xfrm>
        </p:spPr>
        <p:txBody>
          <a:bodyPr/>
          <a:lstStyle/>
          <a:p>
            <a:r>
              <a:rPr lang="zh-CN" altLang="en-US" dirty="0" smtClean="0"/>
              <a:t>变量名和函数名的生存期与其对应的语法实体被分配的存储空间相关</a:t>
            </a:r>
            <a:endParaRPr lang="en-US" altLang="zh-CN" dirty="0" smtClean="0"/>
          </a:p>
          <a:p>
            <a:pPr lvl="1"/>
            <a:r>
              <a:rPr lang="zh-CN" altLang="en-US" dirty="0" smtClean="0"/>
              <a:t>全局的、静态的、外部的语法实体被分配到全局数据区，</a:t>
            </a:r>
            <a:r>
              <a:rPr lang="zh-CN" altLang="en-US" dirty="0" smtClean="0">
                <a:solidFill>
                  <a:srgbClr val="FF3300"/>
                </a:solidFill>
              </a:rPr>
              <a:t>生存期为整个程序</a:t>
            </a:r>
            <a:endParaRPr lang="en-US" altLang="zh-CN" dirty="0" smtClean="0">
              <a:solidFill>
                <a:srgbClr val="FF3300"/>
              </a:solidFill>
            </a:endParaRPr>
          </a:p>
          <a:p>
            <a:pPr lvl="1"/>
            <a:r>
              <a:rPr lang="zh-CN" altLang="en-US" dirty="0" smtClean="0"/>
              <a:t>局部的（在函数内，程序块内说明的）语法实体被分配到局部数据区（栈区等），这种分配是临时的，一旦该函数体或程序块这些结束，所分配的空间被撤销，</a:t>
            </a:r>
            <a:r>
              <a:rPr lang="zh-CN" altLang="en-US" dirty="0" smtClean="0">
                <a:solidFill>
                  <a:srgbClr val="FF3300"/>
                </a:solidFill>
              </a:rPr>
              <a:t>局部名字的生存期从被说明开始，到程序块结束</a:t>
            </a:r>
            <a:endParaRPr lang="zh-CN" altLang="en-US" dirty="0" smtClean="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211</a:t>
            </a:fld>
            <a:endParaRPr lang="en-US" altLang="zh-CN" dirty="0"/>
          </a:p>
        </p:txBody>
      </p:sp>
    </p:spTree>
    <p:extLst>
      <p:ext uri="{BB962C8B-B14F-4D97-AF65-F5344CB8AC3E}">
        <p14:creationId xmlns:p14="http://schemas.microsoft.com/office/powerpoint/2010/main" val="1409723502"/>
      </p:ext>
    </p:extLst>
  </p:cSld>
  <p:clrMapOvr>
    <a:masterClrMapping/>
  </p:clrMapOvr>
  <p:timing>
    <p:tnLst>
      <p:par>
        <p:cTn xmlns:p14="http://schemas.microsoft.com/office/powerpoint/2010/mai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zh-CN" altLang="en-US" dirty="0" smtClean="0"/>
              <a:t>变量与函数的生存期</a:t>
            </a:r>
            <a:endParaRPr lang="en-US" altLang="zh-CN" dirty="0"/>
          </a:p>
        </p:txBody>
      </p:sp>
      <p:sp>
        <p:nvSpPr>
          <p:cNvPr id="48131" name="AutoShape 3"/>
          <p:cNvSpPr>
            <a:spLocks noChangeArrowheads="1"/>
          </p:cNvSpPr>
          <p:nvPr/>
        </p:nvSpPr>
        <p:spPr bwMode="auto">
          <a:xfrm>
            <a:off x="457200" y="1643050"/>
            <a:ext cx="5715000" cy="4495800"/>
          </a:xfrm>
          <a:prstGeom prst="rightArrow">
            <a:avLst>
              <a:gd name="adj1" fmla="val 79306"/>
              <a:gd name="adj2" fmla="val 31485"/>
            </a:avLst>
          </a:prstGeom>
          <a:gradFill rotWithShape="1">
            <a:gsLst>
              <a:gs pos="0">
                <a:schemeClr val="bg2">
                  <a:alpha val="14999"/>
                </a:schemeClr>
              </a:gs>
              <a:gs pos="100000">
                <a:schemeClr val="bg2">
                  <a:gamma/>
                  <a:tint val="57647"/>
                  <a:invGamma/>
                </a:schemeClr>
              </a:gs>
            </a:gsLst>
            <a:lin ang="0" scaled="1"/>
          </a:gradFill>
          <a:ln w="9525">
            <a:noFill/>
            <a:miter lim="800000"/>
            <a:headEnd/>
            <a:tailEnd/>
          </a:ln>
          <a:effectLst/>
        </p:spPr>
        <p:txBody>
          <a:bodyPr wrap="none" anchor="ctr"/>
          <a:lstStyle/>
          <a:p>
            <a:endParaRPr lang="zh-CN" altLang="en-US"/>
          </a:p>
        </p:txBody>
      </p:sp>
      <p:sp>
        <p:nvSpPr>
          <p:cNvPr id="48132" name="AutoShape 4"/>
          <p:cNvSpPr>
            <a:spLocks noChangeArrowheads="1"/>
          </p:cNvSpPr>
          <p:nvPr/>
        </p:nvSpPr>
        <p:spPr bwMode="gray">
          <a:xfrm>
            <a:off x="838200" y="2252650"/>
            <a:ext cx="4038600" cy="990600"/>
          </a:xfrm>
          <a:prstGeom prst="roundRect">
            <a:avLst>
              <a:gd name="adj" fmla="val 9106"/>
            </a:avLst>
          </a:prstGeom>
          <a:gradFill rotWithShape="1">
            <a:gsLst>
              <a:gs pos="0">
                <a:schemeClr val="accent1"/>
              </a:gs>
              <a:gs pos="100000">
                <a:schemeClr val="accent1">
                  <a:gamma/>
                  <a:shade val="46275"/>
                  <a:invGamma/>
                </a:schemeClr>
              </a:gs>
            </a:gsLst>
            <a:lin ang="5400000" scaled="1"/>
          </a:gradFill>
          <a:ln w="25400">
            <a:solidFill>
              <a:schemeClr val="tx1"/>
            </a:solidFill>
            <a:round/>
            <a:headEnd/>
            <a:tailEnd/>
          </a:ln>
          <a:effectLst/>
        </p:spPr>
        <p:txBody>
          <a:bodyPr wrap="none" anchor="ctr"/>
          <a:lstStyle/>
          <a:p>
            <a:pPr lvl="1"/>
            <a:r>
              <a:rPr lang="zh-CN" altLang="en-US" sz="3200" b="1" dirty="0" smtClean="0">
                <a:solidFill>
                  <a:srgbClr val="FFFF00"/>
                </a:solidFill>
                <a:latin typeface="楷体_GB2312" pitchFamily="49" charset="-122"/>
                <a:ea typeface="楷体_GB2312" pitchFamily="49" charset="-122"/>
              </a:rPr>
              <a:t>静态生存期</a:t>
            </a:r>
            <a:endParaRPr lang="en-US" altLang="zh-CN" sz="3200" b="1" dirty="0" smtClean="0">
              <a:solidFill>
                <a:srgbClr val="FFFF00"/>
              </a:solidFill>
              <a:latin typeface="楷体_GB2312" pitchFamily="49" charset="-122"/>
              <a:ea typeface="楷体_GB2312" pitchFamily="49" charset="-122"/>
            </a:endParaRPr>
          </a:p>
        </p:txBody>
      </p:sp>
      <p:sp>
        <p:nvSpPr>
          <p:cNvPr id="48133" name="AutoShape 5"/>
          <p:cNvSpPr>
            <a:spLocks noChangeArrowheads="1"/>
          </p:cNvSpPr>
          <p:nvPr/>
        </p:nvSpPr>
        <p:spPr bwMode="gray">
          <a:xfrm>
            <a:off x="838200" y="3395650"/>
            <a:ext cx="4038600" cy="990600"/>
          </a:xfrm>
          <a:prstGeom prst="roundRect">
            <a:avLst>
              <a:gd name="adj" fmla="val 9106"/>
            </a:avLst>
          </a:prstGeom>
          <a:gradFill rotWithShape="1">
            <a:gsLst>
              <a:gs pos="0">
                <a:srgbClr val="699D5F"/>
              </a:gs>
              <a:gs pos="100000">
                <a:srgbClr val="699D5F">
                  <a:gamma/>
                  <a:shade val="46275"/>
                  <a:invGamma/>
                </a:srgbClr>
              </a:gs>
            </a:gsLst>
            <a:lin ang="5400000" scaled="1"/>
          </a:gradFill>
          <a:ln w="25400">
            <a:solidFill>
              <a:schemeClr val="tx1"/>
            </a:solidFill>
            <a:round/>
            <a:headEnd/>
            <a:tailEnd/>
          </a:ln>
          <a:effectLst/>
        </p:spPr>
        <p:txBody>
          <a:bodyPr wrap="none" anchor="ctr"/>
          <a:lstStyle/>
          <a:p>
            <a:pPr lvl="1"/>
            <a:r>
              <a:rPr lang="zh-CN" altLang="en-US" sz="3200" b="1" dirty="0" smtClean="0">
                <a:solidFill>
                  <a:srgbClr val="FFFF00"/>
                </a:solidFill>
                <a:latin typeface="楷体_GB2312" pitchFamily="49" charset="-122"/>
                <a:ea typeface="楷体_GB2312" pitchFamily="49" charset="-122"/>
              </a:rPr>
              <a:t>局部生存期</a:t>
            </a:r>
            <a:endParaRPr lang="en-US" altLang="zh-CN" sz="3200" b="1" dirty="0" smtClean="0">
              <a:solidFill>
                <a:srgbClr val="FFFF00"/>
              </a:solidFill>
              <a:latin typeface="楷体_GB2312" pitchFamily="49" charset="-122"/>
              <a:ea typeface="楷体_GB2312" pitchFamily="49" charset="-122"/>
            </a:endParaRPr>
          </a:p>
        </p:txBody>
      </p:sp>
      <p:sp>
        <p:nvSpPr>
          <p:cNvPr id="48134" name="AutoShape 6"/>
          <p:cNvSpPr>
            <a:spLocks noChangeArrowheads="1"/>
          </p:cNvSpPr>
          <p:nvPr/>
        </p:nvSpPr>
        <p:spPr bwMode="gray">
          <a:xfrm>
            <a:off x="838200" y="4538650"/>
            <a:ext cx="4038600" cy="990600"/>
          </a:xfrm>
          <a:prstGeom prst="roundRect">
            <a:avLst>
              <a:gd name="adj" fmla="val 9106"/>
            </a:avLst>
          </a:prstGeom>
          <a:gradFill rotWithShape="1">
            <a:gsLst>
              <a:gs pos="0">
                <a:schemeClr val="accent2"/>
              </a:gs>
              <a:gs pos="100000">
                <a:schemeClr val="accent2">
                  <a:gamma/>
                  <a:shade val="46275"/>
                  <a:invGamma/>
                </a:schemeClr>
              </a:gs>
            </a:gsLst>
            <a:lin ang="5400000" scaled="1"/>
          </a:gradFill>
          <a:ln w="25400">
            <a:solidFill>
              <a:schemeClr val="tx1"/>
            </a:solidFill>
            <a:round/>
            <a:headEnd/>
            <a:tailEnd/>
          </a:ln>
          <a:effectLst/>
        </p:spPr>
        <p:txBody>
          <a:bodyPr wrap="none" anchor="ctr"/>
          <a:lstStyle/>
          <a:p>
            <a:pPr lvl="1"/>
            <a:r>
              <a:rPr lang="zh-CN" altLang="en-US" sz="3200" b="1" dirty="0" smtClean="0">
                <a:solidFill>
                  <a:srgbClr val="FFFF00"/>
                </a:solidFill>
                <a:latin typeface="楷体_GB2312" pitchFamily="49" charset="-122"/>
                <a:ea typeface="楷体_GB2312" pitchFamily="49" charset="-122"/>
              </a:rPr>
              <a:t>动态生存期</a:t>
            </a:r>
          </a:p>
        </p:txBody>
      </p:sp>
      <p:sp>
        <p:nvSpPr>
          <p:cNvPr id="48135" name="AutoShape 7"/>
          <p:cNvSpPr>
            <a:spLocks noChangeArrowheads="1"/>
          </p:cNvSpPr>
          <p:nvPr/>
        </p:nvSpPr>
        <p:spPr bwMode="auto">
          <a:xfrm>
            <a:off x="5943600" y="3167050"/>
            <a:ext cx="2843242" cy="1295400"/>
          </a:xfrm>
          <a:prstGeom prst="roundRect">
            <a:avLst>
              <a:gd name="adj" fmla="val 9106"/>
            </a:avLst>
          </a:prstGeom>
          <a:noFill/>
          <a:ln w="25400">
            <a:noFill/>
            <a:round/>
            <a:headEnd/>
            <a:tailEnd/>
          </a:ln>
          <a:effectLst/>
        </p:spPr>
        <p:txBody>
          <a:bodyPr anchor="ctr"/>
          <a:lstStyle/>
          <a:p>
            <a:pPr algn="ctr"/>
            <a:r>
              <a:rPr lang="zh-CN" altLang="en-US" sz="3200" b="1" dirty="0" smtClean="0">
                <a:solidFill>
                  <a:srgbClr val="7030A0"/>
                </a:solidFill>
                <a:latin typeface="楷体_GB2312" pitchFamily="49" charset="-122"/>
                <a:ea typeface="楷体_GB2312" pitchFamily="49" charset="-122"/>
              </a:rPr>
              <a:t>变量名与函数名的生存期</a:t>
            </a:r>
            <a:endParaRPr lang="en-US" altLang="zh-CN" sz="3200" b="1" dirty="0">
              <a:solidFill>
                <a:srgbClr val="7030A0"/>
              </a:solidFill>
              <a:effectLst>
                <a:outerShdw blurRad="38100" dist="38100" dir="2700000" algn="tl">
                  <a:srgbClr val="C0C0C0"/>
                </a:outerShdw>
              </a:effectLst>
              <a:latin typeface="楷体_GB2312" pitchFamily="49" charset="-122"/>
              <a:ea typeface="楷体_GB2312" pitchFamily="49" charset="-122"/>
            </a:endParaRPr>
          </a:p>
        </p:txBody>
      </p:sp>
      <p:sp>
        <p:nvSpPr>
          <p:cNvPr id="8" name="灯片编号占位符 7"/>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212</a:t>
            </a:fld>
            <a:endParaRPr lang="en-US" altLang="zh-CN" dirty="0"/>
          </a:p>
        </p:txBody>
      </p:sp>
    </p:spTree>
    <p:extLst>
      <p:ext uri="{BB962C8B-B14F-4D97-AF65-F5344CB8AC3E}">
        <p14:creationId xmlns:p14="http://schemas.microsoft.com/office/powerpoint/2010/main" val="3961981060"/>
      </p:ext>
    </p:extLst>
  </p:cSld>
  <p:clrMapOvr>
    <a:masterClrMapping/>
  </p:clrMapOvr>
  <p:timing>
    <p:tnLst>
      <p:par>
        <p:cTn xmlns:p14="http://schemas.microsoft.com/office/powerpoint/2010/mai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变量与函数的生存期</a:t>
            </a:r>
            <a:endParaRPr lang="zh-CN" altLang="en-US" dirty="0"/>
          </a:p>
        </p:txBody>
      </p:sp>
      <p:sp>
        <p:nvSpPr>
          <p:cNvPr id="3" name="内容占位符 2"/>
          <p:cNvSpPr>
            <a:spLocks noGrp="1"/>
          </p:cNvSpPr>
          <p:nvPr>
            <p:ph idx="1"/>
          </p:nvPr>
        </p:nvSpPr>
        <p:spPr/>
        <p:txBody>
          <a:bodyPr/>
          <a:lstStyle/>
          <a:p>
            <a:r>
              <a:rPr lang="zh-CN" altLang="en-US" dirty="0" smtClean="0"/>
              <a:t>静态生存期</a:t>
            </a:r>
            <a:endParaRPr lang="en-US" altLang="zh-CN" dirty="0" smtClean="0"/>
          </a:p>
          <a:p>
            <a:pPr lvl="1"/>
            <a:r>
              <a:rPr lang="zh-CN" altLang="en-US" dirty="0" smtClean="0"/>
              <a:t>静态生存期（</a:t>
            </a:r>
            <a:r>
              <a:rPr lang="en-US" altLang="zh-CN" dirty="0" smtClean="0"/>
              <a:t>Static extent</a:t>
            </a:r>
            <a:r>
              <a:rPr lang="zh-CN" altLang="en-US" dirty="0" smtClean="0"/>
              <a:t>或</a:t>
            </a:r>
            <a:r>
              <a:rPr lang="en-US" altLang="zh-CN" dirty="0" smtClean="0"/>
              <a:t>Static storage duration</a:t>
            </a:r>
            <a:r>
              <a:rPr lang="zh-CN" altLang="en-US" dirty="0" smtClean="0"/>
              <a:t>）指的是标识符从程序开始运行时就存在，具有存储空间，到程序运行结束时消亡，释放存储空间。具有静态生存期的标识符存放在全局数据区，如全局变量、静态全局变量、静态局部变量。具有静态生命期的标识符在未被用户初始化的情况下，系统会自动将其初始化为</a:t>
            </a:r>
            <a:r>
              <a:rPr lang="en-US" altLang="zh-CN" dirty="0" smtClean="0"/>
              <a:t>0</a:t>
            </a:r>
            <a:r>
              <a:rPr lang="zh-CN" altLang="en-US" dirty="0" smtClean="0"/>
              <a:t>。</a:t>
            </a:r>
            <a:endParaRPr lang="en-US" altLang="zh-CN" dirty="0" smtClean="0"/>
          </a:p>
          <a:p>
            <a:pPr lvl="1"/>
            <a:r>
              <a:rPr lang="zh-CN" altLang="en-US" dirty="0" smtClean="0"/>
              <a:t>函数驻留在代码区，也具有静态生存期。所有具有文件级作用域的标识符都具有静态生存期</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213</a:t>
            </a:fld>
            <a:endParaRPr lang="en-US" altLang="zh-CN" dirty="0"/>
          </a:p>
        </p:txBody>
      </p:sp>
    </p:spTree>
    <p:extLst>
      <p:ext uri="{BB962C8B-B14F-4D97-AF65-F5344CB8AC3E}">
        <p14:creationId xmlns:p14="http://schemas.microsoft.com/office/powerpoint/2010/main" val="1498463416"/>
      </p:ext>
    </p:extLst>
  </p:cSld>
  <p:clrMapOvr>
    <a:masterClrMapping/>
  </p:clrMapOvr>
  <p:timing>
    <p:tnLst>
      <p:par>
        <p:cTn xmlns:p14="http://schemas.microsoft.com/office/powerpoint/2010/mai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变量与函数的生存期</a:t>
            </a:r>
            <a:endParaRPr lang="zh-CN" altLang="en-US" dirty="0"/>
          </a:p>
        </p:txBody>
      </p:sp>
      <p:sp>
        <p:nvSpPr>
          <p:cNvPr id="3" name="内容占位符 2"/>
          <p:cNvSpPr>
            <a:spLocks noGrp="1"/>
          </p:cNvSpPr>
          <p:nvPr>
            <p:ph idx="1"/>
          </p:nvPr>
        </p:nvSpPr>
        <p:spPr/>
        <p:txBody>
          <a:bodyPr/>
          <a:lstStyle/>
          <a:p>
            <a:r>
              <a:rPr lang="zh-CN" altLang="en-US" dirty="0" smtClean="0"/>
              <a:t>局部生存期</a:t>
            </a:r>
            <a:endParaRPr lang="en-US" altLang="zh-CN" dirty="0" smtClean="0"/>
          </a:p>
          <a:p>
            <a:pPr lvl="1"/>
            <a:r>
              <a:rPr lang="zh-CN" altLang="en-US" dirty="0" smtClean="0"/>
              <a:t>在函数内部或块中定义的标识符具有局部生存期（</a:t>
            </a:r>
            <a:r>
              <a:rPr lang="en-US" altLang="zh-CN" dirty="0" smtClean="0"/>
              <a:t>Automatic extent</a:t>
            </a:r>
            <a:r>
              <a:rPr lang="zh-CN" altLang="en-US" dirty="0" smtClean="0"/>
              <a:t>或</a:t>
            </a:r>
            <a:r>
              <a:rPr lang="en-US" altLang="zh-CN" dirty="0" smtClean="0"/>
              <a:t>Automatic storage duration</a:t>
            </a:r>
            <a:r>
              <a:rPr lang="zh-CN" altLang="en-US" dirty="0" smtClean="0"/>
              <a:t>），其生存期开始于执行到该函数或块的标识符定义处，结束于该函数或块的结束处。具有局部生存期的标识符存放在栈区。具有局部生存期的标识符如果未被初始化，其内容是随机的，不可引用。</a:t>
            </a:r>
            <a:endParaRPr lang="en-US" altLang="zh-CN" dirty="0" smtClean="0"/>
          </a:p>
          <a:p>
            <a:pPr lvl="1"/>
            <a:r>
              <a:rPr lang="zh-CN" altLang="en-US" dirty="0" smtClean="0"/>
              <a:t>具有局部生存期的标识符必定具有局部作用域；但反之不然，静态局部变量具有局部作用域，但却具有静态生存期</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214</a:t>
            </a:fld>
            <a:endParaRPr lang="en-US" altLang="zh-CN" dirty="0"/>
          </a:p>
        </p:txBody>
      </p:sp>
    </p:spTree>
    <p:extLst>
      <p:ext uri="{BB962C8B-B14F-4D97-AF65-F5344CB8AC3E}">
        <p14:creationId xmlns:p14="http://schemas.microsoft.com/office/powerpoint/2010/main" val="2292787237"/>
      </p:ext>
    </p:extLst>
  </p:cSld>
  <p:clrMapOvr>
    <a:masterClrMapping/>
  </p:clrMapOvr>
  <p:timing>
    <p:tnLst>
      <p:par>
        <p:cTn xmlns:p14="http://schemas.microsoft.com/office/powerpoint/2010/mai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变量与函数的生存期</a:t>
            </a:r>
            <a:endParaRPr lang="zh-CN" altLang="en-US" dirty="0"/>
          </a:p>
        </p:txBody>
      </p:sp>
      <p:sp>
        <p:nvSpPr>
          <p:cNvPr id="3" name="内容占位符 2"/>
          <p:cNvSpPr>
            <a:spLocks noGrp="1"/>
          </p:cNvSpPr>
          <p:nvPr>
            <p:ph idx="1"/>
          </p:nvPr>
        </p:nvSpPr>
        <p:spPr/>
        <p:txBody>
          <a:bodyPr/>
          <a:lstStyle/>
          <a:p>
            <a:r>
              <a:rPr lang="zh-CN" altLang="en-US" dirty="0" smtClean="0"/>
              <a:t>动态生存期</a:t>
            </a:r>
            <a:endParaRPr lang="en-US" altLang="zh-CN" dirty="0" smtClean="0"/>
          </a:p>
          <a:p>
            <a:pPr lvl="1"/>
            <a:r>
              <a:rPr lang="zh-CN" altLang="en-US" dirty="0" smtClean="0"/>
              <a:t>具有动态生存期（</a:t>
            </a:r>
            <a:r>
              <a:rPr lang="en-US" altLang="zh-CN" dirty="0" smtClean="0"/>
              <a:t>dynamic extent</a:t>
            </a:r>
            <a:r>
              <a:rPr lang="zh-CN" altLang="en-US" dirty="0" smtClean="0"/>
              <a:t>或</a:t>
            </a:r>
            <a:r>
              <a:rPr lang="en-US" altLang="zh-CN" dirty="0" smtClean="0"/>
              <a:t>dynamic storage duration</a:t>
            </a:r>
            <a:r>
              <a:rPr lang="zh-CN" altLang="en-US" dirty="0" smtClean="0"/>
              <a:t>）的标识符存放在自由存储区，由特定的函数调用或运算来创建和释放，如用</a:t>
            </a:r>
            <a:r>
              <a:rPr lang="en-US" altLang="zh-CN" dirty="0" smtClean="0"/>
              <a:t>new</a:t>
            </a:r>
            <a:r>
              <a:rPr lang="zh-CN" altLang="en-US" dirty="0" smtClean="0"/>
              <a:t>运算符（或调用</a:t>
            </a:r>
            <a:r>
              <a:rPr lang="en-US" altLang="zh-CN" dirty="0" err="1" smtClean="0"/>
              <a:t>malloc</a:t>
            </a:r>
            <a:r>
              <a:rPr lang="en-US" altLang="zh-CN" dirty="0" smtClean="0"/>
              <a:t>()</a:t>
            </a:r>
            <a:r>
              <a:rPr lang="zh-CN" altLang="en-US" dirty="0" smtClean="0"/>
              <a:t>函数）为变量分配存储空间时，变量的生存期开始，而用</a:t>
            </a:r>
            <a:r>
              <a:rPr lang="en-US" altLang="zh-CN" dirty="0" smtClean="0"/>
              <a:t>delete</a:t>
            </a:r>
            <a:r>
              <a:rPr lang="zh-CN" altLang="en-US" dirty="0" smtClean="0"/>
              <a:t>运算符（或调用</a:t>
            </a:r>
            <a:r>
              <a:rPr lang="en-US" altLang="zh-CN" dirty="0" smtClean="0"/>
              <a:t>free()</a:t>
            </a:r>
            <a:r>
              <a:rPr lang="zh-CN" altLang="en-US" dirty="0" smtClean="0"/>
              <a:t>函数）释放空间或程序结束时，变量生存期结束。</a:t>
            </a:r>
            <a:endParaRPr lang="en-US" altLang="zh-CN" dirty="0" smtClean="0"/>
          </a:p>
          <a:p>
            <a:pPr lvl="1"/>
            <a:r>
              <a:rPr lang="zh-CN" altLang="en-US" dirty="0" smtClean="0"/>
              <a:t>关于</a:t>
            </a:r>
            <a:r>
              <a:rPr lang="en-US" altLang="zh-CN" dirty="0" smtClean="0"/>
              <a:t>new</a:t>
            </a:r>
            <a:r>
              <a:rPr lang="zh-CN" altLang="en-US" dirty="0" smtClean="0"/>
              <a:t>运算符和</a:t>
            </a:r>
            <a:r>
              <a:rPr lang="en-US" altLang="zh-CN" dirty="0" smtClean="0"/>
              <a:t>delete</a:t>
            </a:r>
            <a:r>
              <a:rPr lang="zh-CN" altLang="en-US" dirty="0" smtClean="0"/>
              <a:t>运算符将在第七章中介绍。</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215</a:t>
            </a:fld>
            <a:endParaRPr lang="en-US" altLang="zh-CN" dirty="0"/>
          </a:p>
        </p:txBody>
      </p:sp>
    </p:spTree>
    <p:extLst>
      <p:ext uri="{BB962C8B-B14F-4D97-AF65-F5344CB8AC3E}">
        <p14:creationId xmlns:p14="http://schemas.microsoft.com/office/powerpoint/2010/main" val="393716559"/>
      </p:ext>
    </p:extLst>
  </p:cSld>
  <p:clrMapOvr>
    <a:masterClrMapping/>
  </p:clrMapOvr>
  <p:timing>
    <p:tnLst>
      <p:par>
        <p:cTn xmlns:p14="http://schemas.microsoft.com/office/powerpoint/2010/mai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变量与函数的作用域</a:t>
            </a:r>
            <a:endParaRPr lang="zh-CN" altLang="en-US" dirty="0"/>
          </a:p>
        </p:txBody>
      </p:sp>
      <p:sp>
        <p:nvSpPr>
          <p:cNvPr id="3" name="内容占位符 2"/>
          <p:cNvSpPr>
            <a:spLocks noGrp="1"/>
          </p:cNvSpPr>
          <p:nvPr>
            <p:ph idx="1"/>
          </p:nvPr>
        </p:nvSpPr>
        <p:spPr/>
        <p:txBody>
          <a:bodyPr/>
          <a:lstStyle/>
          <a:p>
            <a:r>
              <a:rPr lang="zh-CN" altLang="en-US" dirty="0" smtClean="0"/>
              <a:t>程序中出现的所有</a:t>
            </a:r>
            <a:r>
              <a:rPr lang="zh-CN" altLang="en-US" dirty="0" smtClean="0">
                <a:solidFill>
                  <a:srgbClr val="C00000"/>
                </a:solidFill>
              </a:rPr>
              <a:t>标识符</a:t>
            </a:r>
            <a:r>
              <a:rPr lang="zh-CN" altLang="en-US" dirty="0" smtClean="0"/>
              <a:t>都必须说明，每个标识符（如变量名、常量名、参数名、函数名、类名、对象名等）都在程序的一定范围内有意义，就是该名字的作用域</a:t>
            </a:r>
            <a:endParaRPr lang="en-US" altLang="zh-CN" dirty="0" smtClean="0"/>
          </a:p>
          <a:p>
            <a:pPr lvl="1"/>
            <a:r>
              <a:rPr lang="zh-CN" altLang="en-US" dirty="0" smtClean="0"/>
              <a:t>只有在作用域内标识符才可以被访问</a:t>
            </a:r>
            <a:r>
              <a:rPr lang="en-US" altLang="zh-CN" dirty="0" smtClean="0"/>
              <a:t>,</a:t>
            </a:r>
            <a:r>
              <a:rPr lang="zh-CN" altLang="en-US" dirty="0" smtClean="0"/>
              <a:t>不同作用域内的同名标识符互不冲突</a:t>
            </a:r>
            <a:endParaRPr lang="en-US" altLang="zh-CN" dirty="0" smtClean="0"/>
          </a:p>
          <a:p>
            <a:pPr lvl="2"/>
            <a:r>
              <a:rPr lang="zh-CN" altLang="en-US" dirty="0" smtClean="0"/>
              <a:t>全局域</a:t>
            </a:r>
            <a:endParaRPr lang="en-US" altLang="zh-CN" dirty="0" smtClean="0"/>
          </a:p>
          <a:p>
            <a:pPr lvl="3"/>
            <a:r>
              <a:rPr lang="zh-CN" altLang="en-US" dirty="0" smtClean="0"/>
              <a:t>程序域、文件域</a:t>
            </a:r>
          </a:p>
          <a:p>
            <a:pPr lvl="2"/>
            <a:r>
              <a:rPr lang="zh-CN" altLang="en-US" dirty="0" smtClean="0"/>
              <a:t>局部域</a:t>
            </a:r>
            <a:endParaRPr lang="en-US" altLang="zh-CN" dirty="0" smtClean="0"/>
          </a:p>
          <a:p>
            <a:pPr lvl="3"/>
            <a:r>
              <a:rPr lang="zh-CN" altLang="en-US" dirty="0" smtClean="0"/>
              <a:t>块域、函数原型域、函数域、类域</a:t>
            </a:r>
            <a:endParaRPr lang="en-US" altLang="zh-CN" dirty="0" smtClean="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216</a:t>
            </a:fld>
            <a:endParaRPr lang="en-US" altLang="zh-CN" dirty="0"/>
          </a:p>
        </p:txBody>
      </p:sp>
    </p:spTree>
    <p:extLst>
      <p:ext uri="{BB962C8B-B14F-4D97-AF65-F5344CB8AC3E}">
        <p14:creationId xmlns:p14="http://schemas.microsoft.com/office/powerpoint/2010/main" val="2197448183"/>
      </p:ext>
    </p:extLst>
  </p:cSld>
  <p:clrMapOvr>
    <a:masterClrMapping/>
  </p:clrMapOvr>
  <p:timing>
    <p:tnLst>
      <p:par>
        <p:cTn xmlns:p14="http://schemas.microsoft.com/office/powerpoint/2010/mai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变量与函数的作用域</a:t>
            </a:r>
            <a:endParaRPr lang="zh-CN" altLang="en-US" dirty="0"/>
          </a:p>
        </p:txBody>
      </p:sp>
      <p:sp>
        <p:nvSpPr>
          <p:cNvPr id="3" name="内容占位符 2"/>
          <p:cNvSpPr>
            <a:spLocks noGrp="1"/>
          </p:cNvSpPr>
          <p:nvPr>
            <p:ph idx="1"/>
          </p:nvPr>
        </p:nvSpPr>
        <p:spPr/>
        <p:txBody>
          <a:bodyPr/>
          <a:lstStyle/>
          <a:p>
            <a:r>
              <a:rPr lang="zh-CN" altLang="en-US" dirty="0" smtClean="0"/>
              <a:t>程序级作用域</a:t>
            </a:r>
            <a:endParaRPr lang="en-US" altLang="zh-CN" dirty="0" smtClean="0"/>
          </a:p>
          <a:p>
            <a:pPr lvl="1"/>
            <a:r>
              <a:rPr lang="zh-CN" altLang="en-US" dirty="0" smtClean="0"/>
              <a:t>也称</a:t>
            </a:r>
            <a:r>
              <a:rPr lang="zh-CN" altLang="en-US" dirty="0" smtClean="0">
                <a:solidFill>
                  <a:srgbClr val="C00000"/>
                </a:solidFill>
              </a:rPr>
              <a:t>多文件级</a:t>
            </a:r>
            <a:r>
              <a:rPr lang="zh-CN" altLang="en-US" dirty="0" smtClean="0"/>
              <a:t>作用域</a:t>
            </a:r>
            <a:endParaRPr lang="en-US" altLang="zh-CN" dirty="0" smtClean="0"/>
          </a:p>
          <a:p>
            <a:pPr lvl="1"/>
            <a:r>
              <a:rPr lang="zh-CN" altLang="en-US" dirty="0" smtClean="0"/>
              <a:t>属于程序级作用域的有通过</a:t>
            </a:r>
            <a:r>
              <a:rPr lang="en-US" altLang="zh-CN" dirty="0" smtClean="0"/>
              <a:t>extern</a:t>
            </a:r>
            <a:r>
              <a:rPr lang="zh-CN" altLang="en-US" dirty="0" smtClean="0"/>
              <a:t>存储类别进行说明的外部变量以及外部函数等。</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217</a:t>
            </a:fld>
            <a:endParaRPr lang="en-US" altLang="zh-CN" dirty="0"/>
          </a:p>
        </p:txBody>
      </p:sp>
    </p:spTree>
    <p:extLst>
      <p:ext uri="{BB962C8B-B14F-4D97-AF65-F5344CB8AC3E}">
        <p14:creationId xmlns:p14="http://schemas.microsoft.com/office/powerpoint/2010/main" val="2197584954"/>
      </p:ext>
    </p:extLst>
  </p:cSld>
  <p:clrMapOvr>
    <a:masterClrMapping/>
  </p:clrMapOvr>
  <p:timing>
    <p:tnLst>
      <p:par>
        <p:cTn xmlns:p14="http://schemas.microsoft.com/office/powerpoint/2010/mai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变量与函数的作用域</a:t>
            </a:r>
            <a:endParaRPr lang="zh-CN" altLang="en-US" dirty="0"/>
          </a:p>
        </p:txBody>
      </p:sp>
      <p:sp>
        <p:nvSpPr>
          <p:cNvPr id="3" name="内容占位符 2"/>
          <p:cNvSpPr>
            <a:spLocks noGrp="1"/>
          </p:cNvSpPr>
          <p:nvPr>
            <p:ph idx="1"/>
          </p:nvPr>
        </p:nvSpPr>
        <p:spPr>
          <a:xfrm>
            <a:off x="457200" y="1295400"/>
            <a:ext cx="8153400" cy="5276872"/>
          </a:xfrm>
        </p:spPr>
        <p:txBody>
          <a:bodyPr/>
          <a:lstStyle/>
          <a:p>
            <a:r>
              <a:rPr lang="zh-CN" altLang="en-US" dirty="0" smtClean="0"/>
              <a:t>文件级作用域</a:t>
            </a:r>
            <a:endParaRPr lang="en-US" altLang="zh-CN" dirty="0" smtClean="0"/>
          </a:p>
          <a:p>
            <a:pPr lvl="1" algn="just">
              <a:spcBef>
                <a:spcPct val="50000"/>
              </a:spcBef>
            </a:pPr>
            <a:r>
              <a:rPr lang="zh-CN" altLang="en-US" dirty="0" smtClean="0"/>
              <a:t>也称</a:t>
            </a:r>
            <a:r>
              <a:rPr kumimoji="1" lang="zh-CN" altLang="en-US" dirty="0" smtClean="0">
                <a:solidFill>
                  <a:srgbClr val="CC3300"/>
                </a:solidFill>
                <a:latin typeface="华文楷体" pitchFamily="2" charset="-122"/>
                <a:ea typeface="华文楷体" pitchFamily="2" charset="-122"/>
              </a:rPr>
              <a:t>单文件级作用域</a:t>
            </a:r>
            <a:r>
              <a:rPr lang="zh-CN" altLang="en-US" dirty="0" smtClean="0"/>
              <a:t>。定义在所有函数之外的标识符，具有文件级作用域，作用域为从定义处到整个源文件结束。文件中定义的全局变量和函数都具有文件级作用域。</a:t>
            </a:r>
          </a:p>
          <a:p>
            <a:pPr lvl="1" algn="just">
              <a:spcBef>
                <a:spcPct val="50000"/>
              </a:spcBef>
            </a:pPr>
            <a:r>
              <a:rPr lang="zh-CN" altLang="en-US" dirty="0" smtClean="0"/>
              <a:t>如果某个文件中说明了具有文件作用域的标识符，该文件又被另一个文件包含，则该标识符的作用域延伸到新的文件中。如</a:t>
            </a:r>
            <a:r>
              <a:rPr lang="en-US" altLang="zh-CN" dirty="0" err="1" smtClean="0"/>
              <a:t>cin</a:t>
            </a:r>
            <a:r>
              <a:rPr lang="zh-CN" altLang="en-US" dirty="0" smtClean="0"/>
              <a:t>和</a:t>
            </a:r>
            <a:r>
              <a:rPr lang="en-US" altLang="zh-CN" dirty="0" err="1" smtClean="0"/>
              <a:t>cout</a:t>
            </a:r>
            <a:r>
              <a:rPr lang="zh-CN" altLang="en-US" dirty="0" smtClean="0"/>
              <a:t>是在头文件</a:t>
            </a:r>
            <a:r>
              <a:rPr lang="en-US" altLang="zh-CN" dirty="0" err="1" smtClean="0"/>
              <a:t>iostream</a:t>
            </a:r>
            <a:r>
              <a:rPr lang="zh-CN" altLang="en-US" dirty="0" smtClean="0"/>
              <a:t>中说明的具有文件作用域的标识符，它们的作用域也延伸到嵌入</a:t>
            </a:r>
            <a:r>
              <a:rPr lang="en-US" altLang="zh-CN" dirty="0" err="1" smtClean="0"/>
              <a:t>iostream</a:t>
            </a:r>
            <a:r>
              <a:rPr lang="zh-CN" altLang="en-US" dirty="0" smtClean="0"/>
              <a:t>的文件中。</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218</a:t>
            </a:fld>
            <a:endParaRPr lang="en-US" altLang="zh-CN" dirty="0"/>
          </a:p>
        </p:txBody>
      </p:sp>
    </p:spTree>
    <p:extLst>
      <p:ext uri="{BB962C8B-B14F-4D97-AF65-F5344CB8AC3E}">
        <p14:creationId xmlns:p14="http://schemas.microsoft.com/office/powerpoint/2010/main" val="226367668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有参函数</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5.3】</a:t>
            </a:r>
            <a:r>
              <a:rPr lang="zh-CN" altLang="en-US" dirty="0" smtClean="0">
                <a:solidFill>
                  <a:srgbClr val="C00000"/>
                </a:solidFill>
              </a:rPr>
              <a:t>定义一个函数，控制输出“</a:t>
            </a:r>
            <a:r>
              <a:rPr lang="en-US" altLang="zh-CN" dirty="0" smtClean="0">
                <a:solidFill>
                  <a:srgbClr val="C00000"/>
                </a:solidFill>
              </a:rPr>
              <a:t>*</a:t>
            </a:r>
            <a:r>
              <a:rPr lang="zh-CN" altLang="en-US" dirty="0" smtClean="0">
                <a:solidFill>
                  <a:srgbClr val="C00000"/>
                </a:solidFill>
              </a:rPr>
              <a:t>”的个数</a:t>
            </a:r>
            <a:endParaRPr lang="en-US" altLang="zh-CN" dirty="0" smtClean="0">
              <a:solidFill>
                <a:srgbClr val="C00000"/>
              </a:solidFill>
            </a:endParaRPr>
          </a:p>
          <a:p>
            <a:pPr lvl="1"/>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21</a:t>
            </a:fld>
            <a:endParaRPr lang="en-US" altLang="zh-CN" dirty="0"/>
          </a:p>
        </p:txBody>
      </p:sp>
      <p:sp>
        <p:nvSpPr>
          <p:cNvPr id="6" name="矩形 5"/>
          <p:cNvSpPr/>
          <p:nvPr/>
        </p:nvSpPr>
        <p:spPr>
          <a:xfrm>
            <a:off x="1214414" y="3000372"/>
            <a:ext cx="6858048" cy="2677656"/>
          </a:xfrm>
          <a:prstGeom prst="rect">
            <a:avLst/>
          </a:prstGeom>
        </p:spPr>
        <p:txBody>
          <a:bodyPr wrap="square">
            <a:spAutoFit/>
          </a:bodyPr>
          <a:lstStyle/>
          <a:p>
            <a:pPr>
              <a:buFont typeface="Wingdings" pitchFamily="2" charset="2"/>
              <a:buNone/>
            </a:pPr>
            <a:r>
              <a:rPr lang="en-US" altLang="zh-CN" sz="2800" b="1" smtClean="0">
                <a:solidFill>
                  <a:srgbClr val="0000FF"/>
                </a:solidFill>
                <a:latin typeface="Courier New" pitchFamily="49" charset="0"/>
                <a:ea typeface="楷体_GB2312" pitchFamily="49" charset="-122"/>
                <a:cs typeface="Courier New" pitchFamily="49" charset="0"/>
              </a:rPr>
              <a:t>void</a:t>
            </a:r>
            <a:r>
              <a:rPr lang="en-US" altLang="zh-CN" sz="2800" b="1" smtClean="0">
                <a:solidFill>
                  <a:schemeClr val="tx2"/>
                </a:solidFill>
                <a:latin typeface="Courier New" pitchFamily="49" charset="0"/>
                <a:ea typeface="楷体_GB2312" pitchFamily="49" charset="-122"/>
                <a:cs typeface="Courier New" pitchFamily="49" charset="0"/>
              </a:rPr>
              <a:t> printStar(</a:t>
            </a:r>
            <a:r>
              <a:rPr lang="en-US" altLang="zh-CN" sz="2800" b="1" smtClean="0">
                <a:solidFill>
                  <a:srgbClr val="0000FF"/>
                </a:solidFill>
                <a:latin typeface="Courier New" pitchFamily="49" charset="0"/>
                <a:ea typeface="楷体_GB2312" pitchFamily="49" charset="-122"/>
                <a:cs typeface="Courier New" pitchFamily="49" charset="0"/>
              </a:rPr>
              <a:t>int</a:t>
            </a:r>
            <a:r>
              <a:rPr lang="en-US" altLang="zh-CN" sz="2800" b="1" smtClean="0">
                <a:solidFill>
                  <a:schemeClr val="tx2"/>
                </a:solidFill>
                <a:latin typeface="Courier New" pitchFamily="49" charset="0"/>
                <a:ea typeface="楷体_GB2312" pitchFamily="49" charset="-122"/>
                <a:cs typeface="Courier New" pitchFamily="49" charset="0"/>
              </a:rPr>
              <a:t> </a:t>
            </a:r>
            <a:r>
              <a:rPr lang="en-US" altLang="zh-CN" sz="2800" b="1" dirty="0" smtClean="0">
                <a:solidFill>
                  <a:schemeClr val="tx2"/>
                </a:solidFill>
                <a:latin typeface="Courier New" pitchFamily="49" charset="0"/>
                <a:ea typeface="楷体_GB2312" pitchFamily="49" charset="-122"/>
                <a:cs typeface="Courier New" pitchFamily="49" charset="0"/>
              </a:rPr>
              <a:t>k){</a:t>
            </a:r>
          </a:p>
          <a:p>
            <a:pPr>
              <a:buFont typeface="Wingdings" pitchFamily="2" charset="2"/>
              <a:buNone/>
            </a:pPr>
            <a:r>
              <a:rPr lang="en-US" altLang="zh-CN" sz="2800" b="1" smtClean="0">
                <a:solidFill>
                  <a:schemeClr val="tx2"/>
                </a:solidFill>
                <a:latin typeface="Courier New" pitchFamily="49" charset="0"/>
                <a:ea typeface="楷体_GB2312" pitchFamily="49" charset="-122"/>
                <a:cs typeface="Courier New" pitchFamily="49" charset="0"/>
              </a:rPr>
              <a:t>    </a:t>
            </a:r>
            <a:r>
              <a:rPr lang="en-US" altLang="zh-CN" sz="2800" b="1" smtClean="0">
                <a:solidFill>
                  <a:srgbClr val="0000FF"/>
                </a:solidFill>
                <a:latin typeface="Courier New" pitchFamily="49" charset="0"/>
                <a:ea typeface="楷体_GB2312" pitchFamily="49" charset="-122"/>
                <a:cs typeface="Courier New" pitchFamily="49" charset="0"/>
              </a:rPr>
              <a:t>for</a:t>
            </a:r>
            <a:r>
              <a:rPr lang="en-US" altLang="zh-CN" sz="2800" b="1" smtClean="0">
                <a:solidFill>
                  <a:schemeClr val="tx2"/>
                </a:solidFill>
                <a:latin typeface="Courier New" pitchFamily="49" charset="0"/>
                <a:ea typeface="楷体_GB2312" pitchFamily="49" charset="-122"/>
                <a:cs typeface="Courier New" pitchFamily="49" charset="0"/>
              </a:rPr>
              <a:t>(</a:t>
            </a:r>
            <a:r>
              <a:rPr lang="en-US" altLang="zh-CN" sz="2800" b="1" smtClean="0">
                <a:solidFill>
                  <a:srgbClr val="0000FF"/>
                </a:solidFill>
                <a:latin typeface="Courier New" pitchFamily="49" charset="0"/>
                <a:ea typeface="楷体_GB2312" pitchFamily="49" charset="-122"/>
                <a:cs typeface="Courier New" pitchFamily="49" charset="0"/>
              </a:rPr>
              <a:t>int </a:t>
            </a:r>
            <a:r>
              <a:rPr lang="en-US" altLang="zh-CN" sz="2800" b="1" dirty="0" err="1" smtClean="0">
                <a:solidFill>
                  <a:schemeClr val="tx2"/>
                </a:solidFill>
                <a:latin typeface="Courier New" pitchFamily="49" charset="0"/>
                <a:ea typeface="楷体_GB2312" pitchFamily="49" charset="-122"/>
                <a:cs typeface="Courier New" pitchFamily="49" charset="0"/>
              </a:rPr>
              <a:t>i</a:t>
            </a:r>
            <a:r>
              <a:rPr lang="en-US" altLang="zh-CN" sz="2800" b="1" dirty="0" smtClean="0">
                <a:solidFill>
                  <a:schemeClr val="tx2"/>
                </a:solidFill>
                <a:latin typeface="Courier New" pitchFamily="49" charset="0"/>
                <a:ea typeface="楷体_GB2312" pitchFamily="49" charset="-122"/>
                <a:cs typeface="Courier New" pitchFamily="49" charset="0"/>
              </a:rPr>
              <a:t>=0;i&lt;</a:t>
            </a:r>
            <a:r>
              <a:rPr lang="en-US" altLang="zh-CN" sz="2800" b="1" dirty="0" err="1" smtClean="0">
                <a:solidFill>
                  <a:schemeClr val="tx2"/>
                </a:solidFill>
                <a:latin typeface="Courier New" pitchFamily="49" charset="0"/>
                <a:ea typeface="楷体_GB2312" pitchFamily="49" charset="-122"/>
                <a:cs typeface="Courier New" pitchFamily="49" charset="0"/>
              </a:rPr>
              <a:t>k;i</a:t>
            </a:r>
            <a:r>
              <a:rPr lang="en-US" altLang="zh-CN" sz="2800" b="1" dirty="0" smtClean="0">
                <a:solidFill>
                  <a:schemeClr val="tx2"/>
                </a:solidFill>
                <a:latin typeface="Courier New" pitchFamily="49" charset="0"/>
                <a:ea typeface="楷体_GB2312" pitchFamily="49" charset="-122"/>
                <a:cs typeface="Courier New" pitchFamily="49" charset="0"/>
              </a:rPr>
              <a:t>++)</a:t>
            </a:r>
          </a:p>
          <a:p>
            <a:pPr>
              <a:buFont typeface="Wingdings" pitchFamily="2" charset="2"/>
              <a:buNone/>
            </a:pPr>
            <a:r>
              <a:rPr lang="en-US" altLang="zh-CN" sz="2800" b="1" dirty="0" smtClean="0">
                <a:solidFill>
                  <a:schemeClr val="tx2"/>
                </a:solidFill>
                <a:latin typeface="Courier New" pitchFamily="49" charset="0"/>
                <a:ea typeface="楷体_GB2312" pitchFamily="49" charset="-122"/>
                <a:cs typeface="Courier New" pitchFamily="49" charset="0"/>
              </a:rPr>
              <a:t>	   </a:t>
            </a:r>
            <a:r>
              <a:rPr lang="en-US" altLang="zh-CN" sz="2800" b="1" dirty="0" err="1" smtClean="0">
                <a:solidFill>
                  <a:schemeClr val="tx2"/>
                </a:solidFill>
                <a:latin typeface="Courier New" pitchFamily="49" charset="0"/>
                <a:ea typeface="楷体_GB2312" pitchFamily="49" charset="-122"/>
                <a:cs typeface="Courier New" pitchFamily="49" charset="0"/>
              </a:rPr>
              <a:t>cout</a:t>
            </a:r>
            <a:r>
              <a:rPr lang="en-US" altLang="zh-CN" sz="2800" b="1" dirty="0" smtClean="0">
                <a:solidFill>
                  <a:schemeClr val="tx2"/>
                </a:solidFill>
                <a:latin typeface="Courier New" pitchFamily="49" charset="0"/>
                <a:ea typeface="楷体_GB2312" pitchFamily="49" charset="-122"/>
                <a:cs typeface="Courier New" pitchFamily="49" charset="0"/>
              </a:rPr>
              <a:t>&lt;&lt;“*”;</a:t>
            </a:r>
          </a:p>
          <a:p>
            <a:pPr>
              <a:buFont typeface="Wingdings" pitchFamily="2" charset="2"/>
              <a:buNone/>
            </a:pPr>
            <a:r>
              <a:rPr lang="en-US" altLang="zh-CN" sz="2800" b="1" dirty="0" smtClean="0">
                <a:solidFill>
                  <a:schemeClr val="tx2"/>
                </a:solidFill>
                <a:latin typeface="Courier New" pitchFamily="49" charset="0"/>
                <a:ea typeface="楷体_GB2312" pitchFamily="49" charset="-122"/>
                <a:cs typeface="Courier New" pitchFamily="49" charset="0"/>
              </a:rPr>
              <a:t>    </a:t>
            </a:r>
            <a:r>
              <a:rPr lang="en-US" altLang="zh-CN" sz="2800" b="1" dirty="0" err="1" smtClean="0">
                <a:solidFill>
                  <a:schemeClr val="tx2"/>
                </a:solidFill>
                <a:latin typeface="Courier New" pitchFamily="49" charset="0"/>
                <a:ea typeface="楷体_GB2312" pitchFamily="49" charset="-122"/>
                <a:cs typeface="Courier New" pitchFamily="49" charset="0"/>
              </a:rPr>
              <a:t>cout</a:t>
            </a:r>
            <a:r>
              <a:rPr lang="en-US" altLang="zh-CN" sz="2800" b="1" dirty="0" smtClean="0">
                <a:solidFill>
                  <a:schemeClr val="tx2"/>
                </a:solidFill>
                <a:latin typeface="Courier New" pitchFamily="49" charset="0"/>
                <a:ea typeface="楷体_GB2312" pitchFamily="49" charset="-122"/>
                <a:cs typeface="Courier New" pitchFamily="49" charset="0"/>
              </a:rPr>
              <a:t>&lt;&lt;</a:t>
            </a:r>
            <a:r>
              <a:rPr lang="en-US" altLang="zh-CN" sz="2800" b="1" dirty="0" err="1" smtClean="0">
                <a:solidFill>
                  <a:schemeClr val="tx2"/>
                </a:solidFill>
                <a:latin typeface="Courier New" pitchFamily="49" charset="0"/>
                <a:ea typeface="楷体_GB2312" pitchFamily="49" charset="-122"/>
                <a:cs typeface="Courier New" pitchFamily="49" charset="0"/>
              </a:rPr>
              <a:t>endl</a:t>
            </a:r>
            <a:r>
              <a:rPr lang="en-US" altLang="zh-CN" sz="2800" b="1" dirty="0" smtClean="0">
                <a:solidFill>
                  <a:schemeClr val="tx2"/>
                </a:solidFill>
                <a:latin typeface="Courier New" pitchFamily="49" charset="0"/>
                <a:ea typeface="楷体_GB2312" pitchFamily="49" charset="-122"/>
                <a:cs typeface="Courier New" pitchFamily="49" charset="0"/>
              </a:rPr>
              <a:t>;</a:t>
            </a:r>
          </a:p>
          <a:p>
            <a:pPr>
              <a:buFont typeface="Wingdings" pitchFamily="2" charset="2"/>
              <a:buNone/>
            </a:pPr>
            <a:r>
              <a:rPr lang="en-US" altLang="zh-CN" sz="2800" b="1" dirty="0" smtClean="0">
                <a:solidFill>
                  <a:schemeClr val="tx2"/>
                </a:solidFill>
                <a:latin typeface="Courier New" pitchFamily="49" charset="0"/>
                <a:ea typeface="楷体_GB2312" pitchFamily="49" charset="-122"/>
                <a:cs typeface="Courier New" pitchFamily="49" charset="0"/>
              </a:rPr>
              <a:t>}</a:t>
            </a:r>
          </a:p>
          <a:p>
            <a:pPr>
              <a:buFont typeface="Wingdings" pitchFamily="2" charset="2"/>
              <a:buNone/>
            </a:pPr>
            <a:r>
              <a:rPr lang="en-US" altLang="zh-CN" sz="2800" b="1" dirty="0" smtClean="0">
                <a:solidFill>
                  <a:schemeClr val="tx2"/>
                </a:solidFill>
                <a:latin typeface="Courier New" pitchFamily="49" charset="0"/>
                <a:ea typeface="楷体_GB2312" pitchFamily="49" charset="-122"/>
                <a:cs typeface="Courier New" pitchFamily="49" charset="0"/>
              </a:rPr>
              <a:t>	</a:t>
            </a:r>
            <a:endParaRPr lang="zh-CN" altLang="en-US" sz="2800" dirty="0"/>
          </a:p>
        </p:txBody>
      </p:sp>
    </p:spTree>
    <p:extLst>
      <p:ext uri="{BB962C8B-B14F-4D97-AF65-F5344CB8AC3E}">
        <p14:creationId xmlns:p14="http://schemas.microsoft.com/office/powerpoint/2010/main" val="1112060828"/>
      </p:ext>
    </p:extLst>
  </p:cSld>
  <p:clrMapOvr>
    <a:masterClrMapping/>
  </p:clrMapOvr>
  <p:timing>
    <p:tnLst>
      <p:par>
        <p:cTn xmlns:p14="http://schemas.microsoft.com/office/powerpoint/2010/mai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变量与函数的作用域</a:t>
            </a:r>
            <a:endParaRPr lang="zh-CN" altLang="en-US" dirty="0"/>
          </a:p>
        </p:txBody>
      </p:sp>
      <p:sp>
        <p:nvSpPr>
          <p:cNvPr id="3" name="内容占位符 2"/>
          <p:cNvSpPr>
            <a:spLocks noGrp="1"/>
          </p:cNvSpPr>
          <p:nvPr>
            <p:ph idx="1"/>
          </p:nvPr>
        </p:nvSpPr>
        <p:spPr/>
        <p:txBody>
          <a:bodyPr/>
          <a:lstStyle/>
          <a:p>
            <a:r>
              <a:rPr lang="zh-CN" altLang="en-US" dirty="0" smtClean="0"/>
              <a:t>类级作用域</a:t>
            </a:r>
            <a:endParaRPr lang="en-US" altLang="zh-CN" dirty="0" smtClean="0"/>
          </a:p>
          <a:p>
            <a:pPr lvl="1"/>
            <a:r>
              <a:rPr lang="zh-CN" altLang="en-US" dirty="0" smtClean="0"/>
              <a:t>有效范围为所定义的那一个类的类体内。类中的私有成员的作用域仅在其类体内，公有成员以及保护成员的作用域有所不同。关于类级作用域将在后面的章节再进一步讨论</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219</a:t>
            </a:fld>
            <a:endParaRPr lang="en-US" altLang="zh-CN" dirty="0"/>
          </a:p>
        </p:txBody>
      </p:sp>
    </p:spTree>
    <p:extLst>
      <p:ext uri="{BB962C8B-B14F-4D97-AF65-F5344CB8AC3E}">
        <p14:creationId xmlns:p14="http://schemas.microsoft.com/office/powerpoint/2010/main" val="2167092215"/>
      </p:ext>
    </p:extLst>
  </p:cSld>
  <p:clrMapOvr>
    <a:masterClrMapping/>
  </p:clrMapOvr>
  <p:timing>
    <p:tnLst>
      <p:par>
        <p:cTn xmlns:p14="http://schemas.microsoft.com/office/powerpoint/2010/mai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变量与函数的作用域</a:t>
            </a:r>
            <a:endParaRPr lang="zh-CN" altLang="en-US" dirty="0"/>
          </a:p>
        </p:txBody>
      </p:sp>
      <p:sp>
        <p:nvSpPr>
          <p:cNvPr id="3" name="内容占位符 2"/>
          <p:cNvSpPr>
            <a:spLocks noGrp="1"/>
          </p:cNvSpPr>
          <p:nvPr>
            <p:ph idx="1"/>
          </p:nvPr>
        </p:nvSpPr>
        <p:spPr/>
        <p:txBody>
          <a:bodyPr/>
          <a:lstStyle/>
          <a:p>
            <a:r>
              <a:rPr lang="zh-CN" altLang="en-US" dirty="0" smtClean="0"/>
              <a:t>函数级作用域</a:t>
            </a:r>
            <a:endParaRPr lang="en-US" altLang="zh-CN" dirty="0" smtClean="0"/>
          </a:p>
          <a:p>
            <a:pPr lvl="1"/>
            <a:r>
              <a:rPr lang="zh-CN" altLang="en-US" dirty="0" smtClean="0"/>
              <a:t>有效范围为所处的那一个函数的</a:t>
            </a:r>
            <a:r>
              <a:rPr lang="zh-CN" altLang="en-US" dirty="0" smtClean="0">
                <a:solidFill>
                  <a:srgbClr val="C00000"/>
                </a:solidFill>
              </a:rPr>
              <a:t>函数体内</a:t>
            </a:r>
            <a:r>
              <a:rPr lang="zh-CN" altLang="en-US" dirty="0" smtClean="0"/>
              <a:t>。属于此种作用域的有函数的形参、在函数体内说明的变量、以及语句标号等</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220</a:t>
            </a:fld>
            <a:endParaRPr lang="en-US" altLang="zh-CN" dirty="0"/>
          </a:p>
        </p:txBody>
      </p:sp>
      <p:grpSp>
        <p:nvGrpSpPr>
          <p:cNvPr id="6" name="Group 1064"/>
          <p:cNvGrpSpPr>
            <a:grpSpLocks/>
          </p:cNvGrpSpPr>
          <p:nvPr/>
        </p:nvGrpSpPr>
        <p:grpSpPr bwMode="auto">
          <a:xfrm>
            <a:off x="3721019" y="1027385"/>
            <a:ext cx="4703762" cy="5444776"/>
            <a:chOff x="0" y="492"/>
            <a:chExt cx="2484" cy="3120"/>
          </a:xfrm>
        </p:grpSpPr>
        <p:sp>
          <p:nvSpPr>
            <p:cNvPr id="7" name="Rectangle 1065"/>
            <p:cNvSpPr>
              <a:spLocks noChangeArrowheads="1"/>
            </p:cNvSpPr>
            <p:nvPr/>
          </p:nvSpPr>
          <p:spPr bwMode="auto">
            <a:xfrm>
              <a:off x="0" y="492"/>
              <a:ext cx="2484" cy="3120"/>
            </a:xfrm>
            <a:prstGeom prst="rect">
              <a:avLst/>
            </a:prstGeom>
            <a:solidFill>
              <a:srgbClr val="FFFFFF"/>
            </a:solidFill>
            <a:ln w="38100">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Text Box 1066"/>
            <p:cNvSpPr txBox="1">
              <a:spLocks noChangeArrowheads="1"/>
            </p:cNvSpPr>
            <p:nvPr/>
          </p:nvSpPr>
          <p:spPr bwMode="auto">
            <a:xfrm>
              <a:off x="154" y="595"/>
              <a:ext cx="878" cy="28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kumimoji="1" sz="2000">
                  <a:solidFill>
                    <a:srgbClr val="0000FF"/>
                  </a:solidFill>
                  <a:latin typeface="Times New Roman" pitchFamily="18" charset="0"/>
                  <a:ea typeface="宋体" charset="-122"/>
                </a:defRPr>
              </a:lvl1pPr>
              <a:lvl2pPr marL="742950" indent="-285750">
                <a:defRPr kumimoji="1" sz="2000">
                  <a:solidFill>
                    <a:srgbClr val="0000FF"/>
                  </a:solidFill>
                  <a:latin typeface="Times New Roman" pitchFamily="18" charset="0"/>
                  <a:ea typeface="宋体" charset="-122"/>
                </a:defRPr>
              </a:lvl2pPr>
              <a:lvl3pPr marL="1143000" indent="-228600">
                <a:defRPr kumimoji="1" sz="2000">
                  <a:solidFill>
                    <a:srgbClr val="0000FF"/>
                  </a:solidFill>
                  <a:latin typeface="Times New Roman" pitchFamily="18" charset="0"/>
                  <a:ea typeface="宋体" charset="-122"/>
                </a:defRPr>
              </a:lvl3pPr>
              <a:lvl4pPr marL="1600200" indent="-228600">
                <a:defRPr kumimoji="1" sz="2000">
                  <a:solidFill>
                    <a:srgbClr val="0000FF"/>
                  </a:solidFill>
                  <a:latin typeface="Times New Roman" pitchFamily="18" charset="0"/>
                  <a:ea typeface="宋体" charset="-122"/>
                </a:defRPr>
              </a:lvl4pPr>
              <a:lvl5pPr marL="2057400" indent="-228600">
                <a:defRPr kumimoji="1" sz="2000">
                  <a:solidFill>
                    <a:srgbClr val="0000FF"/>
                  </a:solidFill>
                  <a:latin typeface="Times New Roman" pitchFamily="18" charset="0"/>
                  <a:ea typeface="宋体" charset="-122"/>
                </a:defRPr>
              </a:lvl5pPr>
              <a:lvl6pPr marL="25146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6pPr>
              <a:lvl7pPr marL="29718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7pPr>
              <a:lvl8pPr marL="34290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8pPr>
              <a:lvl9pPr marL="38862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9pPr>
            </a:lstStyle>
            <a:p>
              <a:pPr algn="l" eaLnBrk="1" hangingPunct="1"/>
              <a:r>
                <a:rPr lang="en-US" altLang="zh-CN" sz="2400" b="1" dirty="0">
                  <a:solidFill>
                    <a:schemeClr val="tx1"/>
                  </a:solidFill>
                </a:rPr>
                <a:t>float  f1(</a:t>
              </a:r>
              <a:r>
                <a:rPr lang="en-US" altLang="zh-CN" sz="2400" b="1" dirty="0" err="1">
                  <a:solidFill>
                    <a:schemeClr val="tx1"/>
                  </a:solidFill>
                </a:rPr>
                <a:t>int</a:t>
              </a:r>
              <a:r>
                <a:rPr lang="en-US" altLang="zh-CN" sz="2400" b="1" dirty="0">
                  <a:solidFill>
                    <a:schemeClr val="tx1"/>
                  </a:solidFill>
                </a:rPr>
                <a:t> a)  </a:t>
              </a:r>
            </a:p>
            <a:p>
              <a:pPr algn="l" eaLnBrk="1" hangingPunct="1"/>
              <a:r>
                <a:rPr lang="en-US" altLang="zh-CN" sz="2400" b="1" dirty="0">
                  <a:solidFill>
                    <a:schemeClr val="tx1"/>
                  </a:solidFill>
                </a:rPr>
                <a:t>{  </a:t>
              </a:r>
              <a:r>
                <a:rPr lang="en-US" altLang="zh-CN" sz="2400" b="1" dirty="0" err="1">
                  <a:solidFill>
                    <a:schemeClr val="tx1"/>
                  </a:solidFill>
                </a:rPr>
                <a:t>int</a:t>
              </a:r>
              <a:r>
                <a:rPr lang="en-US" altLang="zh-CN" sz="2400" b="1" dirty="0">
                  <a:solidFill>
                    <a:schemeClr val="tx1"/>
                  </a:solidFill>
                </a:rPr>
                <a:t> </a:t>
              </a:r>
              <a:r>
                <a:rPr lang="en-US" altLang="zh-CN" sz="2400" b="1" dirty="0" err="1">
                  <a:solidFill>
                    <a:schemeClr val="tx1"/>
                  </a:solidFill>
                </a:rPr>
                <a:t>b,c</a:t>
              </a:r>
              <a:r>
                <a:rPr lang="en-US" altLang="zh-CN" sz="2400" b="1" dirty="0">
                  <a:solidFill>
                    <a:schemeClr val="tx1"/>
                  </a:solidFill>
                </a:rPr>
                <a:t>;</a:t>
              </a:r>
            </a:p>
            <a:p>
              <a:pPr algn="l" eaLnBrk="1" hangingPunct="1"/>
              <a:r>
                <a:rPr lang="en-US" altLang="zh-CN" sz="2400" b="1" dirty="0">
                  <a:solidFill>
                    <a:schemeClr val="tx1"/>
                  </a:solidFill>
                </a:rPr>
                <a:t>    …….</a:t>
              </a:r>
            </a:p>
            <a:p>
              <a:pPr algn="l" eaLnBrk="1" hangingPunct="1"/>
              <a:r>
                <a:rPr lang="en-US" altLang="zh-CN" sz="2400" b="1" dirty="0">
                  <a:solidFill>
                    <a:schemeClr val="tx1"/>
                  </a:solidFill>
                </a:rPr>
                <a:t>}</a:t>
              </a:r>
            </a:p>
            <a:p>
              <a:pPr algn="l" eaLnBrk="1" hangingPunct="1"/>
              <a:r>
                <a:rPr lang="en-US" altLang="zh-CN" sz="2400" b="1" dirty="0">
                  <a:solidFill>
                    <a:schemeClr val="tx1"/>
                  </a:solidFill>
                </a:rPr>
                <a:t>char f2(</a:t>
              </a:r>
              <a:r>
                <a:rPr lang="en-US" altLang="zh-CN" sz="2400" b="1" dirty="0" err="1">
                  <a:solidFill>
                    <a:schemeClr val="tx1"/>
                  </a:solidFill>
                </a:rPr>
                <a:t>int</a:t>
              </a:r>
              <a:r>
                <a:rPr lang="en-US" altLang="zh-CN" sz="2400" b="1" dirty="0">
                  <a:solidFill>
                    <a:schemeClr val="tx1"/>
                  </a:solidFill>
                </a:rPr>
                <a:t> </a:t>
              </a:r>
              <a:r>
                <a:rPr lang="en-US" altLang="zh-CN" sz="2400" b="1" dirty="0" err="1">
                  <a:solidFill>
                    <a:schemeClr val="tx1"/>
                  </a:solidFill>
                </a:rPr>
                <a:t>x,int</a:t>
              </a:r>
              <a:r>
                <a:rPr lang="en-US" altLang="zh-CN" sz="2400" b="1" dirty="0">
                  <a:solidFill>
                    <a:schemeClr val="tx1"/>
                  </a:solidFill>
                </a:rPr>
                <a:t> y)</a:t>
              </a:r>
            </a:p>
            <a:p>
              <a:pPr algn="l" eaLnBrk="1" hangingPunct="1"/>
              <a:r>
                <a:rPr lang="en-US" altLang="zh-CN" sz="2400" b="1" dirty="0">
                  <a:solidFill>
                    <a:schemeClr val="tx1"/>
                  </a:solidFill>
                </a:rPr>
                <a:t>{   </a:t>
              </a:r>
              <a:r>
                <a:rPr lang="en-US" altLang="zh-CN" sz="2400" b="1" dirty="0" err="1">
                  <a:solidFill>
                    <a:schemeClr val="tx1"/>
                  </a:solidFill>
                </a:rPr>
                <a:t>int</a:t>
              </a:r>
              <a:r>
                <a:rPr lang="en-US" altLang="zh-CN" sz="2400" b="1" dirty="0">
                  <a:solidFill>
                    <a:schemeClr val="tx1"/>
                  </a:solidFill>
                </a:rPr>
                <a:t> </a:t>
              </a:r>
              <a:r>
                <a:rPr lang="en-US" altLang="zh-CN" sz="2400" b="1" dirty="0" err="1">
                  <a:solidFill>
                    <a:schemeClr val="tx1"/>
                  </a:solidFill>
                </a:rPr>
                <a:t>i,j</a:t>
              </a:r>
              <a:r>
                <a:rPr lang="en-US" altLang="zh-CN" sz="2400" b="1" dirty="0">
                  <a:solidFill>
                    <a:schemeClr val="tx1"/>
                  </a:solidFill>
                </a:rPr>
                <a:t>;</a:t>
              </a:r>
            </a:p>
            <a:p>
              <a:pPr algn="l" eaLnBrk="1" hangingPunct="1"/>
              <a:r>
                <a:rPr lang="en-US" altLang="zh-CN" sz="2400" b="1" dirty="0">
                  <a:solidFill>
                    <a:schemeClr val="tx1"/>
                  </a:solidFill>
                </a:rPr>
                <a:t>    ……</a:t>
              </a:r>
            </a:p>
            <a:p>
              <a:pPr algn="l" eaLnBrk="1" hangingPunct="1"/>
              <a:r>
                <a:rPr lang="en-US" altLang="zh-CN" sz="2400" b="1" dirty="0">
                  <a:solidFill>
                    <a:schemeClr val="tx1"/>
                  </a:solidFill>
                </a:rPr>
                <a:t>}</a:t>
              </a:r>
            </a:p>
            <a:p>
              <a:pPr algn="l" eaLnBrk="1" hangingPunct="1"/>
              <a:endParaRPr lang="en-US" altLang="zh-CN" sz="2400" b="1" dirty="0">
                <a:solidFill>
                  <a:schemeClr val="tx1"/>
                </a:solidFill>
              </a:endParaRPr>
            </a:p>
            <a:p>
              <a:pPr algn="l" eaLnBrk="1" hangingPunct="1"/>
              <a:r>
                <a:rPr lang="en-US" altLang="zh-CN" sz="2400" b="1" dirty="0">
                  <a:solidFill>
                    <a:schemeClr val="tx1"/>
                  </a:solidFill>
                </a:rPr>
                <a:t>main()</a:t>
              </a:r>
            </a:p>
            <a:p>
              <a:pPr algn="l" eaLnBrk="1" hangingPunct="1"/>
              <a:r>
                <a:rPr lang="en-US" altLang="zh-CN" sz="2400" b="1" dirty="0">
                  <a:solidFill>
                    <a:schemeClr val="tx1"/>
                  </a:solidFill>
                </a:rPr>
                <a:t>{  </a:t>
              </a:r>
              <a:r>
                <a:rPr lang="en-US" altLang="zh-CN" sz="2400" b="1" dirty="0" err="1">
                  <a:solidFill>
                    <a:schemeClr val="tx1"/>
                  </a:solidFill>
                </a:rPr>
                <a:t>int</a:t>
              </a:r>
              <a:r>
                <a:rPr lang="en-US" altLang="zh-CN" sz="2400" b="1" dirty="0">
                  <a:solidFill>
                    <a:schemeClr val="tx1"/>
                  </a:solidFill>
                </a:rPr>
                <a:t> </a:t>
              </a:r>
              <a:r>
                <a:rPr lang="en-US" altLang="zh-CN" sz="2400" b="1" dirty="0" err="1">
                  <a:solidFill>
                    <a:schemeClr val="tx1"/>
                  </a:solidFill>
                </a:rPr>
                <a:t>m,n</a:t>
              </a:r>
              <a:r>
                <a:rPr lang="en-US" altLang="zh-CN" sz="2400" b="1" dirty="0">
                  <a:solidFill>
                    <a:schemeClr val="tx1"/>
                  </a:solidFill>
                </a:rPr>
                <a:t>;</a:t>
              </a:r>
            </a:p>
            <a:p>
              <a:pPr algn="l" eaLnBrk="1" hangingPunct="1"/>
              <a:r>
                <a:rPr lang="en-US" altLang="zh-CN" sz="2400" b="1" dirty="0">
                  <a:solidFill>
                    <a:schemeClr val="tx1"/>
                  </a:solidFill>
                </a:rPr>
                <a:t>   …….</a:t>
              </a:r>
            </a:p>
            <a:p>
              <a:pPr algn="l" eaLnBrk="1" hangingPunct="1"/>
              <a:r>
                <a:rPr lang="en-US" altLang="zh-CN" sz="2400" b="1" dirty="0">
                  <a:solidFill>
                    <a:schemeClr val="tx1"/>
                  </a:solidFill>
                </a:rPr>
                <a:t>}</a:t>
              </a:r>
            </a:p>
          </p:txBody>
        </p:sp>
        <p:sp>
          <p:nvSpPr>
            <p:cNvPr id="9" name="AutoShape 1067"/>
            <p:cNvSpPr>
              <a:spLocks/>
            </p:cNvSpPr>
            <p:nvPr/>
          </p:nvSpPr>
          <p:spPr bwMode="auto">
            <a:xfrm>
              <a:off x="1446" y="700"/>
              <a:ext cx="47" cy="688"/>
            </a:xfrm>
            <a:prstGeom prst="rightBrace">
              <a:avLst>
                <a:gd name="adj1" fmla="val 121986"/>
                <a:gd name="adj2" fmla="val 50000"/>
              </a:avLst>
            </a:prstGeom>
            <a:noFill/>
            <a:ln w="1270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zh-CN" sz="2400" b="1">
                <a:solidFill>
                  <a:schemeClr val="tx1"/>
                </a:solidFill>
              </a:endParaRPr>
            </a:p>
          </p:txBody>
        </p:sp>
        <p:sp>
          <p:nvSpPr>
            <p:cNvPr id="10" name="Text Box 1068"/>
            <p:cNvSpPr txBox="1">
              <a:spLocks noChangeArrowheads="1"/>
            </p:cNvSpPr>
            <p:nvPr/>
          </p:nvSpPr>
          <p:spPr bwMode="auto">
            <a:xfrm>
              <a:off x="1522" y="973"/>
              <a:ext cx="73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kumimoji="1" sz="2000">
                  <a:solidFill>
                    <a:srgbClr val="0000FF"/>
                  </a:solidFill>
                  <a:latin typeface="Times New Roman" pitchFamily="18" charset="0"/>
                  <a:ea typeface="宋体" charset="-122"/>
                </a:defRPr>
              </a:lvl1pPr>
              <a:lvl2pPr marL="742950" indent="-285750">
                <a:defRPr kumimoji="1" sz="2000">
                  <a:solidFill>
                    <a:srgbClr val="0000FF"/>
                  </a:solidFill>
                  <a:latin typeface="Times New Roman" pitchFamily="18" charset="0"/>
                  <a:ea typeface="宋体" charset="-122"/>
                </a:defRPr>
              </a:lvl2pPr>
              <a:lvl3pPr marL="1143000" indent="-228600">
                <a:defRPr kumimoji="1" sz="2000">
                  <a:solidFill>
                    <a:srgbClr val="0000FF"/>
                  </a:solidFill>
                  <a:latin typeface="Times New Roman" pitchFamily="18" charset="0"/>
                  <a:ea typeface="宋体" charset="-122"/>
                </a:defRPr>
              </a:lvl3pPr>
              <a:lvl4pPr marL="1600200" indent="-228600">
                <a:defRPr kumimoji="1" sz="2000">
                  <a:solidFill>
                    <a:srgbClr val="0000FF"/>
                  </a:solidFill>
                  <a:latin typeface="Times New Roman" pitchFamily="18" charset="0"/>
                  <a:ea typeface="宋体" charset="-122"/>
                </a:defRPr>
              </a:lvl4pPr>
              <a:lvl5pPr marL="2057400" indent="-228600">
                <a:defRPr kumimoji="1" sz="2000">
                  <a:solidFill>
                    <a:srgbClr val="0000FF"/>
                  </a:solidFill>
                  <a:latin typeface="Times New Roman" pitchFamily="18" charset="0"/>
                  <a:ea typeface="宋体" charset="-122"/>
                </a:defRPr>
              </a:lvl5pPr>
              <a:lvl6pPr marL="25146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6pPr>
              <a:lvl7pPr marL="29718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7pPr>
              <a:lvl8pPr marL="34290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8pPr>
              <a:lvl9pPr marL="38862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9pPr>
            </a:lstStyle>
            <a:p>
              <a:pPr algn="l" eaLnBrk="1" hangingPunct="1"/>
              <a:r>
                <a:rPr lang="en-US" altLang="zh-CN" sz="2400" b="1"/>
                <a:t>a,b,c</a:t>
              </a:r>
              <a:r>
                <a:rPr lang="zh-CN" altLang="zh-CN" sz="2400" b="1"/>
                <a:t>有效</a:t>
              </a:r>
              <a:endParaRPr lang="zh-CN" altLang="en-US" sz="2400" b="1"/>
            </a:p>
          </p:txBody>
        </p:sp>
        <p:sp>
          <p:nvSpPr>
            <p:cNvPr id="11" name="AutoShape 1069"/>
            <p:cNvSpPr>
              <a:spLocks/>
            </p:cNvSpPr>
            <p:nvPr/>
          </p:nvSpPr>
          <p:spPr bwMode="auto">
            <a:xfrm>
              <a:off x="1442" y="1663"/>
              <a:ext cx="47" cy="655"/>
            </a:xfrm>
            <a:prstGeom prst="rightBrace">
              <a:avLst>
                <a:gd name="adj1" fmla="val 116135"/>
                <a:gd name="adj2" fmla="val 50000"/>
              </a:avLst>
            </a:prstGeom>
            <a:noFill/>
            <a:ln w="12700">
              <a:solidFill>
                <a:srgbClr val="9933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zh-CN" sz="2400" b="1">
                <a:solidFill>
                  <a:schemeClr val="tx1"/>
                </a:solidFill>
              </a:endParaRPr>
            </a:p>
          </p:txBody>
        </p:sp>
        <p:sp>
          <p:nvSpPr>
            <p:cNvPr id="12" name="Text Box 1070"/>
            <p:cNvSpPr txBox="1">
              <a:spLocks noChangeArrowheads="1"/>
            </p:cNvSpPr>
            <p:nvPr/>
          </p:nvSpPr>
          <p:spPr bwMode="auto">
            <a:xfrm>
              <a:off x="1518" y="1878"/>
              <a:ext cx="738" cy="1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kumimoji="1" sz="2000">
                  <a:solidFill>
                    <a:srgbClr val="0000FF"/>
                  </a:solidFill>
                  <a:latin typeface="Times New Roman" pitchFamily="18" charset="0"/>
                  <a:ea typeface="宋体" charset="-122"/>
                </a:defRPr>
              </a:lvl1pPr>
              <a:lvl2pPr marL="742950" indent="-285750">
                <a:defRPr kumimoji="1" sz="2000">
                  <a:solidFill>
                    <a:srgbClr val="0000FF"/>
                  </a:solidFill>
                  <a:latin typeface="Times New Roman" pitchFamily="18" charset="0"/>
                  <a:ea typeface="宋体" charset="-122"/>
                </a:defRPr>
              </a:lvl2pPr>
              <a:lvl3pPr marL="1143000" indent="-228600">
                <a:defRPr kumimoji="1" sz="2000">
                  <a:solidFill>
                    <a:srgbClr val="0000FF"/>
                  </a:solidFill>
                  <a:latin typeface="Times New Roman" pitchFamily="18" charset="0"/>
                  <a:ea typeface="宋体" charset="-122"/>
                </a:defRPr>
              </a:lvl3pPr>
              <a:lvl4pPr marL="1600200" indent="-228600">
                <a:defRPr kumimoji="1" sz="2000">
                  <a:solidFill>
                    <a:srgbClr val="0000FF"/>
                  </a:solidFill>
                  <a:latin typeface="Times New Roman" pitchFamily="18" charset="0"/>
                  <a:ea typeface="宋体" charset="-122"/>
                </a:defRPr>
              </a:lvl4pPr>
              <a:lvl5pPr marL="2057400" indent="-228600">
                <a:defRPr kumimoji="1" sz="2000">
                  <a:solidFill>
                    <a:srgbClr val="0000FF"/>
                  </a:solidFill>
                  <a:latin typeface="Times New Roman" pitchFamily="18" charset="0"/>
                  <a:ea typeface="宋体" charset="-122"/>
                </a:defRPr>
              </a:lvl5pPr>
              <a:lvl6pPr marL="25146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6pPr>
              <a:lvl7pPr marL="29718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7pPr>
              <a:lvl8pPr marL="34290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8pPr>
              <a:lvl9pPr marL="38862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9pPr>
            </a:lstStyle>
            <a:p>
              <a:pPr algn="l" eaLnBrk="1" hangingPunct="1"/>
              <a:r>
                <a:rPr lang="en-US" altLang="zh-CN" sz="2400" b="1">
                  <a:solidFill>
                    <a:srgbClr val="CC3300"/>
                  </a:solidFill>
                </a:rPr>
                <a:t>x,y,i,j</a:t>
              </a:r>
              <a:r>
                <a:rPr lang="zh-CN" altLang="zh-CN" sz="2400" b="1">
                  <a:solidFill>
                    <a:srgbClr val="CC3300"/>
                  </a:solidFill>
                </a:rPr>
                <a:t>有效</a:t>
              </a:r>
              <a:endParaRPr lang="zh-CN" altLang="en-US" sz="2400" b="1">
                <a:solidFill>
                  <a:srgbClr val="CC3300"/>
                </a:solidFill>
              </a:endParaRPr>
            </a:p>
          </p:txBody>
        </p:sp>
        <p:sp>
          <p:nvSpPr>
            <p:cNvPr id="13" name="AutoShape 1071"/>
            <p:cNvSpPr>
              <a:spLocks/>
            </p:cNvSpPr>
            <p:nvPr/>
          </p:nvSpPr>
          <p:spPr bwMode="auto">
            <a:xfrm>
              <a:off x="1426" y="2581"/>
              <a:ext cx="47" cy="833"/>
            </a:xfrm>
            <a:prstGeom prst="rightBrace">
              <a:avLst>
                <a:gd name="adj1" fmla="val 147695"/>
                <a:gd name="adj2" fmla="val 50000"/>
              </a:avLst>
            </a:prstGeom>
            <a:noFill/>
            <a:ln w="12700">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zh-CN" sz="2400" b="1">
                <a:solidFill>
                  <a:schemeClr val="tx1"/>
                </a:solidFill>
              </a:endParaRPr>
            </a:p>
          </p:txBody>
        </p:sp>
        <p:sp>
          <p:nvSpPr>
            <p:cNvPr id="14" name="Text Box 1072"/>
            <p:cNvSpPr txBox="1">
              <a:spLocks noChangeArrowheads="1"/>
            </p:cNvSpPr>
            <p:nvPr/>
          </p:nvSpPr>
          <p:spPr bwMode="auto">
            <a:xfrm>
              <a:off x="1502" y="2854"/>
              <a:ext cx="73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kumimoji="1" sz="2000">
                  <a:solidFill>
                    <a:srgbClr val="0000FF"/>
                  </a:solidFill>
                  <a:latin typeface="Times New Roman" pitchFamily="18" charset="0"/>
                  <a:ea typeface="宋体" charset="-122"/>
                </a:defRPr>
              </a:lvl1pPr>
              <a:lvl2pPr marL="742950" indent="-285750">
                <a:defRPr kumimoji="1" sz="2000">
                  <a:solidFill>
                    <a:srgbClr val="0000FF"/>
                  </a:solidFill>
                  <a:latin typeface="Times New Roman" pitchFamily="18" charset="0"/>
                  <a:ea typeface="宋体" charset="-122"/>
                </a:defRPr>
              </a:lvl2pPr>
              <a:lvl3pPr marL="1143000" indent="-228600">
                <a:defRPr kumimoji="1" sz="2000">
                  <a:solidFill>
                    <a:srgbClr val="0000FF"/>
                  </a:solidFill>
                  <a:latin typeface="Times New Roman" pitchFamily="18" charset="0"/>
                  <a:ea typeface="宋体" charset="-122"/>
                </a:defRPr>
              </a:lvl3pPr>
              <a:lvl4pPr marL="1600200" indent="-228600">
                <a:defRPr kumimoji="1" sz="2000">
                  <a:solidFill>
                    <a:srgbClr val="0000FF"/>
                  </a:solidFill>
                  <a:latin typeface="Times New Roman" pitchFamily="18" charset="0"/>
                  <a:ea typeface="宋体" charset="-122"/>
                </a:defRPr>
              </a:lvl4pPr>
              <a:lvl5pPr marL="2057400" indent="-228600">
                <a:defRPr kumimoji="1" sz="2000">
                  <a:solidFill>
                    <a:srgbClr val="0000FF"/>
                  </a:solidFill>
                  <a:latin typeface="Times New Roman" pitchFamily="18" charset="0"/>
                  <a:ea typeface="宋体" charset="-122"/>
                </a:defRPr>
              </a:lvl5pPr>
              <a:lvl6pPr marL="25146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6pPr>
              <a:lvl7pPr marL="29718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7pPr>
              <a:lvl8pPr marL="34290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8pPr>
              <a:lvl9pPr marL="38862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9pPr>
            </a:lstStyle>
            <a:p>
              <a:pPr algn="l" eaLnBrk="1" hangingPunct="1"/>
              <a:r>
                <a:rPr lang="en-US" altLang="zh-CN" sz="2400" b="1">
                  <a:solidFill>
                    <a:srgbClr val="FF0000"/>
                  </a:solidFill>
                </a:rPr>
                <a:t>m,n</a:t>
              </a:r>
              <a:r>
                <a:rPr lang="zh-CN" altLang="zh-CN" sz="2400" b="1">
                  <a:solidFill>
                    <a:srgbClr val="FF0000"/>
                  </a:solidFill>
                </a:rPr>
                <a:t>有效</a:t>
              </a:r>
              <a:endParaRPr lang="zh-CN" altLang="en-US" sz="2400" b="1">
                <a:solidFill>
                  <a:srgbClr val="FF0000"/>
                </a:solidFill>
              </a:endParaRPr>
            </a:p>
          </p:txBody>
        </p:sp>
      </p:grpSp>
    </p:spTree>
    <p:extLst>
      <p:ext uri="{BB962C8B-B14F-4D97-AF65-F5344CB8AC3E}">
        <p14:creationId xmlns:p14="http://schemas.microsoft.com/office/powerpoint/2010/main" val="10591668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变量与函数的作用域</a:t>
            </a:r>
            <a:endParaRPr lang="zh-CN" altLang="en-US" dirty="0"/>
          </a:p>
        </p:txBody>
      </p:sp>
      <p:sp>
        <p:nvSpPr>
          <p:cNvPr id="3" name="内容占位符 2"/>
          <p:cNvSpPr>
            <a:spLocks noGrp="1"/>
          </p:cNvSpPr>
          <p:nvPr>
            <p:ph idx="1"/>
          </p:nvPr>
        </p:nvSpPr>
        <p:spPr/>
        <p:txBody>
          <a:bodyPr/>
          <a:lstStyle/>
          <a:p>
            <a:r>
              <a:rPr lang="zh-CN" altLang="en-US" dirty="0" smtClean="0"/>
              <a:t>块级作用域</a:t>
            </a:r>
            <a:endParaRPr lang="en-US" altLang="zh-CN" dirty="0" smtClean="0"/>
          </a:p>
          <a:p>
            <a:pPr lvl="1"/>
            <a:r>
              <a:rPr lang="zh-CN" altLang="en-US" dirty="0" smtClean="0">
                <a:solidFill>
                  <a:srgbClr val="C00000"/>
                </a:solidFill>
              </a:rPr>
              <a:t>块</a:t>
            </a:r>
            <a:r>
              <a:rPr lang="zh-CN" altLang="en-US" dirty="0" smtClean="0"/>
              <a:t>指一对大括号括起来的程序段。块中定义的标识符，作用域在块内</a:t>
            </a:r>
            <a:endParaRPr lang="en-US" altLang="zh-CN" dirty="0" smtClean="0"/>
          </a:p>
          <a:p>
            <a:pPr lvl="1"/>
            <a:r>
              <a:rPr lang="zh-CN" altLang="en-US" dirty="0" smtClean="0"/>
              <a:t>复合语句是一个块。复合语句中定义的标识符，作用域仅在该复合语句中</a:t>
            </a:r>
            <a:endParaRPr lang="en-US" altLang="zh-CN" dirty="0" smtClean="0"/>
          </a:p>
          <a:p>
            <a:pPr lvl="1"/>
            <a:r>
              <a:rPr lang="zh-CN" altLang="en-US" dirty="0" smtClean="0"/>
              <a:t>函数也可以看作是一个块</a:t>
            </a:r>
            <a:endParaRPr lang="en-US" altLang="zh-CN" dirty="0" smtClean="0"/>
          </a:p>
          <a:p>
            <a:pPr lvl="1"/>
            <a:r>
              <a:rPr lang="zh-CN" altLang="en-US" dirty="0" smtClean="0"/>
              <a:t>局部变量具有局部作用域使得程序在不同块中可以使用同名变量。这些同名变量各自在自己的作用域中可见，在其它地方不可访问</a:t>
            </a:r>
            <a:endParaRPr lang="en-US" altLang="zh-CN" dirty="0" smtClean="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221</a:t>
            </a:fld>
            <a:endParaRPr lang="en-US" altLang="zh-CN" dirty="0"/>
          </a:p>
        </p:txBody>
      </p:sp>
    </p:spTree>
    <p:extLst>
      <p:ext uri="{BB962C8B-B14F-4D97-AF65-F5344CB8AC3E}">
        <p14:creationId xmlns:p14="http://schemas.microsoft.com/office/powerpoint/2010/main" val="221716129"/>
      </p:ext>
    </p:extLst>
  </p:cSld>
  <p:clrMapOvr>
    <a:masterClrMapping/>
  </p:clrMapOvr>
  <p:timing>
    <p:tnLst>
      <p:par>
        <p:cTn xmlns:p14="http://schemas.microsoft.com/office/powerpoint/2010/mai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变量与函数的作用域</a:t>
            </a:r>
            <a:endParaRPr lang="zh-CN" altLang="en-US" dirty="0"/>
          </a:p>
        </p:txBody>
      </p:sp>
      <p:sp>
        <p:nvSpPr>
          <p:cNvPr id="3" name="内容占位符 2"/>
          <p:cNvSpPr>
            <a:spLocks noGrp="1"/>
          </p:cNvSpPr>
          <p:nvPr>
            <p:ph idx="1"/>
          </p:nvPr>
        </p:nvSpPr>
        <p:spPr/>
        <p:txBody>
          <a:bodyPr/>
          <a:lstStyle/>
          <a:p>
            <a:r>
              <a:rPr lang="zh-CN" altLang="en-US" dirty="0" smtClean="0"/>
              <a:t>块级作用域</a:t>
            </a:r>
            <a:endParaRPr lang="en-US" altLang="zh-CN" dirty="0" smtClean="0"/>
          </a:p>
          <a:p>
            <a:pPr lvl="1"/>
            <a:r>
              <a:rPr lang="zh-CN" altLang="en-US" dirty="0" smtClean="0"/>
              <a:t>对于块中</a:t>
            </a:r>
            <a:r>
              <a:rPr lang="zh-CN" altLang="en-US" dirty="0" smtClean="0">
                <a:solidFill>
                  <a:srgbClr val="C00000"/>
                </a:solidFill>
              </a:rPr>
              <a:t>嵌套</a:t>
            </a:r>
            <a:r>
              <a:rPr lang="zh-CN" altLang="en-US" dirty="0" smtClean="0"/>
              <a:t>其它块的情况，如果嵌套块中有同名局部变量，服从局部优先原则，即在内层块中</a:t>
            </a:r>
            <a:r>
              <a:rPr lang="zh-CN" altLang="en-US" dirty="0" smtClean="0">
                <a:solidFill>
                  <a:srgbClr val="C00000"/>
                </a:solidFill>
              </a:rPr>
              <a:t>屏蔽</a:t>
            </a:r>
            <a:r>
              <a:rPr lang="zh-CN" altLang="en-US" dirty="0" smtClean="0"/>
              <a:t>外层块中的同名变量，换句话说，内层块中局部变量的作用域为内层块；外层块中局部变量的作用域为外层除去包含同名变量的内层块部分</a:t>
            </a:r>
            <a:endParaRPr lang="en-US" altLang="zh-CN" dirty="0" smtClean="0"/>
          </a:p>
          <a:p>
            <a:pPr lvl="1"/>
            <a:r>
              <a:rPr lang="zh-CN" altLang="en-US" dirty="0" smtClean="0"/>
              <a:t>如果块内定义的局部变量与全局变量同名，块内仍然局部变量优先，但与块作用域不同的是，在块内可以通过域运算符“</a:t>
            </a:r>
            <a:r>
              <a:rPr lang="en-US" altLang="zh-CN" dirty="0" smtClean="0"/>
              <a:t>::”</a:t>
            </a:r>
            <a:r>
              <a:rPr lang="zh-CN" altLang="en-US" dirty="0" smtClean="0"/>
              <a:t>访问同名的全局变量</a:t>
            </a:r>
            <a:endParaRPr lang="en-US" altLang="zh-CN" dirty="0" smtClean="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222</a:t>
            </a:fld>
            <a:endParaRPr lang="en-US" altLang="zh-CN" dirty="0"/>
          </a:p>
        </p:txBody>
      </p:sp>
      <p:grpSp>
        <p:nvGrpSpPr>
          <p:cNvPr id="6" name="Group 18"/>
          <p:cNvGrpSpPr>
            <a:grpSpLocks/>
          </p:cNvGrpSpPr>
          <p:nvPr/>
        </p:nvGrpSpPr>
        <p:grpSpPr bwMode="auto">
          <a:xfrm>
            <a:off x="2413752" y="1128713"/>
            <a:ext cx="4867275" cy="5445125"/>
            <a:chOff x="1906" y="760"/>
            <a:chExt cx="3750" cy="3430"/>
          </a:xfrm>
        </p:grpSpPr>
        <p:sp>
          <p:nvSpPr>
            <p:cNvPr id="7" name="Rectangle 5"/>
            <p:cNvSpPr>
              <a:spLocks noChangeArrowheads="1"/>
            </p:cNvSpPr>
            <p:nvPr/>
          </p:nvSpPr>
          <p:spPr bwMode="auto">
            <a:xfrm>
              <a:off x="1906" y="760"/>
              <a:ext cx="3748" cy="3430"/>
            </a:xfrm>
            <a:prstGeom prst="rect">
              <a:avLst/>
            </a:prstGeom>
            <a:solidFill>
              <a:srgbClr val="FFFFFF"/>
            </a:solidFill>
            <a:ln w="38100">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 name="Group 16"/>
            <p:cNvGrpSpPr>
              <a:grpSpLocks/>
            </p:cNvGrpSpPr>
            <p:nvPr/>
          </p:nvGrpSpPr>
          <p:grpSpPr bwMode="auto">
            <a:xfrm>
              <a:off x="2094" y="873"/>
              <a:ext cx="3562" cy="3176"/>
              <a:chOff x="315" y="541"/>
              <a:chExt cx="3562" cy="3176"/>
            </a:xfrm>
          </p:grpSpPr>
          <p:sp>
            <p:nvSpPr>
              <p:cNvPr id="9" name="Text Box 6"/>
              <p:cNvSpPr txBox="1">
                <a:spLocks noChangeArrowheads="1"/>
              </p:cNvSpPr>
              <p:nvPr/>
            </p:nvSpPr>
            <p:spPr bwMode="auto">
              <a:xfrm>
                <a:off x="315" y="541"/>
                <a:ext cx="1722" cy="3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kumimoji="1" sz="2000">
                    <a:solidFill>
                      <a:srgbClr val="0000FF"/>
                    </a:solidFill>
                    <a:latin typeface="Times New Roman" pitchFamily="18" charset="0"/>
                    <a:ea typeface="宋体" charset="-122"/>
                  </a:defRPr>
                </a:lvl1pPr>
                <a:lvl2pPr marL="742950" indent="-285750">
                  <a:defRPr kumimoji="1" sz="2000">
                    <a:solidFill>
                      <a:srgbClr val="0000FF"/>
                    </a:solidFill>
                    <a:latin typeface="Times New Roman" pitchFamily="18" charset="0"/>
                    <a:ea typeface="宋体" charset="-122"/>
                  </a:defRPr>
                </a:lvl2pPr>
                <a:lvl3pPr marL="1143000" indent="-228600">
                  <a:defRPr kumimoji="1" sz="2000">
                    <a:solidFill>
                      <a:srgbClr val="0000FF"/>
                    </a:solidFill>
                    <a:latin typeface="Times New Roman" pitchFamily="18" charset="0"/>
                    <a:ea typeface="宋体" charset="-122"/>
                  </a:defRPr>
                </a:lvl3pPr>
                <a:lvl4pPr marL="1600200" indent="-228600">
                  <a:defRPr kumimoji="1" sz="2000">
                    <a:solidFill>
                      <a:srgbClr val="0000FF"/>
                    </a:solidFill>
                    <a:latin typeface="Times New Roman" pitchFamily="18" charset="0"/>
                    <a:ea typeface="宋体" charset="-122"/>
                  </a:defRPr>
                </a:lvl4pPr>
                <a:lvl5pPr marL="2057400" indent="-228600">
                  <a:defRPr kumimoji="1" sz="2000">
                    <a:solidFill>
                      <a:srgbClr val="0000FF"/>
                    </a:solidFill>
                    <a:latin typeface="Times New Roman" pitchFamily="18" charset="0"/>
                    <a:ea typeface="宋体" charset="-122"/>
                  </a:defRPr>
                </a:lvl5pPr>
                <a:lvl6pPr marL="25146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6pPr>
                <a:lvl7pPr marL="29718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7pPr>
                <a:lvl8pPr marL="34290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8pPr>
                <a:lvl9pPr marL="38862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9pPr>
              </a:lstStyle>
              <a:p>
                <a:pPr algn="l" eaLnBrk="1" hangingPunct="1"/>
                <a:r>
                  <a:rPr lang="en-US" altLang="zh-CN" b="1">
                    <a:solidFill>
                      <a:schemeClr val="tx1"/>
                    </a:solidFill>
                  </a:rPr>
                  <a:t>#include &lt;stdio.h&gt;</a:t>
                </a:r>
              </a:p>
              <a:p>
                <a:pPr algn="l" eaLnBrk="1" hangingPunct="1"/>
                <a:r>
                  <a:rPr lang="en-US" altLang="zh-CN" b="1">
                    <a:solidFill>
                      <a:schemeClr val="tx1"/>
                    </a:solidFill>
                  </a:rPr>
                  <a:t>main()</a:t>
                </a:r>
              </a:p>
              <a:p>
                <a:pPr algn="l" eaLnBrk="1" hangingPunct="1"/>
                <a:r>
                  <a:rPr lang="en-US" altLang="zh-CN" b="1">
                    <a:solidFill>
                      <a:schemeClr val="tx1"/>
                    </a:solidFill>
                  </a:rPr>
                  <a:t>{  auto int a,b,c; </a:t>
                </a:r>
              </a:p>
              <a:p>
                <a:pPr algn="l" eaLnBrk="1" hangingPunct="1"/>
                <a:r>
                  <a:rPr lang="en-US" altLang="zh-CN" b="1">
                    <a:solidFill>
                      <a:schemeClr val="tx1"/>
                    </a:solidFill>
                  </a:rPr>
                  <a:t>    a=1,b=2;</a:t>
                </a:r>
              </a:p>
              <a:p>
                <a:pPr algn="l" eaLnBrk="1" hangingPunct="1"/>
                <a:r>
                  <a:rPr lang="en-US" altLang="zh-CN" b="1">
                    <a:solidFill>
                      <a:schemeClr val="tx1"/>
                    </a:solidFill>
                  </a:rPr>
                  <a:t>    c = add(a,b);/*</a:t>
                </a:r>
                <a:r>
                  <a:rPr lang="zh-CN" altLang="en-US" sz="1800" b="1">
                    <a:solidFill>
                      <a:schemeClr val="tx1"/>
                    </a:solidFill>
                  </a:rPr>
                  <a:t>创建</a:t>
                </a:r>
                <a:r>
                  <a:rPr lang="en-US" altLang="zh-CN" sz="1800" b="1">
                    <a:solidFill>
                      <a:schemeClr val="tx1"/>
                    </a:solidFill>
                  </a:rPr>
                  <a:t>add</a:t>
                </a:r>
                <a:r>
                  <a:rPr lang="zh-CN" altLang="en-US" sz="1800" b="1">
                    <a:solidFill>
                      <a:schemeClr val="tx1"/>
                    </a:solidFill>
                  </a:rPr>
                  <a:t>形参和局部变量</a:t>
                </a:r>
                <a:r>
                  <a:rPr lang="zh-CN" altLang="en-US" b="1">
                    <a:solidFill>
                      <a:schemeClr val="tx1"/>
                    </a:solidFill>
                  </a:rPr>
                  <a:t>*</a:t>
                </a:r>
                <a:r>
                  <a:rPr lang="en-US" altLang="zh-CN" b="1">
                    <a:solidFill>
                      <a:schemeClr val="tx1"/>
                    </a:solidFill>
                  </a:rPr>
                  <a:t>/ </a:t>
                </a:r>
              </a:p>
              <a:p>
                <a:pPr algn="l" eaLnBrk="1" hangingPunct="1"/>
                <a:r>
                  <a:rPr lang="en-US" altLang="zh-CN" b="1">
                    <a:solidFill>
                      <a:schemeClr val="tx1"/>
                    </a:solidFill>
                  </a:rPr>
                  <a:t>    {</a:t>
                </a:r>
              </a:p>
              <a:p>
                <a:pPr algn="l" eaLnBrk="1" hangingPunct="1"/>
                <a:r>
                  <a:rPr lang="en-US" altLang="zh-CN" b="1">
                    <a:solidFill>
                      <a:schemeClr val="tx1"/>
                    </a:solidFill>
                  </a:rPr>
                  <a:t>       float x = c;</a:t>
                </a:r>
              </a:p>
              <a:p>
                <a:pPr algn="l" eaLnBrk="1" hangingPunct="1"/>
                <a:r>
                  <a:rPr lang="en-US" altLang="zh-CN" b="1">
                    <a:solidFill>
                      <a:schemeClr val="tx1"/>
                    </a:solidFill>
                  </a:rPr>
                  <a:t>       printf("x=%f",x);</a:t>
                </a:r>
              </a:p>
              <a:p>
                <a:pPr algn="l" eaLnBrk="1" hangingPunct="1"/>
                <a:r>
                  <a:rPr lang="en-US" altLang="zh-CN" b="1">
                    <a:solidFill>
                      <a:schemeClr val="tx1"/>
                    </a:solidFill>
                  </a:rPr>
                  <a:t>    }</a:t>
                </a:r>
              </a:p>
              <a:p>
                <a:pPr algn="l" eaLnBrk="1" hangingPunct="1"/>
                <a:r>
                  <a:rPr lang="en-US" altLang="zh-CN" b="1">
                    <a:solidFill>
                      <a:schemeClr val="tx1"/>
                    </a:solidFill>
                  </a:rPr>
                  <a:t>    printf("c=%d",c);</a:t>
                </a:r>
              </a:p>
              <a:p>
                <a:pPr algn="l" eaLnBrk="1" hangingPunct="1"/>
                <a:r>
                  <a:rPr lang="en-US" altLang="zh-CN" b="1">
                    <a:solidFill>
                      <a:schemeClr val="tx1"/>
                    </a:solidFill>
                  </a:rPr>
                  <a:t>}</a:t>
                </a:r>
              </a:p>
              <a:p>
                <a:pPr algn="l" eaLnBrk="1" hangingPunct="1"/>
                <a:r>
                  <a:rPr lang="en-US" altLang="zh-CN" b="1">
                    <a:solidFill>
                      <a:schemeClr val="tx1"/>
                    </a:solidFill>
                  </a:rPr>
                  <a:t>int add(int x,int y)</a:t>
                </a:r>
              </a:p>
              <a:p>
                <a:pPr algn="l" eaLnBrk="1" hangingPunct="1"/>
                <a:r>
                  <a:rPr lang="en-US" altLang="zh-CN" b="1">
                    <a:solidFill>
                      <a:schemeClr val="tx1"/>
                    </a:solidFill>
                  </a:rPr>
                  <a:t>{   int z;</a:t>
                </a:r>
              </a:p>
              <a:p>
                <a:pPr algn="l" eaLnBrk="1" hangingPunct="1"/>
                <a:r>
                  <a:rPr lang="en-US" altLang="zh-CN" b="1">
                    <a:solidFill>
                      <a:schemeClr val="tx1"/>
                    </a:solidFill>
                  </a:rPr>
                  <a:t>     z=x+y;</a:t>
                </a:r>
              </a:p>
              <a:p>
                <a:pPr algn="l" eaLnBrk="1" hangingPunct="1"/>
                <a:r>
                  <a:rPr lang="en-US" altLang="zh-CN" b="1">
                    <a:solidFill>
                      <a:schemeClr val="tx1"/>
                    </a:solidFill>
                  </a:rPr>
                  <a:t>     return (z);    </a:t>
                </a:r>
              </a:p>
              <a:p>
                <a:pPr algn="l" eaLnBrk="1" hangingPunct="1"/>
                <a:r>
                  <a:rPr lang="en-US" altLang="zh-CN" b="1">
                    <a:solidFill>
                      <a:schemeClr val="tx1"/>
                    </a:solidFill>
                  </a:rPr>
                  <a:t>}</a:t>
                </a:r>
              </a:p>
            </p:txBody>
          </p:sp>
          <p:sp>
            <p:nvSpPr>
              <p:cNvPr id="10" name="AutoShape 7"/>
              <p:cNvSpPr>
                <a:spLocks/>
              </p:cNvSpPr>
              <p:nvPr/>
            </p:nvSpPr>
            <p:spPr bwMode="auto">
              <a:xfrm>
                <a:off x="2787" y="1080"/>
                <a:ext cx="63" cy="1459"/>
              </a:xfrm>
              <a:prstGeom prst="rightBrace">
                <a:avLst>
                  <a:gd name="adj1" fmla="val 192989"/>
                  <a:gd name="adj2" fmla="val 50000"/>
                </a:avLst>
              </a:prstGeom>
              <a:noFill/>
              <a:ln w="1270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zh-CN" sz="2400" b="1">
                  <a:solidFill>
                    <a:schemeClr val="tx1"/>
                  </a:solidFill>
                </a:endParaRPr>
              </a:p>
            </p:txBody>
          </p:sp>
          <p:sp>
            <p:nvSpPr>
              <p:cNvPr id="11" name="Text Box 8"/>
              <p:cNvSpPr txBox="1">
                <a:spLocks noChangeArrowheads="1"/>
              </p:cNvSpPr>
              <p:nvPr/>
            </p:nvSpPr>
            <p:spPr bwMode="auto">
              <a:xfrm>
                <a:off x="2977" y="1686"/>
                <a:ext cx="900" cy="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kumimoji="1" sz="2000">
                    <a:solidFill>
                      <a:srgbClr val="0000FF"/>
                    </a:solidFill>
                    <a:latin typeface="Times New Roman" pitchFamily="18" charset="0"/>
                    <a:ea typeface="宋体" charset="-122"/>
                  </a:defRPr>
                </a:lvl1pPr>
                <a:lvl2pPr marL="742950" indent="-285750">
                  <a:defRPr kumimoji="1" sz="2000">
                    <a:solidFill>
                      <a:srgbClr val="0000FF"/>
                    </a:solidFill>
                    <a:latin typeface="Times New Roman" pitchFamily="18" charset="0"/>
                    <a:ea typeface="宋体" charset="-122"/>
                  </a:defRPr>
                </a:lvl2pPr>
                <a:lvl3pPr marL="1143000" indent="-228600">
                  <a:defRPr kumimoji="1" sz="2000">
                    <a:solidFill>
                      <a:srgbClr val="0000FF"/>
                    </a:solidFill>
                    <a:latin typeface="Times New Roman" pitchFamily="18" charset="0"/>
                    <a:ea typeface="宋体" charset="-122"/>
                  </a:defRPr>
                </a:lvl3pPr>
                <a:lvl4pPr marL="1600200" indent="-228600">
                  <a:defRPr kumimoji="1" sz="2000">
                    <a:solidFill>
                      <a:srgbClr val="0000FF"/>
                    </a:solidFill>
                    <a:latin typeface="Times New Roman" pitchFamily="18" charset="0"/>
                    <a:ea typeface="宋体" charset="-122"/>
                  </a:defRPr>
                </a:lvl4pPr>
                <a:lvl5pPr marL="2057400" indent="-228600">
                  <a:defRPr kumimoji="1" sz="2000">
                    <a:solidFill>
                      <a:srgbClr val="0000FF"/>
                    </a:solidFill>
                    <a:latin typeface="Times New Roman" pitchFamily="18" charset="0"/>
                    <a:ea typeface="宋体" charset="-122"/>
                  </a:defRPr>
                </a:lvl5pPr>
                <a:lvl6pPr marL="25146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6pPr>
                <a:lvl7pPr marL="29718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7pPr>
                <a:lvl8pPr marL="34290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8pPr>
                <a:lvl9pPr marL="38862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9pPr>
              </a:lstStyle>
              <a:p>
                <a:pPr algn="l" eaLnBrk="1" hangingPunct="1"/>
                <a:r>
                  <a:rPr lang="en-US" altLang="zh-CN" b="1"/>
                  <a:t>a,b,c</a:t>
                </a:r>
                <a:r>
                  <a:rPr lang="zh-CN" altLang="zh-CN" b="1"/>
                  <a:t>有效</a:t>
                </a:r>
                <a:endParaRPr lang="zh-CN" altLang="en-US" b="1"/>
              </a:p>
            </p:txBody>
          </p:sp>
          <p:sp>
            <p:nvSpPr>
              <p:cNvPr id="12" name="AutoShape 9"/>
              <p:cNvSpPr>
                <a:spLocks/>
              </p:cNvSpPr>
              <p:nvPr/>
            </p:nvSpPr>
            <p:spPr bwMode="auto">
              <a:xfrm>
                <a:off x="1916" y="2790"/>
                <a:ext cx="58" cy="720"/>
              </a:xfrm>
              <a:prstGeom prst="rightBrace">
                <a:avLst>
                  <a:gd name="adj1" fmla="val 103448"/>
                  <a:gd name="adj2" fmla="val 50000"/>
                </a:avLst>
              </a:prstGeom>
              <a:noFill/>
              <a:ln w="12700">
                <a:solidFill>
                  <a:srgbClr val="9933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zh-CN" sz="2400" b="1">
                  <a:solidFill>
                    <a:schemeClr val="tx1"/>
                  </a:solidFill>
                </a:endParaRPr>
              </a:p>
            </p:txBody>
          </p:sp>
          <p:sp>
            <p:nvSpPr>
              <p:cNvPr id="13" name="Text Box 10"/>
              <p:cNvSpPr txBox="1">
                <a:spLocks noChangeArrowheads="1"/>
              </p:cNvSpPr>
              <p:nvPr/>
            </p:nvSpPr>
            <p:spPr bwMode="auto">
              <a:xfrm>
                <a:off x="2074" y="3022"/>
                <a:ext cx="900"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kumimoji="1" sz="2000">
                    <a:solidFill>
                      <a:srgbClr val="0000FF"/>
                    </a:solidFill>
                    <a:latin typeface="Times New Roman" pitchFamily="18" charset="0"/>
                    <a:ea typeface="宋体" charset="-122"/>
                  </a:defRPr>
                </a:lvl1pPr>
                <a:lvl2pPr marL="742950" indent="-285750">
                  <a:defRPr kumimoji="1" sz="2000">
                    <a:solidFill>
                      <a:srgbClr val="0000FF"/>
                    </a:solidFill>
                    <a:latin typeface="Times New Roman" pitchFamily="18" charset="0"/>
                    <a:ea typeface="宋体" charset="-122"/>
                  </a:defRPr>
                </a:lvl2pPr>
                <a:lvl3pPr marL="1143000" indent="-228600">
                  <a:defRPr kumimoji="1" sz="2000">
                    <a:solidFill>
                      <a:srgbClr val="0000FF"/>
                    </a:solidFill>
                    <a:latin typeface="Times New Roman" pitchFamily="18" charset="0"/>
                    <a:ea typeface="宋体" charset="-122"/>
                  </a:defRPr>
                </a:lvl3pPr>
                <a:lvl4pPr marL="1600200" indent="-228600">
                  <a:defRPr kumimoji="1" sz="2000">
                    <a:solidFill>
                      <a:srgbClr val="0000FF"/>
                    </a:solidFill>
                    <a:latin typeface="Times New Roman" pitchFamily="18" charset="0"/>
                    <a:ea typeface="宋体" charset="-122"/>
                  </a:defRPr>
                </a:lvl4pPr>
                <a:lvl5pPr marL="2057400" indent="-228600">
                  <a:defRPr kumimoji="1" sz="2000">
                    <a:solidFill>
                      <a:srgbClr val="0000FF"/>
                    </a:solidFill>
                    <a:latin typeface="Times New Roman" pitchFamily="18" charset="0"/>
                    <a:ea typeface="宋体" charset="-122"/>
                  </a:defRPr>
                </a:lvl5pPr>
                <a:lvl6pPr marL="25146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6pPr>
                <a:lvl7pPr marL="29718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7pPr>
                <a:lvl8pPr marL="34290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8pPr>
                <a:lvl9pPr marL="38862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9pPr>
              </a:lstStyle>
              <a:p>
                <a:pPr algn="l" eaLnBrk="1" hangingPunct="1"/>
                <a:r>
                  <a:rPr lang="en-US" altLang="zh-CN" b="1">
                    <a:solidFill>
                      <a:srgbClr val="CC3300"/>
                    </a:solidFill>
                  </a:rPr>
                  <a:t>x,y,z</a:t>
                </a:r>
                <a:r>
                  <a:rPr lang="zh-CN" altLang="zh-CN" b="1">
                    <a:solidFill>
                      <a:srgbClr val="CC3300"/>
                    </a:solidFill>
                  </a:rPr>
                  <a:t>有效</a:t>
                </a:r>
                <a:endParaRPr lang="zh-CN" altLang="en-US" b="1">
                  <a:solidFill>
                    <a:srgbClr val="CC3300"/>
                  </a:solidFill>
                </a:endParaRPr>
              </a:p>
            </p:txBody>
          </p:sp>
          <p:sp>
            <p:nvSpPr>
              <p:cNvPr id="14" name="AutoShape 13"/>
              <p:cNvSpPr>
                <a:spLocks/>
              </p:cNvSpPr>
              <p:nvPr/>
            </p:nvSpPr>
            <p:spPr bwMode="auto">
              <a:xfrm>
                <a:off x="1934" y="1691"/>
                <a:ext cx="94" cy="403"/>
              </a:xfrm>
              <a:prstGeom prst="rightBrace">
                <a:avLst>
                  <a:gd name="adj1" fmla="val 35727"/>
                  <a:gd name="adj2" fmla="val 50000"/>
                </a:avLst>
              </a:prstGeom>
              <a:noFill/>
              <a:ln w="12700">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zh-CN" sz="2400" b="1">
                  <a:solidFill>
                    <a:srgbClr val="FF0000"/>
                  </a:solidFill>
                </a:endParaRPr>
              </a:p>
            </p:txBody>
          </p:sp>
          <p:sp>
            <p:nvSpPr>
              <p:cNvPr id="15" name="Text Box 15"/>
              <p:cNvSpPr txBox="1">
                <a:spLocks noChangeArrowheads="1"/>
              </p:cNvSpPr>
              <p:nvPr/>
            </p:nvSpPr>
            <p:spPr bwMode="auto">
              <a:xfrm>
                <a:off x="2034" y="1769"/>
                <a:ext cx="63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a:solidFill>
                      <a:srgbClr val="0000FF"/>
                    </a:solidFill>
                    <a:latin typeface="Times New Roman" pitchFamily="18" charset="0"/>
                    <a:ea typeface="宋体" charset="-122"/>
                  </a:defRPr>
                </a:lvl1pPr>
                <a:lvl2pPr marL="742950" indent="-285750">
                  <a:defRPr kumimoji="1" sz="2000">
                    <a:solidFill>
                      <a:srgbClr val="0000FF"/>
                    </a:solidFill>
                    <a:latin typeface="Times New Roman" pitchFamily="18" charset="0"/>
                    <a:ea typeface="宋体" charset="-122"/>
                  </a:defRPr>
                </a:lvl2pPr>
                <a:lvl3pPr marL="1143000" indent="-228600">
                  <a:defRPr kumimoji="1" sz="2000">
                    <a:solidFill>
                      <a:srgbClr val="0000FF"/>
                    </a:solidFill>
                    <a:latin typeface="Times New Roman" pitchFamily="18" charset="0"/>
                    <a:ea typeface="宋体" charset="-122"/>
                  </a:defRPr>
                </a:lvl3pPr>
                <a:lvl4pPr marL="1600200" indent="-228600">
                  <a:defRPr kumimoji="1" sz="2000">
                    <a:solidFill>
                      <a:srgbClr val="0000FF"/>
                    </a:solidFill>
                    <a:latin typeface="Times New Roman" pitchFamily="18" charset="0"/>
                    <a:ea typeface="宋体" charset="-122"/>
                  </a:defRPr>
                </a:lvl4pPr>
                <a:lvl5pPr marL="2057400" indent="-228600">
                  <a:defRPr kumimoji="1" sz="2000">
                    <a:solidFill>
                      <a:srgbClr val="0000FF"/>
                    </a:solidFill>
                    <a:latin typeface="Times New Roman" pitchFamily="18" charset="0"/>
                    <a:ea typeface="宋体" charset="-122"/>
                  </a:defRPr>
                </a:lvl5pPr>
                <a:lvl6pPr marL="25146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6pPr>
                <a:lvl7pPr marL="29718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7pPr>
                <a:lvl8pPr marL="34290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8pPr>
                <a:lvl9pPr marL="38862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9pPr>
              </a:lstStyle>
              <a:p>
                <a:r>
                  <a:rPr lang="en-US" altLang="zh-CN" b="1">
                    <a:solidFill>
                      <a:srgbClr val="FF0000"/>
                    </a:solidFill>
                  </a:rPr>
                  <a:t>x</a:t>
                </a:r>
                <a:r>
                  <a:rPr lang="zh-CN" altLang="en-US" b="1">
                    <a:solidFill>
                      <a:srgbClr val="FF0000"/>
                    </a:solidFill>
                  </a:rPr>
                  <a:t>有效</a:t>
                </a:r>
              </a:p>
            </p:txBody>
          </p:sp>
        </p:grpSp>
      </p:grpSp>
    </p:spTree>
    <p:extLst>
      <p:ext uri="{BB962C8B-B14F-4D97-AF65-F5344CB8AC3E}">
        <p14:creationId xmlns:p14="http://schemas.microsoft.com/office/powerpoint/2010/main" val="2707502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变量与函数的作用域</a:t>
            </a:r>
            <a:endParaRPr lang="zh-CN" altLang="en-US" dirty="0"/>
          </a:p>
        </p:txBody>
      </p:sp>
      <p:sp>
        <p:nvSpPr>
          <p:cNvPr id="3" name="内容占位符 2"/>
          <p:cNvSpPr>
            <a:spLocks noGrp="1"/>
          </p:cNvSpPr>
          <p:nvPr>
            <p:ph idx="1"/>
          </p:nvPr>
        </p:nvSpPr>
        <p:spPr/>
        <p:txBody>
          <a:bodyPr/>
          <a:lstStyle/>
          <a:p>
            <a:r>
              <a:rPr lang="zh-CN" altLang="en-US" dirty="0" smtClean="0"/>
              <a:t>函数原型级作用域</a:t>
            </a:r>
            <a:endParaRPr lang="en-US" altLang="zh-CN" dirty="0" smtClean="0"/>
          </a:p>
          <a:p>
            <a:pPr lvl="1"/>
            <a:r>
              <a:rPr lang="zh-CN" altLang="en-US" dirty="0" smtClean="0"/>
              <a:t>函数原型不是定义函数，在作函数声明时，其中的形参作用域只在声明中，即</a:t>
            </a:r>
            <a:r>
              <a:rPr kumimoji="1" lang="zh-CN" altLang="en-US" dirty="0" smtClean="0">
                <a:solidFill>
                  <a:srgbClr val="CC3300"/>
                </a:solidFill>
              </a:rPr>
              <a:t>作用域结束于右括号</a:t>
            </a:r>
            <a:r>
              <a:rPr lang="zh-CN" altLang="en-US" dirty="0" smtClean="0"/>
              <a:t>。正是由于形参不能被程序的其他地方引用，所以通常只要声明形参个数和类型，</a:t>
            </a:r>
            <a:r>
              <a:rPr kumimoji="1" lang="zh-CN" altLang="en-US" dirty="0" smtClean="0">
                <a:solidFill>
                  <a:srgbClr val="CC3300"/>
                </a:solidFill>
              </a:rPr>
              <a:t>形参名可省略</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223</a:t>
            </a:fld>
            <a:endParaRPr lang="en-US" altLang="zh-CN" dirty="0"/>
          </a:p>
        </p:txBody>
      </p:sp>
    </p:spTree>
    <p:extLst>
      <p:ext uri="{BB962C8B-B14F-4D97-AF65-F5344CB8AC3E}">
        <p14:creationId xmlns:p14="http://schemas.microsoft.com/office/powerpoint/2010/main" val="3921850131"/>
      </p:ext>
    </p:extLst>
  </p:cSld>
  <p:clrMapOvr>
    <a:masterClrMapping/>
  </p:clrMapOvr>
  <p:timing>
    <p:tnLst>
      <p:par>
        <p:cTn xmlns:p14="http://schemas.microsoft.com/office/powerpoint/2010/mai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变量与函数的作用域</a:t>
            </a:r>
            <a:endParaRPr lang="zh-CN" altLang="en-US" dirty="0"/>
          </a:p>
        </p:txBody>
      </p:sp>
      <p:sp>
        <p:nvSpPr>
          <p:cNvPr id="3" name="内容占位符 2"/>
          <p:cNvSpPr>
            <a:spLocks noGrp="1"/>
          </p:cNvSpPr>
          <p:nvPr>
            <p:ph idx="1"/>
          </p:nvPr>
        </p:nvSpPr>
        <p:spPr/>
        <p:txBody>
          <a:bodyPr/>
          <a:lstStyle/>
          <a:p>
            <a:r>
              <a:rPr lang="zh-CN" altLang="en-US" dirty="0" smtClean="0"/>
              <a:t>关于重名标识符的作用域</a:t>
            </a:r>
            <a:endParaRPr lang="en-US" altLang="zh-CN" dirty="0" smtClean="0"/>
          </a:p>
          <a:p>
            <a:pPr lvl="1"/>
            <a:r>
              <a:rPr lang="zh-CN" altLang="en-US" dirty="0" smtClean="0"/>
              <a:t>重名标识符指的是在</a:t>
            </a:r>
            <a:r>
              <a:rPr lang="zh-CN" altLang="en-US" dirty="0" smtClean="0">
                <a:solidFill>
                  <a:srgbClr val="C00000"/>
                </a:solidFill>
              </a:rPr>
              <a:t>程序中被重复定义的同名标识符</a:t>
            </a:r>
            <a:r>
              <a:rPr lang="zh-CN" altLang="en-US" dirty="0" smtClean="0">
                <a:solidFill>
                  <a:srgbClr val="0000FF"/>
                </a:solidFill>
              </a:rPr>
              <a:t>。</a:t>
            </a:r>
            <a:r>
              <a:rPr lang="zh-CN" altLang="en-US" dirty="0" smtClean="0"/>
              <a:t>在相同的作用域内，标识符不能被重复定义。但在不同的作用域内，允许对标识符进行重复定义</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224</a:t>
            </a:fld>
            <a:endParaRPr lang="en-US" altLang="zh-CN" dirty="0"/>
          </a:p>
        </p:txBody>
      </p:sp>
    </p:spTree>
    <p:extLst>
      <p:ext uri="{BB962C8B-B14F-4D97-AF65-F5344CB8AC3E}">
        <p14:creationId xmlns:p14="http://schemas.microsoft.com/office/powerpoint/2010/main" val="59603846"/>
      </p:ext>
    </p:extLst>
  </p:cSld>
  <p:clrMapOvr>
    <a:masterClrMapping/>
  </p:clrMapOvr>
  <p:timing>
    <p:tnLst>
      <p:par>
        <p:cTn xmlns:p14="http://schemas.microsoft.com/office/powerpoint/2010/mai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变量与函数的作用域</a:t>
            </a:r>
            <a:endParaRPr lang="zh-CN" altLang="en-US" dirty="0"/>
          </a:p>
        </p:txBody>
      </p:sp>
      <p:sp>
        <p:nvSpPr>
          <p:cNvPr id="3" name="内容占位符 2"/>
          <p:cNvSpPr>
            <a:spLocks noGrp="1"/>
          </p:cNvSpPr>
          <p:nvPr>
            <p:ph idx="1"/>
          </p:nvPr>
        </p:nvSpPr>
        <p:spPr>
          <a:xfrm>
            <a:off x="457200" y="1295400"/>
            <a:ext cx="8543956" cy="5029200"/>
          </a:xfrm>
        </p:spPr>
        <p:txBody>
          <a:bodyPr/>
          <a:lstStyle/>
          <a:p>
            <a:r>
              <a:rPr lang="zh-CN" altLang="en-US" dirty="0" smtClean="0"/>
              <a:t>重名标识符的作用域遵循如下的规则</a:t>
            </a:r>
            <a:endParaRPr lang="en-US" altLang="zh-CN" dirty="0" smtClean="0"/>
          </a:p>
          <a:p>
            <a:pPr lvl="1"/>
            <a:r>
              <a:rPr lang="zh-CN" altLang="en-US" dirty="0" smtClean="0"/>
              <a:t>没有包含关系的两个不同作用域</a:t>
            </a:r>
            <a:endParaRPr lang="en-US" altLang="zh-CN" dirty="0" smtClean="0"/>
          </a:p>
          <a:p>
            <a:pPr lvl="2"/>
            <a:r>
              <a:rPr lang="zh-CN" altLang="en-US" dirty="0" smtClean="0"/>
              <a:t>在其中说明的标识符尽管名字相同，但二者毫不相干</a:t>
            </a:r>
            <a:endParaRPr lang="en-US" altLang="zh-CN" dirty="0" smtClean="0"/>
          </a:p>
          <a:p>
            <a:pPr lvl="1"/>
            <a:r>
              <a:rPr lang="zh-CN" altLang="en-US" dirty="0" smtClean="0"/>
              <a:t>具有包含关系的两个不同作用域</a:t>
            </a:r>
            <a:endParaRPr lang="en-US" altLang="zh-CN" dirty="0" smtClean="0"/>
          </a:p>
          <a:p>
            <a:pPr lvl="2"/>
            <a:r>
              <a:rPr lang="zh-CN" altLang="en-US" dirty="0" smtClean="0"/>
              <a:t>将它们看成是互不相同的名字；进入子范围后, 将屏蔽其父范围的名字。即是说，进入子范围后, 原父范围处定义的那一同名标识符将是不可访问的，但它仍然存在；当退出了子范围后，原父范围处定义的那一同名标识符将又成为可访问的了</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225</a:t>
            </a:fld>
            <a:endParaRPr lang="en-US" altLang="zh-CN" dirty="0"/>
          </a:p>
        </p:txBody>
      </p:sp>
    </p:spTree>
    <p:extLst>
      <p:ext uri="{BB962C8B-B14F-4D97-AF65-F5344CB8AC3E}">
        <p14:creationId xmlns:p14="http://schemas.microsoft.com/office/powerpoint/2010/main" val="2039186727"/>
      </p:ext>
    </p:extLst>
  </p:cSld>
  <p:clrMapOvr>
    <a:masterClrMapping/>
  </p:clrMapOvr>
  <p:timing>
    <p:tnLst>
      <p:par>
        <p:cTn xmlns:p14="http://schemas.microsoft.com/office/powerpoint/2010/mai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变量与函数的作用域</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5.23】</a:t>
            </a:r>
            <a:r>
              <a:rPr lang="zh-CN" altLang="en-US" dirty="0" smtClean="0">
                <a:solidFill>
                  <a:srgbClr val="C00000"/>
                </a:solidFill>
              </a:rPr>
              <a:t>作用域实例</a:t>
            </a:r>
            <a:r>
              <a:rPr lang="en-US" altLang="zh-CN" dirty="0" smtClean="0">
                <a:solidFill>
                  <a:srgbClr val="C00000"/>
                </a:solidFill>
              </a:rPr>
              <a:t>1</a:t>
            </a:r>
          </a:p>
          <a:p>
            <a:pPr lvl="1"/>
            <a:r>
              <a:rPr lang="zh-CN" altLang="en-US" dirty="0" smtClean="0"/>
              <a:t>本实例出现了三个不同的作用域：</a:t>
            </a:r>
            <a:r>
              <a:rPr lang="zh-CN" altLang="en-US" dirty="0" smtClean="0">
                <a:solidFill>
                  <a:srgbClr val="C00000"/>
                </a:solidFill>
              </a:rPr>
              <a:t>函数级</a:t>
            </a:r>
            <a:r>
              <a:rPr lang="zh-CN" altLang="en-US" dirty="0" smtClean="0">
                <a:solidFill>
                  <a:srgbClr val="0000FF"/>
                </a:solidFill>
              </a:rPr>
              <a:t>作用域，被函数级作用域所包含的</a:t>
            </a:r>
            <a:r>
              <a:rPr lang="zh-CN" altLang="en-US" dirty="0" smtClean="0">
                <a:solidFill>
                  <a:srgbClr val="C00000"/>
                </a:solidFill>
              </a:rPr>
              <a:t>外层块级</a:t>
            </a:r>
            <a:r>
              <a:rPr lang="zh-CN" altLang="en-US" dirty="0" smtClean="0">
                <a:solidFill>
                  <a:srgbClr val="0000FF"/>
                </a:solidFill>
              </a:rPr>
              <a:t>作用域，被外层块级作用域所包含的</a:t>
            </a:r>
            <a:r>
              <a:rPr lang="zh-CN" altLang="en-US" dirty="0" smtClean="0">
                <a:solidFill>
                  <a:srgbClr val="C00000"/>
                </a:solidFill>
              </a:rPr>
              <a:t>内嵌块级</a:t>
            </a:r>
            <a:r>
              <a:rPr lang="zh-CN" altLang="en-US" dirty="0" smtClean="0">
                <a:solidFill>
                  <a:srgbClr val="0000FF"/>
                </a:solidFill>
              </a:rPr>
              <a:t>作用域</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226</a:t>
            </a:fld>
            <a:endParaRPr lang="en-US" altLang="zh-CN" dirty="0"/>
          </a:p>
        </p:txBody>
      </p:sp>
    </p:spTree>
    <p:extLst>
      <p:ext uri="{BB962C8B-B14F-4D97-AF65-F5344CB8AC3E}">
        <p14:creationId xmlns:p14="http://schemas.microsoft.com/office/powerpoint/2010/main" val="3184929077"/>
      </p:ext>
    </p:extLst>
  </p:cSld>
  <p:clrMapOvr>
    <a:masterClrMapping/>
  </p:clrMapOvr>
  <p:timing>
    <p:tnLst>
      <p:par>
        <p:cTn xmlns:p14="http://schemas.microsoft.com/office/powerpoint/2010/mai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变量与函数的作用域</a:t>
            </a:r>
            <a:endParaRPr lang="zh-CN" altLang="en-US" dirty="0"/>
          </a:p>
        </p:txBody>
      </p:sp>
      <p:sp>
        <p:nvSpPr>
          <p:cNvPr id="3" name="内容占位符 2"/>
          <p:cNvSpPr>
            <a:spLocks noGrp="1"/>
          </p:cNvSpPr>
          <p:nvPr>
            <p:ph idx="1"/>
          </p:nvPr>
        </p:nvSpPr>
        <p:spPr/>
        <p:txBody>
          <a:bodyPr/>
          <a:lstStyle/>
          <a:p>
            <a:pPr algn="just">
              <a:spcBef>
                <a:spcPts val="0"/>
              </a:spcBef>
              <a:buNone/>
            </a:pPr>
            <a:r>
              <a:rPr lang="zh-CN" altLang="en-US" sz="2400" dirty="0" smtClean="0">
                <a:solidFill>
                  <a:srgbClr val="0000FF"/>
                </a:solidFill>
                <a:latin typeface="Courier New" pitchFamily="49" charset="0"/>
                <a:cs typeface="Courier New" pitchFamily="49" charset="0"/>
              </a:rPr>
              <a:t>#</a:t>
            </a:r>
            <a:r>
              <a:rPr lang="en-US" altLang="zh-CN" sz="2400" dirty="0" smtClean="0">
                <a:solidFill>
                  <a:srgbClr val="0000FF"/>
                </a:solidFill>
                <a:latin typeface="Courier New" pitchFamily="49" charset="0"/>
                <a:cs typeface="Courier New" pitchFamily="49" charset="0"/>
              </a:rPr>
              <a:t>include</a:t>
            </a:r>
            <a:r>
              <a:rPr lang="en-US" altLang="zh-CN" sz="2400" dirty="0" smtClean="0">
                <a:solidFill>
                  <a:schemeClr val="tx2"/>
                </a:solidFill>
                <a:latin typeface="Courier New" pitchFamily="49" charset="0"/>
                <a:cs typeface="Courier New" pitchFamily="49" charset="0"/>
              </a:rPr>
              <a:t> &lt;</a:t>
            </a:r>
            <a:r>
              <a:rPr lang="en-US" altLang="zh-CN" sz="2400" dirty="0" err="1" smtClean="0">
                <a:solidFill>
                  <a:schemeClr val="tx2"/>
                </a:solidFill>
                <a:latin typeface="Courier New" pitchFamily="49" charset="0"/>
                <a:cs typeface="Courier New" pitchFamily="49" charset="0"/>
              </a:rPr>
              <a:t>iostream.h</a:t>
            </a:r>
            <a:r>
              <a:rPr lang="en-US" altLang="zh-CN" sz="2400" dirty="0" smtClean="0">
                <a:solidFill>
                  <a:schemeClr val="tx2"/>
                </a:solidFill>
                <a:latin typeface="Courier New" pitchFamily="49" charset="0"/>
                <a:cs typeface="Courier New" pitchFamily="49" charset="0"/>
              </a:rPr>
              <a:t>&gt;</a:t>
            </a:r>
          </a:p>
          <a:p>
            <a:pPr algn="just">
              <a:spcBef>
                <a:spcPts val="0"/>
              </a:spcBef>
              <a:buNone/>
            </a:pPr>
            <a:r>
              <a:rPr lang="en-US" altLang="zh-CN" sz="2400" dirty="0" smtClean="0">
                <a:solidFill>
                  <a:srgbClr val="0000FF"/>
                </a:solidFill>
                <a:latin typeface="Courier New" pitchFamily="49" charset="0"/>
                <a:cs typeface="Courier New" pitchFamily="49" charset="0"/>
              </a:rPr>
              <a:t>void</a:t>
            </a:r>
            <a:r>
              <a:rPr lang="en-US" altLang="zh-CN" sz="2400" dirty="0" smtClean="0">
                <a:solidFill>
                  <a:schemeClr val="tx2"/>
                </a:solidFill>
                <a:latin typeface="Courier New" pitchFamily="49" charset="0"/>
                <a:cs typeface="Courier New" pitchFamily="49" charset="0"/>
              </a:rPr>
              <a:t> main(){</a:t>
            </a:r>
          </a:p>
          <a:p>
            <a:pPr algn="just">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=10;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整型变量</a:t>
            </a:r>
            <a:r>
              <a:rPr lang="en-US" altLang="zh-CN" sz="2400" dirty="0" err="1" smtClean="0">
                <a:solidFill>
                  <a:srgbClr val="00B050"/>
                </a:solidFill>
                <a:latin typeface="Courier New" pitchFamily="49" charset="0"/>
                <a:cs typeface="Courier New" pitchFamily="49" charset="0"/>
              </a:rPr>
              <a:t>i</a:t>
            </a:r>
            <a:r>
              <a:rPr lang="en-US" altLang="zh-CN" sz="2400" dirty="0" smtClean="0">
                <a:solidFill>
                  <a:srgbClr val="00B050"/>
                </a:solidFill>
                <a:latin typeface="Courier New" pitchFamily="49" charset="0"/>
                <a:cs typeface="Courier New" pitchFamily="49" charset="0"/>
              </a:rPr>
              <a:t>, </a:t>
            </a:r>
            <a:r>
              <a:rPr lang="zh-CN" altLang="en-US" sz="2400" dirty="0" smtClean="0">
                <a:solidFill>
                  <a:srgbClr val="00B050"/>
                </a:solidFill>
                <a:latin typeface="Courier New" pitchFamily="49" charset="0"/>
                <a:cs typeface="Courier New" pitchFamily="49" charset="0"/>
              </a:rPr>
              <a:t>具有函数级作用域</a:t>
            </a:r>
          </a:p>
          <a:p>
            <a:pPr algn="just">
              <a:spcBef>
                <a:spcPts val="0"/>
              </a:spcBef>
              <a:buNone/>
            </a:pPr>
            <a:r>
              <a:rPr lang="zh-CN" altLang="en-US"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char</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ch</a:t>
            </a:r>
            <a:r>
              <a:rPr lang="en-US" altLang="zh-CN" sz="2400" dirty="0" smtClean="0">
                <a:solidFill>
                  <a:schemeClr val="tx2"/>
                </a:solidFill>
                <a:latin typeface="Courier New" pitchFamily="49" charset="0"/>
                <a:cs typeface="Courier New" pitchFamily="49" charset="0"/>
              </a:rPr>
              <a:t>='1';</a:t>
            </a:r>
          </a:p>
          <a:p>
            <a:pPr algn="just">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&lt;&lt;"in main -- </a:t>
            </a:r>
            <a:r>
              <a:rPr lang="en-US" altLang="zh-CN" sz="2400" dirty="0" err="1" smtClean="0">
                <a:solidFill>
                  <a:schemeClr val="tx2"/>
                </a:solidFill>
                <a:latin typeface="Courier New" pitchFamily="49" charset="0"/>
                <a:cs typeface="Courier New" pitchFamily="49" charset="0"/>
              </a:rPr>
              <a:t>i,ch</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&lt;&lt;", "&lt;&lt;</a:t>
            </a:r>
            <a:r>
              <a:rPr lang="en-US" altLang="zh-CN" sz="2400" dirty="0" err="1" smtClean="0">
                <a:solidFill>
                  <a:schemeClr val="tx2"/>
                </a:solidFill>
                <a:latin typeface="Courier New" pitchFamily="49" charset="0"/>
                <a:cs typeface="Courier New" pitchFamily="49" charset="0"/>
              </a:rPr>
              <a:t>ch</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p>
          <a:p>
            <a:pPr algn="just">
              <a:spcBef>
                <a:spcPts val="0"/>
              </a:spcBef>
              <a:buNone/>
            </a:pPr>
            <a:r>
              <a:rPr lang="en-US" altLang="zh-CN" sz="2400" dirty="0" smtClean="0">
                <a:solidFill>
                  <a:schemeClr val="tx2"/>
                </a:solidFill>
                <a:latin typeface="Courier New" pitchFamily="49" charset="0"/>
                <a:cs typeface="Courier New" pitchFamily="49" charset="0"/>
              </a:rPr>
              <a:t>    { </a:t>
            </a:r>
          </a:p>
          <a:p>
            <a:pPr algn="just">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=20;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另一整型变量</a:t>
            </a:r>
            <a:r>
              <a:rPr lang="en-US" altLang="zh-CN" sz="2400" dirty="0" err="1" smtClean="0">
                <a:solidFill>
                  <a:srgbClr val="00B050"/>
                </a:solidFill>
                <a:latin typeface="Courier New" pitchFamily="49" charset="0"/>
                <a:cs typeface="Courier New" pitchFamily="49" charset="0"/>
              </a:rPr>
              <a:t>i</a:t>
            </a:r>
            <a:r>
              <a:rPr lang="en-US" altLang="zh-CN" sz="2400" dirty="0" smtClean="0">
                <a:solidFill>
                  <a:srgbClr val="00B050"/>
                </a:solidFill>
                <a:latin typeface="Courier New" pitchFamily="49" charset="0"/>
                <a:cs typeface="Courier New" pitchFamily="49" charset="0"/>
              </a:rPr>
              <a:t>, </a:t>
            </a:r>
            <a:r>
              <a:rPr lang="zh-CN" altLang="en-US" sz="2400" dirty="0" smtClean="0">
                <a:solidFill>
                  <a:srgbClr val="00B050"/>
                </a:solidFill>
                <a:latin typeface="Courier New" pitchFamily="49" charset="0"/>
                <a:cs typeface="Courier New" pitchFamily="49" charset="0"/>
              </a:rPr>
              <a:t>外层块级作用域</a:t>
            </a:r>
          </a:p>
          <a:p>
            <a:pPr algn="just">
              <a:spcBef>
                <a:spcPts val="0"/>
              </a:spcBef>
              <a:buNone/>
            </a:pPr>
            <a:r>
              <a:rPr lang="zh-CN" altLang="en-US"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char</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ch</a:t>
            </a:r>
            <a:r>
              <a:rPr lang="en-US" altLang="zh-CN" sz="2400" dirty="0" smtClean="0">
                <a:solidFill>
                  <a:schemeClr val="tx2"/>
                </a:solidFill>
                <a:latin typeface="Courier New" pitchFamily="49" charset="0"/>
                <a:cs typeface="Courier New" pitchFamily="49" charset="0"/>
              </a:rPr>
              <a:t>='2';</a:t>
            </a:r>
          </a:p>
          <a:p>
            <a:pPr algn="just">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&lt;&lt;"in local1 -- </a:t>
            </a:r>
            <a:r>
              <a:rPr lang="en-US" altLang="zh-CN" sz="2400" dirty="0" err="1" smtClean="0">
                <a:solidFill>
                  <a:schemeClr val="tx2"/>
                </a:solidFill>
                <a:latin typeface="Courier New" pitchFamily="49" charset="0"/>
                <a:cs typeface="Courier New" pitchFamily="49" charset="0"/>
              </a:rPr>
              <a:t>i,ch</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&lt;&lt;", "&lt;&lt;</a:t>
            </a:r>
            <a:r>
              <a:rPr lang="en-US" altLang="zh-CN" sz="2400" dirty="0" err="1" smtClean="0">
                <a:solidFill>
                  <a:schemeClr val="tx2"/>
                </a:solidFill>
                <a:latin typeface="Courier New" pitchFamily="49" charset="0"/>
                <a:cs typeface="Courier New" pitchFamily="49" charset="0"/>
              </a:rPr>
              <a:t>ch</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p>
          <a:p>
            <a:pPr>
              <a:spcBef>
                <a:spcPts val="0"/>
              </a:spcBef>
            </a:pPr>
            <a:endParaRPr lang="zh-CN" altLang="en-US" sz="2400" dirty="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227</a:t>
            </a:fld>
            <a:endParaRPr lang="en-US" altLang="zh-CN" dirty="0"/>
          </a:p>
        </p:txBody>
      </p:sp>
    </p:spTree>
    <p:extLst>
      <p:ext uri="{BB962C8B-B14F-4D97-AF65-F5344CB8AC3E}">
        <p14:creationId xmlns:p14="http://schemas.microsoft.com/office/powerpoint/2010/main" val="955769489"/>
      </p:ext>
    </p:extLst>
  </p:cSld>
  <p:clrMapOvr>
    <a:masterClrMapping/>
  </p:clrMapOvr>
  <p:timing>
    <p:tnLst>
      <p:par>
        <p:cTn xmlns:p14="http://schemas.microsoft.com/office/powerpoint/2010/mai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变量与函数的作用域</a:t>
            </a:r>
            <a:endParaRPr lang="zh-CN" altLang="en-US" dirty="0"/>
          </a:p>
        </p:txBody>
      </p:sp>
      <p:sp>
        <p:nvSpPr>
          <p:cNvPr id="3" name="内容占位符 2"/>
          <p:cNvSpPr>
            <a:spLocks noGrp="1"/>
          </p:cNvSpPr>
          <p:nvPr>
            <p:ph idx="1"/>
          </p:nvPr>
        </p:nvSpPr>
        <p:spPr>
          <a:xfrm>
            <a:off x="457200" y="1295400"/>
            <a:ext cx="8686800" cy="5029200"/>
          </a:xfrm>
        </p:spPr>
        <p:txBody>
          <a:bodyPr/>
          <a:lstStyle/>
          <a:p>
            <a:pPr algn="just">
              <a:lnSpc>
                <a:spcPct val="90000"/>
              </a:lnSpc>
              <a:spcBef>
                <a:spcPts val="0"/>
              </a:spcBef>
              <a:buNone/>
            </a:pPr>
            <a:r>
              <a:rPr lang="en-US" altLang="zh-CN" sz="2400" dirty="0" smtClean="0">
                <a:solidFill>
                  <a:srgbClr val="0000FF"/>
                </a:solidFill>
                <a:latin typeface="Courier New" pitchFamily="49" charset="0"/>
                <a:cs typeface="Courier New" pitchFamily="49" charset="0"/>
              </a:rPr>
              <a:t>	if</a:t>
            </a:r>
            <a:r>
              <a:rPr lang="en-US" altLang="zh-CN" sz="2400" dirty="0" smtClean="0">
                <a:solidFill>
                  <a:schemeClr val="tx2"/>
                </a:solidFill>
                <a:latin typeface="Courier New" pitchFamily="49" charset="0"/>
                <a:cs typeface="Courier New" pitchFamily="49" charset="0"/>
              </a:rPr>
              <a:t>(</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&gt;0)</a:t>
            </a:r>
          </a:p>
          <a:p>
            <a:pPr algn="just">
              <a:lnSpc>
                <a:spcPct val="90000"/>
              </a:lnSpc>
              <a:spcBef>
                <a:spcPts val="0"/>
              </a:spcBef>
              <a:buNone/>
            </a:pPr>
            <a:r>
              <a:rPr lang="en-US" altLang="zh-CN" sz="2400" dirty="0" smtClean="0">
                <a:solidFill>
                  <a:schemeClr val="tx2"/>
                </a:solidFill>
                <a:latin typeface="Courier New" pitchFamily="49" charset="0"/>
                <a:cs typeface="Courier New" pitchFamily="49" charset="0"/>
              </a:rPr>
              <a:t>		{ </a:t>
            </a:r>
          </a:p>
          <a:p>
            <a:pPr algn="just">
              <a:lnSpc>
                <a:spcPct val="90000"/>
              </a:lnSpc>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double</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=30.3;</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双精度变量</a:t>
            </a:r>
            <a:r>
              <a:rPr lang="en-US" altLang="zh-CN" sz="2400" dirty="0" err="1" smtClean="0">
                <a:solidFill>
                  <a:srgbClr val="00B050"/>
                </a:solidFill>
                <a:latin typeface="Courier New" pitchFamily="49" charset="0"/>
                <a:cs typeface="Courier New" pitchFamily="49" charset="0"/>
              </a:rPr>
              <a:t>i</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内嵌块级作用域</a:t>
            </a:r>
          </a:p>
          <a:p>
            <a:pPr algn="just">
              <a:lnSpc>
                <a:spcPct val="90000"/>
              </a:lnSpc>
              <a:spcBef>
                <a:spcPts val="0"/>
              </a:spcBef>
              <a:buNone/>
            </a:pPr>
            <a:r>
              <a:rPr lang="zh-CN" altLang="en-US" sz="2400" dirty="0" smtClean="0">
                <a:solidFill>
                  <a:schemeClr val="tx2"/>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ch</a:t>
            </a:r>
            <a:r>
              <a:rPr lang="en-US" altLang="zh-CN" sz="2400" dirty="0" smtClean="0">
                <a:solidFill>
                  <a:schemeClr val="tx2"/>
                </a:solidFill>
                <a:latin typeface="Courier New" pitchFamily="49" charset="0"/>
                <a:cs typeface="Courier New" pitchFamily="49" charset="0"/>
              </a:rPr>
              <a:t>=33;</a:t>
            </a:r>
          </a:p>
          <a:p>
            <a:pPr algn="just">
              <a:lnSpc>
                <a:spcPct val="90000"/>
              </a:lnSpc>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&lt;&lt;"in local2 -- </a:t>
            </a:r>
            <a:r>
              <a:rPr lang="en-US" altLang="zh-CN" sz="2400" dirty="0" err="1" smtClean="0">
                <a:solidFill>
                  <a:schemeClr val="tx2"/>
                </a:solidFill>
                <a:latin typeface="Courier New" pitchFamily="49" charset="0"/>
                <a:cs typeface="Courier New" pitchFamily="49" charset="0"/>
              </a:rPr>
              <a:t>i,ch</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&lt;&lt;", "&lt;&lt;</a:t>
            </a:r>
            <a:r>
              <a:rPr lang="en-US" altLang="zh-CN" sz="2400" dirty="0" err="1" smtClean="0">
                <a:solidFill>
                  <a:schemeClr val="tx2"/>
                </a:solidFill>
                <a:latin typeface="Courier New" pitchFamily="49" charset="0"/>
                <a:cs typeface="Courier New" pitchFamily="49" charset="0"/>
              </a:rPr>
              <a:t>ch</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  </a:t>
            </a:r>
          </a:p>
          <a:p>
            <a:pPr algn="just">
              <a:lnSpc>
                <a:spcPct val="90000"/>
              </a:lnSpc>
              <a:spcBef>
                <a:spcPts val="0"/>
              </a:spcBef>
              <a:buNone/>
            </a:pPr>
            <a:r>
              <a:rPr lang="en-US" altLang="zh-CN" sz="2400" dirty="0" smtClean="0">
                <a:solidFill>
                  <a:schemeClr val="tx2"/>
                </a:solidFill>
                <a:latin typeface="Courier New" pitchFamily="49" charset="0"/>
                <a:cs typeface="Courier New" pitchFamily="49" charset="0"/>
              </a:rPr>
              <a:t>		}</a:t>
            </a:r>
          </a:p>
          <a:p>
            <a:pPr algn="just">
              <a:lnSpc>
                <a:spcPct val="90000"/>
              </a:lnSpc>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&lt;&lt;"in local1 -- </a:t>
            </a:r>
            <a:r>
              <a:rPr lang="en-US" altLang="zh-CN" sz="2400" dirty="0" err="1" smtClean="0">
                <a:solidFill>
                  <a:schemeClr val="tx2"/>
                </a:solidFill>
                <a:latin typeface="Courier New" pitchFamily="49" charset="0"/>
                <a:cs typeface="Courier New" pitchFamily="49" charset="0"/>
              </a:rPr>
              <a:t>i,ch</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&lt;&lt;", "&lt;&lt;</a:t>
            </a:r>
            <a:r>
              <a:rPr lang="en-US" altLang="zh-CN" sz="2400" dirty="0" err="1" smtClean="0">
                <a:solidFill>
                  <a:schemeClr val="tx2"/>
                </a:solidFill>
                <a:latin typeface="Courier New" pitchFamily="49" charset="0"/>
                <a:cs typeface="Courier New" pitchFamily="49" charset="0"/>
              </a:rPr>
              <a:t>ch</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  </a:t>
            </a:r>
          </a:p>
          <a:p>
            <a:pPr algn="just">
              <a:lnSpc>
                <a:spcPct val="90000"/>
              </a:lnSpc>
              <a:spcBef>
                <a:spcPts val="0"/>
              </a:spcBef>
              <a:buNone/>
            </a:pPr>
            <a:r>
              <a:rPr lang="en-US" altLang="zh-CN" sz="2400" dirty="0" smtClean="0">
                <a:solidFill>
                  <a:schemeClr val="tx2"/>
                </a:solidFill>
                <a:latin typeface="Courier New" pitchFamily="49" charset="0"/>
                <a:cs typeface="Courier New" pitchFamily="49" charset="0"/>
              </a:rPr>
              <a:t>    }</a:t>
            </a:r>
          </a:p>
          <a:p>
            <a:pPr algn="just">
              <a:lnSpc>
                <a:spcPct val="90000"/>
              </a:lnSpc>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&lt;&lt;"in main -- </a:t>
            </a:r>
            <a:r>
              <a:rPr lang="en-US" altLang="zh-CN" sz="2400" dirty="0" err="1" smtClean="0">
                <a:solidFill>
                  <a:schemeClr val="tx2"/>
                </a:solidFill>
                <a:latin typeface="Courier New" pitchFamily="49" charset="0"/>
                <a:cs typeface="Courier New" pitchFamily="49" charset="0"/>
              </a:rPr>
              <a:t>i,ch</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&lt;&lt;", "&lt;&lt;</a:t>
            </a:r>
            <a:r>
              <a:rPr lang="en-US" altLang="zh-CN" sz="2400" dirty="0" err="1" smtClean="0">
                <a:solidFill>
                  <a:schemeClr val="tx2"/>
                </a:solidFill>
                <a:latin typeface="Courier New" pitchFamily="49" charset="0"/>
                <a:cs typeface="Courier New" pitchFamily="49" charset="0"/>
              </a:rPr>
              <a:t>ch</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p>
          <a:p>
            <a:pPr algn="just">
              <a:lnSpc>
                <a:spcPct val="90000"/>
              </a:lnSpc>
              <a:spcBef>
                <a:spcPts val="0"/>
              </a:spcBef>
              <a:buNone/>
            </a:pPr>
            <a:r>
              <a:rPr lang="en-US" altLang="zh-CN" sz="2400" dirty="0" smtClean="0">
                <a:solidFill>
                  <a:schemeClr val="tx2"/>
                </a:solidFill>
                <a:latin typeface="Courier New" pitchFamily="49" charset="0"/>
                <a:cs typeface="Courier New" pitchFamily="49" charset="0"/>
              </a:rPr>
              <a:t>} </a:t>
            </a:r>
            <a:endParaRPr lang="zh-CN" altLang="en-US" sz="2400" dirty="0" smtClean="0">
              <a:solidFill>
                <a:schemeClr val="tx2"/>
              </a:solidFill>
              <a:latin typeface="Courier New" pitchFamily="49" charset="0"/>
              <a:cs typeface="Courier New" pitchFamily="49" charset="0"/>
            </a:endParaRPr>
          </a:p>
          <a:p>
            <a:pPr algn="just">
              <a:spcBef>
                <a:spcPts val="0"/>
              </a:spcBef>
              <a:buNone/>
            </a:pPr>
            <a:endParaRPr lang="zh-CN" altLang="en-US" sz="2400" dirty="0">
              <a:solidFill>
                <a:srgbClr val="0000FF"/>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228</a:t>
            </a:fld>
            <a:endParaRPr lang="en-US" altLang="zh-CN" dirty="0"/>
          </a:p>
        </p:txBody>
      </p:sp>
    </p:spTree>
    <p:extLst>
      <p:ext uri="{BB962C8B-B14F-4D97-AF65-F5344CB8AC3E}">
        <p14:creationId xmlns:p14="http://schemas.microsoft.com/office/powerpoint/2010/main" val="230959774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AutoShape 3"/>
          <p:cNvSpPr>
            <a:spLocks noChangeArrowheads="1"/>
          </p:cNvSpPr>
          <p:nvPr/>
        </p:nvSpPr>
        <p:spPr bwMode="gray">
          <a:xfrm rot="39573186">
            <a:off x="4717650" y="2610644"/>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4" name="AutoShape 4"/>
          <p:cNvSpPr>
            <a:spLocks noChangeArrowheads="1"/>
          </p:cNvSpPr>
          <p:nvPr/>
        </p:nvSpPr>
        <p:spPr bwMode="gray">
          <a:xfrm rot="3465783">
            <a:off x="4717651" y="4774406"/>
            <a:ext cx="792162" cy="288925"/>
          </a:xfrm>
          <a:prstGeom prst="rightArrow">
            <a:avLst>
              <a:gd name="adj1" fmla="val 35167"/>
              <a:gd name="adj2" fmla="val 111028"/>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5" name="AutoShape 5"/>
          <p:cNvSpPr>
            <a:spLocks noChangeArrowheads="1"/>
          </p:cNvSpPr>
          <p:nvPr/>
        </p:nvSpPr>
        <p:spPr bwMode="gray">
          <a:xfrm rot="35969022">
            <a:off x="3498450" y="2686844"/>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6" name="AutoShape 6"/>
          <p:cNvSpPr>
            <a:spLocks noChangeArrowheads="1"/>
          </p:cNvSpPr>
          <p:nvPr/>
        </p:nvSpPr>
        <p:spPr bwMode="gray">
          <a:xfrm rot="7535209">
            <a:off x="3460350" y="4741069"/>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7" name="AutoShape 7"/>
          <p:cNvSpPr>
            <a:spLocks noChangeArrowheads="1"/>
          </p:cNvSpPr>
          <p:nvPr/>
        </p:nvSpPr>
        <p:spPr bwMode="gray">
          <a:xfrm>
            <a:off x="5296294" y="3738563"/>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8" name="AutoShape 8"/>
          <p:cNvSpPr>
            <a:spLocks noChangeArrowheads="1"/>
          </p:cNvSpPr>
          <p:nvPr/>
        </p:nvSpPr>
        <p:spPr bwMode="gray">
          <a:xfrm rot="-10800000">
            <a:off x="2886469" y="3732213"/>
            <a:ext cx="863600" cy="288925"/>
          </a:xfrm>
          <a:prstGeom prst="rightArrow">
            <a:avLst>
              <a:gd name="adj1" fmla="val 35167"/>
              <a:gd name="adj2" fmla="val 121041"/>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zh-CN" altLang="en-US"/>
          </a:p>
        </p:txBody>
      </p:sp>
      <p:sp>
        <p:nvSpPr>
          <p:cNvPr id="51209" name="Oval 9"/>
          <p:cNvSpPr>
            <a:spLocks noChangeArrowheads="1"/>
          </p:cNvSpPr>
          <p:nvPr/>
        </p:nvSpPr>
        <p:spPr bwMode="gray">
          <a:xfrm>
            <a:off x="2632469" y="1970088"/>
            <a:ext cx="3743325" cy="3744912"/>
          </a:xfrm>
          <a:prstGeom prst="ellipse">
            <a:avLst/>
          </a:prstGeom>
          <a:noFill/>
          <a:ln w="38100" algn="ctr">
            <a:solidFill>
              <a:schemeClr val="tx2"/>
            </a:solidFill>
            <a:round/>
            <a:headEnd/>
            <a:tailEnd/>
          </a:ln>
          <a:effectLst/>
        </p:spPr>
        <p:txBody>
          <a:bodyPr anchor="ctr">
            <a:spAutoFit/>
          </a:bodyPr>
          <a:lstStyle/>
          <a:p>
            <a:endParaRPr lang="zh-CN" altLang="en-US"/>
          </a:p>
        </p:txBody>
      </p:sp>
      <p:grpSp>
        <p:nvGrpSpPr>
          <p:cNvPr id="2" name="Group 10"/>
          <p:cNvGrpSpPr>
            <a:grpSpLocks/>
          </p:cNvGrpSpPr>
          <p:nvPr/>
        </p:nvGrpSpPr>
        <p:grpSpPr bwMode="auto">
          <a:xfrm>
            <a:off x="3369069" y="2028825"/>
            <a:ext cx="360363" cy="360363"/>
            <a:chOff x="1973" y="1706"/>
            <a:chExt cx="227" cy="227"/>
          </a:xfrm>
        </p:grpSpPr>
        <p:sp>
          <p:nvSpPr>
            <p:cNvPr id="51211" name="Oval 11"/>
            <p:cNvSpPr>
              <a:spLocks noChangeArrowheads="1"/>
            </p:cNvSpPr>
            <p:nvPr/>
          </p:nvSpPr>
          <p:spPr bwMode="gray">
            <a:xfrm>
              <a:off x="1973" y="1706"/>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12" name="Oval 12"/>
            <p:cNvSpPr>
              <a:spLocks noChangeArrowheads="1"/>
            </p:cNvSpPr>
            <p:nvPr/>
          </p:nvSpPr>
          <p:spPr bwMode="gray">
            <a:xfrm>
              <a:off x="1983" y="1725"/>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3" name="Group 13"/>
          <p:cNvGrpSpPr>
            <a:grpSpLocks/>
          </p:cNvGrpSpPr>
          <p:nvPr/>
        </p:nvGrpSpPr>
        <p:grpSpPr bwMode="auto">
          <a:xfrm>
            <a:off x="2424507" y="3684588"/>
            <a:ext cx="360362" cy="360362"/>
            <a:chOff x="1565" y="2659"/>
            <a:chExt cx="227" cy="227"/>
          </a:xfrm>
        </p:grpSpPr>
        <p:sp>
          <p:nvSpPr>
            <p:cNvPr id="51214" name="Oval 14"/>
            <p:cNvSpPr>
              <a:spLocks noChangeArrowheads="1"/>
            </p:cNvSpPr>
            <p:nvPr/>
          </p:nvSpPr>
          <p:spPr bwMode="gray">
            <a:xfrm>
              <a:off x="1565" y="2659"/>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15" name="Oval 15"/>
            <p:cNvSpPr>
              <a:spLocks noChangeArrowheads="1"/>
            </p:cNvSpPr>
            <p:nvPr/>
          </p:nvSpPr>
          <p:spPr bwMode="gray">
            <a:xfrm>
              <a:off x="1575" y="2678"/>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4" name="Group 16"/>
          <p:cNvGrpSpPr>
            <a:grpSpLocks/>
          </p:cNvGrpSpPr>
          <p:nvPr/>
        </p:nvGrpSpPr>
        <p:grpSpPr bwMode="auto">
          <a:xfrm>
            <a:off x="3288107" y="5227638"/>
            <a:ext cx="360362" cy="360362"/>
            <a:chOff x="2109" y="3612"/>
            <a:chExt cx="227" cy="227"/>
          </a:xfrm>
        </p:grpSpPr>
        <p:sp>
          <p:nvSpPr>
            <p:cNvPr id="51217" name="Oval 17"/>
            <p:cNvSpPr>
              <a:spLocks noChangeArrowheads="1"/>
            </p:cNvSpPr>
            <p:nvPr/>
          </p:nvSpPr>
          <p:spPr bwMode="gray">
            <a:xfrm>
              <a:off x="2109" y="3612"/>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18" name="Oval 18"/>
            <p:cNvSpPr>
              <a:spLocks noChangeArrowheads="1"/>
            </p:cNvSpPr>
            <p:nvPr/>
          </p:nvSpPr>
          <p:spPr bwMode="gray">
            <a:xfrm>
              <a:off x="2119" y="3631"/>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5" name="Group 19"/>
          <p:cNvGrpSpPr>
            <a:grpSpLocks/>
          </p:cNvGrpSpPr>
          <p:nvPr/>
        </p:nvGrpSpPr>
        <p:grpSpPr bwMode="auto">
          <a:xfrm>
            <a:off x="5218507" y="2008188"/>
            <a:ext cx="360362" cy="360362"/>
            <a:chOff x="3470" y="1706"/>
            <a:chExt cx="227" cy="227"/>
          </a:xfrm>
        </p:grpSpPr>
        <p:sp>
          <p:nvSpPr>
            <p:cNvPr id="51220" name="Oval 20"/>
            <p:cNvSpPr>
              <a:spLocks noChangeArrowheads="1"/>
            </p:cNvSpPr>
            <p:nvPr/>
          </p:nvSpPr>
          <p:spPr bwMode="gray">
            <a:xfrm>
              <a:off x="3470" y="1706"/>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21" name="Oval 21"/>
            <p:cNvSpPr>
              <a:spLocks noChangeArrowheads="1"/>
            </p:cNvSpPr>
            <p:nvPr/>
          </p:nvSpPr>
          <p:spPr bwMode="gray">
            <a:xfrm>
              <a:off x="3480" y="1725"/>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6" name="Group 22"/>
          <p:cNvGrpSpPr>
            <a:grpSpLocks/>
          </p:cNvGrpSpPr>
          <p:nvPr/>
        </p:nvGrpSpPr>
        <p:grpSpPr bwMode="auto">
          <a:xfrm>
            <a:off x="6167832" y="3684588"/>
            <a:ext cx="360362" cy="360362"/>
            <a:chOff x="3923" y="2659"/>
            <a:chExt cx="227" cy="227"/>
          </a:xfrm>
        </p:grpSpPr>
        <p:sp>
          <p:nvSpPr>
            <p:cNvPr id="51223" name="Oval 23"/>
            <p:cNvSpPr>
              <a:spLocks noChangeArrowheads="1"/>
            </p:cNvSpPr>
            <p:nvPr/>
          </p:nvSpPr>
          <p:spPr bwMode="gray">
            <a:xfrm>
              <a:off x="3923" y="2659"/>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24" name="Oval 24"/>
            <p:cNvSpPr>
              <a:spLocks noChangeArrowheads="1"/>
            </p:cNvSpPr>
            <p:nvPr/>
          </p:nvSpPr>
          <p:spPr bwMode="gray">
            <a:xfrm>
              <a:off x="3933" y="2678"/>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grpSp>
        <p:nvGrpSpPr>
          <p:cNvPr id="7" name="Group 25"/>
          <p:cNvGrpSpPr>
            <a:grpSpLocks/>
          </p:cNvGrpSpPr>
          <p:nvPr/>
        </p:nvGrpSpPr>
        <p:grpSpPr bwMode="auto">
          <a:xfrm>
            <a:off x="5274069" y="5284788"/>
            <a:ext cx="360363" cy="360362"/>
            <a:chOff x="3515" y="3521"/>
            <a:chExt cx="227" cy="227"/>
          </a:xfrm>
        </p:grpSpPr>
        <p:sp>
          <p:nvSpPr>
            <p:cNvPr id="51226" name="Oval 26"/>
            <p:cNvSpPr>
              <a:spLocks noChangeArrowheads="1"/>
            </p:cNvSpPr>
            <p:nvPr/>
          </p:nvSpPr>
          <p:spPr bwMode="gray">
            <a:xfrm>
              <a:off x="3515" y="3521"/>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w="9525" algn="ctr">
              <a:noFill/>
              <a:round/>
              <a:headEnd/>
              <a:tailEnd/>
            </a:ln>
            <a:effectLst/>
          </p:spPr>
          <p:txBody>
            <a:bodyPr wrap="none" anchor="ctr"/>
            <a:lstStyle/>
            <a:p>
              <a:endParaRPr lang="zh-CN" altLang="en-US"/>
            </a:p>
          </p:txBody>
        </p:sp>
        <p:sp>
          <p:nvSpPr>
            <p:cNvPr id="51227" name="Oval 27"/>
            <p:cNvSpPr>
              <a:spLocks noChangeArrowheads="1"/>
            </p:cNvSpPr>
            <p:nvPr/>
          </p:nvSpPr>
          <p:spPr bwMode="gray">
            <a:xfrm>
              <a:off x="3525" y="3540"/>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w="9525" algn="ctr">
              <a:noFill/>
              <a:round/>
              <a:headEnd/>
              <a:tailEnd/>
            </a:ln>
            <a:effectLst/>
          </p:spPr>
          <p:txBody>
            <a:bodyPr wrap="none" anchor="ctr"/>
            <a:lstStyle/>
            <a:p>
              <a:endParaRPr lang="zh-CN" altLang="en-US"/>
            </a:p>
          </p:txBody>
        </p:sp>
      </p:grpSp>
      <p:sp>
        <p:nvSpPr>
          <p:cNvPr id="51228" name="Oval 28"/>
          <p:cNvSpPr>
            <a:spLocks noChangeArrowheads="1"/>
          </p:cNvSpPr>
          <p:nvPr/>
        </p:nvSpPr>
        <p:spPr bwMode="gray">
          <a:xfrm>
            <a:off x="3564332" y="2922588"/>
            <a:ext cx="1944687" cy="1944687"/>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51229" name="Oval 29"/>
          <p:cNvSpPr>
            <a:spLocks noChangeArrowheads="1"/>
          </p:cNvSpPr>
          <p:nvPr/>
        </p:nvSpPr>
        <p:spPr bwMode="gray">
          <a:xfrm>
            <a:off x="3557982" y="2906713"/>
            <a:ext cx="1944687" cy="1944687"/>
          </a:xfrm>
          <a:prstGeom prst="ellipse">
            <a:avLst/>
          </a:prstGeom>
          <a:gradFill rotWithShape="1">
            <a:gsLst>
              <a:gs pos="0">
                <a:schemeClr val="hlink">
                  <a:alpha val="32001"/>
                </a:schemeClr>
              </a:gs>
              <a:gs pos="100000">
                <a:schemeClr val="hlink">
                  <a:gamma/>
                  <a:shade val="46275"/>
                  <a:invGamma/>
                </a:schemeClr>
              </a:gs>
            </a:gsLst>
            <a:lin ang="2700000" scaled="1"/>
          </a:gradFill>
          <a:ln w="38100" algn="ctr">
            <a:noFill/>
            <a:round/>
            <a:headEnd/>
            <a:tailEnd/>
          </a:ln>
          <a:effectLst/>
        </p:spPr>
        <p:txBody>
          <a:bodyPr wrap="none" anchor="ctr">
            <a:spAutoFit/>
          </a:bodyPr>
          <a:lstStyle/>
          <a:p>
            <a:endParaRPr lang="zh-CN" altLang="en-US"/>
          </a:p>
        </p:txBody>
      </p:sp>
      <p:sp>
        <p:nvSpPr>
          <p:cNvPr id="51230" name="Oval 30"/>
          <p:cNvSpPr>
            <a:spLocks noChangeArrowheads="1"/>
          </p:cNvSpPr>
          <p:nvPr/>
        </p:nvSpPr>
        <p:spPr bwMode="gray">
          <a:xfrm>
            <a:off x="3691332" y="3049588"/>
            <a:ext cx="1690687" cy="1690687"/>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51231" name="Oval 31"/>
          <p:cNvSpPr>
            <a:spLocks noChangeArrowheads="1"/>
          </p:cNvSpPr>
          <p:nvPr/>
        </p:nvSpPr>
        <p:spPr bwMode="gray">
          <a:xfrm>
            <a:off x="3673869" y="3022600"/>
            <a:ext cx="1690688" cy="1690688"/>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endParaRPr lang="zh-CN" altLang="en-US"/>
          </a:p>
        </p:txBody>
      </p:sp>
      <p:sp>
        <p:nvSpPr>
          <p:cNvPr id="51232" name="Oval 32"/>
          <p:cNvSpPr>
            <a:spLocks noChangeArrowheads="1"/>
          </p:cNvSpPr>
          <p:nvPr/>
        </p:nvSpPr>
        <p:spPr bwMode="gray">
          <a:xfrm>
            <a:off x="3775469" y="3133725"/>
            <a:ext cx="1522413" cy="1522413"/>
          </a:xfrm>
          <a:prstGeom prst="ellipse">
            <a:avLst/>
          </a:prstGeom>
          <a:solidFill>
            <a:srgbClr val="333333"/>
          </a:solidFill>
          <a:ln w="38100" algn="ctr">
            <a:noFill/>
            <a:round/>
            <a:headEnd/>
            <a:tailEnd/>
          </a:ln>
          <a:effectLst/>
        </p:spPr>
        <p:txBody>
          <a:bodyPr anchor="ctr">
            <a:spAutoFit/>
          </a:bodyPr>
          <a:lstStyle/>
          <a:p>
            <a:endParaRPr lang="zh-CN" altLang="en-US"/>
          </a:p>
        </p:txBody>
      </p:sp>
      <p:sp>
        <p:nvSpPr>
          <p:cNvPr id="51233" name="Oval 33"/>
          <p:cNvSpPr>
            <a:spLocks noChangeArrowheads="1"/>
          </p:cNvSpPr>
          <p:nvPr/>
        </p:nvSpPr>
        <p:spPr bwMode="auto">
          <a:xfrm>
            <a:off x="3797694" y="3152775"/>
            <a:ext cx="1471613" cy="1473200"/>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51234" name="Oval 34"/>
          <p:cNvSpPr>
            <a:spLocks noChangeArrowheads="1"/>
          </p:cNvSpPr>
          <p:nvPr/>
        </p:nvSpPr>
        <p:spPr bwMode="auto">
          <a:xfrm>
            <a:off x="3815157" y="3162300"/>
            <a:ext cx="1438275" cy="1435100"/>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51235" name="Oval 35"/>
          <p:cNvSpPr>
            <a:spLocks noChangeArrowheads="1"/>
          </p:cNvSpPr>
          <p:nvPr/>
        </p:nvSpPr>
        <p:spPr bwMode="auto">
          <a:xfrm>
            <a:off x="3831032" y="3176588"/>
            <a:ext cx="1366837" cy="1341437"/>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51236" name="Oval 36"/>
          <p:cNvSpPr>
            <a:spLocks noChangeArrowheads="1"/>
          </p:cNvSpPr>
          <p:nvPr/>
        </p:nvSpPr>
        <p:spPr bwMode="auto">
          <a:xfrm>
            <a:off x="3911994" y="3213100"/>
            <a:ext cx="1214438" cy="1090613"/>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sp>
        <p:nvSpPr>
          <p:cNvPr id="51237" name="Text Box 37"/>
          <p:cNvSpPr txBox="1">
            <a:spLocks noChangeArrowheads="1"/>
          </p:cNvSpPr>
          <p:nvPr/>
        </p:nvSpPr>
        <p:spPr bwMode="auto">
          <a:xfrm>
            <a:off x="3900177" y="3357562"/>
            <a:ext cx="1261884" cy="954107"/>
          </a:xfrm>
          <a:prstGeom prst="rect">
            <a:avLst/>
          </a:prstGeom>
          <a:noFill/>
          <a:ln w="9525" algn="ctr">
            <a:noFill/>
            <a:miter lim="800000"/>
            <a:headEnd/>
            <a:tailEnd/>
          </a:ln>
          <a:effectLst/>
        </p:spPr>
        <p:txBody>
          <a:bodyPr wrap="none">
            <a:spAutoFit/>
          </a:bodyPr>
          <a:lstStyle/>
          <a:p>
            <a:pPr algn="ctr" eaLnBrk="0" hangingPunct="0"/>
            <a:r>
              <a:rPr lang="zh-CN" altLang="en-US" sz="2800" b="1" dirty="0" smtClean="0">
                <a:solidFill>
                  <a:srgbClr val="7030A0"/>
                </a:solidFill>
                <a:latin typeface="楷体_GB2312" pitchFamily="49" charset="-122"/>
                <a:ea typeface="楷体_GB2312" pitchFamily="49" charset="-122"/>
              </a:rPr>
              <a:t>函数</a:t>
            </a:r>
            <a:endParaRPr lang="en-US" altLang="zh-CN" sz="2800" b="1" dirty="0" smtClean="0">
              <a:solidFill>
                <a:srgbClr val="7030A0"/>
              </a:solidFill>
              <a:latin typeface="楷体_GB2312" pitchFamily="49" charset="-122"/>
              <a:ea typeface="楷体_GB2312" pitchFamily="49" charset="-122"/>
            </a:endParaRPr>
          </a:p>
          <a:p>
            <a:pPr algn="ctr" eaLnBrk="0" hangingPunct="0"/>
            <a:r>
              <a:rPr lang="zh-CN" altLang="en-US" sz="2800" b="1" dirty="0" smtClean="0">
                <a:solidFill>
                  <a:srgbClr val="7030A0"/>
                </a:solidFill>
                <a:latin typeface="楷体_GB2312" pitchFamily="49" charset="-122"/>
                <a:ea typeface="楷体_GB2312" pitchFamily="49" charset="-122"/>
              </a:rPr>
              <a:t>的使用</a:t>
            </a:r>
            <a:endParaRPr lang="en-US" altLang="zh-CN" sz="2800" b="1" dirty="0">
              <a:solidFill>
                <a:srgbClr val="7030A0"/>
              </a:solidFill>
              <a:latin typeface="楷体_GB2312" pitchFamily="49" charset="-122"/>
              <a:ea typeface="楷体_GB2312" pitchFamily="49" charset="-122"/>
            </a:endParaRPr>
          </a:p>
        </p:txBody>
      </p:sp>
      <p:sp>
        <p:nvSpPr>
          <p:cNvPr id="51238" name="Text Box 38"/>
          <p:cNvSpPr txBox="1">
            <a:spLocks noChangeArrowheads="1"/>
          </p:cNvSpPr>
          <p:nvPr/>
        </p:nvSpPr>
        <p:spPr bwMode="auto">
          <a:xfrm>
            <a:off x="5655069" y="1955800"/>
            <a:ext cx="902811" cy="523220"/>
          </a:xfrm>
          <a:prstGeom prst="rect">
            <a:avLst/>
          </a:prstGeom>
          <a:noFill/>
          <a:ln w="9525" algn="ctr">
            <a:noFill/>
            <a:miter lim="800000"/>
            <a:headEnd/>
            <a:tailEnd/>
          </a:ln>
          <a:effectLst/>
        </p:spPr>
        <p:txBody>
          <a:bodyPr wrap="none">
            <a:spAutoFit/>
          </a:bodyPr>
          <a:lstStyle/>
          <a:p>
            <a:pPr eaLnBrk="0" hangingPunct="0"/>
            <a:r>
              <a:rPr lang="zh-CN" altLang="en-US" sz="2800" b="1" dirty="0" smtClean="0">
                <a:solidFill>
                  <a:srgbClr val="0000FF"/>
                </a:solidFill>
                <a:latin typeface="楷体_GB2312" pitchFamily="49" charset="-122"/>
                <a:ea typeface="楷体_GB2312" pitchFamily="49" charset="-122"/>
              </a:rPr>
              <a:t>调用</a:t>
            </a:r>
            <a:endParaRPr lang="en-US" altLang="zh-CN" sz="2800" b="1" dirty="0">
              <a:solidFill>
                <a:srgbClr val="0000FF"/>
              </a:solidFill>
              <a:latin typeface="楷体_GB2312" pitchFamily="49" charset="-122"/>
              <a:ea typeface="楷体_GB2312" pitchFamily="49" charset="-122"/>
            </a:endParaRPr>
          </a:p>
        </p:txBody>
      </p:sp>
      <p:sp>
        <p:nvSpPr>
          <p:cNvPr id="51239" name="Text Box 39"/>
          <p:cNvSpPr txBox="1">
            <a:spLocks noChangeArrowheads="1"/>
          </p:cNvSpPr>
          <p:nvPr/>
        </p:nvSpPr>
        <p:spPr bwMode="auto">
          <a:xfrm>
            <a:off x="1357290" y="1955800"/>
            <a:ext cx="1980029" cy="523220"/>
          </a:xfrm>
          <a:prstGeom prst="rect">
            <a:avLst/>
          </a:prstGeom>
          <a:noFill/>
          <a:ln w="9525" algn="ctr">
            <a:noFill/>
            <a:miter lim="800000"/>
            <a:headEnd/>
            <a:tailEnd/>
          </a:ln>
          <a:effectLst/>
        </p:spPr>
        <p:txBody>
          <a:bodyPr wrap="none">
            <a:spAutoFit/>
          </a:bodyPr>
          <a:lstStyle/>
          <a:p>
            <a:pPr algn="r" eaLnBrk="0" hangingPunct="0"/>
            <a:r>
              <a:rPr lang="zh-CN" altLang="en-US" sz="2800" b="1" dirty="0" smtClean="0">
                <a:solidFill>
                  <a:srgbClr val="0000FF"/>
                </a:solidFill>
                <a:latin typeface="楷体_GB2312" pitchFamily="49" charset="-122"/>
                <a:ea typeface="楷体_GB2312" pitchFamily="49" charset="-122"/>
              </a:rPr>
              <a:t>说明与定义</a:t>
            </a:r>
            <a:endParaRPr lang="en-US" altLang="zh-CN" sz="2800" b="1" dirty="0">
              <a:solidFill>
                <a:srgbClr val="0000FF"/>
              </a:solidFill>
              <a:latin typeface="楷体_GB2312" pitchFamily="49" charset="-122"/>
              <a:ea typeface="楷体_GB2312" pitchFamily="49" charset="-122"/>
            </a:endParaRPr>
          </a:p>
        </p:txBody>
      </p:sp>
      <p:sp>
        <p:nvSpPr>
          <p:cNvPr id="51240" name="Text Box 40"/>
          <p:cNvSpPr txBox="1">
            <a:spLocks noChangeArrowheads="1"/>
          </p:cNvSpPr>
          <p:nvPr/>
        </p:nvSpPr>
        <p:spPr bwMode="auto">
          <a:xfrm>
            <a:off x="6569469" y="3708400"/>
            <a:ext cx="906017" cy="523220"/>
          </a:xfrm>
          <a:prstGeom prst="rect">
            <a:avLst/>
          </a:prstGeom>
          <a:noFill/>
          <a:ln w="9525" algn="ctr">
            <a:noFill/>
            <a:miter lim="800000"/>
            <a:headEnd/>
            <a:tailEnd/>
          </a:ln>
          <a:effectLst/>
        </p:spPr>
        <p:txBody>
          <a:bodyPr wrap="none">
            <a:spAutoFit/>
          </a:bodyPr>
          <a:lstStyle/>
          <a:p>
            <a:pPr eaLnBrk="0" hangingPunct="0"/>
            <a:r>
              <a:rPr lang="zh-CN" altLang="en-US" sz="2800" b="1" dirty="0" smtClean="0">
                <a:solidFill>
                  <a:srgbClr val="0000FF"/>
                </a:solidFill>
                <a:latin typeface="楷体_GB2312" pitchFamily="49" charset="-122"/>
                <a:ea typeface="楷体_GB2312" pitchFamily="49" charset="-122"/>
              </a:rPr>
              <a:t>参数</a:t>
            </a:r>
            <a:endParaRPr lang="en-US" altLang="zh-CN" sz="2800" b="1" dirty="0">
              <a:solidFill>
                <a:srgbClr val="0000FF"/>
              </a:solidFill>
              <a:latin typeface="楷体_GB2312" pitchFamily="49" charset="-122"/>
              <a:ea typeface="楷体_GB2312" pitchFamily="49" charset="-122"/>
            </a:endParaRPr>
          </a:p>
        </p:txBody>
      </p:sp>
      <p:sp>
        <p:nvSpPr>
          <p:cNvPr id="51241" name="Text Box 41"/>
          <p:cNvSpPr txBox="1">
            <a:spLocks noChangeArrowheads="1"/>
          </p:cNvSpPr>
          <p:nvPr/>
        </p:nvSpPr>
        <p:spPr bwMode="auto">
          <a:xfrm>
            <a:off x="5655069" y="5308600"/>
            <a:ext cx="902811" cy="523220"/>
          </a:xfrm>
          <a:prstGeom prst="rect">
            <a:avLst/>
          </a:prstGeom>
          <a:noFill/>
          <a:ln w="9525" algn="ctr">
            <a:noFill/>
            <a:miter lim="800000"/>
            <a:headEnd/>
            <a:tailEnd/>
          </a:ln>
          <a:effectLst/>
        </p:spPr>
        <p:txBody>
          <a:bodyPr wrap="none">
            <a:spAutoFit/>
          </a:bodyPr>
          <a:lstStyle/>
          <a:p>
            <a:pPr eaLnBrk="0" hangingPunct="0"/>
            <a:r>
              <a:rPr lang="zh-CN" altLang="en-US" sz="2800" b="1" dirty="0" smtClean="0">
                <a:solidFill>
                  <a:srgbClr val="0000FF"/>
                </a:solidFill>
                <a:latin typeface="楷体_GB2312" pitchFamily="49" charset="-122"/>
                <a:ea typeface="楷体_GB2312" pitchFamily="49" charset="-122"/>
              </a:rPr>
              <a:t>重载</a:t>
            </a:r>
            <a:endParaRPr lang="en-US" altLang="zh-CN" sz="2800" b="1" dirty="0">
              <a:solidFill>
                <a:srgbClr val="0000FF"/>
              </a:solidFill>
              <a:latin typeface="楷体_GB2312" pitchFamily="49" charset="-122"/>
              <a:ea typeface="楷体_GB2312" pitchFamily="49" charset="-122"/>
            </a:endParaRPr>
          </a:p>
        </p:txBody>
      </p:sp>
      <p:sp>
        <p:nvSpPr>
          <p:cNvPr id="51242" name="Text Box 42"/>
          <p:cNvSpPr txBox="1">
            <a:spLocks noChangeArrowheads="1"/>
          </p:cNvSpPr>
          <p:nvPr/>
        </p:nvSpPr>
        <p:spPr bwMode="auto">
          <a:xfrm>
            <a:off x="1520108" y="3708400"/>
            <a:ext cx="902811" cy="523220"/>
          </a:xfrm>
          <a:prstGeom prst="rect">
            <a:avLst/>
          </a:prstGeom>
          <a:noFill/>
          <a:ln w="9525" algn="ctr">
            <a:noFill/>
            <a:miter lim="800000"/>
            <a:headEnd/>
            <a:tailEnd/>
          </a:ln>
          <a:effectLst/>
        </p:spPr>
        <p:txBody>
          <a:bodyPr wrap="none">
            <a:spAutoFit/>
          </a:bodyPr>
          <a:lstStyle/>
          <a:p>
            <a:pPr algn="r" eaLnBrk="0" hangingPunct="0"/>
            <a:r>
              <a:rPr lang="zh-CN" altLang="en-US" sz="2800" b="1" dirty="0" smtClean="0">
                <a:solidFill>
                  <a:srgbClr val="0000FF"/>
                </a:solidFill>
                <a:latin typeface="楷体_GB2312" pitchFamily="49" charset="-122"/>
                <a:ea typeface="楷体_GB2312" pitchFamily="49" charset="-122"/>
              </a:rPr>
              <a:t>返回</a:t>
            </a:r>
            <a:endParaRPr lang="en-US" altLang="zh-CN" sz="2800" b="1" dirty="0">
              <a:solidFill>
                <a:srgbClr val="0000FF"/>
              </a:solidFill>
              <a:latin typeface="楷体_GB2312" pitchFamily="49" charset="-122"/>
              <a:ea typeface="楷体_GB2312" pitchFamily="49" charset="-122"/>
            </a:endParaRPr>
          </a:p>
        </p:txBody>
      </p:sp>
      <p:sp>
        <p:nvSpPr>
          <p:cNvPr id="51243" name="Text Box 43"/>
          <p:cNvSpPr txBox="1">
            <a:spLocks noChangeArrowheads="1"/>
          </p:cNvSpPr>
          <p:nvPr/>
        </p:nvSpPr>
        <p:spPr bwMode="auto">
          <a:xfrm>
            <a:off x="1640162" y="5246688"/>
            <a:ext cx="1620957" cy="523220"/>
          </a:xfrm>
          <a:prstGeom prst="rect">
            <a:avLst/>
          </a:prstGeom>
          <a:noFill/>
          <a:ln w="9525" algn="ctr">
            <a:noFill/>
            <a:miter lim="800000"/>
            <a:headEnd/>
            <a:tailEnd/>
          </a:ln>
          <a:effectLst/>
        </p:spPr>
        <p:txBody>
          <a:bodyPr wrap="none">
            <a:spAutoFit/>
          </a:bodyPr>
          <a:lstStyle/>
          <a:p>
            <a:pPr algn="r" eaLnBrk="0" hangingPunct="0"/>
            <a:r>
              <a:rPr lang="zh-CN" altLang="en-US" sz="2800" b="1" dirty="0" smtClean="0">
                <a:solidFill>
                  <a:srgbClr val="0000FF"/>
                </a:solidFill>
                <a:latin typeface="楷体_GB2312" pitchFamily="49" charset="-122"/>
                <a:ea typeface="楷体_GB2312" pitchFamily="49" charset="-122"/>
              </a:rPr>
              <a:t>内联函数</a:t>
            </a:r>
            <a:endParaRPr lang="en-US" altLang="zh-CN" sz="2800" b="1" dirty="0">
              <a:solidFill>
                <a:srgbClr val="0000FF"/>
              </a:solidFill>
              <a:latin typeface="楷体_GB2312" pitchFamily="49" charset="-122"/>
              <a:ea typeface="楷体_GB2312" pitchFamily="49" charset="-122"/>
            </a:endParaRPr>
          </a:p>
        </p:txBody>
      </p:sp>
      <p:sp>
        <p:nvSpPr>
          <p:cNvPr id="44" name="灯片编号占位符 43"/>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22</a:t>
            </a:fld>
            <a:endParaRPr lang="en-US" altLang="zh-CN" dirty="0"/>
          </a:p>
        </p:txBody>
      </p:sp>
      <p:sp>
        <p:nvSpPr>
          <p:cNvPr id="46" name="标题 45"/>
          <p:cNvSpPr>
            <a:spLocks noGrp="1"/>
          </p:cNvSpPr>
          <p:nvPr>
            <p:ph type="title"/>
          </p:nvPr>
        </p:nvSpPr>
        <p:spPr/>
        <p:txBody>
          <a:bodyPr/>
          <a:lstStyle/>
          <a:p>
            <a:r>
              <a:rPr lang="zh-CN" altLang="en-US" dirty="0" smtClean="0"/>
              <a:t>函数的说明与使用</a:t>
            </a:r>
            <a:endParaRPr lang="zh-CN" altLang="en-US" dirty="0"/>
          </a:p>
        </p:txBody>
      </p:sp>
    </p:spTree>
    <p:extLst>
      <p:ext uri="{BB962C8B-B14F-4D97-AF65-F5344CB8AC3E}">
        <p14:creationId xmlns:p14="http://schemas.microsoft.com/office/powerpoint/2010/main" val="3852592573"/>
      </p:ext>
    </p:extLst>
  </p:cSld>
  <p:clrMapOvr>
    <a:masterClrMapping/>
  </p:clrMapOvr>
  <p:timing>
    <p:tnLst>
      <p:par>
        <p:cTn xmlns:p14="http://schemas.microsoft.com/office/powerpoint/2010/mai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变量与函数的作用域</a:t>
            </a:r>
            <a:endParaRPr lang="zh-CN" altLang="en-US" dirty="0"/>
          </a:p>
        </p:txBody>
      </p:sp>
      <p:sp>
        <p:nvSpPr>
          <p:cNvPr id="3" name="内容占位符 2"/>
          <p:cNvSpPr>
            <a:spLocks noGrp="1"/>
          </p:cNvSpPr>
          <p:nvPr>
            <p:ph idx="1"/>
          </p:nvPr>
        </p:nvSpPr>
        <p:spPr/>
        <p:txBody>
          <a:bodyPr/>
          <a:lstStyle/>
          <a:p>
            <a:pPr algn="just">
              <a:lnSpc>
                <a:spcPct val="120000"/>
              </a:lnSpc>
              <a:buNone/>
            </a:pPr>
            <a:r>
              <a:rPr lang="zh-CN" altLang="en-US" dirty="0" smtClean="0">
                <a:solidFill>
                  <a:srgbClr val="0000FF"/>
                </a:solidFill>
                <a:latin typeface="Courier New" pitchFamily="49" charset="0"/>
                <a:cs typeface="Courier New" pitchFamily="49" charset="0"/>
              </a:rPr>
              <a:t>程序执行后的显示结果如下：</a:t>
            </a:r>
          </a:p>
          <a:p>
            <a:pPr algn="just">
              <a:lnSpc>
                <a:spcPct val="120000"/>
              </a:lnSpc>
              <a:buNone/>
            </a:pPr>
            <a:r>
              <a:rPr lang="en-US" altLang="zh-CN" dirty="0" smtClean="0">
                <a:solidFill>
                  <a:schemeClr val="tx2"/>
                </a:solidFill>
                <a:latin typeface="Courier New" pitchFamily="49" charset="0"/>
                <a:cs typeface="Courier New" pitchFamily="49" charset="0"/>
              </a:rPr>
              <a:t>in main -- </a:t>
            </a:r>
            <a:r>
              <a:rPr lang="en-US" altLang="zh-CN" dirty="0" err="1" smtClean="0">
                <a:solidFill>
                  <a:schemeClr val="tx2"/>
                </a:solidFill>
                <a:latin typeface="Courier New" pitchFamily="49" charset="0"/>
                <a:cs typeface="Courier New" pitchFamily="49" charset="0"/>
              </a:rPr>
              <a:t>i,ch</a:t>
            </a:r>
            <a:r>
              <a:rPr lang="en-US" altLang="zh-CN" dirty="0" smtClean="0">
                <a:solidFill>
                  <a:schemeClr val="tx2"/>
                </a:solidFill>
                <a:latin typeface="Courier New" pitchFamily="49" charset="0"/>
                <a:cs typeface="Courier New" pitchFamily="49" charset="0"/>
              </a:rPr>
              <a:t>=10, 1</a:t>
            </a:r>
          </a:p>
          <a:p>
            <a:pPr algn="just">
              <a:lnSpc>
                <a:spcPct val="120000"/>
              </a:lnSpc>
              <a:buNone/>
            </a:pPr>
            <a:r>
              <a:rPr lang="en-US" altLang="zh-CN" dirty="0" smtClean="0">
                <a:solidFill>
                  <a:schemeClr val="tx2"/>
                </a:solidFill>
                <a:latin typeface="Courier New" pitchFamily="49" charset="0"/>
                <a:cs typeface="Courier New" pitchFamily="49" charset="0"/>
              </a:rPr>
              <a:t>in local1 -- </a:t>
            </a:r>
            <a:r>
              <a:rPr lang="en-US" altLang="zh-CN" dirty="0" err="1" smtClean="0">
                <a:solidFill>
                  <a:schemeClr val="tx2"/>
                </a:solidFill>
                <a:latin typeface="Courier New" pitchFamily="49" charset="0"/>
                <a:cs typeface="Courier New" pitchFamily="49" charset="0"/>
              </a:rPr>
              <a:t>i,ch</a:t>
            </a:r>
            <a:r>
              <a:rPr lang="en-US" altLang="zh-CN" dirty="0" smtClean="0">
                <a:solidFill>
                  <a:schemeClr val="tx2"/>
                </a:solidFill>
                <a:latin typeface="Courier New" pitchFamily="49" charset="0"/>
                <a:cs typeface="Courier New" pitchFamily="49" charset="0"/>
              </a:rPr>
              <a:t>=20, 2</a:t>
            </a:r>
          </a:p>
          <a:p>
            <a:pPr algn="just">
              <a:lnSpc>
                <a:spcPct val="120000"/>
              </a:lnSpc>
              <a:buNone/>
            </a:pPr>
            <a:r>
              <a:rPr lang="en-US" altLang="zh-CN" dirty="0" smtClean="0">
                <a:solidFill>
                  <a:schemeClr val="tx2"/>
                </a:solidFill>
                <a:latin typeface="Courier New" pitchFamily="49" charset="0"/>
                <a:cs typeface="Courier New" pitchFamily="49" charset="0"/>
              </a:rPr>
              <a:t>in local2 -- </a:t>
            </a:r>
            <a:r>
              <a:rPr lang="en-US" altLang="zh-CN" dirty="0" err="1" smtClean="0">
                <a:solidFill>
                  <a:schemeClr val="tx2"/>
                </a:solidFill>
                <a:latin typeface="Courier New" pitchFamily="49" charset="0"/>
                <a:cs typeface="Courier New" pitchFamily="49" charset="0"/>
              </a:rPr>
              <a:t>i,ch</a:t>
            </a:r>
            <a:r>
              <a:rPr lang="en-US" altLang="zh-CN" dirty="0" smtClean="0">
                <a:solidFill>
                  <a:schemeClr val="tx2"/>
                </a:solidFill>
                <a:latin typeface="Courier New" pitchFamily="49" charset="0"/>
                <a:cs typeface="Courier New" pitchFamily="49" charset="0"/>
              </a:rPr>
              <a:t>=30.3, 33</a:t>
            </a:r>
          </a:p>
          <a:p>
            <a:pPr algn="just">
              <a:lnSpc>
                <a:spcPct val="120000"/>
              </a:lnSpc>
              <a:buNone/>
            </a:pPr>
            <a:r>
              <a:rPr lang="en-US" altLang="zh-CN" dirty="0" smtClean="0">
                <a:solidFill>
                  <a:schemeClr val="tx2"/>
                </a:solidFill>
                <a:latin typeface="Courier New" pitchFamily="49" charset="0"/>
                <a:cs typeface="Courier New" pitchFamily="49" charset="0"/>
              </a:rPr>
              <a:t>in local1 -- </a:t>
            </a:r>
            <a:r>
              <a:rPr lang="en-US" altLang="zh-CN" dirty="0" err="1" smtClean="0">
                <a:solidFill>
                  <a:schemeClr val="tx2"/>
                </a:solidFill>
                <a:latin typeface="Courier New" pitchFamily="49" charset="0"/>
                <a:cs typeface="Courier New" pitchFamily="49" charset="0"/>
              </a:rPr>
              <a:t>i,ch</a:t>
            </a:r>
            <a:r>
              <a:rPr lang="en-US" altLang="zh-CN" dirty="0" smtClean="0">
                <a:solidFill>
                  <a:schemeClr val="tx2"/>
                </a:solidFill>
                <a:latin typeface="Courier New" pitchFamily="49" charset="0"/>
                <a:cs typeface="Courier New" pitchFamily="49" charset="0"/>
              </a:rPr>
              <a:t>=20, 2</a:t>
            </a:r>
          </a:p>
          <a:p>
            <a:pPr algn="just">
              <a:lnSpc>
                <a:spcPct val="120000"/>
              </a:lnSpc>
              <a:buNone/>
            </a:pPr>
            <a:r>
              <a:rPr lang="en-US" altLang="zh-CN" dirty="0" smtClean="0">
                <a:solidFill>
                  <a:schemeClr val="tx2"/>
                </a:solidFill>
                <a:latin typeface="Courier New" pitchFamily="49" charset="0"/>
                <a:cs typeface="Courier New" pitchFamily="49" charset="0"/>
              </a:rPr>
              <a:t>in main -- </a:t>
            </a:r>
            <a:r>
              <a:rPr lang="en-US" altLang="zh-CN" dirty="0" err="1" smtClean="0">
                <a:solidFill>
                  <a:schemeClr val="tx2"/>
                </a:solidFill>
                <a:latin typeface="Courier New" pitchFamily="49" charset="0"/>
                <a:cs typeface="Courier New" pitchFamily="49" charset="0"/>
              </a:rPr>
              <a:t>i,ch</a:t>
            </a:r>
            <a:r>
              <a:rPr lang="en-US" altLang="zh-CN" dirty="0" smtClean="0">
                <a:solidFill>
                  <a:schemeClr val="tx2"/>
                </a:solidFill>
                <a:latin typeface="Courier New" pitchFamily="49" charset="0"/>
                <a:cs typeface="Courier New" pitchFamily="49" charset="0"/>
              </a:rPr>
              <a:t>=10, 1</a:t>
            </a:r>
            <a:endParaRPr lang="zh-CN" altLang="en-US" dirty="0">
              <a:solidFill>
                <a:schemeClr val="tx2"/>
              </a:solidFill>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229</a:t>
            </a:fld>
            <a:endParaRPr lang="en-US" altLang="zh-CN" dirty="0"/>
          </a:p>
        </p:txBody>
      </p:sp>
    </p:spTree>
    <p:extLst>
      <p:ext uri="{BB962C8B-B14F-4D97-AF65-F5344CB8AC3E}">
        <p14:creationId xmlns:p14="http://schemas.microsoft.com/office/powerpoint/2010/main" val="178164680"/>
      </p:ext>
    </p:extLst>
  </p:cSld>
  <p:clrMapOvr>
    <a:masterClrMapping/>
  </p:clrMapOvr>
  <p:timing>
    <p:tnLst>
      <p:par>
        <p:cTn xmlns:p14="http://schemas.microsoft.com/office/powerpoint/2010/mai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变量与函数的作用域</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5.24】</a:t>
            </a:r>
            <a:r>
              <a:rPr lang="zh-CN" altLang="en-US" dirty="0" smtClean="0">
                <a:solidFill>
                  <a:srgbClr val="C00000"/>
                </a:solidFill>
              </a:rPr>
              <a:t>作用域实例</a:t>
            </a:r>
            <a:r>
              <a:rPr lang="en-US" altLang="zh-CN" dirty="0" smtClean="0">
                <a:solidFill>
                  <a:srgbClr val="C00000"/>
                </a:solidFill>
              </a:rPr>
              <a:t>2</a:t>
            </a:r>
          </a:p>
          <a:p>
            <a:pPr lvl="1"/>
            <a:r>
              <a:rPr lang="zh-CN" altLang="en-US" dirty="0" smtClean="0"/>
              <a:t>本实例</a:t>
            </a:r>
            <a:r>
              <a:rPr lang="zh-CN" altLang="en-US" dirty="0" smtClean="0">
                <a:solidFill>
                  <a:srgbClr val="0000FF"/>
                </a:solidFill>
              </a:rPr>
              <a:t>主要用于说明</a:t>
            </a:r>
            <a:r>
              <a:rPr lang="zh-CN" altLang="en-US" dirty="0" smtClean="0">
                <a:solidFill>
                  <a:srgbClr val="C00000"/>
                </a:solidFill>
              </a:rPr>
              <a:t>文件级</a:t>
            </a:r>
            <a:r>
              <a:rPr lang="zh-CN" altLang="en-US" dirty="0" smtClean="0">
                <a:solidFill>
                  <a:srgbClr val="0000FF"/>
                </a:solidFill>
              </a:rPr>
              <a:t>作用域（全局变量），</a:t>
            </a:r>
            <a:r>
              <a:rPr lang="zh-CN" altLang="en-US" dirty="0" smtClean="0">
                <a:solidFill>
                  <a:srgbClr val="C00000"/>
                </a:solidFill>
              </a:rPr>
              <a:t>函数级</a:t>
            </a:r>
            <a:r>
              <a:rPr lang="zh-CN" altLang="en-US" dirty="0" smtClean="0">
                <a:solidFill>
                  <a:srgbClr val="0000FF"/>
                </a:solidFill>
              </a:rPr>
              <a:t>作用域（局部变量），以及</a:t>
            </a:r>
            <a:r>
              <a:rPr lang="zh-CN" altLang="en-US" dirty="0" smtClean="0">
                <a:solidFill>
                  <a:srgbClr val="C00000"/>
                </a:solidFill>
              </a:rPr>
              <a:t>函数原型级</a:t>
            </a:r>
            <a:r>
              <a:rPr lang="zh-CN" altLang="en-US" dirty="0" smtClean="0">
                <a:solidFill>
                  <a:srgbClr val="0000FF"/>
                </a:solidFill>
              </a:rPr>
              <a:t>作用域的相互关系及其使用。其中还出现了两个具有</a:t>
            </a:r>
            <a:r>
              <a:rPr lang="zh-CN" altLang="en-US" dirty="0" smtClean="0">
                <a:solidFill>
                  <a:srgbClr val="0000FF"/>
                </a:solidFill>
                <a:latin typeface="Times New Roman"/>
              </a:rPr>
              <a:t>“</a:t>
            </a:r>
            <a:r>
              <a:rPr lang="zh-CN" altLang="en-US" dirty="0" smtClean="0">
                <a:solidFill>
                  <a:srgbClr val="0000FF"/>
                </a:solidFill>
              </a:rPr>
              <a:t>平行</a:t>
            </a:r>
            <a:r>
              <a:rPr lang="zh-CN" altLang="en-US" dirty="0" smtClean="0">
                <a:solidFill>
                  <a:srgbClr val="0000FF"/>
                </a:solidFill>
                <a:latin typeface="Times New Roman"/>
              </a:rPr>
              <a:t>”</a:t>
            </a:r>
            <a:r>
              <a:rPr lang="zh-CN" altLang="en-US" dirty="0" smtClean="0">
                <a:solidFill>
                  <a:srgbClr val="0000FF"/>
                </a:solidFill>
              </a:rPr>
              <a:t>关系的函数作用域</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230</a:t>
            </a:fld>
            <a:endParaRPr lang="en-US" altLang="zh-CN" dirty="0"/>
          </a:p>
        </p:txBody>
      </p:sp>
    </p:spTree>
    <p:extLst>
      <p:ext uri="{BB962C8B-B14F-4D97-AF65-F5344CB8AC3E}">
        <p14:creationId xmlns:p14="http://schemas.microsoft.com/office/powerpoint/2010/main" val="1841459371"/>
      </p:ext>
    </p:extLst>
  </p:cSld>
  <p:clrMapOvr>
    <a:masterClrMapping/>
  </p:clrMapOvr>
  <p:timing>
    <p:tnLst>
      <p:par>
        <p:cTn xmlns:p14="http://schemas.microsoft.com/office/powerpoint/2010/mai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变量与函数的作用域</a:t>
            </a:r>
            <a:endParaRPr lang="zh-CN" altLang="en-US" dirty="0"/>
          </a:p>
        </p:txBody>
      </p:sp>
      <p:sp>
        <p:nvSpPr>
          <p:cNvPr id="3" name="内容占位符 2"/>
          <p:cNvSpPr>
            <a:spLocks noGrp="1"/>
          </p:cNvSpPr>
          <p:nvPr>
            <p:ph idx="1"/>
          </p:nvPr>
        </p:nvSpPr>
        <p:spPr>
          <a:xfrm>
            <a:off x="457200" y="1295400"/>
            <a:ext cx="8543956" cy="5029200"/>
          </a:xfrm>
        </p:spPr>
        <p:txBody>
          <a:bodyPr/>
          <a:lstStyle/>
          <a:p>
            <a:pPr algn="just">
              <a:lnSpc>
                <a:spcPct val="90000"/>
              </a:lnSpc>
              <a:spcBef>
                <a:spcPts val="0"/>
              </a:spcBef>
              <a:buNone/>
            </a:pPr>
            <a:r>
              <a:rPr lang="zh-CN" altLang="en-US" sz="2400" dirty="0" smtClean="0">
                <a:solidFill>
                  <a:srgbClr val="0000FF"/>
                </a:solidFill>
                <a:latin typeface="Courier New" pitchFamily="49" charset="0"/>
                <a:cs typeface="Courier New" pitchFamily="49" charset="0"/>
              </a:rPr>
              <a:t>#</a:t>
            </a:r>
            <a:r>
              <a:rPr lang="en-US" altLang="zh-CN" sz="2400" dirty="0" smtClean="0">
                <a:solidFill>
                  <a:srgbClr val="0000FF"/>
                </a:solidFill>
                <a:latin typeface="Courier New" pitchFamily="49" charset="0"/>
                <a:cs typeface="Courier New" pitchFamily="49" charset="0"/>
              </a:rPr>
              <a:t>include</a:t>
            </a:r>
            <a:r>
              <a:rPr lang="en-US" altLang="zh-CN" sz="2400" dirty="0" smtClean="0">
                <a:solidFill>
                  <a:schemeClr val="tx2"/>
                </a:solidFill>
                <a:latin typeface="Courier New" pitchFamily="49" charset="0"/>
                <a:cs typeface="Courier New" pitchFamily="49" charset="0"/>
              </a:rPr>
              <a:t> &lt;</a:t>
            </a:r>
            <a:r>
              <a:rPr lang="en-US" altLang="zh-CN" sz="2400" dirty="0" err="1" smtClean="0">
                <a:solidFill>
                  <a:schemeClr val="tx2"/>
                </a:solidFill>
                <a:latin typeface="Courier New" pitchFamily="49" charset="0"/>
                <a:cs typeface="Courier New" pitchFamily="49" charset="0"/>
              </a:rPr>
              <a:t>iostream.h</a:t>
            </a:r>
            <a:r>
              <a:rPr lang="en-US" altLang="zh-CN" sz="2400" dirty="0" smtClean="0">
                <a:solidFill>
                  <a:schemeClr val="tx2"/>
                </a:solidFill>
                <a:latin typeface="Courier New" pitchFamily="49" charset="0"/>
                <a:cs typeface="Courier New" pitchFamily="49" charset="0"/>
              </a:rPr>
              <a:t>&gt;</a:t>
            </a:r>
          </a:p>
          <a:p>
            <a:pPr algn="just">
              <a:lnSpc>
                <a:spcPct val="90000"/>
              </a:lnSpc>
              <a:spcBef>
                <a:spcPts val="0"/>
              </a:spcBef>
              <a:buNone/>
            </a:pP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x=11;  			</a:t>
            </a:r>
            <a:r>
              <a:rPr lang="en-US" altLang="zh-CN" sz="2400" dirty="0" smtClean="0">
                <a:solidFill>
                  <a:srgbClr val="00B050"/>
                </a:solidFill>
                <a:latin typeface="Courier New" pitchFamily="49" charset="0"/>
                <a:cs typeface="Courier New" pitchFamily="49" charset="0"/>
              </a:rPr>
              <a:t>// x</a:t>
            </a:r>
            <a:r>
              <a:rPr lang="zh-CN" altLang="en-US" sz="2400" dirty="0" smtClean="0">
                <a:solidFill>
                  <a:srgbClr val="00B050"/>
                </a:solidFill>
                <a:latin typeface="Courier New" pitchFamily="49" charset="0"/>
                <a:cs typeface="Courier New" pitchFamily="49" charset="0"/>
              </a:rPr>
              <a:t>具有文件级作用域</a:t>
            </a:r>
          </a:p>
          <a:p>
            <a:pPr algn="just">
              <a:lnSpc>
                <a:spcPct val="90000"/>
              </a:lnSpc>
              <a:spcBef>
                <a:spcPts val="0"/>
              </a:spcBef>
              <a:buNone/>
            </a:pPr>
            <a:r>
              <a:rPr lang="en-US" altLang="zh-CN" sz="2400" dirty="0" err="1" smtClean="0">
                <a:solidFill>
                  <a:srgbClr val="0000FF"/>
                </a:solidFill>
                <a:latin typeface="Courier New" pitchFamily="49" charset="0"/>
                <a:cs typeface="Courier New" pitchFamily="49" charset="0"/>
              </a:rPr>
              <a:t>char</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ch</a:t>
            </a:r>
            <a:r>
              <a:rPr lang="en-US" altLang="zh-CN" sz="2400" dirty="0" smtClean="0">
                <a:solidFill>
                  <a:schemeClr val="tx2"/>
                </a:solidFill>
                <a:latin typeface="Courier New" pitchFamily="49" charset="0"/>
                <a:cs typeface="Courier New" pitchFamily="49" charset="0"/>
              </a:rPr>
              <a:t>='1'; </a:t>
            </a:r>
          </a:p>
          <a:p>
            <a:pPr algn="just">
              <a:lnSpc>
                <a:spcPct val="90000"/>
              </a:lnSpc>
              <a:spcBef>
                <a:spcPts val="0"/>
              </a:spcBef>
              <a:buNone/>
            </a:pPr>
            <a:r>
              <a:rPr lang="en-US" altLang="zh-CN" sz="2400" dirty="0" err="1" smtClean="0">
                <a:solidFill>
                  <a:srgbClr val="0000FF"/>
                </a:solidFill>
                <a:latin typeface="Courier New" pitchFamily="49" charset="0"/>
                <a:cs typeface="Courier New" pitchFamily="49" charset="0"/>
              </a:rPr>
              <a:t>void</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func1(</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ipara1); </a:t>
            </a:r>
            <a:r>
              <a:rPr lang="en-US" altLang="zh-CN" sz="2400" dirty="0" smtClean="0">
                <a:solidFill>
                  <a:srgbClr val="00B050"/>
                </a:solidFill>
                <a:latin typeface="Courier New" pitchFamily="49" charset="0"/>
                <a:cs typeface="Courier New" pitchFamily="49" charset="0"/>
              </a:rPr>
              <a:t>//ipara1</a:t>
            </a:r>
            <a:r>
              <a:rPr lang="zh-CN" altLang="en-US" sz="2400" dirty="0" smtClean="0">
                <a:solidFill>
                  <a:srgbClr val="00B050"/>
                </a:solidFill>
                <a:latin typeface="Courier New" pitchFamily="49" charset="0"/>
                <a:cs typeface="Courier New" pitchFamily="49" charset="0"/>
              </a:rPr>
              <a:t>仅具有函数原型级</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作用域</a:t>
            </a:r>
          </a:p>
          <a:p>
            <a:pPr algn="just">
              <a:lnSpc>
                <a:spcPct val="90000"/>
              </a:lnSpc>
              <a:spcBef>
                <a:spcPts val="0"/>
              </a:spcBef>
              <a:buNone/>
            </a:pPr>
            <a:r>
              <a:rPr lang="en-US" altLang="zh-CN" sz="2400" dirty="0" smtClean="0">
                <a:solidFill>
                  <a:srgbClr val="0000FF"/>
                </a:solidFill>
                <a:latin typeface="Courier New" pitchFamily="49" charset="0"/>
                <a:cs typeface="Courier New" pitchFamily="49" charset="0"/>
              </a:rPr>
              <a:t>void</a:t>
            </a:r>
            <a:r>
              <a:rPr lang="en-US" altLang="zh-CN" sz="2400" dirty="0" smtClean="0">
                <a:solidFill>
                  <a:schemeClr val="tx2"/>
                </a:solidFill>
                <a:latin typeface="Courier New" pitchFamily="49" charset="0"/>
                <a:cs typeface="Courier New" pitchFamily="49" charset="0"/>
              </a:rPr>
              <a:t> func2(){</a:t>
            </a:r>
          </a:p>
          <a:p>
            <a:pPr algn="just">
              <a:lnSpc>
                <a:spcPct val="90000"/>
              </a:lnSpc>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=22222;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函数级</a:t>
            </a:r>
            <a:r>
              <a:rPr lang="en-US" altLang="zh-CN" sz="2400" dirty="0" err="1" smtClean="0">
                <a:solidFill>
                  <a:srgbClr val="00B050"/>
                </a:solidFill>
                <a:latin typeface="Courier New" pitchFamily="49" charset="0"/>
                <a:cs typeface="Courier New" pitchFamily="49" charset="0"/>
              </a:rPr>
              <a:t>i</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与</a:t>
            </a:r>
            <a:r>
              <a:rPr lang="en-US" altLang="zh-CN" sz="2400" dirty="0" smtClean="0">
                <a:solidFill>
                  <a:srgbClr val="00B050"/>
                </a:solidFill>
                <a:latin typeface="Courier New" pitchFamily="49" charset="0"/>
                <a:cs typeface="Courier New" pitchFamily="49" charset="0"/>
              </a:rPr>
              <a:t>func1</a:t>
            </a:r>
            <a:r>
              <a:rPr lang="zh-CN" altLang="en-US" sz="2400" dirty="0" smtClean="0">
                <a:solidFill>
                  <a:srgbClr val="00B050"/>
                </a:solidFill>
                <a:latin typeface="Courier New" pitchFamily="49" charset="0"/>
                <a:cs typeface="Courier New" pitchFamily="49" charset="0"/>
              </a:rPr>
              <a:t>中</a:t>
            </a:r>
            <a:r>
              <a:rPr lang="en-US" altLang="zh-CN" sz="2400" dirty="0" err="1" smtClean="0">
                <a:solidFill>
                  <a:srgbClr val="00B050"/>
                </a:solidFill>
                <a:latin typeface="Courier New" pitchFamily="49" charset="0"/>
                <a:cs typeface="Courier New" pitchFamily="49" charset="0"/>
              </a:rPr>
              <a:t>i</a:t>
            </a:r>
            <a:r>
              <a:rPr lang="zh-CN" altLang="en-US" sz="2400" dirty="0" smtClean="0">
                <a:solidFill>
                  <a:srgbClr val="00B050"/>
                </a:solidFill>
                <a:latin typeface="Courier New" pitchFamily="49" charset="0"/>
                <a:cs typeface="Courier New" pitchFamily="49" charset="0"/>
              </a:rPr>
              <a:t>重名但不相干</a:t>
            </a:r>
          </a:p>
          <a:p>
            <a:pPr algn="just">
              <a:lnSpc>
                <a:spcPct val="90000"/>
              </a:lnSpc>
              <a:spcBef>
                <a:spcPts val="0"/>
              </a:spcBef>
              <a:buNone/>
            </a:pPr>
            <a:r>
              <a:rPr lang="zh-CN" altLang="en-US" sz="2400" dirty="0" smtClean="0">
                <a:solidFill>
                  <a:schemeClr val="tx2"/>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double</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ch</a:t>
            </a:r>
            <a:r>
              <a:rPr lang="en-US" altLang="zh-CN" sz="2400" dirty="0" smtClean="0">
                <a:solidFill>
                  <a:schemeClr val="tx2"/>
                </a:solidFill>
                <a:latin typeface="Courier New" pitchFamily="49" charset="0"/>
                <a:cs typeface="Courier New" pitchFamily="49" charset="0"/>
              </a:rPr>
              <a:t>=202.2;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函数级</a:t>
            </a:r>
            <a:r>
              <a:rPr lang="en-US" altLang="zh-CN" sz="2400" dirty="0" err="1" smtClean="0">
                <a:solidFill>
                  <a:srgbClr val="00B050"/>
                </a:solidFill>
                <a:latin typeface="Courier New" pitchFamily="49" charset="0"/>
                <a:cs typeface="Courier New" pitchFamily="49" charset="0"/>
              </a:rPr>
              <a:t>ch</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与文件级</a:t>
            </a:r>
            <a:r>
              <a:rPr lang="en-US" altLang="zh-CN" sz="2400" dirty="0" err="1" smtClean="0">
                <a:solidFill>
                  <a:srgbClr val="00B050"/>
                </a:solidFill>
                <a:latin typeface="Courier New" pitchFamily="49" charset="0"/>
                <a:cs typeface="Courier New" pitchFamily="49" charset="0"/>
              </a:rPr>
              <a:t>ch</a:t>
            </a:r>
            <a:r>
              <a:rPr lang="zh-CN" altLang="en-US" sz="2400" dirty="0" smtClean="0">
                <a:solidFill>
                  <a:srgbClr val="00B050"/>
                </a:solidFill>
                <a:latin typeface="Courier New" pitchFamily="49" charset="0"/>
                <a:cs typeface="Courier New" pitchFamily="49" charset="0"/>
              </a:rPr>
              <a:t>同名</a:t>
            </a:r>
            <a:endParaRPr lang="en-US" altLang="zh-CN" sz="2400" dirty="0" smtClean="0">
              <a:solidFill>
                <a:srgbClr val="00B050"/>
              </a:solidFill>
              <a:latin typeface="Courier New" pitchFamily="49" charset="0"/>
              <a:cs typeface="Courier New" pitchFamily="49" charset="0"/>
            </a:endParaRPr>
          </a:p>
          <a:p>
            <a:pPr algn="just">
              <a:lnSpc>
                <a:spcPct val="90000"/>
              </a:lnSpc>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&lt;&lt;"in func2 -- </a:t>
            </a:r>
            <a:r>
              <a:rPr lang="en-US" altLang="zh-CN" sz="2400" dirty="0" err="1" smtClean="0">
                <a:solidFill>
                  <a:schemeClr val="tx2"/>
                </a:solidFill>
                <a:latin typeface="Courier New" pitchFamily="49" charset="0"/>
                <a:cs typeface="Courier New" pitchFamily="49" charset="0"/>
              </a:rPr>
              <a:t>x,ch</a:t>
            </a:r>
            <a:r>
              <a:rPr lang="en-US" altLang="zh-CN" sz="2400" dirty="0" smtClean="0">
                <a:solidFill>
                  <a:schemeClr val="tx2"/>
                </a:solidFill>
                <a:latin typeface="Courier New" pitchFamily="49" charset="0"/>
                <a:cs typeface="Courier New" pitchFamily="49" charset="0"/>
              </a:rPr>
              <a:t>="&lt;&lt;x&lt;&lt;", "&lt;&lt;</a:t>
            </a:r>
            <a:r>
              <a:rPr lang="en-US" altLang="zh-CN" sz="2400" dirty="0" err="1" smtClean="0">
                <a:solidFill>
                  <a:schemeClr val="tx2"/>
                </a:solidFill>
                <a:latin typeface="Courier New" pitchFamily="49" charset="0"/>
                <a:cs typeface="Courier New" pitchFamily="49" charset="0"/>
              </a:rPr>
              <a:t>ch</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  </a:t>
            </a:r>
          </a:p>
          <a:p>
            <a:pPr algn="just">
              <a:lnSpc>
                <a:spcPct val="90000"/>
              </a:lnSpc>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&lt;&lt;"in func2 -- </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p>
          <a:p>
            <a:pPr algn="just">
              <a:lnSpc>
                <a:spcPct val="90000"/>
              </a:lnSpc>
              <a:spcBef>
                <a:spcPts val="0"/>
              </a:spcBef>
              <a:buNone/>
            </a:pPr>
            <a:r>
              <a:rPr lang="en-US" altLang="zh-CN" sz="2400" dirty="0" smtClean="0">
                <a:solidFill>
                  <a:schemeClr val="tx2"/>
                </a:solidFill>
                <a:latin typeface="Courier New" pitchFamily="49" charset="0"/>
                <a:cs typeface="Courier New" pitchFamily="49" charset="0"/>
              </a:rPr>
              <a:t>}  </a:t>
            </a:r>
          </a:p>
          <a:p>
            <a:pPr algn="just">
              <a:lnSpc>
                <a:spcPct val="90000"/>
              </a:lnSpc>
              <a:spcBef>
                <a:spcPts val="0"/>
              </a:spcBef>
              <a:buNone/>
            </a:pPr>
            <a:endParaRPr lang="zh-CN" altLang="en-US" sz="2400" dirty="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231</a:t>
            </a:fld>
            <a:endParaRPr lang="en-US" altLang="zh-CN" dirty="0"/>
          </a:p>
        </p:txBody>
      </p:sp>
    </p:spTree>
    <p:extLst>
      <p:ext uri="{BB962C8B-B14F-4D97-AF65-F5344CB8AC3E}">
        <p14:creationId xmlns:p14="http://schemas.microsoft.com/office/powerpoint/2010/main" val="2217728428"/>
      </p:ext>
    </p:extLst>
  </p:cSld>
  <p:clrMapOvr>
    <a:masterClrMapping/>
  </p:clrMapOvr>
  <p:timing>
    <p:tnLst>
      <p:par>
        <p:cTn xmlns:p14="http://schemas.microsoft.com/office/powerpoint/2010/mai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变量与函数的作用域</a:t>
            </a:r>
            <a:endParaRPr lang="zh-CN" altLang="en-US" dirty="0"/>
          </a:p>
        </p:txBody>
      </p:sp>
      <p:sp>
        <p:nvSpPr>
          <p:cNvPr id="3" name="内容占位符 2"/>
          <p:cNvSpPr>
            <a:spLocks noGrp="1"/>
          </p:cNvSpPr>
          <p:nvPr>
            <p:ph idx="1"/>
          </p:nvPr>
        </p:nvSpPr>
        <p:spPr/>
        <p:txBody>
          <a:bodyPr/>
          <a:lstStyle/>
          <a:p>
            <a:pPr algn="just">
              <a:lnSpc>
                <a:spcPct val="90000"/>
              </a:lnSpc>
              <a:spcBef>
                <a:spcPts val="0"/>
              </a:spcBef>
              <a:buNone/>
            </a:pPr>
            <a:r>
              <a:rPr lang="en-US" altLang="zh-CN" sz="2400" dirty="0" err="1" smtClean="0">
                <a:solidFill>
                  <a:srgbClr val="0000FF"/>
                </a:solidFill>
                <a:latin typeface="Courier New" pitchFamily="49" charset="0"/>
                <a:cs typeface="Courier New" pitchFamily="49" charset="0"/>
              </a:rPr>
              <a:t>void</a:t>
            </a:r>
            <a:r>
              <a:rPr lang="en-US" altLang="zh-CN" sz="2400" dirty="0" smtClean="0">
                <a:solidFill>
                  <a:schemeClr val="tx2"/>
                </a:solidFill>
                <a:latin typeface="Courier New" pitchFamily="49" charset="0"/>
                <a:cs typeface="Courier New" pitchFamily="49" charset="0"/>
              </a:rPr>
              <a:t> main(){</a:t>
            </a:r>
          </a:p>
          <a:p>
            <a:pPr algn="just">
              <a:lnSpc>
                <a:spcPct val="90000"/>
              </a:lnSpc>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&lt;&lt;"in main -- </a:t>
            </a:r>
            <a:r>
              <a:rPr lang="en-US" altLang="zh-CN" sz="2400" dirty="0" err="1" smtClean="0">
                <a:solidFill>
                  <a:schemeClr val="tx2"/>
                </a:solidFill>
                <a:latin typeface="Courier New" pitchFamily="49" charset="0"/>
                <a:cs typeface="Courier New" pitchFamily="49" charset="0"/>
              </a:rPr>
              <a:t>x,ch</a:t>
            </a:r>
            <a:r>
              <a:rPr lang="en-US" altLang="zh-CN" sz="2400" dirty="0" smtClean="0">
                <a:solidFill>
                  <a:schemeClr val="tx2"/>
                </a:solidFill>
                <a:latin typeface="Courier New" pitchFamily="49" charset="0"/>
                <a:cs typeface="Courier New" pitchFamily="49" charset="0"/>
              </a:rPr>
              <a:t>="&lt;&lt;x&lt;&lt;", "&lt;&lt;</a:t>
            </a:r>
            <a:r>
              <a:rPr lang="en-US" altLang="zh-CN" sz="2400" dirty="0" err="1" smtClean="0">
                <a:solidFill>
                  <a:schemeClr val="tx2"/>
                </a:solidFill>
                <a:latin typeface="Courier New" pitchFamily="49" charset="0"/>
                <a:cs typeface="Courier New" pitchFamily="49" charset="0"/>
              </a:rPr>
              <a:t>ch</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  </a:t>
            </a:r>
          </a:p>
          <a:p>
            <a:pPr algn="just">
              <a:lnSpc>
                <a:spcPct val="90000"/>
              </a:lnSpc>
              <a:spcBef>
                <a:spcPts val="0"/>
              </a:spcBef>
              <a:buNone/>
            </a:pPr>
            <a:r>
              <a:rPr lang="en-US" altLang="zh-CN" sz="2400" dirty="0" smtClean="0">
                <a:solidFill>
                  <a:schemeClr val="tx2"/>
                </a:solidFill>
                <a:latin typeface="Courier New" pitchFamily="49" charset="0"/>
                <a:cs typeface="Courier New" pitchFamily="49" charset="0"/>
              </a:rPr>
              <a:t>	func1(x);</a:t>
            </a:r>
          </a:p>
          <a:p>
            <a:pPr algn="just">
              <a:lnSpc>
                <a:spcPct val="90000"/>
              </a:lnSpc>
              <a:spcBef>
                <a:spcPts val="0"/>
              </a:spcBef>
              <a:buNone/>
            </a:pPr>
            <a:r>
              <a:rPr lang="en-US" altLang="zh-CN" sz="2400" dirty="0" smtClean="0">
                <a:solidFill>
                  <a:schemeClr val="tx2"/>
                </a:solidFill>
                <a:latin typeface="Courier New" pitchFamily="49" charset="0"/>
                <a:cs typeface="Courier New" pitchFamily="49" charset="0"/>
              </a:rPr>
              <a:t>	func2();</a:t>
            </a:r>
          </a:p>
          <a:p>
            <a:pPr algn="just">
              <a:lnSpc>
                <a:spcPct val="90000"/>
              </a:lnSpc>
              <a:spcBef>
                <a:spcPts val="0"/>
              </a:spcBef>
              <a:buNone/>
            </a:pPr>
            <a:r>
              <a:rPr lang="en-US" altLang="zh-CN" sz="2400" dirty="0" smtClean="0">
                <a:solidFill>
                  <a:schemeClr val="tx2"/>
                </a:solidFill>
                <a:latin typeface="Courier New" pitchFamily="49" charset="0"/>
                <a:cs typeface="Courier New" pitchFamily="49" charset="0"/>
              </a:rPr>
              <a:t>}</a:t>
            </a:r>
          </a:p>
          <a:p>
            <a:pPr algn="just">
              <a:lnSpc>
                <a:spcPct val="90000"/>
              </a:lnSpc>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void</a:t>
            </a:r>
            <a:r>
              <a:rPr lang="en-US" altLang="zh-CN" sz="2400" dirty="0" smtClean="0">
                <a:solidFill>
                  <a:schemeClr val="tx2"/>
                </a:solidFill>
                <a:latin typeface="Courier New" pitchFamily="49" charset="0"/>
                <a:cs typeface="Courier New" pitchFamily="49" charset="0"/>
              </a:rPr>
              <a:t> func1(</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ii) {</a:t>
            </a:r>
          </a:p>
          <a:p>
            <a:pPr algn="just">
              <a:lnSpc>
                <a:spcPct val="90000"/>
              </a:lnSpc>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=21111;</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函数级</a:t>
            </a:r>
            <a:r>
              <a:rPr lang="en-US" altLang="zh-CN" sz="2400" dirty="0" err="1" smtClean="0">
                <a:solidFill>
                  <a:srgbClr val="00B050"/>
                </a:solidFill>
                <a:latin typeface="Courier New" pitchFamily="49" charset="0"/>
                <a:cs typeface="Courier New" pitchFamily="49" charset="0"/>
              </a:rPr>
              <a:t>i</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与</a:t>
            </a:r>
            <a:r>
              <a:rPr lang="en-US" altLang="zh-CN" sz="2400" dirty="0" smtClean="0">
                <a:solidFill>
                  <a:srgbClr val="00B050"/>
                </a:solidFill>
                <a:latin typeface="Courier New" pitchFamily="49" charset="0"/>
                <a:cs typeface="Courier New" pitchFamily="49" charset="0"/>
              </a:rPr>
              <a:t>func2</a:t>
            </a:r>
            <a:r>
              <a:rPr lang="zh-CN" altLang="en-US" sz="2400" dirty="0" smtClean="0">
                <a:solidFill>
                  <a:srgbClr val="00B050"/>
                </a:solidFill>
                <a:latin typeface="Courier New" pitchFamily="49" charset="0"/>
                <a:cs typeface="Courier New" pitchFamily="49" charset="0"/>
              </a:rPr>
              <a:t>中</a:t>
            </a:r>
            <a:r>
              <a:rPr lang="en-US" altLang="zh-CN" sz="2400" dirty="0" err="1" smtClean="0">
                <a:solidFill>
                  <a:srgbClr val="00B050"/>
                </a:solidFill>
                <a:latin typeface="Courier New" pitchFamily="49" charset="0"/>
                <a:cs typeface="Courier New" pitchFamily="49" charset="0"/>
              </a:rPr>
              <a:t>i</a:t>
            </a:r>
            <a:r>
              <a:rPr lang="zh-CN" altLang="en-US" sz="2400" dirty="0" smtClean="0">
                <a:solidFill>
                  <a:srgbClr val="00B050"/>
                </a:solidFill>
                <a:latin typeface="Courier New" pitchFamily="49" charset="0"/>
                <a:cs typeface="Courier New" pitchFamily="49" charset="0"/>
              </a:rPr>
              <a:t>重名但不相干</a:t>
            </a:r>
          </a:p>
          <a:p>
            <a:pPr algn="just">
              <a:lnSpc>
                <a:spcPct val="90000"/>
              </a:lnSpc>
              <a:spcBef>
                <a:spcPts val="0"/>
              </a:spcBef>
              <a:buNone/>
            </a:pPr>
            <a:r>
              <a:rPr lang="zh-CN" altLang="en-US" sz="2400" dirty="0" smtClean="0">
                <a:solidFill>
                  <a:schemeClr val="tx2"/>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x=201;   </a:t>
            </a:r>
          </a:p>
          <a:p>
            <a:pPr algn="just">
              <a:lnSpc>
                <a:spcPct val="90000"/>
              </a:lnSpc>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&lt;&lt;"in func1 -- ii="&lt;&lt;ii&lt;&lt;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p>
          <a:p>
            <a:pPr algn="just">
              <a:lnSpc>
                <a:spcPct val="90000"/>
              </a:lnSpc>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&lt;&lt;"in func1 -- </a:t>
            </a:r>
            <a:r>
              <a:rPr lang="en-US" altLang="zh-CN" sz="2400" dirty="0" err="1" smtClean="0">
                <a:solidFill>
                  <a:schemeClr val="tx2"/>
                </a:solidFill>
                <a:latin typeface="Courier New" pitchFamily="49" charset="0"/>
                <a:cs typeface="Courier New" pitchFamily="49" charset="0"/>
              </a:rPr>
              <a:t>x,ch</a:t>
            </a:r>
            <a:r>
              <a:rPr lang="en-US" altLang="zh-CN" sz="2400" dirty="0" smtClean="0">
                <a:solidFill>
                  <a:schemeClr val="tx2"/>
                </a:solidFill>
                <a:latin typeface="Courier New" pitchFamily="49" charset="0"/>
                <a:cs typeface="Courier New" pitchFamily="49" charset="0"/>
              </a:rPr>
              <a:t>="&lt;&lt;x&lt;&lt;", "&lt;&lt;</a:t>
            </a:r>
            <a:r>
              <a:rPr lang="en-US" altLang="zh-CN" sz="2400" dirty="0" err="1" smtClean="0">
                <a:solidFill>
                  <a:schemeClr val="tx2"/>
                </a:solidFill>
                <a:latin typeface="Courier New" pitchFamily="49" charset="0"/>
                <a:cs typeface="Courier New" pitchFamily="49" charset="0"/>
              </a:rPr>
              <a:t>ch</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 </a:t>
            </a:r>
          </a:p>
          <a:p>
            <a:pPr algn="just">
              <a:lnSpc>
                <a:spcPct val="90000"/>
              </a:lnSpc>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&lt;&lt;"in func1 -- </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 </a:t>
            </a:r>
          </a:p>
          <a:p>
            <a:pPr algn="just">
              <a:lnSpc>
                <a:spcPct val="90000"/>
              </a:lnSpc>
              <a:spcBef>
                <a:spcPts val="0"/>
              </a:spcBef>
              <a:buNone/>
            </a:pPr>
            <a:r>
              <a:rPr lang="en-US" altLang="zh-CN" sz="2400" dirty="0" smtClean="0">
                <a:solidFill>
                  <a:schemeClr val="tx2"/>
                </a:solidFill>
                <a:latin typeface="Courier New" pitchFamily="49" charset="0"/>
                <a:cs typeface="Courier New" pitchFamily="49" charset="0"/>
              </a:rPr>
              <a:t>}</a:t>
            </a:r>
            <a:endParaRPr lang="zh-CN" altLang="en-US" sz="2400" dirty="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232</a:t>
            </a:fld>
            <a:endParaRPr lang="en-US" altLang="zh-CN" dirty="0"/>
          </a:p>
        </p:txBody>
      </p:sp>
    </p:spTree>
    <p:extLst>
      <p:ext uri="{BB962C8B-B14F-4D97-AF65-F5344CB8AC3E}">
        <p14:creationId xmlns:p14="http://schemas.microsoft.com/office/powerpoint/2010/main" val="3276283331"/>
      </p:ext>
    </p:extLst>
  </p:cSld>
  <p:clrMapOvr>
    <a:masterClrMapping/>
  </p:clrMapOvr>
  <p:timing>
    <p:tnLst>
      <p:par>
        <p:cTn xmlns:p14="http://schemas.microsoft.com/office/powerpoint/2010/mai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变量与函数的作用域</a:t>
            </a:r>
            <a:endParaRPr lang="zh-CN" altLang="en-US" dirty="0"/>
          </a:p>
        </p:txBody>
      </p:sp>
      <p:sp>
        <p:nvSpPr>
          <p:cNvPr id="3" name="内容占位符 2"/>
          <p:cNvSpPr>
            <a:spLocks noGrp="1"/>
          </p:cNvSpPr>
          <p:nvPr>
            <p:ph idx="1"/>
          </p:nvPr>
        </p:nvSpPr>
        <p:spPr/>
        <p:txBody>
          <a:bodyPr/>
          <a:lstStyle/>
          <a:p>
            <a:pPr algn="just">
              <a:buNone/>
            </a:pPr>
            <a:r>
              <a:rPr lang="zh-CN" altLang="en-US" dirty="0" smtClean="0">
                <a:solidFill>
                  <a:srgbClr val="0000FF"/>
                </a:solidFill>
                <a:latin typeface="Courier New" pitchFamily="49" charset="0"/>
                <a:cs typeface="Courier New" pitchFamily="49" charset="0"/>
              </a:rPr>
              <a:t>程序执行后的显示结果如下：</a:t>
            </a:r>
          </a:p>
          <a:p>
            <a:pPr algn="just">
              <a:buNone/>
            </a:pPr>
            <a:r>
              <a:rPr lang="en-US" altLang="zh-CN" dirty="0" smtClean="0">
                <a:solidFill>
                  <a:schemeClr val="tx2"/>
                </a:solidFill>
                <a:latin typeface="Courier New" pitchFamily="49" charset="0"/>
                <a:cs typeface="Courier New" pitchFamily="49" charset="0"/>
              </a:rPr>
              <a:t>in main -- </a:t>
            </a:r>
            <a:r>
              <a:rPr lang="en-US" altLang="zh-CN" dirty="0" err="1" smtClean="0">
                <a:solidFill>
                  <a:schemeClr val="tx2"/>
                </a:solidFill>
                <a:latin typeface="Courier New" pitchFamily="49" charset="0"/>
                <a:cs typeface="Courier New" pitchFamily="49" charset="0"/>
              </a:rPr>
              <a:t>x,ch</a:t>
            </a:r>
            <a:r>
              <a:rPr lang="en-US" altLang="zh-CN" dirty="0" smtClean="0">
                <a:solidFill>
                  <a:schemeClr val="tx2"/>
                </a:solidFill>
                <a:latin typeface="Courier New" pitchFamily="49" charset="0"/>
                <a:cs typeface="Courier New" pitchFamily="49" charset="0"/>
              </a:rPr>
              <a:t>=11, 1</a:t>
            </a:r>
          </a:p>
          <a:p>
            <a:pPr algn="just">
              <a:buNone/>
            </a:pPr>
            <a:r>
              <a:rPr lang="en-US" altLang="zh-CN" dirty="0" smtClean="0">
                <a:solidFill>
                  <a:schemeClr val="tx2"/>
                </a:solidFill>
                <a:latin typeface="Courier New" pitchFamily="49" charset="0"/>
                <a:cs typeface="Courier New" pitchFamily="49" charset="0"/>
              </a:rPr>
              <a:t>in func1 -- ii=11</a:t>
            </a:r>
          </a:p>
          <a:p>
            <a:pPr algn="just">
              <a:buNone/>
            </a:pPr>
            <a:r>
              <a:rPr lang="en-US" altLang="zh-CN" dirty="0" smtClean="0">
                <a:solidFill>
                  <a:schemeClr val="tx2"/>
                </a:solidFill>
                <a:latin typeface="Courier New" pitchFamily="49" charset="0"/>
                <a:cs typeface="Courier New" pitchFamily="49" charset="0"/>
              </a:rPr>
              <a:t>in func1 -- </a:t>
            </a:r>
            <a:r>
              <a:rPr lang="en-US" altLang="zh-CN" dirty="0" err="1" smtClean="0">
                <a:solidFill>
                  <a:schemeClr val="tx2"/>
                </a:solidFill>
                <a:latin typeface="Courier New" pitchFamily="49" charset="0"/>
                <a:cs typeface="Courier New" pitchFamily="49" charset="0"/>
              </a:rPr>
              <a:t>x,ch</a:t>
            </a:r>
            <a:r>
              <a:rPr lang="en-US" altLang="zh-CN" dirty="0" smtClean="0">
                <a:solidFill>
                  <a:schemeClr val="tx2"/>
                </a:solidFill>
                <a:latin typeface="Courier New" pitchFamily="49" charset="0"/>
                <a:cs typeface="Courier New" pitchFamily="49" charset="0"/>
              </a:rPr>
              <a:t>=201, 1</a:t>
            </a:r>
          </a:p>
          <a:p>
            <a:pPr algn="just">
              <a:buNone/>
            </a:pPr>
            <a:r>
              <a:rPr lang="en-US" altLang="zh-CN" dirty="0" smtClean="0">
                <a:solidFill>
                  <a:schemeClr val="tx2"/>
                </a:solidFill>
                <a:latin typeface="Courier New" pitchFamily="49" charset="0"/>
                <a:cs typeface="Courier New" pitchFamily="49" charset="0"/>
              </a:rPr>
              <a:t>in func1 -- </a:t>
            </a:r>
            <a:r>
              <a:rPr lang="en-US" altLang="zh-CN" dirty="0" err="1" smtClean="0">
                <a:solidFill>
                  <a:schemeClr val="tx2"/>
                </a:solidFill>
                <a:latin typeface="Courier New" pitchFamily="49" charset="0"/>
                <a:cs typeface="Courier New" pitchFamily="49" charset="0"/>
              </a:rPr>
              <a:t>i</a:t>
            </a:r>
            <a:r>
              <a:rPr lang="en-US" altLang="zh-CN" dirty="0" smtClean="0">
                <a:solidFill>
                  <a:schemeClr val="tx2"/>
                </a:solidFill>
                <a:latin typeface="Courier New" pitchFamily="49" charset="0"/>
                <a:cs typeface="Courier New" pitchFamily="49" charset="0"/>
              </a:rPr>
              <a:t>=21111</a:t>
            </a:r>
          </a:p>
          <a:p>
            <a:pPr algn="just">
              <a:buNone/>
            </a:pPr>
            <a:r>
              <a:rPr lang="en-US" altLang="zh-CN" dirty="0" smtClean="0">
                <a:solidFill>
                  <a:schemeClr val="tx2"/>
                </a:solidFill>
                <a:latin typeface="Courier New" pitchFamily="49" charset="0"/>
                <a:cs typeface="Courier New" pitchFamily="49" charset="0"/>
              </a:rPr>
              <a:t>in func2 -- </a:t>
            </a:r>
            <a:r>
              <a:rPr lang="en-US" altLang="zh-CN" dirty="0" err="1" smtClean="0">
                <a:solidFill>
                  <a:schemeClr val="tx2"/>
                </a:solidFill>
                <a:latin typeface="Courier New" pitchFamily="49" charset="0"/>
                <a:cs typeface="Courier New" pitchFamily="49" charset="0"/>
              </a:rPr>
              <a:t>x,ch</a:t>
            </a:r>
            <a:r>
              <a:rPr lang="en-US" altLang="zh-CN" dirty="0" smtClean="0">
                <a:solidFill>
                  <a:schemeClr val="tx2"/>
                </a:solidFill>
                <a:latin typeface="Courier New" pitchFamily="49" charset="0"/>
                <a:cs typeface="Courier New" pitchFamily="49" charset="0"/>
              </a:rPr>
              <a:t>=11, 202.2</a:t>
            </a:r>
          </a:p>
          <a:p>
            <a:pPr algn="just">
              <a:buNone/>
            </a:pPr>
            <a:r>
              <a:rPr lang="en-US" altLang="zh-CN" dirty="0" smtClean="0">
                <a:solidFill>
                  <a:schemeClr val="tx2"/>
                </a:solidFill>
                <a:latin typeface="Courier New" pitchFamily="49" charset="0"/>
                <a:cs typeface="Courier New" pitchFamily="49" charset="0"/>
              </a:rPr>
              <a:t>in func2 -- </a:t>
            </a:r>
            <a:r>
              <a:rPr lang="en-US" altLang="zh-CN" dirty="0" err="1" smtClean="0">
                <a:solidFill>
                  <a:schemeClr val="tx2"/>
                </a:solidFill>
                <a:latin typeface="Courier New" pitchFamily="49" charset="0"/>
                <a:cs typeface="Courier New" pitchFamily="49" charset="0"/>
              </a:rPr>
              <a:t>i</a:t>
            </a:r>
            <a:r>
              <a:rPr lang="en-US" altLang="zh-CN" dirty="0" smtClean="0">
                <a:solidFill>
                  <a:schemeClr val="tx2"/>
                </a:solidFill>
                <a:latin typeface="Courier New" pitchFamily="49" charset="0"/>
                <a:cs typeface="Courier New" pitchFamily="49" charset="0"/>
              </a:rPr>
              <a:t>=22222</a:t>
            </a:r>
            <a:endParaRPr lang="zh-CN" altLang="en-US" dirty="0">
              <a:solidFill>
                <a:schemeClr val="tx2"/>
              </a:solidFill>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233</a:t>
            </a:fld>
            <a:endParaRPr lang="en-US" altLang="zh-CN" dirty="0"/>
          </a:p>
        </p:txBody>
      </p:sp>
    </p:spTree>
    <p:extLst>
      <p:ext uri="{BB962C8B-B14F-4D97-AF65-F5344CB8AC3E}">
        <p14:creationId xmlns:p14="http://schemas.microsoft.com/office/powerpoint/2010/main" val="3176313774"/>
      </p:ext>
    </p:extLst>
  </p:cSld>
  <p:clrMapOvr>
    <a:masterClrMapping/>
  </p:clrMapOvr>
  <p:timing>
    <p:tnLst>
      <p:par>
        <p:cTn xmlns:p14="http://schemas.microsoft.com/office/powerpoint/2010/mai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函数与</a:t>
            </a:r>
            <a:r>
              <a:rPr lang="en-US" altLang="zh-CN" dirty="0" smtClean="0"/>
              <a:t>C++</a:t>
            </a:r>
            <a:r>
              <a:rPr lang="zh-CN" altLang="en-US" dirty="0" smtClean="0"/>
              <a:t>程序结构</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234</a:t>
            </a:fld>
            <a:endParaRPr lang="en-US" altLang="zh-CN" dirty="0"/>
          </a:p>
        </p:txBody>
      </p:sp>
      <p:sp>
        <p:nvSpPr>
          <p:cNvPr id="30" name="Oval 3"/>
          <p:cNvSpPr>
            <a:spLocks noChangeArrowheads="1"/>
          </p:cNvSpPr>
          <p:nvPr/>
        </p:nvSpPr>
        <p:spPr bwMode="ltGray">
          <a:xfrm>
            <a:off x="2187575" y="4429132"/>
            <a:ext cx="5562600" cy="1325562"/>
          </a:xfrm>
          <a:prstGeom prst="ellipse">
            <a:avLst/>
          </a:prstGeom>
          <a:gradFill rotWithShape="1">
            <a:gsLst>
              <a:gs pos="0">
                <a:srgbClr val="292929"/>
              </a:gs>
              <a:gs pos="100000">
                <a:schemeClr val="bg1"/>
              </a:gs>
            </a:gsLst>
            <a:lin ang="2700000" scaled="1"/>
          </a:gradFill>
          <a:ln w="3175">
            <a:noFill/>
            <a:round/>
            <a:headEnd/>
            <a:tailEnd type="none" w="sm" len="sm"/>
          </a:ln>
          <a:effectLst/>
        </p:spPr>
        <p:txBody>
          <a:bodyPr vert="eaVert" wrap="none" lIns="92075" tIns="46038" rIns="92075" bIns="46038" anchor="ctr"/>
          <a:lstStyle/>
          <a:p>
            <a:endParaRPr lang="zh-CN" altLang="en-US"/>
          </a:p>
        </p:txBody>
      </p:sp>
      <p:sp>
        <p:nvSpPr>
          <p:cNvPr id="31" name="Oval 5"/>
          <p:cNvSpPr>
            <a:spLocks noChangeArrowheads="1"/>
          </p:cNvSpPr>
          <p:nvPr/>
        </p:nvSpPr>
        <p:spPr bwMode="gray">
          <a:xfrm rot="-998297">
            <a:off x="1517650" y="2114550"/>
            <a:ext cx="5564188" cy="2922588"/>
          </a:xfrm>
          <a:prstGeom prst="ellipse">
            <a:avLst/>
          </a:prstGeom>
          <a:gradFill rotWithShape="1">
            <a:gsLst>
              <a:gs pos="0">
                <a:srgbClr val="33CCCC">
                  <a:gamma/>
                  <a:shade val="63529"/>
                  <a:invGamma/>
                </a:srgbClr>
              </a:gs>
              <a:gs pos="100000">
                <a:srgbClr val="33CCCC"/>
              </a:gs>
            </a:gsLst>
            <a:lin ang="2700000" scaled="1"/>
          </a:gradFill>
          <a:ln w="12700">
            <a:noFill/>
            <a:round/>
            <a:headEnd type="none" w="sm" len="sm"/>
            <a:tailEnd type="none" w="sm" len="sm"/>
          </a:ln>
          <a:effectLst/>
        </p:spPr>
        <p:txBody>
          <a:bodyPr wrap="none" anchor="ctr"/>
          <a:lstStyle/>
          <a:p>
            <a:endParaRPr lang="zh-CN" altLang="en-US"/>
          </a:p>
        </p:txBody>
      </p:sp>
      <p:sp>
        <p:nvSpPr>
          <p:cNvPr id="32" name="Arc 6"/>
          <p:cNvSpPr>
            <a:spLocks/>
          </p:cNvSpPr>
          <p:nvPr/>
        </p:nvSpPr>
        <p:spPr bwMode="gray">
          <a:xfrm rot="-998297">
            <a:off x="4391025" y="3186113"/>
            <a:ext cx="2652713" cy="1320800"/>
          </a:xfrm>
          <a:custGeom>
            <a:avLst/>
            <a:gdLst>
              <a:gd name="G0" fmla="+- 0 0 0"/>
              <a:gd name="G1" fmla="+- 0 0 0"/>
              <a:gd name="G2" fmla="+- 21600 0 0"/>
              <a:gd name="T0" fmla="*/ 19933 w 19933"/>
              <a:gd name="T1" fmla="*/ 8321 h 19523"/>
              <a:gd name="T2" fmla="*/ 9242 w 19933"/>
              <a:gd name="T3" fmla="*/ 19523 h 19523"/>
              <a:gd name="T4" fmla="*/ 0 w 19933"/>
              <a:gd name="T5" fmla="*/ 0 h 19523"/>
            </a:gdLst>
            <a:ahLst/>
            <a:cxnLst>
              <a:cxn ang="0">
                <a:pos x="T0" y="T1"/>
              </a:cxn>
              <a:cxn ang="0">
                <a:pos x="T2" y="T3"/>
              </a:cxn>
              <a:cxn ang="0">
                <a:pos x="T4" y="T5"/>
              </a:cxn>
            </a:cxnLst>
            <a:rect l="0" t="0" r="r" b="b"/>
            <a:pathLst>
              <a:path w="19933" h="19523" fill="none" extrusionOk="0">
                <a:moveTo>
                  <a:pt x="19932" y="8320"/>
                </a:moveTo>
                <a:cubicBezTo>
                  <a:pt x="17876" y="13247"/>
                  <a:pt x="14067" y="17238"/>
                  <a:pt x="9241" y="19522"/>
                </a:cubicBezTo>
              </a:path>
              <a:path w="19933" h="19523" stroke="0" extrusionOk="0">
                <a:moveTo>
                  <a:pt x="19932" y="8320"/>
                </a:moveTo>
                <a:cubicBezTo>
                  <a:pt x="17876" y="13247"/>
                  <a:pt x="14067" y="17238"/>
                  <a:pt x="9241" y="19522"/>
                </a:cubicBezTo>
                <a:lnTo>
                  <a:pt x="0" y="0"/>
                </a:lnTo>
                <a:close/>
              </a:path>
            </a:pathLst>
          </a:custGeom>
          <a:solidFill>
            <a:srgbClr val="D9AF13"/>
          </a:solidFill>
          <a:ln w="12700">
            <a:noFill/>
            <a:round/>
            <a:headEnd type="none" w="sm" len="sm"/>
            <a:tailEnd type="none" w="sm" len="sm"/>
          </a:ln>
          <a:effectLst/>
        </p:spPr>
        <p:txBody>
          <a:bodyPr wrap="none" anchor="ctr"/>
          <a:lstStyle/>
          <a:p>
            <a:endParaRPr lang="zh-CN" altLang="en-US"/>
          </a:p>
        </p:txBody>
      </p:sp>
      <p:sp>
        <p:nvSpPr>
          <p:cNvPr id="33" name="Arc 7"/>
          <p:cNvSpPr>
            <a:spLocks/>
          </p:cNvSpPr>
          <p:nvPr/>
        </p:nvSpPr>
        <p:spPr bwMode="gray">
          <a:xfrm rot="-998297">
            <a:off x="4171300" y="2191736"/>
            <a:ext cx="2849562" cy="1567015"/>
          </a:xfrm>
          <a:custGeom>
            <a:avLst/>
            <a:gdLst>
              <a:gd name="G0" fmla="+- 0 0 0"/>
              <a:gd name="G1" fmla="+- 14335 0 0"/>
              <a:gd name="G2" fmla="+- 21600 0 0"/>
              <a:gd name="T0" fmla="*/ 16157 w 21600"/>
              <a:gd name="T1" fmla="*/ 0 h 22718"/>
              <a:gd name="T2" fmla="*/ 19907 w 21600"/>
              <a:gd name="T3" fmla="*/ 22718 h 22718"/>
              <a:gd name="T4" fmla="*/ 0 w 21600"/>
              <a:gd name="T5" fmla="*/ 14335 h 22718"/>
            </a:gdLst>
            <a:ahLst/>
            <a:cxnLst>
              <a:cxn ang="0">
                <a:pos x="T0" y="T1"/>
              </a:cxn>
              <a:cxn ang="0">
                <a:pos x="T2" y="T3"/>
              </a:cxn>
              <a:cxn ang="0">
                <a:pos x="T4" y="T5"/>
              </a:cxn>
            </a:cxnLst>
            <a:rect l="0" t="0" r="r" b="b"/>
            <a:pathLst>
              <a:path w="21600" h="22718" fill="none" extrusionOk="0">
                <a:moveTo>
                  <a:pt x="16157" y="-1"/>
                </a:moveTo>
                <a:cubicBezTo>
                  <a:pt x="19663" y="3951"/>
                  <a:pt x="21600" y="9051"/>
                  <a:pt x="21600" y="14335"/>
                </a:cubicBezTo>
                <a:cubicBezTo>
                  <a:pt x="21600" y="17214"/>
                  <a:pt x="21024" y="20064"/>
                  <a:pt x="19906" y="22717"/>
                </a:cubicBezTo>
              </a:path>
              <a:path w="21600" h="22718" stroke="0" extrusionOk="0">
                <a:moveTo>
                  <a:pt x="16157" y="-1"/>
                </a:moveTo>
                <a:cubicBezTo>
                  <a:pt x="19663" y="3951"/>
                  <a:pt x="21600" y="9051"/>
                  <a:pt x="21600" y="14335"/>
                </a:cubicBezTo>
                <a:cubicBezTo>
                  <a:pt x="21600" y="17214"/>
                  <a:pt x="21024" y="20064"/>
                  <a:pt x="19906" y="22717"/>
                </a:cubicBezTo>
                <a:lnTo>
                  <a:pt x="0" y="14335"/>
                </a:lnTo>
                <a:close/>
              </a:path>
            </a:pathLst>
          </a:custGeom>
          <a:solidFill>
            <a:srgbClr val="0099CC"/>
          </a:solidFill>
          <a:ln w="12700">
            <a:noFill/>
            <a:round/>
            <a:headEnd type="none" w="sm" len="sm"/>
            <a:tailEnd type="none" w="sm" len="sm"/>
          </a:ln>
          <a:effectLst/>
        </p:spPr>
        <p:txBody>
          <a:bodyPr wrap="none" anchor="ctr"/>
          <a:lstStyle/>
          <a:p>
            <a:pPr algn="ctr"/>
            <a:endParaRPr lang="zh-CN" altLang="zh-CN">
              <a:solidFill>
                <a:schemeClr val="bg1"/>
              </a:solidFill>
            </a:endParaRPr>
          </a:p>
        </p:txBody>
      </p:sp>
      <p:sp>
        <p:nvSpPr>
          <p:cNvPr id="34" name="Arc 8"/>
          <p:cNvSpPr>
            <a:spLocks/>
          </p:cNvSpPr>
          <p:nvPr/>
        </p:nvSpPr>
        <p:spPr bwMode="gray">
          <a:xfrm rot="20601703" flipH="1">
            <a:off x="1600200" y="3487738"/>
            <a:ext cx="2876550" cy="1630362"/>
          </a:xfrm>
          <a:custGeom>
            <a:avLst/>
            <a:gdLst>
              <a:gd name="G0" fmla="+- 0 0 0"/>
              <a:gd name="G1" fmla="+- 6947 0 0"/>
              <a:gd name="G2" fmla="+- 21600 0 0"/>
              <a:gd name="T0" fmla="*/ 20452 w 21600"/>
              <a:gd name="T1" fmla="*/ 0 h 24439"/>
              <a:gd name="T2" fmla="*/ 12673 w 21600"/>
              <a:gd name="T3" fmla="*/ 24439 h 24439"/>
              <a:gd name="T4" fmla="*/ 0 w 21600"/>
              <a:gd name="T5" fmla="*/ 6947 h 24439"/>
            </a:gdLst>
            <a:ahLst/>
            <a:cxnLst>
              <a:cxn ang="0">
                <a:pos x="T0" y="T1"/>
              </a:cxn>
              <a:cxn ang="0">
                <a:pos x="T2" y="T3"/>
              </a:cxn>
              <a:cxn ang="0">
                <a:pos x="T4" y="T5"/>
              </a:cxn>
            </a:cxnLst>
            <a:rect l="0" t="0" r="r" b="b"/>
            <a:pathLst>
              <a:path w="21600" h="24439" fill="none" extrusionOk="0">
                <a:moveTo>
                  <a:pt x="20452" y="-1"/>
                </a:moveTo>
                <a:cubicBezTo>
                  <a:pt x="21212" y="2237"/>
                  <a:pt x="21600" y="4584"/>
                  <a:pt x="21600" y="6947"/>
                </a:cubicBezTo>
                <a:cubicBezTo>
                  <a:pt x="21600" y="13871"/>
                  <a:pt x="18280" y="20376"/>
                  <a:pt x="12672" y="24438"/>
                </a:cubicBezTo>
              </a:path>
              <a:path w="21600" h="24439" stroke="0" extrusionOk="0">
                <a:moveTo>
                  <a:pt x="20452" y="-1"/>
                </a:moveTo>
                <a:cubicBezTo>
                  <a:pt x="21212" y="2237"/>
                  <a:pt x="21600" y="4584"/>
                  <a:pt x="21600" y="6947"/>
                </a:cubicBezTo>
                <a:cubicBezTo>
                  <a:pt x="21600" y="13871"/>
                  <a:pt x="18280" y="20376"/>
                  <a:pt x="12672" y="24438"/>
                </a:cubicBezTo>
                <a:lnTo>
                  <a:pt x="0" y="6947"/>
                </a:lnTo>
                <a:close/>
              </a:path>
            </a:pathLst>
          </a:custGeom>
          <a:gradFill rotWithShape="1">
            <a:gsLst>
              <a:gs pos="0">
                <a:srgbClr val="47ABE3">
                  <a:gamma/>
                  <a:tint val="45490"/>
                  <a:invGamma/>
                </a:srgbClr>
              </a:gs>
              <a:gs pos="100000">
                <a:srgbClr val="47ABE3"/>
              </a:gs>
            </a:gsLst>
            <a:lin ang="2700000" scaled="1"/>
          </a:gradFill>
          <a:ln w="12700">
            <a:noFill/>
            <a:round/>
            <a:headEnd type="none" w="sm" len="sm"/>
            <a:tailEnd type="none" w="sm" len="sm"/>
          </a:ln>
          <a:effectLst/>
        </p:spPr>
        <p:txBody>
          <a:bodyPr wrap="none" anchor="ctr"/>
          <a:lstStyle/>
          <a:p>
            <a:endParaRPr lang="zh-CN" altLang="en-US" dirty="0"/>
          </a:p>
        </p:txBody>
      </p:sp>
      <p:sp>
        <p:nvSpPr>
          <p:cNvPr id="35" name="Arc 9"/>
          <p:cNvSpPr>
            <a:spLocks/>
          </p:cNvSpPr>
          <p:nvPr/>
        </p:nvSpPr>
        <p:spPr bwMode="gray">
          <a:xfrm rot="-998297">
            <a:off x="3409950" y="1920875"/>
            <a:ext cx="2814638" cy="1417638"/>
          </a:xfrm>
          <a:custGeom>
            <a:avLst/>
            <a:gdLst>
              <a:gd name="G0" fmla="+- 4839 0 0"/>
              <a:gd name="G1" fmla="+- 21600 0 0"/>
              <a:gd name="G2" fmla="+- 21600 0 0"/>
              <a:gd name="T0" fmla="*/ 0 w 21397"/>
              <a:gd name="T1" fmla="*/ 549 h 21600"/>
              <a:gd name="T2" fmla="*/ 21397 w 21397"/>
              <a:gd name="T3" fmla="*/ 7730 h 21600"/>
              <a:gd name="T4" fmla="*/ 4839 w 21397"/>
              <a:gd name="T5" fmla="*/ 21600 h 21600"/>
            </a:gdLst>
            <a:ahLst/>
            <a:cxnLst>
              <a:cxn ang="0">
                <a:pos x="T0" y="T1"/>
              </a:cxn>
              <a:cxn ang="0">
                <a:pos x="T2" y="T3"/>
              </a:cxn>
              <a:cxn ang="0">
                <a:pos x="T4" y="T5"/>
              </a:cxn>
            </a:cxnLst>
            <a:rect l="0" t="0" r="r" b="b"/>
            <a:pathLst>
              <a:path w="21397" h="21600" fill="none" extrusionOk="0">
                <a:moveTo>
                  <a:pt x="0" y="549"/>
                </a:moveTo>
                <a:cubicBezTo>
                  <a:pt x="1587" y="184"/>
                  <a:pt x="3210" y="-1"/>
                  <a:pt x="4839" y="0"/>
                </a:cubicBezTo>
                <a:cubicBezTo>
                  <a:pt x="11230" y="0"/>
                  <a:pt x="17293" y="2830"/>
                  <a:pt x="21397" y="7729"/>
                </a:cubicBezTo>
              </a:path>
              <a:path w="21397" h="21600" stroke="0" extrusionOk="0">
                <a:moveTo>
                  <a:pt x="0" y="549"/>
                </a:moveTo>
                <a:cubicBezTo>
                  <a:pt x="1587" y="184"/>
                  <a:pt x="3210" y="-1"/>
                  <a:pt x="4839" y="0"/>
                </a:cubicBezTo>
                <a:cubicBezTo>
                  <a:pt x="11230" y="0"/>
                  <a:pt x="17293" y="2830"/>
                  <a:pt x="21397" y="7729"/>
                </a:cubicBezTo>
                <a:lnTo>
                  <a:pt x="4839" y="21600"/>
                </a:lnTo>
                <a:close/>
              </a:path>
            </a:pathLst>
          </a:custGeom>
          <a:gradFill rotWithShape="1">
            <a:gsLst>
              <a:gs pos="0">
                <a:srgbClr val="AAA0F8">
                  <a:gamma/>
                  <a:shade val="46275"/>
                  <a:invGamma/>
                </a:srgbClr>
              </a:gs>
              <a:gs pos="100000">
                <a:srgbClr val="AAA0F8"/>
              </a:gs>
            </a:gsLst>
            <a:lin ang="2700000" scaled="1"/>
          </a:gradFill>
          <a:ln w="12700">
            <a:noFill/>
            <a:round/>
            <a:headEnd type="none" w="sm" len="sm"/>
            <a:tailEnd type="none" w="sm" len="sm"/>
          </a:ln>
          <a:effectLst/>
        </p:spPr>
        <p:txBody>
          <a:bodyPr wrap="none" anchor="ctr"/>
          <a:lstStyle/>
          <a:p>
            <a:endParaRPr lang="zh-CN" altLang="en-US"/>
          </a:p>
        </p:txBody>
      </p:sp>
      <p:sp>
        <p:nvSpPr>
          <p:cNvPr id="36" name="Arc 10"/>
          <p:cNvSpPr>
            <a:spLocks/>
          </p:cNvSpPr>
          <p:nvPr/>
        </p:nvSpPr>
        <p:spPr bwMode="gray">
          <a:xfrm rot="20601703" flipH="1">
            <a:off x="1371600" y="2573338"/>
            <a:ext cx="2762250" cy="1381125"/>
          </a:xfrm>
          <a:custGeom>
            <a:avLst/>
            <a:gdLst>
              <a:gd name="G0" fmla="+- 0 0 0"/>
              <a:gd name="G1" fmla="+- 21142 0 0"/>
              <a:gd name="G2" fmla="+- 21600 0 0"/>
              <a:gd name="T0" fmla="*/ 4423 w 20934"/>
              <a:gd name="T1" fmla="*/ 0 h 21142"/>
              <a:gd name="T2" fmla="*/ 20934 w 20934"/>
              <a:gd name="T3" fmla="*/ 15820 h 21142"/>
              <a:gd name="T4" fmla="*/ 0 w 20934"/>
              <a:gd name="T5" fmla="*/ 21142 h 21142"/>
            </a:gdLst>
            <a:ahLst/>
            <a:cxnLst>
              <a:cxn ang="0">
                <a:pos x="T0" y="T1"/>
              </a:cxn>
              <a:cxn ang="0">
                <a:pos x="T2" y="T3"/>
              </a:cxn>
              <a:cxn ang="0">
                <a:pos x="T4" y="T5"/>
              </a:cxn>
            </a:cxnLst>
            <a:rect l="0" t="0" r="r" b="b"/>
            <a:pathLst>
              <a:path w="20934" h="21142" fill="none" extrusionOk="0">
                <a:moveTo>
                  <a:pt x="4423" y="-1"/>
                </a:moveTo>
                <a:cubicBezTo>
                  <a:pt x="12495" y="1688"/>
                  <a:pt x="18902" y="7826"/>
                  <a:pt x="20934" y="15819"/>
                </a:cubicBezTo>
              </a:path>
              <a:path w="20934" h="21142" stroke="0" extrusionOk="0">
                <a:moveTo>
                  <a:pt x="4423" y="-1"/>
                </a:moveTo>
                <a:cubicBezTo>
                  <a:pt x="12495" y="1688"/>
                  <a:pt x="18902" y="7826"/>
                  <a:pt x="20934" y="15819"/>
                </a:cubicBezTo>
                <a:lnTo>
                  <a:pt x="0" y="21142"/>
                </a:lnTo>
                <a:close/>
              </a:path>
            </a:pathLst>
          </a:custGeom>
          <a:gradFill rotWithShape="1">
            <a:gsLst>
              <a:gs pos="0">
                <a:srgbClr val="47ABE3"/>
              </a:gs>
              <a:gs pos="100000">
                <a:srgbClr val="47ABE3">
                  <a:gamma/>
                  <a:shade val="46275"/>
                  <a:invGamma/>
                </a:srgbClr>
              </a:gs>
            </a:gsLst>
            <a:lin ang="2700000" scaled="1"/>
          </a:gradFill>
          <a:ln w="12700">
            <a:noFill/>
            <a:round/>
            <a:headEnd type="none" w="sm" len="sm"/>
            <a:tailEnd type="none" w="sm" len="sm"/>
          </a:ln>
          <a:effectLst/>
        </p:spPr>
        <p:txBody>
          <a:bodyPr wrap="none" anchor="ctr"/>
          <a:lstStyle/>
          <a:p>
            <a:endParaRPr lang="zh-CN" altLang="en-US"/>
          </a:p>
        </p:txBody>
      </p:sp>
      <p:sp>
        <p:nvSpPr>
          <p:cNvPr id="47" name="Oval 21"/>
          <p:cNvSpPr>
            <a:spLocks noChangeArrowheads="1"/>
          </p:cNvSpPr>
          <p:nvPr/>
        </p:nvSpPr>
        <p:spPr bwMode="gray">
          <a:xfrm rot="-998297">
            <a:off x="2979738" y="2828925"/>
            <a:ext cx="2695575" cy="1339850"/>
          </a:xfrm>
          <a:prstGeom prst="ellipse">
            <a:avLst/>
          </a:prstGeom>
          <a:gradFill rotWithShape="0">
            <a:gsLst>
              <a:gs pos="0">
                <a:srgbClr val="000000"/>
              </a:gs>
              <a:gs pos="50000">
                <a:srgbClr val="000000">
                  <a:gamma/>
                  <a:tint val="24314"/>
                  <a:invGamma/>
                </a:srgbClr>
              </a:gs>
              <a:gs pos="100000">
                <a:srgbClr val="000000"/>
              </a:gs>
            </a:gsLst>
            <a:lin ang="0" scaled="1"/>
          </a:gradFill>
          <a:ln w="12700">
            <a:noFill/>
            <a:round/>
            <a:headEnd type="none" w="sm" len="sm"/>
            <a:tailEnd type="none" w="sm" len="sm"/>
          </a:ln>
          <a:effectLst/>
        </p:spPr>
        <p:txBody>
          <a:bodyPr wrap="none" anchor="ctr"/>
          <a:lstStyle/>
          <a:p>
            <a:endParaRPr lang="zh-CN" altLang="en-US"/>
          </a:p>
        </p:txBody>
      </p:sp>
      <p:sp>
        <p:nvSpPr>
          <p:cNvPr id="49" name="Text Box 23"/>
          <p:cNvSpPr txBox="1">
            <a:spLocks noChangeArrowheads="1"/>
          </p:cNvSpPr>
          <p:nvPr/>
        </p:nvSpPr>
        <p:spPr bwMode="gray">
          <a:xfrm>
            <a:off x="5715008" y="2428868"/>
            <a:ext cx="1114408" cy="646331"/>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函数数据</a:t>
            </a:r>
            <a:endParaRPr lang="en-US" altLang="zh-CN" b="1" dirty="0" smtClean="0">
              <a:solidFill>
                <a:srgbClr val="FFFF00"/>
              </a:solidFill>
              <a:latin typeface="楷体_GB2312" pitchFamily="49" charset="-122"/>
              <a:ea typeface="楷体_GB2312" pitchFamily="49" charset="-122"/>
            </a:endParaRPr>
          </a:p>
          <a:p>
            <a:r>
              <a:rPr lang="zh-CN" altLang="en-US" b="1" dirty="0" smtClean="0">
                <a:solidFill>
                  <a:srgbClr val="FFFF00"/>
                </a:solidFill>
                <a:latin typeface="楷体_GB2312" pitchFamily="49" charset="-122"/>
                <a:ea typeface="楷体_GB2312" pitchFamily="49" charset="-122"/>
              </a:rPr>
              <a:t>传递</a:t>
            </a:r>
            <a:endParaRPr lang="en-US" altLang="zh-CN" b="1" dirty="0">
              <a:solidFill>
                <a:srgbClr val="FFFF00"/>
              </a:solidFill>
              <a:latin typeface="楷体_GB2312" pitchFamily="49" charset="-122"/>
              <a:ea typeface="楷体_GB2312" pitchFamily="49" charset="-122"/>
            </a:endParaRPr>
          </a:p>
        </p:txBody>
      </p:sp>
      <p:sp>
        <p:nvSpPr>
          <p:cNvPr id="50" name="Text Box 24"/>
          <p:cNvSpPr txBox="1">
            <a:spLocks noChangeArrowheads="1"/>
          </p:cNvSpPr>
          <p:nvPr/>
        </p:nvSpPr>
        <p:spPr bwMode="gray">
          <a:xfrm>
            <a:off x="4190093" y="2071678"/>
            <a:ext cx="1114408" cy="646331"/>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全局变量</a:t>
            </a:r>
            <a:endParaRPr lang="en-US" altLang="zh-CN" b="1" dirty="0" smtClean="0">
              <a:solidFill>
                <a:srgbClr val="FFFF00"/>
              </a:solidFill>
              <a:latin typeface="楷体_GB2312" pitchFamily="49" charset="-122"/>
              <a:ea typeface="楷体_GB2312" pitchFamily="49" charset="-122"/>
            </a:endParaRPr>
          </a:p>
          <a:p>
            <a:r>
              <a:rPr lang="zh-CN" altLang="en-US" b="1" dirty="0" smtClean="0">
                <a:solidFill>
                  <a:srgbClr val="FFFF00"/>
                </a:solidFill>
                <a:latin typeface="楷体_GB2312" pitchFamily="49" charset="-122"/>
                <a:ea typeface="楷体_GB2312" pitchFamily="49" charset="-122"/>
              </a:rPr>
              <a:t>局部变量</a:t>
            </a:r>
            <a:endParaRPr lang="en-US" altLang="zh-CN" b="1" dirty="0">
              <a:solidFill>
                <a:srgbClr val="FFFF00"/>
              </a:solidFill>
              <a:latin typeface="楷体_GB2312" pitchFamily="49" charset="-122"/>
              <a:ea typeface="楷体_GB2312" pitchFamily="49" charset="-122"/>
            </a:endParaRPr>
          </a:p>
        </p:txBody>
      </p:sp>
      <p:sp>
        <p:nvSpPr>
          <p:cNvPr id="51" name="Text Box 25"/>
          <p:cNvSpPr txBox="1">
            <a:spLocks noChangeArrowheads="1"/>
          </p:cNvSpPr>
          <p:nvPr/>
        </p:nvSpPr>
        <p:spPr bwMode="gray">
          <a:xfrm>
            <a:off x="2188227" y="3071810"/>
            <a:ext cx="883575" cy="369332"/>
          </a:xfrm>
          <a:prstGeom prst="rect">
            <a:avLst/>
          </a:prstGeom>
          <a:noFill/>
          <a:ln w="9525">
            <a:noFill/>
            <a:miter lim="800000"/>
            <a:headEnd/>
            <a:tailEnd/>
          </a:ln>
          <a:effectLst/>
        </p:spPr>
        <p:txBody>
          <a:bodyPr wrap="none">
            <a:spAutoFit/>
          </a:bodyPr>
          <a:lstStyle/>
          <a:p>
            <a:r>
              <a:rPr lang="en-US" altLang="zh-CN" b="1" dirty="0" smtClean="0">
                <a:solidFill>
                  <a:srgbClr val="FFFF00"/>
                </a:solidFill>
                <a:latin typeface="楷体_GB2312" pitchFamily="49" charset="-122"/>
                <a:ea typeface="楷体_GB2312" pitchFamily="49" charset="-122"/>
              </a:rPr>
              <a:t>SP</a:t>
            </a:r>
            <a:r>
              <a:rPr lang="zh-CN" altLang="en-US" b="1" dirty="0" smtClean="0">
                <a:solidFill>
                  <a:srgbClr val="FFFF00"/>
                </a:solidFill>
                <a:latin typeface="楷体_GB2312" pitchFamily="49" charset="-122"/>
                <a:ea typeface="楷体_GB2312" pitchFamily="49" charset="-122"/>
              </a:rPr>
              <a:t>框架</a:t>
            </a:r>
            <a:endParaRPr lang="en-US" altLang="zh-CN" b="1" dirty="0">
              <a:solidFill>
                <a:srgbClr val="FFFF00"/>
              </a:solidFill>
              <a:latin typeface="楷体_GB2312" pitchFamily="49" charset="-122"/>
              <a:ea typeface="楷体_GB2312" pitchFamily="49" charset="-122"/>
            </a:endParaRPr>
          </a:p>
        </p:txBody>
      </p:sp>
      <p:sp>
        <p:nvSpPr>
          <p:cNvPr id="52" name="Text Box 26"/>
          <p:cNvSpPr txBox="1">
            <a:spLocks noChangeArrowheads="1"/>
          </p:cNvSpPr>
          <p:nvPr/>
        </p:nvSpPr>
        <p:spPr bwMode="gray">
          <a:xfrm>
            <a:off x="2057400" y="4071942"/>
            <a:ext cx="881973" cy="646331"/>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标准库</a:t>
            </a:r>
            <a:endParaRPr lang="en-US" altLang="zh-CN" b="1" dirty="0" smtClean="0">
              <a:solidFill>
                <a:srgbClr val="FFFF00"/>
              </a:solidFill>
              <a:latin typeface="楷体_GB2312" pitchFamily="49" charset="-122"/>
              <a:ea typeface="楷体_GB2312" pitchFamily="49" charset="-122"/>
            </a:endParaRPr>
          </a:p>
          <a:p>
            <a:r>
              <a:rPr lang="zh-CN" altLang="en-US" b="1" dirty="0" smtClean="0">
                <a:solidFill>
                  <a:srgbClr val="FFFF00"/>
                </a:solidFill>
                <a:latin typeface="楷体_GB2312" pitchFamily="49" charset="-122"/>
                <a:ea typeface="楷体_GB2312" pitchFamily="49" charset="-122"/>
              </a:rPr>
              <a:t>函数</a:t>
            </a:r>
            <a:endParaRPr lang="en-US" altLang="zh-CN" b="1" dirty="0">
              <a:solidFill>
                <a:srgbClr val="FFFF00"/>
              </a:solidFill>
              <a:latin typeface="楷体_GB2312" pitchFamily="49" charset="-122"/>
              <a:ea typeface="楷体_GB2312" pitchFamily="49" charset="-122"/>
            </a:endParaRPr>
          </a:p>
        </p:txBody>
      </p:sp>
      <p:sp>
        <p:nvSpPr>
          <p:cNvPr id="53" name="Text Box 27"/>
          <p:cNvSpPr txBox="1">
            <a:spLocks noChangeArrowheads="1"/>
          </p:cNvSpPr>
          <p:nvPr/>
        </p:nvSpPr>
        <p:spPr bwMode="gray">
          <a:xfrm>
            <a:off x="3832903" y="4282867"/>
            <a:ext cx="881973" cy="646331"/>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生存期</a:t>
            </a:r>
            <a:endParaRPr lang="en-US" altLang="zh-CN" b="1" dirty="0" smtClean="0">
              <a:solidFill>
                <a:srgbClr val="FFFF00"/>
              </a:solidFill>
              <a:latin typeface="楷体_GB2312" pitchFamily="49" charset="-122"/>
              <a:ea typeface="楷体_GB2312" pitchFamily="49" charset="-122"/>
            </a:endParaRPr>
          </a:p>
          <a:p>
            <a:r>
              <a:rPr lang="zh-CN" altLang="en-US" b="1" dirty="0" smtClean="0">
                <a:solidFill>
                  <a:srgbClr val="FFFF00"/>
                </a:solidFill>
                <a:latin typeface="楷体_GB2312" pitchFamily="49" charset="-122"/>
                <a:ea typeface="楷体_GB2312" pitchFamily="49" charset="-122"/>
              </a:rPr>
              <a:t>作用域</a:t>
            </a:r>
            <a:endParaRPr lang="en-US" altLang="zh-CN" b="1" dirty="0">
              <a:solidFill>
                <a:srgbClr val="FFFF00"/>
              </a:solidFill>
              <a:latin typeface="楷体_GB2312" pitchFamily="49" charset="-122"/>
              <a:ea typeface="楷体_GB2312" pitchFamily="49" charset="-122"/>
            </a:endParaRPr>
          </a:p>
        </p:txBody>
      </p:sp>
      <p:sp>
        <p:nvSpPr>
          <p:cNvPr id="54" name="Text Box 28"/>
          <p:cNvSpPr txBox="1">
            <a:spLocks noChangeArrowheads="1"/>
          </p:cNvSpPr>
          <p:nvPr/>
        </p:nvSpPr>
        <p:spPr bwMode="gray">
          <a:xfrm>
            <a:off x="5386418" y="3714752"/>
            <a:ext cx="1114408" cy="369332"/>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存储类型</a:t>
            </a:r>
            <a:endParaRPr lang="en-US" altLang="zh-CN" b="1" dirty="0">
              <a:solidFill>
                <a:srgbClr val="FFFF00"/>
              </a:solidFill>
              <a:latin typeface="楷体_GB2312" pitchFamily="49" charset="-122"/>
              <a:ea typeface="楷体_GB2312" pitchFamily="49" charset="-122"/>
            </a:endParaRPr>
          </a:p>
        </p:txBody>
      </p:sp>
      <p:grpSp>
        <p:nvGrpSpPr>
          <p:cNvPr id="3" name="Group 13"/>
          <p:cNvGrpSpPr>
            <a:grpSpLocks/>
          </p:cNvGrpSpPr>
          <p:nvPr/>
        </p:nvGrpSpPr>
        <p:grpSpPr bwMode="auto">
          <a:xfrm>
            <a:off x="4286248" y="3078173"/>
            <a:ext cx="3040063" cy="1725612"/>
            <a:chOff x="2694" y="1900"/>
            <a:chExt cx="1915" cy="1087"/>
          </a:xfrm>
        </p:grpSpPr>
        <p:sp>
          <p:nvSpPr>
            <p:cNvPr id="64" name="Arc 14"/>
            <p:cNvSpPr>
              <a:spLocks/>
            </p:cNvSpPr>
            <p:nvPr/>
          </p:nvSpPr>
          <p:spPr bwMode="gray">
            <a:xfrm rot="-886887">
              <a:off x="2694" y="1900"/>
              <a:ext cx="1858" cy="801"/>
            </a:xfrm>
            <a:custGeom>
              <a:avLst/>
              <a:gdLst>
                <a:gd name="G0" fmla="+- 0 0 0"/>
                <a:gd name="G1" fmla="+- 0 0 0"/>
                <a:gd name="G2" fmla="+- 21600 0 0"/>
                <a:gd name="T0" fmla="*/ 19866 w 19866"/>
                <a:gd name="T1" fmla="*/ 8479 h 19523"/>
                <a:gd name="T2" fmla="*/ 9242 w 19866"/>
                <a:gd name="T3" fmla="*/ 19523 h 19523"/>
                <a:gd name="T4" fmla="*/ 0 w 19866"/>
                <a:gd name="T5" fmla="*/ 0 h 19523"/>
              </a:gdLst>
              <a:ahLst/>
              <a:cxnLst>
                <a:cxn ang="0">
                  <a:pos x="T0" y="T1"/>
                </a:cxn>
                <a:cxn ang="0">
                  <a:pos x="T2" y="T3"/>
                </a:cxn>
                <a:cxn ang="0">
                  <a:pos x="T4" y="T5"/>
                </a:cxn>
              </a:cxnLst>
              <a:rect l="0" t="0" r="r" b="b"/>
              <a:pathLst>
                <a:path w="19866" h="19523" fill="none" extrusionOk="0">
                  <a:moveTo>
                    <a:pt x="19866" y="8479"/>
                  </a:moveTo>
                  <a:cubicBezTo>
                    <a:pt x="17793" y="13335"/>
                    <a:pt x="14014" y="17263"/>
                    <a:pt x="9241" y="19522"/>
                  </a:cubicBezTo>
                </a:path>
                <a:path w="19866" h="19523" stroke="0" extrusionOk="0">
                  <a:moveTo>
                    <a:pt x="19866" y="8479"/>
                  </a:moveTo>
                  <a:cubicBezTo>
                    <a:pt x="17793" y="13335"/>
                    <a:pt x="14014" y="17263"/>
                    <a:pt x="9241" y="19522"/>
                  </a:cubicBezTo>
                  <a:lnTo>
                    <a:pt x="0" y="0"/>
                  </a:lnTo>
                  <a:close/>
                </a:path>
              </a:pathLst>
            </a:custGeom>
            <a:solidFill>
              <a:srgbClr val="352973"/>
            </a:solidFill>
            <a:ln w="12700">
              <a:noFill/>
              <a:round/>
              <a:headEnd type="none" w="sm" len="sm"/>
              <a:tailEnd type="none" w="sm" len="sm"/>
            </a:ln>
            <a:effectLst/>
          </p:spPr>
          <p:txBody>
            <a:bodyPr wrap="none" anchor="ctr"/>
            <a:lstStyle/>
            <a:p>
              <a:endParaRPr lang="zh-CN" altLang="en-US"/>
            </a:p>
          </p:txBody>
        </p:sp>
        <p:sp>
          <p:nvSpPr>
            <p:cNvPr id="65" name="Freeform 15"/>
            <p:cNvSpPr>
              <a:spLocks/>
            </p:cNvSpPr>
            <p:nvPr/>
          </p:nvSpPr>
          <p:spPr bwMode="gray">
            <a:xfrm rot="-886887">
              <a:off x="2747" y="2019"/>
              <a:ext cx="868" cy="968"/>
            </a:xfrm>
            <a:custGeom>
              <a:avLst/>
              <a:gdLst/>
              <a:ahLst/>
              <a:cxnLst>
                <a:cxn ang="0">
                  <a:pos x="480" y="633"/>
                </a:cxn>
                <a:cxn ang="0">
                  <a:pos x="486" y="762"/>
                </a:cxn>
                <a:cxn ang="0">
                  <a:pos x="9" y="129"/>
                </a:cxn>
                <a:cxn ang="0">
                  <a:pos x="0" y="0"/>
                </a:cxn>
                <a:cxn ang="0">
                  <a:pos x="480" y="633"/>
                </a:cxn>
              </a:cxnLst>
              <a:rect l="0" t="0" r="r" b="b"/>
              <a:pathLst>
                <a:path w="486" h="762">
                  <a:moveTo>
                    <a:pt x="480" y="633"/>
                  </a:moveTo>
                  <a:lnTo>
                    <a:pt x="486" y="762"/>
                  </a:lnTo>
                  <a:lnTo>
                    <a:pt x="9" y="129"/>
                  </a:lnTo>
                  <a:lnTo>
                    <a:pt x="0" y="0"/>
                  </a:lnTo>
                  <a:lnTo>
                    <a:pt x="480" y="633"/>
                  </a:lnTo>
                  <a:close/>
                </a:path>
              </a:pathLst>
            </a:custGeom>
            <a:gradFill rotWithShape="1">
              <a:gsLst>
                <a:gs pos="0">
                  <a:srgbClr val="352973">
                    <a:gamma/>
                    <a:tint val="73725"/>
                    <a:invGamma/>
                  </a:srgbClr>
                </a:gs>
                <a:gs pos="100000">
                  <a:srgbClr val="352973"/>
                </a:gs>
              </a:gsLst>
              <a:lin ang="2700000" scaled="1"/>
            </a:gradFill>
            <a:ln w="9525" cap="flat" cmpd="sng">
              <a:noFill/>
              <a:prstDash val="solid"/>
              <a:round/>
              <a:headEnd/>
              <a:tailEnd/>
            </a:ln>
            <a:effectLst/>
          </p:spPr>
          <p:txBody>
            <a:bodyPr wrap="none">
              <a:spAutoFit/>
            </a:bodyPr>
            <a:lstStyle/>
            <a:p>
              <a:endParaRPr lang="zh-CN" altLang="en-US"/>
            </a:p>
          </p:txBody>
        </p:sp>
        <p:sp>
          <p:nvSpPr>
            <p:cNvPr id="66" name="Freeform 16"/>
            <p:cNvSpPr>
              <a:spLocks/>
            </p:cNvSpPr>
            <p:nvPr/>
          </p:nvSpPr>
          <p:spPr bwMode="gray">
            <a:xfrm rot="-886887">
              <a:off x="3614" y="2125"/>
              <a:ext cx="995" cy="617"/>
            </a:xfrm>
            <a:custGeom>
              <a:avLst/>
              <a:gdLst/>
              <a:ahLst/>
              <a:cxnLst>
                <a:cxn ang="0">
                  <a:pos x="0" y="342"/>
                </a:cxn>
                <a:cxn ang="0">
                  <a:pos x="552" y="0"/>
                </a:cxn>
                <a:cxn ang="0">
                  <a:pos x="556" y="138"/>
                </a:cxn>
                <a:cxn ang="0">
                  <a:pos x="346" y="338"/>
                </a:cxn>
                <a:cxn ang="0">
                  <a:pos x="6" y="486"/>
                </a:cxn>
                <a:cxn ang="0">
                  <a:pos x="0" y="342"/>
                </a:cxn>
              </a:cxnLst>
              <a:rect l="0" t="0" r="r" b="b"/>
              <a:pathLst>
                <a:path w="556" h="486">
                  <a:moveTo>
                    <a:pt x="0" y="342"/>
                  </a:moveTo>
                  <a:lnTo>
                    <a:pt x="552" y="0"/>
                  </a:lnTo>
                  <a:lnTo>
                    <a:pt x="556" y="138"/>
                  </a:lnTo>
                  <a:cubicBezTo>
                    <a:pt x="522" y="194"/>
                    <a:pt x="438" y="280"/>
                    <a:pt x="346" y="338"/>
                  </a:cubicBezTo>
                  <a:cubicBezTo>
                    <a:pt x="254" y="396"/>
                    <a:pt x="64" y="485"/>
                    <a:pt x="6" y="486"/>
                  </a:cubicBezTo>
                  <a:cubicBezTo>
                    <a:pt x="8" y="434"/>
                    <a:pt x="1" y="372"/>
                    <a:pt x="0" y="342"/>
                  </a:cubicBezTo>
                  <a:close/>
                </a:path>
              </a:pathLst>
            </a:custGeom>
            <a:solidFill>
              <a:srgbClr val="352973"/>
            </a:solidFill>
            <a:ln w="9525" cap="flat" cmpd="sng">
              <a:noFill/>
              <a:prstDash val="solid"/>
              <a:round/>
              <a:headEnd/>
              <a:tailEnd/>
            </a:ln>
            <a:effectLst/>
          </p:spPr>
          <p:txBody>
            <a:bodyPr wrap="none">
              <a:spAutoFit/>
            </a:bodyPr>
            <a:lstStyle/>
            <a:p>
              <a:endParaRPr lang="zh-CN" altLang="en-US"/>
            </a:p>
          </p:txBody>
        </p:sp>
      </p:grpSp>
      <p:grpSp>
        <p:nvGrpSpPr>
          <p:cNvPr id="6" name="Group 17"/>
          <p:cNvGrpSpPr>
            <a:grpSpLocks/>
          </p:cNvGrpSpPr>
          <p:nvPr/>
        </p:nvGrpSpPr>
        <p:grpSpPr bwMode="auto">
          <a:xfrm>
            <a:off x="4810123" y="2957523"/>
            <a:ext cx="3003550" cy="1900237"/>
            <a:chOff x="2914" y="1816"/>
            <a:chExt cx="1892" cy="1197"/>
          </a:xfrm>
        </p:grpSpPr>
        <p:sp>
          <p:nvSpPr>
            <p:cNvPr id="68" name="Freeform 18"/>
            <p:cNvSpPr>
              <a:spLocks/>
            </p:cNvSpPr>
            <p:nvPr/>
          </p:nvSpPr>
          <p:spPr bwMode="gray">
            <a:xfrm rot="-998297">
              <a:off x="3826" y="2056"/>
              <a:ext cx="980" cy="688"/>
            </a:xfrm>
            <a:custGeom>
              <a:avLst/>
              <a:gdLst/>
              <a:ahLst/>
              <a:cxnLst>
                <a:cxn ang="0">
                  <a:pos x="0" y="342"/>
                </a:cxn>
                <a:cxn ang="0">
                  <a:pos x="552" y="0"/>
                </a:cxn>
                <a:cxn ang="0">
                  <a:pos x="556" y="138"/>
                </a:cxn>
                <a:cxn ang="0">
                  <a:pos x="346" y="338"/>
                </a:cxn>
                <a:cxn ang="0">
                  <a:pos x="6" y="486"/>
                </a:cxn>
                <a:cxn ang="0">
                  <a:pos x="0" y="342"/>
                </a:cxn>
              </a:cxnLst>
              <a:rect l="0" t="0" r="r" b="b"/>
              <a:pathLst>
                <a:path w="556" h="486">
                  <a:moveTo>
                    <a:pt x="0" y="342"/>
                  </a:moveTo>
                  <a:lnTo>
                    <a:pt x="552" y="0"/>
                  </a:lnTo>
                  <a:lnTo>
                    <a:pt x="556" y="138"/>
                  </a:lnTo>
                  <a:cubicBezTo>
                    <a:pt x="522" y="194"/>
                    <a:pt x="438" y="280"/>
                    <a:pt x="346" y="338"/>
                  </a:cubicBezTo>
                  <a:cubicBezTo>
                    <a:pt x="254" y="396"/>
                    <a:pt x="64" y="485"/>
                    <a:pt x="6" y="486"/>
                  </a:cubicBezTo>
                  <a:cubicBezTo>
                    <a:pt x="8" y="434"/>
                    <a:pt x="1" y="372"/>
                    <a:pt x="0" y="342"/>
                  </a:cubicBezTo>
                  <a:close/>
                </a:path>
              </a:pathLst>
            </a:custGeom>
            <a:gradFill rotWithShape="0">
              <a:gsLst>
                <a:gs pos="0">
                  <a:srgbClr val="6600CC">
                    <a:gamma/>
                    <a:tint val="45490"/>
                    <a:invGamma/>
                  </a:srgbClr>
                </a:gs>
                <a:gs pos="100000">
                  <a:srgbClr val="6600CC"/>
                </a:gs>
              </a:gsLst>
              <a:lin ang="0" scaled="1"/>
            </a:gradFill>
            <a:ln w="9525" cap="flat" cmpd="sng">
              <a:noFill/>
              <a:prstDash val="solid"/>
              <a:round/>
              <a:headEnd/>
              <a:tailEnd/>
            </a:ln>
            <a:effectLst/>
          </p:spPr>
          <p:txBody>
            <a:bodyPr>
              <a:spAutoFit/>
            </a:bodyPr>
            <a:lstStyle/>
            <a:p>
              <a:endParaRPr lang="zh-CN" altLang="en-US"/>
            </a:p>
          </p:txBody>
        </p:sp>
        <p:sp>
          <p:nvSpPr>
            <p:cNvPr id="69" name="Arc 19"/>
            <p:cNvSpPr>
              <a:spLocks/>
            </p:cNvSpPr>
            <p:nvPr/>
          </p:nvSpPr>
          <p:spPr bwMode="gray">
            <a:xfrm rot="-1060795">
              <a:off x="2914" y="1816"/>
              <a:ext cx="1830" cy="880"/>
            </a:xfrm>
            <a:custGeom>
              <a:avLst/>
              <a:gdLst>
                <a:gd name="G0" fmla="+- 0 0 0"/>
                <a:gd name="G1" fmla="+- 0 0 0"/>
                <a:gd name="G2" fmla="+- 21600 0 0"/>
                <a:gd name="T0" fmla="*/ 19866 w 19866"/>
                <a:gd name="T1" fmla="*/ 8479 h 19523"/>
                <a:gd name="T2" fmla="*/ 9242 w 19866"/>
                <a:gd name="T3" fmla="*/ 19523 h 19523"/>
                <a:gd name="T4" fmla="*/ 0 w 19866"/>
                <a:gd name="T5" fmla="*/ 0 h 19523"/>
              </a:gdLst>
              <a:ahLst/>
              <a:cxnLst>
                <a:cxn ang="0">
                  <a:pos x="T0" y="T1"/>
                </a:cxn>
                <a:cxn ang="0">
                  <a:pos x="T2" y="T3"/>
                </a:cxn>
                <a:cxn ang="0">
                  <a:pos x="T4" y="T5"/>
                </a:cxn>
              </a:cxnLst>
              <a:rect l="0" t="0" r="r" b="b"/>
              <a:pathLst>
                <a:path w="19866" h="19523" fill="none" extrusionOk="0">
                  <a:moveTo>
                    <a:pt x="19866" y="8479"/>
                  </a:moveTo>
                  <a:cubicBezTo>
                    <a:pt x="17793" y="13335"/>
                    <a:pt x="14014" y="17263"/>
                    <a:pt x="9241" y="19522"/>
                  </a:cubicBezTo>
                </a:path>
                <a:path w="19866" h="19523" stroke="0" extrusionOk="0">
                  <a:moveTo>
                    <a:pt x="19866" y="8479"/>
                  </a:moveTo>
                  <a:cubicBezTo>
                    <a:pt x="17793" y="13335"/>
                    <a:pt x="14014" y="17263"/>
                    <a:pt x="9241" y="19522"/>
                  </a:cubicBezTo>
                  <a:lnTo>
                    <a:pt x="0" y="0"/>
                  </a:lnTo>
                  <a:close/>
                </a:path>
              </a:pathLst>
            </a:custGeom>
            <a:solidFill>
              <a:srgbClr val="CC99FF"/>
            </a:solidFill>
            <a:ln w="12700">
              <a:noFill/>
              <a:round/>
              <a:headEnd type="none" w="sm" len="sm"/>
              <a:tailEnd type="none" w="sm" len="sm"/>
            </a:ln>
            <a:effectLst/>
          </p:spPr>
          <p:txBody>
            <a:bodyPr wrap="none" anchor="ctr"/>
            <a:lstStyle/>
            <a:p>
              <a:endParaRPr lang="zh-CN" altLang="en-US"/>
            </a:p>
          </p:txBody>
        </p:sp>
        <p:sp>
          <p:nvSpPr>
            <p:cNvPr id="70" name="Freeform 20"/>
            <p:cNvSpPr>
              <a:spLocks/>
            </p:cNvSpPr>
            <p:nvPr/>
          </p:nvSpPr>
          <p:spPr bwMode="gray">
            <a:xfrm rot="-998297">
              <a:off x="2997" y="1949"/>
              <a:ext cx="839" cy="1064"/>
            </a:xfrm>
            <a:custGeom>
              <a:avLst/>
              <a:gdLst/>
              <a:ahLst/>
              <a:cxnLst>
                <a:cxn ang="0">
                  <a:pos x="480" y="633"/>
                </a:cxn>
                <a:cxn ang="0">
                  <a:pos x="486" y="762"/>
                </a:cxn>
                <a:cxn ang="0">
                  <a:pos x="9" y="129"/>
                </a:cxn>
                <a:cxn ang="0">
                  <a:pos x="0" y="0"/>
                </a:cxn>
                <a:cxn ang="0">
                  <a:pos x="480" y="633"/>
                </a:cxn>
              </a:cxnLst>
              <a:rect l="0" t="0" r="r" b="b"/>
              <a:pathLst>
                <a:path w="486" h="762">
                  <a:moveTo>
                    <a:pt x="480" y="633"/>
                  </a:moveTo>
                  <a:lnTo>
                    <a:pt x="486" y="762"/>
                  </a:lnTo>
                  <a:lnTo>
                    <a:pt x="9" y="129"/>
                  </a:lnTo>
                  <a:lnTo>
                    <a:pt x="0" y="0"/>
                  </a:lnTo>
                  <a:lnTo>
                    <a:pt x="480" y="633"/>
                  </a:lnTo>
                  <a:close/>
                </a:path>
              </a:pathLst>
            </a:custGeom>
            <a:gradFill rotWithShape="1">
              <a:gsLst>
                <a:gs pos="0">
                  <a:srgbClr val="5007A1"/>
                </a:gs>
                <a:gs pos="100000">
                  <a:srgbClr val="5007A1">
                    <a:gamma/>
                    <a:tint val="45490"/>
                    <a:invGamma/>
                  </a:srgbClr>
                </a:gs>
              </a:gsLst>
              <a:lin ang="2700000" scaled="1"/>
            </a:gradFill>
            <a:ln w="9525" cap="flat" cmpd="sng">
              <a:noFill/>
              <a:prstDash val="solid"/>
              <a:round/>
              <a:headEnd/>
              <a:tailEnd/>
            </a:ln>
            <a:effectLst/>
          </p:spPr>
          <p:txBody>
            <a:bodyPr>
              <a:spAutoFit/>
            </a:bodyPr>
            <a:lstStyle/>
            <a:p>
              <a:endParaRPr lang="zh-CN" altLang="en-US"/>
            </a:p>
          </p:txBody>
        </p:sp>
      </p:grpSp>
      <p:sp>
        <p:nvSpPr>
          <p:cNvPr id="71" name="Text Box 28"/>
          <p:cNvSpPr txBox="1">
            <a:spLocks noChangeArrowheads="1"/>
          </p:cNvSpPr>
          <p:nvPr/>
        </p:nvSpPr>
        <p:spPr bwMode="gray">
          <a:xfrm>
            <a:off x="5856318" y="3488296"/>
            <a:ext cx="1114408" cy="369332"/>
          </a:xfrm>
          <a:prstGeom prst="rect">
            <a:avLst/>
          </a:prstGeom>
          <a:noFill/>
          <a:ln w="9525">
            <a:noFill/>
            <a:miter lim="800000"/>
            <a:headEnd/>
            <a:tailEnd/>
          </a:ln>
          <a:effectLst/>
        </p:spPr>
        <p:txBody>
          <a:bodyPr wrap="none">
            <a:spAutoFit/>
          </a:bodyPr>
          <a:lstStyle/>
          <a:p>
            <a:r>
              <a:rPr lang="zh-CN" altLang="en-US" b="1" dirty="0" smtClean="0">
                <a:solidFill>
                  <a:srgbClr val="FFFF00"/>
                </a:solidFill>
                <a:latin typeface="楷体_GB2312" pitchFamily="49" charset="-122"/>
                <a:ea typeface="楷体_GB2312" pitchFamily="49" charset="-122"/>
              </a:rPr>
              <a:t>存储类型</a:t>
            </a:r>
            <a:endParaRPr lang="en-US" altLang="zh-CN" b="1" dirty="0">
              <a:solidFill>
                <a:srgbClr val="FFFF00"/>
              </a:solidFill>
              <a:latin typeface="楷体_GB2312" pitchFamily="49" charset="-122"/>
              <a:ea typeface="楷体_GB2312" pitchFamily="49" charset="-122"/>
            </a:endParaRPr>
          </a:p>
        </p:txBody>
      </p:sp>
      <p:sp>
        <p:nvSpPr>
          <p:cNvPr id="72" name="Oval 22"/>
          <p:cNvSpPr>
            <a:spLocks noChangeArrowheads="1"/>
          </p:cNvSpPr>
          <p:nvPr/>
        </p:nvSpPr>
        <p:spPr bwMode="white">
          <a:xfrm rot="-998297">
            <a:off x="3059970" y="3049334"/>
            <a:ext cx="2624137" cy="1098550"/>
          </a:xfrm>
          <a:prstGeom prst="ellipse">
            <a:avLst/>
          </a:prstGeom>
          <a:solidFill>
            <a:schemeClr val="bg1"/>
          </a:solidFill>
          <a:ln w="12700">
            <a:noFill/>
            <a:round/>
            <a:headEnd type="none" w="sm" len="sm"/>
            <a:tailEnd type="none" w="sm" len="sm"/>
          </a:ln>
          <a:effectLst/>
        </p:spPr>
        <p:txBody>
          <a:bodyPr wrap="none" anchor="ctr"/>
          <a:lstStyle/>
          <a:p>
            <a:endParaRPr lang="zh-CN" altLang="en-US"/>
          </a:p>
        </p:txBody>
      </p:sp>
    </p:spTree>
    <p:extLst>
      <p:ext uri="{BB962C8B-B14F-4D97-AF65-F5344CB8AC3E}">
        <p14:creationId xmlns:p14="http://schemas.microsoft.com/office/powerpoint/2010/main" val="29210498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heel(4)">
                                      <p:cBhvr>
                                        <p:cTn id="7" dur="2000"/>
                                        <p:tgtEl>
                                          <p:spTgt spid="31"/>
                                        </p:tgtEl>
                                      </p:cBhvr>
                                    </p:animEffect>
                                  </p:childTnLst>
                                </p:cTn>
                              </p:par>
                              <p:par>
                                <p:cTn id="8" presetID="21" presetClass="entr" presetSubtype="4"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wheel(4)">
                                      <p:cBhvr>
                                        <p:cTn id="10" dur="2000"/>
                                        <p:tgtEl>
                                          <p:spTgt spid="32"/>
                                        </p:tgtEl>
                                      </p:cBhvr>
                                    </p:animEffect>
                                  </p:childTnLst>
                                </p:cTn>
                              </p:par>
                              <p:par>
                                <p:cTn id="11" presetID="21" presetClass="entr" presetSubtype="4"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wheel(4)">
                                      <p:cBhvr>
                                        <p:cTn id="13" dur="2000"/>
                                        <p:tgtEl>
                                          <p:spTgt spid="33"/>
                                        </p:tgtEl>
                                      </p:cBhvr>
                                    </p:animEffect>
                                  </p:childTnLst>
                                </p:cTn>
                              </p:par>
                              <p:par>
                                <p:cTn id="14" presetID="21" presetClass="entr" presetSubtype="4"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wheel(4)">
                                      <p:cBhvr>
                                        <p:cTn id="16" dur="2000"/>
                                        <p:tgtEl>
                                          <p:spTgt spid="34"/>
                                        </p:tgtEl>
                                      </p:cBhvr>
                                    </p:animEffect>
                                  </p:childTnLst>
                                </p:cTn>
                              </p:par>
                              <p:par>
                                <p:cTn id="17" presetID="21" presetClass="entr" presetSubtype="4"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wheel(4)">
                                      <p:cBhvr>
                                        <p:cTn id="19" dur="2000"/>
                                        <p:tgtEl>
                                          <p:spTgt spid="35"/>
                                        </p:tgtEl>
                                      </p:cBhvr>
                                    </p:animEffect>
                                  </p:childTnLst>
                                </p:cTn>
                              </p:par>
                              <p:par>
                                <p:cTn id="20" presetID="21" presetClass="entr" presetSubtype="4" fill="hold" grpId="0" nodeType="with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wheel(4)">
                                      <p:cBhvr>
                                        <p:cTn id="22" dur="2000"/>
                                        <p:tgtEl>
                                          <p:spTgt spid="36"/>
                                        </p:tgtEl>
                                      </p:cBhvr>
                                    </p:animEffect>
                                  </p:childTnLst>
                                </p:cTn>
                              </p:par>
                              <p:par>
                                <p:cTn id="23" presetID="21" presetClass="entr" presetSubtype="4"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wheel(4)">
                                      <p:cBhvr>
                                        <p:cTn id="25" dur="2000"/>
                                        <p:tgtEl>
                                          <p:spTgt spid="47"/>
                                        </p:tgtEl>
                                      </p:cBhvr>
                                    </p:animEffect>
                                  </p:childTnLst>
                                </p:cTn>
                              </p:par>
                              <p:par>
                                <p:cTn id="26" presetID="21" presetClass="entr" presetSubtype="4" fill="hold" grpId="0" nodeType="with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wheel(4)">
                                      <p:cBhvr>
                                        <p:cTn id="28" dur="2000"/>
                                        <p:tgtEl>
                                          <p:spTgt spid="49"/>
                                        </p:tgtEl>
                                      </p:cBhvr>
                                    </p:animEffect>
                                  </p:childTnLst>
                                </p:cTn>
                              </p:par>
                              <p:par>
                                <p:cTn id="29" presetID="21" presetClass="entr" presetSubtype="4" fill="hold" grpId="0" nodeType="with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wheel(4)">
                                      <p:cBhvr>
                                        <p:cTn id="31" dur="2000"/>
                                        <p:tgtEl>
                                          <p:spTgt spid="50"/>
                                        </p:tgtEl>
                                      </p:cBhvr>
                                    </p:animEffect>
                                  </p:childTnLst>
                                </p:cTn>
                              </p:par>
                              <p:par>
                                <p:cTn id="32" presetID="21" presetClass="entr" presetSubtype="4" fill="hold" grpId="0" nodeType="withEffect">
                                  <p:stCondLst>
                                    <p:cond delay="0"/>
                                  </p:stCondLst>
                                  <p:childTnLst>
                                    <p:set>
                                      <p:cBhvr>
                                        <p:cTn id="33" dur="1" fill="hold">
                                          <p:stCondLst>
                                            <p:cond delay="0"/>
                                          </p:stCondLst>
                                        </p:cTn>
                                        <p:tgtEl>
                                          <p:spTgt spid="51"/>
                                        </p:tgtEl>
                                        <p:attrNameLst>
                                          <p:attrName>style.visibility</p:attrName>
                                        </p:attrNameLst>
                                      </p:cBhvr>
                                      <p:to>
                                        <p:strVal val="visible"/>
                                      </p:to>
                                    </p:set>
                                    <p:animEffect transition="in" filter="wheel(4)">
                                      <p:cBhvr>
                                        <p:cTn id="34" dur="2000"/>
                                        <p:tgtEl>
                                          <p:spTgt spid="51"/>
                                        </p:tgtEl>
                                      </p:cBhvr>
                                    </p:animEffect>
                                  </p:childTnLst>
                                </p:cTn>
                              </p:par>
                              <p:par>
                                <p:cTn id="35" presetID="21" presetClass="entr" presetSubtype="4" fill="hold" grpId="0" nodeType="with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wheel(4)">
                                      <p:cBhvr>
                                        <p:cTn id="37" dur="2000"/>
                                        <p:tgtEl>
                                          <p:spTgt spid="52"/>
                                        </p:tgtEl>
                                      </p:cBhvr>
                                    </p:animEffect>
                                  </p:childTnLst>
                                </p:cTn>
                              </p:par>
                              <p:par>
                                <p:cTn id="38" presetID="21" presetClass="entr" presetSubtype="4" fill="hold" grpId="0" nodeType="withEffect">
                                  <p:stCondLst>
                                    <p:cond delay="0"/>
                                  </p:stCondLst>
                                  <p:childTnLst>
                                    <p:set>
                                      <p:cBhvr>
                                        <p:cTn id="39" dur="1" fill="hold">
                                          <p:stCondLst>
                                            <p:cond delay="0"/>
                                          </p:stCondLst>
                                        </p:cTn>
                                        <p:tgtEl>
                                          <p:spTgt spid="53"/>
                                        </p:tgtEl>
                                        <p:attrNameLst>
                                          <p:attrName>style.visibility</p:attrName>
                                        </p:attrNameLst>
                                      </p:cBhvr>
                                      <p:to>
                                        <p:strVal val="visible"/>
                                      </p:to>
                                    </p:set>
                                    <p:animEffect transition="in" filter="wheel(4)">
                                      <p:cBhvr>
                                        <p:cTn id="40" dur="2000"/>
                                        <p:tgtEl>
                                          <p:spTgt spid="53"/>
                                        </p:tgtEl>
                                      </p:cBhvr>
                                    </p:animEffect>
                                  </p:childTnLst>
                                </p:cTn>
                              </p:par>
                              <p:par>
                                <p:cTn id="41" presetID="21" presetClass="entr" presetSubtype="4" fill="hold" grpId="0" nodeType="withEffect">
                                  <p:stCondLst>
                                    <p:cond delay="0"/>
                                  </p:stCondLst>
                                  <p:childTnLst>
                                    <p:set>
                                      <p:cBhvr>
                                        <p:cTn id="42" dur="1" fill="hold">
                                          <p:stCondLst>
                                            <p:cond delay="0"/>
                                          </p:stCondLst>
                                        </p:cTn>
                                        <p:tgtEl>
                                          <p:spTgt spid="54"/>
                                        </p:tgtEl>
                                        <p:attrNameLst>
                                          <p:attrName>style.visibility</p:attrName>
                                        </p:attrNameLst>
                                      </p:cBhvr>
                                      <p:to>
                                        <p:strVal val="visible"/>
                                      </p:to>
                                    </p:set>
                                    <p:animEffect transition="in" filter="wheel(4)">
                                      <p:cBhvr>
                                        <p:cTn id="43" dur="2000"/>
                                        <p:tgtEl>
                                          <p:spTgt spid="54"/>
                                        </p:tgtEl>
                                      </p:cBhvr>
                                    </p:animEffect>
                                  </p:childTnLst>
                                </p:cTn>
                              </p:par>
                              <p:par>
                                <p:cTn id="44" presetID="21" presetClass="entr" presetSubtype="4" fill="hold" grpId="0" nodeType="withEffect">
                                  <p:stCondLst>
                                    <p:cond delay="0"/>
                                  </p:stCondLst>
                                  <p:childTnLst>
                                    <p:set>
                                      <p:cBhvr>
                                        <p:cTn id="45" dur="1" fill="hold">
                                          <p:stCondLst>
                                            <p:cond delay="0"/>
                                          </p:stCondLst>
                                        </p:cTn>
                                        <p:tgtEl>
                                          <p:spTgt spid="72"/>
                                        </p:tgtEl>
                                        <p:attrNameLst>
                                          <p:attrName>style.visibility</p:attrName>
                                        </p:attrNameLst>
                                      </p:cBhvr>
                                      <p:to>
                                        <p:strVal val="visible"/>
                                      </p:to>
                                    </p:set>
                                    <p:animEffect transition="in" filter="wheel(4)">
                                      <p:cBhvr>
                                        <p:cTn id="46" dur="2000"/>
                                        <p:tgtEl>
                                          <p:spTgt spid="72"/>
                                        </p:tgtEl>
                                      </p:cBhvr>
                                    </p:animEffect>
                                  </p:childTnLst>
                                </p:cTn>
                              </p:par>
                            </p:childTnLst>
                          </p:cTn>
                        </p:par>
                        <p:par>
                          <p:cTn id="47" fill="hold">
                            <p:stCondLst>
                              <p:cond delay="2000"/>
                            </p:stCondLst>
                            <p:childTnLst>
                              <p:par>
                                <p:cTn id="48" presetID="18" presetClass="entr" presetSubtype="6" fill="hold" grpId="0" nodeType="after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strips(downRight)">
                                      <p:cBhvr>
                                        <p:cTn id="50" dur="500"/>
                                        <p:tgtEl>
                                          <p:spTgt spid="30"/>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dissolve">
                                      <p:cBhvr>
                                        <p:cTn id="55" dur="500"/>
                                        <p:tgtEl>
                                          <p:spTgt spid="6"/>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71"/>
                                        </p:tgtEl>
                                        <p:attrNameLst>
                                          <p:attrName>style.visibility</p:attrName>
                                        </p:attrNameLst>
                                      </p:cBhvr>
                                      <p:to>
                                        <p:strVal val="visible"/>
                                      </p:to>
                                    </p:set>
                                    <p:animEffect transition="in" filter="dissolve">
                                      <p:cBhvr>
                                        <p:cTn id="58" dur="500"/>
                                        <p:tgtEl>
                                          <p:spTgt spid="71"/>
                                        </p:tgtEl>
                                      </p:cBhvr>
                                    </p:animEffect>
                                  </p:childTnLst>
                                </p:cTn>
                              </p:par>
                              <p:par>
                                <p:cTn id="59" presetID="9" presetClass="entr" presetSubtype="0" fill="hold" nodeType="withEffect">
                                  <p:stCondLst>
                                    <p:cond delay="0"/>
                                  </p:stCondLst>
                                  <p:childTnLst>
                                    <p:set>
                                      <p:cBhvr>
                                        <p:cTn id="60" dur="1" fill="hold">
                                          <p:stCondLst>
                                            <p:cond delay="0"/>
                                          </p:stCondLst>
                                        </p:cTn>
                                        <p:tgtEl>
                                          <p:spTgt spid="3"/>
                                        </p:tgtEl>
                                        <p:attrNameLst>
                                          <p:attrName>style.visibility</p:attrName>
                                        </p:attrNameLst>
                                      </p:cBhvr>
                                      <p:to>
                                        <p:strVal val="visible"/>
                                      </p:to>
                                    </p:set>
                                    <p:animEffect transition="in" filter="dissolve">
                                      <p:cBhvr>
                                        <p:cTn id="6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5" grpId="0" animBg="1"/>
      <p:bldP spid="36" grpId="0" animBg="1"/>
      <p:bldP spid="47" grpId="0" animBg="1"/>
      <p:bldP spid="49" grpId="0"/>
      <p:bldP spid="50" grpId="0"/>
      <p:bldP spid="51" grpId="0"/>
      <p:bldP spid="52" grpId="0"/>
      <p:bldP spid="53" grpId="0"/>
      <p:bldP spid="54" grpId="0"/>
      <p:bldP spid="71" grpId="0"/>
      <p:bldP spid="72" grpId="0" animBg="1"/>
    </p:bld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变量与函数的存储类型</a:t>
            </a:r>
            <a:endParaRPr lang="zh-CN" altLang="en-US" dirty="0"/>
          </a:p>
        </p:txBody>
      </p:sp>
      <p:sp>
        <p:nvSpPr>
          <p:cNvPr id="3" name="内容占位符 2"/>
          <p:cNvSpPr>
            <a:spLocks noGrp="1"/>
          </p:cNvSpPr>
          <p:nvPr>
            <p:ph idx="1"/>
          </p:nvPr>
        </p:nvSpPr>
        <p:spPr>
          <a:xfrm>
            <a:off x="457200" y="1484784"/>
            <a:ext cx="8229600" cy="4932908"/>
          </a:xfrm>
        </p:spPr>
        <p:txBody>
          <a:bodyPr/>
          <a:lstStyle/>
          <a:p>
            <a:r>
              <a:rPr lang="zh-CN" altLang="en-US" dirty="0" smtClean="0">
                <a:solidFill>
                  <a:srgbClr val="C00000"/>
                </a:solidFill>
              </a:rPr>
              <a:t>存储类型</a:t>
            </a:r>
            <a:r>
              <a:rPr lang="zh-CN" altLang="en-US" dirty="0" smtClean="0"/>
              <a:t>（</a:t>
            </a:r>
            <a:r>
              <a:rPr lang="en-US" altLang="zh-CN" dirty="0" smtClean="0"/>
              <a:t>storage class</a:t>
            </a:r>
            <a:r>
              <a:rPr lang="zh-CN" altLang="en-US" dirty="0" smtClean="0"/>
              <a:t>）决定标识符的存储区域，即编译系统在不同区域为不同存储类型的标识符分配空间。由于存储区域不同，标识符的</a:t>
            </a:r>
            <a:r>
              <a:rPr lang="zh-CN" altLang="en-US" dirty="0" smtClean="0">
                <a:solidFill>
                  <a:srgbClr val="C00000"/>
                </a:solidFill>
              </a:rPr>
              <a:t>生存期</a:t>
            </a:r>
            <a:r>
              <a:rPr lang="zh-CN" altLang="en-US" dirty="0" smtClean="0"/>
              <a:t>也不同。</a:t>
            </a:r>
            <a:endParaRPr lang="en-US" altLang="zh-CN" dirty="0" smtClean="0"/>
          </a:p>
          <a:p>
            <a:r>
              <a:rPr lang="zh-CN" altLang="en-US" dirty="0" smtClean="0"/>
              <a:t>所谓生存期，指的是标识符从获得空间到空间释放之间的期间，标识符只有在生存期中、并且在其自己的作用域中才能被访问。</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235</a:t>
            </a:fld>
            <a:endParaRPr lang="en-US" altLang="zh-CN" dirty="0"/>
          </a:p>
        </p:txBody>
      </p:sp>
    </p:spTree>
    <p:extLst>
      <p:ext uri="{BB962C8B-B14F-4D97-AF65-F5344CB8AC3E}">
        <p14:creationId xmlns:p14="http://schemas.microsoft.com/office/powerpoint/2010/main" val="2825411328"/>
      </p:ext>
    </p:extLst>
  </p:cSld>
  <p:clrMapOvr>
    <a:masterClrMapping/>
  </p:clrMapOvr>
  <p:timing>
    <p:tnLst>
      <p:par>
        <p:cTn xmlns:p14="http://schemas.microsoft.com/office/powerpoint/2010/mai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AutoShape 3"/>
          <p:cNvSpPr>
            <a:spLocks noChangeArrowheads="1"/>
          </p:cNvSpPr>
          <p:nvPr/>
        </p:nvSpPr>
        <p:spPr bwMode="gray">
          <a:xfrm>
            <a:off x="1668463" y="2555875"/>
            <a:ext cx="5759450" cy="2159000"/>
          </a:xfrm>
          <a:prstGeom prst="upArrow">
            <a:avLst>
              <a:gd name="adj1" fmla="val 57296"/>
              <a:gd name="adj2" fmla="val 62796"/>
            </a:avLst>
          </a:prstGeom>
          <a:gradFill rotWithShape="1">
            <a:gsLst>
              <a:gs pos="0">
                <a:schemeClr val="bg2"/>
              </a:gs>
              <a:gs pos="100000">
                <a:schemeClr val="bg2">
                  <a:gamma/>
                  <a:tint val="33333"/>
                  <a:invGamma/>
                  <a:alpha val="0"/>
                </a:schemeClr>
              </a:gs>
            </a:gsLst>
            <a:lin ang="5400000" scaled="1"/>
          </a:gradFill>
          <a:ln w="9525" algn="ctr">
            <a:noFill/>
            <a:miter lim="800000"/>
            <a:headEnd/>
            <a:tailEnd/>
          </a:ln>
          <a:effectLst/>
        </p:spPr>
        <p:txBody>
          <a:bodyPr wrap="none" anchor="ctr"/>
          <a:lstStyle/>
          <a:p>
            <a:endParaRPr lang="zh-CN" altLang="en-US"/>
          </a:p>
        </p:txBody>
      </p:sp>
      <p:grpSp>
        <p:nvGrpSpPr>
          <p:cNvPr id="2" name="Group 4"/>
          <p:cNvGrpSpPr>
            <a:grpSpLocks/>
          </p:cNvGrpSpPr>
          <p:nvPr/>
        </p:nvGrpSpPr>
        <p:grpSpPr bwMode="auto">
          <a:xfrm>
            <a:off x="4691063" y="4279900"/>
            <a:ext cx="1512887" cy="1511300"/>
            <a:chOff x="2200" y="1570"/>
            <a:chExt cx="1496" cy="1496"/>
          </a:xfrm>
        </p:grpSpPr>
        <p:sp>
          <p:nvSpPr>
            <p:cNvPr id="58373" name="Oval 5"/>
            <p:cNvSpPr>
              <a:spLocks noChangeArrowheads="1"/>
            </p:cNvSpPr>
            <p:nvPr/>
          </p:nvSpPr>
          <p:spPr bwMode="gray">
            <a:xfrm>
              <a:off x="2200" y="1570"/>
              <a:ext cx="1496" cy="1496"/>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58374" name="Oval 6"/>
            <p:cNvSpPr>
              <a:spLocks noChangeArrowheads="1"/>
            </p:cNvSpPr>
            <p:nvPr/>
          </p:nvSpPr>
          <p:spPr bwMode="gray">
            <a:xfrm>
              <a:off x="2200" y="1570"/>
              <a:ext cx="1496" cy="1496"/>
            </a:xfrm>
            <a:prstGeom prst="ellipse">
              <a:avLst/>
            </a:prstGeom>
            <a:gradFill rotWithShape="1">
              <a:gsLst>
                <a:gs pos="0">
                  <a:schemeClr val="accent1">
                    <a:gamma/>
                    <a:tint val="57255"/>
                    <a:invGamma/>
                  </a:schemeClr>
                </a:gs>
                <a:gs pos="100000">
                  <a:schemeClr val="accent1"/>
                </a:gs>
              </a:gsLst>
              <a:lin ang="2700000" scaled="1"/>
            </a:gradFill>
            <a:ln w="38100" algn="ctr">
              <a:noFill/>
              <a:round/>
              <a:headEnd/>
              <a:tailEnd/>
            </a:ln>
            <a:effectLst/>
          </p:spPr>
          <p:txBody>
            <a:bodyPr wrap="none" anchor="ctr">
              <a:spAutoFit/>
            </a:bodyPr>
            <a:lstStyle/>
            <a:p>
              <a:endParaRPr lang="zh-CN" altLang="en-US"/>
            </a:p>
          </p:txBody>
        </p:sp>
        <p:sp>
          <p:nvSpPr>
            <p:cNvPr id="58375" name="Oval 7"/>
            <p:cNvSpPr>
              <a:spLocks noChangeArrowheads="1"/>
            </p:cNvSpPr>
            <p:nvPr/>
          </p:nvSpPr>
          <p:spPr bwMode="gray">
            <a:xfrm>
              <a:off x="2298" y="1668"/>
              <a:ext cx="1300" cy="1300"/>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58376" name="Oval 8"/>
            <p:cNvSpPr>
              <a:spLocks noChangeArrowheads="1"/>
            </p:cNvSpPr>
            <p:nvPr/>
          </p:nvSpPr>
          <p:spPr bwMode="gray">
            <a:xfrm>
              <a:off x="2298" y="1668"/>
              <a:ext cx="1300" cy="1300"/>
            </a:xfrm>
            <a:prstGeom prst="ellipse">
              <a:avLst/>
            </a:prstGeom>
            <a:gradFill rotWithShape="1">
              <a:gsLst>
                <a:gs pos="0">
                  <a:schemeClr val="accent1"/>
                </a:gs>
                <a:gs pos="100000">
                  <a:schemeClr val="accent1">
                    <a:gamma/>
                    <a:shade val="48627"/>
                    <a:invGamma/>
                  </a:schemeClr>
                </a:gs>
              </a:gsLst>
              <a:lin ang="2700000" scaled="1"/>
            </a:gradFill>
            <a:ln w="38100" algn="ctr">
              <a:noFill/>
              <a:round/>
              <a:headEnd/>
              <a:tailEnd/>
            </a:ln>
            <a:effectLst/>
          </p:spPr>
          <p:txBody>
            <a:bodyPr anchor="ctr">
              <a:spAutoFit/>
            </a:bodyPr>
            <a:lstStyle/>
            <a:p>
              <a:endParaRPr lang="zh-CN" altLang="en-US"/>
            </a:p>
          </p:txBody>
        </p:sp>
        <p:sp>
          <p:nvSpPr>
            <p:cNvPr id="58377" name="Oval 9"/>
            <p:cNvSpPr>
              <a:spLocks noChangeArrowheads="1"/>
            </p:cNvSpPr>
            <p:nvPr/>
          </p:nvSpPr>
          <p:spPr bwMode="gray">
            <a:xfrm>
              <a:off x="2363" y="1733"/>
              <a:ext cx="1170" cy="1170"/>
            </a:xfrm>
            <a:prstGeom prst="ellipse">
              <a:avLst/>
            </a:prstGeom>
            <a:gradFill rotWithShape="1">
              <a:gsLst>
                <a:gs pos="0">
                  <a:schemeClr val="accent1">
                    <a:gamma/>
                    <a:shade val="46275"/>
                    <a:invGamma/>
                  </a:schemeClr>
                </a:gs>
                <a:gs pos="100000">
                  <a:schemeClr val="accent1"/>
                </a:gs>
              </a:gsLst>
              <a:lin ang="5400000" scaled="1"/>
            </a:gradFill>
            <a:ln w="38100" algn="ctr">
              <a:noFill/>
              <a:round/>
              <a:headEnd/>
              <a:tailEnd/>
            </a:ln>
            <a:effectLst/>
          </p:spPr>
          <p:txBody>
            <a:bodyPr anchor="ctr">
              <a:spAutoFit/>
            </a:bodyPr>
            <a:lstStyle/>
            <a:p>
              <a:endParaRPr lang="zh-CN" altLang="en-US"/>
            </a:p>
          </p:txBody>
        </p:sp>
      </p:grpSp>
      <p:grpSp>
        <p:nvGrpSpPr>
          <p:cNvPr id="3" name="Group 16"/>
          <p:cNvGrpSpPr>
            <a:grpSpLocks/>
          </p:cNvGrpSpPr>
          <p:nvPr/>
        </p:nvGrpSpPr>
        <p:grpSpPr bwMode="auto">
          <a:xfrm>
            <a:off x="6564313" y="4279900"/>
            <a:ext cx="1512887" cy="1511300"/>
            <a:chOff x="2200" y="1570"/>
            <a:chExt cx="1496" cy="1496"/>
          </a:xfrm>
        </p:grpSpPr>
        <p:sp>
          <p:nvSpPr>
            <p:cNvPr id="58385" name="Oval 17"/>
            <p:cNvSpPr>
              <a:spLocks noChangeArrowheads="1"/>
            </p:cNvSpPr>
            <p:nvPr/>
          </p:nvSpPr>
          <p:spPr bwMode="gray">
            <a:xfrm>
              <a:off x="2200" y="1570"/>
              <a:ext cx="1496" cy="1496"/>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58386" name="Oval 18"/>
            <p:cNvSpPr>
              <a:spLocks noChangeArrowheads="1"/>
            </p:cNvSpPr>
            <p:nvPr/>
          </p:nvSpPr>
          <p:spPr bwMode="gray">
            <a:xfrm>
              <a:off x="2200" y="1570"/>
              <a:ext cx="1496" cy="1496"/>
            </a:xfrm>
            <a:prstGeom prst="ellipse">
              <a:avLst/>
            </a:prstGeom>
            <a:gradFill rotWithShape="1">
              <a:gsLst>
                <a:gs pos="0">
                  <a:schemeClr val="folHlink">
                    <a:gamma/>
                    <a:tint val="66667"/>
                    <a:invGamma/>
                  </a:schemeClr>
                </a:gs>
                <a:gs pos="100000">
                  <a:schemeClr val="folHlink"/>
                </a:gs>
              </a:gsLst>
              <a:lin ang="2700000" scaled="1"/>
            </a:gradFill>
            <a:ln w="38100" algn="ctr">
              <a:noFill/>
              <a:round/>
              <a:headEnd/>
              <a:tailEnd/>
            </a:ln>
            <a:effectLst/>
          </p:spPr>
          <p:txBody>
            <a:bodyPr wrap="none" anchor="ctr">
              <a:spAutoFit/>
            </a:bodyPr>
            <a:lstStyle/>
            <a:p>
              <a:endParaRPr lang="zh-CN" altLang="en-US"/>
            </a:p>
          </p:txBody>
        </p:sp>
        <p:sp>
          <p:nvSpPr>
            <p:cNvPr id="58387" name="Oval 19"/>
            <p:cNvSpPr>
              <a:spLocks noChangeArrowheads="1"/>
            </p:cNvSpPr>
            <p:nvPr/>
          </p:nvSpPr>
          <p:spPr bwMode="gray">
            <a:xfrm>
              <a:off x="2298" y="1668"/>
              <a:ext cx="1300" cy="1300"/>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58388" name="Oval 20"/>
            <p:cNvSpPr>
              <a:spLocks noChangeArrowheads="1"/>
            </p:cNvSpPr>
            <p:nvPr/>
          </p:nvSpPr>
          <p:spPr bwMode="gray">
            <a:xfrm>
              <a:off x="2298" y="1668"/>
              <a:ext cx="1300" cy="1300"/>
            </a:xfrm>
            <a:prstGeom prst="ellipse">
              <a:avLst/>
            </a:prstGeom>
            <a:gradFill rotWithShape="1">
              <a:gsLst>
                <a:gs pos="0">
                  <a:schemeClr val="folHlink"/>
                </a:gs>
                <a:gs pos="100000">
                  <a:schemeClr val="folHlink">
                    <a:gamma/>
                    <a:shade val="48627"/>
                    <a:invGamma/>
                  </a:schemeClr>
                </a:gs>
              </a:gsLst>
              <a:lin ang="2700000" scaled="1"/>
            </a:gradFill>
            <a:ln w="38100" algn="ctr">
              <a:noFill/>
              <a:round/>
              <a:headEnd/>
              <a:tailEnd/>
            </a:ln>
            <a:effectLst/>
          </p:spPr>
          <p:txBody>
            <a:bodyPr anchor="ctr">
              <a:spAutoFit/>
            </a:bodyPr>
            <a:lstStyle/>
            <a:p>
              <a:endParaRPr lang="zh-CN" altLang="en-US"/>
            </a:p>
          </p:txBody>
        </p:sp>
        <p:sp>
          <p:nvSpPr>
            <p:cNvPr id="58389" name="Oval 21"/>
            <p:cNvSpPr>
              <a:spLocks noChangeArrowheads="1"/>
            </p:cNvSpPr>
            <p:nvPr/>
          </p:nvSpPr>
          <p:spPr bwMode="gray">
            <a:xfrm>
              <a:off x="2363" y="1733"/>
              <a:ext cx="1170" cy="1170"/>
            </a:xfrm>
            <a:prstGeom prst="ellipse">
              <a:avLst/>
            </a:prstGeom>
            <a:gradFill rotWithShape="1">
              <a:gsLst>
                <a:gs pos="0">
                  <a:schemeClr val="folHlink">
                    <a:gamma/>
                    <a:shade val="46275"/>
                    <a:invGamma/>
                  </a:schemeClr>
                </a:gs>
                <a:gs pos="100000">
                  <a:schemeClr val="folHlink"/>
                </a:gs>
              </a:gsLst>
              <a:lin ang="5400000" scaled="1"/>
            </a:gradFill>
            <a:ln w="38100" algn="ctr">
              <a:noFill/>
              <a:round/>
              <a:headEnd/>
              <a:tailEnd/>
            </a:ln>
            <a:effectLst/>
          </p:spPr>
          <p:txBody>
            <a:bodyPr anchor="ctr">
              <a:spAutoFit/>
            </a:bodyPr>
            <a:lstStyle/>
            <a:p>
              <a:endParaRPr lang="zh-CN" altLang="en-US"/>
            </a:p>
          </p:txBody>
        </p:sp>
      </p:grpSp>
      <p:grpSp>
        <p:nvGrpSpPr>
          <p:cNvPr id="4" name="Group 22"/>
          <p:cNvGrpSpPr>
            <a:grpSpLocks/>
          </p:cNvGrpSpPr>
          <p:nvPr/>
        </p:nvGrpSpPr>
        <p:grpSpPr bwMode="auto">
          <a:xfrm>
            <a:off x="2892425" y="4279900"/>
            <a:ext cx="1512888" cy="1511300"/>
            <a:chOff x="2200" y="1570"/>
            <a:chExt cx="1496" cy="1496"/>
          </a:xfrm>
        </p:grpSpPr>
        <p:sp>
          <p:nvSpPr>
            <p:cNvPr id="58391" name="Oval 23"/>
            <p:cNvSpPr>
              <a:spLocks noChangeArrowheads="1"/>
            </p:cNvSpPr>
            <p:nvPr/>
          </p:nvSpPr>
          <p:spPr bwMode="gray">
            <a:xfrm>
              <a:off x="2200" y="1570"/>
              <a:ext cx="1496" cy="1496"/>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58392" name="Oval 24"/>
            <p:cNvSpPr>
              <a:spLocks noChangeArrowheads="1"/>
            </p:cNvSpPr>
            <p:nvPr/>
          </p:nvSpPr>
          <p:spPr bwMode="gray">
            <a:xfrm>
              <a:off x="2200" y="1570"/>
              <a:ext cx="1496" cy="1496"/>
            </a:xfrm>
            <a:prstGeom prst="ellipse">
              <a:avLst/>
            </a:prstGeom>
            <a:gradFill rotWithShape="1">
              <a:gsLst>
                <a:gs pos="0">
                  <a:schemeClr val="hlink">
                    <a:gamma/>
                    <a:tint val="69804"/>
                    <a:invGamma/>
                  </a:schemeClr>
                </a:gs>
                <a:gs pos="100000">
                  <a:schemeClr val="hlink"/>
                </a:gs>
              </a:gsLst>
              <a:lin ang="2700000" scaled="1"/>
            </a:gradFill>
            <a:ln w="38100" algn="ctr">
              <a:noFill/>
              <a:round/>
              <a:headEnd/>
              <a:tailEnd/>
            </a:ln>
            <a:effectLst/>
          </p:spPr>
          <p:txBody>
            <a:bodyPr wrap="none" anchor="ctr">
              <a:spAutoFit/>
            </a:bodyPr>
            <a:lstStyle/>
            <a:p>
              <a:endParaRPr lang="zh-CN" altLang="en-US"/>
            </a:p>
          </p:txBody>
        </p:sp>
        <p:sp>
          <p:nvSpPr>
            <p:cNvPr id="58393" name="Oval 25"/>
            <p:cNvSpPr>
              <a:spLocks noChangeArrowheads="1"/>
            </p:cNvSpPr>
            <p:nvPr/>
          </p:nvSpPr>
          <p:spPr bwMode="gray">
            <a:xfrm>
              <a:off x="2298" y="1668"/>
              <a:ext cx="1300" cy="130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58394" name="Oval 26"/>
            <p:cNvSpPr>
              <a:spLocks noChangeArrowheads="1"/>
            </p:cNvSpPr>
            <p:nvPr/>
          </p:nvSpPr>
          <p:spPr bwMode="gray">
            <a:xfrm>
              <a:off x="2298" y="1668"/>
              <a:ext cx="1300" cy="1300"/>
            </a:xfrm>
            <a:prstGeom prst="ellipse">
              <a:avLst/>
            </a:prstGeom>
            <a:gradFill rotWithShape="1">
              <a:gsLst>
                <a:gs pos="0">
                  <a:schemeClr val="hlink"/>
                </a:gs>
                <a:gs pos="100000">
                  <a:schemeClr val="hlink">
                    <a:gamma/>
                    <a:shade val="48627"/>
                    <a:invGamma/>
                  </a:schemeClr>
                </a:gs>
              </a:gsLst>
              <a:lin ang="2700000" scaled="1"/>
            </a:gradFill>
            <a:ln w="38100" algn="ctr">
              <a:noFill/>
              <a:round/>
              <a:headEnd/>
              <a:tailEnd/>
            </a:ln>
            <a:effectLst/>
          </p:spPr>
          <p:txBody>
            <a:bodyPr anchor="ctr">
              <a:spAutoFit/>
            </a:bodyPr>
            <a:lstStyle/>
            <a:p>
              <a:endParaRPr lang="zh-CN" altLang="en-US"/>
            </a:p>
          </p:txBody>
        </p:sp>
        <p:sp>
          <p:nvSpPr>
            <p:cNvPr id="58395" name="Oval 27"/>
            <p:cNvSpPr>
              <a:spLocks noChangeArrowheads="1"/>
            </p:cNvSpPr>
            <p:nvPr/>
          </p:nvSpPr>
          <p:spPr bwMode="gray">
            <a:xfrm>
              <a:off x="2363" y="1733"/>
              <a:ext cx="1170" cy="1170"/>
            </a:xfrm>
            <a:prstGeom prst="ellipse">
              <a:avLst/>
            </a:prstGeom>
            <a:gradFill rotWithShape="1">
              <a:gsLst>
                <a:gs pos="0">
                  <a:schemeClr val="hlink">
                    <a:gamma/>
                    <a:shade val="46275"/>
                    <a:invGamma/>
                  </a:schemeClr>
                </a:gs>
                <a:gs pos="100000">
                  <a:schemeClr val="hlink"/>
                </a:gs>
              </a:gsLst>
              <a:lin ang="5400000" scaled="1"/>
            </a:gradFill>
            <a:ln w="38100" algn="ctr">
              <a:noFill/>
              <a:round/>
              <a:headEnd/>
              <a:tailEnd/>
            </a:ln>
            <a:effectLst/>
          </p:spPr>
          <p:txBody>
            <a:bodyPr anchor="ctr">
              <a:spAutoFit/>
            </a:bodyPr>
            <a:lstStyle/>
            <a:p>
              <a:endParaRPr lang="zh-CN" altLang="en-US"/>
            </a:p>
          </p:txBody>
        </p:sp>
      </p:grpSp>
      <p:sp>
        <p:nvSpPr>
          <p:cNvPr id="58396" name="AutoShape 28"/>
          <p:cNvSpPr>
            <a:spLocks noChangeArrowheads="1"/>
          </p:cNvSpPr>
          <p:nvPr/>
        </p:nvSpPr>
        <p:spPr bwMode="auto">
          <a:xfrm>
            <a:off x="2109788" y="1857364"/>
            <a:ext cx="4876800" cy="517536"/>
          </a:xfrm>
          <a:prstGeom prst="roundRect">
            <a:avLst>
              <a:gd name="adj" fmla="val 50000"/>
            </a:avLst>
          </a:prstGeom>
          <a:gradFill rotWithShape="1">
            <a:gsLst>
              <a:gs pos="0">
                <a:schemeClr val="hlink"/>
              </a:gs>
              <a:gs pos="50000">
                <a:schemeClr val="hlink">
                  <a:gamma/>
                  <a:tint val="18039"/>
                  <a:invGamma/>
                </a:schemeClr>
              </a:gs>
              <a:gs pos="100000">
                <a:schemeClr val="hlink"/>
              </a:gs>
            </a:gsLst>
            <a:lin ang="0" scaled="1"/>
          </a:gradFill>
          <a:ln w="19050">
            <a:solidFill>
              <a:schemeClr val="tx2"/>
            </a:solidFill>
            <a:round/>
            <a:headEnd/>
            <a:tailEnd/>
          </a:ln>
          <a:effectLst/>
        </p:spPr>
        <p:txBody>
          <a:bodyPr wrap="none" anchor="ctr"/>
          <a:lstStyle/>
          <a:p>
            <a:pPr algn="ctr"/>
            <a:r>
              <a:rPr lang="zh-CN" altLang="en-US" sz="3200" b="1" dirty="0" smtClean="0">
                <a:solidFill>
                  <a:srgbClr val="7030A0"/>
                </a:solidFill>
                <a:latin typeface="楷体_GB2312" pitchFamily="49" charset="-122"/>
                <a:ea typeface="楷体_GB2312" pitchFamily="49" charset="-122"/>
              </a:rPr>
              <a:t>存储类型</a:t>
            </a:r>
            <a:endParaRPr lang="en-US" altLang="zh-CN" sz="3200" b="1" dirty="0">
              <a:solidFill>
                <a:srgbClr val="7030A0"/>
              </a:solidFill>
              <a:latin typeface="楷体_GB2312" pitchFamily="49" charset="-122"/>
              <a:ea typeface="楷体_GB2312" pitchFamily="49" charset="-122"/>
            </a:endParaRPr>
          </a:p>
        </p:txBody>
      </p:sp>
      <p:sp>
        <p:nvSpPr>
          <p:cNvPr id="58398" name="Rectangle 30"/>
          <p:cNvSpPr>
            <a:spLocks noChangeArrowheads="1"/>
          </p:cNvSpPr>
          <p:nvPr/>
        </p:nvSpPr>
        <p:spPr bwMode="white">
          <a:xfrm>
            <a:off x="5057665" y="4800610"/>
            <a:ext cx="800219" cy="461665"/>
          </a:xfrm>
          <a:prstGeom prst="rect">
            <a:avLst/>
          </a:prstGeom>
          <a:noFill/>
          <a:ln w="9525">
            <a:noFill/>
            <a:miter lim="800000"/>
            <a:headEnd/>
            <a:tailEnd/>
          </a:ln>
          <a:effectLst/>
        </p:spPr>
        <p:txBody>
          <a:bodyPr wrap="none">
            <a:spAutoFit/>
          </a:bodyPr>
          <a:lstStyle/>
          <a:p>
            <a:r>
              <a:rPr lang="zh-CN" altLang="en-US" sz="2400" b="1" dirty="0" smtClean="0">
                <a:solidFill>
                  <a:srgbClr val="FFFF00"/>
                </a:solidFill>
                <a:latin typeface="楷体_GB2312" pitchFamily="49" charset="-122"/>
                <a:ea typeface="楷体_GB2312" pitchFamily="49" charset="-122"/>
              </a:rPr>
              <a:t>静态</a:t>
            </a:r>
            <a:endParaRPr lang="en-US" altLang="zh-CN" sz="2400" b="1" dirty="0">
              <a:solidFill>
                <a:srgbClr val="FFFF00"/>
              </a:solidFill>
              <a:latin typeface="楷体_GB2312" pitchFamily="49" charset="-122"/>
              <a:ea typeface="楷体_GB2312" pitchFamily="49" charset="-122"/>
            </a:endParaRPr>
          </a:p>
        </p:txBody>
      </p:sp>
      <p:sp>
        <p:nvSpPr>
          <p:cNvPr id="58399" name="Rectangle 31"/>
          <p:cNvSpPr>
            <a:spLocks noChangeArrowheads="1"/>
          </p:cNvSpPr>
          <p:nvPr/>
        </p:nvSpPr>
        <p:spPr bwMode="white">
          <a:xfrm>
            <a:off x="3071802" y="4800610"/>
            <a:ext cx="1107996" cy="461665"/>
          </a:xfrm>
          <a:prstGeom prst="rect">
            <a:avLst/>
          </a:prstGeom>
          <a:noFill/>
          <a:ln w="9525">
            <a:noFill/>
            <a:miter lim="800000"/>
            <a:headEnd/>
            <a:tailEnd/>
          </a:ln>
          <a:effectLst/>
        </p:spPr>
        <p:txBody>
          <a:bodyPr wrap="none">
            <a:spAutoFit/>
          </a:bodyPr>
          <a:lstStyle/>
          <a:p>
            <a:r>
              <a:rPr lang="zh-CN" altLang="en-US" sz="2400" b="1" dirty="0" smtClean="0">
                <a:solidFill>
                  <a:srgbClr val="FFFF00"/>
                </a:solidFill>
                <a:latin typeface="楷体_GB2312" pitchFamily="49" charset="-122"/>
                <a:ea typeface="楷体_GB2312" pitchFamily="49" charset="-122"/>
              </a:rPr>
              <a:t>寄存器</a:t>
            </a:r>
            <a:endParaRPr lang="en-US" altLang="zh-CN" sz="2400" b="1" dirty="0">
              <a:solidFill>
                <a:srgbClr val="FFFF00"/>
              </a:solidFill>
              <a:latin typeface="楷体_GB2312" pitchFamily="49" charset="-122"/>
              <a:ea typeface="楷体_GB2312" pitchFamily="49" charset="-122"/>
            </a:endParaRPr>
          </a:p>
        </p:txBody>
      </p:sp>
      <p:sp>
        <p:nvSpPr>
          <p:cNvPr id="58400" name="Rectangle 32"/>
          <p:cNvSpPr>
            <a:spLocks noChangeArrowheads="1"/>
          </p:cNvSpPr>
          <p:nvPr/>
        </p:nvSpPr>
        <p:spPr bwMode="white">
          <a:xfrm>
            <a:off x="6915053" y="4786322"/>
            <a:ext cx="800219" cy="461665"/>
          </a:xfrm>
          <a:prstGeom prst="rect">
            <a:avLst/>
          </a:prstGeom>
          <a:noFill/>
          <a:ln w="9525">
            <a:noFill/>
            <a:miter lim="800000"/>
            <a:headEnd/>
            <a:tailEnd/>
          </a:ln>
          <a:effectLst/>
        </p:spPr>
        <p:txBody>
          <a:bodyPr wrap="none">
            <a:spAutoFit/>
          </a:bodyPr>
          <a:lstStyle/>
          <a:p>
            <a:r>
              <a:rPr lang="zh-CN" altLang="en-US" sz="2400" b="1" dirty="0" smtClean="0">
                <a:solidFill>
                  <a:srgbClr val="FFFF00"/>
                </a:solidFill>
                <a:latin typeface="楷体_GB2312" pitchFamily="49" charset="-122"/>
                <a:ea typeface="楷体_GB2312" pitchFamily="49" charset="-122"/>
              </a:rPr>
              <a:t>外部</a:t>
            </a:r>
            <a:endParaRPr lang="en-US" altLang="zh-CN" sz="2400" b="1" dirty="0">
              <a:solidFill>
                <a:srgbClr val="FFFF00"/>
              </a:solidFill>
              <a:latin typeface="楷体_GB2312" pitchFamily="49" charset="-122"/>
              <a:ea typeface="楷体_GB2312" pitchFamily="49" charset="-122"/>
            </a:endParaRPr>
          </a:p>
        </p:txBody>
      </p:sp>
      <p:grpSp>
        <p:nvGrpSpPr>
          <p:cNvPr id="5" name="Group 33"/>
          <p:cNvGrpSpPr>
            <a:grpSpLocks/>
          </p:cNvGrpSpPr>
          <p:nvPr/>
        </p:nvGrpSpPr>
        <p:grpSpPr bwMode="auto">
          <a:xfrm>
            <a:off x="1119188" y="4279900"/>
            <a:ext cx="1512887" cy="1511300"/>
            <a:chOff x="2200" y="1570"/>
            <a:chExt cx="1496" cy="1496"/>
          </a:xfrm>
        </p:grpSpPr>
        <p:sp>
          <p:nvSpPr>
            <p:cNvPr id="58402" name="Oval 34"/>
            <p:cNvSpPr>
              <a:spLocks noChangeArrowheads="1"/>
            </p:cNvSpPr>
            <p:nvPr/>
          </p:nvSpPr>
          <p:spPr bwMode="gray">
            <a:xfrm>
              <a:off x="2200" y="1570"/>
              <a:ext cx="1496" cy="1496"/>
            </a:xfrm>
            <a:prstGeom prst="ellipse">
              <a:avLst/>
            </a:prstGeom>
            <a:gradFill rotWithShape="1">
              <a:gsLst>
                <a:gs pos="0">
                  <a:schemeClr val="tx2">
                    <a:gamma/>
                    <a:tint val="0"/>
                    <a:invGamma/>
                  </a:schemeClr>
                </a:gs>
                <a:gs pos="50000">
                  <a:schemeClr val="tx2"/>
                </a:gs>
                <a:gs pos="100000">
                  <a:schemeClr val="tx2">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58403" name="Oval 35"/>
            <p:cNvSpPr>
              <a:spLocks noChangeArrowheads="1"/>
            </p:cNvSpPr>
            <p:nvPr/>
          </p:nvSpPr>
          <p:spPr bwMode="gray">
            <a:xfrm>
              <a:off x="2200" y="1570"/>
              <a:ext cx="1496" cy="1496"/>
            </a:xfrm>
            <a:prstGeom prst="ellipse">
              <a:avLst/>
            </a:prstGeom>
            <a:gradFill rotWithShape="1">
              <a:gsLst>
                <a:gs pos="0">
                  <a:schemeClr val="tx2">
                    <a:gamma/>
                    <a:tint val="69804"/>
                    <a:invGamma/>
                  </a:schemeClr>
                </a:gs>
                <a:gs pos="100000">
                  <a:schemeClr val="tx2"/>
                </a:gs>
              </a:gsLst>
              <a:lin ang="2700000" scaled="1"/>
            </a:gradFill>
            <a:ln w="38100" algn="ctr">
              <a:noFill/>
              <a:round/>
              <a:headEnd/>
              <a:tailEnd/>
            </a:ln>
            <a:effectLst/>
          </p:spPr>
          <p:txBody>
            <a:bodyPr wrap="none" anchor="ctr">
              <a:spAutoFit/>
            </a:bodyPr>
            <a:lstStyle/>
            <a:p>
              <a:endParaRPr lang="zh-CN" altLang="en-US"/>
            </a:p>
          </p:txBody>
        </p:sp>
        <p:sp>
          <p:nvSpPr>
            <p:cNvPr id="58404" name="Oval 36"/>
            <p:cNvSpPr>
              <a:spLocks noChangeArrowheads="1"/>
            </p:cNvSpPr>
            <p:nvPr/>
          </p:nvSpPr>
          <p:spPr bwMode="gray">
            <a:xfrm>
              <a:off x="2298" y="1668"/>
              <a:ext cx="1300" cy="1300"/>
            </a:xfrm>
            <a:prstGeom prst="ellipse">
              <a:avLst/>
            </a:prstGeom>
            <a:gradFill rotWithShape="1">
              <a:gsLst>
                <a:gs pos="0">
                  <a:schemeClr val="tx2">
                    <a:gamma/>
                    <a:shade val="54118"/>
                    <a:invGamma/>
                  </a:schemeClr>
                </a:gs>
                <a:gs pos="50000">
                  <a:schemeClr val="tx2"/>
                </a:gs>
                <a:gs pos="100000">
                  <a:schemeClr val="tx2">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58405" name="Oval 37"/>
            <p:cNvSpPr>
              <a:spLocks noChangeArrowheads="1"/>
            </p:cNvSpPr>
            <p:nvPr/>
          </p:nvSpPr>
          <p:spPr bwMode="gray">
            <a:xfrm>
              <a:off x="2298" y="1668"/>
              <a:ext cx="1300" cy="1300"/>
            </a:xfrm>
            <a:prstGeom prst="ellipse">
              <a:avLst/>
            </a:prstGeom>
            <a:gradFill rotWithShape="1">
              <a:gsLst>
                <a:gs pos="0">
                  <a:schemeClr val="tx2"/>
                </a:gs>
                <a:gs pos="100000">
                  <a:schemeClr val="tx2">
                    <a:gamma/>
                    <a:shade val="48627"/>
                    <a:invGamma/>
                  </a:schemeClr>
                </a:gs>
              </a:gsLst>
              <a:lin ang="2700000" scaled="1"/>
            </a:gradFill>
            <a:ln w="38100" algn="ctr">
              <a:noFill/>
              <a:round/>
              <a:headEnd/>
              <a:tailEnd/>
            </a:ln>
            <a:effectLst/>
          </p:spPr>
          <p:txBody>
            <a:bodyPr anchor="ctr">
              <a:spAutoFit/>
            </a:bodyPr>
            <a:lstStyle/>
            <a:p>
              <a:endParaRPr lang="zh-CN" altLang="en-US"/>
            </a:p>
          </p:txBody>
        </p:sp>
        <p:sp>
          <p:nvSpPr>
            <p:cNvPr id="58406" name="Oval 38"/>
            <p:cNvSpPr>
              <a:spLocks noChangeArrowheads="1"/>
            </p:cNvSpPr>
            <p:nvPr/>
          </p:nvSpPr>
          <p:spPr bwMode="gray">
            <a:xfrm>
              <a:off x="2363" y="1733"/>
              <a:ext cx="1170" cy="1170"/>
            </a:xfrm>
            <a:prstGeom prst="ellipse">
              <a:avLst/>
            </a:prstGeom>
            <a:gradFill rotWithShape="1">
              <a:gsLst>
                <a:gs pos="0">
                  <a:schemeClr val="tx2">
                    <a:gamma/>
                    <a:shade val="46275"/>
                    <a:invGamma/>
                  </a:schemeClr>
                </a:gs>
                <a:gs pos="100000">
                  <a:schemeClr val="tx2"/>
                </a:gs>
              </a:gsLst>
              <a:lin ang="5400000" scaled="1"/>
            </a:gradFill>
            <a:ln w="38100" algn="ctr">
              <a:noFill/>
              <a:round/>
              <a:headEnd/>
              <a:tailEnd/>
            </a:ln>
            <a:effectLst/>
          </p:spPr>
          <p:txBody>
            <a:bodyPr anchor="ctr">
              <a:spAutoFit/>
            </a:bodyPr>
            <a:lstStyle/>
            <a:p>
              <a:endParaRPr lang="zh-CN" altLang="en-US"/>
            </a:p>
          </p:txBody>
        </p:sp>
      </p:grpSp>
      <p:sp>
        <p:nvSpPr>
          <p:cNvPr id="58407" name="Rectangle 39"/>
          <p:cNvSpPr>
            <a:spLocks noChangeArrowheads="1"/>
          </p:cNvSpPr>
          <p:nvPr/>
        </p:nvSpPr>
        <p:spPr bwMode="white">
          <a:xfrm>
            <a:off x="1428728" y="4800610"/>
            <a:ext cx="800219" cy="461665"/>
          </a:xfrm>
          <a:prstGeom prst="rect">
            <a:avLst/>
          </a:prstGeom>
          <a:noFill/>
          <a:ln w="9525">
            <a:noFill/>
            <a:miter lim="800000"/>
            <a:headEnd/>
            <a:tailEnd/>
          </a:ln>
          <a:effectLst/>
        </p:spPr>
        <p:txBody>
          <a:bodyPr wrap="none">
            <a:spAutoFit/>
          </a:bodyPr>
          <a:lstStyle/>
          <a:p>
            <a:r>
              <a:rPr lang="zh-CN" altLang="en-US" sz="2400" b="1" dirty="0" smtClean="0">
                <a:solidFill>
                  <a:srgbClr val="FFFF00"/>
                </a:solidFill>
                <a:latin typeface="楷体_GB2312" pitchFamily="49" charset="-122"/>
                <a:ea typeface="楷体_GB2312" pitchFamily="49" charset="-122"/>
              </a:rPr>
              <a:t>自动</a:t>
            </a:r>
            <a:endParaRPr lang="en-US" altLang="zh-CN" sz="2400" b="1" dirty="0">
              <a:solidFill>
                <a:srgbClr val="FFFF00"/>
              </a:solidFill>
              <a:latin typeface="楷体_GB2312" pitchFamily="49" charset="-122"/>
              <a:ea typeface="楷体_GB2312" pitchFamily="49" charset="-122"/>
            </a:endParaRPr>
          </a:p>
        </p:txBody>
      </p:sp>
      <p:sp>
        <p:nvSpPr>
          <p:cNvPr id="33" name="灯片编号占位符 32"/>
          <p:cNvSpPr>
            <a:spLocks noGrp="1"/>
          </p:cNvSpPr>
          <p:nvPr>
            <p:ph type="sldNum" sz="quarter" idx="11"/>
          </p:nvPr>
        </p:nvSpPr>
        <p:spPr/>
        <p:txBody>
          <a:bodyPr/>
          <a:lstStyle/>
          <a:p>
            <a:fld id="{0AB68035-F19A-4FA4-8D20-A5484286C247}" type="slidenum">
              <a:rPr lang="en-US" altLang="zh-CN" smtClean="0"/>
              <a:pPr/>
              <a:t>236</a:t>
            </a:fld>
            <a:endParaRPr lang="en-US" altLang="zh-CN"/>
          </a:p>
        </p:txBody>
      </p:sp>
      <p:sp>
        <p:nvSpPr>
          <p:cNvPr id="41" name="标题 40"/>
          <p:cNvSpPr>
            <a:spLocks noGrp="1"/>
          </p:cNvSpPr>
          <p:nvPr>
            <p:ph type="title"/>
          </p:nvPr>
        </p:nvSpPr>
        <p:spPr/>
        <p:txBody>
          <a:bodyPr/>
          <a:lstStyle/>
          <a:p>
            <a:r>
              <a:rPr lang="zh-CN" altLang="en-US" sz="3600" dirty="0" smtClean="0">
                <a:latin typeface="黑体" pitchFamily="2" charset="-122"/>
                <a:ea typeface="黑体" pitchFamily="2" charset="-122"/>
              </a:rPr>
              <a:t>变量与函数的存储类型</a:t>
            </a:r>
          </a:p>
        </p:txBody>
      </p:sp>
    </p:spTree>
    <p:extLst>
      <p:ext uri="{BB962C8B-B14F-4D97-AF65-F5344CB8AC3E}">
        <p14:creationId xmlns:p14="http://schemas.microsoft.com/office/powerpoint/2010/main" val="3643247112"/>
      </p:ext>
    </p:extLst>
  </p:cSld>
  <p:clrMapOvr>
    <a:masterClrMapping/>
  </p:clrMapOvr>
  <p:timing>
    <p:tnLst>
      <p:par>
        <p:cTn xmlns:p14="http://schemas.microsoft.com/office/powerpoint/2010/mai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变量与函数的存储类型</a:t>
            </a:r>
            <a:endParaRPr lang="zh-CN" altLang="en-US" dirty="0"/>
          </a:p>
        </p:txBody>
      </p:sp>
      <p:sp>
        <p:nvSpPr>
          <p:cNvPr id="3" name="内容占位符 2"/>
          <p:cNvSpPr>
            <a:spLocks noGrp="1"/>
          </p:cNvSpPr>
          <p:nvPr>
            <p:ph idx="1"/>
          </p:nvPr>
        </p:nvSpPr>
        <p:spPr/>
        <p:txBody>
          <a:bodyPr/>
          <a:lstStyle/>
          <a:p>
            <a:r>
              <a:rPr lang="zh-CN" altLang="en-US" dirty="0" smtClean="0"/>
              <a:t>变量的存储类型</a:t>
            </a:r>
            <a:endParaRPr lang="en-US" altLang="zh-CN" dirty="0" smtClean="0"/>
          </a:p>
          <a:p>
            <a:pPr lvl="1"/>
            <a:r>
              <a:rPr lang="zh-CN" altLang="en-US" dirty="0" smtClean="0"/>
              <a:t>自动存储类型</a:t>
            </a:r>
            <a:endParaRPr lang="en-US" altLang="zh-CN" dirty="0" smtClean="0"/>
          </a:p>
          <a:p>
            <a:pPr lvl="2"/>
            <a:r>
              <a:rPr lang="zh-CN" altLang="en-US" dirty="0" smtClean="0"/>
              <a:t>自动变量为用</a:t>
            </a:r>
            <a:r>
              <a:rPr lang="en-US" altLang="zh-CN" dirty="0" smtClean="0">
                <a:solidFill>
                  <a:srgbClr val="C00000"/>
                </a:solidFill>
              </a:rPr>
              <a:t>auto</a:t>
            </a:r>
            <a:r>
              <a:rPr lang="zh-CN" altLang="en-US" dirty="0" smtClean="0"/>
              <a:t>说明的变量，通常</a:t>
            </a:r>
            <a:r>
              <a:rPr lang="en-US" altLang="zh-CN" dirty="0" smtClean="0"/>
              <a:t>auto</a:t>
            </a:r>
            <a:r>
              <a:rPr lang="zh-CN" altLang="en-US" dirty="0" smtClean="0"/>
              <a:t>缺省。</a:t>
            </a:r>
            <a:endParaRPr lang="en-US" altLang="zh-CN" dirty="0" smtClean="0"/>
          </a:p>
          <a:p>
            <a:pPr lvl="2"/>
            <a:r>
              <a:rPr lang="zh-CN" altLang="en-US" dirty="0" smtClean="0"/>
              <a:t>局部变量都是自动变量</a:t>
            </a:r>
            <a:endParaRPr lang="en-US" altLang="zh-CN" dirty="0" smtClean="0"/>
          </a:p>
          <a:p>
            <a:pPr lvl="3"/>
            <a:r>
              <a:rPr lang="zh-CN" altLang="en-US" dirty="0" smtClean="0"/>
              <a:t>生命期开始于语句块的执行，结束于语句块的结束</a:t>
            </a:r>
            <a:endParaRPr lang="en-US" altLang="zh-CN" dirty="0" smtClean="0"/>
          </a:p>
          <a:p>
            <a:pPr lvl="3"/>
            <a:r>
              <a:rPr lang="zh-CN" altLang="en-US" dirty="0" smtClean="0"/>
              <a:t>自动变量的空间分配在栈中，块开始执行时系统自动分配空间，块执行结束时系统自动释放空间</a:t>
            </a:r>
            <a:endParaRPr lang="en-US" altLang="zh-CN" dirty="0" smtClean="0"/>
          </a:p>
          <a:p>
            <a:pPr lvl="3"/>
            <a:r>
              <a:rPr lang="zh-CN" altLang="en-US" dirty="0" smtClean="0"/>
              <a:t>自动变量的生命期和作用域是一致的</a:t>
            </a:r>
            <a:endParaRPr lang="en-US" altLang="zh-CN" dirty="0" smtClean="0"/>
          </a:p>
          <a:p>
            <a:pPr lvl="1"/>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237</a:t>
            </a:fld>
            <a:endParaRPr lang="en-US" altLang="zh-CN" dirty="0"/>
          </a:p>
        </p:txBody>
      </p:sp>
    </p:spTree>
    <p:extLst>
      <p:ext uri="{BB962C8B-B14F-4D97-AF65-F5344CB8AC3E}">
        <p14:creationId xmlns:p14="http://schemas.microsoft.com/office/powerpoint/2010/main" val="339206407"/>
      </p:ext>
    </p:extLst>
  </p:cSld>
  <p:clrMapOvr>
    <a:masterClrMapping/>
  </p:clrMapOvr>
  <p:timing>
    <p:tnLst>
      <p:par>
        <p:cTn xmlns:p14="http://schemas.microsoft.com/office/powerpoint/2010/mai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变量与函数的存储类型</a:t>
            </a:r>
            <a:endParaRPr lang="zh-CN" altLang="en-US" dirty="0"/>
          </a:p>
        </p:txBody>
      </p:sp>
      <p:sp>
        <p:nvSpPr>
          <p:cNvPr id="3" name="内容占位符 2"/>
          <p:cNvSpPr>
            <a:spLocks noGrp="1"/>
          </p:cNvSpPr>
          <p:nvPr>
            <p:ph idx="1"/>
          </p:nvPr>
        </p:nvSpPr>
        <p:spPr/>
        <p:txBody>
          <a:bodyPr/>
          <a:lstStyle/>
          <a:p>
            <a:r>
              <a:rPr lang="zh-CN" altLang="en-US" dirty="0" smtClean="0"/>
              <a:t>变量的存储类型</a:t>
            </a:r>
            <a:endParaRPr lang="en-US" altLang="zh-CN" dirty="0" smtClean="0"/>
          </a:p>
          <a:p>
            <a:pPr lvl="1"/>
            <a:r>
              <a:rPr lang="zh-CN" altLang="en-US" dirty="0" smtClean="0"/>
              <a:t>寄存器存储类型</a:t>
            </a:r>
            <a:endParaRPr lang="en-US" altLang="zh-CN" dirty="0" smtClean="0"/>
          </a:p>
          <a:p>
            <a:pPr lvl="2"/>
            <a:r>
              <a:rPr lang="zh-CN" altLang="en-US" dirty="0" smtClean="0"/>
              <a:t>为提高程序运行效率，可以将某些变量保存在寄存器中，即用</a:t>
            </a:r>
            <a:r>
              <a:rPr kumimoji="1" lang="en-US" altLang="zh-CN" sz="2800" dirty="0" smtClean="0">
                <a:solidFill>
                  <a:srgbClr val="CC3300"/>
                </a:solidFill>
                <a:ea typeface="宋体" pitchFamily="2" charset="-122"/>
              </a:rPr>
              <a:t>register</a:t>
            </a:r>
            <a:r>
              <a:rPr lang="zh-CN" altLang="en-US" dirty="0" smtClean="0"/>
              <a:t>说明为寄存器变量，</a:t>
            </a:r>
            <a:r>
              <a:rPr lang="zh-CN" altLang="en-US" dirty="0" smtClean="0">
                <a:solidFill>
                  <a:srgbClr val="C00000"/>
                </a:solidFill>
              </a:rPr>
              <a:t>但不提倡使用</a:t>
            </a:r>
          </a:p>
          <a:p>
            <a:pPr lvl="2"/>
            <a:endParaRPr lang="en-US" altLang="zh-CN" dirty="0" smtClean="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238</a:t>
            </a:fld>
            <a:endParaRPr lang="en-US" altLang="zh-CN" dirty="0"/>
          </a:p>
        </p:txBody>
      </p:sp>
    </p:spTree>
    <p:extLst>
      <p:ext uri="{BB962C8B-B14F-4D97-AF65-F5344CB8AC3E}">
        <p14:creationId xmlns:p14="http://schemas.microsoft.com/office/powerpoint/2010/main" val="345848736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23</a:t>
            </a:fld>
            <a:endParaRPr lang="en-US" altLang="zh-CN" dirty="0"/>
          </a:p>
        </p:txBody>
      </p:sp>
      <p:pic>
        <p:nvPicPr>
          <p:cNvPr id="10" name="Picture 8"/>
          <p:cNvPicPr>
            <a:picLocks noChangeAspect="1" noChangeArrowheads="1"/>
          </p:cNvPicPr>
          <p:nvPr/>
        </p:nvPicPr>
        <p:blipFill>
          <a:blip r:embed="rId2" cstate="print"/>
          <a:srcRect/>
          <a:stretch>
            <a:fillRect/>
          </a:stretch>
        </p:blipFill>
        <p:spPr bwMode="auto">
          <a:xfrm>
            <a:off x="1101725" y="1071563"/>
            <a:ext cx="6613525" cy="5692775"/>
          </a:xfrm>
          <a:prstGeom prst="rect">
            <a:avLst/>
          </a:prstGeom>
          <a:noFill/>
          <a:ln w="9525">
            <a:miter lim="800000"/>
            <a:headEnd/>
            <a:tailEnd/>
          </a:ln>
          <a:effectLst/>
        </p:spPr>
      </p:pic>
      <p:pic>
        <p:nvPicPr>
          <p:cNvPr id="15" name="图片 14" descr="参数箭头.png"/>
          <p:cNvPicPr>
            <a:picLocks noChangeAspect="1"/>
          </p:cNvPicPr>
          <p:nvPr/>
        </p:nvPicPr>
        <p:blipFill>
          <a:blip r:embed="rId3" cstate="print"/>
          <a:stretch>
            <a:fillRect/>
          </a:stretch>
        </p:blipFill>
        <p:spPr>
          <a:xfrm>
            <a:off x="2580587" y="919845"/>
            <a:ext cx="5277561" cy="2866345"/>
          </a:xfrm>
          <a:prstGeom prst="rect">
            <a:avLst/>
          </a:prstGeom>
        </p:spPr>
      </p:pic>
      <p:pic>
        <p:nvPicPr>
          <p:cNvPr id="16" name="图片 15" descr="说明箭头.png"/>
          <p:cNvPicPr>
            <a:picLocks noChangeAspect="1"/>
          </p:cNvPicPr>
          <p:nvPr/>
        </p:nvPicPr>
        <p:blipFill>
          <a:blip r:embed="rId4" cstate="print"/>
          <a:stretch>
            <a:fillRect/>
          </a:stretch>
        </p:blipFill>
        <p:spPr>
          <a:xfrm>
            <a:off x="500034" y="984236"/>
            <a:ext cx="7455943" cy="606514"/>
          </a:xfrm>
          <a:prstGeom prst="rect">
            <a:avLst/>
          </a:prstGeom>
        </p:spPr>
      </p:pic>
      <p:pic>
        <p:nvPicPr>
          <p:cNvPr id="18" name="图片 17" descr="返回箭头.png"/>
          <p:cNvPicPr>
            <a:picLocks noChangeAspect="1"/>
          </p:cNvPicPr>
          <p:nvPr/>
        </p:nvPicPr>
        <p:blipFill>
          <a:blip r:embed="rId5" cstate="print"/>
          <a:stretch>
            <a:fillRect/>
          </a:stretch>
        </p:blipFill>
        <p:spPr>
          <a:xfrm>
            <a:off x="71406" y="4071942"/>
            <a:ext cx="3929090" cy="382704"/>
          </a:xfrm>
          <a:prstGeom prst="rect">
            <a:avLst/>
          </a:prstGeom>
        </p:spPr>
      </p:pic>
      <p:pic>
        <p:nvPicPr>
          <p:cNvPr id="19" name="图片 18" descr="调用箭头.png"/>
          <p:cNvPicPr>
            <a:picLocks noChangeAspect="1"/>
          </p:cNvPicPr>
          <p:nvPr/>
        </p:nvPicPr>
        <p:blipFill>
          <a:blip r:embed="rId6" cstate="print"/>
          <a:stretch>
            <a:fillRect/>
          </a:stretch>
        </p:blipFill>
        <p:spPr>
          <a:xfrm>
            <a:off x="2071670" y="4143380"/>
            <a:ext cx="5143536" cy="1869417"/>
          </a:xfrm>
          <a:prstGeom prst="rect">
            <a:avLst/>
          </a:prstGeom>
        </p:spPr>
      </p:pic>
    </p:spTree>
    <p:extLst>
      <p:ext uri="{BB962C8B-B14F-4D97-AF65-F5344CB8AC3E}">
        <p14:creationId xmlns:p14="http://schemas.microsoft.com/office/powerpoint/2010/main" val="31295019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trips(downRigh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strips(downRigh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strips(downLeft)">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ox(in)">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3"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strips(upRight)">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变量与函数的存储类型</a:t>
            </a:r>
            <a:endParaRPr lang="zh-CN" altLang="en-US" dirty="0"/>
          </a:p>
        </p:txBody>
      </p:sp>
      <p:sp>
        <p:nvSpPr>
          <p:cNvPr id="3" name="内容占位符 2"/>
          <p:cNvSpPr>
            <a:spLocks noGrp="1"/>
          </p:cNvSpPr>
          <p:nvPr>
            <p:ph idx="1"/>
          </p:nvPr>
        </p:nvSpPr>
        <p:spPr/>
        <p:txBody>
          <a:bodyPr/>
          <a:lstStyle/>
          <a:p>
            <a:r>
              <a:rPr lang="zh-CN" altLang="en-US" dirty="0" smtClean="0"/>
              <a:t>变量的存储类型</a:t>
            </a:r>
            <a:endParaRPr lang="en-US" altLang="zh-CN" dirty="0" smtClean="0"/>
          </a:p>
          <a:p>
            <a:pPr lvl="1"/>
            <a:r>
              <a:rPr lang="zh-CN" altLang="en-US" dirty="0" smtClean="0"/>
              <a:t>静态存储类型</a:t>
            </a:r>
            <a:endParaRPr lang="en-US" altLang="zh-CN" dirty="0" smtClean="0"/>
          </a:p>
          <a:p>
            <a:pPr lvl="2"/>
            <a:r>
              <a:rPr lang="en-US" altLang="zh-CN" dirty="0" smtClean="0">
                <a:solidFill>
                  <a:srgbClr val="C00000"/>
                </a:solidFill>
              </a:rPr>
              <a:t>static</a:t>
            </a:r>
            <a:r>
              <a:rPr lang="zh-CN" altLang="en-US" dirty="0" smtClean="0"/>
              <a:t>说明的变量称为静态变量</a:t>
            </a:r>
            <a:endParaRPr lang="en-US" altLang="zh-CN" dirty="0" smtClean="0"/>
          </a:p>
          <a:p>
            <a:pPr lvl="2"/>
            <a:r>
              <a:rPr lang="zh-CN" altLang="en-US" dirty="0" smtClean="0"/>
              <a:t>根据定义的位置不同，还分为局部静态变量和全局静态变量，也称内部静态变量和外部静态变量</a:t>
            </a:r>
            <a:endParaRPr lang="en-US" altLang="zh-CN" dirty="0" smtClean="0"/>
          </a:p>
          <a:p>
            <a:pPr lvl="2"/>
            <a:r>
              <a:rPr lang="zh-CN" altLang="en-US" dirty="0" smtClean="0"/>
              <a:t>静态变量均存储在全局数据区，如果程序未显式给出初始化值，则</a:t>
            </a:r>
            <a:r>
              <a:rPr lang="zh-CN" altLang="en-US" dirty="0" smtClean="0">
                <a:solidFill>
                  <a:srgbClr val="C00000"/>
                </a:solidFill>
              </a:rPr>
              <a:t>等效初始化为全</a:t>
            </a:r>
            <a:r>
              <a:rPr lang="en-US" altLang="zh-CN" dirty="0" smtClean="0">
                <a:solidFill>
                  <a:srgbClr val="C00000"/>
                </a:solidFill>
              </a:rPr>
              <a:t>0</a:t>
            </a:r>
            <a:r>
              <a:rPr lang="zh-CN" altLang="en-US" dirty="0" smtClean="0"/>
              <a:t>；如果显式给出初始化值，则</a:t>
            </a:r>
            <a:r>
              <a:rPr kumimoji="1" lang="zh-CN" altLang="en-US" dirty="0" smtClean="0">
                <a:solidFill>
                  <a:srgbClr val="CC3300"/>
                </a:solidFill>
              </a:rPr>
              <a:t>在该块第一次执行时完成初始化</a:t>
            </a:r>
            <a:endParaRPr lang="en-US" altLang="zh-CN" dirty="0" smtClean="0">
              <a:solidFill>
                <a:srgbClr val="C00000"/>
              </a:solidFill>
            </a:endParaRPr>
          </a:p>
          <a:p>
            <a:pPr lvl="2"/>
            <a:r>
              <a:rPr lang="zh-CN" altLang="en-US" dirty="0" smtClean="0"/>
              <a:t>局部静态变量是定义在块中的静态变量，编译系统在全局数据区为其开辟空间并保存数据，该空间一直到整个程序结束才释放。局部静态变量具有局部作用域，但却具有全局生存期。静态变量有</a:t>
            </a:r>
            <a:r>
              <a:rPr lang="zh-CN" altLang="en-US" dirty="0" smtClean="0">
                <a:solidFill>
                  <a:srgbClr val="FF0000"/>
                </a:solidFill>
              </a:rPr>
              <a:t>记忆性</a:t>
            </a:r>
            <a:endParaRPr lang="zh-CN" altLang="en-US" dirty="0">
              <a:solidFill>
                <a:srgbClr val="FF0000"/>
              </a:solidFill>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239</a:t>
            </a:fld>
            <a:endParaRPr lang="en-US" altLang="zh-CN" dirty="0"/>
          </a:p>
        </p:txBody>
      </p:sp>
    </p:spTree>
    <p:extLst>
      <p:ext uri="{BB962C8B-B14F-4D97-AF65-F5344CB8AC3E}">
        <p14:creationId xmlns:p14="http://schemas.microsoft.com/office/powerpoint/2010/main" val="564595509"/>
      </p:ext>
    </p:extLst>
  </p:cSld>
  <p:clrMapOvr>
    <a:masterClrMapping/>
  </p:clrMapOvr>
  <p:timing>
    <p:tnLst>
      <p:par>
        <p:cTn xmlns:p14="http://schemas.microsoft.com/office/powerpoint/2010/mai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变量与函数的存储类型</a:t>
            </a:r>
            <a:endParaRPr lang="zh-CN" altLang="en-US" dirty="0"/>
          </a:p>
        </p:txBody>
      </p:sp>
      <p:sp>
        <p:nvSpPr>
          <p:cNvPr id="3" name="内容占位符 2"/>
          <p:cNvSpPr>
            <a:spLocks noGrp="1"/>
          </p:cNvSpPr>
          <p:nvPr>
            <p:ph idx="1"/>
          </p:nvPr>
        </p:nvSpPr>
        <p:spPr/>
        <p:txBody>
          <a:bodyPr/>
          <a:lstStyle/>
          <a:p>
            <a:r>
              <a:rPr lang="zh-CN" altLang="en-US" dirty="0" smtClean="0"/>
              <a:t>变量的存储类型</a:t>
            </a:r>
            <a:endParaRPr lang="en-US" altLang="zh-CN" dirty="0" smtClean="0"/>
          </a:p>
          <a:p>
            <a:pPr lvl="1"/>
            <a:r>
              <a:rPr lang="zh-CN" altLang="en-US" dirty="0" smtClean="0"/>
              <a:t>静态存储类型</a:t>
            </a:r>
            <a:endParaRPr lang="en-US" altLang="zh-CN" dirty="0" smtClean="0"/>
          </a:p>
          <a:p>
            <a:pPr lvl="2"/>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5.21】</a:t>
            </a:r>
            <a:r>
              <a:rPr lang="zh-CN" altLang="en-US" dirty="0" smtClean="0">
                <a:solidFill>
                  <a:srgbClr val="C00000"/>
                </a:solidFill>
              </a:rPr>
              <a:t>局部静态变量与局部自动变量的区别</a:t>
            </a:r>
            <a:endParaRPr lang="en-US" altLang="zh-CN" dirty="0" smtClean="0">
              <a:solidFill>
                <a:srgbClr val="C00000"/>
              </a:solidFill>
            </a:endParaRPr>
          </a:p>
          <a:p>
            <a:pPr lvl="3"/>
            <a:r>
              <a:rPr lang="zh-CN" altLang="en-US" dirty="0" smtClean="0"/>
              <a:t>局部静态（</a:t>
            </a:r>
            <a:r>
              <a:rPr lang="en-US" altLang="zh-CN" dirty="0" smtClean="0"/>
              <a:t>static）</a:t>
            </a:r>
            <a:r>
              <a:rPr lang="zh-CN" altLang="en-US" dirty="0" smtClean="0"/>
              <a:t>变量与局部自动（</a:t>
            </a:r>
            <a:r>
              <a:rPr lang="en-US" altLang="zh-CN" dirty="0" smtClean="0"/>
              <a:t>auto）</a:t>
            </a:r>
            <a:r>
              <a:rPr lang="zh-CN" altLang="en-US" dirty="0" smtClean="0"/>
              <a:t>变量的使用区别是: 它们的作用域都是局部的，作用域外都是不可见的；但局部静态（</a:t>
            </a:r>
            <a:r>
              <a:rPr lang="en-US" altLang="zh-CN" dirty="0" smtClean="0"/>
              <a:t>static）</a:t>
            </a:r>
            <a:r>
              <a:rPr lang="zh-CN" altLang="en-US" dirty="0" smtClean="0"/>
              <a:t>变量在其作用域外仍是存在的，而局部自动（</a:t>
            </a:r>
            <a:r>
              <a:rPr lang="en-US" altLang="zh-CN" dirty="0" smtClean="0"/>
              <a:t>auto）</a:t>
            </a:r>
            <a:r>
              <a:rPr lang="zh-CN" altLang="en-US" dirty="0" smtClean="0"/>
              <a:t>变量在其作用域外则不复存在</a:t>
            </a:r>
            <a:endParaRPr lang="en-US" altLang="zh-CN" dirty="0" smtClean="0"/>
          </a:p>
          <a:p>
            <a:pPr lvl="1">
              <a:buNone/>
            </a:pPr>
            <a:endParaRPr lang="zh-CN" altLang="en-US" sz="2000" dirty="0" smtClean="0">
              <a:solidFill>
                <a:schemeClr val="tx1"/>
              </a:solidFill>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240</a:t>
            </a:fld>
            <a:endParaRPr lang="en-US" altLang="zh-CN" dirty="0"/>
          </a:p>
        </p:txBody>
      </p:sp>
    </p:spTree>
    <p:extLst>
      <p:ext uri="{BB962C8B-B14F-4D97-AF65-F5344CB8AC3E}">
        <p14:creationId xmlns:p14="http://schemas.microsoft.com/office/powerpoint/2010/main" val="3696645219"/>
      </p:ext>
    </p:extLst>
  </p:cSld>
  <p:clrMapOvr>
    <a:masterClrMapping/>
  </p:clrMapOvr>
  <p:timing>
    <p:tnLst>
      <p:par>
        <p:cTn xmlns:p14="http://schemas.microsoft.com/office/powerpoint/2010/mai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变量与函数的存储类型</a:t>
            </a:r>
            <a:endParaRPr lang="zh-CN" altLang="en-US" dirty="0"/>
          </a:p>
        </p:txBody>
      </p:sp>
      <p:sp>
        <p:nvSpPr>
          <p:cNvPr id="3" name="内容占位符 2"/>
          <p:cNvSpPr>
            <a:spLocks noGrp="1"/>
          </p:cNvSpPr>
          <p:nvPr>
            <p:ph idx="1"/>
          </p:nvPr>
        </p:nvSpPr>
        <p:spPr>
          <a:xfrm>
            <a:off x="457200" y="1142984"/>
            <a:ext cx="8153400" cy="5500726"/>
          </a:xfrm>
        </p:spPr>
        <p:txBody>
          <a:bodyPr/>
          <a:lstStyle/>
          <a:p>
            <a:pPr algn="just">
              <a:spcBef>
                <a:spcPts val="0"/>
              </a:spcBef>
              <a:buNone/>
            </a:pPr>
            <a:r>
              <a:rPr lang="en-US" altLang="zh-CN" sz="2400" dirty="0" smtClean="0">
                <a:solidFill>
                  <a:srgbClr val="0000FF"/>
                </a:solidFill>
                <a:latin typeface="Courier New" pitchFamily="49" charset="0"/>
                <a:cs typeface="Courier New" pitchFamily="49" charset="0"/>
              </a:rPr>
              <a:t>#include</a:t>
            </a:r>
            <a:r>
              <a:rPr lang="en-US" altLang="zh-CN" sz="2400" dirty="0" smtClean="0">
                <a:solidFill>
                  <a:schemeClr val="tx2"/>
                </a:solidFill>
                <a:latin typeface="Courier New" pitchFamily="49" charset="0"/>
                <a:cs typeface="Courier New" pitchFamily="49" charset="0"/>
              </a:rPr>
              <a:t> &lt;</a:t>
            </a:r>
            <a:r>
              <a:rPr lang="en-US" altLang="zh-CN" sz="2400" dirty="0" err="1" smtClean="0">
                <a:solidFill>
                  <a:schemeClr val="tx2"/>
                </a:solidFill>
                <a:latin typeface="Courier New" pitchFamily="49" charset="0"/>
                <a:cs typeface="Courier New" pitchFamily="49" charset="0"/>
              </a:rPr>
              <a:t>iostream.h</a:t>
            </a:r>
            <a:r>
              <a:rPr lang="en-US" altLang="zh-CN" sz="2400" dirty="0" smtClean="0">
                <a:solidFill>
                  <a:schemeClr val="tx2"/>
                </a:solidFill>
                <a:latin typeface="Courier New" pitchFamily="49" charset="0"/>
                <a:cs typeface="Courier New" pitchFamily="49" charset="0"/>
              </a:rPr>
              <a:t>&gt;</a:t>
            </a:r>
          </a:p>
          <a:p>
            <a:pPr algn="just">
              <a:spcBef>
                <a:spcPts val="0"/>
              </a:spcBef>
              <a:buNone/>
            </a:pPr>
            <a:r>
              <a:rPr lang="en-US" altLang="zh-CN" sz="2400" dirty="0" smtClean="0">
                <a:solidFill>
                  <a:srgbClr val="0000FF"/>
                </a:solidFill>
                <a:latin typeface="Courier New" pitchFamily="49" charset="0"/>
                <a:cs typeface="Courier New" pitchFamily="49" charset="0"/>
              </a:rPr>
              <a:t>void</a:t>
            </a:r>
            <a:r>
              <a:rPr lang="en-US" altLang="zh-CN" sz="2400" dirty="0" smtClean="0">
                <a:solidFill>
                  <a:schemeClr val="tx2"/>
                </a:solidFill>
                <a:latin typeface="Courier New" pitchFamily="49" charset="0"/>
                <a:cs typeface="Courier New" pitchFamily="49" charset="0"/>
              </a:rPr>
              <a:t> f1(){</a:t>
            </a:r>
          </a:p>
          <a:p>
            <a:pPr algn="just">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a=1;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局部自动变量</a:t>
            </a:r>
            <a:r>
              <a:rPr lang="en-US" altLang="zh-CN" sz="2400" dirty="0" smtClean="0">
                <a:solidFill>
                  <a:srgbClr val="00B050"/>
                </a:solidFill>
                <a:latin typeface="Courier New" pitchFamily="49" charset="0"/>
                <a:cs typeface="Courier New" pitchFamily="49" charset="0"/>
              </a:rPr>
              <a:t>a</a:t>
            </a:r>
          </a:p>
          <a:p>
            <a:pPr algn="just">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static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rgbClr val="0000FF"/>
                </a:solidFill>
                <a:latin typeface="Courier New" pitchFamily="49" charset="0"/>
                <a:cs typeface="Courier New" pitchFamily="49" charset="0"/>
              </a:rPr>
              <a:t> </a:t>
            </a:r>
            <a:r>
              <a:rPr lang="en-US" altLang="zh-CN" sz="2400" dirty="0" smtClean="0">
                <a:solidFill>
                  <a:schemeClr val="tx2"/>
                </a:solidFill>
                <a:latin typeface="Courier New" pitchFamily="49" charset="0"/>
                <a:cs typeface="Courier New" pitchFamily="49" charset="0"/>
              </a:rPr>
              <a:t>s=1;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局部静态变量</a:t>
            </a:r>
            <a:r>
              <a:rPr lang="en-US" altLang="zh-CN" sz="2400" dirty="0" smtClean="0">
                <a:solidFill>
                  <a:srgbClr val="00B050"/>
                </a:solidFill>
                <a:latin typeface="Courier New" pitchFamily="49" charset="0"/>
                <a:cs typeface="Courier New" pitchFamily="49" charset="0"/>
              </a:rPr>
              <a:t>s</a:t>
            </a:r>
            <a:r>
              <a:rPr lang="zh-CN" altLang="en-US" sz="2400" dirty="0" smtClean="0">
                <a:solidFill>
                  <a:srgbClr val="00B050"/>
                </a:solidFill>
                <a:latin typeface="Courier New" pitchFamily="49" charset="0"/>
                <a:cs typeface="Courier New" pitchFamily="49" charset="0"/>
              </a:rPr>
              <a:t>，完成初始化</a:t>
            </a:r>
            <a:endParaRPr lang="en-US" altLang="zh-CN" sz="2400" dirty="0" smtClean="0">
              <a:solidFill>
                <a:srgbClr val="00B050"/>
              </a:solidFill>
              <a:latin typeface="Courier New" pitchFamily="49" charset="0"/>
              <a:cs typeface="Courier New" pitchFamily="49" charset="0"/>
            </a:endParaRPr>
          </a:p>
          <a:p>
            <a:pPr algn="just">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&lt;&lt;"In f1 -- pos1: a(auto)="&lt;&lt;a&lt;&lt;"  s(static)="&lt;&lt;s&lt;&lt;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p>
          <a:p>
            <a:pPr algn="just">
              <a:spcBef>
                <a:spcPts val="0"/>
              </a:spcBef>
              <a:buNone/>
            </a:pPr>
            <a:r>
              <a:rPr lang="en-US" altLang="zh-CN" sz="2400" dirty="0" smtClean="0">
                <a:solidFill>
                  <a:schemeClr val="tx2"/>
                </a:solidFill>
                <a:latin typeface="Courier New" pitchFamily="49" charset="0"/>
                <a:cs typeface="Courier New" pitchFamily="49" charset="0"/>
              </a:rPr>
              <a:t>  a+=2;	s+=2;</a:t>
            </a:r>
          </a:p>
          <a:p>
            <a:pPr algn="just">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&lt;&lt;"In f1 -- pos2: a(auto)="&lt;&lt;a&lt;&lt;"  s(static)="&lt;&lt;s&lt;&lt;"\n\n";</a:t>
            </a:r>
          </a:p>
          <a:p>
            <a:pPr algn="just">
              <a:spcBef>
                <a:spcPts val="0"/>
              </a:spcBef>
              <a:buNone/>
            </a:pPr>
            <a:r>
              <a:rPr lang="en-US" altLang="zh-CN" sz="2400" dirty="0" smtClean="0">
                <a:solidFill>
                  <a:schemeClr val="tx2"/>
                </a:solidFill>
                <a:latin typeface="Courier New" pitchFamily="49" charset="0"/>
                <a:cs typeface="Courier New" pitchFamily="49" charset="0"/>
              </a:rPr>
              <a:t>}</a:t>
            </a:r>
          </a:p>
          <a:p>
            <a:pPr algn="just">
              <a:spcBef>
                <a:spcPts val="0"/>
              </a:spcBef>
              <a:buNone/>
            </a:pPr>
            <a:r>
              <a:rPr lang="en-US" altLang="zh-CN" sz="2400" dirty="0" smtClean="0">
                <a:solidFill>
                  <a:srgbClr val="0000FF"/>
                </a:solidFill>
                <a:latin typeface="Courier New" pitchFamily="49" charset="0"/>
                <a:cs typeface="Courier New" pitchFamily="49" charset="0"/>
              </a:rPr>
              <a:t>void</a:t>
            </a:r>
            <a:r>
              <a:rPr lang="en-US" altLang="zh-CN" sz="2400" dirty="0" smtClean="0">
                <a:solidFill>
                  <a:schemeClr val="tx2"/>
                </a:solidFill>
                <a:latin typeface="Courier New" pitchFamily="49" charset="0"/>
                <a:cs typeface="Courier New" pitchFamily="49" charset="0"/>
              </a:rPr>
              <a:t> main(){</a:t>
            </a:r>
          </a:p>
          <a:p>
            <a:pPr algn="just">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a:t>
            </a:r>
          </a:p>
          <a:p>
            <a:pPr algn="just">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for</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=1; </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&lt;=3; </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a:t>
            </a:r>
          </a:p>
          <a:p>
            <a:pPr algn="just">
              <a:spcBef>
                <a:spcPts val="0"/>
              </a:spcBef>
              <a:buNone/>
            </a:pPr>
            <a:r>
              <a:rPr lang="en-US" altLang="zh-CN" sz="2400" dirty="0" smtClean="0">
                <a:solidFill>
                  <a:schemeClr val="tx2"/>
                </a:solidFill>
                <a:latin typeface="Courier New" pitchFamily="49" charset="0"/>
                <a:cs typeface="Courier New" pitchFamily="49" charset="0"/>
              </a:rPr>
              <a:t>		f1(); </a:t>
            </a:r>
          </a:p>
          <a:p>
            <a:pPr algn="just">
              <a:spcBef>
                <a:spcPts val="0"/>
              </a:spcBef>
              <a:buNone/>
            </a:pPr>
            <a:r>
              <a:rPr lang="en-US" altLang="zh-CN" sz="2400" dirty="0" smtClean="0">
                <a:solidFill>
                  <a:schemeClr val="tx2"/>
                </a:solidFill>
                <a:latin typeface="Courier New" pitchFamily="49" charset="0"/>
                <a:cs typeface="Courier New" pitchFamily="49" charset="0"/>
              </a:rPr>
              <a:t>}</a:t>
            </a:r>
            <a:endParaRPr lang="zh-CN" altLang="en-US" dirty="0">
              <a:solidFill>
                <a:schemeClr val="tx2"/>
              </a:solidFill>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241</a:t>
            </a:fld>
            <a:endParaRPr lang="en-US" altLang="zh-CN" dirty="0"/>
          </a:p>
        </p:txBody>
      </p:sp>
    </p:spTree>
    <p:extLst>
      <p:ext uri="{BB962C8B-B14F-4D97-AF65-F5344CB8AC3E}">
        <p14:creationId xmlns:p14="http://schemas.microsoft.com/office/powerpoint/2010/main" val="1001329128"/>
      </p:ext>
    </p:extLst>
  </p:cSld>
  <p:clrMapOvr>
    <a:masterClrMapping/>
  </p:clrMapOvr>
  <p:timing>
    <p:tnLst>
      <p:par>
        <p:cTn xmlns:p14="http://schemas.microsoft.com/office/powerpoint/2010/mai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变量与函数的存储类型</a:t>
            </a:r>
            <a:endParaRPr lang="zh-CN" altLang="en-US" dirty="0"/>
          </a:p>
        </p:txBody>
      </p:sp>
      <p:sp>
        <p:nvSpPr>
          <p:cNvPr id="3" name="内容占位符 2"/>
          <p:cNvSpPr>
            <a:spLocks noGrp="1"/>
          </p:cNvSpPr>
          <p:nvPr>
            <p:ph idx="1"/>
          </p:nvPr>
        </p:nvSpPr>
        <p:spPr/>
        <p:txBody>
          <a:bodyPr/>
          <a:lstStyle/>
          <a:p>
            <a:r>
              <a:rPr lang="zh-CN" altLang="en-US" dirty="0" smtClean="0"/>
              <a:t>运行结果为：</a:t>
            </a:r>
            <a:endParaRPr lang="en-US" altLang="zh-CN" dirty="0" smtClean="0"/>
          </a:p>
          <a:p>
            <a:pPr algn="just">
              <a:buNone/>
            </a:pPr>
            <a:r>
              <a:rPr lang="en-US" altLang="zh-CN" sz="2800" dirty="0" smtClean="0">
                <a:solidFill>
                  <a:schemeClr val="tx2"/>
                </a:solidFill>
                <a:latin typeface="Courier New" pitchFamily="49" charset="0"/>
                <a:cs typeface="Courier New" pitchFamily="49" charset="0"/>
              </a:rPr>
              <a:t>In f1 -- pos1: a(auto)=1  s(static)=1</a:t>
            </a:r>
          </a:p>
          <a:p>
            <a:pPr algn="just">
              <a:buNone/>
            </a:pPr>
            <a:r>
              <a:rPr lang="en-US" altLang="zh-CN" sz="2800" dirty="0" smtClean="0">
                <a:solidFill>
                  <a:schemeClr val="tx2"/>
                </a:solidFill>
                <a:latin typeface="Courier New" pitchFamily="49" charset="0"/>
                <a:cs typeface="Courier New" pitchFamily="49" charset="0"/>
              </a:rPr>
              <a:t>In f1 -- pos2: a(auto)=3  s(static)=3</a:t>
            </a:r>
          </a:p>
          <a:p>
            <a:pPr algn="just">
              <a:buNone/>
            </a:pPr>
            <a:r>
              <a:rPr lang="en-US" altLang="zh-CN" sz="2800" dirty="0" smtClean="0">
                <a:solidFill>
                  <a:schemeClr val="tx2"/>
                </a:solidFill>
                <a:latin typeface="Courier New" pitchFamily="49" charset="0"/>
                <a:cs typeface="Courier New" pitchFamily="49" charset="0"/>
              </a:rPr>
              <a:t> </a:t>
            </a:r>
          </a:p>
          <a:p>
            <a:pPr algn="just">
              <a:buNone/>
            </a:pPr>
            <a:r>
              <a:rPr lang="en-US" altLang="zh-CN" sz="2800" dirty="0" smtClean="0">
                <a:solidFill>
                  <a:schemeClr val="tx2"/>
                </a:solidFill>
                <a:latin typeface="Courier New" pitchFamily="49" charset="0"/>
                <a:cs typeface="Courier New" pitchFamily="49" charset="0"/>
              </a:rPr>
              <a:t>In f1 -- pos1: a(auto)=1  s(static)=3</a:t>
            </a:r>
          </a:p>
          <a:p>
            <a:pPr algn="just">
              <a:buNone/>
            </a:pPr>
            <a:r>
              <a:rPr lang="en-US" altLang="zh-CN" sz="2800" dirty="0" smtClean="0">
                <a:solidFill>
                  <a:schemeClr val="tx2"/>
                </a:solidFill>
                <a:latin typeface="Courier New" pitchFamily="49" charset="0"/>
                <a:cs typeface="Courier New" pitchFamily="49" charset="0"/>
              </a:rPr>
              <a:t>In f1 -- pos2: a(auto)=3  s(static)=5</a:t>
            </a:r>
          </a:p>
          <a:p>
            <a:pPr algn="just">
              <a:buNone/>
            </a:pPr>
            <a:r>
              <a:rPr lang="en-US" altLang="zh-CN" sz="2800" dirty="0" smtClean="0">
                <a:solidFill>
                  <a:schemeClr val="tx2"/>
                </a:solidFill>
                <a:latin typeface="Courier New" pitchFamily="49" charset="0"/>
                <a:cs typeface="Courier New" pitchFamily="49" charset="0"/>
              </a:rPr>
              <a:t> </a:t>
            </a:r>
          </a:p>
          <a:p>
            <a:pPr algn="just">
              <a:buNone/>
            </a:pPr>
            <a:r>
              <a:rPr lang="en-US" altLang="zh-CN" sz="2800" dirty="0" smtClean="0">
                <a:solidFill>
                  <a:schemeClr val="tx2"/>
                </a:solidFill>
                <a:latin typeface="Courier New" pitchFamily="49" charset="0"/>
                <a:cs typeface="Courier New" pitchFamily="49" charset="0"/>
              </a:rPr>
              <a:t>In f1 -- pos1: a(auto)=1  s(static)=5</a:t>
            </a:r>
          </a:p>
          <a:p>
            <a:pPr algn="just">
              <a:buNone/>
            </a:pPr>
            <a:r>
              <a:rPr lang="en-US" altLang="zh-CN" sz="2800" dirty="0" smtClean="0">
                <a:solidFill>
                  <a:schemeClr val="tx2"/>
                </a:solidFill>
                <a:latin typeface="Courier New" pitchFamily="49" charset="0"/>
                <a:cs typeface="Courier New" pitchFamily="49" charset="0"/>
              </a:rPr>
              <a:t>In f1 -- pos2: a(auto)=3  s(static)=7</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242</a:t>
            </a:fld>
            <a:endParaRPr lang="en-US" altLang="zh-CN" dirty="0"/>
          </a:p>
        </p:txBody>
      </p:sp>
    </p:spTree>
    <p:extLst>
      <p:ext uri="{BB962C8B-B14F-4D97-AF65-F5344CB8AC3E}">
        <p14:creationId xmlns:p14="http://schemas.microsoft.com/office/powerpoint/2010/main" val="877608354"/>
      </p:ext>
    </p:extLst>
  </p:cSld>
  <p:clrMapOvr>
    <a:masterClrMapping/>
  </p:clrMapOvr>
  <p:timing>
    <p:tnLst>
      <p:par>
        <p:cTn xmlns:p14="http://schemas.microsoft.com/office/powerpoint/2010/mai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变量与函数的存储类型</a:t>
            </a:r>
            <a:endParaRPr lang="zh-CN" altLang="en-US" dirty="0"/>
          </a:p>
        </p:txBody>
      </p:sp>
      <p:sp>
        <p:nvSpPr>
          <p:cNvPr id="3" name="内容占位符 2"/>
          <p:cNvSpPr>
            <a:spLocks noGrp="1"/>
          </p:cNvSpPr>
          <p:nvPr>
            <p:ph idx="1"/>
          </p:nvPr>
        </p:nvSpPr>
        <p:spPr/>
        <p:txBody>
          <a:bodyPr/>
          <a:lstStyle/>
          <a:p>
            <a:r>
              <a:rPr lang="zh-CN" altLang="en-US" dirty="0" smtClean="0"/>
              <a:t>变量的存储类型</a:t>
            </a:r>
            <a:endParaRPr lang="en-US" altLang="zh-CN" dirty="0" smtClean="0"/>
          </a:p>
          <a:p>
            <a:pPr lvl="1"/>
            <a:r>
              <a:rPr lang="zh-CN" altLang="en-US" dirty="0" smtClean="0"/>
              <a:t>外部存储类型</a:t>
            </a:r>
            <a:endParaRPr lang="en-US" altLang="zh-CN" dirty="0" smtClean="0"/>
          </a:p>
          <a:p>
            <a:pPr lvl="2"/>
            <a:r>
              <a:rPr lang="zh-CN" altLang="en-US" dirty="0" smtClean="0"/>
              <a:t>一个</a:t>
            </a:r>
            <a:r>
              <a:rPr lang="en-US" altLang="zh-CN" dirty="0" smtClean="0"/>
              <a:t>C++</a:t>
            </a:r>
            <a:r>
              <a:rPr lang="zh-CN" altLang="en-US" dirty="0" smtClean="0"/>
              <a:t>程序可以由多个源程序文件组成。多文件程序系统可以通过</a:t>
            </a:r>
            <a:r>
              <a:rPr lang="zh-CN" altLang="en-US" dirty="0" smtClean="0">
                <a:solidFill>
                  <a:srgbClr val="C00000"/>
                </a:solidFill>
              </a:rPr>
              <a:t>外部存储类型</a:t>
            </a:r>
            <a:r>
              <a:rPr lang="zh-CN" altLang="en-US" dirty="0" smtClean="0"/>
              <a:t>的变量和函数来</a:t>
            </a:r>
            <a:r>
              <a:rPr lang="zh-CN" altLang="en-US" dirty="0" smtClean="0">
                <a:solidFill>
                  <a:srgbClr val="C00000"/>
                </a:solidFill>
              </a:rPr>
              <a:t>共享某些数据和操作</a:t>
            </a:r>
            <a:endParaRPr lang="en-US" altLang="zh-CN" dirty="0" smtClean="0">
              <a:solidFill>
                <a:srgbClr val="C00000"/>
              </a:solidFill>
            </a:endParaRPr>
          </a:p>
          <a:p>
            <a:pPr lvl="2"/>
            <a:r>
              <a:rPr lang="zh-CN" altLang="en-US" dirty="0" smtClean="0"/>
              <a:t>在一个程序文件中定义的全局变量和函数缺省为外部的，即其作用域可以延伸到程序的其他文件中。其他文件如果要使用这个文件中定义的全局变量和函数，应该在使用前用“</a:t>
            </a:r>
            <a:r>
              <a:rPr lang="en-US" altLang="zh-CN" dirty="0" smtClean="0">
                <a:solidFill>
                  <a:srgbClr val="C00000"/>
                </a:solidFill>
              </a:rPr>
              <a:t>extern</a:t>
            </a:r>
            <a:r>
              <a:rPr lang="en-US" altLang="zh-CN" dirty="0" smtClean="0"/>
              <a:t>”</a:t>
            </a:r>
            <a:r>
              <a:rPr lang="zh-CN" altLang="en-US" dirty="0" smtClean="0"/>
              <a:t>作外部声明。外部说明通常放在文件的开头（</a:t>
            </a:r>
            <a:r>
              <a:rPr lang="zh-CN" altLang="en-US" dirty="0" smtClean="0">
                <a:solidFill>
                  <a:srgbClr val="C00000"/>
                </a:solidFill>
              </a:rPr>
              <a:t>函数</a:t>
            </a:r>
            <a:r>
              <a:rPr lang="zh-CN" altLang="en-US" dirty="0" smtClean="0"/>
              <a:t>总是</a:t>
            </a:r>
            <a:r>
              <a:rPr lang="zh-CN" altLang="en-US" dirty="0" smtClean="0">
                <a:solidFill>
                  <a:srgbClr val="C00000"/>
                </a:solidFill>
              </a:rPr>
              <a:t>省略</a:t>
            </a:r>
            <a:r>
              <a:rPr lang="en-US" altLang="zh-CN" dirty="0" smtClean="0"/>
              <a:t>extern</a:t>
            </a:r>
            <a:r>
              <a:rPr lang="zh-CN" altLang="en-US" dirty="0" smtClean="0"/>
              <a:t>）</a:t>
            </a:r>
            <a:endParaRPr lang="en-US" altLang="zh-CN" dirty="0" smtClean="0"/>
          </a:p>
          <a:p>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243</a:t>
            </a:fld>
            <a:endParaRPr lang="en-US" altLang="zh-CN" dirty="0"/>
          </a:p>
        </p:txBody>
      </p:sp>
    </p:spTree>
    <p:extLst>
      <p:ext uri="{BB962C8B-B14F-4D97-AF65-F5344CB8AC3E}">
        <p14:creationId xmlns:p14="http://schemas.microsoft.com/office/powerpoint/2010/main" val="413402474"/>
      </p:ext>
    </p:extLst>
  </p:cSld>
  <p:clrMapOvr>
    <a:masterClrMapping/>
  </p:clrMapOvr>
  <p:timing>
    <p:tnLst>
      <p:par>
        <p:cTn xmlns:p14="http://schemas.microsoft.com/office/powerpoint/2010/mai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变量与函数的存储类型</a:t>
            </a:r>
            <a:endParaRPr lang="zh-CN" altLang="en-US" dirty="0"/>
          </a:p>
        </p:txBody>
      </p:sp>
      <p:sp>
        <p:nvSpPr>
          <p:cNvPr id="3" name="内容占位符 2"/>
          <p:cNvSpPr>
            <a:spLocks noGrp="1"/>
          </p:cNvSpPr>
          <p:nvPr>
            <p:ph idx="1"/>
          </p:nvPr>
        </p:nvSpPr>
        <p:spPr/>
        <p:txBody>
          <a:bodyPr/>
          <a:lstStyle/>
          <a:p>
            <a:r>
              <a:rPr lang="zh-CN" altLang="en-US" dirty="0" smtClean="0"/>
              <a:t>变量的存储类型</a:t>
            </a:r>
            <a:endParaRPr lang="en-US" altLang="zh-CN" dirty="0" smtClean="0"/>
          </a:p>
          <a:p>
            <a:pPr lvl="1"/>
            <a:r>
              <a:rPr lang="zh-CN" altLang="en-US" dirty="0" smtClean="0"/>
              <a:t>外部存储类型</a:t>
            </a:r>
            <a:endParaRPr lang="en-US" altLang="zh-CN" dirty="0" smtClean="0"/>
          </a:p>
          <a:p>
            <a:pPr lvl="2"/>
            <a:r>
              <a:rPr lang="zh-CN" altLang="en-US" dirty="0" smtClean="0"/>
              <a:t>外部变量说明不同于全局变量说明，全局变量说明时编译器为其分配存储空间，而外部变量说明则表示</a:t>
            </a:r>
            <a:r>
              <a:rPr lang="zh-CN" altLang="en-US" dirty="0" smtClean="0">
                <a:solidFill>
                  <a:srgbClr val="C00000"/>
                </a:solidFill>
              </a:rPr>
              <a:t>该全局变量已在其它地方定义过</a:t>
            </a:r>
            <a:r>
              <a:rPr lang="zh-CN" altLang="en-US" dirty="0" smtClean="0"/>
              <a:t>，编译系统不再分配存储空间</a:t>
            </a:r>
            <a:endParaRPr lang="en-US" altLang="zh-CN" dirty="0" smtClean="0"/>
          </a:p>
          <a:p>
            <a:pPr lvl="2"/>
            <a:r>
              <a:rPr lang="zh-CN" altLang="en-US" dirty="0" smtClean="0"/>
              <a:t>外部的全局变量或函数加上</a:t>
            </a:r>
            <a:r>
              <a:rPr lang="en-US" altLang="zh-CN" dirty="0" smtClean="0"/>
              <a:t>static</a:t>
            </a:r>
            <a:r>
              <a:rPr lang="zh-CN" altLang="en-US" dirty="0" smtClean="0"/>
              <a:t>修饰，就成为静态全局变量或静态函数。静态的全局变量和函数作用域限制在本文件，其他文件即使使用外部说明也无法使用该全局变量或函数</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244</a:t>
            </a:fld>
            <a:endParaRPr lang="en-US" altLang="zh-CN" dirty="0"/>
          </a:p>
        </p:txBody>
      </p:sp>
    </p:spTree>
    <p:extLst>
      <p:ext uri="{BB962C8B-B14F-4D97-AF65-F5344CB8AC3E}">
        <p14:creationId xmlns:p14="http://schemas.microsoft.com/office/powerpoint/2010/main" val="1811029397"/>
      </p:ext>
    </p:extLst>
  </p:cSld>
  <p:clrMapOvr>
    <a:masterClrMapping/>
  </p:clrMapOvr>
  <p:timing>
    <p:tnLst>
      <p:par>
        <p:cTn xmlns:p14="http://schemas.microsoft.com/office/powerpoint/2010/mai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变量与函数的存储类型</a:t>
            </a:r>
          </a:p>
        </p:txBody>
      </p:sp>
      <p:sp>
        <p:nvSpPr>
          <p:cNvPr id="3" name="内容占位符 2"/>
          <p:cNvSpPr>
            <a:spLocks noGrp="1"/>
          </p:cNvSpPr>
          <p:nvPr>
            <p:ph idx="1"/>
          </p:nvPr>
        </p:nvSpPr>
        <p:spPr/>
        <p:txBody>
          <a:bodyPr/>
          <a:lstStyle/>
          <a:p>
            <a:r>
              <a:rPr lang="zh-CN" altLang="en-US" dirty="0"/>
              <a:t>变量的存储类型</a:t>
            </a:r>
            <a:endParaRPr lang="en-US" altLang="zh-CN" dirty="0"/>
          </a:p>
          <a:p>
            <a:pPr lvl="1"/>
            <a:r>
              <a:rPr lang="zh-CN" altLang="en-US" dirty="0"/>
              <a:t>外部存储类型</a:t>
            </a:r>
            <a:endParaRPr lang="en-US" altLang="zh-CN" dirty="0"/>
          </a:p>
          <a:p>
            <a:pPr lvl="2">
              <a:lnSpc>
                <a:spcPct val="90000"/>
              </a:lnSpc>
            </a:pPr>
            <a:r>
              <a:rPr lang="zh-CN" altLang="en-US" dirty="0"/>
              <a:t>定义：在函数外定义，可为本文件所有函数共用</a:t>
            </a:r>
          </a:p>
          <a:p>
            <a:pPr lvl="2">
              <a:lnSpc>
                <a:spcPct val="90000"/>
              </a:lnSpc>
            </a:pPr>
            <a:r>
              <a:rPr lang="zh-CN" altLang="en-US" dirty="0"/>
              <a:t>作用域：从定义变量的位置开始到本源文件结束，及有</a:t>
            </a:r>
            <a:r>
              <a:rPr lang="en-US" altLang="zh-CN" dirty="0"/>
              <a:t>extern</a:t>
            </a:r>
            <a:r>
              <a:rPr lang="zh-CN" altLang="zh-CN" dirty="0"/>
              <a:t>说明的其它源文件</a:t>
            </a:r>
            <a:endParaRPr lang="zh-CN" altLang="en-US" dirty="0"/>
          </a:p>
          <a:p>
            <a:pPr lvl="2">
              <a:lnSpc>
                <a:spcPct val="90000"/>
              </a:lnSpc>
            </a:pPr>
            <a:r>
              <a:rPr lang="zh-CN" altLang="en-US" dirty="0"/>
              <a:t>生存期：整个程序运行</a:t>
            </a:r>
            <a:r>
              <a:rPr lang="zh-CN" altLang="en-US" dirty="0" smtClean="0"/>
              <a:t>期间</a:t>
            </a:r>
            <a:endParaRPr lang="en-US" altLang="zh-CN" dirty="0" smtClean="0"/>
          </a:p>
          <a:p>
            <a:pPr lvl="2">
              <a:lnSpc>
                <a:spcPct val="90000"/>
              </a:lnSpc>
            </a:pPr>
            <a:r>
              <a:rPr lang="zh-CN" altLang="en-US" dirty="0"/>
              <a:t>若外部变量与局部变量同名，则外部变量被屏蔽</a:t>
            </a:r>
          </a:p>
          <a:p>
            <a:pPr lvl="2">
              <a:lnSpc>
                <a:spcPct val="90000"/>
              </a:lnSpc>
            </a:pPr>
            <a:endParaRPr lang="zh-CN" altLang="zh-CN" dirty="0"/>
          </a:p>
          <a:p>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245</a:t>
            </a:fld>
            <a:endParaRPr lang="en-US" altLang="zh-CN" dirty="0"/>
          </a:p>
        </p:txBody>
      </p:sp>
      <p:sp>
        <p:nvSpPr>
          <p:cNvPr id="6" name="Text Box 6"/>
          <p:cNvSpPr txBox="1">
            <a:spLocks noChangeArrowheads="1"/>
          </p:cNvSpPr>
          <p:nvPr/>
        </p:nvSpPr>
        <p:spPr bwMode="auto">
          <a:xfrm>
            <a:off x="467544" y="4509120"/>
            <a:ext cx="8178800" cy="1590675"/>
          </a:xfrm>
          <a:prstGeom prst="rect">
            <a:avLst/>
          </a:prstGeom>
          <a:solidFill>
            <a:srgbClr val="FFFFFF"/>
          </a:solidFill>
          <a:ln w="38100">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000">
                <a:solidFill>
                  <a:srgbClr val="0000FF"/>
                </a:solidFill>
                <a:latin typeface="Times New Roman" pitchFamily="18" charset="0"/>
                <a:ea typeface="宋体" charset="-122"/>
              </a:defRPr>
            </a:lvl1pPr>
            <a:lvl2pPr marL="742950" indent="-285750">
              <a:defRPr kumimoji="1" sz="2000">
                <a:solidFill>
                  <a:srgbClr val="0000FF"/>
                </a:solidFill>
                <a:latin typeface="Times New Roman" pitchFamily="18" charset="0"/>
                <a:ea typeface="宋体" charset="-122"/>
              </a:defRPr>
            </a:lvl2pPr>
            <a:lvl3pPr marL="1143000" indent="-228600">
              <a:defRPr kumimoji="1" sz="2000">
                <a:solidFill>
                  <a:srgbClr val="0000FF"/>
                </a:solidFill>
                <a:latin typeface="Times New Roman" pitchFamily="18" charset="0"/>
                <a:ea typeface="宋体" charset="-122"/>
              </a:defRPr>
            </a:lvl3pPr>
            <a:lvl4pPr marL="1600200" indent="-228600">
              <a:defRPr kumimoji="1" sz="2000">
                <a:solidFill>
                  <a:srgbClr val="0000FF"/>
                </a:solidFill>
                <a:latin typeface="Times New Roman" pitchFamily="18" charset="0"/>
                <a:ea typeface="宋体" charset="-122"/>
              </a:defRPr>
            </a:lvl4pPr>
            <a:lvl5pPr marL="2057400" indent="-228600">
              <a:defRPr kumimoji="1" sz="2000">
                <a:solidFill>
                  <a:srgbClr val="0000FF"/>
                </a:solidFill>
                <a:latin typeface="Times New Roman" pitchFamily="18" charset="0"/>
                <a:ea typeface="宋体" charset="-122"/>
              </a:defRPr>
            </a:lvl5pPr>
            <a:lvl6pPr marL="25146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6pPr>
            <a:lvl7pPr marL="29718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7pPr>
            <a:lvl8pPr marL="34290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8pPr>
            <a:lvl9pPr marL="38862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9pPr>
          </a:lstStyle>
          <a:p>
            <a:pPr algn="l"/>
            <a:r>
              <a:rPr lang="en-US" altLang="zh-CN" sz="2400" b="1" dirty="0">
                <a:solidFill>
                  <a:schemeClr val="accent2"/>
                </a:solidFill>
                <a:ea typeface="隶书" pitchFamily="49" charset="-122"/>
              </a:rPr>
              <a:t>                           </a:t>
            </a:r>
            <a:r>
              <a:rPr lang="zh-CN" altLang="en-US" sz="2400" b="1" dirty="0">
                <a:solidFill>
                  <a:schemeClr val="accent2"/>
                </a:solidFill>
                <a:ea typeface="隶书" pitchFamily="49" charset="-122"/>
              </a:rPr>
              <a:t>定义 </a:t>
            </a:r>
            <a:r>
              <a:rPr lang="en-US" altLang="zh-CN" sz="2400" b="1" dirty="0" smtClean="0">
                <a:solidFill>
                  <a:schemeClr val="accent2"/>
                </a:solidFill>
                <a:ea typeface="隶书" pitchFamily="49" charset="-122"/>
              </a:rPr>
              <a:t>(</a:t>
            </a:r>
            <a:r>
              <a:rPr lang="en-US" altLang="zh-CN" sz="2400" b="1" dirty="0" err="1" smtClean="0">
                <a:solidFill>
                  <a:schemeClr val="accent2"/>
                </a:solidFill>
                <a:ea typeface="隶书" pitchFamily="49" charset="-122"/>
              </a:rPr>
              <a:t>int</a:t>
            </a:r>
            <a:r>
              <a:rPr lang="en-US" altLang="zh-CN" sz="2400" b="1" dirty="0" smtClean="0">
                <a:solidFill>
                  <a:schemeClr val="accent2"/>
                </a:solidFill>
                <a:ea typeface="隶书" pitchFamily="49" charset="-122"/>
              </a:rPr>
              <a:t> a)</a:t>
            </a:r>
            <a:r>
              <a:rPr lang="zh-CN" altLang="en-US" sz="2400" b="1" dirty="0" smtClean="0">
                <a:solidFill>
                  <a:schemeClr val="tx1"/>
                </a:solidFill>
                <a:ea typeface="隶书" pitchFamily="49" charset="-122"/>
              </a:rPr>
              <a:t>                   </a:t>
            </a:r>
            <a:r>
              <a:rPr lang="zh-CN" altLang="en-US" sz="2400" b="1" dirty="0" smtClean="0">
                <a:ea typeface="隶书" pitchFamily="49" charset="-122"/>
              </a:rPr>
              <a:t>说明</a:t>
            </a:r>
            <a:r>
              <a:rPr lang="en-US" altLang="zh-CN" sz="2400" b="1" dirty="0" smtClean="0">
                <a:ea typeface="隶书" pitchFamily="49" charset="-122"/>
              </a:rPr>
              <a:t>(extern </a:t>
            </a:r>
            <a:r>
              <a:rPr lang="en-US" altLang="zh-CN" sz="2400" b="1" dirty="0" err="1" smtClean="0">
                <a:ea typeface="隶书" pitchFamily="49" charset="-122"/>
              </a:rPr>
              <a:t>int</a:t>
            </a:r>
            <a:r>
              <a:rPr lang="en-US" altLang="zh-CN" sz="2400" b="1" dirty="0" smtClean="0">
                <a:ea typeface="隶书" pitchFamily="49" charset="-122"/>
              </a:rPr>
              <a:t> a;)</a:t>
            </a:r>
            <a:endParaRPr lang="zh-CN" altLang="en-US" sz="2400" b="1" dirty="0">
              <a:ea typeface="隶书" pitchFamily="49" charset="-122"/>
            </a:endParaRPr>
          </a:p>
          <a:p>
            <a:pPr algn="l">
              <a:buClr>
                <a:srgbClr val="008000"/>
              </a:buClr>
              <a:buFont typeface="Wingdings" pitchFamily="2" charset="2"/>
              <a:buChar char="u"/>
            </a:pPr>
            <a:r>
              <a:rPr lang="zh-CN" altLang="en-US" sz="2400" b="1" dirty="0">
                <a:solidFill>
                  <a:schemeClr val="tx1"/>
                </a:solidFill>
                <a:ea typeface="隶书" pitchFamily="49" charset="-122"/>
              </a:rPr>
              <a:t>次数：          只能</a:t>
            </a:r>
            <a:r>
              <a:rPr lang="en-US" altLang="zh-CN" sz="2400" b="1" dirty="0">
                <a:solidFill>
                  <a:schemeClr val="tx1"/>
                </a:solidFill>
                <a:ea typeface="隶书" pitchFamily="49" charset="-122"/>
              </a:rPr>
              <a:t>1</a:t>
            </a:r>
            <a:r>
              <a:rPr lang="zh-CN" altLang="en-US" sz="2400" b="1" dirty="0">
                <a:solidFill>
                  <a:schemeClr val="tx1"/>
                </a:solidFill>
                <a:ea typeface="隶书" pitchFamily="49" charset="-122"/>
              </a:rPr>
              <a:t>次                       可说明多次</a:t>
            </a:r>
          </a:p>
          <a:p>
            <a:pPr algn="l">
              <a:buClr>
                <a:srgbClr val="008000"/>
              </a:buClr>
              <a:buFont typeface="Wingdings" pitchFamily="2" charset="2"/>
              <a:buChar char="u"/>
            </a:pPr>
            <a:r>
              <a:rPr lang="zh-CN" altLang="en-US" sz="2400" b="1" dirty="0">
                <a:solidFill>
                  <a:schemeClr val="tx1"/>
                </a:solidFill>
                <a:ea typeface="隶书" pitchFamily="49" charset="-122"/>
              </a:rPr>
              <a:t>位置：         所有函数之外              函数内或函数外</a:t>
            </a:r>
          </a:p>
          <a:p>
            <a:pPr algn="l">
              <a:buClr>
                <a:srgbClr val="008000"/>
              </a:buClr>
              <a:buFont typeface="Wingdings" pitchFamily="2" charset="2"/>
              <a:buChar char="u"/>
            </a:pPr>
            <a:r>
              <a:rPr lang="zh-CN" altLang="en-US" sz="2400" b="1" dirty="0">
                <a:solidFill>
                  <a:schemeClr val="tx1"/>
                </a:solidFill>
                <a:ea typeface="隶书" pitchFamily="49" charset="-122"/>
              </a:rPr>
              <a:t>分配内存： 分配内存</a:t>
            </a:r>
            <a:r>
              <a:rPr lang="en-US" altLang="zh-CN" sz="2400" b="1" dirty="0">
                <a:solidFill>
                  <a:schemeClr val="tx1"/>
                </a:solidFill>
                <a:ea typeface="隶书" pitchFamily="49" charset="-122"/>
              </a:rPr>
              <a:t>,</a:t>
            </a:r>
            <a:r>
              <a:rPr lang="zh-CN" altLang="en-US" sz="2400" b="1" dirty="0">
                <a:solidFill>
                  <a:schemeClr val="tx1"/>
                </a:solidFill>
                <a:ea typeface="隶书" pitchFamily="49" charset="-122"/>
              </a:rPr>
              <a:t>可初始化     不分配内存</a:t>
            </a:r>
            <a:r>
              <a:rPr lang="en-US" altLang="zh-CN" sz="2400" b="1" dirty="0">
                <a:solidFill>
                  <a:schemeClr val="tx1"/>
                </a:solidFill>
                <a:ea typeface="隶书" pitchFamily="49" charset="-122"/>
              </a:rPr>
              <a:t>,</a:t>
            </a:r>
            <a:r>
              <a:rPr lang="zh-CN" altLang="en-US" sz="2400" b="1" dirty="0">
                <a:solidFill>
                  <a:schemeClr val="tx1"/>
                </a:solidFill>
                <a:ea typeface="隶书" pitchFamily="49" charset="-122"/>
              </a:rPr>
              <a:t>不可初始化</a:t>
            </a:r>
          </a:p>
        </p:txBody>
      </p:sp>
    </p:spTree>
    <p:extLst>
      <p:ext uri="{BB962C8B-B14F-4D97-AF65-F5344CB8AC3E}">
        <p14:creationId xmlns:p14="http://schemas.microsoft.com/office/powerpoint/2010/main" val="20186073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变量与函数的存储类型</a:t>
            </a:r>
            <a:endParaRPr lang="zh-CN" altLang="en-US" dirty="0"/>
          </a:p>
        </p:txBody>
      </p:sp>
      <p:sp>
        <p:nvSpPr>
          <p:cNvPr id="3" name="内容占位符 2"/>
          <p:cNvSpPr>
            <a:spLocks noGrp="1"/>
          </p:cNvSpPr>
          <p:nvPr>
            <p:ph idx="1"/>
          </p:nvPr>
        </p:nvSpPr>
        <p:spPr/>
        <p:txBody>
          <a:bodyPr/>
          <a:lstStyle/>
          <a:p>
            <a:r>
              <a:rPr lang="zh-CN" altLang="en-US" dirty="0" smtClean="0"/>
              <a:t>变量的存储类型</a:t>
            </a:r>
            <a:endParaRPr lang="en-US" altLang="zh-CN" dirty="0" smtClean="0"/>
          </a:p>
          <a:p>
            <a:pPr lvl="1"/>
            <a:r>
              <a:rPr lang="zh-CN" altLang="en-US" dirty="0" smtClean="0"/>
              <a:t>外部存储类型</a:t>
            </a:r>
            <a:endParaRPr lang="en-US" altLang="zh-CN" dirty="0" smtClean="0"/>
          </a:p>
          <a:p>
            <a:pPr lvl="2"/>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5.22】</a:t>
            </a:r>
            <a:r>
              <a:rPr lang="zh-CN" altLang="en-US" sz="2400" dirty="0" smtClean="0">
                <a:solidFill>
                  <a:srgbClr val="C00000"/>
                </a:solidFill>
              </a:rPr>
              <a:t>本实例程序由两个文件构成,下面分别叙述它们</a:t>
            </a:r>
            <a:r>
              <a:rPr lang="zh-CN" altLang="en-US" sz="2400" dirty="0" smtClean="0">
                <a:solidFill>
                  <a:srgbClr val="0000FF"/>
                </a:solidFill>
              </a:rPr>
              <a:t>。</a:t>
            </a:r>
            <a:endParaRPr lang="en-US" altLang="zh-CN" sz="2400" dirty="0" smtClean="0">
              <a:solidFill>
                <a:srgbClr val="0000FF"/>
              </a:solidFill>
            </a:endParaRPr>
          </a:p>
          <a:p>
            <a:pPr lvl="3"/>
            <a:r>
              <a:rPr lang="zh-CN" altLang="en-US" sz="2200" dirty="0" smtClean="0">
                <a:solidFill>
                  <a:srgbClr val="FF00FF"/>
                </a:solidFill>
              </a:rPr>
              <a:t>程序文件1</a:t>
            </a:r>
            <a:endParaRPr lang="en-US" altLang="zh-CN" sz="2200" dirty="0" smtClean="0">
              <a:solidFill>
                <a:srgbClr val="FF00FF"/>
              </a:solidFill>
            </a:endParaRPr>
          </a:p>
          <a:p>
            <a:pPr lvl="3"/>
            <a:r>
              <a:rPr lang="zh-CN" altLang="en-US" dirty="0" smtClean="0"/>
              <a:t>本文件中对外部变量</a:t>
            </a:r>
            <a:r>
              <a:rPr lang="en-US" altLang="zh-CN" dirty="0" smtClean="0"/>
              <a:t>x</a:t>
            </a:r>
            <a:r>
              <a:rPr lang="zh-CN" altLang="en-US" dirty="0" smtClean="0"/>
              <a:t>及</a:t>
            </a:r>
            <a:r>
              <a:rPr lang="en-US" altLang="zh-CN" dirty="0" err="1" smtClean="0"/>
              <a:t>ch</a:t>
            </a:r>
            <a:r>
              <a:rPr lang="zh-CN" altLang="en-US" dirty="0" smtClean="0"/>
              <a:t>进行定义，并通过调用处于另一文件中的函数来“传递”与使用这些外部变量的具体值 </a:t>
            </a:r>
          </a:p>
          <a:p>
            <a:pPr lvl="4"/>
            <a:endParaRPr lang="en-US" altLang="zh-CN" dirty="0" smtClean="0"/>
          </a:p>
          <a:p>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246</a:t>
            </a:fld>
            <a:endParaRPr lang="en-US" altLang="zh-CN" dirty="0"/>
          </a:p>
        </p:txBody>
      </p:sp>
    </p:spTree>
    <p:extLst>
      <p:ext uri="{BB962C8B-B14F-4D97-AF65-F5344CB8AC3E}">
        <p14:creationId xmlns:p14="http://schemas.microsoft.com/office/powerpoint/2010/main" val="2024003682"/>
      </p:ext>
    </p:extLst>
  </p:cSld>
  <p:clrMapOvr>
    <a:masterClrMapping/>
  </p:clrMapOvr>
  <p:timing>
    <p:tnLst>
      <p:par>
        <p:cTn xmlns:p14="http://schemas.microsoft.com/office/powerpoint/2010/mai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变量与函数的存储类型</a:t>
            </a:r>
            <a:endParaRPr lang="zh-CN" altLang="en-US" dirty="0"/>
          </a:p>
        </p:txBody>
      </p:sp>
      <p:sp>
        <p:nvSpPr>
          <p:cNvPr id="3" name="内容占位符 2"/>
          <p:cNvSpPr>
            <a:spLocks noGrp="1"/>
          </p:cNvSpPr>
          <p:nvPr>
            <p:ph idx="1"/>
          </p:nvPr>
        </p:nvSpPr>
        <p:spPr>
          <a:xfrm>
            <a:off x="457200" y="1142984"/>
            <a:ext cx="8153400" cy="5500726"/>
          </a:xfrm>
        </p:spPr>
        <p:txBody>
          <a:bodyPr/>
          <a:lstStyle/>
          <a:p>
            <a:pPr algn="just">
              <a:spcBef>
                <a:spcPts val="0"/>
              </a:spcBef>
              <a:buNone/>
            </a:pPr>
            <a:r>
              <a:rPr lang="zh-CN" altLang="en-US" sz="2400" dirty="0" smtClean="0">
                <a:solidFill>
                  <a:srgbClr val="0000FF"/>
                </a:solidFill>
                <a:latin typeface="Courier New" pitchFamily="49" charset="0"/>
                <a:cs typeface="Courier New" pitchFamily="49" charset="0"/>
              </a:rPr>
              <a:t>#</a:t>
            </a:r>
            <a:r>
              <a:rPr lang="en-US" altLang="zh-CN" sz="2400" dirty="0" smtClean="0">
                <a:solidFill>
                  <a:srgbClr val="0000FF"/>
                </a:solidFill>
                <a:latin typeface="Courier New" pitchFamily="49" charset="0"/>
                <a:cs typeface="Courier New" pitchFamily="49" charset="0"/>
              </a:rPr>
              <a:t>include </a:t>
            </a:r>
            <a:r>
              <a:rPr lang="en-US" altLang="zh-CN" sz="2400" dirty="0" smtClean="0">
                <a:solidFill>
                  <a:schemeClr val="tx2"/>
                </a:solidFill>
                <a:latin typeface="Courier New" pitchFamily="49" charset="0"/>
                <a:cs typeface="Courier New" pitchFamily="49" charset="0"/>
              </a:rPr>
              <a:t>&lt;</a:t>
            </a:r>
            <a:r>
              <a:rPr lang="en-US" altLang="zh-CN" sz="2400" dirty="0" err="1" smtClean="0">
                <a:solidFill>
                  <a:schemeClr val="tx2"/>
                </a:solidFill>
                <a:latin typeface="Courier New" pitchFamily="49" charset="0"/>
                <a:cs typeface="Courier New" pitchFamily="49" charset="0"/>
              </a:rPr>
              <a:t>iostream.h</a:t>
            </a:r>
            <a:r>
              <a:rPr lang="en-US" altLang="zh-CN" sz="2400" dirty="0" smtClean="0">
                <a:solidFill>
                  <a:schemeClr val="tx2"/>
                </a:solidFill>
                <a:latin typeface="Courier New" pitchFamily="49" charset="0"/>
                <a:cs typeface="Courier New" pitchFamily="49" charset="0"/>
              </a:rPr>
              <a:t>&gt;</a:t>
            </a:r>
          </a:p>
          <a:p>
            <a:pPr algn="just">
              <a:spcBef>
                <a:spcPts val="0"/>
              </a:spcBef>
              <a:buNone/>
            </a:pP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x=11;</a:t>
            </a:r>
          </a:p>
          <a:p>
            <a:pPr algn="just">
              <a:spcBef>
                <a:spcPts val="0"/>
              </a:spcBef>
              <a:buNone/>
            </a:pPr>
            <a:r>
              <a:rPr lang="en-US" altLang="zh-CN" sz="2400" dirty="0" smtClean="0">
                <a:solidFill>
                  <a:srgbClr val="0000FF"/>
                </a:solidFill>
                <a:latin typeface="Courier New" pitchFamily="49" charset="0"/>
                <a:cs typeface="Courier New" pitchFamily="49" charset="0"/>
              </a:rPr>
              <a:t>char</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ch</a:t>
            </a:r>
            <a:r>
              <a:rPr lang="en-US" altLang="zh-CN" sz="2400" dirty="0" smtClean="0">
                <a:solidFill>
                  <a:schemeClr val="tx2"/>
                </a:solidFill>
                <a:latin typeface="Courier New" pitchFamily="49" charset="0"/>
                <a:cs typeface="Courier New" pitchFamily="49" charset="0"/>
              </a:rPr>
              <a:t>='A'; </a:t>
            </a:r>
          </a:p>
          <a:p>
            <a:pPr algn="just">
              <a:spcBef>
                <a:spcPts val="0"/>
              </a:spcBef>
              <a:buNone/>
            </a:pPr>
            <a:r>
              <a:rPr lang="en-US" altLang="zh-CN" sz="2400" dirty="0" smtClean="0">
                <a:solidFill>
                  <a:srgbClr val="0000FF"/>
                </a:solidFill>
                <a:latin typeface="Courier New" pitchFamily="49" charset="0"/>
                <a:cs typeface="Courier New" pitchFamily="49" charset="0"/>
              </a:rPr>
              <a:t>void</a:t>
            </a:r>
            <a:r>
              <a:rPr lang="en-US" altLang="zh-CN" sz="2400" dirty="0" smtClean="0">
                <a:solidFill>
                  <a:schemeClr val="tx2"/>
                </a:solidFill>
                <a:latin typeface="Courier New" pitchFamily="49" charset="0"/>
                <a:cs typeface="Courier New" pitchFamily="49" charset="0"/>
              </a:rPr>
              <a:t> func1();</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函数原型</a:t>
            </a:r>
          </a:p>
          <a:p>
            <a:pPr algn="just">
              <a:spcBef>
                <a:spcPts val="0"/>
              </a:spcBef>
              <a:buNone/>
            </a:pPr>
            <a:r>
              <a:rPr lang="en-US" altLang="zh-CN" sz="2400" dirty="0" smtClean="0">
                <a:solidFill>
                  <a:srgbClr val="0000FF"/>
                </a:solidFill>
                <a:latin typeface="Courier New" pitchFamily="49" charset="0"/>
                <a:cs typeface="Courier New" pitchFamily="49" charset="0"/>
              </a:rPr>
              <a:t>void</a:t>
            </a:r>
            <a:r>
              <a:rPr lang="en-US" altLang="zh-CN" sz="2400" dirty="0" smtClean="0">
                <a:solidFill>
                  <a:schemeClr val="tx2"/>
                </a:solidFill>
                <a:latin typeface="Courier New" pitchFamily="49" charset="0"/>
                <a:cs typeface="Courier New" pitchFamily="49" charset="0"/>
              </a:rPr>
              <a:t> func2();</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函数原型，具体定义在另一个文件中</a:t>
            </a:r>
          </a:p>
          <a:p>
            <a:pPr algn="just">
              <a:spcBef>
                <a:spcPts val="0"/>
              </a:spcBef>
              <a:buNone/>
            </a:pPr>
            <a:r>
              <a:rPr lang="en-US" altLang="zh-CN" sz="2400" dirty="0" smtClean="0">
                <a:solidFill>
                  <a:srgbClr val="0000FF"/>
                </a:solidFill>
                <a:latin typeface="Courier New" pitchFamily="49" charset="0"/>
                <a:cs typeface="Courier New" pitchFamily="49" charset="0"/>
              </a:rPr>
              <a:t>void</a:t>
            </a:r>
            <a:r>
              <a:rPr lang="en-US" altLang="zh-CN" sz="2400" dirty="0" smtClean="0">
                <a:solidFill>
                  <a:schemeClr val="tx2"/>
                </a:solidFill>
                <a:latin typeface="Courier New" pitchFamily="49" charset="0"/>
                <a:cs typeface="Courier New" pitchFamily="49" charset="0"/>
              </a:rPr>
              <a:t> main(){</a:t>
            </a:r>
          </a:p>
          <a:p>
            <a:pPr algn="just">
              <a:spcBef>
                <a:spcPts val="0"/>
              </a:spcBef>
              <a:buNone/>
            </a:pPr>
            <a:r>
              <a:rPr lang="en-US" altLang="zh-CN" sz="2400" dirty="0" smtClean="0">
                <a:solidFill>
                  <a:schemeClr val="tx2"/>
                </a:solidFill>
                <a:latin typeface="Courier New" pitchFamily="49" charset="0"/>
                <a:cs typeface="Courier New" pitchFamily="49" charset="0"/>
              </a:rPr>
              <a:t>	 func1();</a:t>
            </a:r>
          </a:p>
          <a:p>
            <a:pPr algn="just">
              <a:spcBef>
                <a:spcPts val="0"/>
              </a:spcBef>
              <a:buNone/>
            </a:pPr>
            <a:r>
              <a:rPr lang="en-US" altLang="zh-CN" sz="2400" dirty="0" smtClean="0">
                <a:solidFill>
                  <a:schemeClr val="tx2"/>
                </a:solidFill>
                <a:latin typeface="Courier New" pitchFamily="49" charset="0"/>
                <a:cs typeface="Courier New" pitchFamily="49" charset="0"/>
              </a:rPr>
              <a:t>	 func2();  </a:t>
            </a:r>
          </a:p>
          <a:p>
            <a:pPr algn="just">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&lt;&lt;"In file1_main: x, </a:t>
            </a:r>
            <a:r>
              <a:rPr lang="en-US" altLang="zh-CN" sz="2400" dirty="0" err="1" smtClean="0">
                <a:solidFill>
                  <a:schemeClr val="tx2"/>
                </a:solidFill>
                <a:latin typeface="Courier New" pitchFamily="49" charset="0"/>
                <a:cs typeface="Courier New" pitchFamily="49" charset="0"/>
              </a:rPr>
              <a:t>ch</a:t>
            </a:r>
            <a:r>
              <a:rPr lang="en-US" altLang="zh-CN" sz="2400" dirty="0" smtClean="0">
                <a:solidFill>
                  <a:schemeClr val="tx2"/>
                </a:solidFill>
                <a:latin typeface="Courier New" pitchFamily="49" charset="0"/>
                <a:cs typeface="Courier New" pitchFamily="49" charset="0"/>
              </a:rPr>
              <a:t>="&lt;&lt;x&lt;&lt;", "&lt;&lt;</a:t>
            </a:r>
            <a:r>
              <a:rPr lang="en-US" altLang="zh-CN" sz="2400" dirty="0" err="1" smtClean="0">
                <a:solidFill>
                  <a:schemeClr val="tx2"/>
                </a:solidFill>
                <a:latin typeface="Courier New" pitchFamily="49" charset="0"/>
                <a:cs typeface="Courier New" pitchFamily="49" charset="0"/>
              </a:rPr>
              <a:t>ch</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  </a:t>
            </a:r>
          </a:p>
          <a:p>
            <a:pPr algn="just">
              <a:spcBef>
                <a:spcPts val="0"/>
              </a:spcBef>
              <a:buNone/>
            </a:pPr>
            <a:r>
              <a:rPr lang="en-US" altLang="zh-CN" sz="2400" dirty="0" smtClean="0">
                <a:solidFill>
                  <a:schemeClr val="tx2"/>
                </a:solidFill>
                <a:latin typeface="Courier New" pitchFamily="49" charset="0"/>
                <a:cs typeface="Courier New" pitchFamily="49" charset="0"/>
              </a:rPr>
              <a:t>}</a:t>
            </a:r>
          </a:p>
          <a:p>
            <a:pPr algn="just">
              <a:spcBef>
                <a:spcPts val="0"/>
              </a:spcBef>
              <a:buNone/>
            </a:pPr>
            <a:r>
              <a:rPr lang="en-US" altLang="zh-CN" sz="2400" dirty="0" smtClean="0">
                <a:solidFill>
                  <a:srgbClr val="0000FF"/>
                </a:solidFill>
                <a:latin typeface="Courier New" pitchFamily="49" charset="0"/>
                <a:cs typeface="Courier New" pitchFamily="49" charset="0"/>
              </a:rPr>
              <a:t>void</a:t>
            </a:r>
            <a:r>
              <a:rPr lang="en-US" altLang="zh-CN" sz="2400" dirty="0" smtClean="0">
                <a:solidFill>
                  <a:schemeClr val="tx2"/>
                </a:solidFill>
                <a:latin typeface="Courier New" pitchFamily="49" charset="0"/>
                <a:cs typeface="Courier New" pitchFamily="49" charset="0"/>
              </a:rPr>
              <a:t> func1(){</a:t>
            </a:r>
          </a:p>
          <a:p>
            <a:pPr algn="just">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&lt;&lt;"In file1_func1: x, </a:t>
            </a:r>
            <a:r>
              <a:rPr lang="en-US" altLang="zh-CN" sz="2400" dirty="0" err="1" smtClean="0">
                <a:solidFill>
                  <a:schemeClr val="tx2"/>
                </a:solidFill>
                <a:latin typeface="Courier New" pitchFamily="49" charset="0"/>
                <a:cs typeface="Courier New" pitchFamily="49" charset="0"/>
              </a:rPr>
              <a:t>ch</a:t>
            </a:r>
            <a:r>
              <a:rPr lang="en-US" altLang="zh-CN" sz="2400" dirty="0" smtClean="0">
                <a:solidFill>
                  <a:schemeClr val="tx2"/>
                </a:solidFill>
                <a:latin typeface="Courier New" pitchFamily="49" charset="0"/>
                <a:cs typeface="Courier New" pitchFamily="49" charset="0"/>
              </a:rPr>
              <a:t>="&lt;&lt;x&lt;&lt;", "&lt;&lt;</a:t>
            </a:r>
            <a:r>
              <a:rPr lang="en-US" altLang="zh-CN" sz="2400" dirty="0" err="1" smtClean="0">
                <a:solidFill>
                  <a:schemeClr val="tx2"/>
                </a:solidFill>
                <a:latin typeface="Courier New" pitchFamily="49" charset="0"/>
                <a:cs typeface="Courier New" pitchFamily="49" charset="0"/>
              </a:rPr>
              <a:t>ch</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p>
          <a:p>
            <a:pPr algn="just">
              <a:spcBef>
                <a:spcPts val="0"/>
              </a:spcBef>
              <a:buNone/>
            </a:pPr>
            <a:r>
              <a:rPr lang="en-US" altLang="zh-CN" sz="2400" dirty="0" smtClean="0">
                <a:solidFill>
                  <a:schemeClr val="tx2"/>
                </a:solidFill>
                <a:latin typeface="Courier New" pitchFamily="49" charset="0"/>
                <a:cs typeface="Courier New" pitchFamily="49" charset="0"/>
              </a:rPr>
              <a:t>}</a:t>
            </a:r>
            <a:endParaRPr lang="zh-CN" altLang="en-US" sz="2400" dirty="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247</a:t>
            </a:fld>
            <a:endParaRPr lang="en-US" altLang="zh-CN" dirty="0"/>
          </a:p>
        </p:txBody>
      </p:sp>
    </p:spTree>
    <p:extLst>
      <p:ext uri="{BB962C8B-B14F-4D97-AF65-F5344CB8AC3E}">
        <p14:creationId xmlns:p14="http://schemas.microsoft.com/office/powerpoint/2010/main" val="2894683538"/>
      </p:ext>
    </p:extLst>
  </p:cSld>
  <p:clrMapOvr>
    <a:masterClrMapping/>
  </p:clrMapOvr>
  <p:timing>
    <p:tnLst>
      <p:par>
        <p:cTn xmlns:p14="http://schemas.microsoft.com/office/powerpoint/2010/mai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变量与函数的存储类型</a:t>
            </a:r>
            <a:endParaRPr lang="zh-CN" altLang="en-US" dirty="0"/>
          </a:p>
        </p:txBody>
      </p:sp>
      <p:sp>
        <p:nvSpPr>
          <p:cNvPr id="3" name="内容占位符 2"/>
          <p:cNvSpPr>
            <a:spLocks noGrp="1"/>
          </p:cNvSpPr>
          <p:nvPr>
            <p:ph idx="1"/>
          </p:nvPr>
        </p:nvSpPr>
        <p:spPr/>
        <p:txBody>
          <a:bodyPr/>
          <a:lstStyle/>
          <a:p>
            <a:r>
              <a:rPr lang="zh-CN" altLang="en-US" dirty="0" smtClean="0"/>
              <a:t>变量的存储类型</a:t>
            </a:r>
            <a:endParaRPr lang="en-US" altLang="zh-CN" dirty="0" smtClean="0"/>
          </a:p>
          <a:p>
            <a:pPr lvl="1"/>
            <a:r>
              <a:rPr lang="zh-CN" altLang="en-US" dirty="0" smtClean="0"/>
              <a:t>外部存储类型</a:t>
            </a:r>
            <a:endParaRPr lang="en-US" altLang="zh-CN" dirty="0" smtClean="0"/>
          </a:p>
          <a:p>
            <a:pPr lvl="2"/>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5.22】</a:t>
            </a:r>
            <a:r>
              <a:rPr lang="zh-CN" altLang="en-US" sz="2400" dirty="0" smtClean="0">
                <a:solidFill>
                  <a:srgbClr val="FF00FF"/>
                </a:solidFill>
              </a:rPr>
              <a:t>程序文件2</a:t>
            </a:r>
            <a:r>
              <a:rPr lang="zh-CN" altLang="en-US" sz="2400" dirty="0" smtClean="0">
                <a:solidFill>
                  <a:srgbClr val="0000FF"/>
                </a:solidFill>
                <a:latin typeface="Times New Roman"/>
              </a:rPr>
              <a:t> </a:t>
            </a:r>
            <a:endParaRPr lang="en-US" altLang="zh-CN" sz="2400" dirty="0" smtClean="0">
              <a:solidFill>
                <a:srgbClr val="0000FF"/>
              </a:solidFill>
              <a:latin typeface="Times New Roman"/>
            </a:endParaRPr>
          </a:p>
          <a:p>
            <a:pPr lvl="2"/>
            <a:r>
              <a:rPr lang="zh-CN" altLang="en-US" dirty="0" smtClean="0"/>
              <a:t>本文件通过</a:t>
            </a:r>
            <a:r>
              <a:rPr lang="en-US" altLang="zh-CN" dirty="0" smtClean="0"/>
              <a:t>extern</a:t>
            </a:r>
            <a:r>
              <a:rPr lang="zh-CN" altLang="en-US" dirty="0" smtClean="0"/>
              <a:t>关键字来对外部变量</a:t>
            </a:r>
            <a:r>
              <a:rPr lang="en-US" altLang="zh-CN" dirty="0" smtClean="0"/>
              <a:t>x</a:t>
            </a:r>
            <a:r>
              <a:rPr lang="zh-CN" altLang="en-US" dirty="0" smtClean="0"/>
              <a:t>及</a:t>
            </a:r>
            <a:r>
              <a:rPr lang="en-US" altLang="zh-CN" dirty="0" err="1" smtClean="0"/>
              <a:t>ch</a:t>
            </a:r>
            <a:r>
              <a:rPr lang="zh-CN" altLang="en-US" dirty="0" smtClean="0"/>
              <a:t>进行说明（不再分配存储空间，与另一文件定义处的那一同名变量共享同一存储空间），并通过使用与修改这些外部变量的值来达到文件间相互通讯的目的</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248</a:t>
            </a:fld>
            <a:endParaRPr lang="en-US" altLang="zh-CN" dirty="0"/>
          </a:p>
        </p:txBody>
      </p:sp>
    </p:spTree>
    <p:extLst>
      <p:ext uri="{BB962C8B-B14F-4D97-AF65-F5344CB8AC3E}">
        <p14:creationId xmlns:p14="http://schemas.microsoft.com/office/powerpoint/2010/main" val="1119792629"/>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函数的说明和定义</a:t>
            </a:r>
            <a:endParaRPr lang="en-US" altLang="zh-CN" dirty="0" smtClean="0"/>
          </a:p>
          <a:p>
            <a:pPr lvl="1"/>
            <a:r>
              <a:rPr lang="zh-CN" altLang="en-US" dirty="0" smtClean="0"/>
              <a:t>在</a:t>
            </a:r>
            <a:r>
              <a:rPr lang="en-US" altLang="zh-CN" dirty="0" smtClean="0"/>
              <a:t>C++</a:t>
            </a:r>
            <a:r>
              <a:rPr lang="zh-CN" altLang="en-US" dirty="0" smtClean="0"/>
              <a:t>程序中，函数有两种说明方式</a:t>
            </a:r>
            <a:endParaRPr lang="en-US" altLang="zh-CN" dirty="0" smtClean="0"/>
          </a:p>
          <a:p>
            <a:pPr lvl="2"/>
            <a:r>
              <a:rPr lang="zh-CN" altLang="en-US" dirty="0" smtClean="0"/>
              <a:t>函数原型</a:t>
            </a:r>
            <a:endParaRPr lang="en-US" altLang="zh-CN" dirty="0" smtClean="0"/>
          </a:p>
          <a:p>
            <a:pPr lvl="3"/>
            <a:r>
              <a:rPr lang="zh-CN" altLang="en-US" dirty="0" smtClean="0"/>
              <a:t>在调用函数之前说明函数原型</a:t>
            </a:r>
            <a:endParaRPr lang="en-US" altLang="zh-CN" dirty="0" smtClean="0"/>
          </a:p>
          <a:p>
            <a:pPr lvl="2"/>
            <a:r>
              <a:rPr lang="zh-CN" altLang="en-US" dirty="0" smtClean="0"/>
              <a:t>函数定义</a:t>
            </a:r>
            <a:endParaRPr lang="en-US" altLang="zh-CN" dirty="0" smtClean="0"/>
          </a:p>
          <a:p>
            <a:pPr lvl="3"/>
            <a:r>
              <a:rPr lang="zh-CN" altLang="en-US" dirty="0" smtClean="0"/>
              <a:t>在调用函数之前对函数进行定义</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24</a:t>
            </a:fld>
            <a:endParaRPr lang="en-US" altLang="zh-CN" dirty="0"/>
          </a:p>
        </p:txBody>
      </p:sp>
    </p:spTree>
    <p:extLst>
      <p:ext uri="{BB962C8B-B14F-4D97-AF65-F5344CB8AC3E}">
        <p14:creationId xmlns:p14="http://schemas.microsoft.com/office/powerpoint/2010/main" val="2740037045"/>
      </p:ext>
    </p:extLst>
  </p:cSld>
  <p:clrMapOvr>
    <a:masterClrMapping/>
  </p:clrMapOvr>
  <p:timing>
    <p:tnLst>
      <p:par>
        <p:cTn xmlns:p14="http://schemas.microsoft.com/office/powerpoint/2010/mai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变量与函数的存储类型</a:t>
            </a:r>
            <a:endParaRPr lang="zh-CN" altLang="en-US" dirty="0"/>
          </a:p>
        </p:txBody>
      </p:sp>
      <p:sp>
        <p:nvSpPr>
          <p:cNvPr id="3" name="内容占位符 2"/>
          <p:cNvSpPr>
            <a:spLocks noGrp="1"/>
          </p:cNvSpPr>
          <p:nvPr>
            <p:ph idx="1"/>
          </p:nvPr>
        </p:nvSpPr>
        <p:spPr/>
        <p:txBody>
          <a:bodyPr/>
          <a:lstStyle/>
          <a:p>
            <a:pPr algn="just">
              <a:spcBef>
                <a:spcPts val="0"/>
              </a:spcBef>
              <a:buNone/>
            </a:pPr>
            <a:r>
              <a:rPr lang="zh-CN" altLang="en-US" sz="2400" dirty="0" smtClean="0">
                <a:solidFill>
                  <a:srgbClr val="0000FF"/>
                </a:solidFill>
                <a:latin typeface="Courier New" pitchFamily="49" charset="0"/>
                <a:cs typeface="Courier New" pitchFamily="49" charset="0"/>
              </a:rPr>
              <a:t>#</a:t>
            </a:r>
            <a:r>
              <a:rPr lang="en-US" altLang="zh-CN" sz="2400" dirty="0" smtClean="0">
                <a:solidFill>
                  <a:srgbClr val="0000FF"/>
                </a:solidFill>
                <a:latin typeface="Courier New" pitchFamily="49" charset="0"/>
                <a:cs typeface="Courier New" pitchFamily="49" charset="0"/>
              </a:rPr>
              <a:t>include </a:t>
            </a:r>
            <a:r>
              <a:rPr lang="en-US" altLang="zh-CN" sz="2400" dirty="0" smtClean="0">
                <a:solidFill>
                  <a:schemeClr val="tx2"/>
                </a:solidFill>
                <a:latin typeface="Courier New" pitchFamily="49" charset="0"/>
                <a:cs typeface="Courier New" pitchFamily="49" charset="0"/>
              </a:rPr>
              <a:t>&lt;</a:t>
            </a:r>
            <a:r>
              <a:rPr lang="en-US" altLang="zh-CN" sz="2400" dirty="0" err="1" smtClean="0">
                <a:solidFill>
                  <a:schemeClr val="tx2"/>
                </a:solidFill>
                <a:latin typeface="Courier New" pitchFamily="49" charset="0"/>
                <a:cs typeface="Courier New" pitchFamily="49" charset="0"/>
              </a:rPr>
              <a:t>iostream.h</a:t>
            </a:r>
            <a:r>
              <a:rPr lang="en-US" altLang="zh-CN" sz="2400" dirty="0" smtClean="0">
                <a:solidFill>
                  <a:schemeClr val="tx2"/>
                </a:solidFill>
                <a:latin typeface="Courier New" pitchFamily="49" charset="0"/>
                <a:cs typeface="Courier New" pitchFamily="49" charset="0"/>
              </a:rPr>
              <a:t>&gt;</a:t>
            </a:r>
          </a:p>
          <a:p>
            <a:pPr algn="just">
              <a:spcBef>
                <a:spcPts val="0"/>
              </a:spcBef>
              <a:buNone/>
            </a:pPr>
            <a:r>
              <a:rPr lang="en-US" altLang="zh-CN" sz="2400" dirty="0" smtClean="0">
                <a:solidFill>
                  <a:srgbClr val="0000FF"/>
                </a:solidFill>
                <a:latin typeface="Courier New" pitchFamily="49" charset="0"/>
                <a:cs typeface="Courier New" pitchFamily="49" charset="0"/>
              </a:rPr>
              <a:t>extern</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x;</a:t>
            </a:r>
          </a:p>
          <a:p>
            <a:pPr algn="just">
              <a:spcBef>
                <a:spcPts val="0"/>
              </a:spcBef>
              <a:buNone/>
            </a:pPr>
            <a:r>
              <a:rPr lang="en-US" altLang="zh-CN" sz="2400" dirty="0" smtClean="0">
                <a:solidFill>
                  <a:srgbClr val="0000FF"/>
                </a:solidFill>
                <a:latin typeface="Courier New" pitchFamily="49" charset="0"/>
                <a:cs typeface="Courier New" pitchFamily="49" charset="0"/>
              </a:rPr>
              <a:t>extern</a:t>
            </a: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char</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ch</a:t>
            </a:r>
            <a:r>
              <a:rPr lang="en-US" altLang="zh-CN" sz="2400" dirty="0" smtClean="0">
                <a:solidFill>
                  <a:schemeClr val="tx2"/>
                </a:solidFill>
                <a:latin typeface="Courier New" pitchFamily="49" charset="0"/>
                <a:cs typeface="Courier New" pitchFamily="49" charset="0"/>
              </a:rPr>
              <a:t>; </a:t>
            </a:r>
          </a:p>
          <a:p>
            <a:pPr algn="just">
              <a:spcBef>
                <a:spcPts val="0"/>
              </a:spcBef>
              <a:buNone/>
            </a:pPr>
            <a:r>
              <a:rPr lang="en-US" altLang="zh-CN" sz="2400" dirty="0" smtClean="0">
                <a:solidFill>
                  <a:srgbClr val="0000FF"/>
                </a:solidFill>
                <a:latin typeface="Courier New" pitchFamily="49" charset="0"/>
                <a:cs typeface="Courier New" pitchFamily="49" charset="0"/>
              </a:rPr>
              <a:t>void</a:t>
            </a:r>
            <a:r>
              <a:rPr lang="en-US" altLang="zh-CN" sz="2400" dirty="0" smtClean="0">
                <a:solidFill>
                  <a:schemeClr val="tx2"/>
                </a:solidFill>
                <a:latin typeface="Courier New" pitchFamily="49" charset="0"/>
                <a:cs typeface="Courier New" pitchFamily="49" charset="0"/>
              </a:rPr>
              <a:t> func2(){</a:t>
            </a:r>
          </a:p>
          <a:p>
            <a:pPr algn="just">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&lt;&lt;"In file2_func2: x, </a:t>
            </a:r>
            <a:r>
              <a:rPr lang="en-US" altLang="zh-CN" sz="2400" dirty="0" err="1" smtClean="0">
                <a:solidFill>
                  <a:schemeClr val="tx2"/>
                </a:solidFill>
                <a:latin typeface="Courier New" pitchFamily="49" charset="0"/>
                <a:cs typeface="Courier New" pitchFamily="49" charset="0"/>
              </a:rPr>
              <a:t>ch</a:t>
            </a:r>
            <a:r>
              <a:rPr lang="en-US" altLang="zh-CN" sz="2400" dirty="0" smtClean="0">
                <a:solidFill>
                  <a:schemeClr val="tx2"/>
                </a:solidFill>
                <a:latin typeface="Courier New" pitchFamily="49" charset="0"/>
                <a:cs typeface="Courier New" pitchFamily="49" charset="0"/>
              </a:rPr>
              <a:t>="&lt;&lt;x&lt;&lt;", "&lt;&lt;</a:t>
            </a:r>
            <a:r>
              <a:rPr lang="en-US" altLang="zh-CN" sz="2400" dirty="0" err="1" smtClean="0">
                <a:solidFill>
                  <a:schemeClr val="tx2"/>
                </a:solidFill>
                <a:latin typeface="Courier New" pitchFamily="49" charset="0"/>
                <a:cs typeface="Courier New" pitchFamily="49" charset="0"/>
              </a:rPr>
              <a:t>ch</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 </a:t>
            </a:r>
          </a:p>
          <a:p>
            <a:pPr algn="just">
              <a:spcBef>
                <a:spcPts val="0"/>
              </a:spcBef>
              <a:buNone/>
            </a:pPr>
            <a:r>
              <a:rPr lang="en-US" altLang="zh-CN" sz="2400" dirty="0" smtClean="0">
                <a:solidFill>
                  <a:schemeClr val="tx2"/>
                </a:solidFill>
                <a:latin typeface="Courier New" pitchFamily="49" charset="0"/>
                <a:cs typeface="Courier New" pitchFamily="49" charset="0"/>
              </a:rPr>
              <a:t>	  x=22;</a:t>
            </a:r>
          </a:p>
          <a:p>
            <a:pPr algn="just">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ch</a:t>
            </a:r>
            <a:r>
              <a:rPr lang="en-US" altLang="zh-CN" sz="2400" dirty="0" smtClean="0">
                <a:solidFill>
                  <a:schemeClr val="tx2"/>
                </a:solidFill>
                <a:latin typeface="Courier New" pitchFamily="49" charset="0"/>
                <a:cs typeface="Courier New" pitchFamily="49" charset="0"/>
              </a:rPr>
              <a:t>='B';  </a:t>
            </a:r>
          </a:p>
          <a:p>
            <a:pPr algn="just">
              <a:spcBef>
                <a:spcPts val="0"/>
              </a:spcBef>
              <a:buNone/>
            </a:pPr>
            <a:r>
              <a:rPr lang="en-US" altLang="zh-CN" sz="2400" dirty="0" smtClean="0">
                <a:solidFill>
                  <a:schemeClr val="tx2"/>
                </a:solidFill>
                <a:latin typeface="Courier New" pitchFamily="49" charset="0"/>
                <a:cs typeface="Courier New" pitchFamily="49" charset="0"/>
              </a:rPr>
              <a:t>}</a:t>
            </a:r>
          </a:p>
          <a:p>
            <a:pPr algn="just">
              <a:lnSpc>
                <a:spcPct val="90000"/>
              </a:lnSpc>
              <a:buNone/>
            </a:pPr>
            <a:r>
              <a:rPr lang="zh-CN" altLang="en-US" sz="2400" dirty="0" smtClean="0">
                <a:solidFill>
                  <a:schemeClr val="accent2"/>
                </a:solidFill>
              </a:rPr>
              <a:t>程序执行后的显示结果如下：</a:t>
            </a:r>
          </a:p>
          <a:p>
            <a:pPr algn="just">
              <a:lnSpc>
                <a:spcPct val="90000"/>
              </a:lnSpc>
              <a:buNone/>
            </a:pPr>
            <a:r>
              <a:rPr lang="en-US" altLang="zh-CN" sz="2400" dirty="0" smtClean="0">
                <a:solidFill>
                  <a:schemeClr val="tx2"/>
                </a:solidFill>
                <a:latin typeface="Courier New" pitchFamily="49" charset="0"/>
                <a:cs typeface="Courier New" pitchFamily="49" charset="0"/>
              </a:rPr>
              <a:t>In file1_func1: x, </a:t>
            </a:r>
            <a:r>
              <a:rPr lang="en-US" altLang="zh-CN" sz="2400" dirty="0" err="1" smtClean="0">
                <a:solidFill>
                  <a:schemeClr val="tx2"/>
                </a:solidFill>
                <a:latin typeface="Courier New" pitchFamily="49" charset="0"/>
                <a:cs typeface="Courier New" pitchFamily="49" charset="0"/>
              </a:rPr>
              <a:t>ch</a:t>
            </a:r>
            <a:r>
              <a:rPr lang="en-US" altLang="zh-CN" sz="2400" dirty="0" smtClean="0">
                <a:solidFill>
                  <a:schemeClr val="tx2"/>
                </a:solidFill>
                <a:latin typeface="Courier New" pitchFamily="49" charset="0"/>
                <a:cs typeface="Courier New" pitchFamily="49" charset="0"/>
              </a:rPr>
              <a:t>=11, A</a:t>
            </a:r>
          </a:p>
          <a:p>
            <a:pPr algn="just">
              <a:lnSpc>
                <a:spcPct val="90000"/>
              </a:lnSpc>
              <a:buNone/>
            </a:pPr>
            <a:r>
              <a:rPr lang="en-US" altLang="zh-CN" sz="2400" dirty="0" smtClean="0">
                <a:solidFill>
                  <a:schemeClr val="tx2"/>
                </a:solidFill>
                <a:latin typeface="Courier New" pitchFamily="49" charset="0"/>
                <a:cs typeface="Courier New" pitchFamily="49" charset="0"/>
              </a:rPr>
              <a:t>In file2_func2: x, </a:t>
            </a:r>
            <a:r>
              <a:rPr lang="en-US" altLang="zh-CN" sz="2400" dirty="0" err="1" smtClean="0">
                <a:solidFill>
                  <a:schemeClr val="tx2"/>
                </a:solidFill>
                <a:latin typeface="Courier New" pitchFamily="49" charset="0"/>
                <a:cs typeface="Courier New" pitchFamily="49" charset="0"/>
              </a:rPr>
              <a:t>ch</a:t>
            </a:r>
            <a:r>
              <a:rPr lang="en-US" altLang="zh-CN" sz="2400" dirty="0" smtClean="0">
                <a:solidFill>
                  <a:schemeClr val="tx2"/>
                </a:solidFill>
                <a:latin typeface="Courier New" pitchFamily="49" charset="0"/>
                <a:cs typeface="Courier New" pitchFamily="49" charset="0"/>
              </a:rPr>
              <a:t>=11, A</a:t>
            </a:r>
          </a:p>
          <a:p>
            <a:pPr algn="just">
              <a:lnSpc>
                <a:spcPct val="90000"/>
              </a:lnSpc>
              <a:buNone/>
            </a:pPr>
            <a:r>
              <a:rPr lang="en-US" altLang="zh-CN" sz="2400" dirty="0" smtClean="0">
                <a:solidFill>
                  <a:schemeClr val="tx2"/>
                </a:solidFill>
                <a:latin typeface="Courier New" pitchFamily="49" charset="0"/>
                <a:cs typeface="Courier New" pitchFamily="49" charset="0"/>
              </a:rPr>
              <a:t>In file1_main: x, </a:t>
            </a:r>
            <a:r>
              <a:rPr lang="en-US" altLang="zh-CN" sz="2400" dirty="0" err="1" smtClean="0">
                <a:solidFill>
                  <a:schemeClr val="tx2"/>
                </a:solidFill>
                <a:latin typeface="Courier New" pitchFamily="49" charset="0"/>
                <a:cs typeface="Courier New" pitchFamily="49" charset="0"/>
              </a:rPr>
              <a:t>ch</a:t>
            </a:r>
            <a:r>
              <a:rPr lang="en-US" altLang="zh-CN" sz="2400" dirty="0" smtClean="0">
                <a:solidFill>
                  <a:schemeClr val="tx2"/>
                </a:solidFill>
                <a:latin typeface="Courier New" pitchFamily="49" charset="0"/>
                <a:cs typeface="Courier New" pitchFamily="49" charset="0"/>
              </a:rPr>
              <a:t>=22, B</a:t>
            </a:r>
          </a:p>
          <a:p>
            <a:pPr algn="just">
              <a:spcBef>
                <a:spcPts val="0"/>
              </a:spcBef>
              <a:buNone/>
            </a:pPr>
            <a:endParaRPr lang="en-US" altLang="zh-CN" sz="2400" dirty="0" smtClean="0">
              <a:solidFill>
                <a:srgbClr val="0000FF"/>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249</a:t>
            </a:fld>
            <a:endParaRPr lang="en-US" altLang="zh-CN" dirty="0"/>
          </a:p>
        </p:txBody>
      </p:sp>
    </p:spTree>
    <p:extLst>
      <p:ext uri="{BB962C8B-B14F-4D97-AF65-F5344CB8AC3E}">
        <p14:creationId xmlns:p14="http://schemas.microsoft.com/office/powerpoint/2010/main" val="619123706"/>
      </p:ext>
    </p:extLst>
  </p:cSld>
  <p:clrMapOvr>
    <a:masterClrMapping/>
  </p:clrMapOvr>
  <p:timing>
    <p:tnLst>
      <p:par>
        <p:cTn xmlns:p14="http://schemas.microsoft.com/office/powerpoint/2010/mai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变量与函数的存储类型</a:t>
            </a:r>
            <a:endParaRPr lang="zh-CN" altLang="en-US" dirty="0"/>
          </a:p>
        </p:txBody>
      </p:sp>
      <p:sp>
        <p:nvSpPr>
          <p:cNvPr id="3" name="内容占位符 2"/>
          <p:cNvSpPr>
            <a:spLocks noGrp="1"/>
          </p:cNvSpPr>
          <p:nvPr>
            <p:ph idx="1"/>
          </p:nvPr>
        </p:nvSpPr>
        <p:spPr/>
        <p:txBody>
          <a:bodyPr/>
          <a:lstStyle/>
          <a:p>
            <a:r>
              <a:rPr lang="zh-CN" altLang="en-US" dirty="0" smtClean="0"/>
              <a:t>函数的存储类型</a:t>
            </a:r>
            <a:endParaRPr lang="en-US" altLang="zh-CN" dirty="0" smtClean="0"/>
          </a:p>
          <a:p>
            <a:pPr lvl="1"/>
            <a:r>
              <a:rPr lang="zh-CN" altLang="en-US" dirty="0" smtClean="0"/>
              <a:t>外部存储类型函数（外部函数）</a:t>
            </a:r>
            <a:endParaRPr lang="en-US" altLang="zh-CN" dirty="0" smtClean="0"/>
          </a:p>
          <a:p>
            <a:pPr lvl="2"/>
            <a:r>
              <a:rPr lang="zh-CN" altLang="en-US" dirty="0" smtClean="0"/>
              <a:t>具有外部（</a:t>
            </a:r>
            <a:r>
              <a:rPr lang="en-US" altLang="zh-CN" dirty="0" smtClean="0"/>
              <a:t>extern）</a:t>
            </a:r>
            <a:r>
              <a:rPr lang="zh-CN" altLang="en-US" dirty="0" smtClean="0"/>
              <a:t>存储类别的函数称为外部（</a:t>
            </a:r>
            <a:r>
              <a:rPr lang="en-US" altLang="zh-CN" dirty="0" smtClean="0"/>
              <a:t>extern）</a:t>
            </a:r>
            <a:r>
              <a:rPr lang="zh-CN" altLang="en-US" dirty="0" smtClean="0"/>
              <a:t>函数。这种函数具有程序级作用域。当函数定义时没给出存储类别时，系统默认它为外部（</a:t>
            </a:r>
            <a:r>
              <a:rPr lang="en-US" altLang="zh-CN" dirty="0" smtClean="0"/>
              <a:t>extern）</a:t>
            </a:r>
            <a:r>
              <a:rPr lang="zh-CN" altLang="en-US" dirty="0" smtClean="0"/>
              <a:t>存储类别，所以实用程序中几乎从不使用</a:t>
            </a:r>
            <a:r>
              <a:rPr lang="en-US" altLang="zh-CN" dirty="0" smtClean="0"/>
              <a:t>extern</a:t>
            </a:r>
            <a:r>
              <a:rPr lang="zh-CN" altLang="en-US" dirty="0" smtClean="0"/>
              <a:t>来说明外部函数。 </a:t>
            </a:r>
            <a:endParaRPr lang="en-US" altLang="zh-CN" dirty="0" smtClean="0"/>
          </a:p>
          <a:p>
            <a:pPr lvl="2"/>
            <a:r>
              <a:rPr lang="zh-CN" altLang="en-US" dirty="0" smtClean="0"/>
              <a:t>例如，如下的两个函数说明是完全等价的。</a:t>
            </a:r>
          </a:p>
          <a:p>
            <a:pPr algn="just">
              <a:buNone/>
            </a:pPr>
            <a:r>
              <a:rPr lang="zh-CN" altLang="en-US" sz="2800" dirty="0" smtClean="0">
                <a:solidFill>
                  <a:srgbClr val="0000FF"/>
                </a:solidFill>
              </a:rPr>
              <a:t>	</a:t>
            </a:r>
            <a:r>
              <a:rPr lang="en-US" altLang="zh-CN" dirty="0" err="1" smtClean="0">
                <a:solidFill>
                  <a:srgbClr val="0000FF"/>
                </a:solidFill>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a:t>
            </a:r>
            <a:r>
              <a:rPr lang="en-US" altLang="zh-CN" dirty="0" err="1" smtClean="0">
                <a:solidFill>
                  <a:schemeClr val="tx2"/>
                </a:solidFill>
                <a:latin typeface="Courier New" pitchFamily="49" charset="0"/>
                <a:cs typeface="Courier New" pitchFamily="49" charset="0"/>
              </a:rPr>
              <a:t>func</a:t>
            </a:r>
            <a:r>
              <a:rPr lang="en-US" altLang="zh-CN" dirty="0" smtClean="0">
                <a:solidFill>
                  <a:schemeClr val="tx2"/>
                </a:solidFill>
                <a:latin typeface="Courier New" pitchFamily="49" charset="0"/>
                <a:cs typeface="Courier New" pitchFamily="49" charset="0"/>
              </a:rPr>
              <a:t>(){…}</a:t>
            </a:r>
          </a:p>
          <a:p>
            <a:pPr algn="just">
              <a:buNone/>
            </a:pPr>
            <a:r>
              <a:rPr lang="en-US" altLang="zh-CN" dirty="0" smtClean="0">
                <a:solidFill>
                  <a:schemeClr val="tx2"/>
                </a:solidFill>
                <a:latin typeface="Courier New" pitchFamily="49" charset="0"/>
                <a:cs typeface="Courier New" pitchFamily="49" charset="0"/>
              </a:rPr>
              <a:t>	</a:t>
            </a:r>
            <a:r>
              <a:rPr lang="en-US" altLang="zh-CN" dirty="0" smtClean="0">
                <a:solidFill>
                  <a:srgbClr val="0000FF"/>
                </a:solidFill>
                <a:latin typeface="Courier New" pitchFamily="49" charset="0"/>
                <a:cs typeface="Courier New" pitchFamily="49" charset="0"/>
              </a:rPr>
              <a:t>extern </a:t>
            </a:r>
            <a:r>
              <a:rPr lang="en-US" altLang="zh-CN" dirty="0" err="1" smtClean="0">
                <a:solidFill>
                  <a:srgbClr val="0000FF"/>
                </a:solidFill>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a:t>
            </a:r>
            <a:r>
              <a:rPr lang="en-US" altLang="zh-CN" dirty="0" err="1" smtClean="0">
                <a:solidFill>
                  <a:schemeClr val="tx2"/>
                </a:solidFill>
                <a:latin typeface="Courier New" pitchFamily="49" charset="0"/>
                <a:cs typeface="Courier New" pitchFamily="49" charset="0"/>
              </a:rPr>
              <a:t>func</a:t>
            </a:r>
            <a:r>
              <a:rPr lang="en-US" altLang="zh-CN" dirty="0" smtClean="0">
                <a:solidFill>
                  <a:schemeClr val="tx2"/>
                </a:solidFill>
                <a:latin typeface="Courier New" pitchFamily="49" charset="0"/>
                <a:cs typeface="Courier New" pitchFamily="49" charset="0"/>
              </a:rPr>
              <a:t>(){…}</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250</a:t>
            </a:fld>
            <a:endParaRPr lang="en-US" altLang="zh-CN" dirty="0"/>
          </a:p>
        </p:txBody>
      </p:sp>
    </p:spTree>
    <p:extLst>
      <p:ext uri="{BB962C8B-B14F-4D97-AF65-F5344CB8AC3E}">
        <p14:creationId xmlns:p14="http://schemas.microsoft.com/office/powerpoint/2010/main" val="696218554"/>
      </p:ext>
    </p:extLst>
  </p:cSld>
  <p:clrMapOvr>
    <a:masterClrMapping/>
  </p:clrMapOvr>
  <p:timing>
    <p:tnLst>
      <p:par>
        <p:cTn xmlns:p14="http://schemas.microsoft.com/office/powerpoint/2010/mai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变量与函数的存储类型</a:t>
            </a:r>
            <a:endParaRPr lang="zh-CN" altLang="en-US" dirty="0"/>
          </a:p>
        </p:txBody>
      </p:sp>
      <p:sp>
        <p:nvSpPr>
          <p:cNvPr id="3" name="内容占位符 2"/>
          <p:cNvSpPr>
            <a:spLocks noGrp="1"/>
          </p:cNvSpPr>
          <p:nvPr>
            <p:ph idx="1"/>
          </p:nvPr>
        </p:nvSpPr>
        <p:spPr/>
        <p:txBody>
          <a:bodyPr/>
          <a:lstStyle/>
          <a:p>
            <a:r>
              <a:rPr lang="zh-CN" altLang="en-US" dirty="0" smtClean="0"/>
              <a:t>函数的存储类型</a:t>
            </a:r>
            <a:endParaRPr lang="en-US" altLang="zh-CN" dirty="0" smtClean="0"/>
          </a:p>
          <a:p>
            <a:pPr lvl="1"/>
            <a:r>
              <a:rPr lang="zh-CN" altLang="en-US" dirty="0" smtClean="0"/>
              <a:t>静态存储类型函数</a:t>
            </a:r>
            <a:endParaRPr lang="en-US" altLang="zh-CN" dirty="0" smtClean="0"/>
          </a:p>
          <a:p>
            <a:pPr lvl="2"/>
            <a:r>
              <a:rPr lang="zh-CN" altLang="en-US" dirty="0" smtClean="0"/>
              <a:t>具有静态（</a:t>
            </a:r>
            <a:r>
              <a:rPr lang="en-US" altLang="zh-CN" dirty="0" smtClean="0"/>
              <a:t>static）</a:t>
            </a:r>
            <a:r>
              <a:rPr lang="zh-CN" altLang="en-US" dirty="0" smtClean="0"/>
              <a:t>存储类别的函数称为静态（</a:t>
            </a:r>
            <a:r>
              <a:rPr lang="en-US" altLang="zh-CN" dirty="0" smtClean="0"/>
              <a:t>static）</a:t>
            </a:r>
            <a:r>
              <a:rPr lang="zh-CN" altLang="en-US" dirty="0" smtClean="0"/>
              <a:t>函数（有时也称为</a:t>
            </a:r>
            <a:r>
              <a:rPr lang="zh-CN" altLang="en-US" dirty="0" smtClean="0">
                <a:solidFill>
                  <a:schemeClr val="hlink"/>
                </a:solidFill>
              </a:rPr>
              <a:t>内部函数</a:t>
            </a:r>
            <a:r>
              <a:rPr lang="zh-CN" altLang="en-US" dirty="0" smtClean="0"/>
              <a:t>）。这种函数只具有</a:t>
            </a:r>
            <a:r>
              <a:rPr lang="zh-CN" altLang="en-US" dirty="0" smtClean="0">
                <a:solidFill>
                  <a:schemeClr val="hlink"/>
                </a:solidFill>
              </a:rPr>
              <a:t>文件级作用域</a:t>
            </a:r>
            <a:r>
              <a:rPr lang="zh-CN" altLang="en-US" dirty="0" smtClean="0"/>
              <a:t>，即是说, 这样的函数只能在本文件的内部被调用，在其它文件中均不可见。</a:t>
            </a:r>
          </a:p>
          <a:p>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251</a:t>
            </a:fld>
            <a:endParaRPr lang="en-US" altLang="zh-CN" dirty="0"/>
          </a:p>
        </p:txBody>
      </p:sp>
    </p:spTree>
    <p:extLst>
      <p:ext uri="{BB962C8B-B14F-4D97-AF65-F5344CB8AC3E}">
        <p14:creationId xmlns:p14="http://schemas.microsoft.com/office/powerpoint/2010/main" val="1899726125"/>
      </p:ext>
    </p:extLst>
  </p:cSld>
  <p:clrMapOvr>
    <a:masterClrMapping/>
  </p:clrMapOvr>
  <p:timing>
    <p:tnLst>
      <p:par>
        <p:cTn xmlns:p14="http://schemas.microsoft.com/office/powerpoint/2010/mai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1" name="WordArt 5"/>
          <p:cNvSpPr>
            <a:spLocks noChangeArrowheads="1" noChangeShapeType="1" noTextEdit="1"/>
          </p:cNvSpPr>
          <p:nvPr/>
        </p:nvSpPr>
        <p:spPr bwMode="gray">
          <a:xfrm>
            <a:off x="4860032" y="1196752"/>
            <a:ext cx="3887787" cy="1728192"/>
          </a:xfrm>
          <a:prstGeom prst="rect">
            <a:avLst/>
          </a:prstGeom>
        </p:spPr>
        <p:txBody>
          <a:bodyPr wrap="none" fromWordArt="1">
            <a:prstTxWarp prst="textDeflate">
              <a:avLst>
                <a:gd name="adj" fmla="val 0"/>
              </a:avLst>
            </a:prstTxWarp>
          </a:bodyPr>
          <a:lstStyle/>
          <a:p>
            <a:pPr algn="ctr"/>
            <a:r>
              <a:rPr lang="en-US" altLang="zh-CN" sz="3600" b="1" kern="10" dirty="0" smtClean="0">
                <a:ln w="19050">
                  <a:solidFill>
                    <a:schemeClr val="bg1"/>
                  </a:solidFill>
                  <a:round/>
                  <a:headEnd/>
                  <a:tailEnd/>
                </a:ln>
                <a:gradFill rotWithShape="1">
                  <a:gsLst>
                    <a:gs pos="0">
                      <a:schemeClr val="tx2"/>
                    </a:gs>
                    <a:gs pos="100000">
                      <a:schemeClr val="hlink"/>
                    </a:gs>
                  </a:gsLst>
                  <a:lin ang="0" scaled="1"/>
                </a:gradFill>
                <a:effectLst>
                  <a:outerShdw dist="63500" dir="2212194" algn="ctr" rotWithShape="0">
                    <a:srgbClr val="868686">
                      <a:alpha val="50000"/>
                    </a:srgbClr>
                  </a:outerShdw>
                </a:effectLst>
                <a:cs typeface="Arial" panose="020B0604020202020204" pitchFamily="34" charset="0"/>
              </a:rPr>
              <a:t>Q&amp;A!</a:t>
            </a:r>
            <a:endParaRPr lang="zh-CN" altLang="en-US" sz="3600" b="1" kern="10" dirty="0">
              <a:ln w="19050">
                <a:solidFill>
                  <a:schemeClr val="bg1"/>
                </a:solidFill>
                <a:round/>
                <a:headEnd/>
                <a:tailEnd/>
              </a:ln>
              <a:gradFill rotWithShape="1">
                <a:gsLst>
                  <a:gs pos="0">
                    <a:schemeClr val="tx2"/>
                  </a:gs>
                  <a:gs pos="100000">
                    <a:schemeClr val="hlink"/>
                  </a:gs>
                </a:gsLst>
                <a:lin ang="0" scaled="1"/>
              </a:gradFill>
              <a:effectLst>
                <a:outerShdw dist="63500" dir="2212194" algn="ctr" rotWithShape="0">
                  <a:srgbClr val="868686">
                    <a:alpha val="50000"/>
                  </a:srgbClr>
                </a:outerShdw>
              </a:effectLst>
              <a:cs typeface="Arial" panose="020B0604020202020204" pitchFamily="34" charset="0"/>
            </a:endParaRPr>
          </a:p>
        </p:txBody>
      </p:sp>
    </p:spTree>
    <p:extLst>
      <p:ext uri="{BB962C8B-B14F-4D97-AF65-F5344CB8AC3E}">
        <p14:creationId xmlns:p14="http://schemas.microsoft.com/office/powerpoint/2010/main" val="15202436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6021"/>
                                        </p:tgtEl>
                                        <p:attrNameLst>
                                          <p:attrName>style.visibility</p:attrName>
                                        </p:attrNameLst>
                                      </p:cBhvr>
                                      <p:to>
                                        <p:strVal val="visible"/>
                                      </p:to>
                                    </p:set>
                                    <p:anim calcmode="lin" valueType="num">
                                      <p:cBhvr>
                                        <p:cTn id="7" dur="500" fill="hold"/>
                                        <p:tgtEl>
                                          <p:spTgt spid="86021"/>
                                        </p:tgtEl>
                                        <p:attrNameLst>
                                          <p:attrName>ppt_w</p:attrName>
                                        </p:attrNameLst>
                                      </p:cBhvr>
                                      <p:tavLst>
                                        <p:tav tm="0">
                                          <p:val>
                                            <p:fltVal val="0"/>
                                          </p:val>
                                        </p:tav>
                                        <p:tav tm="100000">
                                          <p:val>
                                            <p:strVal val="#ppt_w"/>
                                          </p:val>
                                        </p:tav>
                                      </p:tavLst>
                                    </p:anim>
                                    <p:anim calcmode="lin" valueType="num">
                                      <p:cBhvr>
                                        <p:cTn id="8" dur="500" fill="hold"/>
                                        <p:tgtEl>
                                          <p:spTgt spid="86021"/>
                                        </p:tgtEl>
                                        <p:attrNameLst>
                                          <p:attrName>ppt_h</p:attrName>
                                        </p:attrNameLst>
                                      </p:cBhvr>
                                      <p:tavLst>
                                        <p:tav tm="0">
                                          <p:val>
                                            <p:fltVal val="0"/>
                                          </p:val>
                                        </p:tav>
                                        <p:tav tm="100000">
                                          <p:val>
                                            <p:strVal val="#ppt_h"/>
                                          </p:val>
                                        </p:tav>
                                      </p:tavLst>
                                    </p:anim>
                                    <p:animEffect transition="in" filter="fade">
                                      <p:cBhvr>
                                        <p:cTn id="9" dur="500"/>
                                        <p:tgtEl>
                                          <p:spTgt spid="860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a:xfrm>
            <a:off x="428596" y="1295400"/>
            <a:ext cx="8501122" cy="5029200"/>
          </a:xfrm>
        </p:spPr>
        <p:txBody>
          <a:bodyPr/>
          <a:lstStyle/>
          <a:p>
            <a:r>
              <a:rPr lang="zh-CN" altLang="en-US" dirty="0" smtClean="0"/>
              <a:t>函数原型</a:t>
            </a:r>
            <a:endParaRPr lang="en-US" altLang="zh-CN" dirty="0" smtClean="0"/>
          </a:p>
          <a:p>
            <a:pPr lvl="1"/>
            <a:r>
              <a:rPr lang="zh-CN" altLang="en-US" dirty="0" smtClean="0"/>
              <a:t>也称为函数声明</a:t>
            </a:r>
            <a:endParaRPr lang="en-US" altLang="zh-CN" dirty="0" smtClean="0"/>
          </a:p>
          <a:p>
            <a:pPr lvl="1"/>
            <a:r>
              <a:rPr lang="zh-CN" altLang="en-US" dirty="0" smtClean="0"/>
              <a:t>用来指明函数的名称、参数以及返回值类型</a:t>
            </a:r>
            <a:endParaRPr lang="en-US" altLang="zh-CN" dirty="0" smtClean="0"/>
          </a:p>
          <a:p>
            <a:pPr lvl="1"/>
            <a:r>
              <a:rPr lang="zh-CN" altLang="en-US" dirty="0" smtClean="0"/>
              <a:t>函数原型格式为：</a:t>
            </a:r>
            <a:endParaRPr lang="en-US" altLang="zh-CN" dirty="0" smtClean="0"/>
          </a:p>
          <a:p>
            <a:pPr lvl="1">
              <a:buNone/>
            </a:pPr>
            <a:r>
              <a:rPr lang="en-US" altLang="zh-CN" sz="2400" dirty="0" smtClean="0">
                <a:solidFill>
                  <a:schemeClr val="tx2"/>
                </a:solidFill>
                <a:latin typeface="Courier New" pitchFamily="49" charset="0"/>
                <a:cs typeface="Courier New" pitchFamily="49" charset="0"/>
              </a:rPr>
              <a:t>[&lt;</a:t>
            </a:r>
            <a:r>
              <a:rPr lang="zh-CN" altLang="en-US" sz="2400" dirty="0" smtClean="0">
                <a:solidFill>
                  <a:schemeClr val="tx2"/>
                </a:solidFill>
                <a:latin typeface="Courier New" pitchFamily="49" charset="0"/>
                <a:cs typeface="Courier New" pitchFamily="49" charset="0"/>
              </a:rPr>
              <a:t>属性说明</a:t>
            </a:r>
            <a:r>
              <a:rPr lang="en-US" altLang="zh-CN" sz="2400" dirty="0" smtClean="0">
                <a:solidFill>
                  <a:schemeClr val="tx2"/>
                </a:solidFill>
                <a:latin typeface="Courier New" pitchFamily="49" charset="0"/>
                <a:cs typeface="Courier New" pitchFamily="49" charset="0"/>
              </a:rPr>
              <a:t>&gt;]&lt;</a:t>
            </a:r>
            <a:r>
              <a:rPr lang="zh-CN" altLang="en-US" sz="2400" dirty="0" smtClean="0">
                <a:solidFill>
                  <a:schemeClr val="tx2"/>
                </a:solidFill>
                <a:latin typeface="Courier New" pitchFamily="49" charset="0"/>
                <a:cs typeface="Courier New" pitchFamily="49" charset="0"/>
              </a:rPr>
              <a:t>返回值类型</a:t>
            </a:r>
            <a:r>
              <a:rPr lang="en-US" altLang="zh-CN" sz="2400" dirty="0" smtClean="0">
                <a:solidFill>
                  <a:schemeClr val="tx2"/>
                </a:solidFill>
                <a:latin typeface="Courier New" pitchFamily="49" charset="0"/>
                <a:cs typeface="Courier New" pitchFamily="49" charset="0"/>
              </a:rPr>
              <a:t>&gt;&lt;</a:t>
            </a:r>
            <a:r>
              <a:rPr lang="zh-CN" altLang="en-US" sz="2400" dirty="0" smtClean="0">
                <a:solidFill>
                  <a:schemeClr val="tx2"/>
                </a:solidFill>
                <a:latin typeface="Courier New" pitchFamily="49" charset="0"/>
                <a:cs typeface="Courier New" pitchFamily="49" charset="0"/>
              </a:rPr>
              <a:t>函数</a:t>
            </a:r>
            <a:r>
              <a:rPr lang="zh-CN" altLang="en-US" sz="2400" smtClean="0">
                <a:solidFill>
                  <a:schemeClr val="tx2"/>
                </a:solidFill>
                <a:latin typeface="Courier New" pitchFamily="49" charset="0"/>
                <a:cs typeface="Courier New" pitchFamily="49" charset="0"/>
              </a:rPr>
              <a:t>名</a:t>
            </a:r>
            <a:r>
              <a:rPr lang="en-US" altLang="zh-CN" sz="2400" smtClean="0">
                <a:solidFill>
                  <a:schemeClr val="tx2"/>
                </a:solidFill>
                <a:latin typeface="Courier New" pitchFamily="49" charset="0"/>
                <a:cs typeface="Courier New" pitchFamily="49" charset="0"/>
              </a:rPr>
              <a:t>&gt;([&lt;</a:t>
            </a:r>
            <a:r>
              <a:rPr lang="zh-CN" altLang="en-US" sz="2400" dirty="0" smtClean="0">
                <a:solidFill>
                  <a:schemeClr val="tx2"/>
                </a:solidFill>
                <a:latin typeface="Courier New" pitchFamily="49" charset="0"/>
                <a:cs typeface="Courier New" pitchFamily="49" charset="0"/>
              </a:rPr>
              <a:t>参数表</a:t>
            </a:r>
            <a:r>
              <a:rPr lang="en-US" altLang="zh-CN" sz="2400" dirty="0" smtClean="0">
                <a:solidFill>
                  <a:schemeClr val="tx2"/>
                </a:solidFill>
                <a:latin typeface="Courier New" pitchFamily="49" charset="0"/>
                <a:cs typeface="Courier New" pitchFamily="49" charset="0"/>
              </a:rPr>
              <a:t>&gt;]);</a:t>
            </a:r>
          </a:p>
          <a:p>
            <a:pPr lvl="1"/>
            <a:r>
              <a:rPr lang="zh-CN" altLang="en-US" dirty="0" smtClean="0"/>
              <a:t>例如</a:t>
            </a:r>
            <a:endParaRPr lang="en-US" altLang="zh-CN" dirty="0" smtClean="0"/>
          </a:p>
          <a:p>
            <a:pPr lvl="1">
              <a:buNone/>
            </a:pPr>
            <a:r>
              <a:rPr lang="en-US" altLang="zh-CN" err="1" smtClean="0">
                <a:latin typeface="Courier New" pitchFamily="49" charset="0"/>
                <a:cs typeface="Courier New" pitchFamily="49" charset="0"/>
              </a:rPr>
              <a:t>int</a:t>
            </a:r>
            <a:r>
              <a:rPr lang="en-US" altLang="zh-CN" smtClean="0">
                <a:solidFill>
                  <a:schemeClr val="tx2"/>
                </a:solidFill>
                <a:latin typeface="Courier New" pitchFamily="49" charset="0"/>
                <a:cs typeface="Courier New" pitchFamily="49" charset="0"/>
              </a:rPr>
              <a:t> add(</a:t>
            </a:r>
            <a:r>
              <a:rPr lang="en-US" altLang="zh-CN" smtClean="0">
                <a:latin typeface="Courier New" pitchFamily="49" charset="0"/>
                <a:cs typeface="Courier New" pitchFamily="49" charset="0"/>
              </a:rPr>
              <a:t>int</a:t>
            </a:r>
            <a:r>
              <a:rPr lang="en-US" altLang="zh-CN" smtClean="0">
                <a:solidFill>
                  <a:schemeClr val="tx2"/>
                </a:solidFill>
                <a:latin typeface="Courier New" pitchFamily="49" charset="0"/>
                <a:cs typeface="Courier New" pitchFamily="49" charset="0"/>
              </a:rPr>
              <a:t> </a:t>
            </a:r>
            <a:r>
              <a:rPr lang="en-US" altLang="zh-CN" dirty="0" smtClean="0">
                <a:solidFill>
                  <a:schemeClr val="tx2"/>
                </a:solidFill>
                <a:latin typeface="Courier New" pitchFamily="49" charset="0"/>
                <a:cs typeface="Courier New" pitchFamily="49" charset="0"/>
              </a:rPr>
              <a:t>a, </a:t>
            </a:r>
            <a:r>
              <a:rPr lang="en-US" altLang="zh-CN" dirty="0" err="1" smtClean="0">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b); </a:t>
            </a:r>
          </a:p>
          <a:p>
            <a:pPr lvl="1">
              <a:buNone/>
            </a:pPr>
            <a:r>
              <a:rPr lang="en-US" altLang="zh-CN" dirty="0" smtClean="0">
                <a:latin typeface="Courier New" pitchFamily="49" charset="0"/>
                <a:cs typeface="Courier New" pitchFamily="49" charset="0"/>
              </a:rPr>
              <a:t>inline </a:t>
            </a:r>
            <a:r>
              <a:rPr lang="en-US" altLang="zh-CN" smtClean="0">
                <a:latin typeface="Courier New" pitchFamily="49" charset="0"/>
                <a:cs typeface="Courier New" pitchFamily="49" charset="0"/>
              </a:rPr>
              <a:t>void </a:t>
            </a:r>
            <a:r>
              <a:rPr lang="en-US" altLang="zh-CN" smtClean="0">
                <a:solidFill>
                  <a:schemeClr val="tx2"/>
                </a:solidFill>
                <a:latin typeface="Courier New" pitchFamily="49" charset="0"/>
                <a:cs typeface="Courier New" pitchFamily="49" charset="0"/>
              </a:rPr>
              <a:t>swap(</a:t>
            </a:r>
            <a:r>
              <a:rPr lang="en-US" altLang="zh-CN" smtClean="0">
                <a:latin typeface="Courier New" pitchFamily="49" charset="0"/>
                <a:cs typeface="Courier New" pitchFamily="49" charset="0"/>
              </a:rPr>
              <a:t>float</a:t>
            </a:r>
            <a:r>
              <a:rPr lang="en-US" altLang="zh-CN" smtClean="0">
                <a:solidFill>
                  <a:schemeClr val="tx2"/>
                </a:solidFill>
                <a:latin typeface="Courier New" pitchFamily="49" charset="0"/>
                <a:cs typeface="Courier New" pitchFamily="49" charset="0"/>
              </a:rPr>
              <a:t> </a:t>
            </a:r>
            <a:r>
              <a:rPr lang="en-US" altLang="zh-CN" dirty="0" smtClean="0">
                <a:solidFill>
                  <a:schemeClr val="tx2"/>
                </a:solidFill>
                <a:latin typeface="Courier New" pitchFamily="49" charset="0"/>
                <a:cs typeface="Courier New" pitchFamily="49" charset="0"/>
              </a:rPr>
              <a:t>&amp;s, </a:t>
            </a:r>
            <a:r>
              <a:rPr lang="en-US" altLang="zh-CN" dirty="0" smtClean="0">
                <a:latin typeface="Courier New" pitchFamily="49" charset="0"/>
                <a:cs typeface="Courier New" pitchFamily="49" charset="0"/>
              </a:rPr>
              <a:t>float</a:t>
            </a:r>
            <a:r>
              <a:rPr lang="en-US" altLang="zh-CN" dirty="0" smtClean="0">
                <a:solidFill>
                  <a:schemeClr val="tx2"/>
                </a:solidFill>
                <a:latin typeface="Courier New" pitchFamily="49" charset="0"/>
                <a:cs typeface="Courier New" pitchFamily="49" charset="0"/>
              </a:rPr>
              <a:t> &amp;t);</a:t>
            </a:r>
          </a:p>
          <a:p>
            <a:pPr lvl="1">
              <a:buNone/>
            </a:pPr>
            <a:r>
              <a:rPr lang="en-US" altLang="zh-CN" dirty="0" smtClean="0">
                <a:latin typeface="Courier New" pitchFamily="49" charset="0"/>
                <a:cs typeface="Courier New" pitchFamily="49" charset="0"/>
              </a:rPr>
              <a:t>void</a:t>
            </a:r>
            <a:r>
              <a:rPr lang="en-US" altLang="zh-CN" dirty="0" smtClean="0">
                <a:solidFill>
                  <a:schemeClr val="tx2"/>
                </a:solidFill>
                <a:latin typeface="Courier New" pitchFamily="49" charset="0"/>
                <a:cs typeface="Courier New" pitchFamily="49" charset="0"/>
              </a:rPr>
              <a:t> </a:t>
            </a:r>
            <a:r>
              <a:rPr lang="en-US" altLang="zh-CN" smtClean="0">
                <a:solidFill>
                  <a:schemeClr val="tx2"/>
                </a:solidFill>
                <a:latin typeface="Courier New" pitchFamily="49" charset="0"/>
                <a:cs typeface="Courier New" pitchFamily="49" charset="0"/>
              </a:rPr>
              <a:t>print (</a:t>
            </a:r>
            <a:r>
              <a:rPr lang="en-US" altLang="zh-CN" smtClean="0">
                <a:latin typeface="Courier New" pitchFamily="49" charset="0"/>
                <a:cs typeface="Courier New" pitchFamily="49" charset="0"/>
              </a:rPr>
              <a:t>char</a:t>
            </a:r>
            <a:r>
              <a:rPr lang="en-US" altLang="zh-CN" smtClean="0">
                <a:solidFill>
                  <a:schemeClr val="tx2"/>
                </a:solidFill>
                <a:latin typeface="Courier New" pitchFamily="49" charset="0"/>
                <a:cs typeface="Courier New" pitchFamily="49" charset="0"/>
              </a:rPr>
              <a:t> </a:t>
            </a:r>
            <a:r>
              <a:rPr lang="en-US" altLang="zh-CN" dirty="0" smtClean="0">
                <a:solidFill>
                  <a:schemeClr val="tx2"/>
                </a:solidFill>
                <a:latin typeface="Courier New" pitchFamily="49" charset="0"/>
                <a:cs typeface="Courier New" pitchFamily="49" charset="0"/>
              </a:rPr>
              <a:t>*);</a:t>
            </a:r>
            <a:endParaRPr lang="zh-CN" altLang="en-US" dirty="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25</a:t>
            </a:fld>
            <a:endParaRPr lang="en-US" altLang="zh-CN" dirty="0"/>
          </a:p>
        </p:txBody>
      </p:sp>
    </p:spTree>
    <p:extLst>
      <p:ext uri="{BB962C8B-B14F-4D97-AF65-F5344CB8AC3E}">
        <p14:creationId xmlns:p14="http://schemas.microsoft.com/office/powerpoint/2010/main" val="235649265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a:xfrm>
            <a:off x="457200" y="1295400"/>
            <a:ext cx="8153400" cy="5205434"/>
          </a:xfrm>
        </p:spPr>
        <p:txBody>
          <a:bodyPr/>
          <a:lstStyle/>
          <a:p>
            <a:r>
              <a:rPr lang="zh-CN" altLang="en-US" dirty="0" smtClean="0"/>
              <a:t>函数原型</a:t>
            </a:r>
            <a:endParaRPr lang="en-US" altLang="zh-CN" dirty="0" smtClean="0"/>
          </a:p>
          <a:p>
            <a:pPr lvl="1"/>
            <a:r>
              <a:rPr lang="zh-CN" altLang="en-US" dirty="0" smtClean="0"/>
              <a:t>属性说明：可缺省，一般可以是下面的关键字之一</a:t>
            </a:r>
            <a:endParaRPr lang="en-US" altLang="zh-CN" dirty="0" smtClean="0"/>
          </a:p>
          <a:p>
            <a:pPr lvl="2"/>
            <a:r>
              <a:rPr lang="en-US" altLang="zh-CN" dirty="0" smtClean="0"/>
              <a:t>inline</a:t>
            </a:r>
            <a:r>
              <a:rPr lang="zh-CN" altLang="en-US" dirty="0" smtClean="0"/>
              <a:t>：表示该函数为内联函数</a:t>
            </a:r>
            <a:endParaRPr lang="en-US" altLang="zh-CN" dirty="0" smtClean="0"/>
          </a:p>
          <a:p>
            <a:pPr lvl="2"/>
            <a:r>
              <a:rPr lang="en-US" altLang="zh-CN" dirty="0" smtClean="0"/>
              <a:t>static</a:t>
            </a:r>
            <a:r>
              <a:rPr lang="zh-CN" altLang="en-US" dirty="0" smtClean="0"/>
              <a:t>：表示该函数为静态函数</a:t>
            </a:r>
            <a:endParaRPr lang="en-US" altLang="zh-CN" dirty="0" smtClean="0"/>
          </a:p>
          <a:p>
            <a:pPr lvl="2"/>
            <a:r>
              <a:rPr lang="en-US" altLang="zh-CN" dirty="0" smtClean="0"/>
              <a:t>virtual</a:t>
            </a:r>
            <a:r>
              <a:rPr lang="zh-CN" altLang="en-US" dirty="0" smtClean="0"/>
              <a:t>：表示该函数为虚函数</a:t>
            </a:r>
            <a:endParaRPr lang="en-US" altLang="zh-CN" dirty="0" smtClean="0"/>
          </a:p>
          <a:p>
            <a:pPr lvl="2"/>
            <a:r>
              <a:rPr lang="en-US" altLang="zh-CN" dirty="0" smtClean="0"/>
              <a:t>friend</a:t>
            </a:r>
            <a:r>
              <a:rPr lang="zh-CN" altLang="en-US" dirty="0" smtClean="0"/>
              <a:t>：表示该函数为某类</a:t>
            </a:r>
            <a:r>
              <a:rPr lang="en-US" altLang="zh-CN" dirty="0" smtClean="0"/>
              <a:t>(class)</a:t>
            </a:r>
            <a:r>
              <a:rPr lang="zh-CN" altLang="en-US" dirty="0" smtClean="0"/>
              <a:t>的友元函数</a:t>
            </a:r>
            <a:endParaRPr lang="en-US" altLang="zh-CN" dirty="0" smtClean="0"/>
          </a:p>
          <a:p>
            <a:pPr lvl="1"/>
            <a:r>
              <a:rPr lang="zh-CN" altLang="en-US" dirty="0" smtClean="0"/>
              <a:t>返回值类型</a:t>
            </a:r>
            <a:endParaRPr lang="en-US" altLang="zh-CN" dirty="0" smtClean="0"/>
          </a:p>
          <a:p>
            <a:pPr lvl="2"/>
            <a:r>
              <a:rPr lang="zh-CN" altLang="en-US" dirty="0" smtClean="0"/>
              <a:t>函数处理得到的结果的数据类型</a:t>
            </a:r>
            <a:endParaRPr lang="en-US" altLang="zh-CN" dirty="0" smtClean="0"/>
          </a:p>
          <a:p>
            <a:pPr lvl="1"/>
            <a:r>
              <a:rPr lang="zh-CN" altLang="en-US" dirty="0" smtClean="0"/>
              <a:t>函数名</a:t>
            </a:r>
            <a:endParaRPr lang="en-US" altLang="zh-CN" dirty="0" smtClean="0"/>
          </a:p>
          <a:p>
            <a:pPr lvl="2"/>
            <a:r>
              <a:rPr lang="zh-CN" altLang="en-US" dirty="0" smtClean="0"/>
              <a:t>标识符</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26</a:t>
            </a:fld>
            <a:endParaRPr lang="en-US" altLang="zh-CN" dirty="0"/>
          </a:p>
        </p:txBody>
      </p:sp>
    </p:spTree>
    <p:extLst>
      <p:ext uri="{BB962C8B-B14F-4D97-AF65-F5344CB8AC3E}">
        <p14:creationId xmlns:p14="http://schemas.microsoft.com/office/powerpoint/2010/main" val="200186361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函数原型</a:t>
            </a:r>
            <a:endParaRPr lang="en-US" altLang="zh-CN" dirty="0" smtClean="0"/>
          </a:p>
          <a:p>
            <a:pPr lvl="1"/>
            <a:r>
              <a:rPr lang="zh-CN" altLang="en-US" dirty="0" smtClean="0"/>
              <a:t>参数表</a:t>
            </a:r>
            <a:endParaRPr lang="en-US" altLang="zh-CN" dirty="0" smtClean="0"/>
          </a:p>
          <a:p>
            <a:pPr lvl="2"/>
            <a:r>
              <a:rPr lang="zh-CN" altLang="en-US" dirty="0" smtClean="0"/>
              <a:t>空参数表</a:t>
            </a:r>
            <a:endParaRPr lang="en-US" altLang="zh-CN" dirty="0" smtClean="0"/>
          </a:p>
          <a:p>
            <a:pPr lvl="3">
              <a:buNone/>
            </a:pPr>
            <a:r>
              <a:rPr lang="en-US" altLang="zh-CN" smtClean="0">
                <a:solidFill>
                  <a:srgbClr val="0000FF"/>
                </a:solidFill>
                <a:latin typeface="Courier New" pitchFamily="49" charset="0"/>
                <a:cs typeface="Courier New" pitchFamily="49" charset="0"/>
              </a:rPr>
              <a:t>void</a:t>
            </a:r>
            <a:r>
              <a:rPr lang="en-US" altLang="zh-CN" smtClean="0">
                <a:solidFill>
                  <a:schemeClr val="tx2"/>
                </a:solidFill>
                <a:latin typeface="Courier New" pitchFamily="49" charset="0"/>
                <a:cs typeface="Courier New" pitchFamily="49" charset="0"/>
              </a:rPr>
              <a:t> printroot();</a:t>
            </a:r>
            <a:endParaRPr lang="en-US" altLang="zh-CN" dirty="0" smtClean="0">
              <a:solidFill>
                <a:schemeClr val="tx2"/>
              </a:solidFill>
              <a:latin typeface="Courier New" pitchFamily="49" charset="0"/>
              <a:cs typeface="Courier New" pitchFamily="49" charset="0"/>
            </a:endParaRPr>
          </a:p>
          <a:p>
            <a:pPr lvl="2"/>
            <a:r>
              <a:rPr lang="en-US" altLang="zh-CN" dirty="0" smtClean="0"/>
              <a:t>void</a:t>
            </a:r>
            <a:r>
              <a:rPr lang="zh-CN" altLang="en-US" dirty="0" smtClean="0"/>
              <a:t>型参数</a:t>
            </a:r>
            <a:endParaRPr lang="en-US" altLang="zh-CN" dirty="0" smtClean="0"/>
          </a:p>
          <a:p>
            <a:pPr lvl="3">
              <a:buNone/>
            </a:pPr>
            <a:r>
              <a:rPr lang="en-US" altLang="zh-CN" smtClean="0">
                <a:solidFill>
                  <a:srgbClr val="0000FF"/>
                </a:solidFill>
                <a:latin typeface="Courier New" pitchFamily="49" charset="0"/>
                <a:cs typeface="Courier New" pitchFamily="49" charset="0"/>
              </a:rPr>
              <a:t>void</a:t>
            </a:r>
            <a:r>
              <a:rPr lang="en-US" altLang="zh-CN" smtClean="0">
                <a:solidFill>
                  <a:schemeClr val="tx2"/>
                </a:solidFill>
                <a:latin typeface="Courier New" pitchFamily="49" charset="0"/>
                <a:cs typeface="Courier New" pitchFamily="49" charset="0"/>
              </a:rPr>
              <a:t> printroot(</a:t>
            </a:r>
            <a:r>
              <a:rPr lang="en-US" altLang="zh-CN" smtClean="0">
                <a:solidFill>
                  <a:srgbClr val="0000FF"/>
                </a:solidFill>
                <a:latin typeface="Courier New" pitchFamily="49" charset="0"/>
                <a:cs typeface="Courier New" pitchFamily="49" charset="0"/>
              </a:rPr>
              <a:t>void</a:t>
            </a:r>
            <a:r>
              <a:rPr lang="en-US" altLang="zh-CN" dirty="0" smtClean="0">
                <a:solidFill>
                  <a:schemeClr val="tx2"/>
                </a:solidFill>
                <a:latin typeface="Courier New" pitchFamily="49" charset="0"/>
                <a:cs typeface="Courier New" pitchFamily="49" charset="0"/>
              </a:rPr>
              <a:t>);</a:t>
            </a:r>
          </a:p>
          <a:p>
            <a:pPr lvl="2"/>
            <a:r>
              <a:rPr lang="en-US" altLang="zh-CN" dirty="0" smtClean="0"/>
              <a:t>&lt;</a:t>
            </a:r>
            <a:r>
              <a:rPr lang="zh-CN" altLang="en-US" dirty="0" smtClean="0"/>
              <a:t>数据类型</a:t>
            </a:r>
            <a:r>
              <a:rPr lang="en-US" altLang="zh-CN" dirty="0" smtClean="0"/>
              <a:t>&gt;[&lt;</a:t>
            </a:r>
            <a:r>
              <a:rPr lang="zh-CN" altLang="en-US" dirty="0" smtClean="0"/>
              <a:t>参数</a:t>
            </a:r>
            <a:r>
              <a:rPr lang="en-US" altLang="zh-CN" dirty="0" smtClean="0"/>
              <a:t>&gt;]</a:t>
            </a:r>
            <a:r>
              <a:rPr lang="en-US" altLang="zh-CN" dirty="0" smtClean="0">
                <a:solidFill>
                  <a:schemeClr val="tx2"/>
                </a:solidFill>
              </a:rPr>
              <a:t>[</a:t>
            </a:r>
            <a:r>
              <a:rPr lang="en-US" altLang="zh-CN" dirty="0" smtClean="0"/>
              <a:t>,&lt;</a:t>
            </a:r>
            <a:r>
              <a:rPr lang="zh-CN" altLang="en-US" dirty="0" smtClean="0"/>
              <a:t>数据类型</a:t>
            </a:r>
            <a:r>
              <a:rPr lang="en-US" altLang="zh-CN" dirty="0" smtClean="0"/>
              <a:t>&gt;[&lt;</a:t>
            </a:r>
            <a:r>
              <a:rPr lang="zh-CN" altLang="en-US" dirty="0" smtClean="0"/>
              <a:t>参数</a:t>
            </a:r>
            <a:r>
              <a:rPr lang="en-US" altLang="zh-CN" dirty="0" smtClean="0"/>
              <a:t>&gt;]</a:t>
            </a:r>
            <a:r>
              <a:rPr lang="en-US" altLang="zh-CN" dirty="0" smtClean="0">
                <a:solidFill>
                  <a:schemeClr val="tx2"/>
                </a:solidFill>
              </a:rPr>
              <a:t>]</a:t>
            </a:r>
            <a:r>
              <a:rPr lang="en-US" altLang="zh-CN" dirty="0" smtClean="0"/>
              <a:t>*</a:t>
            </a:r>
            <a:r>
              <a:rPr lang="en-US" altLang="zh-CN" dirty="0" smtClean="0">
                <a:solidFill>
                  <a:srgbClr val="0000FF"/>
                </a:solidFill>
                <a:latin typeface="Courier New" pitchFamily="49" charset="0"/>
                <a:cs typeface="Courier New" pitchFamily="49" charset="0"/>
              </a:rPr>
              <a:t>   </a:t>
            </a:r>
            <a:endParaRPr lang="zh-CN" altLang="en-US" sz="2200" dirty="0" smtClean="0">
              <a:solidFill>
                <a:schemeClr val="tx2"/>
              </a:solidFill>
              <a:latin typeface="Courier New" pitchFamily="49" charset="0"/>
              <a:cs typeface="Courier New" pitchFamily="49" charset="0"/>
            </a:endParaRPr>
          </a:p>
          <a:p>
            <a:pPr lvl="3">
              <a:buNone/>
            </a:pPr>
            <a:r>
              <a:rPr lang="en-US" altLang="zh-CN" smtClean="0">
                <a:solidFill>
                  <a:srgbClr val="0000FF"/>
                </a:solidFill>
                <a:latin typeface="Courier New" pitchFamily="49" charset="0"/>
                <a:cs typeface="Courier New" pitchFamily="49" charset="0"/>
              </a:rPr>
              <a:t>float</a:t>
            </a:r>
            <a:r>
              <a:rPr lang="en-US" altLang="zh-CN" smtClean="0">
                <a:solidFill>
                  <a:schemeClr val="tx2"/>
                </a:solidFill>
                <a:latin typeface="Courier New" pitchFamily="49" charset="0"/>
                <a:cs typeface="Courier New" pitchFamily="49" charset="0"/>
              </a:rPr>
              <a:t> cuberoot(</a:t>
            </a:r>
            <a:r>
              <a:rPr lang="en-US" altLang="zh-CN" smtClean="0">
                <a:solidFill>
                  <a:srgbClr val="0000FF"/>
                </a:solidFill>
                <a:latin typeface="Courier New" pitchFamily="49" charset="0"/>
                <a:cs typeface="Courier New" pitchFamily="49" charset="0"/>
              </a:rPr>
              <a:t>float</a:t>
            </a:r>
            <a:r>
              <a:rPr lang="en-US" altLang="zh-CN" dirty="0" smtClean="0">
                <a:solidFill>
                  <a:schemeClr val="tx2"/>
                </a:solidFill>
                <a:latin typeface="Courier New" pitchFamily="49" charset="0"/>
                <a:cs typeface="Courier New" pitchFamily="49" charset="0"/>
              </a:rPr>
              <a:t>);</a:t>
            </a:r>
          </a:p>
          <a:p>
            <a:pPr lvl="3">
              <a:buNone/>
            </a:pPr>
            <a:r>
              <a:rPr lang="en-US" altLang="zh-CN" smtClean="0">
                <a:solidFill>
                  <a:srgbClr val="0000FF"/>
                </a:solidFill>
                <a:latin typeface="Courier New" pitchFamily="49" charset="0"/>
                <a:cs typeface="Courier New" pitchFamily="49" charset="0"/>
              </a:rPr>
              <a:t>float</a:t>
            </a:r>
            <a:r>
              <a:rPr lang="en-US" altLang="zh-CN" smtClean="0">
                <a:solidFill>
                  <a:schemeClr val="tx2"/>
                </a:solidFill>
                <a:latin typeface="Courier New" pitchFamily="49" charset="0"/>
                <a:cs typeface="Courier New" pitchFamily="49" charset="0"/>
              </a:rPr>
              <a:t> cuberoot(</a:t>
            </a:r>
            <a:r>
              <a:rPr lang="en-US" altLang="zh-CN" smtClean="0">
                <a:solidFill>
                  <a:srgbClr val="0000FF"/>
                </a:solidFill>
                <a:latin typeface="Courier New" pitchFamily="49" charset="0"/>
                <a:cs typeface="Courier New" pitchFamily="49" charset="0"/>
              </a:rPr>
              <a:t>float</a:t>
            </a:r>
            <a:r>
              <a:rPr lang="en-US" altLang="zh-CN" smtClean="0">
                <a:solidFill>
                  <a:schemeClr val="tx2"/>
                </a:solidFill>
                <a:latin typeface="Courier New" pitchFamily="49" charset="0"/>
                <a:cs typeface="Courier New" pitchFamily="49" charset="0"/>
              </a:rPr>
              <a:t> </a:t>
            </a:r>
            <a:r>
              <a:rPr lang="en-US" altLang="zh-CN" dirty="0" smtClean="0">
                <a:solidFill>
                  <a:schemeClr val="tx2"/>
                </a:solidFill>
                <a:latin typeface="Courier New" pitchFamily="49" charset="0"/>
                <a:cs typeface="Courier New" pitchFamily="49" charset="0"/>
              </a:rPr>
              <a:t>x);</a:t>
            </a:r>
            <a:endParaRPr lang="zh-CN" altLang="en-US" dirty="0" err="1" smtClean="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27</a:t>
            </a:fld>
            <a:endParaRPr lang="en-US" altLang="zh-CN" dirty="0"/>
          </a:p>
        </p:txBody>
      </p:sp>
    </p:spTree>
    <p:extLst>
      <p:ext uri="{BB962C8B-B14F-4D97-AF65-F5344CB8AC3E}">
        <p14:creationId xmlns:p14="http://schemas.microsoft.com/office/powerpoint/2010/main" val="2199718440"/>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函数定义</a:t>
            </a:r>
            <a:endParaRPr lang="en-US" altLang="zh-CN" dirty="0" smtClean="0"/>
          </a:p>
          <a:p>
            <a:pPr lvl="1"/>
            <a:r>
              <a:rPr lang="zh-CN" altLang="en-US" dirty="0" smtClean="0"/>
              <a:t>函数定义与函数原型的主要区别是它还包括函数体，其格式为</a:t>
            </a:r>
            <a:endParaRPr lang="en-US" altLang="zh-CN" dirty="0" smtClean="0"/>
          </a:p>
          <a:p>
            <a:pPr lvl="1">
              <a:buNone/>
            </a:pPr>
            <a:r>
              <a:rPr lang="en-US" altLang="zh-CN" sz="2400" dirty="0" smtClean="0">
                <a:solidFill>
                  <a:schemeClr val="tx2"/>
                </a:solidFill>
                <a:latin typeface="Courier New" pitchFamily="49" charset="0"/>
                <a:cs typeface="Courier New" pitchFamily="49" charset="0"/>
              </a:rPr>
              <a:t>[&lt;</a:t>
            </a:r>
            <a:r>
              <a:rPr lang="zh-CN" altLang="en-US" sz="2400" dirty="0" smtClean="0">
                <a:solidFill>
                  <a:schemeClr val="tx2"/>
                </a:solidFill>
                <a:latin typeface="Courier New" pitchFamily="49" charset="0"/>
                <a:cs typeface="Courier New" pitchFamily="49" charset="0"/>
              </a:rPr>
              <a:t>属性说明</a:t>
            </a:r>
            <a:r>
              <a:rPr lang="en-US" altLang="zh-CN" sz="2400" dirty="0" smtClean="0">
                <a:solidFill>
                  <a:schemeClr val="tx2"/>
                </a:solidFill>
                <a:latin typeface="Courier New" pitchFamily="49" charset="0"/>
                <a:cs typeface="Courier New" pitchFamily="49" charset="0"/>
              </a:rPr>
              <a:t>&gt;]&lt;</a:t>
            </a:r>
            <a:r>
              <a:rPr lang="zh-CN" altLang="en-US" sz="2400" dirty="0" smtClean="0">
                <a:solidFill>
                  <a:schemeClr val="tx2"/>
                </a:solidFill>
                <a:latin typeface="Courier New" pitchFamily="49" charset="0"/>
                <a:cs typeface="Courier New" pitchFamily="49" charset="0"/>
              </a:rPr>
              <a:t>返回值类型</a:t>
            </a:r>
            <a:r>
              <a:rPr lang="en-US" altLang="zh-CN" sz="2400" dirty="0" smtClean="0">
                <a:solidFill>
                  <a:schemeClr val="tx2"/>
                </a:solidFill>
                <a:latin typeface="Courier New" pitchFamily="49" charset="0"/>
                <a:cs typeface="Courier New" pitchFamily="49" charset="0"/>
              </a:rPr>
              <a:t>&gt;&lt;</a:t>
            </a:r>
            <a:r>
              <a:rPr lang="zh-CN" altLang="en-US" sz="2400" dirty="0" smtClean="0">
                <a:solidFill>
                  <a:schemeClr val="tx2"/>
                </a:solidFill>
                <a:latin typeface="Courier New" pitchFamily="49" charset="0"/>
                <a:cs typeface="Courier New" pitchFamily="49" charset="0"/>
              </a:rPr>
              <a:t>函数</a:t>
            </a:r>
            <a:r>
              <a:rPr lang="zh-CN" altLang="en-US" sz="2400" smtClean="0">
                <a:solidFill>
                  <a:schemeClr val="tx2"/>
                </a:solidFill>
                <a:latin typeface="Courier New" pitchFamily="49" charset="0"/>
                <a:cs typeface="Courier New" pitchFamily="49" charset="0"/>
              </a:rPr>
              <a:t>名</a:t>
            </a:r>
            <a:r>
              <a:rPr lang="en-US" altLang="zh-CN" sz="2400" smtClean="0">
                <a:solidFill>
                  <a:schemeClr val="tx2"/>
                </a:solidFill>
                <a:latin typeface="Courier New" pitchFamily="49" charset="0"/>
                <a:cs typeface="Courier New" pitchFamily="49" charset="0"/>
              </a:rPr>
              <a:t>&gt;([&lt;</a:t>
            </a:r>
            <a:r>
              <a:rPr lang="zh-CN" altLang="en-US" sz="2400" dirty="0" smtClean="0">
                <a:solidFill>
                  <a:schemeClr val="tx2"/>
                </a:solidFill>
                <a:latin typeface="Courier New" pitchFamily="49" charset="0"/>
                <a:cs typeface="Courier New" pitchFamily="49" charset="0"/>
              </a:rPr>
              <a:t>参数表</a:t>
            </a:r>
            <a:r>
              <a:rPr lang="en-US" altLang="zh-CN" sz="2400" dirty="0" smtClean="0">
                <a:solidFill>
                  <a:schemeClr val="tx2"/>
                </a:solidFill>
                <a:latin typeface="Courier New" pitchFamily="49" charset="0"/>
                <a:cs typeface="Courier New" pitchFamily="49" charset="0"/>
              </a:rPr>
              <a:t>&gt;])</a:t>
            </a:r>
          </a:p>
          <a:p>
            <a:pPr lvl="1">
              <a:buNone/>
            </a:pPr>
            <a:r>
              <a:rPr lang="en-US" altLang="zh-CN" sz="2400" dirty="0" smtClean="0">
                <a:solidFill>
                  <a:schemeClr val="tx2"/>
                </a:solidFill>
                <a:latin typeface="Courier New" pitchFamily="49" charset="0"/>
                <a:cs typeface="Courier New" pitchFamily="49" charset="0"/>
              </a:rPr>
              <a:t>{&lt;</a:t>
            </a:r>
            <a:r>
              <a:rPr lang="zh-CN" altLang="en-US" sz="2400" dirty="0" smtClean="0">
                <a:solidFill>
                  <a:schemeClr val="tx2"/>
                </a:solidFill>
                <a:latin typeface="Courier New" pitchFamily="49" charset="0"/>
                <a:cs typeface="Courier New" pitchFamily="49" charset="0"/>
              </a:rPr>
              <a:t>函数体</a:t>
            </a:r>
            <a:r>
              <a:rPr lang="en-US" altLang="zh-CN" sz="2400" dirty="0" smtClean="0">
                <a:solidFill>
                  <a:schemeClr val="tx2"/>
                </a:solidFill>
                <a:latin typeface="Courier New" pitchFamily="49" charset="0"/>
                <a:cs typeface="Courier New" pitchFamily="49" charset="0"/>
              </a:rPr>
              <a:t>&gt;}</a:t>
            </a:r>
          </a:p>
          <a:p>
            <a:pPr lvl="1"/>
            <a:r>
              <a:rPr lang="zh-CN" altLang="en-US" dirty="0" smtClean="0"/>
              <a:t>函数体</a:t>
            </a:r>
            <a:endParaRPr lang="en-US" altLang="zh-CN" dirty="0" smtClean="0"/>
          </a:p>
          <a:p>
            <a:pPr lvl="2"/>
            <a:r>
              <a:rPr lang="zh-CN" altLang="en-US" dirty="0" smtClean="0"/>
              <a:t>复合语句即程序块，由完成函数功能所需的全部语句构成</a:t>
            </a:r>
            <a:endParaRPr lang="en-US" altLang="zh-CN" dirty="0" smtClean="0"/>
          </a:p>
          <a:p>
            <a:pPr lvl="1"/>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28</a:t>
            </a:fld>
            <a:endParaRPr lang="en-US" altLang="zh-CN" dirty="0"/>
          </a:p>
        </p:txBody>
      </p:sp>
    </p:spTree>
    <p:extLst>
      <p:ext uri="{BB962C8B-B14F-4D97-AF65-F5344CB8AC3E}">
        <p14:creationId xmlns:p14="http://schemas.microsoft.com/office/powerpoint/2010/main" val="269041117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函数的使用与说明</a:t>
            </a:r>
            <a:endParaRPr lang="zh-CN" altLang="en-US" dirty="0"/>
          </a:p>
        </p:txBody>
      </p:sp>
      <p:sp>
        <p:nvSpPr>
          <p:cNvPr id="3" name="内容占位符 2"/>
          <p:cNvSpPr>
            <a:spLocks noGrp="1"/>
          </p:cNvSpPr>
          <p:nvPr>
            <p:ph idx="1"/>
          </p:nvPr>
        </p:nvSpPr>
        <p:spPr>
          <a:xfrm>
            <a:off x="457200" y="1295400"/>
            <a:ext cx="8153400" cy="2133600"/>
          </a:xfrm>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5.1】</a:t>
            </a:r>
            <a:r>
              <a:rPr lang="zh-CN" altLang="en-US" dirty="0" smtClean="0">
                <a:solidFill>
                  <a:srgbClr val="C00000"/>
                </a:solidFill>
              </a:rPr>
              <a:t>求三次方程的根。</a:t>
            </a:r>
            <a:r>
              <a:rPr lang="zh-CN" altLang="en-US" sz="3200" dirty="0" smtClean="0">
                <a:solidFill>
                  <a:srgbClr val="C00000"/>
                </a:solidFill>
                <a:cs typeface="+mn-cs"/>
              </a:rPr>
              <a:t>计算三次方程</a:t>
            </a:r>
            <a:r>
              <a:rPr lang="en-US" altLang="zh-CN" sz="3200" dirty="0" smtClean="0">
                <a:solidFill>
                  <a:srgbClr val="C00000"/>
                </a:solidFill>
                <a:cs typeface="+mn-cs"/>
              </a:rPr>
              <a:t>x</a:t>
            </a:r>
            <a:r>
              <a:rPr lang="en-US" altLang="zh-CN" sz="3200" baseline="30000" dirty="0" smtClean="0">
                <a:solidFill>
                  <a:srgbClr val="C00000"/>
                </a:solidFill>
                <a:cs typeface="+mn-cs"/>
              </a:rPr>
              <a:t>3</a:t>
            </a:r>
            <a:r>
              <a:rPr lang="en-US" altLang="zh-CN" sz="3200" dirty="0" smtClean="0">
                <a:solidFill>
                  <a:srgbClr val="C00000"/>
                </a:solidFill>
                <a:cs typeface="+mn-cs"/>
              </a:rPr>
              <a:t>+px+q=0</a:t>
            </a:r>
            <a:r>
              <a:rPr lang="zh-CN" altLang="en-US" sz="3200" dirty="0" smtClean="0">
                <a:solidFill>
                  <a:srgbClr val="C00000"/>
                </a:solidFill>
                <a:cs typeface="+mn-cs"/>
              </a:rPr>
              <a:t>的一个实根的公式为</a:t>
            </a:r>
            <a:endParaRPr lang="en-US" altLang="zh-CN" sz="3200" dirty="0" smtClean="0">
              <a:solidFill>
                <a:srgbClr val="C00000"/>
              </a:solidFill>
              <a:cs typeface="+mn-cs"/>
            </a:endParaRPr>
          </a:p>
          <a:p>
            <a:pPr lvl="1"/>
            <a:endParaRPr lang="en-US" altLang="zh-CN" dirty="0" smtClean="0"/>
          </a:p>
          <a:p>
            <a:pPr lvl="1"/>
            <a:endParaRPr lang="en-US" altLang="zh-CN" dirty="0" smtClean="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a:t>
            </a:fld>
            <a:endParaRPr lang="en-US" altLang="zh-CN" dirty="0"/>
          </a:p>
        </p:txBody>
      </p:sp>
      <p:graphicFrame>
        <p:nvGraphicFramePr>
          <p:cNvPr id="74755" name="Object 3"/>
          <p:cNvGraphicFramePr>
            <a:graphicFrameLocks noChangeAspect="1"/>
          </p:cNvGraphicFramePr>
          <p:nvPr/>
        </p:nvGraphicFramePr>
        <p:xfrm>
          <a:off x="2500298" y="2500306"/>
          <a:ext cx="4533565" cy="785818"/>
        </p:xfrm>
        <a:graphic>
          <a:graphicData uri="http://schemas.openxmlformats.org/presentationml/2006/ole">
            <mc:AlternateContent xmlns:mc="http://schemas.openxmlformats.org/markup-compatibility/2006">
              <mc:Choice xmlns:v="urn:schemas-microsoft-com:vml" Requires="v">
                <p:oleObj spid="_x0000_s4122" name="公式" r:id="rId3" imgW="2781000" imgH="482400" progId="Equation.3">
                  <p:embed/>
                </p:oleObj>
              </mc:Choice>
              <mc:Fallback>
                <p:oleObj name="公式" r:id="rId3" imgW="2781000" imgH="482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0298" y="2500306"/>
                        <a:ext cx="4533565" cy="7858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1785918" y="2643182"/>
            <a:ext cx="654346" cy="523220"/>
          </a:xfrm>
          <a:prstGeom prst="rect">
            <a:avLst/>
          </a:prstGeom>
          <a:noFill/>
        </p:spPr>
        <p:txBody>
          <a:bodyPr wrap="none" rtlCol="0">
            <a:spAutoFit/>
          </a:bodyPr>
          <a:lstStyle/>
          <a:p>
            <a:r>
              <a:rPr lang="en-US" altLang="zh-CN" sz="2800" dirty="0" err="1" smtClean="0">
                <a:solidFill>
                  <a:schemeClr val="tx2"/>
                </a:solidFill>
                <a:latin typeface="Times New Roman" pitchFamily="18" charset="0"/>
                <a:cs typeface="Times New Roman" pitchFamily="18" charset="0"/>
              </a:rPr>
              <a:t>x</a:t>
            </a:r>
            <a:r>
              <a:rPr lang="en-US" altLang="zh-CN" sz="2800" baseline="-25000" dirty="0" err="1" smtClean="0">
                <a:solidFill>
                  <a:schemeClr val="tx2"/>
                </a:solidFill>
                <a:latin typeface="Times New Roman" pitchFamily="18" charset="0"/>
                <a:cs typeface="Times New Roman" pitchFamily="18" charset="0"/>
              </a:rPr>
              <a:t>r</a:t>
            </a:r>
            <a:r>
              <a:rPr lang="en-US" altLang="zh-CN" sz="2800" dirty="0" smtClean="0">
                <a:solidFill>
                  <a:schemeClr val="tx2"/>
                </a:solidFill>
                <a:latin typeface="Times New Roman" pitchFamily="18" charset="0"/>
                <a:cs typeface="Times New Roman" pitchFamily="18" charset="0"/>
              </a:rPr>
              <a:t>=</a:t>
            </a:r>
            <a:endParaRPr lang="zh-CN" altLang="en-US" sz="2800" dirty="0">
              <a:solidFill>
                <a:schemeClr val="tx2"/>
              </a:solidFill>
              <a:latin typeface="Times New Roman" pitchFamily="18" charset="0"/>
              <a:cs typeface="Times New Roman" pitchFamily="18" charset="0"/>
            </a:endParaRPr>
          </a:p>
        </p:txBody>
      </p:sp>
      <p:sp>
        <p:nvSpPr>
          <p:cNvPr id="10" name="内容占位符 2"/>
          <p:cNvSpPr txBox="1">
            <a:spLocks/>
          </p:cNvSpPr>
          <p:nvPr/>
        </p:nvSpPr>
        <p:spPr bwMode="auto">
          <a:xfrm>
            <a:off x="490566" y="3429000"/>
            <a:ext cx="8153400" cy="24574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742950" marR="0" lvl="1" indent="-285750" algn="l" defTabSz="914400" rtl="0" eaLnBrk="1" fontAlgn="base" latinLnBrk="0" hangingPunct="1">
              <a:lnSpc>
                <a:spcPct val="100000"/>
              </a:lnSpc>
              <a:spcBef>
                <a:spcPct val="20000"/>
              </a:spcBef>
              <a:spcAft>
                <a:spcPct val="0"/>
              </a:spcAft>
              <a:buClr>
                <a:schemeClr val="accent1"/>
              </a:buClr>
              <a:buSzTx/>
              <a:buFont typeface="Wingdings" pitchFamily="2" charset="2"/>
              <a:buChar char="§"/>
              <a:tabLst/>
              <a:defRPr/>
            </a:pPr>
            <a:r>
              <a:rPr kumimoji="0" lang="zh-CN" altLang="en-US" sz="2800" b="1" i="0" u="none" strike="noStrike" kern="0" cap="none" spc="0" normalizeH="0" baseline="0" noProof="0" dirty="0" smtClean="0">
                <a:ln>
                  <a:noFill/>
                </a:ln>
                <a:solidFill>
                  <a:srgbClr val="0000FF"/>
                </a:solidFill>
                <a:effectLst/>
                <a:uLnTx/>
                <a:uFillTx/>
                <a:latin typeface="楷体_GB2312" pitchFamily="49" charset="-122"/>
                <a:ea typeface="楷体_GB2312" pitchFamily="49" charset="-122"/>
              </a:rPr>
              <a:t>将计算公式分解为如下步骤</a:t>
            </a:r>
            <a:endParaRPr kumimoji="0" lang="en-US" altLang="zh-CN" sz="2800" b="1" i="0" u="none" strike="noStrike" kern="0" cap="none" spc="0" normalizeH="0" baseline="0" noProof="0" dirty="0" smtClean="0">
              <a:ln>
                <a:noFill/>
              </a:ln>
              <a:solidFill>
                <a:srgbClr val="0000FF"/>
              </a:solidFill>
              <a:effectLst/>
              <a:uLnTx/>
              <a:uFillTx/>
              <a:latin typeface="楷体_GB2312" pitchFamily="49" charset="-122"/>
              <a:ea typeface="楷体_GB2312" pitchFamily="49" charset="-122"/>
            </a:endParaRPr>
          </a:p>
          <a:p>
            <a:pPr marL="1143000" marR="0" lvl="2" indent="-228600" algn="l" defTabSz="914400" rtl="0" eaLnBrk="1" fontAlgn="base" latinLnBrk="0" hangingPunct="1">
              <a:lnSpc>
                <a:spcPct val="100000"/>
              </a:lnSpc>
              <a:spcBef>
                <a:spcPct val="20000"/>
              </a:spcBef>
              <a:spcAft>
                <a:spcPct val="0"/>
              </a:spcAft>
              <a:buClr>
                <a:schemeClr val="tx1"/>
              </a:buClr>
              <a:buSzTx/>
              <a:buFontTx/>
              <a:buChar char="•"/>
              <a:tabLst/>
              <a:defRPr/>
            </a:pPr>
            <a:r>
              <a:rPr kumimoji="0" lang="zh-CN" altLang="en-US"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rPr>
              <a:t>令实数</a:t>
            </a:r>
            <a:r>
              <a:rPr kumimoji="0" lang="en-US" altLang="zh-CN" sz="2400" b="1" i="0" u="none" strike="noStrike" kern="0" cap="none" spc="0" normalizeH="0" baseline="0" noProof="0" dirty="0" err="1" smtClean="0">
                <a:ln>
                  <a:noFill/>
                </a:ln>
                <a:solidFill>
                  <a:schemeClr val="tx1"/>
                </a:solidFill>
                <a:effectLst/>
                <a:uLnTx/>
                <a:uFillTx/>
                <a:latin typeface="楷体_GB2312" pitchFamily="49" charset="-122"/>
                <a:ea typeface="楷体_GB2312" pitchFamily="49" charset="-122"/>
              </a:rPr>
              <a:t>x</a:t>
            </a:r>
            <a:r>
              <a:rPr kumimoji="0" lang="en-US" altLang="zh-CN" sz="2400" b="1" i="0" u="none" strike="noStrike" kern="0" cap="none" spc="0" normalizeH="0" baseline="-25000" noProof="0" dirty="0" err="1" smtClean="0">
                <a:ln>
                  <a:noFill/>
                </a:ln>
                <a:solidFill>
                  <a:schemeClr val="tx1"/>
                </a:solidFill>
                <a:effectLst/>
                <a:uLnTx/>
                <a:uFillTx/>
                <a:latin typeface="楷体_GB2312" pitchFamily="49" charset="-122"/>
                <a:ea typeface="楷体_GB2312" pitchFamily="49" charset="-122"/>
              </a:rPr>
              <a:t>r</a:t>
            </a:r>
            <a:r>
              <a:rPr kumimoji="0" lang="zh-CN" altLang="en-US"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rPr>
              <a:t>＝</a:t>
            </a:r>
            <a:r>
              <a:rPr kumimoji="0" lang="en-US" altLang="zh-CN"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rPr>
              <a:t>A+B</a:t>
            </a:r>
          </a:p>
          <a:p>
            <a:pPr marL="1143000" marR="0" lvl="2" indent="-228600" algn="l" defTabSz="914400" rtl="0" eaLnBrk="1" fontAlgn="base" latinLnBrk="0" hangingPunct="1">
              <a:lnSpc>
                <a:spcPct val="100000"/>
              </a:lnSpc>
              <a:spcBef>
                <a:spcPct val="20000"/>
              </a:spcBef>
              <a:spcAft>
                <a:spcPct val="0"/>
              </a:spcAft>
              <a:buClr>
                <a:schemeClr val="tx1"/>
              </a:buClr>
              <a:buSzTx/>
              <a:buFontTx/>
              <a:buChar char="•"/>
              <a:tabLst/>
              <a:defRPr/>
            </a:pPr>
            <a:r>
              <a:rPr kumimoji="0" lang="zh-CN" altLang="en-US"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rPr>
              <a:t>令实数</a:t>
            </a:r>
            <a:r>
              <a:rPr kumimoji="0" lang="en-US" altLang="zh-CN"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rPr>
              <a:t>A, B </a:t>
            </a:r>
            <a:r>
              <a:rPr kumimoji="0" lang="zh-CN" altLang="en-US"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rPr>
              <a:t>分别为实数</a:t>
            </a:r>
            <a:r>
              <a:rPr kumimoji="0" lang="en-US" altLang="zh-CN"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rPr>
              <a:t>R,S</a:t>
            </a:r>
            <a:r>
              <a:rPr kumimoji="0" lang="zh-CN" altLang="en-US"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rPr>
              <a:t>的立方根</a:t>
            </a:r>
            <a:endParaRPr kumimoji="0" lang="en-US" altLang="zh-CN"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endParaRPr>
          </a:p>
          <a:p>
            <a:pPr marL="1143000" marR="0" lvl="2" indent="-228600" algn="l" defTabSz="914400" rtl="0" eaLnBrk="1" fontAlgn="base" latinLnBrk="0" hangingPunct="1">
              <a:lnSpc>
                <a:spcPct val="100000"/>
              </a:lnSpc>
              <a:spcBef>
                <a:spcPct val="20000"/>
              </a:spcBef>
              <a:spcAft>
                <a:spcPct val="0"/>
              </a:spcAft>
              <a:buClr>
                <a:schemeClr val="tx1"/>
              </a:buClr>
              <a:buSzTx/>
              <a:buFontTx/>
              <a:buChar char="•"/>
              <a:tabLst/>
              <a:defRPr/>
            </a:pPr>
            <a:r>
              <a:rPr kumimoji="0" lang="zh-CN" altLang="en-US"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rPr>
              <a:t>令</a:t>
            </a:r>
            <a:r>
              <a:rPr kumimoji="0" lang="en-US" altLang="zh-CN"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rPr>
              <a:t>R = -q/2 + a,  S = -q/2</a:t>
            </a:r>
            <a:r>
              <a:rPr kumimoji="0" lang="zh-CN" altLang="en-US"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rPr>
              <a:t>－</a:t>
            </a:r>
            <a:r>
              <a:rPr kumimoji="0" lang="en-US" altLang="zh-CN"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rPr>
              <a:t>a</a:t>
            </a:r>
          </a:p>
          <a:p>
            <a:pPr marL="1143000" marR="0" lvl="2" indent="-228600" algn="l" defTabSz="914400" rtl="0" eaLnBrk="1" fontAlgn="base" latinLnBrk="0" hangingPunct="1">
              <a:lnSpc>
                <a:spcPct val="100000"/>
              </a:lnSpc>
              <a:spcBef>
                <a:spcPct val="20000"/>
              </a:spcBef>
              <a:spcAft>
                <a:spcPct val="0"/>
              </a:spcAft>
              <a:buClr>
                <a:schemeClr val="tx1"/>
              </a:buClr>
              <a:buSzTx/>
              <a:buFontTx/>
              <a:buChar char="•"/>
              <a:tabLst/>
              <a:defRPr/>
            </a:pPr>
            <a:r>
              <a:rPr kumimoji="0" lang="zh-CN" altLang="en-US"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rPr>
              <a:t>令</a:t>
            </a:r>
            <a:r>
              <a:rPr kumimoji="0" lang="en-US" altLang="zh-CN"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rPr>
              <a:t>a=</a:t>
            </a:r>
            <a:r>
              <a:rPr kumimoji="0" lang="en-US" altLang="zh-CN" sz="2400" b="1" i="0" u="none" strike="noStrike" kern="0" cap="none" spc="0" normalizeH="0" baseline="0" noProof="0" dirty="0" err="1" smtClean="0">
                <a:ln>
                  <a:noFill/>
                </a:ln>
                <a:solidFill>
                  <a:schemeClr val="tx1"/>
                </a:solidFill>
                <a:effectLst/>
                <a:uLnTx/>
                <a:uFillTx/>
                <a:latin typeface="楷体_GB2312" pitchFamily="49" charset="-122"/>
                <a:ea typeface="楷体_GB2312" pitchFamily="49" charset="-122"/>
              </a:rPr>
              <a:t>sqrt</a:t>
            </a:r>
            <a:r>
              <a:rPr kumimoji="0" lang="en-US" altLang="zh-CN" sz="2400" b="1" i="0" u="none" strike="noStrike" kern="0" cap="none" spc="0" normalizeH="0" baseline="0" noProof="0" smtClean="0">
                <a:ln>
                  <a:noFill/>
                </a:ln>
                <a:solidFill>
                  <a:schemeClr val="tx1"/>
                </a:solidFill>
                <a:effectLst/>
                <a:uLnTx/>
                <a:uFillTx/>
                <a:latin typeface="楷体_GB2312" pitchFamily="49" charset="-122"/>
                <a:ea typeface="楷体_GB2312" pitchFamily="49" charset="-122"/>
              </a:rPr>
              <a:t>((q/2)*(q/2)+(p/3)*(p/3)*(p/3</a:t>
            </a:r>
            <a:r>
              <a:rPr kumimoji="0" lang="en-US" altLang="zh-CN"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rPr>
              <a:t>))  </a:t>
            </a:r>
          </a:p>
          <a:p>
            <a:pPr marL="1143000" marR="0" lvl="2" indent="-228600" algn="l" defTabSz="914400" rtl="0" eaLnBrk="1" fontAlgn="base" latinLnBrk="0" hangingPunct="1">
              <a:lnSpc>
                <a:spcPct val="100000"/>
              </a:lnSpc>
              <a:spcBef>
                <a:spcPct val="20000"/>
              </a:spcBef>
              <a:spcAft>
                <a:spcPct val="0"/>
              </a:spcAft>
              <a:buClr>
                <a:schemeClr val="tx1"/>
              </a:buClr>
              <a:buSzTx/>
              <a:buFontTx/>
              <a:buChar char="•"/>
              <a:tabLst/>
              <a:defRPr/>
            </a:pPr>
            <a:endParaRPr kumimoji="0" lang="zh-CN" altLang="en-US"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endParaRPr>
          </a:p>
        </p:txBody>
      </p:sp>
    </p:spTree>
    <p:extLst>
      <p:ext uri="{BB962C8B-B14F-4D97-AF65-F5344CB8AC3E}">
        <p14:creationId xmlns:p14="http://schemas.microsoft.com/office/powerpoint/2010/main" val="26118601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heckerboard(across)">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函数的说明和定义</a:t>
            </a:r>
            <a:endParaRPr lang="en-US" altLang="zh-CN" dirty="0" smtClean="0"/>
          </a:p>
          <a:p>
            <a:pPr lvl="1"/>
            <a:r>
              <a:rPr lang="zh-CN" altLang="en-US" dirty="0" smtClean="0"/>
              <a:t>“函数原型”的说明方式</a:t>
            </a:r>
            <a:endParaRPr lang="en-US" altLang="zh-CN" dirty="0" smtClean="0"/>
          </a:p>
          <a:p>
            <a:pPr lvl="1"/>
            <a:endParaRPr lang="en-US" altLang="zh-CN" dirty="0" smtClean="0"/>
          </a:p>
          <a:p>
            <a:pPr lvl="1"/>
            <a:endParaRPr lang="en-US" altLang="zh-CN" dirty="0" smtClean="0"/>
          </a:p>
          <a:p>
            <a:pPr lvl="1"/>
            <a:endParaRPr lang="en-US" altLang="zh-CN" dirty="0" smtClean="0"/>
          </a:p>
          <a:p>
            <a:pPr lvl="1"/>
            <a:r>
              <a:rPr lang="zh-CN" altLang="en-US" dirty="0" smtClean="0"/>
              <a:t>“函数定义”的说明方式</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29</a:t>
            </a:fld>
            <a:endParaRPr lang="en-US" altLang="zh-CN" dirty="0"/>
          </a:p>
        </p:txBody>
      </p:sp>
      <p:sp>
        <p:nvSpPr>
          <p:cNvPr id="6" name="矩形 5"/>
          <p:cNvSpPr/>
          <p:nvPr/>
        </p:nvSpPr>
        <p:spPr>
          <a:xfrm>
            <a:off x="1214414" y="2357430"/>
            <a:ext cx="6858048" cy="1631216"/>
          </a:xfrm>
          <a:prstGeom prst="rect">
            <a:avLst/>
          </a:prstGeom>
        </p:spPr>
        <p:txBody>
          <a:bodyPr wrap="square">
            <a:spAutoFit/>
          </a:bodyPr>
          <a:lstStyle/>
          <a:p>
            <a:pPr>
              <a:buFont typeface="Wingdings" pitchFamily="2" charset="2"/>
              <a:buNone/>
            </a:pPr>
            <a:r>
              <a:rPr lang="en-US" altLang="zh-CN" sz="2000" b="1" dirty="0" smtClean="0">
                <a:solidFill>
                  <a:srgbClr val="0000FF"/>
                </a:solidFill>
                <a:latin typeface="Courier New" pitchFamily="49" charset="0"/>
                <a:ea typeface="楷体_GB2312" pitchFamily="49" charset="-122"/>
                <a:cs typeface="Courier New" pitchFamily="49" charset="0"/>
              </a:rPr>
              <a:t>#include……</a:t>
            </a:r>
          </a:p>
          <a:p>
            <a:pPr>
              <a:buFont typeface="Wingdings" pitchFamily="2" charset="2"/>
              <a:buNone/>
            </a:pPr>
            <a:r>
              <a:rPr lang="en-US" altLang="zh-CN" sz="2000" b="1" dirty="0" smtClean="0">
                <a:solidFill>
                  <a:srgbClr val="0000FF"/>
                </a:solidFill>
                <a:latin typeface="Courier New" pitchFamily="49" charset="0"/>
                <a:ea typeface="楷体_GB2312" pitchFamily="49" charset="-122"/>
                <a:cs typeface="Courier New" pitchFamily="49" charset="0"/>
              </a:rPr>
              <a:t>using namespace </a:t>
            </a:r>
            <a:r>
              <a:rPr lang="en-US" altLang="zh-CN" sz="2000" b="1" dirty="0" smtClean="0">
                <a:solidFill>
                  <a:schemeClr val="tx2"/>
                </a:solidFill>
                <a:latin typeface="Courier New" pitchFamily="49" charset="0"/>
                <a:ea typeface="楷体_GB2312" pitchFamily="49" charset="-122"/>
                <a:cs typeface="Courier New" pitchFamily="49" charset="0"/>
              </a:rPr>
              <a:t>std;</a:t>
            </a:r>
          </a:p>
          <a:p>
            <a:pPr>
              <a:buFont typeface="Wingdings" pitchFamily="2" charset="2"/>
              <a:buNone/>
            </a:pPr>
            <a:r>
              <a:rPr lang="en-US" altLang="zh-CN" sz="2000" b="1" dirty="0" smtClean="0">
                <a:solidFill>
                  <a:srgbClr val="0000FF"/>
                </a:solidFill>
                <a:latin typeface="Courier New" pitchFamily="49" charset="0"/>
                <a:ea typeface="楷体_GB2312" pitchFamily="49" charset="-122"/>
                <a:cs typeface="Courier New" pitchFamily="49" charset="0"/>
              </a:rPr>
              <a:t>void</a:t>
            </a:r>
            <a:r>
              <a:rPr lang="en-US" altLang="zh-CN" sz="2000" b="1" dirty="0" smtClean="0">
                <a:solidFill>
                  <a:schemeClr val="tx2"/>
                </a:solidFill>
                <a:latin typeface="Courier New" pitchFamily="49" charset="0"/>
                <a:ea typeface="楷体_GB2312" pitchFamily="49" charset="-122"/>
                <a:cs typeface="Courier New" pitchFamily="49" charset="0"/>
              </a:rPr>
              <a:t> </a:t>
            </a:r>
            <a:r>
              <a:rPr lang="en-US" altLang="zh-CN" sz="2000" b="1" dirty="0" err="1" smtClean="0">
                <a:solidFill>
                  <a:schemeClr val="tx2"/>
                </a:solidFill>
                <a:latin typeface="Courier New" pitchFamily="49" charset="0"/>
                <a:ea typeface="楷体_GB2312" pitchFamily="49" charset="-122"/>
                <a:cs typeface="Courier New" pitchFamily="49" charset="0"/>
              </a:rPr>
              <a:t>printStar</a:t>
            </a:r>
            <a:r>
              <a:rPr lang="en-US" altLang="zh-CN" sz="2000" b="1" dirty="0" smtClean="0">
                <a:solidFill>
                  <a:schemeClr val="tx2"/>
                </a:solidFill>
                <a:latin typeface="Courier New" pitchFamily="49" charset="0"/>
                <a:ea typeface="楷体_GB2312" pitchFamily="49" charset="-122"/>
                <a:cs typeface="Courier New" pitchFamily="49" charset="0"/>
              </a:rPr>
              <a:t>(</a:t>
            </a:r>
            <a:r>
              <a:rPr lang="en-US" altLang="zh-CN" sz="2000" b="1" dirty="0" err="1" smtClean="0">
                <a:solidFill>
                  <a:srgbClr val="0000FF"/>
                </a:solidFill>
                <a:latin typeface="Courier New" pitchFamily="49" charset="0"/>
                <a:ea typeface="楷体_GB2312" pitchFamily="49" charset="-122"/>
                <a:cs typeface="Courier New" pitchFamily="49" charset="0"/>
              </a:rPr>
              <a:t>int</a:t>
            </a:r>
            <a:r>
              <a:rPr lang="en-US" altLang="zh-CN" sz="2000" b="1" dirty="0" smtClean="0">
                <a:solidFill>
                  <a:schemeClr val="tx2"/>
                </a:solidFill>
                <a:latin typeface="Courier New" pitchFamily="49" charset="0"/>
                <a:ea typeface="楷体_GB2312" pitchFamily="49" charset="-122"/>
                <a:cs typeface="Courier New" pitchFamily="49" charset="0"/>
              </a:rPr>
              <a:t>);</a:t>
            </a:r>
            <a:r>
              <a:rPr lang="en-US" altLang="zh-CN" sz="2000" b="1" dirty="0" smtClean="0">
                <a:solidFill>
                  <a:srgbClr val="00B050"/>
                </a:solidFill>
                <a:latin typeface="Courier New" pitchFamily="49" charset="0"/>
                <a:ea typeface="楷体_GB2312" pitchFamily="49" charset="-122"/>
                <a:cs typeface="Courier New" pitchFamily="49" charset="0"/>
              </a:rPr>
              <a:t>//</a:t>
            </a:r>
            <a:r>
              <a:rPr lang="zh-CN" altLang="en-US" sz="2000" b="1" dirty="0" smtClean="0">
                <a:solidFill>
                  <a:srgbClr val="00B050"/>
                </a:solidFill>
                <a:latin typeface="Courier New" pitchFamily="49" charset="0"/>
                <a:ea typeface="楷体_GB2312" pitchFamily="49" charset="-122"/>
                <a:cs typeface="Courier New" pitchFamily="49" charset="0"/>
              </a:rPr>
              <a:t>函数原型</a:t>
            </a:r>
            <a:endParaRPr lang="en-US" altLang="zh-CN" sz="2000" b="1" dirty="0" smtClean="0">
              <a:solidFill>
                <a:srgbClr val="00B050"/>
              </a:solidFill>
              <a:latin typeface="Courier New" pitchFamily="49" charset="0"/>
              <a:ea typeface="楷体_GB2312" pitchFamily="49" charset="-122"/>
              <a:cs typeface="Courier New" pitchFamily="49" charset="0"/>
            </a:endParaRPr>
          </a:p>
          <a:p>
            <a:pPr>
              <a:buFont typeface="Wingdings" pitchFamily="2" charset="2"/>
              <a:buNone/>
            </a:pPr>
            <a:r>
              <a:rPr lang="en-US" altLang="zh-CN" sz="2000" b="1" dirty="0" err="1" smtClean="0">
                <a:solidFill>
                  <a:srgbClr val="0000FF"/>
                </a:solidFill>
                <a:latin typeface="Courier New" pitchFamily="49" charset="0"/>
                <a:ea typeface="楷体_GB2312" pitchFamily="49" charset="-122"/>
                <a:cs typeface="Courier New" pitchFamily="49" charset="0"/>
              </a:rPr>
              <a:t>int</a:t>
            </a:r>
            <a:r>
              <a:rPr lang="en-US" altLang="zh-CN" sz="2000" b="1" dirty="0" smtClean="0">
                <a:solidFill>
                  <a:srgbClr val="0000FF"/>
                </a:solidFill>
                <a:latin typeface="Courier New" pitchFamily="49" charset="0"/>
                <a:ea typeface="楷体_GB2312" pitchFamily="49" charset="-122"/>
                <a:cs typeface="Courier New" pitchFamily="49" charset="0"/>
              </a:rPr>
              <a:t> </a:t>
            </a:r>
            <a:r>
              <a:rPr lang="en-US" altLang="zh-CN" sz="2000" b="1" dirty="0" smtClean="0">
                <a:solidFill>
                  <a:schemeClr val="tx2"/>
                </a:solidFill>
                <a:latin typeface="Courier New" pitchFamily="49" charset="0"/>
                <a:ea typeface="楷体_GB2312" pitchFamily="49" charset="-122"/>
                <a:cs typeface="Courier New" pitchFamily="49" charset="0"/>
              </a:rPr>
              <a:t>main(){ </a:t>
            </a:r>
            <a:r>
              <a:rPr lang="en-US" altLang="zh-CN" sz="2000" b="1" dirty="0" err="1" smtClean="0">
                <a:solidFill>
                  <a:schemeClr val="tx2"/>
                </a:solidFill>
                <a:latin typeface="Courier New" pitchFamily="49" charset="0"/>
                <a:ea typeface="楷体_GB2312" pitchFamily="49" charset="-122"/>
                <a:cs typeface="Courier New" pitchFamily="49" charset="0"/>
              </a:rPr>
              <a:t>printStar</a:t>
            </a:r>
            <a:r>
              <a:rPr lang="en-US" altLang="zh-CN" sz="2000" b="1" dirty="0" smtClean="0">
                <a:solidFill>
                  <a:schemeClr val="tx2"/>
                </a:solidFill>
                <a:latin typeface="Courier New" pitchFamily="49" charset="0"/>
                <a:ea typeface="楷体_GB2312" pitchFamily="49" charset="-122"/>
                <a:cs typeface="Courier New" pitchFamily="49" charset="0"/>
              </a:rPr>
              <a:t>(10);}</a:t>
            </a:r>
            <a:r>
              <a:rPr lang="en-US" altLang="zh-CN" sz="2000" b="1" dirty="0" smtClean="0">
                <a:solidFill>
                  <a:srgbClr val="00B050"/>
                </a:solidFill>
                <a:latin typeface="Courier New" pitchFamily="49" charset="0"/>
                <a:ea typeface="楷体_GB2312" pitchFamily="49" charset="-122"/>
                <a:cs typeface="Courier New" pitchFamily="49" charset="0"/>
              </a:rPr>
              <a:t>//</a:t>
            </a:r>
            <a:r>
              <a:rPr lang="zh-CN" altLang="en-US" sz="2000" b="1" dirty="0" smtClean="0">
                <a:solidFill>
                  <a:srgbClr val="00B050"/>
                </a:solidFill>
                <a:latin typeface="Courier New" pitchFamily="49" charset="0"/>
                <a:ea typeface="楷体_GB2312" pitchFamily="49" charset="-122"/>
                <a:cs typeface="Courier New" pitchFamily="49" charset="0"/>
              </a:rPr>
              <a:t>调用函数</a:t>
            </a:r>
            <a:endParaRPr lang="en-US" altLang="zh-CN" sz="2000" b="1" dirty="0" smtClean="0">
              <a:solidFill>
                <a:srgbClr val="00B050"/>
              </a:solidFill>
              <a:latin typeface="Courier New" pitchFamily="49" charset="0"/>
              <a:ea typeface="楷体_GB2312" pitchFamily="49" charset="-122"/>
              <a:cs typeface="Courier New" pitchFamily="49" charset="0"/>
            </a:endParaRPr>
          </a:p>
          <a:p>
            <a:pPr>
              <a:buFont typeface="Wingdings" pitchFamily="2" charset="2"/>
              <a:buNone/>
            </a:pPr>
            <a:r>
              <a:rPr lang="en-US" altLang="zh-CN" sz="2000" b="1" dirty="0" smtClean="0">
                <a:solidFill>
                  <a:srgbClr val="0000FF"/>
                </a:solidFill>
                <a:latin typeface="Courier New" pitchFamily="49" charset="0"/>
                <a:ea typeface="楷体_GB2312" pitchFamily="49" charset="-122"/>
                <a:cs typeface="Courier New" pitchFamily="49" charset="0"/>
              </a:rPr>
              <a:t>void</a:t>
            </a:r>
            <a:r>
              <a:rPr lang="en-US" altLang="zh-CN" sz="2000" b="1" dirty="0" smtClean="0">
                <a:solidFill>
                  <a:schemeClr val="tx2"/>
                </a:solidFill>
                <a:latin typeface="Courier New" pitchFamily="49" charset="0"/>
                <a:ea typeface="楷体_GB2312" pitchFamily="49" charset="-122"/>
                <a:cs typeface="Courier New" pitchFamily="49" charset="0"/>
              </a:rPr>
              <a:t> </a:t>
            </a:r>
            <a:r>
              <a:rPr lang="en-US" altLang="zh-CN" sz="2000" b="1" dirty="0" err="1" smtClean="0">
                <a:solidFill>
                  <a:schemeClr val="tx2"/>
                </a:solidFill>
                <a:latin typeface="Courier New" pitchFamily="49" charset="0"/>
                <a:ea typeface="楷体_GB2312" pitchFamily="49" charset="-122"/>
                <a:cs typeface="Courier New" pitchFamily="49" charset="0"/>
              </a:rPr>
              <a:t>printStar</a:t>
            </a:r>
            <a:r>
              <a:rPr lang="en-US" altLang="zh-CN" sz="2000" b="1" dirty="0" smtClean="0">
                <a:solidFill>
                  <a:schemeClr val="tx2"/>
                </a:solidFill>
                <a:latin typeface="Courier New" pitchFamily="49" charset="0"/>
                <a:ea typeface="楷体_GB2312" pitchFamily="49" charset="-122"/>
                <a:cs typeface="Courier New" pitchFamily="49" charset="0"/>
              </a:rPr>
              <a:t>(</a:t>
            </a:r>
            <a:r>
              <a:rPr lang="en-US" altLang="zh-CN" sz="2000" b="1" dirty="0" err="1" smtClean="0">
                <a:solidFill>
                  <a:srgbClr val="0000FF"/>
                </a:solidFill>
                <a:latin typeface="Courier New" pitchFamily="49" charset="0"/>
                <a:ea typeface="楷体_GB2312" pitchFamily="49" charset="-122"/>
                <a:cs typeface="Courier New" pitchFamily="49" charset="0"/>
              </a:rPr>
              <a:t>int</a:t>
            </a:r>
            <a:r>
              <a:rPr lang="en-US" altLang="zh-CN" sz="2000" b="1" dirty="0" smtClean="0">
                <a:solidFill>
                  <a:schemeClr val="tx2"/>
                </a:solidFill>
                <a:latin typeface="Courier New" pitchFamily="49" charset="0"/>
                <a:ea typeface="楷体_GB2312" pitchFamily="49" charset="-122"/>
                <a:cs typeface="Courier New" pitchFamily="49" charset="0"/>
              </a:rPr>
              <a:t> k){}</a:t>
            </a:r>
            <a:r>
              <a:rPr lang="en-US" altLang="zh-CN" sz="2000" b="1" dirty="0" smtClean="0">
                <a:solidFill>
                  <a:srgbClr val="00B050"/>
                </a:solidFill>
                <a:latin typeface="Courier New" pitchFamily="49" charset="0"/>
                <a:ea typeface="楷体_GB2312" pitchFamily="49" charset="-122"/>
                <a:cs typeface="Courier New" pitchFamily="49" charset="0"/>
              </a:rPr>
              <a:t>//</a:t>
            </a:r>
            <a:r>
              <a:rPr lang="zh-CN" altLang="en-US" sz="2000" b="1" dirty="0" smtClean="0">
                <a:solidFill>
                  <a:srgbClr val="00B050"/>
                </a:solidFill>
                <a:latin typeface="Courier New" pitchFamily="49" charset="0"/>
                <a:ea typeface="楷体_GB2312" pitchFamily="49" charset="-122"/>
                <a:cs typeface="Courier New" pitchFamily="49" charset="0"/>
              </a:rPr>
              <a:t>函数体</a:t>
            </a:r>
            <a:endParaRPr lang="zh-CN" altLang="en-US" sz="2000" dirty="0">
              <a:solidFill>
                <a:srgbClr val="00B050"/>
              </a:solidFill>
            </a:endParaRPr>
          </a:p>
        </p:txBody>
      </p:sp>
      <p:sp>
        <p:nvSpPr>
          <p:cNvPr id="7" name="矩形 6"/>
          <p:cNvSpPr/>
          <p:nvPr/>
        </p:nvSpPr>
        <p:spPr>
          <a:xfrm>
            <a:off x="1214414" y="4500570"/>
            <a:ext cx="6858048" cy="1323439"/>
          </a:xfrm>
          <a:prstGeom prst="rect">
            <a:avLst/>
          </a:prstGeom>
        </p:spPr>
        <p:txBody>
          <a:bodyPr wrap="square">
            <a:spAutoFit/>
          </a:bodyPr>
          <a:lstStyle/>
          <a:p>
            <a:pPr>
              <a:buFont typeface="Wingdings" pitchFamily="2" charset="2"/>
              <a:buNone/>
            </a:pPr>
            <a:r>
              <a:rPr lang="en-US" altLang="zh-CN" sz="2000" b="1" dirty="0" smtClean="0">
                <a:solidFill>
                  <a:srgbClr val="0000FF"/>
                </a:solidFill>
                <a:latin typeface="Courier New" pitchFamily="49" charset="0"/>
                <a:ea typeface="楷体_GB2312" pitchFamily="49" charset="-122"/>
                <a:cs typeface="Courier New" pitchFamily="49" charset="0"/>
              </a:rPr>
              <a:t>#include……</a:t>
            </a:r>
          </a:p>
          <a:p>
            <a:pPr>
              <a:buFont typeface="Wingdings" pitchFamily="2" charset="2"/>
              <a:buNone/>
            </a:pPr>
            <a:r>
              <a:rPr lang="en-US" altLang="zh-CN" sz="2000" b="1" dirty="0" smtClean="0">
                <a:solidFill>
                  <a:srgbClr val="0000FF"/>
                </a:solidFill>
                <a:latin typeface="Courier New" pitchFamily="49" charset="0"/>
                <a:ea typeface="楷体_GB2312" pitchFamily="49" charset="-122"/>
                <a:cs typeface="Courier New" pitchFamily="49" charset="0"/>
              </a:rPr>
              <a:t>using namespace </a:t>
            </a:r>
            <a:r>
              <a:rPr lang="en-US" altLang="zh-CN" sz="2000" b="1" dirty="0" smtClean="0">
                <a:solidFill>
                  <a:schemeClr val="tx2"/>
                </a:solidFill>
                <a:latin typeface="Courier New" pitchFamily="49" charset="0"/>
                <a:ea typeface="楷体_GB2312" pitchFamily="49" charset="-122"/>
                <a:cs typeface="Courier New" pitchFamily="49" charset="0"/>
              </a:rPr>
              <a:t>std;</a:t>
            </a:r>
          </a:p>
          <a:p>
            <a:pPr>
              <a:buFont typeface="Wingdings" pitchFamily="2" charset="2"/>
              <a:buNone/>
            </a:pPr>
            <a:r>
              <a:rPr lang="en-US" altLang="zh-CN" sz="2000" b="1" smtClean="0">
                <a:solidFill>
                  <a:srgbClr val="0000FF"/>
                </a:solidFill>
                <a:latin typeface="Courier New" pitchFamily="49" charset="0"/>
                <a:ea typeface="楷体_GB2312" pitchFamily="49" charset="-122"/>
                <a:cs typeface="Courier New" pitchFamily="49" charset="0"/>
              </a:rPr>
              <a:t>void</a:t>
            </a:r>
            <a:r>
              <a:rPr lang="en-US" altLang="zh-CN" sz="2000" b="1" smtClean="0">
                <a:solidFill>
                  <a:schemeClr val="tx2"/>
                </a:solidFill>
                <a:latin typeface="Courier New" pitchFamily="49" charset="0"/>
                <a:ea typeface="楷体_GB2312" pitchFamily="49" charset="-122"/>
                <a:cs typeface="Courier New" pitchFamily="49" charset="0"/>
              </a:rPr>
              <a:t> printStar(</a:t>
            </a:r>
            <a:r>
              <a:rPr lang="en-US" altLang="zh-CN" sz="2000" b="1" smtClean="0">
                <a:solidFill>
                  <a:srgbClr val="0000FF"/>
                </a:solidFill>
                <a:latin typeface="Courier New" pitchFamily="49" charset="0"/>
                <a:ea typeface="楷体_GB2312" pitchFamily="49" charset="-122"/>
                <a:cs typeface="Courier New" pitchFamily="49" charset="0"/>
              </a:rPr>
              <a:t>int</a:t>
            </a:r>
            <a:r>
              <a:rPr lang="en-US" altLang="zh-CN" sz="2000" b="1" smtClean="0">
                <a:solidFill>
                  <a:schemeClr val="tx2"/>
                </a:solidFill>
                <a:latin typeface="Courier New" pitchFamily="49" charset="0"/>
                <a:ea typeface="楷体_GB2312" pitchFamily="49" charset="-122"/>
                <a:cs typeface="Courier New" pitchFamily="49" charset="0"/>
              </a:rPr>
              <a:t> </a:t>
            </a:r>
            <a:r>
              <a:rPr lang="en-US" altLang="zh-CN" sz="2000" b="1" dirty="0" smtClean="0">
                <a:solidFill>
                  <a:schemeClr val="tx2"/>
                </a:solidFill>
                <a:latin typeface="Courier New" pitchFamily="49" charset="0"/>
                <a:ea typeface="楷体_GB2312" pitchFamily="49" charset="-122"/>
                <a:cs typeface="Courier New" pitchFamily="49" charset="0"/>
              </a:rPr>
              <a:t>k){}</a:t>
            </a:r>
            <a:r>
              <a:rPr lang="en-US" altLang="zh-CN" sz="2000" b="1" dirty="0" smtClean="0">
                <a:solidFill>
                  <a:srgbClr val="00B050"/>
                </a:solidFill>
                <a:latin typeface="Courier New" pitchFamily="49" charset="0"/>
                <a:ea typeface="楷体_GB2312" pitchFamily="49" charset="-122"/>
                <a:cs typeface="Courier New" pitchFamily="49" charset="0"/>
              </a:rPr>
              <a:t>//</a:t>
            </a:r>
            <a:r>
              <a:rPr lang="zh-CN" altLang="en-US" sz="2000" b="1" dirty="0" smtClean="0">
                <a:solidFill>
                  <a:srgbClr val="00B050"/>
                </a:solidFill>
                <a:latin typeface="Courier New" pitchFamily="49" charset="0"/>
                <a:ea typeface="楷体_GB2312" pitchFamily="49" charset="-122"/>
                <a:cs typeface="Courier New" pitchFamily="49" charset="0"/>
              </a:rPr>
              <a:t>函数定义</a:t>
            </a:r>
            <a:endParaRPr lang="en-US" altLang="zh-CN" sz="2000" b="1" dirty="0" smtClean="0">
              <a:solidFill>
                <a:srgbClr val="00B050"/>
              </a:solidFill>
              <a:latin typeface="Courier New" pitchFamily="49" charset="0"/>
              <a:ea typeface="楷体_GB2312" pitchFamily="49" charset="-122"/>
              <a:cs typeface="Courier New" pitchFamily="49" charset="0"/>
            </a:endParaRPr>
          </a:p>
          <a:p>
            <a:pPr>
              <a:buFont typeface="Wingdings" pitchFamily="2" charset="2"/>
              <a:buNone/>
            </a:pPr>
            <a:r>
              <a:rPr lang="en-US" altLang="zh-CN" sz="2000" b="1" err="1" smtClean="0">
                <a:solidFill>
                  <a:srgbClr val="0000FF"/>
                </a:solidFill>
                <a:latin typeface="Courier New" pitchFamily="49" charset="0"/>
                <a:ea typeface="楷体_GB2312" pitchFamily="49" charset="-122"/>
                <a:cs typeface="Courier New" pitchFamily="49" charset="0"/>
              </a:rPr>
              <a:t>int</a:t>
            </a:r>
            <a:r>
              <a:rPr lang="en-US" altLang="zh-CN" sz="2000" b="1" smtClean="0">
                <a:solidFill>
                  <a:srgbClr val="0000FF"/>
                </a:solidFill>
                <a:latin typeface="Courier New" pitchFamily="49" charset="0"/>
                <a:ea typeface="楷体_GB2312" pitchFamily="49" charset="-122"/>
                <a:cs typeface="Courier New" pitchFamily="49" charset="0"/>
              </a:rPr>
              <a:t> </a:t>
            </a:r>
            <a:r>
              <a:rPr lang="en-US" altLang="zh-CN" sz="2000" b="1" smtClean="0">
                <a:solidFill>
                  <a:schemeClr val="tx2"/>
                </a:solidFill>
                <a:latin typeface="Courier New" pitchFamily="49" charset="0"/>
                <a:ea typeface="楷体_GB2312" pitchFamily="49" charset="-122"/>
                <a:cs typeface="Courier New" pitchFamily="49" charset="0"/>
              </a:rPr>
              <a:t>main(){printStar(10</a:t>
            </a:r>
            <a:r>
              <a:rPr lang="en-US" altLang="zh-CN" sz="2000" b="1" dirty="0" smtClean="0">
                <a:solidFill>
                  <a:schemeClr val="tx2"/>
                </a:solidFill>
                <a:latin typeface="Courier New" pitchFamily="49" charset="0"/>
                <a:ea typeface="楷体_GB2312" pitchFamily="49" charset="-122"/>
                <a:cs typeface="Courier New" pitchFamily="49" charset="0"/>
              </a:rPr>
              <a:t>);}</a:t>
            </a:r>
            <a:r>
              <a:rPr lang="en-US" altLang="zh-CN" sz="2000" b="1" dirty="0" smtClean="0">
                <a:solidFill>
                  <a:srgbClr val="00B050"/>
                </a:solidFill>
                <a:latin typeface="Courier New" pitchFamily="49" charset="0"/>
                <a:ea typeface="楷体_GB2312" pitchFamily="49" charset="-122"/>
                <a:cs typeface="Courier New" pitchFamily="49" charset="0"/>
              </a:rPr>
              <a:t> //</a:t>
            </a:r>
            <a:r>
              <a:rPr lang="zh-CN" altLang="en-US" sz="2000" b="1" dirty="0" smtClean="0">
                <a:solidFill>
                  <a:srgbClr val="00B050"/>
                </a:solidFill>
                <a:latin typeface="Courier New" pitchFamily="49" charset="0"/>
                <a:ea typeface="楷体_GB2312" pitchFamily="49" charset="-122"/>
                <a:cs typeface="Courier New" pitchFamily="49" charset="0"/>
              </a:rPr>
              <a:t>调用函数</a:t>
            </a:r>
            <a:endParaRPr lang="en-US" altLang="zh-CN" sz="2000" b="1" dirty="0" smtClean="0">
              <a:solidFill>
                <a:schemeClr val="tx2"/>
              </a:solidFill>
              <a:latin typeface="Courier New" pitchFamily="49" charset="0"/>
              <a:ea typeface="楷体_GB2312" pitchFamily="49" charset="-122"/>
              <a:cs typeface="Courier New" pitchFamily="49" charset="0"/>
            </a:endParaRPr>
          </a:p>
        </p:txBody>
      </p:sp>
    </p:spTree>
    <p:extLst>
      <p:ext uri="{BB962C8B-B14F-4D97-AF65-F5344CB8AC3E}">
        <p14:creationId xmlns:p14="http://schemas.microsoft.com/office/powerpoint/2010/main" val="899108100"/>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函数的说明和定义</a:t>
            </a:r>
            <a:endParaRPr lang="en-US" altLang="zh-CN" dirty="0" smtClean="0"/>
          </a:p>
          <a:p>
            <a:pPr lvl="1"/>
            <a:r>
              <a:rPr lang="zh-CN" altLang="en-US" dirty="0" smtClean="0"/>
              <a:t>两种说明方式的区别</a:t>
            </a:r>
            <a:endParaRPr lang="en-US" altLang="zh-CN" dirty="0" smtClean="0"/>
          </a:p>
          <a:p>
            <a:pPr lvl="2"/>
            <a:r>
              <a:rPr lang="zh-CN" altLang="en-US" dirty="0" smtClean="0"/>
              <a:t>函数原型的参数表中，</a:t>
            </a:r>
            <a:r>
              <a:rPr lang="zh-CN" altLang="en-US" dirty="0" smtClean="0">
                <a:solidFill>
                  <a:srgbClr val="C00000"/>
                </a:solidFill>
              </a:rPr>
              <a:t>参数名可以省略</a:t>
            </a:r>
            <a:r>
              <a:rPr lang="zh-CN" altLang="en-US" dirty="0" smtClean="0"/>
              <a:t>；函数定义的参数表中，</a:t>
            </a:r>
            <a:r>
              <a:rPr lang="zh-CN" altLang="en-US" dirty="0" smtClean="0">
                <a:solidFill>
                  <a:srgbClr val="C00000"/>
                </a:solidFill>
              </a:rPr>
              <a:t>必须给出参数名（省略参数名为</a:t>
            </a:r>
            <a:r>
              <a:rPr lang="zh-CN" altLang="en-US" dirty="0" smtClean="0">
                <a:solidFill>
                  <a:srgbClr val="00B050"/>
                </a:solidFill>
              </a:rPr>
              <a:t>无名参数</a:t>
            </a:r>
            <a:r>
              <a:rPr lang="zh-CN" altLang="en-US" dirty="0" smtClean="0">
                <a:solidFill>
                  <a:srgbClr val="C00000"/>
                </a:solidFill>
              </a:rPr>
              <a:t>）</a:t>
            </a:r>
            <a:endParaRPr lang="en-US" altLang="zh-CN" dirty="0" smtClean="0">
              <a:solidFill>
                <a:srgbClr val="C00000"/>
              </a:solidFill>
            </a:endParaRPr>
          </a:p>
          <a:p>
            <a:pPr lvl="2"/>
            <a:r>
              <a:rPr lang="zh-CN" altLang="en-US" dirty="0" smtClean="0"/>
              <a:t>函数原型的函数体，可以出现在函数调用之后；函数定义的函数体，必须出现在调用之前</a:t>
            </a:r>
            <a:endParaRPr lang="en-US" altLang="zh-CN" dirty="0" smtClean="0"/>
          </a:p>
          <a:p>
            <a:pPr lvl="2"/>
            <a:r>
              <a:rPr lang="zh-CN" altLang="en-US" dirty="0" smtClean="0"/>
              <a:t>函数原型的参数表后面加分号“</a:t>
            </a:r>
            <a:r>
              <a:rPr lang="en-US" altLang="zh-CN" dirty="0" smtClean="0"/>
              <a:t>;</a:t>
            </a:r>
            <a:r>
              <a:rPr lang="zh-CN" altLang="en-US" dirty="0" smtClean="0"/>
              <a:t>”</a:t>
            </a:r>
            <a:r>
              <a:rPr lang="en-US" altLang="zh-CN" dirty="0" smtClean="0"/>
              <a:t>,</a:t>
            </a:r>
            <a:r>
              <a:rPr lang="zh-CN" altLang="en-US" dirty="0" smtClean="0"/>
              <a:t>函数定义的参数表后面是函数体，即花括号“</a:t>
            </a:r>
            <a:r>
              <a:rPr lang="en-US" altLang="zh-CN" dirty="0" smtClean="0"/>
              <a:t>{</a:t>
            </a:r>
            <a:r>
              <a:rPr lang="zh-CN" altLang="en-US" dirty="0" smtClean="0"/>
              <a:t>”</a:t>
            </a:r>
            <a:endParaRPr lang="en-US" altLang="zh-CN" dirty="0" smtClean="0"/>
          </a:p>
          <a:p>
            <a:pPr lvl="1"/>
            <a:r>
              <a:rPr lang="zh-CN" altLang="en-US" dirty="0" smtClean="0">
                <a:solidFill>
                  <a:srgbClr val="C00000"/>
                </a:solidFill>
              </a:rPr>
              <a:t>函数定义不能出现在任何函数体中，函数原型可以出现在其它函数体中</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30</a:t>
            </a:fld>
            <a:endParaRPr lang="en-US" altLang="zh-CN" dirty="0"/>
          </a:p>
        </p:txBody>
      </p:sp>
    </p:spTree>
    <p:extLst>
      <p:ext uri="{BB962C8B-B14F-4D97-AF65-F5344CB8AC3E}">
        <p14:creationId xmlns:p14="http://schemas.microsoft.com/office/powerpoint/2010/main" val="3412741854"/>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函数的调用</a:t>
            </a:r>
            <a:endParaRPr lang="en-US" altLang="zh-CN" dirty="0" smtClean="0"/>
          </a:p>
          <a:p>
            <a:pPr lvl="1"/>
            <a:r>
              <a:rPr lang="zh-CN" altLang="en-US" dirty="0" smtClean="0"/>
              <a:t>函数调用是已定义函数的一次实际运行，与某类型的一个变量和后文中某类的一个对象类似</a:t>
            </a:r>
            <a:r>
              <a:rPr lang="en-US" altLang="zh-CN" dirty="0" smtClean="0"/>
              <a:t>,</a:t>
            </a:r>
            <a:r>
              <a:rPr lang="zh-CN" altLang="en-US" dirty="0" smtClean="0"/>
              <a:t>函数调用是函数定义的一个“实例”</a:t>
            </a:r>
            <a:endParaRPr lang="en-US" altLang="zh-CN" dirty="0" smtClean="0"/>
          </a:p>
          <a:p>
            <a:pPr lvl="1"/>
            <a:r>
              <a:rPr lang="zh-CN" altLang="en-US" dirty="0" smtClean="0"/>
              <a:t>在</a:t>
            </a:r>
            <a:r>
              <a:rPr lang="en-US" altLang="zh-CN" dirty="0" smtClean="0"/>
              <a:t>C++</a:t>
            </a:r>
            <a:r>
              <a:rPr lang="zh-CN" altLang="en-US" dirty="0" smtClean="0"/>
              <a:t>程序中，除</a:t>
            </a:r>
            <a:r>
              <a:rPr lang="en-US" altLang="zh-CN" dirty="0" smtClean="0"/>
              <a:t>main</a:t>
            </a:r>
            <a:r>
              <a:rPr lang="zh-CN" altLang="en-US" dirty="0" smtClean="0"/>
              <a:t>函数外，其它任一函数的执行都是</a:t>
            </a:r>
            <a:r>
              <a:rPr lang="zh-CN" altLang="en-US" dirty="0" smtClean="0">
                <a:solidFill>
                  <a:srgbClr val="FF0000"/>
                </a:solidFill>
              </a:rPr>
              <a:t>通过在</a:t>
            </a:r>
            <a:r>
              <a:rPr lang="en-US" altLang="zh-CN" dirty="0" smtClean="0">
                <a:solidFill>
                  <a:srgbClr val="FF0000"/>
                </a:solidFill>
              </a:rPr>
              <a:t>main</a:t>
            </a:r>
            <a:r>
              <a:rPr lang="zh-CN" altLang="en-US" dirty="0" smtClean="0">
                <a:solidFill>
                  <a:srgbClr val="FF0000"/>
                </a:solidFill>
              </a:rPr>
              <a:t>函数中直接或间接地调用该函数而引发</a:t>
            </a:r>
            <a:r>
              <a:rPr lang="zh-CN" altLang="en-US" dirty="0" smtClean="0"/>
              <a:t>的。调用一个函数就是</a:t>
            </a:r>
            <a:r>
              <a:rPr lang="zh-CN" altLang="en-US" dirty="0" smtClean="0">
                <a:solidFill>
                  <a:srgbClr val="00B050"/>
                </a:solidFill>
              </a:rPr>
              <a:t>去执行该函数之函数体</a:t>
            </a:r>
            <a:r>
              <a:rPr lang="zh-CN" altLang="en-US" dirty="0" smtClean="0"/>
              <a:t>的过程</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31</a:t>
            </a:fld>
            <a:endParaRPr lang="en-US" altLang="zh-CN" dirty="0"/>
          </a:p>
        </p:txBody>
      </p:sp>
    </p:spTree>
    <p:extLst>
      <p:ext uri="{BB962C8B-B14F-4D97-AF65-F5344CB8AC3E}">
        <p14:creationId xmlns:p14="http://schemas.microsoft.com/office/powerpoint/2010/main" val="3140069972"/>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函数的调用</a:t>
            </a:r>
            <a:endParaRPr lang="en-US" altLang="zh-CN" dirty="0" smtClean="0"/>
          </a:p>
          <a:p>
            <a:pPr lvl="1"/>
            <a:r>
              <a:rPr lang="zh-CN" altLang="en-US" dirty="0" smtClean="0"/>
              <a:t>函数调用过程</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32</a:t>
            </a:fld>
            <a:endParaRPr lang="en-US" altLang="zh-CN" dirty="0"/>
          </a:p>
        </p:txBody>
      </p:sp>
      <p:pic>
        <p:nvPicPr>
          <p:cNvPr id="94210" name="Picture 2"/>
          <p:cNvPicPr>
            <a:picLocks noChangeAspect="1" noChangeArrowheads="1"/>
          </p:cNvPicPr>
          <p:nvPr/>
        </p:nvPicPr>
        <p:blipFill>
          <a:blip r:embed="rId2" cstate="print"/>
          <a:srcRect/>
          <a:stretch>
            <a:fillRect/>
          </a:stretch>
        </p:blipFill>
        <p:spPr bwMode="auto">
          <a:xfrm>
            <a:off x="2143108" y="2500306"/>
            <a:ext cx="4733925" cy="3476625"/>
          </a:xfrm>
          <a:prstGeom prst="rect">
            <a:avLst/>
          </a:prstGeom>
          <a:noFill/>
          <a:ln w="9525">
            <a:noFill/>
            <a:miter lim="800000"/>
            <a:headEnd/>
            <a:tailEnd/>
          </a:ln>
        </p:spPr>
      </p:pic>
    </p:spTree>
    <p:extLst>
      <p:ext uri="{BB962C8B-B14F-4D97-AF65-F5344CB8AC3E}">
        <p14:creationId xmlns:p14="http://schemas.microsoft.com/office/powerpoint/2010/main" val="3243046433"/>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函数的调用</a:t>
            </a:r>
            <a:endParaRPr lang="en-US" altLang="zh-CN" dirty="0" smtClean="0"/>
          </a:p>
          <a:p>
            <a:pPr lvl="1"/>
            <a:r>
              <a:rPr lang="zh-CN" altLang="en-US" dirty="0" smtClean="0"/>
              <a:t>函数调用的执行顺序</a:t>
            </a:r>
            <a:endParaRPr lang="en-US" altLang="zh-CN" dirty="0" smtClean="0"/>
          </a:p>
          <a:p>
            <a:pPr lvl="2"/>
            <a:r>
              <a:rPr lang="zh-CN" altLang="en-US" dirty="0" smtClean="0"/>
              <a:t>根据调用语句中的函数名在整个程序中搜索同名函数定义；</a:t>
            </a:r>
            <a:endParaRPr lang="en-US" altLang="zh-CN" dirty="0" smtClean="0"/>
          </a:p>
          <a:p>
            <a:pPr lvl="2"/>
            <a:r>
              <a:rPr lang="zh-CN" altLang="en-US" dirty="0" smtClean="0"/>
              <a:t>对实参数的参数个数，类型，顺序进行核对，判定是否与函数定义中的形参表对应一致</a:t>
            </a:r>
            <a:endParaRPr lang="en-US" altLang="zh-CN" dirty="0" smtClean="0"/>
          </a:p>
          <a:p>
            <a:pPr lvl="2"/>
            <a:r>
              <a:rPr lang="zh-CN" altLang="en-US" sz="2400" dirty="0" smtClean="0">
                <a:solidFill>
                  <a:schemeClr val="tx1"/>
                </a:solidFill>
              </a:rPr>
              <a:t>根据参数</a:t>
            </a:r>
            <a:r>
              <a:rPr lang="zh-CN" altLang="en-US" sz="2400" smtClean="0">
                <a:solidFill>
                  <a:schemeClr val="tx1"/>
                </a:solidFill>
              </a:rPr>
              <a:t>的类型（值参</a:t>
            </a:r>
            <a:r>
              <a:rPr lang="zh-CN" altLang="en-US" sz="2400" dirty="0" smtClean="0">
                <a:solidFill>
                  <a:schemeClr val="tx1"/>
                </a:solidFill>
              </a:rPr>
              <a:t>数或引用参数）进行值参数的值传递或引用参数的换名</a:t>
            </a:r>
            <a:endParaRPr lang="en-US" altLang="zh-CN" sz="2400" dirty="0" smtClean="0">
              <a:solidFill>
                <a:schemeClr val="tx1"/>
              </a:solidFill>
            </a:endParaRPr>
          </a:p>
          <a:p>
            <a:pPr lvl="2"/>
            <a:r>
              <a:rPr lang="zh-CN" altLang="en-US" sz="2400" dirty="0" smtClean="0">
                <a:solidFill>
                  <a:schemeClr val="tx1"/>
                </a:solidFill>
              </a:rPr>
              <a:t>运行函数体代码</a:t>
            </a:r>
            <a:endParaRPr lang="en-US" altLang="zh-CN" sz="2400" dirty="0" smtClean="0">
              <a:solidFill>
                <a:schemeClr val="tx1"/>
              </a:solidFill>
            </a:endParaRPr>
          </a:p>
          <a:p>
            <a:pPr lvl="2"/>
            <a:r>
              <a:rPr lang="zh-CN" altLang="en-US" sz="2400" dirty="0" smtClean="0">
                <a:solidFill>
                  <a:schemeClr val="tx1"/>
                </a:solidFill>
              </a:rPr>
              <a:t>返回调用点，并返回所要求的函数值</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33</a:t>
            </a:fld>
            <a:endParaRPr lang="en-US" altLang="zh-CN" dirty="0"/>
          </a:p>
        </p:txBody>
      </p:sp>
    </p:spTree>
    <p:extLst>
      <p:ext uri="{BB962C8B-B14F-4D97-AF65-F5344CB8AC3E}">
        <p14:creationId xmlns:p14="http://schemas.microsoft.com/office/powerpoint/2010/main" val="3510810321"/>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函数的调用</a:t>
            </a:r>
            <a:endParaRPr lang="en-US" altLang="zh-CN" dirty="0" smtClean="0"/>
          </a:p>
          <a:p>
            <a:pPr lvl="1"/>
            <a:r>
              <a:rPr lang="zh-CN" altLang="en-US" dirty="0" smtClean="0"/>
              <a:t>无参函数调用格式</a:t>
            </a:r>
            <a:endParaRPr lang="en-US" altLang="zh-CN" dirty="0" smtClean="0"/>
          </a:p>
          <a:p>
            <a:pPr lvl="2">
              <a:buNone/>
            </a:pPr>
            <a:r>
              <a:rPr lang="zh-CN" altLang="en-US" dirty="0" smtClean="0">
                <a:solidFill>
                  <a:schemeClr val="tx2"/>
                </a:solidFill>
                <a:latin typeface="Courier New" pitchFamily="49" charset="0"/>
                <a:cs typeface="Courier New" pitchFamily="49" charset="0"/>
              </a:rPr>
              <a:t>&lt;函数名&gt;()</a:t>
            </a:r>
            <a:endParaRPr lang="en-US" altLang="zh-CN" dirty="0" smtClean="0">
              <a:solidFill>
                <a:schemeClr val="tx2"/>
              </a:solidFill>
            </a:endParaRPr>
          </a:p>
          <a:p>
            <a:pPr lvl="2"/>
            <a:r>
              <a:rPr lang="zh-CN" altLang="en-US" dirty="0" smtClean="0"/>
              <a:t>例如：</a:t>
            </a:r>
            <a:r>
              <a:rPr lang="en-US" altLang="zh-CN" dirty="0" err="1" smtClean="0">
                <a:solidFill>
                  <a:srgbClr val="C00000"/>
                </a:solidFill>
                <a:latin typeface="Courier New" pitchFamily="49" charset="0"/>
                <a:cs typeface="Courier New" pitchFamily="49" charset="0"/>
              </a:rPr>
              <a:t>printStar</a:t>
            </a:r>
            <a:r>
              <a:rPr lang="en-US" altLang="zh-CN" dirty="0" smtClean="0">
                <a:solidFill>
                  <a:srgbClr val="C00000"/>
                </a:solidFill>
                <a:latin typeface="Courier New" pitchFamily="49" charset="0"/>
                <a:cs typeface="Courier New" pitchFamily="49" charset="0"/>
              </a:rPr>
              <a:t>();</a:t>
            </a:r>
            <a:r>
              <a:rPr lang="en-US" altLang="zh-CN" sz="2400" dirty="0" smtClean="0">
                <a:solidFill>
                  <a:srgbClr val="669900"/>
                </a:solidFill>
                <a:latin typeface="Courier New" pitchFamily="49" charset="0"/>
                <a:cs typeface="Courier New" pitchFamily="49" charset="0"/>
              </a:rPr>
              <a:t>		</a:t>
            </a:r>
            <a:r>
              <a:rPr lang="zh-CN" altLang="en-US" sz="2400" dirty="0" smtClean="0">
                <a:solidFill>
                  <a:srgbClr val="0000FF"/>
                </a:solidFill>
              </a:rPr>
              <a:t> </a:t>
            </a:r>
            <a:endParaRPr lang="en-US" altLang="zh-CN" dirty="0" smtClean="0"/>
          </a:p>
          <a:p>
            <a:pPr lvl="1"/>
            <a:r>
              <a:rPr lang="zh-CN" altLang="en-US" dirty="0" smtClean="0"/>
              <a:t>有参函数调用格式</a:t>
            </a:r>
            <a:endParaRPr lang="en-US" altLang="zh-CN" dirty="0" smtClean="0"/>
          </a:p>
          <a:p>
            <a:pPr lvl="2">
              <a:buNone/>
            </a:pPr>
            <a:r>
              <a:rPr lang="zh-CN" altLang="en-US" dirty="0" smtClean="0">
                <a:solidFill>
                  <a:schemeClr val="tx2"/>
                </a:solidFill>
                <a:latin typeface="Courier New" pitchFamily="49" charset="0"/>
                <a:cs typeface="Courier New" pitchFamily="49" charset="0"/>
              </a:rPr>
              <a:t>&lt;函数名&gt; ( &lt;以逗号分割的实参表&gt; )</a:t>
            </a:r>
            <a:endParaRPr lang="en-US" altLang="zh-CN" dirty="0" smtClean="0">
              <a:solidFill>
                <a:schemeClr val="tx2"/>
              </a:solidFill>
              <a:latin typeface="Courier New" pitchFamily="49" charset="0"/>
              <a:cs typeface="Courier New" pitchFamily="49" charset="0"/>
            </a:endParaRPr>
          </a:p>
          <a:p>
            <a:pPr lvl="2"/>
            <a:r>
              <a:rPr lang="zh-CN" altLang="en-US" dirty="0" smtClean="0"/>
              <a:t>例如：</a:t>
            </a:r>
            <a:r>
              <a:rPr lang="en-US" altLang="zh-CN" dirty="0" err="1" smtClean="0">
                <a:solidFill>
                  <a:srgbClr val="C00000"/>
                </a:solidFill>
                <a:latin typeface="Courier New" pitchFamily="49" charset="0"/>
                <a:cs typeface="Courier New" pitchFamily="49" charset="0"/>
              </a:rPr>
              <a:t>printStar</a:t>
            </a:r>
            <a:r>
              <a:rPr lang="en-US" altLang="zh-CN" dirty="0" smtClean="0">
                <a:solidFill>
                  <a:srgbClr val="C00000"/>
                </a:solidFill>
                <a:latin typeface="Courier New" pitchFamily="49" charset="0"/>
                <a:cs typeface="Courier New" pitchFamily="49" charset="0"/>
              </a:rPr>
              <a:t>(26);</a:t>
            </a:r>
          </a:p>
          <a:p>
            <a:pPr lvl="1"/>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34</a:t>
            </a:fld>
            <a:endParaRPr lang="en-US" altLang="zh-CN" dirty="0"/>
          </a:p>
        </p:txBody>
      </p:sp>
    </p:spTree>
    <p:extLst>
      <p:ext uri="{BB962C8B-B14F-4D97-AF65-F5344CB8AC3E}">
        <p14:creationId xmlns:p14="http://schemas.microsoft.com/office/powerpoint/2010/main" val="3727292114"/>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a:xfrm>
            <a:off x="457200" y="1295400"/>
            <a:ext cx="8153400" cy="5205434"/>
          </a:xfrm>
        </p:spPr>
        <p:txBody>
          <a:bodyPr/>
          <a:lstStyle/>
          <a:p>
            <a:r>
              <a:rPr lang="zh-CN" altLang="en-US" dirty="0" smtClean="0"/>
              <a:t>函数的返回</a:t>
            </a:r>
            <a:endParaRPr lang="en-US" altLang="zh-CN" dirty="0" smtClean="0"/>
          </a:p>
          <a:p>
            <a:pPr lvl="1"/>
            <a:r>
              <a:rPr lang="zh-CN" altLang="en-US" dirty="0" smtClean="0"/>
              <a:t>函数的返回表示函数执行结束，将</a:t>
            </a:r>
            <a:r>
              <a:rPr lang="zh-CN" altLang="en-US" smtClean="0"/>
              <a:t>执行结果（无论</a:t>
            </a:r>
            <a:r>
              <a:rPr lang="zh-CN" altLang="en-US" dirty="0" smtClean="0"/>
              <a:t>是否有具体的数据）返回到调用函数的地方</a:t>
            </a:r>
            <a:endParaRPr lang="en-US" altLang="zh-CN" dirty="0" smtClean="0"/>
          </a:p>
          <a:p>
            <a:pPr lvl="1"/>
            <a:r>
              <a:rPr lang="zh-CN" altLang="en-US" dirty="0" smtClean="0"/>
              <a:t>函数返回时完成的任务</a:t>
            </a:r>
            <a:endParaRPr lang="en-US" altLang="zh-CN" dirty="0" smtClean="0"/>
          </a:p>
          <a:p>
            <a:pPr lvl="2"/>
            <a:r>
              <a:rPr lang="zh-CN" altLang="en-US" dirty="0" smtClean="0"/>
              <a:t>把运行控制从函数体返回到函数调用点</a:t>
            </a:r>
            <a:endParaRPr lang="en-US" altLang="zh-CN" dirty="0" smtClean="0"/>
          </a:p>
          <a:p>
            <a:pPr lvl="2"/>
            <a:r>
              <a:rPr lang="zh-CN" altLang="en-US" dirty="0" smtClean="0"/>
              <a:t>根据返回值要求，返回所需要的数据值</a:t>
            </a:r>
            <a:endParaRPr lang="en-US" altLang="zh-CN" dirty="0" smtClean="0"/>
          </a:p>
          <a:p>
            <a:pPr lvl="1"/>
            <a:r>
              <a:rPr lang="zh-CN" altLang="en-US" dirty="0" smtClean="0"/>
              <a:t>返回值类型</a:t>
            </a:r>
            <a:endParaRPr lang="en-US" altLang="zh-CN" dirty="0" smtClean="0"/>
          </a:p>
          <a:p>
            <a:pPr lvl="2"/>
            <a:r>
              <a:rPr lang="en-US" altLang="zh-CN" dirty="0" smtClean="0"/>
              <a:t>void</a:t>
            </a:r>
          </a:p>
          <a:p>
            <a:pPr lvl="2"/>
            <a:r>
              <a:rPr lang="zh-CN" altLang="en-US" dirty="0" smtClean="0"/>
              <a:t>数值型</a:t>
            </a:r>
            <a:endParaRPr lang="en-US" altLang="zh-CN" dirty="0" smtClean="0"/>
          </a:p>
          <a:p>
            <a:pPr lvl="2"/>
            <a:r>
              <a:rPr lang="zh-CN" altLang="en-US" dirty="0" smtClean="0"/>
              <a:t>引用类型</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35</a:t>
            </a:fld>
            <a:endParaRPr lang="en-US" altLang="zh-CN" dirty="0"/>
          </a:p>
        </p:txBody>
      </p:sp>
    </p:spTree>
    <p:extLst>
      <p:ext uri="{BB962C8B-B14F-4D97-AF65-F5344CB8AC3E}">
        <p14:creationId xmlns:p14="http://schemas.microsoft.com/office/powerpoint/2010/main" val="3860840844"/>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a:xfrm>
            <a:off x="457200" y="1295400"/>
            <a:ext cx="8153400" cy="5205434"/>
          </a:xfrm>
        </p:spPr>
        <p:txBody>
          <a:bodyPr/>
          <a:lstStyle/>
          <a:p>
            <a:r>
              <a:rPr lang="zh-CN" altLang="en-US" dirty="0" smtClean="0"/>
              <a:t>函数的返回</a:t>
            </a:r>
            <a:endParaRPr lang="en-US" altLang="zh-CN" dirty="0" smtClean="0"/>
          </a:p>
          <a:p>
            <a:pPr lvl="1"/>
            <a:r>
              <a:rPr lang="zh-CN" altLang="en-US" dirty="0" smtClean="0"/>
              <a:t>返回值类型</a:t>
            </a:r>
            <a:endParaRPr lang="en-US" altLang="zh-CN" dirty="0" smtClean="0"/>
          </a:p>
          <a:p>
            <a:pPr lvl="2"/>
            <a:r>
              <a:rPr lang="zh-CN" altLang="en-US" dirty="0" smtClean="0"/>
              <a:t>空型（</a:t>
            </a:r>
            <a:r>
              <a:rPr lang="en-US" altLang="zh-CN" dirty="0" smtClean="0"/>
              <a:t>void</a:t>
            </a:r>
            <a:r>
              <a:rPr lang="zh-CN" altLang="en-US" dirty="0" smtClean="0"/>
              <a:t>）</a:t>
            </a:r>
            <a:endParaRPr lang="en-US" altLang="zh-CN" dirty="0" smtClean="0"/>
          </a:p>
          <a:p>
            <a:pPr lvl="3"/>
            <a:r>
              <a:rPr lang="zh-CN" altLang="en-US" dirty="0" smtClean="0"/>
              <a:t>如果函数无值返回，应说明为</a:t>
            </a:r>
            <a:r>
              <a:rPr lang="en-US" altLang="zh-CN" dirty="0" smtClean="0"/>
              <a:t>void </a:t>
            </a:r>
            <a:r>
              <a:rPr lang="zh-CN" altLang="en-US" dirty="0" smtClean="0"/>
              <a:t>类型。未作类型说明的函数，系统认为是</a:t>
            </a:r>
            <a:r>
              <a:rPr lang="en-US" altLang="zh-CN" dirty="0" err="1" smtClean="0"/>
              <a:t>int</a:t>
            </a:r>
            <a:r>
              <a:rPr lang="en-US" altLang="zh-CN" dirty="0" smtClean="0"/>
              <a:t> </a:t>
            </a:r>
            <a:r>
              <a:rPr lang="zh-CN" altLang="en-US" dirty="0" smtClean="0"/>
              <a:t>类型函数，应返回一整型值</a:t>
            </a:r>
            <a:endParaRPr lang="en-US" altLang="zh-CN" dirty="0" smtClean="0"/>
          </a:p>
          <a:p>
            <a:pPr lvl="2"/>
            <a:r>
              <a:rPr lang="zh-CN" altLang="en-US" dirty="0" smtClean="0"/>
              <a:t>值型：返回一个具有类型的值，包括</a:t>
            </a:r>
            <a:r>
              <a:rPr lang="en-US" altLang="zh-CN" dirty="0" err="1" smtClean="0"/>
              <a:t>int</a:t>
            </a:r>
            <a:r>
              <a:rPr lang="zh-CN" altLang="en-US" dirty="0" smtClean="0"/>
              <a:t>、</a:t>
            </a:r>
            <a:r>
              <a:rPr lang="en-US" altLang="zh-CN" dirty="0" smtClean="0"/>
              <a:t>float</a:t>
            </a:r>
            <a:r>
              <a:rPr lang="zh-CN" altLang="en-US" dirty="0" smtClean="0"/>
              <a:t>、</a:t>
            </a:r>
            <a:r>
              <a:rPr lang="en-US" altLang="zh-CN" dirty="0" smtClean="0"/>
              <a:t>char</a:t>
            </a:r>
            <a:r>
              <a:rPr lang="zh-CN" altLang="en-US" dirty="0" smtClean="0"/>
              <a:t>、</a:t>
            </a:r>
            <a:r>
              <a:rPr lang="en-US" altLang="zh-CN" dirty="0" err="1" smtClean="0"/>
              <a:t>bool</a:t>
            </a:r>
            <a:r>
              <a:rPr lang="zh-CN" altLang="en-US" dirty="0" smtClean="0"/>
              <a:t>等</a:t>
            </a:r>
            <a:endParaRPr lang="en-US" altLang="zh-CN" dirty="0" smtClean="0"/>
          </a:p>
          <a:p>
            <a:pPr lvl="3"/>
            <a:r>
              <a:rPr lang="zh-CN" altLang="en-US" dirty="0" smtClean="0">
                <a:solidFill>
                  <a:srgbClr val="C00000"/>
                </a:solidFill>
              </a:rPr>
              <a:t>当函数要返回的值不止一个时</a:t>
            </a:r>
            <a:r>
              <a:rPr lang="zh-CN" altLang="en-US" dirty="0" smtClean="0"/>
              <a:t>，情况比较复杂，一般它可以以</a:t>
            </a:r>
            <a:r>
              <a:rPr lang="zh-CN" altLang="en-US" dirty="0" smtClean="0">
                <a:solidFill>
                  <a:srgbClr val="C00000"/>
                </a:solidFill>
              </a:rPr>
              <a:t>结构或类</a:t>
            </a:r>
            <a:r>
              <a:rPr lang="zh-CN" altLang="en-US" dirty="0" smtClean="0"/>
              <a:t>的形式，也可以以结构，数组或对象</a:t>
            </a:r>
            <a:r>
              <a:rPr lang="zh-CN" altLang="en-US" dirty="0" smtClean="0">
                <a:solidFill>
                  <a:srgbClr val="C00000"/>
                </a:solidFill>
              </a:rPr>
              <a:t>指针类型</a:t>
            </a:r>
            <a:r>
              <a:rPr lang="zh-CN" altLang="en-US" dirty="0" smtClean="0"/>
              <a:t>方式实现，这样的实例在后面的章节可以见到</a:t>
            </a:r>
            <a:endParaRPr lang="en-US" altLang="zh-CN" dirty="0" smtClean="0"/>
          </a:p>
          <a:p>
            <a:pPr lvl="2"/>
            <a:r>
              <a:rPr lang="zh-CN" altLang="en-US" dirty="0" smtClean="0"/>
              <a:t>引用类型：</a:t>
            </a:r>
            <a:r>
              <a:rPr lang="zh-CN" altLang="en-US" dirty="0" smtClean="0">
                <a:solidFill>
                  <a:srgbClr val="C00000"/>
                </a:solidFill>
              </a:rPr>
              <a:t>详见第</a:t>
            </a:r>
            <a:r>
              <a:rPr lang="en-US" altLang="zh-CN" dirty="0" smtClean="0">
                <a:solidFill>
                  <a:srgbClr val="C00000"/>
                </a:solidFill>
              </a:rPr>
              <a:t>6</a:t>
            </a:r>
            <a:r>
              <a:rPr lang="zh-CN" altLang="en-US" dirty="0" smtClean="0">
                <a:solidFill>
                  <a:srgbClr val="C00000"/>
                </a:solidFill>
              </a:rPr>
              <a:t>章</a:t>
            </a:r>
            <a:endParaRPr lang="en-US" altLang="zh-CN" dirty="0" smtClean="0">
              <a:solidFill>
                <a:srgbClr val="C00000"/>
              </a:solidFill>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36</a:t>
            </a:fld>
            <a:endParaRPr lang="en-US" altLang="zh-CN" dirty="0"/>
          </a:p>
        </p:txBody>
      </p:sp>
    </p:spTree>
    <p:extLst>
      <p:ext uri="{BB962C8B-B14F-4D97-AF65-F5344CB8AC3E}">
        <p14:creationId xmlns:p14="http://schemas.microsoft.com/office/powerpoint/2010/main" val="1455748591"/>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函数的返回</a:t>
            </a:r>
            <a:endParaRPr lang="en-US" altLang="zh-CN" dirty="0" smtClean="0"/>
          </a:p>
          <a:p>
            <a:pPr lvl="1"/>
            <a:r>
              <a:rPr lang="zh-CN" altLang="en-US" dirty="0" smtClean="0"/>
              <a:t>函数返回用</a:t>
            </a:r>
            <a:r>
              <a:rPr lang="en-US" altLang="zh-CN" dirty="0" smtClean="0"/>
              <a:t>return</a:t>
            </a:r>
            <a:r>
              <a:rPr lang="zh-CN" altLang="en-US" dirty="0" smtClean="0"/>
              <a:t>语句表示</a:t>
            </a:r>
            <a:endParaRPr lang="en-US" altLang="zh-CN" dirty="0" smtClean="0"/>
          </a:p>
          <a:p>
            <a:pPr lvl="1"/>
            <a:r>
              <a:rPr lang="en-US" altLang="zh-CN" dirty="0" smtClean="0"/>
              <a:t>return</a:t>
            </a:r>
            <a:r>
              <a:rPr lang="zh-CN" altLang="en-US" dirty="0" smtClean="0"/>
              <a:t>语句有如下几种写法</a:t>
            </a:r>
            <a:endParaRPr lang="en-US" altLang="zh-CN" dirty="0" smtClean="0"/>
          </a:p>
          <a:p>
            <a:pPr lvl="2">
              <a:buNone/>
            </a:pPr>
            <a:r>
              <a:rPr lang="en-US" altLang="zh-CN" dirty="0" smtClean="0">
                <a:solidFill>
                  <a:srgbClr val="0000FF"/>
                </a:solidFill>
                <a:latin typeface="Courier New" pitchFamily="49" charset="0"/>
                <a:cs typeface="Courier New" pitchFamily="49" charset="0"/>
              </a:rPr>
              <a:t>return</a:t>
            </a:r>
            <a:r>
              <a:rPr lang="en-US" altLang="zh-CN" dirty="0" smtClean="0">
                <a:solidFill>
                  <a:schemeClr val="tx2"/>
                </a:solidFill>
                <a:latin typeface="Courier New" pitchFamily="49" charset="0"/>
                <a:cs typeface="Courier New" pitchFamily="49" charset="0"/>
              </a:rPr>
              <a:t>;</a:t>
            </a:r>
            <a:r>
              <a:rPr lang="en-US" altLang="zh-CN" dirty="0" smtClean="0">
                <a:solidFill>
                  <a:srgbClr val="00B050"/>
                </a:solidFill>
                <a:latin typeface="Courier New" pitchFamily="49" charset="0"/>
                <a:cs typeface="Courier New" pitchFamily="49" charset="0"/>
              </a:rPr>
              <a:t>//</a:t>
            </a:r>
            <a:r>
              <a:rPr lang="zh-CN" altLang="en-US" dirty="0" smtClean="0">
                <a:solidFill>
                  <a:srgbClr val="00B050"/>
                </a:solidFill>
                <a:latin typeface="Courier New" pitchFamily="49" charset="0"/>
                <a:cs typeface="Courier New" pitchFamily="49" charset="0"/>
              </a:rPr>
              <a:t>函数返回值类型</a:t>
            </a:r>
            <a:r>
              <a:rPr lang="zh-CN" altLang="en-US" smtClean="0">
                <a:solidFill>
                  <a:srgbClr val="00B050"/>
                </a:solidFill>
                <a:latin typeface="Courier New" pitchFamily="49" charset="0"/>
                <a:cs typeface="Courier New" pitchFamily="49" charset="0"/>
              </a:rPr>
              <a:t>为空（</a:t>
            </a:r>
            <a:r>
              <a:rPr lang="en-US" altLang="zh-CN" smtClean="0">
                <a:solidFill>
                  <a:srgbClr val="00B050"/>
                </a:solidFill>
                <a:latin typeface="Courier New" pitchFamily="49" charset="0"/>
                <a:cs typeface="Courier New" pitchFamily="49" charset="0"/>
              </a:rPr>
              <a:t>void</a:t>
            </a:r>
            <a:r>
              <a:rPr lang="zh-CN" altLang="en-US" dirty="0" smtClean="0">
                <a:solidFill>
                  <a:srgbClr val="00B050"/>
                </a:solidFill>
                <a:latin typeface="Courier New" pitchFamily="49" charset="0"/>
                <a:cs typeface="Courier New" pitchFamily="49" charset="0"/>
              </a:rPr>
              <a:t>）</a:t>
            </a:r>
            <a:endParaRPr lang="en-US" altLang="zh-CN" dirty="0" smtClean="0">
              <a:solidFill>
                <a:srgbClr val="00B050"/>
              </a:solidFill>
              <a:latin typeface="Courier New" pitchFamily="49" charset="0"/>
              <a:cs typeface="Courier New" pitchFamily="49" charset="0"/>
            </a:endParaRPr>
          </a:p>
          <a:p>
            <a:pPr lvl="2">
              <a:buNone/>
            </a:pPr>
            <a:r>
              <a:rPr lang="en-US" altLang="zh-CN" dirty="0" smtClean="0">
                <a:solidFill>
                  <a:srgbClr val="0000FF"/>
                </a:solidFill>
                <a:latin typeface="Courier New" pitchFamily="49" charset="0"/>
                <a:cs typeface="Courier New" pitchFamily="49" charset="0"/>
              </a:rPr>
              <a:t>return</a:t>
            </a:r>
            <a:r>
              <a:rPr lang="en-US" altLang="zh-CN" dirty="0" smtClean="0">
                <a:solidFill>
                  <a:schemeClr val="tx2"/>
                </a:solidFill>
                <a:latin typeface="Courier New" pitchFamily="49" charset="0"/>
                <a:cs typeface="Courier New" pitchFamily="49" charset="0"/>
              </a:rPr>
              <a:t> &lt;</a:t>
            </a:r>
            <a:r>
              <a:rPr lang="zh-CN" altLang="en-US" dirty="0" smtClean="0">
                <a:solidFill>
                  <a:schemeClr val="tx2"/>
                </a:solidFill>
                <a:latin typeface="Courier New" pitchFamily="49" charset="0"/>
                <a:cs typeface="Courier New" pitchFamily="49" charset="0"/>
              </a:rPr>
              <a:t>表达式</a:t>
            </a:r>
            <a:r>
              <a:rPr lang="en-US" altLang="zh-CN" dirty="0" smtClean="0">
                <a:solidFill>
                  <a:schemeClr val="tx2"/>
                </a:solidFill>
                <a:latin typeface="Courier New" pitchFamily="49" charset="0"/>
                <a:cs typeface="Courier New" pitchFamily="49" charset="0"/>
              </a:rPr>
              <a:t>&gt;;</a:t>
            </a:r>
            <a:r>
              <a:rPr lang="en-US" altLang="zh-CN" dirty="0" smtClean="0">
                <a:solidFill>
                  <a:srgbClr val="00B050"/>
                </a:solidFill>
                <a:latin typeface="Courier New" pitchFamily="49" charset="0"/>
                <a:cs typeface="Courier New" pitchFamily="49" charset="0"/>
              </a:rPr>
              <a:t>//</a:t>
            </a:r>
            <a:r>
              <a:rPr lang="zh-CN" altLang="en-US" dirty="0" smtClean="0">
                <a:solidFill>
                  <a:srgbClr val="00B050"/>
                </a:solidFill>
                <a:latin typeface="Courier New" pitchFamily="49" charset="0"/>
                <a:cs typeface="Courier New" pitchFamily="49" charset="0"/>
              </a:rPr>
              <a:t>与函数返回值的类型一致</a:t>
            </a:r>
            <a:endParaRPr lang="en-US" altLang="zh-CN" dirty="0" smtClean="0">
              <a:solidFill>
                <a:srgbClr val="00B050"/>
              </a:solidFill>
              <a:latin typeface="Courier New" pitchFamily="49" charset="0"/>
              <a:cs typeface="Courier New" pitchFamily="49" charset="0"/>
            </a:endParaRPr>
          </a:p>
          <a:p>
            <a:pPr lvl="2">
              <a:buNone/>
            </a:pPr>
            <a:r>
              <a:rPr lang="en-US" altLang="zh-CN" smtClean="0">
                <a:solidFill>
                  <a:srgbClr val="0000FF"/>
                </a:solidFill>
                <a:latin typeface="Courier New" pitchFamily="49" charset="0"/>
                <a:cs typeface="Courier New" pitchFamily="49" charset="0"/>
              </a:rPr>
              <a:t>return</a:t>
            </a:r>
            <a:r>
              <a:rPr lang="en-US" altLang="zh-CN" smtClean="0">
                <a:solidFill>
                  <a:schemeClr val="tx2"/>
                </a:solidFill>
                <a:latin typeface="Courier New" pitchFamily="49" charset="0"/>
                <a:cs typeface="Courier New" pitchFamily="49" charset="0"/>
              </a:rPr>
              <a:t> </a:t>
            </a:r>
            <a:r>
              <a:rPr lang="zh-CN" altLang="en-US" smtClean="0">
                <a:solidFill>
                  <a:schemeClr val="tx2"/>
                </a:solidFill>
                <a:latin typeface="Courier New" pitchFamily="49" charset="0"/>
                <a:cs typeface="Courier New" pitchFamily="49" charset="0"/>
              </a:rPr>
              <a:t>（</a:t>
            </a:r>
            <a:r>
              <a:rPr lang="en-US" altLang="zh-CN" smtClean="0">
                <a:solidFill>
                  <a:schemeClr val="tx2"/>
                </a:solidFill>
                <a:latin typeface="Courier New" pitchFamily="49" charset="0"/>
                <a:cs typeface="Courier New" pitchFamily="49" charset="0"/>
              </a:rPr>
              <a:t>&lt;</a:t>
            </a:r>
            <a:r>
              <a:rPr lang="zh-CN" altLang="en-US" dirty="0" smtClean="0">
                <a:solidFill>
                  <a:schemeClr val="tx2"/>
                </a:solidFill>
                <a:latin typeface="Courier New" pitchFamily="49" charset="0"/>
                <a:cs typeface="Courier New" pitchFamily="49" charset="0"/>
              </a:rPr>
              <a:t>表达式</a:t>
            </a:r>
            <a:r>
              <a:rPr lang="en-US" altLang="zh-CN" dirty="0" smtClean="0">
                <a:solidFill>
                  <a:schemeClr val="tx2"/>
                </a:solidFill>
                <a:latin typeface="Courier New" pitchFamily="49" charset="0"/>
                <a:cs typeface="Courier New" pitchFamily="49" charset="0"/>
              </a:rPr>
              <a:t>&gt;</a:t>
            </a:r>
            <a:r>
              <a:rPr lang="zh-CN" altLang="en-US" dirty="0" smtClean="0">
                <a:solidFill>
                  <a:schemeClr val="tx2"/>
                </a:solidFill>
                <a:latin typeface="Courier New" pitchFamily="49" charset="0"/>
                <a:cs typeface="Courier New" pitchFamily="49" charset="0"/>
              </a:rPr>
              <a:t>）</a:t>
            </a:r>
            <a:r>
              <a:rPr lang="en-US" altLang="zh-CN" dirty="0" smtClean="0">
                <a:solidFill>
                  <a:schemeClr val="tx2"/>
                </a:solidFill>
                <a:latin typeface="Courier New" pitchFamily="49" charset="0"/>
                <a:cs typeface="Courier New" pitchFamily="49" charset="0"/>
              </a:rPr>
              <a:t>;</a:t>
            </a:r>
            <a:r>
              <a:rPr lang="en-US" altLang="zh-CN" dirty="0" smtClean="0">
                <a:solidFill>
                  <a:srgbClr val="00B050"/>
                </a:solidFill>
                <a:latin typeface="Courier New" pitchFamily="49" charset="0"/>
                <a:cs typeface="Courier New" pitchFamily="49" charset="0"/>
              </a:rPr>
              <a:t>//</a:t>
            </a:r>
            <a:r>
              <a:rPr lang="zh-CN" altLang="en-US" dirty="0" smtClean="0">
                <a:solidFill>
                  <a:srgbClr val="00B050"/>
                </a:solidFill>
                <a:latin typeface="Courier New" pitchFamily="49" charset="0"/>
                <a:cs typeface="Courier New" pitchFamily="49" charset="0"/>
              </a:rPr>
              <a:t>与前一种写法等价</a:t>
            </a:r>
            <a:endParaRPr lang="zh-CN" altLang="en-US" dirty="0">
              <a:solidFill>
                <a:srgbClr val="00B050"/>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37</a:t>
            </a:fld>
            <a:endParaRPr lang="en-US" altLang="zh-CN" dirty="0"/>
          </a:p>
        </p:txBody>
      </p:sp>
      <p:sp>
        <p:nvSpPr>
          <p:cNvPr id="6" name="矩形 5"/>
          <p:cNvSpPr/>
          <p:nvPr/>
        </p:nvSpPr>
        <p:spPr>
          <a:xfrm>
            <a:off x="642910" y="4357694"/>
            <a:ext cx="7858180" cy="2031325"/>
          </a:xfrm>
          <a:prstGeom prst="rect">
            <a:avLst/>
          </a:prstGeom>
        </p:spPr>
        <p:txBody>
          <a:bodyPr wrap="square">
            <a:spAutoFit/>
          </a:bodyPr>
          <a:lstStyle/>
          <a:p>
            <a:pPr eaLnBrk="1" hangingPunct="1">
              <a:buFont typeface="Wingdings" pitchFamily="2" charset="2"/>
              <a:buChar char="Ø"/>
            </a:pPr>
            <a:r>
              <a:rPr lang="zh-CN" altLang="en-US" b="1" dirty="0" smtClean="0">
                <a:solidFill>
                  <a:srgbClr val="0000FF"/>
                </a:solidFill>
                <a:latin typeface="楷体_GB2312" pitchFamily="49" charset="-122"/>
                <a:ea typeface="楷体_GB2312" pitchFamily="49" charset="-122"/>
              </a:rPr>
              <a:t>第一种格式的</a:t>
            </a:r>
            <a:r>
              <a:rPr lang="en-US" altLang="zh-CN" b="1" dirty="0" smtClean="0">
                <a:solidFill>
                  <a:srgbClr val="0000FF"/>
                </a:solidFill>
                <a:latin typeface="楷体_GB2312" pitchFamily="49" charset="-122"/>
                <a:ea typeface="楷体_GB2312" pitchFamily="49" charset="-122"/>
              </a:rPr>
              <a:t>return</a:t>
            </a:r>
            <a:r>
              <a:rPr lang="zh-CN" altLang="en-US" b="1" dirty="0" smtClean="0">
                <a:solidFill>
                  <a:srgbClr val="0000FF"/>
                </a:solidFill>
                <a:latin typeface="楷体_GB2312" pitchFamily="49" charset="-122"/>
                <a:ea typeface="楷体_GB2312" pitchFamily="49" charset="-122"/>
              </a:rPr>
              <a:t>用于立即从被调函数中返回, 当函数类型为</a:t>
            </a:r>
            <a:r>
              <a:rPr lang="en-US" altLang="zh-CN" b="1" dirty="0" smtClean="0">
                <a:solidFill>
                  <a:srgbClr val="FF0000"/>
                </a:solidFill>
                <a:latin typeface="楷体_GB2312" pitchFamily="49" charset="-122"/>
                <a:ea typeface="楷体_GB2312" pitchFamily="49" charset="-122"/>
              </a:rPr>
              <a:t>void</a:t>
            </a:r>
            <a:r>
              <a:rPr lang="zh-CN" altLang="en-US" b="1" dirty="0" smtClean="0">
                <a:solidFill>
                  <a:srgbClr val="0000FF"/>
                </a:solidFill>
                <a:latin typeface="楷体_GB2312" pitchFamily="49" charset="-122"/>
                <a:ea typeface="楷体_GB2312" pitchFamily="49" charset="-122"/>
              </a:rPr>
              <a:t>时，应使用这种格式的返回语句。</a:t>
            </a:r>
            <a:endParaRPr lang="en-US" altLang="zh-CN" b="1" dirty="0" smtClean="0">
              <a:solidFill>
                <a:srgbClr val="0000FF"/>
              </a:solidFill>
              <a:latin typeface="楷体_GB2312" pitchFamily="49" charset="-122"/>
              <a:ea typeface="楷体_GB2312" pitchFamily="49" charset="-122"/>
            </a:endParaRPr>
          </a:p>
          <a:p>
            <a:pPr eaLnBrk="1" hangingPunct="1"/>
            <a:endParaRPr lang="en-US" altLang="zh-CN" b="1" dirty="0" smtClean="0">
              <a:solidFill>
                <a:srgbClr val="0000FF"/>
              </a:solidFill>
              <a:latin typeface="楷体_GB2312" pitchFamily="49" charset="-122"/>
              <a:ea typeface="楷体_GB2312" pitchFamily="49" charset="-122"/>
            </a:endParaRPr>
          </a:p>
          <a:p>
            <a:pPr eaLnBrk="1" hangingPunct="1">
              <a:buFont typeface="Wingdings" pitchFamily="2" charset="2"/>
              <a:buChar char="Ø"/>
            </a:pPr>
            <a:r>
              <a:rPr lang="zh-CN" altLang="en-US" b="1" dirty="0" smtClean="0">
                <a:solidFill>
                  <a:srgbClr val="0000FF"/>
                </a:solidFill>
                <a:latin typeface="楷体_GB2312" pitchFamily="49" charset="-122"/>
                <a:ea typeface="楷体_GB2312" pitchFamily="49" charset="-122"/>
              </a:rPr>
              <a:t>当函数类型为</a:t>
            </a:r>
            <a:r>
              <a:rPr lang="zh-CN" altLang="en-US" b="1" dirty="0" smtClean="0">
                <a:solidFill>
                  <a:srgbClr val="FF0000"/>
                </a:solidFill>
                <a:latin typeface="楷体_GB2312" pitchFamily="49" charset="-122"/>
                <a:ea typeface="楷体_GB2312" pitchFamily="49" charset="-122"/>
              </a:rPr>
              <a:t>非</a:t>
            </a:r>
            <a:r>
              <a:rPr lang="en-US" altLang="zh-CN" b="1" dirty="0" smtClean="0">
                <a:solidFill>
                  <a:srgbClr val="FF0000"/>
                </a:solidFill>
                <a:latin typeface="楷体_GB2312" pitchFamily="49" charset="-122"/>
                <a:ea typeface="楷体_GB2312" pitchFamily="49" charset="-122"/>
              </a:rPr>
              <a:t>void</a:t>
            </a:r>
            <a:r>
              <a:rPr lang="zh-CN" altLang="en-US" b="1" dirty="0" smtClean="0">
                <a:solidFill>
                  <a:srgbClr val="0000FF"/>
                </a:solidFill>
                <a:latin typeface="楷体_GB2312" pitchFamily="49" charset="-122"/>
                <a:ea typeface="楷体_GB2312" pitchFamily="49" charset="-122"/>
              </a:rPr>
              <a:t>型时，应使用第二或第三种格式的</a:t>
            </a:r>
            <a:r>
              <a:rPr lang="en-US" altLang="zh-CN" b="1" dirty="0" smtClean="0">
                <a:solidFill>
                  <a:srgbClr val="0000FF"/>
                </a:solidFill>
                <a:latin typeface="楷体_GB2312" pitchFamily="49" charset="-122"/>
                <a:ea typeface="楷体_GB2312" pitchFamily="49" charset="-122"/>
              </a:rPr>
              <a:t>return</a:t>
            </a:r>
            <a:r>
              <a:rPr lang="zh-CN" altLang="en-US" b="1" dirty="0" smtClean="0">
                <a:solidFill>
                  <a:srgbClr val="0000FF"/>
                </a:solidFill>
                <a:latin typeface="楷体_GB2312" pitchFamily="49" charset="-122"/>
                <a:ea typeface="楷体_GB2312" pitchFamily="49" charset="-122"/>
              </a:rPr>
              <a:t>语句，此两种格式的语句效果完全相同（可将第二种格式看成是第三种格式的省略形式），系统此时都将计算出表达式的值，并</a:t>
            </a:r>
            <a:r>
              <a:rPr lang="zh-CN" altLang="en-US" b="1" dirty="0" smtClean="0">
                <a:solidFill>
                  <a:srgbClr val="0000FF"/>
                </a:solidFill>
                <a:latin typeface="Times New Roman" pitchFamily="18" charset="0"/>
                <a:ea typeface="楷体_GB2312" pitchFamily="49" charset="-122"/>
              </a:rPr>
              <a:t>“</a:t>
            </a:r>
            <a:r>
              <a:rPr lang="zh-CN" altLang="en-US" b="1" dirty="0" smtClean="0">
                <a:solidFill>
                  <a:srgbClr val="0000FF"/>
                </a:solidFill>
                <a:latin typeface="楷体_GB2312" pitchFamily="49" charset="-122"/>
                <a:ea typeface="楷体_GB2312" pitchFamily="49" charset="-122"/>
              </a:rPr>
              <a:t>携带</a:t>
            </a:r>
            <a:r>
              <a:rPr lang="zh-CN" altLang="en-US" b="1" dirty="0" smtClean="0">
                <a:solidFill>
                  <a:srgbClr val="0000FF"/>
                </a:solidFill>
                <a:latin typeface="Times New Roman" pitchFamily="18" charset="0"/>
                <a:ea typeface="楷体_GB2312" pitchFamily="49" charset="-122"/>
              </a:rPr>
              <a:t>”</a:t>
            </a:r>
            <a:r>
              <a:rPr lang="zh-CN" altLang="en-US" b="1" dirty="0" smtClean="0">
                <a:solidFill>
                  <a:srgbClr val="0000FF"/>
                </a:solidFill>
                <a:latin typeface="楷体_GB2312" pitchFamily="49" charset="-122"/>
                <a:ea typeface="楷体_GB2312" pitchFamily="49" charset="-122"/>
              </a:rPr>
              <a:t>该值立即从被调函数中返回</a:t>
            </a:r>
            <a:endParaRPr lang="zh-CN" altLang="en-US" dirty="0"/>
          </a:p>
        </p:txBody>
      </p:sp>
    </p:spTree>
    <p:extLst>
      <p:ext uri="{BB962C8B-B14F-4D97-AF65-F5344CB8AC3E}">
        <p14:creationId xmlns:p14="http://schemas.microsoft.com/office/powerpoint/2010/main" val="3252491490"/>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函数应用举例</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5.4】</a:t>
            </a:r>
            <a:r>
              <a:rPr lang="zh-CN" altLang="en-US" smtClean="0">
                <a:solidFill>
                  <a:srgbClr val="C00000"/>
                </a:solidFill>
              </a:rPr>
              <a:t>设 </a:t>
            </a:r>
            <a:r>
              <a:rPr lang="en-US" altLang="zh-CN" smtClean="0">
                <a:solidFill>
                  <a:srgbClr val="C00000"/>
                </a:solidFill>
              </a:rPr>
              <a:t>f(x</a:t>
            </a:r>
            <a:r>
              <a:rPr lang="en-US" altLang="zh-CN" dirty="0" smtClean="0">
                <a:solidFill>
                  <a:srgbClr val="C00000"/>
                </a:solidFill>
              </a:rPr>
              <a:t>) </a:t>
            </a:r>
            <a:r>
              <a:rPr lang="en-US" altLang="zh-CN" smtClean="0">
                <a:solidFill>
                  <a:srgbClr val="C00000"/>
                </a:solidFill>
              </a:rPr>
              <a:t>= (x*x+x+1</a:t>
            </a:r>
            <a:r>
              <a:rPr lang="en-US" altLang="zh-CN" dirty="0" smtClean="0">
                <a:solidFill>
                  <a:srgbClr val="C00000"/>
                </a:solidFill>
              </a:rPr>
              <a:t>)/2-5.5</a:t>
            </a:r>
          </a:p>
          <a:p>
            <a:pPr lvl="2"/>
            <a:r>
              <a:rPr lang="zh-CN" altLang="en-US" dirty="0" smtClean="0"/>
              <a:t>求</a:t>
            </a:r>
            <a:r>
              <a:rPr lang="en-US" altLang="zh-CN" dirty="0" smtClean="0"/>
              <a:t>z </a:t>
            </a:r>
            <a:r>
              <a:rPr lang="en-US" altLang="zh-CN" smtClean="0"/>
              <a:t>= (f(2.5)+2*f(6))/f(4.3</a:t>
            </a:r>
            <a:r>
              <a:rPr lang="en-US" altLang="zh-CN" dirty="0" smtClean="0"/>
              <a:t>)，</a:t>
            </a:r>
            <a:r>
              <a:rPr lang="zh-CN" altLang="en-US" dirty="0" smtClean="0"/>
              <a:t>并显示结果</a:t>
            </a:r>
            <a:r>
              <a:rPr lang="en-US" altLang="zh-CN" dirty="0" smtClean="0"/>
              <a:t>z。</a:t>
            </a:r>
          </a:p>
          <a:p>
            <a:pPr lvl="2"/>
            <a:r>
              <a:rPr lang="zh-CN" altLang="en-US" dirty="0" smtClean="0"/>
              <a:t>对任意输入的一个实数</a:t>
            </a:r>
            <a:r>
              <a:rPr lang="en-US" altLang="zh-CN" dirty="0" smtClean="0"/>
              <a:t>a，</a:t>
            </a:r>
            <a:r>
              <a:rPr lang="zh-CN" altLang="en-US" dirty="0" smtClean="0"/>
              <a:t>求</a:t>
            </a:r>
            <a:r>
              <a:rPr lang="zh-CN" altLang="en-US" smtClean="0"/>
              <a:t>出</a:t>
            </a:r>
            <a:r>
              <a:rPr lang="en-US" altLang="zh-CN" smtClean="0"/>
              <a:t>f(a</a:t>
            </a:r>
            <a:r>
              <a:rPr lang="en-US" altLang="zh-CN" dirty="0" smtClean="0"/>
              <a:t>)</a:t>
            </a:r>
            <a:r>
              <a:rPr lang="zh-CN" altLang="en-US" dirty="0" smtClean="0"/>
              <a:t>并显示</a:t>
            </a:r>
            <a:endParaRPr lang="en-US" altLang="zh-CN" dirty="0" smtClean="0"/>
          </a:p>
          <a:p>
            <a:pPr lvl="1"/>
            <a:r>
              <a:rPr lang="zh-CN" altLang="en-US" dirty="0" smtClean="0"/>
              <a:t>分析：</a:t>
            </a:r>
            <a:endParaRPr lang="en-US" altLang="zh-CN" dirty="0" smtClean="0"/>
          </a:p>
          <a:p>
            <a:pPr lvl="2"/>
            <a:r>
              <a:rPr lang="zh-CN" altLang="en-US" smtClean="0"/>
              <a:t>输入（参数</a:t>
            </a:r>
            <a:r>
              <a:rPr lang="zh-CN" altLang="en-US" dirty="0" smtClean="0"/>
              <a:t>）：</a:t>
            </a:r>
            <a:r>
              <a:rPr lang="en-US" altLang="zh-CN" dirty="0" smtClean="0"/>
              <a:t>x</a:t>
            </a:r>
          </a:p>
          <a:p>
            <a:pPr lvl="2"/>
            <a:r>
              <a:rPr lang="zh-CN" altLang="en-US" smtClean="0"/>
              <a:t>输出（返回</a:t>
            </a:r>
            <a:r>
              <a:rPr lang="zh-CN" altLang="en-US" dirty="0" smtClean="0"/>
              <a:t>）：函数的运算结果</a:t>
            </a:r>
            <a:endParaRPr lang="en-US" altLang="zh-CN" dirty="0" smtClean="0"/>
          </a:p>
          <a:p>
            <a:pPr lvl="2"/>
            <a:r>
              <a:rPr lang="zh-CN" altLang="en-US" dirty="0" smtClean="0"/>
              <a:t>函数原型：</a:t>
            </a:r>
            <a:endParaRPr lang="en-US" altLang="zh-CN" dirty="0" smtClean="0"/>
          </a:p>
          <a:p>
            <a:pPr lvl="2">
              <a:buNone/>
            </a:pPr>
            <a:r>
              <a:rPr lang="en-US" altLang="zh-CN" dirty="0" smtClean="0">
                <a:solidFill>
                  <a:srgbClr val="0000FF"/>
                </a:solidFill>
                <a:latin typeface="Courier New" pitchFamily="49" charset="0"/>
                <a:cs typeface="Courier New" pitchFamily="49" charset="0"/>
              </a:rPr>
              <a:t>double</a:t>
            </a:r>
            <a:r>
              <a:rPr lang="en-US" altLang="zh-CN" dirty="0" smtClean="0">
                <a:solidFill>
                  <a:schemeClr val="tx2"/>
                </a:solidFill>
                <a:latin typeface="Courier New" pitchFamily="49" charset="0"/>
                <a:cs typeface="Courier New" pitchFamily="49" charset="0"/>
              </a:rPr>
              <a:t> </a:t>
            </a:r>
            <a:r>
              <a:rPr lang="en-US" altLang="zh-CN" smtClean="0">
                <a:solidFill>
                  <a:schemeClr val="tx2"/>
                </a:solidFill>
                <a:latin typeface="Courier New" pitchFamily="49" charset="0"/>
                <a:cs typeface="Courier New" pitchFamily="49" charset="0"/>
              </a:rPr>
              <a:t>f (</a:t>
            </a:r>
            <a:r>
              <a:rPr lang="en-US" altLang="zh-CN" smtClean="0">
                <a:solidFill>
                  <a:srgbClr val="0000FF"/>
                </a:solidFill>
                <a:latin typeface="Courier New" pitchFamily="49" charset="0"/>
                <a:cs typeface="Courier New" pitchFamily="49" charset="0"/>
              </a:rPr>
              <a:t>double</a:t>
            </a:r>
            <a:r>
              <a:rPr lang="en-US" altLang="zh-CN" dirty="0" smtClean="0">
                <a:solidFill>
                  <a:schemeClr val="tx2"/>
                </a:solidFill>
                <a:latin typeface="Courier New" pitchFamily="49" charset="0"/>
                <a:cs typeface="Courier New" pitchFamily="49" charset="0"/>
              </a:rPr>
              <a:t>);</a:t>
            </a:r>
            <a:endParaRPr lang="zh-CN" altLang="en-US" dirty="0" smtClean="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38</a:t>
            </a:fld>
            <a:endParaRPr lang="en-US" altLang="zh-CN" dirty="0"/>
          </a:p>
        </p:txBody>
      </p:sp>
    </p:spTree>
    <p:extLst>
      <p:ext uri="{BB962C8B-B14F-4D97-AF65-F5344CB8AC3E}">
        <p14:creationId xmlns:p14="http://schemas.microsoft.com/office/powerpoint/2010/main" val="347733609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函数的使用与说明</a:t>
            </a:r>
            <a:endParaRPr lang="zh-CN" altLang="en-US" dirty="0"/>
          </a:p>
        </p:txBody>
      </p:sp>
      <p:sp>
        <p:nvSpPr>
          <p:cNvPr id="3" name="内容占位符 2"/>
          <p:cNvSpPr>
            <a:spLocks noGrp="1"/>
          </p:cNvSpPr>
          <p:nvPr>
            <p:ph idx="1"/>
          </p:nvPr>
        </p:nvSpPr>
        <p:spPr/>
        <p:txBody>
          <a:bodyPr/>
          <a:lstStyle/>
          <a:p>
            <a:r>
              <a:rPr lang="zh-CN" altLang="en-US" dirty="0" smtClean="0"/>
              <a:t>程序设计步骤</a:t>
            </a:r>
            <a:endParaRPr lang="en-US" altLang="zh-CN" dirty="0" smtClean="0"/>
          </a:p>
          <a:p>
            <a:pPr lvl="1"/>
            <a:r>
              <a:rPr lang="zh-CN" altLang="en-US" dirty="0" smtClean="0"/>
              <a:t>输入方程的参数</a:t>
            </a:r>
            <a:r>
              <a:rPr lang="en-US" altLang="zh-CN" dirty="0" smtClean="0"/>
              <a:t>p</a:t>
            </a:r>
            <a:r>
              <a:rPr lang="zh-CN" altLang="en-US" dirty="0" smtClean="0"/>
              <a:t>和</a:t>
            </a:r>
            <a:r>
              <a:rPr lang="en-US" altLang="zh-CN" dirty="0" smtClean="0"/>
              <a:t>q</a:t>
            </a:r>
            <a:r>
              <a:rPr lang="zh-CN" altLang="en-US" dirty="0" smtClean="0"/>
              <a:t>，输出方程</a:t>
            </a:r>
            <a:endParaRPr lang="en-US" altLang="zh-CN" dirty="0" smtClean="0"/>
          </a:p>
          <a:p>
            <a:pPr lvl="1"/>
            <a:r>
              <a:rPr lang="zh-CN" altLang="en-US" dirty="0" smtClean="0"/>
              <a:t>计算变量</a:t>
            </a:r>
            <a:r>
              <a:rPr lang="en-US" altLang="zh-CN" dirty="0" smtClean="0"/>
              <a:t>a</a:t>
            </a:r>
            <a:r>
              <a:rPr lang="zh-CN" altLang="en-US" dirty="0" smtClean="0"/>
              <a:t>的值</a:t>
            </a:r>
            <a:endParaRPr lang="en-US" altLang="zh-CN" dirty="0" smtClean="0"/>
          </a:p>
          <a:p>
            <a:pPr lvl="1"/>
            <a:r>
              <a:rPr lang="zh-CN" altLang="en-US" dirty="0" smtClean="0"/>
              <a:t>计算变量</a:t>
            </a:r>
            <a:r>
              <a:rPr lang="en-US" altLang="zh-CN" dirty="0" smtClean="0"/>
              <a:t>R</a:t>
            </a:r>
            <a:r>
              <a:rPr lang="zh-CN" altLang="en-US" dirty="0" smtClean="0"/>
              <a:t>和变量</a:t>
            </a:r>
            <a:r>
              <a:rPr lang="en-US" altLang="zh-CN" dirty="0" smtClean="0"/>
              <a:t>S</a:t>
            </a:r>
            <a:r>
              <a:rPr lang="zh-CN" altLang="en-US" dirty="0" smtClean="0"/>
              <a:t>的值</a:t>
            </a:r>
            <a:endParaRPr lang="en-US" altLang="zh-CN" dirty="0" smtClean="0"/>
          </a:p>
          <a:p>
            <a:pPr lvl="1"/>
            <a:r>
              <a:rPr lang="zh-CN" altLang="en-US" dirty="0" smtClean="0"/>
              <a:t>计算变量</a:t>
            </a:r>
            <a:r>
              <a:rPr lang="en-US" altLang="zh-CN" dirty="0" smtClean="0"/>
              <a:t>A</a:t>
            </a:r>
            <a:r>
              <a:rPr lang="zh-CN" altLang="en-US" dirty="0" smtClean="0"/>
              <a:t>和变量</a:t>
            </a:r>
            <a:r>
              <a:rPr lang="en-US" altLang="zh-CN" dirty="0" smtClean="0"/>
              <a:t>B</a:t>
            </a:r>
            <a:r>
              <a:rPr lang="zh-CN" altLang="en-US" dirty="0" smtClean="0"/>
              <a:t>的值</a:t>
            </a:r>
            <a:endParaRPr lang="en-US" altLang="zh-CN" dirty="0" smtClean="0"/>
          </a:p>
          <a:p>
            <a:pPr lvl="2"/>
            <a:r>
              <a:rPr lang="zh-CN" altLang="en-US" dirty="0" smtClean="0"/>
              <a:t>分别对</a:t>
            </a:r>
            <a:r>
              <a:rPr lang="en-US" altLang="zh-CN" dirty="0" smtClean="0"/>
              <a:t>R</a:t>
            </a:r>
            <a:r>
              <a:rPr lang="zh-CN" altLang="en-US" dirty="0" smtClean="0"/>
              <a:t>和</a:t>
            </a:r>
            <a:r>
              <a:rPr lang="en-US" altLang="zh-CN" dirty="0" smtClean="0"/>
              <a:t>S</a:t>
            </a:r>
            <a:r>
              <a:rPr lang="zh-CN" altLang="en-US" dirty="0" smtClean="0"/>
              <a:t>求三次方根</a:t>
            </a:r>
            <a:endParaRPr lang="en-US" altLang="zh-CN" dirty="0" smtClean="0"/>
          </a:p>
          <a:p>
            <a:pPr lvl="2"/>
            <a:r>
              <a:rPr lang="zh-CN" altLang="en-US" dirty="0" smtClean="0"/>
              <a:t>求</a:t>
            </a:r>
            <a:r>
              <a:rPr lang="en-US" altLang="zh-CN" dirty="0" smtClean="0"/>
              <a:t>y</a:t>
            </a:r>
            <a:r>
              <a:rPr lang="zh-CN" altLang="en-US" dirty="0" smtClean="0"/>
              <a:t>的三次方根的迭代公式</a:t>
            </a:r>
            <a:endParaRPr lang="en-US" altLang="zh-CN" dirty="0" smtClean="0"/>
          </a:p>
          <a:p>
            <a:pPr lvl="2"/>
            <a:endParaRPr lang="en-US" altLang="zh-CN" dirty="0" smtClean="0"/>
          </a:p>
          <a:p>
            <a:pPr lvl="2"/>
            <a:endParaRPr lang="en-US" altLang="zh-CN" dirty="0" smtClean="0"/>
          </a:p>
          <a:p>
            <a:pPr lvl="1"/>
            <a:r>
              <a:rPr lang="zh-CN" altLang="en-US" dirty="0" smtClean="0"/>
              <a:t>计算</a:t>
            </a:r>
            <a:r>
              <a:rPr lang="en-US" altLang="zh-CN" dirty="0" err="1" smtClean="0"/>
              <a:t>X</a:t>
            </a:r>
            <a:r>
              <a:rPr lang="en-US" altLang="zh-CN" baseline="-25000" dirty="0" err="1" smtClean="0"/>
              <a:t>r</a:t>
            </a:r>
            <a:r>
              <a:rPr lang="zh-CN" altLang="en-US" dirty="0" smtClean="0"/>
              <a:t>的值</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3</a:t>
            </a:fld>
            <a:endParaRPr lang="en-US" altLang="zh-CN" dirty="0"/>
          </a:p>
        </p:txBody>
      </p:sp>
      <p:pic>
        <p:nvPicPr>
          <p:cNvPr id="75778" name="Picture 2"/>
          <p:cNvPicPr>
            <a:picLocks noChangeAspect="1" noChangeArrowheads="1"/>
          </p:cNvPicPr>
          <p:nvPr/>
        </p:nvPicPr>
        <p:blipFill>
          <a:blip r:embed="rId2" cstate="print"/>
          <a:srcRect/>
          <a:stretch>
            <a:fillRect/>
          </a:stretch>
        </p:blipFill>
        <p:spPr bwMode="auto">
          <a:xfrm>
            <a:off x="2643174" y="4786322"/>
            <a:ext cx="3062289" cy="961233"/>
          </a:xfrm>
          <a:prstGeom prst="rect">
            <a:avLst/>
          </a:prstGeom>
          <a:noFill/>
          <a:ln w="9525">
            <a:noFill/>
            <a:miter lim="800000"/>
            <a:headEnd/>
            <a:tailEnd/>
          </a:ln>
          <a:effectLst/>
        </p:spPr>
      </p:pic>
    </p:spTree>
    <p:extLst>
      <p:ext uri="{BB962C8B-B14F-4D97-AF65-F5344CB8AC3E}">
        <p14:creationId xmlns:p14="http://schemas.microsoft.com/office/powerpoint/2010/main" val="1054753784"/>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函数应用举例</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5.4】</a:t>
            </a:r>
            <a:r>
              <a:rPr lang="zh-CN" altLang="en-US" dirty="0" smtClean="0"/>
              <a:t>函数定义</a:t>
            </a:r>
            <a:endParaRPr lang="en-US" altLang="zh-CN" dirty="0" smtClean="0"/>
          </a:p>
          <a:p>
            <a:pPr>
              <a:buNone/>
            </a:pPr>
            <a:r>
              <a:rPr lang="en-US" altLang="zh-CN" sz="2800" dirty="0" smtClean="0">
                <a:solidFill>
                  <a:srgbClr val="0000FF"/>
                </a:solidFill>
              </a:rPr>
              <a:t>	</a:t>
            </a:r>
            <a:r>
              <a:rPr lang="en-US" altLang="zh-CN" sz="2800" dirty="0" smtClean="0">
                <a:solidFill>
                  <a:srgbClr val="0000FF"/>
                </a:solidFill>
                <a:latin typeface="Courier New" pitchFamily="49" charset="0"/>
                <a:cs typeface="Courier New" pitchFamily="49" charset="0"/>
              </a:rPr>
              <a:t>double</a:t>
            </a:r>
            <a:r>
              <a:rPr lang="en-US" altLang="zh-CN" sz="2800" dirty="0" smtClean="0">
                <a:solidFill>
                  <a:schemeClr val="tx2"/>
                </a:solidFill>
                <a:latin typeface="Courier New" pitchFamily="49" charset="0"/>
                <a:cs typeface="Courier New" pitchFamily="49" charset="0"/>
              </a:rPr>
              <a:t> </a:t>
            </a:r>
            <a:r>
              <a:rPr lang="en-US" altLang="zh-CN" sz="2800" smtClean="0">
                <a:solidFill>
                  <a:schemeClr val="tx2"/>
                </a:solidFill>
                <a:latin typeface="Courier New" pitchFamily="49" charset="0"/>
                <a:cs typeface="Courier New" pitchFamily="49" charset="0"/>
              </a:rPr>
              <a:t>f (</a:t>
            </a:r>
            <a:r>
              <a:rPr lang="en-US" altLang="zh-CN" sz="2800" smtClean="0">
                <a:solidFill>
                  <a:srgbClr val="0000FF"/>
                </a:solidFill>
                <a:latin typeface="Courier New" pitchFamily="49" charset="0"/>
                <a:cs typeface="Courier New" pitchFamily="49" charset="0"/>
              </a:rPr>
              <a:t>double</a:t>
            </a:r>
            <a:r>
              <a:rPr lang="en-US" altLang="zh-CN" sz="2800" smtClean="0">
                <a:solidFill>
                  <a:schemeClr val="tx2"/>
                </a:solidFill>
                <a:latin typeface="Courier New" pitchFamily="49" charset="0"/>
                <a:cs typeface="Courier New" pitchFamily="49" charset="0"/>
              </a:rPr>
              <a:t> </a:t>
            </a:r>
            <a:r>
              <a:rPr lang="en-US" altLang="zh-CN" sz="2800" dirty="0" smtClean="0">
                <a:solidFill>
                  <a:schemeClr val="tx2"/>
                </a:solidFill>
                <a:latin typeface="Courier New" pitchFamily="49" charset="0"/>
                <a:cs typeface="Courier New" pitchFamily="49" charset="0"/>
              </a:rPr>
              <a:t>x){</a:t>
            </a:r>
          </a:p>
          <a:p>
            <a:pPr>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double</a:t>
            </a:r>
            <a:r>
              <a:rPr lang="en-US" altLang="zh-CN" sz="2800" dirty="0" smtClean="0">
                <a:solidFill>
                  <a:schemeClr val="tx2"/>
                </a:solidFill>
                <a:latin typeface="Courier New" pitchFamily="49" charset="0"/>
                <a:cs typeface="Courier New" pitchFamily="49" charset="0"/>
              </a:rPr>
              <a:t> y;</a:t>
            </a:r>
          </a:p>
          <a:p>
            <a:pPr>
              <a:buNone/>
            </a:pPr>
            <a:r>
              <a:rPr lang="en-US" altLang="zh-CN" sz="2800" dirty="0" smtClean="0">
                <a:solidFill>
                  <a:schemeClr val="tx2"/>
                </a:solidFill>
                <a:latin typeface="Courier New" pitchFamily="49" charset="0"/>
                <a:cs typeface="Courier New" pitchFamily="49" charset="0"/>
              </a:rPr>
              <a:t>		</a:t>
            </a:r>
            <a:r>
              <a:rPr lang="en-US" altLang="zh-CN" sz="2800" smtClean="0">
                <a:solidFill>
                  <a:schemeClr val="tx2"/>
                </a:solidFill>
                <a:latin typeface="Courier New" pitchFamily="49" charset="0"/>
                <a:cs typeface="Courier New" pitchFamily="49" charset="0"/>
              </a:rPr>
              <a:t>y=(x*x+x+1</a:t>
            </a:r>
            <a:r>
              <a:rPr lang="en-US" altLang="zh-CN" sz="2800" dirty="0" smtClean="0">
                <a:solidFill>
                  <a:schemeClr val="tx2"/>
                </a:solidFill>
                <a:latin typeface="Courier New" pitchFamily="49" charset="0"/>
                <a:cs typeface="Courier New" pitchFamily="49" charset="0"/>
              </a:rPr>
              <a:t>)/2-5.5;</a:t>
            </a:r>
          </a:p>
          <a:p>
            <a:pPr>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return</a:t>
            </a:r>
            <a:r>
              <a:rPr lang="en-US" altLang="zh-CN" sz="2800" dirty="0" smtClean="0">
                <a:solidFill>
                  <a:schemeClr val="tx2"/>
                </a:solidFill>
                <a:latin typeface="Courier New" pitchFamily="49" charset="0"/>
                <a:cs typeface="Courier New" pitchFamily="49" charset="0"/>
              </a:rPr>
              <a:t> y;  </a:t>
            </a:r>
          </a:p>
          <a:p>
            <a:pPr>
              <a:buNone/>
            </a:pPr>
            <a:r>
              <a:rPr lang="en-US" altLang="zh-CN" sz="2800" dirty="0" smtClean="0">
                <a:solidFill>
                  <a:srgbClr val="0000FF"/>
                </a:solidFill>
                <a:latin typeface="Courier New" pitchFamily="49" charset="0"/>
                <a:cs typeface="Courier New" pitchFamily="49" charset="0"/>
              </a:rPr>
              <a:t>	  </a:t>
            </a:r>
            <a:r>
              <a:rPr lang="en-US" altLang="zh-CN" sz="2800" dirty="0" smtClean="0">
                <a:solidFill>
                  <a:srgbClr val="00B050"/>
                </a:solidFill>
                <a:latin typeface="Courier New" pitchFamily="49" charset="0"/>
                <a:cs typeface="Courier New" pitchFamily="49" charset="0"/>
              </a:rPr>
              <a:t>//</a:t>
            </a:r>
            <a:r>
              <a:rPr lang="zh-CN" altLang="en-US" sz="2800" dirty="0" smtClean="0">
                <a:solidFill>
                  <a:srgbClr val="00B050"/>
                </a:solidFill>
                <a:latin typeface="Courier New" pitchFamily="49" charset="0"/>
                <a:cs typeface="Courier New" pitchFamily="49" charset="0"/>
              </a:rPr>
              <a:t>对非</a:t>
            </a:r>
            <a:r>
              <a:rPr lang="en-US" altLang="zh-CN" sz="2800" dirty="0" smtClean="0">
                <a:solidFill>
                  <a:srgbClr val="00B050"/>
                </a:solidFill>
                <a:latin typeface="Courier New" pitchFamily="49" charset="0"/>
                <a:cs typeface="Courier New" pitchFamily="49" charset="0"/>
              </a:rPr>
              <a:t>void</a:t>
            </a:r>
            <a:r>
              <a:rPr lang="zh-CN" altLang="en-US" sz="2800" dirty="0" smtClean="0">
                <a:solidFill>
                  <a:srgbClr val="00B050"/>
                </a:solidFill>
                <a:latin typeface="Courier New" pitchFamily="49" charset="0"/>
                <a:cs typeface="Courier New" pitchFamily="49" charset="0"/>
              </a:rPr>
              <a:t>类型的函数，必须有一个</a:t>
            </a:r>
          </a:p>
          <a:p>
            <a:pPr>
              <a:buNone/>
            </a:pPr>
            <a:r>
              <a:rPr lang="en-US" altLang="zh-CN" sz="2800" dirty="0" smtClean="0">
                <a:solidFill>
                  <a:srgbClr val="00B050"/>
                </a:solidFill>
                <a:latin typeface="Courier New" pitchFamily="49" charset="0"/>
                <a:cs typeface="Courier New" pitchFamily="49" charset="0"/>
              </a:rPr>
              <a:t>    //return</a:t>
            </a:r>
            <a:r>
              <a:rPr lang="zh-CN" altLang="en-US" sz="2800" dirty="0" smtClean="0">
                <a:solidFill>
                  <a:srgbClr val="00B050"/>
                </a:solidFill>
                <a:latin typeface="Courier New" pitchFamily="49" charset="0"/>
                <a:cs typeface="Courier New" pitchFamily="49" charset="0"/>
              </a:rPr>
              <a:t>语句，由它返回函数值</a:t>
            </a:r>
          </a:p>
          <a:p>
            <a:pPr>
              <a:buNone/>
            </a:pPr>
            <a:r>
              <a:rPr lang="en-US" altLang="zh-CN" sz="2800" dirty="0" smtClean="0">
                <a:solidFill>
                  <a:srgbClr val="0000FF"/>
                </a:solidFill>
                <a:latin typeface="Courier New" pitchFamily="49" charset="0"/>
                <a:cs typeface="Courier New" pitchFamily="49" charset="0"/>
              </a:rPr>
              <a:t>	</a:t>
            </a:r>
            <a:r>
              <a:rPr lang="zh-CN" altLang="en-US" sz="2800" dirty="0" smtClean="0">
                <a:solidFill>
                  <a:schemeClr val="tx2"/>
                </a:solidFill>
                <a:latin typeface="Courier New" pitchFamily="49" charset="0"/>
                <a:cs typeface="Courier New" pitchFamily="49" charset="0"/>
              </a:rPr>
              <a:t>}</a:t>
            </a:r>
            <a:r>
              <a:rPr lang="zh-CN" altLang="en-US" sz="2800" dirty="0" smtClean="0">
                <a:solidFill>
                  <a:srgbClr val="0000FF"/>
                </a:solidFill>
                <a:latin typeface="Courier New" pitchFamily="49" charset="0"/>
                <a:cs typeface="Courier New" pitchFamily="49" charset="0"/>
              </a:rPr>
              <a:t> </a:t>
            </a:r>
            <a:endParaRPr lang="en-US" altLang="zh-CN" sz="2800" dirty="0" smtClean="0">
              <a:solidFill>
                <a:srgbClr val="0000FF"/>
              </a:solidFill>
              <a:latin typeface="Courier New" pitchFamily="49" charset="0"/>
              <a:cs typeface="Courier New" pitchFamily="49" charset="0"/>
            </a:endParaRPr>
          </a:p>
          <a:p>
            <a:pPr lvl="1"/>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39</a:t>
            </a:fld>
            <a:endParaRPr lang="en-US" altLang="zh-CN" dirty="0"/>
          </a:p>
        </p:txBody>
      </p:sp>
    </p:spTree>
    <p:extLst>
      <p:ext uri="{BB962C8B-B14F-4D97-AF65-F5344CB8AC3E}">
        <p14:creationId xmlns:p14="http://schemas.microsoft.com/office/powerpoint/2010/main" val="2227937250"/>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a:xfrm>
            <a:off x="457200" y="1295400"/>
            <a:ext cx="8153400" cy="5062558"/>
          </a:xfrm>
        </p:spPr>
        <p:txBody>
          <a:bodyPr/>
          <a:lstStyle/>
          <a:p>
            <a:r>
              <a:rPr lang="zh-CN" altLang="en-US" dirty="0" smtClean="0"/>
              <a:t>函数应用举例</a:t>
            </a:r>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5.4】</a:t>
            </a:r>
            <a:r>
              <a:rPr lang="zh-CN" altLang="en-US" dirty="0" smtClean="0"/>
              <a:t>程序</a:t>
            </a:r>
            <a:endParaRPr lang="en-US" altLang="zh-CN" dirty="0" smtClean="0"/>
          </a:p>
          <a:p>
            <a:pPr>
              <a:spcBef>
                <a:spcPts val="0"/>
              </a:spcBef>
              <a:buNone/>
            </a:pPr>
            <a:r>
              <a:rPr lang="en-US" altLang="zh-CN" sz="2200" dirty="0" smtClean="0">
                <a:solidFill>
                  <a:srgbClr val="0000FF"/>
                </a:solidFill>
                <a:latin typeface="Courier New" pitchFamily="49" charset="0"/>
                <a:cs typeface="Courier New" pitchFamily="49" charset="0"/>
              </a:rPr>
              <a:t>#include</a:t>
            </a:r>
            <a:r>
              <a:rPr lang="en-US" altLang="zh-CN" sz="2200" dirty="0" smtClean="0">
                <a:solidFill>
                  <a:schemeClr val="tx2"/>
                </a:solidFill>
                <a:latin typeface="Courier New" pitchFamily="49" charset="0"/>
                <a:cs typeface="Courier New" pitchFamily="49" charset="0"/>
              </a:rPr>
              <a:t>&lt;</a:t>
            </a:r>
            <a:r>
              <a:rPr lang="en-US" altLang="zh-CN" sz="2200" dirty="0" err="1" smtClean="0">
                <a:solidFill>
                  <a:schemeClr val="tx2"/>
                </a:solidFill>
                <a:latin typeface="Courier New" pitchFamily="49" charset="0"/>
                <a:cs typeface="Courier New" pitchFamily="49" charset="0"/>
              </a:rPr>
              <a:t>iostream</a:t>
            </a:r>
            <a:r>
              <a:rPr lang="en-US" altLang="zh-CN" sz="2200" dirty="0" smtClean="0">
                <a:solidFill>
                  <a:schemeClr val="tx2"/>
                </a:solidFill>
                <a:latin typeface="Courier New" pitchFamily="49" charset="0"/>
                <a:cs typeface="Courier New" pitchFamily="49" charset="0"/>
              </a:rPr>
              <a:t>&gt;</a:t>
            </a:r>
          </a:p>
          <a:p>
            <a:pPr>
              <a:spcBef>
                <a:spcPts val="0"/>
              </a:spcBef>
              <a:buNone/>
            </a:pPr>
            <a:r>
              <a:rPr lang="en-US" altLang="zh-CN" sz="2200" dirty="0" smtClean="0">
                <a:solidFill>
                  <a:srgbClr val="0000FF"/>
                </a:solidFill>
                <a:latin typeface="Courier New" pitchFamily="49" charset="0"/>
                <a:cs typeface="Courier New" pitchFamily="49" charset="0"/>
              </a:rPr>
              <a:t>using namespace</a:t>
            </a:r>
            <a:r>
              <a:rPr lang="en-US" altLang="zh-CN" sz="2200" dirty="0" smtClean="0">
                <a:solidFill>
                  <a:schemeClr val="tx2"/>
                </a:solidFill>
                <a:latin typeface="Courier New" pitchFamily="49" charset="0"/>
                <a:cs typeface="Courier New" pitchFamily="49" charset="0"/>
              </a:rPr>
              <a:t> std;</a:t>
            </a:r>
          </a:p>
          <a:p>
            <a:pPr marL="342900" lvl="2" indent="-342900">
              <a:spcBef>
                <a:spcPts val="0"/>
              </a:spcBef>
              <a:buClr>
                <a:schemeClr val="hlink"/>
              </a:buClr>
              <a:buNone/>
            </a:pPr>
            <a:r>
              <a:rPr lang="en-US" altLang="zh-CN" sz="2200" dirty="0" smtClean="0">
                <a:solidFill>
                  <a:srgbClr val="0000FF"/>
                </a:solidFill>
                <a:latin typeface="Courier New" pitchFamily="49" charset="0"/>
                <a:cs typeface="Courier New" pitchFamily="49" charset="0"/>
              </a:rPr>
              <a:t>double</a:t>
            </a:r>
            <a:r>
              <a:rPr lang="en-US" altLang="zh-CN" sz="2200" dirty="0" smtClean="0">
                <a:solidFill>
                  <a:schemeClr val="tx2"/>
                </a:solidFill>
                <a:latin typeface="Courier New" pitchFamily="49" charset="0"/>
                <a:cs typeface="Courier New" pitchFamily="49" charset="0"/>
              </a:rPr>
              <a:t> </a:t>
            </a:r>
            <a:r>
              <a:rPr lang="en-US" altLang="zh-CN" sz="2200" smtClean="0">
                <a:solidFill>
                  <a:schemeClr val="tx2"/>
                </a:solidFill>
                <a:latin typeface="Courier New" pitchFamily="49" charset="0"/>
                <a:cs typeface="Courier New" pitchFamily="49" charset="0"/>
              </a:rPr>
              <a:t>f (</a:t>
            </a:r>
            <a:r>
              <a:rPr lang="en-US" altLang="zh-CN" sz="2200" smtClean="0">
                <a:solidFill>
                  <a:srgbClr val="0000FF"/>
                </a:solidFill>
                <a:latin typeface="Courier New" pitchFamily="49" charset="0"/>
                <a:cs typeface="Courier New" pitchFamily="49" charset="0"/>
              </a:rPr>
              <a:t>double</a:t>
            </a:r>
            <a:r>
              <a:rPr lang="en-US" altLang="zh-CN" sz="2200" dirty="0" smtClean="0">
                <a:solidFill>
                  <a:schemeClr val="tx2"/>
                </a:solidFill>
                <a:latin typeface="Courier New" pitchFamily="49" charset="0"/>
                <a:cs typeface="Courier New" pitchFamily="49" charset="0"/>
              </a:rPr>
              <a:t>);</a:t>
            </a:r>
            <a:endParaRPr lang="en-US" altLang="zh-CN" sz="2200" dirty="0" smtClean="0">
              <a:solidFill>
                <a:srgbClr val="0000FF"/>
              </a:solidFill>
              <a:latin typeface="Courier New" pitchFamily="49" charset="0"/>
              <a:cs typeface="Courier New" pitchFamily="49" charset="0"/>
            </a:endParaRPr>
          </a:p>
          <a:p>
            <a:pPr>
              <a:spcBef>
                <a:spcPts val="0"/>
              </a:spcBef>
              <a:buNone/>
            </a:pPr>
            <a:r>
              <a:rPr lang="en-US" altLang="zh-CN" sz="2200" err="1" smtClean="0">
                <a:solidFill>
                  <a:srgbClr val="0000FF"/>
                </a:solidFill>
                <a:latin typeface="Courier New" pitchFamily="49" charset="0"/>
                <a:cs typeface="Courier New" pitchFamily="49" charset="0"/>
              </a:rPr>
              <a:t>int</a:t>
            </a:r>
            <a:r>
              <a:rPr lang="en-US" altLang="zh-CN" sz="2200" smtClean="0">
                <a:solidFill>
                  <a:srgbClr val="0000FF"/>
                </a:solidFill>
                <a:latin typeface="Courier New" pitchFamily="49" charset="0"/>
                <a:cs typeface="Courier New" pitchFamily="49" charset="0"/>
              </a:rPr>
              <a:t> </a:t>
            </a:r>
            <a:r>
              <a:rPr lang="en-US" altLang="zh-CN" sz="2200" smtClean="0">
                <a:solidFill>
                  <a:schemeClr val="tx2"/>
                </a:solidFill>
                <a:latin typeface="Courier New" pitchFamily="49" charset="0"/>
                <a:cs typeface="Courier New" pitchFamily="49" charset="0"/>
              </a:rPr>
              <a:t>main(){</a:t>
            </a:r>
            <a:endParaRPr lang="en-US" altLang="zh-CN" sz="2200" dirty="0" smtClean="0">
              <a:solidFill>
                <a:schemeClr val="tx2"/>
              </a:solidFill>
              <a:latin typeface="Courier New" pitchFamily="49" charset="0"/>
              <a:cs typeface="Courier New" pitchFamily="49" charset="0"/>
            </a:endParaRPr>
          </a:p>
          <a:p>
            <a:pPr>
              <a:spcBef>
                <a:spcPts val="0"/>
              </a:spcBef>
              <a:buNone/>
            </a:pPr>
            <a:r>
              <a:rPr lang="en-US" altLang="zh-CN" sz="2200" dirty="0" smtClean="0">
                <a:solidFill>
                  <a:schemeClr val="tx2"/>
                </a:solidFill>
                <a:latin typeface="Courier New" pitchFamily="49" charset="0"/>
                <a:cs typeface="Courier New" pitchFamily="49" charset="0"/>
              </a:rPr>
              <a:t>	</a:t>
            </a:r>
            <a:r>
              <a:rPr lang="en-US" altLang="zh-CN" sz="2200" dirty="0" smtClean="0">
                <a:solidFill>
                  <a:srgbClr val="0000FF"/>
                </a:solidFill>
                <a:latin typeface="Courier New" pitchFamily="49" charset="0"/>
                <a:cs typeface="Courier New" pitchFamily="49" charset="0"/>
              </a:rPr>
              <a:t>double</a:t>
            </a:r>
            <a:r>
              <a:rPr lang="en-US" altLang="zh-CN" sz="2200" dirty="0" smtClean="0">
                <a:solidFill>
                  <a:schemeClr val="tx2"/>
                </a:solidFill>
                <a:latin typeface="Courier New" pitchFamily="49" charset="0"/>
                <a:cs typeface="Courier New" pitchFamily="49" charset="0"/>
              </a:rPr>
              <a:t> </a:t>
            </a:r>
            <a:r>
              <a:rPr lang="en-US" altLang="zh-CN" sz="2200" dirty="0" err="1" smtClean="0">
                <a:solidFill>
                  <a:schemeClr val="tx2"/>
                </a:solidFill>
                <a:latin typeface="Courier New" pitchFamily="49" charset="0"/>
                <a:cs typeface="Courier New" pitchFamily="49" charset="0"/>
              </a:rPr>
              <a:t>z,a</a:t>
            </a:r>
            <a:r>
              <a:rPr lang="en-US" altLang="zh-CN" sz="2200" dirty="0" smtClean="0">
                <a:solidFill>
                  <a:schemeClr val="tx2"/>
                </a:solidFill>
                <a:latin typeface="Courier New" pitchFamily="49" charset="0"/>
                <a:cs typeface="Courier New" pitchFamily="49" charset="0"/>
              </a:rPr>
              <a:t>;</a:t>
            </a:r>
          </a:p>
          <a:p>
            <a:pPr>
              <a:spcBef>
                <a:spcPts val="0"/>
              </a:spcBef>
              <a:buNone/>
            </a:pPr>
            <a:r>
              <a:rPr lang="en-US" altLang="zh-CN" sz="2200" dirty="0" smtClean="0">
                <a:solidFill>
                  <a:schemeClr val="tx2"/>
                </a:solidFill>
                <a:latin typeface="Courier New" pitchFamily="49" charset="0"/>
                <a:cs typeface="Courier New" pitchFamily="49" charset="0"/>
              </a:rPr>
              <a:t>	</a:t>
            </a:r>
            <a:r>
              <a:rPr lang="en-US" altLang="zh-CN" sz="2200" smtClean="0">
                <a:solidFill>
                  <a:schemeClr val="tx2"/>
                </a:solidFill>
                <a:latin typeface="Courier New" pitchFamily="49" charset="0"/>
                <a:cs typeface="Courier New" pitchFamily="49" charset="0"/>
              </a:rPr>
              <a:t>z=(f(2.5)+2*f(6))/f(4.3</a:t>
            </a:r>
            <a:r>
              <a:rPr lang="en-US" altLang="zh-CN" sz="2200" dirty="0" smtClean="0">
                <a:solidFill>
                  <a:schemeClr val="tx2"/>
                </a:solidFill>
                <a:latin typeface="Courier New" pitchFamily="49" charset="0"/>
                <a:cs typeface="Courier New" pitchFamily="49" charset="0"/>
              </a:rPr>
              <a:t>);</a:t>
            </a:r>
            <a:r>
              <a:rPr lang="en-US" altLang="zh-CN" sz="2200" dirty="0" smtClean="0">
                <a:solidFill>
                  <a:srgbClr val="00B050"/>
                </a:solidFill>
                <a:latin typeface="Courier New" pitchFamily="49" charset="0"/>
                <a:cs typeface="Courier New" pitchFamily="49" charset="0"/>
              </a:rPr>
              <a:t> //</a:t>
            </a:r>
            <a:r>
              <a:rPr lang="zh-CN" altLang="en-US" sz="2200" dirty="0" smtClean="0">
                <a:solidFill>
                  <a:srgbClr val="00B050"/>
                </a:solidFill>
                <a:latin typeface="Courier New" pitchFamily="49" charset="0"/>
                <a:cs typeface="Courier New" pitchFamily="49" charset="0"/>
              </a:rPr>
              <a:t>调用自定义函数</a:t>
            </a:r>
            <a:r>
              <a:rPr lang="en-US" altLang="zh-CN" sz="2200" dirty="0" smtClean="0">
                <a:solidFill>
                  <a:srgbClr val="00B050"/>
                </a:solidFill>
                <a:latin typeface="Courier New" pitchFamily="49" charset="0"/>
                <a:cs typeface="Courier New" pitchFamily="49" charset="0"/>
              </a:rPr>
              <a:t>f</a:t>
            </a:r>
            <a:endParaRPr lang="en-US" altLang="zh-CN" sz="2200" dirty="0" smtClean="0">
              <a:solidFill>
                <a:schemeClr val="tx2"/>
              </a:solidFill>
              <a:latin typeface="Courier New" pitchFamily="49" charset="0"/>
              <a:cs typeface="Courier New" pitchFamily="49" charset="0"/>
            </a:endParaRPr>
          </a:p>
          <a:p>
            <a:pPr>
              <a:spcBef>
                <a:spcPts val="0"/>
              </a:spcBef>
              <a:buNone/>
            </a:pPr>
            <a:r>
              <a:rPr lang="en-US" altLang="zh-CN" sz="2200" dirty="0" smtClean="0">
                <a:solidFill>
                  <a:schemeClr val="tx2"/>
                </a:solidFill>
                <a:latin typeface="Courier New" pitchFamily="49" charset="0"/>
                <a:cs typeface="Courier New" pitchFamily="49" charset="0"/>
              </a:rPr>
              <a:t>	</a:t>
            </a:r>
            <a:r>
              <a:rPr lang="en-US" altLang="zh-CN" sz="2200" dirty="0" err="1" smtClean="0">
                <a:solidFill>
                  <a:schemeClr val="tx2"/>
                </a:solidFill>
                <a:latin typeface="Courier New" pitchFamily="49" charset="0"/>
                <a:cs typeface="Courier New" pitchFamily="49" charset="0"/>
              </a:rPr>
              <a:t>cout</a:t>
            </a:r>
            <a:r>
              <a:rPr lang="en-US" altLang="zh-CN" sz="2200" dirty="0" smtClean="0">
                <a:solidFill>
                  <a:schemeClr val="tx2"/>
                </a:solidFill>
                <a:latin typeface="Courier New" pitchFamily="49" charset="0"/>
                <a:cs typeface="Courier New" pitchFamily="49" charset="0"/>
              </a:rPr>
              <a:t>&lt;&lt;"z="&lt;&lt;z&lt;&lt;</a:t>
            </a:r>
            <a:r>
              <a:rPr lang="en-US" altLang="zh-CN" sz="2200" dirty="0" err="1" smtClean="0">
                <a:solidFill>
                  <a:schemeClr val="tx2"/>
                </a:solidFill>
                <a:latin typeface="Courier New" pitchFamily="49" charset="0"/>
                <a:cs typeface="Courier New" pitchFamily="49" charset="0"/>
              </a:rPr>
              <a:t>endl</a:t>
            </a:r>
            <a:r>
              <a:rPr lang="en-US" altLang="zh-CN" sz="2200" dirty="0" smtClean="0">
                <a:solidFill>
                  <a:schemeClr val="tx2"/>
                </a:solidFill>
                <a:latin typeface="Courier New" pitchFamily="49" charset="0"/>
                <a:cs typeface="Courier New" pitchFamily="49" charset="0"/>
              </a:rPr>
              <a:t>;</a:t>
            </a:r>
          </a:p>
          <a:p>
            <a:pPr>
              <a:spcBef>
                <a:spcPts val="0"/>
              </a:spcBef>
              <a:buNone/>
            </a:pPr>
            <a:r>
              <a:rPr lang="en-US" altLang="zh-CN" sz="2200" dirty="0" smtClean="0">
                <a:solidFill>
                  <a:schemeClr val="tx2"/>
                </a:solidFill>
                <a:latin typeface="Courier New" pitchFamily="49" charset="0"/>
                <a:cs typeface="Courier New" pitchFamily="49" charset="0"/>
              </a:rPr>
              <a:t>	</a:t>
            </a:r>
            <a:r>
              <a:rPr lang="en-US" altLang="zh-CN" sz="2200" dirty="0" err="1" smtClean="0">
                <a:solidFill>
                  <a:schemeClr val="tx2"/>
                </a:solidFill>
                <a:latin typeface="Courier New" pitchFamily="49" charset="0"/>
                <a:cs typeface="Courier New" pitchFamily="49" charset="0"/>
              </a:rPr>
              <a:t>cout</a:t>
            </a:r>
            <a:r>
              <a:rPr lang="en-US" altLang="zh-CN" sz="2200" dirty="0" smtClean="0">
                <a:solidFill>
                  <a:schemeClr val="tx2"/>
                </a:solidFill>
                <a:latin typeface="Courier New" pitchFamily="49" charset="0"/>
                <a:cs typeface="Courier New" pitchFamily="49" charset="0"/>
              </a:rPr>
              <a:t>&lt;&lt;"Input a=";  	   </a:t>
            </a:r>
            <a:r>
              <a:rPr lang="en-US" altLang="zh-CN" sz="2200" dirty="0" smtClean="0">
                <a:solidFill>
                  <a:srgbClr val="00B050"/>
                </a:solidFill>
                <a:latin typeface="Courier New" pitchFamily="49" charset="0"/>
                <a:cs typeface="Courier New" pitchFamily="49" charset="0"/>
              </a:rPr>
              <a:t>//</a:t>
            </a:r>
            <a:r>
              <a:rPr lang="zh-CN" altLang="en-US" sz="2200" dirty="0" smtClean="0">
                <a:solidFill>
                  <a:srgbClr val="00B050"/>
                </a:solidFill>
                <a:latin typeface="Courier New" pitchFamily="49" charset="0"/>
                <a:cs typeface="Courier New" pitchFamily="49" charset="0"/>
              </a:rPr>
              <a:t>提示用户输入</a:t>
            </a:r>
          </a:p>
          <a:p>
            <a:pPr>
              <a:spcBef>
                <a:spcPts val="0"/>
              </a:spcBef>
              <a:buNone/>
            </a:pPr>
            <a:r>
              <a:rPr lang="zh-CN" altLang="en-US" sz="2200" dirty="0" smtClean="0">
                <a:solidFill>
                  <a:schemeClr val="tx2"/>
                </a:solidFill>
                <a:latin typeface="Courier New" pitchFamily="49" charset="0"/>
                <a:cs typeface="Courier New" pitchFamily="49" charset="0"/>
              </a:rPr>
              <a:t>	</a:t>
            </a:r>
            <a:r>
              <a:rPr lang="en-US" altLang="zh-CN" sz="2200" dirty="0" err="1" smtClean="0">
                <a:solidFill>
                  <a:schemeClr val="tx2"/>
                </a:solidFill>
                <a:latin typeface="Courier New" pitchFamily="49" charset="0"/>
                <a:cs typeface="Courier New" pitchFamily="49" charset="0"/>
              </a:rPr>
              <a:t>cin</a:t>
            </a:r>
            <a:r>
              <a:rPr lang="en-US" altLang="zh-CN" sz="2200" dirty="0" smtClean="0">
                <a:solidFill>
                  <a:schemeClr val="tx2"/>
                </a:solidFill>
                <a:latin typeface="Courier New" pitchFamily="49" charset="0"/>
                <a:cs typeface="Courier New" pitchFamily="49" charset="0"/>
              </a:rPr>
              <a:t>&gt;&gt;a;	</a:t>
            </a:r>
            <a:endParaRPr lang="en-US" altLang="zh-CN" sz="2200" dirty="0" smtClean="0">
              <a:solidFill>
                <a:srgbClr val="00B050"/>
              </a:solidFill>
              <a:latin typeface="Courier New" pitchFamily="49" charset="0"/>
              <a:cs typeface="Courier New" pitchFamily="49" charset="0"/>
            </a:endParaRPr>
          </a:p>
          <a:p>
            <a:pPr>
              <a:spcBef>
                <a:spcPts val="0"/>
              </a:spcBef>
              <a:buNone/>
            </a:pPr>
            <a:r>
              <a:rPr lang="en-US" altLang="zh-CN" sz="2200" dirty="0" smtClean="0">
                <a:solidFill>
                  <a:schemeClr val="tx2"/>
                </a:solidFill>
                <a:latin typeface="Courier New" pitchFamily="49" charset="0"/>
                <a:cs typeface="Courier New" pitchFamily="49" charset="0"/>
              </a:rPr>
              <a:t>	</a:t>
            </a:r>
            <a:r>
              <a:rPr lang="en-US" altLang="zh-CN" sz="2200" dirty="0" err="1" smtClean="0">
                <a:solidFill>
                  <a:schemeClr val="tx2"/>
                </a:solidFill>
                <a:latin typeface="Courier New" pitchFamily="49" charset="0"/>
                <a:cs typeface="Courier New" pitchFamily="49" charset="0"/>
              </a:rPr>
              <a:t>cout</a:t>
            </a:r>
            <a:r>
              <a:rPr lang="en-US" altLang="zh-CN" sz="2200" smtClean="0">
                <a:solidFill>
                  <a:schemeClr val="tx2"/>
                </a:solidFill>
                <a:latin typeface="Courier New" pitchFamily="49" charset="0"/>
                <a:cs typeface="Courier New" pitchFamily="49" charset="0"/>
              </a:rPr>
              <a:t>&lt;&lt;"f(a)="&lt;&lt;f(a</a:t>
            </a:r>
            <a:r>
              <a:rPr lang="en-US" altLang="zh-CN" sz="2200" dirty="0" smtClean="0">
                <a:solidFill>
                  <a:schemeClr val="tx2"/>
                </a:solidFill>
                <a:latin typeface="Courier New" pitchFamily="49" charset="0"/>
                <a:cs typeface="Courier New" pitchFamily="49" charset="0"/>
              </a:rPr>
              <a:t>)&lt;&lt;</a:t>
            </a:r>
            <a:r>
              <a:rPr lang="en-US" altLang="zh-CN" sz="2200" dirty="0" err="1" smtClean="0">
                <a:solidFill>
                  <a:schemeClr val="tx2"/>
                </a:solidFill>
                <a:latin typeface="Courier New" pitchFamily="49" charset="0"/>
                <a:cs typeface="Courier New" pitchFamily="49" charset="0"/>
              </a:rPr>
              <a:t>endl</a:t>
            </a:r>
            <a:r>
              <a:rPr lang="en-US" altLang="zh-CN" sz="2200" dirty="0" smtClean="0">
                <a:solidFill>
                  <a:schemeClr val="tx2"/>
                </a:solidFill>
                <a:latin typeface="Courier New" pitchFamily="49" charset="0"/>
                <a:cs typeface="Courier New" pitchFamily="49" charset="0"/>
              </a:rPr>
              <a:t>; </a:t>
            </a:r>
            <a:r>
              <a:rPr lang="en-US" altLang="zh-CN" sz="2200" dirty="0" smtClean="0">
                <a:solidFill>
                  <a:srgbClr val="00B050"/>
                </a:solidFill>
                <a:latin typeface="Courier New" pitchFamily="49" charset="0"/>
                <a:cs typeface="Courier New" pitchFamily="49" charset="0"/>
              </a:rPr>
              <a:t>//</a:t>
            </a:r>
            <a:r>
              <a:rPr lang="zh-CN" altLang="en-US" sz="2200" dirty="0" smtClean="0">
                <a:solidFill>
                  <a:srgbClr val="00B050"/>
                </a:solidFill>
                <a:latin typeface="Courier New" pitchFamily="49" charset="0"/>
                <a:cs typeface="Courier New" pitchFamily="49" charset="0"/>
              </a:rPr>
              <a:t>算</a:t>
            </a:r>
            <a:r>
              <a:rPr lang="zh-CN" altLang="en-US" sz="2200" smtClean="0">
                <a:solidFill>
                  <a:srgbClr val="00B050"/>
                </a:solidFill>
                <a:latin typeface="Courier New" pitchFamily="49" charset="0"/>
                <a:cs typeface="Courier New" pitchFamily="49" charset="0"/>
              </a:rPr>
              <a:t>出</a:t>
            </a:r>
            <a:r>
              <a:rPr lang="en-US" altLang="zh-CN" sz="2200" smtClean="0">
                <a:solidFill>
                  <a:srgbClr val="00B050"/>
                </a:solidFill>
                <a:latin typeface="Courier New" pitchFamily="49" charset="0"/>
                <a:cs typeface="Courier New" pitchFamily="49" charset="0"/>
              </a:rPr>
              <a:t>f(a</a:t>
            </a:r>
            <a:r>
              <a:rPr lang="en-US" altLang="zh-CN" sz="2200" dirty="0" smtClean="0">
                <a:solidFill>
                  <a:srgbClr val="00B050"/>
                </a:solidFill>
                <a:latin typeface="Courier New" pitchFamily="49" charset="0"/>
                <a:cs typeface="Courier New" pitchFamily="49" charset="0"/>
              </a:rPr>
              <a:t>)</a:t>
            </a:r>
            <a:r>
              <a:rPr lang="zh-CN" altLang="en-US" sz="2200" dirty="0" smtClean="0">
                <a:solidFill>
                  <a:srgbClr val="00B050"/>
                </a:solidFill>
                <a:latin typeface="Courier New" pitchFamily="49" charset="0"/>
                <a:cs typeface="Courier New" pitchFamily="49" charset="0"/>
              </a:rPr>
              <a:t>并输出</a:t>
            </a:r>
            <a:endParaRPr lang="zh-CN" altLang="en-US" sz="2200" dirty="0" smtClean="0">
              <a:solidFill>
                <a:schemeClr val="tx2"/>
              </a:solidFill>
              <a:latin typeface="Courier New" pitchFamily="49" charset="0"/>
              <a:cs typeface="Courier New" pitchFamily="49" charset="0"/>
            </a:endParaRPr>
          </a:p>
          <a:p>
            <a:pPr>
              <a:spcBef>
                <a:spcPts val="0"/>
              </a:spcBef>
              <a:buNone/>
            </a:pPr>
            <a:r>
              <a:rPr lang="en-US" altLang="zh-CN" sz="2200" dirty="0" smtClean="0">
                <a:solidFill>
                  <a:schemeClr val="tx2"/>
                </a:solidFill>
                <a:latin typeface="Courier New" pitchFamily="49" charset="0"/>
                <a:cs typeface="Courier New" pitchFamily="49" charset="0"/>
              </a:rPr>
              <a:t>	</a:t>
            </a:r>
            <a:r>
              <a:rPr lang="en-US" altLang="zh-CN" sz="2200" dirty="0" smtClean="0">
                <a:solidFill>
                  <a:srgbClr val="0000FF"/>
                </a:solidFill>
                <a:latin typeface="Courier New" pitchFamily="49" charset="0"/>
                <a:cs typeface="Courier New" pitchFamily="49" charset="0"/>
              </a:rPr>
              <a:t>return</a:t>
            </a:r>
            <a:r>
              <a:rPr lang="en-US" altLang="zh-CN" sz="2200" dirty="0" smtClean="0">
                <a:solidFill>
                  <a:schemeClr val="tx2"/>
                </a:solidFill>
                <a:latin typeface="Courier New" pitchFamily="49" charset="0"/>
                <a:cs typeface="Courier New" pitchFamily="49" charset="0"/>
              </a:rPr>
              <a:t> 0;</a:t>
            </a:r>
          </a:p>
          <a:p>
            <a:pPr>
              <a:spcBef>
                <a:spcPts val="0"/>
              </a:spcBef>
              <a:buNone/>
            </a:pPr>
            <a:r>
              <a:rPr lang="zh-CN" altLang="en-US" sz="2200" dirty="0" smtClean="0">
                <a:solidFill>
                  <a:schemeClr val="tx2"/>
                </a:solidFill>
                <a:latin typeface="Courier New" pitchFamily="49" charset="0"/>
                <a:cs typeface="Courier New" pitchFamily="49" charset="0"/>
              </a:rPr>
              <a:t>}	</a:t>
            </a:r>
            <a:endParaRPr lang="en-US" altLang="zh-CN" sz="2200" dirty="0" smtClean="0">
              <a:solidFill>
                <a:schemeClr val="tx2"/>
              </a:solidFill>
              <a:latin typeface="Courier New" pitchFamily="49" charset="0"/>
              <a:cs typeface="Courier New" pitchFamily="49" charset="0"/>
            </a:endParaRPr>
          </a:p>
          <a:p>
            <a:pPr>
              <a:spcBef>
                <a:spcPts val="0"/>
              </a:spcBef>
              <a:buNone/>
            </a:pPr>
            <a:r>
              <a:rPr lang="en-US" altLang="zh-CN" sz="2200" dirty="0" smtClean="0">
                <a:solidFill>
                  <a:srgbClr val="0000FF"/>
                </a:solidFill>
                <a:latin typeface="Courier New" pitchFamily="49" charset="0"/>
                <a:cs typeface="Courier New" pitchFamily="49" charset="0"/>
              </a:rPr>
              <a:t>double </a:t>
            </a:r>
            <a:r>
              <a:rPr lang="en-US" altLang="zh-CN" sz="2200" smtClean="0">
                <a:solidFill>
                  <a:schemeClr val="tx2"/>
                </a:solidFill>
                <a:latin typeface="Courier New" pitchFamily="49" charset="0"/>
                <a:cs typeface="Courier New" pitchFamily="49" charset="0"/>
              </a:rPr>
              <a:t>f (</a:t>
            </a:r>
            <a:r>
              <a:rPr lang="en-US" altLang="zh-CN" sz="2200" smtClean="0">
                <a:solidFill>
                  <a:srgbClr val="0000FF"/>
                </a:solidFill>
                <a:latin typeface="Courier New" pitchFamily="49" charset="0"/>
                <a:cs typeface="Courier New" pitchFamily="49" charset="0"/>
              </a:rPr>
              <a:t>double</a:t>
            </a:r>
            <a:r>
              <a:rPr lang="en-US" altLang="zh-CN" sz="2200" smtClean="0">
                <a:solidFill>
                  <a:schemeClr val="tx2"/>
                </a:solidFill>
                <a:latin typeface="Courier New" pitchFamily="49" charset="0"/>
                <a:cs typeface="Courier New" pitchFamily="49" charset="0"/>
              </a:rPr>
              <a:t> </a:t>
            </a:r>
            <a:r>
              <a:rPr lang="en-US" altLang="zh-CN" sz="2200" dirty="0" smtClean="0">
                <a:solidFill>
                  <a:schemeClr val="tx2"/>
                </a:solidFill>
                <a:latin typeface="Courier New" pitchFamily="49" charset="0"/>
                <a:cs typeface="Courier New" pitchFamily="49" charset="0"/>
              </a:rPr>
              <a:t>x){……}</a:t>
            </a:r>
            <a:r>
              <a:rPr lang="en-US" altLang="zh-CN" sz="2200" dirty="0" smtClean="0">
                <a:solidFill>
                  <a:srgbClr val="00B050"/>
                </a:solidFill>
                <a:latin typeface="Courier New" pitchFamily="49" charset="0"/>
                <a:cs typeface="Courier New" pitchFamily="49" charset="0"/>
              </a:rPr>
              <a:t>//</a:t>
            </a:r>
            <a:r>
              <a:rPr lang="zh-CN" altLang="en-US" sz="2200" dirty="0" smtClean="0">
                <a:solidFill>
                  <a:srgbClr val="00B050"/>
                </a:solidFill>
                <a:latin typeface="Courier New" pitchFamily="49" charset="0"/>
                <a:cs typeface="Courier New" pitchFamily="49" charset="0"/>
              </a:rPr>
              <a:t>函数</a:t>
            </a:r>
            <a:r>
              <a:rPr lang="en-US" altLang="zh-CN" sz="2200" dirty="0" smtClean="0">
                <a:solidFill>
                  <a:srgbClr val="00B050"/>
                </a:solidFill>
                <a:latin typeface="Courier New" pitchFamily="49" charset="0"/>
                <a:cs typeface="Courier New" pitchFamily="49" charset="0"/>
              </a:rPr>
              <a:t>f</a:t>
            </a:r>
            <a:r>
              <a:rPr lang="zh-CN" altLang="en-US" sz="2200" dirty="0" smtClean="0">
                <a:solidFill>
                  <a:srgbClr val="00B050"/>
                </a:solidFill>
                <a:latin typeface="Courier New" pitchFamily="49" charset="0"/>
                <a:cs typeface="Courier New" pitchFamily="49" charset="0"/>
              </a:rPr>
              <a:t>的定义</a:t>
            </a:r>
            <a:endParaRPr lang="zh-CN" altLang="en-US" sz="2200" dirty="0">
              <a:solidFill>
                <a:srgbClr val="00B050"/>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40</a:t>
            </a:fld>
            <a:endParaRPr lang="en-US" altLang="zh-CN" dirty="0"/>
          </a:p>
        </p:txBody>
      </p:sp>
    </p:spTree>
    <p:extLst>
      <p:ext uri="{BB962C8B-B14F-4D97-AF65-F5344CB8AC3E}">
        <p14:creationId xmlns:p14="http://schemas.microsoft.com/office/powerpoint/2010/main" val="854332235"/>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a:xfrm>
            <a:off x="142844" y="1295400"/>
            <a:ext cx="8786874" cy="5062558"/>
          </a:xfrm>
        </p:spPr>
        <p:txBody>
          <a:bodyPr/>
          <a:lstStyle/>
          <a:p>
            <a:r>
              <a:rPr lang="zh-CN" altLang="en-US" dirty="0" smtClean="0"/>
              <a:t>函数应用举例</a:t>
            </a:r>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5.4</a:t>
            </a:r>
            <a:r>
              <a:rPr lang="en-US" altLang="zh-CN" smtClean="0">
                <a:solidFill>
                  <a:srgbClr val="C00000"/>
                </a:solidFill>
              </a:rPr>
              <a:t>】</a:t>
            </a:r>
            <a:r>
              <a:rPr lang="zh-CN" altLang="en-US" smtClean="0"/>
              <a:t>程序（不</a:t>
            </a:r>
            <a:r>
              <a:rPr lang="zh-CN" altLang="en-US" dirty="0" smtClean="0"/>
              <a:t>带函数原型）</a:t>
            </a:r>
            <a:endParaRPr lang="en-US" altLang="zh-CN" dirty="0" smtClean="0"/>
          </a:p>
          <a:p>
            <a:pPr>
              <a:spcBef>
                <a:spcPts val="0"/>
              </a:spcBef>
              <a:buNone/>
            </a:pPr>
            <a:r>
              <a:rPr lang="en-US" altLang="zh-CN" sz="2200" dirty="0" smtClean="0">
                <a:solidFill>
                  <a:srgbClr val="0000FF"/>
                </a:solidFill>
                <a:latin typeface="Courier New" pitchFamily="49" charset="0"/>
                <a:cs typeface="Courier New" pitchFamily="49" charset="0"/>
              </a:rPr>
              <a:t>#include</a:t>
            </a:r>
            <a:r>
              <a:rPr lang="en-US" altLang="zh-CN" sz="2200" dirty="0" smtClean="0">
                <a:solidFill>
                  <a:schemeClr val="tx2"/>
                </a:solidFill>
                <a:latin typeface="Courier New" pitchFamily="49" charset="0"/>
                <a:cs typeface="Courier New" pitchFamily="49" charset="0"/>
              </a:rPr>
              <a:t>&lt;</a:t>
            </a:r>
            <a:r>
              <a:rPr lang="en-US" altLang="zh-CN" sz="2200" dirty="0" err="1" smtClean="0">
                <a:solidFill>
                  <a:schemeClr val="tx2"/>
                </a:solidFill>
                <a:latin typeface="Courier New" pitchFamily="49" charset="0"/>
                <a:cs typeface="Courier New" pitchFamily="49" charset="0"/>
              </a:rPr>
              <a:t>iostream</a:t>
            </a:r>
            <a:r>
              <a:rPr lang="en-US" altLang="zh-CN" sz="2200" dirty="0" smtClean="0">
                <a:solidFill>
                  <a:schemeClr val="tx2"/>
                </a:solidFill>
                <a:latin typeface="Courier New" pitchFamily="49" charset="0"/>
                <a:cs typeface="Courier New" pitchFamily="49" charset="0"/>
              </a:rPr>
              <a:t>&gt;</a:t>
            </a:r>
          </a:p>
          <a:p>
            <a:pPr>
              <a:spcBef>
                <a:spcPts val="0"/>
              </a:spcBef>
              <a:buNone/>
            </a:pPr>
            <a:r>
              <a:rPr lang="en-US" altLang="zh-CN" sz="2200" dirty="0" smtClean="0">
                <a:solidFill>
                  <a:srgbClr val="0000FF"/>
                </a:solidFill>
                <a:latin typeface="Courier New" pitchFamily="49" charset="0"/>
                <a:cs typeface="Courier New" pitchFamily="49" charset="0"/>
              </a:rPr>
              <a:t>using namespace</a:t>
            </a:r>
            <a:r>
              <a:rPr lang="en-US" altLang="zh-CN" sz="2200" dirty="0" smtClean="0">
                <a:solidFill>
                  <a:schemeClr val="tx2"/>
                </a:solidFill>
                <a:latin typeface="Courier New" pitchFamily="49" charset="0"/>
                <a:cs typeface="Courier New" pitchFamily="49" charset="0"/>
              </a:rPr>
              <a:t> std;</a:t>
            </a:r>
          </a:p>
          <a:p>
            <a:pPr>
              <a:spcBef>
                <a:spcPts val="0"/>
              </a:spcBef>
              <a:buNone/>
            </a:pPr>
            <a:r>
              <a:rPr lang="en-US" altLang="zh-CN" sz="2200" dirty="0" smtClean="0">
                <a:solidFill>
                  <a:srgbClr val="0000FF"/>
                </a:solidFill>
                <a:latin typeface="Courier New" pitchFamily="49" charset="0"/>
                <a:cs typeface="Courier New" pitchFamily="49" charset="0"/>
              </a:rPr>
              <a:t>double </a:t>
            </a:r>
            <a:r>
              <a:rPr lang="en-US" altLang="zh-CN" sz="2200" smtClean="0">
                <a:solidFill>
                  <a:schemeClr val="tx2"/>
                </a:solidFill>
                <a:latin typeface="Courier New" pitchFamily="49" charset="0"/>
                <a:cs typeface="Courier New" pitchFamily="49" charset="0"/>
              </a:rPr>
              <a:t>f (</a:t>
            </a:r>
            <a:r>
              <a:rPr lang="en-US" altLang="zh-CN" sz="2200" smtClean="0">
                <a:solidFill>
                  <a:srgbClr val="0000FF"/>
                </a:solidFill>
                <a:latin typeface="Courier New" pitchFamily="49" charset="0"/>
                <a:cs typeface="Courier New" pitchFamily="49" charset="0"/>
              </a:rPr>
              <a:t>double</a:t>
            </a:r>
            <a:r>
              <a:rPr lang="en-US" altLang="zh-CN" sz="2200" smtClean="0">
                <a:solidFill>
                  <a:schemeClr val="tx2"/>
                </a:solidFill>
                <a:latin typeface="Courier New" pitchFamily="49" charset="0"/>
                <a:cs typeface="Courier New" pitchFamily="49" charset="0"/>
              </a:rPr>
              <a:t> </a:t>
            </a:r>
            <a:r>
              <a:rPr lang="en-US" altLang="zh-CN" sz="2200" dirty="0" smtClean="0">
                <a:solidFill>
                  <a:schemeClr val="tx2"/>
                </a:solidFill>
                <a:latin typeface="Courier New" pitchFamily="49" charset="0"/>
                <a:cs typeface="Courier New" pitchFamily="49" charset="0"/>
              </a:rPr>
              <a:t>x){……}</a:t>
            </a:r>
            <a:r>
              <a:rPr lang="en-US" altLang="zh-CN" sz="2200" dirty="0" smtClean="0">
                <a:solidFill>
                  <a:srgbClr val="00B050"/>
                </a:solidFill>
                <a:latin typeface="Courier New" pitchFamily="49" charset="0"/>
                <a:cs typeface="Courier New" pitchFamily="49" charset="0"/>
              </a:rPr>
              <a:t>//</a:t>
            </a:r>
            <a:r>
              <a:rPr lang="zh-CN" altLang="en-US" sz="2200" dirty="0" smtClean="0">
                <a:solidFill>
                  <a:srgbClr val="00B050"/>
                </a:solidFill>
                <a:latin typeface="Courier New" pitchFamily="49" charset="0"/>
                <a:cs typeface="Courier New" pitchFamily="49" charset="0"/>
              </a:rPr>
              <a:t>函数</a:t>
            </a:r>
            <a:r>
              <a:rPr lang="en-US" altLang="zh-CN" sz="2200" dirty="0" smtClean="0">
                <a:solidFill>
                  <a:srgbClr val="00B050"/>
                </a:solidFill>
                <a:latin typeface="Courier New" pitchFamily="49" charset="0"/>
                <a:cs typeface="Courier New" pitchFamily="49" charset="0"/>
              </a:rPr>
              <a:t>f</a:t>
            </a:r>
            <a:r>
              <a:rPr lang="zh-CN" altLang="en-US" sz="2200" dirty="0" smtClean="0">
                <a:solidFill>
                  <a:srgbClr val="00B050"/>
                </a:solidFill>
                <a:latin typeface="Courier New" pitchFamily="49" charset="0"/>
                <a:cs typeface="Courier New" pitchFamily="49" charset="0"/>
              </a:rPr>
              <a:t>的定义</a:t>
            </a:r>
          </a:p>
          <a:p>
            <a:pPr>
              <a:spcBef>
                <a:spcPts val="0"/>
              </a:spcBef>
              <a:buNone/>
            </a:pPr>
            <a:r>
              <a:rPr lang="en-US" altLang="zh-CN" sz="2200" err="1" smtClean="0">
                <a:solidFill>
                  <a:srgbClr val="0000FF"/>
                </a:solidFill>
                <a:latin typeface="Courier New" pitchFamily="49" charset="0"/>
                <a:cs typeface="Courier New" pitchFamily="49" charset="0"/>
              </a:rPr>
              <a:t>int</a:t>
            </a:r>
            <a:r>
              <a:rPr lang="en-US" altLang="zh-CN" sz="2200" smtClean="0">
                <a:solidFill>
                  <a:srgbClr val="0000FF"/>
                </a:solidFill>
                <a:latin typeface="Courier New" pitchFamily="49" charset="0"/>
                <a:cs typeface="Courier New" pitchFamily="49" charset="0"/>
              </a:rPr>
              <a:t> </a:t>
            </a:r>
            <a:r>
              <a:rPr lang="en-US" altLang="zh-CN" sz="2200" smtClean="0">
                <a:solidFill>
                  <a:schemeClr val="tx2"/>
                </a:solidFill>
                <a:latin typeface="Courier New" pitchFamily="49" charset="0"/>
                <a:cs typeface="Courier New" pitchFamily="49" charset="0"/>
              </a:rPr>
              <a:t>main(){</a:t>
            </a:r>
            <a:endParaRPr lang="en-US" altLang="zh-CN" sz="2200" dirty="0" smtClean="0">
              <a:solidFill>
                <a:schemeClr val="tx2"/>
              </a:solidFill>
              <a:latin typeface="Courier New" pitchFamily="49" charset="0"/>
              <a:cs typeface="Courier New" pitchFamily="49" charset="0"/>
            </a:endParaRPr>
          </a:p>
          <a:p>
            <a:pPr>
              <a:spcBef>
                <a:spcPts val="0"/>
              </a:spcBef>
              <a:buNone/>
            </a:pPr>
            <a:r>
              <a:rPr lang="en-US" altLang="zh-CN" sz="2200" dirty="0" smtClean="0">
                <a:solidFill>
                  <a:schemeClr val="tx2"/>
                </a:solidFill>
                <a:latin typeface="Courier New" pitchFamily="49" charset="0"/>
                <a:cs typeface="Courier New" pitchFamily="49" charset="0"/>
              </a:rPr>
              <a:t>	</a:t>
            </a:r>
            <a:r>
              <a:rPr lang="en-US" altLang="zh-CN" sz="2200" dirty="0" smtClean="0">
                <a:solidFill>
                  <a:srgbClr val="0000FF"/>
                </a:solidFill>
                <a:latin typeface="Courier New" pitchFamily="49" charset="0"/>
                <a:cs typeface="Courier New" pitchFamily="49" charset="0"/>
              </a:rPr>
              <a:t>double</a:t>
            </a:r>
            <a:r>
              <a:rPr lang="en-US" altLang="zh-CN" sz="2200" dirty="0" smtClean="0">
                <a:solidFill>
                  <a:schemeClr val="tx2"/>
                </a:solidFill>
                <a:latin typeface="Courier New" pitchFamily="49" charset="0"/>
                <a:cs typeface="Courier New" pitchFamily="49" charset="0"/>
              </a:rPr>
              <a:t> </a:t>
            </a:r>
            <a:r>
              <a:rPr lang="en-US" altLang="zh-CN" sz="2200" dirty="0" err="1" smtClean="0">
                <a:solidFill>
                  <a:schemeClr val="tx2"/>
                </a:solidFill>
                <a:latin typeface="Courier New" pitchFamily="49" charset="0"/>
                <a:cs typeface="Courier New" pitchFamily="49" charset="0"/>
              </a:rPr>
              <a:t>z,a</a:t>
            </a:r>
            <a:r>
              <a:rPr lang="en-US" altLang="zh-CN" sz="2200" dirty="0" smtClean="0">
                <a:solidFill>
                  <a:schemeClr val="tx2"/>
                </a:solidFill>
                <a:latin typeface="Courier New" pitchFamily="49" charset="0"/>
                <a:cs typeface="Courier New" pitchFamily="49" charset="0"/>
              </a:rPr>
              <a:t>;</a:t>
            </a:r>
          </a:p>
          <a:p>
            <a:pPr>
              <a:spcBef>
                <a:spcPts val="0"/>
              </a:spcBef>
              <a:buNone/>
            </a:pPr>
            <a:r>
              <a:rPr lang="en-US" altLang="zh-CN" sz="2200" dirty="0" smtClean="0">
                <a:solidFill>
                  <a:schemeClr val="tx2"/>
                </a:solidFill>
                <a:latin typeface="Courier New" pitchFamily="49" charset="0"/>
                <a:cs typeface="Courier New" pitchFamily="49" charset="0"/>
              </a:rPr>
              <a:t>	</a:t>
            </a:r>
            <a:r>
              <a:rPr lang="en-US" altLang="zh-CN" sz="2200" smtClean="0">
                <a:solidFill>
                  <a:schemeClr val="tx2"/>
                </a:solidFill>
                <a:latin typeface="Courier New" pitchFamily="49" charset="0"/>
                <a:cs typeface="Courier New" pitchFamily="49" charset="0"/>
              </a:rPr>
              <a:t>z=(f(2.5)+2*f(6))/f(4.3</a:t>
            </a:r>
            <a:r>
              <a:rPr lang="en-US" altLang="zh-CN" sz="2200" dirty="0" smtClean="0">
                <a:solidFill>
                  <a:schemeClr val="tx2"/>
                </a:solidFill>
                <a:latin typeface="Courier New" pitchFamily="49" charset="0"/>
                <a:cs typeface="Courier New" pitchFamily="49" charset="0"/>
              </a:rPr>
              <a:t>);</a:t>
            </a:r>
            <a:r>
              <a:rPr lang="en-US" altLang="zh-CN" sz="2200" dirty="0" smtClean="0">
                <a:solidFill>
                  <a:srgbClr val="00B050"/>
                </a:solidFill>
                <a:latin typeface="Courier New" pitchFamily="49" charset="0"/>
                <a:cs typeface="Courier New" pitchFamily="49" charset="0"/>
              </a:rPr>
              <a:t> //</a:t>
            </a:r>
            <a:r>
              <a:rPr lang="zh-CN" altLang="en-US" sz="2200" dirty="0" smtClean="0">
                <a:solidFill>
                  <a:srgbClr val="00B050"/>
                </a:solidFill>
                <a:latin typeface="Courier New" pitchFamily="49" charset="0"/>
                <a:cs typeface="Courier New" pitchFamily="49" charset="0"/>
              </a:rPr>
              <a:t>调用自定义函数</a:t>
            </a:r>
            <a:r>
              <a:rPr lang="en-US" altLang="zh-CN" sz="2200" dirty="0" smtClean="0">
                <a:solidFill>
                  <a:srgbClr val="00B050"/>
                </a:solidFill>
                <a:latin typeface="Courier New" pitchFamily="49" charset="0"/>
                <a:cs typeface="Courier New" pitchFamily="49" charset="0"/>
              </a:rPr>
              <a:t>f</a:t>
            </a:r>
            <a:endParaRPr lang="en-US" altLang="zh-CN" sz="2200" dirty="0" smtClean="0">
              <a:solidFill>
                <a:schemeClr val="tx2"/>
              </a:solidFill>
              <a:latin typeface="Courier New" pitchFamily="49" charset="0"/>
              <a:cs typeface="Courier New" pitchFamily="49" charset="0"/>
            </a:endParaRPr>
          </a:p>
          <a:p>
            <a:pPr>
              <a:spcBef>
                <a:spcPts val="0"/>
              </a:spcBef>
              <a:buNone/>
            </a:pPr>
            <a:r>
              <a:rPr lang="en-US" altLang="zh-CN" sz="2200" dirty="0" smtClean="0">
                <a:solidFill>
                  <a:schemeClr val="tx2"/>
                </a:solidFill>
                <a:latin typeface="Courier New" pitchFamily="49" charset="0"/>
                <a:cs typeface="Courier New" pitchFamily="49" charset="0"/>
              </a:rPr>
              <a:t>	</a:t>
            </a:r>
            <a:r>
              <a:rPr lang="en-US" altLang="zh-CN" sz="2200" dirty="0" err="1" smtClean="0">
                <a:solidFill>
                  <a:schemeClr val="tx2"/>
                </a:solidFill>
                <a:latin typeface="Courier New" pitchFamily="49" charset="0"/>
                <a:cs typeface="Courier New" pitchFamily="49" charset="0"/>
              </a:rPr>
              <a:t>cout</a:t>
            </a:r>
            <a:r>
              <a:rPr lang="en-US" altLang="zh-CN" sz="2200" dirty="0" smtClean="0">
                <a:solidFill>
                  <a:schemeClr val="tx2"/>
                </a:solidFill>
                <a:latin typeface="Courier New" pitchFamily="49" charset="0"/>
                <a:cs typeface="Courier New" pitchFamily="49" charset="0"/>
              </a:rPr>
              <a:t>&lt;&lt;"z="&lt;&lt;z&lt;&lt;</a:t>
            </a:r>
            <a:r>
              <a:rPr lang="en-US" altLang="zh-CN" sz="2200" dirty="0" err="1" smtClean="0">
                <a:solidFill>
                  <a:schemeClr val="tx2"/>
                </a:solidFill>
                <a:latin typeface="Courier New" pitchFamily="49" charset="0"/>
                <a:cs typeface="Courier New" pitchFamily="49" charset="0"/>
              </a:rPr>
              <a:t>endl</a:t>
            </a:r>
            <a:r>
              <a:rPr lang="en-US" altLang="zh-CN" sz="2200" dirty="0" smtClean="0">
                <a:solidFill>
                  <a:schemeClr val="tx2"/>
                </a:solidFill>
                <a:latin typeface="Courier New" pitchFamily="49" charset="0"/>
                <a:cs typeface="Courier New" pitchFamily="49" charset="0"/>
              </a:rPr>
              <a:t>;</a:t>
            </a:r>
          </a:p>
          <a:p>
            <a:pPr>
              <a:spcBef>
                <a:spcPts val="0"/>
              </a:spcBef>
              <a:buNone/>
            </a:pPr>
            <a:r>
              <a:rPr lang="en-US" altLang="zh-CN" sz="2200" dirty="0" smtClean="0">
                <a:solidFill>
                  <a:schemeClr val="tx2"/>
                </a:solidFill>
                <a:latin typeface="Courier New" pitchFamily="49" charset="0"/>
                <a:cs typeface="Courier New" pitchFamily="49" charset="0"/>
              </a:rPr>
              <a:t>	</a:t>
            </a:r>
            <a:r>
              <a:rPr lang="en-US" altLang="zh-CN" sz="2200" dirty="0" err="1" smtClean="0">
                <a:solidFill>
                  <a:schemeClr val="tx2"/>
                </a:solidFill>
                <a:latin typeface="Courier New" pitchFamily="49" charset="0"/>
                <a:cs typeface="Courier New" pitchFamily="49" charset="0"/>
              </a:rPr>
              <a:t>cout</a:t>
            </a:r>
            <a:r>
              <a:rPr lang="en-US" altLang="zh-CN" sz="2200" dirty="0" smtClean="0">
                <a:solidFill>
                  <a:schemeClr val="tx2"/>
                </a:solidFill>
                <a:latin typeface="Courier New" pitchFamily="49" charset="0"/>
                <a:cs typeface="Courier New" pitchFamily="49" charset="0"/>
              </a:rPr>
              <a:t>&lt;&lt;"Input a=";  	   </a:t>
            </a:r>
            <a:r>
              <a:rPr lang="en-US" altLang="zh-CN" sz="2200" dirty="0" smtClean="0">
                <a:solidFill>
                  <a:srgbClr val="00B050"/>
                </a:solidFill>
                <a:latin typeface="Courier New" pitchFamily="49" charset="0"/>
                <a:cs typeface="Courier New" pitchFamily="49" charset="0"/>
              </a:rPr>
              <a:t>//</a:t>
            </a:r>
            <a:r>
              <a:rPr lang="zh-CN" altLang="en-US" sz="2200" dirty="0" smtClean="0">
                <a:solidFill>
                  <a:srgbClr val="00B050"/>
                </a:solidFill>
                <a:latin typeface="Courier New" pitchFamily="49" charset="0"/>
                <a:cs typeface="Courier New" pitchFamily="49" charset="0"/>
              </a:rPr>
              <a:t>提示用户输入</a:t>
            </a:r>
          </a:p>
          <a:p>
            <a:pPr>
              <a:spcBef>
                <a:spcPts val="0"/>
              </a:spcBef>
              <a:buNone/>
            </a:pPr>
            <a:r>
              <a:rPr lang="zh-CN" altLang="en-US" sz="2200" dirty="0" smtClean="0">
                <a:solidFill>
                  <a:schemeClr val="tx2"/>
                </a:solidFill>
                <a:latin typeface="Courier New" pitchFamily="49" charset="0"/>
                <a:cs typeface="Courier New" pitchFamily="49" charset="0"/>
              </a:rPr>
              <a:t>	</a:t>
            </a:r>
            <a:r>
              <a:rPr lang="en-US" altLang="zh-CN" sz="2200" dirty="0" err="1" smtClean="0">
                <a:solidFill>
                  <a:schemeClr val="tx2"/>
                </a:solidFill>
                <a:latin typeface="Courier New" pitchFamily="49" charset="0"/>
                <a:cs typeface="Courier New" pitchFamily="49" charset="0"/>
              </a:rPr>
              <a:t>cin</a:t>
            </a:r>
            <a:r>
              <a:rPr lang="en-US" altLang="zh-CN" sz="2200" dirty="0" smtClean="0">
                <a:solidFill>
                  <a:schemeClr val="tx2"/>
                </a:solidFill>
                <a:latin typeface="Courier New" pitchFamily="49" charset="0"/>
                <a:cs typeface="Courier New" pitchFamily="49" charset="0"/>
              </a:rPr>
              <a:t>&gt;&gt;a;	</a:t>
            </a:r>
            <a:endParaRPr lang="en-US" altLang="zh-CN" sz="2200" dirty="0" smtClean="0">
              <a:solidFill>
                <a:srgbClr val="00B050"/>
              </a:solidFill>
              <a:latin typeface="Courier New" pitchFamily="49" charset="0"/>
              <a:cs typeface="Courier New" pitchFamily="49" charset="0"/>
            </a:endParaRPr>
          </a:p>
          <a:p>
            <a:pPr>
              <a:spcBef>
                <a:spcPts val="0"/>
              </a:spcBef>
              <a:buNone/>
            </a:pPr>
            <a:r>
              <a:rPr lang="en-US" altLang="zh-CN" sz="2200" dirty="0" smtClean="0">
                <a:solidFill>
                  <a:schemeClr val="tx2"/>
                </a:solidFill>
                <a:latin typeface="Courier New" pitchFamily="49" charset="0"/>
                <a:cs typeface="Courier New" pitchFamily="49" charset="0"/>
              </a:rPr>
              <a:t>	</a:t>
            </a:r>
            <a:r>
              <a:rPr lang="en-US" altLang="zh-CN" sz="2200" dirty="0" err="1" smtClean="0">
                <a:solidFill>
                  <a:schemeClr val="tx2"/>
                </a:solidFill>
                <a:latin typeface="Courier New" pitchFamily="49" charset="0"/>
                <a:cs typeface="Courier New" pitchFamily="49" charset="0"/>
              </a:rPr>
              <a:t>cout</a:t>
            </a:r>
            <a:r>
              <a:rPr lang="en-US" altLang="zh-CN" sz="2200" smtClean="0">
                <a:solidFill>
                  <a:schemeClr val="tx2"/>
                </a:solidFill>
                <a:latin typeface="Courier New" pitchFamily="49" charset="0"/>
                <a:cs typeface="Courier New" pitchFamily="49" charset="0"/>
              </a:rPr>
              <a:t>&lt;&lt;"f(a)="&lt;&lt;f(a</a:t>
            </a:r>
            <a:r>
              <a:rPr lang="en-US" altLang="zh-CN" sz="2200" dirty="0" smtClean="0">
                <a:solidFill>
                  <a:schemeClr val="tx2"/>
                </a:solidFill>
                <a:latin typeface="Courier New" pitchFamily="49" charset="0"/>
                <a:cs typeface="Courier New" pitchFamily="49" charset="0"/>
              </a:rPr>
              <a:t>)&lt;&lt;</a:t>
            </a:r>
            <a:r>
              <a:rPr lang="en-US" altLang="zh-CN" sz="2200" dirty="0" err="1" smtClean="0">
                <a:solidFill>
                  <a:schemeClr val="tx2"/>
                </a:solidFill>
                <a:latin typeface="Courier New" pitchFamily="49" charset="0"/>
                <a:cs typeface="Courier New" pitchFamily="49" charset="0"/>
              </a:rPr>
              <a:t>endl</a:t>
            </a:r>
            <a:r>
              <a:rPr lang="en-US" altLang="zh-CN" sz="2200" dirty="0" smtClean="0">
                <a:solidFill>
                  <a:schemeClr val="tx2"/>
                </a:solidFill>
                <a:latin typeface="Courier New" pitchFamily="49" charset="0"/>
                <a:cs typeface="Courier New" pitchFamily="49" charset="0"/>
              </a:rPr>
              <a:t>; </a:t>
            </a:r>
            <a:r>
              <a:rPr lang="en-US" altLang="zh-CN" sz="2200" dirty="0" smtClean="0">
                <a:solidFill>
                  <a:srgbClr val="00B050"/>
                </a:solidFill>
                <a:latin typeface="Courier New" pitchFamily="49" charset="0"/>
                <a:cs typeface="Courier New" pitchFamily="49" charset="0"/>
              </a:rPr>
              <a:t>//</a:t>
            </a:r>
            <a:r>
              <a:rPr lang="zh-CN" altLang="en-US" sz="2200" dirty="0" smtClean="0">
                <a:solidFill>
                  <a:srgbClr val="00B050"/>
                </a:solidFill>
                <a:latin typeface="Courier New" pitchFamily="49" charset="0"/>
                <a:cs typeface="Courier New" pitchFamily="49" charset="0"/>
              </a:rPr>
              <a:t>算</a:t>
            </a:r>
            <a:r>
              <a:rPr lang="zh-CN" altLang="en-US" sz="2200" smtClean="0">
                <a:solidFill>
                  <a:srgbClr val="00B050"/>
                </a:solidFill>
                <a:latin typeface="Courier New" pitchFamily="49" charset="0"/>
                <a:cs typeface="Courier New" pitchFamily="49" charset="0"/>
              </a:rPr>
              <a:t>出</a:t>
            </a:r>
            <a:r>
              <a:rPr lang="en-US" altLang="zh-CN" sz="2200" smtClean="0">
                <a:solidFill>
                  <a:srgbClr val="00B050"/>
                </a:solidFill>
                <a:latin typeface="Courier New" pitchFamily="49" charset="0"/>
                <a:cs typeface="Courier New" pitchFamily="49" charset="0"/>
              </a:rPr>
              <a:t>f(a</a:t>
            </a:r>
            <a:r>
              <a:rPr lang="en-US" altLang="zh-CN" sz="2200" dirty="0" smtClean="0">
                <a:solidFill>
                  <a:srgbClr val="00B050"/>
                </a:solidFill>
                <a:latin typeface="Courier New" pitchFamily="49" charset="0"/>
                <a:cs typeface="Courier New" pitchFamily="49" charset="0"/>
              </a:rPr>
              <a:t>)</a:t>
            </a:r>
            <a:r>
              <a:rPr lang="zh-CN" altLang="en-US" sz="2200" dirty="0" smtClean="0">
                <a:solidFill>
                  <a:srgbClr val="00B050"/>
                </a:solidFill>
                <a:latin typeface="Courier New" pitchFamily="49" charset="0"/>
                <a:cs typeface="Courier New" pitchFamily="49" charset="0"/>
              </a:rPr>
              <a:t>并输出</a:t>
            </a:r>
            <a:endParaRPr lang="zh-CN" altLang="en-US" sz="2200" dirty="0" smtClean="0">
              <a:solidFill>
                <a:schemeClr val="tx2"/>
              </a:solidFill>
              <a:latin typeface="Courier New" pitchFamily="49" charset="0"/>
              <a:cs typeface="Courier New" pitchFamily="49" charset="0"/>
            </a:endParaRPr>
          </a:p>
          <a:p>
            <a:pPr>
              <a:spcBef>
                <a:spcPts val="0"/>
              </a:spcBef>
              <a:buNone/>
            </a:pPr>
            <a:r>
              <a:rPr lang="en-US" altLang="zh-CN" sz="2200" dirty="0" smtClean="0">
                <a:solidFill>
                  <a:schemeClr val="tx2"/>
                </a:solidFill>
                <a:latin typeface="Courier New" pitchFamily="49" charset="0"/>
                <a:cs typeface="Courier New" pitchFamily="49" charset="0"/>
              </a:rPr>
              <a:t>	</a:t>
            </a:r>
            <a:r>
              <a:rPr lang="en-US" altLang="zh-CN" sz="2200" dirty="0" smtClean="0">
                <a:solidFill>
                  <a:srgbClr val="0000FF"/>
                </a:solidFill>
                <a:latin typeface="Courier New" pitchFamily="49" charset="0"/>
                <a:cs typeface="Courier New" pitchFamily="49" charset="0"/>
              </a:rPr>
              <a:t>return</a:t>
            </a:r>
            <a:r>
              <a:rPr lang="en-US" altLang="zh-CN" sz="2200" dirty="0" smtClean="0">
                <a:solidFill>
                  <a:schemeClr val="tx2"/>
                </a:solidFill>
                <a:latin typeface="Courier New" pitchFamily="49" charset="0"/>
                <a:cs typeface="Courier New" pitchFamily="49" charset="0"/>
              </a:rPr>
              <a:t> 0;</a:t>
            </a:r>
          </a:p>
          <a:p>
            <a:pPr>
              <a:spcBef>
                <a:spcPts val="0"/>
              </a:spcBef>
              <a:buNone/>
            </a:pPr>
            <a:r>
              <a:rPr lang="zh-CN" altLang="en-US" sz="2200" dirty="0" smtClean="0">
                <a:solidFill>
                  <a:schemeClr val="tx2"/>
                </a:solidFill>
                <a:latin typeface="Courier New" pitchFamily="49" charset="0"/>
                <a:cs typeface="Courier New" pitchFamily="49" charset="0"/>
              </a:rPr>
              <a:t>}	</a:t>
            </a:r>
            <a:endParaRPr lang="en-US" altLang="zh-CN" sz="2200" dirty="0" smtClean="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41</a:t>
            </a:fld>
            <a:endParaRPr lang="en-US" altLang="zh-CN" dirty="0"/>
          </a:p>
        </p:txBody>
      </p:sp>
    </p:spTree>
    <p:extLst>
      <p:ext uri="{BB962C8B-B14F-4D97-AF65-F5344CB8AC3E}">
        <p14:creationId xmlns:p14="http://schemas.microsoft.com/office/powerpoint/2010/main" val="2789873066"/>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函数应用举例</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5.4】</a:t>
            </a:r>
            <a:r>
              <a:rPr lang="zh-CN" altLang="en-US" dirty="0" smtClean="0"/>
              <a:t>点评</a:t>
            </a:r>
            <a:endParaRPr lang="en-US" altLang="zh-CN" dirty="0" smtClean="0"/>
          </a:p>
          <a:p>
            <a:pPr lvl="2"/>
            <a:r>
              <a:rPr lang="en-US" altLang="zh-CN" dirty="0" smtClean="0"/>
              <a:t>f()</a:t>
            </a:r>
            <a:r>
              <a:rPr lang="zh-CN" altLang="en-US" dirty="0" smtClean="0"/>
              <a:t>函数体内的3行也可用如下的一行来代替</a:t>
            </a:r>
          </a:p>
          <a:p>
            <a:pPr lvl="2">
              <a:lnSpc>
                <a:spcPct val="80000"/>
              </a:lnSpc>
              <a:buNone/>
            </a:pPr>
            <a:r>
              <a:rPr lang="zh-CN" altLang="en-US" dirty="0" smtClean="0"/>
              <a:t>		    </a:t>
            </a:r>
            <a:r>
              <a:rPr lang="en-US" altLang="zh-CN" dirty="0" smtClean="0">
                <a:solidFill>
                  <a:srgbClr val="0000FF"/>
                </a:solidFill>
                <a:latin typeface="Courier New" pitchFamily="49" charset="0"/>
                <a:cs typeface="Courier New" pitchFamily="49" charset="0"/>
              </a:rPr>
              <a:t>return</a:t>
            </a:r>
            <a:r>
              <a:rPr lang="en-US" altLang="zh-CN" dirty="0" smtClean="0">
                <a:solidFill>
                  <a:schemeClr val="tx2"/>
                </a:solidFill>
                <a:latin typeface="Courier New" pitchFamily="49" charset="0"/>
                <a:cs typeface="Courier New" pitchFamily="49" charset="0"/>
              </a:rPr>
              <a:t> ((x*x+x+1)/2-5.5); </a:t>
            </a:r>
          </a:p>
          <a:p>
            <a:pPr lvl="2">
              <a:lnSpc>
                <a:spcPct val="80000"/>
              </a:lnSpc>
              <a:buNone/>
            </a:pPr>
            <a:r>
              <a:rPr lang="en-US" altLang="zh-CN" dirty="0" smtClean="0"/>
              <a:t>return</a:t>
            </a:r>
            <a:r>
              <a:rPr lang="zh-CN" altLang="en-US" dirty="0" smtClean="0"/>
              <a:t>句括号内表达式的值，即为整个函数的返回值。</a:t>
            </a:r>
          </a:p>
          <a:p>
            <a:pPr lvl="2">
              <a:lnSpc>
                <a:spcPct val="80000"/>
              </a:lnSpc>
            </a:pPr>
            <a:r>
              <a:rPr lang="en-US" altLang="zh-CN" dirty="0" smtClean="0"/>
              <a:t>return</a:t>
            </a:r>
            <a:r>
              <a:rPr lang="zh-CN" altLang="en-US" dirty="0" smtClean="0"/>
              <a:t>句也可使用另一格式，即可以不括起表达式：</a:t>
            </a:r>
          </a:p>
          <a:p>
            <a:pPr lvl="2">
              <a:lnSpc>
                <a:spcPct val="80000"/>
              </a:lnSpc>
              <a:buNone/>
            </a:pPr>
            <a:r>
              <a:rPr lang="zh-CN" altLang="en-US" dirty="0" smtClean="0"/>
              <a:t>	      </a:t>
            </a:r>
            <a:r>
              <a:rPr lang="en-US" altLang="zh-CN" dirty="0" smtClean="0">
                <a:solidFill>
                  <a:srgbClr val="0000FF"/>
                </a:solidFill>
                <a:latin typeface="Courier New" pitchFamily="49" charset="0"/>
                <a:cs typeface="Courier New" pitchFamily="49" charset="0"/>
              </a:rPr>
              <a:t>return</a:t>
            </a:r>
            <a:r>
              <a:rPr lang="en-US" altLang="zh-CN" dirty="0" smtClean="0">
                <a:solidFill>
                  <a:schemeClr val="tx2"/>
                </a:solidFill>
                <a:latin typeface="Courier New" pitchFamily="49" charset="0"/>
                <a:cs typeface="Courier New" pitchFamily="49" charset="0"/>
              </a:rPr>
              <a:t> (x*x+x+1)/2-5.5;  </a:t>
            </a:r>
            <a:r>
              <a:rPr lang="en-US" altLang="zh-CN" dirty="0" smtClean="0">
                <a:solidFill>
                  <a:srgbClr val="00B050"/>
                </a:solidFill>
                <a:latin typeface="Courier New" pitchFamily="49" charset="0"/>
                <a:cs typeface="Courier New" pitchFamily="49" charset="0"/>
              </a:rPr>
              <a:t>//OK!</a:t>
            </a:r>
          </a:p>
          <a:p>
            <a:pPr lvl="1"/>
            <a:endParaRPr lang="en-US" altLang="zh-CN" dirty="0" smtClean="0"/>
          </a:p>
          <a:p>
            <a:pPr lvl="1"/>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42</a:t>
            </a:fld>
            <a:endParaRPr lang="en-US" altLang="zh-CN" dirty="0"/>
          </a:p>
        </p:txBody>
      </p:sp>
      <p:sp>
        <p:nvSpPr>
          <p:cNvPr id="6" name="矩形 5"/>
          <p:cNvSpPr/>
          <p:nvPr/>
        </p:nvSpPr>
        <p:spPr>
          <a:xfrm>
            <a:off x="1000100" y="4572008"/>
            <a:ext cx="7286676" cy="1421928"/>
          </a:xfrm>
          <a:prstGeom prst="rect">
            <a:avLst/>
          </a:prstGeom>
        </p:spPr>
        <p:txBody>
          <a:bodyPr wrap="square">
            <a:spAutoFit/>
          </a:bodyPr>
          <a:lstStyle/>
          <a:p>
            <a:pPr eaLnBrk="1" hangingPunct="1">
              <a:lnSpc>
                <a:spcPct val="120000"/>
              </a:lnSpc>
              <a:buFont typeface="Wingdings" pitchFamily="2" charset="2"/>
              <a:buNone/>
            </a:pPr>
            <a:r>
              <a:rPr lang="zh-CN" altLang="en-US" b="1" dirty="0" smtClean="0">
                <a:solidFill>
                  <a:schemeClr val="accent2"/>
                </a:solidFill>
                <a:latin typeface="楷体_GB2312" pitchFamily="49" charset="-122"/>
                <a:ea typeface="楷体_GB2312" pitchFamily="49" charset="-122"/>
              </a:rPr>
              <a:t>①</a:t>
            </a:r>
            <a:r>
              <a:rPr lang="zh-CN" altLang="en-US" b="1" dirty="0" smtClean="0">
                <a:solidFill>
                  <a:srgbClr val="0000FF"/>
                </a:solidFill>
                <a:latin typeface="楷体_GB2312" pitchFamily="49" charset="-122"/>
                <a:ea typeface="楷体_GB2312" pitchFamily="49" charset="-122"/>
              </a:rPr>
              <a:t> </a:t>
            </a:r>
            <a:r>
              <a:rPr lang="en-US" altLang="zh-CN" b="1" dirty="0" smtClean="0">
                <a:solidFill>
                  <a:schemeClr val="tx2"/>
                </a:solidFill>
                <a:latin typeface="楷体_GB2312" pitchFamily="49" charset="-122"/>
                <a:ea typeface="楷体_GB2312" pitchFamily="49" charset="-122"/>
              </a:rPr>
              <a:t>f=(x*x+x+1)/2-5.5; </a:t>
            </a:r>
            <a:r>
              <a:rPr lang="zh-CN" altLang="en-US" b="1" dirty="0" smtClean="0">
                <a:solidFill>
                  <a:srgbClr val="0000FF"/>
                </a:solidFill>
                <a:latin typeface="楷体_GB2312" pitchFamily="49" charset="-122"/>
                <a:ea typeface="楷体_GB2312" pitchFamily="49" charset="-122"/>
              </a:rPr>
              <a:t>不可给函数名</a:t>
            </a:r>
            <a:r>
              <a:rPr lang="en-US" altLang="zh-CN" b="1" dirty="0" smtClean="0">
                <a:solidFill>
                  <a:srgbClr val="0000FF"/>
                </a:solidFill>
                <a:latin typeface="楷体_GB2312" pitchFamily="49" charset="-122"/>
                <a:ea typeface="楷体_GB2312" pitchFamily="49" charset="-122"/>
              </a:rPr>
              <a:t>f</a:t>
            </a:r>
            <a:r>
              <a:rPr lang="zh-CN" altLang="en-US" b="1" dirty="0" smtClean="0">
                <a:solidFill>
                  <a:srgbClr val="0000FF"/>
                </a:solidFill>
                <a:latin typeface="楷体_GB2312" pitchFamily="49" charset="-122"/>
                <a:ea typeface="楷体_GB2312" pitchFamily="49" charset="-122"/>
              </a:rPr>
              <a:t>赋值。</a:t>
            </a:r>
          </a:p>
          <a:p>
            <a:pPr eaLnBrk="1" hangingPunct="1">
              <a:lnSpc>
                <a:spcPct val="120000"/>
              </a:lnSpc>
              <a:buFont typeface="Wingdings" pitchFamily="2" charset="2"/>
              <a:buNone/>
            </a:pPr>
            <a:r>
              <a:rPr lang="zh-CN" altLang="en-US" b="1" dirty="0" smtClean="0">
                <a:solidFill>
                  <a:schemeClr val="accent2"/>
                </a:solidFill>
                <a:latin typeface="楷体_GB2312" pitchFamily="49" charset="-122"/>
                <a:ea typeface="楷体_GB2312" pitchFamily="49" charset="-122"/>
              </a:rPr>
              <a:t>②</a:t>
            </a:r>
            <a:r>
              <a:rPr lang="zh-CN" altLang="en-US" b="1" dirty="0" smtClean="0">
                <a:solidFill>
                  <a:srgbClr val="0000FF"/>
                </a:solidFill>
                <a:latin typeface="楷体_GB2312" pitchFamily="49" charset="-122"/>
                <a:ea typeface="楷体_GB2312" pitchFamily="49" charset="-122"/>
              </a:rPr>
              <a:t> </a:t>
            </a:r>
            <a:r>
              <a:rPr lang="en-US" altLang="zh-CN" b="1" dirty="0" smtClean="0">
                <a:solidFill>
                  <a:schemeClr val="tx2"/>
                </a:solidFill>
                <a:latin typeface="楷体_GB2312" pitchFamily="49" charset="-122"/>
                <a:ea typeface="楷体_GB2312" pitchFamily="49" charset="-122"/>
              </a:rPr>
              <a:t>return (f); </a:t>
            </a:r>
            <a:r>
              <a:rPr lang="zh-CN" altLang="en-US" b="1" dirty="0" smtClean="0">
                <a:solidFill>
                  <a:srgbClr val="0000FF"/>
                </a:solidFill>
                <a:latin typeface="楷体_GB2312" pitchFamily="49" charset="-122"/>
                <a:ea typeface="楷体_GB2312" pitchFamily="49" charset="-122"/>
              </a:rPr>
              <a:t>返回值类型应该是</a:t>
            </a:r>
            <a:r>
              <a:rPr lang="en-US" altLang="zh-CN" b="1" dirty="0" smtClean="0">
                <a:solidFill>
                  <a:srgbClr val="0000FF"/>
                </a:solidFill>
                <a:latin typeface="楷体_GB2312" pitchFamily="49" charset="-122"/>
                <a:ea typeface="楷体_GB2312" pitchFamily="49" charset="-122"/>
              </a:rPr>
              <a:t>double，</a:t>
            </a:r>
            <a:r>
              <a:rPr lang="zh-CN" altLang="en-US" b="1" dirty="0" smtClean="0">
                <a:solidFill>
                  <a:srgbClr val="0000FF"/>
                </a:solidFill>
                <a:latin typeface="楷体_GB2312" pitchFamily="49" charset="-122"/>
                <a:ea typeface="楷体_GB2312" pitchFamily="49" charset="-122"/>
              </a:rPr>
              <a:t>而非指针类型（函数名相当于一个指针）。</a:t>
            </a:r>
          </a:p>
          <a:p>
            <a:pPr eaLnBrk="1" hangingPunct="1">
              <a:lnSpc>
                <a:spcPct val="120000"/>
              </a:lnSpc>
              <a:buFont typeface="Wingdings" pitchFamily="2" charset="2"/>
              <a:buNone/>
            </a:pPr>
            <a:r>
              <a:rPr lang="zh-CN" altLang="en-US" b="1" dirty="0" smtClean="0">
                <a:solidFill>
                  <a:schemeClr val="accent2"/>
                </a:solidFill>
                <a:latin typeface="楷体_GB2312" pitchFamily="49" charset="-122"/>
                <a:ea typeface="楷体_GB2312" pitchFamily="49" charset="-122"/>
              </a:rPr>
              <a:t>③</a:t>
            </a:r>
            <a:r>
              <a:rPr lang="zh-CN" altLang="en-US" b="1" dirty="0" smtClean="0">
                <a:solidFill>
                  <a:srgbClr val="0000FF"/>
                </a:solidFill>
                <a:latin typeface="楷体_GB2312" pitchFamily="49" charset="-122"/>
                <a:ea typeface="楷体_GB2312" pitchFamily="49" charset="-122"/>
              </a:rPr>
              <a:t> </a:t>
            </a:r>
            <a:r>
              <a:rPr lang="en-US" altLang="zh-CN" b="1" dirty="0" smtClean="0">
                <a:solidFill>
                  <a:schemeClr val="tx2"/>
                </a:solidFill>
                <a:latin typeface="楷体_GB2312" pitchFamily="49" charset="-122"/>
                <a:ea typeface="楷体_GB2312" pitchFamily="49" charset="-122"/>
              </a:rPr>
              <a:t>f(x)=(x*x+x+1)/2-5.5; </a:t>
            </a:r>
            <a:r>
              <a:rPr lang="zh-CN" altLang="en-US" b="1" dirty="0" smtClean="0">
                <a:solidFill>
                  <a:srgbClr val="0000FF"/>
                </a:solidFill>
                <a:latin typeface="楷体_GB2312" pitchFamily="49" charset="-122"/>
                <a:ea typeface="楷体_GB2312" pitchFamily="49" charset="-122"/>
              </a:rPr>
              <a:t>赋值号左端非变量（也即</a:t>
            </a:r>
            <a:r>
              <a:rPr lang="en-US" altLang="zh-CN" b="1" dirty="0" smtClean="0">
                <a:solidFill>
                  <a:srgbClr val="0000FF"/>
                </a:solidFill>
                <a:latin typeface="楷体_GB2312" pitchFamily="49" charset="-122"/>
                <a:ea typeface="楷体_GB2312" pitchFamily="49" charset="-122"/>
              </a:rPr>
              <a:t>f(x)</a:t>
            </a:r>
            <a:r>
              <a:rPr lang="zh-CN" altLang="en-US" b="1" dirty="0" smtClean="0">
                <a:solidFill>
                  <a:srgbClr val="0000FF"/>
                </a:solidFill>
                <a:latin typeface="楷体_GB2312" pitchFamily="49" charset="-122"/>
                <a:ea typeface="楷体_GB2312" pitchFamily="49" charset="-122"/>
              </a:rPr>
              <a:t>非左值）。</a:t>
            </a:r>
            <a:r>
              <a:rPr lang="zh-CN" altLang="en-US" b="1" dirty="0" smtClean="0">
                <a:solidFill>
                  <a:srgbClr val="0000FF"/>
                </a:solidFill>
                <a:latin typeface="楷体_GB2312" pitchFamily="49" charset="-122"/>
              </a:rPr>
              <a:t> </a:t>
            </a:r>
          </a:p>
        </p:txBody>
      </p:sp>
    </p:spTree>
    <p:extLst>
      <p:ext uri="{BB962C8B-B14F-4D97-AF65-F5344CB8AC3E}">
        <p14:creationId xmlns:p14="http://schemas.microsoft.com/office/powerpoint/2010/main" val="3348004264"/>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函数的参数</a:t>
            </a:r>
            <a:endParaRPr lang="en-US" altLang="zh-CN" dirty="0" smtClean="0"/>
          </a:p>
          <a:p>
            <a:pPr lvl="1"/>
            <a:r>
              <a:rPr lang="en-US" altLang="zh-CN" dirty="0" smtClean="0"/>
              <a:t>C++</a:t>
            </a:r>
            <a:r>
              <a:rPr lang="zh-CN" altLang="en-US" dirty="0" smtClean="0"/>
              <a:t>语言的函数分为无参函数和有参函数</a:t>
            </a:r>
            <a:endParaRPr lang="en-US" altLang="zh-CN" dirty="0" smtClean="0"/>
          </a:p>
          <a:p>
            <a:pPr lvl="1"/>
            <a:r>
              <a:rPr lang="zh-CN" altLang="en-US" dirty="0" smtClean="0"/>
              <a:t>函数的参数</a:t>
            </a:r>
            <a:endParaRPr lang="en-US" altLang="zh-CN" dirty="0" smtClean="0"/>
          </a:p>
          <a:p>
            <a:pPr lvl="2"/>
            <a:r>
              <a:rPr lang="zh-CN" altLang="en-US" dirty="0" smtClean="0"/>
              <a:t>无参数</a:t>
            </a:r>
            <a:endParaRPr lang="en-US" altLang="zh-CN" dirty="0" smtClean="0"/>
          </a:p>
          <a:p>
            <a:pPr lvl="2"/>
            <a:r>
              <a:rPr lang="zh-CN" altLang="en-US" dirty="0" smtClean="0"/>
              <a:t>一个参数</a:t>
            </a:r>
            <a:endParaRPr lang="en-US" altLang="zh-CN" dirty="0" smtClean="0"/>
          </a:p>
          <a:p>
            <a:pPr lvl="2"/>
            <a:r>
              <a:rPr lang="zh-CN" altLang="en-US" dirty="0" smtClean="0"/>
              <a:t>多个参数</a:t>
            </a:r>
            <a:endParaRPr lang="en-US" altLang="zh-CN" dirty="0" smtClean="0"/>
          </a:p>
          <a:p>
            <a:pPr lvl="1"/>
            <a:r>
              <a:rPr lang="zh-CN" altLang="en-US" dirty="0" smtClean="0"/>
              <a:t>函数参数表的写法</a:t>
            </a:r>
            <a:endParaRPr lang="en-US" altLang="zh-CN" dirty="0" smtClean="0"/>
          </a:p>
          <a:p>
            <a:pPr lvl="2"/>
            <a:r>
              <a:rPr lang="zh-CN" altLang="en-US" dirty="0" smtClean="0"/>
              <a:t>一般写法</a:t>
            </a:r>
            <a:endParaRPr lang="en-US" altLang="zh-CN" dirty="0" smtClean="0"/>
          </a:p>
          <a:p>
            <a:pPr lvl="2"/>
            <a:r>
              <a:rPr lang="zh-CN" altLang="en-US" dirty="0" smtClean="0"/>
              <a:t>省略</a:t>
            </a:r>
            <a:r>
              <a:rPr lang="zh-CN" altLang="en-US" smtClean="0"/>
              <a:t>参数名（无名</a:t>
            </a:r>
            <a:r>
              <a:rPr lang="zh-CN" altLang="en-US" dirty="0" smtClean="0"/>
              <a:t>参数）</a:t>
            </a:r>
            <a:endParaRPr lang="en-US" altLang="zh-CN" dirty="0" smtClean="0"/>
          </a:p>
          <a:p>
            <a:pPr lvl="2"/>
            <a:r>
              <a:rPr lang="zh-CN" altLang="en-US" dirty="0" smtClean="0"/>
              <a:t>参数赋初值</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43</a:t>
            </a:fld>
            <a:endParaRPr lang="en-US" altLang="zh-CN" dirty="0"/>
          </a:p>
        </p:txBody>
      </p:sp>
    </p:spTree>
    <p:extLst>
      <p:ext uri="{BB962C8B-B14F-4D97-AF65-F5344CB8AC3E}">
        <p14:creationId xmlns:p14="http://schemas.microsoft.com/office/powerpoint/2010/main" val="2569146500"/>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函数的参数</a:t>
            </a:r>
            <a:endParaRPr lang="en-US" altLang="zh-CN" dirty="0" smtClean="0"/>
          </a:p>
          <a:p>
            <a:pPr lvl="1"/>
            <a:r>
              <a:rPr lang="zh-CN" altLang="en-US" dirty="0" smtClean="0"/>
              <a:t>形参和实参</a:t>
            </a:r>
            <a:endParaRPr lang="en-US" altLang="zh-CN" dirty="0" smtClean="0"/>
          </a:p>
          <a:p>
            <a:pPr lvl="2"/>
            <a:r>
              <a:rPr lang="zh-CN" altLang="en-US" dirty="0" smtClean="0"/>
              <a:t>函数说明中的参数称为</a:t>
            </a:r>
            <a:r>
              <a:rPr lang="zh-CN" altLang="en-US" dirty="0" smtClean="0">
                <a:solidFill>
                  <a:srgbClr val="FF3300"/>
                </a:solidFill>
              </a:rPr>
              <a:t>形式参数（形参）</a:t>
            </a:r>
            <a:r>
              <a:rPr lang="zh-CN" altLang="en-US" dirty="0" smtClean="0"/>
              <a:t>，函数调用中的参数称为</a:t>
            </a:r>
            <a:r>
              <a:rPr lang="zh-CN" altLang="en-US" dirty="0" smtClean="0">
                <a:solidFill>
                  <a:srgbClr val="FF3300"/>
                </a:solidFill>
              </a:rPr>
              <a:t>实际参数（实参）</a:t>
            </a:r>
            <a:endParaRPr lang="en-US" altLang="zh-CN" dirty="0" smtClean="0">
              <a:solidFill>
                <a:srgbClr val="FF3300"/>
              </a:solidFill>
            </a:endParaRPr>
          </a:p>
          <a:p>
            <a:pPr lvl="2"/>
            <a:r>
              <a:rPr lang="zh-CN" altLang="en-US" dirty="0" smtClean="0">
                <a:solidFill>
                  <a:schemeClr val="accent2"/>
                </a:solidFill>
              </a:rPr>
              <a:t>实参表</a:t>
            </a:r>
            <a:r>
              <a:rPr lang="zh-CN" altLang="en-US" dirty="0" smtClean="0"/>
              <a:t>在</a:t>
            </a:r>
            <a:r>
              <a:rPr lang="zh-CN" altLang="en-US" dirty="0" smtClean="0">
                <a:solidFill>
                  <a:schemeClr val="hlink"/>
                </a:solidFill>
              </a:rPr>
              <a:t>参数个数</a:t>
            </a:r>
            <a:r>
              <a:rPr lang="zh-CN" altLang="en-US" dirty="0" smtClean="0"/>
              <a:t>、</a:t>
            </a:r>
            <a:r>
              <a:rPr lang="zh-CN" altLang="en-US" dirty="0" smtClean="0">
                <a:solidFill>
                  <a:schemeClr val="hlink"/>
                </a:solidFill>
              </a:rPr>
              <a:t>参数顺序</a:t>
            </a:r>
            <a:r>
              <a:rPr lang="zh-CN" altLang="en-US" dirty="0" smtClean="0"/>
              <a:t>、以及</a:t>
            </a:r>
            <a:r>
              <a:rPr lang="zh-CN" altLang="en-US" dirty="0" smtClean="0">
                <a:solidFill>
                  <a:schemeClr val="hlink"/>
                </a:solidFill>
              </a:rPr>
              <a:t>参数类型</a:t>
            </a:r>
            <a:r>
              <a:rPr lang="zh-CN" altLang="en-US" dirty="0" smtClean="0"/>
              <a:t>等方面要与被调函数的</a:t>
            </a:r>
            <a:r>
              <a:rPr lang="zh-CN" altLang="en-US" dirty="0" smtClean="0">
                <a:solidFill>
                  <a:schemeClr val="accent2"/>
                </a:solidFill>
              </a:rPr>
              <a:t>形参表</a:t>
            </a:r>
            <a:r>
              <a:rPr lang="zh-CN" altLang="en-US" dirty="0" smtClean="0"/>
              <a:t>之间有一个</a:t>
            </a:r>
            <a:r>
              <a:rPr lang="zh-CN" altLang="en-US" dirty="0" smtClean="0">
                <a:solidFill>
                  <a:schemeClr val="hlink"/>
                </a:solidFill>
              </a:rPr>
              <a:t>一一对应</a:t>
            </a:r>
            <a:r>
              <a:rPr lang="zh-CN" altLang="en-US" dirty="0" smtClean="0"/>
              <a:t>的</a:t>
            </a:r>
            <a:r>
              <a:rPr lang="zh-CN" altLang="en-US" dirty="0" smtClean="0">
                <a:solidFill>
                  <a:schemeClr val="hlink"/>
                </a:solidFill>
              </a:rPr>
              <a:t>相互匹配</a:t>
            </a:r>
            <a:r>
              <a:rPr lang="zh-CN" altLang="en-US" dirty="0" smtClean="0"/>
              <a:t>关系</a:t>
            </a:r>
            <a:endParaRPr lang="en-US" altLang="zh-CN" dirty="0" smtClean="0"/>
          </a:p>
          <a:p>
            <a:pPr lvl="2"/>
            <a:r>
              <a:rPr lang="zh-CN" altLang="en-US" dirty="0" smtClean="0"/>
              <a:t>编译器将根据参数的顺序，来逐一实现实参与对应形参的</a:t>
            </a:r>
            <a:r>
              <a:rPr lang="zh-CN" altLang="en-US" dirty="0" smtClean="0">
                <a:latin typeface="宋体" charset="-122"/>
              </a:rPr>
              <a:t>“</a:t>
            </a:r>
            <a:r>
              <a:rPr lang="zh-CN" altLang="en-US" dirty="0" smtClean="0"/>
              <a:t>结合</a:t>
            </a:r>
            <a:r>
              <a:rPr lang="zh-CN" altLang="en-US" dirty="0" smtClean="0">
                <a:latin typeface="宋体" charset="-122"/>
              </a:rPr>
              <a:t>”</a:t>
            </a:r>
            <a:r>
              <a:rPr lang="zh-CN" altLang="en-US" dirty="0" smtClean="0"/>
              <a:t>，而后执行一遍函数体（而完成本次的函数调用）</a:t>
            </a:r>
            <a:endParaRPr lang="en-US" altLang="zh-CN" dirty="0" smtClean="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44</a:t>
            </a:fld>
            <a:endParaRPr lang="en-US" altLang="zh-CN" dirty="0"/>
          </a:p>
        </p:txBody>
      </p:sp>
    </p:spTree>
    <p:extLst>
      <p:ext uri="{BB962C8B-B14F-4D97-AF65-F5344CB8AC3E}">
        <p14:creationId xmlns:p14="http://schemas.microsoft.com/office/powerpoint/2010/main" val="721675365"/>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函数的参数</a:t>
            </a:r>
            <a:endParaRPr lang="en-US" altLang="zh-CN" dirty="0" smtClean="0"/>
          </a:p>
          <a:p>
            <a:pPr lvl="1"/>
            <a:r>
              <a:rPr lang="zh-CN" altLang="en-US" dirty="0" smtClean="0"/>
              <a:t>无名参数</a:t>
            </a:r>
            <a:endParaRPr lang="en-US" altLang="zh-CN" dirty="0" smtClean="0"/>
          </a:p>
          <a:p>
            <a:pPr lvl="2"/>
            <a:r>
              <a:rPr lang="zh-CN" altLang="en-US" dirty="0" smtClean="0"/>
              <a:t>函数定义中，只有类型，没有名称的参数</a:t>
            </a:r>
            <a:endParaRPr lang="en-US" altLang="zh-CN" dirty="0" smtClean="0"/>
          </a:p>
          <a:p>
            <a:pPr>
              <a:lnSpc>
                <a:spcPct val="80000"/>
              </a:lnSpc>
              <a:buNone/>
            </a:pPr>
            <a:r>
              <a:rPr lang="en-US" altLang="zh-CN" sz="2400" dirty="0" smtClean="0">
                <a:solidFill>
                  <a:srgbClr val="0000FF"/>
                </a:solidFill>
                <a:latin typeface="Courier New" pitchFamily="49" charset="0"/>
                <a:cs typeface="Courier New" pitchFamily="49" charset="0"/>
              </a:rPr>
              <a:t>		</a:t>
            </a:r>
            <a:r>
              <a:rPr lang="en-US" altLang="zh-CN" sz="2400" err="1" smtClean="0">
                <a:solidFill>
                  <a:srgbClr val="0000FF"/>
                </a:solidFill>
                <a:latin typeface="Courier New" pitchFamily="49" charset="0"/>
                <a:cs typeface="Courier New" pitchFamily="49" charset="0"/>
              </a:rPr>
              <a:t>int</a:t>
            </a:r>
            <a:r>
              <a:rPr lang="en-US" altLang="zh-CN" sz="2400" smtClean="0">
                <a:solidFill>
                  <a:schemeClr val="tx2"/>
                </a:solidFill>
                <a:latin typeface="Courier New" pitchFamily="49" charset="0"/>
                <a:cs typeface="Courier New" pitchFamily="49" charset="0"/>
              </a:rPr>
              <a:t> f(</a:t>
            </a:r>
            <a:r>
              <a:rPr lang="en-US" altLang="zh-CN" sz="2400" smtClean="0">
                <a:solidFill>
                  <a:srgbClr val="0000FF"/>
                </a:solidFill>
                <a:latin typeface="Courier New" pitchFamily="49" charset="0"/>
                <a:cs typeface="Courier New" pitchFamily="49" charset="0"/>
              </a:rPr>
              <a:t>int</a:t>
            </a:r>
            <a:r>
              <a:rPr lang="en-US" altLang="zh-CN" sz="240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a,</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b){</a:t>
            </a:r>
            <a:r>
              <a:rPr lang="en-US" altLang="zh-CN" sz="2400" dirty="0" smtClean="0">
                <a:solidFill>
                  <a:srgbClr val="0000FF"/>
                </a:solidFill>
                <a:latin typeface="Courier New" pitchFamily="49" charset="0"/>
                <a:cs typeface="Courier New" pitchFamily="49" charset="0"/>
              </a:rPr>
              <a:t>return</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a+b</a:t>
            </a:r>
            <a:r>
              <a:rPr lang="en-US" altLang="zh-CN" sz="2400" dirty="0" smtClean="0">
                <a:solidFill>
                  <a:schemeClr val="tx2"/>
                </a:solidFill>
                <a:latin typeface="Courier New" pitchFamily="49" charset="0"/>
                <a:cs typeface="Courier New" pitchFamily="49" charset="0"/>
              </a:rPr>
              <a:t>*b;}</a:t>
            </a:r>
          </a:p>
          <a:p>
            <a:pPr>
              <a:lnSpc>
                <a:spcPct val="80000"/>
              </a:lnSpc>
              <a:buNone/>
            </a:pPr>
            <a:r>
              <a:rPr lang="en-US" altLang="zh-CN" sz="2400" dirty="0" smtClean="0">
                <a:solidFill>
                  <a:srgbClr val="0000FF"/>
                </a:solidFill>
                <a:latin typeface="Courier New" pitchFamily="49" charset="0"/>
                <a:cs typeface="Courier New" pitchFamily="49" charset="0"/>
              </a:rPr>
              <a:t>		</a:t>
            </a:r>
            <a:r>
              <a:rPr lang="en-US" altLang="zh-CN" sz="2400" err="1" smtClean="0">
                <a:solidFill>
                  <a:srgbClr val="0000FF"/>
                </a:solidFill>
                <a:latin typeface="Courier New" pitchFamily="49" charset="0"/>
                <a:cs typeface="Courier New" pitchFamily="49" charset="0"/>
              </a:rPr>
              <a:t>int</a:t>
            </a:r>
            <a:r>
              <a:rPr lang="en-US" altLang="zh-CN" sz="2400" smtClean="0">
                <a:solidFill>
                  <a:schemeClr val="tx2"/>
                </a:solidFill>
                <a:latin typeface="Courier New" pitchFamily="49" charset="0"/>
                <a:cs typeface="Courier New" pitchFamily="49" charset="0"/>
              </a:rPr>
              <a:t> f(</a:t>
            </a:r>
            <a:r>
              <a:rPr lang="en-US" altLang="zh-CN" sz="2400" smtClean="0">
                <a:solidFill>
                  <a:srgbClr val="0000FF"/>
                </a:solidFill>
                <a:latin typeface="Courier New" pitchFamily="49" charset="0"/>
                <a:cs typeface="Courier New" pitchFamily="49" charset="0"/>
              </a:rPr>
              <a:t>int</a:t>
            </a:r>
            <a:r>
              <a:rPr lang="en-US" altLang="zh-CN" sz="240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a,</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b,</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a:t>
            </a:r>
            <a:r>
              <a:rPr lang="en-US" altLang="zh-CN" sz="2400" dirty="0" smtClean="0">
                <a:solidFill>
                  <a:srgbClr val="0000FF"/>
                </a:solidFill>
                <a:latin typeface="Courier New" pitchFamily="49" charset="0"/>
                <a:cs typeface="Courier New" pitchFamily="49" charset="0"/>
              </a:rPr>
              <a:t>return</a:t>
            </a:r>
            <a:r>
              <a:rPr lang="en-US" altLang="zh-CN" sz="2400" dirty="0" smtClean="0">
                <a:solidFill>
                  <a:schemeClr val="tx2"/>
                </a:solidFill>
                <a:latin typeface="Courier New" pitchFamily="49" charset="0"/>
                <a:cs typeface="Courier New" pitchFamily="49" charset="0"/>
              </a:rPr>
              <a:t> a*</a:t>
            </a:r>
            <a:r>
              <a:rPr lang="en-US" altLang="zh-CN" sz="2400" dirty="0" err="1" smtClean="0">
                <a:solidFill>
                  <a:schemeClr val="tx2"/>
                </a:solidFill>
                <a:latin typeface="Courier New" pitchFamily="49" charset="0"/>
                <a:cs typeface="Courier New" pitchFamily="49" charset="0"/>
              </a:rPr>
              <a:t>a+b</a:t>
            </a:r>
            <a:r>
              <a:rPr lang="en-US" altLang="zh-CN" sz="2400" dirty="0" smtClean="0">
                <a:solidFill>
                  <a:schemeClr val="tx2"/>
                </a:solidFill>
                <a:latin typeface="Courier New" pitchFamily="49" charset="0"/>
                <a:cs typeface="Courier New" pitchFamily="49" charset="0"/>
              </a:rPr>
              <a:t>;} </a:t>
            </a:r>
          </a:p>
          <a:p>
            <a:pPr lvl="2"/>
            <a:r>
              <a:rPr lang="zh-CN" altLang="en-US" dirty="0" smtClean="0"/>
              <a:t>两个不同的函数同名，但由于第二个函数包含一无名参数，使得在调用时能够被区分</a:t>
            </a:r>
            <a:r>
              <a:rPr lang="zh-CN" altLang="en-US" smtClean="0"/>
              <a:t>，</a:t>
            </a:r>
            <a:r>
              <a:rPr lang="en-US" altLang="zh-CN" smtClean="0">
                <a:solidFill>
                  <a:srgbClr val="C00000"/>
                </a:solidFill>
              </a:rPr>
              <a:t>f</a:t>
            </a:r>
            <a:r>
              <a:rPr lang="zh-CN" altLang="en-US" smtClean="0">
                <a:solidFill>
                  <a:srgbClr val="C00000"/>
                </a:solidFill>
              </a:rPr>
              <a:t>（</a:t>
            </a:r>
            <a:r>
              <a:rPr lang="en-US" altLang="zh-CN" smtClean="0">
                <a:solidFill>
                  <a:srgbClr val="C00000"/>
                </a:solidFill>
              </a:rPr>
              <a:t>x</a:t>
            </a:r>
            <a:r>
              <a:rPr lang="zh-CN" altLang="en-US" dirty="0" smtClean="0">
                <a:solidFill>
                  <a:srgbClr val="C00000"/>
                </a:solidFill>
              </a:rPr>
              <a:t>，</a:t>
            </a:r>
            <a:r>
              <a:rPr lang="en-US" altLang="zh-CN" dirty="0" smtClean="0">
                <a:solidFill>
                  <a:srgbClr val="C00000"/>
                </a:solidFill>
              </a:rPr>
              <a:t>y</a:t>
            </a:r>
            <a:r>
              <a:rPr lang="zh-CN" altLang="en-US" dirty="0" smtClean="0">
                <a:solidFill>
                  <a:srgbClr val="C00000"/>
                </a:solidFill>
              </a:rPr>
              <a:t>）</a:t>
            </a:r>
            <a:r>
              <a:rPr lang="zh-CN" altLang="en-US" dirty="0" smtClean="0"/>
              <a:t>是第一个函数的调用</a:t>
            </a:r>
            <a:r>
              <a:rPr lang="zh-CN" altLang="en-US" smtClean="0"/>
              <a:t>，</a:t>
            </a:r>
            <a:r>
              <a:rPr lang="en-US" altLang="zh-CN" smtClean="0">
                <a:solidFill>
                  <a:srgbClr val="C00000"/>
                </a:solidFill>
              </a:rPr>
              <a:t>f</a:t>
            </a:r>
            <a:r>
              <a:rPr lang="zh-CN" altLang="en-US" smtClean="0">
                <a:solidFill>
                  <a:srgbClr val="C00000"/>
                </a:solidFill>
              </a:rPr>
              <a:t>（</a:t>
            </a:r>
            <a:r>
              <a:rPr lang="en-US" altLang="zh-CN" smtClean="0">
                <a:solidFill>
                  <a:srgbClr val="C00000"/>
                </a:solidFill>
              </a:rPr>
              <a:t>x</a:t>
            </a:r>
            <a:r>
              <a:rPr lang="zh-CN" altLang="en-US" dirty="0" smtClean="0">
                <a:solidFill>
                  <a:srgbClr val="C00000"/>
                </a:solidFill>
              </a:rPr>
              <a:t>，</a:t>
            </a:r>
            <a:r>
              <a:rPr lang="en-US" altLang="zh-CN" dirty="0" smtClean="0">
                <a:solidFill>
                  <a:srgbClr val="C00000"/>
                </a:solidFill>
              </a:rPr>
              <a:t>y</a:t>
            </a:r>
            <a:r>
              <a:rPr lang="zh-CN" altLang="en-US" dirty="0" smtClean="0">
                <a:solidFill>
                  <a:srgbClr val="C00000"/>
                </a:solidFill>
              </a:rPr>
              <a:t>，</a:t>
            </a:r>
            <a:r>
              <a:rPr lang="en-US" altLang="zh-CN" dirty="0" smtClean="0">
                <a:solidFill>
                  <a:srgbClr val="C00000"/>
                </a:solidFill>
              </a:rPr>
              <a:t>0</a:t>
            </a:r>
            <a:r>
              <a:rPr lang="zh-CN" altLang="en-US" dirty="0" smtClean="0">
                <a:solidFill>
                  <a:srgbClr val="C00000"/>
                </a:solidFill>
              </a:rPr>
              <a:t>）</a:t>
            </a:r>
            <a:r>
              <a:rPr lang="zh-CN" altLang="en-US" dirty="0" smtClean="0"/>
              <a:t>是第二个函数的调用</a:t>
            </a:r>
            <a:endParaRPr lang="en-US" altLang="zh-CN" dirty="0" smtClean="0"/>
          </a:p>
          <a:p>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45</a:t>
            </a:fld>
            <a:endParaRPr lang="en-US" altLang="zh-CN" dirty="0"/>
          </a:p>
        </p:txBody>
      </p:sp>
    </p:spTree>
    <p:extLst>
      <p:ext uri="{BB962C8B-B14F-4D97-AF65-F5344CB8AC3E}">
        <p14:creationId xmlns:p14="http://schemas.microsoft.com/office/powerpoint/2010/main" val="3489133869"/>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函数的参数</a:t>
            </a:r>
            <a:endParaRPr lang="en-US" altLang="zh-CN" dirty="0" smtClean="0"/>
          </a:p>
          <a:p>
            <a:pPr lvl="1"/>
            <a:r>
              <a:rPr lang="zh-CN" altLang="en-US" dirty="0" smtClean="0"/>
              <a:t>可缺省参数（参数的默认值）</a:t>
            </a:r>
            <a:endParaRPr lang="en-US" altLang="zh-CN" dirty="0" smtClean="0"/>
          </a:p>
          <a:p>
            <a:pPr lvl="2"/>
            <a:r>
              <a:rPr lang="zh-CN" altLang="en-US" dirty="0" smtClean="0"/>
              <a:t>允许在函数定义处为连续若干个参数设置默认值（也称缺省值）</a:t>
            </a:r>
            <a:endParaRPr lang="en-US" altLang="zh-CN" dirty="0" smtClean="0"/>
          </a:p>
          <a:p>
            <a:pPr lvl="2"/>
            <a:r>
              <a:rPr lang="zh-CN" altLang="en-US" dirty="0" smtClean="0"/>
              <a:t>若调用处缺省了某个或某些实参的情况下，系统将自动使用那些在函数定义处给定的参数默认值</a:t>
            </a:r>
            <a:endParaRPr lang="en-US" altLang="zh-CN" dirty="0" smtClean="0"/>
          </a:p>
          <a:p>
            <a:pPr lvl="2"/>
            <a:r>
              <a:rPr lang="zh-CN" altLang="en-US" dirty="0" smtClean="0"/>
              <a:t>例如，在定义函数</a:t>
            </a:r>
            <a:r>
              <a:rPr lang="en-US" altLang="zh-CN" dirty="0" err="1" smtClean="0"/>
              <a:t>func</a:t>
            </a:r>
            <a:r>
              <a:rPr lang="zh-CN" altLang="en-US" dirty="0" smtClean="0"/>
              <a:t>时为其三个参数设置默认值：</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46</a:t>
            </a:fld>
            <a:endParaRPr lang="en-US" altLang="zh-CN" dirty="0"/>
          </a:p>
        </p:txBody>
      </p:sp>
      <p:sp>
        <p:nvSpPr>
          <p:cNvPr id="6" name="矩形 5"/>
          <p:cNvSpPr/>
          <p:nvPr/>
        </p:nvSpPr>
        <p:spPr>
          <a:xfrm>
            <a:off x="611560" y="4509120"/>
            <a:ext cx="8286808" cy="1938992"/>
          </a:xfrm>
          <a:prstGeom prst="rect">
            <a:avLst/>
          </a:prstGeom>
        </p:spPr>
        <p:txBody>
          <a:bodyPr wrap="square">
            <a:spAutoFit/>
          </a:bodyPr>
          <a:lstStyle/>
          <a:p>
            <a:pPr eaLnBrk="1" hangingPunct="1">
              <a:buFont typeface="Wingdings" pitchFamily="2" charset="2"/>
              <a:buNone/>
            </a:pPr>
            <a:r>
              <a:rPr lang="en-US" altLang="zh-CN" sz="2000" b="1" dirty="0" smtClean="0">
                <a:solidFill>
                  <a:srgbClr val="0000FF"/>
                </a:solidFill>
                <a:latin typeface="Courier New" pitchFamily="49" charset="0"/>
                <a:ea typeface="楷体_GB2312" pitchFamily="49" charset="-122"/>
                <a:cs typeface="Courier New" pitchFamily="49" charset="0"/>
              </a:rPr>
              <a:t>#include</a:t>
            </a:r>
            <a:r>
              <a:rPr lang="en-US" altLang="zh-CN" sz="2000" b="1" dirty="0" smtClean="0">
                <a:solidFill>
                  <a:schemeClr val="tx2"/>
                </a:solidFill>
                <a:latin typeface="Courier New" pitchFamily="49" charset="0"/>
                <a:ea typeface="楷体_GB2312" pitchFamily="49" charset="-122"/>
                <a:cs typeface="Courier New" pitchFamily="49" charset="0"/>
              </a:rPr>
              <a:t>&lt;</a:t>
            </a:r>
            <a:r>
              <a:rPr lang="en-US" altLang="zh-CN" sz="2000" b="1" dirty="0" err="1" smtClean="0">
                <a:solidFill>
                  <a:schemeClr val="tx2"/>
                </a:solidFill>
                <a:latin typeface="Courier New" pitchFamily="49" charset="0"/>
                <a:ea typeface="楷体_GB2312" pitchFamily="49" charset="-122"/>
                <a:cs typeface="Courier New" pitchFamily="49" charset="0"/>
              </a:rPr>
              <a:t>iostream</a:t>
            </a:r>
            <a:r>
              <a:rPr lang="en-US" altLang="zh-CN" sz="2000" b="1" dirty="0" smtClean="0">
                <a:solidFill>
                  <a:schemeClr val="tx2"/>
                </a:solidFill>
                <a:latin typeface="Courier New" pitchFamily="49" charset="0"/>
                <a:ea typeface="楷体_GB2312" pitchFamily="49" charset="-122"/>
                <a:cs typeface="Courier New" pitchFamily="49" charset="0"/>
              </a:rPr>
              <a:t>&gt;</a:t>
            </a:r>
          </a:p>
          <a:p>
            <a:pPr eaLnBrk="1" hangingPunct="1">
              <a:buFont typeface="Wingdings" pitchFamily="2" charset="2"/>
              <a:buNone/>
            </a:pPr>
            <a:r>
              <a:rPr lang="en-US" altLang="zh-CN" sz="2000" b="1" dirty="0" smtClean="0">
                <a:solidFill>
                  <a:srgbClr val="0000FF"/>
                </a:solidFill>
                <a:latin typeface="Courier New" pitchFamily="49" charset="0"/>
                <a:ea typeface="楷体_GB2312" pitchFamily="49" charset="-122"/>
                <a:cs typeface="Courier New" pitchFamily="49" charset="0"/>
              </a:rPr>
              <a:t>using namespace</a:t>
            </a:r>
            <a:r>
              <a:rPr lang="en-US" altLang="zh-CN" sz="2000" b="1" dirty="0" smtClean="0">
                <a:solidFill>
                  <a:schemeClr val="tx2"/>
                </a:solidFill>
                <a:latin typeface="Courier New" pitchFamily="49" charset="0"/>
                <a:ea typeface="楷体_GB2312" pitchFamily="49" charset="-122"/>
                <a:cs typeface="Courier New" pitchFamily="49" charset="0"/>
              </a:rPr>
              <a:t> std;</a:t>
            </a:r>
          </a:p>
          <a:p>
            <a:pPr eaLnBrk="1" hangingPunct="1">
              <a:buFont typeface="Wingdings" pitchFamily="2" charset="2"/>
              <a:buNone/>
            </a:pPr>
            <a:r>
              <a:rPr lang="en-US" altLang="zh-CN" sz="2000" b="1" dirty="0" smtClean="0">
                <a:solidFill>
                  <a:srgbClr val="0000FF"/>
                </a:solidFill>
                <a:latin typeface="Courier New" pitchFamily="49" charset="0"/>
                <a:ea typeface="楷体_GB2312" pitchFamily="49" charset="-122"/>
                <a:cs typeface="Courier New" pitchFamily="49" charset="0"/>
              </a:rPr>
              <a:t>void </a:t>
            </a:r>
            <a:r>
              <a:rPr lang="en-US" altLang="zh-CN" sz="2000" b="1" dirty="0" err="1" smtClean="0">
                <a:solidFill>
                  <a:schemeClr val="tx2"/>
                </a:solidFill>
                <a:latin typeface="Courier New" pitchFamily="49" charset="0"/>
                <a:ea typeface="楷体_GB2312" pitchFamily="49" charset="-122"/>
                <a:cs typeface="Courier New" pitchFamily="49" charset="0"/>
              </a:rPr>
              <a:t>func</a:t>
            </a:r>
            <a:r>
              <a:rPr lang="en-US" altLang="zh-CN" sz="2000" b="1" dirty="0" smtClean="0">
                <a:solidFill>
                  <a:schemeClr val="tx2"/>
                </a:solidFill>
                <a:latin typeface="Courier New" pitchFamily="49" charset="0"/>
                <a:ea typeface="楷体_GB2312" pitchFamily="49" charset="-122"/>
                <a:cs typeface="Courier New" pitchFamily="49" charset="0"/>
              </a:rPr>
              <a:t>(</a:t>
            </a:r>
            <a:r>
              <a:rPr lang="en-US" altLang="zh-CN" sz="2000" b="1" dirty="0" err="1" smtClean="0">
                <a:solidFill>
                  <a:srgbClr val="0000FF"/>
                </a:solidFill>
                <a:latin typeface="Courier New" pitchFamily="49" charset="0"/>
                <a:ea typeface="楷体_GB2312" pitchFamily="49" charset="-122"/>
                <a:cs typeface="Courier New" pitchFamily="49" charset="0"/>
              </a:rPr>
              <a:t>int</a:t>
            </a:r>
            <a:r>
              <a:rPr lang="en-US" altLang="zh-CN" sz="2000" b="1" dirty="0" smtClean="0">
                <a:solidFill>
                  <a:schemeClr val="tx2"/>
                </a:solidFill>
                <a:latin typeface="Courier New" pitchFamily="49" charset="0"/>
                <a:ea typeface="楷体_GB2312" pitchFamily="49" charset="-122"/>
                <a:cs typeface="Courier New" pitchFamily="49" charset="0"/>
              </a:rPr>
              <a:t> a=11,  </a:t>
            </a:r>
            <a:r>
              <a:rPr lang="en-US" altLang="zh-CN" sz="2000" b="1" dirty="0" err="1" smtClean="0">
                <a:solidFill>
                  <a:srgbClr val="0000FF"/>
                </a:solidFill>
                <a:latin typeface="Courier New" pitchFamily="49" charset="0"/>
                <a:ea typeface="楷体_GB2312" pitchFamily="49" charset="-122"/>
                <a:cs typeface="Courier New" pitchFamily="49" charset="0"/>
              </a:rPr>
              <a:t>int</a:t>
            </a:r>
            <a:r>
              <a:rPr lang="en-US" altLang="zh-CN" sz="2000" b="1" dirty="0" smtClean="0">
                <a:solidFill>
                  <a:schemeClr val="tx2"/>
                </a:solidFill>
                <a:latin typeface="Courier New" pitchFamily="49" charset="0"/>
                <a:ea typeface="楷体_GB2312" pitchFamily="49" charset="-122"/>
                <a:cs typeface="Courier New" pitchFamily="49" charset="0"/>
              </a:rPr>
              <a:t> b=22,  </a:t>
            </a:r>
            <a:r>
              <a:rPr lang="en-US" altLang="zh-CN" sz="2000" b="1" dirty="0" err="1" smtClean="0">
                <a:solidFill>
                  <a:srgbClr val="0000FF"/>
                </a:solidFill>
                <a:latin typeface="Courier New" pitchFamily="49" charset="0"/>
                <a:ea typeface="楷体_GB2312" pitchFamily="49" charset="-122"/>
                <a:cs typeface="Courier New" pitchFamily="49" charset="0"/>
              </a:rPr>
              <a:t>int</a:t>
            </a:r>
            <a:r>
              <a:rPr lang="en-US" altLang="zh-CN" sz="2000" b="1" dirty="0" smtClean="0">
                <a:solidFill>
                  <a:schemeClr val="tx2"/>
                </a:solidFill>
                <a:latin typeface="Courier New" pitchFamily="49" charset="0"/>
                <a:ea typeface="楷体_GB2312" pitchFamily="49" charset="-122"/>
                <a:cs typeface="Courier New" pitchFamily="49" charset="0"/>
              </a:rPr>
              <a:t> c=33) {</a:t>
            </a:r>
          </a:p>
          <a:p>
            <a:pPr eaLnBrk="1" hangingPunct="1">
              <a:buFont typeface="Wingdings" pitchFamily="2" charset="2"/>
              <a:buNone/>
            </a:pPr>
            <a:r>
              <a:rPr lang="zh-CN" altLang="en-US" sz="2000" b="1" dirty="0" smtClean="0">
                <a:solidFill>
                  <a:schemeClr val="hlink"/>
                </a:solidFill>
                <a:latin typeface="Courier New" pitchFamily="49" charset="0"/>
                <a:ea typeface="楷体_GB2312" pitchFamily="49" charset="-122"/>
                <a:cs typeface="Courier New" pitchFamily="49" charset="0"/>
              </a:rPr>
              <a:t>	    </a:t>
            </a:r>
            <a:r>
              <a:rPr lang="zh-CN" altLang="en-US" sz="2000" b="1" dirty="0" smtClean="0">
                <a:solidFill>
                  <a:srgbClr val="00B050"/>
                </a:solidFill>
                <a:latin typeface="Courier New" pitchFamily="49" charset="0"/>
                <a:ea typeface="楷体_GB2312" pitchFamily="49" charset="-122"/>
                <a:cs typeface="Courier New" pitchFamily="49" charset="0"/>
              </a:rPr>
              <a:t>//为参数</a:t>
            </a:r>
            <a:r>
              <a:rPr lang="en-US" altLang="zh-CN" sz="2000" b="1" dirty="0" err="1" smtClean="0">
                <a:solidFill>
                  <a:srgbClr val="00B050"/>
                </a:solidFill>
                <a:latin typeface="Courier New" pitchFamily="49" charset="0"/>
                <a:ea typeface="楷体_GB2312" pitchFamily="49" charset="-122"/>
                <a:cs typeface="Courier New" pitchFamily="49" charset="0"/>
              </a:rPr>
              <a:t>a、b、c</a:t>
            </a:r>
            <a:r>
              <a:rPr lang="zh-CN" altLang="en-US" sz="2000" b="1" dirty="0" smtClean="0">
                <a:solidFill>
                  <a:srgbClr val="00B050"/>
                </a:solidFill>
                <a:latin typeface="Courier New" pitchFamily="49" charset="0"/>
                <a:ea typeface="楷体_GB2312" pitchFamily="49" charset="-122"/>
                <a:cs typeface="Courier New" pitchFamily="49" charset="0"/>
              </a:rPr>
              <a:t>设置了默认值11、</a:t>
            </a:r>
            <a:r>
              <a:rPr lang="en-US" altLang="zh-CN" sz="2000" b="1" dirty="0" smtClean="0">
                <a:solidFill>
                  <a:srgbClr val="00B050"/>
                </a:solidFill>
                <a:latin typeface="Courier New" pitchFamily="49" charset="0"/>
                <a:ea typeface="楷体_GB2312" pitchFamily="49" charset="-122"/>
                <a:cs typeface="Courier New" pitchFamily="49" charset="0"/>
              </a:rPr>
              <a:t>22</a:t>
            </a:r>
            <a:r>
              <a:rPr lang="zh-CN" altLang="en-US" sz="2000" b="1" dirty="0" smtClean="0">
                <a:solidFill>
                  <a:srgbClr val="00B050"/>
                </a:solidFill>
                <a:latin typeface="Courier New" pitchFamily="49" charset="0"/>
                <a:ea typeface="楷体_GB2312" pitchFamily="49" charset="-122"/>
                <a:cs typeface="Courier New" pitchFamily="49" charset="0"/>
              </a:rPr>
              <a:t>与33</a:t>
            </a:r>
            <a:endParaRPr lang="en-US" altLang="zh-CN" sz="2000" b="1" dirty="0" smtClean="0">
              <a:solidFill>
                <a:srgbClr val="00B050"/>
              </a:solidFill>
              <a:latin typeface="Courier New" pitchFamily="49" charset="0"/>
              <a:ea typeface="楷体_GB2312" pitchFamily="49" charset="-122"/>
              <a:cs typeface="Courier New" pitchFamily="49" charset="0"/>
            </a:endParaRPr>
          </a:p>
          <a:p>
            <a:pPr eaLnBrk="1" hangingPunct="1">
              <a:buFont typeface="Wingdings" pitchFamily="2" charset="2"/>
              <a:buNone/>
            </a:pPr>
            <a:r>
              <a:rPr lang="en-US" altLang="zh-CN" sz="2000" b="1" dirty="0" smtClean="0">
                <a:solidFill>
                  <a:srgbClr val="0000FF"/>
                </a:solidFill>
                <a:latin typeface="Courier New" pitchFamily="49" charset="0"/>
                <a:ea typeface="楷体_GB2312" pitchFamily="49" charset="-122"/>
                <a:cs typeface="Courier New" pitchFamily="49" charset="0"/>
              </a:rPr>
              <a:t>	</a:t>
            </a:r>
            <a:r>
              <a:rPr lang="en-US" altLang="zh-CN" sz="2000" b="1" dirty="0" err="1" smtClean="0">
                <a:solidFill>
                  <a:schemeClr val="tx2"/>
                </a:solidFill>
                <a:latin typeface="Courier New" pitchFamily="49" charset="0"/>
                <a:ea typeface="楷体_GB2312" pitchFamily="49" charset="-122"/>
                <a:cs typeface="Courier New" pitchFamily="49" charset="0"/>
              </a:rPr>
              <a:t>cout</a:t>
            </a:r>
            <a:r>
              <a:rPr lang="en-US" altLang="zh-CN" sz="2000" b="1" dirty="0" smtClean="0">
                <a:solidFill>
                  <a:schemeClr val="tx2"/>
                </a:solidFill>
                <a:latin typeface="Courier New" pitchFamily="49" charset="0"/>
                <a:ea typeface="楷体_GB2312" pitchFamily="49" charset="-122"/>
                <a:cs typeface="Courier New" pitchFamily="49" charset="0"/>
              </a:rPr>
              <a:t>&lt;&lt;"a="&lt;&lt;a&lt;&lt;", b="&lt;&lt;b&lt;&lt;", c="&lt;&lt;c&lt;&lt;</a:t>
            </a:r>
            <a:r>
              <a:rPr lang="en-US" altLang="zh-CN" sz="2000" b="1" dirty="0" err="1" smtClean="0">
                <a:solidFill>
                  <a:schemeClr val="tx2"/>
                </a:solidFill>
                <a:latin typeface="Courier New" pitchFamily="49" charset="0"/>
                <a:ea typeface="楷体_GB2312" pitchFamily="49" charset="-122"/>
                <a:cs typeface="Courier New" pitchFamily="49" charset="0"/>
              </a:rPr>
              <a:t>endl</a:t>
            </a:r>
            <a:r>
              <a:rPr lang="en-US" altLang="zh-CN" sz="2000" b="1" dirty="0" smtClean="0">
                <a:solidFill>
                  <a:schemeClr val="tx2"/>
                </a:solidFill>
                <a:latin typeface="Courier New" pitchFamily="49" charset="0"/>
                <a:ea typeface="楷体_GB2312" pitchFamily="49" charset="-122"/>
                <a:cs typeface="Courier New" pitchFamily="49" charset="0"/>
              </a:rPr>
              <a:t>;</a:t>
            </a:r>
          </a:p>
          <a:p>
            <a:pPr eaLnBrk="1" hangingPunct="1">
              <a:buFont typeface="Wingdings" pitchFamily="2" charset="2"/>
              <a:buNone/>
            </a:pPr>
            <a:r>
              <a:rPr lang="en-US" altLang="zh-CN" sz="2000" b="1" dirty="0" smtClean="0">
                <a:solidFill>
                  <a:schemeClr val="tx2"/>
                </a:solidFill>
                <a:latin typeface="Courier New" pitchFamily="49" charset="0"/>
                <a:ea typeface="楷体_GB2312" pitchFamily="49" charset="-122"/>
                <a:cs typeface="Courier New" pitchFamily="49" charset="0"/>
              </a:rPr>
              <a:t>} </a:t>
            </a:r>
            <a:endParaRPr lang="zh-CN" altLang="en-US" sz="2000" b="1" dirty="0" smtClean="0">
              <a:solidFill>
                <a:schemeClr val="tx2"/>
              </a:solidFill>
              <a:latin typeface="Courier New" pitchFamily="49" charset="0"/>
              <a:ea typeface="楷体_GB2312" pitchFamily="49" charset="-122"/>
              <a:cs typeface="Courier New" pitchFamily="49" charset="0"/>
            </a:endParaRPr>
          </a:p>
        </p:txBody>
      </p:sp>
    </p:spTree>
    <p:extLst>
      <p:ext uri="{BB962C8B-B14F-4D97-AF65-F5344CB8AC3E}">
        <p14:creationId xmlns:p14="http://schemas.microsoft.com/office/powerpoint/2010/main" val="653724365"/>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47</a:t>
            </a:fld>
            <a:endParaRPr lang="en-US" altLang="zh-CN" dirty="0"/>
          </a:p>
        </p:txBody>
      </p:sp>
      <p:sp>
        <p:nvSpPr>
          <p:cNvPr id="6" name="内容占位符 5"/>
          <p:cNvSpPr>
            <a:spLocks noGrp="1"/>
          </p:cNvSpPr>
          <p:nvPr>
            <p:ph idx="1"/>
          </p:nvPr>
        </p:nvSpPr>
        <p:spPr>
          <a:xfrm>
            <a:off x="457200" y="1295400"/>
            <a:ext cx="8329642" cy="5029200"/>
          </a:xfrm>
        </p:spPr>
        <p:txBody>
          <a:bodyPr/>
          <a:lstStyle/>
          <a:p>
            <a:pPr algn="just">
              <a:lnSpc>
                <a:spcPct val="90000"/>
              </a:lnSpc>
              <a:buNone/>
            </a:pP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main(){</a:t>
            </a:r>
          </a:p>
          <a:p>
            <a:pPr algn="just">
              <a:lnSpc>
                <a:spcPct val="90000"/>
              </a:lnSpc>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func</a:t>
            </a: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B050"/>
                </a:solidFill>
                <a:latin typeface="Courier New" pitchFamily="49" charset="0"/>
                <a:cs typeface="Courier New" pitchFamily="49" charset="0"/>
              </a:rPr>
              <a:t> //</a:t>
            </a:r>
            <a:r>
              <a:rPr lang="zh-CN" altLang="en-US" sz="2400" dirty="0" smtClean="0">
                <a:solidFill>
                  <a:srgbClr val="00B050"/>
                </a:solidFill>
                <a:latin typeface="Courier New" pitchFamily="49" charset="0"/>
                <a:cs typeface="Courier New" pitchFamily="49" charset="0"/>
              </a:rPr>
              <a:t>调用时缺省了3个实参，将使用</a:t>
            </a:r>
          </a:p>
          <a:p>
            <a:pPr algn="just">
              <a:lnSpc>
                <a:spcPct val="90000"/>
              </a:lnSpc>
              <a:buNone/>
            </a:pPr>
            <a:r>
              <a:rPr lang="zh-CN" altLang="en-US" sz="2400" dirty="0" smtClean="0">
                <a:solidFill>
                  <a:srgbClr val="00B050"/>
                </a:solidFill>
                <a:latin typeface="Courier New" pitchFamily="49" charset="0"/>
                <a:cs typeface="Courier New" pitchFamily="49" charset="0"/>
              </a:rPr>
              <a:t>	     //定义处给定的那3个相对应的参数默认值</a:t>
            </a:r>
          </a:p>
          <a:p>
            <a:pPr algn="just">
              <a:lnSpc>
                <a:spcPct val="90000"/>
              </a:lnSpc>
              <a:buNone/>
            </a:pPr>
            <a:r>
              <a:rPr lang="zh-CN" altLang="en-US"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func</a:t>
            </a:r>
            <a:r>
              <a:rPr lang="en-US" altLang="zh-CN" sz="2400" dirty="0" smtClean="0">
                <a:solidFill>
                  <a:schemeClr val="tx2"/>
                </a:solidFill>
                <a:latin typeface="Courier New" pitchFamily="49" charset="0"/>
                <a:cs typeface="Courier New" pitchFamily="49" charset="0"/>
              </a:rPr>
              <a:t>(55);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调用时缺省了后2个实参，将使用</a:t>
            </a:r>
          </a:p>
          <a:p>
            <a:pPr algn="just">
              <a:lnSpc>
                <a:spcPct val="90000"/>
              </a:lnSpc>
              <a:buNone/>
            </a:pPr>
            <a:r>
              <a:rPr lang="zh-CN" altLang="en-US" sz="2400" dirty="0" smtClean="0">
                <a:solidFill>
                  <a:srgbClr val="00B050"/>
                </a:solidFill>
                <a:latin typeface="Courier New" pitchFamily="49" charset="0"/>
                <a:cs typeface="Courier New" pitchFamily="49" charset="0"/>
              </a:rPr>
              <a:t>		  //定义处给定的那后2个对应参数默认值</a:t>
            </a:r>
          </a:p>
          <a:p>
            <a:pPr algn="just">
              <a:lnSpc>
                <a:spcPct val="90000"/>
              </a:lnSpc>
              <a:buNone/>
            </a:pPr>
            <a:r>
              <a:rPr lang="zh-CN" altLang="en-US"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func</a:t>
            </a:r>
            <a:r>
              <a:rPr lang="en-US" altLang="zh-CN" sz="2400" dirty="0" smtClean="0">
                <a:solidFill>
                  <a:schemeClr val="tx2"/>
                </a:solidFill>
                <a:latin typeface="Courier New" pitchFamily="49" charset="0"/>
                <a:cs typeface="Courier New" pitchFamily="49" charset="0"/>
              </a:rPr>
              <a:t>(77,99);</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调用时缺省了最后1个实参，将使用</a:t>
            </a:r>
          </a:p>
          <a:p>
            <a:pPr algn="just">
              <a:lnSpc>
                <a:spcPct val="90000"/>
              </a:lnSpc>
              <a:buNone/>
            </a:pPr>
            <a:r>
              <a:rPr lang="zh-CN" altLang="en-US" sz="2400" dirty="0" smtClean="0">
                <a:solidFill>
                  <a:srgbClr val="00B050"/>
                </a:solidFill>
                <a:latin typeface="Courier New" pitchFamily="49" charset="0"/>
                <a:cs typeface="Courier New" pitchFamily="49" charset="0"/>
              </a:rPr>
              <a:t>		  //定义处给定的那最后1个参数默认值</a:t>
            </a:r>
          </a:p>
          <a:p>
            <a:pPr algn="just">
              <a:lnSpc>
                <a:spcPct val="90000"/>
              </a:lnSpc>
              <a:buNone/>
            </a:pPr>
            <a:r>
              <a:rPr lang="zh-CN" altLang="en-US"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func</a:t>
            </a:r>
            <a:r>
              <a:rPr lang="en-US" altLang="zh-CN" sz="2400" dirty="0" smtClean="0">
                <a:solidFill>
                  <a:schemeClr val="tx2"/>
                </a:solidFill>
                <a:latin typeface="Courier New" pitchFamily="49" charset="0"/>
                <a:cs typeface="Courier New" pitchFamily="49" charset="0"/>
              </a:rPr>
              <a:t>(8,88,888);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调用时没缺省任一个实参，</a:t>
            </a:r>
          </a:p>
          <a:p>
            <a:pPr algn="just">
              <a:lnSpc>
                <a:spcPct val="90000"/>
              </a:lnSpc>
              <a:buNone/>
            </a:pPr>
            <a:r>
              <a:rPr lang="zh-CN" altLang="en-US" sz="2400" dirty="0" smtClean="0">
                <a:solidFill>
                  <a:srgbClr val="00B050"/>
                </a:solidFill>
                <a:latin typeface="Courier New" pitchFamily="49" charset="0"/>
                <a:cs typeface="Courier New" pitchFamily="49" charset="0"/>
              </a:rPr>
              <a:t>		  //系统将不使用定义处给定的任一个参数默认值</a:t>
            </a:r>
            <a:endParaRPr lang="en-US" altLang="zh-CN" sz="2400" dirty="0" smtClean="0">
              <a:solidFill>
                <a:srgbClr val="00B050"/>
              </a:solidFill>
              <a:latin typeface="Courier New" pitchFamily="49" charset="0"/>
              <a:cs typeface="Courier New" pitchFamily="49" charset="0"/>
            </a:endParaRPr>
          </a:p>
          <a:p>
            <a:pPr algn="just">
              <a:lnSpc>
                <a:spcPct val="90000"/>
              </a:lnSpc>
              <a:buNone/>
            </a:pPr>
            <a:r>
              <a:rPr lang="en-US" altLang="zh-CN" sz="2400" dirty="0" smtClean="0">
                <a:solidFill>
                  <a:srgbClr val="0000FF"/>
                </a:solidFill>
                <a:latin typeface="Courier New" pitchFamily="49" charset="0"/>
                <a:cs typeface="Courier New" pitchFamily="49" charset="0"/>
              </a:rPr>
              <a:t>	  return </a:t>
            </a:r>
            <a:r>
              <a:rPr lang="en-US" altLang="zh-CN" sz="2400" dirty="0" smtClean="0">
                <a:solidFill>
                  <a:schemeClr val="tx2"/>
                </a:solidFill>
                <a:latin typeface="Courier New" pitchFamily="49" charset="0"/>
                <a:cs typeface="Courier New" pitchFamily="49" charset="0"/>
              </a:rPr>
              <a:t>0;</a:t>
            </a:r>
            <a:endParaRPr lang="zh-CN" altLang="en-US" sz="2400" dirty="0" smtClean="0">
              <a:solidFill>
                <a:schemeClr val="tx2"/>
              </a:solidFill>
              <a:latin typeface="Courier New" pitchFamily="49" charset="0"/>
              <a:cs typeface="Courier New" pitchFamily="49" charset="0"/>
            </a:endParaRPr>
          </a:p>
          <a:p>
            <a:pPr algn="just">
              <a:lnSpc>
                <a:spcPct val="90000"/>
              </a:lnSpc>
              <a:buNone/>
            </a:pPr>
            <a:r>
              <a:rPr lang="zh-CN" altLang="en-US" sz="2400" dirty="0" smtClean="0">
                <a:solidFill>
                  <a:schemeClr val="tx2"/>
                </a:solidFill>
                <a:latin typeface="Courier New" pitchFamily="49" charset="0"/>
                <a:cs typeface="Courier New" pitchFamily="49" charset="0"/>
              </a:rPr>
              <a:t>} </a:t>
            </a:r>
          </a:p>
          <a:p>
            <a:endParaRPr lang="zh-CN" altLang="en-US" sz="2400" dirty="0">
              <a:latin typeface="Courier New" pitchFamily="49" charset="0"/>
              <a:cs typeface="Courier New" pitchFamily="49" charset="0"/>
            </a:endParaRPr>
          </a:p>
        </p:txBody>
      </p:sp>
    </p:spTree>
    <p:extLst>
      <p:ext uri="{BB962C8B-B14F-4D97-AF65-F5344CB8AC3E}">
        <p14:creationId xmlns:p14="http://schemas.microsoft.com/office/powerpoint/2010/main" val="2726028696"/>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pPr>
              <a:buNone/>
            </a:pPr>
            <a:r>
              <a:rPr lang="zh-CN" altLang="en-US" dirty="0" smtClean="0">
                <a:solidFill>
                  <a:srgbClr val="C00000"/>
                </a:solidFill>
              </a:rPr>
              <a:t>运行结果：</a:t>
            </a:r>
            <a:endParaRPr lang="en-US" altLang="zh-CN" dirty="0" smtClean="0">
              <a:solidFill>
                <a:srgbClr val="C00000"/>
              </a:solidFill>
            </a:endParaRPr>
          </a:p>
          <a:p>
            <a:pPr algn="just">
              <a:lnSpc>
                <a:spcPct val="120000"/>
              </a:lnSpc>
              <a:buNone/>
            </a:pPr>
            <a:r>
              <a:rPr lang="en-US" altLang="zh-CN" dirty="0" smtClean="0">
                <a:solidFill>
                  <a:srgbClr val="0000FF"/>
                </a:solidFill>
              </a:rPr>
              <a:t>a=11, b=22, c=33</a:t>
            </a:r>
          </a:p>
          <a:p>
            <a:pPr algn="just">
              <a:lnSpc>
                <a:spcPct val="120000"/>
              </a:lnSpc>
              <a:buNone/>
            </a:pPr>
            <a:r>
              <a:rPr lang="en-US" altLang="zh-CN" dirty="0" smtClean="0">
                <a:solidFill>
                  <a:srgbClr val="0000FF"/>
                </a:solidFill>
              </a:rPr>
              <a:t>a=55, b=22, c=33</a:t>
            </a:r>
          </a:p>
          <a:p>
            <a:pPr algn="just">
              <a:lnSpc>
                <a:spcPct val="120000"/>
              </a:lnSpc>
              <a:buNone/>
            </a:pPr>
            <a:r>
              <a:rPr lang="en-US" altLang="zh-CN" dirty="0" smtClean="0">
                <a:solidFill>
                  <a:srgbClr val="0000FF"/>
                </a:solidFill>
              </a:rPr>
              <a:t>a=77, b=99, c=33</a:t>
            </a:r>
          </a:p>
          <a:p>
            <a:pPr algn="just">
              <a:lnSpc>
                <a:spcPct val="120000"/>
              </a:lnSpc>
              <a:buNone/>
            </a:pPr>
            <a:r>
              <a:rPr lang="en-US" altLang="zh-CN" dirty="0" smtClean="0">
                <a:solidFill>
                  <a:srgbClr val="0000FF"/>
                </a:solidFill>
              </a:rPr>
              <a:t>a=8, b=88, c=888</a:t>
            </a:r>
          </a:p>
          <a:p>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48</a:t>
            </a:fld>
            <a:endParaRPr lang="en-US" altLang="zh-CN" dirty="0"/>
          </a:p>
        </p:txBody>
      </p:sp>
    </p:spTree>
    <p:extLst>
      <p:ext uri="{BB962C8B-B14F-4D97-AF65-F5344CB8AC3E}">
        <p14:creationId xmlns:p14="http://schemas.microsoft.com/office/powerpoint/2010/main" val="7016237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函数的使用与说明</a:t>
            </a:r>
            <a:endParaRPr lang="zh-CN" altLang="en-US" dirty="0"/>
          </a:p>
        </p:txBody>
      </p:sp>
      <p:sp>
        <p:nvSpPr>
          <p:cNvPr id="3" name="内容占位符 2"/>
          <p:cNvSpPr>
            <a:spLocks noGrp="1"/>
          </p:cNvSpPr>
          <p:nvPr>
            <p:ph idx="1"/>
          </p:nvPr>
        </p:nvSpPr>
        <p:spPr>
          <a:xfrm>
            <a:off x="457200" y="1142984"/>
            <a:ext cx="8153400" cy="633402"/>
          </a:xfrm>
        </p:spPr>
        <p:txBody>
          <a:bodyPr/>
          <a:lstStyle/>
          <a:p>
            <a:r>
              <a:rPr lang="zh-CN" altLang="en-US" dirty="0" smtClean="0"/>
              <a:t>程序代码</a:t>
            </a:r>
            <a:endParaRPr lang="en-US" altLang="zh-CN" dirty="0" smtClean="0"/>
          </a:p>
          <a:p>
            <a:pPr>
              <a:buNone/>
            </a:pP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4</a:t>
            </a:fld>
            <a:endParaRPr lang="en-US" altLang="zh-CN" dirty="0"/>
          </a:p>
        </p:txBody>
      </p:sp>
      <p:sp>
        <p:nvSpPr>
          <p:cNvPr id="7" name="矩形 6"/>
          <p:cNvSpPr/>
          <p:nvPr/>
        </p:nvSpPr>
        <p:spPr>
          <a:xfrm>
            <a:off x="142844" y="1643050"/>
            <a:ext cx="8929750" cy="5016758"/>
          </a:xfrm>
          <a:prstGeom prst="rect">
            <a:avLst/>
          </a:prstGeom>
        </p:spPr>
        <p:txBody>
          <a:bodyPr wrap="square">
            <a:spAutoFit/>
          </a:bodyPr>
          <a:lstStyle/>
          <a:p>
            <a:r>
              <a:rPr lang="en-US" altLang="zh-CN" sz="2000" b="1" dirty="0" smtClean="0">
                <a:solidFill>
                  <a:srgbClr val="0000FF"/>
                </a:solidFill>
                <a:latin typeface="Courier New" pitchFamily="49" charset="0"/>
                <a:cs typeface="Courier New" pitchFamily="49" charset="0"/>
              </a:rPr>
              <a:t>#include</a:t>
            </a:r>
            <a:r>
              <a:rPr lang="en-US" altLang="zh-CN" sz="2000" b="1" dirty="0" smtClean="0">
                <a:solidFill>
                  <a:schemeClr val="tx2"/>
                </a:solidFill>
                <a:latin typeface="Courier New" pitchFamily="49" charset="0"/>
                <a:cs typeface="Courier New" pitchFamily="49" charset="0"/>
              </a:rPr>
              <a:t>&lt;</a:t>
            </a:r>
            <a:r>
              <a:rPr lang="en-US" altLang="zh-CN" sz="2000" b="1" dirty="0" err="1" smtClean="0">
                <a:solidFill>
                  <a:schemeClr val="tx2"/>
                </a:solidFill>
                <a:latin typeface="Courier New" pitchFamily="49" charset="0"/>
                <a:cs typeface="Courier New" pitchFamily="49" charset="0"/>
              </a:rPr>
              <a:t>iostream</a:t>
            </a:r>
            <a:r>
              <a:rPr lang="en-US" altLang="zh-CN" sz="2000" b="1" dirty="0" smtClean="0">
                <a:solidFill>
                  <a:srgbClr val="00B050"/>
                </a:solidFill>
                <a:latin typeface="Courier New" pitchFamily="49" charset="0"/>
                <a:cs typeface="Courier New" pitchFamily="49" charset="0"/>
              </a:rPr>
              <a:t>&gt;//program5-1</a:t>
            </a:r>
            <a:endParaRPr lang="zh-CN" altLang="en-US" sz="2000" b="1" dirty="0" smtClean="0">
              <a:solidFill>
                <a:srgbClr val="00B050"/>
              </a:solidFill>
              <a:latin typeface="Courier New" pitchFamily="49" charset="0"/>
              <a:cs typeface="Courier New" pitchFamily="49" charset="0"/>
            </a:endParaRPr>
          </a:p>
          <a:p>
            <a:r>
              <a:rPr lang="en-US" altLang="zh-CN" sz="2000" b="1" dirty="0" smtClean="0">
                <a:solidFill>
                  <a:srgbClr val="0000FF"/>
                </a:solidFill>
                <a:latin typeface="Courier New" pitchFamily="49" charset="0"/>
                <a:cs typeface="Courier New" pitchFamily="49" charset="0"/>
              </a:rPr>
              <a:t>#include</a:t>
            </a:r>
            <a:r>
              <a:rPr lang="en-US" altLang="zh-CN" sz="2000" b="1" dirty="0" smtClean="0">
                <a:solidFill>
                  <a:schemeClr val="tx2"/>
                </a:solidFill>
                <a:latin typeface="Courier New" pitchFamily="49" charset="0"/>
                <a:cs typeface="Courier New" pitchFamily="49" charset="0"/>
              </a:rPr>
              <a:t>&lt;</a:t>
            </a:r>
            <a:r>
              <a:rPr lang="en-US" altLang="zh-CN" sz="2000" b="1" dirty="0" err="1" smtClean="0">
                <a:solidFill>
                  <a:schemeClr val="tx2"/>
                </a:solidFill>
                <a:latin typeface="Courier New" pitchFamily="49" charset="0"/>
                <a:cs typeface="Courier New" pitchFamily="49" charset="0"/>
              </a:rPr>
              <a:t>cmath</a:t>
            </a:r>
            <a:r>
              <a:rPr lang="en-US" altLang="zh-CN" sz="2000" b="1" dirty="0" smtClean="0">
                <a:solidFill>
                  <a:schemeClr val="tx2"/>
                </a:solidFill>
                <a:latin typeface="Courier New" pitchFamily="49" charset="0"/>
                <a:cs typeface="Courier New" pitchFamily="49" charset="0"/>
              </a:rPr>
              <a:t>&gt;</a:t>
            </a:r>
            <a:r>
              <a:rPr lang="en-US" altLang="zh-CN" sz="2000" b="1" dirty="0" smtClean="0">
                <a:solidFill>
                  <a:srgbClr val="00B050"/>
                </a:solidFill>
                <a:latin typeface="Courier New" pitchFamily="49" charset="0"/>
                <a:cs typeface="Courier New" pitchFamily="49" charset="0"/>
              </a:rPr>
              <a:t>//use function </a:t>
            </a:r>
            <a:r>
              <a:rPr lang="en-US" altLang="zh-CN" sz="2000" b="1" dirty="0" err="1" smtClean="0">
                <a:solidFill>
                  <a:srgbClr val="00B050"/>
                </a:solidFill>
                <a:latin typeface="Courier New" pitchFamily="49" charset="0"/>
                <a:cs typeface="Courier New" pitchFamily="49" charset="0"/>
              </a:rPr>
              <a:t>sqrt</a:t>
            </a:r>
            <a:endParaRPr lang="zh-CN" altLang="en-US" sz="2000" b="1" dirty="0" smtClean="0">
              <a:solidFill>
                <a:srgbClr val="00B050"/>
              </a:solidFill>
              <a:latin typeface="Courier New" pitchFamily="49" charset="0"/>
              <a:cs typeface="Courier New" pitchFamily="49" charset="0"/>
            </a:endParaRPr>
          </a:p>
          <a:p>
            <a:r>
              <a:rPr lang="en-US" altLang="zh-CN" sz="2000" b="1" dirty="0" smtClean="0">
                <a:solidFill>
                  <a:srgbClr val="0000FF"/>
                </a:solidFill>
                <a:latin typeface="Courier New" pitchFamily="49" charset="0"/>
                <a:cs typeface="Courier New" pitchFamily="49" charset="0"/>
              </a:rPr>
              <a:t>using namespace</a:t>
            </a:r>
            <a:r>
              <a:rPr lang="zh-CN" altLang="en-US" sz="2000" b="1" dirty="0" smtClean="0">
                <a:solidFill>
                  <a:schemeClr val="tx2"/>
                </a:solidFill>
                <a:latin typeface="Courier New" pitchFamily="49" charset="0"/>
                <a:cs typeface="Courier New" pitchFamily="49" charset="0"/>
              </a:rPr>
              <a:t> </a:t>
            </a:r>
            <a:r>
              <a:rPr lang="en-US" altLang="zh-CN" sz="2000" b="1" dirty="0" smtClean="0">
                <a:solidFill>
                  <a:schemeClr val="tx2"/>
                </a:solidFill>
                <a:latin typeface="Courier New" pitchFamily="49" charset="0"/>
                <a:cs typeface="Courier New" pitchFamily="49" charset="0"/>
              </a:rPr>
              <a:t>std;</a:t>
            </a:r>
            <a:endParaRPr lang="zh-CN" altLang="en-US" sz="2000" b="1" dirty="0" smtClean="0">
              <a:solidFill>
                <a:schemeClr val="tx2"/>
              </a:solidFill>
              <a:latin typeface="Courier New" pitchFamily="49" charset="0"/>
              <a:cs typeface="Courier New" pitchFamily="49" charset="0"/>
            </a:endParaRPr>
          </a:p>
          <a:p>
            <a:r>
              <a:rPr lang="en-US" altLang="zh-CN" sz="2000" b="1" dirty="0" smtClean="0">
                <a:solidFill>
                  <a:srgbClr val="0000FF"/>
                </a:solidFill>
                <a:latin typeface="Courier New" pitchFamily="49" charset="0"/>
                <a:cs typeface="Courier New" pitchFamily="49" charset="0"/>
              </a:rPr>
              <a:t>void</a:t>
            </a:r>
            <a:r>
              <a:rPr lang="en-US" altLang="zh-CN" sz="2000" b="1" dirty="0" smtClean="0">
                <a:solidFill>
                  <a:schemeClr val="tx2"/>
                </a:solidFill>
                <a:latin typeface="Courier New" pitchFamily="49" charset="0"/>
                <a:cs typeface="Courier New" pitchFamily="49" charset="0"/>
              </a:rPr>
              <a:t> main(</a:t>
            </a:r>
            <a:r>
              <a:rPr lang="en-US" altLang="zh-CN" sz="2000" b="1" dirty="0" smtClean="0">
                <a:solidFill>
                  <a:srgbClr val="0000FF"/>
                </a:solidFill>
                <a:latin typeface="Courier New" pitchFamily="49" charset="0"/>
                <a:cs typeface="Courier New" pitchFamily="49" charset="0"/>
              </a:rPr>
              <a:t>void</a:t>
            </a:r>
            <a:r>
              <a:rPr lang="en-US" altLang="zh-CN" sz="2000" b="1" dirty="0" smtClean="0">
                <a:solidFill>
                  <a:schemeClr val="tx2"/>
                </a:solidFill>
                <a:latin typeface="Courier New" pitchFamily="49" charset="0"/>
                <a:cs typeface="Courier New" pitchFamily="49" charset="0"/>
              </a:rPr>
              <a:t>){</a:t>
            </a:r>
          </a:p>
          <a:p>
            <a:r>
              <a:rPr lang="en-US" altLang="zh-CN" sz="2000" b="1" dirty="0" smtClean="0">
                <a:solidFill>
                  <a:schemeClr val="tx2"/>
                </a:solidFill>
                <a:latin typeface="Courier New" pitchFamily="49" charset="0"/>
                <a:cs typeface="Courier New" pitchFamily="49" charset="0"/>
              </a:rPr>
              <a:t>	</a:t>
            </a:r>
            <a:r>
              <a:rPr lang="en-US" altLang="zh-CN" sz="2000" b="1" dirty="0" smtClean="0">
                <a:solidFill>
                  <a:srgbClr val="0000FF"/>
                </a:solidFill>
                <a:latin typeface="Courier New" pitchFamily="49" charset="0"/>
                <a:cs typeface="Courier New" pitchFamily="49" charset="0"/>
              </a:rPr>
              <a:t>float</a:t>
            </a:r>
            <a:r>
              <a:rPr lang="en-US" altLang="zh-CN" sz="2000" b="1" dirty="0" smtClean="0">
                <a:solidFill>
                  <a:schemeClr val="tx2"/>
                </a:solidFill>
                <a:latin typeface="Courier New" pitchFamily="49" charset="0"/>
                <a:cs typeface="Courier New" pitchFamily="49" charset="0"/>
              </a:rPr>
              <a:t> p, q, </a:t>
            </a:r>
            <a:r>
              <a:rPr lang="en-US" altLang="zh-CN" sz="2000" b="1" dirty="0" err="1" smtClean="0">
                <a:solidFill>
                  <a:schemeClr val="tx2"/>
                </a:solidFill>
                <a:latin typeface="Courier New" pitchFamily="49" charset="0"/>
                <a:cs typeface="Courier New" pitchFamily="49" charset="0"/>
              </a:rPr>
              <a:t>xr</a:t>
            </a:r>
            <a:r>
              <a:rPr lang="en-US" altLang="zh-CN" sz="2000" b="1" dirty="0" smtClean="0">
                <a:solidFill>
                  <a:schemeClr val="tx2"/>
                </a:solidFill>
                <a:latin typeface="Courier New" pitchFamily="49" charset="0"/>
                <a:cs typeface="Courier New" pitchFamily="49" charset="0"/>
              </a:rPr>
              <a:t>; </a:t>
            </a:r>
          </a:p>
          <a:p>
            <a:r>
              <a:rPr lang="en-US" altLang="zh-CN" sz="2000" b="1" dirty="0" smtClean="0">
                <a:solidFill>
                  <a:schemeClr val="tx2"/>
                </a:solidFill>
                <a:latin typeface="Courier New" pitchFamily="49" charset="0"/>
                <a:cs typeface="Courier New" pitchFamily="49" charset="0"/>
              </a:rPr>
              <a:t>	</a:t>
            </a:r>
            <a:r>
              <a:rPr lang="en-US" altLang="zh-CN" sz="2000" b="1" dirty="0" err="1" smtClean="0">
                <a:solidFill>
                  <a:schemeClr val="tx2"/>
                </a:solidFill>
                <a:latin typeface="Courier New" pitchFamily="49" charset="0"/>
                <a:cs typeface="Courier New" pitchFamily="49" charset="0"/>
              </a:rPr>
              <a:t>cout</a:t>
            </a:r>
            <a:r>
              <a:rPr lang="en-US" altLang="zh-CN" sz="2000" b="1" dirty="0" smtClean="0">
                <a:solidFill>
                  <a:schemeClr val="tx2"/>
                </a:solidFill>
                <a:latin typeface="Courier New" pitchFamily="49" charset="0"/>
                <a:cs typeface="Courier New" pitchFamily="49" charset="0"/>
              </a:rPr>
              <a:t>&lt;&lt;″Input parameters: p=″;</a:t>
            </a:r>
            <a:endParaRPr lang="zh-CN" altLang="en-US" sz="2000" b="1" dirty="0" smtClean="0">
              <a:solidFill>
                <a:schemeClr val="tx2"/>
              </a:solidFill>
              <a:latin typeface="Courier New" pitchFamily="49" charset="0"/>
              <a:cs typeface="Courier New" pitchFamily="49" charset="0"/>
            </a:endParaRPr>
          </a:p>
          <a:p>
            <a:r>
              <a:rPr lang="zh-CN" altLang="en-US" sz="2000" b="1" dirty="0" smtClean="0">
                <a:solidFill>
                  <a:schemeClr val="tx2"/>
                </a:solidFill>
                <a:latin typeface="Courier New" pitchFamily="49" charset="0"/>
                <a:cs typeface="Courier New" pitchFamily="49" charset="0"/>
              </a:rPr>
              <a:t>	</a:t>
            </a:r>
            <a:r>
              <a:rPr lang="en-US" altLang="zh-CN" sz="2000" b="1" dirty="0" err="1" smtClean="0">
                <a:solidFill>
                  <a:schemeClr val="tx2"/>
                </a:solidFill>
                <a:latin typeface="Courier New" pitchFamily="49" charset="0"/>
                <a:cs typeface="Courier New" pitchFamily="49" charset="0"/>
              </a:rPr>
              <a:t>cin</a:t>
            </a:r>
            <a:r>
              <a:rPr lang="en-US" altLang="zh-CN" sz="2000" b="1" dirty="0" smtClean="0">
                <a:solidFill>
                  <a:schemeClr val="tx2"/>
                </a:solidFill>
                <a:latin typeface="Courier New" pitchFamily="49" charset="0"/>
                <a:cs typeface="Courier New" pitchFamily="49" charset="0"/>
              </a:rPr>
              <a:t>&gt;&gt;P;</a:t>
            </a:r>
            <a:endParaRPr lang="zh-CN" altLang="en-US" sz="2000" b="1" dirty="0" smtClean="0">
              <a:solidFill>
                <a:schemeClr val="tx2"/>
              </a:solidFill>
              <a:latin typeface="Courier New" pitchFamily="49" charset="0"/>
              <a:cs typeface="Courier New" pitchFamily="49" charset="0"/>
            </a:endParaRPr>
          </a:p>
          <a:p>
            <a:r>
              <a:rPr lang="zh-CN" altLang="en-US" sz="2000" b="1" dirty="0" smtClean="0">
                <a:solidFill>
                  <a:schemeClr val="tx2"/>
                </a:solidFill>
                <a:latin typeface="Courier New" pitchFamily="49" charset="0"/>
                <a:cs typeface="Courier New" pitchFamily="49" charset="0"/>
              </a:rPr>
              <a:t>	</a:t>
            </a:r>
            <a:r>
              <a:rPr lang="en-US" altLang="zh-CN" sz="2000" b="1" dirty="0" err="1" smtClean="0">
                <a:solidFill>
                  <a:schemeClr val="tx2"/>
                </a:solidFill>
                <a:latin typeface="Courier New" pitchFamily="49" charset="0"/>
                <a:cs typeface="Courier New" pitchFamily="49" charset="0"/>
              </a:rPr>
              <a:t>cout</a:t>
            </a:r>
            <a:r>
              <a:rPr lang="en-US" altLang="zh-CN" sz="2000" b="1" dirty="0" smtClean="0">
                <a:solidFill>
                  <a:schemeClr val="tx2"/>
                </a:solidFill>
                <a:latin typeface="Courier New" pitchFamily="49" charset="0"/>
                <a:cs typeface="Courier New" pitchFamily="49" charset="0"/>
              </a:rPr>
              <a:t>&lt;&lt;″Input parameters: q=″;</a:t>
            </a:r>
          </a:p>
          <a:p>
            <a:r>
              <a:rPr lang="en-US" altLang="zh-CN" sz="2000" b="1" dirty="0" smtClean="0">
                <a:solidFill>
                  <a:schemeClr val="tx2"/>
                </a:solidFill>
                <a:latin typeface="Courier New" pitchFamily="49" charset="0"/>
                <a:cs typeface="Courier New" pitchFamily="49" charset="0"/>
              </a:rPr>
              <a:t>	</a:t>
            </a:r>
            <a:r>
              <a:rPr lang="en-US" altLang="zh-CN" sz="2000" b="1" dirty="0" err="1" smtClean="0">
                <a:solidFill>
                  <a:schemeClr val="tx2"/>
                </a:solidFill>
                <a:latin typeface="Courier New" pitchFamily="49" charset="0"/>
                <a:cs typeface="Courier New" pitchFamily="49" charset="0"/>
              </a:rPr>
              <a:t>cin</a:t>
            </a:r>
            <a:r>
              <a:rPr lang="en-US" altLang="zh-CN" sz="2000" b="1" dirty="0" smtClean="0">
                <a:solidFill>
                  <a:schemeClr val="tx2"/>
                </a:solidFill>
                <a:latin typeface="Courier New" pitchFamily="49" charset="0"/>
                <a:cs typeface="Courier New" pitchFamily="49" charset="0"/>
              </a:rPr>
              <a:t>&gt;&gt;q;</a:t>
            </a:r>
            <a:endParaRPr lang="zh-CN" altLang="en-US" sz="2000" b="1" dirty="0" smtClean="0">
              <a:solidFill>
                <a:schemeClr val="tx2"/>
              </a:solidFill>
              <a:latin typeface="Courier New" pitchFamily="49" charset="0"/>
              <a:cs typeface="Courier New" pitchFamily="49" charset="0"/>
            </a:endParaRPr>
          </a:p>
          <a:p>
            <a:r>
              <a:rPr lang="zh-CN" altLang="en-US" sz="2000" b="1" dirty="0" smtClean="0">
                <a:solidFill>
                  <a:schemeClr val="tx2"/>
                </a:solidFill>
                <a:latin typeface="Courier New" pitchFamily="49" charset="0"/>
                <a:cs typeface="Courier New" pitchFamily="49" charset="0"/>
              </a:rPr>
              <a:t>	</a:t>
            </a:r>
            <a:r>
              <a:rPr lang="en-US" altLang="zh-CN" sz="2000" b="1" dirty="0" err="1" smtClean="0">
                <a:solidFill>
                  <a:schemeClr val="tx2"/>
                </a:solidFill>
                <a:latin typeface="Courier New" pitchFamily="49" charset="0"/>
                <a:cs typeface="Courier New" pitchFamily="49" charset="0"/>
              </a:rPr>
              <a:t>cout</a:t>
            </a:r>
            <a:r>
              <a:rPr lang="en-US" altLang="zh-CN" sz="2000" b="1" dirty="0" smtClean="0">
                <a:solidFill>
                  <a:schemeClr val="tx2"/>
                </a:solidFill>
                <a:latin typeface="Courier New" pitchFamily="49" charset="0"/>
                <a:cs typeface="Courier New" pitchFamily="49" charset="0"/>
              </a:rPr>
              <a:t>&lt;&lt;"The Equation is:";</a:t>
            </a:r>
          </a:p>
          <a:p>
            <a:r>
              <a:rPr lang="en-US" altLang="zh-CN" sz="2000" b="1" dirty="0" smtClean="0">
                <a:solidFill>
                  <a:schemeClr val="tx2"/>
                </a:solidFill>
                <a:latin typeface="Courier New" pitchFamily="49" charset="0"/>
                <a:cs typeface="Courier New" pitchFamily="49" charset="0"/>
              </a:rPr>
              <a:t>	</a:t>
            </a:r>
            <a:r>
              <a:rPr lang="en-US" altLang="zh-CN" sz="2000" b="1" dirty="0" err="1" smtClean="0">
                <a:solidFill>
                  <a:schemeClr val="tx2"/>
                </a:solidFill>
                <a:latin typeface="Courier New" pitchFamily="49" charset="0"/>
                <a:cs typeface="Courier New" pitchFamily="49" charset="0"/>
              </a:rPr>
              <a:t>cout</a:t>
            </a:r>
            <a:r>
              <a:rPr lang="en-US" altLang="zh-CN" sz="2000" b="1" dirty="0" smtClean="0">
                <a:solidFill>
                  <a:schemeClr val="tx2"/>
                </a:solidFill>
                <a:latin typeface="Courier New" pitchFamily="49" charset="0"/>
                <a:cs typeface="Courier New" pitchFamily="49" charset="0"/>
              </a:rPr>
              <a:t>&lt;&lt;"x</a:t>
            </a:r>
            <a:r>
              <a:rPr lang="en-US" altLang="zh-CN" sz="2000" b="1" baseline="30000" dirty="0" smtClean="0">
                <a:solidFill>
                  <a:schemeClr val="tx2"/>
                </a:solidFill>
                <a:latin typeface="Courier New" pitchFamily="49" charset="0"/>
                <a:cs typeface="Courier New" pitchFamily="49" charset="0"/>
              </a:rPr>
              <a:t>3</a:t>
            </a:r>
            <a:r>
              <a:rPr lang="en-US" altLang="zh-CN" sz="2000" b="1" dirty="0" smtClean="0">
                <a:solidFill>
                  <a:schemeClr val="tx2"/>
                </a:solidFill>
                <a:latin typeface="Courier New" pitchFamily="49" charset="0"/>
                <a:cs typeface="Courier New" pitchFamily="49" charset="0"/>
              </a:rPr>
              <a:t>+"&lt;&lt;p&lt;&lt;"x+"&lt;&lt;q&lt;&lt;"=0"&lt;&lt;</a:t>
            </a:r>
            <a:r>
              <a:rPr lang="en-US" altLang="zh-CN" sz="2000" b="1" dirty="0" err="1" smtClean="0">
                <a:solidFill>
                  <a:schemeClr val="tx2"/>
                </a:solidFill>
                <a:latin typeface="Courier New" pitchFamily="49" charset="0"/>
                <a:cs typeface="Courier New" pitchFamily="49" charset="0"/>
              </a:rPr>
              <a:t>endl</a:t>
            </a:r>
            <a:r>
              <a:rPr lang="en-US" altLang="zh-CN" sz="2000" b="1" dirty="0" smtClean="0">
                <a:solidFill>
                  <a:schemeClr val="tx2"/>
                </a:solidFill>
                <a:latin typeface="Courier New" pitchFamily="49" charset="0"/>
                <a:cs typeface="Courier New" pitchFamily="49" charset="0"/>
              </a:rPr>
              <a:t>;</a:t>
            </a:r>
            <a:endParaRPr lang="zh-CN" altLang="en-US" sz="2000" b="1" dirty="0" smtClean="0">
              <a:solidFill>
                <a:schemeClr val="tx2"/>
              </a:solidFill>
              <a:latin typeface="Courier New" pitchFamily="49" charset="0"/>
              <a:cs typeface="Courier New" pitchFamily="49" charset="0"/>
            </a:endParaRPr>
          </a:p>
          <a:p>
            <a:r>
              <a:rPr lang="en-US" altLang="zh-CN" sz="2000" b="1" dirty="0" smtClean="0">
                <a:solidFill>
                  <a:schemeClr val="tx2"/>
                </a:solidFill>
                <a:latin typeface="Courier New" pitchFamily="49" charset="0"/>
                <a:cs typeface="Courier New" pitchFamily="49" charset="0"/>
              </a:rPr>
              <a:t>	</a:t>
            </a:r>
            <a:r>
              <a:rPr lang="en-US" altLang="zh-CN" sz="2000" b="1" dirty="0" smtClean="0">
                <a:solidFill>
                  <a:srgbClr val="0000FF"/>
                </a:solidFill>
                <a:latin typeface="Courier New" pitchFamily="49" charset="0"/>
                <a:cs typeface="Courier New" pitchFamily="49" charset="0"/>
              </a:rPr>
              <a:t>float</a:t>
            </a:r>
            <a:r>
              <a:rPr lang="en-US" altLang="zh-CN" sz="2000" b="1" dirty="0" smtClean="0">
                <a:solidFill>
                  <a:schemeClr val="tx2"/>
                </a:solidFill>
                <a:latin typeface="Courier New" pitchFamily="49" charset="0"/>
                <a:cs typeface="Courier New" pitchFamily="49" charset="0"/>
              </a:rPr>
              <a:t> a=</a:t>
            </a:r>
            <a:r>
              <a:rPr lang="en-US" altLang="zh-CN" sz="2000" b="1" dirty="0" err="1" smtClean="0">
                <a:solidFill>
                  <a:schemeClr val="tx2"/>
                </a:solidFill>
                <a:latin typeface="Courier New" pitchFamily="49" charset="0"/>
                <a:cs typeface="Courier New" pitchFamily="49" charset="0"/>
              </a:rPr>
              <a:t>sqrt</a:t>
            </a:r>
            <a:r>
              <a:rPr lang="en-US" altLang="zh-CN" sz="2000" b="1" dirty="0" smtClean="0">
                <a:solidFill>
                  <a:schemeClr val="tx2"/>
                </a:solidFill>
                <a:latin typeface="Courier New" pitchFamily="49" charset="0"/>
                <a:cs typeface="Courier New" pitchFamily="49" charset="0"/>
              </a:rPr>
              <a:t> ((q/2)</a:t>
            </a:r>
            <a:r>
              <a:rPr lang="zh-CN" altLang="en-US" sz="2000" b="1" dirty="0" smtClean="0">
                <a:solidFill>
                  <a:schemeClr val="tx2"/>
                </a:solidFill>
                <a:latin typeface="Courier New" pitchFamily="49" charset="0"/>
                <a:cs typeface="Courier New" pitchFamily="49" charset="0"/>
              </a:rPr>
              <a:t>*</a:t>
            </a:r>
            <a:r>
              <a:rPr lang="en-US" altLang="zh-CN" sz="2000" b="1" dirty="0" smtClean="0">
                <a:solidFill>
                  <a:schemeClr val="tx2"/>
                </a:solidFill>
                <a:latin typeface="Courier New" pitchFamily="49" charset="0"/>
                <a:cs typeface="Courier New" pitchFamily="49" charset="0"/>
              </a:rPr>
              <a:t>(q/2) + (p/3) * (p/3) * (p/3));</a:t>
            </a:r>
            <a:endParaRPr lang="zh-CN" altLang="en-US" sz="2000" b="1" dirty="0" smtClean="0">
              <a:solidFill>
                <a:schemeClr val="tx2"/>
              </a:solidFill>
              <a:latin typeface="Courier New" pitchFamily="49" charset="0"/>
              <a:cs typeface="Courier New" pitchFamily="49" charset="0"/>
            </a:endParaRPr>
          </a:p>
          <a:p>
            <a:r>
              <a:rPr lang="zh-CN" altLang="en-US" sz="2000" b="1" dirty="0" smtClean="0">
                <a:solidFill>
                  <a:schemeClr val="tx2"/>
                </a:solidFill>
                <a:latin typeface="Courier New" pitchFamily="49" charset="0"/>
                <a:cs typeface="Courier New" pitchFamily="49" charset="0"/>
              </a:rPr>
              <a:t>	</a:t>
            </a:r>
            <a:r>
              <a:rPr lang="en-US" altLang="zh-CN" sz="2000" b="1" dirty="0" smtClean="0">
                <a:solidFill>
                  <a:srgbClr val="0000FF"/>
                </a:solidFill>
                <a:latin typeface="Courier New" pitchFamily="49" charset="0"/>
                <a:cs typeface="Courier New" pitchFamily="49" charset="0"/>
              </a:rPr>
              <a:t>float</a:t>
            </a:r>
            <a:r>
              <a:rPr lang="zh-CN" altLang="en-US" sz="2000" b="1" dirty="0" smtClean="0">
                <a:solidFill>
                  <a:schemeClr val="tx2"/>
                </a:solidFill>
                <a:latin typeface="Courier New" pitchFamily="49" charset="0"/>
                <a:cs typeface="Courier New" pitchFamily="49" charset="0"/>
              </a:rPr>
              <a:t> </a:t>
            </a:r>
            <a:r>
              <a:rPr lang="en-US" altLang="zh-CN" sz="2000" b="1" dirty="0" smtClean="0">
                <a:solidFill>
                  <a:schemeClr val="tx2"/>
                </a:solidFill>
                <a:latin typeface="Courier New" pitchFamily="49" charset="0"/>
                <a:cs typeface="Courier New" pitchFamily="49" charset="0"/>
              </a:rPr>
              <a:t>R,S,A,B;</a:t>
            </a:r>
            <a:endParaRPr lang="zh-CN" altLang="en-US" sz="2000" b="1" dirty="0" smtClean="0">
              <a:solidFill>
                <a:schemeClr val="tx2"/>
              </a:solidFill>
              <a:latin typeface="Courier New" pitchFamily="49" charset="0"/>
              <a:cs typeface="Courier New" pitchFamily="49" charset="0"/>
            </a:endParaRPr>
          </a:p>
          <a:p>
            <a:r>
              <a:rPr lang="zh-CN" altLang="en-US" sz="2000" b="1" dirty="0" smtClean="0">
                <a:solidFill>
                  <a:schemeClr val="tx2"/>
                </a:solidFill>
                <a:latin typeface="Courier New" pitchFamily="49" charset="0"/>
                <a:cs typeface="Courier New" pitchFamily="49" charset="0"/>
              </a:rPr>
              <a:t>	</a:t>
            </a:r>
            <a:r>
              <a:rPr lang="en-US" altLang="zh-CN" sz="2000" b="1" dirty="0" smtClean="0">
                <a:solidFill>
                  <a:srgbClr val="0000FF"/>
                </a:solidFill>
                <a:latin typeface="Courier New" pitchFamily="49" charset="0"/>
                <a:cs typeface="Courier New" pitchFamily="49" charset="0"/>
              </a:rPr>
              <a:t>const float</a:t>
            </a:r>
            <a:r>
              <a:rPr lang="zh-CN" altLang="en-US" sz="2000" b="1" dirty="0" smtClean="0">
                <a:solidFill>
                  <a:srgbClr val="0000FF"/>
                </a:solidFill>
                <a:latin typeface="Courier New" pitchFamily="49" charset="0"/>
                <a:cs typeface="Courier New" pitchFamily="49" charset="0"/>
              </a:rPr>
              <a:t> </a:t>
            </a:r>
            <a:r>
              <a:rPr lang="en-US" altLang="zh-CN" sz="2000" b="1" dirty="0" err="1" smtClean="0">
                <a:solidFill>
                  <a:schemeClr val="tx2"/>
                </a:solidFill>
                <a:latin typeface="Courier New" pitchFamily="49" charset="0"/>
                <a:cs typeface="Courier New" pitchFamily="49" charset="0"/>
              </a:rPr>
              <a:t>eps</a:t>
            </a:r>
            <a:r>
              <a:rPr lang="en-US" altLang="zh-CN" sz="2000" b="1" dirty="0" smtClean="0">
                <a:solidFill>
                  <a:schemeClr val="tx2"/>
                </a:solidFill>
                <a:latin typeface="Courier New" pitchFamily="49" charset="0"/>
                <a:cs typeface="Courier New" pitchFamily="49" charset="0"/>
              </a:rPr>
              <a:t> = 1e-6;</a:t>
            </a:r>
            <a:r>
              <a:rPr lang="en-US" altLang="zh-CN" sz="2000" b="1" dirty="0" smtClean="0">
                <a:solidFill>
                  <a:srgbClr val="00B050"/>
                </a:solidFill>
                <a:latin typeface="Courier New" pitchFamily="49" charset="0"/>
                <a:cs typeface="Courier New" pitchFamily="49" charset="0"/>
              </a:rPr>
              <a:t>//</a:t>
            </a:r>
            <a:r>
              <a:rPr lang="zh-CN" altLang="en-US" sz="2000" b="1" dirty="0" smtClean="0">
                <a:solidFill>
                  <a:srgbClr val="00B050"/>
                </a:solidFill>
                <a:latin typeface="Courier New" pitchFamily="49" charset="0"/>
                <a:cs typeface="Courier New" pitchFamily="49" charset="0"/>
              </a:rPr>
              <a:t>设置精确度	</a:t>
            </a:r>
            <a:r>
              <a:rPr lang="zh-CN" altLang="en-US" sz="2000" b="1" dirty="0" smtClean="0">
                <a:solidFill>
                  <a:schemeClr val="tx2"/>
                </a:solidFill>
                <a:latin typeface="Courier New" pitchFamily="49" charset="0"/>
                <a:cs typeface="Courier New" pitchFamily="49" charset="0"/>
              </a:rPr>
              <a:t>	</a:t>
            </a:r>
          </a:p>
          <a:p>
            <a:r>
              <a:rPr lang="zh-CN" altLang="en-US" sz="2000" b="1" dirty="0" smtClean="0">
                <a:solidFill>
                  <a:schemeClr val="tx2"/>
                </a:solidFill>
                <a:latin typeface="Courier New" pitchFamily="49" charset="0"/>
                <a:cs typeface="Courier New" pitchFamily="49" charset="0"/>
              </a:rPr>
              <a:t>	</a:t>
            </a:r>
            <a:r>
              <a:rPr lang="en-US" altLang="zh-CN" sz="2000" b="1" dirty="0" smtClean="0">
                <a:solidFill>
                  <a:schemeClr val="tx2"/>
                </a:solidFill>
                <a:latin typeface="Courier New" pitchFamily="49" charset="0"/>
                <a:cs typeface="Courier New" pitchFamily="49" charset="0"/>
              </a:rPr>
              <a:t>R = -q/2+a;</a:t>
            </a:r>
            <a:endParaRPr lang="zh-CN" altLang="en-US" sz="2000" b="1" dirty="0" smtClean="0">
              <a:solidFill>
                <a:schemeClr val="tx2"/>
              </a:solidFill>
              <a:latin typeface="Courier New" pitchFamily="49" charset="0"/>
              <a:cs typeface="Courier New" pitchFamily="49" charset="0"/>
            </a:endParaRPr>
          </a:p>
          <a:p>
            <a:r>
              <a:rPr lang="zh-CN" altLang="en-US" sz="2000" b="1" dirty="0" smtClean="0">
                <a:solidFill>
                  <a:schemeClr val="tx2"/>
                </a:solidFill>
                <a:latin typeface="Courier New" pitchFamily="49" charset="0"/>
                <a:cs typeface="Courier New" pitchFamily="49" charset="0"/>
              </a:rPr>
              <a:t>	</a:t>
            </a:r>
            <a:r>
              <a:rPr lang="en-US" altLang="zh-CN" sz="2000" b="1" dirty="0" smtClean="0">
                <a:solidFill>
                  <a:schemeClr val="tx2"/>
                </a:solidFill>
                <a:latin typeface="Courier New" pitchFamily="49" charset="0"/>
                <a:cs typeface="Courier New" pitchFamily="49" charset="0"/>
              </a:rPr>
              <a:t>S = -q/2-a;</a:t>
            </a:r>
            <a:endParaRPr lang="zh-CN" altLang="en-US" sz="2000" dirty="0">
              <a:solidFill>
                <a:schemeClr val="tx2"/>
              </a:solidFill>
              <a:latin typeface="Courier New" pitchFamily="49" charset="0"/>
              <a:cs typeface="Courier New" pitchFamily="49" charset="0"/>
            </a:endParaRPr>
          </a:p>
        </p:txBody>
      </p:sp>
    </p:spTree>
    <p:extLst>
      <p:ext uri="{BB962C8B-B14F-4D97-AF65-F5344CB8AC3E}">
        <p14:creationId xmlns:p14="http://schemas.microsoft.com/office/powerpoint/2010/main" val="2471411848"/>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函数的参数</a:t>
            </a:r>
            <a:endParaRPr lang="en-US" altLang="zh-CN" dirty="0" smtClean="0"/>
          </a:p>
          <a:p>
            <a:pPr lvl="1"/>
            <a:r>
              <a:rPr lang="zh-CN" altLang="en-US" dirty="0" smtClean="0"/>
              <a:t>可</a:t>
            </a:r>
            <a:r>
              <a:rPr lang="zh-CN" altLang="en-US" smtClean="0"/>
              <a:t>缺省参数（参数</a:t>
            </a:r>
            <a:r>
              <a:rPr lang="zh-CN" altLang="en-US" dirty="0" smtClean="0"/>
              <a:t>的默认值）</a:t>
            </a:r>
            <a:endParaRPr lang="en-US" altLang="zh-CN" dirty="0" smtClean="0"/>
          </a:p>
          <a:p>
            <a:pPr lvl="2"/>
            <a:r>
              <a:rPr lang="zh-CN" altLang="en-US" dirty="0" smtClean="0"/>
              <a:t>只能为函数最后面的连续若干个参数设置默认值，且在调用处也只能缺省后面的连续若干个实参</a:t>
            </a:r>
            <a:endParaRPr lang="en-US" altLang="zh-CN" dirty="0" smtClean="0"/>
          </a:p>
          <a:p>
            <a:pPr lvl="2"/>
            <a:r>
              <a:rPr lang="zh-CN" altLang="en-US" dirty="0" smtClean="0"/>
              <a:t>例如：</a:t>
            </a:r>
            <a:endParaRPr lang="en-US" altLang="zh-CN" dirty="0" smtClean="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49</a:t>
            </a:fld>
            <a:endParaRPr lang="en-US" altLang="zh-CN" dirty="0"/>
          </a:p>
        </p:txBody>
      </p:sp>
      <p:sp>
        <p:nvSpPr>
          <p:cNvPr id="7" name="矩形 6"/>
          <p:cNvSpPr/>
          <p:nvPr/>
        </p:nvSpPr>
        <p:spPr>
          <a:xfrm>
            <a:off x="285720" y="3598981"/>
            <a:ext cx="8572560" cy="2554545"/>
          </a:xfrm>
          <a:prstGeom prst="rect">
            <a:avLst/>
          </a:prstGeom>
        </p:spPr>
        <p:txBody>
          <a:bodyPr wrap="square">
            <a:spAutoFit/>
          </a:bodyPr>
          <a:lstStyle/>
          <a:p>
            <a:pPr algn="just" eaLnBrk="1" hangingPunct="1">
              <a:buFont typeface="Wingdings" pitchFamily="2" charset="2"/>
              <a:buNone/>
            </a:pPr>
            <a:r>
              <a:rPr lang="en-US" altLang="zh-CN" sz="2000" b="1" dirty="0" smtClean="0">
                <a:solidFill>
                  <a:srgbClr val="0000FF"/>
                </a:solidFill>
                <a:latin typeface="Courier New" pitchFamily="49" charset="0"/>
                <a:ea typeface="楷体_GB2312" pitchFamily="49" charset="-122"/>
                <a:cs typeface="Courier New" pitchFamily="49" charset="0"/>
              </a:rPr>
              <a:t>   void </a:t>
            </a:r>
            <a:r>
              <a:rPr lang="en-US" altLang="zh-CN" sz="2000" b="1" dirty="0" err="1" smtClean="0">
                <a:solidFill>
                  <a:schemeClr val="tx2"/>
                </a:solidFill>
                <a:latin typeface="Courier New" pitchFamily="49" charset="0"/>
                <a:ea typeface="楷体_GB2312" pitchFamily="49" charset="-122"/>
                <a:cs typeface="Courier New" pitchFamily="49" charset="0"/>
              </a:rPr>
              <a:t>func</a:t>
            </a:r>
            <a:r>
              <a:rPr lang="en-US" altLang="zh-CN" sz="2000" b="1" dirty="0" smtClean="0">
                <a:solidFill>
                  <a:schemeClr val="tx2"/>
                </a:solidFill>
                <a:latin typeface="Courier New" pitchFamily="49" charset="0"/>
                <a:ea typeface="楷体_GB2312" pitchFamily="49" charset="-122"/>
                <a:cs typeface="Courier New" pitchFamily="49" charset="0"/>
              </a:rPr>
              <a:t>(</a:t>
            </a:r>
            <a:r>
              <a:rPr lang="en-US" altLang="zh-CN" sz="2000" b="1" dirty="0" err="1" smtClean="0">
                <a:solidFill>
                  <a:srgbClr val="0000FF"/>
                </a:solidFill>
                <a:latin typeface="Courier New" pitchFamily="49" charset="0"/>
                <a:ea typeface="楷体_GB2312" pitchFamily="49" charset="-122"/>
                <a:cs typeface="Courier New" pitchFamily="49" charset="0"/>
              </a:rPr>
              <a:t>int</a:t>
            </a:r>
            <a:r>
              <a:rPr lang="en-US" altLang="zh-CN" sz="2000" b="1" dirty="0" smtClean="0">
                <a:solidFill>
                  <a:schemeClr val="tx2"/>
                </a:solidFill>
                <a:latin typeface="Courier New" pitchFamily="49" charset="0"/>
                <a:ea typeface="楷体_GB2312" pitchFamily="49" charset="-122"/>
                <a:cs typeface="Courier New" pitchFamily="49" charset="0"/>
              </a:rPr>
              <a:t> a, </a:t>
            </a:r>
            <a:r>
              <a:rPr lang="en-US" altLang="zh-CN" sz="2000" b="1" dirty="0" err="1" smtClean="0">
                <a:solidFill>
                  <a:srgbClr val="0000FF"/>
                </a:solidFill>
                <a:latin typeface="Courier New" pitchFamily="49" charset="0"/>
                <a:ea typeface="楷体_GB2312" pitchFamily="49" charset="-122"/>
                <a:cs typeface="Courier New" pitchFamily="49" charset="0"/>
              </a:rPr>
              <a:t>int</a:t>
            </a:r>
            <a:r>
              <a:rPr lang="en-US" altLang="zh-CN" sz="2000" b="1" dirty="0" smtClean="0">
                <a:solidFill>
                  <a:schemeClr val="tx2"/>
                </a:solidFill>
                <a:latin typeface="Courier New" pitchFamily="49" charset="0"/>
                <a:ea typeface="楷体_GB2312" pitchFamily="49" charset="-122"/>
                <a:cs typeface="Courier New" pitchFamily="49" charset="0"/>
              </a:rPr>
              <a:t> b=2, </a:t>
            </a:r>
            <a:r>
              <a:rPr lang="en-US" altLang="zh-CN" sz="2000" b="1" dirty="0" err="1" smtClean="0">
                <a:solidFill>
                  <a:srgbClr val="0000FF"/>
                </a:solidFill>
                <a:latin typeface="Courier New" pitchFamily="49" charset="0"/>
                <a:ea typeface="楷体_GB2312" pitchFamily="49" charset="-122"/>
                <a:cs typeface="Courier New" pitchFamily="49" charset="0"/>
              </a:rPr>
              <a:t>int</a:t>
            </a:r>
            <a:r>
              <a:rPr lang="en-US" altLang="zh-CN" sz="2000" b="1" dirty="0" smtClean="0">
                <a:solidFill>
                  <a:srgbClr val="0000FF"/>
                </a:solidFill>
                <a:latin typeface="Courier New" pitchFamily="49" charset="0"/>
                <a:ea typeface="楷体_GB2312" pitchFamily="49" charset="-122"/>
                <a:cs typeface="Courier New" pitchFamily="49" charset="0"/>
              </a:rPr>
              <a:t> </a:t>
            </a:r>
            <a:r>
              <a:rPr lang="en-US" altLang="zh-CN" sz="2000" b="1" dirty="0" smtClean="0">
                <a:solidFill>
                  <a:schemeClr val="tx2"/>
                </a:solidFill>
                <a:latin typeface="Courier New" pitchFamily="49" charset="0"/>
                <a:ea typeface="楷体_GB2312" pitchFamily="49" charset="-122"/>
                <a:cs typeface="Courier New" pitchFamily="49" charset="0"/>
              </a:rPr>
              <a:t>c=3);  </a:t>
            </a:r>
            <a:r>
              <a:rPr lang="en-US" altLang="zh-CN" sz="2000" b="1" dirty="0" smtClean="0">
                <a:solidFill>
                  <a:srgbClr val="0000FF"/>
                </a:solidFill>
                <a:latin typeface="Courier New" pitchFamily="49" charset="0"/>
                <a:ea typeface="楷体_GB2312" pitchFamily="49" charset="-122"/>
                <a:cs typeface="Courier New" pitchFamily="49" charset="0"/>
              </a:rPr>
              <a:t>	</a:t>
            </a:r>
            <a:r>
              <a:rPr lang="en-US" altLang="zh-CN" sz="2000" b="1" dirty="0" smtClean="0">
                <a:solidFill>
                  <a:srgbClr val="00B050"/>
                </a:solidFill>
                <a:latin typeface="Courier New" pitchFamily="49" charset="0"/>
                <a:ea typeface="楷体_GB2312" pitchFamily="49" charset="-122"/>
                <a:cs typeface="Courier New" pitchFamily="49" charset="0"/>
              </a:rPr>
              <a:t>//OK!</a:t>
            </a:r>
          </a:p>
          <a:p>
            <a:pPr algn="just" eaLnBrk="1" hangingPunct="1">
              <a:buFont typeface="Wingdings" pitchFamily="2" charset="2"/>
              <a:buNone/>
            </a:pPr>
            <a:r>
              <a:rPr lang="en-US" altLang="zh-CN" sz="2000" b="1" dirty="0" smtClean="0">
                <a:solidFill>
                  <a:srgbClr val="0000FF"/>
                </a:solidFill>
                <a:latin typeface="Courier New" pitchFamily="49" charset="0"/>
                <a:ea typeface="楷体_GB2312" pitchFamily="49" charset="-122"/>
                <a:cs typeface="Courier New" pitchFamily="49" charset="0"/>
              </a:rPr>
              <a:t>   void </a:t>
            </a:r>
            <a:r>
              <a:rPr lang="en-US" altLang="zh-CN" sz="2000" b="1" dirty="0" err="1" smtClean="0">
                <a:solidFill>
                  <a:schemeClr val="tx2"/>
                </a:solidFill>
                <a:latin typeface="Courier New" pitchFamily="49" charset="0"/>
                <a:ea typeface="楷体_GB2312" pitchFamily="49" charset="-122"/>
                <a:cs typeface="Courier New" pitchFamily="49" charset="0"/>
              </a:rPr>
              <a:t>func</a:t>
            </a:r>
            <a:r>
              <a:rPr lang="en-US" altLang="zh-CN" sz="2000" b="1" dirty="0" smtClean="0">
                <a:solidFill>
                  <a:schemeClr val="tx2"/>
                </a:solidFill>
                <a:latin typeface="Courier New" pitchFamily="49" charset="0"/>
                <a:ea typeface="楷体_GB2312" pitchFamily="49" charset="-122"/>
                <a:cs typeface="Courier New" pitchFamily="49" charset="0"/>
              </a:rPr>
              <a:t>(</a:t>
            </a:r>
            <a:r>
              <a:rPr lang="en-US" altLang="zh-CN" sz="2000" b="1" dirty="0" err="1" smtClean="0">
                <a:solidFill>
                  <a:srgbClr val="0000FF"/>
                </a:solidFill>
                <a:latin typeface="Courier New" pitchFamily="49" charset="0"/>
                <a:ea typeface="楷体_GB2312" pitchFamily="49" charset="-122"/>
                <a:cs typeface="Courier New" pitchFamily="49" charset="0"/>
              </a:rPr>
              <a:t>int</a:t>
            </a:r>
            <a:r>
              <a:rPr lang="en-US" altLang="zh-CN" sz="2000" b="1" dirty="0" smtClean="0">
                <a:solidFill>
                  <a:schemeClr val="tx2"/>
                </a:solidFill>
                <a:latin typeface="Courier New" pitchFamily="49" charset="0"/>
                <a:ea typeface="楷体_GB2312" pitchFamily="49" charset="-122"/>
                <a:cs typeface="Courier New" pitchFamily="49" charset="0"/>
              </a:rPr>
              <a:t> a=1, </a:t>
            </a:r>
            <a:r>
              <a:rPr lang="en-US" altLang="zh-CN" sz="2000" b="1" dirty="0" err="1" smtClean="0">
                <a:solidFill>
                  <a:srgbClr val="0000FF"/>
                </a:solidFill>
                <a:latin typeface="Courier New" pitchFamily="49" charset="0"/>
                <a:ea typeface="楷体_GB2312" pitchFamily="49" charset="-122"/>
                <a:cs typeface="Courier New" pitchFamily="49" charset="0"/>
              </a:rPr>
              <a:t>int</a:t>
            </a:r>
            <a:r>
              <a:rPr lang="en-US" altLang="zh-CN" sz="2000" b="1" dirty="0" smtClean="0">
                <a:solidFill>
                  <a:schemeClr val="tx2"/>
                </a:solidFill>
                <a:latin typeface="Courier New" pitchFamily="49" charset="0"/>
                <a:ea typeface="楷体_GB2312" pitchFamily="49" charset="-122"/>
                <a:cs typeface="Courier New" pitchFamily="49" charset="0"/>
              </a:rPr>
              <a:t> b, </a:t>
            </a:r>
            <a:r>
              <a:rPr lang="en-US" altLang="zh-CN" sz="2000" b="1" dirty="0" err="1" smtClean="0">
                <a:solidFill>
                  <a:srgbClr val="0000FF"/>
                </a:solidFill>
                <a:latin typeface="Courier New" pitchFamily="49" charset="0"/>
                <a:ea typeface="楷体_GB2312" pitchFamily="49" charset="-122"/>
                <a:cs typeface="Courier New" pitchFamily="49" charset="0"/>
              </a:rPr>
              <a:t>int</a:t>
            </a:r>
            <a:r>
              <a:rPr lang="en-US" altLang="zh-CN" sz="2000" b="1" dirty="0" smtClean="0">
                <a:solidFill>
                  <a:schemeClr val="tx2"/>
                </a:solidFill>
                <a:latin typeface="Courier New" pitchFamily="49" charset="0"/>
                <a:ea typeface="楷体_GB2312" pitchFamily="49" charset="-122"/>
                <a:cs typeface="Courier New" pitchFamily="49" charset="0"/>
              </a:rPr>
              <a:t> c=3);  </a:t>
            </a:r>
            <a:r>
              <a:rPr lang="en-US" altLang="zh-CN" sz="2000" b="1" dirty="0" smtClean="0">
                <a:solidFill>
                  <a:srgbClr val="0000FF"/>
                </a:solidFill>
                <a:latin typeface="Courier New" pitchFamily="49" charset="0"/>
                <a:ea typeface="楷体_GB2312" pitchFamily="49" charset="-122"/>
                <a:cs typeface="Courier New" pitchFamily="49" charset="0"/>
              </a:rPr>
              <a:t>	</a:t>
            </a:r>
            <a:r>
              <a:rPr lang="en-US" altLang="zh-CN" sz="2000" b="1" dirty="0" smtClean="0">
                <a:solidFill>
                  <a:srgbClr val="00B050"/>
                </a:solidFill>
                <a:latin typeface="Courier New" pitchFamily="49" charset="0"/>
                <a:ea typeface="楷体_GB2312" pitchFamily="49" charset="-122"/>
                <a:cs typeface="Courier New" pitchFamily="49" charset="0"/>
              </a:rPr>
              <a:t>//ERROR!</a:t>
            </a:r>
          </a:p>
          <a:p>
            <a:pPr algn="just" eaLnBrk="1" hangingPunct="1">
              <a:buFont typeface="Wingdings" pitchFamily="2" charset="2"/>
              <a:buNone/>
            </a:pPr>
            <a:r>
              <a:rPr lang="en-US" altLang="zh-CN" sz="2000" b="1" dirty="0" smtClean="0">
                <a:solidFill>
                  <a:srgbClr val="0000FF"/>
                </a:solidFill>
                <a:latin typeface="Courier New" pitchFamily="49" charset="0"/>
                <a:ea typeface="楷体_GB2312" pitchFamily="49" charset="-122"/>
                <a:cs typeface="Courier New" pitchFamily="49" charset="0"/>
              </a:rPr>
              <a:t>   void </a:t>
            </a:r>
            <a:r>
              <a:rPr lang="en-US" altLang="zh-CN" sz="2000" b="1" dirty="0" err="1" smtClean="0">
                <a:solidFill>
                  <a:schemeClr val="tx2"/>
                </a:solidFill>
                <a:latin typeface="Courier New" pitchFamily="49" charset="0"/>
                <a:ea typeface="楷体_GB2312" pitchFamily="49" charset="-122"/>
                <a:cs typeface="Courier New" pitchFamily="49" charset="0"/>
              </a:rPr>
              <a:t>func</a:t>
            </a:r>
            <a:r>
              <a:rPr lang="en-US" altLang="zh-CN" sz="2000" b="1" dirty="0" smtClean="0">
                <a:solidFill>
                  <a:schemeClr val="tx2"/>
                </a:solidFill>
                <a:latin typeface="Courier New" pitchFamily="49" charset="0"/>
                <a:ea typeface="楷体_GB2312" pitchFamily="49" charset="-122"/>
                <a:cs typeface="Courier New" pitchFamily="49" charset="0"/>
              </a:rPr>
              <a:t>(</a:t>
            </a:r>
            <a:r>
              <a:rPr lang="en-US" altLang="zh-CN" sz="2000" b="1" dirty="0" err="1" smtClean="0">
                <a:solidFill>
                  <a:srgbClr val="0000FF"/>
                </a:solidFill>
                <a:latin typeface="Courier New" pitchFamily="49" charset="0"/>
                <a:ea typeface="楷体_GB2312" pitchFamily="49" charset="-122"/>
                <a:cs typeface="Courier New" pitchFamily="49" charset="0"/>
              </a:rPr>
              <a:t>int</a:t>
            </a:r>
            <a:r>
              <a:rPr lang="en-US" altLang="zh-CN" sz="2000" b="1" dirty="0" smtClean="0">
                <a:solidFill>
                  <a:schemeClr val="tx2"/>
                </a:solidFill>
                <a:latin typeface="Courier New" pitchFamily="49" charset="0"/>
                <a:ea typeface="楷体_GB2312" pitchFamily="49" charset="-122"/>
                <a:cs typeface="Courier New" pitchFamily="49" charset="0"/>
              </a:rPr>
              <a:t> a=1, </a:t>
            </a:r>
            <a:r>
              <a:rPr lang="en-US" altLang="zh-CN" sz="2000" b="1" dirty="0" err="1" smtClean="0">
                <a:solidFill>
                  <a:srgbClr val="0000FF"/>
                </a:solidFill>
                <a:latin typeface="Courier New" pitchFamily="49" charset="0"/>
                <a:ea typeface="楷体_GB2312" pitchFamily="49" charset="-122"/>
                <a:cs typeface="Courier New" pitchFamily="49" charset="0"/>
              </a:rPr>
              <a:t>int</a:t>
            </a:r>
            <a:r>
              <a:rPr lang="en-US" altLang="zh-CN" sz="2000" b="1" dirty="0" smtClean="0">
                <a:solidFill>
                  <a:schemeClr val="tx2"/>
                </a:solidFill>
                <a:latin typeface="Courier New" pitchFamily="49" charset="0"/>
                <a:ea typeface="楷体_GB2312" pitchFamily="49" charset="-122"/>
                <a:cs typeface="Courier New" pitchFamily="49" charset="0"/>
              </a:rPr>
              <a:t> b=2, </a:t>
            </a:r>
            <a:r>
              <a:rPr lang="en-US" altLang="zh-CN" sz="2000" b="1" dirty="0" err="1" smtClean="0">
                <a:solidFill>
                  <a:srgbClr val="0000FF"/>
                </a:solidFill>
                <a:latin typeface="Courier New" pitchFamily="49" charset="0"/>
                <a:ea typeface="楷体_GB2312" pitchFamily="49" charset="-122"/>
                <a:cs typeface="Courier New" pitchFamily="49" charset="0"/>
              </a:rPr>
              <a:t>int</a:t>
            </a:r>
            <a:r>
              <a:rPr lang="en-US" altLang="zh-CN" sz="2000" b="1" dirty="0" smtClean="0">
                <a:solidFill>
                  <a:schemeClr val="tx2"/>
                </a:solidFill>
                <a:latin typeface="Courier New" pitchFamily="49" charset="0"/>
                <a:ea typeface="楷体_GB2312" pitchFamily="49" charset="-122"/>
                <a:cs typeface="Courier New" pitchFamily="49" charset="0"/>
              </a:rPr>
              <a:t> c);  </a:t>
            </a:r>
            <a:r>
              <a:rPr lang="en-US" altLang="zh-CN" sz="2000" b="1" dirty="0" smtClean="0">
                <a:solidFill>
                  <a:srgbClr val="0000FF"/>
                </a:solidFill>
                <a:latin typeface="Courier New" pitchFamily="49" charset="0"/>
                <a:ea typeface="楷体_GB2312" pitchFamily="49" charset="-122"/>
                <a:cs typeface="Courier New" pitchFamily="49" charset="0"/>
              </a:rPr>
              <a:t>	</a:t>
            </a:r>
            <a:r>
              <a:rPr lang="en-US" altLang="zh-CN" sz="2000" b="1" dirty="0" smtClean="0">
                <a:solidFill>
                  <a:srgbClr val="00B050"/>
                </a:solidFill>
                <a:latin typeface="Courier New" pitchFamily="49" charset="0"/>
                <a:ea typeface="楷体_GB2312" pitchFamily="49" charset="-122"/>
                <a:cs typeface="Courier New" pitchFamily="49" charset="0"/>
              </a:rPr>
              <a:t>//ERROR!</a:t>
            </a:r>
            <a:endParaRPr lang="en-US" altLang="zh-CN" sz="2000" b="1" dirty="0" smtClean="0">
              <a:solidFill>
                <a:srgbClr val="0000FF"/>
              </a:solidFill>
              <a:latin typeface="Courier New" pitchFamily="49" charset="0"/>
              <a:ea typeface="楷体_GB2312" pitchFamily="49" charset="-122"/>
              <a:cs typeface="Courier New" pitchFamily="49" charset="0"/>
            </a:endParaRPr>
          </a:p>
          <a:p>
            <a:pPr algn="just" eaLnBrk="1" hangingPunct="1">
              <a:buFont typeface="Wingdings" pitchFamily="2" charset="2"/>
              <a:buNone/>
            </a:pPr>
            <a:r>
              <a:rPr lang="en-US" altLang="zh-CN" sz="2000" b="1" dirty="0" smtClean="0">
                <a:solidFill>
                  <a:srgbClr val="0000FF"/>
                </a:solidFill>
                <a:latin typeface="Courier New" pitchFamily="49" charset="0"/>
                <a:ea typeface="楷体_GB2312" pitchFamily="49" charset="-122"/>
                <a:cs typeface="Courier New" pitchFamily="49" charset="0"/>
              </a:rPr>
              <a:t>   </a:t>
            </a:r>
            <a:r>
              <a:rPr lang="zh-CN" altLang="en-US" sz="2000" b="1" dirty="0" smtClean="0">
                <a:solidFill>
                  <a:srgbClr val="C00000"/>
                </a:solidFill>
                <a:latin typeface="Courier New" pitchFamily="49" charset="0"/>
                <a:ea typeface="楷体_GB2312" pitchFamily="49" charset="-122"/>
                <a:cs typeface="Courier New" pitchFamily="49" charset="0"/>
              </a:rPr>
              <a:t>对第一个函数说明，采用如下的调用语句：</a:t>
            </a:r>
          </a:p>
          <a:p>
            <a:pPr algn="just" eaLnBrk="1" hangingPunct="1">
              <a:buFont typeface="Wingdings" pitchFamily="2" charset="2"/>
              <a:buNone/>
            </a:pPr>
            <a:r>
              <a:rPr lang="zh-CN" altLang="en-US" sz="2000" b="1" dirty="0" smtClean="0">
                <a:solidFill>
                  <a:schemeClr val="tx2"/>
                </a:solidFill>
                <a:latin typeface="Courier New" pitchFamily="49" charset="0"/>
                <a:ea typeface="楷体_GB2312" pitchFamily="49" charset="-122"/>
                <a:cs typeface="Courier New" pitchFamily="49" charset="0"/>
              </a:rPr>
              <a:t>   </a:t>
            </a:r>
            <a:r>
              <a:rPr lang="en-US" altLang="zh-CN" sz="2000" b="1" dirty="0" err="1" smtClean="0">
                <a:solidFill>
                  <a:schemeClr val="tx2"/>
                </a:solidFill>
                <a:latin typeface="Courier New" pitchFamily="49" charset="0"/>
                <a:ea typeface="楷体_GB2312" pitchFamily="49" charset="-122"/>
                <a:cs typeface="Courier New" pitchFamily="49" charset="0"/>
              </a:rPr>
              <a:t>func</a:t>
            </a:r>
            <a:r>
              <a:rPr lang="en-US" altLang="zh-CN" sz="2000" b="1" dirty="0" smtClean="0">
                <a:solidFill>
                  <a:schemeClr val="tx2"/>
                </a:solidFill>
                <a:latin typeface="Courier New" pitchFamily="49" charset="0"/>
                <a:ea typeface="楷体_GB2312" pitchFamily="49" charset="-122"/>
                <a:cs typeface="Courier New" pitchFamily="49" charset="0"/>
              </a:rPr>
              <a:t>(1, 22, 333);  </a:t>
            </a:r>
            <a:r>
              <a:rPr lang="en-US" altLang="zh-CN" sz="2000" b="1" dirty="0" smtClean="0">
                <a:solidFill>
                  <a:srgbClr val="0000FF"/>
                </a:solidFill>
                <a:latin typeface="Courier New" pitchFamily="49" charset="0"/>
                <a:ea typeface="楷体_GB2312" pitchFamily="49" charset="-122"/>
                <a:cs typeface="Courier New" pitchFamily="49" charset="0"/>
              </a:rPr>
              <a:t>	</a:t>
            </a:r>
            <a:r>
              <a:rPr lang="en-US" altLang="zh-CN" sz="2000" b="1" dirty="0" smtClean="0">
                <a:solidFill>
                  <a:srgbClr val="00B050"/>
                </a:solidFill>
                <a:latin typeface="Courier New" pitchFamily="49" charset="0"/>
                <a:ea typeface="楷体_GB2312" pitchFamily="49" charset="-122"/>
                <a:cs typeface="Courier New" pitchFamily="49" charset="0"/>
              </a:rPr>
              <a:t>//OK!  </a:t>
            </a:r>
            <a:r>
              <a:rPr lang="zh-CN" altLang="en-US" sz="2000" b="1" dirty="0" smtClean="0">
                <a:solidFill>
                  <a:srgbClr val="00B050"/>
                </a:solidFill>
                <a:latin typeface="Courier New" pitchFamily="49" charset="0"/>
                <a:ea typeface="楷体_GB2312" pitchFamily="49" charset="-122"/>
                <a:cs typeface="Courier New" pitchFamily="49" charset="0"/>
              </a:rPr>
              <a:t>调用时给出所有实参</a:t>
            </a:r>
          </a:p>
          <a:p>
            <a:pPr algn="just" eaLnBrk="1" hangingPunct="1">
              <a:buFont typeface="Wingdings" pitchFamily="2" charset="2"/>
              <a:buNone/>
            </a:pPr>
            <a:r>
              <a:rPr lang="zh-CN" altLang="en-US" sz="2000" b="1" dirty="0" smtClean="0">
                <a:solidFill>
                  <a:srgbClr val="0000FF"/>
                </a:solidFill>
                <a:latin typeface="Courier New" pitchFamily="49" charset="0"/>
                <a:ea typeface="楷体_GB2312" pitchFamily="49" charset="-122"/>
                <a:cs typeface="Courier New" pitchFamily="49" charset="0"/>
              </a:rPr>
              <a:t>   </a:t>
            </a:r>
            <a:r>
              <a:rPr lang="en-US" altLang="zh-CN" sz="2000" b="1" dirty="0" err="1" smtClean="0">
                <a:solidFill>
                  <a:schemeClr val="tx2"/>
                </a:solidFill>
                <a:latin typeface="Courier New" pitchFamily="49" charset="0"/>
                <a:ea typeface="楷体_GB2312" pitchFamily="49" charset="-122"/>
                <a:cs typeface="Courier New" pitchFamily="49" charset="0"/>
              </a:rPr>
              <a:t>func</a:t>
            </a:r>
            <a:r>
              <a:rPr lang="en-US" altLang="zh-CN" sz="2000" b="1" dirty="0" smtClean="0">
                <a:solidFill>
                  <a:schemeClr val="tx2"/>
                </a:solidFill>
                <a:latin typeface="Courier New" pitchFamily="49" charset="0"/>
                <a:ea typeface="楷体_GB2312" pitchFamily="49" charset="-122"/>
                <a:cs typeface="Courier New" pitchFamily="49" charset="0"/>
              </a:rPr>
              <a:t>();  </a:t>
            </a:r>
            <a:r>
              <a:rPr lang="en-US" altLang="zh-CN" sz="2000" b="1" dirty="0" smtClean="0">
                <a:solidFill>
                  <a:srgbClr val="0000FF"/>
                </a:solidFill>
                <a:latin typeface="Courier New" pitchFamily="49" charset="0"/>
                <a:ea typeface="楷体_GB2312" pitchFamily="49" charset="-122"/>
                <a:cs typeface="Courier New" pitchFamily="49" charset="0"/>
              </a:rPr>
              <a:t>		</a:t>
            </a:r>
            <a:r>
              <a:rPr lang="en-US" altLang="zh-CN" sz="2000" b="1" dirty="0" smtClean="0">
                <a:solidFill>
                  <a:srgbClr val="00B050"/>
                </a:solidFill>
                <a:latin typeface="Courier New" pitchFamily="49" charset="0"/>
                <a:ea typeface="楷体_GB2312" pitchFamily="49" charset="-122"/>
                <a:cs typeface="Courier New" pitchFamily="49" charset="0"/>
              </a:rPr>
              <a:t>// ERROR!  </a:t>
            </a:r>
            <a:r>
              <a:rPr lang="zh-CN" altLang="en-US" sz="2000" b="1" dirty="0" smtClean="0">
                <a:solidFill>
                  <a:srgbClr val="00B050"/>
                </a:solidFill>
                <a:latin typeface="Courier New" pitchFamily="49" charset="0"/>
                <a:ea typeface="楷体_GB2312" pitchFamily="49" charset="-122"/>
                <a:cs typeface="Courier New" pitchFamily="49" charset="0"/>
              </a:rPr>
              <a:t>参数</a:t>
            </a:r>
            <a:r>
              <a:rPr lang="en-US" altLang="zh-CN" sz="2000" b="1" dirty="0" smtClean="0">
                <a:solidFill>
                  <a:srgbClr val="00B050"/>
                </a:solidFill>
                <a:latin typeface="Courier New" pitchFamily="49" charset="0"/>
                <a:ea typeface="楷体_GB2312" pitchFamily="49" charset="-122"/>
                <a:cs typeface="Courier New" pitchFamily="49" charset="0"/>
              </a:rPr>
              <a:t>a</a:t>
            </a:r>
            <a:r>
              <a:rPr lang="zh-CN" altLang="en-US" sz="2000" b="1" dirty="0" smtClean="0">
                <a:solidFill>
                  <a:srgbClr val="00B050"/>
                </a:solidFill>
                <a:latin typeface="Courier New" pitchFamily="49" charset="0"/>
                <a:ea typeface="楷体_GB2312" pitchFamily="49" charset="-122"/>
                <a:cs typeface="Courier New" pitchFamily="49" charset="0"/>
              </a:rPr>
              <a:t>没有默认值</a:t>
            </a:r>
          </a:p>
          <a:p>
            <a:pPr algn="just" eaLnBrk="1" hangingPunct="1">
              <a:buFont typeface="Wingdings" pitchFamily="2" charset="2"/>
              <a:buNone/>
            </a:pPr>
            <a:r>
              <a:rPr lang="zh-CN" altLang="en-US" sz="2000" b="1" dirty="0" smtClean="0">
                <a:solidFill>
                  <a:srgbClr val="0000FF"/>
                </a:solidFill>
                <a:latin typeface="Courier New" pitchFamily="49" charset="0"/>
                <a:ea typeface="楷体_GB2312" pitchFamily="49" charset="-122"/>
                <a:cs typeface="Courier New" pitchFamily="49" charset="0"/>
              </a:rPr>
              <a:t>   </a:t>
            </a:r>
            <a:r>
              <a:rPr lang="en-US" altLang="zh-CN" sz="2000" b="1" dirty="0" err="1" smtClean="0">
                <a:solidFill>
                  <a:schemeClr val="tx2"/>
                </a:solidFill>
                <a:latin typeface="Courier New" pitchFamily="49" charset="0"/>
                <a:ea typeface="楷体_GB2312" pitchFamily="49" charset="-122"/>
                <a:cs typeface="Courier New" pitchFamily="49" charset="0"/>
              </a:rPr>
              <a:t>func</a:t>
            </a:r>
            <a:r>
              <a:rPr lang="en-US" altLang="zh-CN" sz="2000" b="1" dirty="0" smtClean="0">
                <a:solidFill>
                  <a:schemeClr val="tx2"/>
                </a:solidFill>
                <a:latin typeface="Courier New" pitchFamily="49" charset="0"/>
                <a:ea typeface="楷体_GB2312" pitchFamily="49" charset="-122"/>
                <a:cs typeface="Courier New" pitchFamily="49" charset="0"/>
              </a:rPr>
              <a:t>(10,20);  </a:t>
            </a:r>
            <a:r>
              <a:rPr lang="en-US" altLang="zh-CN" sz="2000" b="1" dirty="0" smtClean="0">
                <a:solidFill>
                  <a:srgbClr val="0000FF"/>
                </a:solidFill>
                <a:latin typeface="Courier New" pitchFamily="49" charset="0"/>
                <a:ea typeface="楷体_GB2312" pitchFamily="49" charset="-122"/>
                <a:cs typeface="Courier New" pitchFamily="49" charset="0"/>
              </a:rPr>
              <a:t>	</a:t>
            </a:r>
            <a:r>
              <a:rPr lang="en-US" altLang="zh-CN" sz="2000" b="1" dirty="0" smtClean="0">
                <a:solidFill>
                  <a:srgbClr val="00B050"/>
                </a:solidFill>
                <a:latin typeface="Courier New" pitchFamily="49" charset="0"/>
                <a:ea typeface="楷体_GB2312" pitchFamily="49" charset="-122"/>
                <a:cs typeface="Courier New" pitchFamily="49" charset="0"/>
              </a:rPr>
              <a:t>//OK!  </a:t>
            </a:r>
            <a:r>
              <a:rPr lang="zh-CN" altLang="en-US" sz="2000" b="1" dirty="0" smtClean="0">
                <a:solidFill>
                  <a:srgbClr val="00B050"/>
                </a:solidFill>
                <a:latin typeface="Courier New" pitchFamily="49" charset="0"/>
                <a:ea typeface="楷体_GB2312" pitchFamily="49" charset="-122"/>
                <a:cs typeface="Courier New" pitchFamily="49" charset="0"/>
              </a:rPr>
              <a:t>参数</a:t>
            </a:r>
            <a:r>
              <a:rPr lang="en-US" altLang="zh-CN" sz="2000" b="1" dirty="0" smtClean="0">
                <a:solidFill>
                  <a:srgbClr val="00B050"/>
                </a:solidFill>
                <a:latin typeface="Courier New" pitchFamily="49" charset="0"/>
                <a:ea typeface="楷体_GB2312" pitchFamily="49" charset="-122"/>
                <a:cs typeface="Courier New" pitchFamily="49" charset="0"/>
              </a:rPr>
              <a:t>c</a:t>
            </a:r>
            <a:r>
              <a:rPr lang="zh-CN" altLang="en-US" sz="2000" b="1" dirty="0" smtClean="0">
                <a:solidFill>
                  <a:srgbClr val="00B050"/>
                </a:solidFill>
                <a:latin typeface="Courier New" pitchFamily="49" charset="0"/>
                <a:ea typeface="楷体_GB2312" pitchFamily="49" charset="-122"/>
                <a:cs typeface="Courier New" pitchFamily="49" charset="0"/>
              </a:rPr>
              <a:t>默认为3</a:t>
            </a:r>
          </a:p>
          <a:p>
            <a:pPr algn="just" eaLnBrk="1" hangingPunct="1">
              <a:buFont typeface="Wingdings" pitchFamily="2" charset="2"/>
              <a:buNone/>
            </a:pPr>
            <a:r>
              <a:rPr lang="zh-CN" altLang="en-US" sz="2000" b="1" dirty="0" smtClean="0">
                <a:solidFill>
                  <a:srgbClr val="0000FF"/>
                </a:solidFill>
                <a:latin typeface="Courier New" pitchFamily="49" charset="0"/>
                <a:ea typeface="楷体_GB2312" pitchFamily="49" charset="-122"/>
                <a:cs typeface="Courier New" pitchFamily="49" charset="0"/>
              </a:rPr>
              <a:t>   </a:t>
            </a:r>
            <a:r>
              <a:rPr lang="en-US" altLang="zh-CN" sz="2000" b="1" dirty="0" err="1" smtClean="0">
                <a:solidFill>
                  <a:schemeClr val="tx2"/>
                </a:solidFill>
                <a:latin typeface="Courier New" pitchFamily="49" charset="0"/>
                <a:ea typeface="楷体_GB2312" pitchFamily="49" charset="-122"/>
                <a:cs typeface="Courier New" pitchFamily="49" charset="0"/>
              </a:rPr>
              <a:t>func</a:t>
            </a:r>
            <a:r>
              <a:rPr lang="en-US" altLang="zh-CN" sz="2000" b="1" dirty="0" smtClean="0">
                <a:solidFill>
                  <a:schemeClr val="tx2"/>
                </a:solidFill>
                <a:latin typeface="Courier New" pitchFamily="49" charset="0"/>
                <a:ea typeface="楷体_GB2312" pitchFamily="49" charset="-122"/>
                <a:cs typeface="Courier New" pitchFamily="49" charset="0"/>
              </a:rPr>
              <a:t>(5, ,9);</a:t>
            </a:r>
            <a:r>
              <a:rPr lang="en-US" altLang="zh-CN" sz="2000" b="1" dirty="0" smtClean="0">
                <a:solidFill>
                  <a:srgbClr val="00B050"/>
                </a:solidFill>
                <a:latin typeface="Courier New" pitchFamily="49" charset="0"/>
                <a:ea typeface="楷体_GB2312" pitchFamily="49" charset="-122"/>
                <a:cs typeface="Courier New" pitchFamily="49" charset="0"/>
              </a:rPr>
              <a:t>//ERROR!</a:t>
            </a:r>
            <a:r>
              <a:rPr lang="zh-CN" altLang="en-US" sz="2000" b="1" dirty="0" smtClean="0">
                <a:solidFill>
                  <a:srgbClr val="00B050"/>
                </a:solidFill>
                <a:latin typeface="Courier New" pitchFamily="49" charset="0"/>
                <a:ea typeface="楷体_GB2312" pitchFamily="49" charset="-122"/>
                <a:cs typeface="Courier New" pitchFamily="49" charset="0"/>
              </a:rPr>
              <a:t>调用处也只能缺省后面的连续若干个实参</a:t>
            </a:r>
            <a:r>
              <a:rPr lang="zh-CN" altLang="en-US" sz="2000" b="1" dirty="0" smtClean="0">
                <a:solidFill>
                  <a:srgbClr val="0000FF"/>
                </a:solidFill>
                <a:latin typeface="Courier New" pitchFamily="49" charset="0"/>
                <a:ea typeface="楷体_GB2312" pitchFamily="49" charset="-122"/>
                <a:cs typeface="Courier New" pitchFamily="49" charset="0"/>
              </a:rPr>
              <a:t> </a:t>
            </a:r>
            <a:endParaRPr lang="zh-CN" altLang="en-US" sz="2000" b="1" dirty="0" smtClean="0">
              <a:solidFill>
                <a:schemeClr val="accent2"/>
              </a:solidFill>
              <a:latin typeface="Courier New" pitchFamily="49" charset="0"/>
              <a:ea typeface="楷体_GB2312" pitchFamily="49" charset="-122"/>
              <a:cs typeface="Courier New" pitchFamily="49" charset="0"/>
            </a:endParaRPr>
          </a:p>
        </p:txBody>
      </p:sp>
    </p:spTree>
    <p:extLst>
      <p:ext uri="{BB962C8B-B14F-4D97-AF65-F5344CB8AC3E}">
        <p14:creationId xmlns:p14="http://schemas.microsoft.com/office/powerpoint/2010/main" val="4269849960"/>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函数调用过程中参数的传递</a:t>
            </a:r>
            <a:endParaRPr lang="en-US" altLang="zh-CN" dirty="0" smtClean="0"/>
          </a:p>
          <a:p>
            <a:pPr lvl="1"/>
            <a:r>
              <a:rPr lang="zh-CN" altLang="en-US" dirty="0" smtClean="0"/>
              <a:t>一般传递过程（赋值传递）</a:t>
            </a:r>
            <a:endParaRPr lang="en-US" altLang="zh-CN" dirty="0" smtClean="0"/>
          </a:p>
          <a:p>
            <a:pPr lvl="2"/>
            <a:r>
              <a:rPr lang="zh-CN" altLang="en-US" dirty="0" smtClean="0"/>
              <a:t>发生函数调用，转到函数体执行</a:t>
            </a:r>
            <a:endParaRPr lang="en-US" altLang="zh-CN" dirty="0" smtClean="0"/>
          </a:p>
          <a:p>
            <a:pPr lvl="2"/>
            <a:r>
              <a:rPr lang="zh-CN" altLang="en-US" dirty="0" smtClean="0"/>
              <a:t>根据函数的形参，分配内存空间</a:t>
            </a:r>
            <a:endParaRPr lang="en-US" altLang="zh-CN" dirty="0" smtClean="0"/>
          </a:p>
          <a:p>
            <a:pPr lvl="2"/>
            <a:r>
              <a:rPr lang="zh-CN" altLang="en-US" dirty="0" smtClean="0"/>
              <a:t>将实参赋值给形参，即为形参分配的存储空间赋值，此时实参在函数体内失效，形参有效</a:t>
            </a:r>
            <a:endParaRPr lang="en-US" altLang="zh-CN" dirty="0" smtClean="0"/>
          </a:p>
          <a:p>
            <a:pPr lvl="2"/>
            <a:r>
              <a:rPr lang="zh-CN" altLang="en-US" dirty="0" smtClean="0"/>
              <a:t>函数执行完毕，返回到主调函数，形参所占的空间自动回收，形参失效</a:t>
            </a:r>
            <a:endParaRPr lang="en-US" altLang="zh-CN" dirty="0" smtClean="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50</a:t>
            </a:fld>
            <a:endParaRPr lang="en-US" altLang="zh-CN" dirty="0"/>
          </a:p>
        </p:txBody>
      </p:sp>
    </p:spTree>
    <p:extLst>
      <p:ext uri="{BB962C8B-B14F-4D97-AF65-F5344CB8AC3E}">
        <p14:creationId xmlns:p14="http://schemas.microsoft.com/office/powerpoint/2010/main" val="3135323104"/>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函数调用过程中参数的传递</a:t>
            </a:r>
            <a:endParaRPr lang="en-US" altLang="zh-CN" dirty="0" smtClean="0"/>
          </a:p>
          <a:p>
            <a:pPr lvl="1"/>
            <a:r>
              <a:rPr lang="zh-CN" altLang="en-US" dirty="0" smtClean="0"/>
              <a:t>按地址传递过程</a:t>
            </a:r>
            <a:endParaRPr lang="en-US" altLang="zh-CN" dirty="0" smtClean="0"/>
          </a:p>
          <a:p>
            <a:pPr lvl="2"/>
            <a:r>
              <a:rPr lang="zh-CN" altLang="en-US" dirty="0" smtClean="0"/>
              <a:t>发生函数调用，转到函数体执行</a:t>
            </a:r>
            <a:endParaRPr lang="en-US" altLang="zh-CN" dirty="0" smtClean="0"/>
          </a:p>
          <a:p>
            <a:pPr lvl="2"/>
            <a:r>
              <a:rPr lang="zh-CN" altLang="en-US" dirty="0" smtClean="0"/>
              <a:t>根据代表地址的参数，在以该参数为首地址的空间中进行各种处理</a:t>
            </a:r>
            <a:endParaRPr lang="en-US" altLang="zh-CN" dirty="0" smtClean="0"/>
          </a:p>
          <a:p>
            <a:pPr lvl="3"/>
            <a:r>
              <a:rPr lang="zh-CN" altLang="en-US" dirty="0" smtClean="0"/>
              <a:t>数组名</a:t>
            </a:r>
            <a:endParaRPr lang="en-US" altLang="zh-CN" dirty="0" smtClean="0"/>
          </a:p>
          <a:p>
            <a:pPr lvl="3"/>
            <a:r>
              <a:rPr lang="zh-CN" altLang="en-US" dirty="0" smtClean="0"/>
              <a:t>指针</a:t>
            </a:r>
            <a:endParaRPr lang="en-US" altLang="zh-CN" dirty="0" smtClean="0"/>
          </a:p>
          <a:p>
            <a:pPr lvl="3"/>
            <a:r>
              <a:rPr lang="zh-CN" altLang="en-US" dirty="0" smtClean="0"/>
              <a:t>引用</a:t>
            </a:r>
            <a:endParaRPr lang="en-US" altLang="zh-CN" dirty="0" smtClean="0"/>
          </a:p>
          <a:p>
            <a:pPr lvl="2"/>
            <a:r>
              <a:rPr lang="zh-CN" altLang="en-US" dirty="0" smtClean="0"/>
              <a:t>函数执行完毕，无论是否有返回值，函数体对内存空间进行的修改将保留，对主调函数仍然有效</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51</a:t>
            </a:fld>
            <a:endParaRPr lang="en-US" altLang="zh-CN" dirty="0"/>
          </a:p>
        </p:txBody>
      </p:sp>
    </p:spTree>
    <p:extLst>
      <p:ext uri="{BB962C8B-B14F-4D97-AF65-F5344CB8AC3E}">
        <p14:creationId xmlns:p14="http://schemas.microsoft.com/office/powerpoint/2010/main" val="1111769493"/>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函数的参数</a:t>
            </a:r>
            <a:endParaRPr lang="en-US" altLang="zh-CN" dirty="0" smtClean="0"/>
          </a:p>
          <a:p>
            <a:pPr lvl="1"/>
            <a:r>
              <a:rPr lang="zh-CN" altLang="en-US" dirty="0" smtClean="0"/>
              <a:t>能够作为函数参数的数据类型</a:t>
            </a:r>
            <a:endParaRPr lang="en-US" altLang="zh-CN" dirty="0" smtClean="0"/>
          </a:p>
          <a:p>
            <a:pPr lvl="2"/>
            <a:r>
              <a:rPr lang="zh-CN" altLang="en-US" dirty="0" smtClean="0"/>
              <a:t>基本类型及其派生类型</a:t>
            </a:r>
            <a:endParaRPr lang="en-US" altLang="zh-CN" dirty="0" smtClean="0"/>
          </a:p>
          <a:p>
            <a:pPr lvl="3"/>
            <a:r>
              <a:rPr lang="zh-CN" altLang="en-US" dirty="0" smtClean="0"/>
              <a:t>赋值参数传递</a:t>
            </a:r>
            <a:endParaRPr lang="en-US" altLang="zh-CN" dirty="0" smtClean="0"/>
          </a:p>
          <a:p>
            <a:pPr lvl="2"/>
            <a:r>
              <a:rPr lang="zh-CN" altLang="en-US" dirty="0" smtClean="0"/>
              <a:t>数组、指针、引用等导出类型、</a:t>
            </a:r>
            <a:endParaRPr lang="en-US" altLang="zh-CN" dirty="0" smtClean="0"/>
          </a:p>
          <a:p>
            <a:pPr lvl="3"/>
            <a:r>
              <a:rPr lang="zh-CN" altLang="en-US" dirty="0" smtClean="0"/>
              <a:t>按地址传递参数</a:t>
            </a:r>
            <a:endParaRPr lang="en-US" altLang="zh-CN" dirty="0" smtClean="0"/>
          </a:p>
          <a:p>
            <a:pPr lvl="2"/>
            <a:r>
              <a:rPr lang="zh-CN" altLang="en-US" dirty="0" smtClean="0"/>
              <a:t>类类型、结构类型、联合类型等用户定义类型</a:t>
            </a:r>
            <a:endParaRPr lang="en-US" altLang="zh-CN" dirty="0" smtClean="0"/>
          </a:p>
          <a:p>
            <a:pPr lvl="3"/>
            <a:r>
              <a:rPr lang="zh-CN" altLang="en-US" dirty="0" smtClean="0"/>
              <a:t>赋值参数传递</a:t>
            </a:r>
            <a:endParaRPr lang="en-US" altLang="zh-CN" dirty="0" smtClean="0"/>
          </a:p>
          <a:p>
            <a:pPr lvl="3"/>
            <a:r>
              <a:rPr lang="zh-CN" altLang="en-US" dirty="0" smtClean="0"/>
              <a:t>按地址参数传递</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52</a:t>
            </a:fld>
            <a:endParaRPr lang="en-US" altLang="zh-CN" dirty="0"/>
          </a:p>
        </p:txBody>
      </p:sp>
    </p:spTree>
    <p:extLst>
      <p:ext uri="{BB962C8B-B14F-4D97-AF65-F5344CB8AC3E}">
        <p14:creationId xmlns:p14="http://schemas.microsoft.com/office/powerpoint/2010/main" val="3924171429"/>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a:xfrm>
            <a:off x="457200" y="1295400"/>
            <a:ext cx="8472518" cy="5029200"/>
          </a:xfrm>
        </p:spPr>
        <p:txBody>
          <a:bodyPr/>
          <a:lstStyle/>
          <a:p>
            <a:r>
              <a:rPr lang="zh-CN" altLang="en-US" dirty="0" smtClean="0"/>
              <a:t>函数的参数</a:t>
            </a:r>
            <a:endParaRPr lang="en-US" altLang="zh-CN" dirty="0" smtClean="0"/>
          </a:p>
          <a:p>
            <a:pPr lvl="1"/>
            <a:r>
              <a:rPr lang="zh-CN" altLang="en-US" dirty="0" smtClean="0"/>
              <a:t>一维数组作为函数的参数，数组大小可以指定，也可以不指定，但是多维数组除了第一维之外，其它维的大小必须指定</a:t>
            </a:r>
            <a:endParaRPr lang="en-US" altLang="zh-CN" dirty="0" smtClean="0"/>
          </a:p>
          <a:p>
            <a:pPr lvl="2"/>
            <a:r>
              <a:rPr lang="zh-CN" altLang="en-US" dirty="0" smtClean="0"/>
              <a:t>函数原型</a:t>
            </a:r>
            <a:endParaRPr lang="en-US" altLang="zh-CN" dirty="0" smtClean="0"/>
          </a:p>
          <a:p>
            <a:pPr lvl="2">
              <a:buNone/>
            </a:pPr>
            <a:r>
              <a:rPr lang="en-US" altLang="zh-CN" dirty="0" err="1" smtClean="0">
                <a:solidFill>
                  <a:srgbClr val="0000FF"/>
                </a:solidFill>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a:t>
            </a:r>
            <a:r>
              <a:rPr lang="en-US" altLang="zh-CN" dirty="0" err="1" smtClean="0">
                <a:solidFill>
                  <a:schemeClr val="tx2"/>
                </a:solidFill>
                <a:latin typeface="Courier New" pitchFamily="49" charset="0"/>
                <a:cs typeface="Courier New" pitchFamily="49" charset="0"/>
              </a:rPr>
              <a:t>searchArray</a:t>
            </a:r>
            <a:r>
              <a:rPr lang="en-US" altLang="zh-CN" dirty="0" smtClean="0">
                <a:solidFill>
                  <a:schemeClr val="tx2"/>
                </a:solidFill>
                <a:latin typeface="Courier New" pitchFamily="49" charset="0"/>
                <a:cs typeface="Courier New" pitchFamily="49" charset="0"/>
              </a:rPr>
              <a:t>(</a:t>
            </a:r>
            <a:r>
              <a:rPr lang="en-US" altLang="zh-CN" dirty="0" err="1" smtClean="0">
                <a:solidFill>
                  <a:srgbClr val="0000FF"/>
                </a:solidFill>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a:t>
            </a:r>
            <a:r>
              <a:rPr lang="en-US" altLang="zh-CN" dirty="0" err="1" smtClean="0">
                <a:solidFill>
                  <a:srgbClr val="0000FF"/>
                </a:solidFill>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a:t>
            </a:r>
          </a:p>
          <a:p>
            <a:pPr lvl="2">
              <a:buNone/>
            </a:pPr>
            <a:r>
              <a:rPr lang="en-US" altLang="zh-CN" dirty="0" err="1" smtClean="0">
                <a:solidFill>
                  <a:srgbClr val="0000FF"/>
                </a:solidFill>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a:t>
            </a:r>
            <a:r>
              <a:rPr lang="en-US" altLang="zh-CN" dirty="0" err="1" smtClean="0">
                <a:solidFill>
                  <a:schemeClr val="tx2"/>
                </a:solidFill>
                <a:latin typeface="Courier New" pitchFamily="49" charset="0"/>
                <a:cs typeface="Courier New" pitchFamily="49" charset="0"/>
              </a:rPr>
              <a:t>searchArray</a:t>
            </a:r>
            <a:r>
              <a:rPr lang="en-US" altLang="zh-CN" dirty="0" smtClean="0">
                <a:solidFill>
                  <a:schemeClr val="tx2"/>
                </a:solidFill>
                <a:latin typeface="Courier New" pitchFamily="49" charset="0"/>
                <a:cs typeface="Courier New" pitchFamily="49" charset="0"/>
              </a:rPr>
              <a:t>(</a:t>
            </a:r>
            <a:r>
              <a:rPr lang="en-US" altLang="zh-CN" dirty="0" err="1" smtClean="0">
                <a:solidFill>
                  <a:srgbClr val="0000FF"/>
                </a:solidFill>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[10],</a:t>
            </a:r>
            <a:r>
              <a:rPr lang="en-US" altLang="zh-CN" dirty="0" err="1" smtClean="0">
                <a:solidFill>
                  <a:srgbClr val="0000FF"/>
                </a:solidFill>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a:t>
            </a:r>
          </a:p>
          <a:p>
            <a:pPr lvl="2"/>
            <a:r>
              <a:rPr lang="zh-CN" altLang="en-US" dirty="0" smtClean="0"/>
              <a:t>函数定义</a:t>
            </a:r>
            <a:endParaRPr lang="en-US" altLang="zh-CN" dirty="0" smtClean="0"/>
          </a:p>
          <a:p>
            <a:pPr lvl="2">
              <a:buNone/>
            </a:pP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chemeClr val="tx2"/>
                </a:solidFill>
                <a:latin typeface="Courier New" pitchFamily="49" charset="0"/>
                <a:cs typeface="Courier New" pitchFamily="49" charset="0"/>
              </a:rPr>
              <a:t> </a:t>
            </a:r>
            <a:r>
              <a:rPr lang="en-US" altLang="zh-CN" sz="2000" dirty="0" err="1" smtClean="0">
                <a:solidFill>
                  <a:schemeClr val="tx2"/>
                </a:solidFill>
                <a:latin typeface="Courier New" pitchFamily="49" charset="0"/>
                <a:cs typeface="Courier New" pitchFamily="49" charset="0"/>
              </a:rPr>
              <a:t>searchArray</a:t>
            </a:r>
            <a:r>
              <a:rPr lang="en-US" altLang="zh-CN" sz="2000" dirty="0" smtClean="0">
                <a:solidFill>
                  <a:schemeClr val="tx2"/>
                </a:solidFill>
                <a:latin typeface="Courier New" pitchFamily="49" charset="0"/>
                <a:cs typeface="Courier New" pitchFamily="49" charset="0"/>
              </a:rPr>
              <a:t>(</a:t>
            </a: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chemeClr val="tx2"/>
                </a:solidFill>
                <a:latin typeface="Courier New" pitchFamily="49" charset="0"/>
                <a:cs typeface="Courier New" pitchFamily="49" charset="0"/>
              </a:rPr>
              <a:t> a[],</a:t>
            </a:r>
            <a:r>
              <a:rPr lang="en-US" altLang="zh-CN" sz="2000" dirty="0" err="1" smtClean="0">
                <a:solidFill>
                  <a:srgbClr val="0000FF"/>
                </a:solidFill>
                <a:latin typeface="Courier New" pitchFamily="49" charset="0"/>
                <a:cs typeface="Courier New" pitchFamily="49" charset="0"/>
              </a:rPr>
              <a:t>int</a:t>
            </a:r>
            <a:r>
              <a:rPr lang="en-US" altLang="zh-CN" sz="2000" dirty="0" smtClean="0">
                <a:solidFill>
                  <a:schemeClr val="tx2"/>
                </a:solidFill>
                <a:latin typeface="Courier New" pitchFamily="49" charset="0"/>
                <a:cs typeface="Courier New" pitchFamily="49" charset="0"/>
              </a:rPr>
              <a:t> b){</a:t>
            </a:r>
            <a:r>
              <a:rPr lang="en-US" altLang="zh-CN" sz="2000" dirty="0" smtClean="0">
                <a:solidFill>
                  <a:srgbClr val="00B050"/>
                </a:solidFill>
                <a:latin typeface="Courier New" pitchFamily="49" charset="0"/>
                <a:cs typeface="Courier New" pitchFamily="49" charset="0"/>
              </a:rPr>
              <a:t>//</a:t>
            </a:r>
            <a:r>
              <a:rPr lang="zh-CN" altLang="en-US" sz="2000" dirty="0" smtClean="0">
                <a:solidFill>
                  <a:srgbClr val="00B050"/>
                </a:solidFill>
                <a:latin typeface="Courier New" pitchFamily="49" charset="0"/>
                <a:cs typeface="Courier New" pitchFamily="49" charset="0"/>
              </a:rPr>
              <a:t>写为</a:t>
            </a:r>
            <a:r>
              <a:rPr lang="en-US" altLang="zh-CN" sz="2000" dirty="0" smtClean="0">
                <a:solidFill>
                  <a:srgbClr val="00B050"/>
                </a:solidFill>
                <a:latin typeface="Courier New" pitchFamily="49" charset="0"/>
                <a:cs typeface="Courier New" pitchFamily="49" charset="0"/>
              </a:rPr>
              <a:t>a[10]</a:t>
            </a:r>
            <a:r>
              <a:rPr lang="zh-CN" altLang="en-US" sz="2000" dirty="0" smtClean="0">
                <a:solidFill>
                  <a:srgbClr val="00B050"/>
                </a:solidFill>
                <a:latin typeface="Courier New" pitchFamily="49" charset="0"/>
                <a:cs typeface="Courier New" pitchFamily="49" charset="0"/>
              </a:rPr>
              <a:t>也可以</a:t>
            </a:r>
            <a:endParaRPr lang="en-US" altLang="zh-CN" sz="2000" dirty="0" smtClean="0">
              <a:solidFill>
                <a:srgbClr val="00B050"/>
              </a:solidFill>
              <a:latin typeface="Courier New" pitchFamily="49" charset="0"/>
              <a:cs typeface="Courier New" pitchFamily="49" charset="0"/>
            </a:endParaRPr>
          </a:p>
          <a:p>
            <a:pPr lvl="2">
              <a:buNone/>
            </a:pPr>
            <a:r>
              <a:rPr lang="en-US" altLang="zh-CN" sz="2000" dirty="0" smtClean="0">
                <a:solidFill>
                  <a:schemeClr val="tx2"/>
                </a:solidFill>
                <a:latin typeface="Courier New" pitchFamily="49" charset="0"/>
                <a:cs typeface="Courier New" pitchFamily="49" charset="0"/>
              </a:rPr>
              <a:t>		</a:t>
            </a:r>
            <a:r>
              <a:rPr lang="en-US" altLang="zh-CN" sz="2000" dirty="0" smtClean="0">
                <a:solidFill>
                  <a:srgbClr val="0000FF"/>
                </a:solidFill>
                <a:latin typeface="Courier New" pitchFamily="49" charset="0"/>
                <a:cs typeface="Courier New" pitchFamily="49" charset="0"/>
              </a:rPr>
              <a:t>return</a:t>
            </a:r>
            <a:r>
              <a:rPr lang="en-US" altLang="zh-CN" sz="2000" dirty="0" smtClean="0">
                <a:solidFill>
                  <a:schemeClr val="tx2"/>
                </a:solidFill>
                <a:latin typeface="Courier New" pitchFamily="49" charset="0"/>
                <a:cs typeface="Courier New" pitchFamily="49" charset="0"/>
              </a:rPr>
              <a:t> a[b];</a:t>
            </a:r>
          </a:p>
          <a:p>
            <a:pPr lvl="2">
              <a:buNone/>
            </a:pPr>
            <a:r>
              <a:rPr lang="en-US" altLang="zh-CN" sz="2000" dirty="0" smtClean="0">
                <a:solidFill>
                  <a:schemeClr val="tx2"/>
                </a:solidFill>
                <a:latin typeface="Courier New" pitchFamily="49" charset="0"/>
                <a:cs typeface="Courier New" pitchFamily="49" charset="0"/>
              </a:rPr>
              <a:t>}</a:t>
            </a:r>
            <a:endParaRPr lang="zh-CN" altLang="en-US" sz="2000" dirty="0" smtClean="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53</a:t>
            </a:fld>
            <a:endParaRPr lang="en-US" altLang="zh-CN" dirty="0"/>
          </a:p>
        </p:txBody>
      </p:sp>
    </p:spTree>
    <p:extLst>
      <p:ext uri="{BB962C8B-B14F-4D97-AF65-F5344CB8AC3E}">
        <p14:creationId xmlns:p14="http://schemas.microsoft.com/office/powerpoint/2010/main" val="562092110"/>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a:xfrm>
            <a:off x="457200" y="1295400"/>
            <a:ext cx="8153400" cy="5205434"/>
          </a:xfrm>
        </p:spPr>
        <p:txBody>
          <a:bodyPr/>
          <a:lstStyle/>
          <a:p>
            <a:r>
              <a:rPr lang="zh-CN" altLang="en-US" dirty="0" smtClean="0"/>
              <a:t>函数的参数</a:t>
            </a:r>
            <a:endParaRPr lang="en-US" altLang="zh-CN" dirty="0" smtClean="0"/>
          </a:p>
          <a:p>
            <a:pPr lvl="1"/>
            <a:r>
              <a:rPr lang="zh-CN" altLang="en-US" dirty="0" smtClean="0"/>
              <a:t>多维数组（以二维数组为例）作为函数的参数，参数表的数组参数可以写为</a:t>
            </a:r>
            <a:endParaRPr lang="en-US" altLang="zh-CN" dirty="0" smtClean="0"/>
          </a:p>
          <a:p>
            <a:pPr lvl="2">
              <a:buNone/>
            </a:pPr>
            <a:r>
              <a:rPr lang="en-US" altLang="zh-CN" dirty="0" err="1" smtClean="0">
                <a:solidFill>
                  <a:srgbClr val="0000FF"/>
                </a:solidFill>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a[][10]</a:t>
            </a:r>
          </a:p>
          <a:p>
            <a:pPr lvl="2">
              <a:buNone/>
            </a:pPr>
            <a:r>
              <a:rPr lang="en-US" altLang="zh-CN" dirty="0" err="1" smtClean="0">
                <a:solidFill>
                  <a:srgbClr val="0000FF"/>
                </a:solidFill>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a[10][10]</a:t>
            </a:r>
          </a:p>
          <a:p>
            <a:pPr lvl="1">
              <a:buNone/>
            </a:pPr>
            <a:r>
              <a:rPr lang="en-US" altLang="zh-CN" dirty="0" smtClean="0"/>
              <a:t>	</a:t>
            </a:r>
            <a:r>
              <a:rPr lang="zh-CN" altLang="en-US" dirty="0" smtClean="0">
                <a:solidFill>
                  <a:srgbClr val="FF0000"/>
                </a:solidFill>
              </a:rPr>
              <a:t>但不可以写为：</a:t>
            </a:r>
            <a:endParaRPr lang="en-US" altLang="zh-CN" dirty="0" smtClean="0">
              <a:solidFill>
                <a:srgbClr val="FF0000"/>
              </a:solidFill>
            </a:endParaRPr>
          </a:p>
          <a:p>
            <a:pPr lvl="2">
              <a:buNone/>
            </a:pPr>
            <a:r>
              <a:rPr lang="en-US" altLang="zh-CN" dirty="0" err="1" smtClean="0">
                <a:solidFill>
                  <a:srgbClr val="0000FF"/>
                </a:solidFill>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a[][];</a:t>
            </a:r>
          </a:p>
          <a:p>
            <a:pPr lvl="2">
              <a:buNone/>
            </a:pPr>
            <a:r>
              <a:rPr lang="en-US" altLang="zh-CN" dirty="0" err="1" smtClean="0">
                <a:solidFill>
                  <a:srgbClr val="0000FF"/>
                </a:solidFill>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a[20][];</a:t>
            </a:r>
          </a:p>
          <a:p>
            <a:pPr lvl="1"/>
            <a:r>
              <a:rPr lang="zh-CN" altLang="en-US" dirty="0" smtClean="0"/>
              <a:t>一维数组以及多维数组的第一维大小，</a:t>
            </a:r>
            <a:r>
              <a:rPr lang="zh-CN" altLang="en-US" dirty="0" smtClean="0">
                <a:solidFill>
                  <a:srgbClr val="FF0000"/>
                </a:solidFill>
              </a:rPr>
              <a:t>形参、实参</a:t>
            </a:r>
            <a:r>
              <a:rPr lang="zh-CN" altLang="en-US" dirty="0" smtClean="0"/>
              <a:t>可以</a:t>
            </a:r>
            <a:r>
              <a:rPr lang="zh-CN" altLang="en-US" dirty="0" smtClean="0">
                <a:solidFill>
                  <a:srgbClr val="FF0000"/>
                </a:solidFill>
              </a:rPr>
              <a:t>不对应</a:t>
            </a:r>
            <a:endParaRPr lang="en-US" altLang="zh-CN" dirty="0" smtClean="0">
              <a:solidFill>
                <a:srgbClr val="FF0000"/>
              </a:solidFill>
            </a:endParaRPr>
          </a:p>
          <a:p>
            <a:pPr lvl="2"/>
            <a:r>
              <a:rPr lang="zh-CN" altLang="en-US" dirty="0" smtClean="0"/>
              <a:t>实参为</a:t>
            </a:r>
            <a:r>
              <a:rPr lang="en-US" altLang="zh-CN" dirty="0" smtClean="0"/>
              <a:t>a[10]</a:t>
            </a:r>
            <a:r>
              <a:rPr lang="zh-CN" altLang="en-US" dirty="0" smtClean="0"/>
              <a:t>，形参可以定义为</a:t>
            </a:r>
            <a:r>
              <a:rPr lang="en-US" altLang="zh-CN" dirty="0" smtClean="0"/>
              <a:t>x[6]</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54</a:t>
            </a:fld>
            <a:endParaRPr lang="en-US" altLang="zh-CN" dirty="0"/>
          </a:p>
        </p:txBody>
      </p:sp>
    </p:spTree>
    <p:extLst>
      <p:ext uri="{BB962C8B-B14F-4D97-AF65-F5344CB8AC3E}">
        <p14:creationId xmlns:p14="http://schemas.microsoft.com/office/powerpoint/2010/main" val="3346070645"/>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函数的参数</a:t>
            </a:r>
            <a:endParaRPr lang="en-US" altLang="zh-CN" dirty="0" smtClean="0"/>
          </a:p>
          <a:p>
            <a:pPr lvl="1"/>
            <a:r>
              <a:rPr lang="zh-CN" altLang="en-US" dirty="0" smtClean="0"/>
              <a:t>数组作为函数参数，是将实参数组的</a:t>
            </a:r>
            <a:r>
              <a:rPr lang="zh-CN" altLang="en-US" dirty="0" smtClean="0">
                <a:solidFill>
                  <a:srgbClr val="C00000"/>
                </a:solidFill>
              </a:rPr>
              <a:t>首地址</a:t>
            </a:r>
            <a:r>
              <a:rPr lang="zh-CN" altLang="en-US" dirty="0" smtClean="0"/>
              <a:t>传递给形参，而不是将数组的所有元素传递给形参</a:t>
            </a:r>
            <a:endParaRPr lang="en-US" altLang="zh-CN" dirty="0" smtClean="0"/>
          </a:p>
          <a:p>
            <a:pPr lvl="1"/>
            <a:r>
              <a:rPr lang="zh-CN" altLang="en-US" dirty="0" smtClean="0"/>
              <a:t>在函数体中，根据形参数组</a:t>
            </a:r>
            <a:r>
              <a:rPr lang="zh-CN" altLang="en-US" dirty="0" smtClean="0">
                <a:solidFill>
                  <a:srgbClr val="C00000"/>
                </a:solidFill>
              </a:rPr>
              <a:t>首地址</a:t>
            </a:r>
            <a:r>
              <a:rPr lang="zh-CN" altLang="en-US" dirty="0" smtClean="0"/>
              <a:t>和下标指示的</a:t>
            </a:r>
            <a:r>
              <a:rPr lang="zh-CN" altLang="en-US" dirty="0" smtClean="0">
                <a:solidFill>
                  <a:srgbClr val="C00000"/>
                </a:solidFill>
              </a:rPr>
              <a:t>偏移量</a:t>
            </a:r>
            <a:r>
              <a:rPr lang="zh-CN" altLang="en-US" dirty="0" smtClean="0"/>
              <a:t>访问数组元素</a:t>
            </a:r>
            <a:endParaRPr lang="en-US" altLang="zh-CN" dirty="0" smtClean="0"/>
          </a:p>
          <a:p>
            <a:pPr lvl="1"/>
            <a:r>
              <a:rPr lang="zh-CN" altLang="en-US" dirty="0" smtClean="0"/>
              <a:t>能够表示地址的数据类型</a:t>
            </a:r>
            <a:endParaRPr lang="en-US" altLang="zh-CN" dirty="0" smtClean="0"/>
          </a:p>
          <a:p>
            <a:pPr lvl="2"/>
            <a:r>
              <a:rPr lang="zh-CN" altLang="en-US" dirty="0" smtClean="0"/>
              <a:t>数组</a:t>
            </a:r>
            <a:endParaRPr lang="en-US" altLang="zh-CN" dirty="0" smtClean="0"/>
          </a:p>
          <a:p>
            <a:pPr lvl="3"/>
            <a:r>
              <a:rPr lang="zh-CN" altLang="en-US" dirty="0" smtClean="0"/>
              <a:t>首地址（第一个元素的地址）</a:t>
            </a:r>
            <a:endParaRPr lang="en-US" altLang="zh-CN" dirty="0" smtClean="0"/>
          </a:p>
          <a:p>
            <a:pPr lvl="2"/>
            <a:r>
              <a:rPr lang="zh-CN" altLang="en-US" dirty="0" smtClean="0"/>
              <a:t>指针</a:t>
            </a:r>
            <a:endParaRPr lang="en-US" altLang="zh-CN" dirty="0" smtClean="0"/>
          </a:p>
          <a:p>
            <a:pPr lvl="2"/>
            <a:r>
              <a:rPr lang="zh-CN" altLang="en-US" dirty="0" smtClean="0"/>
              <a:t>引用</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55</a:t>
            </a:fld>
            <a:endParaRPr lang="en-US" altLang="zh-CN" dirty="0"/>
          </a:p>
        </p:txBody>
      </p:sp>
    </p:spTree>
    <p:extLst>
      <p:ext uri="{BB962C8B-B14F-4D97-AF65-F5344CB8AC3E}">
        <p14:creationId xmlns:p14="http://schemas.microsoft.com/office/powerpoint/2010/main" val="942056910"/>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a:xfrm>
            <a:off x="457200" y="1295400"/>
            <a:ext cx="8153400" cy="1562096"/>
          </a:xfrm>
        </p:spPr>
        <p:txBody>
          <a:bodyPr/>
          <a:lstStyle/>
          <a:p>
            <a:r>
              <a:rPr lang="zh-CN" altLang="en-US" dirty="0" smtClean="0"/>
              <a:t>函数的参数</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5.5】</a:t>
            </a:r>
            <a:r>
              <a:rPr lang="zh-CN" altLang="en-US" dirty="0" smtClean="0">
                <a:solidFill>
                  <a:srgbClr val="C00000"/>
                </a:solidFill>
              </a:rPr>
              <a:t>一维数组作参数举例：设计函数，实现两个字符数组的连接。</a:t>
            </a:r>
            <a:endParaRPr lang="en-US" altLang="zh-CN" dirty="0" smtClean="0">
              <a:solidFill>
                <a:srgbClr val="C00000"/>
              </a:solidFill>
            </a:endParaRPr>
          </a:p>
          <a:p>
            <a:pPr>
              <a:buNone/>
            </a:pPr>
            <a:endParaRPr lang="en-US" altLang="zh-CN" dirty="0" smtClean="0"/>
          </a:p>
          <a:p>
            <a:pPr>
              <a:buNone/>
            </a:pPr>
            <a:endParaRPr lang="en-US" altLang="zh-CN" dirty="0" smtClean="0"/>
          </a:p>
          <a:p>
            <a:pPr>
              <a:buNone/>
            </a:pPr>
            <a:endParaRPr lang="en-US" altLang="zh-CN" dirty="0" smtClean="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56</a:t>
            </a:fld>
            <a:endParaRPr lang="en-US" altLang="zh-CN" dirty="0"/>
          </a:p>
        </p:txBody>
      </p:sp>
      <p:sp>
        <p:nvSpPr>
          <p:cNvPr id="7" name="矩形 6"/>
          <p:cNvSpPr/>
          <p:nvPr/>
        </p:nvSpPr>
        <p:spPr>
          <a:xfrm>
            <a:off x="1000100" y="2816268"/>
            <a:ext cx="7286676" cy="3416320"/>
          </a:xfrm>
          <a:prstGeom prst="rect">
            <a:avLst/>
          </a:prstGeom>
        </p:spPr>
        <p:txBody>
          <a:bodyPr wrap="square">
            <a:spAutoFit/>
          </a:bodyPr>
          <a:lstStyle/>
          <a:p>
            <a:pPr algn="just"/>
            <a:r>
              <a:rPr kumimoji="1" lang="en-US" altLang="zh-CN" sz="2400" b="1" dirty="0" smtClean="0">
                <a:solidFill>
                  <a:srgbClr val="0000FF"/>
                </a:solidFill>
                <a:latin typeface="Courier New" pitchFamily="49" charset="0"/>
                <a:ea typeface="宋体" charset="-122"/>
                <a:cs typeface="Courier New" pitchFamily="49" charset="0"/>
              </a:rPr>
              <a:t>#include</a:t>
            </a:r>
            <a:r>
              <a:rPr kumimoji="1" lang="en-US" altLang="zh-CN" sz="2400" b="1" dirty="0" smtClean="0">
                <a:solidFill>
                  <a:schemeClr val="tx2"/>
                </a:solidFill>
                <a:latin typeface="Courier New" pitchFamily="49" charset="0"/>
                <a:ea typeface="宋体" charset="-122"/>
                <a:cs typeface="Courier New" pitchFamily="49" charset="0"/>
              </a:rPr>
              <a:t>&lt;</a:t>
            </a:r>
            <a:r>
              <a:rPr kumimoji="1" lang="en-US" altLang="zh-CN" sz="2400" b="1" dirty="0" err="1" smtClean="0">
                <a:solidFill>
                  <a:schemeClr val="tx2"/>
                </a:solidFill>
                <a:latin typeface="Courier New" pitchFamily="49" charset="0"/>
                <a:ea typeface="宋体" charset="-122"/>
                <a:cs typeface="Courier New" pitchFamily="49" charset="0"/>
              </a:rPr>
              <a:t>iostream</a:t>
            </a:r>
            <a:r>
              <a:rPr kumimoji="1" lang="en-US" altLang="zh-CN" sz="2400" b="1" dirty="0" smtClean="0">
                <a:solidFill>
                  <a:schemeClr val="tx2"/>
                </a:solidFill>
                <a:latin typeface="Courier New" pitchFamily="49" charset="0"/>
                <a:ea typeface="宋体" charset="-122"/>
                <a:cs typeface="Courier New" pitchFamily="49" charset="0"/>
              </a:rPr>
              <a:t>&gt;</a:t>
            </a:r>
            <a:endParaRPr kumimoji="1" lang="en-US" altLang="zh-CN" sz="2400" b="1" dirty="0" smtClean="0">
              <a:solidFill>
                <a:srgbClr val="0000FF"/>
              </a:solidFill>
              <a:latin typeface="Courier New" pitchFamily="49" charset="0"/>
              <a:ea typeface="宋体" charset="-122"/>
              <a:cs typeface="Courier New" pitchFamily="49" charset="0"/>
            </a:endParaRPr>
          </a:p>
          <a:p>
            <a:pPr algn="just"/>
            <a:r>
              <a:rPr kumimoji="1" lang="en-US" altLang="zh-CN" sz="2400" b="1" dirty="0" smtClean="0">
                <a:solidFill>
                  <a:srgbClr val="0000FF"/>
                </a:solidFill>
                <a:latin typeface="Courier New" pitchFamily="49" charset="0"/>
                <a:ea typeface="宋体" charset="-122"/>
                <a:cs typeface="Courier New" pitchFamily="49" charset="0"/>
              </a:rPr>
              <a:t>using namespace </a:t>
            </a:r>
            <a:r>
              <a:rPr kumimoji="1" lang="en-US" altLang="zh-CN" sz="2400" b="1" dirty="0" smtClean="0">
                <a:solidFill>
                  <a:schemeClr val="tx2"/>
                </a:solidFill>
                <a:latin typeface="Courier New" pitchFamily="49" charset="0"/>
                <a:ea typeface="宋体" charset="-122"/>
                <a:cs typeface="Courier New" pitchFamily="49" charset="0"/>
              </a:rPr>
              <a:t>std;</a:t>
            </a:r>
          </a:p>
          <a:p>
            <a:pPr algn="just"/>
            <a:r>
              <a:rPr kumimoji="1" lang="en-US" altLang="zh-CN" sz="2400" b="1" dirty="0" smtClean="0">
                <a:solidFill>
                  <a:srgbClr val="0000FF"/>
                </a:solidFill>
                <a:latin typeface="Courier New" pitchFamily="49" charset="0"/>
                <a:ea typeface="宋体" charset="-122"/>
                <a:cs typeface="Courier New" pitchFamily="49" charset="0"/>
              </a:rPr>
              <a:t>void</a:t>
            </a:r>
            <a:r>
              <a:rPr kumimoji="1" lang="en-US" altLang="zh-CN" sz="2400" b="1" dirty="0" smtClean="0">
                <a:solidFill>
                  <a:schemeClr val="tx2"/>
                </a:solidFill>
                <a:latin typeface="Courier New" pitchFamily="49" charset="0"/>
                <a:ea typeface="宋体" charset="-122"/>
                <a:cs typeface="Courier New" pitchFamily="49" charset="0"/>
              </a:rPr>
              <a:t> </a:t>
            </a:r>
            <a:r>
              <a:rPr kumimoji="1" lang="en-US" altLang="zh-CN" sz="2400" b="1" dirty="0" err="1" smtClean="0">
                <a:solidFill>
                  <a:schemeClr val="tx2"/>
                </a:solidFill>
                <a:latin typeface="Courier New" pitchFamily="49" charset="0"/>
                <a:ea typeface="宋体" charset="-122"/>
                <a:cs typeface="Courier New" pitchFamily="49" charset="0"/>
              </a:rPr>
              <a:t>strcat</a:t>
            </a:r>
            <a:r>
              <a:rPr kumimoji="1" lang="en-US" altLang="zh-CN" sz="2400" b="1" dirty="0" smtClean="0">
                <a:solidFill>
                  <a:schemeClr val="tx2"/>
                </a:solidFill>
                <a:latin typeface="Courier New" pitchFamily="49" charset="0"/>
                <a:ea typeface="宋体" charset="-122"/>
                <a:cs typeface="Courier New" pitchFamily="49" charset="0"/>
              </a:rPr>
              <a:t>(</a:t>
            </a:r>
            <a:r>
              <a:rPr kumimoji="1" lang="en-US" altLang="zh-CN" sz="2400" b="1" dirty="0" smtClean="0">
                <a:solidFill>
                  <a:srgbClr val="0000FF"/>
                </a:solidFill>
                <a:latin typeface="Courier New" pitchFamily="49" charset="0"/>
                <a:ea typeface="宋体" charset="-122"/>
                <a:cs typeface="Courier New" pitchFamily="49" charset="0"/>
              </a:rPr>
              <a:t>char</a:t>
            </a:r>
            <a:r>
              <a:rPr kumimoji="1" lang="en-US" altLang="zh-CN" sz="2400" b="1" dirty="0" smtClean="0">
                <a:solidFill>
                  <a:schemeClr val="tx2"/>
                </a:solidFill>
                <a:latin typeface="Courier New" pitchFamily="49" charset="0"/>
                <a:ea typeface="宋体" charset="-122"/>
                <a:cs typeface="Courier New" pitchFamily="49" charset="0"/>
              </a:rPr>
              <a:t> s[],</a:t>
            </a:r>
            <a:r>
              <a:rPr kumimoji="1" lang="en-US" altLang="zh-CN" sz="2400" b="1" dirty="0" smtClean="0">
                <a:solidFill>
                  <a:srgbClr val="0000FF"/>
                </a:solidFill>
                <a:latin typeface="Courier New" pitchFamily="49" charset="0"/>
                <a:ea typeface="宋体" charset="-122"/>
                <a:cs typeface="Courier New" pitchFamily="49" charset="0"/>
              </a:rPr>
              <a:t>char</a:t>
            </a:r>
            <a:r>
              <a:rPr kumimoji="1" lang="en-US" altLang="zh-CN" sz="2400" b="1" dirty="0" smtClean="0">
                <a:solidFill>
                  <a:schemeClr val="tx2"/>
                </a:solidFill>
                <a:latin typeface="Courier New" pitchFamily="49" charset="0"/>
                <a:ea typeface="宋体" charset="-122"/>
                <a:cs typeface="Courier New" pitchFamily="49" charset="0"/>
              </a:rPr>
              <a:t> ct[]){</a:t>
            </a:r>
          </a:p>
          <a:p>
            <a:pPr algn="just"/>
            <a:r>
              <a:rPr kumimoji="1" lang="en-US" altLang="zh-CN" sz="2400" b="1" dirty="0" smtClean="0">
                <a:solidFill>
                  <a:schemeClr val="tx2"/>
                </a:solidFill>
                <a:latin typeface="Courier New" pitchFamily="49" charset="0"/>
                <a:ea typeface="宋体" charset="-122"/>
                <a:cs typeface="Courier New" pitchFamily="49" charset="0"/>
              </a:rPr>
              <a:t>  </a:t>
            </a:r>
            <a:r>
              <a:rPr kumimoji="1" lang="en-US" altLang="zh-CN" sz="2400" b="1" dirty="0" err="1" smtClean="0">
                <a:solidFill>
                  <a:srgbClr val="0000FF"/>
                </a:solidFill>
                <a:latin typeface="Courier New" pitchFamily="49" charset="0"/>
                <a:ea typeface="宋体" charset="-122"/>
                <a:cs typeface="Courier New" pitchFamily="49" charset="0"/>
              </a:rPr>
              <a:t>int</a:t>
            </a:r>
            <a:r>
              <a:rPr kumimoji="1" lang="en-US" altLang="zh-CN" sz="2400" b="1" dirty="0" smtClean="0">
                <a:solidFill>
                  <a:schemeClr val="tx2"/>
                </a:solidFill>
                <a:latin typeface="Courier New" pitchFamily="49" charset="0"/>
                <a:ea typeface="宋体" charset="-122"/>
                <a:cs typeface="Courier New" pitchFamily="49" charset="0"/>
              </a:rPr>
              <a:t> </a:t>
            </a:r>
            <a:r>
              <a:rPr kumimoji="1" lang="en-US" altLang="zh-CN" sz="2400" b="1" dirty="0" err="1" smtClean="0">
                <a:solidFill>
                  <a:schemeClr val="tx2"/>
                </a:solidFill>
                <a:latin typeface="Courier New" pitchFamily="49" charset="0"/>
                <a:ea typeface="宋体" charset="-122"/>
                <a:cs typeface="Courier New" pitchFamily="49" charset="0"/>
              </a:rPr>
              <a:t>i</a:t>
            </a:r>
            <a:r>
              <a:rPr kumimoji="1" lang="en-US" altLang="zh-CN" sz="2400" b="1" dirty="0" smtClean="0">
                <a:solidFill>
                  <a:schemeClr val="tx2"/>
                </a:solidFill>
                <a:latin typeface="Courier New" pitchFamily="49" charset="0"/>
                <a:ea typeface="宋体" charset="-122"/>
                <a:cs typeface="Courier New" pitchFamily="49" charset="0"/>
              </a:rPr>
              <a:t>=0,j=0;</a:t>
            </a:r>
          </a:p>
          <a:p>
            <a:pPr algn="just"/>
            <a:r>
              <a:rPr kumimoji="1" lang="en-US" altLang="zh-CN" sz="2400" b="1" dirty="0" smtClean="0">
                <a:solidFill>
                  <a:schemeClr val="tx2"/>
                </a:solidFill>
                <a:latin typeface="Courier New" pitchFamily="49" charset="0"/>
                <a:ea typeface="宋体" charset="-122"/>
                <a:cs typeface="Courier New" pitchFamily="49" charset="0"/>
              </a:rPr>
              <a:t>  </a:t>
            </a:r>
            <a:r>
              <a:rPr kumimoji="1" lang="en-US" altLang="zh-CN" sz="2400" b="1" dirty="0" smtClean="0">
                <a:solidFill>
                  <a:srgbClr val="0000FF"/>
                </a:solidFill>
                <a:latin typeface="Courier New" pitchFamily="49" charset="0"/>
                <a:ea typeface="宋体" charset="-122"/>
                <a:cs typeface="Courier New" pitchFamily="49" charset="0"/>
              </a:rPr>
              <a:t>while</a:t>
            </a:r>
            <a:r>
              <a:rPr kumimoji="1" lang="en-US" altLang="zh-CN" sz="2400" b="1" dirty="0" smtClean="0">
                <a:solidFill>
                  <a:schemeClr val="tx2"/>
                </a:solidFill>
                <a:latin typeface="Courier New" pitchFamily="49" charset="0"/>
                <a:ea typeface="宋体" charset="-122"/>
                <a:cs typeface="Courier New" pitchFamily="49" charset="0"/>
              </a:rPr>
              <a:t> (s[</a:t>
            </a:r>
            <a:r>
              <a:rPr kumimoji="1" lang="en-US" altLang="zh-CN" sz="2400" b="1" dirty="0" err="1" smtClean="0">
                <a:solidFill>
                  <a:schemeClr val="tx2"/>
                </a:solidFill>
                <a:latin typeface="Courier New" pitchFamily="49" charset="0"/>
                <a:ea typeface="宋体" charset="-122"/>
                <a:cs typeface="Courier New" pitchFamily="49" charset="0"/>
              </a:rPr>
              <a:t>i</a:t>
            </a:r>
            <a:r>
              <a:rPr kumimoji="1" lang="en-US" altLang="zh-CN" sz="2400" b="1" dirty="0" smtClean="0">
                <a:solidFill>
                  <a:schemeClr val="tx2"/>
                </a:solidFill>
                <a:latin typeface="Courier New" pitchFamily="49" charset="0"/>
                <a:ea typeface="宋体" charset="-122"/>
                <a:cs typeface="Courier New" pitchFamily="49" charset="0"/>
              </a:rPr>
              <a:t>]!=0) </a:t>
            </a:r>
            <a:r>
              <a:rPr kumimoji="1" lang="en-US" altLang="zh-CN" sz="2400" b="1" dirty="0" err="1" smtClean="0">
                <a:solidFill>
                  <a:schemeClr val="tx2"/>
                </a:solidFill>
                <a:latin typeface="Courier New" pitchFamily="49" charset="0"/>
                <a:ea typeface="宋体" charset="-122"/>
                <a:cs typeface="Courier New" pitchFamily="49" charset="0"/>
              </a:rPr>
              <a:t>i</a:t>
            </a:r>
            <a:r>
              <a:rPr kumimoji="1" lang="en-US" altLang="zh-CN" sz="2400" b="1" dirty="0" smtClean="0">
                <a:solidFill>
                  <a:schemeClr val="tx2"/>
                </a:solidFill>
                <a:latin typeface="Courier New" pitchFamily="49" charset="0"/>
                <a:ea typeface="宋体" charset="-122"/>
                <a:cs typeface="Courier New" pitchFamily="49" charset="0"/>
              </a:rPr>
              <a:t>++;</a:t>
            </a:r>
          </a:p>
          <a:p>
            <a:pPr algn="just"/>
            <a:r>
              <a:rPr kumimoji="1" lang="en-US" altLang="zh-CN" sz="2400" b="1" dirty="0" smtClean="0">
                <a:solidFill>
                  <a:schemeClr val="tx2"/>
                </a:solidFill>
                <a:latin typeface="Courier New" pitchFamily="49" charset="0"/>
                <a:ea typeface="宋体" charset="-122"/>
                <a:cs typeface="Courier New" pitchFamily="49" charset="0"/>
              </a:rPr>
              <a:t>  </a:t>
            </a:r>
            <a:r>
              <a:rPr kumimoji="1" lang="en-US" altLang="zh-CN" sz="2400" b="1" dirty="0" smtClean="0">
                <a:solidFill>
                  <a:srgbClr val="0000FF"/>
                </a:solidFill>
                <a:latin typeface="Courier New" pitchFamily="49" charset="0"/>
                <a:ea typeface="宋体" charset="-122"/>
                <a:cs typeface="Courier New" pitchFamily="49" charset="0"/>
              </a:rPr>
              <a:t>while</a:t>
            </a:r>
            <a:r>
              <a:rPr kumimoji="1" lang="en-US" altLang="zh-CN" sz="2400" b="1" dirty="0" smtClean="0">
                <a:solidFill>
                  <a:schemeClr val="tx2"/>
                </a:solidFill>
                <a:latin typeface="Courier New" pitchFamily="49" charset="0"/>
                <a:ea typeface="宋体" charset="-122"/>
                <a:cs typeface="Courier New" pitchFamily="49" charset="0"/>
              </a:rPr>
              <a:t> (ct[j]!=0)</a:t>
            </a:r>
          </a:p>
          <a:p>
            <a:pPr algn="just"/>
            <a:r>
              <a:rPr kumimoji="1" lang="en-US" altLang="zh-CN" sz="2400" b="1" dirty="0" smtClean="0">
                <a:solidFill>
                  <a:schemeClr val="tx2"/>
                </a:solidFill>
                <a:latin typeface="Courier New" pitchFamily="49" charset="0"/>
                <a:ea typeface="宋体" charset="-122"/>
                <a:cs typeface="Courier New" pitchFamily="49" charset="0"/>
              </a:rPr>
              <a:t>    s[</a:t>
            </a:r>
            <a:r>
              <a:rPr kumimoji="1" lang="en-US" altLang="zh-CN" sz="2400" b="1" dirty="0" err="1" smtClean="0">
                <a:solidFill>
                  <a:schemeClr val="tx2"/>
                </a:solidFill>
                <a:latin typeface="Courier New" pitchFamily="49" charset="0"/>
                <a:ea typeface="宋体" charset="-122"/>
                <a:cs typeface="Courier New" pitchFamily="49" charset="0"/>
              </a:rPr>
              <a:t>i</a:t>
            </a:r>
            <a:r>
              <a:rPr kumimoji="1" lang="en-US" altLang="zh-CN" sz="2400" b="1" dirty="0" smtClean="0">
                <a:solidFill>
                  <a:schemeClr val="tx2"/>
                </a:solidFill>
                <a:latin typeface="Courier New" pitchFamily="49" charset="0"/>
                <a:ea typeface="宋体" charset="-122"/>
                <a:cs typeface="Courier New" pitchFamily="49" charset="0"/>
              </a:rPr>
              <a:t>++]=ct[j++];</a:t>
            </a:r>
          </a:p>
          <a:p>
            <a:pPr algn="just"/>
            <a:r>
              <a:rPr kumimoji="1" lang="en-US" altLang="zh-CN" sz="2400" b="1" dirty="0" smtClean="0">
                <a:solidFill>
                  <a:schemeClr val="tx2"/>
                </a:solidFill>
                <a:latin typeface="Courier New" pitchFamily="49" charset="0"/>
                <a:ea typeface="宋体" charset="-122"/>
                <a:cs typeface="Courier New" pitchFamily="49" charset="0"/>
              </a:rPr>
              <a:t>  s[</a:t>
            </a:r>
            <a:r>
              <a:rPr kumimoji="1" lang="en-US" altLang="zh-CN" sz="2400" b="1" dirty="0" err="1" smtClean="0">
                <a:solidFill>
                  <a:schemeClr val="tx2"/>
                </a:solidFill>
                <a:latin typeface="Courier New" pitchFamily="49" charset="0"/>
                <a:ea typeface="宋体" charset="-122"/>
                <a:cs typeface="Courier New" pitchFamily="49" charset="0"/>
              </a:rPr>
              <a:t>i</a:t>
            </a:r>
            <a:r>
              <a:rPr kumimoji="1" lang="en-US" altLang="zh-CN" sz="2400" b="1" dirty="0" smtClean="0">
                <a:solidFill>
                  <a:schemeClr val="tx2"/>
                </a:solidFill>
                <a:latin typeface="Courier New" pitchFamily="49" charset="0"/>
                <a:ea typeface="宋体" charset="-122"/>
                <a:cs typeface="Courier New" pitchFamily="49" charset="0"/>
              </a:rPr>
              <a:t>]='\0';</a:t>
            </a:r>
          </a:p>
          <a:p>
            <a:pPr algn="just"/>
            <a:r>
              <a:rPr kumimoji="1" lang="en-US" altLang="zh-CN" sz="2400" b="1" dirty="0" smtClean="0">
                <a:solidFill>
                  <a:schemeClr val="tx2"/>
                </a:solidFill>
                <a:latin typeface="Courier New" pitchFamily="49" charset="0"/>
                <a:ea typeface="宋体" charset="-122"/>
                <a:cs typeface="Courier New" pitchFamily="49" charset="0"/>
              </a:rPr>
              <a:t>}</a:t>
            </a:r>
          </a:p>
        </p:txBody>
      </p:sp>
    </p:spTree>
    <p:extLst>
      <p:ext uri="{BB962C8B-B14F-4D97-AF65-F5344CB8AC3E}">
        <p14:creationId xmlns:p14="http://schemas.microsoft.com/office/powerpoint/2010/main" val="3444976466"/>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a:xfrm>
            <a:off x="457200" y="1295400"/>
            <a:ext cx="8153400" cy="1704972"/>
          </a:xfrm>
        </p:spPr>
        <p:txBody>
          <a:bodyPr/>
          <a:lstStyle/>
          <a:p>
            <a:r>
              <a:rPr lang="zh-CN" altLang="en-US" dirty="0" smtClean="0"/>
              <a:t>函数的参数</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5.5】</a:t>
            </a:r>
            <a:r>
              <a:rPr lang="zh-CN" altLang="en-US" dirty="0" smtClean="0">
                <a:solidFill>
                  <a:srgbClr val="C00000"/>
                </a:solidFill>
              </a:rPr>
              <a:t>主函数部分</a:t>
            </a:r>
            <a:endParaRPr lang="en-US" altLang="zh-CN" dirty="0" smtClean="0">
              <a:solidFill>
                <a:srgbClr val="C00000"/>
              </a:solidFill>
            </a:endParaRPr>
          </a:p>
          <a:p>
            <a:pPr>
              <a:buNone/>
            </a:pPr>
            <a:endParaRPr lang="en-US" altLang="zh-CN" dirty="0" smtClean="0"/>
          </a:p>
          <a:p>
            <a:pPr>
              <a:buNone/>
            </a:pPr>
            <a:endParaRPr lang="en-US" altLang="zh-CN" dirty="0" smtClean="0"/>
          </a:p>
          <a:p>
            <a:pPr>
              <a:buNone/>
            </a:pPr>
            <a:endParaRPr lang="en-US" altLang="zh-CN" dirty="0" smtClean="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57</a:t>
            </a:fld>
            <a:endParaRPr lang="en-US" altLang="zh-CN" dirty="0"/>
          </a:p>
        </p:txBody>
      </p:sp>
      <p:sp>
        <p:nvSpPr>
          <p:cNvPr id="6" name="矩形 5"/>
          <p:cNvSpPr/>
          <p:nvPr/>
        </p:nvSpPr>
        <p:spPr>
          <a:xfrm>
            <a:off x="1000100" y="2535035"/>
            <a:ext cx="7358114" cy="3108543"/>
          </a:xfrm>
          <a:prstGeom prst="rect">
            <a:avLst/>
          </a:prstGeom>
        </p:spPr>
        <p:txBody>
          <a:bodyPr wrap="square">
            <a:spAutoFit/>
          </a:bodyPr>
          <a:lstStyle/>
          <a:p>
            <a:pPr algn="just"/>
            <a:r>
              <a:rPr kumimoji="1" lang="en-US" altLang="zh-CN" sz="2800" b="1" dirty="0" err="1" smtClean="0">
                <a:solidFill>
                  <a:srgbClr val="0000FF"/>
                </a:solidFill>
                <a:latin typeface="Courier New" pitchFamily="49" charset="0"/>
                <a:ea typeface="宋体" charset="-122"/>
                <a:cs typeface="Courier New" pitchFamily="49" charset="0"/>
              </a:rPr>
              <a:t>int</a:t>
            </a:r>
            <a:r>
              <a:rPr kumimoji="1" lang="en-US" altLang="zh-CN" sz="2800" b="1" dirty="0" smtClean="0">
                <a:solidFill>
                  <a:schemeClr val="tx2"/>
                </a:solidFill>
                <a:latin typeface="Courier New" pitchFamily="49" charset="0"/>
                <a:ea typeface="宋体" charset="-122"/>
                <a:cs typeface="Courier New" pitchFamily="49" charset="0"/>
              </a:rPr>
              <a:t> main (</a:t>
            </a:r>
            <a:r>
              <a:rPr kumimoji="1" lang="en-US" altLang="zh-CN" sz="2800" b="1" dirty="0" smtClean="0">
                <a:solidFill>
                  <a:srgbClr val="0000FF"/>
                </a:solidFill>
                <a:latin typeface="Courier New" pitchFamily="49" charset="0"/>
                <a:ea typeface="宋体" charset="-122"/>
                <a:cs typeface="Courier New" pitchFamily="49" charset="0"/>
              </a:rPr>
              <a:t>void</a:t>
            </a:r>
            <a:r>
              <a:rPr kumimoji="1" lang="en-US" altLang="zh-CN" sz="2800" b="1" dirty="0" smtClean="0">
                <a:solidFill>
                  <a:schemeClr val="tx2"/>
                </a:solidFill>
                <a:latin typeface="Courier New" pitchFamily="49" charset="0"/>
                <a:ea typeface="宋体" charset="-122"/>
                <a:cs typeface="Courier New" pitchFamily="49" charset="0"/>
              </a:rPr>
              <a:t>){</a:t>
            </a:r>
          </a:p>
          <a:p>
            <a:pPr algn="just"/>
            <a:r>
              <a:rPr kumimoji="1" lang="en-US" altLang="zh-CN" sz="2800" b="1" dirty="0" smtClean="0">
                <a:solidFill>
                  <a:schemeClr val="tx2"/>
                </a:solidFill>
                <a:latin typeface="Courier New" pitchFamily="49" charset="0"/>
                <a:ea typeface="宋体" charset="-122"/>
                <a:cs typeface="Courier New" pitchFamily="49" charset="0"/>
              </a:rPr>
              <a:t>  </a:t>
            </a:r>
            <a:r>
              <a:rPr kumimoji="1" lang="en-US" altLang="zh-CN" sz="2800" b="1" dirty="0" smtClean="0">
                <a:solidFill>
                  <a:srgbClr val="0000FF"/>
                </a:solidFill>
                <a:latin typeface="Courier New" pitchFamily="49" charset="0"/>
                <a:ea typeface="宋体" charset="-122"/>
                <a:cs typeface="Courier New" pitchFamily="49" charset="0"/>
              </a:rPr>
              <a:t>char</a:t>
            </a:r>
            <a:r>
              <a:rPr kumimoji="1" lang="en-US" altLang="zh-CN" sz="2800" b="1" dirty="0" smtClean="0">
                <a:solidFill>
                  <a:schemeClr val="tx2"/>
                </a:solidFill>
                <a:latin typeface="Courier New" pitchFamily="49" charset="0"/>
                <a:ea typeface="宋体" charset="-122"/>
                <a:cs typeface="Courier New" pitchFamily="49" charset="0"/>
              </a:rPr>
              <a:t> a[40]="</a:t>
            </a:r>
            <a:r>
              <a:rPr kumimoji="1" lang="zh-CN" altLang="en-US" sz="2800" b="1" dirty="0" smtClean="0">
                <a:solidFill>
                  <a:schemeClr val="tx2"/>
                </a:solidFill>
                <a:latin typeface="Courier New" pitchFamily="49" charset="0"/>
                <a:ea typeface="宋体" charset="-122"/>
                <a:cs typeface="Courier New" pitchFamily="49" charset="0"/>
              </a:rPr>
              <a:t>李明</a:t>
            </a:r>
            <a:r>
              <a:rPr kumimoji="1" lang="en-US" altLang="zh-CN" sz="2800" b="1" dirty="0" smtClean="0">
                <a:solidFill>
                  <a:schemeClr val="tx2"/>
                </a:solidFill>
                <a:latin typeface="Courier New" pitchFamily="49" charset="0"/>
                <a:ea typeface="宋体" charset="-122"/>
                <a:cs typeface="Courier New" pitchFamily="49" charset="0"/>
              </a:rPr>
              <a:t>";</a:t>
            </a:r>
          </a:p>
          <a:p>
            <a:pPr algn="just"/>
            <a:r>
              <a:rPr kumimoji="1" lang="en-US" altLang="zh-CN" sz="2800" b="1" dirty="0" smtClean="0">
                <a:solidFill>
                  <a:schemeClr val="tx2"/>
                </a:solidFill>
                <a:latin typeface="Courier New" pitchFamily="49" charset="0"/>
                <a:ea typeface="宋体" charset="-122"/>
                <a:cs typeface="Courier New" pitchFamily="49" charset="0"/>
              </a:rPr>
              <a:t>  </a:t>
            </a:r>
            <a:r>
              <a:rPr kumimoji="1" lang="en-US" altLang="zh-CN" sz="2800" b="1" dirty="0" smtClean="0">
                <a:solidFill>
                  <a:srgbClr val="0000FF"/>
                </a:solidFill>
                <a:latin typeface="Courier New" pitchFamily="49" charset="0"/>
                <a:ea typeface="宋体" charset="-122"/>
                <a:cs typeface="Courier New" pitchFamily="49" charset="0"/>
              </a:rPr>
              <a:t>char</a:t>
            </a:r>
            <a:r>
              <a:rPr kumimoji="1" lang="en-US" altLang="zh-CN" sz="2800" b="1" dirty="0" smtClean="0">
                <a:solidFill>
                  <a:schemeClr val="tx2"/>
                </a:solidFill>
                <a:latin typeface="Courier New" pitchFamily="49" charset="0"/>
                <a:ea typeface="宋体" charset="-122"/>
                <a:cs typeface="Courier New" pitchFamily="49" charset="0"/>
              </a:rPr>
              <a:t> b[20]="</a:t>
            </a:r>
            <a:r>
              <a:rPr kumimoji="1" lang="zh-CN" altLang="en-US" sz="2800" b="1" dirty="0" smtClean="0">
                <a:solidFill>
                  <a:schemeClr val="tx2"/>
                </a:solidFill>
                <a:latin typeface="Courier New" pitchFamily="49" charset="0"/>
                <a:ea typeface="宋体" charset="-122"/>
                <a:cs typeface="Courier New" pitchFamily="49" charset="0"/>
              </a:rPr>
              <a:t>是东南大学学生</a:t>
            </a:r>
            <a:r>
              <a:rPr kumimoji="1" lang="en-US" altLang="zh-CN" sz="2800" b="1" dirty="0" smtClean="0">
                <a:solidFill>
                  <a:schemeClr val="tx2"/>
                </a:solidFill>
                <a:latin typeface="Courier New" pitchFamily="49" charset="0"/>
                <a:ea typeface="宋体" charset="-122"/>
                <a:cs typeface="Courier New" pitchFamily="49" charset="0"/>
              </a:rPr>
              <a:t>";</a:t>
            </a:r>
          </a:p>
          <a:p>
            <a:pPr algn="just"/>
            <a:r>
              <a:rPr kumimoji="1" lang="en-US" altLang="zh-CN" sz="2800" b="1" dirty="0" smtClean="0">
                <a:solidFill>
                  <a:schemeClr val="tx2"/>
                </a:solidFill>
                <a:latin typeface="Courier New" pitchFamily="49" charset="0"/>
                <a:ea typeface="宋体" charset="-122"/>
                <a:cs typeface="Courier New" pitchFamily="49" charset="0"/>
              </a:rPr>
              <a:t>  </a:t>
            </a:r>
            <a:r>
              <a:rPr kumimoji="1" lang="en-US" altLang="zh-CN" sz="2800" b="1" dirty="0" err="1" smtClean="0">
                <a:solidFill>
                  <a:schemeClr val="tx2"/>
                </a:solidFill>
                <a:latin typeface="Courier New" pitchFamily="49" charset="0"/>
                <a:ea typeface="宋体" charset="-122"/>
                <a:cs typeface="Courier New" pitchFamily="49" charset="0"/>
              </a:rPr>
              <a:t>strcat</a:t>
            </a:r>
            <a:r>
              <a:rPr kumimoji="1" lang="en-US" altLang="zh-CN" sz="2800" b="1" dirty="0" smtClean="0">
                <a:solidFill>
                  <a:schemeClr val="tx2"/>
                </a:solidFill>
                <a:latin typeface="Courier New" pitchFamily="49" charset="0"/>
                <a:ea typeface="宋体" charset="-122"/>
                <a:cs typeface="Courier New" pitchFamily="49" charset="0"/>
              </a:rPr>
              <a:t>(</a:t>
            </a:r>
            <a:r>
              <a:rPr kumimoji="1" lang="en-US" altLang="zh-CN" sz="2800" b="1" dirty="0" err="1" smtClean="0">
                <a:solidFill>
                  <a:schemeClr val="tx2"/>
                </a:solidFill>
                <a:latin typeface="Courier New" pitchFamily="49" charset="0"/>
                <a:ea typeface="宋体" charset="-122"/>
                <a:cs typeface="Courier New" pitchFamily="49" charset="0"/>
              </a:rPr>
              <a:t>a,b</a:t>
            </a:r>
            <a:r>
              <a:rPr kumimoji="1" lang="en-US" altLang="zh-CN" sz="2800" b="1" dirty="0" smtClean="0">
                <a:solidFill>
                  <a:schemeClr val="tx2"/>
                </a:solidFill>
                <a:latin typeface="Courier New" pitchFamily="49" charset="0"/>
                <a:ea typeface="宋体" charset="-122"/>
                <a:cs typeface="Courier New" pitchFamily="49" charset="0"/>
              </a:rPr>
              <a:t>);</a:t>
            </a:r>
            <a:r>
              <a:rPr kumimoji="1" lang="en-US" altLang="zh-CN" sz="2800" b="1" dirty="0" smtClean="0">
                <a:solidFill>
                  <a:srgbClr val="00B050"/>
                </a:solidFill>
                <a:latin typeface="Courier New" pitchFamily="49" charset="0"/>
                <a:ea typeface="宋体" charset="-122"/>
                <a:cs typeface="Courier New" pitchFamily="49" charset="0"/>
              </a:rPr>
              <a:t>//</a:t>
            </a:r>
            <a:r>
              <a:rPr kumimoji="1" lang="zh-CN" altLang="en-US" sz="2800" b="1" dirty="0" smtClean="0">
                <a:solidFill>
                  <a:srgbClr val="00B050"/>
                </a:solidFill>
                <a:latin typeface="Courier New" pitchFamily="49" charset="0"/>
                <a:ea typeface="宋体" charset="-122"/>
                <a:cs typeface="Courier New" pitchFamily="49" charset="0"/>
              </a:rPr>
              <a:t>实参为数组名</a:t>
            </a:r>
            <a:endParaRPr kumimoji="1" lang="en-US" altLang="zh-CN" sz="2800" b="1" dirty="0" smtClean="0">
              <a:solidFill>
                <a:srgbClr val="00B050"/>
              </a:solidFill>
              <a:latin typeface="Courier New" pitchFamily="49" charset="0"/>
              <a:ea typeface="宋体" charset="-122"/>
              <a:cs typeface="Courier New" pitchFamily="49" charset="0"/>
            </a:endParaRPr>
          </a:p>
          <a:p>
            <a:pPr algn="just"/>
            <a:r>
              <a:rPr kumimoji="1" lang="en-US" altLang="zh-CN" sz="2800" b="1" dirty="0" smtClean="0">
                <a:solidFill>
                  <a:schemeClr val="tx2"/>
                </a:solidFill>
                <a:latin typeface="Courier New" pitchFamily="49" charset="0"/>
                <a:ea typeface="宋体" charset="-122"/>
                <a:cs typeface="Courier New" pitchFamily="49" charset="0"/>
              </a:rPr>
              <a:t>  </a:t>
            </a:r>
            <a:r>
              <a:rPr kumimoji="1" lang="en-US" altLang="zh-CN" sz="2800" b="1" dirty="0" err="1" smtClean="0">
                <a:solidFill>
                  <a:schemeClr val="tx2"/>
                </a:solidFill>
                <a:latin typeface="Courier New" pitchFamily="49" charset="0"/>
                <a:ea typeface="宋体" charset="-122"/>
                <a:cs typeface="Courier New" pitchFamily="49" charset="0"/>
              </a:rPr>
              <a:t>cout</a:t>
            </a:r>
            <a:r>
              <a:rPr kumimoji="1" lang="en-US" altLang="zh-CN" sz="2800" b="1" dirty="0" smtClean="0">
                <a:solidFill>
                  <a:schemeClr val="tx2"/>
                </a:solidFill>
                <a:latin typeface="Courier New" pitchFamily="49" charset="0"/>
                <a:ea typeface="宋体" charset="-122"/>
                <a:cs typeface="Courier New" pitchFamily="49" charset="0"/>
              </a:rPr>
              <a:t>&lt;&lt;a&lt;&lt;</a:t>
            </a:r>
            <a:r>
              <a:rPr kumimoji="1" lang="en-US" altLang="zh-CN" sz="2800" b="1" dirty="0" err="1" smtClean="0">
                <a:solidFill>
                  <a:schemeClr val="tx2"/>
                </a:solidFill>
                <a:latin typeface="Courier New" pitchFamily="49" charset="0"/>
                <a:ea typeface="宋体" charset="-122"/>
                <a:cs typeface="Courier New" pitchFamily="49" charset="0"/>
              </a:rPr>
              <a:t>endl</a:t>
            </a:r>
            <a:r>
              <a:rPr kumimoji="1" lang="en-US" altLang="zh-CN" sz="2800" b="1" dirty="0" smtClean="0">
                <a:solidFill>
                  <a:schemeClr val="tx2"/>
                </a:solidFill>
                <a:latin typeface="Courier New" pitchFamily="49" charset="0"/>
                <a:ea typeface="宋体" charset="-122"/>
                <a:cs typeface="Courier New" pitchFamily="49" charset="0"/>
              </a:rPr>
              <a:t>;</a:t>
            </a:r>
            <a:r>
              <a:rPr kumimoji="1" lang="en-US" altLang="zh-CN" sz="2800" b="1" dirty="0" smtClean="0">
                <a:solidFill>
                  <a:srgbClr val="00B050"/>
                </a:solidFill>
                <a:latin typeface="Courier New" pitchFamily="49" charset="0"/>
                <a:ea typeface="宋体" charset="-122"/>
                <a:cs typeface="Courier New" pitchFamily="49" charset="0"/>
              </a:rPr>
              <a:t>//</a:t>
            </a:r>
            <a:r>
              <a:rPr kumimoji="1" lang="zh-CN" altLang="en-US" sz="2800" b="1" dirty="0" smtClean="0">
                <a:solidFill>
                  <a:srgbClr val="00B050"/>
                </a:solidFill>
                <a:latin typeface="Courier New" pitchFamily="49" charset="0"/>
                <a:ea typeface="宋体" charset="-122"/>
                <a:cs typeface="Courier New" pitchFamily="49" charset="0"/>
              </a:rPr>
              <a:t>打印字符数组</a:t>
            </a:r>
            <a:r>
              <a:rPr kumimoji="1" lang="en-US" altLang="zh-CN" sz="2800" b="1" dirty="0" smtClean="0">
                <a:solidFill>
                  <a:srgbClr val="00B050"/>
                </a:solidFill>
                <a:latin typeface="Courier New" pitchFamily="49" charset="0"/>
                <a:ea typeface="宋体" charset="-122"/>
                <a:cs typeface="Courier New" pitchFamily="49" charset="0"/>
              </a:rPr>
              <a:t>a</a:t>
            </a:r>
          </a:p>
          <a:p>
            <a:pPr algn="just"/>
            <a:r>
              <a:rPr kumimoji="1" lang="en-US" altLang="zh-CN" sz="2800" b="1" dirty="0" smtClean="0">
                <a:solidFill>
                  <a:schemeClr val="tx2"/>
                </a:solidFill>
                <a:latin typeface="Courier New" pitchFamily="49" charset="0"/>
                <a:ea typeface="宋体" charset="-122"/>
                <a:cs typeface="Courier New" pitchFamily="49" charset="0"/>
              </a:rPr>
              <a:t>  </a:t>
            </a:r>
            <a:r>
              <a:rPr kumimoji="1" lang="en-US" altLang="zh-CN" sz="2800" b="1" dirty="0" smtClean="0">
                <a:solidFill>
                  <a:srgbClr val="0000FF"/>
                </a:solidFill>
                <a:latin typeface="Courier New" pitchFamily="49" charset="0"/>
                <a:ea typeface="宋体" charset="-122"/>
                <a:cs typeface="Courier New" pitchFamily="49" charset="0"/>
              </a:rPr>
              <a:t>return</a:t>
            </a:r>
            <a:r>
              <a:rPr kumimoji="1" lang="en-US" altLang="zh-CN" sz="2800" b="1" dirty="0" smtClean="0">
                <a:solidFill>
                  <a:schemeClr val="tx2"/>
                </a:solidFill>
                <a:latin typeface="Courier New" pitchFamily="49" charset="0"/>
                <a:ea typeface="宋体" charset="-122"/>
                <a:cs typeface="Courier New" pitchFamily="49" charset="0"/>
              </a:rPr>
              <a:t> 0;</a:t>
            </a:r>
          </a:p>
          <a:p>
            <a:pPr algn="just"/>
            <a:r>
              <a:rPr kumimoji="1" lang="en-US" altLang="zh-CN" sz="2800" b="1" dirty="0" smtClean="0">
                <a:solidFill>
                  <a:schemeClr val="tx2"/>
                </a:solidFill>
                <a:latin typeface="Courier New" pitchFamily="49" charset="0"/>
                <a:ea typeface="宋体" charset="-122"/>
                <a:cs typeface="Courier New" pitchFamily="49" charset="0"/>
              </a:rPr>
              <a:t>}</a:t>
            </a:r>
            <a:endParaRPr kumimoji="1" lang="en-US" altLang="zh-CN" sz="2800" b="1" dirty="0">
              <a:solidFill>
                <a:schemeClr val="tx2"/>
              </a:solidFill>
              <a:latin typeface="Courier New" pitchFamily="49" charset="0"/>
              <a:ea typeface="宋体" charset="-122"/>
              <a:cs typeface="Courier New" pitchFamily="49" charset="0"/>
            </a:endParaRPr>
          </a:p>
        </p:txBody>
      </p:sp>
    </p:spTree>
    <p:extLst>
      <p:ext uri="{BB962C8B-B14F-4D97-AF65-F5344CB8AC3E}">
        <p14:creationId xmlns:p14="http://schemas.microsoft.com/office/powerpoint/2010/main" val="3398138209"/>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函数的参数</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5.6】</a:t>
            </a:r>
            <a:r>
              <a:rPr lang="zh-CN" altLang="en-US" dirty="0" smtClean="0">
                <a:solidFill>
                  <a:srgbClr val="C00000"/>
                </a:solidFill>
              </a:rPr>
              <a:t>多维数组做函数参数举例：设计函数，实现矩阵的转置和矩阵乘法，并在主函数中验证</a:t>
            </a:r>
            <a:endParaRPr lang="en-US" altLang="zh-CN" dirty="0" smtClean="0">
              <a:solidFill>
                <a:srgbClr val="C00000"/>
              </a:solidFill>
            </a:endParaRPr>
          </a:p>
          <a:p>
            <a:pPr lvl="2"/>
            <a:r>
              <a:rPr lang="zh-CN" altLang="en-US" dirty="0" smtClean="0"/>
              <a:t>用二维数组存储矩阵</a:t>
            </a:r>
            <a:endParaRPr lang="en-US" altLang="zh-CN" dirty="0" smtClean="0"/>
          </a:p>
          <a:p>
            <a:pPr lvl="2"/>
            <a:r>
              <a:rPr lang="zh-CN" altLang="en-US" dirty="0" smtClean="0"/>
              <a:t>由于数组作为参数，传递的是</a:t>
            </a:r>
            <a:r>
              <a:rPr lang="zh-CN" altLang="en-US" dirty="0" smtClean="0">
                <a:solidFill>
                  <a:srgbClr val="C00000"/>
                </a:solidFill>
              </a:rPr>
              <a:t>数组的首地址</a:t>
            </a:r>
            <a:r>
              <a:rPr lang="zh-CN" altLang="en-US" dirty="0" smtClean="0"/>
              <a:t>，因此，在函数中对作为形参的数组进行的操作，能够直接反映到实参数组中</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58</a:t>
            </a:fld>
            <a:endParaRPr lang="en-US" altLang="zh-CN" dirty="0"/>
          </a:p>
        </p:txBody>
      </p:sp>
    </p:spTree>
    <p:extLst>
      <p:ext uri="{BB962C8B-B14F-4D97-AF65-F5344CB8AC3E}">
        <p14:creationId xmlns:p14="http://schemas.microsoft.com/office/powerpoint/2010/main" val="311054748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函数的使用和说明</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5</a:t>
            </a:fld>
            <a:endParaRPr lang="en-US" altLang="zh-CN" dirty="0"/>
          </a:p>
        </p:txBody>
      </p:sp>
      <p:sp>
        <p:nvSpPr>
          <p:cNvPr id="6" name="矩形 5"/>
          <p:cNvSpPr/>
          <p:nvPr/>
        </p:nvSpPr>
        <p:spPr>
          <a:xfrm>
            <a:off x="142844" y="1269762"/>
            <a:ext cx="8858312" cy="4708981"/>
          </a:xfrm>
          <a:prstGeom prst="rect">
            <a:avLst/>
          </a:prstGeom>
        </p:spPr>
        <p:txBody>
          <a:bodyPr wrap="square">
            <a:spAutoFit/>
          </a:bodyPr>
          <a:lstStyle/>
          <a:p>
            <a:r>
              <a:rPr lang="en-US" altLang="zh-CN" sz="2000" b="1" dirty="0" smtClean="0">
                <a:latin typeface="Courier New" pitchFamily="49" charset="0"/>
                <a:cs typeface="Courier New" pitchFamily="49" charset="0"/>
              </a:rPr>
              <a:t>	</a:t>
            </a:r>
            <a:r>
              <a:rPr lang="en-US" altLang="zh-CN" sz="2000" b="1" dirty="0" smtClean="0">
                <a:solidFill>
                  <a:srgbClr val="0000FF"/>
                </a:solidFill>
                <a:latin typeface="Courier New" pitchFamily="49" charset="0"/>
                <a:cs typeface="Courier New" pitchFamily="49" charset="0"/>
              </a:rPr>
              <a:t>float</a:t>
            </a:r>
            <a:r>
              <a:rPr lang="zh-CN" altLang="en-US" sz="2000" b="1" dirty="0" smtClean="0">
                <a:solidFill>
                  <a:schemeClr val="tx2"/>
                </a:solidFill>
                <a:latin typeface="Courier New" pitchFamily="49" charset="0"/>
                <a:cs typeface="Courier New" pitchFamily="49" charset="0"/>
              </a:rPr>
              <a:t> </a:t>
            </a:r>
            <a:r>
              <a:rPr lang="en-US" altLang="zh-CN" sz="2000" b="1" dirty="0" err="1" smtClean="0">
                <a:solidFill>
                  <a:schemeClr val="tx2"/>
                </a:solidFill>
                <a:latin typeface="Courier New" pitchFamily="49" charset="0"/>
                <a:cs typeface="Courier New" pitchFamily="49" charset="0"/>
              </a:rPr>
              <a:t>root,croot</a:t>
            </a:r>
            <a:r>
              <a:rPr lang="en-US" altLang="zh-CN" sz="2000" b="1" dirty="0" smtClean="0">
                <a:solidFill>
                  <a:schemeClr val="tx2"/>
                </a:solidFill>
                <a:latin typeface="Courier New" pitchFamily="49" charset="0"/>
                <a:cs typeface="Courier New" pitchFamily="49" charset="0"/>
              </a:rPr>
              <a:t> = R;</a:t>
            </a:r>
            <a:endParaRPr lang="zh-CN" altLang="en-US" sz="2000" b="1" dirty="0" smtClean="0">
              <a:solidFill>
                <a:schemeClr val="tx2"/>
              </a:solidFill>
              <a:latin typeface="Courier New" pitchFamily="49" charset="0"/>
              <a:cs typeface="Courier New" pitchFamily="49" charset="0"/>
            </a:endParaRPr>
          </a:p>
          <a:p>
            <a:r>
              <a:rPr lang="en-US" altLang="zh-CN" sz="2000" b="1" dirty="0" smtClean="0">
                <a:solidFill>
                  <a:schemeClr val="tx2"/>
                </a:solidFill>
                <a:latin typeface="Courier New" pitchFamily="49" charset="0"/>
                <a:cs typeface="Courier New" pitchFamily="49" charset="0"/>
              </a:rPr>
              <a:t>	</a:t>
            </a:r>
            <a:r>
              <a:rPr lang="en-US" altLang="zh-CN" sz="2000" b="1" dirty="0" smtClean="0">
                <a:solidFill>
                  <a:srgbClr val="0000FF"/>
                </a:solidFill>
                <a:latin typeface="Courier New" pitchFamily="49" charset="0"/>
                <a:cs typeface="Courier New" pitchFamily="49" charset="0"/>
              </a:rPr>
              <a:t>do</a:t>
            </a:r>
            <a:r>
              <a:rPr lang="en-US" altLang="zh-CN" sz="2000" b="1" dirty="0" smtClean="0">
                <a:solidFill>
                  <a:schemeClr val="tx2"/>
                </a:solidFill>
                <a:latin typeface="Courier New" pitchFamily="49" charset="0"/>
                <a:cs typeface="Courier New" pitchFamily="49" charset="0"/>
              </a:rPr>
              <a:t>{</a:t>
            </a:r>
            <a:endParaRPr lang="zh-CN" altLang="en-US" sz="2000" b="1" dirty="0" smtClean="0">
              <a:solidFill>
                <a:schemeClr val="tx2"/>
              </a:solidFill>
              <a:latin typeface="Courier New" pitchFamily="49" charset="0"/>
              <a:cs typeface="Courier New" pitchFamily="49" charset="0"/>
            </a:endParaRPr>
          </a:p>
          <a:p>
            <a:r>
              <a:rPr lang="zh-CN" altLang="en-US" sz="2000" b="1" dirty="0" smtClean="0">
                <a:solidFill>
                  <a:schemeClr val="tx2"/>
                </a:solidFill>
                <a:latin typeface="Courier New" pitchFamily="49" charset="0"/>
                <a:cs typeface="Courier New" pitchFamily="49" charset="0"/>
              </a:rPr>
              <a:t>		</a:t>
            </a:r>
            <a:r>
              <a:rPr lang="en-US" altLang="zh-CN" sz="2000" b="1" dirty="0" smtClean="0">
                <a:solidFill>
                  <a:schemeClr val="tx2"/>
                </a:solidFill>
                <a:latin typeface="Courier New" pitchFamily="49" charset="0"/>
                <a:cs typeface="Courier New" pitchFamily="49" charset="0"/>
              </a:rPr>
              <a:t>root = </a:t>
            </a:r>
            <a:r>
              <a:rPr lang="en-US" altLang="zh-CN" sz="2000" b="1" dirty="0" err="1" smtClean="0">
                <a:solidFill>
                  <a:schemeClr val="tx2"/>
                </a:solidFill>
                <a:latin typeface="Courier New" pitchFamily="49" charset="0"/>
                <a:cs typeface="Courier New" pitchFamily="49" charset="0"/>
              </a:rPr>
              <a:t>croot</a:t>
            </a:r>
            <a:r>
              <a:rPr lang="en-US" altLang="zh-CN" sz="2000" b="1" dirty="0" smtClean="0">
                <a:solidFill>
                  <a:schemeClr val="tx2"/>
                </a:solidFill>
                <a:latin typeface="Courier New" pitchFamily="49" charset="0"/>
                <a:cs typeface="Courier New" pitchFamily="49" charset="0"/>
              </a:rPr>
              <a:t>;</a:t>
            </a:r>
            <a:endParaRPr lang="zh-CN" altLang="en-US" sz="2000" b="1" dirty="0" smtClean="0">
              <a:solidFill>
                <a:schemeClr val="tx2"/>
              </a:solidFill>
              <a:latin typeface="Courier New" pitchFamily="49" charset="0"/>
              <a:cs typeface="Courier New" pitchFamily="49" charset="0"/>
            </a:endParaRPr>
          </a:p>
          <a:p>
            <a:r>
              <a:rPr lang="zh-CN" altLang="en-US" sz="2000" b="1" dirty="0" smtClean="0">
                <a:solidFill>
                  <a:schemeClr val="tx2"/>
                </a:solidFill>
                <a:latin typeface="Courier New" pitchFamily="49" charset="0"/>
                <a:cs typeface="Courier New" pitchFamily="49" charset="0"/>
              </a:rPr>
              <a:t>		</a:t>
            </a:r>
            <a:r>
              <a:rPr lang="nl-NL" altLang="zh-CN" sz="2000" b="1" dirty="0" smtClean="0">
                <a:solidFill>
                  <a:schemeClr val="tx2"/>
                </a:solidFill>
                <a:latin typeface="Courier New" pitchFamily="49" charset="0"/>
                <a:cs typeface="Courier New" pitchFamily="49" charset="0"/>
              </a:rPr>
              <a:t>croot </a:t>
            </a:r>
            <a:r>
              <a:rPr lang="nl-NL" altLang="zh-CN" sz="2000" b="1" smtClean="0">
                <a:solidFill>
                  <a:schemeClr val="tx2"/>
                </a:solidFill>
                <a:latin typeface="Courier New" pitchFamily="49" charset="0"/>
                <a:cs typeface="Courier New" pitchFamily="49" charset="0"/>
              </a:rPr>
              <a:t>= (2*root </a:t>
            </a:r>
            <a:r>
              <a:rPr lang="nl-NL" altLang="zh-CN" sz="2000" b="1" dirty="0" smtClean="0">
                <a:solidFill>
                  <a:schemeClr val="tx2"/>
                </a:solidFill>
                <a:latin typeface="Courier New" pitchFamily="49" charset="0"/>
                <a:cs typeface="Courier New" pitchFamily="49" charset="0"/>
              </a:rPr>
              <a:t>+ </a:t>
            </a:r>
            <a:r>
              <a:rPr lang="nl-NL" altLang="zh-CN" sz="2000" b="1" smtClean="0">
                <a:solidFill>
                  <a:schemeClr val="tx2"/>
                </a:solidFill>
                <a:latin typeface="Courier New" pitchFamily="49" charset="0"/>
                <a:cs typeface="Courier New" pitchFamily="49" charset="0"/>
              </a:rPr>
              <a:t>R/(root*root</a:t>
            </a:r>
            <a:r>
              <a:rPr lang="nl-NL" altLang="zh-CN" sz="2000" b="1" dirty="0" smtClean="0">
                <a:solidFill>
                  <a:schemeClr val="tx2"/>
                </a:solidFill>
                <a:latin typeface="Courier New" pitchFamily="49" charset="0"/>
                <a:cs typeface="Courier New" pitchFamily="49" charset="0"/>
              </a:rPr>
              <a:t>))/3;</a:t>
            </a:r>
            <a:endParaRPr lang="zh-CN" altLang="en-US" sz="2000" b="1" dirty="0" smtClean="0">
              <a:solidFill>
                <a:schemeClr val="tx2"/>
              </a:solidFill>
              <a:latin typeface="Courier New" pitchFamily="49" charset="0"/>
              <a:cs typeface="Courier New" pitchFamily="49" charset="0"/>
            </a:endParaRPr>
          </a:p>
          <a:p>
            <a:r>
              <a:rPr lang="zh-CN" altLang="en-US" sz="2000" b="1" dirty="0" smtClean="0">
                <a:solidFill>
                  <a:schemeClr val="tx2"/>
                </a:solidFill>
                <a:latin typeface="Courier New" pitchFamily="49" charset="0"/>
                <a:cs typeface="Courier New" pitchFamily="49" charset="0"/>
              </a:rPr>
              <a:t>	</a:t>
            </a:r>
            <a:r>
              <a:rPr lang="en-US" altLang="zh-CN" sz="2000" b="1" smtClean="0">
                <a:solidFill>
                  <a:schemeClr val="tx2"/>
                </a:solidFill>
                <a:latin typeface="Courier New" pitchFamily="49" charset="0"/>
                <a:cs typeface="Courier New" pitchFamily="49" charset="0"/>
              </a:rPr>
              <a:t>}</a:t>
            </a:r>
            <a:r>
              <a:rPr lang="en-US" altLang="zh-CN" sz="2000" b="1" smtClean="0">
                <a:solidFill>
                  <a:srgbClr val="0000FF"/>
                </a:solidFill>
                <a:latin typeface="Courier New" pitchFamily="49" charset="0"/>
                <a:cs typeface="Courier New" pitchFamily="49" charset="0"/>
              </a:rPr>
              <a:t>while</a:t>
            </a:r>
            <a:r>
              <a:rPr lang="en-US" altLang="zh-CN" sz="2000" b="1" smtClean="0">
                <a:solidFill>
                  <a:schemeClr val="tx2"/>
                </a:solidFill>
                <a:latin typeface="Courier New" pitchFamily="49" charset="0"/>
                <a:cs typeface="Courier New" pitchFamily="49" charset="0"/>
              </a:rPr>
              <a:t>(fabs(croot-root</a:t>
            </a:r>
            <a:r>
              <a:rPr lang="en-US" altLang="zh-CN" sz="2000" b="1" dirty="0" smtClean="0">
                <a:solidFill>
                  <a:schemeClr val="tx2"/>
                </a:solidFill>
                <a:latin typeface="Courier New" pitchFamily="49" charset="0"/>
                <a:cs typeface="Courier New" pitchFamily="49" charset="0"/>
              </a:rPr>
              <a:t>)&gt;</a:t>
            </a:r>
            <a:r>
              <a:rPr lang="en-US" altLang="zh-CN" sz="2000" b="1" dirty="0" err="1" smtClean="0">
                <a:solidFill>
                  <a:schemeClr val="tx2"/>
                </a:solidFill>
                <a:latin typeface="Courier New" pitchFamily="49" charset="0"/>
                <a:cs typeface="Courier New" pitchFamily="49" charset="0"/>
              </a:rPr>
              <a:t>eps</a:t>
            </a:r>
            <a:r>
              <a:rPr lang="en-US" altLang="zh-CN" sz="2000" b="1" dirty="0" smtClean="0">
                <a:solidFill>
                  <a:schemeClr val="tx2"/>
                </a:solidFill>
                <a:latin typeface="Courier New" pitchFamily="49" charset="0"/>
                <a:cs typeface="Courier New" pitchFamily="49" charset="0"/>
              </a:rPr>
              <a:t>);</a:t>
            </a:r>
            <a:endParaRPr lang="zh-CN" altLang="en-US" sz="2000" b="1" dirty="0" smtClean="0">
              <a:solidFill>
                <a:schemeClr val="tx2"/>
              </a:solidFill>
              <a:latin typeface="Courier New" pitchFamily="49" charset="0"/>
              <a:cs typeface="Courier New" pitchFamily="49" charset="0"/>
            </a:endParaRPr>
          </a:p>
          <a:p>
            <a:r>
              <a:rPr lang="zh-CN" altLang="en-US" sz="2000" b="1" dirty="0" smtClean="0">
                <a:solidFill>
                  <a:schemeClr val="tx2"/>
                </a:solidFill>
                <a:latin typeface="Courier New" pitchFamily="49" charset="0"/>
                <a:cs typeface="Courier New" pitchFamily="49" charset="0"/>
              </a:rPr>
              <a:t>	</a:t>
            </a:r>
            <a:r>
              <a:rPr lang="en-US" altLang="zh-CN" sz="2000" b="1" dirty="0" smtClean="0">
                <a:solidFill>
                  <a:schemeClr val="tx2"/>
                </a:solidFill>
                <a:latin typeface="Courier New" pitchFamily="49" charset="0"/>
                <a:cs typeface="Courier New" pitchFamily="49" charset="0"/>
              </a:rPr>
              <a:t>A = </a:t>
            </a:r>
            <a:r>
              <a:rPr lang="en-US" altLang="zh-CN" sz="2000" b="1" dirty="0" err="1" smtClean="0">
                <a:solidFill>
                  <a:schemeClr val="tx2"/>
                </a:solidFill>
                <a:latin typeface="Courier New" pitchFamily="49" charset="0"/>
                <a:cs typeface="Courier New" pitchFamily="49" charset="0"/>
              </a:rPr>
              <a:t>croot</a:t>
            </a:r>
            <a:r>
              <a:rPr lang="en-US" altLang="zh-CN" sz="2000" b="1" dirty="0" smtClean="0">
                <a:solidFill>
                  <a:schemeClr val="tx2"/>
                </a:solidFill>
                <a:latin typeface="Courier New" pitchFamily="49" charset="0"/>
                <a:cs typeface="Courier New" pitchFamily="49" charset="0"/>
              </a:rPr>
              <a:t>;</a:t>
            </a:r>
            <a:endParaRPr lang="zh-CN" altLang="en-US" sz="2000" b="1" dirty="0" smtClean="0">
              <a:solidFill>
                <a:schemeClr val="tx2"/>
              </a:solidFill>
              <a:latin typeface="Courier New" pitchFamily="49" charset="0"/>
              <a:cs typeface="Courier New" pitchFamily="49" charset="0"/>
            </a:endParaRPr>
          </a:p>
          <a:p>
            <a:r>
              <a:rPr lang="zh-CN" altLang="en-US" sz="2000" b="1" dirty="0" smtClean="0">
                <a:solidFill>
                  <a:schemeClr val="tx2"/>
                </a:solidFill>
                <a:latin typeface="Courier New" pitchFamily="49" charset="0"/>
                <a:cs typeface="Courier New" pitchFamily="49" charset="0"/>
              </a:rPr>
              <a:t>	</a:t>
            </a:r>
            <a:r>
              <a:rPr lang="en-US" altLang="zh-CN" sz="2000" b="1" dirty="0" err="1" smtClean="0">
                <a:solidFill>
                  <a:schemeClr val="tx2"/>
                </a:solidFill>
                <a:latin typeface="Courier New" pitchFamily="49" charset="0"/>
                <a:cs typeface="Courier New" pitchFamily="49" charset="0"/>
              </a:rPr>
              <a:t>croot</a:t>
            </a:r>
            <a:r>
              <a:rPr lang="en-US" altLang="zh-CN" sz="2000" b="1" dirty="0" smtClean="0">
                <a:solidFill>
                  <a:schemeClr val="tx2"/>
                </a:solidFill>
                <a:latin typeface="Courier New" pitchFamily="49" charset="0"/>
                <a:cs typeface="Courier New" pitchFamily="49" charset="0"/>
              </a:rPr>
              <a:t> = S;</a:t>
            </a:r>
            <a:endParaRPr lang="zh-CN" altLang="en-US" sz="2000" b="1" dirty="0" smtClean="0">
              <a:solidFill>
                <a:schemeClr val="tx2"/>
              </a:solidFill>
              <a:latin typeface="Courier New" pitchFamily="49" charset="0"/>
              <a:cs typeface="Courier New" pitchFamily="49" charset="0"/>
            </a:endParaRPr>
          </a:p>
          <a:p>
            <a:r>
              <a:rPr lang="zh-CN" altLang="en-US" sz="2000" b="1" dirty="0" smtClean="0">
                <a:solidFill>
                  <a:schemeClr val="tx2"/>
                </a:solidFill>
                <a:latin typeface="Courier New" pitchFamily="49" charset="0"/>
                <a:cs typeface="Courier New" pitchFamily="49" charset="0"/>
              </a:rPr>
              <a:t>	</a:t>
            </a:r>
            <a:r>
              <a:rPr lang="en-US" altLang="zh-CN" sz="2000" b="1" dirty="0" smtClean="0">
                <a:solidFill>
                  <a:srgbClr val="0000FF"/>
                </a:solidFill>
                <a:latin typeface="Courier New" pitchFamily="49" charset="0"/>
                <a:cs typeface="Courier New" pitchFamily="49" charset="0"/>
              </a:rPr>
              <a:t>do</a:t>
            </a:r>
            <a:r>
              <a:rPr lang="en-US" altLang="zh-CN" sz="2000" b="1" dirty="0" smtClean="0">
                <a:solidFill>
                  <a:schemeClr val="tx2"/>
                </a:solidFill>
                <a:latin typeface="Courier New" pitchFamily="49" charset="0"/>
                <a:cs typeface="Courier New" pitchFamily="49" charset="0"/>
              </a:rPr>
              <a:t>{</a:t>
            </a:r>
            <a:endParaRPr lang="zh-CN" altLang="en-US" sz="2000" b="1" dirty="0" smtClean="0">
              <a:solidFill>
                <a:schemeClr val="tx2"/>
              </a:solidFill>
              <a:latin typeface="Courier New" pitchFamily="49" charset="0"/>
              <a:cs typeface="Courier New" pitchFamily="49" charset="0"/>
            </a:endParaRPr>
          </a:p>
          <a:p>
            <a:r>
              <a:rPr lang="zh-CN" altLang="en-US" sz="2000" b="1" dirty="0" smtClean="0">
                <a:solidFill>
                  <a:schemeClr val="tx2"/>
                </a:solidFill>
                <a:latin typeface="Courier New" pitchFamily="49" charset="0"/>
                <a:cs typeface="Courier New" pitchFamily="49" charset="0"/>
              </a:rPr>
              <a:t>		</a:t>
            </a:r>
            <a:r>
              <a:rPr lang="en-US" altLang="zh-CN" sz="2000" b="1" dirty="0" smtClean="0">
                <a:solidFill>
                  <a:schemeClr val="tx2"/>
                </a:solidFill>
                <a:latin typeface="Courier New" pitchFamily="49" charset="0"/>
                <a:cs typeface="Courier New" pitchFamily="49" charset="0"/>
              </a:rPr>
              <a:t>root = </a:t>
            </a:r>
            <a:r>
              <a:rPr lang="en-US" altLang="zh-CN" sz="2000" b="1" dirty="0" err="1" smtClean="0">
                <a:solidFill>
                  <a:schemeClr val="tx2"/>
                </a:solidFill>
                <a:latin typeface="Courier New" pitchFamily="49" charset="0"/>
                <a:cs typeface="Courier New" pitchFamily="49" charset="0"/>
              </a:rPr>
              <a:t>croot</a:t>
            </a:r>
            <a:r>
              <a:rPr lang="en-US" altLang="zh-CN" sz="2000" b="1" dirty="0" smtClean="0">
                <a:solidFill>
                  <a:schemeClr val="tx2"/>
                </a:solidFill>
                <a:latin typeface="Courier New" pitchFamily="49" charset="0"/>
                <a:cs typeface="Courier New" pitchFamily="49" charset="0"/>
              </a:rPr>
              <a:t>;</a:t>
            </a:r>
            <a:endParaRPr lang="zh-CN" altLang="en-US" sz="2000" b="1" dirty="0" smtClean="0">
              <a:solidFill>
                <a:schemeClr val="tx2"/>
              </a:solidFill>
              <a:latin typeface="Courier New" pitchFamily="49" charset="0"/>
              <a:cs typeface="Courier New" pitchFamily="49" charset="0"/>
            </a:endParaRPr>
          </a:p>
          <a:p>
            <a:r>
              <a:rPr lang="zh-CN" altLang="en-US" sz="2000" b="1" dirty="0" smtClean="0">
                <a:solidFill>
                  <a:schemeClr val="tx2"/>
                </a:solidFill>
                <a:latin typeface="Courier New" pitchFamily="49" charset="0"/>
                <a:cs typeface="Courier New" pitchFamily="49" charset="0"/>
              </a:rPr>
              <a:t>		</a:t>
            </a:r>
            <a:r>
              <a:rPr lang="nl-NL" altLang="zh-CN" sz="2000" b="1" dirty="0" smtClean="0">
                <a:solidFill>
                  <a:schemeClr val="tx2"/>
                </a:solidFill>
                <a:latin typeface="Courier New" pitchFamily="49" charset="0"/>
                <a:cs typeface="Courier New" pitchFamily="49" charset="0"/>
              </a:rPr>
              <a:t>croot </a:t>
            </a:r>
            <a:r>
              <a:rPr lang="nl-NL" altLang="zh-CN" sz="2000" b="1" smtClean="0">
                <a:solidFill>
                  <a:schemeClr val="tx2"/>
                </a:solidFill>
                <a:latin typeface="Courier New" pitchFamily="49" charset="0"/>
                <a:cs typeface="Courier New" pitchFamily="49" charset="0"/>
              </a:rPr>
              <a:t>= (2*root </a:t>
            </a:r>
            <a:r>
              <a:rPr lang="nl-NL" altLang="zh-CN" sz="2000" b="1" dirty="0" smtClean="0">
                <a:solidFill>
                  <a:schemeClr val="tx2"/>
                </a:solidFill>
                <a:latin typeface="Courier New" pitchFamily="49" charset="0"/>
                <a:cs typeface="Courier New" pitchFamily="49" charset="0"/>
              </a:rPr>
              <a:t>+ </a:t>
            </a:r>
            <a:r>
              <a:rPr lang="nl-NL" altLang="zh-CN" sz="2000" b="1" smtClean="0">
                <a:solidFill>
                  <a:schemeClr val="tx2"/>
                </a:solidFill>
                <a:latin typeface="Courier New" pitchFamily="49" charset="0"/>
                <a:cs typeface="Courier New" pitchFamily="49" charset="0"/>
              </a:rPr>
              <a:t>S/(root*root</a:t>
            </a:r>
            <a:r>
              <a:rPr lang="nl-NL" altLang="zh-CN" sz="2000" b="1" dirty="0" smtClean="0">
                <a:solidFill>
                  <a:schemeClr val="tx2"/>
                </a:solidFill>
                <a:latin typeface="Courier New" pitchFamily="49" charset="0"/>
                <a:cs typeface="Courier New" pitchFamily="49" charset="0"/>
              </a:rPr>
              <a:t>))/3;</a:t>
            </a:r>
            <a:endParaRPr lang="zh-CN" altLang="en-US" sz="2000" b="1" dirty="0" smtClean="0">
              <a:solidFill>
                <a:schemeClr val="tx2"/>
              </a:solidFill>
              <a:latin typeface="Courier New" pitchFamily="49" charset="0"/>
              <a:cs typeface="Courier New" pitchFamily="49" charset="0"/>
            </a:endParaRPr>
          </a:p>
          <a:p>
            <a:r>
              <a:rPr lang="zh-CN" altLang="en-US" sz="2000" b="1" dirty="0" smtClean="0">
                <a:solidFill>
                  <a:schemeClr val="tx2"/>
                </a:solidFill>
                <a:latin typeface="Courier New" pitchFamily="49" charset="0"/>
                <a:cs typeface="Courier New" pitchFamily="49" charset="0"/>
              </a:rPr>
              <a:t>	</a:t>
            </a:r>
            <a:r>
              <a:rPr lang="en-US" altLang="zh-CN" sz="2000" b="1" smtClean="0">
                <a:solidFill>
                  <a:schemeClr val="tx2"/>
                </a:solidFill>
                <a:latin typeface="Courier New" pitchFamily="49" charset="0"/>
                <a:cs typeface="Courier New" pitchFamily="49" charset="0"/>
              </a:rPr>
              <a:t>}</a:t>
            </a:r>
            <a:r>
              <a:rPr lang="en-US" altLang="zh-CN" sz="2000" b="1" smtClean="0">
                <a:solidFill>
                  <a:srgbClr val="0000FF"/>
                </a:solidFill>
                <a:latin typeface="Courier New" pitchFamily="49" charset="0"/>
                <a:cs typeface="Courier New" pitchFamily="49" charset="0"/>
              </a:rPr>
              <a:t>while</a:t>
            </a:r>
            <a:r>
              <a:rPr lang="en-US" altLang="zh-CN" sz="2000" b="1" smtClean="0">
                <a:solidFill>
                  <a:schemeClr val="tx2"/>
                </a:solidFill>
                <a:latin typeface="Courier New" pitchFamily="49" charset="0"/>
                <a:cs typeface="Courier New" pitchFamily="49" charset="0"/>
              </a:rPr>
              <a:t>(fabs(croot-root</a:t>
            </a:r>
            <a:r>
              <a:rPr lang="en-US" altLang="zh-CN" sz="2000" b="1" dirty="0" smtClean="0">
                <a:solidFill>
                  <a:schemeClr val="tx2"/>
                </a:solidFill>
                <a:latin typeface="Courier New" pitchFamily="49" charset="0"/>
                <a:cs typeface="Courier New" pitchFamily="49" charset="0"/>
              </a:rPr>
              <a:t>)&gt;</a:t>
            </a:r>
            <a:r>
              <a:rPr lang="en-US" altLang="zh-CN" sz="2000" b="1" dirty="0" err="1" smtClean="0">
                <a:solidFill>
                  <a:schemeClr val="tx2"/>
                </a:solidFill>
                <a:latin typeface="Courier New" pitchFamily="49" charset="0"/>
                <a:cs typeface="Courier New" pitchFamily="49" charset="0"/>
              </a:rPr>
              <a:t>eps</a:t>
            </a:r>
            <a:r>
              <a:rPr lang="en-US" altLang="zh-CN" sz="2000" b="1" dirty="0" smtClean="0">
                <a:solidFill>
                  <a:schemeClr val="tx2"/>
                </a:solidFill>
                <a:latin typeface="Courier New" pitchFamily="49" charset="0"/>
                <a:cs typeface="Courier New" pitchFamily="49" charset="0"/>
              </a:rPr>
              <a:t>);</a:t>
            </a:r>
            <a:endParaRPr lang="zh-CN" altLang="en-US" sz="2000" b="1" dirty="0" smtClean="0">
              <a:solidFill>
                <a:schemeClr val="tx2"/>
              </a:solidFill>
              <a:latin typeface="Courier New" pitchFamily="49" charset="0"/>
              <a:cs typeface="Courier New" pitchFamily="49" charset="0"/>
            </a:endParaRPr>
          </a:p>
          <a:p>
            <a:r>
              <a:rPr lang="zh-CN" altLang="en-US" sz="2000" b="1" dirty="0" smtClean="0">
                <a:solidFill>
                  <a:schemeClr val="tx2"/>
                </a:solidFill>
                <a:latin typeface="Courier New" pitchFamily="49" charset="0"/>
                <a:cs typeface="Courier New" pitchFamily="49" charset="0"/>
              </a:rPr>
              <a:t>	</a:t>
            </a:r>
            <a:r>
              <a:rPr lang="en-US" altLang="zh-CN" sz="2000" b="1" dirty="0" smtClean="0">
                <a:solidFill>
                  <a:schemeClr val="tx2"/>
                </a:solidFill>
                <a:latin typeface="Courier New" pitchFamily="49" charset="0"/>
                <a:cs typeface="Courier New" pitchFamily="49" charset="0"/>
              </a:rPr>
              <a:t>B = </a:t>
            </a:r>
            <a:r>
              <a:rPr lang="en-US" altLang="zh-CN" sz="2000" b="1" dirty="0" err="1" smtClean="0">
                <a:solidFill>
                  <a:schemeClr val="tx2"/>
                </a:solidFill>
                <a:latin typeface="Courier New" pitchFamily="49" charset="0"/>
                <a:cs typeface="Courier New" pitchFamily="49" charset="0"/>
              </a:rPr>
              <a:t>croot</a:t>
            </a:r>
            <a:r>
              <a:rPr lang="en-US" altLang="zh-CN" sz="2000" b="1" dirty="0" smtClean="0">
                <a:solidFill>
                  <a:schemeClr val="tx2"/>
                </a:solidFill>
                <a:latin typeface="Courier New" pitchFamily="49" charset="0"/>
                <a:cs typeface="Courier New" pitchFamily="49" charset="0"/>
              </a:rPr>
              <a:t>;</a:t>
            </a:r>
            <a:endParaRPr lang="zh-CN" altLang="en-US" sz="2000" b="1" dirty="0" smtClean="0">
              <a:solidFill>
                <a:schemeClr val="tx2"/>
              </a:solidFill>
              <a:latin typeface="Courier New" pitchFamily="49" charset="0"/>
              <a:cs typeface="Courier New" pitchFamily="49" charset="0"/>
            </a:endParaRPr>
          </a:p>
          <a:p>
            <a:r>
              <a:rPr lang="en-US" altLang="zh-CN" sz="2000" b="1" dirty="0" smtClean="0">
                <a:solidFill>
                  <a:schemeClr val="tx2"/>
                </a:solidFill>
                <a:latin typeface="Courier New" pitchFamily="49" charset="0"/>
                <a:cs typeface="Courier New" pitchFamily="49" charset="0"/>
              </a:rPr>
              <a:t>	</a:t>
            </a:r>
            <a:r>
              <a:rPr lang="en-US" altLang="zh-CN" sz="2000" b="1" dirty="0" err="1" smtClean="0">
                <a:solidFill>
                  <a:schemeClr val="tx2"/>
                </a:solidFill>
                <a:latin typeface="Courier New" pitchFamily="49" charset="0"/>
                <a:cs typeface="Courier New" pitchFamily="49" charset="0"/>
              </a:rPr>
              <a:t>xr</a:t>
            </a:r>
            <a:r>
              <a:rPr lang="zh-CN" altLang="en-US" sz="2000" b="1" dirty="0" smtClean="0">
                <a:solidFill>
                  <a:schemeClr val="tx2"/>
                </a:solidFill>
                <a:latin typeface="Courier New" pitchFamily="49" charset="0"/>
                <a:cs typeface="Courier New" pitchFamily="49" charset="0"/>
              </a:rPr>
              <a:t> </a:t>
            </a:r>
            <a:r>
              <a:rPr lang="en-US" altLang="zh-CN" sz="2000" b="1" dirty="0" smtClean="0">
                <a:solidFill>
                  <a:schemeClr val="tx2"/>
                </a:solidFill>
                <a:latin typeface="Courier New" pitchFamily="49" charset="0"/>
                <a:cs typeface="Courier New" pitchFamily="49" charset="0"/>
              </a:rPr>
              <a:t>= A + B;</a:t>
            </a:r>
          </a:p>
          <a:p>
            <a:r>
              <a:rPr lang="en-US" altLang="zh-CN" sz="2000" b="1" dirty="0" smtClean="0">
                <a:solidFill>
                  <a:schemeClr val="tx2"/>
                </a:solidFill>
                <a:latin typeface="Courier New" pitchFamily="49" charset="0"/>
                <a:cs typeface="Courier New" pitchFamily="49" charset="0"/>
              </a:rPr>
              <a:t>	</a:t>
            </a:r>
            <a:r>
              <a:rPr lang="en-US" altLang="zh-CN" sz="2000" b="1" dirty="0" err="1" smtClean="0">
                <a:solidFill>
                  <a:schemeClr val="tx2"/>
                </a:solidFill>
                <a:latin typeface="Courier New" pitchFamily="49" charset="0"/>
                <a:cs typeface="Courier New" pitchFamily="49" charset="0"/>
              </a:rPr>
              <a:t>cout</a:t>
            </a:r>
            <a:r>
              <a:rPr lang="en-US" altLang="zh-CN" sz="2000" b="1" dirty="0" smtClean="0">
                <a:solidFill>
                  <a:schemeClr val="tx2"/>
                </a:solidFill>
                <a:latin typeface="Courier New" pitchFamily="49" charset="0"/>
                <a:cs typeface="Courier New" pitchFamily="49" charset="0"/>
              </a:rPr>
              <a:t>&lt;&lt;</a:t>
            </a:r>
            <a:r>
              <a:rPr lang="en-US" altLang="zh-CN" sz="2000" b="1" dirty="0" err="1" smtClean="0">
                <a:solidFill>
                  <a:schemeClr val="tx2"/>
                </a:solidFill>
                <a:latin typeface="Courier New" pitchFamily="49" charset="0"/>
                <a:cs typeface="Courier New" pitchFamily="49" charset="0"/>
              </a:rPr>
              <a:t>endl</a:t>
            </a:r>
            <a:r>
              <a:rPr lang="en-US" altLang="zh-CN" sz="2000" b="1" dirty="0" smtClean="0">
                <a:solidFill>
                  <a:schemeClr val="tx2"/>
                </a:solidFill>
                <a:latin typeface="Courier New" pitchFamily="49" charset="0"/>
                <a:cs typeface="Courier New" pitchFamily="49" charset="0"/>
              </a:rPr>
              <a:t>&lt;&lt;″The real root of the equation is″&lt;&lt;</a:t>
            </a:r>
            <a:r>
              <a:rPr lang="en-US" altLang="zh-CN" sz="2000" b="1" dirty="0" err="1" smtClean="0">
                <a:solidFill>
                  <a:schemeClr val="tx2"/>
                </a:solidFill>
                <a:latin typeface="Courier New" pitchFamily="49" charset="0"/>
                <a:cs typeface="Courier New" pitchFamily="49" charset="0"/>
              </a:rPr>
              <a:t>xr</a:t>
            </a:r>
            <a:r>
              <a:rPr lang="en-US" altLang="zh-CN" sz="2000" b="1" dirty="0" smtClean="0">
                <a:solidFill>
                  <a:schemeClr val="tx2"/>
                </a:solidFill>
                <a:latin typeface="Courier New" pitchFamily="49" charset="0"/>
                <a:cs typeface="Courier New" pitchFamily="49" charset="0"/>
              </a:rPr>
              <a:t>;</a:t>
            </a:r>
          </a:p>
          <a:p>
            <a:r>
              <a:rPr lang="en-US" altLang="zh-CN" sz="2000" b="1" dirty="0" smtClean="0">
                <a:solidFill>
                  <a:schemeClr val="tx2"/>
                </a:solidFill>
                <a:latin typeface="Courier New" pitchFamily="49" charset="0"/>
                <a:cs typeface="Courier New" pitchFamily="49" charset="0"/>
              </a:rPr>
              <a:t>}</a:t>
            </a:r>
            <a:endParaRPr lang="zh-CN" altLang="en-US" sz="2000" b="1" dirty="0" smtClean="0">
              <a:solidFill>
                <a:schemeClr val="tx2"/>
              </a:solidFill>
              <a:latin typeface="Courier New" pitchFamily="49" charset="0"/>
              <a:cs typeface="Courier New" pitchFamily="49" charset="0"/>
            </a:endParaRPr>
          </a:p>
        </p:txBody>
      </p:sp>
    </p:spTree>
    <p:extLst>
      <p:ext uri="{BB962C8B-B14F-4D97-AF65-F5344CB8AC3E}">
        <p14:creationId xmlns:p14="http://schemas.microsoft.com/office/powerpoint/2010/main" val="3883208876"/>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a:xfrm>
            <a:off x="457200" y="1295400"/>
            <a:ext cx="8153400" cy="704840"/>
          </a:xfrm>
        </p:spPr>
        <p:txBody>
          <a:bodyPr/>
          <a:lstStyle/>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5.6】</a:t>
            </a:r>
            <a:r>
              <a:rPr lang="zh-CN" altLang="en-US" dirty="0" smtClean="0">
                <a:solidFill>
                  <a:srgbClr val="C00000"/>
                </a:solidFill>
              </a:rPr>
              <a:t>函数原型及主函数</a:t>
            </a:r>
            <a:endParaRPr lang="zh-CN" altLang="en-US" dirty="0">
              <a:solidFill>
                <a:srgbClr val="C00000"/>
              </a:solidFill>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59</a:t>
            </a:fld>
            <a:endParaRPr lang="en-US" altLang="zh-CN" dirty="0"/>
          </a:p>
        </p:txBody>
      </p:sp>
      <p:sp>
        <p:nvSpPr>
          <p:cNvPr id="6" name="Rectangle 3"/>
          <p:cNvSpPr txBox="1">
            <a:spLocks noRot="1" noChangeArrowheads="1"/>
          </p:cNvSpPr>
          <p:nvPr/>
        </p:nvSpPr>
        <p:spPr bwMode="auto">
          <a:xfrm>
            <a:off x="214282" y="1928802"/>
            <a:ext cx="8786874" cy="46084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spcBef>
                <a:spcPts val="0"/>
              </a:spcBef>
              <a:spcAft>
                <a:spcPct val="0"/>
              </a:spcAft>
              <a:buClr>
                <a:schemeClr val="hlink"/>
              </a:buClr>
              <a:buSzTx/>
              <a:buFont typeface="Wingdings" pitchFamily="2" charset="2"/>
              <a:buNone/>
              <a:tabLst/>
              <a:defRPr/>
            </a:pPr>
            <a:r>
              <a:rPr kumimoji="1" lang="en-US" altLang="zh-CN" sz="2000" b="1" i="0" u="none" strike="noStrike" kern="0" cap="none" spc="0" normalizeH="0" baseline="0" noProof="0" dirty="0" smtClean="0">
                <a:ln>
                  <a:noFill/>
                </a:ln>
                <a:solidFill>
                  <a:srgbClr val="0000FF"/>
                </a:solidFill>
                <a:effectLst/>
                <a:uLnTx/>
                <a:uFillTx/>
                <a:latin typeface="Courier New" pitchFamily="49" charset="0"/>
                <a:ea typeface="楷体_GB2312" pitchFamily="49" charset="-122"/>
                <a:cs typeface="Courier New" pitchFamily="49" charset="0"/>
              </a:rPr>
              <a:t>#include</a:t>
            </a:r>
            <a:r>
              <a:rPr kumimoji="1" lang="en-US" altLang="zh-CN" sz="2000" b="1" i="0" u="none" strike="noStrike" kern="0" cap="none" spc="0" normalizeH="0" baseline="0" noProof="0" dirty="0" smtClean="0">
                <a:ln>
                  <a:noFill/>
                </a:ln>
                <a:solidFill>
                  <a:schemeClr val="tx2"/>
                </a:solidFill>
                <a:effectLst/>
                <a:uLnTx/>
                <a:uFillTx/>
                <a:latin typeface="Courier New" pitchFamily="49" charset="0"/>
                <a:ea typeface="楷体_GB2312" pitchFamily="49" charset="-122"/>
                <a:cs typeface="Courier New" pitchFamily="49" charset="0"/>
              </a:rPr>
              <a:t>&lt;</a:t>
            </a:r>
            <a:r>
              <a:rPr kumimoji="1" lang="en-US" altLang="zh-CN" sz="2000" b="1" i="0" u="none" strike="noStrike" kern="0" cap="none" spc="0" normalizeH="0" baseline="0" noProof="0" dirty="0" err="1" smtClean="0">
                <a:ln>
                  <a:noFill/>
                </a:ln>
                <a:solidFill>
                  <a:schemeClr val="tx2"/>
                </a:solidFill>
                <a:effectLst/>
                <a:uLnTx/>
                <a:uFillTx/>
                <a:latin typeface="Courier New" pitchFamily="49" charset="0"/>
                <a:ea typeface="楷体_GB2312" pitchFamily="49" charset="-122"/>
                <a:cs typeface="Courier New" pitchFamily="49" charset="0"/>
              </a:rPr>
              <a:t>iostream</a:t>
            </a:r>
            <a:r>
              <a:rPr kumimoji="1" lang="en-US" altLang="zh-CN" sz="2000" b="1" i="0" u="none" strike="noStrike" kern="0" cap="none" spc="0" normalizeH="0" baseline="0" noProof="0" dirty="0" smtClean="0">
                <a:ln>
                  <a:noFill/>
                </a:ln>
                <a:solidFill>
                  <a:schemeClr val="tx2"/>
                </a:solidFill>
                <a:effectLst/>
                <a:uLnTx/>
                <a:uFillTx/>
                <a:latin typeface="Courier New" pitchFamily="49" charset="0"/>
                <a:ea typeface="楷体_GB2312" pitchFamily="49" charset="-122"/>
                <a:cs typeface="Courier New" pitchFamily="49" charset="0"/>
              </a:rPr>
              <a:t>&gt;</a:t>
            </a:r>
          </a:p>
          <a:p>
            <a:pPr marL="342900" marR="0" lvl="0" indent="-342900" algn="l" defTabSz="914400" rtl="0" eaLnBrk="1" fontAlgn="base" latinLnBrk="0" hangingPunct="1">
              <a:spcBef>
                <a:spcPts val="0"/>
              </a:spcBef>
              <a:spcAft>
                <a:spcPct val="0"/>
              </a:spcAft>
              <a:buClr>
                <a:schemeClr val="hlink"/>
              </a:buClr>
              <a:buSzTx/>
              <a:buFont typeface="Wingdings" pitchFamily="2" charset="2"/>
              <a:buNone/>
              <a:tabLst/>
              <a:defRPr/>
            </a:pPr>
            <a:r>
              <a:rPr kumimoji="1" lang="en-US" altLang="zh-CN" sz="2000" b="1" kern="0" dirty="0" smtClean="0">
                <a:solidFill>
                  <a:srgbClr val="0000FF"/>
                </a:solidFill>
                <a:latin typeface="Courier New" pitchFamily="49" charset="0"/>
                <a:ea typeface="楷体_GB2312" pitchFamily="49" charset="-122"/>
                <a:cs typeface="Courier New" pitchFamily="49" charset="0"/>
              </a:rPr>
              <a:t>using namespace</a:t>
            </a:r>
            <a:r>
              <a:rPr kumimoji="1" lang="en-US" altLang="zh-CN" sz="2000" b="1" kern="0" dirty="0" smtClean="0">
                <a:solidFill>
                  <a:schemeClr val="tx2"/>
                </a:solidFill>
                <a:latin typeface="Courier New" pitchFamily="49" charset="0"/>
                <a:ea typeface="楷体_GB2312" pitchFamily="49" charset="-122"/>
                <a:cs typeface="Courier New" pitchFamily="49" charset="0"/>
              </a:rPr>
              <a:t> std;</a:t>
            </a:r>
          </a:p>
          <a:p>
            <a:pPr marL="342900" marR="0" lvl="0" indent="-342900" algn="l" defTabSz="914400" rtl="0" eaLnBrk="1" fontAlgn="base" latinLnBrk="0" hangingPunct="1">
              <a:spcBef>
                <a:spcPts val="0"/>
              </a:spcBef>
              <a:spcAft>
                <a:spcPct val="0"/>
              </a:spcAft>
              <a:buClr>
                <a:schemeClr val="hlink"/>
              </a:buClr>
              <a:buSzTx/>
              <a:buFont typeface="Wingdings" pitchFamily="2" charset="2"/>
              <a:buNone/>
              <a:tabLst/>
              <a:defRPr/>
            </a:pPr>
            <a:r>
              <a:rPr kumimoji="1" lang="en-US" altLang="zh-CN" sz="2000" b="1" i="0" u="none" strike="noStrike" kern="0" cap="none" spc="0" normalizeH="0" baseline="0" noProof="0" dirty="0" smtClean="0">
                <a:ln>
                  <a:noFill/>
                </a:ln>
                <a:solidFill>
                  <a:srgbClr val="0000FF"/>
                </a:solidFill>
                <a:effectLst/>
                <a:uLnTx/>
                <a:uFillTx/>
                <a:latin typeface="Courier New" pitchFamily="49" charset="0"/>
                <a:ea typeface="楷体_GB2312" pitchFamily="49" charset="-122"/>
                <a:cs typeface="Courier New" pitchFamily="49" charset="0"/>
              </a:rPr>
              <a:t>void</a:t>
            </a:r>
            <a:r>
              <a:rPr kumimoji="1" lang="en-US" altLang="zh-CN" sz="2000" b="1" i="0" u="none" strike="noStrike" kern="0" cap="none" spc="0" normalizeH="0" baseline="0" noProof="0" dirty="0" smtClean="0">
                <a:ln>
                  <a:noFill/>
                </a:ln>
                <a:solidFill>
                  <a:schemeClr val="tx2"/>
                </a:solidFill>
                <a:effectLst/>
                <a:uLnTx/>
                <a:uFillTx/>
                <a:latin typeface="Courier New" pitchFamily="49" charset="0"/>
                <a:ea typeface="楷体_GB2312" pitchFamily="49" charset="-122"/>
                <a:cs typeface="Courier New" pitchFamily="49" charset="0"/>
              </a:rPr>
              <a:t> inverse(</a:t>
            </a:r>
            <a:r>
              <a:rPr kumimoji="1" lang="en-US" altLang="zh-CN" sz="2000" b="1" i="0" u="none" strike="noStrike" kern="0" cap="none" spc="0" normalizeH="0" baseline="0" noProof="0" dirty="0" err="1" smtClean="0">
                <a:ln>
                  <a:noFill/>
                </a:ln>
                <a:solidFill>
                  <a:srgbClr val="0000FF"/>
                </a:solidFill>
                <a:effectLst/>
                <a:uLnTx/>
                <a:uFillTx/>
                <a:latin typeface="Courier New" pitchFamily="49" charset="0"/>
                <a:ea typeface="楷体_GB2312" pitchFamily="49" charset="-122"/>
                <a:cs typeface="Courier New" pitchFamily="49" charset="0"/>
              </a:rPr>
              <a:t>int</a:t>
            </a:r>
            <a:r>
              <a:rPr kumimoji="1" lang="en-US" altLang="zh-CN" sz="2000" b="1" i="0" u="none" strike="noStrike" kern="0" cap="none" spc="0" normalizeH="0" baseline="0" noProof="0" dirty="0" smtClean="0">
                <a:ln>
                  <a:noFill/>
                </a:ln>
                <a:solidFill>
                  <a:schemeClr val="tx2"/>
                </a:solidFill>
                <a:effectLst/>
                <a:uLnTx/>
                <a:uFillTx/>
                <a:latin typeface="Courier New" pitchFamily="49" charset="0"/>
                <a:ea typeface="楷体_GB2312" pitchFamily="49" charset="-122"/>
                <a:cs typeface="Courier New" pitchFamily="49" charset="0"/>
              </a:rPr>
              <a:t> [3][6], </a:t>
            </a:r>
            <a:r>
              <a:rPr kumimoji="1" lang="en-US" altLang="zh-CN" sz="2000" b="1" i="0" u="none" strike="noStrike" kern="0" cap="none" spc="0" normalizeH="0" baseline="0" noProof="0" dirty="0" err="1" smtClean="0">
                <a:ln>
                  <a:noFill/>
                </a:ln>
                <a:solidFill>
                  <a:srgbClr val="0000FF"/>
                </a:solidFill>
                <a:effectLst/>
                <a:uLnTx/>
                <a:uFillTx/>
                <a:latin typeface="Courier New" pitchFamily="49" charset="0"/>
                <a:ea typeface="楷体_GB2312" pitchFamily="49" charset="-122"/>
                <a:cs typeface="Courier New" pitchFamily="49" charset="0"/>
              </a:rPr>
              <a:t>int</a:t>
            </a:r>
            <a:r>
              <a:rPr kumimoji="1" lang="en-US" altLang="zh-CN" sz="2000" b="1" i="0" u="none" strike="noStrike" kern="0" cap="none" spc="0" normalizeH="0" baseline="0" noProof="0" dirty="0" smtClean="0">
                <a:ln>
                  <a:noFill/>
                </a:ln>
                <a:solidFill>
                  <a:schemeClr val="tx2"/>
                </a:solidFill>
                <a:effectLst/>
                <a:uLnTx/>
                <a:uFillTx/>
                <a:latin typeface="Courier New" pitchFamily="49" charset="0"/>
                <a:ea typeface="楷体_GB2312" pitchFamily="49" charset="-122"/>
                <a:cs typeface="Courier New" pitchFamily="49" charset="0"/>
              </a:rPr>
              <a:t> [6][3]);</a:t>
            </a:r>
            <a:r>
              <a:rPr kumimoji="0" lang="en-US" altLang="zh-CN" sz="2000" b="1" i="0" u="none" strike="noStrike" kern="0" cap="none" spc="0" normalizeH="0" baseline="0" noProof="0" dirty="0" smtClean="0">
                <a:ln>
                  <a:noFill/>
                </a:ln>
                <a:solidFill>
                  <a:srgbClr val="00B050"/>
                </a:solidFill>
                <a:effectLst/>
                <a:uLnTx/>
                <a:uFillTx/>
                <a:latin typeface="Courier New" pitchFamily="49" charset="0"/>
                <a:ea typeface="楷体_GB2312" pitchFamily="49" charset="-122"/>
                <a:cs typeface="Courier New" pitchFamily="49" charset="0"/>
              </a:rPr>
              <a:t>//</a:t>
            </a:r>
            <a:r>
              <a:rPr kumimoji="0" lang="zh-CN" altLang="en-US" sz="2000" b="1" i="0" u="none" strike="noStrike" kern="0" cap="none" spc="0" normalizeH="0" baseline="0" noProof="0" dirty="0" smtClean="0">
                <a:ln>
                  <a:noFill/>
                </a:ln>
                <a:solidFill>
                  <a:srgbClr val="00B050"/>
                </a:solidFill>
                <a:effectLst/>
                <a:uLnTx/>
                <a:uFillTx/>
                <a:latin typeface="Courier New" pitchFamily="49" charset="0"/>
                <a:ea typeface="楷体_GB2312" pitchFamily="49" charset="-122"/>
                <a:cs typeface="Courier New" pitchFamily="49" charset="0"/>
              </a:rPr>
              <a:t>转置矩阵</a:t>
            </a:r>
          </a:p>
          <a:p>
            <a:pPr marL="342900" marR="0" lvl="0" indent="-342900" algn="l" defTabSz="914400" rtl="0" eaLnBrk="1" fontAlgn="base" latinLnBrk="0" hangingPunct="1">
              <a:spcBef>
                <a:spcPts val="0"/>
              </a:spcBef>
              <a:spcAft>
                <a:spcPct val="0"/>
              </a:spcAft>
              <a:buClr>
                <a:schemeClr val="hlink"/>
              </a:buClr>
              <a:buSzTx/>
              <a:buFont typeface="Wingdings" pitchFamily="2" charset="2"/>
              <a:buNone/>
              <a:tabLst/>
              <a:defRPr/>
            </a:pPr>
            <a:r>
              <a:rPr kumimoji="1" lang="en-US" altLang="zh-CN" sz="2000" b="1" i="0" u="none" strike="noStrike" kern="0" cap="none" spc="0" normalizeH="0" baseline="0" noProof="0" dirty="0" smtClean="0">
                <a:ln>
                  <a:noFill/>
                </a:ln>
                <a:solidFill>
                  <a:srgbClr val="0000FF"/>
                </a:solidFill>
                <a:effectLst/>
                <a:uLnTx/>
                <a:uFillTx/>
                <a:latin typeface="Courier New" pitchFamily="49" charset="0"/>
                <a:ea typeface="楷体_GB2312" pitchFamily="49" charset="-122"/>
                <a:cs typeface="Courier New" pitchFamily="49" charset="0"/>
              </a:rPr>
              <a:t>void</a:t>
            </a:r>
            <a:r>
              <a:rPr kumimoji="1" lang="en-US" altLang="zh-CN" sz="2000" b="1" i="0" u="none" strike="noStrike" kern="0" cap="none" spc="0" normalizeH="0" baseline="0" noProof="0" dirty="0" smtClean="0">
                <a:ln>
                  <a:noFill/>
                </a:ln>
                <a:solidFill>
                  <a:schemeClr val="tx2"/>
                </a:solidFill>
                <a:effectLst/>
                <a:uLnTx/>
                <a:uFillTx/>
                <a:latin typeface="Courier New" pitchFamily="49" charset="0"/>
                <a:ea typeface="楷体_GB2312" pitchFamily="49" charset="-122"/>
                <a:cs typeface="Courier New" pitchFamily="49" charset="0"/>
              </a:rPr>
              <a:t> multi(</a:t>
            </a:r>
            <a:r>
              <a:rPr kumimoji="1" lang="en-US" altLang="zh-CN" sz="2000" b="1" i="0" u="none" strike="noStrike" kern="0" cap="none" spc="0" normalizeH="0" baseline="0" noProof="0" dirty="0" err="1" smtClean="0">
                <a:ln>
                  <a:noFill/>
                </a:ln>
                <a:solidFill>
                  <a:srgbClr val="0000FF"/>
                </a:solidFill>
                <a:effectLst/>
                <a:uLnTx/>
                <a:uFillTx/>
                <a:latin typeface="Courier New" pitchFamily="49" charset="0"/>
                <a:ea typeface="楷体_GB2312" pitchFamily="49" charset="-122"/>
                <a:cs typeface="Courier New" pitchFamily="49" charset="0"/>
              </a:rPr>
              <a:t>int</a:t>
            </a:r>
            <a:r>
              <a:rPr kumimoji="1" lang="en-US" altLang="zh-CN" sz="2000" b="1" i="0" u="none" strike="noStrike" kern="0" cap="none" spc="0" normalizeH="0" baseline="0" noProof="0" dirty="0" smtClean="0">
                <a:ln>
                  <a:noFill/>
                </a:ln>
                <a:solidFill>
                  <a:schemeClr val="tx2"/>
                </a:solidFill>
                <a:effectLst/>
                <a:uLnTx/>
                <a:uFillTx/>
                <a:latin typeface="Courier New" pitchFamily="49" charset="0"/>
                <a:ea typeface="楷体_GB2312" pitchFamily="49" charset="-122"/>
                <a:cs typeface="Courier New" pitchFamily="49" charset="0"/>
              </a:rPr>
              <a:t> [6][3],</a:t>
            </a:r>
            <a:r>
              <a:rPr kumimoji="1" lang="en-US" altLang="zh-CN" sz="2000" b="1" i="0" u="none" strike="noStrike" kern="0" cap="none" spc="0" normalizeH="0" baseline="0" noProof="0" dirty="0" err="1" smtClean="0">
                <a:ln>
                  <a:noFill/>
                </a:ln>
                <a:solidFill>
                  <a:srgbClr val="0000FF"/>
                </a:solidFill>
                <a:effectLst/>
                <a:uLnTx/>
                <a:uFillTx/>
                <a:latin typeface="Courier New" pitchFamily="49" charset="0"/>
                <a:ea typeface="楷体_GB2312" pitchFamily="49" charset="-122"/>
                <a:cs typeface="Courier New" pitchFamily="49" charset="0"/>
              </a:rPr>
              <a:t>int</a:t>
            </a:r>
            <a:r>
              <a:rPr kumimoji="1" lang="en-US" altLang="zh-CN" sz="2000" b="1" i="0" u="none" strike="noStrike" kern="0" cap="none" spc="0" normalizeH="0" baseline="0" noProof="0" dirty="0" smtClean="0">
                <a:ln>
                  <a:noFill/>
                </a:ln>
                <a:solidFill>
                  <a:schemeClr val="tx2"/>
                </a:solidFill>
                <a:effectLst/>
                <a:uLnTx/>
                <a:uFillTx/>
                <a:latin typeface="Courier New" pitchFamily="49" charset="0"/>
                <a:ea typeface="楷体_GB2312" pitchFamily="49" charset="-122"/>
                <a:cs typeface="Courier New" pitchFamily="49" charset="0"/>
              </a:rPr>
              <a:t> [3][4],</a:t>
            </a:r>
            <a:r>
              <a:rPr kumimoji="1" lang="en-US" altLang="zh-CN" sz="2000" b="1" i="0" u="none" strike="noStrike" kern="0" cap="none" spc="0" normalizeH="0" baseline="0" noProof="0" dirty="0" err="1" smtClean="0">
                <a:ln>
                  <a:noFill/>
                </a:ln>
                <a:solidFill>
                  <a:srgbClr val="0000FF"/>
                </a:solidFill>
                <a:effectLst/>
                <a:uLnTx/>
                <a:uFillTx/>
                <a:latin typeface="Courier New" pitchFamily="49" charset="0"/>
                <a:ea typeface="楷体_GB2312" pitchFamily="49" charset="-122"/>
                <a:cs typeface="Courier New" pitchFamily="49" charset="0"/>
              </a:rPr>
              <a:t>int</a:t>
            </a:r>
            <a:r>
              <a:rPr kumimoji="1" lang="en-US" altLang="zh-CN" sz="2000" b="1" i="0" u="none" strike="noStrike" kern="0" cap="none" spc="0" normalizeH="0" baseline="0" noProof="0" dirty="0" smtClean="0">
                <a:ln>
                  <a:noFill/>
                </a:ln>
                <a:solidFill>
                  <a:srgbClr val="0000FF"/>
                </a:solidFill>
                <a:effectLst/>
                <a:uLnTx/>
                <a:uFillTx/>
                <a:latin typeface="Courier New" pitchFamily="49" charset="0"/>
                <a:ea typeface="楷体_GB2312" pitchFamily="49" charset="-122"/>
                <a:cs typeface="Courier New" pitchFamily="49" charset="0"/>
              </a:rPr>
              <a:t> </a:t>
            </a:r>
            <a:r>
              <a:rPr kumimoji="1" lang="en-US" altLang="zh-CN" sz="2000" b="1" i="0" u="none" strike="noStrike" kern="0" cap="none" spc="0" normalizeH="0" baseline="0" noProof="0" dirty="0" smtClean="0">
                <a:ln>
                  <a:noFill/>
                </a:ln>
                <a:solidFill>
                  <a:schemeClr val="tx2"/>
                </a:solidFill>
                <a:effectLst/>
                <a:uLnTx/>
                <a:uFillTx/>
                <a:latin typeface="Courier New" pitchFamily="49" charset="0"/>
                <a:ea typeface="楷体_GB2312" pitchFamily="49" charset="-122"/>
                <a:cs typeface="Courier New" pitchFamily="49" charset="0"/>
              </a:rPr>
              <a:t>[6][4]);</a:t>
            </a:r>
            <a:r>
              <a:rPr kumimoji="0" lang="pl-PL" altLang="zh-CN" sz="2000" b="1" i="0" u="none" strike="noStrike" kern="0" cap="none" spc="0" normalizeH="0" baseline="0" noProof="0" dirty="0" smtClean="0">
                <a:ln>
                  <a:noFill/>
                </a:ln>
                <a:solidFill>
                  <a:srgbClr val="00B050"/>
                </a:solidFill>
                <a:effectLst/>
                <a:uLnTx/>
                <a:uFillTx/>
                <a:latin typeface="Courier New" pitchFamily="49" charset="0"/>
                <a:ea typeface="楷体_GB2312" pitchFamily="49" charset="-122"/>
                <a:cs typeface="Courier New" pitchFamily="49" charset="0"/>
              </a:rPr>
              <a:t>//</a:t>
            </a:r>
            <a:r>
              <a:rPr kumimoji="0" lang="zh-CN" altLang="en-US" sz="2000" b="1" i="0" u="none" strike="noStrike" kern="0" cap="none" spc="0" normalizeH="0" baseline="0" noProof="0" dirty="0" smtClean="0">
                <a:ln>
                  <a:noFill/>
                </a:ln>
                <a:solidFill>
                  <a:srgbClr val="00B050"/>
                </a:solidFill>
                <a:effectLst/>
                <a:uLnTx/>
                <a:uFillTx/>
                <a:latin typeface="Courier New" pitchFamily="49" charset="0"/>
                <a:ea typeface="楷体_GB2312" pitchFamily="49" charset="-122"/>
                <a:cs typeface="Courier New" pitchFamily="49" charset="0"/>
              </a:rPr>
              <a:t>矩阵乘法</a:t>
            </a:r>
            <a:endParaRPr kumimoji="1" lang="zh-CN" altLang="en-US" sz="2000" b="1" i="0" u="none" strike="noStrike" kern="0" cap="none" spc="0" normalizeH="0" baseline="0" noProof="0" dirty="0" smtClean="0">
              <a:ln>
                <a:noFill/>
              </a:ln>
              <a:solidFill>
                <a:srgbClr val="00B050"/>
              </a:solidFill>
              <a:effectLst/>
              <a:uLnTx/>
              <a:uFillTx/>
              <a:latin typeface="Courier New" pitchFamily="49" charset="0"/>
              <a:ea typeface="楷体_GB2312" pitchFamily="49" charset="-122"/>
              <a:cs typeface="Courier New" pitchFamily="49" charset="0"/>
            </a:endParaRPr>
          </a:p>
          <a:p>
            <a:pPr marL="342900" marR="0" lvl="0" indent="-342900" algn="l" defTabSz="914400" rtl="0" eaLnBrk="1" fontAlgn="base" latinLnBrk="0" hangingPunct="1">
              <a:spcBef>
                <a:spcPts val="0"/>
              </a:spcBef>
              <a:spcAft>
                <a:spcPct val="0"/>
              </a:spcAft>
              <a:buClr>
                <a:schemeClr val="hlink"/>
              </a:buClr>
              <a:buSzTx/>
              <a:buFont typeface="Wingdings" pitchFamily="2" charset="2"/>
              <a:buNone/>
              <a:tabLst/>
              <a:defRPr/>
            </a:pPr>
            <a:r>
              <a:rPr kumimoji="1" lang="en-US" altLang="zh-CN" sz="2000" b="1" i="0" u="none" strike="noStrike" kern="0" cap="none" spc="0" normalizeH="0" baseline="0" noProof="0" dirty="0" smtClean="0">
                <a:ln>
                  <a:noFill/>
                </a:ln>
                <a:solidFill>
                  <a:srgbClr val="0000FF"/>
                </a:solidFill>
                <a:effectLst/>
                <a:uLnTx/>
                <a:uFillTx/>
                <a:latin typeface="Courier New" pitchFamily="49" charset="0"/>
                <a:ea typeface="楷体_GB2312" pitchFamily="49" charset="-122"/>
                <a:cs typeface="Courier New" pitchFamily="49" charset="0"/>
              </a:rPr>
              <a:t>void</a:t>
            </a:r>
            <a:r>
              <a:rPr kumimoji="1" lang="en-US" altLang="zh-CN" sz="2000" b="1" i="0" u="none" strike="noStrike" kern="0" cap="none" spc="0" normalizeH="0" baseline="0" noProof="0" dirty="0" smtClean="0">
                <a:ln>
                  <a:noFill/>
                </a:ln>
                <a:solidFill>
                  <a:schemeClr val="tx2"/>
                </a:solidFill>
                <a:effectLst/>
                <a:uLnTx/>
                <a:uFillTx/>
                <a:latin typeface="Courier New" pitchFamily="49" charset="0"/>
                <a:ea typeface="楷体_GB2312" pitchFamily="49" charset="-122"/>
                <a:cs typeface="Courier New" pitchFamily="49" charset="0"/>
              </a:rPr>
              <a:t> output(</a:t>
            </a:r>
            <a:r>
              <a:rPr kumimoji="1" lang="en-US" altLang="zh-CN" sz="2000" b="1" i="0" u="none" strike="noStrike" kern="0" cap="none" spc="0" normalizeH="0" baseline="0" noProof="0" dirty="0" err="1" smtClean="0">
                <a:ln>
                  <a:noFill/>
                </a:ln>
                <a:solidFill>
                  <a:srgbClr val="0000FF"/>
                </a:solidFill>
                <a:effectLst/>
                <a:uLnTx/>
                <a:uFillTx/>
                <a:latin typeface="Courier New" pitchFamily="49" charset="0"/>
                <a:ea typeface="楷体_GB2312" pitchFamily="49" charset="-122"/>
                <a:cs typeface="Courier New" pitchFamily="49" charset="0"/>
              </a:rPr>
              <a:t>int</a:t>
            </a:r>
            <a:r>
              <a:rPr kumimoji="1" lang="en-US" altLang="zh-CN" sz="2000" b="1" i="0" u="none" strike="noStrike" kern="0" cap="none" spc="0" normalizeH="0" baseline="0" noProof="0" dirty="0" smtClean="0">
                <a:ln>
                  <a:noFill/>
                </a:ln>
                <a:solidFill>
                  <a:schemeClr val="tx2"/>
                </a:solidFill>
                <a:effectLst/>
                <a:uLnTx/>
                <a:uFillTx/>
                <a:latin typeface="Courier New" pitchFamily="49" charset="0"/>
                <a:ea typeface="楷体_GB2312" pitchFamily="49" charset="-122"/>
                <a:cs typeface="Courier New" pitchFamily="49" charset="0"/>
              </a:rPr>
              <a:t> [6][4]); </a:t>
            </a:r>
            <a:r>
              <a:rPr kumimoji="0" lang="en-US" altLang="zh-CN" sz="2000" b="1" i="0" u="none" strike="noStrike" kern="0" cap="none" spc="0" normalizeH="0" baseline="0" noProof="0" dirty="0" smtClean="0">
                <a:ln>
                  <a:noFill/>
                </a:ln>
                <a:solidFill>
                  <a:srgbClr val="00B050"/>
                </a:solidFill>
                <a:effectLst/>
                <a:uLnTx/>
                <a:uFillTx/>
                <a:latin typeface="Courier New" pitchFamily="49" charset="0"/>
                <a:ea typeface="楷体_GB2312" pitchFamily="49" charset="-122"/>
                <a:cs typeface="Courier New" pitchFamily="49" charset="0"/>
              </a:rPr>
              <a:t>//</a:t>
            </a:r>
            <a:r>
              <a:rPr kumimoji="0" lang="zh-CN" altLang="en-US" sz="2000" b="1" i="0" u="none" strike="noStrike" kern="0" cap="none" spc="0" normalizeH="0" baseline="0" noProof="0" dirty="0" smtClean="0">
                <a:ln>
                  <a:noFill/>
                </a:ln>
                <a:solidFill>
                  <a:srgbClr val="00B050"/>
                </a:solidFill>
                <a:effectLst/>
                <a:uLnTx/>
                <a:uFillTx/>
                <a:latin typeface="Courier New" pitchFamily="49" charset="0"/>
                <a:ea typeface="楷体_GB2312" pitchFamily="49" charset="-122"/>
                <a:cs typeface="Courier New" pitchFamily="49" charset="0"/>
              </a:rPr>
              <a:t>矩阵输出</a:t>
            </a:r>
            <a:endParaRPr kumimoji="1" lang="zh-CN" altLang="en-US" sz="2000" b="1" i="0" u="none" strike="noStrike" kern="0" cap="none" spc="0" normalizeH="0" baseline="0" noProof="0" dirty="0" smtClean="0">
              <a:ln>
                <a:noFill/>
              </a:ln>
              <a:solidFill>
                <a:srgbClr val="00B050"/>
              </a:solidFill>
              <a:effectLst/>
              <a:uLnTx/>
              <a:uFillTx/>
              <a:latin typeface="Courier New" pitchFamily="49" charset="0"/>
              <a:ea typeface="楷体_GB2312" pitchFamily="49" charset="-122"/>
              <a:cs typeface="Courier New" pitchFamily="49" charset="0"/>
            </a:endParaRPr>
          </a:p>
          <a:p>
            <a:pPr marL="342900" marR="0" lvl="0" indent="-342900" algn="l" defTabSz="914400" rtl="0" eaLnBrk="1" fontAlgn="base" latinLnBrk="0" hangingPunct="1">
              <a:spcBef>
                <a:spcPts val="0"/>
              </a:spcBef>
              <a:spcAft>
                <a:spcPct val="0"/>
              </a:spcAft>
              <a:buClr>
                <a:schemeClr val="hlink"/>
              </a:buClr>
              <a:buSzTx/>
              <a:buFont typeface="Wingdings" pitchFamily="2" charset="2"/>
              <a:buNone/>
              <a:tabLst/>
              <a:defRPr/>
            </a:pPr>
            <a:r>
              <a:rPr kumimoji="1" lang="en-US" altLang="zh-CN" sz="2000" b="1" kern="0" dirty="0" err="1" smtClean="0">
                <a:solidFill>
                  <a:srgbClr val="0000FF"/>
                </a:solidFill>
                <a:latin typeface="Courier New" pitchFamily="49" charset="0"/>
                <a:ea typeface="楷体_GB2312" pitchFamily="49" charset="-122"/>
                <a:cs typeface="Courier New" pitchFamily="49" charset="0"/>
              </a:rPr>
              <a:t>i</a:t>
            </a:r>
            <a:r>
              <a:rPr kumimoji="1" lang="en-US" altLang="zh-CN" sz="2000" b="1" i="0" u="none" strike="noStrike" kern="0" cap="none" spc="0" normalizeH="0" baseline="0" noProof="0" dirty="0" err="1" smtClean="0">
                <a:ln>
                  <a:noFill/>
                </a:ln>
                <a:solidFill>
                  <a:srgbClr val="0000FF"/>
                </a:solidFill>
                <a:effectLst/>
                <a:uLnTx/>
                <a:uFillTx/>
                <a:latin typeface="Courier New" pitchFamily="49" charset="0"/>
                <a:ea typeface="楷体_GB2312" pitchFamily="49" charset="-122"/>
                <a:cs typeface="Courier New" pitchFamily="49" charset="0"/>
              </a:rPr>
              <a:t>nt</a:t>
            </a:r>
            <a:r>
              <a:rPr kumimoji="1" lang="en-US" altLang="zh-CN" sz="2000" b="1" i="0" u="none" strike="noStrike" kern="0" cap="none" spc="0" normalizeH="0" baseline="0" noProof="0" dirty="0" smtClean="0">
                <a:ln>
                  <a:noFill/>
                </a:ln>
                <a:solidFill>
                  <a:schemeClr val="tx2"/>
                </a:solidFill>
                <a:effectLst/>
                <a:uLnTx/>
                <a:uFillTx/>
                <a:latin typeface="Courier New" pitchFamily="49" charset="0"/>
                <a:ea typeface="楷体_GB2312" pitchFamily="49" charset="-122"/>
                <a:cs typeface="Courier New" pitchFamily="49" charset="0"/>
              </a:rPr>
              <a:t> main(){</a:t>
            </a:r>
          </a:p>
          <a:p>
            <a:pPr marL="342900" marR="0" lvl="0" indent="-342900" algn="l" defTabSz="914400" rtl="0" eaLnBrk="1" fontAlgn="base" latinLnBrk="0" hangingPunct="1">
              <a:spcBef>
                <a:spcPts val="0"/>
              </a:spcBef>
              <a:spcAft>
                <a:spcPct val="0"/>
              </a:spcAft>
              <a:buClr>
                <a:schemeClr val="hlink"/>
              </a:buClr>
              <a:buSzTx/>
              <a:buFont typeface="Wingdings" pitchFamily="2" charset="2"/>
              <a:buNone/>
              <a:tabLst/>
              <a:defRPr/>
            </a:pPr>
            <a:r>
              <a:rPr kumimoji="1" lang="en-US" altLang="zh-CN" sz="2000" b="1" i="0" u="none" strike="noStrike" kern="0" cap="none" spc="0" normalizeH="0" baseline="0" noProof="0" dirty="0" smtClean="0">
                <a:ln>
                  <a:noFill/>
                </a:ln>
                <a:solidFill>
                  <a:schemeClr val="tx2"/>
                </a:solidFill>
                <a:effectLst/>
                <a:uLnTx/>
                <a:uFillTx/>
                <a:latin typeface="Courier New" pitchFamily="49" charset="0"/>
                <a:ea typeface="楷体_GB2312" pitchFamily="49" charset="-122"/>
                <a:cs typeface="Courier New" pitchFamily="49" charset="0"/>
              </a:rPr>
              <a:t>    </a:t>
            </a:r>
            <a:r>
              <a:rPr kumimoji="1" lang="en-US" altLang="zh-CN" sz="2000" b="1" i="0" u="none" strike="noStrike" kern="0" cap="none" spc="0" normalizeH="0" baseline="0" noProof="0" dirty="0" err="1" smtClean="0">
                <a:ln>
                  <a:noFill/>
                </a:ln>
                <a:solidFill>
                  <a:srgbClr val="0000FF"/>
                </a:solidFill>
                <a:effectLst/>
                <a:uLnTx/>
                <a:uFillTx/>
                <a:latin typeface="Courier New" pitchFamily="49" charset="0"/>
                <a:ea typeface="楷体_GB2312" pitchFamily="49" charset="-122"/>
                <a:cs typeface="Courier New" pitchFamily="49" charset="0"/>
              </a:rPr>
              <a:t>int</a:t>
            </a:r>
            <a:r>
              <a:rPr kumimoji="1" lang="en-US" altLang="zh-CN" sz="2000" b="1" i="0" u="none" strike="noStrike" kern="0" cap="none" spc="0" normalizeH="0" baseline="0" noProof="0" dirty="0" smtClean="0">
                <a:ln>
                  <a:noFill/>
                </a:ln>
                <a:solidFill>
                  <a:schemeClr val="tx2"/>
                </a:solidFill>
                <a:effectLst/>
                <a:uLnTx/>
                <a:uFillTx/>
                <a:latin typeface="Courier New" pitchFamily="49" charset="0"/>
                <a:ea typeface="楷体_GB2312" pitchFamily="49" charset="-122"/>
                <a:cs typeface="Courier New" pitchFamily="49" charset="0"/>
              </a:rPr>
              <a:t> middle[6][3], result[6][4];</a:t>
            </a:r>
          </a:p>
          <a:p>
            <a:pPr marL="342900" marR="0" lvl="0" indent="-342900" algn="l" defTabSz="914400" rtl="0" eaLnBrk="1" fontAlgn="base" latinLnBrk="0" hangingPunct="1">
              <a:spcBef>
                <a:spcPts val="0"/>
              </a:spcBef>
              <a:spcAft>
                <a:spcPct val="0"/>
              </a:spcAft>
              <a:buClr>
                <a:schemeClr val="hlink"/>
              </a:buClr>
              <a:buSzTx/>
              <a:buFont typeface="Wingdings" pitchFamily="2" charset="2"/>
              <a:buNone/>
              <a:tabLst/>
              <a:defRPr/>
            </a:pPr>
            <a:r>
              <a:rPr kumimoji="1" lang="en-US" altLang="zh-CN" sz="2000" b="1" i="0" u="none" strike="noStrike" kern="0" cap="none" spc="0" normalizeH="0" baseline="0" noProof="0" dirty="0" smtClean="0">
                <a:ln>
                  <a:noFill/>
                </a:ln>
                <a:solidFill>
                  <a:schemeClr val="tx2"/>
                </a:solidFill>
                <a:effectLst/>
                <a:uLnTx/>
                <a:uFillTx/>
                <a:latin typeface="Courier New" pitchFamily="49" charset="0"/>
                <a:ea typeface="楷体_GB2312" pitchFamily="49" charset="-122"/>
                <a:cs typeface="Courier New" pitchFamily="49" charset="0"/>
              </a:rPr>
              <a:t>    </a:t>
            </a:r>
            <a:r>
              <a:rPr kumimoji="1" lang="en-US" altLang="zh-CN" sz="2000" b="1" i="0" u="none" strike="noStrike" kern="0" cap="none" spc="0" normalizeH="0" baseline="0" noProof="0" dirty="0" err="1" smtClean="0">
                <a:ln>
                  <a:noFill/>
                </a:ln>
                <a:solidFill>
                  <a:srgbClr val="0000FF"/>
                </a:solidFill>
                <a:effectLst/>
                <a:uLnTx/>
                <a:uFillTx/>
                <a:latin typeface="Courier New" pitchFamily="49" charset="0"/>
                <a:ea typeface="楷体_GB2312" pitchFamily="49" charset="-122"/>
                <a:cs typeface="Courier New" pitchFamily="49" charset="0"/>
              </a:rPr>
              <a:t>int</a:t>
            </a:r>
            <a:r>
              <a:rPr kumimoji="1" lang="en-US" altLang="zh-CN" sz="2000" b="1" i="0" u="none" strike="noStrike" kern="0" cap="none" spc="0" normalizeH="0" baseline="0" noProof="0" dirty="0" smtClean="0">
                <a:ln>
                  <a:noFill/>
                </a:ln>
                <a:solidFill>
                  <a:schemeClr val="tx2"/>
                </a:solidFill>
                <a:effectLst/>
                <a:uLnTx/>
                <a:uFillTx/>
                <a:latin typeface="Courier New" pitchFamily="49" charset="0"/>
                <a:ea typeface="楷体_GB2312" pitchFamily="49" charset="-122"/>
                <a:cs typeface="Courier New" pitchFamily="49" charset="0"/>
              </a:rPr>
              <a:t> matrix1[3][6]={8,10,12,23,1,3,5,7,9,2,4,6,</a:t>
            </a:r>
          </a:p>
          <a:p>
            <a:pPr marL="342900" marR="0" lvl="0" indent="-342900" algn="l" defTabSz="914400" rtl="0" eaLnBrk="1" fontAlgn="base" latinLnBrk="0" hangingPunct="1">
              <a:spcBef>
                <a:spcPts val="0"/>
              </a:spcBef>
              <a:spcAft>
                <a:spcPct val="0"/>
              </a:spcAft>
              <a:buClr>
                <a:schemeClr val="hlink"/>
              </a:buClr>
              <a:buSzTx/>
              <a:buFont typeface="Wingdings" pitchFamily="2" charset="2"/>
              <a:buNone/>
              <a:tabLst/>
              <a:defRPr/>
            </a:pPr>
            <a:r>
              <a:rPr kumimoji="1" lang="en-US" altLang="zh-CN" sz="2000" b="1" i="0" u="none" strike="noStrike" kern="0" cap="none" spc="0" normalizeH="0" baseline="0" noProof="0" dirty="0" smtClean="0">
                <a:ln>
                  <a:noFill/>
                </a:ln>
                <a:solidFill>
                  <a:schemeClr val="tx2"/>
                </a:solidFill>
                <a:effectLst/>
                <a:uLnTx/>
                <a:uFillTx/>
                <a:latin typeface="Courier New" pitchFamily="49" charset="0"/>
                <a:ea typeface="楷体_GB2312" pitchFamily="49" charset="-122"/>
                <a:cs typeface="Courier New" pitchFamily="49" charset="0"/>
              </a:rPr>
              <a:t>		34,45,56,2,4,6};</a:t>
            </a:r>
          </a:p>
          <a:p>
            <a:pPr marL="342900" marR="0" lvl="0" indent="-342900" algn="l" defTabSz="914400" rtl="0" eaLnBrk="1" fontAlgn="base" latinLnBrk="0" hangingPunct="1">
              <a:spcBef>
                <a:spcPts val="0"/>
              </a:spcBef>
              <a:spcAft>
                <a:spcPct val="0"/>
              </a:spcAft>
              <a:buClr>
                <a:schemeClr val="hlink"/>
              </a:buClr>
              <a:buSzTx/>
              <a:buFont typeface="Wingdings" pitchFamily="2" charset="2"/>
              <a:buNone/>
              <a:tabLst/>
              <a:defRPr/>
            </a:pPr>
            <a:r>
              <a:rPr kumimoji="1" lang="en-US" altLang="zh-CN" sz="2000" b="1" i="0" u="none" strike="noStrike" kern="0" cap="none" spc="0" normalizeH="0" baseline="0" noProof="0" dirty="0" smtClean="0">
                <a:ln>
                  <a:noFill/>
                </a:ln>
                <a:solidFill>
                  <a:schemeClr val="tx2"/>
                </a:solidFill>
                <a:effectLst/>
                <a:uLnTx/>
                <a:uFillTx/>
                <a:latin typeface="Courier New" pitchFamily="49" charset="0"/>
                <a:ea typeface="楷体_GB2312" pitchFamily="49" charset="-122"/>
                <a:cs typeface="Courier New" pitchFamily="49" charset="0"/>
              </a:rPr>
              <a:t>    </a:t>
            </a:r>
            <a:r>
              <a:rPr kumimoji="1" lang="en-US" altLang="zh-CN" sz="2000" b="1" i="0" u="none" strike="noStrike" kern="0" cap="none" spc="0" normalizeH="0" baseline="0" noProof="0" dirty="0" err="1" smtClean="0">
                <a:ln>
                  <a:noFill/>
                </a:ln>
                <a:solidFill>
                  <a:srgbClr val="0000FF"/>
                </a:solidFill>
                <a:effectLst/>
                <a:uLnTx/>
                <a:uFillTx/>
                <a:latin typeface="Courier New" pitchFamily="49" charset="0"/>
                <a:ea typeface="楷体_GB2312" pitchFamily="49" charset="-122"/>
                <a:cs typeface="Courier New" pitchFamily="49" charset="0"/>
              </a:rPr>
              <a:t>int</a:t>
            </a:r>
            <a:r>
              <a:rPr kumimoji="1" lang="en-US" altLang="zh-CN" sz="2000" b="1" i="0" u="none" strike="noStrike" kern="0" cap="none" spc="0" normalizeH="0" baseline="0" noProof="0" dirty="0" smtClean="0">
                <a:ln>
                  <a:noFill/>
                </a:ln>
                <a:solidFill>
                  <a:schemeClr val="tx2"/>
                </a:solidFill>
                <a:effectLst/>
                <a:uLnTx/>
                <a:uFillTx/>
                <a:latin typeface="Courier New" pitchFamily="49" charset="0"/>
                <a:ea typeface="楷体_GB2312" pitchFamily="49" charset="-122"/>
                <a:cs typeface="Courier New" pitchFamily="49" charset="0"/>
              </a:rPr>
              <a:t> matrix2[3][4]={3,2,1,0,-1,-2,9,8,7,6,5,4};</a:t>
            </a:r>
          </a:p>
          <a:p>
            <a:pPr marL="342900" marR="0" lvl="0" indent="-342900" algn="l" defTabSz="914400" rtl="0" eaLnBrk="1" fontAlgn="base" latinLnBrk="0" hangingPunct="1">
              <a:spcBef>
                <a:spcPts val="0"/>
              </a:spcBef>
              <a:spcAft>
                <a:spcPct val="0"/>
              </a:spcAft>
              <a:buClr>
                <a:schemeClr val="hlink"/>
              </a:buClr>
              <a:buSzTx/>
              <a:buFont typeface="Wingdings" pitchFamily="2" charset="2"/>
              <a:buNone/>
              <a:tabLst/>
              <a:defRPr/>
            </a:pPr>
            <a:r>
              <a:rPr kumimoji="1" lang="en-US" altLang="zh-CN" sz="2000" b="1" i="0" u="none" strike="noStrike" kern="0" cap="none" spc="0" normalizeH="0" baseline="0" noProof="0" dirty="0" smtClean="0">
                <a:ln>
                  <a:noFill/>
                </a:ln>
                <a:solidFill>
                  <a:schemeClr val="tx2"/>
                </a:solidFill>
                <a:effectLst/>
                <a:uLnTx/>
                <a:uFillTx/>
                <a:latin typeface="Courier New" pitchFamily="49" charset="0"/>
                <a:ea typeface="楷体_GB2312" pitchFamily="49" charset="-122"/>
                <a:cs typeface="Courier New" pitchFamily="49" charset="0"/>
              </a:rPr>
              <a:t>    inverse(matrix1,middle);</a:t>
            </a:r>
            <a:r>
              <a:rPr kumimoji="1" lang="en-US" altLang="zh-CN" sz="2000" b="1" i="0" u="none" strike="noStrike" kern="0" cap="none" spc="0" normalizeH="0" baseline="0" noProof="0" dirty="0" smtClean="0">
                <a:ln>
                  <a:noFill/>
                </a:ln>
                <a:solidFill>
                  <a:srgbClr val="00B050"/>
                </a:solidFill>
                <a:effectLst/>
                <a:uLnTx/>
                <a:uFillTx/>
                <a:latin typeface="Courier New" pitchFamily="49" charset="0"/>
                <a:ea typeface="楷体_GB2312" pitchFamily="49" charset="-122"/>
                <a:cs typeface="Courier New" pitchFamily="49" charset="0"/>
              </a:rPr>
              <a:t>//</a:t>
            </a:r>
            <a:r>
              <a:rPr kumimoji="1" lang="zh-CN" altLang="en-US" sz="2000" b="1" i="0" u="none" strike="noStrike" kern="0" cap="none" spc="0" normalizeH="0" baseline="0" noProof="0" dirty="0" smtClean="0">
                <a:ln>
                  <a:noFill/>
                </a:ln>
                <a:solidFill>
                  <a:srgbClr val="00B050"/>
                </a:solidFill>
                <a:effectLst/>
                <a:uLnTx/>
                <a:uFillTx/>
                <a:latin typeface="Courier New" pitchFamily="49" charset="0"/>
                <a:ea typeface="楷体_GB2312" pitchFamily="49" charset="-122"/>
                <a:cs typeface="Courier New" pitchFamily="49" charset="0"/>
              </a:rPr>
              <a:t>实参为数组名</a:t>
            </a:r>
            <a:endParaRPr kumimoji="1" lang="en-US" altLang="zh-CN" sz="2000" b="1" i="0" u="none" strike="noStrike" kern="0" cap="none" spc="0" normalizeH="0" baseline="0" noProof="0" dirty="0" smtClean="0">
              <a:ln>
                <a:noFill/>
              </a:ln>
              <a:solidFill>
                <a:srgbClr val="00B050"/>
              </a:solidFill>
              <a:effectLst/>
              <a:uLnTx/>
              <a:uFillTx/>
              <a:latin typeface="Courier New" pitchFamily="49" charset="0"/>
              <a:ea typeface="楷体_GB2312" pitchFamily="49" charset="-122"/>
              <a:cs typeface="Courier New" pitchFamily="49" charset="0"/>
            </a:endParaRPr>
          </a:p>
          <a:p>
            <a:pPr marL="342900" marR="0" lvl="0" indent="-342900" algn="l" defTabSz="914400" rtl="0" eaLnBrk="1" fontAlgn="base" latinLnBrk="0" hangingPunct="1">
              <a:spcBef>
                <a:spcPts val="0"/>
              </a:spcBef>
              <a:spcAft>
                <a:spcPct val="0"/>
              </a:spcAft>
              <a:buClr>
                <a:schemeClr val="hlink"/>
              </a:buClr>
              <a:buSzTx/>
              <a:buFont typeface="Wingdings" pitchFamily="2" charset="2"/>
              <a:buNone/>
              <a:tabLst/>
              <a:defRPr/>
            </a:pPr>
            <a:r>
              <a:rPr kumimoji="1" lang="en-US" altLang="zh-CN" sz="2000" b="1" i="0" u="none" strike="noStrike" kern="0" cap="none" spc="0" normalizeH="0" baseline="0" noProof="0" dirty="0" smtClean="0">
                <a:ln>
                  <a:noFill/>
                </a:ln>
                <a:solidFill>
                  <a:schemeClr val="tx2"/>
                </a:solidFill>
                <a:effectLst/>
                <a:uLnTx/>
                <a:uFillTx/>
                <a:latin typeface="Courier New" pitchFamily="49" charset="0"/>
                <a:ea typeface="楷体_GB2312" pitchFamily="49" charset="-122"/>
                <a:cs typeface="Courier New" pitchFamily="49" charset="0"/>
              </a:rPr>
              <a:t>    multi(middle,matrix2,result);</a:t>
            </a:r>
          </a:p>
          <a:p>
            <a:pPr marL="342900" marR="0" lvl="0" indent="-342900" algn="l" defTabSz="914400" rtl="0" eaLnBrk="1" fontAlgn="base" latinLnBrk="0" hangingPunct="1">
              <a:spcBef>
                <a:spcPts val="0"/>
              </a:spcBef>
              <a:spcAft>
                <a:spcPct val="0"/>
              </a:spcAft>
              <a:buClr>
                <a:schemeClr val="hlink"/>
              </a:buClr>
              <a:buSzTx/>
              <a:buFont typeface="Wingdings" pitchFamily="2" charset="2"/>
              <a:buNone/>
              <a:tabLst/>
              <a:defRPr/>
            </a:pPr>
            <a:r>
              <a:rPr kumimoji="1" lang="en-US" altLang="zh-CN" sz="2000" b="1" i="0" u="none" strike="noStrike" kern="0" cap="none" spc="0" normalizeH="0" baseline="0" noProof="0" dirty="0" smtClean="0">
                <a:ln>
                  <a:noFill/>
                </a:ln>
                <a:solidFill>
                  <a:schemeClr val="tx2"/>
                </a:solidFill>
                <a:effectLst/>
                <a:uLnTx/>
                <a:uFillTx/>
                <a:latin typeface="Courier New" pitchFamily="49" charset="0"/>
                <a:ea typeface="楷体_GB2312" pitchFamily="49" charset="-122"/>
                <a:cs typeface="Courier New" pitchFamily="49" charset="0"/>
              </a:rPr>
              <a:t>    output(result);</a:t>
            </a:r>
          </a:p>
          <a:p>
            <a:pPr marL="342900" marR="0" lvl="0" indent="-342900" algn="l" defTabSz="914400" rtl="0" eaLnBrk="1" fontAlgn="base" latinLnBrk="0" hangingPunct="1">
              <a:spcBef>
                <a:spcPts val="0"/>
              </a:spcBef>
              <a:spcAft>
                <a:spcPct val="0"/>
              </a:spcAft>
              <a:buClr>
                <a:schemeClr val="hlink"/>
              </a:buClr>
              <a:buSzTx/>
              <a:buFont typeface="Wingdings" pitchFamily="2" charset="2"/>
              <a:buNone/>
              <a:tabLst/>
              <a:defRPr/>
            </a:pPr>
            <a:r>
              <a:rPr kumimoji="1" lang="en-US" altLang="zh-CN" sz="2000" b="1" i="0" u="none" strike="noStrike" kern="0" cap="none" spc="0" normalizeH="0" baseline="0" noProof="0" dirty="0" smtClean="0">
                <a:ln>
                  <a:noFill/>
                </a:ln>
                <a:solidFill>
                  <a:schemeClr val="tx2"/>
                </a:solidFill>
                <a:effectLst/>
                <a:uLnTx/>
                <a:uFillTx/>
                <a:latin typeface="Courier New" pitchFamily="49" charset="0"/>
                <a:ea typeface="楷体_GB2312" pitchFamily="49" charset="-122"/>
                <a:cs typeface="Courier New" pitchFamily="49" charset="0"/>
              </a:rPr>
              <a:t>    </a:t>
            </a:r>
            <a:r>
              <a:rPr kumimoji="1" lang="en-US" altLang="zh-CN" sz="2000" b="1" i="0" u="none" strike="noStrike" kern="0" cap="none" spc="0" normalizeH="0" baseline="0" noProof="0" dirty="0" smtClean="0">
                <a:ln>
                  <a:noFill/>
                </a:ln>
                <a:solidFill>
                  <a:srgbClr val="0000FF"/>
                </a:solidFill>
                <a:effectLst/>
                <a:uLnTx/>
                <a:uFillTx/>
                <a:latin typeface="Courier New" pitchFamily="49" charset="0"/>
                <a:ea typeface="楷体_GB2312" pitchFamily="49" charset="-122"/>
                <a:cs typeface="Courier New" pitchFamily="49" charset="0"/>
              </a:rPr>
              <a:t>return</a:t>
            </a:r>
            <a:r>
              <a:rPr kumimoji="1" lang="en-US" altLang="zh-CN" sz="2000" b="1" i="0" u="none" strike="noStrike" kern="0" cap="none" spc="0" normalizeH="0" baseline="0" noProof="0" dirty="0" smtClean="0">
                <a:ln>
                  <a:noFill/>
                </a:ln>
                <a:solidFill>
                  <a:schemeClr val="tx2"/>
                </a:solidFill>
                <a:effectLst/>
                <a:uLnTx/>
                <a:uFillTx/>
                <a:latin typeface="Courier New" pitchFamily="49" charset="0"/>
                <a:ea typeface="楷体_GB2312" pitchFamily="49" charset="-122"/>
                <a:cs typeface="Courier New" pitchFamily="49" charset="0"/>
              </a:rPr>
              <a:t> 0;</a:t>
            </a:r>
          </a:p>
          <a:p>
            <a:pPr marL="342900" marR="0" lvl="0" indent="-342900" algn="l" defTabSz="914400" rtl="0" eaLnBrk="1" fontAlgn="base" latinLnBrk="0" hangingPunct="1">
              <a:spcBef>
                <a:spcPts val="0"/>
              </a:spcBef>
              <a:spcAft>
                <a:spcPct val="0"/>
              </a:spcAft>
              <a:buClr>
                <a:schemeClr val="hlink"/>
              </a:buClr>
              <a:buSzTx/>
              <a:buFont typeface="Wingdings" pitchFamily="2" charset="2"/>
              <a:buNone/>
              <a:tabLst/>
              <a:defRPr/>
            </a:pPr>
            <a:r>
              <a:rPr kumimoji="1" lang="en-US" altLang="zh-CN" sz="2000" b="1" i="0" u="none" strike="noStrike" kern="0" cap="none" spc="0" normalizeH="0" baseline="0" noProof="0" dirty="0" smtClean="0">
                <a:ln>
                  <a:noFill/>
                </a:ln>
                <a:solidFill>
                  <a:schemeClr val="tx2"/>
                </a:solidFill>
                <a:effectLst/>
                <a:uLnTx/>
                <a:uFillTx/>
                <a:latin typeface="Courier New" pitchFamily="49" charset="0"/>
                <a:ea typeface="楷体_GB2312" pitchFamily="49" charset="-122"/>
                <a:cs typeface="Courier New" pitchFamily="49" charset="0"/>
              </a:rPr>
              <a:t>}</a:t>
            </a:r>
            <a:endParaRPr kumimoji="0" lang="en-US" altLang="zh-CN" sz="2000" b="1" i="0" u="none" strike="noStrike" kern="0" cap="none" spc="0" normalizeH="0" baseline="0" noProof="0" dirty="0">
              <a:ln>
                <a:noFill/>
              </a:ln>
              <a:solidFill>
                <a:schemeClr val="tx2"/>
              </a:solidFill>
              <a:effectLst/>
              <a:uLnTx/>
              <a:uFillTx/>
              <a:latin typeface="Courier New" pitchFamily="49" charset="0"/>
              <a:ea typeface="楷体_GB2312" pitchFamily="49" charset="-122"/>
              <a:cs typeface="Courier New" pitchFamily="49" charset="0"/>
            </a:endParaRPr>
          </a:p>
        </p:txBody>
      </p:sp>
    </p:spTree>
    <p:extLst>
      <p:ext uri="{BB962C8B-B14F-4D97-AF65-F5344CB8AC3E}">
        <p14:creationId xmlns:p14="http://schemas.microsoft.com/office/powerpoint/2010/main" val="100540551"/>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a:xfrm>
            <a:off x="457200" y="1295400"/>
            <a:ext cx="8153400" cy="704840"/>
          </a:xfrm>
        </p:spPr>
        <p:txBody>
          <a:bodyPr/>
          <a:lstStyle/>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5.6】</a:t>
            </a:r>
            <a:r>
              <a:rPr lang="zh-CN" altLang="en-US" dirty="0" smtClean="0">
                <a:solidFill>
                  <a:srgbClr val="C00000"/>
                </a:solidFill>
              </a:rPr>
              <a:t>转置和乘法函数定义</a:t>
            </a:r>
            <a:endParaRPr lang="zh-CN" altLang="en-US" dirty="0">
              <a:solidFill>
                <a:srgbClr val="C00000"/>
              </a:solidFill>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60</a:t>
            </a:fld>
            <a:endParaRPr lang="en-US" altLang="zh-CN" dirty="0"/>
          </a:p>
        </p:txBody>
      </p:sp>
      <p:sp>
        <p:nvSpPr>
          <p:cNvPr id="6" name="Rectangle 3"/>
          <p:cNvSpPr txBox="1">
            <a:spLocks noRot="1" noChangeArrowheads="1"/>
          </p:cNvSpPr>
          <p:nvPr/>
        </p:nvSpPr>
        <p:spPr bwMode="auto">
          <a:xfrm>
            <a:off x="214282" y="1928802"/>
            <a:ext cx="8786874" cy="46084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r>
              <a:rPr lang="en-US" altLang="zh-CN" sz="2000" b="1" smtClean="0">
                <a:solidFill>
                  <a:srgbClr val="0000FF"/>
                </a:solidFill>
                <a:latin typeface="Courier New" pitchFamily="49" charset="0"/>
                <a:ea typeface="宋体" charset="-122"/>
                <a:cs typeface="Courier New" pitchFamily="49" charset="0"/>
              </a:rPr>
              <a:t>void</a:t>
            </a:r>
            <a:r>
              <a:rPr lang="en-US" altLang="zh-CN" sz="2000" b="1" smtClean="0">
                <a:latin typeface="Courier New" pitchFamily="49" charset="0"/>
                <a:ea typeface="宋体" charset="-122"/>
                <a:cs typeface="Courier New" pitchFamily="49" charset="0"/>
              </a:rPr>
              <a:t> </a:t>
            </a:r>
            <a:r>
              <a:rPr lang="en-US" altLang="zh-CN" sz="2000" b="1" smtClean="0">
                <a:solidFill>
                  <a:schemeClr val="tx2"/>
                </a:solidFill>
                <a:latin typeface="Courier New" pitchFamily="49" charset="0"/>
                <a:ea typeface="宋体" charset="-122"/>
                <a:cs typeface="Courier New" pitchFamily="49" charset="0"/>
              </a:rPr>
              <a:t>inverse(</a:t>
            </a:r>
            <a:r>
              <a:rPr lang="en-US" altLang="zh-CN" sz="2000" b="1" smtClean="0">
                <a:solidFill>
                  <a:srgbClr val="0000FF"/>
                </a:solidFill>
                <a:latin typeface="Courier New" pitchFamily="49" charset="0"/>
                <a:ea typeface="宋体" charset="-122"/>
                <a:cs typeface="Courier New" pitchFamily="49" charset="0"/>
              </a:rPr>
              <a:t>int</a:t>
            </a:r>
            <a:r>
              <a:rPr lang="en-US" altLang="zh-CN" sz="2000" b="1" smtClean="0">
                <a:solidFill>
                  <a:schemeClr val="tx2"/>
                </a:solidFill>
                <a:latin typeface="Courier New" pitchFamily="49" charset="0"/>
                <a:ea typeface="宋体" charset="-122"/>
                <a:cs typeface="Courier New" pitchFamily="49" charset="0"/>
              </a:rPr>
              <a:t> </a:t>
            </a:r>
            <a:r>
              <a:rPr lang="en-US" altLang="zh-CN" sz="2000" b="1" dirty="0" smtClean="0">
                <a:solidFill>
                  <a:schemeClr val="tx2"/>
                </a:solidFill>
                <a:latin typeface="Courier New" pitchFamily="49" charset="0"/>
                <a:ea typeface="宋体" charset="-122"/>
                <a:cs typeface="Courier New" pitchFamily="49" charset="0"/>
              </a:rPr>
              <a:t>matrix1[3][6],</a:t>
            </a:r>
            <a:r>
              <a:rPr lang="en-US" altLang="zh-CN" sz="2000" b="1" dirty="0" err="1" smtClean="0">
                <a:solidFill>
                  <a:srgbClr val="0000FF"/>
                </a:solidFill>
                <a:latin typeface="Courier New" pitchFamily="49" charset="0"/>
                <a:ea typeface="宋体" charset="-122"/>
                <a:cs typeface="Courier New" pitchFamily="49" charset="0"/>
              </a:rPr>
              <a:t>int</a:t>
            </a:r>
            <a:r>
              <a:rPr lang="en-US" altLang="zh-CN" sz="2000" b="1" dirty="0" smtClean="0">
                <a:solidFill>
                  <a:schemeClr val="tx2"/>
                </a:solidFill>
                <a:latin typeface="Courier New" pitchFamily="49" charset="0"/>
                <a:ea typeface="宋体" charset="-122"/>
                <a:cs typeface="Courier New" pitchFamily="49" charset="0"/>
              </a:rPr>
              <a:t> middle[6][3]){</a:t>
            </a:r>
            <a:r>
              <a:rPr lang="en-US" altLang="zh-CN" sz="2000" b="1" dirty="0" smtClean="0">
                <a:solidFill>
                  <a:srgbClr val="00B050"/>
                </a:solidFill>
                <a:latin typeface="Courier New" pitchFamily="49" charset="0"/>
                <a:ea typeface="宋体" charset="-122"/>
                <a:cs typeface="Courier New" pitchFamily="49" charset="0"/>
              </a:rPr>
              <a:t>//</a:t>
            </a:r>
            <a:r>
              <a:rPr lang="zh-CN" altLang="en-US" sz="2000" b="1" dirty="0" smtClean="0">
                <a:solidFill>
                  <a:srgbClr val="00B050"/>
                </a:solidFill>
                <a:latin typeface="Courier New" pitchFamily="49" charset="0"/>
                <a:ea typeface="宋体" charset="-122"/>
                <a:cs typeface="Courier New" pitchFamily="49" charset="0"/>
              </a:rPr>
              <a:t>转置</a:t>
            </a:r>
          </a:p>
          <a:p>
            <a:r>
              <a:rPr lang="zh-CN" altLang="en-US" sz="2000" b="1" dirty="0" smtClean="0">
                <a:latin typeface="Courier New" pitchFamily="49" charset="0"/>
                <a:ea typeface="宋体" charset="-122"/>
                <a:cs typeface="Courier New" pitchFamily="49" charset="0"/>
              </a:rPr>
              <a:t>   </a:t>
            </a:r>
            <a:r>
              <a:rPr lang="zh-CN" altLang="en-US" sz="2000" b="1" dirty="0" smtClean="0">
                <a:solidFill>
                  <a:srgbClr val="0000CC"/>
                </a:solidFill>
                <a:latin typeface="Courier New" pitchFamily="49" charset="0"/>
                <a:ea typeface="宋体" charset="-122"/>
                <a:cs typeface="Courier New" pitchFamily="49" charset="0"/>
              </a:rPr>
              <a:t> </a:t>
            </a:r>
            <a:r>
              <a:rPr lang="en-US" altLang="zh-CN" sz="2000" b="1" dirty="0" err="1" smtClean="0">
                <a:solidFill>
                  <a:srgbClr val="0000FF"/>
                </a:solidFill>
                <a:latin typeface="Courier New" pitchFamily="49" charset="0"/>
                <a:ea typeface="宋体" charset="-122"/>
                <a:cs typeface="Courier New" pitchFamily="49" charset="0"/>
              </a:rPr>
              <a:t>int</a:t>
            </a:r>
            <a:r>
              <a:rPr lang="en-US" altLang="zh-CN" sz="2000" b="1" dirty="0" smtClean="0">
                <a:latin typeface="Courier New" pitchFamily="49" charset="0"/>
                <a:ea typeface="宋体" charset="-122"/>
                <a:cs typeface="Courier New" pitchFamily="49" charset="0"/>
              </a:rPr>
              <a:t> </a:t>
            </a:r>
            <a:r>
              <a:rPr lang="en-US" altLang="zh-CN" sz="2000" b="1" dirty="0" err="1" smtClean="0">
                <a:solidFill>
                  <a:schemeClr val="tx2"/>
                </a:solidFill>
                <a:latin typeface="Courier New" pitchFamily="49" charset="0"/>
                <a:ea typeface="宋体" charset="-122"/>
                <a:cs typeface="Courier New" pitchFamily="49" charset="0"/>
              </a:rPr>
              <a:t>i,j</a:t>
            </a:r>
            <a:r>
              <a:rPr lang="en-US" altLang="zh-CN" sz="2000" b="1" dirty="0" smtClean="0">
                <a:solidFill>
                  <a:schemeClr val="tx2"/>
                </a:solidFill>
                <a:latin typeface="Courier New" pitchFamily="49" charset="0"/>
                <a:ea typeface="宋体" charset="-122"/>
                <a:cs typeface="Courier New" pitchFamily="49" charset="0"/>
              </a:rPr>
              <a:t>;</a:t>
            </a:r>
          </a:p>
          <a:p>
            <a:r>
              <a:rPr lang="en-US" altLang="zh-CN" sz="2000" b="1" dirty="0" smtClean="0">
                <a:latin typeface="Courier New" pitchFamily="49" charset="0"/>
                <a:ea typeface="宋体" charset="-122"/>
                <a:cs typeface="Courier New" pitchFamily="49" charset="0"/>
              </a:rPr>
              <a:t>    </a:t>
            </a:r>
            <a:r>
              <a:rPr lang="en-US" altLang="zh-CN" sz="2000" b="1" smtClean="0">
                <a:solidFill>
                  <a:srgbClr val="0000FF"/>
                </a:solidFill>
                <a:latin typeface="Courier New" pitchFamily="49" charset="0"/>
                <a:ea typeface="宋体" charset="-122"/>
                <a:cs typeface="Courier New" pitchFamily="49" charset="0"/>
              </a:rPr>
              <a:t>for</a:t>
            </a:r>
            <a:r>
              <a:rPr lang="en-US" altLang="zh-CN" sz="2000" b="1" smtClean="0">
                <a:latin typeface="Courier New" pitchFamily="49" charset="0"/>
                <a:ea typeface="宋体" charset="-122"/>
                <a:cs typeface="Courier New" pitchFamily="49" charset="0"/>
              </a:rPr>
              <a:t> </a:t>
            </a:r>
            <a:r>
              <a:rPr lang="en-US" altLang="zh-CN" sz="2000" b="1" smtClean="0">
                <a:solidFill>
                  <a:schemeClr val="tx2"/>
                </a:solidFill>
                <a:latin typeface="Courier New" pitchFamily="49" charset="0"/>
                <a:ea typeface="宋体" charset="-122"/>
                <a:cs typeface="Courier New" pitchFamily="49" charset="0"/>
              </a:rPr>
              <a:t>(i=0;i&lt;3;i</a:t>
            </a:r>
            <a:r>
              <a:rPr lang="en-US" altLang="zh-CN" sz="2000" b="1" dirty="0" smtClean="0">
                <a:solidFill>
                  <a:schemeClr val="tx2"/>
                </a:solidFill>
                <a:latin typeface="Courier New" pitchFamily="49" charset="0"/>
                <a:ea typeface="宋体" charset="-122"/>
                <a:cs typeface="Courier New" pitchFamily="49" charset="0"/>
              </a:rPr>
              <a:t>++)</a:t>
            </a:r>
          </a:p>
          <a:p>
            <a:r>
              <a:rPr lang="en-US" altLang="zh-CN" sz="2000" b="1" dirty="0" smtClean="0">
                <a:latin typeface="Courier New" pitchFamily="49" charset="0"/>
                <a:ea typeface="宋体" charset="-122"/>
                <a:cs typeface="Courier New" pitchFamily="49" charset="0"/>
              </a:rPr>
              <a:t>     </a:t>
            </a:r>
            <a:r>
              <a:rPr lang="en-US" altLang="zh-CN" sz="2000" b="1" dirty="0" smtClean="0">
                <a:solidFill>
                  <a:srgbClr val="0000CC"/>
                </a:solidFill>
                <a:latin typeface="Courier New" pitchFamily="49" charset="0"/>
                <a:ea typeface="宋体" charset="-122"/>
                <a:cs typeface="Courier New" pitchFamily="49" charset="0"/>
              </a:rPr>
              <a:t> </a:t>
            </a:r>
            <a:r>
              <a:rPr lang="en-US" altLang="zh-CN" sz="2000" b="1" smtClean="0">
                <a:solidFill>
                  <a:srgbClr val="0000FF"/>
                </a:solidFill>
                <a:latin typeface="Courier New" pitchFamily="49" charset="0"/>
                <a:ea typeface="宋体" charset="-122"/>
                <a:cs typeface="Courier New" pitchFamily="49" charset="0"/>
              </a:rPr>
              <a:t>for </a:t>
            </a:r>
            <a:r>
              <a:rPr lang="en-US" altLang="zh-CN" sz="2000" b="1" smtClean="0">
                <a:solidFill>
                  <a:schemeClr val="tx2"/>
                </a:solidFill>
                <a:latin typeface="Courier New" pitchFamily="49" charset="0"/>
                <a:ea typeface="宋体" charset="-122"/>
                <a:cs typeface="Courier New" pitchFamily="49" charset="0"/>
              </a:rPr>
              <a:t>(j=0;j&lt;6;j</a:t>
            </a:r>
            <a:r>
              <a:rPr lang="en-US" altLang="zh-CN" sz="2000" b="1" dirty="0" smtClean="0">
                <a:solidFill>
                  <a:schemeClr val="tx2"/>
                </a:solidFill>
                <a:latin typeface="Courier New" pitchFamily="49" charset="0"/>
                <a:ea typeface="宋体" charset="-122"/>
                <a:cs typeface="Courier New" pitchFamily="49" charset="0"/>
              </a:rPr>
              <a:t>++)</a:t>
            </a:r>
          </a:p>
          <a:p>
            <a:r>
              <a:rPr lang="en-US" altLang="zh-CN" sz="2000" b="1" dirty="0" smtClean="0">
                <a:solidFill>
                  <a:schemeClr val="tx2"/>
                </a:solidFill>
                <a:latin typeface="Courier New" pitchFamily="49" charset="0"/>
                <a:ea typeface="宋体" charset="-122"/>
                <a:cs typeface="Courier New" pitchFamily="49" charset="0"/>
              </a:rPr>
              <a:t>        </a:t>
            </a:r>
            <a:r>
              <a:rPr lang="pl-PL" altLang="zh-CN" sz="2000" b="1" dirty="0" smtClean="0">
                <a:solidFill>
                  <a:schemeClr val="tx2"/>
                </a:solidFill>
                <a:latin typeface="Courier New" pitchFamily="49" charset="0"/>
                <a:ea typeface="宋体" charset="-122"/>
                <a:cs typeface="Courier New" pitchFamily="49" charset="0"/>
              </a:rPr>
              <a:t>middle[j][i]=matrix1[i][j];</a:t>
            </a:r>
          </a:p>
          <a:p>
            <a:r>
              <a:rPr lang="pl-PL" altLang="zh-CN" sz="2000" b="1" dirty="0" smtClean="0">
                <a:latin typeface="Courier New" pitchFamily="49" charset="0"/>
                <a:ea typeface="宋体" charset="-122"/>
                <a:cs typeface="Courier New" pitchFamily="49" charset="0"/>
              </a:rPr>
              <a:t>    </a:t>
            </a:r>
            <a:r>
              <a:rPr lang="pl-PL" altLang="zh-CN" sz="2000" b="1" dirty="0" smtClean="0">
                <a:solidFill>
                  <a:srgbClr val="0000FF"/>
                </a:solidFill>
                <a:latin typeface="Courier New" pitchFamily="49" charset="0"/>
                <a:ea typeface="宋体" charset="-122"/>
                <a:cs typeface="Courier New" pitchFamily="49" charset="0"/>
              </a:rPr>
              <a:t>return</a:t>
            </a:r>
            <a:r>
              <a:rPr lang="pl-PL" altLang="zh-CN" sz="2000" b="1" dirty="0" smtClean="0">
                <a:solidFill>
                  <a:schemeClr val="tx2"/>
                </a:solidFill>
                <a:latin typeface="Courier New" pitchFamily="49" charset="0"/>
                <a:ea typeface="宋体" charset="-122"/>
                <a:cs typeface="Courier New" pitchFamily="49" charset="0"/>
              </a:rPr>
              <a:t>;}</a:t>
            </a:r>
          </a:p>
          <a:p>
            <a:r>
              <a:rPr lang="pl-PL" altLang="zh-CN" sz="2000" b="1" smtClean="0">
                <a:solidFill>
                  <a:srgbClr val="0000FF"/>
                </a:solidFill>
                <a:latin typeface="Courier New" pitchFamily="49" charset="0"/>
                <a:ea typeface="宋体" charset="-122"/>
                <a:cs typeface="Courier New" pitchFamily="49" charset="0"/>
              </a:rPr>
              <a:t>void</a:t>
            </a:r>
            <a:r>
              <a:rPr lang="pl-PL" altLang="zh-CN" sz="2000" b="1" smtClean="0">
                <a:latin typeface="Courier New" pitchFamily="49" charset="0"/>
                <a:ea typeface="宋体" charset="-122"/>
                <a:cs typeface="Courier New" pitchFamily="49" charset="0"/>
              </a:rPr>
              <a:t> </a:t>
            </a:r>
            <a:r>
              <a:rPr lang="pl-PL" altLang="zh-CN" sz="2000" b="1" smtClean="0">
                <a:solidFill>
                  <a:schemeClr val="tx2"/>
                </a:solidFill>
                <a:latin typeface="Courier New" pitchFamily="49" charset="0"/>
                <a:ea typeface="宋体" charset="-122"/>
                <a:cs typeface="Courier New" pitchFamily="49" charset="0"/>
              </a:rPr>
              <a:t>multi(</a:t>
            </a:r>
            <a:r>
              <a:rPr lang="pl-PL" altLang="zh-CN" sz="2000" b="1" smtClean="0">
                <a:solidFill>
                  <a:srgbClr val="0000FF"/>
                </a:solidFill>
                <a:latin typeface="Courier New" pitchFamily="49" charset="0"/>
                <a:ea typeface="宋体" charset="-122"/>
                <a:cs typeface="Courier New" pitchFamily="49" charset="0"/>
              </a:rPr>
              <a:t>int</a:t>
            </a:r>
            <a:r>
              <a:rPr lang="pl-PL" altLang="zh-CN" sz="2000" b="1" smtClean="0">
                <a:solidFill>
                  <a:schemeClr val="tx2"/>
                </a:solidFill>
                <a:latin typeface="Courier New" pitchFamily="49" charset="0"/>
                <a:ea typeface="宋体" charset="-122"/>
                <a:cs typeface="Courier New" pitchFamily="49" charset="0"/>
              </a:rPr>
              <a:t> </a:t>
            </a:r>
            <a:r>
              <a:rPr lang="pl-PL" altLang="zh-CN" sz="2000" b="1" dirty="0" smtClean="0">
                <a:solidFill>
                  <a:schemeClr val="tx2"/>
                </a:solidFill>
                <a:latin typeface="Courier New" pitchFamily="49" charset="0"/>
                <a:ea typeface="宋体" charset="-122"/>
                <a:cs typeface="Courier New" pitchFamily="49" charset="0"/>
              </a:rPr>
              <a:t>middle[6]</a:t>
            </a:r>
            <a:r>
              <a:rPr lang="en-US" altLang="zh-CN" sz="2000" b="1" dirty="0" smtClean="0">
                <a:solidFill>
                  <a:schemeClr val="tx2"/>
                </a:solidFill>
                <a:latin typeface="Courier New" pitchFamily="49" charset="0"/>
                <a:ea typeface="宋体" charset="-122"/>
                <a:cs typeface="Courier New" pitchFamily="49" charset="0"/>
              </a:rPr>
              <a:t>[</a:t>
            </a:r>
            <a:r>
              <a:rPr lang="pl-PL" altLang="zh-CN" sz="2000" b="1" dirty="0" smtClean="0">
                <a:solidFill>
                  <a:schemeClr val="tx2"/>
                </a:solidFill>
                <a:latin typeface="Courier New" pitchFamily="49" charset="0"/>
                <a:ea typeface="宋体" charset="-122"/>
                <a:cs typeface="Courier New" pitchFamily="49" charset="0"/>
              </a:rPr>
              <a:t>3],</a:t>
            </a:r>
            <a:r>
              <a:rPr lang="pl-PL" altLang="zh-CN" sz="2000" b="1" dirty="0" smtClean="0">
                <a:solidFill>
                  <a:srgbClr val="0000FF"/>
                </a:solidFill>
                <a:latin typeface="Courier New" pitchFamily="49" charset="0"/>
                <a:ea typeface="宋体" charset="-122"/>
                <a:cs typeface="Courier New" pitchFamily="49" charset="0"/>
              </a:rPr>
              <a:t>int</a:t>
            </a:r>
            <a:r>
              <a:rPr lang="pl-PL" altLang="zh-CN" sz="2000" b="1" dirty="0" smtClean="0">
                <a:solidFill>
                  <a:schemeClr val="tx2"/>
                </a:solidFill>
                <a:latin typeface="Courier New" pitchFamily="49" charset="0"/>
                <a:ea typeface="宋体" charset="-122"/>
                <a:cs typeface="Courier New" pitchFamily="49" charset="0"/>
              </a:rPr>
              <a:t> matrix2[3][4],</a:t>
            </a:r>
            <a:r>
              <a:rPr lang="pl-PL" altLang="zh-CN" sz="2000" b="1" dirty="0" smtClean="0">
                <a:solidFill>
                  <a:srgbClr val="0000FF"/>
                </a:solidFill>
                <a:latin typeface="Courier New" pitchFamily="49" charset="0"/>
                <a:ea typeface="宋体" charset="-122"/>
                <a:cs typeface="Courier New" pitchFamily="49" charset="0"/>
              </a:rPr>
              <a:t>int </a:t>
            </a:r>
            <a:r>
              <a:rPr lang="pl-PL" altLang="zh-CN" sz="2000" b="1" dirty="0" smtClean="0">
                <a:solidFill>
                  <a:schemeClr val="tx2"/>
                </a:solidFill>
                <a:latin typeface="Courier New" pitchFamily="49" charset="0"/>
                <a:ea typeface="宋体" charset="-122"/>
                <a:cs typeface="Courier New" pitchFamily="49" charset="0"/>
              </a:rPr>
              <a:t>result[6][4]){</a:t>
            </a:r>
            <a:r>
              <a:rPr lang="en-US" altLang="zh-CN" sz="2000" b="1" dirty="0" smtClean="0">
                <a:solidFill>
                  <a:schemeClr val="tx2"/>
                </a:solidFill>
                <a:latin typeface="Courier New" pitchFamily="49" charset="0"/>
                <a:ea typeface="宋体" charset="-122"/>
                <a:cs typeface="Courier New" pitchFamily="49" charset="0"/>
              </a:rPr>
              <a:t> </a:t>
            </a:r>
            <a:endParaRPr lang="zh-CN" altLang="pl-PL" sz="2000" b="1" dirty="0" smtClean="0">
              <a:solidFill>
                <a:schemeClr val="tx2"/>
              </a:solidFill>
              <a:latin typeface="Courier New" pitchFamily="49" charset="0"/>
              <a:ea typeface="宋体" charset="-122"/>
              <a:cs typeface="Courier New" pitchFamily="49" charset="0"/>
            </a:endParaRPr>
          </a:p>
          <a:p>
            <a:r>
              <a:rPr lang="zh-CN" altLang="pl-PL" sz="2000" b="1" dirty="0" smtClean="0">
                <a:latin typeface="Courier New" pitchFamily="49" charset="0"/>
                <a:ea typeface="宋体" charset="-122"/>
                <a:cs typeface="Courier New" pitchFamily="49" charset="0"/>
              </a:rPr>
              <a:t>    </a:t>
            </a:r>
            <a:r>
              <a:rPr lang="pl-PL" altLang="zh-CN" sz="2000" b="1" dirty="0" smtClean="0">
                <a:solidFill>
                  <a:srgbClr val="0000FF"/>
                </a:solidFill>
                <a:latin typeface="Courier New" pitchFamily="49" charset="0"/>
                <a:ea typeface="宋体" charset="-122"/>
                <a:cs typeface="Courier New" pitchFamily="49" charset="0"/>
              </a:rPr>
              <a:t>int</a:t>
            </a:r>
            <a:r>
              <a:rPr lang="pl-PL" altLang="zh-CN" sz="2000" b="1" dirty="0" smtClean="0">
                <a:latin typeface="Courier New" pitchFamily="49" charset="0"/>
                <a:ea typeface="宋体" charset="-122"/>
                <a:cs typeface="Courier New" pitchFamily="49" charset="0"/>
              </a:rPr>
              <a:t> </a:t>
            </a:r>
            <a:r>
              <a:rPr lang="pl-PL" altLang="zh-CN" sz="2000" b="1" dirty="0" smtClean="0">
                <a:solidFill>
                  <a:schemeClr val="tx2"/>
                </a:solidFill>
                <a:latin typeface="Courier New" pitchFamily="49" charset="0"/>
                <a:ea typeface="宋体" charset="-122"/>
                <a:cs typeface="Courier New" pitchFamily="49" charset="0"/>
              </a:rPr>
              <a:t>i,j,k;</a:t>
            </a:r>
            <a:r>
              <a:rPr lang="en-US" altLang="zh-CN" sz="2000" b="1" dirty="0" smtClean="0">
                <a:latin typeface="Courier New" pitchFamily="49" charset="0"/>
                <a:ea typeface="宋体" charset="-122"/>
                <a:cs typeface="Courier New" pitchFamily="49" charset="0"/>
              </a:rPr>
              <a:t> </a:t>
            </a:r>
            <a:r>
              <a:rPr lang="pl-PL" altLang="zh-CN" sz="2000" b="1" dirty="0" smtClean="0">
                <a:solidFill>
                  <a:srgbClr val="00B050"/>
                </a:solidFill>
                <a:latin typeface="Courier New" pitchFamily="49" charset="0"/>
                <a:ea typeface="宋体" charset="-122"/>
                <a:cs typeface="Courier New" pitchFamily="49" charset="0"/>
              </a:rPr>
              <a:t>//</a:t>
            </a:r>
            <a:r>
              <a:rPr lang="zh-CN" altLang="en-US" sz="2000" b="1" dirty="0" smtClean="0">
                <a:solidFill>
                  <a:srgbClr val="00B050"/>
                </a:solidFill>
                <a:latin typeface="Courier New" pitchFamily="49" charset="0"/>
                <a:ea typeface="宋体" charset="-122"/>
                <a:cs typeface="Courier New" pitchFamily="49" charset="0"/>
              </a:rPr>
              <a:t>矩阵乘法</a:t>
            </a:r>
            <a:endParaRPr lang="pl-PL" altLang="zh-CN" sz="2000" b="1" dirty="0" smtClean="0">
              <a:solidFill>
                <a:srgbClr val="00B050"/>
              </a:solidFill>
              <a:latin typeface="Courier New" pitchFamily="49" charset="0"/>
              <a:ea typeface="宋体" charset="-122"/>
              <a:cs typeface="Courier New" pitchFamily="49" charset="0"/>
            </a:endParaRPr>
          </a:p>
          <a:p>
            <a:r>
              <a:rPr lang="pl-PL" altLang="zh-CN" sz="2000" b="1" dirty="0" smtClean="0">
                <a:latin typeface="Courier New" pitchFamily="49" charset="0"/>
                <a:ea typeface="宋体" charset="-122"/>
                <a:cs typeface="Courier New" pitchFamily="49" charset="0"/>
              </a:rPr>
              <a:t>    </a:t>
            </a:r>
            <a:r>
              <a:rPr lang="pl-PL" altLang="zh-CN" sz="2000" b="1" smtClean="0">
                <a:solidFill>
                  <a:srgbClr val="0000FF"/>
                </a:solidFill>
                <a:latin typeface="Courier New" pitchFamily="49" charset="0"/>
                <a:ea typeface="宋体" charset="-122"/>
                <a:cs typeface="Courier New" pitchFamily="49" charset="0"/>
              </a:rPr>
              <a:t>for</a:t>
            </a:r>
            <a:r>
              <a:rPr lang="pl-PL" altLang="zh-CN" sz="2000" b="1" smtClean="0">
                <a:latin typeface="Courier New" pitchFamily="49" charset="0"/>
                <a:ea typeface="宋体" charset="-122"/>
                <a:cs typeface="Courier New" pitchFamily="49" charset="0"/>
              </a:rPr>
              <a:t> </a:t>
            </a:r>
            <a:r>
              <a:rPr lang="pl-PL" altLang="zh-CN" sz="2000" b="1" smtClean="0">
                <a:solidFill>
                  <a:schemeClr val="tx2"/>
                </a:solidFill>
                <a:latin typeface="Courier New" pitchFamily="49" charset="0"/>
                <a:ea typeface="宋体" charset="-122"/>
                <a:cs typeface="Courier New" pitchFamily="49" charset="0"/>
              </a:rPr>
              <a:t>(i=0;i&lt;6;i</a:t>
            </a:r>
            <a:r>
              <a:rPr lang="pl-PL" altLang="zh-CN" sz="2000" b="1" dirty="0" smtClean="0">
                <a:solidFill>
                  <a:schemeClr val="tx2"/>
                </a:solidFill>
                <a:latin typeface="Courier New" pitchFamily="49" charset="0"/>
                <a:ea typeface="宋体" charset="-122"/>
                <a:cs typeface="Courier New" pitchFamily="49" charset="0"/>
              </a:rPr>
              <a:t>++){</a:t>
            </a:r>
          </a:p>
          <a:p>
            <a:r>
              <a:rPr lang="pl-PL" altLang="zh-CN" sz="2000" b="1" dirty="0" smtClean="0">
                <a:latin typeface="Courier New" pitchFamily="49" charset="0"/>
                <a:ea typeface="宋体" charset="-122"/>
                <a:cs typeface="Courier New" pitchFamily="49" charset="0"/>
              </a:rPr>
              <a:t>     </a:t>
            </a:r>
            <a:r>
              <a:rPr lang="pl-PL" altLang="zh-CN" sz="2000" b="1" dirty="0" smtClean="0">
                <a:solidFill>
                  <a:srgbClr val="0000CC"/>
                </a:solidFill>
                <a:latin typeface="Courier New" pitchFamily="49" charset="0"/>
                <a:ea typeface="宋体" charset="-122"/>
                <a:cs typeface="Courier New" pitchFamily="49" charset="0"/>
              </a:rPr>
              <a:t> </a:t>
            </a:r>
            <a:r>
              <a:rPr lang="pl-PL" altLang="zh-CN" sz="2000" b="1" smtClean="0">
                <a:solidFill>
                  <a:srgbClr val="0000FF"/>
                </a:solidFill>
                <a:latin typeface="Courier New" pitchFamily="49" charset="0"/>
                <a:ea typeface="宋体" charset="-122"/>
                <a:cs typeface="Courier New" pitchFamily="49" charset="0"/>
              </a:rPr>
              <a:t>for</a:t>
            </a:r>
            <a:r>
              <a:rPr lang="pl-PL" altLang="zh-CN" sz="2000" b="1" smtClean="0">
                <a:latin typeface="Courier New" pitchFamily="49" charset="0"/>
                <a:ea typeface="宋体" charset="-122"/>
                <a:cs typeface="Courier New" pitchFamily="49" charset="0"/>
              </a:rPr>
              <a:t> </a:t>
            </a:r>
            <a:r>
              <a:rPr lang="pl-PL" altLang="zh-CN" sz="2000" b="1" smtClean="0">
                <a:solidFill>
                  <a:schemeClr val="tx2"/>
                </a:solidFill>
                <a:latin typeface="Courier New" pitchFamily="49" charset="0"/>
                <a:ea typeface="宋体" charset="-122"/>
                <a:cs typeface="Courier New" pitchFamily="49" charset="0"/>
              </a:rPr>
              <a:t>(j=0;j&lt;4;j</a:t>
            </a:r>
            <a:r>
              <a:rPr lang="pl-PL" altLang="zh-CN" sz="2000" b="1" dirty="0" smtClean="0">
                <a:solidFill>
                  <a:schemeClr val="tx2"/>
                </a:solidFill>
                <a:latin typeface="Courier New" pitchFamily="49" charset="0"/>
                <a:ea typeface="宋体" charset="-122"/>
                <a:cs typeface="Courier New" pitchFamily="49" charset="0"/>
              </a:rPr>
              <a:t>++){</a:t>
            </a:r>
          </a:p>
          <a:p>
            <a:r>
              <a:rPr lang="pl-PL" altLang="zh-CN" sz="2000" b="1" dirty="0" smtClean="0">
                <a:latin typeface="Courier New" pitchFamily="49" charset="0"/>
                <a:ea typeface="宋体" charset="-122"/>
                <a:cs typeface="Courier New" pitchFamily="49" charset="0"/>
              </a:rPr>
              <a:t>        </a:t>
            </a:r>
            <a:r>
              <a:rPr lang="en-US" altLang="zh-CN" sz="2000" b="1" dirty="0" smtClean="0">
                <a:solidFill>
                  <a:schemeClr val="tx2"/>
                </a:solidFill>
                <a:latin typeface="Courier New" pitchFamily="49" charset="0"/>
                <a:ea typeface="宋体" charset="-122"/>
                <a:cs typeface="Courier New" pitchFamily="49" charset="0"/>
              </a:rPr>
              <a:t>result[</a:t>
            </a:r>
            <a:r>
              <a:rPr lang="en-US" altLang="zh-CN" sz="2000" b="1" dirty="0" err="1" smtClean="0">
                <a:solidFill>
                  <a:schemeClr val="tx2"/>
                </a:solidFill>
                <a:latin typeface="Courier New" pitchFamily="49" charset="0"/>
                <a:ea typeface="宋体" charset="-122"/>
                <a:cs typeface="Courier New" pitchFamily="49" charset="0"/>
              </a:rPr>
              <a:t>i</a:t>
            </a:r>
            <a:r>
              <a:rPr lang="en-US" altLang="zh-CN" sz="2000" b="1" dirty="0" smtClean="0">
                <a:solidFill>
                  <a:schemeClr val="tx2"/>
                </a:solidFill>
                <a:latin typeface="Courier New" pitchFamily="49" charset="0"/>
                <a:ea typeface="宋体" charset="-122"/>
                <a:cs typeface="Courier New" pitchFamily="49" charset="0"/>
              </a:rPr>
              <a:t>][j] = 0;</a:t>
            </a:r>
          </a:p>
          <a:p>
            <a:r>
              <a:rPr lang="en-US" altLang="zh-CN" sz="2000" b="1" dirty="0" smtClean="0">
                <a:latin typeface="Courier New" pitchFamily="49" charset="0"/>
                <a:ea typeface="宋体" charset="-122"/>
                <a:cs typeface="Courier New" pitchFamily="49" charset="0"/>
              </a:rPr>
              <a:t>        </a:t>
            </a:r>
            <a:r>
              <a:rPr lang="en-US" altLang="zh-CN" sz="2000" b="1" smtClean="0">
                <a:solidFill>
                  <a:srgbClr val="0000FF"/>
                </a:solidFill>
                <a:latin typeface="Courier New" pitchFamily="49" charset="0"/>
                <a:ea typeface="宋体" charset="-122"/>
                <a:cs typeface="Courier New" pitchFamily="49" charset="0"/>
              </a:rPr>
              <a:t>for</a:t>
            </a:r>
            <a:r>
              <a:rPr lang="en-US" altLang="zh-CN" sz="2000" b="1" smtClean="0">
                <a:solidFill>
                  <a:srgbClr val="0000CC"/>
                </a:solidFill>
                <a:latin typeface="Courier New" pitchFamily="49" charset="0"/>
                <a:ea typeface="宋体" charset="-122"/>
                <a:cs typeface="Courier New" pitchFamily="49" charset="0"/>
              </a:rPr>
              <a:t> </a:t>
            </a:r>
            <a:r>
              <a:rPr lang="en-US" altLang="zh-CN" sz="2000" b="1" smtClean="0">
                <a:solidFill>
                  <a:schemeClr val="tx2"/>
                </a:solidFill>
                <a:latin typeface="Courier New" pitchFamily="49" charset="0"/>
                <a:ea typeface="宋体" charset="-122"/>
                <a:cs typeface="Courier New" pitchFamily="49" charset="0"/>
              </a:rPr>
              <a:t>(k=0;k&lt;3;k</a:t>
            </a:r>
            <a:r>
              <a:rPr lang="en-US" altLang="zh-CN" sz="2000" b="1" dirty="0" smtClean="0">
                <a:solidFill>
                  <a:schemeClr val="tx2"/>
                </a:solidFill>
                <a:latin typeface="Courier New" pitchFamily="49" charset="0"/>
                <a:ea typeface="宋体" charset="-122"/>
                <a:cs typeface="Courier New" pitchFamily="49" charset="0"/>
              </a:rPr>
              <a:t>++)</a:t>
            </a:r>
          </a:p>
          <a:p>
            <a:r>
              <a:rPr lang="en-US" altLang="zh-CN" sz="2000" b="1" dirty="0" smtClean="0">
                <a:solidFill>
                  <a:schemeClr val="tx2"/>
                </a:solidFill>
                <a:latin typeface="Courier New" pitchFamily="49" charset="0"/>
                <a:ea typeface="宋体" charset="-122"/>
                <a:cs typeface="Courier New" pitchFamily="49" charset="0"/>
              </a:rPr>
              <a:t>	     result[</a:t>
            </a:r>
            <a:r>
              <a:rPr lang="en-US" altLang="zh-CN" sz="2000" b="1" dirty="0" err="1" smtClean="0">
                <a:solidFill>
                  <a:schemeClr val="tx2"/>
                </a:solidFill>
                <a:latin typeface="Courier New" pitchFamily="49" charset="0"/>
                <a:ea typeface="宋体" charset="-122"/>
                <a:cs typeface="Courier New" pitchFamily="49" charset="0"/>
              </a:rPr>
              <a:t>i</a:t>
            </a:r>
            <a:r>
              <a:rPr lang="en-US" altLang="zh-CN" sz="2000" b="1" dirty="0" smtClean="0">
                <a:solidFill>
                  <a:schemeClr val="tx2"/>
                </a:solidFill>
                <a:latin typeface="Courier New" pitchFamily="49" charset="0"/>
                <a:ea typeface="宋体" charset="-122"/>
                <a:cs typeface="Courier New" pitchFamily="49" charset="0"/>
              </a:rPr>
              <a:t>][j]+=middle[</a:t>
            </a:r>
            <a:r>
              <a:rPr lang="en-US" altLang="zh-CN" sz="2000" b="1" dirty="0" err="1" smtClean="0">
                <a:solidFill>
                  <a:schemeClr val="tx2"/>
                </a:solidFill>
                <a:latin typeface="Courier New" pitchFamily="49" charset="0"/>
                <a:ea typeface="宋体" charset="-122"/>
                <a:cs typeface="Courier New" pitchFamily="49" charset="0"/>
              </a:rPr>
              <a:t>i</a:t>
            </a:r>
            <a:r>
              <a:rPr lang="en-US" altLang="zh-CN" sz="2000" b="1" dirty="0" smtClean="0">
                <a:solidFill>
                  <a:schemeClr val="tx2"/>
                </a:solidFill>
                <a:latin typeface="Courier New" pitchFamily="49" charset="0"/>
                <a:ea typeface="宋体" charset="-122"/>
                <a:cs typeface="Courier New" pitchFamily="49" charset="0"/>
              </a:rPr>
              <a:t>][k]*matrix2[k][j]; }}</a:t>
            </a:r>
          </a:p>
          <a:p>
            <a:r>
              <a:rPr lang="en-US" altLang="zh-CN" sz="2000" b="1" dirty="0" smtClean="0">
                <a:latin typeface="Courier New" pitchFamily="49" charset="0"/>
                <a:ea typeface="宋体" charset="-122"/>
                <a:cs typeface="Courier New" pitchFamily="49" charset="0"/>
              </a:rPr>
              <a:t>    </a:t>
            </a:r>
            <a:r>
              <a:rPr lang="en-US" altLang="zh-CN" sz="2000" b="1" dirty="0" smtClean="0">
                <a:solidFill>
                  <a:srgbClr val="0000FF"/>
                </a:solidFill>
                <a:latin typeface="Courier New" pitchFamily="49" charset="0"/>
                <a:ea typeface="宋体" charset="-122"/>
                <a:cs typeface="Courier New" pitchFamily="49" charset="0"/>
              </a:rPr>
              <a:t>return</a:t>
            </a:r>
            <a:r>
              <a:rPr lang="en-US" altLang="zh-CN" sz="2000" b="1" dirty="0" smtClean="0">
                <a:solidFill>
                  <a:schemeClr val="tx2"/>
                </a:solidFill>
                <a:latin typeface="Courier New" pitchFamily="49" charset="0"/>
                <a:ea typeface="宋体" charset="-122"/>
                <a:cs typeface="Courier New" pitchFamily="49" charset="0"/>
              </a:rPr>
              <a:t>; }</a:t>
            </a:r>
            <a:endParaRPr lang="en-US" altLang="zh-CN" sz="2000" b="1" dirty="0">
              <a:solidFill>
                <a:schemeClr val="tx2"/>
              </a:solidFill>
              <a:latin typeface="Courier New" pitchFamily="49" charset="0"/>
              <a:ea typeface="宋体" charset="-122"/>
              <a:cs typeface="Courier New" pitchFamily="49" charset="0"/>
            </a:endParaRPr>
          </a:p>
        </p:txBody>
      </p:sp>
    </p:spTree>
    <p:extLst>
      <p:ext uri="{BB962C8B-B14F-4D97-AF65-F5344CB8AC3E}">
        <p14:creationId xmlns:p14="http://schemas.microsoft.com/office/powerpoint/2010/main" val="2756441964"/>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a:xfrm>
            <a:off x="457200" y="1295400"/>
            <a:ext cx="8153400" cy="704840"/>
          </a:xfrm>
        </p:spPr>
        <p:txBody>
          <a:bodyPr/>
          <a:lstStyle/>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5.6】</a:t>
            </a:r>
            <a:r>
              <a:rPr lang="zh-CN" altLang="en-US" dirty="0" smtClean="0">
                <a:solidFill>
                  <a:srgbClr val="C00000"/>
                </a:solidFill>
              </a:rPr>
              <a:t>矩阵输出函数定义</a:t>
            </a:r>
            <a:endParaRPr lang="zh-CN" altLang="en-US" dirty="0">
              <a:solidFill>
                <a:srgbClr val="C00000"/>
              </a:solidFill>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61</a:t>
            </a:fld>
            <a:endParaRPr lang="en-US" altLang="zh-CN" dirty="0"/>
          </a:p>
        </p:txBody>
      </p:sp>
      <p:sp>
        <p:nvSpPr>
          <p:cNvPr id="6" name="Rectangle 3"/>
          <p:cNvSpPr txBox="1">
            <a:spLocks noRot="1" noChangeArrowheads="1"/>
          </p:cNvSpPr>
          <p:nvPr/>
        </p:nvSpPr>
        <p:spPr bwMode="auto">
          <a:xfrm>
            <a:off x="214282" y="1928802"/>
            <a:ext cx="8786874" cy="46084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r>
              <a:rPr lang="en-US" altLang="zh-CN" sz="2000" b="1" smtClean="0">
                <a:solidFill>
                  <a:srgbClr val="0000FF"/>
                </a:solidFill>
                <a:latin typeface="Courier New" pitchFamily="49" charset="0"/>
                <a:ea typeface="宋体" charset="-122"/>
                <a:cs typeface="Courier New" pitchFamily="49" charset="0"/>
              </a:rPr>
              <a:t>void</a:t>
            </a:r>
            <a:r>
              <a:rPr lang="en-US" altLang="zh-CN" sz="2000" b="1" smtClean="0">
                <a:solidFill>
                  <a:schemeClr val="tx2"/>
                </a:solidFill>
                <a:latin typeface="Courier New" pitchFamily="49" charset="0"/>
                <a:ea typeface="宋体" charset="-122"/>
                <a:cs typeface="Courier New" pitchFamily="49" charset="0"/>
              </a:rPr>
              <a:t> output(</a:t>
            </a:r>
            <a:r>
              <a:rPr lang="en-US" altLang="zh-CN" sz="2000" b="1" smtClean="0">
                <a:solidFill>
                  <a:srgbClr val="0000FF"/>
                </a:solidFill>
                <a:latin typeface="Courier New" pitchFamily="49" charset="0"/>
                <a:ea typeface="宋体" charset="-122"/>
                <a:cs typeface="Courier New" pitchFamily="49" charset="0"/>
              </a:rPr>
              <a:t>int</a:t>
            </a:r>
            <a:r>
              <a:rPr lang="en-US" altLang="zh-CN" sz="2000" b="1" smtClean="0">
                <a:solidFill>
                  <a:schemeClr val="tx2"/>
                </a:solidFill>
                <a:latin typeface="Courier New" pitchFamily="49" charset="0"/>
                <a:ea typeface="宋体" charset="-122"/>
                <a:cs typeface="Courier New" pitchFamily="49" charset="0"/>
              </a:rPr>
              <a:t> </a:t>
            </a:r>
            <a:r>
              <a:rPr lang="en-US" altLang="zh-CN" sz="2000" b="1" dirty="0" smtClean="0">
                <a:solidFill>
                  <a:schemeClr val="tx2"/>
                </a:solidFill>
                <a:latin typeface="Courier New" pitchFamily="49" charset="0"/>
                <a:ea typeface="宋体" charset="-122"/>
                <a:cs typeface="Courier New" pitchFamily="49" charset="0"/>
              </a:rPr>
              <a:t>result[6][4]){  </a:t>
            </a:r>
            <a:r>
              <a:rPr lang="en-US" altLang="zh-CN" sz="2000" b="1" dirty="0" smtClean="0">
                <a:solidFill>
                  <a:srgbClr val="00B050"/>
                </a:solidFill>
                <a:latin typeface="Courier New" pitchFamily="49" charset="0"/>
                <a:ea typeface="宋体" charset="-122"/>
                <a:cs typeface="Courier New" pitchFamily="49" charset="0"/>
              </a:rPr>
              <a:t>//</a:t>
            </a:r>
            <a:r>
              <a:rPr lang="zh-CN" altLang="en-US" sz="2000" b="1" dirty="0" smtClean="0">
                <a:solidFill>
                  <a:srgbClr val="00B050"/>
                </a:solidFill>
                <a:latin typeface="Courier New" pitchFamily="49" charset="0"/>
                <a:ea typeface="宋体" charset="-122"/>
                <a:cs typeface="Courier New" pitchFamily="49" charset="0"/>
              </a:rPr>
              <a:t>矩阵输出</a:t>
            </a:r>
          </a:p>
          <a:p>
            <a:r>
              <a:rPr lang="zh-CN" altLang="en-US" sz="2000" b="1" dirty="0" smtClean="0">
                <a:solidFill>
                  <a:schemeClr val="tx2"/>
                </a:solidFill>
                <a:latin typeface="Courier New" pitchFamily="49" charset="0"/>
                <a:ea typeface="宋体" charset="-122"/>
                <a:cs typeface="Courier New" pitchFamily="49" charset="0"/>
              </a:rPr>
              <a:t>    </a:t>
            </a:r>
            <a:r>
              <a:rPr lang="en-US" altLang="zh-CN" sz="2000" b="1" dirty="0" err="1" smtClean="0">
                <a:solidFill>
                  <a:schemeClr val="tx2"/>
                </a:solidFill>
                <a:latin typeface="Courier New" pitchFamily="49" charset="0"/>
                <a:ea typeface="宋体" charset="-122"/>
                <a:cs typeface="Courier New" pitchFamily="49" charset="0"/>
              </a:rPr>
              <a:t>cout</a:t>
            </a:r>
            <a:r>
              <a:rPr lang="en-US" altLang="zh-CN" sz="2000" b="1" dirty="0" smtClean="0">
                <a:solidFill>
                  <a:schemeClr val="tx2"/>
                </a:solidFill>
                <a:latin typeface="Courier New" pitchFamily="49" charset="0"/>
                <a:ea typeface="宋体" charset="-122"/>
                <a:cs typeface="Courier New" pitchFamily="49" charset="0"/>
              </a:rPr>
              <a:t> &lt;&lt;"result"&lt;&lt;'\n';</a:t>
            </a:r>
          </a:p>
          <a:p>
            <a:r>
              <a:rPr lang="en-US" altLang="zh-CN" sz="2000" b="1" dirty="0" smtClean="0">
                <a:solidFill>
                  <a:schemeClr val="tx2"/>
                </a:solidFill>
                <a:latin typeface="Courier New" pitchFamily="49" charset="0"/>
                <a:ea typeface="宋体" charset="-122"/>
                <a:cs typeface="Courier New" pitchFamily="49" charset="0"/>
              </a:rPr>
              <a:t>    </a:t>
            </a:r>
            <a:r>
              <a:rPr lang="en-US" altLang="zh-CN" sz="2000" b="1" dirty="0" err="1" smtClean="0">
                <a:solidFill>
                  <a:srgbClr val="0000FF"/>
                </a:solidFill>
                <a:latin typeface="Courier New" pitchFamily="49" charset="0"/>
                <a:ea typeface="宋体" charset="-122"/>
                <a:cs typeface="Courier New" pitchFamily="49" charset="0"/>
              </a:rPr>
              <a:t>int</a:t>
            </a:r>
            <a:r>
              <a:rPr lang="en-US" altLang="zh-CN" sz="2000" b="1" dirty="0" smtClean="0">
                <a:solidFill>
                  <a:schemeClr val="tx2"/>
                </a:solidFill>
                <a:latin typeface="Courier New" pitchFamily="49" charset="0"/>
                <a:ea typeface="宋体" charset="-122"/>
                <a:cs typeface="Courier New" pitchFamily="49" charset="0"/>
              </a:rPr>
              <a:t> </a:t>
            </a:r>
            <a:r>
              <a:rPr lang="en-US" altLang="zh-CN" sz="2000" b="1" dirty="0" err="1" smtClean="0">
                <a:solidFill>
                  <a:schemeClr val="tx2"/>
                </a:solidFill>
                <a:latin typeface="Courier New" pitchFamily="49" charset="0"/>
                <a:ea typeface="宋体" charset="-122"/>
                <a:cs typeface="Courier New" pitchFamily="49" charset="0"/>
              </a:rPr>
              <a:t>i,j</a:t>
            </a:r>
            <a:r>
              <a:rPr lang="en-US" altLang="zh-CN" sz="2000" b="1" dirty="0" smtClean="0">
                <a:solidFill>
                  <a:schemeClr val="tx2"/>
                </a:solidFill>
                <a:latin typeface="Courier New" pitchFamily="49" charset="0"/>
                <a:ea typeface="宋体" charset="-122"/>
                <a:cs typeface="Courier New" pitchFamily="49" charset="0"/>
              </a:rPr>
              <a:t>;</a:t>
            </a:r>
          </a:p>
          <a:p>
            <a:r>
              <a:rPr lang="en-US" altLang="zh-CN" sz="2000" b="1" dirty="0" smtClean="0">
                <a:solidFill>
                  <a:schemeClr val="tx2"/>
                </a:solidFill>
                <a:latin typeface="Courier New" pitchFamily="49" charset="0"/>
                <a:ea typeface="宋体" charset="-122"/>
                <a:cs typeface="Courier New" pitchFamily="49" charset="0"/>
              </a:rPr>
              <a:t>    </a:t>
            </a:r>
            <a:r>
              <a:rPr lang="en-US" altLang="zh-CN" sz="2000" b="1" smtClean="0">
                <a:solidFill>
                  <a:srgbClr val="0000FF"/>
                </a:solidFill>
                <a:latin typeface="Courier New" pitchFamily="49" charset="0"/>
                <a:ea typeface="宋体" charset="-122"/>
                <a:cs typeface="Courier New" pitchFamily="49" charset="0"/>
              </a:rPr>
              <a:t>for</a:t>
            </a:r>
            <a:r>
              <a:rPr lang="en-US" altLang="zh-CN" sz="2000" b="1" smtClean="0">
                <a:solidFill>
                  <a:schemeClr val="tx2"/>
                </a:solidFill>
                <a:latin typeface="Courier New" pitchFamily="49" charset="0"/>
                <a:ea typeface="宋体" charset="-122"/>
                <a:cs typeface="Courier New" pitchFamily="49" charset="0"/>
              </a:rPr>
              <a:t> (i=0;i&lt;6;i</a:t>
            </a:r>
            <a:r>
              <a:rPr lang="en-US" altLang="zh-CN" sz="2000" b="1" dirty="0" smtClean="0">
                <a:solidFill>
                  <a:schemeClr val="tx2"/>
                </a:solidFill>
                <a:latin typeface="Courier New" pitchFamily="49" charset="0"/>
                <a:ea typeface="宋体" charset="-122"/>
                <a:cs typeface="Courier New" pitchFamily="49" charset="0"/>
              </a:rPr>
              <a:t>++){</a:t>
            </a:r>
          </a:p>
          <a:p>
            <a:r>
              <a:rPr lang="en-US" altLang="zh-CN" sz="2000" b="1" dirty="0" smtClean="0">
                <a:solidFill>
                  <a:schemeClr val="tx2"/>
                </a:solidFill>
                <a:latin typeface="Courier New" pitchFamily="49" charset="0"/>
                <a:ea typeface="宋体" charset="-122"/>
                <a:cs typeface="Courier New" pitchFamily="49" charset="0"/>
              </a:rPr>
              <a:t>      </a:t>
            </a:r>
            <a:r>
              <a:rPr lang="en-US" altLang="zh-CN" sz="2000" b="1" smtClean="0">
                <a:solidFill>
                  <a:srgbClr val="0000FF"/>
                </a:solidFill>
                <a:latin typeface="Courier New" pitchFamily="49" charset="0"/>
                <a:ea typeface="宋体" charset="-122"/>
                <a:cs typeface="Courier New" pitchFamily="49" charset="0"/>
              </a:rPr>
              <a:t>for</a:t>
            </a:r>
            <a:r>
              <a:rPr lang="en-US" altLang="zh-CN" sz="2000" b="1" smtClean="0">
                <a:solidFill>
                  <a:schemeClr val="tx2"/>
                </a:solidFill>
                <a:latin typeface="Courier New" pitchFamily="49" charset="0"/>
                <a:ea typeface="宋体" charset="-122"/>
                <a:cs typeface="Courier New" pitchFamily="49" charset="0"/>
              </a:rPr>
              <a:t> (j=0;j&lt;4;j</a:t>
            </a:r>
            <a:r>
              <a:rPr lang="en-US" altLang="zh-CN" sz="2000" b="1" dirty="0" smtClean="0">
                <a:solidFill>
                  <a:schemeClr val="tx2"/>
                </a:solidFill>
                <a:latin typeface="Courier New" pitchFamily="49" charset="0"/>
                <a:ea typeface="宋体" charset="-122"/>
                <a:cs typeface="Courier New" pitchFamily="49" charset="0"/>
              </a:rPr>
              <a:t>++)</a:t>
            </a:r>
          </a:p>
          <a:p>
            <a:r>
              <a:rPr lang="en-US" altLang="zh-CN" sz="2000" b="1" dirty="0" smtClean="0">
                <a:solidFill>
                  <a:schemeClr val="tx2"/>
                </a:solidFill>
                <a:latin typeface="Courier New" pitchFamily="49" charset="0"/>
                <a:ea typeface="宋体" charset="-122"/>
                <a:cs typeface="Courier New" pitchFamily="49" charset="0"/>
              </a:rPr>
              <a:t>        </a:t>
            </a:r>
            <a:r>
              <a:rPr lang="en-US" altLang="zh-CN" sz="2000" b="1" dirty="0" err="1" smtClean="0">
                <a:solidFill>
                  <a:schemeClr val="tx2"/>
                </a:solidFill>
                <a:latin typeface="Courier New" pitchFamily="49" charset="0"/>
                <a:ea typeface="宋体" charset="-122"/>
                <a:cs typeface="Courier New" pitchFamily="49" charset="0"/>
              </a:rPr>
              <a:t>cout</a:t>
            </a:r>
            <a:r>
              <a:rPr lang="en-US" altLang="zh-CN" sz="2000" b="1" dirty="0" smtClean="0">
                <a:solidFill>
                  <a:schemeClr val="tx2"/>
                </a:solidFill>
                <a:latin typeface="Courier New" pitchFamily="49" charset="0"/>
                <a:ea typeface="宋体" charset="-122"/>
                <a:cs typeface="Courier New" pitchFamily="49" charset="0"/>
              </a:rPr>
              <a:t> </a:t>
            </a:r>
            <a:r>
              <a:rPr lang="en-US" altLang="zh-CN" sz="2000" b="1" smtClean="0">
                <a:solidFill>
                  <a:schemeClr val="tx2"/>
                </a:solidFill>
                <a:latin typeface="Courier New" pitchFamily="49" charset="0"/>
                <a:ea typeface="宋体" charset="-122"/>
                <a:cs typeface="Courier New" pitchFamily="49" charset="0"/>
              </a:rPr>
              <a:t>&lt;&lt;setw(4</a:t>
            </a:r>
            <a:r>
              <a:rPr lang="en-US" altLang="zh-CN" sz="2000" b="1" dirty="0" smtClean="0">
                <a:solidFill>
                  <a:schemeClr val="tx2"/>
                </a:solidFill>
                <a:latin typeface="Courier New" pitchFamily="49" charset="0"/>
                <a:ea typeface="宋体" charset="-122"/>
                <a:cs typeface="Courier New" pitchFamily="49" charset="0"/>
              </a:rPr>
              <a:t>)&lt;&lt;result[</a:t>
            </a:r>
            <a:r>
              <a:rPr lang="en-US" altLang="zh-CN" sz="2000" b="1" dirty="0" err="1" smtClean="0">
                <a:solidFill>
                  <a:schemeClr val="tx2"/>
                </a:solidFill>
                <a:latin typeface="Courier New" pitchFamily="49" charset="0"/>
                <a:ea typeface="宋体" charset="-122"/>
                <a:cs typeface="Courier New" pitchFamily="49" charset="0"/>
              </a:rPr>
              <a:t>i</a:t>
            </a:r>
            <a:r>
              <a:rPr lang="en-US" altLang="zh-CN" sz="2000" b="1" dirty="0" smtClean="0">
                <a:solidFill>
                  <a:schemeClr val="tx2"/>
                </a:solidFill>
                <a:latin typeface="Courier New" pitchFamily="49" charset="0"/>
                <a:ea typeface="宋体" charset="-122"/>
                <a:cs typeface="Courier New" pitchFamily="49" charset="0"/>
              </a:rPr>
              <a:t>][j]&lt;&lt;"  ";</a:t>
            </a:r>
          </a:p>
          <a:p>
            <a:r>
              <a:rPr lang="en-US" altLang="zh-CN" sz="2000" b="1" dirty="0" smtClean="0">
                <a:solidFill>
                  <a:schemeClr val="tx2"/>
                </a:solidFill>
                <a:latin typeface="Courier New" pitchFamily="49" charset="0"/>
                <a:ea typeface="宋体" charset="-122"/>
                <a:cs typeface="Courier New" pitchFamily="49" charset="0"/>
              </a:rPr>
              <a:t>      </a:t>
            </a:r>
            <a:r>
              <a:rPr lang="en-US" altLang="zh-CN" sz="2000" b="1" dirty="0" err="1" smtClean="0">
                <a:solidFill>
                  <a:schemeClr val="tx2"/>
                </a:solidFill>
                <a:latin typeface="Courier New" pitchFamily="49" charset="0"/>
                <a:ea typeface="宋体" charset="-122"/>
                <a:cs typeface="Courier New" pitchFamily="49" charset="0"/>
              </a:rPr>
              <a:t>cout</a:t>
            </a:r>
            <a:r>
              <a:rPr lang="en-US" altLang="zh-CN" sz="2000" b="1" dirty="0" smtClean="0">
                <a:solidFill>
                  <a:schemeClr val="tx2"/>
                </a:solidFill>
                <a:latin typeface="Courier New" pitchFamily="49" charset="0"/>
                <a:ea typeface="宋体" charset="-122"/>
                <a:cs typeface="Courier New" pitchFamily="49" charset="0"/>
              </a:rPr>
              <a:t>&lt;&lt;'\n';  </a:t>
            </a:r>
          </a:p>
          <a:p>
            <a:r>
              <a:rPr lang="en-US" altLang="zh-CN" sz="2000" b="1" dirty="0" smtClean="0">
                <a:solidFill>
                  <a:schemeClr val="tx2"/>
                </a:solidFill>
                <a:latin typeface="Courier New" pitchFamily="49" charset="0"/>
                <a:ea typeface="宋体" charset="-122"/>
                <a:cs typeface="Courier New" pitchFamily="49" charset="0"/>
              </a:rPr>
              <a:t>    }</a:t>
            </a:r>
          </a:p>
          <a:p>
            <a:r>
              <a:rPr lang="en-US" altLang="zh-CN" sz="2000" b="1" dirty="0" smtClean="0">
                <a:solidFill>
                  <a:schemeClr val="tx2"/>
                </a:solidFill>
                <a:latin typeface="Courier New" pitchFamily="49" charset="0"/>
                <a:ea typeface="宋体" charset="-122"/>
                <a:cs typeface="Courier New" pitchFamily="49" charset="0"/>
              </a:rPr>
              <a:t>    </a:t>
            </a:r>
            <a:r>
              <a:rPr lang="en-US" altLang="zh-CN" sz="2000" b="1" dirty="0" smtClean="0">
                <a:solidFill>
                  <a:srgbClr val="0000FF"/>
                </a:solidFill>
                <a:latin typeface="Courier New" pitchFamily="49" charset="0"/>
                <a:ea typeface="宋体" charset="-122"/>
                <a:cs typeface="Courier New" pitchFamily="49" charset="0"/>
              </a:rPr>
              <a:t>return</a:t>
            </a:r>
            <a:r>
              <a:rPr lang="en-US" altLang="zh-CN" sz="2000" b="1" dirty="0" smtClean="0">
                <a:solidFill>
                  <a:schemeClr val="tx2"/>
                </a:solidFill>
                <a:latin typeface="Courier New" pitchFamily="49" charset="0"/>
                <a:ea typeface="宋体" charset="-122"/>
                <a:cs typeface="Courier New" pitchFamily="49" charset="0"/>
              </a:rPr>
              <a:t>; </a:t>
            </a:r>
          </a:p>
          <a:p>
            <a:r>
              <a:rPr lang="en-US" altLang="zh-CN" sz="2000" b="1" dirty="0" smtClean="0">
                <a:solidFill>
                  <a:schemeClr val="tx2"/>
                </a:solidFill>
                <a:latin typeface="Courier New" pitchFamily="49" charset="0"/>
                <a:ea typeface="宋体" charset="-122"/>
                <a:cs typeface="Courier New" pitchFamily="49" charset="0"/>
              </a:rPr>
              <a:t>}</a:t>
            </a:r>
            <a:endParaRPr lang="en-US" altLang="zh-CN" sz="2000" b="1" dirty="0">
              <a:solidFill>
                <a:schemeClr val="tx2"/>
              </a:solidFill>
              <a:latin typeface="Courier New" pitchFamily="49" charset="0"/>
              <a:ea typeface="宋体" charset="-122"/>
              <a:cs typeface="Courier New" pitchFamily="49" charset="0"/>
            </a:endParaRPr>
          </a:p>
        </p:txBody>
      </p:sp>
    </p:spTree>
    <p:extLst>
      <p:ext uri="{BB962C8B-B14F-4D97-AF65-F5344CB8AC3E}">
        <p14:creationId xmlns:p14="http://schemas.microsoft.com/office/powerpoint/2010/main" val="242250255"/>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a:xfrm>
            <a:off x="457200" y="1295400"/>
            <a:ext cx="8153400" cy="5205434"/>
          </a:xfrm>
        </p:spPr>
        <p:txBody>
          <a:bodyPr/>
          <a:lstStyle/>
          <a:p>
            <a:r>
              <a:rPr lang="zh-CN" altLang="en-US" dirty="0" smtClean="0"/>
              <a:t>函数的参数</a:t>
            </a:r>
            <a:endParaRPr lang="en-US" altLang="zh-CN" dirty="0" smtClean="0"/>
          </a:p>
          <a:p>
            <a:pPr lvl="1"/>
            <a:r>
              <a:rPr lang="zh-CN" altLang="en-US" dirty="0" smtClean="0"/>
              <a:t>变量的引用作为函数的形式参数</a:t>
            </a:r>
            <a:endParaRPr lang="en-US" altLang="zh-CN" dirty="0" smtClean="0"/>
          </a:p>
          <a:p>
            <a:pPr lvl="2"/>
            <a:r>
              <a:rPr lang="zh-CN" altLang="en-US" dirty="0" smtClean="0"/>
              <a:t>赋值形参：未被说明为引用（</a:t>
            </a:r>
            <a:r>
              <a:rPr lang="en-US" altLang="zh-CN" dirty="0" smtClean="0"/>
              <a:t>&amp;</a:t>
            </a:r>
            <a:r>
              <a:rPr lang="zh-CN" altLang="en-US" dirty="0" smtClean="0"/>
              <a:t>）的参数</a:t>
            </a:r>
            <a:endParaRPr lang="en-US" altLang="zh-CN" dirty="0" smtClean="0"/>
          </a:p>
          <a:p>
            <a:pPr lvl="3"/>
            <a:r>
              <a:rPr lang="zh-CN" altLang="en-US" dirty="0" smtClean="0"/>
              <a:t>赋值形参和实参直观上是一致的，实际是不同的</a:t>
            </a:r>
            <a:endParaRPr lang="en-US" altLang="zh-CN" dirty="0" smtClean="0"/>
          </a:p>
          <a:p>
            <a:pPr lvl="4"/>
            <a:r>
              <a:rPr lang="zh-CN" altLang="en-US" dirty="0" smtClean="0"/>
              <a:t>在内存中的地址不同</a:t>
            </a:r>
            <a:endParaRPr lang="en-US" altLang="zh-CN" dirty="0" smtClean="0"/>
          </a:p>
          <a:p>
            <a:pPr lvl="2"/>
            <a:r>
              <a:rPr lang="zh-CN" altLang="en-US" dirty="0" smtClean="0"/>
              <a:t>引用形参</a:t>
            </a:r>
            <a:r>
              <a:rPr lang="en-US" altLang="zh-CN" dirty="0" smtClean="0"/>
              <a:t>——</a:t>
            </a:r>
            <a:r>
              <a:rPr lang="zh-CN" altLang="en-US" dirty="0" smtClean="0"/>
              <a:t>变量的引用</a:t>
            </a:r>
            <a:endParaRPr lang="en-US" altLang="zh-CN" dirty="0" smtClean="0"/>
          </a:p>
          <a:p>
            <a:pPr lvl="3"/>
            <a:r>
              <a:rPr lang="zh-CN" altLang="en-US" dirty="0" smtClean="0"/>
              <a:t>为变量起“别名”</a:t>
            </a:r>
            <a:endParaRPr lang="en-US" altLang="zh-CN" dirty="0" smtClean="0"/>
          </a:p>
          <a:p>
            <a:pPr lvl="4"/>
            <a:r>
              <a:rPr lang="zh-CN" altLang="en-US" dirty="0" smtClean="0"/>
              <a:t>在作为形参的变量前加符号“</a:t>
            </a:r>
            <a:r>
              <a:rPr lang="en-US" altLang="zh-CN" dirty="0" smtClean="0"/>
              <a:t>&amp;</a:t>
            </a:r>
            <a:r>
              <a:rPr lang="zh-CN" altLang="en-US" dirty="0" smtClean="0"/>
              <a:t>”</a:t>
            </a:r>
            <a:endParaRPr lang="en-US" altLang="zh-CN" dirty="0" smtClean="0"/>
          </a:p>
          <a:p>
            <a:pPr lvl="3"/>
            <a:r>
              <a:rPr lang="zh-CN" altLang="en-US" dirty="0" smtClean="0"/>
              <a:t>与变量的内存地址相同</a:t>
            </a:r>
            <a:endParaRPr lang="en-US" altLang="zh-CN" dirty="0" smtClean="0"/>
          </a:p>
          <a:p>
            <a:pPr lvl="2"/>
            <a:r>
              <a:rPr lang="zh-CN" altLang="en-US" dirty="0" smtClean="0"/>
              <a:t>需要</a:t>
            </a:r>
            <a:r>
              <a:rPr lang="zh-CN" altLang="en-US" dirty="0" smtClean="0">
                <a:solidFill>
                  <a:srgbClr val="C00000"/>
                </a:solidFill>
              </a:rPr>
              <a:t>在函数中改变实参值并将变化反映到主调函数</a:t>
            </a:r>
            <a:r>
              <a:rPr lang="zh-CN" altLang="en-US" dirty="0" smtClean="0"/>
              <a:t>的时候，用作为实参的变量引用是一种方法</a:t>
            </a:r>
            <a:endParaRPr lang="en-US" altLang="zh-CN" dirty="0" smtClean="0"/>
          </a:p>
          <a:p>
            <a:pPr lvl="3"/>
            <a:r>
              <a:rPr lang="zh-CN" altLang="en-US" dirty="0" smtClean="0"/>
              <a:t>还可以用指针做形参操作变量地址</a:t>
            </a:r>
            <a:endParaRPr lang="en-US" altLang="zh-CN" dirty="0" smtClean="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62</a:t>
            </a:fld>
            <a:endParaRPr lang="en-US" altLang="zh-CN" dirty="0"/>
          </a:p>
        </p:txBody>
      </p:sp>
    </p:spTree>
    <p:extLst>
      <p:ext uri="{BB962C8B-B14F-4D97-AF65-F5344CB8AC3E}">
        <p14:creationId xmlns:p14="http://schemas.microsoft.com/office/powerpoint/2010/main" val="470219133"/>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函数的参数</a:t>
            </a:r>
            <a:endParaRPr lang="en-US" altLang="zh-CN" dirty="0" smtClean="0"/>
          </a:p>
          <a:p>
            <a:pPr lvl="1"/>
            <a:r>
              <a:rPr lang="zh-CN" altLang="en-US" dirty="0" smtClean="0"/>
              <a:t>赋值形参</a:t>
            </a:r>
            <a:endParaRPr lang="en-US" altLang="zh-CN" dirty="0" smtClean="0"/>
          </a:p>
          <a:p>
            <a:pPr lvl="2"/>
            <a:r>
              <a:rPr lang="zh-CN" altLang="en-US" dirty="0" smtClean="0"/>
              <a:t>赋值形参的函数调用过程和参数传递机制</a:t>
            </a:r>
            <a:endParaRPr lang="en-US" altLang="zh-CN" dirty="0" smtClean="0"/>
          </a:p>
          <a:p>
            <a:pPr lvl="3"/>
            <a:r>
              <a:rPr lang="zh-CN" altLang="en-US" dirty="0" smtClean="0"/>
              <a:t>在执行函数调用时，在检查函数名及参数表之后，</a:t>
            </a:r>
            <a:r>
              <a:rPr lang="zh-CN" altLang="en-US" dirty="0" smtClean="0">
                <a:solidFill>
                  <a:srgbClr val="C00000"/>
                </a:solidFill>
              </a:rPr>
              <a:t>为赋值参数分配内存</a:t>
            </a:r>
            <a:endParaRPr lang="en-US" altLang="zh-CN" dirty="0" smtClean="0">
              <a:solidFill>
                <a:srgbClr val="C00000"/>
              </a:solidFill>
            </a:endParaRPr>
          </a:p>
          <a:p>
            <a:pPr lvl="3"/>
            <a:r>
              <a:rPr lang="zh-CN" altLang="en-US" dirty="0" smtClean="0"/>
              <a:t>计算各对应的实参表达式，并把计算的值赋给刚刚创建的参数变量</a:t>
            </a:r>
            <a:endParaRPr lang="en-US" altLang="zh-CN" dirty="0" smtClean="0"/>
          </a:p>
          <a:p>
            <a:pPr lvl="3"/>
            <a:r>
              <a:rPr lang="zh-CN" altLang="en-US" dirty="0" smtClean="0"/>
              <a:t>开始函数体的运行。 </a:t>
            </a:r>
          </a:p>
          <a:p>
            <a:pPr lvl="2">
              <a:lnSpc>
                <a:spcPct val="80000"/>
              </a:lnSpc>
            </a:pPr>
            <a:r>
              <a:rPr lang="zh-CN" altLang="en-US" dirty="0" smtClean="0"/>
              <a:t>凡是赋值形参，在函数的每次调用时，都必须为每一个赋值形参创建一个新的参数变量。</a:t>
            </a:r>
          </a:p>
          <a:p>
            <a:pPr lvl="2"/>
            <a:endParaRPr lang="zh-CN" altLang="en-US" dirty="0" smtClean="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63</a:t>
            </a:fld>
            <a:endParaRPr lang="en-US" altLang="zh-CN" dirty="0"/>
          </a:p>
        </p:txBody>
      </p:sp>
    </p:spTree>
    <p:extLst>
      <p:ext uri="{BB962C8B-B14F-4D97-AF65-F5344CB8AC3E}">
        <p14:creationId xmlns:p14="http://schemas.microsoft.com/office/powerpoint/2010/main" val="780279424"/>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函数的参数</a:t>
            </a:r>
            <a:endParaRPr lang="en-US" altLang="zh-CN" dirty="0" smtClean="0"/>
          </a:p>
          <a:p>
            <a:pPr lvl="1"/>
            <a:r>
              <a:rPr lang="zh-CN" altLang="en-US" dirty="0" smtClean="0"/>
              <a:t>赋值形参</a:t>
            </a:r>
            <a:endParaRPr lang="en-US" altLang="zh-CN" dirty="0" smtClean="0"/>
          </a:p>
          <a:p>
            <a:pPr lvl="2"/>
            <a:r>
              <a:rPr lang="zh-CN" altLang="en-US" dirty="0" smtClean="0">
                <a:solidFill>
                  <a:srgbClr val="C00000"/>
                </a:solidFill>
              </a:rPr>
              <a:t>实参表达式</a:t>
            </a:r>
            <a:r>
              <a:rPr lang="zh-CN" altLang="en-US" dirty="0" smtClean="0"/>
              <a:t>：函数调用语句中，与赋值形参相对应的实参可以是指定类型的常量、变量或表达式。在执行函数调用时应把该表达式的值计算出来，作为初值赋给刚刚为赋值形参创建的参数变量。这是赋值调用方式名称的由来。</a:t>
            </a:r>
            <a:endParaRPr lang="en-US" altLang="zh-CN" dirty="0" smtClean="0"/>
          </a:p>
          <a:p>
            <a:pPr lvl="2"/>
            <a:r>
              <a:rPr lang="zh-CN" altLang="en-US" sz="2400" dirty="0" smtClean="0">
                <a:solidFill>
                  <a:schemeClr val="tx1"/>
                </a:solidFill>
              </a:rPr>
              <a:t>为赋值形参创建的参数变量是局限于函数体运行的局部变量，它作为该形参的一个实例，参加函数体程序块的这次运行，一旦运行完毕，这个参数变量就被撤消</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64</a:t>
            </a:fld>
            <a:endParaRPr lang="en-US" altLang="zh-CN" dirty="0"/>
          </a:p>
        </p:txBody>
      </p:sp>
    </p:spTree>
    <p:extLst>
      <p:ext uri="{BB962C8B-B14F-4D97-AF65-F5344CB8AC3E}">
        <p14:creationId xmlns:p14="http://schemas.microsoft.com/office/powerpoint/2010/main" val="1632050599"/>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函数的参数</a:t>
            </a:r>
            <a:endParaRPr lang="en-US" altLang="zh-CN" dirty="0" smtClean="0"/>
          </a:p>
          <a:p>
            <a:pPr lvl="1"/>
            <a:r>
              <a:rPr lang="zh-CN" altLang="en-US" dirty="0" smtClean="0"/>
              <a:t>实参表达式作参数</a:t>
            </a:r>
            <a:endParaRPr lang="en-US" altLang="zh-CN" dirty="0" smtClean="0"/>
          </a:p>
          <a:p>
            <a:pPr lvl="1"/>
            <a:r>
              <a:rPr lang="zh-CN" altLang="en-US" dirty="0" smtClean="0"/>
              <a:t>例如，函数原型：</a:t>
            </a:r>
            <a:endParaRPr lang="en-US" altLang="zh-CN" dirty="0" smtClean="0"/>
          </a:p>
          <a:p>
            <a:pPr lvl="1">
              <a:buNone/>
            </a:pPr>
            <a:r>
              <a:rPr lang="en-US" altLang="zh-CN" dirty="0" err="1" smtClean="0">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add(</a:t>
            </a:r>
            <a:r>
              <a:rPr lang="en-US" altLang="zh-CN" dirty="0" err="1" smtClean="0">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a, </a:t>
            </a:r>
            <a:r>
              <a:rPr lang="en-US" altLang="zh-CN" dirty="0" err="1" smtClean="0">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b);</a:t>
            </a:r>
          </a:p>
          <a:p>
            <a:pPr lvl="1"/>
            <a:r>
              <a:rPr lang="zh-CN" altLang="en-US" dirty="0" smtClean="0"/>
              <a:t>调用函数时，可以采用如下方式：</a:t>
            </a:r>
            <a:endParaRPr lang="en-US" altLang="zh-CN" dirty="0" smtClean="0"/>
          </a:p>
          <a:p>
            <a:pPr lvl="1">
              <a:spcBef>
                <a:spcPts val="0"/>
              </a:spcBef>
              <a:buNone/>
            </a:pPr>
            <a:r>
              <a:rPr lang="en-US" altLang="zh-CN" dirty="0" smtClean="0">
                <a:latin typeface="Courier New" pitchFamily="49" charset="0"/>
                <a:cs typeface="Courier New" pitchFamily="49" charset="0"/>
              </a:rPr>
              <a:t>……</a:t>
            </a:r>
          </a:p>
          <a:p>
            <a:pPr lvl="1">
              <a:spcBef>
                <a:spcPts val="0"/>
              </a:spcBef>
              <a:buNone/>
            </a:pPr>
            <a:r>
              <a:rPr lang="en-US" altLang="zh-CN" dirty="0" err="1" smtClean="0">
                <a:latin typeface="Courier New" pitchFamily="49" charset="0"/>
                <a:cs typeface="Courier New" pitchFamily="49" charset="0"/>
              </a:rPr>
              <a:t>int</a:t>
            </a:r>
            <a:r>
              <a:rPr lang="en-US" altLang="zh-CN" dirty="0" smtClean="0">
                <a:latin typeface="Courier New" pitchFamily="49" charset="0"/>
                <a:cs typeface="Courier New" pitchFamily="49" charset="0"/>
              </a:rPr>
              <a:t> </a:t>
            </a:r>
            <a:r>
              <a:rPr lang="en-US" altLang="zh-CN" dirty="0" smtClean="0">
                <a:solidFill>
                  <a:schemeClr val="tx2"/>
                </a:solidFill>
                <a:latin typeface="Courier New" pitchFamily="49" charset="0"/>
                <a:cs typeface="Courier New" pitchFamily="49" charset="0"/>
              </a:rPr>
              <a:t>main(){</a:t>
            </a:r>
          </a:p>
          <a:p>
            <a:pPr lvl="1">
              <a:spcBef>
                <a:spcPts val="0"/>
              </a:spcBef>
              <a:buNone/>
            </a:pPr>
            <a:r>
              <a:rPr lang="en-US" altLang="zh-CN" dirty="0" smtClean="0">
                <a:solidFill>
                  <a:schemeClr val="tx2"/>
                </a:solidFill>
                <a:latin typeface="Courier New" pitchFamily="49" charset="0"/>
                <a:cs typeface="Courier New" pitchFamily="49" charset="0"/>
              </a:rPr>
              <a:t>		</a:t>
            </a:r>
            <a:r>
              <a:rPr lang="en-US" altLang="zh-CN" dirty="0" err="1" smtClean="0">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x = 5;	</a:t>
            </a:r>
          </a:p>
          <a:p>
            <a:pPr lvl="1">
              <a:spcBef>
                <a:spcPts val="0"/>
              </a:spcBef>
              <a:buNone/>
            </a:pPr>
            <a:r>
              <a:rPr lang="en-US" altLang="zh-CN" dirty="0" smtClean="0">
                <a:latin typeface="Courier New" pitchFamily="49" charset="0"/>
                <a:cs typeface="Courier New" pitchFamily="49" charset="0"/>
              </a:rPr>
              <a:t>		</a:t>
            </a:r>
            <a:r>
              <a:rPr lang="en-US" altLang="zh-CN" dirty="0" err="1" smtClean="0">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 c=add(1, 4*x+2);</a:t>
            </a:r>
            <a:r>
              <a:rPr lang="en-US" altLang="zh-CN" dirty="0" smtClean="0">
                <a:solidFill>
                  <a:srgbClr val="00B050"/>
                </a:solidFill>
                <a:latin typeface="Courier New" pitchFamily="49" charset="0"/>
                <a:cs typeface="Courier New" pitchFamily="49" charset="0"/>
              </a:rPr>
              <a:t>//</a:t>
            </a:r>
            <a:r>
              <a:rPr lang="zh-CN" altLang="en-US" dirty="0" smtClean="0">
                <a:solidFill>
                  <a:srgbClr val="00B050"/>
                </a:solidFill>
                <a:latin typeface="Courier New" pitchFamily="49" charset="0"/>
                <a:cs typeface="Courier New" pitchFamily="49" charset="0"/>
              </a:rPr>
              <a:t>实参为表达式</a:t>
            </a:r>
            <a:endParaRPr lang="en-US" altLang="zh-CN" dirty="0" smtClean="0">
              <a:solidFill>
                <a:srgbClr val="00B050"/>
              </a:solidFill>
              <a:latin typeface="Courier New" pitchFamily="49" charset="0"/>
              <a:cs typeface="Courier New" pitchFamily="49" charset="0"/>
            </a:endParaRPr>
          </a:p>
          <a:p>
            <a:pPr lvl="1">
              <a:spcBef>
                <a:spcPts val="0"/>
              </a:spcBef>
              <a:buNone/>
            </a:pPr>
            <a:r>
              <a:rPr lang="en-US" altLang="zh-CN" dirty="0" smtClean="0">
                <a:solidFill>
                  <a:schemeClr val="tx2"/>
                </a:solidFill>
                <a:latin typeface="Courier New" pitchFamily="49" charset="0"/>
                <a:cs typeface="Courier New" pitchFamily="49" charset="0"/>
              </a:rPr>
              <a:t>		……</a:t>
            </a:r>
          </a:p>
          <a:p>
            <a:pPr lvl="1">
              <a:spcBef>
                <a:spcPts val="0"/>
              </a:spcBef>
              <a:buNone/>
            </a:pPr>
            <a:r>
              <a:rPr lang="en-US" altLang="zh-CN" dirty="0" smtClean="0">
                <a:solidFill>
                  <a:schemeClr val="tx2"/>
                </a:solidFill>
                <a:latin typeface="Courier New" pitchFamily="49" charset="0"/>
                <a:cs typeface="Courier New" pitchFamily="49" charset="0"/>
              </a:rPr>
              <a:t>}</a:t>
            </a:r>
          </a:p>
          <a:p>
            <a:pPr lvl="1">
              <a:buNone/>
            </a:pP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65</a:t>
            </a:fld>
            <a:endParaRPr lang="en-US" altLang="zh-CN" dirty="0"/>
          </a:p>
        </p:txBody>
      </p:sp>
    </p:spTree>
    <p:extLst>
      <p:ext uri="{BB962C8B-B14F-4D97-AF65-F5344CB8AC3E}">
        <p14:creationId xmlns:p14="http://schemas.microsoft.com/office/powerpoint/2010/main" val="408145351"/>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函数的使用和说明</a:t>
            </a:r>
            <a:endParaRPr lang="zh-CN" altLang="en-US" dirty="0"/>
          </a:p>
        </p:txBody>
      </p:sp>
      <p:sp>
        <p:nvSpPr>
          <p:cNvPr id="3" name="内容占位符 2"/>
          <p:cNvSpPr>
            <a:spLocks noGrp="1"/>
          </p:cNvSpPr>
          <p:nvPr>
            <p:ph idx="1"/>
          </p:nvPr>
        </p:nvSpPr>
        <p:spPr>
          <a:xfrm>
            <a:off x="457200" y="1295400"/>
            <a:ext cx="8153400" cy="2919418"/>
          </a:xfrm>
        </p:spPr>
        <p:txBody>
          <a:bodyPr/>
          <a:lstStyle/>
          <a:p>
            <a:r>
              <a:rPr lang="zh-CN" altLang="en-US" dirty="0" smtClean="0"/>
              <a:t>函数的参数</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5.7】</a:t>
            </a:r>
            <a:r>
              <a:rPr lang="zh-CN" altLang="en-US" dirty="0" smtClean="0">
                <a:solidFill>
                  <a:srgbClr val="C00000"/>
                </a:solidFill>
              </a:rPr>
              <a:t>编写函数，实现两个整数的交换</a:t>
            </a:r>
            <a:endParaRPr lang="en-US" altLang="zh-CN" dirty="0" smtClean="0">
              <a:solidFill>
                <a:srgbClr val="C00000"/>
              </a:solidFill>
            </a:endParaRPr>
          </a:p>
          <a:p>
            <a:pPr lvl="2"/>
            <a:r>
              <a:rPr lang="zh-CN" altLang="en-US" dirty="0" smtClean="0"/>
              <a:t>输入两个整数</a:t>
            </a:r>
            <a:endParaRPr lang="en-US" altLang="zh-CN" dirty="0" smtClean="0"/>
          </a:p>
          <a:p>
            <a:pPr lvl="2"/>
            <a:r>
              <a:rPr lang="zh-CN" altLang="en-US" dirty="0" smtClean="0"/>
              <a:t>输出初始值</a:t>
            </a:r>
            <a:endParaRPr lang="en-US" altLang="zh-CN" dirty="0" smtClean="0"/>
          </a:p>
          <a:p>
            <a:pPr lvl="2"/>
            <a:r>
              <a:rPr lang="zh-CN" altLang="en-US" dirty="0" smtClean="0"/>
              <a:t>交换</a:t>
            </a:r>
            <a:endParaRPr lang="en-US" altLang="zh-CN" dirty="0" smtClean="0"/>
          </a:p>
          <a:p>
            <a:pPr lvl="2"/>
            <a:r>
              <a:rPr lang="zh-CN" altLang="en-US" dirty="0" smtClean="0"/>
              <a:t>输出交换后的值</a:t>
            </a:r>
            <a:endParaRPr lang="en-US" altLang="zh-CN" dirty="0" smtClean="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66</a:t>
            </a:fld>
            <a:endParaRPr lang="en-US" altLang="zh-CN" dirty="0"/>
          </a:p>
        </p:txBody>
      </p:sp>
      <p:sp>
        <p:nvSpPr>
          <p:cNvPr id="6" name="TextBox 5"/>
          <p:cNvSpPr txBox="1"/>
          <p:nvPr/>
        </p:nvSpPr>
        <p:spPr>
          <a:xfrm>
            <a:off x="1071538" y="4143380"/>
            <a:ext cx="6500858" cy="2246769"/>
          </a:xfrm>
          <a:prstGeom prst="rect">
            <a:avLst/>
          </a:prstGeom>
          <a:noFill/>
        </p:spPr>
        <p:txBody>
          <a:bodyPr wrap="square" rtlCol="0">
            <a:spAutoFit/>
          </a:bodyPr>
          <a:lstStyle/>
          <a:p>
            <a:r>
              <a:rPr lang="en-US" altLang="zh-CN" sz="2800" b="1" dirty="0" smtClean="0">
                <a:solidFill>
                  <a:srgbClr val="0000FF"/>
                </a:solidFill>
                <a:latin typeface="Courier New" pitchFamily="49" charset="0"/>
                <a:cs typeface="Courier New" pitchFamily="49" charset="0"/>
              </a:rPr>
              <a:t>void</a:t>
            </a:r>
            <a:r>
              <a:rPr lang="en-US" altLang="zh-CN" sz="2800" b="1" dirty="0" smtClean="0">
                <a:solidFill>
                  <a:schemeClr val="tx2"/>
                </a:solidFill>
                <a:latin typeface="Courier New" pitchFamily="49" charset="0"/>
                <a:cs typeface="Courier New" pitchFamily="49" charset="0"/>
              </a:rPr>
              <a:t> swap (</a:t>
            </a:r>
            <a:r>
              <a:rPr lang="en-US" altLang="zh-CN" sz="2800" b="1" dirty="0" err="1" smtClean="0">
                <a:solidFill>
                  <a:srgbClr val="0000FF"/>
                </a:solidFill>
                <a:latin typeface="Courier New" pitchFamily="49" charset="0"/>
                <a:cs typeface="Courier New" pitchFamily="49" charset="0"/>
              </a:rPr>
              <a:t>int</a:t>
            </a:r>
            <a:r>
              <a:rPr lang="en-US" altLang="zh-CN" sz="2800" b="1" dirty="0" smtClean="0">
                <a:solidFill>
                  <a:schemeClr val="tx2"/>
                </a:solidFill>
                <a:latin typeface="Courier New" pitchFamily="49" charset="0"/>
                <a:cs typeface="Courier New" pitchFamily="49" charset="0"/>
              </a:rPr>
              <a:t> x, </a:t>
            </a:r>
            <a:r>
              <a:rPr lang="en-US" altLang="zh-CN" sz="2800" b="1" dirty="0" err="1" smtClean="0">
                <a:solidFill>
                  <a:srgbClr val="0000FF"/>
                </a:solidFill>
                <a:latin typeface="Courier New" pitchFamily="49" charset="0"/>
                <a:cs typeface="Courier New" pitchFamily="49" charset="0"/>
              </a:rPr>
              <a:t>int</a:t>
            </a:r>
            <a:r>
              <a:rPr lang="en-US" altLang="zh-CN" sz="2800" b="1" dirty="0" smtClean="0">
                <a:solidFill>
                  <a:schemeClr val="tx2"/>
                </a:solidFill>
                <a:latin typeface="Courier New" pitchFamily="49" charset="0"/>
                <a:cs typeface="Courier New" pitchFamily="49" charset="0"/>
              </a:rPr>
              <a:t> y){</a:t>
            </a:r>
          </a:p>
          <a:p>
            <a:r>
              <a:rPr lang="en-US" altLang="zh-CN" sz="2800" b="1" dirty="0" smtClean="0">
                <a:solidFill>
                  <a:schemeClr val="tx2"/>
                </a:solidFill>
                <a:latin typeface="Courier New" pitchFamily="49" charset="0"/>
                <a:cs typeface="Courier New" pitchFamily="49" charset="0"/>
              </a:rPr>
              <a:t>    </a:t>
            </a:r>
            <a:r>
              <a:rPr lang="en-US" altLang="zh-CN" sz="2800" b="1" dirty="0" err="1" smtClean="0">
                <a:solidFill>
                  <a:srgbClr val="0000FF"/>
                </a:solidFill>
                <a:latin typeface="Courier New" pitchFamily="49" charset="0"/>
                <a:cs typeface="Courier New" pitchFamily="49" charset="0"/>
              </a:rPr>
              <a:t>int</a:t>
            </a:r>
            <a:r>
              <a:rPr lang="en-US" altLang="zh-CN" sz="2800" b="1" dirty="0" smtClean="0">
                <a:solidFill>
                  <a:schemeClr val="tx2"/>
                </a:solidFill>
                <a:latin typeface="Courier New" pitchFamily="49" charset="0"/>
                <a:cs typeface="Courier New" pitchFamily="49" charset="0"/>
              </a:rPr>
              <a:t> temp = x;</a:t>
            </a:r>
          </a:p>
          <a:p>
            <a:r>
              <a:rPr lang="en-US" altLang="zh-CN" sz="2800" b="1" dirty="0" smtClean="0">
                <a:solidFill>
                  <a:schemeClr val="tx2"/>
                </a:solidFill>
                <a:latin typeface="Courier New" pitchFamily="49" charset="0"/>
                <a:cs typeface="Courier New" pitchFamily="49" charset="0"/>
              </a:rPr>
              <a:t>    x = y;</a:t>
            </a:r>
          </a:p>
          <a:p>
            <a:r>
              <a:rPr lang="en-US" altLang="zh-CN" sz="2800" b="1" dirty="0" smtClean="0">
                <a:solidFill>
                  <a:schemeClr val="tx2"/>
                </a:solidFill>
                <a:latin typeface="Courier New" pitchFamily="49" charset="0"/>
                <a:cs typeface="Courier New" pitchFamily="49" charset="0"/>
              </a:rPr>
              <a:t>    y = temp;</a:t>
            </a:r>
          </a:p>
          <a:p>
            <a:r>
              <a:rPr lang="en-US" altLang="zh-CN" sz="2800" b="1" dirty="0" smtClean="0">
                <a:solidFill>
                  <a:schemeClr val="tx2"/>
                </a:solidFill>
                <a:latin typeface="Courier New" pitchFamily="49" charset="0"/>
                <a:cs typeface="Courier New" pitchFamily="49" charset="0"/>
              </a:rPr>
              <a:t>}</a:t>
            </a:r>
            <a:endParaRPr lang="zh-CN" altLang="en-US" sz="2800" b="1" dirty="0">
              <a:solidFill>
                <a:schemeClr val="tx2"/>
              </a:solidFill>
              <a:latin typeface="Courier New" pitchFamily="49" charset="0"/>
              <a:cs typeface="Courier New" pitchFamily="49" charset="0"/>
            </a:endParaRPr>
          </a:p>
        </p:txBody>
      </p:sp>
    </p:spTree>
    <p:extLst>
      <p:ext uri="{BB962C8B-B14F-4D97-AF65-F5344CB8AC3E}">
        <p14:creationId xmlns:p14="http://schemas.microsoft.com/office/powerpoint/2010/main" val="3039849233"/>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函数的说明和使用</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5.7】</a:t>
            </a:r>
            <a:r>
              <a:rPr lang="zh-CN" altLang="en-US" dirty="0" smtClean="0"/>
              <a:t>主函数部分</a:t>
            </a:r>
            <a:endParaRPr lang="en-US" altLang="zh-CN" dirty="0" smtClean="0"/>
          </a:p>
          <a:p>
            <a:pPr>
              <a:spcBef>
                <a:spcPts val="0"/>
              </a:spcBef>
              <a:buNone/>
            </a:pPr>
            <a:r>
              <a:rPr lang="en-US" altLang="zh-CN" sz="2800" dirty="0" smtClean="0">
                <a:solidFill>
                  <a:srgbClr val="0000FF"/>
                </a:solidFill>
                <a:latin typeface="Courier New" pitchFamily="49" charset="0"/>
                <a:cs typeface="Courier New" pitchFamily="49" charset="0"/>
              </a:rPr>
              <a:t>#</a:t>
            </a:r>
            <a:r>
              <a:rPr lang="en-US" altLang="zh-CN" sz="2800" dirty="0" err="1" smtClean="0">
                <a:solidFill>
                  <a:srgbClr val="0000FF"/>
                </a:solidFill>
                <a:latin typeface="Courier New" pitchFamily="49" charset="0"/>
                <a:cs typeface="Courier New" pitchFamily="49" charset="0"/>
              </a:rPr>
              <a:t>inlcude</a:t>
            </a:r>
            <a:r>
              <a:rPr lang="en-US" altLang="zh-CN" sz="2800" dirty="0" smtClean="0">
                <a:solidFill>
                  <a:schemeClr val="tx2"/>
                </a:solidFill>
                <a:latin typeface="Courier New" pitchFamily="49" charset="0"/>
                <a:cs typeface="Courier New" pitchFamily="49" charset="0"/>
              </a:rPr>
              <a:t>&lt;</a:t>
            </a:r>
            <a:r>
              <a:rPr lang="en-US" altLang="zh-CN" sz="2800" dirty="0" err="1" smtClean="0">
                <a:solidFill>
                  <a:schemeClr val="tx2"/>
                </a:solidFill>
                <a:latin typeface="Courier New" pitchFamily="49" charset="0"/>
                <a:cs typeface="Courier New" pitchFamily="49" charset="0"/>
              </a:rPr>
              <a:t>iostream</a:t>
            </a:r>
            <a:r>
              <a:rPr lang="en-US" altLang="zh-CN" sz="2800" dirty="0" smtClean="0">
                <a:solidFill>
                  <a:schemeClr val="tx2"/>
                </a:solidFill>
                <a:latin typeface="Courier New" pitchFamily="49" charset="0"/>
                <a:cs typeface="Courier New" pitchFamily="49" charset="0"/>
              </a:rPr>
              <a:t>&gt;</a:t>
            </a:r>
          </a:p>
          <a:p>
            <a:pPr>
              <a:spcBef>
                <a:spcPts val="0"/>
              </a:spcBef>
              <a:buNone/>
            </a:pPr>
            <a:r>
              <a:rPr lang="en-US" altLang="zh-CN" sz="2800" dirty="0" smtClean="0">
                <a:solidFill>
                  <a:srgbClr val="0000FF"/>
                </a:solidFill>
                <a:latin typeface="Courier New" pitchFamily="49" charset="0"/>
                <a:cs typeface="Courier New" pitchFamily="49" charset="0"/>
              </a:rPr>
              <a:t>using namespace</a:t>
            </a:r>
            <a:r>
              <a:rPr lang="en-US" altLang="zh-CN" sz="2800" dirty="0" smtClean="0">
                <a:solidFill>
                  <a:schemeClr val="tx2"/>
                </a:solidFill>
                <a:latin typeface="Courier New" pitchFamily="49" charset="0"/>
                <a:cs typeface="Courier New" pitchFamily="49" charset="0"/>
              </a:rPr>
              <a:t> std;</a:t>
            </a:r>
          </a:p>
          <a:p>
            <a:pPr>
              <a:spcBef>
                <a:spcPts val="0"/>
              </a:spcBef>
              <a:buNone/>
            </a:pPr>
            <a:r>
              <a:rPr lang="en-US" altLang="zh-CN" sz="2800" dirty="0" smtClean="0">
                <a:solidFill>
                  <a:srgbClr val="0000FF"/>
                </a:solidFill>
                <a:latin typeface="Courier New" pitchFamily="49" charset="0"/>
                <a:cs typeface="Courier New" pitchFamily="49" charset="0"/>
              </a:rPr>
              <a:t>void</a:t>
            </a:r>
            <a:r>
              <a:rPr lang="en-US" altLang="zh-CN" sz="2800" dirty="0" smtClean="0">
                <a:solidFill>
                  <a:schemeClr val="tx2"/>
                </a:solidFill>
                <a:latin typeface="Courier New" pitchFamily="49" charset="0"/>
                <a:cs typeface="Courier New" pitchFamily="49" charset="0"/>
              </a:rPr>
              <a:t> swap (</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x, </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y){.....}</a:t>
            </a:r>
          </a:p>
          <a:p>
            <a:pPr>
              <a:spcBef>
                <a:spcPts val="0"/>
              </a:spcBef>
              <a:buNone/>
            </a:pP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main(){</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a,b</a:t>
            </a:r>
            <a:r>
              <a:rPr lang="en-US" altLang="zh-CN" sz="2800" dirty="0" smtClean="0">
                <a:solidFill>
                  <a:schemeClr val="tx2"/>
                </a:solidFill>
                <a:latin typeface="Courier New" pitchFamily="49" charset="0"/>
                <a:cs typeface="Courier New" pitchFamily="49" charset="0"/>
              </a:rPr>
              <a:t>;</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cin</a:t>
            </a:r>
            <a:r>
              <a:rPr lang="en-US" altLang="zh-CN" sz="2800" dirty="0" smtClean="0">
                <a:solidFill>
                  <a:schemeClr val="tx2"/>
                </a:solidFill>
                <a:latin typeface="Courier New" pitchFamily="49" charset="0"/>
                <a:cs typeface="Courier New" pitchFamily="49" charset="0"/>
              </a:rPr>
              <a:t>&gt;&gt;a&gt;&gt;b;</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cout</a:t>
            </a:r>
            <a:r>
              <a:rPr lang="en-US" altLang="zh-CN" sz="2800" dirty="0" smtClean="0">
                <a:solidFill>
                  <a:schemeClr val="tx2"/>
                </a:solidFill>
                <a:latin typeface="Courier New" pitchFamily="49" charset="0"/>
                <a:cs typeface="Courier New" pitchFamily="49" charset="0"/>
              </a:rPr>
              <a:t>&lt;&lt;“a=“&lt;&lt;a&lt;&lt;“b=“&lt;&lt;b&lt;&lt;</a:t>
            </a:r>
            <a:r>
              <a:rPr lang="en-US" altLang="zh-CN" sz="2800" dirty="0" err="1" smtClean="0">
                <a:solidFill>
                  <a:schemeClr val="tx2"/>
                </a:solidFill>
                <a:latin typeface="Courier New" pitchFamily="49" charset="0"/>
                <a:cs typeface="Courier New" pitchFamily="49" charset="0"/>
              </a:rPr>
              <a:t>endl</a:t>
            </a:r>
            <a:r>
              <a:rPr lang="en-US" altLang="zh-CN" sz="2800" dirty="0" smtClean="0">
                <a:solidFill>
                  <a:schemeClr val="tx2"/>
                </a:solidFill>
                <a:latin typeface="Courier New" pitchFamily="49" charset="0"/>
                <a:cs typeface="Courier New" pitchFamily="49" charset="0"/>
              </a:rPr>
              <a:t>;</a:t>
            </a:r>
          </a:p>
          <a:p>
            <a:pPr>
              <a:spcBef>
                <a:spcPts val="0"/>
              </a:spcBef>
              <a:buNone/>
            </a:pPr>
            <a:r>
              <a:rPr lang="en-US" altLang="zh-CN" sz="2800" dirty="0" smtClean="0">
                <a:solidFill>
                  <a:schemeClr val="tx2"/>
                </a:solidFill>
                <a:latin typeface="Courier New" pitchFamily="49" charset="0"/>
                <a:cs typeface="Courier New" pitchFamily="49" charset="0"/>
              </a:rPr>
              <a:t>		swap(</a:t>
            </a:r>
            <a:r>
              <a:rPr lang="en-US" altLang="zh-CN" sz="2800" dirty="0" err="1" smtClean="0">
                <a:solidFill>
                  <a:schemeClr val="tx2"/>
                </a:solidFill>
                <a:latin typeface="Courier New" pitchFamily="49" charset="0"/>
                <a:cs typeface="Courier New" pitchFamily="49" charset="0"/>
              </a:rPr>
              <a:t>a,b</a:t>
            </a:r>
            <a:r>
              <a:rPr lang="en-US" altLang="zh-CN" sz="2800" dirty="0" smtClean="0">
                <a:solidFill>
                  <a:schemeClr val="tx2"/>
                </a:solidFill>
                <a:latin typeface="Courier New" pitchFamily="49" charset="0"/>
                <a:cs typeface="Courier New" pitchFamily="49" charset="0"/>
              </a:rPr>
              <a:t>);</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chemeClr val="tx2"/>
                </a:solidFill>
                <a:latin typeface="Courier New" pitchFamily="49" charset="0"/>
                <a:cs typeface="Courier New" pitchFamily="49" charset="0"/>
              </a:rPr>
              <a:t>cout</a:t>
            </a:r>
            <a:r>
              <a:rPr lang="en-US" altLang="zh-CN" sz="2800" dirty="0" smtClean="0">
                <a:solidFill>
                  <a:schemeClr val="tx2"/>
                </a:solidFill>
                <a:latin typeface="Courier New" pitchFamily="49" charset="0"/>
                <a:cs typeface="Courier New" pitchFamily="49" charset="0"/>
              </a:rPr>
              <a:t>&lt;&lt;“a=“&lt;&lt;a&lt;&lt;“b=“&lt;&lt;b&lt;&lt;</a:t>
            </a:r>
            <a:r>
              <a:rPr lang="en-US" altLang="zh-CN" sz="2800" dirty="0" err="1" smtClean="0">
                <a:solidFill>
                  <a:schemeClr val="tx2"/>
                </a:solidFill>
                <a:latin typeface="Courier New" pitchFamily="49" charset="0"/>
                <a:cs typeface="Courier New" pitchFamily="49" charset="0"/>
              </a:rPr>
              <a:t>endl</a:t>
            </a:r>
            <a:r>
              <a:rPr lang="en-US" altLang="zh-CN" sz="2800" dirty="0" smtClean="0">
                <a:solidFill>
                  <a:schemeClr val="tx2"/>
                </a:solidFill>
                <a:latin typeface="Courier New" pitchFamily="49" charset="0"/>
                <a:cs typeface="Courier New" pitchFamily="49" charset="0"/>
              </a:rPr>
              <a:t>;</a:t>
            </a:r>
          </a:p>
          <a:p>
            <a:pPr>
              <a:spcBef>
                <a:spcPts val="0"/>
              </a:spcBef>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return</a:t>
            </a:r>
            <a:r>
              <a:rPr lang="en-US" altLang="zh-CN" sz="2800" dirty="0" smtClean="0">
                <a:solidFill>
                  <a:schemeClr val="tx2"/>
                </a:solidFill>
                <a:latin typeface="Courier New" pitchFamily="49" charset="0"/>
                <a:cs typeface="Courier New" pitchFamily="49" charset="0"/>
              </a:rPr>
              <a:t> 0;</a:t>
            </a:r>
          </a:p>
          <a:p>
            <a:pPr>
              <a:spcBef>
                <a:spcPts val="0"/>
              </a:spcBef>
              <a:buNone/>
            </a:pPr>
            <a:r>
              <a:rPr lang="en-US" altLang="zh-CN" sz="2800" dirty="0" smtClean="0">
                <a:solidFill>
                  <a:schemeClr val="tx2"/>
                </a:solidFill>
                <a:latin typeface="Courier New" pitchFamily="49" charset="0"/>
                <a:cs typeface="Courier New" pitchFamily="49" charset="0"/>
              </a:rPr>
              <a:t>}</a:t>
            </a:r>
            <a:endParaRPr lang="zh-CN" altLang="en-US" sz="2800" dirty="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67</a:t>
            </a:fld>
            <a:endParaRPr lang="en-US" altLang="zh-CN" dirty="0"/>
          </a:p>
        </p:txBody>
      </p:sp>
    </p:spTree>
    <p:extLst>
      <p:ext uri="{BB962C8B-B14F-4D97-AF65-F5344CB8AC3E}">
        <p14:creationId xmlns:p14="http://schemas.microsoft.com/office/powerpoint/2010/main" val="2870105345"/>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5.7】</a:t>
            </a:r>
            <a:r>
              <a:rPr lang="zh-CN" altLang="en-US" dirty="0" smtClean="0"/>
              <a:t>分析</a:t>
            </a:r>
            <a:endParaRPr lang="en-US" altLang="zh-CN" dirty="0" smtClean="0"/>
          </a:p>
          <a:p>
            <a:pPr lvl="1"/>
            <a:r>
              <a:rPr lang="zh-CN" altLang="en-US" dirty="0" smtClean="0"/>
              <a:t>程序运行结果显示，</a:t>
            </a:r>
            <a:r>
              <a:rPr lang="en-US" altLang="zh-CN" dirty="0" smtClean="0"/>
              <a:t>a</a:t>
            </a:r>
            <a:r>
              <a:rPr lang="zh-CN" altLang="en-US" dirty="0" smtClean="0"/>
              <a:t>和</a:t>
            </a:r>
            <a:r>
              <a:rPr lang="en-US" altLang="zh-CN" dirty="0" smtClean="0"/>
              <a:t>b</a:t>
            </a:r>
            <a:r>
              <a:rPr lang="zh-CN" altLang="en-US" dirty="0" smtClean="0"/>
              <a:t>的值没有进行交换！</a:t>
            </a:r>
            <a:endParaRPr lang="en-US" altLang="zh-CN" dirty="0" smtClean="0"/>
          </a:p>
          <a:p>
            <a:pPr lvl="1"/>
            <a:r>
              <a:rPr lang="zh-CN" altLang="en-US" dirty="0" smtClean="0"/>
              <a:t>主函数运行时，为变量</a:t>
            </a:r>
            <a:r>
              <a:rPr lang="en-US" altLang="zh-CN" dirty="0" smtClean="0"/>
              <a:t>a</a:t>
            </a:r>
            <a:r>
              <a:rPr lang="zh-CN" altLang="en-US" dirty="0" smtClean="0"/>
              <a:t>和</a:t>
            </a:r>
            <a:r>
              <a:rPr lang="en-US" altLang="zh-CN" dirty="0" smtClean="0"/>
              <a:t>b</a:t>
            </a:r>
            <a:r>
              <a:rPr lang="zh-CN" altLang="en-US" dirty="0" smtClean="0"/>
              <a:t>分配存储空间</a:t>
            </a:r>
            <a:endParaRPr lang="en-US" altLang="zh-CN" dirty="0" smtClean="0"/>
          </a:p>
          <a:p>
            <a:pPr lvl="1"/>
            <a:r>
              <a:rPr lang="zh-CN" altLang="en-US" dirty="0" smtClean="0"/>
              <a:t>调用函数</a:t>
            </a:r>
            <a:r>
              <a:rPr lang="en-US" altLang="zh-CN" dirty="0" smtClean="0"/>
              <a:t>swap</a:t>
            </a:r>
            <a:r>
              <a:rPr lang="zh-CN" altLang="en-US" dirty="0" smtClean="0"/>
              <a:t>时，为变量</a:t>
            </a:r>
            <a:r>
              <a:rPr lang="en-US" altLang="zh-CN" dirty="0" smtClean="0"/>
              <a:t>x</a:t>
            </a:r>
            <a:r>
              <a:rPr lang="zh-CN" altLang="en-US" dirty="0" smtClean="0"/>
              <a:t>和</a:t>
            </a:r>
            <a:r>
              <a:rPr lang="en-US" altLang="zh-CN" dirty="0" smtClean="0"/>
              <a:t>y</a:t>
            </a:r>
            <a:r>
              <a:rPr lang="zh-CN" altLang="en-US" dirty="0" smtClean="0"/>
              <a:t>分配存储空间</a:t>
            </a:r>
            <a:endParaRPr lang="en-US" altLang="zh-CN" dirty="0" smtClean="0"/>
          </a:p>
          <a:p>
            <a:pPr lvl="2"/>
            <a:r>
              <a:rPr lang="zh-CN" altLang="en-US" dirty="0" smtClean="0"/>
              <a:t>函数体中交换了</a:t>
            </a:r>
            <a:r>
              <a:rPr lang="en-US" altLang="zh-CN" dirty="0" smtClean="0"/>
              <a:t>x</a:t>
            </a:r>
            <a:r>
              <a:rPr lang="zh-CN" altLang="en-US" dirty="0" smtClean="0"/>
              <a:t>和</a:t>
            </a:r>
            <a:r>
              <a:rPr lang="en-US" altLang="zh-CN" dirty="0" smtClean="0"/>
              <a:t>y</a:t>
            </a:r>
            <a:r>
              <a:rPr lang="zh-CN" altLang="en-US" dirty="0" smtClean="0"/>
              <a:t>存储单元的值</a:t>
            </a:r>
            <a:endParaRPr lang="en-US" altLang="zh-CN" dirty="0" smtClean="0"/>
          </a:p>
          <a:p>
            <a:pPr lvl="2"/>
            <a:r>
              <a:rPr lang="en-US" altLang="zh-CN" dirty="0" smtClean="0"/>
              <a:t>a</a:t>
            </a:r>
            <a:r>
              <a:rPr lang="zh-CN" altLang="en-US" dirty="0" smtClean="0"/>
              <a:t>和</a:t>
            </a:r>
            <a:r>
              <a:rPr lang="en-US" altLang="zh-CN" dirty="0" smtClean="0"/>
              <a:t>b</a:t>
            </a:r>
            <a:r>
              <a:rPr lang="zh-CN" altLang="en-US" dirty="0" smtClean="0"/>
              <a:t>所在存储单元的值没有交换</a:t>
            </a:r>
            <a:endParaRPr lang="en-US" altLang="zh-CN" dirty="0" smtClean="0"/>
          </a:p>
          <a:p>
            <a:pPr lvl="1"/>
            <a:r>
              <a:rPr lang="zh-CN" altLang="en-US" dirty="0" smtClean="0"/>
              <a:t>输出的仍然是</a:t>
            </a:r>
            <a:r>
              <a:rPr lang="en-US" altLang="zh-CN" dirty="0" smtClean="0"/>
              <a:t>a</a:t>
            </a:r>
            <a:r>
              <a:rPr lang="zh-CN" altLang="en-US" dirty="0" smtClean="0"/>
              <a:t>和</a:t>
            </a:r>
            <a:r>
              <a:rPr lang="en-US" altLang="zh-CN" dirty="0" smtClean="0"/>
              <a:t>b</a:t>
            </a:r>
            <a:r>
              <a:rPr lang="zh-CN" altLang="en-US" dirty="0" smtClean="0"/>
              <a:t>所在存储单元的值</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68</a:t>
            </a:fld>
            <a:endParaRPr lang="en-US" altLang="zh-CN" dirty="0"/>
          </a:p>
        </p:txBody>
      </p:sp>
    </p:spTree>
    <p:extLst>
      <p:ext uri="{BB962C8B-B14F-4D97-AF65-F5344CB8AC3E}">
        <p14:creationId xmlns:p14="http://schemas.microsoft.com/office/powerpoint/2010/main" val="222875011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函数的使用和说明</a:t>
            </a:r>
            <a:endParaRPr lang="zh-CN" altLang="en-US" dirty="0"/>
          </a:p>
        </p:txBody>
      </p:sp>
      <p:sp>
        <p:nvSpPr>
          <p:cNvPr id="3" name="内容占位符 2"/>
          <p:cNvSpPr>
            <a:spLocks noGrp="1"/>
          </p:cNvSpPr>
          <p:nvPr>
            <p:ph idx="1"/>
          </p:nvPr>
        </p:nvSpPr>
        <p:spPr/>
        <p:txBody>
          <a:bodyPr/>
          <a:lstStyle/>
          <a:p>
            <a:r>
              <a:rPr lang="zh-CN" altLang="en-US" dirty="0" smtClean="0"/>
              <a:t>程序分析</a:t>
            </a:r>
            <a:endParaRPr lang="en-US" altLang="zh-CN" dirty="0" smtClean="0"/>
          </a:p>
          <a:p>
            <a:pPr lvl="1"/>
            <a:r>
              <a:rPr lang="zh-CN" altLang="en-US" dirty="0" smtClean="0"/>
              <a:t>程序中包含两段类似的代码，完成相同的功能：</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6</a:t>
            </a:fld>
            <a:endParaRPr lang="en-US" altLang="zh-CN" dirty="0"/>
          </a:p>
        </p:txBody>
      </p:sp>
      <p:sp>
        <p:nvSpPr>
          <p:cNvPr id="6" name="矩形 5"/>
          <p:cNvSpPr/>
          <p:nvPr/>
        </p:nvSpPr>
        <p:spPr>
          <a:xfrm>
            <a:off x="500034" y="2274838"/>
            <a:ext cx="8072494" cy="1754326"/>
          </a:xfrm>
          <a:prstGeom prst="rect">
            <a:avLst/>
          </a:prstGeom>
        </p:spPr>
        <p:txBody>
          <a:bodyPr wrap="square">
            <a:spAutoFit/>
          </a:bodyPr>
          <a:lstStyle/>
          <a:p>
            <a:r>
              <a:rPr lang="en-US" altLang="zh-CN" b="1" dirty="0" smtClean="0">
                <a:solidFill>
                  <a:srgbClr val="0000FF"/>
                </a:solidFill>
                <a:latin typeface="Courier New" pitchFamily="49" charset="0"/>
                <a:cs typeface="Courier New" pitchFamily="49" charset="0"/>
              </a:rPr>
              <a:t>float</a:t>
            </a:r>
            <a:r>
              <a:rPr lang="zh-CN" altLang="en-US" b="1" dirty="0" smtClean="0">
                <a:solidFill>
                  <a:schemeClr val="tx2"/>
                </a:solidFill>
                <a:latin typeface="Courier New" pitchFamily="49" charset="0"/>
                <a:cs typeface="Courier New" pitchFamily="49" charset="0"/>
              </a:rPr>
              <a:t> </a:t>
            </a:r>
            <a:r>
              <a:rPr lang="en-US" altLang="zh-CN" b="1" dirty="0" err="1" smtClean="0">
                <a:solidFill>
                  <a:schemeClr val="tx2"/>
                </a:solidFill>
                <a:latin typeface="Courier New" pitchFamily="49" charset="0"/>
                <a:cs typeface="Courier New" pitchFamily="49" charset="0"/>
              </a:rPr>
              <a:t>root,croot</a:t>
            </a:r>
            <a:r>
              <a:rPr lang="en-US" altLang="zh-CN" b="1" dirty="0" smtClean="0">
                <a:solidFill>
                  <a:schemeClr val="tx2"/>
                </a:solidFill>
                <a:latin typeface="Courier New" pitchFamily="49" charset="0"/>
                <a:cs typeface="Courier New" pitchFamily="49" charset="0"/>
              </a:rPr>
              <a:t> = </a:t>
            </a:r>
            <a:r>
              <a:rPr lang="en-US" altLang="zh-CN" b="1" dirty="0" smtClean="0">
                <a:solidFill>
                  <a:srgbClr val="C00000"/>
                </a:solidFill>
                <a:latin typeface="Courier New" pitchFamily="49" charset="0"/>
                <a:cs typeface="Courier New" pitchFamily="49" charset="0"/>
              </a:rPr>
              <a:t>R</a:t>
            </a:r>
            <a:r>
              <a:rPr lang="en-US" altLang="zh-CN" b="1" dirty="0" smtClean="0">
                <a:solidFill>
                  <a:schemeClr val="tx2"/>
                </a:solidFill>
                <a:latin typeface="Courier New" pitchFamily="49" charset="0"/>
                <a:cs typeface="Courier New" pitchFamily="49" charset="0"/>
              </a:rPr>
              <a:t>;</a:t>
            </a:r>
            <a:endParaRPr lang="zh-CN" altLang="en-US" b="1" dirty="0" smtClean="0">
              <a:solidFill>
                <a:schemeClr val="tx2"/>
              </a:solidFill>
              <a:latin typeface="Courier New" pitchFamily="49" charset="0"/>
              <a:cs typeface="Courier New" pitchFamily="49" charset="0"/>
            </a:endParaRPr>
          </a:p>
          <a:p>
            <a:r>
              <a:rPr lang="en-US" altLang="zh-CN" b="1" dirty="0" smtClean="0">
                <a:solidFill>
                  <a:srgbClr val="0000FF"/>
                </a:solidFill>
                <a:latin typeface="Courier New" pitchFamily="49" charset="0"/>
                <a:cs typeface="Courier New" pitchFamily="49" charset="0"/>
              </a:rPr>
              <a:t>do</a:t>
            </a:r>
            <a:r>
              <a:rPr lang="en-US" altLang="zh-CN" b="1" dirty="0" smtClean="0">
                <a:solidFill>
                  <a:schemeClr val="tx2"/>
                </a:solidFill>
                <a:latin typeface="Courier New" pitchFamily="49" charset="0"/>
                <a:cs typeface="Courier New" pitchFamily="49" charset="0"/>
              </a:rPr>
              <a:t>{</a:t>
            </a:r>
            <a:endParaRPr lang="zh-CN" altLang="en-US" b="1" dirty="0" smtClean="0">
              <a:solidFill>
                <a:schemeClr val="tx2"/>
              </a:solidFill>
              <a:latin typeface="Courier New" pitchFamily="49" charset="0"/>
              <a:cs typeface="Courier New" pitchFamily="49" charset="0"/>
            </a:endParaRPr>
          </a:p>
          <a:p>
            <a:r>
              <a:rPr lang="en-US" altLang="zh-CN" b="1" dirty="0" smtClean="0">
                <a:solidFill>
                  <a:schemeClr val="tx2"/>
                </a:solidFill>
                <a:latin typeface="Courier New" pitchFamily="49" charset="0"/>
                <a:cs typeface="Courier New" pitchFamily="49" charset="0"/>
              </a:rPr>
              <a:t>	root = </a:t>
            </a:r>
            <a:r>
              <a:rPr lang="en-US" altLang="zh-CN" b="1" dirty="0" err="1" smtClean="0">
                <a:solidFill>
                  <a:schemeClr val="tx2"/>
                </a:solidFill>
                <a:latin typeface="Courier New" pitchFamily="49" charset="0"/>
                <a:cs typeface="Courier New" pitchFamily="49" charset="0"/>
              </a:rPr>
              <a:t>croot</a:t>
            </a:r>
            <a:r>
              <a:rPr lang="en-US" altLang="zh-CN" b="1" dirty="0" smtClean="0">
                <a:solidFill>
                  <a:schemeClr val="tx2"/>
                </a:solidFill>
                <a:latin typeface="Courier New" pitchFamily="49" charset="0"/>
                <a:cs typeface="Courier New" pitchFamily="49" charset="0"/>
              </a:rPr>
              <a:t>;</a:t>
            </a:r>
            <a:endParaRPr lang="zh-CN" altLang="en-US" b="1" dirty="0" smtClean="0">
              <a:solidFill>
                <a:schemeClr val="tx2"/>
              </a:solidFill>
              <a:latin typeface="Courier New" pitchFamily="49" charset="0"/>
              <a:cs typeface="Courier New" pitchFamily="49" charset="0"/>
            </a:endParaRPr>
          </a:p>
          <a:p>
            <a:r>
              <a:rPr lang="zh-CN" altLang="en-US" b="1" dirty="0" smtClean="0">
                <a:solidFill>
                  <a:schemeClr val="tx2"/>
                </a:solidFill>
                <a:latin typeface="Courier New" pitchFamily="49" charset="0"/>
                <a:cs typeface="Courier New" pitchFamily="49" charset="0"/>
              </a:rPr>
              <a:t>	</a:t>
            </a:r>
            <a:r>
              <a:rPr lang="nl-NL" altLang="zh-CN" b="1" dirty="0" smtClean="0">
                <a:solidFill>
                  <a:schemeClr val="tx2"/>
                </a:solidFill>
                <a:latin typeface="Courier New" pitchFamily="49" charset="0"/>
                <a:cs typeface="Courier New" pitchFamily="49" charset="0"/>
              </a:rPr>
              <a:t>croot </a:t>
            </a:r>
            <a:r>
              <a:rPr lang="nl-NL" altLang="zh-CN" b="1" smtClean="0">
                <a:solidFill>
                  <a:schemeClr val="tx2"/>
                </a:solidFill>
                <a:latin typeface="Courier New" pitchFamily="49" charset="0"/>
                <a:cs typeface="Courier New" pitchFamily="49" charset="0"/>
              </a:rPr>
              <a:t>= (2*root </a:t>
            </a:r>
            <a:r>
              <a:rPr lang="nl-NL" altLang="zh-CN" b="1" dirty="0" smtClean="0">
                <a:solidFill>
                  <a:schemeClr val="tx2"/>
                </a:solidFill>
                <a:latin typeface="Courier New" pitchFamily="49" charset="0"/>
                <a:cs typeface="Courier New" pitchFamily="49" charset="0"/>
              </a:rPr>
              <a:t>+ </a:t>
            </a:r>
            <a:r>
              <a:rPr lang="nl-NL" altLang="zh-CN" b="1" smtClean="0">
                <a:solidFill>
                  <a:srgbClr val="C00000"/>
                </a:solidFill>
                <a:latin typeface="Courier New" pitchFamily="49" charset="0"/>
                <a:cs typeface="Courier New" pitchFamily="49" charset="0"/>
              </a:rPr>
              <a:t>R</a:t>
            </a:r>
            <a:r>
              <a:rPr lang="nl-NL" altLang="zh-CN" b="1" smtClean="0">
                <a:solidFill>
                  <a:schemeClr val="tx2"/>
                </a:solidFill>
                <a:latin typeface="Courier New" pitchFamily="49" charset="0"/>
                <a:cs typeface="Courier New" pitchFamily="49" charset="0"/>
              </a:rPr>
              <a:t>/(root*root</a:t>
            </a:r>
            <a:r>
              <a:rPr lang="nl-NL" altLang="zh-CN" b="1" dirty="0" smtClean="0">
                <a:solidFill>
                  <a:schemeClr val="tx2"/>
                </a:solidFill>
                <a:latin typeface="Courier New" pitchFamily="49" charset="0"/>
                <a:cs typeface="Courier New" pitchFamily="49" charset="0"/>
              </a:rPr>
              <a:t>))/3;</a:t>
            </a:r>
            <a:endParaRPr lang="zh-CN" altLang="en-US" b="1" dirty="0" smtClean="0">
              <a:solidFill>
                <a:schemeClr val="tx2"/>
              </a:solidFill>
              <a:latin typeface="Courier New" pitchFamily="49" charset="0"/>
              <a:cs typeface="Courier New" pitchFamily="49" charset="0"/>
            </a:endParaRPr>
          </a:p>
          <a:p>
            <a:r>
              <a:rPr lang="en-US" altLang="zh-CN" b="1" smtClean="0">
                <a:solidFill>
                  <a:schemeClr val="tx2"/>
                </a:solidFill>
                <a:latin typeface="Courier New" pitchFamily="49" charset="0"/>
                <a:cs typeface="Courier New" pitchFamily="49" charset="0"/>
              </a:rPr>
              <a:t>}</a:t>
            </a:r>
            <a:r>
              <a:rPr lang="en-US" altLang="zh-CN" b="1" smtClean="0">
                <a:solidFill>
                  <a:srgbClr val="0000FF"/>
                </a:solidFill>
                <a:latin typeface="Courier New" pitchFamily="49" charset="0"/>
                <a:cs typeface="Courier New" pitchFamily="49" charset="0"/>
              </a:rPr>
              <a:t>while</a:t>
            </a:r>
            <a:r>
              <a:rPr lang="en-US" altLang="zh-CN" b="1" smtClean="0">
                <a:solidFill>
                  <a:schemeClr val="tx2"/>
                </a:solidFill>
                <a:latin typeface="Courier New" pitchFamily="49" charset="0"/>
                <a:cs typeface="Courier New" pitchFamily="49" charset="0"/>
              </a:rPr>
              <a:t>(fabs(croot-root</a:t>
            </a:r>
            <a:r>
              <a:rPr lang="en-US" altLang="zh-CN" b="1" dirty="0" smtClean="0">
                <a:solidFill>
                  <a:schemeClr val="tx2"/>
                </a:solidFill>
                <a:latin typeface="Courier New" pitchFamily="49" charset="0"/>
                <a:cs typeface="Courier New" pitchFamily="49" charset="0"/>
              </a:rPr>
              <a:t>)&gt;</a:t>
            </a:r>
            <a:r>
              <a:rPr lang="en-US" altLang="zh-CN" b="1" dirty="0" err="1" smtClean="0">
                <a:solidFill>
                  <a:schemeClr val="tx2"/>
                </a:solidFill>
                <a:latin typeface="Courier New" pitchFamily="49" charset="0"/>
                <a:cs typeface="Courier New" pitchFamily="49" charset="0"/>
              </a:rPr>
              <a:t>eps</a:t>
            </a:r>
            <a:r>
              <a:rPr lang="en-US" altLang="zh-CN" b="1" dirty="0" smtClean="0">
                <a:solidFill>
                  <a:schemeClr val="tx2"/>
                </a:solidFill>
                <a:latin typeface="Courier New" pitchFamily="49" charset="0"/>
                <a:cs typeface="Courier New" pitchFamily="49" charset="0"/>
              </a:rPr>
              <a:t>);</a:t>
            </a:r>
            <a:endParaRPr lang="zh-CN" altLang="en-US" b="1" dirty="0" smtClean="0">
              <a:solidFill>
                <a:schemeClr val="tx2"/>
              </a:solidFill>
              <a:latin typeface="Courier New" pitchFamily="49" charset="0"/>
              <a:cs typeface="Courier New" pitchFamily="49" charset="0"/>
            </a:endParaRPr>
          </a:p>
          <a:p>
            <a:r>
              <a:rPr lang="en-US" altLang="zh-CN" b="1" dirty="0" smtClean="0">
                <a:solidFill>
                  <a:schemeClr val="tx2"/>
                </a:solidFill>
                <a:latin typeface="Courier New" pitchFamily="49" charset="0"/>
                <a:cs typeface="Courier New" pitchFamily="49" charset="0"/>
              </a:rPr>
              <a:t>A = </a:t>
            </a:r>
            <a:r>
              <a:rPr lang="en-US" altLang="zh-CN" b="1" dirty="0" err="1" smtClean="0">
                <a:solidFill>
                  <a:schemeClr val="tx2"/>
                </a:solidFill>
                <a:latin typeface="Courier New" pitchFamily="49" charset="0"/>
                <a:cs typeface="Courier New" pitchFamily="49" charset="0"/>
              </a:rPr>
              <a:t>croot</a:t>
            </a:r>
            <a:r>
              <a:rPr lang="en-US" altLang="zh-CN" b="1" dirty="0" smtClean="0">
                <a:solidFill>
                  <a:schemeClr val="tx2"/>
                </a:solidFill>
                <a:latin typeface="Courier New" pitchFamily="49" charset="0"/>
                <a:cs typeface="Courier New" pitchFamily="49" charset="0"/>
              </a:rPr>
              <a:t>;</a:t>
            </a:r>
            <a:endParaRPr lang="zh-CN" altLang="en-US" dirty="0"/>
          </a:p>
        </p:txBody>
      </p:sp>
      <p:sp>
        <p:nvSpPr>
          <p:cNvPr id="7" name="矩形 6"/>
          <p:cNvSpPr/>
          <p:nvPr/>
        </p:nvSpPr>
        <p:spPr>
          <a:xfrm>
            <a:off x="500034" y="4143380"/>
            <a:ext cx="7072362" cy="1754326"/>
          </a:xfrm>
          <a:prstGeom prst="rect">
            <a:avLst/>
          </a:prstGeom>
        </p:spPr>
        <p:txBody>
          <a:bodyPr wrap="square">
            <a:spAutoFit/>
          </a:bodyPr>
          <a:lstStyle/>
          <a:p>
            <a:r>
              <a:rPr lang="en-US" altLang="zh-CN" b="1" dirty="0" err="1" smtClean="0">
                <a:solidFill>
                  <a:schemeClr val="tx2"/>
                </a:solidFill>
                <a:latin typeface="Courier New" pitchFamily="49" charset="0"/>
                <a:cs typeface="Courier New" pitchFamily="49" charset="0"/>
              </a:rPr>
              <a:t>croot</a:t>
            </a:r>
            <a:r>
              <a:rPr lang="en-US" altLang="zh-CN" b="1" dirty="0" smtClean="0">
                <a:solidFill>
                  <a:schemeClr val="tx2"/>
                </a:solidFill>
                <a:latin typeface="Courier New" pitchFamily="49" charset="0"/>
                <a:cs typeface="Courier New" pitchFamily="49" charset="0"/>
              </a:rPr>
              <a:t> = </a:t>
            </a:r>
            <a:r>
              <a:rPr lang="en-US" altLang="zh-CN" b="1" dirty="0" smtClean="0">
                <a:solidFill>
                  <a:srgbClr val="C00000"/>
                </a:solidFill>
                <a:latin typeface="Courier New" pitchFamily="49" charset="0"/>
                <a:cs typeface="Courier New" pitchFamily="49" charset="0"/>
              </a:rPr>
              <a:t>S</a:t>
            </a:r>
            <a:r>
              <a:rPr lang="en-US" altLang="zh-CN" b="1" dirty="0" smtClean="0">
                <a:solidFill>
                  <a:schemeClr val="tx2"/>
                </a:solidFill>
                <a:latin typeface="Courier New" pitchFamily="49" charset="0"/>
                <a:cs typeface="Courier New" pitchFamily="49" charset="0"/>
              </a:rPr>
              <a:t>;</a:t>
            </a:r>
            <a:endParaRPr lang="zh-CN" altLang="en-US" b="1" dirty="0" smtClean="0">
              <a:solidFill>
                <a:schemeClr val="tx2"/>
              </a:solidFill>
              <a:latin typeface="Courier New" pitchFamily="49" charset="0"/>
              <a:cs typeface="Courier New" pitchFamily="49" charset="0"/>
            </a:endParaRPr>
          </a:p>
          <a:p>
            <a:r>
              <a:rPr lang="en-US" altLang="zh-CN" b="1" dirty="0" smtClean="0">
                <a:solidFill>
                  <a:srgbClr val="0000FF"/>
                </a:solidFill>
                <a:latin typeface="Courier New" pitchFamily="49" charset="0"/>
                <a:cs typeface="Courier New" pitchFamily="49" charset="0"/>
              </a:rPr>
              <a:t>do</a:t>
            </a:r>
            <a:r>
              <a:rPr lang="en-US" altLang="zh-CN" b="1" dirty="0" smtClean="0">
                <a:solidFill>
                  <a:schemeClr val="tx2"/>
                </a:solidFill>
                <a:latin typeface="Courier New" pitchFamily="49" charset="0"/>
                <a:cs typeface="Courier New" pitchFamily="49" charset="0"/>
              </a:rPr>
              <a:t>{</a:t>
            </a:r>
            <a:endParaRPr lang="zh-CN" altLang="en-US" b="1" dirty="0" smtClean="0">
              <a:solidFill>
                <a:schemeClr val="tx2"/>
              </a:solidFill>
              <a:latin typeface="Courier New" pitchFamily="49" charset="0"/>
              <a:cs typeface="Courier New" pitchFamily="49" charset="0"/>
            </a:endParaRPr>
          </a:p>
          <a:p>
            <a:r>
              <a:rPr lang="zh-CN" altLang="en-US" b="1" dirty="0" smtClean="0">
                <a:solidFill>
                  <a:schemeClr val="tx2"/>
                </a:solidFill>
                <a:latin typeface="Courier New" pitchFamily="49" charset="0"/>
                <a:cs typeface="Courier New" pitchFamily="49" charset="0"/>
              </a:rPr>
              <a:t>	</a:t>
            </a:r>
            <a:r>
              <a:rPr lang="en-US" altLang="zh-CN" b="1" dirty="0" smtClean="0">
                <a:solidFill>
                  <a:schemeClr val="tx2"/>
                </a:solidFill>
                <a:latin typeface="Courier New" pitchFamily="49" charset="0"/>
                <a:cs typeface="Courier New" pitchFamily="49" charset="0"/>
              </a:rPr>
              <a:t>root = </a:t>
            </a:r>
            <a:r>
              <a:rPr lang="en-US" altLang="zh-CN" b="1" dirty="0" err="1" smtClean="0">
                <a:solidFill>
                  <a:schemeClr val="tx2"/>
                </a:solidFill>
                <a:latin typeface="Courier New" pitchFamily="49" charset="0"/>
                <a:cs typeface="Courier New" pitchFamily="49" charset="0"/>
              </a:rPr>
              <a:t>croot</a:t>
            </a:r>
            <a:r>
              <a:rPr lang="en-US" altLang="zh-CN" b="1" dirty="0" smtClean="0">
                <a:solidFill>
                  <a:schemeClr val="tx2"/>
                </a:solidFill>
                <a:latin typeface="Courier New" pitchFamily="49" charset="0"/>
                <a:cs typeface="Courier New" pitchFamily="49" charset="0"/>
              </a:rPr>
              <a:t>;</a:t>
            </a:r>
            <a:endParaRPr lang="zh-CN" altLang="en-US" b="1" dirty="0" smtClean="0">
              <a:solidFill>
                <a:schemeClr val="tx2"/>
              </a:solidFill>
              <a:latin typeface="Courier New" pitchFamily="49" charset="0"/>
              <a:cs typeface="Courier New" pitchFamily="49" charset="0"/>
            </a:endParaRPr>
          </a:p>
          <a:p>
            <a:r>
              <a:rPr lang="zh-CN" altLang="en-US" b="1" dirty="0" smtClean="0">
                <a:solidFill>
                  <a:schemeClr val="tx2"/>
                </a:solidFill>
                <a:latin typeface="Courier New" pitchFamily="49" charset="0"/>
                <a:cs typeface="Courier New" pitchFamily="49" charset="0"/>
              </a:rPr>
              <a:t>	</a:t>
            </a:r>
            <a:r>
              <a:rPr lang="nl-NL" altLang="zh-CN" b="1" dirty="0" smtClean="0">
                <a:solidFill>
                  <a:schemeClr val="tx2"/>
                </a:solidFill>
                <a:latin typeface="Courier New" pitchFamily="49" charset="0"/>
                <a:cs typeface="Courier New" pitchFamily="49" charset="0"/>
              </a:rPr>
              <a:t>croot </a:t>
            </a:r>
            <a:r>
              <a:rPr lang="nl-NL" altLang="zh-CN" b="1" smtClean="0">
                <a:solidFill>
                  <a:schemeClr val="tx2"/>
                </a:solidFill>
                <a:latin typeface="Courier New" pitchFamily="49" charset="0"/>
                <a:cs typeface="Courier New" pitchFamily="49" charset="0"/>
              </a:rPr>
              <a:t>= (2*root </a:t>
            </a:r>
            <a:r>
              <a:rPr lang="nl-NL" altLang="zh-CN" b="1" dirty="0" smtClean="0">
                <a:solidFill>
                  <a:schemeClr val="tx2"/>
                </a:solidFill>
                <a:latin typeface="Courier New" pitchFamily="49" charset="0"/>
                <a:cs typeface="Courier New" pitchFamily="49" charset="0"/>
              </a:rPr>
              <a:t>+ </a:t>
            </a:r>
            <a:r>
              <a:rPr lang="nl-NL" altLang="zh-CN" b="1" smtClean="0">
                <a:solidFill>
                  <a:srgbClr val="C00000"/>
                </a:solidFill>
                <a:latin typeface="Courier New" pitchFamily="49" charset="0"/>
                <a:cs typeface="Courier New" pitchFamily="49" charset="0"/>
              </a:rPr>
              <a:t>S</a:t>
            </a:r>
            <a:r>
              <a:rPr lang="nl-NL" altLang="zh-CN" b="1" smtClean="0">
                <a:solidFill>
                  <a:schemeClr val="tx2"/>
                </a:solidFill>
                <a:latin typeface="Courier New" pitchFamily="49" charset="0"/>
                <a:cs typeface="Courier New" pitchFamily="49" charset="0"/>
              </a:rPr>
              <a:t>/(root*root</a:t>
            </a:r>
            <a:r>
              <a:rPr lang="nl-NL" altLang="zh-CN" b="1" dirty="0" smtClean="0">
                <a:solidFill>
                  <a:schemeClr val="tx2"/>
                </a:solidFill>
                <a:latin typeface="Courier New" pitchFamily="49" charset="0"/>
                <a:cs typeface="Courier New" pitchFamily="49" charset="0"/>
              </a:rPr>
              <a:t>))/3;</a:t>
            </a:r>
            <a:endParaRPr lang="zh-CN" altLang="en-US" b="1" dirty="0" smtClean="0">
              <a:solidFill>
                <a:schemeClr val="tx2"/>
              </a:solidFill>
              <a:latin typeface="Courier New" pitchFamily="49" charset="0"/>
              <a:cs typeface="Courier New" pitchFamily="49" charset="0"/>
            </a:endParaRPr>
          </a:p>
          <a:p>
            <a:r>
              <a:rPr lang="en-US" altLang="zh-CN" b="1" smtClean="0">
                <a:solidFill>
                  <a:schemeClr val="tx2"/>
                </a:solidFill>
                <a:latin typeface="Courier New" pitchFamily="49" charset="0"/>
                <a:cs typeface="Courier New" pitchFamily="49" charset="0"/>
              </a:rPr>
              <a:t>}</a:t>
            </a:r>
            <a:r>
              <a:rPr lang="en-US" altLang="zh-CN" b="1" smtClean="0">
                <a:solidFill>
                  <a:srgbClr val="0000FF"/>
                </a:solidFill>
                <a:latin typeface="Courier New" pitchFamily="49" charset="0"/>
                <a:cs typeface="Courier New" pitchFamily="49" charset="0"/>
              </a:rPr>
              <a:t>while</a:t>
            </a:r>
            <a:r>
              <a:rPr lang="en-US" altLang="zh-CN" b="1" smtClean="0">
                <a:solidFill>
                  <a:schemeClr val="tx2"/>
                </a:solidFill>
                <a:latin typeface="Courier New" pitchFamily="49" charset="0"/>
                <a:cs typeface="Courier New" pitchFamily="49" charset="0"/>
              </a:rPr>
              <a:t>(fabs(croot-root</a:t>
            </a:r>
            <a:r>
              <a:rPr lang="en-US" altLang="zh-CN" b="1" dirty="0" smtClean="0">
                <a:solidFill>
                  <a:schemeClr val="tx2"/>
                </a:solidFill>
                <a:latin typeface="Courier New" pitchFamily="49" charset="0"/>
                <a:cs typeface="Courier New" pitchFamily="49" charset="0"/>
              </a:rPr>
              <a:t>)&gt;</a:t>
            </a:r>
            <a:r>
              <a:rPr lang="en-US" altLang="zh-CN" b="1" dirty="0" err="1" smtClean="0">
                <a:solidFill>
                  <a:schemeClr val="tx2"/>
                </a:solidFill>
                <a:latin typeface="Courier New" pitchFamily="49" charset="0"/>
                <a:cs typeface="Courier New" pitchFamily="49" charset="0"/>
              </a:rPr>
              <a:t>eps</a:t>
            </a:r>
            <a:r>
              <a:rPr lang="en-US" altLang="zh-CN" b="1" dirty="0" smtClean="0">
                <a:solidFill>
                  <a:schemeClr val="tx2"/>
                </a:solidFill>
                <a:latin typeface="Courier New" pitchFamily="49" charset="0"/>
                <a:cs typeface="Courier New" pitchFamily="49" charset="0"/>
              </a:rPr>
              <a:t>);</a:t>
            </a:r>
            <a:endParaRPr lang="zh-CN" altLang="en-US" b="1" dirty="0" smtClean="0">
              <a:solidFill>
                <a:schemeClr val="tx2"/>
              </a:solidFill>
              <a:latin typeface="Courier New" pitchFamily="49" charset="0"/>
              <a:cs typeface="Courier New" pitchFamily="49" charset="0"/>
            </a:endParaRPr>
          </a:p>
          <a:p>
            <a:r>
              <a:rPr lang="en-US" altLang="zh-CN" b="1" dirty="0" smtClean="0">
                <a:solidFill>
                  <a:schemeClr val="tx2"/>
                </a:solidFill>
                <a:latin typeface="Courier New" pitchFamily="49" charset="0"/>
                <a:cs typeface="Courier New" pitchFamily="49" charset="0"/>
              </a:rPr>
              <a:t>B = </a:t>
            </a:r>
            <a:r>
              <a:rPr lang="en-US" altLang="zh-CN" b="1" dirty="0" err="1" smtClean="0">
                <a:solidFill>
                  <a:schemeClr val="tx2"/>
                </a:solidFill>
                <a:latin typeface="Courier New" pitchFamily="49" charset="0"/>
                <a:cs typeface="Courier New" pitchFamily="49" charset="0"/>
              </a:rPr>
              <a:t>croot</a:t>
            </a:r>
            <a:r>
              <a:rPr lang="en-US" altLang="zh-CN" b="1" dirty="0" smtClean="0">
                <a:solidFill>
                  <a:schemeClr val="tx2"/>
                </a:solidFill>
                <a:latin typeface="Courier New" pitchFamily="49" charset="0"/>
                <a:cs typeface="Courier New" pitchFamily="49" charset="0"/>
              </a:rPr>
              <a:t>;</a:t>
            </a:r>
            <a:endParaRPr lang="zh-CN" altLang="en-US" b="1" dirty="0" smtClean="0">
              <a:solidFill>
                <a:schemeClr val="tx2"/>
              </a:solidFill>
              <a:latin typeface="Courier New" pitchFamily="49" charset="0"/>
              <a:cs typeface="Courier New" pitchFamily="49" charset="0"/>
            </a:endParaRPr>
          </a:p>
        </p:txBody>
      </p:sp>
      <p:cxnSp>
        <p:nvCxnSpPr>
          <p:cNvPr id="9" name="直接连接符 8"/>
          <p:cNvCxnSpPr/>
          <p:nvPr/>
        </p:nvCxnSpPr>
        <p:spPr>
          <a:xfrm>
            <a:off x="571472" y="4071942"/>
            <a:ext cx="7929618" cy="15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0066737"/>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函数的参数</a:t>
            </a:r>
            <a:endParaRPr lang="en-US" altLang="zh-CN" dirty="0" smtClean="0"/>
          </a:p>
          <a:p>
            <a:pPr lvl="1"/>
            <a:r>
              <a:rPr lang="zh-CN" altLang="en-US" dirty="0" smtClean="0"/>
              <a:t>引用形参</a:t>
            </a:r>
            <a:endParaRPr lang="en-US" altLang="zh-CN" dirty="0" smtClean="0"/>
          </a:p>
          <a:p>
            <a:pPr lvl="2"/>
            <a:r>
              <a:rPr lang="zh-CN" altLang="en-US" dirty="0" smtClean="0"/>
              <a:t>函数定义的参数表中，名字前加上符号＆的参数为引用形参。例如</a:t>
            </a:r>
            <a:r>
              <a:rPr lang="en-US" altLang="zh-CN" dirty="0" smtClean="0"/>
              <a:t>void swap</a:t>
            </a:r>
            <a:r>
              <a:rPr lang="zh-CN" altLang="en-US" dirty="0" smtClean="0"/>
              <a:t>（</a:t>
            </a:r>
            <a:r>
              <a:rPr lang="en-US" altLang="zh-CN" dirty="0" err="1" smtClean="0"/>
              <a:t>int</a:t>
            </a:r>
            <a:r>
              <a:rPr lang="zh-CN" altLang="en-US" dirty="0" smtClean="0"/>
              <a:t>＆ </a:t>
            </a:r>
            <a:r>
              <a:rPr lang="en-US" altLang="zh-CN" dirty="0" smtClean="0"/>
              <a:t>a</a:t>
            </a:r>
            <a:r>
              <a:rPr lang="zh-CN" altLang="en-US" dirty="0" smtClean="0"/>
              <a:t>，</a:t>
            </a:r>
            <a:r>
              <a:rPr lang="en-US" altLang="zh-CN" dirty="0" err="1" smtClean="0"/>
              <a:t>int</a:t>
            </a:r>
            <a:r>
              <a:rPr lang="zh-CN" altLang="en-US" dirty="0" smtClean="0"/>
              <a:t>＆ </a:t>
            </a:r>
            <a:r>
              <a:rPr lang="en-US" altLang="zh-CN" dirty="0" smtClean="0"/>
              <a:t>b</a:t>
            </a:r>
            <a:r>
              <a:rPr lang="zh-CN" altLang="en-US" dirty="0" smtClean="0"/>
              <a:t>）；</a:t>
            </a:r>
            <a:endParaRPr lang="en-US" altLang="zh-CN" dirty="0" smtClean="0"/>
          </a:p>
          <a:p>
            <a:pPr lvl="2"/>
            <a:r>
              <a:rPr lang="zh-CN" altLang="en-US" dirty="0" smtClean="0"/>
              <a:t>引用形参在调用过程中的参数传递机制</a:t>
            </a:r>
          </a:p>
          <a:p>
            <a:pPr lvl="3"/>
            <a:r>
              <a:rPr lang="zh-CN" altLang="en-US" dirty="0" smtClean="0"/>
              <a:t>函数的调用语句中对应于引用形参的实参必须是同一类型的变量，</a:t>
            </a:r>
            <a:r>
              <a:rPr lang="zh-CN" altLang="en-US" dirty="0" smtClean="0">
                <a:solidFill>
                  <a:srgbClr val="C00000"/>
                </a:solidFill>
              </a:rPr>
              <a:t>非变量的表达式则不允许</a:t>
            </a:r>
            <a:r>
              <a:rPr lang="zh-CN" altLang="en-US" dirty="0" smtClean="0"/>
              <a:t>。</a:t>
            </a:r>
          </a:p>
          <a:p>
            <a:pPr lvl="3"/>
            <a:r>
              <a:rPr lang="zh-CN" altLang="en-US" dirty="0" smtClean="0"/>
              <a:t>参数传递的内容不是实参的值，而是地址，其实际的效果是令对应的引用形参在调用过程中，作为一个变量名指向作为实参的这个变量，</a:t>
            </a:r>
            <a:r>
              <a:rPr lang="zh-CN" altLang="en-US" dirty="0" smtClean="0">
                <a:solidFill>
                  <a:srgbClr val="C00000"/>
                </a:solidFill>
              </a:rPr>
              <a:t>在引用调用过程中并不创建新的参数变量</a:t>
            </a:r>
            <a:r>
              <a:rPr lang="zh-CN" altLang="en-US" dirty="0" smtClean="0"/>
              <a:t>。</a:t>
            </a:r>
            <a:r>
              <a:rPr lang="zh-CN" altLang="en-US" dirty="0" smtClean="0">
                <a:solidFill>
                  <a:srgbClr val="00B050"/>
                </a:solidFill>
              </a:rPr>
              <a:t>这一点有别于赋值调用</a:t>
            </a:r>
            <a:endParaRPr lang="zh-CN" altLang="en-US" dirty="0" smtClean="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69</a:t>
            </a:fld>
            <a:endParaRPr lang="en-US" altLang="zh-CN" dirty="0"/>
          </a:p>
        </p:txBody>
      </p:sp>
    </p:spTree>
    <p:extLst>
      <p:ext uri="{BB962C8B-B14F-4D97-AF65-F5344CB8AC3E}">
        <p14:creationId xmlns:p14="http://schemas.microsoft.com/office/powerpoint/2010/main" val="2734829477"/>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函数的参数</a:t>
            </a:r>
            <a:endParaRPr lang="en-US" altLang="zh-CN" dirty="0" smtClean="0"/>
          </a:p>
          <a:p>
            <a:pPr lvl="1"/>
            <a:r>
              <a:rPr lang="zh-CN" altLang="en-US" dirty="0" smtClean="0"/>
              <a:t>引用形参</a:t>
            </a:r>
            <a:endParaRPr lang="en-US" altLang="zh-CN" dirty="0" smtClean="0"/>
          </a:p>
          <a:p>
            <a:pPr lvl="2"/>
            <a:r>
              <a:rPr lang="zh-CN" altLang="en-US" dirty="0" smtClean="0"/>
              <a:t>引用形参在调用过程中的参数传递机制</a:t>
            </a:r>
            <a:endParaRPr lang="en-US" altLang="zh-CN" dirty="0" smtClean="0"/>
          </a:p>
          <a:p>
            <a:pPr lvl="3"/>
            <a:r>
              <a:rPr lang="zh-CN" altLang="en-US" dirty="0" smtClean="0"/>
              <a:t>在函数体程序块的运行中，引用形参的每次出现，由于它现在已经是指向实参变量，因此相当于全用实参变量所代替。即起到了所谓的“换名”的作用。</a:t>
            </a:r>
          </a:p>
          <a:p>
            <a:pPr lvl="3"/>
            <a:r>
              <a:rPr lang="zh-CN" altLang="en-US" dirty="0" smtClean="0"/>
              <a:t>在函数体程序运行结束，控制转回调用点时，该引用形参与实参变量的对应关系也就终止了。但是在调用过程中对于这个实参变量的所有处理和操作的结果，却保留下来。</a:t>
            </a:r>
            <a:r>
              <a:rPr lang="zh-CN" altLang="en-US" dirty="0" smtClean="0">
                <a:solidFill>
                  <a:srgbClr val="00B050"/>
                </a:solidFill>
              </a:rPr>
              <a:t>这一点也是区别于赋值调用的</a:t>
            </a:r>
            <a:r>
              <a:rPr lang="zh-CN" altLang="en-US" dirty="0" smtClean="0"/>
              <a:t>  </a:t>
            </a:r>
          </a:p>
          <a:p>
            <a:pPr lvl="1"/>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70</a:t>
            </a:fld>
            <a:endParaRPr lang="en-US" altLang="zh-CN" dirty="0"/>
          </a:p>
        </p:txBody>
      </p:sp>
    </p:spTree>
    <p:extLst>
      <p:ext uri="{BB962C8B-B14F-4D97-AF65-F5344CB8AC3E}">
        <p14:creationId xmlns:p14="http://schemas.microsoft.com/office/powerpoint/2010/main" val="3399977503"/>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a:xfrm>
            <a:off x="457200" y="1295400"/>
            <a:ext cx="8401080" cy="5029200"/>
          </a:xfrm>
        </p:spPr>
        <p:txBody>
          <a:bodyPr/>
          <a:lstStyle/>
          <a:p>
            <a:r>
              <a:rPr lang="zh-CN" altLang="en-US" dirty="0" smtClean="0"/>
              <a:t>函数的参数</a:t>
            </a:r>
            <a:endParaRPr lang="en-US" altLang="zh-CN" dirty="0" smtClean="0"/>
          </a:p>
          <a:p>
            <a:pPr lvl="1"/>
            <a:r>
              <a:rPr lang="zh-CN" altLang="en-US" dirty="0" smtClean="0"/>
              <a:t>引用形参</a:t>
            </a:r>
            <a:endParaRPr lang="en-US" altLang="zh-CN" dirty="0" smtClean="0"/>
          </a:p>
          <a:p>
            <a:pPr lvl="2"/>
            <a:r>
              <a:rPr lang="zh-CN" altLang="en-US" dirty="0" smtClean="0"/>
              <a:t>设计函数在下面两种情形时，建议采用引用参数 </a:t>
            </a:r>
            <a:endParaRPr lang="en-US" altLang="zh-CN" dirty="0" smtClean="0"/>
          </a:p>
          <a:p>
            <a:pPr lvl="3"/>
            <a:r>
              <a:rPr lang="zh-CN" altLang="en-US" dirty="0" smtClean="0"/>
              <a:t>需要改变某些变量</a:t>
            </a:r>
            <a:r>
              <a:rPr lang="zh-CN" altLang="en-US" smtClean="0"/>
              <a:t>的值（上述</a:t>
            </a:r>
            <a:r>
              <a:rPr lang="zh-CN" altLang="en-US" dirty="0" smtClean="0"/>
              <a:t>函数</a:t>
            </a:r>
            <a:r>
              <a:rPr lang="en-US" altLang="zh-CN" dirty="0" smtClean="0"/>
              <a:t>swap </a:t>
            </a:r>
            <a:r>
              <a:rPr lang="zh-CN" altLang="en-US" dirty="0" smtClean="0"/>
              <a:t>就是一例）</a:t>
            </a:r>
            <a:endParaRPr lang="en-US" altLang="zh-CN" dirty="0" smtClean="0"/>
          </a:p>
          <a:p>
            <a:pPr lvl="3"/>
            <a:r>
              <a:rPr lang="zh-CN" altLang="en-US" dirty="0" smtClean="0"/>
              <a:t>对于占内存较多的数据参数，为了不另建新的参数变量以节省内存</a:t>
            </a:r>
            <a:endParaRPr lang="en-US" altLang="zh-CN" dirty="0" smtClean="0"/>
          </a:p>
          <a:p>
            <a:pPr lvl="4"/>
            <a:r>
              <a:rPr lang="zh-CN" altLang="en-US" dirty="0" smtClean="0"/>
              <a:t>为了保证实参不在函数中被修改，可在形参说明中加上</a:t>
            </a:r>
            <a:r>
              <a:rPr lang="en-US" altLang="zh-CN" dirty="0" smtClean="0"/>
              <a:t>const </a:t>
            </a:r>
            <a:r>
              <a:rPr lang="zh-CN" altLang="en-US" dirty="0" smtClean="0"/>
              <a:t>说明，例如：</a:t>
            </a:r>
            <a:r>
              <a:rPr lang="en-US" altLang="zh-CN" dirty="0" smtClean="0"/>
              <a:t> </a:t>
            </a:r>
          </a:p>
          <a:p>
            <a:pPr lvl="2">
              <a:buNone/>
            </a:pPr>
            <a:r>
              <a:rPr lang="en-US" altLang="zh-CN" sz="2000" smtClean="0">
                <a:solidFill>
                  <a:schemeClr val="tx2"/>
                </a:solidFill>
                <a:latin typeface="Courier New" pitchFamily="49" charset="0"/>
                <a:cs typeface="Courier New" pitchFamily="49" charset="0"/>
              </a:rPr>
              <a:t>complex add(</a:t>
            </a:r>
            <a:r>
              <a:rPr lang="en-US" altLang="zh-CN" sz="2000" smtClean="0">
                <a:solidFill>
                  <a:srgbClr val="0000FF"/>
                </a:solidFill>
                <a:latin typeface="Courier New" pitchFamily="49" charset="0"/>
                <a:cs typeface="Courier New" pitchFamily="49" charset="0"/>
              </a:rPr>
              <a:t>const</a:t>
            </a:r>
            <a:r>
              <a:rPr lang="en-US" altLang="zh-CN" sz="2000" smtClean="0">
                <a:solidFill>
                  <a:schemeClr val="tx2"/>
                </a:solidFill>
                <a:latin typeface="Courier New" pitchFamily="49" charset="0"/>
                <a:cs typeface="Courier New" pitchFamily="49" charset="0"/>
              </a:rPr>
              <a:t> </a:t>
            </a:r>
            <a:r>
              <a:rPr lang="en-US" altLang="zh-CN" sz="2000" dirty="0" smtClean="0">
                <a:solidFill>
                  <a:schemeClr val="tx2"/>
                </a:solidFill>
                <a:latin typeface="Courier New" pitchFamily="49" charset="0"/>
                <a:cs typeface="Courier New" pitchFamily="49" charset="0"/>
              </a:rPr>
              <a:t>complex&amp;</a:t>
            </a:r>
            <a:r>
              <a:rPr lang="zh-CN" altLang="en-US" sz="2000" dirty="0" smtClean="0">
                <a:solidFill>
                  <a:schemeClr val="tx2"/>
                </a:solidFill>
                <a:latin typeface="Courier New" pitchFamily="49" charset="0"/>
                <a:cs typeface="Courier New" pitchFamily="49" charset="0"/>
              </a:rPr>
              <a:t> </a:t>
            </a:r>
            <a:r>
              <a:rPr lang="en-US" altLang="zh-CN" sz="2000" dirty="0" smtClean="0">
                <a:solidFill>
                  <a:schemeClr val="tx2"/>
                </a:solidFill>
                <a:latin typeface="Courier New" pitchFamily="49" charset="0"/>
                <a:cs typeface="Courier New" pitchFamily="49" charset="0"/>
              </a:rPr>
              <a:t>a</a:t>
            </a:r>
            <a:r>
              <a:rPr lang="zh-CN" altLang="en-US" sz="2000" dirty="0" smtClean="0">
                <a:solidFill>
                  <a:schemeClr val="tx2"/>
                </a:solidFill>
                <a:latin typeface="Courier New" pitchFamily="49" charset="0"/>
                <a:cs typeface="Courier New" pitchFamily="49" charset="0"/>
              </a:rPr>
              <a:t>，</a:t>
            </a:r>
            <a:r>
              <a:rPr lang="en-US" altLang="zh-CN" sz="2000" dirty="0" smtClean="0">
                <a:solidFill>
                  <a:srgbClr val="0000FF"/>
                </a:solidFill>
                <a:latin typeface="Courier New" pitchFamily="49" charset="0"/>
                <a:cs typeface="Courier New" pitchFamily="49" charset="0"/>
              </a:rPr>
              <a:t>const</a:t>
            </a:r>
            <a:r>
              <a:rPr lang="en-US" altLang="zh-CN" sz="2000" dirty="0" smtClean="0">
                <a:solidFill>
                  <a:schemeClr val="tx2"/>
                </a:solidFill>
                <a:latin typeface="Courier New" pitchFamily="49" charset="0"/>
                <a:cs typeface="Courier New" pitchFamily="49" charset="0"/>
              </a:rPr>
              <a:t> complex&amp;</a:t>
            </a:r>
            <a:r>
              <a:rPr lang="zh-CN" altLang="en-US" sz="2000" dirty="0" smtClean="0">
                <a:solidFill>
                  <a:schemeClr val="tx2"/>
                </a:solidFill>
                <a:latin typeface="Courier New" pitchFamily="49" charset="0"/>
                <a:cs typeface="Courier New" pitchFamily="49" charset="0"/>
              </a:rPr>
              <a:t> </a:t>
            </a:r>
            <a:r>
              <a:rPr lang="en-US" altLang="zh-CN" sz="2000" dirty="0" smtClean="0">
                <a:solidFill>
                  <a:schemeClr val="tx2"/>
                </a:solidFill>
                <a:latin typeface="Courier New" pitchFamily="49" charset="0"/>
                <a:cs typeface="Courier New" pitchFamily="49" charset="0"/>
              </a:rPr>
              <a:t>b);</a:t>
            </a:r>
          </a:p>
          <a:p>
            <a:pPr lvl="4"/>
            <a:r>
              <a:rPr lang="zh-CN" altLang="en-US" dirty="0" smtClean="0"/>
              <a:t>而对于赋值形参，则无此必要。</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71</a:t>
            </a:fld>
            <a:endParaRPr lang="en-US" altLang="zh-CN" dirty="0"/>
          </a:p>
        </p:txBody>
      </p:sp>
    </p:spTree>
    <p:extLst>
      <p:ext uri="{BB962C8B-B14F-4D97-AF65-F5344CB8AC3E}">
        <p14:creationId xmlns:p14="http://schemas.microsoft.com/office/powerpoint/2010/main" val="3178617306"/>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a:xfrm>
            <a:off x="457200" y="1295400"/>
            <a:ext cx="8258204" cy="5029200"/>
          </a:xfrm>
        </p:spPr>
        <p:txBody>
          <a:bodyPr/>
          <a:lstStyle/>
          <a:p>
            <a:r>
              <a:rPr lang="zh-CN" altLang="en-US" dirty="0" smtClean="0"/>
              <a:t>函数的参数</a:t>
            </a:r>
            <a:endParaRPr lang="en-US" altLang="zh-CN" dirty="0" smtClean="0"/>
          </a:p>
          <a:p>
            <a:pPr lvl="1"/>
            <a:r>
              <a:rPr lang="zh-CN" altLang="en-US" dirty="0" smtClean="0"/>
              <a:t>赋值调用</a:t>
            </a:r>
            <a:endParaRPr lang="en-US" altLang="zh-CN" dirty="0" smtClean="0"/>
          </a:p>
          <a:p>
            <a:pPr lvl="2"/>
            <a:r>
              <a:rPr lang="zh-CN" altLang="en-US" dirty="0" smtClean="0"/>
              <a:t>所调用的函数参数为赋值参数</a:t>
            </a:r>
            <a:endParaRPr lang="en-US" altLang="zh-CN" dirty="0" smtClean="0"/>
          </a:p>
          <a:p>
            <a:pPr lvl="1"/>
            <a:r>
              <a:rPr lang="zh-CN" altLang="en-US" dirty="0" smtClean="0"/>
              <a:t>引用调用</a:t>
            </a:r>
            <a:endParaRPr lang="en-US" altLang="zh-CN" dirty="0" smtClean="0"/>
          </a:p>
          <a:p>
            <a:pPr lvl="2"/>
            <a:r>
              <a:rPr lang="zh-CN" altLang="en-US" dirty="0" smtClean="0"/>
              <a:t>所调用的函数参数为引用参数</a:t>
            </a:r>
            <a:endParaRPr lang="en-US" altLang="zh-CN" dirty="0" smtClean="0"/>
          </a:p>
          <a:p>
            <a:pPr lvl="1"/>
            <a:r>
              <a:rPr lang="zh-CN" altLang="en-US" dirty="0" smtClean="0"/>
              <a:t>举例</a:t>
            </a:r>
            <a:endParaRPr lang="en-US" altLang="zh-CN" dirty="0" smtClean="0"/>
          </a:p>
          <a:p>
            <a:pPr>
              <a:lnSpc>
                <a:spcPct val="80000"/>
              </a:lnSpc>
              <a:buNone/>
            </a:pPr>
            <a:r>
              <a:rPr lang="en-US" altLang="zh-CN" sz="2200" dirty="0" smtClean="0">
                <a:solidFill>
                  <a:srgbClr val="0000FF"/>
                </a:solidFill>
                <a:latin typeface="Courier New" pitchFamily="49" charset="0"/>
                <a:cs typeface="Courier New" pitchFamily="49" charset="0"/>
              </a:rPr>
              <a:t>		void</a:t>
            </a:r>
            <a:r>
              <a:rPr lang="en-US" altLang="zh-CN" sz="2200" dirty="0" smtClean="0">
                <a:solidFill>
                  <a:schemeClr val="tx2"/>
                </a:solidFill>
                <a:latin typeface="Courier New" pitchFamily="49" charset="0"/>
                <a:cs typeface="Courier New" pitchFamily="49" charset="0"/>
              </a:rPr>
              <a:t> </a:t>
            </a:r>
            <a:r>
              <a:rPr lang="en-US" altLang="zh-CN" sz="2200" dirty="0" err="1" smtClean="0">
                <a:solidFill>
                  <a:schemeClr val="tx2"/>
                </a:solidFill>
                <a:latin typeface="Courier New" pitchFamily="49" charset="0"/>
                <a:cs typeface="Courier New" pitchFamily="49" charset="0"/>
              </a:rPr>
              <a:t>printStar</a:t>
            </a:r>
            <a:r>
              <a:rPr lang="en-US" altLang="zh-CN" sz="2200" dirty="0" smtClean="0">
                <a:solidFill>
                  <a:schemeClr val="tx2"/>
                </a:solidFill>
                <a:latin typeface="Courier New" pitchFamily="49" charset="0"/>
                <a:cs typeface="Courier New" pitchFamily="49" charset="0"/>
              </a:rPr>
              <a:t>(</a:t>
            </a:r>
            <a:r>
              <a:rPr lang="en-US" altLang="zh-CN" sz="2200" dirty="0" err="1" smtClean="0">
                <a:solidFill>
                  <a:srgbClr val="0000FF"/>
                </a:solidFill>
                <a:latin typeface="Courier New" pitchFamily="49" charset="0"/>
                <a:cs typeface="Courier New" pitchFamily="49" charset="0"/>
              </a:rPr>
              <a:t>int</a:t>
            </a:r>
            <a:r>
              <a:rPr lang="en-US" altLang="zh-CN" sz="2200" dirty="0" smtClean="0">
                <a:solidFill>
                  <a:schemeClr val="tx2"/>
                </a:solidFill>
                <a:latin typeface="Courier New" pitchFamily="49" charset="0"/>
                <a:cs typeface="Courier New" pitchFamily="49" charset="0"/>
              </a:rPr>
              <a:t> k, </a:t>
            </a:r>
            <a:r>
              <a:rPr lang="en-US" altLang="zh-CN" sz="2200" dirty="0" err="1" smtClean="0">
                <a:solidFill>
                  <a:srgbClr val="0000FF"/>
                </a:solidFill>
                <a:latin typeface="Courier New" pitchFamily="49" charset="0"/>
                <a:cs typeface="Courier New" pitchFamily="49" charset="0"/>
              </a:rPr>
              <a:t>int</a:t>
            </a:r>
            <a:r>
              <a:rPr lang="en-US" altLang="zh-CN" sz="2200" dirty="0" smtClean="0">
                <a:solidFill>
                  <a:schemeClr val="tx2"/>
                </a:solidFill>
                <a:latin typeface="Courier New" pitchFamily="49" charset="0"/>
                <a:cs typeface="Courier New" pitchFamily="49" charset="0"/>
              </a:rPr>
              <a:t> n);</a:t>
            </a:r>
          </a:p>
          <a:p>
            <a:pPr>
              <a:lnSpc>
                <a:spcPct val="80000"/>
              </a:lnSpc>
              <a:buNone/>
            </a:pPr>
            <a:r>
              <a:rPr lang="en-US" altLang="zh-CN" sz="2200" dirty="0" smtClean="0">
                <a:solidFill>
                  <a:schemeClr val="tx2"/>
                </a:solidFill>
                <a:latin typeface="Courier New" pitchFamily="49" charset="0"/>
                <a:cs typeface="Courier New" pitchFamily="49" charset="0"/>
              </a:rPr>
              <a:t>		</a:t>
            </a:r>
            <a:r>
              <a:rPr lang="en-US" altLang="zh-CN" sz="2200" dirty="0" smtClean="0">
                <a:solidFill>
                  <a:srgbClr val="00B050"/>
                </a:solidFill>
                <a:latin typeface="Courier New" pitchFamily="49" charset="0"/>
                <a:cs typeface="Courier New" pitchFamily="49" charset="0"/>
              </a:rPr>
              <a:t>//</a:t>
            </a:r>
            <a:r>
              <a:rPr lang="zh-CN" altLang="en-US" sz="2200" dirty="0" smtClean="0">
                <a:solidFill>
                  <a:srgbClr val="00B050"/>
                </a:solidFill>
                <a:latin typeface="Courier New" pitchFamily="49" charset="0"/>
                <a:cs typeface="Courier New" pitchFamily="49" charset="0"/>
              </a:rPr>
              <a:t>它所用的两个参数均为赋值参数</a:t>
            </a:r>
          </a:p>
          <a:p>
            <a:pPr>
              <a:lnSpc>
                <a:spcPct val="80000"/>
              </a:lnSpc>
              <a:buNone/>
            </a:pPr>
            <a:r>
              <a:rPr lang="en-US" altLang="zh-CN" sz="2200" dirty="0" smtClean="0">
                <a:solidFill>
                  <a:schemeClr val="tx2"/>
                </a:solidFill>
                <a:latin typeface="Courier New" pitchFamily="49" charset="0"/>
                <a:cs typeface="Courier New" pitchFamily="49" charset="0"/>
              </a:rPr>
              <a:t>		</a:t>
            </a:r>
            <a:r>
              <a:rPr lang="en-US" altLang="zh-CN" sz="2200" dirty="0" smtClean="0">
                <a:solidFill>
                  <a:srgbClr val="0000FF"/>
                </a:solidFill>
                <a:latin typeface="Courier New" pitchFamily="49" charset="0"/>
                <a:cs typeface="Courier New" pitchFamily="49" charset="0"/>
              </a:rPr>
              <a:t>void</a:t>
            </a:r>
            <a:r>
              <a:rPr lang="en-US" altLang="zh-CN" sz="2200" dirty="0" smtClean="0">
                <a:solidFill>
                  <a:schemeClr val="tx2"/>
                </a:solidFill>
                <a:latin typeface="Courier New" pitchFamily="49" charset="0"/>
                <a:cs typeface="Courier New" pitchFamily="49" charset="0"/>
              </a:rPr>
              <a:t> swap(</a:t>
            </a:r>
            <a:r>
              <a:rPr lang="en-US" altLang="zh-CN" sz="2200" dirty="0" err="1" smtClean="0">
                <a:solidFill>
                  <a:srgbClr val="0000FF"/>
                </a:solidFill>
                <a:latin typeface="Courier New" pitchFamily="49" charset="0"/>
                <a:cs typeface="Courier New" pitchFamily="49" charset="0"/>
              </a:rPr>
              <a:t>int</a:t>
            </a:r>
            <a:r>
              <a:rPr lang="en-US" altLang="zh-CN" sz="2200" dirty="0" smtClean="0">
                <a:solidFill>
                  <a:schemeClr val="tx2"/>
                </a:solidFill>
                <a:latin typeface="Courier New" pitchFamily="49" charset="0"/>
                <a:cs typeface="Courier New" pitchFamily="49" charset="0"/>
              </a:rPr>
              <a:t>&amp; x, </a:t>
            </a:r>
            <a:r>
              <a:rPr lang="en-US" altLang="zh-CN" sz="2200" dirty="0" err="1" smtClean="0">
                <a:solidFill>
                  <a:srgbClr val="0000FF"/>
                </a:solidFill>
                <a:latin typeface="Courier New" pitchFamily="49" charset="0"/>
                <a:cs typeface="Courier New" pitchFamily="49" charset="0"/>
              </a:rPr>
              <a:t>int</a:t>
            </a:r>
            <a:r>
              <a:rPr lang="en-US" altLang="zh-CN" sz="2200" dirty="0" smtClean="0">
                <a:solidFill>
                  <a:schemeClr val="tx2"/>
                </a:solidFill>
                <a:latin typeface="Courier New" pitchFamily="49" charset="0"/>
                <a:cs typeface="Courier New" pitchFamily="49" charset="0"/>
              </a:rPr>
              <a:t>&amp; y); </a:t>
            </a:r>
          </a:p>
          <a:p>
            <a:pPr>
              <a:lnSpc>
                <a:spcPct val="80000"/>
              </a:lnSpc>
              <a:buNone/>
            </a:pPr>
            <a:r>
              <a:rPr lang="en-US" altLang="zh-CN" sz="2200" dirty="0" smtClean="0">
                <a:solidFill>
                  <a:schemeClr val="tx2"/>
                </a:solidFill>
                <a:latin typeface="Courier New" pitchFamily="49" charset="0"/>
                <a:cs typeface="Courier New" pitchFamily="49" charset="0"/>
              </a:rPr>
              <a:t>		</a:t>
            </a:r>
            <a:r>
              <a:rPr lang="en-US" altLang="zh-CN" sz="2200" dirty="0" smtClean="0">
                <a:solidFill>
                  <a:srgbClr val="00B050"/>
                </a:solidFill>
                <a:latin typeface="Courier New" pitchFamily="49" charset="0"/>
                <a:cs typeface="Courier New" pitchFamily="49" charset="0"/>
              </a:rPr>
              <a:t>//</a:t>
            </a:r>
            <a:r>
              <a:rPr lang="zh-CN" altLang="en-US" sz="2200" dirty="0" smtClean="0">
                <a:solidFill>
                  <a:srgbClr val="00B050"/>
                </a:solidFill>
                <a:latin typeface="Courier New" pitchFamily="49" charset="0"/>
                <a:cs typeface="Courier New" pitchFamily="49" charset="0"/>
              </a:rPr>
              <a:t>它所用的两个参数均为引用参数</a:t>
            </a:r>
          </a:p>
          <a:p>
            <a:pPr>
              <a:lnSpc>
                <a:spcPct val="80000"/>
              </a:lnSpc>
              <a:buNone/>
            </a:pPr>
            <a:r>
              <a:rPr lang="en-US" altLang="zh-CN" sz="2200" dirty="0" smtClean="0">
                <a:solidFill>
                  <a:schemeClr val="tx2"/>
                </a:solidFill>
                <a:latin typeface="Courier New" pitchFamily="49" charset="0"/>
                <a:cs typeface="Courier New" pitchFamily="49" charset="0"/>
              </a:rPr>
              <a:t>		</a:t>
            </a:r>
            <a:r>
              <a:rPr lang="en-US" altLang="zh-CN" sz="2200" dirty="0" err="1" smtClean="0">
                <a:solidFill>
                  <a:srgbClr val="0000FF"/>
                </a:solidFill>
                <a:latin typeface="Courier New" pitchFamily="49" charset="0"/>
                <a:cs typeface="Courier New" pitchFamily="49" charset="0"/>
              </a:rPr>
              <a:t>int</a:t>
            </a:r>
            <a:r>
              <a:rPr lang="en-US" altLang="zh-CN" sz="2200" dirty="0" smtClean="0">
                <a:solidFill>
                  <a:schemeClr val="tx2"/>
                </a:solidFill>
                <a:latin typeface="Courier New" pitchFamily="49" charset="0"/>
                <a:cs typeface="Courier New" pitchFamily="49" charset="0"/>
              </a:rPr>
              <a:t> </a:t>
            </a:r>
            <a:r>
              <a:rPr lang="en-US" altLang="zh-CN" sz="2200" dirty="0" err="1" smtClean="0">
                <a:solidFill>
                  <a:schemeClr val="tx2"/>
                </a:solidFill>
                <a:latin typeface="Courier New" pitchFamily="49" charset="0"/>
                <a:cs typeface="Courier New" pitchFamily="49" charset="0"/>
              </a:rPr>
              <a:t>myFunc</a:t>
            </a:r>
            <a:r>
              <a:rPr lang="en-US" altLang="zh-CN" sz="2200" dirty="0" smtClean="0">
                <a:solidFill>
                  <a:schemeClr val="tx2"/>
                </a:solidFill>
                <a:latin typeface="Courier New" pitchFamily="49" charset="0"/>
                <a:cs typeface="Courier New" pitchFamily="49" charset="0"/>
              </a:rPr>
              <a:t>(</a:t>
            </a:r>
            <a:r>
              <a:rPr lang="en-US" altLang="zh-CN" sz="2200" dirty="0" err="1" smtClean="0">
                <a:solidFill>
                  <a:srgbClr val="0000FF"/>
                </a:solidFill>
                <a:latin typeface="Courier New" pitchFamily="49" charset="0"/>
                <a:cs typeface="Courier New" pitchFamily="49" charset="0"/>
              </a:rPr>
              <a:t>int</a:t>
            </a:r>
            <a:r>
              <a:rPr lang="en-US" altLang="zh-CN" sz="2200" dirty="0" smtClean="0">
                <a:solidFill>
                  <a:schemeClr val="tx2"/>
                </a:solidFill>
                <a:latin typeface="Courier New" pitchFamily="49" charset="0"/>
                <a:cs typeface="Courier New" pitchFamily="49" charset="0"/>
              </a:rPr>
              <a:t> a, </a:t>
            </a:r>
            <a:r>
              <a:rPr lang="en-US" altLang="zh-CN" sz="2200" dirty="0" smtClean="0">
                <a:solidFill>
                  <a:srgbClr val="0000FF"/>
                </a:solidFill>
                <a:latin typeface="Courier New" pitchFamily="49" charset="0"/>
                <a:cs typeface="Courier New" pitchFamily="49" charset="0"/>
              </a:rPr>
              <a:t>float</a:t>
            </a:r>
            <a:r>
              <a:rPr lang="en-US" altLang="zh-CN" sz="2200" dirty="0" smtClean="0">
                <a:solidFill>
                  <a:schemeClr val="tx2"/>
                </a:solidFill>
                <a:latin typeface="Courier New" pitchFamily="49" charset="0"/>
                <a:cs typeface="Courier New" pitchFamily="49" charset="0"/>
              </a:rPr>
              <a:t>&amp; b);</a:t>
            </a:r>
          </a:p>
          <a:p>
            <a:pPr>
              <a:lnSpc>
                <a:spcPct val="80000"/>
              </a:lnSpc>
              <a:buNone/>
            </a:pPr>
            <a:r>
              <a:rPr lang="en-US" altLang="zh-CN" sz="2200" dirty="0" smtClean="0">
                <a:solidFill>
                  <a:schemeClr val="tx2"/>
                </a:solidFill>
                <a:latin typeface="Courier New" pitchFamily="49" charset="0"/>
                <a:cs typeface="Courier New" pitchFamily="49" charset="0"/>
              </a:rPr>
              <a:t>		</a:t>
            </a:r>
            <a:r>
              <a:rPr lang="en-US" altLang="zh-CN" sz="2200" dirty="0" smtClean="0">
                <a:solidFill>
                  <a:srgbClr val="00B050"/>
                </a:solidFill>
                <a:latin typeface="Courier New" pitchFamily="49" charset="0"/>
                <a:cs typeface="Courier New" pitchFamily="49" charset="0"/>
              </a:rPr>
              <a:t>//</a:t>
            </a:r>
            <a:r>
              <a:rPr lang="zh-CN" altLang="en-US" sz="2200" dirty="0" smtClean="0">
                <a:solidFill>
                  <a:srgbClr val="00B050"/>
                </a:solidFill>
                <a:latin typeface="Courier New" pitchFamily="49" charset="0"/>
                <a:cs typeface="Courier New" pitchFamily="49" charset="0"/>
              </a:rPr>
              <a:t>它所用的第一个参数为赋值参数，另一个为引用参数</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72</a:t>
            </a:fld>
            <a:endParaRPr lang="en-US" altLang="zh-CN" dirty="0"/>
          </a:p>
        </p:txBody>
      </p:sp>
    </p:spTree>
    <p:extLst>
      <p:ext uri="{BB962C8B-B14F-4D97-AF65-F5344CB8AC3E}">
        <p14:creationId xmlns:p14="http://schemas.microsoft.com/office/powerpoint/2010/main" val="2427948469"/>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函数的参数</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5.7】</a:t>
            </a:r>
            <a:r>
              <a:rPr lang="zh-CN" altLang="en-US" dirty="0" smtClean="0">
                <a:solidFill>
                  <a:srgbClr val="C00000"/>
                </a:solidFill>
              </a:rPr>
              <a:t>中的交换函数，采用引用作为参数</a:t>
            </a:r>
            <a:endParaRPr lang="en-US" altLang="zh-CN" dirty="0" smtClean="0">
              <a:solidFill>
                <a:srgbClr val="C00000"/>
              </a:solidFill>
            </a:endParaRPr>
          </a:p>
          <a:p>
            <a:pPr>
              <a:buNone/>
            </a:pPr>
            <a:r>
              <a:rPr lang="en-US" altLang="zh-CN" sz="2800" dirty="0" smtClean="0">
                <a:solidFill>
                  <a:srgbClr val="0000FF"/>
                </a:solidFill>
                <a:latin typeface="Courier New" pitchFamily="49" charset="0"/>
                <a:cs typeface="Courier New" pitchFamily="49" charset="0"/>
              </a:rPr>
              <a:t>	void</a:t>
            </a:r>
            <a:r>
              <a:rPr lang="en-US" altLang="zh-CN" sz="2800" dirty="0" smtClean="0">
                <a:solidFill>
                  <a:schemeClr val="tx2"/>
                </a:solidFill>
                <a:latin typeface="Courier New" pitchFamily="49" charset="0"/>
                <a:cs typeface="Courier New" pitchFamily="49" charset="0"/>
              </a:rPr>
              <a:t> swap (</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&amp;x, </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&amp;y){</a:t>
            </a:r>
          </a:p>
          <a:p>
            <a:pPr>
              <a:buNone/>
            </a:pPr>
            <a:r>
              <a:rPr lang="en-US" altLang="zh-CN" sz="2800" dirty="0" smtClean="0">
                <a:solidFill>
                  <a:schemeClr val="tx2"/>
                </a:solidFill>
                <a:latin typeface="Courier New" pitchFamily="49" charset="0"/>
                <a:cs typeface="Courier New" pitchFamily="49" charset="0"/>
              </a:rPr>
              <a:t>    </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temp = x;</a:t>
            </a:r>
          </a:p>
          <a:p>
            <a:pPr>
              <a:buNone/>
            </a:pPr>
            <a:r>
              <a:rPr lang="en-US" altLang="zh-CN" sz="2800" dirty="0" smtClean="0">
                <a:solidFill>
                  <a:schemeClr val="tx2"/>
                </a:solidFill>
                <a:latin typeface="Courier New" pitchFamily="49" charset="0"/>
                <a:cs typeface="Courier New" pitchFamily="49" charset="0"/>
              </a:rPr>
              <a:t>    x = y;</a:t>
            </a:r>
          </a:p>
          <a:p>
            <a:pPr>
              <a:buNone/>
            </a:pPr>
            <a:r>
              <a:rPr lang="en-US" altLang="zh-CN" sz="2800" dirty="0" smtClean="0">
                <a:solidFill>
                  <a:schemeClr val="tx2"/>
                </a:solidFill>
                <a:latin typeface="Courier New" pitchFamily="49" charset="0"/>
                <a:cs typeface="Courier New" pitchFamily="49" charset="0"/>
              </a:rPr>
              <a:t>    y = temp;</a:t>
            </a:r>
          </a:p>
          <a:p>
            <a:pPr>
              <a:buNone/>
            </a:pPr>
            <a:r>
              <a:rPr lang="en-US" altLang="zh-CN" sz="2800" dirty="0" smtClean="0">
                <a:solidFill>
                  <a:schemeClr val="tx2"/>
                </a:solidFill>
                <a:latin typeface="Courier New" pitchFamily="49" charset="0"/>
                <a:cs typeface="Courier New" pitchFamily="49" charset="0"/>
              </a:rPr>
              <a:t>	}</a:t>
            </a:r>
            <a:endParaRPr lang="zh-CN" altLang="en-US" sz="2800" dirty="0" smtClean="0">
              <a:solidFill>
                <a:schemeClr val="tx2"/>
              </a:solidFill>
              <a:latin typeface="Courier New" pitchFamily="49" charset="0"/>
              <a:cs typeface="Courier New" pitchFamily="49" charset="0"/>
            </a:endParaRPr>
          </a:p>
          <a:p>
            <a:pPr lvl="1"/>
            <a:r>
              <a:rPr lang="zh-CN" altLang="en-US" dirty="0" smtClean="0"/>
              <a:t>引用参数</a:t>
            </a:r>
            <a:r>
              <a:rPr lang="en-US" altLang="zh-CN" dirty="0" smtClean="0"/>
              <a:t>&amp;x</a:t>
            </a:r>
            <a:r>
              <a:rPr lang="zh-CN" altLang="en-US" dirty="0" smtClean="0"/>
              <a:t>和</a:t>
            </a:r>
            <a:r>
              <a:rPr lang="en-US" altLang="zh-CN" dirty="0" smtClean="0"/>
              <a:t>&amp;y</a:t>
            </a:r>
            <a:r>
              <a:rPr lang="zh-CN" altLang="en-US" dirty="0" smtClean="0"/>
              <a:t>是实参的别名，函数中对引用形参的操作实际上就是对实参的操作</a:t>
            </a:r>
            <a:endParaRPr lang="en-US" altLang="zh-CN" dirty="0" smtClean="0"/>
          </a:p>
          <a:p>
            <a:pPr lvl="1"/>
            <a:endParaRPr lang="en-US" altLang="zh-CN" dirty="0" smtClean="0">
              <a:solidFill>
                <a:srgbClr val="C00000"/>
              </a:solidFill>
            </a:endParaRPr>
          </a:p>
          <a:p>
            <a:pPr>
              <a:buNone/>
            </a:pPr>
            <a:r>
              <a:rPr lang="en-US" altLang="zh-CN" sz="2800" dirty="0" smtClean="0">
                <a:solidFill>
                  <a:srgbClr val="0000FF"/>
                </a:solidFill>
                <a:latin typeface="Courier New" pitchFamily="49" charset="0"/>
                <a:cs typeface="Courier New" pitchFamily="49" charset="0"/>
              </a:rPr>
              <a:t>	</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73</a:t>
            </a:fld>
            <a:endParaRPr lang="en-US" altLang="zh-CN" dirty="0"/>
          </a:p>
        </p:txBody>
      </p:sp>
    </p:spTree>
    <p:extLst>
      <p:ext uri="{BB962C8B-B14F-4D97-AF65-F5344CB8AC3E}">
        <p14:creationId xmlns:p14="http://schemas.microsoft.com/office/powerpoint/2010/main" val="3049808993"/>
      </p:ext>
    </p:extLst>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函数的参数</a:t>
            </a:r>
            <a:endParaRPr lang="en-US" altLang="zh-CN" dirty="0" smtClean="0"/>
          </a:p>
          <a:p>
            <a:pPr lvl="1"/>
            <a:r>
              <a:rPr lang="zh-CN" altLang="en-US" dirty="0" smtClean="0"/>
              <a:t>引用调用方式，实际上传递的是参数的地址（实参的地址），函数体中对形参的操作实际上是对实参地址的操作</a:t>
            </a:r>
            <a:endParaRPr lang="en-US" altLang="zh-CN" dirty="0" smtClean="0"/>
          </a:p>
          <a:p>
            <a:pPr lvl="1"/>
            <a:r>
              <a:rPr lang="zh-CN" altLang="en-US" dirty="0" smtClean="0"/>
              <a:t>希望在函数中修改实参值并反映到主调函数中的时候，采用引用调用方式</a:t>
            </a:r>
            <a:endParaRPr lang="en-US" altLang="zh-CN" dirty="0" smtClean="0"/>
          </a:p>
          <a:p>
            <a:pPr lvl="2"/>
            <a:r>
              <a:rPr lang="zh-CN" altLang="en-US" dirty="0" smtClean="0"/>
              <a:t>指针、数组等能够表示地址的数据类型作为形参，，可以起到与引用形参相同的作用</a:t>
            </a:r>
            <a:endParaRPr lang="en-US" altLang="zh-CN" dirty="0" smtClean="0"/>
          </a:p>
          <a:p>
            <a:pPr lvl="2"/>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5.5】</a:t>
            </a:r>
            <a:r>
              <a:rPr lang="zh-CN" altLang="en-US" dirty="0" smtClean="0"/>
              <a:t>和</a:t>
            </a:r>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5.6】</a:t>
            </a:r>
            <a:r>
              <a:rPr lang="zh-CN" altLang="en-US" dirty="0" smtClean="0"/>
              <a:t>是数组作为参数，在函数体中修改数组并反映到主调函数的例子</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74</a:t>
            </a:fld>
            <a:endParaRPr lang="en-US" altLang="zh-CN" dirty="0"/>
          </a:p>
        </p:txBody>
      </p:sp>
    </p:spTree>
    <p:extLst>
      <p:ext uri="{BB962C8B-B14F-4D97-AF65-F5344CB8AC3E}">
        <p14:creationId xmlns:p14="http://schemas.microsoft.com/office/powerpoint/2010/main" val="796005706"/>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函数的参数</a:t>
            </a:r>
            <a:endParaRPr lang="en-US" altLang="zh-CN" dirty="0" smtClean="0"/>
          </a:p>
          <a:p>
            <a:pPr lvl="1"/>
            <a:r>
              <a:rPr lang="zh-CN" altLang="en-US" dirty="0" smtClean="0"/>
              <a:t>从赋值或引用参数的角度看函数的调用过程</a:t>
            </a:r>
            <a:endParaRPr lang="en-US" altLang="zh-CN" dirty="0" smtClean="0"/>
          </a:p>
          <a:p>
            <a:pPr lvl="2"/>
            <a:r>
              <a:rPr lang="zh-CN" altLang="en-US" dirty="0" smtClean="0"/>
              <a:t>判断形参是赋值参数还是引用参数</a:t>
            </a:r>
            <a:endParaRPr lang="en-US" altLang="zh-CN" dirty="0" smtClean="0"/>
          </a:p>
          <a:p>
            <a:pPr lvl="3"/>
            <a:r>
              <a:rPr lang="zh-CN" altLang="en-US" dirty="0" smtClean="0"/>
              <a:t>将对应实参表达式的值赋给</a:t>
            </a:r>
            <a:r>
              <a:rPr lang="zh-CN" altLang="en-US" smtClean="0"/>
              <a:t>赋值形参（若参</a:t>
            </a:r>
            <a:r>
              <a:rPr lang="zh-CN" altLang="en-US" dirty="0" smtClean="0"/>
              <a:t>数为赋值参数的话）； </a:t>
            </a:r>
            <a:endParaRPr lang="en-US" altLang="zh-CN" dirty="0" smtClean="0"/>
          </a:p>
          <a:p>
            <a:pPr lvl="3"/>
            <a:r>
              <a:rPr lang="zh-CN" altLang="en-US" dirty="0" smtClean="0"/>
              <a:t>用实参变量替换相应</a:t>
            </a:r>
            <a:r>
              <a:rPr lang="zh-CN" altLang="en-US" smtClean="0"/>
              <a:t>的形参（若参</a:t>
            </a:r>
            <a:r>
              <a:rPr lang="zh-CN" altLang="en-US" dirty="0" smtClean="0"/>
              <a:t>数为引用参数的话）；</a:t>
            </a:r>
            <a:endParaRPr lang="en-US" altLang="zh-CN" dirty="0" smtClean="0"/>
          </a:p>
          <a:p>
            <a:pPr lvl="2"/>
            <a:r>
              <a:rPr lang="zh-CN" altLang="en-US" dirty="0" smtClean="0"/>
              <a:t>按各形参</a:t>
            </a:r>
            <a:r>
              <a:rPr lang="zh-CN" altLang="en-US" smtClean="0"/>
              <a:t>的“当前值”（或</a:t>
            </a:r>
            <a:r>
              <a:rPr lang="zh-CN" altLang="en-US" dirty="0" smtClean="0"/>
              <a:t>已被“赋值”，或已被“换名”）去执行一遍函数体并返回调用处</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75</a:t>
            </a:fld>
            <a:endParaRPr lang="en-US" altLang="zh-CN" dirty="0"/>
          </a:p>
        </p:txBody>
      </p:sp>
    </p:spTree>
    <p:extLst>
      <p:ext uri="{BB962C8B-B14F-4D97-AF65-F5344CB8AC3E}">
        <p14:creationId xmlns:p14="http://schemas.microsoft.com/office/powerpoint/2010/main" val="2503463683"/>
      </p:ext>
    </p:extLst>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函数的参数</a:t>
            </a:r>
            <a:endParaRPr lang="en-US" altLang="zh-CN" dirty="0" smtClean="0"/>
          </a:p>
          <a:p>
            <a:pPr lvl="1"/>
            <a:r>
              <a:rPr lang="zh-CN" altLang="en-US" dirty="0" smtClean="0"/>
              <a:t>赋值调用和引用调用传值方式的区别</a:t>
            </a:r>
            <a:endParaRPr lang="en-US" altLang="zh-CN" dirty="0" smtClean="0"/>
          </a:p>
          <a:p>
            <a:pPr lvl="2"/>
            <a:r>
              <a:rPr lang="zh-CN" altLang="en-US" dirty="0" smtClean="0"/>
              <a:t>通过赋值参数来传值的方式是一种“</a:t>
            </a:r>
            <a:r>
              <a:rPr lang="zh-CN" altLang="en-US" dirty="0" smtClean="0">
                <a:solidFill>
                  <a:srgbClr val="C00000"/>
                </a:solidFill>
              </a:rPr>
              <a:t>单向传值</a:t>
            </a:r>
            <a:r>
              <a:rPr lang="zh-CN" altLang="en-US" dirty="0" smtClean="0"/>
              <a:t>”方式，它只可向被调函数的形参“传入”值，而不可通过该形参“传出”值</a:t>
            </a:r>
            <a:r>
              <a:rPr lang="zh-CN" altLang="en-US" sz="2400" dirty="0" smtClean="0">
                <a:solidFill>
                  <a:srgbClr val="0000FF"/>
                </a:solidFill>
              </a:rPr>
              <a:t>    </a:t>
            </a:r>
            <a:endParaRPr lang="en-US" altLang="zh-CN" sz="2400" dirty="0" smtClean="0">
              <a:solidFill>
                <a:srgbClr val="0000FF"/>
              </a:solidFill>
            </a:endParaRPr>
          </a:p>
          <a:p>
            <a:pPr lvl="2"/>
            <a:r>
              <a:rPr lang="zh-CN" altLang="en-US" dirty="0" smtClean="0"/>
              <a:t>通过引用参数来传值的方式是一种“</a:t>
            </a:r>
            <a:r>
              <a:rPr lang="zh-CN" altLang="en-US" dirty="0" smtClean="0">
                <a:solidFill>
                  <a:srgbClr val="C00000"/>
                </a:solidFill>
              </a:rPr>
              <a:t>双向传值</a:t>
            </a:r>
            <a:r>
              <a:rPr lang="zh-CN" altLang="en-US" dirty="0" smtClean="0"/>
              <a:t>”方式，它不仅可向被调函数的形参“传入”值，而且还可通过该形参“传出”值 </a:t>
            </a:r>
          </a:p>
          <a:p>
            <a:pPr lvl="1"/>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76</a:t>
            </a:fld>
            <a:endParaRPr lang="en-US" altLang="zh-CN" dirty="0"/>
          </a:p>
        </p:txBody>
      </p:sp>
    </p:spTree>
    <p:extLst>
      <p:ext uri="{BB962C8B-B14F-4D97-AF65-F5344CB8AC3E}">
        <p14:creationId xmlns:p14="http://schemas.microsoft.com/office/powerpoint/2010/main" val="953124285"/>
      </p:ext>
    </p:extLst>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函数的参数</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5.8】</a:t>
            </a:r>
            <a:r>
              <a:rPr lang="zh-CN" altLang="en-US" dirty="0" smtClean="0">
                <a:solidFill>
                  <a:srgbClr val="C00000"/>
                </a:solidFill>
              </a:rPr>
              <a:t>赋值调用和引用调用举例</a:t>
            </a:r>
            <a:endParaRPr lang="en-US" altLang="zh-CN" dirty="0" smtClean="0">
              <a:solidFill>
                <a:srgbClr val="C00000"/>
              </a:solidFill>
            </a:endParaRPr>
          </a:p>
          <a:p>
            <a:pPr>
              <a:spcBef>
                <a:spcPts val="0"/>
              </a:spcBef>
              <a:buNone/>
            </a:pPr>
            <a:r>
              <a:rPr lang="zh-CN" altLang="en-US" sz="2400" dirty="0" smtClean="0">
                <a:solidFill>
                  <a:srgbClr val="0000FF"/>
                </a:solidFill>
                <a:latin typeface="Courier New" pitchFamily="49" charset="0"/>
                <a:cs typeface="Courier New" pitchFamily="49" charset="0"/>
              </a:rPr>
              <a:t>#</a:t>
            </a:r>
            <a:r>
              <a:rPr lang="en-US" altLang="zh-CN" sz="2400" dirty="0" smtClean="0">
                <a:solidFill>
                  <a:srgbClr val="0000FF"/>
                </a:solidFill>
                <a:latin typeface="Courier New" pitchFamily="49" charset="0"/>
                <a:cs typeface="Courier New" pitchFamily="49" charset="0"/>
              </a:rPr>
              <a:t>include</a:t>
            </a:r>
            <a:r>
              <a:rPr lang="en-US" altLang="zh-CN" sz="2400" dirty="0" smtClean="0">
                <a:solidFill>
                  <a:schemeClr val="tx2"/>
                </a:solidFill>
                <a:latin typeface="Courier New" pitchFamily="49" charset="0"/>
                <a:cs typeface="Courier New" pitchFamily="49" charset="0"/>
              </a:rPr>
              <a:t>&lt;</a:t>
            </a:r>
            <a:r>
              <a:rPr lang="en-US" altLang="zh-CN" sz="2400" dirty="0" err="1" smtClean="0">
                <a:solidFill>
                  <a:schemeClr val="tx2"/>
                </a:solidFill>
                <a:latin typeface="Courier New" pitchFamily="49" charset="0"/>
                <a:cs typeface="Courier New" pitchFamily="49" charset="0"/>
              </a:rPr>
              <a:t>iostream</a:t>
            </a:r>
            <a:r>
              <a:rPr lang="en-US" altLang="zh-CN" sz="2400" dirty="0" smtClean="0">
                <a:solidFill>
                  <a:schemeClr val="tx2"/>
                </a:solidFill>
                <a:latin typeface="Courier New" pitchFamily="49" charset="0"/>
                <a:cs typeface="Courier New" pitchFamily="49" charset="0"/>
              </a:rPr>
              <a:t>&gt;</a:t>
            </a:r>
          </a:p>
          <a:p>
            <a:pPr>
              <a:spcBef>
                <a:spcPts val="0"/>
              </a:spcBef>
              <a:buNone/>
            </a:pPr>
            <a:r>
              <a:rPr lang="en-US" altLang="zh-CN" sz="2400" dirty="0" smtClean="0">
                <a:solidFill>
                  <a:srgbClr val="0000FF"/>
                </a:solidFill>
                <a:latin typeface="Courier New" pitchFamily="49" charset="0"/>
                <a:cs typeface="Courier New" pitchFamily="49" charset="0"/>
              </a:rPr>
              <a:t>using namespace </a:t>
            </a:r>
            <a:r>
              <a:rPr lang="en-US" altLang="zh-CN" sz="2400" dirty="0" smtClean="0">
                <a:solidFill>
                  <a:schemeClr val="tx2"/>
                </a:solidFill>
                <a:latin typeface="Courier New" pitchFamily="49" charset="0"/>
                <a:cs typeface="Courier New" pitchFamily="49" charset="0"/>
              </a:rPr>
              <a:t>std;</a:t>
            </a:r>
          </a:p>
          <a:p>
            <a:pPr>
              <a:spcBef>
                <a:spcPts val="0"/>
              </a:spcBef>
              <a:buNone/>
            </a:pPr>
            <a:r>
              <a:rPr lang="en-US" altLang="zh-CN" sz="2400" dirty="0" smtClean="0">
                <a:solidFill>
                  <a:srgbClr val="0000FF"/>
                </a:solidFill>
                <a:latin typeface="Courier New" pitchFamily="49" charset="0"/>
                <a:cs typeface="Courier New" pitchFamily="49" charset="0"/>
              </a:rPr>
              <a:t>void </a:t>
            </a:r>
            <a:r>
              <a:rPr lang="en-US" altLang="zh-CN" sz="2400" dirty="0" smtClean="0">
                <a:solidFill>
                  <a:schemeClr val="tx2"/>
                </a:solidFill>
                <a:latin typeface="Courier New" pitchFamily="49" charset="0"/>
                <a:cs typeface="Courier New" pitchFamily="49" charset="0"/>
              </a:rPr>
              <a:t>swap(</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&amp; a,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&amp; b,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c,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d);</a:t>
            </a:r>
          </a:p>
          <a:p>
            <a:pPr>
              <a:spcBef>
                <a:spcPts val="0"/>
              </a:spcBef>
              <a:buNone/>
            </a:pPr>
            <a:r>
              <a:rPr lang="en-US" altLang="zh-CN" sz="2400" dirty="0" smtClean="0">
                <a:solidFill>
                  <a:srgbClr val="00B050"/>
                </a:solidFill>
                <a:latin typeface="Courier New" pitchFamily="49" charset="0"/>
                <a:cs typeface="Courier New" pitchFamily="49" charset="0"/>
              </a:rPr>
              <a:t>  //</a:t>
            </a:r>
            <a:r>
              <a:rPr lang="zh-CN" altLang="en-US" sz="2400" dirty="0" smtClean="0">
                <a:solidFill>
                  <a:srgbClr val="00B050"/>
                </a:solidFill>
                <a:latin typeface="Courier New" pitchFamily="49" charset="0"/>
                <a:cs typeface="Courier New" pitchFamily="49" charset="0"/>
              </a:rPr>
              <a:t>函数原型</a:t>
            </a:r>
          </a:p>
          <a:p>
            <a:pPr>
              <a:spcBef>
                <a:spcPts val="0"/>
              </a:spcBef>
              <a:buNone/>
            </a:pPr>
            <a:r>
              <a:rPr lang="zh-CN" altLang="en-US" sz="2400" dirty="0" smtClean="0">
                <a:solidFill>
                  <a:srgbClr val="00B050"/>
                </a:solidFill>
                <a:latin typeface="Courier New" pitchFamily="49" charset="0"/>
                <a:cs typeface="Courier New" pitchFamily="49" charset="0"/>
              </a:rPr>
              <a:t>  //前两个为引用参数，可“双向传值”</a:t>
            </a:r>
          </a:p>
          <a:p>
            <a:pPr>
              <a:spcBef>
                <a:spcPts val="0"/>
              </a:spcBef>
              <a:buNone/>
            </a:pPr>
            <a:r>
              <a:rPr lang="zh-CN" altLang="en-US" sz="2400" dirty="0" smtClean="0">
                <a:solidFill>
                  <a:srgbClr val="00B050"/>
                </a:solidFill>
                <a:latin typeface="Courier New" pitchFamily="49" charset="0"/>
                <a:cs typeface="Courier New" pitchFamily="49" charset="0"/>
              </a:rPr>
              <a:t>  //后两个为赋值参数</a:t>
            </a:r>
          </a:p>
          <a:p>
            <a:pPr lvl="1"/>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77</a:t>
            </a:fld>
            <a:endParaRPr lang="en-US" altLang="zh-CN" dirty="0"/>
          </a:p>
        </p:txBody>
      </p:sp>
    </p:spTree>
    <p:extLst>
      <p:ext uri="{BB962C8B-B14F-4D97-AF65-F5344CB8AC3E}">
        <p14:creationId xmlns:p14="http://schemas.microsoft.com/office/powerpoint/2010/main" val="1083806698"/>
      </p:ext>
    </p:extLst>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a:xfrm>
            <a:off x="285720" y="1295400"/>
            <a:ext cx="8572560" cy="5029200"/>
          </a:xfrm>
        </p:spPr>
        <p:txBody>
          <a:bodyPr/>
          <a:lstStyle/>
          <a:p>
            <a:pPr>
              <a:spcBef>
                <a:spcPts val="0"/>
              </a:spcBef>
              <a:buNone/>
            </a:pPr>
            <a:r>
              <a:rPr lang="en-US" altLang="zh-CN" sz="2400" err="1" smtClean="0">
                <a:solidFill>
                  <a:srgbClr val="0000FF"/>
                </a:solidFill>
                <a:latin typeface="Courier New" pitchFamily="49" charset="0"/>
                <a:cs typeface="Courier New" pitchFamily="49" charset="0"/>
              </a:rPr>
              <a:t>int</a:t>
            </a:r>
            <a:r>
              <a:rPr lang="en-US" altLang="zh-CN" sz="2400" smtClean="0">
                <a:solidFill>
                  <a:srgbClr val="0000FF"/>
                </a:solidFill>
                <a:latin typeface="Courier New" pitchFamily="49" charset="0"/>
                <a:cs typeface="Courier New" pitchFamily="49" charset="0"/>
              </a:rPr>
              <a:t> </a:t>
            </a:r>
            <a:r>
              <a:rPr lang="en-US" altLang="zh-CN" sz="2400" smtClean="0">
                <a:solidFill>
                  <a:schemeClr val="tx2"/>
                </a:solidFill>
                <a:latin typeface="Courier New" pitchFamily="49" charset="0"/>
                <a:cs typeface="Courier New" pitchFamily="49" charset="0"/>
              </a:rPr>
              <a:t>main() </a:t>
            </a: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rgbClr val="0000FF"/>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rgbClr val="0000FF"/>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=1, j=2, k=77, n=88;</a:t>
            </a:r>
          </a:p>
          <a:p>
            <a:pPr>
              <a:spcBef>
                <a:spcPts val="0"/>
              </a:spcBef>
              <a:buNone/>
            </a:pPr>
            <a:r>
              <a:rPr lang="en-US" altLang="zh-CN" sz="2400" dirty="0" smtClean="0">
                <a:solidFill>
                  <a:srgbClr val="0000FF"/>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 ---In main, </a:t>
            </a:r>
            <a:r>
              <a:rPr lang="en-US" altLang="zh-CN" sz="2400" dirty="0" err="1" smtClean="0">
                <a:solidFill>
                  <a:schemeClr val="tx2"/>
                </a:solidFill>
                <a:latin typeface="Courier New" pitchFamily="49" charset="0"/>
                <a:cs typeface="Courier New" pitchFamily="49" charset="0"/>
              </a:rPr>
              <a:t>befor</a:t>
            </a:r>
            <a:r>
              <a:rPr lang="en-US" altLang="zh-CN" sz="2400" dirty="0" smtClean="0">
                <a:solidFill>
                  <a:schemeClr val="tx2"/>
                </a:solidFill>
                <a:latin typeface="Courier New" pitchFamily="49" charset="0"/>
                <a:cs typeface="Courier New" pitchFamily="49" charset="0"/>
              </a:rPr>
              <a:t> calling f1 ---"&lt;&lt;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 j, k, n = "&lt;&lt;</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&lt;&lt;"  "&lt;&lt;j&lt;&lt;"  "&lt;&lt;k&lt;&lt;"  "&lt;&lt;n&lt;&lt;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smtClean="0">
                <a:solidFill>
                  <a:schemeClr val="tx2"/>
                </a:solidFill>
                <a:latin typeface="Courier New" pitchFamily="49" charset="0"/>
                <a:cs typeface="Courier New" pitchFamily="49" charset="0"/>
              </a:rPr>
              <a:t>swap (i</a:t>
            </a:r>
            <a:r>
              <a:rPr lang="en-US" altLang="zh-CN" sz="2400" dirty="0" smtClean="0">
                <a:solidFill>
                  <a:schemeClr val="tx2"/>
                </a:solidFill>
                <a:latin typeface="Courier New" pitchFamily="49" charset="0"/>
                <a:cs typeface="Courier New" pitchFamily="49" charset="0"/>
              </a:rPr>
              <a:t>, j, k, n);   </a:t>
            </a:r>
          </a:p>
          <a:p>
            <a:pPr>
              <a:spcBef>
                <a:spcPts val="0"/>
              </a:spcBef>
              <a:buNone/>
            </a:pPr>
            <a:r>
              <a:rPr lang="en-US" altLang="zh-CN" sz="2400" dirty="0" smtClean="0">
                <a:solidFill>
                  <a:srgbClr val="0000FF"/>
                </a:solidFill>
                <a:latin typeface="Courier New" pitchFamily="49" charset="0"/>
                <a:cs typeface="Courier New" pitchFamily="49" charset="0"/>
              </a:rPr>
              <a:t>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注意，调用后实参变量</a:t>
            </a:r>
            <a:r>
              <a:rPr lang="en-US" altLang="zh-CN" sz="2400" dirty="0" err="1" smtClean="0">
                <a:solidFill>
                  <a:srgbClr val="00B050"/>
                </a:solidFill>
                <a:latin typeface="Courier New" pitchFamily="49" charset="0"/>
                <a:cs typeface="Courier New" pitchFamily="49" charset="0"/>
              </a:rPr>
              <a:t>i、j</a:t>
            </a:r>
            <a:r>
              <a:rPr lang="zh-CN" altLang="en-US" sz="2400" dirty="0" smtClean="0">
                <a:solidFill>
                  <a:srgbClr val="00B050"/>
                </a:solidFill>
                <a:latin typeface="Courier New" pitchFamily="49" charset="0"/>
                <a:cs typeface="Courier New" pitchFamily="49" charset="0"/>
              </a:rPr>
              <a:t>的值进行了改变</a:t>
            </a:r>
          </a:p>
          <a:p>
            <a:pPr>
              <a:spcBef>
                <a:spcPts val="0"/>
              </a:spcBef>
              <a:buNone/>
            </a:pPr>
            <a:r>
              <a:rPr lang="zh-CN" altLang="en-US" sz="2400" dirty="0" smtClean="0">
                <a:solidFill>
                  <a:srgbClr val="00B050"/>
                </a:solidFill>
                <a:latin typeface="Courier New" pitchFamily="49" charset="0"/>
                <a:cs typeface="Courier New" pitchFamily="49" charset="0"/>
              </a:rPr>
              <a:t>		//而</a:t>
            </a:r>
            <a:r>
              <a:rPr lang="en-US" altLang="zh-CN" sz="2400" dirty="0" smtClean="0">
                <a:solidFill>
                  <a:srgbClr val="00B050"/>
                </a:solidFill>
                <a:latin typeface="Courier New" pitchFamily="49" charset="0"/>
                <a:cs typeface="Courier New" pitchFamily="49" charset="0"/>
              </a:rPr>
              <a:t>k</a:t>
            </a:r>
            <a:r>
              <a:rPr lang="zh-CN" altLang="en-US" sz="2400" dirty="0" smtClean="0">
                <a:solidFill>
                  <a:srgbClr val="00B050"/>
                </a:solidFill>
                <a:latin typeface="Courier New" pitchFamily="49" charset="0"/>
                <a:cs typeface="Courier New" pitchFamily="49" charset="0"/>
              </a:rPr>
              <a:t>与</a:t>
            </a:r>
            <a:r>
              <a:rPr lang="en-US" altLang="zh-CN" sz="2400" dirty="0" smtClean="0">
                <a:solidFill>
                  <a:srgbClr val="00B050"/>
                </a:solidFill>
                <a:latin typeface="Courier New" pitchFamily="49" charset="0"/>
                <a:cs typeface="Courier New" pitchFamily="49" charset="0"/>
              </a:rPr>
              <a:t>n</a:t>
            </a:r>
            <a:r>
              <a:rPr lang="zh-CN" altLang="en-US" sz="2400" dirty="0" smtClean="0">
                <a:solidFill>
                  <a:srgbClr val="00B050"/>
                </a:solidFill>
                <a:latin typeface="Courier New" pitchFamily="49" charset="0"/>
                <a:cs typeface="Courier New" pitchFamily="49" charset="0"/>
              </a:rPr>
              <a:t>的值并不改变</a:t>
            </a:r>
          </a:p>
          <a:p>
            <a:pPr>
              <a:spcBef>
                <a:spcPts val="0"/>
              </a:spcBef>
              <a:buNone/>
            </a:pPr>
            <a:r>
              <a:rPr lang="zh-CN" altLang="en-US" sz="2400" dirty="0" smtClean="0">
                <a:solidFill>
                  <a:srgbClr val="0000FF"/>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 In main, after calling f1 ---"&lt;&lt;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 j, k, n = "&lt;&lt;</a:t>
            </a: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&lt;&lt;"  "&lt;&lt;j&lt;&lt;"  "&lt;&lt;k&lt;&lt;"  "&lt;&lt;n&lt;&lt;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chemeClr val="tx2"/>
                </a:solidFill>
                <a:latin typeface="Courier New" pitchFamily="49" charset="0"/>
                <a:cs typeface="Courier New" pitchFamily="49" charset="0"/>
              </a:rPr>
              <a:t>}</a:t>
            </a:r>
            <a:endParaRPr lang="zh-CN" altLang="en-US" sz="2400" dirty="0">
              <a:solidFill>
                <a:schemeClr val="tx2"/>
              </a:solidFill>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78</a:t>
            </a:fld>
            <a:endParaRPr lang="en-US" altLang="zh-CN" dirty="0"/>
          </a:p>
        </p:txBody>
      </p:sp>
    </p:spTree>
    <p:extLst>
      <p:ext uri="{BB962C8B-B14F-4D97-AF65-F5344CB8AC3E}">
        <p14:creationId xmlns:p14="http://schemas.microsoft.com/office/powerpoint/2010/main" val="349703467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函数的使用和说明</a:t>
            </a:r>
            <a:endParaRPr lang="zh-CN" altLang="en-US" dirty="0"/>
          </a:p>
        </p:txBody>
      </p:sp>
      <p:sp>
        <p:nvSpPr>
          <p:cNvPr id="3" name="内容占位符 2"/>
          <p:cNvSpPr>
            <a:spLocks noGrp="1"/>
          </p:cNvSpPr>
          <p:nvPr>
            <p:ph idx="1"/>
          </p:nvPr>
        </p:nvSpPr>
        <p:spPr/>
        <p:txBody>
          <a:bodyPr/>
          <a:lstStyle/>
          <a:p>
            <a:r>
              <a:rPr lang="zh-CN" altLang="en-US" dirty="0" smtClean="0"/>
              <a:t>函数的引入</a:t>
            </a:r>
            <a:endParaRPr lang="en-US" altLang="zh-CN" dirty="0" smtClean="0"/>
          </a:p>
          <a:p>
            <a:pPr lvl="1"/>
            <a:r>
              <a:rPr lang="zh-CN" altLang="en-US" dirty="0" smtClean="0"/>
              <a:t>程序中功能相同，结构相似的代码段可以用函数进行描述</a:t>
            </a:r>
            <a:endParaRPr lang="en-US" altLang="zh-CN" dirty="0" smtClean="0"/>
          </a:p>
          <a:p>
            <a:pPr lvl="1"/>
            <a:r>
              <a:rPr lang="zh-CN" altLang="en-US" dirty="0" smtClean="0"/>
              <a:t>程序的功能相对独立，用来解决某个问题</a:t>
            </a:r>
            <a:endParaRPr lang="en-US" altLang="zh-CN" dirty="0" smtClean="0"/>
          </a:p>
          <a:p>
            <a:pPr lvl="1"/>
            <a:r>
              <a:rPr lang="zh-CN" altLang="en-US" dirty="0" smtClean="0"/>
              <a:t>具有明显的入口和出口</a:t>
            </a:r>
            <a:endParaRPr lang="en-US" altLang="zh-CN" dirty="0" smtClean="0"/>
          </a:p>
          <a:p>
            <a:pPr lvl="2"/>
            <a:r>
              <a:rPr lang="zh-CN" altLang="en-US" dirty="0" smtClean="0"/>
              <a:t>入口：参数</a:t>
            </a:r>
            <a:endParaRPr lang="en-US" altLang="zh-CN" dirty="0" smtClean="0"/>
          </a:p>
          <a:p>
            <a:pPr lvl="2"/>
            <a:r>
              <a:rPr lang="zh-CN" altLang="en-US" dirty="0" smtClean="0"/>
              <a:t>出口：返回值</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7</a:t>
            </a:fld>
            <a:endParaRPr lang="en-US" altLang="zh-CN" dirty="0"/>
          </a:p>
        </p:txBody>
      </p:sp>
    </p:spTree>
    <p:extLst>
      <p:ext uri="{BB962C8B-B14F-4D97-AF65-F5344CB8AC3E}">
        <p14:creationId xmlns:p14="http://schemas.microsoft.com/office/powerpoint/2010/main" val="1598445641"/>
      </p:ext>
    </p:extLst>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pPr>
              <a:lnSpc>
                <a:spcPct val="80000"/>
              </a:lnSpc>
              <a:spcBef>
                <a:spcPts val="0"/>
              </a:spcBef>
              <a:buNone/>
            </a:pPr>
            <a:r>
              <a:rPr lang="en-US" altLang="zh-CN" sz="2400" dirty="0" smtClean="0">
                <a:solidFill>
                  <a:srgbClr val="0000FF"/>
                </a:solidFill>
                <a:latin typeface="Courier New" pitchFamily="49" charset="0"/>
                <a:cs typeface="Courier New" pitchFamily="49" charset="0"/>
              </a:rPr>
              <a:t>void </a:t>
            </a:r>
            <a:r>
              <a:rPr lang="en-US" altLang="zh-CN" sz="2400" smtClean="0">
                <a:solidFill>
                  <a:schemeClr val="tx2"/>
                </a:solidFill>
                <a:latin typeface="Courier New" pitchFamily="49" charset="0"/>
                <a:cs typeface="Courier New" pitchFamily="49" charset="0"/>
              </a:rPr>
              <a:t>swap (</a:t>
            </a:r>
            <a:r>
              <a:rPr lang="en-US" altLang="zh-CN" sz="2400"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&amp; a,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&amp; b,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c,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d)</a:t>
            </a:r>
            <a:r>
              <a:rPr lang="en-US" altLang="zh-CN" sz="2400" dirty="0" smtClean="0">
                <a:solidFill>
                  <a:srgbClr val="0000FF"/>
                </a:solidFill>
                <a:latin typeface="Courier New" pitchFamily="49" charset="0"/>
                <a:cs typeface="Courier New" pitchFamily="49" charset="0"/>
              </a:rPr>
              <a:t> </a:t>
            </a:r>
            <a:r>
              <a:rPr lang="zh-CN" altLang="en-US" sz="2400" dirty="0" smtClean="0">
                <a:solidFill>
                  <a:schemeClr val="tx2"/>
                </a:solidFill>
                <a:latin typeface="Courier New" pitchFamily="49" charset="0"/>
                <a:cs typeface="Courier New" pitchFamily="49" charset="0"/>
              </a:rPr>
              <a:t>{</a:t>
            </a:r>
            <a:endParaRPr lang="en-US" altLang="zh-CN" sz="2400" dirty="0" smtClean="0">
              <a:solidFill>
                <a:schemeClr val="tx2"/>
              </a:solidFill>
              <a:latin typeface="Courier New" pitchFamily="49" charset="0"/>
              <a:cs typeface="Courier New" pitchFamily="49" charset="0"/>
            </a:endParaRPr>
          </a:p>
          <a:p>
            <a:pPr>
              <a:lnSpc>
                <a:spcPct val="85000"/>
              </a:lnSpc>
              <a:spcBef>
                <a:spcPts val="0"/>
              </a:spcBef>
              <a:buNone/>
            </a:pPr>
            <a:r>
              <a:rPr lang="en-US" altLang="zh-CN" sz="2400" dirty="0" smtClean="0">
                <a:solidFill>
                  <a:srgbClr val="0000FF"/>
                </a:solidFill>
                <a:latin typeface="Courier New" pitchFamily="49" charset="0"/>
                <a:cs typeface="Courier New" pitchFamily="49" charset="0"/>
              </a:rPr>
              <a:t>  </a:t>
            </a:r>
            <a:r>
              <a:rPr lang="en-US" altLang="zh-CN" sz="2400" dirty="0" smtClean="0">
                <a:solidFill>
                  <a:srgbClr val="00B050"/>
                </a:solidFill>
                <a:latin typeface="Courier New" pitchFamily="49" charset="0"/>
                <a:cs typeface="Courier New" pitchFamily="49" charset="0"/>
              </a:rPr>
              <a:t>/*   </a:t>
            </a:r>
            <a:r>
              <a:rPr lang="zh-CN" altLang="en-US" sz="2400" dirty="0" smtClean="0">
                <a:solidFill>
                  <a:srgbClr val="00B050"/>
                </a:solidFill>
                <a:latin typeface="Courier New" pitchFamily="49" charset="0"/>
                <a:cs typeface="Courier New" pitchFamily="49" charset="0"/>
              </a:rPr>
              <a:t>前两个为引用参数，后两个为赋值参数。对引用参数而言，调用时，将用对应实参变量来替换它们。即是说，被调函数中对形参值的使用与改变，就是对主调函数中调用语句处所对应实参变量值的直接使用</a:t>
            </a:r>
            <a:r>
              <a:rPr lang="zh-CN" altLang="en-US" sz="2400" smtClean="0">
                <a:solidFill>
                  <a:srgbClr val="00B050"/>
                </a:solidFill>
                <a:latin typeface="Courier New" pitchFamily="49" charset="0"/>
                <a:cs typeface="Courier New" pitchFamily="49" charset="0"/>
              </a:rPr>
              <a:t>与改变（“双向传值”</a:t>
            </a:r>
            <a:r>
              <a:rPr lang="zh-CN" altLang="en-US" sz="2400" dirty="0" smtClean="0">
                <a:solidFill>
                  <a:srgbClr val="00B050"/>
                </a:solidFill>
                <a:latin typeface="Courier New" pitchFamily="49" charset="0"/>
                <a:cs typeface="Courier New" pitchFamily="49" charset="0"/>
              </a:rPr>
              <a:t>）  */ </a:t>
            </a:r>
          </a:p>
          <a:p>
            <a:pPr>
              <a:lnSpc>
                <a:spcPct val="80000"/>
              </a:lnSpc>
              <a:spcBef>
                <a:spcPts val="0"/>
              </a:spcBef>
              <a:buNone/>
            </a:pPr>
            <a:r>
              <a:rPr lang="zh-CN" altLang="en-US" sz="2400" dirty="0" smtClean="0">
                <a:solidFill>
                  <a:srgbClr val="0000FF"/>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 Enter f1 ---"&lt;&lt;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 </a:t>
            </a:r>
          </a:p>
          <a:p>
            <a:pPr>
              <a:lnSpc>
                <a:spcPct val="80000"/>
              </a:lnSpc>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&lt;&lt;"a, b, c, d = "&lt;&lt;a&lt;&lt;"  "&lt;&lt;b&lt;&lt;"  "&lt;&lt;c&lt;&lt;"  "&lt;&lt;d&lt;&lt;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 </a:t>
            </a:r>
          </a:p>
          <a:p>
            <a:pPr>
              <a:lnSpc>
                <a:spcPct val="80000"/>
              </a:lnSpc>
              <a:spcBef>
                <a:spcPts val="0"/>
              </a:spcBef>
              <a:buNone/>
            </a:pPr>
            <a:r>
              <a:rPr lang="en-US" altLang="zh-CN" sz="2400" dirty="0" smtClean="0">
                <a:solidFill>
                  <a:srgbClr val="0000FF"/>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rgbClr val="0000FF"/>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tmp</a:t>
            </a:r>
            <a:r>
              <a:rPr lang="en-US" altLang="zh-CN" sz="2400" dirty="0" smtClean="0">
                <a:solidFill>
                  <a:schemeClr val="tx2"/>
                </a:solidFill>
                <a:latin typeface="Courier New" pitchFamily="49" charset="0"/>
                <a:cs typeface="Courier New" pitchFamily="49" charset="0"/>
              </a:rPr>
              <a:t>;</a:t>
            </a:r>
          </a:p>
          <a:p>
            <a:pPr>
              <a:lnSpc>
                <a:spcPct val="80000"/>
              </a:lnSpc>
              <a:spcBef>
                <a:spcPts val="0"/>
              </a:spcBef>
              <a:buNone/>
            </a:pPr>
            <a:r>
              <a:rPr lang="en-US" altLang="zh-CN" sz="2400" dirty="0" smtClean="0">
                <a:solidFill>
                  <a:srgbClr val="0000FF"/>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tmp</a:t>
            </a:r>
            <a:r>
              <a:rPr lang="en-US" altLang="zh-CN" sz="2400" dirty="0" smtClean="0">
                <a:solidFill>
                  <a:schemeClr val="tx2"/>
                </a:solidFill>
                <a:latin typeface="Courier New" pitchFamily="49" charset="0"/>
                <a:cs typeface="Courier New" pitchFamily="49" charset="0"/>
              </a:rPr>
              <a:t>=a;  a=b;  b=</a:t>
            </a:r>
            <a:r>
              <a:rPr lang="en-US" altLang="zh-CN" sz="2400" dirty="0" err="1" smtClean="0">
                <a:solidFill>
                  <a:schemeClr val="tx2"/>
                </a:solidFill>
                <a:latin typeface="Courier New" pitchFamily="49" charset="0"/>
                <a:cs typeface="Courier New" pitchFamily="49" charset="0"/>
              </a:rPr>
              <a:t>tmp</a:t>
            </a: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交换</a:t>
            </a:r>
            <a:r>
              <a:rPr lang="en-US" altLang="zh-CN" sz="2400" dirty="0" smtClean="0">
                <a:solidFill>
                  <a:srgbClr val="00B050"/>
                </a:solidFill>
                <a:latin typeface="Courier New" pitchFamily="49" charset="0"/>
                <a:cs typeface="Courier New" pitchFamily="49" charset="0"/>
              </a:rPr>
              <a:t>a</a:t>
            </a:r>
            <a:r>
              <a:rPr lang="zh-CN" altLang="en-US" sz="2400" dirty="0" smtClean="0">
                <a:solidFill>
                  <a:srgbClr val="00B050"/>
                </a:solidFill>
                <a:latin typeface="Courier New" pitchFamily="49" charset="0"/>
                <a:cs typeface="Courier New" pitchFamily="49" charset="0"/>
              </a:rPr>
              <a:t>与</a:t>
            </a:r>
            <a:r>
              <a:rPr lang="en-US" altLang="zh-CN" sz="2400" dirty="0" smtClean="0">
                <a:solidFill>
                  <a:srgbClr val="00B050"/>
                </a:solidFill>
                <a:latin typeface="Courier New" pitchFamily="49" charset="0"/>
                <a:cs typeface="Courier New" pitchFamily="49" charset="0"/>
              </a:rPr>
              <a:t>b</a:t>
            </a:r>
            <a:r>
              <a:rPr lang="zh-CN" altLang="en-US" sz="2400" dirty="0" smtClean="0">
                <a:solidFill>
                  <a:srgbClr val="00B050"/>
                </a:solidFill>
                <a:latin typeface="Courier New" pitchFamily="49" charset="0"/>
                <a:cs typeface="Courier New" pitchFamily="49" charset="0"/>
              </a:rPr>
              <a:t>的值</a:t>
            </a:r>
          </a:p>
          <a:p>
            <a:pPr>
              <a:lnSpc>
                <a:spcPct val="80000"/>
              </a:lnSpc>
              <a:spcBef>
                <a:spcPts val="0"/>
              </a:spcBef>
              <a:buNone/>
            </a:pPr>
            <a:r>
              <a:rPr lang="zh-CN" altLang="en-US"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tmp</a:t>
            </a:r>
            <a:r>
              <a:rPr lang="en-US" altLang="zh-CN" sz="2400" dirty="0" smtClean="0">
                <a:solidFill>
                  <a:schemeClr val="tx2"/>
                </a:solidFill>
                <a:latin typeface="Courier New" pitchFamily="49" charset="0"/>
                <a:cs typeface="Courier New" pitchFamily="49" charset="0"/>
              </a:rPr>
              <a:t>=c;  c=d;  d=</a:t>
            </a:r>
            <a:r>
              <a:rPr lang="en-US" altLang="zh-CN" sz="2400" dirty="0" err="1" smtClean="0">
                <a:solidFill>
                  <a:schemeClr val="tx2"/>
                </a:solidFill>
                <a:latin typeface="Courier New" pitchFamily="49" charset="0"/>
                <a:cs typeface="Courier New" pitchFamily="49" charset="0"/>
              </a:rPr>
              <a:t>tmp</a:t>
            </a: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交换</a:t>
            </a:r>
            <a:r>
              <a:rPr lang="en-US" altLang="zh-CN" sz="2400" dirty="0" smtClean="0">
                <a:solidFill>
                  <a:srgbClr val="00B050"/>
                </a:solidFill>
                <a:latin typeface="Courier New" pitchFamily="49" charset="0"/>
                <a:cs typeface="Courier New" pitchFamily="49" charset="0"/>
              </a:rPr>
              <a:t>c</a:t>
            </a:r>
            <a:r>
              <a:rPr lang="zh-CN" altLang="en-US" sz="2400" dirty="0" smtClean="0">
                <a:solidFill>
                  <a:srgbClr val="00B050"/>
                </a:solidFill>
                <a:latin typeface="Courier New" pitchFamily="49" charset="0"/>
                <a:cs typeface="Courier New" pitchFamily="49" charset="0"/>
              </a:rPr>
              <a:t>与</a:t>
            </a:r>
            <a:r>
              <a:rPr lang="en-US" altLang="zh-CN" sz="2400" dirty="0" smtClean="0">
                <a:solidFill>
                  <a:srgbClr val="00B050"/>
                </a:solidFill>
                <a:latin typeface="Courier New" pitchFamily="49" charset="0"/>
                <a:cs typeface="Courier New" pitchFamily="49" charset="0"/>
              </a:rPr>
              <a:t>d</a:t>
            </a:r>
            <a:r>
              <a:rPr lang="zh-CN" altLang="en-US" sz="2400" dirty="0" smtClean="0">
                <a:solidFill>
                  <a:srgbClr val="00B050"/>
                </a:solidFill>
                <a:latin typeface="Courier New" pitchFamily="49" charset="0"/>
                <a:cs typeface="Courier New" pitchFamily="49" charset="0"/>
              </a:rPr>
              <a:t>的值</a:t>
            </a:r>
          </a:p>
          <a:p>
            <a:pPr>
              <a:lnSpc>
                <a:spcPct val="80000"/>
              </a:lnSpc>
              <a:spcBef>
                <a:spcPts val="0"/>
              </a:spcBef>
              <a:buNone/>
            </a:pPr>
            <a:r>
              <a:rPr lang="zh-CN" altLang="en-US"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 In the end of f1 ---"&lt;&lt;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 </a:t>
            </a:r>
          </a:p>
          <a:p>
            <a:pPr>
              <a:lnSpc>
                <a:spcPct val="80000"/>
              </a:lnSpc>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&lt;&lt;"a, b, c, d = "&lt;&lt;a&lt;&lt;"  "&lt;&lt;b&lt;&lt;"  "&lt;&lt;c&lt;&lt;"  "&lt;&lt;d&lt;&lt;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a:t>
            </a:r>
          </a:p>
          <a:p>
            <a:pPr>
              <a:lnSpc>
                <a:spcPct val="80000"/>
              </a:lnSpc>
              <a:spcBef>
                <a:spcPts val="0"/>
              </a:spcBef>
              <a:buNone/>
            </a:pPr>
            <a:r>
              <a:rPr lang="en-US" altLang="zh-CN" sz="2400" dirty="0" smtClean="0">
                <a:solidFill>
                  <a:schemeClr val="tx2"/>
                </a:solidFill>
                <a:latin typeface="Courier New" pitchFamily="49" charset="0"/>
                <a:cs typeface="Courier New" pitchFamily="49" charset="0"/>
              </a:rPr>
              <a:t>} </a:t>
            </a:r>
            <a:endParaRPr lang="zh-CN" altLang="en-US" sz="2400" dirty="0" smtClean="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79</a:t>
            </a:fld>
            <a:endParaRPr lang="en-US" altLang="zh-CN" dirty="0"/>
          </a:p>
        </p:txBody>
      </p:sp>
    </p:spTree>
    <p:extLst>
      <p:ext uri="{BB962C8B-B14F-4D97-AF65-F5344CB8AC3E}">
        <p14:creationId xmlns:p14="http://schemas.microsoft.com/office/powerpoint/2010/main" val="2376518903"/>
      </p:ext>
    </p:extLst>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pPr>
              <a:buNone/>
            </a:pPr>
            <a:r>
              <a:rPr lang="zh-CN" altLang="en-US" dirty="0" smtClean="0">
                <a:solidFill>
                  <a:srgbClr val="C00000"/>
                </a:solidFill>
              </a:rPr>
              <a:t>程序运行结果</a:t>
            </a:r>
            <a:endParaRPr lang="en-US" altLang="zh-CN" dirty="0" smtClean="0">
              <a:solidFill>
                <a:srgbClr val="C00000"/>
              </a:solidFill>
            </a:endParaRPr>
          </a:p>
          <a:p>
            <a:pPr>
              <a:spcBef>
                <a:spcPts val="0"/>
              </a:spcBef>
              <a:buNone/>
            </a:pPr>
            <a:r>
              <a:rPr lang="zh-CN" altLang="en-US" sz="2400" dirty="0" smtClean="0">
                <a:solidFill>
                  <a:schemeClr val="tx2"/>
                </a:solidFill>
                <a:latin typeface="Courier New" pitchFamily="49" charset="0"/>
                <a:cs typeface="Courier New" pitchFamily="49" charset="0"/>
              </a:rPr>
              <a:t>--- </a:t>
            </a:r>
            <a:r>
              <a:rPr lang="en-US" altLang="zh-CN" sz="2400" dirty="0" smtClean="0">
                <a:solidFill>
                  <a:schemeClr val="tx2"/>
                </a:solidFill>
                <a:latin typeface="Courier New" pitchFamily="49" charset="0"/>
                <a:cs typeface="Courier New" pitchFamily="49" charset="0"/>
              </a:rPr>
              <a:t>In main, </a:t>
            </a:r>
            <a:r>
              <a:rPr lang="en-US" altLang="zh-CN" sz="2400" dirty="0" err="1" smtClean="0">
                <a:solidFill>
                  <a:schemeClr val="tx2"/>
                </a:solidFill>
                <a:latin typeface="Courier New" pitchFamily="49" charset="0"/>
                <a:cs typeface="Courier New" pitchFamily="49" charset="0"/>
              </a:rPr>
              <a:t>befor</a:t>
            </a:r>
            <a:r>
              <a:rPr lang="en-US" altLang="zh-CN" sz="2400" dirty="0" smtClean="0">
                <a:solidFill>
                  <a:schemeClr val="tx2"/>
                </a:solidFill>
                <a:latin typeface="Courier New" pitchFamily="49" charset="0"/>
                <a:cs typeface="Courier New" pitchFamily="49" charset="0"/>
              </a:rPr>
              <a:t> calling f1 ---</a:t>
            </a:r>
          </a:p>
          <a:p>
            <a:pPr>
              <a:spcBef>
                <a:spcPts val="0"/>
              </a:spcBef>
              <a:buNone/>
            </a:pP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 j, k, n = 1  2  77  88</a:t>
            </a:r>
          </a:p>
          <a:p>
            <a:pPr>
              <a:spcBef>
                <a:spcPts val="0"/>
              </a:spcBef>
              <a:buNone/>
            </a:pPr>
            <a:r>
              <a:rPr lang="en-US" altLang="zh-CN" sz="2400" dirty="0" smtClean="0">
                <a:solidFill>
                  <a:schemeClr val="tx2"/>
                </a:solidFill>
                <a:latin typeface="Courier New" pitchFamily="49" charset="0"/>
                <a:cs typeface="Courier New" pitchFamily="49" charset="0"/>
              </a:rPr>
              <a:t> </a:t>
            </a:r>
          </a:p>
          <a:p>
            <a:pPr>
              <a:spcBef>
                <a:spcPts val="0"/>
              </a:spcBef>
              <a:buNone/>
            </a:pPr>
            <a:r>
              <a:rPr lang="en-US" altLang="zh-CN" sz="2400" dirty="0" smtClean="0">
                <a:solidFill>
                  <a:schemeClr val="tx2"/>
                </a:solidFill>
                <a:latin typeface="Courier New" pitchFamily="49" charset="0"/>
                <a:cs typeface="Courier New" pitchFamily="49" charset="0"/>
              </a:rPr>
              <a:t>--- Enter f1 ---</a:t>
            </a:r>
          </a:p>
          <a:p>
            <a:pPr>
              <a:spcBef>
                <a:spcPts val="0"/>
              </a:spcBef>
              <a:buNone/>
            </a:pPr>
            <a:r>
              <a:rPr lang="en-US" altLang="zh-CN" sz="2400" dirty="0" smtClean="0">
                <a:solidFill>
                  <a:schemeClr val="tx2"/>
                </a:solidFill>
                <a:latin typeface="Courier New" pitchFamily="49" charset="0"/>
                <a:cs typeface="Courier New" pitchFamily="49" charset="0"/>
              </a:rPr>
              <a:t>a, b, c, d = 1  2  77  88</a:t>
            </a:r>
          </a:p>
          <a:p>
            <a:pPr>
              <a:spcBef>
                <a:spcPts val="0"/>
              </a:spcBef>
              <a:buNone/>
            </a:pPr>
            <a:r>
              <a:rPr lang="en-US" altLang="zh-CN" sz="2400" dirty="0" smtClean="0">
                <a:solidFill>
                  <a:schemeClr val="tx2"/>
                </a:solidFill>
                <a:latin typeface="Courier New" pitchFamily="49" charset="0"/>
                <a:cs typeface="Courier New" pitchFamily="49" charset="0"/>
              </a:rPr>
              <a:t> </a:t>
            </a:r>
          </a:p>
          <a:p>
            <a:pPr>
              <a:spcBef>
                <a:spcPts val="0"/>
              </a:spcBef>
              <a:buNone/>
            </a:pPr>
            <a:r>
              <a:rPr lang="en-US" altLang="zh-CN" sz="2400" dirty="0" smtClean="0">
                <a:solidFill>
                  <a:schemeClr val="tx2"/>
                </a:solidFill>
                <a:latin typeface="Courier New" pitchFamily="49" charset="0"/>
                <a:cs typeface="Courier New" pitchFamily="49" charset="0"/>
              </a:rPr>
              <a:t>--- In the end of f1 ---</a:t>
            </a:r>
          </a:p>
          <a:p>
            <a:pPr>
              <a:spcBef>
                <a:spcPts val="0"/>
              </a:spcBef>
              <a:buNone/>
            </a:pPr>
            <a:r>
              <a:rPr lang="en-US" altLang="zh-CN" sz="2400" dirty="0" smtClean="0">
                <a:solidFill>
                  <a:schemeClr val="tx2"/>
                </a:solidFill>
                <a:latin typeface="Courier New" pitchFamily="49" charset="0"/>
                <a:cs typeface="Courier New" pitchFamily="49" charset="0"/>
              </a:rPr>
              <a:t>a, b, c, d = 2  1  88  77</a:t>
            </a:r>
          </a:p>
          <a:p>
            <a:pPr>
              <a:spcBef>
                <a:spcPts val="0"/>
              </a:spcBef>
              <a:buNone/>
            </a:pPr>
            <a:r>
              <a:rPr lang="en-US" altLang="zh-CN" sz="2400" dirty="0" smtClean="0">
                <a:solidFill>
                  <a:schemeClr val="tx2"/>
                </a:solidFill>
                <a:latin typeface="Courier New" pitchFamily="49" charset="0"/>
                <a:cs typeface="Courier New" pitchFamily="49" charset="0"/>
              </a:rPr>
              <a:t> </a:t>
            </a:r>
          </a:p>
          <a:p>
            <a:pPr>
              <a:spcBef>
                <a:spcPts val="0"/>
              </a:spcBef>
              <a:buNone/>
            </a:pPr>
            <a:r>
              <a:rPr lang="en-US" altLang="zh-CN" sz="2400" dirty="0" smtClean="0">
                <a:solidFill>
                  <a:schemeClr val="tx2"/>
                </a:solidFill>
                <a:latin typeface="Courier New" pitchFamily="49" charset="0"/>
                <a:cs typeface="Courier New" pitchFamily="49" charset="0"/>
              </a:rPr>
              <a:t>--- In main, after calling f1 ---</a:t>
            </a:r>
          </a:p>
          <a:p>
            <a:pPr>
              <a:spcBef>
                <a:spcPts val="0"/>
              </a:spcBef>
              <a:buNone/>
            </a:pPr>
            <a:r>
              <a:rPr lang="en-US" altLang="zh-CN" sz="2400" dirty="0" err="1" smtClean="0">
                <a:solidFill>
                  <a:schemeClr val="tx2"/>
                </a:solidFill>
                <a:latin typeface="Courier New" pitchFamily="49" charset="0"/>
                <a:cs typeface="Courier New" pitchFamily="49" charset="0"/>
              </a:rPr>
              <a:t>i</a:t>
            </a:r>
            <a:r>
              <a:rPr lang="en-US" altLang="zh-CN" sz="2400" dirty="0" smtClean="0">
                <a:solidFill>
                  <a:schemeClr val="tx2"/>
                </a:solidFill>
                <a:latin typeface="Courier New" pitchFamily="49" charset="0"/>
                <a:cs typeface="Courier New" pitchFamily="49" charset="0"/>
              </a:rPr>
              <a:t>, j, k, n = 2  1  77  88</a:t>
            </a:r>
            <a:endParaRPr lang="zh-CN" altLang="en-US" sz="2400" dirty="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80</a:t>
            </a:fld>
            <a:endParaRPr lang="en-US" altLang="zh-CN" dirty="0"/>
          </a:p>
        </p:txBody>
      </p:sp>
    </p:spTree>
    <p:extLst>
      <p:ext uri="{BB962C8B-B14F-4D97-AF65-F5344CB8AC3E}">
        <p14:creationId xmlns:p14="http://schemas.microsoft.com/office/powerpoint/2010/main" val="3157932554"/>
      </p:ext>
    </p:extLst>
  </p:cSld>
  <p:clrMapOvr>
    <a:masterClrMapping/>
  </p:clrMapOvr>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函数的重载</a:t>
            </a:r>
            <a:r>
              <a:rPr lang="zh-CN" altLang="en-US" dirty="0" smtClean="0">
                <a:solidFill>
                  <a:srgbClr val="00B050"/>
                </a:solidFill>
              </a:rPr>
              <a:t>（后面具体讲解）</a:t>
            </a:r>
            <a:endParaRPr lang="en-US" altLang="zh-CN" dirty="0" smtClean="0">
              <a:solidFill>
                <a:srgbClr val="00B050"/>
              </a:solidFill>
            </a:endParaRPr>
          </a:p>
          <a:p>
            <a:pPr lvl="1"/>
            <a:r>
              <a:rPr lang="zh-CN" altLang="en-US" dirty="0" smtClean="0"/>
              <a:t>多个函数使用相同的函数名</a:t>
            </a:r>
            <a:endParaRPr lang="en-US" altLang="zh-CN" dirty="0" smtClean="0"/>
          </a:p>
          <a:p>
            <a:pPr lvl="1"/>
            <a:r>
              <a:rPr lang="zh-CN" altLang="en-US" dirty="0" smtClean="0"/>
              <a:t>函数重载必须满足下列条件之一</a:t>
            </a:r>
            <a:endParaRPr lang="en-US" altLang="zh-CN" dirty="0" smtClean="0"/>
          </a:p>
          <a:p>
            <a:pPr lvl="2"/>
            <a:r>
              <a:rPr lang="zh-CN" altLang="en-US" dirty="0" smtClean="0"/>
              <a:t>参数表中对应的参数类型不同</a:t>
            </a:r>
            <a:endParaRPr lang="en-US" altLang="zh-CN" dirty="0" smtClean="0"/>
          </a:p>
          <a:p>
            <a:pPr lvl="2"/>
            <a:r>
              <a:rPr lang="zh-CN" altLang="en-US" sz="2400" dirty="0" smtClean="0">
                <a:solidFill>
                  <a:schemeClr val="tx1"/>
                </a:solidFill>
              </a:rPr>
              <a:t>参数表中参数个数不同</a:t>
            </a:r>
            <a:endParaRPr lang="en-US" altLang="zh-CN" sz="2400" dirty="0" smtClean="0">
              <a:solidFill>
                <a:schemeClr val="tx1"/>
              </a:solidFill>
            </a:endParaRPr>
          </a:p>
          <a:p>
            <a:pPr lvl="2"/>
            <a:r>
              <a:rPr lang="zh-CN" altLang="en-US" sz="2400" dirty="0" smtClean="0">
                <a:solidFill>
                  <a:schemeClr val="tx1"/>
                </a:solidFill>
              </a:rPr>
              <a:t>参数表中不同类型参数的次序不同</a:t>
            </a:r>
            <a:endParaRPr lang="en-US" altLang="zh-CN" sz="2400" dirty="0" smtClean="0">
              <a:solidFill>
                <a:schemeClr val="tx1"/>
              </a:solidFill>
            </a:endParaRPr>
          </a:p>
          <a:p>
            <a:pPr lvl="1"/>
            <a:r>
              <a:rPr lang="zh-CN" altLang="en-US" dirty="0" smtClean="0">
                <a:solidFill>
                  <a:srgbClr val="C00000"/>
                </a:solidFill>
              </a:rPr>
              <a:t>例如，</a:t>
            </a:r>
            <a:r>
              <a:rPr lang="zh-CN" altLang="en-US" dirty="0" smtClean="0"/>
              <a:t>三个同名函数可以声明为：</a:t>
            </a:r>
            <a:endParaRPr lang="en-US" altLang="zh-CN" dirty="0" smtClean="0"/>
          </a:p>
          <a:p>
            <a:pPr lvl="2"/>
            <a:r>
              <a:rPr lang="en-US" altLang="zh-CN" dirty="0" err="1" smtClean="0">
                <a:solidFill>
                  <a:schemeClr val="tx2"/>
                </a:solidFill>
                <a:latin typeface="Courier New" pitchFamily="49" charset="0"/>
                <a:cs typeface="Courier New" pitchFamily="49" charset="0"/>
              </a:rPr>
              <a:t>printStar</a:t>
            </a:r>
            <a:r>
              <a:rPr lang="en-US" altLang="zh-CN" dirty="0" smtClean="0">
                <a:solidFill>
                  <a:schemeClr val="tx2"/>
                </a:solidFill>
                <a:latin typeface="Courier New" pitchFamily="49" charset="0"/>
                <a:cs typeface="Courier New" pitchFamily="49" charset="0"/>
              </a:rPr>
              <a:t>();</a:t>
            </a:r>
          </a:p>
          <a:p>
            <a:pPr lvl="2"/>
            <a:r>
              <a:rPr lang="en-US" altLang="zh-CN" dirty="0" err="1" smtClean="0">
                <a:solidFill>
                  <a:schemeClr val="tx2"/>
                </a:solidFill>
                <a:latin typeface="Courier New" pitchFamily="49" charset="0"/>
                <a:cs typeface="Courier New" pitchFamily="49" charset="0"/>
              </a:rPr>
              <a:t>printStar</a:t>
            </a:r>
            <a:r>
              <a:rPr lang="en-US" altLang="zh-CN" dirty="0" smtClean="0">
                <a:solidFill>
                  <a:schemeClr val="tx2"/>
                </a:solidFill>
                <a:latin typeface="Courier New" pitchFamily="49" charset="0"/>
                <a:cs typeface="Courier New" pitchFamily="49" charset="0"/>
              </a:rPr>
              <a:t>(</a:t>
            </a:r>
            <a:r>
              <a:rPr lang="en-US" altLang="zh-CN" dirty="0" err="1" smtClean="0">
                <a:solidFill>
                  <a:srgbClr val="0000FF"/>
                </a:solidFill>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a:t>
            </a:r>
          </a:p>
          <a:p>
            <a:pPr lvl="2"/>
            <a:r>
              <a:rPr lang="en-US" altLang="zh-CN" dirty="0" err="1" smtClean="0">
                <a:solidFill>
                  <a:schemeClr val="tx2"/>
                </a:solidFill>
                <a:latin typeface="Courier New" pitchFamily="49" charset="0"/>
                <a:cs typeface="Courier New" pitchFamily="49" charset="0"/>
              </a:rPr>
              <a:t>printStar</a:t>
            </a:r>
            <a:r>
              <a:rPr lang="en-US" altLang="zh-CN" dirty="0" smtClean="0">
                <a:solidFill>
                  <a:schemeClr val="tx2"/>
                </a:solidFill>
                <a:latin typeface="Courier New" pitchFamily="49" charset="0"/>
                <a:cs typeface="Courier New" pitchFamily="49" charset="0"/>
              </a:rPr>
              <a:t>(</a:t>
            </a:r>
            <a:r>
              <a:rPr lang="en-US" altLang="zh-CN" dirty="0" err="1" smtClean="0">
                <a:solidFill>
                  <a:srgbClr val="0000FF"/>
                </a:solidFill>
                <a:latin typeface="Courier New" pitchFamily="49" charset="0"/>
                <a:cs typeface="Courier New" pitchFamily="49" charset="0"/>
              </a:rPr>
              <a:t>int</a:t>
            </a:r>
            <a:r>
              <a:rPr lang="en-US" altLang="zh-CN" dirty="0" err="1" smtClean="0">
                <a:solidFill>
                  <a:schemeClr val="tx2"/>
                </a:solidFill>
                <a:latin typeface="Courier New" pitchFamily="49" charset="0"/>
                <a:cs typeface="Courier New" pitchFamily="49" charset="0"/>
              </a:rPr>
              <a:t>,</a:t>
            </a:r>
            <a:r>
              <a:rPr lang="en-US" altLang="zh-CN" dirty="0" err="1" smtClean="0">
                <a:solidFill>
                  <a:srgbClr val="0000FF"/>
                </a:solidFill>
                <a:latin typeface="Courier New" pitchFamily="49" charset="0"/>
                <a:cs typeface="Courier New" pitchFamily="49" charset="0"/>
              </a:rPr>
              <a:t>int</a:t>
            </a:r>
            <a:r>
              <a:rPr lang="en-US" altLang="zh-CN" dirty="0" smtClean="0">
                <a:solidFill>
                  <a:schemeClr val="tx2"/>
                </a:solidFill>
                <a:latin typeface="Courier New" pitchFamily="49" charset="0"/>
                <a:cs typeface="Courier New" pitchFamily="49" charset="0"/>
              </a:rPr>
              <a:t>);</a:t>
            </a:r>
            <a:endParaRPr lang="zh-CN" altLang="en-US" dirty="0" smtClean="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81</a:t>
            </a:fld>
            <a:endParaRPr lang="en-US" altLang="zh-CN" dirty="0"/>
          </a:p>
        </p:txBody>
      </p:sp>
    </p:spTree>
    <p:extLst>
      <p:ext uri="{BB962C8B-B14F-4D97-AF65-F5344CB8AC3E}">
        <p14:creationId xmlns:p14="http://schemas.microsoft.com/office/powerpoint/2010/main" val="632400135"/>
      </p:ext>
    </p:extLst>
  </p:cSld>
  <p:clrMapOvr>
    <a:masterClrMapping/>
  </p:clrMapOvr>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内联函数</a:t>
            </a:r>
            <a:endParaRPr lang="en-US" altLang="zh-CN" dirty="0" smtClean="0"/>
          </a:p>
          <a:p>
            <a:pPr lvl="1"/>
            <a:r>
              <a:rPr lang="zh-CN" altLang="en-US" dirty="0" smtClean="0"/>
              <a:t>可在一般的函数说明前冠以关键字</a:t>
            </a:r>
            <a:r>
              <a:rPr lang="en-US" altLang="zh-CN" dirty="0" smtClean="0"/>
              <a:t>inline，</a:t>
            </a:r>
            <a:r>
              <a:rPr lang="zh-CN" altLang="en-US" dirty="0" smtClean="0"/>
              <a:t>称这样的函数为</a:t>
            </a:r>
            <a:r>
              <a:rPr lang="zh-CN" altLang="en-US" dirty="0" smtClean="0">
                <a:solidFill>
                  <a:srgbClr val="993366"/>
                </a:solidFill>
              </a:rPr>
              <a:t>内联函数</a:t>
            </a:r>
            <a:r>
              <a:rPr lang="zh-CN" altLang="en-US" dirty="0" smtClean="0"/>
              <a:t>。</a:t>
            </a:r>
            <a:endParaRPr lang="en-US" altLang="zh-CN" dirty="0" smtClean="0"/>
          </a:p>
          <a:p>
            <a:pPr lvl="1"/>
            <a:r>
              <a:rPr lang="zh-CN" altLang="en-US" dirty="0" smtClean="0"/>
              <a:t>说明方式：</a:t>
            </a:r>
            <a:endParaRPr lang="en-US" altLang="zh-CN" dirty="0" smtClean="0"/>
          </a:p>
          <a:p>
            <a:pPr>
              <a:buNone/>
            </a:pPr>
            <a:r>
              <a:rPr lang="en-US" altLang="zh-CN" dirty="0" smtClean="0">
                <a:solidFill>
                  <a:srgbClr val="993366"/>
                </a:solidFill>
              </a:rPr>
              <a:t>	</a:t>
            </a:r>
            <a:r>
              <a:rPr lang="en-US" altLang="zh-CN" sz="2800" dirty="0" smtClean="0">
                <a:solidFill>
                  <a:srgbClr val="0000FF"/>
                </a:solidFill>
                <a:latin typeface="Courier New" pitchFamily="49" charset="0"/>
                <a:cs typeface="Courier New" pitchFamily="49" charset="0"/>
              </a:rPr>
              <a:t>inline</a:t>
            </a:r>
            <a:r>
              <a:rPr lang="en-US" altLang="zh-CN" sz="2800" dirty="0" smtClean="0">
                <a:solidFill>
                  <a:schemeClr val="tx2"/>
                </a:solidFill>
                <a:latin typeface="Courier New" pitchFamily="49" charset="0"/>
                <a:cs typeface="Courier New" pitchFamily="49" charset="0"/>
              </a:rPr>
              <a:t> &lt;</a:t>
            </a:r>
            <a:r>
              <a:rPr lang="zh-CN" altLang="en-US" sz="2800" dirty="0" smtClean="0">
                <a:solidFill>
                  <a:schemeClr val="tx2"/>
                </a:solidFill>
                <a:latin typeface="Courier New" pitchFamily="49" charset="0"/>
                <a:cs typeface="Courier New" pitchFamily="49" charset="0"/>
              </a:rPr>
              <a:t>函数类型</a:t>
            </a:r>
            <a:r>
              <a:rPr lang="en-US" altLang="zh-CN" sz="2800" dirty="0" smtClean="0">
                <a:solidFill>
                  <a:schemeClr val="tx2"/>
                </a:solidFill>
                <a:latin typeface="Courier New" pitchFamily="49" charset="0"/>
                <a:cs typeface="Courier New" pitchFamily="49" charset="0"/>
              </a:rPr>
              <a:t>&gt; </a:t>
            </a:r>
            <a:r>
              <a:rPr lang="zh-CN" altLang="en-US" sz="2800" dirty="0" smtClean="0">
                <a:solidFill>
                  <a:schemeClr val="tx2"/>
                </a:solidFill>
                <a:latin typeface="Courier New" pitchFamily="49" charset="0"/>
                <a:cs typeface="Courier New" pitchFamily="49" charset="0"/>
              </a:rPr>
              <a:t>&lt;函数名&gt;(&lt;形参表&gt;)</a:t>
            </a:r>
          </a:p>
          <a:p>
            <a:pPr>
              <a:buNone/>
            </a:pPr>
            <a:r>
              <a:rPr lang="zh-CN" altLang="en-US" sz="2800" dirty="0" smtClean="0">
                <a:solidFill>
                  <a:schemeClr val="tx2"/>
                </a:solidFill>
                <a:latin typeface="Courier New" pitchFamily="49" charset="0"/>
                <a:cs typeface="Courier New" pitchFamily="49" charset="0"/>
              </a:rPr>
              <a:t> </a:t>
            </a:r>
            <a:r>
              <a:rPr lang="en-US" altLang="zh-CN" sz="2800" dirty="0" smtClean="0">
                <a:solidFill>
                  <a:schemeClr val="tx2"/>
                </a:solidFill>
                <a:latin typeface="Courier New" pitchFamily="49" charset="0"/>
                <a:cs typeface="Courier New" pitchFamily="49" charset="0"/>
              </a:rPr>
              <a:t>	</a:t>
            </a:r>
            <a:r>
              <a:rPr lang="zh-CN" altLang="en-US" sz="2800" dirty="0" smtClean="0">
                <a:solidFill>
                  <a:schemeClr val="tx2"/>
                </a:solidFill>
                <a:latin typeface="Courier New" pitchFamily="49" charset="0"/>
                <a:cs typeface="Courier New" pitchFamily="49" charset="0"/>
              </a:rPr>
              <a:t>{</a:t>
            </a:r>
          </a:p>
          <a:p>
            <a:pPr>
              <a:buNone/>
            </a:pPr>
            <a:r>
              <a:rPr lang="zh-CN" altLang="en-US" sz="2800" dirty="0" smtClean="0">
                <a:solidFill>
                  <a:schemeClr val="tx2"/>
                </a:solidFill>
                <a:latin typeface="Courier New" pitchFamily="49" charset="0"/>
                <a:cs typeface="Courier New" pitchFamily="49" charset="0"/>
              </a:rPr>
              <a:t>	    &lt;函数体&gt;</a:t>
            </a:r>
          </a:p>
          <a:p>
            <a:pPr>
              <a:buNone/>
            </a:pPr>
            <a:r>
              <a:rPr lang="zh-CN" altLang="en-US" sz="2800" dirty="0" smtClean="0">
                <a:solidFill>
                  <a:schemeClr val="tx2"/>
                </a:solidFill>
                <a:latin typeface="Courier New" pitchFamily="49" charset="0"/>
                <a:cs typeface="Courier New" pitchFamily="49" charset="0"/>
              </a:rPr>
              <a:t>	}</a:t>
            </a:r>
          </a:p>
          <a:p>
            <a:pPr lvl="1"/>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82</a:t>
            </a:fld>
            <a:endParaRPr lang="en-US" altLang="zh-CN" dirty="0"/>
          </a:p>
        </p:txBody>
      </p:sp>
    </p:spTree>
    <p:extLst>
      <p:ext uri="{BB962C8B-B14F-4D97-AF65-F5344CB8AC3E}">
        <p14:creationId xmlns:p14="http://schemas.microsoft.com/office/powerpoint/2010/main" val="4043378165"/>
      </p:ext>
    </p:extLst>
  </p:cSld>
  <p:clrMapOvr>
    <a:masterClrMapping/>
  </p:clrMapOvr>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内联函数</a:t>
            </a:r>
            <a:endParaRPr lang="en-US" altLang="zh-CN" dirty="0" smtClean="0"/>
          </a:p>
          <a:p>
            <a:pPr lvl="1"/>
            <a:r>
              <a:rPr lang="zh-CN" altLang="en-US" dirty="0" smtClean="0"/>
              <a:t>在编译过程中，凡内联函数，</a:t>
            </a:r>
            <a:r>
              <a:rPr lang="zh-CN" altLang="en-US" dirty="0" smtClean="0">
                <a:solidFill>
                  <a:srgbClr val="993366"/>
                </a:solidFill>
              </a:rPr>
              <a:t>系统均把它的执行代码插入到该函数的每个调用点处(以取代那一函数调用)</a:t>
            </a:r>
            <a:r>
              <a:rPr lang="zh-CN" altLang="en-US" dirty="0" smtClean="0"/>
              <a:t>，从而使程序执行过程中，每次对该函数调用时不需控制转移，可</a:t>
            </a:r>
            <a:r>
              <a:rPr lang="zh-CN" altLang="en-US" dirty="0" smtClean="0">
                <a:solidFill>
                  <a:srgbClr val="993366"/>
                </a:solidFill>
              </a:rPr>
              <a:t>节省执行时间</a:t>
            </a:r>
            <a:endParaRPr lang="en-US" altLang="zh-CN" dirty="0" smtClean="0"/>
          </a:p>
          <a:p>
            <a:pPr lvl="1"/>
            <a:r>
              <a:rPr lang="zh-CN" altLang="en-US" dirty="0" smtClean="0"/>
              <a:t>由于每个调用点处均出现那一函数的执行代码拷贝，相对来说使用内联函数后</a:t>
            </a:r>
            <a:r>
              <a:rPr lang="zh-CN" altLang="en-US" dirty="0" smtClean="0">
                <a:solidFill>
                  <a:srgbClr val="993366"/>
                </a:solidFill>
              </a:rPr>
              <a:t>会扩大其代码空间</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83</a:t>
            </a:fld>
            <a:endParaRPr lang="en-US" altLang="zh-CN" dirty="0"/>
          </a:p>
        </p:txBody>
      </p:sp>
    </p:spTree>
    <p:extLst>
      <p:ext uri="{BB962C8B-B14F-4D97-AF65-F5344CB8AC3E}">
        <p14:creationId xmlns:p14="http://schemas.microsoft.com/office/powerpoint/2010/main" val="367627038"/>
      </p:ext>
    </p:extLst>
  </p:cSld>
  <p:clrMapOvr>
    <a:masterClrMapping/>
  </p:clrMapOvr>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内联函数举例</a:t>
            </a:r>
            <a:endParaRPr lang="en-US" altLang="zh-CN" dirty="0" smtClean="0">
              <a:solidFill>
                <a:srgbClr val="C00000"/>
              </a:solidFill>
            </a:endParaRPr>
          </a:p>
          <a:p>
            <a:pPr>
              <a:buNone/>
            </a:pPr>
            <a:r>
              <a:rPr lang="zh-CN" altLang="en-US" sz="2400" dirty="0" smtClean="0">
                <a:solidFill>
                  <a:srgbClr val="0000FF"/>
                </a:solidFill>
                <a:latin typeface="Courier New" pitchFamily="49" charset="0"/>
                <a:cs typeface="Courier New" pitchFamily="49" charset="0"/>
              </a:rPr>
              <a:t>#</a:t>
            </a:r>
            <a:r>
              <a:rPr lang="en-US" altLang="zh-CN" sz="2400" dirty="0" smtClean="0">
                <a:solidFill>
                  <a:srgbClr val="0000FF"/>
                </a:solidFill>
                <a:latin typeface="Courier New" pitchFamily="49" charset="0"/>
                <a:cs typeface="Courier New" pitchFamily="49" charset="0"/>
              </a:rPr>
              <a:t>include </a:t>
            </a:r>
            <a:r>
              <a:rPr lang="en-US" altLang="zh-CN" sz="2400" dirty="0" smtClean="0">
                <a:solidFill>
                  <a:schemeClr val="tx2"/>
                </a:solidFill>
                <a:latin typeface="Courier New" pitchFamily="49" charset="0"/>
                <a:cs typeface="Courier New" pitchFamily="49" charset="0"/>
              </a:rPr>
              <a:t>&lt;</a:t>
            </a:r>
            <a:r>
              <a:rPr lang="en-US" altLang="zh-CN" sz="2400" dirty="0" err="1" smtClean="0">
                <a:solidFill>
                  <a:schemeClr val="tx2"/>
                </a:solidFill>
                <a:latin typeface="Courier New" pitchFamily="49" charset="0"/>
                <a:cs typeface="Courier New" pitchFamily="49" charset="0"/>
              </a:rPr>
              <a:t>iostream.h</a:t>
            </a:r>
            <a:r>
              <a:rPr lang="en-US" altLang="zh-CN" sz="2400" dirty="0" smtClean="0">
                <a:solidFill>
                  <a:schemeClr val="tx2"/>
                </a:solidFill>
                <a:latin typeface="Courier New" pitchFamily="49" charset="0"/>
                <a:cs typeface="Courier New" pitchFamily="49" charset="0"/>
              </a:rPr>
              <a:t>&gt;</a:t>
            </a:r>
          </a:p>
          <a:p>
            <a:pPr>
              <a:spcBef>
                <a:spcPts val="0"/>
              </a:spcBef>
              <a:buNone/>
            </a:pPr>
            <a:r>
              <a:rPr lang="en-US" altLang="zh-CN" sz="2400" dirty="0" smtClean="0">
                <a:solidFill>
                  <a:srgbClr val="0000FF"/>
                </a:solidFill>
                <a:latin typeface="Courier New" pitchFamily="49" charset="0"/>
                <a:cs typeface="Courier New" pitchFamily="49" charset="0"/>
              </a:rPr>
              <a:t>inline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rgbClr val="0000FF"/>
                </a:solidFill>
                <a:latin typeface="Courier New" pitchFamily="49" charset="0"/>
                <a:cs typeface="Courier New" pitchFamily="49" charset="0"/>
              </a:rPr>
              <a:t> </a:t>
            </a:r>
            <a:r>
              <a:rPr lang="en-US" altLang="zh-CN" sz="2400" dirty="0" smtClean="0">
                <a:solidFill>
                  <a:schemeClr val="tx2"/>
                </a:solidFill>
                <a:latin typeface="Courier New" pitchFamily="49" charset="0"/>
                <a:cs typeface="Courier New" pitchFamily="49" charset="0"/>
              </a:rPr>
              <a:t>max(</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x,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y){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内联函数</a:t>
            </a:r>
            <a:r>
              <a:rPr lang="en-US" altLang="zh-CN" sz="2400" dirty="0" smtClean="0">
                <a:solidFill>
                  <a:srgbClr val="00B050"/>
                </a:solidFill>
                <a:latin typeface="Courier New" pitchFamily="49" charset="0"/>
                <a:cs typeface="Courier New" pitchFamily="49" charset="0"/>
              </a:rPr>
              <a:t>max</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return</a:t>
            </a:r>
            <a:r>
              <a:rPr lang="en-US" altLang="zh-CN" sz="2400" dirty="0" smtClean="0">
                <a:solidFill>
                  <a:schemeClr val="tx2"/>
                </a:solidFill>
                <a:latin typeface="Courier New" pitchFamily="49" charset="0"/>
                <a:cs typeface="Courier New" pitchFamily="49" charset="0"/>
              </a:rPr>
              <a:t>(x&gt;</a:t>
            </a:r>
            <a:r>
              <a:rPr lang="en-US" altLang="zh-CN" sz="2400" dirty="0" err="1" smtClean="0">
                <a:solidFill>
                  <a:schemeClr val="tx2"/>
                </a:solidFill>
                <a:latin typeface="Courier New" pitchFamily="49" charset="0"/>
                <a:cs typeface="Courier New" pitchFamily="49" charset="0"/>
              </a:rPr>
              <a:t>y?x:y</a:t>
            </a: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rgbClr val="0000FF"/>
                </a:solidFill>
                <a:latin typeface="Courier New" pitchFamily="49" charset="0"/>
                <a:cs typeface="Courier New" pitchFamily="49" charset="0"/>
              </a:rPr>
              <a:t>void</a:t>
            </a:r>
            <a:r>
              <a:rPr lang="en-US" altLang="zh-CN" sz="2400" dirty="0" smtClean="0">
                <a:solidFill>
                  <a:schemeClr val="tx2"/>
                </a:solidFill>
                <a:latin typeface="Courier New" pitchFamily="49" charset="0"/>
                <a:cs typeface="Courier New" pitchFamily="49" charset="0"/>
              </a:rPr>
              <a:t> main()</a:t>
            </a:r>
          </a:p>
          <a:p>
            <a:pPr>
              <a:spcBef>
                <a:spcPts val="0"/>
              </a:spcBef>
              <a:buNone/>
            </a:pP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a,b</a:t>
            </a:r>
            <a:r>
              <a:rPr lang="en-US" altLang="zh-CN" sz="2400" dirty="0" smtClean="0">
                <a:solidFill>
                  <a:schemeClr val="tx2"/>
                </a:solidFill>
                <a:latin typeface="Courier New" pitchFamily="49" charset="0"/>
                <a:cs typeface="Courier New" pitchFamily="49" charset="0"/>
              </a:rPr>
              <a:t>;  </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&lt;&lt;"Input </a:t>
            </a:r>
            <a:r>
              <a:rPr lang="en-US" altLang="zh-CN" sz="2400" dirty="0" err="1" smtClean="0">
                <a:solidFill>
                  <a:schemeClr val="tx2"/>
                </a:solidFill>
                <a:latin typeface="Courier New" pitchFamily="49" charset="0"/>
                <a:cs typeface="Courier New" pitchFamily="49" charset="0"/>
              </a:rPr>
              <a:t>a,b</a:t>
            </a:r>
            <a:r>
              <a:rPr lang="en-US" altLang="zh-CN" sz="2400" dirty="0" smtClean="0">
                <a:solidFill>
                  <a:schemeClr val="tx2"/>
                </a:solidFill>
                <a:latin typeface="Courier New" pitchFamily="49" charset="0"/>
                <a:cs typeface="Courier New" pitchFamily="49" charset="0"/>
              </a:rPr>
              <a:t>:";</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cin</a:t>
            </a:r>
            <a:r>
              <a:rPr lang="en-US" altLang="zh-CN" sz="2400" dirty="0" smtClean="0">
                <a:solidFill>
                  <a:schemeClr val="tx2"/>
                </a:solidFill>
                <a:latin typeface="Courier New" pitchFamily="49" charset="0"/>
                <a:cs typeface="Courier New" pitchFamily="49" charset="0"/>
              </a:rPr>
              <a:t>&gt;&gt;a&gt;&gt;b;</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&lt;&lt;"max(</a:t>
            </a:r>
            <a:r>
              <a:rPr lang="en-US" altLang="zh-CN" sz="2400" dirty="0" err="1" smtClean="0">
                <a:solidFill>
                  <a:schemeClr val="tx2"/>
                </a:solidFill>
                <a:latin typeface="Courier New" pitchFamily="49" charset="0"/>
                <a:cs typeface="Courier New" pitchFamily="49" charset="0"/>
              </a:rPr>
              <a:t>a,b</a:t>
            </a:r>
            <a:r>
              <a:rPr lang="en-US" altLang="zh-CN" sz="2400" dirty="0" smtClean="0">
                <a:solidFill>
                  <a:schemeClr val="tx2"/>
                </a:solidFill>
                <a:latin typeface="Courier New" pitchFamily="49" charset="0"/>
                <a:cs typeface="Courier New" pitchFamily="49" charset="0"/>
              </a:rPr>
              <a:t>)="&lt;&lt;max(</a:t>
            </a:r>
            <a:r>
              <a:rPr lang="en-US" altLang="zh-CN" sz="2400" dirty="0" err="1" smtClean="0">
                <a:solidFill>
                  <a:schemeClr val="tx2"/>
                </a:solidFill>
                <a:latin typeface="Courier New" pitchFamily="49" charset="0"/>
                <a:cs typeface="Courier New" pitchFamily="49" charset="0"/>
              </a:rPr>
              <a:t>a,b</a:t>
            </a:r>
            <a:r>
              <a:rPr lang="en-US" altLang="zh-CN" sz="2400" dirty="0" smtClean="0">
                <a:solidFill>
                  <a:schemeClr val="tx2"/>
                </a:solidFill>
                <a:latin typeface="Courier New" pitchFamily="49" charset="0"/>
                <a:cs typeface="Courier New" pitchFamily="49" charset="0"/>
              </a:rPr>
              <a:t>)&lt;&lt;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 </a:t>
            </a:r>
          </a:p>
          <a:p>
            <a:pPr>
              <a:spcBef>
                <a:spcPts val="0"/>
              </a:spcBef>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对内联函数</a:t>
            </a:r>
            <a:r>
              <a:rPr lang="en-US" altLang="zh-CN" sz="2400" dirty="0" smtClean="0">
                <a:solidFill>
                  <a:srgbClr val="00B050"/>
                </a:solidFill>
                <a:latin typeface="Courier New" pitchFamily="49" charset="0"/>
                <a:cs typeface="Courier New" pitchFamily="49" charset="0"/>
              </a:rPr>
              <a:t>max</a:t>
            </a:r>
            <a:r>
              <a:rPr lang="zh-CN" altLang="en-US" sz="2400" dirty="0" smtClean="0">
                <a:solidFill>
                  <a:srgbClr val="00B050"/>
                </a:solidFill>
                <a:latin typeface="Courier New" pitchFamily="49" charset="0"/>
                <a:cs typeface="Courier New" pitchFamily="49" charset="0"/>
              </a:rPr>
              <a:t>的调用</a:t>
            </a:r>
          </a:p>
          <a:p>
            <a:pPr>
              <a:spcBef>
                <a:spcPts val="0"/>
              </a:spcBef>
              <a:buNone/>
            </a:pPr>
            <a:r>
              <a:rPr lang="zh-CN" altLang="en-US" sz="2400" dirty="0" smtClean="0">
                <a:solidFill>
                  <a:schemeClr val="tx2"/>
                </a:solidFill>
                <a:latin typeface="Courier New" pitchFamily="49" charset="0"/>
                <a:cs typeface="Courier New" pitchFamily="49" charset="0"/>
              </a:rPr>
              <a:t>}</a:t>
            </a:r>
          </a:p>
          <a:p>
            <a:pPr>
              <a:spcBef>
                <a:spcPts val="0"/>
              </a:spcBef>
              <a:buNone/>
            </a:pPr>
            <a:endParaRPr lang="en-US" altLang="zh-CN" sz="2800" dirty="0" smtClean="0">
              <a:solidFill>
                <a:srgbClr val="0000FF"/>
              </a:solidFill>
              <a:latin typeface="Courier New" pitchFamily="49" charset="0"/>
              <a:cs typeface="Courier New" pitchFamily="49" charset="0"/>
            </a:endParaRPr>
          </a:p>
          <a:p>
            <a:pPr lvl="1">
              <a:buNone/>
            </a:pP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84</a:t>
            </a:fld>
            <a:endParaRPr lang="en-US" altLang="zh-CN" dirty="0"/>
          </a:p>
        </p:txBody>
      </p:sp>
    </p:spTree>
    <p:extLst>
      <p:ext uri="{BB962C8B-B14F-4D97-AF65-F5344CB8AC3E}">
        <p14:creationId xmlns:p14="http://schemas.microsoft.com/office/powerpoint/2010/main" val="3831903871"/>
      </p:ext>
    </p:extLst>
  </p:cSld>
  <p:clrMapOvr>
    <a:masterClrMapping/>
  </p:clrMapOvr>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内联函数说明</a:t>
            </a:r>
            <a:endParaRPr lang="en-US" altLang="zh-CN" dirty="0" smtClean="0"/>
          </a:p>
          <a:p>
            <a:pPr lvl="1"/>
            <a:r>
              <a:rPr lang="zh-CN" altLang="en-US" dirty="0" smtClean="0"/>
              <a:t>内联函数的函数体一般讲不宜过大, 以1--5行为宜。</a:t>
            </a:r>
            <a:endParaRPr lang="en-US" altLang="zh-CN" dirty="0" smtClean="0"/>
          </a:p>
          <a:p>
            <a:pPr lvl="1"/>
            <a:r>
              <a:rPr lang="zh-CN" altLang="en-US" dirty="0" smtClean="0"/>
              <a:t>凡在类体中定义的</a:t>
            </a:r>
            <a:r>
              <a:rPr lang="zh-CN" altLang="en-US" smtClean="0"/>
              <a:t>成员函数(见</a:t>
            </a:r>
            <a:r>
              <a:rPr lang="zh-CN" altLang="en-US" dirty="0" smtClean="0"/>
              <a:t>第7章)均隐含为内联函数</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85</a:t>
            </a:fld>
            <a:endParaRPr lang="en-US" altLang="zh-CN" dirty="0"/>
          </a:p>
        </p:txBody>
      </p:sp>
    </p:spTree>
    <p:extLst>
      <p:ext uri="{BB962C8B-B14F-4D97-AF65-F5344CB8AC3E}">
        <p14:creationId xmlns:p14="http://schemas.microsoft.com/office/powerpoint/2010/main" val="479860016"/>
      </p:ext>
    </p:extLst>
  </p:cSld>
  <p:clrMapOvr>
    <a:masterClrMapping/>
  </p:clrMapOvr>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函数使用的其它问题</a:t>
            </a:r>
            <a:r>
              <a:rPr lang="zh-CN" altLang="en-US" dirty="0" smtClean="0">
                <a:solidFill>
                  <a:srgbClr val="00B050"/>
                </a:solidFill>
              </a:rPr>
              <a:t>（后面具体讲解）</a:t>
            </a:r>
            <a:endParaRPr lang="en-US" altLang="zh-CN" dirty="0" smtClean="0"/>
          </a:p>
          <a:p>
            <a:pPr lvl="1"/>
            <a:r>
              <a:rPr lang="zh-CN" altLang="en-US" dirty="0" smtClean="0"/>
              <a:t>函数的生存期与作用域</a:t>
            </a:r>
            <a:endParaRPr lang="en-US" altLang="zh-CN" dirty="0" smtClean="0"/>
          </a:p>
          <a:p>
            <a:pPr lvl="2"/>
            <a:r>
              <a:rPr lang="zh-CN" altLang="en-US" dirty="0" smtClean="0"/>
              <a:t>函数中变量的生存期与作用域</a:t>
            </a:r>
            <a:endParaRPr lang="en-US" altLang="zh-CN" dirty="0" smtClean="0"/>
          </a:p>
          <a:p>
            <a:pPr lvl="3"/>
            <a:r>
              <a:rPr lang="zh-CN" altLang="en-US" dirty="0" smtClean="0"/>
              <a:t>参数</a:t>
            </a:r>
            <a:endParaRPr lang="en-US" altLang="zh-CN" dirty="0" smtClean="0"/>
          </a:p>
          <a:p>
            <a:pPr lvl="3"/>
            <a:r>
              <a:rPr lang="zh-CN" altLang="en-US" dirty="0" smtClean="0"/>
              <a:t>函数体内的局部变量</a:t>
            </a:r>
            <a:endParaRPr lang="en-US" altLang="zh-CN" dirty="0" smtClean="0"/>
          </a:p>
          <a:p>
            <a:pPr lvl="3"/>
            <a:r>
              <a:rPr lang="zh-CN" altLang="en-US" dirty="0" smtClean="0"/>
              <a:t>函数体内的全局变量</a:t>
            </a:r>
            <a:endParaRPr lang="en-US" altLang="zh-CN" dirty="0" smtClean="0"/>
          </a:p>
          <a:p>
            <a:pPr lvl="1"/>
            <a:r>
              <a:rPr lang="zh-CN" altLang="en-US" dirty="0" smtClean="0"/>
              <a:t>函数的存储属性</a:t>
            </a:r>
            <a:endParaRPr lang="en-US" altLang="zh-CN" dirty="0" smtClean="0"/>
          </a:p>
          <a:p>
            <a:pPr lvl="2"/>
            <a:r>
              <a:rPr lang="zh-CN" altLang="en-US" dirty="0" smtClean="0"/>
              <a:t>外部存储属性</a:t>
            </a:r>
            <a:endParaRPr lang="en-US" altLang="zh-CN" dirty="0" smtClean="0"/>
          </a:p>
          <a:p>
            <a:pPr lvl="2"/>
            <a:r>
              <a:rPr lang="zh-CN" altLang="en-US" dirty="0" smtClean="0"/>
              <a:t>静态存储属性</a:t>
            </a:r>
            <a:endParaRPr lang="en-US" altLang="zh-CN" dirty="0" smtClean="0"/>
          </a:p>
          <a:p>
            <a:pPr lvl="1"/>
            <a:r>
              <a:rPr lang="zh-CN" altLang="en-US" dirty="0" smtClean="0"/>
              <a:t>函数间的数据传递方式</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86</a:t>
            </a:fld>
            <a:endParaRPr lang="en-US" altLang="zh-CN" dirty="0"/>
          </a:p>
        </p:txBody>
      </p:sp>
    </p:spTree>
    <p:extLst>
      <p:ext uri="{BB962C8B-B14F-4D97-AF65-F5344CB8AC3E}">
        <p14:creationId xmlns:p14="http://schemas.microsoft.com/office/powerpoint/2010/main" val="1248348844"/>
      </p:ext>
    </p:extLst>
  </p:cSld>
  <p:clrMapOvr>
    <a:masterClrMapping/>
  </p:clrMapOvr>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zh-CN" altLang="en-US" dirty="0" smtClean="0"/>
              <a:t>函数使用举例</a:t>
            </a:r>
            <a:endParaRPr lang="en-US" altLang="zh-CN" dirty="0" smtClean="0"/>
          </a:p>
          <a:p>
            <a:pPr lvl="1"/>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5.9】</a:t>
            </a:r>
            <a:r>
              <a:rPr lang="zh-CN" altLang="en-US" dirty="0" smtClean="0">
                <a:solidFill>
                  <a:srgbClr val="C00000"/>
                </a:solidFill>
              </a:rPr>
              <a:t>三色冰淇淋程序由冰激凌商提出的问题：有28种颜色的原料，可以组合成多少种3色冰激凌</a:t>
            </a:r>
            <a:endParaRPr lang="en-US" altLang="zh-CN" dirty="0" smtClean="0"/>
          </a:p>
          <a:p>
            <a:pPr lvl="2"/>
            <a:r>
              <a:rPr lang="zh-CN" altLang="en-US" dirty="0" smtClean="0"/>
              <a:t>问题归结为计算排列数与组合数。本示例计算排列数</a:t>
            </a:r>
            <a:r>
              <a:rPr lang="en-US" altLang="zh-CN" dirty="0" smtClean="0"/>
              <a:t>A(</a:t>
            </a:r>
            <a:r>
              <a:rPr lang="en-US" altLang="zh-CN" dirty="0" err="1" smtClean="0"/>
              <a:t>elements,selections</a:t>
            </a:r>
            <a:r>
              <a:rPr lang="en-US" altLang="zh-CN" dirty="0" smtClean="0"/>
              <a:t>)</a:t>
            </a:r>
            <a:r>
              <a:rPr lang="zh-CN" altLang="en-US" dirty="0" smtClean="0"/>
              <a:t>及组合数</a:t>
            </a:r>
            <a:r>
              <a:rPr lang="en-US" altLang="zh-CN" dirty="0" smtClean="0"/>
              <a:t>C(</a:t>
            </a:r>
            <a:r>
              <a:rPr lang="en-US" altLang="zh-CN" dirty="0" err="1" smtClean="0"/>
              <a:t>elements,selections</a:t>
            </a:r>
            <a:r>
              <a:rPr lang="en-US" altLang="zh-CN" dirty="0" smtClean="0"/>
              <a:t>)。</a:t>
            </a:r>
            <a:r>
              <a:rPr lang="zh-CN" altLang="en-US" dirty="0" smtClean="0"/>
              <a:t>如：</a:t>
            </a:r>
            <a:endParaRPr lang="en-US" altLang="zh-CN" dirty="0" smtClean="0"/>
          </a:p>
          <a:p>
            <a:pPr lvl="2">
              <a:buNone/>
            </a:pPr>
            <a:r>
              <a:rPr lang="en-US" altLang="zh-CN" dirty="0" smtClean="0"/>
              <a:t>	</a:t>
            </a:r>
            <a:r>
              <a:rPr lang="en-US" altLang="zh-CN" dirty="0" smtClean="0">
                <a:solidFill>
                  <a:srgbClr val="0000FF"/>
                </a:solidFill>
              </a:rPr>
              <a:t>A(3,2)=6, C(3,2)=3;</a:t>
            </a:r>
          </a:p>
          <a:p>
            <a:pPr lvl="2">
              <a:buNone/>
            </a:pPr>
            <a:r>
              <a:rPr lang="en-US" altLang="zh-CN" dirty="0" smtClean="0">
                <a:solidFill>
                  <a:srgbClr val="0000FF"/>
                </a:solidFill>
              </a:rPr>
              <a:t>	A(28,3)=19656, C(28,3)=3276</a:t>
            </a:r>
            <a:r>
              <a:rPr lang="en-US" altLang="zh-CN" dirty="0" smtClean="0"/>
              <a:t>。</a:t>
            </a:r>
            <a:endParaRPr lang="zh-CN" altLang="en-US" dirty="0" smtClean="0"/>
          </a:p>
          <a:p>
            <a:pPr lvl="1"/>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87</a:t>
            </a:fld>
            <a:endParaRPr lang="en-US" altLang="zh-CN" dirty="0"/>
          </a:p>
        </p:txBody>
      </p:sp>
    </p:spTree>
    <p:extLst>
      <p:ext uri="{BB962C8B-B14F-4D97-AF65-F5344CB8AC3E}">
        <p14:creationId xmlns:p14="http://schemas.microsoft.com/office/powerpoint/2010/main" val="4284122606"/>
      </p:ext>
    </p:extLst>
  </p:cSld>
  <p:clrMapOvr>
    <a:masterClrMapping/>
  </p:clrMapOvr>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5.9】</a:t>
            </a:r>
            <a:r>
              <a:rPr lang="zh-CN" altLang="en-US" dirty="0" smtClean="0"/>
              <a:t>分析</a:t>
            </a:r>
            <a:endParaRPr lang="en-US" altLang="zh-CN" dirty="0" smtClean="0"/>
          </a:p>
          <a:p>
            <a:pPr lvl="1"/>
            <a:r>
              <a:rPr lang="zh-CN" altLang="en-US" dirty="0" smtClean="0"/>
              <a:t>求排列数的公式</a:t>
            </a:r>
            <a:r>
              <a:rPr lang="en-US" altLang="zh-CN" dirty="0" smtClean="0"/>
              <a:t>A(</a:t>
            </a:r>
            <a:r>
              <a:rPr lang="en-US" altLang="zh-CN" dirty="0" err="1" smtClean="0"/>
              <a:t>ele,sel</a:t>
            </a:r>
            <a:r>
              <a:rPr lang="en-US" altLang="zh-CN" dirty="0" smtClean="0"/>
              <a:t>)</a:t>
            </a:r>
            <a:r>
              <a:rPr lang="zh-CN" altLang="en-US" dirty="0" smtClean="0"/>
              <a:t>：</a:t>
            </a:r>
            <a:endParaRPr lang="en-US" altLang="zh-CN" dirty="0" smtClean="0"/>
          </a:p>
          <a:p>
            <a:pPr lvl="1" algn="ctr">
              <a:buNone/>
            </a:pPr>
            <a:r>
              <a:rPr lang="en-US" altLang="zh-CN" dirty="0" smtClean="0">
                <a:solidFill>
                  <a:srgbClr val="C00000"/>
                </a:solidFill>
              </a:rPr>
              <a:t>A(</a:t>
            </a:r>
            <a:r>
              <a:rPr lang="en-US" altLang="zh-CN" dirty="0" err="1" smtClean="0">
                <a:solidFill>
                  <a:srgbClr val="C00000"/>
                </a:solidFill>
              </a:rPr>
              <a:t>ele,sel</a:t>
            </a:r>
            <a:r>
              <a:rPr lang="en-US" altLang="zh-CN" dirty="0" smtClean="0">
                <a:solidFill>
                  <a:srgbClr val="C00000"/>
                </a:solidFill>
              </a:rPr>
              <a:t>)=</a:t>
            </a:r>
            <a:r>
              <a:rPr lang="en-US" altLang="zh-CN" dirty="0" err="1" smtClean="0">
                <a:solidFill>
                  <a:srgbClr val="C00000"/>
                </a:solidFill>
              </a:rPr>
              <a:t>ele</a:t>
            </a:r>
            <a:r>
              <a:rPr lang="en-US" altLang="zh-CN" dirty="0" smtClean="0">
                <a:solidFill>
                  <a:srgbClr val="C00000"/>
                </a:solidFill>
              </a:rPr>
              <a:t>!/(</a:t>
            </a:r>
            <a:r>
              <a:rPr lang="en-US" altLang="zh-CN" dirty="0" err="1" smtClean="0">
                <a:solidFill>
                  <a:srgbClr val="C00000"/>
                </a:solidFill>
              </a:rPr>
              <a:t>ele-sel</a:t>
            </a:r>
            <a:r>
              <a:rPr lang="en-US" altLang="zh-CN" dirty="0" smtClean="0">
                <a:solidFill>
                  <a:srgbClr val="C00000"/>
                </a:solidFill>
              </a:rPr>
              <a:t>)!</a:t>
            </a:r>
          </a:p>
          <a:p>
            <a:pPr lvl="1"/>
            <a:r>
              <a:rPr lang="zh-CN" altLang="en-US" dirty="0" smtClean="0"/>
              <a:t>求组合数的公式</a:t>
            </a:r>
            <a:r>
              <a:rPr lang="en-US" altLang="zh-CN" dirty="0" smtClean="0"/>
              <a:t>C(</a:t>
            </a:r>
            <a:r>
              <a:rPr lang="en-US" altLang="zh-CN" dirty="0" err="1" smtClean="0"/>
              <a:t>ele,sel</a:t>
            </a:r>
            <a:r>
              <a:rPr lang="en-US" altLang="zh-CN" dirty="0" smtClean="0"/>
              <a:t>)</a:t>
            </a:r>
            <a:r>
              <a:rPr lang="zh-CN" altLang="en-US" dirty="0" smtClean="0"/>
              <a:t>：</a:t>
            </a:r>
            <a:endParaRPr lang="en-US" altLang="zh-CN" dirty="0" smtClean="0"/>
          </a:p>
          <a:p>
            <a:pPr lvl="1" algn="ctr">
              <a:buNone/>
            </a:pPr>
            <a:r>
              <a:rPr lang="en-US" altLang="zh-CN" dirty="0" smtClean="0">
                <a:solidFill>
                  <a:srgbClr val="C00000"/>
                </a:solidFill>
              </a:rPr>
              <a:t>C(</a:t>
            </a:r>
            <a:r>
              <a:rPr lang="en-US" altLang="zh-CN" dirty="0" err="1" smtClean="0">
                <a:solidFill>
                  <a:srgbClr val="C00000"/>
                </a:solidFill>
              </a:rPr>
              <a:t>ele,sel</a:t>
            </a:r>
            <a:r>
              <a:rPr lang="en-US" altLang="zh-CN" dirty="0" smtClean="0">
                <a:solidFill>
                  <a:srgbClr val="C00000"/>
                </a:solidFill>
              </a:rPr>
              <a:t>)=A(</a:t>
            </a:r>
            <a:r>
              <a:rPr lang="en-US" altLang="zh-CN" dirty="0" err="1" smtClean="0">
                <a:solidFill>
                  <a:srgbClr val="C00000"/>
                </a:solidFill>
              </a:rPr>
              <a:t>ele,sel</a:t>
            </a:r>
            <a:r>
              <a:rPr lang="en-US" altLang="zh-CN" dirty="0" smtClean="0">
                <a:solidFill>
                  <a:srgbClr val="C00000"/>
                </a:solidFill>
              </a:rPr>
              <a:t>)/</a:t>
            </a:r>
            <a:r>
              <a:rPr lang="en-US" altLang="zh-CN" dirty="0" err="1" smtClean="0">
                <a:solidFill>
                  <a:srgbClr val="C00000"/>
                </a:solidFill>
              </a:rPr>
              <a:t>sel</a:t>
            </a:r>
            <a:r>
              <a:rPr lang="en-US" altLang="zh-CN" dirty="0" smtClean="0">
                <a:solidFill>
                  <a:srgbClr val="C00000"/>
                </a:solidFill>
              </a:rPr>
              <a:t>!</a:t>
            </a:r>
          </a:p>
          <a:p>
            <a:pPr lvl="1"/>
            <a:r>
              <a:rPr lang="zh-CN" altLang="en-US" dirty="0" smtClean="0"/>
              <a:t>设计阶乘函数，求上述各阶乘的值并可以实现排列数和组合数的求值</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88</a:t>
            </a:fld>
            <a:endParaRPr lang="en-US" altLang="zh-CN" dirty="0"/>
          </a:p>
        </p:txBody>
      </p:sp>
    </p:spTree>
    <p:extLst>
      <p:ext uri="{BB962C8B-B14F-4D97-AF65-F5344CB8AC3E}">
        <p14:creationId xmlns:p14="http://schemas.microsoft.com/office/powerpoint/2010/main" val="408132836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函数的使用和说明</a:t>
            </a:r>
            <a:endParaRPr lang="zh-CN" altLang="en-US"/>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8</a:t>
            </a:fld>
            <a:endParaRPr lang="en-US" altLang="zh-CN" dirty="0"/>
          </a:p>
        </p:txBody>
      </p:sp>
      <p:pic>
        <p:nvPicPr>
          <p:cNvPr id="6" name="Picture 2"/>
          <p:cNvPicPr>
            <a:picLocks noChangeAspect="1" noChangeArrowheads="1"/>
          </p:cNvPicPr>
          <p:nvPr/>
        </p:nvPicPr>
        <p:blipFill>
          <a:blip r:embed="rId2" cstate="print"/>
          <a:srcRect/>
          <a:stretch>
            <a:fillRect/>
          </a:stretch>
        </p:blipFill>
        <p:spPr bwMode="auto">
          <a:xfrm>
            <a:off x="714375" y="1285875"/>
            <a:ext cx="7715250" cy="5194300"/>
          </a:xfrm>
          <a:prstGeom prst="rect">
            <a:avLst/>
          </a:prstGeom>
          <a:noFill/>
          <a:ln w="9525">
            <a:miter lim="800000"/>
            <a:headEnd/>
            <a:tailEnd/>
          </a:ln>
          <a:effectLst/>
        </p:spPr>
      </p:pic>
    </p:spTree>
    <p:extLst>
      <p:ext uri="{BB962C8B-B14F-4D97-AF65-F5344CB8AC3E}">
        <p14:creationId xmlns:p14="http://schemas.microsoft.com/office/powerpoint/2010/main" val="2442331924"/>
      </p:ext>
    </p:extLst>
  </p:cSld>
  <p:clrMapOvr>
    <a:masterClrMapping/>
  </p:clrMapOvr>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5.9】</a:t>
            </a:r>
            <a:r>
              <a:rPr lang="zh-CN" altLang="en-US" dirty="0" smtClean="0"/>
              <a:t>计算阶乘的函数定义</a:t>
            </a:r>
            <a:endParaRPr lang="en-US" altLang="zh-CN" dirty="0" smtClean="0"/>
          </a:p>
          <a:p>
            <a:pPr>
              <a:buNone/>
            </a:pPr>
            <a:r>
              <a:rPr lang="en-US" altLang="zh-CN" sz="2800" dirty="0" smtClean="0">
                <a:solidFill>
                  <a:srgbClr val="0000FF"/>
                </a:solidFill>
                <a:latin typeface="Courier New" pitchFamily="49" charset="0"/>
                <a:cs typeface="Courier New" pitchFamily="49" charset="0"/>
              </a:rPr>
              <a:t>long</a:t>
            </a:r>
            <a:r>
              <a:rPr lang="en-US" altLang="zh-CN" sz="2800" dirty="0" smtClean="0">
                <a:solidFill>
                  <a:schemeClr val="tx2"/>
                </a:solidFill>
                <a:latin typeface="Courier New" pitchFamily="49" charset="0"/>
                <a:cs typeface="Courier New" pitchFamily="49" charset="0"/>
              </a:rPr>
              <a:t> factorial(</a:t>
            </a:r>
            <a:r>
              <a:rPr lang="en-US" altLang="zh-CN" sz="2800" dirty="0" err="1" smtClean="0">
                <a:solidFill>
                  <a:srgbClr val="0000FF"/>
                </a:solidFill>
                <a:latin typeface="Courier New" pitchFamily="49" charset="0"/>
                <a:cs typeface="Courier New" pitchFamily="49" charset="0"/>
              </a:rPr>
              <a:t>int</a:t>
            </a:r>
            <a:r>
              <a:rPr lang="en-US" altLang="zh-CN" sz="2800" dirty="0" smtClean="0">
                <a:solidFill>
                  <a:schemeClr val="tx2"/>
                </a:solidFill>
                <a:latin typeface="Courier New" pitchFamily="49" charset="0"/>
                <a:cs typeface="Courier New" pitchFamily="49" charset="0"/>
              </a:rPr>
              <a:t> number)</a:t>
            </a:r>
          </a:p>
          <a:p>
            <a:pPr>
              <a:buNone/>
            </a:pPr>
            <a:r>
              <a:rPr lang="en-US" altLang="zh-CN" sz="2800" dirty="0" smtClean="0">
                <a:solidFill>
                  <a:schemeClr val="tx2"/>
                </a:solidFill>
                <a:latin typeface="Courier New" pitchFamily="49" charset="0"/>
                <a:cs typeface="Courier New" pitchFamily="49" charset="0"/>
              </a:rPr>
              <a:t>{</a:t>
            </a:r>
          </a:p>
          <a:p>
            <a:pPr>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long</a:t>
            </a:r>
            <a:r>
              <a:rPr lang="en-US" altLang="zh-CN" sz="2800" dirty="0" smtClean="0">
                <a:solidFill>
                  <a:schemeClr val="tx2"/>
                </a:solidFill>
                <a:latin typeface="Courier New" pitchFamily="49" charset="0"/>
                <a:cs typeface="Courier New" pitchFamily="49" charset="0"/>
              </a:rPr>
              <a:t> value = 1;</a:t>
            </a:r>
          </a:p>
          <a:p>
            <a:pPr>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while</a:t>
            </a:r>
            <a:r>
              <a:rPr lang="en-US" altLang="zh-CN" sz="2800" dirty="0" smtClean="0">
                <a:solidFill>
                  <a:schemeClr val="tx2"/>
                </a:solidFill>
                <a:latin typeface="Courier New" pitchFamily="49" charset="0"/>
                <a:cs typeface="Courier New" pitchFamily="49" charset="0"/>
              </a:rPr>
              <a:t>(number&gt;1){</a:t>
            </a:r>
          </a:p>
          <a:p>
            <a:pPr>
              <a:buNone/>
            </a:pPr>
            <a:r>
              <a:rPr lang="en-US" altLang="zh-CN" sz="2800" dirty="0" smtClean="0">
                <a:solidFill>
                  <a:schemeClr val="tx2"/>
                </a:solidFill>
                <a:latin typeface="Courier New" pitchFamily="49" charset="0"/>
                <a:cs typeface="Courier New" pitchFamily="49" charset="0"/>
              </a:rPr>
              <a:t>		value *= number;</a:t>
            </a:r>
          </a:p>
          <a:p>
            <a:pPr>
              <a:buNone/>
            </a:pPr>
            <a:r>
              <a:rPr lang="en-US" altLang="zh-CN" sz="2800" dirty="0" smtClean="0">
                <a:solidFill>
                  <a:schemeClr val="tx2"/>
                </a:solidFill>
                <a:latin typeface="Courier New" pitchFamily="49" charset="0"/>
                <a:cs typeface="Courier New" pitchFamily="49" charset="0"/>
              </a:rPr>
              <a:t>		number--;</a:t>
            </a:r>
          </a:p>
          <a:p>
            <a:pPr>
              <a:buNone/>
            </a:pPr>
            <a:r>
              <a:rPr lang="en-US" altLang="zh-CN" sz="2800" dirty="0" smtClean="0">
                <a:solidFill>
                  <a:schemeClr val="tx2"/>
                </a:solidFill>
                <a:latin typeface="Courier New" pitchFamily="49" charset="0"/>
                <a:cs typeface="Courier New" pitchFamily="49" charset="0"/>
              </a:rPr>
              <a:t>	}</a:t>
            </a:r>
          </a:p>
          <a:p>
            <a:pPr>
              <a:buNone/>
            </a:pPr>
            <a:r>
              <a:rPr lang="en-US" altLang="zh-CN" sz="2800" dirty="0" smtClean="0">
                <a:solidFill>
                  <a:schemeClr val="tx2"/>
                </a:solidFill>
                <a:latin typeface="Courier New" pitchFamily="49" charset="0"/>
                <a:cs typeface="Courier New" pitchFamily="49" charset="0"/>
              </a:rPr>
              <a:t>	</a:t>
            </a:r>
            <a:r>
              <a:rPr lang="en-US" altLang="zh-CN" sz="2800" dirty="0" smtClean="0">
                <a:solidFill>
                  <a:srgbClr val="0000FF"/>
                </a:solidFill>
                <a:latin typeface="Courier New" pitchFamily="49" charset="0"/>
                <a:cs typeface="Courier New" pitchFamily="49" charset="0"/>
              </a:rPr>
              <a:t>return</a:t>
            </a:r>
            <a:r>
              <a:rPr lang="en-US" altLang="zh-CN" sz="2800" dirty="0" smtClean="0">
                <a:solidFill>
                  <a:schemeClr val="tx2"/>
                </a:solidFill>
                <a:latin typeface="Courier New" pitchFamily="49" charset="0"/>
                <a:cs typeface="Courier New" pitchFamily="49" charset="0"/>
              </a:rPr>
              <a:t> value;</a:t>
            </a:r>
          </a:p>
          <a:p>
            <a:pPr>
              <a:buNone/>
            </a:pPr>
            <a:r>
              <a:rPr lang="en-US" altLang="zh-CN" sz="2800" dirty="0" smtClean="0">
                <a:solidFill>
                  <a:schemeClr val="tx2"/>
                </a:solidFill>
                <a:latin typeface="Courier New" pitchFamily="49" charset="0"/>
                <a:cs typeface="Courier New" pitchFamily="49" charset="0"/>
              </a:rPr>
              <a:t>}</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89</a:t>
            </a:fld>
            <a:endParaRPr lang="en-US" altLang="zh-CN" dirty="0"/>
          </a:p>
        </p:txBody>
      </p:sp>
    </p:spTree>
    <p:extLst>
      <p:ext uri="{BB962C8B-B14F-4D97-AF65-F5344CB8AC3E}">
        <p14:creationId xmlns:p14="http://schemas.microsoft.com/office/powerpoint/2010/main" val="1389788332"/>
      </p:ext>
    </p:extLst>
  </p:cSld>
  <p:clrMapOvr>
    <a:masterClrMapping/>
  </p:clrMapOvr>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a:t>
            </a:r>
            <a:r>
              <a:rPr lang="zh-CN" altLang="en-US" dirty="0" smtClean="0">
                <a:solidFill>
                  <a:srgbClr val="C00000"/>
                </a:solidFill>
              </a:rPr>
              <a:t>例</a:t>
            </a:r>
            <a:r>
              <a:rPr lang="en-US" altLang="zh-CN" dirty="0" smtClean="0">
                <a:solidFill>
                  <a:srgbClr val="C00000"/>
                </a:solidFill>
              </a:rPr>
              <a:t>5.9】</a:t>
            </a:r>
            <a:r>
              <a:rPr lang="zh-CN" altLang="en-US" dirty="0" smtClean="0"/>
              <a:t>主程序部分</a:t>
            </a:r>
            <a:endParaRPr lang="en-US" altLang="zh-CN" dirty="0" smtClean="0"/>
          </a:p>
          <a:p>
            <a:pPr algn="just" eaLnBrk="0" hangingPunct="0">
              <a:lnSpc>
                <a:spcPct val="90000"/>
              </a:lnSpc>
              <a:spcBef>
                <a:spcPct val="0"/>
              </a:spcBef>
              <a:buClrTx/>
              <a:buSzTx/>
              <a:buFontTx/>
              <a:buNone/>
            </a:pPr>
            <a:r>
              <a:rPr lang="zh-CN" altLang="en-US" sz="2400" dirty="0" smtClean="0">
                <a:solidFill>
                  <a:srgbClr val="0000FF"/>
                </a:solidFill>
                <a:latin typeface="Courier New" pitchFamily="49" charset="0"/>
                <a:cs typeface="Courier New" pitchFamily="49" charset="0"/>
              </a:rPr>
              <a:t>#</a:t>
            </a:r>
            <a:r>
              <a:rPr lang="en-US" altLang="zh-CN" sz="2400" dirty="0" smtClean="0">
                <a:solidFill>
                  <a:srgbClr val="0000FF"/>
                </a:solidFill>
                <a:latin typeface="Courier New" pitchFamily="49" charset="0"/>
                <a:cs typeface="Courier New" pitchFamily="49" charset="0"/>
              </a:rPr>
              <a:t>include </a:t>
            </a:r>
            <a:r>
              <a:rPr lang="en-US" altLang="zh-CN" sz="2400" dirty="0" smtClean="0">
                <a:solidFill>
                  <a:schemeClr val="tx2"/>
                </a:solidFill>
                <a:latin typeface="Courier New" pitchFamily="49" charset="0"/>
                <a:cs typeface="Courier New" pitchFamily="49" charset="0"/>
              </a:rPr>
              <a:t>&lt;</a:t>
            </a:r>
            <a:r>
              <a:rPr lang="en-US" altLang="zh-CN" sz="2400" dirty="0" err="1" smtClean="0">
                <a:solidFill>
                  <a:schemeClr val="tx2"/>
                </a:solidFill>
                <a:latin typeface="Courier New" pitchFamily="49" charset="0"/>
                <a:cs typeface="Courier New" pitchFamily="49" charset="0"/>
              </a:rPr>
              <a:t>iostream</a:t>
            </a:r>
            <a:r>
              <a:rPr lang="en-US" altLang="zh-CN" sz="2400" dirty="0" smtClean="0">
                <a:solidFill>
                  <a:schemeClr val="tx2"/>
                </a:solidFill>
                <a:latin typeface="Courier New" pitchFamily="49" charset="0"/>
                <a:cs typeface="Courier New" pitchFamily="49" charset="0"/>
              </a:rPr>
              <a:t>&gt;</a:t>
            </a:r>
          </a:p>
          <a:p>
            <a:pPr algn="just" eaLnBrk="0" hangingPunct="0">
              <a:lnSpc>
                <a:spcPct val="90000"/>
              </a:lnSpc>
              <a:spcBef>
                <a:spcPct val="0"/>
              </a:spcBef>
              <a:buClrTx/>
              <a:buSzTx/>
              <a:buFontTx/>
              <a:buNone/>
            </a:pPr>
            <a:r>
              <a:rPr lang="en-US" altLang="zh-CN" sz="2400" dirty="0" smtClean="0">
                <a:solidFill>
                  <a:srgbClr val="0000FF"/>
                </a:solidFill>
                <a:latin typeface="Courier New" pitchFamily="49" charset="0"/>
                <a:cs typeface="Courier New" pitchFamily="49" charset="0"/>
              </a:rPr>
              <a:t>using namespace </a:t>
            </a:r>
            <a:r>
              <a:rPr lang="en-US" altLang="zh-CN" sz="2400" dirty="0" smtClean="0">
                <a:solidFill>
                  <a:schemeClr val="tx2"/>
                </a:solidFill>
                <a:latin typeface="Courier New" pitchFamily="49" charset="0"/>
                <a:cs typeface="Courier New" pitchFamily="49" charset="0"/>
              </a:rPr>
              <a:t>std;</a:t>
            </a:r>
          </a:p>
          <a:p>
            <a:pPr algn="just" eaLnBrk="0" hangingPunct="0">
              <a:lnSpc>
                <a:spcPct val="90000"/>
              </a:lnSpc>
              <a:spcBef>
                <a:spcPct val="0"/>
              </a:spcBef>
              <a:buClrTx/>
              <a:buSzTx/>
              <a:buFontTx/>
              <a:buNone/>
            </a:pPr>
            <a:r>
              <a:rPr lang="en-US" altLang="zh-CN" sz="2400" dirty="0" smtClean="0">
                <a:solidFill>
                  <a:srgbClr val="0000FF"/>
                </a:solidFill>
                <a:latin typeface="Courier New" pitchFamily="49" charset="0"/>
                <a:cs typeface="Courier New" pitchFamily="49" charset="0"/>
              </a:rPr>
              <a:t>long </a:t>
            </a:r>
            <a:r>
              <a:rPr lang="en-US" altLang="zh-CN" sz="2400" dirty="0" smtClean="0">
                <a:solidFill>
                  <a:schemeClr val="tx2"/>
                </a:solidFill>
                <a:latin typeface="Courier New" pitchFamily="49" charset="0"/>
                <a:cs typeface="Courier New" pitchFamily="49" charset="0"/>
              </a:rPr>
              <a:t>factorial(</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number);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函数原型</a:t>
            </a:r>
          </a:p>
          <a:p>
            <a:pPr algn="just" eaLnBrk="0" hangingPunct="0">
              <a:lnSpc>
                <a:spcPct val="90000"/>
              </a:lnSpc>
              <a:spcBef>
                <a:spcPct val="0"/>
              </a:spcBef>
              <a:buClrTx/>
              <a:buSzTx/>
              <a:buFontTx/>
              <a:buNone/>
            </a:pP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chemeClr val="tx2"/>
                </a:solidFill>
                <a:latin typeface="Courier New" pitchFamily="49" charset="0"/>
                <a:cs typeface="Courier New" pitchFamily="49" charset="0"/>
              </a:rPr>
              <a:t> main(){</a:t>
            </a:r>
          </a:p>
          <a:p>
            <a:pPr algn="just" eaLnBrk="0" hangingPunct="0">
              <a:lnSpc>
                <a:spcPct val="90000"/>
              </a:lnSpc>
              <a:spcBef>
                <a:spcPct val="0"/>
              </a:spcBef>
              <a:buClrTx/>
              <a:buSzTx/>
              <a:buFontTx/>
              <a:buNone/>
            </a:pPr>
            <a:r>
              <a:rPr lang="en-US" altLang="zh-CN" sz="2400" dirty="0" smtClean="0">
                <a:solidFill>
                  <a:srgbClr val="0000FF"/>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rgbClr val="0000FF"/>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i,selections,elements</a:t>
            </a:r>
            <a:r>
              <a:rPr lang="en-US" altLang="zh-CN" sz="2400" dirty="0" smtClean="0">
                <a:solidFill>
                  <a:schemeClr val="tx2"/>
                </a:solidFill>
                <a:latin typeface="Courier New" pitchFamily="49" charset="0"/>
                <a:cs typeface="Courier New" pitchFamily="49" charset="0"/>
              </a:rPr>
              <a:t>;</a:t>
            </a:r>
            <a:r>
              <a:rPr lang="en-US" altLang="zh-CN" sz="2400" dirty="0" smtClean="0">
                <a:solidFill>
                  <a:srgbClr val="0000FF"/>
                </a:solidFill>
                <a:latin typeface="Courier New" pitchFamily="49" charset="0"/>
                <a:cs typeface="Courier New" pitchFamily="49" charset="0"/>
              </a:rPr>
              <a:t> </a:t>
            </a:r>
            <a:endParaRPr lang="en-US" altLang="zh-CN" sz="2400" dirty="0" smtClean="0">
              <a:solidFill>
                <a:srgbClr val="669900"/>
              </a:solidFill>
              <a:latin typeface="Courier New" pitchFamily="49" charset="0"/>
              <a:cs typeface="Courier New" pitchFamily="49" charset="0"/>
            </a:endParaRPr>
          </a:p>
          <a:p>
            <a:pPr algn="just" eaLnBrk="0" hangingPunct="0">
              <a:lnSpc>
                <a:spcPct val="90000"/>
              </a:lnSpc>
              <a:spcBef>
                <a:spcPct val="0"/>
              </a:spcBef>
              <a:buClrTx/>
              <a:buSzTx/>
              <a:buFontTx/>
              <a:buNone/>
            </a:pPr>
            <a:r>
              <a:rPr lang="en-US" altLang="zh-CN" sz="2400" dirty="0" smtClean="0">
                <a:solidFill>
                  <a:srgbClr val="0000FF"/>
                </a:solidFill>
                <a:latin typeface="Courier New" pitchFamily="49" charset="0"/>
                <a:cs typeface="Courier New" pitchFamily="49" charset="0"/>
              </a:rPr>
              <a:t>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计算</a:t>
            </a:r>
            <a:r>
              <a:rPr lang="en-US" altLang="zh-CN" sz="2400" dirty="0" smtClean="0">
                <a:solidFill>
                  <a:srgbClr val="00B050"/>
                </a:solidFill>
                <a:latin typeface="Courier New" pitchFamily="49" charset="0"/>
                <a:cs typeface="Courier New" pitchFamily="49" charset="0"/>
              </a:rPr>
              <a:t>A(</a:t>
            </a:r>
            <a:r>
              <a:rPr lang="en-US" altLang="zh-CN" sz="2400" dirty="0" err="1" smtClean="0">
                <a:solidFill>
                  <a:srgbClr val="00B050"/>
                </a:solidFill>
                <a:latin typeface="Courier New" pitchFamily="49" charset="0"/>
                <a:cs typeface="Courier New" pitchFamily="49" charset="0"/>
              </a:rPr>
              <a:t>elements,selections</a:t>
            </a:r>
            <a:r>
              <a:rPr lang="en-US" altLang="zh-CN" sz="2400" dirty="0" smtClean="0">
                <a:solidFill>
                  <a:srgbClr val="00B050"/>
                </a:solidFill>
                <a:latin typeface="Courier New" pitchFamily="49" charset="0"/>
                <a:cs typeface="Courier New" pitchFamily="49" charset="0"/>
              </a:rPr>
              <a:t>)</a:t>
            </a:r>
          </a:p>
          <a:p>
            <a:pPr algn="just" eaLnBrk="0" hangingPunct="0">
              <a:lnSpc>
                <a:spcPct val="90000"/>
              </a:lnSpc>
              <a:spcBef>
                <a:spcPct val="0"/>
              </a:spcBef>
              <a:buClrTx/>
              <a:buSzTx/>
              <a:buFontTx/>
              <a:buNone/>
            </a:pPr>
            <a:r>
              <a:rPr lang="zh-CN" altLang="en-US" sz="2400" dirty="0" smtClean="0">
                <a:solidFill>
                  <a:srgbClr val="00B050"/>
                </a:solidFill>
                <a:latin typeface="Courier New" pitchFamily="49" charset="0"/>
                <a:cs typeface="Courier New" pitchFamily="49" charset="0"/>
              </a:rPr>
              <a:t>		//以及</a:t>
            </a:r>
            <a:r>
              <a:rPr lang="en-US" altLang="zh-CN" sz="2400" dirty="0" smtClean="0">
                <a:solidFill>
                  <a:srgbClr val="00B050"/>
                </a:solidFill>
                <a:latin typeface="Courier New" pitchFamily="49" charset="0"/>
                <a:cs typeface="Courier New" pitchFamily="49" charset="0"/>
              </a:rPr>
              <a:t>C(</a:t>
            </a:r>
            <a:r>
              <a:rPr lang="en-US" altLang="zh-CN" sz="2400" dirty="0" err="1" smtClean="0">
                <a:solidFill>
                  <a:srgbClr val="00B050"/>
                </a:solidFill>
                <a:latin typeface="Courier New" pitchFamily="49" charset="0"/>
                <a:cs typeface="Courier New" pitchFamily="49" charset="0"/>
              </a:rPr>
              <a:t>elements,selections</a:t>
            </a:r>
            <a:r>
              <a:rPr lang="en-US" altLang="zh-CN" sz="2400" dirty="0" smtClean="0">
                <a:solidFill>
                  <a:srgbClr val="00B050"/>
                </a:solidFill>
                <a:latin typeface="Courier New" pitchFamily="49" charset="0"/>
                <a:cs typeface="Courier New" pitchFamily="49" charset="0"/>
              </a:rPr>
              <a:t>)</a:t>
            </a:r>
          </a:p>
          <a:p>
            <a:pPr algn="just" eaLnBrk="0" hangingPunct="0">
              <a:lnSpc>
                <a:spcPct val="90000"/>
              </a:lnSpc>
              <a:spcBef>
                <a:spcPct val="0"/>
              </a:spcBef>
              <a:buClrTx/>
              <a:buSzTx/>
              <a:buFontTx/>
              <a:buNone/>
            </a:pPr>
            <a:r>
              <a:rPr lang="en-US" altLang="zh-CN" sz="2400" dirty="0" smtClean="0">
                <a:solidFill>
                  <a:srgbClr val="0000FF"/>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&lt;&lt;"Number of selections:";</a:t>
            </a:r>
          </a:p>
          <a:p>
            <a:pPr algn="just" eaLnBrk="0" hangingPunct="0">
              <a:lnSpc>
                <a:spcPct val="90000"/>
              </a:lnSpc>
              <a:spcBef>
                <a:spcPct val="0"/>
              </a:spcBef>
              <a:buClrTx/>
              <a:buSzTx/>
              <a:buFontTx/>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cin</a:t>
            </a:r>
            <a:r>
              <a:rPr lang="en-US" altLang="zh-CN" sz="2400" dirty="0" smtClean="0">
                <a:solidFill>
                  <a:schemeClr val="tx2"/>
                </a:solidFill>
                <a:latin typeface="Courier New" pitchFamily="49" charset="0"/>
                <a:cs typeface="Courier New" pitchFamily="49" charset="0"/>
              </a:rPr>
              <a:t>&gt;&gt;selections;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输入整数</a:t>
            </a:r>
            <a:r>
              <a:rPr lang="en-US" altLang="zh-CN" sz="2400" dirty="0" smtClean="0">
                <a:solidFill>
                  <a:srgbClr val="00B050"/>
                </a:solidFill>
                <a:latin typeface="Courier New" pitchFamily="49" charset="0"/>
                <a:cs typeface="Courier New" pitchFamily="49" charset="0"/>
              </a:rPr>
              <a:t>selections</a:t>
            </a:r>
          </a:p>
          <a:p>
            <a:pPr algn="just" eaLnBrk="0" hangingPunct="0">
              <a:lnSpc>
                <a:spcPct val="90000"/>
              </a:lnSpc>
              <a:spcBef>
                <a:spcPct val="0"/>
              </a:spcBef>
              <a:buClrTx/>
              <a:buSzTx/>
              <a:buFontTx/>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&lt;&lt;"Out of how many elements:";</a:t>
            </a:r>
          </a:p>
          <a:p>
            <a:pPr algn="just" eaLnBrk="0" hangingPunct="0">
              <a:lnSpc>
                <a:spcPct val="90000"/>
              </a:lnSpc>
              <a:spcBef>
                <a:spcPct val="0"/>
              </a:spcBef>
              <a:buClrTx/>
              <a:buSzTx/>
              <a:buFontTx/>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cin</a:t>
            </a:r>
            <a:r>
              <a:rPr lang="en-US" altLang="zh-CN" sz="2400" dirty="0" smtClean="0">
                <a:solidFill>
                  <a:schemeClr val="tx2"/>
                </a:solidFill>
                <a:latin typeface="Courier New" pitchFamily="49" charset="0"/>
                <a:cs typeface="Courier New" pitchFamily="49" charset="0"/>
              </a:rPr>
              <a:t>&gt;&gt;elements;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输入整数</a:t>
            </a:r>
            <a:r>
              <a:rPr lang="en-US" altLang="zh-CN" sz="2400" dirty="0" smtClean="0">
                <a:solidFill>
                  <a:srgbClr val="00B050"/>
                </a:solidFill>
                <a:latin typeface="Courier New" pitchFamily="49" charset="0"/>
                <a:cs typeface="Courier New" pitchFamily="49" charset="0"/>
              </a:rPr>
              <a:t>elements</a:t>
            </a:r>
          </a:p>
          <a:p>
            <a:pPr algn="just" eaLnBrk="0" hangingPunct="0">
              <a:lnSpc>
                <a:spcPct val="90000"/>
              </a:lnSpc>
              <a:spcBef>
                <a:spcPct val="0"/>
              </a:spcBef>
              <a:buClrTx/>
              <a:buSzTx/>
              <a:buFontTx/>
              <a:buNone/>
            </a:pPr>
            <a:r>
              <a:rPr lang="en-US" altLang="zh-CN" sz="2400" dirty="0" smtClean="0">
                <a:solidFill>
                  <a:srgbClr val="0000FF"/>
                </a:solidFill>
                <a:latin typeface="Courier New" pitchFamily="49" charset="0"/>
                <a:cs typeface="Courier New" pitchFamily="49" charset="0"/>
              </a:rPr>
              <a:t>	double </a:t>
            </a:r>
            <a:r>
              <a:rPr lang="en-US" altLang="zh-CN" sz="2400" dirty="0" smtClean="0">
                <a:solidFill>
                  <a:schemeClr val="tx2"/>
                </a:solidFill>
                <a:latin typeface="Courier New" pitchFamily="49" charset="0"/>
                <a:cs typeface="Courier New" pitchFamily="49" charset="0"/>
              </a:rPr>
              <a:t>answer = elements;</a:t>
            </a:r>
          </a:p>
          <a:p>
            <a:pPr algn="just" eaLnBrk="0" hangingPunct="0">
              <a:lnSpc>
                <a:spcPct val="90000"/>
              </a:lnSpc>
              <a:spcBef>
                <a:spcPct val="0"/>
              </a:spcBef>
              <a:buClrTx/>
              <a:buSzTx/>
              <a:buFontTx/>
              <a:buNone/>
            </a:pPr>
            <a:r>
              <a:rPr lang="en-US" altLang="zh-CN" sz="2400" dirty="0" smtClean="0">
                <a:solidFill>
                  <a:srgbClr val="0000FF"/>
                </a:solidFill>
                <a:latin typeface="Courier New" pitchFamily="49" charset="0"/>
                <a:cs typeface="Courier New" pitchFamily="49" charset="0"/>
              </a:rPr>
              <a:t>	</a:t>
            </a:r>
            <a:r>
              <a:rPr lang="en-US" altLang="zh-CN" sz="2400" dirty="0" err="1" smtClean="0">
                <a:solidFill>
                  <a:srgbClr val="0000FF"/>
                </a:solidFill>
                <a:latin typeface="Courier New" pitchFamily="49" charset="0"/>
                <a:cs typeface="Courier New" pitchFamily="49" charset="0"/>
              </a:rPr>
              <a:t>int</a:t>
            </a:r>
            <a:r>
              <a:rPr lang="en-US" altLang="zh-CN" sz="2400" dirty="0" smtClean="0">
                <a:solidFill>
                  <a:srgbClr val="0000FF"/>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ele</a:t>
            </a:r>
            <a:r>
              <a:rPr lang="en-US" altLang="zh-CN" sz="2400" dirty="0" smtClean="0">
                <a:solidFill>
                  <a:schemeClr val="tx2"/>
                </a:solidFill>
                <a:latin typeface="Courier New" pitchFamily="49" charset="0"/>
                <a:cs typeface="Courier New" pitchFamily="49" charset="0"/>
              </a:rPr>
              <a:t> = elements; </a:t>
            </a:r>
            <a:endParaRPr lang="zh-CN" altLang="en-US" sz="2400" dirty="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90</a:t>
            </a:fld>
            <a:endParaRPr lang="en-US" altLang="zh-CN" dirty="0"/>
          </a:p>
        </p:txBody>
      </p:sp>
    </p:spTree>
    <p:extLst>
      <p:ext uri="{BB962C8B-B14F-4D97-AF65-F5344CB8AC3E}">
        <p14:creationId xmlns:p14="http://schemas.microsoft.com/office/powerpoint/2010/main" val="188361350"/>
      </p:ext>
    </p:extLst>
  </p:cSld>
  <p:clrMapOvr>
    <a:masterClrMapping/>
  </p:clrMapOvr>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函数的说明与使用</a:t>
            </a:r>
            <a:endParaRPr lang="zh-CN" altLang="en-US" dirty="0"/>
          </a:p>
        </p:txBody>
      </p:sp>
      <p:sp>
        <p:nvSpPr>
          <p:cNvPr id="3" name="内容占位符 2"/>
          <p:cNvSpPr>
            <a:spLocks noGrp="1"/>
          </p:cNvSpPr>
          <p:nvPr>
            <p:ph idx="1"/>
          </p:nvPr>
        </p:nvSpPr>
        <p:spPr>
          <a:xfrm>
            <a:off x="457200" y="1295400"/>
            <a:ext cx="8401080" cy="5029200"/>
          </a:xfrm>
        </p:spPr>
        <p:txBody>
          <a:bodyPr/>
          <a:lstStyle/>
          <a:p>
            <a:pPr algn="just" eaLnBrk="0" hangingPunct="0">
              <a:lnSpc>
                <a:spcPct val="120000"/>
              </a:lnSpc>
              <a:spcBef>
                <a:spcPct val="0"/>
              </a:spcBef>
              <a:buClrTx/>
              <a:buSzTx/>
              <a:buFontTx/>
              <a:buNone/>
            </a:pPr>
            <a:r>
              <a:rPr lang="en-US" altLang="zh-CN" sz="2400" dirty="0" smtClean="0">
                <a:solidFill>
                  <a:srgbClr val="0000FF"/>
                </a:solidFill>
                <a:latin typeface="Courier New" pitchFamily="49" charset="0"/>
                <a:cs typeface="Courier New" pitchFamily="49" charset="0"/>
              </a:rPr>
              <a:t>	</a:t>
            </a:r>
            <a:r>
              <a:rPr lang="en-US" altLang="zh-CN" sz="2400" dirty="0" smtClean="0">
                <a:solidFill>
                  <a:schemeClr val="tx2"/>
                </a:solidFill>
                <a:latin typeface="Courier New" pitchFamily="49" charset="0"/>
                <a:cs typeface="Courier New" pitchFamily="49" charset="0"/>
              </a:rPr>
              <a:t>answer = factorial(elements) / factorial (elements-selects);</a:t>
            </a:r>
          </a:p>
          <a:p>
            <a:pPr algn="just" eaLnBrk="0" hangingPunct="0">
              <a:lnSpc>
                <a:spcPct val="120000"/>
              </a:lnSpc>
              <a:spcBef>
                <a:spcPct val="0"/>
              </a:spcBef>
              <a:buClrTx/>
              <a:buSzTx/>
              <a:buFontTx/>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&lt;&lt;“A(”&lt;&lt;elements&lt;&lt;“,”&lt;&lt;selections&lt;&lt;“)=”&lt;&lt;answer&lt;&lt;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输出排列数</a:t>
            </a:r>
            <a:r>
              <a:rPr lang="en-US" altLang="zh-CN" sz="2400" dirty="0" smtClean="0">
                <a:solidFill>
                  <a:srgbClr val="00B050"/>
                </a:solidFill>
                <a:latin typeface="Courier New" pitchFamily="49" charset="0"/>
                <a:cs typeface="Courier New" pitchFamily="49" charset="0"/>
              </a:rPr>
              <a:t>A(</a:t>
            </a:r>
            <a:r>
              <a:rPr lang="en-US" altLang="zh-CN" sz="2400" dirty="0" err="1" smtClean="0">
                <a:solidFill>
                  <a:srgbClr val="00B050"/>
                </a:solidFill>
                <a:latin typeface="Courier New" pitchFamily="49" charset="0"/>
                <a:cs typeface="Courier New" pitchFamily="49" charset="0"/>
              </a:rPr>
              <a:t>ele,sel</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之结果</a:t>
            </a:r>
            <a:endParaRPr lang="en-US" altLang="zh-CN" sz="2400" dirty="0" smtClean="0">
              <a:solidFill>
                <a:srgbClr val="00B050"/>
              </a:solidFill>
              <a:latin typeface="Courier New" pitchFamily="49" charset="0"/>
              <a:cs typeface="Courier New" pitchFamily="49" charset="0"/>
            </a:endParaRPr>
          </a:p>
          <a:p>
            <a:pPr algn="just" eaLnBrk="0" hangingPunct="0">
              <a:lnSpc>
                <a:spcPct val="120000"/>
              </a:lnSpc>
              <a:spcBef>
                <a:spcPct val="0"/>
              </a:spcBef>
              <a:buClrTx/>
              <a:buNone/>
            </a:pPr>
            <a:r>
              <a:rPr lang="en-US" altLang="zh-CN" sz="2400" dirty="0" smtClean="0">
                <a:solidFill>
                  <a:srgbClr val="00B050"/>
                </a:solidFill>
                <a:latin typeface="Courier New" pitchFamily="49" charset="0"/>
                <a:cs typeface="Courier New" pitchFamily="49" charset="0"/>
              </a:rPr>
              <a:t>	</a:t>
            </a:r>
            <a:r>
              <a:rPr lang="zh-CN" altLang="en-US" sz="2400" dirty="0" smtClean="0">
                <a:solidFill>
                  <a:srgbClr val="00B050"/>
                </a:solidFill>
                <a:latin typeface="Courier New" pitchFamily="49" charset="0"/>
                <a:cs typeface="Courier New" pitchFamily="49" charset="0"/>
              </a:rPr>
              <a:t>//组合数</a:t>
            </a:r>
            <a:r>
              <a:rPr lang="en-US" altLang="zh-CN" sz="2400" dirty="0" smtClean="0">
                <a:solidFill>
                  <a:srgbClr val="00B050"/>
                </a:solidFill>
                <a:latin typeface="Courier New" pitchFamily="49" charset="0"/>
                <a:cs typeface="Courier New" pitchFamily="49" charset="0"/>
              </a:rPr>
              <a:t>C</a:t>
            </a:r>
            <a:r>
              <a:rPr lang="zh-CN" altLang="en-US" sz="2400" dirty="0" smtClean="0">
                <a:solidFill>
                  <a:srgbClr val="00B050"/>
                </a:solidFill>
                <a:latin typeface="Courier New" pitchFamily="49" charset="0"/>
                <a:cs typeface="Courier New" pitchFamily="49" charset="0"/>
              </a:rPr>
              <a:t>的求法：</a:t>
            </a:r>
          </a:p>
          <a:p>
            <a:pPr algn="just" eaLnBrk="0" hangingPunct="0">
              <a:lnSpc>
                <a:spcPct val="120000"/>
              </a:lnSpc>
              <a:spcBef>
                <a:spcPct val="0"/>
              </a:spcBef>
              <a:buClrTx/>
              <a:buNone/>
            </a:pPr>
            <a:r>
              <a:rPr lang="zh-CN" altLang="en-US" sz="2400" dirty="0" smtClean="0">
                <a:solidFill>
                  <a:schemeClr val="tx2"/>
                </a:solidFill>
                <a:latin typeface="Courier New" pitchFamily="49" charset="0"/>
                <a:cs typeface="Courier New" pitchFamily="49" charset="0"/>
              </a:rPr>
              <a:t>	</a:t>
            </a:r>
            <a:r>
              <a:rPr lang="en-US" altLang="zh-CN" sz="2400" dirty="0" smtClean="0">
                <a:solidFill>
                  <a:schemeClr val="tx2"/>
                </a:solidFill>
                <a:latin typeface="Courier New" pitchFamily="49" charset="0"/>
                <a:cs typeface="Courier New" pitchFamily="49" charset="0"/>
              </a:rPr>
              <a:t>answer/=factorial(selections); </a:t>
            </a:r>
          </a:p>
          <a:p>
            <a:pPr algn="just" eaLnBrk="0" hangingPunct="0">
              <a:lnSpc>
                <a:spcPct val="120000"/>
              </a:lnSpc>
              <a:spcBef>
                <a:spcPct val="0"/>
              </a:spcBef>
              <a:buClrTx/>
              <a:buNone/>
            </a:pPr>
            <a:r>
              <a:rPr lang="en-US" altLang="zh-CN" sz="2400" dirty="0" smtClean="0">
                <a:solidFill>
                  <a:schemeClr val="tx2"/>
                </a:solidFill>
                <a:latin typeface="Courier New" pitchFamily="49" charset="0"/>
                <a:cs typeface="Courier New" pitchFamily="49" charset="0"/>
              </a:rPr>
              <a:t>	</a:t>
            </a:r>
            <a:r>
              <a:rPr lang="en-US" altLang="zh-CN" sz="2400" dirty="0" err="1" smtClean="0">
                <a:solidFill>
                  <a:schemeClr val="tx2"/>
                </a:solidFill>
                <a:latin typeface="Courier New" pitchFamily="49" charset="0"/>
                <a:cs typeface="Courier New" pitchFamily="49" charset="0"/>
              </a:rPr>
              <a:t>cout</a:t>
            </a:r>
            <a:r>
              <a:rPr lang="en-US" altLang="zh-CN" sz="2400" dirty="0" smtClean="0">
                <a:solidFill>
                  <a:schemeClr val="tx2"/>
                </a:solidFill>
                <a:latin typeface="Courier New" pitchFamily="49" charset="0"/>
                <a:cs typeface="Courier New" pitchFamily="49" charset="0"/>
              </a:rPr>
              <a:t>&lt;&lt;"C("&lt;&lt;elements&lt;&lt;","&lt;&lt;selections&lt;&lt;")="&lt;&lt;answer&lt;&lt;</a:t>
            </a:r>
            <a:r>
              <a:rPr lang="en-US" altLang="zh-CN" sz="2400" dirty="0" err="1" smtClean="0">
                <a:solidFill>
                  <a:schemeClr val="tx2"/>
                </a:solidFill>
                <a:latin typeface="Courier New" pitchFamily="49" charset="0"/>
                <a:cs typeface="Courier New" pitchFamily="49" charset="0"/>
              </a:rPr>
              <a:t>endl</a:t>
            </a: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输出组合数</a:t>
            </a:r>
            <a:r>
              <a:rPr lang="en-US" altLang="zh-CN" sz="2400" dirty="0" smtClean="0">
                <a:solidFill>
                  <a:srgbClr val="00B050"/>
                </a:solidFill>
                <a:latin typeface="Courier New" pitchFamily="49" charset="0"/>
                <a:cs typeface="Courier New" pitchFamily="49" charset="0"/>
              </a:rPr>
              <a:t>C(</a:t>
            </a:r>
            <a:r>
              <a:rPr lang="en-US" altLang="zh-CN" sz="2400" dirty="0" err="1" smtClean="0">
                <a:solidFill>
                  <a:srgbClr val="00B050"/>
                </a:solidFill>
                <a:latin typeface="Courier New" pitchFamily="49" charset="0"/>
                <a:cs typeface="Courier New" pitchFamily="49" charset="0"/>
              </a:rPr>
              <a:t>ele,sel</a:t>
            </a:r>
            <a:r>
              <a:rPr lang="en-US" altLang="zh-CN" sz="2400" dirty="0" smtClean="0">
                <a:solidFill>
                  <a:srgbClr val="00B050"/>
                </a:solidFill>
                <a:latin typeface="Courier New" pitchFamily="49" charset="0"/>
                <a:cs typeface="Courier New" pitchFamily="49" charset="0"/>
              </a:rPr>
              <a:t>)</a:t>
            </a:r>
            <a:r>
              <a:rPr lang="zh-CN" altLang="en-US" sz="2400" dirty="0" smtClean="0">
                <a:solidFill>
                  <a:srgbClr val="00B050"/>
                </a:solidFill>
                <a:latin typeface="Courier New" pitchFamily="49" charset="0"/>
                <a:cs typeface="Courier New" pitchFamily="49" charset="0"/>
              </a:rPr>
              <a:t>之结果</a:t>
            </a:r>
            <a:endParaRPr lang="en-US" altLang="zh-CN" sz="2400" dirty="0" smtClean="0">
              <a:solidFill>
                <a:srgbClr val="00B050"/>
              </a:solidFill>
              <a:latin typeface="Courier New" pitchFamily="49" charset="0"/>
              <a:cs typeface="Courier New" pitchFamily="49" charset="0"/>
            </a:endParaRPr>
          </a:p>
          <a:p>
            <a:pPr algn="just" eaLnBrk="0" hangingPunct="0">
              <a:lnSpc>
                <a:spcPct val="120000"/>
              </a:lnSpc>
              <a:spcBef>
                <a:spcPct val="0"/>
              </a:spcBef>
              <a:buClrTx/>
              <a:buNone/>
            </a:pPr>
            <a:r>
              <a:rPr lang="en-US" altLang="zh-CN" sz="2400" dirty="0" smtClean="0">
                <a:solidFill>
                  <a:schemeClr val="tx2"/>
                </a:solidFill>
                <a:latin typeface="Courier New" pitchFamily="49" charset="0"/>
                <a:cs typeface="Courier New" pitchFamily="49" charset="0"/>
              </a:rPr>
              <a:t>	</a:t>
            </a:r>
            <a:r>
              <a:rPr lang="en-US" altLang="zh-CN" sz="2400" dirty="0" smtClean="0">
                <a:solidFill>
                  <a:srgbClr val="0000FF"/>
                </a:solidFill>
                <a:latin typeface="Courier New" pitchFamily="49" charset="0"/>
                <a:cs typeface="Courier New" pitchFamily="49" charset="0"/>
              </a:rPr>
              <a:t>return</a:t>
            </a:r>
            <a:r>
              <a:rPr lang="en-US" altLang="zh-CN" sz="2400" dirty="0" smtClean="0">
                <a:solidFill>
                  <a:schemeClr val="tx2"/>
                </a:solidFill>
                <a:latin typeface="Courier New" pitchFamily="49" charset="0"/>
                <a:cs typeface="Courier New" pitchFamily="49" charset="0"/>
              </a:rPr>
              <a:t> 0;</a:t>
            </a:r>
          </a:p>
          <a:p>
            <a:pPr algn="just" eaLnBrk="0" hangingPunct="0">
              <a:lnSpc>
                <a:spcPct val="120000"/>
              </a:lnSpc>
              <a:spcBef>
                <a:spcPct val="0"/>
              </a:spcBef>
              <a:buClrTx/>
              <a:buNone/>
            </a:pPr>
            <a:r>
              <a:rPr lang="en-US" altLang="zh-CN" sz="2400" dirty="0" smtClean="0">
                <a:solidFill>
                  <a:schemeClr val="tx2"/>
                </a:solidFill>
                <a:latin typeface="Courier New" pitchFamily="49" charset="0"/>
                <a:cs typeface="Courier New" pitchFamily="49" charset="0"/>
              </a:rPr>
              <a:t>}</a:t>
            </a:r>
          </a:p>
          <a:p>
            <a:pPr algn="just" eaLnBrk="0" hangingPunct="0">
              <a:lnSpc>
                <a:spcPct val="120000"/>
              </a:lnSpc>
              <a:spcBef>
                <a:spcPct val="0"/>
              </a:spcBef>
              <a:buClrTx/>
              <a:buNone/>
            </a:pPr>
            <a:r>
              <a:rPr lang="en-US" altLang="zh-CN" sz="2400" dirty="0" smtClean="0">
                <a:solidFill>
                  <a:schemeClr val="tx2"/>
                </a:solidFill>
                <a:latin typeface="Courier New" pitchFamily="49" charset="0"/>
                <a:cs typeface="Courier New" pitchFamily="49" charset="0"/>
              </a:rPr>
              <a:t>		</a:t>
            </a:r>
            <a:endParaRPr lang="zh-CN" altLang="en-US" sz="2400" dirty="0" smtClean="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91</a:t>
            </a:fld>
            <a:endParaRPr lang="en-US" altLang="zh-CN" dirty="0"/>
          </a:p>
        </p:txBody>
      </p:sp>
    </p:spTree>
    <p:extLst>
      <p:ext uri="{BB962C8B-B14F-4D97-AF65-F5344CB8AC3E}">
        <p14:creationId xmlns:p14="http://schemas.microsoft.com/office/powerpoint/2010/main" val="3472874225"/>
      </p:ext>
    </p:extLst>
  </p:cSld>
  <p:clrMapOvr>
    <a:masterClrMapping/>
  </p:clrMapOvr>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dirty="0" smtClean="0"/>
              <a:t>第</a:t>
            </a:r>
            <a:r>
              <a:rPr lang="en-US" altLang="zh-CN" dirty="0" smtClean="0"/>
              <a:t>5</a:t>
            </a:r>
            <a:r>
              <a:rPr lang="zh-CN" altLang="en-US" dirty="0" smtClean="0"/>
              <a:t>章 函数与重载</a:t>
            </a:r>
            <a:endParaRPr lang="en-US" altLang="zh-CN" dirty="0"/>
          </a:p>
        </p:txBody>
      </p:sp>
      <p:grpSp>
        <p:nvGrpSpPr>
          <p:cNvPr id="2" name="Group 3"/>
          <p:cNvGrpSpPr>
            <a:grpSpLocks/>
          </p:cNvGrpSpPr>
          <p:nvPr/>
        </p:nvGrpSpPr>
        <p:grpSpPr bwMode="auto">
          <a:xfrm>
            <a:off x="1828800" y="2024063"/>
            <a:ext cx="762000" cy="665162"/>
            <a:chOff x="1110" y="2656"/>
            <a:chExt cx="1549" cy="1351"/>
          </a:xfrm>
        </p:grpSpPr>
        <p:sp>
          <p:nvSpPr>
            <p:cNvPr id="4096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66"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3" name="Group 7"/>
          <p:cNvGrpSpPr>
            <a:grpSpLocks/>
          </p:cNvGrpSpPr>
          <p:nvPr/>
        </p:nvGrpSpPr>
        <p:grpSpPr bwMode="auto">
          <a:xfrm>
            <a:off x="1828800" y="2938463"/>
            <a:ext cx="762000" cy="665162"/>
            <a:chOff x="3174" y="2656"/>
            <a:chExt cx="1549" cy="1351"/>
          </a:xfrm>
        </p:grpSpPr>
        <p:sp>
          <p:nvSpPr>
            <p:cNvPr id="40968"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9"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70"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71" name="Line 11"/>
          <p:cNvSpPr>
            <a:spLocks noChangeShapeType="1"/>
          </p:cNvSpPr>
          <p:nvPr/>
        </p:nvSpPr>
        <p:spPr bwMode="auto">
          <a:xfrm>
            <a:off x="2438400" y="2633663"/>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2" name="Text Box 12"/>
          <p:cNvSpPr txBox="1">
            <a:spLocks noChangeArrowheads="1"/>
          </p:cNvSpPr>
          <p:nvPr/>
        </p:nvSpPr>
        <p:spPr bwMode="auto">
          <a:xfrm>
            <a:off x="2667000" y="2100263"/>
            <a:ext cx="3480440"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函数的说明与使用</a:t>
            </a:r>
            <a:endParaRPr lang="en-US" altLang="zh-CN" sz="3200" b="1" dirty="0">
              <a:ea typeface="宋体" pitchFamily="2" charset="-122"/>
            </a:endParaRPr>
          </a:p>
        </p:txBody>
      </p:sp>
      <p:sp>
        <p:nvSpPr>
          <p:cNvPr id="40973" name="Text Box 13"/>
          <p:cNvSpPr txBox="1">
            <a:spLocks noChangeArrowheads="1"/>
          </p:cNvSpPr>
          <p:nvPr/>
        </p:nvSpPr>
        <p:spPr bwMode="gray">
          <a:xfrm>
            <a:off x="2025650" y="2122488"/>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1</a:t>
            </a:r>
          </a:p>
        </p:txBody>
      </p:sp>
      <p:sp>
        <p:nvSpPr>
          <p:cNvPr id="40974" name="Line 14"/>
          <p:cNvSpPr>
            <a:spLocks noChangeShapeType="1"/>
          </p:cNvSpPr>
          <p:nvPr/>
        </p:nvSpPr>
        <p:spPr bwMode="auto">
          <a:xfrm>
            <a:off x="2438400" y="3548063"/>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5" name="Text Box 15"/>
          <p:cNvSpPr txBox="1">
            <a:spLocks noChangeArrowheads="1"/>
          </p:cNvSpPr>
          <p:nvPr/>
        </p:nvSpPr>
        <p:spPr bwMode="auto">
          <a:xfrm>
            <a:off x="2667000" y="3014663"/>
            <a:ext cx="3480440"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solidFill>
                  <a:srgbClr val="C00000"/>
                </a:solidFill>
                <a:ea typeface="宋体" pitchFamily="2" charset="-122"/>
              </a:rPr>
              <a:t>函数的嵌套与递归</a:t>
            </a:r>
            <a:endParaRPr lang="en-US" altLang="zh-CN" sz="3200" b="1" dirty="0">
              <a:solidFill>
                <a:srgbClr val="C00000"/>
              </a:solidFill>
              <a:ea typeface="宋体" pitchFamily="2" charset="-122"/>
            </a:endParaRPr>
          </a:p>
        </p:txBody>
      </p:sp>
      <p:sp>
        <p:nvSpPr>
          <p:cNvPr id="40976" name="Text Box 16"/>
          <p:cNvSpPr txBox="1">
            <a:spLocks noChangeArrowheads="1"/>
          </p:cNvSpPr>
          <p:nvPr/>
        </p:nvSpPr>
        <p:spPr bwMode="gray">
          <a:xfrm>
            <a:off x="2025650" y="3036888"/>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2</a:t>
            </a:r>
          </a:p>
        </p:txBody>
      </p:sp>
      <p:grpSp>
        <p:nvGrpSpPr>
          <p:cNvPr id="4" name="Group 17"/>
          <p:cNvGrpSpPr>
            <a:grpSpLocks/>
          </p:cNvGrpSpPr>
          <p:nvPr/>
        </p:nvGrpSpPr>
        <p:grpSpPr bwMode="auto">
          <a:xfrm>
            <a:off x="1828800" y="3830638"/>
            <a:ext cx="762000" cy="665162"/>
            <a:chOff x="1110" y="2656"/>
            <a:chExt cx="1549" cy="1351"/>
          </a:xfrm>
        </p:grpSpPr>
        <p:sp>
          <p:nvSpPr>
            <p:cNvPr id="40978"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79"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0"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5" name="Group 21"/>
          <p:cNvGrpSpPr>
            <a:grpSpLocks/>
          </p:cNvGrpSpPr>
          <p:nvPr/>
        </p:nvGrpSpPr>
        <p:grpSpPr bwMode="auto">
          <a:xfrm>
            <a:off x="1828800" y="4745038"/>
            <a:ext cx="762000" cy="665162"/>
            <a:chOff x="3174" y="2656"/>
            <a:chExt cx="1549" cy="1351"/>
          </a:xfrm>
        </p:grpSpPr>
        <p:sp>
          <p:nvSpPr>
            <p:cNvPr id="40982"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83"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4"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85" name="Line 25"/>
          <p:cNvSpPr>
            <a:spLocks noChangeShapeType="1"/>
          </p:cNvSpPr>
          <p:nvPr/>
        </p:nvSpPr>
        <p:spPr bwMode="auto">
          <a:xfrm>
            <a:off x="2438400" y="4440238"/>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6" name="Text Box 26"/>
          <p:cNvSpPr txBox="1">
            <a:spLocks noChangeArrowheads="1"/>
          </p:cNvSpPr>
          <p:nvPr/>
        </p:nvSpPr>
        <p:spPr bwMode="auto">
          <a:xfrm>
            <a:off x="2667000" y="3906838"/>
            <a:ext cx="3480440"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函数与运算符重载</a:t>
            </a:r>
            <a:endParaRPr lang="en-US" altLang="zh-CN" sz="3200" b="1" dirty="0">
              <a:ea typeface="宋体" pitchFamily="2" charset="-122"/>
            </a:endParaRPr>
          </a:p>
        </p:txBody>
      </p:sp>
      <p:sp>
        <p:nvSpPr>
          <p:cNvPr id="40987" name="Text Box 27"/>
          <p:cNvSpPr txBox="1">
            <a:spLocks noChangeArrowheads="1"/>
          </p:cNvSpPr>
          <p:nvPr/>
        </p:nvSpPr>
        <p:spPr bwMode="gray">
          <a:xfrm>
            <a:off x="2025650" y="3929063"/>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3</a:t>
            </a:r>
          </a:p>
        </p:txBody>
      </p:sp>
      <p:sp>
        <p:nvSpPr>
          <p:cNvPr id="40988" name="Line 28"/>
          <p:cNvSpPr>
            <a:spLocks noChangeShapeType="1"/>
          </p:cNvSpPr>
          <p:nvPr/>
        </p:nvSpPr>
        <p:spPr bwMode="auto">
          <a:xfrm>
            <a:off x="2438400" y="5354638"/>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9" name="Text Box 29"/>
          <p:cNvSpPr txBox="1">
            <a:spLocks noChangeArrowheads="1"/>
          </p:cNvSpPr>
          <p:nvPr/>
        </p:nvSpPr>
        <p:spPr bwMode="auto">
          <a:xfrm>
            <a:off x="2667000" y="4821238"/>
            <a:ext cx="3845925" cy="584775"/>
          </a:xfrm>
          <a:prstGeom prst="rect">
            <a:avLst/>
          </a:prstGeom>
          <a:noFill/>
          <a:ln w="9525" algn="ctr">
            <a:noFill/>
            <a:miter lim="800000"/>
            <a:headEnd/>
            <a:tailEnd/>
          </a:ln>
          <a:effectLst/>
        </p:spPr>
        <p:txBody>
          <a:bodyPr wrap="none">
            <a:spAutoFit/>
          </a:bodyPr>
          <a:lstStyle/>
          <a:p>
            <a:pPr eaLnBrk="0" hangingPunct="0"/>
            <a:r>
              <a:rPr lang="zh-CN" altLang="en-US" sz="3200" b="1" dirty="0" smtClean="0">
                <a:ea typeface="宋体" pitchFamily="2" charset="-122"/>
              </a:rPr>
              <a:t>函数与</a:t>
            </a:r>
            <a:r>
              <a:rPr lang="en-US" altLang="zh-CN" sz="3200" b="1" dirty="0" smtClean="0">
                <a:ea typeface="宋体" pitchFamily="2" charset="-122"/>
              </a:rPr>
              <a:t>C++</a:t>
            </a:r>
            <a:r>
              <a:rPr lang="zh-CN" altLang="en-US" sz="3200" b="1" dirty="0" smtClean="0">
                <a:ea typeface="宋体" pitchFamily="2" charset="-122"/>
              </a:rPr>
              <a:t>程序结构</a:t>
            </a:r>
            <a:endParaRPr lang="en-US" altLang="zh-CN" sz="3200" b="1" dirty="0">
              <a:ea typeface="宋体" pitchFamily="2" charset="-122"/>
            </a:endParaRPr>
          </a:p>
        </p:txBody>
      </p:sp>
      <p:sp>
        <p:nvSpPr>
          <p:cNvPr id="40990" name="Text Box 30"/>
          <p:cNvSpPr txBox="1">
            <a:spLocks noChangeArrowheads="1"/>
          </p:cNvSpPr>
          <p:nvPr/>
        </p:nvSpPr>
        <p:spPr bwMode="gray">
          <a:xfrm>
            <a:off x="2025650" y="4843463"/>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4</a:t>
            </a:r>
          </a:p>
        </p:txBody>
      </p:sp>
      <p:sp>
        <p:nvSpPr>
          <p:cNvPr id="31" name="灯片编号占位符 30"/>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92</a:t>
            </a:fld>
            <a:endParaRPr lang="en-US" altLang="zh-CN" dirty="0"/>
          </a:p>
        </p:txBody>
      </p:sp>
    </p:spTree>
    <p:extLst>
      <p:ext uri="{BB962C8B-B14F-4D97-AF65-F5344CB8AC3E}">
        <p14:creationId xmlns:p14="http://schemas.microsoft.com/office/powerpoint/2010/main" val="2653717974"/>
      </p:ext>
    </p:extLst>
  </p:cSld>
  <p:clrMapOvr>
    <a:masterClrMapping/>
  </p:clrMapOvr>
  <p:timing>
    <p:tnLst>
      <p:par>
        <p:cTn xmlns:p14="http://schemas.microsoft.com/office/powerpoint/2010/mai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zh-CN" altLang="en-US" dirty="0" smtClean="0"/>
              <a:t>函数的嵌套</a:t>
            </a:r>
            <a:endParaRPr lang="en-US" altLang="zh-CN" dirty="0" smtClean="0"/>
          </a:p>
          <a:p>
            <a:pPr lvl="2">
              <a:lnSpc>
                <a:spcPct val="90000"/>
              </a:lnSpc>
            </a:pPr>
            <a:r>
              <a:rPr lang="zh-CN" altLang="en-US" dirty="0" smtClean="0"/>
              <a:t>一个函数的函数体中包含一个或多个函数调用语句，即称为函数嵌套</a:t>
            </a:r>
            <a:endParaRPr lang="en-US" altLang="zh-CN" dirty="0" smtClean="0"/>
          </a:p>
          <a:p>
            <a:pPr lvl="3">
              <a:lnSpc>
                <a:spcPct val="90000"/>
              </a:lnSpc>
            </a:pPr>
            <a:r>
              <a:rPr lang="zh-CN" altLang="en-US" dirty="0" smtClean="0"/>
              <a:t>嵌套的含义是，如果函数</a:t>
            </a:r>
            <a:r>
              <a:rPr lang="en-US" altLang="zh-CN" dirty="0" smtClean="0"/>
              <a:t>A </a:t>
            </a:r>
            <a:r>
              <a:rPr lang="zh-CN" altLang="en-US" dirty="0" smtClean="0"/>
              <a:t>要调用函数</a:t>
            </a:r>
            <a:r>
              <a:rPr lang="en-US" altLang="zh-CN" dirty="0" smtClean="0"/>
              <a:t>B</a:t>
            </a:r>
            <a:r>
              <a:rPr lang="zh-CN" altLang="en-US" dirty="0" smtClean="0"/>
              <a:t>，也就是说，函数</a:t>
            </a:r>
            <a:r>
              <a:rPr lang="en-US" altLang="zh-CN" dirty="0" smtClean="0"/>
              <a:t>A </a:t>
            </a:r>
            <a:r>
              <a:rPr lang="zh-CN" altLang="en-US" dirty="0" smtClean="0"/>
              <a:t>的定义要依赖于函数</a:t>
            </a:r>
            <a:r>
              <a:rPr lang="en-US" altLang="zh-CN" dirty="0" smtClean="0"/>
              <a:t>B </a:t>
            </a:r>
            <a:r>
              <a:rPr lang="zh-CN" altLang="en-US" dirty="0" smtClean="0"/>
              <a:t>的定义。因此函数</a:t>
            </a:r>
            <a:r>
              <a:rPr lang="en-US" altLang="zh-CN" dirty="0" smtClean="0"/>
              <a:t>B </a:t>
            </a:r>
            <a:r>
              <a:rPr lang="zh-CN" altLang="en-US" dirty="0" smtClean="0"/>
              <a:t>的定义或函数</a:t>
            </a:r>
            <a:r>
              <a:rPr lang="en-US" altLang="zh-CN" dirty="0" smtClean="0"/>
              <a:t>B </a:t>
            </a:r>
            <a:r>
              <a:rPr lang="zh-CN" altLang="en-US" dirty="0" smtClean="0"/>
              <a:t>的原型必须出现在函数</a:t>
            </a:r>
            <a:r>
              <a:rPr lang="en-US" altLang="zh-CN" dirty="0" smtClean="0"/>
              <a:t>A </a:t>
            </a:r>
            <a:r>
              <a:rPr lang="zh-CN" altLang="en-US" dirty="0" smtClean="0"/>
              <a:t>的定义语句之前。</a:t>
            </a:r>
            <a:endParaRPr lang="en-US" altLang="zh-CN" dirty="0" smtClean="0"/>
          </a:p>
          <a:p>
            <a:pPr lvl="3">
              <a:lnSpc>
                <a:spcPct val="90000"/>
              </a:lnSpc>
            </a:pPr>
            <a:r>
              <a:rPr lang="zh-CN" altLang="en-US" dirty="0" smtClean="0"/>
              <a:t>另一方面，函数</a:t>
            </a:r>
            <a:r>
              <a:rPr lang="en-US" altLang="zh-CN" dirty="0" smtClean="0"/>
              <a:t>A</a:t>
            </a:r>
            <a:r>
              <a:rPr lang="zh-CN" altLang="en-US" dirty="0" smtClean="0"/>
              <a:t>调用函数</a:t>
            </a:r>
            <a:r>
              <a:rPr lang="en-US" altLang="zh-CN" dirty="0" smtClean="0"/>
              <a:t>B</a:t>
            </a:r>
            <a:r>
              <a:rPr lang="zh-CN" altLang="en-US" dirty="0" smtClean="0"/>
              <a:t>，在调用</a:t>
            </a:r>
            <a:r>
              <a:rPr lang="en-US" altLang="zh-CN" dirty="0" smtClean="0"/>
              <a:t>A </a:t>
            </a:r>
            <a:r>
              <a:rPr lang="zh-CN" altLang="en-US" dirty="0" smtClean="0"/>
              <a:t>的过程中，即执行</a:t>
            </a:r>
            <a:r>
              <a:rPr lang="en-US" altLang="zh-CN" dirty="0" smtClean="0"/>
              <a:t>A </a:t>
            </a:r>
            <a:r>
              <a:rPr lang="zh-CN" altLang="en-US" dirty="0" smtClean="0"/>
              <a:t>的函数体过程中，调用</a:t>
            </a:r>
            <a:r>
              <a:rPr lang="en-US" altLang="zh-CN" dirty="0" smtClean="0"/>
              <a:t>B</a:t>
            </a:r>
            <a:r>
              <a:rPr lang="zh-CN" altLang="en-US" dirty="0" smtClean="0"/>
              <a:t>，也就是中途把程序控制转到</a:t>
            </a:r>
            <a:r>
              <a:rPr lang="en-US" altLang="zh-CN" dirty="0" smtClean="0"/>
              <a:t>B </a:t>
            </a:r>
            <a:r>
              <a:rPr lang="zh-CN" altLang="en-US" dirty="0" smtClean="0"/>
              <a:t>的函数体，在执行结束后再返回到</a:t>
            </a:r>
            <a:r>
              <a:rPr lang="en-US" altLang="zh-CN" dirty="0" smtClean="0"/>
              <a:t>A </a:t>
            </a:r>
            <a:r>
              <a:rPr lang="zh-CN" altLang="en-US" dirty="0" smtClean="0"/>
              <a:t>的函数体中</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93</a:t>
            </a:fld>
            <a:endParaRPr lang="en-US" altLang="zh-CN" dirty="0"/>
          </a:p>
        </p:txBody>
      </p:sp>
    </p:spTree>
    <p:extLst>
      <p:ext uri="{BB962C8B-B14F-4D97-AF65-F5344CB8AC3E}">
        <p14:creationId xmlns:p14="http://schemas.microsoft.com/office/powerpoint/2010/main" val="3061105663"/>
      </p:ext>
    </p:extLst>
  </p:cSld>
  <p:clrMapOvr>
    <a:masterClrMapping/>
  </p:clrMapOvr>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zh-CN" altLang="en-US" dirty="0" smtClean="0"/>
              <a:t>函数的嵌套</a:t>
            </a:r>
            <a:endParaRPr lang="en-US" altLang="zh-CN" dirty="0" smtClean="0"/>
          </a:p>
          <a:p>
            <a:pPr lvl="1"/>
            <a:r>
              <a:rPr lang="zh-CN" altLang="en-US" dirty="0" smtClean="0"/>
              <a:t>示意图</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94</a:t>
            </a:fld>
            <a:endParaRPr lang="en-US" altLang="zh-CN" dirty="0"/>
          </a:p>
        </p:txBody>
      </p:sp>
      <p:pic>
        <p:nvPicPr>
          <p:cNvPr id="93192" name="Picture 8"/>
          <p:cNvPicPr>
            <a:picLocks noChangeAspect="1" noChangeArrowheads="1"/>
          </p:cNvPicPr>
          <p:nvPr/>
        </p:nvPicPr>
        <p:blipFill>
          <a:blip r:embed="rId2" cstate="print"/>
          <a:srcRect/>
          <a:stretch>
            <a:fillRect/>
          </a:stretch>
        </p:blipFill>
        <p:spPr bwMode="auto">
          <a:xfrm>
            <a:off x="523875" y="2595581"/>
            <a:ext cx="8096250" cy="3476625"/>
          </a:xfrm>
          <a:prstGeom prst="rect">
            <a:avLst/>
          </a:prstGeom>
          <a:noFill/>
          <a:ln w="9525">
            <a:noFill/>
            <a:miter lim="800000"/>
            <a:headEnd/>
            <a:tailEnd/>
          </a:ln>
        </p:spPr>
      </p:pic>
    </p:spTree>
    <p:extLst>
      <p:ext uri="{BB962C8B-B14F-4D97-AF65-F5344CB8AC3E}">
        <p14:creationId xmlns:p14="http://schemas.microsoft.com/office/powerpoint/2010/main" val="4242757319"/>
      </p:ext>
    </p:extLst>
  </p:cSld>
  <p:clrMapOvr>
    <a:masterClrMapping/>
  </p:clrMapOvr>
  <p:timing>
    <p:tnLst>
      <p:par>
        <p:cTn xmlns:p14="http://schemas.microsoft.com/office/powerpoint/2010/mai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zh-CN" altLang="en-US" dirty="0" smtClean="0"/>
              <a:t>函数的嵌套</a:t>
            </a:r>
            <a:endParaRPr lang="en-US" altLang="zh-CN" dirty="0" smtClean="0"/>
          </a:p>
          <a:p>
            <a:pPr lvl="1"/>
            <a:r>
              <a:rPr lang="zh-CN" altLang="en-US" dirty="0" smtClean="0"/>
              <a:t>函数嵌套调用所占用的</a:t>
            </a:r>
            <a:r>
              <a:rPr lang="zh-CN" altLang="en-US" smtClean="0"/>
              <a:t>内存空间（如</a:t>
            </a:r>
            <a:r>
              <a:rPr lang="zh-CN" altLang="en-US" dirty="0" smtClean="0"/>
              <a:t>赋值参数的创建等等）</a:t>
            </a:r>
            <a:r>
              <a:rPr lang="zh-CN" altLang="en-US" smtClean="0"/>
              <a:t>用</a:t>
            </a:r>
            <a:r>
              <a:rPr lang="zh-CN" altLang="en-US" smtClean="0">
                <a:solidFill>
                  <a:srgbClr val="FF0000"/>
                </a:solidFill>
              </a:rPr>
              <a:t>堆栈（</a:t>
            </a:r>
            <a:r>
              <a:rPr lang="en-US" altLang="zh-CN" smtClean="0">
                <a:solidFill>
                  <a:srgbClr val="FF0000"/>
                </a:solidFill>
              </a:rPr>
              <a:t>stack</a:t>
            </a:r>
            <a:r>
              <a:rPr lang="zh-CN" altLang="en-US" dirty="0" smtClean="0">
                <a:solidFill>
                  <a:srgbClr val="FF0000"/>
                </a:solidFill>
              </a:rPr>
              <a:t>）</a:t>
            </a:r>
            <a:r>
              <a:rPr lang="zh-CN" altLang="en-US" dirty="0" smtClean="0"/>
              <a:t>的方式管理。一般这种堆栈所分配的空间是有限的，因此函数互相嵌套的层数也是有限的，依编译系统不同，其允许的嵌套层数也可能不同</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95</a:t>
            </a:fld>
            <a:endParaRPr lang="en-US" altLang="zh-CN" dirty="0"/>
          </a:p>
        </p:txBody>
      </p:sp>
    </p:spTree>
    <p:extLst>
      <p:ext uri="{BB962C8B-B14F-4D97-AF65-F5344CB8AC3E}">
        <p14:creationId xmlns:p14="http://schemas.microsoft.com/office/powerpoint/2010/main" val="1686081886"/>
      </p:ext>
    </p:extLst>
  </p:cSld>
  <p:clrMapOvr>
    <a:masterClrMapping/>
  </p:clrMapOvr>
  <p:timing>
    <p:tnLst>
      <p:par>
        <p:cTn xmlns:p14="http://schemas.microsoft.com/office/powerpoint/2010/mai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zh-CN" altLang="en-US" dirty="0" smtClean="0"/>
              <a:t>函数的嵌套</a:t>
            </a:r>
            <a:endParaRPr lang="en-US" altLang="zh-CN" dirty="0" smtClean="0"/>
          </a:p>
          <a:p>
            <a:pPr lvl="1"/>
            <a:r>
              <a:rPr lang="zh-CN" altLang="en-US" dirty="0" smtClean="0"/>
              <a:t>函数嵌套调用过程中的栈结构</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96</a:t>
            </a:fld>
            <a:endParaRPr lang="en-US" altLang="zh-CN" dirty="0"/>
          </a:p>
        </p:txBody>
      </p:sp>
      <p:pic>
        <p:nvPicPr>
          <p:cNvPr id="94210" name="Picture 2"/>
          <p:cNvPicPr>
            <a:picLocks noChangeAspect="1" noChangeArrowheads="1"/>
          </p:cNvPicPr>
          <p:nvPr/>
        </p:nvPicPr>
        <p:blipFill>
          <a:blip r:embed="rId2" cstate="print"/>
          <a:srcRect/>
          <a:stretch>
            <a:fillRect/>
          </a:stretch>
        </p:blipFill>
        <p:spPr bwMode="auto">
          <a:xfrm>
            <a:off x="523875" y="2500306"/>
            <a:ext cx="8096250" cy="3476625"/>
          </a:xfrm>
          <a:prstGeom prst="rect">
            <a:avLst/>
          </a:prstGeom>
          <a:noFill/>
          <a:ln w="9525">
            <a:noFill/>
            <a:miter lim="800000"/>
            <a:headEnd/>
            <a:tailEnd/>
          </a:ln>
        </p:spPr>
      </p:pic>
      <p:pic>
        <p:nvPicPr>
          <p:cNvPr id="10" name="图片 9" descr="retangle1.png"/>
          <p:cNvPicPr>
            <a:picLocks noChangeAspect="1"/>
          </p:cNvPicPr>
          <p:nvPr/>
        </p:nvPicPr>
        <p:blipFill>
          <a:blip r:embed="rId3" cstate="print"/>
          <a:stretch>
            <a:fillRect/>
          </a:stretch>
        </p:blipFill>
        <p:spPr>
          <a:xfrm>
            <a:off x="428596" y="3071810"/>
            <a:ext cx="714380" cy="714380"/>
          </a:xfrm>
          <a:prstGeom prst="rect">
            <a:avLst/>
          </a:prstGeom>
        </p:spPr>
      </p:pic>
    </p:spTree>
    <p:extLst>
      <p:ext uri="{BB962C8B-B14F-4D97-AF65-F5344CB8AC3E}">
        <p14:creationId xmlns:p14="http://schemas.microsoft.com/office/powerpoint/2010/main" val="3062510319"/>
      </p:ext>
    </p:extLst>
  </p:cSld>
  <p:clrMapOvr>
    <a:masterClrMapping/>
  </p:clrMapOvr>
  <p:timing>
    <p:tnLst>
      <p:par>
        <p:cTn xmlns:p14="http://schemas.microsoft.com/office/powerpoint/2010/mai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a:xfrm>
            <a:off x="457200" y="1295400"/>
            <a:ext cx="4257676" cy="5029200"/>
          </a:xfrm>
        </p:spPr>
        <p:txBody>
          <a:bodyPr/>
          <a:lstStyle/>
          <a:p>
            <a:r>
              <a:rPr lang="zh-CN" altLang="en-US" dirty="0" smtClean="0"/>
              <a:t>函数的嵌套</a:t>
            </a:r>
            <a:endParaRPr lang="en-US" altLang="zh-CN" dirty="0" smtClean="0"/>
          </a:p>
          <a:p>
            <a:pPr lvl="1"/>
            <a:r>
              <a:rPr lang="zh-CN" altLang="en-US" dirty="0" smtClean="0"/>
              <a:t>函数嵌套调用过程中的栈结构</a:t>
            </a:r>
            <a:endParaRPr lang="en-US" altLang="zh-CN" dirty="0" smtClean="0"/>
          </a:p>
          <a:p>
            <a:pPr lvl="2"/>
            <a:r>
              <a:rPr lang="zh-CN" altLang="en-US" dirty="0" smtClean="0"/>
              <a:t>主函数运行时，栈区的情况</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97</a:t>
            </a:fld>
            <a:endParaRPr lang="en-US" altLang="zh-CN" dirty="0"/>
          </a:p>
        </p:txBody>
      </p:sp>
      <p:pic>
        <p:nvPicPr>
          <p:cNvPr id="12" name="Picture 6"/>
          <p:cNvPicPr>
            <a:picLocks noChangeAspect="1" noChangeArrowheads="1"/>
          </p:cNvPicPr>
          <p:nvPr/>
        </p:nvPicPr>
        <p:blipFill>
          <a:blip r:embed="rId3" cstate="print"/>
          <a:srcRect/>
          <a:stretch>
            <a:fillRect/>
          </a:stretch>
        </p:blipFill>
        <p:spPr bwMode="auto">
          <a:xfrm>
            <a:off x="2643188" y="4143375"/>
            <a:ext cx="1860550" cy="439738"/>
          </a:xfrm>
          <a:prstGeom prst="rect">
            <a:avLst/>
          </a:prstGeom>
          <a:noFill/>
          <a:ln w="9525">
            <a:noFill/>
            <a:miter lim="800000"/>
            <a:headEnd/>
            <a:tailEnd/>
          </a:ln>
          <a:effectLst/>
        </p:spPr>
      </p:pic>
      <p:pic>
        <p:nvPicPr>
          <p:cNvPr id="93191" name="Picture 7"/>
          <p:cNvPicPr>
            <a:picLocks noChangeAspect="1" noChangeArrowheads="1"/>
          </p:cNvPicPr>
          <p:nvPr/>
        </p:nvPicPr>
        <p:blipFill>
          <a:blip r:embed="rId4" cstate="print"/>
          <a:srcRect/>
          <a:stretch>
            <a:fillRect/>
          </a:stretch>
        </p:blipFill>
        <p:spPr bwMode="auto">
          <a:xfrm>
            <a:off x="5500694" y="2000240"/>
            <a:ext cx="2533650" cy="3562350"/>
          </a:xfrm>
          <a:prstGeom prst="rect">
            <a:avLst/>
          </a:prstGeom>
          <a:noFill/>
          <a:ln w="9525">
            <a:noFill/>
            <a:miter lim="800000"/>
            <a:headEnd/>
            <a:tailEnd/>
          </a:ln>
          <a:effectLst/>
        </p:spPr>
      </p:pic>
    </p:spTree>
    <p:extLst>
      <p:ext uri="{BB962C8B-B14F-4D97-AF65-F5344CB8AC3E}">
        <p14:creationId xmlns:p14="http://schemas.microsoft.com/office/powerpoint/2010/main" val="499619876"/>
      </p:ext>
    </p:extLst>
  </p:cSld>
  <p:clrMapOvr>
    <a:masterClrMapping/>
  </p:clrMapOvr>
  <p:timing>
    <p:tnLst>
      <p:par>
        <p:cTn xmlns:p14="http://schemas.microsoft.com/office/powerpoint/2010/mai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函数的嵌套与递归</a:t>
            </a:r>
            <a:endParaRPr lang="zh-CN" altLang="en-US" dirty="0"/>
          </a:p>
        </p:txBody>
      </p:sp>
      <p:sp>
        <p:nvSpPr>
          <p:cNvPr id="3" name="内容占位符 2"/>
          <p:cNvSpPr>
            <a:spLocks noGrp="1"/>
          </p:cNvSpPr>
          <p:nvPr>
            <p:ph idx="1"/>
          </p:nvPr>
        </p:nvSpPr>
        <p:spPr/>
        <p:txBody>
          <a:bodyPr/>
          <a:lstStyle/>
          <a:p>
            <a:r>
              <a:rPr lang="zh-CN" altLang="en-US" dirty="0" smtClean="0"/>
              <a:t>函数的嵌套</a:t>
            </a:r>
            <a:endParaRPr lang="en-US" altLang="zh-CN" dirty="0" smtClean="0"/>
          </a:p>
          <a:p>
            <a:pPr lvl="1"/>
            <a:r>
              <a:rPr lang="zh-CN" altLang="en-US" dirty="0" smtClean="0"/>
              <a:t>函数嵌套调用过程中的栈结构</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98</a:t>
            </a:fld>
            <a:endParaRPr lang="en-US" altLang="zh-CN" dirty="0"/>
          </a:p>
        </p:txBody>
      </p:sp>
      <p:pic>
        <p:nvPicPr>
          <p:cNvPr id="94210" name="Picture 2"/>
          <p:cNvPicPr>
            <a:picLocks noChangeAspect="1" noChangeArrowheads="1"/>
          </p:cNvPicPr>
          <p:nvPr/>
        </p:nvPicPr>
        <p:blipFill>
          <a:blip r:embed="rId2" cstate="print"/>
          <a:srcRect/>
          <a:stretch>
            <a:fillRect/>
          </a:stretch>
        </p:blipFill>
        <p:spPr bwMode="auto">
          <a:xfrm>
            <a:off x="523875" y="2500306"/>
            <a:ext cx="8096250" cy="3476625"/>
          </a:xfrm>
          <a:prstGeom prst="rect">
            <a:avLst/>
          </a:prstGeom>
          <a:noFill/>
          <a:ln w="9525">
            <a:noFill/>
            <a:miter lim="800000"/>
            <a:headEnd/>
            <a:tailEnd/>
          </a:ln>
        </p:spPr>
      </p:pic>
      <p:pic>
        <p:nvPicPr>
          <p:cNvPr id="8" name="图片 7" descr="cycle1.png"/>
          <p:cNvPicPr>
            <a:picLocks noChangeAspect="1"/>
          </p:cNvPicPr>
          <p:nvPr/>
        </p:nvPicPr>
        <p:blipFill>
          <a:blip r:embed="rId3" cstate="print"/>
          <a:stretch>
            <a:fillRect/>
          </a:stretch>
        </p:blipFill>
        <p:spPr>
          <a:xfrm>
            <a:off x="142844" y="3714752"/>
            <a:ext cx="2759529" cy="1071570"/>
          </a:xfrm>
          <a:prstGeom prst="rect">
            <a:avLst/>
          </a:prstGeom>
        </p:spPr>
      </p:pic>
      <p:pic>
        <p:nvPicPr>
          <p:cNvPr id="9" name="图片 8" descr="retangle1.png"/>
          <p:cNvPicPr>
            <a:picLocks noChangeAspect="1"/>
          </p:cNvPicPr>
          <p:nvPr/>
        </p:nvPicPr>
        <p:blipFill>
          <a:blip r:embed="rId4" cstate="print"/>
          <a:stretch>
            <a:fillRect/>
          </a:stretch>
        </p:blipFill>
        <p:spPr>
          <a:xfrm>
            <a:off x="2714612" y="3071810"/>
            <a:ext cx="714380" cy="714380"/>
          </a:xfrm>
          <a:prstGeom prst="rect">
            <a:avLst/>
          </a:prstGeom>
        </p:spPr>
      </p:pic>
    </p:spTree>
    <p:extLst>
      <p:ext uri="{BB962C8B-B14F-4D97-AF65-F5344CB8AC3E}">
        <p14:creationId xmlns:p14="http://schemas.microsoft.com/office/powerpoint/2010/main" val="281842768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sample">
  <a:themeElements>
    <a:clrScheme name="sample 2">
      <a:dk1>
        <a:srgbClr val="19426B"/>
      </a:dk1>
      <a:lt1>
        <a:srgbClr val="FFFFFF"/>
      </a:lt1>
      <a:dk2>
        <a:srgbClr val="008080"/>
      </a:dk2>
      <a:lt2>
        <a:srgbClr val="B2B2B2"/>
      </a:lt2>
      <a:accent1>
        <a:srgbClr val="35C9C2"/>
      </a:accent1>
      <a:accent2>
        <a:srgbClr val="398AC7"/>
      </a:accent2>
      <a:accent3>
        <a:srgbClr val="FFFFFF"/>
      </a:accent3>
      <a:accent4>
        <a:srgbClr val="14375A"/>
      </a:accent4>
      <a:accent5>
        <a:srgbClr val="AEE1DD"/>
      </a:accent5>
      <a:accent6>
        <a:srgbClr val="337DB4"/>
      </a:accent6>
      <a:hlink>
        <a:srgbClr val="8BBC00"/>
      </a:hlink>
      <a:folHlink>
        <a:srgbClr val="6D50CA"/>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sample 1">
        <a:dk1>
          <a:srgbClr val="000000"/>
        </a:dk1>
        <a:lt1>
          <a:srgbClr val="FFFFFF"/>
        </a:lt1>
        <a:dk2>
          <a:srgbClr val="1640B6"/>
        </a:dk2>
        <a:lt2>
          <a:srgbClr val="B2B2B2"/>
        </a:lt2>
        <a:accent1>
          <a:srgbClr val="48BDEC"/>
        </a:accent1>
        <a:accent2>
          <a:srgbClr val="E68402"/>
        </a:accent2>
        <a:accent3>
          <a:srgbClr val="FFFFFF"/>
        </a:accent3>
        <a:accent4>
          <a:srgbClr val="000000"/>
        </a:accent4>
        <a:accent5>
          <a:srgbClr val="B1DBF4"/>
        </a:accent5>
        <a:accent6>
          <a:srgbClr val="D07702"/>
        </a:accent6>
        <a:hlink>
          <a:srgbClr val="339966"/>
        </a:hlink>
        <a:folHlink>
          <a:srgbClr val="7E88E4"/>
        </a:folHlink>
      </a:clrScheme>
      <a:clrMap bg1="lt1" tx1="dk1" bg2="lt2" tx2="dk2" accent1="accent1" accent2="accent2" accent3="accent3" accent4="accent4" accent5="accent5" accent6="accent6" hlink="hlink" folHlink="folHlink"/>
    </a:extraClrScheme>
    <a:extraClrScheme>
      <a:clrScheme name="sample 2">
        <a:dk1>
          <a:srgbClr val="19426B"/>
        </a:dk1>
        <a:lt1>
          <a:srgbClr val="FFFFFF"/>
        </a:lt1>
        <a:dk2>
          <a:srgbClr val="008080"/>
        </a:dk2>
        <a:lt2>
          <a:srgbClr val="B2B2B2"/>
        </a:lt2>
        <a:accent1>
          <a:srgbClr val="35C9C2"/>
        </a:accent1>
        <a:accent2>
          <a:srgbClr val="398AC7"/>
        </a:accent2>
        <a:accent3>
          <a:srgbClr val="FFFFFF"/>
        </a:accent3>
        <a:accent4>
          <a:srgbClr val="14375A"/>
        </a:accent4>
        <a:accent5>
          <a:srgbClr val="AEE1DD"/>
        </a:accent5>
        <a:accent6>
          <a:srgbClr val="337DB4"/>
        </a:accent6>
        <a:hlink>
          <a:srgbClr val="8BBC00"/>
        </a:hlink>
        <a:folHlink>
          <a:srgbClr val="6D50CA"/>
        </a:folHlink>
      </a:clrScheme>
      <a:clrMap bg1="lt1" tx1="dk1" bg2="lt2" tx2="dk2" accent1="accent1" accent2="accent2" accent3="accent3" accent4="accent4" accent5="accent5" accent6="accent6" hlink="hlink" folHlink="folHlink"/>
    </a:extraClrScheme>
    <a:extraClrScheme>
      <a:clrScheme name="sample 3">
        <a:dk1>
          <a:srgbClr val="25095D"/>
        </a:dk1>
        <a:lt1>
          <a:srgbClr val="FFFFFF"/>
        </a:lt1>
        <a:dk2>
          <a:srgbClr val="235752"/>
        </a:dk2>
        <a:lt2>
          <a:srgbClr val="B2B2B2"/>
        </a:lt2>
        <a:accent1>
          <a:srgbClr val="DAAF34"/>
        </a:accent1>
        <a:accent2>
          <a:srgbClr val="6F9A3C"/>
        </a:accent2>
        <a:accent3>
          <a:srgbClr val="FFFFFF"/>
        </a:accent3>
        <a:accent4>
          <a:srgbClr val="1E064E"/>
        </a:accent4>
        <a:accent5>
          <a:srgbClr val="EAD4AE"/>
        </a:accent5>
        <a:accent6>
          <a:srgbClr val="648B35"/>
        </a:accent6>
        <a:hlink>
          <a:srgbClr val="8DAED9"/>
        </a:hlink>
        <a:folHlink>
          <a:srgbClr val="A8CB7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123TGp_biz_diagram_v2</Template>
  <TotalTime>2722</TotalTime>
  <Words>10238</Words>
  <Application>Microsoft Macintosh PowerPoint</Application>
  <PresentationFormat>全屏显示(4:3)</PresentationFormat>
  <Paragraphs>2331</Paragraphs>
  <Slides>253</Slides>
  <Notes>10</Notes>
  <HiddenSlides>7</HiddenSlides>
  <MMClips>0</MMClips>
  <ScaleCrop>false</ScaleCrop>
  <HeadingPairs>
    <vt:vector size="6" baseType="variant">
      <vt:variant>
        <vt:lpstr>主题</vt:lpstr>
      </vt:variant>
      <vt:variant>
        <vt:i4>1</vt:i4>
      </vt:variant>
      <vt:variant>
        <vt:lpstr>嵌入的 OLE 服务器</vt:lpstr>
      </vt:variant>
      <vt:variant>
        <vt:i4>1</vt:i4>
      </vt:variant>
      <vt:variant>
        <vt:lpstr>幻灯片标题</vt:lpstr>
      </vt:variant>
      <vt:variant>
        <vt:i4>253</vt:i4>
      </vt:variant>
    </vt:vector>
  </HeadingPairs>
  <TitlesOfParts>
    <vt:vector size="255" baseType="lpstr">
      <vt:lpstr>sample</vt:lpstr>
      <vt:lpstr>公式</vt:lpstr>
      <vt:lpstr>高级语言程序设计</vt:lpstr>
      <vt:lpstr>第5章 函数与重载</vt:lpstr>
      <vt:lpstr>函数的使用与说明</vt:lpstr>
      <vt:lpstr>函数的使用与说明</vt:lpstr>
      <vt:lpstr>函数的使用与说明</vt:lpstr>
      <vt:lpstr>函数的使用和说明</vt:lpstr>
      <vt:lpstr>函数的使用和说明</vt:lpstr>
      <vt:lpstr>函数的使用和说明</vt:lpstr>
      <vt:lpstr>函数的使用和说明</vt:lpstr>
      <vt:lpstr>函数的使用和说明</vt:lpstr>
      <vt:lpstr>函数的使用和说明</vt:lpstr>
      <vt:lpstr>函数的使用和说明</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函数的使用和说明</vt:lpstr>
      <vt:lpstr>函数的说明和使用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函数的说明与使用</vt:lpstr>
      <vt:lpstr>第5章 函数与重载</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函数的嵌套与递归</vt:lpstr>
      <vt:lpstr>第5章 函数与重载</vt:lpstr>
      <vt:lpstr>函数与运算符重载</vt:lpstr>
      <vt:lpstr>函数与运算符重载</vt:lpstr>
      <vt:lpstr>函数与运算符重载</vt:lpstr>
      <vt:lpstr>函数与运算符重载</vt:lpstr>
      <vt:lpstr>函数与运算符重载</vt:lpstr>
      <vt:lpstr>函数与运算符重载</vt:lpstr>
      <vt:lpstr>函数的说明与使用</vt:lpstr>
      <vt:lpstr>函数的说明与使用</vt:lpstr>
      <vt:lpstr>函数的说明与使用</vt:lpstr>
      <vt:lpstr>函数的说明与使用</vt:lpstr>
      <vt:lpstr>函数与运算符重载</vt:lpstr>
      <vt:lpstr>函数与运算符重载</vt:lpstr>
      <vt:lpstr>函数与运算符重载</vt:lpstr>
      <vt:lpstr>函数与运算符重载</vt:lpstr>
      <vt:lpstr>函数与运算符重载</vt:lpstr>
      <vt:lpstr>函数与运算符重载</vt:lpstr>
      <vt:lpstr>函数与运算符重载</vt:lpstr>
      <vt:lpstr>函数与运算符重载</vt:lpstr>
      <vt:lpstr>函数与运算符重载</vt:lpstr>
      <vt:lpstr>函数与运算符重载</vt:lpstr>
      <vt:lpstr>函数与运算符重载</vt:lpstr>
      <vt:lpstr>函数与运算符重载</vt:lpstr>
      <vt:lpstr>函数与运算符重载</vt:lpstr>
      <vt:lpstr>函数与运算符重载</vt:lpstr>
      <vt:lpstr>函数与运算符重载</vt:lpstr>
      <vt:lpstr>函数与运算符重载</vt:lpstr>
      <vt:lpstr>第5章 函数与重载</vt:lpstr>
      <vt:lpstr>函数与C++程序结构</vt:lpstr>
      <vt:lpstr>标准库函数</vt:lpstr>
      <vt:lpstr>标准库函数</vt:lpstr>
      <vt:lpstr>标准库函数</vt:lpstr>
      <vt:lpstr>标准库函数</vt:lpstr>
      <vt:lpstr>标准库函数</vt:lpstr>
      <vt:lpstr>函数与C++程序结构</vt:lpstr>
      <vt:lpstr>SP框架结构</vt:lpstr>
      <vt:lpstr>SP框架结构</vt:lpstr>
      <vt:lpstr>SP框架结构</vt:lpstr>
      <vt:lpstr>函数与C++程序结构</vt:lpstr>
      <vt:lpstr>全局变量与局部变量</vt:lpstr>
      <vt:lpstr>全局变量与局部变量</vt:lpstr>
      <vt:lpstr>全局变量与局部变量</vt:lpstr>
      <vt:lpstr>全局变量与局部变量</vt:lpstr>
      <vt:lpstr>全局变量与局部变量</vt:lpstr>
      <vt:lpstr>函数与C++程序结构</vt:lpstr>
      <vt:lpstr>函数间的数据传递</vt:lpstr>
      <vt:lpstr>函数间的数据传递</vt:lpstr>
      <vt:lpstr>函数间的数据传递</vt:lpstr>
      <vt:lpstr>函数间的数据传递</vt:lpstr>
      <vt:lpstr>函数间的数据传递</vt:lpstr>
      <vt:lpstr>函数间的数据传递</vt:lpstr>
      <vt:lpstr>函数间的数据传递</vt:lpstr>
      <vt:lpstr>函数间的数据传递</vt:lpstr>
      <vt:lpstr>函数与C++程序结构</vt:lpstr>
      <vt:lpstr>变量与函数的生存期</vt:lpstr>
      <vt:lpstr>变量与函数的生存期</vt:lpstr>
      <vt:lpstr>变量与函数的生存期</vt:lpstr>
      <vt:lpstr>变量与函数的生存期</vt:lpstr>
      <vt:lpstr>变量与函数的生存期</vt:lpstr>
      <vt:lpstr>变量与函数的作用域</vt:lpstr>
      <vt:lpstr>变量与函数的作用域</vt:lpstr>
      <vt:lpstr>变量与函数的作用域</vt:lpstr>
      <vt:lpstr>变量与函数的作用域</vt:lpstr>
      <vt:lpstr>变量与函数的作用域</vt:lpstr>
      <vt:lpstr>变量与函数的作用域</vt:lpstr>
      <vt:lpstr>变量与函数的作用域</vt:lpstr>
      <vt:lpstr>变量与函数的作用域</vt:lpstr>
      <vt:lpstr>变量与函数的作用域</vt:lpstr>
      <vt:lpstr>变量与函数的作用域</vt:lpstr>
      <vt:lpstr>变量与函数的作用域</vt:lpstr>
      <vt:lpstr>变量与函数的作用域</vt:lpstr>
      <vt:lpstr>变量与函数的作用域</vt:lpstr>
      <vt:lpstr>变量与函数的作用域</vt:lpstr>
      <vt:lpstr>变量与函数的作用域</vt:lpstr>
      <vt:lpstr>变量与函数的作用域</vt:lpstr>
      <vt:lpstr>变量与函数的作用域</vt:lpstr>
      <vt:lpstr>变量与函数的作用域</vt:lpstr>
      <vt:lpstr>函数与C++程序结构</vt:lpstr>
      <vt:lpstr>变量与函数的存储类型</vt:lpstr>
      <vt:lpstr>变量与函数的存储类型</vt:lpstr>
      <vt:lpstr>变量与函数的存储类型</vt:lpstr>
      <vt:lpstr>变量与函数的存储类型</vt:lpstr>
      <vt:lpstr>变量与函数的存储类型</vt:lpstr>
      <vt:lpstr>变量与函数的存储类型</vt:lpstr>
      <vt:lpstr>变量与函数的存储类型</vt:lpstr>
      <vt:lpstr>变量与函数的存储类型</vt:lpstr>
      <vt:lpstr>变量与函数的存储类型</vt:lpstr>
      <vt:lpstr>变量与函数的存储类型</vt:lpstr>
      <vt:lpstr>变量与函数的存储类型</vt:lpstr>
      <vt:lpstr>变量与函数的存储类型</vt:lpstr>
      <vt:lpstr>变量与函数的存储类型</vt:lpstr>
      <vt:lpstr>变量与函数的存储类型</vt:lpstr>
      <vt:lpstr>变量与函数的存储类型</vt:lpstr>
      <vt:lpstr>变量与函数的存储类型</vt:lpstr>
      <vt:lpstr>变量与函数的存储类型</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高级语言程序设计</dc:title>
  <dc:creator>dell</dc:creator>
  <cp:lastModifiedBy>dbis</cp:lastModifiedBy>
  <cp:revision>193</cp:revision>
  <dcterms:created xsi:type="dcterms:W3CDTF">2015-07-19T02:17:45Z</dcterms:created>
  <dcterms:modified xsi:type="dcterms:W3CDTF">2015-12-24T05:35:41Z</dcterms:modified>
</cp:coreProperties>
</file>

<file path=docProps/custom.xml><?xml version="1.0" encoding="utf-8"?>
<Properties xmlns="http://schemas.openxmlformats.org/officeDocument/2006/custom-properties" xmlns:vt="http://schemas.openxmlformats.org/officeDocument/2006/docPropsVTypes">
  <property fmtid="{64440492-4C8B-11D1-8B70-080036B11A03}" pid="4">
    <vt:lpwstr>ThemeGallery.com</vt:lpwstr>
  </property>
</Properties>
</file>